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7" r:id="rId4"/>
    <p:sldMasterId id="2147483652" r:id="rId5"/>
    <p:sldMasterId id="2147483848" r:id="rId6"/>
  </p:sldMasterIdLst>
  <p:notesMasterIdLst>
    <p:notesMasterId r:id="rId43"/>
  </p:notesMasterIdLst>
  <p:handoutMasterIdLst>
    <p:handoutMasterId r:id="rId44"/>
  </p:handoutMasterIdLst>
  <p:sldIdLst>
    <p:sldId id="4996" r:id="rId7"/>
    <p:sldId id="5035" r:id="rId8"/>
    <p:sldId id="5007" r:id="rId9"/>
    <p:sldId id="303" r:id="rId10"/>
    <p:sldId id="4965" r:id="rId11"/>
    <p:sldId id="306" r:id="rId12"/>
    <p:sldId id="5001" r:id="rId13"/>
    <p:sldId id="4958" r:id="rId14"/>
    <p:sldId id="5018" r:id="rId15"/>
    <p:sldId id="4964" r:id="rId16"/>
    <p:sldId id="5008" r:id="rId17"/>
    <p:sldId id="5024" r:id="rId18"/>
    <p:sldId id="5030" r:id="rId19"/>
    <p:sldId id="4931" r:id="rId20"/>
    <p:sldId id="5042" r:id="rId21"/>
    <p:sldId id="1824" r:id="rId22"/>
    <p:sldId id="4972" r:id="rId23"/>
    <p:sldId id="315" r:id="rId24"/>
    <p:sldId id="5005" r:id="rId25"/>
    <p:sldId id="5032" r:id="rId26"/>
    <p:sldId id="5033" r:id="rId27"/>
    <p:sldId id="5014" r:id="rId28"/>
    <p:sldId id="5040" r:id="rId29"/>
    <p:sldId id="5041" r:id="rId30"/>
    <p:sldId id="4933" r:id="rId31"/>
    <p:sldId id="4995" r:id="rId32"/>
    <p:sldId id="5002" r:id="rId33"/>
    <p:sldId id="5003" r:id="rId34"/>
    <p:sldId id="5031" r:id="rId35"/>
    <p:sldId id="5039" r:id="rId36"/>
    <p:sldId id="4949" r:id="rId37"/>
    <p:sldId id="4945" r:id="rId38"/>
    <p:sldId id="300" r:id="rId39"/>
    <p:sldId id="5034" r:id="rId40"/>
    <p:sldId id="5036" r:id="rId41"/>
    <p:sldId id="5043" r:id="rId42"/>
  </p:sldIdLst>
  <p:sldSz cx="9144000" cy="5143500" type="screen16x9"/>
  <p:notesSz cx="6858000" cy="9144000"/>
  <p:embeddedFontLst>
    <p:embeddedFont>
      <p:font typeface="Roboto" panose="02000000000000000000" pitchFamily="2" charset="0"/>
      <p:bold r:id="rId45"/>
    </p:embeddedFont>
    <p:embeddedFont>
      <p:font typeface="Roboto Medium" panose="02000000000000000000" pitchFamily="2" charset="0"/>
      <p:regular r:id="rId46"/>
    </p:embeddedFont>
    <p:embeddedFont>
      <p:font typeface="Trebuchet MS" panose="020B0603020202020204" pitchFamily="3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DAA514-B5D1-E47C-A3A8-1F8D924FEC5A}" name="Olson, Jamie" initials="OJ" userId="S::olson_j@cde.state.co.us::167fe529-3f31-461b-81fc-c891b2ac182b" providerId="AD"/>
  <p188:author id="{DCA4CF25-5D5A-BA8B-182B-DE7B26071773}" name="Fickling, Caitlin" initials="CF" userId="S::Fickling_c@cde.state.co.us::6f4b670a-bc59-4974-b15f-f34eb09359f7" providerId="AD"/>
  <p188:author id="{B4EFAB7D-BB2A-0DB7-DAFD-DF22CD7BA87B}" name="Colombo-Espinoza, Josiah" initials="" userId="S::Colombo-Espinoza_J@cde.state.co.us::0d432d7e-1ffa-447d-b8b4-197354781202" providerId="AD"/>
  <p188:author id="{4485F881-8A5C-FD7A-7645-5FC081A7420A}" name="Carney, Sara" initials="SC" userId="S::Carney_S@cde.state.co.us::69efc1ab-d739-4a63-a201-4bacaae42676" providerId="AD"/>
  <p188:author id="{6033A0AF-38B4-24CB-7ABF-46F6E117BE81}" name="Colombo-Espinoza, Josiah" initials="CJ" userId="S::colombo-espinoza_j@cde.state.co.us::0d432d7e-1ffa-447d-b8b4-197354781202" providerId="AD"/>
  <p188:author id="{497A1CFB-15CA-23FD-C340-56027DBC50DC}" name="Beveridge, Lindsey" initials="LB" userId="S::Beveridge_l@cde.state.co.us::c0fdd95f-42ba-43e7-a90d-1d23cce210c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ABB8"/>
    <a:srgbClr val="FFFFFF"/>
    <a:srgbClr val="00204F"/>
    <a:srgbClr val="FFC6C6"/>
    <a:srgbClr val="FFD100"/>
    <a:srgbClr val="586D77"/>
    <a:srgbClr val="388600"/>
    <a:srgbClr val="007BB8"/>
    <a:srgbClr val="E4E45C"/>
    <a:srgbClr val="ED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1382" autoAdjust="0"/>
  </p:normalViewPr>
  <p:slideViewPr>
    <p:cSldViewPr snapToGrid="0">
      <p:cViewPr varScale="1">
        <p:scale>
          <a:sx n="100" d="100"/>
          <a:sy n="100" d="100"/>
        </p:scale>
        <p:origin x="90" y="906"/>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font" Target="fonts/font3.fntdata"/><Relationship Id="rId50" Type="http://schemas.openxmlformats.org/officeDocument/2006/relationships/font" Target="fonts/font6.fntdata"/><Relationship Id="rId55" Type="http://schemas.microsoft.com/office/2018/10/relationships/authors" Targe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font" Target="fonts/font1.fntdata"/><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handoutMaster" Target="handoutMasters/handoutMaster1.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font" Target="fonts/font4.fntdata"/><Relationship Id="rId8" Type="http://schemas.openxmlformats.org/officeDocument/2006/relationships/slide" Target="slides/slide2.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font" Target="fonts/font2.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60E47C5-3705-86B4-C25B-7D02F9046E4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Trebuchet MS" panose="020B0603020202020204" pitchFamily="34" charset="0"/>
            </a:endParaRPr>
          </a:p>
        </p:txBody>
      </p:sp>
      <p:sp>
        <p:nvSpPr>
          <p:cNvPr id="3" name="Date Placeholder 2">
            <a:extLst>
              <a:ext uri="{FF2B5EF4-FFF2-40B4-BE49-F238E27FC236}">
                <a16:creationId xmlns:a16="http://schemas.microsoft.com/office/drawing/2014/main" id="{6232E1D0-8901-97B8-A8FD-79B92C5AABD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C5AD86-A976-4FC7-92EF-A5571E456C36}" type="datetimeFigureOut">
              <a:rPr lang="en-US" smtClean="0">
                <a:latin typeface="Trebuchet MS" panose="020B0603020202020204" pitchFamily="34" charset="0"/>
              </a:rPr>
              <a:t>1/20/2026</a:t>
            </a:fld>
            <a:endParaRPr lang="en-US" dirty="0">
              <a:latin typeface="Trebuchet MS" panose="020B0603020202020204" pitchFamily="34" charset="0"/>
            </a:endParaRPr>
          </a:p>
        </p:txBody>
      </p:sp>
      <p:sp>
        <p:nvSpPr>
          <p:cNvPr id="4" name="Footer Placeholder 3">
            <a:extLst>
              <a:ext uri="{FF2B5EF4-FFF2-40B4-BE49-F238E27FC236}">
                <a16:creationId xmlns:a16="http://schemas.microsoft.com/office/drawing/2014/main" id="{9EC6AD5D-3E6B-1FAB-EE01-F1EDFEB59E1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Trebuchet MS" panose="020B0603020202020204" pitchFamily="34" charset="0"/>
            </a:endParaRPr>
          </a:p>
        </p:txBody>
      </p:sp>
      <p:sp>
        <p:nvSpPr>
          <p:cNvPr id="5" name="Slide Number Placeholder 4">
            <a:extLst>
              <a:ext uri="{FF2B5EF4-FFF2-40B4-BE49-F238E27FC236}">
                <a16:creationId xmlns:a16="http://schemas.microsoft.com/office/drawing/2014/main" id="{7A50A50A-F576-911C-489B-794ED20C6A5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5340C6-DE49-4B78-B55F-939D7E569C32}" type="slidenum">
              <a:rPr lang="en-US" smtClean="0">
                <a:latin typeface="Trebuchet MS" panose="020B0603020202020204" pitchFamily="34" charset="0"/>
              </a:rPr>
              <a:t>‹#›</a:t>
            </a:fld>
            <a:endParaRPr lang="en-US" dirty="0">
              <a:latin typeface="Trebuchet MS" panose="020B0603020202020204" pitchFamily="34" charset="0"/>
            </a:endParaRPr>
          </a:p>
        </p:txBody>
      </p:sp>
    </p:spTree>
    <p:extLst>
      <p:ext uri="{BB962C8B-B14F-4D97-AF65-F5344CB8AC3E}">
        <p14:creationId xmlns:p14="http://schemas.microsoft.com/office/powerpoint/2010/main" val="378241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dirty="0"/>
          </a:p>
        </p:txBody>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Trebuchet MS" panose="020B0603020202020204" pitchFamily="34" charset="0"/>
        <a:ea typeface="Trebuchet MS" panose="020B0603020202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cdecolorado.sharepoint.com/:b:/r/sites/LiteracyTeam/Shared%20Documents/General/Professional%20Development/Parent%20PD%20Series%20and%20Tool%20Kit/Helpful%20Handouts/The%205%20Strands%20of%20Language%20Comprehension.pdf?csf=1&amp;web=1&amp;e=HxtXic"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journals.sagepub.com/doi/pdf/10.1177/1529100618772271"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cde.state.co.us/standardsandinstruction/guidestostandard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de.state.co.us/coloradoliteracy/parent_resource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32250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a:extLst>
            <a:ext uri="{FF2B5EF4-FFF2-40B4-BE49-F238E27FC236}">
              <a16:creationId xmlns:a16="http://schemas.microsoft.com/office/drawing/2014/main" id="{A1715D02-3627-D58C-CB14-F17BCAFD4219}"/>
            </a:ext>
          </a:extLst>
        </p:cNvPr>
        <p:cNvGrpSpPr/>
        <p:nvPr/>
      </p:nvGrpSpPr>
      <p:grpSpPr>
        <a:xfrm>
          <a:off x="0" y="0"/>
          <a:ext cx="0" cy="0"/>
          <a:chOff x="0" y="0"/>
          <a:chExt cx="0" cy="0"/>
        </a:xfrm>
      </p:grpSpPr>
      <p:sp>
        <p:nvSpPr>
          <p:cNvPr id="649" name="Google Shape;649;g649afc5aa0_0_419:notes">
            <a:extLst>
              <a:ext uri="{FF2B5EF4-FFF2-40B4-BE49-F238E27FC236}">
                <a16:creationId xmlns:a16="http://schemas.microsoft.com/office/drawing/2014/main" id="{3F628DF5-CD83-84C5-2C51-07B416CE59B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0" name="Google Shape;650;g649afc5aa0_0_419:notes">
            <a:extLst>
              <a:ext uri="{FF2B5EF4-FFF2-40B4-BE49-F238E27FC236}">
                <a16:creationId xmlns:a16="http://schemas.microsoft.com/office/drawing/2014/main" id="{2662BED5-A193-F55A-34F5-2A805E0D36D8}"/>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indent="0" fontAlgn="base">
              <a:buSzPts val="1100"/>
              <a:buNone/>
            </a:pPr>
            <a:r>
              <a:rPr lang="en-US" b="0" i="0" dirty="0">
                <a:solidFill>
                  <a:srgbClr val="333333"/>
                </a:solidFill>
                <a:effectLst/>
              </a:rPr>
              <a:t>Several decades of reading research have given us a clear understanding of how students best learn to read. One way to conceptualize reading is through the </a:t>
            </a:r>
            <a:r>
              <a:rPr lang="en-US" b="1" i="0" dirty="0">
                <a:solidFill>
                  <a:srgbClr val="333333"/>
                </a:solidFill>
                <a:effectLst/>
              </a:rPr>
              <a:t>Simple View of Reading (SVR) </a:t>
            </a:r>
            <a:r>
              <a:rPr lang="en-US" b="0" i="0" dirty="0">
                <a:solidFill>
                  <a:srgbClr val="333333"/>
                </a:solidFill>
                <a:effectLst/>
              </a:rPr>
              <a:t>model. This model, developed by Gough and Tunmer, organizes the skills needed to become a proficient and successful reader into two categories: </a:t>
            </a:r>
            <a:r>
              <a:rPr lang="en-US" b="0" i="1" dirty="0">
                <a:solidFill>
                  <a:srgbClr val="333333"/>
                </a:solidFill>
                <a:effectLst/>
              </a:rPr>
              <a:t>(click) </a:t>
            </a:r>
            <a:r>
              <a:rPr lang="en-US" b="1" i="0" dirty="0">
                <a:solidFill>
                  <a:srgbClr val="333333"/>
                </a:solidFill>
                <a:effectLst/>
              </a:rPr>
              <a:t>word recognition </a:t>
            </a:r>
            <a:r>
              <a:rPr lang="en-US" b="0" i="0" dirty="0">
                <a:solidFill>
                  <a:srgbClr val="333333"/>
                </a:solidFill>
                <a:effectLst/>
              </a:rPr>
              <a:t>and </a:t>
            </a:r>
            <a:r>
              <a:rPr lang="en-US" b="0" i="1" dirty="0">
                <a:solidFill>
                  <a:srgbClr val="333333"/>
                </a:solidFill>
                <a:effectLst/>
              </a:rPr>
              <a:t>(click) </a:t>
            </a:r>
            <a:r>
              <a:rPr lang="en-US" b="1" i="0" dirty="0">
                <a:solidFill>
                  <a:srgbClr val="333333"/>
                </a:solidFill>
                <a:effectLst/>
              </a:rPr>
              <a:t>language comprehension</a:t>
            </a:r>
            <a:r>
              <a:rPr lang="en-US" b="0" i="0" dirty="0">
                <a:solidFill>
                  <a:srgbClr val="333333"/>
                </a:solidFill>
                <a:effectLst/>
              </a:rPr>
              <a:t>. The Simple View of Reading is a basic formula for </a:t>
            </a:r>
            <a:r>
              <a:rPr lang="en-US" b="0" i="1" dirty="0">
                <a:solidFill>
                  <a:srgbClr val="333333"/>
                </a:solidFill>
                <a:effectLst/>
              </a:rPr>
              <a:t>(click) </a:t>
            </a:r>
            <a:r>
              <a:rPr lang="en-US" b="1" i="0" dirty="0">
                <a:solidFill>
                  <a:srgbClr val="333333"/>
                </a:solidFill>
                <a:effectLst/>
              </a:rPr>
              <a:t>reading comprehension</a:t>
            </a:r>
            <a:r>
              <a:rPr lang="en-US" b="0" i="0" dirty="0">
                <a:solidFill>
                  <a:srgbClr val="333333"/>
                </a:solidFill>
                <a:effectLst/>
              </a:rPr>
              <a:t>. </a:t>
            </a:r>
          </a:p>
          <a:p>
            <a:pPr marL="171450" indent="-171450" fontAlgn="base">
              <a:buSzPts val="1100"/>
            </a:pPr>
            <a:endParaRPr lang="en-US" b="0" i="0" dirty="0">
              <a:solidFill>
                <a:srgbClr val="333333"/>
              </a:solidFill>
              <a:effectLst/>
            </a:endParaRPr>
          </a:p>
          <a:p>
            <a:pPr marL="171450" indent="-171450" fontAlgn="base">
              <a:buSzPts val="1100"/>
            </a:pPr>
            <a:r>
              <a:rPr lang="en-US" b="0" i="0" dirty="0">
                <a:solidFill>
                  <a:srgbClr val="333333"/>
                </a:solidFill>
                <a:effectLst/>
              </a:rPr>
              <a:t>It says this: </a:t>
            </a:r>
            <a:r>
              <a:rPr lang="en-US" b="1" i="0" dirty="0">
                <a:solidFill>
                  <a:srgbClr val="333333"/>
                </a:solidFill>
                <a:effectLst/>
              </a:rPr>
              <a:t>reading comprehension </a:t>
            </a:r>
            <a:r>
              <a:rPr lang="en-US" b="0" i="0" dirty="0">
                <a:solidFill>
                  <a:srgbClr val="333333"/>
                </a:solidFill>
                <a:effectLst/>
              </a:rPr>
              <a:t>is the product of </a:t>
            </a:r>
            <a:r>
              <a:rPr lang="en-US" b="1" i="0" dirty="0">
                <a:solidFill>
                  <a:srgbClr val="333333"/>
                </a:solidFill>
                <a:effectLst/>
              </a:rPr>
              <a:t>word recognition </a:t>
            </a:r>
            <a:r>
              <a:rPr lang="en-US" b="0" i="0" dirty="0">
                <a:solidFill>
                  <a:srgbClr val="333333"/>
                </a:solidFill>
                <a:effectLst/>
              </a:rPr>
              <a:t>skills and </a:t>
            </a:r>
            <a:r>
              <a:rPr lang="en-US" b="1" i="0" dirty="0">
                <a:solidFill>
                  <a:srgbClr val="333333"/>
                </a:solidFill>
                <a:effectLst/>
              </a:rPr>
              <a:t>language comprehension </a:t>
            </a:r>
            <a:r>
              <a:rPr lang="en-US" b="0" i="0" dirty="0">
                <a:solidFill>
                  <a:srgbClr val="333333"/>
                </a:solidFill>
                <a:effectLst/>
              </a:rPr>
              <a:t>skills. </a:t>
            </a:r>
          </a:p>
          <a:p>
            <a:pPr marL="171450" indent="-171450" fontAlgn="base">
              <a:buSzPts val="1100"/>
            </a:pPr>
            <a:endParaRPr lang="en-US" b="0" i="0" dirty="0">
              <a:solidFill>
                <a:srgbClr val="333333"/>
              </a:solidFill>
              <a:effectLst/>
            </a:endParaRPr>
          </a:p>
          <a:p>
            <a:pPr marL="171450" indent="-171450" fontAlgn="base">
              <a:buSzPts val="1100"/>
            </a:pPr>
            <a:r>
              <a:rPr lang="en-US" b="0" i="0" dirty="0">
                <a:solidFill>
                  <a:srgbClr val="333333"/>
                </a:solidFill>
                <a:effectLst/>
              </a:rPr>
              <a:t>We need both sides of the equation for students to become skilled, proficient readers. </a:t>
            </a:r>
          </a:p>
          <a:p>
            <a:pPr marL="171450" indent="-171450" fontAlgn="base">
              <a:buSzPts val="1100"/>
            </a:pPr>
            <a:endParaRPr lang="en-US" b="0" i="0" dirty="0">
              <a:solidFill>
                <a:srgbClr val="333333"/>
              </a:solidFill>
              <a:effectLst/>
            </a:endParaRPr>
          </a:p>
          <a:p>
            <a:pPr marL="171450" indent="-171450" fontAlgn="base">
              <a:buSzPts val="1100"/>
            </a:pPr>
            <a:r>
              <a:rPr lang="en-US" b="0" i="1" dirty="0">
                <a:solidFill>
                  <a:srgbClr val="333333"/>
                </a:solidFill>
                <a:effectLst/>
              </a:rPr>
              <a:t>(click) </a:t>
            </a:r>
            <a:r>
              <a:rPr lang="en-US" b="0" i="0" dirty="0">
                <a:solidFill>
                  <a:srgbClr val="333333"/>
                </a:solidFill>
                <a:effectLst/>
              </a:rPr>
              <a:t>Students need efficient word recognition or decoding skills where they are accurately and automatically reading the words on the page without the aid of context clues or pictures. </a:t>
            </a:r>
          </a:p>
          <a:p>
            <a:pPr marL="171450" indent="-171450" fontAlgn="base">
              <a:buSzPts val="1100"/>
            </a:pPr>
            <a:endParaRPr lang="en-US" b="0" i="0" dirty="0">
              <a:solidFill>
                <a:srgbClr val="333333"/>
              </a:solidFill>
              <a:effectLst/>
            </a:endParaRPr>
          </a:p>
          <a:p>
            <a:pPr marL="171450" indent="-171450" fontAlgn="base">
              <a:buSzPts val="1100"/>
            </a:pPr>
            <a:r>
              <a:rPr lang="en-US" b="0" i="1" dirty="0">
                <a:solidFill>
                  <a:srgbClr val="333333"/>
                </a:solidFill>
                <a:effectLst/>
              </a:rPr>
              <a:t>(click) </a:t>
            </a:r>
            <a:r>
              <a:rPr lang="en-US" b="0" i="0" dirty="0">
                <a:solidFill>
                  <a:srgbClr val="333333"/>
                </a:solidFill>
                <a:effectLst/>
              </a:rPr>
              <a:t>They also need fully developed language comprehension skills which references the ability to understand language or gain and make meaning from speech. </a:t>
            </a:r>
          </a:p>
          <a:p>
            <a:pPr marL="171450" indent="-171450" fontAlgn="base">
              <a:buSzPts val="1100"/>
            </a:pPr>
            <a:endParaRPr lang="en-US" b="0" i="0" dirty="0">
              <a:solidFill>
                <a:srgbClr val="333333"/>
              </a:solidFill>
              <a:effectLst/>
            </a:endParaRPr>
          </a:p>
          <a:p>
            <a:pPr marL="171450" indent="-171450" fontAlgn="base">
              <a:buSzPts val="1100"/>
            </a:pPr>
            <a:r>
              <a:rPr lang="en-US" b="0" i="0" dirty="0">
                <a:solidFill>
                  <a:srgbClr val="333333"/>
                </a:solidFill>
                <a:effectLst/>
              </a:rPr>
              <a:t>In order for a student to understand text or achieve Reading Comprehension, they need to decode the words on the page and then make meaning of the words, sentences, and overall text.</a:t>
            </a:r>
          </a:p>
          <a:p>
            <a:pPr marL="171450" indent="-171450" fontAlgn="base">
              <a:buSzPts val="1100"/>
            </a:pPr>
            <a:endParaRPr lang="en-US" b="0" i="0" dirty="0">
              <a:solidFill>
                <a:srgbClr val="333333"/>
              </a:solidFill>
              <a:effectLst/>
            </a:endParaRPr>
          </a:p>
          <a:p>
            <a:pPr marL="171450" indent="-171450" fontAlgn="base">
              <a:buSzPts val="1100"/>
            </a:pPr>
            <a:r>
              <a:rPr lang="en-US" b="0" i="0" dirty="0">
                <a:solidFill>
                  <a:srgbClr val="333333"/>
                </a:solidFill>
                <a:effectLst/>
              </a:rPr>
              <a:t> (https://www.cde.state.co.us/coloradoliteracy/scienceofreadingresources).</a:t>
            </a:r>
          </a:p>
        </p:txBody>
      </p:sp>
      <p:sp>
        <p:nvSpPr>
          <p:cNvPr id="651" name="Google Shape;651;g649afc5aa0_0_419:notes">
            <a:extLst>
              <a:ext uri="{FF2B5EF4-FFF2-40B4-BE49-F238E27FC236}">
                <a16:creationId xmlns:a16="http://schemas.microsoft.com/office/drawing/2014/main" id="{8025CE3B-8AE9-9FD2-E859-15CB79874646}"/>
              </a:ext>
            </a:extLst>
          </p:cNvPr>
          <p:cNvSpPr txBox="1">
            <a:spLocks noGrp="1"/>
          </p:cNvSpPr>
          <p:nvPr>
            <p:ph type="sldNum" idx="4294967295"/>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Trebuchet MS" panose="020B0603020202020204" pitchFamily="34" charset="0"/>
                <a:sym typeface="Arial"/>
              </a:rPr>
              <a:t>10</a:t>
            </a:fld>
            <a:endParaRPr sz="1400" b="0" i="0" u="none" strike="noStrike" cap="none" dirty="0">
              <a:solidFill>
                <a:srgbClr val="000000"/>
              </a:solidFill>
              <a:latin typeface="Trebuchet MS" panose="020B0603020202020204" pitchFamily="34" charset="0"/>
              <a:sym typeface="Arial"/>
            </a:endParaRPr>
          </a:p>
        </p:txBody>
      </p:sp>
    </p:spTree>
    <p:extLst>
      <p:ext uri="{BB962C8B-B14F-4D97-AF65-F5344CB8AC3E}">
        <p14:creationId xmlns:p14="http://schemas.microsoft.com/office/powerpoint/2010/main" val="537427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a:extLst>
            <a:ext uri="{FF2B5EF4-FFF2-40B4-BE49-F238E27FC236}">
              <a16:creationId xmlns:a16="http://schemas.microsoft.com/office/drawing/2014/main" id="{BDAA15F5-155F-09F6-9718-0719FD26D06F}"/>
            </a:ext>
          </a:extLst>
        </p:cNvPr>
        <p:cNvGrpSpPr/>
        <p:nvPr/>
      </p:nvGrpSpPr>
      <p:grpSpPr>
        <a:xfrm>
          <a:off x="0" y="0"/>
          <a:ext cx="0" cy="0"/>
          <a:chOff x="0" y="0"/>
          <a:chExt cx="0" cy="0"/>
        </a:xfrm>
      </p:grpSpPr>
      <p:sp>
        <p:nvSpPr>
          <p:cNvPr id="649" name="Google Shape;649;g649afc5aa0_0_419:notes">
            <a:extLst>
              <a:ext uri="{FF2B5EF4-FFF2-40B4-BE49-F238E27FC236}">
                <a16:creationId xmlns:a16="http://schemas.microsoft.com/office/drawing/2014/main" id="{F9C94943-7EBF-DEA9-CE64-82C61F8B906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0" name="Google Shape;650;g649afc5aa0_0_419:notes">
            <a:extLst>
              <a:ext uri="{FF2B5EF4-FFF2-40B4-BE49-F238E27FC236}">
                <a16:creationId xmlns:a16="http://schemas.microsoft.com/office/drawing/2014/main" id="{F1542832-F4AB-7553-7897-E5EE2B1CAA31}"/>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indent="0">
              <a:buNone/>
            </a:pPr>
            <a:r>
              <a:rPr lang="en-US" b="0" i="0" u="none" strike="noStrike" dirty="0">
                <a:solidFill>
                  <a:srgbClr val="000000"/>
                </a:solidFill>
                <a:effectLst/>
                <a:latin typeface="Trebuchet MS"/>
              </a:rPr>
              <a:t>We can use the Simple View of Reading to organize the Five Essential Components of Reading.</a:t>
            </a:r>
          </a:p>
          <a:p>
            <a:pPr marL="0" indent="0">
              <a:buNone/>
            </a:pPr>
            <a:endParaRPr lang="en-US" b="0" i="0" u="none" strike="noStrike" dirty="0">
              <a:solidFill>
                <a:srgbClr val="000000"/>
              </a:solidFill>
              <a:effectLst/>
            </a:endParaRPr>
          </a:p>
          <a:p>
            <a:pPr marL="171450" indent="-171450" algn="l"/>
            <a:r>
              <a:rPr lang="en-US" b="0" i="1" u="none" strike="noStrike" dirty="0">
                <a:solidFill>
                  <a:srgbClr val="000000"/>
                </a:solidFill>
                <a:effectLst/>
                <a:latin typeface="Trebuchet MS"/>
              </a:rPr>
              <a:t>(</a:t>
            </a:r>
            <a:r>
              <a:rPr lang="en-US" i="1" dirty="0">
                <a:latin typeface="Trebuchet MS"/>
              </a:rPr>
              <a:t>CLICK</a:t>
            </a:r>
            <a:r>
              <a:rPr lang="en-US" b="0" i="1" u="none" strike="noStrike" dirty="0">
                <a:solidFill>
                  <a:srgbClr val="000000"/>
                </a:solidFill>
                <a:effectLst/>
                <a:latin typeface="Trebuchet MS"/>
              </a:rPr>
              <a:t>) </a:t>
            </a:r>
            <a:r>
              <a:rPr lang="en-US" b="1" i="0" u="none" strike="noStrike" dirty="0">
                <a:effectLst/>
                <a:latin typeface="Trebuchet MS"/>
              </a:rPr>
              <a:t>Word recognition skills </a:t>
            </a:r>
            <a:r>
              <a:rPr lang="en-US" b="0" i="0" u="none" strike="noStrike" dirty="0">
                <a:effectLst/>
                <a:latin typeface="Trebuchet MS"/>
              </a:rPr>
              <a:t>require </a:t>
            </a:r>
            <a:r>
              <a:rPr lang="en-US" b="1" i="0" u="none" strike="noStrike" dirty="0">
                <a:effectLst/>
                <a:latin typeface="Trebuchet MS"/>
              </a:rPr>
              <a:t>phonological awareness </a:t>
            </a:r>
            <a:r>
              <a:rPr lang="en-US" b="0" i="0" u="none" strike="noStrike" dirty="0">
                <a:effectLst/>
                <a:latin typeface="Trebuchet MS"/>
              </a:rPr>
              <a:t>(attention to the sounds in our language) and </a:t>
            </a:r>
            <a:r>
              <a:rPr lang="en-US" b="1" i="0" u="none" strike="noStrike" dirty="0">
                <a:effectLst/>
                <a:latin typeface="Trebuchet MS"/>
              </a:rPr>
              <a:t>phonics </a:t>
            </a:r>
            <a:r>
              <a:rPr lang="en-US" b="0" i="0" u="none" strike="noStrike" dirty="0">
                <a:effectLst/>
                <a:latin typeface="Trebuchet MS"/>
              </a:rPr>
              <a:t>(the ability to connect sounds to the letters that represent them).</a:t>
            </a:r>
          </a:p>
          <a:p>
            <a:pPr marL="171450" indent="-171450" algn="l"/>
            <a:endParaRPr lang="en-US" b="1" i="0" u="none" strike="noStrike" dirty="0">
              <a:effectLst/>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0" i="1" u="none" strike="noStrike" dirty="0">
                <a:effectLst/>
                <a:latin typeface="Trebuchet MS"/>
              </a:rPr>
              <a:t>(CLICK) </a:t>
            </a:r>
            <a:r>
              <a:rPr lang="en-US" b="1" i="0" u="none" strike="noStrike" dirty="0">
                <a:effectLst/>
                <a:latin typeface="Trebuchet MS"/>
              </a:rPr>
              <a:t>Language comprehension </a:t>
            </a:r>
            <a:r>
              <a:rPr lang="en-US" b="0" i="0" u="none" strike="noStrike" dirty="0">
                <a:effectLst/>
                <a:latin typeface="Trebuchet MS"/>
              </a:rPr>
              <a:t>is supported by </a:t>
            </a:r>
            <a:r>
              <a:rPr lang="en-US" b="1" i="0" u="none" strike="noStrike" dirty="0">
                <a:effectLst/>
                <a:latin typeface="Trebuchet MS"/>
              </a:rPr>
              <a:t>vocabulary </a:t>
            </a:r>
            <a:r>
              <a:rPr lang="en-US" b="0" i="0" u="none" strike="noStrike" dirty="0">
                <a:effectLst/>
                <a:latin typeface="Trebuchet MS"/>
              </a:rPr>
              <a:t>knowledge</a:t>
            </a:r>
            <a:r>
              <a:rPr lang="en-US" b="1" i="0" u="none" strike="noStrike" dirty="0">
                <a:effectLst/>
                <a:latin typeface="Trebuchet MS"/>
              </a:rPr>
              <a:t> </a:t>
            </a:r>
            <a:r>
              <a:rPr lang="en-US" b="0" i="0" u="none" strike="noStrike" dirty="0">
                <a:effectLst/>
                <a:latin typeface="Trebuchet MS"/>
              </a:rPr>
              <a:t>(knowing and understanding the meanings of words).</a:t>
            </a:r>
            <a:r>
              <a:rPr lang="en-US" dirty="0">
                <a:latin typeface="Trebuchet MS"/>
              </a:rPr>
              <a:t> In addition, vocabulary knowledge can also support word recognition, particularly as students encounter more complex or irregular words that require familiarity with word parts (morphemes) or context to decode and understand. </a:t>
            </a:r>
            <a:endParaRPr lang="en-US" b="0" i="0" u="none" strike="noStrike" dirty="0">
              <a:effectLst/>
              <a:latin typeface="Trebuchet MS"/>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b="0" i="0" u="none" strike="noStrike" dirty="0">
              <a:effectLst/>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0" i="0" u="none" strike="noStrike" dirty="0">
                <a:effectLst/>
                <a:latin typeface="Trebuchet MS"/>
              </a:rPr>
              <a:t>Readers also need a variety of </a:t>
            </a:r>
            <a:r>
              <a:rPr lang="en-US" b="1" i="0" u="none" strike="noStrike" dirty="0">
                <a:effectLst/>
                <a:latin typeface="Trebuchet MS"/>
              </a:rPr>
              <a:t>language-based skills and strategies </a:t>
            </a:r>
            <a:r>
              <a:rPr lang="en-US" b="0" i="0" u="none" strike="noStrike" dirty="0">
                <a:effectLst/>
                <a:latin typeface="Trebuchet MS"/>
              </a:rPr>
              <a:t>such as inferencing, understanding syntax and sentence structure, and utilizing background knowledge. To comprehend text, we must also acquire</a:t>
            </a:r>
            <a:r>
              <a:rPr lang="en-US" b="1" i="0" u="none" strike="noStrike" dirty="0">
                <a:effectLst/>
                <a:latin typeface="Trebuchet MS"/>
              </a:rPr>
              <a:t> literacy knowledge and skills</a:t>
            </a:r>
            <a:r>
              <a:rPr lang="en-US" b="0" i="0" u="none" strike="noStrike" dirty="0">
                <a:effectLst/>
                <a:latin typeface="Trebuchet MS"/>
              </a:rPr>
              <a:t>, such as understanding text structure and literary genres or different types of print.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0" i="0" u="none" strike="sngStrike" dirty="0">
              <a:effectLst/>
              <a:latin typeface="Trebuchet MS" panose="020B0603020202020204" pitchFamily="34" charset="0"/>
            </a:endParaRPr>
          </a:p>
          <a:p>
            <a:pPr marL="171450" indent="-171450" algn="l"/>
            <a:r>
              <a:rPr lang="en-US" b="0" i="1" u="none" strike="noStrike" dirty="0">
                <a:effectLst/>
                <a:latin typeface="Trebuchet MS"/>
              </a:rPr>
              <a:t>(</a:t>
            </a:r>
            <a:r>
              <a:rPr lang="en-US" i="1" dirty="0">
                <a:latin typeface="Trebuchet MS"/>
              </a:rPr>
              <a:t>CLICK</a:t>
            </a:r>
            <a:r>
              <a:rPr lang="en-US" b="0" i="1" u="none" strike="noStrike" dirty="0">
                <a:effectLst/>
                <a:latin typeface="Trebuchet MS"/>
              </a:rPr>
              <a:t>)</a:t>
            </a:r>
            <a:r>
              <a:rPr lang="en-US" b="0" i="0" u="none" strike="noStrike" dirty="0">
                <a:effectLst/>
                <a:latin typeface="Trebuchet MS"/>
              </a:rPr>
              <a:t> </a:t>
            </a:r>
            <a:r>
              <a:rPr lang="en-US" b="1" i="0" u="none" strike="noStrike" dirty="0">
                <a:effectLst/>
                <a:latin typeface="Trebuchet MS"/>
              </a:rPr>
              <a:t>Reading Fluency </a:t>
            </a:r>
            <a:r>
              <a:rPr lang="en-US" b="0" i="0" u="none" strike="noStrike" dirty="0">
                <a:effectLst/>
                <a:latin typeface="Trebuchet MS"/>
              </a:rPr>
              <a:t>acts like a bridge that connects word recognition and language comprehension to support understanding when reading</a:t>
            </a:r>
            <a:r>
              <a:rPr lang="en-US" dirty="0">
                <a:latin typeface="Trebuchet MS"/>
              </a:rPr>
              <a:t>.</a:t>
            </a:r>
            <a:endParaRPr lang="en-US" b="0" i="0" u="none" strike="noStrike" dirty="0">
              <a:effectLst/>
            </a:endParaRPr>
          </a:p>
          <a:p>
            <a:pPr marL="171450" indent="-171450" algn="l"/>
            <a:endParaRPr lang="en-US" b="0" i="0" u="none" strike="noStrike" dirty="0">
              <a:solidFill>
                <a:srgbClr val="444444"/>
              </a:solidFill>
              <a:effectLst/>
            </a:endParaRPr>
          </a:p>
          <a:p>
            <a:pPr marL="0" indent="0" algn="l">
              <a:buNone/>
            </a:pPr>
            <a:r>
              <a:rPr lang="en-US" b="0" i="1" u="none" strike="noStrike" dirty="0">
                <a:solidFill>
                  <a:srgbClr val="000000"/>
                </a:solidFill>
                <a:effectLst/>
                <a:latin typeface="Trebuchet MS"/>
              </a:rPr>
              <a:t>(</a:t>
            </a:r>
            <a:r>
              <a:rPr lang="en-US" i="1" dirty="0">
                <a:latin typeface="Trebuchet MS"/>
              </a:rPr>
              <a:t>CLICK</a:t>
            </a:r>
            <a:r>
              <a:rPr lang="en-US" b="0" i="1" u="none" strike="noStrike" dirty="0">
                <a:solidFill>
                  <a:srgbClr val="000000"/>
                </a:solidFill>
                <a:effectLst/>
                <a:latin typeface="Trebuchet MS"/>
              </a:rPr>
              <a:t>) </a:t>
            </a:r>
            <a:r>
              <a:rPr lang="en-US" b="1" dirty="0">
                <a:latin typeface="Trebuchet MS"/>
              </a:rPr>
              <a:t>Oral language </a:t>
            </a:r>
            <a:r>
              <a:rPr lang="en-US" dirty="0">
                <a:latin typeface="Trebuchet MS"/>
              </a:rPr>
              <a:t>is the foundation </a:t>
            </a:r>
            <a:r>
              <a:rPr lang="en-US" dirty="0">
                <a:effectLst/>
                <a:latin typeface="Trebuchet MS"/>
              </a:rPr>
              <a:t>for skilled reading and literacy development and needs to be integrated throughout all components. </a:t>
            </a:r>
            <a:endParaRPr lang="en-US" b="0" i="0" u="none" strike="noStrike" dirty="0">
              <a:solidFill>
                <a:srgbClr val="444444"/>
              </a:solidFill>
              <a:effectLst/>
              <a:latin typeface="Trebuchet MS"/>
            </a:endParaRPr>
          </a:p>
          <a:p>
            <a:pPr marL="171450" lvl="0" indent="-171450" algn="l"/>
            <a:r>
              <a:rPr lang="en-US" b="0" i="0" u="none" strike="noStrike" dirty="0">
                <a:solidFill>
                  <a:srgbClr val="000000"/>
                </a:solidFill>
                <a:effectLst/>
                <a:latin typeface="Trebuchet MS"/>
              </a:rPr>
              <a:t>As we become better readers, our reading skills, in turn, help us develop more complex thinking, communication, and language skills (Kamhi &amp; Catts, 1989; Lonigan &amp; Shanahan, 2012). </a:t>
            </a:r>
            <a:endParaRPr lang="en-US" b="0" i="0" dirty="0">
              <a:solidFill>
                <a:srgbClr val="444444"/>
              </a:solidFill>
              <a:effectLst/>
              <a:latin typeface="Trebuchet MS"/>
            </a:endParaRPr>
          </a:p>
          <a:p>
            <a:pPr marL="0" indent="0" algn="l">
              <a:buNone/>
            </a:pPr>
            <a:endParaRPr lang="en-US" b="0" i="0" u="none" strike="noStrike" dirty="0">
              <a:solidFill>
                <a:srgbClr val="444444"/>
              </a:solidFill>
              <a:effectLst/>
            </a:endParaRPr>
          </a:p>
          <a:p>
            <a:pPr marL="0" indent="0" algn="l">
              <a:buNone/>
            </a:pPr>
            <a:r>
              <a:rPr lang="en-US" b="0" i="0" u="none" strike="noStrike" dirty="0">
                <a:solidFill>
                  <a:srgbClr val="000000"/>
                </a:solidFill>
                <a:effectLst/>
                <a:latin typeface="Trebuchet MS"/>
              </a:rPr>
              <a:t>Each component acts as a piece of the larger whole, similar to a puzzle. Effective reading instruction is not complete without ensuring that all five components, and oral language, are taught.</a:t>
            </a:r>
            <a:endParaRPr lang="en-US" b="0" i="0" dirty="0">
              <a:effectLst/>
              <a:latin typeface="Trebuchet MS"/>
            </a:endParaRPr>
          </a:p>
          <a:p>
            <a:pPr marL="0" lvl="0" indent="0" algn="l" rtl="0">
              <a:lnSpc>
                <a:spcPct val="100000"/>
              </a:lnSpc>
              <a:spcBef>
                <a:spcPts val="0"/>
              </a:spcBef>
              <a:spcAft>
                <a:spcPts val="0"/>
              </a:spcAft>
              <a:buSzPts val="1100"/>
              <a:buNone/>
            </a:pPr>
            <a:endParaRPr lang="en-US" sz="1200" dirty="0"/>
          </a:p>
          <a:p>
            <a:pPr marL="0" lvl="0" indent="0" algn="l" rtl="0">
              <a:spcBef>
                <a:spcPts val="0"/>
              </a:spcBef>
              <a:spcAft>
                <a:spcPts val="0"/>
              </a:spcAft>
              <a:buClr>
                <a:schemeClr val="dk1"/>
              </a:buClr>
              <a:buSzPts val="1100"/>
              <a:buFont typeface="Arial"/>
              <a:buNone/>
            </a:pPr>
            <a:endParaRPr lang="en-US" sz="1200" dirty="0">
              <a:solidFill>
                <a:schemeClr val="dk1"/>
              </a:solidFill>
            </a:endParaRPr>
          </a:p>
          <a:p>
            <a:pPr marL="0" indent="0">
              <a:buSzPts val="1100"/>
              <a:buNone/>
            </a:pPr>
            <a:endParaRPr lang="en-US" b="0" i="0" dirty="0">
              <a:effectLst/>
            </a:endParaRPr>
          </a:p>
        </p:txBody>
      </p:sp>
      <p:sp>
        <p:nvSpPr>
          <p:cNvPr id="651" name="Google Shape;651;g649afc5aa0_0_419:notes">
            <a:extLst>
              <a:ext uri="{FF2B5EF4-FFF2-40B4-BE49-F238E27FC236}">
                <a16:creationId xmlns:a16="http://schemas.microsoft.com/office/drawing/2014/main" id="{05D061EB-3C5E-D28A-D8E8-A8EDC532D7A2}"/>
              </a:ext>
            </a:extLst>
          </p:cNvPr>
          <p:cNvSpPr txBox="1">
            <a:spLocks noGrp="1"/>
          </p:cNvSpPr>
          <p:nvPr>
            <p:ph type="sldNum" idx="4294967295"/>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Trebuchet MS" panose="020B0603020202020204" pitchFamily="34" charset="0"/>
                <a:sym typeface="Arial"/>
              </a:rPr>
              <a:t>11</a:t>
            </a:fld>
            <a:endParaRPr sz="1400" b="0" i="0" u="none" strike="noStrike" cap="none" dirty="0">
              <a:solidFill>
                <a:srgbClr val="000000"/>
              </a:solidFill>
              <a:latin typeface="Trebuchet MS" panose="020B0603020202020204" pitchFamily="34" charset="0"/>
              <a:sym typeface="Arial"/>
            </a:endParaRPr>
          </a:p>
        </p:txBody>
      </p:sp>
    </p:spTree>
    <p:extLst>
      <p:ext uri="{BB962C8B-B14F-4D97-AF65-F5344CB8AC3E}">
        <p14:creationId xmlns:p14="http://schemas.microsoft.com/office/powerpoint/2010/main" val="418555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7C7DE-975D-1869-E690-D06820F431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76A55F-D96C-D9CF-AA7E-5F016E105F1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8587DD3-E1FB-1119-2741-5F1A4EF6C695}"/>
              </a:ext>
            </a:extLst>
          </p:cNvPr>
          <p:cNvSpPr>
            <a:spLocks noGrp="1"/>
          </p:cNvSpPr>
          <p:nvPr>
            <p:ph type="body" idx="1"/>
          </p:nvPr>
        </p:nvSpPr>
        <p:spPr/>
        <p:txBody>
          <a:bodyPr/>
          <a:lstStyle/>
          <a:p>
            <a:pPr marL="0" indent="0">
              <a:buNone/>
            </a:pPr>
            <a:r>
              <a:rPr lang="en-US" i="1" dirty="0"/>
              <a:t>Note to Presenter: </a:t>
            </a:r>
          </a:p>
          <a:p>
            <a:pPr marL="171450" indent="-171450"/>
            <a:r>
              <a:rPr lang="en-US" i="1" dirty="0"/>
              <a:t>When you begin the video, please initiate the Close Captions, by clicking CC, for accessibility needs. </a:t>
            </a:r>
          </a:p>
          <a:p>
            <a:pPr marL="171450" indent="-171450"/>
            <a:r>
              <a:rPr lang="en-US" b="1" i="1" dirty="0"/>
              <a:t>The Language Comprehension section concludes at </a:t>
            </a:r>
            <a:r>
              <a:rPr lang="en-US" b="1" i="1" u="sng" dirty="0"/>
              <a:t>10:23</a:t>
            </a:r>
            <a:r>
              <a:rPr lang="en-US" i="1" dirty="0"/>
              <a:t>. You may stop the video then or watch to the end to review Word Recognition, if time allows. </a:t>
            </a:r>
          </a:p>
          <a:p>
            <a:pPr marL="0" indent="0" rtl="0" fontAlgn="base">
              <a:buNone/>
            </a:pPr>
            <a:endParaRPr lang="en-US" sz="1100" b="0" i="0" u="none" strike="noStrike" cap="none" dirty="0">
              <a:solidFill>
                <a:srgbClr val="000000"/>
              </a:solidFill>
              <a:effectLst/>
              <a:ea typeface="Trebuchet MS" panose="020B0603020202020204" pitchFamily="34" charset="0"/>
              <a:sym typeface="Arial"/>
            </a:endParaRPr>
          </a:p>
          <a:p>
            <a:pPr marL="0" indent="0" rtl="0" fontAlgn="base">
              <a:buNone/>
            </a:pPr>
            <a:r>
              <a:rPr lang="en-US" sz="1100" b="0" i="0" u="none" strike="noStrike" cap="none" dirty="0">
                <a:solidFill>
                  <a:srgbClr val="000000"/>
                </a:solidFill>
                <a:effectLst/>
                <a:ea typeface="Trebuchet MS" panose="020B0603020202020204" pitchFamily="34" charset="0"/>
                <a:sym typeface="Arial"/>
              </a:rPr>
              <a:t>We will watch this video to hear the </a:t>
            </a:r>
            <a:r>
              <a:rPr lang="en-US" sz="1100" b="1" i="0" u="none" strike="noStrike" cap="none" dirty="0">
                <a:solidFill>
                  <a:srgbClr val="000000"/>
                </a:solidFill>
                <a:effectLst/>
                <a:ea typeface="Trebuchet MS" panose="020B0603020202020204" pitchFamily="34" charset="0"/>
                <a:sym typeface="Arial"/>
              </a:rPr>
              <a:t>Components of Language Comprehension Explained. </a:t>
            </a:r>
          </a:p>
          <a:p>
            <a:pPr marL="0" indent="0" rtl="0" fontAlgn="base">
              <a:buNone/>
            </a:pPr>
            <a:endParaRPr lang="en-US" sz="1100" b="1" i="0" u="none" strike="noStrike" cap="none" dirty="0">
              <a:solidFill>
                <a:srgbClr val="000000"/>
              </a:solidFill>
              <a:effectLst/>
              <a:ea typeface="Trebuchet MS" panose="020B0603020202020204" pitchFamily="34" charset="0"/>
              <a:sym typeface="Arial"/>
            </a:endParaRPr>
          </a:p>
          <a:p>
            <a:pPr marL="0" marR="0" lvl="0" indent="0" algn="l" defTabSz="966612" rtl="0" eaLnBrk="1" fontAlgn="auto" latinLnBrk="0" hangingPunct="1">
              <a:lnSpc>
                <a:spcPct val="100000"/>
              </a:lnSpc>
              <a:spcBef>
                <a:spcPts val="0"/>
              </a:spcBef>
              <a:spcAft>
                <a:spcPts val="0"/>
              </a:spcAft>
              <a:buClr>
                <a:srgbClr val="000000"/>
              </a:buClr>
              <a:buSzPts val="1100"/>
              <a:buFont typeface="Arial"/>
              <a:buNone/>
              <a:tabLst/>
              <a:defRPr/>
            </a:pPr>
            <a:r>
              <a:rPr lang="en-US" sz="1100" b="0" dirty="0">
                <a:solidFill>
                  <a:schemeClr val="tx1"/>
                </a:solidFill>
                <a:latin typeface="Trebuchet MS" panose="020B0603020202020204" pitchFamily="34" charset="0"/>
                <a:ea typeface="Calibri"/>
                <a:cs typeface="Calibri Light" panose="020F0302020204030204" pitchFamily="34" charset="0"/>
              </a:rPr>
              <a:t>Please watch for these </a:t>
            </a:r>
            <a:r>
              <a:rPr lang="en-US" sz="1100" b="1" dirty="0">
                <a:solidFill>
                  <a:schemeClr val="tx1"/>
                </a:solidFill>
                <a:latin typeface="Trebuchet MS" panose="020B0603020202020204" pitchFamily="34" charset="0"/>
                <a:ea typeface="Calibri"/>
                <a:cs typeface="Calibri Light" panose="020F0302020204030204" pitchFamily="34" charset="0"/>
              </a:rPr>
              <a:t>Key</a:t>
            </a:r>
            <a:r>
              <a:rPr lang="en-US" sz="1100" b="0" dirty="0">
                <a:solidFill>
                  <a:schemeClr val="tx1"/>
                </a:solidFill>
                <a:latin typeface="Trebuchet MS" panose="020B0603020202020204" pitchFamily="34" charset="0"/>
                <a:ea typeface="Calibri"/>
                <a:cs typeface="Calibri Light" panose="020F0302020204030204" pitchFamily="34" charset="0"/>
              </a:rPr>
              <a:t> </a:t>
            </a:r>
            <a:r>
              <a:rPr lang="en-US" sz="1100" b="1" dirty="0">
                <a:solidFill>
                  <a:schemeClr val="tx1"/>
                </a:solidFill>
                <a:latin typeface="Trebuchet MS" panose="020B0603020202020204" pitchFamily="34" charset="0"/>
                <a:ea typeface="Calibri"/>
                <a:cs typeface="Calibri Light" panose="020F0302020204030204" pitchFamily="34" charset="0"/>
              </a:rPr>
              <a:t>Points about the Video</a:t>
            </a:r>
            <a:r>
              <a:rPr lang="en-US" sz="1100" b="0" dirty="0">
                <a:solidFill>
                  <a:schemeClr val="tx1"/>
                </a:solidFill>
                <a:latin typeface="Trebuchet MS" panose="020B0603020202020204" pitchFamily="34" charset="0"/>
                <a:ea typeface="Calibri"/>
                <a:cs typeface="Calibri Light" panose="020F0302020204030204" pitchFamily="34" charset="0"/>
              </a:rPr>
              <a:t>:</a:t>
            </a:r>
          </a:p>
          <a:p>
            <a:pPr>
              <a:lnSpc>
                <a:spcPct val="100000"/>
              </a:lnSpc>
            </a:pPr>
            <a:r>
              <a:rPr lang="en-US" sz="1200" b="1" dirty="0">
                <a:solidFill>
                  <a:srgbClr val="000000"/>
                </a:solidFill>
                <a:ea typeface="Calibri"/>
                <a:cs typeface="Arial"/>
              </a:rPr>
              <a:t>Parents can help build literacy by supporting a child’s oral language skills</a:t>
            </a:r>
          </a:p>
          <a:p>
            <a:pPr>
              <a:lnSpc>
                <a:spcPct val="100000"/>
              </a:lnSpc>
            </a:pPr>
            <a:r>
              <a:rPr lang="en-US" sz="1200" b="1" dirty="0">
                <a:solidFill>
                  <a:srgbClr val="000000"/>
                </a:solidFill>
                <a:ea typeface="Calibri"/>
                <a:cs typeface="Arial"/>
              </a:rPr>
              <a:t>Language comprehension is made up of five individual strands of oral language skills</a:t>
            </a:r>
          </a:p>
          <a:p>
            <a:pPr>
              <a:lnSpc>
                <a:spcPct val="100000"/>
              </a:lnSpc>
            </a:pPr>
            <a:r>
              <a:rPr lang="en-US" sz="1200" b="1" dirty="0">
                <a:solidFill>
                  <a:srgbClr val="000000"/>
                </a:solidFill>
                <a:ea typeface="Calibri"/>
                <a:cs typeface="Arial"/>
              </a:rPr>
              <a:t>Each of the five strands are explained in detail within the video</a:t>
            </a:r>
          </a:p>
          <a:p>
            <a:pPr marL="0" indent="0">
              <a:buNone/>
            </a:pPr>
            <a:endParaRPr lang="en-US" sz="1200" b="1" dirty="0">
              <a:solidFill>
                <a:srgbClr val="000000"/>
              </a:solidFill>
              <a:cs typeface="Arial"/>
            </a:endParaRPr>
          </a:p>
          <a:p>
            <a:pPr marL="0" indent="0" rtl="0" fontAlgn="base">
              <a:buNone/>
            </a:pPr>
            <a:r>
              <a:rPr lang="en-US" sz="1100" b="0" i="0" u="none" strike="noStrike" cap="none" dirty="0">
                <a:solidFill>
                  <a:srgbClr val="000000"/>
                </a:solidFill>
                <a:effectLst/>
                <a:ea typeface="Trebuchet MS" panose="020B0603020202020204" pitchFamily="34" charset="0"/>
                <a:sym typeface="Arial"/>
              </a:rPr>
              <a:t>Please feel free to use the provided note-taking handout (</a:t>
            </a:r>
            <a:r>
              <a:rPr lang="en-US" sz="800" b="0" i="0" u="none" strike="noStrike" cap="none" dirty="0">
                <a:solidFill>
                  <a:schemeClr val="tx1"/>
                </a:solidFill>
                <a:latin typeface="Trebuchet MS" panose="020B0603020202020204" pitchFamily="34" charset="0"/>
                <a:ea typeface="Trebuchet MS" panose="020B0603020202020204" pitchFamily="34" charset="0"/>
                <a:sym typeface="Arial"/>
                <a:hlinkClick r:id="rId3"/>
              </a:rPr>
              <a:t>The 5 Strands of Language Comprehension</a:t>
            </a:r>
            <a:r>
              <a:rPr lang="en-US" sz="1100" b="0" i="0" u="none" strike="noStrike" cap="none" dirty="0">
                <a:solidFill>
                  <a:srgbClr val="000000"/>
                </a:solidFill>
                <a:effectLst/>
                <a:ea typeface="Trebuchet MS" panose="020B0603020202020204" pitchFamily="34" charset="0"/>
                <a:sym typeface="Arial"/>
              </a:rPr>
              <a:t>) to write down ideas about each strand as you watch the video.  After the video, you will have the opportunity to turn and talk with a neighbor about what you saw and heard.</a:t>
            </a:r>
          </a:p>
          <a:p>
            <a:pPr marL="0" indent="0">
              <a:buNone/>
            </a:pPr>
            <a:endParaRPr lang="en-US" i="1" dirty="0"/>
          </a:p>
          <a:p>
            <a:pPr marL="0" indent="0">
              <a:buNone/>
            </a:pPr>
            <a:r>
              <a:rPr lang="en-US" i="0" dirty="0"/>
              <a:t>Upon completion of the video, </a:t>
            </a:r>
          </a:p>
          <a:p>
            <a:pPr marL="228600" indent="-228600">
              <a:buFont typeface="+mj-lt"/>
              <a:buAutoNum type="arabicPeriod"/>
            </a:pPr>
            <a:r>
              <a:rPr lang="en-US" i="0" dirty="0"/>
              <a:t>Please think about the key points in the video and the notes you may have taken </a:t>
            </a:r>
            <a:r>
              <a:rPr lang="en-US" i="1" dirty="0"/>
              <a:t>(give them 1-2 minutes). </a:t>
            </a:r>
          </a:p>
          <a:p>
            <a:pPr marL="228600" indent="-228600">
              <a:buFont typeface="+mj-lt"/>
              <a:buAutoNum type="arabicPeriod"/>
            </a:pPr>
            <a:r>
              <a:rPr lang="en-US" i="0" dirty="0"/>
              <a:t>Please turn to a neighbor at your table or near your seat.</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mj-lt"/>
              <a:buAutoNum type="arabicPeriod"/>
              <a:tabLst/>
              <a:defRPr/>
            </a:pPr>
            <a:r>
              <a:rPr lang="en-US" i="0" dirty="0"/>
              <a:t>Discuss the key points and anything you may have written down. </a:t>
            </a:r>
            <a:r>
              <a:rPr lang="en-US" i="1" dirty="0"/>
              <a:t>(Give 2-3 minutes for this discussion. Ask for ideas from participants, if time).</a:t>
            </a:r>
            <a:endParaRPr lang="en-US" i="0" dirty="0"/>
          </a:p>
          <a:p>
            <a:pPr marL="228600" indent="-228600">
              <a:buFont typeface="+mj-lt"/>
              <a:buAutoNum type="arabicPeriod"/>
            </a:pPr>
            <a:endParaRPr lang="en-US" i="0" dirty="0"/>
          </a:p>
          <a:p>
            <a:pPr marL="0" indent="0">
              <a:buNone/>
            </a:pPr>
            <a:endParaRPr lang="en-US" i="0" dirty="0"/>
          </a:p>
        </p:txBody>
      </p:sp>
    </p:spTree>
    <p:extLst>
      <p:ext uri="{BB962C8B-B14F-4D97-AF65-F5344CB8AC3E}">
        <p14:creationId xmlns:p14="http://schemas.microsoft.com/office/powerpoint/2010/main" val="943806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rtl="0">
              <a:buNone/>
            </a:pPr>
            <a:r>
              <a:rPr lang="en-US" sz="1100" b="0" i="0" u="none" strike="noStrike" cap="none" dirty="0">
                <a:solidFill>
                  <a:srgbClr val="000000"/>
                </a:solidFill>
                <a:effectLst/>
                <a:latin typeface="Trebuchet MS"/>
                <a:sym typeface="Arial"/>
              </a:rPr>
              <a:t>We can see from these different models that </a:t>
            </a:r>
            <a:r>
              <a:rPr lang="en-US" sz="1100" b="1" i="0" u="none" strike="noStrike" cap="none" dirty="0">
                <a:solidFill>
                  <a:srgbClr val="000000"/>
                </a:solidFill>
                <a:effectLst/>
                <a:latin typeface="Trebuchet MS"/>
                <a:sym typeface="Arial"/>
              </a:rPr>
              <a:t>“Reading Comprehension is an outcome, not a skill to be taught” </a:t>
            </a:r>
            <a:r>
              <a:rPr lang="en-US" sz="1100" b="0" i="0" u="none" strike="noStrike" cap="none" dirty="0">
                <a:solidFill>
                  <a:srgbClr val="000000"/>
                </a:solidFill>
                <a:effectLst/>
                <a:latin typeface="Trebuchet MS"/>
                <a:sym typeface="Arial"/>
              </a:rPr>
              <a:t>(Kemeny, 2023, p. 130).</a:t>
            </a:r>
          </a:p>
          <a:p>
            <a:pPr marL="0" indent="0" rtl="0">
              <a:buNone/>
            </a:pPr>
            <a:endParaRPr lang="en-US" sz="1100" b="0" i="0" u="none" strike="noStrike" cap="none" dirty="0">
              <a:solidFill>
                <a:srgbClr val="000000"/>
              </a:solidFill>
              <a:effectLst/>
              <a:ea typeface="Trebuchet MS" panose="020B0603020202020204" pitchFamily="34" charset="0"/>
              <a:sym typeface="Arial"/>
            </a:endParaRPr>
          </a:p>
          <a:p>
            <a:pPr marL="0" indent="0" rtl="0">
              <a:buNone/>
            </a:pPr>
            <a:r>
              <a:rPr lang="en-US" sz="1100" b="0" i="0" u="none" strike="noStrike" cap="none" dirty="0">
                <a:solidFill>
                  <a:srgbClr val="000000"/>
                </a:solidFill>
                <a:effectLst/>
                <a:latin typeface="Trebuchet MS"/>
                <a:sym typeface="Arial"/>
              </a:rPr>
              <a:t>Knowing that reading comprehension is the product of word recognition and language comprehension is important. </a:t>
            </a:r>
            <a:endParaRPr lang="en-US" sz="1100" b="0" i="0" u="none" strike="noStrike" cap="none" dirty="0">
              <a:solidFill>
                <a:srgbClr val="000000"/>
              </a:solidFill>
              <a:effectLst/>
              <a:latin typeface="Trebuchet MS"/>
            </a:endParaRPr>
          </a:p>
          <a:p>
            <a:pPr marL="171450" indent="-171450" rtl="0"/>
            <a:r>
              <a:rPr lang="en-US" sz="1100" b="0" i="0" u="none" strike="noStrike" cap="none" dirty="0">
                <a:solidFill>
                  <a:srgbClr val="000000"/>
                </a:solidFill>
                <a:effectLst/>
                <a:latin typeface="Trebuchet MS"/>
                <a:sym typeface="Arial"/>
              </a:rPr>
              <a:t>If a student is having difficulty with reading comprehension, it is important to find out if the difficulty is because of </a:t>
            </a:r>
            <a:r>
              <a:rPr lang="en-US" sz="1100" b="1" i="0" u="none" strike="noStrike" cap="none" dirty="0">
                <a:solidFill>
                  <a:srgbClr val="000000"/>
                </a:solidFill>
                <a:effectLst/>
                <a:latin typeface="Trebuchet MS"/>
                <a:sym typeface="Arial"/>
              </a:rPr>
              <a:t>Word Recognition </a:t>
            </a:r>
            <a:r>
              <a:rPr lang="en-US" sz="1100" b="0" i="0" u="none" strike="noStrike" cap="none" dirty="0">
                <a:solidFill>
                  <a:srgbClr val="000000"/>
                </a:solidFill>
                <a:effectLst/>
                <a:latin typeface="Trebuchet MS"/>
                <a:sym typeface="Arial"/>
              </a:rPr>
              <a:t>skills, </a:t>
            </a:r>
            <a:r>
              <a:rPr lang="en-US" sz="1100" b="1" i="0" u="none" strike="noStrike" cap="none" dirty="0">
                <a:solidFill>
                  <a:srgbClr val="000000"/>
                </a:solidFill>
                <a:effectLst/>
                <a:latin typeface="Trebuchet MS"/>
                <a:sym typeface="Arial"/>
              </a:rPr>
              <a:t>Language Comprehension </a:t>
            </a:r>
            <a:r>
              <a:rPr lang="en-US" sz="1100" b="0" i="0" u="none" strike="noStrike" cap="none" dirty="0">
                <a:solidFill>
                  <a:srgbClr val="000000"/>
                </a:solidFill>
                <a:effectLst/>
                <a:latin typeface="Trebuchet MS"/>
                <a:sym typeface="Arial"/>
              </a:rPr>
              <a:t>skills, or both (Brown &amp; Stollar, 2025</a:t>
            </a:r>
            <a:r>
              <a:rPr lang="en-US" dirty="0">
                <a:latin typeface="Trebuchet MS"/>
              </a:rPr>
              <a:t>).</a:t>
            </a:r>
          </a:p>
        </p:txBody>
      </p:sp>
    </p:spTree>
    <p:extLst>
      <p:ext uri="{BB962C8B-B14F-4D97-AF65-F5344CB8AC3E}">
        <p14:creationId xmlns:p14="http://schemas.microsoft.com/office/powerpoint/2010/main" val="1650338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C6ED0F-CCA1-8831-CB37-C8A5535538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310A5A-0B88-BC07-CE78-9726688AF30E}"/>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B0EB44E-0C99-E9E8-A133-6F31F435717A}"/>
              </a:ext>
            </a:extLst>
          </p:cNvPr>
          <p:cNvSpPr>
            <a:spLocks noGrp="1"/>
          </p:cNvSpPr>
          <p:nvPr>
            <p:ph type="body" idx="1"/>
          </p:nvPr>
        </p:nvSpPr>
        <p:spPr/>
        <p:txBody>
          <a:bodyPr/>
          <a:lstStyle/>
          <a:p>
            <a:pPr marL="0" indent="0">
              <a:buNone/>
            </a:pPr>
            <a:r>
              <a:rPr lang="en-US" b="1" dirty="0"/>
              <a:t>Why are Language Comprehension and Reading Comprehension Important?</a:t>
            </a:r>
          </a:p>
        </p:txBody>
      </p:sp>
    </p:spTree>
    <p:extLst>
      <p:ext uri="{BB962C8B-B14F-4D97-AF65-F5344CB8AC3E}">
        <p14:creationId xmlns:p14="http://schemas.microsoft.com/office/powerpoint/2010/main" val="4361875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As we have discussed, the outcome of reading comprehension is dependent upon not only being able to read the words on the page but making sense of them using all the components of language comprehension. Let’s consider a simple example to demonstrate how all the pieces fit together to comprehend the text we have read.</a:t>
            </a:r>
          </a:p>
          <a:p>
            <a:pPr marL="0" indent="0">
              <a:buNone/>
            </a:pPr>
            <a:endParaRPr lang="en-US" dirty="0"/>
          </a:p>
          <a:p>
            <a:pPr marL="0" indent="0">
              <a:buNone/>
            </a:pPr>
            <a:endParaRPr lang="en-US" dirty="0"/>
          </a:p>
          <a:p>
            <a:pPr marL="0" indent="0">
              <a:buNone/>
            </a:pPr>
            <a:r>
              <a:rPr lang="en-US" sz="1100" b="1" dirty="0"/>
              <a:t>John stood on the bank, patiently waiting for a tug on the line. With a little luck, he might have a tasty dinner tonight. </a:t>
            </a:r>
            <a:endParaRPr lang="en-US" b="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298450" algn="l" defTabSz="914400" rtl="0" eaLnBrk="1" fontAlgn="auto" latinLnBrk="0" hangingPunct="1">
              <a:lnSpc>
                <a:spcPct val="100000"/>
              </a:lnSpc>
              <a:spcBef>
                <a:spcPts val="0"/>
              </a:spcBef>
              <a:spcAft>
                <a:spcPts val="0"/>
              </a:spcAft>
              <a:buClr>
                <a:srgbClr val="000000"/>
              </a:buClr>
              <a:buSzPts val="1100"/>
              <a:tabLst/>
              <a:defRPr/>
            </a:pPr>
            <a:r>
              <a:rPr lang="en-US" dirty="0"/>
              <a:t>What might we have to know and be able to do to comprehend these two sentences?</a:t>
            </a:r>
            <a:endParaRPr lang="en-US" sz="1100" dirty="0"/>
          </a:p>
          <a:p>
            <a:pPr marL="0" marR="0" lvl="0" indent="-298450" algn="l" defTabSz="914400" rtl="0" eaLnBrk="1" fontAlgn="auto" latinLnBrk="0" hangingPunct="1">
              <a:lnSpc>
                <a:spcPct val="100000"/>
              </a:lnSpc>
              <a:spcBef>
                <a:spcPts val="0"/>
              </a:spcBef>
              <a:spcAft>
                <a:spcPts val="0"/>
              </a:spcAft>
              <a:buClr>
                <a:srgbClr val="000000"/>
              </a:buClr>
              <a:buSzPts val="1100"/>
              <a:tabLst/>
              <a:defRPr/>
            </a:pPr>
            <a:r>
              <a:rPr lang="en-US" sz="1100" dirty="0"/>
              <a:t>You can write down your ideas on paper at the tables or think to yourself. </a:t>
            </a:r>
            <a:r>
              <a:rPr lang="en-US" sz="1100" i="1" dirty="0"/>
              <a:t>(give 1-2 minutes of wait time and ask for ideas, if time allows).</a:t>
            </a:r>
          </a:p>
          <a:p>
            <a:pPr marL="0" indent="0">
              <a:buNone/>
            </a:pPr>
            <a:endParaRPr lang="en-US" sz="1100" i="1" dirty="0"/>
          </a:p>
          <a:p>
            <a:pPr marL="0" lvl="0" indent="0">
              <a:buNone/>
            </a:pPr>
            <a:r>
              <a:rPr lang="en-US" sz="1100" dirty="0"/>
              <a:t>First, the reader needs to be able to read the individual words using Word Recognition Skills. This is the red box in the Simple View of Reading.</a:t>
            </a:r>
          </a:p>
          <a:p>
            <a:pPr marL="0" lvl="0"/>
            <a:r>
              <a:rPr lang="en-US" sz="1100" dirty="0"/>
              <a:t>The reader must have the skills to decode words using what we know about sound-symbol correspondences, so that we can read words quickly and accurately. In this sentence, there are a variety of vowel spelling patterns that students must understand in order to read the words, such as the vowel team oo in the word “</a:t>
            </a:r>
            <a:r>
              <a:rPr lang="en-US" sz="1100" i="1" dirty="0"/>
              <a:t>stood,” </a:t>
            </a:r>
            <a:r>
              <a:rPr lang="en-US" sz="1100" i="0" dirty="0"/>
              <a:t>or the ‘igh’ spelling for the long /i/ sound in the words “might” and tonight”. </a:t>
            </a:r>
          </a:p>
          <a:p>
            <a:pPr marL="0" lvl="0"/>
            <a:endParaRPr lang="en-US" sz="1100" i="0" dirty="0"/>
          </a:p>
          <a:p>
            <a:pPr marL="0" lvl="0"/>
            <a:r>
              <a:rPr lang="en-US" sz="1100" i="0" dirty="0"/>
              <a:t>The reader must also have practice with basic syllable types and reading multisyllabic words (patiently, waiting, little, dinner, tonight) and must have in their sight word bank a few irregularly spelled words (the, have).</a:t>
            </a:r>
          </a:p>
          <a:p>
            <a:pPr marL="0" lvl="0"/>
            <a:endParaRPr lang="en-US" sz="1100" i="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i="0" dirty="0"/>
              <a:t>Accurately reading the words on the page is only the first step. </a:t>
            </a:r>
            <a:r>
              <a:rPr lang="en-US" sz="1100" dirty="0"/>
              <a:t>We also need Language Comprehension Skills to understand what the author means by the words she used. This is the blue box in the Simple View of Reading.</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dirty="0"/>
          </a:p>
          <a:p>
            <a:pPr marL="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dirty="0"/>
              <a:t>The reader must activate the correct meaning, in this context, for the words “bank” and “line.” This is </a:t>
            </a:r>
            <a:r>
              <a:rPr lang="en-US" sz="1100" b="0" i="1" dirty="0"/>
              <a:t>vocabulary</a:t>
            </a:r>
            <a:r>
              <a:rPr lang="en-US" sz="1100" dirty="0"/>
              <a:t>. They must understand that this meaning of “bank” means the land beside a river, and this meaning of “line” means the thin string used for fishing. </a:t>
            </a:r>
          </a:p>
          <a:p>
            <a:pPr marL="0" marR="0" lvl="0" indent="-171450" algn="l" defTabSz="914400" rtl="0" eaLnBrk="1" fontAlgn="auto" latinLnBrk="0" hangingPunct="1">
              <a:lnSpc>
                <a:spcPct val="100000"/>
              </a:lnSpc>
              <a:spcBef>
                <a:spcPts val="0"/>
              </a:spcBef>
              <a:spcAft>
                <a:spcPts val="0"/>
              </a:spcAft>
              <a:buClr>
                <a:srgbClr val="000000"/>
              </a:buClr>
              <a:buSzPts val="1100"/>
              <a:tabLst/>
              <a:defRPr/>
            </a:pPr>
            <a:endParaRPr lang="en-US" sz="1100" dirty="0"/>
          </a:p>
          <a:p>
            <a:pPr marL="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dirty="0"/>
              <a:t>These sentences also require specific </a:t>
            </a:r>
            <a:r>
              <a:rPr lang="en-US" sz="1100" i="1" dirty="0"/>
              <a:t>background knowledge </a:t>
            </a:r>
            <a:r>
              <a:rPr lang="en-US" sz="1100" dirty="0"/>
              <a:t>to make sense. It is imperative that the reader has a basic understanding of how fishing works for these sentences to make sense, and that fishing requires a little bit of luck and patience to catch a fish.</a:t>
            </a:r>
          </a:p>
          <a:p>
            <a:pPr marL="0" marR="0" lvl="0" indent="-171450" algn="l" defTabSz="914400" rtl="0" eaLnBrk="1" fontAlgn="auto" latinLnBrk="0" hangingPunct="1">
              <a:lnSpc>
                <a:spcPct val="100000"/>
              </a:lnSpc>
              <a:spcBef>
                <a:spcPts val="0"/>
              </a:spcBef>
              <a:spcAft>
                <a:spcPts val="0"/>
              </a:spcAft>
              <a:buClr>
                <a:srgbClr val="000000"/>
              </a:buClr>
              <a:buSzPts val="1100"/>
              <a:tabLst/>
              <a:defRPr/>
            </a:pPr>
            <a:endParaRPr lang="en-US" sz="1100" dirty="0"/>
          </a:p>
          <a:p>
            <a:pPr marL="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dirty="0"/>
              <a:t>The reader must rely heavily on inferential information in this example. Because it is not clearly stated, the reader must make an inference (</a:t>
            </a:r>
            <a:r>
              <a:rPr lang="en-US" sz="1100" i="1" dirty="0"/>
              <a:t>verbal reasoning</a:t>
            </a:r>
            <a:r>
              <a:rPr lang="en-US" sz="1100" dirty="0"/>
              <a:t>) that John is fishing in a river or a stream, since he is standing on the bank, and that he has used his fishing pole to cast his line into the water and is waiting for a fish to bite. The reader also must infer that John intends to eat any fish he catches later in the day, but that it is not guaranteed that he will catch a fish. </a:t>
            </a:r>
          </a:p>
          <a:p>
            <a:pPr marL="0" marR="0" lvl="0" indent="-171450" algn="l" defTabSz="914400" rtl="0" eaLnBrk="1" fontAlgn="auto" latinLnBrk="0" hangingPunct="1">
              <a:lnSpc>
                <a:spcPct val="100000"/>
              </a:lnSpc>
              <a:spcBef>
                <a:spcPts val="0"/>
              </a:spcBef>
              <a:spcAft>
                <a:spcPts val="0"/>
              </a:spcAft>
              <a:buClr>
                <a:srgbClr val="000000"/>
              </a:buClr>
              <a:buSzPts val="1100"/>
              <a:tabLst/>
              <a:defRPr/>
            </a:pPr>
            <a:endParaRPr lang="en-US" sz="110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t>As this simple example demonstrates, reading comprehension requires more than just accurately reading the words on the page. Each component of language comprehension is equally essential for the outcome of strong reading comprehension to occur. </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en-US" sz="1100" dirty="0"/>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en-US" sz="110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ea typeface="Trebuchet MS" panose="020B0603020202020204" pitchFamily="34" charset="0"/>
                <a:sym typeface="Arial"/>
              </a:rPr>
              <a:t>Adapted from: “</a:t>
            </a:r>
            <a:r>
              <a:rPr lang="en-US" sz="1100" b="0" i="0" u="none" strike="noStrike" cap="none" dirty="0">
                <a:solidFill>
                  <a:srgbClr val="000000"/>
                </a:solidFill>
                <a:effectLst/>
                <a:ea typeface="Trebuchet MS" panose="020B0603020202020204" pitchFamily="34" charset="0"/>
                <a:sym typeface="Arial"/>
                <a:hlinkClick r:id="rId3"/>
              </a:rPr>
              <a:t>Ending the Reading Wars: Reading Acquisition From Novice to Expert</a:t>
            </a:r>
            <a:r>
              <a:rPr lang="en-US" sz="1100" b="0" i="0" u="none" strike="noStrike" cap="none" dirty="0">
                <a:solidFill>
                  <a:srgbClr val="000000"/>
                </a:solidFill>
                <a:effectLst/>
                <a:ea typeface="Trebuchet MS" panose="020B0603020202020204" pitchFamily="34" charset="0"/>
                <a:sym typeface="Arial"/>
              </a:rPr>
              <a:t>” (Castles et al., 2018).</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en-US" sz="1100" dirty="0"/>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endParaRPr lang="en-US" sz="1100" dirty="0"/>
          </a:p>
        </p:txBody>
      </p:sp>
    </p:spTree>
    <p:extLst>
      <p:ext uri="{BB962C8B-B14F-4D97-AF65-F5344CB8AC3E}">
        <p14:creationId xmlns:p14="http://schemas.microsoft.com/office/powerpoint/2010/main" val="2061213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rtl="0">
              <a:buNone/>
            </a:pPr>
            <a:r>
              <a:rPr lang="en-US" sz="1100" b="0" i="0" u="none" strike="noStrike" cap="none" dirty="0">
                <a:solidFill>
                  <a:srgbClr val="000000"/>
                </a:solidFill>
                <a:effectLst/>
                <a:ea typeface="Trebuchet MS" panose="020B0603020202020204" pitchFamily="34" charset="0"/>
                <a:sym typeface="Arial"/>
              </a:rPr>
              <a:t>Research is clear that the primary factors of a </a:t>
            </a:r>
            <a:r>
              <a:rPr lang="en-US" sz="1100" b="1" i="0" u="none" strike="noStrike" cap="none" dirty="0">
                <a:solidFill>
                  <a:srgbClr val="000000"/>
                </a:solidFill>
                <a:effectLst/>
                <a:ea typeface="Trebuchet MS" panose="020B0603020202020204" pitchFamily="34" charset="0"/>
                <a:sym typeface="Arial"/>
              </a:rPr>
              <a:t>skilled reader’s </a:t>
            </a:r>
            <a:r>
              <a:rPr lang="en-US" sz="1100" b="0" i="0" u="none" strike="noStrike" cap="none" dirty="0">
                <a:solidFill>
                  <a:srgbClr val="000000"/>
                </a:solidFill>
                <a:effectLst/>
                <a:ea typeface="Trebuchet MS" panose="020B0603020202020204" pitchFamily="34" charset="0"/>
                <a:sym typeface="Arial"/>
              </a:rPr>
              <a:t>comprehension of text include (Carlisle &amp; Rice, 2002):</a:t>
            </a:r>
            <a:endParaRPr lang="en-US" sz="1100" b="0" dirty="0">
              <a:effectLst/>
            </a:endParaRPr>
          </a:p>
          <a:p>
            <a:pPr marL="0" rtl="0" fontAlgn="base"/>
            <a:r>
              <a:rPr lang="en-US" sz="1100" b="0" i="1" u="none" strike="noStrike" cap="none" dirty="0">
                <a:solidFill>
                  <a:srgbClr val="000000"/>
                </a:solidFill>
                <a:effectLst/>
                <a:ea typeface="Trebuchet MS" panose="020B0603020202020204" pitchFamily="34" charset="0"/>
                <a:sym typeface="Arial"/>
              </a:rPr>
              <a:t>(click) </a:t>
            </a:r>
            <a:r>
              <a:rPr lang="en-US" sz="1100" b="1" i="0" u="none" strike="noStrike" cap="none" dirty="0">
                <a:solidFill>
                  <a:srgbClr val="000000"/>
                </a:solidFill>
                <a:effectLst/>
                <a:ea typeface="Trebuchet MS" panose="020B0603020202020204" pitchFamily="34" charset="0"/>
                <a:sym typeface="Arial"/>
              </a:rPr>
              <a:t>Accurate, fluent word reading</a:t>
            </a:r>
          </a:p>
          <a:p>
            <a:pPr marL="0" rtl="0" fontAlgn="base"/>
            <a:r>
              <a:rPr lang="en-US" sz="1100" b="0" i="1" u="none" strike="noStrike" cap="none" dirty="0">
                <a:solidFill>
                  <a:srgbClr val="000000"/>
                </a:solidFill>
                <a:effectLst/>
                <a:ea typeface="Trebuchet MS" panose="020B0603020202020204" pitchFamily="34" charset="0"/>
                <a:sym typeface="Arial"/>
              </a:rPr>
              <a:t>(click) </a:t>
            </a:r>
            <a:r>
              <a:rPr lang="en-US" sz="1100" b="1" i="0" u="none" strike="noStrike" cap="none" dirty="0">
                <a:solidFill>
                  <a:srgbClr val="000000"/>
                </a:solidFill>
                <a:effectLst/>
                <a:ea typeface="Trebuchet MS" panose="020B0603020202020204" pitchFamily="34" charset="0"/>
                <a:sym typeface="Arial"/>
              </a:rPr>
              <a:t>A broad vocabulary</a:t>
            </a:r>
          </a:p>
          <a:p>
            <a:pPr marL="0" rtl="0" fontAlgn="base"/>
            <a:r>
              <a:rPr lang="en-US" sz="1100" b="0" i="1" u="none" strike="noStrike" cap="none" dirty="0">
                <a:solidFill>
                  <a:srgbClr val="000000"/>
                </a:solidFill>
                <a:effectLst/>
                <a:ea typeface="Trebuchet MS" panose="020B0603020202020204" pitchFamily="34" charset="0"/>
                <a:sym typeface="Arial"/>
              </a:rPr>
              <a:t>(click) </a:t>
            </a:r>
            <a:r>
              <a:rPr lang="en-US" sz="1100" b="0" i="0" u="none" strike="noStrike" cap="none" dirty="0">
                <a:solidFill>
                  <a:srgbClr val="000000"/>
                </a:solidFill>
                <a:effectLst/>
                <a:ea typeface="Trebuchet MS" panose="020B0603020202020204" pitchFamily="34" charset="0"/>
                <a:sym typeface="Arial"/>
              </a:rPr>
              <a:t>Access to </a:t>
            </a:r>
            <a:r>
              <a:rPr lang="en-US" sz="1100" b="1" i="0" u="none" strike="noStrike" cap="none" dirty="0">
                <a:solidFill>
                  <a:srgbClr val="000000"/>
                </a:solidFill>
                <a:effectLst/>
                <a:ea typeface="Trebuchet MS" panose="020B0603020202020204" pitchFamily="34" charset="0"/>
                <a:sym typeface="Arial"/>
              </a:rPr>
              <a:t>robust background knowledge</a:t>
            </a:r>
          </a:p>
          <a:p>
            <a:pPr marL="0" rtl="0" fontAlgn="base"/>
            <a:r>
              <a:rPr lang="en-US" sz="1100" b="0" i="1" u="none" strike="noStrike" cap="none" dirty="0">
                <a:solidFill>
                  <a:srgbClr val="000000"/>
                </a:solidFill>
                <a:effectLst/>
                <a:ea typeface="Trebuchet MS" panose="020B0603020202020204" pitchFamily="34" charset="0"/>
                <a:sym typeface="Arial"/>
              </a:rPr>
              <a:t>(click) </a:t>
            </a:r>
            <a:r>
              <a:rPr lang="en-US" sz="1100" b="1" i="0" u="none" strike="noStrike" cap="none" dirty="0">
                <a:solidFill>
                  <a:srgbClr val="000000"/>
                </a:solidFill>
                <a:effectLst/>
                <a:ea typeface="Trebuchet MS" panose="020B0603020202020204" pitchFamily="34" charset="0"/>
                <a:sym typeface="Arial"/>
              </a:rPr>
              <a:t>An awareness of sentence, paragraph, and text structure</a:t>
            </a:r>
          </a:p>
          <a:p>
            <a:pPr marL="0" rtl="0" fontAlgn="base"/>
            <a:r>
              <a:rPr lang="en-US" sz="1100" b="0" i="1" u="none" strike="noStrike" cap="none" dirty="0">
                <a:solidFill>
                  <a:srgbClr val="000000"/>
                </a:solidFill>
                <a:effectLst/>
                <a:ea typeface="Trebuchet MS" panose="020B0603020202020204" pitchFamily="34" charset="0"/>
                <a:sym typeface="Arial"/>
              </a:rPr>
              <a:t>(click) </a:t>
            </a:r>
            <a:r>
              <a:rPr lang="en-US" sz="1100" b="0" i="0" u="none" strike="noStrike" cap="none" dirty="0">
                <a:solidFill>
                  <a:srgbClr val="000000"/>
                </a:solidFill>
                <a:effectLst/>
                <a:ea typeface="Trebuchet MS" panose="020B0603020202020204" pitchFamily="34" charset="0"/>
                <a:sym typeface="Arial"/>
              </a:rPr>
              <a:t>Ongoing </a:t>
            </a:r>
            <a:r>
              <a:rPr lang="en-US" sz="1100" b="1" i="0" u="none" strike="noStrike" cap="none" dirty="0">
                <a:solidFill>
                  <a:srgbClr val="000000"/>
                </a:solidFill>
                <a:effectLst/>
                <a:ea typeface="Trebuchet MS" panose="020B0603020202020204" pitchFamily="34" charset="0"/>
                <a:sym typeface="Arial"/>
              </a:rPr>
              <a:t>monitoring of comprehension</a:t>
            </a:r>
          </a:p>
          <a:p>
            <a:pPr marL="0" rtl="0" fontAlgn="base"/>
            <a:r>
              <a:rPr lang="en-US" sz="1100" b="0" i="1" u="none" strike="noStrike" cap="none" dirty="0">
                <a:solidFill>
                  <a:srgbClr val="000000"/>
                </a:solidFill>
                <a:effectLst/>
                <a:ea typeface="Trebuchet MS" panose="020B0603020202020204" pitchFamily="34" charset="0"/>
                <a:sym typeface="Arial"/>
              </a:rPr>
              <a:t>(click) </a:t>
            </a:r>
            <a:r>
              <a:rPr lang="en-US" sz="1100" b="0" i="0" u="none" strike="noStrike" cap="none" dirty="0">
                <a:solidFill>
                  <a:srgbClr val="000000"/>
                </a:solidFill>
                <a:effectLst/>
                <a:ea typeface="Trebuchet MS" panose="020B0603020202020204" pitchFamily="34" charset="0"/>
                <a:sym typeface="Arial"/>
              </a:rPr>
              <a:t>And the </a:t>
            </a:r>
            <a:r>
              <a:rPr lang="en-US" sz="1100" b="1" i="0" u="none" strike="noStrike" cap="none" dirty="0">
                <a:solidFill>
                  <a:srgbClr val="000000"/>
                </a:solidFill>
                <a:effectLst/>
                <a:ea typeface="Trebuchet MS" panose="020B0603020202020204" pitchFamily="34" charset="0"/>
                <a:sym typeface="Arial"/>
              </a:rPr>
              <a:t>Application of strategies when appropriate</a:t>
            </a:r>
            <a:endParaRPr lang="en-US" sz="1100" b="0" i="0" u="none" strike="noStrike" cap="none" dirty="0">
              <a:solidFill>
                <a:srgbClr val="000000"/>
              </a:solidFill>
              <a:effectLst/>
              <a:ea typeface="Trebuchet MS" panose="020B0603020202020204" pitchFamily="34" charset="0"/>
              <a:sym typeface="Arial"/>
            </a:endParaRPr>
          </a:p>
          <a:p>
            <a:pPr marL="0" indent="0" rtl="0" fontAlgn="base">
              <a:buNone/>
            </a:pPr>
            <a:endParaRPr lang="en-US" sz="1100" b="0" i="0" u="none" strike="noStrike" cap="none" dirty="0">
              <a:solidFill>
                <a:srgbClr val="000000"/>
              </a:solidFill>
              <a:effectLst/>
              <a:ea typeface="Trebuchet MS" panose="020B0603020202020204" pitchFamily="34" charset="0"/>
              <a:sym typeface="Arial"/>
            </a:endParaRPr>
          </a:p>
          <a:p>
            <a:pPr marL="0" indent="0" rtl="0" fontAlgn="base">
              <a:buNone/>
            </a:pPr>
            <a:r>
              <a:rPr lang="en-US" sz="1100" b="0" i="0" u="none" strike="noStrike" cap="none" dirty="0">
                <a:solidFill>
                  <a:srgbClr val="000000"/>
                </a:solidFill>
                <a:effectLst/>
                <a:ea typeface="Trebuchet MS" panose="020B0603020202020204" pitchFamily="34" charset="0"/>
                <a:sym typeface="Arial"/>
              </a:rPr>
              <a:t>The first component includes </a:t>
            </a:r>
            <a:r>
              <a:rPr lang="en-US" sz="1100" b="0" i="1" u="none" strike="noStrike" cap="none" dirty="0">
                <a:solidFill>
                  <a:srgbClr val="000000"/>
                </a:solidFill>
                <a:effectLst/>
                <a:ea typeface="Trebuchet MS" panose="020B0603020202020204" pitchFamily="34" charset="0"/>
                <a:sym typeface="Arial"/>
              </a:rPr>
              <a:t>(click)</a:t>
            </a:r>
            <a:r>
              <a:rPr lang="en-US" sz="1100" b="1" i="0" u="none" strike="noStrike" cap="none" dirty="0">
                <a:solidFill>
                  <a:srgbClr val="000000"/>
                </a:solidFill>
                <a:effectLst/>
                <a:ea typeface="Trebuchet MS" panose="020B0603020202020204" pitchFamily="34" charset="0"/>
                <a:sym typeface="Arial"/>
              </a:rPr>
              <a:t> Word Recognition </a:t>
            </a:r>
            <a:r>
              <a:rPr lang="en-US" sz="1100" b="0" i="0" u="none" strike="noStrike" cap="none" dirty="0">
                <a:solidFill>
                  <a:srgbClr val="000000"/>
                </a:solidFill>
                <a:effectLst/>
                <a:ea typeface="Trebuchet MS" panose="020B0603020202020204" pitchFamily="34" charset="0"/>
                <a:sym typeface="Arial"/>
              </a:rPr>
              <a:t>Skills. </a:t>
            </a:r>
          </a:p>
          <a:p>
            <a:pPr marL="0" indent="0" rtl="0" fontAlgn="base">
              <a:buNone/>
            </a:pPr>
            <a:r>
              <a:rPr lang="en-US" sz="1100" b="0" i="0" u="none" strike="noStrike" cap="none" dirty="0">
                <a:solidFill>
                  <a:srgbClr val="000000"/>
                </a:solidFill>
                <a:effectLst/>
                <a:ea typeface="Trebuchet MS" panose="020B0603020202020204" pitchFamily="34" charset="0"/>
                <a:sym typeface="Arial"/>
              </a:rPr>
              <a:t>The final 5 components lie within </a:t>
            </a:r>
            <a:r>
              <a:rPr lang="en-US" sz="1100" b="0" i="1" u="none" strike="noStrike" cap="none" dirty="0">
                <a:solidFill>
                  <a:srgbClr val="000000"/>
                </a:solidFill>
                <a:effectLst/>
                <a:ea typeface="Trebuchet MS" panose="020B0603020202020204" pitchFamily="34" charset="0"/>
                <a:sym typeface="Arial"/>
              </a:rPr>
              <a:t>(click) </a:t>
            </a:r>
            <a:r>
              <a:rPr lang="en-US" sz="1100" b="1" i="0" u="none" strike="noStrike" cap="none" dirty="0">
                <a:solidFill>
                  <a:srgbClr val="000000"/>
                </a:solidFill>
                <a:effectLst/>
                <a:ea typeface="Trebuchet MS" panose="020B0603020202020204" pitchFamily="34" charset="0"/>
                <a:sym typeface="Arial"/>
              </a:rPr>
              <a:t>Language Comprehension </a:t>
            </a:r>
            <a:r>
              <a:rPr lang="en-US" sz="1100" b="0" i="0" u="none" strike="noStrike" cap="none" dirty="0">
                <a:solidFill>
                  <a:srgbClr val="000000"/>
                </a:solidFill>
                <a:effectLst/>
                <a:ea typeface="Trebuchet MS" panose="020B0603020202020204" pitchFamily="34" charset="0"/>
                <a:sym typeface="Arial"/>
              </a:rPr>
              <a:t>Skills. </a:t>
            </a:r>
          </a:p>
          <a:p>
            <a:pPr marL="0" indent="0" rtl="0" fontAlgn="base">
              <a:buNone/>
            </a:pPr>
            <a:endParaRPr lang="en-US" sz="1100" b="0" i="0" u="none" strike="noStrike" cap="none" dirty="0">
              <a:solidFill>
                <a:srgbClr val="000000"/>
              </a:solidFill>
              <a:effectLst/>
              <a:ea typeface="Trebuchet MS" panose="020B0603020202020204" pitchFamily="34" charset="0"/>
              <a:sym typeface="Arial"/>
            </a:endParaRPr>
          </a:p>
          <a:p>
            <a:pPr marL="0" indent="0" rtl="0" fontAlgn="base">
              <a:buNone/>
            </a:pPr>
            <a:r>
              <a:rPr lang="en-US" sz="1100" b="1" i="0" u="none" strike="noStrike" cap="none" dirty="0">
                <a:solidFill>
                  <a:srgbClr val="000000"/>
                </a:solidFill>
                <a:effectLst/>
                <a:ea typeface="Trebuchet MS" panose="020B0603020202020204" pitchFamily="34" charset="0"/>
                <a:sym typeface="Arial"/>
              </a:rPr>
              <a:t>Language Comprehension is important to Reading Comprehension because, as you can see on this slide, once we “crack the code” of English and can read the words, the rest of the components we need come from our Language Comprehension skills! These skills continue to develop throughout our lives. </a:t>
            </a:r>
          </a:p>
          <a:p>
            <a:pPr marL="0" rtl="0" fontAlgn="base"/>
            <a:endParaRPr lang="en-US" sz="1100" b="0" i="0" u="none" strike="noStrike" cap="none" dirty="0">
              <a:solidFill>
                <a:srgbClr val="000000"/>
              </a:solidFill>
              <a:effectLst/>
              <a:ea typeface="Trebuchet MS" panose="020B0603020202020204" pitchFamily="34" charset="0"/>
              <a:sym typeface="Arial"/>
            </a:endParaRPr>
          </a:p>
          <a:p>
            <a:pPr marL="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r>
              <a:rPr lang="en-US" sz="1100" b="0" i="1" u="none" strike="noStrike" cap="none" dirty="0">
                <a:solidFill>
                  <a:srgbClr val="000000"/>
                </a:solidFill>
                <a:effectLst/>
                <a:ea typeface="Trebuchet MS" panose="020B0603020202020204" pitchFamily="34" charset="0"/>
                <a:sym typeface="Arial"/>
              </a:rPr>
              <a:t>Background knowledge for the presenter: </a:t>
            </a:r>
          </a:p>
          <a:p>
            <a:pPr marL="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r>
              <a:rPr lang="en-US" sz="1100" b="0" i="1" u="none" strike="noStrike" cap="none" dirty="0">
                <a:solidFill>
                  <a:srgbClr val="000000"/>
                </a:solidFill>
                <a:effectLst/>
                <a:ea typeface="Trebuchet MS" panose="020B0603020202020204" pitchFamily="34" charset="0"/>
                <a:sym typeface="Arial"/>
              </a:rPr>
              <a:t>The skills needed for reading comprehension come into play as students progress in school. In the early grades, for example, reading comprehension depends heavily on growing word recognition skills. As children accomplish the ability to read printed words, language comprehension begins to contribute more to individual differences in reading comprehension. (</a:t>
            </a:r>
            <a:r>
              <a:rPr lang="en-US" sz="1100" b="0" i="1" u="none" strike="noStrike" dirty="0">
                <a:solidFill>
                  <a:srgbClr val="000000"/>
                </a:solidFill>
                <a:effectLst/>
              </a:rPr>
              <a:t>(LARRC, 2015 as cited in Castles et al, 2018; </a:t>
            </a:r>
            <a:r>
              <a:rPr lang="en-US" sz="1100" b="0" i="1" u="none" strike="noStrike" cap="none" dirty="0">
                <a:solidFill>
                  <a:srgbClr val="000000"/>
                </a:solidFill>
                <a:effectLst/>
                <a:ea typeface="Trebuchet MS" panose="020B0603020202020204" pitchFamily="34" charset="0"/>
                <a:sym typeface="Arial"/>
              </a:rPr>
              <a:t>Lonigan &amp; Shanahan, 2012; Oakhill et al., 2015 as cited by Hennessy, 2021). </a:t>
            </a:r>
          </a:p>
          <a:p>
            <a:pPr marL="171450" marR="0" lvl="0" indent="-171450" algn="l" defTabSz="914400" rtl="0" eaLnBrk="1" fontAlgn="base" latinLnBrk="0" hangingPunct="1">
              <a:lnSpc>
                <a:spcPct val="100000"/>
              </a:lnSpc>
              <a:spcBef>
                <a:spcPts val="0"/>
              </a:spcBef>
              <a:spcAft>
                <a:spcPts val="0"/>
              </a:spcAft>
              <a:buClr>
                <a:srgbClr val="000000"/>
              </a:buClr>
              <a:buSzPts val="1100"/>
              <a:tabLst/>
              <a:defRPr/>
            </a:pPr>
            <a:r>
              <a:rPr lang="en-US" sz="1100" b="0" i="1" u="none" strike="noStrike" cap="none" dirty="0">
                <a:solidFill>
                  <a:srgbClr val="000000"/>
                </a:solidFill>
                <a:effectLst/>
                <a:ea typeface="Trebuchet MS" panose="020B0603020202020204" pitchFamily="34" charset="0"/>
                <a:sym typeface="Arial"/>
              </a:rPr>
              <a:t>This is because, as students progress in school, the books they are reading become increasingly complex requiring more academic knowledge, sophisticated vocabulary, and understanding of the complexity of our language structures (Cardenas-Hagan, 2021; Catts et al., 2006 as cited in Wexler, 2025). </a:t>
            </a:r>
          </a:p>
          <a:p>
            <a:pPr marL="0" marR="0" lvl="0" indent="0" algn="l" defTabSz="914400" rtl="0" eaLnBrk="1" fontAlgn="base" latinLnBrk="0" hangingPunct="1">
              <a:lnSpc>
                <a:spcPct val="100000"/>
              </a:lnSpc>
              <a:spcBef>
                <a:spcPts val="0"/>
              </a:spcBef>
              <a:spcAft>
                <a:spcPts val="0"/>
              </a:spcAft>
              <a:buClr>
                <a:srgbClr val="000000"/>
              </a:buClr>
              <a:buSzPts val="1100"/>
              <a:buNone/>
              <a:tabLst/>
              <a:defRPr/>
            </a:pPr>
            <a:endParaRPr lang="en-US" sz="1100" b="0" i="1" u="none" strike="noStrike" cap="none" dirty="0">
              <a:solidFill>
                <a:srgbClr val="000000"/>
              </a:solidFill>
              <a:effectLst/>
              <a:ea typeface="Trebuchet MS" panose="020B0603020202020204" pitchFamily="34" charset="0"/>
              <a:sym typeface="Arial"/>
            </a:endParaRPr>
          </a:p>
          <a:p>
            <a:pPr marL="0" marR="0" lvl="0" indent="0" algn="l" defTabSz="914400" rtl="0" eaLnBrk="1" fontAlgn="base" latinLnBrk="0" hangingPunct="1">
              <a:lnSpc>
                <a:spcPct val="100000"/>
              </a:lnSpc>
              <a:spcBef>
                <a:spcPts val="0"/>
              </a:spcBef>
              <a:spcAft>
                <a:spcPts val="0"/>
              </a:spcAft>
              <a:buClr>
                <a:srgbClr val="000000"/>
              </a:buClr>
              <a:buSzPts val="1100"/>
              <a:buNone/>
              <a:tabLst/>
              <a:defRPr/>
            </a:pPr>
            <a:r>
              <a:rPr lang="en-US" sz="1100" b="0" i="1" u="none" strike="noStrike" cap="none" dirty="0">
                <a:solidFill>
                  <a:srgbClr val="000000"/>
                </a:solidFill>
                <a:effectLst/>
                <a:ea typeface="Trebuchet MS" panose="020B0603020202020204" pitchFamily="34" charset="0"/>
                <a:sym typeface="Arial"/>
              </a:rPr>
              <a:t>We cannot wait to begin Language Comprehension instruction </a:t>
            </a:r>
            <a:r>
              <a:rPr lang="en-US" sz="1100" b="0" i="1" u="none" strike="noStrike" cap="none" dirty="0">
                <a:solidFill>
                  <a:srgbClr val="000000"/>
                </a:solidFill>
                <a:ea typeface="Trebuchet MS" panose="020B0603020202020204" pitchFamily="34" charset="0"/>
                <a:sym typeface="Arial"/>
              </a:rPr>
              <a:t>(Birsh &amp; Carreker, 2018; Brown &amp; Stollar, 2025; </a:t>
            </a:r>
            <a:r>
              <a:rPr lang="en-US" sz="1100" b="0" i="1" u="none" strike="noStrike" cap="none" dirty="0">
                <a:solidFill>
                  <a:srgbClr val="000000"/>
                </a:solidFill>
                <a:effectLst/>
                <a:ea typeface="Trebuchet MS" panose="020B0603020202020204" pitchFamily="34" charset="0"/>
                <a:sym typeface="Arial"/>
              </a:rPr>
              <a:t>Gillis, 2020</a:t>
            </a:r>
            <a:r>
              <a:rPr lang="en-US" sz="1100" b="0" i="1" u="none" strike="noStrike" cap="none" dirty="0">
                <a:solidFill>
                  <a:srgbClr val="000000"/>
                </a:solidFill>
                <a:ea typeface="Trebuchet MS" panose="020B0603020202020204" pitchFamily="34" charset="0"/>
                <a:sym typeface="Arial"/>
              </a:rPr>
              <a:t>).</a:t>
            </a:r>
            <a:endParaRPr lang="en-US" sz="1100" b="0" i="1" u="none" strike="noStrike" cap="none" dirty="0">
              <a:solidFill>
                <a:srgbClr val="000000"/>
              </a:solidFill>
              <a:effectLst/>
              <a:ea typeface="Trebuchet MS" panose="020B0603020202020204" pitchFamily="34" charset="0"/>
              <a:sym typeface="Arial"/>
            </a:endParaRPr>
          </a:p>
          <a:p>
            <a:pPr marL="171450" marR="0" lvl="0" indent="-171450" algn="l" defTabSz="914400" rtl="0" eaLnBrk="1" fontAlgn="base" latinLnBrk="0" hangingPunct="1">
              <a:lnSpc>
                <a:spcPct val="100000"/>
              </a:lnSpc>
              <a:spcBef>
                <a:spcPts val="0"/>
              </a:spcBef>
              <a:spcAft>
                <a:spcPts val="0"/>
              </a:spcAft>
              <a:buClr>
                <a:srgbClr val="000000"/>
              </a:buClr>
              <a:buSzPts val="1100"/>
              <a:tabLst/>
              <a:defRPr/>
            </a:pPr>
            <a:r>
              <a:rPr lang="en-US" sz="1100" b="0" i="1" u="none" strike="noStrike" cap="none" dirty="0">
                <a:solidFill>
                  <a:srgbClr val="000000"/>
                </a:solidFill>
                <a:effectLst/>
                <a:ea typeface="Trebuchet MS" panose="020B0603020202020204" pitchFamily="34" charset="0"/>
                <a:sym typeface="Arial"/>
              </a:rPr>
              <a:t>Skilled reading, and thus reading comprehension, is not possible without language comprehension — the ability to understand spoken language — and, of course, word recognition (Reading Rockets, 2025).</a:t>
            </a:r>
          </a:p>
          <a:p>
            <a:pPr marL="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000000"/>
              </a:solidFill>
              <a:effectLst/>
              <a:ea typeface="Trebuchet MS" panose="020B0603020202020204" pitchFamily="34" charset="0"/>
              <a:sym typeface="Arial"/>
            </a:endParaRPr>
          </a:p>
        </p:txBody>
      </p:sp>
      <p:sp>
        <p:nvSpPr>
          <p:cNvPr id="4" name="Slide Number Placeholder 3"/>
          <p:cNvSpPr>
            <a:spLocks noGrp="1"/>
          </p:cNvSpPr>
          <p:nvPr>
            <p:ph type="sldNum" idx="4294967295"/>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763427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sz="1100" b="0" i="0" u="none" strike="noStrike" cap="none" dirty="0">
                <a:solidFill>
                  <a:srgbClr val="000000"/>
                </a:solidFill>
                <a:ea typeface="Trebuchet MS" panose="020B0603020202020204" pitchFamily="34" charset="0"/>
                <a:sym typeface="Arial"/>
              </a:rPr>
              <a:t>We are going to do an activity called </a:t>
            </a:r>
            <a:r>
              <a:rPr lang="en-US" sz="1100" b="1" i="0" u="none" strike="noStrike" cap="none" dirty="0">
                <a:solidFill>
                  <a:srgbClr val="000000"/>
                </a:solidFill>
                <a:ea typeface="Trebuchet MS" panose="020B0603020202020204" pitchFamily="34" charset="0"/>
                <a:sym typeface="Arial"/>
              </a:rPr>
              <a:t>Paired Verbal Fluency</a:t>
            </a:r>
            <a:endParaRPr lang="en-US" sz="1100" b="0" i="0" u="none" strike="noStrike" cap="none" dirty="0">
              <a:solidFill>
                <a:srgbClr val="000000"/>
              </a:solidFill>
              <a:ea typeface="Trebuchet MS" panose="020B0603020202020204" pitchFamily="34" charset="0"/>
              <a:sym typeface="Arial"/>
            </a:endParaRPr>
          </a:p>
          <a:p>
            <a:pPr marL="0" indent="0">
              <a:buNone/>
            </a:pPr>
            <a:endParaRPr lang="en-US" sz="1100" b="0" i="0" u="none" strike="noStrike" cap="none" dirty="0">
              <a:solidFill>
                <a:srgbClr val="000000"/>
              </a:solidFill>
              <a:ea typeface="Trebuchet MS" panose="020B0603020202020204" pitchFamily="34" charset="0"/>
              <a:sym typeface="Arial"/>
            </a:endParaRPr>
          </a:p>
          <a:p>
            <a:pPr marL="0" indent="0">
              <a:buNone/>
            </a:pPr>
            <a:r>
              <a:rPr lang="en-US" sz="1100" b="0" i="0" u="none" strike="noStrike" cap="none" dirty="0">
                <a:solidFill>
                  <a:srgbClr val="000000"/>
                </a:solidFill>
                <a:ea typeface="Trebuchet MS" panose="020B0603020202020204" pitchFamily="34" charset="0"/>
                <a:sym typeface="Arial"/>
              </a:rPr>
              <a:t>We want to give you time to think about the information presented and share your understanding with a partner about what language comprehension and reading comprehension are and why they are important for literacy. </a:t>
            </a:r>
            <a:r>
              <a:rPr lang="en-US" sz="1100" b="0" i="1" u="none" strike="noStrike" cap="none" dirty="0">
                <a:solidFill>
                  <a:srgbClr val="000000"/>
                </a:solidFill>
                <a:ea typeface="Trebuchet MS" panose="020B0603020202020204" pitchFamily="34" charset="0"/>
                <a:sym typeface="Arial"/>
              </a:rPr>
              <a:t>(If presenting virtually, say that you will be creating breakout rooms for this discussion to take place). </a:t>
            </a:r>
          </a:p>
          <a:p>
            <a:pPr marL="0" indent="0">
              <a:buNone/>
            </a:pPr>
            <a:endParaRPr lang="en-US" sz="1100" b="0" i="0" u="none" strike="noStrike" cap="none" dirty="0">
              <a:solidFill>
                <a:srgbClr val="000000"/>
              </a:solidFill>
              <a:ea typeface="Trebuchet MS" panose="020B0603020202020204" pitchFamily="34" charset="0"/>
              <a:sym typeface="Arial"/>
            </a:endParaRPr>
          </a:p>
          <a:p>
            <a:pPr marL="0" indent="0">
              <a:buNone/>
            </a:pPr>
            <a:r>
              <a:rPr lang="en-US" sz="1100" b="0" i="0" u="none" strike="noStrike" cap="none" dirty="0">
                <a:solidFill>
                  <a:srgbClr val="000000"/>
                </a:solidFill>
                <a:ea typeface="Trebuchet MS" panose="020B0603020202020204" pitchFamily="34" charset="0"/>
                <a:sym typeface="Arial"/>
              </a:rPr>
              <a:t>Here is how this activity will work:</a:t>
            </a:r>
          </a:p>
          <a:p>
            <a:pPr marL="0" indent="0">
              <a:buNone/>
            </a:pPr>
            <a:endParaRPr lang="en-US" sz="1100" b="0" i="0" u="none" strike="noStrike" cap="none" dirty="0">
              <a:solidFill>
                <a:srgbClr val="000000"/>
              </a:solidFill>
              <a:ea typeface="Trebuchet MS" panose="020B0603020202020204" pitchFamily="34" charset="0"/>
              <a:sym typeface="Arial"/>
            </a:endParaRPr>
          </a:p>
          <a:p>
            <a:pPr marL="0" indent="0">
              <a:buNone/>
            </a:pPr>
            <a:r>
              <a:rPr lang="en-US" sz="1100" b="0" i="0" u="none" strike="noStrike" cap="none" dirty="0">
                <a:solidFill>
                  <a:srgbClr val="000000"/>
                </a:solidFill>
                <a:ea typeface="Trebuchet MS" panose="020B0603020202020204" pitchFamily="34" charset="0"/>
                <a:sym typeface="Arial"/>
              </a:rPr>
              <a:t>First, you will think about these two questions: </a:t>
            </a:r>
          </a:p>
          <a:p>
            <a:pPr marL="171450" indent="-171450"/>
            <a:r>
              <a:rPr lang="en-US" sz="1100" b="1" i="0" u="none" strike="noStrike" cap="none" dirty="0">
                <a:solidFill>
                  <a:schemeClr val="tx1"/>
                </a:solidFill>
                <a:ea typeface="Trebuchet MS" panose="020B0603020202020204" pitchFamily="34" charset="0"/>
                <a:sym typeface="Arial"/>
              </a:rPr>
              <a:t>What are language comprehension and reading comprehension? </a:t>
            </a:r>
          </a:p>
          <a:p>
            <a:pPr marL="171450" indent="-171450"/>
            <a:r>
              <a:rPr lang="en-US" sz="1100" b="1" i="0" u="none" strike="noStrike" cap="none" dirty="0">
                <a:solidFill>
                  <a:schemeClr val="tx1"/>
                </a:solidFill>
                <a:ea typeface="Trebuchet MS" panose="020B0603020202020204" pitchFamily="34" charset="0"/>
                <a:sym typeface="Arial"/>
              </a:rPr>
              <a:t>Why are they important? </a:t>
            </a:r>
            <a:endParaRPr lang="en-US" sz="1100" b="0" i="0" u="none" strike="noStrike" cap="none" dirty="0">
              <a:solidFill>
                <a:srgbClr val="000000"/>
              </a:solidFill>
              <a:ea typeface="Trebuchet MS" panose="020B0603020202020204" pitchFamily="34" charset="0"/>
              <a:sym typeface="Arial"/>
            </a:endParaRPr>
          </a:p>
          <a:p>
            <a:pPr marL="0" indent="0">
              <a:buNone/>
            </a:pPr>
            <a:endParaRPr lang="en-US" sz="1100" b="1" i="0" u="none" strike="noStrike" cap="none" dirty="0">
              <a:solidFill>
                <a:schemeClr val="tx1"/>
              </a:solidFill>
              <a:ea typeface="Trebuchet MS" panose="020B0603020202020204" pitchFamily="34" charset="0"/>
              <a:sym typeface="Arial"/>
            </a:endParaRPr>
          </a:p>
          <a:p>
            <a:pPr marL="0" indent="0">
              <a:buNone/>
            </a:pPr>
            <a:r>
              <a:rPr lang="en-US" sz="1100" b="0" i="0" u="none" strike="noStrike" cap="none" dirty="0">
                <a:solidFill>
                  <a:schemeClr val="tx1"/>
                </a:solidFill>
                <a:ea typeface="Trebuchet MS" panose="020B0603020202020204" pitchFamily="34" charset="0"/>
                <a:sym typeface="Arial"/>
              </a:rPr>
              <a:t>Next, we will follow these steps: </a:t>
            </a:r>
          </a:p>
          <a:p>
            <a:pPr marL="469900" indent="-342900">
              <a:buFont typeface="+mj-lt"/>
              <a:buAutoNum type="arabicPeriod"/>
            </a:pPr>
            <a:r>
              <a:rPr lang="en-US" sz="1100" b="1" i="0" u="none" strike="noStrike" cap="none" dirty="0">
                <a:solidFill>
                  <a:schemeClr val="tx1"/>
                </a:solidFill>
                <a:ea typeface="Trebuchet MS" panose="020B0603020202020204" pitchFamily="34" charset="0"/>
                <a:sym typeface="Arial"/>
              </a:rPr>
              <a:t>Write down thoughts and ideas you could share with a partner (1-2 minutes). </a:t>
            </a:r>
            <a:endParaRPr lang="en-US" sz="400" b="1" i="0" u="none" strike="noStrike" cap="none" dirty="0">
              <a:solidFill>
                <a:schemeClr val="tx1"/>
              </a:solidFill>
              <a:ea typeface="Trebuchet MS" panose="020B0603020202020204" pitchFamily="34" charset="0"/>
              <a:sym typeface="Arial"/>
            </a:endParaRPr>
          </a:p>
          <a:p>
            <a:pPr marL="469900" indent="-342900">
              <a:buFont typeface="+mj-lt"/>
              <a:buAutoNum type="arabicPeriod"/>
            </a:pPr>
            <a:r>
              <a:rPr lang="en-US" sz="1100" b="1" i="0" u="none" strike="noStrike" cap="none" dirty="0">
                <a:solidFill>
                  <a:schemeClr val="tx1"/>
                </a:solidFill>
                <a:ea typeface="Trebuchet MS" panose="020B0603020202020204" pitchFamily="34" charset="0"/>
                <a:sym typeface="Arial"/>
              </a:rPr>
              <a:t>We will create partners A and B and take turns talking about the questions above. </a:t>
            </a:r>
            <a:endParaRPr lang="en-US" sz="400" b="1" i="0" u="none" strike="noStrike" cap="none" dirty="0">
              <a:solidFill>
                <a:schemeClr val="tx1"/>
              </a:solidFill>
              <a:ea typeface="Trebuchet MS" panose="020B0603020202020204" pitchFamily="34" charset="0"/>
              <a:sym typeface="Arial"/>
            </a:endParaRPr>
          </a:p>
          <a:p>
            <a:pPr marL="469900" indent="-342900">
              <a:buFont typeface="+mj-lt"/>
              <a:buAutoNum type="arabicPeriod"/>
            </a:pPr>
            <a:r>
              <a:rPr lang="en-US" sz="1100" b="1" i="0" u="none" strike="noStrike" cap="none" dirty="0">
                <a:solidFill>
                  <a:schemeClr val="tx1"/>
                </a:solidFill>
                <a:ea typeface="Trebuchet MS" panose="020B0603020202020204" pitchFamily="34" charset="0"/>
                <a:sym typeface="Arial"/>
              </a:rPr>
              <a:t>At a signal, one will speak, and one will listen. </a:t>
            </a:r>
            <a:endParaRPr lang="en-US" sz="800" b="1" i="0" u="none" strike="noStrike" cap="none" dirty="0">
              <a:solidFill>
                <a:schemeClr val="tx1"/>
              </a:solidFill>
              <a:ea typeface="Trebuchet MS" panose="020B0603020202020204" pitchFamily="34" charset="0"/>
              <a:sym typeface="Arial"/>
            </a:endParaRPr>
          </a:p>
          <a:p>
            <a:pPr marL="469900" indent="-342900">
              <a:buFont typeface="+mj-lt"/>
              <a:buAutoNum type="arabicPeriod"/>
            </a:pPr>
            <a:r>
              <a:rPr lang="en-US" sz="1100" b="1" i="0" u="none" strike="noStrike" cap="none" dirty="0">
                <a:solidFill>
                  <a:schemeClr val="tx1"/>
                </a:solidFill>
                <a:ea typeface="Trebuchet MS" panose="020B0603020202020204" pitchFamily="34" charset="0"/>
                <a:sym typeface="Arial"/>
              </a:rPr>
              <a:t>At a signal, the other will speak while the first speaker listens.</a:t>
            </a:r>
            <a:endParaRPr lang="en-US" sz="800" b="1" i="0" u="none" strike="noStrike" cap="none" dirty="0">
              <a:solidFill>
                <a:schemeClr val="tx1"/>
              </a:solidFill>
              <a:ea typeface="Trebuchet MS" panose="020B0603020202020204" pitchFamily="34" charset="0"/>
              <a:sym typeface="Arial"/>
            </a:endParaRPr>
          </a:p>
          <a:p>
            <a:pPr marL="469900" indent="-342900">
              <a:buFont typeface="+mj-lt"/>
              <a:buAutoNum type="arabicPeriod"/>
            </a:pPr>
            <a:r>
              <a:rPr lang="en-US" sz="1100" b="1" i="0" u="none" strike="noStrike" cap="none" dirty="0">
                <a:solidFill>
                  <a:schemeClr val="tx1"/>
                </a:solidFill>
                <a:ea typeface="Trebuchet MS" panose="020B0603020202020204" pitchFamily="34" charset="0"/>
                <a:sym typeface="Arial"/>
              </a:rPr>
              <a:t>Each time, no one is allowed to repeat anything that was said by the other. </a:t>
            </a:r>
          </a:p>
          <a:p>
            <a:pPr marL="0" lvl="0" indent="0">
              <a:buNone/>
            </a:pPr>
            <a:endParaRPr lang="en-US" sz="1100" b="0" i="0" u="none" strike="noStrike" cap="none" dirty="0">
              <a:solidFill>
                <a:schemeClr val="tx1"/>
              </a:solidFill>
              <a:ea typeface="Trebuchet MS" panose="020B0603020202020204" pitchFamily="34" charset="0"/>
              <a:sym typeface="Arial"/>
            </a:endParaRPr>
          </a:p>
          <a:p>
            <a:pPr marL="0" lvl="0" indent="0">
              <a:buNone/>
            </a:pPr>
            <a:r>
              <a:rPr lang="en-US" sz="1100" b="0" i="0" u="none" strike="noStrike" cap="none" dirty="0">
                <a:solidFill>
                  <a:schemeClr val="tx1"/>
                </a:solidFill>
                <a:ea typeface="Trebuchet MS" panose="020B0603020202020204" pitchFamily="34" charset="0"/>
                <a:sym typeface="Arial"/>
              </a:rPr>
              <a:t>Does anyone have any questions? (Clarify as needed).</a:t>
            </a:r>
          </a:p>
          <a:p>
            <a:pPr marL="228600" lvl="0" indent="-228600"/>
            <a:endParaRPr lang="en-US" sz="1100" b="0" i="0" u="none" strike="noStrike" cap="none" dirty="0">
              <a:solidFill>
                <a:schemeClr val="tx1"/>
              </a:solidFill>
              <a:ea typeface="Trebuchet MS" panose="020B0603020202020204" pitchFamily="34" charset="0"/>
              <a:sym typeface="Arial"/>
            </a:endParaRPr>
          </a:p>
          <a:p>
            <a:pPr marL="0" lvl="0" indent="0">
              <a:buNone/>
            </a:pPr>
            <a:r>
              <a:rPr lang="en-US" sz="1100" b="0" i="1" u="none" strike="noStrike" cap="none" dirty="0">
                <a:solidFill>
                  <a:schemeClr val="tx1"/>
                </a:solidFill>
                <a:ea typeface="Trebuchet MS" panose="020B0603020202020204" pitchFamily="34" charset="0"/>
                <a:sym typeface="Arial"/>
              </a:rPr>
              <a:t>Note to Presenter: </a:t>
            </a:r>
          </a:p>
          <a:p>
            <a:pPr marL="91440" lvl="0" indent="-228600"/>
            <a:r>
              <a:rPr lang="en-US" sz="1100" b="0" i="0" u="none" strike="noStrike" cap="none" dirty="0">
                <a:solidFill>
                  <a:schemeClr val="tx1"/>
                </a:solidFill>
                <a:ea typeface="Trebuchet MS" panose="020B0603020202020204" pitchFamily="34" charset="0"/>
                <a:sym typeface="Arial"/>
              </a:rPr>
              <a:t>Start at #1 (1-2 minutes to write down ideas or think about notes taken)</a:t>
            </a:r>
          </a:p>
          <a:p>
            <a:pPr marL="91440" lvl="0" indent="-228600"/>
            <a:r>
              <a:rPr lang="en-US" sz="1100" b="0" i="0" u="none" strike="noStrike" cap="none" dirty="0">
                <a:solidFill>
                  <a:schemeClr val="tx1"/>
                </a:solidFill>
                <a:ea typeface="Trebuchet MS" panose="020B0603020202020204" pitchFamily="34" charset="0"/>
                <a:sym typeface="Arial"/>
              </a:rPr>
              <a:t>Create partners:</a:t>
            </a:r>
          </a:p>
          <a:p>
            <a:pPr marL="548640" lvl="2" indent="-228600"/>
            <a:r>
              <a:rPr lang="en-US" sz="1100" b="0" i="0" u="none" strike="noStrike" cap="none" dirty="0">
                <a:solidFill>
                  <a:schemeClr val="tx1"/>
                </a:solidFill>
                <a:latin typeface="Trebuchet MS" panose="020B0603020202020204" pitchFamily="34" charset="0"/>
                <a:sym typeface="Arial"/>
              </a:rPr>
              <a:t>Same kind of shoes, sitting next to each other, child in same grade, etc…</a:t>
            </a:r>
          </a:p>
          <a:p>
            <a:pPr marL="548640" lvl="2" indent="-228600"/>
            <a:r>
              <a:rPr lang="en-US" sz="1100" b="0" i="0" u="none" strike="noStrike" cap="none" dirty="0">
                <a:solidFill>
                  <a:schemeClr val="tx1"/>
                </a:solidFill>
                <a:latin typeface="Trebuchet MS" panose="020B0603020202020204" pitchFamily="34" charset="0"/>
                <a:sym typeface="Arial"/>
              </a:rPr>
              <a:t>Have partners decide or assign A and B</a:t>
            </a:r>
          </a:p>
          <a:p>
            <a:pPr marL="91440" lvl="0" indent="-228600"/>
            <a:r>
              <a:rPr lang="en-US" sz="1100" b="0" i="0" u="none" strike="noStrike" cap="none" dirty="0">
                <a:solidFill>
                  <a:schemeClr val="tx1"/>
                </a:solidFill>
                <a:ea typeface="Trebuchet MS" panose="020B0603020202020204" pitchFamily="34" charset="0"/>
                <a:sym typeface="Arial"/>
              </a:rPr>
              <a:t>First round (60 seconds)</a:t>
            </a:r>
          </a:p>
          <a:p>
            <a:pPr marL="548640" lvl="2" indent="-228600"/>
            <a:r>
              <a:rPr lang="en-US" sz="1100" b="0" i="0" u="none" strike="noStrike" cap="none" dirty="0">
                <a:solidFill>
                  <a:schemeClr val="tx1"/>
                </a:solidFill>
                <a:latin typeface="Trebuchet MS" panose="020B0603020202020204" pitchFamily="34" charset="0"/>
                <a:sym typeface="Arial"/>
              </a:rPr>
              <a:t>A speaks, B listens</a:t>
            </a:r>
          </a:p>
          <a:p>
            <a:pPr marL="91440" lvl="0" indent="-228600"/>
            <a:r>
              <a:rPr lang="en-US" sz="1100" b="0" i="0" u="none" strike="noStrike" cap="none" dirty="0">
                <a:solidFill>
                  <a:schemeClr val="tx1"/>
                </a:solidFill>
                <a:ea typeface="Trebuchet MS" panose="020B0603020202020204" pitchFamily="34" charset="0"/>
                <a:sym typeface="Arial"/>
              </a:rPr>
              <a:t>Second round (40 seconds)</a:t>
            </a:r>
          </a:p>
          <a:p>
            <a:pPr marL="548640" lvl="2" indent="-228600"/>
            <a:r>
              <a:rPr lang="en-US" sz="1100" b="0" i="0" u="none" strike="noStrike" cap="none" dirty="0">
                <a:solidFill>
                  <a:schemeClr val="tx1"/>
                </a:solidFill>
                <a:latin typeface="Trebuchet MS" panose="020B0603020202020204" pitchFamily="34" charset="0"/>
                <a:sym typeface="Arial"/>
              </a:rPr>
              <a:t>B speaks, A listens</a:t>
            </a:r>
          </a:p>
          <a:p>
            <a:pPr marL="91440" lvl="0" indent="-228600"/>
            <a:r>
              <a:rPr lang="en-US" sz="1100" b="0" i="0" u="none" strike="noStrike" cap="none" dirty="0">
                <a:solidFill>
                  <a:schemeClr val="tx1"/>
                </a:solidFill>
                <a:ea typeface="Trebuchet MS" panose="020B0603020202020204" pitchFamily="34" charset="0"/>
                <a:sym typeface="Arial"/>
              </a:rPr>
              <a:t>If time, Third Round (20 seconds)</a:t>
            </a:r>
          </a:p>
          <a:p>
            <a:pPr marL="548640" lvl="2" indent="-228600"/>
            <a:r>
              <a:rPr lang="en-US" sz="1100" b="0" i="0" u="none" strike="noStrike" cap="none" dirty="0">
                <a:solidFill>
                  <a:schemeClr val="tx1"/>
                </a:solidFill>
                <a:latin typeface="Trebuchet MS" panose="020B0603020202020204" pitchFamily="34" charset="0"/>
                <a:sym typeface="Arial"/>
              </a:rPr>
              <a:t>A speaks, B listens</a:t>
            </a:r>
          </a:p>
          <a:p>
            <a:pPr marL="548640" lvl="2" indent="-228600"/>
            <a:endParaRPr lang="en-US" sz="1100" b="0" i="0" u="none" strike="noStrike" cap="none" dirty="0">
              <a:solidFill>
                <a:schemeClr val="tx1"/>
              </a:solidFill>
              <a:latin typeface="Trebuchet MS" panose="020B0603020202020204" pitchFamily="34" charset="0"/>
              <a:sym typeface="Arial"/>
            </a:endParaRPr>
          </a:p>
          <a:p>
            <a:pPr marL="0" marR="0" lvl="1"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1" u="none" strike="noStrike" cap="none" dirty="0">
                <a:solidFill>
                  <a:schemeClr val="tx1"/>
                </a:solidFill>
                <a:latin typeface="Trebuchet MS" panose="020B0603020202020204" pitchFamily="34" charset="0"/>
                <a:sym typeface="Arial"/>
              </a:rPr>
              <a:t>*If presenting virtually, read all the directions and have participants discuss on their own in breakout rooms. Create breakout rooms ahead of time. </a:t>
            </a:r>
            <a:endParaRPr lang="en-US" sz="1100" b="0" i="1" u="none" strike="noStrike" cap="none" dirty="0">
              <a:solidFill>
                <a:srgbClr val="000000"/>
              </a:solidFill>
              <a:latin typeface="Trebuchet MS" panose="020B0603020202020204" pitchFamily="34" charset="0"/>
              <a:sym typeface="Arial"/>
            </a:endParaRPr>
          </a:p>
          <a:p>
            <a:pPr marL="548640" lvl="2" indent="-228600"/>
            <a:endParaRPr lang="en-US" sz="1100" b="0" i="1" u="none" strike="noStrike" cap="none" dirty="0">
              <a:solidFill>
                <a:schemeClr val="tx1"/>
              </a:solidFill>
              <a:latin typeface="Trebuchet MS" panose="020B0603020202020204" pitchFamily="34" charset="0"/>
              <a:sym typeface="Arial"/>
            </a:endParaRPr>
          </a:p>
          <a:p>
            <a:pPr marL="171450" lvl="0" indent="-171450"/>
            <a:r>
              <a:rPr lang="en-US" sz="1100" b="0" i="0" u="none" strike="noStrike" cap="none" dirty="0">
                <a:solidFill>
                  <a:schemeClr val="tx1"/>
                </a:solidFill>
                <a:ea typeface="Trebuchet MS" panose="020B0603020202020204" pitchFamily="34" charset="0"/>
                <a:sym typeface="Arial"/>
              </a:rPr>
              <a:t>Ask if anyone has any questions or comments to share before moving on. </a:t>
            </a:r>
          </a:p>
        </p:txBody>
      </p:sp>
    </p:spTree>
    <p:extLst>
      <p:ext uri="{BB962C8B-B14F-4D97-AF65-F5344CB8AC3E}">
        <p14:creationId xmlns:p14="http://schemas.microsoft.com/office/powerpoint/2010/main" val="2923056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b="1" dirty="0">
                <a:latin typeface="Trebuchet MS"/>
              </a:rPr>
              <a:t>What Does Language Comprehension and Reading Comprehension Look Like at School?</a:t>
            </a:r>
          </a:p>
        </p:txBody>
      </p:sp>
    </p:spTree>
    <p:extLst>
      <p:ext uri="{BB962C8B-B14F-4D97-AF65-F5344CB8AC3E}">
        <p14:creationId xmlns:p14="http://schemas.microsoft.com/office/powerpoint/2010/main" val="15668512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a:extLst>
            <a:ext uri="{FF2B5EF4-FFF2-40B4-BE49-F238E27FC236}">
              <a16:creationId xmlns:a16="http://schemas.microsoft.com/office/drawing/2014/main" id="{C14B2BE0-EDAC-327B-A51D-4D0D9C29245F}"/>
            </a:ext>
          </a:extLst>
        </p:cNvPr>
        <p:cNvGrpSpPr/>
        <p:nvPr/>
      </p:nvGrpSpPr>
      <p:grpSpPr>
        <a:xfrm>
          <a:off x="0" y="0"/>
          <a:ext cx="0" cy="0"/>
          <a:chOff x="0" y="0"/>
          <a:chExt cx="0" cy="0"/>
        </a:xfrm>
      </p:grpSpPr>
      <p:sp>
        <p:nvSpPr>
          <p:cNvPr id="350" name="Google Shape;350;g271fd490ee5_0_332:notes">
            <a:extLst>
              <a:ext uri="{FF2B5EF4-FFF2-40B4-BE49-F238E27FC236}">
                <a16:creationId xmlns:a16="http://schemas.microsoft.com/office/drawing/2014/main" id="{E9DF5664-2AEE-3C7D-79D1-F4F8ED90990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271fd490ee5_0_332:notes">
            <a:extLst>
              <a:ext uri="{FF2B5EF4-FFF2-40B4-BE49-F238E27FC236}">
                <a16:creationId xmlns:a16="http://schemas.microsoft.com/office/drawing/2014/main" id="{E684C60B-4DC9-7FD8-7987-3E5E7F8FA5D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sz="1100" b="0" i="0" u="none" strike="noStrike" cap="none" dirty="0">
                <a:solidFill>
                  <a:srgbClr val="333333"/>
                </a:solidFill>
                <a:effectLst/>
                <a:ea typeface="Trebuchet MS" panose="020B0603020202020204" pitchFamily="34" charset="0"/>
                <a:sym typeface="Arial"/>
              </a:rPr>
              <a:t>The </a:t>
            </a:r>
            <a:r>
              <a:rPr lang="en-US" sz="1100" b="1" i="0" u="none" strike="noStrike" cap="none" dirty="0">
                <a:solidFill>
                  <a:srgbClr val="333333"/>
                </a:solidFill>
                <a:effectLst/>
                <a:ea typeface="Trebuchet MS" panose="020B0603020202020204" pitchFamily="34" charset="0"/>
                <a:sym typeface="Arial"/>
              </a:rPr>
              <a:t>Colorado Academic Standards (CAS) </a:t>
            </a:r>
            <a:r>
              <a:rPr lang="en-US" sz="1100" b="0" i="0" u="none" strike="noStrike" cap="none" dirty="0">
                <a:solidFill>
                  <a:srgbClr val="333333"/>
                </a:solidFill>
                <a:effectLst/>
                <a:ea typeface="Trebuchet MS" panose="020B0603020202020204" pitchFamily="34" charset="0"/>
                <a:sym typeface="Arial"/>
              </a:rPr>
              <a:t>provide a grade-by-grade road map to help ensure students are successful in college, careers, and life. </a:t>
            </a:r>
            <a:endParaRPr lang="en-US" sz="1100" b="0" i="0" u="none" strike="noStrike" cap="none" dirty="0">
              <a:solidFill>
                <a:srgbClr val="000000"/>
              </a:solidFill>
              <a:ea typeface="Trebuchet MS" panose="020B060302020202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444444"/>
              </a:solidFill>
              <a:effectLst/>
              <a:ea typeface="Trebuchet MS" panose="020B060302020202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444444"/>
                </a:solidFill>
                <a:effectLst/>
                <a:ea typeface="Trebuchet MS" panose="020B0603020202020204" pitchFamily="34" charset="0"/>
                <a:sym typeface="Arial"/>
              </a:rPr>
              <a:t>Each grade level contains standards around Comprehension: gaining and making meaning from text. </a:t>
            </a:r>
            <a:r>
              <a:rPr lang="en-US" sz="1100" b="0" i="0" u="none" strike="noStrike" cap="none" dirty="0">
                <a:solidFill>
                  <a:srgbClr val="444444"/>
                </a:solidFill>
                <a:effectLst/>
                <a:latin typeface="Trebuchet MS" panose="020B0603020202020204" pitchFamily="34" charset="0"/>
                <a:ea typeface="Trebuchet MS" panose="020B0603020202020204" pitchFamily="34" charset="0"/>
                <a:sym typeface="Arial"/>
              </a:rPr>
              <a:t>You can use the QR code to access the </a:t>
            </a:r>
            <a:r>
              <a:rPr lang="en-US" sz="1100" b="0" i="0" u="none" strike="noStrike" cap="none" dirty="0">
                <a:solidFill>
                  <a:srgbClr val="000000"/>
                </a:solidFill>
                <a:latin typeface="Trebuchet MS" panose="020B0603020202020204" pitchFamily="34" charset="0"/>
                <a:ea typeface="Trebuchet MS" panose="020B0603020202020204" pitchFamily="34" charset="0"/>
                <a:sym typeface="Arial"/>
                <a:hlinkClick r:id="rId3"/>
              </a:rPr>
              <a:t>Family and Community Guides to the Colorado Academic Standards</a:t>
            </a:r>
            <a:r>
              <a:rPr lang="en-US" sz="1100" b="0" i="0" u="none" strike="noStrike" cap="none" dirty="0">
                <a:solidFill>
                  <a:srgbClr val="000000"/>
                </a:solidFill>
                <a:latin typeface="Trebuchet MS" panose="020B0603020202020204" pitchFamily="34" charset="0"/>
                <a:ea typeface="Trebuchet MS" panose="020B0603020202020204" pitchFamily="34" charset="0"/>
                <a:sym typeface="Arial"/>
              </a:rPr>
              <a:t> to see standards for each grade level and content area</a:t>
            </a:r>
            <a:r>
              <a:rPr lang="en-US" sz="1100" b="0" i="0" u="none" strike="noStrike" cap="none" dirty="0">
                <a:solidFill>
                  <a:srgbClr val="444444"/>
                </a:solidFill>
                <a:effectLst/>
                <a:latin typeface="Trebuchet MS" panose="020B0603020202020204" pitchFamily="34" charset="0"/>
                <a:ea typeface="Trebuchet MS" panose="020B0603020202020204" pitchFamily="34" charset="0"/>
                <a:sym typeface="Arial"/>
              </a:rPr>
              <a:t>.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444444"/>
              </a:solidFill>
              <a:effectLst/>
              <a:ea typeface="Trebuchet MS" panose="020B060302020202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444444"/>
                </a:solidFill>
                <a:effectLst/>
                <a:ea typeface="Trebuchet MS" panose="020B0603020202020204" pitchFamily="34" charset="0"/>
                <a:sym typeface="Arial"/>
              </a:rPr>
              <a:t>Here are examples of what</a:t>
            </a:r>
            <a:r>
              <a:rPr lang="en-US" sz="1100" b="1" i="0" u="none" strike="noStrike" cap="none" dirty="0">
                <a:solidFill>
                  <a:srgbClr val="444444"/>
                </a:solidFill>
                <a:effectLst/>
                <a:ea typeface="Trebuchet MS" panose="020B0603020202020204" pitchFamily="34" charset="0"/>
                <a:sym typeface="Arial"/>
              </a:rPr>
              <a:t> You May Find Kindergarten through 3</a:t>
            </a:r>
            <a:r>
              <a:rPr lang="en-US" sz="1100" b="1" i="0" u="none" strike="noStrike" cap="none" baseline="30000" dirty="0">
                <a:solidFill>
                  <a:srgbClr val="444444"/>
                </a:solidFill>
                <a:effectLst/>
                <a:ea typeface="Trebuchet MS" panose="020B0603020202020204" pitchFamily="34" charset="0"/>
                <a:sym typeface="Arial"/>
              </a:rPr>
              <a:t>rd</a:t>
            </a:r>
            <a:r>
              <a:rPr lang="en-US" sz="1100" b="1" i="0" u="none" strike="noStrike" cap="none" dirty="0">
                <a:solidFill>
                  <a:srgbClr val="444444"/>
                </a:solidFill>
                <a:effectLst/>
                <a:ea typeface="Trebuchet MS" panose="020B0603020202020204" pitchFamily="34" charset="0"/>
                <a:sym typeface="Arial"/>
              </a:rPr>
              <a:t> Grade Students </a:t>
            </a:r>
            <a:r>
              <a:rPr lang="en-US" sz="1100" b="0" i="0" u="none" strike="noStrike" cap="none" dirty="0">
                <a:solidFill>
                  <a:srgbClr val="444444"/>
                </a:solidFill>
                <a:effectLst/>
                <a:ea typeface="Trebuchet MS" panose="020B0603020202020204" pitchFamily="34" charset="0"/>
                <a:sym typeface="Arial"/>
              </a:rPr>
              <a:t>doing.</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444444"/>
              </a:solidFill>
              <a:effectLst/>
              <a:ea typeface="Trebuchet MS" panose="020B0603020202020204" pitchFamily="34" charset="0"/>
              <a:sym typeface="Arial"/>
            </a:endParaRPr>
          </a:p>
          <a:p>
            <a:pPr>
              <a:lnSpc>
                <a:spcPct val="100000"/>
              </a:lnSpc>
            </a:pPr>
            <a:r>
              <a:rPr lang="en-US" sz="1100" b="1" i="0" dirty="0">
                <a:solidFill>
                  <a:srgbClr val="333333"/>
                </a:solidFill>
                <a:effectLst/>
                <a:ea typeface="Calibri"/>
                <a:cs typeface="Calibri"/>
              </a:rPr>
              <a:t>K: </a:t>
            </a:r>
            <a:r>
              <a:rPr lang="en-US" sz="1100" b="1" dirty="0"/>
              <a:t>Asking and answering questions about main ideas and details in readings</a:t>
            </a:r>
          </a:p>
          <a:p>
            <a:pPr>
              <a:lnSpc>
                <a:spcPct val="100000"/>
              </a:lnSpc>
            </a:pPr>
            <a:r>
              <a:rPr lang="en-US" sz="1100" b="1" dirty="0">
                <a:solidFill>
                  <a:srgbClr val="333333"/>
                </a:solidFill>
                <a:ea typeface="Calibri"/>
                <a:cs typeface="Calibri"/>
              </a:rPr>
              <a:t>1</a:t>
            </a:r>
            <a:r>
              <a:rPr lang="en-US" sz="1100" b="1" baseline="30000" dirty="0">
                <a:solidFill>
                  <a:srgbClr val="333333"/>
                </a:solidFill>
                <a:ea typeface="Calibri"/>
                <a:cs typeface="Calibri"/>
              </a:rPr>
              <a:t>st</a:t>
            </a:r>
            <a:r>
              <a:rPr lang="en-US" sz="1100" b="1" dirty="0">
                <a:solidFill>
                  <a:srgbClr val="333333"/>
                </a:solidFill>
                <a:ea typeface="Calibri"/>
                <a:cs typeface="Calibri"/>
              </a:rPr>
              <a:t>: I</a:t>
            </a:r>
            <a:r>
              <a:rPr lang="en-US" sz="1100" b="1" dirty="0"/>
              <a:t>dentifying similarities and differences between two texts on the same topic </a:t>
            </a:r>
          </a:p>
          <a:p>
            <a:pPr>
              <a:lnSpc>
                <a:spcPct val="100000"/>
              </a:lnSpc>
            </a:pPr>
            <a:r>
              <a:rPr lang="en-US" sz="1100" b="1" i="0" dirty="0">
                <a:solidFill>
                  <a:srgbClr val="333333"/>
                </a:solidFill>
                <a:effectLst/>
                <a:ea typeface="Calibri"/>
                <a:cs typeface="Calibri"/>
              </a:rPr>
              <a:t>2</a:t>
            </a:r>
            <a:r>
              <a:rPr lang="en-US" sz="1100" b="1" i="0" baseline="30000" dirty="0">
                <a:solidFill>
                  <a:srgbClr val="333333"/>
                </a:solidFill>
                <a:effectLst/>
                <a:ea typeface="Calibri"/>
                <a:cs typeface="Calibri"/>
              </a:rPr>
              <a:t>nd</a:t>
            </a:r>
            <a:r>
              <a:rPr lang="en-US" sz="1100" b="1" i="0" dirty="0">
                <a:solidFill>
                  <a:srgbClr val="333333"/>
                </a:solidFill>
                <a:effectLst/>
                <a:ea typeface="Calibri"/>
                <a:cs typeface="Calibri"/>
              </a:rPr>
              <a:t>: </a:t>
            </a:r>
            <a:r>
              <a:rPr lang="en-US" sz="1100" b="1" dirty="0"/>
              <a:t>Discussing the author’s word choices and use of images in a story, poem, or book </a:t>
            </a:r>
          </a:p>
          <a:p>
            <a:pPr>
              <a:lnSpc>
                <a:spcPct val="100000"/>
              </a:lnSpc>
            </a:pPr>
            <a:r>
              <a:rPr lang="en-US" sz="1100" b="1" i="0" dirty="0">
                <a:solidFill>
                  <a:srgbClr val="333333"/>
                </a:solidFill>
                <a:effectLst/>
                <a:ea typeface="Calibri"/>
                <a:cs typeface="Calibri"/>
              </a:rPr>
              <a:t>3</a:t>
            </a:r>
            <a:r>
              <a:rPr lang="en-US" sz="1100" b="1" i="0" baseline="30000" dirty="0">
                <a:solidFill>
                  <a:srgbClr val="333333"/>
                </a:solidFill>
                <a:effectLst/>
                <a:ea typeface="Calibri"/>
                <a:cs typeface="Calibri"/>
              </a:rPr>
              <a:t>rd</a:t>
            </a:r>
            <a:r>
              <a:rPr lang="en-US" sz="1100" b="1" i="0" dirty="0">
                <a:solidFill>
                  <a:srgbClr val="333333"/>
                </a:solidFill>
                <a:effectLst/>
                <a:ea typeface="Calibri"/>
                <a:cs typeface="Calibri"/>
              </a:rPr>
              <a:t>: </a:t>
            </a:r>
            <a:r>
              <a:rPr lang="en-US" sz="1100" b="1" dirty="0"/>
              <a:t>Exploring the connections between words, illustrations, charts, photos and captions</a:t>
            </a:r>
          </a:p>
          <a:p>
            <a:pPr marL="0" lvl="0" indent="0">
              <a:lnSpc>
                <a:spcPct val="100000"/>
              </a:lnSpc>
              <a:buNone/>
            </a:pPr>
            <a:endParaRPr lang="en-US" sz="1100" b="1" i="0" u="none" strike="noStrike" cap="none" dirty="0">
              <a:solidFill>
                <a:srgbClr val="444444"/>
              </a:solidFill>
              <a:effectLst/>
              <a:ea typeface="Trebuchet MS" panose="020B0603020202020204" pitchFamily="34" charset="0"/>
              <a:sym typeface="Arial"/>
            </a:endParaRPr>
          </a:p>
          <a:p>
            <a:pPr marL="0" marR="0" lvl="1"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444444"/>
                </a:solidFill>
                <a:effectLst/>
                <a:latin typeface="Trebuchet MS" panose="020B0603020202020204" pitchFamily="34" charset="0"/>
                <a:ea typeface="Trebuchet MS" panose="020B0603020202020204" pitchFamily="34" charset="0"/>
                <a:sym typeface="Arial"/>
              </a:rPr>
              <a:t>Before students can demonstrate their comprehension or understanding of text, schools are working to develop Language Proficiency levels and build Language Comprehension Skills that create Strategic Readers.</a:t>
            </a:r>
          </a:p>
          <a:p>
            <a:pPr marL="0" marR="0" lvl="1"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u="none" strike="noStrike" cap="none" dirty="0">
              <a:solidFill>
                <a:srgbClr val="2200CC"/>
              </a:solidFill>
              <a:effectLst/>
              <a:latin typeface="Trebuchet MS" panose="020B0603020202020204" pitchFamily="34" charset="0"/>
              <a:ea typeface="Calibri"/>
              <a:cs typeface="Calibri"/>
              <a:sym typeface="Arial"/>
            </a:endParaRPr>
          </a:p>
          <a:p>
            <a:pPr marL="0" marR="0" lvl="1"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1" u="none" strike="noStrike" cap="none" dirty="0">
                <a:solidFill>
                  <a:srgbClr val="2200CC"/>
                </a:solidFill>
                <a:effectLst/>
                <a:latin typeface="Trebuchet MS" panose="020B0603020202020204" pitchFamily="34" charset="0"/>
                <a:ea typeface="Calibri"/>
                <a:cs typeface="Calibri"/>
                <a:sym typeface="Arial"/>
              </a:rPr>
              <a:t>Background for presenters: </a:t>
            </a:r>
          </a:p>
          <a:p>
            <a:pPr marL="0" indent="0">
              <a:buNone/>
            </a:pPr>
            <a:r>
              <a:rPr lang="en-US" sz="1100" b="0" i="1" u="none" strike="noStrike" cap="none" dirty="0">
                <a:solidFill>
                  <a:srgbClr val="333333"/>
                </a:solidFill>
                <a:effectLst/>
                <a:ea typeface="Trebuchet MS" panose="020B0603020202020204" pitchFamily="34" charset="0"/>
                <a:sym typeface="Arial"/>
              </a:rPr>
              <a:t>Created by Coloradans for Colorado students, the Colorado Academic Standards (CAS) provide a grade-by-grade road map to help ensure students are successful in college, careers, and life. The standards aim to improve what students learn and how they learn in 12 content areas while emphasizing critical thinking, creativity, problem solving, collaboration, and communication as essential skills for life in the 21st century.</a:t>
            </a:r>
            <a:endParaRPr lang="en-US" sz="1100" b="0" i="1" u="none" strike="noStrike" cap="none" dirty="0">
              <a:solidFill>
                <a:srgbClr val="000000"/>
              </a:solidFill>
              <a:ea typeface="Trebuchet MS" panose="020B0603020202020204" pitchFamily="34" charset="0"/>
              <a:sym typeface="Arial"/>
            </a:endParaRPr>
          </a:p>
          <a:p>
            <a:pPr marL="171450" indent="-171450"/>
            <a:r>
              <a:rPr lang="en-US" sz="1100" b="0" i="1" u="none" strike="noStrike" cap="none" dirty="0">
                <a:solidFill>
                  <a:srgbClr val="000000"/>
                </a:solidFill>
                <a:ea typeface="Trebuchet MS" panose="020B0603020202020204" pitchFamily="34" charset="0"/>
                <a:sym typeface="Arial"/>
              </a:rPr>
              <a:t>To support families, communities, and teachers in realizing the goals of the Colorado Academic Standards (CAS), the Colorado Family and Community Guides provide overviews of the learning expectations for students. </a:t>
            </a:r>
          </a:p>
          <a:p>
            <a:pPr marL="171450" indent="-171450"/>
            <a:r>
              <a:rPr lang="en-US" sz="1100" b="0" i="1" u="none" strike="noStrike" cap="none" dirty="0">
                <a:solidFill>
                  <a:srgbClr val="000000"/>
                </a:solidFill>
                <a:ea typeface="Trebuchet MS" panose="020B0603020202020204" pitchFamily="34" charset="0"/>
                <a:sym typeface="Arial"/>
              </a:rPr>
              <a:t>These guides offer some learning experiences students may engage in at school that may also be supported at home.</a:t>
            </a:r>
          </a:p>
          <a:p>
            <a:pPr marL="171450" indent="-171450"/>
            <a:r>
              <a:rPr lang="en-US" sz="1100" b="0" i="1" u="none" strike="noStrike" cap="none" dirty="0">
                <a:solidFill>
                  <a:srgbClr val="000000"/>
                </a:solidFill>
                <a:ea typeface="Trebuchet MS" panose="020B0603020202020204" pitchFamily="34" charset="0"/>
                <a:sym typeface="Arial"/>
              </a:rPr>
              <a:t>As always, the best place to know about what your child is learning is from your child's teacher.</a:t>
            </a:r>
          </a:p>
          <a:p>
            <a:pPr marL="0" marR="0" lvl="1"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444444"/>
              </a:solidFill>
              <a:effectLst/>
              <a:latin typeface="Trebuchet MS" panose="020B0603020202020204" pitchFamily="34" charset="0"/>
              <a:ea typeface="Trebuchet MS" panose="020B0603020202020204" pitchFamily="34" charset="0"/>
              <a:sym typeface="Arial"/>
            </a:endParaRPr>
          </a:p>
        </p:txBody>
      </p:sp>
    </p:spTree>
    <p:extLst>
      <p:ext uri="{BB962C8B-B14F-4D97-AF65-F5344CB8AC3E}">
        <p14:creationId xmlns:p14="http://schemas.microsoft.com/office/powerpoint/2010/main" val="2151691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790263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742CEC-1867-77CE-8588-6C4D50F6DD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24AB8D-FEE5-2C91-A852-1CB52E7C20C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5DF5E9E-EBB4-C145-B734-B90D9F68A8F6}"/>
              </a:ext>
            </a:extLst>
          </p:cNvPr>
          <p:cNvSpPr>
            <a:spLocks noGrp="1"/>
          </p:cNvSpPr>
          <p:nvPr>
            <p:ph type="body" idx="1"/>
          </p:nvPr>
        </p:nvSpPr>
        <p:spPr/>
        <p:txBody>
          <a:bodyPr/>
          <a:lstStyle/>
          <a:p>
            <a:pPr marL="0" marR="0" lvl="0" indent="0" algn="l" defTabSz="966612" rtl="0" eaLnBrk="1" fontAlgn="auto" latinLnBrk="0" hangingPunct="1">
              <a:lnSpc>
                <a:spcPct val="100000"/>
              </a:lnSpc>
              <a:spcBef>
                <a:spcPts val="0"/>
              </a:spcBef>
              <a:spcAft>
                <a:spcPts val="0"/>
              </a:spcAft>
              <a:buClr>
                <a:srgbClr val="000000"/>
              </a:buClr>
              <a:buSzPts val="1100"/>
              <a:buNone/>
              <a:tabLst/>
              <a:defRPr/>
            </a:pPr>
            <a:r>
              <a:rPr lang="en-US" sz="1100" b="0" i="0" u="none" strike="noStrike" cap="none" dirty="0">
                <a:solidFill>
                  <a:srgbClr val="000000"/>
                </a:solidFill>
                <a:effectLst/>
                <a:sym typeface="Arial"/>
              </a:rPr>
              <a:t>Schools help children </a:t>
            </a:r>
            <a:r>
              <a:rPr lang="en-US" sz="1100" b="1" i="0" u="none" strike="noStrike" cap="none" dirty="0">
                <a:solidFill>
                  <a:srgbClr val="000000"/>
                </a:solidFill>
                <a:effectLst/>
                <a:sym typeface="Arial"/>
              </a:rPr>
              <a:t>develop</a:t>
            </a:r>
            <a:r>
              <a:rPr lang="en-US" sz="1100" b="0" i="0" u="none" strike="noStrike" cap="none" dirty="0">
                <a:solidFill>
                  <a:srgbClr val="000000"/>
                </a:solidFill>
                <a:effectLst/>
                <a:sym typeface="Arial"/>
              </a:rPr>
              <a:t> their </a:t>
            </a:r>
            <a:r>
              <a:rPr lang="en-US" sz="1100" b="1" i="0" u="none" strike="noStrike" cap="none" dirty="0">
                <a:solidFill>
                  <a:srgbClr val="000000"/>
                </a:solidFill>
                <a:effectLst/>
                <a:sym typeface="Arial"/>
              </a:rPr>
              <a:t>language proficiency </a:t>
            </a:r>
            <a:r>
              <a:rPr lang="en-US" sz="1100" b="0" i="0" u="none" strike="noStrike" cap="none" dirty="0">
                <a:solidFill>
                  <a:srgbClr val="000000"/>
                </a:solidFill>
                <a:effectLst/>
                <a:sym typeface="Arial"/>
              </a:rPr>
              <a:t>at the word, sentence, paragraph, and text levels (Reading Rockets, 2025). </a:t>
            </a:r>
          </a:p>
          <a:p>
            <a:pPr marL="171450" marR="0" lvl="0" indent="-171450" algn="l" defTabSz="966612" rtl="0" eaLnBrk="1" fontAlgn="auto" latinLnBrk="0" hangingPunct="1">
              <a:lnSpc>
                <a:spcPct val="100000"/>
              </a:lnSpc>
              <a:spcBef>
                <a:spcPts val="0"/>
              </a:spcBef>
              <a:spcAft>
                <a:spcPts val="0"/>
              </a:spcAft>
              <a:buClr>
                <a:srgbClr val="000000"/>
              </a:buClr>
              <a:buSzPts val="1100"/>
              <a:tabLst/>
              <a:defRPr/>
            </a:pPr>
            <a:r>
              <a:rPr lang="en-US" sz="1100" b="0" i="0" u="none" strike="noStrike" cap="none" dirty="0">
                <a:solidFill>
                  <a:srgbClr val="000000"/>
                </a:solidFill>
                <a:effectLst/>
                <a:ea typeface="Trebuchet MS" panose="020B0603020202020204" pitchFamily="34" charset="0"/>
                <a:sym typeface="Arial"/>
              </a:rPr>
              <a:t>For strong language comprehension skills, children need to understand </a:t>
            </a:r>
            <a:r>
              <a:rPr lang="en-US" sz="1100" b="1" i="0" u="none" strike="noStrike" cap="none" dirty="0">
                <a:solidFill>
                  <a:srgbClr val="000000"/>
                </a:solidFill>
                <a:effectLst/>
                <a:ea typeface="Trebuchet MS" panose="020B0603020202020204" pitchFamily="34" charset="0"/>
                <a:sym typeface="Arial"/>
              </a:rPr>
              <a:t>how language works</a:t>
            </a:r>
            <a:r>
              <a:rPr lang="en-US" sz="1100" b="0" i="0" u="none" strike="noStrike" cap="none" dirty="0">
                <a:solidFill>
                  <a:srgbClr val="000000"/>
                </a:solidFill>
                <a:effectLst/>
                <a:ea typeface="Trebuchet MS" panose="020B0603020202020204" pitchFamily="34" charset="0"/>
                <a:sym typeface="Arial"/>
              </a:rPr>
              <a:t>. </a:t>
            </a:r>
          </a:p>
          <a:p>
            <a:pPr marL="0" indent="0" defTabSz="966612">
              <a:buNone/>
              <a:defRPr/>
            </a:pPr>
            <a:endParaRPr lang="en-US" dirty="0">
              <a:ea typeface="Calibri"/>
            </a:endParaRPr>
          </a:p>
          <a:p>
            <a:pPr marL="0" marR="0" lvl="0" indent="0" algn="l" defTabSz="966612" rtl="0" eaLnBrk="1" fontAlgn="auto" latinLnBrk="0" hangingPunct="1">
              <a:lnSpc>
                <a:spcPct val="100000"/>
              </a:lnSpc>
              <a:spcBef>
                <a:spcPts val="0"/>
              </a:spcBef>
              <a:spcAft>
                <a:spcPts val="0"/>
              </a:spcAft>
              <a:buClr>
                <a:srgbClr val="000000"/>
              </a:buClr>
              <a:buSzPts val="1100"/>
              <a:buNone/>
              <a:tabLst/>
              <a:defRPr/>
            </a:pPr>
            <a:r>
              <a:rPr lang="en-US" sz="1100" b="0" i="0" u="none" strike="noStrike" cap="none" dirty="0">
                <a:solidFill>
                  <a:srgbClr val="000000"/>
                </a:solidFill>
                <a:effectLst/>
                <a:ea typeface="Calibri"/>
                <a:sym typeface="Arial"/>
              </a:rPr>
              <a:t>Teachers help develop language proficiency by:</a:t>
            </a:r>
          </a:p>
          <a:p>
            <a:pPr marL="171450" marR="0" lvl="0" indent="-171450" algn="l" defTabSz="966612" rtl="0" eaLnBrk="1" fontAlgn="auto" latinLnBrk="0" hangingPunct="1">
              <a:lnSpc>
                <a:spcPct val="100000"/>
              </a:lnSpc>
              <a:spcBef>
                <a:spcPts val="0"/>
              </a:spcBef>
              <a:spcAft>
                <a:spcPts val="0"/>
              </a:spcAft>
              <a:buClr>
                <a:srgbClr val="000000"/>
              </a:buClr>
              <a:buSzPts val="1100"/>
              <a:tabLst/>
              <a:defRPr/>
            </a:pPr>
            <a:r>
              <a:rPr lang="en-US" sz="1100" b="0" i="1" u="none" strike="noStrike" cap="none" dirty="0">
                <a:solidFill>
                  <a:schemeClr val="tx1"/>
                </a:solidFill>
                <a:ea typeface="Calibri"/>
                <a:cs typeface="Calibri Light" panose="020F0302020204030204" pitchFamily="34" charset="0"/>
                <a:sym typeface="Arial"/>
              </a:rPr>
              <a:t>(click) </a:t>
            </a:r>
            <a:r>
              <a:rPr lang="en-US" sz="1100" b="1" i="0" u="none" strike="noStrike" cap="none" dirty="0">
                <a:solidFill>
                  <a:schemeClr val="tx1"/>
                </a:solidFill>
                <a:ea typeface="Calibri"/>
                <a:cs typeface="Calibri Light" panose="020F0302020204030204" pitchFamily="34" charset="0"/>
                <a:sym typeface="Arial"/>
              </a:rPr>
              <a:t>Supporting</a:t>
            </a:r>
            <a:r>
              <a:rPr lang="en-US" sz="1100" b="0" i="0" u="none" strike="noStrike" cap="none" dirty="0">
                <a:solidFill>
                  <a:schemeClr val="tx1"/>
                </a:solidFill>
                <a:ea typeface="Calibri"/>
                <a:cs typeface="Calibri Light" panose="020F0302020204030204" pitchFamily="34" charset="0"/>
                <a:sym typeface="Arial"/>
              </a:rPr>
              <a:t> </a:t>
            </a:r>
            <a:r>
              <a:rPr lang="en-US" sz="1100" b="1" i="0" u="none" strike="noStrike" cap="none" dirty="0">
                <a:solidFill>
                  <a:schemeClr val="tx1"/>
                </a:solidFill>
                <a:ea typeface="Calibri"/>
                <a:cs typeface="Calibri Light" panose="020F0302020204030204" pitchFamily="34" charset="0"/>
                <a:sym typeface="Arial"/>
              </a:rPr>
              <a:t>students to examine language </a:t>
            </a:r>
            <a:r>
              <a:rPr lang="en-US" sz="1100" b="0" i="0" u="none" strike="noStrike" cap="none" dirty="0">
                <a:solidFill>
                  <a:schemeClr val="tx1"/>
                </a:solidFill>
                <a:ea typeface="Calibri"/>
                <a:cs typeface="Calibri Light" panose="020F0302020204030204" pitchFamily="34" charset="0"/>
                <a:sym typeface="Arial"/>
              </a:rPr>
              <a:t>(vocabulary, sentences, and structure) and apply their knowledge and skills in reading, writing, speaking, listening, and/or signing.</a:t>
            </a:r>
          </a:p>
          <a:p>
            <a:pPr marL="171450" marR="0" lvl="0" indent="-171450" algn="l" defTabSz="966612" rtl="0" eaLnBrk="1" fontAlgn="auto" latinLnBrk="0" hangingPunct="1">
              <a:lnSpc>
                <a:spcPct val="100000"/>
              </a:lnSpc>
              <a:spcBef>
                <a:spcPts val="0"/>
              </a:spcBef>
              <a:spcAft>
                <a:spcPts val="0"/>
              </a:spcAft>
              <a:buClr>
                <a:srgbClr val="000000"/>
              </a:buClr>
              <a:buSzPts val="1100"/>
              <a:tabLst/>
              <a:defRPr/>
            </a:pPr>
            <a:r>
              <a:rPr lang="en-US" sz="1100" b="0" i="1" u="none" strike="noStrike" cap="none" dirty="0">
                <a:solidFill>
                  <a:schemeClr val="tx1"/>
                </a:solidFill>
                <a:ea typeface="Calibri"/>
                <a:cs typeface="Calibri Light" panose="020F0302020204030204" pitchFamily="34" charset="0"/>
                <a:sym typeface="Arial"/>
              </a:rPr>
              <a:t>(click) </a:t>
            </a:r>
            <a:r>
              <a:rPr lang="en-US" sz="1100" b="0" i="0" u="none" strike="noStrike" cap="none" dirty="0">
                <a:solidFill>
                  <a:schemeClr val="tx1"/>
                </a:solidFill>
                <a:ea typeface="Calibri"/>
                <a:cs typeface="Calibri Light" panose="020F0302020204030204" pitchFamily="34" charset="0"/>
                <a:sym typeface="Arial"/>
              </a:rPr>
              <a:t>Teachers plan time for students to engage in structured </a:t>
            </a:r>
            <a:r>
              <a:rPr lang="en-US" sz="1100" b="1" i="0" u="none" strike="noStrike" cap="none" dirty="0">
                <a:solidFill>
                  <a:schemeClr val="tx1"/>
                </a:solidFill>
                <a:ea typeface="Calibri"/>
                <a:cs typeface="Calibri Light" panose="020F0302020204030204" pitchFamily="34" charset="0"/>
                <a:sym typeface="Arial"/>
              </a:rPr>
              <a:t>collaborative talk and discussions </a:t>
            </a:r>
            <a:r>
              <a:rPr lang="en-US" sz="1100" b="0" i="0" u="none" strike="noStrike" cap="none" dirty="0">
                <a:solidFill>
                  <a:schemeClr val="tx1"/>
                </a:solidFill>
                <a:ea typeface="Calibri"/>
                <a:cs typeface="Calibri Light" panose="020F0302020204030204" pitchFamily="34" charset="0"/>
                <a:sym typeface="Arial"/>
              </a:rPr>
              <a:t>throughout the lesson about the text that builds knowledge, oral language skills, and language proficiency.</a:t>
            </a:r>
          </a:p>
          <a:p>
            <a:pPr marL="171450" marR="0" lvl="0" indent="-171450" algn="l" defTabSz="966612" rtl="0" eaLnBrk="1" fontAlgn="auto" latinLnBrk="0" hangingPunct="1">
              <a:lnSpc>
                <a:spcPct val="100000"/>
              </a:lnSpc>
              <a:spcBef>
                <a:spcPts val="0"/>
              </a:spcBef>
              <a:spcAft>
                <a:spcPts val="0"/>
              </a:spcAft>
              <a:buClr>
                <a:srgbClr val="000000"/>
              </a:buClr>
              <a:buSzPts val="1100"/>
              <a:tabLst/>
              <a:defRPr/>
            </a:pPr>
            <a:r>
              <a:rPr lang="en-US" sz="1100" b="0" i="1" u="none" strike="noStrike" cap="none" dirty="0">
                <a:solidFill>
                  <a:schemeClr val="tx1"/>
                </a:solidFill>
                <a:ea typeface="Calibri"/>
                <a:cs typeface="Calibri Light" panose="020F0302020204030204" pitchFamily="34" charset="0"/>
                <a:sym typeface="Arial"/>
              </a:rPr>
              <a:t>(click) </a:t>
            </a:r>
            <a:r>
              <a:rPr lang="en-US" sz="1100" b="0" i="0" u="none" strike="noStrike" cap="none" dirty="0">
                <a:solidFill>
                  <a:schemeClr val="tx1"/>
                </a:solidFill>
                <a:ea typeface="Calibri"/>
                <a:cs typeface="Calibri Light" panose="020F0302020204030204" pitchFamily="34" charset="0"/>
                <a:sym typeface="Arial"/>
              </a:rPr>
              <a:t>Teachers provide multiple opportunities to listen to and </a:t>
            </a:r>
            <a:r>
              <a:rPr lang="en-US" sz="1100" b="1" i="0" u="none" strike="noStrike" cap="none" dirty="0">
                <a:solidFill>
                  <a:schemeClr val="tx1"/>
                </a:solidFill>
                <a:ea typeface="Calibri"/>
                <a:cs typeface="Calibri Light" panose="020F0302020204030204" pitchFamily="34" charset="0"/>
                <a:sym typeface="Arial"/>
              </a:rPr>
              <a:t>explore stories and informational texts </a:t>
            </a:r>
            <a:r>
              <a:rPr lang="en-US" sz="1100" b="0" i="0" u="none" strike="noStrike" cap="none" dirty="0">
                <a:solidFill>
                  <a:schemeClr val="tx1"/>
                </a:solidFill>
                <a:ea typeface="Calibri"/>
                <a:cs typeface="Calibri Light" panose="020F0302020204030204" pitchFamily="34" charset="0"/>
                <a:sym typeface="Arial"/>
              </a:rPr>
              <a:t>and engage in discussions about the meaning of texts to develop oral language.</a:t>
            </a:r>
          </a:p>
          <a:p>
            <a:pPr marL="171450" marR="0" lvl="0" indent="-171450" algn="l" defTabSz="966612" rtl="0" eaLnBrk="1" fontAlgn="auto" latinLnBrk="0" hangingPunct="1">
              <a:lnSpc>
                <a:spcPct val="100000"/>
              </a:lnSpc>
              <a:spcBef>
                <a:spcPts val="0"/>
              </a:spcBef>
              <a:spcAft>
                <a:spcPts val="0"/>
              </a:spcAft>
              <a:buClr>
                <a:srgbClr val="000000"/>
              </a:buClr>
              <a:buSzPts val="1100"/>
              <a:tabLst/>
              <a:defRPr/>
            </a:pPr>
            <a:r>
              <a:rPr lang="en-US" sz="1100" b="0" i="1" u="none" strike="noStrike" cap="none" dirty="0">
                <a:solidFill>
                  <a:schemeClr val="tx1"/>
                </a:solidFill>
                <a:ea typeface="Calibri"/>
                <a:cs typeface="Calibri Light" panose="020F0302020204030204" pitchFamily="34" charset="0"/>
                <a:sym typeface="Arial"/>
              </a:rPr>
              <a:t>(click) </a:t>
            </a:r>
            <a:r>
              <a:rPr lang="en-US" sz="1100" b="0" i="0" u="none" strike="noStrike" cap="none" dirty="0">
                <a:solidFill>
                  <a:srgbClr val="000000"/>
                </a:solidFill>
                <a:effectLst/>
                <a:sym typeface="Arial"/>
              </a:rPr>
              <a:t>Teachers create opportunities for </a:t>
            </a:r>
            <a:r>
              <a:rPr lang="en-US" sz="1100" b="1" i="0" u="none" strike="noStrike" cap="none" dirty="0">
                <a:solidFill>
                  <a:srgbClr val="000000"/>
                </a:solidFill>
                <a:effectLst/>
                <a:sym typeface="Arial"/>
              </a:rPr>
              <a:t>Home and School language connections </a:t>
            </a:r>
            <a:r>
              <a:rPr lang="en-US" sz="1100" b="0" i="0" u="none" strike="noStrike" cap="none" dirty="0">
                <a:solidFill>
                  <a:srgbClr val="000000"/>
                </a:solidFill>
                <a:effectLst/>
                <a:sym typeface="Arial"/>
              </a:rPr>
              <a:t>that support language development for Multilingual Learners (MLs). </a:t>
            </a:r>
            <a:r>
              <a:rPr lang="en-US" sz="1100" b="0" i="0" u="none" strike="noStrike" cap="none" dirty="0">
                <a:solidFill>
                  <a:srgbClr val="000000"/>
                </a:solidFill>
                <a:latin typeface="Trebuchet MS" panose="020B0603020202020204" pitchFamily="34" charset="0"/>
                <a:ea typeface="Trebuchet MS" panose="020B0603020202020204" pitchFamily="34" charset="0"/>
                <a:sym typeface="Arial"/>
              </a:rPr>
              <a:t>This focus on English language development, through oral or spoken language, is essential for Multilingual Learners (MLs) (Stollar, 2025).</a:t>
            </a:r>
            <a:endParaRPr lang="en-US" sz="1100" b="0" i="0" u="none" strike="noStrike" dirty="0">
              <a:solidFill>
                <a:srgbClr val="000000"/>
              </a:solidFill>
              <a:effectLst/>
              <a:latin typeface="Trebuchet MS" panose="020B0603020202020204" pitchFamily="34" charset="0"/>
            </a:endParaRPr>
          </a:p>
          <a:p>
            <a:pPr marL="171450" marR="0" lvl="0" indent="-171450" algn="l" defTabSz="966612" rtl="0" eaLnBrk="1" fontAlgn="auto" latinLnBrk="0" hangingPunct="1">
              <a:lnSpc>
                <a:spcPct val="100000"/>
              </a:lnSpc>
              <a:spcBef>
                <a:spcPts val="0"/>
              </a:spcBef>
              <a:spcAft>
                <a:spcPts val="0"/>
              </a:spcAft>
              <a:buClr>
                <a:srgbClr val="000000"/>
              </a:buClr>
              <a:buSzPts val="1100"/>
              <a:tabLst/>
              <a:defRPr/>
            </a:pPr>
            <a:r>
              <a:rPr lang="en-US" sz="1100" b="0" i="1" u="none" strike="noStrike" cap="none" dirty="0">
                <a:solidFill>
                  <a:schemeClr val="tx1"/>
                </a:solidFill>
                <a:ea typeface="Calibri"/>
                <a:cs typeface="Calibri Light" panose="020F0302020204030204" pitchFamily="34" charset="0"/>
                <a:sym typeface="Arial"/>
              </a:rPr>
              <a:t>(click) </a:t>
            </a:r>
            <a:r>
              <a:rPr lang="en-US" sz="1100" b="0" i="0" u="none" strike="noStrike" cap="none" dirty="0">
                <a:solidFill>
                  <a:srgbClr val="000000"/>
                </a:solidFill>
                <a:effectLst/>
                <a:sym typeface="Arial"/>
              </a:rPr>
              <a:t>However, developing language proficiency </a:t>
            </a:r>
            <a:r>
              <a:rPr lang="en-US" sz="1100" b="1" i="0" u="none" strike="noStrike" cap="none" dirty="0">
                <a:solidFill>
                  <a:srgbClr val="000000"/>
                </a:solidFill>
                <a:effectLst/>
                <a:sym typeface="Arial"/>
              </a:rPr>
              <a:t>benefits ALL learners</a:t>
            </a:r>
            <a:r>
              <a:rPr lang="en-US" sz="1100" b="0" i="0" u="none" strike="noStrike" cap="none" dirty="0">
                <a:solidFill>
                  <a:srgbClr val="000000"/>
                </a:solidFill>
                <a:effectLst/>
                <a:sym typeface="Arial"/>
              </a:rPr>
              <a:t> by growing academic language skills for everyone. Academic language is the language found in books and assessments. </a:t>
            </a:r>
          </a:p>
          <a:p>
            <a:pPr marL="171450" marR="0" lvl="0" indent="-171450" algn="l" defTabSz="966612" rtl="0" eaLnBrk="1" fontAlgn="auto" latinLnBrk="0" hangingPunct="1">
              <a:lnSpc>
                <a:spcPct val="100000"/>
              </a:lnSpc>
              <a:spcBef>
                <a:spcPts val="0"/>
              </a:spcBef>
              <a:spcAft>
                <a:spcPts val="0"/>
              </a:spcAft>
              <a:buClr>
                <a:srgbClr val="000000"/>
              </a:buClr>
              <a:buSzPts val="1100"/>
              <a:tabLst/>
              <a:defRPr/>
            </a:pPr>
            <a:endParaRPr lang="en-US" sz="1100" b="0" i="0" u="none" strike="noStrike" cap="none" dirty="0">
              <a:solidFill>
                <a:srgbClr val="000000"/>
              </a:solidFill>
              <a:effectLst/>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US" sz="1100" b="0" i="0" u="none" strike="noStrike" cap="none" dirty="0">
                <a:solidFill>
                  <a:srgbClr val="000000"/>
                </a:solidFill>
                <a:effectLst/>
                <a:ea typeface="Trebuchet MS" panose="020B0603020202020204" pitchFamily="34" charset="0"/>
                <a:sym typeface="Arial"/>
              </a:rPr>
              <a:t>(-Adapted for classroom use from Public Consulting Group’s “Example Literacy Walk-Through Science of Literacy: Reading Comprehension" in CDEM6_Admin-20 Module 6: Increasing Reading Comprehension for Administrators-20)</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en-US" sz="1100" b="0" i="0" u="none" strike="noStrike" cap="none" dirty="0">
              <a:solidFill>
                <a:srgbClr val="000000"/>
              </a:solidFill>
              <a:effectLst/>
              <a:ea typeface="Trebuchet MS" panose="020B060302020202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US" sz="1100" b="0" i="1" u="none" strike="noStrike" cap="none" dirty="0">
                <a:solidFill>
                  <a:srgbClr val="000000"/>
                </a:solidFill>
                <a:effectLst/>
                <a:ea typeface="Trebuchet MS" panose="020B0603020202020204" pitchFamily="34" charset="0"/>
                <a:sym typeface="Arial"/>
              </a:rPr>
              <a:t>Background for presenter: </a:t>
            </a:r>
          </a:p>
          <a:p>
            <a:pPr marL="0" marR="0" lvl="0" indent="0" algn="l" defTabSz="966612" rtl="0" eaLnBrk="1" fontAlgn="auto" latinLnBrk="0" hangingPunct="1">
              <a:lnSpc>
                <a:spcPct val="100000"/>
              </a:lnSpc>
              <a:spcBef>
                <a:spcPts val="0"/>
              </a:spcBef>
              <a:spcAft>
                <a:spcPts val="0"/>
              </a:spcAft>
              <a:buClr>
                <a:srgbClr val="000000"/>
              </a:buClr>
              <a:buSzPts val="1100"/>
              <a:buNone/>
              <a:tabLst/>
              <a:defRPr/>
            </a:pPr>
            <a:r>
              <a:rPr lang="en-US" sz="1100" b="0" i="1" u="none" strike="noStrike" cap="none" dirty="0">
                <a:solidFill>
                  <a:srgbClr val="000000"/>
                </a:solidFill>
                <a:effectLst/>
                <a:latin typeface="Trebuchet MS" panose="020B0603020202020204" pitchFamily="34" charset="0"/>
                <a:ea typeface="Trebuchet MS" panose="020B0603020202020204" pitchFamily="34" charset="0"/>
                <a:sym typeface="Arial"/>
              </a:rPr>
              <a:t>Reading and writing depend on language proficiency (Moats &amp; Tolman, 2019, Vol. 2 Unit 7).</a:t>
            </a:r>
            <a:endParaRPr lang="en-US" sz="1100" b="0" i="1" u="none" strike="noStrike" cap="none" dirty="0">
              <a:solidFill>
                <a:srgbClr val="000000"/>
              </a:solidFill>
              <a:effectLst/>
              <a:ea typeface="Trebuchet MS" panose="020B0603020202020204" pitchFamily="34" charset="0"/>
              <a:sym typeface="Arial"/>
            </a:endParaRPr>
          </a:p>
          <a:p>
            <a:pPr marL="171450" marR="0" lvl="0" indent="-171450" algn="l" defTabSz="966612" rtl="0" eaLnBrk="1" fontAlgn="auto" latinLnBrk="0" hangingPunct="1">
              <a:lnSpc>
                <a:spcPct val="100000"/>
              </a:lnSpc>
              <a:spcBef>
                <a:spcPts val="0"/>
              </a:spcBef>
              <a:spcAft>
                <a:spcPts val="0"/>
              </a:spcAft>
              <a:buClr>
                <a:srgbClr val="000000"/>
              </a:buClr>
              <a:buSzPts val="1100"/>
              <a:tabLst/>
              <a:defRPr/>
            </a:pPr>
            <a:r>
              <a:rPr lang="en-US" sz="1100" b="0" i="1" u="none" strike="noStrike" cap="none" dirty="0">
                <a:solidFill>
                  <a:srgbClr val="000000"/>
                </a:solidFill>
                <a:effectLst/>
                <a:ea typeface="Trebuchet MS" panose="020B0603020202020204" pitchFamily="34" charset="0"/>
                <a:sym typeface="Arial"/>
              </a:rPr>
              <a:t>Verbal reasoning, literacy knowledge, and knowledge of language structure are all part of language comprehension. </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en-US" sz="1100" b="0" i="0" u="none" strike="noStrike" cap="none" dirty="0">
              <a:solidFill>
                <a:srgbClr val="000000"/>
              </a:solidFill>
              <a:effectLst/>
              <a:ea typeface="Trebuchet MS" panose="020B060302020202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en-US" sz="1100" b="0" i="0" u="none" strike="noStrike" cap="none" dirty="0">
              <a:solidFill>
                <a:srgbClr val="242424"/>
              </a:solidFill>
              <a:effectLst/>
              <a:ea typeface="Trebuchet MS" panose="020B0603020202020204" pitchFamily="34" charset="0"/>
              <a:sym typeface="Arial"/>
            </a:endParaRPr>
          </a:p>
        </p:txBody>
      </p:sp>
    </p:spTree>
    <p:extLst>
      <p:ext uri="{BB962C8B-B14F-4D97-AF65-F5344CB8AC3E}">
        <p14:creationId xmlns:p14="http://schemas.microsoft.com/office/powerpoint/2010/main" val="41010748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12F20-1547-3F4A-C2CF-FFDFD5B0F4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4E68EB-8FF5-300B-2932-DDEB3BAD8142}"/>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E22E2EE-7B79-FA56-5917-D410AC7279CD}"/>
              </a:ext>
            </a:extLst>
          </p:cNvPr>
          <p:cNvSpPr>
            <a:spLocks noGrp="1"/>
          </p:cNvSpPr>
          <p:nvPr>
            <p:ph type="body" idx="1"/>
          </p:nvPr>
        </p:nvSpPr>
        <p:spPr/>
        <p:txBody>
          <a:bodyPr/>
          <a:lstStyle/>
          <a:p>
            <a:pPr marL="0" marR="0" lvl="0" indent="0" algn="l" defTabSz="966612" rtl="0" eaLnBrk="1" fontAlgn="auto" latinLnBrk="0" hangingPunct="1">
              <a:lnSpc>
                <a:spcPct val="100000"/>
              </a:lnSpc>
              <a:spcBef>
                <a:spcPts val="0"/>
              </a:spcBef>
              <a:spcAft>
                <a:spcPts val="0"/>
              </a:spcAft>
              <a:buClr>
                <a:srgbClr val="000000"/>
              </a:buClr>
              <a:buSzPts val="1100"/>
              <a:buNone/>
              <a:tabLst/>
              <a:defRPr/>
            </a:pPr>
            <a:r>
              <a:rPr lang="en-US" sz="1100" b="0" i="0" u="none" strike="noStrike" cap="none" dirty="0">
                <a:solidFill>
                  <a:srgbClr val="000000"/>
                </a:solidFill>
                <a:effectLst/>
                <a:ea typeface="Trebuchet MS" panose="020B0603020202020204" pitchFamily="34" charset="0"/>
                <a:sym typeface="Arial"/>
              </a:rPr>
              <a:t>According to Dr. Louisa Moats (2020), “A focus on language comprehension can -and should- begin long before children can read text on their own. Reading aloud to children from well-written text serves to develop their vocabularies and knowledge, their familiarity with academic language, and their appreciation for the pleasures of the written word” (p.16).</a:t>
            </a:r>
          </a:p>
          <a:p>
            <a:pPr marL="0" marR="0" lvl="0" indent="0" algn="l" defTabSz="966612" rtl="0" eaLnBrk="1" fontAlgn="auto" latinLnBrk="0" hangingPunct="1">
              <a:lnSpc>
                <a:spcPct val="100000"/>
              </a:lnSpc>
              <a:spcBef>
                <a:spcPts val="0"/>
              </a:spcBef>
              <a:spcAft>
                <a:spcPts val="0"/>
              </a:spcAft>
              <a:buClr>
                <a:srgbClr val="000000"/>
              </a:buClr>
              <a:buSzPts val="1100"/>
              <a:buNone/>
              <a:tabLst/>
              <a:defRPr/>
            </a:pPr>
            <a:endParaRPr lang="en-US" sz="1100" b="0" i="0" u="none" strike="noStrike" cap="none" dirty="0">
              <a:solidFill>
                <a:srgbClr val="000000"/>
              </a:solidFill>
              <a:effectLst/>
              <a:ea typeface="Trebuchet MS" panose="020B0603020202020204" pitchFamily="34" charset="0"/>
              <a:sym typeface="Arial"/>
            </a:endParaRPr>
          </a:p>
          <a:p>
            <a:pPr marL="0" marR="0" lvl="0" indent="0" algn="l" defTabSz="966612"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a typeface="Trebuchet MS" panose="020B0603020202020204" pitchFamily="34" charset="0"/>
                <a:sym typeface="Arial"/>
              </a:rPr>
              <a:t>In </a:t>
            </a:r>
            <a:r>
              <a:rPr lang="en-US" sz="1100" b="1" i="0" u="none" strike="noStrike" cap="none" dirty="0">
                <a:solidFill>
                  <a:srgbClr val="000000"/>
                </a:solidFill>
                <a:ea typeface="Trebuchet MS" panose="020B0603020202020204" pitchFamily="34" charset="0"/>
                <a:sym typeface="Arial"/>
              </a:rPr>
              <a:t>primary grades</a:t>
            </a:r>
            <a:r>
              <a:rPr lang="en-US" sz="1100" b="0" i="0" u="none" strike="noStrike" cap="none" dirty="0">
                <a:solidFill>
                  <a:srgbClr val="000000"/>
                </a:solidFill>
                <a:ea typeface="Trebuchet MS" panose="020B0603020202020204" pitchFamily="34" charset="0"/>
                <a:sym typeface="Arial"/>
              </a:rPr>
              <a:t>, kindergarten and 1</a:t>
            </a:r>
            <a:r>
              <a:rPr lang="en-US" sz="1100" b="0" i="0" u="none" strike="noStrike" cap="none" baseline="30000" dirty="0">
                <a:solidFill>
                  <a:srgbClr val="000000"/>
                </a:solidFill>
                <a:ea typeface="Trebuchet MS" panose="020B0603020202020204" pitchFamily="34" charset="0"/>
                <a:sym typeface="Arial"/>
              </a:rPr>
              <a:t>st</a:t>
            </a:r>
            <a:r>
              <a:rPr lang="en-US" sz="1100" b="0" i="0" u="none" strike="noStrike" cap="none" dirty="0">
                <a:solidFill>
                  <a:srgbClr val="000000"/>
                </a:solidFill>
                <a:ea typeface="Trebuchet MS" panose="020B0603020202020204" pitchFamily="34" charset="0"/>
                <a:sym typeface="Arial"/>
              </a:rPr>
              <a:t> grade, as students are acquiring word recognition skills, comprehension instruction primarily occurs through listening to text read aloud. This allows students access to much more complex text than they can read on their own, exposes them to advanced vocabulary, and allows for rich discussion and interactions with the text. </a:t>
            </a:r>
          </a:p>
          <a:p>
            <a:pPr marL="0" marR="0" lvl="0" indent="0" algn="l" defTabSz="966612"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000000"/>
              </a:solidFill>
              <a:ea typeface="Trebuchet MS" panose="020B0603020202020204" pitchFamily="34" charset="0"/>
              <a:sym typeface="Arial"/>
            </a:endParaRPr>
          </a:p>
          <a:p>
            <a:pPr marL="0" marR="0" lvl="0" indent="0" algn="l" defTabSz="966612"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a typeface="Trebuchet MS" panose="020B0603020202020204" pitchFamily="34" charset="0"/>
                <a:sym typeface="Arial"/>
              </a:rPr>
              <a:t>In </a:t>
            </a:r>
            <a:r>
              <a:rPr lang="en-US" sz="1100" b="1" i="0" u="none" strike="noStrike" cap="none" dirty="0">
                <a:solidFill>
                  <a:srgbClr val="000000"/>
                </a:solidFill>
                <a:ea typeface="Trebuchet MS" panose="020B0603020202020204" pitchFamily="34" charset="0"/>
                <a:sym typeface="Arial"/>
              </a:rPr>
              <a:t>intermediate grades </a:t>
            </a:r>
            <a:r>
              <a:rPr lang="en-US" sz="1100" b="0" i="0" u="none" strike="noStrike" cap="none" dirty="0">
                <a:solidFill>
                  <a:srgbClr val="000000"/>
                </a:solidFill>
                <a:ea typeface="Trebuchet MS" panose="020B0603020202020204" pitchFamily="34" charset="0"/>
                <a:sym typeface="Arial"/>
              </a:rPr>
              <a:t>and beyond, </a:t>
            </a:r>
            <a:r>
              <a:rPr lang="en-US" sz="1100" b="0" i="0" u="none" strike="noStrike" cap="none" dirty="0">
                <a:solidFill>
                  <a:srgbClr val="000000"/>
                </a:solidFill>
                <a:effectLst/>
                <a:ea typeface="Trebuchet MS" panose="020B0603020202020204" pitchFamily="34" charset="0"/>
                <a:sym typeface="Arial"/>
              </a:rPr>
              <a:t>once students can read grade-level text on their own, the focus of instruction shifts to reading comprehension with language comprehension skills providing the foundation (Brown &amp; Stollar, 2025, p.14). </a:t>
            </a:r>
          </a:p>
          <a:p>
            <a:pPr marL="0" marR="0" lvl="0" indent="0" algn="l" defTabSz="966612"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000000"/>
              </a:solidFill>
              <a:effectLst/>
              <a:ea typeface="Trebuchet MS" panose="020B0603020202020204" pitchFamily="34" charset="0"/>
              <a:sym typeface="Arial"/>
            </a:endParaRPr>
          </a:p>
          <a:p>
            <a:pPr marL="0" marR="0" lvl="0" indent="0" algn="l" defTabSz="966612" rtl="0" eaLnBrk="1" fontAlgn="auto" latinLnBrk="0" hangingPunct="1">
              <a:lnSpc>
                <a:spcPct val="100000"/>
              </a:lnSpc>
              <a:spcBef>
                <a:spcPts val="0"/>
              </a:spcBef>
              <a:spcAft>
                <a:spcPts val="0"/>
              </a:spcAft>
              <a:buClr>
                <a:srgbClr val="000000"/>
              </a:buClr>
              <a:buSzPts val="1100"/>
              <a:buNone/>
              <a:tabLst/>
              <a:defRPr/>
            </a:pPr>
            <a:endParaRPr lang="en-US" sz="1100" b="0" i="0" u="none" strike="noStrike" cap="none" dirty="0">
              <a:solidFill>
                <a:srgbClr val="000000"/>
              </a:solidFill>
              <a:effectLst/>
              <a:ea typeface="Trebuchet MS" panose="020B0603020202020204" pitchFamily="34" charset="0"/>
              <a:sym typeface="Arial"/>
            </a:endParaRPr>
          </a:p>
          <a:p>
            <a:pPr marL="0" marR="0" lvl="0" indent="0" algn="l" defTabSz="966612" rtl="0" eaLnBrk="1" fontAlgn="auto" latinLnBrk="0" hangingPunct="1">
              <a:lnSpc>
                <a:spcPct val="100000"/>
              </a:lnSpc>
              <a:spcBef>
                <a:spcPts val="0"/>
              </a:spcBef>
              <a:spcAft>
                <a:spcPts val="0"/>
              </a:spcAft>
              <a:buClr>
                <a:srgbClr val="000000"/>
              </a:buClr>
              <a:buSzPts val="1100"/>
              <a:buNone/>
              <a:tabLst/>
              <a:defRPr/>
            </a:pPr>
            <a:endParaRPr lang="en-US" sz="1100" b="0" i="0" u="none" strike="noStrike" cap="none" dirty="0">
              <a:solidFill>
                <a:srgbClr val="000000"/>
              </a:solidFill>
              <a:effectLst/>
              <a:ea typeface="Trebuchet MS" panose="020B0603020202020204" pitchFamily="34" charset="0"/>
              <a:sym typeface="Arial"/>
            </a:endParaRPr>
          </a:p>
        </p:txBody>
      </p:sp>
    </p:spTree>
    <p:extLst>
      <p:ext uri="{BB962C8B-B14F-4D97-AF65-F5344CB8AC3E}">
        <p14:creationId xmlns:p14="http://schemas.microsoft.com/office/powerpoint/2010/main" val="1085157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6F103D-DF1F-9CF6-4A5B-726C33BD9C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C60073-0A34-DB3A-C3B6-97430949DDC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BA2B7B6-F7DB-5593-6ACE-603178F8D263}"/>
              </a:ext>
            </a:extLst>
          </p:cNvPr>
          <p:cNvSpPr>
            <a:spLocks noGrp="1"/>
          </p:cNvSpPr>
          <p:nvPr>
            <p:ph type="body" idx="1"/>
          </p:nvPr>
        </p:nvSpPr>
        <p:spPr/>
        <p:txBody>
          <a:bodyPr/>
          <a:lstStyle/>
          <a:p>
            <a:pPr marL="0" indent="0" rtl="0" fontAlgn="base">
              <a:buNone/>
            </a:pPr>
            <a:endParaRPr lang="en-US" sz="1100" b="0" i="0" u="none" strike="noStrike" cap="none" dirty="0">
              <a:solidFill>
                <a:srgbClr val="000000"/>
              </a:solidFill>
              <a:effectLst/>
              <a:ea typeface="Trebuchet MS" panose="020B0603020202020204" pitchFamily="34" charset="0"/>
              <a:sym typeface="Arial"/>
            </a:endParaRPr>
          </a:p>
          <a:p>
            <a:pPr marL="0" indent="0" rtl="0" fontAlgn="base">
              <a:buNone/>
            </a:pPr>
            <a:r>
              <a:rPr lang="en-US" sz="1100" b="0" i="0" u="none" strike="noStrike" cap="none" dirty="0">
                <a:solidFill>
                  <a:srgbClr val="000000"/>
                </a:solidFill>
                <a:effectLst/>
                <a:latin typeface="Trebuchet MS"/>
                <a:sym typeface="Arial"/>
              </a:rPr>
              <a:t>Effective reading instruction includes the teaching of reading strategies, that are used individually or in combination, to support the reader’s comprehension and </a:t>
            </a:r>
            <a:r>
              <a:rPr lang="en-US" sz="1100" b="1" i="0" u="none" strike="noStrike" cap="none" dirty="0">
                <a:solidFill>
                  <a:srgbClr val="000000"/>
                </a:solidFill>
                <a:effectLst/>
                <a:latin typeface="Trebuchet MS"/>
                <a:sym typeface="Arial"/>
              </a:rPr>
              <a:t>Create Strategic Readers  </a:t>
            </a:r>
            <a:r>
              <a:rPr lang="en-US" sz="1100" b="0" i="0" u="none" strike="noStrike" cap="none" dirty="0">
                <a:solidFill>
                  <a:srgbClr val="000000"/>
                </a:solidFill>
                <a:effectLst/>
                <a:latin typeface="Trebuchet MS"/>
                <a:sym typeface="Arial"/>
              </a:rPr>
              <a:t>(Birsh &amp; Carreker, 2018; Cardenas-Hagan, 2021; Hennessy, 2021; Honig et al., 2018; NRP, 2000; </a:t>
            </a:r>
            <a:r>
              <a:rPr lang="en-US" dirty="0">
                <a:latin typeface="Trebuchet MS"/>
              </a:rPr>
              <a:t>Shanahan</a:t>
            </a:r>
            <a:r>
              <a:rPr lang="en-US" sz="1100" b="0" i="0" u="none" strike="noStrike" cap="none" dirty="0">
                <a:solidFill>
                  <a:srgbClr val="000000"/>
                </a:solidFill>
                <a:effectLst/>
                <a:latin typeface="Trebuchet MS"/>
                <a:sym typeface="Arial"/>
              </a:rPr>
              <a:t> et al., 2010).</a:t>
            </a:r>
            <a:endParaRPr lang="en-US" sz="1100" b="0" i="0" u="none" strike="noStrike" cap="none" dirty="0">
              <a:solidFill>
                <a:srgbClr val="000000"/>
              </a:solidFill>
              <a:effectLst/>
              <a:latin typeface="Trebuchet MS"/>
            </a:endParaRPr>
          </a:p>
          <a:p>
            <a:pPr marL="0" indent="0" rtl="0" fontAlgn="base">
              <a:buNone/>
            </a:pPr>
            <a:endParaRPr lang="en-US" sz="1100" b="0" i="0" u="none" strike="noStrike" cap="none" dirty="0">
              <a:solidFill>
                <a:srgbClr val="000000"/>
              </a:solidFill>
              <a:effectLst/>
              <a:ea typeface="Trebuchet MS" panose="020B0603020202020204" pitchFamily="34" charset="0"/>
              <a:sym typeface="Arial"/>
            </a:endParaRPr>
          </a:p>
          <a:p>
            <a:pPr marL="0" indent="0" rtl="0" fontAlgn="base">
              <a:buNone/>
            </a:pPr>
            <a:endParaRPr lang="en-US" sz="1100" b="0" i="0" u="none" strike="noStrike" cap="none" dirty="0">
              <a:solidFill>
                <a:srgbClr val="000000"/>
              </a:solidFill>
              <a:latin typeface="Trebuchet MS" panose="020B0603020202020204" pitchFamily="34" charset="0"/>
              <a:ea typeface="Trebuchet MS" panose="020B0603020202020204" pitchFamily="34" charset="0"/>
              <a:sym typeface="Arial"/>
            </a:endParaRPr>
          </a:p>
          <a:p>
            <a:pPr marL="171450" indent="-171450"/>
            <a:r>
              <a:rPr lang="en-US" sz="1100" b="0" i="0" u="none" strike="noStrike" cap="none" dirty="0">
                <a:solidFill>
                  <a:srgbClr val="000000"/>
                </a:solidFill>
                <a:latin typeface="Trebuchet MS" panose="020B0603020202020204" pitchFamily="34" charset="0"/>
                <a:ea typeface="Trebuchet MS" panose="020B0603020202020204" pitchFamily="34" charset="0"/>
                <a:sym typeface="Arial"/>
              </a:rPr>
              <a:t>The </a:t>
            </a:r>
            <a:r>
              <a:rPr lang="en-US" sz="1100" b="1" i="0" u="none" strike="noStrike" cap="none" dirty="0">
                <a:solidFill>
                  <a:srgbClr val="000000"/>
                </a:solidFill>
                <a:latin typeface="Trebuchet MS" panose="020B0603020202020204" pitchFamily="34" charset="0"/>
                <a:ea typeface="Trebuchet MS" panose="020B0603020202020204" pitchFamily="34" charset="0"/>
                <a:sym typeface="Arial"/>
              </a:rPr>
              <a:t>six research-based strategies </a:t>
            </a:r>
            <a:r>
              <a:rPr lang="en-US" sz="1100" b="0" i="0" u="none" strike="noStrike" cap="none" dirty="0">
                <a:solidFill>
                  <a:srgbClr val="000000"/>
                </a:solidFill>
                <a:latin typeface="Trebuchet MS" panose="020B0603020202020204" pitchFamily="34" charset="0"/>
                <a:ea typeface="Trebuchet MS" panose="020B0603020202020204" pitchFamily="34" charset="0"/>
                <a:sym typeface="Arial"/>
              </a:rPr>
              <a:t>are</a:t>
            </a:r>
            <a:r>
              <a:rPr lang="en-US" sz="1100" b="1" i="0" u="none" strike="noStrike" cap="none" dirty="0">
                <a:solidFill>
                  <a:srgbClr val="000000"/>
                </a:solidFill>
                <a:latin typeface="Trebuchet MS" panose="020B0603020202020204" pitchFamily="34" charset="0"/>
                <a:ea typeface="Trebuchet MS" panose="020B0603020202020204" pitchFamily="34" charset="0"/>
                <a:sym typeface="Arial"/>
              </a:rPr>
              <a:t>: </a:t>
            </a:r>
          </a:p>
          <a:p>
            <a:pPr marL="628650" lvl="1" indent="-171450"/>
            <a:r>
              <a:rPr lang="en-US" sz="1100" b="1" dirty="0">
                <a:solidFill>
                  <a:srgbClr val="000000"/>
                </a:solidFill>
                <a:latin typeface="Trebuchet MS" panose="020B0603020202020204" pitchFamily="34" charset="0"/>
                <a:ea typeface="Calibri"/>
              </a:rPr>
              <a:t>Activating Prior Knowledge, </a:t>
            </a:r>
            <a:r>
              <a:rPr lang="en-US" sz="1100" b="0" dirty="0">
                <a:solidFill>
                  <a:srgbClr val="000000"/>
                </a:solidFill>
                <a:latin typeface="Trebuchet MS" panose="020B0603020202020204" pitchFamily="34" charset="0"/>
                <a:ea typeface="Calibri"/>
              </a:rPr>
              <a:t>or connecting to what students already know, </a:t>
            </a:r>
            <a:endParaRPr lang="en-US" sz="1100" b="1" dirty="0">
              <a:solidFill>
                <a:srgbClr val="000000"/>
              </a:solidFill>
              <a:latin typeface="Trebuchet MS" panose="020B0603020202020204" pitchFamily="34" charset="0"/>
              <a:ea typeface="Calibri"/>
            </a:endParaRPr>
          </a:p>
          <a:p>
            <a:pPr marL="628650" lvl="1" indent="-171450">
              <a:lnSpc>
                <a:spcPct val="150000"/>
              </a:lnSpc>
            </a:pPr>
            <a:r>
              <a:rPr lang="en-US" sz="1100" b="1" dirty="0">
                <a:solidFill>
                  <a:srgbClr val="000000"/>
                </a:solidFill>
                <a:latin typeface="Trebuchet MS" panose="020B0603020202020204" pitchFamily="34" charset="0"/>
                <a:ea typeface="Calibri"/>
              </a:rPr>
              <a:t>Asking Questions </a:t>
            </a:r>
            <a:r>
              <a:rPr lang="en-US" sz="1100" b="0" dirty="0">
                <a:solidFill>
                  <a:srgbClr val="000000"/>
                </a:solidFill>
                <a:latin typeface="Trebuchet MS" panose="020B0603020202020204" pitchFamily="34" charset="0"/>
                <a:ea typeface="Calibri"/>
              </a:rPr>
              <a:t>before, during, or after reading,</a:t>
            </a:r>
            <a:endParaRPr lang="en-US" sz="1100" b="1" dirty="0">
              <a:solidFill>
                <a:srgbClr val="000000"/>
              </a:solidFill>
              <a:latin typeface="Trebuchet MS" panose="020B0603020202020204" pitchFamily="34" charset="0"/>
              <a:ea typeface="Calibri"/>
            </a:endParaRPr>
          </a:p>
          <a:p>
            <a:pPr marL="628650" lvl="1" indent="-171450">
              <a:lnSpc>
                <a:spcPct val="150000"/>
              </a:lnSpc>
            </a:pPr>
            <a:r>
              <a:rPr lang="en-US" sz="1100" b="1" dirty="0">
                <a:solidFill>
                  <a:srgbClr val="000000"/>
                </a:solidFill>
                <a:latin typeface="Trebuchet MS" panose="020B0603020202020204" pitchFamily="34" charset="0"/>
                <a:ea typeface="Calibri"/>
              </a:rPr>
              <a:t>Visualizing, </a:t>
            </a:r>
            <a:r>
              <a:rPr lang="en-US" sz="1100" b="0" dirty="0">
                <a:solidFill>
                  <a:srgbClr val="000000"/>
                </a:solidFill>
                <a:latin typeface="Trebuchet MS" panose="020B0603020202020204" pitchFamily="34" charset="0"/>
                <a:ea typeface="Calibri"/>
              </a:rPr>
              <a:t>or creating a visual image in your mind,</a:t>
            </a:r>
            <a:endParaRPr lang="en-US" sz="1100" b="1" dirty="0">
              <a:solidFill>
                <a:srgbClr val="000000"/>
              </a:solidFill>
              <a:latin typeface="Trebuchet MS" panose="020B0603020202020204" pitchFamily="34" charset="0"/>
              <a:ea typeface="Calibri"/>
            </a:endParaRPr>
          </a:p>
          <a:p>
            <a:pPr marL="628650" lvl="1" indent="-171450">
              <a:lnSpc>
                <a:spcPct val="150000"/>
              </a:lnSpc>
            </a:pPr>
            <a:r>
              <a:rPr lang="en-US" sz="1100" b="1" dirty="0">
                <a:solidFill>
                  <a:srgbClr val="000000"/>
                </a:solidFill>
                <a:latin typeface="Trebuchet MS" panose="020B0603020202020204" pitchFamily="34" charset="0"/>
                <a:ea typeface="Calibri"/>
              </a:rPr>
              <a:t>Monitoring</a:t>
            </a:r>
            <a:r>
              <a:rPr lang="en-US" sz="1100" b="0" dirty="0">
                <a:solidFill>
                  <a:srgbClr val="000000"/>
                </a:solidFill>
                <a:latin typeface="Trebuchet MS" panose="020B0603020202020204" pitchFamily="34" charset="0"/>
                <a:ea typeface="Calibri"/>
              </a:rPr>
              <a:t>, checking for understanding while reading, </a:t>
            </a:r>
            <a:endParaRPr lang="en-US" sz="1100" b="1" dirty="0">
              <a:solidFill>
                <a:srgbClr val="000000"/>
              </a:solidFill>
              <a:latin typeface="Trebuchet MS" panose="020B0603020202020204" pitchFamily="34" charset="0"/>
              <a:ea typeface="Calibri"/>
            </a:endParaRPr>
          </a:p>
          <a:p>
            <a:pPr marL="628650" lvl="1" indent="-171450">
              <a:lnSpc>
                <a:spcPct val="150000"/>
              </a:lnSpc>
            </a:pPr>
            <a:r>
              <a:rPr lang="en-US" sz="1100" b="1" dirty="0">
                <a:solidFill>
                  <a:srgbClr val="000000"/>
                </a:solidFill>
                <a:latin typeface="Trebuchet MS" panose="020B0603020202020204" pitchFamily="34" charset="0"/>
                <a:ea typeface="Calibri"/>
              </a:rPr>
              <a:t>Drawing inferences</a:t>
            </a:r>
            <a:r>
              <a:rPr lang="en-US" sz="1100" b="0" dirty="0">
                <a:solidFill>
                  <a:srgbClr val="000000"/>
                </a:solidFill>
                <a:latin typeface="Trebuchet MS" panose="020B0603020202020204" pitchFamily="34" charset="0"/>
                <a:ea typeface="Calibri"/>
              </a:rPr>
              <a:t>, using clues inside and outside of the text to draw a conclusion that is not clearly stated in the text, and</a:t>
            </a:r>
            <a:endParaRPr lang="en-US" sz="1100" b="1" dirty="0">
              <a:solidFill>
                <a:srgbClr val="000000"/>
              </a:solidFill>
              <a:latin typeface="Trebuchet MS" panose="020B0603020202020204" pitchFamily="34" charset="0"/>
              <a:ea typeface="Calibri"/>
            </a:endParaRPr>
          </a:p>
          <a:p>
            <a:pPr marL="628650" lvl="1" indent="-171450">
              <a:lnSpc>
                <a:spcPct val="150000"/>
              </a:lnSpc>
            </a:pPr>
            <a:r>
              <a:rPr lang="en-US" sz="1100" b="1" dirty="0">
                <a:solidFill>
                  <a:srgbClr val="000000"/>
                </a:solidFill>
                <a:latin typeface="Trebuchet MS" panose="020B0603020202020204" pitchFamily="34" charset="0"/>
                <a:ea typeface="Calibri"/>
              </a:rPr>
              <a:t>Summarizing, </a:t>
            </a:r>
            <a:r>
              <a:rPr lang="en-US" sz="1100" b="0" dirty="0">
                <a:solidFill>
                  <a:srgbClr val="000000"/>
                </a:solidFill>
                <a:latin typeface="Trebuchet MS" panose="020B0603020202020204" pitchFamily="34" charset="0"/>
                <a:ea typeface="Calibri"/>
              </a:rPr>
              <a:t>retelling or recalling the key information from the text.</a:t>
            </a:r>
            <a:endParaRPr lang="en-US" sz="1100" b="1" dirty="0">
              <a:latin typeface="Trebuchet MS" panose="020B0603020202020204" pitchFamily="34" charset="0"/>
            </a:endParaRPr>
          </a:p>
          <a:p>
            <a:pPr marL="0" indent="0">
              <a:buNone/>
            </a:pPr>
            <a:endParaRPr lang="en-US" sz="1100" b="0" i="1" u="none" strike="noStrike" cap="none" dirty="0">
              <a:solidFill>
                <a:srgbClr val="000000"/>
              </a:solidFill>
              <a:ea typeface="Trebuchet MS" panose="020B0603020202020204" pitchFamily="34" charset="0"/>
              <a:sym typeface="Arial"/>
            </a:endParaRPr>
          </a:p>
          <a:p>
            <a:pPr marL="0" indent="0">
              <a:buNone/>
            </a:pPr>
            <a:r>
              <a:rPr lang="en-US" sz="1100" b="0" i="1" u="none" strike="noStrike" cap="none" dirty="0">
                <a:solidFill>
                  <a:srgbClr val="000000"/>
                </a:solidFill>
                <a:ea typeface="Trebuchet MS" panose="020B0603020202020204" pitchFamily="34" charset="0"/>
                <a:sym typeface="Arial"/>
              </a:rPr>
              <a:t>Background for presenter: </a:t>
            </a:r>
          </a:p>
          <a:p>
            <a:pPr marL="171450" indent="-171450" rtl="0" fontAlgn="base"/>
            <a:r>
              <a:rPr lang="en-US" sz="1100" b="0" i="1" u="none" strike="noStrike" cap="none" dirty="0">
                <a:solidFill>
                  <a:srgbClr val="000000"/>
                </a:solidFill>
                <a:effectLst/>
                <a:latin typeface="Trebuchet MS" panose="020B0603020202020204" pitchFamily="34" charset="0"/>
                <a:ea typeface="Trebuchet MS" panose="020B0603020202020204" pitchFamily="34" charset="0"/>
                <a:sym typeface="Arial"/>
              </a:rPr>
              <a:t>Research has identified six strategies that improve a reader’s comprehension (Shanahan et al., 2010). </a:t>
            </a:r>
          </a:p>
          <a:p>
            <a:pPr marL="171450" indent="-171450" rtl="0" fontAlgn="base"/>
            <a:r>
              <a:rPr lang="en-US" sz="1100" b="0" i="1" u="none" strike="noStrike" cap="none" dirty="0">
                <a:solidFill>
                  <a:srgbClr val="000000"/>
                </a:solidFill>
                <a:effectLst/>
                <a:latin typeface="Trebuchet MS" panose="020B0603020202020204" pitchFamily="34" charset="0"/>
                <a:ea typeface="Trebuchet MS" panose="020B0603020202020204" pitchFamily="34" charset="0"/>
                <a:sym typeface="Arial"/>
              </a:rPr>
              <a:t>These strategies are not taught in isolation but used with text as a way to enhance understanding of the content (Moats, 2020).</a:t>
            </a:r>
          </a:p>
          <a:p>
            <a:pPr marL="171450" indent="-171450" rtl="0" fontAlgn="base"/>
            <a:r>
              <a:rPr lang="en-US" sz="1100" b="0" i="1" u="none" strike="noStrike" cap="none" dirty="0">
                <a:solidFill>
                  <a:srgbClr val="000000"/>
                </a:solidFill>
                <a:effectLst/>
                <a:latin typeface="Trebuchet MS" panose="020B0603020202020204" pitchFamily="34" charset="0"/>
                <a:ea typeface="Trebuchet MS" panose="020B0603020202020204" pitchFamily="34" charset="0"/>
                <a:sym typeface="Arial"/>
              </a:rPr>
              <a:t>They are modeled explicitly by the teacher and practiced by the students, as needed, to understand the text (Hennessy, 2021; Moats, 2020; Public Consulting Group, 2025). </a:t>
            </a:r>
          </a:p>
          <a:p>
            <a:pPr marL="171450" marR="0" lvl="0" indent="-171450" algn="l" defTabSz="914400" rtl="0" eaLnBrk="1" fontAlgn="base" latinLnBrk="0" hangingPunct="1">
              <a:lnSpc>
                <a:spcPct val="100000"/>
              </a:lnSpc>
              <a:spcBef>
                <a:spcPts val="0"/>
              </a:spcBef>
              <a:spcAft>
                <a:spcPts val="0"/>
              </a:spcAft>
              <a:buClr>
                <a:srgbClr val="000000"/>
              </a:buClr>
              <a:buSzPts val="1100"/>
              <a:buFont typeface="Arial"/>
              <a:buChar char="●"/>
              <a:tabLst/>
              <a:defRPr/>
            </a:pPr>
            <a:r>
              <a:rPr lang="en-US" sz="1100" b="0" i="1" u="none" strike="noStrike" cap="none" dirty="0">
                <a:solidFill>
                  <a:srgbClr val="000000"/>
                </a:solidFill>
                <a:effectLst/>
                <a:latin typeface="Trebuchet MS" panose="020B0603020202020204" pitchFamily="34" charset="0"/>
                <a:ea typeface="Trebuchet MS" panose="020B0603020202020204" pitchFamily="34" charset="0"/>
                <a:sym typeface="Arial"/>
              </a:rPr>
              <a:t>Comprehension strategies help readers focus on the most important parts of the text. However, this instruction should be short, and these strategies should not take the place of evidence-based word recognition instruction or language comprehension instruction such as vocabulary development, and the building of background knowledge (Kemeny, 2023; Willingham, 2006 as cited in Buckingham, 2020).</a:t>
            </a:r>
          </a:p>
          <a:p>
            <a:pPr marL="0" indent="0">
              <a:buNone/>
            </a:pPr>
            <a:endParaRPr lang="en-US" sz="1100" b="0" i="1" u="none" strike="noStrike" cap="none" dirty="0">
              <a:solidFill>
                <a:srgbClr val="000000"/>
              </a:solidFill>
              <a:ea typeface="Trebuchet MS" panose="020B0603020202020204" pitchFamily="34" charset="0"/>
              <a:sym typeface="Arial"/>
            </a:endParaRPr>
          </a:p>
        </p:txBody>
      </p:sp>
    </p:spTree>
    <p:extLst>
      <p:ext uri="{BB962C8B-B14F-4D97-AF65-F5344CB8AC3E}">
        <p14:creationId xmlns:p14="http://schemas.microsoft.com/office/powerpoint/2010/main" val="33140276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a:extLst>
            <a:ext uri="{FF2B5EF4-FFF2-40B4-BE49-F238E27FC236}">
              <a16:creationId xmlns:a16="http://schemas.microsoft.com/office/drawing/2014/main" id="{C4CE94F0-2195-15FA-C0E9-01404232510E}"/>
            </a:ext>
          </a:extLst>
        </p:cNvPr>
        <p:cNvGrpSpPr/>
        <p:nvPr/>
      </p:nvGrpSpPr>
      <p:grpSpPr>
        <a:xfrm>
          <a:off x="0" y="0"/>
          <a:ext cx="0" cy="0"/>
          <a:chOff x="0" y="0"/>
          <a:chExt cx="0" cy="0"/>
        </a:xfrm>
      </p:grpSpPr>
      <p:sp>
        <p:nvSpPr>
          <p:cNvPr id="350" name="Google Shape;350;g271fd490ee5_0_332:notes">
            <a:extLst>
              <a:ext uri="{FF2B5EF4-FFF2-40B4-BE49-F238E27FC236}">
                <a16:creationId xmlns:a16="http://schemas.microsoft.com/office/drawing/2014/main" id="{A04210C0-4EBF-B84D-8017-FA321DDE9DF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271fd490ee5_0_332:notes">
            <a:extLst>
              <a:ext uri="{FF2B5EF4-FFF2-40B4-BE49-F238E27FC236}">
                <a16:creationId xmlns:a16="http://schemas.microsoft.com/office/drawing/2014/main" id="{BDF3E246-1F0F-C19A-75E7-64CA9AF8EBD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sz="1100" i="1" dirty="0">
                <a:latin typeface="Trebuchet MS" panose="020B0603020202020204" pitchFamily="34" charset="0"/>
              </a:rPr>
              <a:t>Note for presenter: This is an optional video if time allows. Video length: 7:51</a:t>
            </a:r>
          </a:p>
          <a:p>
            <a:pPr marL="0" indent="0">
              <a:buNone/>
            </a:pPr>
            <a:r>
              <a:rPr lang="en-US" sz="1100" i="1" dirty="0">
                <a:latin typeface="Trebuchet MS" panose="020B0603020202020204" pitchFamily="34" charset="0"/>
              </a:rPr>
              <a:t>Keep slide hidden if unused.</a:t>
            </a:r>
          </a:p>
          <a:p>
            <a:pPr marL="0" indent="0">
              <a:buNone/>
            </a:pPr>
            <a:endParaRPr lang="en-US" sz="1100" i="1" dirty="0">
              <a:latin typeface="Trebuchet MS" panose="020B0603020202020204" pitchFamily="34" charset="0"/>
            </a:endParaRPr>
          </a:p>
          <a:p>
            <a:pPr marL="0" marR="0" lvl="0" indent="0" algn="l" defTabSz="966612" rtl="0" eaLnBrk="1" fontAlgn="auto" latinLnBrk="0" hangingPunct="1">
              <a:lnSpc>
                <a:spcPct val="100000"/>
              </a:lnSpc>
              <a:spcBef>
                <a:spcPts val="0"/>
              </a:spcBef>
              <a:spcAft>
                <a:spcPts val="0"/>
              </a:spcAft>
              <a:buClr>
                <a:srgbClr val="000000"/>
              </a:buClr>
              <a:buSzPts val="1100"/>
              <a:buFont typeface="Arial"/>
              <a:buNone/>
              <a:tabLst/>
              <a:defRPr/>
            </a:pPr>
            <a:r>
              <a:rPr lang="en-US" sz="1100" b="0" dirty="0">
                <a:latin typeface="Trebuchet MS" panose="020B0603020202020204" pitchFamily="34" charset="0"/>
              </a:rPr>
              <a:t>This video is one example of how teachers might teach a </a:t>
            </a:r>
            <a:r>
              <a:rPr lang="en-US" sz="1100" b="1" dirty="0">
                <a:latin typeface="Trebuchet MS" panose="020B0603020202020204" pitchFamily="34" charset="0"/>
              </a:rPr>
              <a:t>Comprehension Lesson </a:t>
            </a:r>
            <a:r>
              <a:rPr lang="en-US" sz="1100" b="0" dirty="0">
                <a:latin typeface="Trebuchet MS" panose="020B0603020202020204" pitchFamily="34" charset="0"/>
              </a:rPr>
              <a:t>in the </a:t>
            </a:r>
            <a:r>
              <a:rPr lang="en-US" sz="1100" b="1" dirty="0">
                <a:latin typeface="Trebuchet MS" panose="020B0603020202020204" pitchFamily="34" charset="0"/>
              </a:rPr>
              <a:t>Primary Grades</a:t>
            </a:r>
            <a:r>
              <a:rPr lang="en-US" sz="1100" b="0" dirty="0">
                <a:latin typeface="Trebuchet MS" panose="020B0603020202020204" pitchFamily="34" charset="0"/>
              </a:rPr>
              <a:t>. </a:t>
            </a:r>
          </a:p>
          <a:p>
            <a:pPr marL="0" marR="0" lvl="0" indent="0" algn="l" defTabSz="966612"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a typeface="Trebuchet MS" panose="020B0603020202020204" pitchFamily="34" charset="0"/>
                <a:sym typeface="Arial"/>
              </a:rPr>
              <a:t>In </a:t>
            </a:r>
            <a:r>
              <a:rPr lang="en-US" sz="1100" b="1" i="0" u="none" strike="noStrike" cap="none" dirty="0">
                <a:solidFill>
                  <a:srgbClr val="000000"/>
                </a:solidFill>
                <a:ea typeface="Trebuchet MS" panose="020B0603020202020204" pitchFamily="34" charset="0"/>
                <a:sym typeface="Arial"/>
              </a:rPr>
              <a:t>Kindergarten through 2</a:t>
            </a:r>
            <a:r>
              <a:rPr lang="en-US" sz="1100" b="1" i="0" u="none" strike="noStrike" cap="none" baseline="30000" dirty="0">
                <a:solidFill>
                  <a:srgbClr val="000000"/>
                </a:solidFill>
                <a:ea typeface="Trebuchet MS" panose="020B0603020202020204" pitchFamily="34" charset="0"/>
                <a:sym typeface="Arial"/>
              </a:rPr>
              <a:t>nd</a:t>
            </a:r>
            <a:r>
              <a:rPr lang="en-US" sz="1100" b="1" i="0" u="none" strike="noStrike" cap="none" dirty="0">
                <a:solidFill>
                  <a:srgbClr val="000000"/>
                </a:solidFill>
                <a:ea typeface="Trebuchet MS" panose="020B0603020202020204" pitchFamily="34" charset="0"/>
                <a:sym typeface="Arial"/>
              </a:rPr>
              <a:t> grade, </a:t>
            </a:r>
            <a:r>
              <a:rPr lang="en-US" sz="1100" b="0" i="0" u="none" strike="noStrike" cap="none" dirty="0">
                <a:solidFill>
                  <a:srgbClr val="000000"/>
                </a:solidFill>
                <a:ea typeface="Trebuchet MS" panose="020B0603020202020204" pitchFamily="34" charset="0"/>
                <a:sym typeface="Arial"/>
              </a:rPr>
              <a:t>children may be gaining and making meaning through spoken language and listening (Birsh &amp; Carreker, 2018; Brown &amp; Stollar, 2025; </a:t>
            </a:r>
            <a:r>
              <a:rPr lang="en-US" sz="1100" b="0" i="0" u="none" strike="noStrike" cap="none" dirty="0">
                <a:solidFill>
                  <a:srgbClr val="000000"/>
                </a:solidFill>
                <a:effectLst/>
                <a:ea typeface="Trebuchet MS" panose="020B0603020202020204" pitchFamily="34" charset="0"/>
                <a:sym typeface="Arial"/>
              </a:rPr>
              <a:t>Gillis, 2020</a:t>
            </a:r>
            <a:r>
              <a:rPr lang="en-US" sz="1100" b="0" i="0" u="none" strike="noStrike" cap="none" dirty="0">
                <a:solidFill>
                  <a:srgbClr val="000000"/>
                </a:solidFill>
                <a:ea typeface="Trebuchet MS" panose="020B0603020202020204" pitchFamily="34" charset="0"/>
                <a:sym typeface="Arial"/>
              </a:rPr>
              <a:t>).  </a:t>
            </a:r>
          </a:p>
          <a:p>
            <a:pPr marL="0" marR="0" lvl="0" indent="0" algn="l" defTabSz="966612" rtl="0" eaLnBrk="1" fontAlgn="auto" latinLnBrk="0" hangingPunct="1">
              <a:lnSpc>
                <a:spcPct val="100000"/>
              </a:lnSpc>
              <a:spcBef>
                <a:spcPts val="0"/>
              </a:spcBef>
              <a:spcAft>
                <a:spcPts val="0"/>
              </a:spcAft>
              <a:buClr>
                <a:srgbClr val="000000"/>
              </a:buClr>
              <a:buSzPts val="1100"/>
              <a:buFont typeface="Arial"/>
              <a:buNone/>
              <a:tabLst/>
              <a:defRPr/>
            </a:pPr>
            <a:endParaRPr lang="en-US" sz="1100" b="0" dirty="0">
              <a:latin typeface="Trebuchet MS" panose="020B0603020202020204" pitchFamily="34" charset="0"/>
            </a:endParaRPr>
          </a:p>
          <a:p>
            <a:pPr marL="0" marR="0" lvl="0" indent="0" algn="l" defTabSz="966612"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Trebuchet MS" panose="020B0603020202020204" pitchFamily="34" charset="0"/>
                <a:ea typeface="Trebuchet MS" panose="020B0603020202020204" pitchFamily="34" charset="0"/>
                <a:cs typeface="Arial"/>
                <a:sym typeface="Arial"/>
              </a:rPr>
              <a:t>These kindergartners have been in a unit studying butterflies where background knowledge, language proficiency (including academic vocabulary and language structure), and strategies to unlocking the meaning of complex text have been deeply embedded into their daily learning.</a:t>
            </a:r>
          </a:p>
          <a:p>
            <a:pPr marL="0" marR="0" lvl="0" indent="0" algn="l" defTabSz="966612"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000000"/>
              </a:solidFill>
              <a:effectLst/>
              <a:latin typeface="Trebuchet MS" panose="020B0603020202020204" pitchFamily="34" charset="0"/>
              <a:ea typeface="Calibri"/>
              <a:cs typeface="Arial"/>
              <a:sym typeface="Arial"/>
            </a:endParaRPr>
          </a:p>
          <a:p>
            <a:pPr marL="0" marR="0" lvl="0" indent="0" algn="l" defTabSz="966612" rtl="0" eaLnBrk="1" fontAlgn="auto" latinLnBrk="0" hangingPunct="1">
              <a:lnSpc>
                <a:spcPct val="100000"/>
              </a:lnSpc>
              <a:spcBef>
                <a:spcPts val="0"/>
              </a:spcBef>
              <a:spcAft>
                <a:spcPts val="0"/>
              </a:spcAft>
              <a:buClr>
                <a:srgbClr val="000000"/>
              </a:buClr>
              <a:buSzPts val="1100"/>
              <a:buFont typeface="Arial"/>
              <a:buNone/>
              <a:tabLst/>
              <a:defRPr/>
            </a:pPr>
            <a:r>
              <a:rPr lang="en-US" sz="1100" b="0" dirty="0">
                <a:solidFill>
                  <a:schemeClr val="tx1"/>
                </a:solidFill>
                <a:latin typeface="Trebuchet MS" panose="020B0603020202020204" pitchFamily="34" charset="0"/>
                <a:ea typeface="Calibri"/>
                <a:cs typeface="Calibri Light" panose="020F0302020204030204" pitchFamily="34" charset="0"/>
              </a:rPr>
              <a:t>Please watch for these </a:t>
            </a:r>
            <a:r>
              <a:rPr lang="en-US" sz="1100" b="1" dirty="0">
                <a:solidFill>
                  <a:schemeClr val="tx1"/>
                </a:solidFill>
                <a:latin typeface="Trebuchet MS" panose="020B0603020202020204" pitchFamily="34" charset="0"/>
                <a:ea typeface="Calibri"/>
                <a:cs typeface="Calibri Light" panose="020F0302020204030204" pitchFamily="34" charset="0"/>
              </a:rPr>
              <a:t>Key</a:t>
            </a:r>
            <a:r>
              <a:rPr lang="en-US" sz="1100" b="0" dirty="0">
                <a:solidFill>
                  <a:schemeClr val="tx1"/>
                </a:solidFill>
                <a:latin typeface="Trebuchet MS" panose="020B0603020202020204" pitchFamily="34" charset="0"/>
                <a:ea typeface="Calibri"/>
                <a:cs typeface="Calibri Light" panose="020F0302020204030204" pitchFamily="34" charset="0"/>
              </a:rPr>
              <a:t> </a:t>
            </a:r>
            <a:r>
              <a:rPr lang="en-US" sz="1100" b="1" dirty="0">
                <a:solidFill>
                  <a:schemeClr val="tx1"/>
                </a:solidFill>
                <a:latin typeface="Trebuchet MS" panose="020B0603020202020204" pitchFamily="34" charset="0"/>
                <a:ea typeface="Calibri"/>
                <a:cs typeface="Calibri Light" panose="020F0302020204030204" pitchFamily="34" charset="0"/>
              </a:rPr>
              <a:t>Points about the Video</a:t>
            </a:r>
            <a:r>
              <a:rPr lang="en-US" sz="1100" b="0" dirty="0">
                <a:solidFill>
                  <a:schemeClr val="tx1"/>
                </a:solidFill>
                <a:latin typeface="Trebuchet MS" panose="020B0603020202020204" pitchFamily="34" charset="0"/>
                <a:ea typeface="Calibri"/>
                <a:cs typeface="Calibri Light" panose="020F0302020204030204" pitchFamily="34" charset="0"/>
              </a:rPr>
              <a:t>:</a:t>
            </a:r>
          </a:p>
          <a:p>
            <a:pPr marL="0" indent="0">
              <a:buNone/>
            </a:pPr>
            <a:endParaRPr lang="en-US" sz="1100" b="1" dirty="0">
              <a:solidFill>
                <a:srgbClr val="000000"/>
              </a:solidFill>
              <a:cs typeface="Arial"/>
            </a:endParaRPr>
          </a:p>
          <a:p>
            <a:pPr>
              <a:lnSpc>
                <a:spcPct val="100000"/>
              </a:lnSpc>
            </a:pPr>
            <a:r>
              <a:rPr lang="en-US" sz="1100" b="1" dirty="0">
                <a:solidFill>
                  <a:srgbClr val="000000"/>
                </a:solidFill>
                <a:cs typeface="Arial"/>
              </a:rPr>
              <a:t>Background knowledge about butterflies was built and then used in the lesson</a:t>
            </a:r>
          </a:p>
          <a:p>
            <a:pPr>
              <a:lnSpc>
                <a:spcPct val="100000"/>
              </a:lnSpc>
            </a:pPr>
            <a:r>
              <a:rPr lang="en-US" sz="1100" b="1" dirty="0">
                <a:solidFill>
                  <a:srgbClr val="000000"/>
                </a:solidFill>
                <a:cs typeface="Arial"/>
              </a:rPr>
              <a:t>The lesson focused on one sentence to develop the children’s language proficiency</a:t>
            </a:r>
          </a:p>
          <a:p>
            <a:pPr>
              <a:lnSpc>
                <a:spcPct val="100000"/>
              </a:lnSpc>
            </a:pPr>
            <a:r>
              <a:rPr lang="en-US" sz="1100" b="1" dirty="0">
                <a:solidFill>
                  <a:srgbClr val="000000"/>
                </a:solidFill>
                <a:cs typeface="Arial"/>
              </a:rPr>
              <a:t>The children act out actions from the sentence to grow their understanding </a:t>
            </a:r>
            <a:r>
              <a:rPr lang="en-US" sz="1100" b="0" dirty="0">
                <a:solidFill>
                  <a:srgbClr val="000000"/>
                </a:solidFill>
                <a:cs typeface="Arial"/>
              </a:rPr>
              <a:t>of vocabulary</a:t>
            </a:r>
          </a:p>
          <a:p>
            <a:pPr>
              <a:lnSpc>
                <a:spcPct val="100000"/>
              </a:lnSpc>
            </a:pPr>
            <a:r>
              <a:rPr lang="en-US" sz="1100" b="1" dirty="0">
                <a:solidFill>
                  <a:srgbClr val="000000"/>
                </a:solidFill>
                <a:cs typeface="Arial"/>
              </a:rPr>
              <a:t>The children are learning to speak, read, and write while learning content about butterflies</a:t>
            </a:r>
            <a:endParaRPr lang="en-US" sz="1100" b="1" i="0" u="none" strike="noStrike" cap="none" dirty="0">
              <a:solidFill>
                <a:srgbClr val="000000"/>
              </a:solidFill>
              <a:latin typeface="Trebuchet MS" panose="020B0603020202020204" pitchFamily="34" charset="0"/>
              <a:ea typeface="Trebuchet MS" panose="020B0603020202020204" pitchFamily="34" charset="0"/>
              <a:cs typeface="Arial"/>
              <a:sym typeface="Arial"/>
            </a:endParaRPr>
          </a:p>
          <a:p>
            <a:pPr marL="0" lvl="0" indent="0">
              <a:buNone/>
            </a:pPr>
            <a:endParaRPr lang="en-US" sz="1100" i="1" dirty="0">
              <a:solidFill>
                <a:srgbClr val="000000"/>
              </a:solidFill>
              <a:latin typeface="Trebuchet MS" panose="020B0603020202020204" pitchFamily="34" charset="0"/>
              <a:ea typeface="Calibri"/>
              <a:cs typeface="Arial"/>
            </a:endParaRPr>
          </a:p>
          <a:p>
            <a:pPr marL="0" lvl="0" indent="0">
              <a:buNone/>
            </a:pPr>
            <a:r>
              <a:rPr lang="en-US" sz="1100" i="1" dirty="0">
                <a:solidFill>
                  <a:srgbClr val="000000"/>
                </a:solidFill>
                <a:latin typeface="Trebuchet MS" panose="020B0603020202020204" pitchFamily="34" charset="0"/>
                <a:ea typeface="Calibri"/>
                <a:cs typeface="Arial"/>
              </a:rPr>
              <a:t>(Play the video-Click the CC to start subtitles for accessibility)</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a:solidFill>
                  <a:srgbClr val="000000"/>
                </a:solidFill>
                <a:latin typeface="Trebuchet MS" panose="020B0603020202020204" pitchFamily="34" charset="0"/>
                <a:ea typeface="Calibri"/>
                <a:cs typeface="Arial"/>
              </a:rPr>
              <a:t>Would anyone like to share something they noticed or thought about during the video? Discuss as appropriate.</a:t>
            </a:r>
          </a:p>
        </p:txBody>
      </p:sp>
    </p:spTree>
    <p:extLst>
      <p:ext uri="{BB962C8B-B14F-4D97-AF65-F5344CB8AC3E}">
        <p14:creationId xmlns:p14="http://schemas.microsoft.com/office/powerpoint/2010/main" val="32605416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a:extLst>
            <a:ext uri="{FF2B5EF4-FFF2-40B4-BE49-F238E27FC236}">
              <a16:creationId xmlns:a16="http://schemas.microsoft.com/office/drawing/2014/main" id="{C4CE94F0-2195-15FA-C0E9-01404232510E}"/>
            </a:ext>
          </a:extLst>
        </p:cNvPr>
        <p:cNvGrpSpPr/>
        <p:nvPr/>
      </p:nvGrpSpPr>
      <p:grpSpPr>
        <a:xfrm>
          <a:off x="0" y="0"/>
          <a:ext cx="0" cy="0"/>
          <a:chOff x="0" y="0"/>
          <a:chExt cx="0" cy="0"/>
        </a:xfrm>
      </p:grpSpPr>
      <p:sp>
        <p:nvSpPr>
          <p:cNvPr id="350" name="Google Shape;350;g271fd490ee5_0_332:notes">
            <a:extLst>
              <a:ext uri="{FF2B5EF4-FFF2-40B4-BE49-F238E27FC236}">
                <a16:creationId xmlns:a16="http://schemas.microsoft.com/office/drawing/2014/main" id="{A04210C0-4EBF-B84D-8017-FA321DDE9DF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271fd490ee5_0_332:notes">
            <a:extLst>
              <a:ext uri="{FF2B5EF4-FFF2-40B4-BE49-F238E27FC236}">
                <a16:creationId xmlns:a16="http://schemas.microsoft.com/office/drawing/2014/main" id="{BDF3E246-1F0F-C19A-75E7-64CA9AF8EBD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sz="1100" i="1" dirty="0">
                <a:latin typeface="Trebuchet MS" panose="020B0603020202020204" pitchFamily="34" charset="0"/>
              </a:rPr>
              <a:t>Note for presenter: This is an optional video if time allows. Video length: 6:36</a:t>
            </a:r>
          </a:p>
          <a:p>
            <a:pPr marL="0" indent="0">
              <a:buNone/>
            </a:pPr>
            <a:r>
              <a:rPr lang="en-US" sz="1100" i="1" dirty="0">
                <a:latin typeface="Trebuchet MS" panose="020B0603020202020204" pitchFamily="34" charset="0"/>
              </a:rPr>
              <a:t>Keep slide hidden if unused.</a:t>
            </a:r>
          </a:p>
          <a:p>
            <a:pPr marL="0" indent="0">
              <a:buNone/>
            </a:pPr>
            <a:endParaRPr lang="en-US" sz="1100" i="1" dirty="0">
              <a:latin typeface="Trebuchet MS" panose="020B0603020202020204" pitchFamily="34" charset="0"/>
            </a:endParaRPr>
          </a:p>
          <a:p>
            <a:pPr marL="0" marR="0" lvl="0" indent="0" algn="l" defTabSz="966612" rtl="0" eaLnBrk="1" fontAlgn="auto" latinLnBrk="0" hangingPunct="1">
              <a:lnSpc>
                <a:spcPct val="100000"/>
              </a:lnSpc>
              <a:spcBef>
                <a:spcPts val="0"/>
              </a:spcBef>
              <a:spcAft>
                <a:spcPts val="0"/>
              </a:spcAft>
              <a:buClr>
                <a:srgbClr val="000000"/>
              </a:buClr>
              <a:buSzPts val="1100"/>
              <a:buFont typeface="Arial"/>
              <a:buNone/>
              <a:tabLst/>
              <a:defRPr/>
            </a:pPr>
            <a:r>
              <a:rPr lang="en-US" sz="1100" b="0" dirty="0">
                <a:latin typeface="Trebuchet MS" panose="020B0603020202020204" pitchFamily="34" charset="0"/>
              </a:rPr>
              <a:t>This video is one example of how a teacher might teach a </a:t>
            </a:r>
            <a:r>
              <a:rPr lang="en-US" sz="1100" b="1" dirty="0">
                <a:latin typeface="Trebuchet MS" panose="020B0603020202020204" pitchFamily="34" charset="0"/>
              </a:rPr>
              <a:t>Comprehension Lesson </a:t>
            </a:r>
            <a:r>
              <a:rPr lang="en-US" sz="1100" b="0" dirty="0">
                <a:latin typeface="Trebuchet MS" panose="020B0603020202020204" pitchFamily="34" charset="0"/>
              </a:rPr>
              <a:t>in the </a:t>
            </a:r>
            <a:r>
              <a:rPr lang="en-US" sz="1100" b="1" dirty="0">
                <a:latin typeface="Trebuchet MS" panose="020B0603020202020204" pitchFamily="34" charset="0"/>
              </a:rPr>
              <a:t>Intermediate Grades</a:t>
            </a:r>
            <a:r>
              <a:rPr lang="en-US" sz="1100" b="0" dirty="0">
                <a:latin typeface="Trebuchet MS" panose="020B0603020202020204" pitchFamily="34" charset="0"/>
              </a:rPr>
              <a:t>. </a:t>
            </a:r>
          </a:p>
          <a:p>
            <a:pPr marL="0" marR="0" lvl="0" indent="0" algn="l" defTabSz="966612"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a typeface="Trebuchet MS" panose="020B0603020202020204" pitchFamily="34" charset="0"/>
                <a:sym typeface="Arial"/>
              </a:rPr>
              <a:t>In </a:t>
            </a:r>
            <a:r>
              <a:rPr lang="en-US" sz="1100" b="1" i="0" u="none" strike="noStrike" cap="none" dirty="0">
                <a:solidFill>
                  <a:srgbClr val="000000"/>
                </a:solidFill>
                <a:ea typeface="Trebuchet MS" panose="020B0603020202020204" pitchFamily="34" charset="0"/>
                <a:sym typeface="Arial"/>
              </a:rPr>
              <a:t>3</a:t>
            </a:r>
            <a:r>
              <a:rPr lang="en-US" sz="1100" b="1" i="0" u="none" strike="noStrike" cap="none" baseline="30000" dirty="0">
                <a:solidFill>
                  <a:srgbClr val="000000"/>
                </a:solidFill>
                <a:ea typeface="Trebuchet MS" panose="020B0603020202020204" pitchFamily="34" charset="0"/>
                <a:sym typeface="Arial"/>
              </a:rPr>
              <a:t>rd</a:t>
            </a:r>
            <a:r>
              <a:rPr lang="en-US" sz="1100" b="1" i="0" u="none" strike="noStrike" cap="none" dirty="0">
                <a:solidFill>
                  <a:srgbClr val="000000"/>
                </a:solidFill>
                <a:ea typeface="Trebuchet MS" panose="020B0603020202020204" pitchFamily="34" charset="0"/>
                <a:sym typeface="Arial"/>
              </a:rPr>
              <a:t> through 5</a:t>
            </a:r>
            <a:r>
              <a:rPr lang="en-US" sz="1100" b="1" i="0" u="none" strike="noStrike" cap="none" baseline="30000" dirty="0">
                <a:solidFill>
                  <a:srgbClr val="000000"/>
                </a:solidFill>
                <a:ea typeface="Trebuchet MS" panose="020B0603020202020204" pitchFamily="34" charset="0"/>
                <a:sym typeface="Arial"/>
              </a:rPr>
              <a:t>th</a:t>
            </a:r>
            <a:r>
              <a:rPr lang="en-US" sz="1100" b="1" i="0" u="none" strike="noStrike" cap="none" dirty="0">
                <a:solidFill>
                  <a:srgbClr val="000000"/>
                </a:solidFill>
                <a:ea typeface="Trebuchet MS" panose="020B0603020202020204" pitchFamily="34" charset="0"/>
                <a:sym typeface="Arial"/>
              </a:rPr>
              <a:t> grade, </a:t>
            </a:r>
            <a:r>
              <a:rPr lang="en-US" sz="1100" b="0" i="0" u="none" strike="noStrike" cap="none" dirty="0">
                <a:solidFill>
                  <a:srgbClr val="000000"/>
                </a:solidFill>
                <a:effectLst/>
                <a:ea typeface="Trebuchet MS" panose="020B0603020202020204" pitchFamily="34" charset="0"/>
                <a:sym typeface="Arial"/>
              </a:rPr>
              <a:t>once students can read grade-level text on their own, the focus of instruction shifts to reading comprehension (Brown &amp; Stollar, 2025). </a:t>
            </a:r>
          </a:p>
          <a:p>
            <a:pPr marL="0" marR="0" lvl="0" indent="0" algn="l" defTabSz="966612" rtl="0" eaLnBrk="1" fontAlgn="auto" latinLnBrk="0" hangingPunct="1">
              <a:lnSpc>
                <a:spcPct val="100000"/>
              </a:lnSpc>
              <a:spcBef>
                <a:spcPts val="0"/>
              </a:spcBef>
              <a:spcAft>
                <a:spcPts val="0"/>
              </a:spcAft>
              <a:buClr>
                <a:srgbClr val="000000"/>
              </a:buClr>
              <a:buSzPts val="1100"/>
              <a:buFont typeface="Arial"/>
              <a:buNone/>
              <a:tabLst/>
              <a:defRPr/>
            </a:pPr>
            <a:endParaRPr lang="en-US" sz="1100" b="0" dirty="0">
              <a:latin typeface="Trebuchet MS" panose="020B0603020202020204" pitchFamily="34" charset="0"/>
            </a:endParaRPr>
          </a:p>
          <a:p>
            <a:pPr marL="0" marR="0" lvl="0" indent="0" algn="l" defTabSz="966612"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Trebuchet MS" panose="020B0603020202020204" pitchFamily="34" charset="0"/>
                <a:ea typeface="Trebuchet MS" panose="020B0603020202020204" pitchFamily="34" charset="0"/>
                <a:cs typeface="Arial"/>
                <a:sym typeface="Arial"/>
              </a:rPr>
              <a:t>These 4</a:t>
            </a:r>
            <a:r>
              <a:rPr lang="en-US" sz="1100" b="0" i="0" u="none" strike="noStrike" cap="none" baseline="30000" dirty="0">
                <a:solidFill>
                  <a:srgbClr val="000000"/>
                </a:solidFill>
                <a:effectLst/>
                <a:latin typeface="Trebuchet MS" panose="020B0603020202020204" pitchFamily="34" charset="0"/>
                <a:ea typeface="Trebuchet MS" panose="020B0603020202020204" pitchFamily="34" charset="0"/>
                <a:cs typeface="Arial"/>
                <a:sym typeface="Arial"/>
              </a:rPr>
              <a:t>th</a:t>
            </a:r>
            <a:r>
              <a:rPr lang="en-US" sz="1100" b="0" i="0" u="none" strike="noStrike" cap="none" dirty="0">
                <a:solidFill>
                  <a:srgbClr val="000000"/>
                </a:solidFill>
                <a:effectLst/>
                <a:latin typeface="Trebuchet MS" panose="020B0603020202020204" pitchFamily="34" charset="0"/>
                <a:ea typeface="Trebuchet MS" panose="020B0603020202020204" pitchFamily="34" charset="0"/>
                <a:cs typeface="Arial"/>
                <a:sym typeface="Arial"/>
              </a:rPr>
              <a:t> grade students are learning a reading strategy, Drawing Inferences, to help them create a mental model of the text they have read. </a:t>
            </a:r>
          </a:p>
          <a:p>
            <a:pPr marL="0" marR="0" lvl="0" indent="0" algn="l" defTabSz="966612"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000000"/>
              </a:solidFill>
              <a:effectLst/>
              <a:latin typeface="Trebuchet MS" panose="020B0603020202020204" pitchFamily="34" charset="0"/>
              <a:ea typeface="Calibri"/>
              <a:cs typeface="Arial"/>
              <a:sym typeface="Arial"/>
            </a:endParaRPr>
          </a:p>
          <a:p>
            <a:pPr marL="0" marR="0" lvl="0" indent="0" algn="l" defTabSz="966612" rtl="0" eaLnBrk="1" fontAlgn="auto" latinLnBrk="0" hangingPunct="1">
              <a:lnSpc>
                <a:spcPct val="100000"/>
              </a:lnSpc>
              <a:spcBef>
                <a:spcPts val="0"/>
              </a:spcBef>
              <a:spcAft>
                <a:spcPts val="0"/>
              </a:spcAft>
              <a:buClr>
                <a:srgbClr val="000000"/>
              </a:buClr>
              <a:buSzPts val="1100"/>
              <a:buFont typeface="Arial"/>
              <a:buNone/>
              <a:tabLst/>
              <a:defRPr/>
            </a:pPr>
            <a:r>
              <a:rPr lang="en-US" sz="1100" b="0" dirty="0">
                <a:solidFill>
                  <a:schemeClr val="tx1"/>
                </a:solidFill>
                <a:latin typeface="Trebuchet MS" panose="020B0603020202020204" pitchFamily="34" charset="0"/>
                <a:ea typeface="Calibri"/>
                <a:cs typeface="Calibri Light" panose="020F0302020204030204" pitchFamily="34" charset="0"/>
              </a:rPr>
              <a:t>Please watch for these </a:t>
            </a:r>
            <a:r>
              <a:rPr lang="en-US" sz="1100" b="1" dirty="0">
                <a:solidFill>
                  <a:schemeClr val="tx1"/>
                </a:solidFill>
                <a:latin typeface="Trebuchet MS" panose="020B0603020202020204" pitchFamily="34" charset="0"/>
                <a:ea typeface="Calibri"/>
                <a:cs typeface="Calibri Light" panose="020F0302020204030204" pitchFamily="34" charset="0"/>
              </a:rPr>
              <a:t>Key</a:t>
            </a:r>
            <a:r>
              <a:rPr lang="en-US" sz="1100" b="0" dirty="0">
                <a:solidFill>
                  <a:schemeClr val="tx1"/>
                </a:solidFill>
                <a:latin typeface="Trebuchet MS" panose="020B0603020202020204" pitchFamily="34" charset="0"/>
                <a:ea typeface="Calibri"/>
                <a:cs typeface="Calibri Light" panose="020F0302020204030204" pitchFamily="34" charset="0"/>
              </a:rPr>
              <a:t> </a:t>
            </a:r>
            <a:r>
              <a:rPr lang="en-US" sz="1100" b="1" dirty="0">
                <a:solidFill>
                  <a:schemeClr val="tx1"/>
                </a:solidFill>
                <a:latin typeface="Trebuchet MS" panose="020B0603020202020204" pitchFamily="34" charset="0"/>
                <a:ea typeface="Calibri"/>
                <a:cs typeface="Calibri Light" panose="020F0302020204030204" pitchFamily="34" charset="0"/>
              </a:rPr>
              <a:t>Points about the Video</a:t>
            </a:r>
            <a:r>
              <a:rPr lang="en-US" sz="1100" b="0" dirty="0">
                <a:solidFill>
                  <a:schemeClr val="tx1"/>
                </a:solidFill>
                <a:latin typeface="Trebuchet MS" panose="020B0603020202020204" pitchFamily="34" charset="0"/>
                <a:ea typeface="Calibri"/>
                <a:cs typeface="Calibri Light" panose="020F0302020204030204" pitchFamily="34" charset="0"/>
              </a:rPr>
              <a:t>:</a:t>
            </a:r>
          </a:p>
          <a:p>
            <a:pPr marL="0" indent="0">
              <a:buNone/>
            </a:pPr>
            <a:endParaRPr lang="en-US" sz="1100" b="1" dirty="0">
              <a:solidFill>
                <a:srgbClr val="000000"/>
              </a:solidFill>
              <a:cs typeface="Arial"/>
            </a:endParaRPr>
          </a:p>
          <a:p>
            <a:pPr>
              <a:lnSpc>
                <a:spcPct val="100000"/>
              </a:lnSpc>
            </a:pPr>
            <a:r>
              <a:rPr lang="en-US" sz="1100" b="1" dirty="0">
                <a:solidFill>
                  <a:srgbClr val="000000"/>
                </a:solidFill>
                <a:cs typeface="Arial"/>
              </a:rPr>
              <a:t>Students read the text on their own and wrote details about the text</a:t>
            </a:r>
            <a:endParaRPr lang="en-US" sz="800" b="1" dirty="0">
              <a:solidFill>
                <a:srgbClr val="000000"/>
              </a:solidFill>
              <a:cs typeface="Arial"/>
            </a:endParaRPr>
          </a:p>
          <a:p>
            <a:pPr>
              <a:lnSpc>
                <a:spcPct val="100000"/>
              </a:lnSpc>
            </a:pPr>
            <a:r>
              <a:rPr lang="en-US" sz="1100" b="1" dirty="0">
                <a:solidFill>
                  <a:srgbClr val="000000"/>
                </a:solidFill>
                <a:cs typeface="Arial"/>
              </a:rPr>
              <a:t>Students work in pairs to use the details and their background knowledge to make inferences about the text</a:t>
            </a:r>
            <a:endParaRPr lang="en-US" sz="800" b="1" i="0" u="none" strike="noStrike" cap="none" dirty="0">
              <a:solidFill>
                <a:srgbClr val="000000"/>
              </a:solidFill>
              <a:latin typeface="Trebuchet MS" panose="020B0603020202020204" pitchFamily="34" charset="0"/>
              <a:ea typeface="Trebuchet MS" panose="020B0603020202020204" pitchFamily="34" charset="0"/>
              <a:cs typeface="Arial"/>
              <a:sym typeface="Arial"/>
            </a:endParaRPr>
          </a:p>
          <a:p>
            <a:pPr>
              <a:lnSpc>
                <a:spcPct val="100000"/>
              </a:lnSpc>
            </a:pPr>
            <a:r>
              <a:rPr lang="en-US" sz="1100" b="1" i="0" u="none" strike="noStrike" cap="none" dirty="0">
                <a:solidFill>
                  <a:srgbClr val="000000"/>
                </a:solidFill>
                <a:latin typeface="Trebuchet MS" panose="020B0603020202020204" pitchFamily="34" charset="0"/>
                <a:ea typeface="Trebuchet MS" panose="020B0603020202020204" pitchFamily="34" charset="0"/>
                <a:cs typeface="Arial"/>
                <a:sym typeface="Arial"/>
              </a:rPr>
              <a:t>Making inferences and building a mental model is a life-long skill</a:t>
            </a:r>
            <a:endParaRPr lang="en-US" sz="1100" b="1" i="0" u="none" strike="noStrike" cap="none" dirty="0">
              <a:solidFill>
                <a:srgbClr val="000000"/>
              </a:solidFill>
              <a:latin typeface="Trebuchet MS" panose="020B0603020202020204" pitchFamily="34" charset="0"/>
              <a:ea typeface="Trebuchet MS" panose="020B0603020202020204" pitchFamily="34" charset="0"/>
              <a:cs typeface="Times New Roman"/>
              <a:sym typeface="Arial"/>
            </a:endParaRPr>
          </a:p>
          <a:p>
            <a:pPr marL="0" lvl="0" indent="0">
              <a:buNone/>
            </a:pPr>
            <a:endParaRPr lang="en-US" sz="1100" i="1" dirty="0">
              <a:solidFill>
                <a:srgbClr val="000000"/>
              </a:solidFill>
              <a:latin typeface="Trebuchet MS" panose="020B0603020202020204" pitchFamily="34" charset="0"/>
              <a:ea typeface="Calibri"/>
              <a:cs typeface="Arial"/>
            </a:endParaRPr>
          </a:p>
          <a:p>
            <a:pPr marL="0" lvl="0" indent="0">
              <a:buNone/>
            </a:pPr>
            <a:r>
              <a:rPr lang="en-US" sz="1100" i="1" dirty="0">
                <a:solidFill>
                  <a:srgbClr val="000000"/>
                </a:solidFill>
                <a:latin typeface="Trebuchet MS" panose="020B0603020202020204" pitchFamily="34" charset="0"/>
                <a:ea typeface="Calibri"/>
                <a:cs typeface="Arial"/>
              </a:rPr>
              <a:t>(Play the video-Click the CC to start subtitles for accessibility)</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a:solidFill>
                  <a:srgbClr val="000000"/>
                </a:solidFill>
                <a:latin typeface="Trebuchet MS" panose="020B0603020202020204" pitchFamily="34" charset="0"/>
                <a:ea typeface="Calibri"/>
                <a:cs typeface="Arial"/>
              </a:rPr>
              <a:t>Would anyone like to share something they noticed or thought about during the video? Discuss as appropriate.</a:t>
            </a:r>
          </a:p>
        </p:txBody>
      </p:sp>
    </p:spTree>
    <p:extLst>
      <p:ext uri="{BB962C8B-B14F-4D97-AF65-F5344CB8AC3E}">
        <p14:creationId xmlns:p14="http://schemas.microsoft.com/office/powerpoint/2010/main" val="22689501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29675-A90B-8EE3-7EAD-77877AC621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2F8ACA-A95C-73B7-983C-62DB00C22BD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7C140E12-99B0-A57A-C9B7-523F0418303A}"/>
              </a:ext>
            </a:extLst>
          </p:cNvPr>
          <p:cNvSpPr>
            <a:spLocks noGrp="1"/>
          </p:cNvSpPr>
          <p:nvPr>
            <p:ph type="body" idx="1"/>
          </p:nvPr>
        </p:nvSpPr>
        <p:spPr/>
        <p:txBody>
          <a:bodyPr/>
          <a:lstStyle/>
          <a:p>
            <a:pPr marL="0" indent="0">
              <a:buNone/>
            </a:pPr>
            <a:r>
              <a:rPr lang="en-US" sz="1100" b="0" dirty="0"/>
              <a:t>Now that you know what language comprehension and reading comprehension are, why they are important and how your child’s school is supporting their development, let’s discuss:  </a:t>
            </a:r>
            <a:r>
              <a:rPr lang="en-US" sz="1100" b="1" dirty="0"/>
              <a:t>How Can You Support Language Comprehension &amp; Reading Comprehension at Home?</a:t>
            </a:r>
          </a:p>
        </p:txBody>
      </p:sp>
    </p:spTree>
    <p:extLst>
      <p:ext uri="{BB962C8B-B14F-4D97-AF65-F5344CB8AC3E}">
        <p14:creationId xmlns:p14="http://schemas.microsoft.com/office/powerpoint/2010/main" val="12395648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a:extLst>
            <a:ext uri="{FF2B5EF4-FFF2-40B4-BE49-F238E27FC236}">
              <a16:creationId xmlns:a16="http://schemas.microsoft.com/office/drawing/2014/main" id="{DF31704B-0097-4B04-B7B5-6C97D428EA2B}"/>
            </a:ext>
          </a:extLst>
        </p:cNvPr>
        <p:cNvGrpSpPr/>
        <p:nvPr/>
      </p:nvGrpSpPr>
      <p:grpSpPr>
        <a:xfrm>
          <a:off x="0" y="0"/>
          <a:ext cx="0" cy="0"/>
          <a:chOff x="0" y="0"/>
          <a:chExt cx="0" cy="0"/>
        </a:xfrm>
      </p:grpSpPr>
      <p:sp>
        <p:nvSpPr>
          <p:cNvPr id="350" name="Google Shape;350;g271fd490ee5_0_332:notes">
            <a:extLst>
              <a:ext uri="{FF2B5EF4-FFF2-40B4-BE49-F238E27FC236}">
                <a16:creationId xmlns:a16="http://schemas.microsoft.com/office/drawing/2014/main" id="{62ACDEEE-C4CA-0B5A-A068-D0B1CEF8B1C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271fd490ee5_0_332:notes">
            <a:extLst>
              <a:ext uri="{FF2B5EF4-FFF2-40B4-BE49-F238E27FC236}">
                <a16:creationId xmlns:a16="http://schemas.microsoft.com/office/drawing/2014/main" id="{BA4F9CCB-DD9B-4DF9-28A1-61581ACD138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a:solidFill>
                  <a:srgbClr val="000000"/>
                </a:solidFill>
                <a:ea typeface="Trebuchet MS" panose="020B0603020202020204" pitchFamily="34" charset="0"/>
                <a:sym typeface="Arial"/>
              </a:rPr>
              <a:t>We will consider two practices around</a:t>
            </a:r>
            <a:r>
              <a:rPr lang="en-US" sz="1100" b="1" i="0" u="none" strike="noStrike" cap="none" dirty="0">
                <a:solidFill>
                  <a:srgbClr val="000000"/>
                </a:solidFill>
                <a:ea typeface="Trebuchet MS" panose="020B0603020202020204" pitchFamily="34" charset="0"/>
                <a:sym typeface="Arial"/>
              </a:rPr>
              <a:t> How you can support language comprehension and reading comprehension at home.</a:t>
            </a:r>
          </a:p>
          <a:p>
            <a:pPr marL="0" lvl="0" indent="0" algn="l" rtl="0">
              <a:spcBef>
                <a:spcPts val="0"/>
              </a:spcBef>
              <a:spcAft>
                <a:spcPts val="0"/>
              </a:spcAft>
              <a:buNone/>
            </a:pPr>
            <a:endParaRPr lang="en-US" sz="1100" b="1" i="0" u="none" strike="noStrike" cap="none" dirty="0">
              <a:solidFill>
                <a:srgbClr val="000000"/>
              </a:solidFill>
              <a:ea typeface="Trebuchet MS" panose="020B0603020202020204" pitchFamily="34" charset="0"/>
              <a:sym typeface="Arial"/>
            </a:endParaRPr>
          </a:p>
          <a:p>
            <a:pPr>
              <a:lnSpc>
                <a:spcPct val="100000"/>
              </a:lnSpc>
            </a:pPr>
            <a:r>
              <a:rPr lang="en-US" sz="1100" b="1" i="0" u="none" strike="noStrike" cap="none" dirty="0">
                <a:solidFill>
                  <a:srgbClr val="000000"/>
                </a:solidFill>
                <a:ea typeface="Calibri"/>
                <a:sym typeface="Arial"/>
              </a:rPr>
              <a:t>Practice 1: Ways to Build Language Comprehension Skills</a:t>
            </a:r>
          </a:p>
          <a:p>
            <a:pPr>
              <a:lnSpc>
                <a:spcPct val="100000"/>
              </a:lnSpc>
            </a:pPr>
            <a:r>
              <a:rPr lang="en-US" sz="1100" b="1" i="0" u="none" strike="noStrike" cap="none" dirty="0">
                <a:solidFill>
                  <a:srgbClr val="000000"/>
                </a:solidFill>
                <a:ea typeface="Calibri"/>
                <a:sym typeface="Arial"/>
              </a:rPr>
              <a:t>Practice 2: Talking While You Read Using CROWD</a:t>
            </a:r>
          </a:p>
          <a:p>
            <a:pPr marL="0" indent="0">
              <a:buNone/>
            </a:pPr>
            <a:endParaRPr lang="en-US" sz="1100" b="0" i="0" u="none" strike="noStrike" cap="none" dirty="0">
              <a:solidFill>
                <a:srgbClr val="000000"/>
              </a:solidFill>
              <a:ea typeface="Trebuchet MS" panose="020B0603020202020204" pitchFamily="34" charset="0"/>
              <a:sym typeface="Arial"/>
            </a:endParaRPr>
          </a:p>
          <a:p>
            <a:pPr marL="0" indent="0">
              <a:buNone/>
            </a:pPr>
            <a:r>
              <a:rPr lang="en-US" sz="1100" b="0" i="0" u="none" strike="noStrike" cap="none" dirty="0">
                <a:solidFill>
                  <a:srgbClr val="000000"/>
                </a:solidFill>
                <a:ea typeface="Trebuchet MS" panose="020B0603020202020204" pitchFamily="34" charset="0"/>
                <a:sym typeface="Arial"/>
              </a:rPr>
              <a:t>These practices mirror or align with how language comprehension and reading comprehension are developed in the classroom.  </a:t>
            </a:r>
          </a:p>
          <a:p>
            <a:pPr marL="0" lvl="0" indent="0" algn="l" rtl="0">
              <a:spcBef>
                <a:spcPts val="0"/>
              </a:spcBef>
              <a:spcAft>
                <a:spcPts val="0"/>
              </a:spcAft>
              <a:buNone/>
            </a:pPr>
            <a:endParaRPr lang="en-US" dirty="0"/>
          </a:p>
          <a:p>
            <a:pPr marL="0" lvl="0" indent="0" algn="l" rtl="0">
              <a:spcBef>
                <a:spcPts val="0"/>
              </a:spcBef>
              <a:spcAft>
                <a:spcPts val="0"/>
              </a:spcAft>
              <a:buNone/>
            </a:pPr>
            <a:r>
              <a:rPr lang="en-US" i="1" dirty="0"/>
              <a:t>Note to presenter: Please use the activities most applicable to your audience and hide the unused slides.</a:t>
            </a:r>
            <a:endParaRPr i="1" dirty="0"/>
          </a:p>
        </p:txBody>
      </p:sp>
    </p:spTree>
    <p:extLst>
      <p:ext uri="{BB962C8B-B14F-4D97-AF65-F5344CB8AC3E}">
        <p14:creationId xmlns:p14="http://schemas.microsoft.com/office/powerpoint/2010/main" val="40125924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a:extLst>
            <a:ext uri="{FF2B5EF4-FFF2-40B4-BE49-F238E27FC236}">
              <a16:creationId xmlns:a16="http://schemas.microsoft.com/office/drawing/2014/main" id="{C4CE94F0-2195-15FA-C0E9-01404232510E}"/>
            </a:ext>
          </a:extLst>
        </p:cNvPr>
        <p:cNvGrpSpPr/>
        <p:nvPr/>
      </p:nvGrpSpPr>
      <p:grpSpPr>
        <a:xfrm>
          <a:off x="0" y="0"/>
          <a:ext cx="0" cy="0"/>
          <a:chOff x="0" y="0"/>
          <a:chExt cx="0" cy="0"/>
        </a:xfrm>
      </p:grpSpPr>
      <p:sp>
        <p:nvSpPr>
          <p:cNvPr id="350" name="Google Shape;350;g271fd490ee5_0_332:notes">
            <a:extLst>
              <a:ext uri="{FF2B5EF4-FFF2-40B4-BE49-F238E27FC236}">
                <a16:creationId xmlns:a16="http://schemas.microsoft.com/office/drawing/2014/main" id="{A04210C0-4EBF-B84D-8017-FA321DDE9DF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271fd490ee5_0_332:notes">
            <a:extLst>
              <a:ext uri="{FF2B5EF4-FFF2-40B4-BE49-F238E27FC236}">
                <a16:creationId xmlns:a16="http://schemas.microsoft.com/office/drawing/2014/main" id="{BDF3E246-1F0F-C19A-75E7-64CA9AF8EBD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dirty="0">
                <a:solidFill>
                  <a:srgbClr val="000000"/>
                </a:solidFill>
                <a:effectLst/>
              </a:rPr>
              <a:t>Practice 1 </a:t>
            </a:r>
            <a:r>
              <a:rPr lang="en-US" sz="1100" b="0" i="0" u="none" strike="noStrike" dirty="0">
                <a:solidFill>
                  <a:srgbClr val="000000"/>
                </a:solidFill>
                <a:effectLst/>
              </a:rPr>
              <a:t>is</a:t>
            </a:r>
            <a:r>
              <a:rPr lang="en-US" sz="1100" b="1" i="0" u="none" strike="noStrike" dirty="0">
                <a:solidFill>
                  <a:srgbClr val="000000"/>
                </a:solidFill>
                <a:effectLst/>
              </a:rPr>
              <a:t> Ways to Build Language Comprehension Skills </a:t>
            </a:r>
            <a:r>
              <a:rPr lang="en-US" sz="1100" b="0" i="1" dirty="0"/>
              <a:t>(This activity takes 7-8 minutes)</a:t>
            </a:r>
            <a:endParaRPr lang="en-US" sz="1100" b="1" i="0" u="none" strike="noStrike" dirty="0">
              <a:solidFill>
                <a:srgbClr val="000000"/>
              </a:solidFill>
              <a:effectLst/>
            </a:endParaRPr>
          </a:p>
          <a:p>
            <a:pPr marL="0" indent="0" rtl="0">
              <a:buNone/>
            </a:pPr>
            <a:endParaRPr lang="en-US" sz="1100" b="0" i="0" u="none" strike="noStrike" cap="none" dirty="0">
              <a:solidFill>
                <a:srgbClr val="000000"/>
              </a:solidFill>
              <a:effectLst/>
              <a:ea typeface="Trebuchet MS" panose="020B0603020202020204" pitchFamily="34" charset="0"/>
              <a:sym typeface="Arial"/>
            </a:endParaRPr>
          </a:p>
          <a:p>
            <a:pPr marL="0" indent="0" rtl="0">
              <a:buNone/>
            </a:pPr>
            <a:r>
              <a:rPr lang="en-US" sz="1100" b="0" i="0" u="none" strike="noStrike" cap="none" dirty="0">
                <a:solidFill>
                  <a:srgbClr val="000000"/>
                </a:solidFill>
                <a:effectLst/>
                <a:ea typeface="Trebuchet MS" panose="020B0603020202020204" pitchFamily="34" charset="0"/>
                <a:sym typeface="Arial"/>
              </a:rPr>
              <a:t>Good readers have a strong knowledge base, a rich vocabulary, and thinking strategies to use when needed (Marzola as cited by Birsh &amp; Carreker, 2018). These develop early on, at home, as children interact with their families and community. </a:t>
            </a:r>
          </a:p>
          <a:p>
            <a:pPr marL="0" indent="0">
              <a:buNone/>
            </a:pPr>
            <a:endParaRPr lang="en-US" sz="1100" dirty="0"/>
          </a:p>
          <a:p>
            <a:pPr marL="0" indent="0">
              <a:buNone/>
            </a:pPr>
            <a:r>
              <a:rPr lang="en-US" sz="1100" b="0" i="0" u="none" strike="noStrike" cap="none" dirty="0">
                <a:solidFill>
                  <a:srgbClr val="000000"/>
                </a:solidFill>
                <a:ea typeface="Trebuchet MS" panose="020B0603020202020204" pitchFamily="34" charset="0"/>
                <a:sym typeface="Arial"/>
              </a:rPr>
              <a:t>We are going to watch a video and then set a goal around 1-2 activities that you might do at home to build language comprehension skills as you spend time with your children. </a:t>
            </a:r>
          </a:p>
          <a:p>
            <a:pPr marL="0" indent="0">
              <a:buNone/>
            </a:pPr>
            <a:endParaRPr lang="en-US" sz="1100" b="0" i="0" u="none" strike="noStrike" cap="none" dirty="0">
              <a:solidFill>
                <a:srgbClr val="000000"/>
              </a:solidFill>
              <a:ea typeface="Trebuchet MS" panose="020B0603020202020204" pitchFamily="34" charset="0"/>
              <a:sym typeface="Arial"/>
            </a:endParaRPr>
          </a:p>
          <a:p>
            <a:pPr marL="0" indent="0">
              <a:buNone/>
            </a:pPr>
            <a:r>
              <a:rPr lang="en-US" sz="1100" b="0" i="0" u="none" strike="noStrike" cap="none" dirty="0">
                <a:solidFill>
                  <a:srgbClr val="000000"/>
                </a:solidFill>
                <a:ea typeface="Trebuchet MS" panose="020B0603020202020204" pitchFamily="34" charset="0"/>
                <a:sym typeface="Arial"/>
              </a:rPr>
              <a:t>Please watch for these </a:t>
            </a:r>
            <a:r>
              <a:rPr lang="en-US" sz="1100" b="1" i="0" u="none" strike="noStrike" cap="none" dirty="0">
                <a:solidFill>
                  <a:srgbClr val="000000"/>
                </a:solidFill>
                <a:ea typeface="Trebuchet MS" panose="020B0603020202020204" pitchFamily="34" charset="0"/>
                <a:sym typeface="Arial"/>
              </a:rPr>
              <a:t>key points in the video </a:t>
            </a:r>
            <a:r>
              <a:rPr lang="en-US" sz="1100" b="0" i="1" u="none" strike="noStrike" cap="none" dirty="0">
                <a:solidFill>
                  <a:srgbClr val="000000"/>
                </a:solidFill>
                <a:ea typeface="Trebuchet MS" panose="020B0603020202020204" pitchFamily="34" charset="0"/>
                <a:sym typeface="Arial"/>
              </a:rPr>
              <a:t>(video length 1:20): </a:t>
            </a:r>
          </a:p>
          <a:p>
            <a:pPr marL="0" indent="0">
              <a:buNone/>
            </a:pPr>
            <a:endParaRPr lang="en-US" sz="1100" b="0" i="1" u="none" strike="noStrike" cap="none" dirty="0">
              <a:solidFill>
                <a:srgbClr val="000000"/>
              </a:solidFill>
              <a:ea typeface="Trebuchet MS" panose="020B0603020202020204" pitchFamily="34" charset="0"/>
              <a:sym typeface="Arial"/>
            </a:endParaRPr>
          </a:p>
          <a:p>
            <a:pPr fontAlgn="base">
              <a:lnSpc>
                <a:spcPct val="150000"/>
              </a:lnSpc>
              <a:buFont typeface="+mj-lt"/>
              <a:buAutoNum type="arabicPeriod"/>
            </a:pPr>
            <a:r>
              <a:rPr lang="en-US" sz="1100" b="1" i="0" u="none" strike="noStrike" cap="none" dirty="0">
                <a:solidFill>
                  <a:schemeClr val="tx1"/>
                </a:solidFill>
                <a:ea typeface="Trebuchet MS" panose="020B0603020202020204" pitchFamily="34" charset="0"/>
                <a:sym typeface="Arial"/>
              </a:rPr>
              <a:t>Have Ongoing, Engaging Conversations</a:t>
            </a:r>
          </a:p>
          <a:p>
            <a:pPr fontAlgn="base">
              <a:lnSpc>
                <a:spcPct val="150000"/>
              </a:lnSpc>
              <a:buFont typeface="+mj-lt"/>
              <a:buAutoNum type="arabicPeriod"/>
            </a:pPr>
            <a:r>
              <a:rPr lang="en-US" sz="1100" b="0" i="0" u="none" strike="noStrike" cap="none" dirty="0">
                <a:solidFill>
                  <a:schemeClr val="tx1"/>
                </a:solidFill>
                <a:ea typeface="Trebuchet MS" panose="020B0603020202020204" pitchFamily="34" charset="0"/>
                <a:sym typeface="Arial"/>
              </a:rPr>
              <a:t>Create a</a:t>
            </a:r>
            <a:r>
              <a:rPr lang="en-US" sz="1100" b="1" i="0" u="none" strike="noStrike" cap="none" dirty="0">
                <a:solidFill>
                  <a:schemeClr val="tx1"/>
                </a:solidFill>
                <a:ea typeface="Trebuchet MS" panose="020B0603020202020204" pitchFamily="34" charset="0"/>
                <a:sym typeface="Arial"/>
              </a:rPr>
              <a:t> Literacy-Friendly Environment</a:t>
            </a:r>
          </a:p>
          <a:p>
            <a:pPr fontAlgn="base">
              <a:lnSpc>
                <a:spcPct val="150000"/>
              </a:lnSpc>
              <a:buFont typeface="+mj-lt"/>
              <a:buAutoNum type="arabicPeriod"/>
            </a:pPr>
            <a:r>
              <a:rPr lang="en-US" sz="1100" b="1" i="0" u="none" strike="noStrike" cap="none" dirty="0">
                <a:solidFill>
                  <a:schemeClr val="tx1"/>
                </a:solidFill>
                <a:ea typeface="Trebuchet MS" panose="020B0603020202020204" pitchFamily="34" charset="0"/>
                <a:sym typeface="Arial"/>
              </a:rPr>
              <a:t>Make Reading Enjoyable</a:t>
            </a:r>
          </a:p>
          <a:p>
            <a:pPr fontAlgn="base">
              <a:lnSpc>
                <a:spcPct val="150000"/>
              </a:lnSpc>
              <a:buFont typeface="+mj-lt"/>
              <a:buAutoNum type="arabicPeriod"/>
            </a:pPr>
            <a:r>
              <a:rPr lang="en-US" sz="1100" b="1" i="0" u="none" strike="noStrike" cap="none" dirty="0">
                <a:solidFill>
                  <a:schemeClr val="tx1"/>
                </a:solidFill>
                <a:ea typeface="Trebuchet MS" panose="020B0603020202020204" pitchFamily="34" charset="0"/>
                <a:sym typeface="Arial"/>
              </a:rPr>
              <a:t>Hold High Expectations</a:t>
            </a:r>
          </a:p>
          <a:p>
            <a:pPr fontAlgn="base">
              <a:lnSpc>
                <a:spcPct val="150000"/>
              </a:lnSpc>
              <a:buFont typeface="+mj-lt"/>
              <a:buAutoNum type="arabicPeriod"/>
            </a:pPr>
            <a:r>
              <a:rPr lang="en-US" sz="1100" b="1" i="0" u="none" strike="noStrike" cap="none" dirty="0">
                <a:solidFill>
                  <a:schemeClr val="tx1"/>
                </a:solidFill>
                <a:ea typeface="Trebuchet MS" panose="020B0603020202020204" pitchFamily="34" charset="0"/>
                <a:sym typeface="Arial"/>
              </a:rPr>
              <a:t>Communicate with your child’s teacher</a:t>
            </a:r>
          </a:p>
          <a:p>
            <a:pPr fontAlgn="base">
              <a:lnSpc>
                <a:spcPct val="150000"/>
              </a:lnSpc>
              <a:buFont typeface="+mj-lt"/>
              <a:buAutoNum type="arabicPeriod"/>
            </a:pPr>
            <a:r>
              <a:rPr lang="en-US" sz="1100" b="1" i="0" u="none" strike="noStrike" cap="none" dirty="0">
                <a:solidFill>
                  <a:schemeClr val="tx1"/>
                </a:solidFill>
                <a:ea typeface="Trebuchet MS" panose="020B0603020202020204" pitchFamily="34" charset="0"/>
                <a:sym typeface="Arial"/>
              </a:rPr>
              <a:t>Use Home Languages</a:t>
            </a:r>
            <a:endParaRPr lang="en-US" sz="1100" b="0" i="0" u="none" strike="noStrike" cap="none" dirty="0">
              <a:solidFill>
                <a:schemeClr val="tx1"/>
              </a:solidFill>
              <a:ea typeface="Trebuchet MS" panose="020B0603020202020204" pitchFamily="34" charset="0"/>
              <a:sym typeface="Arial"/>
            </a:endParaRPr>
          </a:p>
          <a:p>
            <a:pPr fontAlgn="base">
              <a:lnSpc>
                <a:spcPct val="150000"/>
              </a:lnSpc>
              <a:buFont typeface="+mj-lt"/>
              <a:buAutoNum type="arabicPeriod"/>
            </a:pPr>
            <a:r>
              <a:rPr lang="en-US" sz="1100" b="1" i="0" u="none" strike="noStrike" cap="none" dirty="0">
                <a:solidFill>
                  <a:schemeClr val="tx1"/>
                </a:solidFill>
                <a:ea typeface="Trebuchet MS" panose="020B0603020202020204" pitchFamily="34" charset="0"/>
                <a:sym typeface="Arial"/>
              </a:rPr>
              <a:t>Visit the Library</a:t>
            </a:r>
            <a:endParaRPr lang="en-US" sz="1100" b="1" i="0" u="none" strike="noStrike" cap="none" dirty="0">
              <a:solidFill>
                <a:srgbClr val="000000"/>
              </a:solidFill>
              <a:ea typeface="Calibri"/>
              <a:sym typeface="Arial"/>
            </a:endParaRPr>
          </a:p>
          <a:p>
            <a:pPr marL="0" lvl="0" indent="0">
              <a:buNone/>
            </a:pPr>
            <a:r>
              <a:rPr lang="en-US" sz="1100" b="0" i="1" u="none" strike="noStrike" cap="none" dirty="0">
                <a:solidFill>
                  <a:srgbClr val="000000"/>
                </a:solidFill>
                <a:ea typeface="Calibri"/>
                <a:sym typeface="Arial"/>
              </a:rPr>
              <a:t>(When you play the video-click CC to turn on the closed caption for accessibility).</a:t>
            </a:r>
          </a:p>
          <a:p>
            <a:pPr marL="0" lvl="0" indent="0">
              <a:buNone/>
            </a:pPr>
            <a:endParaRPr lang="en-US" sz="1100" b="0" i="1" u="none" strike="noStrike" cap="none" dirty="0">
              <a:solidFill>
                <a:srgbClr val="000000"/>
              </a:solidFill>
              <a:ea typeface="Calibri"/>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1" u="none" strike="noStrike" cap="none" dirty="0">
                <a:solidFill>
                  <a:srgbClr val="000000"/>
                </a:solidFill>
                <a:ea typeface="Calibri"/>
                <a:sym typeface="Arial"/>
              </a:rPr>
              <a:t>After the video: </a:t>
            </a:r>
            <a:r>
              <a:rPr lang="en-US" sz="1100" b="0" i="0" u="none" strike="noStrike" cap="none" dirty="0">
                <a:solidFill>
                  <a:srgbClr val="000000"/>
                </a:solidFill>
                <a:ea typeface="Calibri"/>
                <a:sym typeface="Arial"/>
              </a:rPr>
              <a:t>Would anyone like to share something they noticed or thought about during the video? Discuss as appropriate.</a:t>
            </a:r>
          </a:p>
          <a:p>
            <a:pPr marL="171450" lvl="0" indent="-171450"/>
            <a:endParaRPr lang="en-US" sz="1100" b="0" i="1" u="none" strike="noStrike" cap="none" dirty="0">
              <a:solidFill>
                <a:srgbClr val="000000"/>
              </a:solidFill>
              <a:ea typeface="Trebuchet MS" panose="020B0603020202020204" pitchFamily="34" charset="0"/>
              <a:sym typeface="Arial"/>
            </a:endParaRPr>
          </a:p>
          <a:p>
            <a:pPr marL="0" indent="0">
              <a:buNone/>
            </a:pPr>
            <a:r>
              <a:rPr lang="en-US" sz="1100" b="0" i="0" u="none" strike="noStrike" cap="none" dirty="0">
                <a:solidFill>
                  <a:srgbClr val="000000"/>
                </a:solidFill>
                <a:ea typeface="Trebuchet MS" panose="020B0603020202020204" pitchFamily="34" charset="0"/>
                <a:sym typeface="Arial"/>
              </a:rPr>
              <a:t>Activity</a:t>
            </a:r>
            <a:r>
              <a:rPr lang="en-US" sz="1100" b="0" i="1" u="none" strike="noStrike" cap="none" dirty="0">
                <a:solidFill>
                  <a:srgbClr val="000000"/>
                </a:solidFill>
                <a:ea typeface="Trebuchet MS" panose="020B0603020202020204" pitchFamily="34" charset="0"/>
                <a:sym typeface="Arial"/>
              </a:rPr>
              <a:t>: </a:t>
            </a:r>
          </a:p>
          <a:p>
            <a:pPr marL="0" indent="0">
              <a:buNone/>
            </a:pPr>
            <a:r>
              <a:rPr lang="en-US" sz="1100" b="0" i="0" u="none" strike="noStrike" cap="none" dirty="0">
                <a:solidFill>
                  <a:srgbClr val="000000"/>
                </a:solidFill>
                <a:ea typeface="Trebuchet MS" panose="020B0603020202020204" pitchFamily="34" charset="0"/>
                <a:sym typeface="Arial"/>
              </a:rPr>
              <a:t>Let’s think back on the 7 key points from the video that are showing on this slide. </a:t>
            </a:r>
          </a:p>
          <a:p>
            <a:pPr marL="228600" indent="-228600">
              <a:buFont typeface="+mj-lt"/>
              <a:buAutoNum type="arabicPeriod"/>
            </a:pPr>
            <a:r>
              <a:rPr lang="en-US" sz="1100" b="0" i="0" u="none" strike="noStrike" cap="none" dirty="0">
                <a:solidFill>
                  <a:srgbClr val="000000"/>
                </a:solidFill>
                <a:ea typeface="Trebuchet MS" panose="020B0603020202020204" pitchFamily="34" charset="0"/>
                <a:sym typeface="Arial"/>
              </a:rPr>
              <a:t>First, give yourself a pat on the back for things you noticed you already do with your child! </a:t>
            </a:r>
          </a:p>
          <a:p>
            <a:pPr marL="228600" indent="-228600">
              <a:buFont typeface="+mj-lt"/>
              <a:buAutoNum type="arabicPeriod"/>
            </a:pPr>
            <a:r>
              <a:rPr lang="en-US" sz="1100" b="0" i="0" u="none" strike="noStrike" cap="none" dirty="0">
                <a:solidFill>
                  <a:srgbClr val="000000"/>
                </a:solidFill>
                <a:ea typeface="Trebuchet MS" panose="020B0603020202020204" pitchFamily="34" charset="0"/>
                <a:sym typeface="Arial"/>
              </a:rPr>
              <a:t>Next, on the paper at your tables, please list 1-2 activities you could add to time spent with your child. </a:t>
            </a:r>
          </a:p>
          <a:p>
            <a:pPr marL="628650" lvl="1" indent="-171450"/>
            <a:r>
              <a:rPr lang="en-US" sz="1100" b="0" i="0" u="none" strike="noStrike" cap="none" dirty="0">
                <a:solidFill>
                  <a:srgbClr val="000000"/>
                </a:solidFill>
                <a:latin typeface="Trebuchet MS" panose="020B0603020202020204" pitchFamily="34" charset="0"/>
                <a:ea typeface="Trebuchet MS" panose="020B0603020202020204" pitchFamily="34" charset="0"/>
                <a:sym typeface="Arial"/>
              </a:rPr>
              <a:t>You might want to write some notes about scheduling, materials or when you might do the activities. We will share our ideas with someone else in a few minutes. </a:t>
            </a:r>
          </a:p>
          <a:p>
            <a:pPr marL="628650" lvl="1" indent="-171450"/>
            <a:r>
              <a:rPr lang="en-US" sz="1100" b="0" i="1" u="none" strike="noStrike" cap="none" dirty="0">
                <a:solidFill>
                  <a:srgbClr val="000000"/>
                </a:solidFill>
                <a:latin typeface="Trebuchet MS" panose="020B0603020202020204" pitchFamily="34" charset="0"/>
                <a:ea typeface="Trebuchet MS" panose="020B0603020202020204" pitchFamily="34" charset="0"/>
                <a:sym typeface="Arial"/>
              </a:rPr>
              <a:t>(Give participants 1-2 minutes to think and write. Answer questions as you walk around as needed).</a:t>
            </a:r>
          </a:p>
          <a:p>
            <a:pPr marL="628650" lvl="1" indent="-171450"/>
            <a:endParaRPr lang="en-US" sz="1100" b="0" i="1" u="none" strike="noStrike" cap="none" dirty="0">
              <a:solidFill>
                <a:srgbClr val="000000"/>
              </a:solidFill>
              <a:latin typeface="Trebuchet MS" panose="020B0603020202020204" pitchFamily="34" charset="0"/>
              <a:ea typeface="Trebuchet MS" panose="020B0603020202020204" pitchFamily="34" charset="0"/>
              <a:sym typeface="Arial"/>
            </a:endParaRPr>
          </a:p>
          <a:p>
            <a:pPr marL="228600" lvl="0" indent="-228600">
              <a:buFont typeface="+mj-lt"/>
              <a:buAutoNum type="arabicPeriod"/>
            </a:pPr>
            <a:r>
              <a:rPr lang="en-US" sz="1100" b="0" i="0" u="none" strike="noStrike" cap="none" dirty="0">
                <a:solidFill>
                  <a:srgbClr val="000000"/>
                </a:solidFill>
                <a:ea typeface="Trebuchet MS" panose="020B0603020202020204" pitchFamily="34" charset="0"/>
                <a:sym typeface="Arial"/>
              </a:rPr>
              <a:t>Now, I would like you to talk with a partner about one of these activities you think you could try at home with your children.</a:t>
            </a:r>
            <a:endParaRPr lang="en-US" sz="1100" b="0" i="1" u="none" strike="noStrike" cap="none" dirty="0">
              <a:solidFill>
                <a:srgbClr val="000000"/>
              </a:solidFill>
              <a:ea typeface="Trebuchet MS" panose="020B0603020202020204" pitchFamily="34" charset="0"/>
              <a:sym typeface="Arial"/>
            </a:endParaRPr>
          </a:p>
          <a:p>
            <a:pPr marL="685800" lvl="1" indent="-228600"/>
            <a:r>
              <a:rPr lang="en-US" sz="1100" b="0" i="1" u="none" strike="noStrike" cap="none" dirty="0">
                <a:solidFill>
                  <a:srgbClr val="000000"/>
                </a:solidFill>
                <a:latin typeface="Trebuchet MS" panose="020B0603020202020204" pitchFamily="34" charset="0"/>
                <a:sym typeface="Arial"/>
              </a:rPr>
              <a:t>If in-person: Please find one of the partners you met from the Paired Verbal Fluency activity to work with. </a:t>
            </a:r>
          </a:p>
          <a:p>
            <a:pPr marL="685800" lvl="1" indent="-228600"/>
            <a:r>
              <a:rPr lang="en-US" sz="1100" b="0" i="1" u="none" strike="noStrike" cap="none" dirty="0">
                <a:solidFill>
                  <a:srgbClr val="000000"/>
                </a:solidFill>
                <a:latin typeface="Trebuchet MS" panose="020B0603020202020204" pitchFamily="34" charset="0"/>
                <a:sym typeface="Arial"/>
              </a:rPr>
              <a:t>If in a virtual setting: I will place you into a breakout room with a partner to discuss. </a:t>
            </a:r>
          </a:p>
          <a:p>
            <a:pPr marL="685800" marR="0" lvl="1" indent="-22860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1" u="none" strike="noStrike" cap="none" dirty="0">
                <a:solidFill>
                  <a:srgbClr val="000000"/>
                </a:solidFill>
                <a:latin typeface="Trebuchet MS" panose="020B0603020202020204" pitchFamily="34" charset="0"/>
                <a:ea typeface="Trebuchet MS" panose="020B0603020202020204" pitchFamily="34" charset="0"/>
                <a:sym typeface="Arial"/>
              </a:rPr>
              <a:t>Give 2-3 minutes for discussion</a:t>
            </a:r>
          </a:p>
          <a:p>
            <a:pPr marL="685800" lvl="1" indent="-228600"/>
            <a:endParaRPr lang="en-US" sz="1100" b="0" i="1" u="none" strike="noStrike" cap="none" dirty="0">
              <a:solidFill>
                <a:srgbClr val="000000"/>
              </a:solidFill>
              <a:latin typeface="Trebuchet MS" panose="020B0603020202020204" pitchFamily="34" charset="0"/>
              <a:sym typeface="Arial"/>
            </a:endParaRPr>
          </a:p>
          <a:p>
            <a:pPr marL="228600" lvl="0" indent="-228600">
              <a:buFont typeface="+mj-lt"/>
              <a:buAutoNum type="arabicPeriod"/>
            </a:pPr>
            <a:r>
              <a:rPr lang="en-US" sz="1100" b="0" i="0" u="none" strike="noStrike" cap="none" dirty="0">
                <a:solidFill>
                  <a:srgbClr val="000000"/>
                </a:solidFill>
                <a:ea typeface="Trebuchet MS" panose="020B0603020202020204" pitchFamily="34" charset="0"/>
                <a:sym typeface="Arial"/>
              </a:rPr>
              <a:t>After participants return to their seats, ask: </a:t>
            </a:r>
          </a:p>
          <a:p>
            <a:pPr marL="685800" lvl="1" indent="-228600"/>
            <a:r>
              <a:rPr lang="en-US" sz="1100" b="0" i="0" u="none" strike="noStrike" cap="none" dirty="0">
                <a:solidFill>
                  <a:srgbClr val="000000"/>
                </a:solidFill>
                <a:latin typeface="Trebuchet MS" panose="020B0603020202020204" pitchFamily="34" charset="0"/>
                <a:ea typeface="Trebuchet MS" panose="020B0603020202020204" pitchFamily="34" charset="0"/>
                <a:sym typeface="Arial"/>
              </a:rPr>
              <a:t>Would anyone like to share an activity they are planning to try? </a:t>
            </a:r>
            <a:r>
              <a:rPr lang="en-US" sz="1100" b="0" i="1" u="none" strike="noStrike" cap="none" dirty="0">
                <a:solidFill>
                  <a:srgbClr val="000000"/>
                </a:solidFill>
                <a:latin typeface="Trebuchet MS" panose="020B0603020202020204" pitchFamily="34" charset="0"/>
                <a:ea typeface="Trebuchet MS" panose="020B0603020202020204" pitchFamily="34" charset="0"/>
                <a:sym typeface="Arial"/>
              </a:rPr>
              <a:t>(Take 1-3 answers as time allows).</a:t>
            </a:r>
          </a:p>
        </p:txBody>
      </p:sp>
    </p:spTree>
    <p:extLst>
      <p:ext uri="{BB962C8B-B14F-4D97-AF65-F5344CB8AC3E}">
        <p14:creationId xmlns:p14="http://schemas.microsoft.com/office/powerpoint/2010/main" val="705925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a:extLst>
            <a:ext uri="{FF2B5EF4-FFF2-40B4-BE49-F238E27FC236}">
              <a16:creationId xmlns:a16="http://schemas.microsoft.com/office/drawing/2014/main" id="{C4CE94F0-2195-15FA-C0E9-01404232510E}"/>
            </a:ext>
          </a:extLst>
        </p:cNvPr>
        <p:cNvGrpSpPr/>
        <p:nvPr/>
      </p:nvGrpSpPr>
      <p:grpSpPr>
        <a:xfrm>
          <a:off x="0" y="0"/>
          <a:ext cx="0" cy="0"/>
          <a:chOff x="0" y="0"/>
          <a:chExt cx="0" cy="0"/>
        </a:xfrm>
      </p:grpSpPr>
      <p:sp>
        <p:nvSpPr>
          <p:cNvPr id="350" name="Google Shape;350;g271fd490ee5_0_332:notes">
            <a:extLst>
              <a:ext uri="{FF2B5EF4-FFF2-40B4-BE49-F238E27FC236}">
                <a16:creationId xmlns:a16="http://schemas.microsoft.com/office/drawing/2014/main" id="{A04210C0-4EBF-B84D-8017-FA321DDE9DF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271fd490ee5_0_332:notes">
            <a:extLst>
              <a:ext uri="{FF2B5EF4-FFF2-40B4-BE49-F238E27FC236}">
                <a16:creationId xmlns:a16="http://schemas.microsoft.com/office/drawing/2014/main" id="{BDF3E246-1F0F-C19A-75E7-64CA9AF8EBD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a:t>Practice 2 </a:t>
            </a:r>
            <a:r>
              <a:rPr lang="en-US" sz="1100" b="0" dirty="0"/>
              <a:t>is</a:t>
            </a:r>
            <a:r>
              <a:rPr lang="en-US" sz="1100" b="1" dirty="0"/>
              <a:t> Talking While You Read </a:t>
            </a:r>
            <a:r>
              <a:rPr lang="en-US" sz="1100" b="0" dirty="0"/>
              <a:t>using a strategy called </a:t>
            </a:r>
            <a:r>
              <a:rPr lang="en-US" sz="1100" b="1" dirty="0"/>
              <a:t>CROWD. </a:t>
            </a:r>
            <a:r>
              <a:rPr lang="en-US" sz="1100" b="0" i="1" dirty="0"/>
              <a:t>(This activity takes 10-15 minutes)</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i="0" dirty="0"/>
              <a:t>“Talking while you read is simply having conversations about what you are reading. Having conversations about books will help your child become a better reader because it will develop your child’s vocabulary and knowledge about the topics of those books” (Kosanovich et al., 2021, p. 2|1|3).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a:t>Each letter in CROWD stands for a type of question you might ask while reading.</a:t>
            </a:r>
            <a:endParaRPr lang="en-US" i="0" dirty="0"/>
          </a:p>
          <a:p>
            <a:pPr marL="0" indent="0" rtl="0">
              <a:buNone/>
            </a:pPr>
            <a:endParaRPr lang="en-US" sz="1100" dirty="0"/>
          </a:p>
          <a:p>
            <a:pPr marL="0" indent="0">
              <a:buNone/>
            </a:pPr>
            <a:r>
              <a:rPr lang="en-US" sz="1100" dirty="0"/>
              <a:t>We are going to watch a video and then practice the CROWD strategy.</a:t>
            </a:r>
          </a:p>
          <a:p>
            <a:pPr marL="0" indent="0">
              <a:buNone/>
            </a:pPr>
            <a:endParaRPr lang="en-US" sz="1100" dirty="0"/>
          </a:p>
          <a:p>
            <a:pPr marL="0" indent="0">
              <a:buNone/>
            </a:pPr>
            <a:r>
              <a:rPr lang="en-US" sz="1100" dirty="0"/>
              <a:t>Please watch for these </a:t>
            </a:r>
            <a:r>
              <a:rPr lang="en-US" sz="1100" b="1" dirty="0"/>
              <a:t>key points in the video</a:t>
            </a:r>
            <a:r>
              <a:rPr lang="en-US" sz="1100" b="0" dirty="0"/>
              <a:t>:</a:t>
            </a:r>
          </a:p>
          <a:p>
            <a:pPr marL="0" indent="0">
              <a:buNone/>
            </a:pPr>
            <a:endParaRPr lang="en-US" sz="1100" dirty="0"/>
          </a:p>
          <a:p>
            <a:pPr>
              <a:lnSpc>
                <a:spcPct val="114999"/>
              </a:lnSpc>
            </a:pPr>
            <a:r>
              <a:rPr lang="en-US" b="1" dirty="0"/>
              <a:t>Parent encourages child to point to the words as he reads </a:t>
            </a:r>
            <a:r>
              <a:rPr lang="en-US" b="0" dirty="0"/>
              <a:t>because she knows that his accuracy is better when he points to the words</a:t>
            </a:r>
            <a:r>
              <a:rPr lang="en-US" dirty="0"/>
              <a:t>. He needs to use his Word Recognition skills accurately and fluently read the text.</a:t>
            </a:r>
          </a:p>
          <a:p>
            <a:pPr>
              <a:lnSpc>
                <a:spcPct val="114999"/>
              </a:lnSpc>
            </a:pPr>
            <a:r>
              <a:rPr lang="en-US" b="1" dirty="0"/>
              <a:t>Parent asks different types of questions using the CROWD handout.  </a:t>
            </a:r>
            <a:r>
              <a:rPr lang="en-US" dirty="0"/>
              <a:t>She is supporting his understanding of the text and modeling how to monitor comprehension. </a:t>
            </a:r>
          </a:p>
          <a:p>
            <a:pPr>
              <a:lnSpc>
                <a:spcPct val="114999"/>
              </a:lnSpc>
            </a:pPr>
            <a:r>
              <a:rPr lang="en-US" b="1" dirty="0"/>
              <a:t>Parent encourages child to look back at the text to find answers to the questions.</a:t>
            </a:r>
          </a:p>
          <a:p>
            <a:pPr>
              <a:lnSpc>
                <a:spcPct val="114999"/>
              </a:lnSpc>
            </a:pPr>
            <a:endParaRPr lang="en-US" sz="1100" b="1" dirty="0">
              <a:solidFill>
                <a:srgbClr val="000000"/>
              </a:solidFill>
              <a:ea typeface="Calibri"/>
            </a:endParaRPr>
          </a:p>
          <a:p>
            <a:pPr marL="0" lvl="0" indent="0">
              <a:buNone/>
            </a:pPr>
            <a:r>
              <a:rPr lang="en-US" sz="1100" i="1" dirty="0">
                <a:solidFill>
                  <a:srgbClr val="000000"/>
                </a:solidFill>
                <a:ea typeface="Calibri"/>
              </a:rPr>
              <a:t>(Play the video-subtitles are included within the video, length 3:54)</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a:solidFill>
                  <a:srgbClr val="000000"/>
                </a:solidFill>
                <a:ea typeface="Calibri"/>
              </a:rPr>
              <a:t>Would anyone like to share something they noticed or thought about during the video? </a:t>
            </a:r>
            <a:r>
              <a:rPr lang="en-US" sz="1100" i="1" dirty="0">
                <a:solidFill>
                  <a:srgbClr val="000000"/>
                </a:solidFill>
                <a:ea typeface="Calibri"/>
              </a:rPr>
              <a:t>Discuss as appropriate.</a:t>
            </a:r>
          </a:p>
          <a:p>
            <a:pPr marL="171450" lvl="0" indent="-171450"/>
            <a:endParaRPr lang="en-US" sz="1100" i="1" dirty="0"/>
          </a:p>
          <a:p>
            <a:pPr marL="0" indent="0">
              <a:buNone/>
            </a:pPr>
            <a:r>
              <a:rPr lang="en-US" sz="1100" dirty="0"/>
              <a:t>Let’s look at this handout, </a:t>
            </a:r>
            <a:r>
              <a:rPr lang="en-US" sz="1100" b="1" dirty="0"/>
              <a:t>Talking While You Read </a:t>
            </a:r>
            <a:r>
              <a:rPr lang="en-US" sz="1100" dirty="0"/>
              <a:t>using </a:t>
            </a:r>
            <a:r>
              <a:rPr lang="en-US" sz="1100" b="1" dirty="0"/>
              <a:t>CROWD</a:t>
            </a:r>
            <a:r>
              <a:rPr lang="en-US" sz="1100" dirty="0"/>
              <a:t>. This is something you can have next to you while you read with your child. </a:t>
            </a:r>
          </a:p>
          <a:p>
            <a:pPr marL="0" indent="0">
              <a:buNone/>
            </a:pPr>
            <a:endParaRPr lang="en-US" sz="1100" dirty="0"/>
          </a:p>
          <a:p>
            <a:pPr marL="0" indent="0">
              <a:buNone/>
            </a:pPr>
            <a:r>
              <a:rPr lang="en-US" sz="1100" dirty="0"/>
              <a:t>I am going to go through each steps for using this strategy found on the handout. </a:t>
            </a:r>
            <a:r>
              <a:rPr lang="en-US" sz="1100" i="1" dirty="0"/>
              <a:t>(These steps follow with what is written on the trifold. Point this out to parents as needed).</a:t>
            </a:r>
          </a:p>
          <a:p>
            <a:pPr marL="0" indent="0">
              <a:buNone/>
            </a:pPr>
            <a:endParaRPr lang="en-US" sz="1100" dirty="0"/>
          </a:p>
          <a:p>
            <a:pPr marL="228600" indent="-228600">
              <a:buFont typeface="+mj-lt"/>
              <a:buAutoNum type="arabicPeriod"/>
            </a:pPr>
            <a:r>
              <a:rPr lang="en-US" sz="1100" dirty="0"/>
              <a:t>Take turns reading or listening to your child read the whole book. </a:t>
            </a:r>
          </a:p>
          <a:p>
            <a:pPr marL="228600" indent="-228600">
              <a:buFont typeface="+mj-lt"/>
              <a:buAutoNum type="arabicPeriod"/>
            </a:pPr>
            <a:r>
              <a:rPr lang="en-US" sz="1100" dirty="0"/>
              <a:t>Read the book again, stopping regularly to have a conversation or Talk While You Read.</a:t>
            </a:r>
          </a:p>
          <a:p>
            <a:pPr marL="228600" indent="-228600">
              <a:buFont typeface="+mj-lt"/>
              <a:buAutoNum type="arabicPeriod"/>
            </a:pPr>
            <a:r>
              <a:rPr lang="en-US" sz="1100" dirty="0"/>
              <a:t>Ask your child to explain the information from the book. Use CROWD to ask different types of questions to prompt a discussion about the book. Examples of the types of questions to ask: </a:t>
            </a:r>
          </a:p>
          <a:p>
            <a:pPr marL="685800" lvl="1" indent="-228600"/>
            <a:r>
              <a:rPr lang="en-US" sz="1100" b="1" dirty="0">
                <a:latin typeface="Trebuchet MS" panose="020B0603020202020204" pitchFamily="34" charset="0"/>
              </a:rPr>
              <a:t>C</a:t>
            </a:r>
            <a:r>
              <a:rPr lang="en-US" sz="1100" b="0" dirty="0">
                <a:latin typeface="Trebuchet MS" panose="020B0603020202020204" pitchFamily="34" charset="0"/>
              </a:rPr>
              <a:t>ompletion: Ask your child to complete a sentence or a phrase from a book you are reading. </a:t>
            </a:r>
            <a:r>
              <a:rPr lang="en-US" sz="1100" b="0" i="1" dirty="0">
                <a:latin typeface="Trebuchet MS" panose="020B0603020202020204" pitchFamily="34" charset="0"/>
              </a:rPr>
              <a:t>“</a:t>
            </a:r>
            <a:r>
              <a:rPr lang="en-US" i="1" dirty="0">
                <a:latin typeface="Trebuchet MS" panose="020B0603020202020204" pitchFamily="34" charset="0"/>
              </a:rPr>
              <a:t>The four stages of the life cycle of a butterfly are egg, caterpillar, _________, and butterfly.” </a:t>
            </a:r>
            <a:endParaRPr lang="en-US" sz="1100" i="1" dirty="0">
              <a:latin typeface="Trebuchet MS" panose="020B0603020202020204" pitchFamily="34" charset="0"/>
            </a:endParaRPr>
          </a:p>
          <a:p>
            <a:pPr marL="685800" lvl="1" indent="-228600"/>
            <a:r>
              <a:rPr lang="en-US" sz="1100" b="1" dirty="0">
                <a:latin typeface="Trebuchet MS" panose="020B0603020202020204" pitchFamily="34" charset="0"/>
              </a:rPr>
              <a:t>R</a:t>
            </a:r>
            <a:r>
              <a:rPr lang="en-US" sz="1100" b="0" dirty="0">
                <a:latin typeface="Trebuchet MS" panose="020B0603020202020204" pitchFamily="34" charset="0"/>
              </a:rPr>
              <a:t>ecall: Ask about details of what you read. </a:t>
            </a:r>
            <a:r>
              <a:rPr lang="en-US" sz="1100" b="0" i="1" dirty="0">
                <a:latin typeface="Trebuchet MS" panose="020B0603020202020204" pitchFamily="34" charset="0"/>
              </a:rPr>
              <a:t>“Can you describe how the caterpillar builds a chrysalis?”</a:t>
            </a:r>
          </a:p>
          <a:p>
            <a:pPr marL="685800" lvl="1" indent="-228600"/>
            <a:r>
              <a:rPr lang="en-US" sz="1100" b="1" i="0" dirty="0">
                <a:latin typeface="Trebuchet MS" panose="020B0603020202020204" pitchFamily="34" charset="0"/>
              </a:rPr>
              <a:t>O</a:t>
            </a:r>
            <a:r>
              <a:rPr lang="en-US" sz="1100" b="0" i="0" dirty="0">
                <a:latin typeface="Trebuchet MS" panose="020B0603020202020204" pitchFamily="34" charset="0"/>
              </a:rPr>
              <a:t>pen-ended: Ask about details of what you read. </a:t>
            </a:r>
            <a:r>
              <a:rPr lang="en-US" sz="1100" b="0" i="1" dirty="0">
                <a:latin typeface="Trebuchet MS" panose="020B0603020202020204" pitchFamily="34" charset="0"/>
              </a:rPr>
              <a:t>“</a:t>
            </a:r>
            <a:r>
              <a:rPr lang="en-US" i="1" dirty="0">
                <a:latin typeface="Trebuchet MS" panose="020B0603020202020204" pitchFamily="34" charset="0"/>
              </a:rPr>
              <a:t>Can you describe how the caterpillar builds a chrysalis?” </a:t>
            </a:r>
          </a:p>
          <a:p>
            <a:pPr marL="685800" lvl="1" indent="-228600"/>
            <a:r>
              <a:rPr lang="en-US" sz="1100" b="1" i="0" dirty="0">
                <a:latin typeface="Trebuchet MS" panose="020B0603020202020204" pitchFamily="34" charset="0"/>
              </a:rPr>
              <a:t>W</a:t>
            </a:r>
            <a:r>
              <a:rPr lang="en-US" sz="1100" b="0" i="0" dirty="0">
                <a:latin typeface="Trebuchet MS" panose="020B0603020202020204" pitchFamily="34" charset="0"/>
              </a:rPr>
              <a:t>: Ask WH questions that begin with Who, What, Where, When, or Why. </a:t>
            </a:r>
            <a:r>
              <a:rPr lang="en-US" sz="1100" b="0" i="1" dirty="0">
                <a:latin typeface="Trebuchet MS" panose="020B0603020202020204" pitchFamily="34" charset="0"/>
              </a:rPr>
              <a:t>“</a:t>
            </a:r>
            <a:r>
              <a:rPr lang="en-US" i="1" dirty="0">
                <a:latin typeface="Trebuchet MS" panose="020B0603020202020204" pitchFamily="34" charset="0"/>
              </a:rPr>
              <a:t>What does a caterpillar do a lot of after it hatches from the egg?” </a:t>
            </a:r>
          </a:p>
          <a:p>
            <a:pPr marL="685800" lvl="1" indent="-228600"/>
            <a:r>
              <a:rPr lang="en-US" sz="1100" b="1" i="0" dirty="0">
                <a:latin typeface="Trebuchet MS" panose="020B0603020202020204" pitchFamily="34" charset="0"/>
              </a:rPr>
              <a:t>D</a:t>
            </a:r>
            <a:r>
              <a:rPr lang="en-US" sz="1100" b="0" i="0" dirty="0">
                <a:latin typeface="Trebuchet MS" panose="020B0603020202020204" pitchFamily="34" charset="0"/>
              </a:rPr>
              <a:t>istancing: Ask questions that relate something in the text to your child’s life. </a:t>
            </a:r>
            <a:r>
              <a:rPr lang="en-US" sz="1100" b="0" i="1" dirty="0">
                <a:latin typeface="Trebuchet MS" panose="020B0603020202020204" pitchFamily="34" charset="0"/>
              </a:rPr>
              <a:t>“</a:t>
            </a:r>
            <a:r>
              <a:rPr lang="en-US" i="1" dirty="0">
                <a:latin typeface="Trebuchet MS" panose="020B0603020202020204" pitchFamily="34" charset="0"/>
              </a:rPr>
              <a:t>Remember when we saw that butterfly on our walk yesterday? Which picture of the butterflies in this book look most like then one we saw? What type of butterfly was it that we saw?” </a:t>
            </a:r>
            <a:endParaRPr lang="en-US" sz="1100" b="1" i="1" dirty="0">
              <a:latin typeface="Trebuchet MS" panose="020B0603020202020204" pitchFamily="34" charset="0"/>
            </a:endParaRPr>
          </a:p>
          <a:p>
            <a:pPr marL="228600" indent="-228600">
              <a:buFont typeface="+mj-lt"/>
              <a:buAutoNum type="arabicPeriod"/>
            </a:pPr>
            <a:r>
              <a:rPr lang="en-US" sz="1100" dirty="0"/>
              <a:t>You can use CROWD, to Talk While you Read, with any book! </a:t>
            </a:r>
          </a:p>
          <a:p>
            <a:pPr marL="0" indent="0">
              <a:buNone/>
            </a:pPr>
            <a:endParaRPr lang="en-US" sz="110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t>At each of your tables, I have placed a number of books you could read aloud to your child or they might read to you. I also have papers with QR codes where you can access audio books if you prefer to read in this way with your child. </a:t>
            </a:r>
            <a:r>
              <a:rPr lang="en-US" sz="1100" b="0" i="1" dirty="0"/>
              <a:t>If presenting in a virtual setting, say “We will review The Fog example on the trifold together). </a:t>
            </a:r>
            <a:endParaRPr lang="en-US" sz="1100" dirty="0"/>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dirty="0"/>
              <a:t>On your own or with a partner, choose a book from your table (printed or audio) to read and think about question you might ask, use the CROWD tri-fold to help you. I will walk around to answer questions as you try this out.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dirty="0"/>
              <a:t>Give 7-8 minutes</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endParaRPr lang="en-US" sz="1100" b="0" i="1" dirty="0"/>
          </a:p>
          <a:p>
            <a:pPr marL="0" lvl="0" indent="0">
              <a:buFont typeface="+mj-lt"/>
              <a:buNone/>
            </a:pPr>
            <a:r>
              <a:rPr lang="en-US" sz="1100" dirty="0"/>
              <a:t>Would anyone like to share a question they could ask about a book? (Take 1-3 answers).</a:t>
            </a:r>
          </a:p>
          <a:p>
            <a:pPr marL="0" lvl="0" indent="0">
              <a:buFont typeface="+mj-lt"/>
              <a:buNone/>
            </a:pPr>
            <a:endParaRPr lang="en-US" sz="1100" dirty="0"/>
          </a:p>
          <a:p>
            <a:pPr marL="0" lvl="0" indent="0">
              <a:buFont typeface="+mj-lt"/>
              <a:buNone/>
            </a:pPr>
            <a:r>
              <a:rPr lang="en-US" dirty="0"/>
              <a:t>“Remember to enjoy the conversations with your child! Provide a lot of positive praise about how your child is learning about both the topic from the book and specific new words. If you are enjoying yourself while reading and talking, so will your child” (Kosanovich et al., 2021, p. 2|1|5).</a:t>
            </a:r>
            <a:endParaRPr lang="en-US" sz="1100" dirty="0"/>
          </a:p>
          <a:p>
            <a:pPr marL="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endParaRPr lang="en-US" sz="1100" b="0" dirty="0"/>
          </a:p>
          <a:p>
            <a:pPr marL="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lang="en-US" sz="1100" b="0" i="1" dirty="0">
                <a:solidFill>
                  <a:schemeClr val="tx1"/>
                </a:solidFill>
                <a:ea typeface="Calibri"/>
              </a:rPr>
              <a:t>Background for presenter: </a:t>
            </a:r>
          </a:p>
          <a:p>
            <a:pPr marL="171450" indent="-171450" rtl="0"/>
            <a:r>
              <a:rPr lang="en-US" sz="1100" b="0" i="1" u="none" strike="noStrike" cap="none" dirty="0">
                <a:solidFill>
                  <a:srgbClr val="000000"/>
                </a:solidFill>
                <a:effectLst/>
                <a:ea typeface="Trebuchet MS" panose="020B0603020202020204" pitchFamily="34" charset="0"/>
                <a:sym typeface="Arial"/>
              </a:rPr>
              <a:t>“Vocabulary and Background knowledge are especially critical for reading comprehension” (Kemeny, 2023, p. 130).</a:t>
            </a:r>
          </a:p>
          <a:p>
            <a:pPr marL="171450" indent="-171450" rtl="0"/>
            <a:r>
              <a:rPr lang="en-US" sz="1100" b="0" i="1" u="none" strike="noStrike" cap="none" dirty="0">
                <a:solidFill>
                  <a:srgbClr val="000000"/>
                </a:solidFill>
                <a:effectLst/>
                <a:sym typeface="Arial"/>
              </a:rPr>
              <a:t>This strategy works well with informational texts, which are books that share information. Informational books are a great way to build knowledge and vocabulary.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1" dirty="0"/>
              <a:t>(Consult the IES Facilitator Guide Grade 2</a:t>
            </a:r>
            <a:r>
              <a:rPr lang="en-US" sz="1100" b="0" i="1" dirty="0">
                <a:solidFill>
                  <a:schemeClr val="tx1"/>
                </a:solidFill>
                <a:ea typeface="Calibri"/>
              </a:rPr>
              <a:t>: </a:t>
            </a:r>
            <a:r>
              <a:rPr lang="en-US" sz="1100" b="0" i="1" u="none" dirty="0">
                <a:solidFill>
                  <a:schemeClr val="tx1"/>
                </a:solidFill>
                <a:ea typeface="Calibri"/>
              </a:rPr>
              <a:t>Talking While You Read </a:t>
            </a:r>
            <a:r>
              <a:rPr lang="en-US" sz="1100" b="0" i="1" dirty="0">
                <a:solidFill>
                  <a:schemeClr val="tx1"/>
                </a:solidFill>
                <a:ea typeface="Calibri"/>
              </a:rPr>
              <a:t>(p. 2|1|3 – 2|1|11) for additional directions or ideas)</a:t>
            </a:r>
          </a:p>
          <a:p>
            <a:pPr marL="0" indent="0" rtl="0">
              <a:buNone/>
            </a:pPr>
            <a:endParaRPr lang="en-US" i="1" dirty="0"/>
          </a:p>
          <a:p>
            <a:pPr marL="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endParaRPr lang="en-US" sz="1100" b="0" dirty="0"/>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endParaRPr lang="en-US" b="0" i="1" dirty="0"/>
          </a:p>
        </p:txBody>
      </p:sp>
    </p:spTree>
    <p:extLst>
      <p:ext uri="{BB962C8B-B14F-4D97-AF65-F5344CB8AC3E}">
        <p14:creationId xmlns:p14="http://schemas.microsoft.com/office/powerpoint/2010/main" val="1795235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a:extLst>
            <a:ext uri="{FF2B5EF4-FFF2-40B4-BE49-F238E27FC236}">
              <a16:creationId xmlns:a16="http://schemas.microsoft.com/office/drawing/2014/main" id="{12E3C4AF-0D30-C171-CCB4-86CE420F2201}"/>
            </a:ext>
          </a:extLst>
        </p:cNvPr>
        <p:cNvGrpSpPr/>
        <p:nvPr/>
      </p:nvGrpSpPr>
      <p:grpSpPr>
        <a:xfrm>
          <a:off x="0" y="0"/>
          <a:ext cx="0" cy="0"/>
          <a:chOff x="0" y="0"/>
          <a:chExt cx="0" cy="0"/>
        </a:xfrm>
      </p:grpSpPr>
      <p:sp>
        <p:nvSpPr>
          <p:cNvPr id="649" name="Google Shape;649;g649afc5aa0_0_419:notes">
            <a:extLst>
              <a:ext uri="{FF2B5EF4-FFF2-40B4-BE49-F238E27FC236}">
                <a16:creationId xmlns:a16="http://schemas.microsoft.com/office/drawing/2014/main" id="{30C87129-3DE4-564E-97A7-061F071EF23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0" name="Google Shape;650;g649afc5aa0_0_419:notes">
            <a:extLst>
              <a:ext uri="{FF2B5EF4-FFF2-40B4-BE49-F238E27FC236}">
                <a16:creationId xmlns:a16="http://schemas.microsoft.com/office/drawing/2014/main" id="{85F9CCA6-2BDA-74B1-4DBA-93EA7B9FCBD4}"/>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defTabSz="966612"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chemeClr val="tx1"/>
                </a:solidFill>
                <a:ea typeface="Calibri"/>
                <a:cs typeface="Calibri Light" panose="020F0302020204030204" pitchFamily="34" charset="0"/>
                <a:sym typeface="Arial"/>
              </a:rPr>
              <a:t>As a</a:t>
            </a:r>
            <a:r>
              <a:rPr lang="en-US" sz="1100" b="1" i="0" u="none" strike="noStrike" cap="none" dirty="0">
                <a:solidFill>
                  <a:schemeClr val="tx1"/>
                </a:solidFill>
                <a:ea typeface="Calibri"/>
                <a:cs typeface="Calibri Light" panose="020F0302020204030204" pitchFamily="34" charset="0"/>
                <a:sym typeface="Arial"/>
              </a:rPr>
              <a:t> Reminder: </a:t>
            </a:r>
            <a:r>
              <a:rPr lang="en-US" sz="1100" b="0" i="0" u="none" strike="noStrike" cap="none" dirty="0">
                <a:solidFill>
                  <a:schemeClr val="tx1"/>
                </a:solidFill>
                <a:ea typeface="Calibri"/>
                <a:cs typeface="Calibri Light" panose="020F0302020204030204" pitchFamily="34" charset="0"/>
                <a:sym typeface="Arial"/>
              </a:rPr>
              <a:t>Please also </a:t>
            </a:r>
            <a:r>
              <a:rPr lang="en-US" sz="1100" b="1" i="0" u="none" strike="noStrike" cap="none" dirty="0">
                <a:solidFill>
                  <a:schemeClr val="tx1"/>
                </a:solidFill>
                <a:ea typeface="Calibri"/>
                <a:cs typeface="Calibri Light" panose="020F0302020204030204" pitchFamily="34" charset="0"/>
                <a:sym typeface="Arial"/>
              </a:rPr>
              <a:t>Support Word Recognition Skills</a:t>
            </a:r>
            <a:r>
              <a:rPr lang="en-US" sz="1100" b="0" i="0" u="none" strike="noStrike" cap="none" dirty="0">
                <a:solidFill>
                  <a:schemeClr val="tx1"/>
                </a:solidFill>
                <a:ea typeface="Calibri"/>
                <a:cs typeface="Calibri Light" panose="020F0302020204030204" pitchFamily="34" charset="0"/>
                <a:sym typeface="Arial"/>
              </a:rPr>
              <a:t> at home. </a:t>
            </a:r>
            <a:r>
              <a:rPr lang="en-US" sz="1100" b="1" i="0" u="none" strike="noStrike" cap="none" dirty="0">
                <a:solidFill>
                  <a:schemeClr val="tx1"/>
                </a:solidFill>
                <a:latin typeface="Trebuchet MS" panose="020B0603020202020204" pitchFamily="34" charset="0"/>
                <a:ea typeface="Trebuchet MS" panose="020B0603020202020204" pitchFamily="34" charset="0"/>
                <a:sym typeface="Arial"/>
              </a:rPr>
              <a:t>“There is no comprehension strategy powerful enough to compensate for the fact that you can’t read the words” </a:t>
            </a:r>
            <a:r>
              <a:rPr lang="en-US" sz="1100" b="0" i="0" u="none" strike="noStrike" cap="none" dirty="0">
                <a:solidFill>
                  <a:schemeClr val="tx1"/>
                </a:solidFill>
                <a:latin typeface="Trebuchet MS" panose="020B0603020202020204" pitchFamily="34" charset="0"/>
                <a:ea typeface="Trebuchet MS" panose="020B0603020202020204" pitchFamily="34" charset="0"/>
                <a:sym typeface="Arial"/>
              </a:rPr>
              <a:t>-a famous quote by Dr. Anita Archer (Archer &amp; Hughes, 2011) meaning </a:t>
            </a:r>
            <a:r>
              <a:rPr lang="en-US" sz="1100" b="0" i="0" u="none" strike="noStrike" cap="none" dirty="0">
                <a:solidFill>
                  <a:srgbClr val="000000"/>
                </a:solidFill>
                <a:effectLst/>
                <a:latin typeface="Trebuchet MS" panose="020B0603020202020204" pitchFamily="34" charset="0"/>
                <a:ea typeface="Trebuchet MS" panose="020B0603020202020204" pitchFamily="34" charset="0"/>
                <a:sym typeface="Arial"/>
              </a:rPr>
              <a:t>a</a:t>
            </a:r>
            <a:r>
              <a:rPr lang="en-US" sz="1100" b="0" i="0" u="none" strike="noStrike" cap="none" dirty="0">
                <a:solidFill>
                  <a:srgbClr val="000000"/>
                </a:solidFill>
                <a:effectLst/>
                <a:ea typeface="Trebuchet MS" panose="020B0603020202020204" pitchFamily="34" charset="0"/>
                <a:sym typeface="Arial"/>
              </a:rPr>
              <a:t> reader might have strong oral language skills or extensive background knowledge on a topic, but if she can’t read the words on the page, it may affect her ability to understand or to learn from a book on that topic (Archer &amp; Hughes, 2011; Reading Rockets, 2025).</a:t>
            </a:r>
            <a:endParaRPr lang="en-US" sz="1100" b="0" i="0" u="none" strike="noStrike" cap="none" dirty="0">
              <a:solidFill>
                <a:schemeClr val="tx1"/>
              </a:solidFill>
              <a:ea typeface="Calibri"/>
              <a:cs typeface="Calibri Light" panose="020F0302020204030204" pitchFamily="34" charset="0"/>
              <a:sym typeface="Arial"/>
            </a:endParaRPr>
          </a:p>
          <a:p>
            <a:pPr marL="0" marR="0" lvl="0" indent="0" algn="l" defTabSz="966612"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chemeClr val="tx1"/>
              </a:solidFill>
              <a:ea typeface="Calibri"/>
              <a:cs typeface="Calibri Light" panose="020F0302020204030204" pitchFamily="34" charset="0"/>
              <a:sym typeface="Arial"/>
            </a:endParaRPr>
          </a:p>
          <a:p>
            <a:pPr marL="0" marR="0" lvl="0" indent="0" algn="l" defTabSz="966612" rtl="0" eaLnBrk="1" fontAlgn="auto" latinLnBrk="0" hangingPunct="1">
              <a:lnSpc>
                <a:spcPct val="100000"/>
              </a:lnSpc>
              <a:spcBef>
                <a:spcPts val="0"/>
              </a:spcBef>
              <a:spcAft>
                <a:spcPts val="0"/>
              </a:spcAft>
              <a:buClr>
                <a:srgbClr val="000000"/>
              </a:buClr>
              <a:buSzPts val="1100"/>
              <a:buNone/>
              <a:tabLst/>
              <a:defRPr/>
            </a:pPr>
            <a:r>
              <a:rPr lang="en-US" sz="1100" b="0" i="0" u="none" strike="noStrike" cap="none" dirty="0">
                <a:solidFill>
                  <a:schemeClr val="tx1"/>
                </a:solidFill>
                <a:ea typeface="Calibri"/>
                <a:cs typeface="Calibri Light" panose="020F0302020204030204" pitchFamily="34" charset="0"/>
                <a:sym typeface="Arial"/>
              </a:rPr>
              <a:t>A way to move your child towards reading comprehension is by supporting your school’s efforts by practicing </a:t>
            </a:r>
            <a:r>
              <a:rPr lang="en-US" sz="1100" b="1" i="0" u="none" strike="noStrike" cap="none" dirty="0">
                <a:solidFill>
                  <a:schemeClr val="tx1"/>
                </a:solidFill>
                <a:ea typeface="Calibri"/>
                <a:cs typeface="Calibri Light" panose="020F0302020204030204" pitchFamily="34" charset="0"/>
                <a:sym typeface="Arial"/>
              </a:rPr>
              <a:t>Phonological Awareness, Phonics, and Fluency </a:t>
            </a:r>
            <a:r>
              <a:rPr lang="en-US" sz="1100" b="0" i="0" u="none" strike="noStrike" cap="none" dirty="0">
                <a:solidFill>
                  <a:schemeClr val="tx1"/>
                </a:solidFill>
                <a:ea typeface="Calibri"/>
                <a:cs typeface="Calibri Light" panose="020F0302020204030204" pitchFamily="34" charset="0"/>
                <a:sym typeface="Arial"/>
              </a:rPr>
              <a:t>at home.</a:t>
            </a:r>
            <a:endParaRPr lang="en-US" sz="1100" b="1" i="0" u="none" strike="noStrike" cap="none" dirty="0">
              <a:solidFill>
                <a:schemeClr val="tx1"/>
              </a:solidFill>
              <a:ea typeface="Calibri"/>
              <a:cs typeface="Calibri Light" panose="020F0302020204030204" pitchFamily="34" charset="0"/>
              <a:sym typeface="Arial"/>
            </a:endParaRPr>
          </a:p>
          <a:p>
            <a:pPr marL="0" marR="0" lvl="0" indent="0" algn="l" defTabSz="966612" rtl="0" eaLnBrk="1" fontAlgn="auto" latinLnBrk="0" hangingPunct="1">
              <a:lnSpc>
                <a:spcPct val="100000"/>
              </a:lnSpc>
              <a:spcBef>
                <a:spcPts val="0"/>
              </a:spcBef>
              <a:spcAft>
                <a:spcPts val="0"/>
              </a:spcAft>
              <a:buClr>
                <a:srgbClr val="000000"/>
              </a:buClr>
              <a:buSzPts val="1100"/>
              <a:buNone/>
              <a:tabLst/>
              <a:defRPr/>
            </a:pPr>
            <a:endParaRPr lang="en-US" sz="1100" b="0" i="0" u="none" strike="noStrike" cap="none" dirty="0">
              <a:solidFill>
                <a:schemeClr val="tx1"/>
              </a:solidFill>
              <a:effectLst/>
              <a:ea typeface="Calibri"/>
              <a:cs typeface="Calibri Light" panose="020F0302020204030204" pitchFamily="34" charset="0"/>
              <a:sym typeface="Arial"/>
            </a:endParaRPr>
          </a:p>
          <a:p>
            <a:pPr marL="0" marR="0" lvl="0" indent="0" algn="l" defTabSz="966612" rtl="0" eaLnBrk="1" fontAlgn="auto" latinLnBrk="0" hangingPunct="1">
              <a:lnSpc>
                <a:spcPct val="100000"/>
              </a:lnSpc>
              <a:spcBef>
                <a:spcPts val="0"/>
              </a:spcBef>
              <a:spcAft>
                <a:spcPts val="0"/>
              </a:spcAft>
              <a:buClr>
                <a:srgbClr val="000000"/>
              </a:buClr>
              <a:buSzPts val="1100"/>
              <a:buNone/>
              <a:tabLst/>
              <a:defRPr/>
            </a:pPr>
            <a:r>
              <a:rPr lang="en-US" sz="1100" b="0" i="1" u="none" strike="noStrike" cap="none" dirty="0">
                <a:solidFill>
                  <a:srgbClr val="333333"/>
                </a:solidFill>
                <a:effectLst/>
                <a:ea typeface="Calibri"/>
                <a:cs typeface="Calibri Light" panose="020F0302020204030204" pitchFamily="34" charset="0"/>
                <a:sym typeface="Arial"/>
              </a:rPr>
              <a:t>Background for presenter: </a:t>
            </a:r>
          </a:p>
          <a:p>
            <a:pPr marL="171450" marR="0" lvl="0" indent="-171450" algn="l" defTabSz="966612" rtl="0" eaLnBrk="1" fontAlgn="auto" latinLnBrk="0" hangingPunct="1">
              <a:lnSpc>
                <a:spcPct val="100000"/>
              </a:lnSpc>
              <a:spcBef>
                <a:spcPts val="0"/>
              </a:spcBef>
              <a:spcAft>
                <a:spcPts val="0"/>
              </a:spcAft>
              <a:buClr>
                <a:srgbClr val="000000"/>
              </a:buClr>
              <a:buSzPts val="1100"/>
              <a:tabLst/>
              <a:defRPr/>
            </a:pPr>
            <a:r>
              <a:rPr lang="en-US" sz="1100" b="0" i="1" u="none" strike="noStrike" cap="none" dirty="0">
                <a:solidFill>
                  <a:schemeClr val="tx1"/>
                </a:solidFill>
                <a:effectLst/>
                <a:ea typeface="Calibri"/>
                <a:cs typeface="Calibri Light" panose="020F0302020204030204" pitchFamily="34" charset="0"/>
                <a:sym typeface="Arial"/>
              </a:rPr>
              <a:t>In this series on the Colorado READ Act and the Science of Reading for Families, there are presentations on each of these Word recognition Components on the CDE Parent Resource Website. </a:t>
            </a:r>
          </a:p>
          <a:p>
            <a:pPr marL="171450" marR="0" lvl="0" indent="-171450" algn="l" defTabSz="966612" rtl="0" eaLnBrk="1" fontAlgn="auto" latinLnBrk="0" hangingPunct="1">
              <a:lnSpc>
                <a:spcPct val="100000"/>
              </a:lnSpc>
              <a:spcBef>
                <a:spcPts val="0"/>
              </a:spcBef>
              <a:spcAft>
                <a:spcPts val="0"/>
              </a:spcAft>
              <a:buClr>
                <a:srgbClr val="000000"/>
              </a:buClr>
              <a:buSzPts val="1100"/>
              <a:tabLst/>
              <a:defRPr/>
            </a:pPr>
            <a:r>
              <a:rPr lang="en-US" b="0" i="1" dirty="0">
                <a:solidFill>
                  <a:srgbClr val="333333"/>
                </a:solidFill>
                <a:effectLst/>
              </a:rPr>
              <a:t>If time allows, give parents 5-7 minutes to access the website, look at resources and make a plan to view Word Recognition skill recordings using the QR code on Slide 34.</a:t>
            </a:r>
          </a:p>
          <a:p>
            <a:pPr marL="0" marR="0" lvl="0" indent="0" algn="l" defTabSz="966612" rtl="0" eaLnBrk="1" fontAlgn="auto" latinLnBrk="0" hangingPunct="1">
              <a:lnSpc>
                <a:spcPct val="100000"/>
              </a:lnSpc>
              <a:spcBef>
                <a:spcPts val="0"/>
              </a:spcBef>
              <a:spcAft>
                <a:spcPts val="0"/>
              </a:spcAft>
              <a:buClr>
                <a:srgbClr val="000000"/>
              </a:buClr>
              <a:buSzPts val="1100"/>
              <a:buNone/>
              <a:tabLst/>
              <a:defRPr/>
            </a:pPr>
            <a:endParaRPr lang="en-US" sz="1100" b="0" i="1" u="none" strike="noStrike" cap="none" dirty="0">
              <a:solidFill>
                <a:schemeClr val="tx1"/>
              </a:solidFill>
              <a:effectLst/>
              <a:ea typeface="Calibri"/>
              <a:cs typeface="Calibri Light" panose="020F0302020204030204" pitchFamily="34" charset="0"/>
              <a:sym typeface="Arial"/>
            </a:endParaRPr>
          </a:p>
          <a:p>
            <a:pPr marL="0" marR="0" lvl="0" indent="0" algn="l" defTabSz="966612" rtl="0" eaLnBrk="1" fontAlgn="auto" latinLnBrk="0" hangingPunct="1">
              <a:lnSpc>
                <a:spcPct val="100000"/>
              </a:lnSpc>
              <a:spcBef>
                <a:spcPts val="0"/>
              </a:spcBef>
              <a:spcAft>
                <a:spcPts val="0"/>
              </a:spcAft>
              <a:buClr>
                <a:srgbClr val="000000"/>
              </a:buClr>
              <a:buSzPts val="1100"/>
              <a:buNone/>
              <a:tabLst/>
              <a:defRPr/>
            </a:pPr>
            <a:r>
              <a:rPr lang="en-US" sz="1100" b="0" i="1" u="none" strike="noStrike" cap="none" dirty="0">
                <a:solidFill>
                  <a:schemeClr val="tx1"/>
                </a:solidFill>
                <a:effectLst/>
                <a:ea typeface="Calibri"/>
                <a:cs typeface="Calibri Light" panose="020F0302020204030204" pitchFamily="34" charset="0"/>
                <a:sym typeface="Arial"/>
              </a:rPr>
              <a:t>Optional: If you have missed any presentations in this series, we: </a:t>
            </a:r>
          </a:p>
          <a:p>
            <a:pPr marL="171450" marR="0" lvl="0" indent="-171450" algn="l" defTabSz="966612" rtl="0" eaLnBrk="1" fontAlgn="auto" latinLnBrk="0" hangingPunct="1">
              <a:lnSpc>
                <a:spcPct val="100000"/>
              </a:lnSpc>
              <a:spcBef>
                <a:spcPts val="0"/>
              </a:spcBef>
              <a:spcAft>
                <a:spcPts val="0"/>
              </a:spcAft>
              <a:buClr>
                <a:srgbClr val="000000"/>
              </a:buClr>
              <a:buSzPts val="1100"/>
              <a:tabLst/>
              <a:defRPr/>
            </a:pPr>
            <a:r>
              <a:rPr lang="en-US" sz="1100" b="0" i="1" u="none" strike="noStrike" cap="none" dirty="0">
                <a:solidFill>
                  <a:schemeClr val="tx1"/>
                </a:solidFill>
                <a:effectLst/>
                <a:ea typeface="Calibri"/>
                <a:cs typeface="Calibri Light" panose="020F0302020204030204" pitchFamily="34" charset="0"/>
                <a:sym typeface="Arial"/>
              </a:rPr>
              <a:t>Encourage you to view the recordings of the Word Recognition presentations related to Phonological Awareness, Phonics, and Fluency to see the practices you can support at home. </a:t>
            </a:r>
          </a:p>
          <a:p>
            <a:pPr marL="171450" marR="0" lvl="0" indent="-171450" algn="l" defTabSz="966612" rtl="0" eaLnBrk="1" fontAlgn="auto" latinLnBrk="0" hangingPunct="1">
              <a:lnSpc>
                <a:spcPct val="100000"/>
              </a:lnSpc>
              <a:spcBef>
                <a:spcPts val="0"/>
              </a:spcBef>
              <a:spcAft>
                <a:spcPts val="0"/>
              </a:spcAft>
              <a:buClr>
                <a:srgbClr val="000000"/>
              </a:buClr>
              <a:buSzPts val="1100"/>
              <a:tabLst/>
              <a:defRPr/>
            </a:pPr>
            <a:r>
              <a:rPr lang="en-US" sz="1100" b="0" i="1" u="none" strike="noStrike" cap="none" dirty="0">
                <a:solidFill>
                  <a:schemeClr val="tx1"/>
                </a:solidFill>
                <a:effectLst/>
                <a:ea typeface="Calibri"/>
                <a:cs typeface="Calibri Light" panose="020F0302020204030204" pitchFamily="34" charset="0"/>
                <a:sym typeface="Arial"/>
              </a:rPr>
              <a:t>We also encourage you to reach out to your child’s teacher to find out how you can support their growing Word Recognition skills and match classroom instruction.</a:t>
            </a:r>
          </a:p>
          <a:p>
            <a:pPr marL="0">
              <a:buSzPts val="1100"/>
            </a:pPr>
            <a:endParaRPr lang="en-US" b="0" i="0" dirty="0">
              <a:solidFill>
                <a:srgbClr val="333333"/>
              </a:solidFill>
              <a:effectLst/>
            </a:endParaRPr>
          </a:p>
          <a:p>
            <a:pPr marL="0">
              <a:buSzPts val="1100"/>
            </a:pPr>
            <a:endParaRPr lang="en-US" b="0" i="0" dirty="0">
              <a:solidFill>
                <a:srgbClr val="333333"/>
              </a:solidFill>
              <a:effectLst/>
            </a:endParaRPr>
          </a:p>
          <a:p>
            <a:pPr marL="0" indent="0">
              <a:buSzPts val="1100"/>
              <a:buNone/>
            </a:pPr>
            <a:endParaRPr lang="en-US" b="0" i="1" dirty="0">
              <a:solidFill>
                <a:srgbClr val="333333"/>
              </a:solidFill>
              <a:effectLst/>
            </a:endParaRPr>
          </a:p>
        </p:txBody>
      </p:sp>
      <p:sp>
        <p:nvSpPr>
          <p:cNvPr id="651" name="Google Shape;651;g649afc5aa0_0_419:notes">
            <a:extLst>
              <a:ext uri="{FF2B5EF4-FFF2-40B4-BE49-F238E27FC236}">
                <a16:creationId xmlns:a16="http://schemas.microsoft.com/office/drawing/2014/main" id="{8524F989-24FF-0E39-6287-58BB7791F9B1}"/>
              </a:ext>
            </a:extLst>
          </p:cNvPr>
          <p:cNvSpPr txBox="1">
            <a:spLocks noGrp="1"/>
          </p:cNvSpPr>
          <p:nvPr>
            <p:ph type="sldNum" idx="4294967295"/>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Trebuchet MS" panose="020B0603020202020204" pitchFamily="34" charset="0"/>
                <a:sym typeface="Arial"/>
              </a:rPr>
              <a:t>29</a:t>
            </a:fld>
            <a:endParaRPr sz="1400" b="0" i="0" u="none" strike="noStrike" cap="none" dirty="0">
              <a:solidFill>
                <a:srgbClr val="000000"/>
              </a:solidFill>
              <a:latin typeface="Trebuchet MS" panose="020B0603020202020204" pitchFamily="34" charset="0"/>
              <a:sym typeface="Arial"/>
            </a:endParaRPr>
          </a:p>
        </p:txBody>
      </p:sp>
    </p:spTree>
    <p:extLst>
      <p:ext uri="{BB962C8B-B14F-4D97-AF65-F5344CB8AC3E}">
        <p14:creationId xmlns:p14="http://schemas.microsoft.com/office/powerpoint/2010/main" val="1312658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nSpc>
                <a:spcPct val="115000"/>
              </a:lnSpc>
              <a:spcAft>
                <a:spcPts val="800"/>
              </a:spcAft>
              <a:buNone/>
              <a:tabLst>
                <a:tab pos="457200" algn="l"/>
              </a:tabLst>
            </a:pPr>
            <a:r>
              <a:rPr lang="en-US" sz="1100" b="0" i="0" u="none" strike="noStrike" kern="100" cap="none" dirty="0">
                <a:solidFill>
                  <a:srgbClr val="000000"/>
                </a:solidFill>
                <a:effectLst/>
                <a:ea typeface="Aptos" panose="020B0004020202020204" pitchFamily="34" charset="0"/>
                <a:cs typeface="Times New Roman" panose="02020603050405020304" pitchFamily="18" charset="0"/>
                <a:sym typeface="Arial"/>
              </a:rPr>
              <a:t>Welcome and thank you all for being here today. </a:t>
            </a:r>
          </a:p>
          <a:p>
            <a:pPr marL="0" marR="0" lvl="0" indent="0">
              <a:lnSpc>
                <a:spcPct val="115000"/>
              </a:lnSpc>
              <a:spcAft>
                <a:spcPts val="800"/>
              </a:spcAft>
              <a:buNone/>
              <a:tabLst>
                <a:tab pos="457200" algn="l"/>
              </a:tabLst>
            </a:pPr>
            <a:endParaRPr lang="en-US" sz="1100" b="0" i="0" u="none" strike="noStrike" kern="100" cap="none" dirty="0">
              <a:solidFill>
                <a:srgbClr val="000000"/>
              </a:solidFill>
              <a:effectLst/>
              <a:ea typeface="Aptos" panose="020B0004020202020204" pitchFamily="34" charset="0"/>
              <a:cs typeface="Times New Roman" panose="02020603050405020304" pitchFamily="18" charset="0"/>
              <a:sym typeface="Arial"/>
            </a:endParaRPr>
          </a:p>
          <a:p>
            <a:pPr marL="0" indent="0">
              <a:buNone/>
            </a:pPr>
            <a:r>
              <a:rPr lang="en-US" sz="1100" b="0" i="0" u="none" strike="noStrike" cap="none" dirty="0">
                <a:solidFill>
                  <a:srgbClr val="000000"/>
                </a:solidFill>
                <a:ea typeface="Trebuchet MS" panose="020B0603020202020204" pitchFamily="34" charset="0"/>
                <a:sym typeface="Arial"/>
              </a:rPr>
              <a:t>This is a presentation within </a:t>
            </a:r>
            <a:r>
              <a:rPr lang="en-US" sz="1100" b="1" i="0" u="none" strike="noStrike" cap="none" dirty="0">
                <a:solidFill>
                  <a:srgbClr val="000000"/>
                </a:solidFill>
                <a:ea typeface="Trebuchet MS" panose="020B0603020202020204" pitchFamily="34" charset="0"/>
                <a:sym typeface="Arial"/>
              </a:rPr>
              <a:t>the Colorado READ Act and the Science of Reading for Families. </a:t>
            </a:r>
            <a:r>
              <a:rPr lang="en-US" sz="1100" b="0" i="0" u="none" strike="noStrike" cap="none" dirty="0">
                <a:solidFill>
                  <a:srgbClr val="000000"/>
                </a:solidFill>
                <a:ea typeface="Trebuchet MS" panose="020B0603020202020204" pitchFamily="34" charset="0"/>
                <a:sym typeface="Arial"/>
              </a:rPr>
              <a:t>A series developed to support parents with ways to help their children build reading skills in partnership with their school. ​</a:t>
            </a:r>
          </a:p>
          <a:p>
            <a:pPr marL="0" marR="0" lvl="0" indent="0">
              <a:lnSpc>
                <a:spcPct val="115000"/>
              </a:lnSpc>
              <a:spcAft>
                <a:spcPts val="800"/>
              </a:spcAft>
              <a:buNone/>
              <a:tabLst>
                <a:tab pos="457200" algn="l"/>
              </a:tabLst>
            </a:pPr>
            <a:endParaRPr lang="en-US" sz="1100" kern="100" dirty="0">
              <a:effectLst/>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
                <a:srgbClr val="000000"/>
              </a:buClr>
              <a:buSzPts val="1100"/>
              <a:buFont typeface="Arial"/>
              <a:buNone/>
              <a:tabLst>
                <a:tab pos="457200" algn="l"/>
              </a:tabLst>
              <a:defRPr/>
            </a:pPr>
            <a:r>
              <a:rPr lang="en-US" sz="1100" b="0" i="0" u="none" strike="noStrike" cap="none" dirty="0">
                <a:solidFill>
                  <a:srgbClr val="000000"/>
                </a:solidFill>
                <a:effectLst/>
                <a:ea typeface="Trebuchet MS" panose="020B0603020202020204" pitchFamily="34" charset="0"/>
                <a:sym typeface="Arial"/>
              </a:rPr>
              <a:t>During this presentation, we will be focusing on </a:t>
            </a:r>
            <a:r>
              <a:rPr lang="en-US" sz="1100" b="1" i="0" u="none" strike="noStrike" cap="none" dirty="0">
                <a:solidFill>
                  <a:srgbClr val="000000"/>
                </a:solidFill>
                <a:effectLst/>
                <a:ea typeface="Trebuchet MS" panose="020B0603020202020204" pitchFamily="34" charset="0"/>
                <a:sym typeface="Arial"/>
              </a:rPr>
              <a:t>Language Comprehension and Reading Comprehension</a:t>
            </a:r>
          </a:p>
          <a:p>
            <a:pPr marL="0" marR="0" lvl="0" indent="0" algn="l" defTabSz="914400" rtl="0" eaLnBrk="1" fontAlgn="auto" latinLnBrk="0" hangingPunct="1">
              <a:lnSpc>
                <a:spcPct val="115000"/>
              </a:lnSpc>
              <a:spcBef>
                <a:spcPts val="0"/>
              </a:spcBef>
              <a:spcAft>
                <a:spcPts val="800"/>
              </a:spcAft>
              <a:buClr>
                <a:srgbClr val="000000"/>
              </a:buClr>
              <a:buSzPts val="1100"/>
              <a:buFont typeface="Arial"/>
              <a:buNone/>
              <a:tabLst>
                <a:tab pos="457200" algn="l"/>
              </a:tabLst>
              <a:defRPr/>
            </a:pPr>
            <a:endParaRPr lang="en-US" sz="1100" kern="100" dirty="0">
              <a:effectLst/>
              <a:ea typeface="Aptos" panose="020B0004020202020204" pitchFamily="34" charset="0"/>
              <a:cs typeface="Times New Roman" panose="02020603050405020304" pitchFamily="18" charset="0"/>
            </a:endParaRPr>
          </a:p>
          <a:p>
            <a:pPr marL="0" marR="0" lvl="0" indent="0">
              <a:lnSpc>
                <a:spcPct val="115000"/>
              </a:lnSpc>
              <a:spcAft>
                <a:spcPts val="800"/>
              </a:spcAft>
              <a:buNone/>
              <a:tabLst>
                <a:tab pos="457200" algn="l"/>
              </a:tabLst>
            </a:pPr>
            <a:r>
              <a:rPr lang="en-US" sz="1100" kern="100" dirty="0">
                <a:effectLst/>
                <a:ea typeface="Aptos" panose="020B0004020202020204" pitchFamily="34" charset="0"/>
                <a:cs typeface="Times New Roman" panose="02020603050405020304" pitchFamily="18" charset="0"/>
              </a:rPr>
              <a:t>For more information or additional resources, please visit the </a:t>
            </a:r>
            <a:r>
              <a:rPr lang="en-US" sz="1100" u="sng" kern="100" dirty="0">
                <a:solidFill>
                  <a:srgbClr val="467886"/>
                </a:solidFill>
                <a:effectLst/>
                <a:ea typeface="Aptos" panose="020B0004020202020204" pitchFamily="34" charset="0"/>
                <a:cs typeface="Times New Roman" panose="02020603050405020304" pitchFamily="18" charset="0"/>
                <a:hlinkClick r:id="rId3"/>
              </a:rPr>
              <a:t>READ Act Parent Resources page</a:t>
            </a:r>
            <a:r>
              <a:rPr lang="en-US" sz="1100" kern="100" dirty="0">
                <a:effectLst/>
                <a:ea typeface="Aptos" panose="020B0004020202020204" pitchFamily="34" charset="0"/>
                <a:cs typeface="Times New Roman" panose="02020603050405020304" pitchFamily="18" charset="0"/>
              </a:rPr>
              <a:t> found within the CDE website. (</a:t>
            </a:r>
            <a:r>
              <a:rPr lang="en-US" sz="1100" u="sng" kern="100" dirty="0">
                <a:solidFill>
                  <a:srgbClr val="467886"/>
                </a:solidFill>
                <a:effectLst/>
                <a:ea typeface="Aptos" panose="020B0004020202020204" pitchFamily="34" charset="0"/>
                <a:cs typeface="Times New Roman" panose="02020603050405020304" pitchFamily="18" charset="0"/>
              </a:rPr>
              <a:t>QR Code on the slide</a:t>
            </a:r>
            <a:r>
              <a:rPr lang="en-US" sz="1100" kern="100" dirty="0">
                <a:effectLst/>
                <a:ea typeface="Aptos" panose="020B0004020202020204" pitchFamily="34" charset="0"/>
                <a:cs typeface="Times New Roman" panose="02020603050405020304" pitchFamily="18" charset="0"/>
              </a:rPr>
              <a:t>)</a:t>
            </a:r>
          </a:p>
          <a:p>
            <a:pPr marL="0" marR="0" lvl="0" indent="0">
              <a:lnSpc>
                <a:spcPct val="115000"/>
              </a:lnSpc>
              <a:spcAft>
                <a:spcPts val="800"/>
              </a:spcAft>
              <a:buNone/>
              <a:tabLst>
                <a:tab pos="457200" algn="l"/>
              </a:tabLst>
            </a:pPr>
            <a:endParaRPr lang="en-US" sz="1100" kern="100" dirty="0">
              <a:effectLst/>
              <a:ea typeface="Aptos" panose="020B0004020202020204" pitchFamily="34" charset="0"/>
              <a:cs typeface="Times New Roman" panose="02020603050405020304" pitchFamily="18" charset="0"/>
            </a:endParaRPr>
          </a:p>
          <a:p>
            <a:pPr marL="0" marR="0" lvl="0" indent="0">
              <a:lnSpc>
                <a:spcPct val="115000"/>
              </a:lnSpc>
              <a:spcAft>
                <a:spcPts val="800"/>
              </a:spcAft>
              <a:buNone/>
              <a:tabLst>
                <a:tab pos="457200" algn="l"/>
              </a:tabLst>
            </a:pPr>
            <a:r>
              <a:rPr lang="en-US" sz="1100" i="1" kern="100" dirty="0">
                <a:effectLst/>
                <a:ea typeface="Aptos" panose="020B0004020202020204" pitchFamily="34" charset="0"/>
                <a:cs typeface="Times New Roman" panose="02020603050405020304" pitchFamily="18" charset="0"/>
              </a:rPr>
              <a:t>Background information for presenters: </a:t>
            </a:r>
          </a:p>
          <a:p>
            <a:pPr marL="171450" marR="0" lvl="0" indent="-171450" algn="l" defTabSz="914400" rtl="0" eaLnBrk="1" fontAlgn="base" latinLnBrk="0" hangingPunct="1">
              <a:lnSpc>
                <a:spcPct val="100000"/>
              </a:lnSpc>
              <a:spcBef>
                <a:spcPts val="0"/>
              </a:spcBef>
              <a:spcAft>
                <a:spcPts val="0"/>
              </a:spcAft>
              <a:buClr>
                <a:srgbClr val="000000"/>
              </a:buClr>
              <a:buSzPts val="1100"/>
              <a:tabLst/>
              <a:defRPr/>
            </a:pPr>
            <a:r>
              <a:rPr lang="en-US" sz="1100" b="0" i="1" u="none" strike="noStrike" kern="100" cap="none" dirty="0">
                <a:solidFill>
                  <a:srgbClr val="000000"/>
                </a:solidFill>
                <a:effectLst/>
                <a:ea typeface="Aptos" panose="020B0004020202020204" pitchFamily="34" charset="0"/>
                <a:cs typeface="Times New Roman" panose="02020603050405020304" pitchFamily="18" charset="0"/>
                <a:sym typeface="Arial"/>
              </a:rPr>
              <a:t>The READ Act encourages local education providers to provide parent opportunities to participate in parent reading workshops throughout the school year to assist parents in developing their own reading skills and in developing the skills necessary to assist their children in reading. We hope this series will be helpful to you as parents (</a:t>
            </a:r>
            <a:r>
              <a:rPr lang="en-US" sz="1100" b="0" i="1" u="none" strike="noStrike" cap="none" dirty="0">
                <a:solidFill>
                  <a:srgbClr val="000000"/>
                </a:solidFill>
                <a:ea typeface="Trebuchet MS" panose="020B0603020202020204" pitchFamily="34" charset="0"/>
                <a:sym typeface="Arial"/>
              </a:rPr>
              <a:t>CRS 22-7-1208 (4))</a:t>
            </a:r>
            <a:r>
              <a:rPr lang="en-US" sz="1100" b="0" i="1" u="none" strike="noStrike" kern="100" cap="none" dirty="0">
                <a:solidFill>
                  <a:srgbClr val="000000"/>
                </a:solidFill>
                <a:effectLst/>
                <a:ea typeface="Aptos" panose="020B0004020202020204" pitchFamily="34" charset="0"/>
                <a:cs typeface="Times New Roman" panose="02020603050405020304" pitchFamily="18" charset="0"/>
                <a:sym typeface="Arial"/>
              </a:rPr>
              <a:t>.  </a:t>
            </a:r>
          </a:p>
          <a:p>
            <a:pPr marL="628650" marR="0" lvl="1" indent="-171450" algn="l" defTabSz="914400" rtl="0" eaLnBrk="1" fontAlgn="base" latinLnBrk="0" hangingPunct="1">
              <a:lnSpc>
                <a:spcPct val="100000"/>
              </a:lnSpc>
              <a:spcBef>
                <a:spcPts val="0"/>
              </a:spcBef>
              <a:spcAft>
                <a:spcPts val="0"/>
              </a:spcAft>
              <a:buClr>
                <a:srgbClr val="000000"/>
              </a:buClr>
              <a:buSzPts val="1100"/>
              <a:tabLst/>
              <a:defRPr/>
            </a:pPr>
            <a:r>
              <a:rPr lang="en-US" sz="1100" b="0" i="1" u="none" strike="noStrike" cap="none" dirty="0">
                <a:solidFill>
                  <a:srgbClr val="000000"/>
                </a:solidFill>
                <a:effectLst/>
                <a:latin typeface="Trebuchet MS" panose="020B0603020202020204" pitchFamily="34" charset="0"/>
                <a:sym typeface="Arial"/>
              </a:rPr>
              <a:t>The Colorado READ Act statute defines the term “parent’ as a student’s biological or adoptive parent, stepparent, foster parent, or legal guardian(</a:t>
            </a:r>
            <a:r>
              <a:rPr lang="en-US" sz="1100" b="0" i="1" u="none" strike="noStrike" cap="none" dirty="0">
                <a:solidFill>
                  <a:srgbClr val="000000"/>
                </a:solidFill>
                <a:latin typeface="Trebuchet MS" panose="020B0603020202020204" pitchFamily="34" charset="0"/>
                <a:sym typeface="Arial"/>
              </a:rPr>
              <a:t>CRS 22-7-1203 (8)(a))</a:t>
            </a:r>
            <a:r>
              <a:rPr lang="en-US" sz="1100" b="0" i="1" u="none" strike="noStrike" cap="none" dirty="0">
                <a:solidFill>
                  <a:srgbClr val="000000"/>
                </a:solidFill>
                <a:effectLst/>
                <a:latin typeface="Trebuchet MS" panose="020B0603020202020204" pitchFamily="34" charset="0"/>
                <a:sym typeface="Arial"/>
              </a:rPr>
              <a:t>.  </a:t>
            </a:r>
          </a:p>
          <a:p>
            <a:pPr marL="628650" marR="0" lvl="1" indent="-171450" algn="l" defTabSz="914400" rtl="0" eaLnBrk="1" fontAlgn="base" latinLnBrk="0" hangingPunct="1">
              <a:lnSpc>
                <a:spcPct val="100000"/>
              </a:lnSpc>
              <a:spcBef>
                <a:spcPts val="0"/>
              </a:spcBef>
              <a:spcAft>
                <a:spcPts val="0"/>
              </a:spcAft>
              <a:buClr>
                <a:srgbClr val="000000"/>
              </a:buClr>
              <a:buSzPts val="1100"/>
              <a:tabLst/>
              <a:defRPr/>
            </a:pPr>
            <a:r>
              <a:rPr lang="en-US" sz="1100" b="0" i="1" u="none" strike="noStrike" cap="none" dirty="0">
                <a:solidFill>
                  <a:srgbClr val="000000"/>
                </a:solidFill>
                <a:effectLst/>
                <a:latin typeface="Trebuchet MS" panose="020B0603020202020204" pitchFamily="34" charset="0"/>
                <a:sym typeface="Arial"/>
              </a:rPr>
              <a:t>For brevity purposes, we have adopted this definition throughout the presentation. </a:t>
            </a:r>
            <a:r>
              <a:rPr lang="en-US" sz="1100" b="0" i="1" u="none" strike="noStrike" cap="none" baseline="0" dirty="0">
                <a:solidFill>
                  <a:srgbClr val="000000"/>
                </a:solidFill>
                <a:latin typeface="Trebuchet MS" panose="020B0603020202020204" pitchFamily="34" charset="0"/>
                <a:sym typeface="Arial"/>
              </a:rPr>
              <a:t>When we use “Parent” during the presentation we mean family or caregiver aligned with the language of the law. </a:t>
            </a:r>
            <a:endParaRPr lang="en-US" sz="1100" b="0" i="1" u="none" strike="noStrike" kern="100" cap="none" dirty="0">
              <a:solidFill>
                <a:srgbClr val="000000"/>
              </a:solidFill>
              <a:effectLst/>
              <a:latin typeface="Trebuchet MS" panose="020B0603020202020204" pitchFamily="34" charset="0"/>
              <a:ea typeface="Aptos" panose="020B0004020202020204" pitchFamily="34" charset="0"/>
              <a:cs typeface="Times New Roman" panose="02020603050405020304" pitchFamily="18" charset="0"/>
              <a:sym typeface="Arial"/>
            </a:endParaRPr>
          </a:p>
          <a:p>
            <a:pPr marL="0" marR="0" lvl="0" indent="0">
              <a:lnSpc>
                <a:spcPct val="115000"/>
              </a:lnSpc>
              <a:spcAft>
                <a:spcPts val="800"/>
              </a:spcAft>
              <a:buNone/>
              <a:tabLst>
                <a:tab pos="457200" algn="l"/>
              </a:tabLst>
            </a:pPr>
            <a:endParaRPr lang="en-US" sz="1100" kern="100" dirty="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429332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dirty="0">
                <a:solidFill>
                  <a:srgbClr val="000000"/>
                </a:solidFill>
                <a:effectLst/>
                <a:latin typeface="Trebuchet MS" panose="020B0603020202020204" pitchFamily="34" charset="0"/>
              </a:rPr>
              <a:t>Here is a </a:t>
            </a:r>
            <a:r>
              <a:rPr lang="en-US" sz="1100" b="1" i="0" u="none" strike="noStrike" dirty="0">
                <a:solidFill>
                  <a:srgbClr val="000000"/>
                </a:solidFill>
                <a:effectLst/>
                <a:latin typeface="Trebuchet MS" panose="020B0603020202020204" pitchFamily="34" charset="0"/>
              </a:rPr>
              <a:t>summary of key points </a:t>
            </a:r>
            <a:r>
              <a:rPr lang="en-US" sz="1100" b="0" i="0" u="none" strike="noStrike" dirty="0">
                <a:solidFill>
                  <a:srgbClr val="000000"/>
                </a:solidFill>
                <a:effectLst/>
                <a:latin typeface="Trebuchet MS" panose="020B0603020202020204" pitchFamily="34" charset="0"/>
              </a:rPr>
              <a:t>about </a:t>
            </a:r>
            <a:r>
              <a:rPr lang="en-US" sz="1100" b="1" i="0" u="none" strike="noStrike" dirty="0">
                <a:solidFill>
                  <a:srgbClr val="000000"/>
                </a:solidFill>
                <a:effectLst/>
                <a:latin typeface="Trebuchet MS" panose="020B0603020202020204" pitchFamily="34" charset="0"/>
              </a:rPr>
              <a:t>Language Comprehension and Reading Comprehension</a:t>
            </a:r>
            <a:r>
              <a:rPr lang="en-US" sz="1100" b="0" i="0" u="none" strike="noStrike" dirty="0">
                <a:solidFill>
                  <a:srgbClr val="000000"/>
                </a:solidFill>
                <a:effectLst/>
                <a:latin typeface="Trebuchet MS" panose="020B0603020202020204" pitchFamily="34" charset="0"/>
              </a:rPr>
              <a:t>: </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en-US" sz="1100" b="0" i="0" u="none" strike="noStrike" dirty="0">
              <a:solidFill>
                <a:srgbClr val="000000"/>
              </a:solidFill>
              <a:effectLst/>
              <a:latin typeface="Trebuchet MS" panose="020B0603020202020204" pitchFamily="34" charset="0"/>
            </a:endParaRP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1" dirty="0">
                <a:solidFill>
                  <a:schemeClr val="tx1"/>
                </a:solidFill>
              </a:rPr>
              <a:t>Reading comprehension is an outcome, the product of word recognition and language comprehension </a:t>
            </a:r>
            <a:r>
              <a:rPr lang="en-US" sz="1100" dirty="0">
                <a:solidFill>
                  <a:schemeClr val="tx1"/>
                </a:solidFill>
              </a:rPr>
              <a:t>(Gough &amp; Tunmer, 1986).</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endParaRPr lang="en-US" sz="1100" dirty="0">
              <a:solidFill>
                <a:schemeClr val="tx1"/>
              </a:solidFill>
            </a:endParaRP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1" dirty="0">
                <a:solidFill>
                  <a:schemeClr val="tx1"/>
                </a:solidFill>
              </a:rPr>
              <a:t>Language comprehension skills are the oral language foundation for reading comprehension skills.</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endParaRPr lang="en-US" sz="1100" dirty="0">
              <a:solidFill>
                <a:schemeClr val="tx1"/>
              </a:solidFill>
              <a:ea typeface="Trebuchet MS" panose="020B0603020202020204" pitchFamily="34" charset="0"/>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1" dirty="0">
                <a:solidFill>
                  <a:srgbClr val="000000"/>
                </a:solidFill>
                <a:ea typeface="Trebuchet MS" panose="020B0603020202020204" pitchFamily="34" charset="0"/>
              </a:rPr>
              <a:t>Once a child can independently read the words on the page, the strength of their language comprehension skills will determine overall reading ability</a:t>
            </a:r>
            <a:r>
              <a:rPr lang="en-US" sz="1100" dirty="0">
                <a:solidFill>
                  <a:srgbClr val="000000"/>
                </a:solidFill>
                <a:ea typeface="Trebuchet MS" panose="020B0603020202020204" pitchFamily="34" charset="0"/>
              </a:rPr>
              <a:t> (Hogan et al., 2011; Oakhill et al., 2015 as cited by Hennessy, 2021).</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dirty="0">
              <a:solidFill>
                <a:srgbClr val="000000"/>
              </a:solidFill>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1" dirty="0">
                <a:solidFill>
                  <a:srgbClr val="000000"/>
                </a:solidFill>
              </a:rPr>
              <a:t>Comprehension continues to grow throughout a child’s life.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b="1" dirty="0">
              <a:solidFill>
                <a:srgbClr val="000000"/>
              </a:solidFill>
              <a:ea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dirty="0">
                <a:solidFill>
                  <a:srgbClr val="000000"/>
                </a:solidFill>
                <a:ea typeface="Trebuchet MS" panose="020B0603020202020204" pitchFamily="34" charset="0"/>
              </a:rPr>
              <a:t>Handout Language Comprehension and Reading Comprehension For Parents Handout</a:t>
            </a:r>
          </a:p>
          <a:p>
            <a:endParaRPr lang="en-US" dirty="0"/>
          </a:p>
        </p:txBody>
      </p:sp>
    </p:spTree>
    <p:extLst>
      <p:ext uri="{BB962C8B-B14F-4D97-AF65-F5344CB8AC3E}">
        <p14:creationId xmlns:p14="http://schemas.microsoft.com/office/powerpoint/2010/main" val="38652747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In closing, “</a:t>
            </a:r>
            <a:r>
              <a:rPr lang="en-US" b="1" dirty="0"/>
              <a:t>Learning to read transforms lives. Reading is the basis for the acquisition of knowledge, for cultural engagement, for democracy, and for success in the workplace </a:t>
            </a:r>
            <a:r>
              <a:rPr lang="en-US" dirty="0"/>
              <a:t>(Castles et al., 2018, p.5). </a:t>
            </a:r>
          </a:p>
          <a:p>
            <a:pPr marL="0" indent="0">
              <a:buNone/>
            </a:pPr>
            <a:endParaRPr lang="en-US" sz="1100" dirty="0"/>
          </a:p>
          <a:p>
            <a:pPr marL="0" indent="0">
              <a:buNone/>
            </a:pPr>
            <a:r>
              <a:rPr lang="en-US" dirty="0"/>
              <a:t>—Helping children learn to read and then providing opportunities for varied, extensive, and successful reading experience is fundamental to their success” (Castles et al., 2018, p. 38).</a:t>
            </a:r>
          </a:p>
          <a:p>
            <a:pPr marL="0" indent="0">
              <a:buNone/>
            </a:pPr>
            <a:endParaRPr lang="en-US" sz="1100" dirty="0"/>
          </a:p>
        </p:txBody>
      </p:sp>
    </p:spTree>
    <p:extLst>
      <p:ext uri="{BB962C8B-B14F-4D97-AF65-F5344CB8AC3E}">
        <p14:creationId xmlns:p14="http://schemas.microsoft.com/office/powerpoint/2010/main" val="17361026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a:extLst>
            <a:ext uri="{FF2B5EF4-FFF2-40B4-BE49-F238E27FC236}">
              <a16:creationId xmlns:a16="http://schemas.microsoft.com/office/drawing/2014/main" id="{D4AAC114-D1D4-FB73-99C2-78607246AC29}"/>
            </a:ext>
          </a:extLst>
        </p:cNvPr>
        <p:cNvGrpSpPr/>
        <p:nvPr/>
      </p:nvGrpSpPr>
      <p:grpSpPr>
        <a:xfrm>
          <a:off x="0" y="0"/>
          <a:ext cx="0" cy="0"/>
          <a:chOff x="0" y="0"/>
          <a:chExt cx="0" cy="0"/>
        </a:xfrm>
      </p:grpSpPr>
      <p:sp>
        <p:nvSpPr>
          <p:cNvPr id="350" name="Google Shape;350;g271fd490ee5_0_332:notes">
            <a:extLst>
              <a:ext uri="{FF2B5EF4-FFF2-40B4-BE49-F238E27FC236}">
                <a16:creationId xmlns:a16="http://schemas.microsoft.com/office/drawing/2014/main" id="{D1DFF07F-BEAA-7C91-E9F7-547BF64EAE2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271fd490ee5_0_332:notes">
            <a:extLst>
              <a:ext uri="{FF2B5EF4-FFF2-40B4-BE49-F238E27FC236}">
                <a16:creationId xmlns:a16="http://schemas.microsoft.com/office/drawing/2014/main" id="{40446405-EFA1-FA2A-3E54-F006BAD0A3E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There are more resources for parents on the CDE Parent Resources Website including videos of activities you can do at home and links to get additional books. </a:t>
            </a:r>
          </a:p>
          <a:p>
            <a:pPr marL="0" lvl="0" indent="0" algn="l" rtl="0">
              <a:spcBef>
                <a:spcPts val="0"/>
              </a:spcBef>
              <a:spcAft>
                <a:spcPts val="0"/>
              </a:spcAft>
              <a:buNone/>
            </a:pPr>
            <a:r>
              <a:rPr lang="en-US" dirty="0"/>
              <a:t>You can also look up your local library for the resources they have to share! </a:t>
            </a:r>
          </a:p>
        </p:txBody>
      </p:sp>
    </p:spTree>
    <p:extLst>
      <p:ext uri="{BB962C8B-B14F-4D97-AF65-F5344CB8AC3E}">
        <p14:creationId xmlns:p14="http://schemas.microsoft.com/office/powerpoint/2010/main" val="40474641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86d80a4c9c_0_7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0" name="Google Shape;650;g86d80a4c9c_0_76:notes"/>
          <p:cNvSpPr txBox="1">
            <a:spLocks noGrp="1"/>
          </p:cNvSpPr>
          <p:nvPr>
            <p:ph type="body" idx="1"/>
          </p:nvPr>
        </p:nvSpPr>
        <p:spPr>
          <a:xfrm>
            <a:off x="731520" y="4620578"/>
            <a:ext cx="5852160" cy="3780630"/>
          </a:xfrm>
          <a:prstGeom prst="rect">
            <a:avLst/>
          </a:prstGeom>
        </p:spPr>
        <p:txBody>
          <a:bodyPr spcFirstLastPara="1" wrap="square" lIns="96645" tIns="48309" rIns="96645" bIns="48309" anchor="t" anchorCtr="0">
            <a:noAutofit/>
          </a:bodyPr>
          <a:lstStyle/>
          <a:p>
            <a:endParaRPr lang="en-US" b="0" i="0" dirty="0">
              <a:solidFill>
                <a:srgbClr val="414042"/>
              </a:solidFill>
              <a:effectLst/>
            </a:endParaRPr>
          </a:p>
        </p:txBody>
      </p:sp>
      <p:sp>
        <p:nvSpPr>
          <p:cNvPr id="651" name="Google Shape;651;g86d80a4c9c_0_76:notes"/>
          <p:cNvSpPr txBox="1">
            <a:spLocks noGrp="1"/>
          </p:cNvSpPr>
          <p:nvPr>
            <p:ph type="sldNum" idx="4294967295"/>
          </p:nvPr>
        </p:nvSpPr>
        <p:spPr>
          <a:xfrm>
            <a:off x="4143587" y="9119474"/>
            <a:ext cx="3169920" cy="481635"/>
          </a:xfrm>
          <a:prstGeom prst="rect">
            <a:avLst/>
          </a:prstGeom>
        </p:spPr>
        <p:txBody>
          <a:bodyPr spcFirstLastPara="1" wrap="square" lIns="96645" tIns="48309" rIns="96645" bIns="48309" anchor="b" anchorCtr="0">
            <a:noAutofit/>
          </a:bodyPr>
          <a:lstStyle/>
          <a:p>
            <a:pPr>
              <a:buClr>
                <a:srgbClr val="000000"/>
              </a:buClr>
            </a:pPr>
            <a:fld id="{00000000-1234-1234-1234-123412341234}" type="slidenum">
              <a:rPr lang="en-US">
                <a:latin typeface="Trebuchet MS" panose="020B0603020202020204" pitchFamily="34" charset="0"/>
              </a:rPr>
              <a:pPr>
                <a:buClr>
                  <a:srgbClr val="000000"/>
                </a:buClr>
              </a:pPr>
              <a:t>33</a:t>
            </a:fld>
            <a:endParaRPr dirty="0">
              <a:latin typeface="Trebuchet MS" panose="020B0603020202020204" pitchFamily="34" charset="0"/>
            </a:endParaRPr>
          </a:p>
        </p:txBody>
      </p:sp>
    </p:spTree>
    <p:extLst>
      <p:ext uri="{BB962C8B-B14F-4D97-AF65-F5344CB8AC3E}">
        <p14:creationId xmlns:p14="http://schemas.microsoft.com/office/powerpoint/2010/main" val="10848604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a:extLst>
            <a:ext uri="{FF2B5EF4-FFF2-40B4-BE49-F238E27FC236}">
              <a16:creationId xmlns:a16="http://schemas.microsoft.com/office/drawing/2014/main" id="{D76902C0-BFE6-17FE-5EC0-C3A3CD7203A9}"/>
            </a:ext>
          </a:extLst>
        </p:cNvPr>
        <p:cNvGrpSpPr/>
        <p:nvPr/>
      </p:nvGrpSpPr>
      <p:grpSpPr>
        <a:xfrm>
          <a:off x="0" y="0"/>
          <a:ext cx="0" cy="0"/>
          <a:chOff x="0" y="0"/>
          <a:chExt cx="0" cy="0"/>
        </a:xfrm>
      </p:grpSpPr>
      <p:sp>
        <p:nvSpPr>
          <p:cNvPr id="649" name="Google Shape;649;g86d80a4c9c_0_76:notes">
            <a:extLst>
              <a:ext uri="{FF2B5EF4-FFF2-40B4-BE49-F238E27FC236}">
                <a16:creationId xmlns:a16="http://schemas.microsoft.com/office/drawing/2014/main" id="{D44B5E13-9423-748B-0C6C-4DCA33D712A3}"/>
              </a:ext>
            </a:extLst>
          </p:cNvPr>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0" name="Google Shape;650;g86d80a4c9c_0_76:notes">
            <a:extLst>
              <a:ext uri="{FF2B5EF4-FFF2-40B4-BE49-F238E27FC236}">
                <a16:creationId xmlns:a16="http://schemas.microsoft.com/office/drawing/2014/main" id="{8892D6FC-7EED-7A52-6778-828054F8A5D2}"/>
              </a:ext>
            </a:extLst>
          </p:cNvPr>
          <p:cNvSpPr txBox="1">
            <a:spLocks noGrp="1"/>
          </p:cNvSpPr>
          <p:nvPr>
            <p:ph type="body" idx="1"/>
          </p:nvPr>
        </p:nvSpPr>
        <p:spPr>
          <a:xfrm>
            <a:off x="731520" y="4620578"/>
            <a:ext cx="5852160" cy="3780630"/>
          </a:xfrm>
          <a:prstGeom prst="rect">
            <a:avLst/>
          </a:prstGeom>
        </p:spPr>
        <p:txBody>
          <a:bodyPr spcFirstLastPara="1" wrap="square" lIns="96645" tIns="48309" rIns="96645" bIns="48309" anchor="t" anchorCtr="0">
            <a:noAutofit/>
          </a:bodyPr>
          <a:lstStyle/>
          <a:p>
            <a:endParaRPr lang="en-US" b="0" i="0" dirty="0">
              <a:solidFill>
                <a:srgbClr val="414042"/>
              </a:solidFill>
              <a:effectLst/>
            </a:endParaRPr>
          </a:p>
        </p:txBody>
      </p:sp>
      <p:sp>
        <p:nvSpPr>
          <p:cNvPr id="651" name="Google Shape;651;g86d80a4c9c_0_76:notes">
            <a:extLst>
              <a:ext uri="{FF2B5EF4-FFF2-40B4-BE49-F238E27FC236}">
                <a16:creationId xmlns:a16="http://schemas.microsoft.com/office/drawing/2014/main" id="{42833AA3-437E-C166-7E8D-E087D57234F8}"/>
              </a:ext>
            </a:extLst>
          </p:cNvPr>
          <p:cNvSpPr txBox="1">
            <a:spLocks noGrp="1"/>
          </p:cNvSpPr>
          <p:nvPr>
            <p:ph type="sldNum" idx="4294967295"/>
          </p:nvPr>
        </p:nvSpPr>
        <p:spPr>
          <a:xfrm>
            <a:off x="4143587" y="9119474"/>
            <a:ext cx="3169920" cy="481635"/>
          </a:xfrm>
          <a:prstGeom prst="rect">
            <a:avLst/>
          </a:prstGeom>
        </p:spPr>
        <p:txBody>
          <a:bodyPr spcFirstLastPara="1" wrap="square" lIns="96645" tIns="48309" rIns="96645" bIns="48309" anchor="b" anchorCtr="0">
            <a:noAutofit/>
          </a:bodyPr>
          <a:lstStyle/>
          <a:p>
            <a:pPr>
              <a:buClr>
                <a:srgbClr val="000000"/>
              </a:buClr>
            </a:pPr>
            <a:fld id="{00000000-1234-1234-1234-123412341234}" type="slidenum">
              <a:rPr lang="en-US">
                <a:latin typeface="Trebuchet MS" panose="020B0603020202020204" pitchFamily="34" charset="0"/>
              </a:rPr>
              <a:pPr>
                <a:buClr>
                  <a:srgbClr val="000000"/>
                </a:buClr>
              </a:pPr>
              <a:t>34</a:t>
            </a:fld>
            <a:endParaRPr dirty="0">
              <a:latin typeface="Trebuchet MS" panose="020B0603020202020204" pitchFamily="34" charset="0"/>
            </a:endParaRPr>
          </a:p>
        </p:txBody>
      </p:sp>
    </p:spTree>
    <p:extLst>
      <p:ext uri="{BB962C8B-B14F-4D97-AF65-F5344CB8AC3E}">
        <p14:creationId xmlns:p14="http://schemas.microsoft.com/office/powerpoint/2010/main" val="41328198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a:extLst>
            <a:ext uri="{FF2B5EF4-FFF2-40B4-BE49-F238E27FC236}">
              <a16:creationId xmlns:a16="http://schemas.microsoft.com/office/drawing/2014/main" id="{F2DAD338-6C64-C1AB-4A13-FDEB4E16B87F}"/>
            </a:ext>
          </a:extLst>
        </p:cNvPr>
        <p:cNvGrpSpPr/>
        <p:nvPr/>
      </p:nvGrpSpPr>
      <p:grpSpPr>
        <a:xfrm>
          <a:off x="0" y="0"/>
          <a:ext cx="0" cy="0"/>
          <a:chOff x="0" y="0"/>
          <a:chExt cx="0" cy="0"/>
        </a:xfrm>
      </p:grpSpPr>
      <p:sp>
        <p:nvSpPr>
          <p:cNvPr id="649" name="Google Shape;649;g86d80a4c9c_0_76:notes">
            <a:extLst>
              <a:ext uri="{FF2B5EF4-FFF2-40B4-BE49-F238E27FC236}">
                <a16:creationId xmlns:a16="http://schemas.microsoft.com/office/drawing/2014/main" id="{B00D00F8-4D1F-A0CD-0969-C2313D66FCB9}"/>
              </a:ext>
            </a:extLst>
          </p:cNvPr>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0" name="Google Shape;650;g86d80a4c9c_0_76:notes">
            <a:extLst>
              <a:ext uri="{FF2B5EF4-FFF2-40B4-BE49-F238E27FC236}">
                <a16:creationId xmlns:a16="http://schemas.microsoft.com/office/drawing/2014/main" id="{B3DE1ECF-2F97-320C-043D-7DC85ADB883C}"/>
              </a:ext>
            </a:extLst>
          </p:cNvPr>
          <p:cNvSpPr txBox="1">
            <a:spLocks noGrp="1"/>
          </p:cNvSpPr>
          <p:nvPr>
            <p:ph type="body" idx="1"/>
          </p:nvPr>
        </p:nvSpPr>
        <p:spPr>
          <a:xfrm>
            <a:off x="731520" y="4620578"/>
            <a:ext cx="5852160" cy="3780630"/>
          </a:xfrm>
          <a:prstGeom prst="rect">
            <a:avLst/>
          </a:prstGeom>
        </p:spPr>
        <p:txBody>
          <a:bodyPr spcFirstLastPara="1" wrap="square" lIns="96645" tIns="48309" rIns="96645" bIns="48309" anchor="t" anchorCtr="0">
            <a:noAutofit/>
          </a:bodyPr>
          <a:lstStyle/>
          <a:p>
            <a:endParaRPr lang="en-US" b="0" i="0" dirty="0">
              <a:solidFill>
                <a:srgbClr val="414042"/>
              </a:solidFill>
              <a:effectLst/>
            </a:endParaRPr>
          </a:p>
        </p:txBody>
      </p:sp>
      <p:sp>
        <p:nvSpPr>
          <p:cNvPr id="651" name="Google Shape;651;g86d80a4c9c_0_76:notes">
            <a:extLst>
              <a:ext uri="{FF2B5EF4-FFF2-40B4-BE49-F238E27FC236}">
                <a16:creationId xmlns:a16="http://schemas.microsoft.com/office/drawing/2014/main" id="{2106ABE3-7DEF-1278-AF47-799341245D38}"/>
              </a:ext>
            </a:extLst>
          </p:cNvPr>
          <p:cNvSpPr txBox="1">
            <a:spLocks noGrp="1"/>
          </p:cNvSpPr>
          <p:nvPr>
            <p:ph type="sldNum" idx="4294967295"/>
          </p:nvPr>
        </p:nvSpPr>
        <p:spPr>
          <a:xfrm>
            <a:off x="4143587" y="9119474"/>
            <a:ext cx="3169920" cy="481635"/>
          </a:xfrm>
          <a:prstGeom prst="rect">
            <a:avLst/>
          </a:prstGeom>
        </p:spPr>
        <p:txBody>
          <a:bodyPr spcFirstLastPara="1" wrap="square" lIns="96645" tIns="48309" rIns="96645" bIns="48309" anchor="b" anchorCtr="0">
            <a:noAutofit/>
          </a:bodyPr>
          <a:lstStyle/>
          <a:p>
            <a:pPr>
              <a:buClr>
                <a:srgbClr val="000000"/>
              </a:buClr>
            </a:pPr>
            <a:fld id="{00000000-1234-1234-1234-123412341234}" type="slidenum">
              <a:rPr lang="en-US">
                <a:latin typeface="Trebuchet MS" panose="020B0603020202020204" pitchFamily="34" charset="0"/>
              </a:rPr>
              <a:pPr>
                <a:buClr>
                  <a:srgbClr val="000000"/>
                </a:buClr>
              </a:pPr>
              <a:t>35</a:t>
            </a:fld>
            <a:endParaRPr dirty="0">
              <a:latin typeface="Trebuchet MS" panose="020B0603020202020204" pitchFamily="34" charset="0"/>
            </a:endParaRPr>
          </a:p>
        </p:txBody>
      </p:sp>
    </p:spTree>
    <p:extLst>
      <p:ext uri="{BB962C8B-B14F-4D97-AF65-F5344CB8AC3E}">
        <p14:creationId xmlns:p14="http://schemas.microsoft.com/office/powerpoint/2010/main" val="20387845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a:extLst>
            <a:ext uri="{FF2B5EF4-FFF2-40B4-BE49-F238E27FC236}">
              <a16:creationId xmlns:a16="http://schemas.microsoft.com/office/drawing/2014/main" id="{40971FEE-9D20-77B5-0427-E1808104FC55}"/>
            </a:ext>
          </a:extLst>
        </p:cNvPr>
        <p:cNvGrpSpPr/>
        <p:nvPr/>
      </p:nvGrpSpPr>
      <p:grpSpPr>
        <a:xfrm>
          <a:off x="0" y="0"/>
          <a:ext cx="0" cy="0"/>
          <a:chOff x="0" y="0"/>
          <a:chExt cx="0" cy="0"/>
        </a:xfrm>
      </p:grpSpPr>
      <p:sp>
        <p:nvSpPr>
          <p:cNvPr id="649" name="Google Shape;649;g86d80a4c9c_0_76:notes">
            <a:extLst>
              <a:ext uri="{FF2B5EF4-FFF2-40B4-BE49-F238E27FC236}">
                <a16:creationId xmlns:a16="http://schemas.microsoft.com/office/drawing/2014/main" id="{4708836E-FCA0-9AAB-DA6C-1A663F78296E}"/>
              </a:ext>
            </a:extLst>
          </p:cNvPr>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0" name="Google Shape;650;g86d80a4c9c_0_76:notes">
            <a:extLst>
              <a:ext uri="{FF2B5EF4-FFF2-40B4-BE49-F238E27FC236}">
                <a16:creationId xmlns:a16="http://schemas.microsoft.com/office/drawing/2014/main" id="{1EB09080-C327-8355-1E93-10E8FC564209}"/>
              </a:ext>
            </a:extLst>
          </p:cNvPr>
          <p:cNvSpPr txBox="1">
            <a:spLocks noGrp="1"/>
          </p:cNvSpPr>
          <p:nvPr>
            <p:ph type="body" idx="1"/>
          </p:nvPr>
        </p:nvSpPr>
        <p:spPr>
          <a:xfrm>
            <a:off x="731520" y="4620578"/>
            <a:ext cx="5852160" cy="3780630"/>
          </a:xfrm>
          <a:prstGeom prst="rect">
            <a:avLst/>
          </a:prstGeom>
        </p:spPr>
        <p:txBody>
          <a:bodyPr spcFirstLastPara="1" wrap="square" lIns="96645" tIns="48309" rIns="96645" bIns="48309" anchor="t" anchorCtr="0">
            <a:noAutofit/>
          </a:bodyPr>
          <a:lstStyle/>
          <a:p>
            <a:endParaRPr lang="en-US" b="0" i="0" dirty="0">
              <a:solidFill>
                <a:srgbClr val="414042"/>
              </a:solidFill>
              <a:effectLst/>
            </a:endParaRPr>
          </a:p>
        </p:txBody>
      </p:sp>
      <p:sp>
        <p:nvSpPr>
          <p:cNvPr id="651" name="Google Shape;651;g86d80a4c9c_0_76:notes">
            <a:extLst>
              <a:ext uri="{FF2B5EF4-FFF2-40B4-BE49-F238E27FC236}">
                <a16:creationId xmlns:a16="http://schemas.microsoft.com/office/drawing/2014/main" id="{3436D640-63BF-F81C-7107-CB26A9BE9D1B}"/>
              </a:ext>
            </a:extLst>
          </p:cNvPr>
          <p:cNvSpPr txBox="1">
            <a:spLocks noGrp="1"/>
          </p:cNvSpPr>
          <p:nvPr>
            <p:ph type="sldNum" idx="4294967295"/>
          </p:nvPr>
        </p:nvSpPr>
        <p:spPr>
          <a:xfrm>
            <a:off x="4143587" y="9119474"/>
            <a:ext cx="3169920" cy="481635"/>
          </a:xfrm>
          <a:prstGeom prst="rect">
            <a:avLst/>
          </a:prstGeom>
        </p:spPr>
        <p:txBody>
          <a:bodyPr spcFirstLastPara="1" wrap="square" lIns="96645" tIns="48309" rIns="96645" bIns="48309" anchor="b" anchorCtr="0">
            <a:noAutofit/>
          </a:bodyPr>
          <a:lstStyle/>
          <a:p>
            <a:pPr>
              <a:buClr>
                <a:srgbClr val="000000"/>
              </a:buClr>
            </a:pPr>
            <a:fld id="{00000000-1234-1234-1234-123412341234}" type="slidenum">
              <a:rPr lang="en-US">
                <a:latin typeface="Trebuchet MS" panose="020B0603020202020204" pitchFamily="34" charset="0"/>
              </a:rPr>
              <a:pPr>
                <a:buClr>
                  <a:srgbClr val="000000"/>
                </a:buClr>
              </a:pPr>
              <a:t>36</a:t>
            </a:fld>
            <a:endParaRPr dirty="0">
              <a:latin typeface="Trebuchet MS" panose="020B0603020202020204" pitchFamily="34" charset="0"/>
            </a:endParaRPr>
          </a:p>
        </p:txBody>
      </p:sp>
    </p:spTree>
    <p:extLst>
      <p:ext uri="{BB962C8B-B14F-4D97-AF65-F5344CB8AC3E}">
        <p14:creationId xmlns:p14="http://schemas.microsoft.com/office/powerpoint/2010/main" val="452691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271fd490ee5_0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271fd490ee5_0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nSpc>
                <a:spcPct val="115000"/>
              </a:lnSpc>
              <a:buFont typeface="Symbol" panose="05050102010706020507" pitchFamily="18" charset="2"/>
              <a:buNone/>
            </a:pPr>
            <a:r>
              <a:rPr lang="en-US" sz="1100" b="1" i="0" u="none" strike="noStrike" kern="100" cap="none" dirty="0">
                <a:solidFill>
                  <a:srgbClr val="000000"/>
                </a:solidFill>
                <a:effectLst/>
                <a:ea typeface="Aptos" panose="020B0004020202020204" pitchFamily="34" charset="0"/>
                <a:cs typeface="Times New Roman" panose="02020603050405020304" pitchFamily="18" charset="0"/>
                <a:sym typeface="Arial"/>
              </a:rPr>
              <a:t>Welcome</a:t>
            </a:r>
            <a:r>
              <a:rPr lang="en-US" sz="1100" b="0" i="0" u="none" strike="noStrike" kern="100" cap="none" dirty="0">
                <a:solidFill>
                  <a:srgbClr val="000000"/>
                </a:solidFill>
                <a:effectLst/>
                <a:ea typeface="Aptos" panose="020B0004020202020204" pitchFamily="34" charset="0"/>
                <a:cs typeface="Times New Roman" panose="02020603050405020304" pitchFamily="18" charset="0"/>
                <a:sym typeface="Arial"/>
              </a:rPr>
              <a:t>, we are glad you are here. </a:t>
            </a:r>
          </a:p>
          <a:p>
            <a:pPr marL="0" marR="0" lvl="0" indent="0">
              <a:lnSpc>
                <a:spcPct val="115000"/>
              </a:lnSpc>
              <a:buFont typeface="Symbol" panose="05050102010706020507" pitchFamily="18" charset="2"/>
              <a:buNone/>
            </a:pPr>
            <a:endParaRPr lang="en-US" sz="1100" b="0" i="0" u="none" strike="noStrike" kern="100" cap="none" dirty="0">
              <a:solidFill>
                <a:srgbClr val="000000"/>
              </a:solidFill>
              <a:effectLst/>
              <a:ea typeface="Aptos" panose="020B0004020202020204" pitchFamily="34" charset="0"/>
              <a:cs typeface="Times New Roman" panose="02020603050405020304" pitchFamily="18" charset="0"/>
              <a:sym typeface="Arial"/>
            </a:endParaRPr>
          </a:p>
          <a:p>
            <a:pPr marL="0" marR="0" lvl="0" indent="0">
              <a:lnSpc>
                <a:spcPct val="115000"/>
              </a:lnSpc>
              <a:buFont typeface="Symbol" panose="05050102010706020507" pitchFamily="18" charset="2"/>
              <a:buNone/>
            </a:pPr>
            <a:r>
              <a:rPr lang="en-US" sz="1100" b="0" i="0" u="none" strike="noStrike" kern="100" cap="none" dirty="0">
                <a:solidFill>
                  <a:srgbClr val="000000"/>
                </a:solidFill>
                <a:effectLst/>
                <a:ea typeface="Aptos" panose="020B0004020202020204" pitchFamily="34" charset="0"/>
                <a:cs typeface="Times New Roman" panose="02020603050405020304" pitchFamily="18" charset="0"/>
                <a:sym typeface="Arial"/>
              </a:rPr>
              <a:t>Share your name, title and contact details</a:t>
            </a:r>
          </a:p>
          <a:p>
            <a:pPr marL="171450" marR="0" lvl="0" indent="-301752">
              <a:lnSpc>
                <a:spcPct val="115000"/>
              </a:lnSpc>
            </a:pPr>
            <a:r>
              <a:rPr lang="en-US" sz="1100" b="0" i="0" u="none" strike="noStrike" kern="100" cap="none" dirty="0">
                <a:solidFill>
                  <a:srgbClr val="000000"/>
                </a:solidFill>
                <a:effectLst/>
                <a:ea typeface="Aptos" panose="020B0004020202020204" pitchFamily="34" charset="0"/>
                <a:cs typeface="Times New Roman" panose="02020603050405020304" pitchFamily="18" charset="0"/>
                <a:sym typeface="Arial"/>
              </a:rPr>
              <a:t>If time, share a bit about your journey as an educator and/or parent that would be relevant to this session. </a:t>
            </a:r>
          </a:p>
          <a:p>
            <a:pPr marL="342900" marR="0" lvl="0" indent="-342900">
              <a:lnSpc>
                <a:spcPct val="115000"/>
              </a:lnSpc>
              <a:spcAft>
                <a:spcPts val="800"/>
              </a:spcAft>
              <a:buFont typeface="Symbol" panose="05050102010706020507" pitchFamily="18" charset="2"/>
              <a:buChar char=""/>
            </a:pPr>
            <a:endParaRPr lang="en-US" sz="1100" b="0" i="0" u="none" strike="noStrike" kern="100" cap="none" dirty="0">
              <a:solidFill>
                <a:srgbClr val="000000"/>
              </a:solidFill>
              <a:effectLst/>
              <a:ea typeface="Aptos" panose="020B0004020202020204" pitchFamily="34" charset="0"/>
              <a:cs typeface="Times New Roman" panose="02020603050405020304" pitchFamily="18" charset="0"/>
              <a:sym typeface="Arial"/>
            </a:endParaRPr>
          </a:p>
          <a:p>
            <a:pPr marL="342900" marR="0" lvl="0" indent="-342900">
              <a:lnSpc>
                <a:spcPct val="115000"/>
              </a:lnSpc>
              <a:spcAft>
                <a:spcPts val="800"/>
              </a:spcAft>
              <a:buFont typeface="Symbol" panose="05050102010706020507" pitchFamily="18" charset="2"/>
              <a:buChar char=""/>
            </a:pPr>
            <a:endParaRPr lang="en-US" sz="1100" b="0" i="0" u="none" strike="noStrike" kern="100" cap="none" dirty="0">
              <a:solidFill>
                <a:srgbClr val="000000"/>
              </a:solidFill>
              <a:effectLst/>
              <a:ea typeface="Aptos" panose="020B0004020202020204" pitchFamily="34" charset="0"/>
              <a:cs typeface="Times New Roman" panose="02020603050405020304" pitchFamily="18" charset="0"/>
              <a:sym typeface="Arial"/>
            </a:endParaRPr>
          </a:p>
          <a:p>
            <a:pPr marL="0" marR="0" lvl="0" indent="0">
              <a:lnSpc>
                <a:spcPct val="115000"/>
              </a:lnSpc>
              <a:spcAft>
                <a:spcPts val="800"/>
              </a:spcAft>
              <a:buFont typeface="Symbol" panose="05050102010706020507" pitchFamily="18" charset="2"/>
              <a:buNone/>
            </a:pPr>
            <a:r>
              <a:rPr lang="en-US" sz="1100" b="0" i="1" u="none" strike="noStrike" kern="100" cap="none" dirty="0">
                <a:solidFill>
                  <a:srgbClr val="000000"/>
                </a:solidFill>
                <a:effectLst/>
                <a:ea typeface="Aptos" panose="020B0004020202020204" pitchFamily="34" charset="0"/>
                <a:cs typeface="Times New Roman" panose="02020603050405020304" pitchFamily="18" charset="0"/>
                <a:sym typeface="Arial"/>
              </a:rPr>
              <a:t>Logistics: Share the following points that match your circumstance:</a:t>
            </a:r>
          </a:p>
          <a:p>
            <a:pPr marL="0"/>
            <a:r>
              <a:rPr lang="en-US" sz="1100" b="0" i="0" u="none" strike="noStrike" cap="none" dirty="0">
                <a:solidFill>
                  <a:srgbClr val="000000"/>
                </a:solidFill>
                <a:effectLst/>
                <a:ea typeface="Trebuchet MS" panose="020B0603020202020204" pitchFamily="34" charset="0"/>
                <a:sym typeface="Arial"/>
              </a:rPr>
              <a:t>This presentation includes active captions.</a:t>
            </a:r>
          </a:p>
          <a:p>
            <a:pPr marL="0"/>
            <a:r>
              <a:rPr lang="en-US" sz="1100" b="0" i="0" u="none" strike="noStrike" cap="none" dirty="0">
                <a:solidFill>
                  <a:srgbClr val="000000"/>
                </a:solidFill>
                <a:effectLst/>
                <a:ea typeface="Trebuchet MS" panose="020B0603020202020204" pitchFamily="34" charset="0"/>
                <a:sym typeface="Arial"/>
              </a:rPr>
              <a:t>Presenters will be using a microphone.</a:t>
            </a:r>
          </a:p>
          <a:p>
            <a:pPr marL="0"/>
            <a:r>
              <a:rPr lang="en-US" sz="1100" b="0" i="0" u="none" strike="noStrike" cap="none" dirty="0">
                <a:solidFill>
                  <a:srgbClr val="000000"/>
                </a:solidFill>
                <a:ea typeface="Trebuchet MS" panose="020B0603020202020204" pitchFamily="34" charset="0"/>
                <a:sym typeface="Arial"/>
              </a:rPr>
              <a:t>W</a:t>
            </a:r>
            <a:r>
              <a:rPr lang="en-US" sz="1100" b="0" i="0" u="none" strike="noStrike" cap="none" dirty="0">
                <a:solidFill>
                  <a:srgbClr val="000000"/>
                </a:solidFill>
                <a:effectLst/>
                <a:ea typeface="Trebuchet MS" panose="020B0603020202020204" pitchFamily="34" charset="0"/>
                <a:sym typeface="Arial"/>
              </a:rPr>
              <a:t>e ask that audience members use a microphone when asking questions.</a:t>
            </a:r>
          </a:p>
          <a:p>
            <a:pPr marL="0"/>
            <a:r>
              <a:rPr lang="en-US" sz="1100" b="0" i="0" u="none" strike="noStrike" cap="none" dirty="0">
                <a:solidFill>
                  <a:srgbClr val="000000"/>
                </a:solidFill>
                <a:effectLst/>
                <a:ea typeface="Trebuchet MS" panose="020B0603020202020204" pitchFamily="34" charset="0"/>
                <a:sym typeface="Arial"/>
              </a:rPr>
              <a:t>Presenters will be reading the content </a:t>
            </a:r>
            <a:r>
              <a:rPr lang="en-US" sz="1100" b="0" i="0" u="none" strike="noStrike" cap="none" dirty="0">
                <a:solidFill>
                  <a:srgbClr val="000000"/>
                </a:solidFill>
                <a:ea typeface="Trebuchet MS" panose="020B0603020202020204" pitchFamily="34" charset="0"/>
                <a:sym typeface="Arial"/>
              </a:rPr>
              <a:t>on each slide to </a:t>
            </a:r>
            <a:r>
              <a:rPr lang="en-US" sz="1100" b="0" i="0" u="none" strike="noStrike" cap="none" dirty="0">
                <a:solidFill>
                  <a:srgbClr val="000000"/>
                </a:solidFill>
                <a:effectLst/>
                <a:ea typeface="Trebuchet MS" panose="020B0603020202020204" pitchFamily="34" charset="0"/>
                <a:sym typeface="Arial"/>
              </a:rPr>
              <a:t>ensure that it is accessible for ALL participants.</a:t>
            </a:r>
          </a:p>
          <a:p>
            <a:pPr marL="0"/>
            <a:endParaRPr lang="en-US" sz="1100" b="0" i="0" u="none" strike="noStrike" cap="none" dirty="0">
              <a:solidFill>
                <a:srgbClr val="000000"/>
              </a:solidFill>
              <a:ea typeface="Trebuchet MS" panose="020B0603020202020204" pitchFamily="34" charset="0"/>
              <a:sym typeface="Arial"/>
            </a:endParaRPr>
          </a:p>
          <a:p>
            <a:pPr marL="0" indent="0">
              <a:buNone/>
            </a:pPr>
            <a:r>
              <a:rPr lang="en-US" sz="1100" b="0" i="1" u="none" strike="noStrike" cap="none" dirty="0">
                <a:solidFill>
                  <a:srgbClr val="000000"/>
                </a:solidFill>
                <a:ea typeface="Trebuchet MS" panose="020B0603020202020204" pitchFamily="34" charset="0"/>
                <a:sym typeface="Arial"/>
              </a:rPr>
              <a:t>Note for presenters: </a:t>
            </a:r>
            <a:r>
              <a:rPr lang="en-US" sz="1100" b="0" i="0" u="none" strike="noStrike" cap="none" dirty="0">
                <a:solidFill>
                  <a:srgbClr val="000000"/>
                </a:solidFill>
                <a:ea typeface="Trebuchet MS" panose="020B0603020202020204" pitchFamily="34" charset="0"/>
                <a:sym typeface="Arial"/>
              </a:rPr>
              <a:t>For accessibility, you must read the words on the slides. The words </a:t>
            </a:r>
            <a:r>
              <a:rPr lang="en-US" sz="1100" b="1" i="0" u="none" strike="noStrike" cap="none" dirty="0">
                <a:solidFill>
                  <a:srgbClr val="000000"/>
                </a:solidFill>
                <a:ea typeface="Trebuchet MS" panose="020B0603020202020204" pitchFamily="34" charset="0"/>
                <a:sym typeface="Arial"/>
              </a:rPr>
              <a:t>bolded</a:t>
            </a:r>
            <a:r>
              <a:rPr lang="en-US" sz="1100" b="0" i="0" u="none" strike="noStrike" cap="none" dirty="0">
                <a:solidFill>
                  <a:srgbClr val="000000"/>
                </a:solidFill>
                <a:ea typeface="Trebuchet MS" panose="020B0603020202020204" pitchFamily="34" charset="0"/>
                <a:sym typeface="Arial"/>
              </a:rPr>
              <a:t> in the notes are the words from the slide.</a:t>
            </a:r>
          </a:p>
          <a:p>
            <a:pPr marL="800100" marR="0" lvl="1" indent="-342900">
              <a:lnSpc>
                <a:spcPct val="115000"/>
              </a:lnSpc>
              <a:spcAft>
                <a:spcPts val="800"/>
              </a:spcAft>
              <a:buFont typeface="Symbol" panose="05050102010706020507" pitchFamily="18" charset="2"/>
              <a:buChar char=""/>
            </a:pPr>
            <a:endParaRPr lang="en-US" sz="1100" b="0" i="0" u="none" strike="noStrike" kern="100" cap="none" dirty="0">
              <a:solidFill>
                <a:srgbClr val="000000"/>
              </a:solidFill>
              <a:effectLst/>
              <a:latin typeface="Trebuchet MS" panose="020B0603020202020204" pitchFamily="34" charset="0"/>
              <a:ea typeface="Aptos" panose="020B0004020202020204" pitchFamily="34" charset="0"/>
              <a:cs typeface="Times New Roman" panose="02020603050405020304" pitchFamily="18" charset="0"/>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a:extLst>
            <a:ext uri="{FF2B5EF4-FFF2-40B4-BE49-F238E27FC236}">
              <a16:creationId xmlns:a16="http://schemas.microsoft.com/office/drawing/2014/main" id="{F0532E0D-75F7-3630-48C4-D96970983334}"/>
            </a:ext>
          </a:extLst>
        </p:cNvPr>
        <p:cNvGrpSpPr/>
        <p:nvPr/>
      </p:nvGrpSpPr>
      <p:grpSpPr>
        <a:xfrm>
          <a:off x="0" y="0"/>
          <a:ext cx="0" cy="0"/>
          <a:chOff x="0" y="0"/>
          <a:chExt cx="0" cy="0"/>
        </a:xfrm>
      </p:grpSpPr>
      <p:sp>
        <p:nvSpPr>
          <p:cNvPr id="350" name="Google Shape;350;g271fd490ee5_0_332:notes">
            <a:extLst>
              <a:ext uri="{FF2B5EF4-FFF2-40B4-BE49-F238E27FC236}">
                <a16:creationId xmlns:a16="http://schemas.microsoft.com/office/drawing/2014/main" id="{C0696990-E315-EC72-B8B9-50FD13BE90B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271fd490ee5_0_332:notes">
            <a:extLst>
              <a:ext uri="{FF2B5EF4-FFF2-40B4-BE49-F238E27FC236}">
                <a16:creationId xmlns:a16="http://schemas.microsoft.com/office/drawing/2014/main" id="{237B5693-1F51-114F-2684-9F7C79B80C3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a:solidFill>
                  <a:srgbClr val="000000"/>
                </a:solidFill>
                <a:ea typeface="Trebuchet MS" panose="020B0603020202020204" pitchFamily="34" charset="0"/>
                <a:sym typeface="Arial"/>
              </a:rPr>
              <a:t>By the end of this presentation the </a:t>
            </a:r>
            <a:r>
              <a:rPr lang="en-US" sz="1100" b="1" i="0" u="none" strike="noStrike" cap="none" dirty="0">
                <a:solidFill>
                  <a:srgbClr val="000000"/>
                </a:solidFill>
                <a:ea typeface="Trebuchet MS" panose="020B0603020202020204" pitchFamily="34" charset="0"/>
                <a:sym typeface="Arial"/>
              </a:rPr>
              <a:t>outcomes</a:t>
            </a:r>
            <a:r>
              <a:rPr lang="en-US" sz="1100" b="0" i="0" u="none" strike="noStrike" cap="none" dirty="0">
                <a:solidFill>
                  <a:srgbClr val="000000"/>
                </a:solidFill>
                <a:ea typeface="Trebuchet MS" panose="020B0603020202020204" pitchFamily="34" charset="0"/>
                <a:sym typeface="Arial"/>
              </a:rPr>
              <a:t> are for you to be able to answer these questions.</a:t>
            </a:r>
          </a:p>
          <a:p>
            <a:pPr marL="0" lvl="0" indent="0" algn="l" rtl="0">
              <a:spcBef>
                <a:spcPts val="0"/>
              </a:spcBef>
              <a:spcAft>
                <a:spcPts val="0"/>
              </a:spcAft>
              <a:buNone/>
            </a:pPr>
            <a:endParaRPr lang="en-US" sz="1100" b="0" i="0" u="none" strike="noStrike" cap="none" dirty="0">
              <a:solidFill>
                <a:srgbClr val="000000"/>
              </a:solidFill>
              <a:ea typeface="Trebuchet MS" panose="020B0603020202020204" pitchFamily="34" charset="0"/>
              <a:sym typeface="Arial"/>
            </a:endParaRPr>
          </a:p>
          <a:p>
            <a:pPr lvl="0">
              <a:lnSpc>
                <a:spcPct val="100000"/>
              </a:lnSpc>
            </a:pPr>
            <a:r>
              <a:rPr lang="en-US" sz="1100" b="1" i="0" u="none" strike="noStrike" cap="none" dirty="0">
                <a:solidFill>
                  <a:schemeClr val="tx1"/>
                </a:solidFill>
                <a:ea typeface="Trebuchet MS" panose="020B0603020202020204" pitchFamily="34" charset="0"/>
                <a:sym typeface="Arial"/>
              </a:rPr>
              <a:t>What are language comprehension and reading comprehension?</a:t>
            </a:r>
          </a:p>
          <a:p>
            <a:pPr lvl="0">
              <a:lnSpc>
                <a:spcPct val="100000"/>
              </a:lnSpc>
            </a:pPr>
            <a:r>
              <a:rPr lang="en-US" sz="1100" b="1" i="0" u="none" strike="noStrike" cap="none" dirty="0">
                <a:solidFill>
                  <a:schemeClr val="tx1"/>
                </a:solidFill>
                <a:ea typeface="Trebuchet MS" panose="020B0603020202020204" pitchFamily="34" charset="0"/>
                <a:sym typeface="Arial"/>
              </a:rPr>
              <a:t>Why are language comprehension and reading comprehension important?</a:t>
            </a:r>
          </a:p>
          <a:p>
            <a:pPr lvl="0">
              <a:lnSpc>
                <a:spcPct val="100000"/>
              </a:lnSpc>
            </a:pPr>
            <a:r>
              <a:rPr lang="en-US" sz="1100" b="1" i="0" u="none" strike="noStrike" cap="none" dirty="0">
                <a:solidFill>
                  <a:schemeClr val="tx1"/>
                </a:solidFill>
                <a:ea typeface="Trebuchet MS" panose="020B0603020202020204" pitchFamily="34" charset="0"/>
                <a:sym typeface="Arial"/>
              </a:rPr>
              <a:t>What does language comprehension and reading comprehension look like at school?</a:t>
            </a:r>
          </a:p>
          <a:p>
            <a:pPr lvl="0">
              <a:lnSpc>
                <a:spcPct val="100000"/>
              </a:lnSpc>
            </a:pPr>
            <a:r>
              <a:rPr lang="en-US" sz="1100" b="1" i="0" u="none" strike="noStrike" cap="none" dirty="0">
                <a:solidFill>
                  <a:schemeClr val="tx1"/>
                </a:solidFill>
                <a:ea typeface="Trebuchet MS" panose="020B0603020202020204" pitchFamily="34" charset="0"/>
                <a:sym typeface="Arial"/>
              </a:rPr>
              <a:t>How can I support language comprehension and reading comprehension at home? </a:t>
            </a:r>
          </a:p>
          <a:p>
            <a:pPr>
              <a:lnSpc>
                <a:spcPct val="150000"/>
              </a:lnSpc>
            </a:pPr>
            <a:endParaRPr lang="en-US" sz="1100" b="0" i="0" u="none" strike="noStrike" cap="none" dirty="0">
              <a:solidFill>
                <a:srgbClr val="000000"/>
              </a:solidFill>
              <a:ea typeface="Trebuchet MS" panose="020B0603020202020204" pitchFamily="34" charset="0"/>
              <a:sym typeface="Arial"/>
            </a:endParaRPr>
          </a:p>
          <a:p>
            <a:pPr marL="0" lvl="0" indent="0" algn="l" rtl="0">
              <a:spcBef>
                <a:spcPts val="0"/>
              </a:spcBef>
              <a:spcAft>
                <a:spcPts val="0"/>
              </a:spcAft>
              <a:buNone/>
            </a:pPr>
            <a:r>
              <a:rPr lang="en-US" sz="1100" b="0" i="0" u="none" strike="noStrike" cap="none" dirty="0">
                <a:solidFill>
                  <a:srgbClr val="000000"/>
                </a:solidFill>
                <a:ea typeface="Trebuchet MS" panose="020B0603020202020204" pitchFamily="34" charset="0"/>
                <a:sym typeface="Arial"/>
              </a:rPr>
              <a:t>Take a moment to think about which question(s) you are very interested in learning about in our time together (Give 1-2 minutes of think time). </a:t>
            </a:r>
          </a:p>
          <a:p>
            <a:pPr marL="0" lvl="0" indent="0" algn="l" rtl="0">
              <a:spcBef>
                <a:spcPts val="0"/>
              </a:spcBef>
              <a:spcAft>
                <a:spcPts val="0"/>
              </a:spcAft>
              <a:buNone/>
            </a:pPr>
            <a:endParaRPr lang="en-US" sz="1100" b="0" i="0" u="none" strike="noStrike" cap="none" dirty="0">
              <a:solidFill>
                <a:srgbClr val="000000"/>
              </a:solidFill>
              <a:ea typeface="Trebuchet MS" panose="020B0603020202020204" pitchFamily="34" charset="0"/>
              <a:sym typeface="Arial"/>
            </a:endParaRPr>
          </a:p>
          <a:p>
            <a:pPr marL="0" lvl="0" indent="0" algn="l" rtl="0">
              <a:spcBef>
                <a:spcPts val="0"/>
              </a:spcBef>
              <a:spcAft>
                <a:spcPts val="0"/>
              </a:spcAft>
              <a:buNone/>
            </a:pPr>
            <a:r>
              <a:rPr lang="en-US" sz="1100" b="0" i="0" u="none" strike="noStrike" cap="none" dirty="0">
                <a:solidFill>
                  <a:srgbClr val="000000"/>
                </a:solidFill>
                <a:ea typeface="Trebuchet MS" panose="020B0603020202020204" pitchFamily="34" charset="0"/>
                <a:sym typeface="Arial"/>
              </a:rPr>
              <a:t>We have provided writing utensils and paper at each table. </a:t>
            </a:r>
            <a:r>
              <a:rPr lang="en-US" sz="1100" b="0" i="1" u="none" strike="noStrike" cap="none" dirty="0">
                <a:solidFill>
                  <a:srgbClr val="000000"/>
                </a:solidFill>
                <a:ea typeface="Trebuchet MS" panose="020B0603020202020204" pitchFamily="34" charset="0"/>
                <a:sym typeface="Arial"/>
              </a:rPr>
              <a:t>(If presenting virtually, start here) </a:t>
            </a:r>
            <a:r>
              <a:rPr lang="en-US" sz="1100" b="0" i="0" u="none" strike="noStrike" cap="none" dirty="0">
                <a:solidFill>
                  <a:srgbClr val="000000"/>
                </a:solidFill>
                <a:ea typeface="Trebuchet MS" panose="020B0603020202020204" pitchFamily="34" charset="0"/>
                <a:sym typeface="Arial"/>
              </a:rPr>
              <a:t>Please feel free to take notes. Later in the session, we will be talking in partners about what we have heard and learned around these questions. </a:t>
            </a:r>
          </a:p>
        </p:txBody>
      </p:sp>
    </p:spTree>
    <p:extLst>
      <p:ext uri="{BB962C8B-B14F-4D97-AF65-F5344CB8AC3E}">
        <p14:creationId xmlns:p14="http://schemas.microsoft.com/office/powerpoint/2010/main" val="1934196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a:extLst>
            <a:ext uri="{FF2B5EF4-FFF2-40B4-BE49-F238E27FC236}">
              <a16:creationId xmlns:a16="http://schemas.microsoft.com/office/drawing/2014/main" id="{8638C099-FBF8-7679-F12C-2772098AAF70}"/>
            </a:ext>
          </a:extLst>
        </p:cNvPr>
        <p:cNvGrpSpPr/>
        <p:nvPr/>
      </p:nvGrpSpPr>
      <p:grpSpPr>
        <a:xfrm>
          <a:off x="0" y="0"/>
          <a:ext cx="0" cy="0"/>
          <a:chOff x="0" y="0"/>
          <a:chExt cx="0" cy="0"/>
        </a:xfrm>
      </p:grpSpPr>
      <p:sp>
        <p:nvSpPr>
          <p:cNvPr id="350" name="Google Shape;350;g271fd490ee5_0_332:notes">
            <a:extLst>
              <a:ext uri="{FF2B5EF4-FFF2-40B4-BE49-F238E27FC236}">
                <a16:creationId xmlns:a16="http://schemas.microsoft.com/office/drawing/2014/main" id="{C7C1FD2A-C735-BE53-EF16-D43C7AC83E5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271fd490ee5_0_332:notes">
            <a:extLst>
              <a:ext uri="{FF2B5EF4-FFF2-40B4-BE49-F238E27FC236}">
                <a16:creationId xmlns:a16="http://schemas.microsoft.com/office/drawing/2014/main" id="{98D29969-7B58-A023-D15D-D996BFB8292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nSpc>
                <a:spcPct val="115000"/>
              </a:lnSpc>
              <a:buFont typeface="Symbol" panose="05050102010706020507" pitchFamily="18" charset="2"/>
              <a:buNone/>
            </a:pPr>
            <a:r>
              <a:rPr lang="en-US" sz="1100" kern="100" dirty="0">
                <a:effectLst/>
                <a:latin typeface="+mn-lt"/>
                <a:ea typeface="Aptos" panose="020B0004020202020204" pitchFamily="34" charset="0"/>
                <a:cs typeface="Times New Roman" panose="02020603050405020304" pitchFamily="18" charset="0"/>
              </a:rPr>
              <a:t>We hope this will be an engaging and informative time for everyone here tonight. Please work to follow these </a:t>
            </a:r>
            <a:r>
              <a:rPr lang="en-US" sz="1100" b="1" kern="100" dirty="0">
                <a:effectLst/>
                <a:latin typeface="+mn-lt"/>
                <a:ea typeface="Aptos" panose="020B0004020202020204" pitchFamily="34" charset="0"/>
                <a:cs typeface="Times New Roman" panose="02020603050405020304" pitchFamily="18" charset="0"/>
              </a:rPr>
              <a:t>norms</a:t>
            </a:r>
            <a:r>
              <a:rPr lang="en-US" sz="1100" kern="100" dirty="0">
                <a:effectLst/>
                <a:latin typeface="+mn-lt"/>
                <a:ea typeface="Aptos" panose="020B0004020202020204" pitchFamily="34" charset="0"/>
                <a:cs typeface="Times New Roman" panose="02020603050405020304" pitchFamily="18" charset="0"/>
              </a:rPr>
              <a:t>: </a:t>
            </a:r>
          </a:p>
          <a:p>
            <a:pPr marL="0" marR="0" lvl="0" indent="0">
              <a:lnSpc>
                <a:spcPct val="115000"/>
              </a:lnSpc>
              <a:buFont typeface="Symbol" panose="05050102010706020507" pitchFamily="18" charset="2"/>
              <a:buNone/>
            </a:pPr>
            <a:endParaRPr lang="en-US" sz="1100" kern="100" dirty="0">
              <a:effectLst/>
              <a:latin typeface="+mn-lt"/>
              <a:ea typeface="Aptos" panose="020B0004020202020204" pitchFamily="34" charset="0"/>
              <a:cs typeface="Times New Roman" panose="02020603050405020304" pitchFamily="18" charset="0"/>
            </a:endParaRPr>
          </a:p>
          <a:p>
            <a:pPr>
              <a:lnSpc>
                <a:spcPct val="150000"/>
              </a:lnSpc>
            </a:pPr>
            <a:r>
              <a:rPr lang="en-US" sz="1100" b="1" dirty="0">
                <a:solidFill>
                  <a:srgbClr val="000000"/>
                </a:solidFill>
                <a:latin typeface="+mn-lt"/>
                <a:ea typeface="Calibri"/>
                <a:cs typeface="Times New Roman"/>
              </a:rPr>
              <a:t>Active listening is appreciated</a:t>
            </a:r>
          </a:p>
          <a:p>
            <a:pPr>
              <a:lnSpc>
                <a:spcPct val="150000"/>
              </a:lnSpc>
            </a:pPr>
            <a:r>
              <a:rPr lang="en-US" sz="1100" b="1" dirty="0">
                <a:solidFill>
                  <a:srgbClr val="000000"/>
                </a:solidFill>
                <a:latin typeface="+mn-lt"/>
                <a:ea typeface="Calibri"/>
                <a:cs typeface="Times New Roman"/>
              </a:rPr>
              <a:t>Active participation is welcomed</a:t>
            </a:r>
          </a:p>
          <a:p>
            <a:pPr>
              <a:lnSpc>
                <a:spcPct val="150000"/>
              </a:lnSpc>
            </a:pPr>
            <a:r>
              <a:rPr lang="en-US" sz="1100" b="0" dirty="0">
                <a:solidFill>
                  <a:srgbClr val="000000"/>
                </a:solidFill>
                <a:latin typeface="+mn-lt"/>
                <a:ea typeface="Calibri"/>
                <a:cs typeface="Times New Roman"/>
              </a:rPr>
              <a:t>Please</a:t>
            </a:r>
            <a:r>
              <a:rPr lang="en-US" sz="1100" b="1" dirty="0">
                <a:solidFill>
                  <a:srgbClr val="000000"/>
                </a:solidFill>
                <a:latin typeface="+mn-lt"/>
                <a:ea typeface="Calibri"/>
                <a:cs typeface="Times New Roman"/>
              </a:rPr>
              <a:t> take care of your own needs</a:t>
            </a:r>
          </a:p>
          <a:p>
            <a:pPr lvl="1">
              <a:lnSpc>
                <a:spcPct val="150000"/>
              </a:lnSpc>
            </a:pPr>
            <a:r>
              <a:rPr lang="en-US" sz="1100" b="0" i="1" dirty="0">
                <a:solidFill>
                  <a:srgbClr val="000000"/>
                </a:solidFill>
                <a:latin typeface="+mn-lt"/>
                <a:ea typeface="Calibri"/>
                <a:cs typeface="Times New Roman"/>
              </a:rPr>
              <a:t>If in-person, share where the restrooms and water stations are located, as needed. </a:t>
            </a:r>
          </a:p>
          <a:p>
            <a:pPr lvl="1">
              <a:lnSpc>
                <a:spcPct val="150000"/>
              </a:lnSpc>
            </a:pPr>
            <a:r>
              <a:rPr lang="en-US" sz="1100" b="0" i="1" dirty="0">
                <a:solidFill>
                  <a:srgbClr val="000000"/>
                </a:solidFill>
                <a:latin typeface="+mn-lt"/>
                <a:ea typeface="Calibri"/>
                <a:cs typeface="Times New Roman"/>
              </a:rPr>
              <a:t>If presenting virtually, you might consider asking participants to leave cameras on as they are able. </a:t>
            </a:r>
          </a:p>
          <a:p>
            <a:pPr lvl="0">
              <a:lnSpc>
                <a:spcPct val="150000"/>
              </a:lnSpc>
            </a:pPr>
            <a:r>
              <a:rPr lang="en-US" sz="1100" b="1" dirty="0">
                <a:solidFill>
                  <a:srgbClr val="000000"/>
                </a:solidFill>
                <a:latin typeface="+mn-lt"/>
                <a:ea typeface="Calibri"/>
                <a:cs typeface="Times New Roman"/>
              </a:rPr>
              <a:t>Silence your cell phone as a courtesy to all </a:t>
            </a:r>
          </a:p>
          <a:p>
            <a:pPr marL="0" marR="0" lvl="0" indent="0">
              <a:lnSpc>
                <a:spcPct val="115000"/>
              </a:lnSpc>
              <a:spcAft>
                <a:spcPts val="800"/>
              </a:spcAft>
              <a:buFont typeface="Symbol" panose="05050102010706020507" pitchFamily="18" charset="2"/>
              <a:buNone/>
            </a:pPr>
            <a:endParaRPr lang="en-US" sz="1100" kern="100" dirty="0">
              <a:effectLst/>
              <a:latin typeface="+mn-lt"/>
              <a:ea typeface="Aptos" panose="020B0004020202020204" pitchFamily="34" charset="0"/>
              <a:cs typeface="Times New Roman" panose="02020603050405020304" pitchFamily="18" charset="0"/>
            </a:endParaRPr>
          </a:p>
          <a:p>
            <a:pPr marL="0" marR="0" lvl="0" indent="0">
              <a:lnSpc>
                <a:spcPct val="115000"/>
              </a:lnSpc>
              <a:spcAft>
                <a:spcPts val="800"/>
              </a:spcAft>
              <a:buFont typeface="Symbol" panose="05050102010706020507" pitchFamily="18" charset="2"/>
              <a:buNone/>
            </a:pPr>
            <a:r>
              <a:rPr lang="en-US" sz="1100" kern="100" dirty="0">
                <a:effectLst/>
                <a:latin typeface="+mn-lt"/>
                <a:ea typeface="Aptos" panose="020B0004020202020204" pitchFamily="34" charset="0"/>
                <a:cs typeface="Times New Roman" panose="02020603050405020304" pitchFamily="18" charset="0"/>
              </a:rPr>
              <a:t>Are there any other items you think we should add to this list that will support all of us?  </a:t>
            </a:r>
          </a:p>
        </p:txBody>
      </p:sp>
    </p:spTree>
    <p:extLst>
      <p:ext uri="{BB962C8B-B14F-4D97-AF65-F5344CB8AC3E}">
        <p14:creationId xmlns:p14="http://schemas.microsoft.com/office/powerpoint/2010/main" val="2398095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87D25-F38A-0F66-2DCF-201E4F1F50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F67602-118F-5582-8AA0-066DC9578EA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FC67BAC-B2DA-0DF6-0573-4B453DC487E8}"/>
              </a:ext>
            </a:extLst>
          </p:cNvPr>
          <p:cNvSpPr>
            <a:spLocks noGrp="1"/>
          </p:cNvSpPr>
          <p:nvPr>
            <p:ph type="body" idx="1"/>
          </p:nvPr>
        </p:nvSpPr>
        <p:spPr/>
        <p:txBody>
          <a:bodyPr/>
          <a:lstStyle/>
          <a:p>
            <a:pPr marL="0" indent="0">
              <a:buNone/>
            </a:pPr>
            <a:r>
              <a:rPr lang="en-US" sz="1100" b="0" i="0" u="none" strike="noStrike" cap="none" dirty="0">
                <a:solidFill>
                  <a:srgbClr val="000000"/>
                </a:solidFill>
                <a:ea typeface="Trebuchet MS" panose="020B0603020202020204" pitchFamily="34" charset="0"/>
                <a:sym typeface="Arial"/>
              </a:rPr>
              <a:t>We are going to start with a </a:t>
            </a:r>
            <a:r>
              <a:rPr lang="en-US" sz="1100" b="1" i="0" u="none" strike="noStrike" cap="none" dirty="0">
                <a:solidFill>
                  <a:srgbClr val="000000"/>
                </a:solidFill>
                <a:ea typeface="Trebuchet MS" panose="020B0603020202020204" pitchFamily="34" charset="0"/>
                <a:sym typeface="Arial"/>
              </a:rPr>
              <a:t>Warm-up</a:t>
            </a:r>
            <a:r>
              <a:rPr lang="en-US" sz="1100" b="0" i="0" u="none" strike="noStrike" cap="none" dirty="0">
                <a:solidFill>
                  <a:srgbClr val="000000"/>
                </a:solidFill>
                <a:ea typeface="Trebuchet MS" panose="020B0603020202020204" pitchFamily="34" charset="0"/>
                <a:sym typeface="Arial"/>
              </a:rPr>
              <a:t> activity called </a:t>
            </a:r>
            <a:r>
              <a:rPr lang="en-US" sz="1100" b="0" i="1" u="none" strike="noStrike" cap="none" dirty="0">
                <a:solidFill>
                  <a:srgbClr val="000000"/>
                </a:solidFill>
                <a:ea typeface="Trebuchet MS" panose="020B0603020202020204" pitchFamily="34" charset="0"/>
                <a:sym typeface="Arial"/>
              </a:rPr>
              <a:t>(click) </a:t>
            </a:r>
            <a:r>
              <a:rPr lang="en-US" sz="1100" b="1" i="0" u="none" strike="noStrike" cap="none" dirty="0">
                <a:solidFill>
                  <a:srgbClr val="000000"/>
                </a:solidFill>
                <a:ea typeface="Trebuchet MS" panose="020B0603020202020204" pitchFamily="34" charset="0"/>
                <a:sym typeface="Arial"/>
              </a:rPr>
              <a:t>Like Me </a:t>
            </a:r>
            <a:r>
              <a:rPr lang="en-US" sz="1100" b="0" i="0" u="none" strike="noStrike" cap="none" dirty="0">
                <a:solidFill>
                  <a:srgbClr val="000000"/>
                </a:solidFill>
                <a:ea typeface="Trebuchet MS" panose="020B0603020202020204" pitchFamily="34" charset="0"/>
                <a:sym typeface="Arial"/>
              </a:rPr>
              <a:t>(Adjust the mobility section of the activity according to the abilities of the participants in the room). </a:t>
            </a:r>
          </a:p>
          <a:p>
            <a:pPr marL="0" indent="0">
              <a:buNone/>
            </a:pPr>
            <a:endParaRPr lang="en-US" sz="1100" b="0" i="0" u="none" strike="noStrike" cap="none" dirty="0">
              <a:solidFill>
                <a:srgbClr val="000000"/>
              </a:solidFill>
              <a:ea typeface="Trebuchet MS" panose="020B0603020202020204" pitchFamily="34" charset="0"/>
              <a:sym typeface="Arial"/>
            </a:endParaRPr>
          </a:p>
          <a:p>
            <a:pPr marL="0" indent="0">
              <a:buNone/>
            </a:pPr>
            <a:r>
              <a:rPr lang="en-US" sz="1100" b="0" i="0" u="none" strike="noStrike" cap="none" dirty="0">
                <a:solidFill>
                  <a:srgbClr val="000000"/>
                </a:solidFill>
                <a:ea typeface="Trebuchet MS" panose="020B0603020202020204" pitchFamily="34" charset="0"/>
                <a:sym typeface="Arial"/>
              </a:rPr>
              <a:t>We are doing this activity because:</a:t>
            </a:r>
          </a:p>
          <a:p>
            <a:pPr marL="171450" indent="-171450"/>
            <a:r>
              <a:rPr lang="en-US" sz="1100" b="0" i="0" u="none" strike="noStrike" cap="none" dirty="0">
                <a:solidFill>
                  <a:srgbClr val="000000"/>
                </a:solidFill>
                <a:ea typeface="Trebuchet MS" panose="020B0603020202020204" pitchFamily="34" charset="0"/>
                <a:sym typeface="Arial"/>
              </a:rPr>
              <a:t>This activity focuses the energy into this room and out of your day or previous activities, so you feel ready to participate</a:t>
            </a:r>
          </a:p>
          <a:p>
            <a:pPr marL="171450" indent="-171450"/>
            <a:r>
              <a:rPr lang="en-US" sz="1100" b="0" i="0" u="none" strike="noStrike" cap="none" dirty="0">
                <a:solidFill>
                  <a:srgbClr val="000000"/>
                </a:solidFill>
                <a:ea typeface="Trebuchet MS" panose="020B0603020202020204" pitchFamily="34" charset="0"/>
                <a:sym typeface="Arial"/>
              </a:rPr>
              <a:t>You will begin to understand who you are in relation to others in the group and have a chance to introduce yourself</a:t>
            </a:r>
          </a:p>
          <a:p>
            <a:pPr marL="0" indent="0">
              <a:buNone/>
            </a:pPr>
            <a:endParaRPr lang="en-US" sz="1100" b="0" i="0" u="none" strike="noStrike" cap="none" dirty="0">
              <a:solidFill>
                <a:srgbClr val="000000"/>
              </a:solidFill>
              <a:ea typeface="Trebuchet MS" panose="020B0603020202020204" pitchFamily="34" charset="0"/>
              <a:sym typeface="Arial"/>
            </a:endParaRPr>
          </a:p>
          <a:p>
            <a:pPr marL="0" indent="0">
              <a:buNone/>
            </a:pPr>
            <a:r>
              <a:rPr lang="en-US" sz="1100" b="0" i="0" u="none" strike="noStrike" cap="none" dirty="0">
                <a:solidFill>
                  <a:srgbClr val="000000"/>
                </a:solidFill>
                <a:ea typeface="Trebuchet MS" panose="020B0603020202020204" pitchFamily="34" charset="0"/>
                <a:sym typeface="Arial"/>
              </a:rPr>
              <a:t>Here is how this activity will work. I will read all of the steps, ask for questions and then we will begin to activity. </a:t>
            </a:r>
            <a:r>
              <a:rPr lang="en-US" sz="1100" b="0" i="1" u="none" strike="noStrike" cap="none" dirty="0">
                <a:solidFill>
                  <a:srgbClr val="000000"/>
                </a:solidFill>
                <a:ea typeface="Trebuchet MS" panose="020B0603020202020204" pitchFamily="34" charset="0"/>
                <a:sym typeface="Arial"/>
              </a:rPr>
              <a:t>(If presenting in a series, consider if reviewing the directions is needed for the group)</a:t>
            </a:r>
          </a:p>
          <a:p>
            <a:pPr marL="469900" marR="0" lvl="0" indent="-342900" algn="l" defTabSz="914400" rtl="0" eaLnBrk="1" fontAlgn="auto" latinLnBrk="0" hangingPunct="1">
              <a:lnSpc>
                <a:spcPct val="100000"/>
              </a:lnSpc>
              <a:spcBef>
                <a:spcPts val="0"/>
              </a:spcBef>
              <a:spcAft>
                <a:spcPts val="0"/>
              </a:spcAft>
              <a:buClr>
                <a:srgbClr val="000000"/>
              </a:buClr>
              <a:buSzPts val="1100"/>
              <a:buFont typeface="+mj-lt"/>
              <a:buAutoNum type="arabicPeriod"/>
              <a:tabLst/>
              <a:defRPr/>
            </a:pPr>
            <a:r>
              <a:rPr lang="en-US" sz="1100" b="0" i="1" u="none" strike="noStrike" cap="none" dirty="0">
                <a:solidFill>
                  <a:schemeClr val="tx1"/>
                </a:solidFill>
                <a:ea typeface="Trebuchet MS" panose="020B0603020202020204" pitchFamily="34" charset="0"/>
                <a:sym typeface="Arial"/>
              </a:rPr>
              <a:t>(click) </a:t>
            </a:r>
            <a:r>
              <a:rPr lang="en-US" sz="1100" b="1" i="0" u="none" strike="noStrike" cap="none" dirty="0">
                <a:solidFill>
                  <a:schemeClr val="tx1"/>
                </a:solidFill>
                <a:ea typeface="Trebuchet MS" panose="020B0603020202020204" pitchFamily="34" charset="0"/>
                <a:sym typeface="Arial"/>
              </a:rPr>
              <a:t>Move chairs back from the table so it is easy for you to stand up. </a:t>
            </a:r>
            <a:r>
              <a:rPr lang="en-US" sz="1100" b="0" i="1" u="none" strike="noStrike" cap="none" dirty="0">
                <a:solidFill>
                  <a:srgbClr val="000000"/>
                </a:solidFill>
                <a:ea typeface="Trebuchet MS" panose="020B0603020202020204" pitchFamily="34" charset="0"/>
                <a:sym typeface="Arial"/>
              </a:rPr>
              <a:t>(Adjust the mobility section of the activity according to the abilities of the participants in the room. If presenting virtually, ask participants to stand in front of their camera or use the thumb's up reaction button). </a:t>
            </a:r>
            <a:endParaRPr lang="en-US" sz="1100" b="1" i="0" u="none" strike="noStrike" cap="none" dirty="0">
              <a:solidFill>
                <a:schemeClr val="tx1"/>
              </a:solidFill>
              <a:ea typeface="Trebuchet MS" panose="020B0603020202020204" pitchFamily="34" charset="0"/>
              <a:sym typeface="Arial"/>
            </a:endParaRPr>
          </a:p>
          <a:p>
            <a:pPr marL="469900" indent="-342900">
              <a:buFont typeface="+mj-lt"/>
              <a:buAutoNum type="arabicPeriod"/>
            </a:pPr>
            <a:r>
              <a:rPr lang="en-US" sz="1100" b="0" i="1" u="none" strike="noStrike" cap="none" dirty="0">
                <a:solidFill>
                  <a:schemeClr val="tx1"/>
                </a:solidFill>
                <a:ea typeface="Trebuchet MS" panose="020B0603020202020204" pitchFamily="34" charset="0"/>
                <a:sym typeface="Arial"/>
              </a:rPr>
              <a:t>(click) </a:t>
            </a:r>
            <a:r>
              <a:rPr lang="en-US" sz="1100" b="1" i="0" u="none" strike="noStrike" cap="none" dirty="0">
                <a:solidFill>
                  <a:schemeClr val="tx1"/>
                </a:solidFill>
                <a:ea typeface="Trebuchet MS" panose="020B0603020202020204" pitchFamily="34" charset="0"/>
                <a:sym typeface="Arial"/>
              </a:rPr>
              <a:t>A category will be named. </a:t>
            </a:r>
          </a:p>
          <a:p>
            <a:pPr marL="469900" indent="-342900">
              <a:buFont typeface="+mj-lt"/>
              <a:buAutoNum type="arabicPeriod"/>
            </a:pPr>
            <a:r>
              <a:rPr lang="en-US" sz="1100" b="0" i="1" u="none" strike="noStrike" cap="none" dirty="0">
                <a:solidFill>
                  <a:schemeClr val="tx1"/>
                </a:solidFill>
                <a:ea typeface="Trebuchet MS" panose="020B0603020202020204" pitchFamily="34" charset="0"/>
                <a:sym typeface="Arial"/>
              </a:rPr>
              <a:t>(click) </a:t>
            </a:r>
            <a:r>
              <a:rPr lang="en-US" sz="1100" b="1" i="0" u="none" strike="noStrike" cap="none" dirty="0">
                <a:solidFill>
                  <a:schemeClr val="tx1"/>
                </a:solidFill>
                <a:ea typeface="Trebuchet MS" panose="020B0603020202020204" pitchFamily="34" charset="0"/>
                <a:sym typeface="Arial"/>
              </a:rPr>
              <a:t>Stand if you match the category.</a:t>
            </a:r>
          </a:p>
          <a:p>
            <a:pPr marL="469900" indent="-342900">
              <a:buFont typeface="+mj-lt"/>
              <a:buAutoNum type="arabicPeriod"/>
            </a:pPr>
            <a:r>
              <a:rPr lang="en-US" sz="1100" b="0" i="1" u="none" strike="noStrike" cap="none" dirty="0">
                <a:solidFill>
                  <a:schemeClr val="tx1"/>
                </a:solidFill>
                <a:ea typeface="Trebuchet MS" panose="020B0603020202020204" pitchFamily="34" charset="0"/>
                <a:sym typeface="Arial"/>
              </a:rPr>
              <a:t>(click) </a:t>
            </a:r>
            <a:r>
              <a:rPr lang="en-US" sz="1100" b="1" i="0" u="none" strike="noStrike" cap="none" dirty="0">
                <a:solidFill>
                  <a:schemeClr val="tx1"/>
                </a:solidFill>
                <a:ea typeface="Trebuchet MS" panose="020B0603020202020204" pitchFamily="34" charset="0"/>
                <a:sym typeface="Arial"/>
              </a:rPr>
              <a:t>Look around to see who else is also in the category. </a:t>
            </a:r>
          </a:p>
          <a:p>
            <a:pPr marL="469900" indent="-342900">
              <a:buFont typeface="+mj-lt"/>
              <a:buAutoNum type="arabicPeriod"/>
            </a:pPr>
            <a:r>
              <a:rPr lang="en-US" sz="1100" b="0" i="0" u="none" strike="noStrike" cap="none" dirty="0">
                <a:solidFill>
                  <a:schemeClr val="tx1"/>
                </a:solidFill>
                <a:ea typeface="Trebuchet MS" panose="020B0603020202020204" pitchFamily="34" charset="0"/>
                <a:sym typeface="Arial"/>
              </a:rPr>
              <a:t>(click) At the end, you will have a chance to </a:t>
            </a:r>
            <a:r>
              <a:rPr lang="en-US" sz="1100" b="1" i="0" u="none" strike="noStrike" cap="none" dirty="0">
                <a:solidFill>
                  <a:schemeClr val="tx1"/>
                </a:solidFill>
                <a:ea typeface="Trebuchet MS" panose="020B0603020202020204" pitchFamily="34" charset="0"/>
                <a:sym typeface="Arial"/>
              </a:rPr>
              <a:t>Introduce yourself</a:t>
            </a:r>
            <a:endParaRPr lang="en-US" sz="1100" b="0" i="0" u="none" strike="noStrike" cap="none" dirty="0">
              <a:solidFill>
                <a:schemeClr val="tx1"/>
              </a:solidFill>
              <a:ea typeface="Trebuchet MS" panose="020B0603020202020204" pitchFamily="34" charset="0"/>
              <a:sym typeface="Arial"/>
            </a:endParaRPr>
          </a:p>
          <a:p>
            <a:pPr marL="0" lvl="0" indent="0">
              <a:buNone/>
            </a:pPr>
            <a:endParaRPr lang="en-US" sz="1100" b="0" i="0" u="none" strike="noStrike" cap="none" dirty="0">
              <a:solidFill>
                <a:schemeClr val="tx1"/>
              </a:solidFill>
              <a:ea typeface="Trebuchet MS" panose="020B0603020202020204" pitchFamily="34" charset="0"/>
              <a:sym typeface="Arial"/>
            </a:endParaRPr>
          </a:p>
          <a:p>
            <a:pPr marL="0" lvl="0" indent="0">
              <a:buNone/>
            </a:pPr>
            <a:r>
              <a:rPr lang="en-US" sz="1100" b="0" i="0" u="none" strike="noStrike" cap="none" dirty="0">
                <a:solidFill>
                  <a:schemeClr val="tx1"/>
                </a:solidFill>
                <a:ea typeface="Trebuchet MS" panose="020B0603020202020204" pitchFamily="34" charset="0"/>
                <a:sym typeface="Arial"/>
              </a:rPr>
              <a:t>Check for understanding -</a:t>
            </a:r>
            <a:r>
              <a:rPr lang="en-US" sz="1100" b="0" i="1" u="none" strike="noStrike" cap="none" dirty="0">
                <a:solidFill>
                  <a:schemeClr val="tx1"/>
                </a:solidFill>
                <a:ea typeface="Trebuchet MS" panose="020B0603020202020204" pitchFamily="34" charset="0"/>
                <a:sym typeface="Arial"/>
              </a:rPr>
              <a:t>Does anyone have any questions? </a:t>
            </a:r>
          </a:p>
          <a:p>
            <a:pPr marL="91440" lvl="0" indent="-228600"/>
            <a:r>
              <a:rPr lang="en-US" sz="1100" b="0" i="0" u="none" strike="noStrike" cap="none" dirty="0">
                <a:solidFill>
                  <a:schemeClr val="tx1"/>
                </a:solidFill>
                <a:ea typeface="Trebuchet MS" panose="020B0603020202020204" pitchFamily="34" charset="0"/>
                <a:sym typeface="Arial"/>
              </a:rPr>
              <a:t>Then, start the activity at step 1.</a:t>
            </a:r>
          </a:p>
          <a:p>
            <a:pPr marL="91440" lvl="0" indent="-228600"/>
            <a:r>
              <a:rPr lang="en-US" sz="1100" b="0" i="0" u="none" strike="noStrike" cap="none" dirty="0">
                <a:solidFill>
                  <a:schemeClr val="tx1"/>
                </a:solidFill>
                <a:ea typeface="Trebuchet MS" panose="020B0603020202020204" pitchFamily="34" charset="0"/>
                <a:sym typeface="Arial"/>
              </a:rPr>
              <a:t>Name some of the following categories (or create your own to match your community) and give time for people to stand: (facilitators should also participate by standing or staying seated)</a:t>
            </a:r>
          </a:p>
          <a:p>
            <a:pPr marL="548640" lvl="1" indent="-228600"/>
            <a:r>
              <a:rPr lang="en-US" sz="1100" b="0" i="0" u="none" strike="noStrike" cap="none" dirty="0">
                <a:solidFill>
                  <a:srgbClr val="000000"/>
                </a:solidFill>
                <a:latin typeface="Trebuchet MS" panose="020B0603020202020204" pitchFamily="34" charset="0"/>
                <a:sym typeface="Arial"/>
              </a:rPr>
              <a:t>I am a parent</a:t>
            </a:r>
          </a:p>
          <a:p>
            <a:pPr marL="548640" lvl="1" indent="-228600"/>
            <a:r>
              <a:rPr lang="en-US" sz="1100" b="0" i="0" u="none" strike="noStrike" cap="none" dirty="0">
                <a:solidFill>
                  <a:srgbClr val="000000"/>
                </a:solidFill>
                <a:latin typeface="Trebuchet MS" panose="020B0603020202020204" pitchFamily="34" charset="0"/>
                <a:sym typeface="Arial"/>
              </a:rPr>
              <a:t>My child has a favorite topic they love learning about, </a:t>
            </a:r>
            <a:r>
              <a:rPr lang="en-US" sz="1100" b="0" i="1" u="none" strike="noStrike" cap="none" dirty="0">
                <a:solidFill>
                  <a:srgbClr val="000000"/>
                </a:solidFill>
                <a:latin typeface="Trebuchet MS" panose="020B0603020202020204" pitchFamily="34" charset="0"/>
                <a:sym typeface="Arial"/>
              </a:rPr>
              <a:t>(Ask for examples, if time).</a:t>
            </a:r>
          </a:p>
          <a:p>
            <a:pPr marL="548640" lvl="1" indent="-228600"/>
            <a:r>
              <a:rPr lang="en-US" sz="1100" b="0" i="0" u="none" strike="noStrike" cap="none" dirty="0">
                <a:solidFill>
                  <a:srgbClr val="000000"/>
                </a:solidFill>
                <a:latin typeface="Trebuchet MS" panose="020B0603020202020204" pitchFamily="34" charset="0"/>
                <a:sym typeface="Arial"/>
              </a:rPr>
              <a:t>My child changes topics they want to learn about frequently.</a:t>
            </a:r>
          </a:p>
          <a:p>
            <a:pPr marL="548640" lvl="1" indent="-228600"/>
            <a:r>
              <a:rPr lang="en-US" sz="1100" b="0" i="0" u="none" strike="noStrike" cap="none" dirty="0">
                <a:solidFill>
                  <a:srgbClr val="000000"/>
                </a:solidFill>
                <a:latin typeface="Trebuchet MS" panose="020B0603020202020204" pitchFamily="34" charset="0"/>
                <a:sym typeface="Arial"/>
              </a:rPr>
              <a:t>My child prefers to gain knowledge through listening. </a:t>
            </a:r>
          </a:p>
          <a:p>
            <a:pPr marL="548640" lvl="1" indent="-228600"/>
            <a:r>
              <a:rPr lang="en-US" sz="1100" b="0" i="0" u="none" strike="noStrike" cap="none" dirty="0">
                <a:solidFill>
                  <a:srgbClr val="000000"/>
                </a:solidFill>
                <a:latin typeface="Trebuchet MS" panose="020B0603020202020204" pitchFamily="34" charset="0"/>
                <a:sym typeface="Arial"/>
              </a:rPr>
              <a:t>My child prefers to gain knowledge through reading. </a:t>
            </a:r>
          </a:p>
          <a:p>
            <a:pPr marL="548640" marR="0" lvl="1" indent="-22860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latin typeface="Trebuchet MS" panose="020B0603020202020204" pitchFamily="34" charset="0"/>
                <a:sym typeface="Arial"/>
              </a:rPr>
              <a:t>My child loves being an expert and will correct you if you are not specific or exact enough on your information sharing. </a:t>
            </a:r>
          </a:p>
          <a:p>
            <a:pPr marL="91440" lvl="0" indent="-228600"/>
            <a:r>
              <a:rPr lang="en-US" sz="1100" b="0" i="0" u="none" strike="noStrike" cap="none" dirty="0">
                <a:solidFill>
                  <a:srgbClr val="000000"/>
                </a:solidFill>
                <a:ea typeface="Arial"/>
                <a:sym typeface="Arial"/>
              </a:rPr>
              <a:t>Have the parents go around the room and share: </a:t>
            </a:r>
            <a:r>
              <a:rPr lang="en-US" sz="1100" b="0" i="1" u="none" strike="noStrike" cap="none" dirty="0">
                <a:solidFill>
                  <a:srgbClr val="000000"/>
                </a:solidFill>
                <a:ea typeface="Arial"/>
                <a:sym typeface="Arial"/>
              </a:rPr>
              <a:t>(if group is large, make small groups for this activity)</a:t>
            </a:r>
          </a:p>
          <a:p>
            <a:pPr marL="548640" lvl="1" indent="-228600"/>
            <a:r>
              <a:rPr lang="en-US" sz="1100" b="0" i="0" u="none" strike="noStrike" cap="none" dirty="0">
                <a:solidFill>
                  <a:srgbClr val="000000"/>
                </a:solidFill>
                <a:latin typeface="Trebuchet MS" panose="020B0603020202020204" pitchFamily="34" charset="0"/>
                <a:sym typeface="Arial"/>
              </a:rPr>
              <a:t>Name</a:t>
            </a:r>
          </a:p>
          <a:p>
            <a:pPr marL="548640" lvl="1" indent="-228600"/>
            <a:r>
              <a:rPr lang="en-US" sz="1100" b="0" i="0" u="none" strike="noStrike" cap="none" dirty="0">
                <a:solidFill>
                  <a:srgbClr val="000000"/>
                </a:solidFill>
                <a:latin typeface="Trebuchet MS" panose="020B0603020202020204" pitchFamily="34" charset="0"/>
                <a:sym typeface="Arial"/>
              </a:rPr>
              <a:t>Grade of Child(ren)</a:t>
            </a:r>
          </a:p>
          <a:p>
            <a:pPr marL="548640" lvl="1" indent="-228600"/>
            <a:endParaRPr lang="en-US" dirty="0">
              <a:latin typeface="Trebuchet MS" panose="020B0603020202020204" pitchFamily="34" charset="0"/>
            </a:endParaRPr>
          </a:p>
        </p:txBody>
      </p:sp>
    </p:spTree>
    <p:extLst>
      <p:ext uri="{BB962C8B-B14F-4D97-AF65-F5344CB8AC3E}">
        <p14:creationId xmlns:p14="http://schemas.microsoft.com/office/powerpoint/2010/main" val="871864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AFE83-2F10-1CD3-D1FD-9199CD43F2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3E2A36-C08D-8D04-054F-B38EB852644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1D2B236-500E-3B7C-B4CE-31B2F7ECF957}"/>
              </a:ext>
            </a:extLst>
          </p:cNvPr>
          <p:cNvSpPr>
            <a:spLocks noGrp="1"/>
          </p:cNvSpPr>
          <p:nvPr>
            <p:ph type="body" idx="1"/>
          </p:nvPr>
        </p:nvSpPr>
        <p:spPr/>
        <p:txBody>
          <a:bodyPr/>
          <a:lstStyle/>
          <a:p>
            <a:pPr marL="0" indent="0">
              <a:buNone/>
            </a:pPr>
            <a:r>
              <a:rPr lang="en-US" sz="1100" b="1" dirty="0"/>
              <a:t>What are Language Comprehension and Reading Comprehension?</a:t>
            </a:r>
          </a:p>
        </p:txBody>
      </p:sp>
    </p:spTree>
    <p:extLst>
      <p:ext uri="{BB962C8B-B14F-4D97-AF65-F5344CB8AC3E}">
        <p14:creationId xmlns:p14="http://schemas.microsoft.com/office/powerpoint/2010/main" val="220561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995D3A-49B4-3CEF-9760-AB13915F93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6513E0-59BA-4B61-12DD-A2B7E808BFF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381152E-2981-24A8-9299-8C570CFD3212}"/>
              </a:ext>
            </a:extLst>
          </p:cNvPr>
          <p:cNvSpPr>
            <a:spLocks noGrp="1"/>
          </p:cNvSpPr>
          <p:nvPr>
            <p:ph type="body" idx="1"/>
          </p:nvPr>
        </p:nvSpPr>
        <p:spPr/>
        <p:txBody>
          <a:bodyPr/>
          <a:lstStyle/>
          <a:p>
            <a:pPr marL="0" marR="0" lvl="0" indent="-29845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1" u="none" strike="noStrike" cap="none" dirty="0">
                <a:solidFill>
                  <a:srgbClr val="000000"/>
                </a:solidFill>
                <a:latin typeface="Trebuchet MS"/>
                <a:sym typeface="Arial"/>
              </a:rPr>
              <a:t>(click) </a:t>
            </a:r>
            <a:r>
              <a:rPr lang="en-US" sz="1100" b="1" i="0" u="none" strike="noStrike" cap="none" dirty="0">
                <a:solidFill>
                  <a:srgbClr val="000000"/>
                </a:solidFill>
                <a:effectLst/>
                <a:latin typeface="Trebuchet MS"/>
                <a:sym typeface="Arial"/>
              </a:rPr>
              <a:t>L</a:t>
            </a:r>
            <a:r>
              <a:rPr lang="en-US" sz="1100" b="1" i="0" u="none" strike="noStrike" dirty="0">
                <a:solidFill>
                  <a:srgbClr val="000000"/>
                </a:solidFill>
                <a:effectLst/>
                <a:latin typeface="Trebuchet MS"/>
              </a:rPr>
              <a:t>anguage comprehension</a:t>
            </a:r>
            <a:r>
              <a:rPr lang="en-US" sz="1100" b="0" i="0" u="none" strike="noStrike" dirty="0">
                <a:solidFill>
                  <a:srgbClr val="000000"/>
                </a:solidFill>
                <a:effectLst/>
                <a:latin typeface="Trebuchet MS"/>
              </a:rPr>
              <a:t> involves </a:t>
            </a:r>
            <a:r>
              <a:rPr lang="en-US" sz="1100" b="1" i="0" u="none" strike="noStrike" dirty="0">
                <a:solidFill>
                  <a:srgbClr val="000000"/>
                </a:solidFill>
                <a:effectLst/>
                <a:latin typeface="Trebuchet MS"/>
              </a:rPr>
              <a:t>gaining or making meaning from speech.</a:t>
            </a:r>
            <a:r>
              <a:rPr lang="en-US" sz="1100" b="0" i="0" u="none" strike="noStrike" cap="none" dirty="0">
                <a:solidFill>
                  <a:srgbClr val="000000"/>
                </a:solidFill>
                <a:effectLst/>
                <a:ea typeface="Trebuchet MS" panose="020B0603020202020204" pitchFamily="34" charset="0"/>
                <a:sym typeface="Arial"/>
              </a:rPr>
              <a:t> Children begin developing language comprehension skills, or an understanding of spoken language, from birth. Listening and speaking are naturally occurring processes that children acquire as they grow and are exposed to vocabulary, language structures, and knowledge of the world around them.</a:t>
            </a:r>
          </a:p>
          <a:p>
            <a:pPr marL="0" marR="0" lvl="0" indent="-29845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000000"/>
              </a:solidFill>
              <a:effectLst/>
              <a:ea typeface="Trebuchet MS" panose="020B0603020202020204" pitchFamily="34" charset="0"/>
              <a:sym typeface="Arial"/>
            </a:endParaRPr>
          </a:p>
          <a:p>
            <a:pPr marL="0" marR="0" lvl="0" indent="-29845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ea typeface="Trebuchet MS" panose="020B0603020202020204" pitchFamily="34" charset="0"/>
                <a:sym typeface="Arial"/>
              </a:rPr>
              <a:t>Early exposure to texts being read aloud helps students gain an awareness of the language used in print, including how stories are structured, and exposure to more complex sentence structure than is often used in oral language.  </a:t>
            </a:r>
          </a:p>
          <a:p>
            <a:pPr marL="0" marR="0" lvl="0" indent="-29845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u="none" strike="noStrike" dirty="0">
              <a:solidFill>
                <a:srgbClr val="000000"/>
              </a:solidFill>
              <a:effectLst/>
              <a:latin typeface="Trebuchet MS"/>
            </a:endParaRPr>
          </a:p>
          <a:p>
            <a:pPr marL="0" marR="0" lvl="0" indent="-29845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1" u="none" strike="noStrike" cap="none" dirty="0">
                <a:solidFill>
                  <a:srgbClr val="000000"/>
                </a:solidFill>
                <a:latin typeface="Trebuchet MS"/>
                <a:sym typeface="Arial"/>
              </a:rPr>
              <a:t>(click) </a:t>
            </a:r>
            <a:r>
              <a:rPr lang="en-US" sz="1100" b="1" i="0" u="none" strike="noStrike" cap="none" dirty="0">
                <a:solidFill>
                  <a:srgbClr val="000000"/>
                </a:solidFill>
                <a:effectLst/>
                <a:latin typeface="Trebuchet MS"/>
                <a:sym typeface="Arial"/>
              </a:rPr>
              <a:t>R</a:t>
            </a:r>
            <a:r>
              <a:rPr lang="en-US" sz="1100" b="1" i="0" u="none" strike="noStrike" dirty="0">
                <a:solidFill>
                  <a:srgbClr val="000000"/>
                </a:solidFill>
                <a:effectLst/>
                <a:latin typeface="Trebuchet MS"/>
              </a:rPr>
              <a:t>eading comprehension </a:t>
            </a:r>
            <a:r>
              <a:rPr lang="en-US" sz="1100" b="0" i="0" u="none" strike="noStrike" dirty="0">
                <a:solidFill>
                  <a:srgbClr val="000000"/>
                </a:solidFill>
                <a:effectLst/>
                <a:latin typeface="Trebuchet MS"/>
              </a:rPr>
              <a:t>involves the reader </a:t>
            </a:r>
            <a:r>
              <a:rPr lang="en-US" sz="1100" b="1" i="0" u="none" strike="noStrike" dirty="0">
                <a:solidFill>
                  <a:srgbClr val="000000"/>
                </a:solidFill>
                <a:effectLst/>
                <a:latin typeface="Trebuchet MS"/>
              </a:rPr>
              <a:t>gaining or making meaning from print. </a:t>
            </a:r>
            <a:r>
              <a:rPr lang="en-US" dirty="0">
                <a:latin typeface="Trebuchet MS"/>
              </a:rPr>
              <a:t>Reading comprehension relies on the ability to accurately and fluently read the words on the page and use knowledge of language to make meaning from the text.</a:t>
            </a:r>
            <a:endParaRPr lang="en-US" sz="1100" b="0" i="0" u="none" strike="noStrike" dirty="0">
              <a:solidFill>
                <a:srgbClr val="000000"/>
              </a:solidFill>
              <a:effectLst/>
              <a:latin typeface="Trebuchet MS"/>
            </a:endParaRPr>
          </a:p>
          <a:p>
            <a:pPr marL="0" marR="0" lvl="0" indent="-29845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dirty="0">
              <a:solidFill>
                <a:srgbClr val="000000"/>
              </a:solidFill>
              <a:effectLst/>
            </a:endParaRPr>
          </a:p>
          <a:p>
            <a:pPr marL="0" indent="0" fontAlgn="base">
              <a:buFont typeface="+mj-lt"/>
              <a:buNone/>
            </a:pPr>
            <a:endParaRPr lang="en-US" sz="1100" b="0" i="0" u="none" strike="noStrike" cap="none" dirty="0">
              <a:solidFill>
                <a:srgbClr val="000000"/>
              </a:solidFill>
              <a:ea typeface="Trebuchet MS" panose="020B0603020202020204" pitchFamily="34" charset="0"/>
              <a:sym typeface="Arial"/>
            </a:endParaRPr>
          </a:p>
          <a:p>
            <a:pPr marL="0" marR="0" lvl="0" indent="-29845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dirty="0">
                <a:solidFill>
                  <a:srgbClr val="000000"/>
                </a:solidFill>
                <a:effectLst/>
                <a:latin typeface="Trebuchet MS"/>
              </a:rPr>
              <a:t>(Brown &amp; Stollar, 2025; Kemeny, 2023</a:t>
            </a:r>
            <a:r>
              <a:rPr lang="en-US" dirty="0">
                <a:latin typeface="Trebuchet MS"/>
              </a:rPr>
              <a:t>). </a:t>
            </a:r>
            <a:endParaRPr lang="en-US" sz="1100" b="0" dirty="0">
              <a:effectLst/>
            </a:endParaRPr>
          </a:p>
          <a:p>
            <a:pPr marL="0" rtl="0">
              <a:buNone/>
            </a:pPr>
            <a:endParaRPr lang="en-US" sz="1100" b="0" dirty="0">
              <a:effectLst/>
            </a:endParaRPr>
          </a:p>
          <a:p>
            <a:pPr marL="0" indent="0"/>
            <a:endParaRPr lang="en-US" sz="1100" dirty="0"/>
          </a:p>
        </p:txBody>
      </p:sp>
    </p:spTree>
    <p:extLst>
      <p:ext uri="{BB962C8B-B14F-4D97-AF65-F5344CB8AC3E}">
        <p14:creationId xmlns:p14="http://schemas.microsoft.com/office/powerpoint/2010/main" val="3608068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blank - blue" userDrawn="1">
  <p:cSld name="TITLE_AND_BODY_1_1_1_1_1_1_1_1_1_1_2">
    <p:spTree>
      <p:nvGrpSpPr>
        <p:cNvPr id="1" name="Shape 169"/>
        <p:cNvGrpSpPr/>
        <p:nvPr/>
      </p:nvGrpSpPr>
      <p:grpSpPr>
        <a:xfrm>
          <a:off x="0" y="0"/>
          <a:ext cx="0" cy="0"/>
          <a:chOff x="0" y="0"/>
          <a:chExt cx="0" cy="0"/>
        </a:xfrm>
      </p:grpSpPr>
      <p:pic>
        <p:nvPicPr>
          <p:cNvPr id="170" name="Google Shape;170;p19"/>
          <p:cNvPicPr preferRelativeResize="0"/>
          <p:nvPr/>
        </p:nvPicPr>
        <p:blipFill rotWithShape="1">
          <a:blip r:embed="rId2">
            <a:alphaModFix/>
          </a:blip>
          <a:srcRect/>
          <a:stretch/>
        </p:blipFill>
        <p:spPr>
          <a:xfrm>
            <a:off x="0" y="4320695"/>
            <a:ext cx="9144003" cy="830461"/>
          </a:xfrm>
          <a:prstGeom prst="rect">
            <a:avLst/>
          </a:prstGeom>
          <a:noFill/>
          <a:ln>
            <a:noFill/>
          </a:ln>
        </p:spPr>
      </p:pic>
      <p:pic>
        <p:nvPicPr>
          <p:cNvPr id="173" name="Google Shape;173;p19" descr="CDE Logo"/>
          <p:cNvPicPr preferRelativeResize="0"/>
          <p:nvPr/>
        </p:nvPicPr>
        <p:blipFill>
          <a:blip r:embed="rId3">
            <a:alphaModFix/>
          </a:blip>
          <a:stretch>
            <a:fillRect/>
          </a:stretch>
        </p:blipFill>
        <p:spPr>
          <a:xfrm>
            <a:off x="8002150" y="4594525"/>
            <a:ext cx="924425" cy="403399"/>
          </a:xfrm>
          <a:prstGeom prst="rect">
            <a:avLst/>
          </a:prstGeom>
          <a:noFill/>
          <a:ln>
            <a:noFill/>
          </a:ln>
        </p:spPr>
      </p:pic>
      <p:cxnSp>
        <p:nvCxnSpPr>
          <p:cNvPr id="3" name="Google Shape;190;p20">
            <a:extLst>
              <a:ext uri="{FF2B5EF4-FFF2-40B4-BE49-F238E27FC236}">
                <a16:creationId xmlns:a16="http://schemas.microsoft.com/office/drawing/2014/main" id="{1AFFB677-6404-F3F4-44C8-0DE2A5F8D76E}"/>
              </a:ext>
            </a:extLst>
          </p:cNvPr>
          <p:cNvCxnSpPr/>
          <p:nvPr userDrawn="1"/>
        </p:nvCxnSpPr>
        <p:spPr>
          <a:xfrm>
            <a:off x="0" y="607574"/>
            <a:ext cx="7479600" cy="0"/>
          </a:xfrm>
          <a:prstGeom prst="straightConnector1">
            <a:avLst/>
          </a:prstGeom>
          <a:noFill/>
          <a:ln w="19050" cap="flat" cmpd="sng">
            <a:solidFill>
              <a:srgbClr val="488BC9"/>
            </a:solidFill>
            <a:prstDash val="solid"/>
            <a:round/>
            <a:headEnd type="none" w="med" len="med"/>
            <a:tailEnd type="none" w="med" len="med"/>
          </a:ln>
        </p:spPr>
      </p:cxnSp>
      <p:sp>
        <p:nvSpPr>
          <p:cNvPr id="4" name="Google Shape;297;p34">
            <a:extLst>
              <a:ext uri="{FF2B5EF4-FFF2-40B4-BE49-F238E27FC236}">
                <a16:creationId xmlns:a16="http://schemas.microsoft.com/office/drawing/2014/main" id="{AE8AE7D0-26E0-EC03-62FE-429D06820521}"/>
              </a:ext>
            </a:extLst>
          </p:cNvPr>
          <p:cNvSpPr txBox="1">
            <a:spLocks noGrp="1"/>
          </p:cNvSpPr>
          <p:nvPr>
            <p:ph type="title"/>
          </p:nvPr>
        </p:nvSpPr>
        <p:spPr>
          <a:xfrm>
            <a:off x="0" y="0"/>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4000">
                <a:latin typeface="Trebuchet MS" panose="020B0603020202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_Custom Layout" preserve="1" userDrawn="1">
  <p:cSld name="6_Custom Layout">
    <p:spTree>
      <p:nvGrpSpPr>
        <p:cNvPr id="1" name="Shape 331"/>
        <p:cNvGrpSpPr/>
        <p:nvPr/>
      </p:nvGrpSpPr>
      <p:grpSpPr>
        <a:xfrm>
          <a:off x="0" y="0"/>
          <a:ext cx="0" cy="0"/>
          <a:chOff x="0" y="0"/>
          <a:chExt cx="0" cy="0"/>
        </a:xfrm>
      </p:grpSpPr>
      <p:pic>
        <p:nvPicPr>
          <p:cNvPr id="332" name="Google Shape;332;g610ef0e5f8_7_74"/>
          <p:cNvPicPr preferRelativeResize="0"/>
          <p:nvPr userDrawn="1"/>
        </p:nvPicPr>
        <p:blipFill rotWithShape="1">
          <a:blip r:embed="rId2">
            <a:alphaModFix/>
          </a:blip>
          <a:srcRect/>
          <a:stretch/>
        </p:blipFill>
        <p:spPr>
          <a:xfrm>
            <a:off x="0" y="0"/>
            <a:ext cx="9144000" cy="5143500"/>
          </a:xfrm>
          <a:prstGeom prst="rect">
            <a:avLst/>
          </a:prstGeom>
          <a:noFill/>
          <a:ln>
            <a:noFill/>
          </a:ln>
        </p:spPr>
      </p:pic>
      <p:pic>
        <p:nvPicPr>
          <p:cNvPr id="7" name="Google Shape;324;g610ef0e5f8_7_63">
            <a:extLst>
              <a:ext uri="{FF2B5EF4-FFF2-40B4-BE49-F238E27FC236}">
                <a16:creationId xmlns:a16="http://schemas.microsoft.com/office/drawing/2014/main" id="{119759B6-BD44-4D52-BB99-21720AE5352D}"/>
              </a:ext>
            </a:extLst>
          </p:cNvPr>
          <p:cNvPicPr preferRelativeResize="0"/>
          <p:nvPr userDrawn="1"/>
        </p:nvPicPr>
        <p:blipFill rotWithShape="1">
          <a:blip r:embed="rId3">
            <a:alphaModFix/>
          </a:blip>
          <a:srcRect/>
          <a:stretch/>
        </p:blipFill>
        <p:spPr>
          <a:xfrm>
            <a:off x="7998342" y="4521944"/>
            <a:ext cx="954636" cy="527610"/>
          </a:xfrm>
          <a:prstGeom prst="rect">
            <a:avLst/>
          </a:prstGeom>
          <a:noFill/>
          <a:ln>
            <a:noFill/>
          </a:ln>
        </p:spPr>
      </p:pic>
      <p:sp>
        <p:nvSpPr>
          <p:cNvPr id="8" name="Google Shape;334;g610ef0e5f8_7_74">
            <a:extLst>
              <a:ext uri="{FF2B5EF4-FFF2-40B4-BE49-F238E27FC236}">
                <a16:creationId xmlns:a16="http://schemas.microsoft.com/office/drawing/2014/main" id="{04E695C9-D3A2-4DB8-B5C3-C35E4DB28D4B}"/>
              </a:ext>
            </a:extLst>
          </p:cNvPr>
          <p:cNvSpPr txBox="1">
            <a:spLocks noGrp="1"/>
          </p:cNvSpPr>
          <p:nvPr>
            <p:ph type="title" hasCustomPrompt="1"/>
          </p:nvPr>
        </p:nvSpPr>
        <p:spPr>
          <a:xfrm>
            <a:off x="0" y="1696642"/>
            <a:ext cx="9144000" cy="1214021"/>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Font typeface="Arial"/>
              <a:buNone/>
              <a:defRPr sz="3600" b="0">
                <a:solidFill>
                  <a:schemeClr val="lt1"/>
                </a:solidFill>
                <a:latin typeface="Trebuchet MS" panose="020B0603020202020204" pitchFamily="34" charset="0"/>
                <a:ea typeface="Trebuchet MS" panose="020B060302020202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ctr" defTabSz="685800" rtl="0" eaLnBrk="1" fontAlgn="auto" latinLnBrk="0" hangingPunct="1">
              <a:lnSpc>
                <a:spcPct val="90000"/>
              </a:lnSpc>
              <a:spcBef>
                <a:spcPts val="0"/>
              </a:spcBef>
              <a:spcAft>
                <a:spcPts val="0"/>
              </a:spcAft>
              <a:buClr>
                <a:schemeClr val="lt1"/>
              </a:buClr>
              <a:buSzPts val="4800"/>
              <a:buFont typeface="Arial"/>
              <a:buNone/>
              <a:tabLst/>
              <a:defRPr/>
            </a:pPr>
            <a:r>
              <a:rPr lang="en-US">
                <a:latin typeface="Museo Slab 500" panose="02000000000000000000" charset="0"/>
              </a:rPr>
              <a:t>Text Here</a:t>
            </a:r>
            <a:br>
              <a:rPr lang="en-US">
                <a:latin typeface="Museo Slab 500" panose="02000000000000000000" charset="0"/>
              </a:rPr>
            </a:br>
            <a:r>
              <a:rPr lang="en-US">
                <a:latin typeface="Museo Slab 500" panose="02000000000000000000" charset="0"/>
              </a:rPr>
              <a:t>Text Here</a:t>
            </a:r>
            <a:endParaRPr/>
          </a:p>
        </p:txBody>
      </p:sp>
    </p:spTree>
    <p:extLst>
      <p:ext uri="{BB962C8B-B14F-4D97-AF65-F5344CB8AC3E}">
        <p14:creationId xmlns:p14="http://schemas.microsoft.com/office/powerpoint/2010/main" val="2061006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5_Title and Content" preserve="1" userDrawn="1">
  <p:cSld name="5_Title and Content">
    <p:spTree>
      <p:nvGrpSpPr>
        <p:cNvPr id="1" name="Shape 325"/>
        <p:cNvGrpSpPr/>
        <p:nvPr/>
      </p:nvGrpSpPr>
      <p:grpSpPr>
        <a:xfrm>
          <a:off x="0" y="0"/>
          <a:ext cx="0" cy="0"/>
          <a:chOff x="0" y="0"/>
          <a:chExt cx="0" cy="0"/>
        </a:xfrm>
      </p:grpSpPr>
      <p:pic>
        <p:nvPicPr>
          <p:cNvPr id="326" name="Google Shape;326;g610ef0e5f8_7_68"/>
          <p:cNvPicPr preferRelativeResize="0"/>
          <p:nvPr/>
        </p:nvPicPr>
        <p:blipFill rotWithShape="1">
          <a:blip r:embed="rId2">
            <a:alphaModFix/>
          </a:blip>
          <a:srcRect/>
          <a:stretch/>
        </p:blipFill>
        <p:spPr>
          <a:xfrm>
            <a:off x="6" y="1"/>
            <a:ext cx="9143989" cy="1028698"/>
          </a:xfrm>
          <a:prstGeom prst="rect">
            <a:avLst/>
          </a:prstGeom>
          <a:noFill/>
          <a:ln>
            <a:noFill/>
          </a:ln>
        </p:spPr>
      </p:pic>
      <p:sp>
        <p:nvSpPr>
          <p:cNvPr id="9" name="Google Shape;338;g610ef0e5f8_7_79">
            <a:extLst>
              <a:ext uri="{FF2B5EF4-FFF2-40B4-BE49-F238E27FC236}">
                <a16:creationId xmlns:a16="http://schemas.microsoft.com/office/drawing/2014/main" id="{7F2CA325-8483-4BF7-845E-642EED4710C5}"/>
              </a:ext>
            </a:extLst>
          </p:cNvPr>
          <p:cNvSpPr txBox="1">
            <a:spLocks noGrp="1"/>
          </p:cNvSpPr>
          <p:nvPr>
            <p:ph type="title" hasCustomPrompt="1"/>
          </p:nvPr>
        </p:nvSpPr>
        <p:spPr>
          <a:xfrm>
            <a:off x="223069" y="156604"/>
            <a:ext cx="6700800" cy="39532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600"/>
              <a:buFont typeface="Arial"/>
              <a:buNone/>
              <a:defRPr sz="3600" b="0">
                <a:solidFill>
                  <a:schemeClr val="lt1"/>
                </a:solidFill>
                <a:latin typeface="Trebuchet MS" panose="020B0603020202020204" pitchFamily="34" charset="0"/>
                <a:ea typeface="Trebuchet MS" panose="020B060302020202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Slide Header</a:t>
            </a:r>
            <a:endParaRPr/>
          </a:p>
        </p:txBody>
      </p:sp>
      <p:pic>
        <p:nvPicPr>
          <p:cNvPr id="10" name="Google Shape;341;g610ef0e5f8_7_79">
            <a:extLst>
              <a:ext uri="{FF2B5EF4-FFF2-40B4-BE49-F238E27FC236}">
                <a16:creationId xmlns:a16="http://schemas.microsoft.com/office/drawing/2014/main" id="{AA8C6449-501A-4EBE-966F-8410EAB5E502}"/>
              </a:ext>
            </a:extLst>
          </p:cNvPr>
          <p:cNvPicPr preferRelativeResize="0"/>
          <p:nvPr userDrawn="1"/>
        </p:nvPicPr>
        <p:blipFill rotWithShape="1">
          <a:blip r:embed="rId3">
            <a:alphaModFix/>
          </a:blip>
          <a:srcRect/>
          <a:stretch/>
        </p:blipFill>
        <p:spPr>
          <a:xfrm>
            <a:off x="8173122" y="433666"/>
            <a:ext cx="886406" cy="496384"/>
          </a:xfrm>
          <a:prstGeom prst="rect">
            <a:avLst/>
          </a:prstGeom>
          <a:noFill/>
          <a:ln>
            <a:noFill/>
          </a:ln>
        </p:spPr>
      </p:pic>
    </p:spTree>
    <p:extLst>
      <p:ext uri="{BB962C8B-B14F-4D97-AF65-F5344CB8AC3E}">
        <p14:creationId xmlns:p14="http://schemas.microsoft.com/office/powerpoint/2010/main" val="2430480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5_Custom Layout" preserve="1" userDrawn="1">
  <p:cSld name="5_Custom Layout">
    <p:spTree>
      <p:nvGrpSpPr>
        <p:cNvPr id="1" name="Shape 320"/>
        <p:cNvGrpSpPr/>
        <p:nvPr/>
      </p:nvGrpSpPr>
      <p:grpSpPr>
        <a:xfrm>
          <a:off x="0" y="0"/>
          <a:ext cx="0" cy="0"/>
          <a:chOff x="0" y="0"/>
          <a:chExt cx="0" cy="0"/>
        </a:xfrm>
      </p:grpSpPr>
      <p:pic>
        <p:nvPicPr>
          <p:cNvPr id="321" name="Google Shape;321;g610ef0e5f8_7_63"/>
          <p:cNvPicPr preferRelativeResize="0"/>
          <p:nvPr userDrawn="1"/>
        </p:nvPicPr>
        <p:blipFill rotWithShape="1">
          <a:blip r:embed="rId2">
            <a:alphaModFix/>
          </a:blip>
          <a:srcRect/>
          <a:stretch/>
        </p:blipFill>
        <p:spPr>
          <a:xfrm>
            <a:off x="0" y="0"/>
            <a:ext cx="9144000" cy="5143500"/>
          </a:xfrm>
          <a:prstGeom prst="rect">
            <a:avLst/>
          </a:prstGeom>
          <a:noFill/>
          <a:ln>
            <a:noFill/>
          </a:ln>
        </p:spPr>
      </p:pic>
      <p:pic>
        <p:nvPicPr>
          <p:cNvPr id="324" name="Google Shape;324;g610ef0e5f8_7_63"/>
          <p:cNvPicPr preferRelativeResize="0"/>
          <p:nvPr/>
        </p:nvPicPr>
        <p:blipFill rotWithShape="1">
          <a:blip r:embed="rId3">
            <a:alphaModFix/>
          </a:blip>
          <a:srcRect/>
          <a:stretch/>
        </p:blipFill>
        <p:spPr>
          <a:xfrm>
            <a:off x="7998342" y="4521944"/>
            <a:ext cx="954636" cy="527610"/>
          </a:xfrm>
          <a:prstGeom prst="rect">
            <a:avLst/>
          </a:prstGeom>
          <a:noFill/>
          <a:ln>
            <a:noFill/>
          </a:ln>
        </p:spPr>
      </p:pic>
      <p:sp>
        <p:nvSpPr>
          <p:cNvPr id="5" name="Google Shape;334;g610ef0e5f8_7_74">
            <a:extLst>
              <a:ext uri="{FF2B5EF4-FFF2-40B4-BE49-F238E27FC236}">
                <a16:creationId xmlns:a16="http://schemas.microsoft.com/office/drawing/2014/main" id="{4EC3E993-4BBD-4AC9-BAE5-E03FBF43BC63}"/>
              </a:ext>
            </a:extLst>
          </p:cNvPr>
          <p:cNvSpPr txBox="1">
            <a:spLocks/>
          </p:cNvSpPr>
          <p:nvPr userDrawn="1"/>
        </p:nvSpPr>
        <p:spPr>
          <a:xfrm>
            <a:off x="0" y="2213999"/>
            <a:ext cx="9144000" cy="527610"/>
          </a:xfrm>
          <a:prstGeom prst="rect">
            <a:avLst/>
          </a:prstGeom>
          <a:noFill/>
          <a:ln>
            <a:noFill/>
          </a:ln>
        </p:spPr>
        <p:txBody>
          <a:bodyPr spcFirstLastPara="1" vert="horz" wrap="square" lIns="0" tIns="0" rIns="0" bIns="0" rtlCol="0" anchor="t" anchorCtr="0">
            <a:noAutofit/>
          </a:bodyPr>
          <a:lstStyle>
            <a:lvl1pPr lvl="0" algn="ctr" defTabSz="914400" rtl="0" eaLnBrk="1" latinLnBrk="0" hangingPunct="1">
              <a:lnSpc>
                <a:spcPct val="90000"/>
              </a:lnSpc>
              <a:spcBef>
                <a:spcPts val="0"/>
              </a:spcBef>
              <a:spcAft>
                <a:spcPts val="0"/>
              </a:spcAft>
              <a:buClr>
                <a:schemeClr val="lt1"/>
              </a:buClr>
              <a:buSzPts val="4800"/>
              <a:buFont typeface="Arial"/>
              <a:buNone/>
              <a:defRPr sz="4800" b="0" kern="1200">
                <a:solidFill>
                  <a:schemeClr val="lt1"/>
                </a:solidFill>
                <a:latin typeface="Museo Slab 500" panose="02000000000000000000" charset="0"/>
                <a:ea typeface="Museo Slab 500" panose="02000000000000000000"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sz="2700" dirty="0">
              <a:latin typeface="Trebuchet MS" panose="020B0603020202020204" pitchFamily="34" charset="0"/>
            </a:endParaRPr>
          </a:p>
        </p:txBody>
      </p:sp>
      <p:sp>
        <p:nvSpPr>
          <p:cNvPr id="6" name="Google Shape;334;g610ef0e5f8_7_74">
            <a:extLst>
              <a:ext uri="{FF2B5EF4-FFF2-40B4-BE49-F238E27FC236}">
                <a16:creationId xmlns:a16="http://schemas.microsoft.com/office/drawing/2014/main" id="{CA93D8CA-20C6-4DFC-9BDF-8747C75870A7}"/>
              </a:ext>
            </a:extLst>
          </p:cNvPr>
          <p:cNvSpPr txBox="1">
            <a:spLocks noGrp="1"/>
          </p:cNvSpPr>
          <p:nvPr>
            <p:ph type="title" hasCustomPrompt="1"/>
          </p:nvPr>
        </p:nvSpPr>
        <p:spPr>
          <a:xfrm>
            <a:off x="0" y="1696642"/>
            <a:ext cx="9144000" cy="1214021"/>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Font typeface="Arial"/>
              <a:buNone/>
              <a:defRPr sz="3600" b="0">
                <a:solidFill>
                  <a:schemeClr val="lt1"/>
                </a:solidFill>
                <a:latin typeface="Trebuchet MS" panose="020B0603020202020204" pitchFamily="34" charset="0"/>
                <a:ea typeface="Trebuchet MS" panose="020B060302020202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ctr" defTabSz="685800" rtl="0" eaLnBrk="1" fontAlgn="auto" latinLnBrk="0" hangingPunct="1">
              <a:lnSpc>
                <a:spcPct val="90000"/>
              </a:lnSpc>
              <a:spcBef>
                <a:spcPts val="0"/>
              </a:spcBef>
              <a:spcAft>
                <a:spcPts val="0"/>
              </a:spcAft>
              <a:buClr>
                <a:schemeClr val="lt1"/>
              </a:buClr>
              <a:buSzPts val="4800"/>
              <a:buFont typeface="Arial"/>
              <a:buNone/>
              <a:tabLst/>
              <a:defRPr/>
            </a:pPr>
            <a:r>
              <a:rPr lang="en-US">
                <a:latin typeface="Museo Slab 500" panose="02000000000000000000" charset="0"/>
              </a:rPr>
              <a:t>Text Here</a:t>
            </a:r>
            <a:br>
              <a:rPr lang="en-US">
                <a:latin typeface="Museo Slab 500" panose="02000000000000000000" charset="0"/>
              </a:rPr>
            </a:br>
            <a:r>
              <a:rPr lang="en-US">
                <a:latin typeface="Museo Slab 500" panose="02000000000000000000" charset="0"/>
              </a:rPr>
              <a:t>Text Here</a:t>
            </a:r>
            <a:endParaRPr/>
          </a:p>
        </p:txBody>
      </p:sp>
    </p:spTree>
    <p:extLst>
      <p:ext uri="{BB962C8B-B14F-4D97-AF65-F5344CB8AC3E}">
        <p14:creationId xmlns:p14="http://schemas.microsoft.com/office/powerpoint/2010/main" val="2234422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1" y="2493127"/>
            <a:ext cx="7801897" cy="730098"/>
          </a:xfrm>
        </p:spPr>
        <p:txBody>
          <a:bodyPr lIns="0" tIns="0" rIns="0" bIns="0" anchor="t" anchorCtr="0">
            <a:normAutofit/>
          </a:bodyPr>
          <a:lstStyle>
            <a:lvl1pPr algn="ctr">
              <a:defRPr sz="3600">
                <a:latin typeface="Trebuchet MS" panose="020B0603020202020204" pitchFamily="34" charset="0"/>
              </a:defRPr>
            </a:lvl1pPr>
          </a:lstStyle>
          <a:p>
            <a:r>
              <a:rPr lang="en-US"/>
              <a:t>The Colorado Read Act</a:t>
            </a:r>
          </a:p>
        </p:txBody>
      </p:sp>
      <p:sp>
        <p:nvSpPr>
          <p:cNvPr id="3" name="Subtitle 2"/>
          <p:cNvSpPr>
            <a:spLocks noGrp="1"/>
          </p:cNvSpPr>
          <p:nvPr>
            <p:ph type="subTitle" idx="1" hasCustomPrompt="1"/>
          </p:nvPr>
        </p:nvSpPr>
        <p:spPr>
          <a:xfrm>
            <a:off x="685801" y="3506431"/>
            <a:ext cx="7801897" cy="436919"/>
          </a:xfrm>
        </p:spPr>
        <p:txBody>
          <a:bodyPr>
            <a:normAutofit/>
          </a:bodyPr>
          <a:lstStyle>
            <a:lvl1pPr marL="0" indent="0" algn="ctr">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Reading to Ensure Academic Development</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12246" y="474531"/>
            <a:ext cx="2116730" cy="1321787"/>
          </a:xfrm>
          <a:prstGeom prst="rect">
            <a:avLst/>
          </a:prstGeom>
        </p:spPr>
      </p:pic>
      <p:cxnSp>
        <p:nvCxnSpPr>
          <p:cNvPr id="9" name="Straight Connector 8"/>
          <p:cNvCxnSpPr/>
          <p:nvPr userDrawn="1"/>
        </p:nvCxnSpPr>
        <p:spPr>
          <a:xfrm>
            <a:off x="685802" y="2079522"/>
            <a:ext cx="7801897"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9803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Divider - Orange - 03" userDrawn="1">
  <p:cSld name="Divider - Orange - 03">
    <p:spTree>
      <p:nvGrpSpPr>
        <p:cNvPr id="1" name="Shape 110"/>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18C94D8-0389-309F-9B42-37E5248947ED}"/>
              </a:ext>
            </a:extLst>
          </p:cNvPr>
          <p:cNvSpPr>
            <a:spLocks noGrp="1"/>
          </p:cNvSpPr>
          <p:nvPr>
            <p:ph type="pic" sz="quarter" idx="10" hasCustomPrompt="1"/>
          </p:nvPr>
        </p:nvSpPr>
        <p:spPr>
          <a:xfrm>
            <a:off x="0" y="0"/>
            <a:ext cx="9144000" cy="5143500"/>
          </a:xfrm>
          <a:solidFill>
            <a:schemeClr val="tx2"/>
          </a:solidFill>
        </p:spPr>
        <p:txBody>
          <a:bodyPr/>
          <a:lstStyle>
            <a:lvl1pPr marL="114300" indent="0">
              <a:buNone/>
              <a:defRPr/>
            </a:lvl1pPr>
          </a:lstStyle>
          <a:p>
            <a:pPr marL="114300" marR="0" lvl="0" indent="0" algn="l" defTabSz="914400" rtl="0" eaLnBrk="1" fontAlgn="auto" latinLnBrk="0" hangingPunct="1">
              <a:lnSpc>
                <a:spcPct val="115000"/>
              </a:lnSpc>
              <a:spcBef>
                <a:spcPts val="0"/>
              </a:spcBef>
              <a:spcAft>
                <a:spcPts val="0"/>
              </a:spcAft>
              <a:buClr>
                <a:schemeClr val="dk2"/>
              </a:buClr>
              <a:buSzPts val="1800"/>
              <a:buFont typeface="Arial"/>
              <a:buNone/>
              <a:tabLst/>
              <a:defRPr/>
            </a:pPr>
            <a:r>
              <a:rPr lang="en-US" dirty="0"/>
              <a:t>Add Picture</a:t>
            </a:r>
          </a:p>
          <a:p>
            <a:endParaRPr lang="en-US" dirty="0"/>
          </a:p>
        </p:txBody>
      </p:sp>
      <p:sp>
        <p:nvSpPr>
          <p:cNvPr id="112" name="Google Shape;112;p10"/>
          <p:cNvSpPr txBox="1">
            <a:spLocks noGrp="1"/>
          </p:cNvSpPr>
          <p:nvPr>
            <p:ph type="title"/>
          </p:nvPr>
        </p:nvSpPr>
        <p:spPr>
          <a:xfrm>
            <a:off x="0" y="3361599"/>
            <a:ext cx="9144000" cy="697053"/>
          </a:xfrm>
          <a:prstGeom prst="rect">
            <a:avLst/>
          </a:prstGeom>
          <a:solidFill>
            <a:srgbClr val="EF7521"/>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2800"/>
              <a:buFont typeface="Roboto Medium"/>
              <a:buNone/>
              <a:defRPr sz="4000">
                <a:solidFill>
                  <a:schemeClr val="lt1"/>
                </a:solidFill>
                <a:latin typeface="Trebuchet MS" panose="020B0603020202020204" pitchFamily="34" charset="0"/>
                <a:ea typeface="Roboto Medium"/>
                <a:cs typeface="Roboto Medium"/>
                <a:sym typeface="Roboto Medium"/>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pic>
        <p:nvPicPr>
          <p:cNvPr id="115" name="Google Shape;115;p10" descr="CDE Logo"/>
          <p:cNvPicPr preferRelativeResize="0"/>
          <p:nvPr/>
        </p:nvPicPr>
        <p:blipFill>
          <a:blip r:embed="rId2">
            <a:alphaModFix/>
          </a:blip>
          <a:stretch>
            <a:fillRect/>
          </a:stretch>
        </p:blipFill>
        <p:spPr>
          <a:xfrm>
            <a:off x="8002150" y="4594525"/>
            <a:ext cx="924425" cy="403399"/>
          </a:xfrm>
          <a:prstGeom prst="rect">
            <a:avLst/>
          </a:prstGeom>
          <a:noFill/>
          <a:ln>
            <a:noFill/>
          </a:ln>
        </p:spPr>
      </p:pic>
    </p:spTree>
    <p:extLst>
      <p:ext uri="{BB962C8B-B14F-4D97-AF65-F5344CB8AC3E}">
        <p14:creationId xmlns:p14="http://schemas.microsoft.com/office/powerpoint/2010/main" val="36585201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ver Slide - Blue" userDrawn="1">
  <p:cSld name="TITLE_AND_BODY_1_1_1_1_1_1_1_1">
    <p:spTree>
      <p:nvGrpSpPr>
        <p:cNvPr id="1" name="Shape 141"/>
        <p:cNvGrpSpPr/>
        <p:nvPr/>
      </p:nvGrpSpPr>
      <p:grpSpPr>
        <a:xfrm>
          <a:off x="0" y="0"/>
          <a:ext cx="0" cy="0"/>
          <a:chOff x="0" y="0"/>
          <a:chExt cx="0" cy="0"/>
        </a:xfrm>
      </p:grpSpPr>
      <p:sp>
        <p:nvSpPr>
          <p:cNvPr id="143" name="Google Shape;143;p16"/>
          <p:cNvSpPr/>
          <p:nvPr/>
        </p:nvSpPr>
        <p:spPr>
          <a:xfrm>
            <a:off x="1125" y="0"/>
            <a:ext cx="9144000" cy="2743200"/>
          </a:xfrm>
          <a:prstGeom prst="rect">
            <a:avLst/>
          </a:prstGeom>
          <a:solidFill>
            <a:srgbClr val="488BC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Trebuchet MS" panose="020B0603020202020204" pitchFamily="34" charset="0"/>
            </a:endParaRPr>
          </a:p>
        </p:txBody>
      </p:sp>
      <p:sp>
        <p:nvSpPr>
          <p:cNvPr id="3" name="Picture Placeholder 2">
            <a:extLst>
              <a:ext uri="{FF2B5EF4-FFF2-40B4-BE49-F238E27FC236}">
                <a16:creationId xmlns:a16="http://schemas.microsoft.com/office/drawing/2014/main" id="{E469F1B4-5386-45DC-F0D7-A4471557962D}"/>
              </a:ext>
            </a:extLst>
          </p:cNvPr>
          <p:cNvSpPr>
            <a:spLocks noGrp="1"/>
          </p:cNvSpPr>
          <p:nvPr>
            <p:ph type="pic" sz="quarter" idx="13" hasCustomPrompt="1"/>
          </p:nvPr>
        </p:nvSpPr>
        <p:spPr>
          <a:xfrm>
            <a:off x="6282071" y="0"/>
            <a:ext cx="2861929" cy="4379913"/>
          </a:xfrm>
          <a:solidFill>
            <a:schemeClr val="tx2"/>
          </a:solidFill>
        </p:spPr>
        <p:txBody>
          <a:bodyPr/>
          <a:lstStyle>
            <a:lvl1pPr marL="114300" indent="0">
              <a:buNone/>
              <a:defRPr/>
            </a:lvl1pPr>
          </a:lstStyle>
          <a:p>
            <a:pPr marL="457200" marR="0" lvl="0" indent="-342900" algn="l" defTabSz="914400" rtl="0" eaLnBrk="1" fontAlgn="auto" latinLnBrk="0" hangingPunct="1">
              <a:lnSpc>
                <a:spcPct val="115000"/>
              </a:lnSpc>
              <a:spcBef>
                <a:spcPts val="0"/>
              </a:spcBef>
              <a:spcAft>
                <a:spcPts val="0"/>
              </a:spcAft>
              <a:buClr>
                <a:schemeClr val="dk2"/>
              </a:buClr>
              <a:buSzPts val="1800"/>
              <a:buFont typeface="Arial"/>
              <a:buChar char="●"/>
              <a:tabLst/>
              <a:defRPr/>
            </a:pPr>
            <a:r>
              <a:rPr lang="en-US" dirty="0"/>
              <a:t>Add Picture</a:t>
            </a:r>
          </a:p>
          <a:p>
            <a:pPr marL="457200" marR="0" lvl="0" indent="-342900" algn="l" defTabSz="914400" rtl="0" eaLnBrk="1" fontAlgn="auto" latinLnBrk="0" hangingPunct="1">
              <a:lnSpc>
                <a:spcPct val="115000"/>
              </a:lnSpc>
              <a:spcBef>
                <a:spcPts val="0"/>
              </a:spcBef>
              <a:spcAft>
                <a:spcPts val="0"/>
              </a:spcAft>
              <a:buClr>
                <a:schemeClr val="dk2"/>
              </a:buClr>
              <a:buSzPts val="1800"/>
              <a:buFont typeface="Arial"/>
              <a:buChar char="●"/>
              <a:tabLst/>
              <a:defRPr/>
            </a:pPr>
            <a:endParaRPr lang="en-US" dirty="0"/>
          </a:p>
        </p:txBody>
      </p:sp>
      <p:pic>
        <p:nvPicPr>
          <p:cNvPr id="145" name="Google Shape;145;p16"/>
          <p:cNvPicPr preferRelativeResize="0"/>
          <p:nvPr/>
        </p:nvPicPr>
        <p:blipFill rotWithShape="1">
          <a:blip r:embed="rId2">
            <a:alphaModFix/>
          </a:blip>
          <a:srcRect/>
          <a:stretch/>
        </p:blipFill>
        <p:spPr>
          <a:xfrm>
            <a:off x="0" y="4320695"/>
            <a:ext cx="9144003" cy="830461"/>
          </a:xfrm>
          <a:prstGeom prst="rect">
            <a:avLst/>
          </a:prstGeom>
          <a:noFill/>
          <a:ln>
            <a:noFill/>
          </a:ln>
        </p:spPr>
      </p:pic>
      <p:pic>
        <p:nvPicPr>
          <p:cNvPr id="146" name="Google Shape;146;p16" descr="CDE Logo"/>
          <p:cNvPicPr preferRelativeResize="0"/>
          <p:nvPr/>
        </p:nvPicPr>
        <p:blipFill>
          <a:blip r:embed="rId3">
            <a:alphaModFix/>
          </a:blip>
          <a:stretch>
            <a:fillRect/>
          </a:stretch>
        </p:blipFill>
        <p:spPr>
          <a:xfrm>
            <a:off x="2294525" y="746675"/>
            <a:ext cx="1456100" cy="919150"/>
          </a:xfrm>
          <a:prstGeom prst="rect">
            <a:avLst/>
          </a:prstGeom>
          <a:noFill/>
          <a:ln>
            <a:noFill/>
          </a:ln>
        </p:spPr>
      </p:pic>
      <p:sp>
        <p:nvSpPr>
          <p:cNvPr id="148" name="Google Shape;148;p16"/>
          <p:cNvSpPr txBox="1">
            <a:spLocks noGrp="1"/>
          </p:cNvSpPr>
          <p:nvPr>
            <p:ph type="title"/>
          </p:nvPr>
        </p:nvSpPr>
        <p:spPr>
          <a:xfrm>
            <a:off x="205525" y="2075700"/>
            <a:ext cx="5778300" cy="531300"/>
          </a:xfrm>
          <a:prstGeom prst="rect">
            <a:avLst/>
          </a:prstGeom>
        </p:spPr>
        <p:txBody>
          <a:bodyPr spcFirstLastPara="1" wrap="square" lIns="0" tIns="0" rIns="0" bIns="0" anchor="t" anchorCtr="0">
            <a:noAutofit/>
          </a:bodyPr>
          <a:lstStyle>
            <a:lvl1pPr lvl="0" algn="ctr" rtl="0">
              <a:spcBef>
                <a:spcPts val="0"/>
              </a:spcBef>
              <a:spcAft>
                <a:spcPts val="0"/>
              </a:spcAft>
              <a:buClr>
                <a:schemeClr val="lt1"/>
              </a:buClr>
              <a:buSzPts val="2200"/>
              <a:buFont typeface="Roboto"/>
              <a:buNone/>
              <a:defRPr sz="4000">
                <a:solidFill>
                  <a:schemeClr val="lt1"/>
                </a:solidFill>
                <a:latin typeface="Trebuchet MS" panose="020B0603020202020204" pitchFamily="34" charset="0"/>
                <a:ea typeface="Roboto"/>
                <a:cs typeface="Roboto"/>
                <a:sym typeface="Roboto"/>
              </a:defRPr>
            </a:lvl1pPr>
            <a:lvl2pPr lvl="1" algn="ctr" rtl="0">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2pPr>
            <a:lvl3pPr lvl="2" algn="ctr" rtl="0">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3pPr>
            <a:lvl4pPr lvl="3" algn="ctr" rtl="0">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4pPr>
            <a:lvl5pPr lvl="4" algn="ctr" rtl="0">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5pPr>
            <a:lvl6pPr lvl="5" algn="ctr" rtl="0">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6pPr>
            <a:lvl7pPr lvl="6" algn="ctr" rtl="0">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7pPr>
            <a:lvl8pPr lvl="7" algn="ctr" rtl="0">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8pPr>
            <a:lvl9pPr lvl="8" algn="ctr" rtl="0">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9pPr>
          </a:lstStyle>
          <a:p>
            <a:endParaRPr/>
          </a:p>
        </p:txBody>
      </p:sp>
      <p:sp>
        <p:nvSpPr>
          <p:cNvPr id="149" name="Google Shape;149;p16"/>
          <p:cNvSpPr txBox="1">
            <a:spLocks noGrp="1"/>
          </p:cNvSpPr>
          <p:nvPr>
            <p:ph type="title" idx="3"/>
          </p:nvPr>
        </p:nvSpPr>
        <p:spPr>
          <a:xfrm>
            <a:off x="205525" y="2960750"/>
            <a:ext cx="5778300" cy="1040100"/>
          </a:xfrm>
          <a:prstGeom prst="rect">
            <a:avLst/>
          </a:prstGeom>
        </p:spPr>
        <p:txBody>
          <a:bodyPr spcFirstLastPara="1" wrap="square" lIns="0" tIns="0" rIns="0" bIns="0" anchor="t" anchorCtr="0">
            <a:noAutofit/>
          </a:bodyPr>
          <a:lstStyle>
            <a:lvl1pPr lvl="0" algn="ctr" rtl="0">
              <a:spcBef>
                <a:spcPts val="0"/>
              </a:spcBef>
              <a:spcAft>
                <a:spcPts val="0"/>
              </a:spcAft>
              <a:buSzPts val="2200"/>
              <a:buFont typeface="Roboto"/>
              <a:buNone/>
              <a:defRPr sz="2200">
                <a:latin typeface="Trebuchet MS" panose="020B0603020202020204" pitchFamily="34" charset="0"/>
                <a:ea typeface="Roboto"/>
                <a:cs typeface="Calibri" panose="020F0502020204030204" pitchFamily="34" charset="0"/>
                <a:sym typeface="Roboto"/>
              </a:defRPr>
            </a:lvl1pPr>
            <a:lvl2pPr lvl="1" algn="ctr" rtl="0">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2pPr>
            <a:lvl3pPr lvl="2" algn="ctr" rtl="0">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3pPr>
            <a:lvl4pPr lvl="3" algn="ctr" rtl="0">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4pPr>
            <a:lvl5pPr lvl="4" algn="ctr" rtl="0">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5pPr>
            <a:lvl6pPr lvl="5" algn="ctr" rtl="0">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6pPr>
            <a:lvl7pPr lvl="6" algn="ctr" rtl="0">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7pPr>
            <a:lvl8pPr lvl="7" algn="ctr" rtl="0">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8pPr>
            <a:lvl9pPr lvl="8" algn="ctr" rtl="0">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blank - blue" userDrawn="1">
  <p:cSld name="TITLE_AND_BODY_1_1_1_1_1_1_1_1_1_1_2">
    <p:spTree>
      <p:nvGrpSpPr>
        <p:cNvPr id="1" name="Shape 169"/>
        <p:cNvGrpSpPr/>
        <p:nvPr/>
      </p:nvGrpSpPr>
      <p:grpSpPr>
        <a:xfrm>
          <a:off x="0" y="0"/>
          <a:ext cx="0" cy="0"/>
          <a:chOff x="0" y="0"/>
          <a:chExt cx="0" cy="0"/>
        </a:xfrm>
      </p:grpSpPr>
      <p:pic>
        <p:nvPicPr>
          <p:cNvPr id="170" name="Google Shape;170;p19"/>
          <p:cNvPicPr preferRelativeResize="0"/>
          <p:nvPr/>
        </p:nvPicPr>
        <p:blipFill rotWithShape="1">
          <a:blip r:embed="rId2">
            <a:alphaModFix/>
          </a:blip>
          <a:srcRect/>
          <a:stretch/>
        </p:blipFill>
        <p:spPr>
          <a:xfrm>
            <a:off x="0" y="4320695"/>
            <a:ext cx="9144003" cy="830461"/>
          </a:xfrm>
          <a:prstGeom prst="rect">
            <a:avLst/>
          </a:prstGeom>
          <a:noFill/>
          <a:ln>
            <a:noFill/>
          </a:ln>
        </p:spPr>
      </p:pic>
      <p:pic>
        <p:nvPicPr>
          <p:cNvPr id="173" name="Google Shape;173;p19" descr="CDE Logo"/>
          <p:cNvPicPr preferRelativeResize="0"/>
          <p:nvPr/>
        </p:nvPicPr>
        <p:blipFill>
          <a:blip r:embed="rId3">
            <a:alphaModFix/>
          </a:blip>
          <a:stretch>
            <a:fillRect/>
          </a:stretch>
        </p:blipFill>
        <p:spPr>
          <a:xfrm>
            <a:off x="8002150" y="4594525"/>
            <a:ext cx="924425" cy="403399"/>
          </a:xfrm>
          <a:prstGeom prst="rect">
            <a:avLst/>
          </a:prstGeom>
          <a:noFill/>
          <a:ln>
            <a:noFill/>
          </a:ln>
        </p:spPr>
      </p:pic>
      <p:cxnSp>
        <p:nvCxnSpPr>
          <p:cNvPr id="3" name="Google Shape;190;p20">
            <a:extLst>
              <a:ext uri="{FF2B5EF4-FFF2-40B4-BE49-F238E27FC236}">
                <a16:creationId xmlns:a16="http://schemas.microsoft.com/office/drawing/2014/main" id="{1AFFB677-6404-F3F4-44C8-0DE2A5F8D76E}"/>
              </a:ext>
            </a:extLst>
          </p:cNvPr>
          <p:cNvCxnSpPr/>
          <p:nvPr userDrawn="1"/>
        </p:nvCxnSpPr>
        <p:spPr>
          <a:xfrm>
            <a:off x="0" y="607574"/>
            <a:ext cx="7479600" cy="0"/>
          </a:xfrm>
          <a:prstGeom prst="straightConnector1">
            <a:avLst/>
          </a:prstGeom>
          <a:noFill/>
          <a:ln w="19050" cap="flat" cmpd="sng">
            <a:solidFill>
              <a:srgbClr val="488BC9"/>
            </a:solidFill>
            <a:prstDash val="solid"/>
            <a:round/>
            <a:headEnd type="none" w="med" len="med"/>
            <a:tailEnd type="none" w="med" len="med"/>
          </a:ln>
        </p:spPr>
      </p:cxnSp>
      <p:sp>
        <p:nvSpPr>
          <p:cNvPr id="4" name="Google Shape;297;p34">
            <a:extLst>
              <a:ext uri="{FF2B5EF4-FFF2-40B4-BE49-F238E27FC236}">
                <a16:creationId xmlns:a16="http://schemas.microsoft.com/office/drawing/2014/main" id="{AE8AE7D0-26E0-EC03-62FE-429D06820521}"/>
              </a:ext>
            </a:extLst>
          </p:cNvPr>
          <p:cNvSpPr txBox="1">
            <a:spLocks noGrp="1"/>
          </p:cNvSpPr>
          <p:nvPr>
            <p:ph type="title"/>
          </p:nvPr>
        </p:nvSpPr>
        <p:spPr>
          <a:xfrm>
            <a:off x="0" y="0"/>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4000">
                <a:latin typeface="Trebuchet MS" panose="020B0603020202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vider - Orange - 05" preserve="1" userDrawn="1">
  <p:cSld name="1_Divider - Orange - 05">
    <p:spTree>
      <p:nvGrpSpPr>
        <p:cNvPr id="1" name="Shape 121"/>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7B89D7A-F99B-5113-29DE-7471172E034C}"/>
              </a:ext>
            </a:extLst>
          </p:cNvPr>
          <p:cNvSpPr>
            <a:spLocks noGrp="1"/>
          </p:cNvSpPr>
          <p:nvPr>
            <p:ph type="pic" sz="quarter" idx="10" hasCustomPrompt="1"/>
          </p:nvPr>
        </p:nvSpPr>
        <p:spPr>
          <a:xfrm>
            <a:off x="0" y="0"/>
            <a:ext cx="9144000" cy="5143500"/>
          </a:xfrm>
          <a:solidFill>
            <a:schemeClr val="tx2"/>
          </a:solidFill>
        </p:spPr>
        <p:txBody>
          <a:bodyPr/>
          <a:lstStyle>
            <a:lvl1pPr marL="114300" indent="0">
              <a:buNone/>
              <a:defRPr/>
            </a:lvl1pPr>
          </a:lstStyle>
          <a:p>
            <a:pPr marL="114300" marR="0" lvl="0" indent="0" algn="l" defTabSz="914400" rtl="0" eaLnBrk="1" fontAlgn="auto" latinLnBrk="0" hangingPunct="1">
              <a:lnSpc>
                <a:spcPct val="115000"/>
              </a:lnSpc>
              <a:spcBef>
                <a:spcPts val="0"/>
              </a:spcBef>
              <a:spcAft>
                <a:spcPts val="0"/>
              </a:spcAft>
              <a:buClr>
                <a:schemeClr val="dk2"/>
              </a:buClr>
              <a:buSzPts val="1800"/>
              <a:buFont typeface="Arial"/>
              <a:buNone/>
              <a:tabLst/>
              <a:defRPr/>
            </a:pPr>
            <a:r>
              <a:rPr lang="en-US" dirty="0"/>
              <a:t>Add Picture</a:t>
            </a:r>
          </a:p>
          <a:p>
            <a:endParaRPr lang="en-US" dirty="0"/>
          </a:p>
        </p:txBody>
      </p:sp>
      <p:sp>
        <p:nvSpPr>
          <p:cNvPr id="123" name="Google Shape;123;p12"/>
          <p:cNvSpPr txBox="1">
            <a:spLocks noGrp="1"/>
          </p:cNvSpPr>
          <p:nvPr>
            <p:ph type="title"/>
          </p:nvPr>
        </p:nvSpPr>
        <p:spPr>
          <a:xfrm>
            <a:off x="0" y="3361600"/>
            <a:ext cx="9144000" cy="666600"/>
          </a:xfrm>
          <a:prstGeom prst="rect">
            <a:avLst/>
          </a:prstGeom>
          <a:solidFill>
            <a:srgbClr val="0070C0"/>
          </a:solidFill>
        </p:spPr>
        <p:txBody>
          <a:bodyPr spcFirstLastPara="1" wrap="square" lIns="91425" tIns="91425" rIns="91425" bIns="91425" anchor="t" anchorCtr="0">
            <a:noAutofit/>
          </a:bodyPr>
          <a:lstStyle>
            <a:lvl1pPr lvl="0" algn="ctr" rtl="0">
              <a:spcBef>
                <a:spcPts val="0"/>
              </a:spcBef>
              <a:spcAft>
                <a:spcPts val="0"/>
              </a:spcAft>
              <a:buClr>
                <a:schemeClr val="lt1"/>
              </a:buClr>
              <a:buSzPts val="2800"/>
              <a:buFont typeface="Roboto Medium"/>
              <a:buNone/>
              <a:defRPr sz="3600">
                <a:solidFill>
                  <a:schemeClr val="lt1"/>
                </a:solidFill>
                <a:latin typeface="Trebuchet MS" panose="020B0603020202020204" pitchFamily="34" charset="0"/>
                <a:ea typeface="Roboto Medium"/>
                <a:cs typeface="Roboto Medium"/>
                <a:sym typeface="Roboto Medium"/>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pic>
        <p:nvPicPr>
          <p:cNvPr id="125" name="Google Shape;125;p12" descr="CDE logo&#10;"/>
          <p:cNvPicPr preferRelativeResize="0"/>
          <p:nvPr/>
        </p:nvPicPr>
        <p:blipFill>
          <a:blip r:embed="rId2">
            <a:alphaModFix/>
          </a:blip>
          <a:stretch>
            <a:fillRect/>
          </a:stretch>
        </p:blipFill>
        <p:spPr>
          <a:xfrm>
            <a:off x="8002150" y="4594525"/>
            <a:ext cx="924425" cy="403399"/>
          </a:xfrm>
          <a:prstGeom prst="rect">
            <a:avLst/>
          </a:prstGeom>
          <a:noFill/>
          <a:ln>
            <a:noFill/>
          </a:ln>
        </p:spPr>
      </p:pic>
    </p:spTree>
    <p:extLst>
      <p:ext uri="{BB962C8B-B14F-4D97-AF65-F5344CB8AC3E}">
        <p14:creationId xmlns:p14="http://schemas.microsoft.com/office/powerpoint/2010/main" val="3497550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reserve="1" userDrawn="1">
  <p:cSld name="1_Caption">
    <p:spTree>
      <p:nvGrpSpPr>
        <p:cNvPr id="1" name="Shape 312"/>
        <p:cNvGrpSpPr/>
        <p:nvPr/>
      </p:nvGrpSpPr>
      <p:grpSpPr>
        <a:xfrm>
          <a:off x="0" y="0"/>
          <a:ext cx="0" cy="0"/>
          <a:chOff x="0" y="0"/>
          <a:chExt cx="0" cy="0"/>
        </a:xfrm>
      </p:grpSpPr>
      <p:pic>
        <p:nvPicPr>
          <p:cNvPr id="4" name="Google Shape;170;p19">
            <a:extLst>
              <a:ext uri="{FF2B5EF4-FFF2-40B4-BE49-F238E27FC236}">
                <a16:creationId xmlns:a16="http://schemas.microsoft.com/office/drawing/2014/main" id="{78AABFC8-2D43-141D-45E5-FC45AD0F1AD5}"/>
              </a:ext>
            </a:extLst>
          </p:cNvPr>
          <p:cNvPicPr preferRelativeResize="0"/>
          <p:nvPr userDrawn="1"/>
        </p:nvPicPr>
        <p:blipFill rotWithShape="1">
          <a:blip r:embed="rId2">
            <a:alphaModFix/>
          </a:blip>
          <a:srcRect/>
          <a:stretch/>
        </p:blipFill>
        <p:spPr>
          <a:xfrm>
            <a:off x="0" y="4320695"/>
            <a:ext cx="9144003" cy="830461"/>
          </a:xfrm>
          <a:prstGeom prst="rect">
            <a:avLst/>
          </a:prstGeom>
          <a:noFill/>
          <a:ln>
            <a:noFill/>
          </a:ln>
        </p:spPr>
      </p:pic>
      <p:pic>
        <p:nvPicPr>
          <p:cNvPr id="2" name="Google Shape;115;p10" descr="CDE Logo">
            <a:extLst>
              <a:ext uri="{FF2B5EF4-FFF2-40B4-BE49-F238E27FC236}">
                <a16:creationId xmlns:a16="http://schemas.microsoft.com/office/drawing/2014/main" id="{E013F6D2-B099-3678-8BDA-4039A7BBE2AB}"/>
              </a:ext>
            </a:extLst>
          </p:cNvPr>
          <p:cNvPicPr preferRelativeResize="0"/>
          <p:nvPr userDrawn="1"/>
        </p:nvPicPr>
        <p:blipFill>
          <a:blip r:embed="rId3">
            <a:alphaModFix/>
          </a:blip>
          <a:stretch>
            <a:fillRect/>
          </a:stretch>
        </p:blipFill>
        <p:spPr>
          <a:xfrm>
            <a:off x="8002150" y="4594525"/>
            <a:ext cx="924425" cy="403399"/>
          </a:xfrm>
          <a:prstGeom prst="rect">
            <a:avLst/>
          </a:prstGeom>
          <a:noFill/>
          <a:ln>
            <a:noFill/>
          </a:ln>
        </p:spPr>
      </p:pic>
      <p:sp>
        <p:nvSpPr>
          <p:cNvPr id="3" name="Google Shape;297;p34">
            <a:extLst>
              <a:ext uri="{FF2B5EF4-FFF2-40B4-BE49-F238E27FC236}">
                <a16:creationId xmlns:a16="http://schemas.microsoft.com/office/drawing/2014/main" id="{9EFB2BB9-4C67-0C0E-CB0E-EC9D17B4DC8B}"/>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4000">
                <a:latin typeface="Trebuchet MS" panose="020B0603020202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181936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_Title and Content" userDrawn="1">
  <p:cSld name="5_Title and Content">
    <p:spTree>
      <p:nvGrpSpPr>
        <p:cNvPr id="1" name="Shape 325"/>
        <p:cNvGrpSpPr/>
        <p:nvPr/>
      </p:nvGrpSpPr>
      <p:grpSpPr>
        <a:xfrm>
          <a:off x="0" y="0"/>
          <a:ext cx="0" cy="0"/>
          <a:chOff x="0" y="0"/>
          <a:chExt cx="0" cy="0"/>
        </a:xfrm>
      </p:grpSpPr>
      <p:pic>
        <p:nvPicPr>
          <p:cNvPr id="326" name="Google Shape;326;g610ef0e5f8_7_68"/>
          <p:cNvPicPr preferRelativeResize="0"/>
          <p:nvPr/>
        </p:nvPicPr>
        <p:blipFill rotWithShape="1">
          <a:blip r:embed="rId2">
            <a:alphaModFix/>
          </a:blip>
          <a:srcRect/>
          <a:stretch/>
        </p:blipFill>
        <p:spPr>
          <a:xfrm>
            <a:off x="6" y="1"/>
            <a:ext cx="9143989" cy="1028698"/>
          </a:xfrm>
          <a:prstGeom prst="rect">
            <a:avLst/>
          </a:prstGeom>
          <a:noFill/>
          <a:ln>
            <a:noFill/>
          </a:ln>
        </p:spPr>
      </p:pic>
      <p:sp>
        <p:nvSpPr>
          <p:cNvPr id="9" name="Google Shape;338;g610ef0e5f8_7_79">
            <a:extLst>
              <a:ext uri="{FF2B5EF4-FFF2-40B4-BE49-F238E27FC236}">
                <a16:creationId xmlns:a16="http://schemas.microsoft.com/office/drawing/2014/main" id="{7F2CA325-8483-4BF7-845E-642EED4710C5}"/>
              </a:ext>
            </a:extLst>
          </p:cNvPr>
          <p:cNvSpPr txBox="1">
            <a:spLocks noGrp="1"/>
          </p:cNvSpPr>
          <p:nvPr>
            <p:ph type="title" hasCustomPrompt="1"/>
          </p:nvPr>
        </p:nvSpPr>
        <p:spPr>
          <a:xfrm>
            <a:off x="223069" y="156604"/>
            <a:ext cx="6700800" cy="39532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600"/>
              <a:buFont typeface="Arial"/>
              <a:buNone/>
              <a:defRPr sz="3600" b="0">
                <a:solidFill>
                  <a:schemeClr val="lt1"/>
                </a:solidFill>
                <a:latin typeface="Museo Slab 500" panose="02000000000000000000" pitchFamily="50" charset="0"/>
                <a:ea typeface="Museo Slab 500" panose="02000000000000000000" pitchFamily="50"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Slide Header</a:t>
            </a:r>
            <a:endParaRPr/>
          </a:p>
        </p:txBody>
      </p:sp>
      <p:pic>
        <p:nvPicPr>
          <p:cNvPr id="10" name="Google Shape;341;g610ef0e5f8_7_79">
            <a:extLst>
              <a:ext uri="{FF2B5EF4-FFF2-40B4-BE49-F238E27FC236}">
                <a16:creationId xmlns:a16="http://schemas.microsoft.com/office/drawing/2014/main" id="{AA8C6449-501A-4EBE-966F-8410EAB5E502}"/>
              </a:ext>
            </a:extLst>
          </p:cNvPr>
          <p:cNvPicPr preferRelativeResize="0"/>
          <p:nvPr userDrawn="1"/>
        </p:nvPicPr>
        <p:blipFill rotWithShape="1">
          <a:blip r:embed="rId3">
            <a:alphaModFix/>
          </a:blip>
          <a:srcRect/>
          <a:stretch/>
        </p:blipFill>
        <p:spPr>
          <a:xfrm>
            <a:off x="8173122" y="433666"/>
            <a:ext cx="886406" cy="496384"/>
          </a:xfrm>
          <a:prstGeom prst="rect">
            <a:avLst/>
          </a:prstGeom>
          <a:noFill/>
          <a:ln>
            <a:noFill/>
          </a:ln>
        </p:spPr>
      </p:pic>
    </p:spTree>
    <p:extLst>
      <p:ext uri="{BB962C8B-B14F-4D97-AF65-F5344CB8AC3E}">
        <p14:creationId xmlns:p14="http://schemas.microsoft.com/office/powerpoint/2010/main" val="3410778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Blank Blue Foot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7D912-6C18-BD7E-20B8-246EE9818695}"/>
              </a:ext>
            </a:extLst>
          </p:cNvPr>
          <p:cNvSpPr>
            <a:spLocks noGrp="1"/>
          </p:cNvSpPr>
          <p:nvPr>
            <p:ph type="title" hasCustomPrompt="1"/>
          </p:nvPr>
        </p:nvSpPr>
        <p:spPr>
          <a:xfrm>
            <a:off x="203199" y="132878"/>
            <a:ext cx="8695267" cy="622829"/>
          </a:xfrm>
        </p:spPr>
        <p:txBody>
          <a:bodyPr>
            <a:normAutofit/>
          </a:bodyPr>
          <a:lstStyle>
            <a:lvl1pPr>
              <a:defRPr sz="2400"/>
            </a:lvl1pPr>
          </a:lstStyle>
          <a:p>
            <a:r>
              <a:rPr lang="en-US"/>
              <a:t>Click to edit title</a:t>
            </a:r>
          </a:p>
        </p:txBody>
      </p:sp>
      <p:pic>
        <p:nvPicPr>
          <p:cNvPr id="5" name="Footer Background">
            <a:extLst>
              <a:ext uri="{FF2B5EF4-FFF2-40B4-BE49-F238E27FC236}">
                <a16:creationId xmlns:a16="http://schemas.microsoft.com/office/drawing/2014/main" id="{57BC08A7-B644-EDC6-8E6C-01BDDB411408}"/>
              </a:ext>
              <a:ext uri="{C183D7F6-B498-43B3-948B-1728B52AA6E4}">
                <adec:decorative xmlns:adec="http://schemas.microsoft.com/office/drawing/2017/decorative" val="1"/>
              </a:ext>
            </a:extLst>
          </p:cNvPr>
          <p:cNvPicPr preferRelativeResize="0"/>
          <p:nvPr userDrawn="1"/>
        </p:nvPicPr>
        <p:blipFill rotWithShape="1">
          <a:blip r:embed="rId2">
            <a:alphaModFix/>
          </a:blip>
          <a:srcRect/>
          <a:stretch/>
        </p:blipFill>
        <p:spPr>
          <a:xfrm>
            <a:off x="0" y="4320695"/>
            <a:ext cx="9144003" cy="830461"/>
          </a:xfrm>
          <a:prstGeom prst="rect">
            <a:avLst/>
          </a:prstGeom>
          <a:noFill/>
          <a:ln>
            <a:noFill/>
          </a:ln>
        </p:spPr>
      </p:pic>
      <p:pic>
        <p:nvPicPr>
          <p:cNvPr id="4" name="CDE logo">
            <a:extLst>
              <a:ext uri="{FF2B5EF4-FFF2-40B4-BE49-F238E27FC236}">
                <a16:creationId xmlns:a16="http://schemas.microsoft.com/office/drawing/2014/main" id="{9F164403-F968-F752-72F7-60E69CBFB634}"/>
              </a:ext>
              <a:ext uri="{C183D7F6-B498-43B3-948B-1728B52AA6E4}">
                <adec:decorative xmlns:adec="http://schemas.microsoft.com/office/drawing/2017/decorative" val="1"/>
              </a:ext>
            </a:extLst>
          </p:cNvPr>
          <p:cNvPicPr preferRelativeResize="0"/>
          <p:nvPr userDrawn="1"/>
        </p:nvPicPr>
        <p:blipFill rotWithShape="1">
          <a:blip r:embed="rId3">
            <a:alphaModFix/>
          </a:blip>
          <a:srcRect/>
          <a:stretch/>
        </p:blipFill>
        <p:spPr>
          <a:xfrm>
            <a:off x="8002150" y="4518325"/>
            <a:ext cx="924425" cy="403399"/>
          </a:xfrm>
          <a:prstGeom prst="rect">
            <a:avLst/>
          </a:prstGeom>
          <a:noFill/>
          <a:ln>
            <a:noFill/>
          </a:ln>
        </p:spPr>
      </p:pic>
    </p:spTree>
    <p:extLst>
      <p:ext uri="{BB962C8B-B14F-4D97-AF65-F5344CB8AC3E}">
        <p14:creationId xmlns:p14="http://schemas.microsoft.com/office/powerpoint/2010/main" val="3704102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6_Title and Content" userDrawn="1">
  <p:cSld name="6_Title and Content">
    <p:spTree>
      <p:nvGrpSpPr>
        <p:cNvPr id="1" name="Shape 336"/>
        <p:cNvGrpSpPr/>
        <p:nvPr/>
      </p:nvGrpSpPr>
      <p:grpSpPr>
        <a:xfrm>
          <a:off x="0" y="0"/>
          <a:ext cx="0" cy="0"/>
          <a:chOff x="0" y="0"/>
          <a:chExt cx="0" cy="0"/>
        </a:xfrm>
      </p:grpSpPr>
      <p:pic>
        <p:nvPicPr>
          <p:cNvPr id="337" name="Google Shape;337;g610ef0e5f8_7_79"/>
          <p:cNvPicPr preferRelativeResize="0"/>
          <p:nvPr userDrawn="1"/>
        </p:nvPicPr>
        <p:blipFill rotWithShape="1">
          <a:blip r:embed="rId2">
            <a:alphaModFix/>
          </a:blip>
          <a:srcRect/>
          <a:stretch/>
        </p:blipFill>
        <p:spPr>
          <a:xfrm>
            <a:off x="8" y="1"/>
            <a:ext cx="9143982" cy="1028698"/>
          </a:xfrm>
          <a:prstGeom prst="rect">
            <a:avLst/>
          </a:prstGeom>
          <a:noFill/>
          <a:ln>
            <a:noFill/>
          </a:ln>
        </p:spPr>
      </p:pic>
      <p:sp>
        <p:nvSpPr>
          <p:cNvPr id="338" name="Google Shape;338;g610ef0e5f8_7_79"/>
          <p:cNvSpPr txBox="1">
            <a:spLocks noGrp="1"/>
          </p:cNvSpPr>
          <p:nvPr>
            <p:ph type="title" hasCustomPrompt="1"/>
          </p:nvPr>
        </p:nvSpPr>
        <p:spPr>
          <a:xfrm>
            <a:off x="223069" y="156604"/>
            <a:ext cx="6700800" cy="39532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600"/>
              <a:buFont typeface="Arial"/>
              <a:buNone/>
              <a:defRPr sz="3600" b="0">
                <a:solidFill>
                  <a:schemeClr val="lt1"/>
                </a:solidFill>
                <a:latin typeface="Museo Slab 500" panose="02000000000000000000" pitchFamily="50" charset="0"/>
                <a:ea typeface="Museo Slab 500" panose="02000000000000000000" pitchFamily="50"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Slide Header</a:t>
            </a:r>
            <a:endParaRPr/>
          </a:p>
        </p:txBody>
      </p:sp>
      <p:pic>
        <p:nvPicPr>
          <p:cNvPr id="6" name="Google Shape;341;g610ef0e5f8_7_79">
            <a:extLst>
              <a:ext uri="{FF2B5EF4-FFF2-40B4-BE49-F238E27FC236}">
                <a16:creationId xmlns:a16="http://schemas.microsoft.com/office/drawing/2014/main" id="{53F974C6-5AFF-454D-85EA-2C7DDCEECAEB}"/>
              </a:ext>
            </a:extLst>
          </p:cNvPr>
          <p:cNvPicPr preferRelativeResize="0"/>
          <p:nvPr userDrawn="1"/>
        </p:nvPicPr>
        <p:blipFill rotWithShape="1">
          <a:blip r:embed="rId3">
            <a:alphaModFix/>
          </a:blip>
          <a:srcRect/>
          <a:stretch/>
        </p:blipFill>
        <p:spPr>
          <a:xfrm>
            <a:off x="8173122" y="433666"/>
            <a:ext cx="886406" cy="496384"/>
          </a:xfrm>
          <a:prstGeom prst="rect">
            <a:avLst/>
          </a:prstGeom>
          <a:noFill/>
          <a:ln>
            <a:noFill/>
          </a:ln>
        </p:spPr>
      </p:pic>
    </p:spTree>
    <p:extLst>
      <p:ext uri="{BB962C8B-B14F-4D97-AF65-F5344CB8AC3E}">
        <p14:creationId xmlns:p14="http://schemas.microsoft.com/office/powerpoint/2010/main" val="1112628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8857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6_Title and Content" preserve="1" userDrawn="1">
  <p:cSld name="6_Title and Content">
    <p:spTree>
      <p:nvGrpSpPr>
        <p:cNvPr id="1" name="Shape 336"/>
        <p:cNvGrpSpPr/>
        <p:nvPr/>
      </p:nvGrpSpPr>
      <p:grpSpPr>
        <a:xfrm>
          <a:off x="0" y="0"/>
          <a:ext cx="0" cy="0"/>
          <a:chOff x="0" y="0"/>
          <a:chExt cx="0" cy="0"/>
        </a:xfrm>
      </p:grpSpPr>
      <p:pic>
        <p:nvPicPr>
          <p:cNvPr id="337" name="Google Shape;337;g610ef0e5f8_7_79"/>
          <p:cNvPicPr preferRelativeResize="0"/>
          <p:nvPr userDrawn="1"/>
        </p:nvPicPr>
        <p:blipFill rotWithShape="1">
          <a:blip r:embed="rId2">
            <a:alphaModFix/>
          </a:blip>
          <a:srcRect/>
          <a:stretch/>
        </p:blipFill>
        <p:spPr>
          <a:xfrm>
            <a:off x="8" y="1"/>
            <a:ext cx="9143982" cy="1028698"/>
          </a:xfrm>
          <a:prstGeom prst="rect">
            <a:avLst/>
          </a:prstGeom>
          <a:noFill/>
          <a:ln>
            <a:noFill/>
          </a:ln>
        </p:spPr>
      </p:pic>
      <p:sp>
        <p:nvSpPr>
          <p:cNvPr id="338" name="Google Shape;338;g610ef0e5f8_7_79"/>
          <p:cNvSpPr txBox="1">
            <a:spLocks noGrp="1"/>
          </p:cNvSpPr>
          <p:nvPr>
            <p:ph type="title" hasCustomPrompt="1"/>
          </p:nvPr>
        </p:nvSpPr>
        <p:spPr>
          <a:xfrm>
            <a:off x="223069" y="156604"/>
            <a:ext cx="6700800" cy="39532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600"/>
              <a:buFont typeface="Arial"/>
              <a:buNone/>
              <a:defRPr sz="3600" b="0">
                <a:solidFill>
                  <a:schemeClr val="lt1"/>
                </a:solidFill>
                <a:latin typeface="Trebuchet MS" panose="020B0603020202020204" pitchFamily="34" charset="0"/>
                <a:ea typeface="Trebuchet MS" panose="020B060302020202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Slide Header</a:t>
            </a:r>
            <a:endParaRPr/>
          </a:p>
        </p:txBody>
      </p:sp>
      <p:pic>
        <p:nvPicPr>
          <p:cNvPr id="6" name="Google Shape;341;g610ef0e5f8_7_79">
            <a:extLst>
              <a:ext uri="{FF2B5EF4-FFF2-40B4-BE49-F238E27FC236}">
                <a16:creationId xmlns:a16="http://schemas.microsoft.com/office/drawing/2014/main" id="{53F974C6-5AFF-454D-85EA-2C7DDCEECAEB}"/>
              </a:ext>
            </a:extLst>
          </p:cNvPr>
          <p:cNvPicPr preferRelativeResize="0"/>
          <p:nvPr userDrawn="1"/>
        </p:nvPicPr>
        <p:blipFill rotWithShape="1">
          <a:blip r:embed="rId3">
            <a:alphaModFix/>
          </a:blip>
          <a:srcRect/>
          <a:stretch/>
        </p:blipFill>
        <p:spPr>
          <a:xfrm>
            <a:off x="8173122" y="433666"/>
            <a:ext cx="886406" cy="496384"/>
          </a:xfrm>
          <a:prstGeom prst="rect">
            <a:avLst/>
          </a:prstGeom>
          <a:noFill/>
          <a:ln>
            <a:noFill/>
          </a:ln>
        </p:spPr>
      </p:pic>
    </p:spTree>
    <p:extLst>
      <p:ext uri="{BB962C8B-B14F-4D97-AF65-F5344CB8AC3E}">
        <p14:creationId xmlns:p14="http://schemas.microsoft.com/office/powerpoint/2010/main" val="1813561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lang="en-US">
              <a:latin typeface="Calibri" panose="020F0502020204030204" pitchFamily="34" charset="0"/>
              <a:cs typeface="Calibri" panose="020F0502020204030204" pitchFamily="34" charset="0"/>
            </a:endParaRPr>
          </a:p>
          <a:p>
            <a:endParaRPr/>
          </a:p>
        </p:txBody>
      </p:sp>
    </p:spTree>
  </p:cSld>
  <p:clrMap bg1="lt1" tx1="dk1" bg2="dk2" tx2="lt2" accent1="accent1" accent2="accent2" accent3="accent3" accent4="accent4" accent5="accent5" accent6="accent6" hlink="hlink" folHlink="folHlink"/>
  <p:sldLayoutIdLst>
    <p:sldLayoutId id="2147483851" r:id="rId1"/>
    <p:sldLayoutId id="2147483694" r:id="rId2"/>
    <p:sldLayoutId id="2147483692" r:id="rId3"/>
    <p:sldLayoutId id="2147483691" r:id="rId4"/>
    <p:sldLayoutId id="2147483885" r:id="rId5"/>
    <p:sldLayoutId id="2147483887" r:id="rId6"/>
    <p:sldLayoutId id="2147483889"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Trebuchet MS" panose="020B0603020202020204" pitchFamily="34" charset="0"/>
          <a:ea typeface="Trebuchet MS" panose="020B0603020202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11430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Trebuchet MS" panose="020B060302020202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ECA732-0279-4F61-BCCD-1B89B850D8D2}"/>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9373EB-D082-4E90-A4DA-3A9CE0DE9180}"/>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1677268"/>
      </p:ext>
    </p:extLst>
  </p:cSld>
  <p:clrMap bg1="lt1" tx1="dk1" bg2="lt2" tx2="dk2" accent1="accent1" accent2="accent2" accent3="accent3" accent4="accent4" accent5="accent5" accent6="accent6" hlink="hlink" folHlink="folHlink"/>
  <p:sldLayoutIdLst>
    <p:sldLayoutId id="2147483844" r:id="rId1"/>
    <p:sldLayoutId id="2147483665" r:id="rId2"/>
    <p:sldLayoutId id="2147483660" r:id="rId3"/>
    <p:sldLayoutId id="2147483664" r:id="rId4"/>
    <p:sldLayoutId id="2147483661" r:id="rId5"/>
    <p:sldLayoutId id="2147483675" r:id="rId6"/>
    <p:sldLayoutId id="2147483850" r:id="rId7"/>
  </p:sldLayoutIdLst>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lang="en-US">
              <a:latin typeface="Calibri" panose="020F0502020204030204" pitchFamily="34" charset="0"/>
              <a:cs typeface="Calibri" panose="020F0502020204030204" pitchFamily="34" charset="0"/>
            </a:endParaRPr>
          </a:p>
          <a:p>
            <a:endParaRPr/>
          </a:p>
        </p:txBody>
      </p:sp>
    </p:spTree>
  </p:cSld>
  <p:clrMap bg1="lt1" tx1="dk1" bg2="dk2" tx2="lt2" accent1="accent1" accent2="accent2" accent3="accent3" accent4="accent4" accent5="accent5" accent6="accent6" hlink="hlink" folHlink="folHlink"/>
  <p:sldLayoutIdLst>
    <p:sldLayoutId id="21474838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Trebuchet MS" panose="020B0603020202020204" pitchFamily="34" charset="0"/>
          <a:ea typeface="Trebuchet MS" panose="020B0603020202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11430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Trebuchet MS" panose="020B060302020202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readingrockets.org/videos/meet-experts/scarboroughs-reading-rope" TargetMode="External"/><Relationship Id="rId7" Type="http://schemas.openxmlformats.org/officeDocument/2006/relationships/hyperlink" Target="https://www.youtube.com/watch?v=UMSxzZiCGS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youtube.com/watch?v=J0zFbcsd4Vg" TargetMode="External"/><Relationship Id="rId5" Type="http://schemas.openxmlformats.org/officeDocument/2006/relationships/hyperlink" Target="https://www.youtube.com/watch?v=LuLEqWnhbx0&amp;t=395s" TargetMode="External"/><Relationship Id="rId4" Type="http://schemas.openxmlformats.org/officeDocument/2006/relationships/hyperlink" Target="https://vimeo.com/47315992?fl=pl&amp;fe=vl"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readingrockets.org/videos/meet-experts/scarboroughs-reading-rope"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hyperlink" Target="https://cdecolorado.sharepoint.com/:b:/r/sites/LiteracyTeam/Shared%20Documents/General/Professional%20Development/Parent%20PD%20Series%20and%20Tool%20Kit/Helpful%20Handouts/second-grade-teachers-guide-supporting-family-involvement-foundational-reading-skills.pdf?csf=1&amp;web=1&amp;e=rFwrgX"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www.cde.state.co.us/node/78975" TargetMode="External"/><Relationship Id="rId5" Type="http://schemas.openxmlformats.org/officeDocument/2006/relationships/hyperlink" Target="https://drive.google.com/file/d/1KRmuUCjC5JQX-SJp6GZEITEz5Ym9tdWY/view?usp=sharing" TargetMode="External"/><Relationship Id="rId4" Type="http://schemas.openxmlformats.org/officeDocument/2006/relationships/hyperlink" Target="https://cdecolorado.sharepoint.com/:b:/r/sites/LiteracyTeam/Shared%20Documents/General/Professional%20Development/Parent%20PD%20Series%20and%20Tool%20Kit/Helpful%20Handouts/The%205%20Strands%20of%20Language%20Comprehension.pdf?csf=1&amp;web=1&amp;e=HxtXic"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hyperlink" Target="https://www.goalexandria.com/category/lesson-plan-ideas/page/7/"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video" Target="https://player.vimeo.com/video/47315992?app_id=122963" TargetMode="Externa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video" Target="https://www.youtube.com/embed/LuLEqWnhbx0?start=395&amp;feature=oembed" TargetMode="External"/><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video" Target="https://www.youtube.com/embed/J0zFbcsd4Vg?feature=oembed" TargetMode="External"/><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video" Target="https://www.youtube.com/embed/UMSxzZiCGSs?feature=oembed" TargetMode="External"/><Relationship Id="rId6" Type="http://schemas.openxmlformats.org/officeDocument/2006/relationships/hyperlink" Target="https://ies.ed.gov/sites/default/files/rel-southeast/document/2025/01/Rhyme%20Time.pdf" TargetMode="External"/><Relationship Id="rId5" Type="http://schemas.openxmlformats.org/officeDocument/2006/relationships/hyperlink" Target="https://cdecolorado.sharepoint.com/:b:/r/sites/LiteracyTeam/Shared%20Documents/General/Professional%20Development/Parent%20PD%20Series%20and%20Tool%20Kit/Helpful%20Handouts/second-grade-teachers-guide-supporting-family-involvement-foundational-reading-skills.pdf?csf=1&amp;web=1&amp;e=rFwrgX" TargetMode="External"/><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s://www.cde.state.co.us/coloradoliteracy/parent_resources"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vsl.widen.net/s/svshgrrwlj/stollar-language-comprehension"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F477F-386D-3442-D4D5-0CC96598A1DD}"/>
              </a:ext>
            </a:extLst>
          </p:cNvPr>
          <p:cNvSpPr>
            <a:spLocks noGrp="1"/>
          </p:cNvSpPr>
          <p:nvPr>
            <p:ph type="title"/>
          </p:nvPr>
        </p:nvSpPr>
        <p:spPr>
          <a:xfrm>
            <a:off x="96253" y="0"/>
            <a:ext cx="8918723" cy="598385"/>
          </a:xfrm>
        </p:spPr>
        <p:txBody>
          <a:bodyPr/>
          <a:lstStyle/>
          <a:p>
            <a:r>
              <a:rPr lang="en-US" sz="2400" dirty="0">
                <a:latin typeface="Trebuchet MS"/>
              </a:rPr>
              <a:t>Resources needed for this presentation </a:t>
            </a:r>
            <a:r>
              <a:rPr lang="en-US" sz="2000" dirty="0">
                <a:solidFill>
                  <a:srgbClr val="FF0000"/>
                </a:solidFill>
                <a:latin typeface="Trebuchet MS"/>
              </a:rPr>
              <a:t>(Keep this slide hidden) </a:t>
            </a:r>
            <a:r>
              <a:rPr lang="en-US" sz="2000" dirty="0">
                <a:solidFill>
                  <a:schemeClr val="tx1"/>
                </a:solidFill>
                <a:latin typeface="Trebuchet MS"/>
              </a:rPr>
              <a:t>| 1</a:t>
            </a:r>
          </a:p>
        </p:txBody>
      </p:sp>
      <p:sp>
        <p:nvSpPr>
          <p:cNvPr id="3" name="Content Placeholder 2">
            <a:extLst>
              <a:ext uri="{FF2B5EF4-FFF2-40B4-BE49-F238E27FC236}">
                <a16:creationId xmlns:a16="http://schemas.microsoft.com/office/drawing/2014/main" id="{0ACCAD6B-4F5A-0D87-6BF1-44694CEAAA33}"/>
              </a:ext>
            </a:extLst>
          </p:cNvPr>
          <p:cNvSpPr>
            <a:spLocks noGrp="1"/>
          </p:cNvSpPr>
          <p:nvPr>
            <p:ph idx="4294967295"/>
          </p:nvPr>
        </p:nvSpPr>
        <p:spPr>
          <a:xfrm>
            <a:off x="96253" y="598385"/>
            <a:ext cx="8776539" cy="3687865"/>
          </a:xfrm>
        </p:spPr>
        <p:txBody>
          <a:bodyPr>
            <a:normAutofit/>
          </a:bodyPr>
          <a:lstStyle/>
          <a:p>
            <a:pPr>
              <a:lnSpc>
                <a:spcPct val="150000"/>
              </a:lnSpc>
            </a:pPr>
            <a:r>
              <a:rPr lang="en-US" dirty="0">
                <a:solidFill>
                  <a:schemeClr val="tx1"/>
                </a:solidFill>
                <a:ea typeface="Calibri"/>
                <a:cs typeface="Arial"/>
              </a:rPr>
              <a:t>A way to project the PowerPoint</a:t>
            </a:r>
          </a:p>
          <a:p>
            <a:pPr lvl="1">
              <a:lnSpc>
                <a:spcPct val="150000"/>
              </a:lnSpc>
            </a:pPr>
            <a:r>
              <a:rPr lang="en-US" sz="1400" dirty="0">
                <a:solidFill>
                  <a:schemeClr val="tx1"/>
                </a:solidFill>
                <a:latin typeface="Trebuchet MS" panose="020B0603020202020204" pitchFamily="34" charset="0"/>
              </a:rPr>
              <a:t>Note for presenters: For accessibility, you must read the words on the slides. The words </a:t>
            </a:r>
            <a:r>
              <a:rPr lang="en-US" sz="1400" b="1" dirty="0">
                <a:solidFill>
                  <a:schemeClr val="tx1"/>
                </a:solidFill>
                <a:latin typeface="Trebuchet MS" panose="020B0603020202020204" pitchFamily="34" charset="0"/>
              </a:rPr>
              <a:t>bolded</a:t>
            </a:r>
            <a:r>
              <a:rPr lang="en-US" sz="1400" dirty="0">
                <a:solidFill>
                  <a:schemeClr val="tx1"/>
                </a:solidFill>
                <a:latin typeface="Trebuchet MS" panose="020B0603020202020204" pitchFamily="34" charset="0"/>
              </a:rPr>
              <a:t> in the notes are the words from the slide.</a:t>
            </a:r>
            <a:endParaRPr lang="en-US" dirty="0">
              <a:solidFill>
                <a:schemeClr val="tx1"/>
              </a:solidFill>
              <a:latin typeface="Trebuchet MS" panose="020B0603020202020204" pitchFamily="34" charset="0"/>
              <a:ea typeface="Calibri"/>
            </a:endParaRPr>
          </a:p>
          <a:p>
            <a:pPr>
              <a:lnSpc>
                <a:spcPct val="150000"/>
              </a:lnSpc>
            </a:pPr>
            <a:r>
              <a:rPr lang="en-US" dirty="0">
                <a:solidFill>
                  <a:schemeClr val="tx1"/>
                </a:solidFill>
                <a:ea typeface="Calibri"/>
                <a:cs typeface="Arial"/>
              </a:rPr>
              <a:t>Adequate audio for playing videos </a:t>
            </a:r>
            <a:r>
              <a:rPr lang="en-US" sz="1400" dirty="0">
                <a:solidFill>
                  <a:schemeClr val="tx1"/>
                </a:solidFill>
                <a:ea typeface="Calibri"/>
                <a:cs typeface="Arial"/>
              </a:rPr>
              <a:t>(test audio and video before presentation)</a:t>
            </a:r>
          </a:p>
          <a:p>
            <a:pPr lvl="1">
              <a:lnSpc>
                <a:spcPct val="150000"/>
              </a:lnSpc>
            </a:pPr>
            <a:r>
              <a:rPr lang="en-US" dirty="0">
                <a:solidFill>
                  <a:schemeClr val="tx1"/>
                </a:solidFill>
                <a:latin typeface="Trebuchet MS"/>
                <a:ea typeface="Calibri"/>
              </a:rPr>
              <a:t>Video 1, slide 12: </a:t>
            </a:r>
            <a:r>
              <a:rPr lang="en-US" dirty="0">
                <a:solidFill>
                  <a:srgbClr val="30ABB8"/>
                </a:solidFill>
                <a:latin typeface="Trebuchet MS"/>
                <a:ea typeface="Calibri"/>
                <a:hlinkClick r:id="rId3">
                  <a:extLst>
                    <a:ext uri="{A12FA001-AC4F-418D-AE19-62706E023703}">
                      <ahyp:hlinkClr xmlns:ahyp="http://schemas.microsoft.com/office/drawing/2018/hyperlinkcolor" val="tx"/>
                    </a:ext>
                  </a:extLst>
                </a:hlinkClick>
              </a:rPr>
              <a:t>Scarborough’s Reading Rope</a:t>
            </a:r>
            <a:r>
              <a:rPr lang="en-US" dirty="0">
                <a:solidFill>
                  <a:srgbClr val="30ABB8"/>
                </a:solidFill>
                <a:latin typeface="Trebuchet MS"/>
                <a:ea typeface="Calibri"/>
              </a:rPr>
              <a:t> </a:t>
            </a:r>
            <a:r>
              <a:rPr lang="en-US" dirty="0">
                <a:solidFill>
                  <a:schemeClr val="tx1"/>
                </a:solidFill>
                <a:latin typeface="Trebuchet MS"/>
                <a:ea typeface="Calibri"/>
              </a:rPr>
              <a:t>(initiate closed captions for accessibility)</a:t>
            </a:r>
          </a:p>
          <a:p>
            <a:pPr lvl="1">
              <a:lnSpc>
                <a:spcPct val="150000"/>
              </a:lnSpc>
            </a:pPr>
            <a:r>
              <a:rPr lang="en-US" dirty="0">
                <a:solidFill>
                  <a:schemeClr val="tx1"/>
                </a:solidFill>
                <a:latin typeface="Trebuchet MS"/>
                <a:ea typeface="Calibri"/>
              </a:rPr>
              <a:t>Video 2: slide 23: </a:t>
            </a:r>
            <a:r>
              <a:rPr lang="en-US" dirty="0">
                <a:solidFill>
                  <a:srgbClr val="30ABB8"/>
                </a:solidFill>
                <a:latin typeface="Trebuchet MS"/>
                <a:ea typeface="Calibri"/>
                <a:hlinkClick r:id="rId4">
                  <a:extLst>
                    <a:ext uri="{A12FA001-AC4F-418D-AE19-62706E023703}">
                      <ahyp:hlinkClr xmlns:ahyp="http://schemas.microsoft.com/office/drawing/2018/hyperlinkcolor" val="tx"/>
                    </a:ext>
                  </a:extLst>
                </a:hlinkClick>
              </a:rPr>
              <a:t>Comprehension Lesson | Primary Grades</a:t>
            </a:r>
            <a:endParaRPr lang="en-US" dirty="0">
              <a:solidFill>
                <a:srgbClr val="30ABB8"/>
              </a:solidFill>
              <a:latin typeface="Trebuchet MS"/>
              <a:ea typeface="Calibri"/>
            </a:endParaRPr>
          </a:p>
          <a:p>
            <a:pPr lvl="1">
              <a:lnSpc>
                <a:spcPct val="150000"/>
              </a:lnSpc>
            </a:pPr>
            <a:r>
              <a:rPr lang="en-US" dirty="0">
                <a:solidFill>
                  <a:schemeClr val="tx1"/>
                </a:solidFill>
                <a:latin typeface="Trebuchet MS"/>
                <a:ea typeface="Calibri"/>
              </a:rPr>
              <a:t>Video 3: slide 24: </a:t>
            </a:r>
            <a:r>
              <a:rPr lang="en-US" dirty="0">
                <a:solidFill>
                  <a:srgbClr val="30ABB8"/>
                </a:solidFill>
                <a:latin typeface="Trebuchet MS"/>
                <a:ea typeface="Calibri"/>
                <a:hlinkClick r:id="rId5">
                  <a:extLst>
                    <a:ext uri="{A12FA001-AC4F-418D-AE19-62706E023703}">
                      <ahyp:hlinkClr xmlns:ahyp="http://schemas.microsoft.com/office/drawing/2018/hyperlinkcolor" val="tx"/>
                    </a:ext>
                  </a:extLst>
                </a:hlinkClick>
              </a:rPr>
              <a:t>Comprehension Lesson | Intermediate Grades</a:t>
            </a:r>
            <a:endParaRPr lang="en-US" dirty="0">
              <a:solidFill>
                <a:srgbClr val="30ABB8"/>
              </a:solidFill>
              <a:latin typeface="Trebuchet MS"/>
              <a:ea typeface="Calibri"/>
            </a:endParaRPr>
          </a:p>
          <a:p>
            <a:pPr lvl="1">
              <a:lnSpc>
                <a:spcPct val="150000"/>
              </a:lnSpc>
            </a:pPr>
            <a:r>
              <a:rPr lang="en-US" dirty="0">
                <a:solidFill>
                  <a:schemeClr val="tx1"/>
                </a:solidFill>
                <a:latin typeface="Trebuchet MS"/>
                <a:ea typeface="Calibri"/>
              </a:rPr>
              <a:t>Video 4: slide 27: </a:t>
            </a:r>
            <a:r>
              <a:rPr lang="en-US" dirty="0">
                <a:solidFill>
                  <a:srgbClr val="30ABB8"/>
                </a:solidFill>
                <a:latin typeface="Trebuchet MS"/>
                <a:ea typeface="Calibri"/>
                <a:hlinkClick r:id="rId6">
                  <a:extLst>
                    <a:ext uri="{A12FA001-AC4F-418D-AE19-62706E023703}">
                      <ahyp:hlinkClr xmlns:ahyp="http://schemas.microsoft.com/office/drawing/2018/hyperlinkcolor" val="tx"/>
                    </a:ext>
                  </a:extLst>
                </a:hlinkClick>
              </a:rPr>
              <a:t>Build Language Comprehension</a:t>
            </a:r>
            <a:endParaRPr lang="en-US" dirty="0">
              <a:solidFill>
                <a:srgbClr val="30ABB8"/>
              </a:solidFill>
              <a:latin typeface="Trebuchet MS"/>
              <a:ea typeface="Calibri"/>
            </a:endParaRPr>
          </a:p>
          <a:p>
            <a:pPr lvl="1">
              <a:lnSpc>
                <a:spcPct val="150000"/>
              </a:lnSpc>
            </a:pPr>
            <a:r>
              <a:rPr lang="en-US" dirty="0">
                <a:solidFill>
                  <a:schemeClr val="tx1"/>
                </a:solidFill>
                <a:latin typeface="Trebuchet MS" panose="020B0603020202020204" pitchFamily="34" charset="0"/>
                <a:ea typeface="Calibri"/>
              </a:rPr>
              <a:t>Video 5: slide 28: </a:t>
            </a:r>
            <a:r>
              <a:rPr lang="en-US" dirty="0">
                <a:solidFill>
                  <a:schemeClr val="tx1"/>
                </a:solidFill>
                <a:latin typeface="Trebuchet MS" panose="020B0603020202020204" pitchFamily="34" charset="0"/>
                <a:ea typeface="Calibri"/>
                <a:hlinkClick r:id="rId7"/>
              </a:rPr>
              <a:t>Talking While You Read </a:t>
            </a:r>
            <a:r>
              <a:rPr lang="en-US" dirty="0">
                <a:solidFill>
                  <a:schemeClr val="tx1"/>
                </a:solidFill>
                <a:latin typeface="Trebuchet MS" panose="020B0603020202020204" pitchFamily="34" charset="0"/>
                <a:ea typeface="Calibri"/>
              </a:rPr>
              <a:t>(closed captions automatically show in video)</a:t>
            </a:r>
          </a:p>
          <a:p>
            <a:pPr>
              <a:lnSpc>
                <a:spcPct val="150000"/>
              </a:lnSpc>
            </a:pPr>
            <a:r>
              <a:rPr lang="en-US" dirty="0">
                <a:solidFill>
                  <a:schemeClr val="tx1"/>
                </a:solidFill>
                <a:latin typeface="Trebuchet MS"/>
                <a:ea typeface="Calibri"/>
              </a:rPr>
              <a:t>Blank paper and writing utensils for participants</a:t>
            </a:r>
            <a:r>
              <a:rPr lang="en-US" dirty="0">
                <a:solidFill>
                  <a:schemeClr val="tx1"/>
                </a:solidFill>
                <a:latin typeface="Trebuchet MS"/>
                <a:ea typeface="Calibri"/>
                <a:cs typeface="Calibri"/>
              </a:rPr>
              <a:t> to take notes for discussion</a:t>
            </a:r>
          </a:p>
        </p:txBody>
      </p:sp>
    </p:spTree>
    <p:extLst>
      <p:ext uri="{BB962C8B-B14F-4D97-AF65-F5344CB8AC3E}">
        <p14:creationId xmlns:p14="http://schemas.microsoft.com/office/powerpoint/2010/main" val="2780499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52">
          <a:extLst>
            <a:ext uri="{FF2B5EF4-FFF2-40B4-BE49-F238E27FC236}">
              <a16:creationId xmlns:a16="http://schemas.microsoft.com/office/drawing/2014/main" id="{40131A35-B684-40B0-29D8-ABD1C6E973E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EFA3B1-0709-AC02-42F5-4C99F79E2BB3}"/>
              </a:ext>
            </a:extLst>
          </p:cNvPr>
          <p:cNvSpPr>
            <a:spLocks noGrp="1"/>
          </p:cNvSpPr>
          <p:nvPr>
            <p:ph type="title"/>
          </p:nvPr>
        </p:nvSpPr>
        <p:spPr>
          <a:xfrm>
            <a:off x="108641" y="64099"/>
            <a:ext cx="8520600" cy="572700"/>
          </a:xfrm>
        </p:spPr>
        <p:txBody>
          <a:bodyPr/>
          <a:lstStyle/>
          <a:p>
            <a:r>
              <a:rPr lang="en-US" sz="2400" dirty="0"/>
              <a:t>Simple View of Reading (SVR)</a:t>
            </a:r>
          </a:p>
        </p:txBody>
      </p:sp>
      <p:sp>
        <p:nvSpPr>
          <p:cNvPr id="15" name="Rectangle: Rounded Corners 14">
            <a:extLst>
              <a:ext uri="{FF2B5EF4-FFF2-40B4-BE49-F238E27FC236}">
                <a16:creationId xmlns:a16="http://schemas.microsoft.com/office/drawing/2014/main" id="{BDB46023-4A2B-E338-F94B-B817549DE9DD}"/>
              </a:ext>
            </a:extLst>
          </p:cNvPr>
          <p:cNvSpPr/>
          <p:nvPr/>
        </p:nvSpPr>
        <p:spPr>
          <a:xfrm>
            <a:off x="373239" y="809593"/>
            <a:ext cx="2287967" cy="909580"/>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800" dirty="0">
                <a:latin typeface="Trebuchet MS" panose="020B0603020202020204" pitchFamily="34" charset="0"/>
                <a:cs typeface="Arial"/>
              </a:rPr>
              <a:t>Word </a:t>
            </a:r>
          </a:p>
          <a:p>
            <a:pPr algn="ctr"/>
            <a:r>
              <a:rPr lang="en-US" sz="1800" dirty="0">
                <a:latin typeface="Trebuchet MS" panose="020B0603020202020204" pitchFamily="34" charset="0"/>
                <a:cs typeface="Arial"/>
              </a:rPr>
              <a:t>Recognition</a:t>
            </a:r>
          </a:p>
        </p:txBody>
      </p:sp>
      <p:sp>
        <p:nvSpPr>
          <p:cNvPr id="23" name="TextBox 22">
            <a:extLst>
              <a:ext uri="{FF2B5EF4-FFF2-40B4-BE49-F238E27FC236}">
                <a16:creationId xmlns:a16="http://schemas.microsoft.com/office/drawing/2014/main" id="{3E419F21-E8D7-7CF6-F11F-1981F1DCF058}"/>
              </a:ext>
            </a:extLst>
          </p:cNvPr>
          <p:cNvSpPr txBox="1"/>
          <p:nvPr/>
        </p:nvSpPr>
        <p:spPr>
          <a:xfrm>
            <a:off x="2664872" y="972366"/>
            <a:ext cx="76454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latin typeface="Trebuchet MS" panose="020B0603020202020204" pitchFamily="34" charset="0"/>
              </a:rPr>
              <a:t>X</a:t>
            </a:r>
            <a:endParaRPr lang="en-US" sz="3200" dirty="0">
              <a:latin typeface="Trebuchet MS" panose="020B0603020202020204" pitchFamily="34" charset="0"/>
            </a:endParaRPr>
          </a:p>
        </p:txBody>
      </p:sp>
      <p:sp>
        <p:nvSpPr>
          <p:cNvPr id="2" name="Rectangle: Rounded Corners 1">
            <a:extLst>
              <a:ext uri="{FF2B5EF4-FFF2-40B4-BE49-F238E27FC236}">
                <a16:creationId xmlns:a16="http://schemas.microsoft.com/office/drawing/2014/main" id="{C1A7E010-0609-9BBE-5FEF-9E3DAB5E1113}"/>
              </a:ext>
            </a:extLst>
          </p:cNvPr>
          <p:cNvSpPr/>
          <p:nvPr/>
        </p:nvSpPr>
        <p:spPr>
          <a:xfrm>
            <a:off x="3420561" y="808103"/>
            <a:ext cx="2287967" cy="914573"/>
          </a:xfrm>
          <a:prstGeom prst="round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800" dirty="0">
                <a:latin typeface="Trebuchet MS" panose="020B0603020202020204" pitchFamily="34" charset="0"/>
                <a:cs typeface="Arial"/>
              </a:rPr>
              <a:t>Language</a:t>
            </a:r>
          </a:p>
          <a:p>
            <a:pPr algn="ctr"/>
            <a:r>
              <a:rPr lang="en-US" sz="1800" dirty="0">
                <a:latin typeface="Trebuchet MS" panose="020B0603020202020204" pitchFamily="34" charset="0"/>
                <a:cs typeface="Arial"/>
              </a:rPr>
              <a:t>Comprehension</a:t>
            </a:r>
          </a:p>
        </p:txBody>
      </p:sp>
      <p:sp>
        <p:nvSpPr>
          <p:cNvPr id="24" name="TextBox 23">
            <a:extLst>
              <a:ext uri="{FF2B5EF4-FFF2-40B4-BE49-F238E27FC236}">
                <a16:creationId xmlns:a16="http://schemas.microsoft.com/office/drawing/2014/main" id="{332604A4-47D6-7F1C-55D2-D8CAB0EC70B3}"/>
              </a:ext>
            </a:extLst>
          </p:cNvPr>
          <p:cNvSpPr txBox="1"/>
          <p:nvPr/>
        </p:nvSpPr>
        <p:spPr>
          <a:xfrm>
            <a:off x="5680095" y="835298"/>
            <a:ext cx="764548"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000" b="1" dirty="0">
                <a:latin typeface="Trebuchet MS" panose="020B0603020202020204" pitchFamily="34" charset="0"/>
              </a:rPr>
              <a:t>=</a:t>
            </a:r>
          </a:p>
        </p:txBody>
      </p:sp>
      <p:sp>
        <p:nvSpPr>
          <p:cNvPr id="3" name="Rectangle: Rounded Corners 2">
            <a:extLst>
              <a:ext uri="{FF2B5EF4-FFF2-40B4-BE49-F238E27FC236}">
                <a16:creationId xmlns:a16="http://schemas.microsoft.com/office/drawing/2014/main" id="{953D93A0-F61E-3F0F-6BCA-4043CCB6CEBF}"/>
              </a:ext>
            </a:extLst>
          </p:cNvPr>
          <p:cNvSpPr/>
          <p:nvPr/>
        </p:nvSpPr>
        <p:spPr>
          <a:xfrm>
            <a:off x="6448177" y="808035"/>
            <a:ext cx="2285611" cy="914573"/>
          </a:xfrm>
          <a:prstGeom prst="roundRect">
            <a:avLst/>
          </a:prstGeom>
          <a:solidFill>
            <a:srgbClr val="48484A"/>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800" dirty="0">
                <a:latin typeface="Trebuchet MS" panose="020B0603020202020204" pitchFamily="34" charset="0"/>
                <a:cs typeface="Arial"/>
              </a:rPr>
              <a:t>Reading</a:t>
            </a:r>
          </a:p>
          <a:p>
            <a:pPr algn="ctr"/>
            <a:r>
              <a:rPr lang="en-US" sz="1800" dirty="0">
                <a:latin typeface="Trebuchet MS" panose="020B0603020202020204" pitchFamily="34" charset="0"/>
                <a:cs typeface="Arial"/>
              </a:rPr>
              <a:t>Comprehension</a:t>
            </a:r>
          </a:p>
        </p:txBody>
      </p:sp>
      <p:sp>
        <p:nvSpPr>
          <p:cNvPr id="13" name="TextBox 12">
            <a:extLst>
              <a:ext uri="{FF2B5EF4-FFF2-40B4-BE49-F238E27FC236}">
                <a16:creationId xmlns:a16="http://schemas.microsoft.com/office/drawing/2014/main" id="{2403CD43-3B87-4FCD-45D8-88332B682A9C}"/>
              </a:ext>
            </a:extLst>
          </p:cNvPr>
          <p:cNvSpPr txBox="1"/>
          <p:nvPr/>
        </p:nvSpPr>
        <p:spPr>
          <a:xfrm>
            <a:off x="7003774" y="4117871"/>
            <a:ext cx="2140226" cy="230832"/>
          </a:xfrm>
          <a:prstGeom prst="rect">
            <a:avLst/>
          </a:prstGeom>
          <a:noFill/>
        </p:spPr>
        <p:txBody>
          <a:bodyPr wrap="square" lIns="91440" tIns="45720" rIns="91440" bIns="4572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r>
              <a:rPr lang="en-US" sz="900" i="0" u="none" strike="noStrike" dirty="0">
                <a:solidFill>
                  <a:srgbClr val="000000"/>
                </a:solidFill>
                <a:effectLst/>
                <a:latin typeface="Trebuchet MS" panose="020B0603020202020204" pitchFamily="34" charset="0"/>
                <a:cs typeface="Calibri Light"/>
              </a:rPr>
              <a:t>(Gough</a:t>
            </a:r>
            <a:r>
              <a:rPr lang="en-US" sz="900" dirty="0">
                <a:solidFill>
                  <a:srgbClr val="000000"/>
                </a:solidFill>
                <a:latin typeface="Trebuchet MS" panose="020B0603020202020204" pitchFamily="34" charset="0"/>
                <a:cs typeface="Calibri Light"/>
              </a:rPr>
              <a:t> </a:t>
            </a:r>
            <a:r>
              <a:rPr lang="en-US" sz="900" i="0" u="none" strike="noStrike" dirty="0">
                <a:solidFill>
                  <a:srgbClr val="000000"/>
                </a:solidFill>
                <a:effectLst/>
                <a:latin typeface="Trebuchet MS" panose="020B0603020202020204" pitchFamily="34" charset="0"/>
                <a:cs typeface="Calibri Light"/>
              </a:rPr>
              <a:t>&amp; </a:t>
            </a:r>
            <a:r>
              <a:rPr lang="en-US" sz="900" dirty="0">
                <a:solidFill>
                  <a:srgbClr val="000000"/>
                </a:solidFill>
                <a:latin typeface="Trebuchet MS" panose="020B0603020202020204" pitchFamily="34" charset="0"/>
                <a:cs typeface="Calibri Light"/>
              </a:rPr>
              <a:t>Tunmer, 1986)</a:t>
            </a:r>
            <a:endParaRPr lang="en-US" sz="900" dirty="0">
              <a:latin typeface="Trebuchet MS" panose="020B0603020202020204" pitchFamily="34" charset="0"/>
              <a:cs typeface="Calibri Light"/>
            </a:endParaRPr>
          </a:p>
        </p:txBody>
      </p:sp>
    </p:spTree>
    <p:extLst>
      <p:ext uri="{BB962C8B-B14F-4D97-AF65-F5344CB8AC3E}">
        <p14:creationId xmlns:p14="http://schemas.microsoft.com/office/powerpoint/2010/main" val="294901776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6" presetClass="emph" presetSubtype="0" fill="hold" grpId="0" nodeType="clickEffect">
                                  <p:stCondLst>
                                    <p:cond delay="0"/>
                                  </p:stCondLst>
                                  <p:childTnLst>
                                    <p:animEffect transition="out" filter="fade">
                                      <p:cBhvr>
                                        <p:cTn id="24" dur="500" tmFilter="0, 0; .2, .5; .8, .5; 1, 0"/>
                                        <p:tgtEl>
                                          <p:spTgt spid="15">
                                            <p:bg/>
                                          </p:spTgt>
                                        </p:tgtEl>
                                      </p:cBhvr>
                                    </p:animEffect>
                                    <p:animScale>
                                      <p:cBhvr>
                                        <p:cTn id="25" dur="250" autoRev="1" fill="hold"/>
                                        <p:tgtEl>
                                          <p:spTgt spid="15">
                                            <p:bg/>
                                          </p:spTgt>
                                        </p:tgtEl>
                                      </p:cBhvr>
                                      <p:by x="105000" y="105000"/>
                                    </p:animScale>
                                  </p:childTnLst>
                                </p:cTn>
                              </p:par>
                              <p:par>
                                <p:cTn id="26" presetID="26" presetClass="emph" presetSubtype="0" fill="hold" grpId="0" nodeType="withEffect">
                                  <p:stCondLst>
                                    <p:cond delay="0"/>
                                  </p:stCondLst>
                                  <p:childTnLst>
                                    <p:animEffect transition="out" filter="fade">
                                      <p:cBhvr>
                                        <p:cTn id="27" dur="500" tmFilter="0, 0; .2, .5; .8, .5; 1, 0"/>
                                        <p:tgtEl>
                                          <p:spTgt spid="15">
                                            <p:txEl>
                                              <p:pRg st="0" end="0"/>
                                            </p:txEl>
                                          </p:spTgt>
                                        </p:tgtEl>
                                      </p:cBhvr>
                                    </p:animEffect>
                                    <p:animScale>
                                      <p:cBhvr>
                                        <p:cTn id="28" dur="250" autoRev="1" fill="hold"/>
                                        <p:tgtEl>
                                          <p:spTgt spid="15">
                                            <p:txEl>
                                              <p:pRg st="0" end="0"/>
                                            </p:txEl>
                                          </p:spTgt>
                                        </p:tgtEl>
                                      </p:cBhvr>
                                      <p:by x="105000" y="105000"/>
                                    </p:animScale>
                                  </p:childTnLst>
                                </p:cTn>
                              </p:par>
                              <p:par>
                                <p:cTn id="29" presetID="26" presetClass="emph" presetSubtype="0" fill="hold" grpId="0" nodeType="withEffect">
                                  <p:stCondLst>
                                    <p:cond delay="0"/>
                                  </p:stCondLst>
                                  <p:childTnLst>
                                    <p:animEffect transition="out" filter="fade">
                                      <p:cBhvr>
                                        <p:cTn id="30" dur="500" tmFilter="0, 0; .2, .5; .8, .5; 1, 0"/>
                                        <p:tgtEl>
                                          <p:spTgt spid="15">
                                            <p:txEl>
                                              <p:pRg st="1" end="1"/>
                                            </p:txEl>
                                          </p:spTgt>
                                        </p:tgtEl>
                                      </p:cBhvr>
                                    </p:animEffect>
                                    <p:animScale>
                                      <p:cBhvr>
                                        <p:cTn id="31" dur="250" autoRev="1" fill="hold"/>
                                        <p:tgtEl>
                                          <p:spTgt spid="15">
                                            <p:txEl>
                                              <p:pRg st="1" end="1"/>
                                            </p:txEl>
                                          </p:spTgt>
                                        </p:tgtEl>
                                      </p:cBhvr>
                                      <p:by x="105000" y="105000"/>
                                    </p:animScale>
                                  </p:childTnLst>
                                </p:cTn>
                              </p:par>
                            </p:childTnLst>
                          </p:cTn>
                        </p:par>
                      </p:childTnLst>
                    </p:cTn>
                  </p:par>
                  <p:par>
                    <p:cTn id="32" fill="hold">
                      <p:stCondLst>
                        <p:cond delay="indefinite"/>
                      </p:stCondLst>
                      <p:childTnLst>
                        <p:par>
                          <p:cTn id="33" fill="hold">
                            <p:stCondLst>
                              <p:cond delay="0"/>
                            </p:stCondLst>
                            <p:childTnLst>
                              <p:par>
                                <p:cTn id="34" presetID="26" presetClass="emph" presetSubtype="0" fill="hold" grpId="0" nodeType="clickEffect">
                                  <p:stCondLst>
                                    <p:cond delay="0"/>
                                  </p:stCondLst>
                                  <p:childTnLst>
                                    <p:animEffect transition="out" filter="fade">
                                      <p:cBhvr>
                                        <p:cTn id="35" dur="500" tmFilter="0, 0; .2, .5; .8, .5; 1, 0"/>
                                        <p:tgtEl>
                                          <p:spTgt spid="2">
                                            <p:bg/>
                                          </p:spTgt>
                                        </p:tgtEl>
                                      </p:cBhvr>
                                    </p:animEffect>
                                    <p:animScale>
                                      <p:cBhvr>
                                        <p:cTn id="36" dur="250" autoRev="1" fill="hold"/>
                                        <p:tgtEl>
                                          <p:spTgt spid="2">
                                            <p:bg/>
                                          </p:spTgt>
                                        </p:tgtEl>
                                      </p:cBhvr>
                                      <p:by x="105000" y="105000"/>
                                    </p:animScale>
                                  </p:childTnLst>
                                </p:cTn>
                              </p:par>
                              <p:par>
                                <p:cTn id="37" presetID="26" presetClass="emph" presetSubtype="0" fill="hold" grpId="0" nodeType="withEffect">
                                  <p:stCondLst>
                                    <p:cond delay="0"/>
                                  </p:stCondLst>
                                  <p:childTnLst>
                                    <p:animEffect transition="out" filter="fade">
                                      <p:cBhvr>
                                        <p:cTn id="38" dur="500" tmFilter="0, 0; .2, .5; .8, .5; 1, 0"/>
                                        <p:tgtEl>
                                          <p:spTgt spid="2">
                                            <p:txEl>
                                              <p:pRg st="0" end="0"/>
                                            </p:txEl>
                                          </p:spTgt>
                                        </p:tgtEl>
                                      </p:cBhvr>
                                    </p:animEffect>
                                    <p:animScale>
                                      <p:cBhvr>
                                        <p:cTn id="39" dur="250" autoRev="1" fill="hold"/>
                                        <p:tgtEl>
                                          <p:spTgt spid="2">
                                            <p:txEl>
                                              <p:pRg st="0" end="0"/>
                                            </p:txEl>
                                          </p:spTgt>
                                        </p:tgtEl>
                                      </p:cBhvr>
                                      <p:by x="105000" y="105000"/>
                                    </p:animScale>
                                  </p:childTnLst>
                                </p:cTn>
                              </p:par>
                              <p:par>
                                <p:cTn id="40" presetID="26" presetClass="emph" presetSubtype="0" fill="hold" grpId="0" nodeType="withEffect">
                                  <p:stCondLst>
                                    <p:cond delay="0"/>
                                  </p:stCondLst>
                                  <p:childTnLst>
                                    <p:animEffect transition="out" filter="fade">
                                      <p:cBhvr>
                                        <p:cTn id="41" dur="500" tmFilter="0, 0; .2, .5; .8, .5; 1, 0"/>
                                        <p:tgtEl>
                                          <p:spTgt spid="2">
                                            <p:txEl>
                                              <p:pRg st="1" end="1"/>
                                            </p:txEl>
                                          </p:spTgt>
                                        </p:tgtEl>
                                      </p:cBhvr>
                                    </p:animEffect>
                                    <p:animScale>
                                      <p:cBhvr>
                                        <p:cTn id="42" dur="250" autoRev="1" fill="hold"/>
                                        <p:tgtEl>
                                          <p:spTgt spid="2">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animBg="1"/>
      <p:bldP spid="2" grpId="0" build="allAtOnce"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52">
          <a:extLst>
            <a:ext uri="{FF2B5EF4-FFF2-40B4-BE49-F238E27FC236}">
              <a16:creationId xmlns:a16="http://schemas.microsoft.com/office/drawing/2014/main" id="{28A224D0-F12D-6877-A37B-F7637BB35C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B096879-4C30-B02E-6191-763B3843BA89}"/>
              </a:ext>
            </a:extLst>
          </p:cNvPr>
          <p:cNvSpPr>
            <a:spLocks noGrp="1"/>
          </p:cNvSpPr>
          <p:nvPr>
            <p:ph type="title"/>
          </p:nvPr>
        </p:nvSpPr>
        <p:spPr>
          <a:xfrm>
            <a:off x="54320" y="33318"/>
            <a:ext cx="9035359" cy="572700"/>
          </a:xfrm>
        </p:spPr>
        <p:txBody>
          <a:bodyPr/>
          <a:lstStyle/>
          <a:p>
            <a:r>
              <a:rPr lang="en-US" sz="2400" dirty="0"/>
              <a:t>Simple View of Reading (SVR) | The 5 Components of Reading</a:t>
            </a:r>
          </a:p>
        </p:txBody>
      </p:sp>
      <p:sp>
        <p:nvSpPr>
          <p:cNvPr id="22" name="Arrow: Right 21">
            <a:extLst>
              <a:ext uri="{FF2B5EF4-FFF2-40B4-BE49-F238E27FC236}">
                <a16:creationId xmlns:a16="http://schemas.microsoft.com/office/drawing/2014/main" id="{220574F1-A174-964B-5960-CC4A3851A68A}"/>
              </a:ext>
              <a:ext uri="{C183D7F6-B498-43B3-948B-1728B52AA6E4}">
                <adec:decorative xmlns:adec="http://schemas.microsoft.com/office/drawing/2017/decorative" val="1"/>
              </a:ext>
            </a:extLst>
          </p:cNvPr>
          <p:cNvSpPr/>
          <p:nvPr/>
        </p:nvSpPr>
        <p:spPr>
          <a:xfrm rot="13260000" flipV="1">
            <a:off x="1407167" y="2924664"/>
            <a:ext cx="630325" cy="133260"/>
          </a:xfrm>
          <a:prstGeom prst="rightArrow">
            <a:avLst/>
          </a:pr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latin typeface="Trebuchet MS" panose="020B0603020202020204" pitchFamily="34" charset="0"/>
            </a:endParaRPr>
          </a:p>
        </p:txBody>
      </p:sp>
      <p:sp>
        <p:nvSpPr>
          <p:cNvPr id="21" name="Arrow: Right 20">
            <a:extLst>
              <a:ext uri="{FF2B5EF4-FFF2-40B4-BE49-F238E27FC236}">
                <a16:creationId xmlns:a16="http://schemas.microsoft.com/office/drawing/2014/main" id="{F20F8E9D-CB8E-8AD4-3742-3026FF78D538}"/>
              </a:ext>
              <a:ext uri="{C183D7F6-B498-43B3-948B-1728B52AA6E4}">
                <adec:decorative xmlns:adec="http://schemas.microsoft.com/office/drawing/2017/decorative" val="1"/>
              </a:ext>
            </a:extLst>
          </p:cNvPr>
          <p:cNvSpPr/>
          <p:nvPr/>
        </p:nvSpPr>
        <p:spPr>
          <a:xfrm rot="18831497">
            <a:off x="4149571" y="2955774"/>
            <a:ext cx="630873" cy="135660"/>
          </a:xfrm>
          <a:prstGeom prst="rightArrow">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latin typeface="Trebuchet MS" panose="020B0603020202020204" pitchFamily="34" charset="0"/>
            </a:endParaRPr>
          </a:p>
        </p:txBody>
      </p:sp>
      <p:sp>
        <p:nvSpPr>
          <p:cNvPr id="15" name="Rectangle: Rounded Corners 14">
            <a:extLst>
              <a:ext uri="{FF2B5EF4-FFF2-40B4-BE49-F238E27FC236}">
                <a16:creationId xmlns:a16="http://schemas.microsoft.com/office/drawing/2014/main" id="{9B27B591-828D-DE99-2A54-D714BDA626E2}"/>
              </a:ext>
            </a:extLst>
          </p:cNvPr>
          <p:cNvSpPr/>
          <p:nvPr/>
        </p:nvSpPr>
        <p:spPr>
          <a:xfrm>
            <a:off x="373239" y="809593"/>
            <a:ext cx="2287967" cy="909580"/>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800" dirty="0">
                <a:latin typeface="Trebuchet MS" panose="020B0603020202020204" pitchFamily="34" charset="0"/>
                <a:cs typeface="Arial"/>
              </a:rPr>
              <a:t>Word </a:t>
            </a:r>
          </a:p>
          <a:p>
            <a:pPr algn="ctr"/>
            <a:r>
              <a:rPr lang="en-US" sz="1800" dirty="0">
                <a:latin typeface="Trebuchet MS" panose="020B0603020202020204" pitchFamily="34" charset="0"/>
                <a:cs typeface="Arial"/>
              </a:rPr>
              <a:t>Recognition</a:t>
            </a:r>
          </a:p>
        </p:txBody>
      </p:sp>
      <p:sp>
        <p:nvSpPr>
          <p:cNvPr id="23" name="TextBox 22">
            <a:extLst>
              <a:ext uri="{FF2B5EF4-FFF2-40B4-BE49-F238E27FC236}">
                <a16:creationId xmlns:a16="http://schemas.microsoft.com/office/drawing/2014/main" id="{248DA7B1-B746-4DD8-804B-9D464180198A}"/>
              </a:ext>
            </a:extLst>
          </p:cNvPr>
          <p:cNvSpPr txBox="1"/>
          <p:nvPr/>
        </p:nvSpPr>
        <p:spPr>
          <a:xfrm>
            <a:off x="2664872" y="972366"/>
            <a:ext cx="76454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latin typeface="Trebuchet MS" panose="020B0603020202020204" pitchFamily="34" charset="0"/>
              </a:rPr>
              <a:t>X</a:t>
            </a:r>
            <a:endParaRPr lang="en-US" sz="3200" dirty="0">
              <a:latin typeface="Trebuchet MS" panose="020B0603020202020204" pitchFamily="34" charset="0"/>
            </a:endParaRPr>
          </a:p>
        </p:txBody>
      </p:sp>
      <p:sp>
        <p:nvSpPr>
          <p:cNvPr id="2" name="Rectangle: Rounded Corners 1">
            <a:extLst>
              <a:ext uri="{FF2B5EF4-FFF2-40B4-BE49-F238E27FC236}">
                <a16:creationId xmlns:a16="http://schemas.microsoft.com/office/drawing/2014/main" id="{B173234D-13A2-45C8-55BE-1E7801AA07B2}"/>
              </a:ext>
            </a:extLst>
          </p:cNvPr>
          <p:cNvSpPr/>
          <p:nvPr/>
        </p:nvSpPr>
        <p:spPr>
          <a:xfrm>
            <a:off x="3420561" y="808103"/>
            <a:ext cx="2287967" cy="914573"/>
          </a:xfrm>
          <a:prstGeom prst="round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800" dirty="0">
                <a:latin typeface="Trebuchet MS" panose="020B0603020202020204" pitchFamily="34" charset="0"/>
                <a:cs typeface="Arial"/>
              </a:rPr>
              <a:t>Language</a:t>
            </a:r>
          </a:p>
          <a:p>
            <a:pPr algn="ctr"/>
            <a:r>
              <a:rPr lang="en-US" sz="1800" dirty="0">
                <a:latin typeface="Trebuchet MS" panose="020B0603020202020204" pitchFamily="34" charset="0"/>
                <a:cs typeface="Arial"/>
              </a:rPr>
              <a:t>Comprehension</a:t>
            </a:r>
          </a:p>
        </p:txBody>
      </p:sp>
      <p:sp>
        <p:nvSpPr>
          <p:cNvPr id="24" name="TextBox 23">
            <a:extLst>
              <a:ext uri="{FF2B5EF4-FFF2-40B4-BE49-F238E27FC236}">
                <a16:creationId xmlns:a16="http://schemas.microsoft.com/office/drawing/2014/main" id="{5D2D1123-CD49-981A-9AA2-99DBABC57AF3}"/>
              </a:ext>
            </a:extLst>
          </p:cNvPr>
          <p:cNvSpPr txBox="1"/>
          <p:nvPr/>
        </p:nvSpPr>
        <p:spPr>
          <a:xfrm>
            <a:off x="5680095" y="835298"/>
            <a:ext cx="764548"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000" b="1" dirty="0">
                <a:latin typeface="Trebuchet MS" panose="020B0603020202020204" pitchFamily="34" charset="0"/>
              </a:rPr>
              <a:t>=</a:t>
            </a:r>
          </a:p>
        </p:txBody>
      </p:sp>
      <p:sp>
        <p:nvSpPr>
          <p:cNvPr id="3" name="Rectangle: Rounded Corners 2">
            <a:extLst>
              <a:ext uri="{FF2B5EF4-FFF2-40B4-BE49-F238E27FC236}">
                <a16:creationId xmlns:a16="http://schemas.microsoft.com/office/drawing/2014/main" id="{0E03F077-7651-31A7-C10F-D399144DE625}"/>
              </a:ext>
            </a:extLst>
          </p:cNvPr>
          <p:cNvSpPr/>
          <p:nvPr/>
        </p:nvSpPr>
        <p:spPr>
          <a:xfrm>
            <a:off x="6448177" y="808035"/>
            <a:ext cx="2285611" cy="914573"/>
          </a:xfrm>
          <a:prstGeom prst="roundRect">
            <a:avLst/>
          </a:prstGeom>
          <a:solidFill>
            <a:srgbClr val="48484A"/>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800" dirty="0">
                <a:latin typeface="Trebuchet MS" panose="020B0603020202020204" pitchFamily="34" charset="0"/>
                <a:cs typeface="Arial"/>
              </a:rPr>
              <a:t>Reading</a:t>
            </a:r>
          </a:p>
          <a:p>
            <a:pPr algn="ctr"/>
            <a:r>
              <a:rPr lang="en-US" sz="1800" dirty="0">
                <a:latin typeface="Trebuchet MS" panose="020B0603020202020204" pitchFamily="34" charset="0"/>
                <a:cs typeface="Arial"/>
              </a:rPr>
              <a:t>Comprehension</a:t>
            </a:r>
          </a:p>
        </p:txBody>
      </p:sp>
      <p:sp>
        <p:nvSpPr>
          <p:cNvPr id="14" name="Rectangle: Rounded Corners 13">
            <a:extLst>
              <a:ext uri="{FF2B5EF4-FFF2-40B4-BE49-F238E27FC236}">
                <a16:creationId xmlns:a16="http://schemas.microsoft.com/office/drawing/2014/main" id="{4062CD41-8FE7-9181-37FA-D7A3D3C83F05}"/>
              </a:ext>
            </a:extLst>
          </p:cNvPr>
          <p:cNvSpPr/>
          <p:nvPr/>
        </p:nvSpPr>
        <p:spPr>
          <a:xfrm>
            <a:off x="270449" y="2037914"/>
            <a:ext cx="1157646" cy="712250"/>
          </a:xfrm>
          <a:prstGeom prst="roundRect">
            <a:avLst/>
          </a:prstGeom>
          <a:solidFill>
            <a:srgbClr val="ED0000"/>
          </a:solid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mj-lt"/>
              </a:rPr>
              <a:t>Phonological Awareness</a:t>
            </a:r>
          </a:p>
        </p:txBody>
      </p:sp>
      <p:sp>
        <p:nvSpPr>
          <p:cNvPr id="9" name="Rectangle: Rounded Corners 8">
            <a:extLst>
              <a:ext uri="{FF2B5EF4-FFF2-40B4-BE49-F238E27FC236}">
                <a16:creationId xmlns:a16="http://schemas.microsoft.com/office/drawing/2014/main" id="{6358CD31-8E51-7A7F-3DC1-153F4C392066}"/>
              </a:ext>
            </a:extLst>
          </p:cNvPr>
          <p:cNvSpPr/>
          <p:nvPr/>
        </p:nvSpPr>
        <p:spPr>
          <a:xfrm>
            <a:off x="1549087" y="2051050"/>
            <a:ext cx="1158182" cy="699114"/>
          </a:xfrm>
          <a:prstGeom prst="roundRect">
            <a:avLst/>
          </a:prstGeom>
          <a:solidFill>
            <a:srgbClr val="ED0000"/>
          </a:solid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latin typeface="Trebuchet MS" panose="020B0603020202020204" pitchFamily="34" charset="0"/>
                <a:cs typeface="Arial"/>
              </a:rPr>
              <a:t>Phonics</a:t>
            </a:r>
            <a:endParaRPr lang="en-US" dirty="0">
              <a:latin typeface="Trebuchet MS" panose="020B0603020202020204" pitchFamily="34" charset="0"/>
            </a:endParaRPr>
          </a:p>
        </p:txBody>
      </p:sp>
      <p:sp>
        <p:nvSpPr>
          <p:cNvPr id="10" name="Rectangle: Rounded Corners 9">
            <a:extLst>
              <a:ext uri="{FF2B5EF4-FFF2-40B4-BE49-F238E27FC236}">
                <a16:creationId xmlns:a16="http://schemas.microsoft.com/office/drawing/2014/main" id="{DC8BC438-D8FB-4F48-849F-E71DA6E984CD}"/>
              </a:ext>
            </a:extLst>
          </p:cNvPr>
          <p:cNvSpPr/>
          <p:nvPr/>
        </p:nvSpPr>
        <p:spPr>
          <a:xfrm>
            <a:off x="3429420" y="2057621"/>
            <a:ext cx="1158180" cy="692543"/>
          </a:xfrm>
          <a:prstGeom prst="roundRect">
            <a:avLst/>
          </a:prstGeom>
          <a:solidFill>
            <a:srgbClr val="9A4894"/>
          </a:solid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latin typeface="Trebuchet MS" panose="020B0603020202020204" pitchFamily="34" charset="0"/>
                <a:cs typeface="Arial"/>
              </a:rPr>
              <a:t>Vocabulary</a:t>
            </a:r>
            <a:endParaRPr lang="en-US" dirty="0">
              <a:latin typeface="Trebuchet MS" panose="020B0603020202020204" pitchFamily="34" charset="0"/>
            </a:endParaRPr>
          </a:p>
        </p:txBody>
      </p:sp>
      <p:sp>
        <p:nvSpPr>
          <p:cNvPr id="7" name="Rectangle: Rounded Corners 6">
            <a:extLst>
              <a:ext uri="{FF2B5EF4-FFF2-40B4-BE49-F238E27FC236}">
                <a16:creationId xmlns:a16="http://schemas.microsoft.com/office/drawing/2014/main" id="{1B85016B-9FA2-981D-394A-E00787569C07}"/>
              </a:ext>
              <a:ext uri="{C183D7F6-B498-43B3-948B-1728B52AA6E4}">
                <adec:decorative xmlns:adec="http://schemas.microsoft.com/office/drawing/2017/decorative" val="1"/>
              </a:ext>
            </a:extLst>
          </p:cNvPr>
          <p:cNvSpPr/>
          <p:nvPr/>
        </p:nvSpPr>
        <p:spPr>
          <a:xfrm>
            <a:off x="4826184" y="2011947"/>
            <a:ext cx="1152525" cy="1649108"/>
          </a:xfrm>
          <a:prstGeom prst="roundRect">
            <a:avLst/>
          </a:prstGeom>
          <a:solidFill>
            <a:schemeClr val="tx2">
              <a:lumMod val="90000"/>
            </a:schemeClr>
          </a:solidFill>
          <a:ln>
            <a:noFill/>
            <a:prstDash val="dash"/>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prstDash val="dash"/>
              </a:ln>
            </a:endParaRPr>
          </a:p>
        </p:txBody>
      </p:sp>
      <p:sp>
        <p:nvSpPr>
          <p:cNvPr id="11" name="TextBox 10">
            <a:extLst>
              <a:ext uri="{FF2B5EF4-FFF2-40B4-BE49-F238E27FC236}">
                <a16:creationId xmlns:a16="http://schemas.microsoft.com/office/drawing/2014/main" id="{3987BBFB-1DCF-563D-902C-BEFFCC92A307}"/>
              </a:ext>
            </a:extLst>
          </p:cNvPr>
          <p:cNvSpPr txBox="1"/>
          <p:nvPr/>
        </p:nvSpPr>
        <p:spPr>
          <a:xfrm>
            <a:off x="4814813" y="2160951"/>
            <a:ext cx="1152525" cy="1384995"/>
          </a:xfrm>
          <a:prstGeom prst="rect">
            <a:avLst/>
          </a:prstGeom>
          <a:noFill/>
        </p:spPr>
        <p:txBody>
          <a:bodyPr wrap="square" rtlCol="0">
            <a:spAutoFit/>
          </a:bodyPr>
          <a:lstStyle/>
          <a:p>
            <a:pPr algn="ctr"/>
            <a:r>
              <a:rPr lang="en-US" sz="1200" dirty="0">
                <a:latin typeface="+mj-lt"/>
              </a:rPr>
              <a:t>Language- based skills and strategies</a:t>
            </a:r>
          </a:p>
          <a:p>
            <a:pPr algn="ctr"/>
            <a:endParaRPr lang="en-US" sz="1200" dirty="0">
              <a:latin typeface="+mj-lt"/>
            </a:endParaRPr>
          </a:p>
          <a:p>
            <a:pPr algn="ctr"/>
            <a:r>
              <a:rPr lang="en-US" sz="1200" dirty="0">
                <a:latin typeface="+mj-lt"/>
              </a:rPr>
              <a:t>Literacy knowledge and skills</a:t>
            </a:r>
          </a:p>
        </p:txBody>
      </p:sp>
      <p:sp>
        <p:nvSpPr>
          <p:cNvPr id="18" name="Rectangle: Rounded Corners 17">
            <a:extLst>
              <a:ext uri="{FF2B5EF4-FFF2-40B4-BE49-F238E27FC236}">
                <a16:creationId xmlns:a16="http://schemas.microsoft.com/office/drawing/2014/main" id="{AB00A5EB-6820-8DE7-19B1-18FA34B930D9}"/>
              </a:ext>
            </a:extLst>
          </p:cNvPr>
          <p:cNvSpPr/>
          <p:nvPr/>
        </p:nvSpPr>
        <p:spPr>
          <a:xfrm>
            <a:off x="1549087" y="3128438"/>
            <a:ext cx="2997413" cy="453432"/>
          </a:xfrm>
          <a:prstGeom prst="roundRect">
            <a:avLst/>
          </a:prstGeom>
          <a:solidFill>
            <a:schemeClr val="accent4">
              <a:lumMod val="50000"/>
            </a:schemeClr>
          </a:solid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latin typeface="Trebuchet MS" panose="020B0603020202020204" pitchFamily="34" charset="0"/>
                <a:cs typeface="Arial"/>
              </a:rPr>
              <a:t>Fluency</a:t>
            </a:r>
            <a:endParaRPr lang="en-US" dirty="0">
              <a:latin typeface="Trebuchet MS" panose="020B0603020202020204" pitchFamily="34" charset="0"/>
            </a:endParaRPr>
          </a:p>
        </p:txBody>
      </p:sp>
      <p:sp>
        <p:nvSpPr>
          <p:cNvPr id="17" name="Isosceles Triangle 16">
            <a:extLst>
              <a:ext uri="{FF2B5EF4-FFF2-40B4-BE49-F238E27FC236}">
                <a16:creationId xmlns:a16="http://schemas.microsoft.com/office/drawing/2014/main" id="{26CFB00C-B7E6-1CCD-9F83-1D3A96FCE7C8}"/>
              </a:ext>
            </a:extLst>
          </p:cNvPr>
          <p:cNvSpPr/>
          <p:nvPr/>
        </p:nvSpPr>
        <p:spPr>
          <a:xfrm>
            <a:off x="315455" y="3638937"/>
            <a:ext cx="5485717" cy="686796"/>
          </a:xfrm>
          <a:prstGeom prst="triangle">
            <a:avLst/>
          </a:prstGeom>
          <a:solidFill>
            <a:srgbClr val="38860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dirty="0">
                <a:latin typeface="Trebuchet MS" panose="020B0603020202020204" pitchFamily="34" charset="0"/>
                <a:cs typeface="Arial"/>
              </a:rPr>
              <a:t>Oral Language</a:t>
            </a:r>
          </a:p>
          <a:p>
            <a:pPr algn="ctr"/>
            <a:endParaRPr lang="en-US" sz="1000" dirty="0">
              <a:latin typeface="Trebuchet MS" panose="020B0603020202020204" pitchFamily="34" charset="0"/>
              <a:cs typeface="Arial"/>
            </a:endParaRPr>
          </a:p>
        </p:txBody>
      </p:sp>
      <p:sp>
        <p:nvSpPr>
          <p:cNvPr id="13" name="TextBox 12">
            <a:extLst>
              <a:ext uri="{FF2B5EF4-FFF2-40B4-BE49-F238E27FC236}">
                <a16:creationId xmlns:a16="http://schemas.microsoft.com/office/drawing/2014/main" id="{4CB7EF93-06F5-48B2-B540-F51F7E6E4CC9}"/>
              </a:ext>
            </a:extLst>
          </p:cNvPr>
          <p:cNvSpPr txBox="1"/>
          <p:nvPr/>
        </p:nvSpPr>
        <p:spPr>
          <a:xfrm>
            <a:off x="7003774" y="4117871"/>
            <a:ext cx="2140226" cy="230832"/>
          </a:xfrm>
          <a:prstGeom prst="rect">
            <a:avLst/>
          </a:prstGeom>
          <a:noFill/>
        </p:spPr>
        <p:txBody>
          <a:bodyPr wrap="square" lIns="91440" tIns="45720" rIns="91440" bIns="4572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r>
              <a:rPr lang="en-US" sz="900" i="0" u="none" strike="noStrike" dirty="0">
                <a:solidFill>
                  <a:srgbClr val="000000"/>
                </a:solidFill>
                <a:effectLst/>
                <a:latin typeface="Trebuchet MS" panose="020B0603020202020204" pitchFamily="34" charset="0"/>
                <a:cs typeface="Calibri Light"/>
              </a:rPr>
              <a:t>(Gough</a:t>
            </a:r>
            <a:r>
              <a:rPr lang="en-US" sz="900" dirty="0">
                <a:solidFill>
                  <a:srgbClr val="000000"/>
                </a:solidFill>
                <a:latin typeface="Trebuchet MS" panose="020B0603020202020204" pitchFamily="34" charset="0"/>
                <a:cs typeface="Calibri Light"/>
              </a:rPr>
              <a:t> </a:t>
            </a:r>
            <a:r>
              <a:rPr lang="en-US" sz="900" i="0" u="none" strike="noStrike" dirty="0">
                <a:solidFill>
                  <a:srgbClr val="000000"/>
                </a:solidFill>
                <a:effectLst/>
                <a:latin typeface="Trebuchet MS" panose="020B0603020202020204" pitchFamily="34" charset="0"/>
                <a:cs typeface="Calibri Light"/>
              </a:rPr>
              <a:t>&amp; </a:t>
            </a:r>
            <a:r>
              <a:rPr lang="en-US" sz="900" dirty="0">
                <a:solidFill>
                  <a:srgbClr val="000000"/>
                </a:solidFill>
                <a:latin typeface="Trebuchet MS" panose="020B0603020202020204" pitchFamily="34" charset="0"/>
                <a:cs typeface="Calibri Light"/>
              </a:rPr>
              <a:t>Tunmer, 1986; NRP, 2000)</a:t>
            </a:r>
            <a:endParaRPr lang="en-US" sz="900" dirty="0">
              <a:latin typeface="Trebuchet MS" panose="020B0603020202020204" pitchFamily="34" charset="0"/>
              <a:cs typeface="Calibri Light"/>
            </a:endParaRPr>
          </a:p>
        </p:txBody>
      </p:sp>
    </p:spTree>
    <p:extLst>
      <p:ext uri="{BB962C8B-B14F-4D97-AF65-F5344CB8AC3E}">
        <p14:creationId xmlns:p14="http://schemas.microsoft.com/office/powerpoint/2010/main" val="62745163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charRg st="4294967295" end="429496729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utoUpdateAnimBg="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5ABD9-08F9-B76B-9150-3E5629428F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20B16B-9D04-D62C-D0C9-669A9BE46B74}"/>
              </a:ext>
            </a:extLst>
          </p:cNvPr>
          <p:cNvSpPr>
            <a:spLocks noGrp="1"/>
          </p:cNvSpPr>
          <p:nvPr>
            <p:ph type="title"/>
          </p:nvPr>
        </p:nvSpPr>
        <p:spPr/>
        <p:txBody>
          <a:bodyPr/>
          <a:lstStyle/>
          <a:p>
            <a:r>
              <a:rPr lang="en-US" sz="2400" dirty="0"/>
              <a:t>Components of Language Comprehension Explained</a:t>
            </a:r>
          </a:p>
        </p:txBody>
      </p:sp>
      <p:sp>
        <p:nvSpPr>
          <p:cNvPr id="3" name="Google Shape;354;p46">
            <a:extLst>
              <a:ext uri="{FF2B5EF4-FFF2-40B4-BE49-F238E27FC236}">
                <a16:creationId xmlns:a16="http://schemas.microsoft.com/office/drawing/2014/main" id="{57D4A35C-E5F5-815D-19D8-722FD3E39F70}"/>
              </a:ext>
            </a:extLst>
          </p:cNvPr>
          <p:cNvSpPr txBox="1">
            <a:spLocks/>
          </p:cNvSpPr>
          <p:nvPr/>
        </p:nvSpPr>
        <p:spPr>
          <a:xfrm>
            <a:off x="1" y="647379"/>
            <a:ext cx="4325420" cy="3692488"/>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Trebuchet MS" panose="020B0603020202020204" pitchFamily="34" charset="0"/>
                <a:ea typeface="Calibri" panose="020F0502020204030204" pitchFamily="34" charset="0"/>
                <a:cs typeface="Calibri" panose="020F0502020204030204" pitchFamily="34" charset="0"/>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lnSpc>
                <a:spcPct val="100000"/>
              </a:lnSpc>
              <a:buNone/>
            </a:pPr>
            <a:r>
              <a:rPr lang="en-US" sz="2000" b="1" dirty="0">
                <a:solidFill>
                  <a:srgbClr val="000000"/>
                </a:solidFill>
                <a:ea typeface="Calibri"/>
                <a:cs typeface="Arial"/>
              </a:rPr>
              <a:t>Key points about the video:</a:t>
            </a:r>
          </a:p>
          <a:p>
            <a:pPr marL="114300" indent="0">
              <a:lnSpc>
                <a:spcPct val="100000"/>
              </a:lnSpc>
              <a:buNone/>
            </a:pPr>
            <a:endParaRPr lang="en-US" sz="1000" dirty="0"/>
          </a:p>
          <a:p>
            <a:pPr>
              <a:lnSpc>
                <a:spcPct val="100000"/>
              </a:lnSpc>
            </a:pPr>
            <a:r>
              <a:rPr lang="en-US" sz="2000" dirty="0">
                <a:solidFill>
                  <a:srgbClr val="000000"/>
                </a:solidFill>
                <a:ea typeface="Calibri"/>
                <a:cs typeface="Arial"/>
              </a:rPr>
              <a:t>Parents can help build literacy by supporting a child’s oral language skills</a:t>
            </a:r>
          </a:p>
          <a:p>
            <a:pPr>
              <a:lnSpc>
                <a:spcPct val="100000"/>
              </a:lnSpc>
            </a:pPr>
            <a:endParaRPr lang="en-US" sz="1000" dirty="0">
              <a:solidFill>
                <a:srgbClr val="000000"/>
              </a:solidFill>
              <a:ea typeface="Calibri"/>
              <a:cs typeface="Arial"/>
            </a:endParaRPr>
          </a:p>
          <a:p>
            <a:pPr>
              <a:lnSpc>
                <a:spcPct val="100000"/>
              </a:lnSpc>
            </a:pPr>
            <a:r>
              <a:rPr lang="en-US" sz="2000" dirty="0">
                <a:solidFill>
                  <a:srgbClr val="000000"/>
                </a:solidFill>
                <a:ea typeface="Calibri"/>
                <a:cs typeface="Arial"/>
              </a:rPr>
              <a:t>Language comprehension is made up of five individual strands of oral language skills</a:t>
            </a:r>
          </a:p>
          <a:p>
            <a:pPr>
              <a:lnSpc>
                <a:spcPct val="100000"/>
              </a:lnSpc>
            </a:pPr>
            <a:endParaRPr lang="en-US" sz="1000" dirty="0">
              <a:solidFill>
                <a:srgbClr val="000000"/>
              </a:solidFill>
              <a:ea typeface="Calibri"/>
              <a:cs typeface="Arial"/>
            </a:endParaRPr>
          </a:p>
          <a:p>
            <a:pPr>
              <a:lnSpc>
                <a:spcPct val="100000"/>
              </a:lnSpc>
            </a:pPr>
            <a:r>
              <a:rPr lang="en-US" sz="2000" dirty="0">
                <a:solidFill>
                  <a:srgbClr val="000000"/>
                </a:solidFill>
                <a:ea typeface="Calibri"/>
                <a:cs typeface="Arial"/>
              </a:rPr>
              <a:t>Each of the five strands are explained in detail within the video</a:t>
            </a:r>
          </a:p>
          <a:p>
            <a:pPr>
              <a:lnSpc>
                <a:spcPct val="100000"/>
              </a:lnSpc>
            </a:pPr>
            <a:endParaRPr lang="en-US" sz="2000" dirty="0"/>
          </a:p>
          <a:p>
            <a:pPr marL="114300" indent="0">
              <a:lnSpc>
                <a:spcPct val="114999"/>
              </a:lnSpc>
              <a:buNone/>
            </a:pPr>
            <a:endParaRPr lang="en-US" dirty="0">
              <a:solidFill>
                <a:srgbClr val="000000"/>
              </a:solidFill>
              <a:cs typeface="Arial"/>
            </a:endParaRPr>
          </a:p>
          <a:p>
            <a:pPr marL="114300" indent="0">
              <a:lnSpc>
                <a:spcPct val="114999"/>
              </a:lnSpc>
              <a:buNone/>
            </a:pPr>
            <a:endParaRPr lang="en-US" dirty="0">
              <a:solidFill>
                <a:srgbClr val="000000"/>
              </a:solidFill>
              <a:cs typeface="Arial"/>
            </a:endParaRPr>
          </a:p>
          <a:p>
            <a:pPr marL="114300" indent="0">
              <a:lnSpc>
                <a:spcPct val="114999"/>
              </a:lnSpc>
              <a:buNone/>
            </a:pPr>
            <a:endParaRPr lang="en-US" sz="1200" dirty="0">
              <a:solidFill>
                <a:srgbClr val="000000"/>
              </a:solidFill>
              <a:cs typeface="Arial"/>
            </a:endParaRPr>
          </a:p>
          <a:p>
            <a:pPr>
              <a:lnSpc>
                <a:spcPct val="160000"/>
              </a:lnSpc>
              <a:buFont typeface="Arial"/>
              <a:buChar char="●"/>
            </a:pPr>
            <a:endParaRPr lang="en-US" sz="2000" dirty="0">
              <a:solidFill>
                <a:srgbClr val="000000"/>
              </a:solidFill>
              <a:cs typeface="Times New Roman"/>
            </a:endParaRPr>
          </a:p>
          <a:p>
            <a:pPr marL="0" indent="0">
              <a:lnSpc>
                <a:spcPct val="114999"/>
              </a:lnSpc>
              <a:spcAft>
                <a:spcPts val="1200"/>
              </a:spcAft>
              <a:buNone/>
            </a:pPr>
            <a:endParaRPr lang="en-US" dirty="0"/>
          </a:p>
        </p:txBody>
      </p:sp>
      <p:pic>
        <p:nvPicPr>
          <p:cNvPr id="5" name="Picture 4" descr="Video explaining the Reading Rope. ">
            <a:hlinkClick r:id="rId3"/>
            <a:extLst>
              <a:ext uri="{FF2B5EF4-FFF2-40B4-BE49-F238E27FC236}">
                <a16:creationId xmlns:a16="http://schemas.microsoft.com/office/drawing/2014/main" id="{30A752C0-02A7-86B8-A4D5-1A43E6B16FA7}"/>
              </a:ext>
            </a:extLst>
          </p:cNvPr>
          <p:cNvPicPr>
            <a:picLocks noChangeAspect="1"/>
          </p:cNvPicPr>
          <p:nvPr/>
        </p:nvPicPr>
        <p:blipFill>
          <a:blip r:embed="rId4"/>
          <a:stretch>
            <a:fillRect/>
          </a:stretch>
        </p:blipFill>
        <p:spPr>
          <a:xfrm>
            <a:off x="4685890" y="1126784"/>
            <a:ext cx="4137742" cy="2301466"/>
          </a:xfrm>
          <a:prstGeom prst="rect">
            <a:avLst/>
          </a:prstGeom>
        </p:spPr>
      </p:pic>
      <p:sp>
        <p:nvSpPr>
          <p:cNvPr id="6" name="TextBox 5">
            <a:extLst>
              <a:ext uri="{FF2B5EF4-FFF2-40B4-BE49-F238E27FC236}">
                <a16:creationId xmlns:a16="http://schemas.microsoft.com/office/drawing/2014/main" id="{4341F1B2-6AA4-C143-E34E-CE27CD20CE7A}"/>
              </a:ext>
            </a:extLst>
          </p:cNvPr>
          <p:cNvSpPr txBox="1"/>
          <p:nvPr/>
        </p:nvSpPr>
        <p:spPr>
          <a:xfrm>
            <a:off x="6754761" y="4109035"/>
            <a:ext cx="2389239" cy="230832"/>
          </a:xfrm>
          <a:prstGeom prst="rect">
            <a:avLst/>
          </a:prstGeom>
          <a:noFill/>
        </p:spPr>
        <p:txBody>
          <a:bodyPr wrap="square" lIns="91440" tIns="45720" rIns="91440" bIns="4572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r>
              <a:rPr lang="en-US" sz="900" i="0" u="none" strike="noStrike" dirty="0">
                <a:solidFill>
                  <a:srgbClr val="000000"/>
                </a:solidFill>
                <a:effectLst/>
                <a:latin typeface="Trebuchet MS"/>
                <a:cs typeface="Calibri Light"/>
              </a:rPr>
              <a:t>(</a:t>
            </a:r>
            <a:r>
              <a:rPr lang="en-US" sz="900" i="0" u="none" strike="noStrike" dirty="0">
                <a:solidFill>
                  <a:srgbClr val="000000"/>
                </a:solidFill>
                <a:effectLst/>
                <a:latin typeface="Trebuchet MS"/>
                <a:cs typeface="Calibri Light"/>
                <a:hlinkClick r:id="rId3"/>
              </a:rPr>
              <a:t>Reading Rockets</a:t>
            </a:r>
            <a:r>
              <a:rPr lang="en-US" sz="900" dirty="0">
                <a:solidFill>
                  <a:srgbClr val="000000"/>
                </a:solidFill>
                <a:latin typeface="Trebuchet MS"/>
                <a:cs typeface="Calibri Light"/>
                <a:hlinkClick r:id="rId3"/>
              </a:rPr>
              <a:t>, 2025</a:t>
            </a:r>
            <a:r>
              <a:rPr lang="en-US" sz="900" dirty="0">
                <a:solidFill>
                  <a:srgbClr val="000000"/>
                </a:solidFill>
                <a:latin typeface="Trebuchet MS"/>
                <a:cs typeface="Calibri Light"/>
              </a:rPr>
              <a:t>)</a:t>
            </a:r>
            <a:endParaRPr lang="en-US" sz="900" dirty="0">
              <a:latin typeface="Trebuchet MS" panose="020B0603020202020204" pitchFamily="34" charset="0"/>
              <a:cs typeface="Calibri Light"/>
            </a:endParaRPr>
          </a:p>
        </p:txBody>
      </p:sp>
    </p:spTree>
    <p:extLst>
      <p:ext uri="{BB962C8B-B14F-4D97-AF65-F5344CB8AC3E}">
        <p14:creationId xmlns:p14="http://schemas.microsoft.com/office/powerpoint/2010/main" val="4242777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8D1D1-049F-2F06-EC06-59216A6FE83C}"/>
              </a:ext>
            </a:extLst>
          </p:cNvPr>
          <p:cNvSpPr>
            <a:spLocks noGrp="1"/>
          </p:cNvSpPr>
          <p:nvPr>
            <p:ph type="title"/>
          </p:nvPr>
        </p:nvSpPr>
        <p:spPr>
          <a:xfrm>
            <a:off x="0" y="29497"/>
            <a:ext cx="8520600" cy="572700"/>
          </a:xfrm>
        </p:spPr>
        <p:txBody>
          <a:bodyPr/>
          <a:lstStyle/>
          <a:p>
            <a:r>
              <a:rPr lang="en-US" sz="2400" dirty="0"/>
              <a:t>Reading Comprehension </a:t>
            </a:r>
          </a:p>
        </p:txBody>
      </p:sp>
      <p:sp>
        <p:nvSpPr>
          <p:cNvPr id="3" name="Content Placeholder 2">
            <a:extLst>
              <a:ext uri="{FF2B5EF4-FFF2-40B4-BE49-F238E27FC236}">
                <a16:creationId xmlns:a16="http://schemas.microsoft.com/office/drawing/2014/main" id="{52DAEC62-2A40-CAED-17AC-A11DC4BC13D6}"/>
              </a:ext>
            </a:extLst>
          </p:cNvPr>
          <p:cNvSpPr txBox="1">
            <a:spLocks/>
          </p:cNvSpPr>
          <p:nvPr/>
        </p:nvSpPr>
        <p:spPr>
          <a:xfrm>
            <a:off x="218872" y="943716"/>
            <a:ext cx="8706255" cy="41094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Trebuchet MS" panose="020B0603020202020204" pitchFamily="34" charset="0"/>
                <a:ea typeface="Calibri" panose="020F0502020204030204" pitchFamily="34" charset="0"/>
                <a:cs typeface="Calibri" panose="020F0502020204030204" pitchFamily="34" charset="0"/>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lnSpc>
                <a:spcPct val="100000"/>
              </a:lnSpc>
              <a:buNone/>
            </a:pPr>
            <a:r>
              <a:rPr lang="en-US" sz="2000" dirty="0">
                <a:solidFill>
                  <a:schemeClr val="tx1"/>
                </a:solidFill>
                <a:cs typeface="Arial" panose="020B0604020202020204" pitchFamily="34" charset="0"/>
              </a:rPr>
              <a:t>“Reading Comprehension is an outcome, not a skill to be taught.”</a:t>
            </a:r>
          </a:p>
          <a:p>
            <a:pPr marL="114300" indent="0">
              <a:lnSpc>
                <a:spcPct val="100000"/>
              </a:lnSpc>
              <a:buNone/>
            </a:pPr>
            <a:endParaRPr lang="en-US" sz="800" dirty="0">
              <a:solidFill>
                <a:schemeClr val="tx1"/>
              </a:solidFill>
            </a:endParaRPr>
          </a:p>
        </p:txBody>
      </p:sp>
      <p:sp>
        <p:nvSpPr>
          <p:cNvPr id="5" name="TextBox 4">
            <a:extLst>
              <a:ext uri="{FF2B5EF4-FFF2-40B4-BE49-F238E27FC236}">
                <a16:creationId xmlns:a16="http://schemas.microsoft.com/office/drawing/2014/main" id="{760E5FEB-CED7-1A8F-94E2-0B6E2E86B83D}"/>
              </a:ext>
            </a:extLst>
          </p:cNvPr>
          <p:cNvSpPr txBox="1"/>
          <p:nvPr/>
        </p:nvSpPr>
        <p:spPr>
          <a:xfrm>
            <a:off x="6918825" y="1378457"/>
            <a:ext cx="1765839" cy="230832"/>
          </a:xfrm>
          <a:prstGeom prst="rect">
            <a:avLst/>
          </a:prstGeom>
          <a:noFill/>
        </p:spPr>
        <p:txBody>
          <a:bodyPr wrap="square" rtlCol="0">
            <a:spAutoFit/>
          </a:bodyPr>
          <a:lstStyle/>
          <a:p>
            <a:r>
              <a:rPr lang="en-US" sz="900" dirty="0">
                <a:latin typeface="Trebuchet MS" panose="020B0603020202020204" pitchFamily="34" charset="0"/>
                <a:cs typeface="Calibri Light"/>
              </a:rPr>
              <a:t>(Kemeny, 2023)</a:t>
            </a:r>
            <a:endParaRPr lang="en-US" sz="900" dirty="0"/>
          </a:p>
        </p:txBody>
      </p:sp>
      <p:pic>
        <p:nvPicPr>
          <p:cNvPr id="6" name="Picture 5" descr="The Simple View of Reading model showing reading comprehension as the product of word recognition and language comprehension. ">
            <a:extLst>
              <a:ext uri="{FF2B5EF4-FFF2-40B4-BE49-F238E27FC236}">
                <a16:creationId xmlns:a16="http://schemas.microsoft.com/office/drawing/2014/main" id="{28B0EC39-3092-54F2-3AF3-484E2759CD75}"/>
              </a:ext>
            </a:extLst>
          </p:cNvPr>
          <p:cNvPicPr>
            <a:picLocks noChangeAspect="1"/>
          </p:cNvPicPr>
          <p:nvPr/>
        </p:nvPicPr>
        <p:blipFill>
          <a:blip r:embed="rId3"/>
          <a:srcRect l="727" r="908" b="4313"/>
          <a:stretch>
            <a:fillRect/>
          </a:stretch>
        </p:blipFill>
        <p:spPr>
          <a:xfrm>
            <a:off x="438534" y="2033512"/>
            <a:ext cx="8246130" cy="1030046"/>
          </a:xfrm>
          <a:prstGeom prst="rect">
            <a:avLst/>
          </a:prstGeom>
          <a:ln>
            <a:solidFill>
              <a:schemeClr val="bg1"/>
            </a:solidFill>
          </a:ln>
        </p:spPr>
      </p:pic>
      <p:sp>
        <p:nvSpPr>
          <p:cNvPr id="4" name="TextBox 3">
            <a:extLst>
              <a:ext uri="{FF2B5EF4-FFF2-40B4-BE49-F238E27FC236}">
                <a16:creationId xmlns:a16="http://schemas.microsoft.com/office/drawing/2014/main" id="{68CBDE96-14CA-EE55-C0E8-8D6D948754A7}"/>
              </a:ext>
            </a:extLst>
          </p:cNvPr>
          <p:cNvSpPr txBox="1"/>
          <p:nvPr/>
        </p:nvSpPr>
        <p:spPr>
          <a:xfrm>
            <a:off x="6754761" y="4084368"/>
            <a:ext cx="2389239" cy="230832"/>
          </a:xfrm>
          <a:prstGeom prst="rect">
            <a:avLst/>
          </a:prstGeom>
          <a:noFill/>
        </p:spPr>
        <p:txBody>
          <a:bodyPr wrap="square" lIns="91440" tIns="45720" rIns="91440" bIns="4572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r>
              <a:rPr lang="en-US" sz="900" i="0" u="none" strike="noStrike" dirty="0">
                <a:solidFill>
                  <a:srgbClr val="000000"/>
                </a:solidFill>
                <a:effectLst/>
                <a:latin typeface="Trebuchet MS" panose="020B0603020202020204" pitchFamily="34" charset="0"/>
                <a:cs typeface="Calibri Light"/>
              </a:rPr>
              <a:t>(Gough</a:t>
            </a:r>
            <a:r>
              <a:rPr lang="en-US" sz="900" dirty="0">
                <a:solidFill>
                  <a:srgbClr val="000000"/>
                </a:solidFill>
                <a:latin typeface="Trebuchet MS" panose="020B0603020202020204" pitchFamily="34" charset="0"/>
                <a:cs typeface="Calibri Light"/>
              </a:rPr>
              <a:t> </a:t>
            </a:r>
            <a:r>
              <a:rPr lang="en-US" sz="900" i="0" u="none" strike="noStrike" dirty="0">
                <a:solidFill>
                  <a:srgbClr val="000000"/>
                </a:solidFill>
                <a:effectLst/>
                <a:latin typeface="Trebuchet MS" panose="020B0603020202020204" pitchFamily="34" charset="0"/>
                <a:cs typeface="Calibri Light"/>
              </a:rPr>
              <a:t>&amp; </a:t>
            </a:r>
            <a:r>
              <a:rPr lang="en-US" sz="900" dirty="0">
                <a:solidFill>
                  <a:srgbClr val="000000"/>
                </a:solidFill>
                <a:latin typeface="Trebuchet MS" panose="020B0603020202020204" pitchFamily="34" charset="0"/>
                <a:cs typeface="Calibri Light"/>
              </a:rPr>
              <a:t>Tunmer, 1986) </a:t>
            </a:r>
            <a:endParaRPr lang="en-US" sz="900" dirty="0">
              <a:latin typeface="Trebuchet MS" panose="020B0603020202020204" pitchFamily="34" charset="0"/>
              <a:cs typeface="Calibri Light"/>
            </a:endParaRPr>
          </a:p>
        </p:txBody>
      </p:sp>
    </p:spTree>
    <p:extLst>
      <p:ext uri="{BB962C8B-B14F-4D97-AF65-F5344CB8AC3E}">
        <p14:creationId xmlns:p14="http://schemas.microsoft.com/office/powerpoint/2010/main" val="1271834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068C8B-39F4-EF18-9583-4FA167C05E85}"/>
            </a:ext>
          </a:extLst>
        </p:cNvPr>
        <p:cNvGrpSpPr/>
        <p:nvPr/>
      </p:nvGrpSpPr>
      <p:grpSpPr>
        <a:xfrm>
          <a:off x="0" y="0"/>
          <a:ext cx="0" cy="0"/>
          <a:chOff x="0" y="0"/>
          <a:chExt cx="0" cy="0"/>
        </a:xfrm>
      </p:grpSpPr>
      <p:pic>
        <p:nvPicPr>
          <p:cNvPr id="6" name="Picture Placeholder 5" descr="Three children sitting on a couch, in a library, each reading their own book. ">
            <a:extLst>
              <a:ext uri="{FF2B5EF4-FFF2-40B4-BE49-F238E27FC236}">
                <a16:creationId xmlns:a16="http://schemas.microsoft.com/office/drawing/2014/main" id="{5F80B8C0-7D24-7913-352A-9CE1B48C91C2}"/>
              </a:ext>
            </a:extLst>
          </p:cNvPr>
          <p:cNvPicPr>
            <a:picLocks noGrp="1" noChangeAspect="1"/>
          </p:cNvPicPr>
          <p:nvPr>
            <p:ph type="pic" sz="quarter" idx="10"/>
          </p:nvPr>
        </p:nvPicPr>
        <p:blipFill>
          <a:blip r:embed="rId3"/>
          <a:srcRect t="17540" b="17540"/>
          <a:stretch/>
        </p:blipFill>
        <p:spPr>
          <a:xfrm>
            <a:off x="0" y="-473136"/>
            <a:ext cx="9144000" cy="4452205"/>
          </a:xfrm>
        </p:spPr>
      </p:pic>
      <p:sp>
        <p:nvSpPr>
          <p:cNvPr id="2" name="Title 1">
            <a:extLst>
              <a:ext uri="{FF2B5EF4-FFF2-40B4-BE49-F238E27FC236}">
                <a16:creationId xmlns:a16="http://schemas.microsoft.com/office/drawing/2014/main" id="{B9B4E55F-6344-A767-2AA2-825C54806FAC}"/>
              </a:ext>
            </a:extLst>
          </p:cNvPr>
          <p:cNvSpPr>
            <a:spLocks noGrp="1"/>
          </p:cNvSpPr>
          <p:nvPr>
            <p:ph type="title"/>
          </p:nvPr>
        </p:nvSpPr>
        <p:spPr>
          <a:xfrm>
            <a:off x="0" y="3464715"/>
            <a:ext cx="9144000" cy="1678785"/>
          </a:xfrm>
        </p:spPr>
        <p:txBody>
          <a:bodyPr/>
          <a:lstStyle/>
          <a:p>
            <a:r>
              <a:rPr lang="en-US" dirty="0">
                <a:latin typeface="Trebuchet MS"/>
              </a:rPr>
              <a:t>Why are Language Comprehension &amp; Reading Comprehension Important?</a:t>
            </a:r>
            <a:endParaRPr lang="en-US" dirty="0"/>
          </a:p>
        </p:txBody>
      </p:sp>
      <p:pic>
        <p:nvPicPr>
          <p:cNvPr id="5" name="Google Shape;115;p10" descr="CDE Logo">
            <a:extLst>
              <a:ext uri="{FF2B5EF4-FFF2-40B4-BE49-F238E27FC236}">
                <a16:creationId xmlns:a16="http://schemas.microsoft.com/office/drawing/2014/main" id="{71F7E463-CBC2-87D2-DB84-1C01E5D0771C}"/>
              </a:ext>
            </a:extLst>
          </p:cNvPr>
          <p:cNvPicPr preferRelativeResize="0"/>
          <p:nvPr/>
        </p:nvPicPr>
        <p:blipFill>
          <a:blip r:embed="rId4">
            <a:alphaModFix/>
          </a:blip>
          <a:stretch>
            <a:fillRect/>
          </a:stretch>
        </p:blipFill>
        <p:spPr>
          <a:xfrm>
            <a:off x="8002150" y="4594525"/>
            <a:ext cx="924425" cy="403399"/>
          </a:xfrm>
          <a:prstGeom prst="rect">
            <a:avLst/>
          </a:prstGeom>
          <a:noFill/>
          <a:ln>
            <a:noFill/>
          </a:ln>
        </p:spPr>
      </p:pic>
    </p:spTree>
    <p:extLst>
      <p:ext uri="{BB962C8B-B14F-4D97-AF65-F5344CB8AC3E}">
        <p14:creationId xmlns:p14="http://schemas.microsoft.com/office/powerpoint/2010/main" val="2442483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1C841-FCD8-0EDB-6D3E-BDAECDB2D167}"/>
              </a:ext>
            </a:extLst>
          </p:cNvPr>
          <p:cNvSpPr>
            <a:spLocks noGrp="1"/>
          </p:cNvSpPr>
          <p:nvPr>
            <p:ph type="title"/>
          </p:nvPr>
        </p:nvSpPr>
        <p:spPr/>
        <p:txBody>
          <a:bodyPr/>
          <a:lstStyle/>
          <a:p>
            <a:r>
              <a:rPr lang="en-US" sz="2400" dirty="0"/>
              <a:t>Reading in Action</a:t>
            </a:r>
            <a:br>
              <a:rPr lang="en-US" dirty="0"/>
            </a:br>
            <a:br>
              <a:rPr lang="en-US" dirty="0"/>
            </a:br>
            <a:br>
              <a:rPr lang="en-US" dirty="0"/>
            </a:br>
            <a:r>
              <a:rPr lang="en-US" dirty="0"/>
              <a:t>	</a:t>
            </a:r>
            <a:r>
              <a:rPr lang="en-US" sz="2000" dirty="0"/>
              <a:t>John stood on the bank, patiently waiting for a tug on the line. </a:t>
            </a:r>
            <a:br>
              <a:rPr lang="en-US" sz="2000" dirty="0"/>
            </a:br>
            <a:r>
              <a:rPr lang="en-US" sz="2000" dirty="0"/>
              <a:t>	With a little luck, he might have a tasty dinner tonight. </a:t>
            </a:r>
          </a:p>
        </p:txBody>
      </p:sp>
    </p:spTree>
    <p:extLst>
      <p:ext uri="{BB962C8B-B14F-4D97-AF65-F5344CB8AC3E}">
        <p14:creationId xmlns:p14="http://schemas.microsoft.com/office/powerpoint/2010/main" val="1224770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339630-87E8-3F62-FCFF-4FD8F7EED4C3}"/>
              </a:ext>
            </a:extLst>
          </p:cNvPr>
          <p:cNvSpPr>
            <a:spLocks noGrp="1"/>
          </p:cNvSpPr>
          <p:nvPr>
            <p:ph type="title"/>
          </p:nvPr>
        </p:nvSpPr>
        <p:spPr>
          <a:xfrm>
            <a:off x="116378" y="0"/>
            <a:ext cx="8520600" cy="572700"/>
          </a:xfrm>
        </p:spPr>
        <p:txBody>
          <a:bodyPr/>
          <a:lstStyle/>
          <a:p>
            <a:r>
              <a:rPr lang="en-US" sz="2400" dirty="0"/>
              <a:t>Skilled Readers</a:t>
            </a:r>
          </a:p>
        </p:txBody>
      </p:sp>
      <p:sp>
        <p:nvSpPr>
          <p:cNvPr id="8" name="Content Placeholder 7">
            <a:extLst>
              <a:ext uri="{FF2B5EF4-FFF2-40B4-BE49-F238E27FC236}">
                <a16:creationId xmlns:a16="http://schemas.microsoft.com/office/drawing/2014/main" id="{9A3D6488-1183-A904-682B-705BAB241731}"/>
              </a:ext>
            </a:extLst>
          </p:cNvPr>
          <p:cNvSpPr>
            <a:spLocks noGrp="1"/>
          </p:cNvSpPr>
          <p:nvPr>
            <p:ph idx="4294967295"/>
          </p:nvPr>
        </p:nvSpPr>
        <p:spPr>
          <a:xfrm>
            <a:off x="-1" y="736098"/>
            <a:ext cx="6499124" cy="3176588"/>
          </a:xfrm>
        </p:spPr>
        <p:txBody>
          <a:bodyPr>
            <a:noAutofit/>
          </a:bodyPr>
          <a:lstStyle/>
          <a:p>
            <a:pPr>
              <a:spcBef>
                <a:spcPts val="450"/>
              </a:spcBef>
              <a:spcAft>
                <a:spcPts val="900"/>
              </a:spcAft>
            </a:pPr>
            <a:r>
              <a:rPr lang="en-US" sz="1800" b="0" i="0" u="none" strike="noStrike" dirty="0">
                <a:solidFill>
                  <a:srgbClr val="000000"/>
                </a:solidFill>
                <a:effectLst/>
              </a:rPr>
              <a:t>Accurate, fluent word reading</a:t>
            </a:r>
          </a:p>
          <a:p>
            <a:pPr>
              <a:spcBef>
                <a:spcPts val="450"/>
              </a:spcBef>
              <a:spcAft>
                <a:spcPts val="900"/>
              </a:spcAft>
            </a:pPr>
            <a:r>
              <a:rPr lang="en-US" dirty="0">
                <a:solidFill>
                  <a:srgbClr val="000000"/>
                </a:solidFill>
              </a:rPr>
              <a:t>A broad vocabulary</a:t>
            </a:r>
          </a:p>
          <a:p>
            <a:pPr>
              <a:spcBef>
                <a:spcPts val="450"/>
              </a:spcBef>
              <a:spcAft>
                <a:spcPts val="900"/>
              </a:spcAft>
            </a:pPr>
            <a:r>
              <a:rPr lang="en-US" dirty="0">
                <a:solidFill>
                  <a:srgbClr val="000000"/>
                </a:solidFill>
              </a:rPr>
              <a:t>Robust background knowledge</a:t>
            </a:r>
          </a:p>
          <a:p>
            <a:pPr>
              <a:spcBef>
                <a:spcPts val="450"/>
              </a:spcBef>
              <a:spcAft>
                <a:spcPts val="900"/>
              </a:spcAft>
            </a:pPr>
            <a:r>
              <a:rPr lang="en-US" dirty="0">
                <a:solidFill>
                  <a:srgbClr val="000000"/>
                </a:solidFill>
              </a:rPr>
              <a:t>An awareness of sentence, paragraph, and text structure</a:t>
            </a:r>
          </a:p>
          <a:p>
            <a:pPr>
              <a:spcBef>
                <a:spcPts val="450"/>
              </a:spcBef>
              <a:spcAft>
                <a:spcPts val="900"/>
              </a:spcAft>
            </a:pPr>
            <a:r>
              <a:rPr lang="en-US" dirty="0">
                <a:solidFill>
                  <a:srgbClr val="000000"/>
                </a:solidFill>
              </a:rPr>
              <a:t>Monitoring of comprehension</a:t>
            </a:r>
          </a:p>
          <a:p>
            <a:pPr>
              <a:spcBef>
                <a:spcPts val="450"/>
              </a:spcBef>
              <a:spcAft>
                <a:spcPts val="900"/>
              </a:spcAft>
            </a:pPr>
            <a:r>
              <a:rPr lang="en-US" dirty="0">
                <a:solidFill>
                  <a:srgbClr val="000000"/>
                </a:solidFill>
              </a:rPr>
              <a:t>Application of strategies when appropriate</a:t>
            </a:r>
            <a:endParaRPr lang="en-US" dirty="0">
              <a:solidFill>
                <a:schemeClr val="tx1"/>
              </a:solidFill>
            </a:endParaRPr>
          </a:p>
          <a:p>
            <a:pPr>
              <a:spcBef>
                <a:spcPts val="450"/>
              </a:spcBef>
              <a:spcAft>
                <a:spcPts val="900"/>
              </a:spcAft>
            </a:pPr>
            <a:endParaRPr lang="en-US" dirty="0">
              <a:solidFill>
                <a:schemeClr val="tx1"/>
              </a:solidFill>
            </a:endParaRPr>
          </a:p>
        </p:txBody>
      </p:sp>
      <p:sp>
        <p:nvSpPr>
          <p:cNvPr id="3" name="TextBox 2">
            <a:extLst>
              <a:ext uri="{FF2B5EF4-FFF2-40B4-BE49-F238E27FC236}">
                <a16:creationId xmlns:a16="http://schemas.microsoft.com/office/drawing/2014/main" id="{07B992F8-200F-4528-C887-BCB974752E43}"/>
              </a:ext>
            </a:extLst>
          </p:cNvPr>
          <p:cNvSpPr txBox="1"/>
          <p:nvPr/>
        </p:nvSpPr>
        <p:spPr>
          <a:xfrm>
            <a:off x="5693882" y="3964219"/>
            <a:ext cx="3450118" cy="230832"/>
          </a:xfrm>
          <a:prstGeom prst="rect">
            <a:avLst/>
          </a:prstGeom>
          <a:noFill/>
        </p:spPr>
        <p:txBody>
          <a:bodyPr wrap="square">
            <a:spAutoFit/>
          </a:bodyPr>
          <a:lstStyle/>
          <a:p>
            <a:pPr marL="158750" marR="0" lvl="0" algn="r" defTabSz="914400" rtl="0" eaLnBrk="1" fontAlgn="auto" latinLnBrk="0" hangingPunct="1">
              <a:lnSpc>
                <a:spcPct val="100000"/>
              </a:lnSpc>
              <a:spcBef>
                <a:spcPts val="0"/>
              </a:spcBef>
              <a:spcAft>
                <a:spcPts val="0"/>
              </a:spcAft>
              <a:buClr>
                <a:srgbClr val="000000"/>
              </a:buClr>
              <a:buSzPts val="1100"/>
              <a:tabLst/>
              <a:defRPr/>
            </a:pPr>
            <a:r>
              <a:rPr lang="en-US" sz="900" b="0" i="0" u="none" strike="noStrike" dirty="0">
                <a:solidFill>
                  <a:srgbClr val="000000"/>
                </a:solidFill>
                <a:effectLst/>
                <a:latin typeface="Trebuchet MS" panose="020B0603020202020204" pitchFamily="34" charset="0"/>
              </a:rPr>
              <a:t>(Carlisle &amp; Rice, 2002)</a:t>
            </a:r>
          </a:p>
        </p:txBody>
      </p:sp>
      <p:sp>
        <p:nvSpPr>
          <p:cNvPr id="5" name="Right Brace 4">
            <a:extLst>
              <a:ext uri="{FF2B5EF4-FFF2-40B4-BE49-F238E27FC236}">
                <a16:creationId xmlns:a16="http://schemas.microsoft.com/office/drawing/2014/main" id="{ACCBAF2F-408A-8DA9-3D60-E9696CA6AEF6}"/>
              </a:ext>
              <a:ext uri="{C183D7F6-B498-43B3-948B-1728B52AA6E4}">
                <adec:decorative xmlns:adec="http://schemas.microsoft.com/office/drawing/2017/decorative" val="1"/>
              </a:ext>
            </a:extLst>
          </p:cNvPr>
          <p:cNvSpPr/>
          <p:nvPr/>
        </p:nvSpPr>
        <p:spPr>
          <a:xfrm>
            <a:off x="6042425" y="1383976"/>
            <a:ext cx="913395" cy="2477176"/>
          </a:xfrm>
          <a:prstGeom prst="rightBrac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Trebuchet MS" panose="020B0603020202020204" pitchFamily="34" charset="0"/>
            </a:endParaRPr>
          </a:p>
        </p:txBody>
      </p:sp>
      <p:sp>
        <p:nvSpPr>
          <p:cNvPr id="6" name="Rectangle: Rounded Corners 5">
            <a:extLst>
              <a:ext uri="{FF2B5EF4-FFF2-40B4-BE49-F238E27FC236}">
                <a16:creationId xmlns:a16="http://schemas.microsoft.com/office/drawing/2014/main" id="{30596167-47CA-A14D-C0E5-5726CFC65930}"/>
              </a:ext>
            </a:extLst>
          </p:cNvPr>
          <p:cNvSpPr/>
          <p:nvPr/>
        </p:nvSpPr>
        <p:spPr>
          <a:xfrm>
            <a:off x="7089058" y="2165277"/>
            <a:ext cx="1907458" cy="914573"/>
          </a:xfrm>
          <a:prstGeom prst="round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800" dirty="0">
                <a:latin typeface="Trebuchet MS" panose="020B0603020202020204" pitchFamily="34" charset="0"/>
                <a:cs typeface="Arial"/>
              </a:rPr>
              <a:t>Language</a:t>
            </a:r>
          </a:p>
          <a:p>
            <a:pPr algn="ctr"/>
            <a:r>
              <a:rPr lang="en-US" sz="1800" dirty="0">
                <a:latin typeface="Trebuchet MS" panose="020B0603020202020204" pitchFamily="34" charset="0"/>
                <a:cs typeface="Arial"/>
              </a:rPr>
              <a:t>Comprehension</a:t>
            </a:r>
          </a:p>
        </p:txBody>
      </p:sp>
      <p:sp>
        <p:nvSpPr>
          <p:cNvPr id="7" name="Rectangle: Rounded Corners 6">
            <a:extLst>
              <a:ext uri="{FF2B5EF4-FFF2-40B4-BE49-F238E27FC236}">
                <a16:creationId xmlns:a16="http://schemas.microsoft.com/office/drawing/2014/main" id="{A144BC7C-AA49-A0E1-91C4-F1F8783E7B2F}"/>
              </a:ext>
            </a:extLst>
          </p:cNvPr>
          <p:cNvSpPr/>
          <p:nvPr/>
        </p:nvSpPr>
        <p:spPr>
          <a:xfrm>
            <a:off x="3834194" y="768196"/>
            <a:ext cx="2208231" cy="480557"/>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800" dirty="0">
                <a:latin typeface="Trebuchet MS" panose="020B0603020202020204" pitchFamily="34" charset="0"/>
                <a:cs typeface="Arial"/>
              </a:rPr>
              <a:t>Word Recognition</a:t>
            </a:r>
          </a:p>
        </p:txBody>
      </p:sp>
    </p:spTree>
    <p:extLst>
      <p:ext uri="{BB962C8B-B14F-4D97-AF65-F5344CB8AC3E}">
        <p14:creationId xmlns:p14="http://schemas.microsoft.com/office/powerpoint/2010/main" val="366599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0CDA7F-5F80-B0FF-6C98-3ACBBA325226}"/>
              </a:ext>
            </a:extLst>
          </p:cNvPr>
          <p:cNvSpPr>
            <a:spLocks noGrp="1"/>
          </p:cNvSpPr>
          <p:nvPr>
            <p:ph type="title"/>
          </p:nvPr>
        </p:nvSpPr>
        <p:spPr>
          <a:xfrm>
            <a:off x="124691" y="0"/>
            <a:ext cx="8520600" cy="572700"/>
          </a:xfrm>
        </p:spPr>
        <p:txBody>
          <a:bodyPr/>
          <a:lstStyle/>
          <a:p>
            <a:r>
              <a:rPr lang="en-US" sz="2400" dirty="0"/>
              <a:t>Paired Verbal Fluency | </a:t>
            </a:r>
            <a:r>
              <a:rPr lang="en-US" sz="2400" dirty="0">
                <a:latin typeface="Trebuchet MS"/>
              </a:rPr>
              <a:t>Language &amp; Reading Comprehension</a:t>
            </a:r>
            <a:endParaRPr lang="en-US" sz="2400" dirty="0"/>
          </a:p>
        </p:txBody>
      </p:sp>
      <p:sp>
        <p:nvSpPr>
          <p:cNvPr id="5" name="Text Placeholder 4">
            <a:extLst>
              <a:ext uri="{FF2B5EF4-FFF2-40B4-BE49-F238E27FC236}">
                <a16:creationId xmlns:a16="http://schemas.microsoft.com/office/drawing/2014/main" id="{18E4E724-FF3A-0BB5-E5C8-A86B92ECF287}"/>
              </a:ext>
            </a:extLst>
          </p:cNvPr>
          <p:cNvSpPr>
            <a:spLocks noGrp="1"/>
          </p:cNvSpPr>
          <p:nvPr>
            <p:ph type="body" idx="4294967295"/>
          </p:nvPr>
        </p:nvSpPr>
        <p:spPr>
          <a:xfrm>
            <a:off x="0" y="710072"/>
            <a:ext cx="9003890" cy="3006521"/>
          </a:xfrm>
        </p:spPr>
        <p:txBody>
          <a:bodyPr>
            <a:normAutofit fontScale="92500"/>
          </a:bodyPr>
          <a:lstStyle/>
          <a:p>
            <a:pPr marL="127000" indent="0">
              <a:buNone/>
            </a:pPr>
            <a:r>
              <a:rPr lang="en-US" sz="2000" b="1" dirty="0">
                <a:solidFill>
                  <a:schemeClr val="tx1"/>
                </a:solidFill>
              </a:rPr>
              <a:t>What are language comprehension and reading comprehension? </a:t>
            </a:r>
          </a:p>
          <a:p>
            <a:pPr marL="127000" indent="0">
              <a:buNone/>
            </a:pPr>
            <a:r>
              <a:rPr lang="en-US" sz="2000" b="1" dirty="0">
                <a:solidFill>
                  <a:schemeClr val="tx1"/>
                </a:solidFill>
              </a:rPr>
              <a:t>Why are they important? </a:t>
            </a:r>
          </a:p>
          <a:p>
            <a:pPr marL="127000" indent="0">
              <a:buNone/>
            </a:pPr>
            <a:endParaRPr lang="en-US" sz="800" b="1" dirty="0">
              <a:solidFill>
                <a:schemeClr val="tx1"/>
              </a:solidFill>
            </a:endParaRPr>
          </a:p>
          <a:p>
            <a:pPr marL="469900" indent="-342900">
              <a:buFont typeface="+mj-lt"/>
              <a:buAutoNum type="arabicPeriod"/>
            </a:pPr>
            <a:r>
              <a:rPr lang="en-US" dirty="0">
                <a:solidFill>
                  <a:schemeClr val="tx1"/>
                </a:solidFill>
              </a:rPr>
              <a:t>Write down thoughts and ideas you could shared with a partner (1-2 minutes). </a:t>
            </a:r>
          </a:p>
          <a:p>
            <a:pPr marL="469900" indent="-342900">
              <a:buFont typeface="+mj-lt"/>
              <a:buAutoNum type="arabicPeriod"/>
            </a:pPr>
            <a:endParaRPr lang="en-US" sz="800" dirty="0">
              <a:solidFill>
                <a:schemeClr val="tx1"/>
              </a:solidFill>
            </a:endParaRPr>
          </a:p>
          <a:p>
            <a:pPr marL="469900" indent="-342900">
              <a:buFont typeface="+mj-lt"/>
              <a:buAutoNum type="arabicPeriod"/>
            </a:pPr>
            <a:r>
              <a:rPr lang="en-US" dirty="0">
                <a:solidFill>
                  <a:schemeClr val="tx1"/>
                </a:solidFill>
              </a:rPr>
              <a:t>We will create partners A and B and take turns talking about the questions above. </a:t>
            </a:r>
          </a:p>
          <a:p>
            <a:pPr marL="469900" indent="-342900">
              <a:buFont typeface="+mj-lt"/>
              <a:buAutoNum type="arabicPeriod"/>
            </a:pPr>
            <a:endParaRPr lang="en-US" sz="800" dirty="0">
              <a:solidFill>
                <a:schemeClr val="tx1"/>
              </a:solidFill>
            </a:endParaRPr>
          </a:p>
          <a:p>
            <a:pPr marL="469900" indent="-342900">
              <a:buFont typeface="+mj-lt"/>
              <a:buAutoNum type="arabicPeriod"/>
            </a:pPr>
            <a:r>
              <a:rPr lang="en-US" dirty="0">
                <a:solidFill>
                  <a:schemeClr val="tx1"/>
                </a:solidFill>
              </a:rPr>
              <a:t>At a signal, one will speak, and one will listen. </a:t>
            </a:r>
          </a:p>
          <a:p>
            <a:pPr marL="469900" indent="-342900">
              <a:buFont typeface="+mj-lt"/>
              <a:buAutoNum type="arabicPeriod"/>
            </a:pPr>
            <a:endParaRPr lang="en-US" sz="900" dirty="0">
              <a:solidFill>
                <a:schemeClr val="tx1"/>
              </a:solidFill>
            </a:endParaRPr>
          </a:p>
          <a:p>
            <a:pPr marL="469900" indent="-342900">
              <a:buFont typeface="+mj-lt"/>
              <a:buAutoNum type="arabicPeriod"/>
            </a:pPr>
            <a:r>
              <a:rPr lang="en-US" dirty="0">
                <a:solidFill>
                  <a:schemeClr val="tx1"/>
                </a:solidFill>
              </a:rPr>
              <a:t>At a signal, the other will speak while the first speaker listens.</a:t>
            </a:r>
          </a:p>
          <a:p>
            <a:pPr marL="469900" indent="-342900">
              <a:buFont typeface="+mj-lt"/>
              <a:buAutoNum type="arabicPeriod"/>
            </a:pPr>
            <a:endParaRPr lang="en-US" sz="900" dirty="0">
              <a:solidFill>
                <a:schemeClr val="tx1"/>
              </a:solidFill>
            </a:endParaRPr>
          </a:p>
          <a:p>
            <a:pPr marL="469900" indent="-342900">
              <a:buFont typeface="+mj-lt"/>
              <a:buAutoNum type="arabicPeriod"/>
            </a:pPr>
            <a:r>
              <a:rPr lang="en-US" dirty="0">
                <a:solidFill>
                  <a:schemeClr val="tx1"/>
                </a:solidFill>
              </a:rPr>
              <a:t>Each time, no one is allowed to repeat anything that was said by the other. </a:t>
            </a:r>
          </a:p>
        </p:txBody>
      </p:sp>
    </p:spTree>
    <p:extLst>
      <p:ext uri="{BB962C8B-B14F-4D97-AF65-F5344CB8AC3E}">
        <p14:creationId xmlns:p14="http://schemas.microsoft.com/office/powerpoint/2010/main" val="3288666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03E94-DE2D-1EBA-57B6-08A09A6C14CD}"/>
            </a:ext>
          </a:extLst>
        </p:cNvPr>
        <p:cNvGrpSpPr/>
        <p:nvPr/>
      </p:nvGrpSpPr>
      <p:grpSpPr>
        <a:xfrm>
          <a:off x="0" y="0"/>
          <a:ext cx="0" cy="0"/>
          <a:chOff x="0" y="0"/>
          <a:chExt cx="0" cy="0"/>
        </a:xfrm>
      </p:grpSpPr>
      <p:pic>
        <p:nvPicPr>
          <p:cNvPr id="6" name="Picture Placeholder 5" descr="A classroom with children sitting at desks while the teacher is standing and teaching.">
            <a:extLst>
              <a:ext uri="{FF2B5EF4-FFF2-40B4-BE49-F238E27FC236}">
                <a16:creationId xmlns:a16="http://schemas.microsoft.com/office/drawing/2014/main" id="{468DCDDE-C480-9EED-B1E9-9D3770CA4EC9}"/>
              </a:ext>
            </a:extLst>
          </p:cNvPr>
          <p:cNvPicPr>
            <a:picLocks noGrp="1" noChangeAspect="1"/>
          </p:cNvPicPr>
          <p:nvPr>
            <p:ph type="pic" sz="quarter" idx="10"/>
          </p:nvPr>
        </p:nvPicPr>
        <p:blipFill>
          <a:blip r:embed="rId3"/>
          <a:srcRect t="7767" b="7767"/>
          <a:stretch/>
        </p:blipFill>
        <p:spPr>
          <a:xfrm>
            <a:off x="0" y="-848185"/>
            <a:ext cx="9144000" cy="5152292"/>
          </a:xfrm>
        </p:spPr>
      </p:pic>
      <p:sp>
        <p:nvSpPr>
          <p:cNvPr id="2" name="Title 1">
            <a:extLst>
              <a:ext uri="{FF2B5EF4-FFF2-40B4-BE49-F238E27FC236}">
                <a16:creationId xmlns:a16="http://schemas.microsoft.com/office/drawing/2014/main" id="{6575F832-93ED-0DCD-C87D-3574E1A2064E}"/>
              </a:ext>
            </a:extLst>
          </p:cNvPr>
          <p:cNvSpPr>
            <a:spLocks noGrp="1"/>
          </p:cNvSpPr>
          <p:nvPr>
            <p:ph type="title"/>
          </p:nvPr>
        </p:nvSpPr>
        <p:spPr>
          <a:xfrm>
            <a:off x="0" y="3379695"/>
            <a:ext cx="9144000" cy="1763806"/>
          </a:xfrm>
        </p:spPr>
        <p:txBody>
          <a:bodyPr/>
          <a:lstStyle/>
          <a:p>
            <a:r>
              <a:rPr lang="en-US" dirty="0">
                <a:latin typeface="Trebuchet MS"/>
              </a:rPr>
              <a:t>What Does </a:t>
            </a:r>
            <a:r>
              <a:rPr lang="en-US" sz="3600" dirty="0">
                <a:latin typeface="Trebuchet MS"/>
              </a:rPr>
              <a:t>Language Comprehension &amp; Reading Comprehension </a:t>
            </a:r>
            <a:br>
              <a:rPr lang="en-US" sz="3600" dirty="0">
                <a:latin typeface="Trebuchet MS"/>
              </a:rPr>
            </a:br>
            <a:r>
              <a:rPr lang="en-US" dirty="0">
                <a:latin typeface="Trebuchet MS"/>
              </a:rPr>
              <a:t>Look Like at School?</a:t>
            </a:r>
            <a:endParaRPr lang="en-US" dirty="0"/>
          </a:p>
        </p:txBody>
      </p:sp>
      <p:pic>
        <p:nvPicPr>
          <p:cNvPr id="5" name="Google Shape;115;p10" descr="CDE Logo">
            <a:extLst>
              <a:ext uri="{FF2B5EF4-FFF2-40B4-BE49-F238E27FC236}">
                <a16:creationId xmlns:a16="http://schemas.microsoft.com/office/drawing/2014/main" id="{EFED07BE-C348-E9B9-F19A-2F77611DD270}"/>
              </a:ext>
            </a:extLst>
          </p:cNvPr>
          <p:cNvPicPr preferRelativeResize="0"/>
          <p:nvPr/>
        </p:nvPicPr>
        <p:blipFill>
          <a:blip r:embed="rId4">
            <a:alphaModFix/>
          </a:blip>
          <a:stretch>
            <a:fillRect/>
          </a:stretch>
        </p:blipFill>
        <p:spPr>
          <a:xfrm>
            <a:off x="8002150" y="4594525"/>
            <a:ext cx="924425" cy="403399"/>
          </a:xfrm>
          <a:prstGeom prst="rect">
            <a:avLst/>
          </a:prstGeom>
          <a:noFill/>
          <a:ln>
            <a:noFill/>
          </a:ln>
        </p:spPr>
      </p:pic>
    </p:spTree>
    <p:extLst>
      <p:ext uri="{BB962C8B-B14F-4D97-AF65-F5344CB8AC3E}">
        <p14:creationId xmlns:p14="http://schemas.microsoft.com/office/powerpoint/2010/main" val="3738353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2">
          <a:extLst>
            <a:ext uri="{FF2B5EF4-FFF2-40B4-BE49-F238E27FC236}">
              <a16:creationId xmlns:a16="http://schemas.microsoft.com/office/drawing/2014/main" id="{38014027-8ABC-B42B-1677-6014EDAFA01B}"/>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944F2706-84BA-8A36-E7CD-42A0F04D9752}"/>
              </a:ext>
              <a:ext uri="{C183D7F6-B498-43B3-948B-1728B52AA6E4}">
                <adec:decorative xmlns:adec="http://schemas.microsoft.com/office/drawing/2017/decorative" val="1"/>
              </a:ext>
            </a:extLst>
          </p:cNvPr>
          <p:cNvPicPr>
            <a:picLocks noChangeAspect="1"/>
          </p:cNvPicPr>
          <p:nvPr/>
        </p:nvPicPr>
        <p:blipFill>
          <a:blip r:embed="rId3"/>
          <a:srcRect r="1880"/>
          <a:stretch>
            <a:fillRect/>
          </a:stretch>
        </p:blipFill>
        <p:spPr>
          <a:xfrm>
            <a:off x="7764159" y="1074212"/>
            <a:ext cx="1200167" cy="972418"/>
          </a:xfrm>
          <a:prstGeom prst="rect">
            <a:avLst/>
          </a:prstGeom>
          <a:ln>
            <a:solidFill>
              <a:schemeClr val="bg1"/>
            </a:solidFill>
          </a:ln>
        </p:spPr>
      </p:pic>
      <p:sp>
        <p:nvSpPr>
          <p:cNvPr id="353" name="Google Shape;353;p46">
            <a:extLst>
              <a:ext uri="{FF2B5EF4-FFF2-40B4-BE49-F238E27FC236}">
                <a16:creationId xmlns:a16="http://schemas.microsoft.com/office/drawing/2014/main" id="{FA767503-FE56-0107-F80C-C0F702E2B73C}"/>
              </a:ext>
            </a:extLst>
          </p:cNvPr>
          <p:cNvSpPr txBox="1">
            <a:spLocks noGrp="1"/>
          </p:cNvSpPr>
          <p:nvPr>
            <p:ph type="title"/>
          </p:nvPr>
        </p:nvSpPr>
        <p:spPr>
          <a:xfrm>
            <a:off x="179673" y="0"/>
            <a:ext cx="8784653" cy="592406"/>
          </a:xfrm>
          <a:prstGeom prst="rect">
            <a:avLst/>
          </a:prstGeom>
        </p:spPr>
        <p:txBody>
          <a:bodyPr spcFirstLastPara="1" wrap="square" lIns="0" tIns="0" rIns="0" bIns="0" anchor="ctr" anchorCtr="0">
            <a:noAutofit/>
          </a:bodyPr>
          <a:lstStyle/>
          <a:p>
            <a:r>
              <a:rPr lang="en-US" sz="2400" b="0" i="0" u="none" strike="noStrike" baseline="0" dirty="0">
                <a:solidFill>
                  <a:srgbClr val="000000"/>
                </a:solidFill>
                <a:latin typeface="Trebuchet MS"/>
                <a:ea typeface="Trebuchet MS"/>
                <a:cs typeface="Trebuchet MS"/>
              </a:rPr>
              <a:t>Colorado Academic Standards (CAS) </a:t>
            </a:r>
            <a:br>
              <a:rPr lang="en-US" sz="2400" b="0" i="0" u="none" strike="noStrike" baseline="0" dirty="0">
                <a:solidFill>
                  <a:srgbClr val="000000"/>
                </a:solidFill>
                <a:latin typeface="Trebuchet MS"/>
                <a:ea typeface="Trebuchet MS"/>
                <a:cs typeface="Trebuchet MS"/>
              </a:rPr>
            </a:br>
            <a:r>
              <a:rPr lang="en-US" sz="1800" b="0" i="0" u="none" strike="noStrike" baseline="0" dirty="0">
                <a:solidFill>
                  <a:srgbClr val="000000"/>
                </a:solidFill>
                <a:latin typeface="Trebuchet MS"/>
                <a:ea typeface="Trebuchet MS"/>
                <a:cs typeface="Trebuchet MS"/>
              </a:rPr>
              <a:t>Language Comprehension &amp; Reading Comprehension </a:t>
            </a:r>
            <a:endParaRPr lang="en-US" sz="1800" dirty="0">
              <a:latin typeface="Trebuchet MS"/>
            </a:endParaRPr>
          </a:p>
        </p:txBody>
      </p:sp>
      <p:sp>
        <p:nvSpPr>
          <p:cNvPr id="5" name="Google Shape;354;p46">
            <a:extLst>
              <a:ext uri="{FF2B5EF4-FFF2-40B4-BE49-F238E27FC236}">
                <a16:creationId xmlns:a16="http://schemas.microsoft.com/office/drawing/2014/main" id="{568756FE-D48D-8E37-023C-F1D279A9B4B0}"/>
              </a:ext>
            </a:extLst>
          </p:cNvPr>
          <p:cNvSpPr txBox="1">
            <a:spLocks/>
          </p:cNvSpPr>
          <p:nvPr/>
        </p:nvSpPr>
        <p:spPr>
          <a:xfrm>
            <a:off x="0" y="741493"/>
            <a:ext cx="7156174" cy="362004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Trebuchet MS" panose="020B0603020202020204" pitchFamily="34" charset="0"/>
                <a:ea typeface="Calibri" panose="020F0502020204030204" pitchFamily="34" charset="0"/>
                <a:cs typeface="Calibri" panose="020F0502020204030204" pitchFamily="34" charset="0"/>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lnSpc>
                <a:spcPct val="114999"/>
              </a:lnSpc>
              <a:buNone/>
            </a:pPr>
            <a:r>
              <a:rPr lang="en-US" sz="2000" b="1" dirty="0">
                <a:solidFill>
                  <a:srgbClr val="000000"/>
                </a:solidFill>
                <a:ea typeface="Calibri"/>
                <a:cs typeface="Arial"/>
              </a:rPr>
              <a:t>You May Find Kindergarten – 3</a:t>
            </a:r>
            <a:r>
              <a:rPr lang="en-US" sz="2000" b="1" baseline="30000" dirty="0">
                <a:solidFill>
                  <a:srgbClr val="000000"/>
                </a:solidFill>
                <a:ea typeface="Calibri"/>
                <a:cs typeface="Arial"/>
              </a:rPr>
              <a:t>rd</a:t>
            </a:r>
            <a:r>
              <a:rPr lang="en-US" sz="2000" b="1" dirty="0">
                <a:solidFill>
                  <a:srgbClr val="000000"/>
                </a:solidFill>
                <a:ea typeface="Calibri"/>
                <a:cs typeface="Arial"/>
              </a:rPr>
              <a:t> Grade Students:</a:t>
            </a:r>
          </a:p>
          <a:p>
            <a:pPr marL="114300" indent="0">
              <a:lnSpc>
                <a:spcPct val="114999"/>
              </a:lnSpc>
              <a:buNone/>
            </a:pPr>
            <a:endParaRPr lang="en-US" sz="900" b="1" dirty="0">
              <a:solidFill>
                <a:srgbClr val="000000"/>
              </a:solidFill>
              <a:cs typeface="Arial"/>
            </a:endParaRPr>
          </a:p>
          <a:p>
            <a:pPr>
              <a:lnSpc>
                <a:spcPct val="100000"/>
              </a:lnSpc>
            </a:pPr>
            <a:r>
              <a:rPr lang="en-US" sz="2000" b="1" i="0" dirty="0">
                <a:solidFill>
                  <a:schemeClr val="tx1"/>
                </a:solidFill>
                <a:effectLst/>
                <a:ea typeface="Calibri"/>
                <a:cs typeface="Calibri"/>
              </a:rPr>
              <a:t>K:</a:t>
            </a:r>
            <a:r>
              <a:rPr lang="en-US" b="0" i="0" dirty="0">
                <a:solidFill>
                  <a:schemeClr val="tx1"/>
                </a:solidFill>
                <a:effectLst/>
                <a:ea typeface="Calibri"/>
                <a:cs typeface="Calibri"/>
              </a:rPr>
              <a:t> </a:t>
            </a:r>
            <a:r>
              <a:rPr lang="en-US" dirty="0">
                <a:solidFill>
                  <a:schemeClr val="tx1"/>
                </a:solidFill>
              </a:rPr>
              <a:t>Asking and answering questions about main ideas and details in readings</a:t>
            </a:r>
          </a:p>
          <a:p>
            <a:pPr>
              <a:lnSpc>
                <a:spcPct val="100000"/>
              </a:lnSpc>
            </a:pPr>
            <a:endParaRPr lang="en-US" sz="900" dirty="0">
              <a:solidFill>
                <a:schemeClr val="tx1"/>
              </a:solidFill>
            </a:endParaRPr>
          </a:p>
          <a:p>
            <a:pPr>
              <a:lnSpc>
                <a:spcPct val="100000"/>
              </a:lnSpc>
            </a:pPr>
            <a:r>
              <a:rPr lang="en-US" sz="2000" b="1" dirty="0">
                <a:solidFill>
                  <a:schemeClr val="tx1"/>
                </a:solidFill>
                <a:ea typeface="Calibri"/>
                <a:cs typeface="Calibri"/>
              </a:rPr>
              <a:t>1</a:t>
            </a:r>
            <a:r>
              <a:rPr lang="en-US" sz="2000" b="1" baseline="30000" dirty="0">
                <a:solidFill>
                  <a:schemeClr val="tx1"/>
                </a:solidFill>
                <a:ea typeface="Calibri"/>
                <a:cs typeface="Calibri"/>
              </a:rPr>
              <a:t>st</a:t>
            </a:r>
            <a:r>
              <a:rPr lang="en-US" sz="2000" b="1" dirty="0">
                <a:solidFill>
                  <a:schemeClr val="tx1"/>
                </a:solidFill>
                <a:ea typeface="Calibri"/>
                <a:cs typeface="Calibri"/>
              </a:rPr>
              <a:t>:</a:t>
            </a:r>
            <a:r>
              <a:rPr lang="en-US" dirty="0">
                <a:solidFill>
                  <a:schemeClr val="tx1"/>
                </a:solidFill>
                <a:ea typeface="Calibri"/>
                <a:cs typeface="Calibri"/>
              </a:rPr>
              <a:t> I</a:t>
            </a:r>
            <a:r>
              <a:rPr lang="en-US" dirty="0">
                <a:solidFill>
                  <a:schemeClr val="tx1"/>
                </a:solidFill>
              </a:rPr>
              <a:t>dentifying similarities and differences between two texts on the same topic </a:t>
            </a:r>
          </a:p>
          <a:p>
            <a:pPr>
              <a:lnSpc>
                <a:spcPct val="100000"/>
              </a:lnSpc>
            </a:pPr>
            <a:endParaRPr lang="en-US" sz="900" dirty="0">
              <a:solidFill>
                <a:schemeClr val="tx1"/>
              </a:solidFill>
            </a:endParaRPr>
          </a:p>
          <a:p>
            <a:pPr>
              <a:lnSpc>
                <a:spcPct val="100000"/>
              </a:lnSpc>
            </a:pPr>
            <a:r>
              <a:rPr lang="en-US" sz="2000" b="1" i="0" dirty="0">
                <a:solidFill>
                  <a:schemeClr val="tx1"/>
                </a:solidFill>
                <a:effectLst/>
                <a:ea typeface="Calibri"/>
                <a:cs typeface="Calibri"/>
              </a:rPr>
              <a:t>2</a:t>
            </a:r>
            <a:r>
              <a:rPr lang="en-US" sz="2000" b="1" i="0" baseline="30000" dirty="0">
                <a:solidFill>
                  <a:schemeClr val="tx1"/>
                </a:solidFill>
                <a:effectLst/>
                <a:ea typeface="Calibri"/>
                <a:cs typeface="Calibri"/>
              </a:rPr>
              <a:t>nd</a:t>
            </a:r>
            <a:r>
              <a:rPr lang="en-US" sz="2000" b="1" i="0" dirty="0">
                <a:solidFill>
                  <a:schemeClr val="tx1"/>
                </a:solidFill>
                <a:effectLst/>
                <a:ea typeface="Calibri"/>
                <a:cs typeface="Calibri"/>
              </a:rPr>
              <a:t>:</a:t>
            </a:r>
            <a:r>
              <a:rPr lang="en-US" b="0" i="0" dirty="0">
                <a:solidFill>
                  <a:schemeClr val="tx1"/>
                </a:solidFill>
                <a:effectLst/>
                <a:ea typeface="Calibri"/>
                <a:cs typeface="Calibri"/>
              </a:rPr>
              <a:t> </a:t>
            </a:r>
            <a:r>
              <a:rPr lang="en-US" dirty="0">
                <a:solidFill>
                  <a:schemeClr val="tx1"/>
                </a:solidFill>
              </a:rPr>
              <a:t>Discussing the author’s word choices and use of images in a story, poem, or book </a:t>
            </a:r>
          </a:p>
          <a:p>
            <a:pPr>
              <a:lnSpc>
                <a:spcPct val="100000"/>
              </a:lnSpc>
            </a:pPr>
            <a:endParaRPr lang="en-US" sz="900" dirty="0">
              <a:solidFill>
                <a:schemeClr val="tx1"/>
              </a:solidFill>
            </a:endParaRPr>
          </a:p>
          <a:p>
            <a:pPr>
              <a:lnSpc>
                <a:spcPct val="100000"/>
              </a:lnSpc>
            </a:pPr>
            <a:r>
              <a:rPr lang="en-US" sz="2000" b="1" i="0" dirty="0">
                <a:solidFill>
                  <a:schemeClr val="tx1"/>
                </a:solidFill>
                <a:effectLst/>
                <a:ea typeface="Calibri"/>
                <a:cs typeface="Calibri"/>
              </a:rPr>
              <a:t>3</a:t>
            </a:r>
            <a:r>
              <a:rPr lang="en-US" sz="2000" b="1" i="0" baseline="30000" dirty="0">
                <a:solidFill>
                  <a:schemeClr val="tx1"/>
                </a:solidFill>
                <a:effectLst/>
                <a:ea typeface="Calibri"/>
                <a:cs typeface="Calibri"/>
              </a:rPr>
              <a:t>rd</a:t>
            </a:r>
            <a:r>
              <a:rPr lang="en-US" sz="2000" b="1" i="0" dirty="0">
                <a:solidFill>
                  <a:schemeClr val="tx1"/>
                </a:solidFill>
                <a:effectLst/>
                <a:ea typeface="Calibri"/>
                <a:cs typeface="Calibri"/>
              </a:rPr>
              <a:t>:</a:t>
            </a:r>
            <a:r>
              <a:rPr lang="en-US" b="0" i="0" dirty="0">
                <a:solidFill>
                  <a:schemeClr val="tx1"/>
                </a:solidFill>
                <a:effectLst/>
                <a:ea typeface="Calibri"/>
                <a:cs typeface="Calibri"/>
              </a:rPr>
              <a:t> </a:t>
            </a:r>
            <a:r>
              <a:rPr lang="en-US" dirty="0">
                <a:solidFill>
                  <a:schemeClr val="tx1"/>
                </a:solidFill>
              </a:rPr>
              <a:t>Exploring the connections between words, illustrations, charts, photos and captions</a:t>
            </a:r>
          </a:p>
        </p:txBody>
      </p:sp>
      <p:pic>
        <p:nvPicPr>
          <p:cNvPr id="4" name="Picture 3" descr="A qr code on a white background&#10;&#10;">
            <a:extLst>
              <a:ext uri="{FF2B5EF4-FFF2-40B4-BE49-F238E27FC236}">
                <a16:creationId xmlns:a16="http://schemas.microsoft.com/office/drawing/2014/main" id="{21FC45C2-6F20-259A-03B5-DC7EE48FAEC1}"/>
              </a:ext>
            </a:extLst>
          </p:cNvPr>
          <p:cNvPicPr>
            <a:picLocks noChangeAspect="1"/>
          </p:cNvPicPr>
          <p:nvPr/>
        </p:nvPicPr>
        <p:blipFill>
          <a:blip r:embed="rId4"/>
          <a:stretch>
            <a:fillRect/>
          </a:stretch>
        </p:blipFill>
        <p:spPr>
          <a:xfrm>
            <a:off x="7919044" y="2273314"/>
            <a:ext cx="986392" cy="986392"/>
          </a:xfrm>
          <a:prstGeom prst="rect">
            <a:avLst/>
          </a:prstGeom>
        </p:spPr>
      </p:pic>
      <p:sp>
        <p:nvSpPr>
          <p:cNvPr id="7" name="TextBox 6">
            <a:extLst>
              <a:ext uri="{FF2B5EF4-FFF2-40B4-BE49-F238E27FC236}">
                <a16:creationId xmlns:a16="http://schemas.microsoft.com/office/drawing/2014/main" id="{44C76CA4-1B61-1FB2-3D14-D06C50B0262F}"/>
              </a:ext>
            </a:extLst>
          </p:cNvPr>
          <p:cNvSpPr txBox="1"/>
          <p:nvPr/>
        </p:nvSpPr>
        <p:spPr>
          <a:xfrm>
            <a:off x="8246082" y="4130707"/>
            <a:ext cx="897918" cy="230832"/>
          </a:xfrm>
          <a:prstGeom prst="rect">
            <a:avLst/>
          </a:prstGeom>
          <a:noFill/>
        </p:spPr>
        <p:txBody>
          <a:bodyPr wrap="square">
            <a:spAutoFit/>
          </a:bodyPr>
          <a:lstStyle/>
          <a:p>
            <a:pPr algn="r"/>
            <a:r>
              <a:rPr lang="en-US" sz="900" dirty="0">
                <a:latin typeface="Trebuchet MS" panose="020B0603020202020204" pitchFamily="34" charset="0"/>
                <a:ea typeface="Calibri"/>
                <a:cs typeface="Calibri"/>
              </a:rPr>
              <a:t>(</a:t>
            </a:r>
            <a:r>
              <a:rPr lang="en-US" sz="900" b="0" u="none" strike="noStrike" dirty="0">
                <a:solidFill>
                  <a:srgbClr val="000000"/>
                </a:solidFill>
                <a:effectLst/>
                <a:latin typeface="Trebuchet MS" panose="020B0603020202020204" pitchFamily="34" charset="0"/>
              </a:rPr>
              <a:t>CDE, 2020</a:t>
            </a:r>
            <a:r>
              <a:rPr lang="en-US" sz="900" dirty="0">
                <a:latin typeface="Trebuchet MS" panose="020B0603020202020204" pitchFamily="34" charset="0"/>
                <a:ea typeface="Calibri"/>
                <a:cs typeface="Calibri"/>
              </a:rPr>
              <a:t>)</a:t>
            </a:r>
            <a:endParaRPr lang="en-US" sz="900" dirty="0">
              <a:latin typeface="Trebuchet MS" panose="020B0603020202020204" pitchFamily="34" charset="0"/>
            </a:endParaRPr>
          </a:p>
        </p:txBody>
      </p:sp>
    </p:spTree>
    <p:extLst>
      <p:ext uri="{BB962C8B-B14F-4D97-AF65-F5344CB8AC3E}">
        <p14:creationId xmlns:p14="http://schemas.microsoft.com/office/powerpoint/2010/main" val="2975439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12D0D2F-99D1-ECC9-28A7-AC12F93DBA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6971B7-D237-9991-8FD0-BDDA17638234}"/>
              </a:ext>
            </a:extLst>
          </p:cNvPr>
          <p:cNvSpPr>
            <a:spLocks noGrp="1"/>
          </p:cNvSpPr>
          <p:nvPr>
            <p:ph type="title"/>
          </p:nvPr>
        </p:nvSpPr>
        <p:spPr>
          <a:xfrm>
            <a:off x="96253" y="0"/>
            <a:ext cx="8918723" cy="598385"/>
          </a:xfrm>
        </p:spPr>
        <p:txBody>
          <a:bodyPr/>
          <a:lstStyle/>
          <a:p>
            <a:r>
              <a:rPr lang="en-US" sz="2400" dirty="0">
                <a:latin typeface="Trebuchet MS"/>
              </a:rPr>
              <a:t>Resources needed for this presentation </a:t>
            </a:r>
            <a:r>
              <a:rPr lang="en-US" sz="2000" dirty="0">
                <a:solidFill>
                  <a:srgbClr val="FF0000"/>
                </a:solidFill>
                <a:latin typeface="Trebuchet MS"/>
              </a:rPr>
              <a:t>(Keep this slide hidden) </a:t>
            </a:r>
            <a:r>
              <a:rPr lang="en-US" sz="2000" dirty="0">
                <a:solidFill>
                  <a:schemeClr val="tx1"/>
                </a:solidFill>
                <a:latin typeface="Trebuchet MS"/>
              </a:rPr>
              <a:t>| 2</a:t>
            </a:r>
          </a:p>
        </p:txBody>
      </p:sp>
      <p:sp>
        <p:nvSpPr>
          <p:cNvPr id="3" name="Content Placeholder 2">
            <a:extLst>
              <a:ext uri="{FF2B5EF4-FFF2-40B4-BE49-F238E27FC236}">
                <a16:creationId xmlns:a16="http://schemas.microsoft.com/office/drawing/2014/main" id="{172492A6-4CF5-CBDC-D9AA-11EFAF940BAF}"/>
              </a:ext>
            </a:extLst>
          </p:cNvPr>
          <p:cNvSpPr>
            <a:spLocks noGrp="1"/>
          </p:cNvSpPr>
          <p:nvPr>
            <p:ph idx="4294967295"/>
          </p:nvPr>
        </p:nvSpPr>
        <p:spPr>
          <a:xfrm>
            <a:off x="129024" y="637598"/>
            <a:ext cx="8776539" cy="3868304"/>
          </a:xfrm>
        </p:spPr>
        <p:txBody>
          <a:bodyPr>
            <a:normAutofit fontScale="92500" lnSpcReduction="20000"/>
          </a:bodyPr>
          <a:lstStyle/>
          <a:p>
            <a:pPr>
              <a:lnSpc>
                <a:spcPct val="150000"/>
              </a:lnSpc>
            </a:pPr>
            <a:r>
              <a:rPr lang="en-US" dirty="0">
                <a:solidFill>
                  <a:schemeClr val="tx1"/>
                </a:solidFill>
                <a:latin typeface="Trebuchet MS"/>
                <a:ea typeface="Calibri"/>
                <a:cs typeface="Arial"/>
              </a:rPr>
              <a:t>Review facilitator directions for Practice 2: </a:t>
            </a:r>
          </a:p>
          <a:p>
            <a:pPr lvl="1">
              <a:lnSpc>
                <a:spcPct val="150000"/>
              </a:lnSpc>
            </a:pPr>
            <a:r>
              <a:rPr lang="en-US" dirty="0">
                <a:solidFill>
                  <a:schemeClr val="tx1"/>
                </a:solidFill>
                <a:latin typeface="Trebuchet MS"/>
              </a:rPr>
              <a:t>Practice 2: </a:t>
            </a:r>
            <a:r>
              <a:rPr lang="en-US" dirty="0">
                <a:solidFill>
                  <a:srgbClr val="30ABB8"/>
                </a:solidFill>
                <a:latin typeface="Trebuchet MS"/>
                <a:hlinkClick r:id="rId3">
                  <a:extLst>
                    <a:ext uri="{A12FA001-AC4F-418D-AE19-62706E023703}">
                      <ahyp:hlinkClr xmlns:ahyp="http://schemas.microsoft.com/office/drawing/2018/hyperlinkcolor" val="tx"/>
                    </a:ext>
                  </a:extLst>
                </a:hlinkClick>
              </a:rPr>
              <a:t>Talking While You Read Tri-fold 1 </a:t>
            </a:r>
            <a:r>
              <a:rPr lang="en-US" dirty="0">
                <a:solidFill>
                  <a:schemeClr val="tx1"/>
                </a:solidFill>
                <a:latin typeface="Trebuchet MS"/>
              </a:rPr>
              <a:t>p. 2|1|3-2|1|11</a:t>
            </a:r>
          </a:p>
          <a:p>
            <a:pPr>
              <a:lnSpc>
                <a:spcPct val="150000"/>
              </a:lnSpc>
            </a:pPr>
            <a:r>
              <a:rPr lang="en-US" dirty="0">
                <a:solidFill>
                  <a:schemeClr val="tx1"/>
                </a:solidFill>
                <a:latin typeface="Trebuchet MS"/>
                <a:ea typeface="Calibri"/>
                <a:cs typeface="Calibri"/>
              </a:rPr>
              <a:t>If in a virtual setting, prepare to make breakout rooms for partners to talk. </a:t>
            </a:r>
          </a:p>
          <a:p>
            <a:pPr>
              <a:lnSpc>
                <a:spcPct val="150000"/>
              </a:lnSpc>
            </a:pPr>
            <a:r>
              <a:rPr lang="en-US" dirty="0">
                <a:solidFill>
                  <a:schemeClr val="tx1"/>
                </a:solidFill>
                <a:latin typeface="Trebuchet MS"/>
                <a:ea typeface="Calibri"/>
                <a:cs typeface="Arial"/>
              </a:rPr>
              <a:t>Printed copies of these documents:</a:t>
            </a:r>
          </a:p>
          <a:p>
            <a:pPr lvl="1">
              <a:lnSpc>
                <a:spcPct val="150000"/>
              </a:lnSpc>
            </a:pPr>
            <a:r>
              <a:rPr lang="en-US" dirty="0">
                <a:solidFill>
                  <a:schemeClr val="tx1"/>
                </a:solidFill>
                <a:latin typeface="Trebuchet MS"/>
              </a:rPr>
              <a:t>Slide 12: Note-taking handout </a:t>
            </a:r>
            <a:r>
              <a:rPr lang="en-US" dirty="0">
                <a:solidFill>
                  <a:srgbClr val="30ABB8"/>
                </a:solidFill>
                <a:latin typeface="Trebuchet MS"/>
                <a:hlinkClick r:id="rId4">
                  <a:extLst>
                    <a:ext uri="{A12FA001-AC4F-418D-AE19-62706E023703}">
                      <ahyp:hlinkClr xmlns:ahyp="http://schemas.microsoft.com/office/drawing/2018/hyperlinkcolor" val="tx"/>
                    </a:ext>
                  </a:extLst>
                </a:hlinkClick>
              </a:rPr>
              <a:t>The 5 Strands of Language Comprehension</a:t>
            </a:r>
            <a:endParaRPr lang="en-US" dirty="0">
              <a:solidFill>
                <a:srgbClr val="30ABB8"/>
              </a:solidFill>
              <a:latin typeface="Trebuchet MS"/>
            </a:endParaRPr>
          </a:p>
          <a:p>
            <a:pPr lvl="1">
              <a:lnSpc>
                <a:spcPct val="150000"/>
              </a:lnSpc>
            </a:pPr>
            <a:r>
              <a:rPr lang="en-US" dirty="0">
                <a:solidFill>
                  <a:schemeClr val="tx1"/>
                </a:solidFill>
                <a:latin typeface="Trebuchet MS"/>
              </a:rPr>
              <a:t>Practice 2 materials: </a:t>
            </a:r>
          </a:p>
          <a:p>
            <a:pPr lvl="2">
              <a:lnSpc>
                <a:spcPct val="150000"/>
              </a:lnSpc>
            </a:pPr>
            <a:r>
              <a:rPr lang="en-US" dirty="0">
                <a:solidFill>
                  <a:srgbClr val="30ABB8"/>
                </a:solidFill>
                <a:latin typeface="Trebuchet MS"/>
                <a:hlinkClick r:id="rId3">
                  <a:extLst>
                    <a:ext uri="{A12FA001-AC4F-418D-AE19-62706E023703}">
                      <ahyp:hlinkClr xmlns:ahyp="http://schemas.microsoft.com/office/drawing/2018/hyperlinkcolor" val="tx"/>
                    </a:ext>
                  </a:extLst>
                </a:hlinkClick>
              </a:rPr>
              <a:t>Talking While You Read Tri-fold 1 </a:t>
            </a:r>
            <a:r>
              <a:rPr lang="en-US" dirty="0">
                <a:solidFill>
                  <a:schemeClr val="tx1"/>
                </a:solidFill>
                <a:latin typeface="Trebuchet MS"/>
              </a:rPr>
              <a:t>p. 2|1|6</a:t>
            </a:r>
          </a:p>
          <a:p>
            <a:pPr lvl="2">
              <a:lnSpc>
                <a:spcPct val="150000"/>
              </a:lnSpc>
            </a:pPr>
            <a:r>
              <a:rPr lang="en-US" dirty="0">
                <a:solidFill>
                  <a:schemeClr val="tx1"/>
                </a:solidFill>
                <a:latin typeface="Trebuchet MS"/>
              </a:rPr>
              <a:t>Print out </a:t>
            </a:r>
            <a:r>
              <a:rPr lang="en-US" dirty="0">
                <a:solidFill>
                  <a:srgbClr val="0097A7"/>
                </a:solidFill>
                <a:latin typeface="Trebuchet MS"/>
                <a:hlinkClick r:id="rId5">
                  <a:extLst>
                    <a:ext uri="{A12FA001-AC4F-418D-AE19-62706E023703}">
                      <ahyp:hlinkClr xmlns:ahyp="http://schemas.microsoft.com/office/drawing/2018/hyperlinkcolor" val="tx"/>
                    </a:ext>
                  </a:extLst>
                </a:hlinkClick>
              </a:rPr>
              <a:t>this document with QR codes </a:t>
            </a:r>
            <a:r>
              <a:rPr lang="en-US" dirty="0">
                <a:solidFill>
                  <a:schemeClr val="tx1"/>
                </a:solidFill>
                <a:latin typeface="Trebuchet MS"/>
              </a:rPr>
              <a:t>for audio books for parents if they prefer. </a:t>
            </a:r>
          </a:p>
          <a:p>
            <a:pPr lvl="2">
              <a:lnSpc>
                <a:spcPct val="150000"/>
              </a:lnSpc>
            </a:pPr>
            <a:r>
              <a:rPr lang="en-US" dirty="0">
                <a:solidFill>
                  <a:schemeClr val="tx1"/>
                </a:solidFill>
                <a:latin typeface="Trebuchet MS"/>
                <a:hlinkClick r:id="rId6"/>
              </a:rPr>
              <a:t>Language Comprehension and Reading Comprehension for Parents Handout</a:t>
            </a:r>
            <a:endParaRPr lang="en-US" dirty="0">
              <a:solidFill>
                <a:schemeClr val="tx1"/>
              </a:solidFill>
              <a:latin typeface="Trebuchet MS"/>
            </a:endParaRPr>
          </a:p>
          <a:p>
            <a:pPr>
              <a:lnSpc>
                <a:spcPct val="150000"/>
              </a:lnSpc>
            </a:pPr>
            <a:r>
              <a:rPr lang="en-US" dirty="0">
                <a:solidFill>
                  <a:schemeClr val="tx1"/>
                </a:solidFill>
                <a:latin typeface="Trebuchet MS"/>
                <a:ea typeface="Calibri"/>
                <a:cs typeface="Arial"/>
              </a:rPr>
              <a:t>A variety of picture books for the practice section</a:t>
            </a:r>
          </a:p>
          <a:p>
            <a:pPr>
              <a:lnSpc>
                <a:spcPct val="150000"/>
              </a:lnSpc>
            </a:pPr>
            <a:r>
              <a:rPr lang="en-US" dirty="0">
                <a:solidFill>
                  <a:schemeClr val="tx1"/>
                </a:solidFill>
                <a:latin typeface="Trebuchet MS"/>
                <a:ea typeface="Calibri"/>
                <a:cs typeface="Arial"/>
              </a:rPr>
              <a:t>Estimated time of presentation: </a:t>
            </a:r>
          </a:p>
          <a:p>
            <a:pPr lvl="1">
              <a:lnSpc>
                <a:spcPct val="150000"/>
              </a:lnSpc>
            </a:pPr>
            <a:r>
              <a:rPr lang="en-US" dirty="0">
                <a:solidFill>
                  <a:schemeClr val="tx1"/>
                </a:solidFill>
                <a:latin typeface="Trebuchet MS"/>
              </a:rPr>
              <a:t>40 minutes of content, 20 minutes of practice activities</a:t>
            </a:r>
          </a:p>
        </p:txBody>
      </p:sp>
    </p:spTree>
    <p:extLst>
      <p:ext uri="{BB962C8B-B14F-4D97-AF65-F5344CB8AC3E}">
        <p14:creationId xmlns:p14="http://schemas.microsoft.com/office/powerpoint/2010/main" val="26169280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8FA37-6DEB-16A1-00C7-83909822A17A}"/>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93F1AD12-5808-BFC1-8FF4-143ADDA2DA7B}"/>
              </a:ext>
            </a:extLst>
          </p:cNvPr>
          <p:cNvSpPr>
            <a:spLocks noGrp="1"/>
          </p:cNvSpPr>
          <p:nvPr>
            <p:ph type="title"/>
          </p:nvPr>
        </p:nvSpPr>
        <p:spPr>
          <a:xfrm>
            <a:off x="87069" y="8313"/>
            <a:ext cx="8520600" cy="572700"/>
          </a:xfrm>
        </p:spPr>
        <p:txBody>
          <a:bodyPr/>
          <a:lstStyle/>
          <a:p>
            <a:r>
              <a:rPr lang="en-US" sz="2400" dirty="0"/>
              <a:t>Develop Language Proficiency | How language works</a:t>
            </a:r>
          </a:p>
        </p:txBody>
      </p:sp>
      <p:pic>
        <p:nvPicPr>
          <p:cNvPr id="1026" name="Picture 2" descr="A child in glasses holding a paper piece of paper talking with a classmate while a teacher talks with another student behind them. ">
            <a:extLst>
              <a:ext uri="{FF2B5EF4-FFF2-40B4-BE49-F238E27FC236}">
                <a16:creationId xmlns:a16="http://schemas.microsoft.com/office/drawing/2014/main" id="{00173D82-7DE3-03B7-B977-66A7D9A9EF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725" y="1431038"/>
            <a:ext cx="3426868" cy="228142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C456669-9485-5BED-A552-0D57A2380D88}"/>
              </a:ext>
            </a:extLst>
          </p:cNvPr>
          <p:cNvSpPr>
            <a:spLocks noGrp="1"/>
          </p:cNvSpPr>
          <p:nvPr>
            <p:ph idx="4294967295"/>
          </p:nvPr>
        </p:nvSpPr>
        <p:spPr>
          <a:xfrm>
            <a:off x="3649614" y="1272551"/>
            <a:ext cx="5151603" cy="2598395"/>
          </a:xfrm>
        </p:spPr>
        <p:txBody>
          <a:bodyPr>
            <a:normAutofit lnSpcReduction="10000"/>
          </a:bodyPr>
          <a:lstStyle/>
          <a:p>
            <a:pPr>
              <a:lnSpc>
                <a:spcPct val="100000"/>
              </a:lnSpc>
            </a:pPr>
            <a:r>
              <a:rPr lang="en-US" sz="2000" dirty="0">
                <a:solidFill>
                  <a:schemeClr val="tx1"/>
                </a:solidFill>
              </a:rPr>
              <a:t>Support students to examine language</a:t>
            </a:r>
          </a:p>
          <a:p>
            <a:pPr>
              <a:lnSpc>
                <a:spcPct val="100000"/>
              </a:lnSpc>
            </a:pPr>
            <a:endParaRPr lang="en-US" sz="1000" dirty="0">
              <a:solidFill>
                <a:schemeClr val="tx1"/>
              </a:solidFill>
            </a:endParaRPr>
          </a:p>
          <a:p>
            <a:pPr>
              <a:lnSpc>
                <a:spcPct val="100000"/>
              </a:lnSpc>
            </a:pPr>
            <a:r>
              <a:rPr lang="en-US" sz="2000" dirty="0">
                <a:solidFill>
                  <a:schemeClr val="tx1"/>
                </a:solidFill>
              </a:rPr>
              <a:t>Collaborative talk and discussions</a:t>
            </a:r>
          </a:p>
          <a:p>
            <a:pPr>
              <a:lnSpc>
                <a:spcPct val="100000"/>
              </a:lnSpc>
            </a:pPr>
            <a:endParaRPr lang="en-US" sz="1000" dirty="0">
              <a:solidFill>
                <a:schemeClr val="tx1"/>
              </a:solidFill>
            </a:endParaRPr>
          </a:p>
          <a:p>
            <a:pPr>
              <a:lnSpc>
                <a:spcPct val="100000"/>
              </a:lnSpc>
            </a:pPr>
            <a:r>
              <a:rPr lang="en-US" sz="2000" dirty="0">
                <a:solidFill>
                  <a:schemeClr val="tx1"/>
                </a:solidFill>
              </a:rPr>
              <a:t>Explore stories and informational text structures</a:t>
            </a:r>
          </a:p>
          <a:p>
            <a:pPr>
              <a:lnSpc>
                <a:spcPct val="100000"/>
              </a:lnSpc>
            </a:pPr>
            <a:endParaRPr lang="en-US" sz="1000" dirty="0">
              <a:solidFill>
                <a:schemeClr val="tx1"/>
              </a:solidFill>
            </a:endParaRPr>
          </a:p>
          <a:p>
            <a:pPr>
              <a:lnSpc>
                <a:spcPct val="100000"/>
              </a:lnSpc>
            </a:pPr>
            <a:r>
              <a:rPr lang="en-US" sz="2000" dirty="0">
                <a:solidFill>
                  <a:schemeClr val="tx1"/>
                </a:solidFill>
              </a:rPr>
              <a:t>Home-School language connections</a:t>
            </a:r>
          </a:p>
          <a:p>
            <a:pPr>
              <a:lnSpc>
                <a:spcPct val="100000"/>
              </a:lnSpc>
            </a:pPr>
            <a:endParaRPr lang="en-US" sz="1000" dirty="0">
              <a:solidFill>
                <a:schemeClr val="tx1"/>
              </a:solidFill>
            </a:endParaRPr>
          </a:p>
          <a:p>
            <a:pPr>
              <a:lnSpc>
                <a:spcPct val="100000"/>
              </a:lnSpc>
            </a:pPr>
            <a:r>
              <a:rPr lang="en-US" sz="2000" dirty="0">
                <a:solidFill>
                  <a:schemeClr val="tx1"/>
                </a:solidFill>
              </a:rPr>
              <a:t>Benefits ALL learners</a:t>
            </a:r>
          </a:p>
        </p:txBody>
      </p:sp>
      <p:sp>
        <p:nvSpPr>
          <p:cNvPr id="4" name="TextBox 3">
            <a:extLst>
              <a:ext uri="{FF2B5EF4-FFF2-40B4-BE49-F238E27FC236}">
                <a16:creationId xmlns:a16="http://schemas.microsoft.com/office/drawing/2014/main" id="{3707BC62-6913-2405-CBFE-142CD2863749}"/>
              </a:ext>
            </a:extLst>
          </p:cNvPr>
          <p:cNvSpPr txBox="1"/>
          <p:nvPr/>
        </p:nvSpPr>
        <p:spPr>
          <a:xfrm>
            <a:off x="5904692" y="4109034"/>
            <a:ext cx="3239308" cy="230832"/>
          </a:xfrm>
          <a:prstGeom prst="rect">
            <a:avLst/>
          </a:prstGeom>
          <a:noFill/>
        </p:spPr>
        <p:txBody>
          <a:bodyPr wrap="square">
            <a:spAutoFit/>
          </a:bodyPr>
          <a:lstStyle/>
          <a:p>
            <a:pPr algn="r"/>
            <a:r>
              <a:rPr lang="en-US" sz="900" dirty="0">
                <a:latin typeface="Trebuchet MS" panose="020B0603020202020204" pitchFamily="34" charset="0"/>
              </a:rPr>
              <a:t>(Public Consulting Group, 2025; Reading Rockets, 2025)</a:t>
            </a:r>
          </a:p>
        </p:txBody>
      </p:sp>
    </p:spTree>
    <p:extLst>
      <p:ext uri="{BB962C8B-B14F-4D97-AF65-F5344CB8AC3E}">
        <p14:creationId xmlns:p14="http://schemas.microsoft.com/office/powerpoint/2010/main" val="1772822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DF88FE-DD63-69CC-C02B-53A6FF1025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020882-8B4A-E12D-191D-7203AFF1E2B0}"/>
              </a:ext>
            </a:extLst>
          </p:cNvPr>
          <p:cNvSpPr>
            <a:spLocks noGrp="1"/>
          </p:cNvSpPr>
          <p:nvPr>
            <p:ph type="title"/>
          </p:nvPr>
        </p:nvSpPr>
        <p:spPr>
          <a:xfrm>
            <a:off x="87069" y="8313"/>
            <a:ext cx="8520600" cy="572700"/>
          </a:xfrm>
        </p:spPr>
        <p:txBody>
          <a:bodyPr/>
          <a:lstStyle/>
          <a:p>
            <a:r>
              <a:rPr lang="en-US" sz="2400" dirty="0"/>
              <a:t>Develop Text Comprehension Skills</a:t>
            </a:r>
          </a:p>
        </p:txBody>
      </p:sp>
      <p:sp>
        <p:nvSpPr>
          <p:cNvPr id="3" name="TextBox 2">
            <a:extLst>
              <a:ext uri="{FF2B5EF4-FFF2-40B4-BE49-F238E27FC236}">
                <a16:creationId xmlns:a16="http://schemas.microsoft.com/office/drawing/2014/main" id="{894BD25C-A2D3-93B8-9381-D6B3AF4E7704}"/>
              </a:ext>
            </a:extLst>
          </p:cNvPr>
          <p:cNvSpPr txBox="1"/>
          <p:nvPr/>
        </p:nvSpPr>
        <p:spPr>
          <a:xfrm>
            <a:off x="1101293" y="593493"/>
            <a:ext cx="2675854" cy="307777"/>
          </a:xfrm>
          <a:prstGeom prst="rect">
            <a:avLst/>
          </a:prstGeom>
          <a:noFill/>
          <a:ln>
            <a:noFill/>
          </a:ln>
        </p:spPr>
        <p:txBody>
          <a:bodyPr wrap="square" rtlCol="0">
            <a:spAutoFit/>
          </a:bodyPr>
          <a:lstStyle/>
          <a:p>
            <a:pPr algn="ctr"/>
            <a:r>
              <a:rPr lang="en-US" dirty="0">
                <a:latin typeface="Trebuchet MS" panose="020B0603020202020204" pitchFamily="34" charset="0"/>
              </a:rPr>
              <a:t>Primary Grades</a:t>
            </a:r>
          </a:p>
        </p:txBody>
      </p:sp>
      <p:pic>
        <p:nvPicPr>
          <p:cNvPr id="10" name="Picture 9" descr="A group of children sitting on the floor listening to a teacher read a book.">
            <a:extLst>
              <a:ext uri="{FF2B5EF4-FFF2-40B4-BE49-F238E27FC236}">
                <a16:creationId xmlns:a16="http://schemas.microsoft.com/office/drawing/2014/main" id="{1DC1DD28-0992-E2D2-7029-A6718ED5AF3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flipH="1">
            <a:off x="771133" y="933370"/>
            <a:ext cx="3455022" cy="2459247"/>
          </a:xfrm>
          <a:prstGeom prst="rect">
            <a:avLst/>
          </a:prstGeom>
          <a:ln>
            <a:noFill/>
          </a:ln>
          <a:effectLst>
            <a:outerShdw blurRad="190500" algn="tl" rotWithShape="0">
              <a:srgbClr val="000000">
                <a:alpha val="70000"/>
              </a:srgbClr>
            </a:outerShdw>
          </a:effectLst>
        </p:spPr>
      </p:pic>
      <p:sp>
        <p:nvSpPr>
          <p:cNvPr id="4" name="TextBox 3">
            <a:extLst>
              <a:ext uri="{FF2B5EF4-FFF2-40B4-BE49-F238E27FC236}">
                <a16:creationId xmlns:a16="http://schemas.microsoft.com/office/drawing/2014/main" id="{5BF1DFA9-4DA0-CA01-70DE-6ADDF02F1067}"/>
              </a:ext>
            </a:extLst>
          </p:cNvPr>
          <p:cNvSpPr txBox="1"/>
          <p:nvPr/>
        </p:nvSpPr>
        <p:spPr>
          <a:xfrm>
            <a:off x="5307430" y="599895"/>
            <a:ext cx="2675854" cy="307777"/>
          </a:xfrm>
          <a:prstGeom prst="rect">
            <a:avLst/>
          </a:prstGeom>
          <a:noFill/>
          <a:ln>
            <a:noFill/>
          </a:ln>
        </p:spPr>
        <p:txBody>
          <a:bodyPr wrap="square" rtlCol="0">
            <a:spAutoFit/>
          </a:bodyPr>
          <a:lstStyle/>
          <a:p>
            <a:pPr algn="ctr"/>
            <a:r>
              <a:rPr lang="en-US" dirty="0">
                <a:latin typeface="Trebuchet MS" panose="020B0603020202020204" pitchFamily="34" charset="0"/>
              </a:rPr>
              <a:t>Intermediate Grades</a:t>
            </a:r>
          </a:p>
        </p:txBody>
      </p:sp>
      <p:pic>
        <p:nvPicPr>
          <p:cNvPr id="8" name="Picture 7" descr="A group of children reading a book">
            <a:extLst>
              <a:ext uri="{FF2B5EF4-FFF2-40B4-BE49-F238E27FC236}">
                <a16:creationId xmlns:a16="http://schemas.microsoft.com/office/drawing/2014/main" id="{B034D485-C9E4-8605-F41E-8BCC67955ED4}"/>
              </a:ext>
            </a:extLst>
          </p:cNvPr>
          <p:cNvPicPr>
            <a:picLocks noChangeAspect="1"/>
          </p:cNvPicPr>
          <p:nvPr/>
        </p:nvPicPr>
        <p:blipFill>
          <a:blip r:embed="rId5"/>
          <a:stretch>
            <a:fillRect/>
          </a:stretch>
        </p:blipFill>
        <p:spPr>
          <a:xfrm>
            <a:off x="4917846" y="939772"/>
            <a:ext cx="3455022" cy="2459247"/>
          </a:xfrm>
          <a:prstGeom prst="rect">
            <a:avLst/>
          </a:prstGeom>
          <a:ln>
            <a:noFill/>
          </a:ln>
          <a:effectLst>
            <a:outerShdw blurRad="190500" algn="tl" rotWithShape="0">
              <a:srgbClr val="000000">
                <a:alpha val="70000"/>
              </a:srgbClr>
            </a:outerShdw>
          </a:effectLst>
        </p:spPr>
      </p:pic>
      <p:sp>
        <p:nvSpPr>
          <p:cNvPr id="11" name="Right Triangle 10">
            <a:extLst>
              <a:ext uri="{FF2B5EF4-FFF2-40B4-BE49-F238E27FC236}">
                <a16:creationId xmlns:a16="http://schemas.microsoft.com/office/drawing/2014/main" id="{488A3AB5-C792-5910-94C8-96BE937C52A9}"/>
              </a:ext>
              <a:ext uri="{C183D7F6-B498-43B3-948B-1728B52AA6E4}">
                <adec:decorative xmlns:adec="http://schemas.microsoft.com/office/drawing/2017/decorative" val="1"/>
              </a:ext>
            </a:extLst>
          </p:cNvPr>
          <p:cNvSpPr/>
          <p:nvPr/>
        </p:nvSpPr>
        <p:spPr>
          <a:xfrm>
            <a:off x="771131" y="3561198"/>
            <a:ext cx="5937487" cy="681032"/>
          </a:xfrm>
          <a:prstGeom prst="rtTriangle">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EEF07269-75CB-ABA0-DFD8-C400E7A0BAA4}"/>
              </a:ext>
            </a:extLst>
          </p:cNvPr>
          <p:cNvSpPr txBox="1"/>
          <p:nvPr/>
        </p:nvSpPr>
        <p:spPr>
          <a:xfrm>
            <a:off x="771131" y="3854468"/>
            <a:ext cx="2756730" cy="338554"/>
          </a:xfrm>
          <a:prstGeom prst="rect">
            <a:avLst/>
          </a:prstGeom>
          <a:noFill/>
        </p:spPr>
        <p:txBody>
          <a:bodyPr wrap="square" rtlCol="0">
            <a:spAutoFit/>
          </a:bodyPr>
          <a:lstStyle/>
          <a:p>
            <a:r>
              <a:rPr lang="en-US" sz="1600" b="1" dirty="0">
                <a:solidFill>
                  <a:schemeClr val="bg1"/>
                </a:solidFill>
                <a:latin typeface="Trebuchet MS" panose="020B0603020202020204" pitchFamily="34" charset="0"/>
              </a:rPr>
              <a:t>Listening Comprehension</a:t>
            </a:r>
          </a:p>
        </p:txBody>
      </p:sp>
      <p:sp>
        <p:nvSpPr>
          <p:cNvPr id="13" name="Right Triangle 12">
            <a:extLst>
              <a:ext uri="{FF2B5EF4-FFF2-40B4-BE49-F238E27FC236}">
                <a16:creationId xmlns:a16="http://schemas.microsoft.com/office/drawing/2014/main" id="{41285BED-D558-B9BD-2136-7FD33DE28E7B}"/>
              </a:ext>
              <a:ext uri="{C183D7F6-B498-43B3-948B-1728B52AA6E4}">
                <adec:decorative xmlns:adec="http://schemas.microsoft.com/office/drawing/2017/decorative" val="1"/>
              </a:ext>
            </a:extLst>
          </p:cNvPr>
          <p:cNvSpPr/>
          <p:nvPr/>
        </p:nvSpPr>
        <p:spPr>
          <a:xfrm rot="10800000">
            <a:off x="2439220" y="3578066"/>
            <a:ext cx="5955011" cy="693665"/>
          </a:xfrm>
          <a:prstGeom prst="rtTriangle">
            <a:avLst/>
          </a:prstGeom>
          <a:solidFill>
            <a:srgbClr val="0020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512C8E5-5BF7-4912-4098-42133420825D}"/>
              </a:ext>
            </a:extLst>
          </p:cNvPr>
          <p:cNvSpPr txBox="1"/>
          <p:nvPr/>
        </p:nvSpPr>
        <p:spPr>
          <a:xfrm>
            <a:off x="5811140" y="3595638"/>
            <a:ext cx="2583091" cy="338554"/>
          </a:xfrm>
          <a:prstGeom prst="rect">
            <a:avLst/>
          </a:prstGeom>
          <a:noFill/>
        </p:spPr>
        <p:txBody>
          <a:bodyPr wrap="square" rtlCol="0">
            <a:spAutoFit/>
          </a:bodyPr>
          <a:lstStyle/>
          <a:p>
            <a:r>
              <a:rPr lang="en-US" sz="1600" b="1" dirty="0">
                <a:solidFill>
                  <a:schemeClr val="bg1"/>
                </a:solidFill>
                <a:latin typeface="Trebuchet MS" panose="020B0603020202020204" pitchFamily="34" charset="0"/>
              </a:rPr>
              <a:t>Reading Comprehension</a:t>
            </a:r>
          </a:p>
        </p:txBody>
      </p:sp>
    </p:spTree>
    <p:extLst>
      <p:ext uri="{BB962C8B-B14F-4D97-AF65-F5344CB8AC3E}">
        <p14:creationId xmlns:p14="http://schemas.microsoft.com/office/powerpoint/2010/main" val="24989003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81191C-0220-D8CE-DC5D-7D4855C6AB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3F512A-3D28-74B3-4BCE-AB9B0B3C7DBA}"/>
              </a:ext>
            </a:extLst>
          </p:cNvPr>
          <p:cNvSpPr>
            <a:spLocks noGrp="1"/>
          </p:cNvSpPr>
          <p:nvPr>
            <p:ph type="title"/>
          </p:nvPr>
        </p:nvSpPr>
        <p:spPr>
          <a:xfrm>
            <a:off x="87069" y="8313"/>
            <a:ext cx="8520600" cy="572700"/>
          </a:xfrm>
        </p:spPr>
        <p:txBody>
          <a:bodyPr/>
          <a:lstStyle/>
          <a:p>
            <a:r>
              <a:rPr lang="en-US" sz="2400" dirty="0"/>
              <a:t>Create Strategic Readers</a:t>
            </a:r>
          </a:p>
        </p:txBody>
      </p:sp>
      <p:sp>
        <p:nvSpPr>
          <p:cNvPr id="4" name="Google Shape;354;p46">
            <a:extLst>
              <a:ext uri="{FF2B5EF4-FFF2-40B4-BE49-F238E27FC236}">
                <a16:creationId xmlns:a16="http://schemas.microsoft.com/office/drawing/2014/main" id="{E0D62D11-F131-0829-9F30-B6A706468C80}"/>
              </a:ext>
            </a:extLst>
          </p:cNvPr>
          <p:cNvSpPr txBox="1">
            <a:spLocks/>
          </p:cNvSpPr>
          <p:nvPr/>
        </p:nvSpPr>
        <p:spPr>
          <a:xfrm>
            <a:off x="1" y="647379"/>
            <a:ext cx="4325420" cy="3692488"/>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Trebuchet MS" panose="020B0603020202020204" pitchFamily="34" charset="0"/>
                <a:ea typeface="Calibri" panose="020F0502020204030204" pitchFamily="34" charset="0"/>
                <a:cs typeface="Calibri" panose="020F0502020204030204" pitchFamily="34" charset="0"/>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lnSpc>
                <a:spcPct val="150000"/>
              </a:lnSpc>
              <a:buNone/>
            </a:pPr>
            <a:r>
              <a:rPr lang="en-US" sz="2000" b="1" dirty="0">
                <a:solidFill>
                  <a:srgbClr val="000000"/>
                </a:solidFill>
                <a:ea typeface="Calibri"/>
                <a:cs typeface="Arial"/>
              </a:rPr>
              <a:t>Six researched-based strategies:</a:t>
            </a:r>
            <a:endParaRPr lang="en-US" dirty="0"/>
          </a:p>
          <a:p>
            <a:pPr>
              <a:lnSpc>
                <a:spcPct val="150000"/>
              </a:lnSpc>
            </a:pPr>
            <a:r>
              <a:rPr lang="en-US" sz="2000" dirty="0">
                <a:solidFill>
                  <a:srgbClr val="000000"/>
                </a:solidFill>
                <a:ea typeface="Calibri"/>
                <a:cs typeface="Arial"/>
              </a:rPr>
              <a:t>Activating Prior Knowledge</a:t>
            </a:r>
          </a:p>
          <a:p>
            <a:pPr>
              <a:lnSpc>
                <a:spcPct val="150000"/>
              </a:lnSpc>
            </a:pPr>
            <a:r>
              <a:rPr lang="en-US" sz="2000" dirty="0">
                <a:solidFill>
                  <a:srgbClr val="000000"/>
                </a:solidFill>
                <a:ea typeface="Calibri"/>
                <a:cs typeface="Arial"/>
              </a:rPr>
              <a:t>Asking Questions</a:t>
            </a:r>
          </a:p>
          <a:p>
            <a:pPr>
              <a:lnSpc>
                <a:spcPct val="150000"/>
              </a:lnSpc>
            </a:pPr>
            <a:r>
              <a:rPr lang="en-US" sz="2000" dirty="0">
                <a:solidFill>
                  <a:srgbClr val="000000"/>
                </a:solidFill>
                <a:ea typeface="Calibri"/>
                <a:cs typeface="Arial"/>
              </a:rPr>
              <a:t>Visualizing</a:t>
            </a:r>
          </a:p>
          <a:p>
            <a:pPr>
              <a:lnSpc>
                <a:spcPct val="150000"/>
              </a:lnSpc>
            </a:pPr>
            <a:r>
              <a:rPr lang="en-US" sz="2000" dirty="0">
                <a:solidFill>
                  <a:srgbClr val="000000"/>
                </a:solidFill>
                <a:ea typeface="Calibri"/>
                <a:cs typeface="Arial"/>
              </a:rPr>
              <a:t>Monitoring</a:t>
            </a:r>
          </a:p>
          <a:p>
            <a:pPr>
              <a:lnSpc>
                <a:spcPct val="150000"/>
              </a:lnSpc>
            </a:pPr>
            <a:r>
              <a:rPr lang="en-US" sz="2000" dirty="0">
                <a:solidFill>
                  <a:srgbClr val="000000"/>
                </a:solidFill>
                <a:ea typeface="Calibri"/>
                <a:cs typeface="Arial"/>
              </a:rPr>
              <a:t>Drawing inferences</a:t>
            </a:r>
          </a:p>
          <a:p>
            <a:pPr>
              <a:lnSpc>
                <a:spcPct val="150000"/>
              </a:lnSpc>
            </a:pPr>
            <a:r>
              <a:rPr lang="en-US" sz="2000" dirty="0">
                <a:solidFill>
                  <a:srgbClr val="000000"/>
                </a:solidFill>
                <a:ea typeface="Calibri"/>
                <a:cs typeface="Arial"/>
              </a:rPr>
              <a:t>Summarizing </a:t>
            </a:r>
            <a:endParaRPr lang="en-US" sz="2000" dirty="0"/>
          </a:p>
          <a:p>
            <a:pPr marL="114300" indent="0">
              <a:lnSpc>
                <a:spcPct val="114999"/>
              </a:lnSpc>
              <a:buNone/>
            </a:pPr>
            <a:endParaRPr lang="en-US" dirty="0">
              <a:solidFill>
                <a:srgbClr val="000000"/>
              </a:solidFill>
              <a:cs typeface="Arial"/>
            </a:endParaRPr>
          </a:p>
          <a:p>
            <a:pPr marL="114300" indent="0">
              <a:lnSpc>
                <a:spcPct val="114999"/>
              </a:lnSpc>
              <a:buNone/>
            </a:pPr>
            <a:endParaRPr lang="en-US" dirty="0">
              <a:solidFill>
                <a:srgbClr val="000000"/>
              </a:solidFill>
              <a:cs typeface="Arial"/>
            </a:endParaRPr>
          </a:p>
          <a:p>
            <a:pPr marL="114300" indent="0">
              <a:lnSpc>
                <a:spcPct val="114999"/>
              </a:lnSpc>
              <a:buNone/>
            </a:pPr>
            <a:endParaRPr lang="en-US" sz="1200" dirty="0">
              <a:solidFill>
                <a:srgbClr val="000000"/>
              </a:solidFill>
              <a:cs typeface="Arial"/>
            </a:endParaRPr>
          </a:p>
          <a:p>
            <a:pPr>
              <a:lnSpc>
                <a:spcPct val="160000"/>
              </a:lnSpc>
              <a:buFont typeface="Arial"/>
              <a:buChar char="●"/>
            </a:pPr>
            <a:endParaRPr lang="en-US" sz="2000" dirty="0">
              <a:solidFill>
                <a:srgbClr val="000000"/>
              </a:solidFill>
              <a:cs typeface="Times New Roman"/>
            </a:endParaRPr>
          </a:p>
          <a:p>
            <a:pPr marL="0" indent="0">
              <a:lnSpc>
                <a:spcPct val="114999"/>
              </a:lnSpc>
              <a:spcAft>
                <a:spcPts val="1200"/>
              </a:spcAft>
              <a:buNone/>
            </a:pPr>
            <a:endParaRPr lang="en-US" dirty="0"/>
          </a:p>
        </p:txBody>
      </p:sp>
      <p:sp>
        <p:nvSpPr>
          <p:cNvPr id="5" name="TextBox 4">
            <a:extLst>
              <a:ext uri="{FF2B5EF4-FFF2-40B4-BE49-F238E27FC236}">
                <a16:creationId xmlns:a16="http://schemas.microsoft.com/office/drawing/2014/main" id="{666109AF-709C-82EF-1C28-5DDDD977F2FE}"/>
              </a:ext>
            </a:extLst>
          </p:cNvPr>
          <p:cNvSpPr txBox="1"/>
          <p:nvPr/>
        </p:nvSpPr>
        <p:spPr>
          <a:xfrm>
            <a:off x="5904692" y="4109034"/>
            <a:ext cx="3239308" cy="230832"/>
          </a:xfrm>
          <a:prstGeom prst="rect">
            <a:avLst/>
          </a:prstGeom>
          <a:noFill/>
        </p:spPr>
        <p:txBody>
          <a:bodyPr wrap="square">
            <a:spAutoFit/>
          </a:bodyPr>
          <a:lstStyle/>
          <a:p>
            <a:pPr algn="r"/>
            <a:r>
              <a:rPr lang="en-US" sz="900" dirty="0">
                <a:latin typeface="Trebuchet MS" panose="020B0603020202020204" pitchFamily="34" charset="0"/>
              </a:rPr>
              <a:t>(</a:t>
            </a:r>
            <a:r>
              <a:rPr lang="en-US" sz="900" dirty="0">
                <a:latin typeface="Trebuchet MS" panose="020B0603020202020204" pitchFamily="34" charset="0"/>
                <a:ea typeface="Trebuchet MS" panose="020B0603020202020204" pitchFamily="34" charset="0"/>
              </a:rPr>
              <a:t>Shanahan et al., 2010</a:t>
            </a:r>
            <a:r>
              <a:rPr lang="en-US" sz="900" dirty="0">
                <a:latin typeface="Trebuchet MS" panose="020B0603020202020204" pitchFamily="34" charset="0"/>
              </a:rPr>
              <a:t>)</a:t>
            </a:r>
          </a:p>
        </p:txBody>
      </p:sp>
      <p:pic>
        <p:nvPicPr>
          <p:cNvPr id="8" name="Picture 7" descr="A teacher conferring with a group of students">
            <a:extLst>
              <a:ext uri="{FF2B5EF4-FFF2-40B4-BE49-F238E27FC236}">
                <a16:creationId xmlns:a16="http://schemas.microsoft.com/office/drawing/2014/main" id="{E3E20A50-FBBD-79D3-94D4-65356178111B}"/>
              </a:ext>
            </a:extLst>
          </p:cNvPr>
          <p:cNvPicPr>
            <a:picLocks noChangeAspect="1"/>
          </p:cNvPicPr>
          <p:nvPr/>
        </p:nvPicPr>
        <p:blipFill>
          <a:blip r:embed="rId3"/>
          <a:stretch>
            <a:fillRect/>
          </a:stretch>
        </p:blipFill>
        <p:spPr>
          <a:xfrm>
            <a:off x="4572000" y="1130611"/>
            <a:ext cx="3912725" cy="2610116"/>
          </a:xfrm>
          <a:prstGeom prst="rect">
            <a:avLst/>
          </a:prstGeom>
          <a:effectLst>
            <a:softEdge rad="31750"/>
          </a:effectLst>
        </p:spPr>
      </p:pic>
    </p:spTree>
    <p:extLst>
      <p:ext uri="{BB962C8B-B14F-4D97-AF65-F5344CB8AC3E}">
        <p14:creationId xmlns:p14="http://schemas.microsoft.com/office/powerpoint/2010/main" val="3641292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352">
          <a:extLst>
            <a:ext uri="{FF2B5EF4-FFF2-40B4-BE49-F238E27FC236}">
              <a16:creationId xmlns:a16="http://schemas.microsoft.com/office/drawing/2014/main" id="{84A110A0-9C70-121C-6802-ECFEF93E5599}"/>
            </a:ext>
          </a:extLst>
        </p:cNvPr>
        <p:cNvGrpSpPr/>
        <p:nvPr/>
      </p:nvGrpSpPr>
      <p:grpSpPr>
        <a:xfrm>
          <a:off x="0" y="0"/>
          <a:ext cx="0" cy="0"/>
          <a:chOff x="0" y="0"/>
          <a:chExt cx="0" cy="0"/>
        </a:xfrm>
      </p:grpSpPr>
      <p:sp>
        <p:nvSpPr>
          <p:cNvPr id="353" name="Google Shape;353;p46">
            <a:extLst>
              <a:ext uri="{FF2B5EF4-FFF2-40B4-BE49-F238E27FC236}">
                <a16:creationId xmlns:a16="http://schemas.microsoft.com/office/drawing/2014/main" id="{69E4F98C-24A4-BECB-8AEE-345FC1E9E388}"/>
              </a:ext>
            </a:extLst>
          </p:cNvPr>
          <p:cNvSpPr txBox="1">
            <a:spLocks noGrp="1"/>
          </p:cNvSpPr>
          <p:nvPr>
            <p:ph type="title"/>
          </p:nvPr>
        </p:nvSpPr>
        <p:spPr>
          <a:xfrm>
            <a:off x="105412" y="0"/>
            <a:ext cx="8409444" cy="592406"/>
          </a:xfrm>
          <a:prstGeom prst="rect">
            <a:avLst/>
          </a:prstGeom>
        </p:spPr>
        <p:txBody>
          <a:bodyPr spcFirstLastPara="1" wrap="square" lIns="0" tIns="0" rIns="0" bIns="0" anchor="ctr" anchorCtr="0">
            <a:noAutofit/>
          </a:bodyPr>
          <a:lstStyle/>
          <a:p>
            <a:r>
              <a:rPr lang="en-US" sz="2400" dirty="0">
                <a:latin typeface="Trebuchet MS"/>
              </a:rPr>
              <a:t>Comprehension Lesson| Primary Grades (K-2)</a:t>
            </a:r>
          </a:p>
        </p:txBody>
      </p:sp>
      <p:sp>
        <p:nvSpPr>
          <p:cNvPr id="2" name="Google Shape;354;p46">
            <a:extLst>
              <a:ext uri="{FF2B5EF4-FFF2-40B4-BE49-F238E27FC236}">
                <a16:creationId xmlns:a16="http://schemas.microsoft.com/office/drawing/2014/main" id="{AC3E31A3-8F9F-233F-404D-9E4AC503E37E}"/>
              </a:ext>
            </a:extLst>
          </p:cNvPr>
          <p:cNvSpPr txBox="1">
            <a:spLocks/>
          </p:cNvSpPr>
          <p:nvPr/>
        </p:nvSpPr>
        <p:spPr>
          <a:xfrm>
            <a:off x="39920" y="681568"/>
            <a:ext cx="5234209" cy="3808789"/>
          </a:xfrm>
          <a:prstGeom prst="rect">
            <a:avLst/>
          </a:prstGeom>
          <a:noFill/>
          <a:ln>
            <a:noFill/>
          </a:ln>
        </p:spPr>
        <p:txBody>
          <a:bodyPr spcFirstLastPara="1" wrap="square" lIns="91425" tIns="91425" rIns="91425" bIns="91425" anchor="t" anchorCtr="0">
            <a:normAutofit fontScale="92500" lnSpcReduction="100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Trebuchet MS" panose="020B0603020202020204" pitchFamily="34" charset="0"/>
                <a:ea typeface="Calibri" panose="020F0502020204030204" pitchFamily="34" charset="0"/>
                <a:cs typeface="Calibri" panose="020F0502020204030204" pitchFamily="34" charset="0"/>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lnSpc>
                <a:spcPct val="114999"/>
              </a:lnSpc>
              <a:buNone/>
            </a:pPr>
            <a:r>
              <a:rPr lang="en-US" sz="2000" b="1" dirty="0">
                <a:solidFill>
                  <a:srgbClr val="000000"/>
                </a:solidFill>
                <a:ea typeface="Calibri"/>
                <a:cs typeface="Arial"/>
              </a:rPr>
              <a:t>Key Points About the Video:</a:t>
            </a:r>
          </a:p>
          <a:p>
            <a:pPr marL="114300" indent="0">
              <a:lnSpc>
                <a:spcPct val="114999"/>
              </a:lnSpc>
              <a:buNone/>
            </a:pPr>
            <a:endParaRPr lang="en-US" sz="1100" dirty="0"/>
          </a:p>
          <a:p>
            <a:pPr>
              <a:lnSpc>
                <a:spcPct val="100000"/>
              </a:lnSpc>
            </a:pPr>
            <a:r>
              <a:rPr lang="en-US" sz="2000" dirty="0">
                <a:solidFill>
                  <a:srgbClr val="000000"/>
                </a:solidFill>
                <a:cs typeface="Arial"/>
              </a:rPr>
              <a:t>Background knowledge about butterflies was built and then used in the lesson</a:t>
            </a:r>
          </a:p>
          <a:p>
            <a:pPr marL="114300" indent="0">
              <a:lnSpc>
                <a:spcPct val="100000"/>
              </a:lnSpc>
              <a:buNone/>
            </a:pPr>
            <a:endParaRPr lang="en-US" sz="1100" dirty="0">
              <a:solidFill>
                <a:srgbClr val="000000"/>
              </a:solidFill>
              <a:cs typeface="Arial"/>
            </a:endParaRPr>
          </a:p>
          <a:p>
            <a:pPr>
              <a:lnSpc>
                <a:spcPct val="100000"/>
              </a:lnSpc>
            </a:pPr>
            <a:r>
              <a:rPr lang="en-US" sz="2000" dirty="0">
                <a:solidFill>
                  <a:srgbClr val="000000"/>
                </a:solidFill>
                <a:cs typeface="Arial"/>
              </a:rPr>
              <a:t>The lesson focused on one sentence to develop the children’s language proficiency</a:t>
            </a:r>
          </a:p>
          <a:p>
            <a:pPr>
              <a:lnSpc>
                <a:spcPct val="100000"/>
              </a:lnSpc>
            </a:pPr>
            <a:endParaRPr lang="en-US" sz="1000" dirty="0">
              <a:solidFill>
                <a:srgbClr val="000000"/>
              </a:solidFill>
              <a:cs typeface="Arial"/>
            </a:endParaRPr>
          </a:p>
          <a:p>
            <a:pPr>
              <a:lnSpc>
                <a:spcPct val="100000"/>
              </a:lnSpc>
            </a:pPr>
            <a:r>
              <a:rPr lang="en-US" sz="2000" dirty="0">
                <a:solidFill>
                  <a:srgbClr val="000000"/>
                </a:solidFill>
                <a:cs typeface="Arial"/>
              </a:rPr>
              <a:t>The children act out actions from the sentence to grow their understanding</a:t>
            </a:r>
          </a:p>
          <a:p>
            <a:pPr>
              <a:lnSpc>
                <a:spcPct val="100000"/>
              </a:lnSpc>
            </a:pPr>
            <a:endParaRPr lang="en-US" sz="1100" dirty="0">
              <a:solidFill>
                <a:srgbClr val="000000"/>
              </a:solidFill>
              <a:cs typeface="Arial"/>
            </a:endParaRPr>
          </a:p>
          <a:p>
            <a:pPr>
              <a:lnSpc>
                <a:spcPct val="100000"/>
              </a:lnSpc>
            </a:pPr>
            <a:r>
              <a:rPr lang="en-US" sz="2000" dirty="0">
                <a:solidFill>
                  <a:srgbClr val="000000"/>
                </a:solidFill>
                <a:cs typeface="Arial"/>
              </a:rPr>
              <a:t>The children are learning to speak, read, and write while learning content about butterflies</a:t>
            </a:r>
            <a:endParaRPr lang="en-US" sz="2000" dirty="0">
              <a:solidFill>
                <a:srgbClr val="000000"/>
              </a:solidFill>
              <a:latin typeface="+mn-lt"/>
              <a:cs typeface="Arial"/>
            </a:endParaRPr>
          </a:p>
          <a:p>
            <a:pPr marL="114300" indent="0">
              <a:lnSpc>
                <a:spcPct val="114999"/>
              </a:lnSpc>
              <a:buNone/>
            </a:pPr>
            <a:endParaRPr lang="en-US" dirty="0">
              <a:solidFill>
                <a:srgbClr val="000000"/>
              </a:solidFill>
              <a:latin typeface="+mn-lt"/>
              <a:cs typeface="Arial"/>
            </a:endParaRPr>
          </a:p>
          <a:p>
            <a:pPr marL="114300" indent="0">
              <a:lnSpc>
                <a:spcPct val="114999"/>
              </a:lnSpc>
              <a:buNone/>
            </a:pPr>
            <a:endParaRPr lang="en-US" sz="1200" dirty="0">
              <a:solidFill>
                <a:srgbClr val="000000"/>
              </a:solidFill>
              <a:latin typeface="+mn-lt"/>
              <a:cs typeface="Arial"/>
            </a:endParaRPr>
          </a:p>
          <a:p>
            <a:pPr>
              <a:lnSpc>
                <a:spcPct val="160000"/>
              </a:lnSpc>
              <a:buFont typeface="Arial"/>
              <a:buChar char="●"/>
            </a:pPr>
            <a:endParaRPr lang="en-US" sz="2000" dirty="0">
              <a:solidFill>
                <a:srgbClr val="000000"/>
              </a:solidFill>
              <a:latin typeface="+mn-lt"/>
              <a:cs typeface="Times New Roman"/>
            </a:endParaRPr>
          </a:p>
          <a:p>
            <a:pPr marL="0" indent="0">
              <a:lnSpc>
                <a:spcPct val="114999"/>
              </a:lnSpc>
              <a:spcAft>
                <a:spcPts val="1200"/>
              </a:spcAft>
              <a:buNone/>
            </a:pPr>
            <a:endParaRPr lang="en-US" dirty="0">
              <a:latin typeface="+mn-lt"/>
            </a:endParaRPr>
          </a:p>
        </p:txBody>
      </p:sp>
      <p:sp>
        <p:nvSpPr>
          <p:cNvPr id="5" name="TextBox 4">
            <a:extLst>
              <a:ext uri="{FF2B5EF4-FFF2-40B4-BE49-F238E27FC236}">
                <a16:creationId xmlns:a16="http://schemas.microsoft.com/office/drawing/2014/main" id="{F716162C-2C8D-2DF9-9F18-6DB6E1F1AF5B}"/>
              </a:ext>
            </a:extLst>
          </p:cNvPr>
          <p:cNvSpPr txBox="1"/>
          <p:nvPr/>
        </p:nvSpPr>
        <p:spPr>
          <a:xfrm>
            <a:off x="6294378" y="4109035"/>
            <a:ext cx="2809702" cy="230832"/>
          </a:xfrm>
          <a:prstGeom prst="rect">
            <a:avLst/>
          </a:prstGeom>
          <a:noFill/>
        </p:spPr>
        <p:txBody>
          <a:bodyPr wrap="square" lIns="91440" tIns="45720" rIns="91440" bIns="45720" anchor="t">
            <a:spAutoFit/>
          </a:bodyPr>
          <a:lstStyle/>
          <a:p>
            <a:pPr algn="r"/>
            <a:r>
              <a:rPr lang="en-US" sz="900" dirty="0">
                <a:latin typeface="+mn-lt"/>
              </a:rPr>
              <a:t>(</a:t>
            </a:r>
            <a:r>
              <a:rPr lang="en-US" sz="900" dirty="0">
                <a:latin typeface="Trebuchet MS"/>
              </a:rPr>
              <a:t>CGCS Video Maker, 2012)</a:t>
            </a:r>
          </a:p>
        </p:txBody>
      </p:sp>
      <p:pic>
        <p:nvPicPr>
          <p:cNvPr id="3" name="Online Media 2" title="Classroom Example of Teaching Complex Text: Butterfly">
            <a:hlinkClick r:id="" action="ppaction://media"/>
            <a:extLst>
              <a:ext uri="{FF2B5EF4-FFF2-40B4-BE49-F238E27FC236}">
                <a16:creationId xmlns:a16="http://schemas.microsoft.com/office/drawing/2014/main" id="{542112CB-4AFA-92D1-EF81-B605B84CD3F5}"/>
              </a:ext>
            </a:extLst>
          </p:cNvPr>
          <p:cNvPicPr>
            <a:picLocks noRot="1" noChangeAspect="1"/>
          </p:cNvPicPr>
          <p:nvPr>
            <a:videoFile r:link="rId1"/>
          </p:nvPr>
        </p:nvPicPr>
        <p:blipFill>
          <a:blip r:embed="rId4"/>
          <a:stretch>
            <a:fillRect/>
          </a:stretch>
        </p:blipFill>
        <p:spPr>
          <a:xfrm>
            <a:off x="5397500" y="1610330"/>
            <a:ext cx="3468914" cy="1951264"/>
          </a:xfrm>
          <a:prstGeom prst="rect">
            <a:avLst/>
          </a:prstGeom>
        </p:spPr>
      </p:pic>
    </p:spTree>
    <p:extLst>
      <p:ext uri="{BB962C8B-B14F-4D97-AF65-F5344CB8AC3E}">
        <p14:creationId xmlns:p14="http://schemas.microsoft.com/office/powerpoint/2010/main" val="45493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352">
          <a:extLst>
            <a:ext uri="{FF2B5EF4-FFF2-40B4-BE49-F238E27FC236}">
              <a16:creationId xmlns:a16="http://schemas.microsoft.com/office/drawing/2014/main" id="{84A110A0-9C70-121C-6802-ECFEF93E5599}"/>
            </a:ext>
          </a:extLst>
        </p:cNvPr>
        <p:cNvGrpSpPr/>
        <p:nvPr/>
      </p:nvGrpSpPr>
      <p:grpSpPr>
        <a:xfrm>
          <a:off x="0" y="0"/>
          <a:ext cx="0" cy="0"/>
          <a:chOff x="0" y="0"/>
          <a:chExt cx="0" cy="0"/>
        </a:xfrm>
      </p:grpSpPr>
      <p:sp>
        <p:nvSpPr>
          <p:cNvPr id="353" name="Google Shape;353;p46">
            <a:extLst>
              <a:ext uri="{FF2B5EF4-FFF2-40B4-BE49-F238E27FC236}">
                <a16:creationId xmlns:a16="http://schemas.microsoft.com/office/drawing/2014/main" id="{69E4F98C-24A4-BECB-8AEE-345FC1E9E388}"/>
              </a:ext>
            </a:extLst>
          </p:cNvPr>
          <p:cNvSpPr txBox="1">
            <a:spLocks noGrp="1"/>
          </p:cNvSpPr>
          <p:nvPr>
            <p:ph type="title"/>
          </p:nvPr>
        </p:nvSpPr>
        <p:spPr>
          <a:xfrm>
            <a:off x="105412" y="0"/>
            <a:ext cx="8409444" cy="592406"/>
          </a:xfrm>
          <a:prstGeom prst="rect">
            <a:avLst/>
          </a:prstGeom>
        </p:spPr>
        <p:txBody>
          <a:bodyPr spcFirstLastPara="1" wrap="square" lIns="0" tIns="0" rIns="0" bIns="0" anchor="ctr" anchorCtr="0">
            <a:noAutofit/>
          </a:bodyPr>
          <a:lstStyle/>
          <a:p>
            <a:r>
              <a:rPr lang="en-US" sz="2400" dirty="0">
                <a:latin typeface="Trebuchet MS"/>
              </a:rPr>
              <a:t>Comprehension Lesson| Intermediate Grades (3-5)</a:t>
            </a:r>
          </a:p>
        </p:txBody>
      </p:sp>
      <p:sp>
        <p:nvSpPr>
          <p:cNvPr id="2" name="Google Shape;354;p46">
            <a:extLst>
              <a:ext uri="{FF2B5EF4-FFF2-40B4-BE49-F238E27FC236}">
                <a16:creationId xmlns:a16="http://schemas.microsoft.com/office/drawing/2014/main" id="{AC3E31A3-8F9F-233F-404D-9E4AC503E37E}"/>
              </a:ext>
            </a:extLst>
          </p:cNvPr>
          <p:cNvSpPr txBox="1">
            <a:spLocks/>
          </p:cNvSpPr>
          <p:nvPr/>
        </p:nvSpPr>
        <p:spPr>
          <a:xfrm>
            <a:off x="39921" y="755046"/>
            <a:ext cx="4883144" cy="3808789"/>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Trebuchet MS" panose="020B0603020202020204" pitchFamily="34" charset="0"/>
                <a:ea typeface="Calibri" panose="020F0502020204030204" pitchFamily="34" charset="0"/>
                <a:cs typeface="Calibri" panose="020F0502020204030204" pitchFamily="34" charset="0"/>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lnSpc>
                <a:spcPct val="114999"/>
              </a:lnSpc>
              <a:buNone/>
            </a:pPr>
            <a:r>
              <a:rPr lang="en-US" sz="2000" b="1" dirty="0">
                <a:solidFill>
                  <a:srgbClr val="000000"/>
                </a:solidFill>
                <a:ea typeface="Calibri"/>
                <a:cs typeface="Arial"/>
              </a:rPr>
              <a:t>Key Points About the Video:</a:t>
            </a:r>
          </a:p>
          <a:p>
            <a:pPr marL="114300" indent="0">
              <a:lnSpc>
                <a:spcPct val="100000"/>
              </a:lnSpc>
              <a:buNone/>
            </a:pPr>
            <a:endParaRPr lang="en-US" sz="1000" dirty="0">
              <a:solidFill>
                <a:srgbClr val="000000"/>
              </a:solidFill>
              <a:cs typeface="Arial"/>
            </a:endParaRPr>
          </a:p>
          <a:p>
            <a:pPr>
              <a:lnSpc>
                <a:spcPct val="100000"/>
              </a:lnSpc>
            </a:pPr>
            <a:r>
              <a:rPr lang="en-US" sz="2000" dirty="0">
                <a:solidFill>
                  <a:srgbClr val="000000"/>
                </a:solidFill>
                <a:cs typeface="Arial"/>
              </a:rPr>
              <a:t>Students read the text on their own and wrote details about the text</a:t>
            </a:r>
          </a:p>
          <a:p>
            <a:pPr>
              <a:lnSpc>
                <a:spcPct val="100000"/>
              </a:lnSpc>
            </a:pPr>
            <a:endParaRPr lang="en-US" sz="1000" dirty="0">
              <a:solidFill>
                <a:srgbClr val="000000"/>
              </a:solidFill>
              <a:cs typeface="Arial"/>
            </a:endParaRPr>
          </a:p>
          <a:p>
            <a:pPr>
              <a:lnSpc>
                <a:spcPct val="100000"/>
              </a:lnSpc>
            </a:pPr>
            <a:r>
              <a:rPr lang="en-US" sz="2000" dirty="0">
                <a:solidFill>
                  <a:srgbClr val="000000"/>
                </a:solidFill>
                <a:cs typeface="Arial"/>
              </a:rPr>
              <a:t>Students work in pairs to use the details and their background knowledge to make inferences about the text</a:t>
            </a:r>
          </a:p>
          <a:p>
            <a:pPr>
              <a:lnSpc>
                <a:spcPct val="100000"/>
              </a:lnSpc>
            </a:pPr>
            <a:endParaRPr lang="en-US" sz="1000" dirty="0">
              <a:solidFill>
                <a:srgbClr val="000000"/>
              </a:solidFill>
              <a:latin typeface="+mn-lt"/>
              <a:cs typeface="Arial"/>
            </a:endParaRPr>
          </a:p>
          <a:p>
            <a:pPr>
              <a:lnSpc>
                <a:spcPct val="100000"/>
              </a:lnSpc>
            </a:pPr>
            <a:r>
              <a:rPr lang="en-US" sz="2000" dirty="0">
                <a:solidFill>
                  <a:srgbClr val="000000"/>
                </a:solidFill>
                <a:cs typeface="Arial"/>
              </a:rPr>
              <a:t>Making inferences and building a mental model is a life-long skill</a:t>
            </a:r>
            <a:endParaRPr lang="en-US" sz="2000" dirty="0">
              <a:solidFill>
                <a:srgbClr val="000000"/>
              </a:solidFill>
              <a:cs typeface="Times New Roman"/>
            </a:endParaRPr>
          </a:p>
        </p:txBody>
      </p:sp>
      <p:sp>
        <p:nvSpPr>
          <p:cNvPr id="5" name="TextBox 4">
            <a:extLst>
              <a:ext uri="{FF2B5EF4-FFF2-40B4-BE49-F238E27FC236}">
                <a16:creationId xmlns:a16="http://schemas.microsoft.com/office/drawing/2014/main" id="{F716162C-2C8D-2DF9-9F18-6DB6E1F1AF5B}"/>
              </a:ext>
            </a:extLst>
          </p:cNvPr>
          <p:cNvSpPr txBox="1"/>
          <p:nvPr/>
        </p:nvSpPr>
        <p:spPr>
          <a:xfrm>
            <a:off x="6294378" y="4109035"/>
            <a:ext cx="2809702" cy="230832"/>
          </a:xfrm>
          <a:prstGeom prst="rect">
            <a:avLst/>
          </a:prstGeom>
          <a:noFill/>
        </p:spPr>
        <p:txBody>
          <a:bodyPr wrap="square" lIns="91440" tIns="45720" rIns="91440" bIns="45720" anchor="t">
            <a:spAutoFit/>
          </a:bodyPr>
          <a:lstStyle/>
          <a:p>
            <a:pPr algn="r"/>
            <a:r>
              <a:rPr lang="en-US" sz="900" dirty="0">
                <a:latin typeface="+mn-lt"/>
              </a:rPr>
              <a:t>(</a:t>
            </a:r>
            <a:r>
              <a:rPr lang="en-US" sz="900" dirty="0">
                <a:latin typeface="Trebuchet MS" panose="020B0603020202020204" pitchFamily="34" charset="0"/>
              </a:rPr>
              <a:t>EngageNY, 2014)</a:t>
            </a:r>
          </a:p>
        </p:txBody>
      </p:sp>
      <p:pic>
        <p:nvPicPr>
          <p:cNvPr id="4" name="Online Media 3" title="Grade 4 ELA: Making Inferences Using Details and the Main Idea RI.4.1">
            <a:hlinkClick r:id="" action="ppaction://media"/>
            <a:extLst>
              <a:ext uri="{FF2B5EF4-FFF2-40B4-BE49-F238E27FC236}">
                <a16:creationId xmlns:a16="http://schemas.microsoft.com/office/drawing/2014/main" id="{57813FDA-45B3-EB8A-B7C6-8B89727CB42E}"/>
              </a:ext>
            </a:extLst>
          </p:cNvPr>
          <p:cNvPicPr>
            <a:picLocks noRot="1" noChangeAspect="1"/>
          </p:cNvPicPr>
          <p:nvPr>
            <a:videoFile r:link="rId1"/>
          </p:nvPr>
        </p:nvPicPr>
        <p:blipFill>
          <a:blip r:embed="rId4"/>
          <a:stretch>
            <a:fillRect/>
          </a:stretch>
        </p:blipFill>
        <p:spPr>
          <a:xfrm>
            <a:off x="5201974" y="1383252"/>
            <a:ext cx="3823418" cy="2160048"/>
          </a:xfrm>
          <a:prstGeom prst="rect">
            <a:avLst/>
          </a:prstGeom>
        </p:spPr>
      </p:pic>
    </p:spTree>
    <p:extLst>
      <p:ext uri="{BB962C8B-B14F-4D97-AF65-F5344CB8AC3E}">
        <p14:creationId xmlns:p14="http://schemas.microsoft.com/office/powerpoint/2010/main" val="199720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402A0D-2A2C-7E4B-CA33-AD45FEA72476}"/>
            </a:ext>
          </a:extLst>
        </p:cNvPr>
        <p:cNvGrpSpPr/>
        <p:nvPr/>
      </p:nvGrpSpPr>
      <p:grpSpPr>
        <a:xfrm>
          <a:off x="0" y="0"/>
          <a:ext cx="0" cy="0"/>
          <a:chOff x="0" y="0"/>
          <a:chExt cx="0" cy="0"/>
        </a:xfrm>
      </p:grpSpPr>
      <p:pic>
        <p:nvPicPr>
          <p:cNvPr id="6" name="Picture Placeholder 5" descr="A woman, child and man lying on leaves.&#10;&#10;">
            <a:extLst>
              <a:ext uri="{FF2B5EF4-FFF2-40B4-BE49-F238E27FC236}">
                <a16:creationId xmlns:a16="http://schemas.microsoft.com/office/drawing/2014/main" id="{DDAC2B25-A483-FF5E-4A5D-84B22471A02F}"/>
              </a:ext>
            </a:extLst>
          </p:cNvPr>
          <p:cNvPicPr>
            <a:picLocks noGrp="1" noChangeAspect="1"/>
          </p:cNvPicPr>
          <p:nvPr>
            <p:ph type="pic" sz="quarter" idx="10"/>
          </p:nvPr>
        </p:nvPicPr>
        <p:blipFill>
          <a:blip r:embed="rId3"/>
          <a:srcRect t="7706" b="7706"/>
          <a:stretch/>
        </p:blipFill>
        <p:spPr>
          <a:xfrm>
            <a:off x="0" y="-8792"/>
            <a:ext cx="9144000" cy="5152292"/>
          </a:xfrm>
        </p:spPr>
      </p:pic>
      <p:sp>
        <p:nvSpPr>
          <p:cNvPr id="2" name="Title 1">
            <a:extLst>
              <a:ext uri="{FF2B5EF4-FFF2-40B4-BE49-F238E27FC236}">
                <a16:creationId xmlns:a16="http://schemas.microsoft.com/office/drawing/2014/main" id="{BD7A9412-DBC7-7A48-1F32-8A4731EEB07E}"/>
              </a:ext>
            </a:extLst>
          </p:cNvPr>
          <p:cNvSpPr>
            <a:spLocks noGrp="1"/>
          </p:cNvSpPr>
          <p:nvPr>
            <p:ph type="title"/>
          </p:nvPr>
        </p:nvSpPr>
        <p:spPr>
          <a:xfrm>
            <a:off x="0" y="3386295"/>
            <a:ext cx="9144000" cy="1757205"/>
          </a:xfrm>
        </p:spPr>
        <p:txBody>
          <a:bodyPr/>
          <a:lstStyle/>
          <a:p>
            <a:r>
              <a:rPr lang="en-US" dirty="0">
                <a:latin typeface="Trebuchet MS"/>
              </a:rPr>
              <a:t>How Can You Support Language Comprehension &amp; Reading Comprehension at Home?</a:t>
            </a:r>
            <a:endParaRPr lang="en-US" dirty="0"/>
          </a:p>
        </p:txBody>
      </p:sp>
      <p:pic>
        <p:nvPicPr>
          <p:cNvPr id="5" name="Google Shape;115;p10" descr="CDE Logo">
            <a:extLst>
              <a:ext uri="{FF2B5EF4-FFF2-40B4-BE49-F238E27FC236}">
                <a16:creationId xmlns:a16="http://schemas.microsoft.com/office/drawing/2014/main" id="{6F436767-07D1-EEBE-6ED5-33CA06562954}"/>
              </a:ext>
            </a:extLst>
          </p:cNvPr>
          <p:cNvPicPr preferRelativeResize="0"/>
          <p:nvPr/>
        </p:nvPicPr>
        <p:blipFill>
          <a:blip r:embed="rId4">
            <a:alphaModFix/>
          </a:blip>
          <a:stretch>
            <a:fillRect/>
          </a:stretch>
        </p:blipFill>
        <p:spPr>
          <a:xfrm>
            <a:off x="8002150" y="4594525"/>
            <a:ext cx="924425" cy="403399"/>
          </a:xfrm>
          <a:prstGeom prst="rect">
            <a:avLst/>
          </a:prstGeom>
          <a:noFill/>
          <a:ln>
            <a:noFill/>
          </a:ln>
        </p:spPr>
      </p:pic>
    </p:spTree>
    <p:extLst>
      <p:ext uri="{BB962C8B-B14F-4D97-AF65-F5344CB8AC3E}">
        <p14:creationId xmlns:p14="http://schemas.microsoft.com/office/powerpoint/2010/main" val="39033750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2">
          <a:extLst>
            <a:ext uri="{FF2B5EF4-FFF2-40B4-BE49-F238E27FC236}">
              <a16:creationId xmlns:a16="http://schemas.microsoft.com/office/drawing/2014/main" id="{9245CB9F-C9E0-1C33-280E-652FE35121B7}"/>
            </a:ext>
          </a:extLst>
        </p:cNvPr>
        <p:cNvGrpSpPr/>
        <p:nvPr/>
      </p:nvGrpSpPr>
      <p:grpSpPr>
        <a:xfrm>
          <a:off x="0" y="0"/>
          <a:ext cx="0" cy="0"/>
          <a:chOff x="0" y="0"/>
          <a:chExt cx="0" cy="0"/>
        </a:xfrm>
      </p:grpSpPr>
      <p:sp>
        <p:nvSpPr>
          <p:cNvPr id="353" name="Google Shape;353;p46">
            <a:extLst>
              <a:ext uri="{FF2B5EF4-FFF2-40B4-BE49-F238E27FC236}">
                <a16:creationId xmlns:a16="http://schemas.microsoft.com/office/drawing/2014/main" id="{214D6F91-B3A1-EA21-EC4A-A610AFBF84E8}"/>
              </a:ext>
            </a:extLst>
          </p:cNvPr>
          <p:cNvSpPr txBox="1">
            <a:spLocks noGrp="1"/>
          </p:cNvSpPr>
          <p:nvPr>
            <p:ph type="title"/>
          </p:nvPr>
        </p:nvSpPr>
        <p:spPr>
          <a:xfrm>
            <a:off x="91440" y="0"/>
            <a:ext cx="8961120" cy="592406"/>
          </a:xfrm>
          <a:prstGeom prst="rect">
            <a:avLst/>
          </a:prstGeom>
        </p:spPr>
        <p:txBody>
          <a:bodyPr spcFirstLastPara="1" wrap="square" lIns="0" tIns="0" rIns="0" bIns="0" anchor="ctr" anchorCtr="0">
            <a:noAutofit/>
          </a:bodyPr>
          <a:lstStyle/>
          <a:p>
            <a:pPr>
              <a:lnSpc>
                <a:spcPct val="160000"/>
              </a:lnSpc>
            </a:pPr>
            <a:r>
              <a:rPr lang="en-US" sz="2300" dirty="0">
                <a:latin typeface="Trebuchet MS"/>
              </a:rPr>
              <a:t>How Can You Support Language &amp; Reading Comprehension at Home?</a:t>
            </a:r>
            <a:endParaRPr lang="en-US" sz="2300" dirty="0"/>
          </a:p>
        </p:txBody>
      </p:sp>
      <p:sp>
        <p:nvSpPr>
          <p:cNvPr id="2" name="Google Shape;354;p46">
            <a:extLst>
              <a:ext uri="{FF2B5EF4-FFF2-40B4-BE49-F238E27FC236}">
                <a16:creationId xmlns:a16="http://schemas.microsoft.com/office/drawing/2014/main" id="{3C3AAB6E-9300-06ED-AFE6-4A8521A8EE30}"/>
              </a:ext>
            </a:extLst>
          </p:cNvPr>
          <p:cNvSpPr txBox="1">
            <a:spLocks/>
          </p:cNvSpPr>
          <p:nvPr/>
        </p:nvSpPr>
        <p:spPr>
          <a:xfrm>
            <a:off x="249103" y="745676"/>
            <a:ext cx="7169150" cy="354409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Trebuchet MS" panose="020B0603020202020204" pitchFamily="34" charset="0"/>
                <a:ea typeface="Calibri" panose="020F0502020204030204" pitchFamily="34" charset="0"/>
                <a:cs typeface="Calibri" panose="020F0502020204030204" pitchFamily="34" charset="0"/>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lnSpc>
                <a:spcPct val="114999"/>
              </a:lnSpc>
            </a:pPr>
            <a:r>
              <a:rPr lang="en-US" sz="2000" dirty="0">
                <a:solidFill>
                  <a:srgbClr val="000000"/>
                </a:solidFill>
                <a:ea typeface="Calibri"/>
                <a:cs typeface="Arial"/>
              </a:rPr>
              <a:t>Practice 1: Ways to Build Language Comprehension Skills</a:t>
            </a:r>
          </a:p>
          <a:p>
            <a:pPr>
              <a:lnSpc>
                <a:spcPct val="114999"/>
              </a:lnSpc>
            </a:pPr>
            <a:endParaRPr lang="en-US" sz="1000" dirty="0">
              <a:solidFill>
                <a:srgbClr val="000000"/>
              </a:solidFill>
              <a:ea typeface="Calibri"/>
              <a:cs typeface="Arial"/>
            </a:endParaRPr>
          </a:p>
          <a:p>
            <a:pPr>
              <a:lnSpc>
                <a:spcPct val="114999"/>
              </a:lnSpc>
            </a:pPr>
            <a:r>
              <a:rPr lang="en-US" sz="2000" dirty="0">
                <a:solidFill>
                  <a:srgbClr val="000000"/>
                </a:solidFill>
                <a:ea typeface="Calibri"/>
                <a:cs typeface="Arial"/>
              </a:rPr>
              <a:t>Practice 2: Talking While You Read Using CROWD</a:t>
            </a:r>
          </a:p>
          <a:p>
            <a:pPr>
              <a:lnSpc>
                <a:spcPct val="114999"/>
              </a:lnSpc>
            </a:pPr>
            <a:endParaRPr lang="en-US" sz="1000" dirty="0">
              <a:solidFill>
                <a:srgbClr val="000000"/>
              </a:solidFill>
              <a:cs typeface="Arial"/>
            </a:endParaRPr>
          </a:p>
          <a:p>
            <a:pPr marL="114300" indent="0">
              <a:lnSpc>
                <a:spcPct val="114999"/>
              </a:lnSpc>
              <a:buNone/>
            </a:pPr>
            <a:endParaRPr lang="en-US" sz="1200" dirty="0">
              <a:solidFill>
                <a:srgbClr val="000000"/>
              </a:solidFill>
              <a:cs typeface="Arial"/>
            </a:endParaRPr>
          </a:p>
          <a:p>
            <a:pPr>
              <a:lnSpc>
                <a:spcPct val="160000"/>
              </a:lnSpc>
            </a:pPr>
            <a:endParaRPr lang="en-US" sz="2000" dirty="0">
              <a:solidFill>
                <a:srgbClr val="000000"/>
              </a:solidFill>
              <a:cs typeface="Times New Roman"/>
            </a:endParaRPr>
          </a:p>
          <a:p>
            <a:pPr marL="0" indent="0">
              <a:lnSpc>
                <a:spcPct val="114999"/>
              </a:lnSpc>
              <a:spcAft>
                <a:spcPts val="1200"/>
              </a:spcAft>
              <a:buNone/>
            </a:pPr>
            <a:endParaRPr lang="en-US" dirty="0"/>
          </a:p>
        </p:txBody>
      </p:sp>
    </p:spTree>
    <p:extLst>
      <p:ext uri="{BB962C8B-B14F-4D97-AF65-F5344CB8AC3E}">
        <p14:creationId xmlns:p14="http://schemas.microsoft.com/office/powerpoint/2010/main" val="28104566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2">
          <a:extLst>
            <a:ext uri="{FF2B5EF4-FFF2-40B4-BE49-F238E27FC236}">
              <a16:creationId xmlns:a16="http://schemas.microsoft.com/office/drawing/2014/main" id="{84A110A0-9C70-121C-6802-ECFEF93E5599}"/>
            </a:ext>
          </a:extLst>
        </p:cNvPr>
        <p:cNvGrpSpPr/>
        <p:nvPr/>
      </p:nvGrpSpPr>
      <p:grpSpPr>
        <a:xfrm>
          <a:off x="0" y="0"/>
          <a:ext cx="0" cy="0"/>
          <a:chOff x="0" y="0"/>
          <a:chExt cx="0" cy="0"/>
        </a:xfrm>
      </p:grpSpPr>
      <p:sp>
        <p:nvSpPr>
          <p:cNvPr id="353" name="Google Shape;353;p46">
            <a:extLst>
              <a:ext uri="{FF2B5EF4-FFF2-40B4-BE49-F238E27FC236}">
                <a16:creationId xmlns:a16="http://schemas.microsoft.com/office/drawing/2014/main" id="{69E4F98C-24A4-BECB-8AEE-345FC1E9E388}"/>
              </a:ext>
            </a:extLst>
          </p:cNvPr>
          <p:cNvSpPr txBox="1">
            <a:spLocks noGrp="1"/>
          </p:cNvSpPr>
          <p:nvPr>
            <p:ph type="title"/>
          </p:nvPr>
        </p:nvSpPr>
        <p:spPr>
          <a:xfrm>
            <a:off x="249103" y="0"/>
            <a:ext cx="8409444" cy="592406"/>
          </a:xfrm>
          <a:prstGeom prst="rect">
            <a:avLst/>
          </a:prstGeom>
        </p:spPr>
        <p:txBody>
          <a:bodyPr spcFirstLastPara="1" wrap="square" lIns="0" tIns="0" rIns="0" bIns="0" anchor="ctr" anchorCtr="0">
            <a:noAutofit/>
          </a:bodyPr>
          <a:lstStyle/>
          <a:p>
            <a:r>
              <a:rPr lang="en-US" sz="2400" dirty="0">
                <a:latin typeface="Trebuchet MS"/>
              </a:rPr>
              <a:t>Practice 1: Ways to Build Language Comprehension Skills</a:t>
            </a:r>
          </a:p>
        </p:txBody>
      </p:sp>
      <p:sp>
        <p:nvSpPr>
          <p:cNvPr id="2" name="Google Shape;354;p46">
            <a:extLst>
              <a:ext uri="{FF2B5EF4-FFF2-40B4-BE49-F238E27FC236}">
                <a16:creationId xmlns:a16="http://schemas.microsoft.com/office/drawing/2014/main" id="{AC3E31A3-8F9F-233F-404D-9E4AC503E37E}"/>
              </a:ext>
            </a:extLst>
          </p:cNvPr>
          <p:cNvSpPr txBox="1">
            <a:spLocks/>
          </p:cNvSpPr>
          <p:nvPr/>
        </p:nvSpPr>
        <p:spPr>
          <a:xfrm>
            <a:off x="137145" y="714630"/>
            <a:ext cx="4811777" cy="3600638"/>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Trebuchet MS" panose="020B0603020202020204" pitchFamily="34" charset="0"/>
                <a:ea typeface="Calibri" panose="020F0502020204030204" pitchFamily="34" charset="0"/>
                <a:cs typeface="Calibri" panose="020F0502020204030204" pitchFamily="34" charset="0"/>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lnSpc>
                <a:spcPct val="114999"/>
              </a:lnSpc>
              <a:buNone/>
            </a:pPr>
            <a:r>
              <a:rPr lang="en-US" sz="2000" b="1" dirty="0">
                <a:solidFill>
                  <a:schemeClr val="tx1"/>
                </a:solidFill>
                <a:ea typeface="Calibri"/>
                <a:cs typeface="Arial"/>
              </a:rPr>
              <a:t>Key Points About the Video:</a:t>
            </a:r>
            <a:endParaRPr lang="en-US" dirty="0">
              <a:solidFill>
                <a:schemeClr val="tx1"/>
              </a:solidFill>
            </a:endParaRPr>
          </a:p>
          <a:p>
            <a:pPr fontAlgn="base">
              <a:lnSpc>
                <a:spcPct val="150000"/>
              </a:lnSpc>
              <a:buFont typeface="+mj-lt"/>
              <a:buAutoNum type="arabicPeriod"/>
            </a:pPr>
            <a:r>
              <a:rPr lang="en-US" dirty="0">
                <a:solidFill>
                  <a:schemeClr val="tx1"/>
                </a:solidFill>
              </a:rPr>
              <a:t>Have Ongoing, Engaging Conversations</a:t>
            </a:r>
          </a:p>
          <a:p>
            <a:pPr fontAlgn="base">
              <a:lnSpc>
                <a:spcPct val="150000"/>
              </a:lnSpc>
              <a:buFont typeface="+mj-lt"/>
              <a:buAutoNum type="arabicPeriod"/>
            </a:pPr>
            <a:r>
              <a:rPr lang="en-US" dirty="0">
                <a:solidFill>
                  <a:schemeClr val="tx1"/>
                </a:solidFill>
              </a:rPr>
              <a:t>Literacy-Friendly Environment</a:t>
            </a:r>
          </a:p>
          <a:p>
            <a:pPr fontAlgn="base">
              <a:lnSpc>
                <a:spcPct val="150000"/>
              </a:lnSpc>
              <a:buFont typeface="+mj-lt"/>
              <a:buAutoNum type="arabicPeriod"/>
            </a:pPr>
            <a:r>
              <a:rPr lang="en-US" dirty="0">
                <a:solidFill>
                  <a:schemeClr val="tx1"/>
                </a:solidFill>
              </a:rPr>
              <a:t>Make Reading Enjoyable</a:t>
            </a:r>
          </a:p>
          <a:p>
            <a:pPr fontAlgn="base">
              <a:lnSpc>
                <a:spcPct val="150000"/>
              </a:lnSpc>
              <a:buFont typeface="+mj-lt"/>
              <a:buAutoNum type="arabicPeriod"/>
            </a:pPr>
            <a:r>
              <a:rPr lang="en-US" dirty="0">
                <a:solidFill>
                  <a:schemeClr val="tx1"/>
                </a:solidFill>
              </a:rPr>
              <a:t>Hold High Expectations</a:t>
            </a:r>
          </a:p>
          <a:p>
            <a:pPr fontAlgn="base">
              <a:lnSpc>
                <a:spcPct val="150000"/>
              </a:lnSpc>
              <a:buFont typeface="+mj-lt"/>
              <a:buAutoNum type="arabicPeriod"/>
            </a:pPr>
            <a:r>
              <a:rPr lang="en-US" dirty="0">
                <a:solidFill>
                  <a:schemeClr val="tx1"/>
                </a:solidFill>
              </a:rPr>
              <a:t>Communicate with Your Child’s Teacher</a:t>
            </a:r>
          </a:p>
          <a:p>
            <a:pPr fontAlgn="base">
              <a:lnSpc>
                <a:spcPct val="150000"/>
              </a:lnSpc>
              <a:buFont typeface="+mj-lt"/>
              <a:buAutoNum type="arabicPeriod"/>
            </a:pPr>
            <a:r>
              <a:rPr lang="en-US" dirty="0">
                <a:solidFill>
                  <a:schemeClr val="tx1"/>
                </a:solidFill>
              </a:rPr>
              <a:t>Use Home Languages</a:t>
            </a:r>
          </a:p>
          <a:p>
            <a:pPr fontAlgn="base">
              <a:lnSpc>
                <a:spcPct val="150000"/>
              </a:lnSpc>
              <a:buFont typeface="+mj-lt"/>
              <a:buAutoNum type="arabicPeriod"/>
            </a:pPr>
            <a:r>
              <a:rPr lang="en-US" dirty="0">
                <a:solidFill>
                  <a:schemeClr val="tx1"/>
                </a:solidFill>
              </a:rPr>
              <a:t>Visit the Library</a:t>
            </a:r>
            <a:endParaRPr lang="en-US" dirty="0">
              <a:solidFill>
                <a:schemeClr val="tx1"/>
              </a:solidFill>
              <a:cs typeface="Times New Roman"/>
            </a:endParaRPr>
          </a:p>
        </p:txBody>
      </p:sp>
      <p:sp>
        <p:nvSpPr>
          <p:cNvPr id="3" name="TextBox 2">
            <a:extLst>
              <a:ext uri="{FF2B5EF4-FFF2-40B4-BE49-F238E27FC236}">
                <a16:creationId xmlns:a16="http://schemas.microsoft.com/office/drawing/2014/main" id="{AC2D436D-B065-0F47-2BC7-6EE8FA6D16D2}"/>
              </a:ext>
            </a:extLst>
          </p:cNvPr>
          <p:cNvSpPr txBox="1"/>
          <p:nvPr/>
        </p:nvSpPr>
        <p:spPr>
          <a:xfrm>
            <a:off x="5692588" y="4084436"/>
            <a:ext cx="3451412" cy="230832"/>
          </a:xfrm>
          <a:prstGeom prst="rect">
            <a:avLst/>
          </a:prstGeom>
          <a:noFill/>
        </p:spPr>
        <p:txBody>
          <a:bodyPr wrap="square" lIns="91440" tIns="45720" rIns="91440" bIns="45720" anchor="t">
            <a:spAutoFit/>
          </a:bodyPr>
          <a:lstStyle/>
          <a:p>
            <a:pPr algn="r"/>
            <a:r>
              <a:rPr lang="en-US" sz="900" dirty="0">
                <a:latin typeface="Trebuchet MS" panose="020B0603020202020204" pitchFamily="34" charset="0"/>
              </a:rPr>
              <a:t>(Ready Rosie, 2025)</a:t>
            </a:r>
          </a:p>
        </p:txBody>
      </p:sp>
      <p:pic>
        <p:nvPicPr>
          <p:cNvPr id="5" name="Online Media 4" title="Seven Research Based Ways Families Promote Early Literacy">
            <a:hlinkClick r:id="" action="ppaction://media"/>
            <a:extLst>
              <a:ext uri="{FF2B5EF4-FFF2-40B4-BE49-F238E27FC236}">
                <a16:creationId xmlns:a16="http://schemas.microsoft.com/office/drawing/2014/main" id="{3B26E50E-59C1-FF24-115D-7EFF8961A6FD}"/>
              </a:ext>
            </a:extLst>
          </p:cNvPr>
          <p:cNvPicPr>
            <a:picLocks noRot="1" noChangeAspect="1"/>
          </p:cNvPicPr>
          <p:nvPr>
            <a:videoFile r:link="rId1"/>
          </p:nvPr>
        </p:nvPicPr>
        <p:blipFill>
          <a:blip r:embed="rId4"/>
          <a:stretch>
            <a:fillRect/>
          </a:stretch>
        </p:blipFill>
        <p:spPr>
          <a:xfrm>
            <a:off x="4948922" y="1310972"/>
            <a:ext cx="4057933" cy="2292538"/>
          </a:xfrm>
          <a:prstGeom prst="rect">
            <a:avLst/>
          </a:prstGeom>
        </p:spPr>
      </p:pic>
    </p:spTree>
    <p:extLst>
      <p:ext uri="{BB962C8B-B14F-4D97-AF65-F5344CB8AC3E}">
        <p14:creationId xmlns:p14="http://schemas.microsoft.com/office/powerpoint/2010/main" val="3154709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2">
          <a:extLst>
            <a:ext uri="{FF2B5EF4-FFF2-40B4-BE49-F238E27FC236}">
              <a16:creationId xmlns:a16="http://schemas.microsoft.com/office/drawing/2014/main" id="{84A110A0-9C70-121C-6802-ECFEF93E5599}"/>
            </a:ext>
          </a:extLst>
        </p:cNvPr>
        <p:cNvGrpSpPr/>
        <p:nvPr/>
      </p:nvGrpSpPr>
      <p:grpSpPr>
        <a:xfrm>
          <a:off x="0" y="0"/>
          <a:ext cx="0" cy="0"/>
          <a:chOff x="0" y="0"/>
          <a:chExt cx="0" cy="0"/>
        </a:xfrm>
      </p:grpSpPr>
      <p:sp>
        <p:nvSpPr>
          <p:cNvPr id="353" name="Google Shape;353;p46">
            <a:extLst>
              <a:ext uri="{FF2B5EF4-FFF2-40B4-BE49-F238E27FC236}">
                <a16:creationId xmlns:a16="http://schemas.microsoft.com/office/drawing/2014/main" id="{69E4F98C-24A4-BECB-8AEE-345FC1E9E388}"/>
              </a:ext>
            </a:extLst>
          </p:cNvPr>
          <p:cNvSpPr txBox="1">
            <a:spLocks noGrp="1"/>
          </p:cNvSpPr>
          <p:nvPr>
            <p:ph type="title"/>
          </p:nvPr>
        </p:nvSpPr>
        <p:spPr>
          <a:xfrm>
            <a:off x="105412" y="0"/>
            <a:ext cx="8409444" cy="592406"/>
          </a:xfrm>
          <a:prstGeom prst="rect">
            <a:avLst/>
          </a:prstGeom>
        </p:spPr>
        <p:txBody>
          <a:bodyPr spcFirstLastPara="1" wrap="square" lIns="0" tIns="0" rIns="0" bIns="0" anchor="ctr" anchorCtr="0">
            <a:noAutofit/>
          </a:bodyPr>
          <a:lstStyle/>
          <a:p>
            <a:r>
              <a:rPr lang="en-US" sz="2400" dirty="0">
                <a:latin typeface="Trebuchet MS"/>
              </a:rPr>
              <a:t>Practice 2: Talking While You Read | CROWD</a:t>
            </a:r>
          </a:p>
        </p:txBody>
      </p:sp>
      <p:sp>
        <p:nvSpPr>
          <p:cNvPr id="2" name="Google Shape;354;p46">
            <a:extLst>
              <a:ext uri="{FF2B5EF4-FFF2-40B4-BE49-F238E27FC236}">
                <a16:creationId xmlns:a16="http://schemas.microsoft.com/office/drawing/2014/main" id="{AC3E31A3-8F9F-233F-404D-9E4AC503E37E}"/>
              </a:ext>
            </a:extLst>
          </p:cNvPr>
          <p:cNvSpPr txBox="1">
            <a:spLocks/>
          </p:cNvSpPr>
          <p:nvPr/>
        </p:nvSpPr>
        <p:spPr>
          <a:xfrm>
            <a:off x="0" y="647379"/>
            <a:ext cx="4278086" cy="3692488"/>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Trebuchet MS" panose="020B0603020202020204" pitchFamily="34" charset="0"/>
                <a:ea typeface="Calibri" panose="020F0502020204030204" pitchFamily="34" charset="0"/>
                <a:cs typeface="Calibri" panose="020F0502020204030204" pitchFamily="34" charset="0"/>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lnSpc>
                <a:spcPct val="114999"/>
              </a:lnSpc>
              <a:buNone/>
            </a:pPr>
            <a:r>
              <a:rPr lang="en-US" sz="2000" b="1" dirty="0">
                <a:solidFill>
                  <a:srgbClr val="000000"/>
                </a:solidFill>
                <a:ea typeface="Calibri"/>
                <a:cs typeface="Arial"/>
              </a:rPr>
              <a:t>Key Points About the Video:</a:t>
            </a:r>
            <a:endParaRPr lang="en-US" dirty="0"/>
          </a:p>
          <a:p>
            <a:pPr>
              <a:lnSpc>
                <a:spcPct val="114999"/>
              </a:lnSpc>
            </a:pPr>
            <a:r>
              <a:rPr lang="en-US" sz="2000" dirty="0">
                <a:solidFill>
                  <a:srgbClr val="000000"/>
                </a:solidFill>
                <a:ea typeface="Calibri"/>
                <a:cs typeface="Arial"/>
              </a:rPr>
              <a:t>Parent encourages child to point to the words as he reads.</a:t>
            </a:r>
          </a:p>
          <a:p>
            <a:pPr>
              <a:lnSpc>
                <a:spcPct val="114999"/>
              </a:lnSpc>
            </a:pPr>
            <a:endParaRPr lang="en-US" sz="900" dirty="0">
              <a:solidFill>
                <a:srgbClr val="000000"/>
              </a:solidFill>
              <a:cs typeface="Arial"/>
            </a:endParaRPr>
          </a:p>
          <a:p>
            <a:pPr>
              <a:lnSpc>
                <a:spcPct val="114999"/>
              </a:lnSpc>
            </a:pPr>
            <a:r>
              <a:rPr lang="en-US" sz="2000" dirty="0">
                <a:solidFill>
                  <a:srgbClr val="000000"/>
                </a:solidFill>
                <a:ea typeface="Calibri"/>
                <a:cs typeface="Arial"/>
              </a:rPr>
              <a:t>Parent asks different types of questions using the CROWD handout.</a:t>
            </a:r>
          </a:p>
          <a:p>
            <a:pPr>
              <a:lnSpc>
                <a:spcPct val="114999"/>
              </a:lnSpc>
            </a:pPr>
            <a:endParaRPr lang="en-US" sz="900" dirty="0">
              <a:solidFill>
                <a:srgbClr val="000000"/>
              </a:solidFill>
              <a:ea typeface="Calibri"/>
              <a:cs typeface="Arial"/>
            </a:endParaRPr>
          </a:p>
          <a:p>
            <a:pPr>
              <a:lnSpc>
                <a:spcPct val="114999"/>
              </a:lnSpc>
            </a:pPr>
            <a:r>
              <a:rPr lang="en-US" sz="2000" dirty="0">
                <a:solidFill>
                  <a:srgbClr val="000000"/>
                </a:solidFill>
                <a:ea typeface="Calibri"/>
                <a:cs typeface="Arial"/>
              </a:rPr>
              <a:t>Parent encourages child to look back at the text to find answers to the questions.</a:t>
            </a:r>
            <a:endParaRPr lang="en-US" sz="2000" dirty="0"/>
          </a:p>
          <a:p>
            <a:pPr marL="114300" indent="0">
              <a:lnSpc>
                <a:spcPct val="114999"/>
              </a:lnSpc>
              <a:buNone/>
            </a:pPr>
            <a:endParaRPr lang="en-US" dirty="0">
              <a:solidFill>
                <a:srgbClr val="000000"/>
              </a:solidFill>
              <a:cs typeface="Arial"/>
            </a:endParaRPr>
          </a:p>
          <a:p>
            <a:pPr marL="114300" indent="0">
              <a:lnSpc>
                <a:spcPct val="114999"/>
              </a:lnSpc>
              <a:buNone/>
            </a:pPr>
            <a:endParaRPr lang="en-US" dirty="0">
              <a:solidFill>
                <a:srgbClr val="000000"/>
              </a:solidFill>
              <a:cs typeface="Arial"/>
            </a:endParaRPr>
          </a:p>
          <a:p>
            <a:pPr marL="114300" indent="0">
              <a:lnSpc>
                <a:spcPct val="114999"/>
              </a:lnSpc>
              <a:buNone/>
            </a:pPr>
            <a:endParaRPr lang="en-US" sz="1200" dirty="0">
              <a:solidFill>
                <a:srgbClr val="000000"/>
              </a:solidFill>
              <a:cs typeface="Arial"/>
            </a:endParaRPr>
          </a:p>
          <a:p>
            <a:pPr>
              <a:lnSpc>
                <a:spcPct val="160000"/>
              </a:lnSpc>
              <a:buFont typeface="Arial"/>
              <a:buChar char="●"/>
            </a:pPr>
            <a:endParaRPr lang="en-US" sz="2000" dirty="0">
              <a:solidFill>
                <a:srgbClr val="000000"/>
              </a:solidFill>
              <a:cs typeface="Times New Roman"/>
            </a:endParaRPr>
          </a:p>
          <a:p>
            <a:pPr marL="0" indent="0">
              <a:lnSpc>
                <a:spcPct val="114999"/>
              </a:lnSpc>
              <a:spcAft>
                <a:spcPts val="1200"/>
              </a:spcAft>
              <a:buNone/>
            </a:pPr>
            <a:endParaRPr lang="en-US" dirty="0"/>
          </a:p>
        </p:txBody>
      </p:sp>
      <p:pic>
        <p:nvPicPr>
          <p:cNvPr id="7" name="Online Media 6" title="1.1 Talking While You Read Using CROWD (REL Southeast)">
            <a:hlinkClick r:id="" action="ppaction://media"/>
            <a:extLst>
              <a:ext uri="{FF2B5EF4-FFF2-40B4-BE49-F238E27FC236}">
                <a16:creationId xmlns:a16="http://schemas.microsoft.com/office/drawing/2014/main" id="{8825782A-72B5-B9C9-6BF1-AAE710BB5EED}"/>
              </a:ext>
            </a:extLst>
          </p:cNvPr>
          <p:cNvPicPr>
            <a:picLocks noRot="1" noChangeAspect="1"/>
          </p:cNvPicPr>
          <p:nvPr>
            <a:videoFile r:link="rId1"/>
          </p:nvPr>
        </p:nvPicPr>
        <p:blipFill>
          <a:blip r:embed="rId4"/>
          <a:stretch>
            <a:fillRect/>
          </a:stretch>
        </p:blipFill>
        <p:spPr>
          <a:xfrm>
            <a:off x="4722312" y="1052500"/>
            <a:ext cx="4002694" cy="2261330"/>
          </a:xfrm>
          <a:prstGeom prst="rect">
            <a:avLst/>
          </a:prstGeom>
        </p:spPr>
      </p:pic>
      <p:sp>
        <p:nvSpPr>
          <p:cNvPr id="11" name="Google Shape;354;p46">
            <a:extLst>
              <a:ext uri="{FF2B5EF4-FFF2-40B4-BE49-F238E27FC236}">
                <a16:creationId xmlns:a16="http://schemas.microsoft.com/office/drawing/2014/main" id="{C3FBC954-6100-63C1-E4B7-D56740518DDD}"/>
              </a:ext>
            </a:extLst>
          </p:cNvPr>
          <p:cNvSpPr txBox="1">
            <a:spLocks/>
          </p:cNvSpPr>
          <p:nvPr/>
        </p:nvSpPr>
        <p:spPr>
          <a:xfrm>
            <a:off x="4425417" y="3415229"/>
            <a:ext cx="4678663" cy="5924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Trebuchet MS" panose="020B0603020202020204" pitchFamily="34" charset="0"/>
                <a:ea typeface="Calibri" panose="020F0502020204030204" pitchFamily="34" charset="0"/>
                <a:cs typeface="Calibri" panose="020F0502020204030204" pitchFamily="34" charset="0"/>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lnSpc>
                <a:spcPct val="114999"/>
              </a:lnSpc>
            </a:pPr>
            <a:r>
              <a:rPr lang="en-US" sz="1950" b="1" u="sng" dirty="0">
                <a:solidFill>
                  <a:srgbClr val="0096A6"/>
                </a:solidFill>
                <a:ea typeface="Calibri"/>
                <a:cs typeface="Arial"/>
                <a:hlinkClick r:id="rId5"/>
              </a:rPr>
              <a:t>Talking While You Read | CROWD</a:t>
            </a:r>
            <a:endParaRPr lang="en-US" sz="1950" b="1" u="sng" dirty="0">
              <a:solidFill>
                <a:srgbClr val="0096A6"/>
              </a:solidFill>
              <a:ea typeface="Calibri"/>
              <a:cs typeface="Arial"/>
              <a:hlinkClick r:id="rId6">
                <a:extLst>
                  <a:ext uri="{A12FA001-AC4F-418D-AE19-62706E023703}">
                    <ahyp:hlinkClr xmlns:ahyp="http://schemas.microsoft.com/office/drawing/2018/hyperlinkcolor" val="tx"/>
                  </a:ext>
                </a:extLst>
              </a:hlinkClick>
            </a:endParaRPr>
          </a:p>
        </p:txBody>
      </p:sp>
      <p:sp>
        <p:nvSpPr>
          <p:cNvPr id="5" name="TextBox 4">
            <a:extLst>
              <a:ext uri="{FF2B5EF4-FFF2-40B4-BE49-F238E27FC236}">
                <a16:creationId xmlns:a16="http://schemas.microsoft.com/office/drawing/2014/main" id="{F716162C-2C8D-2DF9-9F18-6DB6E1F1AF5B}"/>
              </a:ext>
            </a:extLst>
          </p:cNvPr>
          <p:cNvSpPr txBox="1"/>
          <p:nvPr/>
        </p:nvSpPr>
        <p:spPr>
          <a:xfrm>
            <a:off x="6294378" y="4109035"/>
            <a:ext cx="2809702" cy="230832"/>
          </a:xfrm>
          <a:prstGeom prst="rect">
            <a:avLst/>
          </a:prstGeom>
          <a:noFill/>
        </p:spPr>
        <p:txBody>
          <a:bodyPr wrap="square" lIns="91440" tIns="45720" rIns="91440" bIns="45720" anchor="t">
            <a:spAutoFit/>
          </a:bodyPr>
          <a:lstStyle/>
          <a:p>
            <a:pPr algn="r"/>
            <a:r>
              <a:rPr lang="en-US" sz="900" dirty="0">
                <a:latin typeface="Trebuchet MS" panose="020B0603020202020204" pitchFamily="34" charset="0"/>
              </a:rPr>
              <a:t>(Kosanovich et al., 2021)</a:t>
            </a:r>
          </a:p>
        </p:txBody>
      </p:sp>
    </p:spTree>
    <p:extLst>
      <p:ext uri="{BB962C8B-B14F-4D97-AF65-F5344CB8AC3E}">
        <p14:creationId xmlns:p14="http://schemas.microsoft.com/office/powerpoint/2010/main" val="221547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52">
          <a:extLst>
            <a:ext uri="{FF2B5EF4-FFF2-40B4-BE49-F238E27FC236}">
              <a16:creationId xmlns:a16="http://schemas.microsoft.com/office/drawing/2014/main" id="{7D8DAB53-0255-D08A-F729-842078E72487}"/>
            </a:ext>
          </a:extLst>
        </p:cNvPr>
        <p:cNvGrpSpPr/>
        <p:nvPr/>
      </p:nvGrpSpPr>
      <p:grpSpPr>
        <a:xfrm>
          <a:off x="0" y="0"/>
          <a:ext cx="0" cy="0"/>
          <a:chOff x="0" y="0"/>
          <a:chExt cx="0" cy="0"/>
        </a:xfrm>
      </p:grpSpPr>
      <p:sp>
        <p:nvSpPr>
          <p:cNvPr id="22" name="Arrow: Right 21">
            <a:extLst>
              <a:ext uri="{FF2B5EF4-FFF2-40B4-BE49-F238E27FC236}">
                <a16:creationId xmlns:a16="http://schemas.microsoft.com/office/drawing/2014/main" id="{76ED7F5F-D114-AC15-3756-4FB85167C106}"/>
              </a:ext>
              <a:ext uri="{C183D7F6-B498-43B3-948B-1728B52AA6E4}">
                <adec:decorative xmlns:adec="http://schemas.microsoft.com/office/drawing/2017/decorative" val="1"/>
              </a:ext>
            </a:extLst>
          </p:cNvPr>
          <p:cNvSpPr/>
          <p:nvPr/>
        </p:nvSpPr>
        <p:spPr>
          <a:xfrm rot="13260000" flipV="1">
            <a:off x="1483629" y="2990245"/>
            <a:ext cx="630325" cy="133260"/>
          </a:xfrm>
          <a:prstGeom prst="rightArrow">
            <a:avLst/>
          </a:pr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latin typeface="Trebuchet MS" panose="020B0603020202020204" pitchFamily="34" charset="0"/>
            </a:endParaRPr>
          </a:p>
        </p:txBody>
      </p:sp>
      <p:cxnSp>
        <p:nvCxnSpPr>
          <p:cNvPr id="8" name="Straight Arrow Connector 7">
            <a:extLst>
              <a:ext uri="{FF2B5EF4-FFF2-40B4-BE49-F238E27FC236}">
                <a16:creationId xmlns:a16="http://schemas.microsoft.com/office/drawing/2014/main" id="{B58717D0-3F26-17E6-0379-26BA9F7C3CE2}"/>
              </a:ext>
              <a:ext uri="{C183D7F6-B498-43B3-948B-1728B52AA6E4}">
                <adec:decorative xmlns:adec="http://schemas.microsoft.com/office/drawing/2017/decorative" val="1"/>
              </a:ext>
            </a:extLst>
          </p:cNvPr>
          <p:cNvCxnSpPr>
            <a:cxnSpLocks/>
          </p:cNvCxnSpPr>
          <p:nvPr/>
        </p:nvCxnSpPr>
        <p:spPr>
          <a:xfrm>
            <a:off x="2099829" y="1715911"/>
            <a:ext cx="10706" cy="582197"/>
          </a:xfrm>
          <a:prstGeom prst="straightConnector1">
            <a:avLst/>
          </a:prstGeom>
          <a:ln w="57150">
            <a:solidFill>
              <a:schemeClr val="bg2"/>
            </a:solidFill>
          </a:ln>
        </p:spPr>
        <p:style>
          <a:lnRef idx="1">
            <a:schemeClr val="dk1"/>
          </a:lnRef>
          <a:fillRef idx="0">
            <a:schemeClr val="dk1"/>
          </a:fillRef>
          <a:effectRef idx="0">
            <a:schemeClr val="dk1"/>
          </a:effectRef>
          <a:fontRef idx="minor">
            <a:schemeClr val="tx1"/>
          </a:fontRef>
        </p:style>
      </p:cxnSp>
      <p:cxnSp>
        <p:nvCxnSpPr>
          <p:cNvPr id="5" name="Straight Arrow Connector 4">
            <a:extLst>
              <a:ext uri="{FF2B5EF4-FFF2-40B4-BE49-F238E27FC236}">
                <a16:creationId xmlns:a16="http://schemas.microsoft.com/office/drawing/2014/main" id="{E015BB3B-2D6C-9B54-F6FA-8876A37B59E1}"/>
              </a:ext>
              <a:ext uri="{C183D7F6-B498-43B3-948B-1728B52AA6E4}">
                <adec:decorative xmlns:adec="http://schemas.microsoft.com/office/drawing/2017/decorative" val="1"/>
              </a:ext>
            </a:extLst>
          </p:cNvPr>
          <p:cNvCxnSpPr>
            <a:cxnSpLocks/>
          </p:cNvCxnSpPr>
          <p:nvPr/>
        </p:nvCxnSpPr>
        <p:spPr>
          <a:xfrm>
            <a:off x="855943" y="1671091"/>
            <a:ext cx="0" cy="554862"/>
          </a:xfrm>
          <a:prstGeom prst="straightConnector1">
            <a:avLst/>
          </a:prstGeom>
          <a:ln w="57150">
            <a:solidFill>
              <a:schemeClr val="bg2"/>
            </a:solidFill>
          </a:ln>
        </p:spPr>
        <p:style>
          <a:lnRef idx="1">
            <a:schemeClr val="dk1"/>
          </a:lnRef>
          <a:fillRef idx="0">
            <a:schemeClr val="dk1"/>
          </a:fillRef>
          <a:effectRef idx="0">
            <a:schemeClr val="dk1"/>
          </a:effectRef>
          <a:fontRef idx="minor">
            <a:schemeClr val="tx1"/>
          </a:fontRef>
        </p:style>
      </p:cxnSp>
      <p:sp>
        <p:nvSpPr>
          <p:cNvPr id="6" name="Google Shape;353;p46">
            <a:extLst>
              <a:ext uri="{FF2B5EF4-FFF2-40B4-BE49-F238E27FC236}">
                <a16:creationId xmlns:a16="http://schemas.microsoft.com/office/drawing/2014/main" id="{522C89A3-F471-F124-B00E-5F9482F6F1EE}"/>
              </a:ext>
            </a:extLst>
          </p:cNvPr>
          <p:cNvSpPr txBox="1">
            <a:spLocks noGrp="1"/>
          </p:cNvSpPr>
          <p:nvPr>
            <p:ph type="title" idx="4294967295"/>
          </p:nvPr>
        </p:nvSpPr>
        <p:spPr>
          <a:xfrm>
            <a:off x="242320" y="0"/>
            <a:ext cx="8409444" cy="592406"/>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4000" b="0" i="0" u="none" strike="noStrike" cap="none">
                <a:solidFill>
                  <a:schemeClr val="dk1"/>
                </a:solidFill>
                <a:latin typeface="Trebuchet MS" panose="020B0603020202020204" pitchFamily="34" charset="0"/>
                <a:ea typeface="Trebuchet MS" panose="020B0603020202020204" pitchFamily="34" charset="0"/>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chemeClr val="dk1"/>
              </a:buClr>
              <a:buSzPts val="2800"/>
              <a:buFont typeface="Arial"/>
              <a:buNone/>
              <a:tabLst/>
              <a:defRPr/>
            </a:pPr>
            <a:r>
              <a:rPr lang="en-US" sz="2400" dirty="0">
                <a:latin typeface="Trebuchet MS"/>
              </a:rPr>
              <a:t>Reminder: </a:t>
            </a:r>
            <a:r>
              <a:rPr kumimoji="0" lang="en-US" sz="2400" b="0" i="0" u="none" strike="noStrike" kern="0" cap="none" spc="0" normalizeH="0" baseline="0" noProof="0" dirty="0">
                <a:ln>
                  <a:noFill/>
                </a:ln>
                <a:solidFill>
                  <a:schemeClr val="dk1"/>
                </a:solidFill>
                <a:effectLst/>
                <a:uLnTx/>
                <a:uFillTx/>
                <a:latin typeface="Trebuchet MS"/>
                <a:ea typeface="Trebuchet MS" panose="020B0603020202020204" pitchFamily="34" charset="0"/>
                <a:sym typeface="Arial"/>
              </a:rPr>
              <a:t>Support Word Recognition Skills at Home</a:t>
            </a:r>
          </a:p>
        </p:txBody>
      </p:sp>
      <p:sp>
        <p:nvSpPr>
          <p:cNvPr id="15" name="Rectangle: Rounded Corners 14">
            <a:extLst>
              <a:ext uri="{FF2B5EF4-FFF2-40B4-BE49-F238E27FC236}">
                <a16:creationId xmlns:a16="http://schemas.microsoft.com/office/drawing/2014/main" id="{554AD993-8EB8-2B75-EC68-EF7461EB1966}"/>
              </a:ext>
            </a:extLst>
          </p:cNvPr>
          <p:cNvSpPr/>
          <p:nvPr/>
        </p:nvSpPr>
        <p:spPr>
          <a:xfrm>
            <a:off x="373239" y="809593"/>
            <a:ext cx="2287967" cy="909580"/>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800" dirty="0">
                <a:latin typeface="Trebuchet MS" panose="020B0603020202020204" pitchFamily="34" charset="0"/>
                <a:cs typeface="Arial"/>
              </a:rPr>
              <a:t>Word </a:t>
            </a:r>
          </a:p>
          <a:p>
            <a:pPr algn="ctr"/>
            <a:r>
              <a:rPr lang="en-US" sz="1800" dirty="0">
                <a:latin typeface="Trebuchet MS" panose="020B0603020202020204" pitchFamily="34" charset="0"/>
                <a:cs typeface="Arial"/>
              </a:rPr>
              <a:t>Recognition</a:t>
            </a:r>
          </a:p>
        </p:txBody>
      </p:sp>
      <p:sp>
        <p:nvSpPr>
          <p:cNvPr id="7" name="Rectangle: Rounded Corners 6">
            <a:extLst>
              <a:ext uri="{FF2B5EF4-FFF2-40B4-BE49-F238E27FC236}">
                <a16:creationId xmlns:a16="http://schemas.microsoft.com/office/drawing/2014/main" id="{DEB0C9B6-1468-9900-F2B7-6E10925D25CD}"/>
              </a:ext>
            </a:extLst>
          </p:cNvPr>
          <p:cNvSpPr/>
          <p:nvPr/>
        </p:nvSpPr>
        <p:spPr>
          <a:xfrm>
            <a:off x="242320" y="2037762"/>
            <a:ext cx="1157645" cy="712250"/>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latin typeface="Trebuchet MS" panose="020B0603020202020204" pitchFamily="34" charset="0"/>
                <a:cs typeface="Arial"/>
              </a:rPr>
              <a:t>Phonological Awareness</a:t>
            </a:r>
          </a:p>
        </p:txBody>
      </p:sp>
      <p:sp>
        <p:nvSpPr>
          <p:cNvPr id="9" name="Rectangle: Rounded Corners 8">
            <a:extLst>
              <a:ext uri="{FF2B5EF4-FFF2-40B4-BE49-F238E27FC236}">
                <a16:creationId xmlns:a16="http://schemas.microsoft.com/office/drawing/2014/main" id="{FA5C519E-0729-B1EA-2C49-9DF243DE38F3}"/>
              </a:ext>
            </a:extLst>
          </p:cNvPr>
          <p:cNvSpPr/>
          <p:nvPr/>
        </p:nvSpPr>
        <p:spPr>
          <a:xfrm>
            <a:off x="1522657" y="2050898"/>
            <a:ext cx="1158182" cy="699114"/>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latin typeface="Trebuchet MS" panose="020B0603020202020204" pitchFamily="34" charset="0"/>
                <a:cs typeface="Arial"/>
              </a:rPr>
              <a:t>Phonics</a:t>
            </a:r>
            <a:endParaRPr lang="en-US" dirty="0">
              <a:latin typeface="Trebuchet MS" panose="020B0603020202020204" pitchFamily="34" charset="0"/>
            </a:endParaRPr>
          </a:p>
        </p:txBody>
      </p:sp>
      <p:sp>
        <p:nvSpPr>
          <p:cNvPr id="18" name="Rectangle: Rounded Corners 17">
            <a:extLst>
              <a:ext uri="{FF2B5EF4-FFF2-40B4-BE49-F238E27FC236}">
                <a16:creationId xmlns:a16="http://schemas.microsoft.com/office/drawing/2014/main" id="{B26115DF-3587-D7B4-263A-EAA0F80EA37B}"/>
              </a:ext>
            </a:extLst>
          </p:cNvPr>
          <p:cNvSpPr/>
          <p:nvPr/>
        </p:nvSpPr>
        <p:spPr>
          <a:xfrm>
            <a:off x="1546933" y="3127674"/>
            <a:ext cx="2997413" cy="453432"/>
          </a:xfrm>
          <a:prstGeom prst="round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latin typeface="Trebuchet MS" panose="020B0603020202020204" pitchFamily="34" charset="0"/>
                <a:cs typeface="Arial"/>
              </a:rPr>
              <a:t>Fluency</a:t>
            </a:r>
            <a:endParaRPr lang="en-US" dirty="0">
              <a:latin typeface="Trebuchet MS" panose="020B0603020202020204" pitchFamily="34" charset="0"/>
            </a:endParaRPr>
          </a:p>
        </p:txBody>
      </p:sp>
      <p:sp>
        <p:nvSpPr>
          <p:cNvPr id="2" name="Content Placeholder 4">
            <a:extLst>
              <a:ext uri="{FF2B5EF4-FFF2-40B4-BE49-F238E27FC236}">
                <a16:creationId xmlns:a16="http://schemas.microsoft.com/office/drawing/2014/main" id="{173F2B99-ADD2-E0AC-B8BE-49C5E697A351}"/>
              </a:ext>
            </a:extLst>
          </p:cNvPr>
          <p:cNvSpPr txBox="1">
            <a:spLocks/>
          </p:cNvSpPr>
          <p:nvPr/>
        </p:nvSpPr>
        <p:spPr>
          <a:xfrm>
            <a:off x="3980744" y="1146382"/>
            <a:ext cx="5004103" cy="1982056"/>
          </a:xfrm>
          <a:prstGeom prst="rect">
            <a:avLst/>
          </a:prstGeom>
          <a:noFill/>
          <a:ln>
            <a:solidFill>
              <a:schemeClr val="bg1"/>
            </a:solid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Trebuchet MS" panose="020B0603020202020204" pitchFamily="34" charset="0"/>
                <a:ea typeface="Calibri" panose="020F0502020204030204" pitchFamily="34" charset="0"/>
                <a:cs typeface="Calibri" panose="020F0502020204030204" pitchFamily="34" charset="0"/>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lnSpc>
                <a:spcPct val="150000"/>
              </a:lnSpc>
              <a:buFont typeface="Arial"/>
              <a:buNone/>
            </a:pPr>
            <a:r>
              <a:rPr lang="en-US" sz="2000" dirty="0">
                <a:solidFill>
                  <a:schemeClr val="tx1"/>
                </a:solidFill>
              </a:rPr>
              <a:t>“There is no comprehension strategy powerful enough to compensate for the fact that you can’t read the words.” </a:t>
            </a:r>
          </a:p>
        </p:txBody>
      </p:sp>
      <p:sp>
        <p:nvSpPr>
          <p:cNvPr id="3" name="TextBox 2">
            <a:extLst>
              <a:ext uri="{FF2B5EF4-FFF2-40B4-BE49-F238E27FC236}">
                <a16:creationId xmlns:a16="http://schemas.microsoft.com/office/drawing/2014/main" id="{368D671F-2333-8382-1024-0B25A777233D}"/>
              </a:ext>
            </a:extLst>
          </p:cNvPr>
          <p:cNvSpPr txBox="1"/>
          <p:nvPr/>
        </p:nvSpPr>
        <p:spPr>
          <a:xfrm>
            <a:off x="7352970" y="2661323"/>
            <a:ext cx="2281481" cy="276999"/>
          </a:xfrm>
          <a:prstGeom prst="rect">
            <a:avLst/>
          </a:prstGeom>
          <a:noFill/>
        </p:spPr>
        <p:txBody>
          <a:bodyPr wrap="square" rtlCol="0">
            <a:spAutoFit/>
          </a:bodyPr>
          <a:lstStyle/>
          <a:p>
            <a:r>
              <a:rPr lang="en-US" sz="1200" dirty="0">
                <a:latin typeface="Trebuchet MS" panose="020B0603020202020204" pitchFamily="34" charset="0"/>
                <a:cs typeface="Calibri Light"/>
              </a:rPr>
              <a:t>(</a:t>
            </a:r>
            <a:r>
              <a:rPr lang="en-US" sz="900" dirty="0">
                <a:latin typeface="Trebuchet MS" panose="020B0603020202020204" pitchFamily="34" charset="0"/>
                <a:cs typeface="Calibri Light"/>
              </a:rPr>
              <a:t>Archer &amp; Hughes, 2011</a:t>
            </a:r>
            <a:r>
              <a:rPr lang="en-US" sz="1200" dirty="0">
                <a:latin typeface="Trebuchet MS" panose="020B0603020202020204" pitchFamily="34" charset="0"/>
                <a:cs typeface="Calibri Light"/>
              </a:rPr>
              <a:t>)</a:t>
            </a:r>
            <a:endParaRPr lang="en-US" sz="1200" dirty="0"/>
          </a:p>
        </p:txBody>
      </p:sp>
    </p:spTree>
    <p:extLst>
      <p:ext uri="{BB962C8B-B14F-4D97-AF65-F5344CB8AC3E}">
        <p14:creationId xmlns:p14="http://schemas.microsoft.com/office/powerpoint/2010/main" val="40336375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4D3188-746D-A0DA-7917-3CAEB783A423}"/>
              </a:ext>
            </a:extLst>
          </p:cNvPr>
          <p:cNvSpPr>
            <a:spLocks noGrp="1"/>
          </p:cNvSpPr>
          <p:nvPr>
            <p:ph type="title"/>
          </p:nvPr>
        </p:nvSpPr>
        <p:spPr>
          <a:xfrm>
            <a:off x="205525" y="1922554"/>
            <a:ext cx="5778300" cy="531300"/>
          </a:xfrm>
        </p:spPr>
        <p:txBody>
          <a:bodyPr/>
          <a:lstStyle/>
          <a:p>
            <a:r>
              <a:rPr lang="en-US" sz="2400" dirty="0"/>
              <a:t>The Colorado READ Act and </a:t>
            </a:r>
            <a:br>
              <a:rPr lang="en-US" sz="2400" dirty="0"/>
            </a:br>
            <a:r>
              <a:rPr lang="en-US" sz="2400" dirty="0"/>
              <a:t>the Science of Reading for Families </a:t>
            </a:r>
          </a:p>
        </p:txBody>
      </p:sp>
      <p:sp>
        <p:nvSpPr>
          <p:cNvPr id="7" name="Title 6">
            <a:extLst>
              <a:ext uri="{FF2B5EF4-FFF2-40B4-BE49-F238E27FC236}">
                <a16:creationId xmlns:a16="http://schemas.microsoft.com/office/drawing/2014/main" id="{1AB0C5CF-EA15-BCEF-640B-22CAF55768B8}"/>
              </a:ext>
            </a:extLst>
          </p:cNvPr>
          <p:cNvSpPr>
            <a:spLocks noGrp="1"/>
          </p:cNvSpPr>
          <p:nvPr>
            <p:ph type="title" idx="3"/>
          </p:nvPr>
        </p:nvSpPr>
        <p:spPr>
          <a:xfrm>
            <a:off x="263714" y="3053469"/>
            <a:ext cx="5778300" cy="1040100"/>
          </a:xfrm>
        </p:spPr>
        <p:txBody>
          <a:bodyPr/>
          <a:lstStyle/>
          <a:p>
            <a:r>
              <a:rPr lang="en-US" sz="2800" b="1" dirty="0">
                <a:solidFill>
                  <a:schemeClr val="bg2"/>
                </a:solidFill>
                <a:latin typeface="Trebuchet MS"/>
                <a:cs typeface="Calibri"/>
              </a:rPr>
              <a:t>Language Comprehension &amp; Reading Comprehension</a:t>
            </a:r>
          </a:p>
        </p:txBody>
      </p:sp>
      <p:pic>
        <p:nvPicPr>
          <p:cNvPr id="4" name="Picture 2">
            <a:extLst>
              <a:ext uri="{FF2B5EF4-FFF2-40B4-BE49-F238E27FC236}">
                <a16:creationId xmlns:a16="http://schemas.microsoft.com/office/drawing/2014/main" id="{CD1B9F4D-0BD7-507D-93B7-9E5B392D302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192" y="87578"/>
            <a:ext cx="962353" cy="962353"/>
          </a:xfrm>
          <a:prstGeom prst="rect">
            <a:avLst/>
          </a:prstGeom>
          <a:noFill/>
          <a:extLst>
            <a:ext uri="{909E8E84-426E-40DD-AFC4-6F175D3DCCD1}">
              <a14:hiddenFill xmlns:a14="http://schemas.microsoft.com/office/drawing/2010/main">
                <a:solidFill>
                  <a:srgbClr val="FFFFFF"/>
                </a:solidFill>
              </a14:hiddenFill>
            </a:ext>
          </a:extLst>
        </p:spPr>
      </p:pic>
      <p:sp>
        <p:nvSpPr>
          <p:cNvPr id="5" name="Picture Placeholder 4">
            <a:extLst>
              <a:ext uri="{FF2B5EF4-FFF2-40B4-BE49-F238E27FC236}">
                <a16:creationId xmlns:a16="http://schemas.microsoft.com/office/drawing/2014/main" id="{1C5CD8C3-B08D-F7AA-4F65-76527B7F57D9}"/>
              </a:ext>
            </a:extLst>
          </p:cNvPr>
          <p:cNvSpPr>
            <a:spLocks noGrp="1"/>
          </p:cNvSpPr>
          <p:nvPr>
            <p:ph type="pic" sz="quarter" idx="13"/>
          </p:nvPr>
        </p:nvSpPr>
        <p:spPr/>
        <p:txBody>
          <a:bodyPr/>
          <a:lstStyle/>
          <a:p>
            <a:endParaRPr lang="en-US" dirty="0"/>
          </a:p>
        </p:txBody>
      </p:sp>
      <p:pic>
        <p:nvPicPr>
          <p:cNvPr id="8" name="Picture Placeholder 5" descr="Mother, father, and child hugging">
            <a:extLst>
              <a:ext uri="{FF2B5EF4-FFF2-40B4-BE49-F238E27FC236}">
                <a16:creationId xmlns:a16="http://schemas.microsoft.com/office/drawing/2014/main" id="{76CC403A-CE7A-6347-71A2-2FD0B82E0EE9}"/>
              </a:ext>
            </a:extLst>
          </p:cNvPr>
          <p:cNvPicPr>
            <a:picLocks noChangeAspect="1"/>
          </p:cNvPicPr>
          <p:nvPr/>
        </p:nvPicPr>
        <p:blipFill>
          <a:blip r:embed="rId4"/>
          <a:srcRect l="28259" r="23720"/>
          <a:stretch>
            <a:fillRect/>
          </a:stretch>
        </p:blipFill>
        <p:spPr>
          <a:xfrm>
            <a:off x="5897462" y="0"/>
            <a:ext cx="3246538" cy="4379913"/>
          </a:xfrm>
          <a:prstGeom prst="rect">
            <a:avLst/>
          </a:prstGeom>
          <a:solidFill>
            <a:schemeClr val="tx2"/>
          </a:solidFill>
          <a:ln>
            <a:noFill/>
          </a:ln>
        </p:spPr>
      </p:pic>
    </p:spTree>
    <p:extLst>
      <p:ext uri="{BB962C8B-B14F-4D97-AF65-F5344CB8AC3E}">
        <p14:creationId xmlns:p14="http://schemas.microsoft.com/office/powerpoint/2010/main" val="21972499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36E4C-41C2-2ACF-0DC2-44775C0BFC01}"/>
              </a:ext>
            </a:extLst>
          </p:cNvPr>
          <p:cNvSpPr>
            <a:spLocks noGrp="1"/>
          </p:cNvSpPr>
          <p:nvPr>
            <p:ph type="title"/>
          </p:nvPr>
        </p:nvSpPr>
        <p:spPr>
          <a:xfrm>
            <a:off x="-1" y="0"/>
            <a:ext cx="8938517" cy="572700"/>
          </a:xfrm>
        </p:spPr>
        <p:txBody>
          <a:bodyPr/>
          <a:lstStyle/>
          <a:p>
            <a:r>
              <a:rPr lang="en-US" sz="2400" dirty="0"/>
              <a:t>Summary of Key Points | Language &amp; Reading Comprehension</a:t>
            </a:r>
          </a:p>
        </p:txBody>
      </p:sp>
      <p:sp>
        <p:nvSpPr>
          <p:cNvPr id="3" name="Content Placeholder 4">
            <a:extLst>
              <a:ext uri="{FF2B5EF4-FFF2-40B4-BE49-F238E27FC236}">
                <a16:creationId xmlns:a16="http://schemas.microsoft.com/office/drawing/2014/main" id="{D905D23A-AA4A-7186-3114-E8C6A2520EEE}"/>
              </a:ext>
            </a:extLst>
          </p:cNvPr>
          <p:cNvSpPr txBox="1">
            <a:spLocks/>
          </p:cNvSpPr>
          <p:nvPr/>
        </p:nvSpPr>
        <p:spPr>
          <a:xfrm>
            <a:off x="0" y="826859"/>
            <a:ext cx="8383712" cy="3238245"/>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Trebuchet MS" panose="020B0603020202020204" pitchFamily="34" charset="0"/>
                <a:ea typeface="Calibri" panose="020F0502020204030204" pitchFamily="34" charset="0"/>
                <a:cs typeface="Calibri" panose="020F0502020204030204" pitchFamily="34" charset="0"/>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lnSpc>
                <a:spcPct val="100000"/>
              </a:lnSpc>
            </a:pPr>
            <a:r>
              <a:rPr lang="en-US" sz="2000" dirty="0">
                <a:solidFill>
                  <a:schemeClr val="tx1"/>
                </a:solidFill>
              </a:rPr>
              <a:t>Reading comprehension is an outcome, the product of word recognition and language comprehension.</a:t>
            </a:r>
          </a:p>
          <a:p>
            <a:pPr>
              <a:lnSpc>
                <a:spcPct val="100000"/>
              </a:lnSpc>
            </a:pPr>
            <a:endParaRPr lang="en-US" sz="1000" dirty="0">
              <a:solidFill>
                <a:schemeClr val="tx1"/>
              </a:solidFill>
            </a:endParaRPr>
          </a:p>
          <a:p>
            <a:pPr>
              <a:lnSpc>
                <a:spcPct val="100000"/>
              </a:lnSpc>
            </a:pPr>
            <a:r>
              <a:rPr lang="en-US" sz="2000" dirty="0">
                <a:solidFill>
                  <a:schemeClr val="tx1"/>
                </a:solidFill>
              </a:rPr>
              <a:t>Language comprehension skills are the oral language foundation for reading comprehension skills.</a:t>
            </a:r>
          </a:p>
          <a:p>
            <a:pPr>
              <a:lnSpc>
                <a:spcPct val="100000"/>
              </a:lnSpc>
            </a:pPr>
            <a:endParaRPr lang="en-US" sz="1000" dirty="0">
              <a:solidFill>
                <a:schemeClr val="tx1"/>
              </a:solidFill>
            </a:endParaRPr>
          </a:p>
          <a:p>
            <a:pPr>
              <a:lnSpc>
                <a:spcPct val="100000"/>
              </a:lnSpc>
            </a:pPr>
            <a:r>
              <a:rPr lang="en-US" sz="2000" dirty="0">
                <a:solidFill>
                  <a:srgbClr val="000000"/>
                </a:solidFill>
                <a:ea typeface="Trebuchet MS" panose="020B0603020202020204" pitchFamily="34" charset="0"/>
              </a:rPr>
              <a:t>Once a child can independently read the words on the page, the strength of their language comprehension skills will determine overall reading ability. </a:t>
            </a:r>
          </a:p>
          <a:p>
            <a:pPr>
              <a:lnSpc>
                <a:spcPct val="100000"/>
              </a:lnSpc>
            </a:pPr>
            <a:endParaRPr lang="en-US" sz="1000" dirty="0">
              <a:solidFill>
                <a:srgbClr val="000000"/>
              </a:solidFill>
            </a:endParaRPr>
          </a:p>
          <a:p>
            <a:pPr>
              <a:lnSpc>
                <a:spcPct val="100000"/>
              </a:lnSpc>
            </a:pPr>
            <a:r>
              <a:rPr lang="en-US" sz="2000" dirty="0">
                <a:solidFill>
                  <a:srgbClr val="000000"/>
                </a:solidFill>
              </a:rPr>
              <a:t>Comprehension continues to grow throughout a child’s life. </a:t>
            </a:r>
            <a:endParaRPr lang="en-US" sz="2000" dirty="0">
              <a:solidFill>
                <a:schemeClr val="tx1"/>
              </a:solidFill>
            </a:endParaRPr>
          </a:p>
          <a:p>
            <a:pPr>
              <a:lnSpc>
                <a:spcPct val="100000"/>
              </a:lnSpc>
            </a:pPr>
            <a:endParaRPr lang="en-US" sz="2000" dirty="0">
              <a:solidFill>
                <a:schemeClr val="tx1"/>
              </a:solidFill>
            </a:endParaRPr>
          </a:p>
        </p:txBody>
      </p:sp>
    </p:spTree>
    <p:extLst>
      <p:ext uri="{BB962C8B-B14F-4D97-AF65-F5344CB8AC3E}">
        <p14:creationId xmlns:p14="http://schemas.microsoft.com/office/powerpoint/2010/main" val="95397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210AD-E863-846D-3D8E-C31597F7E85F}"/>
              </a:ext>
            </a:extLst>
          </p:cNvPr>
          <p:cNvSpPr>
            <a:spLocks noGrp="1"/>
          </p:cNvSpPr>
          <p:nvPr>
            <p:ph type="title"/>
          </p:nvPr>
        </p:nvSpPr>
        <p:spPr/>
        <p:txBody>
          <a:bodyPr/>
          <a:lstStyle/>
          <a:p>
            <a:r>
              <a:rPr lang="en-US" dirty="0"/>
              <a:t>Learning to Read Transforms Lives</a:t>
            </a:r>
          </a:p>
        </p:txBody>
      </p:sp>
      <p:pic>
        <p:nvPicPr>
          <p:cNvPr id="3" name="Content Placeholder 6" descr="Children sitting on steps">
            <a:extLst>
              <a:ext uri="{FF2B5EF4-FFF2-40B4-BE49-F238E27FC236}">
                <a16:creationId xmlns:a16="http://schemas.microsoft.com/office/drawing/2014/main" id="{FC95EA47-77A3-EAE8-0A53-91B67344D1B9}"/>
              </a:ext>
            </a:extLst>
          </p:cNvPr>
          <p:cNvPicPr>
            <a:picLocks noChangeAspect="1"/>
          </p:cNvPicPr>
          <p:nvPr/>
        </p:nvPicPr>
        <p:blipFill rotWithShape="1">
          <a:blip r:embed="rId3"/>
          <a:srcRect t="20887"/>
          <a:stretch/>
        </p:blipFill>
        <p:spPr>
          <a:xfrm>
            <a:off x="1218005" y="755707"/>
            <a:ext cx="6809759" cy="3589311"/>
          </a:xfrm>
          <a:prstGeom prst="rect">
            <a:avLst/>
          </a:prstGeom>
          <a:ln>
            <a:noFill/>
          </a:ln>
          <a:effectLst>
            <a:softEdge rad="112500"/>
          </a:effectLst>
        </p:spPr>
      </p:pic>
      <p:sp>
        <p:nvSpPr>
          <p:cNvPr id="4" name="Title 1">
            <a:extLst>
              <a:ext uri="{FF2B5EF4-FFF2-40B4-BE49-F238E27FC236}">
                <a16:creationId xmlns:a16="http://schemas.microsoft.com/office/drawing/2014/main" id="{D746CEA7-C9C1-38B5-E89D-2789E52FD5A1}"/>
              </a:ext>
            </a:extLst>
          </p:cNvPr>
          <p:cNvSpPr txBox="1">
            <a:spLocks/>
          </p:cNvSpPr>
          <p:nvPr/>
        </p:nvSpPr>
        <p:spPr>
          <a:xfrm>
            <a:off x="636877" y="2021305"/>
            <a:ext cx="8211489" cy="2130745"/>
          </a:xfrm>
          <a:prstGeom prst="rect">
            <a:avLst/>
          </a:prstGeom>
          <a:solidFill>
            <a:srgbClr val="FFFFFF">
              <a:alpha val="85098"/>
            </a:srgb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1"/>
                </a:solidFill>
                <a:latin typeface="Trebuchet MS" panose="020B0603020202020204" pitchFamily="34" charset="0"/>
                <a:ea typeface="+mj-ea"/>
                <a:cs typeface="+mj-cs"/>
              </a:defRPr>
            </a:lvl1pPr>
          </a:lstStyle>
          <a:p>
            <a:pPr>
              <a:buClrTx/>
              <a:buFontTx/>
            </a:pPr>
            <a:r>
              <a:rPr lang="en-US" b="0" dirty="0">
                <a:cs typeface="Arial" panose="020B0604020202020204" pitchFamily="34" charset="0"/>
              </a:rPr>
              <a:t>“</a:t>
            </a:r>
            <a:r>
              <a:rPr lang="en-US" dirty="0"/>
              <a:t>Learning to read transforms lives. Reading is the basis for the acquisition of knowledge, for cultural engagement, for democracy, and for success in the workplace</a:t>
            </a:r>
            <a:r>
              <a:rPr lang="en-US" b="0" dirty="0">
                <a:cs typeface="Arial" panose="020B0604020202020204" pitchFamily="34" charset="0"/>
              </a:rPr>
              <a:t>.”</a:t>
            </a:r>
            <a:endParaRPr lang="en-US" dirty="0"/>
          </a:p>
        </p:txBody>
      </p:sp>
      <p:sp>
        <p:nvSpPr>
          <p:cNvPr id="6" name="TextBox 5">
            <a:extLst>
              <a:ext uri="{FF2B5EF4-FFF2-40B4-BE49-F238E27FC236}">
                <a16:creationId xmlns:a16="http://schemas.microsoft.com/office/drawing/2014/main" id="{B86CEA97-7ED3-DB8C-2F8E-35E1ABE8F3D6}"/>
              </a:ext>
            </a:extLst>
          </p:cNvPr>
          <p:cNvSpPr txBox="1"/>
          <p:nvPr/>
        </p:nvSpPr>
        <p:spPr>
          <a:xfrm>
            <a:off x="7925995" y="4114186"/>
            <a:ext cx="1218006" cy="230832"/>
          </a:xfrm>
          <a:prstGeom prst="rect">
            <a:avLst/>
          </a:prstGeom>
          <a:noFill/>
        </p:spPr>
        <p:txBody>
          <a:bodyPr wrap="square" lIns="91440" tIns="45720" rIns="91440" bIns="45720" anchor="t">
            <a:spAutoFit/>
          </a:bodyPr>
          <a:lstStyle/>
          <a:p>
            <a:pPr algn="r"/>
            <a:r>
              <a:rPr lang="en-US" sz="900" dirty="0">
                <a:latin typeface="Trebuchet MS" panose="020B0603020202020204" pitchFamily="34" charset="0"/>
              </a:rPr>
              <a:t>(Castles et al, 2018)</a:t>
            </a:r>
          </a:p>
        </p:txBody>
      </p:sp>
    </p:spTree>
    <p:extLst>
      <p:ext uri="{BB962C8B-B14F-4D97-AF65-F5344CB8AC3E}">
        <p14:creationId xmlns:p14="http://schemas.microsoft.com/office/powerpoint/2010/main" val="37356547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2">
          <a:extLst>
            <a:ext uri="{FF2B5EF4-FFF2-40B4-BE49-F238E27FC236}">
              <a16:creationId xmlns:a16="http://schemas.microsoft.com/office/drawing/2014/main" id="{08826ADB-5956-072E-6459-C6FEA004540F}"/>
            </a:ext>
          </a:extLst>
        </p:cNvPr>
        <p:cNvGrpSpPr/>
        <p:nvPr/>
      </p:nvGrpSpPr>
      <p:grpSpPr>
        <a:xfrm>
          <a:off x="0" y="0"/>
          <a:ext cx="0" cy="0"/>
          <a:chOff x="0" y="0"/>
          <a:chExt cx="0" cy="0"/>
        </a:xfrm>
      </p:grpSpPr>
      <p:sp>
        <p:nvSpPr>
          <p:cNvPr id="353" name="Google Shape;353;p46">
            <a:extLst>
              <a:ext uri="{FF2B5EF4-FFF2-40B4-BE49-F238E27FC236}">
                <a16:creationId xmlns:a16="http://schemas.microsoft.com/office/drawing/2014/main" id="{90FED1CE-9513-786A-D364-B750E35ABBC7}"/>
              </a:ext>
            </a:extLst>
          </p:cNvPr>
          <p:cNvSpPr txBox="1">
            <a:spLocks noGrp="1"/>
          </p:cNvSpPr>
          <p:nvPr>
            <p:ph type="title"/>
          </p:nvPr>
        </p:nvSpPr>
        <p:spPr>
          <a:xfrm>
            <a:off x="270093" y="0"/>
            <a:ext cx="8250506" cy="587739"/>
          </a:xfrm>
          <a:prstGeom prst="rect">
            <a:avLst/>
          </a:prstGeom>
        </p:spPr>
        <p:txBody>
          <a:bodyPr spcFirstLastPara="1" wrap="square" lIns="0" tIns="0" rIns="0" bIns="0" anchor="ctr" anchorCtr="0">
            <a:noAutofit/>
          </a:bodyPr>
          <a:lstStyle/>
          <a:p>
            <a:r>
              <a:rPr lang="en-US" sz="2400" dirty="0">
                <a:latin typeface="Trebuchet MS"/>
              </a:rPr>
              <a:t>Do You Want to Learn More?</a:t>
            </a:r>
          </a:p>
        </p:txBody>
      </p:sp>
      <p:sp>
        <p:nvSpPr>
          <p:cNvPr id="2" name="Google Shape;354;p46">
            <a:extLst>
              <a:ext uri="{FF2B5EF4-FFF2-40B4-BE49-F238E27FC236}">
                <a16:creationId xmlns:a16="http://schemas.microsoft.com/office/drawing/2014/main" id="{422619B1-34BC-5BA6-9648-1DB068299271}"/>
              </a:ext>
            </a:extLst>
          </p:cNvPr>
          <p:cNvSpPr txBox="1">
            <a:spLocks noGrp="1"/>
          </p:cNvSpPr>
          <p:nvPr>
            <p:ph type="body" idx="4294967295"/>
          </p:nvPr>
        </p:nvSpPr>
        <p:spPr>
          <a:xfrm>
            <a:off x="270093" y="747388"/>
            <a:ext cx="8541398" cy="3074713"/>
          </a:xfrm>
          <a:prstGeom prst="rect">
            <a:avLst/>
          </a:prstGeom>
        </p:spPr>
        <p:txBody>
          <a:bodyPr spcFirstLastPara="1" wrap="square" lIns="91425" tIns="91425" rIns="91425" bIns="91425" anchor="t" anchorCtr="0">
            <a:normAutofit/>
          </a:bodyPr>
          <a:lstStyle/>
          <a:p>
            <a:pPr marL="0" indent="0" algn="ctr">
              <a:buNone/>
            </a:pPr>
            <a:r>
              <a:rPr lang="en-US" dirty="0">
                <a:ea typeface="Calibri"/>
                <a:cs typeface="Calibri"/>
              </a:rPr>
              <a:t>Visit the </a:t>
            </a:r>
            <a:r>
              <a:rPr lang="en-US" dirty="0">
                <a:ea typeface="Calibri"/>
                <a:cs typeface="Calibri"/>
                <a:hlinkClick r:id="rId3"/>
              </a:rPr>
              <a:t>CDE Parent Resources Website</a:t>
            </a:r>
            <a:endParaRPr lang="en-US" dirty="0"/>
          </a:p>
          <a:p>
            <a:pPr marL="0" indent="0">
              <a:spcAft>
                <a:spcPts val="1200"/>
              </a:spcAft>
              <a:buNone/>
            </a:pPr>
            <a:endParaRPr lang="en-US" dirty="0"/>
          </a:p>
        </p:txBody>
      </p:sp>
      <p:pic>
        <p:nvPicPr>
          <p:cNvPr id="3" name="Picture 2">
            <a:extLst>
              <a:ext uri="{FF2B5EF4-FFF2-40B4-BE49-F238E27FC236}">
                <a16:creationId xmlns:a16="http://schemas.microsoft.com/office/drawing/2014/main" id="{362E2144-FCB3-A776-0803-92FD4BD5363E}"/>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6711" y="1484831"/>
            <a:ext cx="2337270" cy="233727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34523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5" name="Title 4">
            <a:extLst>
              <a:ext uri="{FF2B5EF4-FFF2-40B4-BE49-F238E27FC236}">
                <a16:creationId xmlns:a16="http://schemas.microsoft.com/office/drawing/2014/main" id="{9C1AF712-E588-4D03-9466-931A5AD98412}"/>
              </a:ext>
            </a:extLst>
          </p:cNvPr>
          <p:cNvSpPr>
            <a:spLocks noGrp="1"/>
          </p:cNvSpPr>
          <p:nvPr>
            <p:ph type="title"/>
          </p:nvPr>
        </p:nvSpPr>
        <p:spPr>
          <a:xfrm>
            <a:off x="132346" y="0"/>
            <a:ext cx="8388253" cy="572700"/>
          </a:xfrm>
          <a:prstGeom prst="rect">
            <a:avLst/>
          </a:prstGeo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400" dirty="0">
                <a:latin typeface="Trebuchet MS" panose="020B0603020202020204" pitchFamily="34" charset="0"/>
              </a:rPr>
              <a:t>References Slide 1</a:t>
            </a:r>
          </a:p>
        </p:txBody>
      </p:sp>
      <p:sp>
        <p:nvSpPr>
          <p:cNvPr id="6" name="TextBox 5">
            <a:extLst>
              <a:ext uri="{FF2B5EF4-FFF2-40B4-BE49-F238E27FC236}">
                <a16:creationId xmlns:a16="http://schemas.microsoft.com/office/drawing/2014/main" id="{F93AB683-9E2C-4400-B04E-CC8B6478D10C}"/>
              </a:ext>
            </a:extLst>
          </p:cNvPr>
          <p:cNvSpPr txBox="1"/>
          <p:nvPr/>
        </p:nvSpPr>
        <p:spPr>
          <a:xfrm>
            <a:off x="132346" y="572700"/>
            <a:ext cx="8734926" cy="3785652"/>
          </a:xfrm>
          <a:prstGeom prst="rect">
            <a:avLst/>
          </a:prstGeom>
          <a:noFill/>
        </p:spPr>
        <p:txBody>
          <a:bodyPr wrap="square" lIns="91440" tIns="45720" rIns="91440" bIns="45720" rtlCol="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000" dirty="0">
                <a:latin typeface="Trebuchet MS" panose="020B0603020202020204" pitchFamily="34" charset="0"/>
              </a:rPr>
              <a:t>Archer, A. L., &amp; Hughes, C. A. (2011). </a:t>
            </a:r>
            <a:r>
              <a:rPr lang="en-US" sz="1000" i="1" dirty="0">
                <a:latin typeface="Trebuchet MS" panose="020B0603020202020204" pitchFamily="34" charset="0"/>
              </a:rPr>
              <a:t>Explicit instruction: Effective and efficient teaching</a:t>
            </a:r>
            <a:r>
              <a:rPr lang="en-US" sz="1000" dirty="0">
                <a:latin typeface="Trebuchet MS" panose="020B0603020202020204" pitchFamily="34" charset="0"/>
              </a:rPr>
              <a:t>. Guilford Publications.</a:t>
            </a:r>
          </a:p>
          <a:p>
            <a:endParaRPr lang="en-US" sz="1000" b="0" i="0" u="none" strike="noStrike" dirty="0">
              <a:solidFill>
                <a:srgbClr val="000000"/>
              </a:solidFill>
              <a:effectLst/>
              <a:latin typeface="Trebuchet MS" panose="020B0603020202020204" pitchFamily="34" charset="0"/>
            </a:endParaRPr>
          </a:p>
          <a:p>
            <a:r>
              <a:rPr lang="en-US" sz="1000" b="0" i="0" u="none" strike="noStrike" dirty="0">
                <a:solidFill>
                  <a:srgbClr val="000000"/>
                </a:solidFill>
                <a:effectLst/>
                <a:latin typeface="Trebuchet MS" panose="020B0603020202020204" pitchFamily="34" charset="0"/>
              </a:rPr>
              <a:t>Birsh, J. R. &amp; Carreker, S. (2018).  </a:t>
            </a:r>
            <a:r>
              <a:rPr lang="en-US" sz="1000" b="0" i="1" u="none" strike="noStrike" dirty="0">
                <a:solidFill>
                  <a:srgbClr val="000000"/>
                </a:solidFill>
                <a:effectLst/>
                <a:latin typeface="Trebuchet MS" panose="020B0603020202020204" pitchFamily="34" charset="0"/>
              </a:rPr>
              <a:t>Multisensory teaching of basic language skills </a:t>
            </a:r>
            <a:r>
              <a:rPr lang="en-US" sz="1000" b="0" i="0" u="none" strike="noStrike" dirty="0">
                <a:solidFill>
                  <a:srgbClr val="000000"/>
                </a:solidFill>
                <a:effectLst/>
                <a:latin typeface="Trebuchet MS" panose="020B0603020202020204" pitchFamily="34" charset="0"/>
              </a:rPr>
              <a:t>(4th ed.). Baltimore, MD: Brookes.</a:t>
            </a:r>
          </a:p>
          <a:p>
            <a:endParaRPr lang="en-US" sz="1000" dirty="0">
              <a:latin typeface="Trebuchet MS" panose="020B0603020202020204" pitchFamily="34" charset="0"/>
              <a:cs typeface="Arial"/>
            </a:endParaRPr>
          </a:p>
          <a:p>
            <a:r>
              <a:rPr lang="en-US" sz="1000" dirty="0">
                <a:latin typeface="Trebuchet MS" panose="020B0603020202020204" pitchFamily="34" charset="0"/>
              </a:rPr>
              <a:t>Brown, S. E., &amp; Stollar, S. (2025). </a:t>
            </a:r>
            <a:r>
              <a:rPr lang="en-US" sz="1000" i="1" dirty="0">
                <a:latin typeface="Trebuchet MS" panose="020B0603020202020204" pitchFamily="34" charset="0"/>
              </a:rPr>
              <a:t>MTSS for reading improvement: A leader's tool kit for schoolwide success</a:t>
            </a:r>
            <a:r>
              <a:rPr lang="en-US" sz="1000" dirty="0">
                <a:latin typeface="Trebuchet MS" panose="020B0603020202020204" pitchFamily="34" charset="0"/>
              </a:rPr>
              <a:t>. Solution Tree.</a:t>
            </a:r>
          </a:p>
          <a:p>
            <a:endParaRPr lang="en-US" sz="1000" dirty="0">
              <a:solidFill>
                <a:srgbClr val="000000"/>
              </a:solidFill>
              <a:latin typeface="Trebuchet MS" panose="020B0603020202020204" pitchFamily="34" charset="0"/>
            </a:endParaRPr>
          </a:p>
          <a:p>
            <a:r>
              <a:rPr lang="en-US" sz="1000" dirty="0">
                <a:latin typeface="Trebuchet MS" panose="020B0603020202020204" pitchFamily="34" charset="0"/>
              </a:rPr>
              <a:t>Buckingham, J. (2020). Six reasons to use the science of reading in schools. The Reading League Journal, 1(1), 13–17.</a:t>
            </a:r>
          </a:p>
          <a:p>
            <a:br>
              <a:rPr lang="en-US" sz="1000" dirty="0">
                <a:latin typeface="Trebuchet MS" panose="020B0603020202020204" pitchFamily="34" charset="0"/>
              </a:rPr>
            </a:br>
            <a:r>
              <a:rPr lang="en-US" sz="1000" dirty="0">
                <a:latin typeface="Trebuchet MS" panose="020B0603020202020204" pitchFamily="34" charset="0"/>
              </a:rPr>
              <a:t>CGCS Video Maker. (2012, August 10). </a:t>
            </a:r>
            <a:r>
              <a:rPr lang="en-US" sz="1000" i="1" dirty="0">
                <a:latin typeface="Trebuchet MS" panose="020B0603020202020204" pitchFamily="34" charset="0"/>
              </a:rPr>
              <a:t>Classroom example of teaching complex text: Butterfly</a:t>
            </a:r>
            <a:r>
              <a:rPr lang="en-US" sz="1000" dirty="0">
                <a:latin typeface="Trebuchet MS" panose="020B0603020202020204" pitchFamily="34" charset="0"/>
              </a:rPr>
              <a:t> [Video]. Vimeo. </a:t>
            </a:r>
          </a:p>
          <a:p>
            <a:r>
              <a:rPr lang="en-US" sz="1000" dirty="0">
                <a:latin typeface="Trebuchet MS" panose="020B0603020202020204" pitchFamily="34" charset="0"/>
              </a:rPr>
              <a:t>https://vimeo.com/47315992?fl=pl&amp;fe=vl</a:t>
            </a:r>
          </a:p>
          <a:p>
            <a:endParaRPr lang="en-US" sz="1000" b="0" i="0" u="none" strike="noStrike" dirty="0">
              <a:solidFill>
                <a:srgbClr val="000000"/>
              </a:solidFill>
              <a:effectLst/>
              <a:latin typeface="Trebuchet MS" panose="020B0603020202020204" pitchFamily="34" charset="0"/>
            </a:endParaRPr>
          </a:p>
          <a:p>
            <a:r>
              <a:rPr lang="en-US" sz="1000" b="0" i="0" u="none" strike="noStrike" dirty="0">
                <a:solidFill>
                  <a:srgbClr val="000000"/>
                </a:solidFill>
                <a:effectLst/>
                <a:latin typeface="Trebuchet MS" panose="020B0603020202020204" pitchFamily="34" charset="0"/>
              </a:rPr>
              <a:t>Cardenas-Hagan, E. (2020). </a:t>
            </a:r>
            <a:r>
              <a:rPr lang="en-US" sz="1000" b="0" i="1" u="none" strike="noStrike" dirty="0">
                <a:solidFill>
                  <a:srgbClr val="000000"/>
                </a:solidFill>
                <a:effectLst/>
                <a:latin typeface="Trebuchet MS" panose="020B0603020202020204" pitchFamily="34" charset="0"/>
              </a:rPr>
              <a:t>Literacy foundations for English learners: A comprehensive guide to evidence-based instruction</a:t>
            </a:r>
            <a:r>
              <a:rPr lang="en-US" sz="1000" b="0" i="0" u="none" strike="noStrike" dirty="0">
                <a:solidFill>
                  <a:srgbClr val="000000"/>
                </a:solidFill>
                <a:effectLst/>
                <a:latin typeface="Trebuchet MS" panose="020B0603020202020204" pitchFamily="34" charset="0"/>
              </a:rPr>
              <a:t>. Paul H Brookes Publishing.</a:t>
            </a:r>
            <a:endParaRPr lang="en-US" sz="1000" b="0" dirty="0">
              <a:effectLst/>
              <a:latin typeface="Trebuchet MS" panose="020B0603020202020204" pitchFamily="34" charset="0"/>
            </a:endParaRPr>
          </a:p>
          <a:p>
            <a:pPr>
              <a:buNone/>
            </a:pPr>
            <a:br>
              <a:rPr lang="en-US" sz="1000" dirty="0">
                <a:latin typeface="Trebuchet MS" panose="020B0603020202020204" pitchFamily="34" charset="0"/>
              </a:rPr>
            </a:br>
            <a:r>
              <a:rPr lang="en-US" sz="1000" dirty="0">
                <a:latin typeface="Trebuchet MS" panose="020B0603020202020204" pitchFamily="34" charset="0"/>
              </a:rPr>
              <a:t>Carlisle, J.F., &amp; Rice, M.S. (2002). Improving reading comprehension. Timonium, MD: York Press.</a:t>
            </a:r>
          </a:p>
          <a:p>
            <a:pPr>
              <a:buNone/>
            </a:pPr>
            <a:endParaRPr lang="en-US" sz="1000" dirty="0">
              <a:latin typeface="Trebuchet MS" panose="020B0603020202020204" pitchFamily="34" charset="0"/>
            </a:endParaRPr>
          </a:p>
          <a:p>
            <a:pPr>
              <a:buNone/>
            </a:pPr>
            <a:r>
              <a:rPr lang="en-US" sz="1000" dirty="0">
                <a:latin typeface="Trebuchet MS" panose="020B0603020202020204" pitchFamily="34" charset="0"/>
              </a:rPr>
              <a:t>Castles, A., Rastle, K., &amp; Nation, K. (2018</a:t>
            </a:r>
            <a:r>
              <a:rPr lang="en-US" sz="1000" i="1" dirty="0">
                <a:latin typeface="Trebuchet MS" panose="020B0603020202020204" pitchFamily="34" charset="0"/>
              </a:rPr>
              <a:t>). Ending the reading wars: Reading acquisition from novice to expert</a:t>
            </a:r>
            <a:r>
              <a:rPr lang="en-US" sz="1000" dirty="0">
                <a:latin typeface="Trebuchet MS" panose="020B0603020202020204" pitchFamily="34" charset="0"/>
              </a:rPr>
              <a:t>. Psychological Science in the Public Interest, 19, 5–51. doi:10.1177/1529100618772271 </a:t>
            </a:r>
          </a:p>
          <a:p>
            <a:pPr>
              <a:buNone/>
            </a:pPr>
            <a:endParaRPr lang="en-US" sz="1000" b="0" i="0" u="none" strike="noStrike" dirty="0">
              <a:solidFill>
                <a:srgbClr val="000000"/>
              </a:solidFill>
              <a:effectLst/>
              <a:latin typeface="Trebuchet MS" panose="020B0603020202020204" pitchFamily="34" charset="0"/>
            </a:endParaRPr>
          </a:p>
          <a:p>
            <a:pPr>
              <a:buNone/>
            </a:pPr>
            <a:r>
              <a:rPr lang="en-US" sz="1000" b="0" i="0" dirty="0">
                <a:solidFill>
                  <a:srgbClr val="000000"/>
                </a:solidFill>
                <a:effectLst/>
                <a:latin typeface="Trebuchet MS" panose="020B0603020202020204" pitchFamily="34" charset="0"/>
              </a:rPr>
              <a:t>Colorado Department of Education. (2020). </a:t>
            </a:r>
            <a:r>
              <a:rPr lang="en-US" sz="1000" b="0" i="1" dirty="0">
                <a:solidFill>
                  <a:srgbClr val="000000"/>
                </a:solidFill>
                <a:effectLst/>
                <a:latin typeface="Trebuchet MS" panose="020B0603020202020204" pitchFamily="34" charset="0"/>
              </a:rPr>
              <a:t>Family and community guides to the Colorado academic standards</a:t>
            </a:r>
            <a:r>
              <a:rPr lang="en-US" sz="1000" b="0" i="0" dirty="0">
                <a:solidFill>
                  <a:srgbClr val="000000"/>
                </a:solidFill>
                <a:effectLst/>
                <a:latin typeface="Trebuchet MS" panose="020B0603020202020204" pitchFamily="34" charset="0"/>
              </a:rPr>
              <a:t>. </a:t>
            </a:r>
          </a:p>
          <a:p>
            <a:pPr>
              <a:buNone/>
            </a:pPr>
            <a:r>
              <a:rPr lang="en-US" sz="1000" b="0" i="0" u="none" strike="noStrike" dirty="0">
                <a:solidFill>
                  <a:srgbClr val="000000"/>
                </a:solidFill>
                <a:effectLst/>
                <a:latin typeface="Trebuchet MS" panose="020B0603020202020204" pitchFamily="34" charset="0"/>
              </a:rPr>
              <a:t>https://www.cde.state.co.us/standardsandinstruction/guidestostandards</a:t>
            </a:r>
          </a:p>
          <a:p>
            <a:pPr>
              <a:buNone/>
            </a:pPr>
            <a:endParaRPr lang="en-US" sz="1000" dirty="0">
              <a:solidFill>
                <a:srgbClr val="000000"/>
              </a:solidFill>
              <a:latin typeface="Trebuchet MS" panose="020B0603020202020204" pitchFamily="34" charset="0"/>
            </a:endParaRPr>
          </a:p>
          <a:p>
            <a:pPr>
              <a:buNone/>
            </a:pPr>
            <a:r>
              <a:rPr lang="en-US" sz="1000" dirty="0">
                <a:latin typeface="Trebuchet MS" panose="020B0603020202020204" pitchFamily="34" charset="0"/>
              </a:rPr>
              <a:t>EngageNY. (2014, September 29). </a:t>
            </a:r>
            <a:r>
              <a:rPr lang="en-US" sz="1000" i="1" dirty="0">
                <a:latin typeface="Trebuchet MS" panose="020B0603020202020204" pitchFamily="34" charset="0"/>
              </a:rPr>
              <a:t>Grade 4 ELA: Making inferences using details and the main idea RI.4.1</a:t>
            </a:r>
            <a:r>
              <a:rPr lang="en-US" sz="1000" dirty="0">
                <a:latin typeface="Trebuchet MS" panose="020B0603020202020204" pitchFamily="34" charset="0"/>
              </a:rPr>
              <a:t> [Video]. Vimeo. </a:t>
            </a:r>
          </a:p>
          <a:p>
            <a:pPr>
              <a:buNone/>
            </a:pPr>
            <a:r>
              <a:rPr lang="en-US" sz="1000" dirty="0">
                <a:latin typeface="Trebuchet MS" panose="020B0603020202020204" pitchFamily="34" charset="0"/>
              </a:rPr>
              <a:t>https://vimeo.com/47315992?fl=pl&amp;fe=vl</a:t>
            </a:r>
          </a:p>
        </p:txBody>
      </p:sp>
    </p:spTree>
    <p:extLst>
      <p:ext uri="{BB962C8B-B14F-4D97-AF65-F5344CB8AC3E}">
        <p14:creationId xmlns:p14="http://schemas.microsoft.com/office/powerpoint/2010/main" val="40552632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52">
          <a:extLst>
            <a:ext uri="{FF2B5EF4-FFF2-40B4-BE49-F238E27FC236}">
              <a16:creationId xmlns:a16="http://schemas.microsoft.com/office/drawing/2014/main" id="{0C7BAFFA-5B83-B6CD-8EB0-E5A5A0CB13D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317ED35-956D-EB6C-3597-D4E640EE955C}"/>
              </a:ext>
            </a:extLst>
          </p:cNvPr>
          <p:cNvSpPr>
            <a:spLocks noGrp="1"/>
          </p:cNvSpPr>
          <p:nvPr>
            <p:ph type="title"/>
          </p:nvPr>
        </p:nvSpPr>
        <p:spPr>
          <a:xfrm>
            <a:off x="132346" y="0"/>
            <a:ext cx="8388253" cy="572700"/>
          </a:xfrm>
          <a:prstGeom prst="rect">
            <a:avLst/>
          </a:prstGeo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400" dirty="0">
                <a:latin typeface="Trebuchet MS" panose="020B0603020202020204" pitchFamily="34" charset="0"/>
              </a:rPr>
              <a:t>References Slide 2</a:t>
            </a:r>
          </a:p>
        </p:txBody>
      </p:sp>
      <p:sp>
        <p:nvSpPr>
          <p:cNvPr id="6" name="TextBox 5">
            <a:extLst>
              <a:ext uri="{FF2B5EF4-FFF2-40B4-BE49-F238E27FC236}">
                <a16:creationId xmlns:a16="http://schemas.microsoft.com/office/drawing/2014/main" id="{C1B021FC-7108-5BEA-FD1F-4B100A71955E}"/>
              </a:ext>
            </a:extLst>
          </p:cNvPr>
          <p:cNvSpPr txBox="1"/>
          <p:nvPr/>
        </p:nvSpPr>
        <p:spPr>
          <a:xfrm>
            <a:off x="132346" y="601980"/>
            <a:ext cx="8734926" cy="3785652"/>
          </a:xfrm>
          <a:prstGeom prst="rect">
            <a:avLst/>
          </a:prstGeom>
          <a:noFill/>
        </p:spPr>
        <p:txBody>
          <a:bodyPr wrap="square" lIns="91440" tIns="45720" rIns="91440" bIns="45720" rtlCol="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000" dirty="0">
                <a:solidFill>
                  <a:srgbClr val="000000"/>
                </a:solidFill>
                <a:latin typeface="Trebuchet MS" panose="020B0603020202020204" pitchFamily="34" charset="0"/>
              </a:rPr>
              <a:t>Gillis, M. (2020). </a:t>
            </a:r>
            <a:r>
              <a:rPr lang="en-US" sz="1000" i="1" dirty="0">
                <a:solidFill>
                  <a:srgbClr val="000000"/>
                </a:solidFill>
                <a:latin typeface="Trebuchet MS" panose="020B0603020202020204" pitchFamily="34" charset="0"/>
              </a:rPr>
              <a:t>Comprehension</a:t>
            </a:r>
            <a:r>
              <a:rPr lang="en-US" sz="1000" dirty="0">
                <a:solidFill>
                  <a:srgbClr val="000000"/>
                </a:solidFill>
                <a:latin typeface="Trebuchet MS" panose="020B0603020202020204" pitchFamily="34" charset="0"/>
              </a:rPr>
              <a:t>. Literacy How. </a:t>
            </a:r>
            <a:r>
              <a:rPr lang="en-US" sz="1000" dirty="0">
                <a:latin typeface="Trebuchet MS" panose="020B0603020202020204" pitchFamily="34" charset="0"/>
              </a:rPr>
              <a:t>https://literacyhow.org/comprehension/  </a:t>
            </a:r>
          </a:p>
          <a:p>
            <a:endParaRPr lang="en-US" sz="1000" dirty="0">
              <a:latin typeface="Trebuchet MS" panose="020B0603020202020204" pitchFamily="34" charset="0"/>
              <a:cs typeface="Arial"/>
            </a:endParaRPr>
          </a:p>
          <a:p>
            <a:r>
              <a:rPr lang="en-US" sz="1000" dirty="0">
                <a:latin typeface="Trebuchet MS" panose="020B0603020202020204" pitchFamily="34" charset="0"/>
                <a:cs typeface="Arial"/>
              </a:rPr>
              <a:t>Gough, P. B. &amp; Tunmer, W.E. (1986). Decoding, reading, and reading disability. </a:t>
            </a:r>
            <a:r>
              <a:rPr lang="en-US" sz="1000" i="1" dirty="0">
                <a:latin typeface="Trebuchet MS" panose="020B0603020202020204" pitchFamily="34" charset="0"/>
                <a:cs typeface="Arial"/>
              </a:rPr>
              <a:t>Remedial and Special Education, 7</a:t>
            </a:r>
            <a:r>
              <a:rPr lang="en-US" sz="1000" dirty="0">
                <a:latin typeface="Trebuchet MS" panose="020B0603020202020204" pitchFamily="34" charset="0"/>
                <a:cs typeface="Arial"/>
              </a:rPr>
              <a:t>(1).</a:t>
            </a:r>
            <a:endParaRPr lang="en-US" sz="1000" dirty="0">
              <a:solidFill>
                <a:srgbClr val="000000"/>
              </a:solidFill>
              <a:latin typeface="Trebuchet MS" panose="020B0603020202020204" pitchFamily="34" charset="0"/>
              <a:cs typeface="Arial"/>
            </a:endParaRPr>
          </a:p>
          <a:p>
            <a:endParaRPr lang="en-US" sz="1000" dirty="0">
              <a:latin typeface="Trebuchet MS" panose="020B0603020202020204" pitchFamily="34" charset="0"/>
            </a:endParaRPr>
          </a:p>
          <a:p>
            <a:r>
              <a:rPr lang="en-US" sz="1000" dirty="0">
                <a:latin typeface="Trebuchet MS" panose="020B0603020202020204" pitchFamily="34" charset="0"/>
              </a:rPr>
              <a:t>Hennessy, N. L. (2021). </a:t>
            </a:r>
            <a:r>
              <a:rPr lang="en-US" sz="1000" i="1" dirty="0">
                <a:latin typeface="Trebuchet MS" panose="020B0603020202020204" pitchFamily="34" charset="0"/>
              </a:rPr>
              <a:t>The reading comprehension blueprint: Helping students make meaning from text</a:t>
            </a:r>
            <a:r>
              <a:rPr lang="en-US" sz="1000" dirty="0">
                <a:latin typeface="Trebuchet MS" panose="020B0603020202020204" pitchFamily="34" charset="0"/>
              </a:rPr>
              <a:t>. Paul H Brookes Publishing.</a:t>
            </a:r>
          </a:p>
          <a:p>
            <a:endParaRPr lang="en-US" sz="1000" dirty="0">
              <a:latin typeface="Trebuchet MS" panose="020B0603020202020204" pitchFamily="34" charset="0"/>
            </a:endParaRPr>
          </a:p>
          <a:p>
            <a:r>
              <a:rPr lang="en-US" sz="1000" dirty="0">
                <a:latin typeface="Trebuchet MS" panose="020B0603020202020204" pitchFamily="34" charset="0"/>
              </a:rPr>
              <a:t>Hogan, Tiffany; Bridges, Mindy Sittner; Justice, Laura M.; and Cain, Kate, "Increasing Higher Level Language Skills to Improve Reading Comprehension" (2011). Special Education and Communication Disorders Faculty Publications. 79. https://digitalcommons.unl.edu/specedfacpub/79 </a:t>
            </a:r>
            <a:endParaRPr lang="en-US" sz="1000" dirty="0">
              <a:solidFill>
                <a:srgbClr val="000000"/>
              </a:solidFill>
              <a:latin typeface="Trebuchet MS" panose="020B0603020202020204" pitchFamily="34" charset="0"/>
            </a:endParaRPr>
          </a:p>
          <a:p>
            <a:endParaRPr lang="en-US" sz="1000" dirty="0">
              <a:solidFill>
                <a:srgbClr val="000000"/>
              </a:solidFill>
              <a:latin typeface="Trebuchet MS" panose="020B0603020202020204" pitchFamily="34" charset="0"/>
            </a:endParaRPr>
          </a:p>
          <a:p>
            <a:r>
              <a:rPr lang="en-US" sz="1000" dirty="0">
                <a:solidFill>
                  <a:srgbClr val="000000"/>
                </a:solidFill>
                <a:latin typeface="Trebuchet MS" panose="020B0603020202020204" pitchFamily="34" charset="0"/>
              </a:rPr>
              <a:t>Honig, B., Diamond, L., &amp; Gutlohn, L. (2018). Teaching reading sourcebook. Academic Therapy Publications. </a:t>
            </a:r>
          </a:p>
          <a:p>
            <a:endParaRPr lang="en-US" sz="1000" dirty="0">
              <a:latin typeface="Trebuchet MS" panose="020B0603020202020204" pitchFamily="34" charset="0"/>
            </a:endParaRPr>
          </a:p>
          <a:p>
            <a:r>
              <a:rPr lang="en-US" sz="1000" dirty="0">
                <a:latin typeface="Trebuchet MS" panose="020B0603020202020204" pitchFamily="34" charset="0"/>
              </a:rPr>
              <a:t>Kahmi, A.G., &amp; Catts, H.W. (1989). Language and reading: Convergences, divergences and development. In A.G. Kamhi &amp; H.W. Catts (Eds.), </a:t>
            </a:r>
            <a:r>
              <a:rPr lang="en-US" sz="1000" i="1" dirty="0">
                <a:latin typeface="Trebuchet MS" panose="020B0603020202020204" pitchFamily="34" charset="0"/>
              </a:rPr>
              <a:t>Language and reading disabilities </a:t>
            </a:r>
            <a:r>
              <a:rPr lang="en-US" sz="1000" dirty="0">
                <a:latin typeface="Trebuchet MS" panose="020B0603020202020204" pitchFamily="34" charset="0"/>
              </a:rPr>
              <a:t>(3</a:t>
            </a:r>
            <a:r>
              <a:rPr lang="en-US" sz="1000" baseline="30000" dirty="0">
                <a:latin typeface="Trebuchet MS" panose="020B0603020202020204" pitchFamily="34" charset="0"/>
              </a:rPr>
              <a:t>rd</a:t>
            </a:r>
            <a:r>
              <a:rPr lang="en-US" sz="1000" dirty="0">
                <a:latin typeface="Trebuchet MS" panose="020B0603020202020204" pitchFamily="34" charset="0"/>
              </a:rPr>
              <a:t> ed.) Boston, MA: Pearson. </a:t>
            </a:r>
          </a:p>
          <a:p>
            <a:endParaRPr lang="en-US" sz="1000" dirty="0">
              <a:solidFill>
                <a:srgbClr val="000000"/>
              </a:solidFill>
              <a:latin typeface="Trebuchet MS" panose="020B0603020202020204" pitchFamily="34" charset="0"/>
            </a:endParaRPr>
          </a:p>
          <a:p>
            <a:r>
              <a:rPr lang="en-US" sz="1000" dirty="0">
                <a:solidFill>
                  <a:srgbClr val="000000"/>
                </a:solidFill>
                <a:latin typeface="Trebuchet MS" panose="020B0603020202020204" pitchFamily="34" charset="0"/>
              </a:rPr>
              <a:t>Kemeny, L. (2023). </a:t>
            </a:r>
            <a:r>
              <a:rPr lang="en-US" sz="1000" i="1" dirty="0">
                <a:solidFill>
                  <a:srgbClr val="000000"/>
                </a:solidFill>
                <a:latin typeface="Trebuchet MS" panose="020B0603020202020204" pitchFamily="34" charset="0"/>
              </a:rPr>
              <a:t>7 mighty moves: Research-backed, classroom-tested strategies to ensure K-to-3 reading success</a:t>
            </a:r>
            <a:r>
              <a:rPr lang="en-US" sz="1000" dirty="0">
                <a:solidFill>
                  <a:srgbClr val="000000"/>
                </a:solidFill>
                <a:latin typeface="Trebuchet MS" panose="020B0603020202020204" pitchFamily="34" charset="0"/>
              </a:rPr>
              <a:t>. Scholastic Professional. </a:t>
            </a:r>
          </a:p>
          <a:p>
            <a:endParaRPr lang="en-US" sz="1000" dirty="0">
              <a:latin typeface="Trebuchet MS" panose="020B0603020202020204" pitchFamily="34" charset="0"/>
            </a:endParaRPr>
          </a:p>
          <a:p>
            <a:r>
              <a:rPr lang="en-US" sz="1000" dirty="0">
                <a:latin typeface="Trebuchet MS" panose="020B0603020202020204" pitchFamily="34" charset="0"/>
              </a:rPr>
              <a:t>Kosanovich, M., Lee, L. &amp; Foorman, B. (2021). A Second-Grade Teacher’s Guide to Supporting Family Involvement in Foundational Reading Skills (REL 2021-053). Washington, DC: U.S. Department of Education, Institute of Education Sciences, National Center for Education Evaluation and Regional Assistance, Regional Educational Laboratory Southeast. Retrieved from http://ies.ed.gov/ncee/edlabs. </a:t>
            </a:r>
          </a:p>
          <a:p>
            <a:endParaRPr lang="en-US" sz="1000" dirty="0">
              <a:latin typeface="Trebuchet MS" panose="020B0603020202020204" pitchFamily="34" charset="0"/>
            </a:endParaRPr>
          </a:p>
          <a:p>
            <a:r>
              <a:rPr lang="en-US" sz="1000" dirty="0">
                <a:latin typeface="Trebuchet MS" panose="020B0603020202020204" pitchFamily="34" charset="0"/>
              </a:rPr>
              <a:t>Lonigan, C. &amp; Shanahan, T. (2012, October 9). The role of early oral language in literacy development. Language Magazine. https://languagemagazine.com/5100-2/</a:t>
            </a:r>
          </a:p>
          <a:p>
            <a:endParaRPr lang="en-US" sz="1000" dirty="0">
              <a:latin typeface="Trebuchet MS" panose="020B0603020202020204" pitchFamily="34" charset="0"/>
            </a:endParaRPr>
          </a:p>
          <a:p>
            <a:endParaRPr lang="en-US" sz="1000" dirty="0">
              <a:latin typeface="Trebuchet MS" panose="020B0603020202020204" pitchFamily="34" charset="0"/>
            </a:endParaRPr>
          </a:p>
        </p:txBody>
      </p:sp>
    </p:spTree>
    <p:extLst>
      <p:ext uri="{BB962C8B-B14F-4D97-AF65-F5344CB8AC3E}">
        <p14:creationId xmlns:p14="http://schemas.microsoft.com/office/powerpoint/2010/main" val="32046266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52">
          <a:extLst>
            <a:ext uri="{FF2B5EF4-FFF2-40B4-BE49-F238E27FC236}">
              <a16:creationId xmlns:a16="http://schemas.microsoft.com/office/drawing/2014/main" id="{1E967E51-C58E-AD46-5B3A-A21707F2B70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5CF473C-7957-4250-2AF4-583B5B3D072C}"/>
              </a:ext>
            </a:extLst>
          </p:cNvPr>
          <p:cNvSpPr>
            <a:spLocks noGrp="1"/>
          </p:cNvSpPr>
          <p:nvPr>
            <p:ph type="title"/>
          </p:nvPr>
        </p:nvSpPr>
        <p:spPr>
          <a:xfrm>
            <a:off x="132346" y="0"/>
            <a:ext cx="8388253" cy="572700"/>
          </a:xfrm>
          <a:prstGeom prst="rect">
            <a:avLst/>
          </a:prstGeo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400" dirty="0">
                <a:latin typeface="Trebuchet MS" panose="020B0603020202020204" pitchFamily="34" charset="0"/>
              </a:rPr>
              <a:t>References Slide 3</a:t>
            </a:r>
          </a:p>
        </p:txBody>
      </p:sp>
      <p:sp>
        <p:nvSpPr>
          <p:cNvPr id="6" name="TextBox 5">
            <a:extLst>
              <a:ext uri="{FF2B5EF4-FFF2-40B4-BE49-F238E27FC236}">
                <a16:creationId xmlns:a16="http://schemas.microsoft.com/office/drawing/2014/main" id="{B1534B5A-CF92-8384-A2B9-B2EF3FD25D26}"/>
              </a:ext>
            </a:extLst>
          </p:cNvPr>
          <p:cNvSpPr txBox="1"/>
          <p:nvPr/>
        </p:nvSpPr>
        <p:spPr>
          <a:xfrm>
            <a:off x="132346" y="572700"/>
            <a:ext cx="8734926" cy="3785652"/>
          </a:xfrm>
          <a:prstGeom prst="rect">
            <a:avLst/>
          </a:prstGeom>
          <a:noFill/>
        </p:spPr>
        <p:txBody>
          <a:bodyPr wrap="square" lIns="91440" tIns="45720" rIns="91440" bIns="45720" rtlCol="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000" dirty="0">
                <a:latin typeface="Trebuchet MS" panose="020B0603020202020204" pitchFamily="34" charset="0"/>
              </a:rPr>
              <a:t>Moats, L. C. (2020). Teaching reading is rocket science: What expert teachers of reading should know and be able to do. Washington, DC: American Federation of Teachers </a:t>
            </a:r>
          </a:p>
          <a:p>
            <a:endParaRPr lang="en-US" sz="1000" dirty="0">
              <a:latin typeface="Trebuchet MS" panose="020B0603020202020204" pitchFamily="34" charset="0"/>
            </a:endParaRPr>
          </a:p>
          <a:p>
            <a:r>
              <a:rPr lang="en-US" sz="1000" dirty="0">
                <a:latin typeface="Trebuchet MS" panose="020B0603020202020204" pitchFamily="34" charset="0"/>
              </a:rPr>
              <a:t>Moats. L.C.&amp; Tolman, C. A. (2019). LETRS (3rd edition). Voyager Sopris Learning.</a:t>
            </a:r>
          </a:p>
          <a:p>
            <a:endParaRPr lang="en-US" sz="1000" dirty="0">
              <a:latin typeface="Trebuchet MS" panose="020B0603020202020204" pitchFamily="34" charset="0"/>
            </a:endParaRPr>
          </a:p>
          <a:p>
            <a:r>
              <a:rPr lang="en-US" sz="1000" dirty="0">
                <a:latin typeface="Trebuchet MS" panose="020B0603020202020204" pitchFamily="34" charset="0"/>
              </a:rPr>
              <a:t>National Reading Panel. (2000). Teaching children to read-An evidence-based assessment of the scientific research literature on reading and its implications for reading instruction (NIH Publications No. 00-4769) Washington, DC: National Institutes of Child Health and Human Development </a:t>
            </a:r>
          </a:p>
          <a:p>
            <a:endParaRPr lang="en-US" sz="1000" dirty="0">
              <a:latin typeface="Trebuchet MS" panose="020B0603020202020204" pitchFamily="34" charset="0"/>
            </a:endParaRPr>
          </a:p>
          <a:p>
            <a:r>
              <a:rPr lang="en-US" sz="1000" dirty="0">
                <a:latin typeface="Trebuchet MS" panose="020B0603020202020204" pitchFamily="34" charset="0"/>
              </a:rPr>
              <a:t>Public Consulting Group LLC 2025, (Building a Strong Foundation for Lifelong Literacy Success (6), Increasing Reading Comprehension for Administrators, Playbook, https://playbook.educatored.com/Playbook/ViewPlay?playId=5807&amp;instanceId=90657</a:t>
            </a:r>
          </a:p>
          <a:p>
            <a:pPr>
              <a:buNone/>
            </a:pPr>
            <a:endParaRPr lang="en-US" sz="1000" dirty="0">
              <a:latin typeface="Trebuchet MS" panose="020B0603020202020204" pitchFamily="34" charset="0"/>
            </a:endParaRPr>
          </a:p>
          <a:p>
            <a:pPr>
              <a:buNone/>
            </a:pPr>
            <a:r>
              <a:rPr lang="en-US" sz="1000" dirty="0">
                <a:latin typeface="Trebuchet MS" panose="020B0603020202020204" pitchFamily="34" charset="0"/>
              </a:rPr>
              <a:t>Reading Rockets. (2025). </a:t>
            </a:r>
            <a:r>
              <a:rPr lang="en-US" sz="1000" i="1" dirty="0">
                <a:latin typeface="Trebuchet MS" panose="020B0603020202020204" pitchFamily="34" charset="0"/>
              </a:rPr>
              <a:t>Comprehension Module</a:t>
            </a:r>
            <a:r>
              <a:rPr lang="en-US" sz="1000" dirty="0">
                <a:latin typeface="Trebuchet MS" panose="020B0603020202020204" pitchFamily="34" charset="0"/>
              </a:rPr>
              <a:t>. https://www.readingrockets.org/reading-101/reading-101-learning-modules/course-modules/comprehension </a:t>
            </a:r>
          </a:p>
          <a:p>
            <a:pPr>
              <a:buNone/>
            </a:pPr>
            <a:endParaRPr lang="en-US" sz="1000" dirty="0">
              <a:latin typeface="Trebuchet MS" panose="020B0603020202020204" pitchFamily="34" charset="0"/>
            </a:endParaRPr>
          </a:p>
          <a:p>
            <a:r>
              <a:rPr lang="en-US" sz="1000" dirty="0">
                <a:latin typeface="Trebuchet MS" panose="020B0603020202020204" pitchFamily="34" charset="0"/>
              </a:rPr>
              <a:t>Ready Rosie. (2018, November 16). </a:t>
            </a:r>
            <a:r>
              <a:rPr lang="en-US" sz="1000" i="1" dirty="0">
                <a:latin typeface="Trebuchet MS" panose="020B0603020202020204" pitchFamily="34" charset="0"/>
              </a:rPr>
              <a:t>Seven Research Based Ways Families Promote Early Literacy</a:t>
            </a:r>
            <a:r>
              <a:rPr lang="en-US" sz="1000" dirty="0">
                <a:latin typeface="Trebuchet MS" panose="020B0603020202020204" pitchFamily="34" charset="0"/>
              </a:rPr>
              <a:t> [Video]. YouTube. https://www.youtube.com/watch?v=J0zFbcsd4Vg</a:t>
            </a:r>
          </a:p>
          <a:p>
            <a:endParaRPr lang="en-US" sz="1000" dirty="0">
              <a:latin typeface="Trebuchet MS" panose="020B0603020202020204" pitchFamily="34" charset="0"/>
            </a:endParaRPr>
          </a:p>
          <a:p>
            <a:r>
              <a:rPr lang="en-US" sz="1000" dirty="0">
                <a:latin typeface="Trebuchet MS" panose="020B0603020202020204" pitchFamily="34" charset="0"/>
              </a:rPr>
              <a:t>Scarborough, H. S. (2001). Connecting early language and literacy to later reading (dis)abilities: Evidence, theory, and practice. In S. Neuman &amp; D. Dickinson (Eds.), Handbook for research in early literacy (pp. 97–110). New York, NY: Guilford Press.​</a:t>
            </a:r>
          </a:p>
          <a:p>
            <a:endParaRPr lang="en-US" sz="1000" dirty="0">
              <a:solidFill>
                <a:srgbClr val="000000"/>
              </a:solidFill>
              <a:latin typeface="Trebuchet MS" panose="020B0603020202020204" pitchFamily="34" charset="0"/>
            </a:endParaRPr>
          </a:p>
          <a:p>
            <a:r>
              <a:rPr lang="en-US" sz="1000" dirty="0">
                <a:latin typeface="Trebuchet MS" panose="020B0603020202020204" pitchFamily="34" charset="0"/>
              </a:rPr>
              <a:t>Shanahan, T., Callison, K., Carriere, C., Duke, N. K., Pearson, P. D., Schatschneider, C., &amp; Torgesen, J. (2010). Improving reading comprehension in kindergarten through 3rd grade: A practice guide (NCEE 2010-4038). Washington, DC: National Center for Education Evaluation and Regional Assistance, Institute of Education Sciences, U.S. Department of Education. Retrieved from whatworks.ed.gov/publications/practiceguides. Video link: https://www.youtube.com/watch?v=De2rveNA_XQ&amp;t=6s </a:t>
            </a:r>
          </a:p>
        </p:txBody>
      </p:sp>
    </p:spTree>
    <p:extLst>
      <p:ext uri="{BB962C8B-B14F-4D97-AF65-F5344CB8AC3E}">
        <p14:creationId xmlns:p14="http://schemas.microsoft.com/office/powerpoint/2010/main" val="140038653"/>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52">
          <a:extLst>
            <a:ext uri="{FF2B5EF4-FFF2-40B4-BE49-F238E27FC236}">
              <a16:creationId xmlns:a16="http://schemas.microsoft.com/office/drawing/2014/main" id="{26131A51-B7AB-7CC3-D402-14BBEB3A894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C75E06E-8FC9-1C5E-AAB7-BBCAFDEB09A4}"/>
              </a:ext>
            </a:extLst>
          </p:cNvPr>
          <p:cNvSpPr>
            <a:spLocks noGrp="1"/>
          </p:cNvSpPr>
          <p:nvPr>
            <p:ph type="title"/>
          </p:nvPr>
        </p:nvSpPr>
        <p:spPr>
          <a:xfrm>
            <a:off x="132346" y="0"/>
            <a:ext cx="8388253" cy="572700"/>
          </a:xfrm>
          <a:prstGeom prst="rect">
            <a:avLst/>
          </a:prstGeo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400" dirty="0">
                <a:latin typeface="Trebuchet MS" panose="020B0603020202020204" pitchFamily="34" charset="0"/>
              </a:rPr>
              <a:t>References Slide 4</a:t>
            </a:r>
          </a:p>
        </p:txBody>
      </p:sp>
      <p:sp>
        <p:nvSpPr>
          <p:cNvPr id="6" name="TextBox 5">
            <a:extLst>
              <a:ext uri="{FF2B5EF4-FFF2-40B4-BE49-F238E27FC236}">
                <a16:creationId xmlns:a16="http://schemas.microsoft.com/office/drawing/2014/main" id="{14AD0699-5B12-4E24-53E8-7ACFFD475D35}"/>
              </a:ext>
            </a:extLst>
          </p:cNvPr>
          <p:cNvSpPr txBox="1"/>
          <p:nvPr/>
        </p:nvSpPr>
        <p:spPr>
          <a:xfrm>
            <a:off x="132346" y="668081"/>
            <a:ext cx="8734926" cy="1015663"/>
          </a:xfrm>
          <a:prstGeom prst="rect">
            <a:avLst/>
          </a:prstGeom>
          <a:noFill/>
        </p:spPr>
        <p:txBody>
          <a:bodyPr wrap="square" lIns="91440" tIns="45720" rIns="91440" bIns="45720" rtlCol="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buNone/>
            </a:pPr>
            <a:r>
              <a:rPr lang="en-US" sz="1000" dirty="0">
                <a:latin typeface="Trebuchet MS" panose="020B0603020202020204" pitchFamily="34" charset="0"/>
              </a:rPr>
              <a:t>Stollar, S. (2025). </a:t>
            </a:r>
            <a:r>
              <a:rPr lang="en-US" sz="1000" i="1" dirty="0">
                <a:latin typeface="Trebuchet MS" panose="020B0603020202020204" pitchFamily="34" charset="0"/>
              </a:rPr>
              <a:t>The simple view of reading: Implications for assessment and instruction.  </a:t>
            </a:r>
            <a:r>
              <a:rPr lang="en-US" sz="1000" dirty="0">
                <a:latin typeface="Trebuchet MS" panose="020B0603020202020204" pitchFamily="34" charset="0"/>
                <a:hlinkClick r:id="rId3"/>
              </a:rPr>
              <a:t>https://vsl.widen.net/s/svshgrrwlj/stollar-language-comprehension</a:t>
            </a:r>
            <a:r>
              <a:rPr lang="en-US" sz="1000" dirty="0">
                <a:latin typeface="Trebuchet MS" panose="020B0603020202020204" pitchFamily="34" charset="0"/>
              </a:rPr>
              <a:t> </a:t>
            </a:r>
          </a:p>
          <a:p>
            <a:pPr>
              <a:buNone/>
            </a:pPr>
            <a:endParaRPr lang="en-US" sz="1000" dirty="0">
              <a:latin typeface="Trebuchet MS" panose="020B0603020202020204" pitchFamily="34" charset="0"/>
            </a:endParaRPr>
          </a:p>
          <a:p>
            <a:pPr>
              <a:buNone/>
            </a:pPr>
            <a:r>
              <a:rPr lang="en-US" sz="1000" dirty="0">
                <a:latin typeface="Trebuchet MS" panose="020B0603020202020204" pitchFamily="34" charset="0"/>
              </a:rPr>
              <a:t>Wexler, N. (2025). </a:t>
            </a:r>
            <a:r>
              <a:rPr lang="en-US" sz="1000" i="1" dirty="0">
                <a:latin typeface="Trebuchet MS" panose="020B0603020202020204" pitchFamily="34" charset="0"/>
              </a:rPr>
              <a:t>Beyond the science of reading: Connecting literacy instruction to the science of reading</a:t>
            </a:r>
            <a:r>
              <a:rPr lang="en-US" sz="1000" dirty="0">
                <a:latin typeface="Trebuchet MS" panose="020B0603020202020204" pitchFamily="34" charset="0"/>
              </a:rPr>
              <a:t>. ASCD.</a:t>
            </a:r>
          </a:p>
          <a:p>
            <a:pPr>
              <a:buNone/>
            </a:pPr>
            <a:endParaRPr lang="en-US" sz="1000" dirty="0">
              <a:latin typeface="Trebuchet MS" panose="020B0603020202020204" pitchFamily="34" charset="0"/>
            </a:endParaRPr>
          </a:p>
          <a:p>
            <a:pPr>
              <a:buNone/>
            </a:pPr>
            <a:endParaRPr lang="en-US" sz="1000" dirty="0">
              <a:latin typeface="Trebuchet MS" panose="020B0603020202020204" pitchFamily="34" charset="0"/>
            </a:endParaRPr>
          </a:p>
        </p:txBody>
      </p:sp>
    </p:spTree>
    <p:extLst>
      <p:ext uri="{BB962C8B-B14F-4D97-AF65-F5344CB8AC3E}">
        <p14:creationId xmlns:p14="http://schemas.microsoft.com/office/powerpoint/2010/main" val="4004466486"/>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6"/>
          <p:cNvSpPr txBox="1">
            <a:spLocks noGrp="1"/>
          </p:cNvSpPr>
          <p:nvPr>
            <p:ph type="title"/>
          </p:nvPr>
        </p:nvSpPr>
        <p:spPr>
          <a:xfrm>
            <a:off x="135046" y="0"/>
            <a:ext cx="8873907" cy="587739"/>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sz="2400" dirty="0">
                <a:latin typeface="Trebuchet MS"/>
              </a:rPr>
              <a:t>Welcome | Language Comprehension &amp; Reading Comprehension</a:t>
            </a:r>
          </a:p>
        </p:txBody>
      </p:sp>
      <p:sp>
        <p:nvSpPr>
          <p:cNvPr id="2" name="Google Shape;354;p46">
            <a:extLst>
              <a:ext uri="{FF2B5EF4-FFF2-40B4-BE49-F238E27FC236}">
                <a16:creationId xmlns:a16="http://schemas.microsoft.com/office/drawing/2014/main" id="{6DAE3C2E-A13E-A955-233A-466A9F4164CA}"/>
              </a:ext>
            </a:extLst>
          </p:cNvPr>
          <p:cNvSpPr txBox="1">
            <a:spLocks noGrp="1"/>
          </p:cNvSpPr>
          <p:nvPr>
            <p:ph type="body" idx="4294967295"/>
          </p:nvPr>
        </p:nvSpPr>
        <p:spPr>
          <a:xfrm>
            <a:off x="187377" y="826953"/>
            <a:ext cx="7169150" cy="3188485"/>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2000" b="1" dirty="0"/>
              <a:t>First Name Last Name</a:t>
            </a:r>
            <a:r>
              <a:rPr lang="en-US" sz="2000" dirty="0"/>
              <a:t>, Title</a:t>
            </a:r>
          </a:p>
          <a:p>
            <a:pPr marL="0" lvl="0" indent="0" algn="l" rtl="0">
              <a:spcBef>
                <a:spcPts val="0"/>
              </a:spcBef>
              <a:spcAft>
                <a:spcPts val="0"/>
              </a:spcAft>
              <a:buNone/>
            </a:pPr>
            <a:r>
              <a:rPr lang="en-US" sz="2000" dirty="0"/>
              <a:t>Office</a:t>
            </a:r>
          </a:p>
          <a:p>
            <a:pPr marL="0" lvl="0" indent="0" algn="l" rtl="0">
              <a:spcBef>
                <a:spcPts val="0"/>
              </a:spcBef>
              <a:spcAft>
                <a:spcPts val="0"/>
              </a:spcAft>
              <a:buNone/>
            </a:pPr>
            <a:r>
              <a:rPr lang="en-US" sz="2000" dirty="0"/>
              <a:t>Email | Phone</a:t>
            </a:r>
          </a:p>
          <a:p>
            <a:pPr marL="0" lvl="0" indent="0" algn="l" rtl="0">
              <a:spcBef>
                <a:spcPts val="0"/>
              </a:spcBef>
              <a:spcAft>
                <a:spcPts val="0"/>
              </a:spcAft>
              <a:buNone/>
            </a:pPr>
            <a:endParaRPr lang="en-US" sz="2000" dirty="0"/>
          </a:p>
          <a:p>
            <a:pPr marL="0" lvl="0" indent="0" algn="l" rtl="0">
              <a:spcBef>
                <a:spcPts val="0"/>
              </a:spcBef>
              <a:spcAft>
                <a:spcPts val="1200"/>
              </a:spcAft>
              <a:buNone/>
            </a:pPr>
            <a:endParaRPr sz="2000" dirty="0"/>
          </a:p>
        </p:txBody>
      </p:sp>
    </p:spTree>
    <p:extLst>
      <p:ext uri="{BB962C8B-B14F-4D97-AF65-F5344CB8AC3E}">
        <p14:creationId xmlns:p14="http://schemas.microsoft.com/office/powerpoint/2010/main" val="4155118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2">
          <a:extLst>
            <a:ext uri="{FF2B5EF4-FFF2-40B4-BE49-F238E27FC236}">
              <a16:creationId xmlns:a16="http://schemas.microsoft.com/office/drawing/2014/main" id="{DD55FC42-1DA5-C192-EA50-149ECAF5F585}"/>
            </a:ext>
          </a:extLst>
        </p:cNvPr>
        <p:cNvGrpSpPr/>
        <p:nvPr/>
      </p:nvGrpSpPr>
      <p:grpSpPr>
        <a:xfrm>
          <a:off x="0" y="0"/>
          <a:ext cx="0" cy="0"/>
          <a:chOff x="0" y="0"/>
          <a:chExt cx="0" cy="0"/>
        </a:xfrm>
      </p:grpSpPr>
      <p:sp>
        <p:nvSpPr>
          <p:cNvPr id="353" name="Google Shape;353;p46">
            <a:extLst>
              <a:ext uri="{FF2B5EF4-FFF2-40B4-BE49-F238E27FC236}">
                <a16:creationId xmlns:a16="http://schemas.microsoft.com/office/drawing/2014/main" id="{1863800E-1E88-44D7-05E1-601E7EB16D54}"/>
              </a:ext>
              <a:ext uri="{C183D7F6-B498-43B3-948B-1728B52AA6E4}">
                <adec:decorative xmlns:adec="http://schemas.microsoft.com/office/drawing/2017/decorative" val="0"/>
              </a:ext>
            </a:extLst>
          </p:cNvPr>
          <p:cNvSpPr txBox="1">
            <a:spLocks noGrp="1"/>
          </p:cNvSpPr>
          <p:nvPr>
            <p:ph type="title"/>
          </p:nvPr>
        </p:nvSpPr>
        <p:spPr>
          <a:xfrm>
            <a:off x="131524" y="8546"/>
            <a:ext cx="8880951" cy="592406"/>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sz="2400" dirty="0">
                <a:latin typeface="Trebuchet MS"/>
              </a:rPr>
              <a:t>Outcomes | Language Comprehension &amp; Reading Comprehension</a:t>
            </a:r>
          </a:p>
        </p:txBody>
      </p:sp>
      <p:sp>
        <p:nvSpPr>
          <p:cNvPr id="3" name="Google Shape;354;p46">
            <a:extLst>
              <a:ext uri="{FF2B5EF4-FFF2-40B4-BE49-F238E27FC236}">
                <a16:creationId xmlns:a16="http://schemas.microsoft.com/office/drawing/2014/main" id="{574C2763-A2B6-C268-E7DB-4742D69717B2}"/>
              </a:ext>
            </a:extLst>
          </p:cNvPr>
          <p:cNvSpPr txBox="1">
            <a:spLocks/>
          </p:cNvSpPr>
          <p:nvPr/>
        </p:nvSpPr>
        <p:spPr>
          <a:xfrm>
            <a:off x="0" y="906060"/>
            <a:ext cx="8880952" cy="237162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Trebuchet MS" panose="020B0603020202020204" pitchFamily="34" charset="0"/>
                <a:ea typeface="Calibri" panose="020F0502020204030204" pitchFamily="34" charset="0"/>
                <a:cs typeface="Calibri" panose="020F0502020204030204" pitchFamily="34" charset="0"/>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lvl="0">
              <a:lnSpc>
                <a:spcPct val="100000"/>
              </a:lnSpc>
            </a:pPr>
            <a:r>
              <a:rPr lang="en-US" sz="2000" dirty="0">
                <a:solidFill>
                  <a:schemeClr val="tx1"/>
                </a:solidFill>
              </a:rPr>
              <a:t>What are </a:t>
            </a:r>
            <a:r>
              <a:rPr lang="en-US" sz="2000" b="1" dirty="0">
                <a:solidFill>
                  <a:schemeClr val="tx1"/>
                </a:solidFill>
              </a:rPr>
              <a:t>language comprehension and reading comprehension</a:t>
            </a:r>
            <a:r>
              <a:rPr lang="en-US" sz="2000" dirty="0">
                <a:solidFill>
                  <a:schemeClr val="tx1"/>
                </a:solidFill>
              </a:rPr>
              <a:t>?</a:t>
            </a:r>
          </a:p>
          <a:p>
            <a:pPr lvl="0">
              <a:lnSpc>
                <a:spcPct val="100000"/>
              </a:lnSpc>
            </a:pPr>
            <a:endParaRPr lang="en-US" sz="1000" b="0" dirty="0">
              <a:solidFill>
                <a:schemeClr val="tx1"/>
              </a:solidFill>
            </a:endParaRPr>
          </a:p>
          <a:p>
            <a:pPr lvl="0">
              <a:lnSpc>
                <a:spcPct val="100000"/>
              </a:lnSpc>
            </a:pPr>
            <a:r>
              <a:rPr lang="en-US" sz="2000" dirty="0">
                <a:solidFill>
                  <a:schemeClr val="tx1"/>
                </a:solidFill>
              </a:rPr>
              <a:t>Why are </a:t>
            </a:r>
            <a:r>
              <a:rPr lang="en-US" sz="2000" b="1" dirty="0">
                <a:solidFill>
                  <a:schemeClr val="tx1"/>
                </a:solidFill>
              </a:rPr>
              <a:t>language comprehension and reading comprehension </a:t>
            </a:r>
            <a:r>
              <a:rPr lang="en-US" sz="2000" dirty="0">
                <a:solidFill>
                  <a:schemeClr val="tx1"/>
                </a:solidFill>
              </a:rPr>
              <a:t>important?</a:t>
            </a:r>
          </a:p>
          <a:p>
            <a:pPr lvl="0">
              <a:lnSpc>
                <a:spcPct val="100000"/>
              </a:lnSpc>
            </a:pPr>
            <a:endParaRPr lang="en-US" sz="1000" dirty="0">
              <a:solidFill>
                <a:schemeClr val="tx1"/>
              </a:solidFill>
            </a:endParaRPr>
          </a:p>
          <a:p>
            <a:pPr lvl="0">
              <a:lnSpc>
                <a:spcPct val="100000"/>
              </a:lnSpc>
            </a:pPr>
            <a:r>
              <a:rPr lang="en-US" sz="2000" dirty="0">
                <a:solidFill>
                  <a:schemeClr val="tx1"/>
                </a:solidFill>
              </a:rPr>
              <a:t>What do </a:t>
            </a:r>
            <a:r>
              <a:rPr lang="en-US" sz="2000" b="1" dirty="0">
                <a:solidFill>
                  <a:schemeClr val="tx1"/>
                </a:solidFill>
              </a:rPr>
              <a:t>language comprehension and reading comprehension </a:t>
            </a:r>
            <a:r>
              <a:rPr lang="en-US" sz="2000" dirty="0">
                <a:solidFill>
                  <a:schemeClr val="tx1"/>
                </a:solidFill>
              </a:rPr>
              <a:t>look like at school?</a:t>
            </a:r>
          </a:p>
          <a:p>
            <a:pPr lvl="0">
              <a:lnSpc>
                <a:spcPct val="100000"/>
              </a:lnSpc>
            </a:pPr>
            <a:endParaRPr lang="en-US" sz="1000" dirty="0">
              <a:solidFill>
                <a:schemeClr val="tx1"/>
              </a:solidFill>
            </a:endParaRPr>
          </a:p>
          <a:p>
            <a:pPr lvl="0">
              <a:lnSpc>
                <a:spcPct val="100000"/>
              </a:lnSpc>
            </a:pPr>
            <a:r>
              <a:rPr lang="en-US" sz="2000" dirty="0">
                <a:solidFill>
                  <a:schemeClr val="tx1"/>
                </a:solidFill>
              </a:rPr>
              <a:t>How can I support </a:t>
            </a:r>
            <a:r>
              <a:rPr lang="en-US" sz="2000" b="1" dirty="0">
                <a:solidFill>
                  <a:schemeClr val="tx1"/>
                </a:solidFill>
              </a:rPr>
              <a:t>language comprehension and reading comprehension </a:t>
            </a:r>
            <a:r>
              <a:rPr lang="en-US" sz="2000" dirty="0">
                <a:solidFill>
                  <a:schemeClr val="tx1"/>
                </a:solidFill>
              </a:rPr>
              <a:t>at home? </a:t>
            </a:r>
          </a:p>
          <a:p>
            <a:pPr marL="0" indent="0">
              <a:lnSpc>
                <a:spcPct val="150000"/>
              </a:lnSpc>
              <a:spcAft>
                <a:spcPts val="1200"/>
              </a:spcAft>
              <a:buFont typeface="Arial"/>
              <a:buNone/>
            </a:pPr>
            <a:endParaRPr lang="en-US" sz="2000" dirty="0"/>
          </a:p>
        </p:txBody>
      </p:sp>
    </p:spTree>
    <p:extLst>
      <p:ext uri="{BB962C8B-B14F-4D97-AF65-F5344CB8AC3E}">
        <p14:creationId xmlns:p14="http://schemas.microsoft.com/office/powerpoint/2010/main" val="3071903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2">
          <a:extLst>
            <a:ext uri="{FF2B5EF4-FFF2-40B4-BE49-F238E27FC236}">
              <a16:creationId xmlns:a16="http://schemas.microsoft.com/office/drawing/2014/main" id="{1F8B5A35-4602-C2B0-94B7-83A339E6BFE9}"/>
            </a:ext>
          </a:extLst>
        </p:cNvPr>
        <p:cNvGrpSpPr/>
        <p:nvPr/>
      </p:nvGrpSpPr>
      <p:grpSpPr>
        <a:xfrm>
          <a:off x="0" y="0"/>
          <a:ext cx="0" cy="0"/>
          <a:chOff x="0" y="0"/>
          <a:chExt cx="0" cy="0"/>
        </a:xfrm>
      </p:grpSpPr>
      <p:sp>
        <p:nvSpPr>
          <p:cNvPr id="353" name="Google Shape;353;p46">
            <a:extLst>
              <a:ext uri="{FF2B5EF4-FFF2-40B4-BE49-F238E27FC236}">
                <a16:creationId xmlns:a16="http://schemas.microsoft.com/office/drawing/2014/main" id="{69D4FBC4-16C1-9B26-6361-EF77CDA05D1D}"/>
              </a:ext>
            </a:extLst>
          </p:cNvPr>
          <p:cNvSpPr txBox="1">
            <a:spLocks noGrp="1"/>
          </p:cNvSpPr>
          <p:nvPr>
            <p:ph type="title"/>
          </p:nvPr>
        </p:nvSpPr>
        <p:spPr>
          <a:xfrm>
            <a:off x="175468" y="0"/>
            <a:ext cx="8793063"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sz="2400" dirty="0">
                <a:latin typeface="Trebuchet MS"/>
              </a:rPr>
              <a:t>Norms | Language Comprehension &amp; Reading Comprehension</a:t>
            </a:r>
          </a:p>
        </p:txBody>
      </p:sp>
      <p:sp>
        <p:nvSpPr>
          <p:cNvPr id="2" name="Google Shape;354;p46">
            <a:extLst>
              <a:ext uri="{FF2B5EF4-FFF2-40B4-BE49-F238E27FC236}">
                <a16:creationId xmlns:a16="http://schemas.microsoft.com/office/drawing/2014/main" id="{3087E89C-343B-D577-9473-9B8C87A29739}"/>
              </a:ext>
            </a:extLst>
          </p:cNvPr>
          <p:cNvSpPr txBox="1">
            <a:spLocks noGrp="1"/>
          </p:cNvSpPr>
          <p:nvPr/>
        </p:nvSpPr>
        <p:spPr>
          <a:xfrm>
            <a:off x="0" y="713205"/>
            <a:ext cx="7169150" cy="3521781"/>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lnSpc>
                <a:spcPct val="150000"/>
              </a:lnSpc>
            </a:pPr>
            <a:r>
              <a:rPr lang="en-US" sz="2000" dirty="0">
                <a:solidFill>
                  <a:srgbClr val="000000"/>
                </a:solidFill>
                <a:latin typeface="Trebuchet MS" panose="020B0603020202020204" pitchFamily="34" charset="0"/>
                <a:ea typeface="Calibri"/>
                <a:cs typeface="Times New Roman"/>
              </a:rPr>
              <a:t>Active listening is appreciated</a:t>
            </a:r>
          </a:p>
          <a:p>
            <a:pPr>
              <a:lnSpc>
                <a:spcPct val="150000"/>
              </a:lnSpc>
            </a:pPr>
            <a:r>
              <a:rPr lang="en-US" sz="2000" dirty="0">
                <a:solidFill>
                  <a:srgbClr val="000000"/>
                </a:solidFill>
                <a:latin typeface="Trebuchet MS" panose="020B0603020202020204" pitchFamily="34" charset="0"/>
                <a:ea typeface="Calibri"/>
                <a:cs typeface="Times New Roman"/>
              </a:rPr>
              <a:t>Active participation is welcomed</a:t>
            </a:r>
          </a:p>
          <a:p>
            <a:pPr>
              <a:lnSpc>
                <a:spcPct val="150000"/>
              </a:lnSpc>
            </a:pPr>
            <a:r>
              <a:rPr lang="en-US" sz="2000" dirty="0">
                <a:solidFill>
                  <a:srgbClr val="000000"/>
                </a:solidFill>
                <a:latin typeface="Trebuchet MS" panose="020B0603020202020204" pitchFamily="34" charset="0"/>
                <a:ea typeface="Calibri"/>
                <a:cs typeface="Times New Roman"/>
              </a:rPr>
              <a:t>Take care of your own needs</a:t>
            </a:r>
          </a:p>
          <a:p>
            <a:pPr>
              <a:lnSpc>
                <a:spcPct val="150000"/>
              </a:lnSpc>
            </a:pPr>
            <a:r>
              <a:rPr lang="en-US" sz="2000" dirty="0">
                <a:solidFill>
                  <a:srgbClr val="000000"/>
                </a:solidFill>
                <a:latin typeface="Trebuchet MS" panose="020B0603020202020204" pitchFamily="34" charset="0"/>
                <a:ea typeface="Calibri"/>
                <a:cs typeface="Times New Roman"/>
              </a:rPr>
              <a:t>Silence your cell phone as a courtesy to all </a:t>
            </a:r>
          </a:p>
        </p:txBody>
      </p:sp>
    </p:spTree>
    <p:extLst>
      <p:ext uri="{BB962C8B-B14F-4D97-AF65-F5344CB8AC3E}">
        <p14:creationId xmlns:p14="http://schemas.microsoft.com/office/powerpoint/2010/main" val="934581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75AB8-1F88-6F60-1950-52412D7D1211}"/>
            </a:ext>
          </a:extLst>
        </p:cNvPr>
        <p:cNvGrpSpPr/>
        <p:nvPr/>
      </p:nvGrpSpPr>
      <p:grpSpPr>
        <a:xfrm>
          <a:off x="0" y="0"/>
          <a:ext cx="0" cy="0"/>
          <a:chOff x="0" y="0"/>
          <a:chExt cx="0" cy="0"/>
        </a:xfrm>
      </p:grpSpPr>
      <p:sp>
        <p:nvSpPr>
          <p:cNvPr id="2" name="Google Shape;353;p46">
            <a:extLst>
              <a:ext uri="{FF2B5EF4-FFF2-40B4-BE49-F238E27FC236}">
                <a16:creationId xmlns:a16="http://schemas.microsoft.com/office/drawing/2014/main" id="{D53C6197-9C1F-3C31-8792-53A3025858A8}"/>
              </a:ext>
            </a:extLst>
          </p:cNvPr>
          <p:cNvSpPr txBox="1">
            <a:spLocks noGrp="1"/>
          </p:cNvSpPr>
          <p:nvPr>
            <p:ph type="title" idx="4294967295"/>
          </p:nvPr>
        </p:nvSpPr>
        <p:spPr>
          <a:xfrm>
            <a:off x="64938" y="8546"/>
            <a:ext cx="8874013" cy="5727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4000" b="0" i="0" u="none" strike="noStrike" cap="none">
                <a:solidFill>
                  <a:schemeClr val="dk1"/>
                </a:solidFill>
                <a:latin typeface="Trebuchet MS" panose="020B0603020202020204" pitchFamily="34" charset="0"/>
                <a:ea typeface="Trebuchet MS" panose="020B0603020202020204" pitchFamily="34" charset="0"/>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chemeClr val="dk1"/>
              </a:buClr>
              <a:buSzPts val="2800"/>
              <a:buFont typeface="Arial"/>
              <a:buNone/>
              <a:tabLst/>
              <a:defRPr/>
            </a:pPr>
            <a:r>
              <a:rPr kumimoji="0" lang="en-US" sz="2400" b="0" i="0" u="none" strike="noStrike" kern="0" cap="none" spc="0" normalizeH="0" baseline="0" noProof="0" dirty="0">
                <a:ln>
                  <a:noFill/>
                </a:ln>
                <a:solidFill>
                  <a:schemeClr val="dk1"/>
                </a:solidFill>
                <a:effectLst/>
                <a:uLnTx/>
                <a:uFillTx/>
                <a:latin typeface="Trebuchet MS"/>
                <a:ea typeface="Trebuchet MS" panose="020B0603020202020204" pitchFamily="34" charset="0"/>
                <a:sym typeface="Arial"/>
              </a:rPr>
              <a:t>Warm-Up | </a:t>
            </a:r>
            <a:r>
              <a:rPr lang="en-US" sz="2400" dirty="0">
                <a:latin typeface="Trebuchet MS"/>
              </a:rPr>
              <a:t>Language Comprehension &amp; Reading Comprehension</a:t>
            </a:r>
            <a:endParaRPr kumimoji="0" lang="en-US" sz="2400" b="0" i="0" u="none" strike="noStrike" kern="0" cap="none" spc="0" normalizeH="0" baseline="0" noProof="0" dirty="0">
              <a:ln>
                <a:noFill/>
              </a:ln>
              <a:solidFill>
                <a:schemeClr val="dk1"/>
              </a:solidFill>
              <a:effectLst/>
              <a:uLnTx/>
              <a:uFillTx/>
              <a:latin typeface="Trebuchet MS"/>
              <a:ea typeface="Trebuchet MS" panose="020B0603020202020204" pitchFamily="34" charset="0"/>
              <a:sym typeface="Arial"/>
            </a:endParaRPr>
          </a:p>
        </p:txBody>
      </p:sp>
      <p:sp>
        <p:nvSpPr>
          <p:cNvPr id="5" name="Text Placeholder 4">
            <a:extLst>
              <a:ext uri="{FF2B5EF4-FFF2-40B4-BE49-F238E27FC236}">
                <a16:creationId xmlns:a16="http://schemas.microsoft.com/office/drawing/2014/main" id="{0F854575-E382-5104-EFBB-44E05490D368}"/>
              </a:ext>
            </a:extLst>
          </p:cNvPr>
          <p:cNvSpPr>
            <a:spLocks noGrp="1"/>
          </p:cNvSpPr>
          <p:nvPr>
            <p:ph type="body" idx="4294967295"/>
          </p:nvPr>
        </p:nvSpPr>
        <p:spPr>
          <a:xfrm>
            <a:off x="0" y="710072"/>
            <a:ext cx="9003890" cy="3485410"/>
          </a:xfrm>
        </p:spPr>
        <p:txBody>
          <a:bodyPr>
            <a:noAutofit/>
          </a:bodyPr>
          <a:lstStyle/>
          <a:p>
            <a:pPr marL="127000" indent="0">
              <a:buNone/>
            </a:pPr>
            <a:r>
              <a:rPr lang="en-US" sz="2000" b="1" dirty="0">
                <a:solidFill>
                  <a:schemeClr val="tx1"/>
                </a:solidFill>
              </a:rPr>
              <a:t>Like Me</a:t>
            </a:r>
          </a:p>
          <a:p>
            <a:pPr marL="127000" indent="0">
              <a:buNone/>
            </a:pPr>
            <a:endParaRPr lang="en-US" sz="800" b="1" dirty="0">
              <a:solidFill>
                <a:schemeClr val="tx1"/>
              </a:solidFill>
            </a:endParaRPr>
          </a:p>
          <a:p>
            <a:pPr marL="469900" indent="-342900">
              <a:buFont typeface="+mj-lt"/>
              <a:buAutoNum type="arabicPeriod"/>
            </a:pPr>
            <a:r>
              <a:rPr lang="en-US" sz="2000" dirty="0">
                <a:solidFill>
                  <a:schemeClr val="tx1"/>
                </a:solidFill>
              </a:rPr>
              <a:t>Move chairs back from the table so it is easy for you to stand up</a:t>
            </a:r>
          </a:p>
          <a:p>
            <a:pPr marL="469900" indent="-342900">
              <a:buFont typeface="+mj-lt"/>
              <a:buAutoNum type="arabicPeriod"/>
            </a:pPr>
            <a:endParaRPr lang="en-US" sz="1000" dirty="0">
              <a:solidFill>
                <a:schemeClr val="tx1"/>
              </a:solidFill>
            </a:endParaRPr>
          </a:p>
          <a:p>
            <a:pPr marL="469900" indent="-342900">
              <a:buFont typeface="+mj-lt"/>
              <a:buAutoNum type="arabicPeriod"/>
            </a:pPr>
            <a:r>
              <a:rPr lang="en-US" sz="2000" dirty="0">
                <a:solidFill>
                  <a:schemeClr val="tx1"/>
                </a:solidFill>
              </a:rPr>
              <a:t>A category will be named </a:t>
            </a:r>
          </a:p>
          <a:p>
            <a:pPr marL="469900" indent="-342900">
              <a:buFont typeface="+mj-lt"/>
              <a:buAutoNum type="arabicPeriod"/>
            </a:pPr>
            <a:endParaRPr lang="en-US" sz="1000" dirty="0">
              <a:solidFill>
                <a:schemeClr val="tx1"/>
              </a:solidFill>
            </a:endParaRPr>
          </a:p>
          <a:p>
            <a:pPr marL="469900" indent="-342900">
              <a:buFont typeface="+mj-lt"/>
              <a:buAutoNum type="arabicPeriod"/>
            </a:pPr>
            <a:r>
              <a:rPr lang="en-US" sz="2000" dirty="0">
                <a:solidFill>
                  <a:schemeClr val="tx1"/>
                </a:solidFill>
              </a:rPr>
              <a:t>Stand if you match the category</a:t>
            </a:r>
          </a:p>
          <a:p>
            <a:pPr marL="469900" indent="-342900">
              <a:buFont typeface="+mj-lt"/>
              <a:buAutoNum type="arabicPeriod"/>
            </a:pPr>
            <a:endParaRPr lang="en-US" sz="1000" dirty="0">
              <a:solidFill>
                <a:schemeClr val="tx1"/>
              </a:solidFill>
            </a:endParaRPr>
          </a:p>
          <a:p>
            <a:pPr marL="469900" indent="-342900">
              <a:buFont typeface="+mj-lt"/>
              <a:buAutoNum type="arabicPeriod"/>
            </a:pPr>
            <a:r>
              <a:rPr lang="en-US" sz="2000" dirty="0">
                <a:solidFill>
                  <a:schemeClr val="tx1"/>
                </a:solidFill>
              </a:rPr>
              <a:t>Look around to see who else is also in the category </a:t>
            </a:r>
          </a:p>
          <a:p>
            <a:pPr marL="469900" indent="-342900">
              <a:buFont typeface="+mj-lt"/>
              <a:buAutoNum type="arabicPeriod"/>
            </a:pPr>
            <a:endParaRPr lang="en-US" sz="1000" dirty="0">
              <a:solidFill>
                <a:schemeClr val="tx1"/>
              </a:solidFill>
            </a:endParaRPr>
          </a:p>
          <a:p>
            <a:pPr marL="469900" indent="-342900">
              <a:buFont typeface="+mj-lt"/>
              <a:buAutoNum type="arabicPeriod"/>
            </a:pPr>
            <a:r>
              <a:rPr lang="en-US" sz="2000" dirty="0">
                <a:solidFill>
                  <a:schemeClr val="tx1"/>
                </a:solidFill>
              </a:rPr>
              <a:t>Introduce yourself</a:t>
            </a:r>
          </a:p>
        </p:txBody>
      </p:sp>
      <p:pic>
        <p:nvPicPr>
          <p:cNvPr id="3" name="Graphic 2" descr="Group success outline">
            <a:extLst>
              <a:ext uri="{FF2B5EF4-FFF2-40B4-BE49-F238E27FC236}">
                <a16:creationId xmlns:a16="http://schemas.microsoft.com/office/drawing/2014/main" id="{9C1E965A-FD12-A1C0-6CC3-F6DE902901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18882" y="3394740"/>
            <a:ext cx="1106236" cy="1106236"/>
          </a:xfrm>
          <a:prstGeom prst="rect">
            <a:avLst/>
          </a:prstGeom>
        </p:spPr>
      </p:pic>
    </p:spTree>
    <p:extLst>
      <p:ext uri="{BB962C8B-B14F-4D97-AF65-F5344CB8AC3E}">
        <p14:creationId xmlns:p14="http://schemas.microsoft.com/office/powerpoint/2010/main" val="1353376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A4998-3A3F-2B68-CE3F-563EB75CCE75}"/>
            </a:ext>
          </a:extLst>
        </p:cNvPr>
        <p:cNvGrpSpPr/>
        <p:nvPr/>
      </p:nvGrpSpPr>
      <p:grpSpPr>
        <a:xfrm>
          <a:off x="0" y="0"/>
          <a:ext cx="0" cy="0"/>
          <a:chOff x="0" y="0"/>
          <a:chExt cx="0" cy="0"/>
        </a:xfrm>
      </p:grpSpPr>
      <p:pic>
        <p:nvPicPr>
          <p:cNvPr id="6" name="Picture Placeholder 5" descr="A child reading a book about polar bears. ">
            <a:extLst>
              <a:ext uri="{FF2B5EF4-FFF2-40B4-BE49-F238E27FC236}">
                <a16:creationId xmlns:a16="http://schemas.microsoft.com/office/drawing/2014/main" id="{8538C991-6022-463A-3A4E-12433E3EE9CD}"/>
              </a:ext>
            </a:extLst>
          </p:cNvPr>
          <p:cNvPicPr>
            <a:picLocks noGrp="1" noChangeAspect="1"/>
          </p:cNvPicPr>
          <p:nvPr>
            <p:ph type="pic" sz="quarter" idx="10"/>
          </p:nvPr>
        </p:nvPicPr>
        <p:blipFill>
          <a:blip r:embed="rId3"/>
          <a:srcRect t="7767" b="7767"/>
          <a:stretch/>
        </p:blipFill>
        <p:spPr>
          <a:xfrm>
            <a:off x="0" y="-473136"/>
            <a:ext cx="9144000" cy="5152292"/>
          </a:xfrm>
        </p:spPr>
      </p:pic>
      <p:sp>
        <p:nvSpPr>
          <p:cNvPr id="2" name="Title 1">
            <a:extLst>
              <a:ext uri="{FF2B5EF4-FFF2-40B4-BE49-F238E27FC236}">
                <a16:creationId xmlns:a16="http://schemas.microsoft.com/office/drawing/2014/main" id="{8921E740-2D19-246A-29E2-24A0471EAA89}"/>
              </a:ext>
            </a:extLst>
          </p:cNvPr>
          <p:cNvSpPr>
            <a:spLocks noGrp="1"/>
          </p:cNvSpPr>
          <p:nvPr>
            <p:ph type="title"/>
          </p:nvPr>
        </p:nvSpPr>
        <p:spPr>
          <a:xfrm>
            <a:off x="0" y="3464715"/>
            <a:ext cx="9144000" cy="1678785"/>
          </a:xfrm>
          <a:solidFill>
            <a:srgbClr val="0070C0"/>
          </a:solidFill>
          <a:ln>
            <a:solidFill>
              <a:schemeClr val="accent1"/>
            </a:solidFill>
          </a:ln>
        </p:spPr>
        <p:txBody>
          <a:bodyPr/>
          <a:lstStyle/>
          <a:p>
            <a:r>
              <a:rPr lang="en-US" dirty="0">
                <a:latin typeface="Trebuchet MS"/>
              </a:rPr>
              <a:t>What are </a:t>
            </a:r>
            <a:r>
              <a:rPr lang="en-US" sz="3600" dirty="0">
                <a:latin typeface="Trebuchet MS"/>
              </a:rPr>
              <a:t>Language </a:t>
            </a:r>
            <a:r>
              <a:rPr lang="en-US" dirty="0">
                <a:latin typeface="Trebuchet MS"/>
              </a:rPr>
              <a:t>Comprehension </a:t>
            </a:r>
            <a:r>
              <a:rPr lang="en-US" sz="3600" dirty="0">
                <a:latin typeface="Trebuchet MS"/>
              </a:rPr>
              <a:t>&amp; Reading Comprehension</a:t>
            </a:r>
            <a:r>
              <a:rPr lang="en-US" dirty="0">
                <a:latin typeface="Trebuchet MS"/>
              </a:rPr>
              <a:t>?</a:t>
            </a:r>
            <a:endParaRPr lang="en-US" dirty="0"/>
          </a:p>
        </p:txBody>
      </p:sp>
      <p:pic>
        <p:nvPicPr>
          <p:cNvPr id="5" name="Google Shape;115;p10" descr="CDE Logo">
            <a:extLst>
              <a:ext uri="{FF2B5EF4-FFF2-40B4-BE49-F238E27FC236}">
                <a16:creationId xmlns:a16="http://schemas.microsoft.com/office/drawing/2014/main" id="{36F78411-C4EE-160F-2B24-9F3005DFBA07}"/>
              </a:ext>
            </a:extLst>
          </p:cNvPr>
          <p:cNvPicPr preferRelativeResize="0"/>
          <p:nvPr/>
        </p:nvPicPr>
        <p:blipFill>
          <a:blip r:embed="rId4">
            <a:alphaModFix/>
          </a:blip>
          <a:stretch>
            <a:fillRect/>
          </a:stretch>
        </p:blipFill>
        <p:spPr>
          <a:xfrm>
            <a:off x="8136205" y="4679192"/>
            <a:ext cx="924425" cy="403399"/>
          </a:xfrm>
          <a:prstGeom prst="rect">
            <a:avLst/>
          </a:prstGeom>
          <a:noFill/>
          <a:ln>
            <a:noFill/>
          </a:ln>
        </p:spPr>
      </p:pic>
    </p:spTree>
    <p:extLst>
      <p:ext uri="{BB962C8B-B14F-4D97-AF65-F5344CB8AC3E}">
        <p14:creationId xmlns:p14="http://schemas.microsoft.com/office/powerpoint/2010/main" val="3634191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2AC44-E3FB-F3A1-0C91-6CE05DF393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C33DBF-E01F-C125-3DC9-D53FAE621801}"/>
              </a:ext>
              <a:ext uri="{C183D7F6-B498-43B3-948B-1728B52AA6E4}">
                <adec:decorative xmlns:adec="http://schemas.microsoft.com/office/drawing/2017/decorative" val="0"/>
              </a:ext>
            </a:extLst>
          </p:cNvPr>
          <p:cNvSpPr>
            <a:spLocks noGrp="1"/>
          </p:cNvSpPr>
          <p:nvPr>
            <p:ph type="title"/>
          </p:nvPr>
        </p:nvSpPr>
        <p:spPr>
          <a:xfrm>
            <a:off x="114230" y="0"/>
            <a:ext cx="8587008" cy="572700"/>
          </a:xfrm>
          <a:noFill/>
          <a:ln>
            <a:solidFill>
              <a:schemeClr val="bg1"/>
            </a:solidFill>
          </a:ln>
        </p:spPr>
        <p:txBody>
          <a:bodyPr/>
          <a:lstStyle/>
          <a:p>
            <a:r>
              <a:rPr lang="en-US" sz="2400" dirty="0">
                <a:solidFill>
                  <a:schemeClr val="tx1"/>
                </a:solidFill>
              </a:rPr>
              <a:t>Language Comprehension &amp; Reading Comprehension</a:t>
            </a:r>
          </a:p>
        </p:txBody>
      </p:sp>
      <p:sp>
        <p:nvSpPr>
          <p:cNvPr id="5" name="TextBox 4">
            <a:extLst>
              <a:ext uri="{FF2B5EF4-FFF2-40B4-BE49-F238E27FC236}">
                <a16:creationId xmlns:a16="http://schemas.microsoft.com/office/drawing/2014/main" id="{7828D1C9-8993-7384-19EA-4D593BBC827D}"/>
              </a:ext>
            </a:extLst>
          </p:cNvPr>
          <p:cNvSpPr txBox="1"/>
          <p:nvPr/>
        </p:nvSpPr>
        <p:spPr>
          <a:xfrm>
            <a:off x="4572001" y="4091869"/>
            <a:ext cx="4572000" cy="230832"/>
          </a:xfrm>
          <a:prstGeom prst="rect">
            <a:avLst/>
          </a:prstGeom>
          <a:noFill/>
        </p:spPr>
        <p:txBody>
          <a:bodyPr wrap="square" lIns="91440" tIns="45720" rIns="91440" bIns="45720" anchor="t">
            <a:spAutoFit/>
          </a:bodyPr>
          <a:lstStyle/>
          <a:p>
            <a:pPr algn="r"/>
            <a:r>
              <a:rPr lang="en-US" sz="900" dirty="0">
                <a:effectLst/>
                <a:latin typeface="Trebuchet MS"/>
                <a:ea typeface="Calibri"/>
              </a:rPr>
              <a:t>(Brown &amp; Stollar, 2025; Kemeny, 2023</a:t>
            </a:r>
            <a:r>
              <a:rPr lang="en-US" sz="900" dirty="0">
                <a:latin typeface="Trebuchet MS"/>
                <a:ea typeface="Calibri"/>
              </a:rPr>
              <a:t>)</a:t>
            </a:r>
            <a:endParaRPr lang="en-US" sz="900" dirty="0">
              <a:latin typeface="Trebuchet MS"/>
            </a:endParaRPr>
          </a:p>
        </p:txBody>
      </p:sp>
      <p:sp>
        <p:nvSpPr>
          <p:cNvPr id="6" name="Rectangle: Rounded Corners 5">
            <a:extLst>
              <a:ext uri="{FF2B5EF4-FFF2-40B4-BE49-F238E27FC236}">
                <a16:creationId xmlns:a16="http://schemas.microsoft.com/office/drawing/2014/main" id="{794B5803-44AB-F0C4-5E9F-7E3B178513CE}"/>
              </a:ext>
            </a:extLst>
          </p:cNvPr>
          <p:cNvSpPr/>
          <p:nvPr/>
        </p:nvSpPr>
        <p:spPr>
          <a:xfrm>
            <a:off x="753594" y="1222033"/>
            <a:ext cx="3560324" cy="1271198"/>
          </a:xfrm>
          <a:prstGeom prst="roundRect">
            <a:avLst/>
          </a:prstGeom>
          <a:solidFill>
            <a:schemeClr val="accent1">
              <a:lumMod val="50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Trebuchet MS" panose="020B0603020202020204" pitchFamily="34" charset="0"/>
              </a:rPr>
              <a:t>Language Comprehension</a:t>
            </a:r>
          </a:p>
          <a:p>
            <a:pPr algn="ctr"/>
            <a:r>
              <a:rPr lang="en-US" sz="1800" dirty="0">
                <a:latin typeface="Trebuchet MS" panose="020B0603020202020204" pitchFamily="34" charset="0"/>
              </a:rPr>
              <a:t>Gaining or making meaning from </a:t>
            </a:r>
            <a:r>
              <a:rPr lang="en-US" sz="1800" b="1" i="1" dirty="0">
                <a:latin typeface="Trebuchet MS" panose="020B0603020202020204" pitchFamily="34" charset="0"/>
              </a:rPr>
              <a:t>speech</a:t>
            </a:r>
          </a:p>
        </p:txBody>
      </p:sp>
      <p:sp>
        <p:nvSpPr>
          <p:cNvPr id="8" name="Rectangle: Rounded Corners 7">
            <a:extLst>
              <a:ext uri="{FF2B5EF4-FFF2-40B4-BE49-F238E27FC236}">
                <a16:creationId xmlns:a16="http://schemas.microsoft.com/office/drawing/2014/main" id="{C4BFB8A8-0966-D2CE-9221-943344BF61C3}"/>
              </a:ext>
            </a:extLst>
          </p:cNvPr>
          <p:cNvSpPr/>
          <p:nvPr/>
        </p:nvSpPr>
        <p:spPr>
          <a:xfrm>
            <a:off x="5000018" y="1205255"/>
            <a:ext cx="3560324" cy="1271198"/>
          </a:xfrm>
          <a:prstGeom prst="round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Trebuchet MS" panose="020B0603020202020204" pitchFamily="34" charset="0"/>
              </a:rPr>
              <a:t>Reading Comprehension</a:t>
            </a:r>
          </a:p>
          <a:p>
            <a:pPr algn="ctr"/>
            <a:r>
              <a:rPr lang="en-US" sz="1800" dirty="0">
                <a:latin typeface="Trebuchet MS" panose="020B0603020202020204" pitchFamily="34" charset="0"/>
              </a:rPr>
              <a:t>Gaining or making meaning from </a:t>
            </a:r>
            <a:r>
              <a:rPr lang="en-US" sz="1800" b="1" i="1" dirty="0">
                <a:latin typeface="Trebuchet MS" panose="020B0603020202020204" pitchFamily="34" charset="0"/>
              </a:rPr>
              <a:t>print</a:t>
            </a:r>
          </a:p>
        </p:txBody>
      </p:sp>
      <p:grpSp>
        <p:nvGrpSpPr>
          <p:cNvPr id="9" name="Group 8" descr="Talking bubbles">
            <a:extLst>
              <a:ext uri="{FF2B5EF4-FFF2-40B4-BE49-F238E27FC236}">
                <a16:creationId xmlns:a16="http://schemas.microsoft.com/office/drawing/2014/main" id="{BFEA7A72-C1C7-BCBA-5CA9-A69D49D78500}"/>
              </a:ext>
            </a:extLst>
          </p:cNvPr>
          <p:cNvGrpSpPr/>
          <p:nvPr/>
        </p:nvGrpSpPr>
        <p:grpSpPr>
          <a:xfrm>
            <a:off x="1833026" y="2746682"/>
            <a:ext cx="1362870" cy="1271197"/>
            <a:chOff x="1365476" y="2383967"/>
            <a:chExt cx="1122950" cy="1122950"/>
          </a:xfrm>
        </p:grpSpPr>
        <p:sp>
          <p:nvSpPr>
            <p:cNvPr id="10" name="Oval 9">
              <a:extLst>
                <a:ext uri="{FF2B5EF4-FFF2-40B4-BE49-F238E27FC236}">
                  <a16:creationId xmlns:a16="http://schemas.microsoft.com/office/drawing/2014/main" id="{6B54A3EA-C777-4AD1-DE5D-DF492299888F}"/>
                </a:ext>
              </a:extLst>
            </p:cNvPr>
            <p:cNvSpPr/>
            <p:nvPr/>
          </p:nvSpPr>
          <p:spPr>
            <a:xfrm>
              <a:off x="1365476" y="2383967"/>
              <a:ext cx="1122950" cy="1122950"/>
            </a:xfrm>
            <a:prstGeom prst="ellipse">
              <a:avLst/>
            </a:prstGeom>
            <a:solidFill>
              <a:schemeClr val="bg1"/>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defPPr marR="0" lvl="0" algn="l" rtl="0">
                <a:lnSpc>
                  <a:spcPct val="100000"/>
                </a:lnSpc>
                <a:spcBef>
                  <a:spcPts val="0"/>
                </a:spcBef>
                <a:spcAft>
                  <a:spcPts val="0"/>
                </a:spcAft>
                <a:defRPr lang="en-US"/>
              </a:defPPr>
              <a:lvl1pPr marL="0" marR="0" lvl="0" algn="l" defTabSz="685800" rtl="0" eaLnBrk="1" latinLnBrk="0" hangingPunct="1">
                <a:lnSpc>
                  <a:spcPct val="100000"/>
                </a:lnSpc>
                <a:spcBef>
                  <a:spcPts val="0"/>
                </a:spcBef>
                <a:spcAft>
                  <a:spcPts val="0"/>
                </a:spcAft>
                <a:buClr>
                  <a:srgbClr val="000000"/>
                </a:buClr>
                <a:buFont typeface="Arial"/>
                <a:defRPr sz="1350" b="0" i="0" u="none" strike="noStrike" kern="1200" cap="none">
                  <a:solidFill>
                    <a:schemeClr val="tx1"/>
                  </a:solidFill>
                  <a:latin typeface="+mn-lt"/>
                  <a:ea typeface="+mn-ea"/>
                  <a:cs typeface="+mn-cs"/>
                  <a:sym typeface="Arial"/>
                </a:defRPr>
              </a:lvl1pPr>
              <a:lvl2pPr marL="342900" marR="0" lvl="1" algn="l" defTabSz="685800" rtl="0" eaLnBrk="1" latinLnBrk="0" hangingPunct="1">
                <a:lnSpc>
                  <a:spcPct val="100000"/>
                </a:lnSpc>
                <a:spcBef>
                  <a:spcPts val="0"/>
                </a:spcBef>
                <a:spcAft>
                  <a:spcPts val="0"/>
                </a:spcAft>
                <a:buClr>
                  <a:srgbClr val="000000"/>
                </a:buClr>
                <a:buFont typeface="Arial"/>
                <a:defRPr sz="1350" b="0" i="0" u="none" strike="noStrike" kern="1200" cap="none">
                  <a:solidFill>
                    <a:schemeClr val="tx1"/>
                  </a:solidFill>
                  <a:latin typeface="+mn-lt"/>
                  <a:ea typeface="+mn-ea"/>
                  <a:cs typeface="+mn-cs"/>
                  <a:sym typeface="Arial"/>
                </a:defRPr>
              </a:lvl2pPr>
              <a:lvl3pPr marL="685800" marR="0" lvl="2" algn="l" defTabSz="685800" rtl="0" eaLnBrk="1" latinLnBrk="0" hangingPunct="1">
                <a:lnSpc>
                  <a:spcPct val="100000"/>
                </a:lnSpc>
                <a:spcBef>
                  <a:spcPts val="0"/>
                </a:spcBef>
                <a:spcAft>
                  <a:spcPts val="0"/>
                </a:spcAft>
                <a:buClr>
                  <a:srgbClr val="000000"/>
                </a:buClr>
                <a:buFont typeface="Arial"/>
                <a:defRPr sz="1350" b="0" i="0" u="none" strike="noStrike" kern="1200" cap="none">
                  <a:solidFill>
                    <a:schemeClr val="tx1"/>
                  </a:solidFill>
                  <a:latin typeface="+mn-lt"/>
                  <a:ea typeface="+mn-ea"/>
                  <a:cs typeface="+mn-cs"/>
                  <a:sym typeface="Arial"/>
                </a:defRPr>
              </a:lvl3pPr>
              <a:lvl4pPr marL="1028700" marR="0" lvl="3" algn="l" defTabSz="685800" rtl="0" eaLnBrk="1" latinLnBrk="0" hangingPunct="1">
                <a:lnSpc>
                  <a:spcPct val="100000"/>
                </a:lnSpc>
                <a:spcBef>
                  <a:spcPts val="0"/>
                </a:spcBef>
                <a:spcAft>
                  <a:spcPts val="0"/>
                </a:spcAft>
                <a:buClr>
                  <a:srgbClr val="000000"/>
                </a:buClr>
                <a:buFont typeface="Arial"/>
                <a:defRPr sz="1350" b="0" i="0" u="none" strike="noStrike" kern="1200" cap="none">
                  <a:solidFill>
                    <a:schemeClr val="tx1"/>
                  </a:solidFill>
                  <a:latin typeface="+mn-lt"/>
                  <a:ea typeface="+mn-ea"/>
                  <a:cs typeface="+mn-cs"/>
                  <a:sym typeface="Arial"/>
                </a:defRPr>
              </a:lvl4pPr>
              <a:lvl5pPr marL="1371600" marR="0" lvl="4" algn="l" defTabSz="685800" rtl="0" eaLnBrk="1" latinLnBrk="0" hangingPunct="1">
                <a:lnSpc>
                  <a:spcPct val="100000"/>
                </a:lnSpc>
                <a:spcBef>
                  <a:spcPts val="0"/>
                </a:spcBef>
                <a:spcAft>
                  <a:spcPts val="0"/>
                </a:spcAft>
                <a:buClr>
                  <a:srgbClr val="000000"/>
                </a:buClr>
                <a:buFont typeface="Arial"/>
                <a:defRPr sz="1350" b="0" i="0" u="none" strike="noStrike" kern="1200" cap="none">
                  <a:solidFill>
                    <a:schemeClr val="tx1"/>
                  </a:solidFill>
                  <a:latin typeface="+mn-lt"/>
                  <a:ea typeface="+mn-ea"/>
                  <a:cs typeface="+mn-cs"/>
                  <a:sym typeface="Arial"/>
                </a:defRPr>
              </a:lvl5pPr>
              <a:lvl6pPr marL="1714500" marR="0" lvl="5" algn="l" defTabSz="685800" rtl="0" eaLnBrk="1" latinLnBrk="0" hangingPunct="1">
                <a:lnSpc>
                  <a:spcPct val="100000"/>
                </a:lnSpc>
                <a:spcBef>
                  <a:spcPts val="0"/>
                </a:spcBef>
                <a:spcAft>
                  <a:spcPts val="0"/>
                </a:spcAft>
                <a:buClr>
                  <a:srgbClr val="000000"/>
                </a:buClr>
                <a:buFont typeface="Arial"/>
                <a:defRPr sz="1350" b="0" i="0" u="none" strike="noStrike" kern="1200" cap="none">
                  <a:solidFill>
                    <a:schemeClr val="tx1"/>
                  </a:solidFill>
                  <a:latin typeface="+mn-lt"/>
                  <a:ea typeface="+mn-ea"/>
                  <a:cs typeface="+mn-cs"/>
                  <a:sym typeface="Arial"/>
                </a:defRPr>
              </a:lvl6pPr>
              <a:lvl7pPr marL="2057400" marR="0" lvl="6" algn="l" defTabSz="685800" rtl="0" eaLnBrk="1" latinLnBrk="0" hangingPunct="1">
                <a:lnSpc>
                  <a:spcPct val="100000"/>
                </a:lnSpc>
                <a:spcBef>
                  <a:spcPts val="0"/>
                </a:spcBef>
                <a:spcAft>
                  <a:spcPts val="0"/>
                </a:spcAft>
                <a:buClr>
                  <a:srgbClr val="000000"/>
                </a:buClr>
                <a:buFont typeface="Arial"/>
                <a:defRPr sz="1350" b="0" i="0" u="none" strike="noStrike" kern="1200" cap="none">
                  <a:solidFill>
                    <a:schemeClr val="tx1"/>
                  </a:solidFill>
                  <a:latin typeface="+mn-lt"/>
                  <a:ea typeface="+mn-ea"/>
                  <a:cs typeface="+mn-cs"/>
                  <a:sym typeface="Arial"/>
                </a:defRPr>
              </a:lvl7pPr>
              <a:lvl8pPr marL="2400300" marR="0" lvl="7" algn="l" defTabSz="685800" rtl="0" eaLnBrk="1" latinLnBrk="0" hangingPunct="1">
                <a:lnSpc>
                  <a:spcPct val="100000"/>
                </a:lnSpc>
                <a:spcBef>
                  <a:spcPts val="0"/>
                </a:spcBef>
                <a:spcAft>
                  <a:spcPts val="0"/>
                </a:spcAft>
                <a:buClr>
                  <a:srgbClr val="000000"/>
                </a:buClr>
                <a:buFont typeface="Arial"/>
                <a:defRPr sz="1350" b="0" i="0" u="none" strike="noStrike" kern="1200" cap="none">
                  <a:solidFill>
                    <a:schemeClr val="tx1"/>
                  </a:solidFill>
                  <a:latin typeface="+mn-lt"/>
                  <a:ea typeface="+mn-ea"/>
                  <a:cs typeface="+mn-cs"/>
                  <a:sym typeface="Arial"/>
                </a:defRPr>
              </a:lvl8pPr>
              <a:lvl9pPr marL="2743200" marR="0" lvl="8" algn="l" defTabSz="685800" rtl="0" eaLnBrk="1" latinLnBrk="0" hangingPunct="1">
                <a:lnSpc>
                  <a:spcPct val="100000"/>
                </a:lnSpc>
                <a:spcBef>
                  <a:spcPts val="0"/>
                </a:spcBef>
                <a:spcAft>
                  <a:spcPts val="0"/>
                </a:spcAft>
                <a:buClr>
                  <a:srgbClr val="000000"/>
                </a:buClr>
                <a:buFont typeface="Arial"/>
                <a:defRPr sz="1350" b="0" i="0" u="none" strike="noStrike" kern="1200" cap="none">
                  <a:solidFill>
                    <a:schemeClr val="tx1"/>
                  </a:solidFill>
                  <a:latin typeface="+mn-lt"/>
                  <a:ea typeface="+mn-ea"/>
                  <a:cs typeface="+mn-cs"/>
                  <a:sym typeface="Arial"/>
                </a:defRPr>
              </a:lvl9pPr>
            </a:lstStyle>
            <a:p>
              <a:pPr algn="ctr"/>
              <a:endParaRPr lang="en-US" sz="1013" dirty="0">
                <a:latin typeface="Trebuchet MS" panose="020B0603020202020204" pitchFamily="34" charset="0"/>
              </a:endParaRPr>
            </a:p>
          </p:txBody>
        </p:sp>
        <p:pic>
          <p:nvPicPr>
            <p:cNvPr id="11" name="Graphic 13" descr="Chat outline">
              <a:extLst>
                <a:ext uri="{FF2B5EF4-FFF2-40B4-BE49-F238E27FC236}">
                  <a16:creationId xmlns:a16="http://schemas.microsoft.com/office/drawing/2014/main" id="{B696976A-92FE-5769-181A-29DCC2C8DD6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61802" y="2490041"/>
              <a:ext cx="914400" cy="914400"/>
            </a:xfrm>
            <a:prstGeom prst="rect">
              <a:avLst/>
            </a:prstGeom>
          </p:spPr>
        </p:pic>
      </p:grpSp>
      <p:grpSp>
        <p:nvGrpSpPr>
          <p:cNvPr id="12" name="Group 11" descr="A book">
            <a:extLst>
              <a:ext uri="{FF2B5EF4-FFF2-40B4-BE49-F238E27FC236}">
                <a16:creationId xmlns:a16="http://schemas.microsoft.com/office/drawing/2014/main" id="{4B039B1B-4049-0C6A-5E56-02E06D2785ED}"/>
              </a:ext>
            </a:extLst>
          </p:cNvPr>
          <p:cNvGrpSpPr/>
          <p:nvPr/>
        </p:nvGrpSpPr>
        <p:grpSpPr>
          <a:xfrm>
            <a:off x="6176566" y="2746682"/>
            <a:ext cx="1362870" cy="1229182"/>
            <a:chOff x="1365476" y="3844597"/>
            <a:chExt cx="1122950" cy="1122950"/>
          </a:xfrm>
        </p:grpSpPr>
        <p:sp>
          <p:nvSpPr>
            <p:cNvPr id="13" name="Oval 12">
              <a:extLst>
                <a:ext uri="{FF2B5EF4-FFF2-40B4-BE49-F238E27FC236}">
                  <a16:creationId xmlns:a16="http://schemas.microsoft.com/office/drawing/2014/main" id="{9640BD24-B5E5-7EE6-3F13-725711BCE7E8}"/>
                </a:ext>
              </a:extLst>
            </p:cNvPr>
            <p:cNvSpPr/>
            <p:nvPr/>
          </p:nvSpPr>
          <p:spPr>
            <a:xfrm>
              <a:off x="1365476" y="3844597"/>
              <a:ext cx="1122950" cy="1122950"/>
            </a:xfrm>
            <a:prstGeom prst="ellipse">
              <a:avLst/>
            </a:prstGeom>
            <a:solidFill>
              <a:schemeClr val="bg1"/>
            </a:solidFill>
            <a:ln>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defPPr marR="0" lvl="0" algn="l" rtl="0">
                <a:lnSpc>
                  <a:spcPct val="100000"/>
                </a:lnSpc>
                <a:spcBef>
                  <a:spcPts val="0"/>
                </a:spcBef>
                <a:spcAft>
                  <a:spcPts val="0"/>
                </a:spcAft>
                <a:defRPr lang="en-US"/>
              </a:defPPr>
              <a:lvl1pPr marL="0" marR="0" lvl="0" algn="l" defTabSz="685800" rtl="0" eaLnBrk="1" latinLnBrk="0" hangingPunct="1">
                <a:lnSpc>
                  <a:spcPct val="100000"/>
                </a:lnSpc>
                <a:spcBef>
                  <a:spcPts val="0"/>
                </a:spcBef>
                <a:spcAft>
                  <a:spcPts val="0"/>
                </a:spcAft>
                <a:buClr>
                  <a:srgbClr val="000000"/>
                </a:buClr>
                <a:buFont typeface="Arial"/>
                <a:defRPr sz="1350" b="0" i="0" u="none" strike="noStrike" kern="1200" cap="none">
                  <a:solidFill>
                    <a:schemeClr val="tx1"/>
                  </a:solidFill>
                  <a:latin typeface="+mn-lt"/>
                  <a:ea typeface="+mn-ea"/>
                  <a:cs typeface="+mn-cs"/>
                  <a:sym typeface="Arial"/>
                </a:defRPr>
              </a:lvl1pPr>
              <a:lvl2pPr marL="342900" marR="0" lvl="1" algn="l" defTabSz="685800" rtl="0" eaLnBrk="1" latinLnBrk="0" hangingPunct="1">
                <a:lnSpc>
                  <a:spcPct val="100000"/>
                </a:lnSpc>
                <a:spcBef>
                  <a:spcPts val="0"/>
                </a:spcBef>
                <a:spcAft>
                  <a:spcPts val="0"/>
                </a:spcAft>
                <a:buClr>
                  <a:srgbClr val="000000"/>
                </a:buClr>
                <a:buFont typeface="Arial"/>
                <a:defRPr sz="1350" b="0" i="0" u="none" strike="noStrike" kern="1200" cap="none">
                  <a:solidFill>
                    <a:schemeClr val="tx1"/>
                  </a:solidFill>
                  <a:latin typeface="+mn-lt"/>
                  <a:ea typeface="+mn-ea"/>
                  <a:cs typeface="+mn-cs"/>
                  <a:sym typeface="Arial"/>
                </a:defRPr>
              </a:lvl2pPr>
              <a:lvl3pPr marL="685800" marR="0" lvl="2" algn="l" defTabSz="685800" rtl="0" eaLnBrk="1" latinLnBrk="0" hangingPunct="1">
                <a:lnSpc>
                  <a:spcPct val="100000"/>
                </a:lnSpc>
                <a:spcBef>
                  <a:spcPts val="0"/>
                </a:spcBef>
                <a:spcAft>
                  <a:spcPts val="0"/>
                </a:spcAft>
                <a:buClr>
                  <a:srgbClr val="000000"/>
                </a:buClr>
                <a:buFont typeface="Arial"/>
                <a:defRPr sz="1350" b="0" i="0" u="none" strike="noStrike" kern="1200" cap="none">
                  <a:solidFill>
                    <a:schemeClr val="tx1"/>
                  </a:solidFill>
                  <a:latin typeface="+mn-lt"/>
                  <a:ea typeface="+mn-ea"/>
                  <a:cs typeface="+mn-cs"/>
                  <a:sym typeface="Arial"/>
                </a:defRPr>
              </a:lvl3pPr>
              <a:lvl4pPr marL="1028700" marR="0" lvl="3" algn="l" defTabSz="685800" rtl="0" eaLnBrk="1" latinLnBrk="0" hangingPunct="1">
                <a:lnSpc>
                  <a:spcPct val="100000"/>
                </a:lnSpc>
                <a:spcBef>
                  <a:spcPts val="0"/>
                </a:spcBef>
                <a:spcAft>
                  <a:spcPts val="0"/>
                </a:spcAft>
                <a:buClr>
                  <a:srgbClr val="000000"/>
                </a:buClr>
                <a:buFont typeface="Arial"/>
                <a:defRPr sz="1350" b="0" i="0" u="none" strike="noStrike" kern="1200" cap="none">
                  <a:solidFill>
                    <a:schemeClr val="tx1"/>
                  </a:solidFill>
                  <a:latin typeface="+mn-lt"/>
                  <a:ea typeface="+mn-ea"/>
                  <a:cs typeface="+mn-cs"/>
                  <a:sym typeface="Arial"/>
                </a:defRPr>
              </a:lvl4pPr>
              <a:lvl5pPr marL="1371600" marR="0" lvl="4" algn="l" defTabSz="685800" rtl="0" eaLnBrk="1" latinLnBrk="0" hangingPunct="1">
                <a:lnSpc>
                  <a:spcPct val="100000"/>
                </a:lnSpc>
                <a:spcBef>
                  <a:spcPts val="0"/>
                </a:spcBef>
                <a:spcAft>
                  <a:spcPts val="0"/>
                </a:spcAft>
                <a:buClr>
                  <a:srgbClr val="000000"/>
                </a:buClr>
                <a:buFont typeface="Arial"/>
                <a:defRPr sz="1350" b="0" i="0" u="none" strike="noStrike" kern="1200" cap="none">
                  <a:solidFill>
                    <a:schemeClr val="tx1"/>
                  </a:solidFill>
                  <a:latin typeface="+mn-lt"/>
                  <a:ea typeface="+mn-ea"/>
                  <a:cs typeface="+mn-cs"/>
                  <a:sym typeface="Arial"/>
                </a:defRPr>
              </a:lvl5pPr>
              <a:lvl6pPr marL="1714500" marR="0" lvl="5" algn="l" defTabSz="685800" rtl="0" eaLnBrk="1" latinLnBrk="0" hangingPunct="1">
                <a:lnSpc>
                  <a:spcPct val="100000"/>
                </a:lnSpc>
                <a:spcBef>
                  <a:spcPts val="0"/>
                </a:spcBef>
                <a:spcAft>
                  <a:spcPts val="0"/>
                </a:spcAft>
                <a:buClr>
                  <a:srgbClr val="000000"/>
                </a:buClr>
                <a:buFont typeface="Arial"/>
                <a:defRPr sz="1350" b="0" i="0" u="none" strike="noStrike" kern="1200" cap="none">
                  <a:solidFill>
                    <a:schemeClr val="tx1"/>
                  </a:solidFill>
                  <a:latin typeface="+mn-lt"/>
                  <a:ea typeface="+mn-ea"/>
                  <a:cs typeface="+mn-cs"/>
                  <a:sym typeface="Arial"/>
                </a:defRPr>
              </a:lvl6pPr>
              <a:lvl7pPr marL="2057400" marR="0" lvl="6" algn="l" defTabSz="685800" rtl="0" eaLnBrk="1" latinLnBrk="0" hangingPunct="1">
                <a:lnSpc>
                  <a:spcPct val="100000"/>
                </a:lnSpc>
                <a:spcBef>
                  <a:spcPts val="0"/>
                </a:spcBef>
                <a:spcAft>
                  <a:spcPts val="0"/>
                </a:spcAft>
                <a:buClr>
                  <a:srgbClr val="000000"/>
                </a:buClr>
                <a:buFont typeface="Arial"/>
                <a:defRPr sz="1350" b="0" i="0" u="none" strike="noStrike" kern="1200" cap="none">
                  <a:solidFill>
                    <a:schemeClr val="tx1"/>
                  </a:solidFill>
                  <a:latin typeface="+mn-lt"/>
                  <a:ea typeface="+mn-ea"/>
                  <a:cs typeface="+mn-cs"/>
                  <a:sym typeface="Arial"/>
                </a:defRPr>
              </a:lvl7pPr>
              <a:lvl8pPr marL="2400300" marR="0" lvl="7" algn="l" defTabSz="685800" rtl="0" eaLnBrk="1" latinLnBrk="0" hangingPunct="1">
                <a:lnSpc>
                  <a:spcPct val="100000"/>
                </a:lnSpc>
                <a:spcBef>
                  <a:spcPts val="0"/>
                </a:spcBef>
                <a:spcAft>
                  <a:spcPts val="0"/>
                </a:spcAft>
                <a:buClr>
                  <a:srgbClr val="000000"/>
                </a:buClr>
                <a:buFont typeface="Arial"/>
                <a:defRPr sz="1350" b="0" i="0" u="none" strike="noStrike" kern="1200" cap="none">
                  <a:solidFill>
                    <a:schemeClr val="tx1"/>
                  </a:solidFill>
                  <a:latin typeface="+mn-lt"/>
                  <a:ea typeface="+mn-ea"/>
                  <a:cs typeface="+mn-cs"/>
                  <a:sym typeface="Arial"/>
                </a:defRPr>
              </a:lvl8pPr>
              <a:lvl9pPr marL="2743200" marR="0" lvl="8" algn="l" defTabSz="685800" rtl="0" eaLnBrk="1" latinLnBrk="0" hangingPunct="1">
                <a:lnSpc>
                  <a:spcPct val="100000"/>
                </a:lnSpc>
                <a:spcBef>
                  <a:spcPts val="0"/>
                </a:spcBef>
                <a:spcAft>
                  <a:spcPts val="0"/>
                </a:spcAft>
                <a:buClr>
                  <a:srgbClr val="000000"/>
                </a:buClr>
                <a:buFont typeface="Arial"/>
                <a:defRPr sz="1350" b="0" i="0" u="none" strike="noStrike" kern="1200" cap="none">
                  <a:solidFill>
                    <a:schemeClr val="tx1"/>
                  </a:solidFill>
                  <a:latin typeface="+mn-lt"/>
                  <a:ea typeface="+mn-ea"/>
                  <a:cs typeface="+mn-cs"/>
                  <a:sym typeface="Arial"/>
                </a:defRPr>
              </a:lvl9pPr>
            </a:lstStyle>
            <a:p>
              <a:pPr algn="ctr"/>
              <a:endParaRPr lang="en-US" sz="1013" dirty="0">
                <a:latin typeface="Trebuchet MS" panose="020B0603020202020204" pitchFamily="34" charset="0"/>
              </a:endParaRPr>
            </a:p>
          </p:txBody>
        </p:sp>
        <p:pic>
          <p:nvPicPr>
            <p:cNvPr id="14" name="Graphic 18" descr="Storytelling outline">
              <a:extLst>
                <a:ext uri="{FF2B5EF4-FFF2-40B4-BE49-F238E27FC236}">
                  <a16:creationId xmlns:a16="http://schemas.microsoft.com/office/drawing/2014/main" id="{D7D1A967-45D9-F8BE-55F2-A8FD718F3D6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61802" y="3948871"/>
              <a:ext cx="914400" cy="914400"/>
            </a:xfrm>
            <a:prstGeom prst="rect">
              <a:avLst/>
            </a:prstGeom>
          </p:spPr>
        </p:pic>
      </p:grpSp>
      <p:sp>
        <p:nvSpPr>
          <p:cNvPr id="3" name="Arrow: Right 2" descr="Arrow pointing from speaking icon to reading icon.">
            <a:extLst>
              <a:ext uri="{FF2B5EF4-FFF2-40B4-BE49-F238E27FC236}">
                <a16:creationId xmlns:a16="http://schemas.microsoft.com/office/drawing/2014/main" id="{682FA261-B931-73B8-9989-3A3603EE480E}"/>
              </a:ext>
            </a:extLst>
          </p:cNvPr>
          <p:cNvSpPr/>
          <p:nvPr/>
        </p:nvSpPr>
        <p:spPr>
          <a:xfrm>
            <a:off x="3359339" y="3245855"/>
            <a:ext cx="2653783" cy="230832"/>
          </a:xfrm>
          <a:prstGeom prst="rightArrow">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anose="020B0603020202020204" pitchFamily="34" charset="0"/>
            </a:endParaRPr>
          </a:p>
        </p:txBody>
      </p:sp>
    </p:spTree>
    <p:extLst>
      <p:ext uri="{BB962C8B-B14F-4D97-AF65-F5344CB8AC3E}">
        <p14:creationId xmlns:p14="http://schemas.microsoft.com/office/powerpoint/2010/main" val="4195583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3" grpId="0" animBg="1"/>
    </p:bld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CDE New Accent Colors">
      <a:dk1>
        <a:srgbClr val="000000"/>
      </a:dk1>
      <a:lt1>
        <a:srgbClr val="FFFFFF"/>
      </a:lt1>
      <a:dk2>
        <a:srgbClr val="F8B333"/>
      </a:dk2>
      <a:lt2>
        <a:srgbClr val="825474"/>
      </a:lt2>
      <a:accent1>
        <a:srgbClr val="AAA5D2"/>
      </a:accent1>
      <a:accent2>
        <a:srgbClr val="077682"/>
      </a:accent2>
      <a:accent3>
        <a:srgbClr val="3CC1CC"/>
      </a:accent3>
      <a:accent4>
        <a:srgbClr val="48C3E3"/>
      </a:accent4>
      <a:accent5>
        <a:srgbClr val="EC6752"/>
      </a:accent5>
      <a:accent6>
        <a:srgbClr val="7C98AC"/>
      </a:accent6>
      <a:hlink>
        <a:srgbClr val="D33039"/>
      </a:hlink>
      <a:folHlink>
        <a:srgbClr val="A3D283"/>
      </a:folHlink>
    </a:clrScheme>
    <a:fontScheme name="CDE FONTS">
      <a:majorFont>
        <a:latin typeface="Museo Slab 500"/>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Custom 1">
      <a:majorFont>
        <a:latin typeface="Trebuchet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8a5022a-f7c3-44ce-84b2-af1b9b0e209b" xsi:nil="true"/>
    <lcf76f155ced4ddcb4097134ff3c332f xmlns="ca089b0c-06ed-427f-8343-b7314193c483">
      <Terms xmlns="http://schemas.microsoft.com/office/infopath/2007/PartnerControls"/>
    </lcf76f155ced4ddcb4097134ff3c332f>
    <SharedWithUsers xmlns="a8a5022a-f7c3-44ce-84b2-af1b9b0e209b">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879720E89102043ABA3BEB065733CF0" ma:contentTypeVersion="19" ma:contentTypeDescription="Create a new document." ma:contentTypeScope="" ma:versionID="e7ef51190d3d508e5eb39bc7ecef607c">
  <xsd:schema xmlns:xsd="http://www.w3.org/2001/XMLSchema" xmlns:xs="http://www.w3.org/2001/XMLSchema" xmlns:p="http://schemas.microsoft.com/office/2006/metadata/properties" xmlns:ns2="ca089b0c-06ed-427f-8343-b7314193c483" xmlns:ns3="a8a5022a-f7c3-44ce-84b2-af1b9b0e209b" targetNamespace="http://schemas.microsoft.com/office/2006/metadata/properties" ma:root="true" ma:fieldsID="8b99397e6978857acdc647c4323567d3" ns2:_="" ns3:_="">
    <xsd:import namespace="ca089b0c-06ed-427f-8343-b7314193c483"/>
    <xsd:import namespace="a8a5022a-f7c3-44ce-84b2-af1b9b0e209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089b0c-06ed-427f-8343-b7314193c4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3d99294-4495-451a-babc-f01b43cdf90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8a5022a-f7c3-44ce-84b2-af1b9b0e209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ff193aa-9d37-40de-aa0e-ec6133224a6c}" ma:internalName="TaxCatchAll" ma:showField="CatchAllData" ma:web="a8a5022a-f7c3-44ce-84b2-af1b9b0e209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79E48B-BAF5-49C6-83EA-4BC35C002F27}">
  <ds:schemaRefs>
    <ds:schemaRef ds:uri="http://purl.org/dc/terms/"/>
    <ds:schemaRef ds:uri="http://schemas.openxmlformats.org/package/2006/metadata/core-properties"/>
    <ds:schemaRef ds:uri="http://schemas.microsoft.com/office/infopath/2007/PartnerControls"/>
    <ds:schemaRef ds:uri="http://schemas.microsoft.com/office/2006/metadata/properties"/>
    <ds:schemaRef ds:uri="http://purl.org/dc/elements/1.1/"/>
    <ds:schemaRef ds:uri="http://schemas.microsoft.com/office/2006/documentManagement/types"/>
    <ds:schemaRef ds:uri="http://www.w3.org/XML/1998/namespace"/>
    <ds:schemaRef ds:uri="http://purl.org/dc/dcmitype/"/>
    <ds:schemaRef ds:uri="ca089b0c-06ed-427f-8343-b7314193c483"/>
    <ds:schemaRef ds:uri="a8a5022a-f7c3-44ce-84b2-af1b9b0e209b"/>
  </ds:schemaRefs>
</ds:datastoreItem>
</file>

<file path=customXml/itemProps2.xml><?xml version="1.0" encoding="utf-8"?>
<ds:datastoreItem xmlns:ds="http://schemas.openxmlformats.org/officeDocument/2006/customXml" ds:itemID="{7D97F067-7DC9-4A19-A1F6-D15AAEE608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089b0c-06ed-427f-8343-b7314193c483"/>
    <ds:schemaRef ds:uri="a8a5022a-f7c3-44ce-84b2-af1b9b0e20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3C21699-62D7-4D11-80B3-D950830805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125</TotalTime>
  <Words>9162</Words>
  <Application>Microsoft Office PowerPoint</Application>
  <PresentationFormat>On-screen Show (16:9)</PresentationFormat>
  <Paragraphs>720</Paragraphs>
  <Slides>36</Slides>
  <Notes>36</Notes>
  <HiddenSlides>4</HiddenSlides>
  <MMClips>4</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36</vt:i4>
      </vt:variant>
    </vt:vector>
  </HeadingPairs>
  <TitlesOfParts>
    <vt:vector size="48" baseType="lpstr">
      <vt:lpstr>Roboto</vt:lpstr>
      <vt:lpstr>Trebuchet MS</vt:lpstr>
      <vt:lpstr>Calibri</vt:lpstr>
      <vt:lpstr>Museo Slab 500</vt:lpstr>
      <vt:lpstr>Roboto Medium</vt:lpstr>
      <vt:lpstr>Arial</vt:lpstr>
      <vt:lpstr>Symbol</vt:lpstr>
      <vt:lpstr>Aptos</vt:lpstr>
      <vt:lpstr>Times New Roman</vt:lpstr>
      <vt:lpstr>Simple Light</vt:lpstr>
      <vt:lpstr>Custom Design</vt:lpstr>
      <vt:lpstr>Simple Light</vt:lpstr>
      <vt:lpstr>Resources needed for this presentation (Keep this slide hidden) | 1</vt:lpstr>
      <vt:lpstr>Resources needed for this presentation (Keep this slide hidden) | 2</vt:lpstr>
      <vt:lpstr>The Colorado READ Act and  the Science of Reading for Families </vt:lpstr>
      <vt:lpstr>Welcome | Language Comprehension &amp; Reading Comprehension</vt:lpstr>
      <vt:lpstr>Outcomes | Language Comprehension &amp; Reading Comprehension</vt:lpstr>
      <vt:lpstr>Norms | Language Comprehension &amp; Reading Comprehension</vt:lpstr>
      <vt:lpstr>Warm-Up | Language Comprehension &amp; Reading Comprehension</vt:lpstr>
      <vt:lpstr>What are Language Comprehension &amp; Reading Comprehension?</vt:lpstr>
      <vt:lpstr>Language Comprehension &amp; Reading Comprehension</vt:lpstr>
      <vt:lpstr>Simple View of Reading (SVR)</vt:lpstr>
      <vt:lpstr>Simple View of Reading (SVR) | The 5 Components of Reading</vt:lpstr>
      <vt:lpstr>Components of Language Comprehension Explained</vt:lpstr>
      <vt:lpstr>Reading Comprehension </vt:lpstr>
      <vt:lpstr>Why are Language Comprehension &amp; Reading Comprehension Important?</vt:lpstr>
      <vt:lpstr>Reading in Action    John stood on the bank, patiently waiting for a tug on the line.   With a little luck, he might have a tasty dinner tonight. </vt:lpstr>
      <vt:lpstr>Skilled Readers</vt:lpstr>
      <vt:lpstr>Paired Verbal Fluency | Language &amp; Reading Comprehension</vt:lpstr>
      <vt:lpstr>What Does Language Comprehension &amp; Reading Comprehension  Look Like at School?</vt:lpstr>
      <vt:lpstr>Colorado Academic Standards (CAS)  Language Comprehension &amp; Reading Comprehension </vt:lpstr>
      <vt:lpstr>Develop Language Proficiency | How language works</vt:lpstr>
      <vt:lpstr>Develop Text Comprehension Skills</vt:lpstr>
      <vt:lpstr>Create Strategic Readers</vt:lpstr>
      <vt:lpstr>Comprehension Lesson| Primary Grades (K-2)</vt:lpstr>
      <vt:lpstr>Comprehension Lesson| Intermediate Grades (3-5)</vt:lpstr>
      <vt:lpstr>How Can You Support Language Comprehension &amp; Reading Comprehension at Home?</vt:lpstr>
      <vt:lpstr>How Can You Support Language &amp; Reading Comprehension at Home?</vt:lpstr>
      <vt:lpstr>Practice 1: Ways to Build Language Comprehension Skills</vt:lpstr>
      <vt:lpstr>Practice 2: Talking While You Read | CROWD</vt:lpstr>
      <vt:lpstr>Reminder: Support Word Recognition Skills at Home</vt:lpstr>
      <vt:lpstr>Summary of Key Points | Language &amp; Reading Comprehension</vt:lpstr>
      <vt:lpstr>Learning to Read Transforms Lives</vt:lpstr>
      <vt:lpstr>Do You Want to Learn More?</vt:lpstr>
      <vt:lpstr>References Slide 1</vt:lpstr>
      <vt:lpstr>References Slide 2</vt:lpstr>
      <vt:lpstr>References Slide 3</vt:lpstr>
      <vt:lpstr>References Slide 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Carney, Sara</dc:creator>
  <cp:lastModifiedBy>Mazzotta, Arianne</cp:lastModifiedBy>
  <cp:revision>8</cp:revision>
  <dcterms:modified xsi:type="dcterms:W3CDTF">2026-01-20T19:06:13Z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0x010100A879720E89102043ABA3BEB065733CF0</vt:lpwstr>
  </property>
  <property fmtid="{D5CDD505-2E9C-101B-9397-08002B2CF9AE}" pid="3" name="MediaServiceImageTags">
    <vt:lpwstr/>
  </property>
  <property fmtid="{D5CDD505-2E9C-101B-9397-08002B2CF9AE}" pid="4" name="Order">
    <vt:r8>464400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