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4"/>
    <p:sldMasterId id="2147483652" r:id="rId5"/>
    <p:sldMasterId id="2147483697" r:id="rId6"/>
    <p:sldMasterId id="2147483851" r:id="rId7"/>
  </p:sldMasterIdLst>
  <p:notesMasterIdLst>
    <p:notesMasterId r:id="rId49"/>
  </p:notesMasterIdLst>
  <p:handoutMasterIdLst>
    <p:handoutMasterId r:id="rId50"/>
  </p:handoutMasterIdLst>
  <p:sldIdLst>
    <p:sldId id="5019" r:id="rId8"/>
    <p:sldId id="4930" r:id="rId9"/>
    <p:sldId id="5127" r:id="rId10"/>
    <p:sldId id="4967" r:id="rId11"/>
    <p:sldId id="5152" r:id="rId12"/>
    <p:sldId id="5022" r:id="rId13"/>
    <p:sldId id="5131" r:id="rId14"/>
    <p:sldId id="5153" r:id="rId15"/>
    <p:sldId id="5060" r:id="rId16"/>
    <p:sldId id="5046" r:id="rId17"/>
    <p:sldId id="5031" r:id="rId18"/>
    <p:sldId id="5155" r:id="rId19"/>
    <p:sldId id="5032" r:id="rId20"/>
    <p:sldId id="5130" r:id="rId21"/>
    <p:sldId id="5166" r:id="rId22"/>
    <p:sldId id="5163" r:id="rId23"/>
    <p:sldId id="5133" r:id="rId24"/>
    <p:sldId id="5008" r:id="rId25"/>
    <p:sldId id="5158" r:id="rId26"/>
    <p:sldId id="5132" r:id="rId27"/>
    <p:sldId id="5051" r:id="rId28"/>
    <p:sldId id="5129" r:id="rId29"/>
    <p:sldId id="5122" r:id="rId30"/>
    <p:sldId id="5009" r:id="rId31"/>
    <p:sldId id="5134" r:id="rId32"/>
    <p:sldId id="5167" r:id="rId33"/>
    <p:sldId id="5161" r:id="rId34"/>
    <p:sldId id="5160" r:id="rId35"/>
    <p:sldId id="5174" r:id="rId36"/>
    <p:sldId id="5014" r:id="rId37"/>
    <p:sldId id="4933" r:id="rId38"/>
    <p:sldId id="5165" r:id="rId39"/>
    <p:sldId id="5175" r:id="rId40"/>
    <p:sldId id="5168" r:id="rId41"/>
    <p:sldId id="5124" r:id="rId42"/>
    <p:sldId id="5027" r:id="rId43"/>
    <p:sldId id="5028" r:id="rId44"/>
    <p:sldId id="5149" r:id="rId45"/>
    <p:sldId id="5150" r:id="rId46"/>
    <p:sldId id="5151" r:id="rId47"/>
    <p:sldId id="5169" r:id="rId48"/>
  </p:sldIdLst>
  <p:sldSz cx="9144000" cy="5143500" type="screen16x9"/>
  <p:notesSz cx="6858000" cy="9144000"/>
  <p:embeddedFontLst>
    <p:embeddedFont>
      <p:font typeface="Century Gothic" panose="020B0502020202020204" pitchFamily="34" charset="0"/>
      <p:regular r:id="rId51"/>
      <p:bold r:id="rId52"/>
      <p:italic r:id="rId53"/>
      <p:boldItalic r:id="rId54"/>
    </p:embeddedFont>
    <p:embeddedFont>
      <p:font typeface="Microsoft YaHei UI" panose="020B0503020204020204" pitchFamily="34" charset="-122"/>
      <p:regular r:id="rId55"/>
      <p:bold r:id="rId56"/>
    </p:embeddedFont>
    <p:embeddedFont>
      <p:font typeface="Museo Slab 500" panose="02000000000000000000" charset="0"/>
      <p:regular r:id="rId57"/>
      <p:bold r:id="rId58"/>
      <p:italic r:id="rId59"/>
    </p:embeddedFont>
    <p:embeddedFont>
      <p:font typeface="Oswald" panose="00000500000000000000" pitchFamily="2" charset="0"/>
      <p:regular r:id="rId60"/>
      <p:bold r:id="rId61"/>
    </p:embeddedFont>
    <p:embeddedFont>
      <p:font typeface="Roboto" panose="02000000000000000000" pitchFamily="2" charset="0"/>
      <p:regular r:id="rId62"/>
      <p:bold r:id="rId63"/>
      <p:italic r:id="rId64"/>
      <p:boldItalic r:id="rId65"/>
    </p:embeddedFont>
    <p:embeddedFont>
      <p:font typeface="Roboto Medium" panose="02000000000000000000" pitchFamily="2" charset="0"/>
      <p:regular r:id="rId66"/>
      <p:italic r:id="rId67"/>
    </p:embeddedFont>
    <p:embeddedFont>
      <p:font typeface="Trebuchet MS" panose="020B0603020202020204" pitchFamily="34" charset="0"/>
      <p:regular r:id="rId68"/>
      <p:bold r:id="rId69"/>
      <p:italic r:id="rId70"/>
      <p:boldItalic r:id="rId71"/>
    </p:embeddedFont>
    <p:embeddedFont>
      <p:font typeface="Verdana" panose="020B0604030504040204" pitchFamily="3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92" userDrawn="1">
          <p15:clr>
            <a:srgbClr val="747775"/>
          </p15:clr>
        </p15:guide>
        <p15:guide id="2" pos="3168" userDrawn="1">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DAA514-B5D1-E47C-A3A8-1F8D924FEC5A}" name="Olson, Jamie" initials="OJ" userId="S::olson_j@cde.state.co.us::167fe529-3f31-461b-81fc-c891b2ac182b" providerId="AD"/>
  <p188:author id="{DCA4CF25-5D5A-BA8B-182B-DE7B26071773}" name="Fickling, Caitlin" initials="CF" userId="S::Fickling_c@cde.state.co.us::6f4b670a-bc59-4974-b15f-f34eb09359f7" providerId="AD"/>
  <p188:author id="{4714B256-F567-D429-FE6A-A26846537D74}" name="Carney, Sara" initials="CS" userId="S::carney_s@cde.state.co.us::69efc1ab-d739-4a63-a201-4bacaae42676" providerId="AD"/>
  <p188:author id="{C66AC56C-2EA6-A5D2-5F3D-3D25F17FD40A}" name="Beveridge, Lindsey" initials="BL" userId="S::beveridge_l@cde.state.co.us::c0fdd95f-42ba-43e7-a90d-1d23cce210c3" providerId="AD"/>
  <p188:author id="{B4EFAB7D-BB2A-0DB7-DAFD-DF22CD7BA87B}" name="Colombo-Espinoza, Josiah" initials="JC" userId="S::Colombo-Espinoza_J@cde.state.co.us::0d432d7e-1ffa-447d-b8b4-197354781202" providerId="AD"/>
  <p188:author id="{4485F881-8A5C-FD7A-7645-5FC081A7420A}" name="Carney, Sara" initials="SC" userId="S::Carney_S@cde.state.co.us::69efc1ab-d739-4a63-a201-4bacaae42676" providerId="AD"/>
  <p188:author id="{B207DEB1-61A6-A952-E776-DB551E5CA662}" name="Ahlstrand, Melissa" initials="AM" userId="S::ahlstrand_m@cde.state.co.us::bad13797-8c92-4cbd-9df0-e50737c49789" providerId="AD"/>
  <p188:author id="{D73C94F5-3650-A07E-3D65-C2FC979FD76B}" name="Olson, Jamie" initials="" userId="S::Olson_J@cde.state.co.us::167fe529-3f31-461b-81fc-c891b2ac182b" providerId="AD"/>
  <p188:author id="{497A1CFB-15CA-23FD-C340-56027DBC50DC}" name="Beveridge, Lindsey" initials="LB" userId="S::Beveridge_l@cde.state.co.us::c0fdd95f-42ba-43e7-a90d-1d23cce210c3" providerId="AD"/>
  <p188:author id="{DD4FFDFD-E8C9-0F1F-63E4-057C0D035A79}" name="Ahlstrand, Melissa" initials="MA" userId="S::Ahlstrand_m@cde.state.co.us::bad13797-8c92-4cbd-9df0-e50737c497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CBD4"/>
    <a:srgbClr val="245D38"/>
    <a:srgbClr val="69A6D3"/>
    <a:srgbClr val="0070C0"/>
    <a:srgbClr val="358B54"/>
    <a:srgbClr val="7A853B"/>
    <a:srgbClr val="9A4894"/>
    <a:srgbClr val="F3A6B6"/>
    <a:srgbClr val="D84457"/>
    <a:srgbClr val="59B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758152-FC0F-4744-A82C-F4259D34D6F4}" v="43" dt="2026-01-16T22:15:07.7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160" autoAdjust="0"/>
  </p:normalViewPr>
  <p:slideViewPr>
    <p:cSldViewPr snapToGrid="0">
      <p:cViewPr varScale="1">
        <p:scale>
          <a:sx n="100" d="100"/>
          <a:sy n="100" d="100"/>
        </p:scale>
        <p:origin x="90" y="1728"/>
      </p:cViewPr>
      <p:guideLst>
        <p:guide orient="horz" pos="2892"/>
        <p:guide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13.fntdata"/><Relationship Id="rId68" Type="http://schemas.openxmlformats.org/officeDocument/2006/relationships/font" Target="fonts/font18.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font" Target="fonts/font3.fntdata"/><Relationship Id="rId58" Type="http://schemas.openxmlformats.org/officeDocument/2006/relationships/font" Target="fonts/font8.fntdata"/><Relationship Id="rId74" Type="http://schemas.openxmlformats.org/officeDocument/2006/relationships/font" Target="fonts/font24.fntdata"/><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1.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font" Target="fonts/font1.fntdata"/><Relationship Id="rId72" Type="http://schemas.openxmlformats.org/officeDocument/2006/relationships/font" Target="fonts/font22.fntdata"/><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theme" Target="theme/theme1.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handoutMaster" Target="handoutMasters/handoutMaster1.xml"/><Relationship Id="rId55" Type="http://schemas.openxmlformats.org/officeDocument/2006/relationships/font" Target="fonts/font5.fntdata"/><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font" Target="fonts/font21.fntdata"/><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1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0E47C5-3705-86B4-C25B-7D02F9046E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Trebuchet MS" panose="020B0603020202020204" pitchFamily="34" charset="0"/>
            </a:endParaRPr>
          </a:p>
        </p:txBody>
      </p:sp>
      <p:sp>
        <p:nvSpPr>
          <p:cNvPr id="3" name="Date Placeholder 2">
            <a:extLst>
              <a:ext uri="{FF2B5EF4-FFF2-40B4-BE49-F238E27FC236}">
                <a16:creationId xmlns:a16="http://schemas.microsoft.com/office/drawing/2014/main" id="{6232E1D0-8901-97B8-A8FD-79B92C5AAB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C5AD86-A976-4FC7-92EF-A5571E456C36}" type="datetimeFigureOut">
              <a:rPr lang="en-US" smtClean="0">
                <a:latin typeface="Trebuchet MS" panose="020B0603020202020204" pitchFamily="34" charset="0"/>
              </a:rPr>
              <a:t>1/16/2026</a:t>
            </a:fld>
            <a:endParaRPr lang="en-US">
              <a:latin typeface="Trebuchet MS" panose="020B0603020202020204" pitchFamily="34" charset="0"/>
            </a:endParaRPr>
          </a:p>
        </p:txBody>
      </p:sp>
      <p:sp>
        <p:nvSpPr>
          <p:cNvPr id="4" name="Footer Placeholder 3">
            <a:extLst>
              <a:ext uri="{FF2B5EF4-FFF2-40B4-BE49-F238E27FC236}">
                <a16:creationId xmlns:a16="http://schemas.microsoft.com/office/drawing/2014/main" id="{9EC6AD5D-3E6B-1FAB-EE01-F1EDFEB59E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Trebuchet MS" panose="020B0603020202020204" pitchFamily="34" charset="0"/>
            </a:endParaRPr>
          </a:p>
        </p:txBody>
      </p:sp>
      <p:sp>
        <p:nvSpPr>
          <p:cNvPr id="5" name="Slide Number Placeholder 4">
            <a:extLst>
              <a:ext uri="{FF2B5EF4-FFF2-40B4-BE49-F238E27FC236}">
                <a16:creationId xmlns:a16="http://schemas.microsoft.com/office/drawing/2014/main" id="{7A50A50A-F576-911C-489B-794ED20C6A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5340C6-DE49-4B78-B55F-939D7E569C32}" type="slidenum">
              <a:rPr lang="en-US" smtClean="0">
                <a:latin typeface="Trebuchet MS" panose="020B0603020202020204" pitchFamily="34" charset="0"/>
              </a:rPr>
              <a:t>‹#›</a:t>
            </a:fld>
            <a:endParaRPr lang="en-US">
              <a:latin typeface="Trebuchet MS" panose="020B0603020202020204" pitchFamily="34" charset="0"/>
            </a:endParaRPr>
          </a:p>
        </p:txBody>
      </p:sp>
    </p:spTree>
    <p:extLst>
      <p:ext uri="{BB962C8B-B14F-4D97-AF65-F5344CB8AC3E}">
        <p14:creationId xmlns:p14="http://schemas.microsoft.com/office/powerpoint/2010/main" val="3782413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de.state.co.us/coloradoliteracy/parent_resourc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cdecolorado.sharepoint.com/:w:/r/sites/LiteracyTeam/Shared%20Documents/General/Professional%20Development/Parent%20PD%20Series%20and%20Tool%20Kit/Guidance%20Documents/DRAFT%20A_SORForParentsOnePager.docx?d=wf348701c801843a7b7143e812434bd76&amp;csf=1&amp;web=1&amp;e=ntulyz"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189020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DFA5C2B6-533B-F31F-6FDF-768FFB93F63A}"/>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92675C2B-4B68-1C80-14CF-9E208BABAF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51" name="Google Shape;351;g271fd490ee5_0_332:notes">
            <a:extLst>
              <a:ext uri="{FF2B5EF4-FFF2-40B4-BE49-F238E27FC236}">
                <a16:creationId xmlns:a16="http://schemas.microsoft.com/office/drawing/2014/main" id="{26A0EE61-B396-5CAD-0719-6A712C95B68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dirty="0">
                <a:latin typeface="Trebuchet MS"/>
              </a:rPr>
              <a:t>To understand a little more about the term “The Science of Reading,” it helps to understand what the Science of Reading is and what it is not.</a:t>
            </a:r>
          </a:p>
          <a:p>
            <a:pPr marL="0" lvl="0" indent="0" algn="l" rtl="0">
              <a:spcBef>
                <a:spcPts val="0"/>
              </a:spcBef>
              <a:spcAft>
                <a:spcPts val="0"/>
              </a:spcAft>
              <a:buNone/>
            </a:pPr>
            <a:endParaRPr lang="en-US" b="0" dirty="0"/>
          </a:p>
          <a:p>
            <a:pPr marL="0" indent="0">
              <a:buNone/>
            </a:pPr>
            <a:r>
              <a:rPr lang="en-US" b="1" dirty="0">
                <a:latin typeface="Trebuchet MS"/>
              </a:rPr>
              <a:t>The science of reading IS a body of scientifically-based research</a:t>
            </a:r>
            <a:r>
              <a:rPr lang="en-US" b="0" dirty="0">
                <a:latin typeface="Trebuchet MS"/>
              </a:rPr>
              <a:t>. </a:t>
            </a:r>
            <a:r>
              <a:rPr lang="en-US" b="1" dirty="0">
                <a:latin typeface="Trebuchet MS"/>
              </a:rPr>
              <a:t>The Science of Reading is NOT</a:t>
            </a:r>
            <a:r>
              <a:rPr lang="en-US" b="0" dirty="0">
                <a:latin typeface="Trebuchet MS"/>
              </a:rPr>
              <a:t> a program or </a:t>
            </a:r>
            <a:r>
              <a:rPr lang="en-US" b="1" dirty="0">
                <a:latin typeface="Trebuchet MS"/>
              </a:rPr>
              <a:t>a curriculum </a:t>
            </a:r>
            <a:r>
              <a:rPr lang="en-US" b="0" dirty="0">
                <a:latin typeface="Trebuchet MS"/>
              </a:rPr>
              <a:t>that can be purchased and implemented.</a:t>
            </a:r>
            <a:endParaRPr lang="en-US" sz="1100" b="0" i="0" u="none" strike="noStrike" cap="none" dirty="0">
              <a:solidFill>
                <a:srgbClr val="000000"/>
              </a:solidFill>
              <a:effectLst/>
              <a:latin typeface="Trebuchet MS"/>
            </a:endParaRPr>
          </a:p>
          <a:p>
            <a:pPr marL="0" lvl="0" indent="0" algn="l" rtl="0">
              <a:spcBef>
                <a:spcPts val="0"/>
              </a:spcBef>
              <a:spcAft>
                <a:spcPts val="0"/>
              </a:spcAft>
              <a:buNone/>
            </a:pPr>
            <a:endParaRPr lang="en-US" sz="1100" b="0" i="0" u="none" strike="noStrike" cap="none" dirty="0">
              <a:solidFill>
                <a:srgbClr val="000000"/>
              </a:solidFill>
              <a:effectLst/>
              <a:ea typeface="Arial"/>
              <a:sym typeface="Arial"/>
            </a:endParaRPr>
          </a:p>
          <a:p>
            <a:pPr marL="0" indent="0">
              <a:buNone/>
            </a:pPr>
            <a:r>
              <a:rPr lang="en-US" sz="1100" b="1" i="0" u="none" strike="noStrike" cap="none" dirty="0">
                <a:solidFill>
                  <a:srgbClr val="000000"/>
                </a:solidFill>
                <a:effectLst/>
                <a:latin typeface="Trebuchet MS"/>
                <a:ea typeface="Arial"/>
                <a:sym typeface="Arial"/>
              </a:rPr>
              <a:t>The science of reading </a:t>
            </a:r>
            <a:r>
              <a:rPr lang="en-US" dirty="0">
                <a:latin typeface="Trebuchet MS"/>
                <a:ea typeface="Arial"/>
              </a:rPr>
              <a:t>confirms that </a:t>
            </a:r>
            <a:r>
              <a:rPr lang="en-US" sz="1100" b="0" i="0" u="none" strike="noStrike" cap="none" dirty="0">
                <a:solidFill>
                  <a:srgbClr val="000000"/>
                </a:solidFill>
                <a:effectLst/>
                <a:latin typeface="Trebuchet MS"/>
                <a:ea typeface="Arial"/>
                <a:sym typeface="Arial"/>
              </a:rPr>
              <a:t>both </a:t>
            </a:r>
            <a:r>
              <a:rPr lang="en-US" sz="1100" b="1" i="0" u="none" strike="noStrike" cap="none" dirty="0">
                <a:solidFill>
                  <a:srgbClr val="000000"/>
                </a:solidFill>
                <a:effectLst/>
                <a:latin typeface="Trebuchet MS"/>
                <a:ea typeface="Arial"/>
                <a:sym typeface="Arial"/>
              </a:rPr>
              <a:t>word recognition </a:t>
            </a:r>
            <a:r>
              <a:rPr lang="en-US" sz="1100" b="0" i="0" u="none" strike="noStrike" cap="none" dirty="0">
                <a:solidFill>
                  <a:srgbClr val="000000"/>
                </a:solidFill>
                <a:effectLst/>
                <a:latin typeface="Trebuchet MS"/>
                <a:ea typeface="Arial"/>
                <a:sym typeface="Arial"/>
              </a:rPr>
              <a:t>(reading the words) </a:t>
            </a:r>
            <a:r>
              <a:rPr lang="en-US" sz="1100" b="1" i="0" u="none" strike="noStrike" cap="none" dirty="0">
                <a:solidFill>
                  <a:srgbClr val="000000"/>
                </a:solidFill>
                <a:effectLst/>
                <a:latin typeface="Trebuchet MS"/>
                <a:ea typeface="Arial"/>
                <a:sym typeface="Arial"/>
              </a:rPr>
              <a:t>and language comprehension skills </a:t>
            </a:r>
            <a:r>
              <a:rPr lang="en-US" sz="1100" b="0" i="0" u="none" strike="noStrike" cap="none" dirty="0">
                <a:solidFill>
                  <a:srgbClr val="000000"/>
                </a:solidFill>
                <a:effectLst/>
                <a:latin typeface="Trebuchet MS"/>
                <a:ea typeface="Arial"/>
                <a:sym typeface="Arial"/>
              </a:rPr>
              <a:t>(understanding the words read</a:t>
            </a:r>
            <a:r>
              <a:rPr lang="en-US" dirty="0">
                <a:latin typeface="Trebuchet MS"/>
                <a:ea typeface="Arial"/>
              </a:rPr>
              <a:t>) are required for proficient reading.</a:t>
            </a:r>
            <a:r>
              <a:rPr lang="en-US" sz="1100" b="0" i="0" u="none" strike="noStrike" cap="none" dirty="0">
                <a:solidFill>
                  <a:srgbClr val="000000"/>
                </a:solidFill>
                <a:effectLst/>
                <a:latin typeface="Trebuchet MS"/>
                <a:ea typeface="Arial"/>
                <a:sym typeface="Arial"/>
              </a:rPr>
              <a:t> </a:t>
            </a:r>
            <a:r>
              <a:rPr lang="en-US" sz="1100" b="1" i="0" u="none" strike="noStrike" cap="none" dirty="0">
                <a:solidFill>
                  <a:srgbClr val="000000"/>
                </a:solidFill>
                <a:effectLst/>
                <a:latin typeface="Trebuchet MS"/>
                <a:ea typeface="Arial"/>
                <a:sym typeface="Arial"/>
              </a:rPr>
              <a:t>It is NOT only phonics</a:t>
            </a:r>
            <a:r>
              <a:rPr lang="en-US" sz="1100" b="0" i="0" u="none" strike="noStrike" cap="none" dirty="0">
                <a:solidFill>
                  <a:srgbClr val="000000"/>
                </a:solidFill>
                <a:effectLst/>
                <a:latin typeface="Trebuchet MS"/>
                <a:ea typeface="Arial"/>
                <a:sym typeface="Arial"/>
              </a:rPr>
              <a:t>. Reading is a complex cognitive process, and phonics is only part of that process.</a:t>
            </a:r>
            <a:endParaRPr lang="en-US" sz="1100" b="0" i="0" u="none" strike="noStrike" cap="none" dirty="0">
              <a:solidFill>
                <a:srgbClr val="000000"/>
              </a:solidFill>
              <a:effectLst/>
              <a:latin typeface="Trebuchet MS"/>
              <a:ea typeface="Arial"/>
            </a:endParaRPr>
          </a:p>
          <a:p>
            <a:pPr marL="0" lvl="0" indent="0" algn="l" rtl="0">
              <a:spcBef>
                <a:spcPts val="0"/>
              </a:spcBef>
              <a:spcAft>
                <a:spcPts val="0"/>
              </a:spcAft>
              <a:buNone/>
            </a:pPr>
            <a:endParaRPr lang="en-US" b="0" dirty="0"/>
          </a:p>
          <a:p>
            <a:pPr marL="0" indent="0">
              <a:buNone/>
            </a:pPr>
            <a:r>
              <a:rPr lang="en-US" b="1" dirty="0">
                <a:latin typeface="Trebuchet MS"/>
              </a:rPr>
              <a:t>The science of reading provides evidence about what is good for all students</a:t>
            </a:r>
            <a:r>
              <a:rPr lang="en-US" b="0" dirty="0">
                <a:latin typeface="Trebuchet MS"/>
              </a:rPr>
              <a:t>. </a:t>
            </a:r>
          </a:p>
          <a:p>
            <a:pPr marL="171450" lvl="0" indent="-171450" algn="l" rtl="0">
              <a:spcBef>
                <a:spcPts val="0"/>
              </a:spcBef>
              <a:spcAft>
                <a:spcPts val="0"/>
              </a:spcAft>
            </a:pPr>
            <a:r>
              <a:rPr lang="en-US" b="0" dirty="0">
                <a:latin typeface="Trebuchet MS"/>
              </a:rPr>
              <a:t>It is NOT a trend or fad, and scientists are not debating on if it works or not. </a:t>
            </a:r>
          </a:p>
          <a:p>
            <a:pPr marL="171450" lvl="0" indent="-171450" algn="l" rtl="0">
              <a:spcBef>
                <a:spcPts val="0"/>
              </a:spcBef>
              <a:spcAft>
                <a:spcPts val="0"/>
              </a:spcAft>
            </a:pPr>
            <a:r>
              <a:rPr lang="en-US" b="0" dirty="0">
                <a:latin typeface="Trebuchet MS"/>
              </a:rPr>
              <a:t>Scientists know how the brain works and how we learn to read</a:t>
            </a:r>
            <a:r>
              <a:rPr lang="en-US" b="1" dirty="0">
                <a:latin typeface="Trebuchet MS"/>
              </a:rPr>
              <a:t>. </a:t>
            </a:r>
          </a:p>
          <a:p>
            <a:pPr marL="171450" lvl="0" indent="-171450" algn="l" rtl="0">
              <a:spcBef>
                <a:spcPts val="0"/>
              </a:spcBef>
              <a:spcAft>
                <a:spcPts val="0"/>
              </a:spcAft>
            </a:pPr>
            <a:endParaRPr lang="en-US" sz="1100" b="1" i="0" u="none" strike="noStrike" cap="none" dirty="0">
              <a:solidFill>
                <a:srgbClr val="000000"/>
              </a:solidFill>
              <a:effectLst/>
              <a:ea typeface="Arial"/>
              <a:sym typeface="Arial"/>
            </a:endParaRPr>
          </a:p>
          <a:p>
            <a:pPr marL="0" lvl="0" indent="0" algn="l" rtl="0">
              <a:spcBef>
                <a:spcPts val="0"/>
              </a:spcBef>
              <a:spcAft>
                <a:spcPts val="0"/>
              </a:spcAft>
              <a:buNone/>
            </a:pPr>
            <a:r>
              <a:rPr lang="en-US" sz="1100" b="1" i="0" u="none" strike="noStrike" cap="none" dirty="0">
                <a:solidFill>
                  <a:srgbClr val="000000"/>
                </a:solidFill>
                <a:effectLst/>
                <a:latin typeface="Trebuchet MS"/>
                <a:ea typeface="Arial"/>
                <a:sym typeface="Arial"/>
              </a:rPr>
              <a:t>The science of reading is NOT a one-size-fits-all approach</a:t>
            </a:r>
            <a:r>
              <a:rPr lang="en-US" sz="1100" b="0" i="0" u="none" strike="noStrike" cap="none" dirty="0">
                <a:solidFill>
                  <a:srgbClr val="000000"/>
                </a:solidFill>
                <a:effectLst/>
                <a:latin typeface="Trebuchet MS"/>
                <a:ea typeface="Arial"/>
                <a:sym typeface="Arial"/>
              </a:rPr>
              <a:t>. By focusing first on meeting the needs of the vast majority of children through effective core instruction, more intensive resources are available to support students with complex reading needs.</a:t>
            </a:r>
            <a:endParaRPr lang="en-US" sz="1100" b="0" i="0" u="none" strike="noStrike" cap="none" dirty="0">
              <a:solidFill>
                <a:srgbClr val="000000"/>
              </a:solidFill>
              <a:effectLst/>
              <a:latin typeface="Trebuchet MS"/>
              <a:ea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i="0" u="none" strike="noStrike" cap="none" dirty="0">
              <a:solidFill>
                <a:srgbClr val="000000"/>
              </a:solidFill>
              <a:effectLst/>
              <a:ea typeface="Arial"/>
              <a:sym typeface="Arial"/>
            </a:endParaRPr>
          </a:p>
        </p:txBody>
      </p:sp>
    </p:spTree>
    <p:extLst>
      <p:ext uri="{BB962C8B-B14F-4D97-AF65-F5344CB8AC3E}">
        <p14:creationId xmlns:p14="http://schemas.microsoft.com/office/powerpoint/2010/main" val="4096381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5CB47B0D-4711-B106-A9F3-6D082337192E}"/>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E3C73E0C-896E-469E-1904-40854CFD90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51" name="Google Shape;351;g271fd490ee5_0_332:notes">
            <a:extLst>
              <a:ext uri="{FF2B5EF4-FFF2-40B4-BE49-F238E27FC236}">
                <a16:creationId xmlns:a16="http://schemas.microsoft.com/office/drawing/2014/main" id="{9DB90DCE-F50D-DEE8-A968-A7CEC42FF75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chemeClr val="accent1">
                    <a:lumMod val="75000"/>
                  </a:schemeClr>
                </a:solidFill>
                <a:effectLst/>
                <a:ea typeface="Trebuchet MS" panose="020B0603020202020204" pitchFamily="34" charset="0"/>
                <a:sym typeface="Arial"/>
              </a:rPr>
              <a:t>We are going to explore 2 well-known theoretical models as ANCHORS to ground us in what the research says about learning to read. </a:t>
            </a:r>
          </a:p>
          <a:p>
            <a:pPr marL="158750" indent="0">
              <a:buNone/>
            </a:pPr>
            <a:endParaRPr lang="en-US" sz="1100" b="0" i="0" u="none" strike="noStrike" cap="none" dirty="0">
              <a:solidFill>
                <a:srgbClr val="000000"/>
              </a:solidFill>
              <a:effectLst/>
              <a:ea typeface="Trebuchet MS" panose="020B0603020202020204" pitchFamily="34" charset="0"/>
              <a:sym typeface="Arial"/>
            </a:endParaRPr>
          </a:p>
          <a:p>
            <a:pPr marL="158750" indent="0">
              <a:buNone/>
            </a:pPr>
            <a:r>
              <a:rPr lang="en-US" sz="1100" b="0" i="0" u="none" strike="noStrike" cap="none" dirty="0">
                <a:solidFill>
                  <a:srgbClr val="000000"/>
                </a:solidFill>
                <a:effectLst/>
                <a:ea typeface="Trebuchet MS" panose="020B0603020202020204" pitchFamily="34" charset="0"/>
                <a:sym typeface="Arial"/>
              </a:rPr>
              <a:t>The first anchor we are going to explore is </a:t>
            </a:r>
            <a:r>
              <a:rPr lang="en-US" sz="1100" b="1" i="0" u="none" strike="noStrike" cap="none" dirty="0">
                <a:solidFill>
                  <a:srgbClr val="000000"/>
                </a:solidFill>
                <a:effectLst/>
                <a:ea typeface="Trebuchet MS" panose="020B0603020202020204" pitchFamily="34" charset="0"/>
                <a:sym typeface="Arial"/>
              </a:rPr>
              <a:t>The Five Essential Components of Reading</a:t>
            </a:r>
            <a:r>
              <a:rPr lang="en-US" sz="1100" b="0" i="0" u="none" strike="noStrike" cap="none" dirty="0">
                <a:solidFill>
                  <a:srgbClr val="000000"/>
                </a:solidFill>
                <a:effectLst/>
                <a:ea typeface="Trebuchet MS" panose="020B0603020202020204" pitchFamily="34" charset="0"/>
                <a:sym typeface="Arial"/>
              </a:rPr>
              <a:t>.</a:t>
            </a:r>
          </a:p>
          <a:p>
            <a:pPr marL="158750" indent="0">
              <a:buNone/>
            </a:pPr>
            <a:endParaRPr lang="en-US" sz="1100" b="0" i="0" u="none" strike="noStrike" cap="none" dirty="0">
              <a:solidFill>
                <a:srgbClr val="000000"/>
              </a:solidFill>
              <a:effectLst/>
              <a:ea typeface="Trebuchet MS" panose="020B0603020202020204" pitchFamily="34" charset="0"/>
              <a:sym typeface="Arial"/>
            </a:endParaRPr>
          </a:p>
          <a:p>
            <a:pPr marL="158750" indent="0">
              <a:buNone/>
            </a:pPr>
            <a:r>
              <a:rPr lang="en-US" sz="1100" b="0" i="0" u="none" strike="noStrike" cap="none" dirty="0">
                <a:solidFill>
                  <a:srgbClr val="000000"/>
                </a:solidFill>
                <a:effectLst/>
                <a:ea typeface="Trebuchet MS" panose="020B0603020202020204" pitchFamily="34" charset="0"/>
                <a:sym typeface="Arial"/>
              </a:rPr>
              <a:t>In 1997, the U.S. Congress convened a national panel to assess the status of research-based knowledge, including the effectiveness of various approaches for teaching children to read (NICHD, 2000). </a:t>
            </a:r>
          </a:p>
          <a:p>
            <a:pPr marL="158750" indent="0">
              <a:buNone/>
            </a:pPr>
            <a:endParaRPr lang="en-US" sz="1100" b="0" i="0" u="none" strike="noStrike" cap="none" dirty="0">
              <a:solidFill>
                <a:srgbClr val="000000"/>
              </a:solidFill>
              <a:effectLst/>
              <a:ea typeface="Trebuchet MS" panose="020B0603020202020204" pitchFamily="34" charset="0"/>
              <a:sym typeface="Arial"/>
            </a:endParaRPr>
          </a:p>
          <a:p>
            <a:pPr marL="158750" indent="0">
              <a:buNone/>
            </a:pPr>
            <a:r>
              <a:rPr lang="en-US" sz="1100" b="0" i="0" u="none" strike="noStrike" cap="none" dirty="0">
                <a:solidFill>
                  <a:srgbClr val="000000"/>
                </a:solidFill>
                <a:ea typeface="Trebuchet MS" panose="020B0603020202020204" pitchFamily="34" charset="0"/>
                <a:sym typeface="Arial"/>
              </a:rPr>
              <a:t>In 2000, the National Reading Panel </a:t>
            </a:r>
            <a:r>
              <a:rPr lang="en-US" sz="1100" b="0" i="0" u="none" strike="noStrike" cap="none" dirty="0">
                <a:solidFill>
                  <a:srgbClr val="000000"/>
                </a:solidFill>
                <a:effectLst/>
                <a:ea typeface="Trebuchet MS" panose="020B0603020202020204" pitchFamily="34" charset="0"/>
                <a:sym typeface="Arial"/>
              </a:rPr>
              <a:t>released their report into </a:t>
            </a:r>
            <a:r>
              <a:rPr lang="en-US" sz="1100" b="0" i="0" u="none" strike="noStrike" cap="none" dirty="0">
                <a:solidFill>
                  <a:srgbClr val="000000"/>
                </a:solidFill>
                <a:ea typeface="Trebuchet MS" panose="020B0603020202020204" pitchFamily="34" charset="0"/>
                <a:sym typeface="Arial"/>
              </a:rPr>
              <a:t>what became known as the </a:t>
            </a:r>
            <a:r>
              <a:rPr lang="en-US" sz="1100" b="1" i="0" u="none" strike="noStrike" cap="none" dirty="0">
                <a:solidFill>
                  <a:srgbClr val="000000"/>
                </a:solidFill>
                <a:ea typeface="Trebuchet MS" panose="020B0603020202020204" pitchFamily="34" charset="0"/>
                <a:sym typeface="Arial"/>
              </a:rPr>
              <a:t>five essential components of reading</a:t>
            </a:r>
            <a:r>
              <a:rPr lang="en-US" sz="1100" b="0" i="0" u="none" strike="noStrike" cap="none" dirty="0">
                <a:solidFill>
                  <a:srgbClr val="000000"/>
                </a:solidFill>
                <a:ea typeface="Trebuchet MS" panose="020B0603020202020204" pitchFamily="34" charset="0"/>
                <a:sym typeface="Arial"/>
              </a:rPr>
              <a:t>, or the  </a:t>
            </a:r>
            <a:r>
              <a:rPr lang="en-US" sz="1100" b="1" i="0" u="none" strike="noStrike" cap="none" dirty="0">
                <a:solidFill>
                  <a:srgbClr val="000000"/>
                </a:solidFill>
                <a:ea typeface="Trebuchet MS" panose="020B0603020202020204" pitchFamily="34" charset="0"/>
                <a:sym typeface="Arial"/>
              </a:rPr>
              <a:t>five pillars of literacy:</a:t>
            </a:r>
          </a:p>
          <a:p>
            <a:pPr marL="457200" indent="-298450"/>
            <a:r>
              <a:rPr lang="en-US" sz="1100" b="1" i="0" u="none" strike="noStrike" cap="none" dirty="0">
                <a:solidFill>
                  <a:srgbClr val="000000"/>
                </a:solidFill>
                <a:ea typeface="Trebuchet MS" panose="020B0603020202020204" pitchFamily="34" charset="0"/>
                <a:sym typeface="Arial"/>
              </a:rPr>
              <a:t>Phonological Awareness, and more specifically Phonemic Awareness</a:t>
            </a:r>
          </a:p>
          <a:p>
            <a:pPr marL="457200" indent="-298450"/>
            <a:r>
              <a:rPr lang="en-US" sz="1100" b="1" i="0" u="none" strike="noStrike" cap="none" dirty="0">
                <a:solidFill>
                  <a:srgbClr val="000000"/>
                </a:solidFill>
                <a:ea typeface="Trebuchet MS" panose="020B0603020202020204" pitchFamily="34" charset="0"/>
                <a:sym typeface="Arial"/>
              </a:rPr>
              <a:t>Phonics</a:t>
            </a:r>
          </a:p>
          <a:p>
            <a:pPr marL="457200" indent="-298450"/>
            <a:r>
              <a:rPr lang="en-US" sz="1100" b="1" i="0" u="none" strike="noStrike" cap="none" dirty="0">
                <a:solidFill>
                  <a:srgbClr val="000000"/>
                </a:solidFill>
                <a:ea typeface="Trebuchet MS" panose="020B0603020202020204" pitchFamily="34" charset="0"/>
                <a:sym typeface="Arial"/>
              </a:rPr>
              <a:t>Fluency</a:t>
            </a:r>
          </a:p>
          <a:p>
            <a:pPr marL="457200" indent="-298450"/>
            <a:r>
              <a:rPr lang="en-US" sz="1100" b="1" i="0" u="none" strike="noStrike" cap="none" dirty="0">
                <a:solidFill>
                  <a:srgbClr val="000000"/>
                </a:solidFill>
                <a:ea typeface="Trebuchet MS" panose="020B0603020202020204" pitchFamily="34" charset="0"/>
                <a:sym typeface="Arial"/>
              </a:rPr>
              <a:t>Vocabulary</a:t>
            </a:r>
          </a:p>
          <a:p>
            <a:pPr marL="457200" indent="-298450"/>
            <a:r>
              <a:rPr lang="en-US" sz="1100" b="1" i="0" u="none" strike="noStrike" cap="none" dirty="0">
                <a:solidFill>
                  <a:srgbClr val="000000"/>
                </a:solidFill>
                <a:ea typeface="Trebuchet MS" panose="020B0603020202020204" pitchFamily="34" charset="0"/>
                <a:sym typeface="Arial"/>
              </a:rPr>
              <a:t>Comprehension</a:t>
            </a:r>
          </a:p>
          <a:p>
            <a:pPr marL="158750" indent="0">
              <a:buNone/>
            </a:pPr>
            <a:endParaRPr lang="en-US" dirty="0">
              <a:sym typeface="Arial"/>
            </a:endParaRPr>
          </a:p>
        </p:txBody>
      </p:sp>
    </p:spTree>
    <p:extLst>
      <p:ext uri="{BB962C8B-B14F-4D97-AF65-F5344CB8AC3E}">
        <p14:creationId xmlns:p14="http://schemas.microsoft.com/office/powerpoint/2010/main" val="3251702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r>
              <a:rPr lang="en-US">
                <a:sym typeface="Arial"/>
              </a:rPr>
              <a:t>While all of </a:t>
            </a:r>
            <a:r>
              <a:rPr lang="en-US" b="1">
                <a:sym typeface="Arial"/>
              </a:rPr>
              <a:t>the 5 components </a:t>
            </a:r>
            <a:r>
              <a:rPr lang="en-US">
                <a:sym typeface="Arial"/>
              </a:rPr>
              <a:t>of reading should be addressed </a:t>
            </a:r>
            <a:r>
              <a:rPr lang="en-US" b="1">
                <a:sym typeface="Arial"/>
              </a:rPr>
              <a:t>across the grades </a:t>
            </a:r>
            <a:r>
              <a:rPr lang="en-US">
                <a:sym typeface="Arial"/>
              </a:rPr>
              <a:t>when learning to read, the level of focus in each area progresses over time. </a:t>
            </a: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a:sym typeface="Arial"/>
              </a:rPr>
              <a:t>(CLICK)In kindergarten and first grades, there is a strong emphasis on </a:t>
            </a:r>
            <a:r>
              <a:rPr lang="en-US" b="1">
                <a:sym typeface="Arial"/>
              </a:rPr>
              <a:t>phonological and phonemic awareness skills</a:t>
            </a:r>
            <a:r>
              <a:rPr lang="en-US">
                <a:sym typeface="Arial"/>
              </a:rPr>
              <a:t>, most importantly being able to blend and segment phonemes, or individual speech sounds. </a:t>
            </a:r>
            <a:r>
              <a:rPr lang="en-US" b="0" i="0">
                <a:sym typeface="Arial"/>
              </a:rPr>
              <a:t>While instruction continues to address more advanced phonemic awareness skills in second and third grades, much less time is focused on these skills unless a student is struggling.</a:t>
            </a:r>
            <a:endParaRPr lang="en-US" b="0">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i="1">
                <a:sym typeface="Arial"/>
              </a:rPr>
              <a:t>(CLICK)</a:t>
            </a:r>
            <a:r>
              <a:rPr lang="en-US" b="1" i="1">
                <a:sym typeface="Arial"/>
              </a:rPr>
              <a:t> </a:t>
            </a:r>
            <a:r>
              <a:rPr lang="en-US" b="1" i="0">
                <a:sym typeface="Arial"/>
              </a:rPr>
              <a:t>The focus of phonics instruction in kindergarten through second grade is on early phonics skills, which begins to shift to more</a:t>
            </a:r>
            <a:r>
              <a:rPr lang="en-US">
                <a:sym typeface="Arial"/>
              </a:rPr>
              <a:t> </a:t>
            </a:r>
            <a:r>
              <a:rPr lang="en-US" b="1">
                <a:sym typeface="Arial"/>
              </a:rPr>
              <a:t>advanced phonics</a:t>
            </a:r>
            <a:r>
              <a:rPr lang="en-US">
                <a:sym typeface="Arial"/>
              </a:rPr>
              <a:t> concepts in the later grades</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i="1">
                <a:sym typeface="Arial"/>
              </a:rPr>
              <a:t>(CLICK)</a:t>
            </a:r>
            <a:r>
              <a:rPr lang="en-US" b="1" i="1">
                <a:sym typeface="Arial"/>
              </a:rPr>
              <a:t> </a:t>
            </a:r>
            <a:r>
              <a:rPr lang="en-US" b="0" i="0">
                <a:sym typeface="Arial"/>
              </a:rPr>
              <a:t>While students practice fluency with letter naming, word parts, and word reading early on, a focus on </a:t>
            </a:r>
            <a:r>
              <a:rPr lang="en-US" b="1" i="0">
                <a:sym typeface="Arial"/>
              </a:rPr>
              <a:t>reading fluency </a:t>
            </a:r>
            <a:r>
              <a:rPr lang="en-US" b="0" i="0">
                <a:sym typeface="Arial"/>
              </a:rPr>
              <a:t>does not typically begin until the middle of first grade, when students have enough skills to read chunks of text.</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i="1">
                <a:sym typeface="Arial"/>
              </a:rPr>
              <a:t>(CLICK)</a:t>
            </a:r>
            <a:r>
              <a:rPr lang="en-US" b="1" i="1">
                <a:sym typeface="Arial"/>
              </a:rPr>
              <a:t> </a:t>
            </a:r>
            <a:r>
              <a:rPr lang="en-US" b="1" i="0">
                <a:sym typeface="Arial"/>
              </a:rPr>
              <a:t>Vocabulary</a:t>
            </a:r>
            <a:r>
              <a:rPr lang="en-US" b="0" i="0">
                <a:sym typeface="Arial"/>
              </a:rPr>
              <a:t> (and oral language) should have a prominent place in instruction from the beginning of kindergarten through all grade levels.</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i="1">
                <a:sym typeface="Arial"/>
              </a:rPr>
              <a:t>(CLICK)</a:t>
            </a:r>
            <a:r>
              <a:rPr lang="en-US" b="1" i="1">
                <a:sym typeface="Arial"/>
              </a:rPr>
              <a:t> </a:t>
            </a:r>
            <a:r>
              <a:rPr lang="en-US" b="0" i="0">
                <a:sym typeface="Arial"/>
              </a:rPr>
              <a:t>As does Comprehension. However, text </a:t>
            </a:r>
            <a:r>
              <a:rPr lang="en-US" b="1">
                <a:sym typeface="Arial"/>
              </a:rPr>
              <a:t>comprehension</a:t>
            </a:r>
            <a:r>
              <a:rPr lang="en-US">
                <a:sym typeface="Arial"/>
              </a:rPr>
              <a:t> is primarily addressed through</a:t>
            </a:r>
            <a:r>
              <a:rPr lang="en-US" b="1">
                <a:sym typeface="Arial"/>
              </a:rPr>
              <a:t> listening </a:t>
            </a:r>
            <a:r>
              <a:rPr lang="en-US">
                <a:sym typeface="Arial"/>
              </a:rPr>
              <a:t>to text read aloud in the early grades as students learn the basics of decoding. This gradually shifts to a focus on </a:t>
            </a:r>
            <a:r>
              <a:rPr lang="en-US" b="1">
                <a:sym typeface="Arial"/>
              </a:rPr>
              <a:t>comprehension</a:t>
            </a:r>
            <a:r>
              <a:rPr lang="en-US">
                <a:sym typeface="Arial"/>
              </a:rPr>
              <a:t> of texts students read themselves as their </a:t>
            </a:r>
            <a:r>
              <a:rPr lang="en-US" b="1">
                <a:sym typeface="Arial"/>
              </a:rPr>
              <a:t>reading</a:t>
            </a:r>
            <a:r>
              <a:rPr lang="en-US">
                <a:sym typeface="Arial"/>
              </a:rPr>
              <a:t> skills improve.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a:solidFill>
                  <a:srgbClr val="000000"/>
                </a:solidFill>
                <a:effectLst/>
                <a:ea typeface="Trebuchet MS" panose="020B0603020202020204" pitchFamily="34" charset="0"/>
                <a:sym typeface="Arial"/>
              </a:rPr>
              <a:t>While children are building foundational word-reading skills, instruction should also build oral language and reading comprehension, background knowledge, and vocabulary.</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a:sym typeface="Arial"/>
            </a:endParaRPr>
          </a:p>
          <a:p>
            <a:pPr marL="158750" indent="0">
              <a:buNone/>
            </a:pPr>
            <a:endParaRPr lang="en-US" sz="1100" b="0" i="0" u="none" strike="noStrike" cap="none">
              <a:solidFill>
                <a:srgbClr val="000000"/>
              </a:solidFill>
              <a:effectLst/>
              <a:ea typeface="Trebuchet MS" panose="020B0603020202020204" pitchFamily="34" charset="0"/>
              <a:sym typeface="Arial"/>
            </a:endParaRPr>
          </a:p>
          <a:p>
            <a:pPr marL="158750" indent="0">
              <a:buNone/>
            </a:pPr>
            <a:endParaRPr lang="en-US" sz="1100" b="0" i="0" u="none" strike="noStrike" cap="none">
              <a:solidFill>
                <a:srgbClr val="000000"/>
              </a:solidFill>
              <a:effectLst/>
              <a:ea typeface="Trebuchet MS" panose="020B0603020202020204" pitchFamily="34" charset="0"/>
              <a:sym typeface="Arial"/>
            </a:endParaRPr>
          </a:p>
          <a:p>
            <a:pPr marL="158750" indent="0">
              <a:buNone/>
            </a:pPr>
            <a:r>
              <a:rPr lang="en-US" sz="1100" b="0" i="1" u="none" strike="noStrike" cap="none">
                <a:solidFill>
                  <a:srgbClr val="000000"/>
                </a:solidFill>
                <a:effectLst/>
                <a:ea typeface="Trebuchet MS" panose="020B0603020202020204" pitchFamily="34" charset="0"/>
                <a:sym typeface="Arial"/>
              </a:rPr>
              <a:t>Facilitator Note: Long-form caption for The 5 Components Across the Grades image included in Appendix B on slide 49 </a:t>
            </a:r>
          </a:p>
          <a:p>
            <a:pPr marL="158750" indent="0">
              <a:buNone/>
            </a:pPr>
            <a:endParaRPr lang="en-US" sz="1100" b="0" i="0" u="none" strike="noStrike" cap="none">
              <a:solidFill>
                <a:srgbClr val="000000"/>
              </a:solidFill>
              <a:effectLst/>
              <a:ea typeface="Trebuchet MS" panose="020B0603020202020204" pitchFamily="34" charset="0"/>
              <a:sym typeface="Arial"/>
            </a:endParaRPr>
          </a:p>
          <a:p>
            <a:endParaRPr lang="en-US"/>
          </a:p>
        </p:txBody>
      </p:sp>
    </p:spTree>
    <p:extLst>
      <p:ext uri="{BB962C8B-B14F-4D97-AF65-F5344CB8AC3E}">
        <p14:creationId xmlns:p14="http://schemas.microsoft.com/office/powerpoint/2010/main" val="3831774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7D95D568-63CD-A64B-0A8F-815FA7877E03}"/>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ECB28E6F-460B-2CC9-EA5F-40AA0D7076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51" name="Google Shape;351;g271fd490ee5_0_332:notes">
            <a:extLst>
              <a:ext uri="{FF2B5EF4-FFF2-40B4-BE49-F238E27FC236}">
                <a16:creationId xmlns:a16="http://schemas.microsoft.com/office/drawing/2014/main" id="{F158B296-3356-AE62-2D22-70F7D944929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a:solidFill>
                  <a:schemeClr val="dk1"/>
                </a:solidFill>
                <a:latin typeface="Trebuchet MS"/>
                <a:ea typeface="Verdana"/>
                <a:cs typeface="Verdana"/>
                <a:sym typeface="Verdana"/>
              </a:rPr>
              <a:t>The second anchor we are going to explore is the </a:t>
            </a:r>
            <a:r>
              <a:rPr lang="en-US" sz="1100" b="1">
                <a:solidFill>
                  <a:schemeClr val="dk1"/>
                </a:solidFill>
                <a:latin typeface="Trebuchet MS"/>
                <a:ea typeface="Verdana"/>
                <a:cs typeface="Verdana"/>
                <a:sym typeface="Verdana"/>
              </a:rPr>
              <a:t>Simple View of Reading</a:t>
            </a:r>
            <a:r>
              <a:rPr lang="en-US" sz="1100">
                <a:solidFill>
                  <a:schemeClr val="dk1"/>
                </a:solidFill>
                <a:latin typeface="Trebuchet MS"/>
                <a:ea typeface="Verdana"/>
                <a:cs typeface="Verdana"/>
                <a:sym typeface="Verdana"/>
              </a:rPr>
              <a:t>.</a:t>
            </a:r>
          </a:p>
          <a:p>
            <a:pPr marL="0" lvl="0" indent="0" algn="l" rtl="0">
              <a:spcBef>
                <a:spcPts val="0"/>
              </a:spcBef>
              <a:spcAft>
                <a:spcPts val="0"/>
              </a:spcAft>
              <a:buClr>
                <a:schemeClr val="dk1"/>
              </a:buClr>
              <a:buSzPts val="1100"/>
              <a:buFont typeface="Arial"/>
              <a:buNone/>
            </a:pPr>
            <a:endParaRPr lang="en-US" sz="1100">
              <a:solidFill>
                <a:schemeClr val="dk1"/>
              </a:solidFill>
              <a:ea typeface="Verdana"/>
              <a:cs typeface="Verdana"/>
              <a:sym typeface="Verdana"/>
            </a:endParaRPr>
          </a:p>
          <a:p>
            <a:pPr rtl="0" fontAlgn="base"/>
            <a:r>
              <a:rPr lang="en-US" sz="1100" b="0" i="0" u="none" strike="noStrike">
                <a:solidFill>
                  <a:srgbClr val="000000"/>
                </a:solidFill>
                <a:effectLst/>
                <a:latin typeface="Trebuchet MS"/>
              </a:rPr>
              <a:t>This model developed by Gough and </a:t>
            </a:r>
            <a:r>
              <a:rPr lang="en-US" sz="1100" b="0" i="0" u="none" strike="noStrike" err="1">
                <a:solidFill>
                  <a:srgbClr val="000000"/>
                </a:solidFill>
                <a:effectLst/>
                <a:latin typeface="Trebuchet MS"/>
              </a:rPr>
              <a:t>Tunmer</a:t>
            </a:r>
            <a:r>
              <a:rPr lang="en-US" sz="1100" b="0" i="0" u="none" strike="noStrike">
                <a:solidFill>
                  <a:srgbClr val="000000"/>
                </a:solidFill>
                <a:effectLst/>
                <a:latin typeface="Trebuchet MS"/>
              </a:rPr>
              <a:t> organizes the skills needed to become a proficient and successful reader into two categories: </a:t>
            </a:r>
            <a:r>
              <a:rPr lang="en-US" sz="1100" b="0" i="1" u="none" strike="noStrike">
                <a:solidFill>
                  <a:srgbClr val="000000"/>
                </a:solidFill>
                <a:effectLst/>
                <a:latin typeface="Trebuchet MS"/>
              </a:rPr>
              <a:t>(CLICK) </a:t>
            </a:r>
            <a:r>
              <a:rPr lang="en-US" sz="1100" b="1" i="0" u="none" strike="noStrike">
                <a:solidFill>
                  <a:srgbClr val="000000"/>
                </a:solidFill>
                <a:effectLst/>
                <a:latin typeface="Trebuchet MS"/>
              </a:rPr>
              <a:t>word recognition </a:t>
            </a:r>
            <a:r>
              <a:rPr lang="en-US" sz="1100" b="0" i="0" u="none" strike="noStrike">
                <a:solidFill>
                  <a:srgbClr val="000000"/>
                </a:solidFill>
                <a:effectLst/>
                <a:latin typeface="Trebuchet MS"/>
              </a:rPr>
              <a:t>and </a:t>
            </a:r>
            <a:r>
              <a:rPr lang="en-US" sz="1100" b="0" i="1" u="none" strike="noStrike">
                <a:solidFill>
                  <a:srgbClr val="000000"/>
                </a:solidFill>
                <a:effectLst/>
                <a:latin typeface="Trebuchet MS"/>
              </a:rPr>
              <a:t>(CLICK) </a:t>
            </a:r>
            <a:r>
              <a:rPr lang="en-US" sz="1100" b="1" i="0" u="none" strike="noStrike">
                <a:solidFill>
                  <a:srgbClr val="000000"/>
                </a:solidFill>
                <a:effectLst/>
                <a:latin typeface="Trebuchet MS"/>
              </a:rPr>
              <a:t>language comprehension</a:t>
            </a:r>
            <a:r>
              <a:rPr lang="en-US" sz="1100" b="0" i="0" u="none" strike="noStrike">
                <a:solidFill>
                  <a:srgbClr val="000000"/>
                </a:solidFill>
                <a:effectLst/>
                <a:latin typeface="Trebuchet MS"/>
              </a:rPr>
              <a:t>. The Simple View of Reading is a basic formula for </a:t>
            </a:r>
            <a:r>
              <a:rPr lang="en-US" sz="1100" b="0" i="1" u="none" strike="noStrike">
                <a:solidFill>
                  <a:srgbClr val="000000"/>
                </a:solidFill>
                <a:effectLst/>
                <a:latin typeface="Trebuchet MS"/>
              </a:rPr>
              <a:t>(CLICK) </a:t>
            </a:r>
            <a:r>
              <a:rPr lang="en-US" sz="1100" b="1" i="0" u="none" strike="noStrike">
                <a:solidFill>
                  <a:srgbClr val="000000"/>
                </a:solidFill>
                <a:effectLst/>
                <a:latin typeface="Trebuchet MS"/>
              </a:rPr>
              <a:t>reading comprehension</a:t>
            </a:r>
            <a:r>
              <a:rPr lang="en-US" sz="1100" b="0" i="0" u="none" strike="noStrike">
                <a:solidFill>
                  <a:srgbClr val="000000"/>
                </a:solidFill>
                <a:effectLst/>
                <a:latin typeface="Trebuchet MS"/>
              </a:rPr>
              <a:t>. </a:t>
            </a:r>
            <a:r>
              <a:rPr lang="en-US" sz="1100" b="0" i="0" u="none" strike="noStrike" cap="none">
                <a:solidFill>
                  <a:srgbClr val="000000"/>
                </a:solidFill>
                <a:effectLst/>
                <a:latin typeface="Trebuchet MS"/>
                <a:sym typeface="Arial"/>
              </a:rPr>
              <a:t>​</a:t>
            </a:r>
            <a:endParaRPr lang="en-US" sz="1100" b="0" i="0" u="none" strike="noStrike" cap="none">
              <a:solidFill>
                <a:srgbClr val="000000"/>
              </a:solidFill>
              <a:effectLst/>
              <a:latin typeface="Trebuchet MS"/>
            </a:endParaRPr>
          </a:p>
          <a:p>
            <a:pPr rtl="0" fontAlgn="base"/>
            <a:endParaRPr lang="en-US" sz="1100" b="0" i="0" u="none" strike="noStrike" cap="none">
              <a:solidFill>
                <a:srgbClr val="000000"/>
              </a:solidFill>
              <a:effectLst/>
              <a:latin typeface="Trebuchet MS" panose="020B0603020202020204" pitchFamily="34" charset="0"/>
              <a:ea typeface="Trebuchet MS" panose="020B0603020202020204" pitchFamily="34" charset="0"/>
              <a:cs typeface="Arial"/>
              <a:sym typeface="Arial"/>
            </a:endParaRPr>
          </a:p>
          <a:p>
            <a:pPr rtl="0" fontAlgn="base"/>
            <a:r>
              <a:rPr lang="en-US" sz="1100" b="0" i="0" u="none" strike="noStrike" cap="none">
                <a:solidFill>
                  <a:srgbClr val="000000"/>
                </a:solidFill>
                <a:effectLst/>
                <a:latin typeface="Trebuchet MS"/>
                <a:sym typeface="Arial"/>
              </a:rPr>
              <a:t>​</a:t>
            </a:r>
            <a:r>
              <a:rPr lang="en-US" sz="1100" b="0" i="0" u="none" strike="noStrike">
                <a:solidFill>
                  <a:srgbClr val="000000"/>
                </a:solidFill>
                <a:effectLst/>
                <a:latin typeface="Trebuchet MS"/>
              </a:rPr>
              <a:t>It says this: </a:t>
            </a:r>
            <a:r>
              <a:rPr lang="en-US" sz="1100" b="1" i="0" u="none" strike="noStrike">
                <a:solidFill>
                  <a:srgbClr val="000000"/>
                </a:solidFill>
                <a:effectLst/>
                <a:latin typeface="Trebuchet MS"/>
              </a:rPr>
              <a:t>reading comprehension </a:t>
            </a:r>
            <a:r>
              <a:rPr lang="en-US" sz="1100" b="0" i="0" u="none" strike="noStrike">
                <a:solidFill>
                  <a:srgbClr val="000000"/>
                </a:solidFill>
                <a:effectLst/>
                <a:latin typeface="Trebuchet MS"/>
              </a:rPr>
              <a:t>is the product of </a:t>
            </a:r>
            <a:r>
              <a:rPr lang="en-US" sz="1100" b="1" i="0" u="none" strike="noStrike">
                <a:solidFill>
                  <a:srgbClr val="000000"/>
                </a:solidFill>
                <a:effectLst/>
                <a:latin typeface="Trebuchet MS"/>
              </a:rPr>
              <a:t>word recognition </a:t>
            </a:r>
            <a:r>
              <a:rPr lang="en-US" sz="1100" b="0" i="0" u="none" strike="noStrike">
                <a:solidFill>
                  <a:srgbClr val="000000"/>
                </a:solidFill>
                <a:effectLst/>
                <a:latin typeface="Trebuchet MS"/>
              </a:rPr>
              <a:t>skills and </a:t>
            </a:r>
            <a:r>
              <a:rPr lang="en-US" sz="1100" b="1" i="0" u="none" strike="noStrike">
                <a:solidFill>
                  <a:srgbClr val="000000"/>
                </a:solidFill>
                <a:effectLst/>
                <a:latin typeface="Trebuchet MS"/>
              </a:rPr>
              <a:t>language comprehension </a:t>
            </a:r>
            <a:r>
              <a:rPr lang="en-US" sz="1100" b="0" i="0" u="none" strike="noStrike">
                <a:solidFill>
                  <a:srgbClr val="000000"/>
                </a:solidFill>
                <a:effectLst/>
                <a:latin typeface="Trebuchet MS"/>
              </a:rPr>
              <a:t>skills. </a:t>
            </a:r>
            <a:r>
              <a:rPr lang="en-US" sz="1100" b="0" i="0" u="none" strike="noStrike" cap="none">
                <a:solidFill>
                  <a:srgbClr val="000000"/>
                </a:solidFill>
                <a:effectLst/>
                <a:latin typeface="Trebuchet MS"/>
                <a:sym typeface="Arial"/>
              </a:rPr>
              <a:t>​</a:t>
            </a:r>
            <a:endParaRPr lang="en-US" sz="1100" b="0" i="0" u="none" strike="noStrike" cap="none">
              <a:solidFill>
                <a:srgbClr val="000000"/>
              </a:solidFill>
              <a:effectLst/>
              <a:latin typeface="Trebuchet MS"/>
            </a:endParaRPr>
          </a:p>
          <a:p>
            <a:pPr marL="158750" indent="0" rtl="0" fontAlgn="base">
              <a:buNone/>
            </a:pPr>
            <a:r>
              <a:rPr lang="en-US" sz="1100" b="0" i="0" u="none" strike="noStrike" cap="none">
                <a:solidFill>
                  <a:srgbClr val="000000"/>
                </a:solidFill>
                <a:effectLst/>
                <a:latin typeface="Trebuchet MS"/>
                <a:sym typeface="Arial"/>
              </a:rPr>
              <a:t>​</a:t>
            </a:r>
            <a:endParaRPr lang="en-US" sz="1100" b="0" i="0" u="none" strike="noStrike" cap="none">
              <a:solidFill>
                <a:srgbClr val="000000"/>
              </a:solidFill>
              <a:effectLst/>
              <a:latin typeface="Trebuchet MS"/>
            </a:endParaRPr>
          </a:p>
          <a:p>
            <a:pPr rtl="0" fontAlgn="base"/>
            <a:r>
              <a:rPr lang="en-US" sz="1100" b="0" i="0" u="none" strike="noStrike">
                <a:solidFill>
                  <a:srgbClr val="000000"/>
                </a:solidFill>
                <a:effectLst/>
                <a:latin typeface="Trebuchet MS"/>
              </a:rPr>
              <a:t>Notice that it is a multiplication equation: We need both sides of the equation for students to become skilled, proficient readers. </a:t>
            </a:r>
            <a:r>
              <a:rPr lang="en-US" sz="1100" b="0" i="0" u="none" strike="noStrike" cap="none">
                <a:solidFill>
                  <a:srgbClr val="000000"/>
                </a:solidFill>
                <a:effectLst/>
                <a:latin typeface="Trebuchet MS"/>
                <a:sym typeface="Arial"/>
              </a:rPr>
              <a:t>​</a:t>
            </a:r>
            <a:endParaRPr lang="en-US" sz="1100" b="0" i="0" u="none" strike="noStrike" cap="none">
              <a:solidFill>
                <a:srgbClr val="000000"/>
              </a:solidFill>
              <a:effectLst/>
              <a:latin typeface="Trebuchet MS"/>
            </a:endParaRPr>
          </a:p>
          <a:p>
            <a:pPr marL="158750" indent="0" rtl="0" fontAlgn="base">
              <a:buNone/>
            </a:pPr>
            <a:r>
              <a:rPr lang="en-US" sz="1100" b="0" i="0" u="none" strike="noStrike" cap="none">
                <a:solidFill>
                  <a:srgbClr val="000000"/>
                </a:solidFill>
                <a:effectLst/>
                <a:latin typeface="Trebuchet MS"/>
                <a:sym typeface="Arial"/>
              </a:rPr>
              <a:t>​</a:t>
            </a:r>
            <a:endParaRPr lang="en-US" sz="1100" b="0" i="0" u="none" strike="noStrike" cap="none">
              <a:solidFill>
                <a:srgbClr val="000000"/>
              </a:solidFill>
              <a:effectLst/>
              <a:latin typeface="Trebuchet MS"/>
            </a:endParaRPr>
          </a:p>
          <a:p>
            <a:pPr rtl="0" fontAlgn="base"/>
            <a:r>
              <a:rPr lang="en-US" sz="1100" b="0" i="1" u="none" strike="noStrike">
                <a:solidFill>
                  <a:srgbClr val="000000"/>
                </a:solidFill>
                <a:effectLst/>
                <a:latin typeface="Trebuchet MS"/>
              </a:rPr>
              <a:t>(CLICK) </a:t>
            </a:r>
            <a:r>
              <a:rPr lang="en-US" sz="1100" b="0" i="0" u="none" strike="noStrike">
                <a:solidFill>
                  <a:srgbClr val="000000"/>
                </a:solidFill>
                <a:effectLst/>
                <a:latin typeface="Trebuchet MS"/>
              </a:rPr>
              <a:t>Students need efficient word recognition or decoding skills where they are accurately and automatically reading the words on the page without aid of context clues or pictures. </a:t>
            </a:r>
            <a:r>
              <a:rPr lang="en-US" sz="1100" b="0" i="0" u="none" strike="noStrike" cap="none">
                <a:solidFill>
                  <a:srgbClr val="000000"/>
                </a:solidFill>
                <a:effectLst/>
                <a:latin typeface="Trebuchet MS"/>
                <a:sym typeface="Arial"/>
              </a:rPr>
              <a:t>​</a:t>
            </a:r>
            <a:endParaRPr lang="en-US" sz="1100" b="0" i="0" u="none" strike="noStrike" cap="none">
              <a:solidFill>
                <a:srgbClr val="000000"/>
              </a:solidFill>
              <a:effectLst/>
              <a:latin typeface="Trebuchet MS"/>
            </a:endParaRPr>
          </a:p>
          <a:p>
            <a:pPr marL="158750" indent="0" rtl="0" fontAlgn="base">
              <a:buNone/>
            </a:pPr>
            <a:r>
              <a:rPr lang="en-US" sz="1100" b="0" i="0" u="none" strike="noStrike" cap="none">
                <a:solidFill>
                  <a:srgbClr val="000000"/>
                </a:solidFill>
                <a:effectLst/>
                <a:latin typeface="Trebuchet MS"/>
                <a:sym typeface="Arial"/>
              </a:rPr>
              <a:t>​</a:t>
            </a:r>
            <a:endParaRPr lang="en-US" sz="1100" b="0" i="0" u="none" strike="noStrike" cap="none">
              <a:solidFill>
                <a:srgbClr val="000000"/>
              </a:solidFill>
              <a:effectLst/>
              <a:latin typeface="Trebuchet MS"/>
            </a:endParaRPr>
          </a:p>
          <a:p>
            <a:pPr fontAlgn="base"/>
            <a:r>
              <a:rPr lang="en-US" sz="1100" b="0" i="1" u="none" strike="noStrike">
                <a:solidFill>
                  <a:srgbClr val="000000"/>
                </a:solidFill>
                <a:effectLst/>
                <a:latin typeface="Trebuchet MS"/>
              </a:rPr>
              <a:t>(CLICK) </a:t>
            </a:r>
            <a:r>
              <a:rPr lang="en-US" sz="1100" b="0" i="0" u="none" strike="noStrike">
                <a:solidFill>
                  <a:srgbClr val="000000"/>
                </a:solidFill>
                <a:effectLst/>
                <a:latin typeface="Trebuchet MS"/>
              </a:rPr>
              <a:t>They also need fully developed language comprehension skills, </a:t>
            </a:r>
            <a:r>
              <a:rPr lang="en-US">
                <a:latin typeface="Trebuchet MS"/>
              </a:rPr>
              <a:t>or</a:t>
            </a:r>
            <a:r>
              <a:rPr lang="en-US" sz="1100" b="0" i="0" u="none" strike="noStrike">
                <a:solidFill>
                  <a:srgbClr val="000000"/>
                </a:solidFill>
                <a:effectLst/>
                <a:latin typeface="Trebuchet MS"/>
              </a:rPr>
              <a:t> the ability to understand </a:t>
            </a:r>
            <a:r>
              <a:rPr lang="en-US">
                <a:latin typeface="Trebuchet MS"/>
              </a:rPr>
              <a:t>spoken language</a:t>
            </a:r>
            <a:r>
              <a:rPr lang="en-US" sz="1100" b="0" i="0" u="none" strike="noStrike">
                <a:solidFill>
                  <a:srgbClr val="000000"/>
                </a:solidFill>
                <a:effectLst/>
                <a:latin typeface="Trebuchet MS"/>
              </a:rPr>
              <a:t>. </a:t>
            </a:r>
            <a:r>
              <a:rPr lang="en-US" sz="1100" b="0" i="0" u="none" strike="noStrike" cap="none">
                <a:solidFill>
                  <a:srgbClr val="000000"/>
                </a:solidFill>
                <a:effectLst/>
                <a:latin typeface="Trebuchet MS"/>
                <a:sym typeface="Arial"/>
              </a:rPr>
              <a:t>​</a:t>
            </a:r>
            <a:endParaRPr lang="en-US" sz="1100" b="0" i="0" u="none" strike="noStrike" cap="none">
              <a:solidFill>
                <a:srgbClr val="000000"/>
              </a:solidFill>
              <a:effectLst/>
              <a:latin typeface="Trebuchet MS"/>
            </a:endParaRPr>
          </a:p>
          <a:p>
            <a:endParaRPr lang="en-US">
              <a:latin typeface="Trebuchet MS"/>
            </a:endParaRPr>
          </a:p>
          <a:p>
            <a:r>
              <a:rPr lang="en-US">
                <a:latin typeface="Trebuchet MS"/>
              </a:rPr>
              <a:t>Deficits in either component will impact reading comprehension.</a:t>
            </a:r>
          </a:p>
          <a:p>
            <a:pPr marL="158750" indent="0" rtl="0" fontAlgn="base">
              <a:buNone/>
            </a:pPr>
            <a:r>
              <a:rPr lang="en-US" sz="1100" b="0" i="0" u="none" strike="noStrike" cap="none">
                <a:solidFill>
                  <a:srgbClr val="000000"/>
                </a:solidFill>
                <a:effectLst/>
                <a:latin typeface="Trebuchet MS"/>
                <a:sym typeface="Arial"/>
              </a:rPr>
              <a:t>​​</a:t>
            </a:r>
            <a:endParaRPr lang="en-US" sz="1100" b="0" i="0" u="none" strike="noStrike" cap="none">
              <a:solidFill>
                <a:srgbClr val="000000"/>
              </a:solidFill>
              <a:effectLst/>
              <a:latin typeface="Trebuchet MS"/>
            </a:endParaRPr>
          </a:p>
          <a:p>
            <a:pPr marL="0" lvl="0" indent="0" algn="l" rtl="0">
              <a:spcBef>
                <a:spcPts val="0"/>
              </a:spcBef>
              <a:spcAft>
                <a:spcPts val="0"/>
              </a:spcAft>
              <a:buClr>
                <a:schemeClr val="dk1"/>
              </a:buClr>
              <a:buSzPts val="1100"/>
              <a:buFont typeface="Arial"/>
              <a:buNone/>
            </a:pPr>
            <a:endParaRPr lang="en-US" sz="1100" b="0" i="0" u="none" strike="noStrike" cap="none">
              <a:solidFill>
                <a:srgbClr val="000000"/>
              </a:solidFill>
              <a:effectLst/>
              <a:latin typeface="Trebuchet MS" panose="020B0603020202020204" pitchFamily="34" charset="0"/>
              <a:ea typeface="Trebuchet MS" panose="020B0603020202020204" pitchFamily="34" charset="0"/>
              <a:sym typeface="Arial"/>
            </a:endParaRPr>
          </a:p>
          <a:p>
            <a:pPr marL="0" lvl="0" indent="0" algn="l" rtl="0">
              <a:spcBef>
                <a:spcPts val="0"/>
              </a:spcBef>
              <a:spcAft>
                <a:spcPts val="0"/>
              </a:spcAft>
              <a:buClr>
                <a:schemeClr val="dk1"/>
              </a:buClr>
              <a:buSzPts val="1100"/>
              <a:buFont typeface="Arial"/>
              <a:buNone/>
            </a:pPr>
            <a:r>
              <a:rPr lang="en-US" sz="1100" b="0" i="1" u="none" strike="noStrike" cap="none">
                <a:solidFill>
                  <a:srgbClr val="000000"/>
                </a:solidFill>
                <a:effectLst/>
                <a:latin typeface="Trebuchet MS"/>
                <a:sym typeface="Arial"/>
              </a:rPr>
              <a:t>Background knowledge for the presenter: It is important to note that the Simple View of Reading uses multiplication instead of addition. By defining reading comprehension as the product rather than the sum of its two component capacities, it claims that both components are necessary; neither is sufficient for skilled reading. </a:t>
            </a:r>
            <a:r>
              <a:rPr lang="en-US" sz="1100" b="0" i="1" u="none" strike="noStrike" cap="none">
                <a:solidFill>
                  <a:srgbClr val="000000"/>
                </a:solidFill>
                <a:latin typeface="Trebuchet MS"/>
                <a:sym typeface="Arial"/>
              </a:rPr>
              <a:t>No amount of skill in one can compensate for a lack of skill in the other. If one of the components (either word reading or language comprehension) is zero, overall reading ability will be zero. If a child cannot decode any words OR does not have any language comprehension skills, he or she cannot read.</a:t>
            </a:r>
            <a:endParaRPr lang="en-US" sz="1100" b="0" i="1" u="none" strike="noStrike" cap="none">
              <a:solidFill>
                <a:srgbClr val="000000"/>
              </a:solidFill>
              <a:latin typeface="Trebuchet MS"/>
            </a:endParaRPr>
          </a:p>
          <a:p>
            <a:pPr marL="0" lvl="0" indent="0" algn="l" rtl="0">
              <a:spcBef>
                <a:spcPts val="0"/>
              </a:spcBef>
              <a:spcAft>
                <a:spcPts val="0"/>
              </a:spcAft>
              <a:buClr>
                <a:schemeClr val="dk1"/>
              </a:buClr>
              <a:buSzPts val="1100"/>
              <a:buFont typeface="Arial"/>
              <a:buNone/>
            </a:pPr>
            <a:r>
              <a:rPr lang="en-US" sz="1100" b="0" i="1" u="none" strike="noStrike" cap="none">
                <a:solidFill>
                  <a:srgbClr val="000000"/>
                </a:solidFill>
                <a:effectLst/>
                <a:latin typeface="Trebuchet MS"/>
                <a:sym typeface="Arial"/>
              </a:rPr>
              <a:t>For children to become proficient readers, they have to be strong in both word recognition and language comprehension.</a:t>
            </a:r>
            <a:endParaRPr lang="en-US" sz="1100" b="0" i="1" u="none" strike="noStrike" cap="none">
              <a:solidFill>
                <a:srgbClr val="000000"/>
              </a:solidFill>
              <a:effectLst/>
              <a:latin typeface="Trebuchet MS"/>
            </a:endParaRPr>
          </a:p>
          <a:p>
            <a:pPr marL="0" lvl="0" indent="0" algn="l" rtl="0">
              <a:spcBef>
                <a:spcPts val="0"/>
              </a:spcBef>
              <a:spcAft>
                <a:spcPts val="0"/>
              </a:spcAft>
              <a:buClr>
                <a:schemeClr val="dk1"/>
              </a:buClr>
              <a:buSzPts val="1100"/>
              <a:buFont typeface="Arial"/>
              <a:buNone/>
            </a:pPr>
            <a:endParaRPr lang="en-US" sz="1100" b="0" i="1" u="none" strike="noStrike" cap="none">
              <a:solidFill>
                <a:srgbClr val="000000"/>
              </a:solidFill>
              <a:effectLst/>
              <a:ea typeface="Trebuchet MS" panose="020B0603020202020204" pitchFamily="34" charset="0"/>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0" i="1" u="none" strike="noStrike">
                <a:solidFill>
                  <a:srgbClr val="000000"/>
                </a:solidFill>
                <a:effectLst/>
                <a:latin typeface="Trebuchet MS"/>
              </a:rPr>
              <a:t>(https://www.cde.state.co.us/coloradoliteracy/scienceofreadingresources)</a:t>
            </a:r>
            <a:r>
              <a:rPr lang="en-US" sz="1100" b="0" i="1" u="none" strike="noStrike" cap="none">
                <a:solidFill>
                  <a:srgbClr val="000000"/>
                </a:solidFill>
                <a:effectLst/>
                <a:latin typeface="Trebuchet MS"/>
                <a:sym typeface="Arial"/>
              </a:rPr>
              <a:t>​</a:t>
            </a:r>
            <a:endParaRPr lang="en-US" sz="1100" b="0" i="1" u="none" strike="noStrike" cap="none">
              <a:solidFill>
                <a:srgbClr val="000000"/>
              </a:solidFill>
              <a:effectLst/>
              <a:latin typeface="Trebuchet MS"/>
            </a:endParaRPr>
          </a:p>
          <a:p>
            <a:pPr marL="0" lvl="0" indent="0" algn="l" rtl="0">
              <a:spcBef>
                <a:spcPts val="0"/>
              </a:spcBef>
              <a:spcAft>
                <a:spcPts val="0"/>
              </a:spcAft>
              <a:buClr>
                <a:schemeClr val="dk1"/>
              </a:buClr>
              <a:buSzPts val="1100"/>
              <a:buFont typeface="Arial"/>
              <a:buNone/>
            </a:pPr>
            <a:endParaRPr lang="en-US" sz="1100" b="0" i="0" u="none" strike="noStrike" cap="none">
              <a:solidFill>
                <a:srgbClr val="000000"/>
              </a:solidFill>
              <a:effectLst/>
              <a:ea typeface="Trebuchet MS" panose="020B0603020202020204" pitchFamily="34" charset="0"/>
              <a:sym typeface="Arial"/>
            </a:endParaRPr>
          </a:p>
        </p:txBody>
      </p:sp>
    </p:spTree>
    <p:extLst>
      <p:ext uri="{BB962C8B-B14F-4D97-AF65-F5344CB8AC3E}">
        <p14:creationId xmlns:p14="http://schemas.microsoft.com/office/powerpoint/2010/main" val="220013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B6E97232-AC4E-2C33-6CA0-796A8F163776}"/>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F352806C-E874-C00C-0FA3-FAC512EC72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51" name="Google Shape;351;g271fd490ee5_0_332:notes">
            <a:extLst>
              <a:ext uri="{FF2B5EF4-FFF2-40B4-BE49-F238E27FC236}">
                <a16:creationId xmlns:a16="http://schemas.microsoft.com/office/drawing/2014/main" id="{7A1087EC-E157-35EC-1DD9-DBDB8940D2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latin typeface="Trebuchet MS"/>
              </a:rPr>
              <a:t>Facilitator Note: This slide is animated. Do not click to advance. The animations will run automatically while you are reading the notes. </a:t>
            </a:r>
          </a:p>
          <a:p>
            <a:pPr marL="0" indent="0">
              <a:buClrTx/>
              <a:buSzTx/>
              <a:buNone/>
              <a:defRPr/>
            </a:pPr>
            <a:endParaRPr lang="en-US" i="1">
              <a:latin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rebuchet MS"/>
              </a:rPr>
              <a:t>If a child has </a:t>
            </a:r>
            <a:r>
              <a:rPr lang="en-US" b="1">
                <a:latin typeface="Trebuchet MS"/>
              </a:rPr>
              <a:t>strong word recognition skills</a:t>
            </a:r>
            <a:r>
              <a:rPr lang="en-US">
                <a:latin typeface="Trebuchet MS"/>
              </a:rPr>
              <a:t>, but </a:t>
            </a:r>
            <a:r>
              <a:rPr lang="en-US" b="1">
                <a:latin typeface="Trebuchet MS"/>
              </a:rPr>
              <a:t>weak language comprehension </a:t>
            </a:r>
            <a:r>
              <a:rPr lang="en-US">
                <a:latin typeface="Trebuchet MS"/>
              </a:rPr>
              <a:t>skills, their </a:t>
            </a:r>
            <a:r>
              <a:rPr lang="en-US" b="1">
                <a:latin typeface="Trebuchet MS"/>
              </a:rPr>
              <a:t>reading comprehension will be weak.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indent="0">
              <a:buClrTx/>
              <a:buSzTx/>
              <a:buNone/>
              <a:defRPr/>
            </a:pPr>
            <a:r>
              <a:rPr lang="en-US" b="0">
                <a:latin typeface="Trebuchet MS"/>
              </a:rPr>
              <a:t>Readers with </a:t>
            </a:r>
            <a:r>
              <a:rPr lang="en-US">
                <a:latin typeface="Trebuchet MS"/>
              </a:rPr>
              <a:t>this skill profile</a:t>
            </a:r>
            <a:r>
              <a:rPr lang="en-US" b="0">
                <a:latin typeface="Trebuchet MS"/>
              </a:rPr>
              <a:t> may show characteristics of hyperlexia and need additional support in language-based skills, vocabulary, and background knowledge.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indent="0">
              <a:buClrTx/>
              <a:buSzTx/>
              <a:buNone/>
              <a:defRPr/>
            </a:pPr>
            <a:endParaRPr lang="en-US" b="1">
              <a:latin typeface="Trebuchet MS"/>
            </a:endParaRPr>
          </a:p>
          <a:p>
            <a:pPr marL="0" indent="0">
              <a:buClrTx/>
              <a:buSzTx/>
              <a:buNone/>
              <a:defRPr/>
            </a:pPr>
            <a:r>
              <a:rPr lang="en-US" i="1">
                <a:latin typeface="Trebuchet MS"/>
              </a:rPr>
              <a:t>Background knowledge for presenter: </a:t>
            </a:r>
            <a:endParaRPr lang="en-US" i="1"/>
          </a:p>
          <a:p>
            <a:pPr marL="0" marR="0" lvl="0" indent="0" algn="l" defTabSz="914400">
              <a:lnSpc>
                <a:spcPct val="100000"/>
              </a:lnSpc>
              <a:spcBef>
                <a:spcPts val="0"/>
              </a:spcBef>
              <a:spcAft>
                <a:spcPts val="0"/>
              </a:spcAft>
              <a:buClrTx/>
              <a:buSzTx/>
              <a:buFontTx/>
              <a:buNone/>
              <a:tabLst/>
              <a:defRPr/>
            </a:pPr>
            <a:r>
              <a:rPr lang="en-US" i="1">
                <a:latin typeface="Trebuchet MS"/>
              </a:rPr>
              <a:t>Children in </a:t>
            </a:r>
            <a:r>
              <a:rPr lang="en-US" b="0" i="1">
                <a:latin typeface="Trebuchet MS"/>
              </a:rPr>
              <a:t>this profile read words accurately and fluently, at expected grade level, but struggle to answer questions after listening to a passage, or when given other language comprehension tasks (e.g., </a:t>
            </a:r>
            <a:r>
              <a:rPr lang="en-US" i="1">
                <a:latin typeface="Trebuchet MS"/>
              </a:rPr>
              <a:t>following directions, categorizing, sequencing). This profile may show characteristics related what is referred to as </a:t>
            </a:r>
            <a:r>
              <a:rPr lang="en-US" b="1" i="1">
                <a:latin typeface="Trebuchet MS"/>
              </a:rPr>
              <a:t>hyperlexia</a:t>
            </a:r>
            <a:r>
              <a:rPr lang="en-US" i="1">
                <a:latin typeface="Trebuchet MS"/>
              </a:rPr>
              <a:t>. Often these difficulties coincide with other types of difficulties but specifically found in children with social-linguistic disabilities (e.g., autism spectrum disorder), vocabulary weakness, generalized language learning disorders, and learning difficulties that affect abstract reasoning and logical thinking. </a:t>
            </a:r>
            <a:endParaRPr lang="en-US" i="1"/>
          </a:p>
        </p:txBody>
      </p:sp>
    </p:spTree>
    <p:extLst>
      <p:ext uri="{BB962C8B-B14F-4D97-AF65-F5344CB8AC3E}">
        <p14:creationId xmlns:p14="http://schemas.microsoft.com/office/powerpoint/2010/main" val="3243103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B2708130-5C13-00C1-8FC9-262127468C16}"/>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4FDDA689-2118-6A71-75B7-DE022A4123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51" name="Google Shape;351;g271fd490ee5_0_332:notes">
            <a:extLst>
              <a:ext uri="{FF2B5EF4-FFF2-40B4-BE49-F238E27FC236}">
                <a16:creationId xmlns:a16="http://schemas.microsoft.com/office/drawing/2014/main" id="{66C496BF-670F-B545-635F-6F1BF7FE83E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latin typeface="Trebuchet MS"/>
              </a:rPr>
              <a:t>Facilitator Note: This slide is animated. Do not click to advance. The animations will run automatically while you are reading the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rebuchet MS"/>
              </a:rPr>
              <a:t>Similarly, if a child has </a:t>
            </a:r>
            <a:r>
              <a:rPr lang="en-US" b="1">
                <a:latin typeface="Trebuchet MS"/>
              </a:rPr>
              <a:t>strong language comprehension skills</a:t>
            </a:r>
            <a:r>
              <a:rPr lang="en-US">
                <a:latin typeface="Trebuchet MS"/>
              </a:rPr>
              <a:t> but has w</a:t>
            </a:r>
            <a:r>
              <a:rPr lang="en-US" b="1">
                <a:latin typeface="Trebuchet MS"/>
              </a:rPr>
              <a:t>eak word recognition </a:t>
            </a:r>
            <a:r>
              <a:rPr lang="en-US">
                <a:latin typeface="Trebuchet MS"/>
              </a:rPr>
              <a:t>skills, then </a:t>
            </a:r>
            <a:r>
              <a:rPr lang="en-US" b="1">
                <a:latin typeface="Trebuchet MS"/>
              </a:rPr>
              <a:t>reading comprehension</a:t>
            </a:r>
            <a:r>
              <a:rPr lang="en-US">
                <a:latin typeface="Trebuchet MS"/>
              </a:rPr>
              <a:t> will still be</a:t>
            </a:r>
            <a:r>
              <a:rPr lang="en-US" b="1">
                <a:latin typeface="Trebuchet MS"/>
              </a:rPr>
              <a:t> weak</a:t>
            </a:r>
            <a:r>
              <a:rPr lang="en-US">
                <a:latin typeface="Trebuchet M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indent="0">
              <a:buClrTx/>
              <a:buSzTx/>
              <a:buNone/>
              <a:defRPr/>
            </a:pPr>
            <a:r>
              <a:rPr lang="en-US" b="0">
                <a:latin typeface="Trebuchet MS"/>
              </a:rPr>
              <a:t>Readers with </a:t>
            </a:r>
            <a:r>
              <a:rPr lang="en-US">
                <a:latin typeface="Trebuchet MS"/>
              </a:rPr>
              <a:t>this skill</a:t>
            </a:r>
            <a:r>
              <a:rPr lang="en-US" b="0">
                <a:latin typeface="Trebuchet MS"/>
              </a:rPr>
              <a:t> </a:t>
            </a:r>
            <a:r>
              <a:rPr lang="en-US">
                <a:latin typeface="Trebuchet MS"/>
              </a:rPr>
              <a:t>profile </a:t>
            </a:r>
            <a:r>
              <a:rPr lang="en-US" b="0">
                <a:latin typeface="Trebuchet MS"/>
              </a:rPr>
              <a:t>may show characteristics of dyslexia and need additional support in word recognition skills such as phonological awareness, phonics, and word reading.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indent="0">
              <a:buClrTx/>
              <a:buSzTx/>
              <a:buNone/>
              <a:defRPr/>
            </a:pPr>
            <a:endParaRPr lang="en-US" b="1">
              <a:latin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a:latin typeface="Trebuchet MS"/>
              </a:rPr>
              <a:t>Background knowledge for presenter: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a:latin typeface="Trebuchet MS"/>
              </a:rPr>
              <a:t>Children with this profile tend to have strong oral language skills and robust vocabularies and understand and engage with text easily when it is read aloud. Many children in this profile may show characteristics related to </a:t>
            </a:r>
            <a:r>
              <a:rPr lang="en-US" b="1" i="1">
                <a:latin typeface="Trebuchet MS"/>
              </a:rPr>
              <a:t>dyslexia</a:t>
            </a:r>
            <a:r>
              <a:rPr lang="en-US" i="1">
                <a:latin typeface="Trebuchet MS"/>
              </a:rPr>
              <a:t>. </a:t>
            </a:r>
            <a:r>
              <a:rPr lang="en-US" sz="1100" b="0" i="1" u="none" strike="noStrike" cap="none">
                <a:solidFill>
                  <a:srgbClr val="000000"/>
                </a:solidFill>
                <a:effectLst/>
                <a:latin typeface="Trebuchet MS"/>
                <a:sym typeface="Arial"/>
              </a:rPr>
              <a:t>Because they have strong language skills, these children may use compensatory strategies in the early grades but may begin to experience difficulties around Grade 3 or 4, when expected to decode more complex, multisyllabic words.</a:t>
            </a:r>
            <a:endParaRPr lang="en-US" i="1">
              <a:latin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Tree>
    <p:extLst>
      <p:ext uri="{BB962C8B-B14F-4D97-AF65-F5344CB8AC3E}">
        <p14:creationId xmlns:p14="http://schemas.microsoft.com/office/powerpoint/2010/main" val="948673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3A5B7321-4E6B-E818-A7C5-1DA55B556884}"/>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BB287EA4-02B5-6018-0980-9996B973013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51" name="Google Shape;351;g271fd490ee5_0_332:notes">
            <a:extLst>
              <a:ext uri="{FF2B5EF4-FFF2-40B4-BE49-F238E27FC236}">
                <a16:creationId xmlns:a16="http://schemas.microsoft.com/office/drawing/2014/main" id="{088E4EC5-A2B6-3367-59DD-E130B390DFD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latin typeface="Trebuchet MS"/>
              </a:rPr>
              <a:t>Facilitator Note: This slide is animated. Do not click to advance. The animations will run automatically while you are reading the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indent="0">
              <a:buClrTx/>
              <a:buSzTx/>
              <a:buNone/>
              <a:defRPr/>
            </a:pPr>
            <a:r>
              <a:rPr lang="en-US">
                <a:latin typeface="Trebuchet MS"/>
              </a:rPr>
              <a:t>If a child is struggling with </a:t>
            </a:r>
            <a:r>
              <a:rPr lang="en-US" b="1">
                <a:latin typeface="Trebuchet MS"/>
              </a:rPr>
              <a:t>weak word recognition </a:t>
            </a:r>
            <a:r>
              <a:rPr lang="en-US">
                <a:latin typeface="Trebuchet MS"/>
              </a:rPr>
              <a:t>skills and also has </a:t>
            </a:r>
            <a:r>
              <a:rPr lang="en-US" b="1">
                <a:latin typeface="Trebuchet MS"/>
              </a:rPr>
              <a:t>weak language comprehension</a:t>
            </a:r>
            <a:r>
              <a:rPr lang="en-US">
                <a:latin typeface="Trebuchet MS"/>
              </a:rPr>
              <a:t> skills, we will, predictably, still see a weakness in their overall </a:t>
            </a:r>
            <a:r>
              <a:rPr lang="en-US" b="1">
                <a:latin typeface="Trebuchet MS"/>
              </a:rPr>
              <a:t>reading comprehension</a:t>
            </a:r>
            <a:r>
              <a:rPr lang="en-US">
                <a:latin typeface="Trebuchet MS"/>
              </a:rPr>
              <a:t> ability.  These students will need support with developing both their word recognition and language comprehension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indent="0">
              <a:buClrTx/>
              <a:buSzTx/>
              <a:buFontTx/>
              <a:buNone/>
              <a:defRPr/>
            </a:pPr>
            <a:endParaRPr lang="en-US">
              <a:latin typeface="Trebuchet MS"/>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i="1">
                <a:latin typeface="Trebuchet MS"/>
              </a:rPr>
              <a:t>Background knowledge for presenters: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i="1">
                <a:latin typeface="Trebuchet MS"/>
              </a:rPr>
              <a:t>Children in this profile are often referred to as </a:t>
            </a:r>
            <a:r>
              <a:rPr lang="en-US" b="0" i="1">
                <a:latin typeface="Trebuchet MS"/>
              </a:rPr>
              <a:t>“garden variety” poor readers.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i="1">
                <a:latin typeface="Trebuchet MS"/>
              </a:rPr>
              <a:t>About 50% of children who show characteristics of dyslexia, also have a language comprehension deficit, and vice versa (Hogan,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3587360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B1CACFCB-2AAD-20AD-7E51-605090921269}"/>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5B2F021F-2DFB-8E8D-205E-62DDFB3C00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51" name="Google Shape;351;g271fd490ee5_0_332:notes">
            <a:extLst>
              <a:ext uri="{FF2B5EF4-FFF2-40B4-BE49-F238E27FC236}">
                <a16:creationId xmlns:a16="http://schemas.microsoft.com/office/drawing/2014/main" id="{B581CA2F-3E76-3F02-5065-81B283DB6AA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Facilitator Note: This slide is animated. Do not click to advance. The animations will run automatically while you are reading the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Trebuchet MS"/>
              </a:rPr>
              <a:t>For a student to be a proficient reader, word recognition skills must be accurate, automatic, and fluent, and language comprehension must be strong, including comprehension of text read aloud. Both skills together are necessary for strong reading comprehension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2443451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a:extLst>
            <a:ext uri="{FF2B5EF4-FFF2-40B4-BE49-F238E27FC236}">
              <a16:creationId xmlns:a16="http://schemas.microsoft.com/office/drawing/2014/main" id="{BDAA15F5-155F-09F6-9718-0719FD26D06F}"/>
            </a:ext>
          </a:extLst>
        </p:cNvPr>
        <p:cNvGrpSpPr/>
        <p:nvPr/>
      </p:nvGrpSpPr>
      <p:grpSpPr>
        <a:xfrm>
          <a:off x="0" y="0"/>
          <a:ext cx="0" cy="0"/>
          <a:chOff x="0" y="0"/>
          <a:chExt cx="0" cy="0"/>
        </a:xfrm>
      </p:grpSpPr>
      <p:sp>
        <p:nvSpPr>
          <p:cNvPr id="649" name="Google Shape;649;g649afc5aa0_0_419:notes">
            <a:extLst>
              <a:ext uri="{FF2B5EF4-FFF2-40B4-BE49-F238E27FC236}">
                <a16:creationId xmlns:a16="http://schemas.microsoft.com/office/drawing/2014/main" id="{F9C94943-7EBF-DEA9-CE64-82C61F8B906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650" name="Google Shape;650;g649afc5aa0_0_419:notes">
            <a:extLst>
              <a:ext uri="{FF2B5EF4-FFF2-40B4-BE49-F238E27FC236}">
                <a16:creationId xmlns:a16="http://schemas.microsoft.com/office/drawing/2014/main" id="{F1542832-F4AB-7553-7897-E5EE2B1CAA3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indent="0">
              <a:buNone/>
            </a:pPr>
            <a:r>
              <a:rPr lang="en-US" b="0" i="0" u="none" strike="noStrike">
                <a:solidFill>
                  <a:srgbClr val="000000"/>
                </a:solidFill>
                <a:effectLst/>
              </a:rPr>
              <a:t>We can use the Simple View of Reading to organize the Five Essential Components of Reading.</a:t>
            </a:r>
          </a:p>
          <a:p>
            <a:pPr marL="0" indent="0">
              <a:buNone/>
            </a:pPr>
            <a:endParaRPr lang="en-US" b="0" i="0" u="none" strike="noStrike">
              <a:solidFill>
                <a:srgbClr val="000000"/>
              </a:solidFill>
              <a:effectLst/>
            </a:endParaRPr>
          </a:p>
          <a:p>
            <a:pPr marL="171450" indent="-171450" algn="l"/>
            <a:r>
              <a:rPr lang="en-US" b="0" i="1" u="none" strike="noStrike">
                <a:solidFill>
                  <a:srgbClr val="000000"/>
                </a:solidFill>
                <a:effectLst/>
              </a:rPr>
              <a:t>(</a:t>
            </a:r>
            <a:r>
              <a:rPr lang="en-US" i="1"/>
              <a:t>CLICK</a:t>
            </a:r>
            <a:r>
              <a:rPr lang="en-US" b="0" i="1" u="none" strike="noStrike">
                <a:solidFill>
                  <a:srgbClr val="000000"/>
                </a:solidFill>
                <a:effectLst/>
              </a:rPr>
              <a:t>) </a:t>
            </a:r>
            <a:r>
              <a:rPr lang="en-US" b="1" i="0" u="none" strike="noStrike">
                <a:effectLst/>
              </a:rPr>
              <a:t>Word recognition skills </a:t>
            </a:r>
            <a:r>
              <a:rPr lang="en-US" b="0" i="0" u="none" strike="noStrike">
                <a:effectLst/>
              </a:rPr>
              <a:t>require </a:t>
            </a:r>
            <a:r>
              <a:rPr lang="en-US" b="1" i="0" u="none" strike="noStrike">
                <a:effectLst/>
              </a:rPr>
              <a:t>phonological awareness </a:t>
            </a:r>
            <a:r>
              <a:rPr lang="en-US" b="0" i="0" u="none" strike="noStrike">
                <a:effectLst/>
              </a:rPr>
              <a:t>(attention to the sounds in our language) and </a:t>
            </a:r>
            <a:r>
              <a:rPr lang="en-US" b="1" i="0" u="none" strike="noStrike">
                <a:effectLst/>
              </a:rPr>
              <a:t>phonics </a:t>
            </a:r>
            <a:r>
              <a:rPr lang="en-US" b="0" i="0" u="none" strike="noStrike">
                <a:effectLst/>
              </a:rPr>
              <a:t>(the ability to connect sounds to the letters that represent them).</a:t>
            </a:r>
          </a:p>
          <a:p>
            <a:pPr marL="171450" indent="-171450" algn="l"/>
            <a:endParaRPr lang="en-US" b="1" i="0" u="none" strike="noStrike">
              <a:effectLst/>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1" u="none" strike="noStrike">
                <a:effectLst/>
              </a:rPr>
              <a:t>(CLICK) </a:t>
            </a:r>
            <a:r>
              <a:rPr lang="en-US" b="1" i="0" u="none" strike="noStrike">
                <a:effectLst/>
              </a:rPr>
              <a:t>Language comprehension </a:t>
            </a:r>
            <a:r>
              <a:rPr lang="en-US" b="0" i="0" u="none" strike="noStrike">
                <a:effectLst/>
              </a:rPr>
              <a:t>is supported by </a:t>
            </a:r>
            <a:r>
              <a:rPr lang="en-US" b="1" i="0" u="none" strike="noStrike">
                <a:effectLst/>
              </a:rPr>
              <a:t>vocabulary </a:t>
            </a:r>
            <a:r>
              <a:rPr lang="en-US" b="0" i="0" u="none" strike="noStrike">
                <a:effectLst/>
              </a:rPr>
              <a:t>knowledge</a:t>
            </a:r>
            <a:r>
              <a:rPr lang="en-US" b="1" i="0" u="none" strike="noStrike">
                <a:effectLst/>
              </a:rPr>
              <a:t> </a:t>
            </a:r>
            <a:r>
              <a:rPr lang="en-US" b="0" i="0" u="none" strike="noStrike">
                <a:effectLst/>
              </a:rPr>
              <a:t>(knowing and understanding the meanings of words).</a:t>
            </a:r>
            <a:r>
              <a:rPr lang="en-US"/>
              <a:t> In addition, vocabulary knowledge can also support word recognition, particularly as students encounter more complex or irregular words that require familiarity with word parts (morphemes) or context to decode and understand. </a:t>
            </a:r>
            <a:endParaRPr lang="en-US" b="0" i="0" u="none" strike="noStrike">
              <a:effectLst/>
              <a:latin typeface="Trebuchet MS" panose="020B0603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b="0" i="0" u="none" strike="noStrike">
              <a:effectLst/>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u="none" strike="noStrike">
                <a:effectLst/>
              </a:rPr>
              <a:t>Readers also need a variety of </a:t>
            </a:r>
            <a:r>
              <a:rPr lang="en-US" b="1" i="0" u="none" strike="noStrike">
                <a:effectLst/>
              </a:rPr>
              <a:t>language-based skills and strategies </a:t>
            </a:r>
            <a:r>
              <a:rPr lang="en-US" b="0" i="0" u="none" strike="noStrike">
                <a:effectLst/>
              </a:rPr>
              <a:t>such as inferencing, understanding syntax and sentence structure, and utilizing background knowledge. To comprehend text, we must also acquire</a:t>
            </a:r>
            <a:r>
              <a:rPr lang="en-US" b="1" i="0" u="none" strike="noStrike">
                <a:effectLst/>
              </a:rPr>
              <a:t> literacy knowledge and skills</a:t>
            </a:r>
            <a:r>
              <a:rPr lang="en-US" b="0" i="0" u="none" strike="noStrike">
                <a:effectLst/>
              </a:rPr>
              <a:t>, such as understanding text structure and literary genres.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i="0" u="none" strike="sngStrike">
              <a:effectLst/>
              <a:latin typeface="Trebuchet MS" panose="020B0603020202020204" pitchFamily="34" charset="0"/>
            </a:endParaRPr>
          </a:p>
          <a:p>
            <a:pPr marL="171450" indent="-171450" algn="l"/>
            <a:r>
              <a:rPr lang="en-US" b="0" i="1" u="none" strike="noStrike">
                <a:effectLst/>
              </a:rPr>
              <a:t>(</a:t>
            </a:r>
            <a:r>
              <a:rPr lang="en-US" i="1"/>
              <a:t>CLICK</a:t>
            </a:r>
            <a:r>
              <a:rPr lang="en-US" b="0" i="1" u="none" strike="noStrike">
                <a:effectLst/>
              </a:rPr>
              <a:t>)</a:t>
            </a:r>
            <a:r>
              <a:rPr lang="en-US" b="0" i="0" u="none" strike="noStrike">
                <a:effectLst/>
              </a:rPr>
              <a:t> </a:t>
            </a:r>
            <a:r>
              <a:rPr lang="en-US" b="1" i="0" u="none" strike="noStrike">
                <a:effectLst/>
              </a:rPr>
              <a:t>Reading Fluency </a:t>
            </a:r>
            <a:r>
              <a:rPr lang="en-US" b="0" i="0" u="none" strike="noStrike">
                <a:effectLst/>
              </a:rPr>
              <a:t>acts like a bridge that connects word recognition and language comprehension to support understanding when reading (Sedita, 2019).</a:t>
            </a:r>
          </a:p>
          <a:p>
            <a:pPr marL="171450" indent="-171450" algn="l"/>
            <a:endParaRPr lang="en-US" b="0" i="0" u="none" strike="noStrike">
              <a:solidFill>
                <a:srgbClr val="444444"/>
              </a:solidFill>
              <a:effectLst/>
            </a:endParaRPr>
          </a:p>
          <a:p>
            <a:pPr marL="0" indent="0" algn="l">
              <a:buNone/>
            </a:pPr>
            <a:r>
              <a:rPr lang="en-US" b="0" i="1" u="none" strike="noStrike">
                <a:solidFill>
                  <a:srgbClr val="000000"/>
                </a:solidFill>
                <a:effectLst/>
              </a:rPr>
              <a:t>(</a:t>
            </a:r>
            <a:r>
              <a:rPr lang="en-US" i="1"/>
              <a:t>CLICK</a:t>
            </a:r>
            <a:r>
              <a:rPr lang="en-US" b="0" i="1" u="none" strike="noStrike">
                <a:solidFill>
                  <a:srgbClr val="000000"/>
                </a:solidFill>
                <a:effectLst/>
              </a:rPr>
              <a:t>) </a:t>
            </a:r>
            <a:r>
              <a:rPr lang="en-US" b="1"/>
              <a:t>Oral language </a:t>
            </a:r>
            <a:r>
              <a:rPr lang="en-US"/>
              <a:t>is the foundation </a:t>
            </a:r>
            <a:r>
              <a:rPr lang="en-US">
                <a:effectLst/>
              </a:rPr>
              <a:t>for skilled reading and literacy development and needs to be integrated throughout all components. </a:t>
            </a:r>
            <a:endParaRPr lang="en-US" b="0" i="0" u="none" strike="noStrike">
              <a:solidFill>
                <a:srgbClr val="444444"/>
              </a:solidFill>
              <a:effectLst/>
            </a:endParaRPr>
          </a:p>
          <a:p>
            <a:pPr marL="171450" lvl="0" indent="-171450" algn="l"/>
            <a:r>
              <a:rPr lang="en-US" b="0" i="0" u="none" strike="noStrike">
                <a:solidFill>
                  <a:srgbClr val="000000"/>
                </a:solidFill>
                <a:effectLst/>
              </a:rPr>
              <a:t>As we become better readers, our reading skills, in turn, help us develop more complex thinking, communication, and language skills (Kamhi &amp; Catts, 1989; Lonigan &amp; Shanahan, 2012). </a:t>
            </a:r>
            <a:endParaRPr lang="en-US" b="0" i="0">
              <a:solidFill>
                <a:srgbClr val="444444"/>
              </a:solidFill>
              <a:effectLst/>
            </a:endParaRPr>
          </a:p>
          <a:p>
            <a:pPr marL="0" indent="0" algn="l">
              <a:buNone/>
            </a:pPr>
            <a:endParaRPr lang="en-US" b="0" i="0" u="none" strike="noStrike">
              <a:solidFill>
                <a:srgbClr val="444444"/>
              </a:solidFill>
              <a:effectLst/>
            </a:endParaRPr>
          </a:p>
          <a:p>
            <a:pPr marL="0" indent="0" algn="l">
              <a:buNone/>
            </a:pPr>
            <a:r>
              <a:rPr lang="en-US" b="0" i="0" u="none" strike="noStrike">
                <a:solidFill>
                  <a:srgbClr val="000000"/>
                </a:solidFill>
                <a:effectLst/>
              </a:rPr>
              <a:t>Each component acts as a piece of the larger whole, similar to a puzzle. Effective reading instruction is not complete without ensuring that all five components, and oral language, are taught.</a:t>
            </a:r>
            <a:endParaRPr lang="en-US" b="0" i="0">
              <a:effectLst/>
            </a:endParaRPr>
          </a:p>
          <a:p>
            <a:pPr marL="0" lvl="0" indent="0" algn="l" rtl="0">
              <a:lnSpc>
                <a:spcPct val="100000"/>
              </a:lnSpc>
              <a:spcBef>
                <a:spcPts val="0"/>
              </a:spcBef>
              <a:spcAft>
                <a:spcPts val="0"/>
              </a:spcAft>
              <a:buSzPts val="1100"/>
              <a:buNone/>
            </a:pPr>
            <a:endParaRPr lang="en-US" sz="1200"/>
          </a:p>
          <a:p>
            <a:pPr marL="0" lvl="0" indent="0" algn="l" rtl="0">
              <a:spcBef>
                <a:spcPts val="0"/>
              </a:spcBef>
              <a:spcAft>
                <a:spcPts val="0"/>
              </a:spcAft>
              <a:buClr>
                <a:schemeClr val="dk1"/>
              </a:buClr>
              <a:buSzPts val="1100"/>
              <a:buFont typeface="Arial"/>
              <a:buNone/>
            </a:pPr>
            <a:endParaRPr lang="en-US" sz="1200">
              <a:solidFill>
                <a:schemeClr val="dk1"/>
              </a:solidFill>
            </a:endParaRPr>
          </a:p>
          <a:p>
            <a:pPr marL="0" indent="0">
              <a:buSzPts val="1100"/>
              <a:buNone/>
            </a:pPr>
            <a:endParaRPr lang="en-US" b="0" i="0">
              <a:effectLst/>
            </a:endParaRPr>
          </a:p>
        </p:txBody>
      </p:sp>
      <p:sp>
        <p:nvSpPr>
          <p:cNvPr id="651" name="Google Shape;651;g649afc5aa0_0_419:notes">
            <a:extLst>
              <a:ext uri="{FF2B5EF4-FFF2-40B4-BE49-F238E27FC236}">
                <a16:creationId xmlns:a16="http://schemas.microsoft.com/office/drawing/2014/main" id="{05D061EB-3C5E-D28A-D8E8-A8EDC532D7A2}"/>
              </a:ext>
            </a:extLst>
          </p:cNvPr>
          <p:cNvSpPr txBox="1">
            <a:spLocks noGrp="1"/>
          </p:cNvSpPr>
          <p:nvPr>
            <p:ph type="sldNum" idx="4294967295"/>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18</a:t>
            </a:fld>
            <a:endParaRPr sz="1400" b="0" i="0" u="none" strike="noStrike" cap="none">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418555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A9BC10A3-579B-B283-6A9F-8522098B02DC}"/>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859BB200-C2F1-3C1A-8007-D00BDF7BB6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51" name="Google Shape;351;g271fd490ee5_0_332:notes">
            <a:extLst>
              <a:ext uri="{FF2B5EF4-FFF2-40B4-BE49-F238E27FC236}">
                <a16:creationId xmlns:a16="http://schemas.microsoft.com/office/drawing/2014/main" id="{B21CBBB8-E643-56D4-2B2A-8B90F38F224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atin typeface="Trebuchet MS"/>
              </a:rPr>
              <a:t>The science of reading supports instruction that is: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b="0" i="1">
                <a:latin typeface="Trebuchet MS"/>
                <a:sym typeface="Century Gothic"/>
              </a:rPr>
              <a:t>(CLICK) </a:t>
            </a:r>
            <a:r>
              <a:rPr lang="en-US" b="1">
                <a:latin typeface="Trebuchet MS"/>
                <a:sym typeface="Century Gothic"/>
              </a:rPr>
              <a:t>Explicit </a:t>
            </a:r>
            <a:r>
              <a:rPr lang="en-US">
                <a:latin typeface="Trebuchet MS"/>
                <a:sym typeface="Century Gothic"/>
              </a:rPr>
              <a:t>and</a:t>
            </a:r>
            <a:r>
              <a:rPr lang="en-US" b="1">
                <a:latin typeface="Trebuchet MS"/>
                <a:sym typeface="Century Gothic"/>
              </a:rPr>
              <a:t> direct</a:t>
            </a:r>
            <a:endParaRPr lang="en-US" b="1">
              <a:latin typeface="Trebuchet MS"/>
            </a:endParaRP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en-US" sz="1100" b="0" i="0" u="none" strike="noStrike" cap="none">
                <a:solidFill>
                  <a:srgbClr val="000000"/>
                </a:solidFill>
                <a:latin typeface="Trebuchet MS"/>
                <a:sym typeface="Century Gothic"/>
              </a:rPr>
              <a:t>The teacher models the skill first (</a:t>
            </a:r>
            <a:r>
              <a:rPr lang="en-US" sz="1100" b="1" i="0" u="none" strike="noStrike" cap="none">
                <a:solidFill>
                  <a:srgbClr val="000000"/>
                </a:solidFill>
                <a:latin typeface="Trebuchet MS"/>
                <a:sym typeface="Century Gothic"/>
              </a:rPr>
              <a:t>I do it</a:t>
            </a:r>
            <a:r>
              <a:rPr lang="en-US" sz="1100" b="0" i="0" u="none" strike="noStrike" cap="none">
                <a:solidFill>
                  <a:srgbClr val="000000"/>
                </a:solidFill>
                <a:latin typeface="Trebuchet MS"/>
                <a:sym typeface="Century Gothic"/>
              </a:rPr>
              <a:t>),</a:t>
            </a:r>
            <a:endParaRPr lang="en-US" sz="1100" b="0" i="0" u="none" strike="noStrike" cap="none">
              <a:solidFill>
                <a:srgbClr val="000000"/>
              </a:solidFill>
              <a:latin typeface="Trebuchet MS"/>
            </a:endParaRP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en-US" sz="1100" b="0" i="0" u="none" strike="noStrike" cap="none">
                <a:solidFill>
                  <a:srgbClr val="000000"/>
                </a:solidFill>
                <a:latin typeface="Trebuchet MS"/>
                <a:sym typeface="Century Gothic"/>
              </a:rPr>
              <a:t>Then the teacher and students practice the skill together (</a:t>
            </a:r>
            <a:r>
              <a:rPr lang="en-US" sz="1100" b="1" i="0" u="none" strike="noStrike" cap="none">
                <a:solidFill>
                  <a:srgbClr val="000000"/>
                </a:solidFill>
                <a:latin typeface="Trebuchet MS"/>
                <a:sym typeface="Century Gothic"/>
              </a:rPr>
              <a:t>We do it</a:t>
            </a:r>
            <a:r>
              <a:rPr lang="en-US" sz="1100" b="0" i="0" u="none" strike="noStrike" cap="none">
                <a:solidFill>
                  <a:srgbClr val="000000"/>
                </a:solidFill>
                <a:latin typeface="Trebuchet MS"/>
                <a:sym typeface="Century Gothic"/>
              </a:rPr>
              <a:t>),</a:t>
            </a:r>
            <a:endParaRPr lang="en-US" sz="1100" b="0" i="0" u="none" strike="noStrike" cap="none">
              <a:solidFill>
                <a:srgbClr val="000000"/>
              </a:solidFill>
              <a:latin typeface="Trebuchet MS"/>
            </a:endParaRP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en-US" sz="1100" b="0" i="0" u="none" strike="noStrike" cap="none">
                <a:solidFill>
                  <a:srgbClr val="000000"/>
                </a:solidFill>
                <a:latin typeface="Trebuchet MS"/>
                <a:sym typeface="Century Gothic"/>
              </a:rPr>
              <a:t>And finally, the students practice and apply the skills independently (</a:t>
            </a:r>
            <a:r>
              <a:rPr lang="en-US" sz="1100" b="1" i="0" u="none" strike="noStrike" cap="none">
                <a:solidFill>
                  <a:srgbClr val="000000"/>
                </a:solidFill>
                <a:latin typeface="Trebuchet MS"/>
                <a:sym typeface="Century Gothic"/>
              </a:rPr>
              <a:t>You do it</a:t>
            </a:r>
            <a:r>
              <a:rPr lang="en-US" sz="1100" b="0" i="0" u="none" strike="noStrike" cap="none">
                <a:solidFill>
                  <a:srgbClr val="000000"/>
                </a:solidFill>
                <a:latin typeface="Trebuchet MS"/>
                <a:sym typeface="Century Gothic"/>
              </a:rPr>
              <a:t>).</a:t>
            </a:r>
            <a:endParaRPr lang="en-US" sz="1100" b="0" i="0" u="none" strike="noStrike" cap="none">
              <a:solidFill>
                <a:srgbClr val="000000"/>
              </a:solidFill>
              <a:latin typeface="Trebuchet MS"/>
            </a:endParaRP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en-US"/>
              <a:t>Although explicit instruction works for all students, it is particularly critical for students who are struggling readers.</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a:sym typeface="Century Gothic"/>
            </a:endParaRPr>
          </a:p>
          <a:p>
            <a:pPr marL="171450" indent="-171450">
              <a:defRPr/>
            </a:pPr>
            <a:r>
              <a:rPr lang="en-US" b="0" i="1">
                <a:latin typeface="Trebuchet MS"/>
                <a:sym typeface="Century Gothic"/>
              </a:rPr>
              <a:t>(CLICK)</a:t>
            </a:r>
            <a:r>
              <a:rPr lang="en-US">
                <a:latin typeface="Trebuchet MS"/>
                <a:sym typeface="Century Gothic"/>
              </a:rPr>
              <a:t>Instruction that is </a:t>
            </a:r>
            <a:r>
              <a:rPr lang="en-US" b="1">
                <a:latin typeface="Trebuchet MS"/>
                <a:sym typeface="Century Gothic"/>
              </a:rPr>
              <a:t>Systematic </a:t>
            </a:r>
            <a:r>
              <a:rPr lang="en-US" b="0">
                <a:latin typeface="Trebuchet MS"/>
                <a:sym typeface="Century Gothic"/>
              </a:rPr>
              <a:t>and </a:t>
            </a:r>
            <a:r>
              <a:rPr lang="en-US" b="1">
                <a:latin typeface="Trebuchet MS"/>
                <a:sym typeface="Century Gothic"/>
              </a:rPr>
              <a:t>sequential</a:t>
            </a:r>
            <a:r>
              <a:rPr lang="en-US">
                <a:latin typeface="Trebuchet MS"/>
                <a:sym typeface="Century Gothic"/>
              </a:rPr>
              <a:t> means that concepts are presented within a defined scope and sequence in which more complex ideas or patterns build up from more </a:t>
            </a:r>
            <a:r>
              <a:rPr lang="en-US" b="1">
                <a:latin typeface="Trebuchet MS"/>
                <a:sym typeface="Century Gothic"/>
              </a:rPr>
              <a:t>simple</a:t>
            </a:r>
            <a:r>
              <a:rPr lang="en-US">
                <a:latin typeface="Trebuchet MS"/>
                <a:sym typeface="Century Gothic"/>
              </a:rPr>
              <a:t> skills to more </a:t>
            </a:r>
            <a:r>
              <a:rPr lang="en-US" b="1">
                <a:latin typeface="Trebuchet MS"/>
                <a:sym typeface="Century Gothic"/>
              </a:rPr>
              <a:t>complex </a:t>
            </a:r>
            <a:r>
              <a:rPr lang="en-US">
                <a:latin typeface="Trebuchet MS"/>
                <a:sym typeface="Century Gothic"/>
              </a:rPr>
              <a:t>skills. </a:t>
            </a:r>
            <a:endParaRPr lang="en-US">
              <a:latin typeface="Trebuchet MS"/>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a:sym typeface="Century Gothic"/>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b="0" i="1">
                <a:latin typeface="Trebuchet MS"/>
                <a:sym typeface="Century Gothic"/>
              </a:rPr>
              <a:t>(CLICK) </a:t>
            </a:r>
            <a:r>
              <a:rPr lang="en-US" b="1">
                <a:solidFill>
                  <a:schemeClr val="dk1"/>
                </a:solidFill>
                <a:highlight>
                  <a:srgbClr val="F4CCCC"/>
                </a:highlight>
                <a:latin typeface="Trebuchet MS"/>
                <a:ea typeface="Century Gothic"/>
                <a:cs typeface="Century Gothic"/>
                <a:sym typeface="Century Gothic"/>
              </a:rPr>
              <a:t>Cumulative </a:t>
            </a:r>
            <a:r>
              <a:rPr lang="en-US">
                <a:latin typeface="Trebuchet MS"/>
                <a:sym typeface="Century Gothic"/>
              </a:rPr>
              <a:t>means that review of previously learned material is frequent, and each new concept builds on earlier learning, </a:t>
            </a:r>
            <a:r>
              <a:rPr lang="en-US" b="1">
                <a:solidFill>
                  <a:schemeClr val="dk1"/>
                </a:solidFill>
                <a:highlight>
                  <a:srgbClr val="F4CCCC"/>
                </a:highlight>
                <a:latin typeface="Trebuchet MS"/>
                <a:ea typeface="Century Gothic"/>
                <a:cs typeface="Century Gothic"/>
                <a:sym typeface="Century Gothic"/>
              </a:rPr>
              <a:t>brick by brick</a:t>
            </a:r>
            <a:r>
              <a:rPr lang="en-US">
                <a:solidFill>
                  <a:schemeClr val="dk1"/>
                </a:solidFill>
                <a:highlight>
                  <a:srgbClr val="F4CCCC"/>
                </a:highlight>
                <a:latin typeface="Trebuchet MS"/>
                <a:ea typeface="Century Gothic"/>
                <a:cs typeface="Century Gothic"/>
                <a:sym typeface="Century Gothic"/>
              </a:rPr>
              <a:t>.</a:t>
            </a:r>
            <a:endParaRPr lang="en-US">
              <a:solidFill>
                <a:schemeClr val="dk1"/>
              </a:solidFill>
              <a:highlight>
                <a:srgbClr val="F4CCCC"/>
              </a:highlight>
              <a:latin typeface="Trebuchet MS"/>
              <a:ea typeface="Century Gothic"/>
              <a:cs typeface="Century Gothic"/>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en-US">
              <a:solidFill>
                <a:srgbClr val="000000"/>
              </a:solidFill>
              <a:highlight>
                <a:srgbClr val="F4CCCC"/>
              </a:highlight>
              <a:ea typeface="Century Gothic"/>
              <a:sym typeface="Century Gothic"/>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b="0" i="1">
                <a:highlight>
                  <a:srgbClr val="F4CCCC"/>
                </a:highlight>
                <a:latin typeface="Trebuchet MS"/>
                <a:sym typeface="Century Gothic"/>
              </a:rPr>
              <a:t>(CLICK) </a:t>
            </a:r>
            <a:r>
              <a:rPr lang="en-US" b="1">
                <a:latin typeface="Trebuchet MS"/>
                <a:sym typeface="Century Gothic"/>
              </a:rPr>
              <a:t>Multi-modal</a:t>
            </a:r>
            <a:r>
              <a:rPr lang="en-US">
                <a:latin typeface="Trebuchet MS"/>
                <a:sym typeface="Century Gothic"/>
              </a:rPr>
              <a:t> is an instructional approach </a:t>
            </a:r>
            <a:r>
              <a:rPr lang="en-US" sz="1100" b="0" i="0" u="none" strike="noStrike" cap="none">
                <a:solidFill>
                  <a:srgbClr val="000000"/>
                </a:solidFill>
                <a:effectLst/>
                <a:latin typeface="Trebuchet MS"/>
                <a:ea typeface="Arial"/>
                <a:sym typeface="Arial"/>
              </a:rPr>
              <a:t>combining listening, speaking, reading, and a tactile or kinesthetic activity. </a:t>
            </a:r>
            <a:endParaRPr lang="en-US">
              <a:latin typeface="Trebuchet MS"/>
              <a:sym typeface="Century Gothic"/>
            </a:endParaRP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en-US">
                <a:latin typeface="Trebuchet MS"/>
                <a:sym typeface="Century Gothic"/>
              </a:rPr>
              <a:t>For example, if students are learning letters, they </a:t>
            </a:r>
            <a:r>
              <a:rPr lang="en-US" b="1">
                <a:latin typeface="Trebuchet MS"/>
                <a:sym typeface="Century Gothic"/>
              </a:rPr>
              <a:t>see </a:t>
            </a:r>
            <a:r>
              <a:rPr lang="en-US">
                <a:latin typeface="Trebuchet MS"/>
                <a:sym typeface="Century Gothic"/>
              </a:rPr>
              <a:t>the letter, </a:t>
            </a:r>
            <a:r>
              <a:rPr lang="en-US" b="1">
                <a:latin typeface="Trebuchet MS"/>
                <a:sym typeface="Century Gothic"/>
              </a:rPr>
              <a:t>say</a:t>
            </a:r>
            <a:r>
              <a:rPr lang="en-US">
                <a:latin typeface="Trebuchet MS"/>
                <a:sym typeface="Century Gothic"/>
              </a:rPr>
              <a:t> both the name of the letter and the sound the letter makes, and </a:t>
            </a:r>
            <a:r>
              <a:rPr lang="en-US" b="1">
                <a:latin typeface="Trebuchet MS"/>
                <a:sym typeface="Century Gothic"/>
              </a:rPr>
              <a:t>write </a:t>
            </a:r>
            <a:r>
              <a:rPr lang="en-US">
                <a:latin typeface="Trebuchet MS"/>
                <a:sym typeface="Century Gothic"/>
              </a:rPr>
              <a:t>the letter at the same time.</a:t>
            </a:r>
            <a:endParaRPr lang="en-US">
              <a:latin typeface="Trebuchet MS"/>
            </a:endParaRPr>
          </a:p>
          <a:p>
            <a:pPr marL="457200" marR="0" lvl="1" indent="0" algn="l" defTabSz="914400" rtl="0" eaLnBrk="1" fontAlgn="auto" latinLnBrk="0" hangingPunct="1">
              <a:lnSpc>
                <a:spcPct val="100000"/>
              </a:lnSpc>
              <a:spcBef>
                <a:spcPts val="0"/>
              </a:spcBef>
              <a:spcAft>
                <a:spcPts val="0"/>
              </a:spcAft>
              <a:buClr>
                <a:srgbClr val="000000"/>
              </a:buClr>
              <a:buSzPts val="1100"/>
              <a:buNone/>
              <a:tabLst/>
              <a:defRPr/>
            </a:pPr>
            <a:endParaRPr lang="en-US">
              <a:latin typeface="Trebuchet MS" panose="020B0603020202020204" pitchFamily="34" charset="0"/>
              <a:sym typeface="Century Gothic"/>
            </a:endParaRPr>
          </a:p>
          <a:p>
            <a:pPr marL="171450" lvl="0" indent="-171450" algn="l" rtl="0">
              <a:spcBef>
                <a:spcPts val="0"/>
              </a:spcBef>
              <a:spcAft>
                <a:spcPts val="0"/>
              </a:spcAft>
              <a:buClr>
                <a:schemeClr val="dk1"/>
              </a:buClr>
              <a:buSzPts val="1100"/>
            </a:pPr>
            <a:r>
              <a:rPr lang="en-US" b="0" i="1">
                <a:latin typeface="Trebuchet MS"/>
                <a:sym typeface="Century Gothic"/>
              </a:rPr>
              <a:t>(CLICK) </a:t>
            </a:r>
            <a:r>
              <a:rPr lang="en-US" b="1">
                <a:latin typeface="Trebuchet MS"/>
                <a:sym typeface="Century Gothic"/>
              </a:rPr>
              <a:t>Diagnostic </a:t>
            </a:r>
            <a:r>
              <a:rPr lang="en-US">
                <a:latin typeface="Trebuchet MS"/>
                <a:sym typeface="Century Gothic"/>
              </a:rPr>
              <a:t>means students’ </a:t>
            </a:r>
            <a:r>
              <a:rPr lang="en-US" b="1">
                <a:latin typeface="Trebuchet MS"/>
                <a:sym typeface="Century Gothic"/>
              </a:rPr>
              <a:t>progress</a:t>
            </a:r>
            <a:r>
              <a:rPr lang="en-US">
                <a:latin typeface="Trebuchet MS"/>
                <a:sym typeface="Century Gothic"/>
              </a:rPr>
              <a:t> is continuously being </a:t>
            </a:r>
            <a:r>
              <a:rPr lang="en-US" b="1">
                <a:latin typeface="Trebuchet MS"/>
                <a:sym typeface="Century Gothic"/>
              </a:rPr>
              <a:t>monitored</a:t>
            </a:r>
            <a:r>
              <a:rPr lang="en-US">
                <a:latin typeface="Trebuchet MS"/>
                <a:sym typeface="Century Gothic"/>
              </a:rPr>
              <a:t> so teachers can adjust their instruction accordingly. </a:t>
            </a:r>
            <a:endParaRPr lang="en-US" sz="1100" b="0" i="0" u="none" strike="noStrike" cap="none">
              <a:solidFill>
                <a:srgbClr val="000000"/>
              </a:solidFill>
              <a:effectLst/>
              <a:latin typeface="Trebuchet MS"/>
              <a:ea typeface="Arial"/>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a:solidFill>
                <a:srgbClr val="F7F7F7"/>
              </a:solidFill>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en-US" b="0" i="1">
              <a:sym typeface="Century Gothic"/>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en-US" b="0" i="1">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US" b="0" i="1">
                <a:latin typeface="Trebuchet MS"/>
                <a:sym typeface="Century Gothic"/>
              </a:rPr>
              <a:t>Background knowledge for presenter: </a:t>
            </a:r>
            <a:endParaRPr lang="en-US" b="0" i="1">
              <a:latin typeface="Trebuchet MS"/>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b="0" i="1">
                <a:latin typeface="Trebuchet MS"/>
                <a:sym typeface="Century Gothic"/>
              </a:rPr>
              <a:t>Explicit and direct means that the teacher explains and illustrates a new concept directly, without relying on students to discover it themselves or pick it up from some incidental examples. Children do not </a:t>
            </a:r>
            <a:r>
              <a:rPr lang="en" b="0" i="1">
                <a:solidFill>
                  <a:schemeClr val="dk1"/>
                </a:solidFill>
                <a:latin typeface="Trebuchet MS"/>
                <a:ea typeface="Century Gothic"/>
                <a:cs typeface="Century Gothic"/>
                <a:sym typeface="Century Gothic"/>
              </a:rPr>
              <a:t>learn that print represents speech simply from exposure to books or print.</a:t>
            </a:r>
            <a:endParaRPr lang="en" b="0" i="1">
              <a:solidFill>
                <a:schemeClr val="dk1"/>
              </a:solidFill>
              <a:latin typeface="Trebuchet MS"/>
              <a:ea typeface="Century Gothic"/>
              <a:cs typeface="Century Gothic"/>
            </a:endParaRPr>
          </a:p>
          <a:p>
            <a:pPr marL="457200" lvl="0" indent="-298450" algn="l" rtl="0">
              <a:spcBef>
                <a:spcPts val="0"/>
              </a:spcBef>
              <a:spcAft>
                <a:spcPts val="0"/>
              </a:spcAft>
              <a:buClr>
                <a:schemeClr val="dk1"/>
              </a:buClr>
              <a:buSzPts val="1100"/>
              <a:buFont typeface="Century Gothic"/>
              <a:buChar char="●"/>
            </a:pPr>
            <a:r>
              <a:rPr lang="en-US" b="0" i="1">
                <a:latin typeface="Trebuchet MS"/>
                <a:sym typeface="Century Gothic"/>
              </a:rPr>
              <a:t>Instruction includes planned practice and application to meaningful reading and writing using a gradual release of responsibility. This is an instructional model in which: </a:t>
            </a:r>
            <a:endParaRPr lang="en-US" b="0" i="1">
              <a:latin typeface="Trebuchet MS"/>
            </a:endParaRPr>
          </a:p>
          <a:p>
            <a:pPr marL="914400" marR="0" lvl="1" indent="-298450" algn="l" defTabSz="914400" rtl="0" eaLnBrk="1" fontAlgn="auto" latinLnBrk="0" hangingPunct="1">
              <a:lnSpc>
                <a:spcPct val="100000"/>
              </a:lnSpc>
              <a:spcBef>
                <a:spcPts val="0"/>
              </a:spcBef>
              <a:spcAft>
                <a:spcPts val="0"/>
              </a:spcAft>
              <a:buClr>
                <a:schemeClr val="dk1"/>
              </a:buClr>
              <a:buSzPts val="1100"/>
              <a:buFont typeface="Century Gothic"/>
              <a:buChar char="●"/>
              <a:tabLst/>
              <a:defRPr/>
            </a:pPr>
            <a:r>
              <a:rPr lang="en-US" sz="1100" b="0" i="1" u="none" strike="noStrike" cap="none">
                <a:solidFill>
                  <a:srgbClr val="000000"/>
                </a:solidFill>
                <a:latin typeface="Trebuchet MS"/>
                <a:sym typeface="Century Gothic"/>
              </a:rPr>
              <a:t>The teacher models the skill first (I do it),</a:t>
            </a:r>
            <a:endParaRPr lang="en-US" sz="1100" b="0" i="1" u="none" strike="noStrike" cap="none">
              <a:solidFill>
                <a:srgbClr val="000000"/>
              </a:solidFill>
              <a:latin typeface="Trebuchet MS"/>
            </a:endParaRPr>
          </a:p>
          <a:p>
            <a:pPr marL="914400" lvl="1" indent="-298450" algn="l" rtl="0">
              <a:spcBef>
                <a:spcPts val="0"/>
              </a:spcBef>
              <a:spcAft>
                <a:spcPts val="0"/>
              </a:spcAft>
              <a:buClr>
                <a:schemeClr val="dk1"/>
              </a:buClr>
              <a:buSzPts val="1100"/>
              <a:buFont typeface="Century Gothic"/>
              <a:buChar char="●"/>
            </a:pPr>
            <a:r>
              <a:rPr lang="en-US" sz="1100" b="0" i="1" u="none" strike="noStrike" cap="none">
                <a:solidFill>
                  <a:srgbClr val="000000"/>
                </a:solidFill>
                <a:latin typeface="Trebuchet MS"/>
                <a:sym typeface="Century Gothic"/>
              </a:rPr>
              <a:t>Then the teacher and students practice the skill together (We do it),</a:t>
            </a:r>
            <a:endParaRPr lang="en-US" sz="1100" b="0" i="1" u="none" strike="noStrike" cap="none">
              <a:solidFill>
                <a:srgbClr val="000000"/>
              </a:solidFill>
              <a:latin typeface="Trebuchet MS"/>
            </a:endParaRPr>
          </a:p>
          <a:p>
            <a:pPr marL="914400" lvl="1" indent="-298450" algn="l" rtl="0">
              <a:spcBef>
                <a:spcPts val="0"/>
              </a:spcBef>
              <a:spcAft>
                <a:spcPts val="0"/>
              </a:spcAft>
              <a:buClr>
                <a:schemeClr val="dk1"/>
              </a:buClr>
              <a:buSzPts val="1100"/>
              <a:buFont typeface="Century Gothic"/>
              <a:buChar char="●"/>
            </a:pPr>
            <a:r>
              <a:rPr lang="en-US" sz="1100" b="0" i="1" u="none" strike="noStrike" cap="none">
                <a:solidFill>
                  <a:srgbClr val="000000"/>
                </a:solidFill>
                <a:latin typeface="Trebuchet MS"/>
                <a:sym typeface="Century Gothic"/>
              </a:rPr>
              <a:t>and finally, the students practice and apply the skills independently (You do it).</a:t>
            </a:r>
            <a:endParaRPr lang="en-US" b="0" i="1">
              <a:latin typeface="Trebuchet MS"/>
            </a:endParaRPr>
          </a:p>
          <a:p>
            <a:pPr marL="457200" marR="0" lvl="0" indent="-298450" algn="l" defTabSz="914400" rtl="0" eaLnBrk="1" fontAlgn="auto" latinLnBrk="0" hangingPunct="1">
              <a:lnSpc>
                <a:spcPct val="100000"/>
              </a:lnSpc>
              <a:spcBef>
                <a:spcPts val="0"/>
              </a:spcBef>
              <a:spcAft>
                <a:spcPts val="0"/>
              </a:spcAft>
              <a:buClr>
                <a:schemeClr val="dk1"/>
              </a:buClr>
              <a:buSzPts val="1100"/>
              <a:buFont typeface="Century Gothic"/>
              <a:buChar char="●"/>
              <a:tabLst/>
              <a:defRPr/>
            </a:pPr>
            <a:r>
              <a:rPr lang="en-US" b="0" i="1">
                <a:latin typeface="Trebuchet MS"/>
              </a:rPr>
              <a:t>Although explicit instruction works for all students, it is particularly critical for students who are struggling readers.</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b="0" i="1">
              <a:sym typeface="Century Gothic"/>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b="0" i="1">
                <a:latin typeface="Trebuchet MS"/>
                <a:sym typeface="Century Gothic"/>
              </a:rPr>
              <a:t>Systematic and sequential means that concepts are presented within a defined scope and sequence in which more complex ideas or patterns build up from more simple skills to more complex skills. </a:t>
            </a:r>
            <a:endParaRPr lang="en-US" b="0" i="1">
              <a:latin typeface="Trebuchet MS"/>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b="0" i="1">
              <a:sym typeface="Century Gothic"/>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b="0" i="1">
                <a:solidFill>
                  <a:schemeClr val="dk1"/>
                </a:solidFill>
                <a:highlight>
                  <a:srgbClr val="F4CCCC"/>
                </a:highlight>
                <a:latin typeface="Trebuchet MS"/>
                <a:ea typeface="Century Gothic"/>
                <a:cs typeface="Century Gothic"/>
                <a:sym typeface="Century Gothic"/>
              </a:rPr>
              <a:t>Cumulative </a:t>
            </a:r>
            <a:r>
              <a:rPr lang="en-US" b="0" i="1">
                <a:latin typeface="Trebuchet MS"/>
                <a:sym typeface="Century Gothic"/>
              </a:rPr>
              <a:t>means that review of previously learned material is frequent, and each new concept builds on earlier learning. This can be compared to building a foundation wall, </a:t>
            </a:r>
            <a:r>
              <a:rPr lang="en-US" b="0" i="1">
                <a:solidFill>
                  <a:schemeClr val="dk1"/>
                </a:solidFill>
                <a:highlight>
                  <a:srgbClr val="F4CCCC"/>
                </a:highlight>
                <a:latin typeface="Trebuchet MS"/>
                <a:ea typeface="Century Gothic"/>
                <a:cs typeface="Century Gothic"/>
                <a:sym typeface="Century Gothic"/>
              </a:rPr>
              <a:t>brick by brick.</a:t>
            </a:r>
            <a:endParaRPr lang="en-US" b="0" i="1">
              <a:solidFill>
                <a:schemeClr val="dk1"/>
              </a:solidFill>
              <a:highlight>
                <a:srgbClr val="F4CCCC"/>
              </a:highlight>
              <a:latin typeface="Trebuchet MS"/>
              <a:ea typeface="Century Gothic"/>
              <a:cs typeface="Century Gothic"/>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en-US" b="0" i="1">
              <a:solidFill>
                <a:srgbClr val="000000"/>
              </a:solidFill>
              <a:highlight>
                <a:srgbClr val="F4CCCC"/>
              </a:highlight>
              <a:ea typeface="Century Gothic"/>
              <a:sym typeface="Century Gothic"/>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b="0" i="1">
                <a:latin typeface="Trebuchet MS"/>
                <a:sym typeface="Century Gothic"/>
              </a:rPr>
              <a:t>Multi-modal is an instructional approach that helps children get new knowledge into their long-term memory by </a:t>
            </a:r>
            <a:r>
              <a:rPr lang="en-US" sz="1100" b="0" i="1" u="none" strike="noStrike" cap="none">
                <a:solidFill>
                  <a:srgbClr val="000000"/>
                </a:solidFill>
                <a:effectLst/>
                <a:latin typeface="Trebuchet MS"/>
                <a:ea typeface="Arial"/>
                <a:sym typeface="Arial"/>
              </a:rPr>
              <a:t>combining listening, speaking, reading, and a tactile or kinesthetic activity. </a:t>
            </a:r>
            <a:r>
              <a:rPr lang="en-US" sz="1100" b="0" i="1" u="none" strike="noStrike" cap="none">
                <a:solidFill>
                  <a:srgbClr val="000000"/>
                </a:solidFill>
                <a:effectLst/>
                <a:latin typeface="Trebuchet MS"/>
                <a:ea typeface="Arial"/>
                <a:sym typeface="Century Gothic"/>
              </a:rPr>
              <a:t> </a:t>
            </a:r>
            <a:r>
              <a:rPr lang="en-US" sz="1100" b="0" i="1" u="none" strike="noStrike" cap="none">
                <a:solidFill>
                  <a:srgbClr val="000000"/>
                </a:solidFill>
                <a:effectLst/>
                <a:latin typeface="Trebuchet MS"/>
                <a:ea typeface="Arial"/>
                <a:sym typeface="Arial"/>
              </a:rPr>
              <a:t>Phonics instruction lends itself to multi-modal teaching because these techniques can be used to focus children’s attention on the sequence of letters in printed words.</a:t>
            </a:r>
            <a:endParaRPr lang="en-US" b="0" i="1">
              <a:latin typeface="Trebuchet MS"/>
              <a:sym typeface="Century Gothic"/>
            </a:endParaRP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en-US" b="0" i="1">
                <a:latin typeface="Trebuchet MS"/>
                <a:sym typeface="Century Gothic"/>
              </a:rPr>
              <a:t>For example, if students are learning letters, they see the letter, say both the name of the letter and the sound the letter makes, and write the letter at the same time.</a:t>
            </a:r>
            <a:endParaRPr lang="en-US" b="0" i="1">
              <a:latin typeface="Trebuchet MS"/>
            </a:endParaRPr>
          </a:p>
          <a:p>
            <a:pPr marL="457200" marR="0" lvl="1" indent="0" algn="l" defTabSz="914400" rtl="0" eaLnBrk="1" fontAlgn="auto" latinLnBrk="0" hangingPunct="1">
              <a:lnSpc>
                <a:spcPct val="100000"/>
              </a:lnSpc>
              <a:spcBef>
                <a:spcPts val="0"/>
              </a:spcBef>
              <a:spcAft>
                <a:spcPts val="0"/>
              </a:spcAft>
              <a:buClr>
                <a:srgbClr val="000000"/>
              </a:buClr>
              <a:buSzPts val="1100"/>
              <a:buNone/>
              <a:tabLst/>
              <a:defRPr/>
            </a:pPr>
            <a:endParaRPr lang="en-US" b="0" i="1">
              <a:latin typeface="Trebuchet MS" panose="020B0603020202020204" pitchFamily="34" charset="0"/>
              <a:sym typeface="Century Gothic"/>
            </a:endParaRPr>
          </a:p>
          <a:p>
            <a:pPr marL="171450" lvl="0" indent="-171450" algn="l" rtl="0">
              <a:spcBef>
                <a:spcPts val="0"/>
              </a:spcBef>
              <a:spcAft>
                <a:spcPts val="0"/>
              </a:spcAft>
              <a:buClr>
                <a:schemeClr val="dk1"/>
              </a:buClr>
              <a:buSzPts val="1100"/>
            </a:pPr>
            <a:r>
              <a:rPr lang="en-US" b="0" i="1">
                <a:latin typeface="Trebuchet MS"/>
                <a:sym typeface="Century Gothic"/>
              </a:rPr>
              <a:t>Diagnostic means students’ progress is continuously being monitored so teachers can adjust their instruction accordingly. </a:t>
            </a:r>
            <a:endParaRPr lang="en-US" sz="1100" b="0" i="1" u="none" strike="noStrike" cap="none">
              <a:solidFill>
                <a:srgbClr val="000000"/>
              </a:solidFill>
              <a:effectLst/>
              <a:latin typeface="Trebuchet MS"/>
              <a:ea typeface="Arial"/>
              <a:sym typeface="Century Gothic"/>
            </a:endParaRPr>
          </a:p>
        </p:txBody>
      </p:sp>
    </p:spTree>
    <p:extLst>
      <p:ext uri="{BB962C8B-B14F-4D97-AF65-F5344CB8AC3E}">
        <p14:creationId xmlns:p14="http://schemas.microsoft.com/office/powerpoint/2010/main" val="1900150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0" i="0" u="none" strike="noStrike" cap="none">
                <a:solidFill>
                  <a:srgbClr val="000000"/>
                </a:solidFill>
                <a:ea typeface="Arial"/>
                <a:sym typeface="Arial"/>
              </a:rPr>
              <a:t>Welcome and thank you all for joining us today.</a:t>
            </a:r>
          </a:p>
          <a:p>
            <a:pPr marL="0" lvl="0" indent="0" algn="l" rtl="0">
              <a:spcBef>
                <a:spcPts val="0"/>
              </a:spcBef>
              <a:spcAft>
                <a:spcPts val="0"/>
              </a:spcAft>
              <a:buNone/>
            </a:pPr>
            <a:endParaRPr lang="en-US" sz="1100" b="0" i="0" u="none" strike="noStrike" cap="none">
              <a:solidFill>
                <a:srgbClr val="000000"/>
              </a:solidFill>
              <a:ea typeface="Arial"/>
              <a:sym typeface="Arial"/>
            </a:endParaRPr>
          </a:p>
          <a:p>
            <a:pPr marL="0" lvl="0" indent="0" algn="l" rtl="0">
              <a:spcBef>
                <a:spcPts val="0"/>
              </a:spcBef>
              <a:spcAft>
                <a:spcPts val="0"/>
              </a:spcAft>
              <a:buNone/>
            </a:pPr>
            <a:r>
              <a:rPr lang="en-US" sz="1100" b="0" i="0" u="none" strike="noStrike" cap="none">
                <a:solidFill>
                  <a:srgbClr val="000000"/>
                </a:solidFill>
                <a:ea typeface="Arial"/>
                <a:sym typeface="Arial"/>
              </a:rPr>
              <a:t>This is a presentation within </a:t>
            </a:r>
            <a:r>
              <a:rPr lang="en-US" sz="1100" b="1" i="0" u="none" strike="noStrike" cap="none">
                <a:solidFill>
                  <a:srgbClr val="000000"/>
                </a:solidFill>
                <a:ea typeface="Arial"/>
                <a:sym typeface="Arial"/>
              </a:rPr>
              <a:t>the Colorado READ Act and the Science of Reading for Families </a:t>
            </a:r>
            <a:r>
              <a:rPr lang="en-US" sz="1100" b="0" i="0" u="none" strike="noStrike" cap="none">
                <a:solidFill>
                  <a:srgbClr val="000000"/>
                </a:solidFill>
                <a:ea typeface="Arial"/>
                <a:sym typeface="Arial"/>
              </a:rPr>
              <a:t>series developed to support parents with ways to help their children build reading skills in partnership with their child’s school. ​</a:t>
            </a:r>
          </a:p>
          <a:p>
            <a:pPr marL="0" marR="0" lvl="0" indent="0">
              <a:lnSpc>
                <a:spcPct val="115000"/>
              </a:lnSpc>
              <a:spcAft>
                <a:spcPts val="800"/>
              </a:spcAft>
              <a:buNone/>
              <a:tabLst>
                <a:tab pos="457200" algn="l"/>
              </a:tabLst>
            </a:pPr>
            <a:endParaRPr lang="en-US" sz="1100" kern="100">
              <a:effectLs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
                <a:srgbClr val="000000"/>
              </a:buClr>
              <a:buSzPts val="1100"/>
              <a:buFont typeface="Arial"/>
              <a:buNone/>
              <a:tabLst>
                <a:tab pos="457200" algn="l"/>
              </a:tabLst>
              <a:defRPr/>
            </a:pPr>
            <a:r>
              <a:rPr lang="en-US" sz="1100" b="0" i="0" u="none" strike="noStrike" cap="none">
                <a:solidFill>
                  <a:srgbClr val="000000"/>
                </a:solidFill>
                <a:effectLst/>
                <a:ea typeface="Trebuchet MS" panose="020B0603020202020204" pitchFamily="34" charset="0"/>
                <a:sym typeface="Arial"/>
              </a:rPr>
              <a:t>During this presentation, we will be focusing on </a:t>
            </a:r>
            <a:r>
              <a:rPr lang="en-US" sz="1100" b="1" i="0" u="none" strike="noStrike" cap="none">
                <a:solidFill>
                  <a:srgbClr val="000000"/>
                </a:solidFill>
                <a:effectLst/>
                <a:ea typeface="Trebuchet MS" panose="020B0603020202020204" pitchFamily="34" charset="0"/>
                <a:sym typeface="Arial"/>
              </a:rPr>
              <a:t>The Science of Reading</a:t>
            </a:r>
          </a:p>
          <a:p>
            <a:pPr marL="0" marR="0" lvl="0" indent="0" algn="l" defTabSz="914400" rtl="0" eaLnBrk="1" fontAlgn="auto" latinLnBrk="0" hangingPunct="1">
              <a:lnSpc>
                <a:spcPct val="115000"/>
              </a:lnSpc>
              <a:spcBef>
                <a:spcPts val="0"/>
              </a:spcBef>
              <a:spcAft>
                <a:spcPts val="800"/>
              </a:spcAft>
              <a:buClr>
                <a:srgbClr val="000000"/>
              </a:buClr>
              <a:buSzPts val="1100"/>
              <a:buFont typeface="Arial"/>
              <a:buNone/>
              <a:tabLst>
                <a:tab pos="457200" algn="l"/>
              </a:tabLst>
              <a:defRPr/>
            </a:pPr>
            <a:endParaRPr lang="en-US" sz="1100" kern="100">
              <a:effectLst/>
              <a:ea typeface="Aptos" panose="020B0004020202020204" pitchFamily="34" charset="0"/>
              <a:cs typeface="Times New Roman" panose="02020603050405020304" pitchFamily="18" charset="0"/>
            </a:endParaRPr>
          </a:p>
          <a:p>
            <a:pPr marL="0" marR="0" lvl="0" indent="0">
              <a:lnSpc>
                <a:spcPct val="115000"/>
              </a:lnSpc>
              <a:spcAft>
                <a:spcPts val="800"/>
              </a:spcAft>
              <a:buNone/>
              <a:tabLst>
                <a:tab pos="457200" algn="l"/>
              </a:tabLst>
            </a:pPr>
            <a:r>
              <a:rPr lang="en-US" sz="1100" kern="100">
                <a:effectLst/>
                <a:ea typeface="Aptos" panose="020B0004020202020204" pitchFamily="34" charset="0"/>
                <a:cs typeface="Times New Roman" panose="02020603050405020304" pitchFamily="18" charset="0"/>
              </a:rPr>
              <a:t>For more information or additional resources, please visit the </a:t>
            </a:r>
            <a:r>
              <a:rPr lang="en-US" sz="1100" u="sng" kern="100">
                <a:solidFill>
                  <a:srgbClr val="467886"/>
                </a:solidFill>
                <a:effectLst/>
                <a:ea typeface="Aptos" panose="020B0004020202020204" pitchFamily="34" charset="0"/>
                <a:cs typeface="Times New Roman" panose="02020603050405020304" pitchFamily="18" charset="0"/>
                <a:hlinkClick r:id="rId3"/>
              </a:rPr>
              <a:t>READ Act Parent Resources page</a:t>
            </a:r>
            <a:r>
              <a:rPr lang="en-US" sz="1100" kern="100">
                <a:effectLst/>
                <a:ea typeface="Aptos" panose="020B0004020202020204" pitchFamily="34" charset="0"/>
                <a:cs typeface="Times New Roman" panose="02020603050405020304" pitchFamily="18" charset="0"/>
              </a:rPr>
              <a:t> found within the CDE website. (</a:t>
            </a:r>
            <a:r>
              <a:rPr lang="en-US" sz="1100" u="sng" kern="100">
                <a:solidFill>
                  <a:srgbClr val="467886"/>
                </a:solidFill>
                <a:effectLst/>
                <a:ea typeface="Aptos" panose="020B0004020202020204" pitchFamily="34" charset="0"/>
                <a:cs typeface="Times New Roman" panose="02020603050405020304" pitchFamily="18" charset="0"/>
              </a:rPr>
              <a:t>QR Code on the slide</a:t>
            </a:r>
            <a:r>
              <a:rPr lang="en-US" sz="1100" kern="100">
                <a:effectLst/>
                <a:ea typeface="Aptos" panose="020B0004020202020204" pitchFamily="34" charset="0"/>
                <a:cs typeface="Times New Roman" panose="02020603050405020304" pitchFamily="18" charset="0"/>
              </a:rPr>
              <a:t>)</a:t>
            </a:r>
          </a:p>
          <a:p>
            <a:pPr marL="342900" marR="0" lvl="0" indent="-342900">
              <a:lnSpc>
                <a:spcPct val="115000"/>
              </a:lnSpc>
              <a:spcAft>
                <a:spcPts val="800"/>
              </a:spcAft>
              <a:buFont typeface="Arial" panose="020B0604020202020204" pitchFamily="34" charset="0"/>
              <a:buChar char="●"/>
              <a:tabLst>
                <a:tab pos="457200" algn="l"/>
              </a:tabLst>
            </a:pPr>
            <a:endParaRPr lang="en-US" sz="1100" kern="100"/>
          </a:p>
          <a:p>
            <a:pPr marL="0" marR="0" lvl="0" indent="0">
              <a:lnSpc>
                <a:spcPct val="115000"/>
              </a:lnSpc>
              <a:spcAft>
                <a:spcPts val="800"/>
              </a:spcAft>
              <a:buFont typeface="Arial" panose="020B0604020202020204" pitchFamily="34" charset="0"/>
              <a:buNone/>
              <a:tabLst>
                <a:tab pos="457200" algn="l"/>
              </a:tabLst>
            </a:pPr>
            <a:r>
              <a:rPr lang="en-US" sz="1100" i="1" kern="100"/>
              <a:t>Background for presenters: </a:t>
            </a:r>
          </a:p>
          <a:p>
            <a:pPr marL="171450" marR="0" lvl="0" indent="-171450" algn="l" defTabSz="914400" rtl="0" eaLnBrk="1" fontAlgn="base" latinLnBrk="0" hangingPunct="1">
              <a:lnSpc>
                <a:spcPct val="100000"/>
              </a:lnSpc>
              <a:spcBef>
                <a:spcPts val="0"/>
              </a:spcBef>
              <a:spcAft>
                <a:spcPts val="0"/>
              </a:spcAft>
              <a:buClr>
                <a:srgbClr val="000000"/>
              </a:buClr>
              <a:buSzPts val="1100"/>
              <a:tabLst/>
              <a:defRPr/>
            </a:pPr>
            <a:r>
              <a:rPr lang="en-US" sz="1100" b="0" i="1" u="none" strike="noStrike" kern="100" cap="none">
                <a:solidFill>
                  <a:srgbClr val="000000"/>
                </a:solidFill>
                <a:effectLst/>
                <a:ea typeface="Aptos" panose="020B0004020202020204" pitchFamily="34" charset="0"/>
                <a:cs typeface="Times New Roman" panose="02020603050405020304" pitchFamily="18" charset="0"/>
                <a:sym typeface="Arial"/>
              </a:rPr>
              <a:t>The READ Act encourages local education providers to provide parent opportunities to participate in parent reading workshops throughout the school year to assist parents in developing their own reading skills and in developing the skills necessary to assist their children in reading. We hope this series will be helpful to you as parents (</a:t>
            </a:r>
            <a:r>
              <a:rPr lang="en-US" sz="1100" b="0" i="1" u="none" strike="noStrike" cap="none">
                <a:solidFill>
                  <a:srgbClr val="000000"/>
                </a:solidFill>
                <a:ea typeface="Trebuchet MS" panose="020B0603020202020204" pitchFamily="34" charset="0"/>
                <a:sym typeface="Arial"/>
              </a:rPr>
              <a:t>CRS 22-7-1208 (4))</a:t>
            </a:r>
            <a:r>
              <a:rPr lang="en-US" sz="1100" b="0" i="1" u="none" strike="noStrike" kern="100" cap="none">
                <a:solidFill>
                  <a:srgbClr val="000000"/>
                </a:solidFill>
                <a:effectLst/>
                <a:ea typeface="Aptos" panose="020B0004020202020204" pitchFamily="34" charset="0"/>
                <a:cs typeface="Times New Roman" panose="02020603050405020304" pitchFamily="18" charset="0"/>
                <a:sym typeface="Arial"/>
              </a:rPr>
              <a:t>.  </a:t>
            </a:r>
          </a:p>
          <a:p>
            <a:pPr marL="628650" marR="0" lvl="1" indent="-171450" algn="l" defTabSz="914400" rtl="0" eaLnBrk="1" fontAlgn="base" latinLnBrk="0" hangingPunct="1">
              <a:lnSpc>
                <a:spcPct val="100000"/>
              </a:lnSpc>
              <a:spcBef>
                <a:spcPts val="0"/>
              </a:spcBef>
              <a:spcAft>
                <a:spcPts val="0"/>
              </a:spcAft>
              <a:buClr>
                <a:srgbClr val="000000"/>
              </a:buClr>
              <a:buSzPts val="1100"/>
              <a:tabLst/>
              <a:defRPr/>
            </a:pPr>
            <a:r>
              <a:rPr lang="en-US" sz="1100" b="0" i="1" u="none" strike="noStrike" cap="none">
                <a:solidFill>
                  <a:srgbClr val="000000"/>
                </a:solidFill>
                <a:effectLst/>
                <a:latin typeface="Trebuchet MS" panose="020B0603020202020204" pitchFamily="34" charset="0"/>
                <a:sym typeface="Arial"/>
              </a:rPr>
              <a:t>The Colorado READ Act statute defines the term “parent’ as a student’s biological or adoptive parent, stepparent, foster parent, or legal guardian(</a:t>
            </a:r>
            <a:r>
              <a:rPr lang="en-US" sz="1100" b="0" i="1" u="none" strike="noStrike" cap="none">
                <a:solidFill>
                  <a:srgbClr val="000000"/>
                </a:solidFill>
                <a:latin typeface="Trebuchet MS" panose="020B0603020202020204" pitchFamily="34" charset="0"/>
                <a:sym typeface="Arial"/>
              </a:rPr>
              <a:t>CRS 22-7-1203 (8)(a))</a:t>
            </a:r>
            <a:r>
              <a:rPr lang="en-US" sz="1100" b="0" i="1" u="none" strike="noStrike" cap="none">
                <a:solidFill>
                  <a:srgbClr val="000000"/>
                </a:solidFill>
                <a:effectLst/>
                <a:latin typeface="Trebuchet MS" panose="020B0603020202020204" pitchFamily="34" charset="0"/>
                <a:sym typeface="Arial"/>
              </a:rPr>
              <a:t>.  </a:t>
            </a:r>
          </a:p>
          <a:p>
            <a:pPr marL="628650" marR="0" lvl="1" indent="-171450" algn="l" defTabSz="914400" rtl="0" eaLnBrk="1" fontAlgn="base" latinLnBrk="0" hangingPunct="1">
              <a:lnSpc>
                <a:spcPct val="100000"/>
              </a:lnSpc>
              <a:spcBef>
                <a:spcPts val="0"/>
              </a:spcBef>
              <a:spcAft>
                <a:spcPts val="0"/>
              </a:spcAft>
              <a:buClr>
                <a:srgbClr val="000000"/>
              </a:buClr>
              <a:buSzPts val="1100"/>
              <a:tabLst/>
              <a:defRPr/>
            </a:pPr>
            <a:r>
              <a:rPr lang="en-US" sz="1100" b="0" i="1" u="none" strike="noStrike" cap="none">
                <a:solidFill>
                  <a:srgbClr val="000000"/>
                </a:solidFill>
                <a:effectLst/>
                <a:latin typeface="Trebuchet MS" panose="020B0603020202020204" pitchFamily="34" charset="0"/>
                <a:sym typeface="Arial"/>
              </a:rPr>
              <a:t>For brevity purposes, we have adopted this definition throughout the presentation. </a:t>
            </a:r>
            <a:r>
              <a:rPr lang="en-US" sz="1100" b="0" i="1" u="none" strike="noStrike" cap="none" baseline="0">
                <a:solidFill>
                  <a:srgbClr val="000000"/>
                </a:solidFill>
                <a:latin typeface="Trebuchet MS" panose="020B0603020202020204" pitchFamily="34" charset="0"/>
                <a:sym typeface="Arial"/>
              </a:rPr>
              <a:t>When we use “Parent” during the presentation we mean family or caregiver aligned with the language of the law. </a:t>
            </a:r>
            <a:endParaRPr lang="en-US" sz="1100" b="0" i="1" u="none" strike="noStrike" kern="100" cap="none">
              <a:solidFill>
                <a:srgbClr val="000000"/>
              </a:solidFill>
              <a:effectLst/>
              <a:latin typeface="Trebuchet MS" panose="020B0603020202020204" pitchFamily="34" charset="0"/>
              <a:ea typeface="Aptos" panose="020B0004020202020204" pitchFamily="34" charset="0"/>
              <a:cs typeface="Times New Roman" panose="02020603050405020304" pitchFamily="18" charset="0"/>
              <a:sym typeface="Arial"/>
            </a:endParaRPr>
          </a:p>
          <a:p>
            <a:pPr marL="0" marR="0" lvl="0" indent="0">
              <a:lnSpc>
                <a:spcPct val="115000"/>
              </a:lnSpc>
              <a:spcAft>
                <a:spcPts val="800"/>
              </a:spcAft>
              <a:buFont typeface="Arial" panose="020B0604020202020204" pitchFamily="34" charset="0"/>
              <a:buNone/>
              <a:tabLst>
                <a:tab pos="457200" algn="l"/>
              </a:tabLst>
            </a:pPr>
            <a:endParaRPr lang="en-US" sz="1100" kern="100"/>
          </a:p>
        </p:txBody>
      </p:sp>
    </p:spTree>
    <p:extLst>
      <p:ext uri="{BB962C8B-B14F-4D97-AF65-F5344CB8AC3E}">
        <p14:creationId xmlns:p14="http://schemas.microsoft.com/office/powerpoint/2010/main" val="342933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02E71-3435-2253-9CC6-9CC626E7B3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D2DB59-8EF0-853D-9701-63EFBC80B745}"/>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E9FFC898-09C4-7A8F-5DE9-949DC0A65140}"/>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a:solidFill>
                  <a:schemeClr val="tx1"/>
                </a:solidFill>
                <a:ea typeface="Arial"/>
                <a:sym typeface="Arial"/>
              </a:rPr>
              <a:t>Why is the Science of Reading Important?</a:t>
            </a:r>
          </a:p>
          <a:p>
            <a:pPr marL="0" lvl="0" indent="0" algn="l" rtl="0">
              <a:spcBef>
                <a:spcPts val="600"/>
              </a:spcBef>
              <a:spcAft>
                <a:spcPts val="0"/>
              </a:spcAft>
              <a:buClr>
                <a:srgbClr val="000000"/>
              </a:buClr>
              <a:buFont typeface="Arial"/>
              <a:buNone/>
            </a:pPr>
            <a:endParaRPr lang="en-US" sz="1600" b="1">
              <a:solidFill>
                <a:schemeClr val="dk2"/>
              </a:solidFill>
              <a:latin typeface="Oswald"/>
              <a:ea typeface="Oswald"/>
              <a:cs typeface="Oswald"/>
              <a:sym typeface="Oswald"/>
            </a:endParaRPr>
          </a:p>
        </p:txBody>
      </p:sp>
    </p:spTree>
    <p:extLst>
      <p:ext uri="{BB962C8B-B14F-4D97-AF65-F5344CB8AC3E}">
        <p14:creationId xmlns:p14="http://schemas.microsoft.com/office/powerpoint/2010/main" val="3261385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1F14673B-D074-4A95-42CC-44B3DC05DB3D}"/>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17C00C65-E772-396B-5FBE-C2C1E4F318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51" name="Google Shape;351;g271fd490ee5_0_332:notes">
            <a:extLst>
              <a:ext uri="{FF2B5EF4-FFF2-40B4-BE49-F238E27FC236}">
                <a16:creationId xmlns:a16="http://schemas.microsoft.com/office/drawing/2014/main" id="{8556D5AE-9ED6-1C7E-C291-850BA4A3FB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Let’s take a moment of </a:t>
            </a:r>
            <a:r>
              <a:rPr lang="en-US" b="1"/>
              <a:t>Reflection | How Did you Learn to Read?</a:t>
            </a:r>
          </a:p>
          <a:p>
            <a:pPr marL="0" indent="0">
              <a:buNone/>
            </a:pPr>
            <a:endParaRPr lang="en-US"/>
          </a:p>
          <a:p>
            <a:pPr marL="0" indent="0">
              <a:buNone/>
            </a:pPr>
            <a:r>
              <a:rPr lang="en-US"/>
              <a:t>Was your reading: </a:t>
            </a:r>
          </a:p>
          <a:p>
            <a:pPr marL="0" indent="-298450">
              <a:buFont typeface="+mj-lt"/>
              <a:buAutoNum type="arabicPeriod"/>
            </a:pPr>
            <a:r>
              <a:rPr lang="en-US" b="1"/>
              <a:t>Effortless</a:t>
            </a:r>
            <a:r>
              <a:rPr lang="en-US"/>
              <a:t>? Did you learn before formal schooling?</a:t>
            </a:r>
          </a:p>
          <a:p>
            <a:pPr marL="0" indent="-298450">
              <a:buFont typeface="+mj-lt"/>
              <a:buAutoNum type="arabicPeriod"/>
            </a:pPr>
            <a:r>
              <a:rPr lang="en-US" b="1"/>
              <a:t>Relatively easy</a:t>
            </a:r>
            <a:r>
              <a:rPr lang="en-US"/>
              <a:t>? Perhaps you picked it up with light instruction.</a:t>
            </a:r>
          </a:p>
          <a:p>
            <a:pPr marL="0" indent="-298450">
              <a:buFont typeface="+mj-lt"/>
              <a:buAutoNum type="arabicPeriod"/>
            </a:pPr>
            <a:r>
              <a:rPr lang="en-US" b="1"/>
              <a:t>Somewhat challenging</a:t>
            </a:r>
            <a:r>
              <a:rPr lang="en-US"/>
              <a:t>? Maybe you learned with additional instruction and hard work.</a:t>
            </a:r>
          </a:p>
          <a:p>
            <a:pPr marL="0" indent="-298450">
              <a:buFont typeface="+mj-lt"/>
              <a:buAutoNum type="arabicPeriod"/>
            </a:pPr>
            <a:r>
              <a:rPr lang="en-US" b="1"/>
              <a:t>Very difficult</a:t>
            </a:r>
            <a:r>
              <a:rPr lang="en-US"/>
              <a:t>? Did it take intense instruction and lots of practice?</a:t>
            </a:r>
          </a:p>
          <a:p>
            <a:pPr marL="158750" indent="0">
              <a:buFont typeface="+mj-lt"/>
              <a:buNone/>
            </a:pPr>
            <a:endParaRPr lang="en-US"/>
          </a:p>
        </p:txBody>
      </p:sp>
    </p:spTree>
    <p:extLst>
      <p:ext uri="{BB962C8B-B14F-4D97-AF65-F5344CB8AC3E}">
        <p14:creationId xmlns:p14="http://schemas.microsoft.com/office/powerpoint/2010/main" val="1905470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2F9F59FA-31A0-7661-A4F5-683C925FC6BF}"/>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52206DB8-FB9F-45AA-AE51-120D1B29DA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51" name="Google Shape;351;g271fd490ee5_0_332:notes">
            <a:extLst>
              <a:ext uri="{FF2B5EF4-FFF2-40B4-BE49-F238E27FC236}">
                <a16:creationId xmlns:a16="http://schemas.microsoft.com/office/drawing/2014/main" id="{D96948F2-CE6E-01CE-0ED6-6A6B97918EE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algn="l" rtl="0" fontAlgn="base">
              <a:buNone/>
            </a:pPr>
            <a:r>
              <a:rPr lang="en-US" sz="1100" b="0" i="1" u="none" strike="noStrike" cap="none" dirty="0">
                <a:solidFill>
                  <a:schemeClr val="tx1"/>
                </a:solidFill>
                <a:effectLst/>
                <a:latin typeface="Trebuchet MS"/>
                <a:sym typeface="Arial"/>
              </a:rPr>
              <a:t>FACILITATOR NOTES: </a:t>
            </a:r>
            <a:endParaRPr lang="en-US" sz="1100" b="0" i="1" u="none" strike="noStrike" cap="none" dirty="0">
              <a:solidFill>
                <a:schemeClr val="tx1"/>
              </a:solidFill>
              <a:effectLst/>
              <a:latin typeface="Trebuchet MS"/>
            </a:endParaRPr>
          </a:p>
          <a:p>
            <a:pPr marL="0" algn="l" rtl="0" fontAlgn="base">
              <a:buFont typeface="+mj-lt"/>
              <a:buAutoNum type="arabicPeriod"/>
            </a:pPr>
            <a:r>
              <a:rPr lang="en-US" sz="1100" b="0" i="1" u="none" strike="noStrike" cap="none" dirty="0">
                <a:solidFill>
                  <a:schemeClr val="tx1"/>
                </a:solidFill>
                <a:effectLst/>
                <a:latin typeface="Trebuchet MS"/>
                <a:sym typeface="Arial"/>
              </a:rPr>
              <a:t>Before watching the video, read the Key Points About the Video so participants know what to focus on.</a:t>
            </a:r>
            <a:endParaRPr lang="en-US" sz="1100" b="0" i="1" u="none" strike="noStrike" cap="none" dirty="0">
              <a:solidFill>
                <a:schemeClr val="tx1"/>
              </a:solidFill>
              <a:effectLst/>
              <a:latin typeface="Trebuchet MS"/>
            </a:endParaRPr>
          </a:p>
          <a:p>
            <a:pPr marL="0" fontAlgn="base">
              <a:buFont typeface="+mj-lt"/>
              <a:buAutoNum type="arabicPeriod"/>
              <a:defRPr/>
            </a:pPr>
            <a:r>
              <a:rPr lang="en-US" i="1" dirty="0">
                <a:solidFill>
                  <a:schemeClr val="tx1"/>
                </a:solidFill>
                <a:latin typeface="Trebuchet MS"/>
              </a:rPr>
              <a:t>After reviewing key points, watch</a:t>
            </a:r>
            <a:r>
              <a:rPr lang="en-US" sz="1100" b="0" i="1" u="none" strike="noStrike" cap="none" dirty="0">
                <a:solidFill>
                  <a:schemeClr val="tx1"/>
                </a:solidFill>
                <a:effectLst/>
                <a:latin typeface="Trebuchet MS"/>
                <a:sym typeface="Arial"/>
              </a:rPr>
              <a:t> Video (4:10): How We Learn to Read </a:t>
            </a:r>
            <a:r>
              <a:rPr lang="en-US" sz="1100" b="0" i="1" u="none" strike="noStrike" dirty="0">
                <a:solidFill>
                  <a:srgbClr val="000000"/>
                </a:solidFill>
                <a:effectLst/>
                <a:latin typeface="Trebuchet MS"/>
              </a:rPr>
              <a:t>(Closed captioning is available. Enable by clicking on the black CC box at the bottom of the video.)</a:t>
            </a:r>
            <a:endParaRPr lang="en-US" sz="1100" b="0" i="1" u="none" strike="noStrike" cap="none" dirty="0">
              <a:solidFill>
                <a:schemeClr val="tx1"/>
              </a:solidFill>
              <a:effectLst/>
              <a:latin typeface="Trebuchet MS"/>
              <a:sym typeface="Arial"/>
            </a:endParaRPr>
          </a:p>
          <a:p>
            <a:pPr marL="0" algn="l" rtl="0" fontAlgn="base">
              <a:buFont typeface="+mj-lt"/>
              <a:buAutoNum type="arabicPeriod"/>
            </a:pPr>
            <a:endParaRPr lang="en-US" sz="1100" b="0" i="1" u="none" strike="noStrike" cap="none" dirty="0">
              <a:solidFill>
                <a:schemeClr val="tx1"/>
              </a:solidFill>
              <a:effectLst/>
              <a:latin typeface="Trebuchet MS"/>
            </a:endParaRPr>
          </a:p>
          <a:p>
            <a:pPr marL="0" indent="0" fontAlgn="base">
              <a:buNone/>
            </a:pPr>
            <a:endParaRPr lang="en-US" dirty="0">
              <a:latin typeface="Trebuchet MS"/>
            </a:endParaRPr>
          </a:p>
          <a:p>
            <a:pPr marL="0" indent="0" algn="l">
              <a:buFont typeface="+mj-lt"/>
              <a:buNone/>
            </a:pPr>
            <a:r>
              <a:rPr lang="en-US" b="0" i="0" u="none" strike="noStrike" dirty="0">
                <a:solidFill>
                  <a:srgbClr val="000000"/>
                </a:solidFill>
                <a:effectLst/>
                <a:latin typeface="Trebuchet MS"/>
              </a:rPr>
              <a:t>We are born with our brains hard-wired for speech. We do not need to be taught explicitly to connect sound with meaning. Babies are born automatically attuned to sound, especially speech sounds and they develop the ability to understand language simply by being immersed in it. </a:t>
            </a:r>
            <a:endParaRPr lang="en-US" dirty="0"/>
          </a:p>
          <a:p>
            <a:pPr marL="0" indent="0" algn="l" rtl="0" fontAlgn="base">
              <a:buFont typeface="+mj-lt"/>
              <a:buNone/>
            </a:pPr>
            <a:endParaRPr lang="en-US" b="0" i="0" u="none" strike="noStrike" dirty="0">
              <a:solidFill>
                <a:srgbClr val="000000"/>
              </a:solidFill>
              <a:effectLst/>
              <a:latin typeface="Trebuchet MS"/>
            </a:endParaRPr>
          </a:p>
          <a:p>
            <a:pPr marL="0" indent="0" algn="l" rtl="0" fontAlgn="base">
              <a:buFont typeface="+mj-lt"/>
              <a:buNone/>
            </a:pPr>
            <a:r>
              <a:rPr lang="en-US" b="0" i="0" u="none" strike="noStrike" dirty="0">
                <a:solidFill>
                  <a:srgbClr val="000000"/>
                </a:solidFill>
                <a:effectLst/>
                <a:latin typeface="Trebuchet MS"/>
              </a:rPr>
              <a:t>However, we are not born with our brain hard-wired for reading and writing.  Reading is a skill that requires explicit instruction and opportunities to practice for a person to become proficient. We are going to watch a short video from Hill Center Learning called </a:t>
            </a:r>
            <a:r>
              <a:rPr lang="en-US" b="1" i="0" u="none" strike="noStrike" dirty="0">
                <a:solidFill>
                  <a:srgbClr val="000000"/>
                </a:solidFill>
                <a:effectLst/>
                <a:latin typeface="Trebuchet MS"/>
              </a:rPr>
              <a:t>The Reading Brain | How we Learn to Read </a:t>
            </a:r>
            <a:r>
              <a:rPr lang="en-US" b="0" i="0" u="none" strike="noStrike" dirty="0">
                <a:solidFill>
                  <a:srgbClr val="000000"/>
                </a:solidFill>
                <a:effectLst/>
                <a:latin typeface="Trebuchet MS"/>
              </a:rPr>
              <a:t>to understand this more.</a:t>
            </a:r>
            <a:r>
              <a:rPr lang="en-US" sz="1100" b="0" i="0" u="none" strike="noStrike" cap="none" dirty="0">
                <a:solidFill>
                  <a:srgbClr val="000000"/>
                </a:solidFill>
                <a:effectLst/>
                <a:latin typeface="Trebuchet MS"/>
                <a:sym typeface="Arial"/>
              </a:rPr>
              <a:t> </a:t>
            </a:r>
            <a:endParaRPr lang="en-US" sz="1100" b="0" i="0" u="none" strike="noStrike" cap="none" dirty="0">
              <a:solidFill>
                <a:srgbClr val="000000"/>
              </a:solidFill>
              <a:effectLst/>
              <a:latin typeface="Trebuchet MS"/>
            </a:endParaRPr>
          </a:p>
          <a:p>
            <a:pPr marL="0" indent="0" algn="l" rtl="0" fontAlgn="base">
              <a:buFont typeface="+mj-lt"/>
              <a:buNone/>
            </a:pPr>
            <a:endParaRPr lang="en-US" sz="1100" b="0" i="0" u="none" strike="noStrike" cap="none" dirty="0">
              <a:solidFill>
                <a:srgbClr val="000000"/>
              </a:solidFill>
              <a:effectLst/>
              <a:latin typeface="Trebuchet MS"/>
              <a:sym typeface="Arial"/>
            </a:endParaRPr>
          </a:p>
          <a:p>
            <a:pPr marL="0" indent="0" algn="l" rtl="0" fontAlgn="base">
              <a:buFont typeface="+mj-lt"/>
              <a:buNone/>
            </a:pPr>
            <a:r>
              <a:rPr lang="en-US" sz="1100" b="0" i="0" u="none" strike="noStrike" cap="none" dirty="0">
                <a:solidFill>
                  <a:srgbClr val="000000"/>
                </a:solidFill>
                <a:effectLst/>
                <a:latin typeface="Trebuchet MS"/>
                <a:sym typeface="Arial"/>
              </a:rPr>
              <a:t>Please watch for these </a:t>
            </a:r>
            <a:r>
              <a:rPr lang="en-US" sz="1100" b="1" i="0" u="none" strike="noStrike" cap="none" dirty="0">
                <a:solidFill>
                  <a:srgbClr val="000000"/>
                </a:solidFill>
                <a:effectLst/>
                <a:latin typeface="Trebuchet MS"/>
                <a:sym typeface="Arial"/>
              </a:rPr>
              <a:t>key points about the video</a:t>
            </a:r>
            <a:r>
              <a:rPr lang="en-US" sz="1100" b="0" i="0" u="none" strike="noStrike" cap="none" dirty="0">
                <a:solidFill>
                  <a:srgbClr val="000000"/>
                </a:solidFill>
                <a:effectLst/>
                <a:latin typeface="Trebuchet MS"/>
                <a:sym typeface="Arial"/>
              </a:rPr>
              <a:t>:</a:t>
            </a:r>
            <a:endParaRPr lang="en-US" sz="1100" b="0" i="0" u="none" strike="noStrike" cap="none" dirty="0">
              <a:solidFill>
                <a:srgbClr val="000000"/>
              </a:solidFill>
              <a:effectLst/>
              <a:latin typeface="Trebuchet MS"/>
            </a:endParaRPr>
          </a:p>
          <a:p>
            <a:pPr marL="171450" indent="-171450" algn="l" rtl="0" fontAlgn="base"/>
            <a:r>
              <a:rPr lang="en-US" sz="1100" b="1" i="0" u="none" strike="noStrike" cap="none" dirty="0">
                <a:solidFill>
                  <a:srgbClr val="000000"/>
                </a:solidFill>
                <a:effectLst/>
                <a:latin typeface="Trebuchet MS"/>
                <a:sym typeface="Arial"/>
              </a:rPr>
              <a:t>Reading is not innate-</a:t>
            </a:r>
            <a:r>
              <a:rPr lang="en-US" sz="1100" b="0" i="0" u="none" strike="noStrike" cap="none" dirty="0">
                <a:solidFill>
                  <a:srgbClr val="000000"/>
                </a:solidFill>
                <a:effectLst/>
                <a:latin typeface="Trebuchet MS"/>
                <a:sym typeface="Arial"/>
              </a:rPr>
              <a:t>we are not born with the skills for reading and writing </a:t>
            </a:r>
            <a:endParaRPr lang="en-US" sz="1100" b="0" i="0" u="none" strike="noStrike" cap="none" dirty="0">
              <a:solidFill>
                <a:srgbClr val="000000"/>
              </a:solidFill>
              <a:effectLst/>
              <a:latin typeface="Trebuchet MS"/>
            </a:endParaRPr>
          </a:p>
          <a:p>
            <a:pPr marL="171450" indent="-171450" algn="l" rtl="0" fontAlgn="base"/>
            <a:r>
              <a:rPr lang="en-US" sz="1100" b="1" i="0" u="none" strike="noStrike" cap="none" dirty="0">
                <a:solidFill>
                  <a:srgbClr val="000000"/>
                </a:solidFill>
                <a:effectLst/>
                <a:latin typeface="Trebuchet MS"/>
                <a:sym typeface="Arial"/>
              </a:rPr>
              <a:t>The brain must be trained to read</a:t>
            </a:r>
            <a:endParaRPr lang="en-US" sz="1100" b="0" i="0" u="none" strike="noStrike" cap="none" dirty="0">
              <a:solidFill>
                <a:srgbClr val="000000"/>
              </a:solidFill>
              <a:effectLst/>
              <a:latin typeface="Trebuchet MS"/>
              <a:sym typeface="Arial"/>
            </a:endParaRPr>
          </a:p>
          <a:p>
            <a:pPr marL="171450" indent="-171450" algn="l" rtl="0" fontAlgn="base"/>
            <a:r>
              <a:rPr lang="en-US" sz="1100" b="1" i="0" u="none" strike="noStrike" cap="none" dirty="0">
                <a:solidFill>
                  <a:srgbClr val="000000"/>
                </a:solidFill>
                <a:effectLst/>
                <a:latin typeface="Trebuchet MS"/>
                <a:sym typeface="Arial"/>
              </a:rPr>
              <a:t>Reading activates specific brain areas</a:t>
            </a:r>
            <a:endParaRPr lang="en-US" sz="1100" b="0" i="0" u="none" strike="noStrike" cap="none" dirty="0">
              <a:solidFill>
                <a:srgbClr val="000000"/>
              </a:solidFill>
              <a:effectLst/>
              <a:latin typeface="Trebuchet MS"/>
              <a:sym typeface="Arial"/>
            </a:endParaRPr>
          </a:p>
          <a:p>
            <a:pPr marL="171450" indent="-171450" algn="l" rtl="0" fontAlgn="base"/>
            <a:r>
              <a:rPr lang="en-US" sz="1100" b="1" i="0" u="none" strike="noStrike" cap="none" dirty="0">
                <a:solidFill>
                  <a:srgbClr val="000000"/>
                </a:solidFill>
                <a:effectLst/>
                <a:latin typeface="Trebuchet MS"/>
                <a:sym typeface="Arial"/>
              </a:rPr>
              <a:t>Learning to read changes brain processing</a:t>
            </a:r>
            <a:endParaRPr lang="en-US" sz="1100" b="0" i="0" u="none" strike="noStrike" cap="none" dirty="0">
              <a:solidFill>
                <a:srgbClr val="000000"/>
              </a:solidFill>
              <a:effectLst/>
              <a:latin typeface="Trebuchet MS"/>
              <a:sym typeface="Arial"/>
            </a:endParaRPr>
          </a:p>
          <a:p>
            <a:pPr marL="171450" indent="-171450" algn="l" rtl="0" fontAlgn="base"/>
            <a:r>
              <a:rPr lang="en-US" sz="1100" b="1" i="0" u="none" strike="noStrike" cap="none" dirty="0">
                <a:solidFill>
                  <a:srgbClr val="000000"/>
                </a:solidFill>
                <a:effectLst/>
                <a:latin typeface="Trebuchet MS"/>
                <a:sym typeface="Arial"/>
              </a:rPr>
              <a:t>Letter-sound instruction is essential</a:t>
            </a:r>
            <a:endParaRPr lang="en-US" sz="1100" b="0" i="0" u="none" strike="noStrike" cap="none" dirty="0">
              <a:solidFill>
                <a:srgbClr val="000000"/>
              </a:solidFill>
              <a:effectLst/>
              <a:latin typeface="Trebuchet MS"/>
              <a:sym typeface="Arial"/>
            </a:endParaRPr>
          </a:p>
          <a:p>
            <a:pPr marL="0" lvl="0" indent="-298450"/>
            <a:endParaRPr lang="en-US" sz="1100" b="0" i="0" u="none" strike="noStrike" cap="none" dirty="0">
              <a:solidFill>
                <a:srgbClr val="000000"/>
              </a:solidFill>
              <a:effectLst/>
              <a:latin typeface="Trebuchet MS"/>
              <a:sym typeface="Arial"/>
            </a:endParaRPr>
          </a:p>
          <a:p>
            <a:pPr marL="0" lvl="0" indent="0">
              <a:buNone/>
            </a:pPr>
            <a:r>
              <a:rPr lang="en-US" sz="1100" b="0" i="1" u="none" strike="noStrike" cap="none" dirty="0">
                <a:solidFill>
                  <a:srgbClr val="000000"/>
                </a:solidFill>
                <a:effectLst/>
                <a:latin typeface="Trebuchet MS"/>
                <a:sym typeface="Arial"/>
              </a:rPr>
              <a:t>Background for presenters: </a:t>
            </a:r>
            <a:endParaRPr lang="en-US" sz="1100" b="0" i="1" u="none" strike="noStrike" cap="none" dirty="0">
              <a:solidFill>
                <a:srgbClr val="000000"/>
              </a:solidFill>
              <a:effectLst/>
              <a:latin typeface="Trebuchet MS"/>
            </a:endParaRPr>
          </a:p>
          <a:p>
            <a:pPr marL="0" indent="0">
              <a:buNone/>
            </a:pPr>
            <a:r>
              <a:rPr lang="en-US" sz="1100" b="0" i="1" u="none" strike="noStrike" cap="none" dirty="0">
                <a:solidFill>
                  <a:srgbClr val="000000"/>
                </a:solidFill>
                <a:effectLst/>
                <a:latin typeface="Trebuchet MS"/>
                <a:sym typeface="Arial"/>
              </a:rPr>
              <a:t>The brain must be trained to read</a:t>
            </a:r>
            <a:endParaRPr lang="en-US" sz="1100" b="0" i="1" u="none" strike="noStrike" cap="none" dirty="0">
              <a:solidFill>
                <a:srgbClr val="000000"/>
              </a:solidFill>
              <a:effectLst/>
              <a:latin typeface="Trebuchet MS"/>
            </a:endParaRPr>
          </a:p>
          <a:p>
            <a:pPr marL="0" lvl="0"/>
            <a:r>
              <a:rPr lang="en-US" sz="1100" b="0" i="1" u="none" strike="noStrike" cap="none" dirty="0">
                <a:solidFill>
                  <a:srgbClr val="000000"/>
                </a:solidFill>
                <a:effectLst/>
                <a:latin typeface="Trebuchet MS"/>
                <a:sym typeface="Arial"/>
              </a:rPr>
              <a:t>To learn to read, our brains must be trained to connect our visual system with our spoken language system. This actually changes the way our brain codes phonemes and connects those sounds to meaning.</a:t>
            </a:r>
            <a:endParaRPr lang="en-US" b="0" i="1" dirty="0">
              <a:effectLst/>
              <a:latin typeface="Trebuchet MS"/>
            </a:endParaRPr>
          </a:p>
          <a:p>
            <a:pPr marL="0" indent="0">
              <a:buNone/>
            </a:pPr>
            <a:endParaRPr lang="en-US" sz="1100" b="0" i="1" u="none" strike="noStrike" cap="none" dirty="0">
              <a:solidFill>
                <a:srgbClr val="000000"/>
              </a:solidFill>
              <a:effectLst/>
              <a:ea typeface="Trebuchet MS" panose="020B0603020202020204" pitchFamily="34" charset="0"/>
              <a:sym typeface="Arial"/>
            </a:endParaRPr>
          </a:p>
          <a:p>
            <a:pPr marL="0" indent="0">
              <a:buNone/>
            </a:pPr>
            <a:r>
              <a:rPr lang="en-US" sz="1100" b="0" i="1" u="none" strike="noStrike" cap="none" dirty="0">
                <a:solidFill>
                  <a:srgbClr val="000000"/>
                </a:solidFill>
                <a:effectLst/>
                <a:latin typeface="Trebuchet MS"/>
                <a:sym typeface="Arial"/>
              </a:rPr>
              <a:t>Reading activates specific brain areas</a:t>
            </a:r>
            <a:endParaRPr lang="en-US" sz="1100" b="0" i="1" u="none" strike="noStrike" cap="none" dirty="0">
              <a:solidFill>
                <a:srgbClr val="000000"/>
              </a:solidFill>
              <a:effectLst/>
              <a:latin typeface="Trebuchet MS"/>
            </a:endParaRPr>
          </a:p>
          <a:p>
            <a:pPr marL="0" lvl="0"/>
            <a:r>
              <a:rPr lang="en-US" sz="1100" b="0" i="1" u="none" strike="noStrike" cap="none" dirty="0">
                <a:solidFill>
                  <a:srgbClr val="000000"/>
                </a:solidFill>
                <a:effectLst/>
                <a:latin typeface="Trebuchet MS"/>
                <a:sym typeface="Arial"/>
              </a:rPr>
              <a:t>The occipital lobe analyzes the visual features of the word. The visual word form area, or "letterbox," stores our knowledge of letters, letter combinations, whole words, and written language patterns. This area only activates in people who have learned to read and only for known letters in direct proportion to reading scores.</a:t>
            </a:r>
            <a:endParaRPr lang="en-US" b="0" i="1" dirty="0">
              <a:effectLst/>
              <a:latin typeface="Trebuchet MS"/>
            </a:endParaRPr>
          </a:p>
          <a:p>
            <a:pPr marL="0" indent="0">
              <a:buNone/>
            </a:pPr>
            <a:endParaRPr lang="en-US" sz="1100" b="0" i="1" u="none" strike="noStrike" cap="none" dirty="0">
              <a:solidFill>
                <a:srgbClr val="000000"/>
              </a:solidFill>
              <a:effectLst/>
              <a:ea typeface="Trebuchet MS" panose="020B0603020202020204" pitchFamily="34" charset="0"/>
              <a:sym typeface="Arial"/>
            </a:endParaRPr>
          </a:p>
          <a:p>
            <a:pPr marL="0" indent="0">
              <a:buNone/>
            </a:pPr>
            <a:r>
              <a:rPr lang="en-US" sz="1100" b="0" i="1" u="none" strike="noStrike" cap="none" dirty="0">
                <a:solidFill>
                  <a:srgbClr val="000000"/>
                </a:solidFill>
                <a:effectLst/>
                <a:latin typeface="Trebuchet MS"/>
                <a:sym typeface="Arial"/>
              </a:rPr>
              <a:t>Learning to read changes brain processing</a:t>
            </a:r>
            <a:endParaRPr lang="en-US" sz="1100" b="0" i="1" u="none" strike="noStrike" cap="none" dirty="0">
              <a:solidFill>
                <a:srgbClr val="000000"/>
              </a:solidFill>
              <a:effectLst/>
              <a:latin typeface="Trebuchet MS"/>
            </a:endParaRPr>
          </a:p>
          <a:p>
            <a:pPr marL="0" lvl="0"/>
            <a:r>
              <a:rPr lang="en-US" sz="1100" b="0" i="1" u="none" strike="noStrike" cap="none" dirty="0">
                <a:solidFill>
                  <a:srgbClr val="000000"/>
                </a:solidFill>
                <a:effectLst/>
                <a:latin typeface="Trebuchet MS"/>
                <a:sym typeface="Arial"/>
              </a:rPr>
              <a:t>Learning an alphabetic language changes the way our brain codes the sounds of speech. This literally changes the neurological processing that happens in the visual cortex.</a:t>
            </a:r>
            <a:endParaRPr lang="en-US" b="0" i="1" dirty="0">
              <a:effectLst/>
              <a:latin typeface="Trebuchet MS"/>
            </a:endParaRPr>
          </a:p>
          <a:p>
            <a:pPr marL="0" indent="0">
              <a:buNone/>
            </a:pPr>
            <a:endParaRPr lang="en-US" sz="1100" b="0" i="1" u="none" strike="noStrike" cap="none" dirty="0">
              <a:solidFill>
                <a:srgbClr val="000000"/>
              </a:solidFill>
              <a:effectLst/>
              <a:ea typeface="Trebuchet MS" panose="020B0603020202020204" pitchFamily="34" charset="0"/>
              <a:sym typeface="Arial"/>
            </a:endParaRPr>
          </a:p>
          <a:p>
            <a:pPr marL="0" indent="0">
              <a:buNone/>
            </a:pPr>
            <a:r>
              <a:rPr lang="en-US" sz="1100" b="0" i="1" u="none" strike="noStrike" cap="none" dirty="0">
                <a:solidFill>
                  <a:srgbClr val="000000"/>
                </a:solidFill>
                <a:effectLst/>
                <a:latin typeface="Trebuchet MS"/>
                <a:sym typeface="Arial"/>
              </a:rPr>
              <a:t>Letter-sound instruction is essential</a:t>
            </a:r>
            <a:endParaRPr lang="en-US" sz="1100" b="0" i="1" u="none" strike="noStrike" cap="none" dirty="0">
              <a:solidFill>
                <a:srgbClr val="000000"/>
              </a:solidFill>
              <a:effectLst/>
              <a:latin typeface="Trebuchet MS"/>
            </a:endParaRPr>
          </a:p>
          <a:p>
            <a:pPr marL="0" lvl="0"/>
            <a:r>
              <a:rPr lang="en-US" sz="1100" b="0" i="1" u="none" strike="noStrike" cap="none" dirty="0">
                <a:solidFill>
                  <a:srgbClr val="000000"/>
                </a:solidFill>
                <a:effectLst/>
                <a:latin typeface="Trebuchet MS"/>
                <a:sym typeface="Arial"/>
              </a:rPr>
              <a:t>Reading and comprehension is achieved most efficiently by first teaching letter-sound correspondences. Once a child can recognize the letter-sound correspondences, the anatomy of the brain changes.</a:t>
            </a:r>
            <a:endParaRPr lang="en-US" b="0" i="1" dirty="0">
              <a:effectLst/>
              <a:latin typeface="Trebuchet MS"/>
            </a:endParaRPr>
          </a:p>
          <a:p>
            <a:pPr marL="0" indent="0">
              <a:buNone/>
            </a:pPr>
            <a:endParaRPr lang="en-US" sz="1100" b="0" i="1" u="none" strike="noStrike" cap="none" dirty="0">
              <a:solidFill>
                <a:srgbClr val="000000"/>
              </a:solidFill>
              <a:effectLst/>
              <a:ea typeface="Trebuchet MS" panose="020B0603020202020204" pitchFamily="34" charset="0"/>
              <a:sym typeface="Arial"/>
            </a:endParaRPr>
          </a:p>
          <a:p>
            <a:pPr marL="0" indent="0">
              <a:buNone/>
            </a:pPr>
            <a:r>
              <a:rPr lang="en-US" sz="1100" b="0" i="1" u="none" strike="noStrike" cap="none" dirty="0">
                <a:solidFill>
                  <a:srgbClr val="000000"/>
                </a:solidFill>
                <a:effectLst/>
                <a:latin typeface="Trebuchet MS"/>
                <a:sym typeface="Arial"/>
              </a:rPr>
              <a:t>Two routes support reading</a:t>
            </a:r>
            <a:endParaRPr lang="en-US" sz="1100" b="0" i="1" u="none" strike="noStrike" cap="none" dirty="0">
              <a:solidFill>
                <a:srgbClr val="000000"/>
              </a:solidFill>
              <a:effectLst/>
              <a:latin typeface="Trebuchet MS"/>
            </a:endParaRPr>
          </a:p>
          <a:p>
            <a:pPr marL="0" lvl="0" indent="-298450"/>
            <a:r>
              <a:rPr lang="en-US" sz="1100" b="0" i="1" u="none" strike="noStrike" cap="none" dirty="0">
                <a:solidFill>
                  <a:srgbClr val="000000"/>
                </a:solidFill>
                <a:effectLst/>
                <a:latin typeface="Trebuchet MS"/>
                <a:sym typeface="Arial"/>
              </a:rPr>
              <a:t>One route connects letters to speech sounds and then to meaning. A second route develops: going from vision to meaning. The idea that there are two routes of reading is a critical piece of all models of the process of reading.</a:t>
            </a:r>
            <a:endParaRPr lang="en-US" sz="1100" b="0" i="1" u="none" strike="noStrike" cap="none" dirty="0">
              <a:solidFill>
                <a:srgbClr val="000000"/>
              </a:solidFill>
              <a:effectLst/>
              <a:latin typeface="Trebuchet MS"/>
            </a:endParaRPr>
          </a:p>
          <a:p>
            <a:pPr marL="0" lvl="0" indent="0">
              <a:buNone/>
            </a:pPr>
            <a:endParaRPr lang="en-US" sz="1100" b="0" i="1" u="none" strike="noStrike" cap="none" dirty="0">
              <a:solidFill>
                <a:srgbClr val="000000"/>
              </a:solidFill>
              <a:effectLst/>
              <a:latin typeface="Trebuchet MS"/>
              <a:sym typeface="Arial"/>
            </a:endParaRPr>
          </a:p>
          <a:p>
            <a:pPr marL="158750" lvl="0" indent="0">
              <a:buNone/>
            </a:pPr>
            <a:endParaRPr lang="en-US" dirty="0">
              <a:effectLst/>
              <a:latin typeface="Trebuchet MS"/>
            </a:endParaRPr>
          </a:p>
        </p:txBody>
      </p:sp>
    </p:spTree>
    <p:extLst>
      <p:ext uri="{BB962C8B-B14F-4D97-AF65-F5344CB8AC3E}">
        <p14:creationId xmlns:p14="http://schemas.microsoft.com/office/powerpoint/2010/main" val="366929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D3918FBF-072F-1E9E-55AE-CE45C2A1278B}"/>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79C8391B-7DCB-17F7-FFB6-AEE48965E6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51" name="Google Shape;351;g271fd490ee5_0_332:notes">
            <a:extLst>
              <a:ext uri="{FF2B5EF4-FFF2-40B4-BE49-F238E27FC236}">
                <a16:creationId xmlns:a16="http://schemas.microsoft.com/office/drawing/2014/main" id="{92852F6D-293C-7205-3396-43D6888146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Clr>
                <a:schemeClr val="dk1"/>
              </a:buClr>
              <a:buNone/>
              <a:defRPr/>
            </a:pPr>
            <a:r>
              <a:rPr lang="en-US" sz="1100" b="0" i="0" u="none" strike="noStrike" cap="none">
                <a:latin typeface="Trebuchet MS"/>
                <a:ea typeface="Oswald"/>
                <a:cs typeface="Oswald"/>
                <a:sym typeface="Oswald"/>
              </a:rPr>
              <a:t>The Science of Reading is important because</a:t>
            </a:r>
            <a:r>
              <a:rPr lang="en-US">
                <a:latin typeface="Trebuchet MS"/>
                <a:ea typeface="Oswald"/>
                <a:cs typeface="Oswald"/>
                <a:sym typeface="Oswald"/>
              </a:rPr>
              <a:t>: </a:t>
            </a:r>
            <a:endParaRPr lang="en-US" sz="1100" b="0" i="0" u="none" strike="noStrike" cap="none">
              <a:latin typeface="Trebuchet MS"/>
              <a:ea typeface="Oswald"/>
              <a:cs typeface="Oswald"/>
              <a:sym typeface="Oswald"/>
            </a:endParaRPr>
          </a:p>
          <a:p>
            <a:pPr marL="15875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100" b="1" i="0" u="none" strike="noStrike" cap="none">
              <a:latin typeface="Trebuchet MS"/>
              <a:ea typeface="Oswald"/>
              <a:cs typeface="Oswald"/>
              <a:sym typeface="Oswald"/>
            </a:endParaRPr>
          </a:p>
          <a:p>
            <a:pPr marL="158750" indent="0">
              <a:buClr>
                <a:schemeClr val="dk1"/>
              </a:buClr>
              <a:buNone/>
              <a:defRPr/>
            </a:pPr>
            <a:r>
              <a:rPr lang="en-US" sz="1100" b="1" i="0" u="none" strike="noStrike" cap="none">
                <a:latin typeface="Trebuchet MS"/>
                <a:ea typeface="Oswald"/>
                <a:cs typeface="Oswald"/>
                <a:sym typeface="Oswald"/>
              </a:rPr>
              <a:t>It is simply not true that there are hundreds of ways to learn to read... when it comes to reading, we all have roughly the same brain that imposes the same constraints and the same learning sequence</a:t>
            </a:r>
            <a:r>
              <a:rPr lang="en-US" b="1">
                <a:latin typeface="Trebuchet MS"/>
                <a:ea typeface="Oswald"/>
                <a:cs typeface="Oswald"/>
                <a:sym typeface="Oswald"/>
              </a:rPr>
              <a:t>" (Dehaene, 2009).</a:t>
            </a:r>
            <a:endParaRPr lang="en-US" b="0">
              <a:latin typeface="Trebuchet MS"/>
              <a:ea typeface="Century Gothic"/>
              <a:cs typeface="Century Gothic"/>
            </a:endParaRPr>
          </a:p>
          <a:p>
            <a:pPr marL="158750" lvl="0" indent="0" algn="l" rtl="0">
              <a:spcBef>
                <a:spcPts val="0"/>
              </a:spcBef>
              <a:spcAft>
                <a:spcPts val="0"/>
              </a:spcAft>
              <a:buClr>
                <a:schemeClr val="dk1"/>
              </a:buClr>
              <a:buSzPts val="1100"/>
              <a:buNone/>
            </a:pPr>
            <a:endParaRPr lang="en-US" b="0">
              <a:ea typeface="Century Gothic"/>
              <a:cs typeface="Century Gothic"/>
            </a:endParaRPr>
          </a:p>
          <a:p>
            <a:pPr marL="158750" lvl="0" indent="0" algn="l" rtl="0">
              <a:spcBef>
                <a:spcPts val="0"/>
              </a:spcBef>
              <a:spcAft>
                <a:spcPts val="0"/>
              </a:spcAft>
              <a:buClr>
                <a:schemeClr val="dk1"/>
              </a:buClr>
              <a:buSzPts val="1100"/>
              <a:buNone/>
            </a:pPr>
            <a:r>
              <a:rPr lang="en-US" b="0">
                <a:latin typeface="Trebuchet MS"/>
                <a:ea typeface="Century Gothic"/>
                <a:cs typeface="Century Gothic"/>
                <a:sym typeface="Century Gothic"/>
              </a:rPr>
              <a:t>The reading circuit looks the same in the brains of all readers, regardless of the language in which a person learns to read. But </a:t>
            </a:r>
            <a:r>
              <a:rPr lang="en-US">
                <a:latin typeface="Trebuchet MS"/>
                <a:ea typeface="Century Gothic"/>
                <a:cs typeface="Century Gothic"/>
                <a:sym typeface="Century Gothic"/>
              </a:rPr>
              <a:t>individuals</a:t>
            </a:r>
            <a:r>
              <a:rPr lang="en-US" b="0">
                <a:latin typeface="Trebuchet MS"/>
                <a:ea typeface="Century Gothic"/>
                <a:cs typeface="Century Gothic"/>
                <a:sym typeface="Century Gothic"/>
              </a:rPr>
              <a:t> who struggle with reading are missing these strong connections. What is taught and how it is taught can either create and support these brain connections or leave children without the connections to read for meaning.</a:t>
            </a:r>
            <a:endParaRPr lang="en-US">
              <a:ea typeface="Century Gothic"/>
              <a:cs typeface="Century Gothic"/>
              <a:sym typeface="Century Gothic"/>
            </a:endParaRPr>
          </a:p>
          <a:p>
            <a:pPr marL="0" lvl="0" indent="0" algn="l" rtl="0">
              <a:spcBef>
                <a:spcPts val="0"/>
              </a:spcBef>
              <a:spcAft>
                <a:spcPts val="0"/>
              </a:spcAft>
              <a:buNone/>
            </a:pPr>
            <a:endParaRPr lang="en-US" sz="1100">
              <a:solidFill>
                <a:schemeClr val="dk1"/>
              </a:solidFill>
            </a:endParaRPr>
          </a:p>
        </p:txBody>
      </p:sp>
    </p:spTree>
    <p:extLst>
      <p:ext uri="{BB962C8B-B14F-4D97-AF65-F5344CB8AC3E}">
        <p14:creationId xmlns:p14="http://schemas.microsoft.com/office/powerpoint/2010/main" val="3572994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0" indent="0">
              <a:buNone/>
            </a:pPr>
            <a:r>
              <a:rPr lang="en-US" b="0"/>
              <a:t>To help us think about the information presented, we are going to use a conversation protocol called </a:t>
            </a:r>
            <a:r>
              <a:rPr lang="en-US" b="1"/>
              <a:t>Paired Verbal Fluency </a:t>
            </a:r>
            <a:r>
              <a:rPr lang="en-US" b="0"/>
              <a:t>to share with your partner about what the </a:t>
            </a:r>
            <a:r>
              <a:rPr lang="en-US" b="1"/>
              <a:t>science of reading</a:t>
            </a:r>
            <a:r>
              <a:rPr lang="en-US" b="0"/>
              <a:t> </a:t>
            </a:r>
            <a:r>
              <a:rPr lang="en-US" b="0" i="0"/>
              <a:t>is </a:t>
            </a:r>
            <a:r>
              <a:rPr lang="en-US" b="0"/>
              <a:t>and </a:t>
            </a:r>
            <a:r>
              <a:rPr lang="en-US" b="1"/>
              <a:t>why it is important for reading development.</a:t>
            </a:r>
          </a:p>
          <a:p>
            <a:pPr marL="0" indent="0">
              <a:buNone/>
            </a:pPr>
            <a:endParaRPr lang="en-US"/>
          </a:p>
          <a:p>
            <a:pPr marL="469900" indent="-342900">
              <a:buFont typeface="+mj-lt"/>
              <a:buAutoNum type="arabicPeriod"/>
            </a:pPr>
            <a:r>
              <a:rPr lang="en-US" b="1">
                <a:sym typeface="Arial"/>
              </a:rPr>
              <a:t>Write down thoughts and ideas you could share with a partner.</a:t>
            </a:r>
          </a:p>
          <a:p>
            <a:pPr marL="469900" indent="-342900">
              <a:lnSpc>
                <a:spcPct val="100000"/>
              </a:lnSpc>
              <a:buFont typeface="+mj-lt"/>
              <a:buAutoNum type="arabicPeriod"/>
            </a:pPr>
            <a:r>
              <a:rPr lang="en-US" b="1">
                <a:sym typeface="Arial"/>
              </a:rPr>
              <a:t>We will create partners A and B and take turns talking about the questions above. </a:t>
            </a:r>
          </a:p>
          <a:p>
            <a:pPr marL="469900" indent="-342900">
              <a:buFont typeface="+mj-lt"/>
              <a:buAutoNum type="arabicPeriod"/>
            </a:pPr>
            <a:r>
              <a:rPr lang="en-US" b="1">
                <a:sym typeface="Arial"/>
              </a:rPr>
              <a:t>At a signal, one will speak, and one will listen. </a:t>
            </a:r>
          </a:p>
          <a:p>
            <a:pPr marL="469900" indent="-342900">
              <a:buFont typeface="+mj-lt"/>
              <a:buAutoNum type="arabicPeriod"/>
            </a:pPr>
            <a:r>
              <a:rPr lang="en-US" b="1">
                <a:sym typeface="Arial"/>
              </a:rPr>
              <a:t>At a signal, the other will speak while the first speaker listens.</a:t>
            </a:r>
          </a:p>
          <a:p>
            <a:pPr marL="469900" indent="-342900">
              <a:buFont typeface="+mj-lt"/>
              <a:buAutoNum type="arabicPeriod"/>
            </a:pPr>
            <a:r>
              <a:rPr lang="en-US" b="1">
                <a:sym typeface="Arial"/>
              </a:rPr>
              <a:t>Each time, no one is allowed to repeat anything that was said by the other. </a:t>
            </a:r>
            <a:endParaRPr lang="en-US" b="1"/>
          </a:p>
          <a:p>
            <a:pPr marL="0" indent="0">
              <a:buNone/>
            </a:pPr>
            <a:endParaRPr lang="en-US"/>
          </a:p>
          <a:p>
            <a:pPr marL="0" algn="l" rtl="0" fontAlgn="base">
              <a:buNone/>
            </a:pPr>
            <a:r>
              <a:rPr lang="en-US" sz="1100" b="0" i="1" u="none" strike="noStrike" cap="none">
                <a:solidFill>
                  <a:srgbClr val="000000"/>
                </a:solidFill>
                <a:effectLst/>
                <a:ea typeface="Arial"/>
                <a:sym typeface="Arial"/>
              </a:rPr>
              <a:t>FACILITATOR NOTES: </a:t>
            </a:r>
            <a:endParaRPr lang="en-US" sz="1100" b="0" i="1" u="none" strike="noStrike" cap="none">
              <a:solidFill>
                <a:srgbClr val="444444"/>
              </a:solidFill>
              <a:effectLst/>
              <a:ea typeface="Arial"/>
              <a:sym typeface="Arial"/>
            </a:endParaRPr>
          </a:p>
          <a:p>
            <a:pPr marL="285750" indent="-285750" algn="l" rtl="0" fontAlgn="base">
              <a:buFont typeface="+mj-lt"/>
              <a:buAutoNum type="arabicPeriod"/>
            </a:pPr>
            <a:r>
              <a:rPr lang="en-US" sz="1100" b="0" i="1" u="none" strike="noStrike" cap="none">
                <a:solidFill>
                  <a:srgbClr val="000000"/>
                </a:solidFill>
                <a:effectLst/>
                <a:ea typeface="Arial"/>
                <a:sym typeface="Arial"/>
              </a:rPr>
              <a:t>Read all of the protocol directions.</a:t>
            </a:r>
            <a:endParaRPr lang="en-US" sz="1100" b="0" i="1" u="none" strike="noStrike" cap="none">
              <a:solidFill>
                <a:srgbClr val="444444"/>
              </a:solidFill>
              <a:effectLst/>
              <a:ea typeface="Arial"/>
              <a:sym typeface="Arial"/>
            </a:endParaRPr>
          </a:p>
          <a:p>
            <a:pPr marL="742950" lvl="1" indent="-285750" algn="l" rtl="0" fontAlgn="base"/>
            <a:r>
              <a:rPr lang="en-US" sz="1100" b="0" i="1" u="none" strike="noStrike" cap="none">
                <a:solidFill>
                  <a:srgbClr val="000000"/>
                </a:solidFill>
                <a:effectLst/>
                <a:latin typeface="Trebuchet MS" panose="020B0603020202020204" pitchFamily="34" charset="0"/>
                <a:sym typeface="Arial"/>
              </a:rPr>
              <a:t>Ask if participants have questions. </a:t>
            </a:r>
            <a:endParaRPr lang="en-US" sz="1100" b="0" i="1" u="none" strike="noStrike" cap="none">
              <a:solidFill>
                <a:srgbClr val="444444"/>
              </a:solidFill>
              <a:effectLst/>
              <a:latin typeface="Trebuchet MS" panose="020B0603020202020204" pitchFamily="34" charset="0"/>
              <a:sym typeface="Arial"/>
            </a:endParaRPr>
          </a:p>
          <a:p>
            <a:pPr marL="285750" indent="-285750" algn="l" rtl="0" fontAlgn="base">
              <a:buFont typeface="+mj-lt"/>
              <a:buAutoNum type="arabicPeriod"/>
            </a:pPr>
            <a:r>
              <a:rPr lang="en-US" sz="1100" b="0" i="1" u="none" strike="noStrike" cap="none">
                <a:solidFill>
                  <a:srgbClr val="000000"/>
                </a:solidFill>
                <a:effectLst/>
                <a:ea typeface="Arial"/>
                <a:sym typeface="Arial"/>
              </a:rPr>
              <a:t>Start at #1: Give participants 2-3 minutes to write down thoughts and ideas they could share with a partner.</a:t>
            </a:r>
          </a:p>
          <a:p>
            <a:pPr marL="285750" indent="-285750" algn="l" rtl="0" fontAlgn="base">
              <a:buFont typeface="+mj-lt"/>
              <a:buAutoNum type="arabicPeriod"/>
            </a:pPr>
            <a:r>
              <a:rPr lang="en-US" sz="1100" b="0" i="1" u="none" strike="noStrike" cap="none">
                <a:solidFill>
                  <a:srgbClr val="000000"/>
                </a:solidFill>
                <a:effectLst/>
                <a:ea typeface="Arial"/>
                <a:sym typeface="Arial"/>
              </a:rPr>
              <a:t>Create partners</a:t>
            </a:r>
          </a:p>
          <a:p>
            <a:pPr marL="742950" lvl="1" indent="-285750" algn="l" rtl="0" fontAlgn="base"/>
            <a:r>
              <a:rPr lang="en-US" sz="1100" b="0" i="1" u="none" strike="noStrike" cap="none">
                <a:solidFill>
                  <a:srgbClr val="000000"/>
                </a:solidFill>
                <a:effectLst/>
                <a:latin typeface="Trebuchet MS" panose="020B0603020202020204" pitchFamily="34" charset="0"/>
                <a:sym typeface="Arial"/>
              </a:rPr>
              <a:t>Determine who’s A and B.</a:t>
            </a:r>
          </a:p>
          <a:p>
            <a:pPr marL="285750" indent="-285750" algn="l" rtl="0" fontAlgn="base">
              <a:buFont typeface="+mj-lt"/>
              <a:buAutoNum type="arabicPeriod"/>
            </a:pPr>
            <a:r>
              <a:rPr lang="en-US" sz="1100" b="0" i="1" u="none" strike="noStrike" cap="none">
                <a:solidFill>
                  <a:schemeClr val="tx1"/>
                </a:solidFill>
                <a:ea typeface="Arial"/>
                <a:sym typeface="Arial"/>
              </a:rPr>
              <a:t>Round 1: 60 seconds</a:t>
            </a:r>
          </a:p>
          <a:p>
            <a:pPr marL="742950" lvl="1" indent="-285750" algn="l" rtl="0" fontAlgn="base"/>
            <a:r>
              <a:rPr lang="en-US" sz="1100" b="0" i="1" u="none" strike="noStrike" cap="none">
                <a:solidFill>
                  <a:schemeClr val="tx1"/>
                </a:solidFill>
                <a:latin typeface="Trebuchet MS" panose="020B0603020202020204" pitchFamily="34" charset="0"/>
                <a:sym typeface="Arial"/>
              </a:rPr>
              <a:t>Partner A speaks, Partner B listens</a:t>
            </a:r>
          </a:p>
          <a:p>
            <a:pPr marL="91440" lvl="0" indent="-228600">
              <a:buFont typeface="+mj-lt"/>
              <a:buAutoNum type="arabicPeriod"/>
            </a:pPr>
            <a:r>
              <a:rPr lang="en-US" sz="1100" b="0" i="1" u="none" strike="noStrike" cap="none">
                <a:solidFill>
                  <a:schemeClr val="tx1"/>
                </a:solidFill>
                <a:ea typeface="Arial"/>
                <a:sym typeface="Arial"/>
              </a:rPr>
              <a:t>Round 2: 40 seconds</a:t>
            </a:r>
          </a:p>
          <a:p>
            <a:pPr marL="548640" lvl="1" indent="-228600"/>
            <a:r>
              <a:rPr lang="en-US" sz="1100" b="0" i="1" u="none" strike="noStrike" cap="none">
                <a:solidFill>
                  <a:schemeClr val="tx1"/>
                </a:solidFill>
                <a:latin typeface="Trebuchet MS" panose="020B0603020202020204" pitchFamily="34" charset="0"/>
                <a:sym typeface="Arial"/>
              </a:rPr>
              <a:t>Partner B speaks, Partner A listens</a:t>
            </a:r>
          </a:p>
          <a:p>
            <a:pPr marL="91440" lvl="0" indent="-228600">
              <a:buFont typeface="+mj-lt"/>
              <a:buAutoNum type="arabicPeriod"/>
            </a:pPr>
            <a:r>
              <a:rPr lang="en-US" sz="1100" b="0" i="1" u="none" strike="noStrike" cap="none">
                <a:solidFill>
                  <a:schemeClr val="tx1"/>
                </a:solidFill>
                <a:ea typeface="Arial"/>
                <a:sym typeface="Arial"/>
              </a:rPr>
              <a:t>Round 3: 20 seconds (Time permitting)</a:t>
            </a:r>
          </a:p>
          <a:p>
            <a:pPr marL="548640" lvl="1" indent="-228600"/>
            <a:r>
              <a:rPr lang="en-US" sz="1100" b="0" i="1" u="none" strike="noStrike" cap="none">
                <a:solidFill>
                  <a:schemeClr val="tx1"/>
                </a:solidFill>
                <a:latin typeface="Trebuchet MS" panose="020B0603020202020204" pitchFamily="34" charset="0"/>
                <a:sym typeface="Arial"/>
              </a:rPr>
              <a:t>Partner A speaks, Partner B listens</a:t>
            </a:r>
          </a:p>
          <a:p>
            <a:pPr marL="9144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sz="1100" b="0" i="0" u="none" strike="noStrike" cap="none">
                <a:solidFill>
                  <a:schemeClr val="tx1"/>
                </a:solidFill>
                <a:ea typeface="Arial"/>
                <a:sym typeface="Arial"/>
              </a:rPr>
              <a:t>Ask participants if there are any questions or comments before continuing presentation.</a:t>
            </a:r>
            <a:endParaRPr lang="en-US" sz="1100" b="0" i="1" u="none" strike="noStrike" cap="none">
              <a:solidFill>
                <a:schemeClr val="tx1"/>
              </a:solidFill>
              <a:ea typeface="Arial"/>
              <a:sym typeface="Arial"/>
            </a:endParaRPr>
          </a:p>
        </p:txBody>
      </p:sp>
    </p:spTree>
    <p:extLst>
      <p:ext uri="{BB962C8B-B14F-4D97-AF65-F5344CB8AC3E}">
        <p14:creationId xmlns:p14="http://schemas.microsoft.com/office/powerpoint/2010/main" val="2923056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C63DE-0343-23EC-C682-1960E8041F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6F2430-7404-AAF2-1E82-98CE9F93C624}"/>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60AE594F-24F9-872F-33AC-E75986001F97}"/>
              </a:ext>
            </a:extLst>
          </p:cNvPr>
          <p:cNvSpPr>
            <a:spLocks noGrp="1"/>
          </p:cNvSpPr>
          <p:nvPr>
            <p:ph type="body" idx="1"/>
          </p:nvPr>
        </p:nvSpPr>
        <p:spPr/>
        <p:txBody>
          <a:bodyPr/>
          <a:lstStyle/>
          <a:p>
            <a:pPr marL="158750" indent="0">
              <a:buNone/>
            </a:pPr>
            <a:r>
              <a:rPr lang="en-US" b="1"/>
              <a:t>What Does the Science of Reading Look Like at School?</a:t>
            </a:r>
          </a:p>
        </p:txBody>
      </p:sp>
    </p:spTree>
    <p:extLst>
      <p:ext uri="{BB962C8B-B14F-4D97-AF65-F5344CB8AC3E}">
        <p14:creationId xmlns:p14="http://schemas.microsoft.com/office/powerpoint/2010/main" val="2812959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a:extLst>
            <a:ext uri="{FF2B5EF4-FFF2-40B4-BE49-F238E27FC236}">
              <a16:creationId xmlns:a16="http://schemas.microsoft.com/office/drawing/2014/main" id="{0D60AB90-6EAF-3FBF-D2C9-32DC91BF189B}"/>
            </a:ext>
          </a:extLst>
        </p:cNvPr>
        <p:cNvGrpSpPr/>
        <p:nvPr/>
      </p:nvGrpSpPr>
      <p:grpSpPr>
        <a:xfrm>
          <a:off x="0" y="0"/>
          <a:ext cx="0" cy="0"/>
          <a:chOff x="0" y="0"/>
          <a:chExt cx="0" cy="0"/>
        </a:xfrm>
      </p:grpSpPr>
      <p:sp>
        <p:nvSpPr>
          <p:cNvPr id="655" name="Google Shape;655;g64c0e98f07_0_4:notes">
            <a:extLst>
              <a:ext uri="{FF2B5EF4-FFF2-40B4-BE49-F238E27FC236}">
                <a16:creationId xmlns:a16="http://schemas.microsoft.com/office/drawing/2014/main" id="{14F6B897-9714-7626-0A44-C6ED699238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656" name="Google Shape;656;g64c0e98f07_0_4:notes">
            <a:extLst>
              <a:ext uri="{FF2B5EF4-FFF2-40B4-BE49-F238E27FC236}">
                <a16:creationId xmlns:a16="http://schemas.microsoft.com/office/drawing/2014/main" id="{1728C9EA-6599-18C8-841F-5A3F80C793C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82296" indent="0">
              <a:buClr>
                <a:schemeClr val="tx1">
                  <a:lumMod val="65000"/>
                  <a:lumOff val="35000"/>
                </a:schemeClr>
              </a:buClr>
              <a:buSzPct val="100000"/>
              <a:buFont typeface="Trebuchet MS" panose="020B0603020202020204" pitchFamily="34" charset="0"/>
              <a:buNone/>
            </a:pPr>
            <a:r>
              <a:rPr lang="en-US" b="1" i="0">
                <a:sym typeface="Century Gothic"/>
              </a:rPr>
              <a:t>Explicit, Systematic, Sequential Instruction: </a:t>
            </a:r>
          </a:p>
          <a:p>
            <a:pPr marL="342900" indent="-260604">
              <a:buClr>
                <a:schemeClr val="tx1">
                  <a:lumMod val="65000"/>
                  <a:lumOff val="35000"/>
                </a:schemeClr>
              </a:buClr>
              <a:buSzPct val="100000"/>
              <a:buFont typeface="Trebuchet MS" panose="020B0603020202020204" pitchFamily="34" charset="0"/>
              <a:buChar char="●"/>
            </a:pPr>
            <a:r>
              <a:rPr lang="en-US" b="0" i="1">
                <a:sym typeface="Century Gothic"/>
              </a:rPr>
              <a:t>(CLICK) </a:t>
            </a:r>
            <a:r>
              <a:rPr lang="en-US" sz="1100" b="1" i="1">
                <a:latin typeface="Trebuchet MS"/>
                <a:sym typeface="Century Gothic"/>
              </a:rPr>
              <a:t>E</a:t>
            </a:r>
            <a:r>
              <a:rPr lang="en-US" sz="1100" b="1">
                <a:latin typeface="Trebuchet MS"/>
              </a:rPr>
              <a:t>xplicitly teaches skills in the areas of phonological awareness, phonics, fluency and oral language, vocabulary, and comprehension. </a:t>
            </a:r>
          </a:p>
          <a:p>
            <a:pPr marL="82296">
              <a:buClr>
                <a:schemeClr val="tx1">
                  <a:lumMod val="65000"/>
                  <a:lumOff val="35000"/>
                </a:schemeClr>
              </a:buClr>
              <a:buSzPct val="100000"/>
            </a:pPr>
            <a:endParaRPr lang="en-US" sz="1100" b="1">
              <a:latin typeface="Trebuchet MS"/>
            </a:endParaRPr>
          </a:p>
          <a:p>
            <a:pPr marL="342900" indent="-260604">
              <a:buClr>
                <a:schemeClr val="tx1">
                  <a:lumMod val="65000"/>
                  <a:lumOff val="35000"/>
                </a:schemeClr>
              </a:buClr>
              <a:buSzPct val="100000"/>
              <a:buFont typeface="Trebuchet MS" panose="020B0603020202020204" pitchFamily="34" charset="0"/>
              <a:buChar char="●"/>
            </a:pPr>
            <a:r>
              <a:rPr lang="en-US" b="0" i="1">
                <a:sym typeface="Century Gothic"/>
              </a:rPr>
              <a:t>(CLICK) </a:t>
            </a:r>
            <a:r>
              <a:rPr lang="en-US" b="0" i="0">
                <a:sym typeface="Century Gothic"/>
              </a:rPr>
              <a:t>includes</a:t>
            </a:r>
            <a:r>
              <a:rPr lang="en-US" b="0" i="1">
                <a:sym typeface="Century Gothic"/>
              </a:rPr>
              <a:t> </a:t>
            </a:r>
            <a:r>
              <a:rPr lang="en-US" sz="1100" b="1">
                <a:latin typeface="Trebuchet MS"/>
              </a:rPr>
              <a:t>Predictable routines so that students know what to expect. Lessons follow an </a:t>
            </a:r>
            <a:r>
              <a:rPr lang="en-US" sz="1100" b="1" i="1">
                <a:latin typeface="Trebuchet MS"/>
              </a:rPr>
              <a:t>“I do, we do, you do</a:t>
            </a:r>
            <a:r>
              <a:rPr lang="en-US" sz="1100" b="1">
                <a:latin typeface="Trebuchet MS"/>
              </a:rPr>
              <a:t>” progression.</a:t>
            </a:r>
          </a:p>
          <a:p>
            <a:pPr marL="342900" indent="-260604">
              <a:buClr>
                <a:schemeClr val="tx1">
                  <a:lumMod val="65000"/>
                  <a:lumOff val="35000"/>
                </a:schemeClr>
              </a:buClr>
              <a:buSzPct val="100000"/>
              <a:buFont typeface="Trebuchet MS" panose="020B0603020202020204" pitchFamily="34" charset="0"/>
              <a:buChar char="●"/>
            </a:pPr>
            <a:endParaRPr lang="en-US" sz="1100" b="1">
              <a:latin typeface="Trebuchet MS"/>
            </a:endParaRPr>
          </a:p>
          <a:p>
            <a:pPr marL="342900" indent="-260604">
              <a:buClr>
                <a:schemeClr val="tx1">
                  <a:lumMod val="65000"/>
                  <a:lumOff val="35000"/>
                </a:schemeClr>
              </a:buClr>
              <a:buSzPct val="100000"/>
              <a:buFont typeface="Trebuchet MS" panose="020B0603020202020204" pitchFamily="34" charset="0"/>
              <a:buChar char="●"/>
            </a:pPr>
            <a:r>
              <a:rPr lang="en-US" b="0" i="1">
                <a:sym typeface="Century Gothic"/>
              </a:rPr>
              <a:t>(CLICK) </a:t>
            </a:r>
            <a:r>
              <a:rPr lang="en-US" sz="1100" b="0">
                <a:latin typeface="Trebuchet MS"/>
              </a:rPr>
              <a:t>There is a</a:t>
            </a:r>
            <a:r>
              <a:rPr lang="en-US" sz="1100" b="1">
                <a:latin typeface="Trebuchet MS"/>
              </a:rPr>
              <a:t> logical order to teaching skills needed for proficient reading that move from simple to complex. </a:t>
            </a:r>
            <a:r>
              <a:rPr lang="en-US" sz="1100" b="0">
                <a:latin typeface="Trebuchet MS"/>
              </a:rPr>
              <a:t>Teachers follow a predictable scope and sequence of skill instruction.</a:t>
            </a:r>
          </a:p>
          <a:p>
            <a:pPr marL="342900" indent="-260604">
              <a:buClr>
                <a:schemeClr val="tx1">
                  <a:lumMod val="65000"/>
                  <a:lumOff val="35000"/>
                </a:schemeClr>
              </a:buClr>
              <a:buSzPct val="100000"/>
              <a:buFont typeface="Trebuchet MS" panose="020B0603020202020204" pitchFamily="34" charset="0"/>
              <a:buChar char="●"/>
            </a:pPr>
            <a:endParaRPr lang="en-US" sz="1100" b="1">
              <a:latin typeface="Trebuchet MS"/>
            </a:endParaRPr>
          </a:p>
          <a:p>
            <a:pPr marL="342900" indent="-260604">
              <a:buClr>
                <a:schemeClr val="tx1">
                  <a:lumMod val="65000"/>
                  <a:lumOff val="35000"/>
                </a:schemeClr>
              </a:buClr>
              <a:buSzPct val="100000"/>
              <a:buFont typeface="Trebuchet MS" panose="020B0603020202020204" pitchFamily="34" charset="0"/>
              <a:buChar char="●"/>
            </a:pPr>
            <a:r>
              <a:rPr lang="en-US" b="0" i="1">
                <a:sym typeface="Century Gothic"/>
              </a:rPr>
              <a:t>(CLICK) </a:t>
            </a:r>
            <a:r>
              <a:rPr lang="en-US" sz="1100" b="1">
                <a:latin typeface="Trebuchet MS"/>
              </a:rPr>
              <a:t>Skills build over time. </a:t>
            </a:r>
            <a:r>
              <a:rPr lang="en-US" sz="1100" b="0">
                <a:latin typeface="Trebuchet MS"/>
              </a:rPr>
              <a:t>Previously taught skills are regularly reviewed to practice to mastery.</a:t>
            </a:r>
          </a:p>
        </p:txBody>
      </p:sp>
    </p:spTree>
    <p:extLst>
      <p:ext uri="{BB962C8B-B14F-4D97-AF65-F5344CB8AC3E}">
        <p14:creationId xmlns:p14="http://schemas.microsoft.com/office/powerpoint/2010/main" val="2825197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41BB9-B9CD-D9C6-4FB4-0FA3E7B1BD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A36B87-FC2F-09BB-58B2-1C8E29D6EC2C}"/>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4A6EC067-40E2-BAD1-580C-F9516D1EBA5C}"/>
              </a:ext>
            </a:extLst>
          </p:cNvPr>
          <p:cNvSpPr>
            <a:spLocks noGrp="1"/>
          </p:cNvSpPr>
          <p:nvPr>
            <p:ph type="body" idx="1"/>
          </p:nvPr>
        </p:nvSpPr>
        <p:spPr/>
        <p:txBody>
          <a:bodyPr/>
          <a:lstStyle/>
          <a:p>
            <a:pPr marL="0" indent="0">
              <a:buNone/>
            </a:pPr>
            <a:r>
              <a:rPr lang="en-US" b="1" i="0">
                <a:latin typeface="Trebuchet MS"/>
              </a:rPr>
              <a:t>The 5 Components </a:t>
            </a:r>
            <a:r>
              <a:rPr lang="en-US" i="0">
                <a:latin typeface="Trebuchet MS"/>
              </a:rPr>
              <a:t>should be addressed, every day, </a:t>
            </a:r>
            <a:r>
              <a:rPr lang="en-US" b="1" i="0">
                <a:latin typeface="Trebuchet MS"/>
              </a:rPr>
              <a:t>Across the Grades;</a:t>
            </a:r>
            <a:r>
              <a:rPr lang="en-US" i="0">
                <a:latin typeface="Trebuchet MS"/>
              </a:rPr>
              <a:t> however, we will see the focus shift at different grade levels as students progress through school.</a:t>
            </a:r>
          </a:p>
          <a:p>
            <a:pPr marL="0" indent="0">
              <a:buNone/>
            </a:pPr>
            <a:endParaRPr lang="en-US" i="0">
              <a:latin typeface="Trebuchet MS"/>
            </a:endParaRPr>
          </a:p>
          <a:p>
            <a:pPr marL="0" indent="0">
              <a:buNone/>
            </a:pPr>
            <a:endParaRPr lang="en-US" i="0">
              <a:latin typeface="Trebuchet MS"/>
            </a:endParaRPr>
          </a:p>
          <a:p>
            <a:pPr marL="0" indent="0">
              <a:buNone/>
            </a:pPr>
            <a:r>
              <a:rPr lang="en-US" i="1">
                <a:latin typeface="Trebuchet MS"/>
              </a:rPr>
              <a:t>Background knowledge for presenters: </a:t>
            </a:r>
          </a:p>
          <a:p>
            <a:pPr marL="0" indent="0">
              <a:buNone/>
            </a:pPr>
            <a:r>
              <a:rPr lang="en-US" i="1">
                <a:latin typeface="Trebuchet MS"/>
              </a:rPr>
              <a:t>As we discussed earlier in this presentation, while the five components of reading should be addressed every day, the focus in each component looks different at each grade level. There is a strong focus on phonological and phonemic awareness and phonics in the early grades to ensure students are learning proficient word-reading skills, while much of the instruction in vocabulary and comprehension is done through oral language and text read aloud. As students become more independent readers, they learn more advanced phonics and word study skills for reading and spelling, while shifting more focus on vocabulary and comprehension skills to the text they are reading independently.</a:t>
            </a:r>
          </a:p>
          <a:p>
            <a:pPr marL="0" indent="0">
              <a:buNone/>
            </a:pPr>
            <a:endParaRPr lang="en-US" i="1"/>
          </a:p>
          <a:p>
            <a:pPr marL="0" indent="0">
              <a:buNone/>
            </a:pPr>
            <a:r>
              <a:rPr lang="en-US" i="1">
                <a:latin typeface="Trebuchet MS"/>
              </a:rPr>
              <a:t>This shift in focus can be seen in how classrooms at different grade levels approach literacy instruction.</a:t>
            </a:r>
          </a:p>
          <a:p>
            <a:pPr marL="0" indent="0">
              <a:buNone/>
            </a:pPr>
            <a:endParaRPr lang="en-US" i="1"/>
          </a:p>
          <a:p>
            <a:pPr marL="0" indent="0">
              <a:buNone/>
            </a:pPr>
            <a:r>
              <a:rPr lang="en-US" i="1">
                <a:latin typeface="Trebuchet MS"/>
              </a:rPr>
              <a:t>Facilitator Note: Long-form caption for The 5 Components Across the Grades image included in Appendix B on slide 50 </a:t>
            </a:r>
          </a:p>
          <a:p>
            <a:endParaRPr lang="en-US"/>
          </a:p>
        </p:txBody>
      </p:sp>
    </p:spTree>
    <p:extLst>
      <p:ext uri="{BB962C8B-B14F-4D97-AF65-F5344CB8AC3E}">
        <p14:creationId xmlns:p14="http://schemas.microsoft.com/office/powerpoint/2010/main" val="2035470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0" indent="0">
              <a:buNone/>
            </a:pPr>
            <a:r>
              <a:rPr lang="en-US" b="1"/>
              <a:t>Literacy Instruction During the School Day </a:t>
            </a:r>
            <a:r>
              <a:rPr lang="en-US" b="0"/>
              <a:t>should include: </a:t>
            </a:r>
          </a:p>
          <a:p>
            <a:pPr marL="0" indent="-298450"/>
            <a:r>
              <a:rPr lang="en-US" b="0"/>
              <a:t>A </a:t>
            </a:r>
            <a:r>
              <a:rPr lang="en-US" b="1"/>
              <a:t>90-minute literacy block (</a:t>
            </a:r>
            <a:r>
              <a:rPr lang="en-US" b="0"/>
              <a:t>at a</a:t>
            </a:r>
            <a:r>
              <a:rPr lang="en-US" b="1"/>
              <a:t> minimum)</a:t>
            </a:r>
          </a:p>
          <a:p>
            <a:pPr marL="0"/>
            <a:r>
              <a:rPr lang="en-US" b="0"/>
              <a:t>Both </a:t>
            </a:r>
            <a:r>
              <a:rPr lang="en-US" b="1"/>
              <a:t>Whole group and small group instruction</a:t>
            </a:r>
          </a:p>
          <a:p>
            <a:pPr marL="0"/>
            <a:r>
              <a:rPr lang="en-US" b="1"/>
              <a:t>Explicit instruction with corrective feedback</a:t>
            </a:r>
          </a:p>
          <a:p>
            <a:pPr marL="0"/>
            <a:r>
              <a:rPr lang="en-US" b="0"/>
              <a:t>Students </a:t>
            </a:r>
            <a:r>
              <a:rPr lang="en-US" b="1"/>
              <a:t>Working with a variety of texts</a:t>
            </a:r>
          </a:p>
          <a:p>
            <a:pPr marL="0"/>
            <a:r>
              <a:rPr lang="en-US" b="0"/>
              <a:t>Both </a:t>
            </a:r>
            <a:r>
              <a:rPr lang="en-US" b="1"/>
              <a:t>Reading AND writing opportunities </a:t>
            </a:r>
            <a:r>
              <a:rPr lang="en-US" b="0"/>
              <a:t>are provided</a:t>
            </a:r>
            <a:endParaRPr lang="en-US" b="1"/>
          </a:p>
          <a:p>
            <a:pPr marL="0"/>
            <a:r>
              <a:rPr lang="en-US" b="0"/>
              <a:t>With </a:t>
            </a:r>
            <a:r>
              <a:rPr lang="en-US" b="1"/>
              <a:t>Additional time for intervention when needed</a:t>
            </a:r>
          </a:p>
          <a:p>
            <a:pPr marL="0"/>
            <a:r>
              <a:rPr lang="en-US" b="0"/>
              <a:t>Concepts from literacy instruction are </a:t>
            </a:r>
            <a:r>
              <a:rPr lang="en-US" b="1"/>
              <a:t>Reinforced throughout the day across content areas, </a:t>
            </a:r>
            <a:r>
              <a:rPr lang="en-US" b="0"/>
              <a:t>like </a:t>
            </a:r>
            <a:r>
              <a:rPr lang="en-US" b="1"/>
              <a:t>math or science</a:t>
            </a:r>
            <a:r>
              <a:rPr lang="en-US" b="0"/>
              <a:t>, and possibly by multiple educators.</a:t>
            </a:r>
            <a:endParaRPr lang="en-US" b="1"/>
          </a:p>
          <a:p>
            <a:endParaRPr lang="en-US"/>
          </a:p>
        </p:txBody>
      </p:sp>
    </p:spTree>
    <p:extLst>
      <p:ext uri="{BB962C8B-B14F-4D97-AF65-F5344CB8AC3E}">
        <p14:creationId xmlns:p14="http://schemas.microsoft.com/office/powerpoint/2010/main" val="787334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6EB7A0DE-D597-0953-B6A4-8ED8F2C7D87D}"/>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A92AD66C-E839-F639-0E45-AAA75EC0D8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51" name="Google Shape;351;g271fd490ee5_0_332:notes">
            <a:extLst>
              <a:ext uri="{FF2B5EF4-FFF2-40B4-BE49-F238E27FC236}">
                <a16:creationId xmlns:a16="http://schemas.microsoft.com/office/drawing/2014/main" id="{AAEB604E-65F6-1D95-27A6-DCD59E52579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rtl="0" fontAlgn="base">
              <a:buNone/>
            </a:pPr>
            <a:endParaRPr lang="en-US" sz="1100" b="0">
              <a:solidFill>
                <a:srgbClr val="FFC000"/>
              </a:solidFill>
              <a:latin typeface="Trebuchet MS" panose="020B0603020202020204" pitchFamily="34" charset="0"/>
            </a:endParaRPr>
          </a:p>
          <a:p>
            <a:pPr marL="0" indent="0" algn="l" rtl="0" fontAlgn="base">
              <a:buNone/>
            </a:pPr>
            <a:r>
              <a:rPr lang="en-US" sz="1100" b="0" i="0" u="none" strike="noStrike">
                <a:solidFill>
                  <a:srgbClr val="000000"/>
                </a:solidFill>
                <a:effectLst/>
              </a:rPr>
              <a:t>A variety of </a:t>
            </a:r>
            <a:r>
              <a:rPr lang="en-US" sz="1100" b="1" i="0" u="none" strike="noStrike">
                <a:solidFill>
                  <a:srgbClr val="000000"/>
                </a:solidFill>
                <a:effectLst/>
              </a:rPr>
              <a:t>texts for literacy instruction </a:t>
            </a:r>
            <a:r>
              <a:rPr lang="en-US" sz="1100" b="0" i="0" u="none" strike="noStrike">
                <a:solidFill>
                  <a:srgbClr val="000000"/>
                </a:solidFill>
                <a:effectLst/>
              </a:rPr>
              <a:t>are used for different purposes </a:t>
            </a:r>
            <a:r>
              <a:rPr lang="en-US" sz="1100" b="1" i="0" u="none" strike="noStrike">
                <a:solidFill>
                  <a:srgbClr val="000000"/>
                </a:solidFill>
                <a:effectLst/>
              </a:rPr>
              <a:t>throughout the day</a:t>
            </a:r>
            <a:r>
              <a:rPr lang="en-US" sz="1100" b="0" i="0" u="none" strike="noStrike">
                <a:solidFill>
                  <a:srgbClr val="000000"/>
                </a:solidFill>
                <a:effectLst/>
              </a:rPr>
              <a:t>. Understanding the different types and their uses can be helpful information for parents.</a:t>
            </a:r>
          </a:p>
          <a:p>
            <a:pPr marL="0" indent="0" algn="l" rtl="0" fontAlgn="base">
              <a:buNone/>
            </a:pPr>
            <a:endParaRPr lang="en-US" sz="1100" b="0" i="0" u="none" strike="noStrike">
              <a:solidFill>
                <a:srgbClr val="000000"/>
              </a:solidFill>
              <a:effectLst/>
            </a:endParaRPr>
          </a:p>
          <a:p>
            <a:pPr marL="0" indent="0" algn="l" rtl="0" fontAlgn="base">
              <a:buNone/>
            </a:pPr>
            <a:r>
              <a:rPr lang="en-US" sz="1100" b="0" i="1" u="none" strike="noStrike">
                <a:solidFill>
                  <a:srgbClr val="000000"/>
                </a:solidFill>
                <a:effectLst/>
              </a:rPr>
              <a:t>(CLICK</a:t>
            </a:r>
            <a:r>
              <a:rPr lang="en-US" sz="1100" b="0" i="0" u="none" strike="noStrike">
                <a:solidFill>
                  <a:srgbClr val="000000"/>
                </a:solidFill>
                <a:effectLst/>
              </a:rPr>
              <a:t>) -The first type of text we should see in an early literacy classroom is </a:t>
            </a:r>
            <a:r>
              <a:rPr lang="en-US" sz="1100" b="1" i="0" u="none" strike="noStrike">
                <a:solidFill>
                  <a:srgbClr val="000000"/>
                </a:solidFill>
                <a:effectLst/>
              </a:rPr>
              <a:t>decodable text</a:t>
            </a:r>
            <a:r>
              <a:rPr lang="en-US" sz="1100" b="0" i="0" u="none" strike="noStrike">
                <a:solidFill>
                  <a:srgbClr val="000000"/>
                </a:solidFill>
                <a:effectLst/>
              </a:rPr>
              <a:t>. </a:t>
            </a:r>
          </a:p>
          <a:p>
            <a:pPr marL="171450" indent="-171450" algn="l" rtl="0" fontAlgn="base"/>
            <a:r>
              <a:rPr lang="en-US" sz="1100" b="0" i="0" u="none" strike="noStrike">
                <a:solidFill>
                  <a:srgbClr val="000000"/>
                </a:solidFill>
                <a:effectLst/>
              </a:rPr>
              <a:t>This is also sometimes called controlled text. </a:t>
            </a:r>
          </a:p>
          <a:p>
            <a:pPr marL="171450" indent="-171450" algn="l" rtl="0" fontAlgn="base"/>
            <a:r>
              <a:rPr lang="en-US" sz="1100" b="0" i="0" u="none" strike="noStrike">
                <a:solidFill>
                  <a:srgbClr val="000000"/>
                </a:solidFill>
                <a:effectLst/>
              </a:rPr>
              <a:t>Decodable text is text that is written with a focus on the phonetic code. </a:t>
            </a:r>
          </a:p>
          <a:p>
            <a:pPr marL="171450" indent="-171450" algn="l" rtl="0" fontAlgn="base"/>
            <a:r>
              <a:rPr lang="en-US" sz="1100" b="0" i="0" u="none" strike="noStrike">
                <a:solidFill>
                  <a:srgbClr val="000000"/>
                </a:solidFill>
                <a:effectLst/>
              </a:rPr>
              <a:t>It is </a:t>
            </a:r>
            <a:r>
              <a:rPr lang="en-US" sz="1100" b="1" i="0" u="none" strike="noStrike">
                <a:solidFill>
                  <a:srgbClr val="000000"/>
                </a:solidFill>
                <a:effectLst/>
              </a:rPr>
              <a:t>skill-based</a:t>
            </a:r>
            <a:r>
              <a:rPr lang="en-US" sz="1100" b="0" i="0" u="none" strike="noStrike">
                <a:solidFill>
                  <a:srgbClr val="000000"/>
                </a:solidFill>
                <a:effectLst/>
              </a:rPr>
              <a:t> and is used to allow students to </a:t>
            </a:r>
            <a:r>
              <a:rPr lang="en-US" sz="1100" b="1" i="0" u="none" strike="noStrike">
                <a:solidFill>
                  <a:srgbClr val="000000"/>
                </a:solidFill>
                <a:effectLst/>
              </a:rPr>
              <a:t>practice the phonics concepts they are being taught</a:t>
            </a:r>
            <a:r>
              <a:rPr lang="en-US" sz="1100" b="0" i="0" u="none" strike="noStrike">
                <a:solidFill>
                  <a:srgbClr val="000000"/>
                </a:solidFill>
                <a:effectLst/>
              </a:rPr>
              <a:t>, along with patterns they have already learned. </a:t>
            </a:r>
          </a:p>
          <a:p>
            <a:pPr marL="171450" indent="-171450" algn="l" rtl="0" fontAlgn="base"/>
            <a:r>
              <a:rPr lang="en-US" sz="1100" b="0" i="0" u="none" strike="noStrike">
                <a:solidFill>
                  <a:srgbClr val="000000"/>
                </a:solidFill>
                <a:effectLst/>
              </a:rPr>
              <a:t>Decodable text is the </a:t>
            </a:r>
            <a:r>
              <a:rPr lang="en-US" sz="1100" b="1" i="0" u="none" strike="noStrike">
                <a:solidFill>
                  <a:srgbClr val="000000"/>
                </a:solidFill>
                <a:effectLst/>
              </a:rPr>
              <a:t>ideal text to use for independent phonics decoding practice </a:t>
            </a:r>
            <a:r>
              <a:rPr lang="en-US" sz="1100" b="0" i="0" u="none" strike="noStrike">
                <a:solidFill>
                  <a:srgbClr val="000000"/>
                </a:solidFill>
                <a:effectLst/>
              </a:rPr>
              <a:t>in the early grades, as it promotes accurate decoding and eliminates inefficient strategies like guessing or relying on pictures. </a:t>
            </a:r>
          </a:p>
          <a:p>
            <a:pPr marL="0" indent="0" algn="l" rtl="0" fontAlgn="base">
              <a:buNone/>
            </a:pPr>
            <a:endParaRPr lang="en-US" sz="1100" b="0" i="0" u="none" strike="noStrike">
              <a:solidFill>
                <a:srgbClr val="000000"/>
              </a:solidFill>
              <a:effectLst/>
            </a:endParaRPr>
          </a:p>
          <a:p>
            <a:pPr marL="0" indent="0" algn="l" rtl="0" fontAlgn="base">
              <a:buNone/>
            </a:pPr>
            <a:r>
              <a:rPr lang="en-US" sz="1100" b="0" i="1" u="none" strike="noStrike">
                <a:solidFill>
                  <a:srgbClr val="000000"/>
                </a:solidFill>
                <a:effectLst/>
              </a:rPr>
              <a:t>(CLICK) – </a:t>
            </a:r>
            <a:r>
              <a:rPr lang="en-US" sz="1100" b="0" i="0" u="none" strike="noStrike">
                <a:solidFill>
                  <a:srgbClr val="000000"/>
                </a:solidFill>
                <a:effectLst/>
              </a:rPr>
              <a:t>The next text type you will see regularly in a literacy block is </a:t>
            </a:r>
            <a:r>
              <a:rPr lang="en-US" sz="1100" b="1" i="0" u="none" strike="noStrike">
                <a:solidFill>
                  <a:srgbClr val="000000"/>
                </a:solidFill>
                <a:effectLst/>
              </a:rPr>
              <a:t>authentic texts</a:t>
            </a:r>
            <a:r>
              <a:rPr lang="en-US" sz="1100" b="0" i="0" u="none" strike="noStrike">
                <a:solidFill>
                  <a:srgbClr val="000000"/>
                </a:solidFill>
                <a:effectLst/>
              </a:rPr>
              <a:t>. </a:t>
            </a:r>
          </a:p>
          <a:p>
            <a:pPr marL="171450" indent="-171450" algn="l" rtl="0" fontAlgn="base"/>
            <a:r>
              <a:rPr lang="en-US" sz="1100" b="0" i="0" u="none" strike="noStrike">
                <a:solidFill>
                  <a:srgbClr val="000000"/>
                </a:solidFill>
                <a:effectLst/>
              </a:rPr>
              <a:t>These are what we would consider “real” books – books </a:t>
            </a:r>
            <a:r>
              <a:rPr lang="en-US" sz="1100" b="1" i="0" u="none" strike="noStrike">
                <a:solidFill>
                  <a:srgbClr val="000000"/>
                </a:solidFill>
                <a:effectLst/>
              </a:rPr>
              <a:t>written to provide enjoyment, information, etc</a:t>
            </a:r>
            <a:r>
              <a:rPr lang="en-US" sz="1100" b="0" i="0" u="none" strike="noStrike">
                <a:solidFill>
                  <a:srgbClr val="000000"/>
                </a:solidFill>
                <a:effectLst/>
              </a:rPr>
              <a:t>.  </a:t>
            </a:r>
          </a:p>
          <a:p>
            <a:pPr marL="171450" indent="-171450" algn="l" rtl="0" fontAlgn="base"/>
            <a:r>
              <a:rPr lang="en-US" sz="1100" b="0" i="0" u="none" strike="noStrike">
                <a:solidFill>
                  <a:srgbClr val="000000"/>
                </a:solidFill>
                <a:effectLst/>
              </a:rPr>
              <a:t>These texts </a:t>
            </a:r>
            <a:r>
              <a:rPr lang="en-US" sz="1100" b="1" i="0" u="none" strike="noStrike">
                <a:solidFill>
                  <a:srgbClr val="000000"/>
                </a:solidFill>
                <a:effectLst/>
              </a:rPr>
              <a:t>contain rich vocabulary, and complex sentence and language structures </a:t>
            </a:r>
            <a:r>
              <a:rPr lang="en-US" sz="1100" b="0" i="0" u="none" strike="noStrike">
                <a:solidFill>
                  <a:srgbClr val="000000"/>
                </a:solidFill>
                <a:effectLst/>
              </a:rPr>
              <a:t>that students often do not hear in everyday conversation. </a:t>
            </a:r>
          </a:p>
          <a:p>
            <a:pPr marL="171450" indent="-171450" algn="l" rtl="0" fontAlgn="base"/>
            <a:r>
              <a:rPr lang="en-US" sz="1100" b="0" i="0" u="none" strike="noStrike">
                <a:solidFill>
                  <a:srgbClr val="000000"/>
                </a:solidFill>
                <a:effectLst/>
              </a:rPr>
              <a:t>Authentic text </a:t>
            </a:r>
            <a:r>
              <a:rPr lang="en-US" sz="1100" b="1" i="0" u="none" strike="noStrike">
                <a:solidFill>
                  <a:srgbClr val="000000"/>
                </a:solidFill>
                <a:effectLst/>
              </a:rPr>
              <a:t>supports the development of literacy knowledge </a:t>
            </a:r>
            <a:r>
              <a:rPr lang="en-US" sz="1100" b="0" i="0" u="none" strike="noStrike">
                <a:solidFill>
                  <a:srgbClr val="000000"/>
                </a:solidFill>
                <a:effectLst/>
              </a:rPr>
              <a:t>initially through read-</a:t>
            </a:r>
            <a:r>
              <a:rPr lang="en-US" sz="1100" b="0" i="0" u="none" strike="noStrike" err="1">
                <a:solidFill>
                  <a:srgbClr val="000000"/>
                </a:solidFill>
                <a:effectLst/>
              </a:rPr>
              <a:t>alouds</a:t>
            </a:r>
            <a:r>
              <a:rPr lang="en-US" sz="1100" b="0" i="0" u="none" strike="noStrike">
                <a:solidFill>
                  <a:srgbClr val="000000"/>
                </a:solidFill>
                <a:effectLst/>
              </a:rPr>
              <a:t>. </a:t>
            </a:r>
          </a:p>
          <a:p>
            <a:pPr marL="171450" indent="-171450" algn="l" rtl="0" fontAlgn="base"/>
            <a:r>
              <a:rPr lang="en-US" sz="1100" b="0" i="0" u="none" strike="noStrike">
                <a:solidFill>
                  <a:srgbClr val="000000"/>
                </a:solidFill>
                <a:effectLst/>
              </a:rPr>
              <a:t>The goal is to get all children reading authentic texts independently.</a:t>
            </a:r>
          </a:p>
          <a:p>
            <a:pPr marL="0" indent="0" algn="l" rtl="0" fontAlgn="base">
              <a:buNone/>
            </a:pPr>
            <a:endParaRPr lang="en-US" sz="1100" b="0" i="0" u="none" strike="noStrike">
              <a:solidFill>
                <a:srgbClr val="000000"/>
              </a:solidFill>
              <a:effectLst/>
            </a:endParaRPr>
          </a:p>
          <a:p>
            <a:pPr marL="0" indent="0" algn="l" rtl="0" fontAlgn="base">
              <a:buNone/>
            </a:pPr>
            <a:r>
              <a:rPr lang="en-US" sz="1100" b="0" i="1" u="none" strike="noStrike">
                <a:solidFill>
                  <a:srgbClr val="000000"/>
                </a:solidFill>
                <a:effectLst/>
              </a:rPr>
              <a:t>(CLICK) – </a:t>
            </a:r>
            <a:r>
              <a:rPr lang="en-US" sz="1100" b="0" i="0" u="none" strike="noStrike">
                <a:solidFill>
                  <a:srgbClr val="000000"/>
                </a:solidFill>
                <a:effectLst/>
              </a:rPr>
              <a:t>Finally, the third text type you may see used in classrooms is </a:t>
            </a:r>
            <a:r>
              <a:rPr lang="en-US" sz="1100" b="1" i="0" u="none" strike="noStrike">
                <a:solidFill>
                  <a:srgbClr val="000000"/>
                </a:solidFill>
                <a:effectLst/>
              </a:rPr>
              <a:t>audiobooks</a:t>
            </a:r>
            <a:r>
              <a:rPr lang="en-US" sz="1100" b="0" i="0" u="none" strike="noStrike">
                <a:solidFill>
                  <a:srgbClr val="000000"/>
                </a:solidFill>
                <a:effectLst/>
              </a:rPr>
              <a:t>. </a:t>
            </a:r>
          </a:p>
          <a:p>
            <a:pPr marL="171450" indent="-171450" algn="l" rtl="0" fontAlgn="base"/>
            <a:r>
              <a:rPr lang="en-US" sz="1100" b="0" i="0" u="none" strike="noStrike">
                <a:solidFill>
                  <a:srgbClr val="000000"/>
                </a:solidFill>
                <a:effectLst/>
              </a:rPr>
              <a:t>Listening to stories provides students a </a:t>
            </a:r>
            <a:r>
              <a:rPr lang="en-US" sz="1100" b="1" i="0" u="none" strike="noStrike">
                <a:solidFill>
                  <a:srgbClr val="000000"/>
                </a:solidFill>
                <a:effectLst/>
              </a:rPr>
              <a:t>model of fluency and prosody</a:t>
            </a:r>
            <a:r>
              <a:rPr lang="en-US" sz="1100" b="0" i="0" u="none" strike="noStrike">
                <a:solidFill>
                  <a:srgbClr val="000000"/>
                </a:solidFill>
                <a:effectLst/>
              </a:rPr>
              <a:t>, </a:t>
            </a:r>
          </a:p>
          <a:p>
            <a:pPr marL="171450" indent="-171450" algn="l" rtl="0" fontAlgn="base"/>
            <a:r>
              <a:rPr lang="en-US" sz="1100" b="0" i="0" u="none" strike="noStrike">
                <a:solidFill>
                  <a:srgbClr val="000000"/>
                </a:solidFill>
                <a:effectLst/>
              </a:rPr>
              <a:t>and </a:t>
            </a:r>
            <a:r>
              <a:rPr lang="en-US" sz="1100" b="1" i="0" u="none" strike="noStrike">
                <a:solidFill>
                  <a:srgbClr val="000000"/>
                </a:solidFill>
                <a:effectLst/>
              </a:rPr>
              <a:t>supports comprehension and vocabulary development</a:t>
            </a:r>
            <a:r>
              <a:rPr lang="en-US" sz="1100" b="0" i="0" u="none" strike="noStrike">
                <a:solidFill>
                  <a:srgbClr val="000000"/>
                </a:solidFill>
                <a:effectLst/>
              </a:rPr>
              <a:t>, as well as background knowledge. </a:t>
            </a:r>
          </a:p>
          <a:p>
            <a:pPr marL="171450" indent="-171450" algn="l" rtl="0" fontAlgn="base"/>
            <a:r>
              <a:rPr lang="en-US" sz="1100" b="0" i="0" u="none" strike="noStrike">
                <a:solidFill>
                  <a:srgbClr val="000000"/>
                </a:solidFill>
                <a:effectLst/>
              </a:rPr>
              <a:t>Audiobooks are a great supplement to </a:t>
            </a:r>
            <a:r>
              <a:rPr lang="en-US" sz="1100" b="1" i="0" u="none" strike="noStrike">
                <a:solidFill>
                  <a:srgbClr val="000000"/>
                </a:solidFill>
                <a:effectLst/>
              </a:rPr>
              <a:t>provide access to grade-level content </a:t>
            </a:r>
            <a:r>
              <a:rPr lang="en-US" sz="1100" b="0" i="0" u="none" strike="noStrike">
                <a:solidFill>
                  <a:srgbClr val="000000"/>
                </a:solidFill>
                <a:effectLst/>
              </a:rPr>
              <a:t>before students are able to read texts themselves.</a:t>
            </a:r>
          </a:p>
          <a:p>
            <a:pPr marL="171450" indent="-171450" algn="l" rtl="0" fontAlgn="base"/>
            <a:endParaRPr lang="en-US" sz="1100" b="0" i="0" u="none" strike="noStrike">
              <a:solidFill>
                <a:srgbClr val="000000"/>
              </a:solidFill>
              <a:effectLst/>
            </a:endParaRPr>
          </a:p>
          <a:p>
            <a:pPr marL="171450" indent="-171450" algn="l" rtl="0" fontAlgn="base"/>
            <a:r>
              <a:rPr lang="en-US" sz="1100" b="0" i="0" u="none" strike="noStrike" cap="none">
                <a:solidFill>
                  <a:srgbClr val="000000"/>
                </a:solidFill>
                <a:latin typeface="Trebuchet MS" panose="020B0603020202020204" pitchFamily="34" charset="0"/>
                <a:ea typeface="Trebuchet MS" panose="020B0603020202020204" pitchFamily="34" charset="0"/>
                <a:cs typeface="Arial"/>
                <a:sym typeface="Arial"/>
              </a:rPr>
              <a:t>Despite the popularity and prevalence of leveled reading systems, there is scant evidence in the research to support either the accuracy of leveling systems or the effective use of leveling systems within classroom instruction (Adams, 2001; Stahl, 2003). </a:t>
            </a:r>
            <a:endParaRPr lang="en-US" sz="1100" b="0" i="0" u="none" strike="noStrike">
              <a:solidFill>
                <a:srgbClr val="000000"/>
              </a:solidFill>
              <a:effectLst/>
            </a:endParaRPr>
          </a:p>
          <a:p>
            <a:pPr marL="0" indent="0" algn="l" rtl="0" fontAlgn="base">
              <a:buNone/>
            </a:pPr>
            <a:endParaRPr lang="en-US" sz="1100" b="0" i="0" u="none" strike="noStrike">
              <a:solidFill>
                <a:srgbClr val="000000"/>
              </a:solidFill>
              <a:effectLst/>
            </a:endParaRPr>
          </a:p>
          <a:p>
            <a:pPr marL="0" indent="0" algn="l" rtl="0" fontAlgn="base">
              <a:buNone/>
            </a:pPr>
            <a:r>
              <a:rPr lang="en-US" sz="1100" b="1" i="1" u="none" strike="noStrike">
                <a:solidFill>
                  <a:srgbClr val="000000"/>
                </a:solidFill>
                <a:effectLst/>
              </a:rPr>
              <a:t>Notes for the presenter about leveled text:</a:t>
            </a:r>
          </a:p>
          <a:p>
            <a:pPr marL="0" indent="0" algn="l" rtl="0" fontAlgn="base">
              <a:buNone/>
            </a:pPr>
            <a:endParaRPr lang="en-US" sz="1100" b="0" i="0" u="none" strike="noStrike">
              <a:solidFill>
                <a:srgbClr val="000000"/>
              </a:solidFill>
              <a:effectLst/>
            </a:endParaRPr>
          </a:p>
          <a:p>
            <a:pPr marL="0" indent="0" algn="l" rtl="0" fontAlgn="base">
              <a:buNone/>
            </a:pPr>
            <a:r>
              <a:rPr lang="en-US" i="1"/>
              <a:t>It is important to understand that since text levels are determined by factors other than decodability, such as sentence length, number of words, and complexity, it is difficult to determine how appropriate an individual text will be for a student. Further, because leveled text is not focused on patterns of decodability in a predictable scope and sequence, students must rely on strategies that encourage them to guess, rely heavily on picture clues, rely on sentence patterns that do not require them to attend to each word, or focus on what makes sense, rather than identifying the actual words on the page. Incredibly, despite the popularity and prevalence of leveled reading systems, there is scant evidence in the research to support either the accuracy of leveling systems or the effective use of leveling systems within classroom instruction (Adams, 2001; Stahl, 2003).</a:t>
            </a:r>
          </a:p>
          <a:p>
            <a:pPr marL="0" indent="0" algn="l" rtl="0" fontAlgn="base">
              <a:buNone/>
            </a:pPr>
            <a:endParaRPr lang="en-US" sz="1100" b="0" i="1" u="none" strike="noStrike">
              <a:solidFill>
                <a:srgbClr val="000000"/>
              </a:solidFill>
              <a:effectLst/>
            </a:endParaRPr>
          </a:p>
          <a:p>
            <a:pPr marL="0" indent="0" algn="l" rtl="0" fontAlgn="base">
              <a:buNone/>
            </a:pPr>
            <a:r>
              <a:rPr lang="en-US" sz="1100" b="0" i="1" u="none" strike="noStrike">
                <a:solidFill>
                  <a:srgbClr val="000000"/>
                </a:solidFill>
                <a:effectLst/>
              </a:rPr>
              <a:t>For more detailed information: https://www.cde.state.co.us/coloradoliteracy/decodable_leveled_text</a:t>
            </a:r>
          </a:p>
        </p:txBody>
      </p:sp>
    </p:spTree>
    <p:extLst>
      <p:ext uri="{BB962C8B-B14F-4D97-AF65-F5344CB8AC3E}">
        <p14:creationId xmlns:p14="http://schemas.microsoft.com/office/powerpoint/2010/main" val="3278896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F0532E0D-75F7-3630-48C4-D96970983334}"/>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C0696990-E315-EC72-B8B9-50FD13BE90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51" name="Google Shape;351;g271fd490ee5_0_332:notes">
            <a:extLst>
              <a:ext uri="{FF2B5EF4-FFF2-40B4-BE49-F238E27FC236}">
                <a16:creationId xmlns:a16="http://schemas.microsoft.com/office/drawing/2014/main" id="{237B5693-1F51-114F-2684-9F7C79B80C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nSpc>
                <a:spcPct val="115000"/>
              </a:lnSpc>
              <a:buFont typeface="Symbol" panose="05050102010706020507" pitchFamily="18" charset="2"/>
              <a:buNone/>
            </a:pPr>
            <a:r>
              <a:rPr lang="en-US" sz="1100" b="1" i="0" u="none" strike="noStrike" kern="100" cap="none">
                <a:solidFill>
                  <a:srgbClr val="000000"/>
                </a:solidFill>
                <a:effectLst/>
                <a:ea typeface="Aptos" panose="020B0004020202020204" pitchFamily="34" charset="0"/>
                <a:cs typeface="Times New Roman" panose="02020603050405020304" pitchFamily="18" charset="0"/>
                <a:sym typeface="Arial"/>
              </a:rPr>
              <a:t>Welcome</a:t>
            </a:r>
            <a:r>
              <a:rPr lang="en-US" sz="1100" b="0" i="0" u="none" strike="noStrike" kern="100" cap="none">
                <a:solidFill>
                  <a:srgbClr val="000000"/>
                </a:solidFill>
                <a:effectLst/>
                <a:ea typeface="Aptos" panose="020B0004020202020204" pitchFamily="34" charset="0"/>
                <a:cs typeface="Times New Roman" panose="02020603050405020304" pitchFamily="18" charset="0"/>
                <a:sym typeface="Arial"/>
              </a:rPr>
              <a:t>, we are glad you are here. </a:t>
            </a:r>
          </a:p>
          <a:p>
            <a:pPr marL="0" marR="0" lvl="0" indent="0">
              <a:lnSpc>
                <a:spcPct val="115000"/>
              </a:lnSpc>
              <a:buFont typeface="Symbol" panose="05050102010706020507" pitchFamily="18" charset="2"/>
              <a:buNone/>
            </a:pPr>
            <a:endParaRPr lang="en-US" sz="1100" b="0" i="0" u="none" strike="noStrike" kern="100" cap="none">
              <a:solidFill>
                <a:srgbClr val="000000"/>
              </a:solidFill>
              <a:effectLst/>
              <a:ea typeface="Aptos" panose="020B0004020202020204" pitchFamily="34" charset="0"/>
              <a:cs typeface="Times New Roman" panose="02020603050405020304" pitchFamily="18" charset="0"/>
              <a:sym typeface="Arial"/>
            </a:endParaRPr>
          </a:p>
          <a:p>
            <a:pPr marL="0" marR="0" lvl="0" indent="0">
              <a:lnSpc>
                <a:spcPct val="115000"/>
              </a:lnSpc>
              <a:buFont typeface="Symbol" panose="05050102010706020507" pitchFamily="18" charset="2"/>
              <a:buNone/>
            </a:pPr>
            <a:r>
              <a:rPr lang="en-US" sz="1100" b="0" i="0" u="none" strike="noStrike" kern="100" cap="none">
                <a:solidFill>
                  <a:srgbClr val="000000"/>
                </a:solidFill>
                <a:effectLst/>
                <a:ea typeface="Aptos" panose="020B0004020202020204" pitchFamily="34" charset="0"/>
                <a:cs typeface="Times New Roman" panose="02020603050405020304" pitchFamily="18" charset="0"/>
                <a:sym typeface="Arial"/>
              </a:rPr>
              <a:t>Share your name, title and contact details</a:t>
            </a:r>
          </a:p>
          <a:p>
            <a:pPr marL="171450" marR="0" lvl="0" indent="-301752">
              <a:lnSpc>
                <a:spcPct val="115000"/>
              </a:lnSpc>
            </a:pPr>
            <a:r>
              <a:rPr lang="en-US" sz="1100" b="0" i="0" u="none" strike="noStrike" kern="100" cap="none">
                <a:solidFill>
                  <a:srgbClr val="000000"/>
                </a:solidFill>
                <a:effectLst/>
                <a:ea typeface="Aptos" panose="020B0004020202020204" pitchFamily="34" charset="0"/>
                <a:cs typeface="Times New Roman" panose="02020603050405020304" pitchFamily="18" charset="0"/>
                <a:sym typeface="Arial"/>
              </a:rPr>
              <a:t>If time, share a bit about your journey as an educator and/or parent that would be relevant to this session. </a:t>
            </a:r>
          </a:p>
          <a:p>
            <a:pPr marL="0" marR="0" lvl="0" indent="0">
              <a:lnSpc>
                <a:spcPct val="115000"/>
              </a:lnSpc>
              <a:spcAft>
                <a:spcPts val="800"/>
              </a:spcAft>
              <a:buFont typeface="Symbol" panose="05050102010706020507" pitchFamily="18" charset="2"/>
              <a:buNone/>
            </a:pPr>
            <a:endParaRPr lang="en-US" sz="1100" b="0" i="0" u="none" strike="noStrike" kern="100" cap="none">
              <a:solidFill>
                <a:srgbClr val="000000"/>
              </a:solidFill>
              <a:effectLst/>
              <a:ea typeface="Aptos" panose="020B0004020202020204" pitchFamily="34" charset="0"/>
              <a:cs typeface="Times New Roman" panose="02020603050405020304" pitchFamily="18" charset="0"/>
              <a:sym typeface="Arial"/>
            </a:endParaRPr>
          </a:p>
          <a:p>
            <a:pPr marL="0" marR="0" lvl="0" indent="0">
              <a:lnSpc>
                <a:spcPct val="115000"/>
              </a:lnSpc>
              <a:spcAft>
                <a:spcPts val="800"/>
              </a:spcAft>
              <a:buFont typeface="Symbol" panose="05050102010706020507" pitchFamily="18" charset="2"/>
              <a:buNone/>
            </a:pPr>
            <a:r>
              <a:rPr lang="en-US" sz="1100" b="0" i="0" u="none" strike="noStrike" kern="100" cap="none">
                <a:solidFill>
                  <a:srgbClr val="000000"/>
                </a:solidFill>
                <a:effectLst/>
                <a:ea typeface="Aptos" panose="020B0004020202020204" pitchFamily="34" charset="0"/>
                <a:cs typeface="Times New Roman" panose="02020603050405020304" pitchFamily="18" charset="0"/>
                <a:sym typeface="Arial"/>
              </a:rPr>
              <a:t>Logistics: Share the following points that match your circumstance</a:t>
            </a:r>
          </a:p>
          <a:p>
            <a:pPr marL="0"/>
            <a:r>
              <a:rPr lang="en-US" sz="1100" b="0" i="0" u="none" strike="noStrike" cap="none">
                <a:solidFill>
                  <a:srgbClr val="000000"/>
                </a:solidFill>
                <a:effectLst/>
                <a:ea typeface="Trebuchet MS" panose="020B0603020202020204" pitchFamily="34" charset="0"/>
                <a:sym typeface="Arial"/>
              </a:rPr>
              <a:t>This presentation includes active captions.</a:t>
            </a:r>
          </a:p>
          <a:p>
            <a:pPr marL="0"/>
            <a:r>
              <a:rPr lang="en-US" sz="1100" b="0" i="0" u="none" strike="noStrike" cap="none">
                <a:solidFill>
                  <a:srgbClr val="000000"/>
                </a:solidFill>
                <a:effectLst/>
                <a:ea typeface="Trebuchet MS" panose="020B0603020202020204" pitchFamily="34" charset="0"/>
                <a:sym typeface="Arial"/>
              </a:rPr>
              <a:t>Presenters will be using a microphone.</a:t>
            </a:r>
          </a:p>
          <a:p>
            <a:pPr marL="0"/>
            <a:r>
              <a:rPr lang="en-US" sz="1100" b="0" i="0" u="none" strike="noStrike" cap="none">
                <a:solidFill>
                  <a:srgbClr val="000000"/>
                </a:solidFill>
                <a:ea typeface="Trebuchet MS" panose="020B0603020202020204" pitchFamily="34" charset="0"/>
                <a:sym typeface="Arial"/>
              </a:rPr>
              <a:t>W</a:t>
            </a:r>
            <a:r>
              <a:rPr lang="en-US" sz="1100" b="0" i="0" u="none" strike="noStrike" cap="none">
                <a:solidFill>
                  <a:srgbClr val="000000"/>
                </a:solidFill>
                <a:effectLst/>
                <a:ea typeface="Trebuchet MS" panose="020B0603020202020204" pitchFamily="34" charset="0"/>
                <a:sym typeface="Arial"/>
              </a:rPr>
              <a:t>e ask that audience members use a microphone when asking questions.</a:t>
            </a:r>
          </a:p>
          <a:p>
            <a:pPr marL="0"/>
            <a:r>
              <a:rPr lang="en-US" sz="1100" b="0" i="0" u="none" strike="noStrike" cap="none">
                <a:solidFill>
                  <a:srgbClr val="000000"/>
                </a:solidFill>
                <a:effectLst/>
                <a:ea typeface="Trebuchet MS" panose="020B0603020202020204" pitchFamily="34" charset="0"/>
                <a:sym typeface="Arial"/>
              </a:rPr>
              <a:t>Presenters will be reading the content </a:t>
            </a:r>
            <a:r>
              <a:rPr lang="en-US" sz="1100" b="0" i="0" u="none" strike="noStrike" cap="none">
                <a:solidFill>
                  <a:srgbClr val="000000"/>
                </a:solidFill>
                <a:ea typeface="Trebuchet MS" panose="020B0603020202020204" pitchFamily="34" charset="0"/>
                <a:sym typeface="Arial"/>
              </a:rPr>
              <a:t>on each slide to </a:t>
            </a:r>
            <a:r>
              <a:rPr lang="en-US" sz="1100" b="0" i="0" u="none" strike="noStrike" cap="none">
                <a:solidFill>
                  <a:srgbClr val="000000"/>
                </a:solidFill>
                <a:effectLst/>
                <a:ea typeface="Trebuchet MS" panose="020B0603020202020204" pitchFamily="34" charset="0"/>
                <a:sym typeface="Arial"/>
              </a:rPr>
              <a:t>ensure that it is accessible for ALL participants.</a:t>
            </a:r>
          </a:p>
          <a:p>
            <a:pPr marL="0"/>
            <a:endParaRPr lang="en-US" sz="1100" b="0" i="0" u="none" strike="noStrike" cap="none">
              <a:solidFill>
                <a:srgbClr val="000000"/>
              </a:solidFill>
              <a:ea typeface="Trebuchet MS" panose="020B0603020202020204" pitchFamily="34" charset="0"/>
              <a:sym typeface="Arial"/>
            </a:endParaRPr>
          </a:p>
          <a:p>
            <a:pPr marL="0" indent="0">
              <a:buNone/>
            </a:pPr>
            <a:r>
              <a:rPr lang="en-US" sz="1100" b="0" i="1" u="none" strike="noStrike" cap="none">
                <a:solidFill>
                  <a:srgbClr val="000000"/>
                </a:solidFill>
                <a:ea typeface="Trebuchet MS" panose="020B0603020202020204" pitchFamily="34" charset="0"/>
                <a:sym typeface="Arial"/>
              </a:rPr>
              <a:t>Note for presenters: </a:t>
            </a:r>
            <a:r>
              <a:rPr lang="en-US" sz="1100" b="0" i="0" u="none" strike="noStrike" cap="none">
                <a:solidFill>
                  <a:srgbClr val="000000"/>
                </a:solidFill>
                <a:ea typeface="Trebuchet MS" panose="020B0603020202020204" pitchFamily="34" charset="0"/>
                <a:sym typeface="Arial"/>
              </a:rPr>
              <a:t>For accessibility, you must read the words on the slides. The words </a:t>
            </a:r>
            <a:r>
              <a:rPr lang="en-US" sz="1100" b="1" i="0" u="none" strike="noStrike" cap="none">
                <a:solidFill>
                  <a:srgbClr val="000000"/>
                </a:solidFill>
                <a:ea typeface="Trebuchet MS" panose="020B0603020202020204" pitchFamily="34" charset="0"/>
                <a:sym typeface="Arial"/>
              </a:rPr>
              <a:t>bolded</a:t>
            </a:r>
            <a:r>
              <a:rPr lang="en-US" sz="1100" b="0" i="0" u="none" strike="noStrike" cap="none">
                <a:solidFill>
                  <a:srgbClr val="000000"/>
                </a:solidFill>
                <a:ea typeface="Trebuchet MS" panose="020B0603020202020204" pitchFamily="34" charset="0"/>
                <a:sym typeface="Arial"/>
              </a:rPr>
              <a:t> in the notes are the words from the slide.</a:t>
            </a:r>
          </a:p>
          <a:p>
            <a:pPr marL="171450" indent="-171450" algn="l" rtl="0" fontAlgn="base"/>
            <a:endParaRPr lang="en-US" baseline="0"/>
          </a:p>
        </p:txBody>
      </p:sp>
    </p:spTree>
    <p:extLst>
      <p:ext uri="{BB962C8B-B14F-4D97-AF65-F5344CB8AC3E}">
        <p14:creationId xmlns:p14="http://schemas.microsoft.com/office/powerpoint/2010/main" val="1934196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a:extLst>
            <a:ext uri="{FF2B5EF4-FFF2-40B4-BE49-F238E27FC236}">
              <a16:creationId xmlns:a16="http://schemas.microsoft.com/office/drawing/2014/main" id="{8C8A7257-2A8C-FA5D-2683-CE9464408A93}"/>
            </a:ext>
          </a:extLst>
        </p:cNvPr>
        <p:cNvGrpSpPr/>
        <p:nvPr/>
      </p:nvGrpSpPr>
      <p:grpSpPr>
        <a:xfrm>
          <a:off x="0" y="0"/>
          <a:ext cx="0" cy="0"/>
          <a:chOff x="0" y="0"/>
          <a:chExt cx="0" cy="0"/>
        </a:xfrm>
      </p:grpSpPr>
      <p:sp>
        <p:nvSpPr>
          <p:cNvPr id="637" name="Google Shape;637;g101998d0d38_0_17:notes">
            <a:extLst>
              <a:ext uri="{FF2B5EF4-FFF2-40B4-BE49-F238E27FC236}">
                <a16:creationId xmlns:a16="http://schemas.microsoft.com/office/drawing/2014/main" id="{FBC07690-120B-786B-4A45-75F02350BBE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38" name="Google Shape;638;g101998d0d38_0_17:notes">
            <a:extLst>
              <a:ext uri="{FF2B5EF4-FFF2-40B4-BE49-F238E27FC236}">
                <a16:creationId xmlns:a16="http://schemas.microsoft.com/office/drawing/2014/main" id="{807C76CE-883C-1CBF-5284-524469AD3F8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275" tIns="45650" rIns="91275" bIns="45650"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Pts val="1100"/>
              <a:buFont typeface="Arial"/>
              <a:buNone/>
              <a:tabLst/>
              <a:defRPr/>
            </a:pPr>
            <a:r>
              <a:rPr lang="en-US" sz="1100" b="0" i="0">
                <a:solidFill>
                  <a:srgbClr val="333333"/>
                </a:solidFill>
                <a:effectLst/>
                <a:latin typeface="+mn-lt"/>
              </a:rPr>
              <a:t>The Colorado React Acts helps </a:t>
            </a:r>
            <a:r>
              <a:rPr lang="en-US" sz="1100" b="1" i="0">
                <a:solidFill>
                  <a:srgbClr val="333333"/>
                </a:solidFill>
                <a:effectLst/>
                <a:latin typeface="+mn-lt"/>
              </a:rPr>
              <a:t>support the science of reading </a:t>
            </a:r>
            <a:r>
              <a:rPr lang="en-US" sz="1100" b="0" i="0">
                <a:solidFill>
                  <a:srgbClr val="333333"/>
                </a:solidFill>
                <a:effectLst/>
                <a:latin typeface="+mn-lt"/>
              </a:rPr>
              <a:t>by:</a:t>
            </a:r>
          </a:p>
          <a:p>
            <a:pPr marL="171450" marR="0" lvl="0" indent="-171450" algn="l" defTabSz="914400" rtl="0" eaLnBrk="1" fontAlgn="auto" latinLnBrk="0" hangingPunct="1">
              <a:lnSpc>
                <a:spcPct val="100000"/>
              </a:lnSpc>
              <a:spcBef>
                <a:spcPts val="600"/>
              </a:spcBef>
              <a:spcAft>
                <a:spcPts val="0"/>
              </a:spcAft>
              <a:buClr>
                <a:srgbClr val="000000"/>
              </a:buClr>
              <a:buSzPts val="1100"/>
              <a:tabLst/>
              <a:defRPr/>
            </a:pPr>
            <a:r>
              <a:rPr lang="en-US" sz="1100" b="0" i="0">
                <a:solidFill>
                  <a:srgbClr val="333333"/>
                </a:solidFill>
                <a:effectLst/>
                <a:latin typeface="+mn-lt"/>
              </a:rPr>
              <a:t>Outlining</a:t>
            </a:r>
            <a:r>
              <a:rPr lang="en-US" sz="1100" b="1" i="0">
                <a:solidFill>
                  <a:srgbClr val="333333"/>
                </a:solidFill>
                <a:effectLst/>
                <a:latin typeface="+mn-lt"/>
              </a:rPr>
              <a:t> evidence-based and scientifically curriculum and programming for all students in kindergarten through third grade by. </a:t>
            </a:r>
          </a:p>
          <a:p>
            <a:pPr marL="628650" marR="0" lvl="1" indent="-171450" algn="l" defTabSz="914400" rtl="0" eaLnBrk="1" fontAlgn="auto" latinLnBrk="0" hangingPunct="1">
              <a:lnSpc>
                <a:spcPct val="100000"/>
              </a:lnSpc>
              <a:spcBef>
                <a:spcPts val="600"/>
              </a:spcBef>
              <a:spcAft>
                <a:spcPts val="0"/>
              </a:spcAft>
              <a:buClr>
                <a:srgbClr val="000000"/>
              </a:buClr>
              <a:buSzPts val="1100"/>
              <a:tabLst/>
              <a:defRPr/>
            </a:pPr>
            <a:r>
              <a:rPr lang="en-US" sz="1100" b="0" i="0" u="none" strike="noStrike" cap="none">
                <a:solidFill>
                  <a:srgbClr val="333333"/>
                </a:solidFill>
                <a:effectLst/>
                <a:latin typeface="Trebuchet MS" panose="020B0603020202020204" pitchFamily="34" charset="0"/>
                <a:ea typeface="Trebuchet MS" panose="020B0603020202020204" pitchFamily="34" charset="0"/>
                <a:cs typeface="Arial"/>
                <a:sym typeface="Arial"/>
              </a:rPr>
              <a:t>These programs must focus on developing reading competency, focused on the 5 essential components of reading we examined earlier: phonemic awareness, phonics, vocabulary development, reading fluency (including oral skills), and reading comprehension (CRS 22-7-1204). </a:t>
            </a:r>
          </a:p>
          <a:p>
            <a:pPr marL="628650" marR="0" lvl="1" indent="-171450" algn="l" defTabSz="914400" rtl="0" eaLnBrk="1" fontAlgn="auto" latinLnBrk="0" hangingPunct="1">
              <a:lnSpc>
                <a:spcPct val="100000"/>
              </a:lnSpc>
              <a:spcBef>
                <a:spcPts val="600"/>
              </a:spcBef>
              <a:spcAft>
                <a:spcPts val="0"/>
              </a:spcAft>
              <a:buClr>
                <a:srgbClr val="000000"/>
              </a:buClr>
              <a:buSzPts val="1100"/>
              <a:tabLst/>
              <a:defRPr/>
            </a:pPr>
            <a:endParaRPr lang="en-US" sz="1100" b="0" i="0" u="none" strike="noStrike" cap="none">
              <a:solidFill>
                <a:srgbClr val="333333"/>
              </a:solidFill>
              <a:effectLst/>
              <a:latin typeface="Trebuchet MS" panose="020B0603020202020204" pitchFamily="34" charset="0"/>
              <a:ea typeface="Trebuchet MS" panose="020B0603020202020204" pitchFamily="34" charset="0"/>
              <a:cs typeface="Arial"/>
              <a:sym typeface="Arial"/>
            </a:endParaRPr>
          </a:p>
          <a:p>
            <a:pPr marL="171450" marR="0" lvl="0" indent="-171450" algn="l" defTabSz="914400" rtl="0" eaLnBrk="1" fontAlgn="auto" latinLnBrk="0" hangingPunct="1">
              <a:lnSpc>
                <a:spcPct val="100000"/>
              </a:lnSpc>
              <a:spcBef>
                <a:spcPts val="600"/>
              </a:spcBef>
              <a:spcAft>
                <a:spcPts val="0"/>
              </a:spcAft>
              <a:buClr>
                <a:srgbClr val="000000"/>
              </a:buClr>
              <a:buSzPts val="1100"/>
              <a:buFont typeface="Arial"/>
              <a:buChar char="●"/>
              <a:tabLst/>
              <a:defRPr/>
            </a:pPr>
            <a:r>
              <a:rPr lang="en-US" sz="1100" b="0" i="0" u="none" strike="noStrike" cap="none">
                <a:solidFill>
                  <a:srgbClr val="333333"/>
                </a:solidFill>
                <a:effectLst/>
                <a:latin typeface="Trebuchet MS" panose="020B0603020202020204" pitchFamily="34" charset="0"/>
                <a:ea typeface="Trebuchet MS" panose="020B0603020202020204" pitchFamily="34" charset="0"/>
                <a:cs typeface="Arial"/>
                <a:sym typeface="Arial"/>
              </a:rPr>
              <a:t>The Colorado General Assembly passed the </a:t>
            </a:r>
            <a:r>
              <a:rPr lang="en-US" sz="1100" b="1" i="0" u="none" strike="noStrike" cap="none">
                <a:solidFill>
                  <a:srgbClr val="333333"/>
                </a:solidFill>
                <a:effectLst/>
                <a:latin typeface="Trebuchet MS" panose="020B0603020202020204" pitchFamily="34" charset="0"/>
                <a:ea typeface="Trebuchet MS" panose="020B0603020202020204" pitchFamily="34" charset="0"/>
                <a:cs typeface="Arial"/>
                <a:sym typeface="Arial"/>
              </a:rPr>
              <a:t>Literacy Curriculum Transparency Act</a:t>
            </a:r>
            <a:r>
              <a:rPr lang="en-US" sz="1100" b="0" i="0" u="none" strike="noStrike" cap="none">
                <a:solidFill>
                  <a:srgbClr val="333333"/>
                </a:solidFill>
                <a:effectLst/>
                <a:latin typeface="Trebuchet MS" panose="020B0603020202020204" pitchFamily="34" charset="0"/>
                <a:ea typeface="Trebuchet MS" panose="020B0603020202020204" pitchFamily="34" charset="0"/>
                <a:cs typeface="Arial"/>
                <a:sym typeface="Arial"/>
              </a:rPr>
              <a:t> which requires each school and district to submit information around the targeted, evidence-based or scientifically based reading instructional programs used at each of their schools.</a:t>
            </a:r>
          </a:p>
          <a:p>
            <a:pPr marL="628650" marR="0" lvl="1" indent="-171450" algn="l" defTabSz="914400" rtl="0" eaLnBrk="1" fontAlgn="auto" latinLnBrk="0" hangingPunct="1">
              <a:lnSpc>
                <a:spcPct val="100000"/>
              </a:lnSpc>
              <a:spcBef>
                <a:spcPts val="600"/>
              </a:spcBef>
              <a:spcAft>
                <a:spcPts val="0"/>
              </a:spcAft>
              <a:buClr>
                <a:srgbClr val="000000"/>
              </a:buClr>
              <a:buSzPts val="1100"/>
              <a:buFont typeface="Arial"/>
              <a:buChar char="●"/>
              <a:tabLst/>
              <a:defRPr/>
            </a:pPr>
            <a:r>
              <a:rPr lang="en-US" sz="1100" b="1" i="0" u="sng" strike="noStrike" cap="none">
                <a:solidFill>
                  <a:srgbClr val="494E46"/>
                </a:solidFill>
                <a:effectLst/>
                <a:latin typeface="Trebuchet MS" panose="020B0603020202020204" pitchFamily="34" charset="0"/>
                <a:ea typeface="Trebuchet MS" panose="020B0603020202020204" pitchFamily="34" charset="0"/>
                <a:cs typeface="Arial"/>
                <a:sym typeface="Arial"/>
                <a:hlinkClick r:id="" action="ppaction://noaction"/>
              </a:rPr>
              <a:t>The Literacy Curriculum Transparency icon</a:t>
            </a:r>
            <a:r>
              <a:rPr lang="en-US" sz="1100" b="1" i="0" u="none" strike="noStrike" cap="none">
                <a:solidFill>
                  <a:srgbClr val="333333"/>
                </a:solidFill>
                <a:effectLst/>
                <a:latin typeface="Trebuchet MS" panose="020B0603020202020204" pitchFamily="34" charset="0"/>
                <a:ea typeface="Trebuchet MS" panose="020B0603020202020204" pitchFamily="34" charset="0"/>
                <a:cs typeface="Arial"/>
                <a:sym typeface="Arial"/>
              </a:rPr>
              <a:t> </a:t>
            </a:r>
            <a:r>
              <a:rPr lang="en-US" sz="1100" b="0" i="0" u="none" strike="noStrike" cap="none">
                <a:solidFill>
                  <a:srgbClr val="333333"/>
                </a:solidFill>
                <a:effectLst/>
                <a:latin typeface="Trebuchet MS" panose="020B0603020202020204" pitchFamily="34" charset="0"/>
                <a:ea typeface="Trebuchet MS" panose="020B0603020202020204" pitchFamily="34" charset="0"/>
                <a:cs typeface="Arial"/>
                <a:sym typeface="Arial"/>
              </a:rPr>
              <a:t>is an easily identifiable image representing student literacy and the Colorado READ Act. </a:t>
            </a:r>
          </a:p>
          <a:p>
            <a:pPr marL="628650" marR="0" lvl="1" indent="-171450" algn="l" defTabSz="914400" rtl="0" eaLnBrk="1" fontAlgn="auto" latinLnBrk="0" hangingPunct="1">
              <a:lnSpc>
                <a:spcPct val="100000"/>
              </a:lnSpc>
              <a:spcBef>
                <a:spcPts val="600"/>
              </a:spcBef>
              <a:spcAft>
                <a:spcPts val="0"/>
              </a:spcAft>
              <a:buClr>
                <a:srgbClr val="000000"/>
              </a:buClr>
              <a:buSzPts val="1100"/>
              <a:buFont typeface="Arial"/>
              <a:buChar char="●"/>
              <a:tabLst/>
              <a:defRPr/>
            </a:pPr>
            <a:r>
              <a:rPr lang="en-US" sz="1100" b="0" i="0" u="none" strike="noStrike" cap="none">
                <a:solidFill>
                  <a:srgbClr val="333333"/>
                </a:solidFill>
                <a:effectLst/>
                <a:latin typeface="Arial"/>
                <a:ea typeface="Arial"/>
                <a:cs typeface="Arial"/>
                <a:sym typeface="Arial"/>
              </a:rPr>
              <a:t>Your child’s school must include this icon and a link to the Literacy Curriculum Transparency webpage on their website.</a:t>
            </a:r>
          </a:p>
          <a:p>
            <a:pPr marL="171450" marR="0" lvl="0" indent="-171450" algn="l" defTabSz="914400" rtl="0" eaLnBrk="1" fontAlgn="auto" latinLnBrk="0" hangingPunct="1">
              <a:lnSpc>
                <a:spcPct val="100000"/>
              </a:lnSpc>
              <a:spcBef>
                <a:spcPts val="600"/>
              </a:spcBef>
              <a:spcAft>
                <a:spcPts val="0"/>
              </a:spcAft>
              <a:buClr>
                <a:srgbClr val="000000"/>
              </a:buClr>
              <a:buSzPts val="1100"/>
              <a:buFont typeface="Arial"/>
              <a:buChar char="●"/>
              <a:tabLst/>
              <a:defRPr/>
            </a:pPr>
            <a:endParaRPr lang="en-US" sz="1100" b="0" i="0" u="none" strike="noStrike" cap="none">
              <a:solidFill>
                <a:srgbClr val="333333"/>
              </a:solidFill>
              <a:effectLst/>
              <a:latin typeface="Trebuchet MS" panose="020B0603020202020204" pitchFamily="34" charset="0"/>
              <a:ea typeface="Trebuchet MS" panose="020B0603020202020204" pitchFamily="34" charset="0"/>
              <a:cs typeface="Arial"/>
              <a:sym typeface="Arial"/>
            </a:endParaRPr>
          </a:p>
          <a:p>
            <a:pPr marL="171450" marR="0" lvl="0" indent="-171450" algn="l" defTabSz="914400" rtl="0" eaLnBrk="1" fontAlgn="auto" latinLnBrk="0" hangingPunct="1">
              <a:lnSpc>
                <a:spcPct val="100000"/>
              </a:lnSpc>
              <a:spcBef>
                <a:spcPts val="600"/>
              </a:spcBef>
              <a:spcAft>
                <a:spcPts val="0"/>
              </a:spcAft>
              <a:buClr>
                <a:srgbClr val="000000"/>
              </a:buClr>
              <a:buSzPts val="1100"/>
              <a:tabLst/>
              <a:defRPr/>
            </a:pPr>
            <a:r>
              <a:rPr lang="en-US" sz="1100" b="0" i="0">
                <a:solidFill>
                  <a:srgbClr val="333333"/>
                </a:solidFill>
                <a:effectLst/>
                <a:latin typeface="+mn-lt"/>
              </a:rPr>
              <a:t>The READ Act also outlines </a:t>
            </a:r>
            <a:r>
              <a:rPr lang="en-US" sz="1100" b="1" i="0">
                <a:solidFill>
                  <a:srgbClr val="333333"/>
                </a:solidFill>
                <a:effectLst/>
                <a:latin typeface="+mn-lt"/>
              </a:rPr>
              <a:t>evidence-based training requirements for teachers, interventionists, principals, and administrators</a:t>
            </a:r>
          </a:p>
          <a:p>
            <a:pPr marL="628650" marR="0" lvl="1" indent="-171450" algn="l" defTabSz="914400" rtl="0" eaLnBrk="1" fontAlgn="auto" latinLnBrk="0" hangingPunct="1">
              <a:lnSpc>
                <a:spcPct val="100000"/>
              </a:lnSpc>
              <a:spcBef>
                <a:spcPts val="600"/>
              </a:spcBef>
              <a:spcAft>
                <a:spcPts val="0"/>
              </a:spcAft>
              <a:buClr>
                <a:srgbClr val="000000"/>
              </a:buClr>
              <a:buSzPts val="1100"/>
              <a:tabLst/>
              <a:defRPr/>
            </a:pPr>
            <a:r>
              <a:rPr lang="en-US" sz="1100" b="0">
                <a:solidFill>
                  <a:schemeClr val="tx1"/>
                </a:solidFill>
                <a:latin typeface="Trebuchet MS"/>
                <a:ea typeface="Calibri"/>
                <a:cs typeface="Calibri"/>
              </a:rPr>
              <a:t>All schools that receive per-pupil funding ensure their K-3 reading teachers and 4</a:t>
            </a:r>
            <a:r>
              <a:rPr lang="en-US" sz="1100" b="0" baseline="30000">
                <a:solidFill>
                  <a:schemeClr val="tx1"/>
                </a:solidFill>
                <a:latin typeface="Trebuchet MS"/>
                <a:ea typeface="Calibri"/>
                <a:cs typeface="Calibri"/>
              </a:rPr>
              <a:t>th</a:t>
            </a:r>
            <a:r>
              <a:rPr lang="en-US" sz="1100" b="0">
                <a:solidFill>
                  <a:schemeClr val="tx1"/>
                </a:solidFill>
                <a:latin typeface="Trebuchet MS"/>
                <a:ea typeface="Calibri"/>
                <a:cs typeface="Calibri"/>
              </a:rPr>
              <a:t>-12</a:t>
            </a:r>
            <a:r>
              <a:rPr lang="en-US" sz="1100" b="0" baseline="30000">
                <a:solidFill>
                  <a:schemeClr val="tx1"/>
                </a:solidFill>
                <a:latin typeface="Trebuchet MS"/>
                <a:ea typeface="Calibri"/>
                <a:cs typeface="Calibri"/>
              </a:rPr>
              <a:t>th</a:t>
            </a:r>
            <a:r>
              <a:rPr lang="en-US" sz="1100" b="0">
                <a:solidFill>
                  <a:schemeClr val="tx1"/>
                </a:solidFill>
                <a:latin typeface="Trebuchet MS"/>
                <a:ea typeface="Calibri"/>
                <a:cs typeface="Calibri"/>
              </a:rPr>
              <a:t> grade reading interventionists have successfully completed evidence-based training in teaching reading.</a:t>
            </a:r>
          </a:p>
          <a:p>
            <a:pPr marL="628650" marR="0" lvl="1" indent="-171450" algn="l" defTabSz="914400" rtl="0" eaLnBrk="1" fontAlgn="auto" latinLnBrk="0" hangingPunct="1">
              <a:lnSpc>
                <a:spcPct val="100000"/>
              </a:lnSpc>
              <a:spcBef>
                <a:spcPts val="600"/>
              </a:spcBef>
              <a:spcAft>
                <a:spcPts val="0"/>
              </a:spcAft>
              <a:buClr>
                <a:srgbClr val="000000"/>
              </a:buClr>
              <a:buSzPts val="1100"/>
              <a:tabLst/>
              <a:defRPr/>
            </a:pPr>
            <a:r>
              <a:rPr lang="en-US" sz="1100" b="0">
                <a:solidFill>
                  <a:schemeClr val="tx1"/>
                </a:solidFill>
                <a:latin typeface="Trebuchet MS"/>
                <a:ea typeface="Calibri"/>
                <a:cs typeface="Calibri"/>
                <a:sym typeface="Calibri"/>
              </a:rPr>
              <a:t>K-3 principals and administrators complete training that assists them in coaching and evaluating educators and implementing schoolwide literacy programming that is scientifically based and evidence-based.</a:t>
            </a:r>
          </a:p>
        </p:txBody>
      </p:sp>
      <p:sp>
        <p:nvSpPr>
          <p:cNvPr id="639" name="Google Shape;639;g101998d0d38_0_17:notes">
            <a:extLst>
              <a:ext uri="{FF2B5EF4-FFF2-40B4-BE49-F238E27FC236}">
                <a16:creationId xmlns:a16="http://schemas.microsoft.com/office/drawing/2014/main" id="{C3E61B63-AFC4-E7AB-3B89-81908FCF79D4}"/>
              </a:ext>
            </a:extLst>
          </p:cNvPr>
          <p:cNvSpPr txBox="1">
            <a:spLocks noGrp="1"/>
          </p:cNvSpPr>
          <p:nvPr>
            <p:ph type="sldNum" idx="4294967295"/>
          </p:nvPr>
        </p:nvSpPr>
        <p:spPr>
          <a:xfrm>
            <a:off x="3884614" y="8685213"/>
            <a:ext cx="2971800" cy="4587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30</a:t>
            </a:fld>
            <a:endParaRPr sz="1400" b="0" i="0" u="none" strike="noStrike" cap="none">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684114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29675-A90B-8EE3-7EAD-77877AC62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F8ACA-A95C-73B7-983C-62DB00C22BD5}"/>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7C140E12-99B0-A57A-C9B7-523F0418303A}"/>
              </a:ext>
            </a:extLst>
          </p:cNvPr>
          <p:cNvSpPr>
            <a:spLocks noGrp="1"/>
          </p:cNvSpPr>
          <p:nvPr>
            <p:ph type="body" idx="1"/>
          </p:nvPr>
        </p:nvSpPr>
        <p:spPr/>
        <p:txBody>
          <a:bodyPr/>
          <a:lstStyle/>
          <a:p>
            <a:pPr marL="0" indent="0">
              <a:buNone/>
            </a:pPr>
            <a:r>
              <a:rPr lang="en-US" b="1">
                <a:solidFill>
                  <a:schemeClr val="tx1"/>
                </a:solidFill>
                <a:latin typeface="Trebuchet MS"/>
              </a:rPr>
              <a:t>How Can You Support Reading at Home?</a:t>
            </a:r>
          </a:p>
          <a:p>
            <a:pPr marL="0" indent="0">
              <a:buNone/>
            </a:pPr>
            <a:endParaRPr lang="en-US" b="1">
              <a:solidFill>
                <a:srgbClr val="FFFFFF"/>
              </a:solidFill>
            </a:endParaRPr>
          </a:p>
          <a:p>
            <a:pPr marL="0" indent="0">
              <a:buNone/>
            </a:pPr>
            <a:endParaRPr lang="en-US"/>
          </a:p>
        </p:txBody>
      </p:sp>
    </p:spTree>
    <p:extLst>
      <p:ext uri="{BB962C8B-B14F-4D97-AF65-F5344CB8AC3E}">
        <p14:creationId xmlns:p14="http://schemas.microsoft.com/office/powerpoint/2010/main" val="1239564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solidFill>
                  <a:srgbClr val="FFFFFF"/>
                </a:solidFill>
              </a:rPr>
              <a:t>You are likely already doing many things on this list of </a:t>
            </a:r>
            <a:r>
              <a:rPr lang="en-US" b="1">
                <a:solidFill>
                  <a:srgbClr val="FFFFFF"/>
                </a:solidFill>
              </a:rPr>
              <a:t>How Can You Support Reading at Home</a:t>
            </a:r>
            <a:r>
              <a:rPr lang="en-US" b="0">
                <a:solidFill>
                  <a:srgbClr val="FFFFFF"/>
                </a:solidFill>
              </a:rPr>
              <a:t>. Our hope is that you get one or two new ideas to try! </a:t>
            </a:r>
            <a:endParaRPr lang="en-US" b="0"/>
          </a:p>
          <a:p>
            <a:pPr marL="171450" indent="-171450"/>
            <a:endParaRPr lang="en-US" sz="1100" b="1" i="0" u="none" strike="noStrike" cap="none">
              <a:solidFill>
                <a:srgbClr val="000000"/>
              </a:solidFill>
              <a:latin typeface="Trebuchet MS" panose="020B0603020202020204" pitchFamily="34" charset="0"/>
              <a:ea typeface="Trebuchet MS" panose="020B0603020202020204" pitchFamily="34" charset="0"/>
              <a:cs typeface="Arial"/>
              <a:sym typeface="Arial"/>
            </a:endParaRPr>
          </a:p>
          <a:p>
            <a:pPr marL="171450" indent="-171450"/>
            <a:r>
              <a:rPr lang="en-US" sz="1100" b="0" i="1" u="none" strike="noStrike" cap="none">
                <a:solidFill>
                  <a:srgbClr val="000000"/>
                </a:solidFill>
                <a:latin typeface="Trebuchet MS" panose="020B0603020202020204" pitchFamily="34" charset="0"/>
                <a:ea typeface="Trebuchet MS" panose="020B0603020202020204" pitchFamily="34" charset="0"/>
                <a:cs typeface="Arial"/>
                <a:sym typeface="Arial"/>
              </a:rPr>
              <a:t>(Click) </a:t>
            </a:r>
            <a:r>
              <a:rPr lang="en-US" sz="1100" b="1" i="0" u="none" strike="noStrike" cap="none">
                <a:solidFill>
                  <a:srgbClr val="000000"/>
                </a:solidFill>
                <a:latin typeface="Trebuchet MS" panose="020B0603020202020204" pitchFamily="34" charset="0"/>
                <a:ea typeface="Trebuchet MS" panose="020B0603020202020204" pitchFamily="34" charset="0"/>
                <a:cs typeface="Arial"/>
                <a:sym typeface="Arial"/>
              </a:rPr>
              <a:t>Read with your child every day. </a:t>
            </a:r>
          </a:p>
          <a:p>
            <a:pPr marL="628650" lvl="1" indent="-171450"/>
            <a:r>
              <a:rPr lang="en-US" sz="1100" b="0" i="0" u="none" strike="noStrike" cap="none">
                <a:solidFill>
                  <a:srgbClr val="000000"/>
                </a:solidFill>
                <a:latin typeface="Trebuchet MS" panose="020B0603020202020204" pitchFamily="34" charset="0"/>
                <a:ea typeface="Trebuchet MS" panose="020B0603020202020204" pitchFamily="34" charset="0"/>
                <a:cs typeface="Arial"/>
                <a:sym typeface="Arial"/>
              </a:rPr>
              <a:t>Set aside time to enjoy books together, but also engage with print throughout the day, by reading signs in your environment, reading a recipe together, sharing an interesting article, or reading directions for a game or project. Model how reading intersects with life throughout the day.</a:t>
            </a:r>
            <a:endParaRPr lang="en-US" sz="1100" b="1" i="0" u="none" strike="noStrike" cap="none">
              <a:solidFill>
                <a:srgbClr val="000000"/>
              </a:solidFill>
              <a:latin typeface="Trebuchet MS" panose="020B0603020202020204" pitchFamily="34" charset="0"/>
              <a:ea typeface="Trebuchet MS" panose="020B0603020202020204" pitchFamily="34" charset="0"/>
              <a:cs typeface="Arial"/>
              <a:sym typeface="Arial"/>
            </a:endParaRPr>
          </a:p>
          <a:p>
            <a:pPr marL="171450" indent="-171450"/>
            <a:r>
              <a:rPr lang="en-US" sz="1100" b="0" i="1" u="none" strike="noStrike" cap="none">
                <a:solidFill>
                  <a:srgbClr val="000000"/>
                </a:solidFill>
                <a:latin typeface="Trebuchet MS" panose="020B0603020202020204" pitchFamily="34" charset="0"/>
                <a:ea typeface="Trebuchet MS" panose="020B0603020202020204" pitchFamily="34" charset="0"/>
                <a:cs typeface="Arial"/>
                <a:sym typeface="Arial"/>
              </a:rPr>
              <a:t>(Click) </a:t>
            </a:r>
            <a:r>
              <a:rPr lang="en-US" sz="1100" b="1" i="0" u="none" strike="noStrike" cap="none">
                <a:solidFill>
                  <a:srgbClr val="000000"/>
                </a:solidFill>
                <a:latin typeface="Trebuchet MS" panose="020B0603020202020204" pitchFamily="34" charset="0"/>
                <a:ea typeface="Trebuchet MS" panose="020B0603020202020204" pitchFamily="34" charset="0"/>
                <a:cs typeface="Arial"/>
                <a:sym typeface="Arial"/>
              </a:rPr>
              <a:t>Have conversations together. </a:t>
            </a:r>
          </a:p>
          <a:p>
            <a:pPr marL="628650" lvl="1" indent="-171450"/>
            <a:r>
              <a:rPr lang="en-US" sz="1100" b="0" i="0" u="none" strike="noStrike" cap="none">
                <a:solidFill>
                  <a:srgbClr val="000000"/>
                </a:solidFill>
                <a:latin typeface="Trebuchet MS" panose="020B0603020202020204" pitchFamily="34" charset="0"/>
                <a:ea typeface="Trebuchet MS" panose="020B0603020202020204" pitchFamily="34" charset="0"/>
                <a:cs typeface="Arial"/>
                <a:sym typeface="Arial"/>
              </a:rPr>
              <a:t>Conversations about books and engaging in back-and-forth conversation around other topics builds knowledge, vocabulary, and understanding of our language. </a:t>
            </a:r>
            <a:endParaRPr lang="en-US" sz="1100" b="1" i="0" u="none" strike="noStrike" cap="none">
              <a:solidFill>
                <a:srgbClr val="000000"/>
              </a:solidFill>
              <a:latin typeface="Trebuchet MS" panose="020B0603020202020204" pitchFamily="34" charset="0"/>
              <a:ea typeface="Trebuchet MS" panose="020B0603020202020204" pitchFamily="34" charset="0"/>
              <a:cs typeface="Arial"/>
              <a:sym typeface="Arial"/>
            </a:endParaRPr>
          </a:p>
          <a:p>
            <a:pPr marL="171450" indent="-171450"/>
            <a:r>
              <a:rPr lang="en-US" sz="1100" b="0" i="1" u="none" strike="noStrike" cap="none">
                <a:solidFill>
                  <a:srgbClr val="000000"/>
                </a:solidFill>
                <a:latin typeface="Trebuchet MS" panose="020B0603020202020204" pitchFamily="34" charset="0"/>
                <a:ea typeface="Trebuchet MS" panose="020B0603020202020204" pitchFamily="34" charset="0"/>
                <a:cs typeface="Arial"/>
                <a:sym typeface="Arial"/>
              </a:rPr>
              <a:t>(Click) </a:t>
            </a:r>
            <a:r>
              <a:rPr lang="en-US" sz="1100" b="1" i="0" u="none" strike="noStrike" cap="none">
                <a:solidFill>
                  <a:srgbClr val="000000"/>
                </a:solidFill>
                <a:latin typeface="Trebuchet MS" panose="020B0603020202020204" pitchFamily="34" charset="0"/>
                <a:ea typeface="Trebuchet MS" panose="020B0603020202020204" pitchFamily="34" charset="0"/>
                <a:cs typeface="Arial"/>
                <a:sym typeface="Arial"/>
              </a:rPr>
              <a:t>Expand your child’s vocabulary. </a:t>
            </a:r>
          </a:p>
          <a:p>
            <a:pPr marL="628650" lvl="1" indent="-171450"/>
            <a:r>
              <a:rPr lang="en-US" sz="1100" b="0" i="0" u="none" strike="noStrike" cap="none">
                <a:solidFill>
                  <a:srgbClr val="000000"/>
                </a:solidFill>
                <a:latin typeface="Trebuchet MS" panose="020B0603020202020204" pitchFamily="34" charset="0"/>
                <a:ea typeface="Trebuchet MS" panose="020B0603020202020204" pitchFamily="34" charset="0"/>
                <a:cs typeface="Arial"/>
                <a:sym typeface="Arial"/>
              </a:rPr>
              <a:t>Talk about new words, in books and in daily life. Answer questions about words students are curious about and make connections to the knowledge they already have.</a:t>
            </a:r>
            <a:endParaRPr lang="en-US" sz="1100" b="1" i="0" u="none" strike="noStrike" cap="none">
              <a:solidFill>
                <a:srgbClr val="000000"/>
              </a:solidFill>
              <a:latin typeface="Trebuchet MS" panose="020B0603020202020204" pitchFamily="34" charset="0"/>
              <a:ea typeface="Trebuchet MS" panose="020B0603020202020204" pitchFamily="34" charset="0"/>
              <a:cs typeface="Arial"/>
              <a:sym typeface="Arial"/>
            </a:endParaRPr>
          </a:p>
          <a:p>
            <a:pPr marL="171450" indent="-171450"/>
            <a:r>
              <a:rPr lang="en-US" sz="1100" b="0" i="1" u="none" strike="noStrike" cap="none">
                <a:solidFill>
                  <a:srgbClr val="000000"/>
                </a:solidFill>
                <a:latin typeface="Trebuchet MS" panose="020B0603020202020204" pitchFamily="34" charset="0"/>
                <a:ea typeface="Trebuchet MS" panose="020B0603020202020204" pitchFamily="34" charset="0"/>
                <a:cs typeface="Arial"/>
                <a:sym typeface="Arial"/>
              </a:rPr>
              <a:t>(Click) </a:t>
            </a:r>
            <a:r>
              <a:rPr lang="en-US" sz="1100" b="1" i="0" u="none" strike="noStrike" cap="none">
                <a:solidFill>
                  <a:srgbClr val="000000"/>
                </a:solidFill>
                <a:latin typeface="Trebuchet MS" panose="020B0603020202020204" pitchFamily="34" charset="0"/>
                <a:ea typeface="Trebuchet MS" panose="020B0603020202020204" pitchFamily="34" charset="0"/>
                <a:cs typeface="Arial"/>
                <a:sym typeface="Arial"/>
              </a:rPr>
              <a:t>Develop your child’s background knowledge </a:t>
            </a:r>
            <a:r>
              <a:rPr lang="en-US" sz="1100" b="0" i="0" u="none" strike="noStrike" cap="none">
                <a:solidFill>
                  <a:srgbClr val="000000"/>
                </a:solidFill>
                <a:latin typeface="Trebuchet MS" panose="020B0603020202020204" pitchFamily="34" charset="0"/>
                <a:ea typeface="Trebuchet MS" panose="020B0603020202020204" pitchFamily="34" charset="0"/>
                <a:cs typeface="Arial"/>
                <a:sym typeface="Arial"/>
              </a:rPr>
              <a:t>through experiences and a variety of books. </a:t>
            </a:r>
          </a:p>
          <a:p>
            <a:pPr marL="628650" lvl="1" indent="-171450"/>
            <a:r>
              <a:rPr lang="en-US" sz="1100" b="0" i="0" u="none" strike="noStrike" cap="none">
                <a:solidFill>
                  <a:srgbClr val="000000"/>
                </a:solidFill>
                <a:latin typeface="Trebuchet MS" panose="020B0603020202020204" pitchFamily="34" charset="0"/>
                <a:ea typeface="Trebuchet MS" panose="020B0603020202020204" pitchFamily="34" charset="0"/>
                <a:cs typeface="Arial"/>
                <a:sym typeface="Arial"/>
              </a:rPr>
              <a:t>Background knowledge about the world plays an important role in comprehension. Expose your child to life experiences around you and use books to access a variety of topics.</a:t>
            </a:r>
            <a:endParaRPr lang="en-US" sz="1100" b="1" i="0" u="none" strike="noStrike" cap="none">
              <a:solidFill>
                <a:srgbClr val="000000"/>
              </a:solidFill>
              <a:latin typeface="Trebuchet MS" panose="020B0603020202020204" pitchFamily="34" charset="0"/>
              <a:ea typeface="Trebuchet MS" panose="020B0603020202020204" pitchFamily="34" charset="0"/>
              <a:cs typeface="Arial"/>
              <a:sym typeface="Arial"/>
            </a:endParaRPr>
          </a:p>
          <a:p>
            <a:pPr marL="171450" indent="-171450"/>
            <a:r>
              <a:rPr lang="en-US" sz="1100" b="0" i="1" u="none" strike="noStrike" cap="none">
                <a:solidFill>
                  <a:srgbClr val="000000"/>
                </a:solidFill>
                <a:latin typeface="Trebuchet MS" panose="020B0603020202020204" pitchFamily="34" charset="0"/>
                <a:ea typeface="Trebuchet MS" panose="020B0603020202020204" pitchFamily="34" charset="0"/>
                <a:cs typeface="Arial"/>
                <a:sym typeface="Arial"/>
              </a:rPr>
              <a:t>(Click) </a:t>
            </a:r>
            <a:r>
              <a:rPr lang="en-US" sz="1100" b="1" i="0" u="none" strike="noStrike" cap="none">
                <a:solidFill>
                  <a:srgbClr val="000000"/>
                </a:solidFill>
                <a:latin typeface="Trebuchet MS" panose="020B0603020202020204" pitchFamily="34" charset="0"/>
                <a:ea typeface="Trebuchet MS" panose="020B0603020202020204" pitchFamily="34" charset="0"/>
                <a:cs typeface="Arial"/>
                <a:sym typeface="Arial"/>
              </a:rPr>
              <a:t>Support your child with homework.</a:t>
            </a:r>
          </a:p>
          <a:p>
            <a:pPr marL="628650" lvl="1" indent="-171450"/>
            <a:r>
              <a:rPr lang="en-US" sz="1100" b="0" i="0" u="none" strike="noStrike" cap="none">
                <a:solidFill>
                  <a:srgbClr val="000000"/>
                </a:solidFill>
                <a:latin typeface="Trebuchet MS" panose="020B0603020202020204" pitchFamily="34" charset="0"/>
                <a:ea typeface="Trebuchet MS" panose="020B0603020202020204" pitchFamily="34" charset="0"/>
                <a:cs typeface="Arial"/>
                <a:sym typeface="Arial"/>
              </a:rPr>
              <a:t>Pay attention to what your child is learning at school and reinforce it at home.</a:t>
            </a:r>
          </a:p>
          <a:p>
            <a:pPr marL="628650" lvl="1" indent="-171450"/>
            <a:r>
              <a:rPr lang="en-US" sz="1100" b="0" i="0" u="none" strike="noStrike" cap="none">
                <a:solidFill>
                  <a:srgbClr val="000000"/>
                </a:solidFill>
                <a:latin typeface="Trebuchet MS" panose="020B0603020202020204" pitchFamily="34" charset="0"/>
                <a:ea typeface="Trebuchet MS" panose="020B0603020202020204" pitchFamily="34" charset="0"/>
                <a:cs typeface="Arial"/>
                <a:sym typeface="Arial"/>
              </a:rPr>
              <a:t>Such as alphabet knowledge and letter formation.</a:t>
            </a:r>
          </a:p>
          <a:p>
            <a:pPr marL="171450" indent="-171450"/>
            <a:r>
              <a:rPr lang="en-US" sz="1100" b="0" i="1" u="none" strike="noStrike" cap="none">
                <a:solidFill>
                  <a:srgbClr val="000000"/>
                </a:solidFill>
                <a:latin typeface="Trebuchet MS" panose="020B0603020202020204" pitchFamily="34" charset="0"/>
                <a:ea typeface="Trebuchet MS" panose="020B0603020202020204" pitchFamily="34" charset="0"/>
                <a:cs typeface="Arial"/>
                <a:sym typeface="Arial"/>
              </a:rPr>
              <a:t>(Click) </a:t>
            </a:r>
            <a:r>
              <a:rPr lang="en-US" sz="1100" b="1" i="0" u="none" strike="noStrike" cap="none">
                <a:solidFill>
                  <a:srgbClr val="000000"/>
                </a:solidFill>
                <a:latin typeface="Trebuchet MS" panose="020B0603020202020204" pitchFamily="34" charset="0"/>
                <a:ea typeface="Trebuchet MS" panose="020B0603020202020204" pitchFamily="34" charset="0"/>
                <a:cs typeface="Arial"/>
                <a:sym typeface="Arial"/>
              </a:rPr>
              <a:t>Ask questions of your child’s teacher to understand your child’s strengths and challenges with learning to read.</a:t>
            </a:r>
          </a:p>
          <a:p>
            <a:pPr marL="171450" indent="-171450"/>
            <a:endParaRPr lang="en-US" sz="1100" b="1" i="0" u="none" strike="noStrike" cap="none">
              <a:solidFill>
                <a:srgbClr val="000000"/>
              </a:solidFill>
              <a:latin typeface="Trebuchet MS" panose="020B0603020202020204" pitchFamily="34" charset="0"/>
              <a:ea typeface="Trebuchet MS" panose="020B0603020202020204" pitchFamily="34" charset="0"/>
              <a:cs typeface="Arial"/>
              <a:sym typeface="Arial"/>
            </a:endParaRPr>
          </a:p>
          <a:p>
            <a:pPr marL="158750" indent="0">
              <a:buNone/>
            </a:pPr>
            <a:endParaRPr lang="en-US"/>
          </a:p>
        </p:txBody>
      </p:sp>
    </p:spTree>
    <p:extLst>
      <p:ext uri="{BB962C8B-B14F-4D97-AF65-F5344CB8AC3E}">
        <p14:creationId xmlns:p14="http://schemas.microsoft.com/office/powerpoint/2010/main" val="37271537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a:t>A question frequently asked is “</a:t>
            </a:r>
            <a:r>
              <a:rPr lang="en-US" b="1"/>
              <a:t>What books should we be reading at home</a:t>
            </a:r>
            <a:r>
              <a:rPr lang="en-US"/>
              <a:t>?”</a:t>
            </a:r>
          </a:p>
          <a:p>
            <a:pPr marL="0" indent="0">
              <a:buNone/>
            </a:pPr>
            <a:endParaRPr lang="en-US"/>
          </a:p>
          <a:p>
            <a:pPr marL="171450" indent="-171450"/>
            <a:r>
              <a:rPr lang="en-US"/>
              <a:t>Read the </a:t>
            </a:r>
            <a:r>
              <a:rPr lang="en-US" b="1"/>
              <a:t>books your child’s teacher sends home from school</a:t>
            </a:r>
            <a:r>
              <a:rPr lang="en-US"/>
              <a:t>. </a:t>
            </a:r>
          </a:p>
          <a:p>
            <a:pPr marL="628650" lvl="1" indent="-171450"/>
            <a:r>
              <a:rPr lang="en-US"/>
              <a:t>These are designed to reinforce the reading instruction at school and are typically decodable texts in the early grades. </a:t>
            </a:r>
          </a:p>
          <a:p>
            <a:pPr marL="171450" lvl="0" indent="-171450"/>
            <a:r>
              <a:rPr lang="en-US"/>
              <a:t>Read </a:t>
            </a:r>
            <a:r>
              <a:rPr lang="en-US" b="1"/>
              <a:t>books your child is interested in</a:t>
            </a:r>
          </a:p>
          <a:p>
            <a:pPr marL="628650" lvl="1" indent="-171450"/>
            <a:r>
              <a:rPr lang="en-US"/>
              <a:t>Let them pick out books and titles that are interesting to them</a:t>
            </a:r>
          </a:p>
          <a:p>
            <a:pPr marL="628650" lvl="1" indent="-171450"/>
            <a:r>
              <a:rPr lang="en-US"/>
              <a:t>If they can not read the book themselves, you can read it to them or find an audio book version</a:t>
            </a:r>
          </a:p>
          <a:p>
            <a:pPr marL="628650" lvl="1" indent="-171450"/>
            <a:r>
              <a:rPr lang="en-US"/>
              <a:t>It is common and okay to read a book over and over again! </a:t>
            </a:r>
          </a:p>
          <a:p>
            <a:pPr marL="171450" lvl="0" indent="-171450"/>
            <a:r>
              <a:rPr lang="en-US"/>
              <a:t>Read </a:t>
            </a:r>
            <a:r>
              <a:rPr lang="en-US" b="1"/>
              <a:t>books you are interested in sharing with your child </a:t>
            </a:r>
            <a:r>
              <a:rPr lang="en-US" b="0"/>
              <a:t>about topics you find interesting</a:t>
            </a:r>
          </a:p>
          <a:p>
            <a:pPr marL="171450" lvl="0" indent="-171450"/>
            <a:r>
              <a:rPr lang="en-US" b="0"/>
              <a:t>Most importantly, have fun reading together!</a:t>
            </a:r>
          </a:p>
          <a:p>
            <a:pPr marL="628650" lvl="1" indent="-171450"/>
            <a:endParaRPr lang="en-US" b="1"/>
          </a:p>
          <a:p>
            <a:pPr marL="171450" lvl="0" indent="-171450"/>
            <a:endParaRPr lang="en-US"/>
          </a:p>
          <a:p>
            <a:pPr marL="158750" indent="0">
              <a:buNone/>
            </a:pPr>
            <a:endParaRPr lang="en-US"/>
          </a:p>
        </p:txBody>
      </p:sp>
    </p:spTree>
    <p:extLst>
      <p:ext uri="{BB962C8B-B14F-4D97-AF65-F5344CB8AC3E}">
        <p14:creationId xmlns:p14="http://schemas.microsoft.com/office/powerpoint/2010/main" val="41670775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DF739-0F30-3C1A-B04B-E32F5C700D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0B74F-572B-8D5B-2D05-9ACBD6BDF5BD}"/>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B970CB1D-70F1-6ADD-4E7C-EB22ED3F23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a typeface="Arial"/>
                <a:sym typeface="Arial"/>
              </a:rPr>
              <a:t>Let’s wrap up the presentation by revisiting some </a:t>
            </a:r>
            <a:r>
              <a:rPr lang="en-US" sz="1100" b="1" i="0" u="none" strike="noStrike" cap="none" dirty="0">
                <a:solidFill>
                  <a:srgbClr val="000000"/>
                </a:solidFill>
                <a:ea typeface="Arial"/>
                <a:sym typeface="Arial"/>
              </a:rPr>
              <a:t>Key Takeaways </a:t>
            </a:r>
            <a:r>
              <a:rPr lang="en-US" sz="1100" b="0" i="0" u="none" strike="noStrike" cap="none" dirty="0">
                <a:solidFill>
                  <a:srgbClr val="000000"/>
                </a:solidFill>
                <a:ea typeface="Arial"/>
                <a:sym typeface="Arial"/>
              </a:rPr>
              <a:t>about the </a:t>
            </a:r>
            <a:r>
              <a:rPr lang="en-US" sz="1100" b="1" i="0" u="none" strike="noStrike" cap="none" dirty="0">
                <a:solidFill>
                  <a:srgbClr val="000000"/>
                </a:solidFill>
                <a:ea typeface="Arial"/>
                <a:sym typeface="Arial"/>
              </a:rPr>
              <a:t>Science of Reading.</a:t>
            </a:r>
            <a:endParaRPr lang="en-US" sz="1100" b="1" i="0" u="none" strike="noStrike" cap="none" dirty="0">
              <a:solidFill>
                <a:srgbClr val="000000"/>
              </a:solidFill>
              <a:latin typeface="Trebuchet MS" panose="020B0603020202020204" pitchFamily="34" charset="0"/>
              <a:ea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i="0" u="none" strike="noStrike" cap="none" dirty="0">
              <a:solidFill>
                <a:srgbClr val="000000"/>
              </a:solidFill>
              <a:latin typeface="Trebuchet MS" panose="020B0603020202020204" pitchFamily="34" charset="0"/>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b="0" i="1" dirty="0">
                <a:sym typeface="Arial"/>
              </a:rPr>
              <a:t>(CLICK) </a:t>
            </a:r>
            <a:r>
              <a:rPr lang="en-US" b="1" dirty="0">
                <a:sym typeface="Arial"/>
              </a:rPr>
              <a:t>The science of reading is based on 50+ years of scientifically based research</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b="0" i="1" dirty="0">
                <a:sym typeface="Arial"/>
              </a:rPr>
              <a:t>(CLICK) </a:t>
            </a:r>
            <a:r>
              <a:rPr lang="en-US" b="1" dirty="0">
                <a:sym typeface="Arial"/>
              </a:rPr>
              <a:t>The Five Essential Components and The Simple View of Reading are anchors that can help organize our understanding</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b="0" i="1" dirty="0">
                <a:sym typeface="Arial"/>
              </a:rPr>
              <a:t>(CLICK) </a:t>
            </a:r>
            <a:r>
              <a:rPr lang="en-US" sz="1100" b="1" dirty="0">
                <a:solidFill>
                  <a:schemeClr val="dk1"/>
                </a:solidFill>
                <a:latin typeface="Trebuchet MS" panose="020B0703020202090204" pitchFamily="34" charset="0"/>
                <a:ea typeface="Century Gothic"/>
                <a:cs typeface="Century Gothic"/>
                <a:sym typeface="Century Gothic"/>
              </a:rPr>
              <a:t>We are not born with our brain hard-wired for reading and writing</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en-US" sz="1100" b="0" dirty="0">
                <a:solidFill>
                  <a:schemeClr val="dk1"/>
                </a:solidFill>
                <a:latin typeface="Trebuchet MS" panose="020B0703020202090204" pitchFamily="34" charset="0"/>
                <a:ea typeface="Century Gothic"/>
                <a:cs typeface="Century Gothic"/>
                <a:sym typeface="Century Gothic"/>
              </a:rPr>
              <a:t>Evolutionarily speaking, reading and writing are recent behaviors.</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en-US" sz="1100" b="0" dirty="0">
                <a:solidFill>
                  <a:schemeClr val="dk1"/>
                </a:solidFill>
                <a:latin typeface="Trebuchet MS" panose="020B0703020202090204" pitchFamily="34" charset="0"/>
                <a:ea typeface="Century Gothic"/>
                <a:cs typeface="Century Gothic"/>
                <a:sym typeface="Century Gothic"/>
              </a:rPr>
              <a:t>We need to “re-arrange” our brains to learn to read.</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b="0" i="1" dirty="0">
                <a:sym typeface="Arial"/>
              </a:rPr>
              <a:t>(CLICK) </a:t>
            </a:r>
            <a:r>
              <a:rPr lang="en-US" b="0" dirty="0">
                <a:solidFill>
                  <a:schemeClr val="tx1"/>
                </a:solidFill>
              </a:rPr>
              <a:t>All children deserve to learn to read. </a:t>
            </a:r>
            <a:r>
              <a:rPr lang="en-US" b="1" dirty="0">
                <a:solidFill>
                  <a:schemeClr val="tx1"/>
                </a:solidFill>
              </a:rPr>
              <a:t>Nearly all children can learn to read with the right instruction</a:t>
            </a:r>
            <a:endParaRPr lang="en-US" b="1" dirty="0">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b="0" i="1" dirty="0">
                <a:sym typeface="Arial"/>
              </a:rPr>
              <a:t>(CLICK) </a:t>
            </a:r>
            <a:r>
              <a:rPr lang="en-US" b="1" dirty="0">
                <a:sym typeface="Arial"/>
              </a:rPr>
              <a:t>The science of reading is ever-changing, with new research and evidence all the time. </a:t>
            </a:r>
            <a:r>
              <a:rPr lang="en-US" b="0" dirty="0"/>
              <a:t>As populations, communities, and approaches evolve, so should practices.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en-US" b="0" dirty="0"/>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en-US" b="0" dirty="0"/>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US" b="0" i="1" dirty="0"/>
              <a:t>Share </a:t>
            </a:r>
            <a:r>
              <a:rPr lang="en-US" sz="1600" b="0" i="1" u="none" strike="noStrike" cap="none" dirty="0">
                <a:solidFill>
                  <a:schemeClr val="tx1"/>
                </a:solidFill>
                <a:latin typeface="Arial"/>
                <a:ea typeface="Calibri"/>
                <a:cs typeface="Arial"/>
                <a:sym typeface="Arial"/>
                <a:hlinkClick r:id="rId3"/>
              </a:rPr>
              <a:t>The Science of Reading for Parents handout</a:t>
            </a:r>
            <a:endParaRPr lang="en-US" sz="1600" b="0" i="1" u="none" strike="noStrike" cap="none" dirty="0">
              <a:solidFill>
                <a:schemeClr val="tx1"/>
              </a:solidFill>
              <a:latin typeface="Arial"/>
              <a:ea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b="0" i="1" dirty="0"/>
          </a:p>
        </p:txBody>
      </p:sp>
    </p:spTree>
    <p:extLst>
      <p:ext uri="{BB962C8B-B14F-4D97-AF65-F5344CB8AC3E}">
        <p14:creationId xmlns:p14="http://schemas.microsoft.com/office/powerpoint/2010/main" val="32425635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30B53AAF-960E-8B5D-9CC1-E8042B5C2CED}"/>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C162C58F-6DB6-A402-CEC0-E4D8655C81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51" name="Google Shape;351;g271fd490ee5_0_332:notes">
            <a:extLst>
              <a:ext uri="{FF2B5EF4-FFF2-40B4-BE49-F238E27FC236}">
                <a16:creationId xmlns:a16="http://schemas.microsoft.com/office/drawing/2014/main" id="{CFD71FBF-E851-7F9E-5673-8515A34DBCD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en-US" sz="1100">
                <a:latin typeface="Trebuchet MS"/>
              </a:rPr>
              <a:t>The good news is we know how to improve reading achievement!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en-US" sz="110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a:solidFill>
                  <a:schemeClr val="tx1"/>
                </a:solidFill>
                <a:latin typeface="Trebuchet MS"/>
              </a:rPr>
              <a:t>"</a:t>
            </a:r>
            <a:r>
              <a:rPr lang="en-US" sz="1100" b="1">
                <a:solidFill>
                  <a:schemeClr val="tx1"/>
                </a:solidFill>
                <a:latin typeface="Trebuchet MS"/>
              </a:rPr>
              <a:t>With the scientific discoveries that began over a half-century ago, we now have the good fortune of holding the keys to the locks that bar far too many children from having full access to society. It is time to put the keys in the locks and start turning them</a:t>
            </a:r>
            <a:r>
              <a:rPr lang="en-US" b="1">
                <a:solidFill>
                  <a:schemeClr val="tx1"/>
                </a:solidFill>
                <a:latin typeface="Trebuchet MS"/>
              </a:rPr>
              <a:t>"</a:t>
            </a:r>
            <a:r>
              <a:rPr lang="en-US" sz="1100" b="1">
                <a:solidFill>
                  <a:schemeClr val="tx1"/>
                </a:solidFill>
                <a:latin typeface="Trebuchet MS"/>
              </a:rPr>
              <a:t> </a:t>
            </a:r>
            <a:r>
              <a:rPr lang="en-US" sz="1100">
                <a:latin typeface="Trebuchet MS"/>
              </a:rPr>
              <a:t>(National Council on Teacher Quality, 2007, p. 17</a:t>
            </a:r>
            <a:r>
              <a:rPr lang="en-US">
                <a:latin typeface="Trebuchet MS"/>
              </a:rPr>
              <a:t>).</a:t>
            </a:r>
            <a:endParaRPr lang="en-US" sz="1100">
              <a:latin typeface="Trebuchet MS"/>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en-US" sz="1100" u="sng"/>
          </a:p>
          <a:p>
            <a:pPr marL="0" lvl="0" indent="0" algn="l" rtl="0">
              <a:spcBef>
                <a:spcPts val="0"/>
              </a:spcBef>
              <a:spcAft>
                <a:spcPts val="0"/>
              </a:spcAft>
              <a:buNone/>
            </a:pPr>
            <a:endParaRPr lang="en-US">
              <a:latin typeface="Century Gothic"/>
              <a:ea typeface="Century Gothic"/>
              <a:cs typeface="Century Gothic"/>
              <a:sym typeface="Century Gothic"/>
            </a:endParaRPr>
          </a:p>
          <a:p>
            <a:pPr marL="0" lvl="0" indent="0" algn="l" rtl="0">
              <a:spcBef>
                <a:spcPts val="0"/>
              </a:spcBef>
              <a:spcAft>
                <a:spcPts val="0"/>
              </a:spcAft>
              <a:buNone/>
            </a:pPr>
            <a:endParaRPr lang="en-US">
              <a:latin typeface="Century Gothic"/>
              <a:ea typeface="Century Gothic"/>
              <a:cs typeface="Century Gothic"/>
              <a:sym typeface="Century Gothic"/>
            </a:endParaRPr>
          </a:p>
          <a:p>
            <a:pPr marL="457200" lvl="0" indent="0" algn="l" rtl="0">
              <a:spcBef>
                <a:spcPts val="0"/>
              </a:spcBef>
              <a:spcAft>
                <a:spcPts val="0"/>
              </a:spcAft>
              <a:buNone/>
            </a:pPr>
            <a:endParaRPr lang="en-US">
              <a:latin typeface="Century Gothic"/>
              <a:ea typeface="Century Gothic"/>
              <a:cs typeface="Century Gothic"/>
              <a:sym typeface="Century Gothic"/>
            </a:endParaRPr>
          </a:p>
          <a:p>
            <a:pPr marL="0" lvl="0" indent="0" algn="l" rtl="0">
              <a:spcBef>
                <a:spcPts val="0"/>
              </a:spcBef>
              <a:spcAft>
                <a:spcPts val="0"/>
              </a:spcAft>
              <a:buNone/>
            </a:pPr>
            <a:endParaRPr lang="en-US" sz="1100">
              <a:solidFill>
                <a:schemeClr val="dk1"/>
              </a:solidFill>
            </a:endParaRPr>
          </a:p>
        </p:txBody>
      </p:sp>
    </p:spTree>
    <p:extLst>
      <p:ext uri="{BB962C8B-B14F-4D97-AF65-F5344CB8AC3E}">
        <p14:creationId xmlns:p14="http://schemas.microsoft.com/office/powerpoint/2010/main" val="34439306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FE1208DB-4A8C-3E20-8080-11C3A745B2E4}"/>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18A34402-99FE-274E-65F9-1487228B54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51" name="Google Shape;351;g271fd490ee5_0_332:notes">
            <a:extLst>
              <a:ext uri="{FF2B5EF4-FFF2-40B4-BE49-F238E27FC236}">
                <a16:creationId xmlns:a16="http://schemas.microsoft.com/office/drawing/2014/main" id="{B2A405C4-14D3-F9B7-65B1-9DA6C84229A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1" i="0" u="none" strike="noStrike">
                <a:solidFill>
                  <a:srgbClr val="000000"/>
                </a:solidFill>
                <a:effectLst/>
              </a:rPr>
              <a:t>Do You Want to Learn More?</a:t>
            </a:r>
          </a:p>
          <a:p>
            <a:pPr marL="0" lvl="0" indent="0" algn="l" rtl="0">
              <a:spcBef>
                <a:spcPts val="0"/>
              </a:spcBef>
              <a:spcAft>
                <a:spcPts val="0"/>
              </a:spcAft>
              <a:buNone/>
            </a:pPr>
            <a:endParaRPr lang="en-US" sz="1800" b="0" i="0" u="none" strike="noStrike">
              <a:solidFill>
                <a:srgbClr val="000000"/>
              </a:solidFill>
              <a:effectLst/>
            </a:endParaRPr>
          </a:p>
          <a:p>
            <a:pPr marL="0" lvl="0" indent="0" algn="l" rtl="0">
              <a:spcBef>
                <a:spcPts val="0"/>
              </a:spcBef>
              <a:spcAft>
                <a:spcPts val="0"/>
              </a:spcAft>
              <a:buNone/>
            </a:pPr>
            <a:r>
              <a:rPr lang="en-US" sz="1800" b="0" i="0" u="none" strike="noStrike">
                <a:solidFill>
                  <a:srgbClr val="000000"/>
                </a:solidFill>
                <a:effectLst/>
              </a:rPr>
              <a:t>There are more resources for parents on the CDE Parent Resources Website including videos of activities you can do at home.</a:t>
            </a:r>
            <a:endParaRPr lang="en-US"/>
          </a:p>
        </p:txBody>
      </p:sp>
    </p:spTree>
    <p:extLst>
      <p:ext uri="{BB962C8B-B14F-4D97-AF65-F5344CB8AC3E}">
        <p14:creationId xmlns:p14="http://schemas.microsoft.com/office/powerpoint/2010/main" val="16940971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6F02EE75-505F-E25C-7282-57ABA6914653}"/>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4F78E5F7-7242-22AD-08BB-9020EE8BE9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CD438974-2D81-9E5C-EDEB-D63C6C5BD6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2282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F638E0B0-9581-8E1E-5121-73AF8DACEB1C}"/>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573BCA1F-578F-9D3D-9D2A-24F7D63D9F5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ED03A700-D7C0-1B2A-D07F-6F1B18688A4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32114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3CAA3B18-FE88-1B6E-F41B-28E6C24C44F1}"/>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70990D12-111D-C150-5262-31D9504FFD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51" name="Google Shape;351;g271fd490ee5_0_332:notes">
            <a:extLst>
              <a:ext uri="{FF2B5EF4-FFF2-40B4-BE49-F238E27FC236}">
                <a16:creationId xmlns:a16="http://schemas.microsoft.com/office/drawing/2014/main" id="{4544AA09-659F-B1EB-C0BD-2F026A306C4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6068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F24CD6A6-C621-A955-470B-1BB43CBBF8C2}"/>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773B96B9-3E3E-2A1B-4272-00BF39F580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51" name="Google Shape;351;g271fd490ee5_0_332:notes">
            <a:extLst>
              <a:ext uri="{FF2B5EF4-FFF2-40B4-BE49-F238E27FC236}">
                <a16:creationId xmlns:a16="http://schemas.microsoft.com/office/drawing/2014/main" id="{38F51648-1FB0-57AA-4FAC-6F80BE54EE3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a typeface="Trebuchet MS" panose="020B0603020202020204" pitchFamily="34" charset="0"/>
                <a:sym typeface="Arial"/>
              </a:rPr>
              <a:t>By the end of this presentation the </a:t>
            </a:r>
            <a:r>
              <a:rPr lang="en-US" sz="1100" b="1" i="0" u="none" strike="noStrike" cap="none">
                <a:solidFill>
                  <a:srgbClr val="000000"/>
                </a:solidFill>
                <a:ea typeface="Trebuchet MS" panose="020B0603020202020204" pitchFamily="34" charset="0"/>
                <a:sym typeface="Arial"/>
              </a:rPr>
              <a:t>outcomes</a:t>
            </a:r>
            <a:r>
              <a:rPr lang="en-US" sz="1100" b="0" i="0" u="none" strike="noStrike" cap="none">
                <a:solidFill>
                  <a:srgbClr val="000000"/>
                </a:solidFill>
                <a:ea typeface="Trebuchet MS" panose="020B0603020202020204" pitchFamily="34" charset="0"/>
                <a:sym typeface="Arial"/>
              </a:rPr>
              <a:t> are for you to be able to answer these questions.</a:t>
            </a:r>
          </a:p>
          <a:p>
            <a:pPr marL="0" lvl="0" indent="0" algn="l" rtl="0">
              <a:spcBef>
                <a:spcPts val="0"/>
              </a:spcBef>
              <a:spcAft>
                <a:spcPts val="0"/>
              </a:spcAft>
              <a:buNone/>
            </a:pPr>
            <a:endParaRPr lang="en-US" sz="1100" b="0" i="0" u="none" strike="noStrike" cap="none">
              <a:solidFill>
                <a:srgbClr val="000000"/>
              </a:solidFill>
              <a:ea typeface="Arial"/>
              <a:sym typeface="Arial"/>
            </a:endParaRPr>
          </a:p>
          <a:p>
            <a:pPr marL="171450" indent="-171450">
              <a:lnSpc>
                <a:spcPct val="160000"/>
              </a:lnSpc>
            </a:pPr>
            <a:r>
              <a:rPr lang="en-US" sz="1100" b="1" i="0" u="none" strike="noStrike" cap="none">
                <a:solidFill>
                  <a:srgbClr val="000000"/>
                </a:solidFill>
                <a:ea typeface="Calibri"/>
                <a:cs typeface="Times New Roman"/>
                <a:sym typeface="Arial"/>
              </a:rPr>
              <a:t>What is the science of reading?</a:t>
            </a:r>
            <a:endParaRPr lang="en-US" sz="1100" b="1" i="0" u="none" strike="noStrike" cap="none">
              <a:solidFill>
                <a:srgbClr val="000000"/>
              </a:solidFill>
              <a:ea typeface="Calibri"/>
              <a:sym typeface="Arial"/>
            </a:endParaRPr>
          </a:p>
          <a:p>
            <a:pPr marL="171450" indent="-171450">
              <a:lnSpc>
                <a:spcPct val="160000"/>
              </a:lnSpc>
            </a:pPr>
            <a:r>
              <a:rPr lang="en-US" sz="1100" b="1" i="0" u="none" strike="noStrike" cap="none">
                <a:solidFill>
                  <a:srgbClr val="000000"/>
                </a:solidFill>
                <a:ea typeface="Calibri"/>
                <a:cs typeface="Times New Roman"/>
                <a:sym typeface="Arial"/>
              </a:rPr>
              <a:t>Why is the science of reading important? </a:t>
            </a:r>
            <a:endParaRPr lang="en-US" sz="1100" b="1" i="0" u="none" strike="noStrike" cap="none">
              <a:solidFill>
                <a:srgbClr val="000000"/>
              </a:solidFill>
              <a:ea typeface="Calibri"/>
              <a:sym typeface="Arial"/>
            </a:endParaRPr>
          </a:p>
          <a:p>
            <a:pPr marL="171450" indent="-171450">
              <a:lnSpc>
                <a:spcPct val="160000"/>
              </a:lnSpc>
            </a:pPr>
            <a:r>
              <a:rPr lang="en-US" sz="1100" b="1" i="0" u="none" strike="noStrike" cap="none">
                <a:solidFill>
                  <a:srgbClr val="000000"/>
                </a:solidFill>
                <a:ea typeface="Calibri"/>
                <a:cs typeface="Times New Roman"/>
                <a:sym typeface="Arial"/>
              </a:rPr>
              <a:t>What does the science of reading look like at school? </a:t>
            </a:r>
          </a:p>
          <a:p>
            <a:pPr marL="171450" indent="-171450">
              <a:lnSpc>
                <a:spcPct val="160000"/>
              </a:lnSpc>
            </a:pPr>
            <a:r>
              <a:rPr lang="en-US" sz="1100" b="1" i="0" u="none" strike="noStrike" cap="none">
                <a:solidFill>
                  <a:srgbClr val="000000"/>
                </a:solidFill>
                <a:ea typeface="Calibri"/>
                <a:cs typeface="Times New Roman"/>
                <a:sym typeface="Arial"/>
              </a:rPr>
              <a:t>How can you support reading at home?</a:t>
            </a:r>
          </a:p>
          <a:p>
            <a:pPr marL="0" indent="0">
              <a:lnSpc>
                <a:spcPct val="160000"/>
              </a:lnSpc>
            </a:pPr>
            <a:endParaRPr lang="en-US" sz="1100" b="0" i="0" u="none" strike="noStrike" cap="none">
              <a:solidFill>
                <a:srgbClr val="000000"/>
              </a:solidFill>
              <a:ea typeface="Calibri"/>
              <a:cs typeface="Times New Roman"/>
              <a:sym typeface="Arial"/>
            </a:endParaRPr>
          </a:p>
          <a:p>
            <a:pPr marL="0" indent="0" algn="l" rtl="0" fontAlgn="base">
              <a:buNone/>
            </a:pPr>
            <a:r>
              <a:rPr lang="en-US" sz="1100" b="0" i="0" u="none" strike="noStrike" cap="none">
                <a:solidFill>
                  <a:srgbClr val="444444"/>
                </a:solidFill>
                <a:effectLst/>
                <a:ea typeface="Arial"/>
                <a:sym typeface="Arial"/>
              </a:rPr>
              <a:t>​</a:t>
            </a:r>
            <a:r>
              <a:rPr lang="en-US" sz="1100" b="0" i="0" u="none" strike="noStrike" cap="none">
                <a:solidFill>
                  <a:srgbClr val="000000"/>
                </a:solidFill>
                <a:effectLst/>
                <a:ea typeface="Arial"/>
                <a:sym typeface="Arial"/>
              </a:rPr>
              <a:t>Take a moment to think about which agenda question(s) you are interested in know more about today. (Provide 1-2 minutes of think time).</a:t>
            </a:r>
          </a:p>
          <a:p>
            <a:pPr marL="0" indent="0" algn="l" rtl="0" fontAlgn="base">
              <a:buNone/>
            </a:pPr>
            <a:endParaRPr lang="en-US" sz="1100" b="0" i="0" u="none" strike="noStrike" cap="none">
              <a:solidFill>
                <a:srgbClr val="000000"/>
              </a:solidFill>
              <a:effectLst/>
              <a:ea typeface="Arial"/>
              <a:sym typeface="Arial"/>
            </a:endParaRPr>
          </a:p>
          <a:p>
            <a:pPr marL="0" indent="0" algn="l" rtl="0" fontAlgn="base">
              <a:buNone/>
            </a:pPr>
            <a:r>
              <a:rPr lang="en-US" sz="1100" b="0" i="1" u="none" strike="noStrike" cap="none">
                <a:solidFill>
                  <a:srgbClr val="000000"/>
                </a:solidFill>
                <a:effectLst/>
                <a:ea typeface="Arial"/>
                <a:sym typeface="Arial"/>
              </a:rPr>
              <a:t>Note to presenter: Let the participants know that their will be an activity between questions 2-3 in which they will discuss the first to questions with another participant. Paper and pens are provided for optional notetaking.</a:t>
            </a:r>
            <a:endParaRPr lang="en-US" sz="1100" b="0" i="1" u="none" strike="noStrike" cap="none">
              <a:solidFill>
                <a:srgbClr val="444444"/>
              </a:solidFill>
              <a:effectLst/>
              <a:ea typeface="Arial"/>
              <a:sym typeface="Arial"/>
            </a:endParaRPr>
          </a:p>
        </p:txBody>
      </p:sp>
    </p:spTree>
    <p:extLst>
      <p:ext uri="{BB962C8B-B14F-4D97-AF65-F5344CB8AC3E}">
        <p14:creationId xmlns:p14="http://schemas.microsoft.com/office/powerpoint/2010/main" val="23808371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73D92C60-A628-1D39-5A90-87CF6EC37F41}"/>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245FE28E-F4C2-89F8-2A2B-4FD33F8186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51" name="Google Shape;351;g271fd490ee5_0_332:notes">
            <a:extLst>
              <a:ext uri="{FF2B5EF4-FFF2-40B4-BE49-F238E27FC236}">
                <a16:creationId xmlns:a16="http://schemas.microsoft.com/office/drawing/2014/main" id="{D7B448F1-4B80-9C61-0EDE-82EDB3F204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10772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283FD-F567-B019-B0B8-B5B1EC96C9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16A2F9-1D8C-CE90-5C05-47FFA68926A4}"/>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2C3330F0-2E5C-D443-4092-F48AAAE8D0C6}"/>
              </a:ext>
            </a:extLst>
          </p:cNvPr>
          <p:cNvSpPr>
            <a:spLocks noGrp="1"/>
          </p:cNvSpPr>
          <p:nvPr>
            <p:ph type="body" idx="1"/>
          </p:nvPr>
        </p:nvSpPr>
        <p:spPr/>
        <p:txBody>
          <a:bodyPr/>
          <a:lstStyle/>
          <a:p>
            <a:r>
              <a:rPr lang="en-US">
                <a:latin typeface="Trebuchet MS"/>
              </a:rPr>
              <a:t>Long-form caption for image included on slides 12 and 33 </a:t>
            </a:r>
          </a:p>
        </p:txBody>
      </p:sp>
      <p:sp>
        <p:nvSpPr>
          <p:cNvPr id="4" name="Slide Number Placeholder 3">
            <a:extLst>
              <a:ext uri="{FF2B5EF4-FFF2-40B4-BE49-F238E27FC236}">
                <a16:creationId xmlns:a16="http://schemas.microsoft.com/office/drawing/2014/main" id="{AB48AD55-2E3B-D680-A6AE-349B652FF3C4}"/>
              </a:ext>
            </a:extLst>
          </p:cNvPr>
          <p:cNvSpPr>
            <a:spLocks noGrp="1"/>
          </p:cNvSpPr>
          <p:nvPr>
            <p:ph type="sldNum" sz="quarter" idx="4294967295"/>
          </p:nvPr>
        </p:nvSpPr>
        <p:spPr/>
        <p:txBody>
          <a:bodyPr/>
          <a:lstStyle/>
          <a:p>
            <a:fld id="{8BB1861C-16E8-4DC1-A9DC-F9D5DBFC0DC8}" type="slidenum">
              <a:rPr lang="en-US" smtClean="0"/>
              <a:t>41</a:t>
            </a:fld>
            <a:endParaRPr lang="en-US"/>
          </a:p>
        </p:txBody>
      </p:sp>
    </p:spTree>
    <p:extLst>
      <p:ext uri="{BB962C8B-B14F-4D97-AF65-F5344CB8AC3E}">
        <p14:creationId xmlns:p14="http://schemas.microsoft.com/office/powerpoint/2010/main" val="609640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8638C099-FBF8-7679-F12C-2772098AAF70}"/>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C7C1FD2A-C735-BE53-EF16-D43C7AC83E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51" name="Google Shape;351;g271fd490ee5_0_332:notes">
            <a:extLst>
              <a:ext uri="{FF2B5EF4-FFF2-40B4-BE49-F238E27FC236}">
                <a16:creationId xmlns:a16="http://schemas.microsoft.com/office/drawing/2014/main" id="{98D29969-7B58-A023-D15D-D996BFB829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nSpc>
                <a:spcPct val="115000"/>
              </a:lnSpc>
              <a:buFont typeface="Symbol" panose="05050102010706020507" pitchFamily="18" charset="2"/>
              <a:buNone/>
            </a:pPr>
            <a:r>
              <a:rPr lang="en-US" sz="1100" kern="100">
                <a:effectLst/>
                <a:ea typeface="Aptos" panose="020B0004020202020204" pitchFamily="34" charset="0"/>
                <a:cs typeface="Times New Roman" panose="02020603050405020304" pitchFamily="18" charset="0"/>
              </a:rPr>
              <a:t>We hope this will be an engaging and informative time for everyone here. Please work to follow these </a:t>
            </a:r>
            <a:r>
              <a:rPr lang="en-US" sz="1100" b="1" kern="100">
                <a:effectLst/>
                <a:ea typeface="Aptos" panose="020B0004020202020204" pitchFamily="34" charset="0"/>
                <a:cs typeface="Times New Roman" panose="02020603050405020304" pitchFamily="18" charset="0"/>
              </a:rPr>
              <a:t>norms</a:t>
            </a:r>
            <a:r>
              <a:rPr lang="en-US" sz="1100" kern="100">
                <a:effectLst/>
                <a:ea typeface="Aptos" panose="020B0004020202020204" pitchFamily="34" charset="0"/>
                <a:cs typeface="Times New Roman" panose="02020603050405020304" pitchFamily="18" charset="0"/>
              </a:rPr>
              <a:t>: </a:t>
            </a:r>
          </a:p>
          <a:p>
            <a:pPr marL="0" marR="0" lvl="0" indent="0">
              <a:lnSpc>
                <a:spcPct val="115000"/>
              </a:lnSpc>
              <a:buFont typeface="Symbol" panose="05050102010706020507" pitchFamily="18" charset="2"/>
              <a:buNone/>
            </a:pPr>
            <a:endParaRPr lang="en-US" sz="1100" kern="100">
              <a:effectLst/>
              <a:ea typeface="Aptos" panose="020B0004020202020204" pitchFamily="34" charset="0"/>
              <a:cs typeface="Times New Roman" panose="02020603050405020304" pitchFamily="18" charset="0"/>
            </a:endParaRPr>
          </a:p>
          <a:p>
            <a:pPr>
              <a:lnSpc>
                <a:spcPct val="150000"/>
              </a:lnSpc>
            </a:pPr>
            <a:r>
              <a:rPr lang="en-US" sz="1100" b="1">
                <a:solidFill>
                  <a:srgbClr val="000000"/>
                </a:solidFill>
                <a:ea typeface="Calibri"/>
                <a:cs typeface="Times New Roman"/>
              </a:rPr>
              <a:t>Active listening is appreciated</a:t>
            </a:r>
          </a:p>
          <a:p>
            <a:pPr>
              <a:lnSpc>
                <a:spcPct val="150000"/>
              </a:lnSpc>
            </a:pPr>
            <a:r>
              <a:rPr lang="en-US" sz="1100" b="1">
                <a:solidFill>
                  <a:srgbClr val="000000"/>
                </a:solidFill>
                <a:ea typeface="Calibri"/>
                <a:cs typeface="Times New Roman"/>
              </a:rPr>
              <a:t>Active participation is welcomed</a:t>
            </a:r>
          </a:p>
          <a:p>
            <a:pPr>
              <a:lnSpc>
                <a:spcPct val="150000"/>
              </a:lnSpc>
            </a:pPr>
            <a:r>
              <a:rPr lang="en-US" sz="1100" b="0">
                <a:solidFill>
                  <a:srgbClr val="000000"/>
                </a:solidFill>
                <a:ea typeface="Calibri"/>
                <a:cs typeface="Times New Roman"/>
              </a:rPr>
              <a:t>Please</a:t>
            </a:r>
            <a:r>
              <a:rPr lang="en-US" sz="1100" b="1">
                <a:solidFill>
                  <a:srgbClr val="000000"/>
                </a:solidFill>
                <a:ea typeface="Calibri"/>
                <a:cs typeface="Times New Roman"/>
              </a:rPr>
              <a:t> take care of your own needs</a:t>
            </a:r>
          </a:p>
          <a:p>
            <a:pPr lvl="1">
              <a:lnSpc>
                <a:spcPct val="150000"/>
              </a:lnSpc>
            </a:pPr>
            <a:r>
              <a:rPr lang="en-US" sz="1100" b="0" i="1">
                <a:solidFill>
                  <a:srgbClr val="000000"/>
                </a:solidFill>
                <a:latin typeface="Trebuchet MS" panose="020B0603020202020204" pitchFamily="34" charset="0"/>
                <a:ea typeface="Calibri"/>
                <a:cs typeface="Times New Roman"/>
              </a:rPr>
              <a:t>If in-person, share where the restrooms and water stations are located, as needed. </a:t>
            </a:r>
          </a:p>
          <a:p>
            <a:pPr lvl="1">
              <a:lnSpc>
                <a:spcPct val="150000"/>
              </a:lnSpc>
            </a:pPr>
            <a:r>
              <a:rPr lang="en-US" sz="1100" b="0" i="1">
                <a:solidFill>
                  <a:srgbClr val="000000"/>
                </a:solidFill>
                <a:latin typeface="Trebuchet MS" panose="020B0603020202020204" pitchFamily="34" charset="0"/>
                <a:ea typeface="Calibri"/>
                <a:cs typeface="Times New Roman"/>
              </a:rPr>
              <a:t>If presenting virtually, you might consider asking participants to leave cameras on as they are able. </a:t>
            </a:r>
          </a:p>
          <a:p>
            <a:pPr lvl="0">
              <a:lnSpc>
                <a:spcPct val="150000"/>
              </a:lnSpc>
            </a:pPr>
            <a:r>
              <a:rPr lang="en-US" sz="1100" b="1">
                <a:solidFill>
                  <a:srgbClr val="000000"/>
                </a:solidFill>
                <a:ea typeface="Calibri"/>
                <a:cs typeface="Times New Roman"/>
              </a:rPr>
              <a:t>Silence your cell phone as a courtesy to all </a:t>
            </a:r>
          </a:p>
          <a:p>
            <a:pPr marL="0" marR="0" lvl="0" indent="0">
              <a:lnSpc>
                <a:spcPct val="115000"/>
              </a:lnSpc>
              <a:spcAft>
                <a:spcPts val="800"/>
              </a:spcAft>
              <a:buFont typeface="Symbol" panose="05050102010706020507" pitchFamily="18" charset="2"/>
              <a:buNone/>
            </a:pPr>
            <a:endParaRPr lang="en-US" sz="1100" kern="100">
              <a:effectLst/>
              <a:ea typeface="Aptos" panose="020B0004020202020204" pitchFamily="34" charset="0"/>
              <a:cs typeface="Times New Roman" panose="02020603050405020304" pitchFamily="18" charset="0"/>
            </a:endParaRPr>
          </a:p>
          <a:p>
            <a:pPr marL="0" marR="0" lvl="0" indent="0">
              <a:lnSpc>
                <a:spcPct val="115000"/>
              </a:lnSpc>
              <a:spcAft>
                <a:spcPts val="800"/>
              </a:spcAft>
              <a:buFont typeface="Symbol" panose="05050102010706020507" pitchFamily="18" charset="2"/>
              <a:buNone/>
            </a:pPr>
            <a:r>
              <a:rPr lang="en-US" sz="1100" kern="100">
                <a:effectLst/>
                <a:ea typeface="Aptos" panose="020B0004020202020204" pitchFamily="34" charset="0"/>
                <a:cs typeface="Times New Roman" panose="02020603050405020304" pitchFamily="18" charset="0"/>
              </a:rPr>
              <a:t>Are there any other items you think we should add to this list that will support all of us?  </a:t>
            </a:r>
          </a:p>
        </p:txBody>
      </p:sp>
    </p:spTree>
    <p:extLst>
      <p:ext uri="{BB962C8B-B14F-4D97-AF65-F5344CB8AC3E}">
        <p14:creationId xmlns:p14="http://schemas.microsoft.com/office/powerpoint/2010/main" val="2398095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87D25-F38A-0F66-2DCF-201E4F1F5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F67602-118F-5582-8AA0-066DC9578EAB}"/>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BFC67BAC-B2DA-0DF6-0573-4B453DC487E8}"/>
              </a:ext>
            </a:extLst>
          </p:cNvPr>
          <p:cNvSpPr>
            <a:spLocks noGrp="1"/>
          </p:cNvSpPr>
          <p:nvPr>
            <p:ph type="body" idx="1"/>
          </p:nvPr>
        </p:nvSpPr>
        <p:spPr/>
        <p:txBody>
          <a:bodyPr/>
          <a:lstStyle/>
          <a:p>
            <a:pPr marL="0" indent="0">
              <a:buNone/>
            </a:pPr>
            <a:r>
              <a:rPr lang="en-US" sz="1100" b="0" i="0" u="none" strike="noStrike" cap="none">
                <a:solidFill>
                  <a:srgbClr val="000000"/>
                </a:solidFill>
                <a:ea typeface="Trebuchet MS" panose="020B0603020202020204" pitchFamily="34" charset="0"/>
                <a:sym typeface="Arial"/>
              </a:rPr>
              <a:t>We are going to start with a </a:t>
            </a:r>
            <a:r>
              <a:rPr lang="en-US" sz="1100" b="1" i="0" u="none" strike="noStrike" cap="none">
                <a:solidFill>
                  <a:srgbClr val="000000"/>
                </a:solidFill>
                <a:ea typeface="Trebuchet MS" panose="020B0603020202020204" pitchFamily="34" charset="0"/>
                <a:sym typeface="Arial"/>
              </a:rPr>
              <a:t>Warm-up</a:t>
            </a:r>
            <a:r>
              <a:rPr lang="en-US" sz="1100" b="0" i="0" u="none" strike="noStrike" cap="none">
                <a:solidFill>
                  <a:srgbClr val="000000"/>
                </a:solidFill>
                <a:ea typeface="Trebuchet MS" panose="020B0603020202020204" pitchFamily="34" charset="0"/>
                <a:sym typeface="Arial"/>
              </a:rPr>
              <a:t> activity called </a:t>
            </a:r>
            <a:r>
              <a:rPr lang="en-US" sz="1100" b="0" i="1" u="none" strike="noStrike" cap="none">
                <a:solidFill>
                  <a:srgbClr val="000000"/>
                </a:solidFill>
                <a:ea typeface="Trebuchet MS" panose="020B0603020202020204" pitchFamily="34" charset="0"/>
                <a:sym typeface="Arial"/>
              </a:rPr>
              <a:t>(CLICK) </a:t>
            </a:r>
            <a:r>
              <a:rPr lang="en-US" sz="1100" b="1" i="0" u="none" strike="noStrike" cap="none">
                <a:solidFill>
                  <a:srgbClr val="000000"/>
                </a:solidFill>
                <a:ea typeface="Trebuchet MS" panose="020B0603020202020204" pitchFamily="34" charset="0"/>
                <a:sym typeface="Arial"/>
              </a:rPr>
              <a:t>Like Me </a:t>
            </a:r>
            <a:r>
              <a:rPr lang="en-US" sz="1100" b="0" i="0" u="none" strike="noStrike" cap="none">
                <a:solidFill>
                  <a:srgbClr val="000000"/>
                </a:solidFill>
                <a:ea typeface="Trebuchet MS" panose="020B0603020202020204" pitchFamily="34" charset="0"/>
                <a:sym typeface="Arial"/>
              </a:rPr>
              <a:t>(Adjust the mobility section of the activity according to the abilities of the participants in the room). </a:t>
            </a:r>
          </a:p>
          <a:p>
            <a:pPr marL="0" indent="0">
              <a:buNone/>
            </a:pPr>
            <a:endParaRPr lang="en-US" sz="1100" b="0" i="0" u="none" strike="noStrike" cap="none">
              <a:solidFill>
                <a:srgbClr val="000000"/>
              </a:solidFill>
              <a:ea typeface="Trebuchet MS" panose="020B0603020202020204" pitchFamily="34" charset="0"/>
              <a:sym typeface="Arial"/>
            </a:endParaRPr>
          </a:p>
          <a:p>
            <a:pPr marL="0" indent="0">
              <a:buNone/>
            </a:pPr>
            <a:r>
              <a:rPr lang="en-US" sz="1100" b="0" i="0" u="none" strike="noStrike" cap="none">
                <a:solidFill>
                  <a:srgbClr val="000000"/>
                </a:solidFill>
                <a:ea typeface="Trebuchet MS" panose="020B0603020202020204" pitchFamily="34" charset="0"/>
                <a:sym typeface="Arial"/>
              </a:rPr>
              <a:t>We are doing this activity because:</a:t>
            </a:r>
          </a:p>
          <a:p>
            <a:pPr marL="171450" indent="-171450"/>
            <a:r>
              <a:rPr lang="en-US" sz="1100" b="0" i="0" u="none" strike="noStrike" cap="none">
                <a:solidFill>
                  <a:srgbClr val="000000"/>
                </a:solidFill>
                <a:ea typeface="Trebuchet MS" panose="020B0603020202020204" pitchFamily="34" charset="0"/>
                <a:sym typeface="Arial"/>
              </a:rPr>
              <a:t>We want to begin to turn this room of individuals into a group that works together</a:t>
            </a:r>
          </a:p>
          <a:p>
            <a:pPr marL="171450" indent="-171450"/>
            <a:r>
              <a:rPr lang="en-US" sz="1100" b="0" i="0" u="none" strike="noStrike" cap="none">
                <a:solidFill>
                  <a:srgbClr val="000000"/>
                </a:solidFill>
                <a:ea typeface="Trebuchet MS" panose="020B0603020202020204" pitchFamily="34" charset="0"/>
                <a:sym typeface="Arial"/>
              </a:rPr>
              <a:t>This activity focuses the energy into this room and out of your day or previous activities, so you feel ready to participate</a:t>
            </a:r>
          </a:p>
          <a:p>
            <a:pPr marL="171450" indent="-171450"/>
            <a:r>
              <a:rPr lang="en-US" sz="1100" b="0" i="0" u="none" strike="noStrike" cap="none">
                <a:solidFill>
                  <a:srgbClr val="000000"/>
                </a:solidFill>
                <a:ea typeface="Trebuchet MS" panose="020B0603020202020204" pitchFamily="34" charset="0"/>
                <a:sym typeface="Arial"/>
              </a:rPr>
              <a:t>You will begin to understand who you are in relation to others in the group and have a chance to introduce yourself</a:t>
            </a:r>
          </a:p>
          <a:p>
            <a:pPr marL="0" indent="0">
              <a:buNone/>
            </a:pPr>
            <a:endParaRPr lang="en-US" sz="1100" b="0" i="0" u="none" strike="noStrike" cap="none">
              <a:solidFill>
                <a:srgbClr val="000000"/>
              </a:solidFill>
              <a:ea typeface="Trebuchet MS" panose="020B0603020202020204" pitchFamily="34" charset="0"/>
              <a:sym typeface="Arial"/>
            </a:endParaRPr>
          </a:p>
          <a:p>
            <a:pPr marL="0" indent="0">
              <a:buNone/>
            </a:pPr>
            <a:r>
              <a:rPr lang="en-US" sz="1100" b="0" i="0" u="none" strike="noStrike" cap="none">
                <a:solidFill>
                  <a:srgbClr val="000000"/>
                </a:solidFill>
                <a:ea typeface="Trebuchet MS" panose="020B0603020202020204" pitchFamily="34" charset="0"/>
                <a:sym typeface="Arial"/>
              </a:rPr>
              <a:t>Here is how this activity will work. I will read all the steps, ask for questions, and then we will begin to activity. </a:t>
            </a:r>
            <a:r>
              <a:rPr lang="en-US" sz="1100" b="0" i="1" u="none" strike="noStrike" cap="none">
                <a:solidFill>
                  <a:srgbClr val="000000"/>
                </a:solidFill>
                <a:ea typeface="Trebuchet MS" panose="020B0603020202020204" pitchFamily="34" charset="0"/>
                <a:sym typeface="Arial"/>
              </a:rPr>
              <a:t>(If presenting in a series, consider if reviewing the directions is needed for the group)</a:t>
            </a:r>
          </a:p>
          <a:p>
            <a:pPr marL="469900" marR="0" lvl="0" indent="-3429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sz="1100" b="0" i="1" u="none" strike="noStrike" cap="none">
                <a:solidFill>
                  <a:schemeClr val="tx1"/>
                </a:solidFill>
                <a:ea typeface="Trebuchet MS" panose="020B0603020202020204" pitchFamily="34" charset="0"/>
                <a:sym typeface="Arial"/>
              </a:rPr>
              <a:t>(CLICK) </a:t>
            </a:r>
            <a:r>
              <a:rPr lang="en-US" sz="1100" b="1" i="0" u="none" strike="noStrike" cap="none">
                <a:solidFill>
                  <a:schemeClr val="tx1"/>
                </a:solidFill>
                <a:ea typeface="Trebuchet MS" panose="020B0603020202020204" pitchFamily="34" charset="0"/>
                <a:sym typeface="Arial"/>
              </a:rPr>
              <a:t>Move chairs back from the table so it is easy for you to stand up. </a:t>
            </a:r>
            <a:r>
              <a:rPr lang="en-US" sz="1100" b="0" i="1" u="none" strike="noStrike" cap="none">
                <a:solidFill>
                  <a:srgbClr val="000000"/>
                </a:solidFill>
                <a:ea typeface="Trebuchet MS" panose="020B0603020202020204" pitchFamily="34" charset="0"/>
                <a:sym typeface="Arial"/>
              </a:rPr>
              <a:t>(Adjust the mobility section of the activity according to the abilities of the participants in the room. If presenting virtually, ask participants to stand in front of their camera or use the thumb's up reaction button.)</a:t>
            </a:r>
            <a:endParaRPr lang="en-US" sz="1100" b="1" i="0" u="none" strike="noStrike" cap="none">
              <a:solidFill>
                <a:schemeClr val="tx1"/>
              </a:solidFill>
              <a:ea typeface="Trebuchet MS" panose="020B0603020202020204" pitchFamily="34" charset="0"/>
              <a:sym typeface="Arial"/>
            </a:endParaRPr>
          </a:p>
          <a:p>
            <a:pPr marL="469900" indent="-342900">
              <a:buFont typeface="+mj-lt"/>
              <a:buAutoNum type="arabicPeriod"/>
            </a:pPr>
            <a:r>
              <a:rPr lang="en-US" sz="1100" b="0" i="1" u="none" strike="noStrike" cap="none">
                <a:solidFill>
                  <a:schemeClr val="tx1"/>
                </a:solidFill>
                <a:ea typeface="Trebuchet MS" panose="020B0603020202020204" pitchFamily="34" charset="0"/>
                <a:sym typeface="Arial"/>
              </a:rPr>
              <a:t>(CLICK) </a:t>
            </a:r>
            <a:r>
              <a:rPr lang="en-US" sz="1100" b="1" i="0" u="none" strike="noStrike" cap="none">
                <a:solidFill>
                  <a:schemeClr val="tx1"/>
                </a:solidFill>
                <a:ea typeface="Trebuchet MS" panose="020B0603020202020204" pitchFamily="34" charset="0"/>
                <a:sym typeface="Arial"/>
              </a:rPr>
              <a:t>A category will be named. </a:t>
            </a:r>
          </a:p>
          <a:p>
            <a:pPr marL="469900" indent="-342900">
              <a:buFont typeface="+mj-lt"/>
              <a:buAutoNum type="arabicPeriod"/>
            </a:pPr>
            <a:r>
              <a:rPr lang="en-US" sz="1100" b="0" i="1" u="none" strike="noStrike" cap="none">
                <a:solidFill>
                  <a:schemeClr val="tx1"/>
                </a:solidFill>
                <a:ea typeface="Trebuchet MS" panose="020B0603020202020204" pitchFamily="34" charset="0"/>
                <a:sym typeface="Arial"/>
              </a:rPr>
              <a:t>(CLICK) </a:t>
            </a:r>
            <a:r>
              <a:rPr lang="en-US" sz="1100" b="1" i="0" u="none" strike="noStrike" cap="none">
                <a:solidFill>
                  <a:schemeClr val="tx1"/>
                </a:solidFill>
                <a:ea typeface="Trebuchet MS" panose="020B0603020202020204" pitchFamily="34" charset="0"/>
                <a:sym typeface="Arial"/>
              </a:rPr>
              <a:t>Stand if you match the category.</a:t>
            </a:r>
          </a:p>
          <a:p>
            <a:pPr marL="469900" indent="-342900">
              <a:buFont typeface="+mj-lt"/>
              <a:buAutoNum type="arabicPeriod"/>
            </a:pPr>
            <a:r>
              <a:rPr lang="en-US" sz="1100" b="0" i="1" u="none" strike="noStrike" cap="none">
                <a:solidFill>
                  <a:schemeClr val="tx1"/>
                </a:solidFill>
                <a:ea typeface="Trebuchet MS" panose="020B0603020202020204" pitchFamily="34" charset="0"/>
                <a:sym typeface="Arial"/>
              </a:rPr>
              <a:t>(CLICK) </a:t>
            </a:r>
            <a:r>
              <a:rPr lang="en-US" sz="1100" b="1" i="0" u="none" strike="noStrike" cap="none">
                <a:solidFill>
                  <a:schemeClr val="tx1"/>
                </a:solidFill>
                <a:ea typeface="Trebuchet MS" panose="020B0603020202020204" pitchFamily="34" charset="0"/>
                <a:sym typeface="Arial"/>
              </a:rPr>
              <a:t>Look around to see who else is also in the category. </a:t>
            </a:r>
          </a:p>
          <a:p>
            <a:pPr marL="469900" indent="-342900">
              <a:buFont typeface="+mj-lt"/>
              <a:buAutoNum type="arabicPeriod"/>
            </a:pPr>
            <a:r>
              <a:rPr lang="en-US" sz="1100" b="0" i="0" u="none" strike="noStrike" cap="none">
                <a:solidFill>
                  <a:schemeClr val="tx1"/>
                </a:solidFill>
                <a:ea typeface="Trebuchet MS" panose="020B0603020202020204" pitchFamily="34" charset="0"/>
                <a:sym typeface="Arial"/>
              </a:rPr>
              <a:t>(CLICK) At the end, you will have a chance to </a:t>
            </a:r>
            <a:r>
              <a:rPr lang="en-US" sz="1100" b="1" i="0" u="none" strike="noStrike" cap="none">
                <a:solidFill>
                  <a:schemeClr val="tx1"/>
                </a:solidFill>
                <a:ea typeface="Trebuchet MS" panose="020B0603020202020204" pitchFamily="34" charset="0"/>
                <a:sym typeface="Arial"/>
              </a:rPr>
              <a:t>introduce yourself</a:t>
            </a:r>
            <a:endParaRPr lang="en-US" sz="1100" b="0" i="0" u="none" strike="noStrike" cap="none">
              <a:solidFill>
                <a:schemeClr val="tx1"/>
              </a:solidFill>
              <a:ea typeface="Trebuchet MS" panose="020B0603020202020204" pitchFamily="34" charset="0"/>
              <a:sym typeface="Arial"/>
            </a:endParaRPr>
          </a:p>
          <a:p>
            <a:pPr marL="0" lvl="0" indent="0">
              <a:buNone/>
            </a:pPr>
            <a:endParaRPr lang="en-US" sz="1100" b="0" i="0" u="none" strike="noStrike" cap="none">
              <a:solidFill>
                <a:schemeClr val="tx1"/>
              </a:solidFill>
              <a:ea typeface="Trebuchet MS" panose="020B0603020202020204" pitchFamily="34" charset="0"/>
              <a:sym typeface="Arial"/>
            </a:endParaRPr>
          </a:p>
          <a:p>
            <a:pPr marL="0" lvl="0" indent="0">
              <a:buNone/>
            </a:pPr>
            <a:r>
              <a:rPr lang="en-US" sz="1100" b="0" i="1" u="none" strike="noStrike" cap="none">
                <a:solidFill>
                  <a:schemeClr val="tx1"/>
                </a:solidFill>
                <a:latin typeface="Trebuchet MS" panose="020B0603020202020204" pitchFamily="34" charset="0"/>
                <a:ea typeface="Trebuchet MS" panose="020B0603020202020204" pitchFamily="34" charset="0"/>
                <a:cs typeface="Arial"/>
                <a:sym typeface="Arial"/>
              </a:rPr>
              <a:t>FACILITATOR NOTES:</a:t>
            </a:r>
          </a:p>
          <a:p>
            <a:pPr marL="0" lvl="0" indent="0">
              <a:buNone/>
            </a:pPr>
            <a:r>
              <a:rPr lang="en-US" sz="1100" b="0" i="1" u="none" strike="noStrike" cap="none">
                <a:solidFill>
                  <a:schemeClr val="tx1"/>
                </a:solidFill>
                <a:latin typeface="Trebuchet MS" panose="020B0603020202020204" pitchFamily="34" charset="0"/>
                <a:ea typeface="Trebuchet MS" panose="020B0603020202020204" pitchFamily="34" charset="0"/>
                <a:cs typeface="Arial"/>
                <a:sym typeface="Arial"/>
              </a:rPr>
              <a:t>Read the activity steps.</a:t>
            </a:r>
          </a:p>
          <a:p>
            <a:pPr marL="0" lvl="0" indent="0">
              <a:buNone/>
            </a:pPr>
            <a:r>
              <a:rPr lang="en-US" sz="1100" b="0" i="1" u="none" strike="noStrike" cap="none">
                <a:solidFill>
                  <a:schemeClr val="tx1"/>
                </a:solidFill>
                <a:latin typeface="Trebuchet MS" panose="020B0603020202020204" pitchFamily="34" charset="0"/>
                <a:ea typeface="Trebuchet MS" panose="020B0603020202020204" pitchFamily="34" charset="0"/>
                <a:cs typeface="Arial"/>
                <a:sym typeface="Arial"/>
              </a:rPr>
              <a:t>Ask if participants have questions.</a:t>
            </a:r>
          </a:p>
          <a:p>
            <a:pPr marL="0" lvl="0" indent="0">
              <a:buNone/>
            </a:pPr>
            <a:r>
              <a:rPr lang="en-US" sz="1100" b="0" i="1" u="none" strike="noStrike" cap="none">
                <a:solidFill>
                  <a:schemeClr val="tx1"/>
                </a:solidFill>
                <a:latin typeface="Trebuchet MS" panose="020B0603020202020204" pitchFamily="34" charset="0"/>
                <a:ea typeface="Trebuchet MS" panose="020B0603020202020204" pitchFamily="34" charset="0"/>
                <a:cs typeface="Arial"/>
                <a:sym typeface="Arial"/>
              </a:rPr>
              <a:t>Start the activity at step 1.</a:t>
            </a:r>
          </a:p>
          <a:p>
            <a:pPr marL="0" lvl="0" indent="0">
              <a:buNone/>
            </a:pPr>
            <a:r>
              <a:rPr lang="en-US" sz="1100" i="1">
                <a:solidFill>
                  <a:schemeClr val="tx1"/>
                </a:solidFill>
                <a:latin typeface="Trebuchet MS" panose="020B0603020202020204" pitchFamily="34" charset="0"/>
              </a:rPr>
              <a:t>Name some (5-10) of the following categories (or create your own to match your community) and give time for people to stand: (facilitators should also participate by standing or staying seated):</a:t>
            </a:r>
          </a:p>
          <a:p>
            <a:pPr marL="548640" lvl="1" indent="-228600">
              <a:buFont typeface="Courier New" panose="02070309020205020404" pitchFamily="49" charset="0"/>
              <a:buChar char="o"/>
            </a:pPr>
            <a:r>
              <a:rPr lang="en-US" sz="1100">
                <a:solidFill>
                  <a:schemeClr val="tx1"/>
                </a:solidFill>
                <a:latin typeface="Trebuchet MS" panose="020B0603020202020204" pitchFamily="34" charset="0"/>
              </a:rPr>
              <a:t>I am a parent</a:t>
            </a:r>
            <a:endParaRPr lang="en-US" sz="1100" b="0" i="0" u="none" strike="noStrike" cap="none">
              <a:solidFill>
                <a:schemeClr val="tx1"/>
              </a:solidFill>
              <a:effectLst/>
              <a:latin typeface="Trebuchet MS" panose="020B0603020202020204" pitchFamily="34" charset="0"/>
              <a:cs typeface="Arial"/>
              <a:sym typeface="Arial"/>
            </a:endParaRPr>
          </a:p>
          <a:p>
            <a:pPr marL="548640" lvl="1" indent="-228600">
              <a:buFont typeface="Courier New" panose="02070309020205020404" pitchFamily="49" charset="0"/>
              <a:buChar char="o"/>
            </a:pPr>
            <a:r>
              <a:rPr lang="en-US" sz="1100" b="0" i="0" u="none" strike="noStrike" cap="none">
                <a:solidFill>
                  <a:schemeClr val="tx1"/>
                </a:solidFill>
                <a:effectLst/>
                <a:latin typeface="Trebuchet MS" panose="020B0603020202020204" pitchFamily="34" charset="0"/>
                <a:ea typeface="Arial"/>
                <a:cs typeface="Arial"/>
                <a:sym typeface="Arial"/>
              </a:rPr>
              <a:t>I have a child in kindergarten, 1st, 2nd, or 3rd grade.</a:t>
            </a:r>
          </a:p>
          <a:p>
            <a:pPr marL="548640" lvl="1" indent="-228600">
              <a:buFont typeface="Courier New" panose="02070309020205020404" pitchFamily="49" charset="0"/>
              <a:buChar char="o"/>
            </a:pPr>
            <a:r>
              <a:rPr lang="en-US" sz="1100" b="0" i="0" u="none" strike="noStrike" cap="none">
                <a:solidFill>
                  <a:schemeClr val="tx1"/>
                </a:solidFill>
                <a:effectLst/>
                <a:latin typeface="Trebuchet MS" panose="020B0603020202020204" pitchFamily="34" charset="0"/>
                <a:ea typeface="Arial"/>
                <a:cs typeface="Arial"/>
                <a:sym typeface="Arial"/>
              </a:rPr>
              <a:t>I have more than one child in elementary school.</a:t>
            </a:r>
          </a:p>
          <a:p>
            <a:pPr marL="548640" lvl="1" indent="-228600">
              <a:buFont typeface="Courier New" panose="02070309020205020404" pitchFamily="49" charset="0"/>
              <a:buChar char="o"/>
            </a:pPr>
            <a:r>
              <a:rPr lang="en-US" sz="1100" b="0" i="0" u="none" strike="noStrike" cap="none">
                <a:solidFill>
                  <a:schemeClr val="tx1"/>
                </a:solidFill>
                <a:effectLst/>
                <a:latin typeface="Trebuchet MS" panose="020B0603020202020204" pitchFamily="34" charset="0"/>
                <a:ea typeface="Arial"/>
                <a:cs typeface="Arial"/>
                <a:sym typeface="Arial"/>
              </a:rPr>
              <a:t>I have a middle or high schooler in addition to my elementary student or students.</a:t>
            </a:r>
          </a:p>
          <a:p>
            <a:pPr marL="548640" lvl="1" indent="-228600">
              <a:buFont typeface="Courier New" panose="02070309020205020404" pitchFamily="49" charset="0"/>
              <a:buChar char="o"/>
            </a:pPr>
            <a:r>
              <a:rPr lang="en-US" sz="1100" b="0" i="0" u="none" strike="noStrike" cap="none">
                <a:solidFill>
                  <a:schemeClr val="tx1"/>
                </a:solidFill>
                <a:effectLst/>
                <a:latin typeface="Trebuchet MS" panose="020B0603020202020204" pitchFamily="34" charset="0"/>
                <a:ea typeface="Arial"/>
                <a:cs typeface="Arial"/>
                <a:sym typeface="Arial"/>
              </a:rPr>
              <a:t>I live within walking distance of the school.</a:t>
            </a:r>
          </a:p>
          <a:p>
            <a:pPr marL="548640" lvl="1" indent="-228600">
              <a:buFont typeface="Courier New" panose="02070309020205020404" pitchFamily="49" charset="0"/>
              <a:buChar char="o"/>
            </a:pPr>
            <a:r>
              <a:rPr lang="en-US" sz="1100" b="0" i="0" u="none" strike="noStrike" cap="none">
                <a:solidFill>
                  <a:schemeClr val="tx1"/>
                </a:solidFill>
                <a:effectLst/>
                <a:latin typeface="Trebuchet MS" panose="020B0603020202020204" pitchFamily="34" charset="0"/>
                <a:ea typeface="Arial"/>
                <a:cs typeface="Arial"/>
                <a:sym typeface="Arial"/>
              </a:rPr>
              <a:t>I work in this community.</a:t>
            </a:r>
          </a:p>
          <a:p>
            <a:pPr marL="548640" lvl="1" indent="-228600">
              <a:buFont typeface="Courier New" panose="02070309020205020404" pitchFamily="49" charset="0"/>
              <a:buChar char="o"/>
            </a:pPr>
            <a:r>
              <a:rPr lang="en-US" sz="1100" b="0" i="0" u="none" strike="noStrike" cap="none">
                <a:solidFill>
                  <a:schemeClr val="tx1"/>
                </a:solidFill>
                <a:effectLst/>
                <a:latin typeface="Trebuchet MS" panose="020B0603020202020204" pitchFamily="34" charset="0"/>
                <a:ea typeface="Arial"/>
                <a:cs typeface="Arial"/>
                <a:sym typeface="Arial"/>
              </a:rPr>
              <a:t>I attended this school (or another school in this district).</a:t>
            </a:r>
          </a:p>
          <a:p>
            <a:pPr marL="548640" lvl="1" indent="-228600">
              <a:buFont typeface="Courier New" panose="02070309020205020404" pitchFamily="49" charset="0"/>
              <a:buChar char="o"/>
            </a:pPr>
            <a:r>
              <a:rPr lang="en-US" sz="1100" b="0" i="0" u="none" strike="noStrike" cap="none">
                <a:solidFill>
                  <a:schemeClr val="tx1"/>
                </a:solidFill>
                <a:effectLst/>
                <a:latin typeface="Trebuchet MS" panose="020B0603020202020204" pitchFamily="34" charset="0"/>
                <a:ea typeface="Arial"/>
                <a:cs typeface="Arial"/>
                <a:sym typeface="Arial"/>
              </a:rPr>
              <a:t>I grew up in this town/city.</a:t>
            </a:r>
          </a:p>
          <a:p>
            <a:pPr marL="548640" lvl="1" indent="-228600">
              <a:buFont typeface="Courier New" panose="02070309020205020404" pitchFamily="49" charset="0"/>
              <a:buChar char="o"/>
            </a:pPr>
            <a:r>
              <a:rPr lang="en-US" sz="1100" b="0" i="0" u="none" strike="noStrike" cap="none">
                <a:solidFill>
                  <a:schemeClr val="tx1"/>
                </a:solidFill>
                <a:effectLst/>
                <a:latin typeface="Trebuchet MS" panose="020B0603020202020204" pitchFamily="34" charset="0"/>
                <a:ea typeface="Arial"/>
                <a:cs typeface="Arial"/>
                <a:sym typeface="Arial"/>
              </a:rPr>
              <a:t>I am new to this community within the last 2 years.</a:t>
            </a:r>
          </a:p>
          <a:p>
            <a:pPr marL="548640" lvl="1" indent="-228600">
              <a:buFont typeface="Courier New" panose="02070309020205020404" pitchFamily="49" charset="0"/>
              <a:buChar char="o"/>
            </a:pPr>
            <a:r>
              <a:rPr lang="en-US" sz="1100" b="0" i="0" u="none" strike="noStrike" cap="none">
                <a:solidFill>
                  <a:schemeClr val="tx1"/>
                </a:solidFill>
                <a:effectLst/>
                <a:latin typeface="Trebuchet MS" panose="020B0603020202020204" pitchFamily="34" charset="0"/>
                <a:ea typeface="Arial"/>
                <a:cs typeface="Arial"/>
                <a:sym typeface="Arial"/>
              </a:rPr>
              <a:t>I speak more than one language at home.</a:t>
            </a:r>
          </a:p>
          <a:p>
            <a:pPr marL="548640" lvl="1" indent="-228600">
              <a:buFont typeface="Courier New" panose="02070309020205020404" pitchFamily="49" charset="0"/>
              <a:buChar char="o"/>
            </a:pPr>
            <a:r>
              <a:rPr lang="en-US" sz="1100" b="0" i="0" u="none" strike="noStrike" cap="none">
                <a:solidFill>
                  <a:schemeClr val="tx1"/>
                </a:solidFill>
                <a:effectLst/>
                <a:latin typeface="Trebuchet MS" panose="020B0603020202020204" pitchFamily="34" charset="0"/>
                <a:ea typeface="Arial"/>
                <a:cs typeface="Arial"/>
                <a:sym typeface="Arial"/>
              </a:rPr>
              <a:t>I enjoy attending school or community events with my family.</a:t>
            </a:r>
          </a:p>
          <a:p>
            <a:pPr marL="548640" lvl="1" indent="-228600">
              <a:buFont typeface="Courier New" panose="02070309020205020404" pitchFamily="49" charset="0"/>
              <a:buChar char="o"/>
            </a:pPr>
            <a:r>
              <a:rPr lang="en-US" sz="1100" b="0" i="0" u="none" strike="noStrike" cap="none">
                <a:solidFill>
                  <a:schemeClr val="tx1"/>
                </a:solidFill>
                <a:effectLst/>
                <a:latin typeface="Trebuchet MS" panose="020B0603020202020204" pitchFamily="34" charset="0"/>
                <a:cs typeface="Arial"/>
                <a:sym typeface="Arial"/>
              </a:rPr>
              <a:t>I </a:t>
            </a:r>
            <a:r>
              <a:rPr lang="en-US">
                <a:effectLst/>
                <a:latin typeface="Trebuchet MS" panose="020B0603020202020204" pitchFamily="34" charset="0"/>
              </a:rPr>
              <a:t>share family stories, traditions, or sayings with my child or children.</a:t>
            </a:r>
          </a:p>
          <a:p>
            <a:pPr marL="548640" lvl="1" indent="-228600">
              <a:buFont typeface="Courier New" panose="02070309020205020404" pitchFamily="49" charset="0"/>
              <a:buChar char="o"/>
            </a:pPr>
            <a:r>
              <a:rPr lang="en-US">
                <a:effectLst/>
                <a:latin typeface="Trebuchet MS" panose="020B0603020202020204" pitchFamily="34" charset="0"/>
              </a:rPr>
              <a:t>My child or children enjoy playing word games or singing silly songs.</a:t>
            </a:r>
          </a:p>
          <a:p>
            <a:pPr marL="548640" marR="0" lvl="1" indent="-228600" algn="l" defTabSz="914400" rtl="0" eaLnBrk="1" fontAlgn="auto" latinLnBrk="0" hangingPunct="1">
              <a:lnSpc>
                <a:spcPct val="100000"/>
              </a:lnSpc>
              <a:spcBef>
                <a:spcPts val="0"/>
              </a:spcBef>
              <a:spcAft>
                <a:spcPts val="0"/>
              </a:spcAft>
              <a:buClr>
                <a:srgbClr val="000000"/>
              </a:buClr>
              <a:buSzPts val="1100"/>
              <a:buFont typeface="Courier New" panose="02070309020205020404" pitchFamily="49" charset="0"/>
              <a:buChar char="o"/>
              <a:tabLst/>
              <a:defRPr/>
            </a:pPr>
            <a:r>
              <a:rPr lang="en-US" sz="1100" b="0" i="0" u="none" strike="noStrike" cap="none">
                <a:solidFill>
                  <a:schemeClr val="tx1"/>
                </a:solidFill>
                <a:effectLst/>
                <a:latin typeface="Trebuchet MS" panose="020B0603020202020204" pitchFamily="34" charset="0"/>
                <a:ea typeface="Arial"/>
                <a:cs typeface="Arial"/>
                <a:sym typeface="Arial"/>
              </a:rPr>
              <a:t>I </a:t>
            </a:r>
            <a:r>
              <a:rPr lang="en-US">
                <a:effectLst/>
                <a:latin typeface="Trebuchet MS" panose="020B0603020202020204" pitchFamily="34" charset="0"/>
              </a:rPr>
              <a:t>have noticed my child sounding out letters or words.</a:t>
            </a:r>
          </a:p>
          <a:p>
            <a:pPr marL="548640" marR="0" lvl="1" indent="-228600" algn="l" defTabSz="914400" rtl="0" eaLnBrk="1" fontAlgn="auto" latinLnBrk="0" hangingPunct="1">
              <a:lnSpc>
                <a:spcPct val="100000"/>
              </a:lnSpc>
              <a:spcBef>
                <a:spcPts val="0"/>
              </a:spcBef>
              <a:spcAft>
                <a:spcPts val="0"/>
              </a:spcAft>
              <a:buClr>
                <a:srgbClr val="000000"/>
              </a:buClr>
              <a:buSzPts val="1100"/>
              <a:buFont typeface="Courier New" panose="02070309020205020404" pitchFamily="49" charset="0"/>
              <a:buChar char="o"/>
              <a:tabLst/>
              <a:defRPr/>
            </a:pPr>
            <a:r>
              <a:rPr lang="en-US" sz="1100" b="0" i="0" u="none" strike="noStrike" cap="none">
                <a:solidFill>
                  <a:schemeClr val="tx1"/>
                </a:solidFill>
                <a:effectLst/>
                <a:latin typeface="Trebuchet MS" panose="020B0603020202020204" pitchFamily="34" charset="0"/>
                <a:ea typeface="Arial"/>
                <a:cs typeface="Arial"/>
                <a:sym typeface="Arial"/>
              </a:rPr>
              <a:t>I have listened to my child or children read the same book more than once.</a:t>
            </a:r>
          </a:p>
          <a:p>
            <a:pPr marL="548640" marR="0" lvl="1" indent="-228600" algn="l" defTabSz="914400" rtl="0" eaLnBrk="1" fontAlgn="auto" latinLnBrk="0" hangingPunct="1">
              <a:lnSpc>
                <a:spcPct val="100000"/>
              </a:lnSpc>
              <a:spcBef>
                <a:spcPts val="0"/>
              </a:spcBef>
              <a:spcAft>
                <a:spcPts val="0"/>
              </a:spcAft>
              <a:buClr>
                <a:srgbClr val="000000"/>
              </a:buClr>
              <a:buSzPts val="1100"/>
              <a:buFont typeface="Courier New" panose="02070309020205020404" pitchFamily="49" charset="0"/>
              <a:buChar char="o"/>
              <a:tabLst/>
              <a:defRPr/>
            </a:pPr>
            <a:r>
              <a:rPr lang="en-US">
                <a:effectLst/>
                <a:latin typeface="Trebuchet MS" panose="020B0603020202020204" pitchFamily="34" charset="0"/>
              </a:rPr>
              <a:t>I believe reading will help my child or children in future.</a:t>
            </a:r>
          </a:p>
          <a:p>
            <a:pPr marL="91440" lvl="0" indent="-228600"/>
            <a:r>
              <a:rPr lang="en-US" sz="1100" b="0" i="0" u="none" strike="noStrike" cap="none">
                <a:solidFill>
                  <a:srgbClr val="000000"/>
                </a:solidFill>
                <a:latin typeface="Trebuchet MS" panose="020B0603020202020204" pitchFamily="34" charset="0"/>
                <a:ea typeface="Arial"/>
                <a:sym typeface="Arial"/>
              </a:rPr>
              <a:t>Have the parents go around the room and share: </a:t>
            </a:r>
            <a:r>
              <a:rPr lang="en-US" sz="1100" b="0" i="1" u="none" strike="noStrike" cap="none">
                <a:solidFill>
                  <a:srgbClr val="000000"/>
                </a:solidFill>
                <a:latin typeface="Trebuchet MS" panose="020B0603020202020204" pitchFamily="34" charset="0"/>
                <a:ea typeface="Arial"/>
                <a:sym typeface="Arial"/>
              </a:rPr>
              <a:t>(if group is large, make small groups for this activity)</a:t>
            </a:r>
          </a:p>
          <a:p>
            <a:pPr marL="548640" lvl="1" indent="-228600"/>
            <a:r>
              <a:rPr lang="en-US" sz="1100" b="0" i="0" u="none" strike="noStrike" cap="none">
                <a:solidFill>
                  <a:srgbClr val="000000"/>
                </a:solidFill>
                <a:latin typeface="Trebuchet MS" panose="020B0603020202020204" pitchFamily="34" charset="0"/>
                <a:sym typeface="Arial"/>
              </a:rPr>
              <a:t>Name</a:t>
            </a:r>
          </a:p>
          <a:p>
            <a:pPr marL="548640" lvl="1" indent="-228600"/>
            <a:r>
              <a:rPr lang="en-US" sz="1100" b="0" i="0" u="none" strike="noStrike" cap="none">
                <a:solidFill>
                  <a:srgbClr val="000000"/>
                </a:solidFill>
                <a:latin typeface="Trebuchet MS" panose="020B0603020202020204" pitchFamily="34" charset="0"/>
                <a:sym typeface="Arial"/>
              </a:rPr>
              <a:t>Grade of Child(ren)</a:t>
            </a:r>
          </a:p>
          <a:p>
            <a:pPr marL="742950" lvl="1" indent="-285750" algn="l" rtl="0" fontAlgn="base"/>
            <a:endParaRPr lang="en-US" sz="1100" b="0" i="1" u="none" strike="noStrike">
              <a:solidFill>
                <a:schemeClr val="tx1"/>
              </a:solidFill>
              <a:effectLst/>
              <a:latin typeface="Trebuchet MS" panose="020B0603020202020204" pitchFamily="34" charset="0"/>
            </a:endParaRPr>
          </a:p>
        </p:txBody>
      </p:sp>
    </p:spTree>
    <p:extLst>
      <p:ext uri="{BB962C8B-B14F-4D97-AF65-F5344CB8AC3E}">
        <p14:creationId xmlns:p14="http://schemas.microsoft.com/office/powerpoint/2010/main" val="2524195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AFE83-2F10-1CD3-D1FD-9199CD43F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E2A36-C08D-8D04-054F-B38EB8526449}"/>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51D2B236-500E-3B7C-B4CE-31B2F7ECF957}"/>
              </a:ext>
            </a:extLst>
          </p:cNvPr>
          <p:cNvSpPr>
            <a:spLocks noGrp="1"/>
          </p:cNvSpPr>
          <p:nvPr>
            <p:ph type="body" idx="1"/>
          </p:nvPr>
        </p:nvSpPr>
        <p:spPr/>
        <p:txBody>
          <a:bodyPr/>
          <a:lstStyle/>
          <a:p>
            <a:pPr marL="158750" indent="0">
              <a:buNone/>
            </a:pPr>
            <a:r>
              <a:rPr lang="en-US" b="1"/>
              <a:t>What is the Science of Reading?</a:t>
            </a:r>
          </a:p>
          <a:p>
            <a:pPr marL="158750" indent="0">
              <a:buNone/>
            </a:pPr>
            <a:endParaRPr lang="en-US" b="1"/>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a:solidFill>
                  <a:srgbClr val="000000"/>
                </a:solidFill>
                <a:effectLst/>
                <a:ea typeface="Trebuchet MS" panose="020B0603020202020204" pitchFamily="34" charset="0"/>
                <a:sym typeface="Arial"/>
              </a:rPr>
              <a:t>Although the scientific evidence supporting effective reading instruction has existed for decades, the term “the science of reading” has become more popular in recent years. Since we are talking about</a:t>
            </a:r>
            <a:r>
              <a:rPr lang="en-US" sz="1100" b="1" i="0" u="none" strike="noStrike" cap="none">
                <a:solidFill>
                  <a:srgbClr val="000000"/>
                </a:solidFill>
                <a:effectLst/>
                <a:ea typeface="Trebuchet MS" panose="020B0603020202020204" pitchFamily="34" charset="0"/>
                <a:sym typeface="Arial"/>
              </a:rPr>
              <a:t> the science of reading</a:t>
            </a:r>
            <a:r>
              <a:rPr lang="en-US" sz="1100" b="0" i="0" u="none" strike="noStrike" cap="none">
                <a:solidFill>
                  <a:srgbClr val="000000"/>
                </a:solidFill>
                <a:effectLst/>
                <a:ea typeface="Trebuchet MS" panose="020B0603020202020204" pitchFamily="34" charset="0"/>
                <a:sym typeface="Arial"/>
              </a:rPr>
              <a:t>, it is important for us to have a common</a:t>
            </a:r>
            <a:r>
              <a:rPr lang="en-US" sz="1100" b="1" i="0" u="none" strike="noStrike" cap="none">
                <a:solidFill>
                  <a:srgbClr val="000000"/>
                </a:solidFill>
                <a:effectLst/>
                <a:ea typeface="Trebuchet MS" panose="020B0603020202020204" pitchFamily="34" charset="0"/>
                <a:sym typeface="Arial"/>
              </a:rPr>
              <a:t> definition</a:t>
            </a:r>
            <a:r>
              <a:rPr lang="en-US" sz="1100" b="0" i="0" u="none" strike="noStrike" cap="none">
                <a:solidFill>
                  <a:srgbClr val="000000"/>
                </a:solidFill>
                <a:effectLst/>
                <a:ea typeface="Trebuchet MS" panose="020B0603020202020204" pitchFamily="34" charset="0"/>
                <a:sym typeface="Arial"/>
              </a:rPr>
              <a:t> of the term.</a:t>
            </a:r>
          </a:p>
          <a:p>
            <a:pPr marL="158750" indent="0">
              <a:buNone/>
            </a:pPr>
            <a:endParaRPr lang="en-US" b="1"/>
          </a:p>
          <a:p>
            <a:pPr marL="0" lvl="0" indent="0" algn="l" rtl="0">
              <a:spcBef>
                <a:spcPts val="600"/>
              </a:spcBef>
              <a:spcAft>
                <a:spcPts val="0"/>
              </a:spcAft>
              <a:buClr>
                <a:srgbClr val="000000"/>
              </a:buClr>
              <a:buFont typeface="Arial"/>
              <a:buNone/>
            </a:pPr>
            <a:endParaRPr lang="en-US" sz="1600" b="1">
              <a:solidFill>
                <a:schemeClr val="dk2"/>
              </a:solidFill>
              <a:latin typeface="Oswald"/>
              <a:ea typeface="Oswald"/>
              <a:cs typeface="Oswald"/>
              <a:sym typeface="Oswald"/>
            </a:endParaRPr>
          </a:p>
        </p:txBody>
      </p:sp>
    </p:spTree>
    <p:extLst>
      <p:ext uri="{BB962C8B-B14F-4D97-AF65-F5344CB8AC3E}">
        <p14:creationId xmlns:p14="http://schemas.microsoft.com/office/powerpoint/2010/main" val="220561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C77B8223-5008-783C-C7A7-813F18DF47C3}"/>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E7AB25C1-E7B8-5DB1-D6D4-BE29CF1E4E0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51" name="Google Shape;351;g271fd490ee5_0_332:notes">
            <a:extLst>
              <a:ext uri="{FF2B5EF4-FFF2-40B4-BE49-F238E27FC236}">
                <a16:creationId xmlns:a16="http://schemas.microsoft.com/office/drawing/2014/main" id="{76298315-6848-E765-7D12-ACFD4B8BEFE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rtl="0" fontAlgn="base"/>
            <a:r>
              <a:rPr lang="en-US" sz="1100" b="0" i="0" u="none" strike="noStrike" cap="none">
                <a:solidFill>
                  <a:srgbClr val="000000"/>
                </a:solidFill>
                <a:effectLst/>
                <a:ea typeface="Trebuchet MS" panose="020B0603020202020204" pitchFamily="34" charset="0"/>
                <a:sym typeface="Arial"/>
              </a:rPr>
              <a:t>This </a:t>
            </a:r>
            <a:r>
              <a:rPr lang="en-US" sz="1100" b="1" i="0" u="none" strike="noStrike" cap="none">
                <a:solidFill>
                  <a:srgbClr val="000000"/>
                </a:solidFill>
                <a:effectLst/>
                <a:ea typeface="Trebuchet MS" panose="020B0603020202020204" pitchFamily="34" charset="0"/>
                <a:sym typeface="Arial"/>
              </a:rPr>
              <a:t>Science of Reading Definition </a:t>
            </a:r>
            <a:r>
              <a:rPr lang="en-US" sz="1100" b="0" i="0" u="none" strike="noStrike" cap="none">
                <a:solidFill>
                  <a:srgbClr val="000000"/>
                </a:solidFill>
                <a:effectLst/>
                <a:ea typeface="Trebuchet MS" panose="020B0603020202020204" pitchFamily="34" charset="0"/>
                <a:sym typeface="Arial"/>
              </a:rPr>
              <a:t>was adopted by The Reading League in 2022:</a:t>
            </a:r>
          </a:p>
          <a:p>
            <a:pPr marL="158750" indent="0" rtl="0" fontAlgn="base">
              <a:buNone/>
            </a:pPr>
            <a:endParaRPr lang="en-US" sz="1100" b="0" i="0" u="none" strike="noStrike" cap="none">
              <a:solidFill>
                <a:srgbClr val="000000"/>
              </a:solidFill>
              <a:effectLst/>
              <a:ea typeface="Trebuchet MS" panose="020B0603020202020204" pitchFamily="34" charset="0"/>
              <a:sym typeface="Arial"/>
            </a:endParaRPr>
          </a:p>
          <a:p>
            <a:r>
              <a:rPr lang="en-US" sz="1100" b="0"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The </a:t>
            </a:r>
            <a:r>
              <a:rPr lang="en-US" sz="1100" b="1"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science of reading</a:t>
            </a:r>
            <a:r>
              <a:rPr lang="en-US" sz="1100" b="0"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 </a:t>
            </a:r>
            <a:r>
              <a:rPr lang="en-US" sz="1100" b="1"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is a vast, interdisciplinary body of scientifically-based research about reading and issues related to reading and writing.</a:t>
            </a:r>
          </a:p>
          <a:p>
            <a:r>
              <a:rPr lang="en-US" sz="1100" b="0"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This research has been </a:t>
            </a:r>
            <a:r>
              <a:rPr lang="en-US" sz="1100" b="1"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conducted over the last five decades </a:t>
            </a:r>
            <a:r>
              <a:rPr lang="en-US" sz="1100" b="0"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across the world, and it is </a:t>
            </a:r>
            <a:r>
              <a:rPr lang="en-US" sz="1100" b="1"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derived from thousands of studies conducted in multiple languages. </a:t>
            </a:r>
          </a:p>
          <a:p>
            <a:endParaRPr lang="en-US" sz="1100" b="0" i="0" u="none" strike="noStrike" cap="none">
              <a:solidFill>
                <a:srgbClr val="000000"/>
              </a:solidFill>
              <a:effectLst/>
              <a:latin typeface="Trebuchet MS" panose="020B0603020202020204" pitchFamily="34" charset="0"/>
              <a:ea typeface="Trebuchet MS" panose="020B0603020202020204" pitchFamily="34" charset="0"/>
              <a:cs typeface="Arial"/>
              <a:sym typeface="Arial"/>
            </a:endParaRPr>
          </a:p>
          <a:p>
            <a:r>
              <a:rPr lang="en-US" sz="1100" b="0"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The interdisciplinary body means that these studies were conducted </a:t>
            </a:r>
            <a:r>
              <a:rPr lang="en-US" sz="1100" b="1"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across multiple fields of study</a:t>
            </a:r>
            <a:r>
              <a:rPr lang="en-US" sz="1100" b="0"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 not just in education.</a:t>
            </a: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sz="1100">
              <a:solidFill>
                <a:schemeClr val="bg1"/>
              </a:solidFill>
            </a:endParaRPr>
          </a:p>
        </p:txBody>
      </p:sp>
    </p:spTree>
    <p:extLst>
      <p:ext uri="{BB962C8B-B14F-4D97-AF65-F5344CB8AC3E}">
        <p14:creationId xmlns:p14="http://schemas.microsoft.com/office/powerpoint/2010/main" val="2367302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98C6832F-FB56-2AD2-49F5-6C2D4339DAB3}"/>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1F67E70E-A9F6-301E-65E1-AE726F397E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51" name="Google Shape;351;g271fd490ee5_0_332:notes">
            <a:extLst>
              <a:ext uri="{FF2B5EF4-FFF2-40B4-BE49-F238E27FC236}">
                <a16:creationId xmlns:a16="http://schemas.microsoft.com/office/drawing/2014/main" id="{EECD2A82-7733-06B1-92D8-07C7572FC2B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chemeClr val="tx1"/>
                </a:solidFill>
                <a:latin typeface="Trebuchet MS"/>
              </a:rPr>
              <a:t>The science of reading tells us:</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100" i="1">
                <a:solidFill>
                  <a:schemeClr val="tx1"/>
                </a:solidFill>
                <a:latin typeface="Trebuchet MS"/>
              </a:rPr>
              <a:t>(CLICK</a:t>
            </a:r>
            <a:r>
              <a:rPr lang="en-US" sz="1100" b="1" i="1">
                <a:solidFill>
                  <a:schemeClr val="tx1"/>
                </a:solidFill>
                <a:latin typeface="Trebuchet MS"/>
              </a:rPr>
              <a:t>) </a:t>
            </a:r>
            <a:r>
              <a:rPr lang="en-US" sz="1100" b="1">
                <a:solidFill>
                  <a:schemeClr val="tx1"/>
                </a:solidFill>
                <a:latin typeface="Trebuchet MS"/>
              </a:rPr>
              <a:t>how proficient reading and writing develop</a:t>
            </a:r>
            <a:r>
              <a:rPr lang="en-US" sz="1100">
                <a:solidFill>
                  <a:schemeClr val="tx1"/>
                </a:solidFill>
                <a:latin typeface="Trebuchet MS"/>
              </a:rPr>
              <a:t>;</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100" i="1">
                <a:solidFill>
                  <a:schemeClr val="tx1"/>
                </a:solidFill>
                <a:latin typeface="Trebuchet MS"/>
              </a:rPr>
              <a:t>(CLICK) </a:t>
            </a:r>
            <a:r>
              <a:rPr lang="en-US" sz="1100" b="1">
                <a:solidFill>
                  <a:schemeClr val="tx1"/>
                </a:solidFill>
                <a:latin typeface="Trebuchet MS"/>
              </a:rPr>
              <a:t>why some have difficulty</a:t>
            </a:r>
            <a:r>
              <a:rPr lang="en-US" sz="1100">
                <a:solidFill>
                  <a:schemeClr val="tx1"/>
                </a:solidFill>
                <a:latin typeface="Trebuchet MS"/>
              </a:rPr>
              <a:t>;</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100">
                <a:solidFill>
                  <a:schemeClr val="tx1"/>
                </a:solidFill>
                <a:latin typeface="Trebuchet MS"/>
              </a:rPr>
              <a:t> </a:t>
            </a:r>
            <a:r>
              <a:rPr lang="en-US" sz="1100" b="1">
                <a:solidFill>
                  <a:schemeClr val="tx1"/>
                </a:solidFill>
                <a:latin typeface="Trebuchet MS"/>
              </a:rPr>
              <a:t>and how we can most effectively assess and teach;</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100" i="1">
                <a:solidFill>
                  <a:schemeClr val="tx1"/>
                </a:solidFill>
                <a:latin typeface="Trebuchet MS"/>
              </a:rPr>
              <a:t>(CLICK) </a:t>
            </a:r>
            <a:r>
              <a:rPr lang="en-US" sz="1100" b="1" i="1">
                <a:solidFill>
                  <a:schemeClr val="tx1"/>
                </a:solidFill>
                <a:latin typeface="Trebuchet MS"/>
              </a:rPr>
              <a:t>And </a:t>
            </a:r>
            <a:r>
              <a:rPr lang="en-US" sz="1100" b="1">
                <a:solidFill>
                  <a:schemeClr val="tx1"/>
                </a:solidFill>
                <a:latin typeface="Trebuchet MS"/>
              </a:rPr>
              <a:t>therefore, improve student outcomes through prevention of and intervention for reading difficulties.</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sz="1100" b="1">
              <a:solidFill>
                <a:schemeClr val="tx1"/>
              </a:solidFil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solidFill>
                  <a:schemeClr val="tx1"/>
                </a:solidFill>
                <a:highlight>
                  <a:srgbClr val="FFFFFF"/>
                </a:highlight>
                <a:latin typeface="Roboto"/>
                <a:ea typeface="Roboto"/>
                <a:cs typeface="Roboto"/>
                <a:sym typeface="Roboto"/>
              </a:rPr>
              <a:t>The science of reading:</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100">
                <a:solidFill>
                  <a:schemeClr val="tx1"/>
                </a:solidFill>
                <a:latin typeface="Roboto"/>
                <a:ea typeface="Roboto"/>
                <a:cs typeface="Roboto"/>
                <a:sym typeface="Roboto"/>
              </a:rPr>
              <a:t>Helps us understand the skills and processes needed to read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100">
                <a:solidFill>
                  <a:schemeClr val="tx1"/>
                </a:solidFill>
                <a:latin typeface="Roboto"/>
                <a:ea typeface="Roboto"/>
                <a:cs typeface="Roboto"/>
                <a:sym typeface="Roboto"/>
              </a:rPr>
              <a:t>And proves how to teach these skills effectively.</a:t>
            </a:r>
            <a:endParaRPr lang="en-US">
              <a:solidFill>
                <a:schemeClr val="tx1"/>
              </a:solidFill>
              <a:latin typeface="Century Gothic"/>
              <a:ea typeface="Century Gothic"/>
              <a:cs typeface="Century Gothic"/>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sz="1100">
              <a:solidFill>
                <a:schemeClr val="bg1"/>
              </a:solidFill>
            </a:endParaRPr>
          </a:p>
        </p:txBody>
      </p:sp>
    </p:spTree>
    <p:extLst>
      <p:ext uri="{BB962C8B-B14F-4D97-AF65-F5344CB8AC3E}">
        <p14:creationId xmlns:p14="http://schemas.microsoft.com/office/powerpoint/2010/main" val="1129242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vider - Orange - 05" preserve="1" userDrawn="1">
  <p:cSld name="1_Divider - Orange - 05">
    <p:spTree>
      <p:nvGrpSpPr>
        <p:cNvPr id="1" name="Shape 121"/>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7B89D7A-F99B-5113-29DE-7471172E034C}"/>
              </a:ext>
            </a:extLst>
          </p:cNvPr>
          <p:cNvSpPr>
            <a:spLocks noGrp="1"/>
          </p:cNvSpPr>
          <p:nvPr>
            <p:ph type="pic" sz="quarter" idx="10" hasCustomPrompt="1"/>
          </p:nvPr>
        </p:nvSpPr>
        <p:spPr>
          <a:xfrm>
            <a:off x="0" y="0"/>
            <a:ext cx="9144000" cy="5143500"/>
          </a:xfrm>
          <a:solidFill>
            <a:schemeClr val="tx2"/>
          </a:solidFill>
        </p:spPr>
        <p:txBody>
          <a:bodyPr/>
          <a:lstStyle>
            <a:lvl1pPr marL="114300" indent="0">
              <a:buNone/>
              <a:defRPr/>
            </a:lvl1pPr>
          </a:lstStyle>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a:t>Add Picture</a:t>
            </a:r>
          </a:p>
          <a:p>
            <a:endParaRPr lang="en-US"/>
          </a:p>
        </p:txBody>
      </p:sp>
      <p:sp>
        <p:nvSpPr>
          <p:cNvPr id="123" name="Google Shape;123;p12"/>
          <p:cNvSpPr txBox="1">
            <a:spLocks noGrp="1"/>
          </p:cNvSpPr>
          <p:nvPr>
            <p:ph type="title"/>
          </p:nvPr>
        </p:nvSpPr>
        <p:spPr>
          <a:xfrm>
            <a:off x="0" y="3361600"/>
            <a:ext cx="9144000" cy="666600"/>
          </a:xfrm>
          <a:prstGeom prst="rect">
            <a:avLst/>
          </a:prstGeom>
          <a:solidFill>
            <a:srgbClr val="0070C0"/>
          </a:solidFill>
        </p:spPr>
        <p:txBody>
          <a:bodyPr spcFirstLastPara="1" wrap="square" lIns="91425" tIns="91425" rIns="91425" bIns="91425" anchor="t" anchorCtr="0">
            <a:noAutofit/>
          </a:bodyPr>
          <a:lstStyle>
            <a:lvl1pPr lvl="0" algn="ctr" rtl="0">
              <a:spcBef>
                <a:spcPts val="0"/>
              </a:spcBef>
              <a:spcAft>
                <a:spcPts val="0"/>
              </a:spcAft>
              <a:buClr>
                <a:schemeClr val="lt1"/>
              </a:buClr>
              <a:buSzPts val="2800"/>
              <a:buFont typeface="Roboto Medium"/>
              <a:buNone/>
              <a:defRPr sz="3600">
                <a:solidFill>
                  <a:schemeClr val="lt1"/>
                </a:solidFill>
                <a:latin typeface="Trebuchet MS" panose="020B0603020202020204" pitchFamily="34"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25" name="Google Shape;125;p12" descr="CDE logo&#10;"/>
          <p:cNvPicPr preferRelativeResize="0"/>
          <p:nvPr/>
        </p:nvPicPr>
        <p:blipFill>
          <a:blip r:embed="rId2">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497550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7998342" y="4521944"/>
            <a:ext cx="954636" cy="52761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213999"/>
            <a:ext cx="9144000" cy="52761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70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1" y="2493127"/>
            <a:ext cx="7801897" cy="730098"/>
          </a:xfrm>
        </p:spPr>
        <p:txBody>
          <a:bodyPr lIns="0" tIns="0" rIns="0" bIns="0" anchor="t" anchorCtr="0">
            <a:normAutofit/>
          </a:bodyPr>
          <a:lstStyle>
            <a:lvl1pPr algn="ctr">
              <a:defRPr sz="3600">
                <a:latin typeface="Museo Slab 500" panose="02000000000000000000" pitchFamily="50" charset="0"/>
              </a:defRPr>
            </a:lvl1pPr>
          </a:lstStyle>
          <a:p>
            <a:r>
              <a:rPr lang="en-US"/>
              <a:t>The Colorado Read Act</a:t>
            </a:r>
          </a:p>
        </p:txBody>
      </p:sp>
      <p:sp>
        <p:nvSpPr>
          <p:cNvPr id="3" name="Subtitle 2"/>
          <p:cNvSpPr>
            <a:spLocks noGrp="1"/>
          </p:cNvSpPr>
          <p:nvPr>
            <p:ph type="subTitle" idx="1" hasCustomPrompt="1"/>
          </p:nvPr>
        </p:nvSpPr>
        <p:spPr>
          <a:xfrm>
            <a:off x="685801" y="3506431"/>
            <a:ext cx="7801897" cy="436919"/>
          </a:xfrm>
        </p:spPr>
        <p:txBody>
          <a:bodyPr>
            <a:normAutofit/>
          </a:bodyPr>
          <a:lstStyle>
            <a:lvl1pPr marL="0" indent="0" algn="ctr">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Reading to Ensure Academic Development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2246" y="474531"/>
            <a:ext cx="2116730" cy="1321787"/>
          </a:xfrm>
          <a:prstGeom prst="rect">
            <a:avLst/>
          </a:prstGeom>
        </p:spPr>
      </p:pic>
      <p:cxnSp>
        <p:nvCxnSpPr>
          <p:cNvPr id="9" name="Straight Connector 8"/>
          <p:cNvCxnSpPr/>
          <p:nvPr userDrawn="1"/>
        </p:nvCxnSpPr>
        <p:spPr>
          <a:xfrm>
            <a:off x="685802" y="2079522"/>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803791"/>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3" userDrawn="1">
  <p:cSld name="Divider - Orange - 03">
    <p:spTree>
      <p:nvGrpSpPr>
        <p:cNvPr id="1" name="Shape 110"/>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18C94D8-0389-309F-9B42-37E5248947ED}"/>
              </a:ext>
            </a:extLst>
          </p:cNvPr>
          <p:cNvSpPr>
            <a:spLocks noGrp="1"/>
          </p:cNvSpPr>
          <p:nvPr>
            <p:ph type="pic" sz="quarter" idx="10" hasCustomPrompt="1"/>
          </p:nvPr>
        </p:nvSpPr>
        <p:spPr>
          <a:xfrm>
            <a:off x="0" y="0"/>
            <a:ext cx="9144000" cy="5143500"/>
          </a:xfrm>
          <a:solidFill>
            <a:schemeClr val="tx2"/>
          </a:solidFill>
        </p:spPr>
        <p:txBody>
          <a:bodyPr/>
          <a:lstStyle>
            <a:lvl1pPr marL="114300" indent="0">
              <a:buNone/>
              <a:defRPr/>
            </a:lvl1pPr>
          </a:lstStyle>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a:t>Add Picture</a:t>
            </a:r>
          </a:p>
          <a:p>
            <a:endParaRPr lang="en-US"/>
          </a:p>
        </p:txBody>
      </p:sp>
      <p:sp>
        <p:nvSpPr>
          <p:cNvPr id="112" name="Google Shape;112;p10"/>
          <p:cNvSpPr txBox="1">
            <a:spLocks noGrp="1"/>
          </p:cNvSpPr>
          <p:nvPr>
            <p:ph type="title"/>
          </p:nvPr>
        </p:nvSpPr>
        <p:spPr>
          <a:xfrm>
            <a:off x="0" y="3361599"/>
            <a:ext cx="9144000" cy="697053"/>
          </a:xfrm>
          <a:prstGeom prst="rect">
            <a:avLst/>
          </a:prstGeom>
          <a:solidFill>
            <a:srgbClr val="EF752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2800"/>
              <a:buFont typeface="Roboto Medium"/>
              <a:buNone/>
              <a:defRPr sz="4000">
                <a:solidFill>
                  <a:schemeClr val="lt1"/>
                </a:solidFill>
                <a:latin typeface="Museo Slab 500" panose="02000000000000000000" pitchFamily="50"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15" name="Google Shape;115;p10" descr="CDE Logo"/>
          <p:cNvPicPr preferRelativeResize="0"/>
          <p:nvPr/>
        </p:nvPicPr>
        <p:blipFill>
          <a:blip r:embed="rId2">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2777779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ver Slide - Blue" userDrawn="1">
  <p:cSld name="TITLE_AND_BODY_1_1_1_1_1_1_1_1">
    <p:spTree>
      <p:nvGrpSpPr>
        <p:cNvPr id="1" name="Shape 141"/>
        <p:cNvGrpSpPr/>
        <p:nvPr/>
      </p:nvGrpSpPr>
      <p:grpSpPr>
        <a:xfrm>
          <a:off x="0" y="0"/>
          <a:ext cx="0" cy="0"/>
          <a:chOff x="0" y="0"/>
          <a:chExt cx="0" cy="0"/>
        </a:xfrm>
      </p:grpSpPr>
      <p:sp>
        <p:nvSpPr>
          <p:cNvPr id="143" name="Google Shape;143;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panose="020B0603020202020204" pitchFamily="34" charset="0"/>
            </a:endParaRPr>
          </a:p>
        </p:txBody>
      </p:sp>
      <p:sp>
        <p:nvSpPr>
          <p:cNvPr id="3" name="Picture Placeholder 2">
            <a:extLst>
              <a:ext uri="{FF2B5EF4-FFF2-40B4-BE49-F238E27FC236}">
                <a16:creationId xmlns:a16="http://schemas.microsoft.com/office/drawing/2014/main" id="{E469F1B4-5386-45DC-F0D7-A4471557962D}"/>
              </a:ext>
            </a:extLst>
          </p:cNvPr>
          <p:cNvSpPr>
            <a:spLocks noGrp="1"/>
          </p:cNvSpPr>
          <p:nvPr>
            <p:ph type="pic" sz="quarter" idx="13" hasCustomPrompt="1"/>
          </p:nvPr>
        </p:nvSpPr>
        <p:spPr>
          <a:xfrm>
            <a:off x="6280484" y="0"/>
            <a:ext cx="2861929" cy="4379913"/>
          </a:xfrm>
          <a:solidFill>
            <a:schemeClr val="tx2"/>
          </a:solidFill>
        </p:spPr>
        <p:txBody>
          <a:bodyPr/>
          <a:lstStyle>
            <a:lvl1pPr marL="114300" indent="0">
              <a:buNone/>
              <a:defRPr/>
            </a:lvl1pPr>
          </a:lstStyle>
          <a:p>
            <a:pPr marL="457200" marR="0" lvl="0" indent="-342900" algn="l" defTabSz="914400" rtl="0" eaLnBrk="1" fontAlgn="auto" latinLnBrk="0" hangingPunct="1">
              <a:lnSpc>
                <a:spcPct val="115000"/>
              </a:lnSpc>
              <a:spcBef>
                <a:spcPts val="0"/>
              </a:spcBef>
              <a:spcAft>
                <a:spcPts val="0"/>
              </a:spcAft>
              <a:buClr>
                <a:schemeClr val="dk2"/>
              </a:buClr>
              <a:buSzPts val="1800"/>
              <a:buFont typeface="Arial"/>
              <a:buChar char="●"/>
              <a:tabLst/>
              <a:defRPr/>
            </a:pPr>
            <a:r>
              <a:rPr lang="en-US"/>
              <a:t>Add Picture</a:t>
            </a:r>
          </a:p>
          <a:p>
            <a:pPr marL="457200" marR="0" lvl="0" indent="-342900" algn="l" defTabSz="914400" rtl="0" eaLnBrk="1" fontAlgn="auto" latinLnBrk="0" hangingPunct="1">
              <a:lnSpc>
                <a:spcPct val="115000"/>
              </a:lnSpc>
              <a:spcBef>
                <a:spcPts val="0"/>
              </a:spcBef>
              <a:spcAft>
                <a:spcPts val="0"/>
              </a:spcAft>
              <a:buClr>
                <a:schemeClr val="dk2"/>
              </a:buClr>
              <a:buSzPts val="1800"/>
              <a:buFont typeface="Arial"/>
              <a:buChar char="●"/>
              <a:tabLst/>
              <a:defRPr/>
            </a:pPr>
            <a:endParaRPr lang="en-US"/>
          </a:p>
        </p:txBody>
      </p:sp>
      <p:pic>
        <p:nvPicPr>
          <p:cNvPr id="145" name="Google Shape;145;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6" name="Google Shape;146;p16" descr="CDE Logo"/>
          <p:cNvPicPr preferRelativeResize="0"/>
          <p:nvPr/>
        </p:nvPicPr>
        <p:blipFill>
          <a:blip r:embed="rId3">
            <a:alphaModFix/>
          </a:blip>
          <a:stretch>
            <a:fillRect/>
          </a:stretch>
        </p:blipFill>
        <p:spPr>
          <a:xfrm>
            <a:off x="2294525" y="746675"/>
            <a:ext cx="1456100" cy="919150"/>
          </a:xfrm>
          <a:prstGeom prst="rect">
            <a:avLst/>
          </a:prstGeom>
          <a:noFill/>
          <a:ln>
            <a:noFill/>
          </a:ln>
        </p:spPr>
      </p:pic>
      <p:sp>
        <p:nvSpPr>
          <p:cNvPr id="148" name="Google Shape;148;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4000">
                <a:solidFill>
                  <a:schemeClr val="lt1"/>
                </a:solidFill>
                <a:latin typeface="Trebuchet MS" panose="020B0603020202020204" pitchFamily="34" charset="0"/>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Trebuchet MS" panose="020B0603020202020204" pitchFamily="34" charset="0"/>
                <a:ea typeface="Roboto"/>
                <a:cs typeface="Calibri" panose="020F0502020204030204" pitchFamily="34" charset="0"/>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312"/>
        <p:cNvGrpSpPr/>
        <p:nvPr/>
      </p:nvGrpSpPr>
      <p:grpSpPr>
        <a:xfrm>
          <a:off x="0" y="0"/>
          <a:ext cx="0" cy="0"/>
          <a:chOff x="0" y="0"/>
          <a:chExt cx="0" cy="0"/>
        </a:xfrm>
      </p:grpSpPr>
      <p:pic>
        <p:nvPicPr>
          <p:cNvPr id="4" name="Google Shape;170;p19">
            <a:extLst>
              <a:ext uri="{FF2B5EF4-FFF2-40B4-BE49-F238E27FC236}">
                <a16:creationId xmlns:a16="http://schemas.microsoft.com/office/drawing/2014/main" id="{78AABFC8-2D43-141D-45E5-FC45AD0F1AD5}"/>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8002150" y="4594525"/>
            <a:ext cx="924425" cy="403399"/>
          </a:xfrm>
          <a:prstGeom prst="rect">
            <a:avLst/>
          </a:prstGeom>
          <a:noFill/>
          <a:ln>
            <a:noFill/>
          </a:ln>
        </p:spPr>
      </p:pic>
      <p:sp>
        <p:nvSpPr>
          <p:cNvPr id="3" name="Google Shape;297;p34">
            <a:extLst>
              <a:ext uri="{FF2B5EF4-FFF2-40B4-BE49-F238E27FC236}">
                <a16:creationId xmlns:a16="http://schemas.microsoft.com/office/drawing/2014/main" id="{9EFB2BB9-4C67-0C0E-CB0E-EC9D17B4DC8B}"/>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Trebuchet MS" panose="020B0603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81936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blank - blue" userDrawn="1">
  <p:cSld name="TITLE_AND_BODY_1_1_1_1_1_1_1_1_1_1_2">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3" name="Google Shape;173;p19"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3" name="Google Shape;190;p20">
            <a:extLst>
              <a:ext uri="{FF2B5EF4-FFF2-40B4-BE49-F238E27FC236}">
                <a16:creationId xmlns:a16="http://schemas.microsoft.com/office/drawing/2014/main" id="{1AFFB677-6404-F3F4-44C8-0DE2A5F8D76E}"/>
              </a:ext>
            </a:extLst>
          </p:cNvPr>
          <p:cNvCxnSpPr/>
          <p:nvPr userDrawn="1"/>
        </p:nvCxnSpPr>
        <p:spPr>
          <a:xfrm>
            <a:off x="0" y="607574"/>
            <a:ext cx="7479600" cy="0"/>
          </a:xfrm>
          <a:prstGeom prst="straightConnector1">
            <a:avLst/>
          </a:prstGeom>
          <a:noFill/>
          <a:ln w="19050" cap="flat" cmpd="sng">
            <a:solidFill>
              <a:srgbClr val="488BC9"/>
            </a:solidFill>
            <a:prstDash val="solid"/>
            <a:round/>
            <a:headEnd type="none" w="med" len="med"/>
            <a:tailEnd type="none" w="med" len="med"/>
          </a:ln>
        </p:spPr>
      </p:cxnSp>
      <p:sp>
        <p:nvSpPr>
          <p:cNvPr id="4" name="Google Shape;297;p34">
            <a:extLst>
              <a:ext uri="{FF2B5EF4-FFF2-40B4-BE49-F238E27FC236}">
                <a16:creationId xmlns:a16="http://schemas.microsoft.com/office/drawing/2014/main" id="{AE8AE7D0-26E0-EC03-62FE-429D06820521}"/>
              </a:ext>
            </a:extLst>
          </p:cNvPr>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Trebuchet MS" panose="020B0603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 Orange - 05" userDrawn="1">
  <p:cSld name="Divider - Orange - 05">
    <p:spTree>
      <p:nvGrpSpPr>
        <p:cNvPr id="1" name="Shape 121"/>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7B89D7A-F99B-5113-29DE-7471172E034C}"/>
              </a:ext>
            </a:extLst>
          </p:cNvPr>
          <p:cNvSpPr>
            <a:spLocks noGrp="1"/>
          </p:cNvSpPr>
          <p:nvPr>
            <p:ph type="pic" sz="quarter" idx="10" hasCustomPrompt="1"/>
          </p:nvPr>
        </p:nvSpPr>
        <p:spPr>
          <a:xfrm>
            <a:off x="0" y="0"/>
            <a:ext cx="9144000" cy="5143500"/>
          </a:xfrm>
          <a:solidFill>
            <a:schemeClr val="tx2"/>
          </a:solidFill>
        </p:spPr>
        <p:txBody>
          <a:bodyPr/>
          <a:lstStyle>
            <a:lvl1pPr marL="114300" indent="0">
              <a:buNone/>
              <a:defRPr/>
            </a:lvl1pPr>
          </a:lstStyle>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a:t>Add Picture</a:t>
            </a:r>
          </a:p>
          <a:p>
            <a:endParaRPr lang="en-US"/>
          </a:p>
        </p:txBody>
      </p:sp>
      <p:sp>
        <p:nvSpPr>
          <p:cNvPr id="123" name="Google Shape;123;p12"/>
          <p:cNvSpPr txBox="1">
            <a:spLocks noGrp="1"/>
          </p:cNvSpPr>
          <p:nvPr>
            <p:ph type="title"/>
          </p:nvPr>
        </p:nvSpPr>
        <p:spPr>
          <a:xfrm>
            <a:off x="0" y="3361600"/>
            <a:ext cx="9144000" cy="666600"/>
          </a:xfrm>
          <a:prstGeom prst="rect">
            <a:avLst/>
          </a:prstGeom>
          <a:solidFill>
            <a:srgbClr val="0070C0"/>
          </a:solidFill>
        </p:spPr>
        <p:txBody>
          <a:bodyPr spcFirstLastPara="1" wrap="square" lIns="91425" tIns="91425" rIns="91425" bIns="91425" anchor="t" anchorCtr="0">
            <a:noAutofit/>
          </a:bodyPr>
          <a:lstStyle>
            <a:lvl1pPr lvl="0" algn="ctr" rtl="0">
              <a:spcBef>
                <a:spcPts val="0"/>
              </a:spcBef>
              <a:spcAft>
                <a:spcPts val="0"/>
              </a:spcAft>
              <a:buClr>
                <a:schemeClr val="lt1"/>
              </a:buClr>
              <a:buSzPts val="2800"/>
              <a:buFont typeface="Roboto Medium"/>
              <a:buNone/>
              <a:defRPr sz="3600">
                <a:solidFill>
                  <a:schemeClr val="lt1"/>
                </a:solidFill>
                <a:latin typeface="Trebuchet MS" panose="020B0603020202020204" pitchFamily="34"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25" name="Google Shape;125;p12" descr="CDE logo&#10;"/>
          <p:cNvPicPr preferRelativeResize="0"/>
          <p:nvPr/>
        </p:nvPicPr>
        <p:blipFill>
          <a:blip r:embed="rId2">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985354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6"/>
        <p:cNvGrpSpPr/>
        <p:nvPr/>
      </p:nvGrpSpPr>
      <p:grpSpPr>
        <a:xfrm>
          <a:off x="0" y="0"/>
          <a:ext cx="0" cy="0"/>
          <a:chOff x="0" y="0"/>
          <a:chExt cx="0" cy="0"/>
        </a:xfrm>
      </p:grpSpPr>
      <p:sp>
        <p:nvSpPr>
          <p:cNvPr id="297" name="Google Shape;297;p34"/>
          <p:cNvSpPr txBox="1">
            <a:spLocks noGrp="1"/>
          </p:cNvSpPr>
          <p:nvPr>
            <p:ph type="title"/>
          </p:nvPr>
        </p:nvSpPr>
        <p:spPr>
          <a:xfrm>
            <a:off x="127215" y="145576"/>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2" name="Google Shape;115;p10" descr="CDE Logo">
            <a:extLst>
              <a:ext uri="{FF2B5EF4-FFF2-40B4-BE49-F238E27FC236}">
                <a16:creationId xmlns:a16="http://schemas.microsoft.com/office/drawing/2014/main" id="{9FDFCEA0-D780-0BCF-EE41-06ED734F1F68}"/>
              </a:ext>
            </a:extLst>
          </p:cNvPr>
          <p:cNvPicPr preferRelativeResize="0"/>
          <p:nvPr userDrawn="1"/>
        </p:nvPicPr>
        <p:blipFill>
          <a:blip r:embed="rId2">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564990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userDrawn="1">
  <p:cSld name="Slide blank - blue">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1" y="4320696"/>
            <a:ext cx="9144003" cy="830461"/>
          </a:xfrm>
          <a:prstGeom prst="rect">
            <a:avLst/>
          </a:prstGeom>
          <a:noFill/>
          <a:ln>
            <a:noFill/>
          </a:ln>
        </p:spPr>
      </p:pic>
      <p:pic>
        <p:nvPicPr>
          <p:cNvPr id="173" name="Google Shape;173;p19" descr="CDE Logo"/>
          <p:cNvPicPr preferRelativeResize="0"/>
          <p:nvPr/>
        </p:nvPicPr>
        <p:blipFill>
          <a:blip r:embed="rId3">
            <a:alphaModFix/>
          </a:blip>
          <a:stretch>
            <a:fillRect/>
          </a:stretch>
        </p:blipFill>
        <p:spPr>
          <a:xfrm>
            <a:off x="8002151" y="4594526"/>
            <a:ext cx="924425" cy="403399"/>
          </a:xfrm>
          <a:prstGeom prst="rect">
            <a:avLst/>
          </a:prstGeom>
          <a:noFill/>
          <a:ln>
            <a:noFill/>
          </a:ln>
        </p:spPr>
      </p:pic>
      <p:cxnSp>
        <p:nvCxnSpPr>
          <p:cNvPr id="3" name="Google Shape;190;p20">
            <a:extLst>
              <a:ext uri="{FF2B5EF4-FFF2-40B4-BE49-F238E27FC236}">
                <a16:creationId xmlns:a16="http://schemas.microsoft.com/office/drawing/2014/main" id="{1AFFB677-6404-F3F4-44C8-0DE2A5F8D76E}"/>
              </a:ext>
            </a:extLst>
          </p:cNvPr>
          <p:cNvCxnSpPr/>
          <p:nvPr userDrawn="1"/>
        </p:nvCxnSpPr>
        <p:spPr>
          <a:xfrm>
            <a:off x="0" y="607574"/>
            <a:ext cx="7479600" cy="0"/>
          </a:xfrm>
          <a:prstGeom prst="straightConnector1">
            <a:avLst/>
          </a:prstGeom>
          <a:noFill/>
          <a:ln w="19050" cap="flat" cmpd="sng">
            <a:solidFill>
              <a:srgbClr val="488BC9"/>
            </a:solidFill>
            <a:prstDash val="solid"/>
            <a:round/>
            <a:headEnd type="none" w="med" len="med"/>
            <a:tailEnd type="none" w="med" len="med"/>
          </a:ln>
        </p:spPr>
      </p:cxnSp>
      <p:sp>
        <p:nvSpPr>
          <p:cNvPr id="4" name="Google Shape;297;p34">
            <a:extLst>
              <a:ext uri="{FF2B5EF4-FFF2-40B4-BE49-F238E27FC236}">
                <a16:creationId xmlns:a16="http://schemas.microsoft.com/office/drawing/2014/main" id="{AE8AE7D0-26E0-EC03-62FE-429D06820521}"/>
              </a:ext>
            </a:extLst>
          </p:cNvPr>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367715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312"/>
        <p:cNvGrpSpPr/>
        <p:nvPr/>
      </p:nvGrpSpPr>
      <p:grpSpPr>
        <a:xfrm>
          <a:off x="0" y="0"/>
          <a:ext cx="0" cy="0"/>
          <a:chOff x="0" y="0"/>
          <a:chExt cx="0" cy="0"/>
        </a:xfrm>
      </p:grpSpPr>
      <p:pic>
        <p:nvPicPr>
          <p:cNvPr id="4" name="Google Shape;170;p19">
            <a:extLst>
              <a:ext uri="{FF2B5EF4-FFF2-40B4-BE49-F238E27FC236}">
                <a16:creationId xmlns:a16="http://schemas.microsoft.com/office/drawing/2014/main" id="{78AABFC8-2D43-141D-45E5-FC45AD0F1AD5}"/>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8002150" y="4594525"/>
            <a:ext cx="924425" cy="403399"/>
          </a:xfrm>
          <a:prstGeom prst="rect">
            <a:avLst/>
          </a:prstGeom>
          <a:noFill/>
          <a:ln>
            <a:noFill/>
          </a:ln>
        </p:spPr>
      </p:pic>
      <p:sp>
        <p:nvSpPr>
          <p:cNvPr id="3" name="Google Shape;297;p34">
            <a:extLst>
              <a:ext uri="{FF2B5EF4-FFF2-40B4-BE49-F238E27FC236}">
                <a16:creationId xmlns:a16="http://schemas.microsoft.com/office/drawing/2014/main" id="{9EFB2BB9-4C67-0C0E-CB0E-EC9D17B4DC8B}"/>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Trebuchet MS" panose="020B0603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81936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userDrawn="1">
  <p:cSld name="CAPTION_ONLY">
    <p:spTree>
      <p:nvGrpSpPr>
        <p:cNvPr id="1" name="Shape 312"/>
        <p:cNvGrpSpPr/>
        <p:nvPr/>
      </p:nvGrpSpPr>
      <p:grpSpPr>
        <a:xfrm>
          <a:off x="0" y="0"/>
          <a:ext cx="0" cy="0"/>
          <a:chOff x="0" y="0"/>
          <a:chExt cx="0" cy="0"/>
        </a:xfrm>
      </p:grpSpPr>
      <p:pic>
        <p:nvPicPr>
          <p:cNvPr id="3" name="Google Shape;42;p5">
            <a:extLst>
              <a:ext uri="{FF2B5EF4-FFF2-40B4-BE49-F238E27FC236}">
                <a16:creationId xmlns:a16="http://schemas.microsoft.com/office/drawing/2014/main" id="{D5D69CF5-DE2C-25E1-4E27-E2DF0351656C}"/>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8002150" y="4594525"/>
            <a:ext cx="924425" cy="403399"/>
          </a:xfrm>
          <a:prstGeom prst="rect">
            <a:avLst/>
          </a:prstGeom>
          <a:noFill/>
          <a:ln>
            <a:noFill/>
          </a:ln>
        </p:spPr>
      </p:pic>
      <p:sp>
        <p:nvSpPr>
          <p:cNvPr id="4" name="Google Shape;297;p34">
            <a:extLst>
              <a:ext uri="{FF2B5EF4-FFF2-40B4-BE49-F238E27FC236}">
                <a16:creationId xmlns:a16="http://schemas.microsoft.com/office/drawing/2014/main" id="{0E2D3C4B-5044-373C-9155-986A266AF7C4}"/>
              </a:ext>
            </a:extLst>
          </p:cNvPr>
          <p:cNvSpPr txBox="1">
            <a:spLocks noGrp="1"/>
          </p:cNvSpPr>
          <p:nvPr>
            <p:ph type="title"/>
          </p:nvPr>
        </p:nvSpPr>
        <p:spPr>
          <a:xfrm>
            <a:off x="135237" y="145576"/>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blue" userDrawn="1">
  <p:cSld name="TITLE_AND_BODY_1_1_1_1_1_1_1_1_1_1_2">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3" name="Google Shape;173;p19"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3" name="Google Shape;190;p20">
            <a:extLst>
              <a:ext uri="{FF2B5EF4-FFF2-40B4-BE49-F238E27FC236}">
                <a16:creationId xmlns:a16="http://schemas.microsoft.com/office/drawing/2014/main" id="{1AFFB677-6404-F3F4-44C8-0DE2A5F8D76E}"/>
              </a:ext>
            </a:extLst>
          </p:cNvPr>
          <p:cNvCxnSpPr/>
          <p:nvPr userDrawn="1"/>
        </p:nvCxnSpPr>
        <p:spPr>
          <a:xfrm>
            <a:off x="0" y="607574"/>
            <a:ext cx="7479600" cy="0"/>
          </a:xfrm>
          <a:prstGeom prst="straightConnector1">
            <a:avLst/>
          </a:prstGeom>
          <a:noFill/>
          <a:ln w="19050" cap="flat" cmpd="sng">
            <a:solidFill>
              <a:srgbClr val="488BC9"/>
            </a:solidFill>
            <a:prstDash val="solid"/>
            <a:round/>
            <a:headEnd type="none" w="med" len="med"/>
            <a:tailEnd type="none" w="med" len="med"/>
          </a:ln>
        </p:spPr>
      </p:cxnSp>
      <p:sp>
        <p:nvSpPr>
          <p:cNvPr id="4" name="Google Shape;297;p34">
            <a:extLst>
              <a:ext uri="{FF2B5EF4-FFF2-40B4-BE49-F238E27FC236}">
                <a16:creationId xmlns:a16="http://schemas.microsoft.com/office/drawing/2014/main" id="{AE8AE7D0-26E0-EC03-62FE-429D06820521}"/>
              </a:ext>
            </a:extLst>
          </p:cNvPr>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Orange - 05" preserve="1" userDrawn="1">
  <p:cSld name="1_Divider - Orange - 05">
    <p:spTree>
      <p:nvGrpSpPr>
        <p:cNvPr id="1" name="Shape 121"/>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7B89D7A-F99B-5113-29DE-7471172E034C}"/>
              </a:ext>
            </a:extLst>
          </p:cNvPr>
          <p:cNvSpPr>
            <a:spLocks noGrp="1"/>
          </p:cNvSpPr>
          <p:nvPr>
            <p:ph type="pic" sz="quarter" idx="10" hasCustomPrompt="1"/>
          </p:nvPr>
        </p:nvSpPr>
        <p:spPr>
          <a:xfrm>
            <a:off x="0" y="0"/>
            <a:ext cx="9144000" cy="5143500"/>
          </a:xfrm>
          <a:solidFill>
            <a:schemeClr val="tx2"/>
          </a:solidFill>
        </p:spPr>
        <p:txBody>
          <a:bodyPr/>
          <a:lstStyle>
            <a:lvl1pPr marL="114300" indent="0">
              <a:buNone/>
              <a:defRPr/>
            </a:lvl1pPr>
          </a:lstStyle>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a:t>Add Picture</a:t>
            </a:r>
          </a:p>
          <a:p>
            <a:endParaRPr lang="en-US"/>
          </a:p>
        </p:txBody>
      </p:sp>
      <p:sp>
        <p:nvSpPr>
          <p:cNvPr id="123" name="Google Shape;123;p12"/>
          <p:cNvSpPr txBox="1">
            <a:spLocks noGrp="1"/>
          </p:cNvSpPr>
          <p:nvPr>
            <p:ph type="title"/>
          </p:nvPr>
        </p:nvSpPr>
        <p:spPr>
          <a:xfrm>
            <a:off x="0" y="3361600"/>
            <a:ext cx="9144000" cy="666600"/>
          </a:xfrm>
          <a:prstGeom prst="rect">
            <a:avLst/>
          </a:prstGeom>
          <a:solidFill>
            <a:srgbClr val="0070C0"/>
          </a:solidFill>
        </p:spPr>
        <p:txBody>
          <a:bodyPr spcFirstLastPara="1" wrap="square" lIns="91425" tIns="91425" rIns="91425" bIns="91425" anchor="t" anchorCtr="0">
            <a:noAutofit/>
          </a:bodyPr>
          <a:lstStyle>
            <a:lvl1pPr lvl="0" algn="ctr" rtl="0">
              <a:spcBef>
                <a:spcPts val="0"/>
              </a:spcBef>
              <a:spcAft>
                <a:spcPts val="0"/>
              </a:spcAft>
              <a:buClr>
                <a:schemeClr val="lt1"/>
              </a:buClr>
              <a:buSzPts val="2800"/>
              <a:buFont typeface="Roboto Medium"/>
              <a:buNone/>
              <a:defRPr sz="3600">
                <a:solidFill>
                  <a:schemeClr val="lt1"/>
                </a:solidFill>
                <a:latin typeface="Museo Slab 500" panose="02000000000000000000" pitchFamily="50"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25" name="Google Shape;125;p12" descr="CDE logo&#10;"/>
          <p:cNvPicPr preferRelativeResize="0"/>
          <p:nvPr/>
        </p:nvPicPr>
        <p:blipFill>
          <a:blip r:embed="rId2">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497550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312"/>
        <p:cNvGrpSpPr/>
        <p:nvPr/>
      </p:nvGrpSpPr>
      <p:grpSpPr>
        <a:xfrm>
          <a:off x="0" y="0"/>
          <a:ext cx="0" cy="0"/>
          <a:chOff x="0" y="0"/>
          <a:chExt cx="0" cy="0"/>
        </a:xfrm>
      </p:grpSpPr>
      <p:pic>
        <p:nvPicPr>
          <p:cNvPr id="4" name="Google Shape;170;p19">
            <a:extLst>
              <a:ext uri="{FF2B5EF4-FFF2-40B4-BE49-F238E27FC236}">
                <a16:creationId xmlns:a16="http://schemas.microsoft.com/office/drawing/2014/main" id="{78AABFC8-2D43-141D-45E5-FC45AD0F1AD5}"/>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8002150" y="4594525"/>
            <a:ext cx="924425" cy="403399"/>
          </a:xfrm>
          <a:prstGeom prst="rect">
            <a:avLst/>
          </a:prstGeom>
          <a:noFill/>
          <a:ln>
            <a:noFill/>
          </a:ln>
        </p:spPr>
      </p:pic>
      <p:sp>
        <p:nvSpPr>
          <p:cNvPr id="3" name="Google Shape;297;p34">
            <a:extLst>
              <a:ext uri="{FF2B5EF4-FFF2-40B4-BE49-F238E27FC236}">
                <a16:creationId xmlns:a16="http://schemas.microsoft.com/office/drawing/2014/main" id="{9EFB2BB9-4C67-0C0E-CB0E-EC9D17B4DC8B}"/>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81936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8" y="1"/>
            <a:ext cx="9143982" cy="1028698"/>
          </a:xfrm>
          <a:prstGeom prst="rect">
            <a:avLst/>
          </a:prstGeom>
          <a:noFill/>
          <a:ln>
            <a:noFill/>
          </a:ln>
        </p:spPr>
      </p:pic>
      <p:sp>
        <p:nvSpPr>
          <p:cNvPr id="338" name="Google Shape;338;g610ef0e5f8_7_79"/>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1813561315"/>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_Custom Layout" preserve="1" userDrawn="1">
  <p:cSld name="6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061006303"/>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1"/>
            <a:ext cx="9143989" cy="1028698"/>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2430480958"/>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lang="en-US">
              <a:latin typeface="Calibri" panose="020F0502020204030204" pitchFamily="34" charset="0"/>
              <a:cs typeface="Calibri" panose="020F0502020204030204" pitchFamily="34" charset="0"/>
            </a:endParaRPr>
          </a:p>
          <a:p>
            <a:endParaRPr/>
          </a:p>
        </p:txBody>
      </p:sp>
    </p:spTree>
  </p:cSld>
  <p:clrMap bg1="lt1" tx1="dk1" bg2="dk2" tx2="lt2" accent1="accent1" accent2="accent2" accent3="accent3" accent4="accent4" accent5="accent5" accent6="accent6" hlink="hlink" folHlink="folHlink"/>
  <p:sldLayoutIdLst>
    <p:sldLayoutId id="2147483847" r:id="rId1"/>
    <p:sldLayoutId id="2147483846" r:id="rId2"/>
    <p:sldLayoutId id="2147483684" r:id="rId3"/>
    <p:sldLayoutId id="2147483694" r:id="rId4"/>
    <p:sldLayoutId id="2147483692" r:id="rId5"/>
    <p:sldLayoutId id="214748369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useo Slab 500" panose="02000000000000000000" pitchFamily="50" charset="0"/>
          <a:ea typeface="Museo Slab 500" panose="02000000000000000000" pitchFamily="50"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852" r:id="rId1"/>
    <p:sldLayoutId id="2147483660" r:id="rId2"/>
    <p:sldLayoutId id="2147483664" r:id="rId3"/>
    <p:sldLayoutId id="2147483661" r:id="rId4"/>
    <p:sldLayoutId id="2147483675" r:id="rId5"/>
    <p:sldLayoutId id="2147483848" r:id="rId6"/>
  </p:sldLayoutIdLst>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lang="en-US">
              <a:latin typeface="Calibri" panose="020F0502020204030204" pitchFamily="34" charset="0"/>
              <a:cs typeface="Calibri" panose="020F0502020204030204" pitchFamily="34" charset="0"/>
            </a:endParaRPr>
          </a:p>
          <a:p>
            <a:endParaRPr/>
          </a:p>
        </p:txBody>
      </p:sp>
    </p:spTree>
  </p:cSld>
  <p:clrMap bg1="lt1" tx1="dk1" bg2="dk2" tx2="lt2" accent1="accent1" accent2="accent2" accent3="accent3" accent4="accent4" accent5="accent5" accent6="accent6" hlink="hlink" folHlink="folHlink"/>
  <p:sldLayoutIdLst>
    <p:sldLayoutId id="2147483662" r:id="rId1"/>
    <p:sldLayoutId id="2147483699" r:id="rId2"/>
    <p:sldLayoutId id="2147483665" r:id="rId3"/>
    <p:sldLayoutId id="2147483849" r:id="rId4"/>
    <p:sldLayoutId id="214748385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Trebuchet MS" panose="020B060302020202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845" r:id="rId1"/>
  </p:sldLayoutIdLs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A2HHrKpjlYM"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hyperlink" Target="https://cdecolorado.sharepoint.com/:w:/r/sites/LiteracyTeam/Shared%20Documents/General/Professional%20Development/Parent%20PD%20Series%20and%20Tool%20Kit/Guidance%20Documents/DRAFT%20A_SORForParentsOnePager.docx?d=wf348701c801843a7b7143e812434bd76&amp;csf=1&amp;web=1&amp;e=ntulyz"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video" Target="https://www.youtube.com/embed/A2HHrKpjlYM?feature=oembed" TargetMode="Externa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hyperlink" Target="https://www.cde.state.co.us/coloradoliteracy/parent_resources" TargetMode="External"/><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A2HHrKpjlYM" TargetMode="External"/><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InstituteofEducationSciences" TargetMode="External"/><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hyperlink" Target="https://www.readingrockets.org/literacy-home/reading-101-guide-parents" TargetMode="External"/><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hyperlink" Target="https://nam04.safelinks.protection.outlook.com/?url=https%3A%2F%2Freadinguniverse.org%2Fexplore-teaching-topics%2Fword-recognition%3Futm_source%3Dchatgpt.com&amp;data=05%7C02%7Ccolombo-espinoza_j%40cde.state.co.us%7Cabfb14ebbc424e3a51d308ddf2377266%7Ca751cfc81f9a4edb83709f1c6d4bea5a%7C0%7C0%7C638933042137579085%7CUnknown%7CTWFpbGZsb3d8eyJFbXB0eU1hcGkiOnRydWUsIlYiOiIwLjAuMDAwMCIsIlAiOiJXaW4zMiIsIkFOIjoiTWFpbCIsIldUIjoyfQ%3D%3D%7C0%7C%7C%7C&amp;sdata=sbfQMNcWszaFX6s1qh5%2FeU3b2GXZDdgLGT1VWbmpfaw%3D&amp;reserved=0"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477F-386D-3442-D4D5-0CC96598A1DD}"/>
              </a:ext>
            </a:extLst>
          </p:cNvPr>
          <p:cNvSpPr>
            <a:spLocks noGrp="1"/>
          </p:cNvSpPr>
          <p:nvPr>
            <p:ph type="title"/>
          </p:nvPr>
        </p:nvSpPr>
        <p:spPr>
          <a:xfrm>
            <a:off x="96253" y="0"/>
            <a:ext cx="8520600" cy="572700"/>
          </a:xfrm>
        </p:spPr>
        <p:txBody>
          <a:bodyPr/>
          <a:lstStyle/>
          <a:p>
            <a:r>
              <a:rPr lang="en-US" sz="2400">
                <a:latin typeface="Trebuchet MS" panose="020B0603020202020204" pitchFamily="34" charset="0"/>
              </a:rPr>
              <a:t>Resources needed for this presentation </a:t>
            </a:r>
            <a:r>
              <a:rPr lang="en-US" sz="2000">
                <a:solidFill>
                  <a:srgbClr val="FF0000"/>
                </a:solidFill>
                <a:latin typeface="Trebuchet MS" panose="020B0603020202020204" pitchFamily="34" charset="0"/>
              </a:rPr>
              <a:t>(Keep this slide hidden)</a:t>
            </a:r>
          </a:p>
        </p:txBody>
      </p:sp>
      <p:sp>
        <p:nvSpPr>
          <p:cNvPr id="3" name="Content Placeholder 2">
            <a:extLst>
              <a:ext uri="{FF2B5EF4-FFF2-40B4-BE49-F238E27FC236}">
                <a16:creationId xmlns:a16="http://schemas.microsoft.com/office/drawing/2014/main" id="{0ACCAD6B-4F5A-0D87-6BF1-44694CEAAA33}"/>
              </a:ext>
            </a:extLst>
          </p:cNvPr>
          <p:cNvSpPr>
            <a:spLocks noGrp="1"/>
          </p:cNvSpPr>
          <p:nvPr>
            <p:ph idx="4294967295"/>
          </p:nvPr>
        </p:nvSpPr>
        <p:spPr>
          <a:xfrm>
            <a:off x="96253" y="674038"/>
            <a:ext cx="7218947" cy="3745561"/>
          </a:xfrm>
        </p:spPr>
        <p:txBody>
          <a:bodyPr>
            <a:noAutofit/>
          </a:bodyPr>
          <a:lstStyle/>
          <a:p>
            <a:pPr>
              <a:lnSpc>
                <a:spcPct val="100000"/>
              </a:lnSpc>
            </a:pPr>
            <a:r>
              <a:rPr lang="en-US" sz="2000" dirty="0">
                <a:solidFill>
                  <a:schemeClr val="tx1"/>
                </a:solidFill>
                <a:ea typeface="Calibri"/>
                <a:cs typeface="Arial"/>
              </a:rPr>
              <a:t>A way to project the PowerPoint</a:t>
            </a:r>
          </a:p>
          <a:p>
            <a:pPr lvl="1">
              <a:lnSpc>
                <a:spcPct val="100000"/>
              </a:lnSpc>
            </a:pPr>
            <a:r>
              <a:rPr lang="en-US" sz="1600" dirty="0">
                <a:solidFill>
                  <a:schemeClr val="tx1"/>
                </a:solidFill>
                <a:latin typeface="Trebuchet MS" panose="020B0603020202020204" pitchFamily="34" charset="0"/>
              </a:rPr>
              <a:t>Note for presenters: For accessibility, you must read the words on the slides. The words </a:t>
            </a:r>
            <a:r>
              <a:rPr lang="en-US" sz="1600" b="1" dirty="0">
                <a:solidFill>
                  <a:schemeClr val="tx1"/>
                </a:solidFill>
                <a:latin typeface="Trebuchet MS" panose="020B0603020202020204" pitchFamily="34" charset="0"/>
              </a:rPr>
              <a:t>bolded</a:t>
            </a:r>
            <a:r>
              <a:rPr lang="en-US" sz="1600" dirty="0">
                <a:solidFill>
                  <a:schemeClr val="tx1"/>
                </a:solidFill>
                <a:latin typeface="Trebuchet MS" panose="020B0603020202020204" pitchFamily="34" charset="0"/>
              </a:rPr>
              <a:t> in the notes are the words from the slide.</a:t>
            </a:r>
          </a:p>
          <a:p>
            <a:pPr lvl="1">
              <a:lnSpc>
                <a:spcPct val="100000"/>
              </a:lnSpc>
            </a:pPr>
            <a:endParaRPr lang="en-US" sz="800" dirty="0">
              <a:solidFill>
                <a:schemeClr val="tx1"/>
              </a:solidFill>
              <a:latin typeface="Trebuchet MS" panose="020B0603020202020204" pitchFamily="34" charset="0"/>
              <a:ea typeface="Calibri"/>
            </a:endParaRPr>
          </a:p>
          <a:p>
            <a:pPr fontAlgn="base">
              <a:lnSpc>
                <a:spcPct val="100000"/>
              </a:lnSpc>
            </a:pPr>
            <a:r>
              <a:rPr lang="en-US" sz="2000" dirty="0">
                <a:solidFill>
                  <a:schemeClr val="tx1"/>
                </a:solidFill>
              </a:rPr>
              <a:t>Adequate audio for playing videos (test audio and video before presentation)​</a:t>
            </a:r>
          </a:p>
          <a:p>
            <a:pPr lvl="1" fontAlgn="base">
              <a:lnSpc>
                <a:spcPct val="100000"/>
              </a:lnSpc>
            </a:pPr>
            <a:r>
              <a:rPr lang="en-US" sz="1600" dirty="0">
                <a:solidFill>
                  <a:schemeClr val="tx1"/>
                </a:solidFill>
                <a:latin typeface="Trebuchet MS" panose="020B0603020202020204" pitchFamily="34" charset="0"/>
              </a:rPr>
              <a:t>Video 1: </a:t>
            </a:r>
            <a:r>
              <a:rPr lang="en-US" sz="1600" dirty="0">
                <a:solidFill>
                  <a:srgbClr val="5BCBD4"/>
                </a:solidFill>
                <a:latin typeface="Trebuchet MS" panose="020B0603020202020204" pitchFamily="34" charset="0"/>
                <a:hlinkClick r:id="rId3">
                  <a:extLst>
                    <a:ext uri="{A12FA001-AC4F-418D-AE19-62706E023703}">
                      <ahyp:hlinkClr xmlns:ahyp="http://schemas.microsoft.com/office/drawing/2018/hyperlinkcolor" val="tx"/>
                    </a:ext>
                  </a:extLst>
                </a:hlinkClick>
              </a:rPr>
              <a:t>The Reading Brain – How We Learn to Read</a:t>
            </a:r>
            <a:endParaRPr lang="en-US" sz="1600" dirty="0">
              <a:solidFill>
                <a:srgbClr val="5BCBD4"/>
              </a:solidFill>
              <a:latin typeface="Trebuchet MS" panose="020B0603020202020204" pitchFamily="34" charset="0"/>
            </a:endParaRPr>
          </a:p>
          <a:p>
            <a:pPr lvl="1" fontAlgn="base">
              <a:lnSpc>
                <a:spcPct val="100000"/>
              </a:lnSpc>
            </a:pPr>
            <a:endParaRPr lang="en-US" sz="800" dirty="0">
              <a:solidFill>
                <a:schemeClr val="accent1">
                  <a:lumMod val="75000"/>
                </a:schemeClr>
              </a:solidFill>
              <a:latin typeface="Trebuchet MS" panose="020B0603020202020204" pitchFamily="34" charset="0"/>
              <a:ea typeface="Calibri"/>
            </a:endParaRPr>
          </a:p>
          <a:p>
            <a:pPr>
              <a:lnSpc>
                <a:spcPct val="100000"/>
              </a:lnSpc>
            </a:pPr>
            <a:r>
              <a:rPr lang="en-US" sz="2000" dirty="0">
                <a:solidFill>
                  <a:schemeClr val="tx1"/>
                </a:solidFill>
                <a:ea typeface="Calibri"/>
                <a:cs typeface="Arial"/>
              </a:rPr>
              <a:t>Writing utensils and blank paper for participants to take notes for discussions</a:t>
            </a:r>
          </a:p>
          <a:p>
            <a:pPr>
              <a:lnSpc>
                <a:spcPct val="100000"/>
              </a:lnSpc>
            </a:pPr>
            <a:r>
              <a:rPr lang="en-US" sz="2000" dirty="0">
                <a:solidFill>
                  <a:schemeClr val="tx1"/>
                </a:solidFill>
                <a:ea typeface="Calibri"/>
                <a:cs typeface="Arial"/>
              </a:rPr>
              <a:t>Please print this handout: </a:t>
            </a:r>
          </a:p>
          <a:p>
            <a:pPr lvl="1">
              <a:lnSpc>
                <a:spcPct val="100000"/>
              </a:lnSpc>
            </a:pPr>
            <a:r>
              <a:rPr lang="en-US" sz="1600" dirty="0">
                <a:solidFill>
                  <a:schemeClr val="tx1"/>
                </a:solidFill>
                <a:latin typeface="+mj-lt"/>
                <a:ea typeface="Calibri"/>
                <a:cs typeface="Arial"/>
              </a:rPr>
              <a:t>Handout: </a:t>
            </a:r>
            <a:r>
              <a:rPr lang="en-US" sz="1600" dirty="0">
                <a:solidFill>
                  <a:schemeClr val="tx1"/>
                </a:solidFill>
                <a:latin typeface="+mj-lt"/>
                <a:ea typeface="Calibri"/>
                <a:hlinkClick r:id="rId4"/>
              </a:rPr>
              <a:t>The Science of Reading for Parents handout</a:t>
            </a:r>
            <a:endParaRPr lang="en-US" sz="1600" dirty="0">
              <a:solidFill>
                <a:schemeClr val="tx1"/>
              </a:solidFill>
              <a:latin typeface="+mj-lt"/>
              <a:ea typeface="Calibri"/>
              <a:cs typeface="Arial"/>
            </a:endParaRPr>
          </a:p>
        </p:txBody>
      </p:sp>
    </p:spTree>
    <p:extLst>
      <p:ext uri="{BB962C8B-B14F-4D97-AF65-F5344CB8AC3E}">
        <p14:creationId xmlns:p14="http://schemas.microsoft.com/office/powerpoint/2010/main" val="2780499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A514E3B4-BC86-8E89-BDC5-77DA004C03E0}"/>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D77973C4-44AD-821B-DB67-7DE3CB15295C}"/>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a:solidFill>
                  <a:schemeClr val="bg1"/>
                </a:solidFill>
                <a:latin typeface="Trebuchet MS"/>
              </a:rPr>
              <a:t>1.</a:t>
            </a:r>
            <a:r>
              <a:rPr lang="en-US" sz="2400">
                <a:latin typeface="Trebuchet MS"/>
              </a:rPr>
              <a:t>The Science of Reading</a:t>
            </a:r>
          </a:p>
        </p:txBody>
      </p:sp>
      <p:sp>
        <p:nvSpPr>
          <p:cNvPr id="3" name="Google Shape;4857;p124">
            <a:extLst>
              <a:ext uri="{FF2B5EF4-FFF2-40B4-BE49-F238E27FC236}">
                <a16:creationId xmlns:a16="http://schemas.microsoft.com/office/drawing/2014/main" id="{F58F5C2A-8756-8AEA-56DC-227C0C22EA99}"/>
              </a:ext>
            </a:extLst>
          </p:cNvPr>
          <p:cNvSpPr/>
          <p:nvPr/>
        </p:nvSpPr>
        <p:spPr>
          <a:xfrm>
            <a:off x="283525" y="970039"/>
            <a:ext cx="4288475" cy="731700"/>
          </a:xfrm>
          <a:prstGeom prst="rect">
            <a:avLst/>
          </a:prstGeom>
          <a:gradFill>
            <a:gsLst>
              <a:gs pos="0">
                <a:srgbClr val="51AB2A"/>
              </a:gs>
              <a:gs pos="100000">
                <a:srgbClr val="203E13"/>
              </a:gs>
            </a:gsLst>
            <a:lin ang="5400012" scaled="0"/>
          </a:gradFill>
          <a:ln w="19050" cap="flat" cmpd="sng">
            <a:solidFill>
              <a:srgbClr val="38761D"/>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en-US" sz="2200" b="1">
                <a:solidFill>
                  <a:schemeClr val="lt1"/>
                </a:solidFill>
                <a:latin typeface="+mj-lt"/>
                <a:ea typeface="Oswald"/>
                <a:cs typeface="Oswald"/>
                <a:sym typeface="Oswald"/>
              </a:rPr>
              <a:t>The Science of Reading IS:</a:t>
            </a:r>
          </a:p>
        </p:txBody>
      </p:sp>
      <p:sp>
        <p:nvSpPr>
          <p:cNvPr id="4" name="Google Shape;4858;p124">
            <a:extLst>
              <a:ext uri="{FF2B5EF4-FFF2-40B4-BE49-F238E27FC236}">
                <a16:creationId xmlns:a16="http://schemas.microsoft.com/office/drawing/2014/main" id="{3793FB25-9551-5246-682F-BC351FF363E9}"/>
              </a:ext>
            </a:extLst>
          </p:cNvPr>
          <p:cNvSpPr/>
          <p:nvPr/>
        </p:nvSpPr>
        <p:spPr>
          <a:xfrm>
            <a:off x="283711" y="1745989"/>
            <a:ext cx="4288474" cy="731700"/>
          </a:xfrm>
          <a:prstGeom prst="rect">
            <a:avLst/>
          </a:prstGeom>
          <a:gradFill>
            <a:gsLst>
              <a:gs pos="0">
                <a:srgbClr val="DCECD5"/>
              </a:gs>
              <a:gs pos="100000">
                <a:srgbClr val="93BC81"/>
              </a:gs>
            </a:gsLst>
            <a:lin ang="5400012" scaled="0"/>
          </a:gradFill>
          <a:ln w="19050" cap="flat" cmpd="sng">
            <a:solidFill>
              <a:srgbClr val="38761D"/>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algn="ctr">
              <a:lnSpc>
                <a:spcPct val="115000"/>
              </a:lnSpc>
            </a:pPr>
            <a:r>
              <a:rPr lang="en-US" sz="2200">
                <a:solidFill>
                  <a:schemeClr val="dk1"/>
                </a:solidFill>
                <a:latin typeface="+mj-lt"/>
                <a:ea typeface="Saira Semi Condensed"/>
                <a:cs typeface="Saira Semi Condensed"/>
                <a:sym typeface="Oswald"/>
              </a:rPr>
              <a:t>A body of scientifically-based research</a:t>
            </a:r>
            <a:endParaRPr lang="en-US" sz="2200">
              <a:solidFill>
                <a:schemeClr val="dk1"/>
              </a:solidFill>
              <a:latin typeface="+mj-lt"/>
              <a:ea typeface="Saira Semi Condensed"/>
              <a:cs typeface="Saira Semi Condensed"/>
              <a:sym typeface="Saira Semi Condensed"/>
            </a:endParaRPr>
          </a:p>
        </p:txBody>
      </p:sp>
      <p:sp>
        <p:nvSpPr>
          <p:cNvPr id="5" name="Google Shape;4859;p124">
            <a:extLst>
              <a:ext uri="{FF2B5EF4-FFF2-40B4-BE49-F238E27FC236}">
                <a16:creationId xmlns:a16="http://schemas.microsoft.com/office/drawing/2014/main" id="{5E2D6D11-18E3-1684-58AB-709953A44CFB}"/>
              </a:ext>
            </a:extLst>
          </p:cNvPr>
          <p:cNvSpPr/>
          <p:nvPr/>
        </p:nvSpPr>
        <p:spPr>
          <a:xfrm>
            <a:off x="283543" y="2521939"/>
            <a:ext cx="4288474" cy="731700"/>
          </a:xfrm>
          <a:prstGeom prst="rect">
            <a:avLst/>
          </a:prstGeom>
          <a:gradFill>
            <a:gsLst>
              <a:gs pos="0">
                <a:srgbClr val="DCECD5"/>
              </a:gs>
              <a:gs pos="100000">
                <a:srgbClr val="93BC81"/>
              </a:gs>
            </a:gsLst>
            <a:lin ang="5400012" scaled="0"/>
          </a:gradFill>
          <a:ln w="19050" cap="flat" cmpd="sng">
            <a:solidFill>
              <a:srgbClr val="38761D"/>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2200">
                <a:solidFill>
                  <a:schemeClr val="dk1"/>
                </a:solidFill>
                <a:latin typeface="+mj-lt"/>
                <a:ea typeface="Oswald"/>
                <a:cs typeface="Oswald"/>
                <a:sym typeface="Oswald"/>
              </a:rPr>
              <a:t>Word recognition &amp; language comprehension skills</a:t>
            </a:r>
            <a:endParaRPr lang="en-US" sz="2200">
              <a:solidFill>
                <a:schemeClr val="dk1"/>
              </a:solidFill>
              <a:latin typeface="+mj-lt"/>
              <a:ea typeface="Saira Semi Condensed"/>
              <a:cs typeface="Saira Semi Condensed"/>
              <a:sym typeface="Saira Semi Condensed"/>
            </a:endParaRPr>
          </a:p>
        </p:txBody>
      </p:sp>
      <p:sp>
        <p:nvSpPr>
          <p:cNvPr id="10" name="Google Shape;4864;p124">
            <a:extLst>
              <a:ext uri="{FF2B5EF4-FFF2-40B4-BE49-F238E27FC236}">
                <a16:creationId xmlns:a16="http://schemas.microsoft.com/office/drawing/2014/main" id="{72D6C62A-0821-0AE8-5E2D-771A4371A350}"/>
              </a:ext>
            </a:extLst>
          </p:cNvPr>
          <p:cNvSpPr/>
          <p:nvPr/>
        </p:nvSpPr>
        <p:spPr>
          <a:xfrm>
            <a:off x="283543" y="3297889"/>
            <a:ext cx="4288474" cy="731700"/>
          </a:xfrm>
          <a:prstGeom prst="rect">
            <a:avLst/>
          </a:prstGeom>
          <a:gradFill>
            <a:gsLst>
              <a:gs pos="0">
                <a:srgbClr val="DCECD5"/>
              </a:gs>
              <a:gs pos="100000">
                <a:srgbClr val="93BC81"/>
              </a:gs>
            </a:gsLst>
            <a:lin ang="5400012" scaled="0"/>
          </a:gradFill>
          <a:ln w="19050" cap="flat" cmpd="sng">
            <a:solidFill>
              <a:srgbClr val="38761D"/>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en" sz="2200">
                <a:solidFill>
                  <a:schemeClr val="dk1"/>
                </a:solidFill>
                <a:latin typeface="+mj-lt"/>
                <a:ea typeface="Oswald"/>
                <a:cs typeface="Oswald"/>
                <a:sym typeface="Oswald"/>
              </a:rPr>
              <a:t>Good for all students</a:t>
            </a:r>
            <a:endParaRPr sz="2200">
              <a:solidFill>
                <a:schemeClr val="dk1"/>
              </a:solidFill>
              <a:latin typeface="+mj-lt"/>
              <a:ea typeface="Saira Semi Condensed"/>
              <a:cs typeface="Saira Semi Condensed"/>
              <a:sym typeface="Saira Semi Condensed"/>
            </a:endParaRPr>
          </a:p>
        </p:txBody>
      </p:sp>
      <p:sp>
        <p:nvSpPr>
          <p:cNvPr id="6" name="Google Shape;4860;p124">
            <a:extLst>
              <a:ext uri="{FF2B5EF4-FFF2-40B4-BE49-F238E27FC236}">
                <a16:creationId xmlns:a16="http://schemas.microsoft.com/office/drawing/2014/main" id="{50DADFFE-F61E-9FD2-0431-CF37FD0E5C64}"/>
              </a:ext>
            </a:extLst>
          </p:cNvPr>
          <p:cNvSpPr/>
          <p:nvPr/>
        </p:nvSpPr>
        <p:spPr>
          <a:xfrm>
            <a:off x="4626770" y="970039"/>
            <a:ext cx="4288475" cy="731700"/>
          </a:xfrm>
          <a:prstGeom prst="rect">
            <a:avLst/>
          </a:prstGeom>
          <a:gradFill>
            <a:gsLst>
              <a:gs pos="0">
                <a:srgbClr val="DB0000"/>
              </a:gs>
              <a:gs pos="100000">
                <a:srgbClr val="540303"/>
              </a:gs>
            </a:gsLst>
            <a:lin ang="5400012" scaled="0"/>
          </a:gradFill>
          <a:ln w="19050" cap="flat" cmpd="sng">
            <a:solidFill>
              <a:srgbClr val="99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en" sz="2200" b="1">
                <a:solidFill>
                  <a:schemeClr val="lt1"/>
                </a:solidFill>
                <a:latin typeface="+mj-lt"/>
                <a:ea typeface="Oswald"/>
                <a:cs typeface="Oswald"/>
                <a:sym typeface="Oswald"/>
              </a:rPr>
              <a:t>The Science of Reading is NOT:</a:t>
            </a:r>
            <a:endParaRPr sz="2200" b="1">
              <a:solidFill>
                <a:schemeClr val="lt1"/>
              </a:solidFill>
              <a:latin typeface="+mj-lt"/>
              <a:ea typeface="Oswald"/>
              <a:cs typeface="Oswald"/>
              <a:sym typeface="Oswald"/>
            </a:endParaRPr>
          </a:p>
        </p:txBody>
      </p:sp>
      <p:sp>
        <p:nvSpPr>
          <p:cNvPr id="7" name="Google Shape;4861;p124">
            <a:extLst>
              <a:ext uri="{FF2B5EF4-FFF2-40B4-BE49-F238E27FC236}">
                <a16:creationId xmlns:a16="http://schemas.microsoft.com/office/drawing/2014/main" id="{064D8D93-3742-31E0-0A56-3B9CEAD71CD2}"/>
              </a:ext>
            </a:extLst>
          </p:cNvPr>
          <p:cNvSpPr/>
          <p:nvPr/>
        </p:nvSpPr>
        <p:spPr>
          <a:xfrm>
            <a:off x="4626770" y="1745989"/>
            <a:ext cx="4288475" cy="731700"/>
          </a:xfrm>
          <a:prstGeom prst="rect">
            <a:avLst/>
          </a:prstGeom>
          <a:gradFill>
            <a:gsLst>
              <a:gs pos="0">
                <a:srgbClr val="F5D0D0"/>
              </a:gs>
              <a:gs pos="100000">
                <a:srgbClr val="D96868"/>
              </a:gs>
            </a:gsLst>
            <a:lin ang="5400012" scaled="0"/>
          </a:gradFill>
          <a:ln w="19050" cap="flat" cmpd="sng">
            <a:solidFill>
              <a:srgbClr val="99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en" sz="2200">
                <a:solidFill>
                  <a:schemeClr val="dk1"/>
                </a:solidFill>
                <a:latin typeface="+mj-lt"/>
                <a:ea typeface="Oswald"/>
                <a:cs typeface="Oswald"/>
                <a:sym typeface="Oswald"/>
              </a:rPr>
              <a:t>A curriculum</a:t>
            </a:r>
            <a:endParaRPr sz="2200">
              <a:solidFill>
                <a:schemeClr val="dk1"/>
              </a:solidFill>
              <a:latin typeface="+mj-lt"/>
              <a:ea typeface="Saira Semi Condensed"/>
              <a:cs typeface="Saira Semi Condensed"/>
              <a:sym typeface="Saira Semi Condensed"/>
            </a:endParaRPr>
          </a:p>
        </p:txBody>
      </p:sp>
      <p:sp>
        <p:nvSpPr>
          <p:cNvPr id="8" name="Google Shape;4862;p124">
            <a:extLst>
              <a:ext uri="{FF2B5EF4-FFF2-40B4-BE49-F238E27FC236}">
                <a16:creationId xmlns:a16="http://schemas.microsoft.com/office/drawing/2014/main" id="{BC03BB1C-F3A0-1660-5466-0C44092CD5E5}"/>
              </a:ext>
            </a:extLst>
          </p:cNvPr>
          <p:cNvSpPr/>
          <p:nvPr/>
        </p:nvSpPr>
        <p:spPr>
          <a:xfrm>
            <a:off x="4626915" y="2521939"/>
            <a:ext cx="4288330" cy="731700"/>
          </a:xfrm>
          <a:prstGeom prst="rect">
            <a:avLst/>
          </a:prstGeom>
          <a:gradFill>
            <a:gsLst>
              <a:gs pos="0">
                <a:srgbClr val="F5D0D0"/>
              </a:gs>
              <a:gs pos="100000">
                <a:srgbClr val="D96868"/>
              </a:gs>
            </a:gsLst>
            <a:lin ang="5400012" scaled="0"/>
          </a:gradFill>
          <a:ln w="19050" cap="flat" cmpd="sng">
            <a:solidFill>
              <a:srgbClr val="99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en" sz="2200">
                <a:solidFill>
                  <a:schemeClr val="dk1"/>
                </a:solidFill>
                <a:latin typeface="+mj-lt"/>
                <a:ea typeface="Oswald"/>
                <a:cs typeface="Oswald"/>
                <a:sym typeface="Oswald"/>
              </a:rPr>
              <a:t>Only phonics</a:t>
            </a:r>
            <a:endParaRPr sz="2200">
              <a:solidFill>
                <a:schemeClr val="dk1"/>
              </a:solidFill>
              <a:latin typeface="+mj-lt"/>
              <a:ea typeface="Saira Semi Condensed"/>
              <a:cs typeface="Saira Semi Condensed"/>
              <a:sym typeface="Saira Semi Condensed"/>
            </a:endParaRPr>
          </a:p>
        </p:txBody>
      </p:sp>
      <p:sp>
        <p:nvSpPr>
          <p:cNvPr id="9" name="Google Shape;4863;p124">
            <a:extLst>
              <a:ext uri="{FF2B5EF4-FFF2-40B4-BE49-F238E27FC236}">
                <a16:creationId xmlns:a16="http://schemas.microsoft.com/office/drawing/2014/main" id="{869B210A-9648-C55E-4A20-6869708A6E43}"/>
              </a:ext>
            </a:extLst>
          </p:cNvPr>
          <p:cNvSpPr/>
          <p:nvPr/>
        </p:nvSpPr>
        <p:spPr>
          <a:xfrm>
            <a:off x="4626915" y="3297889"/>
            <a:ext cx="4288329" cy="731700"/>
          </a:xfrm>
          <a:prstGeom prst="rect">
            <a:avLst/>
          </a:prstGeom>
          <a:gradFill>
            <a:gsLst>
              <a:gs pos="0">
                <a:srgbClr val="F5D0D0"/>
              </a:gs>
              <a:gs pos="100000">
                <a:srgbClr val="D96868"/>
              </a:gs>
            </a:gsLst>
            <a:lin ang="5400012" scaled="0"/>
          </a:gradFill>
          <a:ln w="19050" cap="flat" cmpd="sng">
            <a:solidFill>
              <a:srgbClr val="99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en" sz="2200">
                <a:solidFill>
                  <a:schemeClr val="dk1"/>
                </a:solidFill>
                <a:latin typeface="+mj-lt"/>
                <a:ea typeface="Oswald"/>
                <a:cs typeface="Oswald"/>
                <a:sym typeface="Oswald"/>
              </a:rPr>
              <a:t>A one-size fits all approach</a:t>
            </a:r>
            <a:endParaRPr sz="2200">
              <a:solidFill>
                <a:schemeClr val="dk1"/>
              </a:solidFill>
              <a:latin typeface="+mj-lt"/>
              <a:ea typeface="Saira Semi Condensed"/>
              <a:cs typeface="Saira Semi Condensed"/>
              <a:sym typeface="Saira Semi Condensed"/>
            </a:endParaRPr>
          </a:p>
        </p:txBody>
      </p:sp>
      <p:sp>
        <p:nvSpPr>
          <p:cNvPr id="2" name="TextBox 1">
            <a:extLst>
              <a:ext uri="{FF2B5EF4-FFF2-40B4-BE49-F238E27FC236}">
                <a16:creationId xmlns:a16="http://schemas.microsoft.com/office/drawing/2014/main" id="{3D2DCE89-5D1A-F3F1-5B0A-E9686F3F6A51}"/>
              </a:ext>
            </a:extLst>
          </p:cNvPr>
          <p:cNvSpPr txBox="1"/>
          <p:nvPr/>
        </p:nvSpPr>
        <p:spPr>
          <a:xfrm>
            <a:off x="4960418" y="4112340"/>
            <a:ext cx="4183582" cy="230832"/>
          </a:xfrm>
          <a:prstGeom prst="rect">
            <a:avLst/>
          </a:prstGeom>
          <a:noFill/>
        </p:spPr>
        <p:txBody>
          <a:bodyPr wrap="square" rtlCol="0">
            <a:spAutoFit/>
          </a:bodyPr>
          <a:lstStyle/>
          <a:p>
            <a:pPr algn="r"/>
            <a:r>
              <a:rPr lang="en" sz="900">
                <a:solidFill>
                  <a:srgbClr val="111111"/>
                </a:solidFill>
                <a:latin typeface="+mj-lt"/>
                <a:ea typeface="Oswald"/>
                <a:cs typeface="Oswald"/>
                <a:sym typeface="Oswald"/>
              </a:rPr>
              <a:t>(TRL, 2022)</a:t>
            </a:r>
            <a:endParaRPr lang="en-US" sz="900">
              <a:latin typeface="+mj-lt"/>
            </a:endParaRPr>
          </a:p>
        </p:txBody>
      </p:sp>
    </p:spTree>
    <p:extLst>
      <p:ext uri="{BB962C8B-B14F-4D97-AF65-F5344CB8AC3E}">
        <p14:creationId xmlns:p14="http://schemas.microsoft.com/office/powerpoint/2010/main" val="3501985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68596C18-204F-5916-6F0B-9D1CDD8FEFD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C366F20-26B5-C298-0691-F83D32CA5ECE}"/>
              </a:ext>
              <a:ext uri="{C183D7F6-B498-43B3-948B-1728B52AA6E4}">
                <adec:decorative xmlns:adec="http://schemas.microsoft.com/office/drawing/2017/decorative" val="1"/>
              </a:ext>
            </a:extLst>
          </p:cNvPr>
          <p:cNvSpPr/>
          <p:nvPr/>
        </p:nvSpPr>
        <p:spPr>
          <a:xfrm>
            <a:off x="0" y="3735977"/>
            <a:ext cx="9144000" cy="14075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603020202020204" pitchFamily="34" charset="0"/>
            </a:endParaRPr>
          </a:p>
        </p:txBody>
      </p:sp>
      <p:sp>
        <p:nvSpPr>
          <p:cNvPr id="353" name="Google Shape;353;p46">
            <a:extLst>
              <a:ext uri="{FF2B5EF4-FFF2-40B4-BE49-F238E27FC236}">
                <a16:creationId xmlns:a16="http://schemas.microsoft.com/office/drawing/2014/main" id="{0EC662D6-173F-7541-0792-F514262A63D2}"/>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a:latin typeface="Trebuchet MS"/>
              </a:rPr>
              <a:t>The Five Essential Components of Reading</a:t>
            </a:r>
          </a:p>
        </p:txBody>
      </p:sp>
      <p:pic>
        <p:nvPicPr>
          <p:cNvPr id="7" name="Picture 2" descr="47+ Thousand Anchor Black White Royalty-Free Images, Stock Photos &amp;  Pictures | Shutterstock">
            <a:extLst>
              <a:ext uri="{FF2B5EF4-FFF2-40B4-BE49-F238E27FC236}">
                <a16:creationId xmlns:a16="http://schemas.microsoft.com/office/drawing/2014/main" id="{8867EDB6-7F7C-34BD-3F97-812F0B1441B9}"/>
              </a:ext>
            </a:extLst>
          </p:cNvPr>
          <p:cNvPicPr>
            <a:picLocks noChangeArrowheads="1"/>
          </p:cNvPicPr>
          <p:nvPr/>
        </p:nvPicPr>
        <p:blipFill rotWithShape="1">
          <a:blip r:embed="rId3">
            <a:extLst>
              <a:ext uri="{28A0092B-C50C-407E-A947-70E740481C1C}">
                <a14:useLocalDpi xmlns:a14="http://schemas.microsoft.com/office/drawing/2010/main" val="0"/>
              </a:ext>
            </a:extLst>
          </a:blip>
          <a:srcRect l="21186" t="11517" r="21387" b="12072"/>
          <a:stretch>
            <a:fillRect/>
          </a:stretch>
        </p:blipFill>
        <p:spPr bwMode="auto">
          <a:xfrm>
            <a:off x="8353168" y="92824"/>
            <a:ext cx="6858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B326108-B670-2812-4364-6BA95ABAB558}"/>
              </a:ext>
            </a:extLst>
          </p:cNvPr>
          <p:cNvSpPr txBox="1"/>
          <p:nvPr/>
        </p:nvSpPr>
        <p:spPr>
          <a:xfrm>
            <a:off x="-939639" y="4904714"/>
            <a:ext cx="4183582" cy="230832"/>
          </a:xfrm>
          <a:prstGeom prst="rect">
            <a:avLst/>
          </a:prstGeom>
          <a:noFill/>
        </p:spPr>
        <p:txBody>
          <a:bodyPr wrap="square" rtlCol="0">
            <a:spAutoFit/>
          </a:bodyPr>
          <a:lstStyle/>
          <a:p>
            <a:pPr algn="r"/>
            <a:r>
              <a:rPr lang="en" sz="900">
                <a:solidFill>
                  <a:srgbClr val="111111"/>
                </a:solidFill>
                <a:latin typeface="Trebuchet MS" panose="020B0603020202020204" pitchFamily="34" charset="0"/>
                <a:ea typeface="Oswald"/>
                <a:cs typeface="Oswald"/>
                <a:sym typeface="Oswald"/>
              </a:rPr>
              <a:t>(The Science of Reading. LD &amp; ADHD Network Calgary, 2022)</a:t>
            </a:r>
            <a:endParaRPr lang="en-US" sz="900">
              <a:latin typeface="Trebuchet MS" panose="020B0603020202020204" pitchFamily="34" charset="0"/>
            </a:endParaRPr>
          </a:p>
        </p:txBody>
      </p:sp>
      <p:pic>
        <p:nvPicPr>
          <p:cNvPr id="1027" name="Picture 3" descr="5 Pillars of Literacy">
            <a:extLst>
              <a:ext uri="{FF2B5EF4-FFF2-40B4-BE49-F238E27FC236}">
                <a16:creationId xmlns:a16="http://schemas.microsoft.com/office/drawing/2014/main" id="{8D45153E-E9C1-B8AC-3826-8A42B885B0AA}"/>
              </a:ext>
            </a:extLst>
          </p:cNvPr>
          <p:cNvPicPr>
            <a:picLocks noChangeArrowheads="1"/>
          </p:cNvPicPr>
          <p:nvPr/>
        </p:nvPicPr>
        <p:blipFill rotWithShape="1">
          <a:blip r:embed="rId4">
            <a:extLst>
              <a:ext uri="{28A0092B-C50C-407E-A947-70E740481C1C}">
                <a14:useLocalDpi xmlns:a14="http://schemas.microsoft.com/office/drawing/2010/main" val="0"/>
              </a:ext>
            </a:extLst>
          </a:blip>
          <a:srcRect l="17015" t="2167" r="18470" b="3718"/>
          <a:stretch>
            <a:fillRect/>
          </a:stretch>
        </p:blipFill>
        <p:spPr bwMode="auto">
          <a:xfrm>
            <a:off x="1440392" y="789914"/>
            <a:ext cx="6172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CDE Logo">
            <a:extLst>
              <a:ext uri="{FF2B5EF4-FFF2-40B4-BE49-F238E27FC236}">
                <a16:creationId xmlns:a16="http://schemas.microsoft.com/office/drawing/2014/main" id="{6ADF17BC-18E0-A3C1-9432-EC6420EBB9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3167" y="4727851"/>
            <a:ext cx="741929" cy="32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804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D948-401D-C108-A4E9-100E7FC18B12}"/>
              </a:ext>
            </a:extLst>
          </p:cNvPr>
          <p:cNvSpPr>
            <a:spLocks noGrp="1"/>
          </p:cNvSpPr>
          <p:nvPr>
            <p:ph type="title"/>
          </p:nvPr>
        </p:nvSpPr>
        <p:spPr>
          <a:xfrm>
            <a:off x="113768" y="94129"/>
            <a:ext cx="8520600" cy="572700"/>
          </a:xfrm>
        </p:spPr>
        <p:txBody>
          <a:bodyPr/>
          <a:lstStyle/>
          <a:p>
            <a:r>
              <a:rPr lang="en-US" sz="2400">
                <a:latin typeface="+mj-lt"/>
              </a:rPr>
              <a:t>The 5 Components Across the Grades</a:t>
            </a:r>
          </a:p>
        </p:txBody>
      </p:sp>
      <p:pic>
        <p:nvPicPr>
          <p:cNvPr id="6" name="Picture 5" descr="Grid chart showing stages of literacy development from K to 4+ across five components: phonological awareness, phonics, reading fluency, vocabulary, and comprehension.">
            <a:extLst>
              <a:ext uri="{FF2B5EF4-FFF2-40B4-BE49-F238E27FC236}">
                <a16:creationId xmlns:a16="http://schemas.microsoft.com/office/drawing/2014/main" id="{C123B380-7C4B-6640-10F1-83680A56BCE6}"/>
              </a:ext>
            </a:extLst>
          </p:cNvPr>
          <p:cNvPicPr>
            <a:picLocks noChangeAspect="1"/>
          </p:cNvPicPr>
          <p:nvPr/>
        </p:nvPicPr>
        <p:blipFill>
          <a:blip r:embed="rId3"/>
          <a:srcRect l="10919" b="11509"/>
          <a:stretch>
            <a:fillRect/>
          </a:stretch>
        </p:blipFill>
        <p:spPr>
          <a:xfrm>
            <a:off x="1166085" y="673265"/>
            <a:ext cx="6288022" cy="4024520"/>
          </a:xfrm>
          <a:prstGeom prst="rect">
            <a:avLst/>
          </a:prstGeom>
        </p:spPr>
      </p:pic>
      <p:sp>
        <p:nvSpPr>
          <p:cNvPr id="3" name="Oval 2">
            <a:extLst>
              <a:ext uri="{FF2B5EF4-FFF2-40B4-BE49-F238E27FC236}">
                <a16:creationId xmlns:a16="http://schemas.microsoft.com/office/drawing/2014/main" id="{4BC22FC4-4E5E-D540-7ABC-9F8E0E2FACAC}"/>
              </a:ext>
              <a:ext uri="{C183D7F6-B498-43B3-948B-1728B52AA6E4}">
                <adec:decorative xmlns:adec="http://schemas.microsoft.com/office/drawing/2017/decorative" val="1"/>
              </a:ext>
            </a:extLst>
          </p:cNvPr>
          <p:cNvSpPr/>
          <p:nvPr/>
        </p:nvSpPr>
        <p:spPr>
          <a:xfrm>
            <a:off x="1337310" y="1371600"/>
            <a:ext cx="1977390" cy="68580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38C0860-5967-417E-D8F6-44E93A676287}"/>
              </a:ext>
              <a:ext uri="{C183D7F6-B498-43B3-948B-1728B52AA6E4}">
                <adec:decorative xmlns:adec="http://schemas.microsoft.com/office/drawing/2017/decorative" val="1"/>
              </a:ext>
            </a:extLst>
          </p:cNvPr>
          <p:cNvSpPr/>
          <p:nvPr/>
        </p:nvSpPr>
        <p:spPr>
          <a:xfrm>
            <a:off x="1337310" y="2160270"/>
            <a:ext cx="1977390" cy="605790"/>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4F33B8B-788C-281A-5D40-9C987722928A}"/>
              </a:ext>
              <a:ext uri="{C183D7F6-B498-43B3-948B-1728B52AA6E4}">
                <adec:decorative xmlns:adec="http://schemas.microsoft.com/office/drawing/2017/decorative" val="1"/>
              </a:ext>
            </a:extLst>
          </p:cNvPr>
          <p:cNvSpPr/>
          <p:nvPr/>
        </p:nvSpPr>
        <p:spPr>
          <a:xfrm>
            <a:off x="1337310" y="2846070"/>
            <a:ext cx="1977390" cy="605790"/>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2C1E944-C9E1-E838-2663-4B9080776B62}"/>
              </a:ext>
              <a:ext uri="{C183D7F6-B498-43B3-948B-1728B52AA6E4}">
                <adec:decorative xmlns:adec="http://schemas.microsoft.com/office/drawing/2017/decorative" val="1"/>
              </a:ext>
            </a:extLst>
          </p:cNvPr>
          <p:cNvSpPr/>
          <p:nvPr/>
        </p:nvSpPr>
        <p:spPr>
          <a:xfrm>
            <a:off x="1337310" y="3451860"/>
            <a:ext cx="1977390" cy="605790"/>
          </a:xfrm>
          <a:prstGeom prst="ellipse">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7299D97-CF04-956C-2877-1B4A2095D4C9}"/>
              </a:ext>
              <a:ext uri="{C183D7F6-B498-43B3-948B-1728B52AA6E4}">
                <adec:decorative xmlns:adec="http://schemas.microsoft.com/office/drawing/2017/decorative" val="1"/>
              </a:ext>
            </a:extLst>
          </p:cNvPr>
          <p:cNvSpPr/>
          <p:nvPr/>
        </p:nvSpPr>
        <p:spPr>
          <a:xfrm>
            <a:off x="1337310" y="4160520"/>
            <a:ext cx="1977390" cy="50292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458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69B7E5C3-126D-20A1-870C-D9EDA7A511B0}"/>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D1627F1E-DF84-B758-CDD3-8C16CCDFDAAE}"/>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a:solidFill>
                  <a:schemeClr val="bg1"/>
                </a:solidFill>
                <a:latin typeface="Trebuchet MS"/>
              </a:rPr>
              <a:t>1.</a:t>
            </a:r>
            <a:r>
              <a:rPr lang="en-US" sz="2400">
                <a:latin typeface="Trebuchet MS"/>
              </a:rPr>
              <a:t>The Simple View of Reading</a:t>
            </a:r>
          </a:p>
        </p:txBody>
      </p:sp>
      <p:sp>
        <p:nvSpPr>
          <p:cNvPr id="3" name="Rectangle: Rounded Corners 14">
            <a:extLst>
              <a:ext uri="{FF2B5EF4-FFF2-40B4-BE49-F238E27FC236}">
                <a16:creationId xmlns:a16="http://schemas.microsoft.com/office/drawing/2014/main" id="{83651234-9BE9-802D-1ABF-C02C84D6EDA9}"/>
              </a:ext>
            </a:extLst>
          </p:cNvPr>
          <p:cNvSpPr/>
          <p:nvPr/>
        </p:nvSpPr>
        <p:spPr>
          <a:xfrm>
            <a:off x="380694" y="1044724"/>
            <a:ext cx="2287967" cy="90958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a:latin typeface="Trebuchet MS" panose="020B0603020202020204" pitchFamily="34" charset="0"/>
                <a:cs typeface="Arial"/>
              </a:rPr>
              <a:t>Word </a:t>
            </a:r>
          </a:p>
          <a:p>
            <a:pPr algn="ctr"/>
            <a:r>
              <a:rPr lang="en-US" sz="1800">
                <a:latin typeface="Trebuchet MS" panose="020B0603020202020204" pitchFamily="34" charset="0"/>
                <a:cs typeface="Arial"/>
              </a:rPr>
              <a:t>Recognition</a:t>
            </a:r>
          </a:p>
        </p:txBody>
      </p:sp>
      <p:sp>
        <p:nvSpPr>
          <p:cNvPr id="4" name="TextBox 3">
            <a:extLst>
              <a:ext uri="{FF2B5EF4-FFF2-40B4-BE49-F238E27FC236}">
                <a16:creationId xmlns:a16="http://schemas.microsoft.com/office/drawing/2014/main" id="{7E715CEC-3258-96A2-8DE0-847EDCA26A9E}"/>
              </a:ext>
            </a:extLst>
          </p:cNvPr>
          <p:cNvSpPr txBox="1"/>
          <p:nvPr/>
        </p:nvSpPr>
        <p:spPr>
          <a:xfrm>
            <a:off x="2672327" y="1207497"/>
            <a:ext cx="7645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latin typeface="Trebuchet MS" panose="020B0603020202020204" pitchFamily="34" charset="0"/>
              </a:rPr>
              <a:t>X</a:t>
            </a:r>
            <a:endParaRPr lang="en-US" sz="3200">
              <a:latin typeface="Trebuchet MS" panose="020B0603020202020204" pitchFamily="34" charset="0"/>
            </a:endParaRPr>
          </a:p>
        </p:txBody>
      </p:sp>
      <p:sp>
        <p:nvSpPr>
          <p:cNvPr id="5" name="Rectangle: Rounded Corners 1">
            <a:extLst>
              <a:ext uri="{FF2B5EF4-FFF2-40B4-BE49-F238E27FC236}">
                <a16:creationId xmlns:a16="http://schemas.microsoft.com/office/drawing/2014/main" id="{1457CB5A-DADB-454C-B80F-A07A9E58E2B1}"/>
              </a:ext>
            </a:extLst>
          </p:cNvPr>
          <p:cNvSpPr/>
          <p:nvPr/>
        </p:nvSpPr>
        <p:spPr>
          <a:xfrm>
            <a:off x="3428016" y="1043234"/>
            <a:ext cx="2287967" cy="914573"/>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a:latin typeface="Trebuchet MS" panose="020B0603020202020204" pitchFamily="34" charset="0"/>
                <a:cs typeface="Arial"/>
              </a:rPr>
              <a:t>Language</a:t>
            </a:r>
          </a:p>
          <a:p>
            <a:pPr algn="ctr"/>
            <a:r>
              <a:rPr lang="en-US" sz="1800">
                <a:latin typeface="Trebuchet MS" panose="020B0603020202020204" pitchFamily="34" charset="0"/>
                <a:cs typeface="Arial"/>
              </a:rPr>
              <a:t>Comprehension</a:t>
            </a:r>
          </a:p>
        </p:txBody>
      </p:sp>
      <p:sp>
        <p:nvSpPr>
          <p:cNvPr id="6" name="TextBox 5">
            <a:extLst>
              <a:ext uri="{FF2B5EF4-FFF2-40B4-BE49-F238E27FC236}">
                <a16:creationId xmlns:a16="http://schemas.microsoft.com/office/drawing/2014/main" id="{8BED6F54-2EA3-1878-7140-423BD47C4B25}"/>
              </a:ext>
            </a:extLst>
          </p:cNvPr>
          <p:cNvSpPr txBox="1"/>
          <p:nvPr/>
        </p:nvSpPr>
        <p:spPr>
          <a:xfrm>
            <a:off x="5687550" y="1070429"/>
            <a:ext cx="764548"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000" b="1">
                <a:latin typeface="Trebuchet MS" panose="020B0603020202020204" pitchFamily="34" charset="0"/>
              </a:rPr>
              <a:t>=</a:t>
            </a:r>
          </a:p>
        </p:txBody>
      </p:sp>
      <p:sp>
        <p:nvSpPr>
          <p:cNvPr id="7" name="Rectangle: Rounded Corners 2">
            <a:extLst>
              <a:ext uri="{FF2B5EF4-FFF2-40B4-BE49-F238E27FC236}">
                <a16:creationId xmlns:a16="http://schemas.microsoft.com/office/drawing/2014/main" id="{B055C566-DA8D-8538-2EA0-F15F8ED1E173}"/>
              </a:ext>
            </a:extLst>
          </p:cNvPr>
          <p:cNvSpPr/>
          <p:nvPr/>
        </p:nvSpPr>
        <p:spPr>
          <a:xfrm>
            <a:off x="6455632" y="1043166"/>
            <a:ext cx="2285611" cy="914573"/>
          </a:xfrm>
          <a:prstGeom prst="roundRect">
            <a:avLst/>
          </a:prstGeom>
          <a:solidFill>
            <a:srgbClr val="48484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a:latin typeface="Trebuchet MS" panose="020B0603020202020204" pitchFamily="34" charset="0"/>
                <a:cs typeface="Arial"/>
              </a:rPr>
              <a:t>Reading</a:t>
            </a:r>
          </a:p>
          <a:p>
            <a:pPr algn="ctr"/>
            <a:r>
              <a:rPr lang="en-US" sz="1800">
                <a:latin typeface="Trebuchet MS" panose="020B0603020202020204" pitchFamily="34" charset="0"/>
                <a:cs typeface="Arial"/>
              </a:rPr>
              <a:t>Comprehension</a:t>
            </a:r>
          </a:p>
        </p:txBody>
      </p:sp>
      <p:pic>
        <p:nvPicPr>
          <p:cNvPr id="2" name="Picture 2" descr="47+ Thousand Anchor Black White Royalty-Free Images, Stock Photos &amp;  Pictures | Shutterstock">
            <a:extLst>
              <a:ext uri="{FF2B5EF4-FFF2-40B4-BE49-F238E27FC236}">
                <a16:creationId xmlns:a16="http://schemas.microsoft.com/office/drawing/2014/main" id="{BE610B62-F5F5-AEB4-A806-67438C7172BD}"/>
              </a:ext>
            </a:extLst>
          </p:cNvPr>
          <p:cNvPicPr>
            <a:picLocks noChangeArrowheads="1"/>
          </p:cNvPicPr>
          <p:nvPr/>
        </p:nvPicPr>
        <p:blipFill rotWithShape="1">
          <a:blip r:embed="rId3">
            <a:extLst>
              <a:ext uri="{28A0092B-C50C-407E-A947-70E740481C1C}">
                <a14:useLocalDpi xmlns:a14="http://schemas.microsoft.com/office/drawing/2010/main" val="0"/>
              </a:ext>
            </a:extLst>
          </a:blip>
          <a:srcRect l="21186" t="11517" r="21387" b="12072"/>
          <a:stretch>
            <a:fillRect/>
          </a:stretch>
        </p:blipFill>
        <p:spPr bwMode="auto">
          <a:xfrm>
            <a:off x="8353168" y="92824"/>
            <a:ext cx="6858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E302B7F-CF58-FF95-560E-FA46E2EE97DA}"/>
              </a:ext>
            </a:extLst>
          </p:cNvPr>
          <p:cNvSpPr txBox="1"/>
          <p:nvPr/>
        </p:nvSpPr>
        <p:spPr>
          <a:xfrm>
            <a:off x="7003774" y="4100334"/>
            <a:ext cx="2140226" cy="2308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i="0" u="none" strike="noStrike">
                <a:solidFill>
                  <a:srgbClr val="000000"/>
                </a:solidFill>
                <a:effectLst/>
                <a:latin typeface="Trebuchet MS" panose="020B0603020202020204" pitchFamily="34" charset="0"/>
                <a:cs typeface="Calibri Light"/>
              </a:rPr>
              <a:t>(Gough</a:t>
            </a:r>
            <a:r>
              <a:rPr lang="en-US" sz="900">
                <a:solidFill>
                  <a:srgbClr val="000000"/>
                </a:solidFill>
                <a:latin typeface="Trebuchet MS" panose="020B0603020202020204" pitchFamily="34" charset="0"/>
                <a:cs typeface="Calibri Light"/>
              </a:rPr>
              <a:t> </a:t>
            </a:r>
            <a:r>
              <a:rPr lang="en-US" sz="900" i="0" u="none" strike="noStrike">
                <a:solidFill>
                  <a:srgbClr val="000000"/>
                </a:solidFill>
                <a:effectLst/>
                <a:latin typeface="Trebuchet MS" panose="020B0603020202020204" pitchFamily="34" charset="0"/>
                <a:cs typeface="Calibri Light"/>
              </a:rPr>
              <a:t>&amp; </a:t>
            </a:r>
            <a:r>
              <a:rPr lang="en-US" sz="900">
                <a:solidFill>
                  <a:srgbClr val="000000"/>
                </a:solidFill>
                <a:latin typeface="Trebuchet MS" panose="020B0603020202020204" pitchFamily="34" charset="0"/>
                <a:cs typeface="Calibri Light"/>
              </a:rPr>
              <a:t>Tunmer, 1986)</a:t>
            </a:r>
            <a:endParaRPr lang="en-US" sz="900">
              <a:latin typeface="Trebuchet MS" panose="020B0603020202020204" pitchFamily="34" charset="0"/>
              <a:cs typeface="Calibri Light"/>
            </a:endParaRPr>
          </a:p>
        </p:txBody>
      </p:sp>
    </p:spTree>
    <p:extLst>
      <p:ext uri="{BB962C8B-B14F-4D97-AF65-F5344CB8AC3E}">
        <p14:creationId xmlns:p14="http://schemas.microsoft.com/office/powerpoint/2010/main" val="103472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3">
                                            <p:bg/>
                                          </p:spTgt>
                                        </p:tgtEl>
                                      </p:cBhvr>
                                    </p:animEffect>
                                    <p:animScale>
                                      <p:cBhvr>
                                        <p:cTn id="25" dur="250" autoRev="1" fill="hold"/>
                                        <p:tgtEl>
                                          <p:spTgt spid="3">
                                            <p:bg/>
                                          </p:spTgt>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5">
                                            <p:bg/>
                                          </p:spTgt>
                                        </p:tgtEl>
                                      </p:cBhvr>
                                    </p:animEffect>
                                    <p:animScale>
                                      <p:cBhvr>
                                        <p:cTn id="30" dur="250" autoRev="1" fill="hold"/>
                                        <p:tgtEl>
                                          <p:spTgt spid="5">
                                            <p:bg/>
                                          </p:spTgt>
                                        </p:tgtEl>
                                      </p:cBhvr>
                                      <p:by x="105000" y="105000"/>
                                    </p:animScale>
                                  </p:childTnLst>
                                </p:cTn>
                              </p:par>
                              <p:par>
                                <p:cTn id="31" presetID="26" presetClass="emph" presetSubtype="0" fill="hold" grpId="0" nodeType="withEffect">
                                  <p:stCondLst>
                                    <p:cond delay="0"/>
                                  </p:stCondLst>
                                  <p:childTnLst>
                                    <p:animEffect transition="out" filter="fade">
                                      <p:cBhvr>
                                        <p:cTn id="32" dur="500" tmFilter="0, 0; .2, .5; .8, .5; 1, 0"/>
                                        <p:tgtEl>
                                          <p:spTgt spid="5">
                                            <p:txEl>
                                              <p:pRg st="0" end="0"/>
                                            </p:txEl>
                                          </p:spTgt>
                                        </p:tgtEl>
                                      </p:cBhvr>
                                    </p:animEffect>
                                    <p:animScale>
                                      <p:cBhvr>
                                        <p:cTn id="33" dur="250" autoRev="1" fill="hold"/>
                                        <p:tgtEl>
                                          <p:spTgt spid="5">
                                            <p:txEl>
                                              <p:pRg st="0" end="0"/>
                                            </p:txEl>
                                          </p:spTgt>
                                        </p:tgtEl>
                                      </p:cBhvr>
                                      <p:by x="105000" y="105000"/>
                                    </p:animScale>
                                  </p:childTnLst>
                                </p:cTn>
                              </p:par>
                              <p:par>
                                <p:cTn id="34" presetID="26" presetClass="emph" presetSubtype="0" fill="hold" grpId="0" nodeType="withEffect">
                                  <p:stCondLst>
                                    <p:cond delay="0"/>
                                  </p:stCondLst>
                                  <p:childTnLst>
                                    <p:animEffect transition="out" filter="fade">
                                      <p:cBhvr>
                                        <p:cTn id="35" dur="500" tmFilter="0, 0; .2, .5; .8, .5; 1, 0"/>
                                        <p:tgtEl>
                                          <p:spTgt spid="5">
                                            <p:txEl>
                                              <p:pRg st="1" end="1"/>
                                            </p:txEl>
                                          </p:spTgt>
                                        </p:tgtEl>
                                      </p:cBhvr>
                                    </p:animEffect>
                                    <p:animScale>
                                      <p:cBhvr>
                                        <p:cTn id="36" dur="250" autoRev="1" fill="hold"/>
                                        <p:tgtEl>
                                          <p:spTgt spid="5">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nimBg="1"/>
      <p:bldP spid="5"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1BE65077-9363-2A76-759B-9315BBEDD479}"/>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3C7FB777-FEA2-262C-F751-07C4D3D95829}"/>
              </a:ext>
              <a:ext uri="{C183D7F6-B498-43B3-948B-1728B52AA6E4}">
                <adec:decorative xmlns:adec="http://schemas.microsoft.com/office/drawing/2017/decorative" val="1"/>
              </a:ext>
            </a:extLst>
          </p:cNvPr>
          <p:cNvSpPr/>
          <p:nvPr/>
        </p:nvSpPr>
        <p:spPr>
          <a:xfrm>
            <a:off x="0" y="3788447"/>
            <a:ext cx="9144000" cy="14075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603020202020204" pitchFamily="34" charset="0"/>
            </a:endParaRPr>
          </a:p>
        </p:txBody>
      </p:sp>
      <p:sp>
        <p:nvSpPr>
          <p:cNvPr id="353" name="Google Shape;353;p46">
            <a:extLst>
              <a:ext uri="{FF2B5EF4-FFF2-40B4-BE49-F238E27FC236}">
                <a16:creationId xmlns:a16="http://schemas.microsoft.com/office/drawing/2014/main" id="{83092584-8AA4-8FB4-66DC-1A6B284603D8}"/>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a:solidFill>
                  <a:schemeClr val="bg1"/>
                </a:solidFill>
                <a:latin typeface="Trebuchet MS"/>
              </a:rPr>
              <a:t>2.</a:t>
            </a:r>
            <a:r>
              <a:rPr lang="en-US" sz="2400">
                <a:latin typeface="Trebuchet MS"/>
              </a:rPr>
              <a:t>The Simple View of Reading</a:t>
            </a:r>
          </a:p>
        </p:txBody>
      </p:sp>
      <p:pic>
        <p:nvPicPr>
          <p:cNvPr id="2" name="Picture 2" descr="47+ Thousand Anchor Black White Royalty-Free Images, Stock Photos &amp;  Pictures | Shutterstock">
            <a:extLst>
              <a:ext uri="{FF2B5EF4-FFF2-40B4-BE49-F238E27FC236}">
                <a16:creationId xmlns:a16="http://schemas.microsoft.com/office/drawing/2014/main" id="{E09C436E-ECE2-EF9A-E245-31F1A0CC6772}"/>
              </a:ext>
            </a:extLst>
          </p:cNvPr>
          <p:cNvPicPr>
            <a:picLocks noChangeArrowheads="1"/>
          </p:cNvPicPr>
          <p:nvPr/>
        </p:nvPicPr>
        <p:blipFill rotWithShape="1">
          <a:blip r:embed="rId3">
            <a:extLst>
              <a:ext uri="{28A0092B-C50C-407E-A947-70E740481C1C}">
                <a14:useLocalDpi xmlns:a14="http://schemas.microsoft.com/office/drawing/2010/main" val="0"/>
              </a:ext>
            </a:extLst>
          </a:blip>
          <a:srcRect l="21186" t="11517" r="21387" b="12072"/>
          <a:stretch>
            <a:fillRect/>
          </a:stretch>
        </p:blipFill>
        <p:spPr bwMode="auto">
          <a:xfrm>
            <a:off x="8353168" y="92824"/>
            <a:ext cx="685800" cy="914400"/>
          </a:xfrm>
          <a:prstGeom prst="rect">
            <a:avLst/>
          </a:prstGeom>
          <a:noFill/>
          <a:extLst>
            <a:ext uri="{909E8E84-426E-40DD-AFC4-6F175D3DCCD1}">
              <a14:hiddenFill xmlns:a14="http://schemas.microsoft.com/office/drawing/2010/main">
                <a:solidFill>
                  <a:srgbClr val="FFFFFF"/>
                </a:solidFill>
              </a14:hiddenFill>
            </a:ext>
          </a:extLst>
        </p:spPr>
      </p:pic>
      <p:sp>
        <p:nvSpPr>
          <p:cNvPr id="25" name="Cube 24">
            <a:extLst>
              <a:ext uri="{FF2B5EF4-FFF2-40B4-BE49-F238E27FC236}">
                <a16:creationId xmlns:a16="http://schemas.microsoft.com/office/drawing/2014/main" id="{E4F33AB3-2519-4830-BE9E-6C6D36D28C36}"/>
              </a:ext>
              <a:ext uri="{C183D7F6-B498-43B3-948B-1728B52AA6E4}">
                <adec:decorative xmlns:adec="http://schemas.microsoft.com/office/drawing/2017/decorative" val="1"/>
              </a:ext>
            </a:extLst>
          </p:cNvPr>
          <p:cNvSpPr/>
          <p:nvPr/>
        </p:nvSpPr>
        <p:spPr>
          <a:xfrm>
            <a:off x="961747" y="1625443"/>
            <a:ext cx="1371600" cy="2286000"/>
          </a:xfrm>
          <a:prstGeom prst="cube">
            <a:avLst>
              <a:gd name="adj" fmla="val 0"/>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rebuchet MS" panose="020B0603020202020204" pitchFamily="34" charset="0"/>
            </a:endParaRPr>
          </a:p>
        </p:txBody>
      </p:sp>
      <p:sp>
        <p:nvSpPr>
          <p:cNvPr id="26" name="Cube 25">
            <a:extLst>
              <a:ext uri="{FF2B5EF4-FFF2-40B4-BE49-F238E27FC236}">
                <a16:creationId xmlns:a16="http://schemas.microsoft.com/office/drawing/2014/main" id="{6C924E68-3209-28BA-E48B-44F64116ECF9}"/>
              </a:ext>
              <a:ext uri="{C183D7F6-B498-43B3-948B-1728B52AA6E4}">
                <adec:decorative xmlns:adec="http://schemas.microsoft.com/office/drawing/2017/decorative" val="1"/>
              </a:ext>
            </a:extLst>
          </p:cNvPr>
          <p:cNvSpPr/>
          <p:nvPr/>
        </p:nvSpPr>
        <p:spPr>
          <a:xfrm>
            <a:off x="3938590" y="2990067"/>
            <a:ext cx="1371600" cy="914400"/>
          </a:xfrm>
          <a:prstGeom prst="cube">
            <a:avLst>
              <a:gd name="adj" fmla="val 0"/>
            </a:avLst>
          </a:prstGeom>
          <a:solidFill>
            <a:srgbClr val="093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rebuchet MS" panose="020B0603020202020204" pitchFamily="34" charset="0"/>
            </a:endParaRPr>
          </a:p>
        </p:txBody>
      </p:sp>
      <p:sp>
        <p:nvSpPr>
          <p:cNvPr id="27" name="Cube 26">
            <a:extLst>
              <a:ext uri="{FF2B5EF4-FFF2-40B4-BE49-F238E27FC236}">
                <a16:creationId xmlns:a16="http://schemas.microsoft.com/office/drawing/2014/main" id="{D34298F7-B9DF-E20C-C537-582E82E25A46}"/>
              </a:ext>
              <a:ext uri="{C183D7F6-B498-43B3-948B-1728B52AA6E4}">
                <adec:decorative xmlns:adec="http://schemas.microsoft.com/office/drawing/2017/decorative" val="1"/>
              </a:ext>
            </a:extLst>
          </p:cNvPr>
          <p:cNvSpPr/>
          <p:nvPr/>
        </p:nvSpPr>
        <p:spPr>
          <a:xfrm>
            <a:off x="6915433" y="2998785"/>
            <a:ext cx="1371600" cy="914400"/>
          </a:xfrm>
          <a:prstGeom prst="cube">
            <a:avLst>
              <a:gd name="adj" fmla="val 0"/>
            </a:avLst>
          </a:prstGeom>
          <a:solidFill>
            <a:srgbClr val="4848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rebuchet MS" panose="020B0603020202020204" pitchFamily="34" charset="0"/>
            </a:endParaRPr>
          </a:p>
        </p:txBody>
      </p:sp>
      <p:cxnSp>
        <p:nvCxnSpPr>
          <p:cNvPr id="28" name="Straight Connector 27">
            <a:extLst>
              <a:ext uri="{FF2B5EF4-FFF2-40B4-BE49-F238E27FC236}">
                <a16:creationId xmlns:a16="http://schemas.microsoft.com/office/drawing/2014/main" id="{FD7F69EA-D862-6E02-D1FB-49105EBA65BE}"/>
              </a:ext>
              <a:ext uri="{C183D7F6-B498-43B3-948B-1728B52AA6E4}">
                <adec:decorative xmlns:adec="http://schemas.microsoft.com/office/drawing/2017/decorative" val="1"/>
              </a:ext>
            </a:extLst>
          </p:cNvPr>
          <p:cNvCxnSpPr>
            <a:cxnSpLocks/>
          </p:cNvCxnSpPr>
          <p:nvPr/>
        </p:nvCxnSpPr>
        <p:spPr>
          <a:xfrm flipH="1">
            <a:off x="547835" y="862810"/>
            <a:ext cx="21553" cy="3023737"/>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6D3CFC2C-FEB6-1BE4-0092-DF3F721677B7}"/>
              </a:ext>
              <a:ext uri="{C183D7F6-B498-43B3-948B-1728B52AA6E4}">
                <adec:decorative xmlns:adec="http://schemas.microsoft.com/office/drawing/2017/decorative" val="1"/>
              </a:ext>
            </a:extLst>
          </p:cNvPr>
          <p:cNvCxnSpPr>
            <a:cxnSpLocks/>
          </p:cNvCxnSpPr>
          <p:nvPr/>
        </p:nvCxnSpPr>
        <p:spPr>
          <a:xfrm flipH="1">
            <a:off x="529676" y="3904467"/>
            <a:ext cx="8095712" cy="0"/>
          </a:xfrm>
          <a:prstGeom prst="line">
            <a:avLst/>
          </a:prstGeom>
          <a:ln w="38100">
            <a:solidFill>
              <a:schemeClr val="tx1"/>
            </a:solidFill>
          </a:ln>
        </p:spPr>
        <p:style>
          <a:lnRef idx="1">
            <a:schemeClr val="accent2"/>
          </a:lnRef>
          <a:fillRef idx="0">
            <a:schemeClr val="accent2"/>
          </a:fillRef>
          <a:effectRef idx="0">
            <a:schemeClr val="accent2"/>
          </a:effectRef>
          <a:fontRef idx="minor">
            <a:schemeClr val="tx1"/>
          </a:fontRef>
        </p:style>
      </p:cxnSp>
      <p:sp>
        <p:nvSpPr>
          <p:cNvPr id="33" name="TextBox 32">
            <a:extLst>
              <a:ext uri="{FF2B5EF4-FFF2-40B4-BE49-F238E27FC236}">
                <a16:creationId xmlns:a16="http://schemas.microsoft.com/office/drawing/2014/main" id="{520A8310-EC65-9939-F63C-13E612D33FF4}"/>
              </a:ext>
            </a:extLst>
          </p:cNvPr>
          <p:cNvSpPr txBox="1"/>
          <p:nvPr/>
        </p:nvSpPr>
        <p:spPr>
          <a:xfrm>
            <a:off x="849091" y="923871"/>
            <a:ext cx="1596912" cy="707886"/>
          </a:xfrm>
          <a:prstGeom prst="rect">
            <a:avLst/>
          </a:prstGeom>
        </p:spPr>
        <p:txBody>
          <a:bodyPr wrap="none" rtlCol="0">
            <a:spAutoFit/>
          </a:bodyPr>
          <a:lstStyle/>
          <a:p>
            <a:pPr algn="ctr"/>
            <a:r>
              <a:rPr lang="en-US" sz="2000" b="1">
                <a:solidFill>
                  <a:schemeClr val="tx1"/>
                </a:solidFill>
                <a:latin typeface="+mj-lt"/>
                <a:ea typeface="微软雅黑"/>
                <a:cs typeface="Posterama" panose="020B0504020200020000" pitchFamily="34" charset="0"/>
              </a:rPr>
              <a:t>Word </a:t>
            </a:r>
          </a:p>
          <a:p>
            <a:pPr algn="ctr"/>
            <a:r>
              <a:rPr lang="en-US" sz="2000" b="1">
                <a:solidFill>
                  <a:schemeClr val="tx1"/>
                </a:solidFill>
                <a:latin typeface="+mj-lt"/>
                <a:ea typeface="微软雅黑"/>
                <a:cs typeface="Posterama" panose="020B0504020200020000" pitchFamily="34" charset="0"/>
              </a:rPr>
              <a:t>Recognition</a:t>
            </a:r>
          </a:p>
        </p:txBody>
      </p:sp>
      <p:sp>
        <p:nvSpPr>
          <p:cNvPr id="30" name="TextBox 29">
            <a:extLst>
              <a:ext uri="{FF2B5EF4-FFF2-40B4-BE49-F238E27FC236}">
                <a16:creationId xmlns:a16="http://schemas.microsoft.com/office/drawing/2014/main" id="{A3E675CF-9C26-7C77-58B0-DAD3FA02D652}"/>
              </a:ext>
            </a:extLst>
          </p:cNvPr>
          <p:cNvSpPr txBox="1"/>
          <p:nvPr/>
        </p:nvSpPr>
        <p:spPr>
          <a:xfrm>
            <a:off x="707225" y="3963961"/>
            <a:ext cx="1880644" cy="584775"/>
          </a:xfrm>
          <a:prstGeom prst="rect">
            <a:avLst/>
          </a:prstGeom>
        </p:spPr>
        <p:txBody>
          <a:bodyPr wrap="none" rtlCol="0">
            <a:spAutoFit/>
          </a:bodyPr>
          <a:lstStyle/>
          <a:p>
            <a:pPr algn="ctr"/>
            <a:r>
              <a:rPr lang="en-US" sz="1600" b="1">
                <a:solidFill>
                  <a:schemeClr val="tx1"/>
                </a:solidFill>
                <a:latin typeface="+mj-lt"/>
                <a:ea typeface="微软雅黑"/>
                <a:cs typeface="Posterama" panose="020B0504020200020000" pitchFamily="34" charset="0"/>
              </a:rPr>
              <a:t>Strong </a:t>
            </a:r>
          </a:p>
          <a:p>
            <a:pPr algn="ctr"/>
            <a:r>
              <a:rPr lang="en-US" sz="1600" b="1">
                <a:solidFill>
                  <a:schemeClr val="tx1"/>
                </a:solidFill>
                <a:latin typeface="+mj-lt"/>
                <a:ea typeface="微软雅黑"/>
                <a:cs typeface="Posterama" panose="020B0504020200020000" pitchFamily="34" charset="0"/>
              </a:rPr>
              <a:t>Word Recognition</a:t>
            </a:r>
          </a:p>
        </p:txBody>
      </p:sp>
      <p:sp>
        <p:nvSpPr>
          <p:cNvPr id="40" name="TextBox 39">
            <a:extLst>
              <a:ext uri="{FF2B5EF4-FFF2-40B4-BE49-F238E27FC236}">
                <a16:creationId xmlns:a16="http://schemas.microsoft.com/office/drawing/2014/main" id="{98A8B3A5-86D9-8C63-5F95-297DE432F0C6}"/>
              </a:ext>
            </a:extLst>
          </p:cNvPr>
          <p:cNvSpPr txBox="1"/>
          <p:nvPr/>
        </p:nvSpPr>
        <p:spPr>
          <a:xfrm>
            <a:off x="2860431" y="2222848"/>
            <a:ext cx="7645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latin typeface="Trebuchet MS" panose="020B0603020202020204" pitchFamily="34" charset="0"/>
              </a:rPr>
              <a:t>X</a:t>
            </a:r>
            <a:endParaRPr lang="en-US" sz="3200">
              <a:latin typeface="Trebuchet MS" panose="020B0603020202020204" pitchFamily="34" charset="0"/>
            </a:endParaRPr>
          </a:p>
        </p:txBody>
      </p:sp>
      <p:sp>
        <p:nvSpPr>
          <p:cNvPr id="34" name="TextBox 33">
            <a:extLst>
              <a:ext uri="{FF2B5EF4-FFF2-40B4-BE49-F238E27FC236}">
                <a16:creationId xmlns:a16="http://schemas.microsoft.com/office/drawing/2014/main" id="{2BF3DF5B-D595-A160-105B-8857562BD989}"/>
              </a:ext>
            </a:extLst>
          </p:cNvPr>
          <p:cNvSpPr txBox="1"/>
          <p:nvPr/>
        </p:nvSpPr>
        <p:spPr>
          <a:xfrm>
            <a:off x="3547520" y="917557"/>
            <a:ext cx="2048959" cy="707886"/>
          </a:xfrm>
          <a:prstGeom prst="rect">
            <a:avLst/>
          </a:prstGeom>
          <a:ln>
            <a:noFill/>
          </a:ln>
        </p:spPr>
        <p:txBody>
          <a:bodyPr wrap="none" rtlCol="0">
            <a:spAutoFit/>
          </a:bodyPr>
          <a:lstStyle/>
          <a:p>
            <a:pPr algn="ctr"/>
            <a:r>
              <a:rPr lang="en-US" sz="2000" b="1">
                <a:solidFill>
                  <a:schemeClr val="tx1"/>
                </a:solidFill>
                <a:latin typeface="+mj-lt"/>
                <a:ea typeface="微软雅黑"/>
                <a:cs typeface="Posterama" panose="020B0504020200020000" pitchFamily="34" charset="0"/>
              </a:rPr>
              <a:t>Language</a:t>
            </a:r>
          </a:p>
          <a:p>
            <a:pPr algn="ctr"/>
            <a:r>
              <a:rPr lang="en-US" sz="2000" b="1">
                <a:solidFill>
                  <a:schemeClr val="tx1"/>
                </a:solidFill>
                <a:latin typeface="+mj-lt"/>
                <a:ea typeface="微软雅黑"/>
                <a:cs typeface="Posterama" panose="020B0504020200020000" pitchFamily="34" charset="0"/>
              </a:rPr>
              <a:t>Comprehension</a:t>
            </a:r>
          </a:p>
        </p:txBody>
      </p:sp>
      <p:sp>
        <p:nvSpPr>
          <p:cNvPr id="31" name="TextBox 30">
            <a:extLst>
              <a:ext uri="{FF2B5EF4-FFF2-40B4-BE49-F238E27FC236}">
                <a16:creationId xmlns:a16="http://schemas.microsoft.com/office/drawing/2014/main" id="{EA8D6FAA-0CF7-D3DD-B7F1-526BE7C06BAD}"/>
              </a:ext>
            </a:extLst>
          </p:cNvPr>
          <p:cNvSpPr txBox="1"/>
          <p:nvPr/>
        </p:nvSpPr>
        <p:spPr>
          <a:xfrm>
            <a:off x="3351639" y="3960365"/>
            <a:ext cx="2638864" cy="584775"/>
          </a:xfrm>
          <a:prstGeom prst="rect">
            <a:avLst/>
          </a:prstGeom>
        </p:spPr>
        <p:txBody>
          <a:bodyPr wrap="none" rtlCol="0">
            <a:spAutoFit/>
          </a:bodyPr>
          <a:lstStyle/>
          <a:p>
            <a:pPr algn="ctr"/>
            <a:r>
              <a:rPr lang="en-US" sz="1600" b="1">
                <a:solidFill>
                  <a:schemeClr val="tx1"/>
                </a:solidFill>
                <a:latin typeface="+mj-lt"/>
                <a:ea typeface="微软雅黑"/>
                <a:cs typeface="Posterama" panose="020B0504020200020000" pitchFamily="34" charset="0"/>
              </a:rPr>
              <a:t>Weak </a:t>
            </a:r>
          </a:p>
          <a:p>
            <a:pPr algn="ctr"/>
            <a:r>
              <a:rPr lang="en-US" sz="1600" b="1">
                <a:solidFill>
                  <a:schemeClr val="tx1"/>
                </a:solidFill>
                <a:latin typeface="+mj-lt"/>
                <a:ea typeface="微软雅黑"/>
                <a:cs typeface="Posterama" panose="020B0504020200020000" pitchFamily="34" charset="0"/>
              </a:rPr>
              <a:t>Language Comprehension</a:t>
            </a:r>
          </a:p>
        </p:txBody>
      </p:sp>
      <p:sp>
        <p:nvSpPr>
          <p:cNvPr id="42" name="TextBox 41">
            <a:extLst>
              <a:ext uri="{FF2B5EF4-FFF2-40B4-BE49-F238E27FC236}">
                <a16:creationId xmlns:a16="http://schemas.microsoft.com/office/drawing/2014/main" id="{6FA4C797-01E6-03B5-E2A1-A5B851CFCB5E}"/>
              </a:ext>
            </a:extLst>
          </p:cNvPr>
          <p:cNvSpPr txBox="1"/>
          <p:nvPr/>
        </p:nvSpPr>
        <p:spPr>
          <a:xfrm>
            <a:off x="5717163" y="2040210"/>
            <a:ext cx="764548"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000" b="1">
                <a:latin typeface="Trebuchet MS" panose="020B0603020202020204" pitchFamily="34" charset="0"/>
              </a:rPr>
              <a:t>=</a:t>
            </a:r>
          </a:p>
        </p:txBody>
      </p:sp>
      <p:sp>
        <p:nvSpPr>
          <p:cNvPr id="35" name="TextBox 34">
            <a:extLst>
              <a:ext uri="{FF2B5EF4-FFF2-40B4-BE49-F238E27FC236}">
                <a16:creationId xmlns:a16="http://schemas.microsoft.com/office/drawing/2014/main" id="{E629E961-E15C-3D84-072E-1F07C06DC7DF}"/>
              </a:ext>
            </a:extLst>
          </p:cNvPr>
          <p:cNvSpPr txBox="1"/>
          <p:nvPr/>
        </p:nvSpPr>
        <p:spPr>
          <a:xfrm>
            <a:off x="6703039" y="917557"/>
            <a:ext cx="2048959" cy="707886"/>
          </a:xfrm>
          <a:prstGeom prst="rect">
            <a:avLst/>
          </a:prstGeom>
        </p:spPr>
        <p:txBody>
          <a:bodyPr wrap="none" rtlCol="0">
            <a:spAutoFit/>
          </a:bodyPr>
          <a:lstStyle/>
          <a:p>
            <a:pPr algn="ctr"/>
            <a:r>
              <a:rPr lang="en-US" sz="2000" b="1">
                <a:solidFill>
                  <a:schemeClr val="tx1"/>
                </a:solidFill>
                <a:latin typeface="+mj-lt"/>
                <a:ea typeface="微软雅黑"/>
                <a:cs typeface="Posterama" panose="020B0504020200020000" pitchFamily="34" charset="0"/>
              </a:rPr>
              <a:t>Reading </a:t>
            </a:r>
          </a:p>
          <a:p>
            <a:pPr algn="ctr"/>
            <a:r>
              <a:rPr lang="en-US" sz="2000" b="1">
                <a:solidFill>
                  <a:schemeClr val="tx1"/>
                </a:solidFill>
                <a:latin typeface="+mj-lt"/>
                <a:ea typeface="微软雅黑"/>
                <a:cs typeface="Posterama" panose="020B0504020200020000" pitchFamily="34" charset="0"/>
              </a:rPr>
              <a:t>Comprehension</a:t>
            </a:r>
          </a:p>
        </p:txBody>
      </p:sp>
      <p:sp>
        <p:nvSpPr>
          <p:cNvPr id="32" name="TextBox 31">
            <a:extLst>
              <a:ext uri="{FF2B5EF4-FFF2-40B4-BE49-F238E27FC236}">
                <a16:creationId xmlns:a16="http://schemas.microsoft.com/office/drawing/2014/main" id="{B67F57F1-0B3F-1FFD-2912-68B1500FB98A}"/>
              </a:ext>
            </a:extLst>
          </p:cNvPr>
          <p:cNvSpPr txBox="1"/>
          <p:nvPr/>
        </p:nvSpPr>
        <p:spPr>
          <a:xfrm>
            <a:off x="6353134" y="3954942"/>
            <a:ext cx="2496197" cy="584775"/>
          </a:xfrm>
          <a:prstGeom prst="rect">
            <a:avLst/>
          </a:prstGeom>
        </p:spPr>
        <p:txBody>
          <a:bodyPr wrap="none" rtlCol="0">
            <a:spAutoFit/>
          </a:bodyPr>
          <a:lstStyle/>
          <a:p>
            <a:pPr algn="ctr"/>
            <a:r>
              <a:rPr lang="en-US" sz="1600" b="1">
                <a:solidFill>
                  <a:schemeClr val="tx1"/>
                </a:solidFill>
                <a:latin typeface="+mj-lt"/>
                <a:ea typeface="微软雅黑"/>
                <a:cs typeface="Posterama" panose="020B0504020200020000" pitchFamily="34" charset="0"/>
              </a:rPr>
              <a:t>Weak</a:t>
            </a:r>
          </a:p>
          <a:p>
            <a:pPr algn="ctr"/>
            <a:r>
              <a:rPr lang="en-US" sz="1600" b="1">
                <a:solidFill>
                  <a:schemeClr val="tx1"/>
                </a:solidFill>
                <a:latin typeface="+mj-lt"/>
                <a:ea typeface="微软雅黑"/>
                <a:cs typeface="Posterama" panose="020B0504020200020000" pitchFamily="34" charset="0"/>
              </a:rPr>
              <a:t>Reading Comprehension</a:t>
            </a:r>
          </a:p>
        </p:txBody>
      </p:sp>
      <p:sp>
        <p:nvSpPr>
          <p:cNvPr id="3" name="TextBox 2">
            <a:extLst>
              <a:ext uri="{FF2B5EF4-FFF2-40B4-BE49-F238E27FC236}">
                <a16:creationId xmlns:a16="http://schemas.microsoft.com/office/drawing/2014/main" id="{4C7A4EEB-434C-8EA7-3434-1C261B6C7299}"/>
              </a:ext>
            </a:extLst>
          </p:cNvPr>
          <p:cNvSpPr txBox="1"/>
          <p:nvPr/>
        </p:nvSpPr>
        <p:spPr>
          <a:xfrm>
            <a:off x="-679416" y="4829091"/>
            <a:ext cx="2140226" cy="2308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i="0" u="none" strike="noStrike">
                <a:solidFill>
                  <a:srgbClr val="000000"/>
                </a:solidFill>
                <a:effectLst/>
                <a:latin typeface="Trebuchet MS" panose="020B0603020202020204" pitchFamily="34" charset="0"/>
                <a:cs typeface="Calibri Light"/>
              </a:rPr>
              <a:t>(Gough</a:t>
            </a:r>
            <a:r>
              <a:rPr lang="en-US" sz="900">
                <a:solidFill>
                  <a:srgbClr val="000000"/>
                </a:solidFill>
                <a:latin typeface="Trebuchet MS" panose="020B0603020202020204" pitchFamily="34" charset="0"/>
                <a:cs typeface="Calibri Light"/>
              </a:rPr>
              <a:t> </a:t>
            </a:r>
            <a:r>
              <a:rPr lang="en-US" sz="900" i="0" u="none" strike="noStrike">
                <a:solidFill>
                  <a:srgbClr val="000000"/>
                </a:solidFill>
                <a:effectLst/>
                <a:latin typeface="Trebuchet MS" panose="020B0603020202020204" pitchFamily="34" charset="0"/>
                <a:cs typeface="Calibri Light"/>
              </a:rPr>
              <a:t>&amp; </a:t>
            </a:r>
            <a:r>
              <a:rPr lang="en-US" sz="900">
                <a:solidFill>
                  <a:srgbClr val="000000"/>
                </a:solidFill>
                <a:latin typeface="Trebuchet MS" panose="020B0603020202020204" pitchFamily="34" charset="0"/>
                <a:cs typeface="Calibri Light"/>
              </a:rPr>
              <a:t>Tunmer, 1986)</a:t>
            </a:r>
            <a:endParaRPr lang="en-US" sz="900">
              <a:latin typeface="Trebuchet MS" panose="020B0603020202020204" pitchFamily="34" charset="0"/>
              <a:cs typeface="Calibri Light"/>
            </a:endParaRPr>
          </a:p>
        </p:txBody>
      </p:sp>
      <p:pic>
        <p:nvPicPr>
          <p:cNvPr id="7170" name="Picture 2">
            <a:extLst>
              <a:ext uri="{FF2B5EF4-FFF2-40B4-BE49-F238E27FC236}">
                <a16:creationId xmlns:a16="http://schemas.microsoft.com/office/drawing/2014/main" id="{7ABF1F7C-2C2C-01BC-3453-E3B9E243723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7033" y="4703560"/>
            <a:ext cx="797758" cy="347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30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000" fill="hold"/>
                                        <p:tgtEl>
                                          <p:spTgt spid="33"/>
                                        </p:tgtEl>
                                      </p:cBhvr>
                                      <p:by x="150000" y="150000"/>
                                    </p:animScale>
                                  </p:childTnLst>
                                </p:cTn>
                              </p:par>
                              <p:par>
                                <p:cTn id="7" presetID="42" presetClass="path" presetSubtype="0" accel="50000" decel="50000" fill="hold" grpId="3" nodeType="withEffect">
                                  <p:stCondLst>
                                    <p:cond delay="250"/>
                                  </p:stCondLst>
                                  <p:childTnLst>
                                    <p:animMotion origin="layout" path="M 1.66667E-6 3.20988E-6 L 1.66667E-6 0.25 " pathEditMode="relative" rAng="0" ptsTypes="AA">
                                      <p:cBhvr>
                                        <p:cTn id="8" dur="2000" fill="hold"/>
                                        <p:tgtEl>
                                          <p:spTgt spid="33"/>
                                        </p:tgtEl>
                                        <p:attrNameLst>
                                          <p:attrName>ppt_x</p:attrName>
                                          <p:attrName>ppt_y</p:attrName>
                                        </p:attrNameLst>
                                      </p:cBhvr>
                                      <p:rCtr x="0" y="12500"/>
                                    </p:animMotion>
                                  </p:childTnLst>
                                </p:cTn>
                              </p:par>
                              <p:par>
                                <p:cTn id="9" presetID="10" presetClass="exit" presetSubtype="0" fill="hold" grpId="1" nodeType="withEffect">
                                  <p:stCondLst>
                                    <p:cond delay="500"/>
                                  </p:stCondLst>
                                  <p:childTnLst>
                                    <p:animEffect transition="out" filter="fade">
                                      <p:cBhvr>
                                        <p:cTn id="10" dur="500"/>
                                        <p:tgtEl>
                                          <p:spTgt spid="33"/>
                                        </p:tgtEl>
                                      </p:cBhvr>
                                    </p:animEffect>
                                    <p:set>
                                      <p:cBhvr>
                                        <p:cTn id="11" dur="1" fill="hold">
                                          <p:stCondLst>
                                            <p:cond delay="499"/>
                                          </p:stCondLst>
                                        </p:cTn>
                                        <p:tgtEl>
                                          <p:spTgt spid="33"/>
                                        </p:tgtEl>
                                        <p:attrNameLst>
                                          <p:attrName>style.visibility</p:attrName>
                                        </p:attrNameLst>
                                      </p:cBhvr>
                                      <p:to>
                                        <p:strVal val="hidden"/>
                                      </p:to>
                                    </p:set>
                                  </p:childTnLst>
                                </p:cTn>
                              </p:par>
                              <p:par>
                                <p:cTn id="12" presetID="10" presetClass="entr" presetSubtype="0" fill="hold" grpId="0" nodeType="withEffect">
                                  <p:stCondLst>
                                    <p:cond delay="75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500"/>
                                        <p:tgtEl>
                                          <p:spTgt spid="25"/>
                                        </p:tgtEl>
                                      </p:cBhvr>
                                    </p:animEffect>
                                  </p:childTnLst>
                                </p:cTn>
                              </p:par>
                              <p:par>
                                <p:cTn id="15" presetID="10" presetClass="exit" presetSubtype="0" fill="hold" grpId="2" nodeType="withEffect">
                                  <p:stCondLst>
                                    <p:cond delay="3000"/>
                                  </p:stCondLst>
                                  <p:childTnLst>
                                    <p:animEffect transition="out" filter="fade">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par>
                                <p:cTn id="18" presetID="6" presetClass="emph" presetSubtype="0" fill="hold" grpId="0" nodeType="withEffect">
                                  <p:stCondLst>
                                    <p:cond delay="3250"/>
                                  </p:stCondLst>
                                  <p:childTnLst>
                                    <p:animScale>
                                      <p:cBhvr>
                                        <p:cTn id="19" dur="2000" fill="hold"/>
                                        <p:tgtEl>
                                          <p:spTgt spid="34"/>
                                        </p:tgtEl>
                                      </p:cBhvr>
                                      <p:by x="150000" y="150000"/>
                                    </p:animScale>
                                  </p:childTnLst>
                                </p:cTn>
                              </p:par>
                              <p:par>
                                <p:cTn id="20" presetID="42" presetClass="path" presetSubtype="0" accel="50000" decel="50000" fill="hold" grpId="2" nodeType="withEffect">
                                  <p:stCondLst>
                                    <p:cond delay="3500"/>
                                  </p:stCondLst>
                                  <p:childTnLst>
                                    <p:animMotion origin="layout" path="M 0 -2.22222E-6 L 0 0.25 " pathEditMode="relative" rAng="0" ptsTypes="AA">
                                      <p:cBhvr>
                                        <p:cTn id="21" dur="2000" fill="hold"/>
                                        <p:tgtEl>
                                          <p:spTgt spid="34"/>
                                        </p:tgtEl>
                                        <p:attrNameLst>
                                          <p:attrName>ppt_x</p:attrName>
                                          <p:attrName>ppt_y</p:attrName>
                                        </p:attrNameLst>
                                      </p:cBhvr>
                                      <p:rCtr x="0" y="12500"/>
                                    </p:animMotion>
                                  </p:childTnLst>
                                </p:cTn>
                              </p:par>
                              <p:par>
                                <p:cTn id="22" presetID="10" presetClass="exit" presetSubtype="0" fill="hold" grpId="1" nodeType="withEffect">
                                  <p:stCondLst>
                                    <p:cond delay="3750"/>
                                  </p:stCondLst>
                                  <p:childTnLst>
                                    <p:animEffect transition="out" filter="fade">
                                      <p:cBhvr>
                                        <p:cTn id="23" dur="1250"/>
                                        <p:tgtEl>
                                          <p:spTgt spid="34"/>
                                        </p:tgtEl>
                                      </p:cBhvr>
                                    </p:animEffect>
                                    <p:set>
                                      <p:cBhvr>
                                        <p:cTn id="24" dur="1" fill="hold">
                                          <p:stCondLst>
                                            <p:cond delay="1249"/>
                                          </p:stCondLst>
                                        </p:cTn>
                                        <p:tgtEl>
                                          <p:spTgt spid="34"/>
                                        </p:tgtEl>
                                        <p:attrNameLst>
                                          <p:attrName>style.visibility</p:attrName>
                                        </p:attrNameLst>
                                      </p:cBhvr>
                                      <p:to>
                                        <p:strVal val="hidden"/>
                                      </p:to>
                                    </p:set>
                                  </p:childTnLst>
                                </p:cTn>
                              </p:par>
                              <p:par>
                                <p:cTn id="25" presetID="10" presetClass="entr" presetSubtype="0" fill="hold" grpId="0" nodeType="withEffect">
                                  <p:stCondLst>
                                    <p:cond delay="425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500"/>
                                        <p:tgtEl>
                                          <p:spTgt spid="26"/>
                                        </p:tgtEl>
                                      </p:cBhvr>
                                    </p:animEffect>
                                  </p:childTnLst>
                                </p:cTn>
                              </p:par>
                              <p:par>
                                <p:cTn id="28" presetID="6" presetClass="emph" presetSubtype="0" fill="hold" grpId="0" nodeType="withEffect">
                                  <p:stCondLst>
                                    <p:cond delay="7000"/>
                                  </p:stCondLst>
                                  <p:childTnLst>
                                    <p:animScale>
                                      <p:cBhvr>
                                        <p:cTn id="29" dur="2000" fill="hold"/>
                                        <p:tgtEl>
                                          <p:spTgt spid="35"/>
                                        </p:tgtEl>
                                      </p:cBhvr>
                                      <p:by x="150000" y="150000"/>
                                    </p:animScale>
                                  </p:childTnLst>
                                </p:cTn>
                              </p:par>
                              <p:par>
                                <p:cTn id="30" presetID="42" presetClass="path" presetSubtype="0" accel="50000" decel="50000" fill="hold" grpId="2" nodeType="withEffect">
                                  <p:stCondLst>
                                    <p:cond delay="7250"/>
                                  </p:stCondLst>
                                  <p:childTnLst>
                                    <p:animMotion origin="layout" path="M 4.72222E-6 -2.22222E-6 L 4.72222E-6 0.25 " pathEditMode="relative" rAng="0" ptsTypes="AA">
                                      <p:cBhvr>
                                        <p:cTn id="31" dur="2000" fill="hold"/>
                                        <p:tgtEl>
                                          <p:spTgt spid="35"/>
                                        </p:tgtEl>
                                        <p:attrNameLst>
                                          <p:attrName>ppt_x</p:attrName>
                                          <p:attrName>ppt_y</p:attrName>
                                        </p:attrNameLst>
                                      </p:cBhvr>
                                      <p:rCtr x="0" y="12500"/>
                                    </p:animMotion>
                                  </p:childTnLst>
                                </p:cTn>
                              </p:par>
                              <p:par>
                                <p:cTn id="32" presetID="10" presetClass="exit" presetSubtype="0" fill="hold" grpId="1" nodeType="withEffect">
                                  <p:stCondLst>
                                    <p:cond delay="7500"/>
                                  </p:stCondLst>
                                  <p:childTnLst>
                                    <p:animEffect transition="out" filter="fade">
                                      <p:cBhvr>
                                        <p:cTn id="33" dur="1250"/>
                                        <p:tgtEl>
                                          <p:spTgt spid="35"/>
                                        </p:tgtEl>
                                      </p:cBhvr>
                                    </p:animEffect>
                                    <p:set>
                                      <p:cBhvr>
                                        <p:cTn id="34" dur="1" fill="hold">
                                          <p:stCondLst>
                                            <p:cond delay="1249"/>
                                          </p:stCondLst>
                                        </p:cTn>
                                        <p:tgtEl>
                                          <p:spTgt spid="35"/>
                                        </p:tgtEl>
                                        <p:attrNameLst>
                                          <p:attrName>style.visibility</p:attrName>
                                        </p:attrNameLst>
                                      </p:cBhvr>
                                      <p:to>
                                        <p:strVal val="hidden"/>
                                      </p:to>
                                    </p:set>
                                  </p:childTnLst>
                                </p:cTn>
                              </p:par>
                              <p:par>
                                <p:cTn id="35" presetID="10" presetClass="entr" presetSubtype="0" fill="hold" grpId="0" nodeType="withEffect">
                                  <p:stCondLst>
                                    <p:cond delay="775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750"/>
                                        <p:tgtEl>
                                          <p:spTgt spid="27"/>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33" grpId="0"/>
      <p:bldP spid="33" grpId="1"/>
      <p:bldP spid="33" grpId="2"/>
      <p:bldP spid="33" grpId="3"/>
      <p:bldP spid="34" grpId="0"/>
      <p:bldP spid="34" grpId="1"/>
      <p:bldP spid="34" grpId="2"/>
      <p:bldP spid="42" grpId="0"/>
      <p:bldP spid="35" grpId="0"/>
      <p:bldP spid="35" grpId="1"/>
      <p:bldP spid="35"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00D8B9BA-B87C-8C92-DFFF-86799ABDFB4E}"/>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AD21F5E4-DBA1-F7B0-6CFC-217CAE3CBB59}"/>
              </a:ext>
              <a:ext uri="{C183D7F6-B498-43B3-948B-1728B52AA6E4}">
                <adec:decorative xmlns:adec="http://schemas.microsoft.com/office/drawing/2017/decorative" val="1"/>
              </a:ext>
            </a:extLst>
          </p:cNvPr>
          <p:cNvSpPr/>
          <p:nvPr/>
        </p:nvSpPr>
        <p:spPr>
          <a:xfrm>
            <a:off x="0" y="3788447"/>
            <a:ext cx="9144000" cy="14075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603020202020204" pitchFamily="34" charset="0"/>
            </a:endParaRPr>
          </a:p>
        </p:txBody>
      </p:sp>
      <p:sp>
        <p:nvSpPr>
          <p:cNvPr id="353" name="Google Shape;353;p46">
            <a:extLst>
              <a:ext uri="{FF2B5EF4-FFF2-40B4-BE49-F238E27FC236}">
                <a16:creationId xmlns:a16="http://schemas.microsoft.com/office/drawing/2014/main" id="{A7ABF9C5-60A5-CCFC-CB77-D7B704E0C2B7}"/>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a:solidFill>
                  <a:schemeClr val="bg1"/>
                </a:solidFill>
                <a:latin typeface="Trebuchet MS"/>
              </a:rPr>
              <a:t>3.</a:t>
            </a:r>
            <a:r>
              <a:rPr lang="en-US" sz="2400">
                <a:latin typeface="Trebuchet MS"/>
              </a:rPr>
              <a:t>The Simple View of Reading</a:t>
            </a:r>
          </a:p>
        </p:txBody>
      </p:sp>
      <p:pic>
        <p:nvPicPr>
          <p:cNvPr id="2" name="Picture 2" descr="47+ Thousand Anchor Black White Royalty-Free Images, Stock Photos &amp;  Pictures | Shutterstock">
            <a:extLst>
              <a:ext uri="{FF2B5EF4-FFF2-40B4-BE49-F238E27FC236}">
                <a16:creationId xmlns:a16="http://schemas.microsoft.com/office/drawing/2014/main" id="{FA25E5FF-338A-8895-DAA2-33ABCCF11A92}"/>
              </a:ext>
            </a:extLst>
          </p:cNvPr>
          <p:cNvPicPr>
            <a:picLocks noChangeArrowheads="1"/>
          </p:cNvPicPr>
          <p:nvPr/>
        </p:nvPicPr>
        <p:blipFill rotWithShape="1">
          <a:blip r:embed="rId3">
            <a:extLst>
              <a:ext uri="{28A0092B-C50C-407E-A947-70E740481C1C}">
                <a14:useLocalDpi xmlns:a14="http://schemas.microsoft.com/office/drawing/2010/main" val="0"/>
              </a:ext>
            </a:extLst>
          </a:blip>
          <a:srcRect l="21186" t="11517" r="21387" b="12072"/>
          <a:stretch>
            <a:fillRect/>
          </a:stretch>
        </p:blipFill>
        <p:spPr bwMode="auto">
          <a:xfrm>
            <a:off x="8353168" y="92824"/>
            <a:ext cx="685800" cy="914400"/>
          </a:xfrm>
          <a:prstGeom prst="rect">
            <a:avLst/>
          </a:prstGeom>
          <a:noFill/>
          <a:extLst>
            <a:ext uri="{909E8E84-426E-40DD-AFC4-6F175D3DCCD1}">
              <a14:hiddenFill xmlns:a14="http://schemas.microsoft.com/office/drawing/2010/main">
                <a:solidFill>
                  <a:srgbClr val="FFFFFF"/>
                </a:solidFill>
              </a14:hiddenFill>
            </a:ext>
          </a:extLst>
        </p:spPr>
      </p:pic>
      <p:sp>
        <p:nvSpPr>
          <p:cNvPr id="25" name="Cube 24">
            <a:extLst>
              <a:ext uri="{FF2B5EF4-FFF2-40B4-BE49-F238E27FC236}">
                <a16:creationId xmlns:a16="http://schemas.microsoft.com/office/drawing/2014/main" id="{75182662-8FE2-64AB-02B8-96BD029A98A9}"/>
              </a:ext>
              <a:ext uri="{C183D7F6-B498-43B3-948B-1728B52AA6E4}">
                <adec:decorative xmlns:adec="http://schemas.microsoft.com/office/drawing/2017/decorative" val="1"/>
              </a:ext>
            </a:extLst>
          </p:cNvPr>
          <p:cNvSpPr/>
          <p:nvPr/>
        </p:nvSpPr>
        <p:spPr>
          <a:xfrm>
            <a:off x="961747" y="2954799"/>
            <a:ext cx="1371600" cy="967361"/>
          </a:xfrm>
          <a:prstGeom prst="cube">
            <a:avLst>
              <a:gd name="adj" fmla="val 0"/>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rebuchet MS" panose="020B0603020202020204" pitchFamily="34" charset="0"/>
            </a:endParaRPr>
          </a:p>
        </p:txBody>
      </p:sp>
      <p:sp>
        <p:nvSpPr>
          <p:cNvPr id="26" name="Cube 25">
            <a:extLst>
              <a:ext uri="{FF2B5EF4-FFF2-40B4-BE49-F238E27FC236}">
                <a16:creationId xmlns:a16="http://schemas.microsoft.com/office/drawing/2014/main" id="{874A9B56-7B9C-6A40-53A5-BA2A81096507}"/>
              </a:ext>
              <a:ext uri="{C183D7F6-B498-43B3-948B-1728B52AA6E4}">
                <adec:decorative xmlns:adec="http://schemas.microsoft.com/office/drawing/2017/decorative" val="1"/>
              </a:ext>
            </a:extLst>
          </p:cNvPr>
          <p:cNvSpPr/>
          <p:nvPr/>
        </p:nvSpPr>
        <p:spPr>
          <a:xfrm>
            <a:off x="3956749" y="1637453"/>
            <a:ext cx="1371600" cy="2258297"/>
          </a:xfrm>
          <a:prstGeom prst="cube">
            <a:avLst>
              <a:gd name="adj" fmla="val 0"/>
            </a:avLst>
          </a:prstGeom>
          <a:solidFill>
            <a:srgbClr val="093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rebuchet MS" panose="020B0603020202020204" pitchFamily="34" charset="0"/>
            </a:endParaRPr>
          </a:p>
        </p:txBody>
      </p:sp>
      <p:sp>
        <p:nvSpPr>
          <p:cNvPr id="27" name="Cube 26">
            <a:extLst>
              <a:ext uri="{FF2B5EF4-FFF2-40B4-BE49-F238E27FC236}">
                <a16:creationId xmlns:a16="http://schemas.microsoft.com/office/drawing/2014/main" id="{B7ED1F3D-90D8-2D53-0BB4-B812AB1FDB66}"/>
              </a:ext>
              <a:ext uri="{C183D7F6-B498-43B3-948B-1728B52AA6E4}">
                <adec:decorative xmlns:adec="http://schemas.microsoft.com/office/drawing/2017/decorative" val="1"/>
              </a:ext>
            </a:extLst>
          </p:cNvPr>
          <p:cNvSpPr/>
          <p:nvPr/>
        </p:nvSpPr>
        <p:spPr>
          <a:xfrm>
            <a:off x="6915433" y="2998785"/>
            <a:ext cx="1371600" cy="914400"/>
          </a:xfrm>
          <a:prstGeom prst="cube">
            <a:avLst>
              <a:gd name="adj" fmla="val 0"/>
            </a:avLst>
          </a:prstGeom>
          <a:solidFill>
            <a:srgbClr val="4848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rebuchet MS" panose="020B0603020202020204" pitchFamily="34" charset="0"/>
            </a:endParaRPr>
          </a:p>
        </p:txBody>
      </p:sp>
      <p:cxnSp>
        <p:nvCxnSpPr>
          <p:cNvPr id="28" name="Straight Connector 27">
            <a:extLst>
              <a:ext uri="{FF2B5EF4-FFF2-40B4-BE49-F238E27FC236}">
                <a16:creationId xmlns:a16="http://schemas.microsoft.com/office/drawing/2014/main" id="{0C4A14E7-FC23-729B-2263-FE747B4F9D19}"/>
              </a:ext>
              <a:ext uri="{C183D7F6-B498-43B3-948B-1728B52AA6E4}">
                <adec:decorative xmlns:adec="http://schemas.microsoft.com/office/drawing/2017/decorative" val="1"/>
              </a:ext>
            </a:extLst>
          </p:cNvPr>
          <p:cNvCxnSpPr>
            <a:cxnSpLocks/>
          </p:cNvCxnSpPr>
          <p:nvPr/>
        </p:nvCxnSpPr>
        <p:spPr>
          <a:xfrm flipH="1">
            <a:off x="549201" y="889448"/>
            <a:ext cx="21553" cy="3023737"/>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59468BEB-87C6-F8A2-A64A-49421DFF5CAD}"/>
              </a:ext>
              <a:ext uri="{C183D7F6-B498-43B3-948B-1728B52AA6E4}">
                <adec:decorative xmlns:adec="http://schemas.microsoft.com/office/drawing/2017/decorative" val="1"/>
              </a:ext>
            </a:extLst>
          </p:cNvPr>
          <p:cNvCxnSpPr>
            <a:cxnSpLocks/>
          </p:cNvCxnSpPr>
          <p:nvPr/>
        </p:nvCxnSpPr>
        <p:spPr>
          <a:xfrm flipH="1">
            <a:off x="529676" y="3904467"/>
            <a:ext cx="8095712" cy="0"/>
          </a:xfrm>
          <a:prstGeom prst="line">
            <a:avLst/>
          </a:prstGeom>
          <a:ln w="38100">
            <a:solidFill>
              <a:schemeClr val="tx1"/>
            </a:solidFill>
          </a:ln>
        </p:spPr>
        <p:style>
          <a:lnRef idx="1">
            <a:schemeClr val="accent2"/>
          </a:lnRef>
          <a:fillRef idx="0">
            <a:schemeClr val="accent2"/>
          </a:fillRef>
          <a:effectRef idx="0">
            <a:schemeClr val="accent2"/>
          </a:effectRef>
          <a:fontRef idx="minor">
            <a:schemeClr val="tx1"/>
          </a:fontRef>
        </p:style>
      </p:cxnSp>
      <p:sp>
        <p:nvSpPr>
          <p:cNvPr id="33" name="TextBox 32">
            <a:extLst>
              <a:ext uri="{FF2B5EF4-FFF2-40B4-BE49-F238E27FC236}">
                <a16:creationId xmlns:a16="http://schemas.microsoft.com/office/drawing/2014/main" id="{5B2E1A34-A73D-4A12-7697-69BCE572811D}"/>
              </a:ext>
            </a:extLst>
          </p:cNvPr>
          <p:cNvSpPr txBox="1"/>
          <p:nvPr/>
        </p:nvSpPr>
        <p:spPr>
          <a:xfrm>
            <a:off x="849091" y="923871"/>
            <a:ext cx="1596912" cy="707886"/>
          </a:xfrm>
          <a:prstGeom prst="rect">
            <a:avLst/>
          </a:prstGeom>
        </p:spPr>
        <p:txBody>
          <a:bodyPr wrap="none" rtlCol="0">
            <a:spAutoFit/>
          </a:bodyPr>
          <a:lstStyle/>
          <a:p>
            <a:pPr algn="ctr"/>
            <a:r>
              <a:rPr lang="en-US" sz="2000" b="1">
                <a:solidFill>
                  <a:schemeClr val="tx1"/>
                </a:solidFill>
                <a:latin typeface="+mj-lt"/>
                <a:ea typeface="微软雅黑"/>
                <a:cs typeface="Posterama" panose="020B0504020200020000" pitchFamily="34" charset="0"/>
              </a:rPr>
              <a:t>Word </a:t>
            </a:r>
          </a:p>
          <a:p>
            <a:pPr algn="ctr"/>
            <a:r>
              <a:rPr lang="en-US" sz="2000" b="1">
                <a:solidFill>
                  <a:schemeClr val="tx1"/>
                </a:solidFill>
                <a:latin typeface="+mj-lt"/>
                <a:ea typeface="微软雅黑"/>
                <a:cs typeface="Posterama" panose="020B0504020200020000" pitchFamily="34" charset="0"/>
              </a:rPr>
              <a:t>Recognition</a:t>
            </a:r>
          </a:p>
        </p:txBody>
      </p:sp>
      <p:sp>
        <p:nvSpPr>
          <p:cNvPr id="30" name="TextBox 29">
            <a:extLst>
              <a:ext uri="{FF2B5EF4-FFF2-40B4-BE49-F238E27FC236}">
                <a16:creationId xmlns:a16="http://schemas.microsoft.com/office/drawing/2014/main" id="{545CBF8E-8FBE-5B65-0E32-35FA6458C82F}"/>
              </a:ext>
            </a:extLst>
          </p:cNvPr>
          <p:cNvSpPr txBox="1"/>
          <p:nvPr/>
        </p:nvSpPr>
        <p:spPr>
          <a:xfrm>
            <a:off x="707225" y="3963961"/>
            <a:ext cx="1880644" cy="584775"/>
          </a:xfrm>
          <a:prstGeom prst="rect">
            <a:avLst/>
          </a:prstGeom>
        </p:spPr>
        <p:txBody>
          <a:bodyPr wrap="none" rtlCol="0">
            <a:spAutoFit/>
          </a:bodyPr>
          <a:lstStyle/>
          <a:p>
            <a:pPr algn="ctr"/>
            <a:r>
              <a:rPr lang="en-US" sz="1600" b="1">
                <a:solidFill>
                  <a:schemeClr val="tx1"/>
                </a:solidFill>
                <a:latin typeface="+mj-lt"/>
                <a:ea typeface="微软雅黑"/>
                <a:cs typeface="Posterama" panose="020B0504020200020000" pitchFamily="34" charset="0"/>
              </a:rPr>
              <a:t>Weak </a:t>
            </a:r>
          </a:p>
          <a:p>
            <a:pPr algn="ctr"/>
            <a:r>
              <a:rPr lang="en-US" sz="1600" b="1">
                <a:solidFill>
                  <a:schemeClr val="tx1"/>
                </a:solidFill>
                <a:latin typeface="+mj-lt"/>
                <a:ea typeface="微软雅黑"/>
                <a:cs typeface="Posterama" panose="020B0504020200020000" pitchFamily="34" charset="0"/>
              </a:rPr>
              <a:t>Word Recognition</a:t>
            </a:r>
          </a:p>
        </p:txBody>
      </p:sp>
      <p:sp>
        <p:nvSpPr>
          <p:cNvPr id="40" name="TextBox 39">
            <a:extLst>
              <a:ext uri="{FF2B5EF4-FFF2-40B4-BE49-F238E27FC236}">
                <a16:creationId xmlns:a16="http://schemas.microsoft.com/office/drawing/2014/main" id="{9BE3C7DD-DBEA-527E-22BE-7FFAEB76292F}"/>
              </a:ext>
            </a:extLst>
          </p:cNvPr>
          <p:cNvSpPr txBox="1"/>
          <p:nvPr/>
        </p:nvSpPr>
        <p:spPr>
          <a:xfrm>
            <a:off x="2860431" y="2222848"/>
            <a:ext cx="7645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latin typeface="Trebuchet MS" panose="020B0603020202020204" pitchFamily="34" charset="0"/>
              </a:rPr>
              <a:t>X</a:t>
            </a:r>
            <a:endParaRPr lang="en-US" sz="3200">
              <a:latin typeface="Trebuchet MS" panose="020B0603020202020204" pitchFamily="34" charset="0"/>
            </a:endParaRPr>
          </a:p>
        </p:txBody>
      </p:sp>
      <p:sp>
        <p:nvSpPr>
          <p:cNvPr id="34" name="TextBox 33">
            <a:extLst>
              <a:ext uri="{FF2B5EF4-FFF2-40B4-BE49-F238E27FC236}">
                <a16:creationId xmlns:a16="http://schemas.microsoft.com/office/drawing/2014/main" id="{D4694D63-5CBE-A789-E1DE-44873A14834A}"/>
              </a:ext>
            </a:extLst>
          </p:cNvPr>
          <p:cNvSpPr txBox="1"/>
          <p:nvPr/>
        </p:nvSpPr>
        <p:spPr>
          <a:xfrm>
            <a:off x="3547520" y="917557"/>
            <a:ext cx="2048959" cy="707886"/>
          </a:xfrm>
          <a:prstGeom prst="rect">
            <a:avLst/>
          </a:prstGeom>
          <a:ln>
            <a:noFill/>
          </a:ln>
        </p:spPr>
        <p:txBody>
          <a:bodyPr wrap="none" rtlCol="0">
            <a:spAutoFit/>
          </a:bodyPr>
          <a:lstStyle/>
          <a:p>
            <a:pPr algn="ctr"/>
            <a:r>
              <a:rPr lang="en-US" sz="2000" b="1">
                <a:solidFill>
                  <a:schemeClr val="tx1"/>
                </a:solidFill>
                <a:latin typeface="+mj-lt"/>
                <a:ea typeface="微软雅黑"/>
                <a:cs typeface="Posterama" panose="020B0504020200020000" pitchFamily="34" charset="0"/>
              </a:rPr>
              <a:t>Language</a:t>
            </a:r>
          </a:p>
          <a:p>
            <a:pPr algn="ctr"/>
            <a:r>
              <a:rPr lang="en-US" sz="2000" b="1">
                <a:solidFill>
                  <a:schemeClr val="tx1"/>
                </a:solidFill>
                <a:latin typeface="+mj-lt"/>
                <a:ea typeface="微软雅黑"/>
                <a:cs typeface="Posterama" panose="020B0504020200020000" pitchFamily="34" charset="0"/>
              </a:rPr>
              <a:t>Comprehension</a:t>
            </a:r>
          </a:p>
        </p:txBody>
      </p:sp>
      <p:sp>
        <p:nvSpPr>
          <p:cNvPr id="31" name="TextBox 30">
            <a:extLst>
              <a:ext uri="{FF2B5EF4-FFF2-40B4-BE49-F238E27FC236}">
                <a16:creationId xmlns:a16="http://schemas.microsoft.com/office/drawing/2014/main" id="{62D33B1E-CE52-CACE-89A1-F3F641525764}"/>
              </a:ext>
            </a:extLst>
          </p:cNvPr>
          <p:cNvSpPr txBox="1"/>
          <p:nvPr/>
        </p:nvSpPr>
        <p:spPr>
          <a:xfrm>
            <a:off x="3351639" y="3960365"/>
            <a:ext cx="2638864" cy="584775"/>
          </a:xfrm>
          <a:prstGeom prst="rect">
            <a:avLst/>
          </a:prstGeom>
        </p:spPr>
        <p:txBody>
          <a:bodyPr wrap="none" rtlCol="0">
            <a:spAutoFit/>
          </a:bodyPr>
          <a:lstStyle/>
          <a:p>
            <a:pPr algn="ctr"/>
            <a:r>
              <a:rPr lang="en-US" sz="1600" b="1">
                <a:solidFill>
                  <a:schemeClr val="tx1"/>
                </a:solidFill>
                <a:latin typeface="+mj-lt"/>
                <a:ea typeface="微软雅黑"/>
                <a:cs typeface="Posterama" panose="020B0504020200020000" pitchFamily="34" charset="0"/>
              </a:rPr>
              <a:t>Strong </a:t>
            </a:r>
          </a:p>
          <a:p>
            <a:pPr algn="ctr"/>
            <a:r>
              <a:rPr lang="en-US" sz="1600" b="1">
                <a:solidFill>
                  <a:schemeClr val="tx1"/>
                </a:solidFill>
                <a:latin typeface="+mj-lt"/>
                <a:ea typeface="微软雅黑"/>
                <a:cs typeface="Posterama" panose="020B0504020200020000" pitchFamily="34" charset="0"/>
              </a:rPr>
              <a:t>Language Comprehension</a:t>
            </a:r>
          </a:p>
        </p:txBody>
      </p:sp>
      <p:sp>
        <p:nvSpPr>
          <p:cNvPr id="42" name="TextBox 41">
            <a:extLst>
              <a:ext uri="{FF2B5EF4-FFF2-40B4-BE49-F238E27FC236}">
                <a16:creationId xmlns:a16="http://schemas.microsoft.com/office/drawing/2014/main" id="{5499C9EC-B1D5-E742-52C5-D19DB727ED95}"/>
              </a:ext>
            </a:extLst>
          </p:cNvPr>
          <p:cNvSpPr txBox="1"/>
          <p:nvPr/>
        </p:nvSpPr>
        <p:spPr>
          <a:xfrm>
            <a:off x="5717163" y="2040210"/>
            <a:ext cx="764548"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000" b="1">
                <a:latin typeface="Trebuchet MS" panose="020B0603020202020204" pitchFamily="34" charset="0"/>
              </a:rPr>
              <a:t>=</a:t>
            </a:r>
          </a:p>
        </p:txBody>
      </p:sp>
      <p:sp>
        <p:nvSpPr>
          <p:cNvPr id="35" name="TextBox 34">
            <a:extLst>
              <a:ext uri="{FF2B5EF4-FFF2-40B4-BE49-F238E27FC236}">
                <a16:creationId xmlns:a16="http://schemas.microsoft.com/office/drawing/2014/main" id="{F9D67FA3-AFDA-9151-995F-F26E33FCC9C8}"/>
              </a:ext>
            </a:extLst>
          </p:cNvPr>
          <p:cNvSpPr txBox="1"/>
          <p:nvPr/>
        </p:nvSpPr>
        <p:spPr>
          <a:xfrm>
            <a:off x="6703039" y="917557"/>
            <a:ext cx="2048959" cy="707886"/>
          </a:xfrm>
          <a:prstGeom prst="rect">
            <a:avLst/>
          </a:prstGeom>
        </p:spPr>
        <p:txBody>
          <a:bodyPr wrap="none" rtlCol="0">
            <a:spAutoFit/>
          </a:bodyPr>
          <a:lstStyle/>
          <a:p>
            <a:pPr algn="ctr"/>
            <a:r>
              <a:rPr lang="en-US" sz="2000" b="1">
                <a:solidFill>
                  <a:schemeClr val="tx1"/>
                </a:solidFill>
                <a:latin typeface="+mj-lt"/>
                <a:ea typeface="微软雅黑"/>
                <a:cs typeface="Posterama" panose="020B0504020200020000" pitchFamily="34" charset="0"/>
              </a:rPr>
              <a:t>Reading </a:t>
            </a:r>
          </a:p>
          <a:p>
            <a:pPr algn="ctr"/>
            <a:r>
              <a:rPr lang="en-US" sz="2000" b="1">
                <a:solidFill>
                  <a:schemeClr val="tx1"/>
                </a:solidFill>
                <a:latin typeface="+mj-lt"/>
                <a:ea typeface="微软雅黑"/>
                <a:cs typeface="Posterama" panose="020B0504020200020000" pitchFamily="34" charset="0"/>
              </a:rPr>
              <a:t>Comprehension</a:t>
            </a:r>
          </a:p>
        </p:txBody>
      </p:sp>
      <p:sp>
        <p:nvSpPr>
          <p:cNvPr id="32" name="TextBox 31">
            <a:extLst>
              <a:ext uri="{FF2B5EF4-FFF2-40B4-BE49-F238E27FC236}">
                <a16:creationId xmlns:a16="http://schemas.microsoft.com/office/drawing/2014/main" id="{9BE6661E-D619-A9B9-D82A-9DFA0B212A93}"/>
              </a:ext>
            </a:extLst>
          </p:cNvPr>
          <p:cNvSpPr txBox="1"/>
          <p:nvPr/>
        </p:nvSpPr>
        <p:spPr>
          <a:xfrm>
            <a:off x="6353134" y="3954942"/>
            <a:ext cx="2496197" cy="584775"/>
          </a:xfrm>
          <a:prstGeom prst="rect">
            <a:avLst/>
          </a:prstGeom>
        </p:spPr>
        <p:txBody>
          <a:bodyPr wrap="none" rtlCol="0">
            <a:spAutoFit/>
          </a:bodyPr>
          <a:lstStyle/>
          <a:p>
            <a:pPr algn="ctr"/>
            <a:r>
              <a:rPr lang="en-US" sz="1600" b="1">
                <a:solidFill>
                  <a:schemeClr val="tx1"/>
                </a:solidFill>
                <a:latin typeface="+mj-lt"/>
                <a:ea typeface="微软雅黑"/>
                <a:cs typeface="Posterama" panose="020B0504020200020000" pitchFamily="34" charset="0"/>
              </a:rPr>
              <a:t>Weak</a:t>
            </a:r>
          </a:p>
          <a:p>
            <a:pPr algn="ctr"/>
            <a:r>
              <a:rPr lang="en-US" sz="1600" b="1">
                <a:solidFill>
                  <a:schemeClr val="tx1"/>
                </a:solidFill>
                <a:latin typeface="+mj-lt"/>
                <a:ea typeface="微软雅黑"/>
                <a:cs typeface="Posterama" panose="020B0504020200020000" pitchFamily="34" charset="0"/>
              </a:rPr>
              <a:t>Reading Comprehension</a:t>
            </a:r>
          </a:p>
        </p:txBody>
      </p:sp>
      <p:sp>
        <p:nvSpPr>
          <p:cNvPr id="3" name="TextBox 2">
            <a:extLst>
              <a:ext uri="{FF2B5EF4-FFF2-40B4-BE49-F238E27FC236}">
                <a16:creationId xmlns:a16="http://schemas.microsoft.com/office/drawing/2014/main" id="{D23D91BF-C959-BEC4-754C-5F6E499481E2}"/>
              </a:ext>
            </a:extLst>
          </p:cNvPr>
          <p:cNvSpPr txBox="1"/>
          <p:nvPr/>
        </p:nvSpPr>
        <p:spPr>
          <a:xfrm>
            <a:off x="-679416" y="4829091"/>
            <a:ext cx="2140226" cy="2308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i="0" u="none" strike="noStrike">
                <a:solidFill>
                  <a:srgbClr val="000000"/>
                </a:solidFill>
                <a:effectLst/>
                <a:latin typeface="Trebuchet MS" panose="020B0603020202020204" pitchFamily="34" charset="0"/>
                <a:cs typeface="Calibri Light"/>
              </a:rPr>
              <a:t>(Gough</a:t>
            </a:r>
            <a:r>
              <a:rPr lang="en-US" sz="900">
                <a:solidFill>
                  <a:srgbClr val="000000"/>
                </a:solidFill>
                <a:latin typeface="Trebuchet MS" panose="020B0603020202020204" pitchFamily="34" charset="0"/>
                <a:cs typeface="Calibri Light"/>
              </a:rPr>
              <a:t> </a:t>
            </a:r>
            <a:r>
              <a:rPr lang="en-US" sz="900" i="0" u="none" strike="noStrike">
                <a:solidFill>
                  <a:srgbClr val="000000"/>
                </a:solidFill>
                <a:effectLst/>
                <a:latin typeface="Trebuchet MS" panose="020B0603020202020204" pitchFamily="34" charset="0"/>
                <a:cs typeface="Calibri Light"/>
              </a:rPr>
              <a:t>&amp; </a:t>
            </a:r>
            <a:r>
              <a:rPr lang="en-US" sz="900">
                <a:solidFill>
                  <a:srgbClr val="000000"/>
                </a:solidFill>
                <a:latin typeface="Trebuchet MS" panose="020B0603020202020204" pitchFamily="34" charset="0"/>
                <a:cs typeface="Calibri Light"/>
              </a:rPr>
              <a:t>Tunmer, 1986)</a:t>
            </a:r>
            <a:endParaRPr lang="en-US" sz="900">
              <a:latin typeface="Trebuchet MS" panose="020B0603020202020204" pitchFamily="34" charset="0"/>
              <a:cs typeface="Calibri Light"/>
            </a:endParaRPr>
          </a:p>
        </p:txBody>
      </p:sp>
      <p:pic>
        <p:nvPicPr>
          <p:cNvPr id="7170" name="Picture 2">
            <a:extLst>
              <a:ext uri="{FF2B5EF4-FFF2-40B4-BE49-F238E27FC236}">
                <a16:creationId xmlns:a16="http://schemas.microsoft.com/office/drawing/2014/main" id="{D96BB2FE-40AB-FCE3-6E54-E6B02AE34CB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7033" y="4703560"/>
            <a:ext cx="797758" cy="347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60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000" fill="hold"/>
                                        <p:tgtEl>
                                          <p:spTgt spid="33"/>
                                        </p:tgtEl>
                                      </p:cBhvr>
                                      <p:by x="150000" y="150000"/>
                                    </p:animScale>
                                  </p:childTnLst>
                                </p:cTn>
                              </p:par>
                              <p:par>
                                <p:cTn id="7" presetID="42" presetClass="path" presetSubtype="0" accel="50000" decel="50000" fill="hold" grpId="3" nodeType="withEffect">
                                  <p:stCondLst>
                                    <p:cond delay="250"/>
                                  </p:stCondLst>
                                  <p:childTnLst>
                                    <p:animMotion origin="layout" path="M 1.66667E-6 3.20988E-6 L 1.66667E-6 0.25 " pathEditMode="relative" rAng="0" ptsTypes="AA">
                                      <p:cBhvr>
                                        <p:cTn id="8" dur="2000" fill="hold"/>
                                        <p:tgtEl>
                                          <p:spTgt spid="33"/>
                                        </p:tgtEl>
                                        <p:attrNameLst>
                                          <p:attrName>ppt_x</p:attrName>
                                          <p:attrName>ppt_y</p:attrName>
                                        </p:attrNameLst>
                                      </p:cBhvr>
                                      <p:rCtr x="0" y="12500"/>
                                    </p:animMotion>
                                  </p:childTnLst>
                                </p:cTn>
                              </p:par>
                              <p:par>
                                <p:cTn id="9" presetID="10" presetClass="exit" presetSubtype="0" fill="hold" grpId="1" nodeType="withEffect">
                                  <p:stCondLst>
                                    <p:cond delay="500"/>
                                  </p:stCondLst>
                                  <p:childTnLst>
                                    <p:animEffect transition="out" filter="fade">
                                      <p:cBhvr>
                                        <p:cTn id="10" dur="500"/>
                                        <p:tgtEl>
                                          <p:spTgt spid="33"/>
                                        </p:tgtEl>
                                      </p:cBhvr>
                                    </p:animEffect>
                                    <p:set>
                                      <p:cBhvr>
                                        <p:cTn id="11" dur="1" fill="hold">
                                          <p:stCondLst>
                                            <p:cond delay="499"/>
                                          </p:stCondLst>
                                        </p:cTn>
                                        <p:tgtEl>
                                          <p:spTgt spid="33"/>
                                        </p:tgtEl>
                                        <p:attrNameLst>
                                          <p:attrName>style.visibility</p:attrName>
                                        </p:attrNameLst>
                                      </p:cBhvr>
                                      <p:to>
                                        <p:strVal val="hidden"/>
                                      </p:to>
                                    </p:set>
                                  </p:childTnLst>
                                </p:cTn>
                              </p:par>
                              <p:par>
                                <p:cTn id="12" presetID="10" presetClass="entr" presetSubtype="0" fill="hold" grpId="0" nodeType="withEffect">
                                  <p:stCondLst>
                                    <p:cond delay="75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500"/>
                                        <p:tgtEl>
                                          <p:spTgt spid="25"/>
                                        </p:tgtEl>
                                      </p:cBhvr>
                                    </p:animEffect>
                                  </p:childTnLst>
                                </p:cTn>
                              </p:par>
                              <p:par>
                                <p:cTn id="15" presetID="10" presetClass="exit" presetSubtype="0" fill="hold" grpId="2" nodeType="withEffect">
                                  <p:stCondLst>
                                    <p:cond delay="3000"/>
                                  </p:stCondLst>
                                  <p:childTnLst>
                                    <p:animEffect transition="out" filter="fade">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par>
                                <p:cTn id="18" presetID="6" presetClass="emph" presetSubtype="0" fill="hold" grpId="0" nodeType="withEffect">
                                  <p:stCondLst>
                                    <p:cond delay="3250"/>
                                  </p:stCondLst>
                                  <p:childTnLst>
                                    <p:animScale>
                                      <p:cBhvr>
                                        <p:cTn id="19" dur="2000" fill="hold"/>
                                        <p:tgtEl>
                                          <p:spTgt spid="34"/>
                                        </p:tgtEl>
                                      </p:cBhvr>
                                      <p:by x="150000" y="150000"/>
                                    </p:animScale>
                                  </p:childTnLst>
                                </p:cTn>
                              </p:par>
                              <p:par>
                                <p:cTn id="20" presetID="42" presetClass="path" presetSubtype="0" accel="50000" decel="50000" fill="hold" grpId="2" nodeType="withEffect">
                                  <p:stCondLst>
                                    <p:cond delay="3500"/>
                                  </p:stCondLst>
                                  <p:childTnLst>
                                    <p:animMotion origin="layout" path="M 0 -2.22222E-6 L 0 0.25 " pathEditMode="relative" rAng="0" ptsTypes="AA">
                                      <p:cBhvr>
                                        <p:cTn id="21" dur="2000" fill="hold"/>
                                        <p:tgtEl>
                                          <p:spTgt spid="34"/>
                                        </p:tgtEl>
                                        <p:attrNameLst>
                                          <p:attrName>ppt_x</p:attrName>
                                          <p:attrName>ppt_y</p:attrName>
                                        </p:attrNameLst>
                                      </p:cBhvr>
                                      <p:rCtr x="0" y="12500"/>
                                    </p:animMotion>
                                  </p:childTnLst>
                                </p:cTn>
                              </p:par>
                              <p:par>
                                <p:cTn id="22" presetID="10" presetClass="exit" presetSubtype="0" fill="hold" grpId="1" nodeType="withEffect">
                                  <p:stCondLst>
                                    <p:cond delay="3750"/>
                                  </p:stCondLst>
                                  <p:childTnLst>
                                    <p:animEffect transition="out" filter="fade">
                                      <p:cBhvr>
                                        <p:cTn id="23" dur="1250"/>
                                        <p:tgtEl>
                                          <p:spTgt spid="34"/>
                                        </p:tgtEl>
                                      </p:cBhvr>
                                    </p:animEffect>
                                    <p:set>
                                      <p:cBhvr>
                                        <p:cTn id="24" dur="1" fill="hold">
                                          <p:stCondLst>
                                            <p:cond delay="1249"/>
                                          </p:stCondLst>
                                        </p:cTn>
                                        <p:tgtEl>
                                          <p:spTgt spid="34"/>
                                        </p:tgtEl>
                                        <p:attrNameLst>
                                          <p:attrName>style.visibility</p:attrName>
                                        </p:attrNameLst>
                                      </p:cBhvr>
                                      <p:to>
                                        <p:strVal val="hidden"/>
                                      </p:to>
                                    </p:set>
                                  </p:childTnLst>
                                </p:cTn>
                              </p:par>
                              <p:par>
                                <p:cTn id="25" presetID="10" presetClass="entr" presetSubtype="0" fill="hold" grpId="0" nodeType="withEffect">
                                  <p:stCondLst>
                                    <p:cond delay="425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500"/>
                                        <p:tgtEl>
                                          <p:spTgt spid="26"/>
                                        </p:tgtEl>
                                      </p:cBhvr>
                                    </p:animEffect>
                                  </p:childTnLst>
                                </p:cTn>
                              </p:par>
                              <p:par>
                                <p:cTn id="28" presetID="6" presetClass="emph" presetSubtype="0" fill="hold" grpId="0" nodeType="withEffect">
                                  <p:stCondLst>
                                    <p:cond delay="7000"/>
                                  </p:stCondLst>
                                  <p:childTnLst>
                                    <p:animScale>
                                      <p:cBhvr>
                                        <p:cTn id="29" dur="2000" fill="hold"/>
                                        <p:tgtEl>
                                          <p:spTgt spid="35"/>
                                        </p:tgtEl>
                                      </p:cBhvr>
                                      <p:by x="150000" y="150000"/>
                                    </p:animScale>
                                  </p:childTnLst>
                                </p:cTn>
                              </p:par>
                              <p:par>
                                <p:cTn id="30" presetID="42" presetClass="path" presetSubtype="0" accel="50000" decel="50000" fill="hold" grpId="2" nodeType="withEffect">
                                  <p:stCondLst>
                                    <p:cond delay="7250"/>
                                  </p:stCondLst>
                                  <p:childTnLst>
                                    <p:animMotion origin="layout" path="M 4.72222E-6 -2.22222E-6 L 4.72222E-6 0.25 " pathEditMode="relative" rAng="0" ptsTypes="AA">
                                      <p:cBhvr>
                                        <p:cTn id="31" dur="2000" fill="hold"/>
                                        <p:tgtEl>
                                          <p:spTgt spid="35"/>
                                        </p:tgtEl>
                                        <p:attrNameLst>
                                          <p:attrName>ppt_x</p:attrName>
                                          <p:attrName>ppt_y</p:attrName>
                                        </p:attrNameLst>
                                      </p:cBhvr>
                                      <p:rCtr x="0" y="12500"/>
                                    </p:animMotion>
                                  </p:childTnLst>
                                </p:cTn>
                              </p:par>
                              <p:par>
                                <p:cTn id="32" presetID="10" presetClass="exit" presetSubtype="0" fill="hold" grpId="1" nodeType="withEffect">
                                  <p:stCondLst>
                                    <p:cond delay="7500"/>
                                  </p:stCondLst>
                                  <p:childTnLst>
                                    <p:animEffect transition="out" filter="fade">
                                      <p:cBhvr>
                                        <p:cTn id="33" dur="1250"/>
                                        <p:tgtEl>
                                          <p:spTgt spid="35"/>
                                        </p:tgtEl>
                                      </p:cBhvr>
                                    </p:animEffect>
                                    <p:set>
                                      <p:cBhvr>
                                        <p:cTn id="34" dur="1" fill="hold">
                                          <p:stCondLst>
                                            <p:cond delay="1249"/>
                                          </p:stCondLst>
                                        </p:cTn>
                                        <p:tgtEl>
                                          <p:spTgt spid="35"/>
                                        </p:tgtEl>
                                        <p:attrNameLst>
                                          <p:attrName>style.visibility</p:attrName>
                                        </p:attrNameLst>
                                      </p:cBhvr>
                                      <p:to>
                                        <p:strVal val="hidden"/>
                                      </p:to>
                                    </p:set>
                                  </p:childTnLst>
                                </p:cTn>
                              </p:par>
                              <p:par>
                                <p:cTn id="35" presetID="10" presetClass="entr" presetSubtype="0" fill="hold" grpId="0" nodeType="withEffect">
                                  <p:stCondLst>
                                    <p:cond delay="775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750"/>
                                        <p:tgtEl>
                                          <p:spTgt spid="27"/>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33" grpId="0"/>
      <p:bldP spid="33" grpId="1"/>
      <p:bldP spid="33" grpId="2"/>
      <p:bldP spid="33" grpId="3"/>
      <p:bldP spid="34" grpId="0"/>
      <p:bldP spid="34" grpId="1"/>
      <p:bldP spid="34" grpId="2"/>
      <p:bldP spid="42" grpId="0"/>
      <p:bldP spid="35" grpId="0"/>
      <p:bldP spid="35" grpId="1"/>
      <p:bldP spid="35"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CE58714D-FF25-20CE-8F7A-040A212D658C}"/>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3FE89630-F3B0-CA2E-0579-FFEBF3F5497A}"/>
              </a:ext>
              <a:ext uri="{C183D7F6-B498-43B3-948B-1728B52AA6E4}">
                <adec:decorative xmlns:adec="http://schemas.microsoft.com/office/drawing/2017/decorative" val="1"/>
              </a:ext>
            </a:extLst>
          </p:cNvPr>
          <p:cNvSpPr/>
          <p:nvPr/>
        </p:nvSpPr>
        <p:spPr>
          <a:xfrm>
            <a:off x="0" y="3732246"/>
            <a:ext cx="9144000" cy="14075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603020202020204" pitchFamily="34" charset="0"/>
            </a:endParaRPr>
          </a:p>
        </p:txBody>
      </p:sp>
      <p:sp>
        <p:nvSpPr>
          <p:cNvPr id="353" name="Google Shape;353;p46">
            <a:extLst>
              <a:ext uri="{FF2B5EF4-FFF2-40B4-BE49-F238E27FC236}">
                <a16:creationId xmlns:a16="http://schemas.microsoft.com/office/drawing/2014/main" id="{BAF8F5BD-032A-BA60-79FB-A27240C81C77}"/>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a:solidFill>
                  <a:schemeClr val="bg1"/>
                </a:solidFill>
                <a:latin typeface="Trebuchet MS"/>
              </a:rPr>
              <a:t>4.</a:t>
            </a:r>
            <a:r>
              <a:rPr lang="en-US" sz="2400">
                <a:latin typeface="Trebuchet MS"/>
              </a:rPr>
              <a:t>The Simple View of Reading</a:t>
            </a:r>
          </a:p>
        </p:txBody>
      </p:sp>
      <p:pic>
        <p:nvPicPr>
          <p:cNvPr id="2" name="Picture 2" descr="47+ Thousand Anchor Black White Royalty-Free Images, Stock Photos &amp;  Pictures | Shutterstock">
            <a:extLst>
              <a:ext uri="{FF2B5EF4-FFF2-40B4-BE49-F238E27FC236}">
                <a16:creationId xmlns:a16="http://schemas.microsoft.com/office/drawing/2014/main" id="{EAA44F5F-49E6-0ED6-D1AA-7F4D3B407DF9}"/>
              </a:ext>
            </a:extLst>
          </p:cNvPr>
          <p:cNvPicPr>
            <a:picLocks noChangeArrowheads="1"/>
          </p:cNvPicPr>
          <p:nvPr/>
        </p:nvPicPr>
        <p:blipFill rotWithShape="1">
          <a:blip r:embed="rId3">
            <a:extLst>
              <a:ext uri="{28A0092B-C50C-407E-A947-70E740481C1C}">
                <a14:useLocalDpi xmlns:a14="http://schemas.microsoft.com/office/drawing/2010/main" val="0"/>
              </a:ext>
            </a:extLst>
          </a:blip>
          <a:srcRect l="21186" t="11517" r="21387" b="12072"/>
          <a:stretch>
            <a:fillRect/>
          </a:stretch>
        </p:blipFill>
        <p:spPr bwMode="auto">
          <a:xfrm>
            <a:off x="8353168" y="92824"/>
            <a:ext cx="685800" cy="914400"/>
          </a:xfrm>
          <a:prstGeom prst="rect">
            <a:avLst/>
          </a:prstGeom>
          <a:noFill/>
          <a:extLst>
            <a:ext uri="{909E8E84-426E-40DD-AFC4-6F175D3DCCD1}">
              <a14:hiddenFill xmlns:a14="http://schemas.microsoft.com/office/drawing/2010/main">
                <a:solidFill>
                  <a:srgbClr val="FFFFFF"/>
                </a:solidFill>
              </a14:hiddenFill>
            </a:ext>
          </a:extLst>
        </p:spPr>
      </p:pic>
      <p:sp>
        <p:nvSpPr>
          <p:cNvPr id="25" name="Cube 24">
            <a:extLst>
              <a:ext uri="{FF2B5EF4-FFF2-40B4-BE49-F238E27FC236}">
                <a16:creationId xmlns:a16="http://schemas.microsoft.com/office/drawing/2014/main" id="{C511F9D6-D078-07C2-293E-A4D6ED0664EA}"/>
              </a:ext>
              <a:ext uri="{C183D7F6-B498-43B3-948B-1728B52AA6E4}">
                <adec:decorative xmlns:adec="http://schemas.microsoft.com/office/drawing/2017/decorative" val="1"/>
              </a:ext>
            </a:extLst>
          </p:cNvPr>
          <p:cNvSpPr/>
          <p:nvPr/>
        </p:nvSpPr>
        <p:spPr>
          <a:xfrm>
            <a:off x="864325" y="3042636"/>
            <a:ext cx="1371600" cy="914400"/>
          </a:xfrm>
          <a:prstGeom prst="cube">
            <a:avLst>
              <a:gd name="adj" fmla="val 0"/>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rebuchet MS" panose="020B0603020202020204" pitchFamily="34" charset="0"/>
            </a:endParaRPr>
          </a:p>
        </p:txBody>
      </p:sp>
      <p:sp>
        <p:nvSpPr>
          <p:cNvPr id="26" name="Cube 25">
            <a:extLst>
              <a:ext uri="{FF2B5EF4-FFF2-40B4-BE49-F238E27FC236}">
                <a16:creationId xmlns:a16="http://schemas.microsoft.com/office/drawing/2014/main" id="{2C4664A7-5734-814E-7918-47C610B26644}"/>
              </a:ext>
              <a:ext uri="{C183D7F6-B498-43B3-948B-1728B52AA6E4}">
                <adec:decorative xmlns:adec="http://schemas.microsoft.com/office/drawing/2017/decorative" val="1"/>
              </a:ext>
            </a:extLst>
          </p:cNvPr>
          <p:cNvSpPr/>
          <p:nvPr/>
        </p:nvSpPr>
        <p:spPr>
          <a:xfrm>
            <a:off x="3794487" y="3051354"/>
            <a:ext cx="1371600" cy="914400"/>
          </a:xfrm>
          <a:prstGeom prst="cube">
            <a:avLst>
              <a:gd name="adj" fmla="val 0"/>
            </a:avLst>
          </a:prstGeom>
          <a:solidFill>
            <a:srgbClr val="093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rebuchet MS" panose="020B0603020202020204" pitchFamily="34" charset="0"/>
            </a:endParaRPr>
          </a:p>
        </p:txBody>
      </p:sp>
      <p:sp>
        <p:nvSpPr>
          <p:cNvPr id="27" name="Cube 26">
            <a:extLst>
              <a:ext uri="{FF2B5EF4-FFF2-40B4-BE49-F238E27FC236}">
                <a16:creationId xmlns:a16="http://schemas.microsoft.com/office/drawing/2014/main" id="{FBB3DAD0-F605-9C9D-11C0-73EC2EC5159C}"/>
              </a:ext>
              <a:ext uri="{C183D7F6-B498-43B3-948B-1728B52AA6E4}">
                <adec:decorative xmlns:adec="http://schemas.microsoft.com/office/drawing/2017/decorative" val="1"/>
              </a:ext>
            </a:extLst>
          </p:cNvPr>
          <p:cNvSpPr/>
          <p:nvPr/>
        </p:nvSpPr>
        <p:spPr>
          <a:xfrm>
            <a:off x="6724649" y="3051354"/>
            <a:ext cx="1371600" cy="914400"/>
          </a:xfrm>
          <a:prstGeom prst="cube">
            <a:avLst>
              <a:gd name="adj" fmla="val 0"/>
            </a:avLst>
          </a:prstGeom>
          <a:solidFill>
            <a:srgbClr val="4848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rebuchet MS" panose="020B0603020202020204" pitchFamily="34" charset="0"/>
            </a:endParaRPr>
          </a:p>
        </p:txBody>
      </p:sp>
      <p:cxnSp>
        <p:nvCxnSpPr>
          <p:cNvPr id="28" name="Straight Connector 27">
            <a:extLst>
              <a:ext uri="{FF2B5EF4-FFF2-40B4-BE49-F238E27FC236}">
                <a16:creationId xmlns:a16="http://schemas.microsoft.com/office/drawing/2014/main" id="{568A72B6-BFA6-9DD0-5B9F-D0D7A1788A3E}"/>
              </a:ext>
              <a:ext uri="{C183D7F6-B498-43B3-948B-1728B52AA6E4}">
                <adec:decorative xmlns:adec="http://schemas.microsoft.com/office/drawing/2017/decorative" val="1"/>
              </a:ext>
            </a:extLst>
          </p:cNvPr>
          <p:cNvCxnSpPr>
            <a:cxnSpLocks/>
          </p:cNvCxnSpPr>
          <p:nvPr/>
        </p:nvCxnSpPr>
        <p:spPr>
          <a:xfrm flipH="1">
            <a:off x="360445" y="933299"/>
            <a:ext cx="21553" cy="3023737"/>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C345A1F8-C03A-3F62-4390-74A84A7C0F64}"/>
              </a:ext>
              <a:ext uri="{C183D7F6-B498-43B3-948B-1728B52AA6E4}">
                <adec:decorative xmlns:adec="http://schemas.microsoft.com/office/drawing/2017/decorative" val="1"/>
              </a:ext>
            </a:extLst>
          </p:cNvPr>
          <p:cNvCxnSpPr>
            <a:cxnSpLocks/>
          </p:cNvCxnSpPr>
          <p:nvPr/>
        </p:nvCxnSpPr>
        <p:spPr>
          <a:xfrm flipH="1">
            <a:off x="338892" y="3957036"/>
            <a:ext cx="8095712" cy="0"/>
          </a:xfrm>
          <a:prstGeom prst="line">
            <a:avLst/>
          </a:prstGeom>
          <a:ln w="38100">
            <a:solidFill>
              <a:schemeClr val="tx1"/>
            </a:solidFill>
          </a:ln>
        </p:spPr>
        <p:style>
          <a:lnRef idx="1">
            <a:schemeClr val="accent2"/>
          </a:lnRef>
          <a:fillRef idx="0">
            <a:schemeClr val="accent2"/>
          </a:fillRef>
          <a:effectRef idx="0">
            <a:schemeClr val="accent2"/>
          </a:effectRef>
          <a:fontRef idx="minor">
            <a:schemeClr val="tx1"/>
          </a:fontRef>
        </p:style>
      </p:cxnSp>
      <p:sp>
        <p:nvSpPr>
          <p:cNvPr id="33" name="TextBox 32">
            <a:extLst>
              <a:ext uri="{FF2B5EF4-FFF2-40B4-BE49-F238E27FC236}">
                <a16:creationId xmlns:a16="http://schemas.microsoft.com/office/drawing/2014/main" id="{72928101-8195-0F89-2BF5-82B7AAC1F572}"/>
              </a:ext>
            </a:extLst>
          </p:cNvPr>
          <p:cNvSpPr txBox="1"/>
          <p:nvPr/>
        </p:nvSpPr>
        <p:spPr>
          <a:xfrm>
            <a:off x="751669" y="875472"/>
            <a:ext cx="1596912" cy="707886"/>
          </a:xfrm>
          <a:prstGeom prst="rect">
            <a:avLst/>
          </a:prstGeom>
        </p:spPr>
        <p:txBody>
          <a:bodyPr wrap="none" rtlCol="0">
            <a:spAutoFit/>
          </a:bodyPr>
          <a:lstStyle/>
          <a:p>
            <a:pPr algn="ctr"/>
            <a:r>
              <a:rPr lang="en-US" sz="2000" b="1">
                <a:solidFill>
                  <a:schemeClr val="tx1"/>
                </a:solidFill>
                <a:latin typeface="+mj-lt"/>
                <a:ea typeface="微软雅黑"/>
                <a:cs typeface="Posterama" panose="020B0504020200020000" pitchFamily="34" charset="0"/>
              </a:rPr>
              <a:t>Word </a:t>
            </a:r>
          </a:p>
          <a:p>
            <a:pPr algn="ctr"/>
            <a:r>
              <a:rPr lang="en-US" sz="2000" b="1">
                <a:solidFill>
                  <a:schemeClr val="tx1"/>
                </a:solidFill>
                <a:latin typeface="+mj-lt"/>
                <a:ea typeface="微软雅黑"/>
                <a:cs typeface="Posterama" panose="020B0504020200020000" pitchFamily="34" charset="0"/>
              </a:rPr>
              <a:t>Recognition</a:t>
            </a:r>
          </a:p>
        </p:txBody>
      </p:sp>
      <p:sp>
        <p:nvSpPr>
          <p:cNvPr id="30" name="TextBox 29">
            <a:extLst>
              <a:ext uri="{FF2B5EF4-FFF2-40B4-BE49-F238E27FC236}">
                <a16:creationId xmlns:a16="http://schemas.microsoft.com/office/drawing/2014/main" id="{8E1B688B-3C96-2AC1-2648-EE1D875F2384}"/>
              </a:ext>
            </a:extLst>
          </p:cNvPr>
          <p:cNvSpPr txBox="1"/>
          <p:nvPr/>
        </p:nvSpPr>
        <p:spPr>
          <a:xfrm>
            <a:off x="609803" y="4015992"/>
            <a:ext cx="1880644" cy="584775"/>
          </a:xfrm>
          <a:prstGeom prst="rect">
            <a:avLst/>
          </a:prstGeom>
        </p:spPr>
        <p:txBody>
          <a:bodyPr wrap="none" rtlCol="0">
            <a:spAutoFit/>
          </a:bodyPr>
          <a:lstStyle/>
          <a:p>
            <a:pPr algn="ctr"/>
            <a:r>
              <a:rPr lang="en-US" sz="1600" b="1">
                <a:solidFill>
                  <a:schemeClr val="tx1"/>
                </a:solidFill>
                <a:latin typeface="+mj-lt"/>
                <a:ea typeface="微软雅黑"/>
                <a:cs typeface="Posterama" panose="020B0504020200020000" pitchFamily="34" charset="0"/>
              </a:rPr>
              <a:t>Weak</a:t>
            </a:r>
          </a:p>
          <a:p>
            <a:pPr algn="ctr"/>
            <a:r>
              <a:rPr lang="en-US" sz="1600" b="1">
                <a:solidFill>
                  <a:schemeClr val="tx1"/>
                </a:solidFill>
                <a:latin typeface="+mj-lt"/>
                <a:ea typeface="微软雅黑"/>
                <a:cs typeface="Posterama" panose="020B0504020200020000" pitchFamily="34" charset="0"/>
              </a:rPr>
              <a:t>Word Recognition</a:t>
            </a:r>
          </a:p>
        </p:txBody>
      </p:sp>
      <p:sp>
        <p:nvSpPr>
          <p:cNvPr id="40" name="TextBox 39">
            <a:extLst>
              <a:ext uri="{FF2B5EF4-FFF2-40B4-BE49-F238E27FC236}">
                <a16:creationId xmlns:a16="http://schemas.microsoft.com/office/drawing/2014/main" id="{9E56F611-0C85-DE00-1D63-B97CC59626B6}"/>
              </a:ext>
            </a:extLst>
          </p:cNvPr>
          <p:cNvSpPr txBox="1"/>
          <p:nvPr/>
        </p:nvSpPr>
        <p:spPr>
          <a:xfrm>
            <a:off x="2669647" y="2275417"/>
            <a:ext cx="7645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latin typeface="Trebuchet MS" panose="020B0603020202020204" pitchFamily="34" charset="0"/>
              </a:rPr>
              <a:t>X</a:t>
            </a:r>
            <a:endParaRPr lang="en-US" sz="3200">
              <a:latin typeface="Trebuchet MS" panose="020B0603020202020204" pitchFamily="34" charset="0"/>
            </a:endParaRPr>
          </a:p>
        </p:txBody>
      </p:sp>
      <p:sp>
        <p:nvSpPr>
          <p:cNvPr id="34" name="TextBox 33">
            <a:extLst>
              <a:ext uri="{FF2B5EF4-FFF2-40B4-BE49-F238E27FC236}">
                <a16:creationId xmlns:a16="http://schemas.microsoft.com/office/drawing/2014/main" id="{588E7833-28D8-2769-C767-21D8D0A1EC08}"/>
              </a:ext>
            </a:extLst>
          </p:cNvPr>
          <p:cNvSpPr txBox="1"/>
          <p:nvPr/>
        </p:nvSpPr>
        <p:spPr>
          <a:xfrm>
            <a:off x="3409125" y="840483"/>
            <a:ext cx="2048959" cy="707886"/>
          </a:xfrm>
          <a:prstGeom prst="rect">
            <a:avLst/>
          </a:prstGeom>
          <a:ln>
            <a:noFill/>
          </a:ln>
        </p:spPr>
        <p:txBody>
          <a:bodyPr wrap="none" rtlCol="0">
            <a:spAutoFit/>
          </a:bodyPr>
          <a:lstStyle/>
          <a:p>
            <a:pPr algn="ctr"/>
            <a:r>
              <a:rPr lang="en-US" sz="2000" b="1">
                <a:solidFill>
                  <a:schemeClr val="tx1"/>
                </a:solidFill>
                <a:latin typeface="+mj-lt"/>
                <a:ea typeface="微软雅黑"/>
                <a:cs typeface="Posterama" panose="020B0504020200020000" pitchFamily="34" charset="0"/>
              </a:rPr>
              <a:t>Language</a:t>
            </a:r>
          </a:p>
          <a:p>
            <a:pPr algn="ctr"/>
            <a:r>
              <a:rPr lang="en-US" sz="2000" b="1">
                <a:solidFill>
                  <a:schemeClr val="tx1"/>
                </a:solidFill>
                <a:latin typeface="+mj-lt"/>
                <a:ea typeface="微软雅黑"/>
                <a:cs typeface="Posterama" panose="020B0504020200020000" pitchFamily="34" charset="0"/>
              </a:rPr>
              <a:t>Comprehension</a:t>
            </a:r>
          </a:p>
        </p:txBody>
      </p:sp>
      <p:sp>
        <p:nvSpPr>
          <p:cNvPr id="31" name="TextBox 30">
            <a:extLst>
              <a:ext uri="{FF2B5EF4-FFF2-40B4-BE49-F238E27FC236}">
                <a16:creationId xmlns:a16="http://schemas.microsoft.com/office/drawing/2014/main" id="{92AB0C75-1F60-0CB6-6086-7E9DE4FD47AF}"/>
              </a:ext>
            </a:extLst>
          </p:cNvPr>
          <p:cNvSpPr txBox="1"/>
          <p:nvPr/>
        </p:nvSpPr>
        <p:spPr>
          <a:xfrm>
            <a:off x="3160855" y="4012934"/>
            <a:ext cx="2638864" cy="584775"/>
          </a:xfrm>
          <a:prstGeom prst="rect">
            <a:avLst/>
          </a:prstGeom>
        </p:spPr>
        <p:txBody>
          <a:bodyPr wrap="none" rtlCol="0">
            <a:spAutoFit/>
          </a:bodyPr>
          <a:lstStyle/>
          <a:p>
            <a:pPr algn="ctr"/>
            <a:r>
              <a:rPr lang="en-US" sz="1600" b="1">
                <a:solidFill>
                  <a:schemeClr val="tx1"/>
                </a:solidFill>
                <a:latin typeface="+mj-lt"/>
                <a:ea typeface="微软雅黑"/>
                <a:cs typeface="Posterama" panose="020B0504020200020000" pitchFamily="34" charset="0"/>
              </a:rPr>
              <a:t>Weak </a:t>
            </a:r>
          </a:p>
          <a:p>
            <a:pPr algn="ctr"/>
            <a:r>
              <a:rPr lang="en-US" sz="1600" b="1">
                <a:solidFill>
                  <a:schemeClr val="tx1"/>
                </a:solidFill>
                <a:latin typeface="+mj-lt"/>
                <a:ea typeface="微软雅黑"/>
                <a:cs typeface="Posterama" panose="020B0504020200020000" pitchFamily="34" charset="0"/>
              </a:rPr>
              <a:t>Language Comprehension</a:t>
            </a:r>
          </a:p>
        </p:txBody>
      </p:sp>
      <p:sp>
        <p:nvSpPr>
          <p:cNvPr id="3" name="TextBox 2">
            <a:extLst>
              <a:ext uri="{FF2B5EF4-FFF2-40B4-BE49-F238E27FC236}">
                <a16:creationId xmlns:a16="http://schemas.microsoft.com/office/drawing/2014/main" id="{35952CA8-538B-EDCF-35BF-003D354FD862}"/>
              </a:ext>
            </a:extLst>
          </p:cNvPr>
          <p:cNvSpPr txBox="1"/>
          <p:nvPr/>
        </p:nvSpPr>
        <p:spPr>
          <a:xfrm>
            <a:off x="5526379" y="2092779"/>
            <a:ext cx="764548"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000" b="1">
                <a:latin typeface="Trebuchet MS" panose="020B0603020202020204" pitchFamily="34" charset="0"/>
              </a:rPr>
              <a:t>=</a:t>
            </a:r>
          </a:p>
        </p:txBody>
      </p:sp>
      <p:sp>
        <p:nvSpPr>
          <p:cNvPr id="35" name="TextBox 34">
            <a:extLst>
              <a:ext uri="{FF2B5EF4-FFF2-40B4-BE49-F238E27FC236}">
                <a16:creationId xmlns:a16="http://schemas.microsoft.com/office/drawing/2014/main" id="{781E9CC6-9077-12D3-94B3-DF4D4E4964C3}"/>
              </a:ext>
            </a:extLst>
          </p:cNvPr>
          <p:cNvSpPr txBox="1"/>
          <p:nvPr/>
        </p:nvSpPr>
        <p:spPr>
          <a:xfrm>
            <a:off x="6559601" y="866991"/>
            <a:ext cx="2048959" cy="707886"/>
          </a:xfrm>
          <a:prstGeom prst="rect">
            <a:avLst/>
          </a:prstGeom>
        </p:spPr>
        <p:txBody>
          <a:bodyPr wrap="none" rtlCol="0">
            <a:spAutoFit/>
          </a:bodyPr>
          <a:lstStyle/>
          <a:p>
            <a:pPr algn="ctr"/>
            <a:r>
              <a:rPr lang="en-US" sz="2000" b="1">
                <a:solidFill>
                  <a:schemeClr val="tx1"/>
                </a:solidFill>
                <a:latin typeface="+mj-lt"/>
                <a:ea typeface="微软雅黑"/>
                <a:cs typeface="Posterama" panose="020B0504020200020000" pitchFamily="34" charset="0"/>
              </a:rPr>
              <a:t>Reading </a:t>
            </a:r>
          </a:p>
          <a:p>
            <a:pPr algn="ctr"/>
            <a:r>
              <a:rPr lang="en-US" sz="2000" b="1">
                <a:solidFill>
                  <a:schemeClr val="tx1"/>
                </a:solidFill>
                <a:latin typeface="+mj-lt"/>
                <a:ea typeface="微软雅黑"/>
                <a:cs typeface="Posterama" panose="020B0504020200020000" pitchFamily="34" charset="0"/>
              </a:rPr>
              <a:t>Comprehension</a:t>
            </a:r>
          </a:p>
        </p:txBody>
      </p:sp>
      <p:sp>
        <p:nvSpPr>
          <p:cNvPr id="32" name="TextBox 31">
            <a:extLst>
              <a:ext uri="{FF2B5EF4-FFF2-40B4-BE49-F238E27FC236}">
                <a16:creationId xmlns:a16="http://schemas.microsoft.com/office/drawing/2014/main" id="{CFACCC36-065D-33BC-F804-9CBED9B0DBBA}"/>
              </a:ext>
            </a:extLst>
          </p:cNvPr>
          <p:cNvSpPr txBox="1"/>
          <p:nvPr/>
        </p:nvSpPr>
        <p:spPr>
          <a:xfrm>
            <a:off x="6162350" y="4007511"/>
            <a:ext cx="2496197" cy="584775"/>
          </a:xfrm>
          <a:prstGeom prst="rect">
            <a:avLst/>
          </a:prstGeom>
        </p:spPr>
        <p:txBody>
          <a:bodyPr wrap="none" rtlCol="0">
            <a:spAutoFit/>
          </a:bodyPr>
          <a:lstStyle/>
          <a:p>
            <a:pPr algn="ctr"/>
            <a:r>
              <a:rPr lang="en-US" sz="1600" b="1">
                <a:solidFill>
                  <a:schemeClr val="tx1"/>
                </a:solidFill>
                <a:latin typeface="+mj-lt"/>
                <a:ea typeface="微软雅黑"/>
                <a:cs typeface="Posterama" panose="020B0504020200020000" pitchFamily="34" charset="0"/>
              </a:rPr>
              <a:t>Weak</a:t>
            </a:r>
          </a:p>
          <a:p>
            <a:pPr algn="ctr"/>
            <a:r>
              <a:rPr lang="en-US" sz="1600" b="1">
                <a:solidFill>
                  <a:schemeClr val="tx1"/>
                </a:solidFill>
                <a:latin typeface="+mj-lt"/>
                <a:ea typeface="微软雅黑"/>
                <a:cs typeface="Posterama" panose="020B0504020200020000" pitchFamily="34" charset="0"/>
              </a:rPr>
              <a:t>Reading Comprehension</a:t>
            </a:r>
          </a:p>
        </p:txBody>
      </p:sp>
      <p:sp>
        <p:nvSpPr>
          <p:cNvPr id="4" name="TextBox 3">
            <a:extLst>
              <a:ext uri="{FF2B5EF4-FFF2-40B4-BE49-F238E27FC236}">
                <a16:creationId xmlns:a16="http://schemas.microsoft.com/office/drawing/2014/main" id="{8F416A79-8254-3AA9-2144-FE869B92B724}"/>
              </a:ext>
            </a:extLst>
          </p:cNvPr>
          <p:cNvSpPr txBox="1"/>
          <p:nvPr/>
        </p:nvSpPr>
        <p:spPr>
          <a:xfrm>
            <a:off x="-709668" y="4854814"/>
            <a:ext cx="2140226" cy="2308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i="0" u="none" strike="noStrike">
                <a:solidFill>
                  <a:srgbClr val="000000"/>
                </a:solidFill>
                <a:effectLst/>
                <a:latin typeface="Trebuchet MS" panose="020B0603020202020204" pitchFamily="34" charset="0"/>
                <a:cs typeface="Calibri Light"/>
              </a:rPr>
              <a:t>(Gough</a:t>
            </a:r>
            <a:r>
              <a:rPr lang="en-US" sz="900">
                <a:solidFill>
                  <a:srgbClr val="000000"/>
                </a:solidFill>
                <a:latin typeface="Trebuchet MS" panose="020B0603020202020204" pitchFamily="34" charset="0"/>
                <a:cs typeface="Calibri Light"/>
              </a:rPr>
              <a:t> </a:t>
            </a:r>
            <a:r>
              <a:rPr lang="en-US" sz="900" i="0" u="none" strike="noStrike">
                <a:solidFill>
                  <a:srgbClr val="000000"/>
                </a:solidFill>
                <a:effectLst/>
                <a:latin typeface="Trebuchet MS" panose="020B0603020202020204" pitchFamily="34" charset="0"/>
                <a:cs typeface="Calibri Light"/>
              </a:rPr>
              <a:t>&amp; </a:t>
            </a:r>
            <a:r>
              <a:rPr lang="en-US" sz="900">
                <a:solidFill>
                  <a:srgbClr val="000000"/>
                </a:solidFill>
                <a:latin typeface="Trebuchet MS" panose="020B0603020202020204" pitchFamily="34" charset="0"/>
                <a:cs typeface="Calibri Light"/>
              </a:rPr>
              <a:t>Tunmer, 1986)</a:t>
            </a:r>
            <a:endParaRPr lang="en-US" sz="900">
              <a:latin typeface="Trebuchet MS" panose="020B0603020202020204" pitchFamily="34" charset="0"/>
              <a:cs typeface="Calibri Light"/>
            </a:endParaRPr>
          </a:p>
        </p:txBody>
      </p:sp>
      <p:pic>
        <p:nvPicPr>
          <p:cNvPr id="8194" name="Picture 2">
            <a:extLst>
              <a:ext uri="{FF2B5EF4-FFF2-40B4-BE49-F238E27FC236}">
                <a16:creationId xmlns:a16="http://schemas.microsoft.com/office/drawing/2014/main" id="{EAC3DC78-4AE5-3114-FDC9-35B9A7D13CD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3168" y="4755753"/>
            <a:ext cx="758175" cy="329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34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000" fill="hold"/>
                                        <p:tgtEl>
                                          <p:spTgt spid="33"/>
                                        </p:tgtEl>
                                      </p:cBhvr>
                                      <p:by x="150000" y="150000"/>
                                    </p:animScale>
                                  </p:childTnLst>
                                </p:cTn>
                              </p:par>
                              <p:par>
                                <p:cTn id="7" presetID="42" presetClass="path" presetSubtype="0" accel="50000" decel="50000" fill="hold" grpId="3" nodeType="withEffect">
                                  <p:stCondLst>
                                    <p:cond delay="250"/>
                                  </p:stCondLst>
                                  <p:childTnLst>
                                    <p:animMotion origin="layout" path="M -4.44444E-6 1.11111E-6 L -4.44444E-6 0.25 " pathEditMode="relative" rAng="0" ptsTypes="AA">
                                      <p:cBhvr>
                                        <p:cTn id="8" dur="2000" fill="hold"/>
                                        <p:tgtEl>
                                          <p:spTgt spid="33"/>
                                        </p:tgtEl>
                                        <p:attrNameLst>
                                          <p:attrName>ppt_x</p:attrName>
                                          <p:attrName>ppt_y</p:attrName>
                                        </p:attrNameLst>
                                      </p:cBhvr>
                                      <p:rCtr x="0" y="12500"/>
                                    </p:animMotion>
                                  </p:childTnLst>
                                </p:cTn>
                              </p:par>
                              <p:par>
                                <p:cTn id="9" presetID="10" presetClass="exit" presetSubtype="0" fill="hold" grpId="1" nodeType="withEffect">
                                  <p:stCondLst>
                                    <p:cond delay="500"/>
                                  </p:stCondLst>
                                  <p:childTnLst>
                                    <p:animEffect transition="out" filter="fade">
                                      <p:cBhvr>
                                        <p:cTn id="10" dur="500"/>
                                        <p:tgtEl>
                                          <p:spTgt spid="33"/>
                                        </p:tgtEl>
                                      </p:cBhvr>
                                    </p:animEffect>
                                    <p:set>
                                      <p:cBhvr>
                                        <p:cTn id="11" dur="1" fill="hold">
                                          <p:stCondLst>
                                            <p:cond delay="499"/>
                                          </p:stCondLst>
                                        </p:cTn>
                                        <p:tgtEl>
                                          <p:spTgt spid="33"/>
                                        </p:tgtEl>
                                        <p:attrNameLst>
                                          <p:attrName>style.visibility</p:attrName>
                                        </p:attrNameLst>
                                      </p:cBhvr>
                                      <p:to>
                                        <p:strVal val="hidden"/>
                                      </p:to>
                                    </p:set>
                                  </p:childTnLst>
                                </p:cTn>
                              </p:par>
                              <p:par>
                                <p:cTn id="12" presetID="10" presetClass="entr" presetSubtype="0" fill="hold" grpId="0" nodeType="withEffect">
                                  <p:stCondLst>
                                    <p:cond delay="75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500"/>
                                        <p:tgtEl>
                                          <p:spTgt spid="25"/>
                                        </p:tgtEl>
                                      </p:cBhvr>
                                    </p:animEffect>
                                  </p:childTnLst>
                                </p:cTn>
                              </p:par>
                              <p:par>
                                <p:cTn id="15" presetID="10" presetClass="exit" presetSubtype="0" fill="hold" grpId="2" nodeType="withEffect">
                                  <p:stCondLst>
                                    <p:cond delay="3000"/>
                                  </p:stCondLst>
                                  <p:childTnLst>
                                    <p:animEffect transition="out" filter="fade">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par>
                                <p:cTn id="18" presetID="6" presetClass="emph" presetSubtype="0" fill="hold" grpId="0" nodeType="withEffect">
                                  <p:stCondLst>
                                    <p:cond delay="3250"/>
                                  </p:stCondLst>
                                  <p:childTnLst>
                                    <p:animScale>
                                      <p:cBhvr>
                                        <p:cTn id="19" dur="2000" fill="hold"/>
                                        <p:tgtEl>
                                          <p:spTgt spid="34"/>
                                        </p:tgtEl>
                                      </p:cBhvr>
                                      <p:by x="150000" y="150000"/>
                                    </p:animScale>
                                  </p:childTnLst>
                                </p:cTn>
                              </p:par>
                              <p:par>
                                <p:cTn id="20" presetID="42" presetClass="path" presetSubtype="0" accel="50000" decel="50000" fill="hold" grpId="2" nodeType="withEffect">
                                  <p:stCondLst>
                                    <p:cond delay="3500"/>
                                  </p:stCondLst>
                                  <p:childTnLst>
                                    <p:animMotion origin="layout" path="M -2.22222E-6 1.23457E-6 L -2.22222E-6 0.25 " pathEditMode="relative" rAng="0" ptsTypes="AA">
                                      <p:cBhvr>
                                        <p:cTn id="21" dur="2000" fill="hold"/>
                                        <p:tgtEl>
                                          <p:spTgt spid="34"/>
                                        </p:tgtEl>
                                        <p:attrNameLst>
                                          <p:attrName>ppt_x</p:attrName>
                                          <p:attrName>ppt_y</p:attrName>
                                        </p:attrNameLst>
                                      </p:cBhvr>
                                      <p:rCtr x="0" y="12500"/>
                                    </p:animMotion>
                                  </p:childTnLst>
                                </p:cTn>
                              </p:par>
                              <p:par>
                                <p:cTn id="22" presetID="10" presetClass="exit" presetSubtype="0" fill="hold" grpId="1" nodeType="withEffect">
                                  <p:stCondLst>
                                    <p:cond delay="3750"/>
                                  </p:stCondLst>
                                  <p:childTnLst>
                                    <p:animEffect transition="out" filter="fade">
                                      <p:cBhvr>
                                        <p:cTn id="23" dur="1250"/>
                                        <p:tgtEl>
                                          <p:spTgt spid="34"/>
                                        </p:tgtEl>
                                      </p:cBhvr>
                                    </p:animEffect>
                                    <p:set>
                                      <p:cBhvr>
                                        <p:cTn id="24" dur="1" fill="hold">
                                          <p:stCondLst>
                                            <p:cond delay="1249"/>
                                          </p:stCondLst>
                                        </p:cTn>
                                        <p:tgtEl>
                                          <p:spTgt spid="34"/>
                                        </p:tgtEl>
                                        <p:attrNameLst>
                                          <p:attrName>style.visibility</p:attrName>
                                        </p:attrNameLst>
                                      </p:cBhvr>
                                      <p:to>
                                        <p:strVal val="hidden"/>
                                      </p:to>
                                    </p:set>
                                  </p:childTnLst>
                                </p:cTn>
                              </p:par>
                              <p:par>
                                <p:cTn id="25" presetID="10" presetClass="entr" presetSubtype="0" fill="hold" grpId="0" nodeType="withEffect">
                                  <p:stCondLst>
                                    <p:cond delay="425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500"/>
                                        <p:tgtEl>
                                          <p:spTgt spid="26"/>
                                        </p:tgtEl>
                                      </p:cBhvr>
                                    </p:animEffect>
                                  </p:childTnLst>
                                </p:cTn>
                              </p:par>
                              <p:par>
                                <p:cTn id="28" presetID="6" presetClass="emph" presetSubtype="0" fill="hold" grpId="0" nodeType="withEffect">
                                  <p:stCondLst>
                                    <p:cond delay="7000"/>
                                  </p:stCondLst>
                                  <p:childTnLst>
                                    <p:animScale>
                                      <p:cBhvr>
                                        <p:cTn id="29" dur="2000" fill="hold"/>
                                        <p:tgtEl>
                                          <p:spTgt spid="35"/>
                                        </p:tgtEl>
                                      </p:cBhvr>
                                      <p:by x="150000" y="150000"/>
                                    </p:animScale>
                                  </p:childTnLst>
                                </p:cTn>
                              </p:par>
                              <p:par>
                                <p:cTn id="30" presetID="42" presetClass="path" presetSubtype="0" accel="50000" decel="50000" fill="hold" grpId="2" nodeType="withEffect">
                                  <p:stCondLst>
                                    <p:cond delay="7250"/>
                                  </p:stCondLst>
                                  <p:childTnLst>
                                    <p:animMotion origin="layout" path="M -2.77778E-7 4.32099E-6 L -2.77778E-7 0.25 " pathEditMode="relative" rAng="0" ptsTypes="AA">
                                      <p:cBhvr>
                                        <p:cTn id="31" dur="2000" fill="hold"/>
                                        <p:tgtEl>
                                          <p:spTgt spid="35"/>
                                        </p:tgtEl>
                                        <p:attrNameLst>
                                          <p:attrName>ppt_x</p:attrName>
                                          <p:attrName>ppt_y</p:attrName>
                                        </p:attrNameLst>
                                      </p:cBhvr>
                                      <p:rCtr x="0" y="12500"/>
                                    </p:animMotion>
                                  </p:childTnLst>
                                </p:cTn>
                              </p:par>
                              <p:par>
                                <p:cTn id="32" presetID="10" presetClass="exit" presetSubtype="0" fill="hold" grpId="1" nodeType="withEffect">
                                  <p:stCondLst>
                                    <p:cond delay="7500"/>
                                  </p:stCondLst>
                                  <p:childTnLst>
                                    <p:animEffect transition="out" filter="fade">
                                      <p:cBhvr>
                                        <p:cTn id="33" dur="1250"/>
                                        <p:tgtEl>
                                          <p:spTgt spid="35"/>
                                        </p:tgtEl>
                                      </p:cBhvr>
                                    </p:animEffect>
                                    <p:set>
                                      <p:cBhvr>
                                        <p:cTn id="34" dur="1" fill="hold">
                                          <p:stCondLst>
                                            <p:cond delay="1249"/>
                                          </p:stCondLst>
                                        </p:cTn>
                                        <p:tgtEl>
                                          <p:spTgt spid="35"/>
                                        </p:tgtEl>
                                        <p:attrNameLst>
                                          <p:attrName>style.visibility</p:attrName>
                                        </p:attrNameLst>
                                      </p:cBhvr>
                                      <p:to>
                                        <p:strVal val="hidden"/>
                                      </p:to>
                                    </p:set>
                                  </p:childTnLst>
                                </p:cTn>
                              </p:par>
                              <p:par>
                                <p:cTn id="35" presetID="10" presetClass="entr" presetSubtype="0" fill="hold" grpId="0" nodeType="withEffect">
                                  <p:stCondLst>
                                    <p:cond delay="775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750"/>
                                        <p:tgtEl>
                                          <p:spTgt spid="27"/>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33" grpId="0"/>
      <p:bldP spid="33" grpId="1"/>
      <p:bldP spid="33" grpId="2"/>
      <p:bldP spid="33" grpId="3"/>
      <p:bldP spid="34" grpId="0"/>
      <p:bldP spid="34" grpId="1"/>
      <p:bldP spid="34" grpId="2"/>
      <p:bldP spid="3" grpId="0"/>
      <p:bldP spid="35" grpId="0"/>
      <p:bldP spid="35" grpId="1"/>
      <p:bldP spid="35"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E6723270-637C-F646-35F6-A5F333B65836}"/>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F2801A7E-3C8A-D00E-78C7-DCFE0C637CD9}"/>
              </a:ext>
              <a:ext uri="{C183D7F6-B498-43B3-948B-1728B52AA6E4}">
                <adec:decorative xmlns:adec="http://schemas.microsoft.com/office/drawing/2017/decorative" val="1"/>
              </a:ext>
            </a:extLst>
          </p:cNvPr>
          <p:cNvSpPr/>
          <p:nvPr/>
        </p:nvSpPr>
        <p:spPr>
          <a:xfrm>
            <a:off x="0" y="3732246"/>
            <a:ext cx="9144000" cy="14075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603020202020204" pitchFamily="34" charset="0"/>
            </a:endParaRPr>
          </a:p>
        </p:txBody>
      </p:sp>
      <p:sp>
        <p:nvSpPr>
          <p:cNvPr id="353" name="Google Shape;353;p46">
            <a:extLst>
              <a:ext uri="{FF2B5EF4-FFF2-40B4-BE49-F238E27FC236}">
                <a16:creationId xmlns:a16="http://schemas.microsoft.com/office/drawing/2014/main" id="{10CF7478-BA7B-F60E-7D39-099E5529DFB5}"/>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a:solidFill>
                  <a:schemeClr val="bg1"/>
                </a:solidFill>
                <a:latin typeface="Trebuchet MS"/>
              </a:rPr>
              <a:t>5.</a:t>
            </a:r>
            <a:r>
              <a:rPr lang="en-US" sz="2400">
                <a:latin typeface="Trebuchet MS"/>
              </a:rPr>
              <a:t>The Simple View of Reading</a:t>
            </a:r>
          </a:p>
        </p:txBody>
      </p:sp>
      <p:pic>
        <p:nvPicPr>
          <p:cNvPr id="2" name="Picture 2" descr="47+ Thousand Anchor Black White Royalty-Free Images, Stock Photos &amp;  Pictures | Shutterstock">
            <a:extLst>
              <a:ext uri="{FF2B5EF4-FFF2-40B4-BE49-F238E27FC236}">
                <a16:creationId xmlns:a16="http://schemas.microsoft.com/office/drawing/2014/main" id="{9AA56E84-D32E-5F17-46E2-2211CC3A6CE3}"/>
              </a:ext>
            </a:extLst>
          </p:cNvPr>
          <p:cNvPicPr>
            <a:picLocks noChangeArrowheads="1"/>
          </p:cNvPicPr>
          <p:nvPr/>
        </p:nvPicPr>
        <p:blipFill rotWithShape="1">
          <a:blip r:embed="rId3">
            <a:extLst>
              <a:ext uri="{28A0092B-C50C-407E-A947-70E740481C1C}">
                <a14:useLocalDpi xmlns:a14="http://schemas.microsoft.com/office/drawing/2010/main" val="0"/>
              </a:ext>
            </a:extLst>
          </a:blip>
          <a:srcRect l="21186" t="11517" r="21387" b="12072"/>
          <a:stretch>
            <a:fillRect/>
          </a:stretch>
        </p:blipFill>
        <p:spPr bwMode="auto">
          <a:xfrm>
            <a:off x="8353168" y="92824"/>
            <a:ext cx="685800" cy="914400"/>
          </a:xfrm>
          <a:prstGeom prst="rect">
            <a:avLst/>
          </a:prstGeom>
          <a:noFill/>
          <a:extLst>
            <a:ext uri="{909E8E84-426E-40DD-AFC4-6F175D3DCCD1}">
              <a14:hiddenFill xmlns:a14="http://schemas.microsoft.com/office/drawing/2010/main">
                <a:solidFill>
                  <a:srgbClr val="FFFFFF"/>
                </a:solidFill>
              </a14:hiddenFill>
            </a:ext>
          </a:extLst>
        </p:spPr>
      </p:pic>
      <p:sp>
        <p:nvSpPr>
          <p:cNvPr id="25" name="Cube 24">
            <a:extLst>
              <a:ext uri="{FF2B5EF4-FFF2-40B4-BE49-F238E27FC236}">
                <a16:creationId xmlns:a16="http://schemas.microsoft.com/office/drawing/2014/main" id="{0DE04AF3-D69A-E2AB-A6AB-81C0D94E9F6E}"/>
              </a:ext>
              <a:ext uri="{C183D7F6-B498-43B3-948B-1728B52AA6E4}">
                <adec:decorative xmlns:adec="http://schemas.microsoft.com/office/drawing/2017/decorative" val="1"/>
              </a:ext>
            </a:extLst>
          </p:cNvPr>
          <p:cNvSpPr/>
          <p:nvPr/>
        </p:nvSpPr>
        <p:spPr>
          <a:xfrm>
            <a:off x="864325" y="1642313"/>
            <a:ext cx="1371600" cy="2314723"/>
          </a:xfrm>
          <a:prstGeom prst="cube">
            <a:avLst>
              <a:gd name="adj" fmla="val 0"/>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rebuchet MS" panose="020B0603020202020204" pitchFamily="34" charset="0"/>
            </a:endParaRPr>
          </a:p>
        </p:txBody>
      </p:sp>
      <p:sp>
        <p:nvSpPr>
          <p:cNvPr id="26" name="Cube 25">
            <a:extLst>
              <a:ext uri="{FF2B5EF4-FFF2-40B4-BE49-F238E27FC236}">
                <a16:creationId xmlns:a16="http://schemas.microsoft.com/office/drawing/2014/main" id="{75D47456-E050-99D8-767D-C5BB58A896D8}"/>
              </a:ext>
              <a:ext uri="{C183D7F6-B498-43B3-948B-1728B52AA6E4}">
                <adec:decorative xmlns:adec="http://schemas.microsoft.com/office/drawing/2017/decorative" val="1"/>
              </a:ext>
            </a:extLst>
          </p:cNvPr>
          <p:cNvSpPr/>
          <p:nvPr/>
        </p:nvSpPr>
        <p:spPr>
          <a:xfrm>
            <a:off x="3794487" y="1679754"/>
            <a:ext cx="1371600" cy="2286000"/>
          </a:xfrm>
          <a:prstGeom prst="cube">
            <a:avLst>
              <a:gd name="adj" fmla="val 0"/>
            </a:avLst>
          </a:prstGeom>
          <a:solidFill>
            <a:srgbClr val="093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rebuchet MS" panose="020B0603020202020204" pitchFamily="34" charset="0"/>
            </a:endParaRPr>
          </a:p>
        </p:txBody>
      </p:sp>
      <p:sp>
        <p:nvSpPr>
          <p:cNvPr id="27" name="Cube 26">
            <a:extLst>
              <a:ext uri="{FF2B5EF4-FFF2-40B4-BE49-F238E27FC236}">
                <a16:creationId xmlns:a16="http://schemas.microsoft.com/office/drawing/2014/main" id="{B90C9690-0B06-39F6-02B3-55AF99B9963F}"/>
              </a:ext>
              <a:ext uri="{C183D7F6-B498-43B3-948B-1728B52AA6E4}">
                <adec:decorative xmlns:adec="http://schemas.microsoft.com/office/drawing/2017/decorative" val="1"/>
              </a:ext>
            </a:extLst>
          </p:cNvPr>
          <p:cNvSpPr/>
          <p:nvPr/>
        </p:nvSpPr>
        <p:spPr>
          <a:xfrm>
            <a:off x="6724649" y="1679754"/>
            <a:ext cx="1371600" cy="2286000"/>
          </a:xfrm>
          <a:prstGeom prst="cube">
            <a:avLst>
              <a:gd name="adj" fmla="val 0"/>
            </a:avLst>
          </a:prstGeom>
          <a:solidFill>
            <a:srgbClr val="4848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rebuchet MS" panose="020B0603020202020204" pitchFamily="34" charset="0"/>
            </a:endParaRPr>
          </a:p>
        </p:txBody>
      </p:sp>
      <p:cxnSp>
        <p:nvCxnSpPr>
          <p:cNvPr id="28" name="Straight Connector 27">
            <a:extLst>
              <a:ext uri="{FF2B5EF4-FFF2-40B4-BE49-F238E27FC236}">
                <a16:creationId xmlns:a16="http://schemas.microsoft.com/office/drawing/2014/main" id="{C05F0624-B19E-71EC-B31C-1A7E60C574BF}"/>
              </a:ext>
              <a:ext uri="{C183D7F6-B498-43B3-948B-1728B52AA6E4}">
                <adec:decorative xmlns:adec="http://schemas.microsoft.com/office/drawing/2017/decorative" val="1"/>
              </a:ext>
            </a:extLst>
          </p:cNvPr>
          <p:cNvCxnSpPr>
            <a:cxnSpLocks/>
          </p:cNvCxnSpPr>
          <p:nvPr/>
        </p:nvCxnSpPr>
        <p:spPr>
          <a:xfrm flipH="1">
            <a:off x="360445" y="942017"/>
            <a:ext cx="21553" cy="3023737"/>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9BD5E9F9-12B9-FF94-C6A8-3E23C3FDF296}"/>
              </a:ext>
              <a:ext uri="{C183D7F6-B498-43B3-948B-1728B52AA6E4}">
                <adec:decorative xmlns:adec="http://schemas.microsoft.com/office/drawing/2017/decorative" val="1"/>
              </a:ext>
            </a:extLst>
          </p:cNvPr>
          <p:cNvCxnSpPr>
            <a:cxnSpLocks/>
          </p:cNvCxnSpPr>
          <p:nvPr/>
        </p:nvCxnSpPr>
        <p:spPr>
          <a:xfrm flipH="1">
            <a:off x="338892" y="3957036"/>
            <a:ext cx="8095712" cy="0"/>
          </a:xfrm>
          <a:prstGeom prst="line">
            <a:avLst/>
          </a:prstGeom>
          <a:ln w="38100">
            <a:solidFill>
              <a:schemeClr val="tx1"/>
            </a:solidFill>
          </a:ln>
        </p:spPr>
        <p:style>
          <a:lnRef idx="1">
            <a:schemeClr val="accent2"/>
          </a:lnRef>
          <a:fillRef idx="0">
            <a:schemeClr val="accent2"/>
          </a:fillRef>
          <a:effectRef idx="0">
            <a:schemeClr val="accent2"/>
          </a:effectRef>
          <a:fontRef idx="minor">
            <a:schemeClr val="tx1"/>
          </a:fontRef>
        </p:style>
      </p:cxnSp>
      <p:sp>
        <p:nvSpPr>
          <p:cNvPr id="33" name="TextBox 32">
            <a:extLst>
              <a:ext uri="{FF2B5EF4-FFF2-40B4-BE49-F238E27FC236}">
                <a16:creationId xmlns:a16="http://schemas.microsoft.com/office/drawing/2014/main" id="{6BFC2D9B-9AEB-84BF-5037-8434F7E7EE81}"/>
              </a:ext>
            </a:extLst>
          </p:cNvPr>
          <p:cNvSpPr txBox="1"/>
          <p:nvPr/>
        </p:nvSpPr>
        <p:spPr>
          <a:xfrm>
            <a:off x="751669" y="875472"/>
            <a:ext cx="1596912" cy="707886"/>
          </a:xfrm>
          <a:prstGeom prst="rect">
            <a:avLst/>
          </a:prstGeom>
        </p:spPr>
        <p:txBody>
          <a:bodyPr wrap="none" rtlCol="0">
            <a:spAutoFit/>
          </a:bodyPr>
          <a:lstStyle/>
          <a:p>
            <a:pPr algn="ctr"/>
            <a:r>
              <a:rPr lang="en-US" sz="2000" b="1">
                <a:solidFill>
                  <a:schemeClr val="tx1"/>
                </a:solidFill>
                <a:latin typeface="+mj-lt"/>
                <a:ea typeface="微软雅黑"/>
                <a:cs typeface="Posterama" panose="020B0504020200020000" pitchFamily="34" charset="0"/>
              </a:rPr>
              <a:t>Word </a:t>
            </a:r>
          </a:p>
          <a:p>
            <a:pPr algn="ctr"/>
            <a:r>
              <a:rPr lang="en-US" sz="2000" b="1">
                <a:solidFill>
                  <a:schemeClr val="tx1"/>
                </a:solidFill>
                <a:latin typeface="+mj-lt"/>
                <a:ea typeface="微软雅黑"/>
                <a:cs typeface="Posterama" panose="020B0504020200020000" pitchFamily="34" charset="0"/>
              </a:rPr>
              <a:t>Recognition</a:t>
            </a:r>
          </a:p>
        </p:txBody>
      </p:sp>
      <p:sp>
        <p:nvSpPr>
          <p:cNvPr id="30" name="TextBox 29">
            <a:extLst>
              <a:ext uri="{FF2B5EF4-FFF2-40B4-BE49-F238E27FC236}">
                <a16:creationId xmlns:a16="http://schemas.microsoft.com/office/drawing/2014/main" id="{BD0ED66B-B66D-3538-D844-1C5B19C0F68D}"/>
              </a:ext>
            </a:extLst>
          </p:cNvPr>
          <p:cNvSpPr txBox="1"/>
          <p:nvPr/>
        </p:nvSpPr>
        <p:spPr>
          <a:xfrm>
            <a:off x="609803" y="4015992"/>
            <a:ext cx="1880644" cy="584775"/>
          </a:xfrm>
          <a:prstGeom prst="rect">
            <a:avLst/>
          </a:prstGeom>
        </p:spPr>
        <p:txBody>
          <a:bodyPr wrap="none" rtlCol="0">
            <a:spAutoFit/>
          </a:bodyPr>
          <a:lstStyle/>
          <a:p>
            <a:pPr algn="ctr"/>
            <a:r>
              <a:rPr lang="en-US" sz="1600" b="1">
                <a:solidFill>
                  <a:schemeClr val="tx1"/>
                </a:solidFill>
                <a:latin typeface="+mj-lt"/>
                <a:ea typeface="微软雅黑"/>
                <a:cs typeface="Posterama" panose="020B0504020200020000" pitchFamily="34" charset="0"/>
              </a:rPr>
              <a:t>Strong</a:t>
            </a:r>
          </a:p>
          <a:p>
            <a:pPr algn="ctr"/>
            <a:r>
              <a:rPr lang="en-US" sz="1600" b="1">
                <a:solidFill>
                  <a:schemeClr val="tx1"/>
                </a:solidFill>
                <a:latin typeface="+mj-lt"/>
                <a:ea typeface="微软雅黑"/>
                <a:cs typeface="Posterama" panose="020B0504020200020000" pitchFamily="34" charset="0"/>
              </a:rPr>
              <a:t>Word Recognition</a:t>
            </a:r>
          </a:p>
        </p:txBody>
      </p:sp>
      <p:sp>
        <p:nvSpPr>
          <p:cNvPr id="40" name="TextBox 39">
            <a:extLst>
              <a:ext uri="{FF2B5EF4-FFF2-40B4-BE49-F238E27FC236}">
                <a16:creationId xmlns:a16="http://schemas.microsoft.com/office/drawing/2014/main" id="{BDE6B045-7675-6731-E0B5-64E3034490D2}"/>
              </a:ext>
            </a:extLst>
          </p:cNvPr>
          <p:cNvSpPr txBox="1"/>
          <p:nvPr/>
        </p:nvSpPr>
        <p:spPr>
          <a:xfrm>
            <a:off x="2669647" y="2275417"/>
            <a:ext cx="7645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latin typeface="Trebuchet MS" panose="020B0603020202020204" pitchFamily="34" charset="0"/>
              </a:rPr>
              <a:t>X</a:t>
            </a:r>
            <a:endParaRPr lang="en-US" sz="3200">
              <a:latin typeface="Trebuchet MS" panose="020B0603020202020204" pitchFamily="34" charset="0"/>
            </a:endParaRPr>
          </a:p>
        </p:txBody>
      </p:sp>
      <p:sp>
        <p:nvSpPr>
          <p:cNvPr id="34" name="TextBox 33">
            <a:extLst>
              <a:ext uri="{FF2B5EF4-FFF2-40B4-BE49-F238E27FC236}">
                <a16:creationId xmlns:a16="http://schemas.microsoft.com/office/drawing/2014/main" id="{9F3450DB-DFD9-2078-89BE-5892FE202CB7}"/>
              </a:ext>
            </a:extLst>
          </p:cNvPr>
          <p:cNvSpPr txBox="1"/>
          <p:nvPr/>
        </p:nvSpPr>
        <p:spPr>
          <a:xfrm>
            <a:off x="3409125" y="840483"/>
            <a:ext cx="2048959" cy="707886"/>
          </a:xfrm>
          <a:prstGeom prst="rect">
            <a:avLst/>
          </a:prstGeom>
          <a:ln>
            <a:noFill/>
          </a:ln>
        </p:spPr>
        <p:txBody>
          <a:bodyPr wrap="none" rtlCol="0">
            <a:spAutoFit/>
          </a:bodyPr>
          <a:lstStyle/>
          <a:p>
            <a:pPr algn="ctr"/>
            <a:r>
              <a:rPr lang="en-US" sz="2000" b="1">
                <a:solidFill>
                  <a:schemeClr val="tx1"/>
                </a:solidFill>
                <a:latin typeface="+mj-lt"/>
                <a:ea typeface="微软雅黑"/>
                <a:cs typeface="Posterama" panose="020B0504020200020000" pitchFamily="34" charset="0"/>
              </a:rPr>
              <a:t>Language</a:t>
            </a:r>
          </a:p>
          <a:p>
            <a:pPr algn="ctr"/>
            <a:r>
              <a:rPr lang="en-US" sz="2000" b="1">
                <a:solidFill>
                  <a:schemeClr val="tx1"/>
                </a:solidFill>
                <a:latin typeface="+mj-lt"/>
                <a:ea typeface="微软雅黑"/>
                <a:cs typeface="Posterama" panose="020B0504020200020000" pitchFamily="34" charset="0"/>
              </a:rPr>
              <a:t>Comprehension</a:t>
            </a:r>
          </a:p>
        </p:txBody>
      </p:sp>
      <p:sp>
        <p:nvSpPr>
          <p:cNvPr id="31" name="TextBox 30">
            <a:extLst>
              <a:ext uri="{FF2B5EF4-FFF2-40B4-BE49-F238E27FC236}">
                <a16:creationId xmlns:a16="http://schemas.microsoft.com/office/drawing/2014/main" id="{0685777C-F723-AF00-C22D-4028C401B3DD}"/>
              </a:ext>
            </a:extLst>
          </p:cNvPr>
          <p:cNvSpPr txBox="1"/>
          <p:nvPr/>
        </p:nvSpPr>
        <p:spPr>
          <a:xfrm>
            <a:off x="3160855" y="4012934"/>
            <a:ext cx="2638864" cy="584775"/>
          </a:xfrm>
          <a:prstGeom prst="rect">
            <a:avLst/>
          </a:prstGeom>
        </p:spPr>
        <p:txBody>
          <a:bodyPr wrap="none" rtlCol="0">
            <a:spAutoFit/>
          </a:bodyPr>
          <a:lstStyle/>
          <a:p>
            <a:pPr algn="ctr"/>
            <a:r>
              <a:rPr lang="en-US" sz="1600" b="1">
                <a:solidFill>
                  <a:schemeClr val="tx1"/>
                </a:solidFill>
                <a:latin typeface="+mj-lt"/>
                <a:ea typeface="微软雅黑"/>
                <a:cs typeface="Posterama" panose="020B0504020200020000" pitchFamily="34" charset="0"/>
              </a:rPr>
              <a:t>Strong </a:t>
            </a:r>
          </a:p>
          <a:p>
            <a:pPr algn="ctr"/>
            <a:r>
              <a:rPr lang="en-US" sz="1600" b="1">
                <a:solidFill>
                  <a:schemeClr val="tx1"/>
                </a:solidFill>
                <a:latin typeface="+mj-lt"/>
                <a:ea typeface="微软雅黑"/>
                <a:cs typeface="Posterama" panose="020B0504020200020000" pitchFamily="34" charset="0"/>
              </a:rPr>
              <a:t>Language Comprehension</a:t>
            </a:r>
          </a:p>
        </p:txBody>
      </p:sp>
      <p:sp>
        <p:nvSpPr>
          <p:cNvPr id="3" name="TextBox 2">
            <a:extLst>
              <a:ext uri="{FF2B5EF4-FFF2-40B4-BE49-F238E27FC236}">
                <a16:creationId xmlns:a16="http://schemas.microsoft.com/office/drawing/2014/main" id="{81CC4564-A2FB-4AF8-D258-59E93CD11559}"/>
              </a:ext>
            </a:extLst>
          </p:cNvPr>
          <p:cNvSpPr txBox="1"/>
          <p:nvPr/>
        </p:nvSpPr>
        <p:spPr>
          <a:xfrm>
            <a:off x="5526379" y="2092779"/>
            <a:ext cx="764548"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000" b="1">
                <a:latin typeface="Trebuchet MS" panose="020B0603020202020204" pitchFamily="34" charset="0"/>
              </a:rPr>
              <a:t>=</a:t>
            </a:r>
          </a:p>
        </p:txBody>
      </p:sp>
      <p:sp>
        <p:nvSpPr>
          <p:cNvPr id="35" name="TextBox 34">
            <a:extLst>
              <a:ext uri="{FF2B5EF4-FFF2-40B4-BE49-F238E27FC236}">
                <a16:creationId xmlns:a16="http://schemas.microsoft.com/office/drawing/2014/main" id="{52E4E44B-0056-503C-9A12-8F903E2AA69E}"/>
              </a:ext>
            </a:extLst>
          </p:cNvPr>
          <p:cNvSpPr txBox="1"/>
          <p:nvPr/>
        </p:nvSpPr>
        <p:spPr>
          <a:xfrm>
            <a:off x="6559601" y="866991"/>
            <a:ext cx="2048959" cy="707886"/>
          </a:xfrm>
          <a:prstGeom prst="rect">
            <a:avLst/>
          </a:prstGeom>
        </p:spPr>
        <p:txBody>
          <a:bodyPr wrap="none" rtlCol="0">
            <a:spAutoFit/>
          </a:bodyPr>
          <a:lstStyle/>
          <a:p>
            <a:pPr algn="ctr"/>
            <a:r>
              <a:rPr lang="en-US" sz="2000" b="1">
                <a:solidFill>
                  <a:schemeClr val="tx1"/>
                </a:solidFill>
                <a:latin typeface="+mj-lt"/>
                <a:ea typeface="微软雅黑"/>
                <a:cs typeface="Posterama" panose="020B0504020200020000" pitchFamily="34" charset="0"/>
              </a:rPr>
              <a:t>Reading </a:t>
            </a:r>
          </a:p>
          <a:p>
            <a:pPr algn="ctr"/>
            <a:r>
              <a:rPr lang="en-US" sz="2000" b="1">
                <a:solidFill>
                  <a:schemeClr val="tx1"/>
                </a:solidFill>
                <a:latin typeface="+mj-lt"/>
                <a:ea typeface="微软雅黑"/>
                <a:cs typeface="Posterama" panose="020B0504020200020000" pitchFamily="34" charset="0"/>
              </a:rPr>
              <a:t>Comprehension</a:t>
            </a:r>
          </a:p>
        </p:txBody>
      </p:sp>
      <p:sp>
        <p:nvSpPr>
          <p:cNvPr id="32" name="TextBox 31">
            <a:extLst>
              <a:ext uri="{FF2B5EF4-FFF2-40B4-BE49-F238E27FC236}">
                <a16:creationId xmlns:a16="http://schemas.microsoft.com/office/drawing/2014/main" id="{65CE0BC1-226F-B73E-8E3D-66A86A22360D}"/>
              </a:ext>
            </a:extLst>
          </p:cNvPr>
          <p:cNvSpPr txBox="1"/>
          <p:nvPr/>
        </p:nvSpPr>
        <p:spPr>
          <a:xfrm>
            <a:off x="6162350" y="4007511"/>
            <a:ext cx="2496197" cy="584775"/>
          </a:xfrm>
          <a:prstGeom prst="rect">
            <a:avLst/>
          </a:prstGeom>
        </p:spPr>
        <p:txBody>
          <a:bodyPr wrap="none" rtlCol="0">
            <a:spAutoFit/>
          </a:bodyPr>
          <a:lstStyle/>
          <a:p>
            <a:pPr algn="ctr"/>
            <a:r>
              <a:rPr lang="en-US" sz="1600" b="1">
                <a:solidFill>
                  <a:schemeClr val="tx1"/>
                </a:solidFill>
                <a:latin typeface="+mj-lt"/>
                <a:ea typeface="微软雅黑"/>
                <a:cs typeface="Posterama" panose="020B0504020200020000" pitchFamily="34" charset="0"/>
              </a:rPr>
              <a:t>Strong</a:t>
            </a:r>
          </a:p>
          <a:p>
            <a:pPr algn="ctr"/>
            <a:r>
              <a:rPr lang="en-US" sz="1600" b="1">
                <a:solidFill>
                  <a:schemeClr val="tx1"/>
                </a:solidFill>
                <a:latin typeface="+mj-lt"/>
                <a:ea typeface="微软雅黑"/>
                <a:cs typeface="Posterama" panose="020B0504020200020000" pitchFamily="34" charset="0"/>
              </a:rPr>
              <a:t>Reading Comprehension</a:t>
            </a:r>
          </a:p>
        </p:txBody>
      </p:sp>
      <p:sp>
        <p:nvSpPr>
          <p:cNvPr id="4" name="TextBox 3">
            <a:extLst>
              <a:ext uri="{FF2B5EF4-FFF2-40B4-BE49-F238E27FC236}">
                <a16:creationId xmlns:a16="http://schemas.microsoft.com/office/drawing/2014/main" id="{8666E878-060E-D4BF-0A50-A5639B2DB784}"/>
              </a:ext>
            </a:extLst>
          </p:cNvPr>
          <p:cNvSpPr txBox="1"/>
          <p:nvPr/>
        </p:nvSpPr>
        <p:spPr>
          <a:xfrm>
            <a:off x="-709668" y="4854814"/>
            <a:ext cx="2140226" cy="2308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i="0" u="none" strike="noStrike">
                <a:solidFill>
                  <a:srgbClr val="000000"/>
                </a:solidFill>
                <a:effectLst/>
                <a:latin typeface="Trebuchet MS" panose="020B0603020202020204" pitchFamily="34" charset="0"/>
                <a:cs typeface="Calibri Light"/>
              </a:rPr>
              <a:t>(Gough</a:t>
            </a:r>
            <a:r>
              <a:rPr lang="en-US" sz="900">
                <a:solidFill>
                  <a:srgbClr val="000000"/>
                </a:solidFill>
                <a:latin typeface="Trebuchet MS" panose="020B0603020202020204" pitchFamily="34" charset="0"/>
                <a:cs typeface="Calibri Light"/>
              </a:rPr>
              <a:t> </a:t>
            </a:r>
            <a:r>
              <a:rPr lang="en-US" sz="900" i="0" u="none" strike="noStrike">
                <a:solidFill>
                  <a:srgbClr val="000000"/>
                </a:solidFill>
                <a:effectLst/>
                <a:latin typeface="Trebuchet MS" panose="020B0603020202020204" pitchFamily="34" charset="0"/>
                <a:cs typeface="Calibri Light"/>
              </a:rPr>
              <a:t>&amp; </a:t>
            </a:r>
            <a:r>
              <a:rPr lang="en-US" sz="900">
                <a:solidFill>
                  <a:srgbClr val="000000"/>
                </a:solidFill>
                <a:latin typeface="Trebuchet MS" panose="020B0603020202020204" pitchFamily="34" charset="0"/>
                <a:cs typeface="Calibri Light"/>
              </a:rPr>
              <a:t>Tunmer, 1986)</a:t>
            </a:r>
            <a:endParaRPr lang="en-US" sz="900">
              <a:latin typeface="Trebuchet MS" panose="020B0603020202020204" pitchFamily="34" charset="0"/>
              <a:cs typeface="Calibri Light"/>
            </a:endParaRPr>
          </a:p>
        </p:txBody>
      </p:sp>
      <p:pic>
        <p:nvPicPr>
          <p:cNvPr id="8194" name="Picture 2">
            <a:extLst>
              <a:ext uri="{FF2B5EF4-FFF2-40B4-BE49-F238E27FC236}">
                <a16:creationId xmlns:a16="http://schemas.microsoft.com/office/drawing/2014/main" id="{3B8E3AC0-6318-33B8-B0A9-0AEDC28BC61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3168" y="4755753"/>
            <a:ext cx="758175" cy="329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73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000" fill="hold"/>
                                        <p:tgtEl>
                                          <p:spTgt spid="33"/>
                                        </p:tgtEl>
                                      </p:cBhvr>
                                      <p:by x="150000" y="150000"/>
                                    </p:animScale>
                                  </p:childTnLst>
                                </p:cTn>
                              </p:par>
                              <p:par>
                                <p:cTn id="7" presetID="42" presetClass="path" presetSubtype="0" accel="50000" decel="50000" fill="hold" grpId="3" nodeType="withEffect">
                                  <p:stCondLst>
                                    <p:cond delay="250"/>
                                  </p:stCondLst>
                                  <p:childTnLst>
                                    <p:animMotion origin="layout" path="M -4.44444E-6 1.11111E-6 L -4.44444E-6 0.25 " pathEditMode="relative" rAng="0" ptsTypes="AA">
                                      <p:cBhvr>
                                        <p:cTn id="8" dur="2000" fill="hold"/>
                                        <p:tgtEl>
                                          <p:spTgt spid="33"/>
                                        </p:tgtEl>
                                        <p:attrNameLst>
                                          <p:attrName>ppt_x</p:attrName>
                                          <p:attrName>ppt_y</p:attrName>
                                        </p:attrNameLst>
                                      </p:cBhvr>
                                      <p:rCtr x="0" y="12500"/>
                                    </p:animMotion>
                                  </p:childTnLst>
                                </p:cTn>
                              </p:par>
                              <p:par>
                                <p:cTn id="9" presetID="10" presetClass="exit" presetSubtype="0" fill="hold" grpId="1" nodeType="withEffect">
                                  <p:stCondLst>
                                    <p:cond delay="500"/>
                                  </p:stCondLst>
                                  <p:childTnLst>
                                    <p:animEffect transition="out" filter="fade">
                                      <p:cBhvr>
                                        <p:cTn id="10" dur="500"/>
                                        <p:tgtEl>
                                          <p:spTgt spid="33"/>
                                        </p:tgtEl>
                                      </p:cBhvr>
                                    </p:animEffect>
                                    <p:set>
                                      <p:cBhvr>
                                        <p:cTn id="11" dur="1" fill="hold">
                                          <p:stCondLst>
                                            <p:cond delay="499"/>
                                          </p:stCondLst>
                                        </p:cTn>
                                        <p:tgtEl>
                                          <p:spTgt spid="33"/>
                                        </p:tgtEl>
                                        <p:attrNameLst>
                                          <p:attrName>style.visibility</p:attrName>
                                        </p:attrNameLst>
                                      </p:cBhvr>
                                      <p:to>
                                        <p:strVal val="hidden"/>
                                      </p:to>
                                    </p:set>
                                  </p:childTnLst>
                                </p:cTn>
                              </p:par>
                              <p:par>
                                <p:cTn id="12" presetID="10" presetClass="entr" presetSubtype="0" fill="hold" grpId="0" nodeType="withEffect">
                                  <p:stCondLst>
                                    <p:cond delay="75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500"/>
                                        <p:tgtEl>
                                          <p:spTgt spid="25"/>
                                        </p:tgtEl>
                                      </p:cBhvr>
                                    </p:animEffect>
                                  </p:childTnLst>
                                </p:cTn>
                              </p:par>
                              <p:par>
                                <p:cTn id="15" presetID="10" presetClass="exit" presetSubtype="0" fill="hold" grpId="2" nodeType="withEffect">
                                  <p:stCondLst>
                                    <p:cond delay="3000"/>
                                  </p:stCondLst>
                                  <p:childTnLst>
                                    <p:animEffect transition="out" filter="fade">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par>
                                <p:cTn id="18" presetID="6" presetClass="emph" presetSubtype="0" fill="hold" grpId="0" nodeType="withEffect">
                                  <p:stCondLst>
                                    <p:cond delay="3250"/>
                                  </p:stCondLst>
                                  <p:childTnLst>
                                    <p:animScale>
                                      <p:cBhvr>
                                        <p:cTn id="19" dur="2000" fill="hold"/>
                                        <p:tgtEl>
                                          <p:spTgt spid="34"/>
                                        </p:tgtEl>
                                      </p:cBhvr>
                                      <p:by x="150000" y="150000"/>
                                    </p:animScale>
                                  </p:childTnLst>
                                </p:cTn>
                              </p:par>
                              <p:par>
                                <p:cTn id="20" presetID="42" presetClass="path" presetSubtype="0" accel="50000" decel="50000" fill="hold" grpId="2" nodeType="withEffect">
                                  <p:stCondLst>
                                    <p:cond delay="3500"/>
                                  </p:stCondLst>
                                  <p:childTnLst>
                                    <p:animMotion origin="layout" path="M -2.22222E-6 1.23457E-6 L -2.22222E-6 0.25 " pathEditMode="relative" rAng="0" ptsTypes="AA">
                                      <p:cBhvr>
                                        <p:cTn id="21" dur="2000" fill="hold"/>
                                        <p:tgtEl>
                                          <p:spTgt spid="34"/>
                                        </p:tgtEl>
                                        <p:attrNameLst>
                                          <p:attrName>ppt_x</p:attrName>
                                          <p:attrName>ppt_y</p:attrName>
                                        </p:attrNameLst>
                                      </p:cBhvr>
                                      <p:rCtr x="0" y="12500"/>
                                    </p:animMotion>
                                  </p:childTnLst>
                                </p:cTn>
                              </p:par>
                              <p:par>
                                <p:cTn id="22" presetID="10" presetClass="exit" presetSubtype="0" fill="hold" grpId="1" nodeType="withEffect">
                                  <p:stCondLst>
                                    <p:cond delay="3750"/>
                                  </p:stCondLst>
                                  <p:childTnLst>
                                    <p:animEffect transition="out" filter="fade">
                                      <p:cBhvr>
                                        <p:cTn id="23" dur="1250"/>
                                        <p:tgtEl>
                                          <p:spTgt spid="34"/>
                                        </p:tgtEl>
                                      </p:cBhvr>
                                    </p:animEffect>
                                    <p:set>
                                      <p:cBhvr>
                                        <p:cTn id="24" dur="1" fill="hold">
                                          <p:stCondLst>
                                            <p:cond delay="1249"/>
                                          </p:stCondLst>
                                        </p:cTn>
                                        <p:tgtEl>
                                          <p:spTgt spid="34"/>
                                        </p:tgtEl>
                                        <p:attrNameLst>
                                          <p:attrName>style.visibility</p:attrName>
                                        </p:attrNameLst>
                                      </p:cBhvr>
                                      <p:to>
                                        <p:strVal val="hidden"/>
                                      </p:to>
                                    </p:set>
                                  </p:childTnLst>
                                </p:cTn>
                              </p:par>
                              <p:par>
                                <p:cTn id="25" presetID="10" presetClass="entr" presetSubtype="0" fill="hold" grpId="0" nodeType="withEffect">
                                  <p:stCondLst>
                                    <p:cond delay="425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500"/>
                                        <p:tgtEl>
                                          <p:spTgt spid="26"/>
                                        </p:tgtEl>
                                      </p:cBhvr>
                                    </p:animEffect>
                                  </p:childTnLst>
                                </p:cTn>
                              </p:par>
                              <p:par>
                                <p:cTn id="28" presetID="6" presetClass="emph" presetSubtype="0" fill="hold" grpId="0" nodeType="withEffect">
                                  <p:stCondLst>
                                    <p:cond delay="7000"/>
                                  </p:stCondLst>
                                  <p:childTnLst>
                                    <p:animScale>
                                      <p:cBhvr>
                                        <p:cTn id="29" dur="2000" fill="hold"/>
                                        <p:tgtEl>
                                          <p:spTgt spid="35"/>
                                        </p:tgtEl>
                                      </p:cBhvr>
                                      <p:by x="150000" y="150000"/>
                                    </p:animScale>
                                  </p:childTnLst>
                                </p:cTn>
                              </p:par>
                              <p:par>
                                <p:cTn id="30" presetID="42" presetClass="path" presetSubtype="0" accel="50000" decel="50000" fill="hold" grpId="2" nodeType="withEffect">
                                  <p:stCondLst>
                                    <p:cond delay="7250"/>
                                  </p:stCondLst>
                                  <p:childTnLst>
                                    <p:animMotion origin="layout" path="M -2.77778E-7 4.32099E-6 L -2.77778E-7 0.25 " pathEditMode="relative" rAng="0" ptsTypes="AA">
                                      <p:cBhvr>
                                        <p:cTn id="31" dur="2000" fill="hold"/>
                                        <p:tgtEl>
                                          <p:spTgt spid="35"/>
                                        </p:tgtEl>
                                        <p:attrNameLst>
                                          <p:attrName>ppt_x</p:attrName>
                                          <p:attrName>ppt_y</p:attrName>
                                        </p:attrNameLst>
                                      </p:cBhvr>
                                      <p:rCtr x="0" y="12500"/>
                                    </p:animMotion>
                                  </p:childTnLst>
                                </p:cTn>
                              </p:par>
                              <p:par>
                                <p:cTn id="32" presetID="10" presetClass="exit" presetSubtype="0" fill="hold" grpId="1" nodeType="withEffect">
                                  <p:stCondLst>
                                    <p:cond delay="7500"/>
                                  </p:stCondLst>
                                  <p:childTnLst>
                                    <p:animEffect transition="out" filter="fade">
                                      <p:cBhvr>
                                        <p:cTn id="33" dur="1250"/>
                                        <p:tgtEl>
                                          <p:spTgt spid="35"/>
                                        </p:tgtEl>
                                      </p:cBhvr>
                                    </p:animEffect>
                                    <p:set>
                                      <p:cBhvr>
                                        <p:cTn id="34" dur="1" fill="hold">
                                          <p:stCondLst>
                                            <p:cond delay="1249"/>
                                          </p:stCondLst>
                                        </p:cTn>
                                        <p:tgtEl>
                                          <p:spTgt spid="35"/>
                                        </p:tgtEl>
                                        <p:attrNameLst>
                                          <p:attrName>style.visibility</p:attrName>
                                        </p:attrNameLst>
                                      </p:cBhvr>
                                      <p:to>
                                        <p:strVal val="hidden"/>
                                      </p:to>
                                    </p:set>
                                  </p:childTnLst>
                                </p:cTn>
                              </p:par>
                              <p:par>
                                <p:cTn id="35" presetID="10" presetClass="entr" presetSubtype="0" fill="hold" grpId="0" nodeType="withEffect">
                                  <p:stCondLst>
                                    <p:cond delay="775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750"/>
                                        <p:tgtEl>
                                          <p:spTgt spid="27"/>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33" grpId="0"/>
      <p:bldP spid="33" grpId="1"/>
      <p:bldP spid="33" grpId="2"/>
      <p:bldP spid="33" grpId="3"/>
      <p:bldP spid="34" grpId="0"/>
      <p:bldP spid="34" grpId="1"/>
      <p:bldP spid="34" grpId="2"/>
      <p:bldP spid="3" grpId="0"/>
      <p:bldP spid="35" grpId="0"/>
      <p:bldP spid="35" grpId="1"/>
      <p:bldP spid="35" grpId="2"/>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alpha val="99000"/>
          </a:schemeClr>
        </a:solidFill>
        <a:effectLst/>
      </p:bgPr>
    </p:bg>
    <p:spTree>
      <p:nvGrpSpPr>
        <p:cNvPr id="1" name="Shape 652">
          <a:extLst>
            <a:ext uri="{FF2B5EF4-FFF2-40B4-BE49-F238E27FC236}">
              <a16:creationId xmlns:a16="http://schemas.microsoft.com/office/drawing/2014/main" id="{28A224D0-F12D-6877-A37B-F7637BB35CE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B096879-4C30-B02E-6191-763B3843BA89}"/>
              </a:ext>
            </a:extLst>
          </p:cNvPr>
          <p:cNvSpPr>
            <a:spLocks noGrp="1"/>
          </p:cNvSpPr>
          <p:nvPr>
            <p:ph type="title"/>
          </p:nvPr>
        </p:nvSpPr>
        <p:spPr>
          <a:xfrm>
            <a:off x="54320" y="33318"/>
            <a:ext cx="9035359" cy="572700"/>
          </a:xfrm>
        </p:spPr>
        <p:txBody>
          <a:bodyPr/>
          <a:lstStyle/>
          <a:p>
            <a:r>
              <a:rPr lang="en-US" sz="2400"/>
              <a:t>Simple View of Reading (SVR) | The 5 Components of Reading</a:t>
            </a:r>
          </a:p>
        </p:txBody>
      </p:sp>
      <p:sp>
        <p:nvSpPr>
          <p:cNvPr id="22" name="Arrow: Right 21">
            <a:extLst>
              <a:ext uri="{FF2B5EF4-FFF2-40B4-BE49-F238E27FC236}">
                <a16:creationId xmlns:a16="http://schemas.microsoft.com/office/drawing/2014/main" id="{220574F1-A174-964B-5960-CC4A3851A68A}"/>
              </a:ext>
              <a:ext uri="{C183D7F6-B498-43B3-948B-1728B52AA6E4}">
                <adec:decorative xmlns:adec="http://schemas.microsoft.com/office/drawing/2017/decorative" val="1"/>
              </a:ext>
            </a:extLst>
          </p:cNvPr>
          <p:cNvSpPr/>
          <p:nvPr/>
        </p:nvSpPr>
        <p:spPr>
          <a:xfrm rot="13260000" flipV="1">
            <a:off x="1407167" y="2924664"/>
            <a:ext cx="630325" cy="133260"/>
          </a:xfrm>
          <a:prstGeom prst="rightArrow">
            <a:avLst/>
          </a:pr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Trebuchet MS" panose="020B0603020202020204" pitchFamily="34" charset="0"/>
            </a:endParaRPr>
          </a:p>
        </p:txBody>
      </p:sp>
      <p:sp>
        <p:nvSpPr>
          <p:cNvPr id="21" name="Arrow: Right 20">
            <a:extLst>
              <a:ext uri="{FF2B5EF4-FFF2-40B4-BE49-F238E27FC236}">
                <a16:creationId xmlns:a16="http://schemas.microsoft.com/office/drawing/2014/main" id="{F20F8E9D-CB8E-8AD4-3742-3026FF78D538}"/>
              </a:ext>
              <a:ext uri="{C183D7F6-B498-43B3-948B-1728B52AA6E4}">
                <adec:decorative xmlns:adec="http://schemas.microsoft.com/office/drawing/2017/decorative" val="1"/>
              </a:ext>
            </a:extLst>
          </p:cNvPr>
          <p:cNvSpPr/>
          <p:nvPr/>
        </p:nvSpPr>
        <p:spPr>
          <a:xfrm rot="18831497">
            <a:off x="4149571" y="2955774"/>
            <a:ext cx="630873" cy="135660"/>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Trebuchet MS" panose="020B0603020202020204" pitchFamily="34" charset="0"/>
            </a:endParaRPr>
          </a:p>
        </p:txBody>
      </p:sp>
      <p:sp>
        <p:nvSpPr>
          <p:cNvPr id="15" name="Rectangle: Rounded Corners 14">
            <a:extLst>
              <a:ext uri="{FF2B5EF4-FFF2-40B4-BE49-F238E27FC236}">
                <a16:creationId xmlns:a16="http://schemas.microsoft.com/office/drawing/2014/main" id="{9B27B591-828D-DE99-2A54-D714BDA626E2}"/>
              </a:ext>
            </a:extLst>
          </p:cNvPr>
          <p:cNvSpPr/>
          <p:nvPr/>
        </p:nvSpPr>
        <p:spPr>
          <a:xfrm>
            <a:off x="373239" y="809593"/>
            <a:ext cx="2287967" cy="90958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a:latin typeface="Trebuchet MS" panose="020B0603020202020204" pitchFamily="34" charset="0"/>
                <a:cs typeface="Arial"/>
              </a:rPr>
              <a:t>Word </a:t>
            </a:r>
          </a:p>
          <a:p>
            <a:pPr algn="ctr"/>
            <a:r>
              <a:rPr lang="en-US" sz="1800">
                <a:latin typeface="Trebuchet MS" panose="020B0603020202020204" pitchFamily="34" charset="0"/>
                <a:cs typeface="Arial"/>
              </a:rPr>
              <a:t>Recognition</a:t>
            </a:r>
          </a:p>
        </p:txBody>
      </p:sp>
      <p:sp>
        <p:nvSpPr>
          <p:cNvPr id="23" name="TextBox 22">
            <a:extLst>
              <a:ext uri="{FF2B5EF4-FFF2-40B4-BE49-F238E27FC236}">
                <a16:creationId xmlns:a16="http://schemas.microsoft.com/office/drawing/2014/main" id="{248DA7B1-B746-4DD8-804B-9D464180198A}"/>
              </a:ext>
            </a:extLst>
          </p:cNvPr>
          <p:cNvSpPr txBox="1"/>
          <p:nvPr/>
        </p:nvSpPr>
        <p:spPr>
          <a:xfrm>
            <a:off x="2664872" y="972366"/>
            <a:ext cx="7645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latin typeface="Trebuchet MS" panose="020B0603020202020204" pitchFamily="34" charset="0"/>
              </a:rPr>
              <a:t>X</a:t>
            </a:r>
            <a:endParaRPr lang="en-US" sz="3200">
              <a:latin typeface="Trebuchet MS" panose="020B0603020202020204" pitchFamily="34" charset="0"/>
            </a:endParaRPr>
          </a:p>
        </p:txBody>
      </p:sp>
      <p:sp>
        <p:nvSpPr>
          <p:cNvPr id="2" name="Rectangle: Rounded Corners 1">
            <a:extLst>
              <a:ext uri="{FF2B5EF4-FFF2-40B4-BE49-F238E27FC236}">
                <a16:creationId xmlns:a16="http://schemas.microsoft.com/office/drawing/2014/main" id="{B173234D-13A2-45C8-55BE-1E7801AA07B2}"/>
              </a:ext>
            </a:extLst>
          </p:cNvPr>
          <p:cNvSpPr/>
          <p:nvPr/>
        </p:nvSpPr>
        <p:spPr>
          <a:xfrm>
            <a:off x="3420561" y="808103"/>
            <a:ext cx="2287967" cy="914573"/>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a:latin typeface="Trebuchet MS" panose="020B0603020202020204" pitchFamily="34" charset="0"/>
                <a:cs typeface="Arial"/>
              </a:rPr>
              <a:t>Language</a:t>
            </a:r>
          </a:p>
          <a:p>
            <a:pPr algn="ctr"/>
            <a:r>
              <a:rPr lang="en-US" sz="1800">
                <a:latin typeface="Trebuchet MS" panose="020B0603020202020204" pitchFamily="34" charset="0"/>
                <a:cs typeface="Arial"/>
              </a:rPr>
              <a:t>Comprehension</a:t>
            </a:r>
          </a:p>
        </p:txBody>
      </p:sp>
      <p:sp>
        <p:nvSpPr>
          <p:cNvPr id="24" name="TextBox 23">
            <a:extLst>
              <a:ext uri="{FF2B5EF4-FFF2-40B4-BE49-F238E27FC236}">
                <a16:creationId xmlns:a16="http://schemas.microsoft.com/office/drawing/2014/main" id="{5D2D1123-CD49-981A-9AA2-99DBABC57AF3}"/>
              </a:ext>
            </a:extLst>
          </p:cNvPr>
          <p:cNvSpPr txBox="1"/>
          <p:nvPr/>
        </p:nvSpPr>
        <p:spPr>
          <a:xfrm>
            <a:off x="5680095" y="835298"/>
            <a:ext cx="764548"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000" b="1">
                <a:latin typeface="Trebuchet MS" panose="020B0603020202020204" pitchFamily="34" charset="0"/>
              </a:rPr>
              <a:t>=</a:t>
            </a:r>
          </a:p>
        </p:txBody>
      </p:sp>
      <p:sp>
        <p:nvSpPr>
          <p:cNvPr id="3" name="Rectangle: Rounded Corners 2">
            <a:extLst>
              <a:ext uri="{FF2B5EF4-FFF2-40B4-BE49-F238E27FC236}">
                <a16:creationId xmlns:a16="http://schemas.microsoft.com/office/drawing/2014/main" id="{0E03F077-7651-31A7-C10F-D399144DE625}"/>
              </a:ext>
            </a:extLst>
          </p:cNvPr>
          <p:cNvSpPr/>
          <p:nvPr/>
        </p:nvSpPr>
        <p:spPr>
          <a:xfrm>
            <a:off x="6448177" y="808035"/>
            <a:ext cx="2285611" cy="914573"/>
          </a:xfrm>
          <a:prstGeom prst="roundRect">
            <a:avLst/>
          </a:prstGeom>
          <a:solidFill>
            <a:srgbClr val="48484A"/>
          </a:solidFill>
          <a:ln>
            <a:noFill/>
            <a:prstDash val="solid"/>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a:latin typeface="Trebuchet MS" panose="020B0603020202020204" pitchFamily="34" charset="0"/>
                <a:cs typeface="Arial"/>
              </a:rPr>
              <a:t>Reading</a:t>
            </a:r>
          </a:p>
          <a:p>
            <a:pPr algn="ctr"/>
            <a:r>
              <a:rPr lang="en-US" sz="1800">
                <a:latin typeface="Trebuchet MS" panose="020B0603020202020204" pitchFamily="34" charset="0"/>
                <a:cs typeface="Arial"/>
              </a:rPr>
              <a:t>Comprehension</a:t>
            </a:r>
          </a:p>
        </p:txBody>
      </p:sp>
      <p:sp>
        <p:nvSpPr>
          <p:cNvPr id="14" name="Rectangle: Rounded Corners 13">
            <a:extLst>
              <a:ext uri="{FF2B5EF4-FFF2-40B4-BE49-F238E27FC236}">
                <a16:creationId xmlns:a16="http://schemas.microsoft.com/office/drawing/2014/main" id="{4062CD41-8FE7-9181-37FA-D7A3D3C83F05}"/>
              </a:ext>
            </a:extLst>
          </p:cNvPr>
          <p:cNvSpPr/>
          <p:nvPr/>
        </p:nvSpPr>
        <p:spPr>
          <a:xfrm>
            <a:off x="270449" y="2037914"/>
            <a:ext cx="1157646" cy="712250"/>
          </a:xfrm>
          <a:prstGeom prst="roundRect">
            <a:avLst/>
          </a:prstGeom>
          <a:solidFill>
            <a:srgbClr val="ED0000"/>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mj-lt"/>
              </a:rPr>
              <a:t>Phonological Awareness</a:t>
            </a:r>
          </a:p>
        </p:txBody>
      </p:sp>
      <p:sp>
        <p:nvSpPr>
          <p:cNvPr id="9" name="Rectangle: Rounded Corners 8">
            <a:extLst>
              <a:ext uri="{FF2B5EF4-FFF2-40B4-BE49-F238E27FC236}">
                <a16:creationId xmlns:a16="http://schemas.microsoft.com/office/drawing/2014/main" id="{6358CD31-8E51-7A7F-3DC1-153F4C392066}"/>
              </a:ext>
            </a:extLst>
          </p:cNvPr>
          <p:cNvSpPr/>
          <p:nvPr/>
        </p:nvSpPr>
        <p:spPr>
          <a:xfrm>
            <a:off x="1549087" y="2051050"/>
            <a:ext cx="1158182" cy="699114"/>
          </a:xfrm>
          <a:prstGeom prst="roundRect">
            <a:avLst/>
          </a:prstGeom>
          <a:solidFill>
            <a:srgbClr val="ED0000"/>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Trebuchet MS" panose="020B0603020202020204" pitchFamily="34" charset="0"/>
                <a:cs typeface="Arial"/>
              </a:rPr>
              <a:t>Phonics</a:t>
            </a:r>
            <a:endParaRPr lang="en-US">
              <a:latin typeface="Trebuchet MS" panose="020B0603020202020204" pitchFamily="34" charset="0"/>
            </a:endParaRPr>
          </a:p>
        </p:txBody>
      </p:sp>
      <p:sp>
        <p:nvSpPr>
          <p:cNvPr id="10" name="Rectangle: Rounded Corners 9">
            <a:extLst>
              <a:ext uri="{FF2B5EF4-FFF2-40B4-BE49-F238E27FC236}">
                <a16:creationId xmlns:a16="http://schemas.microsoft.com/office/drawing/2014/main" id="{DC8BC438-D8FB-4F48-849F-E71DA6E984CD}"/>
              </a:ext>
            </a:extLst>
          </p:cNvPr>
          <p:cNvSpPr/>
          <p:nvPr/>
        </p:nvSpPr>
        <p:spPr>
          <a:xfrm>
            <a:off x="3429420" y="2057621"/>
            <a:ext cx="1158180" cy="692543"/>
          </a:xfrm>
          <a:prstGeom prst="roundRect">
            <a:avLst/>
          </a:prstGeom>
          <a:solidFill>
            <a:srgbClr val="9A4894"/>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Trebuchet MS" panose="020B0603020202020204" pitchFamily="34" charset="0"/>
                <a:cs typeface="Arial"/>
              </a:rPr>
              <a:t>Vocabulary</a:t>
            </a:r>
            <a:endParaRPr lang="en-US">
              <a:latin typeface="Trebuchet MS" panose="020B0603020202020204" pitchFamily="34" charset="0"/>
            </a:endParaRPr>
          </a:p>
        </p:txBody>
      </p:sp>
      <p:sp>
        <p:nvSpPr>
          <p:cNvPr id="7" name="Rectangle: Rounded Corners 6">
            <a:extLst>
              <a:ext uri="{FF2B5EF4-FFF2-40B4-BE49-F238E27FC236}">
                <a16:creationId xmlns:a16="http://schemas.microsoft.com/office/drawing/2014/main" id="{1B85016B-9FA2-981D-394A-E00787569C07}"/>
              </a:ext>
              <a:ext uri="{C183D7F6-B498-43B3-948B-1728B52AA6E4}">
                <adec:decorative xmlns:adec="http://schemas.microsoft.com/office/drawing/2017/decorative" val="1"/>
              </a:ext>
            </a:extLst>
          </p:cNvPr>
          <p:cNvSpPr/>
          <p:nvPr/>
        </p:nvSpPr>
        <p:spPr>
          <a:xfrm>
            <a:off x="4826184" y="2011947"/>
            <a:ext cx="1152525" cy="1649108"/>
          </a:xfrm>
          <a:prstGeom prst="roundRect">
            <a:avLst/>
          </a:prstGeom>
          <a:solidFill>
            <a:schemeClr val="tx2">
              <a:lumMod val="90000"/>
            </a:schemeClr>
          </a:solidFill>
          <a:ln>
            <a:noFill/>
            <a:prstDash val="dash"/>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prstDash val="dash"/>
              </a:ln>
            </a:endParaRPr>
          </a:p>
        </p:txBody>
      </p:sp>
      <p:sp>
        <p:nvSpPr>
          <p:cNvPr id="11" name="TextBox 10">
            <a:extLst>
              <a:ext uri="{FF2B5EF4-FFF2-40B4-BE49-F238E27FC236}">
                <a16:creationId xmlns:a16="http://schemas.microsoft.com/office/drawing/2014/main" id="{3987BBFB-1DCF-563D-902C-BEFFCC92A307}"/>
              </a:ext>
            </a:extLst>
          </p:cNvPr>
          <p:cNvSpPr txBox="1"/>
          <p:nvPr/>
        </p:nvSpPr>
        <p:spPr>
          <a:xfrm>
            <a:off x="4814813" y="2160951"/>
            <a:ext cx="1152525" cy="1384995"/>
          </a:xfrm>
          <a:prstGeom prst="rect">
            <a:avLst/>
          </a:prstGeom>
          <a:noFill/>
        </p:spPr>
        <p:txBody>
          <a:bodyPr wrap="square" rtlCol="0">
            <a:spAutoFit/>
          </a:bodyPr>
          <a:lstStyle/>
          <a:p>
            <a:pPr algn="ctr"/>
            <a:r>
              <a:rPr lang="en-US" sz="1200">
                <a:latin typeface="+mj-lt"/>
              </a:rPr>
              <a:t>Language- based skills and strategies</a:t>
            </a:r>
          </a:p>
          <a:p>
            <a:pPr algn="ctr"/>
            <a:endParaRPr lang="en-US" sz="1200">
              <a:latin typeface="+mj-lt"/>
            </a:endParaRPr>
          </a:p>
          <a:p>
            <a:pPr algn="ctr"/>
            <a:r>
              <a:rPr lang="en-US" sz="1200">
                <a:latin typeface="+mj-lt"/>
              </a:rPr>
              <a:t>Literacy knowledge and skills</a:t>
            </a:r>
          </a:p>
        </p:txBody>
      </p:sp>
      <p:sp>
        <p:nvSpPr>
          <p:cNvPr id="18" name="Rectangle: Rounded Corners 17">
            <a:extLst>
              <a:ext uri="{FF2B5EF4-FFF2-40B4-BE49-F238E27FC236}">
                <a16:creationId xmlns:a16="http://schemas.microsoft.com/office/drawing/2014/main" id="{AB00A5EB-6820-8DE7-19B1-18FA34B930D9}"/>
              </a:ext>
            </a:extLst>
          </p:cNvPr>
          <p:cNvSpPr/>
          <p:nvPr/>
        </p:nvSpPr>
        <p:spPr>
          <a:xfrm>
            <a:off x="1549087" y="3128438"/>
            <a:ext cx="2997413" cy="453432"/>
          </a:xfrm>
          <a:prstGeom prst="roundRect">
            <a:avLst/>
          </a:prstGeom>
          <a:solidFill>
            <a:schemeClr val="accent4">
              <a:lumMod val="50000"/>
            </a:schemeClr>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Trebuchet MS" panose="020B0603020202020204" pitchFamily="34" charset="0"/>
                <a:cs typeface="Arial"/>
              </a:rPr>
              <a:t>Fluency</a:t>
            </a:r>
            <a:endParaRPr lang="en-US">
              <a:latin typeface="Trebuchet MS" panose="020B0603020202020204" pitchFamily="34" charset="0"/>
            </a:endParaRPr>
          </a:p>
        </p:txBody>
      </p:sp>
      <p:sp>
        <p:nvSpPr>
          <p:cNvPr id="17" name="Isosceles Triangle 16">
            <a:extLst>
              <a:ext uri="{FF2B5EF4-FFF2-40B4-BE49-F238E27FC236}">
                <a16:creationId xmlns:a16="http://schemas.microsoft.com/office/drawing/2014/main" id="{26CFB00C-B7E6-1CCD-9F83-1D3A96FCE7C8}"/>
              </a:ext>
            </a:extLst>
          </p:cNvPr>
          <p:cNvSpPr/>
          <p:nvPr/>
        </p:nvSpPr>
        <p:spPr>
          <a:xfrm>
            <a:off x="315455" y="3638937"/>
            <a:ext cx="5485717" cy="686796"/>
          </a:xfrm>
          <a:prstGeom prst="triangle">
            <a:avLst/>
          </a:prstGeom>
          <a:solidFill>
            <a:srgbClr val="3886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Trebuchet MS" panose="020B0603020202020204" pitchFamily="34" charset="0"/>
                <a:cs typeface="Arial"/>
              </a:rPr>
              <a:t>Oral Language</a:t>
            </a:r>
          </a:p>
          <a:p>
            <a:pPr algn="ctr"/>
            <a:endParaRPr lang="en-US" sz="1000">
              <a:latin typeface="Trebuchet MS" panose="020B0603020202020204" pitchFamily="34" charset="0"/>
              <a:cs typeface="Arial"/>
            </a:endParaRPr>
          </a:p>
        </p:txBody>
      </p:sp>
      <p:sp>
        <p:nvSpPr>
          <p:cNvPr id="13" name="TextBox 12">
            <a:extLst>
              <a:ext uri="{FF2B5EF4-FFF2-40B4-BE49-F238E27FC236}">
                <a16:creationId xmlns:a16="http://schemas.microsoft.com/office/drawing/2014/main" id="{4CB7EF93-06F5-48B2-B540-F51F7E6E4CC9}"/>
              </a:ext>
            </a:extLst>
          </p:cNvPr>
          <p:cNvSpPr txBox="1"/>
          <p:nvPr/>
        </p:nvSpPr>
        <p:spPr>
          <a:xfrm>
            <a:off x="7003774" y="4117871"/>
            <a:ext cx="2140226" cy="2308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i="0" u="none" strike="noStrike">
                <a:solidFill>
                  <a:srgbClr val="000000"/>
                </a:solidFill>
                <a:effectLst/>
                <a:latin typeface="Trebuchet MS" panose="020B0603020202020204" pitchFamily="34" charset="0"/>
                <a:cs typeface="Calibri Light"/>
              </a:rPr>
              <a:t>(Gough</a:t>
            </a:r>
            <a:r>
              <a:rPr lang="en-US" sz="900">
                <a:solidFill>
                  <a:srgbClr val="000000"/>
                </a:solidFill>
                <a:latin typeface="Trebuchet MS" panose="020B0603020202020204" pitchFamily="34" charset="0"/>
                <a:cs typeface="Calibri Light"/>
              </a:rPr>
              <a:t> </a:t>
            </a:r>
            <a:r>
              <a:rPr lang="en-US" sz="900" i="0" u="none" strike="noStrike">
                <a:solidFill>
                  <a:srgbClr val="000000"/>
                </a:solidFill>
                <a:effectLst/>
                <a:latin typeface="Trebuchet MS" panose="020B0603020202020204" pitchFamily="34" charset="0"/>
                <a:cs typeface="Calibri Light"/>
              </a:rPr>
              <a:t>&amp; </a:t>
            </a:r>
            <a:r>
              <a:rPr lang="en-US" sz="900">
                <a:solidFill>
                  <a:srgbClr val="000000"/>
                </a:solidFill>
                <a:latin typeface="Trebuchet MS" panose="020B0603020202020204" pitchFamily="34" charset="0"/>
                <a:cs typeface="Calibri Light"/>
              </a:rPr>
              <a:t>Tunmer, 1986; NRP, 2000)</a:t>
            </a:r>
            <a:endParaRPr lang="en-US" sz="900">
              <a:latin typeface="Trebuchet MS" panose="020B0603020202020204" pitchFamily="34" charset="0"/>
              <a:cs typeface="Calibri Light"/>
            </a:endParaRPr>
          </a:p>
        </p:txBody>
      </p:sp>
    </p:spTree>
    <p:extLst>
      <p:ext uri="{BB962C8B-B14F-4D97-AF65-F5344CB8AC3E}">
        <p14:creationId xmlns:p14="http://schemas.microsoft.com/office/powerpoint/2010/main" val="2857397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charRg st="4294967295" end="429496729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30EB786C-9CDB-E36D-1A7B-CCA62279944C}"/>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51822FFE-43F3-38B3-8AA1-A1BF31B4793F}"/>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pPr>
              <a:lnSpc>
                <a:spcPct val="160000"/>
              </a:lnSpc>
            </a:pPr>
            <a:r>
              <a:rPr lang="en-US" sz="2400">
                <a:latin typeface="Trebuchet MS"/>
              </a:rPr>
              <a:t>The Science of Reading Supports Instruction That Is:</a:t>
            </a:r>
          </a:p>
        </p:txBody>
      </p:sp>
      <p:sp>
        <p:nvSpPr>
          <p:cNvPr id="6" name="Google Shape;5335;p166" descr="Explicit and Direct - I do it, We do it, You do it">
            <a:extLst>
              <a:ext uri="{FF2B5EF4-FFF2-40B4-BE49-F238E27FC236}">
                <a16:creationId xmlns:a16="http://schemas.microsoft.com/office/drawing/2014/main" id="{5A013D98-3638-14C9-BA14-B5AE2CAC0C40}"/>
              </a:ext>
            </a:extLst>
          </p:cNvPr>
          <p:cNvSpPr/>
          <p:nvPr/>
        </p:nvSpPr>
        <p:spPr>
          <a:xfrm>
            <a:off x="1040875" y="1590847"/>
            <a:ext cx="2010900" cy="1737300"/>
          </a:xfrm>
          <a:prstGeom prst="hexagon">
            <a:avLst>
              <a:gd name="adj" fmla="val 25000"/>
              <a:gd name="vf" fmla="val 115470"/>
            </a:avLst>
          </a:prstGeom>
          <a:solidFill>
            <a:srgbClr val="282844"/>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Trebuchet MS" panose="020B0603020202020204" pitchFamily="34" charset="0"/>
            </a:endParaRPr>
          </a:p>
        </p:txBody>
      </p:sp>
      <p:sp>
        <p:nvSpPr>
          <p:cNvPr id="7" name="Google Shape;5336;p166" descr="Systematic and Sequential - simple to complex">
            <a:extLst>
              <a:ext uri="{FF2B5EF4-FFF2-40B4-BE49-F238E27FC236}">
                <a16:creationId xmlns:a16="http://schemas.microsoft.com/office/drawing/2014/main" id="{9807F462-B942-9C2B-6AA7-C23C6FC8ECEA}"/>
              </a:ext>
            </a:extLst>
          </p:cNvPr>
          <p:cNvSpPr/>
          <p:nvPr/>
        </p:nvSpPr>
        <p:spPr>
          <a:xfrm>
            <a:off x="2743200" y="666750"/>
            <a:ext cx="2010900" cy="1737300"/>
          </a:xfrm>
          <a:prstGeom prst="hexagon">
            <a:avLst>
              <a:gd name="adj" fmla="val 25000"/>
              <a:gd name="vf" fmla="val 115470"/>
            </a:avLst>
          </a:prstGeom>
          <a:solidFill>
            <a:srgbClr val="282844"/>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Trebuchet MS" panose="020B0603020202020204" pitchFamily="34" charset="0"/>
            </a:endParaRPr>
          </a:p>
        </p:txBody>
      </p:sp>
      <p:sp>
        <p:nvSpPr>
          <p:cNvPr id="8" name="Google Shape;5337;p166" descr="Cumulative - Brick by Brick">
            <a:extLst>
              <a:ext uri="{FF2B5EF4-FFF2-40B4-BE49-F238E27FC236}">
                <a16:creationId xmlns:a16="http://schemas.microsoft.com/office/drawing/2014/main" id="{4D1BF16F-6086-92D1-EBBA-F9846D17E79B}"/>
              </a:ext>
            </a:extLst>
          </p:cNvPr>
          <p:cNvSpPr/>
          <p:nvPr/>
        </p:nvSpPr>
        <p:spPr>
          <a:xfrm>
            <a:off x="2743200" y="2523100"/>
            <a:ext cx="2010900" cy="1737300"/>
          </a:xfrm>
          <a:prstGeom prst="hexagon">
            <a:avLst>
              <a:gd name="adj" fmla="val 25000"/>
              <a:gd name="vf" fmla="val 115470"/>
            </a:avLst>
          </a:prstGeom>
          <a:solidFill>
            <a:srgbClr val="282844"/>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Trebuchet MS" panose="020B0603020202020204" pitchFamily="34" charset="0"/>
            </a:endParaRPr>
          </a:p>
        </p:txBody>
      </p:sp>
      <p:sp>
        <p:nvSpPr>
          <p:cNvPr id="9" name="Google Shape;5338;p166" descr="Multi-Modal - say it, see it, write it">
            <a:extLst>
              <a:ext uri="{FF2B5EF4-FFF2-40B4-BE49-F238E27FC236}">
                <a16:creationId xmlns:a16="http://schemas.microsoft.com/office/drawing/2014/main" id="{E1BB94EF-99A6-92E9-AB21-34BCD6802F50}"/>
              </a:ext>
            </a:extLst>
          </p:cNvPr>
          <p:cNvSpPr/>
          <p:nvPr/>
        </p:nvSpPr>
        <p:spPr>
          <a:xfrm>
            <a:off x="4436525" y="1588325"/>
            <a:ext cx="2010900" cy="1737300"/>
          </a:xfrm>
          <a:prstGeom prst="hexagon">
            <a:avLst>
              <a:gd name="adj" fmla="val 25000"/>
              <a:gd name="vf" fmla="val 115470"/>
            </a:avLst>
          </a:prstGeom>
          <a:solidFill>
            <a:srgbClr val="282844"/>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Trebuchet MS" panose="020B0603020202020204" pitchFamily="34" charset="0"/>
            </a:endParaRPr>
          </a:p>
        </p:txBody>
      </p:sp>
      <p:sp>
        <p:nvSpPr>
          <p:cNvPr id="10" name="Google Shape;5339;p166" descr="Diagnostic - progress monitoring">
            <a:extLst>
              <a:ext uri="{FF2B5EF4-FFF2-40B4-BE49-F238E27FC236}">
                <a16:creationId xmlns:a16="http://schemas.microsoft.com/office/drawing/2014/main" id="{13156A5B-B80C-C827-87C1-4E0BF54B92A1}"/>
              </a:ext>
            </a:extLst>
          </p:cNvPr>
          <p:cNvSpPr/>
          <p:nvPr/>
        </p:nvSpPr>
        <p:spPr>
          <a:xfrm>
            <a:off x="6143350" y="2504050"/>
            <a:ext cx="2010900" cy="1737300"/>
          </a:xfrm>
          <a:prstGeom prst="hexagon">
            <a:avLst>
              <a:gd name="adj" fmla="val 25000"/>
              <a:gd name="vf" fmla="val 115470"/>
            </a:avLst>
          </a:prstGeom>
          <a:solidFill>
            <a:srgbClr val="282844"/>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Trebuchet MS" panose="020B0603020202020204" pitchFamily="34" charset="0"/>
            </a:endParaRPr>
          </a:p>
        </p:txBody>
      </p:sp>
      <p:sp>
        <p:nvSpPr>
          <p:cNvPr id="11" name="Google Shape;5340;p166">
            <a:extLst>
              <a:ext uri="{FF2B5EF4-FFF2-40B4-BE49-F238E27FC236}">
                <a16:creationId xmlns:a16="http://schemas.microsoft.com/office/drawing/2014/main" id="{56866EE0-A8E8-8798-6F64-131C45BB4F31}"/>
              </a:ext>
              <a:ext uri="{C183D7F6-B498-43B3-948B-1728B52AA6E4}">
                <adec:decorative xmlns:adec="http://schemas.microsoft.com/office/drawing/2017/decorative" val="1"/>
              </a:ext>
            </a:extLst>
          </p:cNvPr>
          <p:cNvSpPr txBox="1"/>
          <p:nvPr/>
        </p:nvSpPr>
        <p:spPr>
          <a:xfrm>
            <a:off x="1034575" y="1684235"/>
            <a:ext cx="2021700" cy="156963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chemeClr val="lt1"/>
                </a:solidFill>
                <a:latin typeface="Trebuchet MS" panose="020B0703020202090204" pitchFamily="34" charset="0"/>
                <a:ea typeface="Oswald"/>
                <a:cs typeface="Oswald"/>
                <a:sym typeface="Oswald"/>
              </a:rPr>
              <a:t>Explicit</a:t>
            </a:r>
            <a:endParaRPr sz="2400" b="1">
              <a:solidFill>
                <a:schemeClr val="lt1"/>
              </a:solidFill>
              <a:latin typeface="Trebuchet MS" panose="020B0703020202090204" pitchFamily="34" charset="0"/>
              <a:ea typeface="Oswald"/>
              <a:cs typeface="Oswald"/>
              <a:sym typeface="Oswald"/>
            </a:endParaRPr>
          </a:p>
          <a:p>
            <a:pPr marL="0" lvl="0" indent="0" algn="ctr" rtl="0">
              <a:spcBef>
                <a:spcPts val="0"/>
              </a:spcBef>
              <a:spcAft>
                <a:spcPts val="0"/>
              </a:spcAft>
              <a:buNone/>
            </a:pPr>
            <a:r>
              <a:rPr lang="en" sz="2400" b="1">
                <a:solidFill>
                  <a:schemeClr val="lt1"/>
                </a:solidFill>
                <a:latin typeface="Trebuchet MS" panose="020B0703020202090204" pitchFamily="34" charset="0"/>
                <a:ea typeface="Oswald"/>
                <a:cs typeface="Oswald"/>
                <a:sym typeface="Oswald"/>
              </a:rPr>
              <a:t>&amp; Direct</a:t>
            </a:r>
            <a:endParaRPr sz="2400" b="1">
              <a:solidFill>
                <a:schemeClr val="lt1"/>
              </a:solidFill>
              <a:latin typeface="Trebuchet MS" panose="020B0703020202090204" pitchFamily="34" charset="0"/>
              <a:ea typeface="Oswald"/>
              <a:cs typeface="Oswald"/>
              <a:sym typeface="Oswald"/>
            </a:endParaRPr>
          </a:p>
          <a:p>
            <a:pPr marL="0" lvl="0" indent="0" algn="ctr" rtl="0">
              <a:spcBef>
                <a:spcPts val="0"/>
              </a:spcBef>
              <a:spcAft>
                <a:spcPts val="0"/>
              </a:spcAft>
              <a:buNone/>
            </a:pPr>
            <a:r>
              <a:rPr lang="en-US" b="1">
                <a:solidFill>
                  <a:srgbClr val="FFC000"/>
                </a:solidFill>
                <a:latin typeface="Trebuchet MS" panose="020B0603020202020204" pitchFamily="34" charset="0"/>
                <a:ea typeface="Oswald"/>
                <a:cs typeface="Oswald"/>
                <a:sym typeface="Oswald"/>
              </a:rPr>
              <a:t>I do it</a:t>
            </a:r>
          </a:p>
          <a:p>
            <a:pPr marL="0" lvl="0" indent="0" algn="ctr" rtl="0">
              <a:spcBef>
                <a:spcPts val="0"/>
              </a:spcBef>
              <a:spcAft>
                <a:spcPts val="0"/>
              </a:spcAft>
              <a:buNone/>
            </a:pPr>
            <a:r>
              <a:rPr lang="en-US" b="1">
                <a:solidFill>
                  <a:srgbClr val="FFC000"/>
                </a:solidFill>
                <a:latin typeface="Trebuchet MS" panose="020B0603020202020204" pitchFamily="34" charset="0"/>
                <a:ea typeface="Oswald"/>
                <a:cs typeface="Oswald"/>
                <a:sym typeface="Oswald"/>
              </a:rPr>
              <a:t>We do it</a:t>
            </a:r>
          </a:p>
          <a:p>
            <a:pPr marL="0" lvl="0" indent="0" algn="ctr" rtl="0">
              <a:spcBef>
                <a:spcPts val="0"/>
              </a:spcBef>
              <a:spcAft>
                <a:spcPts val="0"/>
              </a:spcAft>
              <a:buNone/>
            </a:pPr>
            <a:r>
              <a:rPr lang="en-US" b="1">
                <a:solidFill>
                  <a:srgbClr val="FFC000"/>
                </a:solidFill>
                <a:latin typeface="Trebuchet MS" panose="020B0603020202020204" pitchFamily="34" charset="0"/>
                <a:ea typeface="Oswald"/>
                <a:cs typeface="Oswald"/>
                <a:sym typeface="Oswald"/>
              </a:rPr>
              <a:t>You do it</a:t>
            </a:r>
          </a:p>
        </p:txBody>
      </p:sp>
      <p:sp>
        <p:nvSpPr>
          <p:cNvPr id="12" name="Google Shape;5341;p166">
            <a:extLst>
              <a:ext uri="{FF2B5EF4-FFF2-40B4-BE49-F238E27FC236}">
                <a16:creationId xmlns:a16="http://schemas.microsoft.com/office/drawing/2014/main" id="{35BD225B-EA1F-9C2A-BC09-15ADC66851A5}"/>
              </a:ext>
              <a:ext uri="{C183D7F6-B498-43B3-948B-1728B52AA6E4}">
                <adec:decorative xmlns:adec="http://schemas.microsoft.com/office/drawing/2017/decorative" val="1"/>
              </a:ext>
            </a:extLst>
          </p:cNvPr>
          <p:cNvSpPr txBox="1"/>
          <p:nvPr/>
        </p:nvSpPr>
        <p:spPr>
          <a:xfrm>
            <a:off x="2708600" y="883178"/>
            <a:ext cx="2044200" cy="129263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solidFill>
                  <a:schemeClr val="lt1"/>
                </a:solidFill>
                <a:latin typeface="Trebuchet MS" panose="020B0703020202090204" pitchFamily="34" charset="0"/>
                <a:ea typeface="Oswald"/>
                <a:cs typeface="Oswald"/>
                <a:sym typeface="Oswald"/>
              </a:rPr>
              <a:t>Systematic</a:t>
            </a:r>
            <a:endParaRPr sz="2200" b="1">
              <a:solidFill>
                <a:schemeClr val="lt1"/>
              </a:solidFill>
              <a:latin typeface="Trebuchet MS" panose="020B0703020202090204" pitchFamily="34" charset="0"/>
              <a:ea typeface="Oswald"/>
              <a:cs typeface="Oswald"/>
              <a:sym typeface="Oswald"/>
            </a:endParaRPr>
          </a:p>
          <a:p>
            <a:pPr marL="0" lvl="0" indent="0" algn="ctr" rtl="0">
              <a:spcBef>
                <a:spcPts val="0"/>
              </a:spcBef>
              <a:spcAft>
                <a:spcPts val="0"/>
              </a:spcAft>
              <a:buNone/>
            </a:pPr>
            <a:r>
              <a:rPr lang="en" sz="2200" b="1">
                <a:solidFill>
                  <a:schemeClr val="lt1"/>
                </a:solidFill>
                <a:latin typeface="Trebuchet MS" panose="020B0703020202090204" pitchFamily="34" charset="0"/>
                <a:ea typeface="Oswald"/>
                <a:cs typeface="Oswald"/>
                <a:sym typeface="Oswald"/>
              </a:rPr>
              <a:t>&amp; Sequential</a:t>
            </a:r>
            <a:endParaRPr sz="2200" b="1">
              <a:solidFill>
                <a:schemeClr val="lt1"/>
              </a:solidFill>
              <a:latin typeface="Trebuchet MS" panose="020B0703020202090204" pitchFamily="34" charset="0"/>
              <a:ea typeface="Oswald"/>
              <a:cs typeface="Oswald"/>
              <a:sym typeface="Oswald"/>
            </a:endParaRPr>
          </a:p>
          <a:p>
            <a:pPr marL="0" lvl="0" indent="0" algn="ctr" rtl="0">
              <a:spcBef>
                <a:spcPts val="0"/>
              </a:spcBef>
              <a:spcAft>
                <a:spcPts val="0"/>
              </a:spcAft>
              <a:buNone/>
            </a:pPr>
            <a:r>
              <a:rPr lang="en-US" b="1">
                <a:solidFill>
                  <a:srgbClr val="FFC000"/>
                </a:solidFill>
                <a:latin typeface="Trebuchet MS" panose="020B0603020202020204" pitchFamily="34" charset="0"/>
                <a:ea typeface="Oswald"/>
                <a:cs typeface="Oswald"/>
                <a:sym typeface="Oswald"/>
              </a:rPr>
              <a:t>Simple → </a:t>
            </a:r>
          </a:p>
          <a:p>
            <a:pPr marL="0" lvl="0" indent="0" algn="ctr" rtl="0">
              <a:spcBef>
                <a:spcPts val="0"/>
              </a:spcBef>
              <a:spcAft>
                <a:spcPts val="0"/>
              </a:spcAft>
              <a:buNone/>
            </a:pPr>
            <a:r>
              <a:rPr lang="en-US" b="1">
                <a:solidFill>
                  <a:srgbClr val="FFC000"/>
                </a:solidFill>
                <a:latin typeface="Trebuchet MS" panose="020B0603020202020204" pitchFamily="34" charset="0"/>
                <a:ea typeface="Oswald"/>
                <a:cs typeface="Oswald"/>
                <a:sym typeface="Oswald"/>
              </a:rPr>
              <a:t>Complex</a:t>
            </a:r>
          </a:p>
        </p:txBody>
      </p:sp>
      <p:sp>
        <p:nvSpPr>
          <p:cNvPr id="13" name="Google Shape;5342;p166">
            <a:extLst>
              <a:ext uri="{FF2B5EF4-FFF2-40B4-BE49-F238E27FC236}">
                <a16:creationId xmlns:a16="http://schemas.microsoft.com/office/drawing/2014/main" id="{F48EE73D-6415-4EA7-8E3C-06AD2CF6E560}"/>
              </a:ext>
              <a:ext uri="{C183D7F6-B498-43B3-948B-1728B52AA6E4}">
                <adec:decorative xmlns:adec="http://schemas.microsoft.com/office/drawing/2017/decorative" val="1"/>
              </a:ext>
            </a:extLst>
          </p:cNvPr>
          <p:cNvSpPr txBox="1"/>
          <p:nvPr/>
        </p:nvSpPr>
        <p:spPr>
          <a:xfrm>
            <a:off x="4441025" y="1672160"/>
            <a:ext cx="2021700" cy="156963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chemeClr val="lt1"/>
                </a:solidFill>
                <a:latin typeface="Trebuchet MS" panose="020B0703020202090204" pitchFamily="34" charset="0"/>
                <a:ea typeface="Oswald"/>
                <a:cs typeface="Oswald"/>
                <a:sym typeface="Oswald"/>
              </a:rPr>
              <a:t>Multi-</a:t>
            </a:r>
            <a:br>
              <a:rPr lang="en" sz="2400" b="1">
                <a:solidFill>
                  <a:schemeClr val="lt1"/>
                </a:solidFill>
                <a:latin typeface="Trebuchet MS" panose="020B0703020202090204" pitchFamily="34" charset="0"/>
                <a:ea typeface="Oswald"/>
                <a:cs typeface="Oswald"/>
                <a:sym typeface="Oswald"/>
              </a:rPr>
            </a:br>
            <a:r>
              <a:rPr lang="en-US" sz="2400" b="1">
                <a:solidFill>
                  <a:schemeClr val="lt1"/>
                </a:solidFill>
                <a:latin typeface="Trebuchet MS" panose="020B0703020202090204" pitchFamily="34" charset="0"/>
                <a:ea typeface="Oswald"/>
                <a:cs typeface="Oswald"/>
                <a:sym typeface="Oswald"/>
              </a:rPr>
              <a:t>Modal</a:t>
            </a:r>
            <a:endParaRPr sz="2400" b="1">
              <a:solidFill>
                <a:schemeClr val="lt1"/>
              </a:solidFill>
              <a:latin typeface="Trebuchet MS" panose="020B0703020202090204" pitchFamily="34" charset="0"/>
              <a:ea typeface="Oswald"/>
              <a:cs typeface="Oswald"/>
              <a:sym typeface="Oswald"/>
            </a:endParaRPr>
          </a:p>
          <a:p>
            <a:pPr marL="0" lvl="0" indent="0" algn="ctr" rtl="0">
              <a:spcBef>
                <a:spcPts val="0"/>
              </a:spcBef>
              <a:spcAft>
                <a:spcPts val="0"/>
              </a:spcAft>
              <a:buNone/>
            </a:pPr>
            <a:r>
              <a:rPr lang="en-US" b="1">
                <a:solidFill>
                  <a:srgbClr val="FFC000"/>
                </a:solidFill>
                <a:latin typeface="Trebuchet MS" panose="020B0603020202020204" pitchFamily="34" charset="0"/>
                <a:ea typeface="Oswald"/>
                <a:cs typeface="Oswald"/>
                <a:sym typeface="Oswald"/>
              </a:rPr>
              <a:t>See it </a:t>
            </a:r>
          </a:p>
          <a:p>
            <a:pPr marL="0" lvl="0" indent="0" algn="ctr" rtl="0">
              <a:spcBef>
                <a:spcPts val="0"/>
              </a:spcBef>
              <a:spcAft>
                <a:spcPts val="0"/>
              </a:spcAft>
              <a:buNone/>
            </a:pPr>
            <a:r>
              <a:rPr lang="en-US" b="1">
                <a:solidFill>
                  <a:srgbClr val="FFC000"/>
                </a:solidFill>
                <a:latin typeface="Trebuchet MS" panose="020B0603020202020204" pitchFamily="34" charset="0"/>
                <a:ea typeface="Oswald"/>
                <a:cs typeface="Oswald"/>
                <a:sym typeface="Oswald"/>
              </a:rPr>
              <a:t>Say it</a:t>
            </a:r>
          </a:p>
          <a:p>
            <a:pPr marL="0" lvl="0" indent="0" algn="ctr" rtl="0">
              <a:spcBef>
                <a:spcPts val="0"/>
              </a:spcBef>
              <a:spcAft>
                <a:spcPts val="0"/>
              </a:spcAft>
              <a:buNone/>
            </a:pPr>
            <a:r>
              <a:rPr lang="en-US" b="1">
                <a:solidFill>
                  <a:srgbClr val="FFC000"/>
                </a:solidFill>
                <a:latin typeface="Trebuchet MS" panose="020B0603020202020204" pitchFamily="34" charset="0"/>
                <a:ea typeface="Oswald"/>
                <a:cs typeface="Oswald"/>
                <a:sym typeface="Oswald"/>
              </a:rPr>
              <a:t>Write it</a:t>
            </a:r>
          </a:p>
        </p:txBody>
      </p:sp>
      <p:sp>
        <p:nvSpPr>
          <p:cNvPr id="14" name="Google Shape;5343;p166">
            <a:extLst>
              <a:ext uri="{FF2B5EF4-FFF2-40B4-BE49-F238E27FC236}">
                <a16:creationId xmlns:a16="http://schemas.microsoft.com/office/drawing/2014/main" id="{C4E958CE-32FC-25CA-5174-B4AA23EDD1CF}"/>
              </a:ext>
              <a:ext uri="{C183D7F6-B498-43B3-948B-1728B52AA6E4}">
                <adec:decorative xmlns:adec="http://schemas.microsoft.com/office/drawing/2017/decorative" val="1"/>
              </a:ext>
            </a:extLst>
          </p:cNvPr>
          <p:cNvSpPr txBox="1"/>
          <p:nvPr/>
        </p:nvSpPr>
        <p:spPr>
          <a:xfrm>
            <a:off x="6138850" y="2916612"/>
            <a:ext cx="2010900" cy="98485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chemeClr val="lt1"/>
                </a:solidFill>
                <a:latin typeface="Trebuchet MS" panose="020B0703020202090204" pitchFamily="34" charset="0"/>
                <a:ea typeface="Oswald"/>
                <a:cs typeface="Oswald"/>
                <a:sym typeface="Oswald"/>
              </a:rPr>
              <a:t>Diagnostic</a:t>
            </a:r>
            <a:endParaRPr sz="2400" b="1">
              <a:solidFill>
                <a:schemeClr val="lt1"/>
              </a:solidFill>
              <a:latin typeface="Trebuchet MS" panose="020B0703020202090204" pitchFamily="34" charset="0"/>
              <a:ea typeface="Oswald"/>
              <a:cs typeface="Oswald"/>
              <a:sym typeface="Oswald"/>
            </a:endParaRPr>
          </a:p>
          <a:p>
            <a:pPr marL="0" lvl="0" indent="0" algn="ctr" rtl="0">
              <a:spcBef>
                <a:spcPts val="0"/>
              </a:spcBef>
              <a:spcAft>
                <a:spcPts val="0"/>
              </a:spcAft>
              <a:buNone/>
            </a:pPr>
            <a:r>
              <a:rPr lang="en-US" b="1">
                <a:solidFill>
                  <a:srgbClr val="FFC000"/>
                </a:solidFill>
                <a:latin typeface="Trebuchet MS" panose="020B0603020202020204" pitchFamily="34" charset="0"/>
                <a:ea typeface="Oswald"/>
                <a:cs typeface="Oswald"/>
                <a:sym typeface="Oswald"/>
              </a:rPr>
              <a:t>Progress </a:t>
            </a:r>
          </a:p>
          <a:p>
            <a:pPr marL="0" lvl="0" indent="0" algn="ctr" rtl="0">
              <a:spcBef>
                <a:spcPts val="0"/>
              </a:spcBef>
              <a:spcAft>
                <a:spcPts val="0"/>
              </a:spcAft>
              <a:buNone/>
            </a:pPr>
            <a:r>
              <a:rPr lang="en-US" b="1">
                <a:solidFill>
                  <a:srgbClr val="FFC000"/>
                </a:solidFill>
                <a:latin typeface="Trebuchet MS" panose="020B0603020202020204" pitchFamily="34" charset="0"/>
                <a:ea typeface="Oswald"/>
                <a:cs typeface="Oswald"/>
                <a:sym typeface="Oswald"/>
              </a:rPr>
              <a:t>Monitoring</a:t>
            </a:r>
          </a:p>
        </p:txBody>
      </p:sp>
      <p:sp>
        <p:nvSpPr>
          <p:cNvPr id="15" name="Google Shape;5344;p166">
            <a:extLst>
              <a:ext uri="{FF2B5EF4-FFF2-40B4-BE49-F238E27FC236}">
                <a16:creationId xmlns:a16="http://schemas.microsoft.com/office/drawing/2014/main" id="{33203DAA-F43A-CCE4-0635-33617EA2C30B}"/>
              </a:ext>
              <a:ext uri="{C183D7F6-B498-43B3-948B-1728B52AA6E4}">
                <adec:decorative xmlns:adec="http://schemas.microsoft.com/office/drawing/2017/decorative" val="1"/>
              </a:ext>
            </a:extLst>
          </p:cNvPr>
          <p:cNvSpPr txBox="1"/>
          <p:nvPr/>
        </p:nvSpPr>
        <p:spPr>
          <a:xfrm>
            <a:off x="2708600" y="2980950"/>
            <a:ext cx="2044200" cy="83096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chemeClr val="lt1"/>
                </a:solidFill>
                <a:latin typeface="Trebuchet MS" panose="020B0703020202090204" pitchFamily="34" charset="0"/>
                <a:ea typeface="Oswald"/>
                <a:cs typeface="Oswald"/>
                <a:sym typeface="Oswald"/>
              </a:rPr>
              <a:t>Cumulative</a:t>
            </a:r>
            <a:endParaRPr sz="2400" b="1">
              <a:solidFill>
                <a:schemeClr val="lt1"/>
              </a:solidFill>
              <a:latin typeface="Trebuchet MS" panose="020B0703020202090204" pitchFamily="34" charset="0"/>
              <a:ea typeface="Oswald"/>
              <a:cs typeface="Oswald"/>
              <a:sym typeface="Oswald"/>
            </a:endParaRPr>
          </a:p>
          <a:p>
            <a:pPr marL="0" lvl="0" indent="0" algn="ctr" rtl="0">
              <a:spcBef>
                <a:spcPts val="0"/>
              </a:spcBef>
              <a:spcAft>
                <a:spcPts val="0"/>
              </a:spcAft>
              <a:buNone/>
            </a:pPr>
            <a:r>
              <a:rPr lang="en-US" sz="1600" b="1">
                <a:solidFill>
                  <a:srgbClr val="FFC000"/>
                </a:solidFill>
                <a:latin typeface="Trebuchet MS" panose="020B0603020202020204" pitchFamily="34" charset="0"/>
                <a:ea typeface="Oswald"/>
                <a:cs typeface="Oswald"/>
                <a:sym typeface="Oswald"/>
              </a:rPr>
              <a:t>Brick-by-Brick</a:t>
            </a:r>
          </a:p>
        </p:txBody>
      </p:sp>
    </p:spTree>
    <p:extLst>
      <p:ext uri="{BB962C8B-B14F-4D97-AF65-F5344CB8AC3E}">
        <p14:creationId xmlns:p14="http://schemas.microsoft.com/office/powerpoint/2010/main" val="187622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QR Code to the CDE Parent Resources website">
            <a:extLst>
              <a:ext uri="{FF2B5EF4-FFF2-40B4-BE49-F238E27FC236}">
                <a16:creationId xmlns:a16="http://schemas.microsoft.com/office/drawing/2014/main" id="{6513E55D-37D0-CBC4-151E-2690117511B6}"/>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99" y="94370"/>
            <a:ext cx="986401" cy="98640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a:extLst>
              <a:ext uri="{FF2B5EF4-FFF2-40B4-BE49-F238E27FC236}">
                <a16:creationId xmlns:a16="http://schemas.microsoft.com/office/drawing/2014/main" id="{7F4CA896-A962-6E1F-4342-EE01BFCAADDA}"/>
              </a:ext>
            </a:extLst>
          </p:cNvPr>
          <p:cNvSpPr>
            <a:spLocks noGrp="1"/>
          </p:cNvSpPr>
          <p:nvPr/>
        </p:nvSpPr>
        <p:spPr>
          <a:xfrm>
            <a:off x="22214" y="1913955"/>
            <a:ext cx="6252752" cy="82244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200"/>
              <a:buFont typeface="Roboto"/>
              <a:buNone/>
              <a:defRPr sz="4000" b="0" i="0" u="none" strike="noStrike" cap="none">
                <a:solidFill>
                  <a:schemeClr val="lt1"/>
                </a:solidFill>
                <a:latin typeface="Trebuchet MS" panose="020B0603020202020204" pitchFamily="34" charset="0"/>
                <a:ea typeface="Roboto"/>
                <a:cs typeface="Roboto"/>
                <a:sym typeface="Roboto"/>
              </a:defRPr>
            </a:lvl1pPr>
            <a:lvl2pPr marR="0" lvl="1"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R="0" lvl="2"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R="0" lvl="3"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R="0" lvl="4"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R="0" lvl="5"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R="0" lvl="6"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R="0" lvl="7"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R="0" lvl="8"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r>
              <a:rPr lang="en-US" sz="2400">
                <a:latin typeface="Trebuchet MS"/>
              </a:rPr>
              <a:t>The Colorado READ Act and</a:t>
            </a:r>
            <a:br>
              <a:rPr lang="en-US" sz="2400">
                <a:latin typeface="Trebuchet MS"/>
              </a:rPr>
            </a:br>
            <a:r>
              <a:rPr lang="en-US" sz="2400">
                <a:latin typeface="Trebuchet MS"/>
              </a:rPr>
              <a:t>the Science of Reading for Families</a:t>
            </a:r>
            <a:endParaRPr lang="en-US" sz="2400"/>
          </a:p>
        </p:txBody>
      </p:sp>
      <p:sp>
        <p:nvSpPr>
          <p:cNvPr id="4" name="Title 3">
            <a:extLst>
              <a:ext uri="{FF2B5EF4-FFF2-40B4-BE49-F238E27FC236}">
                <a16:creationId xmlns:a16="http://schemas.microsoft.com/office/drawing/2014/main" id="{FE138CAA-D9E7-8545-93F5-79E7B951FF07}"/>
              </a:ext>
            </a:extLst>
          </p:cNvPr>
          <p:cNvSpPr>
            <a:spLocks noGrp="1"/>
          </p:cNvSpPr>
          <p:nvPr>
            <p:ph type="title" idx="3"/>
          </p:nvPr>
        </p:nvSpPr>
        <p:spPr>
          <a:xfrm>
            <a:off x="1889" y="2747981"/>
            <a:ext cx="6277540" cy="1617617"/>
          </a:xfrm>
        </p:spPr>
        <p:txBody>
          <a:bodyPr spcFirstLastPara="1" wrap="square" lIns="0" tIns="0" rIns="0" bIns="0" anchor="ctr" anchorCtr="0">
            <a:noAutofit/>
          </a:bodyPr>
          <a:lstStyle/>
          <a:p>
            <a:r>
              <a:rPr lang="en-US" sz="2800" b="1" kern="1200">
                <a:solidFill>
                  <a:schemeClr val="bg2"/>
                </a:solidFill>
                <a:latin typeface="+mj-lt"/>
                <a:ea typeface="+mn-ea"/>
                <a:cs typeface="+mn-cs"/>
                <a:sym typeface="Arial"/>
              </a:rPr>
              <a:t>The Science of Reading</a:t>
            </a:r>
            <a:endParaRPr lang="en-US" sz="2800" b="1" kern="1200">
              <a:solidFill>
                <a:schemeClr val="bg2"/>
              </a:solidFill>
              <a:cs typeface="Arial"/>
            </a:endParaRPr>
          </a:p>
        </p:txBody>
      </p:sp>
      <p:pic>
        <p:nvPicPr>
          <p:cNvPr id="7" name="Picture Placeholder 5" descr="Parents holding their child">
            <a:extLst>
              <a:ext uri="{FF2B5EF4-FFF2-40B4-BE49-F238E27FC236}">
                <a16:creationId xmlns:a16="http://schemas.microsoft.com/office/drawing/2014/main" id="{8DE60DCC-235A-4A9C-9F95-FA5F2C097E7F}"/>
              </a:ext>
            </a:extLst>
          </p:cNvPr>
          <p:cNvPicPr>
            <a:picLocks noChangeAspect="1"/>
          </p:cNvPicPr>
          <p:nvPr/>
        </p:nvPicPr>
        <p:blipFill>
          <a:blip r:embed="rId4"/>
          <a:srcRect l="28259" r="23720"/>
          <a:stretch>
            <a:fillRect/>
          </a:stretch>
        </p:blipFill>
        <p:spPr>
          <a:xfrm>
            <a:off x="5897462" y="0"/>
            <a:ext cx="3246538" cy="4379913"/>
          </a:xfrm>
          <a:prstGeom prst="rect">
            <a:avLst/>
          </a:prstGeom>
          <a:solidFill>
            <a:schemeClr val="tx2"/>
          </a:solidFill>
          <a:ln>
            <a:noFill/>
          </a:ln>
        </p:spPr>
      </p:pic>
    </p:spTree>
    <p:extLst>
      <p:ext uri="{BB962C8B-B14F-4D97-AF65-F5344CB8AC3E}">
        <p14:creationId xmlns:p14="http://schemas.microsoft.com/office/powerpoint/2010/main" val="1179784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23254-26F0-D5A4-95C9-8665CC58E4C2}"/>
            </a:ext>
          </a:extLst>
        </p:cNvPr>
        <p:cNvGrpSpPr/>
        <p:nvPr/>
      </p:nvGrpSpPr>
      <p:grpSpPr>
        <a:xfrm>
          <a:off x="0" y="0"/>
          <a:ext cx="0" cy="0"/>
          <a:chOff x="0" y="0"/>
          <a:chExt cx="0" cy="0"/>
        </a:xfrm>
      </p:grpSpPr>
      <p:pic>
        <p:nvPicPr>
          <p:cNvPr id="5" name="Google Shape;115;p10">
            <a:extLst>
              <a:ext uri="{FF2B5EF4-FFF2-40B4-BE49-F238E27FC236}">
                <a16:creationId xmlns:a16="http://schemas.microsoft.com/office/drawing/2014/main" id="{D678DCB0-2472-C5A4-1E3D-F6A543988EF7}"/>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002150" y="4594525"/>
            <a:ext cx="924425" cy="403399"/>
          </a:xfrm>
          <a:prstGeom prst="rect">
            <a:avLst/>
          </a:prstGeom>
          <a:noFill/>
          <a:ln>
            <a:noFill/>
          </a:ln>
        </p:spPr>
      </p:pic>
      <p:pic>
        <p:nvPicPr>
          <p:cNvPr id="10" name="Picture Placeholder 9" descr="Children reading a book">
            <a:extLst>
              <a:ext uri="{FF2B5EF4-FFF2-40B4-BE49-F238E27FC236}">
                <a16:creationId xmlns:a16="http://schemas.microsoft.com/office/drawing/2014/main" id="{B4832202-293F-7F07-EAF2-384395F859A0}"/>
              </a:ext>
            </a:extLst>
          </p:cNvPr>
          <p:cNvPicPr>
            <a:picLocks noGrp="1" noChangeAspect="1"/>
          </p:cNvPicPr>
          <p:nvPr>
            <p:ph type="pic" sz="quarter" idx="10"/>
          </p:nvPr>
        </p:nvPicPr>
        <p:blipFill>
          <a:blip r:embed="rId4"/>
          <a:srcRect t="7812" b="7812"/>
          <a:stretch/>
        </p:blipFill>
        <p:spPr>
          <a:xfrm>
            <a:off x="0" y="0"/>
            <a:ext cx="9144000" cy="5143500"/>
          </a:xfrm>
        </p:spPr>
      </p:pic>
      <p:sp>
        <p:nvSpPr>
          <p:cNvPr id="11" name="Title 1">
            <a:extLst>
              <a:ext uri="{FF2B5EF4-FFF2-40B4-BE49-F238E27FC236}">
                <a16:creationId xmlns:a16="http://schemas.microsoft.com/office/drawing/2014/main" id="{36E67C85-B552-7AA6-0B9F-180D8F55B17F}"/>
              </a:ext>
            </a:extLst>
          </p:cNvPr>
          <p:cNvSpPr txBox="1">
            <a:spLocks noGrp="1"/>
          </p:cNvSpPr>
          <p:nvPr>
            <p:ph type="title" idx="4294967295"/>
          </p:nvPr>
        </p:nvSpPr>
        <p:spPr>
          <a:xfrm>
            <a:off x="0" y="3888324"/>
            <a:ext cx="9144000" cy="1266825"/>
          </a:xfrm>
          <a:prstGeom prst="rect">
            <a:avLst/>
          </a:prstGeom>
          <a:solidFill>
            <a:srgbClr val="0070C0"/>
          </a:solid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Roboto Medium"/>
              <a:buNone/>
              <a:defRPr sz="3600" b="0" i="0" u="none" strike="noStrike" cap="none">
                <a:solidFill>
                  <a:schemeClr val="lt1"/>
                </a:solidFill>
                <a:latin typeface="Trebuchet MS" panose="020B0603020202020204" pitchFamily="34" charset="0"/>
                <a:ea typeface="Roboto Medium"/>
                <a:cs typeface="Roboto Medium"/>
                <a:sym typeface="Roboto Medium"/>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chemeClr val="lt1"/>
              </a:buClr>
              <a:buSzPts val="2800"/>
              <a:buFont typeface="Roboto Medium"/>
              <a:buNone/>
              <a:tabLst/>
              <a:defRPr/>
            </a:pPr>
            <a:r>
              <a:rPr kumimoji="0" lang="en-US" sz="3600" b="0" i="0" u="none" strike="noStrike" kern="0" cap="none" spc="0" normalizeH="0" baseline="0" noProof="0">
                <a:ln>
                  <a:noFill/>
                </a:ln>
                <a:solidFill>
                  <a:schemeClr val="lt1"/>
                </a:solidFill>
                <a:effectLst/>
                <a:uLnTx/>
                <a:uFillTx/>
                <a:latin typeface="Trebuchet MS"/>
                <a:ea typeface="Roboto Medium"/>
                <a:cs typeface="Roboto Medium"/>
                <a:sym typeface="Roboto Medium"/>
              </a:rPr>
              <a:t>Why is the Science of Reading Important?</a:t>
            </a:r>
          </a:p>
          <a:p>
            <a:pPr marL="0" marR="0" lvl="0" indent="0" algn="ctr" defTabSz="914400" rtl="0" eaLnBrk="1" fontAlgn="auto" latinLnBrk="0" hangingPunct="1">
              <a:lnSpc>
                <a:spcPct val="100000"/>
              </a:lnSpc>
              <a:spcBef>
                <a:spcPts val="0"/>
              </a:spcBef>
              <a:spcAft>
                <a:spcPts val="0"/>
              </a:spcAft>
              <a:buClr>
                <a:schemeClr val="lt1"/>
              </a:buClr>
              <a:buSzPts val="2800"/>
              <a:buFont typeface="Roboto Medium"/>
              <a:buNone/>
              <a:tabLst/>
              <a:defRPr/>
            </a:pPr>
            <a:endParaRPr kumimoji="0" lang="en-US" sz="3600" b="0" i="0" u="none" strike="noStrike" kern="0" cap="none" spc="0" normalizeH="0" baseline="0" noProof="0">
              <a:ln>
                <a:noFill/>
              </a:ln>
              <a:solidFill>
                <a:schemeClr val="lt1"/>
              </a:solidFill>
              <a:effectLst/>
              <a:uLnTx/>
              <a:uFillTx/>
              <a:latin typeface="Trebuchet MS" panose="020B0603020202020204" pitchFamily="34" charset="0"/>
              <a:ea typeface="Roboto Medium"/>
              <a:cs typeface="Roboto Medium"/>
              <a:sym typeface="Roboto Medium"/>
            </a:endParaRPr>
          </a:p>
        </p:txBody>
      </p:sp>
      <p:pic>
        <p:nvPicPr>
          <p:cNvPr id="12" name="Google Shape;115;p10">
            <a:extLst>
              <a:ext uri="{FF2B5EF4-FFF2-40B4-BE49-F238E27FC236}">
                <a16:creationId xmlns:a16="http://schemas.microsoft.com/office/drawing/2014/main" id="{566E4045-7ACF-EBAC-6C5B-77DD646A64E3}"/>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002150" y="4594524"/>
            <a:ext cx="924425" cy="403399"/>
          </a:xfrm>
          <a:prstGeom prst="rect">
            <a:avLst/>
          </a:prstGeom>
          <a:noFill/>
          <a:ln>
            <a:noFill/>
          </a:ln>
        </p:spPr>
      </p:pic>
    </p:spTree>
    <p:extLst>
      <p:ext uri="{BB962C8B-B14F-4D97-AF65-F5344CB8AC3E}">
        <p14:creationId xmlns:p14="http://schemas.microsoft.com/office/powerpoint/2010/main" val="261879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939B7847-79F0-B71C-B370-422A392E93DB}"/>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9FD11CD7-B7C0-8671-C46E-0ADC11D618AF}"/>
              </a:ext>
            </a:extLst>
          </p:cNvPr>
          <p:cNvSpPr txBox="1">
            <a:spLocks noGrp="1"/>
          </p:cNvSpPr>
          <p:nvPr>
            <p:ph type="title"/>
          </p:nvPr>
        </p:nvSpPr>
        <p:spPr>
          <a:xfrm>
            <a:off x="166798" y="0"/>
            <a:ext cx="8409444" cy="592406"/>
          </a:xfrm>
          <a:prstGeom prst="rect">
            <a:avLst/>
          </a:prstGeom>
        </p:spPr>
        <p:txBody>
          <a:bodyPr spcFirstLastPara="1" wrap="square" lIns="0" tIns="0" rIns="0" bIns="0" anchor="ctr" anchorCtr="0">
            <a:noAutofit/>
          </a:bodyPr>
          <a:lstStyle/>
          <a:p>
            <a:r>
              <a:rPr lang="en-US" sz="2400">
                <a:latin typeface="Trebuchet MS"/>
              </a:rPr>
              <a:t>Reflection | How Did You Learn to Read?</a:t>
            </a:r>
          </a:p>
        </p:txBody>
      </p:sp>
      <p:sp>
        <p:nvSpPr>
          <p:cNvPr id="2" name="Google Shape;354;p46">
            <a:extLst>
              <a:ext uri="{FF2B5EF4-FFF2-40B4-BE49-F238E27FC236}">
                <a16:creationId xmlns:a16="http://schemas.microsoft.com/office/drawing/2014/main" id="{D9925925-BFD8-9013-FEA1-C962745FF7D9}"/>
              </a:ext>
            </a:extLst>
          </p:cNvPr>
          <p:cNvSpPr txBox="1">
            <a:spLocks/>
          </p:cNvSpPr>
          <p:nvPr/>
        </p:nvSpPr>
        <p:spPr>
          <a:xfrm>
            <a:off x="-104775" y="676183"/>
            <a:ext cx="8576242" cy="354409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indent="-298450">
              <a:buFont typeface="+mj-lt"/>
              <a:buAutoNum type="arabicPeriod"/>
            </a:pPr>
            <a:r>
              <a:rPr lang="en-US" sz="2400" b="1">
                <a:solidFill>
                  <a:schemeClr val="tx1"/>
                </a:solidFill>
              </a:rPr>
              <a:t>Effortless</a:t>
            </a:r>
            <a:r>
              <a:rPr lang="en-US" sz="2400">
                <a:solidFill>
                  <a:schemeClr val="tx1"/>
                </a:solidFill>
              </a:rPr>
              <a:t>? </a:t>
            </a:r>
            <a:r>
              <a:rPr lang="en-US">
                <a:solidFill>
                  <a:schemeClr val="tx1"/>
                </a:solidFill>
              </a:rPr>
              <a:t>Did you learn before formal schooling?</a:t>
            </a:r>
          </a:p>
          <a:p>
            <a:pPr indent="-298450">
              <a:buFont typeface="+mj-lt"/>
              <a:buAutoNum type="arabicPeriod"/>
            </a:pPr>
            <a:endParaRPr lang="en-US" sz="1000">
              <a:solidFill>
                <a:schemeClr val="tx1"/>
              </a:solidFill>
            </a:endParaRPr>
          </a:p>
          <a:p>
            <a:pPr indent="-298450">
              <a:buFont typeface="+mj-lt"/>
              <a:buAutoNum type="arabicPeriod"/>
            </a:pPr>
            <a:r>
              <a:rPr lang="en-US" sz="2400" b="1">
                <a:solidFill>
                  <a:schemeClr val="tx1"/>
                </a:solidFill>
              </a:rPr>
              <a:t>Relatively easy</a:t>
            </a:r>
            <a:r>
              <a:rPr lang="en-US" sz="2400">
                <a:solidFill>
                  <a:schemeClr val="tx1"/>
                </a:solidFill>
              </a:rPr>
              <a:t>? </a:t>
            </a:r>
            <a:r>
              <a:rPr lang="en-US">
                <a:solidFill>
                  <a:schemeClr val="tx1"/>
                </a:solidFill>
              </a:rPr>
              <a:t>Perhaps you picked it up with little instruction.</a:t>
            </a:r>
          </a:p>
          <a:p>
            <a:pPr indent="-298450">
              <a:buFont typeface="+mj-lt"/>
              <a:buAutoNum type="arabicPeriod"/>
            </a:pPr>
            <a:endParaRPr lang="en-US" sz="1000">
              <a:solidFill>
                <a:schemeClr val="tx1"/>
              </a:solidFill>
            </a:endParaRPr>
          </a:p>
          <a:p>
            <a:pPr indent="-298450">
              <a:buFont typeface="+mj-lt"/>
              <a:buAutoNum type="arabicPeriod"/>
            </a:pPr>
            <a:r>
              <a:rPr lang="en-US" sz="2400" b="1">
                <a:solidFill>
                  <a:schemeClr val="tx1"/>
                </a:solidFill>
              </a:rPr>
              <a:t>Somewhat challenging</a:t>
            </a:r>
            <a:r>
              <a:rPr lang="en-US" sz="2400">
                <a:solidFill>
                  <a:schemeClr val="tx1"/>
                </a:solidFill>
              </a:rPr>
              <a:t>? </a:t>
            </a:r>
            <a:r>
              <a:rPr lang="en-US">
                <a:solidFill>
                  <a:schemeClr val="tx1"/>
                </a:solidFill>
              </a:rPr>
              <a:t>Maybe you learned with additional instruction and hard work.</a:t>
            </a:r>
          </a:p>
          <a:p>
            <a:pPr indent="-298450">
              <a:buFont typeface="+mj-lt"/>
              <a:buAutoNum type="arabicPeriod"/>
            </a:pPr>
            <a:endParaRPr lang="en-US" sz="1000">
              <a:solidFill>
                <a:schemeClr val="tx1"/>
              </a:solidFill>
            </a:endParaRPr>
          </a:p>
          <a:p>
            <a:pPr indent="-298450">
              <a:buFont typeface="+mj-lt"/>
              <a:buAutoNum type="arabicPeriod"/>
            </a:pPr>
            <a:r>
              <a:rPr lang="en-US" sz="2400" b="1">
                <a:solidFill>
                  <a:schemeClr val="tx1"/>
                </a:solidFill>
              </a:rPr>
              <a:t>Very difficult</a:t>
            </a:r>
            <a:r>
              <a:rPr lang="en-US" sz="2400">
                <a:solidFill>
                  <a:schemeClr val="tx1"/>
                </a:solidFill>
              </a:rPr>
              <a:t>? </a:t>
            </a:r>
            <a:r>
              <a:rPr lang="en-US">
                <a:solidFill>
                  <a:schemeClr val="tx1"/>
                </a:solidFill>
              </a:rPr>
              <a:t>Did it take intense instruction and lots of practice?</a:t>
            </a:r>
            <a:endParaRPr lang="en-US" sz="2400">
              <a:solidFill>
                <a:schemeClr val="tx1"/>
              </a:solidFill>
            </a:endParaRPr>
          </a:p>
        </p:txBody>
      </p:sp>
    </p:spTree>
    <p:extLst>
      <p:ext uri="{BB962C8B-B14F-4D97-AF65-F5344CB8AC3E}">
        <p14:creationId xmlns:p14="http://schemas.microsoft.com/office/powerpoint/2010/main" val="1173196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32F49FAF-7B1E-D180-3755-5B98AB8950EA}"/>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A4E4C6EE-6175-72BC-1A00-1D60C48234E9}"/>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a:latin typeface="Trebuchet MS"/>
              </a:rPr>
              <a:t>The Reading Brain  I  How We Learn to Read</a:t>
            </a:r>
          </a:p>
        </p:txBody>
      </p:sp>
      <p:sp>
        <p:nvSpPr>
          <p:cNvPr id="2" name="Google Shape;354;p46">
            <a:extLst>
              <a:ext uri="{FF2B5EF4-FFF2-40B4-BE49-F238E27FC236}">
                <a16:creationId xmlns:a16="http://schemas.microsoft.com/office/drawing/2014/main" id="{544FF10A-83C8-B614-6411-2CDE6543C1FE}"/>
              </a:ext>
            </a:extLst>
          </p:cNvPr>
          <p:cNvSpPr txBox="1">
            <a:spLocks/>
          </p:cNvSpPr>
          <p:nvPr/>
        </p:nvSpPr>
        <p:spPr>
          <a:xfrm>
            <a:off x="94929" y="893119"/>
            <a:ext cx="4477071" cy="3202100"/>
          </a:xfrm>
          <a:prstGeom prst="rect">
            <a:avLst/>
          </a:prstGeom>
          <a:noFill/>
          <a:ln>
            <a:noFill/>
          </a:ln>
        </p:spPr>
        <p:txBody>
          <a:bodyPr spcFirstLastPara="1" wrap="square" lIns="91425" tIns="91425" rIns="91425" bIns="91425" anchor="t" anchorCtr="0">
            <a:normAutofit fontScale="925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14999"/>
              </a:lnSpc>
              <a:buNone/>
            </a:pPr>
            <a:r>
              <a:rPr lang="en-US" sz="2000" b="1">
                <a:solidFill>
                  <a:srgbClr val="000000"/>
                </a:solidFill>
                <a:latin typeface="Trebuchet MS"/>
                <a:ea typeface="Calibri"/>
                <a:cs typeface="Arial"/>
              </a:rPr>
              <a:t>Key Points About the Video:</a:t>
            </a:r>
          </a:p>
          <a:p>
            <a:pPr marL="114300" indent="0">
              <a:lnSpc>
                <a:spcPct val="114999"/>
              </a:lnSpc>
              <a:buNone/>
            </a:pPr>
            <a:endParaRPr lang="en-US" sz="900">
              <a:solidFill>
                <a:schemeClr val="tx1">
                  <a:lumMod val="95000"/>
                  <a:lumOff val="5000"/>
                </a:schemeClr>
              </a:solidFill>
            </a:endParaRPr>
          </a:p>
          <a:p>
            <a:pPr>
              <a:lnSpc>
                <a:spcPct val="114999"/>
              </a:lnSpc>
            </a:pPr>
            <a:r>
              <a:rPr lang="en-US">
                <a:solidFill>
                  <a:srgbClr val="000000"/>
                </a:solidFill>
                <a:cs typeface="Arial"/>
              </a:rPr>
              <a:t>Reading is not innate</a:t>
            </a:r>
          </a:p>
          <a:p>
            <a:pPr>
              <a:lnSpc>
                <a:spcPct val="114999"/>
              </a:lnSpc>
            </a:pPr>
            <a:endParaRPr lang="en-US" sz="900">
              <a:solidFill>
                <a:srgbClr val="000000"/>
              </a:solidFill>
              <a:cs typeface="Arial"/>
            </a:endParaRPr>
          </a:p>
          <a:p>
            <a:pPr>
              <a:lnSpc>
                <a:spcPct val="114999"/>
              </a:lnSpc>
            </a:pPr>
            <a:r>
              <a:rPr lang="en-US">
                <a:solidFill>
                  <a:srgbClr val="000000"/>
                </a:solidFill>
                <a:cs typeface="Arial"/>
              </a:rPr>
              <a:t>The brain must be trained to read</a:t>
            </a:r>
          </a:p>
          <a:p>
            <a:pPr>
              <a:lnSpc>
                <a:spcPct val="114999"/>
              </a:lnSpc>
            </a:pPr>
            <a:endParaRPr lang="en-US" sz="900">
              <a:solidFill>
                <a:srgbClr val="000000"/>
              </a:solidFill>
              <a:cs typeface="Arial"/>
            </a:endParaRPr>
          </a:p>
          <a:p>
            <a:pPr>
              <a:lnSpc>
                <a:spcPct val="114999"/>
              </a:lnSpc>
            </a:pPr>
            <a:r>
              <a:rPr lang="en-US">
                <a:solidFill>
                  <a:srgbClr val="000000"/>
                </a:solidFill>
                <a:cs typeface="Arial"/>
              </a:rPr>
              <a:t>Reading activates specific brain areas</a:t>
            </a:r>
          </a:p>
          <a:p>
            <a:pPr>
              <a:lnSpc>
                <a:spcPct val="114999"/>
              </a:lnSpc>
            </a:pPr>
            <a:endParaRPr lang="en-US" sz="900">
              <a:solidFill>
                <a:srgbClr val="000000"/>
              </a:solidFill>
              <a:cs typeface="Arial"/>
            </a:endParaRPr>
          </a:p>
          <a:p>
            <a:pPr>
              <a:lnSpc>
                <a:spcPct val="114999"/>
              </a:lnSpc>
            </a:pPr>
            <a:r>
              <a:rPr lang="en-US">
                <a:solidFill>
                  <a:srgbClr val="000000"/>
                </a:solidFill>
                <a:cs typeface="Arial"/>
              </a:rPr>
              <a:t>Learning to read changes brain processing</a:t>
            </a:r>
          </a:p>
          <a:p>
            <a:pPr>
              <a:lnSpc>
                <a:spcPct val="114999"/>
              </a:lnSpc>
            </a:pPr>
            <a:endParaRPr lang="en-US" sz="900">
              <a:solidFill>
                <a:srgbClr val="000000"/>
              </a:solidFill>
              <a:cs typeface="Arial"/>
            </a:endParaRPr>
          </a:p>
          <a:p>
            <a:pPr>
              <a:lnSpc>
                <a:spcPct val="114999"/>
              </a:lnSpc>
            </a:pPr>
            <a:r>
              <a:rPr lang="en-US">
                <a:solidFill>
                  <a:srgbClr val="000000"/>
                </a:solidFill>
                <a:cs typeface="Arial"/>
              </a:rPr>
              <a:t>Letter-sound instruction is essential</a:t>
            </a:r>
            <a:endParaRPr lang="en-US">
              <a:solidFill>
                <a:srgbClr val="000000"/>
              </a:solidFill>
              <a:latin typeface="Trebuchet MS"/>
              <a:cs typeface="Arial"/>
            </a:endParaRPr>
          </a:p>
          <a:p>
            <a:pPr marL="114300" indent="0">
              <a:lnSpc>
                <a:spcPct val="114999"/>
              </a:lnSpc>
              <a:buNone/>
            </a:pPr>
            <a:endParaRPr lang="en-US" sz="1200">
              <a:solidFill>
                <a:srgbClr val="000000"/>
              </a:solidFill>
              <a:cs typeface="Arial"/>
            </a:endParaRPr>
          </a:p>
          <a:p>
            <a:pPr>
              <a:lnSpc>
                <a:spcPct val="160000"/>
              </a:lnSpc>
              <a:buFont typeface="Arial"/>
              <a:buChar char="●"/>
            </a:pPr>
            <a:endParaRPr lang="en-US" sz="2000">
              <a:solidFill>
                <a:srgbClr val="000000"/>
              </a:solidFill>
              <a:cs typeface="Times New Roman"/>
            </a:endParaRPr>
          </a:p>
          <a:p>
            <a:pPr marL="0" indent="0">
              <a:lnSpc>
                <a:spcPct val="114999"/>
              </a:lnSpc>
              <a:spcAft>
                <a:spcPts val="1200"/>
              </a:spcAft>
              <a:buNone/>
            </a:pPr>
            <a:endParaRPr lang="en-US"/>
          </a:p>
        </p:txBody>
      </p:sp>
      <p:pic>
        <p:nvPicPr>
          <p:cNvPr id="6" name="Online Media 5" title="The Reading Brain | How We Learn To Read">
            <a:hlinkClick r:id="" action="ppaction://media"/>
            <a:extLst>
              <a:ext uri="{FF2B5EF4-FFF2-40B4-BE49-F238E27FC236}">
                <a16:creationId xmlns:a16="http://schemas.microsoft.com/office/drawing/2014/main" id="{8F781099-CEAA-C707-9799-D730C61F90DF}"/>
              </a:ext>
            </a:extLst>
          </p:cNvPr>
          <p:cNvPicPr>
            <a:picLocks noRot="1" noChangeAspect="1"/>
          </p:cNvPicPr>
          <p:nvPr>
            <a:videoFile r:link="rId1"/>
          </p:nvPr>
        </p:nvPicPr>
        <p:blipFill>
          <a:blip r:embed="rId4"/>
          <a:stretch>
            <a:fillRect/>
          </a:stretch>
        </p:blipFill>
        <p:spPr>
          <a:xfrm>
            <a:off x="4572000" y="1314202"/>
            <a:ext cx="4293385" cy="2422070"/>
          </a:xfrm>
          <a:prstGeom prst="rect">
            <a:avLst/>
          </a:prstGeom>
        </p:spPr>
      </p:pic>
      <p:sp>
        <p:nvSpPr>
          <p:cNvPr id="3" name="TextBox 2">
            <a:extLst>
              <a:ext uri="{FF2B5EF4-FFF2-40B4-BE49-F238E27FC236}">
                <a16:creationId xmlns:a16="http://schemas.microsoft.com/office/drawing/2014/main" id="{016B7451-67D6-3E65-855A-435F3EB679E6}"/>
              </a:ext>
            </a:extLst>
          </p:cNvPr>
          <p:cNvSpPr txBox="1"/>
          <p:nvPr/>
        </p:nvSpPr>
        <p:spPr>
          <a:xfrm>
            <a:off x="2854712" y="4095219"/>
            <a:ext cx="6289288" cy="2308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a:latin typeface="Trebuchet MS" panose="020B0603020202020204" pitchFamily="34" charset="0"/>
              </a:rPr>
              <a:t>(Hill Center Learning)</a:t>
            </a:r>
            <a:endParaRPr lang="en-US" sz="900">
              <a:latin typeface="Trebuchet MS" panose="020B0703020202090204" pitchFamily="34" charset="0"/>
              <a:cs typeface="Calibri Light"/>
            </a:endParaRPr>
          </a:p>
        </p:txBody>
      </p:sp>
    </p:spTree>
    <p:extLst>
      <p:ext uri="{BB962C8B-B14F-4D97-AF65-F5344CB8AC3E}">
        <p14:creationId xmlns:p14="http://schemas.microsoft.com/office/powerpoint/2010/main" val="259224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88456319-A375-C3F5-4F00-6F2E3C7B6F0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C04CE39-5049-5461-089E-A011421FB35A}"/>
              </a:ext>
            </a:extLst>
          </p:cNvPr>
          <p:cNvSpPr>
            <a:spLocks noGrp="1"/>
          </p:cNvSpPr>
          <p:nvPr>
            <p:ph type="title"/>
          </p:nvPr>
        </p:nvSpPr>
        <p:spPr>
          <a:xfrm>
            <a:off x="0" y="-572700"/>
            <a:ext cx="8520600" cy="572700"/>
          </a:xfrm>
        </p:spPr>
        <p:txBody>
          <a:bodyPr spcFirstLastPara="1" wrap="square" lIns="91425" tIns="91425" rIns="91425" bIns="91425" anchor="b" anchorCtr="0">
            <a:noAutofit/>
          </a:bodyPr>
          <a:lstStyle/>
          <a:p>
            <a:r>
              <a:rPr lang="en-US" sz="2400"/>
              <a:t>Stanislas Dehaene Quote</a:t>
            </a:r>
          </a:p>
        </p:txBody>
      </p:sp>
      <p:sp>
        <p:nvSpPr>
          <p:cNvPr id="2" name="Google Shape;354;p46">
            <a:extLst>
              <a:ext uri="{FF2B5EF4-FFF2-40B4-BE49-F238E27FC236}">
                <a16:creationId xmlns:a16="http://schemas.microsoft.com/office/drawing/2014/main" id="{8C188432-8472-8F46-343C-182BABC4A62C}"/>
              </a:ext>
            </a:extLst>
          </p:cNvPr>
          <p:cNvSpPr txBox="1">
            <a:spLocks/>
          </p:cNvSpPr>
          <p:nvPr/>
        </p:nvSpPr>
        <p:spPr>
          <a:xfrm>
            <a:off x="404592" y="1008765"/>
            <a:ext cx="7953154" cy="292927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gn="ctr">
              <a:buNone/>
            </a:pPr>
            <a:r>
              <a:rPr lang="en-US" sz="2400">
                <a:solidFill>
                  <a:schemeClr val="tx1"/>
                </a:solidFill>
                <a:latin typeface="+mj-lt"/>
                <a:ea typeface="Oswald"/>
                <a:cs typeface="Oswald"/>
                <a:sym typeface="Oswald"/>
              </a:rPr>
              <a:t>“It is simply not true that there are hundreds of ways to learn to read… when it comes to reading, we all have roughly the same brain that imposes the same constraints and the same learning sequence.”</a:t>
            </a:r>
          </a:p>
        </p:txBody>
      </p:sp>
      <p:sp>
        <p:nvSpPr>
          <p:cNvPr id="4" name="TextBox 3">
            <a:extLst>
              <a:ext uri="{FF2B5EF4-FFF2-40B4-BE49-F238E27FC236}">
                <a16:creationId xmlns:a16="http://schemas.microsoft.com/office/drawing/2014/main" id="{A2CE05C3-6519-51B7-B6A1-8EBC78D767D6}"/>
              </a:ext>
            </a:extLst>
          </p:cNvPr>
          <p:cNvSpPr txBox="1"/>
          <p:nvPr/>
        </p:nvSpPr>
        <p:spPr>
          <a:xfrm>
            <a:off x="6751674" y="4092419"/>
            <a:ext cx="2392326" cy="230832"/>
          </a:xfrm>
          <a:prstGeom prst="rect">
            <a:avLst/>
          </a:prstGeom>
          <a:noFill/>
        </p:spPr>
        <p:txBody>
          <a:bodyPr wrap="square" rtlCol="0">
            <a:spAutoFit/>
          </a:bodyPr>
          <a:lstStyle/>
          <a:p>
            <a:pPr algn="r"/>
            <a:r>
              <a:rPr lang="en-US" sz="900">
                <a:latin typeface="Trebuchet MS" panose="020B0603020202020204" pitchFamily="34" charset="0"/>
                <a:ea typeface="Oswald Light"/>
                <a:cs typeface="Oswald Light"/>
                <a:sym typeface="Oswald Light"/>
              </a:rPr>
              <a:t>(Dehaene, 2009)</a:t>
            </a:r>
            <a:endParaRPr lang="en-US" sz="900">
              <a:latin typeface="Trebuchet MS" panose="020B0603020202020204" pitchFamily="34" charset="0"/>
            </a:endParaRPr>
          </a:p>
        </p:txBody>
      </p:sp>
    </p:spTree>
    <p:extLst>
      <p:ext uri="{BB962C8B-B14F-4D97-AF65-F5344CB8AC3E}">
        <p14:creationId xmlns:p14="http://schemas.microsoft.com/office/powerpoint/2010/main" val="283763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53;p46">
            <a:extLst>
              <a:ext uri="{FF2B5EF4-FFF2-40B4-BE49-F238E27FC236}">
                <a16:creationId xmlns:a16="http://schemas.microsoft.com/office/drawing/2014/main" id="{366FE599-6E85-4A7F-568D-9ED4F745AD62}"/>
              </a:ext>
            </a:extLst>
          </p:cNvPr>
          <p:cNvSpPr txBox="1">
            <a:spLocks noGrp="1"/>
          </p:cNvSpPr>
          <p:nvPr>
            <p:ph type="title"/>
          </p:nvPr>
        </p:nvSpPr>
        <p:spPr>
          <a:xfrm>
            <a:off x="249102" y="0"/>
            <a:ext cx="8894897" cy="592406"/>
          </a:xfrm>
          <a:prstGeom prst="rect">
            <a:avLst/>
          </a:prstGeom>
        </p:spPr>
        <p:txBody>
          <a:bodyPr spcFirstLastPara="1" wrap="square" lIns="0" tIns="0" rIns="0" bIns="0" anchor="ctr" anchorCtr="0">
            <a:noAutofit/>
          </a:bodyPr>
          <a:lstStyle/>
          <a:p>
            <a:pPr>
              <a:lnSpc>
                <a:spcPct val="160000"/>
              </a:lnSpc>
            </a:pPr>
            <a:r>
              <a:rPr lang="en-US" sz="2400" b="0" i="0" u="none" strike="noStrike" baseline="0">
                <a:solidFill>
                  <a:srgbClr val="000000"/>
                </a:solidFill>
                <a:latin typeface="Trebuchet MS"/>
                <a:ea typeface="Trebuchet MS"/>
                <a:cs typeface="Trebuchet MS"/>
              </a:rPr>
              <a:t>Paired Verbal Fluency  I  Science of Reading</a:t>
            </a:r>
            <a:endParaRPr lang="en-US" sz="2400">
              <a:latin typeface="Trebuchet MS"/>
            </a:endParaRPr>
          </a:p>
        </p:txBody>
      </p:sp>
      <p:sp>
        <p:nvSpPr>
          <p:cNvPr id="5" name="Text Placeholder 4">
            <a:extLst>
              <a:ext uri="{FF2B5EF4-FFF2-40B4-BE49-F238E27FC236}">
                <a16:creationId xmlns:a16="http://schemas.microsoft.com/office/drawing/2014/main" id="{18E4E724-FF3A-0BB5-E5C8-A86B92ECF287}"/>
              </a:ext>
            </a:extLst>
          </p:cNvPr>
          <p:cNvSpPr>
            <a:spLocks noGrp="1"/>
          </p:cNvSpPr>
          <p:nvPr>
            <p:ph type="body" idx="4294967295"/>
          </p:nvPr>
        </p:nvSpPr>
        <p:spPr>
          <a:xfrm>
            <a:off x="0" y="710953"/>
            <a:ext cx="8447566" cy="3387885"/>
          </a:xfrm>
        </p:spPr>
        <p:txBody>
          <a:bodyPr>
            <a:normAutofit lnSpcReduction="10000"/>
          </a:bodyPr>
          <a:lstStyle/>
          <a:p>
            <a:pPr marL="469900"/>
            <a:r>
              <a:rPr lang="en-US" sz="2000" b="1">
                <a:solidFill>
                  <a:schemeClr val="tx1"/>
                </a:solidFill>
              </a:rPr>
              <a:t>What is the Science of Reading?</a:t>
            </a:r>
          </a:p>
          <a:p>
            <a:pPr marL="469900"/>
            <a:r>
              <a:rPr lang="en-US" sz="2000" b="1">
                <a:solidFill>
                  <a:schemeClr val="tx1"/>
                </a:solidFill>
              </a:rPr>
              <a:t>Why is it important for reading development? </a:t>
            </a:r>
          </a:p>
          <a:p>
            <a:pPr marL="127000" indent="0">
              <a:buNone/>
            </a:pPr>
            <a:endParaRPr lang="en-US" sz="800" b="1">
              <a:solidFill>
                <a:schemeClr val="tx1"/>
              </a:solidFill>
            </a:endParaRPr>
          </a:p>
          <a:p>
            <a:pPr marL="469900" indent="-342900">
              <a:buFont typeface="+mj-lt"/>
              <a:buAutoNum type="arabicPeriod"/>
            </a:pPr>
            <a:r>
              <a:rPr lang="en-US">
                <a:solidFill>
                  <a:schemeClr val="tx1"/>
                </a:solidFill>
              </a:rPr>
              <a:t>Write down thoughts and ideas you could shared with a partner.</a:t>
            </a:r>
          </a:p>
          <a:p>
            <a:pPr marL="469900" indent="-342900">
              <a:lnSpc>
                <a:spcPct val="100000"/>
              </a:lnSpc>
              <a:buFont typeface="+mj-lt"/>
              <a:buAutoNum type="arabicPeriod"/>
            </a:pPr>
            <a:endParaRPr lang="en-US" sz="800">
              <a:solidFill>
                <a:schemeClr val="tx1"/>
              </a:solidFill>
            </a:endParaRPr>
          </a:p>
          <a:p>
            <a:pPr marL="469900" indent="-342900">
              <a:lnSpc>
                <a:spcPct val="100000"/>
              </a:lnSpc>
              <a:buFont typeface="+mj-lt"/>
              <a:buAutoNum type="arabicPeriod"/>
            </a:pPr>
            <a:r>
              <a:rPr lang="en-US">
                <a:solidFill>
                  <a:schemeClr val="tx1"/>
                </a:solidFill>
              </a:rPr>
              <a:t>We will create partners A and B and take turns talking about the questions above. </a:t>
            </a:r>
          </a:p>
          <a:p>
            <a:pPr marL="469900" indent="-342900">
              <a:buFont typeface="+mj-lt"/>
              <a:buAutoNum type="arabicPeriod"/>
            </a:pPr>
            <a:endParaRPr lang="en-US" sz="800">
              <a:solidFill>
                <a:schemeClr val="tx1"/>
              </a:solidFill>
            </a:endParaRPr>
          </a:p>
          <a:p>
            <a:pPr marL="469900" indent="-342900">
              <a:buFont typeface="+mj-lt"/>
              <a:buAutoNum type="arabicPeriod"/>
            </a:pPr>
            <a:r>
              <a:rPr lang="en-US">
                <a:solidFill>
                  <a:schemeClr val="tx1"/>
                </a:solidFill>
              </a:rPr>
              <a:t>At a signal, one will speak, and one will listen. </a:t>
            </a:r>
          </a:p>
          <a:p>
            <a:pPr marL="469900" indent="-342900">
              <a:buFont typeface="+mj-lt"/>
              <a:buAutoNum type="arabicPeriod"/>
            </a:pPr>
            <a:endParaRPr lang="en-US" sz="900">
              <a:solidFill>
                <a:schemeClr val="tx1"/>
              </a:solidFill>
            </a:endParaRPr>
          </a:p>
          <a:p>
            <a:pPr marL="469900" indent="-342900">
              <a:buFont typeface="+mj-lt"/>
              <a:buAutoNum type="arabicPeriod"/>
            </a:pPr>
            <a:r>
              <a:rPr lang="en-US">
                <a:solidFill>
                  <a:schemeClr val="tx1"/>
                </a:solidFill>
              </a:rPr>
              <a:t>At a signal, the other will speak while the first speaker listens.</a:t>
            </a:r>
          </a:p>
          <a:p>
            <a:pPr marL="469900" indent="-342900">
              <a:buFont typeface="+mj-lt"/>
              <a:buAutoNum type="arabicPeriod"/>
            </a:pPr>
            <a:endParaRPr lang="en-US" sz="900">
              <a:solidFill>
                <a:schemeClr val="tx1"/>
              </a:solidFill>
            </a:endParaRPr>
          </a:p>
          <a:p>
            <a:pPr marL="469900" indent="-342900">
              <a:buFont typeface="+mj-lt"/>
              <a:buAutoNum type="arabicPeriod"/>
            </a:pPr>
            <a:r>
              <a:rPr lang="en-US">
                <a:solidFill>
                  <a:schemeClr val="tx1"/>
                </a:solidFill>
              </a:rPr>
              <a:t>Each time, no one is allowed to repeat anything that was said by the other. </a:t>
            </a:r>
          </a:p>
        </p:txBody>
      </p:sp>
    </p:spTree>
    <p:extLst>
      <p:ext uri="{BB962C8B-B14F-4D97-AF65-F5344CB8AC3E}">
        <p14:creationId xmlns:p14="http://schemas.microsoft.com/office/powerpoint/2010/main" val="3288666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BDE85-647E-9A1C-C1F6-BF57CB95ACFB}"/>
            </a:ext>
          </a:extLst>
        </p:cNvPr>
        <p:cNvGrpSpPr/>
        <p:nvPr/>
      </p:nvGrpSpPr>
      <p:grpSpPr>
        <a:xfrm>
          <a:off x="0" y="0"/>
          <a:ext cx="0" cy="0"/>
          <a:chOff x="0" y="0"/>
          <a:chExt cx="0" cy="0"/>
        </a:xfrm>
      </p:grpSpPr>
      <p:pic>
        <p:nvPicPr>
          <p:cNvPr id="5" name="Google Shape;115;p10">
            <a:extLst>
              <a:ext uri="{FF2B5EF4-FFF2-40B4-BE49-F238E27FC236}">
                <a16:creationId xmlns:a16="http://schemas.microsoft.com/office/drawing/2014/main" id="{4138AEED-7CFE-8936-7B9A-F89392A7EC8E}"/>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1" name="Title 1">
            <a:extLst>
              <a:ext uri="{FF2B5EF4-FFF2-40B4-BE49-F238E27FC236}">
                <a16:creationId xmlns:a16="http://schemas.microsoft.com/office/drawing/2014/main" id="{2C2AAEED-5B9A-CCD0-2BBB-C6600512FB7F}"/>
              </a:ext>
            </a:extLst>
          </p:cNvPr>
          <p:cNvSpPr txBox="1">
            <a:spLocks noGrp="1"/>
          </p:cNvSpPr>
          <p:nvPr>
            <p:ph type="title" idx="4294967295"/>
          </p:nvPr>
        </p:nvSpPr>
        <p:spPr>
          <a:xfrm>
            <a:off x="0" y="3823063"/>
            <a:ext cx="9144000" cy="1320437"/>
          </a:xfrm>
          <a:prstGeom prst="rect">
            <a:avLst/>
          </a:prstGeom>
          <a:solidFill>
            <a:srgbClr val="0070C0"/>
          </a:solid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Roboto Medium"/>
              <a:buNone/>
              <a:defRPr sz="3600" b="0" i="0" u="none" strike="noStrike" cap="none">
                <a:solidFill>
                  <a:schemeClr val="lt1"/>
                </a:solidFill>
                <a:latin typeface="Trebuchet MS" panose="020B0603020202020204" pitchFamily="34" charset="0"/>
                <a:ea typeface="Roboto Medium"/>
                <a:cs typeface="Roboto Medium"/>
                <a:sym typeface="Roboto Medium"/>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chemeClr val="lt1"/>
              </a:buClr>
              <a:buSzPts val="2800"/>
              <a:buFont typeface="Roboto Medium"/>
              <a:buNone/>
              <a:tabLst/>
              <a:defRPr/>
            </a:pPr>
            <a:r>
              <a:rPr kumimoji="0" lang="en-US" sz="3600" b="0" i="0" u="none" strike="noStrike" kern="0" cap="none" spc="0" normalizeH="0" baseline="0" noProof="0">
                <a:ln>
                  <a:noFill/>
                </a:ln>
                <a:solidFill>
                  <a:schemeClr val="lt1"/>
                </a:solidFill>
                <a:effectLst/>
                <a:uLnTx/>
                <a:uFillTx/>
                <a:latin typeface="Trebuchet MS"/>
                <a:ea typeface="Roboto Medium"/>
                <a:cs typeface="Roboto Medium"/>
                <a:sym typeface="Roboto Medium"/>
              </a:rPr>
              <a:t>What does the Science of Reading </a:t>
            </a:r>
          </a:p>
          <a:p>
            <a:pPr marL="0" marR="0" lvl="0" indent="0" algn="ctr" defTabSz="914400" rtl="0" eaLnBrk="1" fontAlgn="auto" latinLnBrk="0" hangingPunct="1">
              <a:lnSpc>
                <a:spcPct val="100000"/>
              </a:lnSpc>
              <a:spcBef>
                <a:spcPts val="0"/>
              </a:spcBef>
              <a:spcAft>
                <a:spcPts val="0"/>
              </a:spcAft>
              <a:buClr>
                <a:schemeClr val="lt1"/>
              </a:buClr>
              <a:buSzPts val="2800"/>
              <a:buFont typeface="Roboto Medium"/>
              <a:buNone/>
              <a:tabLst/>
              <a:defRPr/>
            </a:pPr>
            <a:r>
              <a:rPr kumimoji="0" lang="en-US" sz="3600" b="0" i="0" u="none" strike="noStrike" kern="0" cap="none" spc="0" normalizeH="0" baseline="0" noProof="0">
                <a:ln>
                  <a:noFill/>
                </a:ln>
                <a:solidFill>
                  <a:schemeClr val="lt1"/>
                </a:solidFill>
                <a:effectLst/>
                <a:uLnTx/>
                <a:uFillTx/>
                <a:latin typeface="Trebuchet MS"/>
                <a:ea typeface="Roboto Medium"/>
                <a:cs typeface="Roboto Medium"/>
                <a:sym typeface="Roboto Medium"/>
              </a:rPr>
              <a:t>Look Like at School?</a:t>
            </a:r>
          </a:p>
        </p:txBody>
      </p:sp>
      <p:pic>
        <p:nvPicPr>
          <p:cNvPr id="10" name="Picture Placeholder 9" descr="A group of kids sitting at a table with a teacher.">
            <a:extLst>
              <a:ext uri="{FF2B5EF4-FFF2-40B4-BE49-F238E27FC236}">
                <a16:creationId xmlns:a16="http://schemas.microsoft.com/office/drawing/2014/main" id="{E1A3D819-17A4-9EB3-592E-A5295438960A}"/>
              </a:ext>
            </a:extLst>
          </p:cNvPr>
          <p:cNvPicPr>
            <a:picLocks noGrp="1" noChangeAspect="1"/>
          </p:cNvPicPr>
          <p:nvPr>
            <p:ph type="pic" sz="quarter" idx="10"/>
          </p:nvPr>
        </p:nvPicPr>
        <p:blipFill>
          <a:blip r:embed="rId4"/>
          <a:srcRect t="7839" b="7839"/>
          <a:stretch/>
        </p:blipFill>
        <p:spPr>
          <a:xfrm>
            <a:off x="0" y="-1320437"/>
            <a:ext cx="9144000" cy="5143500"/>
          </a:xfrm>
        </p:spPr>
      </p:pic>
      <p:pic>
        <p:nvPicPr>
          <p:cNvPr id="12" name="Google Shape;115;p10">
            <a:extLst>
              <a:ext uri="{FF2B5EF4-FFF2-40B4-BE49-F238E27FC236}">
                <a16:creationId xmlns:a16="http://schemas.microsoft.com/office/drawing/2014/main" id="{F7B95E51-47E9-AF79-BF22-E748D673E801}"/>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002150" y="4594524"/>
            <a:ext cx="924425" cy="403399"/>
          </a:xfrm>
          <a:prstGeom prst="rect">
            <a:avLst/>
          </a:prstGeom>
          <a:noFill/>
          <a:ln>
            <a:noFill/>
          </a:ln>
        </p:spPr>
      </p:pic>
    </p:spTree>
    <p:extLst>
      <p:ext uri="{BB962C8B-B14F-4D97-AF65-F5344CB8AC3E}">
        <p14:creationId xmlns:p14="http://schemas.microsoft.com/office/powerpoint/2010/main" val="2483295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7">
          <a:extLst>
            <a:ext uri="{FF2B5EF4-FFF2-40B4-BE49-F238E27FC236}">
              <a16:creationId xmlns:a16="http://schemas.microsoft.com/office/drawing/2014/main" id="{24857583-420A-DFA2-44B0-660F2B0D1E2A}"/>
            </a:ext>
          </a:extLst>
        </p:cNvPr>
        <p:cNvGrpSpPr/>
        <p:nvPr/>
      </p:nvGrpSpPr>
      <p:grpSpPr>
        <a:xfrm>
          <a:off x="0" y="0"/>
          <a:ext cx="0" cy="0"/>
          <a:chOff x="0" y="0"/>
          <a:chExt cx="0" cy="0"/>
        </a:xfrm>
      </p:grpSpPr>
      <p:sp>
        <p:nvSpPr>
          <p:cNvPr id="14" name="Title 6">
            <a:extLst>
              <a:ext uri="{FF2B5EF4-FFF2-40B4-BE49-F238E27FC236}">
                <a16:creationId xmlns:a16="http://schemas.microsoft.com/office/drawing/2014/main" id="{B40D1FCA-6937-BE96-9982-7BCE2DC714DE}"/>
              </a:ext>
            </a:extLst>
          </p:cNvPr>
          <p:cNvSpPr>
            <a:spLocks noGrp="1"/>
          </p:cNvSpPr>
          <p:nvPr>
            <p:ph type="title"/>
          </p:nvPr>
        </p:nvSpPr>
        <p:spPr>
          <a:xfrm>
            <a:off x="106680" y="93514"/>
            <a:ext cx="8520600" cy="462746"/>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a:latin typeface="Trebuchet MS" panose="020B0603020202020204" pitchFamily="34" charset="0"/>
              </a:rPr>
              <a:t>Explicit, Systematic, Sequential Instruction</a:t>
            </a:r>
          </a:p>
        </p:txBody>
      </p:sp>
      <p:sp>
        <p:nvSpPr>
          <p:cNvPr id="2" name="Text Placeholder 2">
            <a:extLst>
              <a:ext uri="{FF2B5EF4-FFF2-40B4-BE49-F238E27FC236}">
                <a16:creationId xmlns:a16="http://schemas.microsoft.com/office/drawing/2014/main" id="{BDF03FF6-FE6B-C03A-8E81-5FD292EF2DD1}"/>
              </a:ext>
            </a:extLst>
          </p:cNvPr>
          <p:cNvSpPr txBox="1">
            <a:spLocks/>
          </p:cNvSpPr>
          <p:nvPr/>
        </p:nvSpPr>
        <p:spPr>
          <a:xfrm>
            <a:off x="106680" y="633977"/>
            <a:ext cx="7608570" cy="365889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lIns="91440" tIns="45720" rIns="91440" bIns="4572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indent="-260350">
              <a:buClr>
                <a:schemeClr val="tx1">
                  <a:lumMod val="65000"/>
                  <a:lumOff val="35000"/>
                </a:schemeClr>
              </a:buClr>
              <a:buSzPct val="100000"/>
              <a:buFont typeface="Trebuchet MS" panose="020B0603020202020204" pitchFamily="34" charset="0"/>
              <a:buChar char="●"/>
            </a:pPr>
            <a:endParaRPr lang="en-US" sz="2000">
              <a:latin typeface="Trebuchet MS"/>
            </a:endParaRPr>
          </a:p>
          <a:p>
            <a:pPr marL="342900" indent="-260350">
              <a:buClr>
                <a:srgbClr val="595959"/>
              </a:buClr>
              <a:buSzPct val="100000"/>
              <a:buFont typeface="Trebuchet MS" panose="020B0603020202020204" pitchFamily="34" charset="0"/>
              <a:buChar char="●"/>
            </a:pPr>
            <a:r>
              <a:rPr lang="en-US" sz="2000">
                <a:latin typeface="Trebuchet MS"/>
              </a:rPr>
              <a:t>Explicitly teaches skills in the areas of phonological awareness, phonics, fluency and oral language, vocabulary, and comprehension. </a:t>
            </a:r>
            <a:endParaRPr lang="en-US"/>
          </a:p>
          <a:p>
            <a:pPr marL="81915">
              <a:buClr>
                <a:schemeClr val="tx1">
                  <a:lumMod val="65000"/>
                  <a:lumOff val="35000"/>
                </a:schemeClr>
              </a:buClr>
              <a:buSzPct val="100000"/>
            </a:pPr>
            <a:endParaRPr lang="en-US" sz="1000">
              <a:latin typeface="Trebuchet MS"/>
            </a:endParaRPr>
          </a:p>
          <a:p>
            <a:pPr marL="342900" indent="-260350">
              <a:buClr>
                <a:schemeClr val="tx1">
                  <a:lumMod val="65000"/>
                  <a:lumOff val="35000"/>
                </a:schemeClr>
              </a:buClr>
              <a:buSzPct val="100000"/>
              <a:buFont typeface="Trebuchet MS" panose="020B0603020202020204" pitchFamily="34" charset="0"/>
              <a:buChar char="●"/>
            </a:pPr>
            <a:r>
              <a:rPr lang="en-US" sz="2000">
                <a:latin typeface="Trebuchet MS"/>
              </a:rPr>
              <a:t>Predictable routines so that students know what to expect. Lessons follow an </a:t>
            </a:r>
            <a:r>
              <a:rPr lang="en-US" sz="2000" b="1" i="1">
                <a:latin typeface="Trebuchet MS"/>
              </a:rPr>
              <a:t>“I do, we do, you do</a:t>
            </a:r>
            <a:r>
              <a:rPr lang="en-US" sz="2000">
                <a:latin typeface="Trebuchet MS"/>
              </a:rPr>
              <a:t>” progression.</a:t>
            </a:r>
          </a:p>
          <a:p>
            <a:pPr marL="342900" indent="-260350">
              <a:buClr>
                <a:schemeClr val="tx1">
                  <a:lumMod val="65000"/>
                  <a:lumOff val="35000"/>
                </a:schemeClr>
              </a:buClr>
              <a:buSzPct val="100000"/>
              <a:buFont typeface="Trebuchet MS" panose="020B0603020202020204" pitchFamily="34" charset="0"/>
              <a:buChar char="●"/>
            </a:pPr>
            <a:endParaRPr lang="en-US" sz="1000">
              <a:latin typeface="Trebuchet MS"/>
            </a:endParaRPr>
          </a:p>
          <a:p>
            <a:pPr marL="342900" indent="-260350">
              <a:buClr>
                <a:schemeClr val="tx1">
                  <a:lumMod val="65000"/>
                  <a:lumOff val="35000"/>
                </a:schemeClr>
              </a:buClr>
              <a:buSzPct val="100000"/>
              <a:buFont typeface="Trebuchet MS" panose="020B0603020202020204" pitchFamily="34" charset="0"/>
              <a:buChar char="●"/>
            </a:pPr>
            <a:r>
              <a:rPr lang="en-US" sz="2000">
                <a:latin typeface="Trebuchet MS"/>
              </a:rPr>
              <a:t>Logical order to teaching skills needed for proficient reading that move from simple to complex. </a:t>
            </a:r>
          </a:p>
          <a:p>
            <a:pPr marL="342900" indent="-260350">
              <a:buClr>
                <a:schemeClr val="tx1">
                  <a:lumMod val="65000"/>
                  <a:lumOff val="35000"/>
                </a:schemeClr>
              </a:buClr>
              <a:buSzPct val="100000"/>
              <a:buFont typeface="Trebuchet MS" panose="020B0603020202020204" pitchFamily="34" charset="0"/>
              <a:buChar char="●"/>
            </a:pPr>
            <a:endParaRPr lang="en-US" sz="1000">
              <a:latin typeface="Trebuchet MS"/>
            </a:endParaRPr>
          </a:p>
          <a:p>
            <a:pPr marL="342900" indent="-260350">
              <a:buClr>
                <a:schemeClr val="tx1">
                  <a:lumMod val="65000"/>
                  <a:lumOff val="35000"/>
                </a:schemeClr>
              </a:buClr>
              <a:buSzPct val="100000"/>
              <a:buFont typeface="Trebuchet MS" panose="020B0603020202020204" pitchFamily="34" charset="0"/>
              <a:buChar char="●"/>
            </a:pPr>
            <a:r>
              <a:rPr lang="en-US" sz="2000">
                <a:latin typeface="Trebuchet MS"/>
              </a:rPr>
              <a:t>Skills build over time. </a:t>
            </a:r>
          </a:p>
          <a:p>
            <a:pPr marL="342900" indent="-260350">
              <a:buClr>
                <a:schemeClr val="tx1">
                  <a:lumMod val="65000"/>
                  <a:lumOff val="35000"/>
                </a:schemeClr>
              </a:buClr>
              <a:buSzPct val="100000"/>
              <a:buFont typeface="Trebuchet MS" panose="020B0603020202020204" pitchFamily="34" charset="0"/>
              <a:buChar char="●"/>
            </a:pPr>
            <a:endParaRPr lang="en-US" sz="2000">
              <a:latin typeface="Trebuchet MS"/>
            </a:endParaRPr>
          </a:p>
          <a:p>
            <a:pPr marL="81915">
              <a:buClr>
                <a:schemeClr val="tx1">
                  <a:lumMod val="65000"/>
                  <a:lumOff val="35000"/>
                </a:schemeClr>
              </a:buClr>
              <a:buSzPct val="100000"/>
            </a:pPr>
            <a:endParaRPr lang="en-US" sz="2000">
              <a:latin typeface="Trebuchet MS"/>
            </a:endParaRPr>
          </a:p>
          <a:p>
            <a:pPr marL="342900" indent="-260350">
              <a:buClr>
                <a:schemeClr val="tx1">
                  <a:lumMod val="65000"/>
                  <a:lumOff val="35000"/>
                </a:schemeClr>
              </a:buClr>
              <a:buSzPct val="100000"/>
              <a:buFont typeface="Trebuchet MS" panose="020B0603020202020204" pitchFamily="34" charset="0"/>
              <a:buChar char="●"/>
            </a:pPr>
            <a:endParaRPr lang="en-US" sz="2000">
              <a:latin typeface="Trebuchet MS"/>
            </a:endParaRPr>
          </a:p>
        </p:txBody>
      </p:sp>
    </p:spTree>
    <p:extLst>
      <p:ext uri="{BB962C8B-B14F-4D97-AF65-F5344CB8AC3E}">
        <p14:creationId xmlns:p14="http://schemas.microsoft.com/office/powerpoint/2010/main" val="27440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5BA69-1B31-BD47-053C-6FE0A75CEF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ED9EC3-E407-5E14-64DC-8DCF7D7E85CC}"/>
              </a:ext>
            </a:extLst>
          </p:cNvPr>
          <p:cNvSpPr>
            <a:spLocks noGrp="1"/>
          </p:cNvSpPr>
          <p:nvPr>
            <p:ph type="title"/>
          </p:nvPr>
        </p:nvSpPr>
        <p:spPr>
          <a:xfrm>
            <a:off x="0" y="35643"/>
            <a:ext cx="8520600" cy="572700"/>
          </a:xfrm>
        </p:spPr>
        <p:txBody>
          <a:bodyPr/>
          <a:lstStyle/>
          <a:p>
            <a:r>
              <a:rPr lang="en-US" sz="2400">
                <a:solidFill>
                  <a:schemeClr val="bg1"/>
                </a:solidFill>
                <a:latin typeface="+mj-lt"/>
              </a:rPr>
              <a:t>2.</a:t>
            </a:r>
            <a:r>
              <a:rPr lang="en-US" sz="2400">
                <a:latin typeface="+mj-lt"/>
              </a:rPr>
              <a:t>The 5 Components Across the Grades</a:t>
            </a:r>
          </a:p>
        </p:txBody>
      </p:sp>
      <p:pic>
        <p:nvPicPr>
          <p:cNvPr id="6" name="Picture 5" descr="Grid chart showing stages of literacy development from K to 4+ across five components: phonological awareness, phonics, reading fluency, vocabulary, and comprehension.">
            <a:extLst>
              <a:ext uri="{FF2B5EF4-FFF2-40B4-BE49-F238E27FC236}">
                <a16:creationId xmlns:a16="http://schemas.microsoft.com/office/drawing/2014/main" id="{2716745C-4D0F-D282-DE8F-67F3614A182A}"/>
              </a:ext>
            </a:extLst>
          </p:cNvPr>
          <p:cNvPicPr>
            <a:picLocks noChangeAspect="1"/>
          </p:cNvPicPr>
          <p:nvPr/>
        </p:nvPicPr>
        <p:blipFill>
          <a:blip r:embed="rId3"/>
          <a:srcRect l="10687" b="10362"/>
          <a:stretch>
            <a:fillRect/>
          </a:stretch>
        </p:blipFill>
        <p:spPr>
          <a:xfrm>
            <a:off x="1181100" y="714875"/>
            <a:ext cx="6465671" cy="4180975"/>
          </a:xfrm>
          <a:prstGeom prst="rect">
            <a:avLst/>
          </a:prstGeom>
        </p:spPr>
      </p:pic>
    </p:spTree>
    <p:extLst>
      <p:ext uri="{BB962C8B-B14F-4D97-AF65-F5344CB8AC3E}">
        <p14:creationId xmlns:p14="http://schemas.microsoft.com/office/powerpoint/2010/main" val="1030161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779BC-946B-7F20-66E7-60650BD1B191}"/>
              </a:ext>
            </a:extLst>
          </p:cNvPr>
          <p:cNvSpPr>
            <a:spLocks noGrp="1"/>
          </p:cNvSpPr>
          <p:nvPr>
            <p:ph type="title"/>
          </p:nvPr>
        </p:nvSpPr>
        <p:spPr>
          <a:xfrm>
            <a:off x="121200" y="0"/>
            <a:ext cx="8520600" cy="572700"/>
          </a:xfrm>
        </p:spPr>
        <p:txBody>
          <a:bodyPr wrap="square" anchor="ctr">
            <a:normAutofit/>
          </a:bodyPr>
          <a:lstStyle/>
          <a:p>
            <a:pPr>
              <a:lnSpc>
                <a:spcPct val="90000"/>
              </a:lnSpc>
            </a:pPr>
            <a:r>
              <a:rPr lang="en-US" sz="2400">
                <a:latin typeface="Trebuchet MS" panose="020B0603020202020204" pitchFamily="34" charset="0"/>
              </a:rPr>
              <a:t>Literacy Instruction During the School Day </a:t>
            </a:r>
          </a:p>
        </p:txBody>
      </p:sp>
      <p:sp>
        <p:nvSpPr>
          <p:cNvPr id="5" name="TextBox 4">
            <a:extLst>
              <a:ext uri="{FF2B5EF4-FFF2-40B4-BE49-F238E27FC236}">
                <a16:creationId xmlns:a16="http://schemas.microsoft.com/office/drawing/2014/main" id="{58A778D4-512A-C07A-A720-DBEC6730A8A6}"/>
              </a:ext>
            </a:extLst>
          </p:cNvPr>
          <p:cNvSpPr txBox="1"/>
          <p:nvPr/>
        </p:nvSpPr>
        <p:spPr>
          <a:xfrm>
            <a:off x="121200" y="769299"/>
            <a:ext cx="5268947" cy="3454908"/>
          </a:xfrm>
          <a:prstGeom prst="rect">
            <a:avLst/>
          </a:prstGeom>
          <a:noFill/>
          <a:ln>
            <a:noFill/>
          </a:ln>
        </p:spPr>
        <p:txBody>
          <a:bodyPr rtlCol="0" anchor="t">
            <a:noAutofit/>
          </a:bodyPr>
          <a:lstStyle/>
          <a:p>
            <a:pPr marL="347472" indent="-274320">
              <a:spcAft>
                <a:spcPts val="600"/>
              </a:spcAft>
              <a:buClr>
                <a:schemeClr val="bg2"/>
              </a:buClr>
              <a:buFont typeface="Trebuchet MS" panose="020B0603020202020204" pitchFamily="34" charset="0"/>
              <a:buChar char="●"/>
            </a:pPr>
            <a:r>
              <a:rPr lang="en-US" sz="2000" b="0" i="0" u="none" strike="noStrike" cap="none">
                <a:solidFill>
                  <a:schemeClr val="dk1"/>
                </a:solidFill>
                <a:latin typeface="Trebuchet MS" panose="020B0603020202020204" pitchFamily="34" charset="0"/>
              </a:rPr>
              <a:t>90-minute literacy block (minimum)</a:t>
            </a:r>
          </a:p>
          <a:p>
            <a:pPr marL="347472" indent="-274320">
              <a:spcAft>
                <a:spcPts val="600"/>
              </a:spcAft>
              <a:buClr>
                <a:schemeClr val="bg2"/>
              </a:buClr>
              <a:buFont typeface="Trebuchet MS" panose="020B0603020202020204" pitchFamily="34" charset="0"/>
              <a:buChar char="●"/>
            </a:pPr>
            <a:r>
              <a:rPr lang="en-US" sz="2000" b="0" i="0" u="none" strike="noStrike" cap="none">
                <a:solidFill>
                  <a:schemeClr val="dk1"/>
                </a:solidFill>
                <a:latin typeface="Trebuchet MS" panose="020B0603020202020204" pitchFamily="34" charset="0"/>
              </a:rPr>
              <a:t>Whole group and small group instruction</a:t>
            </a:r>
          </a:p>
          <a:p>
            <a:pPr marL="347472" indent="-274320">
              <a:spcAft>
                <a:spcPts val="600"/>
              </a:spcAft>
              <a:buClr>
                <a:schemeClr val="bg2"/>
              </a:buClr>
              <a:buFont typeface="Trebuchet MS" panose="020B0603020202020204" pitchFamily="34" charset="0"/>
              <a:buChar char="●"/>
            </a:pPr>
            <a:r>
              <a:rPr lang="en-US" sz="2000" b="0" i="0" u="none" strike="noStrike" cap="none">
                <a:solidFill>
                  <a:schemeClr val="dk1"/>
                </a:solidFill>
                <a:latin typeface="Trebuchet MS" panose="020B0603020202020204" pitchFamily="34" charset="0"/>
              </a:rPr>
              <a:t>Explicit instruction with corrective feedback</a:t>
            </a:r>
          </a:p>
          <a:p>
            <a:pPr marL="347472" indent="-274320">
              <a:spcAft>
                <a:spcPts val="600"/>
              </a:spcAft>
              <a:buClr>
                <a:schemeClr val="bg2"/>
              </a:buClr>
              <a:buFont typeface="Trebuchet MS" panose="020B0603020202020204" pitchFamily="34" charset="0"/>
              <a:buChar char="●"/>
            </a:pPr>
            <a:r>
              <a:rPr lang="en-US" sz="2000" b="0" i="0" u="none" strike="noStrike" cap="none">
                <a:solidFill>
                  <a:schemeClr val="dk1"/>
                </a:solidFill>
                <a:latin typeface="Trebuchet MS" panose="020B0603020202020204" pitchFamily="34" charset="0"/>
              </a:rPr>
              <a:t>Working with a variety of texts</a:t>
            </a:r>
          </a:p>
          <a:p>
            <a:pPr marL="347472" indent="-274320">
              <a:spcAft>
                <a:spcPts val="600"/>
              </a:spcAft>
              <a:buClr>
                <a:schemeClr val="bg2"/>
              </a:buClr>
              <a:buFont typeface="Trebuchet MS" panose="020B0603020202020204" pitchFamily="34" charset="0"/>
              <a:buChar char="●"/>
            </a:pPr>
            <a:r>
              <a:rPr lang="en-US" sz="2000" b="0" i="0" u="none" strike="noStrike" cap="none">
                <a:solidFill>
                  <a:schemeClr val="dk1"/>
                </a:solidFill>
                <a:latin typeface="Trebuchet MS" panose="020B0603020202020204" pitchFamily="34" charset="0"/>
              </a:rPr>
              <a:t>Reading AND writing opportunities</a:t>
            </a:r>
          </a:p>
          <a:p>
            <a:pPr marL="347472" indent="-274320">
              <a:spcAft>
                <a:spcPts val="600"/>
              </a:spcAft>
              <a:buClr>
                <a:schemeClr val="bg2"/>
              </a:buClr>
              <a:buFont typeface="Trebuchet MS" panose="020B0603020202020204" pitchFamily="34" charset="0"/>
              <a:buChar char="●"/>
            </a:pPr>
            <a:r>
              <a:rPr lang="en-US" sz="2000" b="0" i="0" u="none" strike="noStrike" cap="none">
                <a:solidFill>
                  <a:schemeClr val="dk1"/>
                </a:solidFill>
                <a:latin typeface="Trebuchet MS" panose="020B0603020202020204" pitchFamily="34" charset="0"/>
              </a:rPr>
              <a:t>Additional time for intervention when   needed</a:t>
            </a:r>
          </a:p>
          <a:p>
            <a:pPr marL="347472" indent="-274320">
              <a:spcAft>
                <a:spcPts val="600"/>
              </a:spcAft>
              <a:buClr>
                <a:schemeClr val="bg2"/>
              </a:buClr>
              <a:buFont typeface="Trebuchet MS" panose="020B0603020202020204" pitchFamily="34" charset="0"/>
              <a:buChar char="●"/>
            </a:pPr>
            <a:r>
              <a:rPr lang="en-US" sz="2000" b="0" i="0" u="none" strike="noStrike" cap="none">
                <a:solidFill>
                  <a:schemeClr val="dk1"/>
                </a:solidFill>
                <a:latin typeface="Trebuchet MS" panose="020B0603020202020204" pitchFamily="34" charset="0"/>
              </a:rPr>
              <a:t>Reinforced throughout the day across content areas (math, science, etc.) </a:t>
            </a:r>
          </a:p>
        </p:txBody>
      </p:sp>
      <p:pic>
        <p:nvPicPr>
          <p:cNvPr id="4" name="Picture 3" descr="A teacher reading a book to children &#10;&#10;">
            <a:extLst>
              <a:ext uri="{FF2B5EF4-FFF2-40B4-BE49-F238E27FC236}">
                <a16:creationId xmlns:a16="http://schemas.microsoft.com/office/drawing/2014/main" id="{F147BC16-7937-EDE2-756F-3E4EBC580B1F}"/>
              </a:ext>
            </a:extLst>
          </p:cNvPr>
          <p:cNvPicPr>
            <a:picLocks noChangeAspect="1"/>
          </p:cNvPicPr>
          <p:nvPr/>
        </p:nvPicPr>
        <p:blipFill>
          <a:blip r:embed="rId3"/>
          <a:srcRect l="26435" r="4868"/>
          <a:stretch>
            <a:fillRect/>
          </a:stretch>
        </p:blipFill>
        <p:spPr>
          <a:xfrm>
            <a:off x="5556400" y="1181541"/>
            <a:ext cx="3466400" cy="2780418"/>
          </a:xfrm>
          <a:prstGeom prst="rect">
            <a:avLst/>
          </a:prstGeom>
          <a:noFill/>
          <a:ln>
            <a:noFill/>
          </a:ln>
          <a:effectLst>
            <a:softEdge rad="112500"/>
          </a:effectLst>
        </p:spPr>
      </p:pic>
    </p:spTree>
    <p:extLst>
      <p:ext uri="{BB962C8B-B14F-4D97-AF65-F5344CB8AC3E}">
        <p14:creationId xmlns:p14="http://schemas.microsoft.com/office/powerpoint/2010/main" val="303874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E427B748-0EDA-6F00-B7A2-648743FBFA0D}"/>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887F0554-43E2-84CE-C080-28A1611B37B6}"/>
              </a:ext>
            </a:extLst>
          </p:cNvPr>
          <p:cNvSpPr txBox="1">
            <a:spLocks noGrp="1"/>
          </p:cNvSpPr>
          <p:nvPr>
            <p:ph type="title"/>
          </p:nvPr>
        </p:nvSpPr>
        <p:spPr>
          <a:prstGeom prst="rect">
            <a:avLst/>
          </a:prstGeom>
        </p:spPr>
        <p:txBody>
          <a:bodyPr spcFirstLastPara="1" wrap="square" lIns="0" tIns="0" rIns="0" bIns="0" anchor="ctr" anchorCtr="0">
            <a:noAutofit/>
          </a:bodyPr>
          <a:lstStyle/>
          <a:p>
            <a:r>
              <a:rPr lang="en-US" sz="2400">
                <a:latin typeface="Trebuchet MS" panose="020B0603020202020204" pitchFamily="34" charset="0"/>
              </a:rPr>
              <a:t>Texts for Literacy Throughout the Day</a:t>
            </a:r>
          </a:p>
        </p:txBody>
      </p:sp>
      <p:sp>
        <p:nvSpPr>
          <p:cNvPr id="29" name="TextBox 28">
            <a:extLst>
              <a:ext uri="{FF2B5EF4-FFF2-40B4-BE49-F238E27FC236}">
                <a16:creationId xmlns:a16="http://schemas.microsoft.com/office/drawing/2014/main" id="{5F822037-D82C-9B0F-C481-5B281E4FF56A}"/>
              </a:ext>
            </a:extLst>
          </p:cNvPr>
          <p:cNvSpPr txBox="1"/>
          <p:nvPr/>
        </p:nvSpPr>
        <p:spPr>
          <a:xfrm>
            <a:off x="43196" y="1339926"/>
            <a:ext cx="2642617" cy="2031325"/>
          </a:xfrm>
          <a:prstGeom prst="rect">
            <a:avLst/>
          </a:prstGeom>
          <a:noFill/>
        </p:spPr>
        <p:txBody>
          <a:bodyPr wrap="square" rtlCol="0">
            <a:spAutoFit/>
          </a:bodyPr>
          <a:lstStyle/>
          <a:p>
            <a:pPr marL="182880" indent="-182880">
              <a:buClr>
                <a:srgbClr val="0070C0"/>
              </a:buClr>
              <a:buFont typeface="Arial" panose="020B0604020202020204" pitchFamily="34" charset="0"/>
              <a:buChar char="●"/>
            </a:pPr>
            <a:r>
              <a:rPr lang="en-US" sz="1800">
                <a:solidFill>
                  <a:srgbClr val="0070C0"/>
                </a:solidFill>
                <a:latin typeface="Trebuchet MS" panose="020B0603020202020204" pitchFamily="34" charset="0"/>
              </a:rPr>
              <a:t>Skill-based</a:t>
            </a:r>
          </a:p>
          <a:p>
            <a:pPr marL="182880" indent="-182880">
              <a:buClr>
                <a:srgbClr val="0070C0"/>
              </a:buClr>
              <a:buFont typeface="Arial" panose="020B0604020202020204" pitchFamily="34" charset="0"/>
              <a:buChar char="●"/>
            </a:pPr>
            <a:endParaRPr lang="en-US" sz="900">
              <a:solidFill>
                <a:srgbClr val="0070C0"/>
              </a:solidFill>
              <a:latin typeface="Trebuchet MS" panose="020B0603020202020204" pitchFamily="34" charset="0"/>
            </a:endParaRPr>
          </a:p>
          <a:p>
            <a:pPr marL="182880" indent="-182880">
              <a:buClr>
                <a:srgbClr val="0070C0"/>
              </a:buClr>
              <a:buFont typeface="Arial" panose="020B0604020202020204" pitchFamily="34" charset="0"/>
              <a:buChar char="●"/>
            </a:pPr>
            <a:r>
              <a:rPr lang="en-US" sz="1800">
                <a:solidFill>
                  <a:srgbClr val="0070C0"/>
                </a:solidFill>
                <a:latin typeface="Trebuchet MS" panose="020B0603020202020204" pitchFamily="34" charset="0"/>
              </a:rPr>
              <a:t>Practice in phonics concepts being taught</a:t>
            </a:r>
          </a:p>
          <a:p>
            <a:pPr marL="182880" indent="-182880">
              <a:buClr>
                <a:srgbClr val="0070C0"/>
              </a:buClr>
              <a:buFont typeface="Arial" panose="020B0604020202020204" pitchFamily="34" charset="0"/>
              <a:buChar char="●"/>
            </a:pPr>
            <a:endParaRPr lang="en-US" sz="900">
              <a:solidFill>
                <a:srgbClr val="0070C0"/>
              </a:solidFill>
              <a:latin typeface="Trebuchet MS" panose="020B0603020202020204" pitchFamily="34" charset="0"/>
            </a:endParaRPr>
          </a:p>
          <a:p>
            <a:pPr marL="182880" indent="-182880">
              <a:buClr>
                <a:srgbClr val="0070C0"/>
              </a:buClr>
              <a:buFont typeface="Arial" panose="020B0604020202020204" pitchFamily="34" charset="0"/>
              <a:buChar char="●"/>
            </a:pPr>
            <a:r>
              <a:rPr lang="en-US" sz="1800">
                <a:solidFill>
                  <a:srgbClr val="0070C0"/>
                </a:solidFill>
                <a:latin typeface="Trebuchet MS" panose="020B0603020202020204" pitchFamily="34" charset="0"/>
              </a:rPr>
              <a:t>Ideal text for independent phonics decoding practice</a:t>
            </a:r>
          </a:p>
        </p:txBody>
      </p:sp>
      <p:sp>
        <p:nvSpPr>
          <p:cNvPr id="8" name="TextBox 7">
            <a:extLst>
              <a:ext uri="{FF2B5EF4-FFF2-40B4-BE49-F238E27FC236}">
                <a16:creationId xmlns:a16="http://schemas.microsoft.com/office/drawing/2014/main" id="{16728559-B685-2B89-E1A7-6E8F2FEA5DDE}"/>
              </a:ext>
            </a:extLst>
          </p:cNvPr>
          <p:cNvSpPr txBox="1"/>
          <p:nvPr/>
        </p:nvSpPr>
        <p:spPr>
          <a:xfrm>
            <a:off x="3016585" y="1320650"/>
            <a:ext cx="3110829" cy="2308324"/>
          </a:xfrm>
          <a:prstGeom prst="rect">
            <a:avLst/>
          </a:prstGeom>
          <a:noFill/>
        </p:spPr>
        <p:txBody>
          <a:bodyPr wrap="square" rtlCol="0">
            <a:spAutoFit/>
          </a:bodyPr>
          <a:lstStyle/>
          <a:p>
            <a:pPr marL="182880" indent="-182880">
              <a:buClr>
                <a:srgbClr val="245D38"/>
              </a:buClr>
              <a:buFont typeface="Arial" panose="020B0604020202020204" pitchFamily="34" charset="0"/>
              <a:buChar char="●"/>
            </a:pPr>
            <a:r>
              <a:rPr lang="en-US" sz="1800">
                <a:solidFill>
                  <a:srgbClr val="245D38"/>
                </a:solidFill>
                <a:latin typeface="Trebuchet MS" panose="020B0603020202020204" pitchFamily="34" charset="0"/>
              </a:rPr>
              <a:t>Written for enjoyment, information, etc.</a:t>
            </a:r>
          </a:p>
          <a:p>
            <a:pPr marL="182880" indent="-182880">
              <a:buClr>
                <a:srgbClr val="245D38"/>
              </a:buClr>
              <a:buFont typeface="Arial" panose="020B0604020202020204" pitchFamily="34" charset="0"/>
              <a:buChar char="●"/>
            </a:pPr>
            <a:endParaRPr lang="en-US" sz="900">
              <a:solidFill>
                <a:srgbClr val="245D38"/>
              </a:solidFill>
              <a:latin typeface="Trebuchet MS" panose="020B0603020202020204" pitchFamily="34" charset="0"/>
            </a:endParaRPr>
          </a:p>
          <a:p>
            <a:pPr marL="182880" indent="-182880">
              <a:buClr>
                <a:srgbClr val="245D38"/>
              </a:buClr>
              <a:buFont typeface="Arial" panose="020B0604020202020204" pitchFamily="34" charset="0"/>
              <a:buChar char="●"/>
            </a:pPr>
            <a:r>
              <a:rPr lang="en-US" sz="1800">
                <a:solidFill>
                  <a:srgbClr val="245D38"/>
                </a:solidFill>
                <a:latin typeface="Trebuchet MS" panose="020B0603020202020204" pitchFamily="34" charset="0"/>
              </a:rPr>
              <a:t>Contain rich vocabulary, complex sentences, and language structures</a:t>
            </a:r>
          </a:p>
          <a:p>
            <a:pPr marL="182880" indent="-182880">
              <a:buClr>
                <a:srgbClr val="245D38"/>
              </a:buClr>
              <a:buFont typeface="Arial" panose="020B0604020202020204" pitchFamily="34" charset="0"/>
              <a:buChar char="●"/>
            </a:pPr>
            <a:endParaRPr lang="en-US" sz="900">
              <a:solidFill>
                <a:srgbClr val="245D38"/>
              </a:solidFill>
              <a:latin typeface="Trebuchet MS" panose="020B0603020202020204" pitchFamily="34" charset="0"/>
            </a:endParaRPr>
          </a:p>
          <a:p>
            <a:pPr marL="182880" indent="-182880">
              <a:buClr>
                <a:srgbClr val="245D38"/>
              </a:buClr>
              <a:buFont typeface="Arial" panose="020B0604020202020204" pitchFamily="34" charset="0"/>
              <a:buChar char="●"/>
            </a:pPr>
            <a:r>
              <a:rPr lang="en-US" sz="1800">
                <a:solidFill>
                  <a:srgbClr val="245D38"/>
                </a:solidFill>
                <a:latin typeface="Trebuchet MS" panose="020B0603020202020204" pitchFamily="34" charset="0"/>
              </a:rPr>
              <a:t>Supports development of literacy knowledge</a:t>
            </a:r>
          </a:p>
        </p:txBody>
      </p:sp>
      <p:sp>
        <p:nvSpPr>
          <p:cNvPr id="11" name="TextBox 10">
            <a:extLst>
              <a:ext uri="{FF2B5EF4-FFF2-40B4-BE49-F238E27FC236}">
                <a16:creationId xmlns:a16="http://schemas.microsoft.com/office/drawing/2014/main" id="{EAD4C51D-4963-97B1-04FE-4912DF86EA94}"/>
              </a:ext>
            </a:extLst>
          </p:cNvPr>
          <p:cNvSpPr txBox="1"/>
          <p:nvPr/>
        </p:nvSpPr>
        <p:spPr>
          <a:xfrm>
            <a:off x="6216255" y="1320650"/>
            <a:ext cx="2884549" cy="2308324"/>
          </a:xfrm>
          <a:prstGeom prst="rect">
            <a:avLst/>
          </a:prstGeom>
          <a:noFill/>
        </p:spPr>
        <p:txBody>
          <a:bodyPr wrap="square" rtlCol="0">
            <a:spAutoFit/>
          </a:bodyPr>
          <a:lstStyle/>
          <a:p>
            <a:pPr marL="182880" indent="-182880">
              <a:buClr>
                <a:schemeClr val="accent1">
                  <a:lumMod val="50000"/>
                </a:schemeClr>
              </a:buClr>
              <a:buFont typeface="Arial" panose="020B0604020202020204" pitchFamily="34" charset="0"/>
              <a:buChar char="●"/>
            </a:pPr>
            <a:r>
              <a:rPr lang="en-US" sz="1800">
                <a:solidFill>
                  <a:schemeClr val="accent1">
                    <a:lumMod val="50000"/>
                  </a:schemeClr>
                </a:solidFill>
                <a:latin typeface="Trebuchet MS" panose="020B0603020202020204" pitchFamily="34" charset="0"/>
              </a:rPr>
              <a:t>Model fluency and prosody</a:t>
            </a:r>
          </a:p>
          <a:p>
            <a:pPr marL="182880" indent="-182880">
              <a:buClr>
                <a:schemeClr val="accent1">
                  <a:lumMod val="50000"/>
                </a:schemeClr>
              </a:buClr>
              <a:buFont typeface="Arial" panose="020B0604020202020204" pitchFamily="34" charset="0"/>
              <a:buChar char="●"/>
            </a:pPr>
            <a:endParaRPr lang="en-US" sz="900">
              <a:solidFill>
                <a:schemeClr val="accent1">
                  <a:lumMod val="50000"/>
                </a:schemeClr>
              </a:solidFill>
              <a:latin typeface="Trebuchet MS" panose="020B0603020202020204" pitchFamily="34" charset="0"/>
            </a:endParaRPr>
          </a:p>
          <a:p>
            <a:pPr marL="182880" indent="-182880">
              <a:buClr>
                <a:schemeClr val="accent1">
                  <a:lumMod val="50000"/>
                </a:schemeClr>
              </a:buClr>
              <a:buFont typeface="Arial" panose="020B0604020202020204" pitchFamily="34" charset="0"/>
              <a:buChar char="●"/>
            </a:pPr>
            <a:r>
              <a:rPr lang="en-US" sz="1800">
                <a:solidFill>
                  <a:schemeClr val="accent1">
                    <a:lumMod val="50000"/>
                  </a:schemeClr>
                </a:solidFill>
                <a:latin typeface="Trebuchet MS" panose="020B0603020202020204" pitchFamily="34" charset="0"/>
              </a:rPr>
              <a:t>Support comprehension and vocabulary development</a:t>
            </a:r>
          </a:p>
          <a:p>
            <a:pPr marL="182880" indent="-182880">
              <a:buClr>
                <a:schemeClr val="accent1">
                  <a:lumMod val="50000"/>
                </a:schemeClr>
              </a:buClr>
              <a:buFont typeface="Arial" panose="020B0604020202020204" pitchFamily="34" charset="0"/>
              <a:buChar char="●"/>
            </a:pPr>
            <a:endParaRPr lang="en-US" sz="900">
              <a:solidFill>
                <a:schemeClr val="accent1">
                  <a:lumMod val="50000"/>
                </a:schemeClr>
              </a:solidFill>
              <a:latin typeface="Trebuchet MS" panose="020B0603020202020204" pitchFamily="34" charset="0"/>
            </a:endParaRPr>
          </a:p>
          <a:p>
            <a:pPr marL="182880" indent="-182880">
              <a:buClr>
                <a:schemeClr val="accent1">
                  <a:lumMod val="50000"/>
                </a:schemeClr>
              </a:buClr>
              <a:buFont typeface="Arial" panose="020B0604020202020204" pitchFamily="34" charset="0"/>
              <a:buChar char="●"/>
            </a:pPr>
            <a:r>
              <a:rPr lang="en-US" sz="1800">
                <a:solidFill>
                  <a:schemeClr val="accent1">
                    <a:lumMod val="50000"/>
                  </a:schemeClr>
                </a:solidFill>
                <a:latin typeface="Trebuchet MS" panose="020B0603020202020204" pitchFamily="34" charset="0"/>
              </a:rPr>
              <a:t>Provide access to grade-level content</a:t>
            </a:r>
          </a:p>
        </p:txBody>
      </p:sp>
      <p:sp>
        <p:nvSpPr>
          <p:cNvPr id="7" name="TextBox 6">
            <a:extLst>
              <a:ext uri="{FF2B5EF4-FFF2-40B4-BE49-F238E27FC236}">
                <a16:creationId xmlns:a16="http://schemas.microsoft.com/office/drawing/2014/main" id="{02B150E5-57DA-1360-EA43-1D3CBB639D7A}"/>
              </a:ext>
            </a:extLst>
          </p:cNvPr>
          <p:cNvSpPr txBox="1"/>
          <p:nvPr/>
        </p:nvSpPr>
        <p:spPr>
          <a:xfrm>
            <a:off x="200700" y="744829"/>
            <a:ext cx="2327606" cy="442674"/>
          </a:xfrm>
          <a:prstGeom prst="roundRect">
            <a:avLst/>
          </a:prstGeom>
          <a:solidFill>
            <a:srgbClr val="0070C0"/>
          </a:solidFill>
        </p:spPr>
        <p:txBody>
          <a:bodyPr wrap="square">
            <a:spAutoFit/>
          </a:bodyPr>
          <a:lstStyle/>
          <a:p>
            <a:pPr lvl="0" algn="ctr"/>
            <a:r>
              <a:rPr lang="en-US" sz="2000">
                <a:solidFill>
                  <a:schemeClr val="bg1"/>
                </a:solidFill>
                <a:latin typeface="Trebuchet MS" panose="020B0603020202020204" pitchFamily="34" charset="0"/>
              </a:rPr>
              <a:t>Decodable Texts</a:t>
            </a:r>
          </a:p>
        </p:txBody>
      </p:sp>
      <p:sp>
        <p:nvSpPr>
          <p:cNvPr id="12" name="TextBox 11">
            <a:extLst>
              <a:ext uri="{FF2B5EF4-FFF2-40B4-BE49-F238E27FC236}">
                <a16:creationId xmlns:a16="http://schemas.microsoft.com/office/drawing/2014/main" id="{3651F258-C4D1-FFCD-6C8D-FD244CB83320}"/>
              </a:ext>
            </a:extLst>
          </p:cNvPr>
          <p:cNvSpPr txBox="1"/>
          <p:nvPr/>
        </p:nvSpPr>
        <p:spPr>
          <a:xfrm>
            <a:off x="3347713" y="735191"/>
            <a:ext cx="2327606" cy="442674"/>
          </a:xfrm>
          <a:prstGeom prst="roundRect">
            <a:avLst/>
          </a:prstGeom>
          <a:solidFill>
            <a:schemeClr val="accent5">
              <a:lumMod val="75000"/>
            </a:schemeClr>
          </a:solidFill>
        </p:spPr>
        <p:txBody>
          <a:bodyPr wrap="square">
            <a:spAutoFit/>
          </a:bodyPr>
          <a:lstStyle/>
          <a:p>
            <a:pPr lvl="0" algn="ctr"/>
            <a:r>
              <a:rPr lang="en-US" sz="2000">
                <a:solidFill>
                  <a:schemeClr val="bg1"/>
                </a:solidFill>
                <a:latin typeface="Trebuchet MS" panose="020B0603020202020204" pitchFamily="34" charset="0"/>
              </a:rPr>
              <a:t>Authentic Texts</a:t>
            </a:r>
          </a:p>
        </p:txBody>
      </p:sp>
      <p:sp>
        <p:nvSpPr>
          <p:cNvPr id="13" name="TextBox 12">
            <a:extLst>
              <a:ext uri="{FF2B5EF4-FFF2-40B4-BE49-F238E27FC236}">
                <a16:creationId xmlns:a16="http://schemas.microsoft.com/office/drawing/2014/main" id="{4CAE4330-8D4E-5A96-FA1F-7B5CBFEC540C}"/>
              </a:ext>
            </a:extLst>
          </p:cNvPr>
          <p:cNvSpPr txBox="1"/>
          <p:nvPr/>
        </p:nvSpPr>
        <p:spPr>
          <a:xfrm>
            <a:off x="6494726" y="735191"/>
            <a:ext cx="2327606" cy="442674"/>
          </a:xfrm>
          <a:prstGeom prst="roundRect">
            <a:avLst/>
          </a:prstGeom>
          <a:solidFill>
            <a:schemeClr val="accent1">
              <a:lumMod val="50000"/>
            </a:schemeClr>
          </a:solidFill>
        </p:spPr>
        <p:txBody>
          <a:bodyPr wrap="square">
            <a:spAutoFit/>
          </a:bodyPr>
          <a:lstStyle/>
          <a:p>
            <a:pPr lvl="0" algn="ctr"/>
            <a:r>
              <a:rPr lang="en-US" sz="2000">
                <a:solidFill>
                  <a:schemeClr val="bg1"/>
                </a:solidFill>
                <a:latin typeface="Trebuchet MS" panose="020B0603020202020204" pitchFamily="34" charset="0"/>
              </a:rPr>
              <a:t>Audiobooks</a:t>
            </a:r>
          </a:p>
        </p:txBody>
      </p:sp>
      <p:sp>
        <p:nvSpPr>
          <p:cNvPr id="2" name="TextBox 1">
            <a:extLst>
              <a:ext uri="{FF2B5EF4-FFF2-40B4-BE49-F238E27FC236}">
                <a16:creationId xmlns:a16="http://schemas.microsoft.com/office/drawing/2014/main" id="{27DF9D84-A69C-B0A4-3E9A-3C9BBE514358}"/>
              </a:ext>
            </a:extLst>
          </p:cNvPr>
          <p:cNvSpPr txBox="1"/>
          <p:nvPr/>
        </p:nvSpPr>
        <p:spPr>
          <a:xfrm>
            <a:off x="19646" y="3780235"/>
            <a:ext cx="909816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latin typeface="+mj-lt"/>
              </a:rPr>
              <a:t>Note: Despite the popularity and prevalence of leveled reading systems, there is scant evidence in the research to support either the accuracy of leveling systems or the effective use of leveling systems within classroom instruction (Adams, 2001; Stahl, 2003). </a:t>
            </a:r>
          </a:p>
        </p:txBody>
      </p:sp>
    </p:spTree>
    <p:extLst>
      <p:ext uri="{BB962C8B-B14F-4D97-AF65-F5344CB8AC3E}">
        <p14:creationId xmlns:p14="http://schemas.microsoft.com/office/powerpoint/2010/main" val="216788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8"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DD55FC42-1DA5-C192-EA50-149ECAF5F585}"/>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1863800E-1E88-44D7-05E1-601E7EB16D54}"/>
              </a:ext>
              <a:ext uri="{C183D7F6-B498-43B3-948B-1728B52AA6E4}">
                <adec:decorative xmlns:adec="http://schemas.microsoft.com/office/drawing/2017/decorative" val="0"/>
              </a:ext>
            </a:extLst>
          </p:cNvPr>
          <p:cNvSpPr txBox="1">
            <a:spLocks noGrp="1"/>
          </p:cNvSpPr>
          <p:nvPr>
            <p:ph type="title"/>
          </p:nvPr>
        </p:nvSpPr>
        <p:spPr>
          <a:xfrm>
            <a:off x="249103" y="0"/>
            <a:ext cx="8409444" cy="612112"/>
          </a:xfrm>
          <a:prstGeom prst="rect">
            <a:avLst/>
          </a:prstGeom>
        </p:spPr>
        <p:txBody>
          <a:bodyPr spcFirstLastPara="1" wrap="square" lIns="0" tIns="0" rIns="0" bIns="0" anchor="ctr" anchorCtr="0">
            <a:noAutofit/>
          </a:bodyPr>
          <a:lstStyle/>
          <a:p>
            <a:r>
              <a:rPr lang="en-US" sz="2400">
                <a:latin typeface="+mj-lt"/>
              </a:rPr>
              <a:t>Welcome | Science of Reading</a:t>
            </a:r>
          </a:p>
        </p:txBody>
      </p:sp>
      <p:sp>
        <p:nvSpPr>
          <p:cNvPr id="4" name="Content Placeholder 3">
            <a:extLst>
              <a:ext uri="{FF2B5EF4-FFF2-40B4-BE49-F238E27FC236}">
                <a16:creationId xmlns:a16="http://schemas.microsoft.com/office/drawing/2014/main" id="{27C75512-A119-0087-648A-790AD14D6800}"/>
              </a:ext>
            </a:extLst>
          </p:cNvPr>
          <p:cNvSpPr txBox="1">
            <a:spLocks/>
          </p:cNvSpPr>
          <p:nvPr/>
        </p:nvSpPr>
        <p:spPr>
          <a:xfrm>
            <a:off x="76641" y="846248"/>
            <a:ext cx="7307310" cy="328648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Calibri" panose="020F050202020403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00000"/>
              </a:lnSpc>
              <a:buNone/>
            </a:pPr>
            <a:r>
              <a:rPr lang="en-US" sz="2000">
                <a:solidFill>
                  <a:schemeClr val="tx1"/>
                </a:solidFill>
                <a:latin typeface="Trebuchet MS" panose="020B0603020202020204" pitchFamily="34" charset="0"/>
                <a:ea typeface="Calibri"/>
                <a:cs typeface="Calibri"/>
              </a:rPr>
              <a:t>First Name Last Name, Title</a:t>
            </a:r>
            <a:endParaRPr lang="en-US" sz="1500">
              <a:solidFill>
                <a:schemeClr val="tx1"/>
              </a:solidFill>
              <a:latin typeface="Trebuchet MS" panose="020B0603020202020204" pitchFamily="34" charset="0"/>
              <a:ea typeface="Calibri"/>
              <a:cs typeface="Calibri"/>
            </a:endParaRPr>
          </a:p>
          <a:p>
            <a:pPr marL="114300" indent="0">
              <a:lnSpc>
                <a:spcPct val="100000"/>
              </a:lnSpc>
              <a:buNone/>
            </a:pPr>
            <a:r>
              <a:rPr lang="en-US" sz="2000">
                <a:solidFill>
                  <a:schemeClr val="tx1"/>
                </a:solidFill>
                <a:latin typeface="Trebuchet MS" panose="020B0603020202020204" pitchFamily="34" charset="0"/>
                <a:ea typeface="Calibri"/>
                <a:cs typeface="Calibri"/>
              </a:rPr>
              <a:t>Organization</a:t>
            </a:r>
          </a:p>
          <a:p>
            <a:pPr marL="114300" indent="0">
              <a:lnSpc>
                <a:spcPct val="100000"/>
              </a:lnSpc>
              <a:buNone/>
            </a:pPr>
            <a:r>
              <a:rPr lang="en-US" sz="2000">
                <a:solidFill>
                  <a:schemeClr val="tx1"/>
                </a:solidFill>
                <a:latin typeface="Trebuchet MS" panose="020B0603020202020204" pitchFamily="34" charset="0"/>
                <a:ea typeface="Calibri"/>
                <a:cs typeface="Calibri"/>
              </a:rPr>
              <a:t>Contact Information</a:t>
            </a:r>
          </a:p>
          <a:p>
            <a:pPr marL="114300" indent="0">
              <a:lnSpc>
                <a:spcPct val="100000"/>
              </a:lnSpc>
              <a:buNone/>
            </a:pPr>
            <a:endParaRPr lang="en-US" sz="2000">
              <a:solidFill>
                <a:schemeClr val="tx1"/>
              </a:solidFill>
              <a:latin typeface="Trebuchet MS" panose="020B0603020202020204" pitchFamily="34" charset="0"/>
              <a:ea typeface="Calibri"/>
              <a:cs typeface="Calibri"/>
            </a:endParaRPr>
          </a:p>
          <a:p>
            <a:pPr marL="114300" indent="0">
              <a:lnSpc>
                <a:spcPct val="100000"/>
              </a:lnSpc>
              <a:buNone/>
            </a:pPr>
            <a:endParaRPr lang="en-US" sz="2000">
              <a:solidFill>
                <a:schemeClr val="tx1"/>
              </a:solidFill>
              <a:latin typeface="Trebuchet MS" panose="020B0603020202020204" pitchFamily="34" charset="0"/>
              <a:ea typeface="Calibri"/>
              <a:cs typeface="Calibri"/>
            </a:endParaRPr>
          </a:p>
          <a:p>
            <a:pPr marL="114300" indent="0">
              <a:lnSpc>
                <a:spcPct val="100000"/>
              </a:lnSpc>
              <a:buNone/>
            </a:pPr>
            <a:endParaRPr lang="en-US" sz="2000">
              <a:solidFill>
                <a:schemeClr val="tx1"/>
              </a:solidFill>
              <a:latin typeface="Trebuchet MS" panose="020B0603020202020204" pitchFamily="34" charset="0"/>
              <a:ea typeface="Calibri"/>
              <a:cs typeface="Calibri"/>
            </a:endParaRPr>
          </a:p>
        </p:txBody>
      </p:sp>
    </p:spTree>
    <p:extLst>
      <p:ext uri="{BB962C8B-B14F-4D97-AF65-F5344CB8AC3E}">
        <p14:creationId xmlns:p14="http://schemas.microsoft.com/office/powerpoint/2010/main" val="2820007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0">
          <a:extLst>
            <a:ext uri="{FF2B5EF4-FFF2-40B4-BE49-F238E27FC236}">
              <a16:creationId xmlns:a16="http://schemas.microsoft.com/office/drawing/2014/main" id="{6C8E516F-8A63-FEBE-20D4-DE7E91AF59DC}"/>
            </a:ext>
          </a:extLst>
        </p:cNvPr>
        <p:cNvGrpSpPr/>
        <p:nvPr/>
      </p:nvGrpSpPr>
      <p:grpSpPr>
        <a:xfrm>
          <a:off x="0" y="0"/>
          <a:ext cx="0" cy="0"/>
          <a:chOff x="0" y="0"/>
          <a:chExt cx="0" cy="0"/>
        </a:xfrm>
      </p:grpSpPr>
      <p:sp>
        <p:nvSpPr>
          <p:cNvPr id="11" name="Google Shape;338;g610ef0e5f8_7_79">
            <a:extLst>
              <a:ext uri="{FF2B5EF4-FFF2-40B4-BE49-F238E27FC236}">
                <a16:creationId xmlns:a16="http://schemas.microsoft.com/office/drawing/2014/main" id="{9B0ECF90-94F4-2B82-6880-B39A9FF9610E}"/>
              </a:ext>
            </a:extLst>
          </p:cNvPr>
          <p:cNvSpPr txBox="1">
            <a:spLocks noGrp="1"/>
          </p:cNvSpPr>
          <p:nvPr>
            <p:ph type="title"/>
          </p:nvPr>
        </p:nvSpPr>
        <p:spPr>
          <a:xfrm>
            <a:off x="159657" y="94343"/>
            <a:ext cx="8520600" cy="49348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lang="en-US" sz="2400">
                <a:latin typeface="Trebuchet MS" panose="020B0603020202020204" pitchFamily="34" charset="0"/>
              </a:rPr>
              <a:t>Supporting the Science of Reading</a:t>
            </a:r>
            <a:endParaRPr kumimoji="0" lang="en-US" sz="2400" i="0" u="none" strike="noStrike" kern="1200" cap="none" spc="0" normalizeH="0" baseline="0" noProof="0">
              <a:ln>
                <a:noFill/>
              </a:ln>
              <a:solidFill>
                <a:schemeClr val="tx1"/>
              </a:solidFill>
              <a:effectLst/>
              <a:uLnTx/>
              <a:uFillTx/>
              <a:latin typeface="Trebuchet MS" panose="020B0603020202020204" pitchFamily="34" charset="0"/>
              <a:sym typeface="Arial"/>
            </a:endParaRPr>
          </a:p>
        </p:txBody>
      </p:sp>
      <p:sp>
        <p:nvSpPr>
          <p:cNvPr id="2" name="Content Placeholder 1">
            <a:extLst>
              <a:ext uri="{FF2B5EF4-FFF2-40B4-BE49-F238E27FC236}">
                <a16:creationId xmlns:a16="http://schemas.microsoft.com/office/drawing/2014/main" id="{D7FE531E-8CAA-FE5F-876C-5012A2167E0D}"/>
              </a:ext>
            </a:extLst>
          </p:cNvPr>
          <p:cNvSpPr>
            <a:spLocks noGrp="1"/>
          </p:cNvSpPr>
          <p:nvPr>
            <p:ph idx="4294967295"/>
          </p:nvPr>
        </p:nvSpPr>
        <p:spPr>
          <a:xfrm>
            <a:off x="0" y="587829"/>
            <a:ext cx="8984343" cy="3574252"/>
          </a:xfrm>
        </p:spPr>
        <p:txBody>
          <a:bodyPr>
            <a:noAutofit/>
          </a:bodyPr>
          <a:lstStyle/>
          <a:p>
            <a:pPr>
              <a:lnSpc>
                <a:spcPct val="150000"/>
              </a:lnSpc>
            </a:pPr>
            <a:r>
              <a:rPr lang="en-US" sz="2000">
                <a:solidFill>
                  <a:schemeClr val="tx1"/>
                </a:solidFill>
                <a:latin typeface="Trebuchet MS"/>
                <a:ea typeface="Calibri"/>
                <a:cs typeface="Calibri"/>
              </a:rPr>
              <a:t>Evidence-based and scientifically based curriculum and programming</a:t>
            </a:r>
          </a:p>
          <a:p>
            <a:pPr>
              <a:lnSpc>
                <a:spcPct val="150000"/>
              </a:lnSpc>
            </a:pPr>
            <a:r>
              <a:rPr lang="en-US" sz="2000">
                <a:solidFill>
                  <a:schemeClr val="tx1"/>
                </a:solidFill>
                <a:latin typeface="Trebuchet MS"/>
                <a:ea typeface="Calibri"/>
                <a:cs typeface="Arial"/>
              </a:rPr>
              <a:t>Literacy Curriculum Transparency Act</a:t>
            </a:r>
          </a:p>
          <a:p>
            <a:pPr>
              <a:lnSpc>
                <a:spcPct val="150000"/>
              </a:lnSpc>
            </a:pPr>
            <a:r>
              <a:rPr lang="en-US" sz="2000">
                <a:solidFill>
                  <a:schemeClr val="tx1"/>
                </a:solidFill>
                <a:latin typeface="Trebuchet MS"/>
                <a:ea typeface="Calibri"/>
                <a:cs typeface="Arial"/>
                <a:sym typeface="Calibri"/>
              </a:rPr>
              <a:t>Evidence-based training requirements for teachers, interventionists, principals, and administrators</a:t>
            </a:r>
            <a:endParaRPr lang="en-US" sz="1600">
              <a:solidFill>
                <a:schemeClr val="tx1"/>
              </a:solidFill>
              <a:latin typeface="Trebuchet MS"/>
              <a:ea typeface="Calibri"/>
              <a:cs typeface="Calibri"/>
              <a:sym typeface="Calibri"/>
            </a:endParaRPr>
          </a:p>
          <a:p>
            <a:pPr>
              <a:lnSpc>
                <a:spcPct val="150000"/>
              </a:lnSpc>
            </a:pPr>
            <a:endParaRPr lang="en-US" sz="2000">
              <a:latin typeface="+mj-lt"/>
              <a:ea typeface="Calibri"/>
              <a:cs typeface="Calibri"/>
              <a:sym typeface="Calibri"/>
            </a:endParaRPr>
          </a:p>
          <a:p>
            <a:pPr marL="114300" indent="0">
              <a:lnSpc>
                <a:spcPct val="150000"/>
              </a:lnSpc>
              <a:buNone/>
            </a:pPr>
            <a:endParaRPr lang="en-US" sz="2000">
              <a:latin typeface="+mj-lt"/>
              <a:ea typeface="Calibri"/>
              <a:cs typeface="Calibri"/>
              <a:sym typeface="Calibri"/>
            </a:endParaRPr>
          </a:p>
        </p:txBody>
      </p:sp>
      <p:pic>
        <p:nvPicPr>
          <p:cNvPr id="4" name="Picture 3" descr="The logo for the Colorado READ Act Literacy Curriculum Transparency ">
            <a:extLst>
              <a:ext uri="{FF2B5EF4-FFF2-40B4-BE49-F238E27FC236}">
                <a16:creationId xmlns:a16="http://schemas.microsoft.com/office/drawing/2014/main" id="{3A4FFE4F-2B92-0B33-D9CE-5F52C787666E}"/>
              </a:ext>
            </a:extLst>
          </p:cNvPr>
          <p:cNvPicPr>
            <a:picLocks noChangeAspect="1"/>
          </p:cNvPicPr>
          <p:nvPr/>
        </p:nvPicPr>
        <p:blipFill>
          <a:blip r:embed="rId3"/>
          <a:stretch>
            <a:fillRect/>
          </a:stretch>
        </p:blipFill>
        <p:spPr>
          <a:xfrm>
            <a:off x="3787013" y="2539671"/>
            <a:ext cx="1569974" cy="1499299"/>
          </a:xfrm>
          <a:prstGeom prst="rect">
            <a:avLst/>
          </a:prstGeom>
          <a:ln>
            <a:noFill/>
          </a:ln>
        </p:spPr>
      </p:pic>
      <p:sp>
        <p:nvSpPr>
          <p:cNvPr id="3" name="TextBox 2">
            <a:extLst>
              <a:ext uri="{FF2B5EF4-FFF2-40B4-BE49-F238E27FC236}">
                <a16:creationId xmlns:a16="http://schemas.microsoft.com/office/drawing/2014/main" id="{8070ACC4-8A97-B489-A161-657821BC8A7E}"/>
              </a:ext>
            </a:extLst>
          </p:cNvPr>
          <p:cNvSpPr txBox="1"/>
          <p:nvPr/>
        </p:nvSpPr>
        <p:spPr>
          <a:xfrm>
            <a:off x="3387598" y="4049750"/>
            <a:ext cx="2368802" cy="246221"/>
          </a:xfrm>
          <a:prstGeom prst="rect">
            <a:avLst/>
          </a:prstGeom>
          <a:noFill/>
          <a:ln>
            <a:solidFill>
              <a:schemeClr val="tx1"/>
            </a:solidFill>
          </a:ln>
        </p:spPr>
        <p:txBody>
          <a:bodyPr wrap="square" rtlCol="0">
            <a:spAutoFit/>
          </a:bodyPr>
          <a:lstStyle/>
          <a:p>
            <a:pPr algn="ctr"/>
            <a:r>
              <a:rPr lang="en-US" sz="1000"/>
              <a:t>Literacy Curriculum Transparency Icon</a:t>
            </a:r>
          </a:p>
        </p:txBody>
      </p:sp>
    </p:spTree>
    <p:extLst>
      <p:ext uri="{BB962C8B-B14F-4D97-AF65-F5344CB8AC3E}">
        <p14:creationId xmlns:p14="http://schemas.microsoft.com/office/powerpoint/2010/main" val="3142928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02A0D-2A2C-7E4B-CA33-AD45FEA72476}"/>
            </a:ext>
          </a:extLst>
        </p:cNvPr>
        <p:cNvGrpSpPr/>
        <p:nvPr/>
      </p:nvGrpSpPr>
      <p:grpSpPr>
        <a:xfrm>
          <a:off x="0" y="0"/>
          <a:ext cx="0" cy="0"/>
          <a:chOff x="0" y="0"/>
          <a:chExt cx="0" cy="0"/>
        </a:xfrm>
      </p:grpSpPr>
      <p:pic>
        <p:nvPicPr>
          <p:cNvPr id="6" name="Picture Placeholder 5" descr="A woman, child and man lying on leaves.&#10;&#10;">
            <a:extLst>
              <a:ext uri="{FF2B5EF4-FFF2-40B4-BE49-F238E27FC236}">
                <a16:creationId xmlns:a16="http://schemas.microsoft.com/office/drawing/2014/main" id="{DDAC2B25-A483-FF5E-4A5D-84B22471A02F}"/>
              </a:ext>
            </a:extLst>
          </p:cNvPr>
          <p:cNvPicPr>
            <a:picLocks noGrp="1" noChangeAspect="1"/>
          </p:cNvPicPr>
          <p:nvPr>
            <p:ph type="pic" sz="quarter" idx="10"/>
          </p:nvPr>
        </p:nvPicPr>
        <p:blipFill>
          <a:blip r:embed="rId3"/>
          <a:srcRect t="7706" b="7706"/>
          <a:stretch/>
        </p:blipFill>
        <p:spPr>
          <a:xfrm>
            <a:off x="0" y="-8792"/>
            <a:ext cx="9144000" cy="5152292"/>
          </a:xfrm>
        </p:spPr>
      </p:pic>
      <p:sp>
        <p:nvSpPr>
          <p:cNvPr id="2" name="Title 1">
            <a:extLst>
              <a:ext uri="{FF2B5EF4-FFF2-40B4-BE49-F238E27FC236}">
                <a16:creationId xmlns:a16="http://schemas.microsoft.com/office/drawing/2014/main" id="{BD7A9412-DBC7-7A48-1F32-8A4731EEB07E}"/>
              </a:ext>
            </a:extLst>
          </p:cNvPr>
          <p:cNvSpPr>
            <a:spLocks noGrp="1"/>
          </p:cNvSpPr>
          <p:nvPr>
            <p:ph type="title"/>
          </p:nvPr>
        </p:nvSpPr>
        <p:spPr>
          <a:xfrm>
            <a:off x="0" y="3951027"/>
            <a:ext cx="9144000" cy="1192473"/>
          </a:xfrm>
        </p:spPr>
        <p:txBody>
          <a:bodyPr/>
          <a:lstStyle/>
          <a:p>
            <a:r>
              <a:rPr lang="en-US">
                <a:solidFill>
                  <a:srgbClr val="FFFFFF"/>
                </a:solidFill>
                <a:latin typeface="Trebuchet MS"/>
              </a:rPr>
              <a:t>How Can You Support </a:t>
            </a:r>
            <a:r>
              <a:rPr lang="en-US" b="1">
                <a:solidFill>
                  <a:srgbClr val="FFFFFF"/>
                </a:solidFill>
                <a:latin typeface="Trebuchet MS"/>
              </a:rPr>
              <a:t>Reading</a:t>
            </a:r>
            <a:r>
              <a:rPr lang="en-US">
                <a:solidFill>
                  <a:srgbClr val="FFFFFF"/>
                </a:solidFill>
                <a:latin typeface="Trebuchet MS"/>
              </a:rPr>
              <a:t> at Home?</a:t>
            </a:r>
            <a:endParaRPr lang="en-US"/>
          </a:p>
        </p:txBody>
      </p:sp>
      <p:pic>
        <p:nvPicPr>
          <p:cNvPr id="5" name="Google Shape;115;p10" descr="CDE Logo">
            <a:extLst>
              <a:ext uri="{FF2B5EF4-FFF2-40B4-BE49-F238E27FC236}">
                <a16:creationId xmlns:a16="http://schemas.microsoft.com/office/drawing/2014/main" id="{6F436767-07D1-EEBE-6ED5-33CA06562954}"/>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903375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4AF7-87CD-F9EB-2D9C-24282DB887E5}"/>
              </a:ext>
            </a:extLst>
          </p:cNvPr>
          <p:cNvSpPr>
            <a:spLocks noGrp="1"/>
          </p:cNvSpPr>
          <p:nvPr>
            <p:ph type="title"/>
          </p:nvPr>
        </p:nvSpPr>
        <p:spPr>
          <a:xfrm>
            <a:off x="94011" y="19050"/>
            <a:ext cx="8520600" cy="572700"/>
          </a:xfrm>
        </p:spPr>
        <p:txBody>
          <a:bodyPr/>
          <a:lstStyle/>
          <a:p>
            <a:r>
              <a:rPr lang="en-US" sz="2400">
                <a:solidFill>
                  <a:schemeClr val="bg1"/>
                </a:solidFill>
                <a:latin typeface="Trebuchet MS"/>
                <a:ea typeface="Trebuchet MS"/>
                <a:cs typeface="Trebuchet MS"/>
              </a:rPr>
              <a:t>1</a:t>
            </a:r>
            <a:r>
              <a:rPr lang="en-US" sz="2400">
                <a:solidFill>
                  <a:srgbClr val="000000"/>
                </a:solidFill>
                <a:latin typeface="Trebuchet MS"/>
                <a:ea typeface="Trebuchet MS"/>
                <a:cs typeface="Trebuchet MS"/>
              </a:rPr>
              <a:t>How Can You Support Reading at Home?</a:t>
            </a:r>
            <a:endParaRPr lang="en-US" sz="2400"/>
          </a:p>
        </p:txBody>
      </p:sp>
      <p:sp>
        <p:nvSpPr>
          <p:cNvPr id="3" name="TextBox 2">
            <a:extLst>
              <a:ext uri="{FF2B5EF4-FFF2-40B4-BE49-F238E27FC236}">
                <a16:creationId xmlns:a16="http://schemas.microsoft.com/office/drawing/2014/main" id="{DC24369E-2AA8-CDCA-F60C-83B1D24C0939}"/>
              </a:ext>
            </a:extLst>
          </p:cNvPr>
          <p:cNvSpPr txBox="1"/>
          <p:nvPr/>
        </p:nvSpPr>
        <p:spPr>
          <a:xfrm>
            <a:off x="177337" y="755868"/>
            <a:ext cx="6413964" cy="3631763"/>
          </a:xfrm>
          <a:prstGeom prst="rect">
            <a:avLst/>
          </a:prstGeom>
          <a:noFill/>
        </p:spPr>
        <p:txBody>
          <a:bodyPr wrap="square" rtlCol="0">
            <a:spAutoFit/>
          </a:bodyPr>
          <a:lstStyle/>
          <a:p>
            <a:pPr marL="285750" indent="-285750">
              <a:buClr>
                <a:schemeClr val="bg2"/>
              </a:buClr>
              <a:buFont typeface="Trebuchet MS" panose="020B0603020202020204" pitchFamily="34" charset="0"/>
              <a:buChar char="●"/>
            </a:pPr>
            <a:r>
              <a:rPr lang="en-US" sz="2000">
                <a:latin typeface="Trebuchet MS" panose="020B0603020202020204" pitchFamily="34" charset="0"/>
              </a:rPr>
              <a:t>Read with your child every day</a:t>
            </a:r>
          </a:p>
          <a:p>
            <a:pPr marL="285750" indent="-285750">
              <a:buClr>
                <a:schemeClr val="bg2"/>
              </a:buClr>
              <a:buFont typeface="Trebuchet MS" panose="020B0603020202020204" pitchFamily="34" charset="0"/>
              <a:buChar char="●"/>
            </a:pPr>
            <a:endParaRPr lang="en-US" sz="1000">
              <a:latin typeface="Trebuchet MS" panose="020B0603020202020204" pitchFamily="34" charset="0"/>
            </a:endParaRPr>
          </a:p>
          <a:p>
            <a:pPr marL="285750" indent="-285750">
              <a:buClr>
                <a:schemeClr val="bg2"/>
              </a:buClr>
              <a:buFont typeface="Trebuchet MS" panose="020B0603020202020204" pitchFamily="34" charset="0"/>
              <a:buChar char="●"/>
            </a:pPr>
            <a:r>
              <a:rPr lang="en-US" sz="2000">
                <a:latin typeface="Trebuchet MS" panose="020B0603020202020204" pitchFamily="34" charset="0"/>
              </a:rPr>
              <a:t>Have conversations together</a:t>
            </a:r>
          </a:p>
          <a:p>
            <a:pPr marL="285750" indent="-285750">
              <a:buClr>
                <a:schemeClr val="bg2"/>
              </a:buClr>
              <a:buFont typeface="Trebuchet MS" panose="020B0603020202020204" pitchFamily="34" charset="0"/>
              <a:buChar char="●"/>
            </a:pPr>
            <a:endParaRPr lang="en-US" sz="1000">
              <a:latin typeface="Trebuchet MS" panose="020B0603020202020204" pitchFamily="34" charset="0"/>
            </a:endParaRPr>
          </a:p>
          <a:p>
            <a:pPr marL="285750" indent="-285750">
              <a:buClr>
                <a:schemeClr val="bg2"/>
              </a:buClr>
              <a:buFont typeface="Trebuchet MS" panose="020B0603020202020204" pitchFamily="34" charset="0"/>
              <a:buChar char="●"/>
            </a:pPr>
            <a:r>
              <a:rPr lang="en-US" sz="2000">
                <a:latin typeface="Trebuchet MS" panose="020B0603020202020204" pitchFamily="34" charset="0"/>
              </a:rPr>
              <a:t>Expand your child’s vocabulary</a:t>
            </a:r>
          </a:p>
          <a:p>
            <a:pPr marL="285750" indent="-285750">
              <a:buClr>
                <a:schemeClr val="bg2"/>
              </a:buClr>
              <a:buFont typeface="Trebuchet MS" panose="020B0603020202020204" pitchFamily="34" charset="0"/>
              <a:buChar char="●"/>
            </a:pPr>
            <a:endParaRPr lang="en-US" sz="1000">
              <a:latin typeface="Trebuchet MS" panose="020B0603020202020204" pitchFamily="34" charset="0"/>
            </a:endParaRPr>
          </a:p>
          <a:p>
            <a:pPr marL="285750" indent="-285750">
              <a:buClr>
                <a:schemeClr val="bg2"/>
              </a:buClr>
              <a:buFont typeface="Trebuchet MS" panose="020B0603020202020204" pitchFamily="34" charset="0"/>
              <a:buChar char="●"/>
            </a:pPr>
            <a:r>
              <a:rPr lang="en-US" sz="2000">
                <a:latin typeface="Trebuchet MS" panose="020B0603020202020204" pitchFamily="34" charset="0"/>
              </a:rPr>
              <a:t>Develop your child’s background knowledge</a:t>
            </a:r>
          </a:p>
          <a:p>
            <a:pPr>
              <a:buClr>
                <a:schemeClr val="bg2"/>
              </a:buClr>
            </a:pPr>
            <a:endParaRPr lang="en-US" sz="1000">
              <a:latin typeface="Trebuchet MS" panose="020B0603020202020204" pitchFamily="34" charset="0"/>
            </a:endParaRPr>
          </a:p>
          <a:p>
            <a:pPr marL="285750" indent="-285750">
              <a:buClr>
                <a:schemeClr val="bg2"/>
              </a:buClr>
              <a:buFont typeface="Trebuchet MS" panose="020B0603020202020204" pitchFamily="34" charset="0"/>
              <a:buChar char="●"/>
            </a:pPr>
            <a:r>
              <a:rPr lang="en-US" sz="2000">
                <a:latin typeface="Trebuchet MS" panose="020B0603020202020204" pitchFamily="34" charset="0"/>
              </a:rPr>
              <a:t>Support your child with homework</a:t>
            </a:r>
          </a:p>
          <a:p>
            <a:pPr marL="285750" indent="-285750">
              <a:buClr>
                <a:schemeClr val="bg2"/>
              </a:buClr>
              <a:buFont typeface="Trebuchet MS" panose="020B0603020202020204" pitchFamily="34" charset="0"/>
              <a:buChar char="●"/>
            </a:pPr>
            <a:endParaRPr lang="en-US" sz="1000">
              <a:latin typeface="Trebuchet MS" panose="020B0603020202020204" pitchFamily="34" charset="0"/>
            </a:endParaRPr>
          </a:p>
          <a:p>
            <a:pPr marL="285750" indent="-285750">
              <a:buClr>
                <a:schemeClr val="bg2"/>
              </a:buClr>
              <a:buFont typeface="Trebuchet MS" panose="020B0603020202020204" pitchFamily="34" charset="0"/>
              <a:buChar char="●"/>
            </a:pPr>
            <a:r>
              <a:rPr lang="en-US" sz="2000">
                <a:latin typeface="Trebuchet MS" panose="020B0603020202020204" pitchFamily="34" charset="0"/>
              </a:rPr>
              <a:t>Ask questions of your child’s teacher to understand your child’s strengths and challenges with learning to read</a:t>
            </a:r>
          </a:p>
          <a:p>
            <a:pPr marL="285750" indent="-285750">
              <a:buClr>
                <a:schemeClr val="bg2"/>
              </a:buClr>
              <a:buFont typeface="Trebuchet MS" panose="020B0603020202020204" pitchFamily="34" charset="0"/>
              <a:buChar char="●"/>
            </a:pPr>
            <a:endParaRPr lang="en-US" sz="2000">
              <a:latin typeface="Trebuchet MS" panose="020B0603020202020204" pitchFamily="34" charset="0"/>
            </a:endParaRPr>
          </a:p>
        </p:txBody>
      </p:sp>
      <p:pic>
        <p:nvPicPr>
          <p:cNvPr id="5" name="Picture 4" descr="Father reading to baby">
            <a:extLst>
              <a:ext uri="{FF2B5EF4-FFF2-40B4-BE49-F238E27FC236}">
                <a16:creationId xmlns:a16="http://schemas.microsoft.com/office/drawing/2014/main" id="{A6BA66D4-434A-A05E-CF0E-81DF9DAEE0B7}"/>
              </a:ext>
            </a:extLst>
          </p:cNvPr>
          <p:cNvPicPr>
            <a:picLocks noChangeAspect="1"/>
          </p:cNvPicPr>
          <p:nvPr/>
        </p:nvPicPr>
        <p:blipFill>
          <a:blip r:embed="rId3"/>
          <a:stretch>
            <a:fillRect/>
          </a:stretch>
        </p:blipFill>
        <p:spPr>
          <a:xfrm>
            <a:off x="5829300" y="1163298"/>
            <a:ext cx="2994488" cy="1684676"/>
          </a:xfrm>
          <a:prstGeom prst="roundRect">
            <a:avLst/>
          </a:prstGeom>
          <a:effectLst>
            <a:softEdge rad="31750"/>
          </a:effectLst>
        </p:spPr>
      </p:pic>
    </p:spTree>
    <p:extLst>
      <p:ext uri="{BB962C8B-B14F-4D97-AF65-F5344CB8AC3E}">
        <p14:creationId xmlns:p14="http://schemas.microsoft.com/office/powerpoint/2010/main" val="160371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B7569-0FA5-8653-7F6C-7B8E5EADB054}"/>
              </a:ext>
            </a:extLst>
          </p:cNvPr>
          <p:cNvSpPr>
            <a:spLocks noGrp="1"/>
          </p:cNvSpPr>
          <p:nvPr>
            <p:ph type="title"/>
          </p:nvPr>
        </p:nvSpPr>
        <p:spPr/>
        <p:txBody>
          <a:bodyPr/>
          <a:lstStyle/>
          <a:p>
            <a:r>
              <a:rPr lang="en-US" sz="2400"/>
              <a:t>What Books Should We Be Reading at Home? </a:t>
            </a:r>
          </a:p>
        </p:txBody>
      </p:sp>
      <p:sp>
        <p:nvSpPr>
          <p:cNvPr id="3" name="TextBox 2">
            <a:extLst>
              <a:ext uri="{FF2B5EF4-FFF2-40B4-BE49-F238E27FC236}">
                <a16:creationId xmlns:a16="http://schemas.microsoft.com/office/drawing/2014/main" id="{DCA7E859-EAA4-25C7-C710-1FC40F33F854}"/>
              </a:ext>
            </a:extLst>
          </p:cNvPr>
          <p:cNvSpPr txBox="1"/>
          <p:nvPr/>
        </p:nvSpPr>
        <p:spPr>
          <a:xfrm>
            <a:off x="315360" y="838200"/>
            <a:ext cx="6413964" cy="1882503"/>
          </a:xfrm>
          <a:prstGeom prst="rect">
            <a:avLst/>
          </a:prstGeom>
          <a:noFill/>
        </p:spPr>
        <p:txBody>
          <a:bodyPr wrap="square" rtlCol="0">
            <a:spAutoFit/>
          </a:bodyPr>
          <a:lstStyle/>
          <a:p>
            <a:pPr marL="285750" indent="-285750">
              <a:lnSpc>
                <a:spcPct val="150000"/>
              </a:lnSpc>
              <a:buClr>
                <a:schemeClr val="bg2"/>
              </a:buClr>
              <a:buFont typeface="Trebuchet MS" panose="020B0603020202020204" pitchFamily="34" charset="0"/>
              <a:buChar char="●"/>
            </a:pPr>
            <a:r>
              <a:rPr lang="en-US" sz="2000">
                <a:latin typeface="Trebuchet MS" panose="020B0603020202020204" pitchFamily="34" charset="0"/>
              </a:rPr>
              <a:t>Books your child’s teacher sends home from school</a:t>
            </a:r>
          </a:p>
          <a:p>
            <a:pPr marL="285750" indent="-285750">
              <a:lnSpc>
                <a:spcPct val="150000"/>
              </a:lnSpc>
              <a:buClr>
                <a:schemeClr val="bg2"/>
              </a:buClr>
              <a:buFont typeface="Trebuchet MS" panose="020B0603020202020204" pitchFamily="34" charset="0"/>
              <a:buChar char="●"/>
            </a:pPr>
            <a:r>
              <a:rPr lang="en-US" sz="2000">
                <a:latin typeface="Trebuchet MS" panose="020B0603020202020204" pitchFamily="34" charset="0"/>
              </a:rPr>
              <a:t>Books your child is interested in</a:t>
            </a:r>
          </a:p>
          <a:p>
            <a:pPr marL="285750" indent="-285750">
              <a:lnSpc>
                <a:spcPct val="150000"/>
              </a:lnSpc>
              <a:buClr>
                <a:schemeClr val="bg2"/>
              </a:buClr>
              <a:buFont typeface="Trebuchet MS" panose="020B0603020202020204" pitchFamily="34" charset="0"/>
              <a:buChar char="●"/>
            </a:pPr>
            <a:r>
              <a:rPr lang="en-US" sz="2000">
                <a:latin typeface="Trebuchet MS" panose="020B0603020202020204" pitchFamily="34" charset="0"/>
              </a:rPr>
              <a:t>Books you are interested in sharing with your child</a:t>
            </a:r>
          </a:p>
          <a:p>
            <a:pPr marL="285750" indent="-285750">
              <a:lnSpc>
                <a:spcPct val="150000"/>
              </a:lnSpc>
              <a:buClr>
                <a:schemeClr val="bg2"/>
              </a:buClr>
              <a:buFont typeface="Trebuchet MS" panose="020B0603020202020204" pitchFamily="34" charset="0"/>
              <a:buChar char="●"/>
            </a:pPr>
            <a:endParaRPr lang="en-US" sz="2000">
              <a:latin typeface="Trebuchet MS" panose="020B0603020202020204" pitchFamily="34" charset="0"/>
            </a:endParaRPr>
          </a:p>
        </p:txBody>
      </p:sp>
      <p:pic>
        <p:nvPicPr>
          <p:cNvPr id="5" name="Picture 4" descr="Mother teaching son">
            <a:extLst>
              <a:ext uri="{FF2B5EF4-FFF2-40B4-BE49-F238E27FC236}">
                <a16:creationId xmlns:a16="http://schemas.microsoft.com/office/drawing/2014/main" id="{00F95D02-A24F-EAE6-6F6E-31FA339738DC}"/>
              </a:ext>
            </a:extLst>
          </p:cNvPr>
          <p:cNvPicPr>
            <a:picLocks noChangeAspect="1"/>
          </p:cNvPicPr>
          <p:nvPr/>
        </p:nvPicPr>
        <p:blipFill>
          <a:blip r:embed="rId3"/>
          <a:srcRect t="16482" b="18889"/>
          <a:stretch>
            <a:fillRect/>
          </a:stretch>
        </p:blipFill>
        <p:spPr>
          <a:xfrm>
            <a:off x="2715034" y="2705099"/>
            <a:ext cx="3713932" cy="1600201"/>
          </a:xfrm>
          <a:prstGeom prst="roundRect">
            <a:avLst/>
          </a:prstGeom>
          <a:effectLst>
            <a:softEdge rad="31750"/>
          </a:effectLst>
        </p:spPr>
      </p:pic>
    </p:spTree>
    <p:extLst>
      <p:ext uri="{BB962C8B-B14F-4D97-AF65-F5344CB8AC3E}">
        <p14:creationId xmlns:p14="http://schemas.microsoft.com/office/powerpoint/2010/main" val="345959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906FE-6FA0-AEF0-B012-86C54E0A605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CEB128D-20D2-DACF-DF77-0FE59B2F0458}"/>
              </a:ext>
            </a:extLst>
          </p:cNvPr>
          <p:cNvSpPr>
            <a:spLocks noGrp="1"/>
          </p:cNvSpPr>
          <p:nvPr>
            <p:ph type="body" idx="4294967295"/>
          </p:nvPr>
        </p:nvSpPr>
        <p:spPr>
          <a:xfrm>
            <a:off x="152850" y="756889"/>
            <a:ext cx="8628198" cy="3387885"/>
          </a:xfrm>
        </p:spPr>
        <p:txBody>
          <a:bodyPr>
            <a:noAutofit/>
          </a:bodyPr>
          <a:lstStyle/>
          <a:p>
            <a:pPr marL="274320" indent="-274320">
              <a:lnSpc>
                <a:spcPct val="100000"/>
              </a:lnSpc>
              <a:spcAft>
                <a:spcPts val="1200"/>
              </a:spcAft>
            </a:pPr>
            <a:r>
              <a:rPr lang="en-US" sz="2000" dirty="0">
                <a:solidFill>
                  <a:schemeClr val="tx1"/>
                </a:solidFill>
                <a:latin typeface="Trebuchet MS" panose="020B0703020202090204" pitchFamily="34" charset="0"/>
              </a:rPr>
              <a:t>The science of reading is based on 50+ years of scientifically based research</a:t>
            </a:r>
          </a:p>
          <a:p>
            <a:pPr marL="274320" indent="-274320">
              <a:lnSpc>
                <a:spcPct val="100000"/>
              </a:lnSpc>
              <a:spcAft>
                <a:spcPts val="1200"/>
              </a:spcAft>
            </a:pPr>
            <a:r>
              <a:rPr lang="en-US" sz="2000" dirty="0">
                <a:solidFill>
                  <a:schemeClr val="tx1"/>
                </a:solidFill>
                <a:latin typeface="Trebuchet MS" panose="020B0703020202090204" pitchFamily="34" charset="0"/>
              </a:rPr>
              <a:t>The Five Essential Components and The Simple View of Reading are anchors that can help organize our understanding</a:t>
            </a:r>
          </a:p>
          <a:p>
            <a:pPr marL="274320" indent="-274320">
              <a:lnSpc>
                <a:spcPct val="100000"/>
              </a:lnSpc>
              <a:spcAft>
                <a:spcPts val="1200"/>
              </a:spcAft>
            </a:pPr>
            <a:r>
              <a:rPr lang="en-US" sz="2000" dirty="0">
                <a:solidFill>
                  <a:schemeClr val="tx1"/>
                </a:solidFill>
                <a:latin typeface="Trebuchet MS" panose="020B0703020202090204" pitchFamily="34" charset="0"/>
              </a:rPr>
              <a:t>We are not born with our brain hard-wired for reading and writing</a:t>
            </a:r>
          </a:p>
          <a:p>
            <a:pPr marL="274320" indent="-274320">
              <a:lnSpc>
                <a:spcPct val="100000"/>
              </a:lnSpc>
              <a:spcAft>
                <a:spcPts val="1200"/>
              </a:spcAft>
            </a:pPr>
            <a:r>
              <a:rPr lang="en-US" sz="2000" dirty="0">
                <a:solidFill>
                  <a:schemeClr val="tx1"/>
                </a:solidFill>
              </a:rPr>
              <a:t>Nearly all children can learn to read with the right instruction</a:t>
            </a:r>
            <a:endParaRPr lang="en-US" sz="2000" dirty="0"/>
          </a:p>
          <a:p>
            <a:pPr marL="274320" indent="-274320">
              <a:lnSpc>
                <a:spcPct val="100000"/>
              </a:lnSpc>
              <a:spcAft>
                <a:spcPts val="1200"/>
              </a:spcAft>
            </a:pPr>
            <a:r>
              <a:rPr lang="en-US" sz="2000" dirty="0">
                <a:solidFill>
                  <a:schemeClr val="tx1"/>
                </a:solidFill>
                <a:latin typeface="Trebuchet MS" panose="020B0703020202090204" pitchFamily="34" charset="0"/>
              </a:rPr>
              <a:t>The science of reading is ever-changing, with new research and evidence all the time</a:t>
            </a:r>
          </a:p>
        </p:txBody>
      </p:sp>
      <p:sp>
        <p:nvSpPr>
          <p:cNvPr id="6" name="Google Shape;353;p46">
            <a:extLst>
              <a:ext uri="{FF2B5EF4-FFF2-40B4-BE49-F238E27FC236}">
                <a16:creationId xmlns:a16="http://schemas.microsoft.com/office/drawing/2014/main" id="{47764145-4455-03ED-1452-F2947841A249}"/>
              </a:ext>
            </a:extLst>
          </p:cNvPr>
          <p:cNvSpPr txBox="1">
            <a:spLocks noGrp="1"/>
          </p:cNvSpPr>
          <p:nvPr>
            <p:ph type="title"/>
          </p:nvPr>
        </p:nvSpPr>
        <p:spPr>
          <a:xfrm>
            <a:off x="249102" y="0"/>
            <a:ext cx="8894897" cy="592406"/>
          </a:xfrm>
          <a:prstGeom prst="rect">
            <a:avLst/>
          </a:prstGeom>
        </p:spPr>
        <p:txBody>
          <a:bodyPr spcFirstLastPara="1" wrap="square" lIns="0" tIns="0" rIns="0" bIns="0" anchor="ctr" anchorCtr="0">
            <a:noAutofit/>
          </a:bodyPr>
          <a:lstStyle/>
          <a:p>
            <a:pPr>
              <a:lnSpc>
                <a:spcPct val="160000"/>
              </a:lnSpc>
            </a:pPr>
            <a:r>
              <a:rPr lang="en-US" sz="2400" b="0" i="0" u="none" strike="noStrike" baseline="0">
                <a:solidFill>
                  <a:srgbClr val="000000"/>
                </a:solidFill>
                <a:latin typeface="Trebuchet MS"/>
                <a:ea typeface="Trebuchet MS"/>
                <a:cs typeface="Trebuchet MS"/>
              </a:rPr>
              <a:t>Key Takeaways </a:t>
            </a:r>
            <a:r>
              <a:rPr lang="el-GR" sz="2400" b="0" i="0" u="none" strike="noStrike" baseline="0">
                <a:solidFill>
                  <a:srgbClr val="000000"/>
                </a:solidFill>
                <a:latin typeface="Trebuchet MS"/>
                <a:ea typeface="Trebuchet MS"/>
                <a:cs typeface="Trebuchet MS"/>
              </a:rPr>
              <a:t>|</a:t>
            </a:r>
            <a:r>
              <a:rPr lang="en-US" sz="2400" b="0" i="0" u="none" strike="noStrike" baseline="0">
                <a:solidFill>
                  <a:srgbClr val="000000"/>
                </a:solidFill>
                <a:latin typeface="Trebuchet MS"/>
                <a:ea typeface="Trebuchet MS"/>
                <a:cs typeface="Trebuchet MS"/>
              </a:rPr>
              <a:t> Science of Reading </a:t>
            </a:r>
            <a:endParaRPr lang="en-US" sz="2400">
              <a:latin typeface="Trebuchet MS"/>
            </a:endParaRPr>
          </a:p>
        </p:txBody>
      </p:sp>
    </p:spTree>
    <p:extLst>
      <p:ext uri="{BB962C8B-B14F-4D97-AF65-F5344CB8AC3E}">
        <p14:creationId xmlns:p14="http://schemas.microsoft.com/office/powerpoint/2010/main" val="188978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EBF1632D-5A74-FE47-3C2B-942CB831CF5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9FC5E0-9883-8CBB-2149-52BA7D9A68E2}"/>
              </a:ext>
            </a:extLst>
          </p:cNvPr>
          <p:cNvSpPr>
            <a:spLocks noGrp="1"/>
          </p:cNvSpPr>
          <p:nvPr>
            <p:ph type="title"/>
          </p:nvPr>
        </p:nvSpPr>
        <p:spPr>
          <a:xfrm>
            <a:off x="0" y="-572700"/>
            <a:ext cx="8520600" cy="572700"/>
          </a:xfrm>
        </p:spPr>
        <p:txBody>
          <a:bodyPr spcFirstLastPara="1" wrap="square" lIns="91425" tIns="91425" rIns="91425" bIns="91425" anchor="b" anchorCtr="0">
            <a:noAutofit/>
          </a:bodyPr>
          <a:lstStyle/>
          <a:p>
            <a:r>
              <a:rPr lang="en-US" sz="2400"/>
              <a:t>National Council on Teacher Quality Quote</a:t>
            </a:r>
          </a:p>
        </p:txBody>
      </p:sp>
      <p:sp>
        <p:nvSpPr>
          <p:cNvPr id="2" name="Google Shape;354;p46">
            <a:extLst>
              <a:ext uri="{FF2B5EF4-FFF2-40B4-BE49-F238E27FC236}">
                <a16:creationId xmlns:a16="http://schemas.microsoft.com/office/drawing/2014/main" id="{6B167AF1-D0D1-3053-93A2-A1EC75DCF019}"/>
              </a:ext>
            </a:extLst>
          </p:cNvPr>
          <p:cNvSpPr txBox="1">
            <a:spLocks/>
          </p:cNvSpPr>
          <p:nvPr/>
        </p:nvSpPr>
        <p:spPr>
          <a:xfrm>
            <a:off x="154523" y="1103130"/>
            <a:ext cx="8366077" cy="314325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gn="ctr">
              <a:buNone/>
            </a:pPr>
            <a:r>
              <a:rPr lang="en-US" sz="2400">
                <a:solidFill>
                  <a:schemeClr val="tx1"/>
                </a:solidFill>
              </a:rPr>
              <a:t>“With the scientific discoveries that began over a half-century ago, we now have the good fortune of holding the keys to the locks that bar far too many children from having full access to society. It is time to put the keys in the locks and start turning them.”</a:t>
            </a:r>
          </a:p>
        </p:txBody>
      </p:sp>
      <p:sp>
        <p:nvSpPr>
          <p:cNvPr id="4" name="TextBox 3">
            <a:extLst>
              <a:ext uri="{FF2B5EF4-FFF2-40B4-BE49-F238E27FC236}">
                <a16:creationId xmlns:a16="http://schemas.microsoft.com/office/drawing/2014/main" id="{80ACDD3C-B67F-D0A8-EF4E-0D9A100AC9DD}"/>
              </a:ext>
            </a:extLst>
          </p:cNvPr>
          <p:cNvSpPr txBox="1"/>
          <p:nvPr/>
        </p:nvSpPr>
        <p:spPr>
          <a:xfrm>
            <a:off x="5431809" y="4092419"/>
            <a:ext cx="3712191" cy="230832"/>
          </a:xfrm>
          <a:prstGeom prst="rect">
            <a:avLst/>
          </a:prstGeom>
          <a:noFill/>
        </p:spPr>
        <p:txBody>
          <a:bodyPr wrap="square" rtlCol="0">
            <a:spAutoFit/>
          </a:bodyPr>
          <a:lstStyle/>
          <a:p>
            <a:pPr algn="r">
              <a:buNone/>
            </a:pPr>
            <a:r>
              <a:rPr lang="en-US" sz="900">
                <a:latin typeface="+mj-lt"/>
              </a:rPr>
              <a:t>(National Council on Teacher Quality, 2007, p. 17)</a:t>
            </a:r>
          </a:p>
        </p:txBody>
      </p:sp>
    </p:spTree>
    <p:extLst>
      <p:ext uri="{BB962C8B-B14F-4D97-AF65-F5344CB8AC3E}">
        <p14:creationId xmlns:p14="http://schemas.microsoft.com/office/powerpoint/2010/main" val="3584208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851C0A24-8260-1ED5-E9D2-AEAF02678D99}"/>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09D13F27-4F30-0C87-F5D4-593FBD73C735}"/>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a:latin typeface="Trebuchet MS"/>
              </a:rPr>
              <a:t>Do You Want to Learn More?</a:t>
            </a:r>
          </a:p>
        </p:txBody>
      </p:sp>
      <p:sp>
        <p:nvSpPr>
          <p:cNvPr id="2" name="Google Shape;354;p46">
            <a:extLst>
              <a:ext uri="{FF2B5EF4-FFF2-40B4-BE49-F238E27FC236}">
                <a16:creationId xmlns:a16="http://schemas.microsoft.com/office/drawing/2014/main" id="{BD5ACAB2-E56C-4A32-04FD-D2E2CB3742B5}"/>
              </a:ext>
            </a:extLst>
          </p:cNvPr>
          <p:cNvSpPr txBox="1">
            <a:spLocks/>
          </p:cNvSpPr>
          <p:nvPr/>
        </p:nvSpPr>
        <p:spPr>
          <a:xfrm>
            <a:off x="249103" y="781961"/>
            <a:ext cx="8647595" cy="354409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gn="ctr">
              <a:lnSpc>
                <a:spcPct val="114999"/>
              </a:lnSpc>
              <a:buNone/>
            </a:pPr>
            <a:r>
              <a:rPr lang="en-US">
                <a:solidFill>
                  <a:srgbClr val="595959"/>
                </a:solidFill>
                <a:latin typeface="Trebuchet MS"/>
                <a:ea typeface="Calibri"/>
                <a:cs typeface="Arial"/>
              </a:rPr>
              <a:t>Visit the </a:t>
            </a:r>
            <a:r>
              <a:rPr lang="en-US">
                <a:solidFill>
                  <a:srgbClr val="000000"/>
                </a:solidFill>
                <a:latin typeface="Trebuchet MS"/>
                <a:ea typeface="Calibri"/>
                <a:cs typeface="Arial"/>
                <a:hlinkClick r:id="rId3"/>
              </a:rPr>
              <a:t>CDE Parent Resources Website</a:t>
            </a:r>
            <a:endParaRPr lang="en-US" sz="2000">
              <a:solidFill>
                <a:srgbClr val="000000"/>
              </a:solidFill>
              <a:latin typeface="Trebuchet MS"/>
              <a:cs typeface="Arial"/>
            </a:endParaRPr>
          </a:p>
          <a:p>
            <a:pPr marL="114300" indent="0">
              <a:lnSpc>
                <a:spcPct val="114999"/>
              </a:lnSpc>
              <a:buNone/>
            </a:pPr>
            <a:endParaRPr lang="en-US" sz="1200">
              <a:solidFill>
                <a:srgbClr val="000000"/>
              </a:solidFill>
              <a:cs typeface="Arial"/>
            </a:endParaRPr>
          </a:p>
          <a:p>
            <a:pPr>
              <a:lnSpc>
                <a:spcPct val="160000"/>
              </a:lnSpc>
              <a:buFont typeface="Arial"/>
              <a:buChar char="●"/>
            </a:pPr>
            <a:endParaRPr lang="en-US" sz="2000">
              <a:solidFill>
                <a:srgbClr val="000000"/>
              </a:solidFill>
              <a:cs typeface="Times New Roman"/>
            </a:endParaRPr>
          </a:p>
          <a:p>
            <a:pPr marL="0" indent="0">
              <a:lnSpc>
                <a:spcPct val="114999"/>
              </a:lnSpc>
              <a:spcAft>
                <a:spcPts val="1200"/>
              </a:spcAft>
              <a:buNone/>
            </a:pPr>
            <a:endParaRPr lang="en-US"/>
          </a:p>
        </p:txBody>
      </p:sp>
      <p:pic>
        <p:nvPicPr>
          <p:cNvPr id="4" name="Picture 2">
            <a:extLst>
              <a:ext uri="{FF2B5EF4-FFF2-40B4-BE49-F238E27FC236}">
                <a16:creationId xmlns:a16="http://schemas.microsoft.com/office/drawing/2014/main" id="{A2257BBF-2E53-1F86-1A7C-C73D8139AE5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796" y="1360546"/>
            <a:ext cx="2422407" cy="2422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43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072E5592-CE6C-0C59-5E6F-123826EA15B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E8A6F58-78D7-E5C2-5321-A9725A795983}"/>
              </a:ext>
              <a:ext uri="{C183D7F6-B498-43B3-948B-1728B52AA6E4}">
                <adec:decorative xmlns:adec="http://schemas.microsoft.com/office/drawing/2017/decorative" val="1"/>
              </a:ext>
            </a:extLst>
          </p:cNvPr>
          <p:cNvSpPr/>
          <p:nvPr/>
        </p:nvSpPr>
        <p:spPr>
          <a:xfrm>
            <a:off x="0" y="4319337"/>
            <a:ext cx="914400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Google Shape;353;p46">
            <a:extLst>
              <a:ext uri="{FF2B5EF4-FFF2-40B4-BE49-F238E27FC236}">
                <a16:creationId xmlns:a16="http://schemas.microsoft.com/office/drawing/2014/main" id="{56404D19-8DA6-F743-939C-28B528DC26D1}"/>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a:latin typeface="Trebuchet MS"/>
              </a:rPr>
              <a:t>References 1</a:t>
            </a:r>
          </a:p>
        </p:txBody>
      </p:sp>
      <p:sp>
        <p:nvSpPr>
          <p:cNvPr id="3" name="TextBox 2">
            <a:extLst>
              <a:ext uri="{FF2B5EF4-FFF2-40B4-BE49-F238E27FC236}">
                <a16:creationId xmlns:a16="http://schemas.microsoft.com/office/drawing/2014/main" id="{C7BAE0D8-9D25-D88D-D9D1-34279B0594BB}"/>
              </a:ext>
            </a:extLst>
          </p:cNvPr>
          <p:cNvSpPr txBox="1"/>
          <p:nvPr/>
        </p:nvSpPr>
        <p:spPr>
          <a:xfrm>
            <a:off x="117765" y="623703"/>
            <a:ext cx="8872858" cy="5016758"/>
          </a:xfrm>
          <a:prstGeom prst="rect">
            <a:avLst/>
          </a:prstGeom>
          <a:noFill/>
        </p:spPr>
        <p:txBody>
          <a:bodyPr wrap="square">
            <a:spAutoFit/>
          </a:bodyPr>
          <a:lstStyle/>
          <a:p>
            <a:r>
              <a:rPr lang="en-US" sz="1000">
                <a:solidFill>
                  <a:schemeClr val="tx1"/>
                </a:solidFill>
                <a:latin typeface="+mj-lt"/>
                <a:ea typeface="Microsoft YaHei UI" panose="020B0503020204020204" pitchFamily="34" charset="-122"/>
              </a:rPr>
              <a:t>Adams, M. J., </a:t>
            </a:r>
            <a:r>
              <a:rPr lang="en-US" sz="1000" err="1">
                <a:solidFill>
                  <a:schemeClr val="tx1"/>
                </a:solidFill>
                <a:latin typeface="+mj-lt"/>
                <a:ea typeface="Microsoft YaHei UI" panose="020B0503020204020204" pitchFamily="34" charset="-122"/>
              </a:rPr>
              <a:t>Foorman</a:t>
            </a:r>
            <a:r>
              <a:rPr lang="en-US" sz="1000">
                <a:solidFill>
                  <a:schemeClr val="tx1"/>
                </a:solidFill>
                <a:latin typeface="+mj-lt"/>
                <a:ea typeface="Microsoft YaHei UI" panose="020B0503020204020204" pitchFamily="34" charset="-122"/>
              </a:rPr>
              <a:t>, B. R., Lundberg, I., &amp; Beeler, T. (1998). </a:t>
            </a:r>
            <a:r>
              <a:rPr lang="en-US" sz="1000" i="1">
                <a:solidFill>
                  <a:schemeClr val="tx1"/>
                </a:solidFill>
                <a:latin typeface="+mj-lt"/>
                <a:ea typeface="Microsoft YaHei UI" panose="020B0503020204020204" pitchFamily="34" charset="-122"/>
              </a:rPr>
              <a:t>Phonemic awareness in young children: A classroom curriculum</a:t>
            </a:r>
            <a:r>
              <a:rPr lang="en-US" sz="1000">
                <a:solidFill>
                  <a:schemeClr val="tx1"/>
                </a:solidFill>
                <a:latin typeface="+mj-lt"/>
                <a:ea typeface="Microsoft YaHei UI" panose="020B0503020204020204" pitchFamily="34" charset="-122"/>
              </a:rPr>
              <a:t>. </a:t>
            </a:r>
            <a:r>
              <a:rPr lang="en-US" sz="1000">
                <a:solidFill>
                  <a:schemeClr val="tx1"/>
                </a:solidFill>
                <a:latin typeface="+mj-lt"/>
              </a:rPr>
              <a:t>Brookes Publishing.</a:t>
            </a:r>
          </a:p>
          <a:p>
            <a:endParaRPr lang="en-US" sz="1000">
              <a:solidFill>
                <a:schemeClr val="tx1"/>
              </a:solidFill>
              <a:latin typeface="+mj-lt"/>
              <a:ea typeface="Microsoft YaHei UI" panose="020B0503020204020204" pitchFamily="34" charset="-122"/>
            </a:endParaRPr>
          </a:p>
          <a:p>
            <a:r>
              <a:rPr lang="en-US" sz="1000"/>
              <a:t>Adams, N. J. (2001). On the </a:t>
            </a:r>
            <a:r>
              <a:rPr lang="en-US" sz="1000" err="1"/>
              <a:t>lexile</a:t>
            </a:r>
            <a:r>
              <a:rPr lang="en-US" sz="1000"/>
              <a:t> framework. In National Center for Education Statistics (Ed.), Assessing the </a:t>
            </a:r>
            <a:r>
              <a:rPr lang="en-US" sz="1000" err="1"/>
              <a:t>lexile</a:t>
            </a:r>
            <a:r>
              <a:rPr lang="en-US" sz="1000"/>
              <a:t> framework. Results on a panel meeting NCES 2001-08 (pp. 15–21). Washington, DC: National Center for Education Statistics</a:t>
            </a:r>
            <a:endParaRPr lang="en-US" sz="1000">
              <a:solidFill>
                <a:schemeClr val="tx1"/>
              </a:solidFill>
              <a:latin typeface="+mj-lt"/>
              <a:ea typeface="Microsoft YaHei UI" panose="020B0503020204020204" pitchFamily="34" charset="-122"/>
            </a:endParaRPr>
          </a:p>
          <a:p>
            <a:endParaRPr lang="en-US" sz="1000" b="0" i="0" u="none" strike="noStrike">
              <a:solidFill>
                <a:schemeClr val="tx1"/>
              </a:solidFill>
              <a:effectLst/>
              <a:latin typeface="+mj-lt"/>
              <a:ea typeface="Microsoft YaHei UI" panose="020B0503020204020204" pitchFamily="34" charset="-122"/>
            </a:endParaRPr>
          </a:p>
          <a:p>
            <a:r>
              <a:rPr lang="en-US" sz="1000" b="0" i="0" u="none" strike="noStrike" err="1">
                <a:solidFill>
                  <a:schemeClr val="tx1"/>
                </a:solidFill>
                <a:effectLst/>
                <a:latin typeface="+mj-lt"/>
                <a:ea typeface="Microsoft YaHei UI" panose="020B0503020204020204" pitchFamily="34" charset="-122"/>
              </a:rPr>
              <a:t>Birsh</a:t>
            </a:r>
            <a:r>
              <a:rPr lang="en-US" sz="1000" b="0" i="0" u="none" strike="noStrike">
                <a:solidFill>
                  <a:schemeClr val="tx1"/>
                </a:solidFill>
                <a:effectLst/>
                <a:latin typeface="+mj-lt"/>
                <a:ea typeface="Microsoft YaHei UI" panose="020B0503020204020204" pitchFamily="34" charset="-122"/>
              </a:rPr>
              <a:t>, J. R. &amp; Carreker, S. (2018).  </a:t>
            </a:r>
            <a:r>
              <a:rPr lang="en-US" sz="1000" b="0" i="1" u="none" strike="noStrike">
                <a:solidFill>
                  <a:schemeClr val="tx1"/>
                </a:solidFill>
                <a:effectLst/>
                <a:latin typeface="+mj-lt"/>
                <a:ea typeface="Microsoft YaHei UI" panose="020B0503020204020204" pitchFamily="34" charset="-122"/>
              </a:rPr>
              <a:t>Multisensory teaching of basic language skills </a:t>
            </a:r>
            <a:r>
              <a:rPr lang="en-US" sz="1000" b="0" i="0" u="none" strike="noStrike">
                <a:solidFill>
                  <a:schemeClr val="tx1"/>
                </a:solidFill>
                <a:effectLst/>
                <a:latin typeface="+mj-lt"/>
                <a:ea typeface="Microsoft YaHei UI" panose="020B0503020204020204" pitchFamily="34" charset="-122"/>
              </a:rPr>
              <a:t>(4th ed.). </a:t>
            </a:r>
            <a:r>
              <a:rPr lang="en-US" sz="1000">
                <a:solidFill>
                  <a:schemeClr val="tx1"/>
                </a:solidFill>
                <a:latin typeface="+mj-lt"/>
              </a:rPr>
              <a:t>Brookes Publishing.</a:t>
            </a:r>
          </a:p>
          <a:p>
            <a:endParaRPr lang="en-US" sz="1000">
              <a:solidFill>
                <a:schemeClr val="tx1"/>
              </a:solidFill>
              <a:latin typeface="+mj-lt"/>
              <a:ea typeface="Microsoft YaHei UI" panose="020B0503020204020204" pitchFamily="34" charset="-122"/>
            </a:endParaRPr>
          </a:p>
          <a:p>
            <a:r>
              <a:rPr lang="en-US" sz="1000">
                <a:solidFill>
                  <a:schemeClr val="tx1"/>
                </a:solidFill>
                <a:latin typeface="+mj-lt"/>
                <a:ea typeface="Microsoft YaHei UI" panose="020B0503020204020204" pitchFamily="34" charset="-122"/>
              </a:rPr>
              <a:t>Boulton, D. (2003). </a:t>
            </a:r>
            <a:r>
              <a:rPr lang="en-US" sz="1000" i="1">
                <a:solidFill>
                  <a:schemeClr val="tx1"/>
                </a:solidFill>
                <a:latin typeface="+mj-lt"/>
                <a:ea typeface="Microsoft YaHei UI" panose="020B0503020204020204" pitchFamily="34" charset="-122"/>
              </a:rPr>
              <a:t>Children of the code</a:t>
            </a:r>
            <a:r>
              <a:rPr lang="en-US" sz="1000">
                <a:solidFill>
                  <a:schemeClr val="tx1"/>
                </a:solidFill>
                <a:latin typeface="+mj-lt"/>
                <a:ea typeface="Microsoft YaHei UI" panose="020B0503020204020204" pitchFamily="34" charset="-122"/>
              </a:rPr>
              <a:t> [Documentary series]. Learning Stewards.</a:t>
            </a:r>
          </a:p>
          <a:p>
            <a:endParaRPr lang="en-US" sz="1000" b="0" i="0" u="none" strike="noStrike">
              <a:solidFill>
                <a:schemeClr val="tx1"/>
              </a:solidFill>
              <a:effectLst/>
              <a:latin typeface="+mj-lt"/>
              <a:ea typeface="Microsoft YaHei UI" panose="020B0503020204020204" pitchFamily="34" charset="-122"/>
            </a:endParaRPr>
          </a:p>
          <a:p>
            <a:r>
              <a:rPr lang="en-US" sz="1000">
                <a:solidFill>
                  <a:schemeClr val="tx1"/>
                </a:solidFill>
                <a:latin typeface="+mj-lt"/>
                <a:ea typeface="Microsoft YaHei UI" panose="020B0503020204020204" pitchFamily="34" charset="-122"/>
              </a:rPr>
              <a:t>Cassar, M., </a:t>
            </a:r>
            <a:r>
              <a:rPr lang="en-US" sz="1000" err="1">
                <a:solidFill>
                  <a:schemeClr val="tx1"/>
                </a:solidFill>
                <a:latin typeface="+mj-lt"/>
                <a:ea typeface="Microsoft YaHei UI" panose="020B0503020204020204" pitchFamily="34" charset="-122"/>
              </a:rPr>
              <a:t>Treiman</a:t>
            </a:r>
            <a:r>
              <a:rPr lang="en-US" sz="1000">
                <a:solidFill>
                  <a:schemeClr val="tx1"/>
                </a:solidFill>
                <a:latin typeface="+mj-lt"/>
                <a:ea typeface="Microsoft YaHei UI" panose="020B0503020204020204" pitchFamily="34" charset="-122"/>
              </a:rPr>
              <a:t>, R., Moats, L., Pollo, T. C., &amp; Kessler, B. (2005). How do the spellings of children with dyslexia compare with those of </a:t>
            </a:r>
            <a:r>
              <a:rPr lang="en-US" sz="1000" err="1">
                <a:solidFill>
                  <a:schemeClr val="tx1"/>
                </a:solidFill>
                <a:latin typeface="+mj-lt"/>
                <a:ea typeface="Microsoft YaHei UI" panose="020B0503020204020204" pitchFamily="34" charset="-122"/>
              </a:rPr>
              <a:t>nondyslexic</a:t>
            </a:r>
            <a:r>
              <a:rPr lang="en-US" sz="1000">
                <a:solidFill>
                  <a:schemeClr val="tx1"/>
                </a:solidFill>
                <a:latin typeface="+mj-lt"/>
                <a:ea typeface="Microsoft YaHei UI" panose="020B0503020204020204" pitchFamily="34" charset="-122"/>
              </a:rPr>
              <a:t> children? </a:t>
            </a:r>
            <a:r>
              <a:rPr lang="en-US" sz="1000" i="1">
                <a:solidFill>
                  <a:schemeClr val="tx1"/>
                </a:solidFill>
                <a:latin typeface="+mj-lt"/>
                <a:ea typeface="Microsoft YaHei UI" panose="020B0503020204020204" pitchFamily="34" charset="-122"/>
              </a:rPr>
              <a:t>Reading and Writing, 18</a:t>
            </a:r>
            <a:r>
              <a:rPr lang="en-US" sz="1000">
                <a:solidFill>
                  <a:schemeClr val="tx1"/>
                </a:solidFill>
                <a:latin typeface="+mj-lt"/>
                <a:ea typeface="Microsoft YaHei UI" panose="020B0503020204020204" pitchFamily="34" charset="-122"/>
              </a:rPr>
              <a:t>(1), 27–49.</a:t>
            </a:r>
          </a:p>
          <a:p>
            <a:endParaRPr lang="en-US" sz="1000" i="1">
              <a:solidFill>
                <a:schemeClr val="tx1"/>
              </a:solidFill>
              <a:latin typeface="+mj-lt"/>
              <a:ea typeface="Microsoft YaHei UI" panose="020B0503020204020204" pitchFamily="34" charset="-122"/>
            </a:endParaRPr>
          </a:p>
          <a:p>
            <a:r>
              <a:rPr lang="en-US" sz="1000" b="0" i="0" u="none" strike="noStrike">
                <a:solidFill>
                  <a:schemeClr val="tx1"/>
                </a:solidFill>
                <a:effectLst/>
                <a:latin typeface="+mj-lt"/>
                <a:ea typeface="Microsoft YaHei UI" panose="020B0503020204020204" pitchFamily="34" charset="-122"/>
              </a:rPr>
              <a:t>Dehaene, Stanislas. (2009). </a:t>
            </a:r>
            <a:r>
              <a:rPr lang="en-US" sz="1000" b="0" i="1" u="none" strike="noStrike">
                <a:solidFill>
                  <a:schemeClr val="tx1"/>
                </a:solidFill>
                <a:effectLst/>
                <a:latin typeface="+mj-lt"/>
                <a:ea typeface="Microsoft YaHei UI" panose="020B0503020204020204" pitchFamily="34" charset="-122"/>
              </a:rPr>
              <a:t>Reading in the Brain. </a:t>
            </a:r>
            <a:r>
              <a:rPr lang="en-US" sz="1000" b="0" u="none" strike="noStrike">
                <a:solidFill>
                  <a:schemeClr val="tx1"/>
                </a:solidFill>
                <a:effectLst/>
                <a:latin typeface="+mj-lt"/>
                <a:ea typeface="Microsoft YaHei UI" panose="020B0503020204020204" pitchFamily="34" charset="-122"/>
              </a:rPr>
              <a:t>Penguin Books</a:t>
            </a:r>
            <a:r>
              <a:rPr lang="en-US" sz="1000" b="0" i="1" u="none" strike="noStrike">
                <a:solidFill>
                  <a:schemeClr val="tx1"/>
                </a:solidFill>
                <a:effectLst/>
                <a:latin typeface="+mj-lt"/>
                <a:ea typeface="Microsoft YaHei UI" panose="020B0503020204020204" pitchFamily="34" charset="-122"/>
              </a:rPr>
              <a:t>. </a:t>
            </a:r>
          </a:p>
          <a:p>
            <a:endParaRPr lang="en-US" sz="1000" b="0" i="0" u="none" strike="noStrike">
              <a:solidFill>
                <a:schemeClr val="tx1"/>
              </a:solidFill>
              <a:effectLst/>
              <a:latin typeface="+mj-lt"/>
              <a:ea typeface="Microsoft YaHei UI" panose="020B0503020204020204" pitchFamily="34" charset="-122"/>
            </a:endParaRPr>
          </a:p>
          <a:p>
            <a:r>
              <a:rPr lang="en-US" sz="1000">
                <a:latin typeface="+mj-lt"/>
              </a:rPr>
              <a:t>D’Orio, W. (2020, February 3). Reading levels unfairly label learners, say critics. </a:t>
            </a:r>
            <a:r>
              <a:rPr lang="en-US" sz="1000" i="1">
                <a:latin typeface="+mj-lt"/>
              </a:rPr>
              <a:t>School Library Journal</a:t>
            </a:r>
            <a:r>
              <a:rPr lang="en-US" sz="1000">
                <a:latin typeface="+mj-lt"/>
              </a:rPr>
              <a:t>.</a:t>
            </a:r>
            <a:endParaRPr lang="en-US" sz="1000" b="0" i="0" u="none" strike="noStrike">
              <a:solidFill>
                <a:schemeClr val="tx1"/>
              </a:solidFill>
              <a:effectLst/>
              <a:latin typeface="+mj-lt"/>
              <a:ea typeface="Microsoft YaHei UI" panose="020B0503020204020204" pitchFamily="34" charset="-122"/>
            </a:endParaRPr>
          </a:p>
          <a:p>
            <a:endParaRPr lang="en-US" sz="1000" b="0" i="0" u="none" strike="noStrike">
              <a:solidFill>
                <a:schemeClr val="tx1"/>
              </a:solidFill>
              <a:effectLst/>
              <a:latin typeface="+mj-lt"/>
              <a:ea typeface="Microsoft YaHei UI" panose="020B0503020204020204" pitchFamily="34" charset="-122"/>
            </a:endParaRPr>
          </a:p>
          <a:p>
            <a:r>
              <a:rPr lang="en-US" sz="1000" err="1">
                <a:solidFill>
                  <a:schemeClr val="tx1"/>
                </a:solidFill>
                <a:latin typeface="+mj-lt"/>
                <a:ea typeface="Microsoft YaHei UI" panose="020B0503020204020204" pitchFamily="34" charset="-122"/>
              </a:rPr>
              <a:t>Ehri</a:t>
            </a:r>
            <a:r>
              <a:rPr lang="en-US" sz="1000">
                <a:solidFill>
                  <a:schemeClr val="tx1"/>
                </a:solidFill>
                <a:latin typeface="+mj-lt"/>
                <a:ea typeface="Microsoft YaHei UI" panose="020B0503020204020204" pitchFamily="34" charset="-122"/>
              </a:rPr>
              <a:t>, L. C., Nunes, S. R., Stahl, S. A., &amp; Willows, D. M. (2001). Systematic phonics instruction helps children learn to read: Evidence from the National Reading Panel's meta-analysis. </a:t>
            </a:r>
            <a:r>
              <a:rPr lang="en-US" sz="1000" i="1">
                <a:solidFill>
                  <a:schemeClr val="tx1"/>
                </a:solidFill>
                <a:latin typeface="+mj-lt"/>
                <a:ea typeface="Microsoft YaHei UI" panose="020B0503020204020204" pitchFamily="34" charset="-122"/>
              </a:rPr>
              <a:t>Review of Educational Research, 71</a:t>
            </a:r>
            <a:r>
              <a:rPr lang="en-US" sz="1000">
                <a:solidFill>
                  <a:schemeClr val="tx1"/>
                </a:solidFill>
                <a:latin typeface="+mj-lt"/>
                <a:ea typeface="Microsoft YaHei UI" panose="020B0503020204020204" pitchFamily="34" charset="-122"/>
              </a:rPr>
              <a:t>(3), 393–447.</a:t>
            </a:r>
            <a:endParaRPr lang="en-US" sz="1000" b="0" i="0" u="none" strike="noStrike">
              <a:solidFill>
                <a:schemeClr val="tx1"/>
              </a:solidFill>
              <a:effectLst/>
              <a:latin typeface="+mj-lt"/>
              <a:ea typeface="Microsoft YaHei UI" panose="020B0503020204020204" pitchFamily="34" charset="-122"/>
            </a:endParaRPr>
          </a:p>
          <a:p>
            <a:endParaRPr lang="en-US" sz="1000" b="0" i="0" u="none" strike="noStrike">
              <a:solidFill>
                <a:schemeClr val="tx1"/>
              </a:solidFill>
              <a:effectLst/>
              <a:latin typeface="+mj-lt"/>
              <a:ea typeface="Microsoft YaHei UI" panose="020B0503020204020204" pitchFamily="34" charset="-122"/>
            </a:endParaRPr>
          </a:p>
          <a:p>
            <a:r>
              <a:rPr lang="en-US" sz="1000">
                <a:solidFill>
                  <a:schemeClr val="tx1"/>
                </a:solidFill>
                <a:latin typeface="+mj-lt"/>
                <a:ea typeface="Microsoft YaHei UI" panose="020B0503020204020204" pitchFamily="34" charset="-122"/>
              </a:rPr>
              <a:t>Gillon, G. T. (2004). </a:t>
            </a:r>
            <a:r>
              <a:rPr lang="en-US" sz="1000" i="1">
                <a:solidFill>
                  <a:schemeClr val="tx1"/>
                </a:solidFill>
                <a:latin typeface="+mj-lt"/>
                <a:ea typeface="Microsoft YaHei UI" panose="020B0503020204020204" pitchFamily="34" charset="-122"/>
              </a:rPr>
              <a:t>Phonological awareness: From research to practice</a:t>
            </a:r>
            <a:r>
              <a:rPr lang="en-US" sz="1000">
                <a:solidFill>
                  <a:schemeClr val="tx1"/>
                </a:solidFill>
                <a:latin typeface="+mj-lt"/>
                <a:ea typeface="Microsoft YaHei UI" panose="020B0503020204020204" pitchFamily="34" charset="-122"/>
              </a:rPr>
              <a:t>. Guilford Press.</a:t>
            </a:r>
            <a:endParaRPr lang="en-US" sz="1000" b="0" i="0" u="none" strike="noStrike">
              <a:solidFill>
                <a:schemeClr val="tx1"/>
              </a:solidFill>
              <a:effectLst/>
              <a:latin typeface="+mj-lt"/>
              <a:ea typeface="Microsoft YaHei UI" panose="020B0503020204020204" pitchFamily="34" charset="-122"/>
            </a:endParaRPr>
          </a:p>
          <a:p>
            <a:endParaRPr lang="en-US" sz="1000" b="0" i="0" u="none" strike="noStrike">
              <a:solidFill>
                <a:schemeClr val="tx1"/>
              </a:solidFill>
              <a:effectLst/>
              <a:latin typeface="+mj-lt"/>
              <a:ea typeface="Microsoft YaHei UI" panose="020B0503020204020204" pitchFamily="34" charset="-122"/>
            </a:endParaRPr>
          </a:p>
          <a:p>
            <a:r>
              <a:rPr lang="en-US" sz="1000" b="0" i="0" u="none" strike="noStrike">
                <a:solidFill>
                  <a:schemeClr val="tx1"/>
                </a:solidFill>
                <a:effectLst/>
                <a:latin typeface="+mj-lt"/>
                <a:ea typeface="Microsoft YaHei UI" panose="020B0503020204020204" pitchFamily="34" charset="-122"/>
              </a:rPr>
              <a:t>Gough, P. B. &amp; </a:t>
            </a:r>
            <a:r>
              <a:rPr lang="en-US" sz="1000" b="0" i="0" u="none" strike="noStrike" err="1">
                <a:solidFill>
                  <a:schemeClr val="tx1"/>
                </a:solidFill>
                <a:effectLst/>
                <a:latin typeface="+mj-lt"/>
                <a:ea typeface="Microsoft YaHei UI" panose="020B0503020204020204" pitchFamily="34" charset="-122"/>
              </a:rPr>
              <a:t>Tunmer</a:t>
            </a:r>
            <a:r>
              <a:rPr lang="en-US" sz="1000" b="0" i="0" u="none" strike="noStrike">
                <a:solidFill>
                  <a:schemeClr val="tx1"/>
                </a:solidFill>
                <a:effectLst/>
                <a:latin typeface="+mj-lt"/>
                <a:ea typeface="Microsoft YaHei UI" panose="020B0503020204020204" pitchFamily="34" charset="-122"/>
              </a:rPr>
              <a:t>, W.E. (1986). Decoding, reading, and reading disability. </a:t>
            </a:r>
            <a:r>
              <a:rPr lang="en-US" sz="1000" b="0" i="1" u="none" strike="noStrike">
                <a:solidFill>
                  <a:schemeClr val="tx1"/>
                </a:solidFill>
                <a:effectLst/>
                <a:latin typeface="+mj-lt"/>
                <a:ea typeface="Microsoft YaHei UI" panose="020B0503020204020204" pitchFamily="34" charset="-122"/>
              </a:rPr>
              <a:t>Remedial and Special Education, 7</a:t>
            </a:r>
            <a:r>
              <a:rPr lang="en-US" sz="1000" b="0" i="0" u="none" strike="noStrike">
                <a:solidFill>
                  <a:schemeClr val="tx1"/>
                </a:solidFill>
                <a:effectLst/>
                <a:latin typeface="+mj-lt"/>
                <a:ea typeface="Microsoft YaHei UI" panose="020B0503020204020204" pitchFamily="34" charset="-122"/>
              </a:rPr>
              <a:t>(1).</a:t>
            </a:r>
          </a:p>
          <a:p>
            <a:endParaRPr lang="en-US" sz="1000">
              <a:solidFill>
                <a:schemeClr val="tx1"/>
              </a:solidFill>
              <a:latin typeface="+mj-lt"/>
              <a:ea typeface="Microsoft YaHei UI" panose="020B0503020204020204" pitchFamily="34" charset="-122"/>
            </a:endParaRPr>
          </a:p>
          <a:p>
            <a:r>
              <a:rPr lang="en-US" sz="1000">
                <a:latin typeface="+mj-lt"/>
                <a:ea typeface="Microsoft YaHei UI" panose="020B0503020204020204" pitchFamily="34" charset="-122"/>
              </a:rPr>
              <a:t>Hanna, P. R., Hanna, J. S., Hodges, R. E., &amp; </a:t>
            </a:r>
            <a:r>
              <a:rPr lang="en-US" sz="1000" err="1">
                <a:latin typeface="+mj-lt"/>
                <a:ea typeface="Microsoft YaHei UI" panose="020B0503020204020204" pitchFamily="34" charset="-122"/>
              </a:rPr>
              <a:t>Rudorf</a:t>
            </a:r>
            <a:r>
              <a:rPr lang="en-US" sz="1000">
                <a:latin typeface="+mj-lt"/>
                <a:ea typeface="Microsoft YaHei UI" panose="020B0503020204020204" pitchFamily="34" charset="-122"/>
              </a:rPr>
              <a:t>, E. H. (1966). </a:t>
            </a:r>
            <a:r>
              <a:rPr lang="en-US" sz="1000" i="1">
                <a:latin typeface="+mj-lt"/>
                <a:ea typeface="Microsoft YaHei UI" panose="020B0503020204020204" pitchFamily="34" charset="-122"/>
              </a:rPr>
              <a:t>Phoneme–grapheme correspondences as cues to spelling improvement</a:t>
            </a:r>
            <a:r>
              <a:rPr lang="en-US" sz="1000">
                <a:latin typeface="+mj-lt"/>
                <a:ea typeface="Microsoft YaHei UI" panose="020B0503020204020204" pitchFamily="34" charset="-122"/>
              </a:rPr>
              <a:t>. Washington, DC: U.S. Department of Health, Education, and Welfare.</a:t>
            </a:r>
          </a:p>
          <a:p>
            <a:endParaRPr lang="en-US" sz="1000">
              <a:solidFill>
                <a:srgbClr val="242424"/>
              </a:solidFill>
              <a:latin typeface="+mj-lt"/>
              <a:ea typeface="Microsoft YaHei UI" panose="020B0503020204020204" pitchFamily="34" charset="-122"/>
              <a:cs typeface="Calibri Light" panose="020F0302020204030204" pitchFamily="34" charset="0"/>
            </a:endParaRPr>
          </a:p>
          <a:p>
            <a:r>
              <a:rPr lang="en-US" sz="1000">
                <a:solidFill>
                  <a:srgbClr val="030303"/>
                </a:solidFill>
                <a:latin typeface="+mj-lt"/>
                <a:ea typeface="Microsoft YaHei UI" panose="020B0503020204020204" pitchFamily="34" charset="-122"/>
                <a:cs typeface="Calibri Light" panose="020F0302020204030204" pitchFamily="34" charset="0"/>
              </a:rPr>
              <a:t>Hasbrouck, J. (2020). An update to the National Reading Panel Report: What we know about fluency in 2020. The Reading League Journal, 1(3), 29-31.</a:t>
            </a:r>
          </a:p>
          <a:p>
            <a:endParaRPr lang="en-US" sz="1000">
              <a:solidFill>
                <a:srgbClr val="030303"/>
              </a:solidFill>
              <a:latin typeface="+mj-lt"/>
              <a:ea typeface="Microsoft YaHei UI" panose="020B0503020204020204" pitchFamily="34" charset="-122"/>
              <a:cs typeface="Calibri Light" panose="020F0302020204030204" pitchFamily="34" charset="0"/>
            </a:endParaRPr>
          </a:p>
          <a:p>
            <a:r>
              <a:rPr lang="en-US" sz="1000">
                <a:solidFill>
                  <a:srgbClr val="030303"/>
                </a:solidFill>
                <a:latin typeface="+mj-lt"/>
                <a:ea typeface="Microsoft YaHei UI" panose="020B0503020204020204" pitchFamily="34" charset="-122"/>
                <a:cs typeface="Calibri Light" panose="020F0302020204030204" pitchFamily="34" charset="0"/>
              </a:rPr>
              <a:t>Hill Learning Center. (2022, September 22). The reading brain: how we learn to read [Video]. </a:t>
            </a:r>
            <a:r>
              <a:rPr lang="en-US" sz="1000">
                <a:solidFill>
                  <a:srgbClr val="030303"/>
                </a:solidFill>
                <a:latin typeface="+mj-lt"/>
                <a:ea typeface="Microsoft YaHei UI" panose="020B0503020204020204" pitchFamily="34" charset="-122"/>
                <a:cs typeface="Calibri Light" panose="020F0302020204030204" pitchFamily="34" charset="0"/>
                <a:hlinkClick r:id="rId3"/>
              </a:rPr>
              <a:t>https://www.youtube.com/watch?v=A2HHrKpjlYM</a:t>
            </a:r>
            <a:endParaRPr lang="en-US" sz="1000">
              <a:solidFill>
                <a:srgbClr val="030303"/>
              </a:solidFill>
              <a:latin typeface="+mj-lt"/>
              <a:ea typeface="Microsoft YaHei UI" panose="020B0503020204020204" pitchFamily="34" charset="-122"/>
              <a:cs typeface="Calibri Light" panose="020F0302020204030204" pitchFamily="34" charset="0"/>
            </a:endParaRPr>
          </a:p>
          <a:p>
            <a:endParaRPr lang="en-US" sz="1000">
              <a:solidFill>
                <a:srgbClr val="030303"/>
              </a:solidFill>
              <a:latin typeface="+mj-lt"/>
              <a:ea typeface="Microsoft YaHei UI" panose="020B0503020204020204" pitchFamily="34" charset="-122"/>
              <a:cs typeface="Calibri Light" panose="020F0302020204030204" pitchFamily="34" charset="0"/>
            </a:endParaRPr>
          </a:p>
          <a:p>
            <a:endParaRPr lang="en-US" sz="1000" b="0" i="0" u="none" strike="noStrike">
              <a:solidFill>
                <a:srgbClr val="030303"/>
              </a:solidFill>
              <a:effectLst/>
              <a:latin typeface="+mj-lt"/>
              <a:ea typeface="Microsoft YaHei UI" panose="020B0503020204020204" pitchFamily="34" charset="-122"/>
              <a:cs typeface="Calibri Light" panose="020F0302020204030204" pitchFamily="34" charset="0"/>
            </a:endParaRPr>
          </a:p>
        </p:txBody>
      </p:sp>
      <p:pic>
        <p:nvPicPr>
          <p:cNvPr id="5" name="Picture 2" descr="CDE Logo">
            <a:extLst>
              <a:ext uri="{FF2B5EF4-FFF2-40B4-BE49-F238E27FC236}">
                <a16:creationId xmlns:a16="http://schemas.microsoft.com/office/drawing/2014/main" id="{F2A96801-BF7A-FBC0-C418-A75D73ACFA3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4867977"/>
            <a:ext cx="914400"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765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F2913D56-40C7-952F-B1FE-4C597614A25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A8DE307-8A5E-0FD3-9E9F-7D62926B330C}"/>
              </a:ext>
              <a:ext uri="{C183D7F6-B498-43B3-948B-1728B52AA6E4}">
                <adec:decorative xmlns:adec="http://schemas.microsoft.com/office/drawing/2017/decorative" val="1"/>
              </a:ext>
            </a:extLst>
          </p:cNvPr>
          <p:cNvSpPr/>
          <p:nvPr/>
        </p:nvSpPr>
        <p:spPr>
          <a:xfrm>
            <a:off x="0" y="4319337"/>
            <a:ext cx="914400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Google Shape;353;p46">
            <a:extLst>
              <a:ext uri="{FF2B5EF4-FFF2-40B4-BE49-F238E27FC236}">
                <a16:creationId xmlns:a16="http://schemas.microsoft.com/office/drawing/2014/main" id="{F5517BC1-176B-34A3-2B16-FAE0DFA80680}"/>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a:latin typeface="Trebuchet MS"/>
              </a:rPr>
              <a:t>References 2</a:t>
            </a:r>
          </a:p>
        </p:txBody>
      </p:sp>
      <p:sp>
        <p:nvSpPr>
          <p:cNvPr id="3" name="TextBox 2">
            <a:extLst>
              <a:ext uri="{FF2B5EF4-FFF2-40B4-BE49-F238E27FC236}">
                <a16:creationId xmlns:a16="http://schemas.microsoft.com/office/drawing/2014/main" id="{56A2E511-F1F0-96F3-7457-EB5B1BEE0A1E}"/>
              </a:ext>
            </a:extLst>
          </p:cNvPr>
          <p:cNvSpPr txBox="1"/>
          <p:nvPr/>
        </p:nvSpPr>
        <p:spPr>
          <a:xfrm>
            <a:off x="168442" y="616776"/>
            <a:ext cx="8807116" cy="5016758"/>
          </a:xfrm>
          <a:prstGeom prst="rect">
            <a:avLst/>
          </a:prstGeom>
          <a:noFill/>
        </p:spPr>
        <p:txBody>
          <a:bodyPr wrap="square">
            <a:spAutoFit/>
          </a:bodyPr>
          <a:lstStyle/>
          <a:p>
            <a:r>
              <a:rPr lang="en-US" sz="1000"/>
              <a:t>Hoffman, J. V. (2017). What if “just right” is just wrong? The unintended consequences of leveling readers. </a:t>
            </a:r>
            <a:r>
              <a:rPr lang="en-US" sz="1000" i="1"/>
              <a:t>The Reading Teacher, 71</a:t>
            </a:r>
            <a:r>
              <a:rPr lang="en-US" sz="1000"/>
              <a:t>(3), 265–273. </a:t>
            </a:r>
            <a:endParaRPr lang="en-US" sz="1000">
              <a:ea typeface="Microsoft YaHei UI" panose="020B0503020204020204" pitchFamily="34" charset="-122"/>
            </a:endParaRPr>
          </a:p>
          <a:p>
            <a:endParaRPr lang="en-US" sz="1000">
              <a:ea typeface="Microsoft YaHei UI" panose="020B0503020204020204" pitchFamily="34" charset="-122"/>
            </a:endParaRPr>
          </a:p>
          <a:p>
            <a:r>
              <a:rPr lang="en-US" sz="1000">
                <a:ea typeface="Microsoft YaHei UI" panose="020B0503020204020204" pitchFamily="34" charset="-122"/>
              </a:rPr>
              <a:t>Hogan, T. [Speech and Language Literacy Lab]. (2023, March 5). </a:t>
            </a:r>
            <a:r>
              <a:rPr lang="en-US" sz="1000" i="1">
                <a:ea typeface="Microsoft YaHei UI" panose="020B0503020204020204" pitchFamily="34" charset="-122"/>
              </a:rPr>
              <a:t>The quadrant model of reading comprehension difficulties</a:t>
            </a:r>
            <a:r>
              <a:rPr lang="en-US" sz="1000">
                <a:ea typeface="Microsoft YaHei UI" panose="020B0503020204020204" pitchFamily="34" charset="-122"/>
              </a:rPr>
              <a:t> [Video]. YouTube.</a:t>
            </a:r>
            <a:endParaRPr lang="en-US" sz="1000">
              <a:solidFill>
                <a:schemeClr val="tx1"/>
              </a:solidFill>
              <a:ea typeface="Microsoft YaHei UI" panose="020B0503020204020204" pitchFamily="34" charset="-122"/>
            </a:endParaRPr>
          </a:p>
          <a:p>
            <a:endParaRPr lang="en-US" sz="1000">
              <a:solidFill>
                <a:schemeClr val="tx1"/>
              </a:solidFill>
              <a:latin typeface="+mj-lt"/>
              <a:ea typeface="Microsoft YaHei UI" panose="020B0503020204020204" pitchFamily="34" charset="-122"/>
            </a:endParaRPr>
          </a:p>
          <a:p>
            <a:r>
              <a:rPr lang="en-US" sz="1000">
                <a:solidFill>
                  <a:schemeClr val="tx1"/>
                </a:solidFill>
                <a:latin typeface="+mj-lt"/>
                <a:ea typeface="Microsoft YaHei UI" panose="020B0503020204020204" pitchFamily="34" charset="-122"/>
              </a:rPr>
              <a:t>Institute of Education Sciences. (n.d.). </a:t>
            </a:r>
            <a:r>
              <a:rPr lang="en-US" sz="1000" i="1">
                <a:solidFill>
                  <a:schemeClr val="tx1"/>
                </a:solidFill>
                <a:latin typeface="+mj-lt"/>
                <a:ea typeface="Microsoft YaHei UI" panose="020B0503020204020204" pitchFamily="34" charset="-122"/>
              </a:rPr>
              <a:t>[YouTube channel]</a:t>
            </a:r>
            <a:r>
              <a:rPr lang="en-US" sz="1000">
                <a:solidFill>
                  <a:schemeClr val="tx1"/>
                </a:solidFill>
                <a:latin typeface="+mj-lt"/>
                <a:ea typeface="Microsoft YaHei UI" panose="020B0503020204020204" pitchFamily="34" charset="-122"/>
              </a:rPr>
              <a:t>. YouTube. </a:t>
            </a:r>
            <a:r>
              <a:rPr lang="en-US" sz="1000">
                <a:solidFill>
                  <a:schemeClr val="tx1"/>
                </a:solidFill>
                <a:latin typeface="+mj-lt"/>
                <a:ea typeface="Microsoft YaHei UI" panose="020B0503020204020204" pitchFamily="34" charset="-122"/>
                <a:hlinkClick r:id="rId3">
                  <a:extLst>
                    <a:ext uri="{A12FA001-AC4F-418D-AE19-62706E023703}">
                      <ahyp:hlinkClr xmlns:ahyp="http://schemas.microsoft.com/office/drawing/2018/hyperlinkcolor" val="tx"/>
                    </a:ext>
                  </a:extLst>
                </a:hlinkClick>
              </a:rPr>
              <a:t>https://www.youtube.com/@InstituteofEducationSciences</a:t>
            </a:r>
            <a:endParaRPr lang="en-US" sz="1000">
              <a:solidFill>
                <a:schemeClr val="tx1"/>
              </a:solidFill>
              <a:latin typeface="+mj-lt"/>
              <a:ea typeface="Microsoft YaHei UI" panose="020B0503020204020204" pitchFamily="34" charset="-122"/>
            </a:endParaRPr>
          </a:p>
          <a:p>
            <a:endParaRPr lang="en-US" sz="1000">
              <a:solidFill>
                <a:schemeClr val="tx1"/>
              </a:solidFill>
              <a:latin typeface="+mj-lt"/>
              <a:ea typeface="Microsoft YaHei UI" panose="020B0503020204020204" pitchFamily="34" charset="-122"/>
            </a:endParaRPr>
          </a:p>
          <a:p>
            <a:r>
              <a:rPr lang="en-US" sz="1000">
                <a:solidFill>
                  <a:schemeClr val="tx1"/>
                </a:solidFill>
                <a:latin typeface="+mj-lt"/>
                <a:ea typeface="Microsoft YaHei UI" panose="020B0503020204020204" pitchFamily="34" charset="-122"/>
              </a:rPr>
              <a:t>Kamhi, A. G., &amp; Catts, H. W. (1989). </a:t>
            </a:r>
            <a:r>
              <a:rPr lang="en-US" sz="1000" i="1">
                <a:solidFill>
                  <a:schemeClr val="tx1"/>
                </a:solidFill>
                <a:latin typeface="+mj-lt"/>
                <a:ea typeface="Microsoft YaHei UI" panose="020B0503020204020204" pitchFamily="34" charset="-122"/>
              </a:rPr>
              <a:t>Reading disabilities: A developmental language perspective</a:t>
            </a:r>
            <a:r>
              <a:rPr lang="en-US" sz="1000">
                <a:solidFill>
                  <a:schemeClr val="tx1"/>
                </a:solidFill>
                <a:latin typeface="+mj-lt"/>
                <a:ea typeface="Microsoft YaHei UI" panose="020B0503020204020204" pitchFamily="34" charset="-122"/>
              </a:rPr>
              <a:t>. Allyn &amp; Bacon.</a:t>
            </a:r>
          </a:p>
          <a:p>
            <a:endParaRPr lang="en-US" sz="1000">
              <a:solidFill>
                <a:schemeClr val="tx1"/>
              </a:solidFill>
              <a:latin typeface="+mj-lt"/>
              <a:ea typeface="Microsoft YaHei UI" panose="020B0503020204020204" pitchFamily="34" charset="-122"/>
            </a:endParaRPr>
          </a:p>
          <a:p>
            <a:r>
              <a:rPr lang="en-US" sz="1000" b="0" i="0" u="none" strike="noStrike">
                <a:solidFill>
                  <a:schemeClr val="tx1"/>
                </a:solidFill>
                <a:effectLst/>
                <a:latin typeface="+mj-lt"/>
                <a:ea typeface="Microsoft YaHei UI" panose="020B0503020204020204" pitchFamily="34" charset="-122"/>
              </a:rPr>
              <a:t>Kemeny, L. (2023). </a:t>
            </a:r>
            <a:r>
              <a:rPr lang="en-US" sz="1000" b="0" i="1" u="none" strike="noStrike">
                <a:solidFill>
                  <a:schemeClr val="tx1"/>
                </a:solidFill>
                <a:effectLst/>
                <a:latin typeface="+mj-lt"/>
                <a:ea typeface="Microsoft YaHei UI" panose="020B0503020204020204" pitchFamily="34" charset="-122"/>
              </a:rPr>
              <a:t>7 mighty moves: Research-backed, classroom-tested strategies to ensure K-to-3 reading success</a:t>
            </a:r>
            <a:r>
              <a:rPr lang="en-US" sz="1000" b="0" i="0" u="none" strike="noStrike">
                <a:solidFill>
                  <a:schemeClr val="tx1"/>
                </a:solidFill>
                <a:effectLst/>
                <a:latin typeface="+mj-lt"/>
                <a:ea typeface="Microsoft YaHei UI" panose="020B0503020204020204" pitchFamily="34" charset="-122"/>
              </a:rPr>
              <a:t>. Scholastic Professional. </a:t>
            </a:r>
          </a:p>
          <a:p>
            <a:endParaRPr lang="en-US" sz="1000">
              <a:solidFill>
                <a:schemeClr val="tx1"/>
              </a:solidFill>
              <a:latin typeface="+mj-lt"/>
              <a:ea typeface="Microsoft YaHei UI" panose="020B0503020204020204" pitchFamily="34" charset="-122"/>
            </a:endParaRPr>
          </a:p>
          <a:p>
            <a:r>
              <a:rPr lang="en-US" sz="1000">
                <a:solidFill>
                  <a:schemeClr val="tx1"/>
                </a:solidFill>
                <a:latin typeface="+mj-lt"/>
                <a:ea typeface="Microsoft YaHei UI" panose="020B0503020204020204" pitchFamily="34" charset="-122"/>
              </a:rPr>
              <a:t>Kilpatrick, D. A. (2015). </a:t>
            </a:r>
            <a:r>
              <a:rPr lang="en-US" sz="1000" i="1">
                <a:solidFill>
                  <a:schemeClr val="tx1"/>
                </a:solidFill>
                <a:latin typeface="+mj-lt"/>
                <a:ea typeface="Microsoft YaHei UI" panose="020B0503020204020204" pitchFamily="34" charset="-122"/>
              </a:rPr>
              <a:t>Essentials of assessing, preventing, and overcoming reading difficulties</a:t>
            </a:r>
            <a:r>
              <a:rPr lang="en-US" sz="1000">
                <a:solidFill>
                  <a:schemeClr val="tx1"/>
                </a:solidFill>
                <a:latin typeface="+mj-lt"/>
                <a:ea typeface="Microsoft YaHei UI" panose="020B0503020204020204" pitchFamily="34" charset="-122"/>
              </a:rPr>
              <a:t>. Wiley.</a:t>
            </a:r>
          </a:p>
          <a:p>
            <a:endParaRPr lang="en-US" sz="1000">
              <a:solidFill>
                <a:schemeClr val="tx1"/>
              </a:solidFill>
              <a:latin typeface="+mj-lt"/>
              <a:ea typeface="Microsoft YaHei UI" panose="020B0503020204020204" pitchFamily="34" charset="-122"/>
            </a:endParaRPr>
          </a:p>
          <a:p>
            <a:r>
              <a:rPr lang="en-US" sz="1000">
                <a:latin typeface="+mj-lt"/>
              </a:rPr>
              <a:t>Kozloff, M. A. (2002). Sufficient Scaffolding, Organizing and Activating Knowledge, and Sustaining High Engaged Time. </a:t>
            </a:r>
            <a:endParaRPr lang="en-US" sz="1000">
              <a:solidFill>
                <a:schemeClr val="tx1"/>
              </a:solidFill>
              <a:latin typeface="+mj-lt"/>
              <a:ea typeface="Microsoft YaHei UI" panose="020B0503020204020204" pitchFamily="34" charset="-122"/>
            </a:endParaRPr>
          </a:p>
          <a:p>
            <a:endParaRPr lang="en-US" sz="1000">
              <a:solidFill>
                <a:schemeClr val="tx1"/>
              </a:solidFill>
              <a:latin typeface="+mj-lt"/>
              <a:ea typeface="Microsoft YaHei UI" panose="020B0503020204020204" pitchFamily="34" charset="-122"/>
            </a:endParaRPr>
          </a:p>
          <a:p>
            <a:r>
              <a:rPr lang="en-US" sz="1000">
                <a:solidFill>
                  <a:srgbClr val="242424"/>
                </a:solidFill>
                <a:latin typeface="+mj-lt"/>
                <a:ea typeface="Microsoft YaHei UI" panose="020B0503020204020204" pitchFamily="34" charset="-122"/>
                <a:cs typeface="Calibri Light" panose="020F0302020204030204" pitchFamily="34" charset="0"/>
              </a:rPr>
              <a:t>Kuhn, M. R., Schwanenflugel, P. J., Meisinger, E. B., &amp; Levy, B. A., &amp; Rasinski, T. V. (Eds.). (2010). Aligning theory and assessment of reading fluency: Automaticity, prosody, and definitions of fluency. </a:t>
            </a:r>
            <a:r>
              <a:rPr lang="en-US" sz="1000" i="1">
                <a:solidFill>
                  <a:srgbClr val="242424"/>
                </a:solidFill>
                <a:latin typeface="+mj-lt"/>
                <a:ea typeface="Microsoft YaHei UI" panose="020B0503020204020204" pitchFamily="34" charset="-122"/>
                <a:cs typeface="Calibri Light" panose="020F0302020204030204" pitchFamily="34" charset="0"/>
              </a:rPr>
              <a:t>Reading</a:t>
            </a:r>
            <a:r>
              <a:rPr lang="en-US" sz="1000">
                <a:solidFill>
                  <a:srgbClr val="242424"/>
                </a:solidFill>
                <a:latin typeface="+mj-lt"/>
                <a:ea typeface="Microsoft YaHei UI" panose="020B0503020204020204" pitchFamily="34" charset="-122"/>
                <a:cs typeface="Calibri Light" panose="020F0302020204030204" pitchFamily="34" charset="0"/>
              </a:rPr>
              <a:t> </a:t>
            </a:r>
            <a:r>
              <a:rPr lang="en-US" sz="1000" i="1">
                <a:solidFill>
                  <a:srgbClr val="242424"/>
                </a:solidFill>
                <a:latin typeface="+mj-lt"/>
                <a:ea typeface="Microsoft YaHei UI" panose="020B0503020204020204" pitchFamily="34" charset="-122"/>
                <a:cs typeface="Calibri Light" panose="020F0302020204030204" pitchFamily="34" charset="0"/>
              </a:rPr>
              <a:t>Research Quarterly, 45</a:t>
            </a:r>
            <a:r>
              <a:rPr lang="en-US" sz="1000">
                <a:solidFill>
                  <a:srgbClr val="242424"/>
                </a:solidFill>
                <a:latin typeface="+mj-lt"/>
                <a:ea typeface="Microsoft YaHei UI" panose="020B0503020204020204" pitchFamily="34" charset="-122"/>
                <a:cs typeface="Calibri Light" panose="020F0302020204030204" pitchFamily="34" charset="0"/>
              </a:rPr>
              <a:t>(2), 230–251.</a:t>
            </a:r>
            <a:endParaRPr lang="en-US" sz="1000">
              <a:solidFill>
                <a:schemeClr val="tx1"/>
              </a:solidFill>
              <a:latin typeface="+mj-lt"/>
              <a:ea typeface="Microsoft YaHei UI" panose="020B0503020204020204" pitchFamily="34" charset="-122"/>
            </a:endParaRPr>
          </a:p>
          <a:p>
            <a:endParaRPr lang="en-US" sz="1000">
              <a:solidFill>
                <a:schemeClr val="tx1"/>
              </a:solidFill>
              <a:latin typeface="+mj-lt"/>
              <a:ea typeface="Microsoft YaHei UI" panose="020B0503020204020204" pitchFamily="34" charset="-122"/>
            </a:endParaRPr>
          </a:p>
          <a:p>
            <a:r>
              <a:rPr lang="en-US" sz="1000">
                <a:solidFill>
                  <a:schemeClr val="tx1"/>
                </a:solidFill>
                <a:latin typeface="+mj-lt"/>
                <a:ea typeface="Microsoft YaHei UI" panose="020B0503020204020204" pitchFamily="34" charset="-122"/>
              </a:rPr>
              <a:t>Lane, H. B., &amp; Pullen, P. C. (2004). </a:t>
            </a:r>
            <a:r>
              <a:rPr lang="en-US" sz="1000" i="1">
                <a:solidFill>
                  <a:schemeClr val="tx1"/>
                </a:solidFill>
                <a:latin typeface="+mj-lt"/>
                <a:ea typeface="Microsoft YaHei UI" panose="020B0503020204020204" pitchFamily="34" charset="-122"/>
              </a:rPr>
              <a:t>Phonological awareness assessment and instruction: A sound beginning</a:t>
            </a:r>
            <a:r>
              <a:rPr lang="en-US" sz="1000">
                <a:solidFill>
                  <a:schemeClr val="tx1"/>
                </a:solidFill>
                <a:latin typeface="+mj-lt"/>
                <a:ea typeface="Microsoft YaHei UI" panose="020B0503020204020204" pitchFamily="34" charset="-122"/>
              </a:rPr>
              <a:t>. Allyn &amp; Bacon.</a:t>
            </a:r>
            <a:endParaRPr lang="en-US" sz="1000" b="0" i="0" u="none" strike="noStrike">
              <a:solidFill>
                <a:schemeClr val="tx1"/>
              </a:solidFill>
              <a:effectLst/>
              <a:latin typeface="+mj-lt"/>
              <a:ea typeface="Microsoft YaHei UI" panose="020B0503020204020204" pitchFamily="34" charset="-122"/>
            </a:endParaRPr>
          </a:p>
          <a:p>
            <a:endParaRPr lang="en-US" sz="1000">
              <a:solidFill>
                <a:schemeClr val="tx1"/>
              </a:solidFill>
              <a:latin typeface="+mj-lt"/>
              <a:ea typeface="Microsoft YaHei UI" panose="020B0503020204020204" pitchFamily="34" charset="-122"/>
            </a:endParaRPr>
          </a:p>
          <a:p>
            <a:r>
              <a:rPr lang="en-US" sz="1000">
                <a:solidFill>
                  <a:schemeClr val="tx1"/>
                </a:solidFill>
                <a:latin typeface="+mj-lt"/>
                <a:ea typeface="Microsoft YaHei UI" panose="020B0503020204020204" pitchFamily="34" charset="-122"/>
              </a:rPr>
              <a:t>Lonigan, C. J., &amp; Shanahan, T. (2008). Executive summary of the report of the National Early Literacy Panel. </a:t>
            </a:r>
            <a:r>
              <a:rPr lang="en-US" sz="1000" i="1">
                <a:solidFill>
                  <a:schemeClr val="tx1"/>
                </a:solidFill>
                <a:latin typeface="+mj-lt"/>
                <a:ea typeface="Microsoft YaHei UI" panose="020B0503020204020204" pitchFamily="34" charset="-122"/>
              </a:rPr>
              <a:t>Developing early literacy: Report of the National Early Literacy Panel</a:t>
            </a:r>
            <a:r>
              <a:rPr lang="en-US" sz="1000">
                <a:solidFill>
                  <a:schemeClr val="tx1"/>
                </a:solidFill>
                <a:latin typeface="+mj-lt"/>
                <a:ea typeface="Microsoft YaHei UI" panose="020B0503020204020204" pitchFamily="34" charset="-122"/>
              </a:rPr>
              <a:t>, 1–8. National Center for Family Literacy. </a:t>
            </a:r>
          </a:p>
          <a:p>
            <a:r>
              <a:rPr lang="en-US" sz="1000">
                <a:solidFill>
                  <a:schemeClr val="tx1"/>
                </a:solidFill>
                <a:latin typeface="+mj-lt"/>
                <a:ea typeface="Microsoft YaHei UI" panose="020B0503020204020204" pitchFamily="34" charset="-122"/>
              </a:rPr>
              <a:t>National Early Literacy Panel. (2008). </a:t>
            </a:r>
            <a:r>
              <a:rPr lang="en-US" sz="1000" i="1">
                <a:solidFill>
                  <a:schemeClr val="tx1"/>
                </a:solidFill>
                <a:latin typeface="+mj-lt"/>
                <a:ea typeface="Microsoft YaHei UI" panose="020B0503020204020204" pitchFamily="34" charset="-122"/>
              </a:rPr>
              <a:t>Developing early literacy: Report of the National Early Literacy Panel</a:t>
            </a:r>
            <a:r>
              <a:rPr lang="en-US" sz="1000">
                <a:solidFill>
                  <a:schemeClr val="tx1"/>
                </a:solidFill>
                <a:latin typeface="+mj-lt"/>
                <a:ea typeface="Microsoft YaHei UI" panose="020B0503020204020204" pitchFamily="34" charset="-122"/>
              </a:rPr>
              <a:t>. National Center for Family Literacy.</a:t>
            </a:r>
          </a:p>
          <a:p>
            <a:endParaRPr lang="en-US" sz="1000">
              <a:solidFill>
                <a:schemeClr val="tx1"/>
              </a:solidFill>
              <a:latin typeface="+mj-lt"/>
              <a:ea typeface="Microsoft YaHei UI" panose="020B0503020204020204" pitchFamily="34" charset="-122"/>
            </a:endParaRPr>
          </a:p>
          <a:p>
            <a:r>
              <a:rPr lang="en-US" sz="1000">
                <a:latin typeface="+mj-lt"/>
                <a:ea typeface="Microsoft YaHei UI" panose="020B0503020204020204" pitchFamily="34" charset="-122"/>
              </a:rPr>
              <a:t>Lyon, R.G. (1998). Reading is not a natural process</a:t>
            </a:r>
            <a:r>
              <a:rPr lang="en-US" sz="1000" i="1">
                <a:latin typeface="+mj-lt"/>
                <a:ea typeface="Microsoft YaHei UI" panose="020B0503020204020204" pitchFamily="34" charset="-122"/>
              </a:rPr>
              <a:t>. Educational Leadership, 55, </a:t>
            </a:r>
            <a:r>
              <a:rPr lang="en-US" sz="1000">
                <a:latin typeface="+mj-lt"/>
                <a:ea typeface="Microsoft YaHei UI" panose="020B0503020204020204" pitchFamily="34" charset="-122"/>
              </a:rPr>
              <a:t>6 pp 14-18. ​</a:t>
            </a:r>
          </a:p>
          <a:p>
            <a:endParaRPr lang="en-US" sz="1000">
              <a:latin typeface="+mj-lt"/>
              <a:ea typeface="Microsoft YaHei UI" panose="020B0503020204020204" pitchFamily="34" charset="-122"/>
            </a:endParaRPr>
          </a:p>
          <a:p>
            <a:r>
              <a:rPr lang="en-US" sz="1000">
                <a:latin typeface="+mj-lt"/>
                <a:ea typeface="Microsoft YaHei UI" panose="020B0503020204020204" pitchFamily="34" charset="-122"/>
              </a:rPr>
              <a:t>Lyon, G. R. (2002). Reading development, reading difficulties, and reading instruction: Educational and public health issues. </a:t>
            </a:r>
            <a:r>
              <a:rPr lang="en-US" sz="1000" i="1">
                <a:latin typeface="+mj-lt"/>
                <a:ea typeface="Microsoft YaHei UI" panose="020B0503020204020204" pitchFamily="34" charset="-122"/>
              </a:rPr>
              <a:t>Journal of School Psychology,</a:t>
            </a:r>
            <a:r>
              <a:rPr lang="en-US" sz="1000">
                <a:latin typeface="+mj-lt"/>
                <a:ea typeface="Microsoft YaHei UI" panose="020B0503020204020204" pitchFamily="34" charset="-122"/>
              </a:rPr>
              <a:t> 40, 3-6.​</a:t>
            </a:r>
            <a:endParaRPr lang="en-US" sz="1000">
              <a:solidFill>
                <a:schemeClr val="tx1"/>
              </a:solidFill>
              <a:latin typeface="+mj-lt"/>
              <a:ea typeface="Microsoft YaHei UI" panose="020B0503020204020204" pitchFamily="34" charset="-122"/>
            </a:endParaRPr>
          </a:p>
          <a:p>
            <a:endParaRPr lang="en-US" sz="1000">
              <a:latin typeface="+mj-lt"/>
            </a:endParaRPr>
          </a:p>
          <a:p>
            <a:r>
              <a:rPr lang="en-US" sz="1000">
                <a:solidFill>
                  <a:srgbClr val="333333"/>
                </a:solidFill>
                <a:latin typeface="+mj-lt"/>
              </a:rPr>
              <a:t>Moats, L. C. (2020). </a:t>
            </a:r>
            <a:r>
              <a:rPr lang="en-US" sz="1000" i="1">
                <a:solidFill>
                  <a:srgbClr val="333333"/>
                </a:solidFill>
                <a:latin typeface="+mj-lt"/>
              </a:rPr>
              <a:t>Speech to print: Language essentials for teachers </a:t>
            </a:r>
            <a:r>
              <a:rPr lang="en-US" sz="1000">
                <a:solidFill>
                  <a:srgbClr val="333333"/>
                </a:solidFill>
                <a:latin typeface="+mj-lt"/>
              </a:rPr>
              <a:t>(3rd ed.). </a:t>
            </a:r>
            <a:r>
              <a:rPr lang="en-US" sz="1000">
                <a:solidFill>
                  <a:schemeClr val="tx1"/>
                </a:solidFill>
                <a:latin typeface="+mj-lt"/>
              </a:rPr>
              <a:t>Brookes Publishing.</a:t>
            </a:r>
          </a:p>
          <a:p>
            <a:endParaRPr lang="en-US" sz="1000">
              <a:solidFill>
                <a:schemeClr val="tx1"/>
              </a:solidFill>
              <a:latin typeface="+mj-lt"/>
              <a:ea typeface="Microsoft YaHei UI" panose="020B0503020204020204" pitchFamily="34" charset="-122"/>
            </a:endParaRPr>
          </a:p>
          <a:p>
            <a:endParaRPr lang="en-US" sz="1000">
              <a:latin typeface="+mj-lt"/>
              <a:ea typeface="Microsoft YaHei UI" panose="020B0503020204020204" pitchFamily="34" charset="-122"/>
              <a:cs typeface="Calibri Light" panose="020F0302020204030204" pitchFamily="34" charset="0"/>
            </a:endParaRPr>
          </a:p>
        </p:txBody>
      </p:sp>
      <p:pic>
        <p:nvPicPr>
          <p:cNvPr id="5" name="Picture 2" descr="CDE Logo">
            <a:extLst>
              <a:ext uri="{FF2B5EF4-FFF2-40B4-BE49-F238E27FC236}">
                <a16:creationId xmlns:a16="http://schemas.microsoft.com/office/drawing/2014/main" id="{C9F42E44-564D-2CD8-786B-13F78336923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4867977"/>
            <a:ext cx="914400"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9756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40F87DCA-979B-1BED-26EF-D547DB71240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935B597-0F47-1F7E-9592-8E98524C3DCF}"/>
              </a:ext>
              <a:ext uri="{C183D7F6-B498-43B3-948B-1728B52AA6E4}">
                <adec:decorative xmlns:adec="http://schemas.microsoft.com/office/drawing/2017/decorative" val="1"/>
              </a:ext>
            </a:extLst>
          </p:cNvPr>
          <p:cNvSpPr/>
          <p:nvPr/>
        </p:nvSpPr>
        <p:spPr>
          <a:xfrm>
            <a:off x="0" y="4319337"/>
            <a:ext cx="914400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Google Shape;353;p46">
            <a:extLst>
              <a:ext uri="{FF2B5EF4-FFF2-40B4-BE49-F238E27FC236}">
                <a16:creationId xmlns:a16="http://schemas.microsoft.com/office/drawing/2014/main" id="{4A20A285-F188-4B36-79B2-3F1E93A5A75B}"/>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a:latin typeface="Trebuchet MS"/>
              </a:rPr>
              <a:t>References 3</a:t>
            </a:r>
          </a:p>
        </p:txBody>
      </p:sp>
      <p:sp>
        <p:nvSpPr>
          <p:cNvPr id="3" name="TextBox 2">
            <a:extLst>
              <a:ext uri="{FF2B5EF4-FFF2-40B4-BE49-F238E27FC236}">
                <a16:creationId xmlns:a16="http://schemas.microsoft.com/office/drawing/2014/main" id="{D60B7FAE-B7FB-1EB1-1469-29576A8A166C}"/>
              </a:ext>
            </a:extLst>
          </p:cNvPr>
          <p:cNvSpPr txBox="1"/>
          <p:nvPr/>
        </p:nvSpPr>
        <p:spPr>
          <a:xfrm>
            <a:off x="168442" y="742295"/>
            <a:ext cx="8807116" cy="4401205"/>
          </a:xfrm>
          <a:prstGeom prst="rect">
            <a:avLst/>
          </a:prstGeom>
          <a:noFill/>
        </p:spPr>
        <p:txBody>
          <a:bodyPr wrap="square">
            <a:spAutoFit/>
          </a:bodyPr>
          <a:lstStyle/>
          <a:p>
            <a:pPr fontAlgn="base"/>
            <a:r>
              <a:rPr lang="en-US" sz="1000">
                <a:ea typeface="Microsoft YaHei UI" panose="020B0503020204020204" pitchFamily="34" charset="-122"/>
              </a:rPr>
              <a:t>Moats, L. C. (2020). </a:t>
            </a:r>
            <a:r>
              <a:rPr lang="en-US" sz="1000" i="1">
                <a:ea typeface="Microsoft YaHei UI" panose="020B0503020204020204" pitchFamily="34" charset="-122"/>
              </a:rPr>
              <a:t>Teaching reading is rocket science</a:t>
            </a:r>
            <a:r>
              <a:rPr lang="en-US" sz="1000">
                <a:ea typeface="Microsoft YaHei UI" panose="020B0503020204020204" pitchFamily="34" charset="-122"/>
              </a:rPr>
              <a:t> (2nd ed.). In L. Diamond &amp; L. </a:t>
            </a:r>
            <a:r>
              <a:rPr lang="en-US" sz="1000" err="1">
                <a:ea typeface="Microsoft YaHei UI" panose="020B0503020204020204" pitchFamily="34" charset="-122"/>
              </a:rPr>
              <a:t>Thorsnes</a:t>
            </a:r>
            <a:r>
              <a:rPr lang="en-US" sz="1000">
                <a:ea typeface="Microsoft YaHei UI" panose="020B0503020204020204" pitchFamily="34" charset="-122"/>
              </a:rPr>
              <a:t> (Eds.), </a:t>
            </a:r>
            <a:r>
              <a:rPr lang="en-US" sz="1000" i="1">
                <a:ea typeface="Microsoft YaHei UI" panose="020B0503020204020204" pitchFamily="34" charset="-122"/>
              </a:rPr>
              <a:t>Teaching reading sourcebook</a:t>
            </a:r>
            <a:r>
              <a:rPr lang="en-US" sz="1000">
                <a:ea typeface="Microsoft YaHei UI" panose="020B0503020204020204" pitchFamily="34" charset="-122"/>
              </a:rPr>
              <a:t> (3rd ed., pp. 9–30). Arena Press.</a:t>
            </a:r>
            <a:endParaRPr lang="en-US" sz="1000">
              <a:solidFill>
                <a:schemeClr val="tx1"/>
              </a:solidFill>
              <a:ea typeface="Microsoft YaHei UI" panose="020B0503020204020204" pitchFamily="34" charset="-122"/>
            </a:endParaRPr>
          </a:p>
          <a:p>
            <a:pPr fontAlgn="base"/>
            <a:endParaRPr lang="en-US" sz="1000">
              <a:latin typeface="Trebuchet MS" panose="020B0603020202020204" pitchFamily="34" charset="0"/>
              <a:ea typeface="Microsoft YaHei UI" panose="020B0503020204020204" pitchFamily="34" charset="-122"/>
            </a:endParaRPr>
          </a:p>
          <a:p>
            <a:pPr fontAlgn="base"/>
            <a:r>
              <a:rPr lang="en-US" sz="1000">
                <a:latin typeface="Trebuchet MS" panose="020B0603020202020204" pitchFamily="34" charset="0"/>
                <a:ea typeface="Microsoft YaHei UI" panose="020B0503020204020204" pitchFamily="34" charset="-122"/>
              </a:rPr>
              <a:t>National Center for Education Statistics., National Assessment of Educational Progress (Project), Educational Testing Service., &amp; United States. (2019). </a:t>
            </a:r>
            <a:r>
              <a:rPr lang="en-US" sz="1000" i="1">
                <a:latin typeface="Trebuchet MS" panose="020B0603020202020204" pitchFamily="34" charset="0"/>
                <a:ea typeface="Microsoft YaHei UI" panose="020B0503020204020204" pitchFamily="34" charset="-122"/>
              </a:rPr>
              <a:t>NAEP ... reading report card for the nation and the states</a:t>
            </a:r>
            <a:r>
              <a:rPr lang="en-US" sz="1000">
                <a:latin typeface="Trebuchet MS" panose="020B0603020202020204" pitchFamily="34" charset="0"/>
                <a:ea typeface="Microsoft YaHei UI" panose="020B0503020204020204" pitchFamily="34" charset="-122"/>
              </a:rPr>
              <a:t>. Washington, D.C: National Center for Education Statistics, Office of Educational Research and Improvement, U.S. Dept. of Education.​</a:t>
            </a:r>
            <a:endParaRPr lang="en-US" sz="1000">
              <a:solidFill>
                <a:schemeClr val="tx1"/>
              </a:solidFill>
              <a:latin typeface="Trebuchet MS" panose="020B0603020202020204" pitchFamily="34" charset="0"/>
              <a:ea typeface="Microsoft YaHei UI" panose="020B0503020204020204" pitchFamily="34" charset="-122"/>
            </a:endParaRPr>
          </a:p>
          <a:p>
            <a:endParaRPr lang="en-US" sz="1000">
              <a:solidFill>
                <a:schemeClr val="tx1"/>
              </a:solidFill>
              <a:latin typeface="Trebuchet MS" panose="020B0603020202020204" pitchFamily="34" charset="0"/>
              <a:ea typeface="Microsoft YaHei UI" panose="020B0503020204020204" pitchFamily="34" charset="-122"/>
            </a:endParaRPr>
          </a:p>
          <a:p>
            <a:r>
              <a:rPr lang="en-US" sz="1000" b="0" i="0" u="none" strike="noStrike">
                <a:solidFill>
                  <a:schemeClr val="tx1"/>
                </a:solidFill>
                <a:effectLst/>
                <a:latin typeface="Trebuchet MS" panose="020B0603020202020204" pitchFamily="34" charset="0"/>
                <a:ea typeface="Microsoft YaHei UI" panose="020B0503020204020204" pitchFamily="34" charset="-122"/>
              </a:rPr>
              <a:t>National Reading Panel. (2000). Teaching children to read: An evidence-based assessment of the scientific research literature on reading and its implications for reading instruction (NIH Publications No. 00-4769) Washington, DC: National Institutes of Child Health and Human Development.</a:t>
            </a:r>
          </a:p>
          <a:p>
            <a:endParaRPr lang="en-US" sz="1000">
              <a:solidFill>
                <a:schemeClr val="tx1"/>
              </a:solidFill>
              <a:latin typeface="Trebuchet MS" panose="020B0603020202020204" pitchFamily="34" charset="0"/>
              <a:ea typeface="Microsoft YaHei UI" panose="020B0503020204020204" pitchFamily="34" charset="-122"/>
            </a:endParaRPr>
          </a:p>
          <a:p>
            <a:r>
              <a:rPr lang="en-US" sz="1000">
                <a:latin typeface="Trebuchet MS" panose="020B0603020202020204" pitchFamily="34" charset="0"/>
                <a:ea typeface="Microsoft YaHei UI" panose="020B0503020204020204" pitchFamily="34" charset="-122"/>
                <a:cs typeface="Calibri Light" panose="020F0302020204030204" pitchFamily="34" charset="0"/>
              </a:rPr>
              <a:t>National Institute of Child Health and Human Development (NICHD). (2000). </a:t>
            </a:r>
            <a:r>
              <a:rPr lang="en-US" sz="1000" i="1">
                <a:latin typeface="Trebuchet MS" panose="020B0603020202020204" pitchFamily="34" charset="0"/>
                <a:ea typeface="Microsoft YaHei UI" panose="020B0503020204020204" pitchFamily="34" charset="-122"/>
                <a:cs typeface="Calibri Light" panose="020F0302020204030204" pitchFamily="34" charset="0"/>
              </a:rPr>
              <a:t>Report of the National Reading Panel. Teaching children to read : An evidence-based assessment of the scientific research literature on reading and its implications for reading instruction</a:t>
            </a:r>
            <a:r>
              <a:rPr lang="en-US" sz="1000">
                <a:latin typeface="Trebuchet MS" panose="020B0603020202020204" pitchFamily="34" charset="0"/>
                <a:ea typeface="Microsoft YaHei UI" panose="020B0503020204020204" pitchFamily="34" charset="-122"/>
                <a:cs typeface="Calibri Light" panose="020F0302020204030204" pitchFamily="34" charset="0"/>
              </a:rPr>
              <a:t>. </a:t>
            </a:r>
            <a:r>
              <a:rPr lang="en-US" sz="1000">
                <a:solidFill>
                  <a:srgbClr val="242424"/>
                </a:solidFill>
                <a:latin typeface="Trebuchet MS" panose="020B0603020202020204" pitchFamily="34" charset="0"/>
                <a:ea typeface="Microsoft YaHei UI" panose="020B0503020204020204" pitchFamily="34" charset="-122"/>
                <a:cs typeface="Calibri Light" panose="020F0302020204030204" pitchFamily="34" charset="0"/>
              </a:rPr>
              <a:t>(NIH Publication No. 00-4769). Washington, DC: U.S. Government Printing Office.</a:t>
            </a:r>
          </a:p>
          <a:p>
            <a:endParaRPr lang="en-US" sz="1000">
              <a:solidFill>
                <a:srgbClr val="242424"/>
              </a:solidFill>
              <a:latin typeface="Trebuchet MS" panose="020B0603020202020204" pitchFamily="34" charset="0"/>
              <a:ea typeface="Microsoft YaHei UI" panose="020B0503020204020204" pitchFamily="34" charset="-122"/>
              <a:cs typeface="Calibri Light" panose="020F0302020204030204" pitchFamily="34" charset="0"/>
            </a:endParaRPr>
          </a:p>
          <a:p>
            <a:r>
              <a:rPr lang="en-US" sz="1000">
                <a:latin typeface="Trebuchet MS" panose="020B0603020202020204" pitchFamily="34" charset="0"/>
              </a:rPr>
              <a:t>Parrott, K. (2017, October 12). </a:t>
            </a:r>
            <a:r>
              <a:rPr lang="en-US" sz="1000" i="1">
                <a:latin typeface="Trebuchet MS" panose="020B0603020202020204" pitchFamily="34" charset="0"/>
              </a:rPr>
              <a:t>Fountas and Pinnell say librarians should guide readers by interest, not level</a:t>
            </a:r>
            <a:r>
              <a:rPr lang="en-US" sz="1000">
                <a:latin typeface="Trebuchet MS" panose="020B0603020202020204" pitchFamily="34" charset="0"/>
              </a:rPr>
              <a:t>. </a:t>
            </a:r>
            <a:r>
              <a:rPr lang="en-US" sz="1000" i="1">
                <a:latin typeface="Trebuchet MS" panose="020B0603020202020204" pitchFamily="34" charset="0"/>
              </a:rPr>
              <a:t>School Library Journal</a:t>
            </a:r>
            <a:r>
              <a:rPr lang="en-US" sz="1000">
                <a:latin typeface="Trebuchet MS" panose="020B0603020202020204" pitchFamily="34" charset="0"/>
              </a:rPr>
              <a:t>.</a:t>
            </a:r>
            <a:endParaRPr lang="en-US" sz="1000">
              <a:latin typeface="Trebuchet MS" panose="020B0603020202020204" pitchFamily="34" charset="0"/>
              <a:ea typeface="Microsoft YaHei UI" panose="020B0503020204020204" pitchFamily="34" charset="-122"/>
              <a:cs typeface="Calibri Light" panose="020F0302020204030204" pitchFamily="34" charset="0"/>
            </a:endParaRPr>
          </a:p>
          <a:p>
            <a:endParaRPr lang="en-US" sz="1000">
              <a:solidFill>
                <a:schemeClr val="tx1"/>
              </a:solidFill>
              <a:latin typeface="Trebuchet MS" panose="020B0603020202020204" pitchFamily="34" charset="0"/>
              <a:ea typeface="Microsoft YaHei UI" panose="020B0503020204020204" pitchFamily="34" charset="-122"/>
            </a:endParaRPr>
          </a:p>
          <a:p>
            <a:r>
              <a:rPr lang="en-US" sz="1000">
                <a:latin typeface="Trebuchet MS" panose="020B0603020202020204" pitchFamily="34" charset="0"/>
              </a:rPr>
              <a:t>Reading Rockets. (n.d.). </a:t>
            </a:r>
            <a:r>
              <a:rPr lang="en-US" sz="1000" i="1">
                <a:latin typeface="Trebuchet MS" panose="020B0603020202020204" pitchFamily="34" charset="0"/>
              </a:rPr>
              <a:t>Reading 101: A </a:t>
            </a:r>
            <a:r>
              <a:rPr lang="en-US" sz="1000" i="1">
                <a:solidFill>
                  <a:schemeClr val="tx1"/>
                </a:solidFill>
                <a:latin typeface="Trebuchet MS" panose="020B0603020202020204" pitchFamily="34" charset="0"/>
              </a:rPr>
              <a:t>guide for parents</a:t>
            </a:r>
            <a:r>
              <a:rPr lang="en-US" sz="1000">
                <a:solidFill>
                  <a:schemeClr val="tx1"/>
                </a:solidFill>
                <a:latin typeface="Trebuchet MS" panose="020B0603020202020204" pitchFamily="34" charset="0"/>
              </a:rPr>
              <a:t>. </a:t>
            </a:r>
            <a:r>
              <a:rPr lang="en-US" sz="1000">
                <a:solidFill>
                  <a:schemeClr val="tx1"/>
                </a:solidFill>
                <a:latin typeface="Trebuchet MS" panose="020B0603020202020204" pitchFamily="34" charset="0"/>
                <a:hlinkClick r:id="rId3">
                  <a:extLst>
                    <a:ext uri="{A12FA001-AC4F-418D-AE19-62706E023703}">
                      <ahyp:hlinkClr xmlns:ahyp="http://schemas.microsoft.com/office/drawing/2018/hyperlinkcolor" val="tx"/>
                    </a:ext>
                  </a:extLst>
                </a:hlinkClick>
              </a:rPr>
              <a:t>https://www.readingrockets.org/literacy-home/reading-101-guide-parents</a:t>
            </a:r>
            <a:r>
              <a:rPr lang="en-US" sz="1000">
                <a:solidFill>
                  <a:schemeClr val="tx1"/>
                </a:solidFill>
                <a:latin typeface="Trebuchet MS" panose="020B0603020202020204" pitchFamily="34" charset="0"/>
              </a:rPr>
              <a:t>.</a:t>
            </a:r>
          </a:p>
          <a:p>
            <a:endParaRPr lang="en-US" sz="1000">
              <a:solidFill>
                <a:schemeClr val="tx1"/>
              </a:solidFill>
              <a:latin typeface="Trebuchet MS" panose="020B0603020202020204" pitchFamily="34" charset="0"/>
            </a:endParaRPr>
          </a:p>
          <a:p>
            <a:r>
              <a:rPr lang="en-US" sz="1000">
                <a:solidFill>
                  <a:schemeClr val="tx1"/>
                </a:solidFill>
                <a:latin typeface="Trebuchet MS" panose="020B0603020202020204" pitchFamily="34" charset="0"/>
              </a:rPr>
              <a:t>Reading Universe. (n.d.). </a:t>
            </a:r>
            <a:r>
              <a:rPr lang="en-US" sz="1000" i="1">
                <a:solidFill>
                  <a:schemeClr val="tx1"/>
                </a:solidFill>
                <a:latin typeface="Trebuchet MS" panose="020B0603020202020204" pitchFamily="34" charset="0"/>
              </a:rPr>
              <a:t>Word recognition</a:t>
            </a:r>
            <a:r>
              <a:rPr lang="en-US" sz="1000">
                <a:solidFill>
                  <a:schemeClr val="tx1"/>
                </a:solidFill>
                <a:latin typeface="Trebuchet MS" panose="020B0603020202020204" pitchFamily="34" charset="0"/>
              </a:rPr>
              <a:t>. Reading Universe. </a:t>
            </a:r>
            <a:r>
              <a:rPr lang="en-US" sz="1000" u="sng">
                <a:solidFill>
                  <a:schemeClr val="tx1"/>
                </a:solidFill>
                <a:latin typeface="Trebuchet MS" panose="020B0603020202020204" pitchFamily="34" charset="0"/>
                <a:hlinkClick r:id="rId4">
                  <a:extLst>
                    <a:ext uri="{A12FA001-AC4F-418D-AE19-62706E023703}">
                      <ahyp:hlinkClr xmlns:ahyp="http://schemas.microsoft.com/office/drawing/2018/hyperlinkcolor" val="tx"/>
                    </a:ext>
                  </a:extLst>
                </a:hlinkClick>
              </a:rPr>
              <a:t>https://readinguniverse.org/explore-teaching-topics/word-recognition</a:t>
            </a:r>
            <a:endParaRPr lang="en-US" sz="1000">
              <a:solidFill>
                <a:schemeClr val="tx1"/>
              </a:solidFill>
              <a:latin typeface="Trebuchet MS" panose="020B0603020202020204" pitchFamily="34" charset="0"/>
              <a:ea typeface="Microsoft YaHei UI" panose="020B0503020204020204" pitchFamily="34" charset="-122"/>
            </a:endParaRPr>
          </a:p>
          <a:p>
            <a:pPr>
              <a:buSzPts val="1100"/>
            </a:pPr>
            <a:r>
              <a:rPr lang="en-US" sz="1000">
                <a:latin typeface="Trebuchet MS" panose="020B0603020202020204" pitchFamily="34" charset="0"/>
                <a:ea typeface="Microsoft YaHei UI" panose="020B0503020204020204" pitchFamily="34" charset="-122"/>
                <a:cs typeface="Calibri Light" panose="020F0302020204030204" pitchFamily="34" charset="0"/>
              </a:rPr>
              <a:t>Reitsma, P. (1983a). Printed word learning in beginning readers</a:t>
            </a:r>
            <a:r>
              <a:rPr lang="en-US" sz="1000" i="1">
                <a:latin typeface="Trebuchet MS" panose="020B0603020202020204" pitchFamily="34" charset="0"/>
                <a:ea typeface="Microsoft YaHei UI" panose="020B0503020204020204" pitchFamily="34" charset="-122"/>
                <a:cs typeface="Calibri Light" panose="020F0302020204030204" pitchFamily="34" charset="0"/>
              </a:rPr>
              <a:t>. Journal of Experimental Child Psychology, 36, </a:t>
            </a:r>
            <a:r>
              <a:rPr lang="en-US" sz="1000">
                <a:latin typeface="Trebuchet MS" panose="020B0603020202020204" pitchFamily="34" charset="0"/>
                <a:ea typeface="Microsoft YaHei UI" panose="020B0503020204020204" pitchFamily="34" charset="-122"/>
                <a:cs typeface="Calibri Light" panose="020F0302020204030204" pitchFamily="34" charset="0"/>
              </a:rPr>
              <a:t>321-339.</a:t>
            </a:r>
          </a:p>
          <a:p>
            <a:pPr>
              <a:buSzPts val="1100"/>
            </a:pPr>
            <a:endParaRPr lang="en-US" sz="1000">
              <a:latin typeface="Trebuchet MS" panose="020B0603020202020204" pitchFamily="34" charset="0"/>
              <a:ea typeface="Microsoft YaHei UI" panose="020B0503020204020204" pitchFamily="34" charset="-122"/>
              <a:cs typeface="Calibri Light" panose="020F0302020204030204" pitchFamily="34" charset="0"/>
            </a:endParaRPr>
          </a:p>
          <a:p>
            <a:pPr>
              <a:buSzPts val="1100"/>
            </a:pPr>
            <a:r>
              <a:rPr lang="en-US" sz="1000">
                <a:latin typeface="Trebuchet MS" panose="020B0603020202020204" pitchFamily="34" charset="0"/>
                <a:ea typeface="Microsoft YaHei UI" panose="020B0503020204020204" pitchFamily="34" charset="-122"/>
                <a:cs typeface="Calibri Light" panose="020F0302020204030204" pitchFamily="34" charset="0"/>
              </a:rPr>
              <a:t>Reitsma, P. (1983b). Word-specific knowledge in beginning reading. </a:t>
            </a:r>
            <a:r>
              <a:rPr lang="en-US" sz="1000" i="1">
                <a:latin typeface="Trebuchet MS" panose="020B0603020202020204" pitchFamily="34" charset="0"/>
                <a:ea typeface="Microsoft YaHei UI" panose="020B0503020204020204" pitchFamily="34" charset="-122"/>
                <a:cs typeface="Calibri Light" panose="020F0302020204030204" pitchFamily="34" charset="0"/>
              </a:rPr>
              <a:t>Journal of Research in Reading, 6, </a:t>
            </a:r>
            <a:r>
              <a:rPr lang="en-US" sz="1000">
                <a:latin typeface="Trebuchet MS" panose="020B0603020202020204" pitchFamily="34" charset="0"/>
                <a:ea typeface="Microsoft YaHei UI" panose="020B0503020204020204" pitchFamily="34" charset="-122"/>
                <a:cs typeface="Calibri Light" panose="020F0302020204030204" pitchFamily="34" charset="0"/>
              </a:rPr>
              <a:t>41-56.</a:t>
            </a:r>
          </a:p>
          <a:p>
            <a:pPr>
              <a:buSzPts val="1100"/>
            </a:pPr>
            <a:endParaRPr lang="en-US" sz="1000">
              <a:solidFill>
                <a:schemeClr val="tx1"/>
              </a:solidFill>
              <a:latin typeface="Trebuchet MS" panose="020B0603020202020204" pitchFamily="34" charset="0"/>
              <a:ea typeface="Microsoft YaHei UI" panose="020B0503020204020204" pitchFamily="34" charset="-122"/>
              <a:cs typeface="Calibri Light" panose="020F0302020204030204" pitchFamily="34" charset="0"/>
            </a:endParaRPr>
          </a:p>
          <a:p>
            <a:pPr>
              <a:buSzPts val="1100"/>
            </a:pPr>
            <a:r>
              <a:rPr lang="en-US" sz="1000">
                <a:solidFill>
                  <a:srgbClr val="242424"/>
                </a:solidFill>
                <a:latin typeface="Trebuchet MS" panose="020B0603020202020204" pitchFamily="34" charset="0"/>
                <a:ea typeface="Microsoft YaHei UI" panose="020B0503020204020204" pitchFamily="34" charset="-122"/>
                <a:cs typeface="Calibri Light" panose="020F0302020204030204" pitchFamily="34" charset="0"/>
              </a:rPr>
              <a:t>Rules for the Administration of the Colorado Reading to Ensure Academic Development Act, 1 Colo. Code Regs. 301-92, (2017).</a:t>
            </a:r>
            <a:endParaRPr lang="en-US" sz="1000">
              <a:solidFill>
                <a:schemeClr val="tx1"/>
              </a:solidFill>
              <a:latin typeface="Trebuchet MS" panose="020B0603020202020204" pitchFamily="34" charset="0"/>
              <a:ea typeface="Microsoft YaHei UI" panose="020B0503020204020204" pitchFamily="34" charset="-122"/>
            </a:endParaRPr>
          </a:p>
          <a:p>
            <a:endParaRPr lang="en-US" sz="1000">
              <a:solidFill>
                <a:schemeClr val="tx1"/>
              </a:solidFill>
              <a:latin typeface="Trebuchet MS" panose="020B0603020202020204" pitchFamily="34" charset="0"/>
              <a:ea typeface="Microsoft YaHei UI" panose="020B0503020204020204" pitchFamily="34" charset="-122"/>
            </a:endParaRPr>
          </a:p>
          <a:p>
            <a:r>
              <a:rPr lang="en-US" sz="1000">
                <a:solidFill>
                  <a:schemeClr val="tx1"/>
                </a:solidFill>
                <a:latin typeface="Trebuchet MS" panose="020B0603020202020204" pitchFamily="34" charset="0"/>
                <a:ea typeface="Microsoft YaHei UI" panose="020B0503020204020204" pitchFamily="34" charset="-122"/>
              </a:rPr>
              <a:t>Sedita, J. (2021). </a:t>
            </a:r>
            <a:r>
              <a:rPr lang="en-US" sz="1000" i="1">
                <a:solidFill>
                  <a:schemeClr val="tx1"/>
                </a:solidFill>
                <a:latin typeface="Trebuchet MS" panose="020B0603020202020204" pitchFamily="34" charset="0"/>
                <a:ea typeface="Microsoft YaHei UI" panose="020B0503020204020204" pitchFamily="34" charset="-122"/>
              </a:rPr>
              <a:t>The keys to beginning reading</a:t>
            </a:r>
            <a:r>
              <a:rPr lang="en-US" sz="1000">
                <a:solidFill>
                  <a:schemeClr val="tx1"/>
                </a:solidFill>
                <a:latin typeface="Trebuchet MS" panose="020B0603020202020204" pitchFamily="34" charset="0"/>
                <a:ea typeface="Microsoft YaHei UI" panose="020B0503020204020204" pitchFamily="34" charset="-122"/>
              </a:rPr>
              <a:t> [Professional development materials]. Keys to Literacy.</a:t>
            </a:r>
          </a:p>
          <a:p>
            <a:endParaRPr lang="en-US" sz="1000" b="0" i="0" u="none" strike="noStrike">
              <a:solidFill>
                <a:schemeClr val="tx1"/>
              </a:solidFill>
              <a:effectLst/>
              <a:latin typeface="Trebuchet MS" panose="020B0603020202020204" pitchFamily="34" charset="0"/>
              <a:ea typeface="Microsoft YaHei UI" panose="020B0503020204020204" pitchFamily="34" charset="-122"/>
            </a:endParaRPr>
          </a:p>
          <a:p>
            <a:endParaRPr lang="en-US" sz="1000">
              <a:solidFill>
                <a:schemeClr val="tx1"/>
              </a:solidFill>
              <a:latin typeface="Trebuchet MS" panose="020B0603020202020204" pitchFamily="34" charset="0"/>
              <a:ea typeface="Microsoft YaHei UI" panose="020B0503020204020204" pitchFamily="34" charset="-122"/>
            </a:endParaRPr>
          </a:p>
        </p:txBody>
      </p:sp>
      <p:pic>
        <p:nvPicPr>
          <p:cNvPr id="5" name="Picture 2" descr="CDE Logo">
            <a:extLst>
              <a:ext uri="{FF2B5EF4-FFF2-40B4-BE49-F238E27FC236}">
                <a16:creationId xmlns:a16="http://schemas.microsoft.com/office/drawing/2014/main" id="{E0BCE273-2EB9-8C72-28A2-896D6B27E64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4867977"/>
            <a:ext cx="914400"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436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2B967088-BC83-522B-54B3-F7865F80AD3C}"/>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62949586-CEAD-58F7-0245-572DF1266498}"/>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a:latin typeface="Trebuchet MS"/>
              </a:rPr>
              <a:t>Outcomes | Science of Reading</a:t>
            </a:r>
          </a:p>
        </p:txBody>
      </p:sp>
      <p:sp>
        <p:nvSpPr>
          <p:cNvPr id="2" name="Google Shape;354;p46">
            <a:extLst>
              <a:ext uri="{FF2B5EF4-FFF2-40B4-BE49-F238E27FC236}">
                <a16:creationId xmlns:a16="http://schemas.microsoft.com/office/drawing/2014/main" id="{92705D6B-2FA0-2E3B-6DC5-1D938A610FA1}"/>
              </a:ext>
            </a:extLst>
          </p:cNvPr>
          <p:cNvSpPr txBox="1">
            <a:spLocks/>
          </p:cNvSpPr>
          <p:nvPr/>
        </p:nvSpPr>
        <p:spPr>
          <a:xfrm>
            <a:off x="95099" y="780609"/>
            <a:ext cx="7169150" cy="3582282"/>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60000"/>
              </a:lnSpc>
            </a:pPr>
            <a:r>
              <a:rPr lang="en-US" sz="2000">
                <a:solidFill>
                  <a:srgbClr val="000000"/>
                </a:solidFill>
                <a:latin typeface="Trebuchet MS"/>
                <a:ea typeface="Calibri"/>
                <a:cs typeface="Times New Roman"/>
              </a:rPr>
              <a:t>What is the </a:t>
            </a:r>
            <a:r>
              <a:rPr lang="en-US" sz="2000" b="1">
                <a:solidFill>
                  <a:srgbClr val="000000"/>
                </a:solidFill>
                <a:latin typeface="Trebuchet MS"/>
                <a:ea typeface="Calibri"/>
                <a:cs typeface="Times New Roman"/>
              </a:rPr>
              <a:t>science of reading</a:t>
            </a:r>
            <a:r>
              <a:rPr lang="en-US" sz="2000">
                <a:solidFill>
                  <a:srgbClr val="000000"/>
                </a:solidFill>
                <a:latin typeface="Trebuchet MS"/>
                <a:ea typeface="Calibri"/>
                <a:cs typeface="Times New Roman"/>
              </a:rPr>
              <a:t>?</a:t>
            </a:r>
            <a:endParaRPr lang="en-US" sz="2000">
              <a:latin typeface="Trebuchet MS"/>
              <a:ea typeface="Calibri"/>
            </a:endParaRPr>
          </a:p>
          <a:p>
            <a:pPr>
              <a:lnSpc>
                <a:spcPct val="160000"/>
              </a:lnSpc>
            </a:pPr>
            <a:r>
              <a:rPr lang="en-US" sz="2000">
                <a:solidFill>
                  <a:srgbClr val="000000"/>
                </a:solidFill>
                <a:latin typeface="Trebuchet MS"/>
                <a:ea typeface="Calibri"/>
                <a:cs typeface="Times New Roman"/>
              </a:rPr>
              <a:t>Why is the </a:t>
            </a:r>
            <a:r>
              <a:rPr lang="en-US" sz="2000" b="1">
                <a:solidFill>
                  <a:srgbClr val="000000"/>
                </a:solidFill>
                <a:latin typeface="Trebuchet MS"/>
                <a:ea typeface="Calibri"/>
                <a:cs typeface="Times New Roman"/>
              </a:rPr>
              <a:t>science of reading</a:t>
            </a:r>
            <a:r>
              <a:rPr lang="en-US" sz="2000">
                <a:solidFill>
                  <a:srgbClr val="000000"/>
                </a:solidFill>
                <a:latin typeface="Trebuchet MS"/>
                <a:ea typeface="Calibri"/>
                <a:cs typeface="Times New Roman"/>
              </a:rPr>
              <a:t> important? </a:t>
            </a:r>
            <a:endParaRPr lang="en-US" sz="2000">
              <a:solidFill>
                <a:srgbClr val="000000"/>
              </a:solidFill>
              <a:latin typeface="Trebuchet MS"/>
              <a:ea typeface="Calibri"/>
            </a:endParaRPr>
          </a:p>
          <a:p>
            <a:pPr>
              <a:lnSpc>
                <a:spcPct val="160000"/>
              </a:lnSpc>
            </a:pPr>
            <a:r>
              <a:rPr lang="en-US" sz="2000">
                <a:solidFill>
                  <a:srgbClr val="000000"/>
                </a:solidFill>
                <a:latin typeface="Trebuchet MS"/>
                <a:ea typeface="Calibri"/>
                <a:cs typeface="Times New Roman"/>
              </a:rPr>
              <a:t>What does the </a:t>
            </a:r>
            <a:r>
              <a:rPr lang="en-US" sz="2000" b="1">
                <a:solidFill>
                  <a:srgbClr val="000000"/>
                </a:solidFill>
                <a:latin typeface="Trebuchet MS"/>
                <a:ea typeface="Calibri"/>
                <a:cs typeface="Times New Roman"/>
              </a:rPr>
              <a:t>science of reading</a:t>
            </a:r>
            <a:r>
              <a:rPr lang="en-US" sz="2000">
                <a:solidFill>
                  <a:srgbClr val="000000"/>
                </a:solidFill>
                <a:latin typeface="Trebuchet MS"/>
                <a:ea typeface="Calibri"/>
                <a:cs typeface="Times New Roman"/>
              </a:rPr>
              <a:t> look like at school? </a:t>
            </a:r>
          </a:p>
          <a:p>
            <a:pPr>
              <a:lnSpc>
                <a:spcPct val="160000"/>
              </a:lnSpc>
            </a:pPr>
            <a:r>
              <a:rPr lang="en-US" sz="2000">
                <a:solidFill>
                  <a:srgbClr val="000000"/>
                </a:solidFill>
                <a:latin typeface="Trebuchet MS"/>
                <a:ea typeface="Calibri"/>
                <a:cs typeface="Times New Roman"/>
              </a:rPr>
              <a:t>How can you support </a:t>
            </a:r>
            <a:r>
              <a:rPr lang="en-US" sz="2000" b="1">
                <a:solidFill>
                  <a:srgbClr val="000000"/>
                </a:solidFill>
                <a:latin typeface="Trebuchet MS"/>
                <a:ea typeface="Calibri"/>
                <a:cs typeface="Times New Roman"/>
              </a:rPr>
              <a:t>reading </a:t>
            </a:r>
            <a:r>
              <a:rPr lang="en-US" sz="2000">
                <a:solidFill>
                  <a:srgbClr val="000000"/>
                </a:solidFill>
                <a:latin typeface="Trebuchet MS"/>
                <a:ea typeface="Calibri"/>
                <a:cs typeface="Times New Roman"/>
              </a:rPr>
              <a:t>at home?</a:t>
            </a:r>
            <a:endParaRPr lang="en-US">
              <a:latin typeface="Trebuchet MS"/>
              <a:ea typeface="Calibri"/>
            </a:endParaRPr>
          </a:p>
          <a:p>
            <a:pPr marL="0" indent="0">
              <a:lnSpc>
                <a:spcPct val="114999"/>
              </a:lnSpc>
              <a:spcAft>
                <a:spcPts val="1200"/>
              </a:spcAft>
              <a:buFont typeface="Arial"/>
              <a:buNone/>
            </a:pPr>
            <a:endParaRPr lang="en-US"/>
          </a:p>
        </p:txBody>
      </p:sp>
    </p:spTree>
    <p:extLst>
      <p:ext uri="{BB962C8B-B14F-4D97-AF65-F5344CB8AC3E}">
        <p14:creationId xmlns:p14="http://schemas.microsoft.com/office/powerpoint/2010/main" val="29444337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7BB92C37-9A9A-FE32-6171-242DDD8D646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8EF7A99-2CE6-98B4-C489-211BC217D702}"/>
              </a:ext>
              <a:ext uri="{C183D7F6-B498-43B3-948B-1728B52AA6E4}">
                <adec:decorative xmlns:adec="http://schemas.microsoft.com/office/drawing/2017/decorative" val="1"/>
              </a:ext>
            </a:extLst>
          </p:cNvPr>
          <p:cNvSpPr/>
          <p:nvPr/>
        </p:nvSpPr>
        <p:spPr>
          <a:xfrm>
            <a:off x="0" y="4319337"/>
            <a:ext cx="914400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Google Shape;353;p46">
            <a:extLst>
              <a:ext uri="{FF2B5EF4-FFF2-40B4-BE49-F238E27FC236}">
                <a16:creationId xmlns:a16="http://schemas.microsoft.com/office/drawing/2014/main" id="{69A1FB19-DB6D-A1C8-0444-6F7E93F3F680}"/>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a:latin typeface="Trebuchet MS"/>
              </a:rPr>
              <a:t>References 4</a:t>
            </a:r>
          </a:p>
        </p:txBody>
      </p:sp>
      <p:sp>
        <p:nvSpPr>
          <p:cNvPr id="3" name="TextBox 2">
            <a:extLst>
              <a:ext uri="{FF2B5EF4-FFF2-40B4-BE49-F238E27FC236}">
                <a16:creationId xmlns:a16="http://schemas.microsoft.com/office/drawing/2014/main" id="{E3C6F935-225A-E70E-E4CF-A84B02AA44BA}"/>
              </a:ext>
            </a:extLst>
          </p:cNvPr>
          <p:cNvSpPr txBox="1"/>
          <p:nvPr/>
        </p:nvSpPr>
        <p:spPr>
          <a:xfrm>
            <a:off x="168442" y="701597"/>
            <a:ext cx="8807116" cy="3477875"/>
          </a:xfrm>
          <a:prstGeom prst="rect">
            <a:avLst/>
          </a:prstGeom>
          <a:noFill/>
        </p:spPr>
        <p:txBody>
          <a:bodyPr wrap="square">
            <a:spAutoFit/>
          </a:bodyPr>
          <a:lstStyle/>
          <a:p>
            <a:r>
              <a:rPr lang="en-US" sz="1000">
                <a:latin typeface="Trebuchet MS" panose="020B0603020202020204" pitchFamily="34" charset="0"/>
                <a:ea typeface="Microsoft YaHei UI" panose="020B0503020204020204" pitchFamily="34" charset="-122"/>
                <a:cs typeface="Calibri Light" panose="020F0302020204030204" pitchFamily="34" charset="0"/>
              </a:rPr>
              <a:t>Scarborough, H. S. (2001). Connecting early language and literacy to later reading (dis)abilities: Evidence, theory, and practice. In S. Neuman &amp; D. Dickinson (Eds.), </a:t>
            </a:r>
            <a:r>
              <a:rPr lang="en-US" sz="1000" i="1">
                <a:latin typeface="Trebuchet MS" panose="020B0603020202020204" pitchFamily="34" charset="0"/>
                <a:ea typeface="Microsoft YaHei UI" panose="020B0503020204020204" pitchFamily="34" charset="-122"/>
                <a:cs typeface="Calibri Light" panose="020F0302020204030204" pitchFamily="34" charset="0"/>
              </a:rPr>
              <a:t>Handbook for research in early literacy</a:t>
            </a:r>
            <a:r>
              <a:rPr lang="en-US" sz="1000">
                <a:latin typeface="Trebuchet MS" panose="020B0603020202020204" pitchFamily="34" charset="0"/>
                <a:ea typeface="Microsoft YaHei UI" panose="020B0503020204020204" pitchFamily="34" charset="-122"/>
                <a:cs typeface="Calibri Light" panose="020F0302020204030204" pitchFamily="34" charset="0"/>
              </a:rPr>
              <a:t>. New York: Guilford Press. </a:t>
            </a:r>
          </a:p>
          <a:p>
            <a:endParaRPr lang="en-US" sz="1000">
              <a:solidFill>
                <a:schemeClr val="tx1"/>
              </a:solidFill>
              <a:latin typeface="Trebuchet MS" panose="020B0603020202020204" pitchFamily="34" charset="0"/>
              <a:ea typeface="Microsoft YaHei UI" panose="020B0503020204020204" pitchFamily="34" charset="-122"/>
              <a:cs typeface="Calibri Light" panose="020F0302020204030204" pitchFamily="34" charset="0"/>
            </a:endParaRPr>
          </a:p>
          <a:p>
            <a:r>
              <a:rPr lang="en-US" sz="1000"/>
              <a:t>Stahl, S.A. (2003). Vocabulary and readability: How knowing word meanings affects comprehension. Topics in Language Disorders., 23(3), 241–247.</a:t>
            </a:r>
            <a:endParaRPr lang="en-US" sz="1000">
              <a:solidFill>
                <a:schemeClr val="tx1"/>
              </a:solidFill>
              <a:latin typeface="Trebuchet MS" panose="020B0603020202020204" pitchFamily="34" charset="0"/>
              <a:ea typeface="Microsoft YaHei UI" panose="020B0503020204020204" pitchFamily="34" charset="-122"/>
            </a:endParaRPr>
          </a:p>
          <a:p>
            <a:endParaRPr lang="en-US" sz="1000">
              <a:solidFill>
                <a:schemeClr val="tx1"/>
              </a:solidFill>
              <a:latin typeface="Trebuchet MS" panose="020B0603020202020204" pitchFamily="34" charset="0"/>
              <a:ea typeface="Microsoft YaHei UI" panose="020B0503020204020204" pitchFamily="34" charset="-122"/>
            </a:endParaRPr>
          </a:p>
          <a:p>
            <a:r>
              <a:rPr lang="en-US" sz="1000">
                <a:solidFill>
                  <a:schemeClr val="tx1"/>
                </a:solidFill>
                <a:latin typeface="Trebuchet MS" panose="020B0603020202020204" pitchFamily="34" charset="0"/>
                <a:ea typeface="Microsoft YaHei UI" panose="020B0503020204020204" pitchFamily="34" charset="-122"/>
              </a:rPr>
              <a:t>The Reading League. (2022). </a:t>
            </a:r>
            <a:r>
              <a:rPr lang="en-US" sz="1000" i="1">
                <a:solidFill>
                  <a:schemeClr val="tx1"/>
                </a:solidFill>
                <a:latin typeface="Trebuchet MS" panose="020B0603020202020204" pitchFamily="34" charset="0"/>
                <a:ea typeface="Microsoft YaHei UI" panose="020B0503020204020204" pitchFamily="34" charset="-122"/>
              </a:rPr>
              <a:t>Science of Reading: Defining guide</a:t>
            </a:r>
            <a:r>
              <a:rPr lang="en-US" sz="1000">
                <a:solidFill>
                  <a:schemeClr val="tx1"/>
                </a:solidFill>
                <a:latin typeface="Trebuchet MS" panose="020B0603020202020204" pitchFamily="34" charset="0"/>
                <a:ea typeface="Microsoft YaHei UI" panose="020B0503020204020204" pitchFamily="34" charset="-122"/>
              </a:rPr>
              <a:t> (2nd ed.). The Reading League.</a:t>
            </a:r>
          </a:p>
          <a:p>
            <a:endParaRPr lang="en-US" sz="1000">
              <a:solidFill>
                <a:schemeClr val="tx1"/>
              </a:solidFill>
              <a:latin typeface="+mj-lt"/>
              <a:ea typeface="Microsoft YaHei UI" panose="020B0503020204020204" pitchFamily="34" charset="-122"/>
            </a:endParaRPr>
          </a:p>
          <a:p>
            <a:r>
              <a:rPr lang="en-US" sz="1000">
                <a:solidFill>
                  <a:schemeClr val="tx1"/>
                </a:solidFill>
                <a:latin typeface="+mj-lt"/>
                <a:ea typeface="Microsoft YaHei UI" panose="020B0503020204020204" pitchFamily="34" charset="-122"/>
              </a:rPr>
              <a:t>Torgesen, J. K. (1998). Catch them before they fall: Identifying and helping children with reading difficulties in early grades. </a:t>
            </a:r>
            <a:r>
              <a:rPr lang="en-US" sz="1000" i="1">
                <a:solidFill>
                  <a:schemeClr val="tx1"/>
                </a:solidFill>
                <a:latin typeface="+mj-lt"/>
                <a:ea typeface="Microsoft YaHei UI" panose="020B0503020204020204" pitchFamily="34" charset="-122"/>
              </a:rPr>
              <a:t>American Educator, 22</a:t>
            </a:r>
            <a:r>
              <a:rPr lang="en-US" sz="1000">
                <a:solidFill>
                  <a:schemeClr val="tx1"/>
                </a:solidFill>
                <a:latin typeface="+mj-lt"/>
                <a:ea typeface="Microsoft YaHei UI" panose="020B0503020204020204" pitchFamily="34" charset="-122"/>
              </a:rPr>
              <a:t>(1–2), 32–39.</a:t>
            </a:r>
          </a:p>
          <a:p>
            <a:endParaRPr lang="en-US" sz="1000">
              <a:solidFill>
                <a:schemeClr val="tx1"/>
              </a:solidFill>
              <a:latin typeface="+mj-lt"/>
              <a:ea typeface="Microsoft YaHei UI" panose="020B0503020204020204" pitchFamily="34" charset="-122"/>
            </a:endParaRPr>
          </a:p>
          <a:p>
            <a:r>
              <a:rPr lang="en-US" sz="1000">
                <a:solidFill>
                  <a:schemeClr val="tx1"/>
                </a:solidFill>
                <a:latin typeface="+mj-lt"/>
                <a:ea typeface="Microsoft YaHei UI" panose="020B0503020204020204" pitchFamily="34" charset="-122"/>
              </a:rPr>
              <a:t>Torgesen, J. K. (2004). Lessons learned from research on interventions for children who have difficulty learning to read. In P. McCardle &amp; V. Chhabra (Eds.), </a:t>
            </a:r>
            <a:r>
              <a:rPr lang="en-US" sz="1000" i="1">
                <a:solidFill>
                  <a:schemeClr val="tx1"/>
                </a:solidFill>
                <a:latin typeface="+mj-lt"/>
                <a:ea typeface="Microsoft YaHei UI" panose="020B0503020204020204" pitchFamily="34" charset="-122"/>
              </a:rPr>
              <a:t>The voice of evidence in reading research</a:t>
            </a:r>
            <a:r>
              <a:rPr lang="en-US" sz="1000">
                <a:solidFill>
                  <a:schemeClr val="tx1"/>
                </a:solidFill>
                <a:latin typeface="+mj-lt"/>
                <a:ea typeface="Microsoft YaHei UI" panose="020B0503020204020204" pitchFamily="34" charset="-122"/>
              </a:rPr>
              <a:t> (pp. 355–382). </a:t>
            </a:r>
            <a:r>
              <a:rPr lang="en-US" sz="1000">
                <a:solidFill>
                  <a:schemeClr val="tx1"/>
                </a:solidFill>
                <a:latin typeface="+mj-lt"/>
              </a:rPr>
              <a:t>Brookes Publishing</a:t>
            </a:r>
            <a:r>
              <a:rPr lang="en-US" sz="1000">
                <a:solidFill>
                  <a:schemeClr val="tx1"/>
                </a:solidFill>
                <a:latin typeface="+mj-lt"/>
                <a:ea typeface="Microsoft YaHei UI" panose="020B0503020204020204" pitchFamily="34" charset="-122"/>
              </a:rPr>
              <a:t>.</a:t>
            </a:r>
          </a:p>
          <a:p>
            <a:endParaRPr lang="en-US" sz="1000">
              <a:solidFill>
                <a:schemeClr val="tx1"/>
              </a:solidFill>
              <a:latin typeface="+mj-lt"/>
              <a:ea typeface="Microsoft YaHei UI" panose="020B0503020204020204" pitchFamily="34" charset="-122"/>
            </a:endParaRPr>
          </a:p>
          <a:p>
            <a:r>
              <a:rPr lang="en-US" sz="1000">
                <a:solidFill>
                  <a:schemeClr val="tx1"/>
                </a:solidFill>
                <a:latin typeface="+mj-lt"/>
                <a:ea typeface="Microsoft YaHei UI" panose="020B0503020204020204" pitchFamily="34" charset="-122"/>
              </a:rPr>
              <a:t>Uhry, J. K. (2011). Phonemic awareness and letter-sound knowledge: Their impact on spelling. In R. L. </a:t>
            </a:r>
            <a:r>
              <a:rPr lang="en-US" sz="1000" err="1">
                <a:solidFill>
                  <a:schemeClr val="tx1"/>
                </a:solidFill>
                <a:latin typeface="+mj-lt"/>
                <a:ea typeface="Microsoft YaHei UI" panose="020B0503020204020204" pitchFamily="34" charset="-122"/>
              </a:rPr>
              <a:t>Treiman</a:t>
            </a:r>
            <a:r>
              <a:rPr lang="en-US" sz="1000">
                <a:solidFill>
                  <a:schemeClr val="tx1"/>
                </a:solidFill>
                <a:latin typeface="+mj-lt"/>
                <a:ea typeface="Microsoft YaHei UI" panose="020B0503020204020204" pitchFamily="34" charset="-122"/>
              </a:rPr>
              <a:t> &amp; B. E. Berninger (Eds.), </a:t>
            </a:r>
            <a:r>
              <a:rPr lang="en-US" sz="1000" i="1">
                <a:solidFill>
                  <a:schemeClr val="tx1"/>
                </a:solidFill>
                <a:latin typeface="+mj-lt"/>
                <a:ea typeface="Microsoft YaHei UI" panose="020B0503020204020204" pitchFamily="34" charset="-122"/>
              </a:rPr>
              <a:t>Spelling development and disability: Theoretical, empirical, and practical perspectives</a:t>
            </a:r>
            <a:r>
              <a:rPr lang="en-US" sz="1000">
                <a:solidFill>
                  <a:schemeClr val="tx1"/>
                </a:solidFill>
                <a:latin typeface="+mj-lt"/>
                <a:ea typeface="Microsoft YaHei UI" panose="020B0503020204020204" pitchFamily="34" charset="-122"/>
              </a:rPr>
              <a:t> (pp. 147–164). Routledge.</a:t>
            </a:r>
          </a:p>
          <a:p>
            <a:endParaRPr lang="en-US" sz="1000">
              <a:solidFill>
                <a:schemeClr val="tx1"/>
              </a:solidFill>
              <a:latin typeface="+mj-lt"/>
              <a:ea typeface="Microsoft YaHei UI" panose="020B0503020204020204" pitchFamily="34" charset="-122"/>
            </a:endParaRPr>
          </a:p>
          <a:p>
            <a:r>
              <a:rPr lang="en-US" sz="1000">
                <a:latin typeface="+mj-lt"/>
                <a:ea typeface="Microsoft YaHei UI" panose="020B0503020204020204" pitchFamily="34" charset="-122"/>
                <a:cs typeface="Calibri Light" panose="020F0302020204030204" pitchFamily="34" charset="0"/>
              </a:rPr>
              <a:t>Wolf, M. &amp; Katzir-Cohen, T. (2001). Reading fluency and its interventions, </a:t>
            </a:r>
            <a:r>
              <a:rPr lang="en-US" sz="1000" i="1">
                <a:latin typeface="+mj-lt"/>
                <a:ea typeface="Microsoft YaHei UI" panose="020B0503020204020204" pitchFamily="34" charset="-122"/>
                <a:cs typeface="Calibri Light" panose="020F0302020204030204" pitchFamily="34" charset="0"/>
              </a:rPr>
              <a:t>Scientific Studies of Reading, 5</a:t>
            </a:r>
            <a:r>
              <a:rPr lang="en-US" sz="1000">
                <a:latin typeface="+mj-lt"/>
                <a:ea typeface="Microsoft YaHei UI" panose="020B0503020204020204" pitchFamily="34" charset="-122"/>
                <a:cs typeface="Calibri Light" panose="020F0302020204030204" pitchFamily="34" charset="0"/>
              </a:rPr>
              <a:t>, 211-239.</a:t>
            </a:r>
            <a:endParaRPr lang="en-US" sz="1000">
              <a:solidFill>
                <a:schemeClr val="tx1"/>
              </a:solidFill>
              <a:latin typeface="+mj-lt"/>
              <a:ea typeface="Microsoft YaHei UI" panose="020B0503020204020204" pitchFamily="34" charset="-122"/>
            </a:endParaRPr>
          </a:p>
          <a:p>
            <a:endParaRPr lang="en-US" sz="1000">
              <a:solidFill>
                <a:schemeClr val="tx1"/>
              </a:solidFill>
              <a:latin typeface="+mj-lt"/>
              <a:ea typeface="Microsoft YaHei UI" panose="020B0503020204020204" pitchFamily="34" charset="-122"/>
            </a:endParaRPr>
          </a:p>
          <a:p>
            <a:r>
              <a:rPr lang="en-US" sz="1000">
                <a:solidFill>
                  <a:schemeClr val="tx1"/>
                </a:solidFill>
                <a:latin typeface="+mj-lt"/>
                <a:ea typeface="Microsoft YaHei UI" panose="020B0503020204020204" pitchFamily="34" charset="-122"/>
              </a:rPr>
              <a:t>Yopp, H. K., &amp; Yopp, R. H. (2009). Phonological awareness is child's play! </a:t>
            </a:r>
            <a:r>
              <a:rPr lang="en-US" sz="1000" i="1">
                <a:solidFill>
                  <a:schemeClr val="tx1"/>
                </a:solidFill>
                <a:latin typeface="+mj-lt"/>
                <a:ea typeface="Microsoft YaHei UI" panose="020B0503020204020204" pitchFamily="34" charset="-122"/>
              </a:rPr>
              <a:t>Young Children, 64</a:t>
            </a:r>
            <a:r>
              <a:rPr lang="en-US" sz="1000">
                <a:solidFill>
                  <a:schemeClr val="tx1"/>
                </a:solidFill>
                <a:latin typeface="+mj-lt"/>
                <a:ea typeface="Microsoft YaHei UI" panose="020B0503020204020204" pitchFamily="34" charset="-122"/>
              </a:rPr>
              <a:t>(1), 12–17.</a:t>
            </a:r>
          </a:p>
          <a:p>
            <a:endParaRPr lang="en-US" sz="1000">
              <a:solidFill>
                <a:schemeClr val="tx1"/>
              </a:solidFill>
              <a:latin typeface="+mj-lt"/>
              <a:ea typeface="Microsoft YaHei UI" panose="020B0503020204020204" pitchFamily="34" charset="-122"/>
              <a:cs typeface="Calibri Light" panose="020F0302020204030204" pitchFamily="34" charset="0"/>
            </a:endParaRPr>
          </a:p>
          <a:p>
            <a:r>
              <a:rPr lang="en-US" sz="1000">
                <a:latin typeface="+mj-lt"/>
                <a:ea typeface="Microsoft YaHei UI" panose="020B0503020204020204" pitchFamily="34" charset="-122"/>
                <a:cs typeface="Calibri Light" panose="020F0302020204030204" pitchFamily="34" charset="0"/>
              </a:rPr>
              <a:t>Young, N., &amp; Hasbrouck, J. (2024). Climbing the ladder of reading &amp; writing: </a:t>
            </a:r>
            <a:r>
              <a:rPr lang="en-US" sz="1000" i="1">
                <a:latin typeface="+mj-lt"/>
                <a:ea typeface="Microsoft YaHei UI" panose="020B0503020204020204" pitchFamily="34" charset="-122"/>
                <a:cs typeface="Calibri Light" panose="020F0302020204030204" pitchFamily="34" charset="0"/>
              </a:rPr>
              <a:t>Meeting the needs of all learners</a:t>
            </a:r>
            <a:r>
              <a:rPr lang="en-US" sz="1000">
                <a:latin typeface="+mj-lt"/>
                <a:ea typeface="Microsoft YaHei UI" panose="020B0503020204020204" pitchFamily="34" charset="-122"/>
                <a:cs typeface="Calibri Light" panose="020F0302020204030204" pitchFamily="34" charset="0"/>
              </a:rPr>
              <a:t>. Benchmark Education. </a:t>
            </a:r>
          </a:p>
          <a:p>
            <a:endParaRPr lang="en-US" sz="1000">
              <a:latin typeface="+mj-lt"/>
              <a:ea typeface="Microsoft YaHei UI" panose="020B0503020204020204" pitchFamily="34" charset="-122"/>
              <a:cs typeface="Calibri Light" panose="020F0302020204030204" pitchFamily="34" charset="0"/>
            </a:endParaRPr>
          </a:p>
        </p:txBody>
      </p:sp>
      <p:pic>
        <p:nvPicPr>
          <p:cNvPr id="5" name="Picture 2" descr="CDE Logo">
            <a:extLst>
              <a:ext uri="{FF2B5EF4-FFF2-40B4-BE49-F238E27FC236}">
                <a16:creationId xmlns:a16="http://schemas.microsoft.com/office/drawing/2014/main" id="{6F89F46F-970B-68C1-ACB4-7DC8929E3F4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867977"/>
            <a:ext cx="914400"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9882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12244-BE7B-31E8-676F-77C73F83D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43676B-B786-5704-7F95-B44E8ACE01E0}"/>
              </a:ext>
            </a:extLst>
          </p:cNvPr>
          <p:cNvSpPr>
            <a:spLocks noGrp="1"/>
          </p:cNvSpPr>
          <p:nvPr>
            <p:ph type="title"/>
          </p:nvPr>
        </p:nvSpPr>
        <p:spPr>
          <a:xfrm>
            <a:off x="83100" y="-56003"/>
            <a:ext cx="8520600" cy="572700"/>
          </a:xfrm>
        </p:spPr>
        <p:txBody>
          <a:bodyPr/>
          <a:lstStyle/>
          <a:p>
            <a:r>
              <a:rPr lang="en-US" sz="2400">
                <a:latin typeface="+mj-lt"/>
              </a:rPr>
              <a:t>Appendix B: The 5 Components Across the Grades</a:t>
            </a:r>
          </a:p>
        </p:txBody>
      </p:sp>
      <p:sp>
        <p:nvSpPr>
          <p:cNvPr id="4" name="TextBox 3">
            <a:extLst>
              <a:ext uri="{FF2B5EF4-FFF2-40B4-BE49-F238E27FC236}">
                <a16:creationId xmlns:a16="http://schemas.microsoft.com/office/drawing/2014/main" id="{758B1A19-5A28-862E-8141-4CCFD5649960}"/>
              </a:ext>
            </a:extLst>
          </p:cNvPr>
          <p:cNvSpPr txBox="1"/>
          <p:nvPr/>
        </p:nvSpPr>
        <p:spPr>
          <a:xfrm>
            <a:off x="83100" y="434519"/>
            <a:ext cx="4686300" cy="4708981"/>
          </a:xfrm>
          <a:prstGeom prst="rect">
            <a:avLst/>
          </a:prstGeom>
          <a:noFill/>
        </p:spPr>
        <p:txBody>
          <a:bodyPr wrap="square" rtlCol="0">
            <a:spAutoFit/>
          </a:bodyPr>
          <a:lstStyle/>
          <a:p>
            <a:r>
              <a:rPr lang="en-US">
                <a:latin typeface="Trebuchet MS" panose="020B0603020202020204" pitchFamily="34" charset="0"/>
              </a:rPr>
              <a:t>The image is a grid chart illustrating different stages and components of literacy development across educational levels labeled K, 1, 2, 3, and 4+. It consists of five rows, each representing a different literacy component: "Phonological and Phonemic Awareness," "Phonics," "Reading Fluency," "Vocabulary," and "Comprehension."</a:t>
            </a:r>
          </a:p>
          <a:p>
            <a:pPr marL="171450" lvl="2" indent="-171450">
              <a:buFont typeface="Arial" panose="020B0604020202020204" pitchFamily="34" charset="0"/>
              <a:buChar char="•"/>
            </a:pPr>
            <a:r>
              <a:rPr lang="en-US">
                <a:latin typeface="Trebuchet MS" panose="020B0603020202020204" pitchFamily="34" charset="0"/>
              </a:rPr>
              <a:t>The "Phonological and Phonemic Awareness" row is shaded in light blue, with a triangle spanning K to 2.</a:t>
            </a:r>
          </a:p>
          <a:p>
            <a:pPr marL="171450" lvl="2" indent="-171450">
              <a:buFont typeface="Arial" panose="020B0604020202020204" pitchFamily="34" charset="0"/>
              <a:buChar char="•"/>
            </a:pPr>
            <a:r>
              <a:rPr lang="en-US">
                <a:latin typeface="Trebuchet MS" panose="020B0603020202020204" pitchFamily="34" charset="0"/>
              </a:rPr>
              <a:t>The "Phonics" row transitions from light green labeled "Early" at K to a slightly darker green labeled "Advanced" at 2.</a:t>
            </a:r>
          </a:p>
          <a:p>
            <a:pPr marL="171450" lvl="2" indent="-171450">
              <a:buFont typeface="Arial" panose="020B0604020202020204" pitchFamily="34" charset="0"/>
              <a:buChar char="•"/>
            </a:pPr>
            <a:r>
              <a:rPr lang="en-US">
                <a:latin typeface="Trebuchet MS" panose="020B0603020202020204" pitchFamily="34" charset="0"/>
              </a:rPr>
              <a:t>The "Reading Fluency" row shows a light blue rectangle covering grades 2 to 4+.</a:t>
            </a:r>
          </a:p>
          <a:p>
            <a:pPr marL="171450" lvl="2" indent="-171450">
              <a:buFont typeface="Arial" panose="020B0604020202020204" pitchFamily="34" charset="0"/>
              <a:buChar char="•"/>
            </a:pPr>
            <a:r>
              <a:rPr lang="en-US">
                <a:latin typeface="Trebuchet MS" panose="020B0603020202020204" pitchFamily="34" charset="0"/>
              </a:rPr>
              <a:t>The "Vocabulary" row is filled with a light purple rectangle stretching from K to 4+.</a:t>
            </a:r>
          </a:p>
          <a:p>
            <a:pPr marL="171450" lvl="2" indent="-171450">
              <a:buFont typeface="Arial" panose="020B0604020202020204" pitchFamily="34" charset="0"/>
              <a:buChar char="•"/>
            </a:pPr>
            <a:r>
              <a:rPr lang="en-US">
                <a:latin typeface="Trebuchet MS" panose="020B0603020202020204" pitchFamily="34" charset="0"/>
              </a:rPr>
              <a:t>The "Comprehension" row has a pink rectangle labeled "Listening" from K to 2, transitioning to a red gradient labeled "Reading" from 1 to 4+.</a:t>
            </a:r>
          </a:p>
          <a:p>
            <a:endParaRPr lang="en-US" sz="600">
              <a:latin typeface="Trebuchet MS" panose="020B0603020202020204" pitchFamily="34" charset="0"/>
            </a:endParaRPr>
          </a:p>
          <a:p>
            <a:r>
              <a:rPr lang="en-US">
                <a:latin typeface="Trebuchet MS" panose="020B0603020202020204" pitchFamily="34" charset="0"/>
              </a:rPr>
              <a:t>The grid is bordered in black, with vertical and horizontal lines separating each section.</a:t>
            </a:r>
          </a:p>
        </p:txBody>
      </p:sp>
      <p:pic>
        <p:nvPicPr>
          <p:cNvPr id="3" name="Picture 2" descr="Grid chart showing stages of literacy development from K to 4+ across five components: phonological awareness, phonics, reading fluency, vocabulary, and comprehension.">
            <a:extLst>
              <a:ext uri="{FF2B5EF4-FFF2-40B4-BE49-F238E27FC236}">
                <a16:creationId xmlns:a16="http://schemas.microsoft.com/office/drawing/2014/main" id="{516C2A37-CF80-6C9C-ABC9-57C173D2E2AE}"/>
              </a:ext>
            </a:extLst>
          </p:cNvPr>
          <p:cNvPicPr>
            <a:picLocks noChangeAspect="1"/>
          </p:cNvPicPr>
          <p:nvPr/>
        </p:nvPicPr>
        <p:blipFill>
          <a:blip r:embed="rId3"/>
          <a:srcRect l="9825" b="10951"/>
          <a:stretch>
            <a:fillRect/>
          </a:stretch>
        </p:blipFill>
        <p:spPr>
          <a:xfrm>
            <a:off x="4654338" y="1190625"/>
            <a:ext cx="4423779" cy="2814637"/>
          </a:xfrm>
          <a:prstGeom prst="rect">
            <a:avLst/>
          </a:prstGeom>
        </p:spPr>
      </p:pic>
    </p:spTree>
    <p:extLst>
      <p:ext uri="{BB962C8B-B14F-4D97-AF65-F5344CB8AC3E}">
        <p14:creationId xmlns:p14="http://schemas.microsoft.com/office/powerpoint/2010/main" val="309819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1F8B5A35-4602-C2B0-94B7-83A339E6BFE9}"/>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69D4FBC4-16C1-9B26-6361-EF77CDA05D1D}"/>
              </a:ext>
            </a:extLst>
          </p:cNvPr>
          <p:cNvSpPr txBox="1">
            <a:spLocks noGrp="1"/>
          </p:cNvSpPr>
          <p:nvPr>
            <p:ph type="title"/>
          </p:nvPr>
        </p:nvSpPr>
        <p:spPr>
          <a:xfrm>
            <a:off x="239842" y="0"/>
            <a:ext cx="8280757" cy="572700"/>
          </a:xfrm>
          <a:prstGeom prst="rect">
            <a:avLst/>
          </a:prstGeom>
        </p:spPr>
        <p:txBody>
          <a:bodyPr spcFirstLastPara="1" wrap="square" lIns="0" tIns="0" rIns="0" bIns="0" anchor="ctr" anchorCtr="0">
            <a:noAutofit/>
          </a:bodyPr>
          <a:lstStyle/>
          <a:p>
            <a:r>
              <a:rPr lang="en-US" sz="2400">
                <a:latin typeface="Trebuchet MS"/>
              </a:rPr>
              <a:t>Norms | Science of Reading</a:t>
            </a:r>
          </a:p>
        </p:txBody>
      </p:sp>
      <p:sp>
        <p:nvSpPr>
          <p:cNvPr id="2" name="Google Shape;354;p46">
            <a:extLst>
              <a:ext uri="{FF2B5EF4-FFF2-40B4-BE49-F238E27FC236}">
                <a16:creationId xmlns:a16="http://schemas.microsoft.com/office/drawing/2014/main" id="{3087E89C-343B-D577-9473-9B8C87A29739}"/>
              </a:ext>
            </a:extLst>
          </p:cNvPr>
          <p:cNvSpPr txBox="1">
            <a:spLocks noGrp="1"/>
          </p:cNvSpPr>
          <p:nvPr/>
        </p:nvSpPr>
        <p:spPr>
          <a:xfrm>
            <a:off x="0" y="713205"/>
            <a:ext cx="7169150" cy="352178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Calibri" panose="020F050202020403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50000"/>
              </a:lnSpc>
            </a:pPr>
            <a:r>
              <a:rPr lang="en-US" sz="2000">
                <a:solidFill>
                  <a:srgbClr val="000000"/>
                </a:solidFill>
                <a:latin typeface="Trebuchet MS" panose="020B0603020202020204" pitchFamily="34" charset="0"/>
                <a:ea typeface="Calibri"/>
                <a:cs typeface="Times New Roman"/>
              </a:rPr>
              <a:t>Active listening is appreciated</a:t>
            </a:r>
          </a:p>
          <a:p>
            <a:pPr>
              <a:lnSpc>
                <a:spcPct val="150000"/>
              </a:lnSpc>
            </a:pPr>
            <a:r>
              <a:rPr lang="en-US" sz="2000">
                <a:solidFill>
                  <a:srgbClr val="000000"/>
                </a:solidFill>
                <a:latin typeface="Trebuchet MS" panose="020B0603020202020204" pitchFamily="34" charset="0"/>
                <a:ea typeface="Calibri"/>
                <a:cs typeface="Times New Roman"/>
              </a:rPr>
              <a:t>Active participation is welcomed</a:t>
            </a:r>
          </a:p>
          <a:p>
            <a:pPr>
              <a:lnSpc>
                <a:spcPct val="150000"/>
              </a:lnSpc>
            </a:pPr>
            <a:r>
              <a:rPr lang="en-US" sz="2000">
                <a:solidFill>
                  <a:srgbClr val="000000"/>
                </a:solidFill>
                <a:latin typeface="Trebuchet MS" panose="020B0603020202020204" pitchFamily="34" charset="0"/>
                <a:ea typeface="Calibri"/>
                <a:cs typeface="Times New Roman"/>
              </a:rPr>
              <a:t>Take care of your own needs</a:t>
            </a:r>
          </a:p>
          <a:p>
            <a:pPr>
              <a:lnSpc>
                <a:spcPct val="150000"/>
              </a:lnSpc>
            </a:pPr>
            <a:r>
              <a:rPr lang="en-US" sz="2000">
                <a:solidFill>
                  <a:srgbClr val="000000"/>
                </a:solidFill>
                <a:latin typeface="Trebuchet MS" panose="020B0603020202020204" pitchFamily="34" charset="0"/>
                <a:ea typeface="Calibri"/>
                <a:cs typeface="Times New Roman"/>
              </a:rPr>
              <a:t>Silence your cell phone as a courtesy to all </a:t>
            </a:r>
          </a:p>
          <a:p>
            <a:pPr marL="0" lvl="0" indent="0" algn="l">
              <a:lnSpc>
                <a:spcPct val="114999"/>
              </a:lnSpc>
              <a:spcBef>
                <a:spcPts val="0"/>
              </a:spcBef>
              <a:spcAft>
                <a:spcPts val="1200"/>
              </a:spcAft>
              <a:buNone/>
            </a:pPr>
            <a:endParaRPr lang="en-US" sz="2000">
              <a:latin typeface="Trebuchet MS"/>
            </a:endParaRPr>
          </a:p>
        </p:txBody>
      </p:sp>
    </p:spTree>
    <p:extLst>
      <p:ext uri="{BB962C8B-B14F-4D97-AF65-F5344CB8AC3E}">
        <p14:creationId xmlns:p14="http://schemas.microsoft.com/office/powerpoint/2010/main" val="2251718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75AB8-1F88-6F60-1950-52412D7D1211}"/>
            </a:ext>
          </a:extLst>
        </p:cNvPr>
        <p:cNvGrpSpPr/>
        <p:nvPr/>
      </p:nvGrpSpPr>
      <p:grpSpPr>
        <a:xfrm>
          <a:off x="0" y="0"/>
          <a:ext cx="0" cy="0"/>
          <a:chOff x="0" y="0"/>
          <a:chExt cx="0" cy="0"/>
        </a:xfrm>
      </p:grpSpPr>
      <p:sp>
        <p:nvSpPr>
          <p:cNvPr id="2" name="Google Shape;353;p46">
            <a:extLst>
              <a:ext uri="{FF2B5EF4-FFF2-40B4-BE49-F238E27FC236}">
                <a16:creationId xmlns:a16="http://schemas.microsoft.com/office/drawing/2014/main" id="{D53C6197-9C1F-3C31-8792-53A3025858A8}"/>
              </a:ext>
            </a:extLst>
          </p:cNvPr>
          <p:cNvSpPr txBox="1">
            <a:spLocks noGrp="1"/>
          </p:cNvSpPr>
          <p:nvPr>
            <p:ph type="title" idx="4294967295"/>
          </p:nvPr>
        </p:nvSpPr>
        <p:spPr>
          <a:xfrm>
            <a:off x="235324" y="0"/>
            <a:ext cx="8197869" cy="572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000" b="0" i="0" u="none" strike="noStrike" cap="none">
                <a:solidFill>
                  <a:schemeClr val="dk1"/>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chemeClr val="dk1"/>
              </a:buClr>
              <a:buSzPts val="2800"/>
              <a:buFont typeface="Arial"/>
              <a:buNone/>
              <a:tabLst/>
              <a:defRPr/>
            </a:pPr>
            <a:r>
              <a:rPr kumimoji="0" lang="en-US" sz="2400" b="0" i="0" u="none" strike="noStrike" kern="0" cap="none" spc="0" normalizeH="0" baseline="0" noProof="0">
                <a:ln>
                  <a:noFill/>
                </a:ln>
                <a:solidFill>
                  <a:schemeClr val="dk1"/>
                </a:solidFill>
                <a:effectLst/>
                <a:uLnTx/>
                <a:uFillTx/>
                <a:latin typeface="Trebuchet MS"/>
                <a:ea typeface="Trebuchet MS" panose="020B0603020202020204" pitchFamily="34" charset="0"/>
                <a:sym typeface="Arial"/>
              </a:rPr>
              <a:t>Warm-Up | Science of Reading</a:t>
            </a:r>
          </a:p>
        </p:txBody>
      </p:sp>
      <p:sp>
        <p:nvSpPr>
          <p:cNvPr id="5" name="Text Placeholder 4">
            <a:extLst>
              <a:ext uri="{FF2B5EF4-FFF2-40B4-BE49-F238E27FC236}">
                <a16:creationId xmlns:a16="http://schemas.microsoft.com/office/drawing/2014/main" id="{0F854575-E382-5104-EFBB-44E05490D368}"/>
              </a:ext>
            </a:extLst>
          </p:cNvPr>
          <p:cNvSpPr>
            <a:spLocks noGrp="1"/>
          </p:cNvSpPr>
          <p:nvPr>
            <p:ph type="body" idx="4294967295"/>
          </p:nvPr>
        </p:nvSpPr>
        <p:spPr>
          <a:xfrm>
            <a:off x="101090" y="729322"/>
            <a:ext cx="8768566" cy="3485410"/>
          </a:xfrm>
        </p:spPr>
        <p:txBody>
          <a:bodyPr>
            <a:noAutofit/>
          </a:bodyPr>
          <a:lstStyle/>
          <a:p>
            <a:pPr marL="127000" indent="0">
              <a:buNone/>
            </a:pPr>
            <a:r>
              <a:rPr lang="en-US" sz="2000" b="1">
                <a:solidFill>
                  <a:schemeClr val="tx1"/>
                </a:solidFill>
                <a:latin typeface="Trebuchet MS" panose="020B0603020202020204" pitchFamily="34" charset="0"/>
              </a:rPr>
              <a:t>Like Me</a:t>
            </a:r>
          </a:p>
          <a:p>
            <a:pPr marL="127000" indent="0">
              <a:buNone/>
            </a:pPr>
            <a:endParaRPr lang="en-US" sz="800" b="1">
              <a:solidFill>
                <a:schemeClr val="tx1"/>
              </a:solidFill>
            </a:endParaRPr>
          </a:p>
          <a:p>
            <a:pPr marL="469900" indent="-342900">
              <a:buFont typeface="+mj-lt"/>
              <a:buAutoNum type="arabicPeriod"/>
            </a:pPr>
            <a:r>
              <a:rPr lang="en-US" sz="2000">
                <a:solidFill>
                  <a:schemeClr val="tx1"/>
                </a:solidFill>
              </a:rPr>
              <a:t>Move chairs back from the table so it is easy for you to stand up.</a:t>
            </a:r>
          </a:p>
          <a:p>
            <a:pPr marL="469900" indent="-342900">
              <a:buFont typeface="+mj-lt"/>
              <a:buAutoNum type="arabicPeriod"/>
            </a:pPr>
            <a:endParaRPr lang="en-US" sz="800">
              <a:solidFill>
                <a:schemeClr val="tx1"/>
              </a:solidFill>
            </a:endParaRPr>
          </a:p>
          <a:p>
            <a:pPr marL="469900" indent="-342900">
              <a:buFont typeface="+mj-lt"/>
              <a:buAutoNum type="arabicPeriod"/>
            </a:pPr>
            <a:r>
              <a:rPr lang="en-US" sz="2000">
                <a:solidFill>
                  <a:schemeClr val="tx1"/>
                </a:solidFill>
              </a:rPr>
              <a:t>A category will be named. </a:t>
            </a:r>
          </a:p>
          <a:p>
            <a:pPr marL="469900" indent="-342900">
              <a:buFont typeface="+mj-lt"/>
              <a:buAutoNum type="arabicPeriod"/>
            </a:pPr>
            <a:endParaRPr lang="en-US" sz="800">
              <a:solidFill>
                <a:schemeClr val="tx1"/>
              </a:solidFill>
            </a:endParaRPr>
          </a:p>
          <a:p>
            <a:pPr marL="469900" indent="-342900">
              <a:buFont typeface="+mj-lt"/>
              <a:buAutoNum type="arabicPeriod"/>
            </a:pPr>
            <a:r>
              <a:rPr lang="en-US" sz="2000">
                <a:solidFill>
                  <a:schemeClr val="tx1"/>
                </a:solidFill>
              </a:rPr>
              <a:t>Stand if you match the category.</a:t>
            </a:r>
          </a:p>
          <a:p>
            <a:pPr marL="469900" indent="-342900">
              <a:buFont typeface="+mj-lt"/>
              <a:buAutoNum type="arabicPeriod"/>
            </a:pPr>
            <a:endParaRPr lang="en-US" sz="800">
              <a:solidFill>
                <a:schemeClr val="tx1"/>
              </a:solidFill>
            </a:endParaRPr>
          </a:p>
          <a:p>
            <a:pPr marL="469900" indent="-342900">
              <a:buFont typeface="+mj-lt"/>
              <a:buAutoNum type="arabicPeriod"/>
            </a:pPr>
            <a:r>
              <a:rPr lang="en-US" sz="2000">
                <a:solidFill>
                  <a:schemeClr val="tx1"/>
                </a:solidFill>
              </a:rPr>
              <a:t>Look around to see who else is also in the category.</a:t>
            </a:r>
          </a:p>
          <a:p>
            <a:pPr marL="469900" indent="-342900">
              <a:buFont typeface="+mj-lt"/>
              <a:buAutoNum type="arabicPeriod"/>
            </a:pPr>
            <a:endParaRPr lang="en-US" sz="1000">
              <a:solidFill>
                <a:schemeClr val="tx1"/>
              </a:solidFill>
            </a:endParaRPr>
          </a:p>
          <a:p>
            <a:pPr marL="469900" indent="-342900">
              <a:buFont typeface="+mj-lt"/>
              <a:buAutoNum type="arabicPeriod"/>
            </a:pPr>
            <a:r>
              <a:rPr lang="en-US" sz="2000">
                <a:solidFill>
                  <a:schemeClr val="tx1"/>
                </a:solidFill>
              </a:rPr>
              <a:t>Introduce yourself. </a:t>
            </a:r>
          </a:p>
        </p:txBody>
      </p:sp>
      <p:pic>
        <p:nvPicPr>
          <p:cNvPr id="3" name="Graphic 2" descr="Group success outline">
            <a:extLst>
              <a:ext uri="{FF2B5EF4-FFF2-40B4-BE49-F238E27FC236}">
                <a16:creationId xmlns:a16="http://schemas.microsoft.com/office/drawing/2014/main" id="{076D065C-8B23-B148-8605-8FE4FA5A30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18882" y="3394740"/>
            <a:ext cx="1106236" cy="1106236"/>
          </a:xfrm>
          <a:prstGeom prst="rect">
            <a:avLst/>
          </a:prstGeom>
        </p:spPr>
      </p:pic>
    </p:spTree>
    <p:extLst>
      <p:ext uri="{BB962C8B-B14F-4D97-AF65-F5344CB8AC3E}">
        <p14:creationId xmlns:p14="http://schemas.microsoft.com/office/powerpoint/2010/main" val="217229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A4998-3A3F-2B68-CE3F-563EB75CCE75}"/>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44769D77-232D-B463-3017-2B892F715226}"/>
              </a:ext>
            </a:extLst>
          </p:cNvPr>
          <p:cNvSpPr>
            <a:spLocks noGrp="1"/>
          </p:cNvSpPr>
          <p:nvPr>
            <p:ph type="title"/>
          </p:nvPr>
        </p:nvSpPr>
        <p:spPr/>
        <p:txBody>
          <a:bodyPr/>
          <a:lstStyle/>
          <a:p>
            <a:r>
              <a:rPr lang="en-US" sz="2400">
                <a:latin typeface="+mj-lt"/>
              </a:rPr>
              <a:t>What is the Science of Reading?</a:t>
            </a:r>
          </a:p>
        </p:txBody>
      </p:sp>
      <p:pic>
        <p:nvPicPr>
          <p:cNvPr id="10" name="Picture Placeholder 9" descr="A girl on a rug reading a book.">
            <a:extLst>
              <a:ext uri="{FF2B5EF4-FFF2-40B4-BE49-F238E27FC236}">
                <a16:creationId xmlns:a16="http://schemas.microsoft.com/office/drawing/2014/main" id="{A0CF145C-332C-A517-61FC-AAAED2AA7F0C}"/>
              </a:ext>
            </a:extLst>
          </p:cNvPr>
          <p:cNvPicPr>
            <a:picLocks noGrp="1" noChangeAspect="1"/>
          </p:cNvPicPr>
          <p:nvPr>
            <p:ph type="pic" sz="quarter" idx="4294967295"/>
          </p:nvPr>
        </p:nvPicPr>
        <p:blipFill>
          <a:blip r:embed="rId3"/>
          <a:srcRect t="7839" b="7839"/>
          <a:stretch/>
        </p:blipFill>
        <p:spPr>
          <a:xfrm>
            <a:off x="0" y="0"/>
            <a:ext cx="9144000" cy="5143500"/>
          </a:xfrm>
        </p:spPr>
      </p:pic>
      <p:sp>
        <p:nvSpPr>
          <p:cNvPr id="16" name="Title 1">
            <a:extLst>
              <a:ext uri="{FF2B5EF4-FFF2-40B4-BE49-F238E27FC236}">
                <a16:creationId xmlns:a16="http://schemas.microsoft.com/office/drawing/2014/main" id="{288AB106-CA45-C6B0-BD91-5A988B7BEAD1}"/>
              </a:ext>
            </a:extLst>
          </p:cNvPr>
          <p:cNvSpPr txBox="1">
            <a:spLocks/>
          </p:cNvSpPr>
          <p:nvPr/>
        </p:nvSpPr>
        <p:spPr>
          <a:xfrm>
            <a:off x="0" y="3888324"/>
            <a:ext cx="9144000" cy="1266825"/>
          </a:xfrm>
          <a:prstGeom prst="rect">
            <a:avLst/>
          </a:prstGeom>
          <a:solidFill>
            <a:srgbClr val="0070C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Roboto Medium"/>
              <a:buNone/>
              <a:defRPr sz="3600" b="0" i="0" u="none" strike="noStrike" cap="none">
                <a:solidFill>
                  <a:schemeClr val="lt1"/>
                </a:solidFill>
                <a:latin typeface="Trebuchet MS" panose="020B0603020202020204" pitchFamily="34" charset="0"/>
                <a:ea typeface="Roboto Medium"/>
                <a:cs typeface="Roboto Medium"/>
                <a:sym typeface="Roboto Medium"/>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atin typeface="Trebuchet MS"/>
              </a:rPr>
              <a:t>What is the Science of Reading? </a:t>
            </a:r>
          </a:p>
          <a:p>
            <a:endParaRPr lang="en-US"/>
          </a:p>
        </p:txBody>
      </p:sp>
      <p:pic>
        <p:nvPicPr>
          <p:cNvPr id="5" name="Google Shape;115;p10">
            <a:extLst>
              <a:ext uri="{FF2B5EF4-FFF2-40B4-BE49-F238E27FC236}">
                <a16:creationId xmlns:a16="http://schemas.microsoft.com/office/drawing/2014/main" id="{36F78411-C4EE-160F-2B24-9F3005DFBA07}"/>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pic>
        <p:nvPicPr>
          <p:cNvPr id="12" name="Google Shape;115;p10">
            <a:extLst>
              <a:ext uri="{FF2B5EF4-FFF2-40B4-BE49-F238E27FC236}">
                <a16:creationId xmlns:a16="http://schemas.microsoft.com/office/drawing/2014/main" id="{F39F060C-023E-5D95-1C02-4F78B0A1F499}"/>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002150" y="4594524"/>
            <a:ext cx="924425" cy="403399"/>
          </a:xfrm>
          <a:prstGeom prst="rect">
            <a:avLst/>
          </a:prstGeom>
          <a:noFill/>
          <a:ln>
            <a:noFill/>
          </a:ln>
        </p:spPr>
      </p:pic>
    </p:spTree>
    <p:extLst>
      <p:ext uri="{BB962C8B-B14F-4D97-AF65-F5344CB8AC3E}">
        <p14:creationId xmlns:p14="http://schemas.microsoft.com/office/powerpoint/2010/main" val="3104437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911F7481-98CC-EC94-6080-A292250D6CC5}"/>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A1CF89D0-A71E-31ED-0DF1-A32CD05D137F}"/>
              </a:ext>
            </a:extLst>
          </p:cNvPr>
          <p:cNvSpPr txBox="1">
            <a:spLocks noGrp="1"/>
          </p:cNvSpPr>
          <p:nvPr>
            <p:ph type="title"/>
          </p:nvPr>
        </p:nvSpPr>
        <p:spPr>
          <a:xfrm>
            <a:off x="249102" y="0"/>
            <a:ext cx="8894897" cy="592406"/>
          </a:xfrm>
          <a:prstGeom prst="rect">
            <a:avLst/>
          </a:prstGeom>
        </p:spPr>
        <p:txBody>
          <a:bodyPr spcFirstLastPara="1" wrap="square" lIns="0" tIns="0" rIns="0" bIns="0" anchor="ctr" anchorCtr="0">
            <a:noAutofit/>
          </a:bodyPr>
          <a:lstStyle/>
          <a:p>
            <a:r>
              <a:rPr lang="en-US" sz="2300">
                <a:latin typeface="Trebuchet MS"/>
              </a:rPr>
              <a:t>The Science of Reading Definition  </a:t>
            </a:r>
          </a:p>
        </p:txBody>
      </p:sp>
      <p:sp>
        <p:nvSpPr>
          <p:cNvPr id="2" name="Google Shape;354;p46">
            <a:extLst>
              <a:ext uri="{FF2B5EF4-FFF2-40B4-BE49-F238E27FC236}">
                <a16:creationId xmlns:a16="http://schemas.microsoft.com/office/drawing/2014/main" id="{661CE088-44AB-DC54-BAC1-CFEB69A4923A}"/>
              </a:ext>
            </a:extLst>
          </p:cNvPr>
          <p:cNvSpPr txBox="1">
            <a:spLocks/>
          </p:cNvSpPr>
          <p:nvPr/>
        </p:nvSpPr>
        <p:spPr>
          <a:xfrm>
            <a:off x="249101" y="681615"/>
            <a:ext cx="8409443" cy="1014746"/>
          </a:xfrm>
          <a:prstGeom prst="rect">
            <a:avLst/>
          </a:prstGeom>
          <a:noFill/>
          <a:ln>
            <a:noFill/>
          </a:ln>
        </p:spPr>
        <p:txBody>
          <a:bodyPr spcFirstLastPara="1" wrap="square" lIns="91440"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00000"/>
              </a:lnSpc>
              <a:buNone/>
            </a:pPr>
            <a:r>
              <a:rPr lang="en-US" sz="2400">
                <a:solidFill>
                  <a:schemeClr val="tx1"/>
                </a:solidFill>
                <a:latin typeface="Trebuchet MS" panose="020B0703020202090204" pitchFamily="34" charset="0"/>
              </a:rPr>
              <a:t>The science of reading is a vast, </a:t>
            </a:r>
            <a:r>
              <a:rPr lang="en-US" sz="2400" b="1" u="sng">
                <a:solidFill>
                  <a:srgbClr val="252540"/>
                </a:solidFill>
                <a:latin typeface="Trebuchet MS" panose="020B0703020202090204" pitchFamily="34" charset="0"/>
              </a:rPr>
              <a:t>interdisciplinary</a:t>
            </a:r>
            <a:r>
              <a:rPr lang="en-US" sz="2400" b="1" u="sng">
                <a:solidFill>
                  <a:schemeClr val="tx1"/>
                </a:solidFill>
                <a:latin typeface="Trebuchet MS" panose="020B0703020202090204" pitchFamily="34" charset="0"/>
              </a:rPr>
              <a:t> body</a:t>
            </a:r>
            <a:r>
              <a:rPr lang="en-US" sz="2400">
                <a:solidFill>
                  <a:schemeClr val="tx1"/>
                </a:solidFill>
                <a:latin typeface="Trebuchet MS" panose="020B0703020202090204" pitchFamily="34" charset="0"/>
              </a:rPr>
              <a:t> of </a:t>
            </a:r>
            <a:r>
              <a:rPr lang="en-US" sz="2400" b="1" u="sng">
                <a:solidFill>
                  <a:srgbClr val="252540"/>
                </a:solidFill>
                <a:latin typeface="Trebuchet MS" panose="020B0703020202090204" pitchFamily="34" charset="0"/>
              </a:rPr>
              <a:t>scientifically-based research</a:t>
            </a:r>
            <a:r>
              <a:rPr lang="en-US" sz="2400">
                <a:solidFill>
                  <a:schemeClr val="tx1"/>
                </a:solidFill>
                <a:latin typeface="Trebuchet MS" panose="020B0703020202090204" pitchFamily="34" charset="0"/>
              </a:rPr>
              <a:t> about reading and issues related to reading and writing:</a:t>
            </a:r>
          </a:p>
          <a:p>
            <a:pPr marL="114300" indent="0">
              <a:lnSpc>
                <a:spcPct val="100000"/>
              </a:lnSpc>
              <a:buNone/>
            </a:pPr>
            <a:endParaRPr lang="en-US" sz="2400">
              <a:solidFill>
                <a:schemeClr val="tx1"/>
              </a:solidFill>
              <a:latin typeface="Trebuchet MS" panose="020B0703020202090204" pitchFamily="34" charset="0"/>
            </a:endParaRPr>
          </a:p>
          <a:p>
            <a:pPr>
              <a:lnSpc>
                <a:spcPct val="100000"/>
              </a:lnSpc>
            </a:pPr>
            <a:r>
              <a:rPr lang="en-US" sz="2400">
                <a:solidFill>
                  <a:schemeClr val="tx1"/>
                </a:solidFill>
                <a:latin typeface="Trebuchet MS" panose="020B0703020202090204" pitchFamily="34" charset="0"/>
              </a:rPr>
              <a:t>Conducted over the last five decades</a:t>
            </a:r>
          </a:p>
          <a:p>
            <a:pPr>
              <a:lnSpc>
                <a:spcPct val="100000"/>
              </a:lnSpc>
            </a:pPr>
            <a:r>
              <a:rPr lang="en-US" sz="2400">
                <a:solidFill>
                  <a:schemeClr val="tx1"/>
                </a:solidFill>
                <a:latin typeface="Trebuchet MS" panose="020B0703020202090204" pitchFamily="34" charset="0"/>
              </a:rPr>
              <a:t>Derived from thousands of studies in multiple languages</a:t>
            </a:r>
          </a:p>
          <a:p>
            <a:pPr>
              <a:lnSpc>
                <a:spcPct val="100000"/>
              </a:lnSpc>
            </a:pPr>
            <a:r>
              <a:rPr lang="en-US" sz="2400">
                <a:solidFill>
                  <a:schemeClr val="tx1"/>
                </a:solidFill>
                <a:latin typeface="Trebuchet MS" panose="020B0703020202090204" pitchFamily="34" charset="0"/>
              </a:rPr>
              <a:t>Across multiple fields of study</a:t>
            </a:r>
          </a:p>
          <a:p>
            <a:pPr marL="114300" indent="0">
              <a:lnSpc>
                <a:spcPct val="100000"/>
              </a:lnSpc>
              <a:buNone/>
            </a:pPr>
            <a:endParaRPr lang="en-US" sz="2400">
              <a:solidFill>
                <a:schemeClr val="tx1"/>
              </a:solidFill>
              <a:latin typeface="Trebuchet MS" panose="020B0703020202090204" pitchFamily="34" charset="0"/>
            </a:endParaRPr>
          </a:p>
        </p:txBody>
      </p:sp>
      <p:sp>
        <p:nvSpPr>
          <p:cNvPr id="10" name="TextBox 9">
            <a:extLst>
              <a:ext uri="{FF2B5EF4-FFF2-40B4-BE49-F238E27FC236}">
                <a16:creationId xmlns:a16="http://schemas.microsoft.com/office/drawing/2014/main" id="{CE3731C9-06E4-EA69-3C5E-58AF05AFE707}"/>
              </a:ext>
            </a:extLst>
          </p:cNvPr>
          <p:cNvSpPr txBox="1"/>
          <p:nvPr/>
        </p:nvSpPr>
        <p:spPr>
          <a:xfrm>
            <a:off x="4960417" y="4061748"/>
            <a:ext cx="4183582" cy="276999"/>
          </a:xfrm>
          <a:prstGeom prst="rect">
            <a:avLst/>
          </a:prstGeom>
          <a:noFill/>
        </p:spPr>
        <p:txBody>
          <a:bodyPr wrap="square" rtlCol="0">
            <a:spAutoFit/>
          </a:bodyPr>
          <a:lstStyle/>
          <a:p>
            <a:pPr algn="r"/>
            <a:r>
              <a:rPr lang="en" sz="1200">
                <a:solidFill>
                  <a:srgbClr val="111111"/>
                </a:solidFill>
                <a:latin typeface="Trebuchet MS" panose="020B0603020202020204" pitchFamily="34" charset="0"/>
                <a:ea typeface="Oswald"/>
                <a:cs typeface="Oswald"/>
                <a:sym typeface="Oswald"/>
              </a:rPr>
              <a:t>(TRL, 2022</a:t>
            </a:r>
            <a:r>
              <a:rPr lang="en" sz="900">
                <a:solidFill>
                  <a:srgbClr val="111111"/>
                </a:solidFill>
                <a:latin typeface="Trebuchet MS" panose="020B0603020202020204" pitchFamily="34" charset="0"/>
                <a:ea typeface="Oswald"/>
                <a:cs typeface="Oswald"/>
                <a:sym typeface="Oswald"/>
              </a:rPr>
              <a:t>)</a:t>
            </a:r>
            <a:endParaRPr lang="en-US" sz="900">
              <a:latin typeface="Trebuchet MS" panose="020B0603020202020204" pitchFamily="34" charset="0"/>
            </a:endParaRPr>
          </a:p>
        </p:txBody>
      </p:sp>
    </p:spTree>
    <p:extLst>
      <p:ext uri="{BB962C8B-B14F-4D97-AF65-F5344CB8AC3E}">
        <p14:creationId xmlns:p14="http://schemas.microsoft.com/office/powerpoint/2010/main" val="1159375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D8A7401B-7B43-77A5-9F66-62F07108127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E2C0CCB-D310-21BA-30BF-E3254F09C05B}"/>
              </a:ext>
              <a:ext uri="{C183D7F6-B498-43B3-948B-1728B52AA6E4}">
                <adec:decorative xmlns:adec="http://schemas.microsoft.com/office/drawing/2017/decorative" val="1"/>
              </a:ext>
            </a:extLst>
          </p:cNvPr>
          <p:cNvSpPr/>
          <p:nvPr/>
        </p:nvSpPr>
        <p:spPr>
          <a:xfrm>
            <a:off x="-1" y="4329207"/>
            <a:ext cx="9144001" cy="8142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603020202020204" pitchFamily="34" charset="0"/>
            </a:endParaRPr>
          </a:p>
        </p:txBody>
      </p:sp>
      <p:sp>
        <p:nvSpPr>
          <p:cNvPr id="353" name="Google Shape;353;p46">
            <a:extLst>
              <a:ext uri="{FF2B5EF4-FFF2-40B4-BE49-F238E27FC236}">
                <a16:creationId xmlns:a16="http://schemas.microsoft.com/office/drawing/2014/main" id="{486D9141-064F-8506-93F7-955D113351F3}"/>
              </a:ext>
            </a:extLst>
          </p:cNvPr>
          <p:cNvSpPr txBox="1">
            <a:spLocks noGrp="1"/>
          </p:cNvSpPr>
          <p:nvPr>
            <p:ph type="title"/>
          </p:nvPr>
        </p:nvSpPr>
        <p:spPr>
          <a:xfrm>
            <a:off x="249102" y="0"/>
            <a:ext cx="8894897" cy="592406"/>
          </a:xfrm>
          <a:prstGeom prst="rect">
            <a:avLst/>
          </a:prstGeom>
        </p:spPr>
        <p:txBody>
          <a:bodyPr spcFirstLastPara="1" wrap="square" lIns="0" tIns="0" rIns="0" bIns="0" anchor="ctr" anchorCtr="0">
            <a:noAutofit/>
          </a:bodyPr>
          <a:lstStyle/>
          <a:p>
            <a:r>
              <a:rPr lang="en-US" sz="2300">
                <a:latin typeface="Trebuchet MS"/>
              </a:rPr>
              <a:t>The Science of Reading Definition I Evidence</a:t>
            </a:r>
          </a:p>
        </p:txBody>
      </p:sp>
      <p:sp>
        <p:nvSpPr>
          <p:cNvPr id="2" name="Google Shape;354;p46">
            <a:extLst>
              <a:ext uri="{FF2B5EF4-FFF2-40B4-BE49-F238E27FC236}">
                <a16:creationId xmlns:a16="http://schemas.microsoft.com/office/drawing/2014/main" id="{2E8A6691-52C0-4B8A-A44A-AB95C67E8FF6}"/>
              </a:ext>
            </a:extLst>
          </p:cNvPr>
          <p:cNvSpPr txBox="1">
            <a:spLocks/>
          </p:cNvSpPr>
          <p:nvPr/>
        </p:nvSpPr>
        <p:spPr>
          <a:xfrm>
            <a:off x="249101" y="681615"/>
            <a:ext cx="8409443" cy="1014746"/>
          </a:xfrm>
          <a:prstGeom prst="rect">
            <a:avLst/>
          </a:prstGeom>
          <a:noFill/>
          <a:ln>
            <a:noFill/>
          </a:ln>
        </p:spPr>
        <p:txBody>
          <a:bodyPr spcFirstLastPara="1" wrap="square" lIns="91440"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00000"/>
              </a:lnSpc>
              <a:buNone/>
            </a:pPr>
            <a:r>
              <a:rPr lang="en-US" sz="2400">
                <a:solidFill>
                  <a:schemeClr val="tx1"/>
                </a:solidFill>
                <a:latin typeface="Trebuchet MS" panose="020B0703020202090204" pitchFamily="34" charset="0"/>
              </a:rPr>
              <a:t>The science of reading evidence tells us:</a:t>
            </a:r>
          </a:p>
        </p:txBody>
      </p:sp>
      <p:sp>
        <p:nvSpPr>
          <p:cNvPr id="6" name="Rounded Rectangle 5">
            <a:extLst>
              <a:ext uri="{FF2B5EF4-FFF2-40B4-BE49-F238E27FC236}">
                <a16:creationId xmlns:a16="http://schemas.microsoft.com/office/drawing/2014/main" id="{E0F54972-54AD-D9EC-52F8-DC70A62089CF}"/>
              </a:ext>
            </a:extLst>
          </p:cNvPr>
          <p:cNvSpPr/>
          <p:nvPr/>
        </p:nvSpPr>
        <p:spPr>
          <a:xfrm>
            <a:off x="914399" y="1245133"/>
            <a:ext cx="7315200" cy="731520"/>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Clr>
                <a:schemeClr val="bg1"/>
              </a:buClr>
              <a:buFont typeface="Arial" panose="020B0604020202020204" pitchFamily="34" charset="0"/>
              <a:buChar char="•"/>
            </a:pPr>
            <a:r>
              <a:rPr lang="en-US" sz="2400">
                <a:solidFill>
                  <a:schemeClr val="bg1"/>
                </a:solidFill>
                <a:latin typeface="Trebuchet MS" panose="020B0603020202020204" pitchFamily="34" charset="0"/>
              </a:rPr>
              <a:t>how proficient reading and writing develop</a:t>
            </a:r>
            <a:endParaRPr lang="en-US" sz="2000">
              <a:solidFill>
                <a:schemeClr val="bg1"/>
              </a:solidFill>
              <a:latin typeface="Trebuchet MS" panose="020B0603020202020204" pitchFamily="34" charset="0"/>
            </a:endParaRPr>
          </a:p>
        </p:txBody>
      </p:sp>
      <p:sp>
        <p:nvSpPr>
          <p:cNvPr id="7" name="Rounded Rectangle 6">
            <a:extLst>
              <a:ext uri="{FF2B5EF4-FFF2-40B4-BE49-F238E27FC236}">
                <a16:creationId xmlns:a16="http://schemas.microsoft.com/office/drawing/2014/main" id="{BC2D8361-7781-434A-10CD-BA0692049D37}"/>
              </a:ext>
            </a:extLst>
          </p:cNvPr>
          <p:cNvSpPr/>
          <p:nvPr/>
        </p:nvSpPr>
        <p:spPr>
          <a:xfrm>
            <a:off x="914399" y="2083504"/>
            <a:ext cx="7315200" cy="731520"/>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Clr>
                <a:schemeClr val="bg1"/>
              </a:buClr>
              <a:buFont typeface="Arial" panose="020B0604020202020204" pitchFamily="34" charset="0"/>
              <a:buChar char="•"/>
            </a:pPr>
            <a:r>
              <a:rPr lang="en-US" sz="2400">
                <a:solidFill>
                  <a:schemeClr val="bg1"/>
                </a:solidFill>
                <a:latin typeface="Trebuchet MS" panose="020B0603020202020204" pitchFamily="34" charset="0"/>
              </a:rPr>
              <a:t>why some have difficulty</a:t>
            </a:r>
          </a:p>
        </p:txBody>
      </p:sp>
      <p:sp>
        <p:nvSpPr>
          <p:cNvPr id="10" name="TextBox 9">
            <a:extLst>
              <a:ext uri="{FF2B5EF4-FFF2-40B4-BE49-F238E27FC236}">
                <a16:creationId xmlns:a16="http://schemas.microsoft.com/office/drawing/2014/main" id="{3992045A-8A32-40CE-B9E6-F5B20E44FAFE}"/>
              </a:ext>
            </a:extLst>
          </p:cNvPr>
          <p:cNvSpPr txBox="1"/>
          <p:nvPr/>
        </p:nvSpPr>
        <p:spPr>
          <a:xfrm>
            <a:off x="4960417" y="4509529"/>
            <a:ext cx="4183582" cy="230832"/>
          </a:xfrm>
          <a:prstGeom prst="rect">
            <a:avLst/>
          </a:prstGeom>
          <a:noFill/>
        </p:spPr>
        <p:txBody>
          <a:bodyPr wrap="square" rtlCol="0">
            <a:spAutoFit/>
          </a:bodyPr>
          <a:lstStyle/>
          <a:p>
            <a:pPr algn="r"/>
            <a:r>
              <a:rPr lang="en" sz="900">
                <a:solidFill>
                  <a:srgbClr val="111111"/>
                </a:solidFill>
                <a:latin typeface="Trebuchet MS" panose="020B0603020202020204" pitchFamily="34" charset="0"/>
                <a:ea typeface="Oswald"/>
                <a:cs typeface="Oswald"/>
                <a:sym typeface="Oswald"/>
              </a:rPr>
              <a:t>(TRL, 2022)</a:t>
            </a:r>
            <a:endParaRPr lang="en-US" sz="900">
              <a:latin typeface="Trebuchet MS" panose="020B0603020202020204" pitchFamily="34" charset="0"/>
            </a:endParaRPr>
          </a:p>
        </p:txBody>
      </p:sp>
      <p:pic>
        <p:nvPicPr>
          <p:cNvPr id="4098" name="Picture 2" descr="CDE Logo">
            <a:extLst>
              <a:ext uri="{FF2B5EF4-FFF2-40B4-BE49-F238E27FC236}">
                <a16:creationId xmlns:a16="http://schemas.microsoft.com/office/drawing/2014/main" id="{41189F9A-96CE-1097-AB41-B79AD8226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5769" y="4768657"/>
            <a:ext cx="696388" cy="3030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940D0A4A-7A2A-62D1-810A-53C6097EDD6F}"/>
              </a:ext>
            </a:extLst>
          </p:cNvPr>
          <p:cNvSpPr/>
          <p:nvPr/>
        </p:nvSpPr>
        <p:spPr>
          <a:xfrm>
            <a:off x="914399" y="2944960"/>
            <a:ext cx="7315200" cy="703897"/>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Clr>
                <a:schemeClr val="bg1"/>
              </a:buClr>
              <a:buFont typeface="Arial" panose="020B0604020202020204" pitchFamily="34" charset="0"/>
              <a:buChar char="•"/>
            </a:pPr>
            <a:r>
              <a:rPr lang="en-US" sz="2400">
                <a:solidFill>
                  <a:schemeClr val="bg1"/>
                </a:solidFill>
                <a:latin typeface="Trebuchet MS" panose="020B0603020202020204" pitchFamily="34" charset="0"/>
              </a:rPr>
              <a:t>how we can most effectively assess and teach</a:t>
            </a:r>
            <a:endParaRPr lang="en-US" sz="2400"/>
          </a:p>
        </p:txBody>
      </p:sp>
      <p:sp>
        <p:nvSpPr>
          <p:cNvPr id="9" name="TextBox 8">
            <a:extLst>
              <a:ext uri="{FF2B5EF4-FFF2-40B4-BE49-F238E27FC236}">
                <a16:creationId xmlns:a16="http://schemas.microsoft.com/office/drawing/2014/main" id="{ED9CE5E7-8515-F429-323F-5F7A1261EEE4}"/>
              </a:ext>
            </a:extLst>
          </p:cNvPr>
          <p:cNvSpPr txBox="1"/>
          <p:nvPr/>
        </p:nvSpPr>
        <p:spPr>
          <a:xfrm>
            <a:off x="770256" y="3753999"/>
            <a:ext cx="7431314" cy="1415772"/>
          </a:xfrm>
          <a:prstGeom prst="rect">
            <a:avLst/>
          </a:prstGeom>
          <a:noFill/>
        </p:spPr>
        <p:txBody>
          <a:bodyPr wrap="square" lIns="91440" tIns="45720" rIns="91440" bIns="45720" rtlCol="0" anchor="t">
            <a:spAutoFit/>
          </a:bodyPr>
          <a:lstStyle/>
          <a:p>
            <a:pPr algn="ctr"/>
            <a:r>
              <a:rPr lang="en-US" sz="2400">
                <a:solidFill>
                  <a:schemeClr val="tx1"/>
                </a:solidFill>
                <a:latin typeface="Trebuchet MS"/>
              </a:rPr>
              <a:t>...and therefore, improve student outcomes through prevention of and intervention for reading difficulties.</a:t>
            </a:r>
          </a:p>
          <a:p>
            <a:endParaRPr lang="en-US"/>
          </a:p>
        </p:txBody>
      </p:sp>
    </p:spTree>
    <p:extLst>
      <p:ext uri="{BB962C8B-B14F-4D97-AF65-F5344CB8AC3E}">
        <p14:creationId xmlns:p14="http://schemas.microsoft.com/office/powerpoint/2010/main" val="323820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animBg="1"/>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Custom 1">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SharedWithUsers xmlns="a8a5022a-f7c3-44ce-84b2-af1b9b0e209b">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9" ma:contentTypeDescription="Create a new document." ma:contentTypeScope="" ma:versionID="e7ef51190d3d508e5eb39bc7ecef607c">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8b99397e6978857acdc647c4323567d3"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C21699-62D7-4D11-80B3-D95083080534}">
  <ds:schemaRefs>
    <ds:schemaRef ds:uri="http://schemas.microsoft.com/sharepoint/v3/contenttype/forms"/>
  </ds:schemaRefs>
</ds:datastoreItem>
</file>

<file path=customXml/itemProps2.xml><?xml version="1.0" encoding="utf-8"?>
<ds:datastoreItem xmlns:ds="http://schemas.openxmlformats.org/officeDocument/2006/customXml" ds:itemID="{DF79E48B-BAF5-49C6-83EA-4BC35C002F27}">
  <ds:schemaRefs>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purl.org/dc/dcmitype/"/>
    <ds:schemaRef ds:uri="http://schemas.microsoft.com/office/2006/metadata/properties"/>
    <ds:schemaRef ds:uri="a8a5022a-f7c3-44ce-84b2-af1b9b0e209b"/>
    <ds:schemaRef ds:uri="ca089b0c-06ed-427f-8343-b7314193c483"/>
    <ds:schemaRef ds:uri="http://www.w3.org/XML/1998/namespace"/>
    <ds:schemaRef ds:uri="http://purl.org/dc/terms/"/>
  </ds:schemaRefs>
</ds:datastoreItem>
</file>

<file path=customXml/itemProps3.xml><?xml version="1.0" encoding="utf-8"?>
<ds:datastoreItem xmlns:ds="http://schemas.openxmlformats.org/officeDocument/2006/customXml" ds:itemID="{9BCD8766-CF9C-456B-8600-D8F2B5AF3931}">
  <ds:schemaRefs>
    <ds:schemaRef ds:uri="a8a5022a-f7c3-44ce-84b2-af1b9b0e209b"/>
    <ds:schemaRef ds:uri="ca089b0c-06ed-427f-8343-b7314193c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TotalTime>
  <Words>9519</Words>
  <Application>Microsoft Office PowerPoint</Application>
  <PresentationFormat>On-screen Show (16:9)</PresentationFormat>
  <Paragraphs>809</Paragraphs>
  <Slides>41</Slides>
  <Notes>41</Notes>
  <HiddenSlides>1</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41</vt:i4>
      </vt:variant>
    </vt:vector>
  </HeadingPairs>
  <TitlesOfParts>
    <vt:vector size="59" baseType="lpstr">
      <vt:lpstr>Roboto Medium</vt:lpstr>
      <vt:lpstr>Symbol</vt:lpstr>
      <vt:lpstr>Verdana</vt:lpstr>
      <vt:lpstr>Aptos</vt:lpstr>
      <vt:lpstr>Microsoft YaHei UI</vt:lpstr>
      <vt:lpstr>Museo Slab 500</vt:lpstr>
      <vt:lpstr>Times New Roman</vt:lpstr>
      <vt:lpstr>Roboto</vt:lpstr>
      <vt:lpstr>Trebuchet MS</vt:lpstr>
      <vt:lpstr>Oswald</vt:lpstr>
      <vt:lpstr>Century Gothic</vt:lpstr>
      <vt:lpstr>Calibri</vt:lpstr>
      <vt:lpstr>Courier New</vt:lpstr>
      <vt:lpstr>Arial</vt:lpstr>
      <vt:lpstr>Simple Light</vt:lpstr>
      <vt:lpstr>Custom Design</vt:lpstr>
      <vt:lpstr>Simple Light</vt:lpstr>
      <vt:lpstr>Custom Design</vt:lpstr>
      <vt:lpstr>Resources needed for this presentation (Keep this slide hidden)</vt:lpstr>
      <vt:lpstr>The Science of Reading</vt:lpstr>
      <vt:lpstr>Welcome | Science of Reading</vt:lpstr>
      <vt:lpstr>Outcomes | Science of Reading</vt:lpstr>
      <vt:lpstr>Norms | Science of Reading</vt:lpstr>
      <vt:lpstr>Warm-Up | Science of Reading</vt:lpstr>
      <vt:lpstr>What is the Science of Reading?</vt:lpstr>
      <vt:lpstr>The Science of Reading Definition  </vt:lpstr>
      <vt:lpstr>The Science of Reading Definition I Evidence</vt:lpstr>
      <vt:lpstr>1.The Science of Reading</vt:lpstr>
      <vt:lpstr>The Five Essential Components of Reading</vt:lpstr>
      <vt:lpstr>The 5 Components Across the Grades</vt:lpstr>
      <vt:lpstr>1.The Simple View of Reading</vt:lpstr>
      <vt:lpstr>2.The Simple View of Reading</vt:lpstr>
      <vt:lpstr>3.The Simple View of Reading</vt:lpstr>
      <vt:lpstr>4.The Simple View of Reading</vt:lpstr>
      <vt:lpstr>5.The Simple View of Reading</vt:lpstr>
      <vt:lpstr>Simple View of Reading (SVR) | The 5 Components of Reading</vt:lpstr>
      <vt:lpstr>The Science of Reading Supports Instruction That Is:</vt:lpstr>
      <vt:lpstr>Why is the Science of Reading Important? </vt:lpstr>
      <vt:lpstr>Reflection | How Did You Learn to Read?</vt:lpstr>
      <vt:lpstr>The Reading Brain  I  How We Learn to Read</vt:lpstr>
      <vt:lpstr>Stanislas Dehaene Quote</vt:lpstr>
      <vt:lpstr>Paired Verbal Fluency  I  Science of Reading</vt:lpstr>
      <vt:lpstr>What does the Science of Reading  Look Like at School?</vt:lpstr>
      <vt:lpstr>Explicit, Systematic, Sequential Instruction</vt:lpstr>
      <vt:lpstr>2.The 5 Components Across the Grades</vt:lpstr>
      <vt:lpstr>Literacy Instruction During the School Day </vt:lpstr>
      <vt:lpstr>Texts for Literacy Throughout the Day</vt:lpstr>
      <vt:lpstr>Supporting the Science of Reading</vt:lpstr>
      <vt:lpstr>How Can You Support Reading at Home?</vt:lpstr>
      <vt:lpstr>1How Can You Support Reading at Home?</vt:lpstr>
      <vt:lpstr>What Books Should We Be Reading at Home? </vt:lpstr>
      <vt:lpstr>Key Takeaways | Science of Reading </vt:lpstr>
      <vt:lpstr>National Council on Teacher Quality Quote</vt:lpstr>
      <vt:lpstr>Do You Want to Learn More?</vt:lpstr>
      <vt:lpstr>References 1</vt:lpstr>
      <vt:lpstr>References 2</vt:lpstr>
      <vt:lpstr>References 3</vt:lpstr>
      <vt:lpstr>References 4</vt:lpstr>
      <vt:lpstr>Appendix B: The 5 Components Across the Grades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Colombo-Espinoza, Josiah</dc:creator>
  <cp:lastModifiedBy>Mazzotta, Arianne</cp:lastModifiedBy>
  <cp:revision>5</cp:revision>
  <dcterms:modified xsi:type="dcterms:W3CDTF">2026-01-16T23:19:24Z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y fmtid="{D5CDD505-2E9C-101B-9397-08002B2CF9AE}" pid="4" name="Order">
    <vt:r8>464400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