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57" r:id="rId5"/>
    <p:sldId id="258" r:id="rId6"/>
    <p:sldId id="259" r:id="rId7"/>
    <p:sldId id="260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FAAF74-6AC7-4E29-82BA-12EE946B2900}" v="14" dt="2025-12-08T22:44:00.732"/>
    <p1510:client id="{E451D0EA-57A9-4430-95A4-948D98BF41AB}" v="7" dt="2025-12-08T22:31:04.5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2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33B1C-612A-4FF1-8D13-6BB8A540BFDD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AD1E9-9867-4E03-93A2-F6D10AADB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75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- Blue" preserve="1">
  <p:cSld name="Cover Slide - Blu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43" name="Google Shape;143;p16" descr="&quot;&quot;"/>
          <p:cNvSpPr/>
          <p:nvPr/>
        </p:nvSpPr>
        <p:spPr>
          <a:xfrm>
            <a:off x="1500" y="0"/>
            <a:ext cx="12192000" cy="3657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16"/>
          <p:cNvSpPr txBox="1">
            <a:spLocks noGrp="1"/>
          </p:cNvSpPr>
          <p:nvPr>
            <p:ph type="sldNum" idx="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45" name="Google Shape;145;p16" descr="&quot;&quot;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760928"/>
            <a:ext cx="12192004" cy="11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 descr="CDE logo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366" y="995567"/>
            <a:ext cx="1941467" cy="1225533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6"/>
          <p:cNvSpPr txBox="1">
            <a:spLocks noGrp="1"/>
          </p:cNvSpPr>
          <p:nvPr>
            <p:ph type="title"/>
          </p:nvPr>
        </p:nvSpPr>
        <p:spPr>
          <a:xfrm>
            <a:off x="274033" y="2767600"/>
            <a:ext cx="7704400" cy="70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oboto"/>
              <a:buNone/>
              <a:defRPr sz="2933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8" name="Google Shape;148;p16"/>
          <p:cNvSpPr txBox="1">
            <a:spLocks noGrp="1"/>
          </p:cNvSpPr>
          <p:nvPr>
            <p:ph type="title" idx="3"/>
          </p:nvPr>
        </p:nvSpPr>
        <p:spPr>
          <a:xfrm>
            <a:off x="274033" y="3947667"/>
            <a:ext cx="7704400" cy="138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933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149" name="Google Shape;149;p16" descr="Photo of elementary students and teacher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6867" y="-34867"/>
            <a:ext cx="4025135" cy="599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0395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51886-ABAB-9426-1412-5CAA79DBC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0BE9D-E516-6411-4642-A1D01296F5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704A1F-1B8D-5A96-5E55-54658FA2B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38956B-6DF7-10EB-0421-CF8D0359A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1D0A-F2DC-4223-A24E-8D432B598AAE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FDE5C6-7E0F-D1A1-471A-96F44A0F5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D504A6-6E91-5C40-E213-DE8086D29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349FE-7FEA-4911-9AA8-90AB2A923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54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94510-DA87-F723-D543-6B4CEEC66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D70F3A-2072-2BE2-E859-340CF4268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1D0A-F2DC-4223-A24E-8D432B598AAE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06BDF2-6143-45F6-BBDC-56F7A5BFA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AA8D1D-80D2-DB29-147C-28099DF3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349FE-7FEA-4911-9AA8-90AB2A923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60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EDE822-9A07-F380-E846-8BF23C7C8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1D0A-F2DC-4223-A24E-8D432B598AAE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196FB2-6EA8-5464-1237-895D1E656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D07196-3DF8-FBBA-8B10-18A40B834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349FE-7FEA-4911-9AA8-90AB2A923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86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FC57B-D777-0664-093A-D78AF843B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612A29-5966-B212-50E1-69C03EE33C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8BD090-6241-BEB5-AD38-AD1B93D406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A0AADC-3C44-A53E-3349-9B6DA94D5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1D0A-F2DC-4223-A24E-8D432B598AAE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9E1607-9669-129E-AE9F-56AF4D46C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38CC4F-4A69-9B41-5DA7-A29B93352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349FE-7FEA-4911-9AA8-90AB2A923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172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6684C-0405-A16D-B785-BB3B617EC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F019C4-0465-BDC5-B5AB-6FF0C36E1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3BBC3-B21D-F6B6-8E4E-FF2267ACE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1D0A-F2DC-4223-A24E-8D432B598AAE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60447-C13F-5EB4-E5E5-85DF8471B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CE200-6CE4-3D02-992E-1DC7FA129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349FE-7FEA-4911-9AA8-90AB2A923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33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3E727E-2471-6E7F-E317-FACC4FD15A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A64897-6A11-D16A-0E1C-24BC4AB3F9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96C39-CC6A-BF34-97B6-FB5A78BAF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1D0A-F2DC-4223-A24E-8D432B598AAE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B92AB-7154-4927-A2E9-CB6D1D1F0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2E106-E2BA-E792-940F-438C4A48B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349FE-7FEA-4911-9AA8-90AB2A923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31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out image - Blue" preserve="1">
  <p:cSld name="Slide without image - Blu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8" descr="&quot;&quot;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760928"/>
            <a:ext cx="12192004" cy="110728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" name="Google Shape;161;p18" descr="&quot;&quot;"/>
          <p:cNvCxnSpPr/>
          <p:nvPr/>
        </p:nvCxnSpPr>
        <p:spPr>
          <a:xfrm>
            <a:off x="0" y="1224467"/>
            <a:ext cx="9972800" cy="0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2" name="Google Shape;162;p18"/>
          <p:cNvSpPr txBox="1">
            <a:spLocks noGrp="1"/>
          </p:cNvSpPr>
          <p:nvPr>
            <p:ph type="title"/>
          </p:nvPr>
        </p:nvSpPr>
        <p:spPr>
          <a:xfrm>
            <a:off x="415600" y="140133"/>
            <a:ext cx="9557200" cy="98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6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3" name="Google Shape;163;p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7037200" cy="4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21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4" name="Google Shape;164;p18"/>
          <p:cNvSpPr txBox="1">
            <a:spLocks noGrp="1"/>
          </p:cNvSpPr>
          <p:nvPr>
            <p:ph type="title" idx="2"/>
          </p:nvPr>
        </p:nvSpPr>
        <p:spPr>
          <a:xfrm>
            <a:off x="165167" y="5796533"/>
            <a:ext cx="9689600" cy="20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10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10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10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10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10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10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10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10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10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5" name="Google Shape;165;p18"/>
          <p:cNvSpPr txBox="1"/>
          <p:nvPr/>
        </p:nvSpPr>
        <p:spPr>
          <a:xfrm>
            <a:off x="165167" y="6180567"/>
            <a:ext cx="690000" cy="4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33">
                <a:solidFill>
                  <a:srgbClr val="FFFFFF"/>
                </a:solidFill>
              </a:rPr>
              <a:t> </a:t>
            </a:r>
            <a:fld id="{00000000-1234-1234-1234-123412341234}" type="slidenum">
              <a:rPr lang="en" sz="1733">
                <a:solidFill>
                  <a:srgbClr val="FFFFFF"/>
                </a:solidFill>
              </a:rPr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733">
              <a:solidFill>
                <a:srgbClr val="FFFFFF"/>
              </a:solidFill>
            </a:endParaRPr>
          </a:p>
        </p:txBody>
      </p:sp>
      <p:pic>
        <p:nvPicPr>
          <p:cNvPr id="166" name="Google Shape;166;p18" descr="CDE logo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534" y="6024434"/>
            <a:ext cx="1232567" cy="537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7243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out image - Blue" preserve="1">
  <p:cSld name="1_Slide without image - Blu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8" descr="&quot;&quot;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760928"/>
            <a:ext cx="12192004" cy="110728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" name="Google Shape;161;p18" descr="&quot;&quot;"/>
          <p:cNvCxnSpPr/>
          <p:nvPr/>
        </p:nvCxnSpPr>
        <p:spPr>
          <a:xfrm>
            <a:off x="0" y="1224467"/>
            <a:ext cx="9972800" cy="0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2" name="Google Shape;162;p18"/>
          <p:cNvSpPr txBox="1">
            <a:spLocks noGrp="1"/>
          </p:cNvSpPr>
          <p:nvPr>
            <p:ph type="title"/>
          </p:nvPr>
        </p:nvSpPr>
        <p:spPr>
          <a:xfrm>
            <a:off x="415600" y="140133"/>
            <a:ext cx="9557200" cy="98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6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3" name="Google Shape;163;p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7037200" cy="4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21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4" name="Google Shape;164;p18"/>
          <p:cNvSpPr txBox="1">
            <a:spLocks noGrp="1"/>
          </p:cNvSpPr>
          <p:nvPr>
            <p:ph type="title" idx="2"/>
          </p:nvPr>
        </p:nvSpPr>
        <p:spPr>
          <a:xfrm>
            <a:off x="165167" y="5796533"/>
            <a:ext cx="9689600" cy="20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10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10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10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10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10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10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10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10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1067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5" name="Google Shape;165;p18"/>
          <p:cNvSpPr txBox="1"/>
          <p:nvPr/>
        </p:nvSpPr>
        <p:spPr>
          <a:xfrm>
            <a:off x="165167" y="6180567"/>
            <a:ext cx="690000" cy="4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33">
                <a:solidFill>
                  <a:srgbClr val="FFFFFF"/>
                </a:solidFill>
              </a:rPr>
              <a:t> </a:t>
            </a:r>
            <a:fld id="{00000000-1234-1234-1234-123412341234}" type="slidenum">
              <a:rPr lang="en" sz="1733">
                <a:solidFill>
                  <a:srgbClr val="FFFFFF"/>
                </a:solidFill>
              </a:rPr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733">
              <a:solidFill>
                <a:srgbClr val="FFFFFF"/>
              </a:solidFill>
            </a:endParaRPr>
          </a:p>
        </p:txBody>
      </p:sp>
      <p:pic>
        <p:nvPicPr>
          <p:cNvPr id="166" name="Google Shape;166;p18" descr="CDE logo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534" y="6024434"/>
            <a:ext cx="1232567" cy="537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3807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3" preserve="1">
  <p:cSld name="Divider - Blue - 03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4" descr="Photo of high school student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1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4"/>
          <p:cNvSpPr txBox="1">
            <a:spLocks noGrp="1"/>
          </p:cNvSpPr>
          <p:nvPr>
            <p:ph type="title"/>
          </p:nvPr>
        </p:nvSpPr>
        <p:spPr>
          <a:xfrm>
            <a:off x="0" y="4482133"/>
            <a:ext cx="12192000" cy="888800"/>
          </a:xfrm>
          <a:prstGeom prst="rect">
            <a:avLst/>
          </a:prstGeom>
          <a:solidFill>
            <a:srgbClr val="488BC9"/>
          </a:solidFill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4"/>
          <p:cNvSpPr txBox="1"/>
          <p:nvPr/>
        </p:nvSpPr>
        <p:spPr>
          <a:xfrm>
            <a:off x="165167" y="6180567"/>
            <a:ext cx="690000" cy="4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33">
                <a:solidFill>
                  <a:srgbClr val="FFFFFF"/>
                </a:solidFill>
              </a:rPr>
              <a:t> </a:t>
            </a:r>
            <a:fld id="{00000000-1234-1234-1234-123412341234}" type="slidenum">
              <a:rPr lang="en" sz="1733">
                <a:solidFill>
                  <a:schemeClr val="dk1"/>
                </a:solidFill>
              </a:rPr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733">
              <a:solidFill>
                <a:schemeClr val="dk1"/>
              </a:solidFill>
            </a:endParaRPr>
          </a:p>
        </p:txBody>
      </p:sp>
      <p:pic>
        <p:nvPicPr>
          <p:cNvPr id="234" name="Google Shape;234;p24" descr="CDE logo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534" y="6024434"/>
            <a:ext cx="1232567" cy="537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9338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4" preserve="1">
  <p:cSld name="Divider - Blue - 04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5" descr="Photo of high school student and family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1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5"/>
          <p:cNvSpPr txBox="1">
            <a:spLocks noGrp="1"/>
          </p:cNvSpPr>
          <p:nvPr>
            <p:ph type="title"/>
          </p:nvPr>
        </p:nvSpPr>
        <p:spPr>
          <a:xfrm>
            <a:off x="0" y="4482133"/>
            <a:ext cx="12192000" cy="888800"/>
          </a:xfrm>
          <a:prstGeom prst="rect">
            <a:avLst/>
          </a:prstGeom>
          <a:solidFill>
            <a:srgbClr val="488BC9"/>
          </a:solidFill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25"/>
          <p:cNvSpPr txBox="1"/>
          <p:nvPr/>
        </p:nvSpPr>
        <p:spPr>
          <a:xfrm>
            <a:off x="165167" y="6180567"/>
            <a:ext cx="690000" cy="4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33">
                <a:solidFill>
                  <a:srgbClr val="FFFFFF"/>
                </a:solidFill>
              </a:rPr>
              <a:t> </a:t>
            </a:r>
            <a:fld id="{00000000-1234-1234-1234-123412341234}" type="slidenum">
              <a:rPr lang="en" sz="1733">
                <a:solidFill>
                  <a:srgbClr val="FFFFFF"/>
                </a:solidFill>
              </a:rPr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733">
              <a:solidFill>
                <a:srgbClr val="FFFFFF"/>
              </a:solidFill>
            </a:endParaRPr>
          </a:p>
        </p:txBody>
      </p:sp>
      <p:pic>
        <p:nvPicPr>
          <p:cNvPr id="239" name="Google Shape;239;p25" descr="CDE logo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534" y="6024434"/>
            <a:ext cx="1232567" cy="537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9558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5" preserve="1">
  <p:cSld name="Divider - Blue - 05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6" descr="Photo of high school students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1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6"/>
          <p:cNvSpPr txBox="1">
            <a:spLocks noGrp="1"/>
          </p:cNvSpPr>
          <p:nvPr>
            <p:ph type="title"/>
          </p:nvPr>
        </p:nvSpPr>
        <p:spPr>
          <a:xfrm>
            <a:off x="0" y="4482133"/>
            <a:ext cx="12192000" cy="888800"/>
          </a:xfrm>
          <a:prstGeom prst="rect">
            <a:avLst/>
          </a:prstGeom>
          <a:solidFill>
            <a:srgbClr val="488BC9"/>
          </a:solidFill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6"/>
          <p:cNvSpPr txBox="1"/>
          <p:nvPr/>
        </p:nvSpPr>
        <p:spPr>
          <a:xfrm>
            <a:off x="165167" y="6180567"/>
            <a:ext cx="690000" cy="4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33">
                <a:solidFill>
                  <a:srgbClr val="FFFFFF"/>
                </a:solidFill>
              </a:rPr>
              <a:t> </a:t>
            </a:r>
            <a:fld id="{00000000-1234-1234-1234-123412341234}" type="slidenum">
              <a:rPr lang="en" sz="1733">
                <a:solidFill>
                  <a:srgbClr val="FFFFFF"/>
                </a:solidFill>
              </a:rPr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733">
              <a:solidFill>
                <a:srgbClr val="FFFFFF"/>
              </a:solidFill>
            </a:endParaRPr>
          </a:p>
        </p:txBody>
      </p:sp>
      <p:pic>
        <p:nvPicPr>
          <p:cNvPr id="244" name="Google Shape;244;p26" descr="CDE logo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534" y="6024434"/>
            <a:ext cx="1232567" cy="537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7636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6" preserve="1">
  <p:cSld name="Divider - Blue - 06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7" descr="Photo of middle school students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1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7"/>
          <p:cNvSpPr txBox="1">
            <a:spLocks noGrp="1"/>
          </p:cNvSpPr>
          <p:nvPr>
            <p:ph type="title"/>
          </p:nvPr>
        </p:nvSpPr>
        <p:spPr>
          <a:xfrm>
            <a:off x="0" y="4482133"/>
            <a:ext cx="12192000" cy="888800"/>
          </a:xfrm>
          <a:prstGeom prst="rect">
            <a:avLst/>
          </a:prstGeom>
          <a:solidFill>
            <a:srgbClr val="488BC9"/>
          </a:solidFill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ckwell"/>
              <a:buNone/>
              <a:defRPr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27"/>
          <p:cNvSpPr txBox="1"/>
          <p:nvPr/>
        </p:nvSpPr>
        <p:spPr>
          <a:xfrm>
            <a:off x="165167" y="6180567"/>
            <a:ext cx="690000" cy="4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33">
                <a:solidFill>
                  <a:srgbClr val="FFFFFF"/>
                </a:solidFill>
              </a:rPr>
              <a:t> </a:t>
            </a:r>
            <a:fld id="{00000000-1234-1234-1234-123412341234}" type="slidenum">
              <a:rPr lang="en" sz="1733">
                <a:solidFill>
                  <a:schemeClr val="dk1"/>
                </a:solidFill>
              </a:rPr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733">
              <a:solidFill>
                <a:schemeClr val="dk1"/>
              </a:solidFill>
            </a:endParaRPr>
          </a:p>
        </p:txBody>
      </p:sp>
      <p:pic>
        <p:nvPicPr>
          <p:cNvPr id="249" name="Google Shape;249;p27" descr="CDE logo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534" y="6024434"/>
            <a:ext cx="1232567" cy="537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3198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145B9-3D83-6125-866A-0000F36B0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F3A40C-424E-686F-3FD6-38AF48BCDB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350F8-9615-8921-3276-486150E08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1D0A-F2DC-4223-A24E-8D432B598AAE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1AC33-0957-DB20-07C3-403F6C97C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CD625-C18C-0B6A-3CCF-FDC852AB5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349FE-7FEA-4911-9AA8-90AB2A923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47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6D99C-0750-A35D-70EB-7A989DD2A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EDFDB4-9EED-1DD5-07A9-6827BFB75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46276-AB78-DD0A-AB26-D0C206B37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1D0A-F2DC-4223-A24E-8D432B598AAE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F3383-4AC2-D730-4F94-ADC6E1458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29447-3096-EFEC-8AAD-3AF33BB33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349FE-7FEA-4911-9AA8-90AB2A923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39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6BD988-0688-0F38-2755-90104CF18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C8D09-91A7-CEC4-CECE-54039F3B2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F4300-50DE-EBA0-28C3-83FB5C43DF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981D0A-F2DC-4223-A24E-8D432B598AAE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9E5AB-D621-D3BA-F194-1EDBC9048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B335C-AB4B-33A9-D7E8-7426310875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1349FE-7FEA-4911-9AA8-90AB2A923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57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49" r:id="rId8"/>
    <p:sldLayoutId id="2147483651" r:id="rId9"/>
    <p:sldLayoutId id="2147483652" r:id="rId10"/>
    <p:sldLayoutId id="2147483654" r:id="rId11"/>
    <p:sldLayoutId id="2147483655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3A817-3B07-9EB1-8159-850E78685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Advisory Panel Meeting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E66E17-F0EA-ACE3-D367-99FE38F666B0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r>
              <a:rPr lang="en" dirty="0"/>
              <a:t>December 16,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925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46E93-A1EF-D85E-CD4F-4146A9086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Welcome &amp; Introductions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B93CEF-3667-E896-90AD-7F6260888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599" y="1536633"/>
            <a:ext cx="9689600" cy="4046400"/>
          </a:xfrm>
        </p:spPr>
        <p:txBody>
          <a:bodyPr>
            <a:normAutofit/>
          </a:bodyPr>
          <a:lstStyle/>
          <a:p>
            <a:pPr marL="228600" lvl="0" indent="-207645">
              <a:buSzPct val="100000"/>
              <a:buFont typeface="Roboto"/>
              <a:buChar char="•"/>
            </a:pPr>
            <a:r>
              <a:rPr lang="en-US" sz="2200" b="1" dirty="0"/>
              <a:t>Welcome from CDE  </a:t>
            </a:r>
            <a:endParaRPr lang="en-US" sz="2400" dirty="0"/>
          </a:p>
          <a:p>
            <a:pPr marL="685800" lvl="1" indent="-209550">
              <a:spcBef>
                <a:spcPts val="500"/>
              </a:spcBef>
              <a:buSzPct val="100000"/>
              <a:buFont typeface="Roboto"/>
              <a:buChar char="•"/>
            </a:pPr>
            <a:r>
              <a:rPr lang="en-US" sz="2000" dirty="0"/>
              <a:t>The purpose of the TAP is to provide non‐binding technical recommendations to CDE regarding the Colorado Growth Model, state accountability, and other topics as needed.  </a:t>
            </a:r>
          </a:p>
          <a:p>
            <a:pPr marL="228600" lvl="0" indent="-207645">
              <a:spcBef>
                <a:spcPts val="1000"/>
              </a:spcBef>
              <a:buSzPct val="100000"/>
              <a:buFont typeface="Roboto"/>
              <a:buChar char="•"/>
            </a:pPr>
            <a:r>
              <a:rPr lang="en-US" sz="2200" b="1" dirty="0"/>
              <a:t>Meeting Logistics:  </a:t>
            </a:r>
            <a:endParaRPr lang="en-US" sz="2400" dirty="0"/>
          </a:p>
          <a:p>
            <a:pPr marL="685800" lvl="1" indent="-209550">
              <a:spcBef>
                <a:spcPts val="500"/>
              </a:spcBef>
              <a:buSzPct val="100000"/>
              <a:buFont typeface="Roboto"/>
              <a:buChar char="•"/>
            </a:pPr>
            <a:r>
              <a:rPr lang="en-US" sz="2000" dirty="0"/>
              <a:t>Non‐members, please add your Name/Affiliation to the chat box. </a:t>
            </a:r>
          </a:p>
          <a:p>
            <a:pPr marL="685800" lvl="1" indent="-209550">
              <a:spcBef>
                <a:spcPts val="500"/>
              </a:spcBef>
              <a:buSzPct val="100000"/>
              <a:buFont typeface="Roboto"/>
              <a:buChar char="•"/>
            </a:pPr>
            <a:r>
              <a:rPr lang="en-US" sz="2000" dirty="0"/>
              <a:t>Everyone please mute your sound. </a:t>
            </a:r>
          </a:p>
          <a:p>
            <a:pPr marL="685800" lvl="1" indent="-209550">
              <a:spcBef>
                <a:spcPts val="500"/>
              </a:spcBef>
              <a:buSzPct val="100000"/>
              <a:buFont typeface="Roboto"/>
              <a:buChar char="•"/>
            </a:pPr>
            <a:r>
              <a:rPr lang="en-US" sz="2000" dirty="0"/>
              <a:t>We ask all non‐TAP members to hold any comments until the end of the meeting. We do this to ensure we have sufficient time to address all meeting agenda items.</a:t>
            </a:r>
          </a:p>
          <a:p>
            <a:pPr marL="228600" lvl="0" indent="-207645">
              <a:spcBef>
                <a:spcPts val="1000"/>
              </a:spcBef>
              <a:buSzPct val="100000"/>
              <a:buFont typeface="Roboto"/>
              <a:buChar char="•"/>
            </a:pPr>
            <a:r>
              <a:rPr lang="en-US" sz="2200" b="1" dirty="0"/>
              <a:t>Introductions with Scott Weldon, TAP Chair</a:t>
            </a:r>
            <a:endParaRPr lang="en-US" sz="2200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E8F18E5-5A88-2346-1FFF-0BF72EA46BC2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39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E942C-9C3D-03E9-EFB2-D8E654C5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Agenda for Today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75828-8134-B904-B05D-7D4597801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8902136" cy="4046400"/>
          </a:xfrm>
        </p:spPr>
        <p:txBody>
          <a:bodyPr/>
          <a:lstStyle/>
          <a:p>
            <a:pPr marL="457200" lvl="0" indent="-368300">
              <a:lnSpc>
                <a:spcPct val="100000"/>
              </a:lnSpc>
              <a:buSzPts val="2200"/>
            </a:pPr>
            <a:r>
              <a:rPr lang="en-US" sz="2800" b="1" dirty="0"/>
              <a:t>Welcome and Introductions</a:t>
            </a:r>
            <a:r>
              <a:rPr lang="en-US" sz="2800" dirty="0"/>
              <a:t> | </a:t>
            </a:r>
            <a:r>
              <a:rPr lang="en-US" sz="2400" dirty="0"/>
              <a:t>Information Item</a:t>
            </a:r>
          </a:p>
          <a:p>
            <a:pPr marL="457200" lvl="0" indent="-355600">
              <a:lnSpc>
                <a:spcPct val="100000"/>
              </a:lnSpc>
              <a:spcBef>
                <a:spcPts val="1000"/>
              </a:spcBef>
              <a:buSzPts val="2000"/>
              <a:buFont typeface="Arial"/>
              <a:buChar char="●"/>
            </a:pPr>
            <a:r>
              <a:rPr lang="en-US" sz="2800" b="1" dirty="0"/>
              <a:t>General CDE Updates </a:t>
            </a:r>
            <a:r>
              <a:rPr lang="en-US" sz="2800" dirty="0"/>
              <a:t>| </a:t>
            </a:r>
            <a:r>
              <a:rPr lang="en-US" sz="2400" dirty="0"/>
              <a:t>Information Item </a:t>
            </a:r>
          </a:p>
          <a:p>
            <a:pPr marL="457200" lvl="0" indent="-355600">
              <a:lnSpc>
                <a:spcPct val="100000"/>
              </a:lnSpc>
              <a:spcBef>
                <a:spcPts val="1000"/>
              </a:spcBef>
              <a:buSzPts val="2000"/>
              <a:buFont typeface="Arial"/>
              <a:buChar char="●"/>
            </a:pPr>
            <a:r>
              <a:rPr lang="en-US" sz="2800" b="1" dirty="0"/>
              <a:t>Dashboard Study</a:t>
            </a:r>
            <a:r>
              <a:rPr lang="en-US" sz="2400" b="1" dirty="0"/>
              <a:t> </a:t>
            </a:r>
            <a:r>
              <a:rPr lang="en-US" sz="2400" dirty="0"/>
              <a:t>| Feedback Item</a:t>
            </a:r>
          </a:p>
          <a:p>
            <a:pPr marL="457200" lvl="0" indent="-355600">
              <a:lnSpc>
                <a:spcPct val="100000"/>
              </a:lnSpc>
              <a:spcBef>
                <a:spcPts val="1000"/>
              </a:spcBef>
              <a:buSzPts val="2000"/>
              <a:buFont typeface="Arial"/>
              <a:buChar char="●"/>
            </a:pPr>
            <a:r>
              <a:rPr lang="en-US" sz="2800" b="1" dirty="0"/>
              <a:t>Analysis for Former IEP Students</a:t>
            </a:r>
            <a:r>
              <a:rPr lang="en-US" sz="2800" dirty="0"/>
              <a:t> | </a:t>
            </a:r>
            <a:r>
              <a:rPr lang="en-US" sz="2400" dirty="0"/>
              <a:t>Feedback Item</a:t>
            </a:r>
          </a:p>
          <a:p>
            <a:pPr marL="457200" lvl="0" indent="-3683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200"/>
            </a:pPr>
            <a:r>
              <a:rPr lang="en-US" sz="2800" b="1" dirty="0"/>
              <a:t>Wrap-Up</a:t>
            </a:r>
            <a:endParaRPr lang="en-US" sz="2800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A6E9423-EBE2-BC7E-BFA0-9FE4DC6F83D2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05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246C1-7613-79A2-879A-AA44EA24A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82132"/>
            <a:ext cx="12192000" cy="1059131"/>
          </a:xfrm>
        </p:spPr>
        <p:txBody>
          <a:bodyPr>
            <a:noAutofit/>
          </a:bodyPr>
          <a:lstStyle/>
          <a:p>
            <a:pPr lvl="0"/>
            <a:r>
              <a:rPr lang="sv-SE" sz="2800" dirty="0"/>
              <a:t>General CDE Updates</a:t>
            </a:r>
            <a:br>
              <a:rPr lang="sv-SE" sz="2400" dirty="0"/>
            </a:br>
            <a:r>
              <a:rPr lang="sv-SE" sz="2000" dirty="0"/>
              <a:t>Lisa Medler</a:t>
            </a:r>
            <a:br>
              <a:rPr lang="sv-SE" sz="2000" dirty="0"/>
            </a:br>
            <a:r>
              <a:rPr lang="sv-SE" sz="2000" dirty="0"/>
              <a:t>Information Item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5840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6A25D-412D-9946-96DA-BA25C9DAE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82132"/>
            <a:ext cx="12192000" cy="1269443"/>
          </a:xfrm>
        </p:spPr>
        <p:txBody>
          <a:bodyPr>
            <a:normAutofit fontScale="90000"/>
          </a:bodyPr>
          <a:lstStyle/>
          <a:p>
            <a:pPr lvl="0"/>
            <a:r>
              <a:rPr lang="en-US" sz="3600" b="1" dirty="0">
                <a:latin typeface="Roboto"/>
                <a:ea typeface="Roboto"/>
                <a:cs typeface="Roboto"/>
                <a:sym typeface="Roboto"/>
              </a:rPr>
              <a:t>Dashboard Study</a:t>
            </a:r>
            <a:br>
              <a:rPr lang="en-US" b="1" dirty="0">
                <a:latin typeface="Roboto"/>
                <a:ea typeface="Roboto"/>
                <a:cs typeface="Roboto"/>
                <a:sym typeface="Roboto"/>
              </a:rPr>
            </a:br>
            <a:r>
              <a:rPr lang="en-US" sz="2700" dirty="0"/>
              <a:t>AIR</a:t>
            </a:r>
            <a:br>
              <a:rPr lang="en-US" sz="2700" dirty="0">
                <a:latin typeface="Roboto"/>
                <a:ea typeface="Roboto"/>
                <a:cs typeface="Roboto"/>
                <a:sym typeface="Roboto"/>
              </a:rPr>
            </a:br>
            <a:r>
              <a:rPr lang="en-US" sz="2700" b="1" dirty="0">
                <a:latin typeface="Roboto"/>
                <a:ea typeface="Roboto"/>
                <a:cs typeface="Roboto"/>
                <a:sym typeface="Roboto"/>
              </a:rPr>
              <a:t>Feedback Item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322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05E2B-1C7D-C34C-FA09-CD9F22A77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82132"/>
            <a:ext cx="12192000" cy="1077420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Analysis for Former IEP Students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b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</a:b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/>
                <a:ea typeface="Roboto Medium"/>
                <a:cs typeface="Roboto Medium"/>
                <a:sym typeface="Roboto Medium"/>
              </a:rPr>
              <a:t>Marie Huchton</a:t>
            </a:r>
            <a:b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</a:b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Feedback Item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142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B4AED-AF17-AB64-4E56-53AB089AD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Public Comments &amp; Meeting Close </a:t>
            </a:r>
            <a:b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</a:b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Medium"/>
                <a:ea typeface="Roboto Medium"/>
                <a:cs typeface="Roboto Medium"/>
                <a:sym typeface="Roboto Medium"/>
              </a:rPr>
              <a:t>Dan Mangan &amp; Scott Weldon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734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5D5E1-F933-DBE5-2C0F-C5782B53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Technical Advisory Panel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31115-4DBD-CD48-5429-2847AA969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8481512" cy="4046400"/>
          </a:xfrm>
        </p:spPr>
        <p:txBody>
          <a:bodyPr/>
          <a:lstStyle/>
          <a:p>
            <a:pPr marL="228600" lvl="0" indent="-176530">
              <a:lnSpc>
                <a:spcPct val="70000"/>
              </a:lnSpc>
              <a:buSzPts val="1980"/>
              <a:buFont typeface="Roboto"/>
              <a:buChar char="•"/>
            </a:pPr>
            <a:r>
              <a:rPr lang="en-US" sz="2800" b="1" dirty="0"/>
              <a:t>Meeting Summary</a:t>
            </a:r>
            <a:endParaRPr lang="en-US" sz="2400" dirty="0"/>
          </a:p>
          <a:p>
            <a:pPr marL="685800" lvl="1" indent="-180340">
              <a:lnSpc>
                <a:spcPct val="70000"/>
              </a:lnSpc>
              <a:spcBef>
                <a:spcPts val="500"/>
              </a:spcBef>
              <a:buSzPts val="1640"/>
              <a:buFont typeface="Roboto"/>
              <a:buChar char="•"/>
            </a:pPr>
            <a:r>
              <a:rPr lang="en-US" dirty="0"/>
              <a:t>Suggested future analysis</a:t>
            </a:r>
            <a:endParaRPr lang="en-US" sz="1800" dirty="0"/>
          </a:p>
          <a:p>
            <a:pPr marL="685800" lvl="1" indent="-180340">
              <a:lnSpc>
                <a:spcPct val="70000"/>
              </a:lnSpc>
              <a:spcBef>
                <a:spcPts val="500"/>
              </a:spcBef>
              <a:buSzPts val="1640"/>
              <a:buFont typeface="Roboto"/>
              <a:buChar char="•"/>
            </a:pPr>
            <a:r>
              <a:rPr lang="en-US" dirty="0"/>
              <a:t>TAP recommendations from this meeting</a:t>
            </a:r>
            <a:endParaRPr lang="en-US" sz="1800" dirty="0"/>
          </a:p>
          <a:p>
            <a:pPr marL="228600" lvl="0" indent="-50800">
              <a:lnSpc>
                <a:spcPct val="70000"/>
              </a:lnSpc>
              <a:spcBef>
                <a:spcPts val="1000"/>
              </a:spcBef>
              <a:buSzPts val="935"/>
              <a:buNone/>
            </a:pPr>
            <a:endParaRPr lang="en-US" sz="2800" dirty="0"/>
          </a:p>
          <a:p>
            <a:pPr marL="228600" lvl="0" indent="-176530">
              <a:lnSpc>
                <a:spcPct val="70000"/>
              </a:lnSpc>
              <a:spcBef>
                <a:spcPts val="1000"/>
              </a:spcBef>
              <a:buSzPts val="1980"/>
              <a:buFont typeface="Roboto"/>
              <a:buChar char="•"/>
            </a:pPr>
            <a:r>
              <a:rPr lang="en-US" sz="2800" b="1" dirty="0"/>
              <a:t>Public Comment</a:t>
            </a:r>
            <a:endParaRPr lang="en-US" sz="2400" dirty="0"/>
          </a:p>
          <a:p>
            <a:pPr marL="228600" lvl="0" indent="-50800">
              <a:lnSpc>
                <a:spcPct val="70000"/>
              </a:lnSpc>
              <a:spcBef>
                <a:spcPts val="1000"/>
              </a:spcBef>
              <a:buSzPts val="935"/>
              <a:buNone/>
            </a:pPr>
            <a:endParaRPr lang="en-US" sz="2800" dirty="0"/>
          </a:p>
          <a:p>
            <a:pPr marL="228600" lvl="0" indent="-176530">
              <a:lnSpc>
                <a:spcPct val="70000"/>
              </a:lnSpc>
              <a:spcBef>
                <a:spcPts val="1000"/>
              </a:spcBef>
              <a:buSzPts val="1980"/>
              <a:buFont typeface="Roboto"/>
              <a:buChar char="•"/>
            </a:pPr>
            <a:r>
              <a:rPr lang="en-US" sz="2800" b="1" dirty="0"/>
              <a:t>Close Meeting</a:t>
            </a:r>
            <a:endParaRPr lang="en-US" sz="2400" dirty="0"/>
          </a:p>
          <a:p>
            <a:pPr marL="685800" lvl="1" indent="-180340">
              <a:lnSpc>
                <a:spcPct val="70000"/>
              </a:lnSpc>
              <a:spcBef>
                <a:spcPts val="500"/>
              </a:spcBef>
              <a:buSzPts val="1640"/>
              <a:buFont typeface="Roboto"/>
              <a:buChar char="•"/>
            </a:pPr>
            <a:r>
              <a:rPr lang="en-US" dirty="0"/>
              <a:t>Next Scheduled Meeting: January 22, 2025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4A525F-9287-504A-F715-94BC2AF92BE9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113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 xmlns="df281b59-054f-4ecc-a3f3-4607aeb239bf" xsi:nil="true"/>
    <SharedWithUsers xmlns="949ded03-98bf-4adb-839f-4b1cf43bfd3a">
      <UserInfo>
        <DisplayName/>
        <AccountId xsi:nil="true"/>
        <AccountType/>
      </UserInfo>
    </SharedWithUsers>
    <Status xmlns="df281b59-054f-4ecc-a3f3-4607aeb239b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38DC72A9436B41983D714EADCDACEE" ma:contentTypeVersion="8" ma:contentTypeDescription="Create a new document." ma:contentTypeScope="" ma:versionID="6bf15f32a9d9f1c7aa7303b25d876a07">
  <xsd:schema xmlns:xsd="http://www.w3.org/2001/XMLSchema" xmlns:xs="http://www.w3.org/2001/XMLSchema" xmlns:p="http://schemas.microsoft.com/office/2006/metadata/properties" xmlns:ns2="df281b59-054f-4ecc-a3f3-4607aeb239bf" xmlns:ns3="949ded03-98bf-4adb-839f-4b1cf43bfd3a" targetNamespace="http://schemas.microsoft.com/office/2006/metadata/properties" ma:root="true" ma:fieldsID="388ca921ca4a49eb250deef322a60ce1" ns2:_="" ns3:_="">
    <xsd:import namespace="df281b59-054f-4ecc-a3f3-4607aeb239bf"/>
    <xsd:import namespace="949ded03-98bf-4adb-839f-4b1cf43bfd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Status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281b59-054f-4ecc-a3f3-4607aeb239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Status" ma:index="14" nillable="true" ma:displayName="QA" ma:format="RadioButtons" ma:internalName="Status">
      <xsd:simpleType>
        <xsd:restriction base="dms:Choice">
          <xsd:enumeration value="QA Needed"/>
          <xsd:enumeration value="QA Complete"/>
        </xsd:restriction>
      </xsd:simpleType>
    </xsd:element>
    <xsd:element name="Note" ma:index="15" nillable="true" ma:displayName="Note" ma:format="Dropdown" ma:internalName="Not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9ded03-98bf-4adb-839f-4b1cf43bfd3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EA13A7-9D0E-4095-9655-CDFC2B59BA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A753B2B-C92F-4D64-9AB4-74E3FA1F4166}">
  <ds:schemaRefs>
    <ds:schemaRef ds:uri="http://schemas.microsoft.com/office/2006/metadata/properties"/>
    <ds:schemaRef ds:uri="http://schemas.microsoft.com/office/infopath/2007/PartnerControls"/>
    <ds:schemaRef ds:uri="df281b59-054f-4ecc-a3f3-4607aeb239bf"/>
    <ds:schemaRef ds:uri="949ded03-98bf-4adb-839f-4b1cf43bfd3a"/>
  </ds:schemaRefs>
</ds:datastoreItem>
</file>

<file path=customXml/itemProps3.xml><?xml version="1.0" encoding="utf-8"?>
<ds:datastoreItem xmlns:ds="http://schemas.openxmlformats.org/officeDocument/2006/customXml" ds:itemID="{5865F3C1-6BF3-4F21-BE1E-84EE6A5D7B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281b59-054f-4ecc-a3f3-4607aeb239bf"/>
    <ds:schemaRef ds:uri="949ded03-98bf-4adb-839f-4b1cf43bfd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202</Words>
  <Application>Microsoft Office PowerPoint</Application>
  <PresentationFormat>Widescreen</PresentationFormat>
  <Paragraphs>29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Aptos Display</vt:lpstr>
      <vt:lpstr>Arial</vt:lpstr>
      <vt:lpstr>Roboto</vt:lpstr>
      <vt:lpstr>Roboto Medium</vt:lpstr>
      <vt:lpstr>Rockwell</vt:lpstr>
      <vt:lpstr>Office Theme</vt:lpstr>
      <vt:lpstr>Technical Advisory Panel Meeting </vt:lpstr>
      <vt:lpstr>Welcome &amp; Introductions</vt:lpstr>
      <vt:lpstr>Agenda for Today</vt:lpstr>
      <vt:lpstr>General CDE Updates Lisa Medler Information Item</vt:lpstr>
      <vt:lpstr>Dashboard Study AIR Feedback Item</vt:lpstr>
      <vt:lpstr>Analysis for Former IEP Students  Marie Huchton Feedback Item</vt:lpstr>
      <vt:lpstr>Public Comments &amp; Meeting Close  Dan Mangan &amp; Scott Weldon</vt:lpstr>
      <vt:lpstr>Technical Advisory Panel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Mangan, Daniel</dc:creator>
  <cp:lastModifiedBy>Mangan, Daniel</cp:lastModifiedBy>
  <cp:revision>2</cp:revision>
  <dcterms:created xsi:type="dcterms:W3CDTF">2025-12-08T22:25:49Z</dcterms:created>
  <dcterms:modified xsi:type="dcterms:W3CDTF">2025-12-08T22:46:19Z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2728700</vt:r8>
  </property>
  <property fmtid="{D5CDD505-2E9C-101B-9397-08002B2CF9AE}" pid="3" name="ContentTypeId">
    <vt:lpwstr>0x010100F538DC72A9436B41983D714EADCDACEE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</Properties>
</file>