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22"/>
  </p:notesMasterIdLst>
  <p:sldIdLst>
    <p:sldId id="256" r:id="rId2"/>
    <p:sldId id="257" r:id="rId3"/>
    <p:sldId id="266" r:id="rId4"/>
    <p:sldId id="267" r:id="rId5"/>
    <p:sldId id="263" r:id="rId6"/>
    <p:sldId id="259" r:id="rId7"/>
    <p:sldId id="272" r:id="rId8"/>
    <p:sldId id="302" r:id="rId9"/>
    <p:sldId id="299" r:id="rId10"/>
    <p:sldId id="301" r:id="rId11"/>
    <p:sldId id="287" r:id="rId12"/>
    <p:sldId id="288" r:id="rId13"/>
    <p:sldId id="291" r:id="rId14"/>
    <p:sldId id="292" r:id="rId15"/>
    <p:sldId id="290" r:id="rId16"/>
    <p:sldId id="293" r:id="rId17"/>
    <p:sldId id="294" r:id="rId18"/>
    <p:sldId id="295" r:id="rId19"/>
    <p:sldId id="296" r:id="rId20"/>
    <p:sldId id="297" r:id="rId21"/>
  </p:sldIdLst>
  <p:sldSz cx="9144000" cy="5143500" type="screen16x9"/>
  <p:notesSz cx="6858000" cy="9144000"/>
  <p:embeddedFontLst>
    <p:embeddedFont>
      <p:font typeface="Roboto" panose="02000000000000000000" pitchFamily="2" charset="0"/>
      <p:regular r:id="rId23"/>
      <p:bold r:id="rId24"/>
      <p:italic r:id="rId25"/>
      <p:boldItalic r:id="rId26"/>
    </p:embeddedFont>
    <p:embeddedFont>
      <p:font typeface="Roboto Medium" panose="02000000000000000000" pitchFamily="2" charset="0"/>
      <p:regular r:id="rId27"/>
      <p:bold r:id="rId28"/>
      <p:italic r:id="rId29"/>
      <p:boldItalic r:id="rId30"/>
    </p:embeddedFont>
    <p:embeddedFont>
      <p:font typeface="Rockwell" panose="02060603020205020403" pitchFamily="18"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BC0B17-353C-4182-B57B-0F8403FE38A1}" v="37" dt="2025-11-17T17:34:36.7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3447" autoAdjust="0"/>
  </p:normalViewPr>
  <p:slideViewPr>
    <p:cSldViewPr snapToGrid="0">
      <p:cViewPr varScale="1">
        <p:scale>
          <a:sx n="78" d="100"/>
          <a:sy n="78" d="100"/>
        </p:scale>
        <p:origin x="940" y="52"/>
      </p:cViewPr>
      <p:guideLst>
        <p:guide orient="horz" pos="1620"/>
        <p:guide pos="2880"/>
      </p:guideLst>
    </p:cSldViewPr>
  </p:slideViewPr>
  <p:outlineViewPr>
    <p:cViewPr>
      <p:scale>
        <a:sx n="33" d="100"/>
        <a:sy n="33" d="100"/>
      </p:scale>
      <p:origin x="0" y="-1804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a:extLst>
            <a:ext uri="{FF2B5EF4-FFF2-40B4-BE49-F238E27FC236}">
              <a16:creationId xmlns:a16="http://schemas.microsoft.com/office/drawing/2014/main" id="{6289BC38-9C4B-BAFB-A7E5-0D083A90CCBD}"/>
            </a:ext>
          </a:extLst>
        </p:cNvPr>
        <p:cNvGrpSpPr/>
        <p:nvPr/>
      </p:nvGrpSpPr>
      <p:grpSpPr>
        <a:xfrm>
          <a:off x="0" y="0"/>
          <a:ext cx="0" cy="0"/>
          <a:chOff x="0" y="0"/>
          <a:chExt cx="0" cy="0"/>
        </a:xfrm>
      </p:grpSpPr>
      <p:sp>
        <p:nvSpPr>
          <p:cNvPr id="284" name="Google Shape;284;g3a10d62373c_0_139:notes">
            <a:extLst>
              <a:ext uri="{FF2B5EF4-FFF2-40B4-BE49-F238E27FC236}">
                <a16:creationId xmlns:a16="http://schemas.microsoft.com/office/drawing/2014/main" id="{317E8B98-1789-D6CB-EB24-B86017D0BE4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g3a10d62373c_0_139:notes">
            <a:extLst>
              <a:ext uri="{FF2B5EF4-FFF2-40B4-BE49-F238E27FC236}">
                <a16:creationId xmlns:a16="http://schemas.microsoft.com/office/drawing/2014/main" id="{8FE43D08-B8D2-6E1C-F796-8AD766CE7D3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49846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0" name="Google Shape;450;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43589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a10d62373c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5" name="Google Shape;455;g3a10d62373c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3a10d62373c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3" name="Google Shape;473;g3a10d62373c_0_2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13639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3a10d62373c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 name="Google Shape;479;g3a10d62373c_0_2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25532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3a10d62373c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g3a10d62373c_0_2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3a10d62373c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5" name="Google Shape;485;g3a10d62373c_0_2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a10d62373c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2" name="Google Shape;492;g3a10d62373c_0_2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8" name="Google Shape;498;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3a10d62373c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3" name="Google Shape;503;g3a10d62373c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a10d62373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g3a10d62373c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9" name="Google Shape;50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64661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a10d62373c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g3a10d62373c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06432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a10d62373c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g3a10d62373c_0_1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35281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a10d62373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g3a10d62373c_0_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4" name="Google Shape;35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60922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a:extLst>
            <a:ext uri="{FF2B5EF4-FFF2-40B4-BE49-F238E27FC236}">
              <a16:creationId xmlns:a16="http://schemas.microsoft.com/office/drawing/2014/main" id="{87E76467-1713-8C92-6AE4-A7E6264B5132}"/>
            </a:ext>
          </a:extLst>
        </p:cNvPr>
        <p:cNvGrpSpPr/>
        <p:nvPr/>
      </p:nvGrpSpPr>
      <p:grpSpPr>
        <a:xfrm>
          <a:off x="0" y="0"/>
          <a:ext cx="0" cy="0"/>
          <a:chOff x="0" y="0"/>
          <a:chExt cx="0" cy="0"/>
        </a:xfrm>
      </p:grpSpPr>
      <p:sp>
        <p:nvSpPr>
          <p:cNvPr id="284" name="Google Shape;284;g3a10d62373c_0_139:notes">
            <a:extLst>
              <a:ext uri="{FF2B5EF4-FFF2-40B4-BE49-F238E27FC236}">
                <a16:creationId xmlns:a16="http://schemas.microsoft.com/office/drawing/2014/main" id="{B167FB27-4962-3FE7-328F-39AAB7AB9DE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g3a10d62373c_0_139:notes">
            <a:extLst>
              <a:ext uri="{FF2B5EF4-FFF2-40B4-BE49-F238E27FC236}">
                <a16:creationId xmlns:a16="http://schemas.microsoft.com/office/drawing/2014/main" id="{BE5EE8B8-063A-BB77-3C60-CA8F4744406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14594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a:extLst>
            <a:ext uri="{FF2B5EF4-FFF2-40B4-BE49-F238E27FC236}">
              <a16:creationId xmlns:a16="http://schemas.microsoft.com/office/drawing/2014/main" id="{98EA0442-39AE-71E8-DA77-71DC89F0C724}"/>
            </a:ext>
          </a:extLst>
        </p:cNvPr>
        <p:cNvGrpSpPr/>
        <p:nvPr/>
      </p:nvGrpSpPr>
      <p:grpSpPr>
        <a:xfrm>
          <a:off x="0" y="0"/>
          <a:ext cx="0" cy="0"/>
          <a:chOff x="0" y="0"/>
          <a:chExt cx="0" cy="0"/>
        </a:xfrm>
      </p:grpSpPr>
      <p:sp>
        <p:nvSpPr>
          <p:cNvPr id="284" name="Google Shape;284;g3a10d62373c_0_139:notes">
            <a:extLst>
              <a:ext uri="{FF2B5EF4-FFF2-40B4-BE49-F238E27FC236}">
                <a16:creationId xmlns:a16="http://schemas.microsoft.com/office/drawing/2014/main" id="{9C92F9A2-B6D0-0A11-8900-BD69853C633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g3a10d62373c_0_139:notes">
            <a:extLst>
              <a:ext uri="{FF2B5EF4-FFF2-40B4-BE49-F238E27FC236}">
                <a16:creationId xmlns:a16="http://schemas.microsoft.com/office/drawing/2014/main" id="{63490559-45EE-8584-8650-43CE190F910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612667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8"/>
        <p:cNvGrpSpPr/>
        <p:nvPr/>
      </p:nvGrpSpPr>
      <p:grpSpPr>
        <a:xfrm>
          <a:off x="0" y="0"/>
          <a:ext cx="0" cy="0"/>
          <a:chOff x="0" y="0"/>
          <a:chExt cx="0" cy="0"/>
        </a:xfrm>
      </p:grpSpPr>
      <p:pic>
        <p:nvPicPr>
          <p:cNvPr id="9" name="Google Shape;9;p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0" name="Google Shape;10;p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1" name="Google Shape;11;p2"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2" name="Google Shape;12;p2"/>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 name="Google Shape;13;p2"/>
          <p:cNvSpPr txBox="1">
            <a:spLocks noGrp="1"/>
          </p:cNvSpPr>
          <p:nvPr>
            <p:ph type="body" idx="1"/>
          </p:nvPr>
        </p:nvSpPr>
        <p:spPr>
          <a:xfrm>
            <a:off x="311700" y="1152475"/>
            <a:ext cx="81351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4" name="Google Shape;14;p2"/>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5" name="Google Shape;15;p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6" name="Google Shape;16;p2"/>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11"/>
        <p:cNvGrpSpPr/>
        <p:nvPr/>
      </p:nvGrpSpPr>
      <p:grpSpPr>
        <a:xfrm>
          <a:off x="0" y="0"/>
          <a:ext cx="0" cy="0"/>
          <a:chOff x="0" y="0"/>
          <a:chExt cx="0" cy="0"/>
        </a:xfrm>
      </p:grpSpPr>
      <p:pic>
        <p:nvPicPr>
          <p:cNvPr id="112" name="Google Shape;112;p1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3" name="Google Shape;113;p1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114" name="Google Shape;114;p1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5" name="Google Shape;115;p1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6" name="Google Shape;116;p12"/>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7" name="Google Shape;117;p12"/>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18"/>
        <p:cNvGrpSpPr/>
        <p:nvPr/>
      </p:nvGrpSpPr>
      <p:grpSpPr>
        <a:xfrm>
          <a:off x="0" y="0"/>
          <a:ext cx="0" cy="0"/>
          <a:chOff x="0" y="0"/>
          <a:chExt cx="0" cy="0"/>
        </a:xfrm>
      </p:grpSpPr>
      <p:pic>
        <p:nvPicPr>
          <p:cNvPr id="119" name="Google Shape;119;p13" title="54508767575_7ed22c39d5_c.jpg"/>
          <p:cNvPicPr preferRelativeResize="0"/>
          <p:nvPr/>
        </p:nvPicPr>
        <p:blipFill rotWithShape="1">
          <a:blip r:embed="rId2">
            <a:alphaModFix/>
          </a:blip>
          <a:srcRect t="6942" r="3809" b="11947"/>
          <a:stretch/>
        </p:blipFill>
        <p:spPr>
          <a:xfrm>
            <a:off x="0" y="0"/>
            <a:ext cx="9144000" cy="5143501"/>
          </a:xfrm>
          <a:prstGeom prst="rect">
            <a:avLst/>
          </a:prstGeom>
          <a:noFill/>
          <a:ln>
            <a:noFill/>
          </a:ln>
        </p:spPr>
      </p:pic>
      <p:sp>
        <p:nvSpPr>
          <p:cNvPr id="120" name="Google Shape;120;p1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121" name="Google Shape;121;p1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2" name="Google Shape;122;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3" name="Google Shape;123;p13"/>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4" name="Google Shape;124;p13"/>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25"/>
        <p:cNvGrpSpPr/>
        <p:nvPr/>
      </p:nvGrpSpPr>
      <p:grpSpPr>
        <a:xfrm>
          <a:off x="0" y="0"/>
          <a:ext cx="0" cy="0"/>
          <a:chOff x="0" y="0"/>
          <a:chExt cx="0" cy="0"/>
        </a:xfrm>
      </p:grpSpPr>
      <p:pic>
        <p:nvPicPr>
          <p:cNvPr id="126" name="Google Shape;126;p14"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7" name="Google Shape;127;p1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128" name="Google Shape;128;p1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9" name="Google Shape;129;p1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0" name="Google Shape;130;p14"/>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1" name="Google Shape;131;p14"/>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32"/>
        <p:cNvGrpSpPr/>
        <p:nvPr/>
      </p:nvGrpSpPr>
      <p:grpSpPr>
        <a:xfrm>
          <a:off x="0" y="0"/>
          <a:ext cx="0" cy="0"/>
          <a:chOff x="0" y="0"/>
          <a:chExt cx="0" cy="0"/>
        </a:xfrm>
      </p:grpSpPr>
      <p:pic>
        <p:nvPicPr>
          <p:cNvPr id="133" name="Google Shape;133;p15" title="54506516888_729c0a3f9c_c.jpg"/>
          <p:cNvPicPr preferRelativeResize="0"/>
          <p:nvPr/>
        </p:nvPicPr>
        <p:blipFill rotWithShape="1">
          <a:blip r:embed="rId2">
            <a:alphaModFix/>
          </a:blip>
          <a:srcRect l="1960" t="13084" b="5898"/>
          <a:stretch/>
        </p:blipFill>
        <p:spPr>
          <a:xfrm>
            <a:off x="0" y="0"/>
            <a:ext cx="9330275" cy="5143501"/>
          </a:xfrm>
          <a:prstGeom prst="rect">
            <a:avLst/>
          </a:prstGeom>
          <a:noFill/>
          <a:ln>
            <a:noFill/>
          </a:ln>
        </p:spPr>
      </p:pic>
      <p:sp>
        <p:nvSpPr>
          <p:cNvPr id="134" name="Google Shape;134;p1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135" name="Google Shape;135;p1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36" name="Google Shape;136;p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7" name="Google Shape;137;p15"/>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8" name="Google Shape;138;p15"/>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39"/>
        <p:cNvGrpSpPr/>
        <p:nvPr/>
      </p:nvGrpSpPr>
      <p:grpSpPr>
        <a:xfrm>
          <a:off x="0" y="0"/>
          <a:ext cx="0" cy="0"/>
          <a:chOff x="0" y="0"/>
          <a:chExt cx="0" cy="0"/>
        </a:xfrm>
      </p:grpSpPr>
      <p:sp>
        <p:nvSpPr>
          <p:cNvPr id="140" name="Google Shape;140;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41" name="Google Shape;141;p16"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16"/>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43" name="Google Shape;143;p1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4" name="Google Shape;144;p16"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sp>
        <p:nvSpPr>
          <p:cNvPr id="145" name="Google Shape;145;p16"/>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6" name="Google Shape;146;p16"/>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7" name="Google Shape;147;p16"/>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8" name="Google Shape;148;p16"/>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49"/>
        <p:cNvGrpSpPr/>
        <p:nvPr/>
      </p:nvGrpSpPr>
      <p:grpSpPr>
        <a:xfrm>
          <a:off x="0" y="0"/>
          <a:ext cx="0" cy="0"/>
          <a:chOff x="0" y="0"/>
          <a:chExt cx="0" cy="0"/>
        </a:xfrm>
      </p:grpSpPr>
      <p:pic>
        <p:nvPicPr>
          <p:cNvPr id="150" name="Google Shape;150;p1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51" name="Google Shape;151;p17" descr="&quot;&quot;"/>
          <p:cNvCxnSpPr/>
          <p:nvPr/>
        </p:nvCxnSpPr>
        <p:spPr>
          <a:xfrm>
            <a:off x="56700" y="1282346"/>
            <a:ext cx="8989500" cy="0"/>
          </a:xfrm>
          <a:prstGeom prst="straightConnector1">
            <a:avLst/>
          </a:prstGeom>
          <a:noFill/>
          <a:ln w="9525" cap="flat" cmpd="sng">
            <a:solidFill>
              <a:srgbClr val="488BC9"/>
            </a:solidFill>
            <a:prstDash val="dot"/>
            <a:round/>
            <a:headEnd type="none" w="sm" len="sm"/>
            <a:tailEnd type="none" w="sm" len="sm"/>
          </a:ln>
        </p:spPr>
      </p:cxnSp>
      <p:cxnSp>
        <p:nvCxnSpPr>
          <p:cNvPr id="152" name="Google Shape;152;p17"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53" name="Google Shape;153;p17"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54" name="Google Shape;154;p17"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55" name="Google Shape;155;p17" descr="&quot;&quot;"/>
          <p:cNvCxnSpPr/>
          <p:nvPr/>
        </p:nvCxnSpPr>
        <p:spPr>
          <a:xfrm>
            <a:off x="567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156" name="Google Shape;156;p17" descr="&quot;&quot;"/>
          <p:cNvCxnSpPr/>
          <p:nvPr/>
        </p:nvCxnSpPr>
        <p:spPr>
          <a:xfrm>
            <a:off x="56700" y="3016625"/>
            <a:ext cx="9030600" cy="0"/>
          </a:xfrm>
          <a:prstGeom prst="straightConnector1">
            <a:avLst/>
          </a:prstGeom>
          <a:noFill/>
          <a:ln w="9525" cap="flat" cmpd="sng">
            <a:solidFill>
              <a:srgbClr val="488BC9"/>
            </a:solidFill>
            <a:prstDash val="dot"/>
            <a:round/>
            <a:headEnd type="none" w="sm" len="sm"/>
            <a:tailEnd type="none" w="sm" len="sm"/>
          </a:ln>
        </p:spPr>
      </p:cxnSp>
      <p:cxnSp>
        <p:nvCxnSpPr>
          <p:cNvPr id="157" name="Google Shape;157;p17" descr="&quot;&quot;"/>
          <p:cNvCxnSpPr/>
          <p:nvPr/>
        </p:nvCxnSpPr>
        <p:spPr>
          <a:xfrm>
            <a:off x="56700" y="588900"/>
            <a:ext cx="8989500" cy="0"/>
          </a:xfrm>
          <a:prstGeom prst="straightConnector1">
            <a:avLst/>
          </a:prstGeom>
          <a:noFill/>
          <a:ln w="9525" cap="flat" cmpd="sng">
            <a:solidFill>
              <a:srgbClr val="488BC9"/>
            </a:solidFill>
            <a:prstDash val="dot"/>
            <a:round/>
            <a:headEnd type="none" w="sm" len="sm"/>
            <a:tailEnd type="none" w="sm" len="sm"/>
          </a:ln>
        </p:spPr>
      </p:cxnSp>
      <p:pic>
        <p:nvPicPr>
          <p:cNvPr id="158" name="Google Shape;158;p1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59" name="Google Shape;159;p17"/>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0" name="Google Shape;160;p17"/>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
        <p:nvSpPr>
          <p:cNvPr id="161" name="Google Shape;161;p17"/>
          <p:cNvSpPr txBox="1">
            <a:spLocks noGrp="1"/>
          </p:cNvSpPr>
          <p:nvPr>
            <p:ph type="title"/>
          </p:nvPr>
        </p:nvSpPr>
        <p:spPr>
          <a:xfrm>
            <a:off x="311700" y="105100"/>
            <a:ext cx="8242500" cy="48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62"/>
        <p:cNvGrpSpPr/>
        <p:nvPr/>
      </p:nvGrpSpPr>
      <p:grpSpPr>
        <a:xfrm>
          <a:off x="0" y="0"/>
          <a:ext cx="0" cy="0"/>
          <a:chOff x="0" y="0"/>
          <a:chExt cx="0" cy="0"/>
        </a:xfrm>
      </p:grpSpPr>
      <p:pic>
        <p:nvPicPr>
          <p:cNvPr id="163" name="Google Shape;163;p1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4" name="Google Shape;164;p1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65" name="Google Shape;165;p18"/>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6" name="Google Shape;166;p18"/>
          <p:cNvSpPr txBox="1">
            <a:spLocks noGrp="1"/>
          </p:cNvSpPr>
          <p:nvPr>
            <p:ph type="body" idx="1"/>
          </p:nvPr>
        </p:nvSpPr>
        <p:spPr>
          <a:xfrm>
            <a:off x="311700" y="1152475"/>
            <a:ext cx="77307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167" name="Google Shape;167;p1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68" name="Google Shape;168;p18"/>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9" name="Google Shape;169;p18"/>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70"/>
        <p:cNvGrpSpPr/>
        <p:nvPr/>
      </p:nvGrpSpPr>
      <p:grpSpPr>
        <a:xfrm>
          <a:off x="0" y="0"/>
          <a:ext cx="0" cy="0"/>
          <a:chOff x="0" y="0"/>
          <a:chExt cx="0" cy="0"/>
        </a:xfrm>
      </p:grpSpPr>
      <p:pic>
        <p:nvPicPr>
          <p:cNvPr id="171" name="Google Shape;171;p1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72" name="Google Shape;172;p19"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73" name="Google Shape;173;p19"/>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4" name="Google Shape;174;p19"/>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175" name="Google Shape;175;p1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76" name="Google Shape;176;p19"/>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7" name="Google Shape;177;p19"/>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without image - Blue 1">
  <p:cSld name="TITLE_AND_BODY_1_1_1_1_1_1_1_1_1_1_3">
    <p:spTree>
      <p:nvGrpSpPr>
        <p:cNvPr id="1" name="Shape 178"/>
        <p:cNvGrpSpPr/>
        <p:nvPr/>
      </p:nvGrpSpPr>
      <p:grpSpPr>
        <a:xfrm>
          <a:off x="0" y="0"/>
          <a:ext cx="0" cy="0"/>
          <a:chOff x="0" y="0"/>
          <a:chExt cx="0" cy="0"/>
        </a:xfrm>
      </p:grpSpPr>
      <p:cxnSp>
        <p:nvCxnSpPr>
          <p:cNvPr id="179" name="Google Shape;179;p20"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80" name="Google Shape;180;p2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1" name="Google Shape;181;p2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182" name="Google Shape;182;p20"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
        <p:nvSpPr>
          <p:cNvPr id="183" name="Google Shape;183;p20"/>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4" name="Google Shape;184;p20"/>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15"/>
        <p:cNvGrpSpPr/>
        <p:nvPr/>
      </p:nvGrpSpPr>
      <p:grpSpPr>
        <a:xfrm>
          <a:off x="0" y="0"/>
          <a:ext cx="0" cy="0"/>
          <a:chOff x="0" y="0"/>
          <a:chExt cx="0" cy="0"/>
        </a:xfrm>
      </p:grpSpPr>
      <p:pic>
        <p:nvPicPr>
          <p:cNvPr id="216" name="Google Shape;216;p26" title="53741816098_80a66242e4_c.jpg"/>
          <p:cNvPicPr preferRelativeResize="0"/>
          <p:nvPr/>
        </p:nvPicPr>
        <p:blipFill rotWithShape="1">
          <a:blip r:embed="rId2">
            <a:alphaModFix/>
          </a:blip>
          <a:srcRect t="7217" b="9337"/>
          <a:stretch/>
        </p:blipFill>
        <p:spPr>
          <a:xfrm>
            <a:off x="0" y="0"/>
            <a:ext cx="9200875" cy="5143500"/>
          </a:xfrm>
          <a:prstGeom prst="rect">
            <a:avLst/>
          </a:prstGeom>
          <a:noFill/>
          <a:ln>
            <a:noFill/>
          </a:ln>
        </p:spPr>
      </p:pic>
      <p:sp>
        <p:nvSpPr>
          <p:cNvPr id="217" name="Google Shape;217;p2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18" name="Google Shape;218;p2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19" name="Google Shape;219;p26"/>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0" name="Google Shape;220;p26"/>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out image - Orange 1">
  <p:cSld name="SECTION_HEADER_1_2">
    <p:spTree>
      <p:nvGrpSpPr>
        <p:cNvPr id="1" name="Shape 17"/>
        <p:cNvGrpSpPr/>
        <p:nvPr/>
      </p:nvGrpSpPr>
      <p:grpSpPr>
        <a:xfrm>
          <a:off x="0" y="0"/>
          <a:ext cx="0" cy="0"/>
          <a:chOff x="0" y="0"/>
          <a:chExt cx="0" cy="0"/>
        </a:xfrm>
      </p:grpSpPr>
      <p:sp>
        <p:nvSpPr>
          <p:cNvPr id="18" name="Google Shape;18;p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9" name="Google Shape;19;p3"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20" name="Google Shape;20;p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1" name="Google Shape;21;p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2" name="Google Shape;22;p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3" name="Google Shape;23;p3"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
        <p:nvSpPr>
          <p:cNvPr id="24" name="Google Shape;24;p3"/>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 name="Google Shape;25;p3"/>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21"/>
        <p:cNvGrpSpPr/>
        <p:nvPr/>
      </p:nvGrpSpPr>
      <p:grpSpPr>
        <a:xfrm>
          <a:off x="0" y="0"/>
          <a:ext cx="0" cy="0"/>
          <a:chOff x="0" y="0"/>
          <a:chExt cx="0" cy="0"/>
        </a:xfrm>
      </p:grpSpPr>
      <p:pic>
        <p:nvPicPr>
          <p:cNvPr id="222" name="Google Shape;222;p27" title="Hmm.jpg"/>
          <p:cNvPicPr preferRelativeResize="0"/>
          <p:nvPr/>
        </p:nvPicPr>
        <p:blipFill rotWithShape="1">
          <a:blip r:embed="rId2">
            <a:alphaModFix/>
          </a:blip>
          <a:srcRect t="7849" b="7840"/>
          <a:stretch/>
        </p:blipFill>
        <p:spPr>
          <a:xfrm>
            <a:off x="0" y="0"/>
            <a:ext cx="9144008" cy="5143501"/>
          </a:xfrm>
          <a:prstGeom prst="rect">
            <a:avLst/>
          </a:prstGeom>
          <a:noFill/>
          <a:ln>
            <a:noFill/>
          </a:ln>
        </p:spPr>
      </p:pic>
      <p:sp>
        <p:nvSpPr>
          <p:cNvPr id="223" name="Google Shape;223;p2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24" name="Google Shape;224;p2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5" name="Google Shape;225;p27"/>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6" name="Google Shape;226;p27"/>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27"/>
        <p:cNvGrpSpPr/>
        <p:nvPr/>
      </p:nvGrpSpPr>
      <p:grpSpPr>
        <a:xfrm>
          <a:off x="0" y="0"/>
          <a:ext cx="0" cy="0"/>
          <a:chOff x="0" y="0"/>
          <a:chExt cx="0" cy="0"/>
        </a:xfrm>
      </p:grpSpPr>
      <p:pic>
        <p:nvPicPr>
          <p:cNvPr id="228" name="Google Shape;228;p28" title="54514921433_9495e4dbcb_c.jpg"/>
          <p:cNvPicPr preferRelativeResize="0"/>
          <p:nvPr/>
        </p:nvPicPr>
        <p:blipFill rotWithShape="1">
          <a:blip r:embed="rId2">
            <a:alphaModFix/>
          </a:blip>
          <a:srcRect t="4767" b="12313"/>
          <a:stretch/>
        </p:blipFill>
        <p:spPr>
          <a:xfrm>
            <a:off x="0" y="0"/>
            <a:ext cx="9249949" cy="5143501"/>
          </a:xfrm>
          <a:prstGeom prst="rect">
            <a:avLst/>
          </a:prstGeom>
          <a:noFill/>
          <a:ln>
            <a:noFill/>
          </a:ln>
        </p:spPr>
      </p:pic>
      <p:sp>
        <p:nvSpPr>
          <p:cNvPr id="229" name="Google Shape;229;p2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30" name="Google Shape;230;p2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31" name="Google Shape;231;p28"/>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2" name="Google Shape;232;p28"/>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233"/>
        <p:cNvGrpSpPr/>
        <p:nvPr/>
      </p:nvGrpSpPr>
      <p:grpSpPr>
        <a:xfrm>
          <a:off x="0" y="0"/>
          <a:ext cx="0" cy="0"/>
          <a:chOff x="0" y="0"/>
          <a:chExt cx="0" cy="0"/>
        </a:xfrm>
      </p:grpSpPr>
      <p:sp>
        <p:nvSpPr>
          <p:cNvPr id="234" name="Google Shape;234;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35" name="Google Shape;235;p2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236" name="Google Shape;236;p29" descr="&quot;&quot;"/>
          <p:cNvCxnSpPr/>
          <p:nvPr/>
        </p:nvCxnSpPr>
        <p:spPr>
          <a:xfrm>
            <a:off x="77250" y="1309946"/>
            <a:ext cx="8989500" cy="0"/>
          </a:xfrm>
          <a:prstGeom prst="straightConnector1">
            <a:avLst/>
          </a:prstGeom>
          <a:noFill/>
          <a:ln w="9525" cap="flat" cmpd="sng">
            <a:solidFill>
              <a:srgbClr val="EF7521"/>
            </a:solidFill>
            <a:prstDash val="dot"/>
            <a:round/>
            <a:headEnd type="none" w="sm" len="sm"/>
            <a:tailEnd type="none" w="sm" len="sm"/>
          </a:ln>
        </p:spPr>
      </p:cxnSp>
      <p:cxnSp>
        <p:nvCxnSpPr>
          <p:cNvPr id="237" name="Google Shape;237;p29"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38" name="Google Shape;238;p29"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39" name="Google Shape;239;p29"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40" name="Google Shape;240;p29"/>
          <p:cNvCxnSpPr/>
          <p:nvPr/>
        </p:nvCxnSpPr>
        <p:spPr>
          <a:xfrm>
            <a:off x="56700" y="2409366"/>
            <a:ext cx="9030600" cy="0"/>
          </a:xfrm>
          <a:prstGeom prst="straightConnector1">
            <a:avLst/>
          </a:prstGeom>
          <a:noFill/>
          <a:ln w="9525" cap="flat" cmpd="sng">
            <a:solidFill>
              <a:srgbClr val="EF7521"/>
            </a:solidFill>
            <a:prstDash val="dot"/>
            <a:round/>
            <a:headEnd type="none" w="sm" len="sm"/>
            <a:tailEnd type="none" w="sm" len="sm"/>
          </a:ln>
        </p:spPr>
      </p:cxnSp>
      <p:cxnSp>
        <p:nvCxnSpPr>
          <p:cNvPr id="241" name="Google Shape;241;p29"/>
          <p:cNvCxnSpPr/>
          <p:nvPr/>
        </p:nvCxnSpPr>
        <p:spPr>
          <a:xfrm>
            <a:off x="123875" y="2975025"/>
            <a:ext cx="9030600" cy="0"/>
          </a:xfrm>
          <a:prstGeom prst="straightConnector1">
            <a:avLst/>
          </a:prstGeom>
          <a:noFill/>
          <a:ln w="9525" cap="flat" cmpd="sng">
            <a:solidFill>
              <a:srgbClr val="EF7521"/>
            </a:solidFill>
            <a:prstDash val="dot"/>
            <a:round/>
            <a:headEnd type="none" w="sm" len="sm"/>
            <a:tailEnd type="none" w="sm" len="sm"/>
          </a:ln>
        </p:spPr>
      </p:cxnSp>
      <p:cxnSp>
        <p:nvCxnSpPr>
          <p:cNvPr id="242" name="Google Shape;242;p29" descr="&quot;&quot;"/>
          <p:cNvCxnSpPr/>
          <p:nvPr/>
        </p:nvCxnSpPr>
        <p:spPr>
          <a:xfrm>
            <a:off x="77250" y="575100"/>
            <a:ext cx="8989500" cy="0"/>
          </a:xfrm>
          <a:prstGeom prst="straightConnector1">
            <a:avLst/>
          </a:prstGeom>
          <a:noFill/>
          <a:ln w="9525" cap="flat" cmpd="sng">
            <a:solidFill>
              <a:srgbClr val="EF7521"/>
            </a:solidFill>
            <a:prstDash val="dot"/>
            <a:round/>
            <a:headEnd type="none" w="sm" len="sm"/>
            <a:tailEnd type="none" w="sm" len="sm"/>
          </a:ln>
        </p:spPr>
      </p:cxnSp>
      <p:pic>
        <p:nvPicPr>
          <p:cNvPr id="243" name="Google Shape;243;p2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44" name="Google Shape;244;p29"/>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5" name="Google Shape;245;p29"/>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
        <p:nvSpPr>
          <p:cNvPr id="246" name="Google Shape;246;p29"/>
          <p:cNvSpPr txBox="1"/>
          <p:nvPr/>
        </p:nvSpPr>
        <p:spPr>
          <a:xfrm>
            <a:off x="184775" y="109700"/>
            <a:ext cx="6488100" cy="40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47" name="Google Shape;247;p29"/>
          <p:cNvSpPr txBox="1">
            <a:spLocks noGrp="1"/>
          </p:cNvSpPr>
          <p:nvPr>
            <p:ph type="title"/>
          </p:nvPr>
        </p:nvSpPr>
        <p:spPr>
          <a:xfrm>
            <a:off x="311700" y="105100"/>
            <a:ext cx="8242500" cy="4701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248"/>
        <p:cNvGrpSpPr/>
        <p:nvPr/>
      </p:nvGrpSpPr>
      <p:grpSpPr>
        <a:xfrm>
          <a:off x="0" y="0"/>
          <a:ext cx="0" cy="0"/>
          <a:chOff x="0" y="0"/>
          <a:chExt cx="0" cy="0"/>
        </a:xfrm>
      </p:grpSpPr>
      <p:pic>
        <p:nvPicPr>
          <p:cNvPr id="249" name="Google Shape;249;p3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250" name="Google Shape;250;p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51" name="Google Shape;251;p30"/>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2" name="Google Shape;252;p30"/>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
        <p:nvSpPr>
          <p:cNvPr id="253" name="Google Shape;253;p30"/>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2">
  <p:cSld name="Divider - Blue - 02">
    <p:spTree>
      <p:nvGrpSpPr>
        <p:cNvPr id="1" name="Shape 191"/>
        <p:cNvGrpSpPr/>
        <p:nvPr/>
      </p:nvGrpSpPr>
      <p:grpSpPr>
        <a:xfrm>
          <a:off x="0" y="0"/>
          <a:ext cx="0" cy="0"/>
          <a:chOff x="0" y="0"/>
          <a:chExt cx="0" cy="0"/>
        </a:xfrm>
      </p:grpSpPr>
      <p:pic>
        <p:nvPicPr>
          <p:cNvPr id="192" name="Google Shape;192;p22" title="PuzzleBoard.jpg"/>
          <p:cNvPicPr preferRelativeResize="0"/>
          <p:nvPr/>
        </p:nvPicPr>
        <p:blipFill rotWithShape="1">
          <a:blip r:embed="rId2">
            <a:alphaModFix/>
          </a:blip>
          <a:srcRect t="8151" b="8159"/>
          <a:stretch/>
        </p:blipFill>
        <p:spPr>
          <a:xfrm>
            <a:off x="0" y="0"/>
            <a:ext cx="9233150" cy="5143501"/>
          </a:xfrm>
          <a:prstGeom prst="rect">
            <a:avLst/>
          </a:prstGeom>
          <a:noFill/>
          <a:ln>
            <a:noFill/>
          </a:ln>
        </p:spPr>
      </p:pic>
      <p:sp>
        <p:nvSpPr>
          <p:cNvPr id="193" name="Google Shape;193;p2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194" name="Google Shape;194;p2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95" name="Google Shape;195;p22"/>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6" name="Google Shape;196;p22"/>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extLst>
      <p:ext uri="{BB962C8B-B14F-4D97-AF65-F5344CB8AC3E}">
        <p14:creationId xmlns:p14="http://schemas.microsoft.com/office/powerpoint/2010/main" val="3179187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4">
  <p:cSld name="Divider - Blue - 04">
    <p:spTree>
      <p:nvGrpSpPr>
        <p:cNvPr id="1" name="Shape 203"/>
        <p:cNvGrpSpPr/>
        <p:nvPr/>
      </p:nvGrpSpPr>
      <p:grpSpPr>
        <a:xfrm>
          <a:off x="0" y="0"/>
          <a:ext cx="0" cy="0"/>
          <a:chOff x="0" y="0"/>
          <a:chExt cx="0" cy="0"/>
        </a:xfrm>
      </p:grpSpPr>
      <p:pic>
        <p:nvPicPr>
          <p:cNvPr id="204" name="Google Shape;204;p24" title="TownHallWithComputers.jpg"/>
          <p:cNvPicPr preferRelativeResize="0"/>
          <p:nvPr/>
        </p:nvPicPr>
        <p:blipFill rotWithShape="1">
          <a:blip r:embed="rId2">
            <a:alphaModFix/>
          </a:blip>
          <a:srcRect t="7813" b="7813"/>
          <a:stretch/>
        </p:blipFill>
        <p:spPr>
          <a:xfrm>
            <a:off x="0" y="0"/>
            <a:ext cx="9144000" cy="5143500"/>
          </a:xfrm>
          <a:prstGeom prst="rect">
            <a:avLst/>
          </a:prstGeom>
          <a:noFill/>
          <a:ln>
            <a:noFill/>
          </a:ln>
        </p:spPr>
      </p:pic>
      <p:sp>
        <p:nvSpPr>
          <p:cNvPr id="205" name="Google Shape;205;p2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06" name="Google Shape;206;p2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7" name="Google Shape;207;p24"/>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 name="Google Shape;208;p24"/>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extLst>
      <p:ext uri="{BB962C8B-B14F-4D97-AF65-F5344CB8AC3E}">
        <p14:creationId xmlns:p14="http://schemas.microsoft.com/office/powerpoint/2010/main" val="3597941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8">
  <p:cSld name="Divider - Blue - 08">
    <p:spTree>
      <p:nvGrpSpPr>
        <p:cNvPr id="1" name="Shape 209"/>
        <p:cNvGrpSpPr/>
        <p:nvPr/>
      </p:nvGrpSpPr>
      <p:grpSpPr>
        <a:xfrm>
          <a:off x="0" y="0"/>
          <a:ext cx="0" cy="0"/>
          <a:chOff x="0" y="0"/>
          <a:chExt cx="0" cy="0"/>
        </a:xfrm>
      </p:grpSpPr>
      <p:pic>
        <p:nvPicPr>
          <p:cNvPr id="210" name="Google Shape;210;p25" title="CDEWithaBus.jpg"/>
          <p:cNvPicPr preferRelativeResize="0"/>
          <p:nvPr/>
        </p:nvPicPr>
        <p:blipFill rotWithShape="1">
          <a:blip r:embed="rId2">
            <a:alphaModFix/>
          </a:blip>
          <a:srcRect t="7798" b="7806"/>
          <a:stretch/>
        </p:blipFill>
        <p:spPr>
          <a:xfrm>
            <a:off x="0" y="0"/>
            <a:ext cx="9143997" cy="5143501"/>
          </a:xfrm>
          <a:prstGeom prst="rect">
            <a:avLst/>
          </a:prstGeom>
          <a:noFill/>
          <a:ln>
            <a:noFill/>
          </a:ln>
        </p:spPr>
      </p:pic>
      <p:sp>
        <p:nvSpPr>
          <p:cNvPr id="211" name="Google Shape;211;p2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12" name="Google Shape;212;p2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13" name="Google Shape;213;p25"/>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4" name="Google Shape;214;p25"/>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extLst>
      <p:ext uri="{BB962C8B-B14F-4D97-AF65-F5344CB8AC3E}">
        <p14:creationId xmlns:p14="http://schemas.microsoft.com/office/powerpoint/2010/main" val="2727943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3">
  <p:cSld name="Divider - Blue - 03">
    <p:spTree>
      <p:nvGrpSpPr>
        <p:cNvPr id="1" name="Shape 197"/>
        <p:cNvGrpSpPr/>
        <p:nvPr/>
      </p:nvGrpSpPr>
      <p:grpSpPr>
        <a:xfrm>
          <a:off x="0" y="0"/>
          <a:ext cx="0" cy="0"/>
          <a:chOff x="0" y="0"/>
          <a:chExt cx="0" cy="0"/>
        </a:xfrm>
      </p:grpSpPr>
      <p:pic>
        <p:nvPicPr>
          <p:cNvPr id="198" name="Google Shape;198;p23" title="GradToss.jpg"/>
          <p:cNvPicPr preferRelativeResize="0"/>
          <p:nvPr/>
        </p:nvPicPr>
        <p:blipFill rotWithShape="1">
          <a:blip r:embed="rId2">
            <a:alphaModFix/>
          </a:blip>
          <a:srcRect t="6985" b="6985"/>
          <a:stretch/>
        </p:blipFill>
        <p:spPr>
          <a:xfrm>
            <a:off x="0" y="0"/>
            <a:ext cx="9234927" cy="5296676"/>
          </a:xfrm>
          <a:prstGeom prst="rect">
            <a:avLst/>
          </a:prstGeom>
          <a:noFill/>
          <a:ln>
            <a:noFill/>
          </a:ln>
        </p:spPr>
      </p:pic>
      <p:sp>
        <p:nvSpPr>
          <p:cNvPr id="199" name="Google Shape;199;p2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00" name="Google Shape;200;p2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1" name="Google Shape;201;p23"/>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2" name="Google Shape;202;p23"/>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extLst>
      <p:ext uri="{BB962C8B-B14F-4D97-AF65-F5344CB8AC3E}">
        <p14:creationId xmlns:p14="http://schemas.microsoft.com/office/powerpoint/2010/main" val="1418297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26"/>
        <p:cNvGrpSpPr/>
        <p:nvPr/>
      </p:nvGrpSpPr>
      <p:grpSpPr>
        <a:xfrm>
          <a:off x="0" y="0"/>
          <a:ext cx="0" cy="0"/>
          <a:chOff x="0" y="0"/>
          <a:chExt cx="0" cy="0"/>
        </a:xfrm>
      </p:grpSpPr>
      <p:sp>
        <p:nvSpPr>
          <p:cNvPr id="27" name="Google Shape;27;p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4"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 name="Google Shape;29;p4"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30" name="Google Shape;30;p4"/>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sp>
        <p:nvSpPr>
          <p:cNvPr id="31" name="Google Shape;31;p4"/>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2" name="Google Shape;32;p4"/>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3" name="Google Shape;33;p4"/>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 name="Google Shape;34;p4"/>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35"/>
        <p:cNvGrpSpPr/>
        <p:nvPr/>
      </p:nvGrpSpPr>
      <p:grpSpPr>
        <a:xfrm>
          <a:off x="0" y="0"/>
          <a:ext cx="0" cy="0"/>
          <a:chOff x="0" y="0"/>
          <a:chExt cx="0" cy="0"/>
        </a:xfrm>
      </p:grpSpPr>
      <p:sp>
        <p:nvSpPr>
          <p:cNvPr id="36" name="Google Shape;36;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7" name="Google Shape;37;p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8" name="Google Shape;38;p5"/>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cxnSp>
        <p:nvCxnSpPr>
          <p:cNvPr id="39" name="Google Shape;39;p5"/>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pic>
        <p:nvPicPr>
          <p:cNvPr id="40" name="Google Shape;40;p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1" name="Google Shape;41;p5"/>
          <p:cNvSpPr txBox="1"/>
          <p:nvPr/>
        </p:nvSpPr>
        <p:spPr>
          <a:xfrm>
            <a:off x="6515350" y="1228675"/>
            <a:ext cx="2267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394,765</a:t>
            </a:r>
            <a:r>
              <a:rPr lang="en" sz="1200" b="0" i="0" u="none" strike="noStrike" cap="none">
                <a:solidFill>
                  <a:srgbClr val="000000"/>
                </a:solidFill>
                <a:latin typeface="Arial"/>
                <a:ea typeface="Arial"/>
                <a:cs typeface="Arial"/>
                <a:sym typeface="Arial"/>
              </a:rPr>
              <a:t> (~4</a:t>
            </a:r>
            <a:r>
              <a:rPr lang="en" sz="1200"/>
              <a:t>4</a:t>
            </a:r>
            <a:r>
              <a:rPr lang="en" sz="1200" b="0" i="0" u="none" strike="noStrike" cap="none">
                <a:solidFill>
                  <a:srgbClr val="00000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117,616</a:t>
            </a:r>
            <a:r>
              <a:rPr lang="en" sz="1200" b="0" i="0" u="none" strike="noStrike" cap="none">
                <a:solidFill>
                  <a:srgbClr val="000000"/>
                </a:solidFill>
                <a:latin typeface="Arial"/>
                <a:ea typeface="Arial"/>
                <a:cs typeface="Arial"/>
                <a:sym typeface="Arial"/>
              </a:rPr>
              <a:t>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105,362</a:t>
            </a:r>
            <a:r>
              <a:rPr lang="en" sz="1200" b="0" i="0" u="none" strike="noStrike" cap="none">
                <a:solidFill>
                  <a:srgbClr val="000000"/>
                </a:solidFill>
                <a:latin typeface="Arial"/>
                <a:ea typeface="Arial"/>
                <a:cs typeface="Arial"/>
                <a:sym typeface="Arial"/>
              </a:rPr>
              <a:t> (~1</a:t>
            </a:r>
            <a:r>
              <a:rPr lang="en" sz="1200"/>
              <a:t>2</a:t>
            </a:r>
            <a:r>
              <a:rPr lang="en" sz="1200" b="0" i="0" u="none" strike="noStrike" cap="none">
                <a:solidFill>
                  <a:srgbClr val="00000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a:t>
            </a:r>
            <a:r>
              <a:rPr lang="en" sz="1200"/>
              <a:t>4,498</a:t>
            </a:r>
            <a:r>
              <a:rPr lang="en" sz="1200" b="0" i="0" u="none" strike="noStrike" cap="none">
                <a:solidFill>
                  <a:srgbClr val="000000"/>
                </a:solidFill>
                <a:latin typeface="Arial"/>
                <a:ea typeface="Arial"/>
                <a:cs typeface="Arial"/>
                <a:sym typeface="Arial"/>
              </a:rPr>
              <a:t> (~2%)</a:t>
            </a:r>
            <a:endParaRPr sz="1200" b="0" i="0" u="none" strike="noStrike" cap="none">
              <a:solidFill>
                <a:srgbClr val="000000"/>
              </a:solidFill>
              <a:latin typeface="Arial"/>
              <a:ea typeface="Arial"/>
              <a:cs typeface="Arial"/>
              <a:sym typeface="Arial"/>
            </a:endParaRPr>
          </a:p>
        </p:txBody>
      </p:sp>
      <p:sp>
        <p:nvSpPr>
          <p:cNvPr id="42" name="Google Shape;42;p5"/>
          <p:cNvSpPr txBox="1"/>
          <p:nvPr/>
        </p:nvSpPr>
        <p:spPr>
          <a:xfrm>
            <a:off x="6633450" y="3655100"/>
            <a:ext cx="2015700" cy="369900"/>
          </a:xfrm>
          <a:prstGeom prst="rect">
            <a:avLst/>
          </a:prstGeom>
          <a:noFill/>
          <a:ln w="19050" cap="flat"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rgbClr val="000000"/>
                </a:solidFill>
                <a:latin typeface="Roboto"/>
                <a:ea typeface="Roboto"/>
                <a:cs typeface="Roboto"/>
                <a:sym typeface="Roboto"/>
              </a:rPr>
              <a:t>*Includes both Non-English Proficient and Limited English Proficient students</a:t>
            </a:r>
            <a:endParaRPr sz="800" b="0" i="1" u="none" strike="noStrike" cap="none">
              <a:solidFill>
                <a:srgbClr val="000000"/>
              </a:solidFill>
              <a:latin typeface="Roboto"/>
              <a:ea typeface="Roboto"/>
              <a:cs typeface="Roboto"/>
              <a:sym typeface="Roboto"/>
            </a:endParaRPr>
          </a:p>
        </p:txBody>
      </p:sp>
      <p:grpSp>
        <p:nvGrpSpPr>
          <p:cNvPr id="43" name="Google Shape;43;p5"/>
          <p:cNvGrpSpPr/>
          <p:nvPr/>
        </p:nvGrpSpPr>
        <p:grpSpPr>
          <a:xfrm>
            <a:off x="308400" y="1062325"/>
            <a:ext cx="1006800" cy="1003500"/>
            <a:chOff x="308400" y="1076275"/>
            <a:chExt cx="1006800" cy="1003500"/>
          </a:xfrm>
        </p:grpSpPr>
        <p:sp>
          <p:nvSpPr>
            <p:cNvPr id="44" name="Google Shape;44;p5"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5"/>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FFFFFF"/>
                  </a:solidFill>
                  <a:latin typeface="Roboto"/>
                  <a:ea typeface="Roboto"/>
                  <a:cs typeface="Roboto"/>
                  <a:sym typeface="Roboto"/>
                </a:rPr>
                <a:t>178</a:t>
              </a:r>
              <a:endParaRPr sz="1300"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Roboto"/>
                  <a:ea typeface="Roboto"/>
                  <a:cs typeface="Roboto"/>
                  <a:sym typeface="Roboto"/>
                </a:rPr>
                <a:t>SCHOOL</a:t>
              </a:r>
              <a:endParaRPr sz="12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Roboto"/>
                  <a:ea typeface="Roboto"/>
                  <a:cs typeface="Roboto"/>
                  <a:sym typeface="Roboto"/>
                </a:rPr>
                <a:t>DISTRICTS</a:t>
              </a:r>
              <a:endParaRPr sz="1200" b="0" i="0" u="none" strike="noStrike" cap="none">
                <a:solidFill>
                  <a:srgbClr val="FFFFFF"/>
                </a:solidFill>
                <a:latin typeface="Roboto"/>
                <a:ea typeface="Roboto"/>
                <a:cs typeface="Roboto"/>
                <a:sym typeface="Roboto"/>
              </a:endParaRPr>
            </a:p>
          </p:txBody>
        </p:sp>
      </p:grpSp>
      <p:grpSp>
        <p:nvGrpSpPr>
          <p:cNvPr id="46" name="Google Shape;46;p5"/>
          <p:cNvGrpSpPr/>
          <p:nvPr/>
        </p:nvGrpSpPr>
        <p:grpSpPr>
          <a:xfrm>
            <a:off x="308400" y="2150613"/>
            <a:ext cx="1006800" cy="1003500"/>
            <a:chOff x="308400" y="2218825"/>
            <a:chExt cx="1006800" cy="1003500"/>
          </a:xfrm>
        </p:grpSpPr>
        <p:sp>
          <p:nvSpPr>
            <p:cNvPr id="47" name="Google Shape;47;p5"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5"/>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Roboto"/>
                  <a:ea typeface="Roboto"/>
                  <a:cs typeface="Roboto"/>
                  <a:sym typeface="Roboto"/>
                </a:rPr>
                <a:t>1,927</a:t>
              </a:r>
              <a:endParaRPr sz="13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Roboto"/>
                  <a:ea typeface="Roboto"/>
                  <a:cs typeface="Roboto"/>
                  <a:sym typeface="Roboto"/>
                </a:rPr>
                <a:t>SCHOOLS</a:t>
              </a:r>
              <a:endParaRPr sz="1200" b="0" i="0" u="none" strike="noStrike" cap="none">
                <a:solidFill>
                  <a:srgbClr val="000000"/>
                </a:solidFill>
                <a:latin typeface="Roboto"/>
                <a:ea typeface="Roboto"/>
                <a:cs typeface="Roboto"/>
                <a:sym typeface="Roboto"/>
              </a:endParaRPr>
            </a:p>
          </p:txBody>
        </p:sp>
      </p:grpSp>
      <p:grpSp>
        <p:nvGrpSpPr>
          <p:cNvPr id="49" name="Google Shape;49;p5"/>
          <p:cNvGrpSpPr/>
          <p:nvPr/>
        </p:nvGrpSpPr>
        <p:grpSpPr>
          <a:xfrm>
            <a:off x="308400" y="3238900"/>
            <a:ext cx="1006800" cy="1003500"/>
            <a:chOff x="308400" y="1076275"/>
            <a:chExt cx="1006800" cy="1003500"/>
          </a:xfrm>
        </p:grpSpPr>
        <p:sp>
          <p:nvSpPr>
            <p:cNvPr id="50" name="Google Shape;50;p5"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5"/>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FFFFFF"/>
                  </a:solidFill>
                  <a:latin typeface="Roboto"/>
                  <a:ea typeface="Roboto"/>
                  <a:cs typeface="Roboto"/>
                  <a:sym typeface="Roboto"/>
                </a:rPr>
                <a:t>881,</a:t>
              </a:r>
              <a:r>
                <a:rPr lang="en" sz="1300" b="1">
                  <a:solidFill>
                    <a:srgbClr val="FFFFFF"/>
                  </a:solidFill>
                  <a:latin typeface="Roboto"/>
                  <a:ea typeface="Roboto"/>
                  <a:cs typeface="Roboto"/>
                  <a:sym typeface="Roboto"/>
                </a:rPr>
                <a:t>065</a:t>
              </a:r>
              <a:endParaRPr sz="1300"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oboto"/>
                  <a:ea typeface="Roboto"/>
                  <a:cs typeface="Roboto"/>
                  <a:sym typeface="Roboto"/>
                </a:rPr>
                <a:t>PUBLIC </a:t>
              </a:r>
              <a:br>
                <a:rPr lang="en" sz="1000" b="0" i="0" u="none" strike="noStrike" cap="none">
                  <a:solidFill>
                    <a:srgbClr val="FFFFFF"/>
                  </a:solidFill>
                  <a:latin typeface="Roboto"/>
                  <a:ea typeface="Roboto"/>
                  <a:cs typeface="Roboto"/>
                  <a:sym typeface="Roboto"/>
                </a:rPr>
              </a:br>
              <a:r>
                <a:rPr lang="en" sz="1000" b="0" i="0" u="none" strike="noStrike" cap="none">
                  <a:solidFill>
                    <a:srgbClr val="FFFFFF"/>
                  </a:solidFill>
                  <a:latin typeface="Roboto"/>
                  <a:ea typeface="Roboto"/>
                  <a:cs typeface="Roboto"/>
                  <a:sym typeface="Roboto"/>
                </a:rPr>
                <a:t>SCHOOL</a:t>
              </a:r>
              <a:endParaRPr sz="10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oboto"/>
                  <a:ea typeface="Roboto"/>
                  <a:cs typeface="Roboto"/>
                  <a:sym typeface="Roboto"/>
                </a:rPr>
                <a:t>STUDENTS</a:t>
              </a:r>
              <a:endParaRPr sz="1000" b="0" i="0" u="none" strike="noStrike" cap="none">
                <a:solidFill>
                  <a:srgbClr val="FFFFFF"/>
                </a:solidFill>
                <a:latin typeface="Roboto"/>
                <a:ea typeface="Roboto"/>
                <a:cs typeface="Roboto"/>
                <a:sym typeface="Roboto"/>
              </a:endParaRPr>
            </a:p>
          </p:txBody>
        </p:sp>
      </p:grpSp>
      <p:sp>
        <p:nvSpPr>
          <p:cNvPr id="52" name="Google Shape;52;p5"/>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Roboto"/>
                <a:ea typeface="Roboto"/>
                <a:cs typeface="Roboto"/>
                <a:sym typeface="Roboto"/>
              </a:rPr>
              <a:t>Student Demographics*</a:t>
            </a:r>
            <a:endParaRPr sz="1400" b="1" i="0" u="none" strike="noStrike" cap="none">
              <a:solidFill>
                <a:srgbClr val="000000"/>
              </a:solidFill>
              <a:latin typeface="Roboto"/>
              <a:ea typeface="Roboto"/>
              <a:cs typeface="Roboto"/>
              <a:sym typeface="Roboto"/>
            </a:endParaRPr>
          </a:p>
        </p:txBody>
      </p:sp>
      <p:pic>
        <p:nvPicPr>
          <p:cNvPr id="53" name="Google Shape;53;p5"/>
          <p:cNvPicPr preferRelativeResize="0"/>
          <p:nvPr/>
        </p:nvPicPr>
        <p:blipFill rotWithShape="1">
          <a:blip r:embed="rId4">
            <a:alphaModFix/>
          </a:blip>
          <a:srcRect l="49" r="59"/>
          <a:stretch/>
        </p:blipFill>
        <p:spPr>
          <a:xfrm>
            <a:off x="1761637" y="1426175"/>
            <a:ext cx="4307278" cy="2744888"/>
          </a:xfrm>
          <a:prstGeom prst="rect">
            <a:avLst/>
          </a:prstGeom>
          <a:noFill/>
          <a:ln>
            <a:noFill/>
          </a:ln>
        </p:spPr>
      </p:pic>
      <p:sp>
        <p:nvSpPr>
          <p:cNvPr id="54" name="Google Shape;54;p5"/>
          <p:cNvSpPr txBox="1"/>
          <p:nvPr/>
        </p:nvSpPr>
        <p:spPr>
          <a:xfrm>
            <a:off x="4759150" y="3941075"/>
            <a:ext cx="1051800" cy="1566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Roboto"/>
                <a:ea typeface="Roboto"/>
                <a:cs typeface="Roboto"/>
                <a:sym typeface="Roboto"/>
              </a:rPr>
              <a:t>*October 202</a:t>
            </a:r>
            <a:r>
              <a:rPr lang="en" sz="800">
                <a:latin typeface="Roboto"/>
                <a:ea typeface="Roboto"/>
                <a:cs typeface="Roboto"/>
                <a:sym typeface="Roboto"/>
              </a:rPr>
              <a:t>4</a:t>
            </a:r>
            <a:r>
              <a:rPr lang="en" sz="800" b="0" i="0" u="none" strike="noStrike" cap="none">
                <a:solidFill>
                  <a:srgbClr val="000000"/>
                </a:solidFill>
                <a:latin typeface="Roboto"/>
                <a:ea typeface="Roboto"/>
                <a:cs typeface="Roboto"/>
                <a:sym typeface="Roboto"/>
              </a:rPr>
              <a:t> Data</a:t>
            </a:r>
            <a:endParaRPr sz="800" b="0" i="0" u="none" strike="noStrike" cap="none">
              <a:solidFill>
                <a:srgbClr val="000000"/>
              </a:solidFill>
              <a:latin typeface="Roboto"/>
              <a:ea typeface="Roboto"/>
              <a:cs typeface="Roboto"/>
              <a:sym typeface="Roboto"/>
            </a:endParaRPr>
          </a:p>
        </p:txBody>
      </p:sp>
      <p:sp>
        <p:nvSpPr>
          <p:cNvPr id="55" name="Google Shape;55;p5"/>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 name="Google Shape;56;p5"/>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ur schools, students and educators - Orange 1">
  <p:cSld name="SECTION_HEADER_1_1_2">
    <p:spTree>
      <p:nvGrpSpPr>
        <p:cNvPr id="1" name="Shape 57"/>
        <p:cNvGrpSpPr/>
        <p:nvPr/>
      </p:nvGrpSpPr>
      <p:grpSpPr>
        <a:xfrm>
          <a:off x="0" y="0"/>
          <a:ext cx="0" cy="0"/>
          <a:chOff x="0" y="0"/>
          <a:chExt cx="0" cy="0"/>
        </a:xfrm>
      </p:grpSpPr>
      <p:pic>
        <p:nvPicPr>
          <p:cNvPr id="58" name="Google Shape;58;p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9" name="Google Shape;59;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0" name="Google Shape;60;p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cxnSp>
        <p:nvCxnSpPr>
          <p:cNvPr id="61" name="Google Shape;61;p6"/>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pic>
        <p:nvPicPr>
          <p:cNvPr id="62" name="Google Shape;62;p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3" name="Google Shape;63;p6"/>
          <p:cNvSpPr txBox="1"/>
          <p:nvPr/>
        </p:nvSpPr>
        <p:spPr>
          <a:xfrm>
            <a:off x="6515350" y="1228675"/>
            <a:ext cx="2267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394,765</a:t>
            </a:r>
            <a:r>
              <a:rPr lang="en" sz="1200" b="0" i="0" u="none" strike="noStrike" cap="none">
                <a:solidFill>
                  <a:srgbClr val="000000"/>
                </a:solidFill>
                <a:latin typeface="Arial"/>
                <a:ea typeface="Arial"/>
                <a:cs typeface="Arial"/>
                <a:sym typeface="Arial"/>
              </a:rPr>
              <a:t> (~4</a:t>
            </a:r>
            <a:r>
              <a:rPr lang="en" sz="1200"/>
              <a:t>4</a:t>
            </a:r>
            <a:r>
              <a:rPr lang="en" sz="1200" b="0" i="0" u="none" strike="noStrike" cap="none">
                <a:solidFill>
                  <a:srgbClr val="00000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117,616</a:t>
            </a:r>
            <a:r>
              <a:rPr lang="en" sz="1200" b="0" i="0" u="none" strike="noStrike" cap="none">
                <a:solidFill>
                  <a:srgbClr val="000000"/>
                </a:solidFill>
                <a:latin typeface="Arial"/>
                <a:ea typeface="Arial"/>
                <a:cs typeface="Arial"/>
                <a:sym typeface="Arial"/>
              </a:rPr>
              <a:t>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105,362</a:t>
            </a:r>
            <a:r>
              <a:rPr lang="en" sz="1200" b="0" i="0" u="none" strike="noStrike" cap="none">
                <a:solidFill>
                  <a:srgbClr val="000000"/>
                </a:solidFill>
                <a:latin typeface="Arial"/>
                <a:ea typeface="Arial"/>
                <a:cs typeface="Arial"/>
                <a:sym typeface="Arial"/>
              </a:rPr>
              <a:t> (~1</a:t>
            </a:r>
            <a:r>
              <a:rPr lang="en" sz="1200"/>
              <a:t>2</a:t>
            </a:r>
            <a:r>
              <a:rPr lang="en" sz="1200" b="0" i="0" u="none" strike="noStrike" cap="none">
                <a:solidFill>
                  <a:srgbClr val="00000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a:t>
            </a:r>
            <a:r>
              <a:rPr lang="en" sz="1200"/>
              <a:t>4,498</a:t>
            </a:r>
            <a:r>
              <a:rPr lang="en" sz="1200" b="0" i="0" u="none" strike="noStrike" cap="none">
                <a:solidFill>
                  <a:srgbClr val="000000"/>
                </a:solidFill>
                <a:latin typeface="Arial"/>
                <a:ea typeface="Arial"/>
                <a:cs typeface="Arial"/>
                <a:sym typeface="Arial"/>
              </a:rPr>
              <a:t> (~2%)</a:t>
            </a:r>
            <a:endParaRPr sz="1200" b="0" i="0" u="none" strike="noStrike" cap="none">
              <a:solidFill>
                <a:srgbClr val="000000"/>
              </a:solidFill>
              <a:latin typeface="Arial"/>
              <a:ea typeface="Arial"/>
              <a:cs typeface="Arial"/>
              <a:sym typeface="Arial"/>
            </a:endParaRPr>
          </a:p>
        </p:txBody>
      </p:sp>
      <p:sp>
        <p:nvSpPr>
          <p:cNvPr id="64" name="Google Shape;64;p6"/>
          <p:cNvSpPr txBox="1"/>
          <p:nvPr/>
        </p:nvSpPr>
        <p:spPr>
          <a:xfrm>
            <a:off x="6633450" y="3655100"/>
            <a:ext cx="2015700" cy="369900"/>
          </a:xfrm>
          <a:prstGeom prst="rect">
            <a:avLst/>
          </a:prstGeom>
          <a:noFill/>
          <a:ln w="19050" cap="flat"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rgbClr val="000000"/>
                </a:solidFill>
                <a:latin typeface="Roboto"/>
                <a:ea typeface="Roboto"/>
                <a:cs typeface="Roboto"/>
                <a:sym typeface="Roboto"/>
              </a:rPr>
              <a:t>*Includes both Non-English Proficient and Limited English Proficient students</a:t>
            </a:r>
            <a:endParaRPr sz="800" b="0" i="1" u="none" strike="noStrike" cap="none">
              <a:solidFill>
                <a:srgbClr val="000000"/>
              </a:solidFill>
              <a:latin typeface="Roboto"/>
              <a:ea typeface="Roboto"/>
              <a:cs typeface="Roboto"/>
              <a:sym typeface="Roboto"/>
            </a:endParaRPr>
          </a:p>
        </p:txBody>
      </p:sp>
      <p:grpSp>
        <p:nvGrpSpPr>
          <p:cNvPr id="65" name="Google Shape;65;p6"/>
          <p:cNvGrpSpPr/>
          <p:nvPr/>
        </p:nvGrpSpPr>
        <p:grpSpPr>
          <a:xfrm>
            <a:off x="308400" y="1062325"/>
            <a:ext cx="1006800" cy="1003500"/>
            <a:chOff x="308400" y="1076275"/>
            <a:chExt cx="1006800" cy="1003500"/>
          </a:xfrm>
        </p:grpSpPr>
        <p:sp>
          <p:nvSpPr>
            <p:cNvPr id="66" name="Google Shape;66;p6"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FFFFFF"/>
                  </a:solidFill>
                  <a:latin typeface="Roboto"/>
                  <a:ea typeface="Roboto"/>
                  <a:cs typeface="Roboto"/>
                  <a:sym typeface="Roboto"/>
                </a:rPr>
                <a:t>178</a:t>
              </a:r>
              <a:endParaRPr sz="1300"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Roboto"/>
                  <a:ea typeface="Roboto"/>
                  <a:cs typeface="Roboto"/>
                  <a:sym typeface="Roboto"/>
                </a:rPr>
                <a:t>SCHOOL</a:t>
              </a:r>
              <a:endParaRPr sz="12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Roboto"/>
                  <a:ea typeface="Roboto"/>
                  <a:cs typeface="Roboto"/>
                  <a:sym typeface="Roboto"/>
                </a:rPr>
                <a:t>DISTRICTS</a:t>
              </a:r>
              <a:endParaRPr sz="1200" b="0" i="0" u="none" strike="noStrike" cap="none">
                <a:solidFill>
                  <a:srgbClr val="FFFFFF"/>
                </a:solidFill>
                <a:latin typeface="Roboto"/>
                <a:ea typeface="Roboto"/>
                <a:cs typeface="Roboto"/>
                <a:sym typeface="Roboto"/>
              </a:endParaRPr>
            </a:p>
          </p:txBody>
        </p:sp>
      </p:grpSp>
      <p:grpSp>
        <p:nvGrpSpPr>
          <p:cNvPr id="68" name="Google Shape;68;p6"/>
          <p:cNvGrpSpPr/>
          <p:nvPr/>
        </p:nvGrpSpPr>
        <p:grpSpPr>
          <a:xfrm>
            <a:off x="308400" y="2150613"/>
            <a:ext cx="1006800" cy="1003500"/>
            <a:chOff x="308400" y="2218825"/>
            <a:chExt cx="1006800" cy="1003500"/>
          </a:xfrm>
        </p:grpSpPr>
        <p:sp>
          <p:nvSpPr>
            <p:cNvPr id="69" name="Google Shape;69;p6"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Roboto"/>
                  <a:ea typeface="Roboto"/>
                  <a:cs typeface="Roboto"/>
                  <a:sym typeface="Roboto"/>
                </a:rPr>
                <a:t>1,927</a:t>
              </a:r>
              <a:endParaRPr sz="13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Roboto"/>
                  <a:ea typeface="Roboto"/>
                  <a:cs typeface="Roboto"/>
                  <a:sym typeface="Roboto"/>
                </a:rPr>
                <a:t>SCHOOLS</a:t>
              </a:r>
              <a:endParaRPr sz="1200" b="0" i="0" u="none" strike="noStrike" cap="none">
                <a:solidFill>
                  <a:srgbClr val="000000"/>
                </a:solidFill>
                <a:latin typeface="Roboto"/>
                <a:ea typeface="Roboto"/>
                <a:cs typeface="Roboto"/>
                <a:sym typeface="Roboto"/>
              </a:endParaRPr>
            </a:p>
          </p:txBody>
        </p:sp>
      </p:grpSp>
      <p:grpSp>
        <p:nvGrpSpPr>
          <p:cNvPr id="71" name="Google Shape;71;p6"/>
          <p:cNvGrpSpPr/>
          <p:nvPr/>
        </p:nvGrpSpPr>
        <p:grpSpPr>
          <a:xfrm>
            <a:off x="308400" y="3238900"/>
            <a:ext cx="1006800" cy="1003500"/>
            <a:chOff x="308400" y="1076275"/>
            <a:chExt cx="1006800" cy="1003500"/>
          </a:xfrm>
        </p:grpSpPr>
        <p:sp>
          <p:nvSpPr>
            <p:cNvPr id="72" name="Google Shape;72;p6"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FFFFFF"/>
                  </a:solidFill>
                  <a:latin typeface="Roboto"/>
                  <a:ea typeface="Roboto"/>
                  <a:cs typeface="Roboto"/>
                  <a:sym typeface="Roboto"/>
                </a:rPr>
                <a:t>881,</a:t>
              </a:r>
              <a:r>
                <a:rPr lang="en" sz="1300" b="1">
                  <a:solidFill>
                    <a:srgbClr val="FFFFFF"/>
                  </a:solidFill>
                  <a:latin typeface="Roboto"/>
                  <a:ea typeface="Roboto"/>
                  <a:cs typeface="Roboto"/>
                  <a:sym typeface="Roboto"/>
                </a:rPr>
                <a:t>065</a:t>
              </a:r>
              <a:endParaRPr sz="1300"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oboto"/>
                  <a:ea typeface="Roboto"/>
                  <a:cs typeface="Roboto"/>
                  <a:sym typeface="Roboto"/>
                </a:rPr>
                <a:t>PUBLIC </a:t>
              </a:r>
              <a:br>
                <a:rPr lang="en" sz="1000" b="0" i="0" u="none" strike="noStrike" cap="none">
                  <a:solidFill>
                    <a:srgbClr val="FFFFFF"/>
                  </a:solidFill>
                  <a:latin typeface="Roboto"/>
                  <a:ea typeface="Roboto"/>
                  <a:cs typeface="Roboto"/>
                  <a:sym typeface="Roboto"/>
                </a:rPr>
              </a:br>
              <a:r>
                <a:rPr lang="en" sz="1000" b="0" i="0" u="none" strike="noStrike" cap="none">
                  <a:solidFill>
                    <a:srgbClr val="FFFFFF"/>
                  </a:solidFill>
                  <a:latin typeface="Roboto"/>
                  <a:ea typeface="Roboto"/>
                  <a:cs typeface="Roboto"/>
                  <a:sym typeface="Roboto"/>
                </a:rPr>
                <a:t>SCHOOL</a:t>
              </a:r>
              <a:endParaRPr sz="10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oboto"/>
                  <a:ea typeface="Roboto"/>
                  <a:cs typeface="Roboto"/>
                  <a:sym typeface="Roboto"/>
                </a:rPr>
                <a:t>STUDENTS</a:t>
              </a:r>
              <a:endParaRPr sz="1000" b="0" i="0" u="none" strike="noStrike" cap="none">
                <a:solidFill>
                  <a:srgbClr val="FFFFFF"/>
                </a:solidFill>
                <a:latin typeface="Roboto"/>
                <a:ea typeface="Roboto"/>
                <a:cs typeface="Roboto"/>
                <a:sym typeface="Roboto"/>
              </a:endParaRPr>
            </a:p>
          </p:txBody>
        </p:sp>
      </p:grpSp>
      <p:sp>
        <p:nvSpPr>
          <p:cNvPr id="74" name="Google Shape;74;p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Roboto"/>
                <a:ea typeface="Roboto"/>
                <a:cs typeface="Roboto"/>
                <a:sym typeface="Roboto"/>
              </a:rPr>
              <a:t>Student Demographics*</a:t>
            </a:r>
            <a:endParaRPr sz="1400" b="1" i="0" u="none" strike="noStrike" cap="none">
              <a:solidFill>
                <a:srgbClr val="000000"/>
              </a:solidFill>
              <a:latin typeface="Roboto"/>
              <a:ea typeface="Roboto"/>
              <a:cs typeface="Roboto"/>
              <a:sym typeface="Roboto"/>
            </a:endParaRPr>
          </a:p>
        </p:txBody>
      </p:sp>
      <p:pic>
        <p:nvPicPr>
          <p:cNvPr id="75" name="Google Shape;75;p6"/>
          <p:cNvPicPr preferRelativeResize="0"/>
          <p:nvPr/>
        </p:nvPicPr>
        <p:blipFill rotWithShape="1">
          <a:blip r:embed="rId4">
            <a:alphaModFix/>
          </a:blip>
          <a:srcRect l="49" r="59"/>
          <a:stretch/>
        </p:blipFill>
        <p:spPr>
          <a:xfrm>
            <a:off x="1761637" y="1426175"/>
            <a:ext cx="4307278" cy="2744888"/>
          </a:xfrm>
          <a:prstGeom prst="rect">
            <a:avLst/>
          </a:prstGeom>
          <a:noFill/>
          <a:ln>
            <a:noFill/>
          </a:ln>
        </p:spPr>
      </p:pic>
      <p:sp>
        <p:nvSpPr>
          <p:cNvPr id="76" name="Google Shape;76;p6"/>
          <p:cNvSpPr txBox="1"/>
          <p:nvPr/>
        </p:nvSpPr>
        <p:spPr>
          <a:xfrm>
            <a:off x="4759150" y="3941075"/>
            <a:ext cx="1051800" cy="1566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Roboto"/>
                <a:ea typeface="Roboto"/>
                <a:cs typeface="Roboto"/>
                <a:sym typeface="Roboto"/>
              </a:rPr>
              <a:t>*October 202</a:t>
            </a:r>
            <a:r>
              <a:rPr lang="en" sz="800">
                <a:latin typeface="Roboto"/>
                <a:ea typeface="Roboto"/>
                <a:cs typeface="Roboto"/>
                <a:sym typeface="Roboto"/>
              </a:rPr>
              <a:t>4</a:t>
            </a:r>
            <a:r>
              <a:rPr lang="en" sz="800" b="0" i="0" u="none" strike="noStrike" cap="none">
                <a:solidFill>
                  <a:srgbClr val="000000"/>
                </a:solidFill>
                <a:latin typeface="Roboto"/>
                <a:ea typeface="Roboto"/>
                <a:cs typeface="Roboto"/>
                <a:sym typeface="Roboto"/>
              </a:rPr>
              <a:t> Data</a:t>
            </a:r>
            <a:endParaRPr sz="800" b="0" i="0" u="none" strike="noStrike" cap="none">
              <a:solidFill>
                <a:srgbClr val="000000"/>
              </a:solidFill>
              <a:latin typeface="Roboto"/>
              <a:ea typeface="Roboto"/>
              <a:cs typeface="Roboto"/>
              <a:sym typeface="Roboto"/>
            </a:endParaRPr>
          </a:p>
        </p:txBody>
      </p:sp>
      <p:sp>
        <p:nvSpPr>
          <p:cNvPr id="77" name="Google Shape;77;p6"/>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8" name="Google Shape;78;p6"/>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83"/>
        <p:cNvGrpSpPr/>
        <p:nvPr/>
      </p:nvGrpSpPr>
      <p:grpSpPr>
        <a:xfrm>
          <a:off x="0" y="0"/>
          <a:ext cx="0" cy="0"/>
          <a:chOff x="0" y="0"/>
          <a:chExt cx="0" cy="0"/>
        </a:xfrm>
      </p:grpSpPr>
      <p:pic>
        <p:nvPicPr>
          <p:cNvPr id="84" name="Google Shape;84;p8" title="54777099155_b0ccbcd919_c.jpg"/>
          <p:cNvPicPr preferRelativeResize="0"/>
          <p:nvPr/>
        </p:nvPicPr>
        <p:blipFill rotWithShape="1">
          <a:blip r:embed="rId2">
            <a:alphaModFix/>
          </a:blip>
          <a:srcRect l="5099" t="13229" r="640" b="7549"/>
          <a:stretch/>
        </p:blipFill>
        <p:spPr>
          <a:xfrm>
            <a:off x="0" y="0"/>
            <a:ext cx="9174476" cy="5143501"/>
          </a:xfrm>
          <a:prstGeom prst="rect">
            <a:avLst/>
          </a:prstGeom>
          <a:noFill/>
          <a:ln>
            <a:noFill/>
          </a:ln>
        </p:spPr>
      </p:pic>
      <p:sp>
        <p:nvSpPr>
          <p:cNvPr id="85" name="Google Shape;85;p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6" name="Google Shape;86;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7" name="Google Shape;87;p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8" name="Google Shape;88;p8"/>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9" name="Google Shape;89;p8"/>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90"/>
        <p:cNvGrpSpPr/>
        <p:nvPr/>
      </p:nvGrpSpPr>
      <p:grpSpPr>
        <a:xfrm>
          <a:off x="0" y="0"/>
          <a:ext cx="0" cy="0"/>
          <a:chOff x="0" y="0"/>
          <a:chExt cx="0" cy="0"/>
        </a:xfrm>
      </p:grpSpPr>
      <p:pic>
        <p:nvPicPr>
          <p:cNvPr id="91" name="Google Shape;91;p9" title="54383208339_315d54bf2b_c.jpg"/>
          <p:cNvPicPr preferRelativeResize="0"/>
          <p:nvPr/>
        </p:nvPicPr>
        <p:blipFill rotWithShape="1">
          <a:blip r:embed="rId2">
            <a:alphaModFix/>
          </a:blip>
          <a:srcRect l="1752" t="10852" r="4553" b="9989"/>
          <a:stretch/>
        </p:blipFill>
        <p:spPr>
          <a:xfrm>
            <a:off x="0" y="0"/>
            <a:ext cx="9169676" cy="5219700"/>
          </a:xfrm>
          <a:prstGeom prst="rect">
            <a:avLst/>
          </a:prstGeom>
          <a:noFill/>
          <a:ln>
            <a:noFill/>
          </a:ln>
        </p:spPr>
      </p:pic>
      <p:sp>
        <p:nvSpPr>
          <p:cNvPr id="92" name="Google Shape;92;p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3" name="Google Shape;93;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4" name="Google Shape;94;p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5" name="Google Shape;95;p9"/>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6" name="Google Shape;96;p9"/>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97"/>
        <p:cNvGrpSpPr/>
        <p:nvPr/>
      </p:nvGrpSpPr>
      <p:grpSpPr>
        <a:xfrm>
          <a:off x="0" y="0"/>
          <a:ext cx="0" cy="0"/>
          <a:chOff x="0" y="0"/>
          <a:chExt cx="0" cy="0"/>
        </a:xfrm>
      </p:grpSpPr>
      <p:pic>
        <p:nvPicPr>
          <p:cNvPr id="98" name="Google Shape;98;p10" title="54776770821_3a1f9b089e_c.jpg"/>
          <p:cNvPicPr preferRelativeResize="0"/>
          <p:nvPr/>
        </p:nvPicPr>
        <p:blipFill rotWithShape="1">
          <a:blip r:embed="rId2">
            <a:alphaModFix/>
          </a:blip>
          <a:srcRect t="15718"/>
          <a:stretch/>
        </p:blipFill>
        <p:spPr>
          <a:xfrm>
            <a:off x="-8502" y="-20175"/>
            <a:ext cx="9184449" cy="5163675"/>
          </a:xfrm>
          <a:prstGeom prst="rect">
            <a:avLst/>
          </a:prstGeom>
          <a:noFill/>
          <a:ln>
            <a:noFill/>
          </a:ln>
        </p:spPr>
      </p:pic>
      <p:sp>
        <p:nvSpPr>
          <p:cNvPr id="99" name="Google Shape;99;p1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0" name="Google Shape;100;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1" name="Google Shape;101;p10"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102" name="Google Shape;102;p10"/>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3" name="Google Shape;103;p10"/>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04"/>
        <p:cNvGrpSpPr/>
        <p:nvPr/>
      </p:nvGrpSpPr>
      <p:grpSpPr>
        <a:xfrm>
          <a:off x="0" y="0"/>
          <a:ext cx="0" cy="0"/>
          <a:chOff x="0" y="0"/>
          <a:chExt cx="0" cy="0"/>
        </a:xfrm>
      </p:grpSpPr>
      <p:pic>
        <p:nvPicPr>
          <p:cNvPr id="105" name="Google Shape;105;p11" title="54094087145_4a31311cef_c.jpg"/>
          <p:cNvPicPr preferRelativeResize="0"/>
          <p:nvPr/>
        </p:nvPicPr>
        <p:blipFill rotWithShape="1">
          <a:blip r:embed="rId2">
            <a:alphaModFix/>
          </a:blip>
          <a:srcRect t="6613" b="8705"/>
          <a:stretch/>
        </p:blipFill>
        <p:spPr>
          <a:xfrm>
            <a:off x="0" y="0"/>
            <a:ext cx="9144000" cy="5165475"/>
          </a:xfrm>
          <a:prstGeom prst="rect">
            <a:avLst/>
          </a:prstGeom>
          <a:noFill/>
          <a:ln>
            <a:noFill/>
          </a:ln>
        </p:spPr>
      </p:pic>
      <p:sp>
        <p:nvSpPr>
          <p:cNvPr id="106" name="Google Shape;106;p1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107" name="Google Shape;107;p1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8" name="Google Shape;108;p1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9" name="Google Shape;109;p11"/>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0" name="Google Shape;110;p11"/>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72" r:id="rId19"/>
    <p:sldLayoutId id="2147483673" r:id="rId20"/>
    <p:sldLayoutId id="2147483674" r:id="rId21"/>
    <p:sldLayoutId id="2147483675" r:id="rId22"/>
    <p:sldLayoutId id="2147483676" r:id="rId23"/>
    <p:sldLayoutId id="2147483678" r:id="rId24"/>
    <p:sldLayoutId id="2147483680" r:id="rId25"/>
    <p:sldLayoutId id="2147483681" r:id="rId26"/>
    <p:sldLayoutId id="2147483682"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hyperlink" Target="https://idm.cde.state.co.us/equal/"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hyperlink" Target="mailto:schoolfinance@cde.state.co.us"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hyperlink" Target="mailto:schoolfinance@cde.state.co.us" TargetMode="External"/><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hyperlink" Target="mailto:kahle_t@cde.state.co.us" TargetMode="External"/><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hyperlink" Target="mailto:schoolfinance@cde.state.co.us" TargetMode="External"/><Relationship Id="rId5" Type="http://schemas.openxmlformats.org/officeDocument/2006/relationships/hyperlink" Target="mailto:tyree_t@cde.state.co" TargetMode="External"/><Relationship Id="rId4" Type="http://schemas.openxmlformats.org/officeDocument/2006/relationships/hyperlink" Target="mailto:reeves_k@cde.state.co.u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1"/>
          <p:cNvSpPr txBox="1">
            <a:spLocks noGrp="1"/>
          </p:cNvSpPr>
          <p:nvPr>
            <p:ph type="title" idx="3"/>
          </p:nvPr>
        </p:nvSpPr>
        <p:spPr>
          <a:xfrm>
            <a:off x="108475" y="2835651"/>
            <a:ext cx="5778300" cy="1540407"/>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400" b="1" dirty="0"/>
              <a:t>Mill Levy Calculation &amp; Submission:</a:t>
            </a:r>
            <a:br>
              <a:rPr lang="en" sz="2400" b="1" dirty="0"/>
            </a:br>
            <a:r>
              <a:rPr lang="en" sz="2400" b="1" dirty="0"/>
              <a:t>100% Fully Locally Funded Districts</a:t>
            </a:r>
            <a:endParaRPr sz="2400" b="1" dirty="0"/>
          </a:p>
          <a:p>
            <a:pPr marL="0" lvl="0" indent="0" algn="ctr" rtl="0">
              <a:spcBef>
                <a:spcPts val="0"/>
              </a:spcBef>
              <a:spcAft>
                <a:spcPts val="0"/>
              </a:spcAft>
              <a:buNone/>
            </a:pPr>
            <a:r>
              <a:rPr lang="en" sz="2000" i="1"/>
              <a:t>November 19, </a:t>
            </a:r>
            <a:r>
              <a:rPr lang="en" sz="2000" i="1" dirty="0"/>
              <a:t>2025</a:t>
            </a:r>
            <a:endParaRPr sz="2000" i="1" dirty="0"/>
          </a:p>
          <a:p>
            <a:pPr marL="0" lvl="0" indent="0" algn="ctr" rtl="0">
              <a:spcBef>
                <a:spcPts val="1000"/>
              </a:spcBef>
              <a:spcAft>
                <a:spcPts val="0"/>
              </a:spcAft>
              <a:buNone/>
            </a:pPr>
            <a:r>
              <a:rPr lang="en" sz="1700" dirty="0"/>
              <a:t>Presenter: Tim Kahle</a:t>
            </a:r>
            <a:endParaRPr sz="1700" dirty="0"/>
          </a:p>
        </p:txBody>
      </p:sp>
      <p:pic>
        <p:nvPicPr>
          <p:cNvPr id="259" name="Google Shape;259;p31" descr="Map of some colorado counties with question marks superimposed over it" title="2024_Colorado_Amendment_J_results_map_by_county2.svg.png"/>
          <p:cNvPicPr preferRelativeResize="0"/>
          <p:nvPr/>
        </p:nvPicPr>
        <p:blipFill>
          <a:blip r:embed="rId3">
            <a:alphaModFix/>
          </a:blip>
          <a:stretch>
            <a:fillRect/>
          </a:stretch>
        </p:blipFill>
        <p:spPr>
          <a:xfrm>
            <a:off x="5920793" y="-11339"/>
            <a:ext cx="3217424" cy="4354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6">
          <a:extLst>
            <a:ext uri="{FF2B5EF4-FFF2-40B4-BE49-F238E27FC236}">
              <a16:creationId xmlns:a16="http://schemas.microsoft.com/office/drawing/2014/main" id="{4FC651CB-614E-6B60-DDB6-F634424654C8}"/>
            </a:ext>
          </a:extLst>
        </p:cNvPr>
        <p:cNvGrpSpPr/>
        <p:nvPr/>
      </p:nvGrpSpPr>
      <p:grpSpPr>
        <a:xfrm>
          <a:off x="0" y="0"/>
          <a:ext cx="0" cy="0"/>
          <a:chOff x="0" y="0"/>
          <a:chExt cx="0" cy="0"/>
        </a:xfrm>
      </p:grpSpPr>
      <p:sp>
        <p:nvSpPr>
          <p:cNvPr id="287" name="Google Shape;287;p36">
            <a:extLst>
              <a:ext uri="{FF2B5EF4-FFF2-40B4-BE49-F238E27FC236}">
                <a16:creationId xmlns:a16="http://schemas.microsoft.com/office/drawing/2014/main" id="{78E5C397-B59E-46E7-13DC-84B01A4C22AE}"/>
              </a:ext>
            </a:extLst>
          </p:cNvPr>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SzPts val="2000"/>
              <a:buNone/>
            </a:pPr>
            <a:r>
              <a:rPr lang="en" dirty="0"/>
              <a:t>Scenario #3 (continued)</a:t>
            </a:r>
            <a:endParaRPr dirty="0"/>
          </a:p>
        </p:txBody>
      </p:sp>
      <p:sp>
        <p:nvSpPr>
          <p:cNvPr id="2" name="Google Shape;288;p36">
            <a:extLst>
              <a:ext uri="{FF2B5EF4-FFF2-40B4-BE49-F238E27FC236}">
                <a16:creationId xmlns:a16="http://schemas.microsoft.com/office/drawing/2014/main" id="{83D78A00-B6A6-AD34-E6FB-8409DF0DC629}"/>
              </a:ext>
            </a:extLst>
          </p:cNvPr>
          <p:cNvSpPr txBox="1">
            <a:spLocks noGrp="1"/>
          </p:cNvSpPr>
          <p:nvPr>
            <p:ph type="body" idx="1"/>
          </p:nvPr>
        </p:nvSpPr>
        <p:spPr>
          <a:xfrm>
            <a:off x="311699" y="977840"/>
            <a:ext cx="8448580" cy="3430874"/>
          </a:xfrm>
          <a:prstGeom prst="rect">
            <a:avLst/>
          </a:prstGeom>
          <a:noFill/>
          <a:ln>
            <a:noFill/>
          </a:ln>
        </p:spPr>
        <p:txBody>
          <a:bodyPr spcFirstLastPara="1" wrap="square" lIns="91425" tIns="91425" rIns="91425" bIns="91425" anchor="t" anchorCtr="0">
            <a:normAutofit lnSpcReduction="10000"/>
          </a:bodyPr>
          <a:lstStyle/>
          <a:p>
            <a:r>
              <a:rPr lang="en-US" dirty="0"/>
              <a:t>District has an Assessed Valuation of $515,992,429 </a:t>
            </a:r>
          </a:p>
          <a:p>
            <a:r>
              <a:rPr lang="en-US" dirty="0"/>
              <a:t>Total Program Mills are 12.173 which generates $6,281,176 in revenue</a:t>
            </a:r>
          </a:p>
          <a:p>
            <a:r>
              <a:rPr lang="en-US" dirty="0"/>
              <a:t>Total Program Funding equals $6,710,600</a:t>
            </a:r>
          </a:p>
          <a:p>
            <a:r>
              <a:rPr lang="en-US" dirty="0"/>
              <a:t>Therefore, only 11.799 needed to fully fund Total Program, leaving 0.374 mills</a:t>
            </a:r>
          </a:p>
          <a:p>
            <a:pPr lvl="1"/>
            <a:r>
              <a:rPr lang="en-US" dirty="0"/>
              <a:t>Property Taxes for Total Program = $6,088,195 </a:t>
            </a:r>
          </a:p>
          <a:p>
            <a:pPr lvl="1"/>
            <a:r>
              <a:rPr lang="en-US" dirty="0"/>
              <a:t>SOT = $622,288 </a:t>
            </a:r>
          </a:p>
          <a:p>
            <a:r>
              <a:rPr lang="en-US" dirty="0"/>
              <a:t>Total Local Share applied to formula funding is $6,710,483</a:t>
            </a:r>
          </a:p>
          <a:p>
            <a:r>
              <a:rPr lang="en-US" dirty="0"/>
              <a:t>State Share equals $117</a:t>
            </a:r>
          </a:p>
          <a:p>
            <a:r>
              <a:rPr lang="en-US" dirty="0"/>
              <a:t>District’s total categorical programs equals $532,449 (remaining 0.374 mill generates $192,981)</a:t>
            </a:r>
          </a:p>
          <a:p>
            <a:r>
              <a:rPr lang="en-US" dirty="0"/>
              <a:t>District required to only repay state funding in the amount of $192,864 ($192,981 from excess total program mill revenue less $117 state share credit)</a:t>
            </a:r>
          </a:p>
          <a:p>
            <a:pPr marL="0" lvl="0" indent="0" algn="l" rtl="0">
              <a:lnSpc>
                <a:spcPct val="115000"/>
              </a:lnSpc>
              <a:spcBef>
                <a:spcPts val="0"/>
              </a:spcBef>
              <a:spcAft>
                <a:spcPts val="0"/>
              </a:spcAft>
              <a:buNone/>
            </a:pPr>
            <a:endParaRPr dirty="0"/>
          </a:p>
        </p:txBody>
      </p:sp>
    </p:spTree>
    <p:extLst>
      <p:ext uri="{BB962C8B-B14F-4D97-AF65-F5344CB8AC3E}">
        <p14:creationId xmlns:p14="http://schemas.microsoft.com/office/powerpoint/2010/main" val="3563832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fontScale="90000"/>
          </a:bodyPr>
          <a:lstStyle/>
          <a:p>
            <a:pPr marL="0" lvl="0" indent="0" algn="ctr" rtl="0">
              <a:spcBef>
                <a:spcPts val="0"/>
              </a:spcBef>
              <a:spcAft>
                <a:spcPts val="0"/>
              </a:spcAft>
              <a:buSzPts val="2800"/>
              <a:buNone/>
            </a:pPr>
            <a:r>
              <a:rPr lang="en" dirty="0"/>
              <a:t>CDE’s Mill Levy Submission Process</a:t>
            </a:r>
            <a:br>
              <a:rPr lang="en" dirty="0"/>
            </a:br>
            <a:r>
              <a:rPr lang="en" dirty="0"/>
              <a:t> </a:t>
            </a:r>
            <a:endParaRPr dirty="0"/>
          </a:p>
        </p:txBody>
      </p:sp>
    </p:spTree>
    <p:extLst>
      <p:ext uri="{BB962C8B-B14F-4D97-AF65-F5344CB8AC3E}">
        <p14:creationId xmlns:p14="http://schemas.microsoft.com/office/powerpoint/2010/main" val="1726906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3"/>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CDE Mill Levy Certification Submission Process	</a:t>
            </a:r>
            <a:endParaRPr dirty="0"/>
          </a:p>
        </p:txBody>
      </p:sp>
      <p:sp>
        <p:nvSpPr>
          <p:cNvPr id="458" name="Google Shape;458;p63"/>
          <p:cNvSpPr txBox="1">
            <a:spLocks noGrp="1"/>
          </p:cNvSpPr>
          <p:nvPr>
            <p:ph type="body" idx="1"/>
          </p:nvPr>
        </p:nvSpPr>
        <p:spPr>
          <a:xfrm>
            <a:off x="311700" y="928201"/>
            <a:ext cx="8242500" cy="3456020"/>
          </a:xfrm>
          <a:prstGeom prst="rect">
            <a:avLst/>
          </a:prstGeom>
          <a:noFill/>
          <a:ln>
            <a:noFill/>
          </a:ln>
        </p:spPr>
        <p:txBody>
          <a:bodyPr spcFirstLastPara="1" wrap="square" lIns="91425" tIns="91425" rIns="91425" bIns="91425" anchor="t" anchorCtr="0">
            <a:normAutofit/>
          </a:bodyPr>
          <a:lstStyle/>
          <a:p>
            <a:pPr marL="457200" lvl="0" indent="-322580" algn="l" rtl="0">
              <a:lnSpc>
                <a:spcPct val="115000"/>
              </a:lnSpc>
              <a:spcBef>
                <a:spcPts val="0"/>
              </a:spcBef>
              <a:spcAft>
                <a:spcPts val="0"/>
              </a:spcAft>
              <a:buSzPct val="100000"/>
              <a:buChar char="●"/>
            </a:pPr>
            <a:r>
              <a:rPr lang="en-US" dirty="0"/>
              <a:t>CDE has a web-based application for reporting mill levies</a:t>
            </a:r>
          </a:p>
          <a:p>
            <a:pPr marL="457200" lvl="0" indent="-322580" algn="l" rtl="0">
              <a:lnSpc>
                <a:spcPct val="115000"/>
              </a:lnSpc>
              <a:spcBef>
                <a:spcPts val="0"/>
              </a:spcBef>
              <a:spcAft>
                <a:spcPts val="0"/>
              </a:spcAft>
              <a:buSzPct val="100000"/>
              <a:buChar char="●"/>
            </a:pPr>
            <a:r>
              <a:rPr lang="en-US" dirty="0"/>
              <a:t>Access is through the State Equal System (we no longer accepts submissions through physical mail or fax)</a:t>
            </a:r>
          </a:p>
          <a:p>
            <a:pPr marL="457200" lvl="0" indent="-322580" algn="l" rtl="0">
              <a:lnSpc>
                <a:spcPct val="115000"/>
              </a:lnSpc>
              <a:spcBef>
                <a:spcPts val="0"/>
              </a:spcBef>
              <a:spcAft>
                <a:spcPts val="0"/>
              </a:spcAft>
              <a:buSzPct val="100000"/>
              <a:buChar char="●"/>
            </a:pPr>
            <a:r>
              <a:rPr lang="en-US" dirty="0">
                <a:hlinkClick r:id="rId3"/>
              </a:rPr>
              <a:t>https://idm.cde.state.co.us/equal/</a:t>
            </a:r>
            <a:endParaRPr lang="en-US" dirty="0"/>
          </a:p>
          <a:p>
            <a:pPr marL="457200" lvl="0" indent="-322580" algn="l" rtl="0">
              <a:lnSpc>
                <a:spcPct val="115000"/>
              </a:lnSpc>
              <a:spcBef>
                <a:spcPts val="0"/>
              </a:spcBef>
              <a:spcAft>
                <a:spcPts val="0"/>
              </a:spcAft>
              <a:buSzPct val="100000"/>
              <a:buChar char="●"/>
            </a:pPr>
            <a:r>
              <a:rPr lang="en-US" dirty="0"/>
              <a:t>Each district’s Local Access Manager (LAM) will have to grant permission to the district individual responsible for submission of mill levy data</a:t>
            </a:r>
          </a:p>
          <a:p>
            <a:pPr marL="457200" lvl="0" indent="-322580" algn="l" rtl="0">
              <a:lnSpc>
                <a:spcPct val="115000"/>
              </a:lnSpc>
              <a:spcBef>
                <a:spcPts val="0"/>
              </a:spcBef>
              <a:spcAft>
                <a:spcPts val="0"/>
              </a:spcAft>
              <a:buSzPct val="100000"/>
              <a:buChar char="●"/>
            </a:pPr>
            <a:r>
              <a:rPr lang="en-US" dirty="0"/>
              <a:t>REQUIRED to upload/email form copy and County Certification of Valuation</a:t>
            </a:r>
          </a:p>
          <a:p>
            <a:pPr marL="457200" lvl="0" indent="-322580" algn="l" rtl="0">
              <a:lnSpc>
                <a:spcPct val="115000"/>
              </a:lnSpc>
              <a:spcBef>
                <a:spcPts val="0"/>
              </a:spcBef>
              <a:spcAft>
                <a:spcPts val="0"/>
              </a:spcAft>
              <a:buSzPct val="100000"/>
              <a:buChar char="●"/>
            </a:pPr>
            <a:r>
              <a:rPr lang="en-US" dirty="0"/>
              <a:t>OPTIONAL to upload/email district worksheet</a:t>
            </a:r>
          </a:p>
          <a:p>
            <a:pPr marL="457200" lvl="0" indent="-322580" algn="l" rtl="0">
              <a:lnSpc>
                <a:spcPct val="115000"/>
              </a:lnSpc>
              <a:spcBef>
                <a:spcPts val="0"/>
              </a:spcBef>
              <a:spcAft>
                <a:spcPts val="0"/>
              </a:spcAft>
              <a:buSzPct val="100000"/>
              <a:buChar char="●"/>
            </a:pPr>
            <a:r>
              <a:rPr lang="en" b="1" dirty="0"/>
              <a:t>Submission must be completed on or before end of day, December 15, 2025</a:t>
            </a:r>
            <a:endParaRPr b="1" dirty="0"/>
          </a:p>
          <a:p>
            <a:pPr marL="914400" lvl="1" indent="-310832" algn="l" rtl="0">
              <a:lnSpc>
                <a:spcPct val="115000"/>
              </a:lnSpc>
              <a:spcBef>
                <a:spcPts val="0"/>
              </a:spcBef>
              <a:spcAft>
                <a:spcPts val="0"/>
              </a:spcAft>
              <a:buSzPct val="100000"/>
              <a:buChar char="○"/>
            </a:pPr>
            <a:r>
              <a:rPr lang="en" b="1" dirty="0"/>
              <a:t>Early submission gives us more time to correct any issues you encounter	</a:t>
            </a:r>
            <a:endParaRPr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66"/>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CDE Mill Levy Submission: Entering Your Data (1 of 4)</a:t>
            </a:r>
            <a:endParaRPr dirty="0"/>
          </a:p>
        </p:txBody>
      </p:sp>
      <p:pic>
        <p:nvPicPr>
          <p:cNvPr id="476" name="Google Shape;476;p66" descr="Screenshot of top of CDE's State Equal system mill levy certification input form" title="Top of StEq.png"/>
          <p:cNvPicPr preferRelativeResize="0"/>
          <p:nvPr/>
        </p:nvPicPr>
        <p:blipFill rotWithShape="1">
          <a:blip r:embed="rId3">
            <a:alphaModFix/>
          </a:blip>
          <a:srcRect l="830" r="1455" b="23177"/>
          <a:stretch/>
        </p:blipFill>
        <p:spPr>
          <a:xfrm>
            <a:off x="1781175" y="938650"/>
            <a:ext cx="5581650" cy="3493274"/>
          </a:xfrm>
          <a:prstGeom prst="rect">
            <a:avLst/>
          </a:prstGeom>
          <a:noFill/>
          <a:ln>
            <a:noFill/>
          </a:ln>
        </p:spPr>
      </p:pic>
    </p:spTree>
    <p:extLst>
      <p:ext uri="{BB962C8B-B14F-4D97-AF65-F5344CB8AC3E}">
        <p14:creationId xmlns:p14="http://schemas.microsoft.com/office/powerpoint/2010/main" val="1087151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67"/>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SzPts val="2000"/>
              <a:buNone/>
            </a:pPr>
            <a:r>
              <a:rPr lang="en" dirty="0"/>
              <a:t>CDE Mill Levy Submission: Entering Your Data (2 of 4)</a:t>
            </a:r>
            <a:endParaRPr dirty="0"/>
          </a:p>
        </p:txBody>
      </p:sp>
      <p:pic>
        <p:nvPicPr>
          <p:cNvPr id="482" name="Google Shape;482;p67" descr="Screenshot of bottom of CDE's State Equal system mill levy certification input form" title="Bottom of StEq.png"/>
          <p:cNvPicPr preferRelativeResize="0"/>
          <p:nvPr/>
        </p:nvPicPr>
        <p:blipFill rotWithShape="1">
          <a:blip r:embed="rId3">
            <a:alphaModFix/>
          </a:blip>
          <a:srcRect l="1064" t="1150" r="364" b="-1150"/>
          <a:stretch/>
        </p:blipFill>
        <p:spPr>
          <a:xfrm>
            <a:off x="1778275" y="1026775"/>
            <a:ext cx="5587450" cy="3418024"/>
          </a:xfrm>
          <a:prstGeom prst="rect">
            <a:avLst/>
          </a:prstGeom>
          <a:noFill/>
          <a:ln>
            <a:noFill/>
          </a:ln>
        </p:spPr>
      </p:pic>
    </p:spTree>
    <p:extLst>
      <p:ext uri="{BB962C8B-B14F-4D97-AF65-F5344CB8AC3E}">
        <p14:creationId xmlns:p14="http://schemas.microsoft.com/office/powerpoint/2010/main" val="1803598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5"/>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CDE Mill Levy Submission: Entering Your Data (3 of 4)</a:t>
            </a:r>
            <a:endParaRPr dirty="0"/>
          </a:p>
        </p:txBody>
      </p:sp>
      <p:sp>
        <p:nvSpPr>
          <p:cNvPr id="470" name="Google Shape;470;p65"/>
          <p:cNvSpPr txBox="1">
            <a:spLocks noGrp="1"/>
          </p:cNvSpPr>
          <p:nvPr>
            <p:ph type="body" idx="1"/>
          </p:nvPr>
        </p:nvSpPr>
        <p:spPr>
          <a:xfrm>
            <a:off x="311700" y="1152475"/>
            <a:ext cx="7730700" cy="30348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15000"/>
              </a:lnSpc>
              <a:spcBef>
                <a:spcPts val="0"/>
              </a:spcBef>
              <a:spcAft>
                <a:spcPts val="0"/>
              </a:spcAft>
              <a:buSzPts val="1600"/>
              <a:buNone/>
            </a:pPr>
            <a:r>
              <a:rPr lang="en" b="1" dirty="0"/>
              <a:t>Step One</a:t>
            </a:r>
            <a:r>
              <a:rPr lang="en" dirty="0"/>
              <a:t>: select your District LEA number from the drop-down box (this will populate your counties on the form; verify that all your counties appear)</a:t>
            </a:r>
            <a:endParaRPr dirty="0"/>
          </a:p>
          <a:p>
            <a:pPr marL="0" lvl="0" indent="0" algn="l" rtl="0">
              <a:lnSpc>
                <a:spcPct val="115000"/>
              </a:lnSpc>
              <a:spcBef>
                <a:spcPts val="1200"/>
              </a:spcBef>
              <a:spcAft>
                <a:spcPts val="0"/>
              </a:spcAft>
              <a:buSzPts val="1600"/>
              <a:buNone/>
            </a:pPr>
            <a:r>
              <a:rPr lang="en" b="1" dirty="0"/>
              <a:t>Step Two</a:t>
            </a:r>
            <a:r>
              <a:rPr lang="en" dirty="0"/>
              <a:t>: Enter the name and phone number of the person submitting the data</a:t>
            </a:r>
            <a:endParaRPr dirty="0"/>
          </a:p>
          <a:p>
            <a:pPr marL="0" lvl="0" indent="0" algn="l" rtl="0">
              <a:lnSpc>
                <a:spcPct val="115000"/>
              </a:lnSpc>
              <a:spcBef>
                <a:spcPts val="1200"/>
              </a:spcBef>
              <a:spcAft>
                <a:spcPts val="0"/>
              </a:spcAft>
              <a:buSzPts val="1600"/>
              <a:buNone/>
            </a:pPr>
            <a:r>
              <a:rPr lang="en" b="1" dirty="0"/>
              <a:t>Step Three</a:t>
            </a:r>
            <a:r>
              <a:rPr lang="en" dirty="0"/>
              <a:t>: Enter the data from Column E of your Mill Levy Certification Form into the appropriate fields on State Equal</a:t>
            </a:r>
            <a:endParaRPr dirty="0"/>
          </a:p>
          <a:p>
            <a:pPr marL="914400" lvl="0" indent="-330200" algn="l" rtl="0">
              <a:spcBef>
                <a:spcPts val="1200"/>
              </a:spcBef>
              <a:spcAft>
                <a:spcPts val="0"/>
              </a:spcAft>
              <a:buSzPts val="1600"/>
              <a:buChar char="●"/>
            </a:pPr>
            <a:r>
              <a:rPr lang="en" dirty="0"/>
              <a:t>Prior year and August columns will be pre-populated.</a:t>
            </a:r>
            <a:endParaRPr dirty="0"/>
          </a:p>
          <a:p>
            <a:pPr marL="914400" lvl="0" indent="-330200" algn="l" rtl="0">
              <a:spcBef>
                <a:spcPts val="0"/>
              </a:spcBef>
              <a:spcAft>
                <a:spcPts val="0"/>
              </a:spcAft>
              <a:buSzPts val="1600"/>
              <a:buChar char="●"/>
            </a:pPr>
            <a:r>
              <a:rPr lang="en" dirty="0"/>
              <a:t>Estimated revenue generated from Mills will automatically compute once you enter your data</a:t>
            </a:r>
            <a:endParaRPr dirty="0"/>
          </a:p>
          <a:p>
            <a:pPr marL="914400" lvl="0" indent="-330200" algn="l" rtl="0">
              <a:spcBef>
                <a:spcPts val="0"/>
              </a:spcBef>
              <a:spcAft>
                <a:spcPts val="0"/>
              </a:spcAft>
              <a:buSzPts val="1600"/>
              <a:buChar char="●"/>
            </a:pPr>
            <a:r>
              <a:rPr lang="en" dirty="0"/>
              <a:t>Be sure to double-check that you have entered the correct data in each field</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8"/>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CDE Mill Levy Submission: Entering Your Data (4 of 4)</a:t>
            </a:r>
            <a:endParaRPr dirty="0"/>
          </a:p>
        </p:txBody>
      </p:sp>
      <p:sp>
        <p:nvSpPr>
          <p:cNvPr id="488" name="Google Shape;488;p68"/>
          <p:cNvSpPr txBox="1">
            <a:spLocks noGrp="1"/>
          </p:cNvSpPr>
          <p:nvPr>
            <p:ph type="body" idx="1"/>
          </p:nvPr>
        </p:nvSpPr>
        <p:spPr>
          <a:xfrm>
            <a:off x="311699" y="830072"/>
            <a:ext cx="8326115" cy="3529657"/>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SzPct val="100000"/>
              <a:buNone/>
            </a:pPr>
            <a:r>
              <a:rPr lang="en" b="1" dirty="0"/>
              <a:t>Step Four</a:t>
            </a:r>
            <a:r>
              <a:rPr lang="en" dirty="0"/>
              <a:t>: Scroll to the bottom of the form; save your progress or approve as final, and print</a:t>
            </a:r>
            <a:endParaRPr dirty="0"/>
          </a:p>
          <a:p>
            <a:pPr marL="457200" lvl="0" indent="-314960" algn="l" rtl="0">
              <a:lnSpc>
                <a:spcPct val="115000"/>
              </a:lnSpc>
              <a:spcBef>
                <a:spcPts val="1200"/>
              </a:spcBef>
              <a:spcAft>
                <a:spcPts val="0"/>
              </a:spcAft>
              <a:buSzPct val="100000"/>
              <a:buChar char="●"/>
            </a:pPr>
            <a:r>
              <a:rPr lang="en" dirty="0"/>
              <a:t>after clicking Save or Approve, scroll back and look at the top left of the form; there will be a confirmation message in red text)</a:t>
            </a:r>
            <a:endParaRPr dirty="0"/>
          </a:p>
          <a:p>
            <a:pPr marL="457200" lvl="0" indent="-314960" algn="l" rtl="0">
              <a:lnSpc>
                <a:spcPct val="115000"/>
              </a:lnSpc>
              <a:spcBef>
                <a:spcPts val="0"/>
              </a:spcBef>
              <a:spcAft>
                <a:spcPts val="0"/>
              </a:spcAft>
              <a:buSzPct val="100000"/>
              <a:buChar char="●"/>
            </a:pPr>
            <a:r>
              <a:rPr lang="en" dirty="0"/>
              <a:t>The “Print” button is currently a print screen shortcut; we recommend you print a copy of your online submission</a:t>
            </a:r>
            <a:endParaRPr dirty="0"/>
          </a:p>
          <a:p>
            <a:pPr marL="0" lvl="0" indent="0" algn="l" rtl="0">
              <a:lnSpc>
                <a:spcPct val="115000"/>
              </a:lnSpc>
              <a:spcBef>
                <a:spcPts val="1200"/>
              </a:spcBef>
              <a:spcAft>
                <a:spcPts val="0"/>
              </a:spcAft>
              <a:buSzPct val="100000"/>
              <a:buNone/>
            </a:pPr>
            <a:endParaRPr dirty="0"/>
          </a:p>
          <a:p>
            <a:pPr marL="0" lvl="0" indent="0" algn="l" rtl="0">
              <a:lnSpc>
                <a:spcPct val="115000"/>
              </a:lnSpc>
              <a:spcBef>
                <a:spcPts val="1200"/>
              </a:spcBef>
              <a:spcAft>
                <a:spcPts val="0"/>
              </a:spcAft>
              <a:buSzPct val="100000"/>
              <a:buNone/>
            </a:pPr>
            <a:endParaRPr lang="en" b="1" dirty="0"/>
          </a:p>
          <a:p>
            <a:pPr marL="0" lvl="0" indent="0" algn="l" rtl="0">
              <a:lnSpc>
                <a:spcPct val="115000"/>
              </a:lnSpc>
              <a:spcBef>
                <a:spcPts val="1200"/>
              </a:spcBef>
              <a:spcAft>
                <a:spcPts val="0"/>
              </a:spcAft>
              <a:buSzPct val="100000"/>
              <a:buNone/>
            </a:pPr>
            <a:r>
              <a:rPr lang="en" b="1" dirty="0"/>
              <a:t>Step Five</a:t>
            </a:r>
            <a:r>
              <a:rPr lang="en" dirty="0"/>
              <a:t>: Send your form copy and Certifications of Valuation to CDE using either Syncplicity or email</a:t>
            </a:r>
            <a:endParaRPr dirty="0"/>
          </a:p>
          <a:p>
            <a:pPr marL="457200" lvl="0" indent="-314960" algn="l" rtl="0">
              <a:lnSpc>
                <a:spcPct val="115000"/>
              </a:lnSpc>
              <a:spcBef>
                <a:spcPts val="1200"/>
              </a:spcBef>
              <a:spcAft>
                <a:spcPts val="0"/>
              </a:spcAft>
              <a:buSzPct val="100000"/>
              <a:buChar char="●"/>
            </a:pPr>
            <a:r>
              <a:rPr lang="en" dirty="0"/>
              <a:t>Via Syncplicity: Upload </a:t>
            </a:r>
            <a:endParaRPr dirty="0"/>
          </a:p>
          <a:p>
            <a:pPr marL="457200" lvl="0" indent="-314960" algn="l" rtl="0">
              <a:lnSpc>
                <a:spcPct val="115000"/>
              </a:lnSpc>
              <a:spcBef>
                <a:spcPts val="0"/>
              </a:spcBef>
              <a:spcAft>
                <a:spcPts val="0"/>
              </a:spcAft>
              <a:buSzPct val="100000"/>
              <a:buChar char="●"/>
            </a:pPr>
            <a:r>
              <a:rPr lang="en" dirty="0"/>
              <a:t>Via email: the “Email Certifications to CDE” link on the form is just a mailto: If your browser does not allow the mail pop-up, you can email directly to </a:t>
            </a:r>
            <a:r>
              <a:rPr lang="en" u="sng" dirty="0">
                <a:solidFill>
                  <a:schemeClr val="hlink"/>
                </a:solidFill>
                <a:hlinkClick r:id="rId3"/>
              </a:rPr>
              <a:t>schoolfinance@cde.state.co.us</a:t>
            </a:r>
            <a:endParaRPr dirty="0"/>
          </a:p>
          <a:p>
            <a:pPr marL="457200" lvl="0" indent="-314960" algn="l" rtl="0">
              <a:lnSpc>
                <a:spcPct val="115000"/>
              </a:lnSpc>
              <a:spcBef>
                <a:spcPts val="0"/>
              </a:spcBef>
              <a:spcAft>
                <a:spcPts val="0"/>
              </a:spcAft>
              <a:buSzPct val="100000"/>
              <a:buChar char="●"/>
            </a:pPr>
            <a:r>
              <a:rPr lang="en" dirty="0"/>
              <a:t>You may include a copy of your calculation worksheet (optional)</a:t>
            </a:r>
            <a:endParaRPr dirty="0"/>
          </a:p>
        </p:txBody>
      </p:sp>
      <p:pic>
        <p:nvPicPr>
          <p:cNvPr id="489" name="Google Shape;489;p68" descr="Screenshot of bottom buttons on CDE's mill levy certify form on State Equal&#10;"/>
          <p:cNvPicPr preferRelativeResize="0"/>
          <p:nvPr/>
        </p:nvPicPr>
        <p:blipFill>
          <a:blip r:embed="rId4">
            <a:alphaModFix/>
          </a:blip>
          <a:stretch>
            <a:fillRect/>
          </a:stretch>
        </p:blipFill>
        <p:spPr>
          <a:xfrm>
            <a:off x="868054" y="2170554"/>
            <a:ext cx="6562449" cy="650675"/>
          </a:xfrm>
          <a:prstGeom prst="rect">
            <a:avLst/>
          </a:prstGeom>
          <a:noFill/>
          <a:ln w="9525" cap="flat" cmpd="sng">
            <a:solidFill>
              <a:schemeClr val="accent3"/>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69"/>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CDE Mill Levy Submission: What happens after I submit my data?	</a:t>
            </a:r>
            <a:endParaRPr/>
          </a:p>
        </p:txBody>
      </p:sp>
      <p:sp>
        <p:nvSpPr>
          <p:cNvPr id="495" name="Google Shape;495;p69"/>
          <p:cNvSpPr txBox="1">
            <a:spLocks noGrp="1"/>
          </p:cNvSpPr>
          <p:nvPr>
            <p:ph type="body" idx="1"/>
          </p:nvPr>
        </p:nvSpPr>
        <p:spPr>
          <a:xfrm>
            <a:off x="311700" y="1152475"/>
            <a:ext cx="77307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a:t>After you click “Approve as Final,” your entries will be locked. </a:t>
            </a:r>
            <a:endParaRPr/>
          </a:p>
          <a:p>
            <a:pPr marL="457200" lvl="0" indent="-330200" algn="l" rtl="0">
              <a:lnSpc>
                <a:spcPct val="115000"/>
              </a:lnSpc>
              <a:spcBef>
                <a:spcPts val="1200"/>
              </a:spcBef>
              <a:spcAft>
                <a:spcPts val="0"/>
              </a:spcAft>
              <a:buSzPts val="1600"/>
              <a:buChar char="●"/>
            </a:pPr>
            <a:r>
              <a:rPr lang="en"/>
              <a:t>If you need to correct an entry, CDE will need to unlock your submission</a:t>
            </a:r>
            <a:endParaRPr/>
          </a:p>
          <a:p>
            <a:pPr marL="457200" lvl="0" indent="-330200" algn="l" rtl="0">
              <a:lnSpc>
                <a:spcPct val="115000"/>
              </a:lnSpc>
              <a:spcBef>
                <a:spcPts val="0"/>
              </a:spcBef>
              <a:spcAft>
                <a:spcPts val="0"/>
              </a:spcAft>
              <a:buSzPts val="1600"/>
              <a:buChar char="●"/>
            </a:pPr>
            <a:r>
              <a:rPr lang="en"/>
              <a:t>Please contact </a:t>
            </a:r>
            <a:r>
              <a:rPr lang="en" u="sng">
                <a:solidFill>
                  <a:schemeClr val="hlink"/>
                </a:solidFill>
                <a:hlinkClick r:id="rId3"/>
              </a:rPr>
              <a:t>schoolfinance@cde.state.co.us</a:t>
            </a:r>
            <a:r>
              <a:rPr lang="en"/>
              <a:t> to request an unlock</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7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Contacts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71"/>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School Funding Contacts</a:t>
            </a:r>
            <a:endParaRPr dirty="0"/>
          </a:p>
        </p:txBody>
      </p:sp>
      <p:sp>
        <p:nvSpPr>
          <p:cNvPr id="506" name="Google Shape;506;p71"/>
          <p:cNvSpPr txBox="1">
            <a:spLocks noGrp="1"/>
          </p:cNvSpPr>
          <p:nvPr>
            <p:ph type="body" idx="1"/>
          </p:nvPr>
        </p:nvSpPr>
        <p:spPr>
          <a:xfrm>
            <a:off x="706650" y="984875"/>
            <a:ext cx="7730700" cy="3202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100"/>
              <a:buNone/>
            </a:pPr>
            <a:r>
              <a:rPr lang="en" sz="1450" b="1" dirty="0">
                <a:highlight>
                  <a:srgbClr val="FFFFFF"/>
                </a:highlight>
              </a:rPr>
              <a:t>Tim Kahle - School Finance Program Director</a:t>
            </a:r>
            <a:endParaRPr sz="1450" b="1" dirty="0">
              <a:highlight>
                <a:srgbClr val="FFFFFF"/>
              </a:highlight>
            </a:endParaRPr>
          </a:p>
          <a:p>
            <a:pPr marL="0" lvl="0" indent="0" algn="ctr" rtl="0">
              <a:lnSpc>
                <a:spcPct val="100000"/>
              </a:lnSpc>
              <a:spcBef>
                <a:spcPts val="0"/>
              </a:spcBef>
              <a:spcAft>
                <a:spcPts val="0"/>
              </a:spcAft>
              <a:buSzPts val="1100"/>
              <a:buNone/>
            </a:pPr>
            <a:r>
              <a:rPr lang="en" sz="1350" dirty="0">
                <a:solidFill>
                  <a:srgbClr val="525252"/>
                </a:solidFill>
                <a:highlight>
                  <a:srgbClr val="FFFFFF"/>
                </a:highlight>
              </a:rPr>
              <a:t>303-335-6991</a:t>
            </a:r>
            <a:endParaRPr sz="1350" dirty="0">
              <a:solidFill>
                <a:srgbClr val="525252"/>
              </a:solidFill>
              <a:highlight>
                <a:srgbClr val="FFFFFF"/>
              </a:highlight>
            </a:endParaRPr>
          </a:p>
          <a:p>
            <a:pPr marL="0" lvl="0" indent="0" algn="ctr" rtl="0">
              <a:lnSpc>
                <a:spcPct val="100000"/>
              </a:lnSpc>
              <a:spcBef>
                <a:spcPts val="0"/>
              </a:spcBef>
              <a:spcAft>
                <a:spcPts val="0"/>
              </a:spcAft>
              <a:buSzPts val="1100"/>
              <a:buNone/>
            </a:pPr>
            <a:r>
              <a:rPr lang="en" sz="1350" u="sng" dirty="0">
                <a:solidFill>
                  <a:schemeClr val="accent5">
                    <a:lumMod val="75000"/>
                  </a:schemeClr>
                </a:solidFill>
                <a:highlight>
                  <a:srgbClr val="FFFFFF"/>
                </a:highlight>
                <a:hlinkClick r:id="rId3">
                  <a:extLst>
                    <a:ext uri="{A12FA001-AC4F-418D-AE19-62706E023703}">
                      <ahyp:hlinkClr xmlns:ahyp="http://schemas.microsoft.com/office/drawing/2018/hyperlinkcolor" val="tx"/>
                    </a:ext>
                  </a:extLst>
                </a:hlinkClick>
              </a:rPr>
              <a:t>kahle_t@cde.state.co.us</a:t>
            </a:r>
            <a:endParaRPr sz="1350" dirty="0">
              <a:solidFill>
                <a:schemeClr val="accent5">
                  <a:lumMod val="75000"/>
                </a:schemeClr>
              </a:solidFill>
              <a:highlight>
                <a:srgbClr val="FFFFFF"/>
              </a:highlight>
            </a:endParaRPr>
          </a:p>
          <a:p>
            <a:pPr marL="0" lvl="0" indent="0" algn="ctr" rtl="0">
              <a:lnSpc>
                <a:spcPct val="100000"/>
              </a:lnSpc>
              <a:spcBef>
                <a:spcPts val="0"/>
              </a:spcBef>
              <a:spcAft>
                <a:spcPts val="0"/>
              </a:spcAft>
              <a:buSzPts val="1100"/>
              <a:buNone/>
            </a:pPr>
            <a:endParaRPr sz="1350" dirty="0">
              <a:solidFill>
                <a:srgbClr val="0066F1"/>
              </a:solidFill>
              <a:highlight>
                <a:srgbClr val="FFFFFF"/>
              </a:highlight>
            </a:endParaRPr>
          </a:p>
          <a:p>
            <a:pPr marL="0" lvl="0" indent="0" algn="ctr" rtl="0">
              <a:lnSpc>
                <a:spcPct val="100000"/>
              </a:lnSpc>
              <a:spcBef>
                <a:spcPts val="0"/>
              </a:spcBef>
              <a:spcAft>
                <a:spcPts val="0"/>
              </a:spcAft>
              <a:buSzPts val="1100"/>
              <a:buNone/>
            </a:pPr>
            <a:r>
              <a:rPr lang="en" sz="1450" b="1" dirty="0">
                <a:highlight>
                  <a:srgbClr val="FFFFFF"/>
                </a:highlight>
              </a:rPr>
              <a:t>Kim Reeves - Government Finance Analyst</a:t>
            </a:r>
            <a:endParaRPr sz="1450" b="1" dirty="0">
              <a:highlight>
                <a:srgbClr val="FFFFFF"/>
              </a:highlight>
            </a:endParaRPr>
          </a:p>
          <a:p>
            <a:pPr marL="0" lvl="0" indent="0" algn="ctr" rtl="0">
              <a:lnSpc>
                <a:spcPct val="100000"/>
              </a:lnSpc>
              <a:spcBef>
                <a:spcPts val="0"/>
              </a:spcBef>
              <a:spcAft>
                <a:spcPts val="0"/>
              </a:spcAft>
              <a:buSzPts val="1100"/>
              <a:buNone/>
            </a:pPr>
            <a:r>
              <a:rPr lang="en" sz="1350" dirty="0">
                <a:solidFill>
                  <a:srgbClr val="525252"/>
                </a:solidFill>
                <a:highlight>
                  <a:srgbClr val="FFFFFF"/>
                </a:highlight>
              </a:rPr>
              <a:t>720-795-5749</a:t>
            </a:r>
            <a:endParaRPr sz="1350" dirty="0">
              <a:solidFill>
                <a:srgbClr val="525252"/>
              </a:solidFill>
              <a:highlight>
                <a:srgbClr val="FFFFFF"/>
              </a:highlight>
            </a:endParaRPr>
          </a:p>
          <a:p>
            <a:pPr marL="0" lvl="0" indent="0" algn="ctr" rtl="0">
              <a:lnSpc>
                <a:spcPct val="100000"/>
              </a:lnSpc>
              <a:spcBef>
                <a:spcPts val="0"/>
              </a:spcBef>
              <a:spcAft>
                <a:spcPts val="0"/>
              </a:spcAft>
              <a:buSzPts val="1100"/>
              <a:buNone/>
            </a:pPr>
            <a:r>
              <a:rPr lang="en" sz="1350" u="sng" dirty="0">
                <a:solidFill>
                  <a:schemeClr val="accent5">
                    <a:lumMod val="75000"/>
                  </a:schemeClr>
                </a:solidFill>
                <a:highlight>
                  <a:srgbClr val="FFFFFF"/>
                </a:highlight>
                <a:hlinkClick r:id="rId4">
                  <a:extLst>
                    <a:ext uri="{A12FA001-AC4F-418D-AE19-62706E023703}">
                      <ahyp:hlinkClr xmlns:ahyp="http://schemas.microsoft.com/office/drawing/2018/hyperlinkcolor" val="tx"/>
                    </a:ext>
                  </a:extLst>
                </a:hlinkClick>
              </a:rPr>
              <a:t>reeves_k@cde.state.co.us</a:t>
            </a:r>
            <a:endParaRPr sz="1350" dirty="0">
              <a:solidFill>
                <a:schemeClr val="accent5">
                  <a:lumMod val="75000"/>
                </a:schemeClr>
              </a:solidFill>
              <a:highlight>
                <a:srgbClr val="FFFFFF"/>
              </a:highlight>
            </a:endParaRPr>
          </a:p>
          <a:p>
            <a:pPr marL="0" lvl="0" indent="0" algn="ctr" rtl="0">
              <a:lnSpc>
                <a:spcPct val="100000"/>
              </a:lnSpc>
              <a:spcBef>
                <a:spcPts val="0"/>
              </a:spcBef>
              <a:spcAft>
                <a:spcPts val="0"/>
              </a:spcAft>
              <a:buSzPts val="1100"/>
              <a:buNone/>
            </a:pPr>
            <a:endParaRPr sz="1350" dirty="0">
              <a:solidFill>
                <a:srgbClr val="0066F1"/>
              </a:solidFill>
              <a:highlight>
                <a:srgbClr val="FFFFFF"/>
              </a:highlight>
            </a:endParaRPr>
          </a:p>
          <a:p>
            <a:pPr marL="0" lvl="0" indent="0" algn="ctr" rtl="0">
              <a:lnSpc>
                <a:spcPct val="100000"/>
              </a:lnSpc>
              <a:spcBef>
                <a:spcPts val="0"/>
              </a:spcBef>
              <a:spcAft>
                <a:spcPts val="0"/>
              </a:spcAft>
              <a:buSzPts val="1100"/>
              <a:buNone/>
            </a:pPr>
            <a:r>
              <a:rPr lang="en" sz="1450" b="1" dirty="0">
                <a:highlight>
                  <a:srgbClr val="FFFFFF"/>
                </a:highlight>
              </a:rPr>
              <a:t>Tabitha Tyree - School Finance Senior Analyst</a:t>
            </a:r>
            <a:endParaRPr sz="1450" b="1" dirty="0">
              <a:highlight>
                <a:srgbClr val="FFFFFF"/>
              </a:highlight>
            </a:endParaRPr>
          </a:p>
          <a:p>
            <a:pPr marL="0" lvl="0" indent="0" algn="ctr" rtl="0">
              <a:lnSpc>
                <a:spcPct val="100000"/>
              </a:lnSpc>
              <a:spcBef>
                <a:spcPts val="0"/>
              </a:spcBef>
              <a:spcAft>
                <a:spcPts val="0"/>
              </a:spcAft>
              <a:buSzPts val="1100"/>
              <a:buNone/>
            </a:pPr>
            <a:r>
              <a:rPr lang="en" sz="1350" dirty="0">
                <a:solidFill>
                  <a:srgbClr val="525252"/>
                </a:solidFill>
                <a:highlight>
                  <a:srgbClr val="FFFFFF"/>
                </a:highlight>
              </a:rPr>
              <a:t>720-391-3575</a:t>
            </a:r>
            <a:endParaRPr sz="1350" dirty="0">
              <a:solidFill>
                <a:srgbClr val="525252"/>
              </a:solidFill>
              <a:highlight>
                <a:srgbClr val="FFFFFF"/>
              </a:highlight>
            </a:endParaRPr>
          </a:p>
          <a:p>
            <a:pPr marL="0" lvl="0" indent="0" algn="ctr" rtl="0">
              <a:lnSpc>
                <a:spcPct val="100000"/>
              </a:lnSpc>
              <a:spcBef>
                <a:spcPts val="0"/>
              </a:spcBef>
              <a:spcAft>
                <a:spcPts val="0"/>
              </a:spcAft>
              <a:buSzPts val="1100"/>
              <a:buNone/>
            </a:pPr>
            <a:r>
              <a:rPr lang="en" sz="1350" u="sng" dirty="0">
                <a:solidFill>
                  <a:schemeClr val="accent5">
                    <a:lumMod val="75000"/>
                  </a:schemeClr>
                </a:solidFill>
                <a:highlight>
                  <a:srgbClr val="FFFFFF"/>
                </a:highlight>
                <a:hlinkClick r:id="rId5">
                  <a:extLst>
                    <a:ext uri="{A12FA001-AC4F-418D-AE19-62706E023703}">
                      <ahyp:hlinkClr xmlns:ahyp="http://schemas.microsoft.com/office/drawing/2018/hyperlinkcolor" val="tx"/>
                    </a:ext>
                  </a:extLst>
                </a:hlinkClick>
              </a:rPr>
              <a:t>tyree_t@cde.state.co.us</a:t>
            </a:r>
            <a:endParaRPr dirty="0">
              <a:solidFill>
                <a:schemeClr val="accent5">
                  <a:lumMod val="75000"/>
                </a:schemeClr>
              </a:solidFill>
            </a:endParaRPr>
          </a:p>
          <a:p>
            <a:pPr marL="0" lvl="0" indent="0" algn="ctr" rtl="0">
              <a:lnSpc>
                <a:spcPct val="100000"/>
              </a:lnSpc>
              <a:spcBef>
                <a:spcPts val="0"/>
              </a:spcBef>
              <a:spcAft>
                <a:spcPts val="0"/>
              </a:spcAft>
              <a:buSzPts val="1100"/>
              <a:buNone/>
            </a:pPr>
            <a:endParaRPr dirty="0"/>
          </a:p>
          <a:p>
            <a:pPr marL="0" lvl="0" indent="0" algn="ctr" rtl="0">
              <a:lnSpc>
                <a:spcPct val="100000"/>
              </a:lnSpc>
              <a:spcBef>
                <a:spcPts val="0"/>
              </a:spcBef>
              <a:spcAft>
                <a:spcPts val="0"/>
              </a:spcAft>
              <a:buSzPts val="1100"/>
              <a:buNone/>
            </a:pPr>
            <a:r>
              <a:rPr lang="en" sz="1450" b="1" dirty="0"/>
              <a:t>Not sure whom to contact? </a:t>
            </a:r>
            <a:endParaRPr sz="1450" b="1" dirty="0"/>
          </a:p>
          <a:p>
            <a:pPr marL="0" lvl="0" indent="0" algn="ctr" rtl="0">
              <a:lnSpc>
                <a:spcPct val="100000"/>
              </a:lnSpc>
              <a:spcBef>
                <a:spcPts val="0"/>
              </a:spcBef>
              <a:spcAft>
                <a:spcPts val="0"/>
              </a:spcAft>
              <a:buSzPts val="1100"/>
              <a:buNone/>
            </a:pPr>
            <a:r>
              <a:rPr lang="en" sz="1400" u="sng" dirty="0">
                <a:solidFill>
                  <a:schemeClr val="accent5">
                    <a:lumMod val="75000"/>
                  </a:schemeClr>
                </a:solidFill>
                <a:hlinkClick r:id="rId6">
                  <a:extLst>
                    <a:ext uri="{A12FA001-AC4F-418D-AE19-62706E023703}">
                      <ahyp:hlinkClr xmlns:ahyp="http://schemas.microsoft.com/office/drawing/2018/hyperlinkcolor" val="tx"/>
                    </a:ext>
                  </a:extLst>
                </a:hlinkClick>
              </a:rPr>
              <a:t>schoolfinance@cde.state.co.us</a:t>
            </a:r>
            <a:endParaRPr sz="1400" dirty="0">
              <a:solidFill>
                <a:schemeClr val="accent5">
                  <a:lumMod val="75000"/>
                </a:schemeClr>
              </a:solidFill>
            </a:endParaRPr>
          </a:p>
          <a:p>
            <a:pPr marL="0" lvl="0" indent="0" algn="ctr" rtl="0">
              <a:lnSpc>
                <a:spcPct val="100000"/>
              </a:lnSpc>
              <a:spcBef>
                <a:spcPts val="0"/>
              </a:spcBef>
              <a:spcAft>
                <a:spcPts val="0"/>
              </a:spcAft>
              <a:buSzPts val="1100"/>
              <a:buNone/>
            </a:pP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2"/>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dirty="0"/>
              <a:t>Agenda</a:t>
            </a:r>
            <a:endParaRPr dirty="0"/>
          </a:p>
        </p:txBody>
      </p:sp>
      <p:sp>
        <p:nvSpPr>
          <p:cNvPr id="265" name="Google Shape;265;p32"/>
          <p:cNvSpPr txBox="1">
            <a:spLocks noGrp="1"/>
          </p:cNvSpPr>
          <p:nvPr>
            <p:ph type="body" idx="1"/>
          </p:nvPr>
        </p:nvSpPr>
        <p:spPr>
          <a:xfrm>
            <a:off x="311700" y="1136146"/>
            <a:ext cx="7730700" cy="3034800"/>
          </a:xfrm>
          <a:prstGeom prst="rect">
            <a:avLst/>
          </a:prstGeom>
          <a:noFill/>
          <a:ln>
            <a:noFill/>
          </a:ln>
        </p:spPr>
        <p:txBody>
          <a:bodyPr spcFirstLastPara="1" wrap="square" lIns="91425" tIns="91425" rIns="91425" bIns="91425" anchor="t" anchorCtr="0">
            <a:normAutofit/>
          </a:bodyPr>
          <a:lstStyle/>
          <a:p>
            <a:pPr lvl="0"/>
            <a:r>
              <a:rPr lang="en" dirty="0"/>
              <a:t>Important Dates </a:t>
            </a:r>
          </a:p>
          <a:p>
            <a:pPr lvl="0"/>
            <a:r>
              <a:rPr lang="en-US" dirty="0"/>
              <a:t>Total Program Basics </a:t>
            </a:r>
            <a:endParaRPr dirty="0"/>
          </a:p>
          <a:p>
            <a:pPr marL="457200" lvl="0" indent="-330200" algn="l" rtl="0">
              <a:spcBef>
                <a:spcPts val="0"/>
              </a:spcBef>
              <a:spcAft>
                <a:spcPts val="0"/>
              </a:spcAft>
              <a:buSzPts val="1600"/>
              <a:buChar char="●"/>
            </a:pPr>
            <a:r>
              <a:rPr lang="en" dirty="0"/>
              <a:t>Funding Scenarios</a:t>
            </a:r>
          </a:p>
          <a:p>
            <a:r>
              <a:rPr lang="en-US" dirty="0"/>
              <a:t>CDE’s Mill Levy Submission Process</a:t>
            </a:r>
          </a:p>
          <a:p>
            <a:pPr marL="457200" lvl="0" indent="-330200" algn="l" rtl="0">
              <a:lnSpc>
                <a:spcPct val="115000"/>
              </a:lnSpc>
              <a:spcBef>
                <a:spcPts val="0"/>
              </a:spcBef>
              <a:spcAft>
                <a:spcPts val="0"/>
              </a:spcAft>
              <a:buSzPts val="1600"/>
              <a:buChar char="●"/>
            </a:pPr>
            <a:r>
              <a:rPr lang="en" dirty="0"/>
              <a:t>Contacts</a:t>
            </a:r>
            <a:endParaRPr dirty="0"/>
          </a:p>
          <a:p>
            <a:pPr marL="457200" lvl="0" indent="-330200" algn="l" rtl="0">
              <a:lnSpc>
                <a:spcPct val="115000"/>
              </a:lnSpc>
              <a:spcBef>
                <a:spcPts val="0"/>
              </a:spcBef>
              <a:spcAft>
                <a:spcPts val="0"/>
              </a:spcAft>
              <a:buSzPts val="1600"/>
              <a:buChar char="●"/>
            </a:pPr>
            <a:r>
              <a:rPr lang="en" dirty="0"/>
              <a:t>Questions?</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0"/>
        <p:cNvGrpSpPr/>
        <p:nvPr/>
      </p:nvGrpSpPr>
      <p:grpSpPr>
        <a:xfrm>
          <a:off x="0" y="0"/>
          <a:ext cx="0" cy="0"/>
          <a:chOff x="0" y="0"/>
          <a:chExt cx="0" cy="0"/>
        </a:xfrm>
      </p:grpSpPr>
      <p:sp>
        <p:nvSpPr>
          <p:cNvPr id="511" name="Google Shape;511;p7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spcBef>
                <a:spcPts val="0"/>
              </a:spcBef>
              <a:spcAft>
                <a:spcPts val="0"/>
              </a:spcAft>
              <a:buSzPts val="2800"/>
              <a:buNone/>
            </a:pPr>
            <a:r>
              <a:rPr lang="en" dirty="0">
                <a:latin typeface="Roboto Medium"/>
                <a:ea typeface="Roboto Medium"/>
                <a:cs typeface="Roboto Medium"/>
                <a:sym typeface="Roboto Medium"/>
              </a:rPr>
              <a:t>Questions?</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spcBef>
                <a:spcPts val="0"/>
              </a:spcBef>
              <a:spcAft>
                <a:spcPts val="0"/>
              </a:spcAft>
              <a:buSzPts val="2800"/>
              <a:buNone/>
            </a:pPr>
            <a:r>
              <a:rPr lang="en" dirty="0"/>
              <a:t>Mill Levy: Important Dates</a:t>
            </a:r>
            <a:endParaRPr dirty="0"/>
          </a:p>
        </p:txBody>
      </p:sp>
    </p:spTree>
    <p:extLst>
      <p:ext uri="{BB962C8B-B14F-4D97-AF65-F5344CB8AC3E}">
        <p14:creationId xmlns:p14="http://schemas.microsoft.com/office/powerpoint/2010/main" val="839779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2"/>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Important Dates</a:t>
            </a:r>
            <a:endParaRPr dirty="0"/>
          </a:p>
        </p:txBody>
      </p:sp>
      <p:sp>
        <p:nvSpPr>
          <p:cNvPr id="322" name="Google Shape;322;p42"/>
          <p:cNvSpPr txBox="1">
            <a:spLocks noGrp="1"/>
          </p:cNvSpPr>
          <p:nvPr>
            <p:ph type="body" idx="1"/>
          </p:nvPr>
        </p:nvSpPr>
        <p:spPr>
          <a:xfrm>
            <a:off x="311700" y="1109180"/>
            <a:ext cx="7730700" cy="35163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SzPts val="1600"/>
              <a:buChar char="●"/>
            </a:pPr>
            <a:r>
              <a:rPr lang="en"/>
              <a:t>On or before </a:t>
            </a:r>
            <a:r>
              <a:rPr lang="en" b="1"/>
              <a:t>December 10, 2025</a:t>
            </a:r>
            <a:r>
              <a:rPr lang="en"/>
              <a:t>:</a:t>
            </a:r>
            <a:endParaRPr/>
          </a:p>
          <a:p>
            <a:pPr marL="914400" lvl="1" indent="-317500" algn="l" rtl="0">
              <a:lnSpc>
                <a:spcPct val="115000"/>
              </a:lnSpc>
              <a:spcBef>
                <a:spcPts val="0"/>
              </a:spcBef>
              <a:spcAft>
                <a:spcPts val="0"/>
              </a:spcAft>
              <a:buSzPts val="1400"/>
              <a:buChar char="○"/>
            </a:pPr>
            <a:r>
              <a:rPr lang="en"/>
              <a:t>County assessor will provide final Certifications of Valuation to district/CDE</a:t>
            </a:r>
            <a:endParaRPr/>
          </a:p>
          <a:p>
            <a:pPr marL="914400" lvl="1" indent="-317500" algn="l" rtl="0">
              <a:lnSpc>
                <a:spcPct val="115000"/>
              </a:lnSpc>
              <a:spcBef>
                <a:spcPts val="0"/>
              </a:spcBef>
              <a:spcAft>
                <a:spcPts val="0"/>
              </a:spcAft>
              <a:buSzPts val="1400"/>
              <a:buChar char="○"/>
            </a:pPr>
            <a:r>
              <a:rPr lang="en"/>
              <a:t>Contact your county assessor to find out when they will provide certifications</a:t>
            </a:r>
            <a:endParaRPr/>
          </a:p>
          <a:p>
            <a:pPr marL="457200" lvl="0" indent="-330200" algn="l" rtl="0">
              <a:lnSpc>
                <a:spcPct val="115000"/>
              </a:lnSpc>
              <a:spcBef>
                <a:spcPts val="0"/>
              </a:spcBef>
              <a:spcAft>
                <a:spcPts val="0"/>
              </a:spcAft>
              <a:buSzPts val="1600"/>
              <a:buChar char="●"/>
            </a:pPr>
            <a:r>
              <a:rPr lang="en"/>
              <a:t>On or before </a:t>
            </a:r>
            <a:r>
              <a:rPr lang="en" b="1"/>
              <a:t>December 15, 2025</a:t>
            </a:r>
            <a:r>
              <a:rPr lang="en"/>
              <a:t>:</a:t>
            </a:r>
            <a:endParaRPr/>
          </a:p>
          <a:p>
            <a:pPr marL="914400" lvl="1" indent="-317500" algn="l" rtl="0">
              <a:lnSpc>
                <a:spcPct val="115000"/>
              </a:lnSpc>
              <a:spcBef>
                <a:spcPts val="0"/>
              </a:spcBef>
              <a:spcAft>
                <a:spcPts val="0"/>
              </a:spcAft>
              <a:buSzPts val="1400"/>
              <a:buChar char="○"/>
            </a:pPr>
            <a:r>
              <a:rPr lang="en"/>
              <a:t>District’s Board of Education must certify mill levies and provide to County Commissioner (be sure to find out what your County Commisioner requires well before this deadline, as county procedures may vary)</a:t>
            </a:r>
            <a:endParaRPr/>
          </a:p>
          <a:p>
            <a:pPr marL="914400" lvl="1" indent="-317500" algn="l" rtl="0">
              <a:lnSpc>
                <a:spcPct val="115000"/>
              </a:lnSpc>
              <a:spcBef>
                <a:spcPts val="0"/>
              </a:spcBef>
              <a:spcAft>
                <a:spcPts val="0"/>
              </a:spcAft>
              <a:buSzPts val="1400"/>
              <a:buChar char="○"/>
            </a:pPr>
            <a:r>
              <a:rPr lang="en"/>
              <a:t>District must submit certification information to CDE using online system</a:t>
            </a:r>
            <a:endParaRPr/>
          </a:p>
          <a:p>
            <a:pPr marL="0" lvl="0" indent="0" algn="l" rtl="0">
              <a:lnSpc>
                <a:spcPct val="115000"/>
              </a:lnSpc>
              <a:spcBef>
                <a:spcPts val="1200"/>
              </a:spcBef>
              <a:spcAft>
                <a:spcPts val="1200"/>
              </a:spcAft>
              <a:buNone/>
            </a:pPr>
            <a:endParaRPr/>
          </a:p>
        </p:txBody>
      </p:sp>
    </p:spTree>
    <p:extLst>
      <p:ext uri="{BB962C8B-B14F-4D97-AF65-F5344CB8AC3E}">
        <p14:creationId xmlns:p14="http://schemas.microsoft.com/office/powerpoint/2010/main" val="1827834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spcBef>
                <a:spcPts val="0"/>
              </a:spcBef>
              <a:spcAft>
                <a:spcPts val="0"/>
              </a:spcAft>
              <a:buSzPts val="2800"/>
              <a:buNone/>
            </a:pPr>
            <a:r>
              <a:rPr lang="en" dirty="0"/>
              <a:t>Total Program Funding Basics</a:t>
            </a:r>
            <a:endParaRPr dirty="0"/>
          </a:p>
        </p:txBody>
      </p:sp>
    </p:spTree>
    <p:extLst>
      <p:ext uri="{BB962C8B-B14F-4D97-AF65-F5344CB8AC3E}">
        <p14:creationId xmlns:p14="http://schemas.microsoft.com/office/powerpoint/2010/main" val="4119386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4"/>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Total Program Basics</a:t>
            </a:r>
            <a:endParaRPr dirty="0"/>
          </a:p>
        </p:txBody>
      </p:sp>
      <p:sp>
        <p:nvSpPr>
          <p:cNvPr id="276" name="Google Shape;276;p34"/>
          <p:cNvSpPr txBox="1">
            <a:spLocks noGrp="1"/>
          </p:cNvSpPr>
          <p:nvPr>
            <p:ph type="body" idx="1"/>
          </p:nvPr>
        </p:nvSpPr>
        <p:spPr>
          <a:xfrm>
            <a:off x="630106" y="751114"/>
            <a:ext cx="7828094" cy="3633107"/>
          </a:xfrm>
          <a:prstGeom prst="rect">
            <a:avLst/>
          </a:prstGeom>
          <a:noFill/>
          <a:ln>
            <a:noFill/>
          </a:ln>
        </p:spPr>
        <p:txBody>
          <a:bodyPr spcFirstLastPara="1" wrap="square" lIns="91425" tIns="91425" rIns="91425" bIns="91425" anchor="t" anchorCtr="0">
            <a:normAutofit lnSpcReduction="10000"/>
          </a:bodyPr>
          <a:lstStyle/>
          <a:p>
            <a:endParaRPr lang="en-US" dirty="0"/>
          </a:p>
          <a:p>
            <a:r>
              <a:rPr lang="en-US" dirty="0"/>
              <a:t>Total Program is calculated utilizing the state’s funding formula</a:t>
            </a:r>
          </a:p>
          <a:p>
            <a:r>
              <a:rPr lang="en-US" dirty="0"/>
              <a:t>Total Program is then made up of two pieces</a:t>
            </a:r>
          </a:p>
          <a:p>
            <a:pPr lvl="1"/>
            <a:r>
              <a:rPr lang="en-US" dirty="0"/>
              <a:t>Local Share</a:t>
            </a:r>
          </a:p>
          <a:p>
            <a:pPr lvl="1"/>
            <a:r>
              <a:rPr lang="en-US" dirty="0"/>
              <a:t>State Share</a:t>
            </a:r>
          </a:p>
          <a:p>
            <a:r>
              <a:rPr lang="en-US" dirty="0"/>
              <a:t>Calculated Total Program less Local Share equals State Share</a:t>
            </a:r>
          </a:p>
          <a:p>
            <a:r>
              <a:rPr lang="en-US" dirty="0"/>
              <a:t>State Share is a backfill of the difference between Total Program and Local Share</a:t>
            </a:r>
          </a:p>
          <a:p>
            <a:r>
              <a:rPr lang="en-US" dirty="0"/>
              <a:t>Districts that receive enough in Local Share to fund the calculated Total Program, are consider Fully Locally Funded</a:t>
            </a:r>
          </a:p>
          <a:p>
            <a:r>
              <a:rPr lang="en-US" dirty="0"/>
              <a:t>These districts may also be required to repay a portion of Categorical Program funding, up to the full amount of categorical funds paid on the district’s behalf (Ex: ECEA Special Education though paid to AU)</a:t>
            </a:r>
          </a:p>
          <a:p>
            <a:pPr marL="914400" lvl="1" indent="-317500" algn="l" rtl="0">
              <a:lnSpc>
                <a:spcPct val="115000"/>
              </a:lnSpc>
              <a:spcBef>
                <a:spcPts val="0"/>
              </a:spcBef>
              <a:spcAft>
                <a:spcPts val="0"/>
              </a:spcAft>
              <a:buSzPts val="1400"/>
              <a:buChar char="○"/>
            </a:pP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spcBef>
                <a:spcPts val="0"/>
              </a:spcBef>
              <a:spcAft>
                <a:spcPts val="0"/>
              </a:spcAft>
              <a:buSzPts val="2800"/>
              <a:buNone/>
            </a:pPr>
            <a:r>
              <a:rPr lang="en" dirty="0"/>
              <a:t>District Funding Scenarios</a:t>
            </a:r>
            <a:endParaRPr dirty="0"/>
          </a:p>
        </p:txBody>
      </p:sp>
    </p:spTree>
    <p:extLst>
      <p:ext uri="{BB962C8B-B14F-4D97-AF65-F5344CB8AC3E}">
        <p14:creationId xmlns:p14="http://schemas.microsoft.com/office/powerpoint/2010/main" val="2859565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6">
          <a:extLst>
            <a:ext uri="{FF2B5EF4-FFF2-40B4-BE49-F238E27FC236}">
              <a16:creationId xmlns:a16="http://schemas.microsoft.com/office/drawing/2014/main" id="{A04487B9-9C65-15B0-3B71-8ED4EEB646B1}"/>
            </a:ext>
          </a:extLst>
        </p:cNvPr>
        <p:cNvGrpSpPr/>
        <p:nvPr/>
      </p:nvGrpSpPr>
      <p:grpSpPr>
        <a:xfrm>
          <a:off x="0" y="0"/>
          <a:ext cx="0" cy="0"/>
          <a:chOff x="0" y="0"/>
          <a:chExt cx="0" cy="0"/>
        </a:xfrm>
      </p:grpSpPr>
      <p:sp>
        <p:nvSpPr>
          <p:cNvPr id="287" name="Google Shape;287;p36">
            <a:extLst>
              <a:ext uri="{FF2B5EF4-FFF2-40B4-BE49-F238E27FC236}">
                <a16:creationId xmlns:a16="http://schemas.microsoft.com/office/drawing/2014/main" id="{D0F7097B-8AAA-CF79-1B95-4E1E194767FB}"/>
              </a:ext>
            </a:extLst>
          </p:cNvPr>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SzPts val="2000"/>
              <a:buNone/>
            </a:pPr>
            <a:r>
              <a:rPr lang="en" dirty="0"/>
              <a:t>Scenario #1 (continued)</a:t>
            </a:r>
            <a:endParaRPr dirty="0"/>
          </a:p>
        </p:txBody>
      </p:sp>
      <p:sp>
        <p:nvSpPr>
          <p:cNvPr id="4" name="Google Shape;288;p36">
            <a:extLst>
              <a:ext uri="{FF2B5EF4-FFF2-40B4-BE49-F238E27FC236}">
                <a16:creationId xmlns:a16="http://schemas.microsoft.com/office/drawing/2014/main" id="{C153B42F-1ABC-AA50-CAF3-3E285344104E}"/>
              </a:ext>
            </a:extLst>
          </p:cNvPr>
          <p:cNvSpPr txBox="1">
            <a:spLocks noGrp="1"/>
          </p:cNvSpPr>
          <p:nvPr>
            <p:ph type="body" idx="1"/>
          </p:nvPr>
        </p:nvSpPr>
        <p:spPr>
          <a:xfrm>
            <a:off x="311699" y="896199"/>
            <a:ext cx="8448580" cy="3561504"/>
          </a:xfrm>
          <a:prstGeom prst="rect">
            <a:avLst/>
          </a:prstGeom>
          <a:noFill/>
          <a:ln>
            <a:noFill/>
          </a:ln>
        </p:spPr>
        <p:txBody>
          <a:bodyPr spcFirstLastPara="1" wrap="square" lIns="91425" tIns="91425" rIns="91425" bIns="91425" anchor="t" anchorCtr="0">
            <a:normAutofit/>
          </a:bodyPr>
          <a:lstStyle/>
          <a:p>
            <a:r>
              <a:rPr lang="en-US" dirty="0"/>
              <a:t>District has an Assessed Valuation of $412,104,020</a:t>
            </a:r>
          </a:p>
          <a:p>
            <a:r>
              <a:rPr lang="en-US" dirty="0"/>
              <a:t>Total Program Mills are 24.545 which generates $10,115,093 in revenue</a:t>
            </a:r>
          </a:p>
          <a:p>
            <a:r>
              <a:rPr lang="en-US" dirty="0"/>
              <a:t>Total Program Funding equals $9,251,080</a:t>
            </a:r>
          </a:p>
          <a:p>
            <a:r>
              <a:rPr lang="en-US" dirty="0"/>
              <a:t>Therefore, only 21.504 needed to fully fund Total Program, leaving 3.041 mills</a:t>
            </a:r>
          </a:p>
          <a:p>
            <a:pPr lvl="1"/>
            <a:r>
              <a:rPr lang="en-US" dirty="0"/>
              <a:t>Property Taxes for Total Program = $8,861,884 </a:t>
            </a:r>
          </a:p>
          <a:p>
            <a:pPr lvl="1"/>
            <a:r>
              <a:rPr lang="en-US" dirty="0"/>
              <a:t>SOT = $389,002 </a:t>
            </a:r>
          </a:p>
          <a:p>
            <a:r>
              <a:rPr lang="en-US" dirty="0"/>
              <a:t>Total Local Share applied to formula funding is $9,250,886</a:t>
            </a:r>
          </a:p>
          <a:p>
            <a:r>
              <a:rPr lang="en-US" dirty="0"/>
              <a:t>State Share equals $256</a:t>
            </a:r>
          </a:p>
          <a:p>
            <a:r>
              <a:rPr lang="en-US" dirty="0"/>
              <a:t>District’s total categorical programs equals $358,355 (only 0.870 mills out of the excess 3.041)</a:t>
            </a:r>
          </a:p>
          <a:p>
            <a:r>
              <a:rPr lang="en-US" dirty="0"/>
              <a:t>Remaining 2.171 mills goes into Total Program Excess</a:t>
            </a:r>
          </a:p>
          <a:p>
            <a:r>
              <a:rPr lang="en-US" dirty="0"/>
              <a:t>Payback amount from district will be credited the $256 from state share</a:t>
            </a:r>
          </a:p>
          <a:p>
            <a:pPr marL="0" lvl="0" indent="0" algn="l" rtl="0">
              <a:lnSpc>
                <a:spcPct val="115000"/>
              </a:lnSpc>
              <a:spcBef>
                <a:spcPts val="0"/>
              </a:spcBef>
              <a:spcAft>
                <a:spcPts val="0"/>
              </a:spcAft>
              <a:buNone/>
            </a:pPr>
            <a:endParaRPr dirty="0"/>
          </a:p>
        </p:txBody>
      </p:sp>
    </p:spTree>
    <p:extLst>
      <p:ext uri="{BB962C8B-B14F-4D97-AF65-F5344CB8AC3E}">
        <p14:creationId xmlns:p14="http://schemas.microsoft.com/office/powerpoint/2010/main" val="1771861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6">
          <a:extLst>
            <a:ext uri="{FF2B5EF4-FFF2-40B4-BE49-F238E27FC236}">
              <a16:creationId xmlns:a16="http://schemas.microsoft.com/office/drawing/2014/main" id="{3E05B738-13C6-7474-E4F2-EF5F5FDAAB0F}"/>
            </a:ext>
          </a:extLst>
        </p:cNvPr>
        <p:cNvGrpSpPr/>
        <p:nvPr/>
      </p:nvGrpSpPr>
      <p:grpSpPr>
        <a:xfrm>
          <a:off x="0" y="0"/>
          <a:ext cx="0" cy="0"/>
          <a:chOff x="0" y="0"/>
          <a:chExt cx="0" cy="0"/>
        </a:xfrm>
      </p:grpSpPr>
      <p:sp>
        <p:nvSpPr>
          <p:cNvPr id="287" name="Google Shape;287;p36">
            <a:extLst>
              <a:ext uri="{FF2B5EF4-FFF2-40B4-BE49-F238E27FC236}">
                <a16:creationId xmlns:a16="http://schemas.microsoft.com/office/drawing/2014/main" id="{123E8B5C-32D8-9263-E6B3-2B068AFB7F09}"/>
              </a:ext>
            </a:extLst>
          </p:cNvPr>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SzPts val="2000"/>
              <a:buNone/>
            </a:pPr>
            <a:r>
              <a:rPr lang="en" dirty="0"/>
              <a:t>Scenario #2 (continued)</a:t>
            </a:r>
            <a:endParaRPr dirty="0"/>
          </a:p>
        </p:txBody>
      </p:sp>
      <p:sp>
        <p:nvSpPr>
          <p:cNvPr id="3" name="Google Shape;288;p36">
            <a:extLst>
              <a:ext uri="{FF2B5EF4-FFF2-40B4-BE49-F238E27FC236}">
                <a16:creationId xmlns:a16="http://schemas.microsoft.com/office/drawing/2014/main" id="{83E739F1-67FA-3FA3-C23B-BFD443241434}"/>
              </a:ext>
            </a:extLst>
          </p:cNvPr>
          <p:cNvSpPr txBox="1">
            <a:spLocks noGrp="1"/>
          </p:cNvSpPr>
          <p:nvPr>
            <p:ph type="body" idx="1"/>
          </p:nvPr>
        </p:nvSpPr>
        <p:spPr>
          <a:xfrm>
            <a:off x="311699" y="986001"/>
            <a:ext cx="8448580" cy="3316577"/>
          </a:xfrm>
          <a:prstGeom prst="rect">
            <a:avLst/>
          </a:prstGeom>
          <a:noFill/>
          <a:ln>
            <a:noFill/>
          </a:ln>
        </p:spPr>
        <p:txBody>
          <a:bodyPr spcFirstLastPara="1" wrap="square" lIns="91425" tIns="91425" rIns="91425" bIns="91425" anchor="t" anchorCtr="0">
            <a:normAutofit lnSpcReduction="10000"/>
          </a:bodyPr>
          <a:lstStyle/>
          <a:p>
            <a:r>
              <a:rPr lang="en-US" dirty="0"/>
              <a:t>District has an Assessed Valuation of $3,951,710,493 </a:t>
            </a:r>
          </a:p>
          <a:p>
            <a:r>
              <a:rPr lang="en-US" dirty="0"/>
              <a:t>Total Program Mills are 5.624 which generates $22,224,420 in revenue</a:t>
            </a:r>
          </a:p>
          <a:p>
            <a:r>
              <a:rPr lang="en-US" dirty="0"/>
              <a:t>Total Program Funding equals $12,134,854</a:t>
            </a:r>
          </a:p>
          <a:p>
            <a:r>
              <a:rPr lang="en-US" dirty="0"/>
              <a:t>Therefore, only 2.939 needed to fully fund Total Program, leaving 2.685 mills</a:t>
            </a:r>
          </a:p>
          <a:p>
            <a:pPr lvl="1"/>
            <a:r>
              <a:rPr lang="en-US" dirty="0"/>
              <a:t>Property Taxes for Total Program = $11,613,359 </a:t>
            </a:r>
          </a:p>
          <a:p>
            <a:pPr lvl="1"/>
            <a:r>
              <a:rPr lang="en-US" dirty="0"/>
              <a:t>SOT = $521,495.75 </a:t>
            </a:r>
          </a:p>
          <a:p>
            <a:r>
              <a:rPr lang="en-US" dirty="0"/>
              <a:t>Total Local Share applied to formula funding is $12,134,854</a:t>
            </a:r>
          </a:p>
          <a:p>
            <a:r>
              <a:rPr lang="en-US" dirty="0"/>
              <a:t>State Share equals $544</a:t>
            </a:r>
          </a:p>
          <a:p>
            <a:r>
              <a:rPr lang="en-US" dirty="0"/>
              <a:t>District’s total categorical programs equals $607,593 (only 0.154 mills out of the excess 2.685)</a:t>
            </a:r>
          </a:p>
          <a:p>
            <a:r>
              <a:rPr lang="en-US" dirty="0"/>
              <a:t>Remaining 2.531 mills goes into Total Program Excess</a:t>
            </a:r>
          </a:p>
          <a:p>
            <a:r>
              <a:rPr lang="en-US" dirty="0"/>
              <a:t>Payback amount from district will be credited the $544 from state share</a:t>
            </a:r>
          </a:p>
          <a:p>
            <a:endParaRPr lang="en-US" dirty="0"/>
          </a:p>
        </p:txBody>
      </p:sp>
    </p:spTree>
    <p:extLst>
      <p:ext uri="{BB962C8B-B14F-4D97-AF65-F5344CB8AC3E}">
        <p14:creationId xmlns:p14="http://schemas.microsoft.com/office/powerpoint/2010/main" val="235479502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TotalTime>
  <Words>1141</Words>
  <Application>Microsoft Office PowerPoint</Application>
  <PresentationFormat>On-screen Show (16:9)</PresentationFormat>
  <Paragraphs>115</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Roboto Medium</vt:lpstr>
      <vt:lpstr>Roboto</vt:lpstr>
      <vt:lpstr>Arial</vt:lpstr>
      <vt:lpstr>Rockwell</vt:lpstr>
      <vt:lpstr>Simple Light</vt:lpstr>
      <vt:lpstr>Mill Levy Calculation &amp; Submission: 100% Fully Locally Funded Districts November 19, 2025 Presenter: Tim Kahle</vt:lpstr>
      <vt:lpstr>Agenda</vt:lpstr>
      <vt:lpstr>Mill Levy: Important Dates</vt:lpstr>
      <vt:lpstr>Important Dates</vt:lpstr>
      <vt:lpstr>Total Program Funding Basics</vt:lpstr>
      <vt:lpstr>Total Program Basics</vt:lpstr>
      <vt:lpstr>District Funding Scenarios</vt:lpstr>
      <vt:lpstr>Scenario #1 (continued)</vt:lpstr>
      <vt:lpstr>Scenario #2 (continued)</vt:lpstr>
      <vt:lpstr>Scenario #3 (continued)</vt:lpstr>
      <vt:lpstr>CDE’s Mill Levy Submission Process  </vt:lpstr>
      <vt:lpstr>CDE Mill Levy Certification Submission Process </vt:lpstr>
      <vt:lpstr>CDE Mill Levy Submission: Entering Your Data (1 of 4)</vt:lpstr>
      <vt:lpstr>CDE Mill Levy Submission: Entering Your Data (2 of 4)</vt:lpstr>
      <vt:lpstr>CDE Mill Levy Submission: Entering Your Data (3 of 4)</vt:lpstr>
      <vt:lpstr>CDE Mill Levy Submission: Entering Your Data (4 of 4)</vt:lpstr>
      <vt:lpstr>CDE Mill Levy Submission: What happens after I submit my data? </vt:lpstr>
      <vt:lpstr>Contacts</vt:lpstr>
      <vt:lpstr>School Funding Contacts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Reeves, Kim</dc:creator>
  <cp:lastModifiedBy>Kahle, Tim</cp:lastModifiedBy>
  <cp:revision>3</cp:revision>
  <dcterms:modified xsi:type="dcterms:W3CDTF">2025-11-19T14:45:41Z</dcterms:modified>
</cp:coreProperties>
</file>