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144000" cy="5143500" type="screen16x9"/>
  <p:notesSz cx="6858000" cy="9144000"/>
  <p:embeddedFontLst>
    <p:embeddedFont>
      <p:font typeface="EB Garamond" panose="00000500000000000000" pitchFamily="2" charset="0"/>
      <p:regular r:id="rId69"/>
      <p:bold r:id="rId70"/>
      <p:italic r:id="rId71"/>
      <p:boldItalic r:id="rId72"/>
    </p:embeddedFont>
    <p:embeddedFont>
      <p:font typeface="Garamond" panose="02020404030301010803" pitchFamily="18" charset="0"/>
      <p:regular r:id="rId73"/>
      <p:bold r:id="rId74"/>
      <p:italic r:id="rId75"/>
      <p:boldItalic r:id="rId76"/>
    </p:embeddedFont>
    <p:embeddedFont>
      <p:font typeface="Roboto" panose="02000000000000000000" pitchFamily="2" charset="0"/>
      <p:regular r:id="rId77"/>
      <p:bold r:id="rId78"/>
      <p:italic r:id="rId79"/>
      <p:boldItalic r:id="rId80"/>
    </p:embeddedFont>
    <p:embeddedFont>
      <p:font typeface="Trebuchet MS" panose="020B060302020202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jOCFp2/Kr2oLYzdtbh/Tz4wYxJ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Okes" initials="" lastIdx="1" clrIdx="0"/>
  <p:cmAuthor id="1" name="Tim Kah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C700D7-D7FB-4879-B51C-01E4666A0808}">
  <a:tblStyle styleId="{5EC700D7-D7FB-4879-B51C-01E4666A0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font" Target="fonts/font14.fntdata"/><Relationship Id="rId19" Type="http://schemas.openxmlformats.org/officeDocument/2006/relationships/slide" Target="slides/slide1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1-10T20:36:35.296" idx="1">
    <p:pos x="196" y="66"/>
    <p:text>Tim, I added a couple comments that Anthony from RBC sent me in the presenter notes. You may want to mention this verbally.  @kahle_t@cde.state.co.us
_Reassigned to kahle_t@cde.state.co.us_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4QScOo"/>
      </p:ext>
    </p:extLst>
  </p:cm>
  <p:cm authorId="1" dt="2025-11-10T20:36:35.296" idx="1">
    <p:pos x="196" y="66"/>
    <p:text>This sounds like what Mark R was talking to Glenn about.  Not sure what CDE's role in this might be.  I'll mention Anthony's comments but this may raise more questions that I don't know we have the answers for.</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4QScO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98f24d9860_2_124: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g398f24d9860_2_124: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25" name="Google Shape;225;g398f24d9860_2_124: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98f24d9860_2_133: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g398f24d9860_2_133: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35" name="Google Shape;235;g398f24d9860_2_133: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98f24d9860_2_142: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98f24d9860_2_142: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45" name="Google Shape;245;g398f24d9860_2_142: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t>12</a:t>
            </a:fld>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98f24d9860_2_149:notes"/>
          <p:cNvSpPr>
            <a:spLocks noGrp="1" noRot="1" noChangeAspect="1"/>
          </p:cNvSpPr>
          <p:nvPr>
            <p:ph type="sldImg" idx="2"/>
          </p:nvPr>
        </p:nvSpPr>
        <p:spPr>
          <a:xfrm>
            <a:off x="1746003" y="362857"/>
            <a:ext cx="3665140" cy="209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398f24d9860_2_149: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53" name="Google Shape;253;g398f24d9860_2_149: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98f24d9860_2_155:notes"/>
          <p:cNvSpPr>
            <a:spLocks noGrp="1" noRot="1" noChangeAspect="1"/>
          </p:cNvSpPr>
          <p:nvPr>
            <p:ph type="sldImg" idx="2"/>
          </p:nvPr>
        </p:nvSpPr>
        <p:spPr>
          <a:xfrm>
            <a:off x="1746003" y="362857"/>
            <a:ext cx="3665140" cy="209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98f24d9860_2_15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60" name="Google Shape;260;g398f24d9860_2_15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98f24d9860_2_165: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0" name="Google Shape;270;g398f24d9860_2_16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71" name="Google Shape;271;g398f24d9860_2_16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98f24d9860_2_171: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 name="Google Shape;277;g398f24d9860_2_17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78" name="Google Shape;278;g398f24d9860_2_171: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98f24d9860_2_177: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g398f24d9860_2_17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85" name="Google Shape;285;g398f24d9860_2_177: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98f24d9860_2_183:notes"/>
          <p:cNvSpPr>
            <a:spLocks noGrp="1" noRot="1" noChangeAspect="1"/>
          </p:cNvSpPr>
          <p:nvPr>
            <p:ph type="sldImg" idx="2"/>
          </p:nvPr>
        </p:nvSpPr>
        <p:spPr>
          <a:xfrm>
            <a:off x="2129730" y="287262"/>
            <a:ext cx="2869406" cy="164041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398f24d9860_2_183: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92" name="Google Shape;292;g398f24d9860_2_183: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98f24d9860_2_189:notes"/>
          <p:cNvSpPr>
            <a:spLocks noGrp="1" noRot="1" noChangeAspect="1"/>
          </p:cNvSpPr>
          <p:nvPr>
            <p:ph type="sldImg" idx="2"/>
          </p:nvPr>
        </p:nvSpPr>
        <p:spPr>
          <a:xfrm>
            <a:off x="1840756" y="374952"/>
            <a:ext cx="3788171" cy="2163536"/>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8" name="Google Shape;298;g398f24d9860_2_189: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99" name="Google Shape;299;g398f24d9860_2_189: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98f24d9860_2_195:notes"/>
          <p:cNvSpPr>
            <a:spLocks noGrp="1" noRot="1" noChangeAspect="1"/>
          </p:cNvSpPr>
          <p:nvPr>
            <p:ph type="sldImg" idx="2"/>
          </p:nvPr>
        </p:nvSpPr>
        <p:spPr>
          <a:xfrm>
            <a:off x="1840756" y="374952"/>
            <a:ext cx="3788171" cy="2163536"/>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g398f24d9860_2_19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06" name="Google Shape;306;g398f24d9860_2_19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98f24d9860_2_201:notes"/>
          <p:cNvSpPr>
            <a:spLocks noGrp="1" noRot="1" noChangeAspect="1"/>
          </p:cNvSpPr>
          <p:nvPr>
            <p:ph type="sldImg" idx="2"/>
          </p:nvPr>
        </p:nvSpPr>
        <p:spPr>
          <a:xfrm>
            <a:off x="1840756" y="374952"/>
            <a:ext cx="3788171" cy="2163536"/>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g398f24d9860_2_20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13" name="Google Shape;313;g398f24d9860_2_201: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98f24d9860_2_207: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Google Shape;319;g398f24d9860_2_20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500"/>
          </a:p>
        </p:txBody>
      </p:sp>
      <p:sp>
        <p:nvSpPr>
          <p:cNvPr id="320" name="Google Shape;320;g398f24d9860_2_207: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100" b="0" i="0" u="none" strike="noStrike" cap="none">
                <a:solidFill>
                  <a:srgbClr val="000000"/>
                </a:solidFill>
                <a:latin typeface="Arial"/>
                <a:ea typeface="Arial"/>
                <a:cs typeface="Arial"/>
                <a:sym typeface="Arial"/>
              </a:rPr>
              <a:t>22</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98f24d9860_2_213: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398f24d9860_2_213: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27" name="Google Shape;327;g398f24d9860_2_213: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23</a:t>
            </a:fld>
            <a:endParaRPr sz="130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98f24d9860_2_220: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398f24d9860_2_220: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35" name="Google Shape;335;g398f24d9860_2_220: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24</a:t>
            </a:fld>
            <a:endParaRPr sz="130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98f24d9860_2_227: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398f24d9860_2_22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43" name="Google Shape;343;g398f24d9860_2_227: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25</a:t>
            </a:fld>
            <a:endParaRPr sz="130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98f24d9860_2_236: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98f24d9860_2_236: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53" name="Google Shape;353;g398f24d9860_2_236: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26</a:t>
            </a:fld>
            <a:endParaRPr sz="130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98f24d9860_2_244: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398f24d9860_2_244: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62" name="Google Shape;362;g398f24d9860_2_244: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27</a:t>
            </a:fld>
            <a:endParaRPr sz="13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98f24d9860_2_252: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398f24d9860_2_252: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a:p>
            <a:pPr marL="0" marR="0" lvl="0" indent="0" algn="l" rtl="0">
              <a:lnSpc>
                <a:spcPct val="100000"/>
              </a:lnSpc>
              <a:spcBef>
                <a:spcPts val="0"/>
              </a:spcBef>
              <a:spcAft>
                <a:spcPts val="0"/>
              </a:spcAft>
              <a:buClr>
                <a:schemeClr val="dk1"/>
              </a:buClr>
              <a:buSzPts val="1300"/>
              <a:buFont typeface="Calibri"/>
              <a:buNone/>
            </a:pPr>
            <a:endParaRPr sz="1300"/>
          </a:p>
        </p:txBody>
      </p:sp>
      <p:sp>
        <p:nvSpPr>
          <p:cNvPr id="371" name="Google Shape;371;g398f24d9860_2_252: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28</a:t>
            </a:fld>
            <a:endParaRPr sz="130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98f24d9860_2_259: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398f24d9860_2_259: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79" name="Google Shape;379;g398f24d9860_2_259: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29</a:t>
            </a:fld>
            <a:endParaRPr sz="130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98f24d9860_2_268: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98f24d9860_2_268: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89" name="Google Shape;389;g398f24d9860_2_268: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30</a:t>
            </a:fld>
            <a:endParaRPr sz="1300">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98f24d9860_2_276: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398f24d9860_2_276: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398" name="Google Shape;398;g398f24d9860_2_276: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31</a:t>
            </a:fld>
            <a:endParaRPr sz="130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98f24d9860_2_285:notes"/>
          <p:cNvSpPr>
            <a:spLocks noGrp="1" noRot="1" noChangeAspect="1"/>
          </p:cNvSpPr>
          <p:nvPr>
            <p:ph type="sldImg" idx="2"/>
          </p:nvPr>
        </p:nvSpPr>
        <p:spPr>
          <a:xfrm>
            <a:off x="1811338" y="374650"/>
            <a:ext cx="3846512"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g398f24d9860_2_28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08" name="Google Shape;408;g398f24d9860_2_28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98f24d9860_2_290: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398f24d9860_2_290: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14" name="Google Shape;414;g398f24d9860_2_290: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9de4d0d4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39de4d0d4c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Remind FPP members that the Nov 1st request is just the starting point.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9ff719f7bf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39ff719f7bf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98e79422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98e79422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a176b27b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3a176b27b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rgbClr val="1F497D"/>
              </a:buClr>
              <a:buSzPts val="1100"/>
              <a:buChar char="○"/>
            </a:pPr>
            <a:r>
              <a:rPr lang="en-US">
                <a:solidFill>
                  <a:srgbClr val="1F497D"/>
                </a:solidFill>
                <a:latin typeface="Calibri"/>
                <a:ea typeface="Calibri"/>
                <a:cs typeface="Calibri"/>
                <a:sym typeface="Calibri"/>
              </a:rPr>
              <a:t>RBC has been discussing some of the potential difficulties in mill levy certification this year as it relates to the growth cap and associated levies</a:t>
            </a:r>
            <a:endParaRPr>
              <a:solidFill>
                <a:srgbClr val="1F497D"/>
              </a:solidFill>
              <a:latin typeface="Calibri"/>
              <a:ea typeface="Calibri"/>
              <a:cs typeface="Calibri"/>
              <a:sym typeface="Calibri"/>
            </a:endParaRPr>
          </a:p>
          <a:p>
            <a:pPr marL="914400" lvl="1" indent="-298450" algn="l" rtl="0">
              <a:lnSpc>
                <a:spcPct val="115000"/>
              </a:lnSpc>
              <a:spcBef>
                <a:spcPts val="0"/>
              </a:spcBef>
              <a:spcAft>
                <a:spcPts val="0"/>
              </a:spcAft>
              <a:buClr>
                <a:srgbClr val="1F497D"/>
              </a:buClr>
              <a:buSzPts val="1100"/>
              <a:buChar char="○"/>
            </a:pPr>
            <a:r>
              <a:rPr lang="en-US">
                <a:solidFill>
                  <a:srgbClr val="1F497D"/>
                </a:solidFill>
                <a:latin typeface="Calibri"/>
                <a:ea typeface="Calibri"/>
                <a:cs typeface="Calibri"/>
                <a:sym typeface="Calibri"/>
              </a:rPr>
              <a:t>This may be more cumbersome for Districts (especially smaller ones) relative to prior years</a:t>
            </a:r>
            <a:endParaRPr>
              <a:solidFill>
                <a:srgbClr val="1F497D"/>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a176b27b37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3a176b27b37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9ff719f7bf_0_3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39ff719f7bf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9ff719f7bf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g39ff719f7bf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9ff719f7bf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39ff719f7bf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Anticipate contract in place by March</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9de4d0d4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39de4d0d4c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9de4d0d4c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39de4d0d4c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9de4d0d4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39de4d0d4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rgbClr val="1F497D"/>
              </a:buClr>
              <a:buSzPts val="1100"/>
              <a:buChar char="○"/>
            </a:pPr>
            <a:r>
              <a:rPr lang="en-US">
                <a:solidFill>
                  <a:srgbClr val="1F497D"/>
                </a:solidFill>
                <a:latin typeface="Calibri"/>
                <a:ea typeface="Calibri"/>
                <a:cs typeface="Calibri"/>
                <a:sym typeface="Calibri"/>
              </a:rPr>
              <a:t>There are more steps to borrowing than just the spreadsheet and that may be prohibitive for Districts, especially coming up on the holidays where boards meet less frequently, etc.</a:t>
            </a:r>
            <a:endParaRPr>
              <a:solidFill>
                <a:srgbClr val="1F497D"/>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9ff719f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39ff719f7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9de4d0d4c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39de4d0d4c6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9ec08162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39ec08162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600"/>
              <a:buFont typeface="Arial"/>
              <a:buNone/>
            </a:pPr>
            <a:r>
              <a:rPr lang="en-US" sz="800">
                <a:solidFill>
                  <a:schemeClr val="dk1"/>
                </a:solidFill>
                <a:latin typeface="Calibri"/>
                <a:ea typeface="Calibri"/>
                <a:cs typeface="Calibri"/>
                <a:sym typeface="Calibri"/>
              </a:rPr>
              <a:t>We have been trying to fix this. Unfortunately, we didn’t get any real traction on it until recently. </a:t>
            </a:r>
            <a:endParaRPr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97c56fcea3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397c56fcea3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9de4d0d4c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9de4d0d4c6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9fd43534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39fd43534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9fd43534c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39fd43534c5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97c56fc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397c56fce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9e8e1711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g39e8e1711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97c56fce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g397c56fcea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97c56fcea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397c56fcea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97c56fcea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397c56fcea3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7018dee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37018dee8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97ca6e3d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397ca6e3d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97c56fcea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397c56fcea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de4d0d4c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9de4d0d4c6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97c56fcea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g397c56fcea3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97c56fcea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397c56fcea3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98cf1e1a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g398cf1e1a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98f24d9860_2_105:notes"/>
          <p:cNvSpPr>
            <a:spLocks noGrp="1" noRot="1" noChangeAspect="1"/>
          </p:cNvSpPr>
          <p:nvPr>
            <p:ph type="sldImg" idx="2"/>
          </p:nvPr>
        </p:nvSpPr>
        <p:spPr>
          <a:xfrm>
            <a:off x="1454051" y="461131"/>
            <a:ext cx="4226719" cy="241602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98f24d9860_2_10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04" name="Google Shape;204;g398f24d9860_2_10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98f24d9860_2_112:notes"/>
          <p:cNvSpPr>
            <a:spLocks noGrp="1" noRot="1" noChangeAspect="1"/>
          </p:cNvSpPr>
          <p:nvPr>
            <p:ph type="sldImg" idx="2"/>
          </p:nvPr>
        </p:nvSpPr>
        <p:spPr>
          <a:xfrm>
            <a:off x="1811338" y="374650"/>
            <a:ext cx="3846512" cy="216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98f24d9860_2_112: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11" name="Google Shape;211;g398f24d9860_2_112: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98f24d9860_2_118:notes"/>
          <p:cNvSpPr>
            <a:spLocks noGrp="1" noRot="1" noChangeAspect="1"/>
          </p:cNvSpPr>
          <p:nvPr>
            <p:ph type="sldImg" idx="2"/>
          </p:nvPr>
        </p:nvSpPr>
        <p:spPr>
          <a:xfrm>
            <a:off x="1841004" y="374952"/>
            <a:ext cx="3786187" cy="2163536"/>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98f24d9860_2_118: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218" name="Google Shape;218;g398f24d9860_2_118: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 Blue">
  <p:cSld name="TITLE_AND_BODY_1_1_1_1_1_1_1_1">
    <p:spTree>
      <p:nvGrpSpPr>
        <p:cNvPr id="1" name="Shape 9"/>
        <p:cNvGrpSpPr/>
        <p:nvPr/>
      </p:nvGrpSpPr>
      <p:grpSpPr>
        <a:xfrm>
          <a:off x="0" y="0"/>
          <a:ext cx="0" cy="0"/>
          <a:chOff x="0" y="0"/>
          <a:chExt cx="0" cy="0"/>
        </a:xfrm>
      </p:grpSpPr>
      <p:sp>
        <p:nvSpPr>
          <p:cNvPr id="10" name="Google Shape;1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5" descr="&quot;&quot;"/>
          <p:cNvSpPr/>
          <p:nvPr/>
        </p:nvSpPr>
        <p:spPr>
          <a:xfrm>
            <a:off x="1125" y="0"/>
            <a:ext cx="9144000" cy="2743200"/>
          </a:xfrm>
          <a:prstGeom prst="rect">
            <a:avLst/>
          </a:prstGeom>
          <a:solidFill>
            <a:srgbClr val="488B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4" name="Google Shape;14;p15" descr="CDE logo"/>
          <p:cNvPicPr preferRelativeResize="0"/>
          <p:nvPr/>
        </p:nvPicPr>
        <p:blipFill rotWithShape="1">
          <a:blip r:embed="rId3">
            <a:alphaModFix/>
          </a:blip>
          <a:srcRect/>
          <a:stretch/>
        </p:blipFill>
        <p:spPr>
          <a:xfrm>
            <a:off x="2294525" y="746675"/>
            <a:ext cx="1456100" cy="919150"/>
          </a:xfrm>
          <a:prstGeom prst="rect">
            <a:avLst/>
          </a:prstGeom>
          <a:noFill/>
          <a:ln>
            <a:noFill/>
          </a:ln>
        </p:spPr>
      </p:pic>
      <p:sp>
        <p:nvSpPr>
          <p:cNvPr id="15" name="Google Shape;15;p15"/>
          <p:cNvSpPr txBox="1">
            <a:spLocks noGrp="1"/>
          </p:cNvSpPr>
          <p:nvPr>
            <p:ph type="title"/>
          </p:nvPr>
        </p:nvSpPr>
        <p:spPr>
          <a:xfrm>
            <a:off x="205525" y="2075700"/>
            <a:ext cx="5778300" cy="531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2200"/>
              <a:buFont typeface="Roboto"/>
              <a:buNone/>
              <a:defRPr sz="2200">
                <a:solidFill>
                  <a:schemeClr val="lt1"/>
                </a:solidFill>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6" name="Google Shape;16;p15"/>
          <p:cNvSpPr txBox="1">
            <a:spLocks noGrp="1"/>
          </p:cNvSpPr>
          <p:nvPr>
            <p:ph type="title" idx="3"/>
          </p:nvPr>
        </p:nvSpPr>
        <p:spPr>
          <a:xfrm>
            <a:off x="205525" y="2960750"/>
            <a:ext cx="5778300" cy="1040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200"/>
              <a:buFont typeface="Roboto"/>
              <a:buNone/>
              <a:defRPr sz="2200">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7" name="Google Shape;17;p15"/>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ue Alternate">
  <p:cSld name="Blue Alternat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398f24d9860_2_12"/>
          <p:cNvSpPr txBox="1">
            <a:spLocks noGrp="1"/>
          </p:cNvSpPr>
          <p:nvPr>
            <p:ph type="title"/>
          </p:nvPr>
        </p:nvSpPr>
        <p:spPr>
          <a:xfrm>
            <a:off x="927100" y="205978"/>
            <a:ext cx="7759700"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400"/>
              <a:buFont typeface="EB Garamond"/>
              <a:buNone/>
              <a:defRPr>
                <a:solidFill>
                  <a:srgbClr val="3F3F3F"/>
                </a:solidFill>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g398f24d9860_2_12"/>
          <p:cNvSpPr txBox="1">
            <a:spLocks noGrp="1"/>
          </p:cNvSpPr>
          <p:nvPr>
            <p:ph type="body" idx="1"/>
          </p:nvPr>
        </p:nvSpPr>
        <p:spPr>
          <a:xfrm>
            <a:off x="1391478" y="1200151"/>
            <a:ext cx="7295322" cy="32807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EB Garamond"/>
                <a:ea typeface="EB Garamond"/>
                <a:cs typeface="EB Garamond"/>
                <a:sym typeface="EB Garamond"/>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EB Garamond"/>
                <a:ea typeface="EB Garamond"/>
                <a:cs typeface="EB Garamond"/>
                <a:sym typeface="EB Garamond"/>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EB Garamond"/>
                <a:ea typeface="EB Garamond"/>
                <a:cs typeface="EB Garamond"/>
                <a:sym typeface="EB Garamond"/>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398f24d9860_2_15"/>
          <p:cNvSpPr txBox="1">
            <a:spLocks noGrp="1"/>
          </p:cNvSpPr>
          <p:nvPr>
            <p:ph type="title"/>
          </p:nvPr>
        </p:nvSpPr>
        <p:spPr>
          <a:xfrm>
            <a:off x="701675" y="3534966"/>
            <a:ext cx="7759700" cy="1113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g398f24d9860_2_1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g398f24d9860_2_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g398f24d9860_2_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g398f24d9860_2_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g398f24d9860_2_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398f24d9860_2_2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g398f24d9860_2_2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5" name="Google Shape;85;g398f24d9860_2_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g398f24d9860_2_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98f24d9860_2_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g398f24d9860_2_2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g398f24d9860_2_2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g398f24d9860_2_2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g398f24d9860_2_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398f24d9860_2_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g398f24d9860_2_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g398f24d9860_2_36"/>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g398f24d9860_2_3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g398f24d9860_2_3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398f24d9860_2_3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g398f24d9860_2_3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398f24d9860_2_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398f24d9860_2_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398f24d9860_2_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g398f24d9860_2_45"/>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g398f24d9860_2_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398f24d9860_2_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g398f24d9860_2_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g398f24d9860_2_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398f24d9860_2_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g398f24d9860_2_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g398f24d9860_2_5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g398f24d9860_2_54"/>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6" name="Google Shape;116;g398f24d9860_2_54"/>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g398f24d9860_2_5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398f24d9860_2_5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398f24d9860_2_5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0"/>
        <p:cNvGrpSpPr/>
        <p:nvPr/>
      </p:nvGrpSpPr>
      <p:grpSpPr>
        <a:xfrm>
          <a:off x="0" y="0"/>
          <a:ext cx="0" cy="0"/>
          <a:chOff x="0" y="0"/>
          <a:chExt cx="0" cy="0"/>
        </a:xfrm>
      </p:grpSpPr>
      <p:sp>
        <p:nvSpPr>
          <p:cNvPr id="121" name="Google Shape;121;g398f24d9860_2_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g398f24d9860_2_61"/>
          <p:cNvSpPr>
            <a:spLocks noGrp="1"/>
          </p:cNvSpPr>
          <p:nvPr>
            <p:ph type="pic" idx="2"/>
          </p:nvPr>
        </p:nvSpPr>
        <p:spPr>
          <a:xfrm>
            <a:off x="3887391" y="740570"/>
            <a:ext cx="4629150" cy="3655219"/>
          </a:xfrm>
          <a:prstGeom prst="rect">
            <a:avLst/>
          </a:prstGeom>
          <a:noFill/>
          <a:ln>
            <a:noFill/>
          </a:ln>
        </p:spPr>
      </p:sp>
      <p:sp>
        <p:nvSpPr>
          <p:cNvPr id="123" name="Google Shape;123;g398f24d9860_2_6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g398f24d9860_2_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g398f24d9860_2_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398f24d9860_2_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with image - Blue">
  <p:cSld name="TITLE_AND_BODY_1_1_1_1_1_1_1_1_1">
    <p:spTree>
      <p:nvGrpSpPr>
        <p:cNvPr id="1" name="Shape 18"/>
        <p:cNvGrpSpPr/>
        <p:nvPr/>
      </p:nvGrpSpPr>
      <p:grpSpPr>
        <a:xfrm>
          <a:off x="0" y="0"/>
          <a:ext cx="0" cy="0"/>
          <a:chOff x="0" y="0"/>
          <a:chExt cx="0" cy="0"/>
        </a:xfrm>
      </p:grpSpPr>
      <p:pic>
        <p:nvPicPr>
          <p:cNvPr id="19" name="Google Shape;19;p16"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cxnSp>
        <p:nvCxnSpPr>
          <p:cNvPr id="20" name="Google Shape;20;p16" descr="&quot;&quot;"/>
          <p:cNvCxnSpPr/>
          <p:nvPr/>
        </p:nvCxnSpPr>
        <p:spPr>
          <a:xfrm>
            <a:off x="0" y="918350"/>
            <a:ext cx="7479600" cy="0"/>
          </a:xfrm>
          <a:prstGeom prst="straightConnector1">
            <a:avLst/>
          </a:prstGeom>
          <a:noFill/>
          <a:ln w="19050" cap="flat" cmpd="sng">
            <a:solidFill>
              <a:srgbClr val="488BC9"/>
            </a:solidFill>
            <a:prstDash val="solid"/>
            <a:round/>
            <a:headEnd type="none" w="sm" len="sm"/>
            <a:tailEnd type="none" w="sm" len="sm"/>
          </a:ln>
        </p:spPr>
      </p:cxnSp>
      <p:sp>
        <p:nvSpPr>
          <p:cNvPr id="21" name="Google Shape;21;p16"/>
          <p:cNvSpPr txBox="1">
            <a:spLocks noGrp="1"/>
          </p:cNvSpPr>
          <p:nvPr>
            <p:ph type="title"/>
          </p:nvPr>
        </p:nvSpPr>
        <p:spPr>
          <a:xfrm>
            <a:off x="311700" y="105100"/>
            <a:ext cx="82425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2" name="Google Shape;22;p16"/>
          <p:cNvSpPr txBox="1">
            <a:spLocks noGrp="1"/>
          </p:cNvSpPr>
          <p:nvPr>
            <p:ph type="body" idx="1"/>
          </p:nvPr>
        </p:nvSpPr>
        <p:spPr>
          <a:xfrm>
            <a:off x="311700" y="1152475"/>
            <a:ext cx="77307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23" name="Google Shape;23;p16"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24" name="Google Shape;24;p16"/>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g398f24d9860_2_68"/>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g398f24d9860_2_6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398f24d9860_2_6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398f24d9860_2_6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98f24d9860_2_6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g398f24d9860_2_74"/>
          <p:cNvSpPr txBox="1">
            <a:spLocks noGrp="1"/>
          </p:cNvSpPr>
          <p:nvPr>
            <p:ph type="title"/>
          </p:nvPr>
        </p:nvSpPr>
        <p:spPr>
          <a:xfrm rot="5400000">
            <a:off x="5350073" y="1467445"/>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398f24d9860_2_74"/>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g398f24d9860_2_7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g398f24d9860_2_7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398f24d9860_2_7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g398f24d9860_2_80"/>
          <p:cNvSpPr txBox="1">
            <a:spLocks noGrp="1"/>
          </p:cNvSpPr>
          <p:nvPr>
            <p:ph type="ctrTitle"/>
          </p:nvPr>
        </p:nvSpPr>
        <p:spPr>
          <a:xfrm>
            <a:off x="731838" y="495300"/>
            <a:ext cx="7772400" cy="1357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910029"/>
              </a:buClr>
              <a:buSzPts val="4400"/>
              <a:buFont typeface="Calibri"/>
              <a:buNone/>
              <a:defRPr>
                <a:solidFill>
                  <a:srgbClr val="9100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g398f24d9860_2_80"/>
          <p:cNvSpPr txBox="1">
            <a:spLocks noGrp="1"/>
          </p:cNvSpPr>
          <p:nvPr>
            <p:ph type="subTitle" idx="1"/>
          </p:nvPr>
        </p:nvSpPr>
        <p:spPr>
          <a:xfrm>
            <a:off x="1350963" y="2077641"/>
            <a:ext cx="4156075" cy="13144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7767E"/>
              </a:buClr>
              <a:buSzPts val="2800"/>
              <a:buChar char="•"/>
              <a:defRPr>
                <a:solidFill>
                  <a:srgbClr val="67767E"/>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42" name="Google Shape;142;g398f24d9860_2_80"/>
          <p:cNvPicPr preferRelativeResize="0"/>
          <p:nvPr/>
        </p:nvPicPr>
        <p:blipFill rotWithShape="1">
          <a:blip r:embed="rId3">
            <a:alphaModFix/>
          </a:blip>
          <a:srcRect/>
          <a:stretch/>
        </p:blipFill>
        <p:spPr>
          <a:xfrm>
            <a:off x="488950" y="3551635"/>
            <a:ext cx="1957388" cy="119657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ue Section Header">
  <p:cSld name="1_Blue Section Header">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398f24d9860_2_84"/>
          <p:cNvSpPr txBox="1">
            <a:spLocks noGrp="1"/>
          </p:cNvSpPr>
          <p:nvPr>
            <p:ph type="title"/>
          </p:nvPr>
        </p:nvSpPr>
        <p:spPr>
          <a:xfrm>
            <a:off x="760413" y="1766888"/>
            <a:ext cx="4230687" cy="1021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g398f24d9860_2_84"/>
          <p:cNvSpPr txBox="1">
            <a:spLocks noGrp="1"/>
          </p:cNvSpPr>
          <p:nvPr>
            <p:ph type="body" idx="1"/>
          </p:nvPr>
        </p:nvSpPr>
        <p:spPr>
          <a:xfrm>
            <a:off x="777875" y="2882503"/>
            <a:ext cx="5538788" cy="1025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ue Alternate">
  <p:cSld name="1_Blue Alternate">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g398f24d9860_2_87"/>
          <p:cNvSpPr txBox="1">
            <a:spLocks noGrp="1"/>
          </p:cNvSpPr>
          <p:nvPr>
            <p:ph type="title"/>
          </p:nvPr>
        </p:nvSpPr>
        <p:spPr>
          <a:xfrm>
            <a:off x="927100" y="205978"/>
            <a:ext cx="7759700"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400"/>
              <a:buFont typeface="EB Garamond"/>
              <a:buNone/>
              <a:defRPr>
                <a:solidFill>
                  <a:srgbClr val="3F3F3F"/>
                </a:solidFill>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g398f24d9860_2_87"/>
          <p:cNvSpPr txBox="1">
            <a:spLocks noGrp="1"/>
          </p:cNvSpPr>
          <p:nvPr>
            <p:ph type="body" idx="1"/>
          </p:nvPr>
        </p:nvSpPr>
        <p:spPr>
          <a:xfrm>
            <a:off x="1391478" y="1200151"/>
            <a:ext cx="7295322" cy="32807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EB Garamond"/>
                <a:ea typeface="EB Garamond"/>
                <a:cs typeface="EB Garamond"/>
                <a:sym typeface="EB Garamond"/>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EB Garamond"/>
                <a:ea typeface="EB Garamond"/>
                <a:cs typeface="EB Garamond"/>
                <a:sym typeface="EB Garamond"/>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EB Garamond"/>
                <a:ea typeface="EB Garamond"/>
                <a:cs typeface="EB Garamond"/>
                <a:sym typeface="EB Garamond"/>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ark Gray_Section Header">
  <p:cSld name="Dark Gray_Section Header">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398f24d9860_2_90"/>
          <p:cNvSpPr txBox="1">
            <a:spLocks noGrp="1"/>
          </p:cNvSpPr>
          <p:nvPr>
            <p:ph type="title"/>
          </p:nvPr>
        </p:nvSpPr>
        <p:spPr>
          <a:xfrm>
            <a:off x="760413" y="1766888"/>
            <a:ext cx="4230687" cy="1021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398f24d9860_2_90"/>
          <p:cNvSpPr txBox="1">
            <a:spLocks noGrp="1"/>
          </p:cNvSpPr>
          <p:nvPr>
            <p:ph type="body" idx="1"/>
          </p:nvPr>
        </p:nvSpPr>
        <p:spPr>
          <a:xfrm>
            <a:off x="777875" y="2882503"/>
            <a:ext cx="5538788" cy="1025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d_Section Header">
  <p:cSld name="Red_Section Header">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g398f24d9860_2_93"/>
          <p:cNvSpPr txBox="1">
            <a:spLocks noGrp="1"/>
          </p:cNvSpPr>
          <p:nvPr>
            <p:ph type="title"/>
          </p:nvPr>
        </p:nvSpPr>
        <p:spPr>
          <a:xfrm>
            <a:off x="760413" y="1766888"/>
            <a:ext cx="4230687" cy="1021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g398f24d9860_2_93"/>
          <p:cNvSpPr txBox="1">
            <a:spLocks noGrp="1"/>
          </p:cNvSpPr>
          <p:nvPr>
            <p:ph type="body" idx="1"/>
          </p:nvPr>
        </p:nvSpPr>
        <p:spPr>
          <a:xfrm>
            <a:off x="777875" y="2882503"/>
            <a:ext cx="5538788" cy="1025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Red_Section Header">
  <p:cSld name="2_Red_Section Header">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g398f24d9860_2_96"/>
          <p:cNvSpPr txBox="1">
            <a:spLocks noGrp="1"/>
          </p:cNvSpPr>
          <p:nvPr>
            <p:ph type="title"/>
          </p:nvPr>
        </p:nvSpPr>
        <p:spPr>
          <a:xfrm>
            <a:off x="760413" y="1766888"/>
            <a:ext cx="4230687" cy="1021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g398f24d9860_2_96"/>
          <p:cNvSpPr txBox="1">
            <a:spLocks noGrp="1"/>
          </p:cNvSpPr>
          <p:nvPr>
            <p:ph type="body" idx="1"/>
          </p:nvPr>
        </p:nvSpPr>
        <p:spPr>
          <a:xfrm>
            <a:off x="777875" y="2882503"/>
            <a:ext cx="5538788" cy="1025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g398f24d9860_2_99"/>
          <p:cNvSpPr txBox="1">
            <a:spLocks noGrp="1"/>
          </p:cNvSpPr>
          <p:nvPr>
            <p:ph type="title"/>
          </p:nvPr>
        </p:nvSpPr>
        <p:spPr>
          <a:xfrm>
            <a:off x="760413" y="1766888"/>
            <a:ext cx="4230687" cy="1021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g398f24d9860_2_99"/>
          <p:cNvSpPr txBox="1">
            <a:spLocks noGrp="1"/>
          </p:cNvSpPr>
          <p:nvPr>
            <p:ph type="body" idx="1"/>
          </p:nvPr>
        </p:nvSpPr>
        <p:spPr>
          <a:xfrm>
            <a:off x="777875" y="2882503"/>
            <a:ext cx="5538788" cy="1025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g398f24d9860_2_102"/>
          <p:cNvSpPr txBox="1">
            <a:spLocks noGrp="1"/>
          </p:cNvSpPr>
          <p:nvPr>
            <p:ph type="title"/>
          </p:nvPr>
        </p:nvSpPr>
        <p:spPr>
          <a:xfrm>
            <a:off x="927100" y="205978"/>
            <a:ext cx="7759700"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g398f24d9860_2_102"/>
          <p:cNvSpPr txBox="1">
            <a:spLocks noGrp="1"/>
          </p:cNvSpPr>
          <p:nvPr>
            <p:ph type="body" idx="1"/>
          </p:nvPr>
        </p:nvSpPr>
        <p:spPr>
          <a:xfrm>
            <a:off x="1391478" y="1200151"/>
            <a:ext cx="7295322" cy="32807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FFFF"/>
              </a:buClr>
              <a:buSzPts val="2800"/>
              <a:buChar char="•"/>
              <a:defRPr>
                <a:solidFill>
                  <a:srgbClr val="FFFFFF"/>
                </a:solidFill>
              </a:defRPr>
            </a:lvl1pPr>
            <a:lvl2pPr marL="914400" lvl="1" indent="-381000" algn="l">
              <a:lnSpc>
                <a:spcPct val="90000"/>
              </a:lnSpc>
              <a:spcBef>
                <a:spcPts val="500"/>
              </a:spcBef>
              <a:spcAft>
                <a:spcPts val="0"/>
              </a:spcAft>
              <a:buClr>
                <a:srgbClr val="FFFFFF"/>
              </a:buClr>
              <a:buSzPts val="2400"/>
              <a:buChar char="•"/>
              <a:defRPr>
                <a:solidFill>
                  <a:srgbClr val="FFFFFF"/>
                </a:solidFill>
              </a:defRPr>
            </a:lvl2pPr>
            <a:lvl3pPr marL="1371600" lvl="2" indent="-355600" algn="l">
              <a:lnSpc>
                <a:spcPct val="90000"/>
              </a:lnSpc>
              <a:spcBef>
                <a:spcPts val="500"/>
              </a:spcBef>
              <a:spcAft>
                <a:spcPts val="0"/>
              </a:spcAft>
              <a:buClr>
                <a:srgbClr val="FFFFFF"/>
              </a:buClr>
              <a:buSzPts val="2000"/>
              <a:buChar char="•"/>
              <a:defRPr>
                <a:solidFill>
                  <a:srgbClr val="FFFFFF"/>
                </a:solidFill>
              </a:defRPr>
            </a:lvl3pPr>
            <a:lvl4pPr marL="1828800" lvl="3" indent="-342900" algn="l">
              <a:lnSpc>
                <a:spcPct val="90000"/>
              </a:lnSpc>
              <a:spcBef>
                <a:spcPts val="500"/>
              </a:spcBef>
              <a:spcAft>
                <a:spcPts val="0"/>
              </a:spcAft>
              <a:buClr>
                <a:srgbClr val="FFFFFF"/>
              </a:buClr>
              <a:buSzPts val="1800"/>
              <a:buChar char="•"/>
              <a:defRPr>
                <a:solidFill>
                  <a:srgbClr val="FFFFFF"/>
                </a:solidFill>
              </a:defRPr>
            </a:lvl4pPr>
            <a:lvl5pPr marL="2286000" lvl="4" indent="-342900" algn="l">
              <a:lnSpc>
                <a:spcPct val="90000"/>
              </a:lnSpc>
              <a:spcBef>
                <a:spcPts val="500"/>
              </a:spcBef>
              <a:spcAft>
                <a:spcPts val="0"/>
              </a:spcAft>
              <a:buClr>
                <a:srgbClr val="FFFFFF"/>
              </a:buClr>
              <a:buSzPts val="18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without image - Blue">
  <p:cSld name="TITLE_AND_BODY_1_1_1_1_1_1_1_1_1_1">
    <p:spTree>
      <p:nvGrpSpPr>
        <p:cNvPr id="1" name="Shape 25"/>
        <p:cNvGrpSpPr/>
        <p:nvPr/>
      </p:nvGrpSpPr>
      <p:grpSpPr>
        <a:xfrm>
          <a:off x="0" y="0"/>
          <a:ext cx="0" cy="0"/>
          <a:chOff x="0" y="0"/>
          <a:chExt cx="0" cy="0"/>
        </a:xfrm>
      </p:grpSpPr>
      <p:pic>
        <p:nvPicPr>
          <p:cNvPr id="26" name="Google Shape;26;p17"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cxnSp>
        <p:nvCxnSpPr>
          <p:cNvPr id="27" name="Google Shape;27;p17" descr="&quot;&quot;"/>
          <p:cNvCxnSpPr/>
          <p:nvPr/>
        </p:nvCxnSpPr>
        <p:spPr>
          <a:xfrm>
            <a:off x="0" y="918350"/>
            <a:ext cx="7479600" cy="0"/>
          </a:xfrm>
          <a:prstGeom prst="straightConnector1">
            <a:avLst/>
          </a:prstGeom>
          <a:noFill/>
          <a:ln w="19050" cap="flat" cmpd="sng">
            <a:solidFill>
              <a:srgbClr val="488BC9"/>
            </a:solidFill>
            <a:prstDash val="solid"/>
            <a:round/>
            <a:headEnd type="none" w="sm" len="sm"/>
            <a:tailEnd type="none" w="sm" len="sm"/>
          </a:ln>
        </p:spPr>
      </p:cxnSp>
      <p:sp>
        <p:nvSpPr>
          <p:cNvPr id="28" name="Google Shape;28;p17"/>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9" name="Google Shape;29;p17"/>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30" name="Google Shape;30;p17"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31" name="Google Shape;31;p17"/>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without image - Orange 1">
  <p:cSld name="SECTION_HEADER_1_2">
    <p:spTree>
      <p:nvGrpSpPr>
        <p:cNvPr id="1" name="Shape 32"/>
        <p:cNvGrpSpPr/>
        <p:nvPr/>
      </p:nvGrpSpPr>
      <p:grpSpPr>
        <a:xfrm>
          <a:off x="0" y="0"/>
          <a:ext cx="0" cy="0"/>
          <a:chOff x="0" y="0"/>
          <a:chExt cx="0" cy="0"/>
        </a:xfrm>
      </p:grpSpPr>
      <p:sp>
        <p:nvSpPr>
          <p:cNvPr id="33" name="Google Shape;33;p18"/>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999999"/>
              </a:solidFill>
              <a:latin typeface="Roboto"/>
              <a:ea typeface="Roboto"/>
              <a:cs typeface="Roboto"/>
              <a:sym typeface="Roboto"/>
            </a:endParaRPr>
          </a:p>
        </p:txBody>
      </p:sp>
      <p:cxnSp>
        <p:nvCxnSpPr>
          <p:cNvPr id="34" name="Google Shape;34;p18" descr="&quot;&quot;"/>
          <p:cNvCxnSpPr/>
          <p:nvPr/>
        </p:nvCxnSpPr>
        <p:spPr>
          <a:xfrm>
            <a:off x="0" y="918350"/>
            <a:ext cx="7479600" cy="0"/>
          </a:xfrm>
          <a:prstGeom prst="straightConnector1">
            <a:avLst/>
          </a:prstGeom>
          <a:noFill/>
          <a:ln w="19050" cap="flat" cmpd="sng">
            <a:solidFill>
              <a:srgbClr val="EF7521"/>
            </a:solidFill>
            <a:prstDash val="solid"/>
            <a:round/>
            <a:headEnd type="none" w="sm" len="sm"/>
            <a:tailEnd type="none" w="sm" len="sm"/>
          </a:ln>
        </p:spPr>
      </p:cxnSp>
      <p:sp>
        <p:nvSpPr>
          <p:cNvPr id="35" name="Google Shape;35;p18"/>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36" name="Google Shape;36;p18"/>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37" name="Google Shape;37;p18"/>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Arial"/>
                <a:ea typeface="Arial"/>
                <a:cs typeface="Arial"/>
                <a:sym typeface="Arial"/>
              </a:rPr>
              <a:t> </a:t>
            </a:r>
            <a:fld id="{00000000-1234-1234-1234-123412341234}" type="slidenum">
              <a:rPr lang="en-US"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38" name="Google Shape;38;p18" descr="CDE logo"/>
          <p:cNvPicPr preferRelativeResize="0"/>
          <p:nvPr/>
        </p:nvPicPr>
        <p:blipFill rotWithShape="1">
          <a:blip r:embed="rId2">
            <a:alphaModFix/>
          </a:blip>
          <a:srcRect/>
          <a:stretch/>
        </p:blipFill>
        <p:spPr>
          <a:xfrm>
            <a:off x="8002150" y="4518325"/>
            <a:ext cx="924425" cy="403399"/>
          </a:xfrm>
          <a:prstGeom prst="rect">
            <a:avLst/>
          </a:prstGeom>
          <a:noFill/>
          <a:ln>
            <a:noFill/>
          </a:ln>
        </p:spPr>
      </p:pic>
      <p:sp>
        <p:nvSpPr>
          <p:cNvPr id="39" name="Google Shape;39;p18"/>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Roboto"/>
                <a:ea typeface="Roboto"/>
                <a:cs typeface="Roboto"/>
                <a:sym typeface="Roboto"/>
              </a:rPr>
              <a:t> </a:t>
            </a:r>
            <a:fld id="{00000000-1234-1234-1234-123412341234}" type="slidenum">
              <a:rPr lang="en-US" sz="1300" b="0" i="0" u="none" strike="noStrike" cap="none">
                <a:solidFill>
                  <a:schemeClr val="dk1"/>
                </a:solidFill>
                <a:latin typeface="Roboto"/>
                <a:ea typeface="Roboto"/>
                <a:cs typeface="Roboto"/>
                <a:sym typeface="Roboto"/>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9"/>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without image - Blue 1">
  <p:cSld name="TITLE_AND_BODY_1_1_1_1_1_1_1_1_1_1_3">
    <p:spTree>
      <p:nvGrpSpPr>
        <p:cNvPr id="1" name="Shape 43"/>
        <p:cNvGrpSpPr/>
        <p:nvPr/>
      </p:nvGrpSpPr>
      <p:grpSpPr>
        <a:xfrm>
          <a:off x="0" y="0"/>
          <a:ext cx="0" cy="0"/>
          <a:chOff x="0" y="0"/>
          <a:chExt cx="0" cy="0"/>
        </a:xfrm>
      </p:grpSpPr>
      <p:cxnSp>
        <p:nvCxnSpPr>
          <p:cNvPr id="44" name="Google Shape;44;p20" descr="&quot;&quot;"/>
          <p:cNvCxnSpPr/>
          <p:nvPr/>
        </p:nvCxnSpPr>
        <p:spPr>
          <a:xfrm>
            <a:off x="0" y="918350"/>
            <a:ext cx="7479600" cy="0"/>
          </a:xfrm>
          <a:prstGeom prst="straightConnector1">
            <a:avLst/>
          </a:prstGeom>
          <a:noFill/>
          <a:ln w="19050" cap="flat" cmpd="sng">
            <a:solidFill>
              <a:srgbClr val="488BC9"/>
            </a:solidFill>
            <a:prstDash val="solid"/>
            <a:round/>
            <a:headEnd type="none" w="sm" len="sm"/>
            <a:tailEnd type="none" w="sm" len="sm"/>
          </a:ln>
        </p:spPr>
      </p:cxnSp>
      <p:sp>
        <p:nvSpPr>
          <p:cNvPr id="45" name="Google Shape;45;p20"/>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46" name="Google Shape;46;p20"/>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47" name="Google Shape;47;p20" descr="CDE logo"/>
          <p:cNvPicPr preferRelativeResize="0"/>
          <p:nvPr/>
        </p:nvPicPr>
        <p:blipFill rotWithShape="1">
          <a:blip r:embed="rId2">
            <a:alphaModFix/>
          </a:blip>
          <a:srcRect/>
          <a:stretch/>
        </p:blipFill>
        <p:spPr>
          <a:xfrm>
            <a:off x="8002150" y="4518325"/>
            <a:ext cx="924425" cy="403399"/>
          </a:xfrm>
          <a:prstGeom prst="rect">
            <a:avLst/>
          </a:prstGeom>
          <a:noFill/>
          <a:ln>
            <a:noFill/>
          </a:ln>
        </p:spPr>
      </p:pic>
      <p:sp>
        <p:nvSpPr>
          <p:cNvPr id="48" name="Google Shape;48;p20"/>
          <p:cNvSpPr txBox="1"/>
          <p:nvPr/>
        </p:nvSpPr>
        <p:spPr>
          <a:xfrm>
            <a:off x="276275" y="47878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blank - blue">
  <p:cSld name="TITLE_AND_BODY_1_1_1_1_1_1_1_1_1_1_2">
    <p:spTree>
      <p:nvGrpSpPr>
        <p:cNvPr id="1" name="Shape 49"/>
        <p:cNvGrpSpPr/>
        <p:nvPr/>
      </p:nvGrpSpPr>
      <p:grpSpPr>
        <a:xfrm>
          <a:off x="0" y="0"/>
          <a:ext cx="0" cy="0"/>
          <a:chOff x="0" y="0"/>
          <a:chExt cx="0" cy="0"/>
        </a:xfrm>
      </p:grpSpPr>
      <p:pic>
        <p:nvPicPr>
          <p:cNvPr id="50" name="Google Shape;50;p21"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51" name="Google Shape;51;p21"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52" name="Google Shape;52;p21"/>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pic>
        <p:nvPicPr>
          <p:cNvPr id="54" name="Google Shape;54;g39ff719f7bf_0_92"/>
          <p:cNvPicPr preferRelativeResize="0"/>
          <p:nvPr/>
        </p:nvPicPr>
        <p:blipFill rotWithShape="1">
          <a:blip r:embed="rId2">
            <a:alphaModFix/>
          </a:blip>
          <a:srcRect/>
          <a:stretch/>
        </p:blipFill>
        <p:spPr>
          <a:xfrm>
            <a:off x="1" y="0"/>
            <a:ext cx="9144000" cy="914400"/>
          </a:xfrm>
          <a:prstGeom prst="rect">
            <a:avLst/>
          </a:prstGeom>
          <a:noFill/>
          <a:ln>
            <a:noFill/>
          </a:ln>
        </p:spPr>
      </p:pic>
      <p:sp>
        <p:nvSpPr>
          <p:cNvPr id="55" name="Google Shape;55;g39ff719f7bf_0_92"/>
          <p:cNvSpPr txBox="1">
            <a:spLocks noGrp="1"/>
          </p:cNvSpPr>
          <p:nvPr>
            <p:ph type="title"/>
          </p:nvPr>
        </p:nvSpPr>
        <p:spPr>
          <a:xfrm>
            <a:off x="245194" y="190885"/>
            <a:ext cx="6081900" cy="567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g39ff719f7bf_0_92"/>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7" name="Google Shape;57;g39ff719f7bf_0_92"/>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58" name="Google Shape;58;g39ff719f7bf_0_92"/>
          <p:cNvSpPr txBox="1">
            <a:spLocks noGrp="1"/>
          </p:cNvSpPr>
          <p:nvPr>
            <p:ph type="sldNum" idx="12"/>
          </p:nvPr>
        </p:nvSpPr>
        <p:spPr>
          <a:xfrm>
            <a:off x="223071" y="4820264"/>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398f24d9860_2_6"/>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g398f24d9860_2_6"/>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 name="Google Shape;68;g398f24d9860_2_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g398f24d9860_2_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g398f24d9860_2_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g398f24d9860_2_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g398f24d9860_2_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98f24d9860_2_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g398f24d9860_2_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g398f24d9860_2_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hyperlink" Target="mailto:osa.lg@coleg.gov" TargetMode="External"/><Relationship Id="rId4" Type="http://schemas.openxmlformats.org/officeDocument/2006/relationships/hyperlink" Target="mailto:crystal.dorsey@coleg.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aZ7pl-S_85mAb5kqoG7qxCLdF-fKLLHO8hTSyfa6HV0/edit?tab=t.0#heading=h.vx1scpyh8z2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d.cde.state.co.us/cdefinance/december-2024-mill-levy-certification-file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1NHwlEGsn3JNfTqXZ0r_YkK4QtimN0TnHU83wgeoYpo/edit?tab=t.0#heading=h.vx1scpyh8z2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ocs.google.com/spreadsheets/d/1IbqRkFPs8QR0_V3u2SNVaAf-lgQsk1WMuWjBj3u-nTA/edit?gid=0#gid=0"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cs.google.com/document/d/1MhxiNWMBMbcvLAh1nDaFUIW6IchjHo9ZornzxNkXcOQ/edit?tab=t.0#heading=h.vx1scpyh8z21" TargetMode="External"/><Relationship Id="rId3" Type="http://schemas.openxmlformats.org/officeDocument/2006/relationships/hyperlink" Target="https://docs.google.com/document/d/1H5fghDZB-zhJ0YDaTqIT43d1O88ttx5rtGZd98mCpTk/edit?tab=t.0#heading=h.vx1scpyh8z21" TargetMode="External"/><Relationship Id="rId7" Type="http://schemas.openxmlformats.org/officeDocument/2006/relationships/hyperlink" Target="https://docs.google.com/document/d/1owldM8Xm0jh7Qm5a8PdKdfCuvEia04ncDOiPq1Ff3Dc/edit?tab=t.0#heading=h.vx1scpyh8z21"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s://docs.google.com/document/d/1OYl01clT1OL7xWUUpaSKnJd9MYZpBACnyHhCA8vETyU/edit?tab=t.0#heading=h.vx1scpyh8z21" TargetMode="External"/><Relationship Id="rId5" Type="http://schemas.openxmlformats.org/officeDocument/2006/relationships/hyperlink" Target="https://docs.google.com/document/d/13LdNgG-1wa_pAmiFNGJ-3AR-miZowznL2jNB7kHRQUg/edit?tab=t.0#heading=h.vx1scpyh8z21" TargetMode="External"/><Relationship Id="rId4" Type="http://schemas.openxmlformats.org/officeDocument/2006/relationships/hyperlink" Target="https://docs.google.com/document/d/1o8tE4081XCo263hzOVSwCgnusm9NTc7Z/edit#heading=h.7kw0m49wchki" TargetMode="External"/><Relationship Id="rId9" Type="http://schemas.openxmlformats.org/officeDocument/2006/relationships/hyperlink" Target="https://docs.google.com/document/d/1leJv42FYyPTwct0Rc_Yfw9t-AkQ9vRAXyxpBRLnlxSs/edit?tab=t.0#heading=h.vx1scpyh8z2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document/d/1EkcKe5qWE0dOeRft8ovoMVe4LGJoRLxB/edit"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nam04.safelinks.protection.outlook.com/?url=https%3A%2F%2Fejjwxlx.clicks.mlsend.com%2Ftb%2Fcl%2FeyJ2Ijoie1wiYVwiOjE1ODU3MjEsXCJsXCI6MTcwMjQ2NDQ4MDg1OTkzNDA4LFwiclwiOjE3MDI0NjQ1OTczODgxODA2N30iLCJzIjoiOTYyMjQxZjA5YWRlYzRjYSJ9&amp;data=05%7C02%7Cokes_j%40cde.state.co.us%7C649e861561c24a630b6508de1c8775cf%7Ca751cfc81f9a4edb83709f1c6d4bea5a%7C0%7C0%7C638979565294902807%7CUnknown%7CTWFpbGZsb3d8eyJFbXB0eU1hcGkiOnRydWUsIlYiOiIwLjAuMDAwMCIsIlAiOiJXaW4zMiIsIkFOIjoiTWFpbCIsIldUIjoyfQ%3D%3D%7C0%7C%7C%7C&amp;sdata=u6d7BnhuRMoRxEA%2F%2FbXzdcJMVUnbRUmaACLvQ0P9OsE%3D&amp;reserved=0"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node/77589"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dan.oconnell@rbccm.co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go.boarddocs.com/co/cde/Board.nsf/files/DLNRUA6FA817/$file/SBE%20Notice%20of%20Rulemaking%20Clean%20Copy%20of%20Accounting%20and%20Reporting%20Rules%201%20CCR%20301-11%20-%20October%202025.pdf"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go.boarddocs.com/co/cde/Board.nsf/files/DLNRR46F2D00/$file/SBE%20Notice%20of%20Rulemaking%20Clean%20Copy%20for%20School%20Transportation%20Fund%20Rules%201%20CCR%20301%2014%20-%20October%202025.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schoolview/financialtransparency/homepage"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s://nam04.safelinks.protection.outlook.com/?url=https%3A%2F%2Fleg.colorado.gov%2Fsites%2Fdefault%2Ffiles%2F2024a_1448_signed.pdf&amp;data=05%7C02%7CWiedemer_k%40cde.state.co.us%7C08d95f3f5c124d395eb008dde63e35bc%7Ca751cfc81f9a4edb83709f1c6d4bea5a%7C0%7C0%7C638919877060971578%7CUnknown%7CTWFpbGZsb3d8eyJFbXB0eU1hcGkiOnRydWUsIlYiOiIwLjAuMDAwMCIsIlAiOiJXaW4zMiIsIkFOIjoiTWFpbCIsIldUIjoyfQ%3D%3D%7C0%7C%7C%7C&amp;sdata=oRUHCc7Ws%2BuIJABlWRV0RT2gqfSJGHbd27F5nq8Nm18%3D&amp;reserved=0" TargetMode="External"/><Relationship Id="rId4" Type="http://schemas.openxmlformats.org/officeDocument/2006/relationships/hyperlink" Target="https://www.leg.state.co.us/clics/clics2014a/csl.nsf/fsbillcont3/9A94E25804A5BA6987257C3000070896?Open&amp;file=1292_enr.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cdefinance/ftwebdistrict"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www.cde.state.co.us/cdefinance/ftwebcharter"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de.state.co.us/cdefinance/upcomingschoolfinancetownhallsandtrainings"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e.state.co.us/cdefinance/statutory-compliance-and-reporting"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mailto:schoolfinance@cde.state.co.u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apps.leg.co.gov/osa/lg"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coloradoasbo.org/page/event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title"/>
          </p:nvPr>
        </p:nvSpPr>
        <p:spPr>
          <a:xfrm>
            <a:off x="205524" y="1800725"/>
            <a:ext cx="8362525" cy="80627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2200"/>
              <a:buFont typeface="Roboto"/>
              <a:buNone/>
            </a:pPr>
            <a:r>
              <a:rPr lang="en-US" sz="2800" b="1">
                <a:latin typeface="Calibri"/>
                <a:ea typeface="Calibri"/>
                <a:cs typeface="Calibri"/>
                <a:sym typeface="Calibri"/>
              </a:rPr>
              <a:t>Financial Policies and Procedures </a:t>
            </a:r>
            <a:br>
              <a:rPr lang="en-US" sz="2800" b="1">
                <a:latin typeface="Calibri"/>
                <a:ea typeface="Calibri"/>
                <a:cs typeface="Calibri"/>
                <a:sym typeface="Calibri"/>
              </a:rPr>
            </a:br>
            <a:r>
              <a:rPr lang="en-US" sz="2800" b="1">
                <a:latin typeface="Calibri"/>
                <a:ea typeface="Calibri"/>
                <a:cs typeface="Calibri"/>
                <a:sym typeface="Calibri"/>
              </a:rPr>
              <a:t>Advisory Committee Meeting</a:t>
            </a:r>
            <a:br>
              <a:rPr lang="en-US" b="1"/>
            </a:br>
            <a:endParaRPr/>
          </a:p>
        </p:txBody>
      </p:sp>
      <p:sp>
        <p:nvSpPr>
          <p:cNvPr id="169" name="Google Shape;169;p1"/>
          <p:cNvSpPr txBox="1">
            <a:spLocks noGrp="1"/>
          </p:cNvSpPr>
          <p:nvPr>
            <p:ph type="title" idx="3"/>
          </p:nvPr>
        </p:nvSpPr>
        <p:spPr>
          <a:xfrm>
            <a:off x="205524" y="2832847"/>
            <a:ext cx="8606781" cy="142538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en-US">
                <a:latin typeface="Calibri"/>
                <a:ea typeface="Calibri"/>
                <a:cs typeface="Calibri"/>
                <a:sym typeface="Calibri"/>
              </a:rPr>
              <a:t>Thursday November 13th, 2025</a:t>
            </a:r>
            <a:br>
              <a:rPr lang="en-US">
                <a:latin typeface="Calibri"/>
                <a:ea typeface="Calibri"/>
                <a:cs typeface="Calibri"/>
                <a:sym typeface="Calibri"/>
              </a:rPr>
            </a:br>
            <a:br>
              <a:rPr lang="en-US">
                <a:latin typeface="Calibri"/>
                <a:ea typeface="Calibri"/>
                <a:cs typeface="Calibri"/>
                <a:sym typeface="Calibri"/>
              </a:rPr>
            </a:br>
            <a:r>
              <a:rPr lang="en-US">
                <a:latin typeface="Calibri"/>
                <a:ea typeface="Calibri"/>
                <a:cs typeface="Calibri"/>
                <a:sym typeface="Calibri"/>
              </a:rPr>
              <a:t>Meeting Facilitator</a:t>
            </a:r>
            <a:br>
              <a:rPr lang="en-US">
                <a:latin typeface="Calibri"/>
                <a:ea typeface="Calibri"/>
                <a:cs typeface="Calibri"/>
                <a:sym typeface="Calibri"/>
              </a:rPr>
            </a:br>
            <a:r>
              <a:rPr lang="en-US">
                <a:latin typeface="Calibri"/>
                <a:ea typeface="Calibri"/>
                <a:cs typeface="Calibri"/>
                <a:sym typeface="Calibri"/>
              </a:rPr>
              <a:t>Sheila Summers, Northwest BOCES</a:t>
            </a:r>
            <a:endParaRPr sz="26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g398f24d9860_2_124"/>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10</a:t>
            </a:fld>
            <a:endParaRPr sz="1200" b="0" i="0" u="none" strike="noStrike" cap="none">
              <a:solidFill>
                <a:srgbClr val="888888"/>
              </a:solidFill>
              <a:latin typeface="Arial"/>
              <a:ea typeface="Arial"/>
              <a:cs typeface="Arial"/>
              <a:sym typeface="Arial"/>
            </a:endParaRPr>
          </a:p>
        </p:txBody>
      </p:sp>
      <p:pic>
        <p:nvPicPr>
          <p:cNvPr id="228" name="Google Shape;228;g398f24d9860_2_124" descr="screen print of OSA website"/>
          <p:cNvPicPr preferRelativeResize="0"/>
          <p:nvPr/>
        </p:nvPicPr>
        <p:blipFill rotWithShape="1">
          <a:blip r:embed="rId4">
            <a:alphaModFix/>
          </a:blip>
          <a:srcRect/>
          <a:stretch/>
        </p:blipFill>
        <p:spPr>
          <a:xfrm>
            <a:off x="518314" y="370217"/>
            <a:ext cx="4183264" cy="4410850"/>
          </a:xfrm>
          <a:prstGeom prst="rect">
            <a:avLst/>
          </a:prstGeom>
          <a:noFill/>
          <a:ln>
            <a:noFill/>
          </a:ln>
        </p:spPr>
      </p:pic>
      <p:sp>
        <p:nvSpPr>
          <p:cNvPr id="229" name="Google Shape;229;g398f24d9860_2_124" descr="screen print of OSA website"/>
          <p:cNvSpPr/>
          <p:nvPr/>
        </p:nvSpPr>
        <p:spPr>
          <a:xfrm>
            <a:off x="518314" y="2959376"/>
            <a:ext cx="1169686" cy="156542"/>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
        <p:nvSpPr>
          <p:cNvPr id="230" name="Google Shape;230;g398f24d9860_2_124" descr="decorative star"/>
          <p:cNvSpPr/>
          <p:nvPr/>
        </p:nvSpPr>
        <p:spPr>
          <a:xfrm>
            <a:off x="6083300" y="1390650"/>
            <a:ext cx="2607444" cy="1952640"/>
          </a:xfrm>
          <a:prstGeom prst="irregularSeal1">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dk1"/>
                </a:solidFill>
                <a:latin typeface="Arial"/>
                <a:ea typeface="Arial"/>
                <a:cs typeface="Arial"/>
                <a:sym typeface="Arial"/>
              </a:rPr>
              <a:t>New Website!  Live 11/9/2025</a:t>
            </a:r>
            <a:endParaRPr sz="1600" b="0" i="0" u="none" strike="noStrike" cap="none">
              <a:solidFill>
                <a:schemeClr val="dk1"/>
              </a:solidFill>
              <a:latin typeface="Arial"/>
              <a:ea typeface="Arial"/>
              <a:cs typeface="Arial"/>
              <a:sym typeface="Arial"/>
            </a:endParaRPr>
          </a:p>
        </p:txBody>
      </p:sp>
      <p:sp>
        <p:nvSpPr>
          <p:cNvPr id="231" name="Google Shape;231;g398f24d9860_2_124" descr="screen print of OSA website"/>
          <p:cNvSpPr txBox="1"/>
          <p:nvPr/>
        </p:nvSpPr>
        <p:spPr>
          <a:xfrm>
            <a:off x="285974" y="1098020"/>
            <a:ext cx="7067326" cy="39241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000000"/>
                </a:solidFill>
                <a:latin typeface="Arial"/>
                <a:ea typeface="Arial"/>
                <a:cs typeface="Arial"/>
                <a:sym typeface="Arial"/>
              </a:rPr>
              <a:t>How do I request an extension of time?</a:t>
            </a:r>
            <a:endParaRPr sz="28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Google Shape;237;g398f24d9860_2_133" descr="screen print of OSA website"/>
          <p:cNvPicPr preferRelativeResize="0"/>
          <p:nvPr/>
        </p:nvPicPr>
        <p:blipFill rotWithShape="1">
          <a:blip r:embed="rId4">
            <a:alphaModFix/>
          </a:blip>
          <a:srcRect/>
          <a:stretch/>
        </p:blipFill>
        <p:spPr>
          <a:xfrm>
            <a:off x="765805" y="135547"/>
            <a:ext cx="4086088" cy="4472750"/>
          </a:xfrm>
          <a:prstGeom prst="rect">
            <a:avLst/>
          </a:prstGeom>
          <a:noFill/>
          <a:ln>
            <a:noFill/>
          </a:ln>
        </p:spPr>
      </p:pic>
      <p:sp>
        <p:nvSpPr>
          <p:cNvPr id="238" name="Google Shape;238;g398f24d9860_2_133"/>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11</a:t>
            </a:fld>
            <a:endParaRPr sz="1200" b="0" i="0" u="none" strike="noStrike" cap="none">
              <a:solidFill>
                <a:srgbClr val="888888"/>
              </a:solidFill>
              <a:latin typeface="Arial"/>
              <a:ea typeface="Arial"/>
              <a:cs typeface="Arial"/>
              <a:sym typeface="Arial"/>
            </a:endParaRPr>
          </a:p>
        </p:txBody>
      </p:sp>
      <p:sp>
        <p:nvSpPr>
          <p:cNvPr id="239" name="Google Shape;239;g398f24d9860_2_133" descr="screen print of OSA website"/>
          <p:cNvSpPr/>
          <p:nvPr/>
        </p:nvSpPr>
        <p:spPr>
          <a:xfrm>
            <a:off x="2270390" y="4181476"/>
            <a:ext cx="2157300" cy="585900"/>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
        <p:nvSpPr>
          <p:cNvPr id="240" name="Google Shape;240;g398f24d9860_2_133" descr="screen print of OSA website"/>
          <p:cNvSpPr/>
          <p:nvPr/>
        </p:nvSpPr>
        <p:spPr>
          <a:xfrm>
            <a:off x="765804" y="2044084"/>
            <a:ext cx="1320447" cy="945472"/>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
        <p:nvSpPr>
          <p:cNvPr id="241" name="Google Shape;241;g398f24d9860_2_133"/>
          <p:cNvSpPr txBox="1"/>
          <p:nvPr/>
        </p:nvSpPr>
        <p:spPr>
          <a:xfrm>
            <a:off x="4652225" y="3488974"/>
            <a:ext cx="1943100" cy="9234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Click on Local Government Portal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pic>
        <p:nvPicPr>
          <p:cNvPr id="247" name="Google Shape;247;g398f24d9860_2_142" descr="screen print of OSA website"/>
          <p:cNvPicPr preferRelativeResize="0"/>
          <p:nvPr/>
        </p:nvPicPr>
        <p:blipFill rotWithShape="1">
          <a:blip r:embed="rId4">
            <a:alphaModFix/>
          </a:blip>
          <a:srcRect/>
          <a:stretch/>
        </p:blipFill>
        <p:spPr>
          <a:xfrm>
            <a:off x="312921" y="2554642"/>
            <a:ext cx="6399808" cy="2290093"/>
          </a:xfrm>
          <a:prstGeom prst="rect">
            <a:avLst/>
          </a:prstGeom>
          <a:noFill/>
          <a:ln>
            <a:noFill/>
          </a:ln>
        </p:spPr>
      </p:pic>
      <p:pic>
        <p:nvPicPr>
          <p:cNvPr id="248" name="Google Shape;248;g398f24d9860_2_142" descr="screen print of OSA website"/>
          <p:cNvPicPr preferRelativeResize="0"/>
          <p:nvPr/>
        </p:nvPicPr>
        <p:blipFill rotWithShape="1">
          <a:blip r:embed="rId5">
            <a:alphaModFix/>
          </a:blip>
          <a:srcRect/>
          <a:stretch/>
        </p:blipFill>
        <p:spPr>
          <a:xfrm>
            <a:off x="312921" y="335446"/>
            <a:ext cx="7075431" cy="2211794"/>
          </a:xfrm>
          <a:prstGeom prst="rect">
            <a:avLst/>
          </a:prstGeom>
          <a:noFill/>
          <a:ln>
            <a:noFill/>
          </a:ln>
        </p:spPr>
      </p:pic>
      <p:sp>
        <p:nvSpPr>
          <p:cNvPr id="249" name="Google Shape;249;g398f24d9860_2_142" descr="screen print of OSA website"/>
          <p:cNvSpPr txBox="1"/>
          <p:nvPr/>
        </p:nvSpPr>
        <p:spPr>
          <a:xfrm>
            <a:off x="3245400" y="2759174"/>
            <a:ext cx="3321000" cy="9234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Scroll to the bottom of the portal page to find the form to request for an extension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pic>
        <p:nvPicPr>
          <p:cNvPr id="255" name="Google Shape;255;g398f24d9860_2_149" descr="screen print of OSA website"/>
          <p:cNvPicPr preferRelativeResize="0"/>
          <p:nvPr/>
        </p:nvPicPr>
        <p:blipFill rotWithShape="1">
          <a:blip r:embed="rId4">
            <a:alphaModFix/>
          </a:blip>
          <a:srcRect/>
          <a:stretch/>
        </p:blipFill>
        <p:spPr>
          <a:xfrm>
            <a:off x="787908" y="230278"/>
            <a:ext cx="4059418" cy="4682945"/>
          </a:xfrm>
          <a:prstGeom prst="rect">
            <a:avLst/>
          </a:prstGeom>
          <a:noFill/>
          <a:ln>
            <a:noFill/>
          </a:ln>
        </p:spPr>
      </p:pic>
      <p:sp>
        <p:nvSpPr>
          <p:cNvPr id="256" name="Google Shape;256;g398f24d9860_2_149" descr="message box"/>
          <p:cNvSpPr txBox="1"/>
          <p:nvPr/>
        </p:nvSpPr>
        <p:spPr>
          <a:xfrm>
            <a:off x="4543875" y="2013777"/>
            <a:ext cx="3882300" cy="9543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Print and have a board member sign.</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Submit through the OSA Local Government Portal.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g398f24d9860_2_155" descr="screen print of OSA website"/>
          <p:cNvSpPr/>
          <p:nvPr/>
        </p:nvSpPr>
        <p:spPr>
          <a:xfrm>
            <a:off x="5772357" y="2388087"/>
            <a:ext cx="2427183" cy="1986479"/>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D8D8D8"/>
              </a:solidFill>
              <a:latin typeface="Arial"/>
              <a:ea typeface="Arial"/>
              <a:cs typeface="Arial"/>
              <a:sym typeface="Arial"/>
            </a:endParaRPr>
          </a:p>
        </p:txBody>
      </p:sp>
      <p:pic>
        <p:nvPicPr>
          <p:cNvPr id="263" name="Google Shape;263;g398f24d9860_2_155" descr="screen print of OSA website"/>
          <p:cNvPicPr preferRelativeResize="0"/>
          <p:nvPr/>
        </p:nvPicPr>
        <p:blipFill rotWithShape="1">
          <a:blip r:embed="rId4">
            <a:alphaModFix/>
          </a:blip>
          <a:srcRect/>
          <a:stretch/>
        </p:blipFill>
        <p:spPr>
          <a:xfrm>
            <a:off x="188619" y="205107"/>
            <a:ext cx="6115142" cy="4332406"/>
          </a:xfrm>
          <a:prstGeom prst="rect">
            <a:avLst/>
          </a:prstGeom>
          <a:noFill/>
          <a:ln>
            <a:noFill/>
          </a:ln>
        </p:spPr>
      </p:pic>
      <p:sp>
        <p:nvSpPr>
          <p:cNvPr id="264" name="Google Shape;264;g398f24d9860_2_155" descr="screen print of OSA website"/>
          <p:cNvSpPr txBox="1"/>
          <p:nvPr/>
        </p:nvSpPr>
        <p:spPr>
          <a:xfrm>
            <a:off x="2167300" y="2160850"/>
            <a:ext cx="3877800" cy="28629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Start with “Create New Submission”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Submission Type:  Extension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Complete all other fields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Use the drop down for Local Government, enter part of the district’s name to search.</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Make sure you select your school district’s name and not the county by mistake.</a:t>
            </a:r>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 name="Google Shape;265;g398f24d9860_2_155" descr="screen print of OSA website"/>
          <p:cNvSpPr/>
          <p:nvPr/>
        </p:nvSpPr>
        <p:spPr>
          <a:xfrm>
            <a:off x="4396451" y="1680916"/>
            <a:ext cx="2152800" cy="202200"/>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pic>
        <p:nvPicPr>
          <p:cNvPr id="266" name="Google Shape;266;g398f24d9860_2_155" descr="screen print of OSA website"/>
          <p:cNvPicPr preferRelativeResize="0"/>
          <p:nvPr/>
        </p:nvPicPr>
        <p:blipFill rotWithShape="1">
          <a:blip r:embed="rId5">
            <a:alphaModFix/>
          </a:blip>
          <a:srcRect/>
          <a:stretch/>
        </p:blipFill>
        <p:spPr>
          <a:xfrm>
            <a:off x="6663683" y="2447881"/>
            <a:ext cx="1853256" cy="2004544"/>
          </a:xfrm>
          <a:prstGeom prst="rect">
            <a:avLst/>
          </a:prstGeom>
          <a:solidFill>
            <a:srgbClr val="F7CAAC"/>
          </a:solidFill>
          <a:ln w="19050" cap="flat" cmpd="sng">
            <a:solidFill>
              <a:srgbClr val="FFC000"/>
            </a:solidFill>
            <a:prstDash val="solid"/>
            <a:round/>
            <a:headEnd type="none" w="sm" len="sm"/>
            <a:tailEnd type="none" w="sm" len="sm"/>
          </a:ln>
        </p:spPr>
      </p:pic>
      <p:sp>
        <p:nvSpPr>
          <p:cNvPr id="267" name="Google Shape;267;g398f24d9860_2_155" descr="screen print of OSA website"/>
          <p:cNvSpPr/>
          <p:nvPr/>
        </p:nvSpPr>
        <p:spPr>
          <a:xfrm>
            <a:off x="6451551" y="2375399"/>
            <a:ext cx="2601300" cy="2149500"/>
          </a:xfrm>
          <a:prstGeom prst="rect">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g398f24d9860_2_165"/>
          <p:cNvSpPr txBox="1">
            <a:spLocks noGrp="1"/>
          </p:cNvSpPr>
          <p:nvPr>
            <p:ph type="title"/>
          </p:nvPr>
        </p:nvSpPr>
        <p:spPr>
          <a:xfrm>
            <a:off x="389124" y="206217"/>
            <a:ext cx="6670044"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a:latin typeface="Calibri"/>
                <a:ea typeface="Calibri"/>
                <a:cs typeface="Calibri"/>
                <a:sym typeface="Calibri"/>
              </a:rPr>
              <a:t>School District Fiscal Health</a:t>
            </a:r>
            <a:endParaRPr/>
          </a:p>
        </p:txBody>
      </p:sp>
      <p:pic>
        <p:nvPicPr>
          <p:cNvPr id="274" name="Google Shape;274;g398f24d9860_2_165" descr="Slide Title for Fiscal Health Analysis"/>
          <p:cNvPicPr preferRelativeResize="0"/>
          <p:nvPr/>
        </p:nvPicPr>
        <p:blipFill rotWithShape="1">
          <a:blip r:embed="rId4">
            <a:alphaModFix/>
          </a:blip>
          <a:srcRect/>
          <a:stretch/>
        </p:blipFill>
        <p:spPr>
          <a:xfrm>
            <a:off x="389124" y="1233455"/>
            <a:ext cx="4779169" cy="29360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g398f24d9860_2_171"/>
          <p:cNvSpPr txBox="1">
            <a:spLocks noGrp="1"/>
          </p:cNvSpPr>
          <p:nvPr>
            <p:ph type="title"/>
          </p:nvPr>
        </p:nvSpPr>
        <p:spPr>
          <a:xfrm>
            <a:off x="506476" y="205978"/>
            <a:ext cx="638810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F3F3F"/>
              </a:buClr>
              <a:buSzPct val="100000"/>
              <a:buFont typeface="Calibri"/>
              <a:buNone/>
            </a:pPr>
            <a:r>
              <a:rPr lang="en-US">
                <a:latin typeface="Calibri"/>
                <a:ea typeface="Calibri"/>
                <a:cs typeface="Calibri"/>
                <a:sym typeface="Calibri"/>
              </a:rPr>
              <a:t>School District Fiscal Health Analysis</a:t>
            </a:r>
            <a:endParaRPr/>
          </a:p>
        </p:txBody>
      </p:sp>
      <p:sp>
        <p:nvSpPr>
          <p:cNvPr id="281" name="Google Shape;281;g398f24d9860_2_171"/>
          <p:cNvSpPr txBox="1">
            <a:spLocks noGrp="1"/>
          </p:cNvSpPr>
          <p:nvPr>
            <p:ph type="body" idx="1"/>
          </p:nvPr>
        </p:nvSpPr>
        <p:spPr>
          <a:xfrm>
            <a:off x="506476" y="1419607"/>
            <a:ext cx="6252906" cy="3280741"/>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rgbClr val="3F3F3F"/>
              </a:buClr>
              <a:buSzPts val="2800"/>
              <a:buChar char="•"/>
            </a:pPr>
            <a:r>
              <a:rPr lang="en-US">
                <a:latin typeface="Garamond"/>
                <a:ea typeface="Garamond"/>
                <a:cs typeface="Garamond"/>
                <a:sym typeface="Garamond"/>
              </a:rPr>
              <a:t>October 20, 2025</a:t>
            </a:r>
            <a:endParaRPr/>
          </a:p>
          <a:p>
            <a:pPr marL="685800" lvl="1" indent="-203200" algn="l" rtl="0">
              <a:lnSpc>
                <a:spcPct val="90000"/>
              </a:lnSpc>
              <a:spcBef>
                <a:spcPts val="500"/>
              </a:spcBef>
              <a:spcAft>
                <a:spcPts val="0"/>
              </a:spcAft>
              <a:buClr>
                <a:srgbClr val="3F3F3F"/>
              </a:buClr>
              <a:buSzPts val="2800"/>
              <a:buChar char="•"/>
            </a:pPr>
            <a:r>
              <a:rPr lang="en-US" sz="2800">
                <a:latin typeface="Garamond"/>
                <a:ea typeface="Garamond"/>
                <a:cs typeface="Garamond"/>
                <a:sym typeface="Garamond"/>
              </a:rPr>
              <a:t>Legislative Audit Committee</a:t>
            </a:r>
            <a:endParaRPr sz="2800"/>
          </a:p>
          <a:p>
            <a:pPr marL="228600" lvl="0" indent="-25400" algn="l" rtl="0">
              <a:lnSpc>
                <a:spcPct val="90000"/>
              </a:lnSpc>
              <a:spcBef>
                <a:spcPts val="1000"/>
              </a:spcBef>
              <a:spcAft>
                <a:spcPts val="0"/>
              </a:spcAft>
              <a:buClr>
                <a:srgbClr val="3F3F3F"/>
              </a:buClr>
              <a:buSzPts val="3200"/>
              <a:buNone/>
            </a:pPr>
            <a:endParaRPr>
              <a:latin typeface="Garamond"/>
              <a:ea typeface="Garamond"/>
              <a:cs typeface="Garamond"/>
              <a:sym typeface="Garamond"/>
            </a:endParaRPr>
          </a:p>
          <a:p>
            <a:pPr marL="228600" lvl="0" indent="-203200" algn="l" rtl="0">
              <a:lnSpc>
                <a:spcPct val="90000"/>
              </a:lnSpc>
              <a:spcBef>
                <a:spcPts val="1000"/>
              </a:spcBef>
              <a:spcAft>
                <a:spcPts val="0"/>
              </a:spcAft>
              <a:buClr>
                <a:srgbClr val="3F3F3F"/>
              </a:buClr>
              <a:buSzPts val="2800"/>
              <a:buChar char="•"/>
            </a:pPr>
            <a:r>
              <a:rPr lang="en-US">
                <a:latin typeface="Garamond"/>
                <a:ea typeface="Garamond"/>
                <a:cs typeface="Garamond"/>
                <a:sym typeface="Garamond"/>
              </a:rPr>
              <a:t>178 School Districts</a:t>
            </a:r>
            <a:endParaRPr/>
          </a:p>
          <a:p>
            <a:pPr marL="228600" lvl="0" indent="-25400" algn="l" rtl="0">
              <a:lnSpc>
                <a:spcPct val="90000"/>
              </a:lnSpc>
              <a:spcBef>
                <a:spcPts val="1000"/>
              </a:spcBef>
              <a:spcAft>
                <a:spcPts val="0"/>
              </a:spcAft>
              <a:buClr>
                <a:srgbClr val="3F3F3F"/>
              </a:buClr>
              <a:buSzPts val="3200"/>
              <a:buNone/>
            </a:pPr>
            <a:endParaRPr>
              <a:latin typeface="Garamond"/>
              <a:ea typeface="Garamond"/>
              <a:cs typeface="Garamond"/>
              <a:sym typeface="Garamond"/>
            </a:endParaRPr>
          </a:p>
          <a:p>
            <a:pPr marL="228600" lvl="0" indent="-203200" algn="l" rtl="0">
              <a:lnSpc>
                <a:spcPct val="90000"/>
              </a:lnSpc>
              <a:spcBef>
                <a:spcPts val="1000"/>
              </a:spcBef>
              <a:spcAft>
                <a:spcPts val="0"/>
              </a:spcAft>
              <a:buClr>
                <a:srgbClr val="3F3F3F"/>
              </a:buClr>
              <a:buSzPts val="2800"/>
              <a:buChar char="•"/>
            </a:pPr>
            <a:r>
              <a:rPr lang="en-US">
                <a:latin typeface="Garamond"/>
                <a:ea typeface="Garamond"/>
                <a:cs typeface="Garamond"/>
                <a:sym typeface="Garamond"/>
              </a:rPr>
              <a:t>Reviewed trends over Fiscal Years ended 2022, 2023, 2024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g398f24d9860_2_177"/>
          <p:cNvSpPr txBox="1">
            <a:spLocks noGrp="1"/>
          </p:cNvSpPr>
          <p:nvPr>
            <p:ph type="title"/>
          </p:nvPr>
        </p:nvSpPr>
        <p:spPr>
          <a:xfrm>
            <a:off x="503335" y="274797"/>
            <a:ext cx="6208361"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F3F3F"/>
              </a:buClr>
              <a:buSzPct val="100000"/>
              <a:buFont typeface="Calibri"/>
              <a:buNone/>
            </a:pPr>
            <a:r>
              <a:rPr lang="en-US">
                <a:latin typeface="Calibri"/>
                <a:ea typeface="Calibri"/>
                <a:cs typeface="Calibri"/>
                <a:sym typeface="Calibri"/>
              </a:rPr>
              <a:t>School District Fiscal Health Analysis continued</a:t>
            </a:r>
            <a:endParaRPr/>
          </a:p>
        </p:txBody>
      </p:sp>
      <p:pic>
        <p:nvPicPr>
          <p:cNvPr id="288" name="Google Shape;288;g398f24d9860_2_177" descr="screen print of OSA report"/>
          <p:cNvPicPr preferRelativeResize="0"/>
          <p:nvPr/>
        </p:nvPicPr>
        <p:blipFill rotWithShape="1">
          <a:blip r:embed="rId4">
            <a:alphaModFix/>
          </a:blip>
          <a:srcRect/>
          <a:stretch/>
        </p:blipFill>
        <p:spPr>
          <a:xfrm>
            <a:off x="1283605" y="1132047"/>
            <a:ext cx="3485865" cy="367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398f24d9860_2_183"/>
          <p:cNvSpPr txBox="1">
            <a:spLocks noGrp="1"/>
          </p:cNvSpPr>
          <p:nvPr>
            <p:ph type="title"/>
          </p:nvPr>
        </p:nvSpPr>
        <p:spPr>
          <a:xfrm>
            <a:off x="396748" y="219933"/>
            <a:ext cx="6406388"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School District Fiscal Health Ratios</a:t>
            </a:r>
            <a:endParaRPr>
              <a:solidFill>
                <a:schemeClr val="dk1"/>
              </a:solidFill>
              <a:latin typeface="Calibri"/>
              <a:ea typeface="Calibri"/>
              <a:cs typeface="Calibri"/>
              <a:sym typeface="Calibri"/>
            </a:endParaRPr>
          </a:p>
        </p:txBody>
      </p:sp>
      <p:sp>
        <p:nvSpPr>
          <p:cNvPr id="295" name="Google Shape;295;g398f24d9860_2_183"/>
          <p:cNvSpPr txBox="1">
            <a:spLocks noGrp="1"/>
          </p:cNvSpPr>
          <p:nvPr>
            <p:ph type="body" idx="1"/>
          </p:nvPr>
        </p:nvSpPr>
        <p:spPr>
          <a:xfrm>
            <a:off x="396748" y="1193292"/>
            <a:ext cx="6406388" cy="3795086"/>
          </a:xfrm>
          <a:prstGeom prst="rect">
            <a:avLst/>
          </a:prstGeom>
          <a:noFill/>
          <a:ln>
            <a:noFill/>
          </a:ln>
        </p:spPr>
        <p:txBody>
          <a:bodyPr spcFirstLastPara="1" wrap="square" lIns="91425" tIns="45700" rIns="91425" bIns="45700" anchor="t" anchorCtr="0">
            <a:noAutofit/>
          </a:bodyPr>
          <a:lstStyle/>
          <a:p>
            <a:pPr marL="228600" lvl="0" indent="-179705" algn="l" rtl="0">
              <a:lnSpc>
                <a:spcPct val="90000"/>
              </a:lnSpc>
              <a:spcBef>
                <a:spcPts val="0"/>
              </a:spcBef>
              <a:spcAft>
                <a:spcPts val="0"/>
              </a:spcAft>
              <a:buClr>
                <a:srgbClr val="3F3F3F"/>
              </a:buClr>
              <a:buSzPts val="1400"/>
              <a:buChar char="•"/>
            </a:pPr>
            <a:r>
              <a:rPr lang="en-US" sz="1400">
                <a:latin typeface="Garamond"/>
                <a:ea typeface="Garamond"/>
                <a:cs typeface="Garamond"/>
                <a:sym typeface="Garamond"/>
              </a:rPr>
              <a:t>Asset Sufficiency</a:t>
            </a:r>
            <a:endParaRPr sz="1400"/>
          </a:p>
          <a:p>
            <a:pPr marL="685800" lvl="1" indent="-184658" algn="l" rtl="0">
              <a:lnSpc>
                <a:spcPct val="90000"/>
              </a:lnSpc>
              <a:spcBef>
                <a:spcPts val="500"/>
              </a:spcBef>
              <a:spcAft>
                <a:spcPts val="0"/>
              </a:spcAft>
              <a:buClr>
                <a:srgbClr val="3F3F3F"/>
              </a:buClr>
              <a:buSzPts val="1400"/>
              <a:buChar char="•"/>
            </a:pPr>
            <a:r>
              <a:rPr lang="en-US" sz="1400">
                <a:latin typeface="Garamond"/>
                <a:ea typeface="Garamond"/>
                <a:cs typeface="Garamond"/>
                <a:sym typeface="Garamond"/>
              </a:rPr>
              <a:t>General Fund Assets / Liabilities</a:t>
            </a:r>
            <a:endParaRPr sz="1400"/>
          </a:p>
          <a:p>
            <a:pPr marL="228600" lvl="0" indent="-179705" algn="l" rtl="0">
              <a:lnSpc>
                <a:spcPct val="90000"/>
              </a:lnSpc>
              <a:spcBef>
                <a:spcPts val="1000"/>
              </a:spcBef>
              <a:spcAft>
                <a:spcPts val="0"/>
              </a:spcAft>
              <a:buClr>
                <a:srgbClr val="3F3F3F"/>
              </a:buClr>
              <a:buSzPts val="1400"/>
              <a:buChar char="•"/>
            </a:pPr>
            <a:r>
              <a:rPr lang="en-US" sz="1400">
                <a:latin typeface="Garamond"/>
                <a:ea typeface="Garamond"/>
                <a:cs typeface="Garamond"/>
                <a:sym typeface="Garamond"/>
              </a:rPr>
              <a:t>Debt Burden</a:t>
            </a:r>
            <a:endParaRPr sz="1400"/>
          </a:p>
          <a:p>
            <a:pPr marL="685800" lvl="1" indent="-184658" algn="l" rtl="0">
              <a:lnSpc>
                <a:spcPct val="90000"/>
              </a:lnSpc>
              <a:spcBef>
                <a:spcPts val="500"/>
              </a:spcBef>
              <a:spcAft>
                <a:spcPts val="0"/>
              </a:spcAft>
              <a:buClr>
                <a:srgbClr val="3F3F3F"/>
              </a:buClr>
              <a:buSzPts val="1400"/>
              <a:buChar char="•"/>
            </a:pPr>
            <a:r>
              <a:rPr lang="en-US" sz="1400">
                <a:latin typeface="Garamond"/>
                <a:ea typeface="Garamond"/>
                <a:cs typeface="Garamond"/>
                <a:sym typeface="Garamond"/>
              </a:rPr>
              <a:t>Revenue paying debt / debt payments</a:t>
            </a:r>
            <a:endParaRPr sz="1400"/>
          </a:p>
          <a:p>
            <a:pPr marL="228600" lvl="0" indent="-179705" algn="l" rtl="0">
              <a:lnSpc>
                <a:spcPct val="90000"/>
              </a:lnSpc>
              <a:spcBef>
                <a:spcPts val="1000"/>
              </a:spcBef>
              <a:spcAft>
                <a:spcPts val="0"/>
              </a:spcAft>
              <a:buClr>
                <a:srgbClr val="3F3F3F"/>
              </a:buClr>
              <a:buSzPts val="1400"/>
              <a:buChar char="•"/>
            </a:pPr>
            <a:r>
              <a:rPr lang="en-US" sz="1400">
                <a:latin typeface="Garamond"/>
                <a:ea typeface="Garamond"/>
                <a:cs typeface="Garamond"/>
                <a:sym typeface="Garamond"/>
              </a:rPr>
              <a:t>Operating Reserve</a:t>
            </a:r>
            <a:endParaRPr sz="1400"/>
          </a:p>
          <a:p>
            <a:pPr marL="685800" lvl="1" indent="-184658" algn="l" rtl="0">
              <a:lnSpc>
                <a:spcPct val="90000"/>
              </a:lnSpc>
              <a:spcBef>
                <a:spcPts val="500"/>
              </a:spcBef>
              <a:spcAft>
                <a:spcPts val="0"/>
              </a:spcAft>
              <a:buClr>
                <a:srgbClr val="3F3F3F"/>
              </a:buClr>
              <a:buSzPts val="1400"/>
              <a:buChar char="•"/>
            </a:pPr>
            <a:r>
              <a:rPr lang="en-US" sz="1400">
                <a:latin typeface="Garamond"/>
                <a:ea typeface="Garamond"/>
                <a:cs typeface="Garamond"/>
                <a:sym typeface="Garamond"/>
              </a:rPr>
              <a:t>GF fund balance / GF expenditures</a:t>
            </a:r>
            <a:endParaRPr sz="1400"/>
          </a:p>
          <a:p>
            <a:pPr marL="228600" lvl="0" indent="-179705" algn="l" rtl="0">
              <a:lnSpc>
                <a:spcPct val="90000"/>
              </a:lnSpc>
              <a:spcBef>
                <a:spcPts val="1000"/>
              </a:spcBef>
              <a:spcAft>
                <a:spcPts val="0"/>
              </a:spcAft>
              <a:buClr>
                <a:srgbClr val="3F3F3F"/>
              </a:buClr>
              <a:buSzPts val="1400"/>
              <a:buChar char="•"/>
            </a:pPr>
            <a:r>
              <a:rPr lang="en-US" sz="1400">
                <a:latin typeface="Garamond"/>
                <a:ea typeface="Garamond"/>
                <a:cs typeface="Garamond"/>
                <a:sym typeface="Garamond"/>
              </a:rPr>
              <a:t>Operating Margin</a:t>
            </a:r>
            <a:endParaRPr sz="1400"/>
          </a:p>
          <a:p>
            <a:pPr marL="685800" lvl="1" indent="-184658" algn="l" rtl="0">
              <a:lnSpc>
                <a:spcPct val="90000"/>
              </a:lnSpc>
              <a:spcBef>
                <a:spcPts val="500"/>
              </a:spcBef>
              <a:spcAft>
                <a:spcPts val="0"/>
              </a:spcAft>
              <a:buClr>
                <a:srgbClr val="3F3F3F"/>
              </a:buClr>
              <a:buSzPts val="1400"/>
              <a:buChar char="•"/>
            </a:pPr>
            <a:r>
              <a:rPr lang="en-US" sz="1400">
                <a:latin typeface="Garamond"/>
                <a:ea typeface="Garamond"/>
                <a:cs typeface="Garamond"/>
                <a:sym typeface="Garamond"/>
              </a:rPr>
              <a:t>GF revenues-expenditures / GF revenues</a:t>
            </a:r>
            <a:endParaRPr sz="1400"/>
          </a:p>
          <a:p>
            <a:pPr marL="228600" lvl="0" indent="-179705" algn="l" rtl="0">
              <a:lnSpc>
                <a:spcPct val="90000"/>
              </a:lnSpc>
              <a:spcBef>
                <a:spcPts val="1000"/>
              </a:spcBef>
              <a:spcAft>
                <a:spcPts val="0"/>
              </a:spcAft>
              <a:buClr>
                <a:srgbClr val="3F3F3F"/>
              </a:buClr>
              <a:buSzPts val="1400"/>
              <a:buChar char="•"/>
            </a:pPr>
            <a:r>
              <a:rPr lang="en-US" sz="1400">
                <a:latin typeface="Garamond"/>
                <a:ea typeface="Garamond"/>
                <a:cs typeface="Garamond"/>
                <a:sym typeface="Garamond"/>
              </a:rPr>
              <a:t>Deficit Fund Balance</a:t>
            </a:r>
            <a:endParaRPr sz="1400"/>
          </a:p>
          <a:p>
            <a:pPr marL="685800" lvl="1" indent="-184658" algn="l" rtl="0">
              <a:lnSpc>
                <a:spcPct val="120000"/>
              </a:lnSpc>
              <a:spcBef>
                <a:spcPts val="500"/>
              </a:spcBef>
              <a:spcAft>
                <a:spcPts val="0"/>
              </a:spcAft>
              <a:buClr>
                <a:srgbClr val="3F3F3F"/>
              </a:buClr>
              <a:buSzPts val="1400"/>
              <a:buChar char="•"/>
            </a:pPr>
            <a:r>
              <a:rPr lang="en-US" sz="1400">
                <a:latin typeface="Garamond"/>
                <a:ea typeface="Garamond"/>
                <a:cs typeface="Garamond"/>
                <a:sym typeface="Garamond"/>
              </a:rPr>
              <a:t>Total deficit fund balance(s) – fund balance of the general fund (if positive)/Total revenues in deficit fund balance(s)</a:t>
            </a:r>
            <a:endParaRPr sz="1400"/>
          </a:p>
          <a:p>
            <a:pPr marL="228600" lvl="0" indent="-179705" algn="l" rtl="0">
              <a:lnSpc>
                <a:spcPct val="90000"/>
              </a:lnSpc>
              <a:spcBef>
                <a:spcPts val="1000"/>
              </a:spcBef>
              <a:spcAft>
                <a:spcPts val="0"/>
              </a:spcAft>
              <a:buClr>
                <a:srgbClr val="3F3F3F"/>
              </a:buClr>
              <a:buSzPts val="1400"/>
              <a:buChar char="•"/>
            </a:pPr>
            <a:r>
              <a:rPr lang="en-US" sz="1400">
                <a:latin typeface="Garamond"/>
                <a:ea typeface="Garamond"/>
                <a:cs typeface="Garamond"/>
                <a:sym typeface="Garamond"/>
              </a:rPr>
              <a:t>Change in Fund Balance</a:t>
            </a:r>
            <a:endParaRPr sz="1400"/>
          </a:p>
          <a:p>
            <a:pPr marL="685800" lvl="1" indent="-184658" algn="l" rtl="0">
              <a:lnSpc>
                <a:spcPct val="120000"/>
              </a:lnSpc>
              <a:spcBef>
                <a:spcPts val="500"/>
              </a:spcBef>
              <a:spcAft>
                <a:spcPts val="0"/>
              </a:spcAft>
              <a:buClr>
                <a:srgbClr val="3F3F3F"/>
              </a:buClr>
              <a:buSzPts val="1400"/>
              <a:buChar char="•"/>
            </a:pPr>
            <a:r>
              <a:rPr lang="en-US" sz="1400">
                <a:latin typeface="Garamond"/>
                <a:ea typeface="Garamond"/>
                <a:cs typeface="Garamond"/>
                <a:sym typeface="Garamond"/>
              </a:rPr>
              <a:t>Current year GF fund balance-prior year / GF prior year fund balance </a:t>
            </a:r>
            <a:endParaRPr sz="1400">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g398f24d9860_2_189"/>
          <p:cNvSpPr txBox="1">
            <a:spLocks noGrp="1"/>
          </p:cNvSpPr>
          <p:nvPr>
            <p:ph type="title"/>
          </p:nvPr>
        </p:nvSpPr>
        <p:spPr>
          <a:xfrm>
            <a:off x="377539" y="301991"/>
            <a:ext cx="6370733" cy="8572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960"/>
              <a:buFont typeface="Calibri"/>
              <a:buNone/>
            </a:pPr>
            <a:r>
              <a:rPr lang="en-US" sz="2860">
                <a:latin typeface="Calibri"/>
                <a:ea typeface="Calibri"/>
                <a:cs typeface="Calibri"/>
                <a:sym typeface="Calibri"/>
              </a:rPr>
              <a:t>School District Fiscal Health Analysis </a:t>
            </a:r>
            <a:endParaRPr sz="2860">
              <a:latin typeface="Calibri"/>
              <a:ea typeface="Calibri"/>
              <a:cs typeface="Calibri"/>
              <a:sym typeface="Calibri"/>
            </a:endParaRPr>
          </a:p>
          <a:p>
            <a:pPr marL="0" lvl="0" indent="0" algn="l" rtl="0">
              <a:lnSpc>
                <a:spcPct val="90000"/>
              </a:lnSpc>
              <a:spcBef>
                <a:spcPts val="0"/>
              </a:spcBef>
              <a:spcAft>
                <a:spcPts val="0"/>
              </a:spcAft>
              <a:buClr>
                <a:srgbClr val="3F3F3F"/>
              </a:buClr>
              <a:buSzPts val="3960"/>
              <a:buFont typeface="Calibri"/>
              <a:buNone/>
            </a:pPr>
            <a:r>
              <a:rPr lang="en-US" sz="2860">
                <a:latin typeface="Calibri"/>
                <a:ea typeface="Calibri"/>
                <a:cs typeface="Calibri"/>
                <a:sym typeface="Calibri"/>
              </a:rPr>
              <a:t>- 1 or more missed benchmarks</a:t>
            </a:r>
            <a:endParaRPr sz="2860">
              <a:solidFill>
                <a:srgbClr val="910029"/>
              </a:solidFill>
              <a:latin typeface="Calibri"/>
              <a:ea typeface="Calibri"/>
              <a:cs typeface="Calibri"/>
              <a:sym typeface="Calibri"/>
            </a:endParaRPr>
          </a:p>
        </p:txBody>
      </p:sp>
      <p:sp>
        <p:nvSpPr>
          <p:cNvPr id="302" name="Google Shape;302;g398f24d9860_2_189"/>
          <p:cNvSpPr txBox="1">
            <a:spLocks noGrp="1"/>
          </p:cNvSpPr>
          <p:nvPr>
            <p:ph type="body" idx="1"/>
          </p:nvPr>
        </p:nvSpPr>
        <p:spPr>
          <a:xfrm>
            <a:off x="377539" y="1309878"/>
            <a:ext cx="6370733" cy="3416581"/>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35 school districts with one or more missed benchmarks</a:t>
            </a:r>
            <a:endParaRPr sz="2600">
              <a:solidFill>
                <a:schemeClr val="dk1"/>
              </a:solidFill>
              <a:latin typeface="Garamond"/>
              <a:ea typeface="Garamond"/>
              <a:cs typeface="Garamond"/>
              <a:sym typeface="Garamond"/>
            </a:endParaRPr>
          </a:p>
          <a:p>
            <a:pPr marL="685800" lvl="1" indent="-2032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23 districts with one</a:t>
            </a:r>
            <a:endParaRPr sz="2600"/>
          </a:p>
          <a:p>
            <a:pPr marL="685800" lvl="1" indent="-2032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10 districts with two</a:t>
            </a:r>
            <a:endParaRPr sz="2600"/>
          </a:p>
          <a:p>
            <a:pPr marL="685800" lvl="1" indent="-2032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1 districts with three</a:t>
            </a:r>
            <a:endParaRPr sz="2600">
              <a:solidFill>
                <a:schemeClr val="dk1"/>
              </a:solidFill>
              <a:latin typeface="Garamond"/>
              <a:ea typeface="Garamond"/>
              <a:cs typeface="Garamond"/>
              <a:sym typeface="Garamond"/>
            </a:endParaRPr>
          </a:p>
          <a:p>
            <a:pPr marL="1143000" lvl="2" indent="-215900" algn="l" rtl="0">
              <a:lnSpc>
                <a:spcPct val="90000"/>
              </a:lnSpc>
              <a:spcBef>
                <a:spcPts val="500"/>
              </a:spcBef>
              <a:spcAft>
                <a:spcPts val="0"/>
              </a:spcAft>
              <a:buClr>
                <a:schemeClr val="dk1"/>
              </a:buClr>
              <a:buSzPts val="2600"/>
              <a:buChar char="•"/>
            </a:pPr>
            <a:r>
              <a:rPr lang="en-US" sz="2600">
                <a:solidFill>
                  <a:schemeClr val="dk1"/>
                </a:solidFill>
                <a:latin typeface="Garamond"/>
                <a:ea typeface="Garamond"/>
                <a:cs typeface="Garamond"/>
                <a:sym typeface="Garamond"/>
              </a:rPr>
              <a:t>Elizabeth (Elbert)</a:t>
            </a:r>
            <a:endParaRPr sz="2600"/>
          </a:p>
          <a:p>
            <a:pPr marL="685800" lvl="1" indent="-2032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1 district with five</a:t>
            </a:r>
            <a:endParaRPr sz="2600"/>
          </a:p>
          <a:p>
            <a:pPr marL="1143000" lvl="2" indent="-2159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Ellicott (El Paso)</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311700" y="105100"/>
            <a:ext cx="82425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a:latin typeface="Calibri"/>
                <a:ea typeface="Calibri"/>
                <a:cs typeface="Calibri"/>
                <a:sym typeface="Calibri"/>
              </a:rPr>
              <a:t>Agenda Items</a:t>
            </a:r>
            <a:endParaRPr>
              <a:latin typeface="Calibri"/>
              <a:ea typeface="Calibri"/>
              <a:cs typeface="Calibri"/>
              <a:sym typeface="Calibri"/>
            </a:endParaRPr>
          </a:p>
        </p:txBody>
      </p:sp>
      <p:sp>
        <p:nvSpPr>
          <p:cNvPr id="175" name="Google Shape;175;p2"/>
          <p:cNvSpPr txBox="1">
            <a:spLocks noGrp="1"/>
          </p:cNvSpPr>
          <p:nvPr>
            <p:ph type="body" idx="1"/>
          </p:nvPr>
        </p:nvSpPr>
        <p:spPr>
          <a:xfrm>
            <a:off x="311700" y="937075"/>
            <a:ext cx="4101000" cy="34455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1200"/>
              </a:spcBef>
              <a:spcAft>
                <a:spcPts val="0"/>
              </a:spcAft>
              <a:buSzPct val="100000"/>
              <a:buNone/>
            </a:pPr>
            <a:r>
              <a:rPr lang="en-US">
                <a:latin typeface="Calibri"/>
                <a:ea typeface="Calibri"/>
                <a:cs typeface="Calibri"/>
                <a:sym typeface="Calibri"/>
              </a:rPr>
              <a:t>Call to order</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Approval of agenda</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Approval of prior meeting minutes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Special Education Fiscal Advisory Committee (SEFAC) Vacancy</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Office of the State Auditor</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Legislative Process and Dates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Mill Levy Certification</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Governor’s State Share of Total Program Budget Request</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Governor’s Categorical Budget Request</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CDE/CSI/CSDB Budget Requests</a:t>
            </a:r>
            <a:endParaRPr>
              <a:latin typeface="Calibri"/>
              <a:ea typeface="Calibri"/>
              <a:cs typeface="Calibri"/>
              <a:sym typeface="Calibri"/>
            </a:endParaRPr>
          </a:p>
        </p:txBody>
      </p:sp>
      <p:sp>
        <p:nvSpPr>
          <p:cNvPr id="176" name="Google Shape;176;p2"/>
          <p:cNvSpPr txBox="1">
            <a:spLocks noGrp="1"/>
          </p:cNvSpPr>
          <p:nvPr>
            <p:ph type="body" idx="1"/>
          </p:nvPr>
        </p:nvSpPr>
        <p:spPr>
          <a:xfrm>
            <a:off x="4412650" y="985650"/>
            <a:ext cx="4101000" cy="34455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1200"/>
              </a:spcBef>
              <a:spcAft>
                <a:spcPts val="0"/>
              </a:spcAft>
              <a:buSzPct val="100000"/>
              <a:buNone/>
            </a:pPr>
            <a:r>
              <a:rPr lang="en-US">
                <a:latin typeface="Calibri"/>
                <a:ea typeface="Calibri"/>
                <a:cs typeface="Calibri"/>
                <a:sym typeface="Calibri"/>
              </a:rPr>
              <a:t>School Finance Modernization Budget Request and RFP Status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Election Update</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Federal Shutdown Update</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Rule Update</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Training Updates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Financial Reporting: Chart of Accounts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Financial Reporting: Finance December</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Other Topics of Interest</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Upcoming Meetings</a:t>
            </a:r>
            <a:endParaRPr>
              <a:latin typeface="Calibri"/>
              <a:ea typeface="Calibri"/>
              <a:cs typeface="Calibri"/>
              <a:sym typeface="Calibri"/>
            </a:endParaRPr>
          </a:p>
          <a:p>
            <a:pPr marL="0" lvl="0" indent="0" algn="l" rtl="0">
              <a:lnSpc>
                <a:spcPct val="115000"/>
              </a:lnSpc>
              <a:spcBef>
                <a:spcPts val="1200"/>
              </a:spcBef>
              <a:spcAft>
                <a:spcPts val="0"/>
              </a:spcAft>
              <a:buSzPct val="100000"/>
              <a:buNone/>
            </a:pPr>
            <a:r>
              <a:rPr lang="en-US">
                <a:latin typeface="Calibri"/>
                <a:ea typeface="Calibri"/>
                <a:cs typeface="Calibri"/>
                <a:sym typeface="Calibri"/>
              </a:rPr>
              <a:t>Adjourn</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g398f24d9860_2_195"/>
          <p:cNvSpPr txBox="1">
            <a:spLocks noGrp="1"/>
          </p:cNvSpPr>
          <p:nvPr>
            <p:ph type="title"/>
          </p:nvPr>
        </p:nvSpPr>
        <p:spPr>
          <a:xfrm>
            <a:off x="377539" y="301991"/>
            <a:ext cx="6370733" cy="8572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School District Fiscal Health Analysis </a:t>
            </a:r>
            <a:endParaRPr sz="2860">
              <a:latin typeface="Calibri"/>
              <a:ea typeface="Calibri"/>
              <a:cs typeface="Calibri"/>
              <a:sym typeface="Calibri"/>
            </a:endParaRPr>
          </a:p>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 two missed benchmarks</a:t>
            </a:r>
            <a:endParaRPr>
              <a:latin typeface="Calibri"/>
              <a:ea typeface="Calibri"/>
              <a:cs typeface="Calibri"/>
              <a:sym typeface="Calibri"/>
            </a:endParaRPr>
          </a:p>
        </p:txBody>
      </p:sp>
      <p:sp>
        <p:nvSpPr>
          <p:cNvPr id="309" name="Google Shape;309;g398f24d9860_2_195"/>
          <p:cNvSpPr txBox="1">
            <a:spLocks noGrp="1"/>
          </p:cNvSpPr>
          <p:nvPr>
            <p:ph type="body" idx="1"/>
          </p:nvPr>
        </p:nvSpPr>
        <p:spPr>
          <a:xfrm>
            <a:off x="377539" y="1307524"/>
            <a:ext cx="6370733" cy="3669875"/>
          </a:xfrm>
          <a:prstGeom prst="rect">
            <a:avLst/>
          </a:prstGeom>
          <a:noFill/>
          <a:ln>
            <a:noFill/>
          </a:ln>
        </p:spPr>
        <p:txBody>
          <a:bodyPr spcFirstLastPara="1" wrap="square" lIns="91425" tIns="45700" rIns="91425" bIns="45700" anchor="t" anchorCtr="0">
            <a:noAutofit/>
          </a:bodyPr>
          <a:lstStyle/>
          <a:p>
            <a:pPr marL="685800" lvl="1" indent="-165100" algn="l" rtl="0">
              <a:lnSpc>
                <a:spcPct val="90000"/>
              </a:lnSpc>
              <a:spcBef>
                <a:spcPts val="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10 districts with two</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Alamosa (Alamosa)</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Bayfield (La Plata/Archuleta)</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Clear Creek RE-1 (Clear Cree)</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Hanover (El Paso)</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McClave (Bent)</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g398f24d9860_2_201"/>
          <p:cNvSpPr txBox="1">
            <a:spLocks noGrp="1"/>
          </p:cNvSpPr>
          <p:nvPr>
            <p:ph type="title"/>
          </p:nvPr>
        </p:nvSpPr>
        <p:spPr>
          <a:xfrm>
            <a:off x="377539" y="301991"/>
            <a:ext cx="6370733" cy="8572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School District Fiscal Health Analysis </a:t>
            </a:r>
            <a:endParaRPr sz="2860">
              <a:latin typeface="Calibri"/>
              <a:ea typeface="Calibri"/>
              <a:cs typeface="Calibri"/>
              <a:sym typeface="Calibri"/>
            </a:endParaRPr>
          </a:p>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 two missed benchmarks (continued)</a:t>
            </a:r>
            <a:endParaRPr>
              <a:latin typeface="Calibri"/>
              <a:ea typeface="Calibri"/>
              <a:cs typeface="Calibri"/>
              <a:sym typeface="Calibri"/>
            </a:endParaRPr>
          </a:p>
        </p:txBody>
      </p:sp>
      <p:sp>
        <p:nvSpPr>
          <p:cNvPr id="316" name="Google Shape;316;g398f24d9860_2_201"/>
          <p:cNvSpPr txBox="1">
            <a:spLocks noGrp="1"/>
          </p:cNvSpPr>
          <p:nvPr>
            <p:ph type="body" idx="1"/>
          </p:nvPr>
        </p:nvSpPr>
        <p:spPr>
          <a:xfrm>
            <a:off x="377539" y="1307524"/>
            <a:ext cx="6370733" cy="3669875"/>
          </a:xfrm>
          <a:prstGeom prst="rect">
            <a:avLst/>
          </a:prstGeom>
          <a:noFill/>
          <a:ln>
            <a:noFill/>
          </a:ln>
        </p:spPr>
        <p:txBody>
          <a:bodyPr spcFirstLastPara="1" wrap="square" lIns="91425" tIns="45700" rIns="91425" bIns="45700" anchor="t" anchorCtr="0">
            <a:normAutofit/>
          </a:bodyPr>
          <a:lstStyle/>
          <a:p>
            <a:pPr marL="685800" lvl="1" indent="-177800" algn="l" rtl="0">
              <a:lnSpc>
                <a:spcPct val="90000"/>
              </a:lnSpc>
              <a:spcBef>
                <a:spcPts val="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10 districts with two (continued)</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Moffat County RE-1 (Moffat)</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Pawnee (Weld)</a:t>
            </a:r>
            <a:endParaRPr sz="2600"/>
          </a:p>
          <a:p>
            <a:pPr marL="1143000" lvl="2" indent="-1651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Roaring Fork (Garfield/Eagle/Pitkin)</a:t>
            </a:r>
            <a:endParaRPr sz="2600"/>
          </a:p>
          <a:p>
            <a:pPr marL="1143000" lvl="2" indent="-1778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Strasburg (Adams/Arapahoe)</a:t>
            </a:r>
            <a:endParaRPr sz="2600"/>
          </a:p>
          <a:p>
            <a:pPr marL="1143000" lvl="2" indent="-1778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Summit RE-1 (Summit)</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g398f24d9860_2_207"/>
          <p:cNvSpPr txBox="1">
            <a:spLocks noGrp="1"/>
          </p:cNvSpPr>
          <p:nvPr>
            <p:ph type="title"/>
          </p:nvPr>
        </p:nvSpPr>
        <p:spPr>
          <a:xfrm>
            <a:off x="305308" y="205978"/>
            <a:ext cx="6516116" cy="8572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School District Fiscal Health Analysis </a:t>
            </a:r>
            <a:endParaRPr sz="2860">
              <a:latin typeface="Calibri"/>
              <a:ea typeface="Calibri"/>
              <a:cs typeface="Calibri"/>
              <a:sym typeface="Calibri"/>
            </a:endParaRPr>
          </a:p>
          <a:p>
            <a:pPr marL="0" lvl="0" indent="0" algn="l" rtl="0">
              <a:spcBef>
                <a:spcPts val="0"/>
              </a:spcBef>
              <a:spcAft>
                <a:spcPts val="0"/>
              </a:spcAft>
              <a:buClr>
                <a:srgbClr val="3F3F3F"/>
              </a:buClr>
              <a:buSzPct val="138461"/>
              <a:buFont typeface="Calibri"/>
              <a:buNone/>
            </a:pPr>
            <a:r>
              <a:rPr lang="en-US" sz="2860">
                <a:latin typeface="Calibri"/>
                <a:ea typeface="Calibri"/>
                <a:cs typeface="Calibri"/>
                <a:sym typeface="Calibri"/>
              </a:rPr>
              <a:t>- continued</a:t>
            </a:r>
            <a:endParaRPr>
              <a:latin typeface="Calibri"/>
              <a:ea typeface="Calibri"/>
              <a:cs typeface="Calibri"/>
              <a:sym typeface="Calibri"/>
            </a:endParaRPr>
          </a:p>
        </p:txBody>
      </p:sp>
      <p:sp>
        <p:nvSpPr>
          <p:cNvPr id="323" name="Google Shape;323;g398f24d9860_2_207"/>
          <p:cNvSpPr txBox="1">
            <a:spLocks noGrp="1"/>
          </p:cNvSpPr>
          <p:nvPr>
            <p:ph type="body" idx="1"/>
          </p:nvPr>
        </p:nvSpPr>
        <p:spPr>
          <a:xfrm>
            <a:off x="305308" y="1437968"/>
            <a:ext cx="6516116" cy="3294052"/>
          </a:xfrm>
          <a:prstGeom prst="rect">
            <a:avLst/>
          </a:prstGeom>
          <a:noFill/>
          <a:ln>
            <a:noFill/>
          </a:ln>
        </p:spPr>
        <p:txBody>
          <a:bodyPr spcFirstLastPara="1" wrap="square" lIns="91425" tIns="45700" rIns="91425" bIns="45700" anchor="t" anchorCtr="0">
            <a:normAutofit lnSpcReduction="10000"/>
          </a:bodyPr>
          <a:lstStyle/>
          <a:p>
            <a:pPr marL="228600" lvl="0" indent="-190500" algn="l" rtl="0">
              <a:lnSpc>
                <a:spcPct val="90000"/>
              </a:lnSpc>
              <a:spcBef>
                <a:spcPts val="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Missed benchmarks do not always mean there is a problem</a:t>
            </a:r>
            <a:endParaRPr sz="2600"/>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Salaries/benefits to remain competitive</a:t>
            </a:r>
            <a:endParaRPr sz="2600"/>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Capital needs and maintenance</a:t>
            </a:r>
            <a:endParaRPr sz="2600"/>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Fluctuating student count</a:t>
            </a:r>
            <a:endParaRPr sz="2600">
              <a:solidFill>
                <a:schemeClr val="dk1"/>
              </a:solidFill>
              <a:latin typeface="Garamond"/>
              <a:ea typeface="Garamond"/>
              <a:cs typeface="Garamond"/>
              <a:sym typeface="Garamond"/>
            </a:endParaRPr>
          </a:p>
          <a:p>
            <a:pPr marL="228600" lvl="0" indent="-190500" algn="l" rtl="0">
              <a:lnSpc>
                <a:spcPct val="90000"/>
              </a:lnSpc>
              <a:spcBef>
                <a:spcPts val="10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However:  the more missed benchmarks, the greater the risk</a:t>
            </a:r>
            <a:endParaRPr sz="2600"/>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Identify potential problems early</a:t>
            </a:r>
            <a:endParaRPr sz="2600"/>
          </a:p>
          <a:p>
            <a:pPr marL="228600" lvl="0" indent="-50800" algn="l" rtl="0">
              <a:lnSpc>
                <a:spcPct val="90000"/>
              </a:lnSpc>
              <a:spcBef>
                <a:spcPts val="1000"/>
              </a:spcBef>
              <a:spcAft>
                <a:spcPts val="0"/>
              </a:spcAft>
              <a:buClr>
                <a:srgbClr val="3F3F3F"/>
              </a:buClr>
              <a:buSzPts val="2800"/>
              <a:buFont typeface="Arial"/>
              <a:buNone/>
            </a:pPr>
            <a:endParaRPr>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Google Shape;329;g398f24d9860_2_213"/>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30" name="Google Shape;330;g398f24d9860_2_213"/>
          <p:cNvSpPr txBox="1"/>
          <p:nvPr/>
        </p:nvSpPr>
        <p:spPr>
          <a:xfrm>
            <a:off x="348008" y="237983"/>
            <a:ext cx="6662392"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Change in Fund Balance Ratio</a:t>
            </a:r>
            <a:endParaRPr sz="3800" b="0" i="0" u="none" strike="noStrike" cap="none">
              <a:solidFill>
                <a:schemeClr val="dk1"/>
              </a:solidFill>
              <a:latin typeface="Calibri"/>
              <a:ea typeface="Calibri"/>
              <a:cs typeface="Calibri"/>
              <a:sym typeface="Calibri"/>
            </a:endParaRPr>
          </a:p>
        </p:txBody>
      </p:sp>
      <p:pic>
        <p:nvPicPr>
          <p:cNvPr id="331" name="Google Shape;331;g398f24d9860_2_213" descr="screen print of OSA report"/>
          <p:cNvPicPr preferRelativeResize="0"/>
          <p:nvPr/>
        </p:nvPicPr>
        <p:blipFill rotWithShape="1">
          <a:blip r:embed="rId4">
            <a:alphaModFix/>
          </a:blip>
          <a:srcRect/>
          <a:stretch/>
        </p:blipFill>
        <p:spPr>
          <a:xfrm>
            <a:off x="1329865" y="1208271"/>
            <a:ext cx="3524008" cy="36959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Google Shape;337;g398f24d9860_2_220"/>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38" name="Google Shape;338;g398f24d9860_2_220"/>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Operating Margin Ratio</a:t>
            </a:r>
            <a:endParaRPr sz="3800" b="0" i="0" u="none" strike="noStrike" cap="none">
              <a:solidFill>
                <a:schemeClr val="dk1"/>
              </a:solidFill>
              <a:latin typeface="Calibri"/>
              <a:ea typeface="Calibri"/>
              <a:cs typeface="Calibri"/>
              <a:sym typeface="Calibri"/>
            </a:endParaRPr>
          </a:p>
        </p:txBody>
      </p:sp>
      <p:pic>
        <p:nvPicPr>
          <p:cNvPr id="339" name="Google Shape;339;g398f24d9860_2_220" descr="screen print of OSA report"/>
          <p:cNvPicPr preferRelativeResize="0"/>
          <p:nvPr/>
        </p:nvPicPr>
        <p:blipFill rotWithShape="1">
          <a:blip r:embed="rId4">
            <a:alphaModFix/>
          </a:blip>
          <a:srcRect/>
          <a:stretch/>
        </p:blipFill>
        <p:spPr>
          <a:xfrm>
            <a:off x="1183376" y="1307708"/>
            <a:ext cx="3574578" cy="34595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g398f24d9860_2_227"/>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46" name="Google Shape;346;g398f24d9860_2_227"/>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Operating Reserve Ratio</a:t>
            </a:r>
            <a:endParaRPr sz="3800" b="0" i="0" u="none" strike="noStrike" cap="none">
              <a:solidFill>
                <a:schemeClr val="dk1"/>
              </a:solidFill>
              <a:latin typeface="Calibri"/>
              <a:ea typeface="Calibri"/>
              <a:cs typeface="Calibri"/>
              <a:sym typeface="Calibri"/>
            </a:endParaRPr>
          </a:p>
        </p:txBody>
      </p:sp>
      <p:pic>
        <p:nvPicPr>
          <p:cNvPr id="347" name="Google Shape;347;g398f24d9860_2_227" descr="screen print of OSA report"/>
          <p:cNvPicPr preferRelativeResize="0"/>
          <p:nvPr/>
        </p:nvPicPr>
        <p:blipFill rotWithShape="1">
          <a:blip r:embed="rId4">
            <a:alphaModFix/>
          </a:blip>
          <a:srcRect/>
          <a:stretch/>
        </p:blipFill>
        <p:spPr>
          <a:xfrm>
            <a:off x="548726" y="1405138"/>
            <a:ext cx="6109057" cy="852570"/>
          </a:xfrm>
          <a:prstGeom prst="rect">
            <a:avLst/>
          </a:prstGeom>
          <a:noFill/>
          <a:ln>
            <a:noFill/>
          </a:ln>
        </p:spPr>
      </p:pic>
      <p:pic>
        <p:nvPicPr>
          <p:cNvPr id="348" name="Google Shape;348;g398f24d9860_2_227" descr="screen print of OSA report"/>
          <p:cNvPicPr preferRelativeResize="0"/>
          <p:nvPr/>
        </p:nvPicPr>
        <p:blipFill rotWithShape="1">
          <a:blip r:embed="rId5">
            <a:alphaModFix/>
          </a:blip>
          <a:srcRect/>
          <a:stretch/>
        </p:blipFill>
        <p:spPr>
          <a:xfrm>
            <a:off x="630359" y="2233057"/>
            <a:ext cx="6027424" cy="1014441"/>
          </a:xfrm>
          <a:prstGeom prst="rect">
            <a:avLst/>
          </a:prstGeom>
          <a:noFill/>
          <a:ln>
            <a:noFill/>
          </a:ln>
        </p:spPr>
      </p:pic>
      <p:pic>
        <p:nvPicPr>
          <p:cNvPr id="349" name="Google Shape;349;g398f24d9860_2_227" descr="screen print of OSA report"/>
          <p:cNvPicPr preferRelativeResize="0"/>
          <p:nvPr/>
        </p:nvPicPr>
        <p:blipFill rotWithShape="1">
          <a:blip r:embed="rId6">
            <a:alphaModFix/>
          </a:blip>
          <a:srcRect/>
          <a:stretch/>
        </p:blipFill>
        <p:spPr>
          <a:xfrm>
            <a:off x="561951" y="3196400"/>
            <a:ext cx="4598509" cy="12015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4"/>
        <p:cNvGrpSpPr/>
        <p:nvPr/>
      </p:nvGrpSpPr>
      <p:grpSpPr>
        <a:xfrm>
          <a:off x="0" y="0"/>
          <a:ext cx="0" cy="0"/>
          <a:chOff x="0" y="0"/>
          <a:chExt cx="0" cy="0"/>
        </a:xfrm>
      </p:grpSpPr>
      <p:sp>
        <p:nvSpPr>
          <p:cNvPr id="355" name="Google Shape;355;g398f24d9860_2_236"/>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56" name="Google Shape;356;g398f24d9860_2_236"/>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OMR and CFBR</a:t>
            </a:r>
            <a:endParaRPr sz="3800" b="0" i="0" u="none" strike="noStrike" cap="none">
              <a:solidFill>
                <a:schemeClr val="dk1"/>
              </a:solidFill>
              <a:latin typeface="Calibri"/>
              <a:ea typeface="Calibri"/>
              <a:cs typeface="Calibri"/>
              <a:sym typeface="Calibri"/>
            </a:endParaRPr>
          </a:p>
        </p:txBody>
      </p:sp>
      <p:pic>
        <p:nvPicPr>
          <p:cNvPr id="357" name="Google Shape;357;g398f24d9860_2_236" descr="screen print of OSA report"/>
          <p:cNvPicPr preferRelativeResize="0"/>
          <p:nvPr/>
        </p:nvPicPr>
        <p:blipFill rotWithShape="1">
          <a:blip r:embed="rId4">
            <a:alphaModFix/>
          </a:blip>
          <a:srcRect/>
          <a:stretch/>
        </p:blipFill>
        <p:spPr>
          <a:xfrm>
            <a:off x="348008" y="1288192"/>
            <a:ext cx="2712194" cy="2555049"/>
          </a:xfrm>
          <a:prstGeom prst="rect">
            <a:avLst/>
          </a:prstGeom>
          <a:noFill/>
          <a:ln>
            <a:noFill/>
          </a:ln>
        </p:spPr>
      </p:pic>
      <p:pic>
        <p:nvPicPr>
          <p:cNvPr id="358" name="Google Shape;358;g398f24d9860_2_236" descr="screen print of OSA report"/>
          <p:cNvPicPr preferRelativeResize="0"/>
          <p:nvPr/>
        </p:nvPicPr>
        <p:blipFill rotWithShape="1">
          <a:blip r:embed="rId5">
            <a:alphaModFix/>
          </a:blip>
          <a:srcRect/>
          <a:stretch/>
        </p:blipFill>
        <p:spPr>
          <a:xfrm>
            <a:off x="3964266" y="1595372"/>
            <a:ext cx="2779406" cy="27483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g398f24d9860_2_244"/>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65" name="Google Shape;365;g398f24d9860_2_244"/>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DFBR and ORR</a:t>
            </a:r>
            <a:endParaRPr sz="3800" b="0" i="0" u="none" strike="noStrike" cap="none">
              <a:solidFill>
                <a:schemeClr val="dk1"/>
              </a:solidFill>
              <a:latin typeface="Calibri"/>
              <a:ea typeface="Calibri"/>
              <a:cs typeface="Calibri"/>
              <a:sym typeface="Calibri"/>
            </a:endParaRPr>
          </a:p>
        </p:txBody>
      </p:sp>
      <p:pic>
        <p:nvPicPr>
          <p:cNvPr id="366" name="Google Shape;366;g398f24d9860_2_244" descr="screen print of OSA report"/>
          <p:cNvPicPr preferRelativeResize="0"/>
          <p:nvPr/>
        </p:nvPicPr>
        <p:blipFill rotWithShape="1">
          <a:blip r:embed="rId4">
            <a:alphaModFix/>
          </a:blip>
          <a:srcRect/>
          <a:stretch/>
        </p:blipFill>
        <p:spPr>
          <a:xfrm>
            <a:off x="261511" y="1204784"/>
            <a:ext cx="3021635" cy="2391033"/>
          </a:xfrm>
          <a:prstGeom prst="rect">
            <a:avLst/>
          </a:prstGeom>
          <a:noFill/>
          <a:ln>
            <a:noFill/>
          </a:ln>
        </p:spPr>
      </p:pic>
      <p:pic>
        <p:nvPicPr>
          <p:cNvPr id="367" name="Google Shape;367;g398f24d9860_2_244" descr="screen print of OSA report"/>
          <p:cNvPicPr preferRelativeResize="0"/>
          <p:nvPr/>
        </p:nvPicPr>
        <p:blipFill rotWithShape="1">
          <a:blip r:embed="rId5">
            <a:alphaModFix/>
          </a:blip>
          <a:srcRect/>
          <a:stretch/>
        </p:blipFill>
        <p:spPr>
          <a:xfrm>
            <a:off x="4290358" y="1607923"/>
            <a:ext cx="2496065" cy="28800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g398f24d9860_2_252"/>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74" name="Google Shape;374;g398f24d9860_2_252"/>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Asset Sufficiency Ratio</a:t>
            </a:r>
            <a:endParaRPr sz="3800" b="0" i="0" u="none" strike="noStrike" cap="none">
              <a:solidFill>
                <a:schemeClr val="dk1"/>
              </a:solidFill>
              <a:latin typeface="Calibri"/>
              <a:ea typeface="Calibri"/>
              <a:cs typeface="Calibri"/>
              <a:sym typeface="Calibri"/>
            </a:endParaRPr>
          </a:p>
        </p:txBody>
      </p:sp>
      <p:pic>
        <p:nvPicPr>
          <p:cNvPr id="375" name="Google Shape;375;g398f24d9860_2_252" descr="screen print of OSA report"/>
          <p:cNvPicPr preferRelativeResize="0"/>
          <p:nvPr/>
        </p:nvPicPr>
        <p:blipFill rotWithShape="1">
          <a:blip r:embed="rId4">
            <a:alphaModFix/>
          </a:blip>
          <a:srcRect/>
          <a:stretch/>
        </p:blipFill>
        <p:spPr>
          <a:xfrm>
            <a:off x="1313765" y="1285006"/>
            <a:ext cx="3378994" cy="34075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sp>
        <p:nvSpPr>
          <p:cNvPr id="381" name="Google Shape;381;g398f24d9860_2_259"/>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82" name="Google Shape;382;g398f24d9860_2_259"/>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a:solidFill>
                  <a:schemeClr val="dk1"/>
                </a:solidFill>
                <a:latin typeface="Calibri"/>
                <a:ea typeface="Calibri"/>
                <a:cs typeface="Calibri"/>
                <a:sym typeface="Calibri"/>
              </a:rPr>
              <a:t> </a:t>
            </a:r>
            <a:r>
              <a:rPr lang="en-US" sz="3800" b="0" i="0" u="none" strike="noStrike" cap="none">
                <a:solidFill>
                  <a:schemeClr val="dk1"/>
                </a:solidFill>
                <a:latin typeface="Calibri"/>
                <a:ea typeface="Calibri"/>
                <a:cs typeface="Calibri"/>
                <a:sym typeface="Calibri"/>
              </a:rPr>
              <a:t>Operating Reserve Ratio </a:t>
            </a:r>
            <a:endParaRPr sz="3800" b="0" i="0" u="none" strike="noStrike" cap="none">
              <a:solidFill>
                <a:schemeClr val="dk1"/>
              </a:solidFill>
              <a:latin typeface="Calibri"/>
              <a:ea typeface="Calibri"/>
              <a:cs typeface="Calibri"/>
              <a:sym typeface="Calibri"/>
            </a:endParaRPr>
          </a:p>
        </p:txBody>
      </p:sp>
      <p:pic>
        <p:nvPicPr>
          <p:cNvPr id="383" name="Google Shape;383;g398f24d9860_2_259" descr="screen print of OSA report"/>
          <p:cNvPicPr preferRelativeResize="0"/>
          <p:nvPr/>
        </p:nvPicPr>
        <p:blipFill rotWithShape="1">
          <a:blip r:embed="rId4">
            <a:alphaModFix/>
          </a:blip>
          <a:srcRect/>
          <a:stretch/>
        </p:blipFill>
        <p:spPr>
          <a:xfrm>
            <a:off x="548726" y="1405138"/>
            <a:ext cx="4681541" cy="852570"/>
          </a:xfrm>
          <a:prstGeom prst="rect">
            <a:avLst/>
          </a:prstGeom>
          <a:noFill/>
          <a:ln>
            <a:noFill/>
          </a:ln>
        </p:spPr>
      </p:pic>
      <p:pic>
        <p:nvPicPr>
          <p:cNvPr id="384" name="Google Shape;384;g398f24d9860_2_259" descr="screen print of OSA report"/>
          <p:cNvPicPr preferRelativeResize="0"/>
          <p:nvPr/>
        </p:nvPicPr>
        <p:blipFill rotWithShape="1">
          <a:blip r:embed="rId5">
            <a:alphaModFix/>
          </a:blip>
          <a:srcRect/>
          <a:stretch/>
        </p:blipFill>
        <p:spPr>
          <a:xfrm>
            <a:off x="589719" y="2233057"/>
            <a:ext cx="4615867" cy="1014441"/>
          </a:xfrm>
          <a:prstGeom prst="rect">
            <a:avLst/>
          </a:prstGeom>
          <a:noFill/>
          <a:ln>
            <a:noFill/>
          </a:ln>
        </p:spPr>
      </p:pic>
      <p:pic>
        <p:nvPicPr>
          <p:cNvPr id="385" name="Google Shape;385;g398f24d9860_2_259" descr="screen print of OSA report"/>
          <p:cNvPicPr preferRelativeResize="0"/>
          <p:nvPr/>
        </p:nvPicPr>
        <p:blipFill rotWithShape="1">
          <a:blip r:embed="rId6">
            <a:alphaModFix/>
          </a:blip>
          <a:srcRect/>
          <a:stretch/>
        </p:blipFill>
        <p:spPr>
          <a:xfrm>
            <a:off x="590932" y="3183410"/>
            <a:ext cx="4598509" cy="12275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Approval of the prior meeting minutes</a:t>
            </a:r>
            <a:endParaRPr sz="2400">
              <a:latin typeface="Calibri"/>
              <a:ea typeface="Calibri"/>
              <a:cs typeface="Calibri"/>
              <a:sym typeface="Calibri"/>
            </a:endParaRPr>
          </a:p>
        </p:txBody>
      </p:sp>
      <p:sp>
        <p:nvSpPr>
          <p:cNvPr id="182" name="Google Shape;182;p4"/>
          <p:cNvSpPr txBox="1">
            <a:spLocks noGrp="1"/>
          </p:cNvSpPr>
          <p:nvPr>
            <p:ph type="body" idx="1"/>
          </p:nvPr>
        </p:nvSpPr>
        <p:spPr>
          <a:xfrm>
            <a:off x="311699" y="1152475"/>
            <a:ext cx="8626111"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r>
              <a:rPr lang="en-US" sz="2000">
                <a:latin typeface="Calibri"/>
                <a:ea typeface="Calibri"/>
                <a:cs typeface="Calibri"/>
                <a:sym typeface="Calibri"/>
              </a:rPr>
              <a:t>Request a motion for approval</a:t>
            </a:r>
            <a:endParaRPr/>
          </a:p>
          <a:p>
            <a:pPr marL="0" lvl="0" indent="0" algn="l" rtl="0">
              <a:lnSpc>
                <a:spcPct val="115000"/>
              </a:lnSpc>
              <a:spcBef>
                <a:spcPts val="1200"/>
              </a:spcBef>
              <a:spcAft>
                <a:spcPts val="0"/>
              </a:spcAft>
              <a:buSzPts val="1600"/>
              <a:buNone/>
            </a:pPr>
            <a:r>
              <a:rPr lang="en-US" sz="2000">
                <a:latin typeface="Calibri"/>
                <a:ea typeface="Calibri"/>
                <a:cs typeface="Calibri"/>
                <a:sym typeface="Calibri"/>
              </a:rPr>
              <a:t>Request for a secondary approval</a:t>
            </a:r>
            <a:endParaRPr/>
          </a:p>
          <a:p>
            <a:pPr marL="0" lvl="0" indent="0" algn="l" rtl="0">
              <a:lnSpc>
                <a:spcPct val="115000"/>
              </a:lnSpc>
              <a:spcBef>
                <a:spcPts val="1200"/>
              </a:spcBef>
              <a:spcAft>
                <a:spcPts val="1200"/>
              </a:spcAft>
              <a:buSzPts val="1600"/>
              <a:buNone/>
            </a:pPr>
            <a:r>
              <a:rPr lang="en-US" sz="2000">
                <a:latin typeface="Calibri"/>
                <a:ea typeface="Calibri"/>
                <a:cs typeface="Calibri"/>
                <a:sym typeface="Calibri"/>
              </a:rPr>
              <a:t>Any objections from the remaining members?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0"/>
        <p:cNvGrpSpPr/>
        <p:nvPr/>
      </p:nvGrpSpPr>
      <p:grpSpPr>
        <a:xfrm>
          <a:off x="0" y="0"/>
          <a:ext cx="0" cy="0"/>
          <a:chOff x="0" y="0"/>
          <a:chExt cx="0" cy="0"/>
        </a:xfrm>
      </p:grpSpPr>
      <p:sp>
        <p:nvSpPr>
          <p:cNvPr id="391" name="Google Shape;391;g398f24d9860_2_268"/>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92" name="Google Shape;392;g398f24d9860_2_268"/>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OMR an</a:t>
            </a:r>
            <a:r>
              <a:rPr lang="en-US" sz="3800">
                <a:solidFill>
                  <a:schemeClr val="dk1"/>
                </a:solidFill>
                <a:latin typeface="Calibri"/>
                <a:ea typeface="Calibri"/>
                <a:cs typeface="Calibri"/>
                <a:sym typeface="Calibri"/>
              </a:rPr>
              <a:t>d</a:t>
            </a:r>
            <a:r>
              <a:rPr lang="en-US" sz="3800" b="0" i="0" u="none" strike="noStrike" cap="none">
                <a:solidFill>
                  <a:schemeClr val="dk1"/>
                </a:solidFill>
                <a:latin typeface="Calibri"/>
                <a:ea typeface="Calibri"/>
                <a:cs typeface="Calibri"/>
                <a:sym typeface="Calibri"/>
              </a:rPr>
              <a:t> CFBR (</a:t>
            </a:r>
            <a:r>
              <a:rPr lang="en-US" sz="3800">
                <a:solidFill>
                  <a:schemeClr val="dk1"/>
                </a:solidFill>
                <a:latin typeface="Calibri"/>
                <a:ea typeface="Calibri"/>
                <a:cs typeface="Calibri"/>
                <a:sym typeface="Calibri"/>
              </a:rPr>
              <a:t>ratios</a:t>
            </a:r>
            <a:r>
              <a:rPr lang="en-US" sz="3800" b="0" i="0" u="none" strike="noStrike" cap="none">
                <a:solidFill>
                  <a:schemeClr val="dk1"/>
                </a:solidFill>
                <a:latin typeface="Calibri"/>
                <a:ea typeface="Calibri"/>
                <a:cs typeface="Calibri"/>
                <a:sym typeface="Calibri"/>
              </a:rPr>
              <a:t>)</a:t>
            </a:r>
            <a:endParaRPr sz="3800" b="0" i="0" u="none" strike="noStrike" cap="none">
              <a:solidFill>
                <a:schemeClr val="dk1"/>
              </a:solidFill>
              <a:latin typeface="Calibri"/>
              <a:ea typeface="Calibri"/>
              <a:cs typeface="Calibri"/>
              <a:sym typeface="Calibri"/>
            </a:endParaRPr>
          </a:p>
        </p:txBody>
      </p:sp>
      <p:pic>
        <p:nvPicPr>
          <p:cNvPr id="393" name="Google Shape;393;g398f24d9860_2_268" descr="screen print of OSA report"/>
          <p:cNvPicPr preferRelativeResize="0"/>
          <p:nvPr/>
        </p:nvPicPr>
        <p:blipFill rotWithShape="1">
          <a:blip r:embed="rId4">
            <a:alphaModFix/>
          </a:blip>
          <a:srcRect/>
          <a:stretch/>
        </p:blipFill>
        <p:spPr>
          <a:xfrm>
            <a:off x="606511" y="1270911"/>
            <a:ext cx="2430998" cy="2343440"/>
          </a:xfrm>
          <a:prstGeom prst="rect">
            <a:avLst/>
          </a:prstGeom>
          <a:noFill/>
          <a:ln>
            <a:noFill/>
          </a:ln>
        </p:spPr>
      </p:pic>
      <p:pic>
        <p:nvPicPr>
          <p:cNvPr id="394" name="Google Shape;394;g398f24d9860_2_268" descr="screen print of OSA report"/>
          <p:cNvPicPr preferRelativeResize="0"/>
          <p:nvPr/>
        </p:nvPicPr>
        <p:blipFill rotWithShape="1">
          <a:blip r:embed="rId5">
            <a:alphaModFix/>
          </a:blip>
          <a:srcRect/>
          <a:stretch/>
        </p:blipFill>
        <p:spPr>
          <a:xfrm>
            <a:off x="3847841" y="2000927"/>
            <a:ext cx="2204426" cy="2453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g398f24d9860_2_276"/>
          <p:cNvSpPr txBox="1">
            <a:spLocks noGrp="1"/>
          </p:cNvSpPr>
          <p:nvPr>
            <p:ph type="sldNum" idx="4294967295"/>
          </p:nvPr>
        </p:nvSpPr>
        <p:spPr>
          <a:xfrm>
            <a:off x="70104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401" name="Google Shape;401;g398f24d9860_2_276"/>
          <p:cNvSpPr txBox="1"/>
          <p:nvPr/>
        </p:nvSpPr>
        <p:spPr>
          <a:xfrm>
            <a:off x="348008" y="237983"/>
            <a:ext cx="6436840" cy="9668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ORR – Another Example</a:t>
            </a:r>
            <a:endParaRPr sz="3800" b="0" i="0" u="none" strike="noStrike" cap="none">
              <a:solidFill>
                <a:schemeClr val="dk1"/>
              </a:solidFill>
              <a:latin typeface="Calibri"/>
              <a:ea typeface="Calibri"/>
              <a:cs typeface="Calibri"/>
              <a:sym typeface="Calibri"/>
            </a:endParaRPr>
          </a:p>
        </p:txBody>
      </p:sp>
      <p:pic>
        <p:nvPicPr>
          <p:cNvPr id="402" name="Google Shape;402;g398f24d9860_2_276" descr="screen print of OSA report"/>
          <p:cNvPicPr preferRelativeResize="0"/>
          <p:nvPr/>
        </p:nvPicPr>
        <p:blipFill rotWithShape="1">
          <a:blip r:embed="rId4">
            <a:alphaModFix/>
          </a:blip>
          <a:srcRect/>
          <a:stretch/>
        </p:blipFill>
        <p:spPr>
          <a:xfrm>
            <a:off x="548726" y="1405138"/>
            <a:ext cx="4681541" cy="852570"/>
          </a:xfrm>
          <a:prstGeom prst="rect">
            <a:avLst/>
          </a:prstGeom>
          <a:noFill/>
          <a:ln>
            <a:noFill/>
          </a:ln>
        </p:spPr>
      </p:pic>
      <p:pic>
        <p:nvPicPr>
          <p:cNvPr id="403" name="Google Shape;403;g398f24d9860_2_276" descr="screen print of OSA report"/>
          <p:cNvPicPr preferRelativeResize="0"/>
          <p:nvPr/>
        </p:nvPicPr>
        <p:blipFill rotWithShape="1">
          <a:blip r:embed="rId5">
            <a:alphaModFix/>
          </a:blip>
          <a:srcRect/>
          <a:stretch/>
        </p:blipFill>
        <p:spPr>
          <a:xfrm>
            <a:off x="630359" y="2233057"/>
            <a:ext cx="4615868" cy="1014441"/>
          </a:xfrm>
          <a:prstGeom prst="rect">
            <a:avLst/>
          </a:prstGeom>
          <a:noFill/>
          <a:ln>
            <a:noFill/>
          </a:ln>
        </p:spPr>
      </p:pic>
      <p:pic>
        <p:nvPicPr>
          <p:cNvPr id="404" name="Google Shape;404;g398f24d9860_2_276" descr="screen print of OSA report"/>
          <p:cNvPicPr preferRelativeResize="0"/>
          <p:nvPr/>
        </p:nvPicPr>
        <p:blipFill rotWithShape="1">
          <a:blip r:embed="rId6">
            <a:alphaModFix/>
          </a:blip>
          <a:srcRect/>
          <a:stretch/>
        </p:blipFill>
        <p:spPr>
          <a:xfrm>
            <a:off x="367656" y="3243681"/>
            <a:ext cx="4979889" cy="12789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9"/>
        <p:cNvGrpSpPr/>
        <p:nvPr/>
      </p:nvGrpSpPr>
      <p:grpSpPr>
        <a:xfrm>
          <a:off x="0" y="0"/>
          <a:ext cx="0" cy="0"/>
          <a:chOff x="0" y="0"/>
          <a:chExt cx="0" cy="0"/>
        </a:xfrm>
      </p:grpSpPr>
      <p:sp>
        <p:nvSpPr>
          <p:cNvPr id="410" name="Google Shape;410;g398f24d9860_2_285"/>
          <p:cNvSpPr txBox="1">
            <a:spLocks noGrp="1"/>
          </p:cNvSpPr>
          <p:nvPr>
            <p:ph type="body" idx="1"/>
          </p:nvPr>
        </p:nvSpPr>
        <p:spPr>
          <a:xfrm>
            <a:off x="304084" y="885054"/>
            <a:ext cx="6417992" cy="3280742"/>
          </a:xfrm>
          <a:prstGeom prst="rect">
            <a:avLst/>
          </a:prstGeom>
          <a:noFill/>
          <a:ln>
            <a:noFill/>
          </a:ln>
        </p:spPr>
        <p:txBody>
          <a:bodyPr spcFirstLastPara="1" wrap="square" lIns="91425" tIns="45700" rIns="91425" bIns="45700" anchor="t" anchorCtr="0">
            <a:normAutofit lnSpcReduction="10000"/>
          </a:bodyPr>
          <a:lstStyle/>
          <a:p>
            <a:pPr marL="228600" lvl="0" indent="-228600" algn="ctr" rtl="0">
              <a:lnSpc>
                <a:spcPct val="90000"/>
              </a:lnSpc>
              <a:spcBef>
                <a:spcPts val="0"/>
              </a:spcBef>
              <a:spcAft>
                <a:spcPts val="0"/>
              </a:spcAft>
              <a:buClr>
                <a:srgbClr val="3F3F3F"/>
              </a:buClr>
              <a:buSzPts val="4800"/>
              <a:buFont typeface="Arial"/>
              <a:buNone/>
            </a:pPr>
            <a:r>
              <a:rPr lang="en-US" sz="4800">
                <a:latin typeface="Garamond"/>
                <a:ea typeface="Garamond"/>
                <a:cs typeface="Garamond"/>
                <a:sym typeface="Garamond"/>
              </a:rPr>
              <a:t>WE HAVE MOVED!</a:t>
            </a:r>
            <a:endParaRPr/>
          </a:p>
          <a:p>
            <a:pPr marL="228600" lvl="0" indent="-228600" algn="ctr" rtl="0">
              <a:lnSpc>
                <a:spcPct val="90000"/>
              </a:lnSpc>
              <a:spcBef>
                <a:spcPts val="1000"/>
              </a:spcBef>
              <a:spcAft>
                <a:spcPts val="0"/>
              </a:spcAft>
              <a:buClr>
                <a:srgbClr val="3F3F3F"/>
              </a:buClr>
              <a:buSzPts val="3200"/>
              <a:buFont typeface="Arial"/>
              <a:buNone/>
            </a:pPr>
            <a:r>
              <a:rPr lang="en-US" sz="3200">
                <a:latin typeface="Garamond"/>
                <a:ea typeface="Garamond"/>
                <a:cs typeface="Garamond"/>
                <a:sym typeface="Garamond"/>
              </a:rPr>
              <a:t>As of October 27, 2025</a:t>
            </a:r>
            <a:endParaRPr/>
          </a:p>
          <a:p>
            <a:pPr marL="228600" lvl="0" indent="-228600" algn="ctr" rtl="0">
              <a:lnSpc>
                <a:spcPct val="90000"/>
              </a:lnSpc>
              <a:spcBef>
                <a:spcPts val="1000"/>
              </a:spcBef>
              <a:spcAft>
                <a:spcPts val="0"/>
              </a:spcAft>
              <a:buClr>
                <a:srgbClr val="3F3F3F"/>
              </a:buClr>
              <a:buSzPts val="3200"/>
              <a:buFont typeface="Arial"/>
              <a:buNone/>
            </a:pPr>
            <a:r>
              <a:rPr lang="en-US" sz="3200">
                <a:latin typeface="Garamond"/>
                <a:ea typeface="Garamond"/>
                <a:cs typeface="Garamond"/>
                <a:sym typeface="Garamond"/>
              </a:rPr>
              <a:t>Our new address is:</a:t>
            </a:r>
            <a:endParaRPr/>
          </a:p>
          <a:p>
            <a:pPr marL="228600" lvl="0" indent="-228600" algn="ctr" rtl="0">
              <a:lnSpc>
                <a:spcPct val="90000"/>
              </a:lnSpc>
              <a:spcBef>
                <a:spcPts val="1000"/>
              </a:spcBef>
              <a:spcAft>
                <a:spcPts val="0"/>
              </a:spcAft>
              <a:buClr>
                <a:srgbClr val="025589"/>
              </a:buClr>
              <a:buSzPts val="3200"/>
              <a:buNone/>
            </a:pPr>
            <a:br>
              <a:rPr lang="en-US" sz="3200">
                <a:solidFill>
                  <a:srgbClr val="025589"/>
                </a:solidFill>
                <a:latin typeface="Garamond"/>
                <a:ea typeface="Garamond"/>
                <a:cs typeface="Garamond"/>
                <a:sym typeface="Garamond"/>
              </a:rPr>
            </a:br>
            <a:r>
              <a:rPr lang="en-US" sz="3200">
                <a:solidFill>
                  <a:srgbClr val="FF0000"/>
                </a:solidFill>
                <a:latin typeface="Garamond"/>
                <a:ea typeface="Garamond"/>
                <a:cs typeface="Garamond"/>
                <a:sym typeface="Garamond"/>
              </a:rPr>
              <a:t>1375 Sherman Street, 5</a:t>
            </a:r>
            <a:r>
              <a:rPr lang="en-US" sz="3200" baseline="30000">
                <a:solidFill>
                  <a:srgbClr val="FF0000"/>
                </a:solidFill>
                <a:latin typeface="Garamond"/>
                <a:ea typeface="Garamond"/>
                <a:cs typeface="Garamond"/>
                <a:sym typeface="Garamond"/>
              </a:rPr>
              <a:t>th</a:t>
            </a:r>
            <a:r>
              <a:rPr lang="en-US" sz="3200">
                <a:solidFill>
                  <a:srgbClr val="FF0000"/>
                </a:solidFill>
                <a:latin typeface="Garamond"/>
                <a:ea typeface="Garamond"/>
                <a:cs typeface="Garamond"/>
                <a:sym typeface="Garamond"/>
              </a:rPr>
              <a:t> Floor, Denver, Colorado 80203</a:t>
            </a:r>
            <a:endParaRPr sz="3200">
              <a:solidFill>
                <a:srgbClr val="FF0000"/>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5"/>
        <p:cNvGrpSpPr/>
        <p:nvPr/>
      </p:nvGrpSpPr>
      <p:grpSpPr>
        <a:xfrm>
          <a:off x="0" y="0"/>
          <a:ext cx="0" cy="0"/>
          <a:chOff x="0" y="0"/>
          <a:chExt cx="0" cy="0"/>
        </a:xfrm>
      </p:grpSpPr>
      <p:sp>
        <p:nvSpPr>
          <p:cNvPr id="416" name="Google Shape;416;g398f24d9860_2_290"/>
          <p:cNvSpPr txBox="1">
            <a:spLocks noGrp="1"/>
          </p:cNvSpPr>
          <p:nvPr>
            <p:ph type="title" idx="4294967295"/>
          </p:nvPr>
        </p:nvSpPr>
        <p:spPr>
          <a:xfrm>
            <a:off x="402336" y="291830"/>
            <a:ext cx="8247888" cy="40564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25589"/>
              </a:buClr>
              <a:buSzPts val="3000"/>
              <a:buFont typeface="Garamond"/>
              <a:buNone/>
            </a:pPr>
            <a:r>
              <a:rPr lang="en-US" sz="3000" b="0">
                <a:solidFill>
                  <a:srgbClr val="025589"/>
                </a:solidFill>
                <a:latin typeface="Garamond"/>
                <a:ea typeface="Garamond"/>
                <a:cs typeface="Garamond"/>
                <a:sym typeface="Garamond"/>
              </a:rPr>
              <a:t>Colorado Office of the State Auditor</a:t>
            </a:r>
            <a:br>
              <a:rPr lang="en-US" sz="3000" b="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1375 Sherman Street, 5</a:t>
            </a:r>
            <a:r>
              <a:rPr lang="en-US" sz="2400" b="0" baseline="30000">
                <a:solidFill>
                  <a:srgbClr val="025589"/>
                </a:solidFill>
                <a:latin typeface="Garamond"/>
                <a:ea typeface="Garamond"/>
                <a:cs typeface="Garamond"/>
                <a:sym typeface="Garamond"/>
              </a:rPr>
              <a:t>th</a:t>
            </a:r>
            <a:r>
              <a:rPr lang="en-US" sz="2400" b="0">
                <a:solidFill>
                  <a:srgbClr val="025589"/>
                </a:solidFill>
                <a:latin typeface="Garamond"/>
                <a:ea typeface="Garamond"/>
                <a:cs typeface="Garamond"/>
                <a:sym typeface="Garamond"/>
              </a:rPr>
              <a:t> Floor, Denver, Colorado 80203</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303.869.3000</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http://www.colorado.gov/auditor/</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Crystal Dorsey:  </a:t>
            </a:r>
            <a:r>
              <a:rPr lang="en-US" sz="2400" b="0" u="sng">
                <a:solidFill>
                  <a:schemeClr val="hlink"/>
                </a:solidFill>
                <a:latin typeface="Garamond"/>
                <a:ea typeface="Garamond"/>
                <a:cs typeface="Garamond"/>
                <a:sym typeface="Garamond"/>
                <a:hlinkClick r:id="rId4"/>
              </a:rPr>
              <a:t>crystal.dorsey@coleg.gov</a:t>
            </a:r>
            <a:r>
              <a:rPr lang="en-US" sz="2400" b="0">
                <a:solidFill>
                  <a:srgbClr val="025589"/>
                </a:solidFill>
                <a:latin typeface="Garamond"/>
                <a:ea typeface="Garamond"/>
                <a:cs typeface="Garamond"/>
                <a:sym typeface="Garamond"/>
              </a:rPr>
              <a:t>   (303) 869-3002</a:t>
            </a:r>
            <a:br>
              <a:rPr lang="en-US" sz="2400" b="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u="sng">
                <a:solidFill>
                  <a:schemeClr val="hlink"/>
                </a:solidFill>
                <a:latin typeface="Garamond"/>
                <a:ea typeface="Garamond"/>
                <a:cs typeface="Garamond"/>
                <a:sym typeface="Garamond"/>
                <a:hlinkClick r:id="rId5"/>
              </a:rPr>
              <a:t>osa.lg@coleg.gov</a:t>
            </a:r>
            <a:br>
              <a:rPr lang="en-US" sz="240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a:solidFill>
                  <a:srgbClr val="FF0000"/>
                </a:solidFill>
                <a:latin typeface="Garamond"/>
                <a:ea typeface="Garamond"/>
                <a:cs typeface="Garamond"/>
                <a:sym typeface="Garamond"/>
              </a:rPr>
              <a:t>All OSA Email addresses have changed to “@coleg.gov”</a:t>
            </a:r>
            <a:endParaRPr sz="2400" b="0">
              <a:solidFill>
                <a:srgbClr val="025589"/>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9de4d0d4c6_0_5"/>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80000"/>
              <a:buNone/>
            </a:pPr>
            <a:r>
              <a:rPr lang="en-US" sz="2000"/>
              <a:t>JBC Staff Briefing </a:t>
            </a:r>
            <a:endParaRPr sz="2000"/>
          </a:p>
          <a:p>
            <a:pPr marL="457200" lvl="1" indent="-282733" algn="l" rtl="0">
              <a:spcBef>
                <a:spcPts val="1200"/>
              </a:spcBef>
              <a:spcAft>
                <a:spcPts val="0"/>
              </a:spcAft>
              <a:buSzPct val="55000"/>
              <a:buFont typeface="Arial"/>
              <a:buChar char="○"/>
            </a:pPr>
            <a:r>
              <a:rPr lang="en-US" sz="2000"/>
              <a:t>November 19th from 9:00 am – 12:00 pm – CDE Grants and Operations </a:t>
            </a:r>
            <a:endParaRPr sz="2000"/>
          </a:p>
          <a:p>
            <a:pPr marL="457200" lvl="1" indent="-282733" algn="l" rtl="0">
              <a:spcBef>
                <a:spcPts val="0"/>
              </a:spcBef>
              <a:spcAft>
                <a:spcPts val="0"/>
              </a:spcAft>
              <a:buSzPct val="55000"/>
              <a:buFont typeface="Arial"/>
              <a:buChar char="○"/>
            </a:pPr>
            <a:r>
              <a:rPr lang="en-US" sz="2000"/>
              <a:t>December 2nd from 1:30 – 5:00 pm – CDE School Finance and Categoricals</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SzPct val="80000"/>
              <a:buNone/>
            </a:pPr>
            <a:r>
              <a:rPr lang="en-US" sz="2000"/>
              <a:t>JBC Hearing</a:t>
            </a:r>
            <a:endParaRPr sz="2000"/>
          </a:p>
          <a:p>
            <a:pPr marL="457200" lvl="0" indent="-282733" algn="l" rtl="0">
              <a:lnSpc>
                <a:spcPct val="115000"/>
              </a:lnSpc>
              <a:spcBef>
                <a:spcPts val="1200"/>
              </a:spcBef>
              <a:spcAft>
                <a:spcPts val="0"/>
              </a:spcAft>
              <a:buSzPct val="55000"/>
              <a:buFont typeface="Arial"/>
              <a:buChar char="●"/>
            </a:pPr>
            <a:r>
              <a:rPr lang="en-US" sz="2000"/>
              <a:t>December 9th - Time TBD </a:t>
            </a:r>
            <a:endParaRPr sz="2000"/>
          </a:p>
          <a:p>
            <a:pPr marL="0" lvl="0" indent="0" algn="l" rtl="0">
              <a:lnSpc>
                <a:spcPct val="115000"/>
              </a:lnSpc>
              <a:spcBef>
                <a:spcPts val="1200"/>
              </a:spcBef>
              <a:spcAft>
                <a:spcPts val="0"/>
              </a:spcAft>
              <a:buNone/>
            </a:pPr>
            <a:r>
              <a:rPr lang="en-US" sz="2000"/>
              <a:t>Mid-Year Supplemental True Up Request Submitted</a:t>
            </a:r>
            <a:endParaRPr sz="2000"/>
          </a:p>
          <a:p>
            <a:pPr marL="457200" lvl="0" indent="-282733" algn="l" rtl="0">
              <a:spcBef>
                <a:spcPts val="1200"/>
              </a:spcBef>
              <a:spcAft>
                <a:spcPts val="0"/>
              </a:spcAft>
              <a:buSzPct val="55000"/>
              <a:buFont typeface="Arial"/>
              <a:buChar char="●"/>
            </a:pPr>
            <a:r>
              <a:rPr lang="en-US" sz="2000"/>
              <a:t>January 15th </a:t>
            </a:r>
            <a:endParaRPr sz="2000"/>
          </a:p>
          <a:p>
            <a:pPr marL="0" lvl="0" indent="0" algn="l" rtl="0">
              <a:lnSpc>
                <a:spcPct val="115000"/>
              </a:lnSpc>
              <a:spcBef>
                <a:spcPts val="1200"/>
              </a:spcBef>
              <a:spcAft>
                <a:spcPts val="1200"/>
              </a:spcAft>
              <a:buSzPct val="80000"/>
              <a:buNone/>
            </a:pPr>
            <a:endParaRPr sz="2000"/>
          </a:p>
        </p:txBody>
      </p:sp>
      <p:sp>
        <p:nvSpPr>
          <p:cNvPr id="422" name="Google Shape;422;g39de4d0d4c6_0_5"/>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Legislative Process and Dates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39ff719f7bf_0_98"/>
          <p:cNvSpPr txBox="1">
            <a:spLocks noGrp="1"/>
          </p:cNvSpPr>
          <p:nvPr>
            <p:ph type="title"/>
          </p:nvPr>
        </p:nvSpPr>
        <p:spPr>
          <a:xfrm>
            <a:off x="311700" y="105100"/>
            <a:ext cx="8242500" cy="74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2026-27 Governor’s State Share Budget Request</a:t>
            </a:r>
            <a:endParaRPr sz="2400">
              <a:solidFill>
                <a:schemeClr val="dk1"/>
              </a:solidFill>
            </a:endParaRPr>
          </a:p>
        </p:txBody>
      </p:sp>
      <p:sp>
        <p:nvSpPr>
          <p:cNvPr id="428" name="Google Shape;428;g39ff719f7bf_0_98"/>
          <p:cNvSpPr txBox="1">
            <a:spLocks noGrp="1"/>
          </p:cNvSpPr>
          <p:nvPr>
            <p:ph type="body" idx="1"/>
          </p:nvPr>
        </p:nvSpPr>
        <p:spPr>
          <a:xfrm>
            <a:off x="311700" y="1029825"/>
            <a:ext cx="7730700" cy="3256500"/>
          </a:xfrm>
          <a:prstGeom prst="rect">
            <a:avLst/>
          </a:prstGeom>
          <a:noFill/>
          <a:ln>
            <a:noFill/>
          </a:ln>
        </p:spPr>
        <p:txBody>
          <a:bodyPr spcFirstLastPara="1" wrap="square" lIns="0" tIns="0" rIns="0" bIns="34275" anchor="t" anchorCtr="0">
            <a:normAutofit fontScale="40000" lnSpcReduction="10000"/>
          </a:bodyPr>
          <a:lstStyle/>
          <a:p>
            <a:pPr marL="177800" lvl="0" indent="-63500" algn="l" rtl="0">
              <a:lnSpc>
                <a:spcPct val="90000"/>
              </a:lnSpc>
              <a:spcBef>
                <a:spcPts val="0"/>
              </a:spcBef>
              <a:spcAft>
                <a:spcPts val="0"/>
              </a:spcAft>
              <a:buSzPct val="35188"/>
              <a:buNone/>
            </a:pPr>
            <a:r>
              <a:rPr lang="en-US" sz="5115" u="sng">
                <a:solidFill>
                  <a:schemeClr val="hlink"/>
                </a:solidFill>
                <a:latin typeface="Roboto"/>
                <a:ea typeface="Roboto"/>
                <a:cs typeface="Roboto"/>
                <a:sym typeface="Roboto"/>
                <a:hlinkClick r:id="rId3"/>
              </a:rPr>
              <a:t>Governor’s State Share of Total Program Request</a:t>
            </a:r>
            <a:endParaRPr sz="5115"/>
          </a:p>
          <a:p>
            <a:pPr marL="177800" lvl="0" indent="-63500" algn="l" rtl="0">
              <a:lnSpc>
                <a:spcPct val="90000"/>
              </a:lnSpc>
              <a:spcBef>
                <a:spcPts val="0"/>
              </a:spcBef>
              <a:spcAft>
                <a:spcPts val="0"/>
              </a:spcAft>
              <a:buSzPct val="35188"/>
              <a:buNone/>
            </a:pPr>
            <a:endParaRPr sz="5115"/>
          </a:p>
          <a:p>
            <a:pPr marL="342900" lvl="0" indent="-270668" algn="l" rtl="0">
              <a:spcBef>
                <a:spcPts val="0"/>
              </a:spcBef>
              <a:spcAft>
                <a:spcPts val="0"/>
              </a:spcAft>
              <a:buSzPct val="100000"/>
              <a:buFont typeface="Roboto"/>
              <a:buChar char="●"/>
            </a:pPr>
            <a:r>
              <a:rPr lang="en-US" sz="5115">
                <a:latin typeface="Roboto"/>
                <a:ea typeface="Roboto"/>
                <a:cs typeface="Roboto"/>
                <a:sym typeface="Roboto"/>
              </a:rPr>
              <a:t>Incremental funding request of + $</a:t>
            </a:r>
            <a:r>
              <a:rPr lang="en-US" sz="5115"/>
              <a:t>166,990,163</a:t>
            </a:r>
            <a:endParaRPr sz="5115"/>
          </a:p>
          <a:p>
            <a:pPr marL="342900" lvl="0" indent="-270668" algn="l" rtl="0">
              <a:spcBef>
                <a:spcPts val="1000"/>
              </a:spcBef>
              <a:spcAft>
                <a:spcPts val="0"/>
              </a:spcAft>
              <a:buSzPct val="100000"/>
              <a:buFont typeface="Roboto"/>
              <a:buChar char="●"/>
            </a:pPr>
            <a:r>
              <a:rPr lang="en-US" sz="5115">
                <a:latin typeface="Roboto"/>
                <a:ea typeface="Roboto"/>
                <a:cs typeface="Roboto"/>
                <a:sym typeface="Roboto"/>
              </a:rPr>
              <a:t>Assumes a 2.6% inflation rate</a:t>
            </a:r>
            <a:endParaRPr sz="5115">
              <a:latin typeface="Roboto"/>
              <a:ea typeface="Roboto"/>
              <a:cs typeface="Roboto"/>
              <a:sym typeface="Roboto"/>
            </a:endParaRPr>
          </a:p>
          <a:p>
            <a:pPr marL="342900" lvl="0" indent="-270668" algn="l" rtl="0">
              <a:lnSpc>
                <a:spcPct val="90000"/>
              </a:lnSpc>
              <a:spcBef>
                <a:spcPts val="1000"/>
              </a:spcBef>
              <a:spcAft>
                <a:spcPts val="0"/>
              </a:spcAft>
              <a:buSzPct val="100000"/>
              <a:buFont typeface="Roboto"/>
              <a:buChar char="●"/>
            </a:pPr>
            <a:r>
              <a:rPr lang="en-US" sz="5115">
                <a:latin typeface="Roboto"/>
                <a:ea typeface="Roboto"/>
                <a:cs typeface="Roboto"/>
                <a:sym typeface="Roboto"/>
              </a:rPr>
              <a:t>Increases statewide average per pupil by $413 to $12,272 in FY26-27</a:t>
            </a:r>
            <a:endParaRPr sz="5115">
              <a:latin typeface="Roboto"/>
              <a:ea typeface="Roboto"/>
              <a:cs typeface="Roboto"/>
              <a:sym typeface="Roboto"/>
            </a:endParaRPr>
          </a:p>
          <a:p>
            <a:pPr marL="342900" lvl="0" indent="-270668" algn="l" rtl="0">
              <a:lnSpc>
                <a:spcPct val="90000"/>
              </a:lnSpc>
              <a:spcBef>
                <a:spcPts val="1000"/>
              </a:spcBef>
              <a:spcAft>
                <a:spcPts val="0"/>
              </a:spcAft>
              <a:buSzPct val="100000"/>
              <a:buFont typeface="Roboto"/>
              <a:buChar char="●"/>
            </a:pPr>
            <a:r>
              <a:rPr lang="en-US" sz="5115">
                <a:latin typeface="Roboto"/>
                <a:ea typeface="Roboto"/>
                <a:cs typeface="Roboto"/>
                <a:sym typeface="Roboto"/>
              </a:rPr>
              <a:t>Assumes lower local share revenue for Total Program</a:t>
            </a:r>
            <a:endParaRPr sz="5115">
              <a:latin typeface="Roboto"/>
              <a:ea typeface="Roboto"/>
              <a:cs typeface="Roboto"/>
              <a:sym typeface="Roboto"/>
            </a:endParaRPr>
          </a:p>
          <a:p>
            <a:pPr marL="342900" lvl="0" indent="-270668" algn="l" rtl="0">
              <a:lnSpc>
                <a:spcPct val="90000"/>
              </a:lnSpc>
              <a:spcBef>
                <a:spcPts val="1000"/>
              </a:spcBef>
              <a:spcAft>
                <a:spcPts val="0"/>
              </a:spcAft>
              <a:buSzPct val="100000"/>
              <a:buFont typeface="Roboto"/>
              <a:buChar char="●"/>
            </a:pPr>
            <a:r>
              <a:rPr lang="en-US" sz="5115">
                <a:latin typeface="Roboto"/>
                <a:ea typeface="Roboto"/>
                <a:cs typeface="Roboto"/>
                <a:sym typeface="Roboto"/>
              </a:rPr>
              <a:t>Includes the 30% phase-in of the new formula funding per HB25-1320</a:t>
            </a:r>
            <a:endParaRPr sz="5115">
              <a:latin typeface="Roboto"/>
              <a:ea typeface="Roboto"/>
              <a:cs typeface="Roboto"/>
              <a:sym typeface="Roboto"/>
            </a:endParaRPr>
          </a:p>
          <a:p>
            <a:pPr marL="342900" lvl="0" indent="-270668" algn="l" rtl="0">
              <a:lnSpc>
                <a:spcPct val="90000"/>
              </a:lnSpc>
              <a:spcBef>
                <a:spcPts val="1000"/>
              </a:spcBef>
              <a:spcAft>
                <a:spcPts val="0"/>
              </a:spcAft>
              <a:buSzPct val="100000"/>
              <a:buFont typeface="Roboto"/>
              <a:buChar char="●"/>
            </a:pPr>
            <a:r>
              <a:rPr lang="en-US" sz="5115">
                <a:latin typeface="Roboto"/>
                <a:ea typeface="Roboto"/>
                <a:cs typeface="Roboto"/>
                <a:sym typeface="Roboto"/>
              </a:rPr>
              <a:t>Changes to 3 year pupil count averaging per HB25-1320</a:t>
            </a:r>
            <a:endParaRPr sz="5115">
              <a:latin typeface="Roboto"/>
              <a:ea typeface="Roboto"/>
              <a:cs typeface="Roboto"/>
              <a:sym typeface="Roboto"/>
            </a:endParaRPr>
          </a:p>
          <a:p>
            <a:pPr marL="0" lvl="0" indent="0" algn="l" rtl="0">
              <a:spcBef>
                <a:spcPts val="1000"/>
              </a:spcBef>
              <a:spcAft>
                <a:spcPts val="0"/>
              </a:spcAft>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98e794225b_0_0"/>
          <p:cNvSpPr txBox="1">
            <a:spLocks noGrp="1"/>
          </p:cNvSpPr>
          <p:nvPr>
            <p:ph type="title"/>
          </p:nvPr>
        </p:nvSpPr>
        <p:spPr>
          <a:xfrm>
            <a:off x="311700" y="105100"/>
            <a:ext cx="82425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Annual Total Program True-Up</a:t>
            </a:r>
            <a:endParaRPr/>
          </a:p>
        </p:txBody>
      </p:sp>
      <p:sp>
        <p:nvSpPr>
          <p:cNvPr id="434" name="Google Shape;434;g398e794225b_0_0"/>
          <p:cNvSpPr txBox="1">
            <a:spLocks noGrp="1"/>
          </p:cNvSpPr>
          <p:nvPr>
            <p:ph type="body" idx="1"/>
          </p:nvPr>
        </p:nvSpPr>
        <p:spPr>
          <a:xfrm>
            <a:off x="311700" y="1013125"/>
            <a:ext cx="7730700" cy="3323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US"/>
              <a:t>October count data locked down at end of day on December 5th following duplicate count process and cleanup</a:t>
            </a:r>
            <a:endParaRPr/>
          </a:p>
          <a:p>
            <a:pPr marL="457200" lvl="0" indent="-330200" algn="l" rtl="0">
              <a:spcBef>
                <a:spcPts val="0"/>
              </a:spcBef>
              <a:spcAft>
                <a:spcPts val="0"/>
              </a:spcAft>
              <a:buSzPts val="1600"/>
              <a:buChar char="●"/>
            </a:pPr>
            <a:r>
              <a:rPr lang="en-US"/>
              <a:t>Updates with counts and available final AV information run in formula and posted by end of day on December 9th</a:t>
            </a:r>
            <a:endParaRPr/>
          </a:p>
          <a:p>
            <a:pPr marL="457200" lvl="0" indent="-330200" algn="l" rtl="0">
              <a:spcBef>
                <a:spcPts val="0"/>
              </a:spcBef>
              <a:spcAft>
                <a:spcPts val="0"/>
              </a:spcAft>
              <a:buSzPts val="1600"/>
              <a:buChar char="●"/>
            </a:pPr>
            <a:r>
              <a:rPr lang="en-US"/>
              <a:t>October count data reopened on December 8th for districts to continue to correct errors</a:t>
            </a:r>
            <a:endParaRPr/>
          </a:p>
          <a:p>
            <a:pPr marL="457200" lvl="0" indent="-330200" algn="l" rtl="0">
              <a:spcBef>
                <a:spcPts val="0"/>
              </a:spcBef>
              <a:spcAft>
                <a:spcPts val="0"/>
              </a:spcAft>
              <a:buSzPts val="1600"/>
              <a:buChar char="●"/>
            </a:pPr>
            <a:r>
              <a:rPr lang="en-US"/>
              <a:t>Counties must provide final AV information to districts by December 10th</a:t>
            </a:r>
            <a:endParaRPr/>
          </a:p>
          <a:p>
            <a:pPr marL="457200" lvl="0" indent="-330200" algn="l" rtl="0">
              <a:spcBef>
                <a:spcPts val="0"/>
              </a:spcBef>
              <a:spcAft>
                <a:spcPts val="0"/>
              </a:spcAft>
              <a:buSzPts val="1600"/>
              <a:buChar char="●"/>
            </a:pPr>
            <a:r>
              <a:rPr lang="en-US"/>
              <a:t>Districts must certify mills to counties and CDE by December 15th</a:t>
            </a:r>
            <a:endParaRPr/>
          </a:p>
          <a:p>
            <a:pPr marL="457200" lvl="0" indent="-330200" algn="l" rtl="0">
              <a:spcBef>
                <a:spcPts val="0"/>
              </a:spcBef>
              <a:spcAft>
                <a:spcPts val="0"/>
              </a:spcAft>
              <a:buSzPts val="1600"/>
              <a:buChar char="●"/>
            </a:pPr>
            <a:r>
              <a:rPr lang="en-US"/>
              <a:t>All data is locked down permanently in early January</a:t>
            </a:r>
            <a:endParaRPr/>
          </a:p>
          <a:p>
            <a:pPr marL="457200" lvl="0" indent="-330200" algn="l" rtl="0">
              <a:spcBef>
                <a:spcPts val="0"/>
              </a:spcBef>
              <a:spcAft>
                <a:spcPts val="0"/>
              </a:spcAft>
              <a:buSzPts val="1600"/>
              <a:buChar char="●"/>
            </a:pPr>
            <a:r>
              <a:rPr lang="en-US"/>
              <a:t>Final true-up of Total Program calculations are completed, tied out with legislative staff and posted by January 15th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3a176b27b37_0_0"/>
          <p:cNvSpPr txBox="1">
            <a:spLocks noGrp="1"/>
          </p:cNvSpPr>
          <p:nvPr>
            <p:ph type="title"/>
          </p:nvPr>
        </p:nvSpPr>
        <p:spPr>
          <a:xfrm>
            <a:off x="311700" y="105100"/>
            <a:ext cx="82425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Mill Levy Certification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Important Dates</a:t>
            </a:r>
            <a:endParaRPr/>
          </a:p>
        </p:txBody>
      </p:sp>
      <p:sp>
        <p:nvSpPr>
          <p:cNvPr id="440" name="Google Shape;440;g3a176b27b37_0_0"/>
          <p:cNvSpPr txBox="1">
            <a:spLocks noGrp="1"/>
          </p:cNvSpPr>
          <p:nvPr>
            <p:ph type="body" idx="1"/>
          </p:nvPr>
        </p:nvSpPr>
        <p:spPr>
          <a:xfrm>
            <a:off x="311700" y="1109180"/>
            <a:ext cx="7730700" cy="3516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US"/>
              <a:t>On or before </a:t>
            </a:r>
            <a:r>
              <a:rPr lang="en-US" b="1"/>
              <a:t>December 10, 2025</a:t>
            </a:r>
            <a:r>
              <a:rPr lang="en-US"/>
              <a:t>:</a:t>
            </a:r>
            <a:endParaRPr/>
          </a:p>
          <a:p>
            <a:pPr marL="914400" lvl="1" indent="-330200" algn="l" rtl="0">
              <a:lnSpc>
                <a:spcPct val="115000"/>
              </a:lnSpc>
              <a:spcBef>
                <a:spcPts val="0"/>
              </a:spcBef>
              <a:spcAft>
                <a:spcPts val="0"/>
              </a:spcAft>
              <a:buSzPts val="1600"/>
              <a:buChar char="○"/>
            </a:pPr>
            <a:r>
              <a:rPr lang="en-US" sz="1600"/>
              <a:t>County assessor will provide final Certifications of Valuation to district/CDE</a:t>
            </a:r>
            <a:endParaRPr sz="1600"/>
          </a:p>
          <a:p>
            <a:pPr marL="914400" lvl="1" indent="-330200" algn="l" rtl="0">
              <a:lnSpc>
                <a:spcPct val="115000"/>
              </a:lnSpc>
              <a:spcBef>
                <a:spcPts val="0"/>
              </a:spcBef>
              <a:spcAft>
                <a:spcPts val="0"/>
              </a:spcAft>
              <a:buSzPts val="1600"/>
              <a:buChar char="○"/>
            </a:pPr>
            <a:r>
              <a:rPr lang="en-US" sz="1600"/>
              <a:t>Contact your county assessor to find out when they will provide certifications</a:t>
            </a:r>
            <a:endParaRPr sz="1600"/>
          </a:p>
          <a:p>
            <a:pPr marL="457200" lvl="0" indent="-330200" algn="l" rtl="0">
              <a:lnSpc>
                <a:spcPct val="115000"/>
              </a:lnSpc>
              <a:spcBef>
                <a:spcPts val="0"/>
              </a:spcBef>
              <a:spcAft>
                <a:spcPts val="0"/>
              </a:spcAft>
              <a:buSzPts val="1600"/>
              <a:buChar char="●"/>
            </a:pPr>
            <a:r>
              <a:rPr lang="en-US"/>
              <a:t>On or before </a:t>
            </a:r>
            <a:r>
              <a:rPr lang="en-US" b="1"/>
              <a:t>December 15, 2025</a:t>
            </a:r>
            <a:r>
              <a:rPr lang="en-US"/>
              <a:t>:</a:t>
            </a:r>
            <a:endParaRPr/>
          </a:p>
          <a:p>
            <a:pPr marL="914400" lvl="1" indent="-330200" algn="l" rtl="0">
              <a:lnSpc>
                <a:spcPct val="115000"/>
              </a:lnSpc>
              <a:spcBef>
                <a:spcPts val="0"/>
              </a:spcBef>
              <a:spcAft>
                <a:spcPts val="0"/>
              </a:spcAft>
              <a:buSzPts val="1600"/>
              <a:buChar char="○"/>
            </a:pPr>
            <a:r>
              <a:rPr lang="en-US" sz="1600"/>
              <a:t>District’s Board of Education must certify mill levies and provide to County Commissioner (be sure to find out what your County Commissioner requires well before this deadline, as county procedures may vary)</a:t>
            </a:r>
            <a:endParaRPr sz="1600"/>
          </a:p>
          <a:p>
            <a:pPr marL="914400" lvl="1" indent="-330200" algn="l" rtl="0">
              <a:lnSpc>
                <a:spcPct val="115000"/>
              </a:lnSpc>
              <a:spcBef>
                <a:spcPts val="0"/>
              </a:spcBef>
              <a:spcAft>
                <a:spcPts val="0"/>
              </a:spcAft>
              <a:buSzPts val="1600"/>
              <a:buChar char="○"/>
            </a:pPr>
            <a:r>
              <a:rPr lang="en-US" sz="1600"/>
              <a:t>District must submit certification information to CDE using online system</a:t>
            </a:r>
            <a:endParaRPr sz="1600"/>
          </a:p>
          <a:p>
            <a:pPr marL="0" lvl="0" indent="0" algn="l" rtl="0">
              <a:lnSpc>
                <a:spcPct val="115000"/>
              </a:lnSpc>
              <a:spcBef>
                <a:spcPts val="1200"/>
              </a:spcBef>
              <a:spcAft>
                <a:spcPts val="12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Mill Levy Certification Forms - Tools to Assist</a:t>
            </a:r>
            <a:endParaRPr/>
          </a:p>
        </p:txBody>
      </p:sp>
      <p:sp>
        <p:nvSpPr>
          <p:cNvPr id="446" name="Google Shape;446;p6"/>
          <p:cNvSpPr txBox="1">
            <a:spLocks noGrp="1"/>
          </p:cNvSpPr>
          <p:nvPr>
            <p:ph type="body" idx="1"/>
          </p:nvPr>
        </p:nvSpPr>
        <p:spPr>
          <a:xfrm>
            <a:off x="311700" y="1013125"/>
            <a:ext cx="8528100" cy="3306600"/>
          </a:xfrm>
          <a:prstGeom prst="rect">
            <a:avLst/>
          </a:prstGeom>
          <a:noFill/>
          <a:ln>
            <a:noFill/>
          </a:ln>
        </p:spPr>
        <p:txBody>
          <a:bodyPr spcFirstLastPara="1" wrap="square" lIns="91425" tIns="91425" rIns="91425" bIns="91425" anchor="ctr" anchorCtr="0">
            <a:noAutofit/>
          </a:bodyPr>
          <a:lstStyle/>
          <a:p>
            <a:pPr marL="457200" marR="0" lvl="0" indent="-345440" algn="l" rtl="0">
              <a:lnSpc>
                <a:spcPct val="95000"/>
              </a:lnSpc>
              <a:spcBef>
                <a:spcPts val="0"/>
              </a:spcBef>
              <a:spcAft>
                <a:spcPts val="0"/>
              </a:spcAft>
              <a:buSzPts val="1840"/>
              <a:buChar char="●"/>
            </a:pPr>
            <a:r>
              <a:rPr lang="en-US" sz="1840"/>
              <a:t>Both versions available at: </a:t>
            </a:r>
            <a:r>
              <a:rPr lang="en-US" sz="1840" u="sng">
                <a:solidFill>
                  <a:schemeClr val="hlink"/>
                </a:solidFill>
                <a:hlinkClick r:id="rId3"/>
              </a:rPr>
              <a:t>https://ed.cde.state.co.us/cdefinance/december-2024-mill-levy-certification-files</a:t>
            </a:r>
            <a:endParaRPr sz="1840"/>
          </a:p>
          <a:p>
            <a:pPr marL="457200" marR="0" lvl="0" indent="-345440" algn="l" rtl="0">
              <a:lnSpc>
                <a:spcPct val="95000"/>
              </a:lnSpc>
              <a:spcBef>
                <a:spcPts val="1000"/>
              </a:spcBef>
              <a:spcAft>
                <a:spcPts val="0"/>
              </a:spcAft>
              <a:buSzPts val="1840"/>
              <a:buChar char="●"/>
            </a:pPr>
            <a:r>
              <a:rPr lang="en-US" sz="1840" b="1"/>
              <a:t>Version 1:</a:t>
            </a:r>
            <a:r>
              <a:rPr lang="en-US" sz="1840"/>
              <a:t> “Traditional” Mill Levy Certification Form without Calculation Worksheet</a:t>
            </a:r>
            <a:endParaRPr sz="1840"/>
          </a:p>
          <a:p>
            <a:pPr marL="457200" marR="0" lvl="0" indent="-345440" algn="l" rtl="0">
              <a:lnSpc>
                <a:spcPct val="95000"/>
              </a:lnSpc>
              <a:spcBef>
                <a:spcPts val="1000"/>
              </a:spcBef>
              <a:spcAft>
                <a:spcPts val="0"/>
              </a:spcAft>
              <a:buSzPts val="1840"/>
              <a:buChar char="●"/>
            </a:pPr>
            <a:r>
              <a:rPr lang="en-US" sz="1840"/>
              <a:t>Not recommended for most users</a:t>
            </a:r>
            <a:endParaRPr sz="1840"/>
          </a:p>
          <a:p>
            <a:pPr marL="457200" marR="0" lvl="0" indent="-345440" algn="l" rtl="0">
              <a:lnSpc>
                <a:spcPct val="95000"/>
              </a:lnSpc>
              <a:spcBef>
                <a:spcPts val="1000"/>
              </a:spcBef>
              <a:spcAft>
                <a:spcPts val="0"/>
              </a:spcAft>
              <a:buSzPts val="1840"/>
              <a:buChar char="●"/>
            </a:pPr>
            <a:r>
              <a:rPr lang="en-US" sz="1840"/>
              <a:t>All December values must be entered/calculated by District</a:t>
            </a:r>
            <a:endParaRPr sz="1840"/>
          </a:p>
          <a:p>
            <a:pPr marL="457200" marR="0" lvl="0" indent="-345440" algn="l" rtl="0">
              <a:lnSpc>
                <a:spcPct val="95000"/>
              </a:lnSpc>
              <a:spcBef>
                <a:spcPts val="1000"/>
              </a:spcBef>
              <a:spcAft>
                <a:spcPts val="1000"/>
              </a:spcAft>
              <a:buSzPts val="1840"/>
              <a:buChar char="●"/>
            </a:pPr>
            <a:r>
              <a:rPr lang="en-US" sz="1840"/>
              <a:t>Column E data is entered into CDE online submission form</a:t>
            </a:r>
            <a:endParaRPr sz="134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3a176b27b37_0_254"/>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Mill Levy Certification Forms - Tools to Assist</a:t>
            </a:r>
            <a:endParaRPr/>
          </a:p>
        </p:txBody>
      </p:sp>
      <p:sp>
        <p:nvSpPr>
          <p:cNvPr id="452" name="Google Shape;452;g3a176b27b37_0_254"/>
          <p:cNvSpPr txBox="1">
            <a:spLocks noGrp="1"/>
          </p:cNvSpPr>
          <p:nvPr>
            <p:ph type="body" idx="1"/>
          </p:nvPr>
        </p:nvSpPr>
        <p:spPr>
          <a:xfrm>
            <a:off x="311700" y="1013125"/>
            <a:ext cx="8626200" cy="3306600"/>
          </a:xfrm>
          <a:prstGeom prst="rect">
            <a:avLst/>
          </a:prstGeom>
          <a:noFill/>
          <a:ln>
            <a:noFill/>
          </a:ln>
        </p:spPr>
        <p:txBody>
          <a:bodyPr spcFirstLastPara="1" wrap="square" lIns="91425" tIns="91425" rIns="91425" bIns="91425" anchor="ctr" anchorCtr="0">
            <a:noAutofit/>
          </a:bodyPr>
          <a:lstStyle/>
          <a:p>
            <a:pPr marL="457200" marR="0" lvl="0" indent="-345440" algn="l" rtl="0">
              <a:lnSpc>
                <a:spcPct val="95000"/>
              </a:lnSpc>
              <a:spcBef>
                <a:spcPts val="0"/>
              </a:spcBef>
              <a:spcAft>
                <a:spcPts val="0"/>
              </a:spcAft>
              <a:buSzPts val="1840"/>
              <a:buChar char="●"/>
            </a:pPr>
            <a:r>
              <a:rPr lang="en-US" sz="1840" b="1"/>
              <a:t>Version 2:</a:t>
            </a:r>
            <a:r>
              <a:rPr lang="en-US" sz="1840"/>
              <a:t> Mill Levy Certification Form WITH Calculation Worksheet</a:t>
            </a:r>
            <a:endParaRPr sz="1840"/>
          </a:p>
          <a:p>
            <a:pPr marL="457200" marR="0" lvl="0" indent="-345440" algn="l" rtl="0">
              <a:lnSpc>
                <a:spcPct val="95000"/>
              </a:lnSpc>
              <a:spcBef>
                <a:spcPts val="1000"/>
              </a:spcBef>
              <a:spcAft>
                <a:spcPts val="0"/>
              </a:spcAft>
              <a:buSzPts val="1840"/>
              <a:buChar char="●"/>
            </a:pPr>
            <a:r>
              <a:rPr lang="en-US" sz="1840"/>
              <a:t>Highly recommended</a:t>
            </a:r>
            <a:endParaRPr sz="1840"/>
          </a:p>
          <a:p>
            <a:pPr marL="457200" marR="0" lvl="0" indent="-345440" algn="l" rtl="0">
              <a:lnSpc>
                <a:spcPct val="95000"/>
              </a:lnSpc>
              <a:spcBef>
                <a:spcPts val="1000"/>
              </a:spcBef>
              <a:spcAft>
                <a:spcPts val="0"/>
              </a:spcAft>
              <a:buSzPts val="1840"/>
              <a:buChar char="●"/>
            </a:pPr>
            <a:r>
              <a:rPr lang="en-US" sz="1840"/>
              <a:t>Manual input cells for data, then it does the calculation and auto populates everything for you across multiple tabs</a:t>
            </a:r>
            <a:endParaRPr sz="1840"/>
          </a:p>
          <a:p>
            <a:pPr marL="457200" marR="0" lvl="0" indent="-345440" algn="l" rtl="0">
              <a:lnSpc>
                <a:spcPct val="95000"/>
              </a:lnSpc>
              <a:spcBef>
                <a:spcPts val="1000"/>
              </a:spcBef>
              <a:spcAft>
                <a:spcPts val="1000"/>
              </a:spcAft>
              <a:buSzPts val="1840"/>
              <a:buChar char="●"/>
            </a:pPr>
            <a:r>
              <a:rPr lang="en-US" sz="1840"/>
              <a:t>Includes BOE packet cover sheet and resolution, calculation worksheet, and CDE Mill Levy Certification Form (needed to enter data into CDE online submission form</a:t>
            </a:r>
            <a:endParaRPr sz="184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Approval of agenda</a:t>
            </a:r>
            <a:endParaRPr sz="2400">
              <a:latin typeface="Calibri"/>
              <a:ea typeface="Calibri"/>
              <a:cs typeface="Calibri"/>
              <a:sym typeface="Calibri"/>
            </a:endParaRPr>
          </a:p>
        </p:txBody>
      </p:sp>
      <p:sp>
        <p:nvSpPr>
          <p:cNvPr id="188" name="Google Shape;188;p3"/>
          <p:cNvSpPr txBox="1">
            <a:spLocks noGrp="1"/>
          </p:cNvSpPr>
          <p:nvPr>
            <p:ph type="body" idx="1"/>
          </p:nvPr>
        </p:nvSpPr>
        <p:spPr>
          <a:xfrm>
            <a:off x="311699" y="1152475"/>
            <a:ext cx="8626111"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r>
              <a:rPr lang="en-US" sz="2000">
                <a:latin typeface="Calibri"/>
                <a:ea typeface="Calibri"/>
                <a:cs typeface="Calibri"/>
                <a:sym typeface="Calibri"/>
              </a:rPr>
              <a:t>Request a motion for approval</a:t>
            </a:r>
            <a:endParaRPr/>
          </a:p>
          <a:p>
            <a:pPr marL="0" lvl="0" indent="0" algn="l" rtl="0">
              <a:lnSpc>
                <a:spcPct val="115000"/>
              </a:lnSpc>
              <a:spcBef>
                <a:spcPts val="1200"/>
              </a:spcBef>
              <a:spcAft>
                <a:spcPts val="0"/>
              </a:spcAft>
              <a:buSzPts val="1600"/>
              <a:buNone/>
            </a:pPr>
            <a:r>
              <a:rPr lang="en-US" sz="2000">
                <a:latin typeface="Calibri"/>
                <a:ea typeface="Calibri"/>
                <a:cs typeface="Calibri"/>
                <a:sym typeface="Calibri"/>
              </a:rPr>
              <a:t>Request for a secondary approval</a:t>
            </a:r>
            <a:endParaRPr/>
          </a:p>
          <a:p>
            <a:pPr marL="0" lvl="0" indent="0" algn="l" rtl="0">
              <a:lnSpc>
                <a:spcPct val="115000"/>
              </a:lnSpc>
              <a:spcBef>
                <a:spcPts val="1200"/>
              </a:spcBef>
              <a:spcAft>
                <a:spcPts val="1200"/>
              </a:spcAft>
              <a:buSzPts val="1600"/>
              <a:buNone/>
            </a:pPr>
            <a:r>
              <a:rPr lang="en-US" sz="2000">
                <a:latin typeface="Calibri"/>
                <a:ea typeface="Calibri"/>
                <a:cs typeface="Calibri"/>
                <a:sym typeface="Calibri"/>
              </a:rPr>
              <a:t>Any objections from the remaining members? </a:t>
            </a:r>
            <a:endParaRPr sz="200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39ff719f7bf_0_354"/>
          <p:cNvSpPr txBox="1">
            <a:spLocks noGrp="1"/>
          </p:cNvSpPr>
          <p:nvPr>
            <p:ph type="title"/>
          </p:nvPr>
        </p:nvSpPr>
        <p:spPr>
          <a:xfrm>
            <a:off x="311700" y="105100"/>
            <a:ext cx="8242500" cy="74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2026-27 Governor’s Categorical Budget Requests</a:t>
            </a:r>
            <a:endParaRPr sz="2400">
              <a:solidFill>
                <a:schemeClr val="dk1"/>
              </a:solidFill>
            </a:endParaRPr>
          </a:p>
        </p:txBody>
      </p:sp>
      <p:sp>
        <p:nvSpPr>
          <p:cNvPr id="458" name="Google Shape;458;g39ff719f7bf_0_354"/>
          <p:cNvSpPr txBox="1">
            <a:spLocks noGrp="1"/>
          </p:cNvSpPr>
          <p:nvPr>
            <p:ph type="body" idx="1"/>
          </p:nvPr>
        </p:nvSpPr>
        <p:spPr>
          <a:xfrm>
            <a:off x="311700" y="1152475"/>
            <a:ext cx="7730700" cy="3034800"/>
          </a:xfrm>
          <a:prstGeom prst="rect">
            <a:avLst/>
          </a:prstGeom>
          <a:noFill/>
          <a:ln>
            <a:noFill/>
          </a:ln>
        </p:spPr>
        <p:txBody>
          <a:bodyPr spcFirstLastPara="1" wrap="square" lIns="0" tIns="0" rIns="0" bIns="34275" anchor="t" anchorCtr="0">
            <a:normAutofit lnSpcReduction="10000"/>
          </a:bodyPr>
          <a:lstStyle/>
          <a:p>
            <a:pPr marL="177800" lvl="0" indent="-63500" algn="l" rtl="0">
              <a:lnSpc>
                <a:spcPct val="90000"/>
              </a:lnSpc>
              <a:spcBef>
                <a:spcPts val="0"/>
              </a:spcBef>
              <a:spcAft>
                <a:spcPts val="0"/>
              </a:spcAft>
              <a:buSzPts val="1800"/>
              <a:buNone/>
            </a:pPr>
            <a:r>
              <a:rPr lang="en-US" sz="2400" u="sng">
                <a:solidFill>
                  <a:schemeClr val="hlink"/>
                </a:solidFill>
                <a:latin typeface="Roboto"/>
                <a:ea typeface="Roboto"/>
                <a:cs typeface="Roboto"/>
                <a:sym typeface="Roboto"/>
                <a:hlinkClick r:id="rId3"/>
              </a:rPr>
              <a:t>Governor’s Categorical Programs Request</a:t>
            </a:r>
            <a:endParaRPr sz="2400">
              <a:latin typeface="Roboto"/>
              <a:ea typeface="Roboto"/>
              <a:cs typeface="Roboto"/>
              <a:sym typeface="Roboto"/>
            </a:endParaRPr>
          </a:p>
          <a:p>
            <a:pPr marL="342900" lvl="0" indent="-317500" algn="l" rtl="0">
              <a:spcBef>
                <a:spcPts val="0"/>
              </a:spcBef>
              <a:spcAft>
                <a:spcPts val="0"/>
              </a:spcAft>
              <a:buSzPts val="2400"/>
              <a:buFont typeface="Roboto"/>
              <a:buChar char="●"/>
            </a:pPr>
            <a:r>
              <a:rPr lang="en-US" sz="2400">
                <a:latin typeface="Roboto"/>
                <a:ea typeface="Roboto"/>
                <a:cs typeface="Roboto"/>
                <a:sym typeface="Roboto"/>
              </a:rPr>
              <a:t>Incremental funding request of </a:t>
            </a:r>
            <a:r>
              <a:rPr lang="en-US" sz="2400"/>
              <a:t>$14,539,542</a:t>
            </a:r>
            <a:r>
              <a:rPr lang="en-US" sz="1200">
                <a:latin typeface="Arial"/>
                <a:ea typeface="Arial"/>
                <a:cs typeface="Arial"/>
                <a:sym typeface="Arial"/>
              </a:rPr>
              <a:t> </a:t>
            </a:r>
            <a:endParaRPr sz="2400">
              <a:latin typeface="Roboto"/>
              <a:ea typeface="Roboto"/>
              <a:cs typeface="Roboto"/>
              <a:sym typeface="Roboto"/>
            </a:endParaRPr>
          </a:p>
          <a:p>
            <a:pPr marL="342900" lvl="0" indent="-317500" algn="l" rtl="0">
              <a:spcBef>
                <a:spcPts val="0"/>
              </a:spcBef>
              <a:spcAft>
                <a:spcPts val="0"/>
              </a:spcAft>
              <a:buSzPts val="2400"/>
              <a:buFont typeface="Roboto"/>
              <a:buChar char="●"/>
            </a:pPr>
            <a:r>
              <a:rPr lang="en-US" sz="2400">
                <a:latin typeface="Roboto"/>
                <a:ea typeface="Roboto"/>
                <a:cs typeface="Roboto"/>
                <a:sym typeface="Roboto"/>
              </a:rPr>
              <a:t>Assumes a 2.</a:t>
            </a:r>
            <a:r>
              <a:rPr lang="en-US" sz="2400"/>
              <a:t>6</a:t>
            </a:r>
            <a:r>
              <a:rPr lang="en-US" sz="2400">
                <a:latin typeface="Roboto"/>
                <a:ea typeface="Roboto"/>
                <a:cs typeface="Roboto"/>
                <a:sym typeface="Roboto"/>
              </a:rPr>
              <a:t>% inflation rate</a:t>
            </a:r>
            <a:endParaRPr sz="2400">
              <a:latin typeface="Roboto"/>
              <a:ea typeface="Roboto"/>
              <a:cs typeface="Roboto"/>
              <a:sym typeface="Roboto"/>
            </a:endParaRPr>
          </a:p>
          <a:p>
            <a:pPr marL="342900" lvl="0" indent="-317500" algn="l" rtl="0">
              <a:spcBef>
                <a:spcPts val="0"/>
              </a:spcBef>
              <a:spcAft>
                <a:spcPts val="0"/>
              </a:spcAft>
              <a:buSzPts val="2400"/>
              <a:buFont typeface="Roboto"/>
              <a:buChar char="●"/>
            </a:pPr>
            <a:r>
              <a:rPr lang="en-US" sz="2400">
                <a:latin typeface="Roboto"/>
                <a:ea typeface="Roboto"/>
                <a:cs typeface="Roboto"/>
                <a:sym typeface="Roboto"/>
              </a:rPr>
              <a:t>Funds required inflationary increase for Special Education per SB22-127 = </a:t>
            </a:r>
            <a:r>
              <a:rPr lang="en-US" sz="2400"/>
              <a:t>$10,106,065 </a:t>
            </a:r>
            <a:endParaRPr sz="2400">
              <a:latin typeface="Roboto"/>
              <a:ea typeface="Roboto"/>
              <a:cs typeface="Roboto"/>
              <a:sym typeface="Roboto"/>
            </a:endParaRPr>
          </a:p>
          <a:p>
            <a:pPr marL="342900" lvl="0" indent="-317500" algn="l" rtl="0">
              <a:spcBef>
                <a:spcPts val="0"/>
              </a:spcBef>
              <a:spcAft>
                <a:spcPts val="0"/>
              </a:spcAft>
              <a:buSzPts val="2400"/>
              <a:buFont typeface="Roboto"/>
              <a:buChar char="●"/>
            </a:pPr>
            <a:r>
              <a:rPr lang="en-US" sz="2400">
                <a:latin typeface="Roboto"/>
                <a:ea typeface="Roboto"/>
                <a:cs typeface="Roboto"/>
                <a:sym typeface="Roboto"/>
              </a:rPr>
              <a:t>Remaining funds allocated based upon standardized formula (aka gap analysis) = </a:t>
            </a:r>
            <a:r>
              <a:rPr lang="en-US" sz="2400"/>
              <a:t>$4,433,476 </a:t>
            </a:r>
            <a:endParaRPr sz="2400">
              <a:latin typeface="Roboto"/>
              <a:ea typeface="Roboto"/>
              <a:cs typeface="Roboto"/>
              <a:sym typeface="Roboto"/>
            </a:endParaRPr>
          </a:p>
          <a:p>
            <a:pPr marL="342900" lvl="0" indent="-317500" algn="l" rtl="0">
              <a:spcBef>
                <a:spcPts val="0"/>
              </a:spcBef>
              <a:spcAft>
                <a:spcPts val="0"/>
              </a:spcAft>
              <a:buSzPts val="2400"/>
              <a:buFont typeface="Roboto"/>
              <a:buChar char="●"/>
            </a:pPr>
            <a:r>
              <a:rPr lang="en-US" sz="2400" u="sng">
                <a:solidFill>
                  <a:schemeClr val="hlink"/>
                </a:solidFill>
                <a:latin typeface="Roboto"/>
                <a:ea typeface="Roboto"/>
                <a:cs typeface="Roboto"/>
                <a:sym typeface="Roboto"/>
                <a:hlinkClick r:id="rId4"/>
              </a:rPr>
              <a:t>Request for Information Response</a:t>
            </a:r>
            <a:endParaRPr sz="24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39ff719f7bf_0_183"/>
          <p:cNvSpPr txBox="1">
            <a:spLocks noGrp="1"/>
          </p:cNvSpPr>
          <p:nvPr>
            <p:ph type="title"/>
          </p:nvPr>
        </p:nvSpPr>
        <p:spPr>
          <a:xfrm>
            <a:off x="338174" y="190894"/>
            <a:ext cx="8552400" cy="567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US" sz="2400">
                <a:solidFill>
                  <a:schemeClr val="dk1"/>
                </a:solidFill>
              </a:rPr>
              <a:t> 2026-27 CDE/CSI/CSDB Budget Requests</a:t>
            </a:r>
            <a:endParaRPr sz="2400">
              <a:solidFill>
                <a:schemeClr val="dk1"/>
              </a:solidFill>
            </a:endParaRPr>
          </a:p>
        </p:txBody>
      </p:sp>
      <p:sp>
        <p:nvSpPr>
          <p:cNvPr id="464" name="Google Shape;464;g39ff719f7bf_0_183"/>
          <p:cNvSpPr txBox="1">
            <a:spLocks noGrp="1"/>
          </p:cNvSpPr>
          <p:nvPr>
            <p:ph type="body" idx="1"/>
          </p:nvPr>
        </p:nvSpPr>
        <p:spPr>
          <a:xfrm>
            <a:off x="516146" y="1048943"/>
            <a:ext cx="8111700" cy="3480600"/>
          </a:xfrm>
          <a:prstGeom prst="rect">
            <a:avLst/>
          </a:prstGeom>
          <a:noFill/>
          <a:ln>
            <a:noFill/>
          </a:ln>
        </p:spPr>
        <p:txBody>
          <a:bodyPr spcFirstLastPara="1" wrap="square" lIns="0" tIns="0" rIns="0" bIns="34275" anchor="t" anchorCtr="0">
            <a:normAutofit lnSpcReduction="10000"/>
          </a:bodyPr>
          <a:lstStyle/>
          <a:p>
            <a:pPr marL="228600" lvl="0" indent="0" algn="l" rtl="0">
              <a:lnSpc>
                <a:spcPct val="100000"/>
              </a:lnSpc>
              <a:spcBef>
                <a:spcPts val="0"/>
              </a:spcBef>
              <a:spcAft>
                <a:spcPts val="0"/>
              </a:spcAft>
              <a:buNone/>
            </a:pPr>
            <a:r>
              <a:rPr lang="en-US" sz="2400" u="sng">
                <a:solidFill>
                  <a:schemeClr val="hlink"/>
                </a:solidFill>
                <a:latin typeface="Roboto"/>
                <a:ea typeface="Roboto"/>
                <a:cs typeface="Roboto"/>
                <a:sym typeface="Roboto"/>
                <a:hlinkClick r:id="rId3"/>
              </a:rPr>
              <a:t>CSI Mill Levy Equalization </a:t>
            </a:r>
            <a:endParaRPr sz="2400">
              <a:latin typeface="Roboto"/>
              <a:ea typeface="Roboto"/>
              <a:cs typeface="Roboto"/>
              <a:sym typeface="Roboto"/>
            </a:endParaRPr>
          </a:p>
          <a:p>
            <a:pPr marL="228600" lvl="0" indent="0" algn="l" rtl="0">
              <a:lnSpc>
                <a:spcPct val="100000"/>
              </a:lnSpc>
              <a:spcBef>
                <a:spcPts val="0"/>
              </a:spcBef>
              <a:spcAft>
                <a:spcPts val="0"/>
              </a:spcAft>
              <a:buNone/>
            </a:pPr>
            <a:r>
              <a:rPr lang="en-US" sz="2400" u="sng">
                <a:solidFill>
                  <a:schemeClr val="hlink"/>
                </a:solidFill>
                <a:latin typeface="Roboto"/>
                <a:ea typeface="Roboto"/>
                <a:cs typeface="Roboto"/>
                <a:sym typeface="Roboto"/>
                <a:hlinkClick r:id="rId4"/>
              </a:rPr>
              <a:t>BE</a:t>
            </a:r>
            <a:r>
              <a:rPr lang="en-US" sz="2400" u="sng">
                <a:solidFill>
                  <a:schemeClr val="hlink"/>
                </a:solidFill>
                <a:latin typeface="Roboto"/>
                <a:ea typeface="Roboto"/>
                <a:cs typeface="Roboto"/>
                <a:sym typeface="Roboto"/>
                <a:hlinkClick r:id="rId4"/>
              </a:rPr>
              <a:t>ST Assessment IT System</a:t>
            </a:r>
            <a:endParaRPr sz="2400">
              <a:latin typeface="Roboto"/>
              <a:ea typeface="Roboto"/>
              <a:cs typeface="Roboto"/>
              <a:sym typeface="Roboto"/>
            </a:endParaRPr>
          </a:p>
          <a:p>
            <a:pPr marL="228600" marR="304800" lvl="0" indent="0" algn="l" rtl="0">
              <a:lnSpc>
                <a:spcPct val="100000"/>
              </a:lnSpc>
              <a:spcBef>
                <a:spcPts val="1000"/>
              </a:spcBef>
              <a:spcAft>
                <a:spcPts val="0"/>
              </a:spcAft>
              <a:buNone/>
            </a:pPr>
            <a:r>
              <a:rPr lang="en-US" sz="2400" u="sng">
                <a:solidFill>
                  <a:schemeClr val="hlink"/>
                </a:solidFill>
                <a:latin typeface="Roboto"/>
                <a:ea typeface="Roboto"/>
                <a:cs typeface="Roboto"/>
                <a:sym typeface="Roboto"/>
                <a:hlinkClick r:id="rId5"/>
              </a:rPr>
              <a:t>READ Act Awareness Campaign and Evaluation Reductions</a:t>
            </a:r>
            <a:endParaRPr sz="2400" u="sng">
              <a:solidFill>
                <a:schemeClr val="hlink"/>
              </a:solidFill>
              <a:latin typeface="Roboto"/>
              <a:ea typeface="Roboto"/>
              <a:cs typeface="Roboto"/>
              <a:sym typeface="Roboto"/>
            </a:endParaRPr>
          </a:p>
          <a:p>
            <a:pPr marL="228600" marR="304800" lvl="0" indent="0" algn="l" rtl="0">
              <a:lnSpc>
                <a:spcPct val="100000"/>
              </a:lnSpc>
              <a:spcBef>
                <a:spcPts val="1000"/>
              </a:spcBef>
              <a:spcAft>
                <a:spcPts val="0"/>
              </a:spcAft>
              <a:buNone/>
            </a:pPr>
            <a:r>
              <a:rPr lang="en-US" sz="2400" u="sng">
                <a:solidFill>
                  <a:schemeClr val="hlink"/>
                </a:solidFill>
                <a:latin typeface="Roboto"/>
                <a:ea typeface="Roboto"/>
                <a:cs typeface="Roboto"/>
                <a:sym typeface="Roboto"/>
                <a:hlinkClick r:id="rId6"/>
              </a:rPr>
              <a:t>Restructuring of Statewide Social Studies Assessment</a:t>
            </a:r>
            <a:r>
              <a:rPr lang="en-US" sz="2400" u="sng">
                <a:solidFill>
                  <a:schemeClr val="hlink"/>
                </a:solidFill>
                <a:latin typeface="Roboto"/>
                <a:ea typeface="Roboto"/>
                <a:cs typeface="Roboto"/>
                <a:sym typeface="Roboto"/>
              </a:rPr>
              <a:t> </a:t>
            </a:r>
            <a:endParaRPr sz="2400" u="sng">
              <a:solidFill>
                <a:schemeClr val="hlink"/>
              </a:solidFill>
              <a:latin typeface="Roboto"/>
              <a:ea typeface="Roboto"/>
              <a:cs typeface="Roboto"/>
              <a:sym typeface="Roboto"/>
            </a:endParaRPr>
          </a:p>
          <a:p>
            <a:pPr marL="228600" marR="304800" lvl="0" indent="0" algn="l" rtl="0">
              <a:lnSpc>
                <a:spcPct val="100000"/>
              </a:lnSpc>
              <a:spcBef>
                <a:spcPts val="1000"/>
              </a:spcBef>
              <a:spcAft>
                <a:spcPts val="0"/>
              </a:spcAft>
              <a:buNone/>
            </a:pPr>
            <a:r>
              <a:rPr lang="en-US" sz="2400" u="sng">
                <a:solidFill>
                  <a:schemeClr val="hlink"/>
                </a:solidFill>
                <a:latin typeface="Roboto"/>
                <a:ea typeface="Roboto"/>
                <a:cs typeface="Roboto"/>
                <a:sym typeface="Roboto"/>
                <a:hlinkClick r:id="rId7"/>
              </a:rPr>
              <a:t>Local Accountability Grant Program Reduction</a:t>
            </a:r>
            <a:endParaRPr sz="2400" u="sng">
              <a:solidFill>
                <a:schemeClr val="hlink"/>
              </a:solidFill>
              <a:latin typeface="Roboto"/>
              <a:ea typeface="Roboto"/>
              <a:cs typeface="Roboto"/>
              <a:sym typeface="Roboto"/>
            </a:endParaRPr>
          </a:p>
          <a:p>
            <a:pPr marL="228600" marR="304800" lvl="0" indent="0" algn="l" rtl="0">
              <a:lnSpc>
                <a:spcPct val="100000"/>
              </a:lnSpc>
              <a:spcBef>
                <a:spcPts val="1000"/>
              </a:spcBef>
              <a:spcAft>
                <a:spcPts val="0"/>
              </a:spcAft>
              <a:buNone/>
            </a:pPr>
            <a:r>
              <a:rPr lang="en-US" sz="2400" u="sng">
                <a:solidFill>
                  <a:schemeClr val="hlink"/>
                </a:solidFill>
                <a:latin typeface="Roboto"/>
                <a:ea typeface="Roboto"/>
                <a:cs typeface="Roboto"/>
                <a:sym typeface="Roboto"/>
                <a:hlinkClick r:id="rId8"/>
              </a:rPr>
              <a:t>CDE Administrative Reduction</a:t>
            </a:r>
            <a:endParaRPr sz="2400" u="sng">
              <a:solidFill>
                <a:schemeClr val="hlink"/>
              </a:solidFill>
              <a:latin typeface="Roboto"/>
              <a:ea typeface="Roboto"/>
              <a:cs typeface="Roboto"/>
              <a:sym typeface="Roboto"/>
            </a:endParaRPr>
          </a:p>
          <a:p>
            <a:pPr marL="228600" marR="304800" lvl="0" indent="0" algn="l" rtl="0">
              <a:lnSpc>
                <a:spcPct val="100000"/>
              </a:lnSpc>
              <a:spcBef>
                <a:spcPts val="1000"/>
              </a:spcBef>
              <a:spcAft>
                <a:spcPts val="1000"/>
              </a:spcAft>
              <a:buClr>
                <a:schemeClr val="dk1"/>
              </a:buClr>
              <a:buSzPts val="1100"/>
              <a:buFont typeface="Arial"/>
              <a:buNone/>
            </a:pPr>
            <a:r>
              <a:rPr lang="en-US" sz="2400" u="sng">
                <a:solidFill>
                  <a:schemeClr val="hlink"/>
                </a:solidFill>
                <a:latin typeface="Roboto"/>
                <a:ea typeface="Roboto"/>
                <a:cs typeface="Roboto"/>
                <a:sym typeface="Roboto"/>
                <a:hlinkClick r:id="rId9"/>
              </a:rPr>
              <a:t>CSDB Teacher Salary Increase </a:t>
            </a:r>
            <a:endParaRPr sz="1600" b="1">
              <a:solidFill>
                <a:schemeClr val="dk1"/>
              </a:solidFill>
              <a:latin typeface="Roboto"/>
              <a:ea typeface="Roboto"/>
              <a:cs typeface="Roboto"/>
              <a:sym typeface="Roboto"/>
            </a:endParaRPr>
          </a:p>
        </p:txBody>
      </p:sp>
      <p:sp>
        <p:nvSpPr>
          <p:cNvPr id="465" name="Google Shape;465;g39ff719f7bf_0_183"/>
          <p:cNvSpPr txBox="1">
            <a:spLocks noGrp="1"/>
          </p:cNvSpPr>
          <p:nvPr>
            <p:ph type="sldNum" idx="12"/>
          </p:nvPr>
        </p:nvSpPr>
        <p:spPr>
          <a:xfrm>
            <a:off x="1310303" y="4820264"/>
            <a:ext cx="1543200" cy="273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39ff719f7bf_0_36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School Finance Modernization Budget Request and RFP Status</a:t>
            </a:r>
            <a:endParaRPr/>
          </a:p>
        </p:txBody>
      </p:sp>
      <p:sp>
        <p:nvSpPr>
          <p:cNvPr id="471" name="Google Shape;471;g39ff719f7bf_0_36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600"/>
              <a:buNone/>
            </a:pPr>
            <a:r>
              <a:rPr lang="en-US" sz="2000" u="sng">
                <a:solidFill>
                  <a:schemeClr val="hlink"/>
                </a:solidFill>
                <a:latin typeface="Calibri"/>
                <a:ea typeface="Calibri"/>
                <a:cs typeface="Calibri"/>
                <a:sym typeface="Calibri"/>
                <a:hlinkClick r:id="rId3"/>
              </a:rPr>
              <a:t>School Finance Modernization Request</a:t>
            </a:r>
            <a:endParaRPr sz="2000"/>
          </a:p>
          <a:p>
            <a:pPr marL="0" lvl="0" indent="0" algn="l" rtl="0">
              <a:lnSpc>
                <a:spcPct val="115000"/>
              </a:lnSpc>
              <a:spcBef>
                <a:spcPts val="1200"/>
              </a:spcBef>
              <a:spcAft>
                <a:spcPts val="0"/>
              </a:spcAft>
              <a:buSzPts val="1100"/>
              <a:buNone/>
            </a:pPr>
            <a:r>
              <a:rPr lang="en-US" sz="2000"/>
              <a:t>CDE has received $3 Million for Phase I of this project in FY 2025-26</a:t>
            </a:r>
            <a:endParaRPr sz="2000"/>
          </a:p>
          <a:p>
            <a:pPr marL="0" lvl="0" indent="0" algn="l" rtl="0">
              <a:lnSpc>
                <a:spcPct val="115000"/>
              </a:lnSpc>
              <a:spcBef>
                <a:spcPts val="1000"/>
              </a:spcBef>
              <a:spcAft>
                <a:spcPts val="0"/>
              </a:spcAft>
              <a:buSzPts val="1100"/>
              <a:buNone/>
            </a:pPr>
            <a:r>
              <a:rPr lang="en-US" sz="2000"/>
              <a:t>CDE has requested $3.15 Million for FY 2026-27 for Phase II of this project</a:t>
            </a:r>
            <a:endParaRPr sz="1200">
              <a:latin typeface="Trebuchet MS"/>
              <a:ea typeface="Trebuchet MS"/>
              <a:cs typeface="Trebuchet MS"/>
              <a:sym typeface="Trebuchet MS"/>
            </a:endParaRPr>
          </a:p>
          <a:p>
            <a:pPr marL="0" lvl="0" indent="0" algn="l" rtl="0">
              <a:lnSpc>
                <a:spcPct val="115000"/>
              </a:lnSpc>
              <a:spcBef>
                <a:spcPts val="1000"/>
              </a:spcBef>
              <a:spcAft>
                <a:spcPts val="0"/>
              </a:spcAft>
              <a:buSzPts val="1100"/>
              <a:buNone/>
            </a:pPr>
            <a:r>
              <a:rPr lang="en-US" sz="2000"/>
              <a:t>Another $3.15 Million is anticipated for FY 2026-27, pending awarded bid</a:t>
            </a:r>
            <a:endParaRPr sz="2000"/>
          </a:p>
          <a:p>
            <a:pPr marL="0" lvl="0" indent="0" algn="l" rtl="0">
              <a:lnSpc>
                <a:spcPct val="115000"/>
              </a:lnSpc>
              <a:spcBef>
                <a:spcPts val="1000"/>
              </a:spcBef>
              <a:spcAft>
                <a:spcPts val="0"/>
              </a:spcAft>
              <a:buSzPts val="1100"/>
              <a:buNone/>
            </a:pPr>
            <a:r>
              <a:rPr lang="en-US" sz="2000"/>
              <a:t>CDE has received 8 bids</a:t>
            </a:r>
            <a:endParaRPr sz="2000"/>
          </a:p>
          <a:p>
            <a:pPr marL="0" lvl="0" indent="0" algn="l" rtl="0">
              <a:lnSpc>
                <a:spcPct val="115000"/>
              </a:lnSpc>
              <a:spcBef>
                <a:spcPts val="1000"/>
              </a:spcBef>
              <a:spcAft>
                <a:spcPts val="1000"/>
              </a:spcAft>
              <a:buClr>
                <a:schemeClr val="dk1"/>
              </a:buClr>
              <a:buSzPts val="1100"/>
              <a:buFont typeface="Arial"/>
              <a:buNone/>
            </a:pPr>
            <a:r>
              <a:rPr lang="en-US" sz="2000"/>
              <a:t>CDE anticipates contract award in mid-December</a:t>
            </a: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9de4d0d4c6_0_15"/>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Election Update</a:t>
            </a:r>
            <a:endParaRPr/>
          </a:p>
        </p:txBody>
      </p:sp>
      <p:sp>
        <p:nvSpPr>
          <p:cNvPr id="477" name="Google Shape;477;g39de4d0d4c6_0_15"/>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80000"/>
              <a:buNone/>
            </a:pPr>
            <a:r>
              <a:rPr lang="en-US" sz="2000" b="1" u="sng"/>
              <a:t>Proposition LL:</a:t>
            </a:r>
            <a:r>
              <a:rPr lang="en-US" sz="2000"/>
              <a:t> Allow the state to keep $12.4 million in excess revenue and interest from reduced state income tax deductions under Proposition FF (2022) to provide funding for the Healthy School Meals for All Program </a:t>
            </a:r>
            <a:r>
              <a:rPr lang="en-US" sz="2000" b="1"/>
              <a:t>- </a:t>
            </a:r>
            <a:r>
              <a:rPr lang="en-US" sz="2000" b="1" u="sng"/>
              <a:t>Passed</a:t>
            </a:r>
            <a:endParaRPr sz="2000" b="1" u="sng"/>
          </a:p>
          <a:p>
            <a:pPr marL="0" lvl="0" indent="0" algn="l" rtl="0">
              <a:lnSpc>
                <a:spcPct val="115000"/>
              </a:lnSpc>
              <a:spcBef>
                <a:spcPts val="1200"/>
              </a:spcBef>
              <a:spcAft>
                <a:spcPts val="0"/>
              </a:spcAft>
              <a:buSzPct val="80000"/>
              <a:buNone/>
            </a:pPr>
            <a:r>
              <a:rPr lang="en-US" sz="2000" b="1" u="sng"/>
              <a:t>Proposition MM:</a:t>
            </a:r>
            <a:r>
              <a:rPr lang="en-US" sz="2000"/>
              <a:t> Reduce state income tax deductions for taxpayers earning $300,000 or more to generate additional revenue for the Healthy School Meals for All Program and, once the program is funded with reserves, for SNAP </a:t>
            </a:r>
            <a:r>
              <a:rPr lang="en-US" sz="2000" b="1"/>
              <a:t>- </a:t>
            </a:r>
            <a:r>
              <a:rPr lang="en-US" sz="2000" b="1" u="sng"/>
              <a:t>Passed</a:t>
            </a:r>
            <a:endParaRPr sz="1050">
              <a:solidFill>
                <a:srgbClr val="333333"/>
              </a:solidFill>
              <a:highlight>
                <a:srgbClr val="FAFAFA"/>
              </a:highlight>
            </a:endParaRPr>
          </a:p>
          <a:p>
            <a:pPr marL="0" lvl="0" indent="0" algn="l" rtl="0">
              <a:lnSpc>
                <a:spcPct val="115000"/>
              </a:lnSpc>
              <a:spcBef>
                <a:spcPts val="1200"/>
              </a:spcBef>
              <a:spcAft>
                <a:spcPts val="1200"/>
              </a:spcAft>
              <a:buSzPct val="80000"/>
              <a:buNone/>
            </a:pPr>
            <a:r>
              <a:rPr lang="en-US" sz="2000"/>
              <a:t>No program changes this school year - Communications templates are </a:t>
            </a:r>
            <a:r>
              <a:rPr lang="en-US" sz="2000" u="sng">
                <a:solidFill>
                  <a:schemeClr val="hlink"/>
                </a:solidFill>
                <a:hlinkClick r:id="rId3"/>
              </a:rPr>
              <a:t>available</a:t>
            </a:r>
            <a:endParaRPr>
              <a:highlight>
                <a:srgbClr val="FF000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39de4d0d4c6_0_1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Federal Shutdown Update - School Meals</a:t>
            </a:r>
            <a:endParaRPr/>
          </a:p>
        </p:txBody>
      </p:sp>
      <p:sp>
        <p:nvSpPr>
          <p:cNvPr id="483" name="Google Shape;483;g39de4d0d4c6_0_1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80000"/>
              <a:buNone/>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USDA Reimbursements for School Meals:</a:t>
            </a:r>
            <a:endParaRPr sz="2000"/>
          </a:p>
          <a:p>
            <a:pPr marL="0" lvl="0" indent="0" algn="l" rtl="0">
              <a:lnSpc>
                <a:spcPct val="115000"/>
              </a:lnSpc>
              <a:spcBef>
                <a:spcPts val="1200"/>
              </a:spcBef>
              <a:spcAft>
                <a:spcPts val="0"/>
              </a:spcAft>
              <a:buSzPct val="80000"/>
              <a:buNone/>
            </a:pPr>
            <a:r>
              <a:rPr lang="en-US" sz="2000"/>
              <a:t>Q4 of FFY 24-25 (August - September) - Fully Funded </a:t>
            </a:r>
            <a:endParaRPr sz="2000"/>
          </a:p>
          <a:p>
            <a:pPr marL="457200" lvl="0" indent="-346075" algn="l" rtl="0">
              <a:lnSpc>
                <a:spcPct val="115000"/>
              </a:lnSpc>
              <a:spcBef>
                <a:spcPts val="1200"/>
              </a:spcBef>
              <a:spcAft>
                <a:spcPts val="0"/>
              </a:spcAft>
              <a:buSzPct val="100000"/>
              <a:buChar char="●"/>
            </a:pPr>
            <a:r>
              <a:rPr lang="en-US" sz="2000"/>
              <a:t>Claim Submissions/Payments made November 1 to December 30</a:t>
            </a:r>
            <a:endParaRPr sz="2000"/>
          </a:p>
          <a:p>
            <a:pPr marL="0" lvl="0" indent="0" algn="l" rtl="0">
              <a:lnSpc>
                <a:spcPct val="115000"/>
              </a:lnSpc>
              <a:spcBef>
                <a:spcPts val="1200"/>
              </a:spcBef>
              <a:spcAft>
                <a:spcPts val="0"/>
              </a:spcAft>
              <a:buSzPct val="80000"/>
              <a:buNone/>
            </a:pPr>
            <a:r>
              <a:rPr lang="en-US" sz="2000"/>
              <a:t>Q1 of FFY 25-26 (October - December) - Received 75% of Requested Amount</a:t>
            </a:r>
            <a:endParaRPr sz="2000"/>
          </a:p>
          <a:p>
            <a:pPr marL="457200" lvl="0" indent="-346075" algn="l" rtl="0">
              <a:lnSpc>
                <a:spcPct val="115000"/>
              </a:lnSpc>
              <a:spcBef>
                <a:spcPts val="1200"/>
              </a:spcBef>
              <a:spcAft>
                <a:spcPts val="0"/>
              </a:spcAft>
              <a:buSzPct val="100000"/>
              <a:buChar char="●"/>
            </a:pPr>
            <a:r>
              <a:rPr lang="en-US" sz="2000"/>
              <a:t>Claim Submissions/Payments made January 1 to February 28</a:t>
            </a:r>
            <a:endParaRPr sz="2000"/>
          </a:p>
          <a:p>
            <a:pPr marL="0" lvl="0" indent="0" algn="l" rtl="0">
              <a:lnSpc>
                <a:spcPct val="115000"/>
              </a:lnSpc>
              <a:spcBef>
                <a:spcPts val="1200"/>
              </a:spcBef>
              <a:spcAft>
                <a:spcPts val="1200"/>
              </a:spcAft>
              <a:buSzPct val="80000"/>
              <a:buNone/>
            </a:pPr>
            <a:r>
              <a:rPr lang="en-US" sz="2000" u="sng">
                <a:solidFill>
                  <a:schemeClr val="hlink"/>
                </a:solidFill>
                <a:hlinkClick r:id="rId3"/>
              </a:rPr>
              <a:t>Claim due dates</a:t>
            </a:r>
            <a:r>
              <a:rPr lang="en-US" sz="2000"/>
              <a:t> are still in effect, so districts should claim as they normally would</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39de4d0d4c6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Federal Shutdown Update - Cash Flow</a:t>
            </a:r>
            <a:endParaRPr/>
          </a:p>
        </p:txBody>
      </p:sp>
      <p:sp>
        <p:nvSpPr>
          <p:cNvPr id="489" name="Google Shape;489;g39de4d0d4c6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84210"/>
              <a:buNone/>
            </a:pPr>
            <a:r>
              <a:rPr lang="en-US" sz="1900" dirty="0"/>
              <a:t>CDE has had a preliminary discussion with RBC Capital Markets related to the use of the Interest Free Loan Program to support districts with cash flow issues resulting from the federal shutdown. </a:t>
            </a:r>
            <a:endParaRPr sz="1900" dirty="0"/>
          </a:p>
          <a:p>
            <a:pPr marL="0" lvl="0" indent="0" algn="l" rtl="0">
              <a:lnSpc>
                <a:spcPct val="115000"/>
              </a:lnSpc>
              <a:spcBef>
                <a:spcPts val="1200"/>
              </a:spcBef>
              <a:spcAft>
                <a:spcPts val="0"/>
              </a:spcAft>
              <a:buSzPct val="84210"/>
              <a:buNone/>
            </a:pPr>
            <a:r>
              <a:rPr lang="en-US" sz="1900" dirty="0"/>
              <a:t>This program is designed to help school districts with cash flow deficits that typically occur during the first eight months of the school year when property tax collections are low. Statute stipulates that the repayment of the principal portion of these Notes is secured by a pledge of each participating district’s general fund property taxes.</a:t>
            </a:r>
            <a:endParaRPr sz="1900" dirty="0"/>
          </a:p>
          <a:p>
            <a:pPr marL="0" lvl="0" indent="0" algn="l" rtl="0">
              <a:lnSpc>
                <a:spcPct val="115000"/>
              </a:lnSpc>
              <a:spcBef>
                <a:spcPts val="1200"/>
              </a:spcBef>
              <a:spcAft>
                <a:spcPts val="0"/>
              </a:spcAft>
              <a:buSzPct val="84210"/>
              <a:buNone/>
            </a:pPr>
            <a:r>
              <a:rPr lang="en-US" sz="1900" dirty="0"/>
              <a:t>The Federal shutdown may result in </a:t>
            </a:r>
            <a:r>
              <a:rPr lang="en-US" sz="1900" b="1" u="sng" dirty="0"/>
              <a:t>General Fund</a:t>
            </a:r>
            <a:r>
              <a:rPr lang="en-US" sz="1900" dirty="0"/>
              <a:t> cash flow issues in some districts. Therefore, it </a:t>
            </a:r>
            <a:r>
              <a:rPr lang="en-US" sz="1900" b="1" u="sng" dirty="0"/>
              <a:t>may be possible</a:t>
            </a:r>
            <a:r>
              <a:rPr lang="en-US" sz="1900" dirty="0"/>
              <a:t> for districts to be eligible for this program during this year. Federal grant reimbursements must be unrestricted.  Districts may only use the program IF they spend all available General Fund. </a:t>
            </a:r>
            <a:endParaRPr sz="1900" dirty="0"/>
          </a:p>
          <a:p>
            <a:pPr marL="0" lvl="0" indent="0" algn="l" rtl="0">
              <a:lnSpc>
                <a:spcPct val="115000"/>
              </a:lnSpc>
              <a:spcBef>
                <a:spcPts val="1200"/>
              </a:spcBef>
              <a:spcAft>
                <a:spcPts val="1200"/>
              </a:spcAft>
              <a:buSzPct val="84210"/>
              <a:buNone/>
            </a:pPr>
            <a:r>
              <a:rPr lang="en-US" sz="1900" dirty="0"/>
              <a:t>If your district believes you may be eligible due to General Fund cash flow issues and are interested in potential participation in the program, please email </a:t>
            </a:r>
            <a:r>
              <a:rPr lang="en-US" sz="1900" dirty="0">
                <a:highlight>
                  <a:srgbClr val="FFFFFF"/>
                </a:highlight>
              </a:rPr>
              <a:t>Dan O’Connell at  </a:t>
            </a:r>
            <a:r>
              <a:rPr lang="en-US" sz="1900" u="sng" dirty="0">
                <a:highlight>
                  <a:srgbClr val="FFFFFF"/>
                </a:highlight>
                <a:hlinkClick r:id="rId3"/>
              </a:rPr>
              <a:t>dan.oconnell@rbccm.com</a:t>
            </a:r>
            <a:r>
              <a:rPr lang="en-US" sz="1900" u="sng" dirty="0">
                <a:highlight>
                  <a:srgbClr val="FFFFFF"/>
                </a:highlight>
              </a:rPr>
              <a:t> </a:t>
            </a:r>
            <a:r>
              <a:rPr lang="en-US" sz="1900" dirty="0">
                <a:highlight>
                  <a:srgbClr val="FFFFFF"/>
                </a:highlight>
              </a:rPr>
              <a:t>and Anthony Singh at</a:t>
            </a:r>
            <a:r>
              <a:rPr lang="en-US" sz="1900" u="sng" dirty="0">
                <a:highlight>
                  <a:srgbClr val="FFFFFF"/>
                </a:highlight>
              </a:rPr>
              <a:t> anthony.singh@rbccm.com.</a:t>
            </a:r>
            <a:endParaRPr sz="1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39ff719f7bf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Federal Shutdown Update - Impact Examples</a:t>
            </a:r>
            <a:endParaRPr/>
          </a:p>
        </p:txBody>
      </p:sp>
      <p:sp>
        <p:nvSpPr>
          <p:cNvPr id="495" name="Google Shape;495;g39ff719f7bf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600"/>
              <a:buNone/>
            </a:pPr>
            <a:r>
              <a:rPr lang="en-US" sz="2000"/>
              <a:t>CDE is working with national organizations to compile information about the impact of the shutdown on LEAs, schools, families, and school communities. </a:t>
            </a:r>
            <a:endParaRPr sz="2000"/>
          </a:p>
          <a:p>
            <a:pPr marL="0" lvl="0" indent="0" algn="l" rtl="0">
              <a:lnSpc>
                <a:spcPct val="115000"/>
              </a:lnSpc>
              <a:spcBef>
                <a:spcPts val="1200"/>
              </a:spcBef>
              <a:spcAft>
                <a:spcPts val="0"/>
              </a:spcAft>
              <a:buSzPts val="1600"/>
              <a:buNone/>
            </a:pPr>
            <a:r>
              <a:rPr lang="en-US" sz="2000"/>
              <a:t>Please share your experience or hardships with CDE so that we can share those with national organizations.  </a:t>
            </a:r>
            <a:endParaRPr sz="2000"/>
          </a:p>
          <a:p>
            <a:pPr marL="0" lvl="0" indent="0" algn="l" rtl="0">
              <a:lnSpc>
                <a:spcPct val="115000"/>
              </a:lnSpc>
              <a:spcBef>
                <a:spcPts val="1200"/>
              </a:spcBef>
              <a:spcAft>
                <a:spcPts val="0"/>
              </a:spcAft>
              <a:buSzPts val="1600"/>
              <a:buNone/>
            </a:pPr>
            <a:r>
              <a:rPr lang="en-US" sz="2000"/>
              <a:t>The more concrete and specific examples we can share the better. </a:t>
            </a:r>
            <a:endParaRPr sz="2000"/>
          </a:p>
          <a:p>
            <a:pPr marL="0" lvl="0" indent="0" algn="l" rtl="0">
              <a:lnSpc>
                <a:spcPct val="115000"/>
              </a:lnSpc>
              <a:spcBef>
                <a:spcPts val="1200"/>
              </a:spcBef>
              <a:spcAft>
                <a:spcPts val="1200"/>
              </a:spcAft>
              <a:buSzPts val="1600"/>
              <a:buNone/>
            </a:pPr>
            <a:r>
              <a:rPr lang="en-US" sz="2000"/>
              <a:t>Send impact examples to </a:t>
            </a:r>
            <a:r>
              <a:rPr lang="en-US" sz="2000" u="sng">
                <a:solidFill>
                  <a:schemeClr val="hlink"/>
                </a:solidFill>
                <a:hlinkClick r:id="rId3"/>
              </a:rPr>
              <a:t>mohajeri-nelson_n@cde.state.co.us</a:t>
            </a:r>
            <a:r>
              <a:rPr lang="en-US" sz="2000"/>
              <a:t>.</a:t>
            </a: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39de4d0d4c6_0_22"/>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Rule Update</a:t>
            </a:r>
            <a:endParaRPr/>
          </a:p>
        </p:txBody>
      </p:sp>
      <p:sp>
        <p:nvSpPr>
          <p:cNvPr id="501" name="Google Shape;501;g39de4d0d4c6_0_22"/>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600"/>
              <a:buNone/>
            </a:pPr>
            <a:r>
              <a:rPr lang="en-US" sz="2000"/>
              <a:t>The State Board of Education approved proposed rules for </a:t>
            </a:r>
            <a:r>
              <a:rPr lang="en-US" sz="2000" u="sng">
                <a:solidFill>
                  <a:schemeClr val="hlink"/>
                </a:solidFill>
                <a:hlinkClick r:id="rId3"/>
              </a:rPr>
              <a:t>1 CCR 301-11: Rules for Accounting and Reporting</a:t>
            </a:r>
            <a:r>
              <a:rPr lang="en-US" sz="2000"/>
              <a:t> and </a:t>
            </a:r>
            <a:r>
              <a:rPr lang="en-US" sz="2000" u="sng">
                <a:solidFill>
                  <a:schemeClr val="hlink"/>
                </a:solidFill>
                <a:hlinkClick r:id="rId4"/>
              </a:rPr>
              <a:t>1 CCR 301-29 Administration of the Public School Transportation Fund</a:t>
            </a:r>
            <a:r>
              <a:rPr lang="en-US" sz="2000"/>
              <a:t> at the October SBE meeting.</a:t>
            </a:r>
            <a:endParaRPr sz="2000"/>
          </a:p>
          <a:p>
            <a:pPr marL="0" lvl="0" indent="0" algn="l" rtl="0">
              <a:lnSpc>
                <a:spcPct val="115000"/>
              </a:lnSpc>
              <a:spcBef>
                <a:spcPts val="1200"/>
              </a:spcBef>
              <a:spcAft>
                <a:spcPts val="0"/>
              </a:spcAft>
              <a:buSzPts val="1600"/>
              <a:buNone/>
            </a:pPr>
            <a:r>
              <a:rPr lang="en-US" sz="2000"/>
              <a:t>The new rules will become effective on December 1, 2025.</a:t>
            </a:r>
            <a:endParaRPr sz="2000"/>
          </a:p>
          <a:p>
            <a:pPr marL="0" lvl="0" indent="0" algn="l" rtl="0">
              <a:lnSpc>
                <a:spcPct val="115000"/>
              </a:lnSpc>
              <a:spcBef>
                <a:spcPts val="1200"/>
              </a:spcBef>
              <a:spcAft>
                <a:spcPts val="1200"/>
              </a:spcAft>
              <a:buSzPts val="1600"/>
              <a:buNone/>
            </a:pPr>
            <a:r>
              <a:rPr lang="en-US" sz="2000"/>
              <a:t>For transportation reimbursements, districts can implement the flexibilities for reimbursable expense in FY 25-26 if they would like.  Full implementation of the rules will be in effective for FY 26-27.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39ec08162da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School Audit - Old Liabilities</a:t>
            </a:r>
            <a:endParaRPr/>
          </a:p>
        </p:txBody>
      </p:sp>
      <p:sp>
        <p:nvSpPr>
          <p:cNvPr id="507" name="Google Shape;507;g39ec08162da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80000"/>
              <a:buNone/>
            </a:pPr>
            <a:r>
              <a:rPr lang="en-US" sz="2000"/>
              <a:t>CDE processes did not provide districts with timely reminders on outstanding audit liabilities for some time now.  We have recently updated our processes.  As a result, several historical outstanding audit liabilities have come to our attention.</a:t>
            </a:r>
            <a:endParaRPr sz="2000"/>
          </a:p>
          <a:p>
            <a:pPr marL="0" lvl="0" indent="0" algn="l" rtl="0">
              <a:spcBef>
                <a:spcPts val="1200"/>
              </a:spcBef>
              <a:spcAft>
                <a:spcPts val="0"/>
              </a:spcAft>
              <a:buSzPct val="55000"/>
              <a:buNone/>
            </a:pPr>
            <a:r>
              <a:rPr lang="en-US" sz="2000"/>
              <a:t>It is in the best interest of the state to facilitate the payment of this outstanding liability. Because the Department’s processes did not provide the district with timely reminders on the outstanding audit liability from prior audits, it would not be appropriate to penalize districts willing to commit to timely repayment. </a:t>
            </a:r>
            <a:endParaRPr sz="2000"/>
          </a:p>
          <a:p>
            <a:pPr marL="0" lvl="0" indent="0" algn="l" rtl="0">
              <a:spcBef>
                <a:spcPts val="1200"/>
              </a:spcBef>
              <a:spcAft>
                <a:spcPts val="0"/>
              </a:spcAft>
              <a:buClr>
                <a:schemeClr val="dk1"/>
              </a:buClr>
              <a:buSzPct val="55000"/>
              <a:buFont typeface="Arial"/>
              <a:buNone/>
            </a:pPr>
            <a:r>
              <a:rPr lang="en-US" sz="2000"/>
              <a:t>Thus, CDE is able to waive the accrued interest on prior audit liabilities if the district pays in full within 30 business days or submits an Audit Repayment Plan which results in full payment within 365 days. Failure to make payment in full within 365 days will result no interest being waived.</a:t>
            </a:r>
            <a:endParaRPr sz="2000"/>
          </a:p>
          <a:p>
            <a:pPr marL="0" lvl="0" indent="0" algn="l" rtl="0">
              <a:lnSpc>
                <a:spcPct val="115000"/>
              </a:lnSpc>
              <a:spcBef>
                <a:spcPts val="1200"/>
              </a:spcBef>
              <a:spcAft>
                <a:spcPts val="1200"/>
              </a:spcAft>
              <a:buSzPct val="80000"/>
              <a:buNone/>
            </a:pPr>
            <a:r>
              <a:rPr lang="en-US" sz="2000"/>
              <a:t>We apologize for the inconvenience that our broken processes have caused for the impacted districts.</a:t>
            </a:r>
            <a:endParaRP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397c56fcea3_0_139"/>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Training Updates: Office Hours</a:t>
            </a:r>
            <a:endParaRPr sz="2400">
              <a:latin typeface="Calibri"/>
              <a:ea typeface="Calibri"/>
              <a:cs typeface="Calibri"/>
              <a:sym typeface="Calibri"/>
            </a:endParaRPr>
          </a:p>
        </p:txBody>
      </p:sp>
      <p:sp>
        <p:nvSpPr>
          <p:cNvPr id="513" name="Google Shape;513;g397c56fcea3_0_139"/>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ts val="1600"/>
              <a:buNone/>
            </a:pPr>
            <a:r>
              <a:rPr lang="en-US" sz="2000">
                <a:latin typeface="Calibri"/>
                <a:ea typeface="Calibri"/>
                <a:cs typeface="Calibri"/>
                <a:sym typeface="Calibri"/>
              </a:rPr>
              <a:t>Upcoming Trainings:</a:t>
            </a:r>
            <a:endParaRPr sz="2000">
              <a:latin typeface="Calibri"/>
              <a:ea typeface="Calibri"/>
              <a:cs typeface="Calibri"/>
              <a:sym typeface="Calibri"/>
            </a:endParaRPr>
          </a:p>
          <a:p>
            <a:pPr marL="457200" lvl="0" indent="-355600" algn="l" rtl="0">
              <a:lnSpc>
                <a:spcPct val="115000"/>
              </a:lnSpc>
              <a:spcBef>
                <a:spcPts val="1200"/>
              </a:spcBef>
              <a:spcAft>
                <a:spcPts val="0"/>
              </a:spcAft>
              <a:buSzPts val="2000"/>
              <a:buFont typeface="Calibri"/>
              <a:buChar char="●"/>
            </a:pPr>
            <a:r>
              <a:rPr lang="en-US" sz="2000">
                <a:latin typeface="Calibri"/>
                <a:ea typeface="Calibri"/>
                <a:cs typeface="Calibri"/>
                <a:sym typeface="Calibri"/>
              </a:rPr>
              <a:t>Certifying District Mills  				11/12/25	9:00am - 10:30am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Cert Dist Mills - Fully Funded Districts    11/19/25	2:00pm - 3:30pm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Budget Planning  						12/11/25	9:00am - 10:30am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Financial Policies Review  				1/27/26		9:00am - 10:30am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Fund Balance Training  				2/19/26		9:00am - 10:30am</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Budget Training Pt II  					3/12/26		9:00am - 10:30am</a:t>
            </a:r>
            <a:endParaRPr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9de4d0d4c6_0_42"/>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Special Education Fiscal Advisory Committee (SEFAC) Vacancy</a:t>
            </a:r>
            <a:endParaRPr/>
          </a:p>
        </p:txBody>
      </p:sp>
      <p:sp>
        <p:nvSpPr>
          <p:cNvPr id="194" name="Google Shape;194;g39de4d0d4c6_0_42"/>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05000"/>
              </a:lnSpc>
              <a:spcBef>
                <a:spcPts val="1200"/>
              </a:spcBef>
              <a:spcAft>
                <a:spcPts val="0"/>
              </a:spcAft>
              <a:buClr>
                <a:schemeClr val="dk1"/>
              </a:buClr>
              <a:buSzPct val="61111"/>
              <a:buFont typeface="Arial"/>
              <a:buNone/>
            </a:pPr>
            <a:r>
              <a:rPr lang="en-US" sz="1800" b="1">
                <a:latin typeface="Calibri"/>
                <a:ea typeface="Calibri"/>
                <a:cs typeface="Calibri"/>
                <a:sym typeface="Calibri"/>
              </a:rPr>
              <a:t>SEFAC is</a:t>
            </a:r>
            <a:r>
              <a:rPr lang="en-US" sz="1800">
                <a:latin typeface="Calibri"/>
                <a:ea typeface="Calibri"/>
                <a:cs typeface="Calibri"/>
                <a:sym typeface="Calibri"/>
              </a:rPr>
              <a:t> a statewide advisory group that was established through statute in 2006.  The SEFAC reviews annual applications for reimbursement of special ed high cost students and creates an annual legislative report. </a:t>
            </a:r>
            <a:endParaRPr sz="1800">
              <a:latin typeface="Calibri"/>
              <a:ea typeface="Calibri"/>
              <a:cs typeface="Calibri"/>
              <a:sym typeface="Calibri"/>
            </a:endParaRPr>
          </a:p>
          <a:p>
            <a:pPr marL="0" lvl="0" indent="0" algn="l" rtl="0">
              <a:lnSpc>
                <a:spcPct val="105000"/>
              </a:lnSpc>
              <a:spcBef>
                <a:spcPts val="1200"/>
              </a:spcBef>
              <a:spcAft>
                <a:spcPts val="0"/>
              </a:spcAft>
              <a:buClr>
                <a:schemeClr val="dk1"/>
              </a:buClr>
              <a:buSzPct val="61111"/>
              <a:buFont typeface="Arial"/>
              <a:buNone/>
            </a:pPr>
            <a:r>
              <a:rPr lang="en-US" sz="1800" b="1">
                <a:latin typeface="Calibri"/>
                <a:ea typeface="Calibri"/>
                <a:cs typeface="Calibri"/>
                <a:sym typeface="Calibri"/>
              </a:rPr>
              <a:t>SEFAC membership includes</a:t>
            </a:r>
            <a:r>
              <a:rPr lang="en-US" sz="1800">
                <a:latin typeface="Calibri"/>
                <a:ea typeface="Calibri"/>
                <a:cs typeface="Calibri"/>
                <a:sym typeface="Calibri"/>
              </a:rPr>
              <a:t> special education representatives from Administrative Units (AUs) and BOCES from the 8 regions across the state. Additional fiscal representation comes from a BOCES, a small rural AU, and a large urban or suburban AU. The final member is the State Director of Special Education from the Colorado Department of Education, currently Paul Foster.  There are a total of 12 members and 2 non-voting CDE liaisons. Members bring diverse fiscal expertise and a shared commitment to improving outcomes for students with disabilities.</a:t>
            </a:r>
            <a:endParaRPr sz="2000">
              <a:latin typeface="Calibri"/>
              <a:ea typeface="Calibri"/>
              <a:cs typeface="Calibri"/>
              <a:sym typeface="Calibri"/>
            </a:endParaRPr>
          </a:p>
          <a:p>
            <a:pPr marL="0" lvl="0" indent="0" algn="l" rtl="0">
              <a:lnSpc>
                <a:spcPct val="115000"/>
              </a:lnSpc>
              <a:spcBef>
                <a:spcPts val="1200"/>
              </a:spcBef>
              <a:spcAft>
                <a:spcPts val="1200"/>
              </a:spcAft>
              <a:buSzPct val="80000"/>
              <a:buNone/>
            </a:pPr>
            <a:endParaRPr sz="20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39fd43534c5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Training Updates: CDE/CSFP Strategic School Finance Training</a:t>
            </a:r>
            <a:endParaRPr/>
          </a:p>
        </p:txBody>
      </p:sp>
      <p:sp>
        <p:nvSpPr>
          <p:cNvPr id="519" name="Google Shape;519;g39fd43534c5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r>
              <a:rPr lang="en-US" sz="2000">
                <a:latin typeface="Calibri"/>
                <a:ea typeface="Calibri"/>
                <a:cs typeface="Calibri"/>
                <a:sym typeface="Calibri"/>
              </a:rPr>
              <a:t>New updated training with different topics than prior years</a:t>
            </a:r>
            <a:endParaRPr sz="2000">
              <a:latin typeface="Calibri"/>
              <a:ea typeface="Calibri"/>
              <a:cs typeface="Calibri"/>
              <a:sym typeface="Calibri"/>
            </a:endParaRPr>
          </a:p>
          <a:p>
            <a:pPr marL="457200" lvl="0" indent="-355600" algn="l" rtl="0">
              <a:lnSpc>
                <a:spcPct val="115000"/>
              </a:lnSpc>
              <a:spcBef>
                <a:spcPts val="1200"/>
              </a:spcBef>
              <a:spcAft>
                <a:spcPts val="0"/>
              </a:spcAft>
              <a:buSzPts val="2000"/>
              <a:buFont typeface="Calibri"/>
              <a:buChar char="●"/>
            </a:pPr>
            <a:r>
              <a:rPr lang="en-US" sz="2000">
                <a:latin typeface="Calibri"/>
                <a:ea typeface="Calibri"/>
                <a:cs typeface="Calibri"/>
                <a:sym typeface="Calibri"/>
              </a:rPr>
              <a:t>State Budget Update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Revenue Optimization</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Expenditure Optimization</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Fund Balance Strategies</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Grants Update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Performance Excellence &amp; Key Performance Indicators (KPIs)</a:t>
            </a:r>
            <a:endParaRPr sz="20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9fd43534c5_3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Training Updates: CDE/CSFP Strategic School Finance Training - Dates</a:t>
            </a:r>
            <a:endParaRPr/>
          </a:p>
        </p:txBody>
      </p:sp>
      <p:sp>
        <p:nvSpPr>
          <p:cNvPr id="525" name="Google Shape;525;g39fd43534c5_3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Font typeface="Calibri"/>
              <a:buChar char="●"/>
            </a:pPr>
            <a:r>
              <a:rPr lang="en-US" sz="2000">
                <a:latin typeface="Calibri"/>
                <a:ea typeface="Calibri"/>
                <a:cs typeface="Calibri"/>
                <a:sym typeface="Calibri"/>
              </a:rPr>
              <a:t>2026 Training Schedule (details to be confirmed)</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1/29/26 - 1/30/26 - Greeley, Co</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4/23/26 - 4/24/26 - Pueblo, Co</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5/14/26 - 5/15/26 - Durango, Co</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6/4/26 - 6/5/26 -     Frisco, Co</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8/6/26 - 8/7/26 -     Grand Junction, Co</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10/1/26 - 10/2/26 - Loveland, Co</a:t>
            </a:r>
            <a:endParaRPr sz="20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397c56fcea3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1800" b="1">
                <a:latin typeface="Calibri"/>
                <a:ea typeface="Calibri"/>
                <a:cs typeface="Calibri"/>
                <a:sym typeface="Calibri"/>
              </a:rPr>
              <a:t>Chart of Accounts Requests</a:t>
            </a:r>
            <a:endParaRPr sz="1800" b="1">
              <a:latin typeface="Calibri"/>
              <a:ea typeface="Calibri"/>
              <a:cs typeface="Calibri"/>
              <a:sym typeface="Calibri"/>
            </a:endParaRPr>
          </a:p>
          <a:p>
            <a:pPr marL="0" lvl="0" indent="0" algn="l" rtl="0">
              <a:lnSpc>
                <a:spcPct val="100000"/>
              </a:lnSpc>
              <a:spcBef>
                <a:spcPts val="0"/>
              </a:spcBef>
              <a:spcAft>
                <a:spcPts val="0"/>
              </a:spcAft>
              <a:buSzPts val="2000"/>
              <a:buNone/>
            </a:pPr>
            <a:r>
              <a:rPr lang="en-US" sz="1800" b="1">
                <a:latin typeface="Calibri"/>
                <a:ea typeface="Calibri"/>
                <a:cs typeface="Calibri"/>
                <a:sym typeface="Calibri"/>
              </a:rPr>
              <a:t>Summary of Votes</a:t>
            </a:r>
            <a:endParaRPr sz="1800" b="1">
              <a:latin typeface="Calibri"/>
              <a:ea typeface="Calibri"/>
              <a:cs typeface="Calibri"/>
              <a:sym typeface="Calibri"/>
            </a:endParaRPr>
          </a:p>
        </p:txBody>
      </p:sp>
      <p:sp>
        <p:nvSpPr>
          <p:cNvPr id="531" name="Google Shape;531;g397c56fcea3_0_0"/>
          <p:cNvSpPr txBox="1">
            <a:spLocks noGrp="1"/>
          </p:cNvSpPr>
          <p:nvPr>
            <p:ph type="body" idx="1"/>
          </p:nvPr>
        </p:nvSpPr>
        <p:spPr>
          <a:xfrm>
            <a:off x="311700" y="902500"/>
            <a:ext cx="8626200" cy="4944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1000"/>
              </a:spcBef>
              <a:spcAft>
                <a:spcPts val="0"/>
              </a:spcAft>
              <a:buClr>
                <a:schemeClr val="dk1"/>
              </a:buClr>
              <a:buSzPts val="1100"/>
              <a:buFont typeface="Arial"/>
              <a:buNone/>
            </a:pPr>
            <a:r>
              <a:rPr lang="en-US">
                <a:latin typeface="Calibri"/>
                <a:ea typeface="Calibri"/>
                <a:cs typeface="Calibri"/>
                <a:sym typeface="Calibri"/>
              </a:rPr>
              <a:t>There are 24 voting members; a majority is 13 votes.</a:t>
            </a:r>
            <a:endParaRPr b="1">
              <a:latin typeface="Calibri"/>
              <a:ea typeface="Calibri"/>
              <a:cs typeface="Calibri"/>
              <a:sym typeface="Calibri"/>
            </a:endParaRPr>
          </a:p>
        </p:txBody>
      </p:sp>
      <p:graphicFrame>
        <p:nvGraphicFramePr>
          <p:cNvPr id="532" name="Google Shape;532;g397c56fcea3_0_0" descr="table for Summary of Votes"/>
          <p:cNvGraphicFramePr/>
          <p:nvPr/>
        </p:nvGraphicFramePr>
        <p:xfrm>
          <a:off x="566245" y="1379154"/>
          <a:ext cx="3000000" cy="3000000"/>
        </p:xfrm>
        <a:graphic>
          <a:graphicData uri="http://schemas.openxmlformats.org/drawingml/2006/table">
            <a:tbl>
              <a:tblPr>
                <a:noFill/>
                <a:tableStyleId>{5EC700D7-D7FB-4879-B51C-01E4666A0808}</a:tableStyleId>
              </a:tblPr>
              <a:tblGrid>
                <a:gridCol w="53054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tblGrid>
              <a:tr h="436975">
                <a:tc>
                  <a:txBody>
                    <a:bodyPr/>
                    <a:lstStyle/>
                    <a:p>
                      <a:pPr marL="0" lvl="0" indent="0" algn="l" rtl="0">
                        <a:lnSpc>
                          <a:spcPct val="115000"/>
                        </a:lnSpc>
                        <a:spcBef>
                          <a:spcPts val="0"/>
                        </a:spcBef>
                        <a:spcAft>
                          <a:spcPts val="0"/>
                        </a:spcAft>
                        <a:buNone/>
                      </a:pPr>
                      <a:r>
                        <a:rPr lang="en-US" sz="1600" b="1">
                          <a:latin typeface="Calibri"/>
                          <a:ea typeface="Calibri"/>
                          <a:cs typeface="Calibri"/>
                          <a:sym typeface="Calibri"/>
                        </a:rPr>
                        <a:t>Summary of Votes</a:t>
                      </a:r>
                      <a:endParaRPr sz="1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endParaRPr b="1"/>
                    </a:p>
                  </a:txBody>
                  <a:tcPr marL="91425" marR="91425" marT="91425" marB="91425"/>
                </a:tc>
                <a:extLst>
                  <a:ext uri="{0D108BD9-81ED-4DB2-BD59-A6C34878D82A}">
                    <a16:rowId xmlns:a16="http://schemas.microsoft.com/office/drawing/2014/main" val="10000"/>
                  </a:ext>
                </a:extLst>
              </a:tr>
              <a:tr h="436975">
                <a:tc>
                  <a:txBody>
                    <a:bodyPr/>
                    <a:lstStyle/>
                    <a:p>
                      <a:pPr marL="0" lvl="0" indent="0" algn="l" rtl="0">
                        <a:lnSpc>
                          <a:spcPct val="115000"/>
                        </a:lnSpc>
                        <a:spcBef>
                          <a:spcPts val="0"/>
                        </a:spcBef>
                        <a:spcAft>
                          <a:spcPts val="0"/>
                        </a:spcAft>
                        <a:buNone/>
                      </a:pPr>
                      <a:r>
                        <a:rPr lang="en-US" sz="1600" b="1">
                          <a:latin typeface="Calibri"/>
                          <a:ea typeface="Calibri"/>
                          <a:cs typeface="Calibri"/>
                          <a:sym typeface="Calibri"/>
                        </a:rPr>
                        <a:t>Proposed Item</a:t>
                      </a:r>
                      <a:endParaRPr sz="16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600" b="1">
                          <a:latin typeface="Calibri"/>
                          <a:ea typeface="Calibri"/>
                          <a:cs typeface="Calibri"/>
                          <a:sym typeface="Calibri"/>
                        </a:rPr>
                        <a:t>Yes</a:t>
                      </a:r>
                      <a:endParaRPr sz="16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600" b="1">
                          <a:latin typeface="Calibri"/>
                          <a:ea typeface="Calibri"/>
                          <a:cs typeface="Calibri"/>
                          <a:sym typeface="Calibri"/>
                        </a:rPr>
                        <a:t>No</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572500">
                <a:tc>
                  <a:txBody>
                    <a:bodyPr/>
                    <a:lstStyle/>
                    <a:p>
                      <a:pPr marL="0" lvl="0" indent="0" algn="l" rtl="0">
                        <a:lnSpc>
                          <a:spcPct val="115000"/>
                        </a:lnSpc>
                        <a:spcBef>
                          <a:spcPts val="0"/>
                        </a:spcBef>
                        <a:spcAft>
                          <a:spcPts val="1200"/>
                        </a:spcAft>
                        <a:buNone/>
                      </a:pPr>
                      <a:r>
                        <a:rPr lang="en-US" sz="1600">
                          <a:latin typeface="Calibri"/>
                          <a:ea typeface="Calibri"/>
                          <a:cs typeface="Calibri"/>
                          <a:sym typeface="Calibri"/>
                        </a:rPr>
                        <a:t> Revise Fund 07, Total Program Reserve Fund (optional)</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t>21</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extLst>
                  <a:ext uri="{0D108BD9-81ED-4DB2-BD59-A6C34878D82A}">
                    <a16:rowId xmlns:a16="http://schemas.microsoft.com/office/drawing/2014/main" val="10002"/>
                  </a:ext>
                </a:extLst>
              </a:tr>
              <a:tr h="545750">
                <a:tc>
                  <a:txBody>
                    <a:bodyPr/>
                    <a:lstStyle/>
                    <a:p>
                      <a:pPr marL="0" lvl="0" indent="0" algn="l" rtl="0">
                        <a:lnSpc>
                          <a:spcPct val="95000"/>
                        </a:lnSpc>
                        <a:spcBef>
                          <a:spcPts val="0"/>
                        </a:spcBef>
                        <a:spcAft>
                          <a:spcPts val="1200"/>
                        </a:spcAft>
                        <a:buNone/>
                      </a:pPr>
                      <a:r>
                        <a:rPr lang="en-US" sz="1600">
                          <a:latin typeface="Calibri"/>
                          <a:ea typeface="Calibri"/>
                          <a:cs typeface="Calibri"/>
                          <a:sym typeface="Calibri"/>
                        </a:rPr>
                        <a:t>Add Object 0639 Local Food (non-bold; rolls to 0630)</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t>21</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extLst>
                  <a:ext uri="{0D108BD9-81ED-4DB2-BD59-A6C34878D82A}">
                    <a16:rowId xmlns:a16="http://schemas.microsoft.com/office/drawing/2014/main" val="10003"/>
                  </a:ext>
                </a:extLst>
              </a:tr>
              <a:tr h="831125">
                <a:tc>
                  <a:txBody>
                    <a:bodyPr/>
                    <a:lstStyle/>
                    <a:p>
                      <a:pPr marL="0" lvl="0" indent="0" algn="l" rtl="0">
                        <a:lnSpc>
                          <a:spcPct val="115000"/>
                        </a:lnSpc>
                        <a:spcBef>
                          <a:spcPts val="0"/>
                        </a:spcBef>
                        <a:spcAft>
                          <a:spcPts val="1200"/>
                        </a:spcAft>
                        <a:buNone/>
                      </a:pPr>
                      <a:r>
                        <a:rPr lang="en-US" sz="1600">
                          <a:latin typeface="Calibri"/>
                          <a:ea typeface="Calibri"/>
                          <a:cs typeface="Calibri"/>
                          <a:sym typeface="Calibri"/>
                        </a:rPr>
                        <a:t>Add Object 0170 - Compensated Absences (non-Bold; rolls to 0100)</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t>21</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9e8e1711a3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1800" b="1">
                <a:latin typeface="Calibri"/>
                <a:ea typeface="Calibri"/>
                <a:cs typeface="Calibri"/>
                <a:sym typeface="Calibri"/>
              </a:rPr>
              <a:t>Chart of Accounts Requests</a:t>
            </a:r>
            <a:endParaRPr sz="1800" b="1">
              <a:latin typeface="Calibri"/>
              <a:ea typeface="Calibri"/>
              <a:cs typeface="Calibri"/>
              <a:sym typeface="Calibri"/>
            </a:endParaRPr>
          </a:p>
          <a:p>
            <a:pPr marL="0" lvl="0" indent="0" algn="l" rtl="0">
              <a:lnSpc>
                <a:spcPct val="100000"/>
              </a:lnSpc>
              <a:spcBef>
                <a:spcPts val="0"/>
              </a:spcBef>
              <a:spcAft>
                <a:spcPts val="0"/>
              </a:spcAft>
              <a:buSzPts val="2000"/>
              <a:buNone/>
            </a:pPr>
            <a:r>
              <a:rPr lang="en-US" sz="1800" b="1">
                <a:latin typeface="Calibri"/>
                <a:ea typeface="Calibri"/>
                <a:cs typeface="Calibri"/>
                <a:sym typeface="Calibri"/>
              </a:rPr>
              <a:t>Update Fund 07 - Total Program Reserve Fund (optional)</a:t>
            </a:r>
            <a:endParaRPr sz="1800" b="1">
              <a:latin typeface="Calibri"/>
              <a:ea typeface="Calibri"/>
              <a:cs typeface="Calibri"/>
              <a:sym typeface="Calibri"/>
            </a:endParaRPr>
          </a:p>
        </p:txBody>
      </p:sp>
      <p:sp>
        <p:nvSpPr>
          <p:cNvPr id="538" name="Google Shape;538;g39e8e1711a3_0_0"/>
          <p:cNvSpPr txBox="1">
            <a:spLocks noGrp="1"/>
          </p:cNvSpPr>
          <p:nvPr>
            <p:ph type="body" idx="1"/>
          </p:nvPr>
        </p:nvSpPr>
        <p:spPr>
          <a:xfrm>
            <a:off x="311700" y="902500"/>
            <a:ext cx="8626200" cy="34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US" sz="1300" b="1">
                <a:latin typeface="Calibri"/>
                <a:ea typeface="Calibri"/>
                <a:cs typeface="Calibri"/>
                <a:sym typeface="Calibri"/>
              </a:rPr>
              <a:t>Element:</a:t>
            </a:r>
            <a:r>
              <a:rPr lang="en-US" sz="1200" b="1">
                <a:latin typeface="Calibri"/>
                <a:ea typeface="Calibri"/>
                <a:cs typeface="Calibri"/>
                <a:sym typeface="Calibri"/>
              </a:rPr>
              <a:t> </a:t>
            </a:r>
            <a:r>
              <a:rPr lang="en-US" sz="1200">
                <a:latin typeface="Calibri"/>
                <a:ea typeface="Calibri"/>
                <a:cs typeface="Calibri"/>
                <a:sym typeface="Calibri"/>
              </a:rPr>
              <a:t> Revise Fund 07, Total Program Reserve Fund (optional)</a:t>
            </a:r>
            <a:endParaRPr sz="1200">
              <a:latin typeface="Calibri"/>
              <a:ea typeface="Calibri"/>
              <a:cs typeface="Calibri"/>
              <a:sym typeface="Calibri"/>
            </a:endParaRPr>
          </a:p>
          <a:p>
            <a:pPr marL="0" lvl="0" indent="0" algn="l" rtl="0">
              <a:lnSpc>
                <a:spcPct val="115000"/>
              </a:lnSpc>
              <a:spcBef>
                <a:spcPts val="1200"/>
              </a:spcBef>
              <a:spcAft>
                <a:spcPts val="0"/>
              </a:spcAft>
              <a:buSzPts val="1600"/>
              <a:buNone/>
            </a:pPr>
            <a:r>
              <a:rPr lang="en-US" sz="1300" b="1">
                <a:latin typeface="Calibri"/>
                <a:ea typeface="Calibri"/>
                <a:cs typeface="Calibri"/>
                <a:sym typeface="Calibri"/>
              </a:rPr>
              <a:t>Purpose: </a:t>
            </a:r>
            <a:r>
              <a:rPr lang="en-US" sz="1200" b="1">
                <a:latin typeface="Calibri"/>
                <a:ea typeface="Calibri"/>
                <a:cs typeface="Calibri"/>
                <a:sym typeface="Calibri"/>
              </a:rPr>
              <a:t> </a:t>
            </a:r>
            <a:r>
              <a:rPr lang="en-US" sz="1200">
                <a:latin typeface="Calibri"/>
                <a:ea typeface="Calibri"/>
                <a:cs typeface="Calibri"/>
                <a:sym typeface="Calibri"/>
              </a:rPr>
              <a:t>To clarify that this is an optional fund and is no longer required to be reported.  If this fund is used the district may expend money from the total program reserve fund only to offset the amount of a reduction in the district’s state share caused by application of the budget stabilization factor in fiscal years when the district’s total program mill plus specific ownership tax revenue is insufficient to cover the district’s total program.</a:t>
            </a:r>
            <a:endParaRPr sz="1200">
              <a:latin typeface="Calibri"/>
              <a:ea typeface="Calibri"/>
              <a:cs typeface="Calibri"/>
              <a:sym typeface="Calibri"/>
            </a:endParaRPr>
          </a:p>
          <a:p>
            <a:pPr marL="0" lvl="0" indent="0" algn="l" rtl="0">
              <a:lnSpc>
                <a:spcPct val="115000"/>
              </a:lnSpc>
              <a:spcBef>
                <a:spcPts val="1200"/>
              </a:spcBef>
              <a:spcAft>
                <a:spcPts val="0"/>
              </a:spcAft>
              <a:buSzPts val="1600"/>
              <a:buNone/>
            </a:pPr>
            <a:r>
              <a:rPr lang="en-US" sz="1300" b="1">
                <a:latin typeface="Calibri"/>
                <a:ea typeface="Calibri"/>
                <a:cs typeface="Calibri"/>
                <a:sym typeface="Calibri"/>
              </a:rPr>
              <a:t>Revised Description:</a:t>
            </a:r>
            <a:r>
              <a:rPr lang="en-US" sz="1200" b="1">
                <a:latin typeface="Calibri"/>
                <a:ea typeface="Calibri"/>
                <a:cs typeface="Calibri"/>
                <a:sym typeface="Calibri"/>
              </a:rPr>
              <a:t>  </a:t>
            </a:r>
            <a:r>
              <a:rPr lang="en-US" sz="1200">
                <a:latin typeface="Calibri"/>
                <a:ea typeface="Calibri"/>
                <a:cs typeface="Calibri"/>
                <a:sym typeface="Calibri"/>
              </a:rPr>
              <a:t>(optional) The revenue from a tax levied pursuant to § 22-54-107(5), C.R.S., may be deposited into this fund. The district may expend money from the total program reserve fund as they see fit.  Total program reserve fund was repealed as of July 1, 2025.  Therefore, this fund may be used at the district's discretion.</a:t>
            </a:r>
            <a:endParaRPr sz="1200">
              <a:latin typeface="Calibri"/>
              <a:ea typeface="Calibri"/>
              <a:cs typeface="Calibri"/>
              <a:sym typeface="Calibri"/>
            </a:endParaRPr>
          </a:p>
          <a:p>
            <a:pPr marL="0" lvl="0" indent="0" algn="l" rtl="0">
              <a:lnSpc>
                <a:spcPct val="115000"/>
              </a:lnSpc>
              <a:spcBef>
                <a:spcPts val="1200"/>
              </a:spcBef>
              <a:spcAft>
                <a:spcPts val="1200"/>
              </a:spcAft>
              <a:buSzPts val="1600"/>
              <a:buNone/>
            </a:pPr>
            <a:r>
              <a:rPr lang="en-US" sz="1300" b="1">
                <a:latin typeface="Calibri"/>
                <a:ea typeface="Calibri"/>
                <a:cs typeface="Calibri"/>
                <a:sym typeface="Calibri"/>
              </a:rPr>
              <a:t>Additional Information:  </a:t>
            </a:r>
            <a:r>
              <a:rPr lang="en-US" sz="1300">
                <a:latin typeface="Calibri"/>
                <a:ea typeface="Calibri"/>
                <a:cs typeface="Calibri"/>
                <a:sym typeface="Calibri"/>
              </a:rPr>
              <a:t>T</a:t>
            </a:r>
            <a:r>
              <a:rPr lang="en-US" sz="1200">
                <a:latin typeface="Calibri"/>
                <a:ea typeface="Calibri"/>
                <a:cs typeface="Calibri"/>
                <a:sym typeface="Calibri"/>
              </a:rPr>
              <a:t>otal program reserve fund was repealed as of July 1, 2025.  Going forward data pipeline will not have edits or restrictions related to the use of Fund 07 since it is now an optional fund.  District’s may use it if they want to track that additional funding separately for their own purposes.  There is no longer any limits on how/when the funds may be utilized.  They now work as additional general fund monies.</a:t>
            </a:r>
            <a:endParaRPr sz="1200" b="1">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397c56fcea3_0_5"/>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1800" b="1">
                <a:latin typeface="Calibri"/>
                <a:ea typeface="Calibri"/>
                <a:cs typeface="Calibri"/>
                <a:sym typeface="Calibri"/>
              </a:rPr>
              <a:t>Chart of Accounts Requests</a:t>
            </a:r>
            <a:endParaRPr sz="1800" b="1">
              <a:latin typeface="Calibri"/>
              <a:ea typeface="Calibri"/>
              <a:cs typeface="Calibri"/>
              <a:sym typeface="Calibri"/>
            </a:endParaRPr>
          </a:p>
          <a:p>
            <a:pPr marL="0" lvl="0" indent="0" algn="l" rtl="0">
              <a:lnSpc>
                <a:spcPct val="100000"/>
              </a:lnSpc>
              <a:spcBef>
                <a:spcPts val="0"/>
              </a:spcBef>
              <a:spcAft>
                <a:spcPts val="0"/>
              </a:spcAft>
              <a:buSzPts val="2000"/>
              <a:buNone/>
            </a:pPr>
            <a:r>
              <a:rPr lang="en-US" sz="1800" b="1">
                <a:latin typeface="Calibri"/>
                <a:ea typeface="Calibri"/>
                <a:cs typeface="Calibri"/>
                <a:sym typeface="Calibri"/>
              </a:rPr>
              <a:t>Add Object 0639 - Local Food </a:t>
            </a:r>
            <a:r>
              <a:rPr lang="en-US" b="1">
                <a:latin typeface="Calibri"/>
                <a:ea typeface="Calibri"/>
                <a:cs typeface="Calibri"/>
                <a:sym typeface="Calibri"/>
              </a:rPr>
              <a:t> </a:t>
            </a:r>
            <a:r>
              <a:rPr lang="en-US">
                <a:latin typeface="Calibri"/>
                <a:ea typeface="Calibri"/>
                <a:cs typeface="Calibri"/>
                <a:sym typeface="Calibri"/>
              </a:rPr>
              <a:t>(non-bold; rolls to 0630)</a:t>
            </a:r>
            <a:endParaRPr sz="1800">
              <a:latin typeface="Calibri"/>
              <a:ea typeface="Calibri"/>
              <a:cs typeface="Calibri"/>
              <a:sym typeface="Calibri"/>
            </a:endParaRPr>
          </a:p>
        </p:txBody>
      </p:sp>
      <p:sp>
        <p:nvSpPr>
          <p:cNvPr id="544" name="Google Shape;544;g397c56fcea3_0_5"/>
          <p:cNvSpPr txBox="1">
            <a:spLocks noGrp="1"/>
          </p:cNvSpPr>
          <p:nvPr>
            <p:ph type="body" idx="1"/>
          </p:nvPr>
        </p:nvSpPr>
        <p:spPr>
          <a:xfrm>
            <a:off x="311700" y="944125"/>
            <a:ext cx="8626200" cy="3434700"/>
          </a:xfrm>
          <a:prstGeom prst="rect">
            <a:avLst/>
          </a:prstGeom>
          <a:noFill/>
          <a:ln>
            <a:noFill/>
          </a:ln>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dk1"/>
              </a:buClr>
              <a:buSzPts val="1600"/>
              <a:buFont typeface="Arial"/>
              <a:buNone/>
            </a:pPr>
            <a:r>
              <a:rPr lang="en-US" b="1">
                <a:latin typeface="Calibri"/>
                <a:ea typeface="Calibri"/>
                <a:cs typeface="Calibri"/>
                <a:sym typeface="Calibri"/>
              </a:rPr>
              <a:t>Element: </a:t>
            </a:r>
            <a:r>
              <a:rPr lang="en-US">
                <a:latin typeface="Calibri"/>
                <a:ea typeface="Calibri"/>
                <a:cs typeface="Calibri"/>
                <a:sym typeface="Calibri"/>
              </a:rPr>
              <a:t>Add Object 0639 Local Food (non-bold; rolls to 0630)</a:t>
            </a:r>
            <a:endParaRPr>
              <a:latin typeface="Calibri"/>
              <a:ea typeface="Calibri"/>
              <a:cs typeface="Calibri"/>
              <a:sym typeface="Calibri"/>
            </a:endParaRPr>
          </a:p>
          <a:p>
            <a:pPr marL="0" lvl="0" indent="0" algn="l" rtl="0">
              <a:lnSpc>
                <a:spcPct val="95000"/>
              </a:lnSpc>
              <a:spcBef>
                <a:spcPts val="1200"/>
              </a:spcBef>
              <a:spcAft>
                <a:spcPts val="0"/>
              </a:spcAft>
              <a:buClr>
                <a:schemeClr val="dk1"/>
              </a:buClr>
              <a:buSzPts val="1600"/>
              <a:buFont typeface="Arial"/>
              <a:buNone/>
            </a:pPr>
            <a:r>
              <a:rPr lang="en-US" b="1">
                <a:latin typeface="Calibri"/>
                <a:ea typeface="Calibri"/>
                <a:cs typeface="Calibri"/>
                <a:sym typeface="Calibri"/>
              </a:rPr>
              <a:t>Purpose: </a:t>
            </a:r>
            <a:r>
              <a:rPr lang="en-US">
                <a:latin typeface="Calibri"/>
                <a:ea typeface="Calibri"/>
                <a:cs typeface="Calibri"/>
                <a:sym typeface="Calibri"/>
              </a:rPr>
              <a:t> To distinguish local food purchases.  HSMA includes grant funding for local food purchases with a requirement to report expenditures.  Bolding 0639 would allow easy extraction of this data for reporting.  A Local Food Program grant code can be added to 0639 to further isolate these program expenditures.  </a:t>
            </a:r>
            <a:r>
              <a:rPr lang="en-US" i="1">
                <a:latin typeface="Calibri"/>
                <a:ea typeface="Calibri"/>
                <a:cs typeface="Calibri"/>
                <a:sym typeface="Calibri"/>
              </a:rPr>
              <a:t>Local food purchase data is frequently requested and used for various purposes. </a:t>
            </a:r>
            <a:endParaRPr i="1">
              <a:latin typeface="Calibri"/>
              <a:ea typeface="Calibri"/>
              <a:cs typeface="Calibri"/>
              <a:sym typeface="Calibri"/>
            </a:endParaRPr>
          </a:p>
          <a:p>
            <a:pPr marL="0" lvl="0" indent="0" algn="l" rtl="0">
              <a:lnSpc>
                <a:spcPct val="95000"/>
              </a:lnSpc>
              <a:spcBef>
                <a:spcPts val="1200"/>
              </a:spcBef>
              <a:spcAft>
                <a:spcPts val="1200"/>
              </a:spcAft>
              <a:buClr>
                <a:schemeClr val="dk1"/>
              </a:buClr>
              <a:buSzPts val="1600"/>
              <a:buFont typeface="Arial"/>
              <a:buNone/>
            </a:pPr>
            <a:r>
              <a:rPr lang="en-US" b="1">
                <a:latin typeface="Calibri"/>
                <a:ea typeface="Calibri"/>
                <a:cs typeface="Calibri"/>
                <a:sym typeface="Calibri"/>
              </a:rPr>
              <a:t>Proposed Title &amp; Description: </a:t>
            </a:r>
            <a:r>
              <a:rPr lang="en-US">
                <a:latin typeface="Calibri"/>
                <a:ea typeface="Calibri"/>
                <a:cs typeface="Calibri"/>
                <a:sym typeface="Calibri"/>
              </a:rPr>
              <a:t> Local Food.  For the purchase of local agricultural products.  This will include raw, unprocessed, minimally processed, and value-added products.  Food purchased will meet local definition as defined by the USDA or state grant requirements.  This code does not include Fresh Fruit and Vegetable Program (FFVP) or USDA foods/commodities</a:t>
            </a:r>
            <a:r>
              <a:rPr lang="en-US" i="1">
                <a:latin typeface="Calibri"/>
                <a:ea typeface="Calibri"/>
                <a:cs typeface="Calibri"/>
                <a:sym typeface="Calibri"/>
              </a:rPr>
              <a:t> (see also objects 0630 and 0633).</a:t>
            </a:r>
            <a:endParaRPr b="1">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397c56fcea3_0_1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1800" b="1">
                <a:latin typeface="Calibri"/>
                <a:ea typeface="Calibri"/>
                <a:cs typeface="Calibri"/>
                <a:sym typeface="Calibri"/>
              </a:rPr>
              <a:t>Chart of Accounts Requests</a:t>
            </a:r>
            <a:endParaRPr sz="1800" b="1">
              <a:latin typeface="Calibri"/>
              <a:ea typeface="Calibri"/>
              <a:cs typeface="Calibri"/>
              <a:sym typeface="Calibri"/>
            </a:endParaRPr>
          </a:p>
          <a:p>
            <a:pPr marL="0" lvl="0" indent="0" algn="l" rtl="0">
              <a:lnSpc>
                <a:spcPct val="100000"/>
              </a:lnSpc>
              <a:spcBef>
                <a:spcPts val="0"/>
              </a:spcBef>
              <a:spcAft>
                <a:spcPts val="0"/>
              </a:spcAft>
              <a:buSzPts val="2000"/>
              <a:buNone/>
            </a:pPr>
            <a:r>
              <a:rPr lang="en-US" sz="1800" b="1">
                <a:latin typeface="Calibri"/>
                <a:ea typeface="Calibri"/>
                <a:cs typeface="Calibri"/>
                <a:sym typeface="Calibri"/>
              </a:rPr>
              <a:t>Add Salary Object Code - for Compensated Absences (GASB 101)</a:t>
            </a:r>
            <a:endParaRPr sz="1800" b="1">
              <a:latin typeface="Calibri"/>
              <a:ea typeface="Calibri"/>
              <a:cs typeface="Calibri"/>
              <a:sym typeface="Calibri"/>
            </a:endParaRPr>
          </a:p>
        </p:txBody>
      </p:sp>
      <p:sp>
        <p:nvSpPr>
          <p:cNvPr id="550" name="Google Shape;550;g397c56fcea3_0_1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r>
              <a:rPr lang="en-US" b="1">
                <a:latin typeface="Calibri"/>
                <a:ea typeface="Calibri"/>
                <a:cs typeface="Calibri"/>
                <a:sym typeface="Calibri"/>
              </a:rPr>
              <a:t>Element: </a:t>
            </a:r>
            <a:r>
              <a:rPr lang="en-US">
                <a:latin typeface="Calibri"/>
                <a:ea typeface="Calibri"/>
                <a:cs typeface="Calibri"/>
                <a:sym typeface="Calibri"/>
              </a:rPr>
              <a:t>Add Object 0170 - Compensated Absences (Non-Bold; rolls to 0100)</a:t>
            </a:r>
            <a:endParaRPr>
              <a:latin typeface="Calibri"/>
              <a:ea typeface="Calibri"/>
              <a:cs typeface="Calibri"/>
              <a:sym typeface="Calibri"/>
            </a:endParaRPr>
          </a:p>
          <a:p>
            <a:pPr marL="0" lvl="0" indent="0" algn="l" rtl="0">
              <a:lnSpc>
                <a:spcPct val="115000"/>
              </a:lnSpc>
              <a:spcBef>
                <a:spcPts val="1200"/>
              </a:spcBef>
              <a:spcAft>
                <a:spcPts val="0"/>
              </a:spcAft>
              <a:buSzPts val="1600"/>
              <a:buNone/>
            </a:pPr>
            <a:r>
              <a:rPr lang="en-US" b="1">
                <a:latin typeface="Calibri"/>
                <a:ea typeface="Calibri"/>
                <a:cs typeface="Calibri"/>
                <a:sym typeface="Calibri"/>
              </a:rPr>
              <a:t>Purpose:  </a:t>
            </a:r>
            <a:r>
              <a:rPr lang="en-US">
                <a:latin typeface="Calibri"/>
                <a:ea typeface="Calibri"/>
                <a:cs typeface="Calibri"/>
                <a:sym typeface="Calibri"/>
              </a:rPr>
              <a:t>To record payouts of compensated absences in accordance with GASB 101.</a:t>
            </a:r>
            <a:endParaRPr>
              <a:latin typeface="Calibri"/>
              <a:ea typeface="Calibri"/>
              <a:cs typeface="Calibri"/>
              <a:sym typeface="Calibri"/>
            </a:endParaRPr>
          </a:p>
          <a:p>
            <a:pPr marL="0" lvl="0" indent="0" algn="l" rtl="0">
              <a:lnSpc>
                <a:spcPct val="115000"/>
              </a:lnSpc>
              <a:spcBef>
                <a:spcPts val="1200"/>
              </a:spcBef>
              <a:spcAft>
                <a:spcPts val="0"/>
              </a:spcAft>
              <a:buSzPts val="1600"/>
              <a:buNone/>
            </a:pPr>
            <a:r>
              <a:rPr lang="en-US" b="1">
                <a:latin typeface="Calibri"/>
                <a:ea typeface="Calibri"/>
                <a:cs typeface="Calibri"/>
                <a:sym typeface="Calibri"/>
              </a:rPr>
              <a:t>Proposed Title &amp; Description: </a:t>
            </a:r>
            <a:r>
              <a:rPr lang="en-US">
                <a:latin typeface="Calibri"/>
                <a:ea typeface="Calibri"/>
                <a:cs typeface="Calibri"/>
                <a:sym typeface="Calibri"/>
              </a:rPr>
              <a:t> Salaries - Compensated Absences.  To record payout of compensated absences in accordance with GASB 101.</a:t>
            </a:r>
            <a:endParaRPr>
              <a:latin typeface="Calibri"/>
              <a:ea typeface="Calibri"/>
              <a:cs typeface="Calibri"/>
              <a:sym typeface="Calibri"/>
            </a:endParaRPr>
          </a:p>
          <a:p>
            <a:pPr marL="0" lvl="0" indent="0" algn="l" rtl="0">
              <a:lnSpc>
                <a:spcPct val="115000"/>
              </a:lnSpc>
              <a:spcBef>
                <a:spcPts val="1200"/>
              </a:spcBef>
              <a:spcAft>
                <a:spcPts val="1200"/>
              </a:spcAft>
              <a:buSzPts val="16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397c56fcea3_0_76"/>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Financial Transparency</a:t>
            </a:r>
            <a:endParaRPr b="1">
              <a:latin typeface="Calibri"/>
              <a:ea typeface="Calibri"/>
              <a:cs typeface="Calibri"/>
              <a:sym typeface="Calibri"/>
            </a:endParaRPr>
          </a:p>
        </p:txBody>
      </p:sp>
      <p:sp>
        <p:nvSpPr>
          <p:cNvPr id="556" name="Google Shape;556;g397c56fcea3_0_76"/>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640"/>
              <a:buNone/>
            </a:pPr>
            <a:r>
              <a:rPr lang="en-US" sz="1800" b="1" u="sng">
                <a:solidFill>
                  <a:schemeClr val="hlink"/>
                </a:solidFill>
                <a:latin typeface="Calibri"/>
                <a:ea typeface="Calibri"/>
                <a:cs typeface="Calibri"/>
                <a:sym typeface="Calibri"/>
                <a:hlinkClick r:id="rId3"/>
              </a:rPr>
              <a:t>Financial</a:t>
            </a:r>
            <a:r>
              <a:rPr lang="en-US" sz="1800" b="1" u="sng">
                <a:solidFill>
                  <a:schemeClr val="hlink"/>
                </a:solidFill>
                <a:latin typeface="Calibri"/>
                <a:ea typeface="Calibri"/>
                <a:cs typeface="Calibri"/>
                <a:sym typeface="Calibri"/>
                <a:hlinkClick r:id="rId3"/>
              </a:rPr>
              <a:t> Transparency for Colorado Schools</a:t>
            </a:r>
            <a:endParaRPr sz="1800" b="1">
              <a:latin typeface="Calibri"/>
              <a:ea typeface="Calibri"/>
              <a:cs typeface="Calibri"/>
              <a:sym typeface="Calibri"/>
            </a:endParaRPr>
          </a:p>
          <a:p>
            <a:pPr marL="0" lvl="0" indent="0" algn="l" rtl="0">
              <a:lnSpc>
                <a:spcPct val="90000"/>
              </a:lnSpc>
              <a:spcBef>
                <a:spcPts val="0"/>
              </a:spcBef>
              <a:spcAft>
                <a:spcPts val="0"/>
              </a:spcAft>
              <a:buSzPts val="640"/>
              <a:buNone/>
            </a:pPr>
            <a:endParaRPr sz="1800" b="1">
              <a:latin typeface="Calibri"/>
              <a:ea typeface="Calibri"/>
              <a:cs typeface="Calibri"/>
              <a:sym typeface="Calibri"/>
            </a:endParaRPr>
          </a:p>
          <a:p>
            <a:pPr marL="0" lvl="0" indent="0" algn="l" rtl="0">
              <a:lnSpc>
                <a:spcPct val="90000"/>
              </a:lnSpc>
              <a:spcBef>
                <a:spcPts val="0"/>
              </a:spcBef>
              <a:spcAft>
                <a:spcPts val="0"/>
              </a:spcAft>
              <a:buSzPts val="640"/>
              <a:buNone/>
            </a:pPr>
            <a:endParaRPr sz="1800" b="1">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b="1">
                <a:latin typeface="Calibri"/>
                <a:ea typeface="Calibri"/>
                <a:cs typeface="Calibri"/>
                <a:sym typeface="Calibri"/>
              </a:rPr>
              <a:t>FY 2023-24 Final data set loaded to the live site (in-progress)</a:t>
            </a:r>
            <a:endParaRPr sz="1800" b="1">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FY2024-25 data will be loaded by July 1, 2026, in accordance with </a:t>
            </a:r>
            <a:r>
              <a:rPr lang="en-US" sz="1800" u="sng">
                <a:solidFill>
                  <a:schemeClr val="hlink"/>
                </a:solidFill>
                <a:latin typeface="Calibri"/>
                <a:ea typeface="Calibri"/>
                <a:cs typeface="Calibri"/>
                <a:sym typeface="Calibri"/>
                <a:hlinkClick r:id="rId4"/>
              </a:rPr>
              <a:t>statute</a:t>
            </a:r>
            <a:endParaRPr sz="1800">
              <a:latin typeface="Calibri"/>
              <a:ea typeface="Calibri"/>
              <a:cs typeface="Calibri"/>
              <a:sym typeface="Calibri"/>
            </a:endParaRPr>
          </a:p>
          <a:p>
            <a:pPr marL="0" lvl="0" indent="0" algn="l" rtl="0">
              <a:lnSpc>
                <a:spcPct val="90000"/>
              </a:lnSpc>
              <a:spcBef>
                <a:spcPts val="0"/>
              </a:spcBef>
              <a:spcAft>
                <a:spcPts val="0"/>
              </a:spcAft>
              <a:buNone/>
            </a:pP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b="1" u="sng">
                <a:solidFill>
                  <a:schemeClr val="hlink"/>
                </a:solidFill>
                <a:latin typeface="Calibri"/>
                <a:ea typeface="Calibri"/>
                <a:cs typeface="Calibri"/>
                <a:sym typeface="Calibri"/>
                <a:hlinkClick r:id="rId5"/>
              </a:rPr>
              <a:t>HB24-1448</a:t>
            </a:r>
            <a:r>
              <a:rPr lang="en-US" sz="1800" b="1">
                <a:latin typeface="Calibri"/>
                <a:ea typeface="Calibri"/>
                <a:cs typeface="Calibri"/>
                <a:sym typeface="Calibri"/>
              </a:rPr>
              <a:t>, Section 5 reporting requirements</a:t>
            </a:r>
            <a:endParaRPr sz="1800" b="1">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The PPR/PPF figures in sub-sections (g) and (h) will </a:t>
            </a:r>
            <a:r>
              <a:rPr lang="en-US" sz="1800" i="1">
                <a:latin typeface="Calibri"/>
                <a:ea typeface="Calibri"/>
                <a:cs typeface="Calibri"/>
                <a:sym typeface="Calibri"/>
              </a:rPr>
              <a:t>not</a:t>
            </a:r>
            <a:r>
              <a:rPr lang="en-US" sz="1800">
                <a:latin typeface="Calibri"/>
                <a:ea typeface="Calibri"/>
                <a:cs typeface="Calibri"/>
                <a:sym typeface="Calibri"/>
              </a:rPr>
              <a:t> be loaded to the FT site (as originally proposed/communicated via the School Finance Listserv)</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CDE will submit a report to the legislature to meet all requirements</a:t>
            </a:r>
            <a:endParaRPr sz="1800">
              <a:latin typeface="Calibri"/>
              <a:ea typeface="Calibri"/>
              <a:cs typeface="Calibri"/>
              <a:sym typeface="Calibri"/>
            </a:endParaRPr>
          </a:p>
          <a:p>
            <a:pPr marL="0" lvl="0" indent="0" algn="l" rtl="0">
              <a:lnSpc>
                <a:spcPct val="90000"/>
              </a:lnSpc>
              <a:spcBef>
                <a:spcPts val="0"/>
              </a:spcBef>
              <a:spcAft>
                <a:spcPts val="0"/>
              </a:spcAft>
              <a:buNone/>
            </a:pPr>
            <a:endParaRPr sz="1800">
              <a:latin typeface="Calibri"/>
              <a:ea typeface="Calibri"/>
              <a:cs typeface="Calibri"/>
              <a:sym typeface="Calibri"/>
            </a:endParaRPr>
          </a:p>
          <a:p>
            <a:pPr marL="0" lvl="0" indent="0" algn="l" rtl="0">
              <a:lnSpc>
                <a:spcPct val="90000"/>
              </a:lnSpc>
              <a:spcBef>
                <a:spcPts val="0"/>
              </a:spcBef>
              <a:spcAft>
                <a:spcPts val="0"/>
              </a:spcAft>
              <a:buSzPts val="640"/>
              <a:buNone/>
            </a:pPr>
            <a:endParaRPr sz="6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37018dee862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Financial Transparency continued</a:t>
            </a:r>
            <a:endParaRPr b="1">
              <a:latin typeface="Calibri"/>
              <a:ea typeface="Calibri"/>
              <a:cs typeface="Calibri"/>
              <a:sym typeface="Calibri"/>
            </a:endParaRPr>
          </a:p>
        </p:txBody>
      </p:sp>
      <p:sp>
        <p:nvSpPr>
          <p:cNvPr id="562" name="Google Shape;562;g37018dee862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640"/>
              <a:buNone/>
            </a:pPr>
            <a:r>
              <a:rPr lang="en-US" sz="1800" b="1">
                <a:latin typeface="Calibri"/>
                <a:ea typeface="Calibri"/>
                <a:cs typeface="Calibri"/>
                <a:sym typeface="Calibri"/>
              </a:rPr>
              <a:t>Local Financial Transparency pages - a few reminders:</a:t>
            </a:r>
            <a:endParaRPr sz="1800" b="1">
              <a:latin typeface="Calibri"/>
              <a:ea typeface="Calibri"/>
              <a:cs typeface="Calibri"/>
              <a:sym typeface="Calibri"/>
            </a:endParaRPr>
          </a:p>
          <a:p>
            <a:pPr marL="0" lvl="0" indent="0" algn="l" rtl="0">
              <a:lnSpc>
                <a:spcPct val="90000"/>
              </a:lnSpc>
              <a:spcBef>
                <a:spcPts val="0"/>
              </a:spcBef>
              <a:spcAft>
                <a:spcPts val="0"/>
              </a:spcAft>
              <a:buSzPts val="640"/>
              <a:buNone/>
            </a:pPr>
            <a:endParaRPr sz="1800" b="1">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b="1">
                <a:latin typeface="Calibri"/>
                <a:ea typeface="Calibri"/>
                <a:cs typeface="Calibri"/>
                <a:sym typeface="Calibri"/>
              </a:rPr>
              <a:t>Please remember to add the FY24-25 files to your local FT page:</a:t>
            </a:r>
            <a:endParaRPr sz="1800" b="1">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Audit</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Financial Data Files (districts/BOCES only) </a:t>
            </a:r>
            <a:r>
              <a:rPr lang="en-US" sz="1800" i="1">
                <a:latin typeface="Calibri"/>
                <a:ea typeface="Calibri"/>
                <a:cs typeface="Calibri"/>
                <a:sym typeface="Calibri"/>
              </a:rPr>
              <a:t>- </a:t>
            </a:r>
            <a:endParaRPr sz="1800" i="1">
              <a:latin typeface="Calibri"/>
              <a:ea typeface="Calibri"/>
              <a:cs typeface="Calibri"/>
              <a:sym typeface="Calibri"/>
            </a:endParaRPr>
          </a:p>
          <a:p>
            <a:pPr marL="1371600" lvl="2" indent="-342900" algn="l" rtl="0">
              <a:lnSpc>
                <a:spcPct val="90000"/>
              </a:lnSpc>
              <a:spcBef>
                <a:spcPts val="0"/>
              </a:spcBef>
              <a:spcAft>
                <a:spcPts val="0"/>
              </a:spcAft>
              <a:buSzPts val="1800"/>
              <a:buFont typeface="Calibri"/>
              <a:buChar char="■"/>
            </a:pPr>
            <a:r>
              <a:rPr lang="en-US" sz="1800" i="1">
                <a:latin typeface="Calibri"/>
                <a:ea typeface="Calibri"/>
                <a:cs typeface="Calibri"/>
                <a:sym typeface="Calibri"/>
              </a:rPr>
              <a:t>please post excel versions of the file, not a pdf </a:t>
            </a:r>
            <a:endParaRPr sz="1800" i="1">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Any other files that need to be updated</a:t>
            </a:r>
            <a:endParaRPr sz="1800">
              <a:latin typeface="Calibri"/>
              <a:ea typeface="Calibri"/>
              <a:cs typeface="Calibri"/>
              <a:sym typeface="Calibri"/>
            </a:endParaRPr>
          </a:p>
          <a:p>
            <a:pPr marL="0" lvl="0" indent="0" algn="l" rtl="0">
              <a:lnSpc>
                <a:spcPct val="90000"/>
              </a:lnSpc>
              <a:spcBef>
                <a:spcPts val="0"/>
              </a:spcBef>
              <a:spcAft>
                <a:spcPts val="0"/>
              </a:spcAft>
              <a:buNone/>
            </a:pP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b="1">
                <a:latin typeface="Calibri"/>
                <a:ea typeface="Calibri"/>
                <a:cs typeface="Calibri"/>
                <a:sym typeface="Calibri"/>
              </a:rPr>
              <a:t>FPP-approved (FY25) templates</a:t>
            </a:r>
            <a:r>
              <a:rPr lang="en-US" sz="1500" b="1">
                <a:latin typeface="Calibri"/>
                <a:ea typeface="Calibri"/>
                <a:cs typeface="Calibri"/>
                <a:sym typeface="Calibri"/>
              </a:rPr>
              <a:t> (there are different requirements - see templates):</a:t>
            </a:r>
            <a:endParaRPr sz="1500" b="1">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3"/>
              </a:rPr>
              <a:t>District/BOCES</a:t>
            </a:r>
            <a:r>
              <a:rPr lang="en-US" sz="1800">
                <a:latin typeface="Calibri"/>
                <a:ea typeface="Calibri"/>
                <a:cs typeface="Calibri"/>
                <a:sym typeface="Calibri"/>
              </a:rPr>
              <a:t> template</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4"/>
              </a:rPr>
              <a:t>Charter School</a:t>
            </a:r>
            <a:r>
              <a:rPr lang="en-US" sz="1800">
                <a:latin typeface="Calibri"/>
                <a:ea typeface="Calibri"/>
                <a:cs typeface="Calibri"/>
                <a:sym typeface="Calibri"/>
              </a:rPr>
              <a:t> template</a:t>
            </a:r>
            <a:endParaRPr sz="1800">
              <a:latin typeface="Calibri"/>
              <a:ea typeface="Calibri"/>
              <a:cs typeface="Calibri"/>
              <a:sym typeface="Calibri"/>
            </a:endParaRPr>
          </a:p>
          <a:p>
            <a:pPr marL="0" lvl="0" indent="0" algn="l" rtl="0">
              <a:lnSpc>
                <a:spcPct val="90000"/>
              </a:lnSpc>
              <a:spcBef>
                <a:spcPts val="0"/>
              </a:spcBef>
              <a:spcAft>
                <a:spcPts val="0"/>
              </a:spcAft>
              <a:buNone/>
            </a:pPr>
            <a:endParaRPr sz="1800">
              <a:latin typeface="Calibri"/>
              <a:ea typeface="Calibri"/>
              <a:cs typeface="Calibri"/>
              <a:sym typeface="Calibri"/>
            </a:endParaRPr>
          </a:p>
          <a:p>
            <a:pPr marL="0" lvl="0" indent="0" algn="l" rtl="0">
              <a:lnSpc>
                <a:spcPct val="90000"/>
              </a:lnSpc>
              <a:spcBef>
                <a:spcPts val="0"/>
              </a:spcBef>
              <a:spcAft>
                <a:spcPts val="0"/>
              </a:spcAft>
              <a:buSzPts val="640"/>
              <a:buNone/>
            </a:pPr>
            <a:endParaRPr sz="600">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397ca6e3d21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Finance December</a:t>
            </a:r>
            <a:endParaRPr b="1">
              <a:latin typeface="Calibri"/>
              <a:ea typeface="Calibri"/>
              <a:cs typeface="Calibri"/>
              <a:sym typeface="Calibri"/>
            </a:endParaRPr>
          </a:p>
        </p:txBody>
      </p:sp>
      <p:sp>
        <p:nvSpPr>
          <p:cNvPr id="568" name="Google Shape;568;g397ca6e3d21_0_0"/>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640"/>
              <a:buNone/>
            </a:pPr>
            <a:r>
              <a:rPr lang="en-US" sz="1800" b="1">
                <a:latin typeface="Calibri"/>
                <a:ea typeface="Calibri"/>
                <a:cs typeface="Calibri"/>
                <a:sym typeface="Calibri"/>
              </a:rPr>
              <a:t>FY 2024-25 Data Submission</a:t>
            </a:r>
            <a:endParaRPr sz="1800" b="1">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Soft Open was available on August 1st</a:t>
            </a: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Official Open was on September 2nd</a:t>
            </a: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Submissions are Due December 31st</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Extensions may be granted for 60 days, from OSA</a:t>
            </a:r>
            <a:endParaRPr sz="1800">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US" sz="1800">
                <a:latin typeface="Calibri"/>
                <a:ea typeface="Calibri"/>
                <a:cs typeface="Calibri"/>
                <a:sym typeface="Calibri"/>
              </a:rPr>
              <a:t>CDE honors the extension approved by OSA</a:t>
            </a:r>
            <a:endParaRPr sz="1800">
              <a:latin typeface="Calibri"/>
              <a:ea typeface="Calibri"/>
              <a:cs typeface="Calibri"/>
              <a:sym typeface="Calibri"/>
            </a:endParaRPr>
          </a:p>
          <a:p>
            <a:pPr marL="0" lvl="0" indent="0" algn="l" rtl="0">
              <a:lnSpc>
                <a:spcPct val="90000"/>
              </a:lnSpc>
              <a:spcBef>
                <a:spcPts val="0"/>
              </a:spcBef>
              <a:spcAft>
                <a:spcPts val="0"/>
              </a:spcAft>
              <a:buNone/>
            </a:pPr>
            <a:endParaRPr sz="1800">
              <a:latin typeface="Calibri"/>
              <a:ea typeface="Calibri"/>
              <a:cs typeface="Calibri"/>
              <a:sym typeface="Calibri"/>
            </a:endParaRPr>
          </a:p>
          <a:p>
            <a:pPr marL="0" lvl="0" indent="0" algn="l" rtl="0">
              <a:lnSpc>
                <a:spcPct val="90000"/>
              </a:lnSpc>
              <a:spcBef>
                <a:spcPts val="0"/>
              </a:spcBef>
              <a:spcAft>
                <a:spcPts val="0"/>
              </a:spcAft>
              <a:buSzPts val="640"/>
              <a:buNone/>
            </a:pPr>
            <a:r>
              <a:rPr lang="en-US" sz="1800" u="sng">
                <a:solidFill>
                  <a:schemeClr val="hlink"/>
                </a:solidFill>
                <a:latin typeface="Calibri"/>
                <a:ea typeface="Calibri"/>
                <a:cs typeface="Calibri"/>
                <a:sym typeface="Calibri"/>
                <a:hlinkClick r:id="rId3"/>
              </a:rPr>
              <a:t>Office Hours</a:t>
            </a:r>
            <a:r>
              <a:rPr lang="en-US" sz="1800">
                <a:latin typeface="Calibri"/>
                <a:ea typeface="Calibri"/>
                <a:cs typeface="Calibri"/>
                <a:sym typeface="Calibri"/>
              </a:rPr>
              <a:t>, Overview of Data Pipeline</a:t>
            </a:r>
            <a:endParaRPr sz="1800">
              <a:latin typeface="Calibri"/>
              <a:ea typeface="Calibri"/>
              <a:cs typeface="Calibri"/>
              <a:sym typeface="Calibri"/>
            </a:endParaRPr>
          </a:p>
          <a:p>
            <a:pPr marL="0" lvl="0" indent="0" algn="l" rtl="0">
              <a:lnSpc>
                <a:spcPct val="90000"/>
              </a:lnSpc>
              <a:spcBef>
                <a:spcPts val="0"/>
              </a:spcBef>
              <a:spcAft>
                <a:spcPts val="0"/>
              </a:spcAft>
              <a:buSzPts val="640"/>
              <a:buNone/>
            </a:pPr>
            <a:r>
              <a:rPr lang="en-US" sz="1800">
                <a:latin typeface="Calibri"/>
                <a:ea typeface="Calibri"/>
                <a:cs typeface="Calibri"/>
                <a:sym typeface="Calibri"/>
              </a:rPr>
              <a:t>Part I Submission Process - (8/14/25)</a:t>
            </a:r>
            <a:endParaRPr sz="1800">
              <a:latin typeface="Calibri"/>
              <a:ea typeface="Calibri"/>
              <a:cs typeface="Calibri"/>
              <a:sym typeface="Calibri"/>
            </a:endParaRPr>
          </a:p>
          <a:p>
            <a:pPr marL="0" lvl="0" indent="0" algn="l" rtl="0">
              <a:lnSpc>
                <a:spcPct val="90000"/>
              </a:lnSpc>
              <a:spcBef>
                <a:spcPts val="0"/>
              </a:spcBef>
              <a:spcAft>
                <a:spcPts val="0"/>
              </a:spcAft>
              <a:buSzPts val="640"/>
              <a:buNone/>
            </a:pPr>
            <a:r>
              <a:rPr lang="en-US" sz="1800">
                <a:latin typeface="Calibri"/>
                <a:ea typeface="Calibri"/>
                <a:cs typeface="Calibri"/>
                <a:sym typeface="Calibri"/>
              </a:rPr>
              <a:t>Part II Cognos Reports - (8/21/25)</a:t>
            </a:r>
            <a:endParaRPr sz="1800">
              <a:latin typeface="Calibri"/>
              <a:ea typeface="Calibri"/>
              <a:cs typeface="Calibri"/>
              <a:sym typeface="Calibri"/>
            </a:endParaRPr>
          </a:p>
          <a:p>
            <a:pPr marL="0" lvl="0" indent="0" algn="l" rtl="0">
              <a:lnSpc>
                <a:spcPct val="90000"/>
              </a:lnSpc>
              <a:spcBef>
                <a:spcPts val="0"/>
              </a:spcBef>
              <a:spcAft>
                <a:spcPts val="0"/>
              </a:spcAft>
              <a:buSzPts val="640"/>
              <a:buNone/>
            </a:pPr>
            <a:r>
              <a:rPr lang="en-US" sz="1800">
                <a:latin typeface="Calibri"/>
                <a:ea typeface="Calibri"/>
                <a:cs typeface="Calibri"/>
                <a:sym typeface="Calibri"/>
              </a:rPr>
              <a:t>Part III Website Resources - (8/28/25)</a:t>
            </a:r>
            <a:endParaRPr sz="600">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397c56fcea3_0_81"/>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Finance December - Continued Audit Work</a:t>
            </a:r>
            <a:endParaRPr b="1">
              <a:latin typeface="Calibri"/>
              <a:ea typeface="Calibri"/>
              <a:cs typeface="Calibri"/>
              <a:sym typeface="Calibri"/>
            </a:endParaRPr>
          </a:p>
        </p:txBody>
      </p:sp>
      <p:sp>
        <p:nvSpPr>
          <p:cNvPr id="574" name="Google Shape;574;g397c56fcea3_0_81"/>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SzPct val="35555"/>
              <a:buNone/>
            </a:pPr>
            <a:r>
              <a:rPr lang="en-US" sz="1800" b="1" u="sng">
                <a:solidFill>
                  <a:schemeClr val="hlink"/>
                </a:solidFill>
                <a:latin typeface="Calibri"/>
                <a:ea typeface="Calibri"/>
                <a:cs typeface="Calibri"/>
                <a:sym typeface="Calibri"/>
                <a:hlinkClick r:id="rId3"/>
              </a:rPr>
              <a:t>Business Manager Year-Round Monthly Calendar </a:t>
            </a:r>
            <a:r>
              <a:rPr lang="en-US" sz="1800">
                <a:latin typeface="Calibri"/>
                <a:ea typeface="Calibri"/>
                <a:cs typeface="Calibri"/>
                <a:sym typeface="Calibri"/>
              </a:rPr>
              <a:t>- Audit Work</a:t>
            </a:r>
            <a:endParaRPr sz="1800">
              <a:latin typeface="Calibri"/>
              <a:ea typeface="Calibri"/>
              <a:cs typeface="Calibri"/>
              <a:sym typeface="Calibri"/>
            </a:endParaRPr>
          </a:p>
          <a:p>
            <a:pPr marL="0" lvl="0" indent="0" algn="l" rtl="0">
              <a:lnSpc>
                <a:spcPct val="100000"/>
              </a:lnSpc>
              <a:spcBef>
                <a:spcPts val="0"/>
              </a:spcBef>
              <a:spcAft>
                <a:spcPts val="0"/>
              </a:spcAft>
              <a:buNone/>
            </a:pPr>
            <a:r>
              <a:rPr lang="en-US" sz="1800" b="1" u="sng">
                <a:latin typeface="Calibri"/>
                <a:ea typeface="Calibri"/>
                <a:cs typeface="Calibri"/>
                <a:sym typeface="Calibri"/>
              </a:rPr>
              <a:t>September</a:t>
            </a:r>
            <a:endParaRPr sz="1800" b="1" u="sng">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Continue completing Auditor's Prepared by Client list</a:t>
            </a:r>
            <a:endParaRPr sz="1800">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Continue submitting data to pipeline to clear Tier I &amp; II Errors and warnings &amp; Grant Revenue Reconciliation Report</a:t>
            </a:r>
            <a:endParaRPr sz="1800">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Depending on Auditor Schedule, Provide Trial Balance to auditor.  Best Practice is after clearing Tier I, II, &amp; Grant Rev Recon Report.</a:t>
            </a:r>
            <a:endParaRPr sz="1800">
              <a:latin typeface="Calibri"/>
              <a:ea typeface="Calibri"/>
              <a:cs typeface="Calibri"/>
              <a:sym typeface="Calibri"/>
            </a:endParaRPr>
          </a:p>
          <a:p>
            <a:pPr marL="0" lvl="0" indent="0" algn="l" rtl="0">
              <a:lnSpc>
                <a:spcPct val="100000"/>
              </a:lnSpc>
              <a:spcBef>
                <a:spcPts val="0"/>
              </a:spcBef>
              <a:spcAft>
                <a:spcPts val="0"/>
              </a:spcAft>
              <a:buNone/>
            </a:pPr>
            <a:r>
              <a:rPr lang="en-US" sz="1800" b="1" u="sng">
                <a:latin typeface="Calibri"/>
                <a:ea typeface="Calibri"/>
                <a:cs typeface="Calibri"/>
                <a:sym typeface="Calibri"/>
              </a:rPr>
              <a:t>October</a:t>
            </a:r>
            <a:endParaRPr sz="1800" b="1" u="sng">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Continue completing Audit Work.</a:t>
            </a:r>
            <a:endParaRPr sz="1800">
              <a:latin typeface="Calibri"/>
              <a:ea typeface="Calibri"/>
              <a:cs typeface="Calibri"/>
              <a:sym typeface="Calibri"/>
            </a:endParaRPr>
          </a:p>
          <a:p>
            <a:pPr marL="0" lvl="0" indent="0" algn="l" rtl="0">
              <a:lnSpc>
                <a:spcPct val="100000"/>
              </a:lnSpc>
              <a:spcBef>
                <a:spcPts val="0"/>
              </a:spcBef>
              <a:spcAft>
                <a:spcPts val="0"/>
              </a:spcAft>
              <a:buNone/>
            </a:pPr>
            <a:r>
              <a:rPr lang="en-US" sz="1800" b="1" u="sng">
                <a:latin typeface="Calibri"/>
                <a:ea typeface="Calibri"/>
                <a:cs typeface="Calibri"/>
                <a:sym typeface="Calibri"/>
              </a:rPr>
              <a:t>November</a:t>
            </a:r>
            <a:endParaRPr sz="1800" b="1" u="sng">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Audit complete-Submit Data to Office of State Auditor </a:t>
            </a:r>
            <a:endParaRPr sz="1800">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Submit Audit with the signed accreditation checklist to CDE along and response to Tier I &amp; II warnings and Grant Revenue Reconciliation Report</a:t>
            </a:r>
            <a:endParaRPr sz="1800">
              <a:latin typeface="Calibri"/>
              <a:ea typeface="Calibri"/>
              <a:cs typeface="Calibri"/>
              <a:sym typeface="Calibri"/>
            </a:endParaRPr>
          </a:p>
          <a:p>
            <a:pPr marL="457200" lvl="0" indent="-334327" algn="l" rtl="0">
              <a:lnSpc>
                <a:spcPct val="100000"/>
              </a:lnSpc>
              <a:spcBef>
                <a:spcPts val="0"/>
              </a:spcBef>
              <a:spcAft>
                <a:spcPts val="0"/>
              </a:spcAft>
              <a:buSzPct val="100000"/>
              <a:buFont typeface="Calibri"/>
              <a:buChar char="●"/>
            </a:pPr>
            <a:r>
              <a:rPr lang="en-US" sz="1800">
                <a:latin typeface="Calibri"/>
                <a:ea typeface="Calibri"/>
                <a:cs typeface="Calibri"/>
                <a:sym typeface="Calibri"/>
              </a:rPr>
              <a:t>IF Audit not completed,  Request Extension via the Office of State of Auditor.</a:t>
            </a:r>
            <a:endParaRPr sz="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9de4d0d4c6_0_47"/>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SEFAC Vacancy (continued)</a:t>
            </a:r>
            <a:endParaRPr/>
          </a:p>
        </p:txBody>
      </p:sp>
      <p:sp>
        <p:nvSpPr>
          <p:cNvPr id="200" name="Google Shape;200;g39de4d0d4c6_0_47"/>
          <p:cNvSpPr txBox="1">
            <a:spLocks noGrp="1"/>
          </p:cNvSpPr>
          <p:nvPr>
            <p:ph type="body" idx="1"/>
          </p:nvPr>
        </p:nvSpPr>
        <p:spPr>
          <a:xfrm>
            <a:off x="311700" y="994500"/>
            <a:ext cx="8626200" cy="34677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05000"/>
              </a:lnSpc>
              <a:spcBef>
                <a:spcPts val="1200"/>
              </a:spcBef>
              <a:spcAft>
                <a:spcPts val="0"/>
              </a:spcAft>
              <a:buClr>
                <a:schemeClr val="dk1"/>
              </a:buClr>
              <a:buSzPct val="61111"/>
              <a:buFont typeface="Arial"/>
              <a:buNone/>
            </a:pPr>
            <a:r>
              <a:rPr lang="en-US" sz="1800" b="1">
                <a:latin typeface="Calibri"/>
                <a:ea typeface="Calibri"/>
                <a:cs typeface="Calibri"/>
                <a:sym typeface="Calibri"/>
              </a:rPr>
              <a:t>Frequency of meetings / obligations / experience:</a:t>
            </a:r>
            <a:endParaRPr sz="1800" b="1">
              <a:latin typeface="Calibri"/>
              <a:ea typeface="Calibri"/>
              <a:cs typeface="Calibri"/>
              <a:sym typeface="Calibri"/>
            </a:endParaRPr>
          </a:p>
          <a:p>
            <a:pPr marL="457200" lvl="0" indent="-334327" algn="l" rtl="0">
              <a:lnSpc>
                <a:spcPct val="105000"/>
              </a:lnSpc>
              <a:spcBef>
                <a:spcPts val="1200"/>
              </a:spcBef>
              <a:spcAft>
                <a:spcPts val="0"/>
              </a:spcAft>
              <a:buSzPct val="100000"/>
              <a:buFont typeface="Calibri"/>
              <a:buChar char="●"/>
            </a:pPr>
            <a:r>
              <a:rPr lang="en-US" sz="1800">
                <a:latin typeface="Calibri"/>
                <a:ea typeface="Calibri"/>
                <a:cs typeface="Calibri"/>
                <a:sym typeface="Calibri"/>
              </a:rPr>
              <a:t>SEFAC meets approximately 4 times a year, generally 2 in-person and 2 virtual with occasional ad hoc virtual meetings as needed.</a:t>
            </a:r>
            <a:endParaRPr sz="1800">
              <a:latin typeface="Calibri"/>
              <a:ea typeface="Calibri"/>
              <a:cs typeface="Calibri"/>
              <a:sym typeface="Calibri"/>
            </a:endParaRPr>
          </a:p>
          <a:p>
            <a:pPr marL="457200" lvl="0" indent="-334327" algn="l" rtl="0">
              <a:lnSpc>
                <a:spcPct val="105000"/>
              </a:lnSpc>
              <a:spcBef>
                <a:spcPts val="0"/>
              </a:spcBef>
              <a:spcAft>
                <a:spcPts val="0"/>
              </a:spcAft>
              <a:buSzPct val="100000"/>
              <a:buFont typeface="Calibri"/>
              <a:buChar char="●"/>
            </a:pPr>
            <a:r>
              <a:rPr lang="en-US" sz="1800">
                <a:latin typeface="Calibri"/>
                <a:ea typeface="Calibri"/>
                <a:cs typeface="Calibri"/>
                <a:sym typeface="Calibri"/>
              </a:rPr>
              <a:t>Members oversee the process to distribute $4 million in State funding for high cost students.</a:t>
            </a:r>
            <a:endParaRPr sz="1800">
              <a:latin typeface="Calibri"/>
              <a:ea typeface="Calibri"/>
              <a:cs typeface="Calibri"/>
              <a:sym typeface="Calibri"/>
            </a:endParaRPr>
          </a:p>
          <a:p>
            <a:pPr marL="457200" lvl="0" indent="-334327" algn="l" rtl="0">
              <a:lnSpc>
                <a:spcPct val="105000"/>
              </a:lnSpc>
              <a:spcBef>
                <a:spcPts val="0"/>
              </a:spcBef>
              <a:spcAft>
                <a:spcPts val="0"/>
              </a:spcAft>
              <a:buSzPct val="100000"/>
              <a:buFont typeface="Calibri"/>
              <a:buChar char="●"/>
            </a:pPr>
            <a:r>
              <a:rPr lang="en-US" sz="1800">
                <a:latin typeface="Calibri"/>
                <a:ea typeface="Calibri"/>
                <a:cs typeface="Calibri"/>
                <a:sym typeface="Calibri"/>
              </a:rPr>
              <a:t>Members contribute to the development of an annual legislative report which makes recommendations on special education funding to the Colorado Legislature.</a:t>
            </a:r>
            <a:endParaRPr sz="1800">
              <a:latin typeface="Calibri"/>
              <a:ea typeface="Calibri"/>
              <a:cs typeface="Calibri"/>
              <a:sym typeface="Calibri"/>
            </a:endParaRPr>
          </a:p>
          <a:p>
            <a:pPr marL="0" lvl="0" indent="0" algn="l" rtl="0">
              <a:lnSpc>
                <a:spcPct val="105000"/>
              </a:lnSpc>
              <a:spcBef>
                <a:spcPts val="1200"/>
              </a:spcBef>
              <a:spcAft>
                <a:spcPts val="0"/>
              </a:spcAft>
              <a:buClr>
                <a:schemeClr val="dk1"/>
              </a:buClr>
              <a:buSzPct val="61111"/>
              <a:buFont typeface="Arial"/>
              <a:buNone/>
            </a:pPr>
            <a:r>
              <a:rPr lang="en-US" sz="1800" b="1">
                <a:latin typeface="Calibri"/>
                <a:ea typeface="Calibri"/>
                <a:cs typeface="Calibri"/>
                <a:sym typeface="Calibri"/>
              </a:rPr>
              <a:t>There is currently a vacancy for a large urban fiscal representative.</a:t>
            </a:r>
            <a:br>
              <a:rPr lang="en-US" sz="1800" b="1">
                <a:latin typeface="Calibri"/>
                <a:ea typeface="Calibri"/>
                <a:cs typeface="Calibri"/>
                <a:sym typeface="Calibri"/>
              </a:rPr>
            </a:br>
            <a:r>
              <a:rPr lang="en-US" sz="1800">
                <a:latin typeface="Calibri"/>
                <a:ea typeface="Calibri"/>
                <a:cs typeface="Calibri"/>
                <a:sym typeface="Calibri"/>
              </a:rPr>
              <a:t> If your district fits this profile and you're ready to make an impact, we encourage you to apply!</a:t>
            </a:r>
            <a:endParaRPr sz="1800">
              <a:latin typeface="Calibri"/>
              <a:ea typeface="Calibri"/>
              <a:cs typeface="Calibri"/>
              <a:sym typeface="Calibri"/>
            </a:endParaRPr>
          </a:p>
          <a:p>
            <a:pPr marL="0" lvl="0" indent="0" algn="l" rtl="0">
              <a:lnSpc>
                <a:spcPct val="105000"/>
              </a:lnSpc>
              <a:spcBef>
                <a:spcPts val="1200"/>
              </a:spcBef>
              <a:spcAft>
                <a:spcPts val="1200"/>
              </a:spcAft>
              <a:buClr>
                <a:schemeClr val="dk1"/>
              </a:buClr>
              <a:buSzPct val="61111"/>
              <a:buFont typeface="Arial"/>
              <a:buNone/>
            </a:pPr>
            <a:r>
              <a:rPr lang="en-US" sz="1800" b="1">
                <a:latin typeface="Calibri"/>
                <a:ea typeface="Calibri"/>
                <a:cs typeface="Calibri"/>
                <a:sym typeface="Calibri"/>
              </a:rPr>
              <a:t>If interested, please contact:</a:t>
            </a:r>
            <a:br>
              <a:rPr lang="en-US" sz="1800" b="1">
                <a:latin typeface="Calibri"/>
                <a:ea typeface="Calibri"/>
                <a:cs typeface="Calibri"/>
                <a:sym typeface="Calibri"/>
              </a:rPr>
            </a:br>
            <a:r>
              <a:rPr lang="en-US" sz="1800">
                <a:latin typeface="Calibri"/>
                <a:ea typeface="Calibri"/>
                <a:cs typeface="Calibri"/>
                <a:sym typeface="Calibri"/>
              </a:rPr>
              <a:t> Vicki Graham — graham_v@cde.state.co.us</a:t>
            </a:r>
            <a:br>
              <a:rPr lang="en-US" sz="1800">
                <a:latin typeface="Calibri"/>
                <a:ea typeface="Calibri"/>
                <a:cs typeface="Calibri"/>
                <a:sym typeface="Calibri"/>
              </a:rPr>
            </a:br>
            <a:r>
              <a:rPr lang="en-US" sz="1800">
                <a:latin typeface="Calibri"/>
                <a:ea typeface="Calibri"/>
                <a:cs typeface="Calibri"/>
                <a:sym typeface="Calibri"/>
              </a:rPr>
              <a:t> 720-237-7541</a:t>
            </a:r>
            <a:endParaRPr sz="2000">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397c56fcea3_0_144"/>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Finance December - Where to Submit CDE</a:t>
            </a:r>
            <a:endParaRPr b="1">
              <a:latin typeface="Calibri"/>
              <a:ea typeface="Calibri"/>
              <a:cs typeface="Calibri"/>
              <a:sym typeface="Calibri"/>
            </a:endParaRPr>
          </a:p>
        </p:txBody>
      </p:sp>
      <p:sp>
        <p:nvSpPr>
          <p:cNvPr id="580" name="Google Shape;580;g397c56fcea3_0_144"/>
          <p:cNvSpPr txBox="1">
            <a:spLocks noGrp="1"/>
          </p:cNvSpPr>
          <p:nvPr>
            <p:ph type="body" idx="1"/>
          </p:nvPr>
        </p:nvSpPr>
        <p:spPr>
          <a:xfrm>
            <a:off x="311699" y="1152475"/>
            <a:ext cx="8626200" cy="30348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US" sz="1800">
                <a:highlight>
                  <a:srgbClr val="FFFFFF"/>
                </a:highlight>
                <a:latin typeface="Calibri"/>
                <a:ea typeface="Calibri"/>
                <a:cs typeface="Calibri"/>
                <a:sym typeface="Calibri"/>
              </a:rPr>
              <a:t>School Finance Division, submit electronically to </a:t>
            </a:r>
            <a:r>
              <a:rPr lang="en-US" sz="1800" b="1" u="sng">
                <a:solidFill>
                  <a:schemeClr val="hlink"/>
                </a:solidFill>
                <a:highlight>
                  <a:srgbClr val="FFFFFF"/>
                </a:highlight>
                <a:latin typeface="Calibri"/>
                <a:ea typeface="Calibri"/>
                <a:cs typeface="Calibri"/>
                <a:sym typeface="Calibri"/>
                <a:hlinkClick r:id="rId3"/>
              </a:rPr>
              <a:t>schoolfinance@cde.state.co.us</a:t>
            </a:r>
            <a:r>
              <a:rPr lang="en-US" sz="1800">
                <a:highlight>
                  <a:srgbClr val="FFFFFF"/>
                </a:highlight>
                <a:latin typeface="Calibri"/>
                <a:ea typeface="Calibri"/>
                <a:cs typeface="Calibri"/>
                <a:sym typeface="Calibri"/>
              </a:rPr>
              <a:t>.</a:t>
            </a:r>
            <a:endParaRPr sz="1800">
              <a:highlight>
                <a:srgbClr val="FFFFFF"/>
              </a:highlight>
              <a:latin typeface="Calibri"/>
              <a:ea typeface="Calibri"/>
              <a:cs typeface="Calibri"/>
              <a:sym typeface="Calibri"/>
            </a:endParaRPr>
          </a:p>
          <a:p>
            <a:pPr marL="0" lvl="0" indent="0" algn="l" rtl="0">
              <a:lnSpc>
                <a:spcPct val="115000"/>
              </a:lnSpc>
              <a:spcBef>
                <a:spcPts val="1500"/>
              </a:spcBef>
              <a:spcAft>
                <a:spcPts val="0"/>
              </a:spcAft>
              <a:buClr>
                <a:schemeClr val="dk1"/>
              </a:buClr>
              <a:buSzPct val="61111"/>
              <a:buFont typeface="Arial"/>
              <a:buNone/>
            </a:pPr>
            <a:r>
              <a:rPr lang="en-US" sz="1800" u="sng">
                <a:highlight>
                  <a:srgbClr val="FFFFFF"/>
                </a:highlight>
                <a:latin typeface="Calibri"/>
                <a:ea typeface="Calibri"/>
                <a:cs typeface="Calibri"/>
                <a:sym typeface="Calibri"/>
              </a:rPr>
              <a:t>What to send</a:t>
            </a:r>
            <a:endParaRPr sz="1800" u="sng">
              <a:highlight>
                <a:srgbClr val="FFFFFF"/>
              </a:highlight>
              <a:latin typeface="Calibri"/>
              <a:ea typeface="Calibri"/>
              <a:cs typeface="Calibri"/>
              <a:sym typeface="Calibri"/>
            </a:endParaRPr>
          </a:p>
          <a:p>
            <a:pPr marL="838200" lvl="0" indent="-334327" algn="l" rtl="0">
              <a:lnSpc>
                <a:spcPct val="115000"/>
              </a:lnSpc>
              <a:spcBef>
                <a:spcPts val="1500"/>
              </a:spcBef>
              <a:spcAft>
                <a:spcPts val="0"/>
              </a:spcAft>
              <a:buClr>
                <a:schemeClr val="dk1"/>
              </a:buClr>
              <a:buSzPct val="100000"/>
              <a:buFont typeface="Calibri"/>
              <a:buChar char="●"/>
            </a:pPr>
            <a:r>
              <a:rPr lang="en-US" sz="1800">
                <a:highlight>
                  <a:srgbClr val="FFFFFF"/>
                </a:highlight>
                <a:latin typeface="Calibri"/>
                <a:ea typeface="Calibri"/>
                <a:cs typeface="Calibri"/>
                <a:sym typeface="Calibri"/>
              </a:rPr>
              <a:t>FY 2024-2025 Financial Audits</a:t>
            </a:r>
            <a:endParaRPr sz="1800">
              <a:highlight>
                <a:srgbClr val="FFFFFF"/>
              </a:highlight>
              <a:latin typeface="Calibri"/>
              <a:ea typeface="Calibri"/>
              <a:cs typeface="Calibri"/>
              <a:sym typeface="Calibri"/>
            </a:endParaRPr>
          </a:p>
          <a:p>
            <a:pPr marL="838200" lvl="0" indent="-334327" algn="l" rtl="0">
              <a:lnSpc>
                <a:spcPct val="115000"/>
              </a:lnSpc>
              <a:spcBef>
                <a:spcPts val="0"/>
              </a:spcBef>
              <a:spcAft>
                <a:spcPts val="0"/>
              </a:spcAft>
              <a:buClr>
                <a:schemeClr val="dk1"/>
              </a:buClr>
              <a:buSzPct val="100000"/>
              <a:buFont typeface="Calibri"/>
              <a:buChar char="●"/>
            </a:pPr>
            <a:r>
              <a:rPr lang="en-US" sz="1800">
                <a:highlight>
                  <a:srgbClr val="FFFFFF"/>
                </a:highlight>
                <a:latin typeface="Calibri"/>
                <a:ea typeface="Calibri"/>
                <a:cs typeface="Calibri"/>
                <a:sym typeface="Calibri"/>
              </a:rPr>
              <a:t>Assurances for Financial Accreditation</a:t>
            </a:r>
            <a:endParaRPr sz="1800">
              <a:highlight>
                <a:srgbClr val="FFFFFF"/>
              </a:highlight>
              <a:latin typeface="Calibri"/>
              <a:ea typeface="Calibri"/>
              <a:cs typeface="Calibri"/>
              <a:sym typeface="Calibri"/>
            </a:endParaRPr>
          </a:p>
          <a:p>
            <a:pPr marL="838200" lvl="0" indent="-334327" algn="l" rtl="0">
              <a:lnSpc>
                <a:spcPct val="115000"/>
              </a:lnSpc>
              <a:spcBef>
                <a:spcPts val="0"/>
              </a:spcBef>
              <a:spcAft>
                <a:spcPts val="0"/>
              </a:spcAft>
              <a:buClr>
                <a:schemeClr val="dk1"/>
              </a:buClr>
              <a:buSzPct val="100000"/>
              <a:buFont typeface="Calibri"/>
              <a:buChar char="●"/>
            </a:pPr>
            <a:r>
              <a:rPr lang="en-US" sz="1800">
                <a:highlight>
                  <a:srgbClr val="FFFFFF"/>
                </a:highlight>
                <a:latin typeface="Calibri"/>
                <a:ea typeface="Calibri"/>
                <a:cs typeface="Calibri"/>
                <a:sym typeface="Calibri"/>
              </a:rPr>
              <a:t>Single Audit, if issued separately (Uniform Guidance/2CFR 200) – Districts that expend $750,000 or more in Federal Awards (increased to $1,000,000 on 10/1/2024).</a:t>
            </a:r>
            <a:endParaRPr sz="1800">
              <a:highlight>
                <a:srgbClr val="FFFFFF"/>
              </a:highlight>
              <a:latin typeface="Calibri"/>
              <a:ea typeface="Calibri"/>
              <a:cs typeface="Calibri"/>
              <a:sym typeface="Calibri"/>
            </a:endParaRPr>
          </a:p>
          <a:p>
            <a:pPr marL="838200" lvl="0" indent="-334327" algn="l" rtl="0">
              <a:lnSpc>
                <a:spcPct val="115000"/>
              </a:lnSpc>
              <a:spcBef>
                <a:spcPts val="0"/>
              </a:spcBef>
              <a:spcAft>
                <a:spcPts val="0"/>
              </a:spcAft>
              <a:buClr>
                <a:schemeClr val="dk1"/>
              </a:buClr>
              <a:buSzPct val="100000"/>
              <a:buFont typeface="Calibri"/>
              <a:buChar char="●"/>
            </a:pPr>
            <a:r>
              <a:rPr lang="en-US" sz="1800">
                <a:highlight>
                  <a:srgbClr val="FFFFFF"/>
                </a:highlight>
                <a:latin typeface="Calibri"/>
                <a:ea typeface="Calibri"/>
                <a:cs typeface="Calibri"/>
                <a:sym typeface="Calibri"/>
              </a:rPr>
              <a:t>Charter School Audits, if applicable</a:t>
            </a:r>
            <a:endParaRPr sz="1800">
              <a:highlight>
                <a:srgbClr val="FFFFFF"/>
              </a:highlight>
              <a:latin typeface="Calibri"/>
              <a:ea typeface="Calibri"/>
              <a:cs typeface="Calibri"/>
              <a:sym typeface="Calibri"/>
            </a:endParaRPr>
          </a:p>
          <a:p>
            <a:pPr marL="838200" lvl="0" indent="-334327" algn="l" rtl="0">
              <a:lnSpc>
                <a:spcPct val="115000"/>
              </a:lnSpc>
              <a:spcBef>
                <a:spcPts val="0"/>
              </a:spcBef>
              <a:spcAft>
                <a:spcPts val="0"/>
              </a:spcAft>
              <a:buClr>
                <a:schemeClr val="dk1"/>
              </a:buClr>
              <a:buSzPct val="100000"/>
              <a:buFont typeface="Calibri"/>
              <a:buChar char="●"/>
            </a:pPr>
            <a:r>
              <a:rPr lang="en-US" sz="1800">
                <a:highlight>
                  <a:srgbClr val="FFFFFF"/>
                </a:highlight>
                <a:latin typeface="Calibri"/>
                <a:ea typeface="Calibri"/>
                <a:cs typeface="Calibri"/>
                <a:sym typeface="Calibri"/>
              </a:rPr>
              <a:t>Reconciliation Reports and Other Supporting Documentation</a:t>
            </a:r>
            <a:endParaRPr sz="1800">
              <a:highlight>
                <a:srgbClr val="FFFFFF"/>
              </a:highlight>
              <a:latin typeface="Calibri"/>
              <a:ea typeface="Calibri"/>
              <a:cs typeface="Calibri"/>
              <a:sym typeface="Calibri"/>
            </a:endParaRPr>
          </a:p>
          <a:p>
            <a:pPr marL="914400" lvl="1" indent="-334327" algn="l" rtl="0">
              <a:lnSpc>
                <a:spcPct val="115000"/>
              </a:lnSpc>
              <a:spcBef>
                <a:spcPts val="0"/>
              </a:spcBef>
              <a:spcAft>
                <a:spcPts val="0"/>
              </a:spcAft>
              <a:buSzPct val="100000"/>
              <a:buFont typeface="Calibri"/>
              <a:buChar char="○"/>
            </a:pPr>
            <a:r>
              <a:rPr lang="en-US" sz="1800">
                <a:highlight>
                  <a:srgbClr val="FFFFFF"/>
                </a:highlight>
                <a:latin typeface="Calibri"/>
                <a:ea typeface="Calibri"/>
                <a:cs typeface="Calibri"/>
                <a:sym typeface="Calibri"/>
              </a:rPr>
              <a:t>Tier I &amp; II warnings and Grant Revenue Reconciliation Report</a:t>
            </a:r>
            <a:endParaRPr sz="1800">
              <a:highlight>
                <a:srgbClr val="FFFFFF"/>
              </a:highlight>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397c56fcea3_0_149"/>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Financial Reporting</a:t>
            </a:r>
            <a:br>
              <a:rPr lang="en-US" b="1">
                <a:latin typeface="Calibri"/>
                <a:ea typeface="Calibri"/>
                <a:cs typeface="Calibri"/>
                <a:sym typeface="Calibri"/>
              </a:rPr>
            </a:br>
            <a:r>
              <a:rPr lang="en-US" b="1">
                <a:latin typeface="Calibri"/>
                <a:ea typeface="Calibri"/>
                <a:cs typeface="Calibri"/>
                <a:sym typeface="Calibri"/>
              </a:rPr>
              <a:t>Finance December - Where to Submit OSA</a:t>
            </a:r>
            <a:endParaRPr b="1">
              <a:latin typeface="Calibri"/>
              <a:ea typeface="Calibri"/>
              <a:cs typeface="Calibri"/>
              <a:sym typeface="Calibri"/>
            </a:endParaRPr>
          </a:p>
        </p:txBody>
      </p:sp>
      <p:sp>
        <p:nvSpPr>
          <p:cNvPr id="586" name="Google Shape;586;g397c56fcea3_0_149"/>
          <p:cNvSpPr txBox="1">
            <a:spLocks noGrp="1"/>
          </p:cNvSpPr>
          <p:nvPr>
            <p:ph type="body" idx="1"/>
          </p:nvPr>
        </p:nvSpPr>
        <p:spPr>
          <a:xfrm>
            <a:off x="311700" y="1003475"/>
            <a:ext cx="8626200" cy="34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highlight>
                  <a:srgbClr val="FFFFFF"/>
                </a:highlight>
                <a:latin typeface="Calibri"/>
                <a:ea typeface="Calibri"/>
                <a:cs typeface="Calibri"/>
                <a:sym typeface="Calibri"/>
              </a:rPr>
              <a:t>Local Government Division, Website Submission: </a:t>
            </a:r>
            <a:r>
              <a:rPr lang="en-US" sz="1700" b="1" u="sng">
                <a:highlight>
                  <a:srgbClr val="FFFFFF"/>
                </a:highlight>
                <a:latin typeface="Calibri"/>
                <a:ea typeface="Calibri"/>
                <a:cs typeface="Calibri"/>
                <a:sym typeface="Calibri"/>
                <a:hlinkClick r:id="rId3"/>
              </a:rPr>
              <a:t>https://apps.leg.co.gov/osa/lg</a:t>
            </a:r>
            <a:endParaRPr sz="1700">
              <a:highlight>
                <a:srgbClr val="FFFFFF"/>
              </a:highlight>
              <a:latin typeface="Calibri"/>
              <a:ea typeface="Calibri"/>
              <a:cs typeface="Calibri"/>
              <a:sym typeface="Calibri"/>
            </a:endParaRPr>
          </a:p>
          <a:p>
            <a:pPr marL="0" lvl="0" indent="0" algn="l" rtl="0">
              <a:spcBef>
                <a:spcPts val="1500"/>
              </a:spcBef>
              <a:spcAft>
                <a:spcPts val="0"/>
              </a:spcAft>
              <a:buNone/>
            </a:pPr>
            <a:r>
              <a:rPr lang="en-US" sz="1700">
                <a:highlight>
                  <a:srgbClr val="FFFFFF"/>
                </a:highlight>
                <a:latin typeface="Calibri"/>
                <a:ea typeface="Calibri"/>
                <a:cs typeface="Calibri"/>
                <a:sym typeface="Calibri"/>
              </a:rPr>
              <a:t>Audit, exemptions (meeting electronic signature policy) and extension can be submitted to the OSA via our online portal at: </a:t>
            </a:r>
            <a:r>
              <a:rPr lang="en-US" sz="1700" b="1" u="sng">
                <a:highlight>
                  <a:srgbClr val="FFFFFF"/>
                </a:highlight>
                <a:latin typeface="Calibri"/>
                <a:ea typeface="Calibri"/>
                <a:cs typeface="Calibri"/>
                <a:sym typeface="Calibri"/>
                <a:hlinkClick r:id="rId3"/>
              </a:rPr>
              <a:t>https://apps.leg.co.gov/osa/lg</a:t>
            </a:r>
            <a:r>
              <a:rPr lang="en-US" sz="1700">
                <a:highlight>
                  <a:srgbClr val="FFFFFF"/>
                </a:highlight>
                <a:latin typeface="Calibri"/>
                <a:ea typeface="Calibri"/>
                <a:cs typeface="Calibri"/>
                <a:sym typeface="Calibri"/>
              </a:rPr>
              <a:t>. Registration is not required but recommended if someone will be making multiple submissions. When submitted through the portal the sender will receive an automated reply that the OSA has received the submission.</a:t>
            </a:r>
            <a:endParaRPr sz="1700">
              <a:highlight>
                <a:srgbClr val="FFFFFF"/>
              </a:highlight>
              <a:latin typeface="Calibri"/>
              <a:ea typeface="Calibri"/>
              <a:cs typeface="Calibri"/>
              <a:sym typeface="Calibri"/>
            </a:endParaRPr>
          </a:p>
          <a:p>
            <a:pPr marL="0" lvl="0" indent="0" algn="l" rtl="0">
              <a:spcBef>
                <a:spcPts val="1500"/>
              </a:spcBef>
              <a:spcAft>
                <a:spcPts val="0"/>
              </a:spcAft>
              <a:buClr>
                <a:schemeClr val="dk1"/>
              </a:buClr>
              <a:buSzPts val="1100"/>
              <a:buFont typeface="Arial"/>
              <a:buNone/>
            </a:pPr>
            <a:r>
              <a:rPr lang="en-US" sz="1700" u="sng">
                <a:highlight>
                  <a:srgbClr val="FFFFFF"/>
                </a:highlight>
                <a:latin typeface="Calibri"/>
                <a:ea typeface="Calibri"/>
                <a:cs typeface="Calibri"/>
                <a:sym typeface="Calibri"/>
              </a:rPr>
              <a:t>What to send</a:t>
            </a:r>
            <a:endParaRPr sz="1700" u="sng">
              <a:highlight>
                <a:srgbClr val="FFFFFF"/>
              </a:highlight>
              <a:latin typeface="Calibri"/>
              <a:ea typeface="Calibri"/>
              <a:cs typeface="Calibri"/>
              <a:sym typeface="Calibri"/>
            </a:endParaRPr>
          </a:p>
          <a:p>
            <a:pPr marL="838200" lvl="0" indent="-336550" algn="l" rtl="0">
              <a:spcBef>
                <a:spcPts val="1500"/>
              </a:spcBef>
              <a:spcAft>
                <a:spcPts val="0"/>
              </a:spcAft>
              <a:buClr>
                <a:schemeClr val="dk1"/>
              </a:buClr>
              <a:buSzPts val="1700"/>
              <a:buFont typeface="Calibri"/>
              <a:buChar char="●"/>
            </a:pPr>
            <a:r>
              <a:rPr lang="en-US" sz="1700">
                <a:highlight>
                  <a:srgbClr val="FFFFFF"/>
                </a:highlight>
                <a:latin typeface="Calibri"/>
                <a:ea typeface="Calibri"/>
                <a:cs typeface="Calibri"/>
                <a:sym typeface="Calibri"/>
              </a:rPr>
              <a:t>FY 2024-2025 Financial Audit</a:t>
            </a:r>
            <a:endParaRPr sz="1700">
              <a:highlight>
                <a:srgbClr val="FFFFFF"/>
              </a:highlight>
              <a:latin typeface="Calibri"/>
              <a:ea typeface="Calibri"/>
              <a:cs typeface="Calibri"/>
              <a:sym typeface="Calibri"/>
            </a:endParaRPr>
          </a:p>
          <a:p>
            <a:pPr marL="838200" lvl="0" indent="-336550" algn="l" rtl="0">
              <a:spcBef>
                <a:spcPts val="0"/>
              </a:spcBef>
              <a:spcAft>
                <a:spcPts val="0"/>
              </a:spcAft>
              <a:buClr>
                <a:schemeClr val="dk1"/>
              </a:buClr>
              <a:buSzPts val="1700"/>
              <a:buFont typeface="Calibri"/>
              <a:buChar char="●"/>
            </a:pPr>
            <a:r>
              <a:rPr lang="en-US" sz="1700">
                <a:highlight>
                  <a:srgbClr val="FFFFFF"/>
                </a:highlight>
                <a:latin typeface="Calibri"/>
                <a:ea typeface="Calibri"/>
                <a:cs typeface="Calibri"/>
                <a:sym typeface="Calibri"/>
              </a:rPr>
              <a:t>Charter School Audits, if applicable</a:t>
            </a:r>
            <a:endParaRPr sz="1700">
              <a:highlight>
                <a:srgbClr val="FFFFFF"/>
              </a:highlight>
              <a:latin typeface="Calibri"/>
              <a:ea typeface="Calibri"/>
              <a:cs typeface="Calibri"/>
              <a:sym typeface="Calibri"/>
            </a:endParaRPr>
          </a:p>
          <a:p>
            <a:pPr marL="838200" lvl="0" indent="-336550" algn="l" rtl="0">
              <a:spcBef>
                <a:spcPts val="0"/>
              </a:spcBef>
              <a:spcAft>
                <a:spcPts val="0"/>
              </a:spcAft>
              <a:buClr>
                <a:schemeClr val="dk1"/>
              </a:buClr>
              <a:buSzPts val="1700"/>
              <a:buFont typeface="Calibri"/>
              <a:buChar char="●"/>
            </a:pPr>
            <a:r>
              <a:rPr lang="en-US" sz="1700">
                <a:highlight>
                  <a:srgbClr val="FFFFFF"/>
                </a:highlight>
                <a:latin typeface="Calibri"/>
                <a:ea typeface="Calibri"/>
                <a:cs typeface="Calibri"/>
                <a:sym typeface="Calibri"/>
              </a:rPr>
              <a:t>Single Audit</a:t>
            </a:r>
            <a:endParaRPr sz="1700">
              <a:highlight>
                <a:srgbClr val="FFFFFF"/>
              </a:highlight>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398cf1e1a15_0_0"/>
          <p:cNvSpPr txBox="1">
            <a:spLocks noGrp="1"/>
          </p:cNvSpPr>
          <p:nvPr>
            <p:ph type="title"/>
          </p:nvPr>
        </p:nvSpPr>
        <p:spPr>
          <a:xfrm>
            <a:off x="311700" y="105100"/>
            <a:ext cx="8626200"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b="1">
                <a:latin typeface="Calibri"/>
                <a:ea typeface="Calibri"/>
                <a:cs typeface="Calibri"/>
                <a:sym typeface="Calibri"/>
              </a:rPr>
              <a:t>Other Topics of Interest - CASBO</a:t>
            </a:r>
            <a:endParaRPr b="1">
              <a:latin typeface="Calibri"/>
              <a:ea typeface="Calibri"/>
              <a:cs typeface="Calibri"/>
              <a:sym typeface="Calibri"/>
            </a:endParaRPr>
          </a:p>
        </p:txBody>
      </p:sp>
      <p:sp>
        <p:nvSpPr>
          <p:cNvPr id="592" name="Google Shape;592;g398cf1e1a15_0_0"/>
          <p:cNvSpPr txBox="1">
            <a:spLocks noGrp="1"/>
          </p:cNvSpPr>
          <p:nvPr>
            <p:ph type="body" idx="1"/>
          </p:nvPr>
        </p:nvSpPr>
        <p:spPr>
          <a:xfrm>
            <a:off x="311700" y="962625"/>
            <a:ext cx="8626200" cy="3224700"/>
          </a:xfrm>
          <a:prstGeom prst="rect">
            <a:avLst/>
          </a:prstGeom>
          <a:noFill/>
          <a:ln>
            <a:noFill/>
          </a:ln>
        </p:spPr>
        <p:txBody>
          <a:bodyPr spcFirstLastPara="1" wrap="square" lIns="91425" tIns="91425" rIns="91425" bIns="91425" anchor="t" anchorCtr="0">
            <a:noAutofit/>
          </a:bodyPr>
          <a:lstStyle/>
          <a:p>
            <a:pPr marL="0" lvl="0" indent="0" algn="l" rtl="0">
              <a:spcBef>
                <a:spcPts val="1100"/>
              </a:spcBef>
              <a:spcAft>
                <a:spcPts val="0"/>
              </a:spcAft>
              <a:buNone/>
            </a:pPr>
            <a:r>
              <a:rPr lang="en-US" sz="1500" b="1">
                <a:solidFill>
                  <a:srgbClr val="242424"/>
                </a:solidFill>
                <a:highlight>
                  <a:srgbClr val="FFFFFF"/>
                </a:highlight>
                <a:latin typeface="Calibri"/>
                <a:ea typeface="Calibri"/>
                <a:cs typeface="Calibri"/>
                <a:sym typeface="Calibri"/>
              </a:rPr>
              <a:t>Save the Date!</a:t>
            </a:r>
            <a:r>
              <a:rPr lang="en-US" sz="1500" b="1" u="sng">
                <a:solidFill>
                  <a:schemeClr val="hlink"/>
                </a:solidFill>
                <a:highlight>
                  <a:srgbClr val="FFFFFF"/>
                </a:highlight>
                <a:latin typeface="Calibri"/>
                <a:ea typeface="Calibri"/>
                <a:cs typeface="Calibri"/>
                <a:sym typeface="Calibri"/>
                <a:hlinkClick r:id="rId3"/>
              </a:rPr>
              <a:t> CASBO 2026 Spring Conference</a:t>
            </a:r>
            <a:r>
              <a:rPr lang="en-US" sz="1500" u="sng">
                <a:solidFill>
                  <a:schemeClr val="hlink"/>
                </a:solidFill>
                <a:highlight>
                  <a:srgbClr val="FFFFFF"/>
                </a:highlight>
                <a:latin typeface="Calibri"/>
                <a:ea typeface="Calibri"/>
                <a:cs typeface="Calibri"/>
                <a:sym typeface="Calibri"/>
                <a:hlinkClick r:id="rId3"/>
              </a:rPr>
              <a:t> </a:t>
            </a:r>
            <a:endParaRPr sz="1500">
              <a:solidFill>
                <a:srgbClr val="242424"/>
              </a:solidFill>
              <a:highlight>
                <a:srgbClr val="FFFFFF"/>
              </a:highlight>
              <a:latin typeface="Calibri"/>
              <a:ea typeface="Calibri"/>
              <a:cs typeface="Calibri"/>
              <a:sym typeface="Calibri"/>
            </a:endParaRPr>
          </a:p>
          <a:p>
            <a:pPr marL="457200" lvl="0" indent="0" algn="l" rtl="0">
              <a:spcBef>
                <a:spcPts val="1100"/>
              </a:spcBef>
              <a:spcAft>
                <a:spcPts val="0"/>
              </a:spcAft>
              <a:buNone/>
            </a:pPr>
            <a:r>
              <a:rPr lang="en-US" sz="1500">
                <a:solidFill>
                  <a:srgbClr val="242424"/>
                </a:solidFill>
                <a:highlight>
                  <a:srgbClr val="FFFFFF"/>
                </a:highlight>
                <a:latin typeface="Calibri"/>
                <a:ea typeface="Calibri"/>
                <a:cs typeface="Calibri"/>
                <a:sym typeface="Calibri"/>
              </a:rPr>
              <a:t>Get ready — </a:t>
            </a:r>
            <a:r>
              <a:rPr lang="en-US" sz="1500" b="1">
                <a:solidFill>
                  <a:srgbClr val="242424"/>
                </a:solidFill>
                <a:highlight>
                  <a:srgbClr val="FFFFFF"/>
                </a:highlight>
                <a:latin typeface="Calibri"/>
                <a:ea typeface="Calibri"/>
                <a:cs typeface="Calibri"/>
                <a:sym typeface="Calibri"/>
              </a:rPr>
              <a:t>Spring Conference registration opens in early January!</a:t>
            </a:r>
            <a:br>
              <a:rPr lang="en-US" sz="1500" b="1">
                <a:solidFill>
                  <a:srgbClr val="242424"/>
                </a:solidFill>
                <a:highlight>
                  <a:srgbClr val="FFFFFF"/>
                </a:highlight>
                <a:latin typeface="Calibri"/>
                <a:ea typeface="Calibri"/>
                <a:cs typeface="Calibri"/>
                <a:sym typeface="Calibri"/>
              </a:rPr>
            </a:br>
            <a:r>
              <a:rPr lang="en-US" sz="1500">
                <a:solidFill>
                  <a:srgbClr val="242424"/>
                </a:solidFill>
                <a:highlight>
                  <a:srgbClr val="FFFFFF"/>
                </a:highlight>
                <a:latin typeface="Calibri"/>
                <a:ea typeface="Calibri"/>
                <a:cs typeface="Calibri"/>
                <a:sym typeface="Calibri"/>
              </a:rPr>
              <a:t>Join us </a:t>
            </a:r>
            <a:r>
              <a:rPr lang="en-US" sz="1500" b="1">
                <a:solidFill>
                  <a:srgbClr val="242424"/>
                </a:solidFill>
                <a:highlight>
                  <a:srgbClr val="FFFFFF"/>
                </a:highlight>
                <a:latin typeface="Calibri"/>
                <a:ea typeface="Calibri"/>
                <a:cs typeface="Calibri"/>
                <a:sym typeface="Calibri"/>
              </a:rPr>
              <a:t>April 22–24, 2026, in Pueblo</a:t>
            </a:r>
            <a:r>
              <a:rPr lang="en-US" sz="1500">
                <a:solidFill>
                  <a:srgbClr val="242424"/>
                </a:solidFill>
                <a:highlight>
                  <a:srgbClr val="FFFFFF"/>
                </a:highlight>
                <a:latin typeface="Calibri"/>
                <a:ea typeface="Calibri"/>
                <a:cs typeface="Calibri"/>
                <a:sym typeface="Calibri"/>
              </a:rPr>
              <a:t> for an unforgettable experience.</a:t>
            </a:r>
            <a:endParaRPr sz="1500">
              <a:solidFill>
                <a:srgbClr val="242424"/>
              </a:solidFill>
              <a:highlight>
                <a:srgbClr val="FFFFFF"/>
              </a:highlight>
              <a:latin typeface="Calibri"/>
              <a:ea typeface="Calibri"/>
              <a:cs typeface="Calibri"/>
              <a:sym typeface="Calibri"/>
            </a:endParaRPr>
          </a:p>
          <a:p>
            <a:pPr marL="457200" lvl="0" indent="0" algn="l" rtl="0">
              <a:spcBef>
                <a:spcPts val="1100"/>
              </a:spcBef>
              <a:spcAft>
                <a:spcPts val="0"/>
              </a:spcAft>
              <a:buNone/>
            </a:pPr>
            <a:r>
              <a:rPr lang="en-US" sz="1500" b="1">
                <a:solidFill>
                  <a:srgbClr val="242424"/>
                </a:solidFill>
                <a:highlight>
                  <a:srgbClr val="FFFFFF"/>
                </a:highlight>
                <a:latin typeface="Calibri"/>
                <a:ea typeface="Calibri"/>
                <a:cs typeface="Calibri"/>
                <a:sym typeface="Calibri"/>
              </a:rPr>
              <a:t>Theme:</a:t>
            </a:r>
            <a:r>
              <a:rPr lang="en-US" sz="1500">
                <a:solidFill>
                  <a:srgbClr val="242424"/>
                </a:solidFill>
                <a:highlight>
                  <a:srgbClr val="FFFFFF"/>
                </a:highlight>
                <a:latin typeface="Calibri"/>
                <a:ea typeface="Calibri"/>
                <a:cs typeface="Calibri"/>
                <a:sym typeface="Calibri"/>
              </a:rPr>
              <a:t> </a:t>
            </a:r>
            <a:r>
              <a:rPr lang="en-US" sz="1500" i="1">
                <a:solidFill>
                  <a:srgbClr val="242424"/>
                </a:solidFill>
                <a:highlight>
                  <a:srgbClr val="FFFFFF"/>
                </a:highlight>
                <a:latin typeface="Calibri"/>
                <a:ea typeface="Calibri"/>
                <a:cs typeface="Calibri"/>
                <a:sym typeface="Calibri"/>
              </a:rPr>
              <a:t>Super Heroes!</a:t>
            </a:r>
            <a:br>
              <a:rPr lang="en-US" sz="1500" i="1">
                <a:solidFill>
                  <a:srgbClr val="242424"/>
                </a:solidFill>
                <a:highlight>
                  <a:srgbClr val="FFFFFF"/>
                </a:highlight>
                <a:latin typeface="Calibri"/>
                <a:ea typeface="Calibri"/>
                <a:cs typeface="Calibri"/>
                <a:sym typeface="Calibri"/>
              </a:rPr>
            </a:br>
            <a:r>
              <a:rPr lang="en-US" sz="1500">
                <a:solidFill>
                  <a:srgbClr val="242424"/>
                </a:solidFill>
                <a:highlight>
                  <a:srgbClr val="FFFFFF"/>
                </a:highlight>
                <a:latin typeface="Calibri"/>
                <a:ea typeface="Calibri"/>
                <a:cs typeface="Calibri"/>
                <a:sym typeface="Calibri"/>
              </a:rPr>
              <a:t>Celebrate the everyday heroes in school business and beyond.</a:t>
            </a:r>
            <a:endParaRPr sz="1500">
              <a:solidFill>
                <a:srgbClr val="242424"/>
              </a:solidFill>
              <a:highlight>
                <a:srgbClr val="FFFFFF"/>
              </a:highlight>
              <a:latin typeface="Calibri"/>
              <a:ea typeface="Calibri"/>
              <a:cs typeface="Calibri"/>
              <a:sym typeface="Calibri"/>
            </a:endParaRPr>
          </a:p>
          <a:p>
            <a:pPr marL="0" lvl="0" indent="0" algn="l" rtl="0">
              <a:spcBef>
                <a:spcPts val="1100"/>
              </a:spcBef>
              <a:spcAft>
                <a:spcPts val="0"/>
              </a:spcAft>
              <a:buNone/>
            </a:pPr>
            <a:r>
              <a:rPr lang="en-US" sz="1500" b="1">
                <a:solidFill>
                  <a:srgbClr val="242424"/>
                </a:solidFill>
                <a:highlight>
                  <a:srgbClr val="FFFFFF"/>
                </a:highlight>
                <a:latin typeface="Calibri"/>
                <a:ea typeface="Calibri"/>
                <a:cs typeface="Calibri"/>
                <a:sym typeface="Calibri"/>
              </a:rPr>
              <a:t>Professional Growth:</a:t>
            </a:r>
            <a:endParaRPr sz="1500" b="1">
              <a:solidFill>
                <a:srgbClr val="242424"/>
              </a:solidFill>
              <a:highlight>
                <a:srgbClr val="FFFFFF"/>
              </a:highlight>
              <a:latin typeface="Calibri"/>
              <a:ea typeface="Calibri"/>
              <a:cs typeface="Calibri"/>
              <a:sym typeface="Calibri"/>
            </a:endParaRPr>
          </a:p>
          <a:p>
            <a:pPr marL="457200" lvl="0" indent="0" algn="l" rtl="0">
              <a:spcBef>
                <a:spcPts val="1100"/>
              </a:spcBef>
              <a:spcAft>
                <a:spcPts val="0"/>
              </a:spcAft>
              <a:buNone/>
            </a:pPr>
            <a:r>
              <a:rPr lang="en-US" sz="1500">
                <a:solidFill>
                  <a:srgbClr val="242424"/>
                </a:solidFill>
                <a:highlight>
                  <a:srgbClr val="FFFFFF"/>
                </a:highlight>
                <a:latin typeface="Calibri"/>
                <a:ea typeface="Calibri"/>
                <a:cs typeface="Calibri"/>
                <a:sym typeface="Calibri"/>
              </a:rPr>
              <a:t>Earn </a:t>
            </a:r>
            <a:r>
              <a:rPr lang="en-US" sz="1500" b="1">
                <a:solidFill>
                  <a:srgbClr val="242424"/>
                </a:solidFill>
                <a:highlight>
                  <a:srgbClr val="FFFFFF"/>
                </a:highlight>
                <a:latin typeface="Calibri"/>
                <a:ea typeface="Calibri"/>
                <a:cs typeface="Calibri"/>
                <a:sym typeface="Calibri"/>
              </a:rPr>
              <a:t>Continuing Education credit for your national SFO certification</a:t>
            </a:r>
            <a:r>
              <a:rPr lang="en-US" sz="1500">
                <a:solidFill>
                  <a:srgbClr val="242424"/>
                </a:solidFill>
                <a:highlight>
                  <a:srgbClr val="FFFFFF"/>
                </a:highlight>
                <a:latin typeface="Calibri"/>
                <a:ea typeface="Calibri"/>
                <a:cs typeface="Calibri"/>
                <a:sym typeface="Calibri"/>
              </a:rPr>
              <a:t> while connecting with colleagues and industry experts.</a:t>
            </a:r>
            <a:endParaRPr sz="1500">
              <a:solidFill>
                <a:srgbClr val="242424"/>
              </a:solidFill>
              <a:highlight>
                <a:srgbClr val="FFFFFF"/>
              </a:highlight>
              <a:latin typeface="Calibri"/>
              <a:ea typeface="Calibri"/>
              <a:cs typeface="Calibri"/>
              <a:sym typeface="Calibri"/>
            </a:endParaRPr>
          </a:p>
          <a:p>
            <a:pPr marL="457200" lvl="0" indent="0" algn="l" rtl="0">
              <a:spcBef>
                <a:spcPts val="1100"/>
              </a:spcBef>
              <a:spcAft>
                <a:spcPts val="1100"/>
              </a:spcAft>
              <a:buNone/>
            </a:pPr>
            <a:r>
              <a:rPr lang="en-US" sz="1500">
                <a:solidFill>
                  <a:srgbClr val="242424"/>
                </a:solidFill>
                <a:highlight>
                  <a:srgbClr val="FFFFFF"/>
                </a:highlight>
                <a:latin typeface="Calibri"/>
                <a:ea typeface="Calibri"/>
                <a:cs typeface="Calibri"/>
                <a:sym typeface="Calibri"/>
              </a:rPr>
              <a:t>Stay tuned for more details coming soon — you won’t want to miss it!</a:t>
            </a:r>
            <a:endParaRPr sz="1500" b="1">
              <a:latin typeface="Calibri"/>
              <a:ea typeface="Calibri"/>
              <a:cs typeface="Calibri"/>
              <a:sym typeface="Calibri"/>
            </a:endParaRPr>
          </a:p>
        </p:txBody>
      </p:sp>
      <p:pic>
        <p:nvPicPr>
          <p:cNvPr id="593" name="Google Shape;593;g398cf1e1a15_0_0" descr="Colorado ASBO logo"/>
          <p:cNvPicPr preferRelativeResize="0"/>
          <p:nvPr/>
        </p:nvPicPr>
        <p:blipFill>
          <a:blip r:embed="rId4">
            <a:alphaModFix/>
          </a:blip>
          <a:stretch>
            <a:fillRect/>
          </a:stretch>
        </p:blipFill>
        <p:spPr>
          <a:xfrm>
            <a:off x="7405888" y="89539"/>
            <a:ext cx="1563100" cy="14105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1"/>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Other Topics of Interest</a:t>
            </a:r>
            <a:endParaRPr sz="2400">
              <a:latin typeface="Calibri"/>
              <a:ea typeface="Calibri"/>
              <a:cs typeface="Calibri"/>
              <a:sym typeface="Calibri"/>
            </a:endParaRPr>
          </a:p>
        </p:txBody>
      </p:sp>
      <p:sp>
        <p:nvSpPr>
          <p:cNvPr id="599" name="Google Shape;599;p11"/>
          <p:cNvSpPr txBox="1">
            <a:spLocks noGrp="1"/>
          </p:cNvSpPr>
          <p:nvPr>
            <p:ph type="body" idx="1"/>
          </p:nvPr>
        </p:nvSpPr>
        <p:spPr>
          <a:xfrm>
            <a:off x="311699" y="1152475"/>
            <a:ext cx="8626111"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r>
              <a:rPr lang="en-US" sz="2000">
                <a:latin typeface="Calibri"/>
                <a:ea typeface="Calibri"/>
                <a:cs typeface="Calibri"/>
                <a:sym typeface="Calibri"/>
              </a:rPr>
              <a:t>CASB</a:t>
            </a:r>
            <a:endParaRPr/>
          </a:p>
          <a:p>
            <a:pPr marL="0" lvl="0" indent="0" algn="l" rtl="0">
              <a:lnSpc>
                <a:spcPct val="115000"/>
              </a:lnSpc>
              <a:spcBef>
                <a:spcPts val="1200"/>
              </a:spcBef>
              <a:spcAft>
                <a:spcPts val="0"/>
              </a:spcAft>
              <a:buSzPts val="1600"/>
              <a:buNone/>
            </a:pPr>
            <a:r>
              <a:rPr lang="en-US" sz="2000">
                <a:latin typeface="Calibri"/>
                <a:ea typeface="Calibri"/>
                <a:cs typeface="Calibri"/>
                <a:sym typeface="Calibri"/>
              </a:rPr>
              <a:t>CASE-DBO</a:t>
            </a:r>
            <a:endParaRPr/>
          </a:p>
          <a:p>
            <a:pPr marL="0" lvl="0" indent="0" algn="l" rtl="0">
              <a:lnSpc>
                <a:spcPct val="115000"/>
              </a:lnSpc>
              <a:spcBef>
                <a:spcPts val="1200"/>
              </a:spcBef>
              <a:spcAft>
                <a:spcPts val="0"/>
              </a:spcAft>
              <a:buSzPts val="1600"/>
              <a:buNone/>
            </a:pPr>
            <a:r>
              <a:rPr lang="en-US" sz="2000">
                <a:latin typeface="Calibri"/>
                <a:ea typeface="Calibri"/>
                <a:cs typeface="Calibri"/>
                <a:sym typeface="Calibri"/>
              </a:rPr>
              <a:t>CGFOA</a:t>
            </a:r>
            <a:endParaRPr/>
          </a:p>
          <a:p>
            <a:pPr marL="0" lvl="0" indent="0" algn="l" rtl="0">
              <a:lnSpc>
                <a:spcPct val="115000"/>
              </a:lnSpc>
              <a:spcBef>
                <a:spcPts val="1200"/>
              </a:spcBef>
              <a:spcAft>
                <a:spcPts val="1200"/>
              </a:spcAft>
              <a:buSzPts val="1600"/>
              <a:buNone/>
            </a:pPr>
            <a:r>
              <a:rPr lang="en-US" sz="2000">
                <a:latin typeface="Calibri"/>
                <a:ea typeface="Calibri"/>
                <a:cs typeface="Calibri"/>
                <a:sym typeface="Calibri"/>
              </a:rPr>
              <a:t>COCPA</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2"/>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Upcoming Meetings</a:t>
            </a:r>
            <a:endParaRPr sz="2400">
              <a:latin typeface="Calibri"/>
              <a:ea typeface="Calibri"/>
              <a:cs typeface="Calibri"/>
              <a:sym typeface="Calibri"/>
            </a:endParaRPr>
          </a:p>
        </p:txBody>
      </p:sp>
      <p:sp>
        <p:nvSpPr>
          <p:cNvPr id="605" name="Google Shape;605;p12"/>
          <p:cNvSpPr txBox="1">
            <a:spLocks noGrp="1"/>
          </p:cNvSpPr>
          <p:nvPr>
            <p:ph type="body" idx="1"/>
          </p:nvPr>
        </p:nvSpPr>
        <p:spPr>
          <a:xfrm>
            <a:off x="311699" y="1152475"/>
            <a:ext cx="8626111" cy="3034800"/>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600"/>
              <a:buFont typeface="Arial"/>
              <a:buNone/>
            </a:pPr>
            <a:r>
              <a:rPr lang="en-US" sz="2000">
                <a:latin typeface="Calibri"/>
                <a:ea typeface="Calibri"/>
                <a:cs typeface="Calibri"/>
                <a:sym typeface="Calibri"/>
              </a:rPr>
              <a:t>February 12th, 2026 - Meeting Facilitator: Mayra Ramirez, School District 27J</a:t>
            </a:r>
            <a:endParaRPr sz="2000">
              <a:latin typeface="Calibri"/>
              <a:ea typeface="Calibri"/>
              <a:cs typeface="Calibri"/>
              <a:sym typeface="Calibri"/>
            </a:endParaRPr>
          </a:p>
          <a:p>
            <a:pPr marL="0" lvl="0" indent="0" algn="l" rtl="0">
              <a:spcBef>
                <a:spcPts val="1200"/>
              </a:spcBef>
              <a:spcAft>
                <a:spcPts val="0"/>
              </a:spcAft>
              <a:buClr>
                <a:schemeClr val="dk1"/>
              </a:buClr>
              <a:buSzPts val="1600"/>
              <a:buFont typeface="Arial"/>
              <a:buNone/>
            </a:pPr>
            <a:r>
              <a:rPr lang="en-US" sz="2000">
                <a:latin typeface="Calibri"/>
                <a:ea typeface="Calibri"/>
                <a:cs typeface="Calibri"/>
                <a:sym typeface="Calibri"/>
              </a:rPr>
              <a:t>April 16th, 2026 - Meeting Facilitator: Brian Gustafson, Poudre R-1</a:t>
            </a:r>
            <a:endParaRPr sz="2000">
              <a:latin typeface="Calibri"/>
              <a:ea typeface="Calibri"/>
              <a:cs typeface="Calibri"/>
              <a:sym typeface="Calibri"/>
            </a:endParaRPr>
          </a:p>
          <a:p>
            <a:pPr marL="0" lvl="0" indent="0" algn="l" rtl="0">
              <a:spcBef>
                <a:spcPts val="1200"/>
              </a:spcBef>
              <a:spcAft>
                <a:spcPts val="1200"/>
              </a:spcAft>
              <a:buClr>
                <a:schemeClr val="dk1"/>
              </a:buClr>
              <a:buSzPts val="1600"/>
              <a:buFont typeface="Arial"/>
              <a:buNone/>
            </a:pPr>
            <a:r>
              <a:rPr lang="en-US" sz="2000">
                <a:latin typeface="Calibri"/>
                <a:ea typeface="Calibri"/>
                <a:cs typeface="Calibri"/>
                <a:sym typeface="Calibri"/>
              </a:rPr>
              <a:t>June 18th, 2026 - Meeting Facilitator: Cathy Watts, Academy 20</a:t>
            </a:r>
            <a:endParaRPr sz="220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3"/>
          <p:cNvSpPr txBox="1">
            <a:spLocks noGrp="1"/>
          </p:cNvSpPr>
          <p:nvPr>
            <p:ph type="title"/>
          </p:nvPr>
        </p:nvSpPr>
        <p:spPr>
          <a:xfrm>
            <a:off x="311700" y="105100"/>
            <a:ext cx="8626112" cy="741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000"/>
              <a:buNone/>
            </a:pPr>
            <a:r>
              <a:rPr lang="en-US" sz="2400">
                <a:latin typeface="Calibri"/>
                <a:ea typeface="Calibri"/>
                <a:cs typeface="Calibri"/>
                <a:sym typeface="Calibri"/>
              </a:rPr>
              <a:t>Adjourn</a:t>
            </a:r>
            <a:endParaRPr sz="2400">
              <a:latin typeface="Calibri"/>
              <a:ea typeface="Calibri"/>
              <a:cs typeface="Calibri"/>
              <a:sym typeface="Calibri"/>
            </a:endParaRPr>
          </a:p>
        </p:txBody>
      </p:sp>
      <p:sp>
        <p:nvSpPr>
          <p:cNvPr id="611" name="Google Shape;611;p13"/>
          <p:cNvSpPr txBox="1">
            <a:spLocks noGrp="1"/>
          </p:cNvSpPr>
          <p:nvPr>
            <p:ph type="body" idx="1"/>
          </p:nvPr>
        </p:nvSpPr>
        <p:spPr>
          <a:xfrm>
            <a:off x="311699" y="1152475"/>
            <a:ext cx="8626111" cy="30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600"/>
              <a:buNone/>
            </a:pPr>
            <a:r>
              <a:rPr lang="en-US" sz="2000">
                <a:latin typeface="Calibri"/>
                <a:ea typeface="Calibri"/>
                <a:cs typeface="Calibri"/>
                <a:sym typeface="Calibri"/>
              </a:rPr>
              <a:t>Thank you for attending!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g398f24d9860_2_105"/>
          <p:cNvSpPr txBox="1">
            <a:spLocks noGrp="1"/>
          </p:cNvSpPr>
          <p:nvPr>
            <p:ph type="ctrTitle"/>
          </p:nvPr>
        </p:nvSpPr>
        <p:spPr>
          <a:xfrm>
            <a:off x="731838" y="495299"/>
            <a:ext cx="7772400" cy="187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764"/>
              </a:buClr>
              <a:buSzPts val="3800"/>
              <a:buFont typeface="Arial"/>
              <a:buNone/>
            </a:pPr>
            <a:r>
              <a:rPr lang="en-US" sz="3800" b="1">
                <a:solidFill>
                  <a:srgbClr val="003764"/>
                </a:solidFill>
                <a:latin typeface="Calibri"/>
                <a:ea typeface="Calibri"/>
                <a:cs typeface="Calibri"/>
                <a:sym typeface="Calibri"/>
              </a:rPr>
              <a:t>FPP</a:t>
            </a:r>
            <a:br>
              <a:rPr lang="en-US" sz="3800" b="1">
                <a:solidFill>
                  <a:srgbClr val="003764"/>
                </a:solidFill>
                <a:latin typeface="Calibri"/>
                <a:ea typeface="Calibri"/>
                <a:cs typeface="Calibri"/>
                <a:sym typeface="Calibri"/>
              </a:rPr>
            </a:br>
            <a:r>
              <a:rPr lang="en-US" sz="3800" b="1">
                <a:solidFill>
                  <a:srgbClr val="003764"/>
                </a:solidFill>
                <a:latin typeface="Calibri"/>
                <a:ea typeface="Calibri"/>
                <a:cs typeface="Calibri"/>
                <a:sym typeface="Calibri"/>
              </a:rPr>
              <a:t>OSA Update</a:t>
            </a:r>
            <a:br>
              <a:rPr lang="en-US" sz="3800" b="1">
                <a:solidFill>
                  <a:srgbClr val="003764"/>
                </a:solidFill>
                <a:latin typeface="Calibri"/>
                <a:ea typeface="Calibri"/>
                <a:cs typeface="Calibri"/>
                <a:sym typeface="Calibri"/>
              </a:rPr>
            </a:br>
            <a:r>
              <a:rPr lang="en-US" sz="3800" b="1">
                <a:solidFill>
                  <a:srgbClr val="003764"/>
                </a:solidFill>
                <a:latin typeface="Calibri"/>
                <a:ea typeface="Calibri"/>
                <a:cs typeface="Calibri"/>
                <a:sym typeface="Calibri"/>
              </a:rPr>
              <a:t>November 13, 2025</a:t>
            </a:r>
            <a:endParaRPr sz="3800" b="1">
              <a:solidFill>
                <a:srgbClr val="003764"/>
              </a:solidFill>
              <a:latin typeface="Calibri"/>
              <a:ea typeface="Calibri"/>
              <a:cs typeface="Calibri"/>
              <a:sym typeface="Calibri"/>
            </a:endParaRPr>
          </a:p>
        </p:txBody>
      </p:sp>
      <p:sp>
        <p:nvSpPr>
          <p:cNvPr id="207" name="Google Shape;207;g398f24d9860_2_105"/>
          <p:cNvSpPr txBox="1">
            <a:spLocks noGrp="1"/>
          </p:cNvSpPr>
          <p:nvPr>
            <p:ph type="subTitle" idx="1"/>
          </p:nvPr>
        </p:nvSpPr>
        <p:spPr>
          <a:xfrm>
            <a:off x="1350963" y="2834640"/>
            <a:ext cx="5587047" cy="107815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000"/>
              <a:buNone/>
            </a:pPr>
            <a:r>
              <a:rPr lang="en-US" sz="3000" b="0" i="0" u="none" strike="noStrike" cap="none">
                <a:solidFill>
                  <a:srgbClr val="3F3F3F"/>
                </a:solidFill>
                <a:latin typeface="Calibri"/>
                <a:ea typeface="Calibri"/>
                <a:cs typeface="Calibri"/>
                <a:sym typeface="Calibri"/>
              </a:rPr>
              <a:t>Crystal Dorsey, CPA</a:t>
            </a:r>
            <a:endParaRPr/>
          </a:p>
          <a:p>
            <a:pPr marL="0" marR="0" lvl="0" indent="0" algn="ctr" rtl="0">
              <a:lnSpc>
                <a:spcPct val="90000"/>
              </a:lnSpc>
              <a:spcBef>
                <a:spcPts val="1000"/>
              </a:spcBef>
              <a:spcAft>
                <a:spcPts val="0"/>
              </a:spcAft>
              <a:buClr>
                <a:srgbClr val="3F3F3F"/>
              </a:buClr>
              <a:buSzPts val="3000"/>
              <a:buFont typeface="Arial"/>
              <a:buNone/>
            </a:pPr>
            <a:r>
              <a:rPr lang="en-US" sz="3000" b="0" i="0" u="none" strike="noStrike" cap="none">
                <a:solidFill>
                  <a:srgbClr val="3F3F3F"/>
                </a:solidFill>
                <a:latin typeface="Calibri"/>
                <a:ea typeface="Calibri"/>
                <a:cs typeface="Calibri"/>
                <a:sym typeface="Calibri"/>
              </a:rPr>
              <a:t>Local Government Audit Manager</a:t>
            </a:r>
            <a:endParaRPr sz="3000" b="0" i="0" u="none" strike="noStrike" cap="none">
              <a:solidFill>
                <a:srgbClr val="3F3F3F"/>
              </a:solidFill>
              <a:latin typeface="Calibri"/>
              <a:ea typeface="Calibri"/>
              <a:cs typeface="Calibri"/>
              <a:sym typeface="Calibri"/>
            </a:endParaRPr>
          </a:p>
          <a:p>
            <a:pPr marL="0" lvl="0" indent="0" algn="ctr" rtl="0">
              <a:lnSpc>
                <a:spcPct val="90000"/>
              </a:lnSpc>
              <a:spcBef>
                <a:spcPts val="1000"/>
              </a:spcBef>
              <a:spcAft>
                <a:spcPts val="0"/>
              </a:spcAft>
              <a:buClr>
                <a:srgbClr val="67767E"/>
              </a:buClr>
              <a:buSzPts val="3000"/>
              <a:buNone/>
            </a:pPr>
            <a:endParaRPr sz="3000" b="0" i="0" u="none" strike="noStrike" cap="none">
              <a:solidFill>
                <a:srgbClr val="67767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g398f24d9860_2_112"/>
          <p:cNvSpPr txBox="1">
            <a:spLocks noGrp="1"/>
          </p:cNvSpPr>
          <p:nvPr>
            <p:ph type="title"/>
          </p:nvPr>
        </p:nvSpPr>
        <p:spPr>
          <a:xfrm>
            <a:off x="367350" y="219933"/>
            <a:ext cx="6545514"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a:latin typeface="Calibri"/>
                <a:ea typeface="Calibri"/>
                <a:cs typeface="Calibri"/>
                <a:sym typeface="Calibri"/>
              </a:rPr>
              <a:t>Audit Law Deadlines</a:t>
            </a:r>
            <a:endParaRPr/>
          </a:p>
        </p:txBody>
      </p:sp>
      <p:sp>
        <p:nvSpPr>
          <p:cNvPr id="214" name="Google Shape;214;g398f24d9860_2_112"/>
          <p:cNvSpPr txBox="1">
            <a:spLocks noGrp="1"/>
          </p:cNvSpPr>
          <p:nvPr>
            <p:ph type="body" idx="1"/>
          </p:nvPr>
        </p:nvSpPr>
        <p:spPr>
          <a:xfrm>
            <a:off x="440502" y="1077182"/>
            <a:ext cx="6380922" cy="381541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3200"/>
              <a:buNone/>
            </a:pPr>
            <a:r>
              <a:rPr lang="en-US">
                <a:solidFill>
                  <a:schemeClr val="dk1"/>
                </a:solidFill>
                <a:latin typeface="Garamond"/>
                <a:ea typeface="Garamond"/>
                <a:cs typeface="Garamond"/>
                <a:sym typeface="Garamond"/>
              </a:rPr>
              <a:t>School Districts – June 30 year end </a:t>
            </a:r>
            <a:endParaRPr/>
          </a:p>
          <a:p>
            <a:pPr marL="685800" lvl="1" indent="-2032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Audit shall be completed within 5 months </a:t>
            </a:r>
            <a:endParaRPr sz="2800"/>
          </a:p>
          <a:p>
            <a:pPr marL="1143000" lvl="2" indent="-2032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Submit to the OSA within 30 days of receipt of audit report</a:t>
            </a:r>
            <a:endParaRPr sz="2800"/>
          </a:p>
          <a:p>
            <a:pPr marL="685800" lvl="1" indent="-2032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December 31st – Deadline to file an extension</a:t>
            </a:r>
            <a:endParaRPr sz="2800"/>
          </a:p>
          <a:p>
            <a:pPr marL="1143000" lvl="2" indent="-2032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Extension may be granted for 60 days</a:t>
            </a:r>
            <a:endParaRPr sz="2800"/>
          </a:p>
          <a:p>
            <a:pPr marL="1600200" lvl="3" indent="-2032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March 1</a:t>
            </a:r>
            <a:endParaRPr sz="28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g398f24d9860_2_118"/>
          <p:cNvSpPr txBox="1">
            <a:spLocks noGrp="1"/>
          </p:cNvSpPr>
          <p:nvPr>
            <p:ph type="title"/>
          </p:nvPr>
        </p:nvSpPr>
        <p:spPr>
          <a:xfrm>
            <a:off x="367350" y="219933"/>
            <a:ext cx="6545514"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F3F3F"/>
              </a:buClr>
              <a:buSzPct val="100000"/>
              <a:buFont typeface="Calibri"/>
              <a:buNone/>
            </a:pPr>
            <a:r>
              <a:rPr lang="en-US">
                <a:latin typeface="Calibri"/>
                <a:ea typeface="Calibri"/>
                <a:cs typeface="Calibri"/>
                <a:sym typeface="Calibri"/>
              </a:rPr>
              <a:t>Audit Law Deadlines continued</a:t>
            </a:r>
            <a:endParaRPr/>
          </a:p>
        </p:txBody>
      </p:sp>
      <p:sp>
        <p:nvSpPr>
          <p:cNvPr id="221" name="Google Shape;221;g398f24d9860_2_118"/>
          <p:cNvSpPr txBox="1">
            <a:spLocks noGrp="1"/>
          </p:cNvSpPr>
          <p:nvPr>
            <p:ph type="body" idx="1"/>
          </p:nvPr>
        </p:nvSpPr>
        <p:spPr>
          <a:xfrm>
            <a:off x="440502" y="1077182"/>
            <a:ext cx="6380922" cy="38154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a:solidFill>
                  <a:schemeClr val="dk1"/>
                </a:solidFill>
                <a:latin typeface="Garamond"/>
                <a:ea typeface="Garamond"/>
                <a:cs typeface="Garamond"/>
                <a:sym typeface="Garamond"/>
              </a:rPr>
              <a:t>Extension applies only to the audited financial statement report – not the single audit </a:t>
            </a:r>
            <a:endParaRPr sz="2400"/>
          </a:p>
          <a:p>
            <a:pPr marL="0" lvl="0" indent="0" algn="l" rtl="0">
              <a:lnSpc>
                <a:spcPct val="90000"/>
              </a:lnSpc>
              <a:spcBef>
                <a:spcPts val="1000"/>
              </a:spcBef>
              <a:spcAft>
                <a:spcPts val="0"/>
              </a:spcAft>
              <a:buClr>
                <a:srgbClr val="3F3F3F"/>
              </a:buClr>
              <a:buSzPts val="1400"/>
              <a:buNone/>
            </a:pPr>
            <a:endParaRPr sz="2400">
              <a:solidFill>
                <a:schemeClr val="dk1"/>
              </a:solidFill>
              <a:latin typeface="Garamond"/>
              <a:ea typeface="Garamond"/>
              <a:cs typeface="Garamond"/>
              <a:sym typeface="Garamond"/>
            </a:endParaRPr>
          </a:p>
          <a:p>
            <a:pPr marL="228600" lvl="0" indent="-177800" algn="l" rtl="0">
              <a:lnSpc>
                <a:spcPct val="90000"/>
              </a:lnSpc>
              <a:spcBef>
                <a:spcPts val="1000"/>
              </a:spcBef>
              <a:spcAft>
                <a:spcPts val="0"/>
              </a:spcAft>
              <a:buClr>
                <a:schemeClr val="dk1"/>
              </a:buClr>
              <a:buSzPts val="2400"/>
              <a:buChar char="•"/>
            </a:pPr>
            <a:r>
              <a:rPr lang="en-US" sz="2400">
                <a:solidFill>
                  <a:schemeClr val="dk1"/>
                </a:solidFill>
                <a:latin typeface="Garamond"/>
                <a:ea typeface="Garamond"/>
                <a:cs typeface="Garamond"/>
                <a:sym typeface="Garamond"/>
              </a:rPr>
              <a:t>Compliance supplement delay</a:t>
            </a:r>
            <a:endParaRPr sz="2400"/>
          </a:p>
          <a:p>
            <a:pPr marL="228600" lvl="0" indent="-177800" algn="l" rtl="0">
              <a:lnSpc>
                <a:spcPct val="90000"/>
              </a:lnSpc>
              <a:spcBef>
                <a:spcPts val="1000"/>
              </a:spcBef>
              <a:spcAft>
                <a:spcPts val="0"/>
              </a:spcAft>
              <a:buClr>
                <a:schemeClr val="dk1"/>
              </a:buClr>
              <a:buSzPts val="2400"/>
              <a:buChar char="•"/>
            </a:pPr>
            <a:r>
              <a:rPr lang="en-US" sz="2400">
                <a:solidFill>
                  <a:schemeClr val="dk1"/>
                </a:solidFill>
                <a:latin typeface="Garamond"/>
                <a:ea typeface="Garamond"/>
                <a:cs typeface="Garamond"/>
                <a:sym typeface="Garamond"/>
              </a:rPr>
              <a:t>Auditors may issue separate reports</a:t>
            </a:r>
            <a:endParaRPr sz="2400"/>
          </a:p>
          <a:p>
            <a:pPr marL="228600" lvl="0" indent="-177800" algn="l" rtl="0">
              <a:lnSpc>
                <a:spcPct val="90000"/>
              </a:lnSpc>
              <a:spcBef>
                <a:spcPts val="1000"/>
              </a:spcBef>
              <a:spcAft>
                <a:spcPts val="0"/>
              </a:spcAft>
              <a:buClr>
                <a:schemeClr val="dk1"/>
              </a:buClr>
              <a:buSzPts val="2400"/>
              <a:buChar char="•"/>
            </a:pPr>
            <a:r>
              <a:rPr lang="en-US" sz="2400">
                <a:solidFill>
                  <a:schemeClr val="dk1"/>
                </a:solidFill>
                <a:latin typeface="Garamond"/>
                <a:ea typeface="Garamond"/>
                <a:cs typeface="Garamond"/>
                <a:sym typeface="Garamond"/>
              </a:rPr>
              <a:t>Auditing SEFA </a:t>
            </a:r>
            <a:endParaRPr sz="2400"/>
          </a:p>
          <a:p>
            <a:pPr marL="685800" lvl="1" indent="-203200" algn="l" rtl="0">
              <a:lnSpc>
                <a:spcPct val="90000"/>
              </a:lnSpc>
              <a:spcBef>
                <a:spcPts val="500"/>
              </a:spcBef>
              <a:spcAft>
                <a:spcPts val="0"/>
              </a:spcAft>
              <a:buClr>
                <a:schemeClr val="dk1"/>
              </a:buClr>
              <a:buSzPts val="2400"/>
              <a:buChar char="•"/>
            </a:pPr>
            <a:r>
              <a:rPr lang="en-US">
                <a:solidFill>
                  <a:schemeClr val="dk1"/>
                </a:solidFill>
                <a:latin typeface="Garamond"/>
                <a:ea typeface="Garamond"/>
                <a:cs typeface="Garamond"/>
                <a:sym typeface="Garamond"/>
              </a:rPr>
              <a:t>In relation to the financial statements as a whole </a:t>
            </a:r>
            <a:endParaRPr/>
          </a:p>
          <a:p>
            <a:pPr marL="228600" lvl="0" indent="-177800" algn="l" rtl="0">
              <a:lnSpc>
                <a:spcPct val="90000"/>
              </a:lnSpc>
              <a:spcBef>
                <a:spcPts val="1000"/>
              </a:spcBef>
              <a:spcAft>
                <a:spcPts val="0"/>
              </a:spcAft>
              <a:buClr>
                <a:schemeClr val="dk1"/>
              </a:buClr>
              <a:buSzPts val="2400"/>
              <a:buChar char="•"/>
            </a:pPr>
            <a:r>
              <a:rPr lang="en-US" sz="2400">
                <a:solidFill>
                  <a:schemeClr val="dk1"/>
                </a:solidFill>
                <a:latin typeface="Garamond"/>
                <a:ea typeface="Garamond"/>
                <a:cs typeface="Garamond"/>
                <a:sym typeface="Garamond"/>
              </a:rPr>
              <a:t>Data Collection Form due 3/31/2026</a:t>
            </a:r>
            <a:endParaRPr sz="24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3982</Words>
  <Application>Microsoft Office PowerPoint</Application>
  <PresentationFormat>On-screen Show (16:9)</PresentationFormat>
  <Paragraphs>400</Paragraphs>
  <Slides>65</Slides>
  <Notes>65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Garamond</vt:lpstr>
      <vt:lpstr>Calibri</vt:lpstr>
      <vt:lpstr>Arial</vt:lpstr>
      <vt:lpstr>Roboto</vt:lpstr>
      <vt:lpstr>EB Garamond</vt:lpstr>
      <vt:lpstr>Trebuchet MS</vt:lpstr>
      <vt:lpstr>Simple Light</vt:lpstr>
      <vt:lpstr>1_Office Theme</vt:lpstr>
      <vt:lpstr>Financial Policies and Procedures  Advisory Committee Meeting </vt:lpstr>
      <vt:lpstr>Agenda Items</vt:lpstr>
      <vt:lpstr>Approval of the prior meeting minutes</vt:lpstr>
      <vt:lpstr>Approval of agenda</vt:lpstr>
      <vt:lpstr>Special Education Fiscal Advisory Committee (SEFAC) Vacancy</vt:lpstr>
      <vt:lpstr>SEFAC Vacancy (continued)</vt:lpstr>
      <vt:lpstr>FPP OSA Update November 13, 2025</vt:lpstr>
      <vt:lpstr>Audit Law Deadlines</vt:lpstr>
      <vt:lpstr>Audit Law Deadlines continued</vt:lpstr>
      <vt:lpstr>PowerPoint Presentation</vt:lpstr>
      <vt:lpstr>PowerPoint Presentation</vt:lpstr>
      <vt:lpstr>PowerPoint Presentation</vt:lpstr>
      <vt:lpstr>PowerPoint Presentation</vt:lpstr>
      <vt:lpstr>PowerPoint Presentation</vt:lpstr>
      <vt:lpstr>School District Fiscal Health</vt:lpstr>
      <vt:lpstr>School District Fiscal Health Analysis</vt:lpstr>
      <vt:lpstr>School District Fiscal Health Analysis continued</vt:lpstr>
      <vt:lpstr>School District Fiscal Health Ratios</vt:lpstr>
      <vt:lpstr>School District Fiscal Health Analysis  - 1 or more missed benchmarks</vt:lpstr>
      <vt:lpstr>School District Fiscal Health Analysis  - two missed benchmarks</vt:lpstr>
      <vt:lpstr>School District Fiscal Health Analysis  - two missed benchmarks (continued)</vt:lpstr>
      <vt:lpstr>School District Fiscal Health Analysis  -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Colorado Office of the State Auditor  1375 Sherman Street, 5th Floor, Denver, Colorado 80203  303.869.3000  http://www.colorado.gov/auditor/  Crystal Dorsey:  crystal.dorsey@coleg.gov   (303) 869-3002  osa.lg@coleg.gov  All OSA Email addresses have changed to “@coleg.gov”</vt:lpstr>
      <vt:lpstr>Legislative Process and Dates</vt:lpstr>
      <vt:lpstr>2026-27 Governor’s State Share Budget Request</vt:lpstr>
      <vt:lpstr>Annual Total Program True-Up</vt:lpstr>
      <vt:lpstr>Mill Levy Certification Important Dates</vt:lpstr>
      <vt:lpstr>Mill Levy Certification Forms - Tools to Assist</vt:lpstr>
      <vt:lpstr>Mill Levy Certification Forms - Tools to Assist</vt:lpstr>
      <vt:lpstr>2026-27 Governor’s Categorical Budget Requests</vt:lpstr>
      <vt:lpstr> 2026-27 CDE/CSI/CSDB Budget Requests</vt:lpstr>
      <vt:lpstr>School Finance Modernization Budget Request and RFP Status</vt:lpstr>
      <vt:lpstr>Election Update</vt:lpstr>
      <vt:lpstr>Federal Shutdown Update - School Meals</vt:lpstr>
      <vt:lpstr>Federal Shutdown Update - Cash Flow</vt:lpstr>
      <vt:lpstr>Federal Shutdown Update - Impact Examples</vt:lpstr>
      <vt:lpstr>Rule Update</vt:lpstr>
      <vt:lpstr>School Audit - Old Liabilities</vt:lpstr>
      <vt:lpstr>Training Updates: Office Hours</vt:lpstr>
      <vt:lpstr>Training Updates: CDE/CSFP Strategic School Finance Training</vt:lpstr>
      <vt:lpstr>Training Updates: CDE/CSFP Strategic School Finance Training - Dates</vt:lpstr>
      <vt:lpstr>Chart of Accounts Requests Summary of Votes</vt:lpstr>
      <vt:lpstr>Chart of Accounts Requests Update Fund 07 - Total Program Reserve Fund (optional)</vt:lpstr>
      <vt:lpstr>Chart of Accounts Requests Add Object 0639 - Local Food  (non-bold; rolls to 0630)</vt:lpstr>
      <vt:lpstr>Chart of Accounts Requests Add Salary Object Code - for Compensated Absences (GASB 101)</vt:lpstr>
      <vt:lpstr>Financial Reporting Financial Transparency</vt:lpstr>
      <vt:lpstr>Financial Reporting Financial Transparency continued</vt:lpstr>
      <vt:lpstr>Financial Reporting Finance December</vt:lpstr>
      <vt:lpstr>Financial Reporting Finance December - Continued Audit Work</vt:lpstr>
      <vt:lpstr>Financial Reporting Finance December - Where to Submit CDE</vt:lpstr>
      <vt:lpstr>Financial Reporting Finance December - Where to Submit OSA</vt:lpstr>
      <vt:lpstr>Other Topics of Interest - CASBO</vt:lpstr>
      <vt:lpstr>Other Topics of Interest</vt:lpstr>
      <vt:lpstr>Upcoming Meetings</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Reeves, Kim</cp:lastModifiedBy>
  <cp:revision>1</cp:revision>
  <dcterms:modified xsi:type="dcterms:W3CDTF">2025-11-13T20:13:59Z</dcterms:modified>
</cp:coreProperties>
</file>