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9144000" cy="5143500" type="screen16x9"/>
  <p:notesSz cx="6858000" cy="9144000"/>
  <p:embeddedFontLst>
    <p:embeddedFont>
      <p:font typeface="Roboto" panose="02000000000000000000" pitchFamily="2" charset="0"/>
      <p:regular r:id="rId45"/>
      <p:bold r:id="rId46"/>
      <p:italic r:id="rId47"/>
      <p:boldItalic r:id="rId48"/>
    </p:embeddedFont>
    <p:embeddedFont>
      <p:font typeface="Roboto Medium" panose="02000000000000000000" pitchFamily="2" charset="0"/>
      <p:regular r:id="rId49"/>
      <p:bold r:id="rId50"/>
      <p:italic r:id="rId51"/>
      <p:boldItalic r:id="rId52"/>
    </p:embeddedFont>
    <p:embeddedFont>
      <p:font typeface="Rockwell" panose="02060603020205020403" pitchFamily="18"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4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3a10d62373c_0_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8" name="Google Shape;308;g3a10d62373c_0_1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4" name="Google Shape;314;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a10d62373c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9" name="Google Shape;319;g3a10d62373c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a23282126e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3a23282126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3a23282126e_1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3a23282126e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a23282126e_1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3a23282126e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a23282126e_1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3a23282126e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4" name="Google Shape;35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3a10d62373c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9" name="Google Shape;359;g3a10d62373c_0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3a10d62373c_0_1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6" name="Google Shape;366;g3a10d62373c_0_1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a10d62373c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 name="Google Shape;262;g3a10d62373c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3a10d62373c_0_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2" name="Google Shape;372;g3a10d62373c_0_1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a10d62373c_0_1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8" name="Google Shape;378;g3a10d62373c_0_1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3a10d62373c_0_1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4" name="Google Shape;384;g3a10d62373c_0_1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a10d62373c_0_1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2" name="Google Shape;392;g3a10d62373c_0_1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3a10d62373c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 name="Google Shape;399;g3a10d62373c_0_2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3a10d62373c_0_2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6" name="Google Shape;406;g3a10d62373c_0_2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a10d62373c_0_2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3" name="Google Shape;413;g3a10d62373c_0_2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a10d62373c_0_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0" name="Google Shape;420;g3a10d62373c_0_1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3a10d62373c_0_2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7" name="Google Shape;427;g3a10d62373c_0_2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3a10d62373c_0_2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4" name="Google Shape;434;g3a10d62373c_0_2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Google Shape;268;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a23282126e_2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3a23282126e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3a23282126e_2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3a23282126e_2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0" name="Google Shape;450;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3a10d62373c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5" name="Google Shape;455;g3a10d62373c_0_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3a10d62373c_0_2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1" name="Google Shape;461;g3a10d62373c_0_2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3a10d62373c_0_2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7" name="Google Shape;467;g3a10d62373c_0_2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3a10d62373c_0_2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3" name="Google Shape;473;g3a10d62373c_0_2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3a10d62373c_0_2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9" name="Google Shape;479;g3a10d62373c_0_2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3a10d62373c_0_2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5" name="Google Shape;485;g3a10d62373c_0_2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3a10d62373c_0_2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2" name="Google Shape;492;g3a10d62373c_0_2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3a10d62373c_0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 name="Google Shape;273;g3a10d62373c_0_1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8" name="Google Shape;498;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3a10d62373c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3" name="Google Shape;503;g3a10d62373c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9" name="Google Shape;509;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3a10d62373c_0_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9" name="Google Shape;279;g3a10d62373c_0_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a10d62373c_0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g3a10d62373c_0_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a10d62373c_0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1" name="Google Shape;291;g3a10d62373c_0_1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a10d62373c_0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g3a10d62373c_0_1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a10d62373c_0_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2" name="Google Shape;302;g3a10d62373c_0_1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8"/>
        <p:cNvGrpSpPr/>
        <p:nvPr/>
      </p:nvGrpSpPr>
      <p:grpSpPr>
        <a:xfrm>
          <a:off x="0" y="0"/>
          <a:ext cx="0" cy="0"/>
          <a:chOff x="0" y="0"/>
          <a:chExt cx="0" cy="0"/>
        </a:xfrm>
      </p:grpSpPr>
      <p:pic>
        <p:nvPicPr>
          <p:cNvPr id="9" name="Google Shape;9;p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0" name="Google Shape;10;p2"/>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11" name="Google Shape;11;p2"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2" name="Google Shape;12;p2"/>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3" name="Google Shape;13;p2"/>
          <p:cNvSpPr txBox="1">
            <a:spLocks noGrp="1"/>
          </p:cNvSpPr>
          <p:nvPr>
            <p:ph type="body" idx="1"/>
          </p:nvPr>
        </p:nvSpPr>
        <p:spPr>
          <a:xfrm>
            <a:off x="311700" y="1152475"/>
            <a:ext cx="81351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4" name="Google Shape;14;p2"/>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5" name="Google Shape;15;p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6" name="Google Shape;16;p2"/>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04"/>
        <p:cNvGrpSpPr/>
        <p:nvPr/>
      </p:nvGrpSpPr>
      <p:grpSpPr>
        <a:xfrm>
          <a:off x="0" y="0"/>
          <a:ext cx="0" cy="0"/>
          <a:chOff x="0" y="0"/>
          <a:chExt cx="0" cy="0"/>
        </a:xfrm>
      </p:grpSpPr>
      <p:pic>
        <p:nvPicPr>
          <p:cNvPr id="105" name="Google Shape;105;p11" title="54094087145_4a31311cef_c.jpg"/>
          <p:cNvPicPr preferRelativeResize="0"/>
          <p:nvPr/>
        </p:nvPicPr>
        <p:blipFill rotWithShape="1">
          <a:blip r:embed="rId2">
            <a:alphaModFix/>
          </a:blip>
          <a:srcRect t="6613" b="8705"/>
          <a:stretch/>
        </p:blipFill>
        <p:spPr>
          <a:xfrm>
            <a:off x="0" y="0"/>
            <a:ext cx="9144000" cy="5165475"/>
          </a:xfrm>
          <a:prstGeom prst="rect">
            <a:avLst/>
          </a:prstGeom>
          <a:noFill/>
          <a:ln>
            <a:noFill/>
          </a:ln>
        </p:spPr>
      </p:pic>
      <p:sp>
        <p:nvSpPr>
          <p:cNvPr id="106" name="Google Shape;106;p1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107" name="Google Shape;107;p1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8" name="Google Shape;108;p1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9" name="Google Shape;109;p11"/>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0" name="Google Shape;110;p11"/>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11"/>
        <p:cNvGrpSpPr/>
        <p:nvPr/>
      </p:nvGrpSpPr>
      <p:grpSpPr>
        <a:xfrm>
          <a:off x="0" y="0"/>
          <a:ext cx="0" cy="0"/>
          <a:chOff x="0" y="0"/>
          <a:chExt cx="0" cy="0"/>
        </a:xfrm>
      </p:grpSpPr>
      <p:pic>
        <p:nvPicPr>
          <p:cNvPr id="112" name="Google Shape;112;p12"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3" name="Google Shape;113;p1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114" name="Google Shape;114;p1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5" name="Google Shape;115;p1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6" name="Google Shape;116;p12"/>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7" name="Google Shape;117;p12"/>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18"/>
        <p:cNvGrpSpPr/>
        <p:nvPr/>
      </p:nvGrpSpPr>
      <p:grpSpPr>
        <a:xfrm>
          <a:off x="0" y="0"/>
          <a:ext cx="0" cy="0"/>
          <a:chOff x="0" y="0"/>
          <a:chExt cx="0" cy="0"/>
        </a:xfrm>
      </p:grpSpPr>
      <p:pic>
        <p:nvPicPr>
          <p:cNvPr id="119" name="Google Shape;119;p13" title="54508767575_7ed22c39d5_c.jpg"/>
          <p:cNvPicPr preferRelativeResize="0"/>
          <p:nvPr/>
        </p:nvPicPr>
        <p:blipFill rotWithShape="1">
          <a:blip r:embed="rId2">
            <a:alphaModFix/>
          </a:blip>
          <a:srcRect t="6942" r="3809" b="11947"/>
          <a:stretch/>
        </p:blipFill>
        <p:spPr>
          <a:xfrm>
            <a:off x="0" y="0"/>
            <a:ext cx="9144000" cy="5143501"/>
          </a:xfrm>
          <a:prstGeom prst="rect">
            <a:avLst/>
          </a:prstGeom>
          <a:noFill/>
          <a:ln>
            <a:noFill/>
          </a:ln>
        </p:spPr>
      </p:pic>
      <p:sp>
        <p:nvSpPr>
          <p:cNvPr id="120" name="Google Shape;120;p1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121" name="Google Shape;121;p1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2" name="Google Shape;122;p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3" name="Google Shape;123;p13"/>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4" name="Google Shape;124;p13"/>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25"/>
        <p:cNvGrpSpPr/>
        <p:nvPr/>
      </p:nvGrpSpPr>
      <p:grpSpPr>
        <a:xfrm>
          <a:off x="0" y="0"/>
          <a:ext cx="0" cy="0"/>
          <a:chOff x="0" y="0"/>
          <a:chExt cx="0" cy="0"/>
        </a:xfrm>
      </p:grpSpPr>
      <p:pic>
        <p:nvPicPr>
          <p:cNvPr id="126" name="Google Shape;126;p14"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7" name="Google Shape;127;p1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128" name="Google Shape;128;p1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9" name="Google Shape;129;p1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30" name="Google Shape;130;p14"/>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1" name="Google Shape;131;p14"/>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32"/>
        <p:cNvGrpSpPr/>
        <p:nvPr/>
      </p:nvGrpSpPr>
      <p:grpSpPr>
        <a:xfrm>
          <a:off x="0" y="0"/>
          <a:ext cx="0" cy="0"/>
          <a:chOff x="0" y="0"/>
          <a:chExt cx="0" cy="0"/>
        </a:xfrm>
      </p:grpSpPr>
      <p:pic>
        <p:nvPicPr>
          <p:cNvPr id="133" name="Google Shape;133;p15" title="54506516888_729c0a3f9c_c.jpg"/>
          <p:cNvPicPr preferRelativeResize="0"/>
          <p:nvPr/>
        </p:nvPicPr>
        <p:blipFill rotWithShape="1">
          <a:blip r:embed="rId2">
            <a:alphaModFix/>
          </a:blip>
          <a:srcRect l="1960" t="13084" b="5898"/>
          <a:stretch/>
        </p:blipFill>
        <p:spPr>
          <a:xfrm>
            <a:off x="0" y="0"/>
            <a:ext cx="9330275" cy="5143501"/>
          </a:xfrm>
          <a:prstGeom prst="rect">
            <a:avLst/>
          </a:prstGeom>
          <a:noFill/>
          <a:ln>
            <a:noFill/>
          </a:ln>
        </p:spPr>
      </p:pic>
      <p:sp>
        <p:nvSpPr>
          <p:cNvPr id="134" name="Google Shape;134;p15"/>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135" name="Google Shape;135;p1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36" name="Google Shape;136;p1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37" name="Google Shape;137;p15"/>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8" name="Google Shape;138;p15"/>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39"/>
        <p:cNvGrpSpPr/>
        <p:nvPr/>
      </p:nvGrpSpPr>
      <p:grpSpPr>
        <a:xfrm>
          <a:off x="0" y="0"/>
          <a:ext cx="0" cy="0"/>
          <a:chOff x="0" y="0"/>
          <a:chExt cx="0" cy="0"/>
        </a:xfrm>
      </p:grpSpPr>
      <p:sp>
        <p:nvSpPr>
          <p:cNvPr id="140" name="Google Shape;140;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41" name="Google Shape;141;p16"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16"/>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43" name="Google Shape;143;p1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44" name="Google Shape;144;p16"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sp>
        <p:nvSpPr>
          <p:cNvPr id="145" name="Google Shape;145;p16"/>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6" name="Google Shape;146;p16"/>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7" name="Google Shape;147;p16"/>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8" name="Google Shape;148;p16"/>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49"/>
        <p:cNvGrpSpPr/>
        <p:nvPr/>
      </p:nvGrpSpPr>
      <p:grpSpPr>
        <a:xfrm>
          <a:off x="0" y="0"/>
          <a:ext cx="0" cy="0"/>
          <a:chOff x="0" y="0"/>
          <a:chExt cx="0" cy="0"/>
        </a:xfrm>
      </p:grpSpPr>
      <p:pic>
        <p:nvPicPr>
          <p:cNvPr id="150" name="Google Shape;150;p1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51" name="Google Shape;151;p17" descr="&quot;&quot;"/>
          <p:cNvCxnSpPr/>
          <p:nvPr/>
        </p:nvCxnSpPr>
        <p:spPr>
          <a:xfrm>
            <a:off x="56700" y="1282346"/>
            <a:ext cx="8989500" cy="0"/>
          </a:xfrm>
          <a:prstGeom prst="straightConnector1">
            <a:avLst/>
          </a:prstGeom>
          <a:noFill/>
          <a:ln w="9525" cap="flat" cmpd="sng">
            <a:solidFill>
              <a:srgbClr val="488BC9"/>
            </a:solidFill>
            <a:prstDash val="dot"/>
            <a:round/>
            <a:headEnd type="none" w="sm" len="sm"/>
            <a:tailEnd type="none" w="sm" len="sm"/>
          </a:ln>
        </p:spPr>
      </p:cxnSp>
      <p:cxnSp>
        <p:nvCxnSpPr>
          <p:cNvPr id="152" name="Google Shape;152;p17"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53" name="Google Shape;153;p17"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54" name="Google Shape;154;p17"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55" name="Google Shape;155;p17" descr="&quot;&quot;"/>
          <p:cNvCxnSpPr/>
          <p:nvPr/>
        </p:nvCxnSpPr>
        <p:spPr>
          <a:xfrm>
            <a:off x="567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156" name="Google Shape;156;p17" descr="&quot;&quot;"/>
          <p:cNvCxnSpPr/>
          <p:nvPr/>
        </p:nvCxnSpPr>
        <p:spPr>
          <a:xfrm>
            <a:off x="56700" y="3016625"/>
            <a:ext cx="9030600" cy="0"/>
          </a:xfrm>
          <a:prstGeom prst="straightConnector1">
            <a:avLst/>
          </a:prstGeom>
          <a:noFill/>
          <a:ln w="9525" cap="flat" cmpd="sng">
            <a:solidFill>
              <a:srgbClr val="488BC9"/>
            </a:solidFill>
            <a:prstDash val="dot"/>
            <a:round/>
            <a:headEnd type="none" w="sm" len="sm"/>
            <a:tailEnd type="none" w="sm" len="sm"/>
          </a:ln>
        </p:spPr>
      </p:cxnSp>
      <p:cxnSp>
        <p:nvCxnSpPr>
          <p:cNvPr id="157" name="Google Shape;157;p17" descr="&quot;&quot;"/>
          <p:cNvCxnSpPr/>
          <p:nvPr/>
        </p:nvCxnSpPr>
        <p:spPr>
          <a:xfrm>
            <a:off x="56700" y="588900"/>
            <a:ext cx="8989500" cy="0"/>
          </a:xfrm>
          <a:prstGeom prst="straightConnector1">
            <a:avLst/>
          </a:prstGeom>
          <a:noFill/>
          <a:ln w="9525" cap="flat" cmpd="sng">
            <a:solidFill>
              <a:srgbClr val="488BC9"/>
            </a:solidFill>
            <a:prstDash val="dot"/>
            <a:round/>
            <a:headEnd type="none" w="sm" len="sm"/>
            <a:tailEnd type="none" w="sm" len="sm"/>
          </a:ln>
        </p:spPr>
      </p:cxnSp>
      <p:pic>
        <p:nvPicPr>
          <p:cNvPr id="158" name="Google Shape;158;p1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59" name="Google Shape;159;p17"/>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0" name="Google Shape;160;p17"/>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
        <p:nvSpPr>
          <p:cNvPr id="161" name="Google Shape;161;p17"/>
          <p:cNvSpPr txBox="1">
            <a:spLocks noGrp="1"/>
          </p:cNvSpPr>
          <p:nvPr>
            <p:ph type="title"/>
          </p:nvPr>
        </p:nvSpPr>
        <p:spPr>
          <a:xfrm>
            <a:off x="311700" y="105100"/>
            <a:ext cx="8242500" cy="48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62"/>
        <p:cNvGrpSpPr/>
        <p:nvPr/>
      </p:nvGrpSpPr>
      <p:grpSpPr>
        <a:xfrm>
          <a:off x="0" y="0"/>
          <a:ext cx="0" cy="0"/>
          <a:chOff x="0" y="0"/>
          <a:chExt cx="0" cy="0"/>
        </a:xfrm>
      </p:grpSpPr>
      <p:pic>
        <p:nvPicPr>
          <p:cNvPr id="163" name="Google Shape;163;p1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64" name="Google Shape;164;p18"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65" name="Google Shape;165;p18"/>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6" name="Google Shape;166;p18"/>
          <p:cNvSpPr txBox="1">
            <a:spLocks noGrp="1"/>
          </p:cNvSpPr>
          <p:nvPr>
            <p:ph type="body" idx="1"/>
          </p:nvPr>
        </p:nvSpPr>
        <p:spPr>
          <a:xfrm>
            <a:off x="311700" y="1152475"/>
            <a:ext cx="77307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pic>
        <p:nvPicPr>
          <p:cNvPr id="167" name="Google Shape;167;p1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68" name="Google Shape;168;p18"/>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9" name="Google Shape;169;p18"/>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70"/>
        <p:cNvGrpSpPr/>
        <p:nvPr/>
      </p:nvGrpSpPr>
      <p:grpSpPr>
        <a:xfrm>
          <a:off x="0" y="0"/>
          <a:ext cx="0" cy="0"/>
          <a:chOff x="0" y="0"/>
          <a:chExt cx="0" cy="0"/>
        </a:xfrm>
      </p:grpSpPr>
      <p:pic>
        <p:nvPicPr>
          <p:cNvPr id="171" name="Google Shape;171;p1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72" name="Google Shape;172;p19"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73" name="Google Shape;173;p19"/>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4" name="Google Shape;174;p19"/>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pic>
        <p:nvPicPr>
          <p:cNvPr id="175" name="Google Shape;175;p1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76" name="Google Shape;176;p19"/>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7" name="Google Shape;177;p19"/>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lide without image - Blue 1">
  <p:cSld name="TITLE_AND_BODY_1_1_1_1_1_1_1_1_1_1_3">
    <p:spTree>
      <p:nvGrpSpPr>
        <p:cNvPr id="1" name="Shape 178"/>
        <p:cNvGrpSpPr/>
        <p:nvPr/>
      </p:nvGrpSpPr>
      <p:grpSpPr>
        <a:xfrm>
          <a:off x="0" y="0"/>
          <a:ext cx="0" cy="0"/>
          <a:chOff x="0" y="0"/>
          <a:chExt cx="0" cy="0"/>
        </a:xfrm>
      </p:grpSpPr>
      <p:cxnSp>
        <p:nvCxnSpPr>
          <p:cNvPr id="179" name="Google Shape;179;p20"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80" name="Google Shape;180;p2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1" name="Google Shape;181;p2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pic>
        <p:nvPicPr>
          <p:cNvPr id="182" name="Google Shape;182;p20"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
        <p:nvSpPr>
          <p:cNvPr id="183" name="Google Shape;183;p20"/>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4" name="Google Shape;184;p20"/>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out image - Orange 1">
  <p:cSld name="SECTION_HEADER_1_2">
    <p:spTree>
      <p:nvGrpSpPr>
        <p:cNvPr id="1" name="Shape 17"/>
        <p:cNvGrpSpPr/>
        <p:nvPr/>
      </p:nvGrpSpPr>
      <p:grpSpPr>
        <a:xfrm>
          <a:off x="0" y="0"/>
          <a:ext cx="0" cy="0"/>
          <a:chOff x="0" y="0"/>
          <a:chExt cx="0" cy="0"/>
        </a:xfrm>
      </p:grpSpPr>
      <p:sp>
        <p:nvSpPr>
          <p:cNvPr id="18" name="Google Shape;18;p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19" name="Google Shape;19;p3"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20" name="Google Shape;20;p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1" name="Google Shape;21;p3"/>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2" name="Google Shape;22;p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3" name="Google Shape;23;p3"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
        <p:nvSpPr>
          <p:cNvPr id="24" name="Google Shape;24;p3"/>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 name="Google Shape;25;p3"/>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185"/>
        <p:cNvGrpSpPr/>
        <p:nvPr/>
      </p:nvGrpSpPr>
      <p:grpSpPr>
        <a:xfrm>
          <a:off x="0" y="0"/>
          <a:ext cx="0" cy="0"/>
          <a:chOff x="0" y="0"/>
          <a:chExt cx="0" cy="0"/>
        </a:xfrm>
      </p:grpSpPr>
      <p:pic>
        <p:nvPicPr>
          <p:cNvPr id="186" name="Google Shape;186;p21" title="E_HS.jpg"/>
          <p:cNvPicPr preferRelativeResize="0"/>
          <p:nvPr/>
        </p:nvPicPr>
        <p:blipFill rotWithShape="1">
          <a:blip r:embed="rId2">
            <a:alphaModFix/>
          </a:blip>
          <a:srcRect t="7798" b="7806"/>
          <a:stretch/>
        </p:blipFill>
        <p:spPr>
          <a:xfrm>
            <a:off x="0" y="0"/>
            <a:ext cx="9144008" cy="5143501"/>
          </a:xfrm>
          <a:prstGeom prst="rect">
            <a:avLst/>
          </a:prstGeom>
          <a:noFill/>
          <a:ln>
            <a:noFill/>
          </a:ln>
        </p:spPr>
      </p:pic>
      <p:sp>
        <p:nvSpPr>
          <p:cNvPr id="187" name="Google Shape;187;p2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188" name="Google Shape;188;p2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89" name="Google Shape;189;p21"/>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0" name="Google Shape;190;p21"/>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191"/>
        <p:cNvGrpSpPr/>
        <p:nvPr/>
      </p:nvGrpSpPr>
      <p:grpSpPr>
        <a:xfrm>
          <a:off x="0" y="0"/>
          <a:ext cx="0" cy="0"/>
          <a:chOff x="0" y="0"/>
          <a:chExt cx="0" cy="0"/>
        </a:xfrm>
      </p:grpSpPr>
      <p:pic>
        <p:nvPicPr>
          <p:cNvPr id="192" name="Google Shape;192;p22" title="PuzzleBoard.jpg"/>
          <p:cNvPicPr preferRelativeResize="0"/>
          <p:nvPr/>
        </p:nvPicPr>
        <p:blipFill rotWithShape="1">
          <a:blip r:embed="rId2">
            <a:alphaModFix/>
          </a:blip>
          <a:srcRect t="8151" b="8159"/>
          <a:stretch/>
        </p:blipFill>
        <p:spPr>
          <a:xfrm>
            <a:off x="0" y="0"/>
            <a:ext cx="9233150" cy="5143501"/>
          </a:xfrm>
          <a:prstGeom prst="rect">
            <a:avLst/>
          </a:prstGeom>
          <a:noFill/>
          <a:ln>
            <a:noFill/>
          </a:ln>
        </p:spPr>
      </p:pic>
      <p:sp>
        <p:nvSpPr>
          <p:cNvPr id="193" name="Google Shape;193;p2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194" name="Google Shape;194;p2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95" name="Google Shape;195;p22"/>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6" name="Google Shape;196;p22"/>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197"/>
        <p:cNvGrpSpPr/>
        <p:nvPr/>
      </p:nvGrpSpPr>
      <p:grpSpPr>
        <a:xfrm>
          <a:off x="0" y="0"/>
          <a:ext cx="0" cy="0"/>
          <a:chOff x="0" y="0"/>
          <a:chExt cx="0" cy="0"/>
        </a:xfrm>
      </p:grpSpPr>
      <p:pic>
        <p:nvPicPr>
          <p:cNvPr id="198" name="Google Shape;198;p23" title="GradToss.jpg"/>
          <p:cNvPicPr preferRelativeResize="0"/>
          <p:nvPr/>
        </p:nvPicPr>
        <p:blipFill rotWithShape="1">
          <a:blip r:embed="rId2">
            <a:alphaModFix/>
          </a:blip>
          <a:srcRect t="6985" b="6985"/>
          <a:stretch/>
        </p:blipFill>
        <p:spPr>
          <a:xfrm>
            <a:off x="0" y="0"/>
            <a:ext cx="9234927" cy="5296676"/>
          </a:xfrm>
          <a:prstGeom prst="rect">
            <a:avLst/>
          </a:prstGeom>
          <a:noFill/>
          <a:ln>
            <a:noFill/>
          </a:ln>
        </p:spPr>
      </p:pic>
      <p:sp>
        <p:nvSpPr>
          <p:cNvPr id="199" name="Google Shape;199;p2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200" name="Google Shape;200;p2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1" name="Google Shape;201;p23"/>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2" name="Google Shape;202;p23"/>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203"/>
        <p:cNvGrpSpPr/>
        <p:nvPr/>
      </p:nvGrpSpPr>
      <p:grpSpPr>
        <a:xfrm>
          <a:off x="0" y="0"/>
          <a:ext cx="0" cy="0"/>
          <a:chOff x="0" y="0"/>
          <a:chExt cx="0" cy="0"/>
        </a:xfrm>
      </p:grpSpPr>
      <p:pic>
        <p:nvPicPr>
          <p:cNvPr id="204" name="Google Shape;204;p24" title="TownHallWithComputers.jpg"/>
          <p:cNvPicPr preferRelativeResize="0"/>
          <p:nvPr/>
        </p:nvPicPr>
        <p:blipFill rotWithShape="1">
          <a:blip r:embed="rId2">
            <a:alphaModFix/>
          </a:blip>
          <a:srcRect t="7813" b="7813"/>
          <a:stretch/>
        </p:blipFill>
        <p:spPr>
          <a:xfrm>
            <a:off x="0" y="0"/>
            <a:ext cx="9144000" cy="5143500"/>
          </a:xfrm>
          <a:prstGeom prst="rect">
            <a:avLst/>
          </a:prstGeom>
          <a:noFill/>
          <a:ln>
            <a:noFill/>
          </a:ln>
        </p:spPr>
      </p:pic>
      <p:sp>
        <p:nvSpPr>
          <p:cNvPr id="205" name="Google Shape;205;p2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206" name="Google Shape;206;p2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7" name="Google Shape;207;p24"/>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8" name="Google Shape;208;p24"/>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09"/>
        <p:cNvGrpSpPr/>
        <p:nvPr/>
      </p:nvGrpSpPr>
      <p:grpSpPr>
        <a:xfrm>
          <a:off x="0" y="0"/>
          <a:ext cx="0" cy="0"/>
          <a:chOff x="0" y="0"/>
          <a:chExt cx="0" cy="0"/>
        </a:xfrm>
      </p:grpSpPr>
      <p:pic>
        <p:nvPicPr>
          <p:cNvPr id="210" name="Google Shape;210;p25" title="CDEWithaBus.jpg"/>
          <p:cNvPicPr preferRelativeResize="0"/>
          <p:nvPr/>
        </p:nvPicPr>
        <p:blipFill rotWithShape="1">
          <a:blip r:embed="rId2">
            <a:alphaModFix/>
          </a:blip>
          <a:srcRect t="7798" b="7806"/>
          <a:stretch/>
        </p:blipFill>
        <p:spPr>
          <a:xfrm>
            <a:off x="0" y="0"/>
            <a:ext cx="9143997" cy="5143501"/>
          </a:xfrm>
          <a:prstGeom prst="rect">
            <a:avLst/>
          </a:prstGeom>
          <a:noFill/>
          <a:ln>
            <a:noFill/>
          </a:ln>
        </p:spPr>
      </p:pic>
      <p:sp>
        <p:nvSpPr>
          <p:cNvPr id="211" name="Google Shape;211;p2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212" name="Google Shape;212;p2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13" name="Google Shape;213;p25"/>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4" name="Google Shape;214;p25"/>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15"/>
        <p:cNvGrpSpPr/>
        <p:nvPr/>
      </p:nvGrpSpPr>
      <p:grpSpPr>
        <a:xfrm>
          <a:off x="0" y="0"/>
          <a:ext cx="0" cy="0"/>
          <a:chOff x="0" y="0"/>
          <a:chExt cx="0" cy="0"/>
        </a:xfrm>
      </p:grpSpPr>
      <p:pic>
        <p:nvPicPr>
          <p:cNvPr id="216" name="Google Shape;216;p26" title="53741816098_80a66242e4_c.jpg"/>
          <p:cNvPicPr preferRelativeResize="0"/>
          <p:nvPr/>
        </p:nvPicPr>
        <p:blipFill rotWithShape="1">
          <a:blip r:embed="rId2">
            <a:alphaModFix/>
          </a:blip>
          <a:srcRect t="7217" b="9337"/>
          <a:stretch/>
        </p:blipFill>
        <p:spPr>
          <a:xfrm>
            <a:off x="0" y="0"/>
            <a:ext cx="9200875" cy="5143500"/>
          </a:xfrm>
          <a:prstGeom prst="rect">
            <a:avLst/>
          </a:prstGeom>
          <a:noFill/>
          <a:ln>
            <a:noFill/>
          </a:ln>
        </p:spPr>
      </p:pic>
      <p:sp>
        <p:nvSpPr>
          <p:cNvPr id="217" name="Google Shape;217;p2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218" name="Google Shape;218;p2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19" name="Google Shape;219;p26"/>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0" name="Google Shape;220;p26"/>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21"/>
        <p:cNvGrpSpPr/>
        <p:nvPr/>
      </p:nvGrpSpPr>
      <p:grpSpPr>
        <a:xfrm>
          <a:off x="0" y="0"/>
          <a:ext cx="0" cy="0"/>
          <a:chOff x="0" y="0"/>
          <a:chExt cx="0" cy="0"/>
        </a:xfrm>
      </p:grpSpPr>
      <p:pic>
        <p:nvPicPr>
          <p:cNvPr id="222" name="Google Shape;222;p27" title="Hmm.jpg"/>
          <p:cNvPicPr preferRelativeResize="0"/>
          <p:nvPr/>
        </p:nvPicPr>
        <p:blipFill rotWithShape="1">
          <a:blip r:embed="rId2">
            <a:alphaModFix/>
          </a:blip>
          <a:srcRect t="7849" b="7840"/>
          <a:stretch/>
        </p:blipFill>
        <p:spPr>
          <a:xfrm>
            <a:off x="0" y="0"/>
            <a:ext cx="9144008" cy="5143501"/>
          </a:xfrm>
          <a:prstGeom prst="rect">
            <a:avLst/>
          </a:prstGeom>
          <a:noFill/>
          <a:ln>
            <a:noFill/>
          </a:ln>
        </p:spPr>
      </p:pic>
      <p:sp>
        <p:nvSpPr>
          <p:cNvPr id="223" name="Google Shape;223;p2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224" name="Google Shape;224;p2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25" name="Google Shape;225;p27"/>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6" name="Google Shape;226;p27"/>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27"/>
        <p:cNvGrpSpPr/>
        <p:nvPr/>
      </p:nvGrpSpPr>
      <p:grpSpPr>
        <a:xfrm>
          <a:off x="0" y="0"/>
          <a:ext cx="0" cy="0"/>
          <a:chOff x="0" y="0"/>
          <a:chExt cx="0" cy="0"/>
        </a:xfrm>
      </p:grpSpPr>
      <p:pic>
        <p:nvPicPr>
          <p:cNvPr id="228" name="Google Shape;228;p28" title="54514921433_9495e4dbcb_c.jpg"/>
          <p:cNvPicPr preferRelativeResize="0"/>
          <p:nvPr/>
        </p:nvPicPr>
        <p:blipFill rotWithShape="1">
          <a:blip r:embed="rId2">
            <a:alphaModFix/>
          </a:blip>
          <a:srcRect t="4767" b="12313"/>
          <a:stretch/>
        </p:blipFill>
        <p:spPr>
          <a:xfrm>
            <a:off x="0" y="0"/>
            <a:ext cx="9249949" cy="5143501"/>
          </a:xfrm>
          <a:prstGeom prst="rect">
            <a:avLst/>
          </a:prstGeom>
          <a:noFill/>
          <a:ln>
            <a:noFill/>
          </a:ln>
        </p:spPr>
      </p:pic>
      <p:sp>
        <p:nvSpPr>
          <p:cNvPr id="229" name="Google Shape;229;p2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230" name="Google Shape;230;p2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31" name="Google Shape;231;p28"/>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2" name="Google Shape;232;p28"/>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233"/>
        <p:cNvGrpSpPr/>
        <p:nvPr/>
      </p:nvGrpSpPr>
      <p:grpSpPr>
        <a:xfrm>
          <a:off x="0" y="0"/>
          <a:ext cx="0" cy="0"/>
          <a:chOff x="0" y="0"/>
          <a:chExt cx="0" cy="0"/>
        </a:xfrm>
      </p:grpSpPr>
      <p:sp>
        <p:nvSpPr>
          <p:cNvPr id="234" name="Google Shape;234;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35" name="Google Shape;235;p2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236" name="Google Shape;236;p29" descr="&quot;&quot;"/>
          <p:cNvCxnSpPr/>
          <p:nvPr/>
        </p:nvCxnSpPr>
        <p:spPr>
          <a:xfrm>
            <a:off x="77250" y="1309946"/>
            <a:ext cx="8989500" cy="0"/>
          </a:xfrm>
          <a:prstGeom prst="straightConnector1">
            <a:avLst/>
          </a:prstGeom>
          <a:noFill/>
          <a:ln w="9525" cap="flat" cmpd="sng">
            <a:solidFill>
              <a:srgbClr val="EF7521"/>
            </a:solidFill>
            <a:prstDash val="dot"/>
            <a:round/>
            <a:headEnd type="none" w="sm" len="sm"/>
            <a:tailEnd type="none" w="sm" len="sm"/>
          </a:ln>
        </p:spPr>
      </p:cxnSp>
      <p:cxnSp>
        <p:nvCxnSpPr>
          <p:cNvPr id="237" name="Google Shape;237;p29"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38" name="Google Shape;238;p29"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39" name="Google Shape;239;p29"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40" name="Google Shape;240;p29"/>
          <p:cNvCxnSpPr/>
          <p:nvPr/>
        </p:nvCxnSpPr>
        <p:spPr>
          <a:xfrm>
            <a:off x="56700" y="2409366"/>
            <a:ext cx="9030600" cy="0"/>
          </a:xfrm>
          <a:prstGeom prst="straightConnector1">
            <a:avLst/>
          </a:prstGeom>
          <a:noFill/>
          <a:ln w="9525" cap="flat" cmpd="sng">
            <a:solidFill>
              <a:srgbClr val="EF7521"/>
            </a:solidFill>
            <a:prstDash val="dot"/>
            <a:round/>
            <a:headEnd type="none" w="sm" len="sm"/>
            <a:tailEnd type="none" w="sm" len="sm"/>
          </a:ln>
        </p:spPr>
      </p:cxnSp>
      <p:cxnSp>
        <p:nvCxnSpPr>
          <p:cNvPr id="241" name="Google Shape;241;p29"/>
          <p:cNvCxnSpPr/>
          <p:nvPr/>
        </p:nvCxnSpPr>
        <p:spPr>
          <a:xfrm>
            <a:off x="123875" y="2975025"/>
            <a:ext cx="9030600" cy="0"/>
          </a:xfrm>
          <a:prstGeom prst="straightConnector1">
            <a:avLst/>
          </a:prstGeom>
          <a:noFill/>
          <a:ln w="9525" cap="flat" cmpd="sng">
            <a:solidFill>
              <a:srgbClr val="EF7521"/>
            </a:solidFill>
            <a:prstDash val="dot"/>
            <a:round/>
            <a:headEnd type="none" w="sm" len="sm"/>
            <a:tailEnd type="none" w="sm" len="sm"/>
          </a:ln>
        </p:spPr>
      </p:cxnSp>
      <p:cxnSp>
        <p:nvCxnSpPr>
          <p:cNvPr id="242" name="Google Shape;242;p29" descr="&quot;&quot;"/>
          <p:cNvCxnSpPr/>
          <p:nvPr/>
        </p:nvCxnSpPr>
        <p:spPr>
          <a:xfrm>
            <a:off x="77250" y="575100"/>
            <a:ext cx="8989500" cy="0"/>
          </a:xfrm>
          <a:prstGeom prst="straightConnector1">
            <a:avLst/>
          </a:prstGeom>
          <a:noFill/>
          <a:ln w="9525" cap="flat" cmpd="sng">
            <a:solidFill>
              <a:srgbClr val="EF7521"/>
            </a:solidFill>
            <a:prstDash val="dot"/>
            <a:round/>
            <a:headEnd type="none" w="sm" len="sm"/>
            <a:tailEnd type="none" w="sm" len="sm"/>
          </a:ln>
        </p:spPr>
      </p:cxnSp>
      <p:pic>
        <p:nvPicPr>
          <p:cNvPr id="243" name="Google Shape;243;p2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44" name="Google Shape;244;p29"/>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5" name="Google Shape;245;p29"/>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
        <p:nvSpPr>
          <p:cNvPr id="246" name="Google Shape;246;p29"/>
          <p:cNvSpPr txBox="1"/>
          <p:nvPr/>
        </p:nvSpPr>
        <p:spPr>
          <a:xfrm>
            <a:off x="184775" y="109700"/>
            <a:ext cx="6488100" cy="40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47" name="Google Shape;247;p29"/>
          <p:cNvSpPr txBox="1">
            <a:spLocks noGrp="1"/>
          </p:cNvSpPr>
          <p:nvPr>
            <p:ph type="title"/>
          </p:nvPr>
        </p:nvSpPr>
        <p:spPr>
          <a:xfrm>
            <a:off x="311700" y="105100"/>
            <a:ext cx="8242500" cy="4701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248"/>
        <p:cNvGrpSpPr/>
        <p:nvPr/>
      </p:nvGrpSpPr>
      <p:grpSpPr>
        <a:xfrm>
          <a:off x="0" y="0"/>
          <a:ext cx="0" cy="0"/>
          <a:chOff x="0" y="0"/>
          <a:chExt cx="0" cy="0"/>
        </a:xfrm>
      </p:grpSpPr>
      <p:pic>
        <p:nvPicPr>
          <p:cNvPr id="249" name="Google Shape;249;p3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250" name="Google Shape;250;p3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51" name="Google Shape;251;p30"/>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2" name="Google Shape;252;p30"/>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
        <p:nvSpPr>
          <p:cNvPr id="253" name="Google Shape;253;p30"/>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26"/>
        <p:cNvGrpSpPr/>
        <p:nvPr/>
      </p:nvGrpSpPr>
      <p:grpSpPr>
        <a:xfrm>
          <a:off x="0" y="0"/>
          <a:ext cx="0" cy="0"/>
          <a:chOff x="0" y="0"/>
          <a:chExt cx="0" cy="0"/>
        </a:xfrm>
      </p:grpSpPr>
      <p:sp>
        <p:nvSpPr>
          <p:cNvPr id="27" name="Google Shape;27;p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4"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 name="Google Shape;29;p4"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30" name="Google Shape;30;p4"/>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sp>
        <p:nvSpPr>
          <p:cNvPr id="31" name="Google Shape;31;p4"/>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2" name="Google Shape;32;p4"/>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3" name="Google Shape;33;p4"/>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 name="Google Shape;34;p4"/>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35"/>
        <p:cNvGrpSpPr/>
        <p:nvPr/>
      </p:nvGrpSpPr>
      <p:grpSpPr>
        <a:xfrm>
          <a:off x="0" y="0"/>
          <a:ext cx="0" cy="0"/>
          <a:chOff x="0" y="0"/>
          <a:chExt cx="0" cy="0"/>
        </a:xfrm>
      </p:grpSpPr>
      <p:sp>
        <p:nvSpPr>
          <p:cNvPr id="36" name="Google Shape;36;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7" name="Google Shape;37;p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8" name="Google Shape;38;p5"/>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cxnSp>
        <p:nvCxnSpPr>
          <p:cNvPr id="39" name="Google Shape;39;p5"/>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pic>
        <p:nvPicPr>
          <p:cNvPr id="40" name="Google Shape;40;p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1" name="Google Shape;41;p5"/>
          <p:cNvSpPr txBox="1"/>
          <p:nvPr/>
        </p:nvSpPr>
        <p:spPr>
          <a:xfrm>
            <a:off x="6515350" y="1228675"/>
            <a:ext cx="2267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a:t>394,765</a:t>
            </a:r>
            <a:r>
              <a:rPr lang="en" sz="1200" b="0" i="0" u="none" strike="noStrike" cap="none">
                <a:solidFill>
                  <a:srgbClr val="000000"/>
                </a:solidFill>
                <a:latin typeface="Arial"/>
                <a:ea typeface="Arial"/>
                <a:cs typeface="Arial"/>
                <a:sym typeface="Arial"/>
              </a:rPr>
              <a:t> (~4</a:t>
            </a:r>
            <a:r>
              <a:rPr lang="en" sz="1200"/>
              <a:t>4</a:t>
            </a:r>
            <a:r>
              <a:rPr lang="en" sz="1200" b="0" i="0" u="none" strike="noStrike" cap="none">
                <a:solidFill>
                  <a:srgbClr val="000000"/>
                </a:solidFill>
                <a:latin typeface="Arial"/>
                <a:ea typeface="Arial"/>
                <a:cs typeface="Arial"/>
                <a:sym typeface="Arial"/>
              </a:rPr>
              <a:t>%)</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a:t>117,616</a:t>
            </a:r>
            <a:r>
              <a:rPr lang="en" sz="1200" b="0" i="0" u="none" strike="noStrike" cap="none">
                <a:solidFill>
                  <a:srgbClr val="000000"/>
                </a:solidFill>
                <a:latin typeface="Arial"/>
                <a:ea typeface="Arial"/>
                <a:cs typeface="Arial"/>
                <a:sym typeface="Arial"/>
              </a:rPr>
              <a:t>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a:t>105,362</a:t>
            </a:r>
            <a:r>
              <a:rPr lang="en" sz="1200" b="0" i="0" u="none" strike="noStrike" cap="none">
                <a:solidFill>
                  <a:srgbClr val="000000"/>
                </a:solidFill>
                <a:latin typeface="Arial"/>
                <a:ea typeface="Arial"/>
                <a:cs typeface="Arial"/>
                <a:sym typeface="Arial"/>
              </a:rPr>
              <a:t> (~1</a:t>
            </a:r>
            <a:r>
              <a:rPr lang="en" sz="1200"/>
              <a:t>2</a:t>
            </a:r>
            <a:r>
              <a:rPr lang="en" sz="1200" b="0" i="0" u="none" strike="noStrike" cap="none">
                <a:solidFill>
                  <a:srgbClr val="000000"/>
                </a:solidFill>
                <a:latin typeface="Arial"/>
                <a:ea typeface="Arial"/>
                <a:cs typeface="Arial"/>
                <a:sym typeface="Arial"/>
              </a:rPr>
              <a:t>%)</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a:t>
            </a:r>
            <a:r>
              <a:rPr lang="en" sz="1200"/>
              <a:t>4,498</a:t>
            </a:r>
            <a:r>
              <a:rPr lang="en" sz="1200" b="0" i="0" u="none" strike="noStrike" cap="none">
                <a:solidFill>
                  <a:srgbClr val="000000"/>
                </a:solidFill>
                <a:latin typeface="Arial"/>
                <a:ea typeface="Arial"/>
                <a:cs typeface="Arial"/>
                <a:sym typeface="Arial"/>
              </a:rPr>
              <a:t> (~2%)</a:t>
            </a:r>
            <a:endParaRPr sz="1200" b="0" i="0" u="none" strike="noStrike" cap="none">
              <a:solidFill>
                <a:srgbClr val="000000"/>
              </a:solidFill>
              <a:latin typeface="Arial"/>
              <a:ea typeface="Arial"/>
              <a:cs typeface="Arial"/>
              <a:sym typeface="Arial"/>
            </a:endParaRPr>
          </a:p>
        </p:txBody>
      </p:sp>
      <p:sp>
        <p:nvSpPr>
          <p:cNvPr id="42" name="Google Shape;42;p5"/>
          <p:cNvSpPr txBox="1"/>
          <p:nvPr/>
        </p:nvSpPr>
        <p:spPr>
          <a:xfrm>
            <a:off x="6633450" y="3655100"/>
            <a:ext cx="2015700" cy="369900"/>
          </a:xfrm>
          <a:prstGeom prst="rect">
            <a:avLst/>
          </a:prstGeom>
          <a:noFill/>
          <a:ln w="19050" cap="flat"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rgbClr val="000000"/>
                </a:solidFill>
                <a:latin typeface="Roboto"/>
                <a:ea typeface="Roboto"/>
                <a:cs typeface="Roboto"/>
                <a:sym typeface="Roboto"/>
              </a:rPr>
              <a:t>*Includes both Non-English Proficient and Limited English Proficient students</a:t>
            </a:r>
            <a:endParaRPr sz="800" b="0" i="1" u="none" strike="noStrike" cap="none">
              <a:solidFill>
                <a:srgbClr val="000000"/>
              </a:solidFill>
              <a:latin typeface="Roboto"/>
              <a:ea typeface="Roboto"/>
              <a:cs typeface="Roboto"/>
              <a:sym typeface="Roboto"/>
            </a:endParaRPr>
          </a:p>
        </p:txBody>
      </p:sp>
      <p:grpSp>
        <p:nvGrpSpPr>
          <p:cNvPr id="43" name="Google Shape;43;p5"/>
          <p:cNvGrpSpPr/>
          <p:nvPr/>
        </p:nvGrpSpPr>
        <p:grpSpPr>
          <a:xfrm>
            <a:off x="308400" y="1062325"/>
            <a:ext cx="1006800" cy="1003500"/>
            <a:chOff x="308400" y="1076275"/>
            <a:chExt cx="1006800" cy="1003500"/>
          </a:xfrm>
        </p:grpSpPr>
        <p:sp>
          <p:nvSpPr>
            <p:cNvPr id="44" name="Google Shape;44;p5"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5"/>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FFFFFF"/>
                  </a:solidFill>
                  <a:latin typeface="Roboto"/>
                  <a:ea typeface="Roboto"/>
                  <a:cs typeface="Roboto"/>
                  <a:sym typeface="Roboto"/>
                </a:rPr>
                <a:t>178</a:t>
              </a:r>
              <a:endParaRPr sz="1300" b="1"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FFFFFF"/>
                  </a:solidFill>
                  <a:latin typeface="Roboto"/>
                  <a:ea typeface="Roboto"/>
                  <a:cs typeface="Roboto"/>
                  <a:sym typeface="Roboto"/>
                </a:rPr>
                <a:t>SCHOOL</a:t>
              </a:r>
              <a:endParaRPr sz="1200" b="0"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FFFFFF"/>
                  </a:solidFill>
                  <a:latin typeface="Roboto"/>
                  <a:ea typeface="Roboto"/>
                  <a:cs typeface="Roboto"/>
                  <a:sym typeface="Roboto"/>
                </a:rPr>
                <a:t>DISTRICTS</a:t>
              </a:r>
              <a:endParaRPr sz="1200" b="0" i="0" u="none" strike="noStrike" cap="none">
                <a:solidFill>
                  <a:srgbClr val="FFFFFF"/>
                </a:solidFill>
                <a:latin typeface="Roboto"/>
                <a:ea typeface="Roboto"/>
                <a:cs typeface="Roboto"/>
                <a:sym typeface="Roboto"/>
              </a:endParaRPr>
            </a:p>
          </p:txBody>
        </p:sp>
      </p:grpSp>
      <p:grpSp>
        <p:nvGrpSpPr>
          <p:cNvPr id="46" name="Google Shape;46;p5"/>
          <p:cNvGrpSpPr/>
          <p:nvPr/>
        </p:nvGrpSpPr>
        <p:grpSpPr>
          <a:xfrm>
            <a:off x="308400" y="2150613"/>
            <a:ext cx="1006800" cy="1003500"/>
            <a:chOff x="308400" y="2218825"/>
            <a:chExt cx="1006800" cy="1003500"/>
          </a:xfrm>
        </p:grpSpPr>
        <p:sp>
          <p:nvSpPr>
            <p:cNvPr id="47" name="Google Shape;47;p5"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5"/>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Roboto"/>
                  <a:ea typeface="Roboto"/>
                  <a:cs typeface="Roboto"/>
                  <a:sym typeface="Roboto"/>
                </a:rPr>
                <a:t>1,927</a:t>
              </a:r>
              <a:endParaRPr sz="13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Roboto"/>
                  <a:ea typeface="Roboto"/>
                  <a:cs typeface="Roboto"/>
                  <a:sym typeface="Roboto"/>
                </a:rPr>
                <a:t>SCHOOLS</a:t>
              </a:r>
              <a:endParaRPr sz="1200" b="0" i="0" u="none" strike="noStrike" cap="none">
                <a:solidFill>
                  <a:srgbClr val="000000"/>
                </a:solidFill>
                <a:latin typeface="Roboto"/>
                <a:ea typeface="Roboto"/>
                <a:cs typeface="Roboto"/>
                <a:sym typeface="Roboto"/>
              </a:endParaRPr>
            </a:p>
          </p:txBody>
        </p:sp>
      </p:grpSp>
      <p:grpSp>
        <p:nvGrpSpPr>
          <p:cNvPr id="49" name="Google Shape;49;p5"/>
          <p:cNvGrpSpPr/>
          <p:nvPr/>
        </p:nvGrpSpPr>
        <p:grpSpPr>
          <a:xfrm>
            <a:off x="308400" y="3238900"/>
            <a:ext cx="1006800" cy="1003500"/>
            <a:chOff x="308400" y="1076275"/>
            <a:chExt cx="1006800" cy="1003500"/>
          </a:xfrm>
        </p:grpSpPr>
        <p:sp>
          <p:nvSpPr>
            <p:cNvPr id="50" name="Google Shape;50;p5"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5"/>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FFFFFF"/>
                  </a:solidFill>
                  <a:latin typeface="Roboto"/>
                  <a:ea typeface="Roboto"/>
                  <a:cs typeface="Roboto"/>
                  <a:sym typeface="Roboto"/>
                </a:rPr>
                <a:t>881,</a:t>
              </a:r>
              <a:r>
                <a:rPr lang="en" sz="1300" b="1">
                  <a:solidFill>
                    <a:srgbClr val="FFFFFF"/>
                  </a:solidFill>
                  <a:latin typeface="Roboto"/>
                  <a:ea typeface="Roboto"/>
                  <a:cs typeface="Roboto"/>
                  <a:sym typeface="Roboto"/>
                </a:rPr>
                <a:t>065</a:t>
              </a:r>
              <a:endParaRPr sz="1300" b="1"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oboto"/>
                  <a:ea typeface="Roboto"/>
                  <a:cs typeface="Roboto"/>
                  <a:sym typeface="Roboto"/>
                </a:rPr>
                <a:t>PUBLIC </a:t>
              </a:r>
              <a:br>
                <a:rPr lang="en" sz="1000" b="0" i="0" u="none" strike="noStrike" cap="none">
                  <a:solidFill>
                    <a:srgbClr val="FFFFFF"/>
                  </a:solidFill>
                  <a:latin typeface="Roboto"/>
                  <a:ea typeface="Roboto"/>
                  <a:cs typeface="Roboto"/>
                  <a:sym typeface="Roboto"/>
                </a:rPr>
              </a:br>
              <a:r>
                <a:rPr lang="en" sz="1000" b="0" i="0" u="none" strike="noStrike" cap="none">
                  <a:solidFill>
                    <a:srgbClr val="FFFFFF"/>
                  </a:solidFill>
                  <a:latin typeface="Roboto"/>
                  <a:ea typeface="Roboto"/>
                  <a:cs typeface="Roboto"/>
                  <a:sym typeface="Roboto"/>
                </a:rPr>
                <a:t>SCHOOL</a:t>
              </a:r>
              <a:endParaRPr sz="1000" b="0"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oboto"/>
                  <a:ea typeface="Roboto"/>
                  <a:cs typeface="Roboto"/>
                  <a:sym typeface="Roboto"/>
                </a:rPr>
                <a:t>STUDENTS</a:t>
              </a:r>
              <a:endParaRPr sz="1000" b="0" i="0" u="none" strike="noStrike" cap="none">
                <a:solidFill>
                  <a:srgbClr val="FFFFFF"/>
                </a:solidFill>
                <a:latin typeface="Roboto"/>
                <a:ea typeface="Roboto"/>
                <a:cs typeface="Roboto"/>
                <a:sym typeface="Roboto"/>
              </a:endParaRPr>
            </a:p>
          </p:txBody>
        </p:sp>
      </p:grpSp>
      <p:sp>
        <p:nvSpPr>
          <p:cNvPr id="52" name="Google Shape;52;p5"/>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Roboto"/>
                <a:ea typeface="Roboto"/>
                <a:cs typeface="Roboto"/>
                <a:sym typeface="Roboto"/>
              </a:rPr>
              <a:t>Student Demographics*</a:t>
            </a:r>
            <a:endParaRPr sz="1400" b="1" i="0" u="none" strike="noStrike" cap="none">
              <a:solidFill>
                <a:srgbClr val="000000"/>
              </a:solidFill>
              <a:latin typeface="Roboto"/>
              <a:ea typeface="Roboto"/>
              <a:cs typeface="Roboto"/>
              <a:sym typeface="Roboto"/>
            </a:endParaRPr>
          </a:p>
        </p:txBody>
      </p:sp>
      <p:pic>
        <p:nvPicPr>
          <p:cNvPr id="53" name="Google Shape;53;p5"/>
          <p:cNvPicPr preferRelativeResize="0"/>
          <p:nvPr/>
        </p:nvPicPr>
        <p:blipFill rotWithShape="1">
          <a:blip r:embed="rId4">
            <a:alphaModFix/>
          </a:blip>
          <a:srcRect l="49" r="59"/>
          <a:stretch/>
        </p:blipFill>
        <p:spPr>
          <a:xfrm>
            <a:off x="1761637" y="1426175"/>
            <a:ext cx="4307278" cy="2744888"/>
          </a:xfrm>
          <a:prstGeom prst="rect">
            <a:avLst/>
          </a:prstGeom>
          <a:noFill/>
          <a:ln>
            <a:noFill/>
          </a:ln>
        </p:spPr>
      </p:pic>
      <p:sp>
        <p:nvSpPr>
          <p:cNvPr id="54" name="Google Shape;54;p5"/>
          <p:cNvSpPr txBox="1"/>
          <p:nvPr/>
        </p:nvSpPr>
        <p:spPr>
          <a:xfrm>
            <a:off x="4759150" y="3941075"/>
            <a:ext cx="1051800" cy="1566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Roboto"/>
                <a:ea typeface="Roboto"/>
                <a:cs typeface="Roboto"/>
                <a:sym typeface="Roboto"/>
              </a:rPr>
              <a:t>*October 202</a:t>
            </a:r>
            <a:r>
              <a:rPr lang="en" sz="800">
                <a:latin typeface="Roboto"/>
                <a:ea typeface="Roboto"/>
                <a:cs typeface="Roboto"/>
                <a:sym typeface="Roboto"/>
              </a:rPr>
              <a:t>4</a:t>
            </a:r>
            <a:r>
              <a:rPr lang="en" sz="800" b="0" i="0" u="none" strike="noStrike" cap="none">
                <a:solidFill>
                  <a:srgbClr val="000000"/>
                </a:solidFill>
                <a:latin typeface="Roboto"/>
                <a:ea typeface="Roboto"/>
                <a:cs typeface="Roboto"/>
                <a:sym typeface="Roboto"/>
              </a:rPr>
              <a:t> Data</a:t>
            </a:r>
            <a:endParaRPr sz="800" b="0" i="0" u="none" strike="noStrike" cap="none">
              <a:solidFill>
                <a:srgbClr val="000000"/>
              </a:solidFill>
              <a:latin typeface="Roboto"/>
              <a:ea typeface="Roboto"/>
              <a:cs typeface="Roboto"/>
              <a:sym typeface="Roboto"/>
            </a:endParaRPr>
          </a:p>
        </p:txBody>
      </p:sp>
      <p:sp>
        <p:nvSpPr>
          <p:cNvPr id="55" name="Google Shape;55;p5"/>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 name="Google Shape;56;p5"/>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ur schools, students and educators - Orange 1">
  <p:cSld name="SECTION_HEADER_1_1_2">
    <p:spTree>
      <p:nvGrpSpPr>
        <p:cNvPr id="1" name="Shape 57"/>
        <p:cNvGrpSpPr/>
        <p:nvPr/>
      </p:nvGrpSpPr>
      <p:grpSpPr>
        <a:xfrm>
          <a:off x="0" y="0"/>
          <a:ext cx="0" cy="0"/>
          <a:chOff x="0" y="0"/>
          <a:chExt cx="0" cy="0"/>
        </a:xfrm>
      </p:grpSpPr>
      <p:pic>
        <p:nvPicPr>
          <p:cNvPr id="58" name="Google Shape;58;p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9" name="Google Shape;59;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0" name="Google Shape;60;p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cxnSp>
        <p:nvCxnSpPr>
          <p:cNvPr id="61" name="Google Shape;61;p6"/>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pic>
        <p:nvPicPr>
          <p:cNvPr id="62" name="Google Shape;62;p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3" name="Google Shape;63;p6"/>
          <p:cNvSpPr txBox="1"/>
          <p:nvPr/>
        </p:nvSpPr>
        <p:spPr>
          <a:xfrm>
            <a:off x="6515350" y="1228675"/>
            <a:ext cx="2267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a:t>394,765</a:t>
            </a:r>
            <a:r>
              <a:rPr lang="en" sz="1200" b="0" i="0" u="none" strike="noStrike" cap="none">
                <a:solidFill>
                  <a:srgbClr val="000000"/>
                </a:solidFill>
                <a:latin typeface="Arial"/>
                <a:ea typeface="Arial"/>
                <a:cs typeface="Arial"/>
                <a:sym typeface="Arial"/>
              </a:rPr>
              <a:t> (~4</a:t>
            </a:r>
            <a:r>
              <a:rPr lang="en" sz="1200"/>
              <a:t>4</a:t>
            </a:r>
            <a:r>
              <a:rPr lang="en" sz="1200" b="0" i="0" u="none" strike="noStrike" cap="none">
                <a:solidFill>
                  <a:srgbClr val="000000"/>
                </a:solidFill>
                <a:latin typeface="Arial"/>
                <a:ea typeface="Arial"/>
                <a:cs typeface="Arial"/>
                <a:sym typeface="Arial"/>
              </a:rPr>
              <a:t>%)</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a:t>117,616</a:t>
            </a:r>
            <a:r>
              <a:rPr lang="en" sz="1200" b="0" i="0" u="none" strike="noStrike" cap="none">
                <a:solidFill>
                  <a:srgbClr val="000000"/>
                </a:solidFill>
                <a:latin typeface="Arial"/>
                <a:ea typeface="Arial"/>
                <a:cs typeface="Arial"/>
                <a:sym typeface="Arial"/>
              </a:rPr>
              <a:t>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a:t>105,362</a:t>
            </a:r>
            <a:r>
              <a:rPr lang="en" sz="1200" b="0" i="0" u="none" strike="noStrike" cap="none">
                <a:solidFill>
                  <a:srgbClr val="000000"/>
                </a:solidFill>
                <a:latin typeface="Arial"/>
                <a:ea typeface="Arial"/>
                <a:cs typeface="Arial"/>
                <a:sym typeface="Arial"/>
              </a:rPr>
              <a:t> (~1</a:t>
            </a:r>
            <a:r>
              <a:rPr lang="en" sz="1200"/>
              <a:t>2</a:t>
            </a:r>
            <a:r>
              <a:rPr lang="en" sz="1200" b="0" i="0" u="none" strike="noStrike" cap="none">
                <a:solidFill>
                  <a:srgbClr val="000000"/>
                </a:solidFill>
                <a:latin typeface="Arial"/>
                <a:ea typeface="Arial"/>
                <a:cs typeface="Arial"/>
                <a:sym typeface="Arial"/>
              </a:rPr>
              <a:t>%)</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a:t>
            </a:r>
            <a:r>
              <a:rPr lang="en" sz="1200"/>
              <a:t>4,498</a:t>
            </a:r>
            <a:r>
              <a:rPr lang="en" sz="1200" b="0" i="0" u="none" strike="noStrike" cap="none">
                <a:solidFill>
                  <a:srgbClr val="000000"/>
                </a:solidFill>
                <a:latin typeface="Arial"/>
                <a:ea typeface="Arial"/>
                <a:cs typeface="Arial"/>
                <a:sym typeface="Arial"/>
              </a:rPr>
              <a:t> (~2%)</a:t>
            </a:r>
            <a:endParaRPr sz="1200" b="0" i="0" u="none" strike="noStrike" cap="none">
              <a:solidFill>
                <a:srgbClr val="000000"/>
              </a:solidFill>
              <a:latin typeface="Arial"/>
              <a:ea typeface="Arial"/>
              <a:cs typeface="Arial"/>
              <a:sym typeface="Arial"/>
            </a:endParaRPr>
          </a:p>
        </p:txBody>
      </p:sp>
      <p:sp>
        <p:nvSpPr>
          <p:cNvPr id="64" name="Google Shape;64;p6"/>
          <p:cNvSpPr txBox="1"/>
          <p:nvPr/>
        </p:nvSpPr>
        <p:spPr>
          <a:xfrm>
            <a:off x="6633450" y="3655100"/>
            <a:ext cx="2015700" cy="369900"/>
          </a:xfrm>
          <a:prstGeom prst="rect">
            <a:avLst/>
          </a:prstGeom>
          <a:noFill/>
          <a:ln w="19050" cap="flat"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rgbClr val="000000"/>
                </a:solidFill>
                <a:latin typeface="Roboto"/>
                <a:ea typeface="Roboto"/>
                <a:cs typeface="Roboto"/>
                <a:sym typeface="Roboto"/>
              </a:rPr>
              <a:t>*Includes both Non-English Proficient and Limited English Proficient students</a:t>
            </a:r>
            <a:endParaRPr sz="800" b="0" i="1" u="none" strike="noStrike" cap="none">
              <a:solidFill>
                <a:srgbClr val="000000"/>
              </a:solidFill>
              <a:latin typeface="Roboto"/>
              <a:ea typeface="Roboto"/>
              <a:cs typeface="Roboto"/>
              <a:sym typeface="Roboto"/>
            </a:endParaRPr>
          </a:p>
        </p:txBody>
      </p:sp>
      <p:grpSp>
        <p:nvGrpSpPr>
          <p:cNvPr id="65" name="Google Shape;65;p6"/>
          <p:cNvGrpSpPr/>
          <p:nvPr/>
        </p:nvGrpSpPr>
        <p:grpSpPr>
          <a:xfrm>
            <a:off x="308400" y="1062325"/>
            <a:ext cx="1006800" cy="1003500"/>
            <a:chOff x="308400" y="1076275"/>
            <a:chExt cx="1006800" cy="1003500"/>
          </a:xfrm>
        </p:grpSpPr>
        <p:sp>
          <p:nvSpPr>
            <p:cNvPr id="66" name="Google Shape;66;p6"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FFFFFF"/>
                  </a:solidFill>
                  <a:latin typeface="Roboto"/>
                  <a:ea typeface="Roboto"/>
                  <a:cs typeface="Roboto"/>
                  <a:sym typeface="Roboto"/>
                </a:rPr>
                <a:t>178</a:t>
              </a:r>
              <a:endParaRPr sz="1300" b="1"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FFFFFF"/>
                  </a:solidFill>
                  <a:latin typeface="Roboto"/>
                  <a:ea typeface="Roboto"/>
                  <a:cs typeface="Roboto"/>
                  <a:sym typeface="Roboto"/>
                </a:rPr>
                <a:t>SCHOOL</a:t>
              </a:r>
              <a:endParaRPr sz="1200" b="0"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FFFFFF"/>
                  </a:solidFill>
                  <a:latin typeface="Roboto"/>
                  <a:ea typeface="Roboto"/>
                  <a:cs typeface="Roboto"/>
                  <a:sym typeface="Roboto"/>
                </a:rPr>
                <a:t>DISTRICTS</a:t>
              </a:r>
              <a:endParaRPr sz="1200" b="0" i="0" u="none" strike="noStrike" cap="none">
                <a:solidFill>
                  <a:srgbClr val="FFFFFF"/>
                </a:solidFill>
                <a:latin typeface="Roboto"/>
                <a:ea typeface="Roboto"/>
                <a:cs typeface="Roboto"/>
                <a:sym typeface="Roboto"/>
              </a:endParaRPr>
            </a:p>
          </p:txBody>
        </p:sp>
      </p:grpSp>
      <p:grpSp>
        <p:nvGrpSpPr>
          <p:cNvPr id="68" name="Google Shape;68;p6"/>
          <p:cNvGrpSpPr/>
          <p:nvPr/>
        </p:nvGrpSpPr>
        <p:grpSpPr>
          <a:xfrm>
            <a:off x="308400" y="2150613"/>
            <a:ext cx="1006800" cy="1003500"/>
            <a:chOff x="308400" y="2218825"/>
            <a:chExt cx="1006800" cy="1003500"/>
          </a:xfrm>
        </p:grpSpPr>
        <p:sp>
          <p:nvSpPr>
            <p:cNvPr id="69" name="Google Shape;69;p6"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Roboto"/>
                  <a:ea typeface="Roboto"/>
                  <a:cs typeface="Roboto"/>
                  <a:sym typeface="Roboto"/>
                </a:rPr>
                <a:t>1,927</a:t>
              </a:r>
              <a:endParaRPr sz="13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Roboto"/>
                  <a:ea typeface="Roboto"/>
                  <a:cs typeface="Roboto"/>
                  <a:sym typeface="Roboto"/>
                </a:rPr>
                <a:t>SCHOOLS</a:t>
              </a:r>
              <a:endParaRPr sz="1200" b="0" i="0" u="none" strike="noStrike" cap="none">
                <a:solidFill>
                  <a:srgbClr val="000000"/>
                </a:solidFill>
                <a:latin typeface="Roboto"/>
                <a:ea typeface="Roboto"/>
                <a:cs typeface="Roboto"/>
                <a:sym typeface="Roboto"/>
              </a:endParaRPr>
            </a:p>
          </p:txBody>
        </p:sp>
      </p:grpSp>
      <p:grpSp>
        <p:nvGrpSpPr>
          <p:cNvPr id="71" name="Google Shape;71;p6"/>
          <p:cNvGrpSpPr/>
          <p:nvPr/>
        </p:nvGrpSpPr>
        <p:grpSpPr>
          <a:xfrm>
            <a:off x="308400" y="3238900"/>
            <a:ext cx="1006800" cy="1003500"/>
            <a:chOff x="308400" y="1076275"/>
            <a:chExt cx="1006800" cy="1003500"/>
          </a:xfrm>
        </p:grpSpPr>
        <p:sp>
          <p:nvSpPr>
            <p:cNvPr id="72" name="Google Shape;72;p6"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FFFFFF"/>
                  </a:solidFill>
                  <a:latin typeface="Roboto"/>
                  <a:ea typeface="Roboto"/>
                  <a:cs typeface="Roboto"/>
                  <a:sym typeface="Roboto"/>
                </a:rPr>
                <a:t>881,</a:t>
              </a:r>
              <a:r>
                <a:rPr lang="en" sz="1300" b="1">
                  <a:solidFill>
                    <a:srgbClr val="FFFFFF"/>
                  </a:solidFill>
                  <a:latin typeface="Roboto"/>
                  <a:ea typeface="Roboto"/>
                  <a:cs typeface="Roboto"/>
                  <a:sym typeface="Roboto"/>
                </a:rPr>
                <a:t>065</a:t>
              </a:r>
              <a:endParaRPr sz="1300" b="1"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oboto"/>
                  <a:ea typeface="Roboto"/>
                  <a:cs typeface="Roboto"/>
                  <a:sym typeface="Roboto"/>
                </a:rPr>
                <a:t>PUBLIC </a:t>
              </a:r>
              <a:br>
                <a:rPr lang="en" sz="1000" b="0" i="0" u="none" strike="noStrike" cap="none">
                  <a:solidFill>
                    <a:srgbClr val="FFFFFF"/>
                  </a:solidFill>
                  <a:latin typeface="Roboto"/>
                  <a:ea typeface="Roboto"/>
                  <a:cs typeface="Roboto"/>
                  <a:sym typeface="Roboto"/>
                </a:rPr>
              </a:br>
              <a:r>
                <a:rPr lang="en" sz="1000" b="0" i="0" u="none" strike="noStrike" cap="none">
                  <a:solidFill>
                    <a:srgbClr val="FFFFFF"/>
                  </a:solidFill>
                  <a:latin typeface="Roboto"/>
                  <a:ea typeface="Roboto"/>
                  <a:cs typeface="Roboto"/>
                  <a:sym typeface="Roboto"/>
                </a:rPr>
                <a:t>SCHOOL</a:t>
              </a:r>
              <a:endParaRPr sz="1000" b="0"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oboto"/>
                  <a:ea typeface="Roboto"/>
                  <a:cs typeface="Roboto"/>
                  <a:sym typeface="Roboto"/>
                </a:rPr>
                <a:t>STUDENTS</a:t>
              </a:r>
              <a:endParaRPr sz="1000" b="0" i="0" u="none" strike="noStrike" cap="none">
                <a:solidFill>
                  <a:srgbClr val="FFFFFF"/>
                </a:solidFill>
                <a:latin typeface="Roboto"/>
                <a:ea typeface="Roboto"/>
                <a:cs typeface="Roboto"/>
                <a:sym typeface="Roboto"/>
              </a:endParaRPr>
            </a:p>
          </p:txBody>
        </p:sp>
      </p:grpSp>
      <p:sp>
        <p:nvSpPr>
          <p:cNvPr id="74" name="Google Shape;74;p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Roboto"/>
                <a:ea typeface="Roboto"/>
                <a:cs typeface="Roboto"/>
                <a:sym typeface="Roboto"/>
              </a:rPr>
              <a:t>Student Demographics*</a:t>
            </a:r>
            <a:endParaRPr sz="1400" b="1" i="0" u="none" strike="noStrike" cap="none">
              <a:solidFill>
                <a:srgbClr val="000000"/>
              </a:solidFill>
              <a:latin typeface="Roboto"/>
              <a:ea typeface="Roboto"/>
              <a:cs typeface="Roboto"/>
              <a:sym typeface="Roboto"/>
            </a:endParaRPr>
          </a:p>
        </p:txBody>
      </p:sp>
      <p:pic>
        <p:nvPicPr>
          <p:cNvPr id="75" name="Google Shape;75;p6"/>
          <p:cNvPicPr preferRelativeResize="0"/>
          <p:nvPr/>
        </p:nvPicPr>
        <p:blipFill rotWithShape="1">
          <a:blip r:embed="rId4">
            <a:alphaModFix/>
          </a:blip>
          <a:srcRect l="49" r="59"/>
          <a:stretch/>
        </p:blipFill>
        <p:spPr>
          <a:xfrm>
            <a:off x="1761637" y="1426175"/>
            <a:ext cx="4307278" cy="2744888"/>
          </a:xfrm>
          <a:prstGeom prst="rect">
            <a:avLst/>
          </a:prstGeom>
          <a:noFill/>
          <a:ln>
            <a:noFill/>
          </a:ln>
        </p:spPr>
      </p:pic>
      <p:sp>
        <p:nvSpPr>
          <p:cNvPr id="76" name="Google Shape;76;p6"/>
          <p:cNvSpPr txBox="1"/>
          <p:nvPr/>
        </p:nvSpPr>
        <p:spPr>
          <a:xfrm>
            <a:off x="4759150" y="3941075"/>
            <a:ext cx="1051800" cy="1566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Roboto"/>
                <a:ea typeface="Roboto"/>
                <a:cs typeface="Roboto"/>
                <a:sym typeface="Roboto"/>
              </a:rPr>
              <a:t>*October 202</a:t>
            </a:r>
            <a:r>
              <a:rPr lang="en" sz="800">
                <a:latin typeface="Roboto"/>
                <a:ea typeface="Roboto"/>
                <a:cs typeface="Roboto"/>
                <a:sym typeface="Roboto"/>
              </a:rPr>
              <a:t>4</a:t>
            </a:r>
            <a:r>
              <a:rPr lang="en" sz="800" b="0" i="0" u="none" strike="noStrike" cap="none">
                <a:solidFill>
                  <a:srgbClr val="000000"/>
                </a:solidFill>
                <a:latin typeface="Roboto"/>
                <a:ea typeface="Roboto"/>
                <a:cs typeface="Roboto"/>
                <a:sym typeface="Roboto"/>
              </a:rPr>
              <a:t> Data</a:t>
            </a:r>
            <a:endParaRPr sz="800" b="0" i="0" u="none" strike="noStrike" cap="none">
              <a:solidFill>
                <a:srgbClr val="000000"/>
              </a:solidFill>
              <a:latin typeface="Roboto"/>
              <a:ea typeface="Roboto"/>
              <a:cs typeface="Roboto"/>
              <a:sym typeface="Roboto"/>
            </a:endParaRPr>
          </a:p>
        </p:txBody>
      </p:sp>
      <p:sp>
        <p:nvSpPr>
          <p:cNvPr id="77" name="Google Shape;77;p6"/>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8" name="Google Shape;78;p6"/>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1" name="Google Shape;81;p7"/>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2" name="Google Shape;82;p7"/>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83"/>
        <p:cNvGrpSpPr/>
        <p:nvPr/>
      </p:nvGrpSpPr>
      <p:grpSpPr>
        <a:xfrm>
          <a:off x="0" y="0"/>
          <a:ext cx="0" cy="0"/>
          <a:chOff x="0" y="0"/>
          <a:chExt cx="0" cy="0"/>
        </a:xfrm>
      </p:grpSpPr>
      <p:pic>
        <p:nvPicPr>
          <p:cNvPr id="84" name="Google Shape;84;p8" title="54777099155_b0ccbcd919_c.jpg"/>
          <p:cNvPicPr preferRelativeResize="0"/>
          <p:nvPr/>
        </p:nvPicPr>
        <p:blipFill rotWithShape="1">
          <a:blip r:embed="rId2">
            <a:alphaModFix/>
          </a:blip>
          <a:srcRect l="5099" t="13229" r="640" b="7549"/>
          <a:stretch/>
        </p:blipFill>
        <p:spPr>
          <a:xfrm>
            <a:off x="0" y="0"/>
            <a:ext cx="9174476" cy="5143501"/>
          </a:xfrm>
          <a:prstGeom prst="rect">
            <a:avLst/>
          </a:prstGeom>
          <a:noFill/>
          <a:ln>
            <a:noFill/>
          </a:ln>
        </p:spPr>
      </p:pic>
      <p:sp>
        <p:nvSpPr>
          <p:cNvPr id="85" name="Google Shape;85;p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6" name="Google Shape;86;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7" name="Google Shape;87;p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8" name="Google Shape;88;p8"/>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9" name="Google Shape;89;p8"/>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90"/>
        <p:cNvGrpSpPr/>
        <p:nvPr/>
      </p:nvGrpSpPr>
      <p:grpSpPr>
        <a:xfrm>
          <a:off x="0" y="0"/>
          <a:ext cx="0" cy="0"/>
          <a:chOff x="0" y="0"/>
          <a:chExt cx="0" cy="0"/>
        </a:xfrm>
      </p:grpSpPr>
      <p:pic>
        <p:nvPicPr>
          <p:cNvPr id="91" name="Google Shape;91;p9" title="54383208339_315d54bf2b_c.jpg"/>
          <p:cNvPicPr preferRelativeResize="0"/>
          <p:nvPr/>
        </p:nvPicPr>
        <p:blipFill rotWithShape="1">
          <a:blip r:embed="rId2">
            <a:alphaModFix/>
          </a:blip>
          <a:srcRect l="1752" t="10852" r="4553" b="9989"/>
          <a:stretch/>
        </p:blipFill>
        <p:spPr>
          <a:xfrm>
            <a:off x="0" y="0"/>
            <a:ext cx="9169676" cy="5219700"/>
          </a:xfrm>
          <a:prstGeom prst="rect">
            <a:avLst/>
          </a:prstGeom>
          <a:noFill/>
          <a:ln>
            <a:noFill/>
          </a:ln>
        </p:spPr>
      </p:pic>
      <p:sp>
        <p:nvSpPr>
          <p:cNvPr id="92" name="Google Shape;92;p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3" name="Google Shape;93;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94" name="Google Shape;94;p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5" name="Google Shape;95;p9"/>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6" name="Google Shape;96;p9"/>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97"/>
        <p:cNvGrpSpPr/>
        <p:nvPr/>
      </p:nvGrpSpPr>
      <p:grpSpPr>
        <a:xfrm>
          <a:off x="0" y="0"/>
          <a:ext cx="0" cy="0"/>
          <a:chOff x="0" y="0"/>
          <a:chExt cx="0" cy="0"/>
        </a:xfrm>
      </p:grpSpPr>
      <p:pic>
        <p:nvPicPr>
          <p:cNvPr id="98" name="Google Shape;98;p10" title="54776770821_3a1f9b089e_c.jpg"/>
          <p:cNvPicPr preferRelativeResize="0"/>
          <p:nvPr/>
        </p:nvPicPr>
        <p:blipFill rotWithShape="1">
          <a:blip r:embed="rId2">
            <a:alphaModFix/>
          </a:blip>
          <a:srcRect t="15718"/>
          <a:stretch/>
        </p:blipFill>
        <p:spPr>
          <a:xfrm>
            <a:off x="-8502" y="-20175"/>
            <a:ext cx="9184449" cy="5163675"/>
          </a:xfrm>
          <a:prstGeom prst="rect">
            <a:avLst/>
          </a:prstGeom>
          <a:noFill/>
          <a:ln>
            <a:noFill/>
          </a:ln>
        </p:spPr>
      </p:pic>
      <p:sp>
        <p:nvSpPr>
          <p:cNvPr id="99" name="Google Shape;99;p1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00" name="Google Shape;100;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01" name="Google Shape;101;p10"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102" name="Google Shape;102;p10"/>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3" name="Google Shape;103;p10"/>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hyperlink" Target="http://drive.google.com/file/d/13NBLbeDBEB3yC-yiwX3qgXOX2-gCRnw8/view" TargetMode="External"/><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hyperlink" Target="https://idm.cde.state.co.us/equal/" TargetMode="External"/><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hyperlink" Target="mailto:schoolfinance@cde.state.co.us" TargetMode="External"/><Relationship Id="rId2" Type="http://schemas.openxmlformats.org/officeDocument/2006/relationships/notesSlide" Target="../notesSlides/notesSlide38.xml"/><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hyperlink" Target="mailto:schoolfinance@cde.state.co.us" TargetMode="External"/><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hyperlink" Target="mailto:kahle_t@cde.state.co.us" TargetMode="External"/><Relationship Id="rId2" Type="http://schemas.openxmlformats.org/officeDocument/2006/relationships/notesSlide" Target="../notesSlides/notesSlide41.xml"/><Relationship Id="rId1" Type="http://schemas.openxmlformats.org/officeDocument/2006/relationships/slideLayout" Target="../slideLayouts/slideLayout17.xml"/><Relationship Id="rId6" Type="http://schemas.openxmlformats.org/officeDocument/2006/relationships/hyperlink" Target="mailto:schoolfinance@cde.state.co.us" TargetMode="External"/><Relationship Id="rId5" Type="http://schemas.openxmlformats.org/officeDocument/2006/relationships/hyperlink" Target="mailto:tyree_t@cde.state.co" TargetMode="External"/><Relationship Id="rId4" Type="http://schemas.openxmlformats.org/officeDocument/2006/relationships/hyperlink" Target="mailto:reeves_k@cde.state.co.u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1"/>
          <p:cNvSpPr txBox="1">
            <a:spLocks noGrp="1"/>
          </p:cNvSpPr>
          <p:nvPr>
            <p:ph type="title" idx="3"/>
          </p:nvPr>
        </p:nvSpPr>
        <p:spPr>
          <a:xfrm>
            <a:off x="108475" y="2892800"/>
            <a:ext cx="5778300" cy="1322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2400" b="1"/>
              <a:t>Mill Levy Calculation &amp; Submission</a:t>
            </a:r>
            <a:endParaRPr sz="2400" b="1"/>
          </a:p>
          <a:p>
            <a:pPr marL="0" lvl="0" indent="0" algn="ctr" rtl="0">
              <a:spcBef>
                <a:spcPts val="0"/>
              </a:spcBef>
              <a:spcAft>
                <a:spcPts val="0"/>
              </a:spcAft>
              <a:buNone/>
            </a:pPr>
            <a:r>
              <a:rPr lang="en" sz="2000" i="1"/>
              <a:t>November 12, 2025</a:t>
            </a:r>
            <a:endParaRPr sz="2000" i="1"/>
          </a:p>
          <a:p>
            <a:pPr marL="0" lvl="0" indent="0" algn="ctr" rtl="0">
              <a:spcBef>
                <a:spcPts val="1000"/>
              </a:spcBef>
              <a:spcAft>
                <a:spcPts val="0"/>
              </a:spcAft>
              <a:buNone/>
            </a:pPr>
            <a:r>
              <a:rPr lang="en" sz="1700"/>
              <a:t>Presenters: Kim Reeves &amp; Tim Kahle</a:t>
            </a:r>
            <a:endParaRPr sz="1700"/>
          </a:p>
        </p:txBody>
      </p:sp>
      <p:pic>
        <p:nvPicPr>
          <p:cNvPr id="259" name="Google Shape;259;p31" descr="Map of some colorado counties with question marks superimposed over it" title="2024_Colorado_Amendment_J_results_map_by_county2.svg.png"/>
          <p:cNvPicPr preferRelativeResize="0"/>
          <p:nvPr/>
        </p:nvPicPr>
        <p:blipFill>
          <a:blip r:embed="rId3">
            <a:alphaModFix/>
          </a:blip>
          <a:stretch>
            <a:fillRect/>
          </a:stretch>
        </p:blipFill>
        <p:spPr>
          <a:xfrm>
            <a:off x="5920793" y="-11339"/>
            <a:ext cx="3217424" cy="4354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0"/>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Mill Levy Certification – Things to Keep in Mind</a:t>
            </a:r>
            <a:endParaRPr/>
          </a:p>
        </p:txBody>
      </p:sp>
      <p:sp>
        <p:nvSpPr>
          <p:cNvPr id="311" name="Google Shape;311;p40"/>
          <p:cNvSpPr txBox="1">
            <a:spLocks noGrp="1"/>
          </p:cNvSpPr>
          <p:nvPr>
            <p:ph type="body" idx="1"/>
          </p:nvPr>
        </p:nvSpPr>
        <p:spPr>
          <a:xfrm>
            <a:off x="311700" y="1011775"/>
            <a:ext cx="7730700" cy="3472200"/>
          </a:xfrm>
          <a:prstGeom prst="rect">
            <a:avLst/>
          </a:prstGeom>
          <a:noFill/>
          <a:ln>
            <a:noFill/>
          </a:ln>
        </p:spPr>
        <p:txBody>
          <a:bodyPr spcFirstLastPara="1" wrap="square" lIns="91425" tIns="91425" rIns="91425" bIns="91425" anchor="t" anchorCtr="0">
            <a:normAutofit fontScale="85000"/>
          </a:bodyPr>
          <a:lstStyle/>
          <a:p>
            <a:pPr marL="0" lvl="0" indent="0" algn="l" rtl="0">
              <a:lnSpc>
                <a:spcPct val="115000"/>
              </a:lnSpc>
              <a:spcBef>
                <a:spcPts val="0"/>
              </a:spcBef>
              <a:spcAft>
                <a:spcPts val="0"/>
              </a:spcAft>
              <a:buNone/>
            </a:pPr>
            <a:r>
              <a:rPr lang="en"/>
              <a:t>A district may fall in one or multiple counties (and one county may include multiple districts)</a:t>
            </a:r>
            <a:endParaRPr/>
          </a:p>
          <a:p>
            <a:pPr marL="457200" lvl="0" indent="-314960" algn="l" rtl="0">
              <a:lnSpc>
                <a:spcPct val="115000"/>
              </a:lnSpc>
              <a:spcBef>
                <a:spcPts val="1200"/>
              </a:spcBef>
              <a:spcAft>
                <a:spcPts val="0"/>
              </a:spcAft>
              <a:buSzPct val="100000"/>
              <a:buChar char="●"/>
            </a:pPr>
            <a:r>
              <a:rPr lang="en"/>
              <a:t>Each county tax assessor provides separate Certifications of Valuation related only to the portion of the district that falls within their county</a:t>
            </a:r>
            <a:endParaRPr/>
          </a:p>
          <a:p>
            <a:pPr marL="914400" lvl="1" indent="-304165" algn="l" rtl="0">
              <a:lnSpc>
                <a:spcPct val="115000"/>
              </a:lnSpc>
              <a:spcBef>
                <a:spcPts val="0"/>
              </a:spcBef>
              <a:spcAft>
                <a:spcPts val="0"/>
              </a:spcAft>
              <a:buSzPct val="100000"/>
              <a:buChar char="○"/>
            </a:pPr>
            <a:r>
              <a:rPr lang="en"/>
              <a:t>Make sure you know the certification requirements for each of your ocunties, as they may differ</a:t>
            </a:r>
            <a:endParaRPr/>
          </a:p>
          <a:p>
            <a:pPr marL="457200" lvl="0" indent="-314960" algn="l" rtl="0">
              <a:lnSpc>
                <a:spcPct val="115000"/>
              </a:lnSpc>
              <a:spcBef>
                <a:spcPts val="0"/>
              </a:spcBef>
              <a:spcAft>
                <a:spcPts val="0"/>
              </a:spcAft>
              <a:buSzPct val="100000"/>
              <a:buChar char="●"/>
            </a:pPr>
            <a:r>
              <a:rPr lang="en"/>
              <a:t>A county may provide one or multiple Certifications of Valuation to a district</a:t>
            </a:r>
            <a:endParaRPr/>
          </a:p>
          <a:p>
            <a:pPr marL="914400" lvl="1" indent="-304165" algn="l" rtl="0">
              <a:lnSpc>
                <a:spcPct val="115000"/>
              </a:lnSpc>
              <a:spcBef>
                <a:spcPts val="0"/>
              </a:spcBef>
              <a:spcAft>
                <a:spcPts val="0"/>
              </a:spcAft>
              <a:buSzPct val="100000"/>
              <a:buChar char="○"/>
            </a:pPr>
            <a:r>
              <a:rPr lang="en"/>
              <a:t>Some assessors provide a separate valuation document for each type of mill; some combine the information into one document. You may have one or both situations for your district, depending on your counties.</a:t>
            </a:r>
            <a:endParaRPr/>
          </a:p>
          <a:p>
            <a:pPr marL="914400" lvl="1" indent="-304165" algn="l" rtl="0">
              <a:lnSpc>
                <a:spcPct val="115000"/>
              </a:lnSpc>
              <a:spcBef>
                <a:spcPts val="0"/>
              </a:spcBef>
              <a:spcAft>
                <a:spcPts val="0"/>
              </a:spcAft>
              <a:buSzPct val="100000"/>
              <a:buChar char="○"/>
            </a:pPr>
            <a:r>
              <a:rPr lang="en"/>
              <a:t>If you get multiple valuations from one county, look at line 11 for each one; the “abatement” amounts will differ (if they aren’t zero), and will need to be added as part of the calculation we’re about to go over.</a:t>
            </a:r>
            <a:endParaRPr/>
          </a:p>
          <a:p>
            <a:pPr marL="0" lvl="0" indent="0" algn="l" rtl="0">
              <a:lnSpc>
                <a:spcPct val="115000"/>
              </a:lnSpc>
              <a:spcBef>
                <a:spcPts val="1200"/>
              </a:spcBef>
              <a:spcAft>
                <a:spcPts val="1200"/>
              </a:spcAft>
              <a:buNone/>
            </a:pPr>
            <a:r>
              <a:rPr lang="en"/>
              <a:t>The county tax assessors are required to send all districts’ Certifications of Valuation to CDE; you must also submit the Certifications of Valuation along with your Mill Levy Certification Form.</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p>
            <a:pPr marL="0" lvl="0" indent="0" algn="ctr" rtl="0">
              <a:spcBef>
                <a:spcPts val="0"/>
              </a:spcBef>
              <a:spcAft>
                <a:spcPts val="0"/>
              </a:spcAft>
              <a:buSzPts val="2800"/>
              <a:buNone/>
            </a:pPr>
            <a:r>
              <a:rPr lang="en"/>
              <a:t>Important Dates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2"/>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Important Dates</a:t>
            </a:r>
            <a:endParaRPr/>
          </a:p>
        </p:txBody>
      </p:sp>
      <p:sp>
        <p:nvSpPr>
          <p:cNvPr id="322" name="Google Shape;322;p42"/>
          <p:cNvSpPr txBox="1">
            <a:spLocks noGrp="1"/>
          </p:cNvSpPr>
          <p:nvPr>
            <p:ph type="body" idx="1"/>
          </p:nvPr>
        </p:nvSpPr>
        <p:spPr>
          <a:xfrm>
            <a:off x="311700" y="1109180"/>
            <a:ext cx="7730700" cy="35163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SzPts val="1600"/>
              <a:buChar char="●"/>
            </a:pPr>
            <a:r>
              <a:rPr lang="en"/>
              <a:t>On or before </a:t>
            </a:r>
            <a:r>
              <a:rPr lang="en" b="1"/>
              <a:t>December 10, 2025</a:t>
            </a:r>
            <a:r>
              <a:rPr lang="en"/>
              <a:t>:</a:t>
            </a:r>
            <a:endParaRPr/>
          </a:p>
          <a:p>
            <a:pPr marL="914400" lvl="1" indent="-317500" algn="l" rtl="0">
              <a:lnSpc>
                <a:spcPct val="115000"/>
              </a:lnSpc>
              <a:spcBef>
                <a:spcPts val="0"/>
              </a:spcBef>
              <a:spcAft>
                <a:spcPts val="0"/>
              </a:spcAft>
              <a:buSzPts val="1400"/>
              <a:buChar char="○"/>
            </a:pPr>
            <a:r>
              <a:rPr lang="en"/>
              <a:t>County assessor will provide final Certifications of Valuation to district/CDE</a:t>
            </a:r>
            <a:endParaRPr/>
          </a:p>
          <a:p>
            <a:pPr marL="914400" lvl="1" indent="-317500" algn="l" rtl="0">
              <a:lnSpc>
                <a:spcPct val="115000"/>
              </a:lnSpc>
              <a:spcBef>
                <a:spcPts val="0"/>
              </a:spcBef>
              <a:spcAft>
                <a:spcPts val="0"/>
              </a:spcAft>
              <a:buSzPts val="1400"/>
              <a:buChar char="○"/>
            </a:pPr>
            <a:r>
              <a:rPr lang="en"/>
              <a:t>Contact your county assessor to find out when they will provide certifications</a:t>
            </a:r>
            <a:endParaRPr/>
          </a:p>
          <a:p>
            <a:pPr marL="457200" lvl="0" indent="-330200" algn="l" rtl="0">
              <a:lnSpc>
                <a:spcPct val="115000"/>
              </a:lnSpc>
              <a:spcBef>
                <a:spcPts val="0"/>
              </a:spcBef>
              <a:spcAft>
                <a:spcPts val="0"/>
              </a:spcAft>
              <a:buSzPts val="1600"/>
              <a:buChar char="●"/>
            </a:pPr>
            <a:r>
              <a:rPr lang="en"/>
              <a:t>On or before </a:t>
            </a:r>
            <a:r>
              <a:rPr lang="en" b="1"/>
              <a:t>December 15, 2025</a:t>
            </a:r>
            <a:r>
              <a:rPr lang="en"/>
              <a:t>:</a:t>
            </a:r>
            <a:endParaRPr/>
          </a:p>
          <a:p>
            <a:pPr marL="914400" lvl="1" indent="-317500" algn="l" rtl="0">
              <a:lnSpc>
                <a:spcPct val="115000"/>
              </a:lnSpc>
              <a:spcBef>
                <a:spcPts val="0"/>
              </a:spcBef>
              <a:spcAft>
                <a:spcPts val="0"/>
              </a:spcAft>
              <a:buSzPts val="1400"/>
              <a:buChar char="○"/>
            </a:pPr>
            <a:r>
              <a:rPr lang="en"/>
              <a:t>District’s Board of Education must certify mill levies and provide to County Commissioner (be sure to find out what your County Commisioner requires well before this deadline, as county procedures may vary)</a:t>
            </a:r>
            <a:endParaRPr/>
          </a:p>
          <a:p>
            <a:pPr marL="914400" lvl="1" indent="-317500" algn="l" rtl="0">
              <a:lnSpc>
                <a:spcPct val="115000"/>
              </a:lnSpc>
              <a:spcBef>
                <a:spcPts val="0"/>
              </a:spcBef>
              <a:spcAft>
                <a:spcPts val="0"/>
              </a:spcAft>
              <a:buSzPts val="1400"/>
              <a:buChar char="○"/>
            </a:pPr>
            <a:r>
              <a:rPr lang="en"/>
              <a:t>District must submit certification information to CDE using online system</a:t>
            </a:r>
            <a:endParaRPr/>
          </a:p>
          <a:p>
            <a:pPr marL="0" lvl="0" indent="0" algn="l" rtl="0">
              <a:lnSpc>
                <a:spcPct val="115000"/>
              </a:lnSpc>
              <a:spcBef>
                <a:spcPts val="1200"/>
              </a:spcBef>
              <a:spcAft>
                <a:spcPts val="120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3818F"/>
        </a:solidFill>
        <a:effectLst/>
      </p:bgPr>
    </p:bg>
    <p:spTree>
      <p:nvGrpSpPr>
        <p:cNvPr id="1" name="Shape 326"/>
        <p:cNvGrpSpPr/>
        <p:nvPr/>
      </p:nvGrpSpPr>
      <p:grpSpPr>
        <a:xfrm>
          <a:off x="0" y="0"/>
          <a:ext cx="0" cy="0"/>
          <a:chOff x="0" y="0"/>
          <a:chExt cx="0" cy="0"/>
        </a:xfrm>
      </p:grpSpPr>
      <p:sp>
        <p:nvSpPr>
          <p:cNvPr id="327" name="Google Shape;327;p43"/>
          <p:cNvSpPr txBox="1"/>
          <p:nvPr/>
        </p:nvSpPr>
        <p:spPr>
          <a:xfrm>
            <a:off x="949800" y="1587977"/>
            <a:ext cx="72444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0">
                <a:solidFill>
                  <a:schemeClr val="lt1"/>
                </a:solidFill>
              </a:rPr>
              <a:t>Get ready to type your answer choices in the chat (on 3)!</a:t>
            </a:r>
            <a:endParaRPr sz="4000">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331"/>
        <p:cNvGrpSpPr/>
        <p:nvPr/>
      </p:nvGrpSpPr>
      <p:grpSpPr>
        <a:xfrm>
          <a:off x="0" y="0"/>
          <a:ext cx="0" cy="0"/>
          <a:chOff x="0" y="0"/>
          <a:chExt cx="0" cy="0"/>
        </a:xfrm>
      </p:grpSpPr>
      <p:sp>
        <p:nvSpPr>
          <p:cNvPr id="332" name="Google Shape;332;p44"/>
          <p:cNvSpPr txBox="1"/>
          <p:nvPr/>
        </p:nvSpPr>
        <p:spPr>
          <a:xfrm>
            <a:off x="1303375" y="839150"/>
            <a:ext cx="70707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lt1"/>
                </a:solidFill>
              </a:rPr>
              <a:t>What is a mill? </a:t>
            </a:r>
            <a:endParaRPr sz="3000">
              <a:solidFill>
                <a:schemeClr val="lt1"/>
              </a:solidFill>
            </a:endParaRPr>
          </a:p>
        </p:txBody>
      </p:sp>
      <p:sp>
        <p:nvSpPr>
          <p:cNvPr id="333" name="Google Shape;333;p44"/>
          <p:cNvSpPr/>
          <p:nvPr/>
        </p:nvSpPr>
        <p:spPr>
          <a:xfrm>
            <a:off x="886000" y="2128086"/>
            <a:ext cx="2074500" cy="1951800"/>
          </a:xfrm>
          <a:prstGeom prst="rect">
            <a:avLst/>
          </a:prstGeom>
          <a:solidFill>
            <a:schemeClr val="lt1"/>
          </a:solidFill>
          <a:ln w="9525" cap="flat" cmpd="sng">
            <a:solidFill>
              <a:schemeClr val="accent2"/>
            </a:solidFill>
            <a:prstDash val="solid"/>
            <a:round/>
            <a:headEnd type="none" w="sm" len="sm"/>
            <a:tailEnd type="none" w="sm" len="sm"/>
          </a:ln>
          <a:effectLst>
            <a:outerShdw blurRad="57150" dist="19050" dir="5400000" algn="bl" rotWithShape="0">
              <a:srgbClr val="000000"/>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000"/>
              <a:t>A. $1,000 in net assessed property value</a:t>
            </a:r>
            <a:endParaRPr sz="2000"/>
          </a:p>
        </p:txBody>
      </p:sp>
      <p:sp>
        <p:nvSpPr>
          <p:cNvPr id="334" name="Google Shape;334;p44"/>
          <p:cNvSpPr/>
          <p:nvPr/>
        </p:nvSpPr>
        <p:spPr>
          <a:xfrm>
            <a:off x="6206452" y="2145454"/>
            <a:ext cx="2074500" cy="1951800"/>
          </a:xfrm>
          <a:prstGeom prst="rect">
            <a:avLst/>
          </a:prstGeom>
          <a:solidFill>
            <a:schemeClr val="lt1"/>
          </a:solidFill>
          <a:ln w="9525" cap="flat" cmpd="sng">
            <a:solidFill>
              <a:schemeClr val="accent2"/>
            </a:solidFill>
            <a:prstDash val="solid"/>
            <a:round/>
            <a:headEnd type="none" w="sm" len="sm"/>
            <a:tailEnd type="none" w="sm" len="sm"/>
          </a:ln>
          <a:effectLst>
            <a:outerShdw blurRad="57150" dist="19050" dir="5400000" algn="bl" rotWithShape="0">
              <a:srgbClr val="000000">
                <a:alpha val="9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000"/>
              <a:t>C. $1,000,000 in gross assessed property value</a:t>
            </a:r>
            <a:endParaRPr sz="2000"/>
          </a:p>
        </p:txBody>
      </p:sp>
      <p:sp>
        <p:nvSpPr>
          <p:cNvPr id="335" name="Google Shape;335;p44"/>
          <p:cNvSpPr/>
          <p:nvPr/>
        </p:nvSpPr>
        <p:spPr>
          <a:xfrm>
            <a:off x="3534750" y="2138270"/>
            <a:ext cx="2074500" cy="1951800"/>
          </a:xfrm>
          <a:prstGeom prst="rect">
            <a:avLst/>
          </a:prstGeom>
          <a:solidFill>
            <a:schemeClr val="lt1"/>
          </a:solidFill>
          <a:ln w="9525" cap="flat" cmpd="sng">
            <a:solidFill>
              <a:schemeClr val="accent2"/>
            </a:solidFill>
            <a:prstDash val="solid"/>
            <a:round/>
            <a:headEnd type="none" w="sm" len="sm"/>
            <a:tailEnd type="none" w="sm" len="sm"/>
          </a:ln>
          <a:effectLst>
            <a:outerShdw blurRad="57150" dist="19050" dir="5400000" algn="bl" rotWithShape="0">
              <a:srgbClr val="000000"/>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000"/>
              <a:t>B. $1 per $1,000 in net assessed property value</a:t>
            </a:r>
            <a:endParaRPr sz="2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3818F"/>
        </a:solidFill>
        <a:effectLst/>
      </p:bgPr>
    </p:bg>
    <p:spTree>
      <p:nvGrpSpPr>
        <p:cNvPr id="1" name="Shape 339"/>
        <p:cNvGrpSpPr/>
        <p:nvPr/>
      </p:nvGrpSpPr>
      <p:grpSpPr>
        <a:xfrm>
          <a:off x="0" y="0"/>
          <a:ext cx="0" cy="0"/>
          <a:chOff x="0" y="0"/>
          <a:chExt cx="0" cy="0"/>
        </a:xfrm>
      </p:grpSpPr>
      <p:sp>
        <p:nvSpPr>
          <p:cNvPr id="340" name="Google Shape;340;p45"/>
          <p:cNvSpPr txBox="1"/>
          <p:nvPr/>
        </p:nvSpPr>
        <p:spPr>
          <a:xfrm>
            <a:off x="1036650" y="618200"/>
            <a:ext cx="72444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lt1"/>
                </a:solidFill>
              </a:rPr>
              <a:t>What do we call the full amount the state calculates is necessary for a district to fund its public and charter school education for one budget year?  </a:t>
            </a:r>
            <a:endParaRPr sz="2400">
              <a:solidFill>
                <a:schemeClr val="lt1"/>
              </a:solidFill>
            </a:endParaRPr>
          </a:p>
        </p:txBody>
      </p:sp>
      <p:sp>
        <p:nvSpPr>
          <p:cNvPr id="341" name="Google Shape;341;p45"/>
          <p:cNvSpPr/>
          <p:nvPr/>
        </p:nvSpPr>
        <p:spPr>
          <a:xfrm>
            <a:off x="886000" y="2128086"/>
            <a:ext cx="2074500" cy="1951800"/>
          </a:xfrm>
          <a:prstGeom prst="rect">
            <a:avLst/>
          </a:prstGeom>
          <a:solidFill>
            <a:schemeClr val="lt1"/>
          </a:solidFill>
          <a:ln w="9525" cap="flat" cmpd="sng">
            <a:solidFill>
              <a:schemeClr val="accent2"/>
            </a:solidFill>
            <a:prstDash val="solid"/>
            <a:round/>
            <a:headEnd type="none" w="sm" len="sm"/>
            <a:tailEnd type="none" w="sm" len="sm"/>
          </a:ln>
          <a:effectLst>
            <a:outerShdw blurRad="57150" dist="19050" dir="5400000" algn="bl" rotWithShape="0">
              <a:srgbClr val="000000"/>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t>A. Total Program Funding</a:t>
            </a:r>
            <a:endParaRPr sz="1800"/>
          </a:p>
        </p:txBody>
      </p:sp>
      <p:sp>
        <p:nvSpPr>
          <p:cNvPr id="342" name="Google Shape;342;p45"/>
          <p:cNvSpPr/>
          <p:nvPr/>
        </p:nvSpPr>
        <p:spPr>
          <a:xfrm>
            <a:off x="6206452" y="2145454"/>
            <a:ext cx="2074500" cy="1951800"/>
          </a:xfrm>
          <a:prstGeom prst="rect">
            <a:avLst/>
          </a:prstGeom>
          <a:solidFill>
            <a:schemeClr val="lt1"/>
          </a:solidFill>
          <a:ln w="9525" cap="flat" cmpd="sng">
            <a:solidFill>
              <a:schemeClr val="accent2"/>
            </a:solidFill>
            <a:prstDash val="solid"/>
            <a:round/>
            <a:headEnd type="none" w="sm" len="sm"/>
            <a:tailEnd type="none" w="sm" len="sm"/>
          </a:ln>
          <a:effectLst>
            <a:outerShdw blurRad="57150" dist="19050" dir="5400000" algn="bl" rotWithShape="0">
              <a:srgbClr val="000000">
                <a:alpha val="9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t>C. State Share Funding </a:t>
            </a:r>
            <a:endParaRPr sz="1800"/>
          </a:p>
        </p:txBody>
      </p:sp>
      <p:sp>
        <p:nvSpPr>
          <p:cNvPr id="343" name="Google Shape;343;p45"/>
          <p:cNvSpPr/>
          <p:nvPr/>
        </p:nvSpPr>
        <p:spPr>
          <a:xfrm>
            <a:off x="3534750" y="2138270"/>
            <a:ext cx="2074500" cy="1951800"/>
          </a:xfrm>
          <a:prstGeom prst="rect">
            <a:avLst/>
          </a:prstGeom>
          <a:solidFill>
            <a:schemeClr val="lt1"/>
          </a:solidFill>
          <a:ln w="9525" cap="flat" cmpd="sng">
            <a:solidFill>
              <a:schemeClr val="accent2"/>
            </a:solidFill>
            <a:prstDash val="solid"/>
            <a:round/>
            <a:headEnd type="none" w="sm" len="sm"/>
            <a:tailEnd type="none" w="sm" len="sm"/>
          </a:ln>
          <a:effectLst>
            <a:outerShdw blurRad="57150" dist="19050" dir="5400000" algn="bl" rotWithShape="0">
              <a:srgbClr val="000000"/>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t>B. Total Per-Pupil Funding</a:t>
            </a:r>
            <a:endParaRPr sz="18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27543"/>
        </a:solidFill>
        <a:effectLst/>
      </p:bgPr>
    </p:bg>
    <p:spTree>
      <p:nvGrpSpPr>
        <p:cNvPr id="1" name="Shape 347"/>
        <p:cNvGrpSpPr/>
        <p:nvPr/>
      </p:nvGrpSpPr>
      <p:grpSpPr>
        <a:xfrm>
          <a:off x="0" y="0"/>
          <a:ext cx="0" cy="0"/>
          <a:chOff x="0" y="0"/>
          <a:chExt cx="0" cy="0"/>
        </a:xfrm>
      </p:grpSpPr>
      <p:sp>
        <p:nvSpPr>
          <p:cNvPr id="348" name="Google Shape;348;p46"/>
          <p:cNvSpPr txBox="1"/>
          <p:nvPr/>
        </p:nvSpPr>
        <p:spPr>
          <a:xfrm>
            <a:off x="1303375" y="839150"/>
            <a:ext cx="7070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lt1"/>
                </a:solidFill>
              </a:rPr>
              <a:t>Who must provide Certifications of Value to CDE?</a:t>
            </a:r>
            <a:endParaRPr sz="2400">
              <a:solidFill>
                <a:schemeClr val="lt1"/>
              </a:solidFill>
            </a:endParaRPr>
          </a:p>
        </p:txBody>
      </p:sp>
      <p:sp>
        <p:nvSpPr>
          <p:cNvPr id="349" name="Google Shape;349;p46"/>
          <p:cNvSpPr/>
          <p:nvPr/>
        </p:nvSpPr>
        <p:spPr>
          <a:xfrm>
            <a:off x="886000" y="2128086"/>
            <a:ext cx="2074500" cy="1951800"/>
          </a:xfrm>
          <a:prstGeom prst="rect">
            <a:avLst/>
          </a:prstGeom>
          <a:solidFill>
            <a:schemeClr val="lt1"/>
          </a:solidFill>
          <a:ln w="9525" cap="flat" cmpd="sng">
            <a:solidFill>
              <a:schemeClr val="accent2"/>
            </a:solidFill>
            <a:prstDash val="solid"/>
            <a:round/>
            <a:headEnd type="none" w="sm" len="sm"/>
            <a:tailEnd type="none" w="sm" len="sm"/>
          </a:ln>
          <a:effectLst>
            <a:outerShdw blurRad="57150" dist="19050" dir="5400000" algn="bl" rotWithShape="0">
              <a:srgbClr val="000000"/>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200"/>
              <a:t>A. County Tax Assessors</a:t>
            </a:r>
            <a:endParaRPr sz="2200"/>
          </a:p>
        </p:txBody>
      </p:sp>
      <p:sp>
        <p:nvSpPr>
          <p:cNvPr id="350" name="Google Shape;350;p46"/>
          <p:cNvSpPr/>
          <p:nvPr/>
        </p:nvSpPr>
        <p:spPr>
          <a:xfrm>
            <a:off x="6206452" y="2145454"/>
            <a:ext cx="2074500" cy="1951800"/>
          </a:xfrm>
          <a:prstGeom prst="rect">
            <a:avLst/>
          </a:prstGeom>
          <a:solidFill>
            <a:schemeClr val="lt1"/>
          </a:solidFill>
          <a:ln w="9525" cap="flat" cmpd="sng">
            <a:solidFill>
              <a:schemeClr val="accent2"/>
            </a:solidFill>
            <a:prstDash val="solid"/>
            <a:round/>
            <a:headEnd type="none" w="sm" len="sm"/>
            <a:tailEnd type="none" w="sm" len="sm"/>
          </a:ln>
          <a:effectLst>
            <a:outerShdw blurRad="57150" dist="19050" dir="5400000" algn="bl" rotWithShape="0">
              <a:srgbClr val="000000">
                <a:alpha val="9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200"/>
              <a:t>C. Both A &amp; B</a:t>
            </a:r>
            <a:endParaRPr sz="2200"/>
          </a:p>
        </p:txBody>
      </p:sp>
      <p:sp>
        <p:nvSpPr>
          <p:cNvPr id="351" name="Google Shape;351;p46"/>
          <p:cNvSpPr/>
          <p:nvPr/>
        </p:nvSpPr>
        <p:spPr>
          <a:xfrm>
            <a:off x="3534750" y="2138270"/>
            <a:ext cx="2074500" cy="1951800"/>
          </a:xfrm>
          <a:prstGeom prst="rect">
            <a:avLst/>
          </a:prstGeom>
          <a:solidFill>
            <a:schemeClr val="lt1"/>
          </a:solidFill>
          <a:ln w="9525" cap="flat" cmpd="sng">
            <a:solidFill>
              <a:schemeClr val="accent2"/>
            </a:solidFill>
            <a:prstDash val="solid"/>
            <a:round/>
            <a:headEnd type="none" w="sm" len="sm"/>
            <a:tailEnd type="none" w="sm" len="sm"/>
          </a:ln>
          <a:effectLst>
            <a:outerShdw blurRad="57150" dist="19050" dir="5400000" algn="bl" rotWithShape="0">
              <a:srgbClr val="000000"/>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200"/>
              <a:t>B. School Districts</a:t>
            </a:r>
            <a:endParaRPr sz="22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p>
            <a:pPr marL="0" lvl="0" indent="0" algn="ctr" rtl="0">
              <a:spcBef>
                <a:spcPts val="0"/>
              </a:spcBef>
              <a:spcAft>
                <a:spcPts val="0"/>
              </a:spcAft>
              <a:buSzPts val="2800"/>
              <a:buNone/>
            </a:pPr>
            <a:r>
              <a:rPr lang="en"/>
              <a:t>CDE’s Mill Levy Certification Form</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48"/>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CDE’ss Mill Levy Certification Form and Worksheet</a:t>
            </a:r>
            <a:endParaRPr/>
          </a:p>
        </p:txBody>
      </p:sp>
      <p:sp>
        <p:nvSpPr>
          <p:cNvPr id="362" name="Google Shape;362;p48"/>
          <p:cNvSpPr txBox="1">
            <a:spLocks noGrp="1"/>
          </p:cNvSpPr>
          <p:nvPr>
            <p:ph type="body" idx="1"/>
          </p:nvPr>
        </p:nvSpPr>
        <p:spPr>
          <a:xfrm>
            <a:off x="311700" y="946822"/>
            <a:ext cx="77307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
              <a:t>Where to find the CDE Mill Levy Certification Form and Worksheet: </a:t>
            </a:r>
            <a:endParaRPr/>
          </a:p>
          <a:p>
            <a:pPr marL="0" lvl="0" indent="0" algn="l" rtl="0">
              <a:lnSpc>
                <a:spcPct val="115000"/>
              </a:lnSpc>
              <a:spcBef>
                <a:spcPts val="1200"/>
              </a:spcBef>
              <a:spcAft>
                <a:spcPts val="0"/>
              </a:spcAft>
              <a:buSzPts val="1600"/>
              <a:buNone/>
            </a:pPr>
            <a:endParaRPr/>
          </a:p>
          <a:p>
            <a:pPr marL="0" lvl="0" indent="0" algn="l" rtl="0">
              <a:lnSpc>
                <a:spcPct val="115000"/>
              </a:lnSpc>
              <a:spcBef>
                <a:spcPts val="1200"/>
              </a:spcBef>
              <a:spcAft>
                <a:spcPts val="1200"/>
              </a:spcAft>
              <a:buSzPts val="1600"/>
              <a:buNone/>
            </a:pPr>
            <a:endParaRPr/>
          </a:p>
        </p:txBody>
      </p:sp>
      <p:pic>
        <p:nvPicPr>
          <p:cNvPr id="363" name="Google Shape;363;p48" descr="Screen recording of navigating to the main school finance page on the CDE website, ed.cde.state.co.us/cdefinance, scrolling down to the Elections and Mill Levies Section, and clicking on December 2025 Mill Levy Certification files to get to a page with a link to the CDE Mill Levy Certification Form." title="Video_Finding_Mill_Levy_Cert_Form.mp4">
            <a:hlinkClick r:id="rId3"/>
          </p:cNvPr>
          <p:cNvPicPr preferRelativeResize="0"/>
          <p:nvPr/>
        </p:nvPicPr>
        <p:blipFill>
          <a:blip r:embed="rId4">
            <a:alphaModFix/>
          </a:blip>
          <a:stretch>
            <a:fillRect/>
          </a:stretch>
        </p:blipFill>
        <p:spPr>
          <a:xfrm>
            <a:off x="1370062" y="1390825"/>
            <a:ext cx="6403875" cy="3246124"/>
          </a:xfrm>
          <a:prstGeom prst="rect">
            <a:avLst/>
          </a:prstGeom>
          <a:noFill/>
          <a:ln w="9525" cap="flat" cmpd="sng">
            <a:solidFill>
              <a:srgbClr val="CCCCCC"/>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3"/>
                                        </p:tgtEl>
                                        <p:attrNameLst>
                                          <p:attrName>style.visibility</p:attrName>
                                        </p:attrNameLst>
                                      </p:cBhvr>
                                      <p:to>
                                        <p:strVal val="visible"/>
                                      </p:to>
                                    </p:set>
                                    <p:animEffect transition="in" filter="fade">
                                      <p:cBhvr>
                                        <p:cTn id="7" dur="1000"/>
                                        <p:tgtEl>
                                          <p:spTgt spid="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49"/>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Mill Levy Certification Form: 2 versions</a:t>
            </a:r>
            <a:endParaRPr/>
          </a:p>
        </p:txBody>
      </p:sp>
      <p:sp>
        <p:nvSpPr>
          <p:cNvPr id="369" name="Google Shape;369;p49"/>
          <p:cNvSpPr txBox="1">
            <a:spLocks noGrp="1"/>
          </p:cNvSpPr>
          <p:nvPr>
            <p:ph type="body" idx="1"/>
          </p:nvPr>
        </p:nvSpPr>
        <p:spPr>
          <a:xfrm>
            <a:off x="311700" y="958455"/>
            <a:ext cx="7730700" cy="34365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ct val="100000"/>
              <a:buNone/>
            </a:pPr>
            <a:r>
              <a:rPr lang="en" b="1"/>
              <a:t>Both versions available at: https://ed.cde.state.co.us/cdefinance/december-2024-mill-levy-certification-files</a:t>
            </a:r>
            <a:endParaRPr b="1"/>
          </a:p>
          <a:p>
            <a:pPr marL="0" lvl="0" indent="0" algn="l" rtl="0">
              <a:lnSpc>
                <a:spcPct val="115000"/>
              </a:lnSpc>
              <a:spcBef>
                <a:spcPts val="1200"/>
              </a:spcBef>
              <a:spcAft>
                <a:spcPts val="0"/>
              </a:spcAft>
              <a:buSzPct val="100000"/>
              <a:buNone/>
            </a:pPr>
            <a:r>
              <a:rPr lang="en" b="1"/>
              <a:t>Version 1</a:t>
            </a:r>
            <a:r>
              <a:rPr lang="en"/>
              <a:t>: “Traditional” Mill Levy Certification Form without Calculation Worksheet</a:t>
            </a:r>
            <a:endParaRPr/>
          </a:p>
          <a:p>
            <a:pPr marL="457200" lvl="0" indent="-322580" algn="l" rtl="0">
              <a:lnSpc>
                <a:spcPct val="115000"/>
              </a:lnSpc>
              <a:spcBef>
                <a:spcPts val="1200"/>
              </a:spcBef>
              <a:spcAft>
                <a:spcPts val="0"/>
              </a:spcAft>
              <a:buSzPct val="100000"/>
              <a:buChar char="●"/>
            </a:pPr>
            <a:r>
              <a:rPr lang="en"/>
              <a:t>Not recommended for most users</a:t>
            </a:r>
            <a:endParaRPr/>
          </a:p>
          <a:p>
            <a:pPr marL="457200" lvl="0" indent="-322580" algn="l" rtl="0">
              <a:lnSpc>
                <a:spcPct val="115000"/>
              </a:lnSpc>
              <a:spcBef>
                <a:spcPts val="0"/>
              </a:spcBef>
              <a:spcAft>
                <a:spcPts val="0"/>
              </a:spcAft>
              <a:buSzPct val="100000"/>
              <a:buChar char="●"/>
            </a:pPr>
            <a:r>
              <a:rPr lang="en"/>
              <a:t>All December values must be entered/calculated by District</a:t>
            </a:r>
            <a:endParaRPr/>
          </a:p>
          <a:p>
            <a:pPr marL="457200" lvl="0" indent="-322580" algn="l" rtl="0">
              <a:lnSpc>
                <a:spcPct val="115000"/>
              </a:lnSpc>
              <a:spcBef>
                <a:spcPts val="0"/>
              </a:spcBef>
              <a:spcAft>
                <a:spcPts val="0"/>
              </a:spcAft>
              <a:buSzPct val="100000"/>
              <a:buChar char="●"/>
            </a:pPr>
            <a:r>
              <a:rPr lang="en"/>
              <a:t>Column E data is entered into CDE online submission form</a:t>
            </a:r>
            <a:endParaRPr/>
          </a:p>
          <a:p>
            <a:pPr marL="0" lvl="0" indent="0" algn="l" rtl="0">
              <a:lnSpc>
                <a:spcPct val="115000"/>
              </a:lnSpc>
              <a:spcBef>
                <a:spcPts val="1200"/>
              </a:spcBef>
              <a:spcAft>
                <a:spcPts val="0"/>
              </a:spcAft>
              <a:buNone/>
            </a:pPr>
            <a:r>
              <a:rPr lang="en" b="1"/>
              <a:t>Version 2</a:t>
            </a:r>
            <a:r>
              <a:rPr lang="en"/>
              <a:t>: Mill Levy Certification Form WITH Calculation Worksheet</a:t>
            </a:r>
            <a:endParaRPr/>
          </a:p>
          <a:p>
            <a:pPr marL="457200" lvl="0" indent="-322580" algn="l" rtl="0">
              <a:lnSpc>
                <a:spcPct val="115000"/>
              </a:lnSpc>
              <a:spcBef>
                <a:spcPts val="1200"/>
              </a:spcBef>
              <a:spcAft>
                <a:spcPts val="0"/>
              </a:spcAft>
              <a:buSzPct val="100000"/>
              <a:buChar char="●"/>
            </a:pPr>
            <a:r>
              <a:rPr lang="en"/>
              <a:t>Highly recommended</a:t>
            </a:r>
            <a:endParaRPr/>
          </a:p>
          <a:p>
            <a:pPr marL="457200" lvl="0" indent="-322580" algn="l" rtl="0">
              <a:lnSpc>
                <a:spcPct val="115000"/>
              </a:lnSpc>
              <a:spcBef>
                <a:spcPts val="0"/>
              </a:spcBef>
              <a:spcAft>
                <a:spcPts val="0"/>
              </a:spcAft>
              <a:buSzPct val="100000"/>
              <a:buChar char="●"/>
            </a:pPr>
            <a:r>
              <a:rPr lang="en"/>
              <a:t>Manual input cells for data, then it does the calculation and autopopulates everything for you across multiple tabs</a:t>
            </a:r>
            <a:endParaRPr/>
          </a:p>
          <a:p>
            <a:pPr marL="457200" lvl="0" indent="-322580" algn="l" rtl="0">
              <a:lnSpc>
                <a:spcPct val="115000"/>
              </a:lnSpc>
              <a:spcBef>
                <a:spcPts val="0"/>
              </a:spcBef>
              <a:spcAft>
                <a:spcPts val="0"/>
              </a:spcAft>
              <a:buSzPct val="100000"/>
              <a:buChar char="●"/>
            </a:pPr>
            <a:r>
              <a:rPr lang="en"/>
              <a:t>Includes BOE packet cover sheet and resolution, calculation worksheet, and CDE Mill Levy Certification Form (needed to enter data into CDE online submission form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2"/>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Agenda</a:t>
            </a:r>
            <a:endParaRPr/>
          </a:p>
        </p:txBody>
      </p:sp>
      <p:sp>
        <p:nvSpPr>
          <p:cNvPr id="265" name="Google Shape;265;p32"/>
          <p:cNvSpPr txBox="1">
            <a:spLocks noGrp="1"/>
          </p:cNvSpPr>
          <p:nvPr>
            <p:ph type="body" idx="1"/>
          </p:nvPr>
        </p:nvSpPr>
        <p:spPr>
          <a:xfrm>
            <a:off x="311700" y="1152475"/>
            <a:ext cx="7730700" cy="3034800"/>
          </a:xfrm>
          <a:prstGeom prst="rect">
            <a:avLst/>
          </a:prstGeom>
          <a:noFill/>
          <a:ln>
            <a:noFill/>
          </a:ln>
        </p:spPr>
        <p:txBody>
          <a:bodyPr spcFirstLastPara="1" wrap="square" lIns="91425" tIns="91425" rIns="91425" bIns="91425" anchor="t" anchorCtr="0">
            <a:normAutofit/>
          </a:bodyPr>
          <a:lstStyle/>
          <a:p>
            <a:pPr marL="457200" lvl="0" indent="-330200" algn="l" rtl="0">
              <a:lnSpc>
                <a:spcPct val="115000"/>
              </a:lnSpc>
              <a:spcBef>
                <a:spcPts val="0"/>
              </a:spcBef>
              <a:spcAft>
                <a:spcPts val="0"/>
              </a:spcAft>
              <a:buSzPts val="1600"/>
              <a:buChar char="●"/>
            </a:pPr>
            <a:r>
              <a:rPr lang="en"/>
              <a:t>What is a “Mill”?</a:t>
            </a:r>
            <a:endParaRPr/>
          </a:p>
          <a:p>
            <a:pPr marL="457200" lvl="0" indent="-330200" algn="l" rtl="0">
              <a:lnSpc>
                <a:spcPct val="115000"/>
              </a:lnSpc>
              <a:spcBef>
                <a:spcPts val="0"/>
              </a:spcBef>
              <a:spcAft>
                <a:spcPts val="0"/>
              </a:spcAft>
              <a:buSzPts val="1600"/>
              <a:buChar char="●"/>
            </a:pPr>
            <a:r>
              <a:rPr lang="en"/>
              <a:t>What is Mill Levy Certification (and where does CDE fit in)?</a:t>
            </a:r>
            <a:endParaRPr/>
          </a:p>
          <a:p>
            <a:pPr marL="457200" lvl="0" indent="-330200" algn="l" rtl="0">
              <a:spcBef>
                <a:spcPts val="0"/>
              </a:spcBef>
              <a:spcAft>
                <a:spcPts val="0"/>
              </a:spcAft>
              <a:buSzPts val="1600"/>
              <a:buChar char="●"/>
            </a:pPr>
            <a:r>
              <a:rPr lang="en"/>
              <a:t>Important Dates</a:t>
            </a:r>
            <a:endParaRPr/>
          </a:p>
          <a:p>
            <a:pPr marL="457200" lvl="0" indent="-330200" algn="l" rtl="0">
              <a:lnSpc>
                <a:spcPct val="115000"/>
              </a:lnSpc>
              <a:spcBef>
                <a:spcPts val="0"/>
              </a:spcBef>
              <a:spcAft>
                <a:spcPts val="0"/>
              </a:spcAft>
              <a:buSzPts val="1600"/>
              <a:buChar char="●"/>
            </a:pPr>
            <a:r>
              <a:rPr lang="en"/>
              <a:t>CDE’s Mill Levy Certification Form</a:t>
            </a:r>
            <a:endParaRPr/>
          </a:p>
          <a:p>
            <a:pPr marL="457200" lvl="0" indent="-330200" algn="l" rtl="0">
              <a:lnSpc>
                <a:spcPct val="115000"/>
              </a:lnSpc>
              <a:spcBef>
                <a:spcPts val="0"/>
              </a:spcBef>
              <a:spcAft>
                <a:spcPts val="0"/>
              </a:spcAft>
              <a:buSzPts val="1600"/>
              <a:buChar char="●"/>
            </a:pPr>
            <a:r>
              <a:rPr lang="en"/>
              <a:t>CDE’s Mill Levy Submission Process</a:t>
            </a:r>
            <a:endParaRPr/>
          </a:p>
          <a:p>
            <a:pPr marL="457200" lvl="0" indent="-330200" algn="l" rtl="0">
              <a:lnSpc>
                <a:spcPct val="115000"/>
              </a:lnSpc>
              <a:spcBef>
                <a:spcPts val="0"/>
              </a:spcBef>
              <a:spcAft>
                <a:spcPts val="0"/>
              </a:spcAft>
              <a:buSzPts val="1600"/>
              <a:buChar char="●"/>
            </a:pPr>
            <a:r>
              <a:rPr lang="en"/>
              <a:t>Contacts</a:t>
            </a:r>
            <a:endParaRPr/>
          </a:p>
          <a:p>
            <a:pPr marL="457200" lvl="0" indent="-330200" algn="l" rtl="0">
              <a:lnSpc>
                <a:spcPct val="115000"/>
              </a:lnSpc>
              <a:spcBef>
                <a:spcPts val="0"/>
              </a:spcBef>
              <a:spcAft>
                <a:spcPts val="0"/>
              </a:spcAft>
              <a:buSzPts val="1600"/>
              <a:buChar char="●"/>
            </a:pPr>
            <a:r>
              <a:rPr lang="en"/>
              <a:t>Questions?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0"/>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Mill Levy Certification Form: What’s in it</a:t>
            </a:r>
            <a:endParaRPr/>
          </a:p>
        </p:txBody>
      </p:sp>
      <p:sp>
        <p:nvSpPr>
          <p:cNvPr id="375" name="Google Shape;375;p50"/>
          <p:cNvSpPr txBox="1">
            <a:spLocks noGrp="1"/>
          </p:cNvSpPr>
          <p:nvPr>
            <p:ph type="body" idx="1"/>
          </p:nvPr>
        </p:nvSpPr>
        <p:spPr>
          <a:xfrm>
            <a:off x="311700" y="1152475"/>
            <a:ext cx="77307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
              <a:t>Both form versions contain these locked values (these values won’t change between August valuations and December certification): </a:t>
            </a:r>
            <a:endParaRPr/>
          </a:p>
          <a:p>
            <a:pPr marL="457200" lvl="0" indent="-330200" algn="l" rtl="0">
              <a:lnSpc>
                <a:spcPct val="115000"/>
              </a:lnSpc>
              <a:spcBef>
                <a:spcPts val="1200"/>
              </a:spcBef>
              <a:spcAft>
                <a:spcPts val="0"/>
              </a:spcAft>
              <a:buSzPts val="1600"/>
              <a:buChar char="●"/>
            </a:pPr>
            <a:r>
              <a:rPr lang="en"/>
              <a:t>December 2024 submitted data &amp; August 2025 assessed valuations</a:t>
            </a:r>
            <a:endParaRPr/>
          </a:p>
          <a:p>
            <a:pPr marL="457200" lvl="0" indent="-330200" algn="l" rtl="0">
              <a:lnSpc>
                <a:spcPct val="115000"/>
              </a:lnSpc>
              <a:spcBef>
                <a:spcPts val="0"/>
              </a:spcBef>
              <a:spcAft>
                <a:spcPts val="0"/>
              </a:spcAft>
              <a:buSzPts val="1600"/>
              <a:buChar char="●"/>
            </a:pPr>
            <a:r>
              <a:rPr lang="en"/>
              <a:t>FY25 HB20-1418 values (gross, credit, &amp; net)</a:t>
            </a:r>
            <a:endParaRPr/>
          </a:p>
          <a:p>
            <a:pPr marL="457200" lvl="0" indent="-330200" algn="l" rtl="0">
              <a:lnSpc>
                <a:spcPct val="115000"/>
              </a:lnSpc>
              <a:spcBef>
                <a:spcPts val="0"/>
              </a:spcBef>
              <a:spcAft>
                <a:spcPts val="0"/>
              </a:spcAft>
              <a:buSzPts val="1600"/>
              <a:buChar char="●"/>
            </a:pPr>
            <a:r>
              <a:rPr lang="en"/>
              <a:t>Estimated full funding mill levy</a:t>
            </a:r>
            <a:endParaRPr/>
          </a:p>
          <a:p>
            <a:pPr marL="457200" lvl="0" indent="-330200" algn="l" rtl="0">
              <a:lnSpc>
                <a:spcPct val="115000"/>
              </a:lnSpc>
              <a:spcBef>
                <a:spcPts val="0"/>
              </a:spcBef>
              <a:spcAft>
                <a:spcPts val="0"/>
              </a:spcAft>
              <a:buSzPts val="1600"/>
              <a:buChar char="●"/>
            </a:pPr>
            <a:r>
              <a:rPr lang="en"/>
              <a:t>Projected gross funding from state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1"/>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Mill Levy Certification Worksheet Tabs</a:t>
            </a:r>
            <a:endParaRPr/>
          </a:p>
        </p:txBody>
      </p:sp>
      <p:sp>
        <p:nvSpPr>
          <p:cNvPr id="381" name="Google Shape;381;p51"/>
          <p:cNvSpPr txBox="1">
            <a:spLocks noGrp="1"/>
          </p:cNvSpPr>
          <p:nvPr>
            <p:ph type="body" idx="1"/>
          </p:nvPr>
        </p:nvSpPr>
        <p:spPr>
          <a:xfrm>
            <a:off x="311700" y="928300"/>
            <a:ext cx="7730700" cy="35277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0"/>
              </a:spcAft>
              <a:buNone/>
            </a:pPr>
            <a:r>
              <a:rPr lang="en" b="1"/>
              <a:t>Instruction</a:t>
            </a:r>
            <a:r>
              <a:rPr lang="en"/>
              <a:t> (also available on the same web page as a pdf)</a:t>
            </a:r>
            <a:endParaRPr/>
          </a:p>
          <a:p>
            <a:pPr marL="457200" lvl="0" indent="-314960" algn="l" rtl="0">
              <a:lnSpc>
                <a:spcPct val="115000"/>
              </a:lnSpc>
              <a:spcBef>
                <a:spcPts val="1200"/>
              </a:spcBef>
              <a:spcAft>
                <a:spcPts val="0"/>
              </a:spcAft>
              <a:buSzPct val="100000"/>
              <a:buChar char="●"/>
            </a:pPr>
            <a:r>
              <a:rPr lang="en"/>
              <a:t>Explains how to use the worksheet / breaks it into 12 sections</a:t>
            </a:r>
            <a:endParaRPr/>
          </a:p>
          <a:p>
            <a:pPr marL="0" lvl="0" indent="0" algn="l" rtl="0">
              <a:lnSpc>
                <a:spcPct val="115000"/>
              </a:lnSpc>
              <a:spcBef>
                <a:spcPts val="1200"/>
              </a:spcBef>
              <a:spcAft>
                <a:spcPts val="0"/>
              </a:spcAft>
              <a:buNone/>
            </a:pPr>
            <a:r>
              <a:rPr lang="en" b="1"/>
              <a:t>Cover</a:t>
            </a:r>
            <a:r>
              <a:rPr lang="en"/>
              <a:t> (customizable BOE meeting packet cover sheet)</a:t>
            </a:r>
            <a:endParaRPr/>
          </a:p>
          <a:p>
            <a:pPr marL="0" lvl="0" indent="0" algn="l" rtl="0">
              <a:lnSpc>
                <a:spcPct val="115000"/>
              </a:lnSpc>
              <a:spcBef>
                <a:spcPts val="1200"/>
              </a:spcBef>
              <a:spcAft>
                <a:spcPts val="0"/>
              </a:spcAft>
              <a:buNone/>
            </a:pPr>
            <a:r>
              <a:rPr lang="en" b="1"/>
              <a:t>BOE Resolution </a:t>
            </a:r>
            <a:r>
              <a:rPr lang="en"/>
              <a:t>(includes signature line for BOE president)</a:t>
            </a:r>
            <a:endParaRPr/>
          </a:p>
          <a:p>
            <a:pPr marL="457200" lvl="0" indent="-314960" algn="l" rtl="0">
              <a:lnSpc>
                <a:spcPct val="115000"/>
              </a:lnSpc>
              <a:spcBef>
                <a:spcPts val="1200"/>
              </a:spcBef>
              <a:spcAft>
                <a:spcPts val="0"/>
              </a:spcAft>
              <a:buSzPct val="100000"/>
              <a:buChar char="●"/>
            </a:pPr>
            <a:r>
              <a:rPr lang="en"/>
              <a:t>Auto-populates from worksheet with: </a:t>
            </a:r>
            <a:endParaRPr/>
          </a:p>
          <a:p>
            <a:pPr marL="914400" lvl="1" indent="-310515" algn="l" rtl="0">
              <a:lnSpc>
                <a:spcPct val="115000"/>
              </a:lnSpc>
              <a:spcBef>
                <a:spcPts val="0"/>
              </a:spcBef>
              <a:spcAft>
                <a:spcPts val="0"/>
              </a:spcAft>
              <a:buSzPct val="100000"/>
              <a:buChar char="○"/>
            </a:pPr>
            <a:r>
              <a:rPr lang="en" sz="1517"/>
              <a:t>Total district mills</a:t>
            </a:r>
            <a:endParaRPr sz="1517"/>
          </a:p>
          <a:p>
            <a:pPr marL="914400" lvl="1" indent="-310515" algn="l" rtl="0">
              <a:lnSpc>
                <a:spcPct val="115000"/>
              </a:lnSpc>
              <a:spcBef>
                <a:spcPts val="0"/>
              </a:spcBef>
              <a:spcAft>
                <a:spcPts val="0"/>
              </a:spcAft>
              <a:buSzPct val="100000"/>
              <a:buChar char="○"/>
            </a:pPr>
            <a:r>
              <a:rPr lang="en" sz="1517"/>
              <a:t>Total net assessed valuation</a:t>
            </a:r>
            <a:endParaRPr sz="1517"/>
          </a:p>
          <a:p>
            <a:pPr marL="914400" lvl="1" indent="-310515" algn="l" rtl="0">
              <a:lnSpc>
                <a:spcPct val="115000"/>
              </a:lnSpc>
              <a:spcBef>
                <a:spcPts val="0"/>
              </a:spcBef>
              <a:spcAft>
                <a:spcPts val="0"/>
              </a:spcAft>
              <a:buSzPct val="100000"/>
              <a:buChar char="○"/>
            </a:pPr>
            <a:r>
              <a:rPr lang="en" sz="1517"/>
              <a:t>Dollars and mills by fund</a:t>
            </a:r>
            <a:endParaRPr sz="1517"/>
          </a:p>
          <a:p>
            <a:pPr marL="914400" lvl="1" indent="-310515" algn="l" rtl="0">
              <a:lnSpc>
                <a:spcPct val="115000"/>
              </a:lnSpc>
              <a:spcBef>
                <a:spcPts val="0"/>
              </a:spcBef>
              <a:spcAft>
                <a:spcPts val="0"/>
              </a:spcAft>
              <a:buSzPct val="100000"/>
              <a:buChar char="○"/>
            </a:pPr>
            <a:r>
              <a:rPr lang="en" sz="1517"/>
              <a:t>Estimated full funding mill levy</a:t>
            </a:r>
            <a:endParaRPr sz="1517"/>
          </a:p>
          <a:p>
            <a:pPr marL="914400" lvl="1" indent="-310515" algn="l" rtl="0">
              <a:lnSpc>
                <a:spcPct val="115000"/>
              </a:lnSpc>
              <a:spcBef>
                <a:spcPts val="0"/>
              </a:spcBef>
              <a:spcAft>
                <a:spcPts val="0"/>
              </a:spcAft>
              <a:buSzPct val="100000"/>
              <a:buChar char="○"/>
            </a:pPr>
            <a:r>
              <a:rPr lang="en" sz="1517"/>
              <a:t>Projected gross funding from state</a:t>
            </a:r>
            <a:endParaRPr sz="1517"/>
          </a:p>
          <a:p>
            <a:pPr marL="0" lvl="0" indent="0" algn="l" rtl="0">
              <a:lnSpc>
                <a:spcPct val="115000"/>
              </a:lnSpc>
              <a:spcBef>
                <a:spcPts val="1200"/>
              </a:spcBef>
              <a:spcAft>
                <a:spcPts val="0"/>
              </a:spcAft>
              <a:buNone/>
            </a:pPr>
            <a:r>
              <a:rPr lang="en" b="1"/>
              <a:t>Calculation Worksheet</a:t>
            </a:r>
            <a:r>
              <a:rPr lang="en"/>
              <a:t> (where you’ll enter your data)</a:t>
            </a:r>
            <a:endParaRPr/>
          </a:p>
          <a:p>
            <a:pPr marL="0" lvl="0" indent="0" algn="l" rtl="0">
              <a:lnSpc>
                <a:spcPct val="115000"/>
              </a:lnSpc>
              <a:spcBef>
                <a:spcPts val="1200"/>
              </a:spcBef>
              <a:spcAft>
                <a:spcPts val="1200"/>
              </a:spcAft>
              <a:buNone/>
            </a:pPr>
            <a:r>
              <a:rPr lang="en" b="1"/>
              <a:t>CDE Mill Levy Certify Form </a:t>
            </a:r>
            <a:r>
              <a:rPr lang="en"/>
              <a:t>(what you’ll need to complete your online submission to CDE)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52"/>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Mill Levy Calculation Worksheet Mechanics (1st steps)</a:t>
            </a:r>
            <a:endParaRPr/>
          </a:p>
        </p:txBody>
      </p:sp>
      <p:sp>
        <p:nvSpPr>
          <p:cNvPr id="387" name="Google Shape;387;p52"/>
          <p:cNvSpPr txBox="1">
            <a:spLocks noGrp="1"/>
          </p:cNvSpPr>
          <p:nvPr>
            <p:ph type="body" idx="1"/>
          </p:nvPr>
        </p:nvSpPr>
        <p:spPr>
          <a:xfrm>
            <a:off x="311700" y="1449651"/>
            <a:ext cx="7730700" cy="24747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600"/>
              <a:buNone/>
            </a:pPr>
            <a:r>
              <a:rPr lang="en" b="1"/>
              <a:t>Before you do anything else:</a:t>
            </a:r>
            <a:endParaRPr b="1"/>
          </a:p>
          <a:p>
            <a:pPr marL="0" lvl="0" indent="0" algn="l" rtl="0">
              <a:lnSpc>
                <a:spcPct val="115000"/>
              </a:lnSpc>
              <a:spcBef>
                <a:spcPts val="1200"/>
              </a:spcBef>
              <a:spcAft>
                <a:spcPts val="0"/>
              </a:spcAft>
              <a:buSzPts val="1600"/>
              <a:buNone/>
            </a:pPr>
            <a:r>
              <a:rPr lang="en" b="1"/>
              <a:t>Step one</a:t>
            </a:r>
            <a:r>
              <a:rPr lang="en"/>
              <a:t>: input 4-digit district code into </a:t>
            </a:r>
            <a:r>
              <a:rPr lang="en">
                <a:highlight>
                  <a:schemeClr val="accent6"/>
                </a:highlight>
              </a:rPr>
              <a:t>cell C1</a:t>
            </a:r>
            <a:r>
              <a:rPr lang="en"/>
              <a:t> to pull locked information into worksheet.</a:t>
            </a:r>
            <a:endParaRPr/>
          </a:p>
          <a:p>
            <a:pPr marL="0" lvl="0" indent="0" algn="l" rtl="0">
              <a:lnSpc>
                <a:spcPct val="115000"/>
              </a:lnSpc>
              <a:spcBef>
                <a:spcPts val="1200"/>
              </a:spcBef>
              <a:spcAft>
                <a:spcPts val="0"/>
              </a:spcAft>
              <a:buSzPts val="1600"/>
              <a:buNone/>
            </a:pPr>
            <a:r>
              <a:rPr lang="en" b="1"/>
              <a:t>Step two</a:t>
            </a:r>
            <a:r>
              <a:rPr lang="en"/>
              <a:t>: review and verify locked information from previous and current years (make sure you’re starting with the correct numbers and all your counties listed; contact us right away if you think a correction is needed)</a:t>
            </a:r>
            <a:endParaRPr/>
          </a:p>
          <a:p>
            <a:pPr marL="0" lvl="0" indent="0" algn="l" rtl="0">
              <a:lnSpc>
                <a:spcPct val="115000"/>
              </a:lnSpc>
              <a:spcBef>
                <a:spcPts val="1200"/>
              </a:spcBef>
              <a:spcAft>
                <a:spcPts val="1200"/>
              </a:spcAft>
              <a:buSzPts val="1600"/>
              <a:buNone/>
            </a:pPr>
            <a:endParaRPr/>
          </a:p>
        </p:txBody>
      </p:sp>
      <p:sp>
        <p:nvSpPr>
          <p:cNvPr id="388" name="Google Shape;388;p52"/>
          <p:cNvSpPr/>
          <p:nvPr/>
        </p:nvSpPr>
        <p:spPr>
          <a:xfrm>
            <a:off x="1227975" y="1004728"/>
            <a:ext cx="5817000" cy="394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t>Only input into the </a:t>
            </a:r>
            <a:r>
              <a:rPr lang="en" sz="1500">
                <a:highlight>
                  <a:schemeClr val="accent6"/>
                </a:highlight>
              </a:rPr>
              <a:t>yellow cells</a:t>
            </a:r>
            <a:r>
              <a:rPr lang="en" sz="1500"/>
              <a:t> (everything else is locked)</a:t>
            </a:r>
            <a:endParaRPr sz="1500"/>
          </a:p>
        </p:txBody>
      </p:sp>
      <p:sp>
        <p:nvSpPr>
          <p:cNvPr id="389" name="Google Shape;389;p52"/>
          <p:cNvSpPr txBox="1"/>
          <p:nvPr/>
        </p:nvSpPr>
        <p:spPr>
          <a:xfrm>
            <a:off x="1334175" y="3606499"/>
            <a:ext cx="5604600" cy="606300"/>
          </a:xfrm>
          <a:prstGeom prst="rect">
            <a:avLst/>
          </a:prstGeom>
          <a:noFill/>
          <a:ln w="9525" cap="flat" cmpd="sng">
            <a:solidFill>
              <a:srgbClr val="387BB9"/>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n" i="1">
                <a:solidFill>
                  <a:schemeClr val="dk1"/>
                </a:solidFill>
                <a:latin typeface="Roboto"/>
                <a:ea typeface="Roboto"/>
                <a:cs typeface="Roboto"/>
                <a:sym typeface="Roboto"/>
              </a:rPr>
              <a:t>This year the worksheet tab has a new, more user-friendly layout; </a:t>
            </a:r>
            <a:endParaRPr i="1">
              <a:solidFill>
                <a:schemeClr val="dk1"/>
              </a:solidFill>
              <a:latin typeface="Roboto"/>
              <a:ea typeface="Roboto"/>
              <a:cs typeface="Roboto"/>
              <a:sym typeface="Roboto"/>
            </a:endParaRPr>
          </a:p>
          <a:p>
            <a:pPr marL="0" lvl="0" indent="0" algn="ctr" rtl="0">
              <a:lnSpc>
                <a:spcPct val="80000"/>
              </a:lnSpc>
              <a:spcBef>
                <a:spcPts val="600"/>
              </a:spcBef>
              <a:spcAft>
                <a:spcPts val="600"/>
              </a:spcAft>
              <a:buClr>
                <a:schemeClr val="dk1"/>
              </a:buClr>
              <a:buSzPts val="1600"/>
              <a:buFont typeface="Arial"/>
              <a:buNone/>
            </a:pPr>
            <a:r>
              <a:rPr lang="en" i="1">
                <a:solidFill>
                  <a:schemeClr val="dk1"/>
                </a:solidFill>
                <a:latin typeface="Roboto"/>
                <a:ea typeface="Roboto"/>
                <a:cs typeface="Roboto"/>
                <a:sym typeface="Roboto"/>
              </a:rPr>
              <a:t>no more scrolling over to the right to input data! </a:t>
            </a:r>
            <a:endParaRPr sz="1600" i="1">
              <a:solidFill>
                <a:schemeClr val="dk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3"/>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dk1"/>
              </a:buClr>
              <a:buSzPts val="2000"/>
              <a:buFont typeface="Arial"/>
              <a:buNone/>
            </a:pPr>
            <a:r>
              <a:rPr lang="en"/>
              <a:t>Mill Levy Calculation Worksheet Mechanics, Section 1</a:t>
            </a:r>
            <a:endParaRPr/>
          </a:p>
        </p:txBody>
      </p:sp>
      <p:sp>
        <p:nvSpPr>
          <p:cNvPr id="395" name="Google Shape;395;p53"/>
          <p:cNvSpPr txBox="1">
            <a:spLocks noGrp="1"/>
          </p:cNvSpPr>
          <p:nvPr>
            <p:ph type="body" idx="1"/>
          </p:nvPr>
        </p:nvSpPr>
        <p:spPr>
          <a:xfrm>
            <a:off x="311700" y="1509825"/>
            <a:ext cx="7730700" cy="26754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ct val="100000"/>
              <a:buNone/>
            </a:pPr>
            <a:r>
              <a:rPr lang="en" b="1"/>
              <a:t>Section 1: Assessed Valuation and Abatement (establishing Net Assessed Valuation, on which all your dollar and mill calculations will be based)</a:t>
            </a:r>
            <a:endParaRPr b="1"/>
          </a:p>
          <a:p>
            <a:pPr marL="457200" lvl="0" indent="-322580" algn="l" rtl="0">
              <a:lnSpc>
                <a:spcPct val="115000"/>
              </a:lnSpc>
              <a:spcBef>
                <a:spcPts val="1200"/>
              </a:spcBef>
              <a:spcAft>
                <a:spcPts val="0"/>
              </a:spcAft>
              <a:buSzPct val="100000"/>
              <a:buChar char="●"/>
            </a:pPr>
            <a:r>
              <a:rPr lang="en"/>
              <a:t>Input Gross Assessed Valuation per county in </a:t>
            </a:r>
            <a:r>
              <a:rPr lang="en">
                <a:highlight>
                  <a:schemeClr val="accent6"/>
                </a:highlight>
              </a:rPr>
              <a:t>cells C10-F10</a:t>
            </a:r>
            <a:endParaRPr>
              <a:highlight>
                <a:schemeClr val="lt1"/>
              </a:highlight>
            </a:endParaRPr>
          </a:p>
          <a:p>
            <a:pPr marL="457200" lvl="0" indent="-322580" algn="l" rtl="0">
              <a:lnSpc>
                <a:spcPct val="115000"/>
              </a:lnSpc>
              <a:spcBef>
                <a:spcPts val="0"/>
              </a:spcBef>
              <a:spcAft>
                <a:spcPts val="0"/>
              </a:spcAft>
              <a:buSzPct val="100000"/>
              <a:buChar char="●"/>
            </a:pPr>
            <a:r>
              <a:rPr lang="en"/>
              <a:t>Input Tax Increment Financing per county in </a:t>
            </a:r>
            <a:r>
              <a:rPr lang="en">
                <a:highlight>
                  <a:schemeClr val="accent6"/>
                </a:highlight>
              </a:rPr>
              <a:t>cells C11-F11</a:t>
            </a:r>
            <a:endParaRPr>
              <a:highlight>
                <a:schemeClr val="accent6"/>
              </a:highlight>
            </a:endParaRPr>
          </a:p>
          <a:p>
            <a:pPr marL="914400" lvl="1" indent="-310832" algn="l" rtl="0">
              <a:lnSpc>
                <a:spcPct val="115000"/>
              </a:lnSpc>
              <a:spcBef>
                <a:spcPts val="0"/>
              </a:spcBef>
              <a:spcAft>
                <a:spcPts val="0"/>
              </a:spcAft>
              <a:buSzPct val="100000"/>
              <a:buChar char="○"/>
            </a:pPr>
            <a:r>
              <a:rPr lang="en" i="1"/>
              <a:t>Enter TIF as a negative number, regardless of how it appears on your valuation forms</a:t>
            </a:r>
            <a:endParaRPr/>
          </a:p>
          <a:p>
            <a:pPr marL="457200" lvl="0" indent="-322580" algn="l" rtl="0">
              <a:lnSpc>
                <a:spcPct val="115000"/>
              </a:lnSpc>
              <a:spcBef>
                <a:spcPts val="0"/>
              </a:spcBef>
              <a:spcAft>
                <a:spcPts val="0"/>
              </a:spcAft>
              <a:buSzPct val="100000"/>
              <a:buChar char="●"/>
            </a:pPr>
            <a:r>
              <a:rPr lang="en"/>
              <a:t>Net Assessed Value will auto-calculate in </a:t>
            </a:r>
            <a:r>
              <a:rPr lang="en">
                <a:highlight>
                  <a:srgbClr val="D9D9D9"/>
                </a:highlight>
              </a:rPr>
              <a:t>cells C12-E12</a:t>
            </a:r>
            <a:endParaRPr>
              <a:highlight>
                <a:srgbClr val="D9D9D9"/>
              </a:highlight>
            </a:endParaRPr>
          </a:p>
          <a:p>
            <a:pPr marL="457200" lvl="0" indent="-322580" algn="l" rtl="0">
              <a:lnSpc>
                <a:spcPct val="115000"/>
              </a:lnSpc>
              <a:spcBef>
                <a:spcPts val="0"/>
              </a:spcBef>
              <a:spcAft>
                <a:spcPts val="0"/>
              </a:spcAft>
              <a:buSzPct val="100000"/>
              <a:buChar char="●"/>
            </a:pPr>
            <a:r>
              <a:rPr lang="en"/>
              <a:t>Totals will populate </a:t>
            </a:r>
            <a:r>
              <a:rPr lang="en">
                <a:highlight>
                  <a:srgbClr val="D9D9D9"/>
                </a:highlight>
              </a:rPr>
              <a:t>cells D29-D31</a:t>
            </a:r>
            <a:r>
              <a:rPr lang="en"/>
              <a:t> </a:t>
            </a:r>
            <a:endParaRPr/>
          </a:p>
          <a:p>
            <a:pPr marL="457200" lvl="0" indent="-322580" algn="l" rtl="0">
              <a:lnSpc>
                <a:spcPct val="115000"/>
              </a:lnSpc>
              <a:spcBef>
                <a:spcPts val="0"/>
              </a:spcBef>
              <a:spcAft>
                <a:spcPts val="0"/>
              </a:spcAft>
              <a:buSzPct val="100000"/>
              <a:buChar char="●"/>
            </a:pPr>
            <a:r>
              <a:rPr lang="en"/>
              <a:t>Input Abatement amounts per county (per specific levy sources from each Certification of Valuation) in </a:t>
            </a:r>
            <a:r>
              <a:rPr lang="en">
                <a:highlight>
                  <a:schemeClr val="accent6"/>
                </a:highlight>
              </a:rPr>
              <a:t>cells C16-F22</a:t>
            </a:r>
            <a:endParaRPr>
              <a:highlight>
                <a:schemeClr val="accent6"/>
              </a:highlight>
            </a:endParaRPr>
          </a:p>
          <a:p>
            <a:pPr marL="914400" lvl="1" indent="-310832" algn="l" rtl="0">
              <a:lnSpc>
                <a:spcPct val="115000"/>
              </a:lnSpc>
              <a:spcBef>
                <a:spcPts val="0"/>
              </a:spcBef>
              <a:spcAft>
                <a:spcPts val="0"/>
              </a:spcAft>
              <a:buSzPct val="100000"/>
              <a:buChar char="○"/>
            </a:pPr>
            <a:r>
              <a:rPr lang="en"/>
              <a:t>Total of all Certification of Valuation abatement amounts (General, Bond, MLO, etc.) from all counties for all funds populates </a:t>
            </a:r>
            <a:r>
              <a:rPr lang="en">
                <a:highlight>
                  <a:srgbClr val="D9D9D9"/>
                </a:highlight>
              </a:rPr>
              <a:t>cell D35</a:t>
            </a:r>
            <a:endParaRPr>
              <a:highlight>
                <a:srgbClr val="D9D9D9"/>
              </a:highlight>
            </a:endParaRPr>
          </a:p>
        </p:txBody>
      </p:sp>
      <p:sp>
        <p:nvSpPr>
          <p:cNvPr id="396" name="Google Shape;396;p53"/>
          <p:cNvSpPr/>
          <p:nvPr/>
        </p:nvSpPr>
        <p:spPr>
          <a:xfrm>
            <a:off x="1227975" y="1074913"/>
            <a:ext cx="5817000" cy="394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t>Only input into the </a:t>
            </a:r>
            <a:r>
              <a:rPr lang="en" sz="1500">
                <a:highlight>
                  <a:schemeClr val="accent6"/>
                </a:highlight>
              </a:rPr>
              <a:t>yellow cells</a:t>
            </a:r>
            <a:r>
              <a:rPr lang="en" sz="1500"/>
              <a:t> (everything in </a:t>
            </a:r>
            <a:r>
              <a:rPr lang="en" sz="1500">
                <a:highlight>
                  <a:srgbClr val="D9D9D9"/>
                </a:highlight>
              </a:rPr>
              <a:t>gray </a:t>
            </a:r>
            <a:r>
              <a:rPr lang="en" sz="1500"/>
              <a:t>is locked)</a:t>
            </a:r>
            <a:endParaRPr sz="15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dk1"/>
              </a:buClr>
              <a:buSzPts val="2000"/>
              <a:buFont typeface="Arial"/>
              <a:buNone/>
            </a:pPr>
            <a:r>
              <a:rPr lang="en"/>
              <a:t>Mill Levy Calculation Worksheet Mechanics, Section 2</a:t>
            </a:r>
            <a:endParaRPr/>
          </a:p>
        </p:txBody>
      </p:sp>
      <p:sp>
        <p:nvSpPr>
          <p:cNvPr id="402" name="Google Shape;402;p54"/>
          <p:cNvSpPr txBox="1">
            <a:spLocks noGrp="1"/>
          </p:cNvSpPr>
          <p:nvPr>
            <p:ph type="body" idx="1"/>
          </p:nvPr>
        </p:nvSpPr>
        <p:spPr>
          <a:xfrm>
            <a:off x="311700" y="1539900"/>
            <a:ext cx="7730700" cy="2390400"/>
          </a:xfrm>
          <a:prstGeom prst="rect">
            <a:avLst/>
          </a:prstGeom>
          <a:noFill/>
          <a:ln>
            <a:noFill/>
          </a:ln>
        </p:spPr>
        <p:txBody>
          <a:bodyPr spcFirstLastPara="1" wrap="square" lIns="91425" tIns="91425" rIns="91425" bIns="91425" anchor="t" anchorCtr="0">
            <a:normAutofit fontScale="92500"/>
          </a:bodyPr>
          <a:lstStyle/>
          <a:p>
            <a:pPr marL="0" lvl="0" indent="0" algn="l" rtl="0">
              <a:lnSpc>
                <a:spcPct val="115000"/>
              </a:lnSpc>
              <a:spcBef>
                <a:spcPts val="0"/>
              </a:spcBef>
              <a:spcAft>
                <a:spcPts val="0"/>
              </a:spcAft>
              <a:buSzPct val="100000"/>
              <a:buNone/>
            </a:pPr>
            <a:r>
              <a:rPr lang="en" b="1"/>
              <a:t>Section 2: General Fund Total Program Mill Calculation (and comparison of previous year to current year)</a:t>
            </a:r>
            <a:endParaRPr b="1"/>
          </a:p>
          <a:p>
            <a:pPr marL="457200" lvl="0" indent="-322580" algn="l" rtl="0">
              <a:lnSpc>
                <a:spcPct val="115000"/>
              </a:lnSpc>
              <a:spcBef>
                <a:spcPts val="1200"/>
              </a:spcBef>
              <a:spcAft>
                <a:spcPts val="0"/>
              </a:spcAft>
              <a:buSzPct val="100000"/>
              <a:buChar char="●"/>
            </a:pPr>
            <a:r>
              <a:rPr lang="en">
                <a:highlight>
                  <a:srgbClr val="D9D9D9"/>
                </a:highlight>
              </a:rPr>
              <a:t>Rows 43-48</a:t>
            </a:r>
            <a:r>
              <a:rPr lang="en"/>
              <a:t> are all calculations pulled from the "CDE Mill Levy Certify Form" tab.</a:t>
            </a:r>
            <a:endParaRPr/>
          </a:p>
          <a:p>
            <a:pPr marL="457200" lvl="0" indent="-322580" algn="l" rtl="0">
              <a:lnSpc>
                <a:spcPct val="115000"/>
              </a:lnSpc>
              <a:spcBef>
                <a:spcPts val="0"/>
              </a:spcBef>
              <a:spcAft>
                <a:spcPts val="0"/>
              </a:spcAft>
              <a:buSzPct val="100000"/>
              <a:buChar char="●"/>
            </a:pPr>
            <a:r>
              <a:rPr lang="en">
                <a:highlight>
                  <a:schemeClr val="accent6"/>
                </a:highlight>
              </a:rPr>
              <a:t>Cells F46 and F47</a:t>
            </a:r>
            <a:r>
              <a:rPr lang="en"/>
              <a:t> are for fully locally funded districts only</a:t>
            </a:r>
            <a:endParaRPr/>
          </a:p>
          <a:p>
            <a:pPr marL="914400" lvl="1" indent="-310832" algn="l" rtl="0">
              <a:lnSpc>
                <a:spcPct val="115000"/>
              </a:lnSpc>
              <a:spcBef>
                <a:spcPts val="0"/>
              </a:spcBef>
              <a:spcAft>
                <a:spcPts val="0"/>
              </a:spcAft>
              <a:buSzPct val="100000"/>
              <a:buChar char="○"/>
            </a:pPr>
            <a:r>
              <a:rPr lang="en"/>
              <a:t>if this applies to your district, enter Categorical Buyout and Total Program Excess Mills. </a:t>
            </a:r>
            <a:endParaRPr/>
          </a:p>
          <a:p>
            <a:pPr marL="914400" lvl="1" indent="-310832" algn="l" rtl="0">
              <a:lnSpc>
                <a:spcPct val="115000"/>
              </a:lnSpc>
              <a:spcBef>
                <a:spcPts val="0"/>
              </a:spcBef>
              <a:spcAft>
                <a:spcPts val="0"/>
              </a:spcAft>
              <a:buSzPct val="100000"/>
              <a:buChar char="○"/>
            </a:pPr>
            <a:r>
              <a:rPr lang="en"/>
              <a:t>There will be an additional training later in the month for fully locally funded districts.</a:t>
            </a:r>
            <a:endParaRPr/>
          </a:p>
          <a:p>
            <a:pPr marL="457200" lvl="0" indent="0" algn="l" rtl="0">
              <a:lnSpc>
                <a:spcPct val="115000"/>
              </a:lnSpc>
              <a:spcBef>
                <a:spcPts val="1200"/>
              </a:spcBef>
              <a:spcAft>
                <a:spcPts val="1200"/>
              </a:spcAft>
              <a:buNone/>
            </a:pPr>
            <a:endParaRPr/>
          </a:p>
        </p:txBody>
      </p:sp>
      <p:sp>
        <p:nvSpPr>
          <p:cNvPr id="403" name="Google Shape;403;p54"/>
          <p:cNvSpPr/>
          <p:nvPr/>
        </p:nvSpPr>
        <p:spPr>
          <a:xfrm>
            <a:off x="1227975" y="1074913"/>
            <a:ext cx="5817000" cy="394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t>Only input into the </a:t>
            </a:r>
            <a:r>
              <a:rPr lang="en" sz="1500">
                <a:highlight>
                  <a:schemeClr val="accent6"/>
                </a:highlight>
              </a:rPr>
              <a:t>yellow cells</a:t>
            </a:r>
            <a:r>
              <a:rPr lang="en" sz="1500"/>
              <a:t> (everything else is locked)</a:t>
            </a:r>
            <a:endParaRPr sz="15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55"/>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dk1"/>
              </a:buClr>
              <a:buSzPts val="2000"/>
              <a:buFont typeface="Arial"/>
              <a:buNone/>
            </a:pPr>
            <a:r>
              <a:rPr lang="en"/>
              <a:t>Mill Levy Calculation Worksheet Mechanics, Section 3</a:t>
            </a:r>
            <a:endParaRPr/>
          </a:p>
        </p:txBody>
      </p:sp>
      <p:sp>
        <p:nvSpPr>
          <p:cNvPr id="409" name="Google Shape;409;p55"/>
          <p:cNvSpPr txBox="1">
            <a:spLocks noGrp="1"/>
          </p:cNvSpPr>
          <p:nvPr>
            <p:ph type="body" idx="1"/>
          </p:nvPr>
        </p:nvSpPr>
        <p:spPr>
          <a:xfrm>
            <a:off x="311700" y="1539900"/>
            <a:ext cx="7730700" cy="28215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0"/>
              </a:spcAft>
              <a:buSzPct val="100000"/>
              <a:buNone/>
            </a:pPr>
            <a:r>
              <a:rPr lang="en" b="1"/>
              <a:t>Section 3: General Fund Non-Total Program Mill Calculation (Voter Approved Mill Levy Overrides)</a:t>
            </a:r>
            <a:endParaRPr b="1"/>
          </a:p>
          <a:p>
            <a:pPr marL="457200" lvl="0" indent="-314960" algn="l" rtl="0">
              <a:lnSpc>
                <a:spcPct val="115000"/>
              </a:lnSpc>
              <a:spcBef>
                <a:spcPts val="1200"/>
              </a:spcBef>
              <a:spcAft>
                <a:spcPts val="0"/>
              </a:spcAft>
              <a:buSzPct val="100000"/>
              <a:buChar char="●"/>
            </a:pPr>
            <a:r>
              <a:rPr lang="en"/>
              <a:t>Best Practice: </a:t>
            </a:r>
            <a:r>
              <a:rPr lang="en" i="1"/>
              <a:t>have a copy of every ballot question</a:t>
            </a:r>
            <a:r>
              <a:rPr lang="en"/>
              <a:t> to check language/amounts; you need to know if the override is a fixed mill levy or fixed dollar amount</a:t>
            </a:r>
            <a:endParaRPr/>
          </a:p>
          <a:p>
            <a:pPr marL="457200" lvl="0" indent="-314960" algn="l" rtl="0">
              <a:lnSpc>
                <a:spcPct val="115000"/>
              </a:lnSpc>
              <a:spcBef>
                <a:spcPts val="0"/>
              </a:spcBef>
              <a:spcAft>
                <a:spcPts val="0"/>
              </a:spcAft>
              <a:buSzPct val="100000"/>
              <a:buChar char="●"/>
            </a:pPr>
            <a:r>
              <a:rPr lang="en" b="1">
                <a:solidFill>
                  <a:srgbClr val="CC0000"/>
                </a:solidFill>
              </a:rPr>
              <a:t>Cells A61 - A65</a:t>
            </a:r>
            <a:r>
              <a:rPr lang="en"/>
              <a:t>; enter Voter Approved Override date and whether it is a fixed mill or dollar amount (this area is the one exception to the yellow-cell rule)</a:t>
            </a:r>
            <a:endParaRPr/>
          </a:p>
          <a:p>
            <a:pPr marL="457200" lvl="0" indent="-314960" algn="l" rtl="0">
              <a:lnSpc>
                <a:spcPct val="115000"/>
              </a:lnSpc>
              <a:spcBef>
                <a:spcPts val="0"/>
              </a:spcBef>
              <a:spcAft>
                <a:spcPts val="0"/>
              </a:spcAft>
              <a:buSzPct val="100000"/>
              <a:buChar char="●"/>
            </a:pPr>
            <a:r>
              <a:rPr lang="en"/>
              <a:t>If dollar amount, enter into </a:t>
            </a:r>
            <a:r>
              <a:rPr lang="en">
                <a:highlight>
                  <a:schemeClr val="accent6"/>
                </a:highlight>
              </a:rPr>
              <a:t>Column C</a:t>
            </a:r>
            <a:endParaRPr>
              <a:highlight>
                <a:schemeClr val="accent6"/>
              </a:highlight>
            </a:endParaRPr>
          </a:p>
          <a:p>
            <a:pPr marL="457200" lvl="0" indent="-314960" algn="l" rtl="0">
              <a:lnSpc>
                <a:spcPct val="115000"/>
              </a:lnSpc>
              <a:spcBef>
                <a:spcPts val="0"/>
              </a:spcBef>
              <a:spcAft>
                <a:spcPts val="0"/>
              </a:spcAft>
              <a:buSzPct val="100000"/>
              <a:buChar char="●"/>
            </a:pPr>
            <a:r>
              <a:rPr lang="en"/>
              <a:t>If fixed mill amount, enter into </a:t>
            </a:r>
            <a:r>
              <a:rPr lang="en">
                <a:highlight>
                  <a:schemeClr val="accent6"/>
                </a:highlight>
              </a:rPr>
              <a:t>Column D</a:t>
            </a:r>
            <a:endParaRPr>
              <a:highlight>
                <a:schemeClr val="accent6"/>
              </a:highlight>
            </a:endParaRPr>
          </a:p>
          <a:p>
            <a:pPr marL="457200" lvl="0" indent="-314960" algn="l" rtl="0">
              <a:lnSpc>
                <a:spcPct val="115000"/>
              </a:lnSpc>
              <a:spcBef>
                <a:spcPts val="0"/>
              </a:spcBef>
              <a:spcAft>
                <a:spcPts val="0"/>
              </a:spcAft>
              <a:buSzPct val="100000"/>
              <a:buChar char="●"/>
            </a:pPr>
            <a:r>
              <a:rPr lang="en"/>
              <a:t>Calculated result appears in </a:t>
            </a:r>
            <a:r>
              <a:rPr lang="en">
                <a:highlight>
                  <a:srgbClr val="D9D9D9"/>
                </a:highlight>
              </a:rPr>
              <a:t>Column E</a:t>
            </a:r>
            <a:endParaRPr/>
          </a:p>
          <a:p>
            <a:pPr marL="457200" lvl="0" indent="-314960" algn="l" rtl="0">
              <a:lnSpc>
                <a:spcPct val="115000"/>
              </a:lnSpc>
              <a:spcBef>
                <a:spcPts val="0"/>
              </a:spcBef>
              <a:spcAft>
                <a:spcPts val="0"/>
              </a:spcAft>
              <a:buSzPct val="100000"/>
              <a:buChar char="●"/>
            </a:pPr>
            <a:r>
              <a:rPr lang="en"/>
              <a:t>Note the abatement amount is pulled from </a:t>
            </a:r>
            <a:r>
              <a:rPr lang="en">
                <a:highlight>
                  <a:srgbClr val="D9D9D9"/>
                </a:highlight>
              </a:rPr>
              <a:t>Cell D35</a:t>
            </a:r>
            <a:r>
              <a:rPr lang="en"/>
              <a:t> in Section 1</a:t>
            </a:r>
            <a:endParaRPr/>
          </a:p>
          <a:p>
            <a:pPr marL="0" lvl="0" indent="0" algn="l" rtl="0">
              <a:lnSpc>
                <a:spcPct val="115000"/>
              </a:lnSpc>
              <a:spcBef>
                <a:spcPts val="1200"/>
              </a:spcBef>
              <a:spcAft>
                <a:spcPts val="1200"/>
              </a:spcAft>
              <a:buNone/>
            </a:pPr>
            <a:r>
              <a:rPr lang="en"/>
              <a:t>(The 3 digit mill will produce a value over or under the voter approved dollar amount when rounded to 2 digits. It’s okay to be over due to rounding)</a:t>
            </a:r>
            <a:endParaRPr/>
          </a:p>
        </p:txBody>
      </p:sp>
      <p:sp>
        <p:nvSpPr>
          <p:cNvPr id="410" name="Google Shape;410;p55"/>
          <p:cNvSpPr/>
          <p:nvPr/>
        </p:nvSpPr>
        <p:spPr>
          <a:xfrm>
            <a:off x="1227975" y="1074913"/>
            <a:ext cx="5817000" cy="394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t>Only input into the </a:t>
            </a:r>
            <a:r>
              <a:rPr lang="en" sz="1500">
                <a:highlight>
                  <a:schemeClr val="accent6"/>
                </a:highlight>
              </a:rPr>
              <a:t>yellow cells</a:t>
            </a:r>
            <a:r>
              <a:rPr lang="en" sz="1500"/>
              <a:t> (everything else is locked)</a:t>
            </a:r>
            <a:endParaRPr sz="15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56"/>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dk1"/>
              </a:buClr>
              <a:buSzPts val="2000"/>
              <a:buFont typeface="Arial"/>
              <a:buNone/>
            </a:pPr>
            <a:r>
              <a:rPr lang="en"/>
              <a:t>Mill Levy Calculation Worksheet Mechanics, Section 4</a:t>
            </a:r>
            <a:endParaRPr/>
          </a:p>
        </p:txBody>
      </p:sp>
      <p:sp>
        <p:nvSpPr>
          <p:cNvPr id="416" name="Google Shape;416;p56"/>
          <p:cNvSpPr txBox="1">
            <a:spLocks noGrp="1"/>
          </p:cNvSpPr>
          <p:nvPr>
            <p:ph type="body" idx="1"/>
          </p:nvPr>
        </p:nvSpPr>
        <p:spPr>
          <a:xfrm>
            <a:off x="311700" y="1539900"/>
            <a:ext cx="7730700" cy="27711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0"/>
              </a:spcAft>
              <a:buSzPct val="100000"/>
              <a:buNone/>
            </a:pPr>
            <a:r>
              <a:rPr lang="en" b="1"/>
              <a:t>Section 4: Bond Fund Principal and Interest Amount Certification</a:t>
            </a:r>
            <a:endParaRPr b="1"/>
          </a:p>
          <a:p>
            <a:pPr marL="457200" lvl="0" indent="-314960" algn="l" rtl="0">
              <a:spcBef>
                <a:spcPts val="1200"/>
              </a:spcBef>
              <a:spcAft>
                <a:spcPts val="0"/>
              </a:spcAft>
              <a:buSzPct val="100000"/>
              <a:buChar char="●"/>
            </a:pPr>
            <a:r>
              <a:rPr lang="en"/>
              <a:t>Best Practice: </a:t>
            </a:r>
            <a:r>
              <a:rPr lang="en" i="1"/>
              <a:t>have a copy of every ballot question</a:t>
            </a:r>
            <a:r>
              <a:rPr lang="en"/>
              <a:t> to check language/amounts</a:t>
            </a:r>
            <a:endParaRPr>
              <a:highlight>
                <a:srgbClr val="D9D9D9"/>
              </a:highlight>
            </a:endParaRPr>
          </a:p>
          <a:p>
            <a:pPr marL="457200" lvl="0" indent="-314960" algn="l" rtl="0">
              <a:spcBef>
                <a:spcPts val="0"/>
              </a:spcBef>
              <a:spcAft>
                <a:spcPts val="0"/>
              </a:spcAft>
              <a:buSzPct val="100000"/>
              <a:buChar char="●"/>
            </a:pPr>
            <a:r>
              <a:rPr lang="en">
                <a:highlight>
                  <a:schemeClr val="accent6"/>
                </a:highlight>
              </a:rPr>
              <a:t>Cell C98</a:t>
            </a:r>
            <a:r>
              <a:rPr lang="en"/>
              <a:t>: From your Bond Schedule, add the dollar amount to certify to pay for interest &amp; principal payments (do not certify more than the maximum amount your ballot question allows)</a:t>
            </a:r>
            <a:endParaRPr>
              <a:highlight>
                <a:srgbClr val="D9D9D9"/>
              </a:highlight>
            </a:endParaRPr>
          </a:p>
          <a:p>
            <a:pPr marL="457200" lvl="0" indent="-314960" algn="l" rtl="0">
              <a:lnSpc>
                <a:spcPct val="115000"/>
              </a:lnSpc>
              <a:spcBef>
                <a:spcPts val="0"/>
              </a:spcBef>
              <a:spcAft>
                <a:spcPts val="0"/>
              </a:spcAft>
              <a:buSzPct val="100000"/>
              <a:buChar char="●"/>
            </a:pPr>
            <a:r>
              <a:rPr lang="en">
                <a:highlight>
                  <a:srgbClr val="D9D9D9"/>
                </a:highlight>
              </a:rPr>
              <a:t>Cell B98</a:t>
            </a:r>
            <a:r>
              <a:rPr lang="en"/>
              <a:t> is your dollar amount from Cell C98 divided by your Net AV from Section 1, times 1,000 (this is your calculated mill amount)</a:t>
            </a:r>
            <a:endParaRPr/>
          </a:p>
          <a:p>
            <a:pPr marL="457200" lvl="0" indent="-314960" algn="l" rtl="0">
              <a:lnSpc>
                <a:spcPct val="115000"/>
              </a:lnSpc>
              <a:spcBef>
                <a:spcPts val="0"/>
              </a:spcBef>
              <a:spcAft>
                <a:spcPts val="0"/>
              </a:spcAft>
              <a:buSzPct val="100000"/>
              <a:buChar char="●"/>
            </a:pPr>
            <a:r>
              <a:rPr lang="en">
                <a:highlight>
                  <a:schemeClr val="accent6"/>
                </a:highlight>
              </a:rPr>
              <a:t>Cell D98</a:t>
            </a:r>
            <a:r>
              <a:rPr lang="en"/>
              <a:t>: Enter the number from </a:t>
            </a:r>
            <a:r>
              <a:rPr lang="en">
                <a:highlight>
                  <a:srgbClr val="D9D9D9"/>
                </a:highlight>
              </a:rPr>
              <a:t>Cell B98</a:t>
            </a:r>
            <a:r>
              <a:rPr lang="en"/>
              <a:t>, rounded to 3 decimal places (or enter a fixed mill amount if your ballot question specifies a fixed mill). </a:t>
            </a:r>
            <a:endParaRPr/>
          </a:p>
          <a:p>
            <a:pPr marL="0" lvl="0" indent="0" algn="l" rtl="0">
              <a:spcBef>
                <a:spcPts val="1200"/>
              </a:spcBef>
              <a:spcAft>
                <a:spcPts val="1200"/>
              </a:spcAft>
              <a:buNone/>
            </a:pPr>
            <a:r>
              <a:rPr lang="en"/>
              <a:t>(The 3 digit mill will produce a value over or under the voter approved dollar amount when rounded to 2 digits. It’s okay to be over due to rounding)</a:t>
            </a:r>
            <a:endParaRPr/>
          </a:p>
        </p:txBody>
      </p:sp>
      <p:sp>
        <p:nvSpPr>
          <p:cNvPr id="417" name="Google Shape;417;p56"/>
          <p:cNvSpPr/>
          <p:nvPr/>
        </p:nvSpPr>
        <p:spPr>
          <a:xfrm>
            <a:off x="1227975" y="1074913"/>
            <a:ext cx="5817000" cy="394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t>Only input into the </a:t>
            </a:r>
            <a:r>
              <a:rPr lang="en" sz="1500">
                <a:highlight>
                  <a:schemeClr val="accent6"/>
                </a:highlight>
              </a:rPr>
              <a:t>yellow cells</a:t>
            </a:r>
            <a:r>
              <a:rPr lang="en" sz="1500"/>
              <a:t> (everything else is locked)</a:t>
            </a:r>
            <a:endParaRPr sz="15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57"/>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dk1"/>
              </a:buClr>
              <a:buSzPts val="2000"/>
              <a:buFont typeface="Arial"/>
              <a:buNone/>
            </a:pPr>
            <a:r>
              <a:rPr lang="en"/>
              <a:t>Mill Levy Calculation Worksheet Mechanics, Sections 5-8</a:t>
            </a:r>
            <a:endParaRPr/>
          </a:p>
        </p:txBody>
      </p:sp>
      <p:sp>
        <p:nvSpPr>
          <p:cNvPr id="423" name="Google Shape;423;p57"/>
          <p:cNvSpPr txBox="1">
            <a:spLocks noGrp="1"/>
          </p:cNvSpPr>
          <p:nvPr>
            <p:ph type="body" idx="1"/>
          </p:nvPr>
        </p:nvSpPr>
        <p:spPr>
          <a:xfrm>
            <a:off x="271125" y="1605097"/>
            <a:ext cx="7730700" cy="2525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 b="1"/>
              <a:t>Sections 5 through 8</a:t>
            </a:r>
            <a:endParaRPr b="1"/>
          </a:p>
          <a:p>
            <a:pPr marL="0" lvl="0" indent="0" algn="l" rtl="0">
              <a:lnSpc>
                <a:spcPct val="115000"/>
              </a:lnSpc>
              <a:spcBef>
                <a:spcPts val="1200"/>
              </a:spcBef>
              <a:spcAft>
                <a:spcPts val="0"/>
              </a:spcAft>
              <a:buSzPts val="1600"/>
              <a:buNone/>
            </a:pPr>
            <a:r>
              <a:rPr lang="en"/>
              <a:t>Follow the same process as for Section 4 to enter amounts for the following funds: </a:t>
            </a:r>
            <a:endParaRPr/>
          </a:p>
          <a:p>
            <a:pPr marL="457200" lvl="0" indent="-330200" algn="l" rtl="0">
              <a:lnSpc>
                <a:spcPct val="115000"/>
              </a:lnSpc>
              <a:spcBef>
                <a:spcPts val="1200"/>
              </a:spcBef>
              <a:spcAft>
                <a:spcPts val="0"/>
              </a:spcAft>
              <a:buSzPts val="1600"/>
              <a:buChar char="●"/>
            </a:pPr>
            <a:r>
              <a:rPr lang="en" b="1"/>
              <a:t>Section 5</a:t>
            </a:r>
            <a:r>
              <a:rPr lang="en"/>
              <a:t>: Transportation Fund</a:t>
            </a:r>
            <a:endParaRPr/>
          </a:p>
          <a:p>
            <a:pPr marL="457200" lvl="0" indent="-330200" algn="l" rtl="0">
              <a:lnSpc>
                <a:spcPct val="115000"/>
              </a:lnSpc>
              <a:spcBef>
                <a:spcPts val="0"/>
              </a:spcBef>
              <a:spcAft>
                <a:spcPts val="0"/>
              </a:spcAft>
              <a:buSzPts val="1600"/>
              <a:buChar char="●"/>
            </a:pPr>
            <a:r>
              <a:rPr lang="en" b="1"/>
              <a:t>Section 6</a:t>
            </a:r>
            <a:r>
              <a:rPr lang="en"/>
              <a:t>: Special Building and Tech Fund (NOT Debt-Free-Schools)</a:t>
            </a:r>
            <a:endParaRPr/>
          </a:p>
          <a:p>
            <a:pPr marL="457200" lvl="0" indent="-330200" algn="l" rtl="0">
              <a:lnSpc>
                <a:spcPct val="115000"/>
              </a:lnSpc>
              <a:spcBef>
                <a:spcPts val="0"/>
              </a:spcBef>
              <a:spcAft>
                <a:spcPts val="0"/>
              </a:spcAft>
              <a:buSzPts val="1600"/>
              <a:buChar char="●"/>
            </a:pPr>
            <a:r>
              <a:rPr lang="en" b="1"/>
              <a:t>Section 7: </a:t>
            </a:r>
            <a:r>
              <a:rPr lang="en"/>
              <a:t>Debt Free Schools (AKA Supplemental Capital Construction, Technology, and Maintenance Fund)</a:t>
            </a:r>
            <a:endParaRPr/>
          </a:p>
          <a:p>
            <a:pPr marL="457200" lvl="0" indent="-330200" algn="l" rtl="0">
              <a:lnSpc>
                <a:spcPct val="115000"/>
              </a:lnSpc>
              <a:spcBef>
                <a:spcPts val="0"/>
              </a:spcBef>
              <a:spcAft>
                <a:spcPts val="0"/>
              </a:spcAft>
              <a:buSzPts val="1600"/>
              <a:buChar char="●"/>
            </a:pPr>
            <a:r>
              <a:rPr lang="en" b="1"/>
              <a:t>Section 8</a:t>
            </a:r>
            <a:r>
              <a:rPr lang="en"/>
              <a:t>: Other Funds (Loan, Library, Charter School)</a:t>
            </a:r>
            <a:endParaRPr/>
          </a:p>
        </p:txBody>
      </p:sp>
      <p:sp>
        <p:nvSpPr>
          <p:cNvPr id="424" name="Google Shape;424;p57"/>
          <p:cNvSpPr/>
          <p:nvPr/>
        </p:nvSpPr>
        <p:spPr>
          <a:xfrm>
            <a:off x="1227975" y="1074913"/>
            <a:ext cx="5817000" cy="394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t>Only input into the </a:t>
            </a:r>
            <a:r>
              <a:rPr lang="en" sz="1500">
                <a:highlight>
                  <a:schemeClr val="accent6"/>
                </a:highlight>
              </a:rPr>
              <a:t>yellow cells</a:t>
            </a:r>
            <a:r>
              <a:rPr lang="en" sz="1500"/>
              <a:t> (everything else is locked)</a:t>
            </a:r>
            <a:endParaRPr sz="15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58"/>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SzPts val="2000"/>
              <a:buNone/>
            </a:pPr>
            <a:r>
              <a:rPr lang="en"/>
              <a:t>Mill Levy Calculation Worksheet Mechanics, Sections 9-12</a:t>
            </a:r>
            <a:endParaRPr/>
          </a:p>
        </p:txBody>
      </p:sp>
      <p:sp>
        <p:nvSpPr>
          <p:cNvPr id="430" name="Google Shape;430;p58"/>
          <p:cNvSpPr txBox="1">
            <a:spLocks noGrp="1"/>
          </p:cNvSpPr>
          <p:nvPr>
            <p:ph type="body" idx="1"/>
          </p:nvPr>
        </p:nvSpPr>
        <p:spPr>
          <a:xfrm>
            <a:off x="271125" y="1524889"/>
            <a:ext cx="7730700" cy="28965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600"/>
              <a:buNone/>
            </a:pPr>
            <a:r>
              <a:rPr lang="en" b="1"/>
              <a:t>Sections 9 through 12</a:t>
            </a:r>
            <a:endParaRPr b="1"/>
          </a:p>
          <a:p>
            <a:pPr marL="0" lvl="0" indent="0" algn="l" rtl="0">
              <a:lnSpc>
                <a:spcPct val="115000"/>
              </a:lnSpc>
              <a:spcBef>
                <a:spcPts val="1200"/>
              </a:spcBef>
              <a:spcAft>
                <a:spcPts val="0"/>
              </a:spcAft>
              <a:buSzPts val="1600"/>
              <a:buNone/>
            </a:pPr>
            <a:r>
              <a:rPr lang="en"/>
              <a:t>These are largely auto-calculated, with the exception of </a:t>
            </a:r>
            <a:r>
              <a:rPr lang="en">
                <a:highlight>
                  <a:schemeClr val="accent6"/>
                </a:highlight>
              </a:rPr>
              <a:t>Cell F181</a:t>
            </a:r>
            <a:r>
              <a:rPr lang="en"/>
              <a:t> in Section 10.  </a:t>
            </a:r>
            <a:endParaRPr/>
          </a:p>
          <a:p>
            <a:pPr marL="457200" lvl="0" indent="-330200" algn="l" rtl="0">
              <a:lnSpc>
                <a:spcPct val="115000"/>
              </a:lnSpc>
              <a:spcBef>
                <a:spcPts val="1200"/>
              </a:spcBef>
              <a:spcAft>
                <a:spcPts val="0"/>
              </a:spcAft>
              <a:buSzPts val="1600"/>
              <a:buChar char="●"/>
            </a:pPr>
            <a:r>
              <a:rPr lang="en" b="1"/>
              <a:t>Section 9</a:t>
            </a:r>
            <a:r>
              <a:rPr lang="en"/>
              <a:t>: Total Mill Levy (summary and year over year comparison)</a:t>
            </a:r>
            <a:endParaRPr/>
          </a:p>
          <a:p>
            <a:pPr marL="457200" lvl="0" indent="-330200" algn="l" rtl="0">
              <a:lnSpc>
                <a:spcPct val="115000"/>
              </a:lnSpc>
              <a:spcBef>
                <a:spcPts val="0"/>
              </a:spcBef>
              <a:spcAft>
                <a:spcPts val="0"/>
              </a:spcAft>
              <a:buSzPts val="1600"/>
              <a:buChar char="●"/>
            </a:pPr>
            <a:r>
              <a:rPr lang="en" b="1"/>
              <a:t>Section 10</a:t>
            </a:r>
            <a:r>
              <a:rPr lang="en"/>
              <a:t>: Estimated Specific Ownership Taxes (uses prior year SOT from data pipeline submission to calculate estimated portion of SOT to be applied to current year’s Total Program)</a:t>
            </a:r>
            <a:endParaRPr/>
          </a:p>
          <a:p>
            <a:pPr marL="457200" lvl="0" indent="-330200" algn="l" rtl="0">
              <a:lnSpc>
                <a:spcPct val="115000"/>
              </a:lnSpc>
              <a:spcBef>
                <a:spcPts val="0"/>
              </a:spcBef>
              <a:spcAft>
                <a:spcPts val="0"/>
              </a:spcAft>
              <a:buSzPts val="1600"/>
              <a:buChar char="●"/>
            </a:pPr>
            <a:r>
              <a:rPr lang="en" b="1"/>
              <a:t>Section 11</a:t>
            </a:r>
            <a:r>
              <a:rPr lang="en"/>
              <a:t>: Calculation of County Tax Collection Rate</a:t>
            </a:r>
            <a:endParaRPr/>
          </a:p>
          <a:p>
            <a:pPr marL="457200" lvl="0" indent="-330200" algn="l" rtl="0">
              <a:lnSpc>
                <a:spcPct val="115000"/>
              </a:lnSpc>
              <a:spcBef>
                <a:spcPts val="0"/>
              </a:spcBef>
              <a:spcAft>
                <a:spcPts val="0"/>
              </a:spcAft>
              <a:buSzPts val="1600"/>
              <a:buChar char="●"/>
            </a:pPr>
            <a:r>
              <a:rPr lang="en" b="1"/>
              <a:t>Section 12</a:t>
            </a:r>
            <a:r>
              <a:rPr lang="en"/>
              <a:t>: provides a summary of the tax impact on $100,000 of both residential and commercial assets (for informational purposes only)</a:t>
            </a:r>
            <a:endParaRPr/>
          </a:p>
        </p:txBody>
      </p:sp>
      <p:sp>
        <p:nvSpPr>
          <p:cNvPr id="431" name="Google Shape;431;p58"/>
          <p:cNvSpPr/>
          <p:nvPr/>
        </p:nvSpPr>
        <p:spPr>
          <a:xfrm>
            <a:off x="1227975" y="1074913"/>
            <a:ext cx="5817000" cy="394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t>Only input into the </a:t>
            </a:r>
            <a:r>
              <a:rPr lang="en" sz="1500">
                <a:highlight>
                  <a:schemeClr val="accent6"/>
                </a:highlight>
              </a:rPr>
              <a:t>yellow cells</a:t>
            </a:r>
            <a:r>
              <a:rPr lang="en" sz="1500"/>
              <a:t> (everything else is locked)</a:t>
            </a:r>
            <a:endParaRPr sz="15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59"/>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CDE Mill Levy Certify Form</a:t>
            </a:r>
            <a:endParaRPr/>
          </a:p>
        </p:txBody>
      </p:sp>
      <p:sp>
        <p:nvSpPr>
          <p:cNvPr id="437" name="Google Shape;437;p59"/>
          <p:cNvSpPr txBox="1">
            <a:spLocks noGrp="1"/>
          </p:cNvSpPr>
          <p:nvPr>
            <p:ph type="body" idx="1"/>
          </p:nvPr>
        </p:nvSpPr>
        <p:spPr>
          <a:xfrm>
            <a:off x="311700" y="1102343"/>
            <a:ext cx="7730700" cy="3034800"/>
          </a:xfrm>
          <a:prstGeom prst="rect">
            <a:avLst/>
          </a:prstGeom>
          <a:noFill/>
          <a:ln>
            <a:noFill/>
          </a:ln>
        </p:spPr>
        <p:txBody>
          <a:bodyPr spcFirstLastPara="1" wrap="square" lIns="91425" tIns="91425" rIns="91425" bIns="91425" anchor="t" anchorCtr="0">
            <a:normAutofit lnSpcReduction="10000"/>
          </a:bodyPr>
          <a:lstStyle/>
          <a:p>
            <a:pPr marL="457200" lvl="0" indent="-330200" algn="l" rtl="0">
              <a:lnSpc>
                <a:spcPct val="115000"/>
              </a:lnSpc>
              <a:spcBef>
                <a:spcPts val="0"/>
              </a:spcBef>
              <a:spcAft>
                <a:spcPts val="0"/>
              </a:spcAft>
              <a:buSzPts val="1600"/>
              <a:buChar char="●"/>
            </a:pPr>
            <a:r>
              <a:rPr lang="en" b="1"/>
              <a:t>This is the form required for your online submission to CDE</a:t>
            </a:r>
            <a:endParaRPr b="1"/>
          </a:p>
          <a:p>
            <a:pPr marL="914400" lvl="1" indent="-317500" algn="l" rtl="0">
              <a:lnSpc>
                <a:spcPct val="115000"/>
              </a:lnSpc>
              <a:spcBef>
                <a:spcPts val="0"/>
              </a:spcBef>
              <a:spcAft>
                <a:spcPts val="0"/>
              </a:spcAft>
              <a:buSzPts val="1400"/>
              <a:buChar char="○"/>
            </a:pPr>
            <a:r>
              <a:rPr lang="en"/>
              <a:t>Pulls from your entered data / all the calculations on the Calculation Worksheet as well as from hidden tabs containing your historical data</a:t>
            </a:r>
            <a:endParaRPr/>
          </a:p>
          <a:p>
            <a:pPr marL="914400" lvl="1" indent="-317500" algn="l" rtl="0">
              <a:lnSpc>
                <a:spcPct val="115000"/>
              </a:lnSpc>
              <a:spcBef>
                <a:spcPts val="0"/>
              </a:spcBef>
              <a:spcAft>
                <a:spcPts val="0"/>
              </a:spcAft>
              <a:buSzPts val="1400"/>
              <a:buChar char="○"/>
            </a:pPr>
            <a:r>
              <a:rPr lang="en"/>
              <a:t>Provides FY26 mills and dollar amounts</a:t>
            </a:r>
            <a:endParaRPr/>
          </a:p>
          <a:p>
            <a:pPr marL="914400" lvl="1" indent="-317500" algn="l" rtl="0">
              <a:lnSpc>
                <a:spcPct val="115000"/>
              </a:lnSpc>
              <a:spcBef>
                <a:spcPts val="0"/>
              </a:spcBef>
              <a:spcAft>
                <a:spcPts val="0"/>
              </a:spcAft>
              <a:buSzPts val="1400"/>
              <a:buChar char="○"/>
            </a:pPr>
            <a:r>
              <a:rPr lang="en"/>
              <a:t>Column B (“August column comments”) clarifies what values are shown in Column D - Aug 25, 2025</a:t>
            </a:r>
            <a:endParaRPr/>
          </a:p>
          <a:p>
            <a:pPr marL="914400" lvl="1" indent="-317500" algn="l" rtl="0">
              <a:lnSpc>
                <a:spcPct val="115000"/>
              </a:lnSpc>
              <a:spcBef>
                <a:spcPts val="0"/>
              </a:spcBef>
              <a:spcAft>
                <a:spcPts val="0"/>
              </a:spcAft>
              <a:buSzPts val="1400"/>
              <a:buChar char="○"/>
            </a:pPr>
            <a:r>
              <a:rPr lang="en"/>
              <a:t>Column G provides links to the Calculation Worksheet</a:t>
            </a:r>
            <a:endParaRPr/>
          </a:p>
          <a:p>
            <a:pPr marL="457200" lvl="0" indent="-330200" algn="l" rtl="0">
              <a:lnSpc>
                <a:spcPct val="115000"/>
              </a:lnSpc>
              <a:spcBef>
                <a:spcPts val="0"/>
              </a:spcBef>
              <a:spcAft>
                <a:spcPts val="0"/>
              </a:spcAft>
              <a:buSzPts val="1600"/>
              <a:buChar char="●"/>
            </a:pPr>
            <a:r>
              <a:rPr lang="en" b="1"/>
              <a:t>Column E contains the information you will use for your submission to CDE using the online system</a:t>
            </a:r>
            <a:endParaRPr b="1"/>
          </a:p>
          <a:p>
            <a:pPr marL="914400" lvl="1" indent="-317500" algn="l" rtl="0">
              <a:lnSpc>
                <a:spcPct val="115000"/>
              </a:lnSpc>
              <a:spcBef>
                <a:spcPts val="0"/>
              </a:spcBef>
              <a:spcAft>
                <a:spcPts val="0"/>
              </a:spcAft>
              <a:buSzPts val="1400"/>
              <a:buChar char="○"/>
            </a:pPr>
            <a:r>
              <a:rPr lang="en"/>
              <a:t>All submissions are made using the online State Equal system or through either email or Syncplicity as specified by School Finance staff</a:t>
            </a:r>
            <a:endParaRPr/>
          </a:p>
          <a:p>
            <a:pPr marL="914400" lvl="1" indent="-317500" algn="l" rtl="0">
              <a:lnSpc>
                <a:spcPct val="115000"/>
              </a:lnSpc>
              <a:spcBef>
                <a:spcPts val="0"/>
              </a:spcBef>
              <a:spcAft>
                <a:spcPts val="0"/>
              </a:spcAft>
              <a:buSzPts val="1400"/>
              <a:buChar char="○"/>
            </a:pPr>
            <a:r>
              <a:rPr lang="en"/>
              <a:t>Submissions/documents are no longer accepted via physical mail or fax</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p>
            <a:pPr marL="0" lvl="0" indent="0" algn="ctr" rtl="0">
              <a:spcBef>
                <a:spcPts val="0"/>
              </a:spcBef>
              <a:spcAft>
                <a:spcPts val="0"/>
              </a:spcAft>
              <a:buSzPts val="2800"/>
              <a:buNone/>
            </a:pPr>
            <a:r>
              <a:rPr lang="en"/>
              <a:t>What is a Mill?</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441"/>
        <p:cNvGrpSpPr/>
        <p:nvPr/>
      </p:nvGrpSpPr>
      <p:grpSpPr>
        <a:xfrm>
          <a:off x="0" y="0"/>
          <a:ext cx="0" cy="0"/>
          <a:chOff x="0" y="0"/>
          <a:chExt cx="0" cy="0"/>
        </a:xfrm>
      </p:grpSpPr>
      <p:sp>
        <p:nvSpPr>
          <p:cNvPr id="442" name="Google Shape;442;p60"/>
          <p:cNvSpPr txBox="1"/>
          <p:nvPr/>
        </p:nvSpPr>
        <p:spPr>
          <a:xfrm>
            <a:off x="1036650" y="839150"/>
            <a:ext cx="7070700" cy="3297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600"/>
              <a:buFont typeface="Arial"/>
              <a:buNone/>
            </a:pPr>
            <a:r>
              <a:rPr lang="en" sz="2700">
                <a:solidFill>
                  <a:schemeClr val="lt1"/>
                </a:solidFill>
                <a:latin typeface="Roboto"/>
                <a:ea typeface="Roboto"/>
                <a:cs typeface="Roboto"/>
                <a:sym typeface="Roboto"/>
              </a:rPr>
              <a:t>“Help! I’ve forgotten everything from the Mill Levy training! I’m staring at this monster spreadsheet and I’m not sure what to do!”</a:t>
            </a:r>
            <a:endParaRPr sz="2700">
              <a:solidFill>
                <a:schemeClr val="lt1"/>
              </a:solidFill>
              <a:latin typeface="Roboto"/>
              <a:ea typeface="Roboto"/>
              <a:cs typeface="Roboto"/>
              <a:sym typeface="Roboto"/>
            </a:endParaRPr>
          </a:p>
          <a:p>
            <a:pPr marL="0" lvl="0" indent="0" algn="l" rtl="0">
              <a:lnSpc>
                <a:spcPct val="115000"/>
              </a:lnSpc>
              <a:spcBef>
                <a:spcPts val="1200"/>
              </a:spcBef>
              <a:spcAft>
                <a:spcPts val="0"/>
              </a:spcAft>
              <a:buNone/>
            </a:pPr>
            <a:endParaRPr sz="2700">
              <a:solidFill>
                <a:schemeClr val="lt1"/>
              </a:solidFill>
              <a:latin typeface="Roboto"/>
              <a:ea typeface="Roboto"/>
              <a:cs typeface="Roboto"/>
              <a:sym typeface="Roboto"/>
            </a:endParaRPr>
          </a:p>
          <a:p>
            <a:pPr marL="0" lvl="0" indent="0" algn="l" rtl="0">
              <a:lnSpc>
                <a:spcPct val="115000"/>
              </a:lnSpc>
              <a:spcBef>
                <a:spcPts val="1200"/>
              </a:spcBef>
              <a:spcAft>
                <a:spcPts val="1200"/>
              </a:spcAft>
              <a:buClr>
                <a:schemeClr val="dk1"/>
              </a:buClr>
              <a:buSzPts val="1600"/>
              <a:buFont typeface="Arial"/>
              <a:buNone/>
            </a:pPr>
            <a:r>
              <a:rPr lang="en" sz="2700" i="1">
                <a:solidFill>
                  <a:schemeClr val="lt1"/>
                </a:solidFill>
                <a:latin typeface="Roboto"/>
                <a:ea typeface="Roboto"/>
                <a:cs typeface="Roboto"/>
                <a:sym typeface="Roboto"/>
              </a:rPr>
              <a:t>That’s okay</a:t>
            </a:r>
            <a:r>
              <a:rPr lang="en" sz="2700">
                <a:solidFill>
                  <a:schemeClr val="lt1"/>
                </a:solidFill>
                <a:latin typeface="Roboto"/>
                <a:ea typeface="Roboto"/>
                <a:cs typeface="Roboto"/>
                <a:sym typeface="Roboto"/>
              </a:rPr>
              <a:t>, because the worksheet comes with _______?</a:t>
            </a:r>
            <a:endParaRPr sz="4100">
              <a:solidFill>
                <a:schemeClr val="lt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3818F"/>
        </a:solidFill>
        <a:effectLst/>
      </p:bgPr>
    </p:bg>
    <p:spTree>
      <p:nvGrpSpPr>
        <p:cNvPr id="1" name="Shape 446"/>
        <p:cNvGrpSpPr/>
        <p:nvPr/>
      </p:nvGrpSpPr>
      <p:grpSpPr>
        <a:xfrm>
          <a:off x="0" y="0"/>
          <a:ext cx="0" cy="0"/>
          <a:chOff x="0" y="0"/>
          <a:chExt cx="0" cy="0"/>
        </a:xfrm>
      </p:grpSpPr>
      <p:sp>
        <p:nvSpPr>
          <p:cNvPr id="447" name="Google Shape;447;p61"/>
          <p:cNvSpPr txBox="1"/>
          <p:nvPr/>
        </p:nvSpPr>
        <p:spPr>
          <a:xfrm>
            <a:off x="949800" y="1587977"/>
            <a:ext cx="7244400" cy="203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0">
                <a:solidFill>
                  <a:schemeClr val="lt1"/>
                </a:solidFill>
              </a:rPr>
              <a:t>In the chat, type </a:t>
            </a:r>
            <a:r>
              <a:rPr lang="en" sz="4000" b="1" u="sng">
                <a:solidFill>
                  <a:schemeClr val="lt1"/>
                </a:solidFill>
              </a:rPr>
              <a:t>one</a:t>
            </a:r>
            <a:r>
              <a:rPr lang="en" sz="4000" b="1">
                <a:solidFill>
                  <a:schemeClr val="lt1"/>
                </a:solidFill>
              </a:rPr>
              <a:t> </a:t>
            </a:r>
            <a:r>
              <a:rPr lang="en" sz="4000">
                <a:solidFill>
                  <a:schemeClr val="lt1"/>
                </a:solidFill>
              </a:rPr>
              <a:t>place to find the instructions for the mill levy calculation worksheet</a:t>
            </a:r>
            <a:endParaRPr sz="4000">
              <a:solidFill>
                <a:schemeClr val="lt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p>
            <a:pPr marL="0" lvl="0" indent="0" algn="ctr" rtl="0">
              <a:spcBef>
                <a:spcPts val="0"/>
              </a:spcBef>
              <a:spcAft>
                <a:spcPts val="0"/>
              </a:spcAft>
              <a:buSzPts val="2800"/>
              <a:buNone/>
            </a:pPr>
            <a:r>
              <a:rPr lang="en"/>
              <a:t>CDE’s Mill Levy Submission Process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63"/>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CDE Mill Levy Submission: Overview	</a:t>
            </a:r>
            <a:endParaRPr/>
          </a:p>
        </p:txBody>
      </p:sp>
      <p:sp>
        <p:nvSpPr>
          <p:cNvPr id="458" name="Google Shape;458;p63"/>
          <p:cNvSpPr txBox="1">
            <a:spLocks noGrp="1"/>
          </p:cNvSpPr>
          <p:nvPr>
            <p:ph type="body" idx="1"/>
          </p:nvPr>
        </p:nvSpPr>
        <p:spPr>
          <a:xfrm>
            <a:off x="311700" y="928200"/>
            <a:ext cx="7730700" cy="3389100"/>
          </a:xfrm>
          <a:prstGeom prst="rect">
            <a:avLst/>
          </a:prstGeom>
          <a:noFill/>
          <a:ln>
            <a:noFill/>
          </a:ln>
        </p:spPr>
        <p:txBody>
          <a:bodyPr spcFirstLastPara="1" wrap="square" lIns="91425" tIns="91425" rIns="91425" bIns="91425" anchor="t" anchorCtr="0">
            <a:normAutofit fontScale="92500" lnSpcReduction="10000"/>
          </a:bodyPr>
          <a:lstStyle/>
          <a:p>
            <a:pPr marL="457200" lvl="0" indent="-322580" algn="l" rtl="0">
              <a:lnSpc>
                <a:spcPct val="115000"/>
              </a:lnSpc>
              <a:spcBef>
                <a:spcPts val="0"/>
              </a:spcBef>
              <a:spcAft>
                <a:spcPts val="0"/>
              </a:spcAft>
              <a:buSzPct val="100000"/>
              <a:buChar char="●"/>
            </a:pPr>
            <a:r>
              <a:rPr lang="en"/>
              <a:t>Each district must submit to CDE: </a:t>
            </a:r>
            <a:endParaRPr/>
          </a:p>
          <a:p>
            <a:pPr marL="914400" lvl="0" indent="-322580" algn="l" rtl="0">
              <a:lnSpc>
                <a:spcPct val="115000"/>
              </a:lnSpc>
              <a:spcBef>
                <a:spcPts val="0"/>
              </a:spcBef>
              <a:spcAft>
                <a:spcPts val="0"/>
              </a:spcAft>
              <a:buSzPct val="100000"/>
              <a:buAutoNum type="arabicPeriod"/>
            </a:pPr>
            <a:r>
              <a:rPr lang="en"/>
              <a:t>Mill Levy Certification data (online submission via State Equal system)</a:t>
            </a:r>
            <a:endParaRPr/>
          </a:p>
          <a:p>
            <a:pPr marL="914400" lvl="0" indent="-322580" algn="l" rtl="0">
              <a:lnSpc>
                <a:spcPct val="115000"/>
              </a:lnSpc>
              <a:spcBef>
                <a:spcPts val="0"/>
              </a:spcBef>
              <a:spcAft>
                <a:spcPts val="0"/>
              </a:spcAft>
              <a:buSzPct val="100000"/>
              <a:buAutoNum type="arabicPeriod"/>
            </a:pPr>
            <a:r>
              <a:rPr lang="en"/>
              <a:t>Copies of the county Certifications of Valuation for all counties from which the district gets revenue (email or Syncplicity upload)</a:t>
            </a:r>
            <a:endParaRPr/>
          </a:p>
          <a:p>
            <a:pPr marL="914400" lvl="1" indent="-310832" algn="l" rtl="0">
              <a:lnSpc>
                <a:spcPct val="115000"/>
              </a:lnSpc>
              <a:spcBef>
                <a:spcPts val="0"/>
              </a:spcBef>
              <a:spcAft>
                <a:spcPts val="0"/>
              </a:spcAft>
              <a:buSzPct val="100000"/>
              <a:buChar char="○"/>
            </a:pPr>
            <a:r>
              <a:rPr lang="en"/>
              <a:t>Optional: copy of your calculation worksheet and form. You aren’t required to include these, but it can help us clarify any issues that may arise with your submission</a:t>
            </a:r>
            <a:endParaRPr/>
          </a:p>
          <a:p>
            <a:pPr marL="457200" lvl="0" indent="-322580" algn="l" rtl="0">
              <a:lnSpc>
                <a:spcPct val="115000"/>
              </a:lnSpc>
              <a:spcBef>
                <a:spcPts val="0"/>
              </a:spcBef>
              <a:spcAft>
                <a:spcPts val="0"/>
              </a:spcAft>
              <a:buSzPct val="100000"/>
              <a:buChar char="●"/>
            </a:pPr>
            <a:r>
              <a:rPr lang="en"/>
              <a:t>Submitting your supporting documents:</a:t>
            </a:r>
            <a:endParaRPr/>
          </a:p>
          <a:p>
            <a:pPr marL="914400" lvl="1" indent="-310832" algn="l" rtl="0">
              <a:lnSpc>
                <a:spcPct val="115000"/>
              </a:lnSpc>
              <a:spcBef>
                <a:spcPts val="0"/>
              </a:spcBef>
              <a:spcAft>
                <a:spcPts val="0"/>
              </a:spcAft>
              <a:buSzPct val="100000"/>
              <a:buChar char="○"/>
            </a:pPr>
            <a:r>
              <a:rPr lang="en"/>
              <a:t>Once your online form is submitted, you must upload your CDE Mill Levy Certification Form (Mandatory Form PSF-119) and all Certifications of Valuation to your Syncplicity “Mill Levy” folder</a:t>
            </a:r>
            <a:endParaRPr/>
          </a:p>
          <a:p>
            <a:pPr marL="914400" lvl="1" indent="-310832" algn="l" rtl="0">
              <a:lnSpc>
                <a:spcPct val="115000"/>
              </a:lnSpc>
              <a:spcBef>
                <a:spcPts val="0"/>
              </a:spcBef>
              <a:spcAft>
                <a:spcPts val="0"/>
              </a:spcAft>
              <a:buSzPct val="100000"/>
              <a:buChar char="○"/>
            </a:pPr>
            <a:r>
              <a:rPr lang="en"/>
              <a:t>There may be an option to upload directly on State Equal; if this feature is available by the submission period, we will notify districts via the listserv</a:t>
            </a:r>
            <a:endParaRPr/>
          </a:p>
          <a:p>
            <a:pPr marL="457200" lvl="0" indent="-322580" algn="l" rtl="0">
              <a:lnSpc>
                <a:spcPct val="115000"/>
              </a:lnSpc>
              <a:spcBef>
                <a:spcPts val="0"/>
              </a:spcBef>
              <a:spcAft>
                <a:spcPts val="0"/>
              </a:spcAft>
              <a:buSzPct val="100000"/>
              <a:buChar char="●"/>
            </a:pPr>
            <a:r>
              <a:rPr lang="en" b="1"/>
              <a:t>Submission must be completed on or before end of day, December 15, 2025</a:t>
            </a:r>
            <a:endParaRPr b="1"/>
          </a:p>
          <a:p>
            <a:pPr marL="914400" lvl="1" indent="-310832" algn="l" rtl="0">
              <a:lnSpc>
                <a:spcPct val="115000"/>
              </a:lnSpc>
              <a:spcBef>
                <a:spcPts val="0"/>
              </a:spcBef>
              <a:spcAft>
                <a:spcPts val="0"/>
              </a:spcAft>
              <a:buSzPct val="100000"/>
              <a:buChar char="○"/>
            </a:pPr>
            <a:r>
              <a:rPr lang="en" b="1"/>
              <a:t>Early submission gives us more time to correct any issues you encounter	</a:t>
            </a:r>
            <a:endParaRPr b="1"/>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64"/>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CDE Mill Levy Submission: Using State Equal	</a:t>
            </a:r>
            <a:endParaRPr/>
          </a:p>
        </p:txBody>
      </p:sp>
      <p:sp>
        <p:nvSpPr>
          <p:cNvPr id="464" name="Google Shape;464;p64"/>
          <p:cNvSpPr txBox="1">
            <a:spLocks noGrp="1"/>
          </p:cNvSpPr>
          <p:nvPr>
            <p:ph type="body" idx="1"/>
          </p:nvPr>
        </p:nvSpPr>
        <p:spPr>
          <a:xfrm>
            <a:off x="602463" y="1152475"/>
            <a:ext cx="7730700" cy="30348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15000"/>
              </a:lnSpc>
              <a:spcBef>
                <a:spcPts val="0"/>
              </a:spcBef>
              <a:spcAft>
                <a:spcPts val="0"/>
              </a:spcAft>
              <a:buSzPct val="100000"/>
              <a:buNone/>
            </a:pPr>
            <a:r>
              <a:rPr lang="en"/>
              <a:t>State Equal: </a:t>
            </a:r>
            <a:r>
              <a:rPr lang="en" u="sng">
                <a:solidFill>
                  <a:schemeClr val="hlink"/>
                </a:solidFill>
                <a:hlinkClick r:id="rId3"/>
              </a:rPr>
              <a:t>https://idm.cde.state.co.us/equal/</a:t>
            </a:r>
            <a:endParaRPr/>
          </a:p>
          <a:p>
            <a:pPr marL="457200" lvl="0" indent="-322580" algn="l" rtl="0">
              <a:spcBef>
                <a:spcPts val="1200"/>
              </a:spcBef>
              <a:spcAft>
                <a:spcPts val="0"/>
              </a:spcAft>
              <a:buSzPct val="100000"/>
              <a:buChar char="●"/>
            </a:pPr>
            <a:r>
              <a:rPr lang="en"/>
              <a:t>CDE uses the “State Equal” online system for mill levy reporting</a:t>
            </a:r>
            <a:endParaRPr/>
          </a:p>
          <a:p>
            <a:pPr marL="914400" lvl="1" indent="-310832" algn="l" rtl="0">
              <a:spcBef>
                <a:spcPts val="0"/>
              </a:spcBef>
              <a:spcAft>
                <a:spcPts val="0"/>
              </a:spcAft>
              <a:buSzPct val="100000"/>
              <a:buChar char="○"/>
            </a:pPr>
            <a:r>
              <a:rPr lang="en"/>
              <a:t>You will use the information from Column E on your CDE Mill Levy Certify Form to complete the online form</a:t>
            </a:r>
            <a:endParaRPr/>
          </a:p>
          <a:p>
            <a:pPr marL="914400" lvl="1" indent="-310832" algn="l" rtl="0">
              <a:spcBef>
                <a:spcPts val="0"/>
              </a:spcBef>
              <a:spcAft>
                <a:spcPts val="0"/>
              </a:spcAft>
              <a:buSzPct val="100000"/>
              <a:buChar char="○"/>
            </a:pPr>
            <a:r>
              <a:rPr lang="en"/>
              <a:t>Please double-check your entries to make sure you’re entering the right information into the right field</a:t>
            </a:r>
            <a:endParaRPr/>
          </a:p>
          <a:p>
            <a:pPr marL="914400" lvl="1" indent="-310832" algn="l" rtl="0">
              <a:spcBef>
                <a:spcPts val="0"/>
              </a:spcBef>
              <a:spcAft>
                <a:spcPts val="0"/>
              </a:spcAft>
              <a:buSzPct val="100000"/>
              <a:buChar char="○"/>
            </a:pPr>
            <a:r>
              <a:rPr lang="en"/>
              <a:t>We no longer accept submissions via physical mail or fax</a:t>
            </a:r>
            <a:endParaRPr/>
          </a:p>
          <a:p>
            <a:pPr marL="457200" lvl="0" indent="-322580" algn="l" rtl="0">
              <a:lnSpc>
                <a:spcPct val="115000"/>
              </a:lnSpc>
              <a:spcBef>
                <a:spcPts val="0"/>
              </a:spcBef>
              <a:spcAft>
                <a:spcPts val="0"/>
              </a:spcAft>
              <a:buSzPct val="100000"/>
              <a:buChar char="●"/>
            </a:pPr>
            <a:r>
              <a:rPr lang="en"/>
              <a:t>Your Local Access Manager (LAM) must grant access/permission to the person at your district who will submit your mill levy data</a:t>
            </a:r>
            <a:endParaRPr/>
          </a:p>
          <a:p>
            <a:pPr marL="914400" lvl="1" indent="-310832" algn="l" rtl="0">
              <a:lnSpc>
                <a:spcPct val="115000"/>
              </a:lnSpc>
              <a:spcBef>
                <a:spcPts val="0"/>
              </a:spcBef>
              <a:spcAft>
                <a:spcPts val="0"/>
              </a:spcAft>
              <a:buSzPct val="100000"/>
              <a:buChar char="○"/>
            </a:pPr>
            <a:r>
              <a:rPr lang="en"/>
              <a:t>LAM assigns permission under State Equal, not Data Pipeline / Transportation or Audit</a:t>
            </a:r>
            <a:endParaRPr/>
          </a:p>
          <a:p>
            <a:pPr marL="914400" lvl="1" indent="-310832" algn="l" rtl="0">
              <a:lnSpc>
                <a:spcPct val="115000"/>
              </a:lnSpc>
              <a:spcBef>
                <a:spcPts val="0"/>
              </a:spcBef>
              <a:spcAft>
                <a:spcPts val="0"/>
              </a:spcAft>
              <a:buSzPct val="100000"/>
              <a:buChar char="○"/>
            </a:pPr>
            <a:r>
              <a:rPr lang="en"/>
              <a:t>CDE cannot grant access or view your access; only your LAM can manage these permissions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65"/>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CDE Mill Levy Submission: Entering Your Data (1 of 4)</a:t>
            </a:r>
            <a:endParaRPr/>
          </a:p>
        </p:txBody>
      </p:sp>
      <p:sp>
        <p:nvSpPr>
          <p:cNvPr id="470" name="Google Shape;470;p65"/>
          <p:cNvSpPr txBox="1">
            <a:spLocks noGrp="1"/>
          </p:cNvSpPr>
          <p:nvPr>
            <p:ph type="body" idx="1"/>
          </p:nvPr>
        </p:nvSpPr>
        <p:spPr>
          <a:xfrm>
            <a:off x="311700" y="1152475"/>
            <a:ext cx="7730700" cy="3034800"/>
          </a:xfrm>
          <a:prstGeom prst="rect">
            <a:avLst/>
          </a:prstGeom>
          <a:noFill/>
          <a:ln>
            <a:noFill/>
          </a:ln>
        </p:spPr>
        <p:txBody>
          <a:bodyPr spcFirstLastPara="1" wrap="square" lIns="91425" tIns="91425" rIns="91425" bIns="91425" anchor="t" anchorCtr="0">
            <a:normAutofit lnSpcReduction="20000"/>
          </a:bodyPr>
          <a:lstStyle/>
          <a:p>
            <a:pPr marL="0" lvl="0" indent="0" algn="l" rtl="0">
              <a:lnSpc>
                <a:spcPct val="115000"/>
              </a:lnSpc>
              <a:spcBef>
                <a:spcPts val="0"/>
              </a:spcBef>
              <a:spcAft>
                <a:spcPts val="0"/>
              </a:spcAft>
              <a:buSzPts val="1600"/>
              <a:buNone/>
            </a:pPr>
            <a:r>
              <a:rPr lang="en" b="1"/>
              <a:t>Step One</a:t>
            </a:r>
            <a:r>
              <a:rPr lang="en"/>
              <a:t>: select your District LEA number from the drop-down box (this will populate your counties on the form; verify that all your counties appear)</a:t>
            </a:r>
            <a:endParaRPr/>
          </a:p>
          <a:p>
            <a:pPr marL="0" lvl="0" indent="0" algn="l" rtl="0">
              <a:lnSpc>
                <a:spcPct val="115000"/>
              </a:lnSpc>
              <a:spcBef>
                <a:spcPts val="1200"/>
              </a:spcBef>
              <a:spcAft>
                <a:spcPts val="0"/>
              </a:spcAft>
              <a:buSzPts val="1600"/>
              <a:buNone/>
            </a:pPr>
            <a:r>
              <a:rPr lang="en" b="1"/>
              <a:t>Step Two</a:t>
            </a:r>
            <a:r>
              <a:rPr lang="en"/>
              <a:t>: Enter the name and phone number of the person submitting the data</a:t>
            </a:r>
            <a:endParaRPr/>
          </a:p>
          <a:p>
            <a:pPr marL="0" lvl="0" indent="0" algn="l" rtl="0">
              <a:lnSpc>
                <a:spcPct val="115000"/>
              </a:lnSpc>
              <a:spcBef>
                <a:spcPts val="1200"/>
              </a:spcBef>
              <a:spcAft>
                <a:spcPts val="0"/>
              </a:spcAft>
              <a:buSzPts val="1600"/>
              <a:buNone/>
            </a:pPr>
            <a:r>
              <a:rPr lang="en" b="1"/>
              <a:t>Step Three</a:t>
            </a:r>
            <a:r>
              <a:rPr lang="en"/>
              <a:t>: Enter the data from Column E of your Mill Levy Certification Form into the appropriate fields on State Equal</a:t>
            </a:r>
            <a:endParaRPr/>
          </a:p>
          <a:p>
            <a:pPr marL="914400" lvl="0" indent="-330200" algn="l" rtl="0">
              <a:spcBef>
                <a:spcPts val="1200"/>
              </a:spcBef>
              <a:spcAft>
                <a:spcPts val="0"/>
              </a:spcAft>
              <a:buSzPts val="1600"/>
              <a:buChar char="●"/>
            </a:pPr>
            <a:r>
              <a:rPr lang="en"/>
              <a:t>Prior year and August columns will be pre-populated.</a:t>
            </a:r>
            <a:endParaRPr/>
          </a:p>
          <a:p>
            <a:pPr marL="914400" lvl="0" indent="-330200" algn="l" rtl="0">
              <a:spcBef>
                <a:spcPts val="0"/>
              </a:spcBef>
              <a:spcAft>
                <a:spcPts val="0"/>
              </a:spcAft>
              <a:buSzPts val="1600"/>
              <a:buChar char="●"/>
            </a:pPr>
            <a:r>
              <a:rPr lang="en"/>
              <a:t>Estimated revenue generated from Mills will automatically compute once you enter your data</a:t>
            </a:r>
            <a:endParaRPr/>
          </a:p>
          <a:p>
            <a:pPr marL="914400" lvl="0" indent="-330200" algn="l" rtl="0">
              <a:spcBef>
                <a:spcPts val="0"/>
              </a:spcBef>
              <a:spcAft>
                <a:spcPts val="0"/>
              </a:spcAft>
              <a:buSzPts val="1600"/>
              <a:buChar char="●"/>
            </a:pPr>
            <a:r>
              <a:rPr lang="en"/>
              <a:t>Be sure to double-check that you have entered the correct data in each field</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66"/>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CDE Mill Levy Submission: Entering Your Data (2 of 4)</a:t>
            </a:r>
            <a:endParaRPr/>
          </a:p>
        </p:txBody>
      </p:sp>
      <p:pic>
        <p:nvPicPr>
          <p:cNvPr id="476" name="Google Shape;476;p66" descr="Screenshot of top of CDE's State Equal system mill levy certification input form" title="Top of StEq.png"/>
          <p:cNvPicPr preferRelativeResize="0"/>
          <p:nvPr/>
        </p:nvPicPr>
        <p:blipFill rotWithShape="1">
          <a:blip r:embed="rId3">
            <a:alphaModFix/>
          </a:blip>
          <a:srcRect l="830" r="1455" b="23177"/>
          <a:stretch/>
        </p:blipFill>
        <p:spPr>
          <a:xfrm>
            <a:off x="1781175" y="938650"/>
            <a:ext cx="5581650" cy="349327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67"/>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SzPts val="2000"/>
              <a:buNone/>
            </a:pPr>
            <a:r>
              <a:rPr lang="en"/>
              <a:t>CDE Mill Levy Submission: Entering Your Data (3 of 4)</a:t>
            </a:r>
            <a:endParaRPr/>
          </a:p>
        </p:txBody>
      </p:sp>
      <p:pic>
        <p:nvPicPr>
          <p:cNvPr id="482" name="Google Shape;482;p67" descr="Screenshot of bottom of CDE's State Equal system mill levy certification input form" title="Bottom of StEq.png"/>
          <p:cNvPicPr preferRelativeResize="0"/>
          <p:nvPr/>
        </p:nvPicPr>
        <p:blipFill rotWithShape="1">
          <a:blip r:embed="rId3">
            <a:alphaModFix/>
          </a:blip>
          <a:srcRect l="1064" t="1150" r="364" b="-1150"/>
          <a:stretch/>
        </p:blipFill>
        <p:spPr>
          <a:xfrm>
            <a:off x="1778275" y="1026775"/>
            <a:ext cx="5587450" cy="341802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68"/>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CDE Mill Levy Submission: Entering Your Data (4 of 4)</a:t>
            </a:r>
            <a:endParaRPr/>
          </a:p>
        </p:txBody>
      </p:sp>
      <p:sp>
        <p:nvSpPr>
          <p:cNvPr id="488" name="Google Shape;488;p68"/>
          <p:cNvSpPr txBox="1">
            <a:spLocks noGrp="1"/>
          </p:cNvSpPr>
          <p:nvPr>
            <p:ph type="body" idx="1"/>
          </p:nvPr>
        </p:nvSpPr>
        <p:spPr>
          <a:xfrm>
            <a:off x="311700" y="971993"/>
            <a:ext cx="7730700" cy="34182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0"/>
              </a:spcAft>
              <a:buSzPct val="100000"/>
              <a:buNone/>
            </a:pPr>
            <a:r>
              <a:rPr lang="en" b="1"/>
              <a:t>Step Four</a:t>
            </a:r>
            <a:r>
              <a:rPr lang="en"/>
              <a:t>: Scroll to the bottom of the form; save your progress or approve as final, and print</a:t>
            </a:r>
            <a:endParaRPr/>
          </a:p>
          <a:p>
            <a:pPr marL="457200" lvl="0" indent="-314960" algn="l" rtl="0">
              <a:lnSpc>
                <a:spcPct val="115000"/>
              </a:lnSpc>
              <a:spcBef>
                <a:spcPts val="1200"/>
              </a:spcBef>
              <a:spcAft>
                <a:spcPts val="0"/>
              </a:spcAft>
              <a:buSzPct val="100000"/>
              <a:buChar char="●"/>
            </a:pPr>
            <a:r>
              <a:rPr lang="en"/>
              <a:t>after clicking Save or Approve, scroll back and look at the top left of the form; there will be a confirmation message in red text)</a:t>
            </a:r>
            <a:endParaRPr/>
          </a:p>
          <a:p>
            <a:pPr marL="457200" lvl="0" indent="-314960" algn="l" rtl="0">
              <a:lnSpc>
                <a:spcPct val="115000"/>
              </a:lnSpc>
              <a:spcBef>
                <a:spcPts val="0"/>
              </a:spcBef>
              <a:spcAft>
                <a:spcPts val="0"/>
              </a:spcAft>
              <a:buSzPct val="100000"/>
              <a:buChar char="●"/>
            </a:pPr>
            <a:r>
              <a:rPr lang="en"/>
              <a:t>The “Print” button is currently a print screen shortcut; we recommend you print a copy of your online submission</a:t>
            </a:r>
            <a:endParaRPr/>
          </a:p>
          <a:p>
            <a:pPr marL="0" lvl="0" indent="0" algn="l" rtl="0">
              <a:lnSpc>
                <a:spcPct val="115000"/>
              </a:lnSpc>
              <a:spcBef>
                <a:spcPts val="1200"/>
              </a:spcBef>
              <a:spcAft>
                <a:spcPts val="0"/>
              </a:spcAft>
              <a:buSzPct val="100000"/>
              <a:buNone/>
            </a:pPr>
            <a:endParaRPr/>
          </a:p>
          <a:p>
            <a:pPr marL="0" lvl="0" indent="0" algn="l" rtl="0">
              <a:lnSpc>
                <a:spcPct val="115000"/>
              </a:lnSpc>
              <a:spcBef>
                <a:spcPts val="1200"/>
              </a:spcBef>
              <a:spcAft>
                <a:spcPts val="0"/>
              </a:spcAft>
              <a:buSzPct val="100000"/>
              <a:buNone/>
            </a:pPr>
            <a:endParaRPr/>
          </a:p>
          <a:p>
            <a:pPr marL="0" lvl="0" indent="0" algn="l" rtl="0">
              <a:lnSpc>
                <a:spcPct val="115000"/>
              </a:lnSpc>
              <a:spcBef>
                <a:spcPts val="1200"/>
              </a:spcBef>
              <a:spcAft>
                <a:spcPts val="0"/>
              </a:spcAft>
              <a:buSzPct val="100000"/>
              <a:buNone/>
            </a:pPr>
            <a:r>
              <a:rPr lang="en" b="1"/>
              <a:t>Step Five</a:t>
            </a:r>
            <a:r>
              <a:rPr lang="en"/>
              <a:t>: Send your Certifications of Valuation to CDE using either Syncplicity or email</a:t>
            </a:r>
            <a:endParaRPr/>
          </a:p>
          <a:p>
            <a:pPr marL="457200" lvl="0" indent="-314960" algn="l" rtl="0">
              <a:lnSpc>
                <a:spcPct val="115000"/>
              </a:lnSpc>
              <a:spcBef>
                <a:spcPts val="1200"/>
              </a:spcBef>
              <a:spcAft>
                <a:spcPts val="0"/>
              </a:spcAft>
              <a:buSzPct val="100000"/>
              <a:buChar char="●"/>
            </a:pPr>
            <a:r>
              <a:rPr lang="en"/>
              <a:t>Via Syncplicity: Upload </a:t>
            </a:r>
            <a:endParaRPr/>
          </a:p>
          <a:p>
            <a:pPr marL="457200" lvl="0" indent="-314960" algn="l" rtl="0">
              <a:lnSpc>
                <a:spcPct val="115000"/>
              </a:lnSpc>
              <a:spcBef>
                <a:spcPts val="0"/>
              </a:spcBef>
              <a:spcAft>
                <a:spcPts val="0"/>
              </a:spcAft>
              <a:buSzPct val="100000"/>
              <a:buChar char="●"/>
            </a:pPr>
            <a:r>
              <a:rPr lang="en"/>
              <a:t>Via email: the “Email Certifications to CDE” link on the form is just a mailto: If your browser does not allow the mail pop-up, you can email directly to </a:t>
            </a:r>
            <a:r>
              <a:rPr lang="en" u="sng">
                <a:solidFill>
                  <a:schemeClr val="hlink"/>
                </a:solidFill>
                <a:hlinkClick r:id="rId3"/>
              </a:rPr>
              <a:t>schoolfinance@cde.state.co.us</a:t>
            </a:r>
            <a:endParaRPr/>
          </a:p>
          <a:p>
            <a:pPr marL="457200" lvl="0" indent="-314960" algn="l" rtl="0">
              <a:lnSpc>
                <a:spcPct val="115000"/>
              </a:lnSpc>
              <a:spcBef>
                <a:spcPts val="0"/>
              </a:spcBef>
              <a:spcAft>
                <a:spcPts val="0"/>
              </a:spcAft>
              <a:buSzPct val="100000"/>
              <a:buChar char="●"/>
            </a:pPr>
            <a:r>
              <a:rPr lang="en"/>
              <a:t>You may include a copy of your form and calculation worksheet</a:t>
            </a:r>
            <a:endParaRPr/>
          </a:p>
        </p:txBody>
      </p:sp>
      <p:pic>
        <p:nvPicPr>
          <p:cNvPr id="489" name="Google Shape;489;p68" descr="Screenshot of bottom buttons on CDE's mill levy certify form on State Equal&#10;"/>
          <p:cNvPicPr preferRelativeResize="0"/>
          <p:nvPr/>
        </p:nvPicPr>
        <p:blipFill>
          <a:blip r:embed="rId4">
            <a:alphaModFix/>
          </a:blip>
          <a:stretch>
            <a:fillRect/>
          </a:stretch>
        </p:blipFill>
        <p:spPr>
          <a:xfrm>
            <a:off x="868054" y="2325675"/>
            <a:ext cx="6562449" cy="650675"/>
          </a:xfrm>
          <a:prstGeom prst="rect">
            <a:avLst/>
          </a:prstGeom>
          <a:noFill/>
          <a:ln w="9525" cap="flat" cmpd="sng">
            <a:solidFill>
              <a:schemeClr val="accent3"/>
            </a:solidFill>
            <a:prstDash val="solid"/>
            <a:round/>
            <a:headEnd type="none" w="sm" len="sm"/>
            <a:tailEnd type="none" w="sm" len="sm"/>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69"/>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CDE Mill Levy Submission: What happens after I submit my data?	</a:t>
            </a:r>
            <a:endParaRPr/>
          </a:p>
        </p:txBody>
      </p:sp>
      <p:sp>
        <p:nvSpPr>
          <p:cNvPr id="495" name="Google Shape;495;p69"/>
          <p:cNvSpPr txBox="1">
            <a:spLocks noGrp="1"/>
          </p:cNvSpPr>
          <p:nvPr>
            <p:ph type="body" idx="1"/>
          </p:nvPr>
        </p:nvSpPr>
        <p:spPr>
          <a:xfrm>
            <a:off x="311700" y="1152475"/>
            <a:ext cx="77307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
              <a:t>After you click “Approve as Final,” your entries will be locked. </a:t>
            </a:r>
            <a:endParaRPr/>
          </a:p>
          <a:p>
            <a:pPr marL="457200" lvl="0" indent="-330200" algn="l" rtl="0">
              <a:lnSpc>
                <a:spcPct val="115000"/>
              </a:lnSpc>
              <a:spcBef>
                <a:spcPts val="1200"/>
              </a:spcBef>
              <a:spcAft>
                <a:spcPts val="0"/>
              </a:spcAft>
              <a:buSzPts val="1600"/>
              <a:buChar char="●"/>
            </a:pPr>
            <a:r>
              <a:rPr lang="en"/>
              <a:t>If you need to correct an entry, CDE will need to unlock your submission</a:t>
            </a:r>
            <a:endParaRPr/>
          </a:p>
          <a:p>
            <a:pPr marL="457200" lvl="0" indent="-330200" algn="l" rtl="0">
              <a:lnSpc>
                <a:spcPct val="115000"/>
              </a:lnSpc>
              <a:spcBef>
                <a:spcPts val="0"/>
              </a:spcBef>
              <a:spcAft>
                <a:spcPts val="0"/>
              </a:spcAft>
              <a:buSzPts val="1600"/>
              <a:buChar char="●"/>
            </a:pPr>
            <a:r>
              <a:rPr lang="en"/>
              <a:t>Please contact </a:t>
            </a:r>
            <a:r>
              <a:rPr lang="en" u="sng">
                <a:solidFill>
                  <a:schemeClr val="hlink"/>
                </a:solidFill>
                <a:hlinkClick r:id="rId3"/>
              </a:rPr>
              <a:t>schoolfinance@cde.state.co.us</a:t>
            </a:r>
            <a:r>
              <a:rPr lang="en"/>
              <a:t> to request an unlock</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4"/>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What is a “Mill”?</a:t>
            </a:r>
            <a:endParaRPr/>
          </a:p>
        </p:txBody>
      </p:sp>
      <p:sp>
        <p:nvSpPr>
          <p:cNvPr id="276" name="Google Shape;276;p34"/>
          <p:cNvSpPr txBox="1">
            <a:spLocks noGrp="1"/>
          </p:cNvSpPr>
          <p:nvPr>
            <p:ph type="body" idx="1"/>
          </p:nvPr>
        </p:nvSpPr>
        <p:spPr>
          <a:xfrm>
            <a:off x="311700" y="1152475"/>
            <a:ext cx="77307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a:t>Mills are what we use to calculate the percentage of net assessed property value a district receives in a given budget year.</a:t>
            </a:r>
            <a:endParaRPr/>
          </a:p>
          <a:p>
            <a:pPr marL="457200" lvl="0" indent="-330200" algn="l" rtl="0">
              <a:lnSpc>
                <a:spcPct val="115000"/>
              </a:lnSpc>
              <a:spcBef>
                <a:spcPts val="1200"/>
              </a:spcBef>
              <a:spcAft>
                <a:spcPts val="0"/>
              </a:spcAft>
              <a:buSzPts val="1600"/>
              <a:buChar char="●"/>
            </a:pPr>
            <a:r>
              <a:rPr lang="en" b="1"/>
              <a:t>One mill = one dollar per $1,000 of assessed property value</a:t>
            </a:r>
            <a:endParaRPr b="1"/>
          </a:p>
          <a:p>
            <a:pPr marL="457200" lvl="0" indent="-330200" algn="l" rtl="0">
              <a:lnSpc>
                <a:spcPct val="115000"/>
              </a:lnSpc>
              <a:spcBef>
                <a:spcPts val="0"/>
              </a:spcBef>
              <a:spcAft>
                <a:spcPts val="0"/>
              </a:spcAft>
              <a:buSzPts val="1600"/>
              <a:buChar char="●"/>
            </a:pPr>
            <a:r>
              <a:rPr lang="en"/>
              <a:t>Net assessed value (NAV) multiplied by mills divided by 1,000 equals the dollar amount generated by those mills (the amount </a:t>
            </a:r>
            <a:r>
              <a:rPr lang="en" i="1"/>
              <a:t>levied</a:t>
            </a:r>
            <a:r>
              <a:rPr lang="en"/>
              <a:t>)</a:t>
            </a:r>
            <a:endParaRPr/>
          </a:p>
          <a:p>
            <a:pPr marL="457200" lvl="0" indent="-330200" algn="l" rtl="0">
              <a:lnSpc>
                <a:spcPct val="115000"/>
              </a:lnSpc>
              <a:spcBef>
                <a:spcPts val="0"/>
              </a:spcBef>
              <a:spcAft>
                <a:spcPts val="0"/>
              </a:spcAft>
              <a:buSzPts val="1600"/>
              <a:buChar char="●"/>
            </a:pPr>
            <a:r>
              <a:rPr lang="en"/>
              <a:t>TABOR limitations still apply to tax revenue generated by mills for school districts</a:t>
            </a:r>
            <a:endParaRPr/>
          </a:p>
          <a:p>
            <a:pPr marL="914400" lvl="1" indent="-317500" algn="l" rtl="0">
              <a:lnSpc>
                <a:spcPct val="115000"/>
              </a:lnSpc>
              <a:spcBef>
                <a:spcPts val="0"/>
              </a:spcBef>
              <a:spcAft>
                <a:spcPts val="0"/>
              </a:spcAft>
              <a:buSzPts val="1400"/>
              <a:buChar char="○"/>
            </a:pPr>
            <a:r>
              <a:rPr lang="en"/>
              <a:t>A district can’t levy infinite mills (but voters can override TABOR)</a:t>
            </a:r>
            <a:endParaRPr/>
          </a:p>
          <a:p>
            <a:pPr marL="914400" lvl="1" indent="-317500" algn="l" rtl="0">
              <a:lnSpc>
                <a:spcPct val="115000"/>
              </a:lnSpc>
              <a:spcBef>
                <a:spcPts val="0"/>
              </a:spcBef>
              <a:spcAft>
                <a:spcPts val="0"/>
              </a:spcAft>
              <a:buSzPts val="1400"/>
              <a:buChar char="○"/>
            </a:pPr>
            <a:r>
              <a:rPr lang="en"/>
              <a:t>Most districts do not levy enough mills to fully fund the “Total Program Funding” amount set by the state</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7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Contacts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71"/>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Contacts</a:t>
            </a:r>
            <a:endParaRPr/>
          </a:p>
        </p:txBody>
      </p:sp>
      <p:sp>
        <p:nvSpPr>
          <p:cNvPr id="506" name="Google Shape;506;p71"/>
          <p:cNvSpPr txBox="1">
            <a:spLocks noGrp="1"/>
          </p:cNvSpPr>
          <p:nvPr>
            <p:ph type="body" idx="1"/>
          </p:nvPr>
        </p:nvSpPr>
        <p:spPr>
          <a:xfrm>
            <a:off x="706650" y="984875"/>
            <a:ext cx="7730700" cy="3202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100"/>
              <a:buNone/>
            </a:pPr>
            <a:r>
              <a:rPr lang="en" sz="1450" b="1">
                <a:highlight>
                  <a:srgbClr val="FFFFFF"/>
                </a:highlight>
              </a:rPr>
              <a:t>Tim Kahle - School Finance Program Director</a:t>
            </a:r>
            <a:endParaRPr sz="1450" b="1">
              <a:highlight>
                <a:srgbClr val="FFFFFF"/>
              </a:highlight>
            </a:endParaRPr>
          </a:p>
          <a:p>
            <a:pPr marL="0" lvl="0" indent="0" algn="ctr" rtl="0">
              <a:lnSpc>
                <a:spcPct val="100000"/>
              </a:lnSpc>
              <a:spcBef>
                <a:spcPts val="0"/>
              </a:spcBef>
              <a:spcAft>
                <a:spcPts val="0"/>
              </a:spcAft>
              <a:buSzPts val="1100"/>
              <a:buNone/>
            </a:pPr>
            <a:r>
              <a:rPr lang="en" sz="1350">
                <a:solidFill>
                  <a:srgbClr val="525252"/>
                </a:solidFill>
                <a:highlight>
                  <a:srgbClr val="FFFFFF"/>
                </a:highlight>
              </a:rPr>
              <a:t>303-335-6991</a:t>
            </a:r>
            <a:endParaRPr sz="1350">
              <a:solidFill>
                <a:srgbClr val="525252"/>
              </a:solidFill>
              <a:highlight>
                <a:srgbClr val="FFFFFF"/>
              </a:highlight>
            </a:endParaRPr>
          </a:p>
          <a:p>
            <a:pPr marL="0" lvl="0" indent="0" algn="ctr" rtl="0">
              <a:lnSpc>
                <a:spcPct val="100000"/>
              </a:lnSpc>
              <a:spcBef>
                <a:spcPts val="0"/>
              </a:spcBef>
              <a:spcAft>
                <a:spcPts val="0"/>
              </a:spcAft>
              <a:buSzPts val="1100"/>
              <a:buNone/>
            </a:pPr>
            <a:r>
              <a:rPr lang="en" sz="1350" u="sng">
                <a:solidFill>
                  <a:schemeClr val="hlink"/>
                </a:solidFill>
                <a:highlight>
                  <a:srgbClr val="FFFFFF"/>
                </a:highlight>
                <a:hlinkClick r:id="rId3"/>
              </a:rPr>
              <a:t>kahle_t@cde.state.co.us</a:t>
            </a:r>
            <a:endParaRPr sz="1350">
              <a:solidFill>
                <a:srgbClr val="0066F1"/>
              </a:solidFill>
              <a:highlight>
                <a:srgbClr val="FFFFFF"/>
              </a:highlight>
            </a:endParaRPr>
          </a:p>
          <a:p>
            <a:pPr marL="0" lvl="0" indent="0" algn="ctr" rtl="0">
              <a:lnSpc>
                <a:spcPct val="100000"/>
              </a:lnSpc>
              <a:spcBef>
                <a:spcPts val="0"/>
              </a:spcBef>
              <a:spcAft>
                <a:spcPts val="0"/>
              </a:spcAft>
              <a:buSzPts val="1100"/>
              <a:buNone/>
            </a:pPr>
            <a:endParaRPr sz="1350">
              <a:solidFill>
                <a:srgbClr val="0066F1"/>
              </a:solidFill>
              <a:highlight>
                <a:srgbClr val="FFFFFF"/>
              </a:highlight>
            </a:endParaRPr>
          </a:p>
          <a:p>
            <a:pPr marL="0" lvl="0" indent="0" algn="ctr" rtl="0">
              <a:lnSpc>
                <a:spcPct val="100000"/>
              </a:lnSpc>
              <a:spcBef>
                <a:spcPts val="0"/>
              </a:spcBef>
              <a:spcAft>
                <a:spcPts val="0"/>
              </a:spcAft>
              <a:buSzPts val="1100"/>
              <a:buNone/>
            </a:pPr>
            <a:r>
              <a:rPr lang="en" sz="1450" b="1">
                <a:highlight>
                  <a:srgbClr val="FFFFFF"/>
                </a:highlight>
              </a:rPr>
              <a:t>Kim Reeves - Government Finance Analyst</a:t>
            </a:r>
            <a:endParaRPr sz="1450" b="1">
              <a:highlight>
                <a:srgbClr val="FFFFFF"/>
              </a:highlight>
            </a:endParaRPr>
          </a:p>
          <a:p>
            <a:pPr marL="0" lvl="0" indent="0" algn="ctr" rtl="0">
              <a:lnSpc>
                <a:spcPct val="100000"/>
              </a:lnSpc>
              <a:spcBef>
                <a:spcPts val="0"/>
              </a:spcBef>
              <a:spcAft>
                <a:spcPts val="0"/>
              </a:spcAft>
              <a:buSzPts val="1100"/>
              <a:buNone/>
            </a:pPr>
            <a:r>
              <a:rPr lang="en" sz="1350">
                <a:solidFill>
                  <a:srgbClr val="525252"/>
                </a:solidFill>
                <a:highlight>
                  <a:srgbClr val="FFFFFF"/>
                </a:highlight>
              </a:rPr>
              <a:t>720-795-5749</a:t>
            </a:r>
            <a:endParaRPr sz="1350">
              <a:solidFill>
                <a:srgbClr val="525252"/>
              </a:solidFill>
              <a:highlight>
                <a:srgbClr val="FFFFFF"/>
              </a:highlight>
            </a:endParaRPr>
          </a:p>
          <a:p>
            <a:pPr marL="0" lvl="0" indent="0" algn="ctr" rtl="0">
              <a:lnSpc>
                <a:spcPct val="100000"/>
              </a:lnSpc>
              <a:spcBef>
                <a:spcPts val="0"/>
              </a:spcBef>
              <a:spcAft>
                <a:spcPts val="0"/>
              </a:spcAft>
              <a:buSzPts val="1100"/>
              <a:buNone/>
            </a:pPr>
            <a:r>
              <a:rPr lang="en" sz="1350" u="sng">
                <a:solidFill>
                  <a:schemeClr val="hlink"/>
                </a:solidFill>
                <a:highlight>
                  <a:srgbClr val="FFFFFF"/>
                </a:highlight>
                <a:hlinkClick r:id="rId4"/>
              </a:rPr>
              <a:t>reeves_k@cde.state.co.us</a:t>
            </a:r>
            <a:endParaRPr sz="1350">
              <a:solidFill>
                <a:srgbClr val="0066F1"/>
              </a:solidFill>
              <a:highlight>
                <a:srgbClr val="FFFFFF"/>
              </a:highlight>
            </a:endParaRPr>
          </a:p>
          <a:p>
            <a:pPr marL="0" lvl="0" indent="0" algn="ctr" rtl="0">
              <a:lnSpc>
                <a:spcPct val="100000"/>
              </a:lnSpc>
              <a:spcBef>
                <a:spcPts val="0"/>
              </a:spcBef>
              <a:spcAft>
                <a:spcPts val="0"/>
              </a:spcAft>
              <a:buSzPts val="1100"/>
              <a:buNone/>
            </a:pPr>
            <a:endParaRPr sz="1350">
              <a:solidFill>
                <a:srgbClr val="0066F1"/>
              </a:solidFill>
              <a:highlight>
                <a:srgbClr val="FFFFFF"/>
              </a:highlight>
            </a:endParaRPr>
          </a:p>
          <a:p>
            <a:pPr marL="0" lvl="0" indent="0" algn="ctr" rtl="0">
              <a:lnSpc>
                <a:spcPct val="100000"/>
              </a:lnSpc>
              <a:spcBef>
                <a:spcPts val="0"/>
              </a:spcBef>
              <a:spcAft>
                <a:spcPts val="0"/>
              </a:spcAft>
              <a:buSzPts val="1100"/>
              <a:buNone/>
            </a:pPr>
            <a:r>
              <a:rPr lang="en" sz="1450" b="1">
                <a:highlight>
                  <a:srgbClr val="FFFFFF"/>
                </a:highlight>
              </a:rPr>
              <a:t>Tabitha Tyree - School Finance Senior Analyst</a:t>
            </a:r>
            <a:endParaRPr sz="1450" b="1">
              <a:highlight>
                <a:srgbClr val="FFFFFF"/>
              </a:highlight>
            </a:endParaRPr>
          </a:p>
          <a:p>
            <a:pPr marL="0" lvl="0" indent="0" algn="ctr" rtl="0">
              <a:lnSpc>
                <a:spcPct val="100000"/>
              </a:lnSpc>
              <a:spcBef>
                <a:spcPts val="0"/>
              </a:spcBef>
              <a:spcAft>
                <a:spcPts val="0"/>
              </a:spcAft>
              <a:buSzPts val="1100"/>
              <a:buNone/>
            </a:pPr>
            <a:r>
              <a:rPr lang="en" sz="1350">
                <a:solidFill>
                  <a:srgbClr val="525252"/>
                </a:solidFill>
                <a:highlight>
                  <a:srgbClr val="FFFFFF"/>
                </a:highlight>
              </a:rPr>
              <a:t>720-391-3575</a:t>
            </a:r>
            <a:endParaRPr sz="1350">
              <a:solidFill>
                <a:srgbClr val="525252"/>
              </a:solidFill>
              <a:highlight>
                <a:srgbClr val="FFFFFF"/>
              </a:highlight>
            </a:endParaRPr>
          </a:p>
          <a:p>
            <a:pPr marL="0" lvl="0" indent="0" algn="ctr" rtl="0">
              <a:lnSpc>
                <a:spcPct val="100000"/>
              </a:lnSpc>
              <a:spcBef>
                <a:spcPts val="0"/>
              </a:spcBef>
              <a:spcAft>
                <a:spcPts val="0"/>
              </a:spcAft>
              <a:buSzPts val="1100"/>
              <a:buNone/>
            </a:pPr>
            <a:r>
              <a:rPr lang="en" sz="1350" u="sng">
                <a:solidFill>
                  <a:schemeClr val="hlink"/>
                </a:solidFill>
                <a:highlight>
                  <a:srgbClr val="FFFFFF"/>
                </a:highlight>
                <a:hlinkClick r:id="rId5"/>
              </a:rPr>
              <a:t>tyree_t@cde.state.co.us</a:t>
            </a:r>
            <a:endParaRPr/>
          </a:p>
          <a:p>
            <a:pPr marL="0" lvl="0" indent="0" algn="ctr" rtl="0">
              <a:lnSpc>
                <a:spcPct val="100000"/>
              </a:lnSpc>
              <a:spcBef>
                <a:spcPts val="0"/>
              </a:spcBef>
              <a:spcAft>
                <a:spcPts val="0"/>
              </a:spcAft>
              <a:buSzPts val="1100"/>
              <a:buNone/>
            </a:pPr>
            <a:endParaRPr/>
          </a:p>
          <a:p>
            <a:pPr marL="0" lvl="0" indent="0" algn="ctr" rtl="0">
              <a:lnSpc>
                <a:spcPct val="100000"/>
              </a:lnSpc>
              <a:spcBef>
                <a:spcPts val="0"/>
              </a:spcBef>
              <a:spcAft>
                <a:spcPts val="0"/>
              </a:spcAft>
              <a:buSzPts val="1100"/>
              <a:buNone/>
            </a:pPr>
            <a:r>
              <a:rPr lang="en" sz="1450" b="1"/>
              <a:t>Not sure whom to contact? </a:t>
            </a:r>
            <a:endParaRPr sz="1450" b="1"/>
          </a:p>
          <a:p>
            <a:pPr marL="0" lvl="0" indent="0" algn="ctr" rtl="0">
              <a:lnSpc>
                <a:spcPct val="100000"/>
              </a:lnSpc>
              <a:spcBef>
                <a:spcPts val="0"/>
              </a:spcBef>
              <a:spcAft>
                <a:spcPts val="0"/>
              </a:spcAft>
              <a:buSzPts val="1100"/>
              <a:buNone/>
            </a:pPr>
            <a:r>
              <a:rPr lang="en" sz="1400" u="sng">
                <a:solidFill>
                  <a:schemeClr val="hlink"/>
                </a:solidFill>
                <a:hlinkClick r:id="rId6"/>
              </a:rPr>
              <a:t>s</a:t>
            </a:r>
            <a:r>
              <a:rPr lang="en" sz="1400" u="sng">
                <a:solidFill>
                  <a:schemeClr val="hlink"/>
                </a:solidFill>
                <a:hlinkClick r:id="rId6"/>
              </a:rPr>
              <a:t>choolfinance@cde.state.co.us</a:t>
            </a:r>
            <a:endParaRPr sz="1400"/>
          </a:p>
          <a:p>
            <a:pPr marL="0" lvl="0" indent="0" algn="ctr" rtl="0">
              <a:lnSpc>
                <a:spcPct val="100000"/>
              </a:lnSpc>
              <a:spcBef>
                <a:spcPts val="0"/>
              </a:spcBef>
              <a:spcAft>
                <a:spcPts val="0"/>
              </a:spcAft>
              <a:buSzPts val="1100"/>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10"/>
        <p:cNvGrpSpPr/>
        <p:nvPr/>
      </p:nvGrpSpPr>
      <p:grpSpPr>
        <a:xfrm>
          <a:off x="0" y="0"/>
          <a:ext cx="0" cy="0"/>
          <a:chOff x="0" y="0"/>
          <a:chExt cx="0" cy="0"/>
        </a:xfrm>
      </p:grpSpPr>
      <p:sp>
        <p:nvSpPr>
          <p:cNvPr id="511" name="Google Shape;511;p7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p>
            <a:pPr marL="0" lvl="0" indent="0" algn="ctr" rtl="0">
              <a:spcBef>
                <a:spcPts val="0"/>
              </a:spcBef>
              <a:spcAft>
                <a:spcPts val="0"/>
              </a:spcAft>
              <a:buSzPts val="2800"/>
              <a:buNone/>
            </a:pPr>
            <a:r>
              <a:rPr lang="en">
                <a:latin typeface="Roboto Medium"/>
                <a:ea typeface="Roboto Medium"/>
                <a:cs typeface="Roboto Medium"/>
                <a:sym typeface="Roboto Medium"/>
              </a:rPr>
              <a:t>Questions?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5"/>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What are the different types of mill? (1 of 3)</a:t>
            </a:r>
            <a:endParaRPr/>
          </a:p>
        </p:txBody>
      </p:sp>
      <p:sp>
        <p:nvSpPr>
          <p:cNvPr id="282" name="Google Shape;282;p35"/>
          <p:cNvSpPr txBox="1">
            <a:spLocks noGrp="1"/>
          </p:cNvSpPr>
          <p:nvPr>
            <p:ph type="body" idx="1"/>
          </p:nvPr>
        </p:nvSpPr>
        <p:spPr>
          <a:xfrm>
            <a:off x="311700" y="1152475"/>
            <a:ext cx="7730700" cy="303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t>Total Program Mills</a:t>
            </a:r>
            <a:r>
              <a:rPr lang="en"/>
              <a:t> (General Fund)</a:t>
            </a:r>
            <a:endParaRPr/>
          </a:p>
          <a:p>
            <a:pPr marL="457200" lvl="0" indent="-330200" algn="l" rtl="0">
              <a:lnSpc>
                <a:spcPct val="115000"/>
              </a:lnSpc>
              <a:spcBef>
                <a:spcPts val="1200"/>
              </a:spcBef>
              <a:spcAft>
                <a:spcPts val="0"/>
              </a:spcAft>
              <a:buSzPts val="1600"/>
              <a:buChar char="●"/>
            </a:pPr>
            <a:r>
              <a:rPr lang="en"/>
              <a:t>Where most of your local funding comes from</a:t>
            </a:r>
            <a:endParaRPr/>
          </a:p>
          <a:p>
            <a:pPr marL="457200" lvl="0" indent="-330200" algn="l" rtl="0">
              <a:lnSpc>
                <a:spcPct val="115000"/>
              </a:lnSpc>
              <a:spcBef>
                <a:spcPts val="0"/>
              </a:spcBef>
              <a:spcAft>
                <a:spcPts val="0"/>
              </a:spcAft>
              <a:buSzPts val="1600"/>
              <a:buChar char="●"/>
            </a:pPr>
            <a:r>
              <a:rPr lang="en"/>
              <a:t>HB20-1418 requires mills to be set for each district (targeted mills)</a:t>
            </a:r>
            <a:endParaRPr/>
          </a:p>
          <a:p>
            <a:pPr marL="457200" lvl="0" indent="-330200" algn="l" rtl="0">
              <a:lnSpc>
                <a:spcPct val="115000"/>
              </a:lnSpc>
              <a:spcBef>
                <a:spcPts val="0"/>
              </a:spcBef>
              <a:spcAft>
                <a:spcPts val="0"/>
              </a:spcAft>
              <a:buSzPts val="1600"/>
              <a:buChar char="●"/>
            </a:pPr>
            <a:r>
              <a:rPr lang="en"/>
              <a:t>Some districts also have a temporary tax credit mill</a:t>
            </a:r>
            <a:endParaRPr/>
          </a:p>
          <a:p>
            <a:pPr marL="914400" lvl="1" indent="-317500" algn="l" rtl="0">
              <a:lnSpc>
                <a:spcPct val="115000"/>
              </a:lnSpc>
              <a:spcBef>
                <a:spcPts val="0"/>
              </a:spcBef>
              <a:spcAft>
                <a:spcPts val="0"/>
              </a:spcAft>
              <a:buSzPts val="1400"/>
              <a:buChar char="○"/>
            </a:pPr>
            <a:r>
              <a:rPr lang="en"/>
              <a:t>Mills left to increase to get to the required Total Program Mills</a:t>
            </a:r>
            <a:endParaRPr/>
          </a:p>
          <a:p>
            <a:pPr marL="914400" lvl="1" indent="-317500" algn="l" rtl="0">
              <a:lnSpc>
                <a:spcPct val="115000"/>
              </a:lnSpc>
              <a:spcBef>
                <a:spcPts val="0"/>
              </a:spcBef>
              <a:spcAft>
                <a:spcPts val="0"/>
              </a:spcAft>
              <a:buSzPts val="1400"/>
              <a:buChar char="○"/>
            </a:pPr>
            <a:r>
              <a:rPr lang="en"/>
              <a:t>Tax credits are reduced by 1 mill each year until zero, as a phase-in</a:t>
            </a:r>
            <a:endParaRPr/>
          </a:p>
          <a:p>
            <a:pPr marL="914400" lvl="1" indent="-317500" algn="l" rtl="0">
              <a:lnSpc>
                <a:spcPct val="115000"/>
              </a:lnSpc>
              <a:spcBef>
                <a:spcPts val="0"/>
              </a:spcBef>
              <a:spcAft>
                <a:spcPts val="0"/>
              </a:spcAft>
              <a:buSzPts val="1400"/>
              <a:buChar char="○"/>
            </a:pPr>
            <a:r>
              <a:rPr lang="en"/>
              <a:t>You may or may not have tax credits</a:t>
            </a:r>
            <a:endParaRPr/>
          </a:p>
          <a:p>
            <a:pPr marL="457200" lvl="0" indent="-330200" algn="l" rtl="0">
              <a:lnSpc>
                <a:spcPct val="115000"/>
              </a:lnSpc>
              <a:spcBef>
                <a:spcPts val="0"/>
              </a:spcBef>
              <a:spcAft>
                <a:spcPts val="0"/>
              </a:spcAft>
              <a:buSzPts val="1600"/>
              <a:buChar char="●"/>
            </a:pPr>
            <a:r>
              <a:rPr lang="en"/>
              <a:t>Targeted Mills minus Tax Credit = Net Total Program Mills</a:t>
            </a:r>
            <a:endParaRPr/>
          </a:p>
          <a:p>
            <a:pPr marL="914400" lvl="1" indent="-317500" algn="l" rtl="0">
              <a:lnSpc>
                <a:spcPct val="115000"/>
              </a:lnSpc>
              <a:spcBef>
                <a:spcPts val="0"/>
              </a:spcBef>
              <a:spcAft>
                <a:spcPts val="0"/>
              </a:spcAft>
              <a:buSzPts val="1400"/>
              <a:buChar char="○"/>
            </a:pPr>
            <a:r>
              <a:rPr lang="en"/>
              <a:t>These are the actual mills multiplied by NAV to calculate the district’s local portion of Total Program</a:t>
            </a:r>
            <a:endParaRPr/>
          </a:p>
          <a:p>
            <a:pPr marL="0" lvl="0" indent="0" algn="l" rtl="0">
              <a:lnSpc>
                <a:spcPct val="115000"/>
              </a:lnSpc>
              <a:spcBef>
                <a:spcPts val="1200"/>
              </a:spcBef>
              <a:spcAft>
                <a:spcPts val="120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6"/>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SzPts val="2000"/>
              <a:buNone/>
            </a:pPr>
            <a:r>
              <a:rPr lang="en"/>
              <a:t>What are the different types of mill? (2 of 3)</a:t>
            </a:r>
            <a:endParaRPr/>
          </a:p>
        </p:txBody>
      </p:sp>
      <p:sp>
        <p:nvSpPr>
          <p:cNvPr id="288" name="Google Shape;288;p36"/>
          <p:cNvSpPr txBox="1">
            <a:spLocks noGrp="1"/>
          </p:cNvSpPr>
          <p:nvPr>
            <p:ph type="body" idx="1"/>
          </p:nvPr>
        </p:nvSpPr>
        <p:spPr>
          <a:xfrm>
            <a:off x="311700" y="977841"/>
            <a:ext cx="7730700" cy="327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t>General Fund - Non-Voter-Approved</a:t>
            </a:r>
            <a:endParaRPr b="1"/>
          </a:p>
          <a:p>
            <a:pPr marL="457200" lvl="0" indent="-330200" algn="l" rtl="0">
              <a:lnSpc>
                <a:spcPct val="115000"/>
              </a:lnSpc>
              <a:spcBef>
                <a:spcPts val="1200"/>
              </a:spcBef>
              <a:spcAft>
                <a:spcPts val="0"/>
              </a:spcAft>
              <a:buSzPts val="1600"/>
              <a:buChar char="●"/>
            </a:pPr>
            <a:r>
              <a:rPr lang="en"/>
              <a:t>Not applicable to every district every year</a:t>
            </a:r>
            <a:endParaRPr/>
          </a:p>
          <a:p>
            <a:pPr marL="457200" lvl="0" indent="-330200" algn="l" rtl="0">
              <a:lnSpc>
                <a:spcPct val="115000"/>
              </a:lnSpc>
              <a:spcBef>
                <a:spcPts val="0"/>
              </a:spcBef>
              <a:spcAft>
                <a:spcPts val="0"/>
              </a:spcAft>
              <a:buSzPts val="1600"/>
              <a:buChar char="●"/>
            </a:pPr>
            <a:r>
              <a:rPr lang="en"/>
              <a:t>Abatements</a:t>
            </a:r>
            <a:endParaRPr/>
          </a:p>
          <a:p>
            <a:pPr marL="914400" lvl="1" indent="-317500" algn="l" rtl="0">
              <a:lnSpc>
                <a:spcPct val="115000"/>
              </a:lnSpc>
              <a:spcBef>
                <a:spcPts val="0"/>
              </a:spcBef>
              <a:spcAft>
                <a:spcPts val="0"/>
              </a:spcAft>
              <a:buSzPts val="1400"/>
              <a:buChar char="○"/>
            </a:pPr>
            <a:r>
              <a:rPr lang="en"/>
              <a:t>Dollar amount on Line 11 of each Certification of Values </a:t>
            </a:r>
            <a:endParaRPr/>
          </a:p>
          <a:p>
            <a:pPr marL="914400" lvl="1" indent="-317500" algn="l" rtl="0">
              <a:lnSpc>
                <a:spcPct val="115000"/>
              </a:lnSpc>
              <a:spcBef>
                <a:spcPts val="0"/>
              </a:spcBef>
              <a:spcAft>
                <a:spcPts val="0"/>
              </a:spcAft>
              <a:buSzPts val="1400"/>
              <a:buChar char="○"/>
            </a:pPr>
            <a:r>
              <a:rPr lang="en"/>
              <a:t>Must certify in order to collect the taxes that were abated in prior years</a:t>
            </a:r>
            <a:endParaRPr/>
          </a:p>
          <a:p>
            <a:pPr marL="457200" lvl="0" indent="-330200" algn="l" rtl="0">
              <a:lnSpc>
                <a:spcPct val="115000"/>
              </a:lnSpc>
              <a:spcBef>
                <a:spcPts val="0"/>
              </a:spcBef>
              <a:spcAft>
                <a:spcPts val="0"/>
              </a:spcAft>
              <a:buSzPts val="1600"/>
              <a:buChar char="●"/>
            </a:pPr>
            <a:r>
              <a:rPr lang="en"/>
              <a:t>1995 Hold Harmless</a:t>
            </a:r>
            <a:endParaRPr/>
          </a:p>
          <a:p>
            <a:pPr marL="0" lvl="0" indent="0" algn="l" rtl="0">
              <a:lnSpc>
                <a:spcPct val="115000"/>
              </a:lnSpc>
              <a:spcBef>
                <a:spcPts val="1200"/>
              </a:spcBef>
              <a:spcAft>
                <a:spcPts val="0"/>
              </a:spcAft>
              <a:buNone/>
            </a:pPr>
            <a:r>
              <a:rPr lang="en" b="1"/>
              <a:t>General Fund - Voter Approved Mill Levy Overrides (MLOs)</a:t>
            </a:r>
            <a:endParaRPr b="1"/>
          </a:p>
          <a:p>
            <a:pPr marL="457200" lvl="0" indent="-330200" algn="l" rtl="0">
              <a:lnSpc>
                <a:spcPct val="115000"/>
              </a:lnSpc>
              <a:spcBef>
                <a:spcPts val="1200"/>
              </a:spcBef>
              <a:spcAft>
                <a:spcPts val="0"/>
              </a:spcAft>
              <a:buSzPts val="1600"/>
              <a:buChar char="●"/>
            </a:pPr>
            <a:r>
              <a:rPr lang="en"/>
              <a:t>Voters must approve these additional mills at referendum elections</a:t>
            </a:r>
            <a:endParaRPr/>
          </a:p>
          <a:p>
            <a:pPr marL="457200" lvl="0" indent="-330200" algn="l" rtl="0">
              <a:lnSpc>
                <a:spcPct val="115000"/>
              </a:lnSpc>
              <a:spcBef>
                <a:spcPts val="0"/>
              </a:spcBef>
              <a:spcAft>
                <a:spcPts val="0"/>
              </a:spcAft>
              <a:buSzPts val="1600"/>
              <a:buChar char="●"/>
            </a:pPr>
            <a:r>
              <a:rPr lang="en"/>
              <a:t>Ballot must indicate if fixed dollar or a fixed mill levy amount</a:t>
            </a:r>
            <a:endParaRPr/>
          </a:p>
          <a:p>
            <a:pPr marL="457200" lvl="0" indent="-330200" algn="l" rtl="0">
              <a:lnSpc>
                <a:spcPct val="115000"/>
              </a:lnSpc>
              <a:spcBef>
                <a:spcPts val="0"/>
              </a:spcBef>
              <a:spcAft>
                <a:spcPts val="0"/>
              </a:spcAft>
              <a:buSzPts val="1600"/>
              <a:buChar char="●"/>
            </a:pPr>
            <a:r>
              <a:rPr lang="en"/>
              <a:t>Ballot must indicate what the money can be spent 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7"/>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SzPts val="2000"/>
              <a:buNone/>
            </a:pPr>
            <a:r>
              <a:rPr lang="en"/>
              <a:t>What are the different types of mill? (3 of 3)</a:t>
            </a:r>
            <a:endParaRPr/>
          </a:p>
        </p:txBody>
      </p:sp>
      <p:sp>
        <p:nvSpPr>
          <p:cNvPr id="294" name="Google Shape;294;p37"/>
          <p:cNvSpPr txBox="1">
            <a:spLocks noGrp="1"/>
          </p:cNvSpPr>
          <p:nvPr>
            <p:ph type="body" idx="1"/>
          </p:nvPr>
        </p:nvSpPr>
        <p:spPr>
          <a:xfrm>
            <a:off x="311700" y="988575"/>
            <a:ext cx="7730700" cy="3409500"/>
          </a:xfrm>
          <a:prstGeom prst="rect">
            <a:avLst/>
          </a:prstGeom>
          <a:noFill/>
          <a:ln>
            <a:noFill/>
          </a:ln>
        </p:spPr>
        <p:txBody>
          <a:bodyPr spcFirstLastPara="1" wrap="square" lIns="91425" tIns="91425" rIns="91425" bIns="91425" anchor="t" anchorCtr="0">
            <a:normAutofit lnSpcReduction="20000"/>
          </a:bodyPr>
          <a:lstStyle/>
          <a:p>
            <a:pPr marL="0" lvl="0" indent="0" algn="l" rtl="0">
              <a:lnSpc>
                <a:spcPct val="115000"/>
              </a:lnSpc>
              <a:spcBef>
                <a:spcPts val="0"/>
              </a:spcBef>
              <a:spcAft>
                <a:spcPts val="0"/>
              </a:spcAft>
              <a:buNone/>
            </a:pPr>
            <a:r>
              <a:rPr lang="en" b="1"/>
              <a:t>Bond Fund</a:t>
            </a:r>
            <a:r>
              <a:rPr lang="en"/>
              <a:t> (31): Collects money to make the annual principal and interest payments on long term debt</a:t>
            </a:r>
            <a:endParaRPr/>
          </a:p>
          <a:p>
            <a:pPr marL="0" lvl="0" indent="0" algn="l" rtl="0">
              <a:lnSpc>
                <a:spcPct val="115000"/>
              </a:lnSpc>
              <a:spcBef>
                <a:spcPts val="1200"/>
              </a:spcBef>
              <a:spcAft>
                <a:spcPts val="0"/>
              </a:spcAft>
              <a:buNone/>
            </a:pPr>
            <a:r>
              <a:rPr lang="en" b="1"/>
              <a:t>Transportation </a:t>
            </a:r>
            <a:r>
              <a:rPr lang="en"/>
              <a:t>(25): Collects “excess” transportation costs (typically for capital purchases such as school buses)</a:t>
            </a:r>
            <a:endParaRPr/>
          </a:p>
          <a:p>
            <a:pPr marL="0" lvl="0" indent="0" algn="l" rtl="0">
              <a:lnSpc>
                <a:spcPct val="115000"/>
              </a:lnSpc>
              <a:spcBef>
                <a:spcPts val="1200"/>
              </a:spcBef>
              <a:spcAft>
                <a:spcPts val="0"/>
              </a:spcAft>
              <a:buNone/>
            </a:pPr>
            <a:r>
              <a:rPr lang="en" b="1"/>
              <a:t>Special Building and Tech Fund</a:t>
            </a:r>
            <a:r>
              <a:rPr lang="en"/>
              <a:t> (42): </a:t>
            </a:r>
            <a:endParaRPr/>
          </a:p>
          <a:p>
            <a:pPr marL="457200" lvl="0" indent="-330200" algn="l" rtl="0">
              <a:lnSpc>
                <a:spcPct val="115000"/>
              </a:lnSpc>
              <a:spcBef>
                <a:spcPts val="1200"/>
              </a:spcBef>
              <a:spcAft>
                <a:spcPts val="0"/>
              </a:spcAft>
              <a:buSzPts val="1600"/>
              <a:buChar char="●"/>
            </a:pPr>
            <a:r>
              <a:rPr lang="en"/>
              <a:t>Maximum 3 years and 10 mills</a:t>
            </a:r>
            <a:endParaRPr/>
          </a:p>
          <a:p>
            <a:pPr marL="457200" lvl="0" indent="-330200" algn="l" rtl="0">
              <a:lnSpc>
                <a:spcPct val="115000"/>
              </a:lnSpc>
              <a:spcBef>
                <a:spcPts val="0"/>
              </a:spcBef>
              <a:spcAft>
                <a:spcPts val="0"/>
              </a:spcAft>
              <a:buSzPts val="1600"/>
              <a:buChar char="●"/>
            </a:pPr>
            <a:r>
              <a:rPr lang="en"/>
              <a:t>Doesn’t apply to many districts</a:t>
            </a:r>
            <a:endParaRPr/>
          </a:p>
          <a:p>
            <a:pPr marL="0" lvl="0" indent="0" algn="l" rtl="0">
              <a:lnSpc>
                <a:spcPct val="115000"/>
              </a:lnSpc>
              <a:spcBef>
                <a:spcPts val="1200"/>
              </a:spcBef>
              <a:spcAft>
                <a:spcPts val="0"/>
              </a:spcAft>
              <a:buNone/>
            </a:pPr>
            <a:r>
              <a:rPr lang="en" b="1"/>
              <a:t>Supplemental Capital Construction, Technology, and Maintenance Fund</a:t>
            </a:r>
            <a:r>
              <a:rPr lang="en"/>
              <a:t> (46)</a:t>
            </a:r>
            <a:endParaRPr/>
          </a:p>
          <a:p>
            <a:pPr marL="457200" lvl="0" indent="-330200" algn="l" rtl="0">
              <a:lnSpc>
                <a:spcPct val="115000"/>
              </a:lnSpc>
              <a:spcBef>
                <a:spcPts val="1200"/>
              </a:spcBef>
              <a:spcAft>
                <a:spcPts val="0"/>
              </a:spcAft>
              <a:buSzPts val="1600"/>
              <a:buChar char="●"/>
            </a:pPr>
            <a:r>
              <a:rPr lang="en"/>
              <a:t>No sunset requirement and no mill maximum</a:t>
            </a:r>
            <a:endParaRPr/>
          </a:p>
          <a:p>
            <a:pPr marL="457200" lvl="0" indent="-330200" algn="l" rtl="0">
              <a:lnSpc>
                <a:spcPct val="115000"/>
              </a:lnSpc>
              <a:spcBef>
                <a:spcPts val="0"/>
              </a:spcBef>
              <a:spcAft>
                <a:spcPts val="0"/>
              </a:spcAft>
              <a:buSzPts val="1600"/>
              <a:buChar char="●"/>
            </a:pPr>
            <a:r>
              <a:rPr lang="en"/>
              <a:t>Not applicable to many districts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p>
            <a:pPr marL="0" lvl="0" indent="0" algn="ctr" rtl="0">
              <a:spcBef>
                <a:spcPts val="0"/>
              </a:spcBef>
              <a:spcAft>
                <a:spcPts val="0"/>
              </a:spcAft>
              <a:buSzPts val="2800"/>
              <a:buNone/>
            </a:pPr>
            <a:r>
              <a:rPr lang="en"/>
              <a:t>What is Mill Levy Certification?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9"/>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What is Mill Levy Certification?</a:t>
            </a:r>
            <a:endParaRPr/>
          </a:p>
        </p:txBody>
      </p:sp>
      <p:sp>
        <p:nvSpPr>
          <p:cNvPr id="305" name="Google Shape;305;p39"/>
          <p:cNvSpPr txBox="1">
            <a:spLocks noGrp="1"/>
          </p:cNvSpPr>
          <p:nvPr>
            <p:ph type="body" idx="1"/>
          </p:nvPr>
        </p:nvSpPr>
        <p:spPr>
          <a:xfrm>
            <a:off x="311700" y="956100"/>
            <a:ext cx="8151600" cy="34749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
              <a:t>Each year, the district must calculate their total mills and the amount to be levied. Then they certify this information to their county or counties, and submit the information to the state. The overall process is: </a:t>
            </a:r>
            <a:endParaRPr/>
          </a:p>
          <a:p>
            <a:pPr marL="457200" lvl="0" indent="-330200" algn="l" rtl="0">
              <a:lnSpc>
                <a:spcPct val="115000"/>
              </a:lnSpc>
              <a:spcBef>
                <a:spcPts val="1200"/>
              </a:spcBef>
              <a:spcAft>
                <a:spcPts val="0"/>
              </a:spcAft>
              <a:buSzPts val="1600"/>
              <a:buChar char="●"/>
            </a:pPr>
            <a:r>
              <a:rPr lang="en"/>
              <a:t>County tax assessors provide Certifications of Valuation to districts and CDE</a:t>
            </a:r>
            <a:endParaRPr/>
          </a:p>
          <a:p>
            <a:pPr marL="457200" lvl="0" indent="-330200" algn="l" rtl="0">
              <a:lnSpc>
                <a:spcPct val="115000"/>
              </a:lnSpc>
              <a:spcBef>
                <a:spcPts val="0"/>
              </a:spcBef>
              <a:spcAft>
                <a:spcPts val="0"/>
              </a:spcAft>
              <a:buSzPts val="1600"/>
              <a:buChar char="●"/>
            </a:pPr>
            <a:r>
              <a:rPr lang="en"/>
              <a:t>The district calculates their total mills and the amount to be levied by their  county/counties  (Remember: Net assessed value (NAV) multiplied by mills divided by 1,000 equals the dollar amount to be generated by those mills)</a:t>
            </a:r>
            <a:endParaRPr/>
          </a:p>
          <a:p>
            <a:pPr marL="457200" lvl="0" indent="-330200" algn="l" rtl="0">
              <a:lnSpc>
                <a:spcPct val="115000"/>
              </a:lnSpc>
              <a:spcBef>
                <a:spcPts val="0"/>
              </a:spcBef>
              <a:spcAft>
                <a:spcPts val="0"/>
              </a:spcAft>
              <a:buSzPts val="1600"/>
              <a:buChar char="●"/>
            </a:pPr>
            <a:r>
              <a:rPr lang="en"/>
              <a:t>The district obtains local school board approval of those numbers</a:t>
            </a:r>
            <a:endParaRPr/>
          </a:p>
          <a:p>
            <a:pPr marL="457200" lvl="0" indent="-330200" algn="l" rtl="0">
              <a:lnSpc>
                <a:spcPct val="115000"/>
              </a:lnSpc>
              <a:spcBef>
                <a:spcPts val="0"/>
              </a:spcBef>
              <a:spcAft>
                <a:spcPts val="0"/>
              </a:spcAft>
              <a:buSzPts val="1600"/>
              <a:buChar char="●"/>
            </a:pPr>
            <a:r>
              <a:rPr lang="en"/>
              <a:t>The district reports or “certifies” the approved numbers to their county/counties</a:t>
            </a:r>
            <a:endParaRPr/>
          </a:p>
          <a:p>
            <a:pPr marL="457200" lvl="0" indent="-330200" algn="l" rtl="0">
              <a:lnSpc>
                <a:spcPct val="115000"/>
              </a:lnSpc>
              <a:spcBef>
                <a:spcPts val="0"/>
              </a:spcBef>
              <a:spcAft>
                <a:spcPts val="0"/>
              </a:spcAft>
              <a:buSzPts val="1600"/>
              <a:buChar char="●"/>
            </a:pPr>
            <a:r>
              <a:rPr lang="en"/>
              <a:t>The district submits those numbers to CDE using the online system</a:t>
            </a:r>
            <a:endParaRPr/>
          </a:p>
          <a:p>
            <a:pPr marL="457200" lvl="0" indent="-330200" algn="l" rtl="0">
              <a:lnSpc>
                <a:spcPct val="115000"/>
              </a:lnSpc>
              <a:spcBef>
                <a:spcPts val="0"/>
              </a:spcBef>
              <a:spcAft>
                <a:spcPts val="0"/>
              </a:spcAft>
              <a:buSzPts val="1600"/>
              <a:buChar char="●"/>
            </a:pPr>
            <a:r>
              <a:rPr lang="en"/>
              <a:t>CDE uses the numbers to calculate the state’s share of Total Program Funding</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3149</Words>
  <Application>Microsoft Office PowerPoint</Application>
  <PresentationFormat>On-screen Show (16:9)</PresentationFormat>
  <Paragraphs>250</Paragraphs>
  <Slides>42</Slides>
  <Notes>42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Roboto Medium</vt:lpstr>
      <vt:lpstr>Arial</vt:lpstr>
      <vt:lpstr>Rockwell</vt:lpstr>
      <vt:lpstr>Roboto</vt:lpstr>
      <vt:lpstr>Simple Light</vt:lpstr>
      <vt:lpstr>Mill Levy Calculation &amp; Submission November 12, 2025 Presenters: Kim Reeves &amp; Tim Kahle</vt:lpstr>
      <vt:lpstr>Agenda</vt:lpstr>
      <vt:lpstr>What is a Mill?</vt:lpstr>
      <vt:lpstr>What is a “Mill”?</vt:lpstr>
      <vt:lpstr>What are the different types of mill? (1 of 3)</vt:lpstr>
      <vt:lpstr>What are the different types of mill? (2 of 3)</vt:lpstr>
      <vt:lpstr>What are the different types of mill? (3 of 3)</vt:lpstr>
      <vt:lpstr>What is Mill Levy Certification?</vt:lpstr>
      <vt:lpstr>What is Mill Levy Certification?</vt:lpstr>
      <vt:lpstr>Mill Levy Certification – Things to Keep in Mind</vt:lpstr>
      <vt:lpstr>Important Dates</vt:lpstr>
      <vt:lpstr>Important Dates</vt:lpstr>
      <vt:lpstr>PowerPoint Presentation</vt:lpstr>
      <vt:lpstr>PowerPoint Presentation</vt:lpstr>
      <vt:lpstr>PowerPoint Presentation</vt:lpstr>
      <vt:lpstr>PowerPoint Presentation</vt:lpstr>
      <vt:lpstr>CDE’s Mill Levy Certification Form</vt:lpstr>
      <vt:lpstr>CDE’ss Mill Levy Certification Form and Worksheet</vt:lpstr>
      <vt:lpstr>Mill Levy Certification Form: 2 versions</vt:lpstr>
      <vt:lpstr>Mill Levy Certification Form: What’s in it</vt:lpstr>
      <vt:lpstr>Mill Levy Certification Worksheet Tabs</vt:lpstr>
      <vt:lpstr>Mill Levy Calculation Worksheet Mechanics (1st steps)</vt:lpstr>
      <vt:lpstr>Mill Levy Calculation Worksheet Mechanics, Section 1</vt:lpstr>
      <vt:lpstr>Mill Levy Calculation Worksheet Mechanics, Section 2</vt:lpstr>
      <vt:lpstr>Mill Levy Calculation Worksheet Mechanics, Section 3</vt:lpstr>
      <vt:lpstr>Mill Levy Calculation Worksheet Mechanics, Section 4</vt:lpstr>
      <vt:lpstr>Mill Levy Calculation Worksheet Mechanics, Sections 5-8</vt:lpstr>
      <vt:lpstr>Mill Levy Calculation Worksheet Mechanics, Sections 9-12</vt:lpstr>
      <vt:lpstr>CDE Mill Levy Certify Form</vt:lpstr>
      <vt:lpstr>PowerPoint Presentation</vt:lpstr>
      <vt:lpstr>PowerPoint Presentation</vt:lpstr>
      <vt:lpstr>CDE’s Mill Levy Submission Process</vt:lpstr>
      <vt:lpstr>CDE Mill Levy Submission: Overview </vt:lpstr>
      <vt:lpstr>CDE Mill Levy Submission: Using State Equal </vt:lpstr>
      <vt:lpstr>CDE Mill Levy Submission: Entering Your Data (1 of 4)</vt:lpstr>
      <vt:lpstr>CDE Mill Levy Submission: Entering Your Data (2 of 4)</vt:lpstr>
      <vt:lpstr>CDE Mill Levy Submission: Entering Your Data (3 of 4)</vt:lpstr>
      <vt:lpstr>CDE Mill Levy Submission: Entering Your Data (4 of 4)</vt:lpstr>
      <vt:lpstr>CDE Mill Levy Submission: What happens after I submit my data? </vt:lpstr>
      <vt:lpstr>Contacts</vt:lpstr>
      <vt:lpstr>Contacts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Reeves, Kim</dc:creator>
  <cp:lastModifiedBy>Reeves, Kim</cp:lastModifiedBy>
  <cp:revision>1</cp:revision>
  <dcterms:modified xsi:type="dcterms:W3CDTF">2025-11-12T16:25:16Z</dcterms:modified>
</cp:coreProperties>
</file>