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Open Sans" panose="020B0606030504020204" pitchFamily="34" charset="0"/>
      <p:regular r:id="rId39"/>
      <p:bold r:id="rId40"/>
      <p:italic r:id="rId41"/>
      <p:boldItalic r:id="rId42"/>
    </p:embeddedFont>
    <p:embeddedFont>
      <p:font typeface="Proxima Nova" panose="020B0604020202020204"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Rockwell" panose="02060603020205020403" pitchFamily="18"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iXccPNEcq62Gx8kvrUzrJsHuj6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A4960-B1ED-42D4-834D-1BDEDB3A7995}" v="4" dt="2025-10-28T19:45:15.350"/>
  </p1510:revLst>
</p1510:revInfo>
</file>

<file path=ppt/tableStyles.xml><?xml version="1.0" encoding="utf-8"?>
<a:tblStyleLst xmlns:a="http://schemas.openxmlformats.org/drawingml/2006/main" def="{0D2E846A-C1E6-4B68-929A-AFEF54FE44DD}">
  <a:tblStyle styleId="{0D2E846A-C1E6-4B68-929A-AFEF54FE44D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ves, Kim" userId="f6791e1d-ee5a-48fa-a304-adb48e646f8d" providerId="ADAL" clId="{3B62FA42-F56B-4110-B12F-238F570690D9}"/>
    <pc:docChg chg="custSel addSld delSld modSld sldOrd">
      <pc:chgData name="Reeves, Kim" userId="f6791e1d-ee5a-48fa-a304-adb48e646f8d" providerId="ADAL" clId="{3B62FA42-F56B-4110-B12F-238F570690D9}" dt="2025-10-28T19:45:48.208" v="33" actId="13244"/>
      <pc:docMkLst>
        <pc:docMk/>
      </pc:docMkLst>
      <pc:sldChg chg="add del ord">
        <pc:chgData name="Reeves, Kim" userId="f6791e1d-ee5a-48fa-a304-adb48e646f8d" providerId="ADAL" clId="{3B62FA42-F56B-4110-B12F-238F570690D9}" dt="2025-10-28T19:44:27.105" v="24"/>
        <pc:sldMkLst>
          <pc:docMk/>
          <pc:sldMk cId="0" sldId="258"/>
        </pc:sldMkLst>
      </pc:sldChg>
      <pc:sldChg chg="modSp mod">
        <pc:chgData name="Reeves, Kim" userId="f6791e1d-ee5a-48fa-a304-adb48e646f8d" providerId="ADAL" clId="{3B62FA42-F56B-4110-B12F-238F570690D9}" dt="2025-10-28T19:42:27.276" v="13" actId="27636"/>
        <pc:sldMkLst>
          <pc:docMk/>
          <pc:sldMk cId="0" sldId="260"/>
        </pc:sldMkLst>
        <pc:spChg chg="mod">
          <ac:chgData name="Reeves, Kim" userId="f6791e1d-ee5a-48fa-a304-adb48e646f8d" providerId="ADAL" clId="{3B62FA42-F56B-4110-B12F-238F570690D9}" dt="2025-10-28T19:42:27.276" v="13" actId="27636"/>
          <ac:spMkLst>
            <pc:docMk/>
            <pc:sldMk cId="0" sldId="260"/>
            <ac:spMk id="158" creationId="{00000000-0000-0000-0000-000000000000}"/>
          </ac:spMkLst>
        </pc:spChg>
      </pc:sldChg>
      <pc:sldChg chg="modSp mod">
        <pc:chgData name="Reeves, Kim" userId="f6791e1d-ee5a-48fa-a304-adb48e646f8d" providerId="ADAL" clId="{3B62FA42-F56B-4110-B12F-238F570690D9}" dt="2025-10-28T16:21:50.565" v="2" actId="962"/>
        <pc:sldMkLst>
          <pc:docMk/>
          <pc:sldMk cId="0" sldId="262"/>
        </pc:sldMkLst>
        <pc:spChg chg="mod">
          <ac:chgData name="Reeves, Kim" userId="f6791e1d-ee5a-48fa-a304-adb48e646f8d" providerId="ADAL" clId="{3B62FA42-F56B-4110-B12F-238F570690D9}" dt="2025-10-28T16:21:35.068" v="0" actId="962"/>
          <ac:spMkLst>
            <pc:docMk/>
            <pc:sldMk cId="0" sldId="262"/>
            <ac:spMk id="188" creationId="{00000000-0000-0000-0000-000000000000}"/>
          </ac:spMkLst>
        </pc:spChg>
        <pc:spChg chg="ord">
          <ac:chgData name="Reeves, Kim" userId="f6791e1d-ee5a-48fa-a304-adb48e646f8d" providerId="ADAL" clId="{3B62FA42-F56B-4110-B12F-238F570690D9}" dt="2025-10-28T16:21:43.110" v="1" actId="13244"/>
          <ac:spMkLst>
            <pc:docMk/>
            <pc:sldMk cId="0" sldId="262"/>
            <ac:spMk id="190" creationId="{00000000-0000-0000-0000-000000000000}"/>
          </ac:spMkLst>
        </pc:spChg>
        <pc:picChg chg="mod">
          <ac:chgData name="Reeves, Kim" userId="f6791e1d-ee5a-48fa-a304-adb48e646f8d" providerId="ADAL" clId="{3B62FA42-F56B-4110-B12F-238F570690D9}" dt="2025-10-28T16:21:50.565" v="2" actId="962"/>
          <ac:picMkLst>
            <pc:docMk/>
            <pc:sldMk cId="0" sldId="262"/>
            <ac:picMk id="193" creationId="{00000000-0000-0000-0000-000000000000}"/>
          </ac:picMkLst>
        </pc:picChg>
      </pc:sldChg>
      <pc:sldChg chg="modSp add del mod">
        <pc:chgData name="Reeves, Kim" userId="f6791e1d-ee5a-48fa-a304-adb48e646f8d" providerId="ADAL" clId="{3B62FA42-F56B-4110-B12F-238F570690D9}" dt="2025-10-28T19:45:48.208" v="33" actId="13244"/>
        <pc:sldMkLst>
          <pc:docMk/>
          <pc:sldMk cId="0" sldId="265"/>
        </pc:sldMkLst>
        <pc:spChg chg="mod">
          <ac:chgData name="Reeves, Kim" userId="f6791e1d-ee5a-48fa-a304-adb48e646f8d" providerId="ADAL" clId="{3B62FA42-F56B-4110-B12F-238F570690D9}" dt="2025-10-28T19:45:43.605" v="32" actId="962"/>
          <ac:spMkLst>
            <pc:docMk/>
            <pc:sldMk cId="0" sldId="265"/>
            <ac:spMk id="214" creationId="{00000000-0000-0000-0000-000000000000}"/>
          </ac:spMkLst>
        </pc:spChg>
        <pc:spChg chg="ord">
          <ac:chgData name="Reeves, Kim" userId="f6791e1d-ee5a-48fa-a304-adb48e646f8d" providerId="ADAL" clId="{3B62FA42-F56B-4110-B12F-238F570690D9}" dt="2025-10-28T19:45:48.208" v="33" actId="13244"/>
          <ac:spMkLst>
            <pc:docMk/>
            <pc:sldMk cId="0" sldId="265"/>
            <ac:spMk id="216" creationId="{00000000-0000-0000-0000-000000000000}"/>
          </ac:spMkLst>
        </pc:spChg>
      </pc:sldChg>
      <pc:sldChg chg="modSp mod">
        <pc:chgData name="Reeves, Kim" userId="f6791e1d-ee5a-48fa-a304-adb48e646f8d" providerId="ADAL" clId="{3B62FA42-F56B-4110-B12F-238F570690D9}" dt="2025-10-28T16:23:42.016" v="6" actId="13244"/>
        <pc:sldMkLst>
          <pc:docMk/>
          <pc:sldMk cId="0" sldId="266"/>
        </pc:sldMkLst>
        <pc:spChg chg="mod">
          <ac:chgData name="Reeves, Kim" userId="f6791e1d-ee5a-48fa-a304-adb48e646f8d" providerId="ADAL" clId="{3B62FA42-F56B-4110-B12F-238F570690D9}" dt="2025-10-28T16:23:35.570" v="5" actId="962"/>
          <ac:spMkLst>
            <pc:docMk/>
            <pc:sldMk cId="0" sldId="266"/>
            <ac:spMk id="223" creationId="{00000000-0000-0000-0000-000000000000}"/>
          </ac:spMkLst>
        </pc:spChg>
        <pc:spChg chg="ord">
          <ac:chgData name="Reeves, Kim" userId="f6791e1d-ee5a-48fa-a304-adb48e646f8d" providerId="ADAL" clId="{3B62FA42-F56B-4110-B12F-238F570690D9}" dt="2025-10-28T16:23:42.016" v="6" actId="13244"/>
          <ac:spMkLst>
            <pc:docMk/>
            <pc:sldMk cId="0" sldId="266"/>
            <ac:spMk id="225" creationId="{00000000-0000-0000-0000-000000000000}"/>
          </ac:spMkLst>
        </pc:spChg>
      </pc:sldChg>
      <pc:sldChg chg="modSp mod">
        <pc:chgData name="Reeves, Kim" userId="f6791e1d-ee5a-48fa-a304-adb48e646f8d" providerId="ADAL" clId="{3B62FA42-F56B-4110-B12F-238F570690D9}" dt="2025-10-28T16:24:04.051" v="8" actId="13244"/>
        <pc:sldMkLst>
          <pc:docMk/>
          <pc:sldMk cId="0" sldId="267"/>
        </pc:sldMkLst>
        <pc:spChg chg="mod">
          <ac:chgData name="Reeves, Kim" userId="f6791e1d-ee5a-48fa-a304-adb48e646f8d" providerId="ADAL" clId="{3B62FA42-F56B-4110-B12F-238F570690D9}" dt="2025-10-28T16:23:55.977" v="7" actId="962"/>
          <ac:spMkLst>
            <pc:docMk/>
            <pc:sldMk cId="0" sldId="267"/>
            <ac:spMk id="232" creationId="{00000000-0000-0000-0000-000000000000}"/>
          </ac:spMkLst>
        </pc:spChg>
        <pc:spChg chg="ord">
          <ac:chgData name="Reeves, Kim" userId="f6791e1d-ee5a-48fa-a304-adb48e646f8d" providerId="ADAL" clId="{3B62FA42-F56B-4110-B12F-238F570690D9}" dt="2025-10-28T16:24:04.051" v="8" actId="13244"/>
          <ac:spMkLst>
            <pc:docMk/>
            <pc:sldMk cId="0" sldId="267"/>
            <ac:spMk id="233" creationId="{00000000-0000-0000-0000-000000000000}"/>
          </ac:spMkLst>
        </pc:spChg>
      </pc:sldChg>
      <pc:sldChg chg="modSp mod">
        <pc:chgData name="Reeves, Kim" userId="f6791e1d-ee5a-48fa-a304-adb48e646f8d" providerId="ADAL" clId="{3B62FA42-F56B-4110-B12F-238F570690D9}" dt="2025-10-28T19:42:27.391" v="14" actId="27636"/>
        <pc:sldMkLst>
          <pc:docMk/>
          <pc:sldMk cId="0" sldId="271"/>
        </pc:sldMkLst>
        <pc:spChg chg="mod">
          <ac:chgData name="Reeves, Kim" userId="f6791e1d-ee5a-48fa-a304-adb48e646f8d" providerId="ADAL" clId="{3B62FA42-F56B-4110-B12F-238F570690D9}" dt="2025-10-28T19:42:27.391" v="14" actId="27636"/>
          <ac:spMkLst>
            <pc:docMk/>
            <pc:sldMk cId="0" sldId="271"/>
            <ac:spMk id="262" creationId="{00000000-0000-0000-0000-000000000000}"/>
          </ac:spMkLst>
        </pc:spChg>
      </pc:sldChg>
      <pc:sldChg chg="modSp mod">
        <pc:chgData name="Reeves, Kim" userId="f6791e1d-ee5a-48fa-a304-adb48e646f8d" providerId="ADAL" clId="{3B62FA42-F56B-4110-B12F-238F570690D9}" dt="2025-10-28T19:42:27.407" v="15" actId="27636"/>
        <pc:sldMkLst>
          <pc:docMk/>
          <pc:sldMk cId="0" sldId="277"/>
        </pc:sldMkLst>
        <pc:spChg chg="mod">
          <ac:chgData name="Reeves, Kim" userId="f6791e1d-ee5a-48fa-a304-adb48e646f8d" providerId="ADAL" clId="{3B62FA42-F56B-4110-B12F-238F570690D9}" dt="2025-10-28T19:42:27.407" v="15" actId="27636"/>
          <ac:spMkLst>
            <pc:docMk/>
            <pc:sldMk cId="0" sldId="277"/>
            <ac:spMk id="310" creationId="{00000000-0000-0000-0000-000000000000}"/>
          </ac:spMkLst>
        </pc:spChg>
      </pc:sldChg>
      <pc:sldChg chg="modSp mod">
        <pc:chgData name="Reeves, Kim" userId="f6791e1d-ee5a-48fa-a304-adb48e646f8d" providerId="ADAL" clId="{3B62FA42-F56B-4110-B12F-238F570690D9}" dt="2025-10-28T19:42:27.423" v="16" actId="27636"/>
        <pc:sldMkLst>
          <pc:docMk/>
          <pc:sldMk cId="0" sldId="279"/>
        </pc:sldMkLst>
        <pc:spChg chg="mod">
          <ac:chgData name="Reeves, Kim" userId="f6791e1d-ee5a-48fa-a304-adb48e646f8d" providerId="ADAL" clId="{3B62FA42-F56B-4110-B12F-238F570690D9}" dt="2025-10-28T19:42:27.423" v="16" actId="27636"/>
          <ac:spMkLst>
            <pc:docMk/>
            <pc:sldMk cId="0" sldId="279"/>
            <ac:spMk id="326" creationId="{00000000-0000-0000-0000-000000000000}"/>
          </ac:spMkLst>
        </pc:spChg>
      </pc:sldChg>
      <pc:sldChg chg="modSp add del mod ord">
        <pc:chgData name="Reeves, Kim" userId="f6791e1d-ee5a-48fa-a304-adb48e646f8d" providerId="ADAL" clId="{3B62FA42-F56B-4110-B12F-238F570690D9}" dt="2025-10-28T19:45:25.974" v="31"/>
        <pc:sldMkLst>
          <pc:docMk/>
          <pc:sldMk cId="0" sldId="285"/>
        </pc:sldMkLst>
        <pc:spChg chg="mod">
          <ac:chgData name="Reeves, Kim" userId="f6791e1d-ee5a-48fa-a304-adb48e646f8d" providerId="ADAL" clId="{3B62FA42-F56B-4110-B12F-238F570690D9}" dt="2025-10-28T19:45:15.427" v="29" actId="27636"/>
          <ac:spMkLst>
            <pc:docMk/>
            <pc:sldMk cId="0" sldId="285"/>
            <ac:spMk id="372" creationId="{00000000-0000-0000-0000-000000000000}"/>
          </ac:spMkLst>
        </pc:spChg>
      </pc:sldChg>
      <pc:sldChg chg="modSp mod">
        <pc:chgData name="Reeves, Kim" userId="f6791e1d-ee5a-48fa-a304-adb48e646f8d" providerId="ADAL" clId="{3B62FA42-F56B-4110-B12F-238F570690D9}" dt="2025-10-28T16:24:31.835" v="10" actId="13244"/>
        <pc:sldMkLst>
          <pc:docMk/>
          <pc:sldMk cId="0" sldId="286"/>
        </pc:sldMkLst>
        <pc:spChg chg="mod">
          <ac:chgData name="Reeves, Kim" userId="f6791e1d-ee5a-48fa-a304-adb48e646f8d" providerId="ADAL" clId="{3B62FA42-F56B-4110-B12F-238F570690D9}" dt="2025-10-28T16:24:19.410" v="9" actId="962"/>
          <ac:spMkLst>
            <pc:docMk/>
            <pc:sldMk cId="0" sldId="286"/>
            <ac:spMk id="380" creationId="{00000000-0000-0000-0000-000000000000}"/>
          </ac:spMkLst>
        </pc:spChg>
        <pc:spChg chg="ord">
          <ac:chgData name="Reeves, Kim" userId="f6791e1d-ee5a-48fa-a304-adb48e646f8d" providerId="ADAL" clId="{3B62FA42-F56B-4110-B12F-238F570690D9}" dt="2025-10-28T16:24:31.835" v="10" actId="13244"/>
          <ac:spMkLst>
            <pc:docMk/>
            <pc:sldMk cId="0" sldId="286"/>
            <ac:spMk id="382" creationId="{00000000-0000-0000-0000-000000000000}"/>
          </ac:spMkLst>
        </pc:spChg>
      </pc:sldChg>
      <pc:sldChg chg="modSp mod">
        <pc:chgData name="Reeves, Kim" userId="f6791e1d-ee5a-48fa-a304-adb48e646f8d" providerId="ADAL" clId="{3B62FA42-F56B-4110-B12F-238F570690D9}" dt="2025-10-28T19:42:27.454" v="18" actId="27636"/>
        <pc:sldMkLst>
          <pc:docMk/>
          <pc:sldMk cId="0" sldId="289"/>
        </pc:sldMkLst>
        <pc:spChg chg="mod">
          <ac:chgData name="Reeves, Kim" userId="f6791e1d-ee5a-48fa-a304-adb48e646f8d" providerId="ADAL" clId="{3B62FA42-F56B-4110-B12F-238F570690D9}" dt="2025-10-28T19:42:27.454" v="18" actId="27636"/>
          <ac:spMkLst>
            <pc:docMk/>
            <pc:sldMk cId="0" sldId="289"/>
            <ac:spMk id="405" creationId="{00000000-0000-0000-0000-000000000000}"/>
          </ac:spMkLst>
        </pc:spChg>
      </pc:sldChg>
      <pc:sldChg chg="modSp mod">
        <pc:chgData name="Reeves, Kim" userId="f6791e1d-ee5a-48fa-a304-adb48e646f8d" providerId="ADAL" clId="{3B62FA42-F56B-4110-B12F-238F570690D9}" dt="2025-10-28T19:42:27.470" v="19" actId="27636"/>
        <pc:sldMkLst>
          <pc:docMk/>
          <pc:sldMk cId="0" sldId="290"/>
        </pc:sldMkLst>
        <pc:spChg chg="mod">
          <ac:chgData name="Reeves, Kim" userId="f6791e1d-ee5a-48fa-a304-adb48e646f8d" providerId="ADAL" clId="{3B62FA42-F56B-4110-B12F-238F570690D9}" dt="2025-10-28T19:42:27.470" v="19" actId="27636"/>
          <ac:spMkLst>
            <pc:docMk/>
            <pc:sldMk cId="0" sldId="290"/>
            <ac:spMk id="415" creationId="{00000000-0000-0000-0000-000000000000}"/>
          </ac:spMkLst>
        </pc:spChg>
      </pc:sldChg>
      <pc:sldChg chg="modSp mod">
        <pc:chgData name="Reeves, Kim" userId="f6791e1d-ee5a-48fa-a304-adb48e646f8d" providerId="ADAL" clId="{3B62FA42-F56B-4110-B12F-238F570690D9}" dt="2025-10-28T16:24:47.585" v="11" actId="962"/>
        <pc:sldMkLst>
          <pc:docMk/>
          <pc:sldMk cId="0" sldId="291"/>
        </pc:sldMkLst>
        <pc:spChg chg="mod">
          <ac:chgData name="Reeves, Kim" userId="f6791e1d-ee5a-48fa-a304-adb48e646f8d" providerId="ADAL" clId="{3B62FA42-F56B-4110-B12F-238F570690D9}" dt="2025-10-28T16:24:47.585" v="11" actId="962"/>
          <ac:spMkLst>
            <pc:docMk/>
            <pc:sldMk cId="0" sldId="291"/>
            <ac:spMk id="422" creationId="{00000000-0000-0000-0000-000000000000}"/>
          </ac:spMkLst>
        </pc:spChg>
      </pc:sldChg>
      <pc:sldChg chg="add del">
        <pc:chgData name="Reeves, Kim" userId="f6791e1d-ee5a-48fa-a304-adb48e646f8d" providerId="ADAL" clId="{3B62FA42-F56B-4110-B12F-238F570690D9}" dt="2025-10-28T19:44:22.087" v="21" actId="47"/>
        <pc:sldMkLst>
          <pc:docMk/>
          <pc:sldMk cId="0"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20" name="Google Shape;2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ONLY support required as part of the FR submission is the GL. However, we encourage the use of some form of “packet” or “road map” to make sure all the other WHEN REQUESTED items are easily retrievable when needed</a:t>
            </a:r>
            <a:endParaRPr/>
          </a:p>
        </p:txBody>
      </p:sp>
      <p:sp>
        <p:nvSpPr>
          <p:cNvPr id="229" name="Google Shape;22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9" name="Google Shape;25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“allocability” is discussed in more detail in later slides.</a:t>
            </a:r>
            <a:endParaRPr/>
          </a:p>
        </p:txBody>
      </p:sp>
      <p:sp>
        <p:nvSpPr>
          <p:cNvPr id="283" name="Google Shape;283;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latin typeface="Arial"/>
                <a:ea typeface="Arial"/>
                <a:cs typeface="Arial"/>
                <a:sym typeface="Arial"/>
              </a:rPr>
              <a:t>USDE established a $1M threshold for ESSER funded activities but CDE does </a:t>
            </a:r>
            <a:r>
              <a:rPr lang="en-US" sz="1000" u="sng">
                <a:latin typeface="Arial"/>
                <a:ea typeface="Arial"/>
                <a:cs typeface="Arial"/>
                <a:sym typeface="Arial"/>
              </a:rPr>
              <a:t>not</a:t>
            </a:r>
            <a:r>
              <a:rPr lang="en-US" sz="1000">
                <a:latin typeface="Arial"/>
                <a:ea typeface="Arial"/>
                <a:cs typeface="Arial"/>
                <a:sym typeface="Arial"/>
              </a:rPr>
              <a:t> anticipate a similar threshold moving forward.</a:t>
            </a:r>
            <a:endParaRPr sz="1000">
              <a:latin typeface="Arial"/>
              <a:ea typeface="Arial"/>
              <a:cs typeface="Arial"/>
              <a:sym typeface="Arial"/>
            </a:endParaRPr>
          </a:p>
          <a:p>
            <a:pPr marL="0" lvl="0" indent="0" algn="l" rtl="0">
              <a:lnSpc>
                <a:spcPct val="100000"/>
              </a:lnSpc>
              <a:spcBef>
                <a:spcPts val="1200"/>
              </a:spcBef>
              <a:spcAft>
                <a:spcPts val="0"/>
              </a:spcAft>
              <a:buSzPts val="1400"/>
              <a:buNone/>
            </a:pPr>
            <a:r>
              <a:rPr lang="en-US" sz="1000">
                <a:latin typeface="Arial"/>
                <a:ea typeface="Arial"/>
                <a:cs typeface="Arial"/>
                <a:sym typeface="Arial"/>
              </a:rPr>
              <a:t>Link currently does not work</a:t>
            </a:r>
            <a:endParaRPr sz="10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338" name="Google Shape;338;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98120038bf_0_4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98120038bf_0_4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00"/>
              </a:spcBef>
              <a:spcAft>
                <a:spcPts val="0"/>
              </a:spcAft>
              <a:buSzPts val="1400"/>
              <a:buNone/>
            </a:pPr>
            <a:endParaRPr sz="100"/>
          </a:p>
        </p:txBody>
      </p:sp>
      <p:sp>
        <p:nvSpPr>
          <p:cNvPr id="345" name="Google Shape;345;g398120038bf_0_4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00"/>
              </a:spcBef>
              <a:spcAft>
                <a:spcPts val="0"/>
              </a:spcAft>
              <a:buSzPts val="1400"/>
              <a:buNone/>
            </a:pPr>
            <a:endParaRPr sz="100"/>
          </a:p>
        </p:txBody>
      </p:sp>
      <p:sp>
        <p:nvSpPr>
          <p:cNvPr id="353" name="Google Shape;353;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CDE currently only has Educator Licensing as a fee based state award</a:t>
            </a:r>
            <a:endParaRPr/>
          </a:p>
          <a:p>
            <a:pPr marL="228600" marR="0" lvl="0" indent="0" algn="l" rtl="0">
              <a:lnSpc>
                <a:spcPct val="100000"/>
              </a:lnSpc>
              <a:spcBef>
                <a:spcPts val="0"/>
              </a:spcBef>
              <a:spcAft>
                <a:spcPts val="0"/>
              </a:spcAft>
              <a:buClr>
                <a:srgbClr val="000000"/>
              </a:buClr>
              <a:buSzPts val="1400"/>
              <a:buFont typeface="Arial"/>
              <a:buNone/>
            </a:pPr>
            <a:endParaRPr/>
          </a:p>
        </p:txBody>
      </p:sp>
      <p:sp>
        <p:nvSpPr>
          <p:cNvPr id="369" name="Google Shape;36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98120038bf_0_4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398120038bf_0_4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Every expenditure must meet these three pillars of allowability however, the expenditures must NOT conflict with an entity’s internal rules and requirements either. And most especially it must comply with the GRANT agreement, intent or rules.</a:t>
            </a:r>
            <a:endParaRPr/>
          </a:p>
        </p:txBody>
      </p:sp>
      <p:sp>
        <p:nvSpPr>
          <p:cNvPr id="387" name="Google Shape;387;g398120038bf_0_4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8120038bf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FAR - Federal Acquisition Reporting </a:t>
            </a:r>
            <a:endParaRPr/>
          </a:p>
          <a:p>
            <a:pPr marL="0" lvl="0" indent="0" algn="l" rtl="0">
              <a:lnSpc>
                <a:spcPct val="100000"/>
              </a:lnSpc>
              <a:spcBef>
                <a:spcPts val="0"/>
              </a:spcBef>
              <a:spcAft>
                <a:spcPts val="0"/>
              </a:spcAft>
              <a:buSzPts val="1400"/>
              <a:buNone/>
            </a:pPr>
            <a:r>
              <a:rPr lang="en-US"/>
              <a:t>FFATA - Federal Funding Accountability and Transparency Act 	</a:t>
            </a:r>
            <a:endParaRPr/>
          </a:p>
        </p:txBody>
      </p:sp>
      <p:sp>
        <p:nvSpPr>
          <p:cNvPr id="136" name="Google Shape;136;g398120038bf_0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98120038bf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SBE-state board of education</a:t>
            </a:r>
            <a:endParaRPr/>
          </a:p>
          <a:p>
            <a:pPr marL="0" lvl="0" indent="0" algn="l" rtl="0">
              <a:lnSpc>
                <a:spcPct val="100000"/>
              </a:lnSpc>
              <a:spcBef>
                <a:spcPts val="0"/>
              </a:spcBef>
              <a:spcAft>
                <a:spcPts val="0"/>
              </a:spcAft>
              <a:buSzPts val="1400"/>
              <a:buNone/>
            </a:pPr>
            <a:r>
              <a:rPr lang="en-US"/>
              <a:t>GAL-grant award letter</a:t>
            </a:r>
            <a:endParaRPr/>
          </a:p>
          <a:p>
            <a:pPr marL="0" lvl="0" indent="0" algn="l" rtl="0">
              <a:lnSpc>
                <a:spcPct val="100000"/>
              </a:lnSpc>
              <a:spcBef>
                <a:spcPts val="0"/>
              </a:spcBef>
              <a:spcAft>
                <a:spcPts val="0"/>
              </a:spcAft>
              <a:buSzPts val="1400"/>
              <a:buNone/>
            </a:pPr>
            <a:r>
              <a:rPr lang="en-US"/>
              <a:t>GAAP/GASB:  generally accepted accounting principles or governmental accounting standards board</a:t>
            </a:r>
            <a:endParaRPr/>
          </a:p>
          <a:p>
            <a:pPr marL="0" lvl="0" indent="0" algn="l" rtl="0">
              <a:lnSpc>
                <a:spcPct val="100000"/>
              </a:lnSpc>
              <a:spcBef>
                <a:spcPts val="0"/>
              </a:spcBef>
              <a:spcAft>
                <a:spcPts val="0"/>
              </a:spcAft>
              <a:buSzPts val="1400"/>
              <a:buNone/>
            </a:pPr>
            <a:r>
              <a:rPr lang="en-US"/>
              <a:t>BEst Practice - treat state as you would federal - be safe</a:t>
            </a:r>
            <a:endParaRPr/>
          </a:p>
        </p:txBody>
      </p:sp>
      <p:sp>
        <p:nvSpPr>
          <p:cNvPr id="155" name="Google Shape;155;g398120038bf_0_1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98120038bf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398120038b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Federal award period - GAN to us</a:t>
            </a:r>
            <a:endParaRPr/>
          </a:p>
          <a:p>
            <a:pPr marL="0" lvl="0" indent="0" algn="l" rtl="0">
              <a:lnSpc>
                <a:spcPct val="100000"/>
              </a:lnSpc>
              <a:spcBef>
                <a:spcPts val="0"/>
              </a:spcBef>
              <a:spcAft>
                <a:spcPts val="0"/>
              </a:spcAft>
              <a:buSzPts val="1400"/>
              <a:buNone/>
            </a:pPr>
            <a:r>
              <a:rPr lang="en-US"/>
              <a:t>Performance period - GAL spending terms within the performance period - allocability discussed on the other slide</a:t>
            </a:r>
            <a:endParaRPr/>
          </a:p>
          <a:p>
            <a:pPr marL="0" lvl="0" indent="0" algn="l" rtl="0">
              <a:lnSpc>
                <a:spcPct val="100000"/>
              </a:lnSpc>
              <a:spcBef>
                <a:spcPts val="0"/>
              </a:spcBef>
              <a:spcAft>
                <a:spcPts val="0"/>
              </a:spcAft>
              <a:buSzPts val="1400"/>
              <a:buNone/>
            </a:pPr>
            <a:r>
              <a:rPr lang="en-US"/>
              <a:t>Unique Entity Identifier &amp; its expiration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5" name="Google Shape;175;g398120038bf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98120038bf_0_3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398120038bf_0_3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398120038bf_0_3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98120038bf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coding for grants is important because if there is a problem in the coding it will flag on the data pipeline. State grants passed through CDE will have a project code in the range of 3000 to 3949. Any state funding that is received must have a corresponding source code of 3000, which is state revenue from CDE. 3950-3999 are state grants codes that are available for district use. These codes would be for state grants outside of CDE and must be used with a corresponding source code of 3010. The charter school will need to utilize flow through coding and the corresponding source codes for the charters. Federal grant codes must be assigned by CDE to stay in compliance with Uniform Grant Guidance (UGG). Federal grants from CDE must be used with the corresponding source code 4000, which is federal revenue from CDE. Federal source code 4010 is for federal revenue outside of CDE. </a:t>
            </a:r>
            <a:endParaRPr/>
          </a:p>
        </p:txBody>
      </p:sp>
      <p:sp>
        <p:nvSpPr>
          <p:cNvPr id="196" name="Google Shape;196;g398120038bf_0_2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98120038bf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things like travel and related costs can have different obligation measures. The actual travel (airline, hotel, etc) which are obligated when the travel takes place and things like conference fees which are obligated at the time of the purchase.</a:t>
            </a:r>
            <a:endParaRPr/>
          </a:p>
        </p:txBody>
      </p:sp>
      <p:sp>
        <p:nvSpPr>
          <p:cNvPr id="203" name="Google Shape;203;g398120038bf_0_3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31"/>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15" name="Google Shape;15;p31"/>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1"/>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1"/>
        <p:cNvGrpSpPr/>
        <p:nvPr/>
      </p:nvGrpSpPr>
      <p:grpSpPr>
        <a:xfrm>
          <a:off x="0" y="0"/>
          <a:ext cx="0" cy="0"/>
          <a:chOff x="0" y="0"/>
          <a:chExt cx="0" cy="0"/>
        </a:xfrm>
      </p:grpSpPr>
      <p:pic>
        <p:nvPicPr>
          <p:cNvPr id="62" name="Google Shape;62;p4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3" name="Google Shape;63;p4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p4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6" name="Google Shape;66;p4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7" name="Google Shape;67;p4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8"/>
        <p:cNvGrpSpPr/>
        <p:nvPr/>
      </p:nvGrpSpPr>
      <p:grpSpPr>
        <a:xfrm>
          <a:off x="0" y="0"/>
          <a:ext cx="0" cy="0"/>
          <a:chOff x="0" y="0"/>
          <a:chExt cx="0" cy="0"/>
        </a:xfrm>
      </p:grpSpPr>
      <p:pic>
        <p:nvPicPr>
          <p:cNvPr id="69" name="Google Shape;69;p4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0" name="Google Shape;70;p4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 name="Google Shape;72;p4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3" name="Google Shape;73;p4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4" name="Google Shape;74;p4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5"/>
        <p:cNvGrpSpPr/>
        <p:nvPr/>
      </p:nvGrpSpPr>
      <p:grpSpPr>
        <a:xfrm>
          <a:off x="0" y="0"/>
          <a:ext cx="0" cy="0"/>
          <a:chOff x="0" y="0"/>
          <a:chExt cx="0" cy="0"/>
        </a:xfrm>
      </p:grpSpPr>
      <p:pic>
        <p:nvPicPr>
          <p:cNvPr id="76" name="Google Shape;76;p42"/>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7" name="Google Shape;77;p4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4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0" name="Google Shape;80;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1" name="Google Shape;81;p4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2"/>
        <p:cNvGrpSpPr/>
        <p:nvPr/>
      </p:nvGrpSpPr>
      <p:grpSpPr>
        <a:xfrm>
          <a:off x="0" y="0"/>
          <a:ext cx="0" cy="0"/>
          <a:chOff x="0" y="0"/>
          <a:chExt cx="0" cy="0"/>
        </a:xfrm>
      </p:grpSpPr>
      <p:sp>
        <p:nvSpPr>
          <p:cNvPr id="83" name="Google Shape;83;p43"/>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3"/>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5" name="Google Shape;85;p4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6" name="Google Shape;86;p4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 name="Google Shape;87;p4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8" name="Google Shape;88;p4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9"/>
        <p:cNvGrpSpPr/>
        <p:nvPr/>
      </p:nvGrpSpPr>
      <p:grpSpPr>
        <a:xfrm>
          <a:off x="0" y="0"/>
          <a:ext cx="0" cy="0"/>
          <a:chOff x="0" y="0"/>
          <a:chExt cx="0" cy="0"/>
        </a:xfrm>
      </p:grpSpPr>
      <p:sp>
        <p:nvSpPr>
          <p:cNvPr id="90" name="Google Shape;90;p4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4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92"/>
        <p:cNvGrpSpPr/>
        <p:nvPr/>
      </p:nvGrpSpPr>
      <p:grpSpPr>
        <a:xfrm>
          <a:off x="0" y="0"/>
          <a:ext cx="0" cy="0"/>
          <a:chOff x="0" y="0"/>
          <a:chExt cx="0" cy="0"/>
        </a:xfrm>
      </p:grpSpPr>
      <p:pic>
        <p:nvPicPr>
          <p:cNvPr id="93" name="Google Shape;93;p4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94" name="Google Shape;94;p4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p46"/>
          <p:cNvSpPr txBox="1">
            <a:spLocks noGrp="1"/>
          </p:cNvSpPr>
          <p:nvPr>
            <p:ph type="title"/>
          </p:nvPr>
        </p:nvSpPr>
        <p:spPr>
          <a:xfrm>
            <a:off x="274325" y="1517888"/>
            <a:ext cx="8520600" cy="455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200"/>
              <a:buFont typeface="Calibri"/>
              <a:buNone/>
              <a:defRPr sz="2200">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8" name="Google Shape;98;p46"/>
          <p:cNvSpPr txBox="1">
            <a:spLocks noGrp="1"/>
          </p:cNvSpPr>
          <p:nvPr>
            <p:ph type="sldNum" idx="12"/>
          </p:nvPr>
        </p:nvSpPr>
        <p:spPr>
          <a:xfrm>
            <a:off x="193733" y="6217622"/>
            <a:ext cx="548700" cy="524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9" name="Google Shape;99;p46"/>
          <p:cNvPicPr preferRelativeResize="0"/>
          <p:nvPr/>
        </p:nvPicPr>
        <p:blipFill rotWithShape="1">
          <a:blip r:embed="rId2">
            <a:alphaModFix/>
          </a:blip>
          <a:srcRect/>
          <a:stretch/>
        </p:blipFill>
        <p:spPr>
          <a:xfrm>
            <a:off x="7826650" y="6118275"/>
            <a:ext cx="1143000" cy="571500"/>
          </a:xfrm>
          <a:prstGeom prst="rect">
            <a:avLst/>
          </a:prstGeom>
          <a:noFill/>
          <a:ln>
            <a:noFill/>
          </a:ln>
        </p:spPr>
      </p:pic>
      <p:pic>
        <p:nvPicPr>
          <p:cNvPr id="100" name="Google Shape;100;p46"/>
          <p:cNvPicPr preferRelativeResize="0"/>
          <p:nvPr/>
        </p:nvPicPr>
        <p:blipFill rotWithShape="1">
          <a:blip r:embed="rId3">
            <a:alphaModFix/>
          </a:blip>
          <a:srcRect/>
          <a:stretch/>
        </p:blipFill>
        <p:spPr>
          <a:xfrm>
            <a:off x="-9144" y="0"/>
            <a:ext cx="9171432" cy="1192286"/>
          </a:xfrm>
          <a:prstGeom prst="rect">
            <a:avLst/>
          </a:prstGeom>
          <a:noFill/>
          <a:ln>
            <a:noFill/>
          </a:ln>
        </p:spPr>
      </p:pic>
      <p:sp>
        <p:nvSpPr>
          <p:cNvPr id="101" name="Google Shape;101;p46"/>
          <p:cNvSpPr txBox="1">
            <a:spLocks noGrp="1"/>
          </p:cNvSpPr>
          <p:nvPr>
            <p:ph type="title" idx="2"/>
          </p:nvPr>
        </p:nvSpPr>
        <p:spPr>
          <a:xfrm>
            <a:off x="274320" y="0"/>
            <a:ext cx="8388300" cy="1122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FFFFFF"/>
              </a:buClr>
              <a:buSzPts val="2400"/>
              <a:buFont typeface="Rockwell"/>
              <a:buNone/>
              <a:defRPr sz="2400">
                <a:solidFill>
                  <a:srgbClr val="FFFFFF"/>
                </a:solidFill>
                <a:latin typeface="Rockwell"/>
                <a:ea typeface="Rockwell"/>
                <a:cs typeface="Rockwell"/>
                <a:sym typeface="Rockwe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pic>
        <p:nvPicPr>
          <p:cNvPr id="18" name="Google Shape;18;p3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9" name="Google Shape;19;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3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2" name="Google Shape;22;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3"/>
        <p:cNvGrpSpPr/>
        <p:nvPr/>
      </p:nvGrpSpPr>
      <p:grpSpPr>
        <a:xfrm>
          <a:off x="0" y="0"/>
          <a:ext cx="0" cy="0"/>
          <a:chOff x="0" y="0"/>
          <a:chExt cx="0" cy="0"/>
        </a:xfrm>
      </p:grpSpPr>
      <p:sp>
        <p:nvSpPr>
          <p:cNvPr id="24" name="Google Shape;24;p33"/>
          <p:cNvSpPr txBox="1">
            <a:spLocks noGrp="1"/>
          </p:cNvSpPr>
          <p:nvPr>
            <p:ph type="sldNum" idx="12"/>
          </p:nvPr>
        </p:nvSpPr>
        <p:spPr>
          <a:xfrm>
            <a:off x="193733" y="6217622"/>
            <a:ext cx="548700" cy="524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5"/>
        <p:cNvGrpSpPr/>
        <p:nvPr/>
      </p:nvGrpSpPr>
      <p:grpSpPr>
        <a:xfrm>
          <a:off x="0" y="0"/>
          <a:ext cx="0" cy="0"/>
          <a:chOff x="0" y="0"/>
          <a:chExt cx="0" cy="0"/>
        </a:xfrm>
      </p:grpSpPr>
      <p:pic>
        <p:nvPicPr>
          <p:cNvPr id="26" name="Google Shape;26;p34"/>
          <p:cNvPicPr preferRelativeResize="0"/>
          <p:nvPr/>
        </p:nvPicPr>
        <p:blipFill rotWithShape="1">
          <a:blip r:embed="rId2">
            <a:alphaModFix/>
          </a:blip>
          <a:srcRect/>
          <a:stretch/>
        </p:blipFill>
        <p:spPr>
          <a:xfrm>
            <a:off x="-9144" y="0"/>
            <a:ext cx="9171432" cy="1219800"/>
          </a:xfrm>
          <a:prstGeom prst="rect">
            <a:avLst/>
          </a:prstGeom>
          <a:noFill/>
          <a:ln>
            <a:noFill/>
          </a:ln>
        </p:spPr>
      </p:pic>
      <p:sp>
        <p:nvSpPr>
          <p:cNvPr id="27" name="Google Shape;27;p34"/>
          <p:cNvSpPr txBox="1">
            <a:spLocks noGrp="1"/>
          </p:cNvSpPr>
          <p:nvPr>
            <p:ph type="title"/>
          </p:nvPr>
        </p:nvSpPr>
        <p:spPr>
          <a:xfrm>
            <a:off x="274325" y="1517888"/>
            <a:ext cx="8520600" cy="455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200"/>
              <a:buFont typeface="Calibri"/>
              <a:buNone/>
              <a:defRPr sz="2200">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 name="Google Shape;28;p34"/>
          <p:cNvSpPr txBox="1">
            <a:spLocks noGrp="1"/>
          </p:cNvSpPr>
          <p:nvPr>
            <p:ph type="sldNum" idx="12"/>
          </p:nvPr>
        </p:nvSpPr>
        <p:spPr>
          <a:xfrm>
            <a:off x="193733" y="6217622"/>
            <a:ext cx="548700" cy="524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9" name="Google Shape;29;p34"/>
          <p:cNvPicPr preferRelativeResize="0"/>
          <p:nvPr/>
        </p:nvPicPr>
        <p:blipFill rotWithShape="1">
          <a:blip r:embed="rId3">
            <a:alphaModFix/>
          </a:blip>
          <a:srcRect/>
          <a:stretch/>
        </p:blipFill>
        <p:spPr>
          <a:xfrm>
            <a:off x="7826650" y="6118275"/>
            <a:ext cx="1143000" cy="571500"/>
          </a:xfrm>
          <a:prstGeom prst="rect">
            <a:avLst/>
          </a:prstGeom>
          <a:noFill/>
          <a:ln>
            <a:noFill/>
          </a:ln>
        </p:spPr>
      </p:pic>
      <p:sp>
        <p:nvSpPr>
          <p:cNvPr id="30" name="Google Shape;30;p34"/>
          <p:cNvSpPr txBox="1">
            <a:spLocks noGrp="1"/>
          </p:cNvSpPr>
          <p:nvPr>
            <p:ph type="title" idx="2"/>
          </p:nvPr>
        </p:nvSpPr>
        <p:spPr>
          <a:xfrm>
            <a:off x="274320" y="0"/>
            <a:ext cx="8388300" cy="1122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FFFFFF"/>
              </a:buClr>
              <a:buSzPts val="2400"/>
              <a:buFont typeface="Rockwell"/>
              <a:buNone/>
              <a:defRPr sz="2400">
                <a:solidFill>
                  <a:srgbClr val="FFFFFF"/>
                </a:solidFill>
                <a:latin typeface="Rockwell"/>
                <a:ea typeface="Rockwell"/>
                <a:cs typeface="Rockwell"/>
                <a:sym typeface="Rockwe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6"/>
          <p:cNvSpPr/>
          <p:nvPr/>
        </p:nvSpPr>
        <p:spPr>
          <a:xfrm>
            <a:off x="0" y="4675238"/>
            <a:ext cx="9144000" cy="2182761"/>
          </a:xfrm>
          <a:prstGeom prst="rect">
            <a:avLst/>
          </a:prstGeom>
          <a:gradFill>
            <a:gsLst>
              <a:gs pos="0">
                <a:schemeClr val="lt1"/>
              </a:gs>
              <a:gs pos="100000">
                <a:srgbClr val="00953A">
                  <a:alpha val="44313"/>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6"/>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7" name="Google Shape;37;p36"/>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38" name="Google Shape;38;p36"/>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39" name="Google Shape;39;p3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3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42" name="Google Shape;42;p3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3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5" name="Google Shape;45;p3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3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pic>
        <p:nvPicPr>
          <p:cNvPr id="48" name="Google Shape;48;p3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9" name="Google Shape;49;p3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3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2" name="Google Shape;52;p3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3" name="Google Shape;53;p3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4"/>
        <p:cNvGrpSpPr/>
        <p:nvPr/>
      </p:nvGrpSpPr>
      <p:grpSpPr>
        <a:xfrm>
          <a:off x="0" y="0"/>
          <a:ext cx="0" cy="0"/>
          <a:chOff x="0" y="0"/>
          <a:chExt cx="0" cy="0"/>
        </a:xfrm>
      </p:grpSpPr>
      <p:pic>
        <p:nvPicPr>
          <p:cNvPr id="55" name="Google Shape;55;p3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6" name="Google Shape;56;p3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3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9" name="Google Shape;59;p3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0" name="Google Shape;60;p3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gains/fundreques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mailto:grants_fiscal@cde.state.co.us" TargetMode="External"/><Relationship Id="rId4" Type="http://schemas.openxmlformats.org/officeDocument/2006/relationships/hyperlink" Target="https://www.cde.state.co.us/cdefisgrant/requestforfundsform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cdefisgrant/cderefcrepr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urrent/title-2/part-200/section-200.430#p-200.430(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cdefisgrant/driff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34/part-77/section-77.1#p-77.1(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ecfr.gov/current/title-2/part-200/appendix-Appendix%20II%20to%20Part%20200" TargetMode="External"/><Relationship Id="rId4" Type="http://schemas.openxmlformats.org/officeDocument/2006/relationships/hyperlink" Target="https://www.ecfr.gov/current/title-34/subtitle-A/part-75/subpart-E?toc=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cdefisgrant/nfiguidan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34/section-75.56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rs.gov/taxtopics/tc76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de.state.co.us/cdefisgrant/idcusesrequirement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urrent/title-2/section-200.40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ecfr.gov/current/title-2/section-200.405" TargetMode="External"/><Relationship Id="rId4" Type="http://schemas.openxmlformats.org/officeDocument/2006/relationships/hyperlink" Target="https://www.ecfr.gov/current/title-2/section-200.40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2.ed.gov/policy/fund/guid/gposbul/faqs-grantee-conferences.do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ecfr.gov/current/title-34" TargetMode="External"/><Relationship Id="rId13" Type="http://schemas.openxmlformats.org/officeDocument/2006/relationships/hyperlink" Target="https://www.cde.state.co.us/idm/gains" TargetMode="External"/><Relationship Id="rId3" Type="http://schemas.openxmlformats.org/officeDocument/2006/relationships/hyperlink" Target="http://www.cde.state.co.us/cdefinance/sfcoa" TargetMode="External"/><Relationship Id="rId7" Type="http://schemas.openxmlformats.org/officeDocument/2006/relationships/hyperlink" Target="https://www.ecfr.gov/current/title-2/subtitle-A/chapter-II/part-200?toc=1" TargetMode="External"/><Relationship Id="rId12" Type="http://schemas.openxmlformats.org/officeDocument/2006/relationships/hyperlink" Target="https://www.cde.state.co.us/cdefisgrant/webinarstrainingsguidance" TargetMode="External"/><Relationship Id="rId2" Type="http://schemas.openxmlformats.org/officeDocument/2006/relationships/notesSlide" Target="../notesSlides/notesSlide34.xml"/><Relationship Id="rId16" Type="http://schemas.openxmlformats.org/officeDocument/2006/relationships/hyperlink" Target="http://www.cde.state.co.us/cdefisgrant/federalattachments" TargetMode="External"/><Relationship Id="rId1" Type="http://schemas.openxmlformats.org/officeDocument/2006/relationships/slideLayout" Target="../slideLayouts/slideLayout2.xml"/><Relationship Id="rId6" Type="http://schemas.openxmlformats.org/officeDocument/2006/relationships/hyperlink" Target="https://www.cde.state.co.us/cdefisgrant/requestforfundsforms" TargetMode="External"/><Relationship Id="rId11" Type="http://schemas.openxmlformats.org/officeDocument/2006/relationships/hyperlink" Target="https://osc.colorado.gov/financial-operations/fiscal-rules-procedures/fiscal-rules" TargetMode="External"/><Relationship Id="rId5" Type="http://schemas.openxmlformats.org/officeDocument/2006/relationships/hyperlink" Target="https://www.cde.state.co.us/cdefinance/icrc" TargetMode="External"/><Relationship Id="rId15" Type="http://schemas.openxmlformats.org/officeDocument/2006/relationships/hyperlink" Target="https://www.ecfr.gov/current/title-2/part-200/section-200.1#p-200.1(Modified%20Total%20Direct%20Cost%20(MTDC))" TargetMode="External"/><Relationship Id="rId10" Type="http://schemas.openxmlformats.org/officeDocument/2006/relationships/hyperlink" Target="https://leg.colorado.gov/agencies/office-legislative-legal-services/colorado-revised-statutes" TargetMode="External"/><Relationship Id="rId4" Type="http://schemas.openxmlformats.org/officeDocument/2006/relationships/hyperlink" Target="https://www.cde.state.co.us/cdefisgrant" TargetMode="External"/><Relationship Id="rId9" Type="http://schemas.openxmlformats.org/officeDocument/2006/relationships/hyperlink" Target="http://www.cde.state.co.us/cdefinance/upcomingschoolfinancetownhallsandtrainings" TargetMode="External"/><Relationship Id="rId14" Type="http://schemas.openxmlformats.org/officeDocument/2006/relationships/hyperlink" Target="https://www.cde.state.co.us/cdefisgrant/idcusesrequirement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Kaleda_S@cde.state.co.us" TargetMode="External"/><Relationship Id="rId3" Type="http://schemas.openxmlformats.org/officeDocument/2006/relationships/hyperlink" Target="mailto:Austin_J@cde.state.co.us" TargetMode="External"/><Relationship Id="rId7" Type="http://schemas.openxmlformats.org/officeDocument/2006/relationships/hyperlink" Target="mailto:Hawkins_R@cde.state.co.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Hull_r@cde.state.co.us" TargetMode="External"/><Relationship Id="rId5" Type="http://schemas.openxmlformats.org/officeDocument/2006/relationships/hyperlink" Target="mailto:Morris_H@cde.state.co.us" TargetMode="External"/><Relationship Id="rId10" Type="http://schemas.openxmlformats.org/officeDocument/2006/relationships/hyperlink" Target="mailto:Davis_E@cde.state.co.us" TargetMode="External"/><Relationship Id="rId4" Type="http://schemas.openxmlformats.org/officeDocument/2006/relationships/hyperlink" Target="mailto:Parsley_B@cde.state.co.us" TargetMode="External"/><Relationship Id="rId9" Type="http://schemas.openxmlformats.org/officeDocument/2006/relationships/hyperlink" Target="mailto:Miller_T@cde.state.co.u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ubtitle-A/chapter-II/part-200?toc=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ecfr.gov/current/title-34/section-300.717" TargetMode="External"/><Relationship Id="rId4" Type="http://schemas.openxmlformats.org/officeDocument/2006/relationships/hyperlink" Target="https://www.law.cornell.edu/cfr/text/34/76.7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215700" y="1088825"/>
            <a:ext cx="8613600" cy="4091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100"/>
              <a:buFont typeface="Arial"/>
              <a:buNone/>
            </a:pPr>
            <a:r>
              <a:rPr lang="en-US" sz="4600" b="1" u="sng"/>
              <a:t>Grants Management 101 Training</a:t>
            </a:r>
            <a:endParaRPr sz="4600" i="1">
              <a:highlight>
                <a:srgbClr val="FFFF00"/>
              </a:highlight>
            </a:endParaRPr>
          </a:p>
          <a:p>
            <a:pPr marL="0" marR="0" lvl="0" indent="0" algn="ctr" rtl="0">
              <a:lnSpc>
                <a:spcPct val="90000"/>
              </a:lnSpc>
              <a:spcBef>
                <a:spcPts val="0"/>
              </a:spcBef>
              <a:spcAft>
                <a:spcPts val="0"/>
              </a:spcAft>
              <a:buSzPts val="4444"/>
              <a:buNone/>
            </a:pPr>
            <a:endParaRPr/>
          </a:p>
          <a:p>
            <a:pPr marL="0" marR="0" lvl="0" indent="0" algn="ctr" rtl="0">
              <a:lnSpc>
                <a:spcPct val="90000"/>
              </a:lnSpc>
              <a:spcBef>
                <a:spcPts val="0"/>
              </a:spcBef>
              <a:spcAft>
                <a:spcPts val="0"/>
              </a:spcAft>
              <a:buSzPts val="4444"/>
              <a:buNone/>
            </a:pPr>
            <a:r>
              <a:rPr lang="en-US" sz="3000"/>
              <a:t>Grants Fiscal Management Unit</a:t>
            </a:r>
            <a:endParaRPr sz="3000"/>
          </a:p>
          <a:p>
            <a:pPr marL="0" lvl="0" indent="0" algn="ctr" rtl="0">
              <a:lnSpc>
                <a:spcPct val="90000"/>
              </a:lnSpc>
              <a:spcBef>
                <a:spcPts val="0"/>
              </a:spcBef>
              <a:spcAft>
                <a:spcPts val="0"/>
              </a:spcAft>
              <a:buSzPts val="4444"/>
              <a:buNone/>
            </a:pPr>
            <a:endParaRPr sz="3000"/>
          </a:p>
          <a:p>
            <a:pPr marL="0" lvl="0" indent="0" algn="ctr" rtl="0">
              <a:lnSpc>
                <a:spcPct val="90000"/>
              </a:lnSpc>
              <a:spcBef>
                <a:spcPts val="0"/>
              </a:spcBef>
              <a:spcAft>
                <a:spcPts val="0"/>
              </a:spcAft>
              <a:buSzPts val="4444"/>
              <a:buNone/>
            </a:pPr>
            <a:r>
              <a:rPr lang="en-US" sz="3000"/>
              <a:t>Colorado Department of Education</a:t>
            </a:r>
            <a:endParaRPr sz="3000"/>
          </a:p>
          <a:p>
            <a:pPr marL="0" lvl="0" indent="0" algn="ctr" rtl="0">
              <a:lnSpc>
                <a:spcPct val="90000"/>
              </a:lnSpc>
              <a:spcBef>
                <a:spcPts val="0"/>
              </a:spcBef>
              <a:spcAft>
                <a:spcPts val="0"/>
              </a:spcAft>
              <a:buSzPts val="4444"/>
              <a:buNone/>
            </a:pPr>
            <a:endParaRPr sz="3000"/>
          </a:p>
          <a:p>
            <a:pPr marL="0" lvl="0" indent="0" algn="ctr" rtl="0">
              <a:lnSpc>
                <a:spcPct val="90000"/>
              </a:lnSpc>
              <a:spcBef>
                <a:spcPts val="0"/>
              </a:spcBef>
              <a:spcAft>
                <a:spcPts val="0"/>
              </a:spcAft>
              <a:buClr>
                <a:schemeClr val="dk1"/>
              </a:buClr>
              <a:buSzPts val="1100"/>
              <a:buFont typeface="Arial"/>
              <a:buNone/>
            </a:pPr>
            <a:r>
              <a:rPr lang="en-US" sz="3000"/>
              <a:t>10/30/25</a:t>
            </a:r>
            <a:endParaRPr sz="3000"/>
          </a:p>
        </p:txBody>
      </p:sp>
      <p:sp>
        <p:nvSpPr>
          <p:cNvPr id="108" name="Google Shape;108;p1"/>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Google Shape;225;p5"/>
          <p:cNvSpPr txBox="1">
            <a:spLocks noGrp="1"/>
          </p:cNvSpPr>
          <p:nvPr>
            <p:ph type="title"/>
          </p:nvPr>
        </p:nvSpPr>
        <p:spPr>
          <a:xfrm>
            <a:off x="245203" y="254525"/>
            <a:ext cx="83757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Requesting Federal Funds Once Spending Begins</a:t>
            </a:r>
            <a:endParaRPr/>
          </a:p>
        </p:txBody>
      </p:sp>
      <p:sp>
        <p:nvSpPr>
          <p:cNvPr id="222" name="Google Shape;222;p5"/>
          <p:cNvSpPr txBox="1">
            <a:spLocks noGrp="1"/>
          </p:cNvSpPr>
          <p:nvPr>
            <p:ph type="body" idx="1"/>
          </p:nvPr>
        </p:nvSpPr>
        <p:spPr>
          <a:xfrm>
            <a:off x="628650" y="1308051"/>
            <a:ext cx="7886700" cy="5118900"/>
          </a:xfrm>
          <a:prstGeom prst="rect">
            <a:avLst/>
          </a:prstGeom>
          <a:noFill/>
          <a:ln>
            <a:noFill/>
          </a:ln>
        </p:spPr>
        <p:txBody>
          <a:bodyPr spcFirstLastPara="1" wrap="square" lIns="0" tIns="0" rIns="0" bIns="45700" anchor="t" anchorCtr="0">
            <a:normAutofit fontScale="55000" lnSpcReduction="20000"/>
          </a:bodyPr>
          <a:lstStyle/>
          <a:p>
            <a:pPr marL="0" lvl="0" indent="0" algn="l" rtl="0">
              <a:lnSpc>
                <a:spcPct val="90000"/>
              </a:lnSpc>
              <a:spcBef>
                <a:spcPts val="1000"/>
              </a:spcBef>
              <a:spcAft>
                <a:spcPts val="0"/>
              </a:spcAft>
              <a:buSzPct val="80000"/>
              <a:buNone/>
            </a:pPr>
            <a:r>
              <a:rPr lang="en-US" sz="3000"/>
              <a:t>Grant Requests for Funds - 1st or 15th of every month (award specific)</a:t>
            </a:r>
            <a:endParaRPr sz="3000"/>
          </a:p>
          <a:p>
            <a:pPr marL="457200" lvl="0" indent="-333375" algn="l" rtl="0">
              <a:lnSpc>
                <a:spcPct val="90000"/>
              </a:lnSpc>
              <a:spcBef>
                <a:spcPts val="1000"/>
              </a:spcBef>
              <a:spcAft>
                <a:spcPts val="0"/>
              </a:spcAft>
              <a:buSzPct val="100000"/>
              <a:buChar char="•"/>
            </a:pPr>
            <a:r>
              <a:rPr lang="en-US" sz="3000" u="sng">
                <a:solidFill>
                  <a:schemeClr val="hlink"/>
                </a:solidFill>
                <a:hlinkClick r:id="rId3"/>
              </a:rPr>
              <a:t>Fund Request (FR)</a:t>
            </a:r>
            <a:r>
              <a:rPr lang="en-US" sz="3000"/>
              <a:t> through GAINS</a:t>
            </a:r>
            <a:endParaRPr sz="3000"/>
          </a:p>
          <a:p>
            <a:pPr marL="914400" lvl="1" indent="-333375" algn="l" rtl="0">
              <a:lnSpc>
                <a:spcPct val="90000"/>
              </a:lnSpc>
              <a:spcBef>
                <a:spcPts val="1000"/>
              </a:spcBef>
              <a:spcAft>
                <a:spcPts val="0"/>
              </a:spcAft>
              <a:buSzPct val="100000"/>
              <a:buChar char="•"/>
            </a:pPr>
            <a:r>
              <a:rPr lang="en-US" sz="3000"/>
              <a:t>Scroll to bottom of the link for additional trainings</a:t>
            </a:r>
            <a:endParaRPr sz="3000"/>
          </a:p>
          <a:p>
            <a:pPr marL="457200" lvl="0" indent="-333375" algn="l" rtl="0">
              <a:lnSpc>
                <a:spcPct val="90000"/>
              </a:lnSpc>
              <a:spcBef>
                <a:spcPts val="0"/>
              </a:spcBef>
              <a:spcAft>
                <a:spcPts val="0"/>
              </a:spcAft>
              <a:buSzPct val="100000"/>
              <a:buChar char="•"/>
            </a:pPr>
            <a:r>
              <a:rPr lang="en-US" sz="3000" u="sng">
                <a:solidFill>
                  <a:schemeClr val="hlink"/>
                </a:solidFill>
                <a:hlinkClick r:id="rId4"/>
              </a:rPr>
              <a:t>Request for Funds (RFF)</a:t>
            </a:r>
            <a:r>
              <a:rPr lang="en-US" sz="3000"/>
              <a:t> through Formsite</a:t>
            </a:r>
            <a:endParaRPr sz="3000"/>
          </a:p>
          <a:p>
            <a:pPr marL="0" lvl="0" indent="0" algn="l" rtl="0">
              <a:lnSpc>
                <a:spcPct val="90000"/>
              </a:lnSpc>
              <a:spcBef>
                <a:spcPts val="1000"/>
              </a:spcBef>
              <a:spcAft>
                <a:spcPts val="0"/>
              </a:spcAft>
              <a:buSzPct val="80000"/>
              <a:buNone/>
            </a:pPr>
            <a:endParaRPr sz="3000"/>
          </a:p>
          <a:p>
            <a:pPr marL="0" lvl="0" indent="0" algn="l" rtl="0">
              <a:lnSpc>
                <a:spcPct val="90000"/>
              </a:lnSpc>
              <a:spcBef>
                <a:spcPts val="1000"/>
              </a:spcBef>
              <a:spcAft>
                <a:spcPts val="0"/>
              </a:spcAft>
              <a:buSzPct val="100000"/>
              <a:buNone/>
            </a:pPr>
            <a:endParaRPr b="1"/>
          </a:p>
          <a:p>
            <a:pPr marL="0" lvl="0" indent="0" algn="l" rtl="0">
              <a:lnSpc>
                <a:spcPct val="90000"/>
              </a:lnSpc>
              <a:spcBef>
                <a:spcPts val="1000"/>
              </a:spcBef>
              <a:spcAft>
                <a:spcPts val="0"/>
              </a:spcAft>
              <a:buSzPct val="100000"/>
              <a:buNone/>
            </a:pPr>
            <a:endParaRPr b="1"/>
          </a:p>
          <a:p>
            <a:pPr marL="0" lvl="0" indent="0" algn="l" rtl="0">
              <a:lnSpc>
                <a:spcPct val="90000"/>
              </a:lnSpc>
              <a:spcBef>
                <a:spcPts val="1000"/>
              </a:spcBef>
              <a:spcAft>
                <a:spcPts val="0"/>
              </a:spcAft>
              <a:buSzPct val="100000"/>
              <a:buNone/>
            </a:pPr>
            <a:endParaRPr b="1"/>
          </a:p>
          <a:p>
            <a:pPr marL="0" lvl="0" indent="0" algn="l" rtl="0">
              <a:lnSpc>
                <a:spcPct val="90000"/>
              </a:lnSpc>
              <a:spcBef>
                <a:spcPts val="1000"/>
              </a:spcBef>
              <a:spcAft>
                <a:spcPts val="0"/>
              </a:spcAft>
              <a:buSzPct val="100000"/>
              <a:buNone/>
            </a:pPr>
            <a:endParaRPr b="1"/>
          </a:p>
          <a:p>
            <a:pPr marL="0" lvl="0" indent="0" algn="l" rtl="0">
              <a:lnSpc>
                <a:spcPct val="90000"/>
              </a:lnSpc>
              <a:spcBef>
                <a:spcPts val="1000"/>
              </a:spcBef>
              <a:spcAft>
                <a:spcPts val="0"/>
              </a:spcAft>
              <a:buSzPct val="100000"/>
              <a:buNone/>
            </a:pPr>
            <a:endParaRPr b="1"/>
          </a:p>
          <a:p>
            <a:pPr marL="0" lvl="0" indent="0" algn="l" rtl="0">
              <a:lnSpc>
                <a:spcPct val="90000"/>
              </a:lnSpc>
              <a:spcBef>
                <a:spcPts val="1000"/>
              </a:spcBef>
              <a:spcAft>
                <a:spcPts val="0"/>
              </a:spcAft>
              <a:buSzPct val="100000"/>
              <a:buNone/>
            </a:pPr>
            <a:endParaRPr b="1"/>
          </a:p>
          <a:p>
            <a:pPr marL="0" lvl="0" indent="0" algn="l" rtl="0">
              <a:lnSpc>
                <a:spcPct val="90000"/>
              </a:lnSpc>
              <a:spcBef>
                <a:spcPts val="1000"/>
              </a:spcBef>
              <a:spcAft>
                <a:spcPts val="0"/>
              </a:spcAft>
              <a:buSzPct val="100000"/>
              <a:buNone/>
            </a:pPr>
            <a:endParaRPr b="1"/>
          </a:p>
          <a:p>
            <a:pPr marL="0" lvl="0" indent="0" algn="l" rtl="0">
              <a:lnSpc>
                <a:spcPct val="90000"/>
              </a:lnSpc>
              <a:spcBef>
                <a:spcPts val="1000"/>
              </a:spcBef>
              <a:spcAft>
                <a:spcPts val="0"/>
              </a:spcAft>
              <a:buSzPct val="100000"/>
              <a:buNone/>
            </a:pPr>
            <a:r>
              <a:rPr lang="en-US" b="1"/>
              <a:t>What is it?</a:t>
            </a:r>
            <a:endParaRPr b="1"/>
          </a:p>
          <a:p>
            <a:pPr marL="457200" lvl="0" indent="-312420" algn="l" rtl="0">
              <a:lnSpc>
                <a:spcPct val="90000"/>
              </a:lnSpc>
              <a:spcBef>
                <a:spcPts val="1000"/>
              </a:spcBef>
              <a:spcAft>
                <a:spcPts val="0"/>
              </a:spcAft>
              <a:buSzPct val="100000"/>
              <a:buChar char="•"/>
            </a:pPr>
            <a:r>
              <a:rPr lang="en-US"/>
              <a:t>Requesting reimbursement from CDE for expenditures in your federal funds (Title, IDEA, etc.)</a:t>
            </a:r>
            <a:endParaRPr/>
          </a:p>
          <a:p>
            <a:pPr marL="0" lvl="0" indent="0" algn="l" rtl="0">
              <a:lnSpc>
                <a:spcPct val="90000"/>
              </a:lnSpc>
              <a:spcBef>
                <a:spcPts val="1000"/>
              </a:spcBef>
              <a:spcAft>
                <a:spcPts val="0"/>
              </a:spcAft>
              <a:buSzPct val="100000"/>
              <a:buNone/>
            </a:pPr>
            <a:r>
              <a:rPr lang="en-US" b="1"/>
              <a:t>What do you need to get it done? </a:t>
            </a:r>
            <a:endParaRPr b="1"/>
          </a:p>
          <a:p>
            <a:pPr marL="457200" lvl="0" indent="-312420" algn="l" rtl="0">
              <a:lnSpc>
                <a:spcPct val="90000"/>
              </a:lnSpc>
              <a:spcBef>
                <a:spcPts val="1000"/>
              </a:spcBef>
              <a:spcAft>
                <a:spcPts val="0"/>
              </a:spcAft>
              <a:buSzPct val="100000"/>
              <a:buChar char="•"/>
            </a:pPr>
            <a:r>
              <a:rPr lang="en-US"/>
              <a:t>Must submit a General Ledger detailing the expenditures being requested</a:t>
            </a:r>
            <a:endParaRPr/>
          </a:p>
          <a:p>
            <a:pPr marL="457200" lvl="0" indent="-312420" algn="l" rtl="0">
              <a:lnSpc>
                <a:spcPct val="90000"/>
              </a:lnSpc>
              <a:spcBef>
                <a:spcPts val="1000"/>
              </a:spcBef>
              <a:spcAft>
                <a:spcPts val="0"/>
              </a:spcAft>
              <a:buSzPct val="100000"/>
              <a:buChar char="•"/>
            </a:pPr>
            <a:r>
              <a:rPr lang="en-US"/>
              <a:t>Expectation that supporting documentation is retained by the entity for all of those expenditures</a:t>
            </a:r>
            <a:endParaRPr/>
          </a:p>
          <a:p>
            <a:pPr marL="0" lvl="0" indent="0" algn="l" rtl="0">
              <a:lnSpc>
                <a:spcPct val="90000"/>
              </a:lnSpc>
              <a:spcBef>
                <a:spcPts val="1000"/>
              </a:spcBef>
              <a:spcAft>
                <a:spcPts val="0"/>
              </a:spcAft>
              <a:buSzPct val="100000"/>
              <a:buNone/>
            </a:pPr>
            <a:r>
              <a:rPr lang="en-US" b="1"/>
              <a:t>Contact: GFMU - </a:t>
            </a:r>
            <a:r>
              <a:rPr lang="en-US" u="sng">
                <a:solidFill>
                  <a:schemeClr val="hlink"/>
                </a:solidFill>
                <a:hlinkClick r:id="rId5"/>
              </a:rPr>
              <a:t>grants_fiscal@cde.state.co.us</a:t>
            </a:r>
            <a:r>
              <a:rPr lang="en-US"/>
              <a:t> </a:t>
            </a:r>
            <a:endParaRPr b="1"/>
          </a:p>
        </p:txBody>
      </p:sp>
      <p:sp>
        <p:nvSpPr>
          <p:cNvPr id="223" name="Google Shape;223;p5">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pic>
        <p:nvPicPr>
          <p:cNvPr id="224" name="Google Shape;224;p5" descr="Another part of a page from the grant agreement form, showing more fields and some deadlines."/>
          <p:cNvPicPr preferRelativeResize="0"/>
          <p:nvPr/>
        </p:nvPicPr>
        <p:blipFill rotWithShape="1">
          <a:blip r:embed="rId6">
            <a:alphaModFix/>
          </a:blip>
          <a:srcRect/>
          <a:stretch/>
        </p:blipFill>
        <p:spPr>
          <a:xfrm>
            <a:off x="820375" y="2317763"/>
            <a:ext cx="6773799" cy="222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
        <p:nvSpPr>
          <p:cNvPr id="216" name="Google Shape;216;p4"/>
          <p:cNvSpPr txBox="1">
            <a:spLocks noGrp="1"/>
          </p:cNvSpPr>
          <p:nvPr>
            <p:ph type="title"/>
          </p:nvPr>
        </p:nvSpPr>
        <p:spPr>
          <a:xfrm>
            <a:off x="245203" y="254525"/>
            <a:ext cx="83757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Forward Funded (State) vs Reimbursement Based (Federal)</a:t>
            </a:r>
            <a:endParaRPr/>
          </a:p>
        </p:txBody>
      </p:sp>
      <p:sp>
        <p:nvSpPr>
          <p:cNvPr id="215" name="Google Shape;215;p4"/>
          <p:cNvSpPr txBox="1">
            <a:spLocks noGrp="1"/>
          </p:cNvSpPr>
          <p:nvPr>
            <p:ph type="body" idx="1"/>
          </p:nvPr>
        </p:nvSpPr>
        <p:spPr>
          <a:xfrm>
            <a:off x="266425" y="1233450"/>
            <a:ext cx="8574900" cy="4983300"/>
          </a:xfrm>
          <a:prstGeom prst="rect">
            <a:avLst/>
          </a:prstGeom>
          <a:noFill/>
          <a:ln>
            <a:noFill/>
          </a:ln>
        </p:spPr>
        <p:txBody>
          <a:bodyPr spcFirstLastPara="1" wrap="square" lIns="0" tIns="0" rIns="0" bIns="45700" anchor="t" anchorCtr="0">
            <a:normAutofit/>
          </a:bodyPr>
          <a:lstStyle/>
          <a:p>
            <a:pPr marL="457200" lvl="0" indent="-361950" algn="l" rtl="0">
              <a:lnSpc>
                <a:spcPct val="100000"/>
              </a:lnSpc>
              <a:spcBef>
                <a:spcPts val="0"/>
              </a:spcBef>
              <a:spcAft>
                <a:spcPts val="0"/>
              </a:spcAft>
              <a:buSzPts val="2100"/>
              <a:buChar char="•"/>
            </a:pPr>
            <a:r>
              <a:rPr lang="en-US" sz="2400"/>
              <a:t>Advanced Revenue - </a:t>
            </a:r>
            <a:r>
              <a:rPr lang="en-US" sz="2400" b="1"/>
              <a:t>State Categorical Grants &amp; Competitives for LEAs and BOCES only</a:t>
            </a:r>
            <a:endParaRPr sz="2400" b="1"/>
          </a:p>
          <a:p>
            <a:pPr marL="914400" lvl="1" indent="-368300" algn="l" rtl="0">
              <a:lnSpc>
                <a:spcPct val="100000"/>
              </a:lnSpc>
              <a:spcBef>
                <a:spcPts val="0"/>
              </a:spcBef>
              <a:spcAft>
                <a:spcPts val="0"/>
              </a:spcAft>
              <a:buSzPts val="2200"/>
              <a:buChar char="•"/>
            </a:pPr>
            <a:r>
              <a:rPr lang="en-US" sz="2200"/>
              <a:t>Book all of the related/allowable Expenses</a:t>
            </a:r>
            <a:endParaRPr sz="2200"/>
          </a:p>
          <a:p>
            <a:pPr marL="914400" lvl="1" indent="-368300" algn="l" rtl="0">
              <a:lnSpc>
                <a:spcPct val="100000"/>
              </a:lnSpc>
              <a:spcBef>
                <a:spcPts val="0"/>
              </a:spcBef>
              <a:spcAft>
                <a:spcPts val="0"/>
              </a:spcAft>
              <a:buSzPts val="2200"/>
              <a:buChar char="•"/>
            </a:pPr>
            <a:r>
              <a:rPr lang="en-US" sz="2200"/>
              <a:t>Most grants should have more Expenses than revenue</a:t>
            </a:r>
            <a:endParaRPr sz="2200"/>
          </a:p>
          <a:p>
            <a:pPr marL="914400" lvl="1" indent="-368300" algn="l" rtl="0">
              <a:lnSpc>
                <a:spcPct val="100000"/>
              </a:lnSpc>
              <a:spcBef>
                <a:spcPts val="0"/>
              </a:spcBef>
              <a:spcAft>
                <a:spcPts val="0"/>
              </a:spcAft>
              <a:buSzPts val="2200"/>
              <a:buChar char="•"/>
            </a:pPr>
            <a:r>
              <a:rPr lang="en-US" sz="2200"/>
              <a:t>Revenues need to equal expenses at a minimum</a:t>
            </a:r>
            <a:endParaRPr sz="2200"/>
          </a:p>
          <a:p>
            <a:pPr marL="1371600" lvl="2" indent="-368300" algn="l" rtl="0">
              <a:lnSpc>
                <a:spcPct val="100000"/>
              </a:lnSpc>
              <a:spcBef>
                <a:spcPts val="0"/>
              </a:spcBef>
              <a:spcAft>
                <a:spcPts val="0"/>
              </a:spcAft>
              <a:buSzPts val="2200"/>
              <a:buChar char="•"/>
            </a:pPr>
            <a:r>
              <a:rPr lang="en-US" sz="2200"/>
              <a:t>If needed, book Unearned Revenue (7482) </a:t>
            </a:r>
            <a:endParaRPr sz="2200"/>
          </a:p>
          <a:p>
            <a:pPr marL="0" lvl="0" indent="0" algn="l" rtl="0">
              <a:lnSpc>
                <a:spcPct val="100000"/>
              </a:lnSpc>
              <a:spcBef>
                <a:spcPts val="0"/>
              </a:spcBef>
              <a:spcAft>
                <a:spcPts val="0"/>
              </a:spcAft>
              <a:buSzPts val="2400"/>
              <a:buNone/>
            </a:pPr>
            <a:endParaRPr sz="2400"/>
          </a:p>
          <a:p>
            <a:pPr marL="457200" lvl="0" indent="-361950" algn="l" rtl="0">
              <a:lnSpc>
                <a:spcPct val="100000"/>
              </a:lnSpc>
              <a:spcBef>
                <a:spcPts val="0"/>
              </a:spcBef>
              <a:spcAft>
                <a:spcPts val="0"/>
              </a:spcAft>
              <a:buSzPts val="2100"/>
              <a:buChar char="•"/>
            </a:pPr>
            <a:r>
              <a:rPr lang="en-US" sz="2400"/>
              <a:t>Request For Funds/Fund Requests - </a:t>
            </a:r>
            <a:r>
              <a:rPr lang="en-US" sz="2400" b="1"/>
              <a:t>Federal</a:t>
            </a:r>
            <a:endParaRPr sz="2400" b="1"/>
          </a:p>
          <a:p>
            <a:pPr marL="914400" lvl="1" indent="-368300" algn="l" rtl="0">
              <a:lnSpc>
                <a:spcPct val="100000"/>
              </a:lnSpc>
              <a:spcBef>
                <a:spcPts val="0"/>
              </a:spcBef>
              <a:spcAft>
                <a:spcPts val="0"/>
              </a:spcAft>
              <a:buSzPts val="2200"/>
              <a:buChar char="•"/>
            </a:pPr>
            <a:r>
              <a:rPr lang="en-US" sz="2200"/>
              <a:t>Revenues must equal Expenses to the penny</a:t>
            </a:r>
            <a:endParaRPr sz="2200"/>
          </a:p>
          <a:p>
            <a:pPr marL="914400" lvl="1" indent="-368300" algn="l" rtl="0">
              <a:lnSpc>
                <a:spcPct val="100000"/>
              </a:lnSpc>
              <a:spcBef>
                <a:spcPts val="0"/>
              </a:spcBef>
              <a:spcAft>
                <a:spcPts val="0"/>
              </a:spcAft>
              <a:buSzPts val="2200"/>
              <a:buChar char="•"/>
            </a:pPr>
            <a:r>
              <a:rPr lang="en-US" sz="2200"/>
              <a:t>Only request funds </a:t>
            </a:r>
            <a:r>
              <a:rPr lang="en-US" sz="2200" u="sng"/>
              <a:t>after</a:t>
            </a:r>
            <a:r>
              <a:rPr lang="en-US" sz="2200"/>
              <a:t> expenses are recorded</a:t>
            </a:r>
            <a:endParaRPr sz="2200"/>
          </a:p>
          <a:p>
            <a:pPr marL="914400" lvl="1" indent="-368300" algn="l" rtl="0">
              <a:lnSpc>
                <a:spcPct val="100000"/>
              </a:lnSpc>
              <a:spcBef>
                <a:spcPts val="0"/>
              </a:spcBef>
              <a:spcAft>
                <a:spcPts val="0"/>
              </a:spcAft>
              <a:buSzPts val="2200"/>
              <a:buChar char="•"/>
            </a:pPr>
            <a:r>
              <a:rPr lang="en-US" sz="2200"/>
              <a:t>Only Grant Receivable should be recorded, not Unearned Revenue</a:t>
            </a:r>
            <a:endParaRPr sz="2200"/>
          </a:p>
          <a:p>
            <a:pPr marL="1371600" lvl="2" indent="-368300" algn="l" rtl="0">
              <a:lnSpc>
                <a:spcPct val="100000"/>
              </a:lnSpc>
              <a:spcBef>
                <a:spcPts val="0"/>
              </a:spcBef>
              <a:spcAft>
                <a:spcPts val="0"/>
              </a:spcAft>
              <a:buSzPts val="2200"/>
              <a:buChar char="•"/>
            </a:pPr>
            <a:r>
              <a:rPr lang="en-US" sz="2200"/>
              <a:t>There should never be Unearned Revenue (cash on hand)</a:t>
            </a:r>
            <a:endParaRPr sz="2200"/>
          </a:p>
          <a:p>
            <a:pPr marL="1371600" lvl="2" indent="-368300" algn="l" rtl="0">
              <a:lnSpc>
                <a:spcPct val="100000"/>
              </a:lnSpc>
              <a:spcBef>
                <a:spcPts val="0"/>
              </a:spcBef>
              <a:spcAft>
                <a:spcPts val="0"/>
              </a:spcAft>
              <a:buSzPts val="2200"/>
              <a:buChar char="•"/>
            </a:pPr>
            <a:r>
              <a:rPr lang="en-US" sz="2200"/>
              <a:t>Best practice to periodically monitor 7481/7482 for anything federal</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3" name="Google Shape;233;p6"/>
          <p:cNvSpPr txBox="1">
            <a:spLocks noGrp="1"/>
          </p:cNvSpPr>
          <p:nvPr>
            <p:ph type="title"/>
          </p:nvPr>
        </p:nvSpPr>
        <p:spPr>
          <a:xfrm>
            <a:off x="245203" y="254525"/>
            <a:ext cx="83757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Fund Request Support - Upfront vs When Requested</a:t>
            </a:r>
            <a:endParaRPr/>
          </a:p>
        </p:txBody>
      </p:sp>
      <p:sp>
        <p:nvSpPr>
          <p:cNvPr id="231" name="Google Shape;231;p6"/>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SzPts val="2400"/>
              <a:buNone/>
            </a:pPr>
            <a:r>
              <a:rPr lang="en-US" sz="1800"/>
              <a:t>Strongly encourage use of a fund request “packet” or “road map”</a:t>
            </a:r>
            <a:endParaRPr sz="1800"/>
          </a:p>
          <a:p>
            <a:pPr marL="457200" lvl="0" indent="-342900" algn="l" rtl="0">
              <a:lnSpc>
                <a:spcPct val="90000"/>
              </a:lnSpc>
              <a:spcBef>
                <a:spcPts val="1000"/>
              </a:spcBef>
              <a:spcAft>
                <a:spcPts val="0"/>
              </a:spcAft>
              <a:buSzPts val="1800"/>
              <a:buChar char="•"/>
            </a:pPr>
            <a:r>
              <a:rPr lang="en-US" sz="1800"/>
              <a:t>GL(s) </a:t>
            </a:r>
            <a:r>
              <a:rPr lang="en-US" sz="1800" b="1" i="1"/>
              <a:t>must </a:t>
            </a:r>
            <a:r>
              <a:rPr lang="en-US" sz="1800"/>
              <a:t>be submitted with FR</a:t>
            </a:r>
            <a:endParaRPr sz="1800"/>
          </a:p>
          <a:p>
            <a:pPr marL="457200" lvl="0" indent="-342900" algn="l" rtl="0">
              <a:lnSpc>
                <a:spcPct val="90000"/>
              </a:lnSpc>
              <a:spcBef>
                <a:spcPts val="0"/>
              </a:spcBef>
              <a:spcAft>
                <a:spcPts val="0"/>
              </a:spcAft>
              <a:buSzPts val="1800"/>
              <a:buChar char="•"/>
            </a:pPr>
            <a:r>
              <a:rPr lang="en-US" sz="1800"/>
              <a:t>Supporting documentation </a:t>
            </a:r>
            <a:r>
              <a:rPr lang="en-US" sz="1800" b="1" i="1"/>
              <a:t>should </a:t>
            </a:r>
            <a:r>
              <a:rPr lang="en-US" sz="1800"/>
              <a:t>be maintained in easily retrievable manner</a:t>
            </a:r>
            <a:endParaRPr sz="1800"/>
          </a:p>
          <a:p>
            <a:pPr marL="0" lvl="0" indent="0" algn="l" rtl="0">
              <a:lnSpc>
                <a:spcPct val="90000"/>
              </a:lnSpc>
              <a:spcBef>
                <a:spcPts val="1000"/>
              </a:spcBef>
              <a:spcAft>
                <a:spcPts val="0"/>
              </a:spcAft>
              <a:buSzPts val="2400"/>
              <a:buNone/>
            </a:pPr>
            <a:r>
              <a:rPr lang="en-US" sz="1800"/>
              <a:t>Tie expenditures to GL</a:t>
            </a:r>
            <a:endParaRPr sz="1800"/>
          </a:p>
          <a:p>
            <a:pPr marL="457200" lvl="0" indent="-342900" algn="l" rtl="0">
              <a:lnSpc>
                <a:spcPct val="90000"/>
              </a:lnSpc>
              <a:spcBef>
                <a:spcPts val="1000"/>
              </a:spcBef>
              <a:spcAft>
                <a:spcPts val="0"/>
              </a:spcAft>
              <a:buSzPts val="1800"/>
              <a:buChar char="•"/>
            </a:pPr>
            <a:r>
              <a:rPr lang="en-US" sz="1800"/>
              <a:t>Can use as a guide to all the charges being requested</a:t>
            </a:r>
            <a:endParaRPr sz="1800"/>
          </a:p>
          <a:p>
            <a:pPr marL="0" marR="0" lvl="0" indent="0" algn="l" rtl="0">
              <a:lnSpc>
                <a:spcPct val="90000"/>
              </a:lnSpc>
              <a:spcBef>
                <a:spcPts val="1000"/>
              </a:spcBef>
              <a:spcAft>
                <a:spcPts val="0"/>
              </a:spcAft>
              <a:buSzPts val="2400"/>
              <a:buNone/>
            </a:pPr>
            <a:r>
              <a:rPr lang="en-US" sz="1800"/>
              <a:t>LEA maintains digital copies in an internal folder​ as an example</a:t>
            </a:r>
            <a:endParaRPr sz="1800"/>
          </a:p>
          <a:p>
            <a:pPr marL="0" lvl="0" indent="0" algn="l" rtl="0">
              <a:lnSpc>
                <a:spcPct val="90000"/>
              </a:lnSpc>
              <a:spcBef>
                <a:spcPts val="1000"/>
              </a:spcBef>
              <a:spcAft>
                <a:spcPts val="0"/>
              </a:spcAft>
              <a:buSzPts val="2400"/>
              <a:buNone/>
            </a:pPr>
            <a:r>
              <a:rPr lang="en-US" sz="1800"/>
              <a:t>Links or paths to supporting documents</a:t>
            </a:r>
            <a:endParaRPr sz="1800"/>
          </a:p>
          <a:p>
            <a:pPr marL="457200" marR="0" lvl="0" indent="-342900" algn="l" rtl="0">
              <a:lnSpc>
                <a:spcPct val="90000"/>
              </a:lnSpc>
              <a:spcBef>
                <a:spcPts val="1000"/>
              </a:spcBef>
              <a:spcAft>
                <a:spcPts val="0"/>
              </a:spcAft>
              <a:buSzPts val="1800"/>
              <a:buChar char="•"/>
            </a:pPr>
            <a:r>
              <a:rPr lang="en-US" sz="1800"/>
              <a:t>Makes data gathering more efficient when requested down the road</a:t>
            </a:r>
            <a:endParaRPr sz="1800"/>
          </a:p>
          <a:p>
            <a:pPr marL="457200" marR="0" lvl="0" indent="-342900" algn="l" rtl="0">
              <a:lnSpc>
                <a:spcPct val="90000"/>
              </a:lnSpc>
              <a:spcBef>
                <a:spcPts val="0"/>
              </a:spcBef>
              <a:spcAft>
                <a:spcPts val="0"/>
              </a:spcAft>
              <a:buSzPts val="1800"/>
              <a:buChar char="•"/>
            </a:pPr>
            <a:r>
              <a:rPr lang="en-US" sz="1800"/>
              <a:t>Especially helpful during personnel transitions</a:t>
            </a:r>
            <a:endParaRPr sz="1800"/>
          </a:p>
          <a:p>
            <a:pPr marL="0" marR="0" lvl="0" indent="0" algn="l" rtl="0">
              <a:lnSpc>
                <a:spcPct val="90000"/>
              </a:lnSpc>
              <a:spcBef>
                <a:spcPts val="1000"/>
              </a:spcBef>
              <a:spcAft>
                <a:spcPts val="0"/>
              </a:spcAft>
              <a:buSzPts val="2400"/>
              <a:buNone/>
            </a:pPr>
            <a:r>
              <a:rPr lang="en-US" sz="1800"/>
              <a:t>More detail in the following slides for expectations/guidance on what is considered proper supporting documentation from a federal perspective</a:t>
            </a:r>
            <a:endParaRPr sz="1800"/>
          </a:p>
        </p:txBody>
      </p:sp>
      <p:sp>
        <p:nvSpPr>
          <p:cNvPr id="232" name="Google Shape;232;p6">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7" descr="A child lies on the floor painting a picture with some red paint on a brush. A caption next to the picture reads &quot;maintaining compliant supporting documentation&quot;"/>
          <p:cNvPicPr preferRelativeResize="0"/>
          <p:nvPr/>
        </p:nvPicPr>
        <p:blipFill rotWithShape="1">
          <a:blip r:embed="rId3">
            <a:alphaModFix/>
          </a:blip>
          <a:srcRect/>
          <a:stretch/>
        </p:blipFill>
        <p:spPr>
          <a:xfrm>
            <a:off x="0" y="63750"/>
            <a:ext cx="9144003" cy="6858002"/>
          </a:xfrm>
          <a:prstGeom prst="rect">
            <a:avLst/>
          </a:prstGeom>
          <a:noFill/>
          <a:ln>
            <a:noFill/>
          </a:ln>
        </p:spPr>
      </p:pic>
      <p:cxnSp>
        <p:nvCxnSpPr>
          <p:cNvPr id="239" name="Google Shape;239;p7">
            <a:extLst>
              <a:ext uri="{C183D7F6-B498-43B3-948B-1728B52AA6E4}">
                <adec:decorative xmlns:adec="http://schemas.microsoft.com/office/drawing/2017/decorative" val="1"/>
              </a:ext>
            </a:extLst>
          </p:cNvPr>
          <p:cNvCxnSpPr/>
          <p:nvPr/>
        </p:nvCxnSpPr>
        <p:spPr>
          <a:xfrm>
            <a:off x="11965025" y="4999050"/>
            <a:ext cx="0" cy="803100"/>
          </a:xfrm>
          <a:prstGeom prst="straightConnector1">
            <a:avLst/>
          </a:prstGeom>
          <a:noFill/>
          <a:ln w="9525" cap="flat" cmpd="sng">
            <a:solidFill>
              <a:schemeClr val="lt1"/>
            </a:solidFill>
            <a:prstDash val="solid"/>
            <a:round/>
            <a:headEnd type="none" w="sm" len="sm"/>
            <a:tailEnd type="none" w="sm" len="sm"/>
          </a:ln>
        </p:spPr>
      </p:cxnSp>
      <p:sp>
        <p:nvSpPr>
          <p:cNvPr id="240" name="Google Shape;240;p7"/>
          <p:cNvSpPr txBox="1">
            <a:spLocks noGrp="1"/>
          </p:cNvSpPr>
          <p:nvPr>
            <p:ph type="ctrTitle" idx="4294967295"/>
          </p:nvPr>
        </p:nvSpPr>
        <p:spPr>
          <a:xfrm>
            <a:off x="518250" y="2647800"/>
            <a:ext cx="4361100" cy="1562400"/>
          </a:xfrm>
          <a:prstGeom prst="rect">
            <a:avLst/>
          </a:prstGeom>
          <a:noFill/>
          <a:ln>
            <a:noFill/>
          </a:ln>
        </p:spPr>
        <p:txBody>
          <a:bodyPr spcFirstLastPara="1" wrap="square" lIns="91425" tIns="0" rIns="91425" bIns="91425" anchor="t" anchorCtr="0">
            <a:normAutofit fontScale="90000"/>
          </a:bodyPr>
          <a:lstStyle/>
          <a:p>
            <a:pPr marL="0" marR="0" lvl="0" indent="0" algn="ctr" rtl="0">
              <a:lnSpc>
                <a:spcPct val="90000"/>
              </a:lnSpc>
              <a:spcBef>
                <a:spcPts val="0"/>
              </a:spcBef>
              <a:spcAft>
                <a:spcPts val="0"/>
              </a:spcAft>
              <a:buClr>
                <a:schemeClr val="dk1"/>
              </a:buClr>
              <a:buSzPct val="122222"/>
              <a:buFont typeface="Calibri"/>
              <a:buNone/>
            </a:pPr>
            <a:r>
              <a:rPr lang="en-US" sz="4000" b="0" i="0" u="none" strike="noStrike" cap="none">
                <a:solidFill>
                  <a:schemeClr val="lt1"/>
                </a:solidFill>
                <a:latin typeface="Calibri"/>
                <a:ea typeface="Calibri"/>
                <a:cs typeface="Calibri"/>
                <a:sym typeface="Calibri"/>
              </a:rPr>
              <a:t>Maintaining Compliant Supporting Documentation</a:t>
            </a:r>
            <a:br>
              <a:rPr lang="en-US" sz="4000" b="0" i="0" u="none" strike="noStrike" cap="none">
                <a:solidFill>
                  <a:schemeClr val="lt1"/>
                </a:solidFill>
                <a:latin typeface="Calibri"/>
                <a:ea typeface="Calibri"/>
                <a:cs typeface="Calibri"/>
                <a:sym typeface="Calibri"/>
              </a:rPr>
            </a:br>
            <a:endParaRPr sz="4000" b="0" i="0" u="none" strike="noStrike" cap="none">
              <a:solidFill>
                <a:schemeClr val="lt1"/>
              </a:solidFill>
              <a:latin typeface="Calibri"/>
              <a:ea typeface="Calibri"/>
              <a:cs typeface="Calibri"/>
              <a:sym typeface="Calibri"/>
            </a:endParaRPr>
          </a:p>
        </p:txBody>
      </p:sp>
      <p:sp>
        <p:nvSpPr>
          <p:cNvPr id="241" name="Google Shape;241;p7"/>
          <p:cNvSpPr txBox="1">
            <a:spLocks noGrp="1"/>
          </p:cNvSpPr>
          <p:nvPr>
            <p:ph type="sldNum" idx="12"/>
          </p:nvPr>
        </p:nvSpPr>
        <p:spPr>
          <a:xfrm>
            <a:off x="233383" y="6196097"/>
            <a:ext cx="548700" cy="52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txBox="1">
            <a:spLocks noGrp="1"/>
          </p:cNvSpPr>
          <p:nvPr>
            <p:ph type="title"/>
          </p:nvPr>
        </p:nvSpPr>
        <p:spPr>
          <a:xfrm>
            <a:off x="245200" y="254525"/>
            <a:ext cx="87765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Proper Grant Management Begins with a Documented Process</a:t>
            </a:r>
            <a:endParaRPr/>
          </a:p>
        </p:txBody>
      </p:sp>
      <p:sp>
        <p:nvSpPr>
          <p:cNvPr id="248" name="Google Shape;248;p8"/>
          <p:cNvSpPr txBox="1">
            <a:spLocks noGrp="1"/>
          </p:cNvSpPr>
          <p:nvPr>
            <p:ph type="body" idx="1"/>
          </p:nvPr>
        </p:nvSpPr>
        <p:spPr>
          <a:xfrm>
            <a:off x="223075" y="1310650"/>
            <a:ext cx="8776500" cy="51504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SzPts val="2400"/>
              <a:buNone/>
            </a:pPr>
            <a:r>
              <a:rPr lang="en-US" sz="1700">
                <a:latin typeface="Arial"/>
                <a:ea typeface="Arial"/>
                <a:cs typeface="Arial"/>
                <a:sym typeface="Arial"/>
              </a:rPr>
              <a:t>The Two-Pronged Approach</a:t>
            </a:r>
            <a:endParaRPr sz="1700">
              <a:latin typeface="Arial"/>
              <a:ea typeface="Arial"/>
              <a:cs typeface="Arial"/>
              <a:sym typeface="Arial"/>
            </a:endParaRPr>
          </a:p>
          <a:p>
            <a:pPr marL="0" marR="0" lvl="0" indent="0" algn="l" rtl="0">
              <a:lnSpc>
                <a:spcPct val="100000"/>
              </a:lnSpc>
              <a:spcBef>
                <a:spcPts val="0"/>
              </a:spcBef>
              <a:spcAft>
                <a:spcPts val="0"/>
              </a:spcAft>
              <a:buSzPts val="2400"/>
              <a:buNone/>
            </a:pPr>
            <a:endParaRPr sz="1700">
              <a:latin typeface="Arial"/>
              <a:ea typeface="Arial"/>
              <a:cs typeface="Arial"/>
              <a:sym typeface="Arial"/>
            </a:endParaRPr>
          </a:p>
          <a:p>
            <a:pPr marL="457200" lvl="0" indent="0" algn="l" rtl="0">
              <a:lnSpc>
                <a:spcPct val="100000"/>
              </a:lnSpc>
              <a:spcBef>
                <a:spcPts val="0"/>
              </a:spcBef>
              <a:spcAft>
                <a:spcPts val="0"/>
              </a:spcAft>
              <a:buSzPts val="2400"/>
              <a:buNone/>
            </a:pPr>
            <a:r>
              <a:rPr lang="en-US" sz="1700" u="sng">
                <a:latin typeface="Arial"/>
                <a:ea typeface="Arial"/>
                <a:cs typeface="Arial"/>
                <a:sym typeface="Arial"/>
              </a:rPr>
              <a:t>Policy</a:t>
            </a:r>
            <a:endParaRPr sz="1700" u="sng">
              <a:latin typeface="Arial"/>
              <a:ea typeface="Arial"/>
              <a:cs typeface="Arial"/>
              <a:sym typeface="Arial"/>
            </a:endParaRPr>
          </a:p>
          <a:p>
            <a:pPr marL="457200" lvl="0" indent="0" algn="l" rtl="0">
              <a:lnSpc>
                <a:spcPct val="100000"/>
              </a:lnSpc>
              <a:spcBef>
                <a:spcPts val="0"/>
              </a:spcBef>
              <a:spcAft>
                <a:spcPts val="0"/>
              </a:spcAft>
              <a:buSzPts val="2400"/>
              <a:buNone/>
            </a:pPr>
            <a:r>
              <a:rPr lang="en-US" sz="1700">
                <a:latin typeface="Arial"/>
                <a:ea typeface="Arial"/>
                <a:cs typeface="Arial"/>
                <a:sym typeface="Arial"/>
              </a:rPr>
              <a:t>A guiding principle used to set direction in an organization.</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Changes infrequently </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States generally who, what, when, or why</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Is broad and general</a:t>
            </a:r>
            <a:endParaRPr sz="1700">
              <a:latin typeface="Arial"/>
              <a:ea typeface="Arial"/>
              <a:cs typeface="Arial"/>
              <a:sym typeface="Arial"/>
            </a:endParaRPr>
          </a:p>
          <a:p>
            <a:pPr marL="457200" lvl="0" indent="0" algn="l" rtl="0">
              <a:lnSpc>
                <a:spcPct val="100000"/>
              </a:lnSpc>
              <a:spcBef>
                <a:spcPts val="0"/>
              </a:spcBef>
              <a:spcAft>
                <a:spcPts val="0"/>
              </a:spcAft>
              <a:buSzPts val="2400"/>
              <a:buNone/>
            </a:pPr>
            <a:endParaRPr sz="1700">
              <a:latin typeface="Arial"/>
              <a:ea typeface="Arial"/>
              <a:cs typeface="Arial"/>
              <a:sym typeface="Arial"/>
            </a:endParaRPr>
          </a:p>
          <a:p>
            <a:pPr marL="457200" lvl="0" indent="0" algn="l" rtl="0">
              <a:lnSpc>
                <a:spcPct val="100000"/>
              </a:lnSpc>
              <a:spcBef>
                <a:spcPts val="0"/>
              </a:spcBef>
              <a:spcAft>
                <a:spcPts val="0"/>
              </a:spcAft>
              <a:buSzPts val="2400"/>
              <a:buNone/>
            </a:pPr>
            <a:r>
              <a:rPr lang="en-US" sz="1700" u="sng">
                <a:latin typeface="Arial"/>
                <a:ea typeface="Arial"/>
                <a:cs typeface="Arial"/>
                <a:sym typeface="Arial"/>
              </a:rPr>
              <a:t>Procedure</a:t>
            </a:r>
            <a:endParaRPr sz="1700" u="sng">
              <a:latin typeface="Arial"/>
              <a:ea typeface="Arial"/>
              <a:cs typeface="Arial"/>
              <a:sym typeface="Arial"/>
            </a:endParaRPr>
          </a:p>
          <a:p>
            <a:pPr marL="457200" lvl="0" indent="0" algn="l" rtl="0">
              <a:lnSpc>
                <a:spcPct val="100000"/>
              </a:lnSpc>
              <a:spcBef>
                <a:spcPts val="0"/>
              </a:spcBef>
              <a:spcAft>
                <a:spcPts val="0"/>
              </a:spcAft>
              <a:buSzPts val="2400"/>
              <a:buNone/>
            </a:pPr>
            <a:r>
              <a:rPr lang="en-US" sz="1700">
                <a:latin typeface="Arial"/>
                <a:ea typeface="Arial"/>
                <a:cs typeface="Arial"/>
                <a:sym typeface="Arial"/>
              </a:rPr>
              <a:t>A series of steps to be followed as a consistent and repetitive approach to accomplish a result.</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Continuously changes and improves</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States specifically who, what, when, and how</a:t>
            </a:r>
            <a:endParaRPr sz="1700">
              <a:latin typeface="Arial"/>
              <a:ea typeface="Arial"/>
              <a:cs typeface="Arial"/>
              <a:sym typeface="Arial"/>
            </a:endParaRPr>
          </a:p>
          <a:p>
            <a:pPr marL="1371600" lvl="1" indent="-336550" algn="l" rtl="0">
              <a:lnSpc>
                <a:spcPct val="100000"/>
              </a:lnSpc>
              <a:spcBef>
                <a:spcPts val="0"/>
              </a:spcBef>
              <a:spcAft>
                <a:spcPts val="0"/>
              </a:spcAft>
              <a:buSzPts val="1700"/>
              <a:buChar char="○"/>
            </a:pPr>
            <a:r>
              <a:rPr lang="en-US" sz="1700">
                <a:latin typeface="Arial"/>
                <a:ea typeface="Arial"/>
                <a:cs typeface="Arial"/>
                <a:sym typeface="Arial"/>
              </a:rPr>
              <a:t>CDE recommends using titles rather than names when documenting the “Who”</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Offers a detailed description of activities</a:t>
            </a:r>
            <a:endParaRPr sz="18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245202" y="254525"/>
            <a:ext cx="74166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Creating or Refining a Process</a:t>
            </a:r>
            <a:endParaRPr/>
          </a:p>
        </p:txBody>
      </p:sp>
      <p:sp>
        <p:nvSpPr>
          <p:cNvPr id="255" name="Google Shape;255;p9"/>
          <p:cNvSpPr txBox="1">
            <a:spLocks noGrp="1"/>
          </p:cNvSpPr>
          <p:nvPr>
            <p:ph type="body" idx="1"/>
          </p:nvPr>
        </p:nvSpPr>
        <p:spPr>
          <a:xfrm>
            <a:off x="0" y="1219200"/>
            <a:ext cx="8776500" cy="49674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SzPts val="2400"/>
              <a:buNone/>
            </a:pPr>
            <a:r>
              <a:rPr lang="en-US" sz="1700">
                <a:latin typeface="Arial"/>
                <a:ea typeface="Arial"/>
                <a:cs typeface="Arial"/>
                <a:sym typeface="Arial"/>
              </a:rPr>
              <a:t>Start with a defined (and documented) process - How do I …?</a:t>
            </a:r>
            <a:endParaRPr sz="1700">
              <a:latin typeface="Arial"/>
              <a:ea typeface="Arial"/>
              <a:cs typeface="Arial"/>
              <a:sym typeface="Arial"/>
            </a:endParaRPr>
          </a:p>
          <a:p>
            <a:pPr marL="0" lvl="0" indent="0" algn="l" rtl="0">
              <a:lnSpc>
                <a:spcPct val="100000"/>
              </a:lnSpc>
              <a:spcBef>
                <a:spcPts val="0"/>
              </a:spcBef>
              <a:spcAft>
                <a:spcPts val="0"/>
              </a:spcAft>
              <a:buSzPts val="2400"/>
              <a:buNone/>
            </a:pPr>
            <a:endParaRPr sz="1700">
              <a:latin typeface="Arial"/>
              <a:ea typeface="Arial"/>
              <a:cs typeface="Arial"/>
              <a:sym typeface="Arial"/>
            </a:endParaRPr>
          </a:p>
          <a:p>
            <a:pPr marL="457200" lvl="0" indent="-342900" algn="l" rtl="0">
              <a:lnSpc>
                <a:spcPct val="100000"/>
              </a:lnSpc>
              <a:spcBef>
                <a:spcPts val="0"/>
              </a:spcBef>
              <a:spcAft>
                <a:spcPts val="0"/>
              </a:spcAft>
              <a:buSzPts val="1800"/>
              <a:buChar char="•"/>
            </a:pPr>
            <a:r>
              <a:rPr lang="en-US" sz="1800">
                <a:latin typeface="Arial"/>
                <a:ea typeface="Arial"/>
                <a:cs typeface="Arial"/>
                <a:sym typeface="Arial"/>
              </a:rPr>
              <a:t>To ensure compliance with the federal rules around documenting internal processes, CDE recommends LEAs begin by documenting their current process at a level of detail that would describe all the steps needed from start to finish to accomplish a task (e.g. – make a purchase, document time and effort, receive and track capital assets, etc.).</a:t>
            </a:r>
            <a:endParaRPr sz="1800">
              <a:latin typeface="Arial"/>
              <a:ea typeface="Arial"/>
              <a:cs typeface="Arial"/>
              <a:sym typeface="Arial"/>
            </a:endParaRPr>
          </a:p>
          <a:p>
            <a:pPr marL="457200" lvl="0" indent="-342900" algn="l" rtl="0">
              <a:lnSpc>
                <a:spcPct val="100000"/>
              </a:lnSpc>
              <a:spcBef>
                <a:spcPts val="1200"/>
              </a:spcBef>
              <a:spcAft>
                <a:spcPts val="0"/>
              </a:spcAft>
              <a:buSzPts val="1800"/>
              <a:buChar char="•"/>
            </a:pPr>
            <a:r>
              <a:rPr lang="en-US" sz="1800">
                <a:latin typeface="Arial"/>
                <a:ea typeface="Arial"/>
                <a:cs typeface="Arial"/>
                <a:sym typeface="Arial"/>
              </a:rPr>
              <a:t>Once developed, an LEA should then identify what internal controls or compliance requirements may be missing and adjust the process and/or procedure accordingly.</a:t>
            </a:r>
            <a:endParaRPr sz="1800">
              <a:latin typeface="Arial"/>
              <a:ea typeface="Arial"/>
              <a:cs typeface="Arial"/>
              <a:sym typeface="Arial"/>
            </a:endParaRPr>
          </a:p>
          <a:p>
            <a:pPr marL="457200" lvl="0" indent="-342900" algn="l" rtl="0">
              <a:lnSpc>
                <a:spcPct val="100000"/>
              </a:lnSpc>
              <a:spcBef>
                <a:spcPts val="1200"/>
              </a:spcBef>
              <a:spcAft>
                <a:spcPts val="0"/>
              </a:spcAft>
              <a:buSzPts val="1800"/>
              <a:buChar char="•"/>
            </a:pPr>
            <a:r>
              <a:rPr lang="en-US" sz="1800">
                <a:latin typeface="Arial"/>
                <a:ea typeface="Arial"/>
                <a:cs typeface="Arial"/>
                <a:sym typeface="Arial"/>
              </a:rPr>
              <a:t>An LEA should develop their process to ensure it works at their entity and may choose to have more controls or be more restrictive than the federal guidance. However, an LEA must follow their internal process, so they should avoid adding steps to a process unless they are prepared to follow them.</a:t>
            </a:r>
            <a:endParaRPr sz="1800">
              <a:latin typeface="Arial"/>
              <a:ea typeface="Arial"/>
              <a:cs typeface="Arial"/>
              <a:sym typeface="Arial"/>
            </a:endParaRPr>
          </a:p>
          <a:p>
            <a:pPr marL="457200" lvl="0" indent="-342900" algn="l" rtl="0">
              <a:lnSpc>
                <a:spcPct val="100000"/>
              </a:lnSpc>
              <a:spcBef>
                <a:spcPts val="1200"/>
              </a:spcBef>
              <a:spcAft>
                <a:spcPts val="1200"/>
              </a:spcAft>
              <a:buSzPts val="1800"/>
              <a:buChar char="•"/>
            </a:pPr>
            <a:r>
              <a:rPr lang="en-US" sz="1800">
                <a:latin typeface="Arial"/>
                <a:ea typeface="Arial"/>
                <a:cs typeface="Arial"/>
                <a:sym typeface="Arial"/>
              </a:rPr>
              <a:t>To help facilitate this internal process documentation, CDE has compiled some </a:t>
            </a:r>
            <a:r>
              <a:rPr lang="en-US" sz="1800" u="sng">
                <a:solidFill>
                  <a:schemeClr val="hlink"/>
                </a:solidFill>
                <a:latin typeface="Arial"/>
                <a:ea typeface="Arial"/>
                <a:cs typeface="Arial"/>
                <a:sym typeface="Arial"/>
                <a:hlinkClick r:id="rId3"/>
              </a:rPr>
              <a:t>rules and guidance</a:t>
            </a:r>
            <a:r>
              <a:rPr lang="en-US" sz="1800">
                <a:latin typeface="Arial"/>
                <a:ea typeface="Arial"/>
                <a:cs typeface="Arial"/>
                <a:sym typeface="Arial"/>
              </a:rPr>
              <a:t> an LEA should incorporate. An LEA will need to determine how best to fit these required elements into their documented processes.</a:t>
            </a:r>
            <a:endParaRPr sz="18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0"/>
          <p:cNvSpPr txBox="1">
            <a:spLocks noGrp="1"/>
          </p:cNvSpPr>
          <p:nvPr>
            <p:ph type="title"/>
          </p:nvPr>
        </p:nvSpPr>
        <p:spPr>
          <a:xfrm>
            <a:off x="245200" y="254525"/>
            <a:ext cx="8684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What Are the Federally Required Internal Processes and Procedures?</a:t>
            </a:r>
            <a:endParaRPr/>
          </a:p>
        </p:txBody>
      </p:sp>
      <p:sp>
        <p:nvSpPr>
          <p:cNvPr id="262" name="Google Shape;262;p10"/>
          <p:cNvSpPr txBox="1">
            <a:spLocks noGrp="1"/>
          </p:cNvSpPr>
          <p:nvPr>
            <p:ph type="body" idx="1"/>
          </p:nvPr>
        </p:nvSpPr>
        <p:spPr>
          <a:xfrm>
            <a:off x="245200" y="1320600"/>
            <a:ext cx="3812100" cy="5270100"/>
          </a:xfrm>
          <a:prstGeom prst="rect">
            <a:avLst/>
          </a:prstGeom>
          <a:noFill/>
          <a:ln>
            <a:noFill/>
          </a:ln>
        </p:spPr>
        <p:txBody>
          <a:bodyPr spcFirstLastPara="1" wrap="square" lIns="0" tIns="0" rIns="0" bIns="45700" anchor="t" anchorCtr="0">
            <a:normAutofit fontScale="62500" lnSpcReduction="10000"/>
          </a:bodyPr>
          <a:lstStyle/>
          <a:p>
            <a:pPr marL="0" lvl="0" indent="0" algn="l" rtl="0">
              <a:lnSpc>
                <a:spcPct val="100000"/>
              </a:lnSpc>
              <a:spcBef>
                <a:spcPts val="1000"/>
              </a:spcBef>
              <a:spcAft>
                <a:spcPts val="0"/>
              </a:spcAft>
              <a:buSzPct val="145454"/>
              <a:buNone/>
            </a:pPr>
            <a:r>
              <a:rPr lang="en-US" sz="3000" b="1">
                <a:solidFill>
                  <a:srgbClr val="000000"/>
                </a:solidFill>
                <a:latin typeface="Arial"/>
                <a:ea typeface="Arial"/>
                <a:cs typeface="Arial"/>
                <a:sym typeface="Arial"/>
              </a:rPr>
              <a:t>Must (required in UGG)</a:t>
            </a:r>
            <a:endParaRPr sz="3000" b="1">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Time and effort (200.430)</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Employee benefits (200.431)</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Procurement (200.318-320)</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Equipment management (200.313)</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Cost Allowability (200.403-405)</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Cash management &amp; Internal Controls (200.302, 303 and 200.305)</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Font typeface="Arial"/>
              <a:buChar char="•"/>
            </a:pPr>
            <a:r>
              <a:rPr lang="en-US" sz="2803">
                <a:solidFill>
                  <a:srgbClr val="000000"/>
                </a:solidFill>
                <a:latin typeface="Arial"/>
                <a:ea typeface="Arial"/>
                <a:cs typeface="Arial"/>
                <a:sym typeface="Arial"/>
              </a:rPr>
              <a:t>Fraud Waste and Abuse (200.113)</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Travel (200.475)</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Conflicts of interest (200.318(c)),  (200.112)</a:t>
            </a:r>
            <a:endParaRPr sz="2803">
              <a:solidFill>
                <a:srgbClr val="000000"/>
              </a:solidFill>
              <a:latin typeface="Arial"/>
              <a:ea typeface="Arial"/>
              <a:cs typeface="Arial"/>
              <a:sym typeface="Arial"/>
            </a:endParaRPr>
          </a:p>
          <a:p>
            <a:pPr marL="457200" lvl="0" indent="-326727" algn="l" rtl="0">
              <a:lnSpc>
                <a:spcPct val="100000"/>
              </a:lnSpc>
              <a:spcBef>
                <a:spcPts val="1000"/>
              </a:spcBef>
              <a:spcAft>
                <a:spcPts val="0"/>
              </a:spcAft>
              <a:buClr>
                <a:srgbClr val="000000"/>
              </a:buClr>
              <a:buSzPct val="100000"/>
              <a:buFont typeface="Arial"/>
              <a:buChar char="•"/>
            </a:pPr>
            <a:r>
              <a:rPr lang="en-US" sz="2803">
                <a:solidFill>
                  <a:srgbClr val="000000"/>
                </a:solidFill>
                <a:latin typeface="Arial"/>
                <a:ea typeface="Arial"/>
                <a:cs typeface="Arial"/>
                <a:sym typeface="Arial"/>
              </a:rPr>
              <a:t>Accounting Policies (200.400(a)),  (200.302, 303) </a:t>
            </a:r>
            <a:endParaRPr sz="2803">
              <a:solidFill>
                <a:srgbClr val="000000"/>
              </a:solidFill>
              <a:latin typeface="Arial"/>
              <a:ea typeface="Arial"/>
              <a:cs typeface="Arial"/>
              <a:sym typeface="Arial"/>
            </a:endParaRPr>
          </a:p>
          <a:p>
            <a:pPr marL="0" lvl="0" indent="0" algn="l" rtl="0">
              <a:lnSpc>
                <a:spcPct val="100000"/>
              </a:lnSpc>
              <a:spcBef>
                <a:spcPts val="1000"/>
              </a:spcBef>
              <a:spcAft>
                <a:spcPts val="0"/>
              </a:spcAft>
              <a:buSzPct val="181817"/>
              <a:buNone/>
            </a:pPr>
            <a:endParaRPr/>
          </a:p>
        </p:txBody>
      </p:sp>
      <p:sp>
        <p:nvSpPr>
          <p:cNvPr id="263" name="Google Shape;263;p1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16</a:t>
            </a:fld>
            <a:endParaRPr/>
          </a:p>
        </p:txBody>
      </p:sp>
      <p:sp>
        <p:nvSpPr>
          <p:cNvPr id="264" name="Google Shape;264;p10"/>
          <p:cNvSpPr txBox="1">
            <a:spLocks noGrp="1"/>
          </p:cNvSpPr>
          <p:nvPr>
            <p:ph type="body" idx="1"/>
          </p:nvPr>
        </p:nvSpPr>
        <p:spPr>
          <a:xfrm>
            <a:off x="4560125" y="1234150"/>
            <a:ext cx="4369200" cy="3747000"/>
          </a:xfrm>
          <a:prstGeom prst="rect">
            <a:avLst/>
          </a:prstGeom>
          <a:noFill/>
          <a:ln>
            <a:noFill/>
          </a:ln>
        </p:spPr>
        <p:txBody>
          <a:bodyPr spcFirstLastPara="1" wrap="square" lIns="0" tIns="0" rIns="0" bIns="45700" anchor="t" anchorCtr="0">
            <a:normAutofit/>
          </a:bodyPr>
          <a:lstStyle/>
          <a:p>
            <a:pPr marL="0" marR="0" lvl="0" indent="0" algn="l" rtl="0">
              <a:lnSpc>
                <a:spcPct val="100000"/>
              </a:lnSpc>
              <a:spcBef>
                <a:spcPts val="1000"/>
              </a:spcBef>
              <a:spcAft>
                <a:spcPts val="0"/>
              </a:spcAft>
              <a:buSzPts val="2400"/>
              <a:buNone/>
            </a:pPr>
            <a:r>
              <a:rPr lang="en-US" sz="1900" b="1"/>
              <a:t>Should (best practice)</a:t>
            </a:r>
            <a:endParaRPr sz="1900" b="1"/>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Record retention (200.334)</a:t>
            </a:r>
            <a:endParaRPr sz="1700">
              <a:solidFill>
                <a:srgbClr val="000000"/>
              </a:solidFill>
              <a:latin typeface="Arial"/>
              <a:ea typeface="Arial"/>
              <a:cs typeface="Arial"/>
              <a:sym typeface="Arial"/>
            </a:endParaRPr>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Internal monitoring (e.g., risk assessments, subrecipient review, etc.)</a:t>
            </a:r>
            <a:endParaRPr sz="1700">
              <a:solidFill>
                <a:srgbClr val="000000"/>
              </a:solidFill>
              <a:latin typeface="Arial"/>
              <a:ea typeface="Arial"/>
              <a:cs typeface="Arial"/>
              <a:sym typeface="Arial"/>
            </a:endParaRPr>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Program specific requirements (e.g., eligibility, matching, etc.)</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title"/>
          </p:nvPr>
        </p:nvSpPr>
        <p:spPr>
          <a:xfrm>
            <a:off x="245202" y="254525"/>
            <a:ext cx="74166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Employee Compensation - What’s Required?</a:t>
            </a:r>
            <a:endParaRPr/>
          </a:p>
        </p:txBody>
      </p:sp>
      <p:sp>
        <p:nvSpPr>
          <p:cNvPr id="271" name="Google Shape;271;p12"/>
          <p:cNvSpPr txBox="1"/>
          <p:nvPr/>
        </p:nvSpPr>
        <p:spPr>
          <a:xfrm>
            <a:off x="84150" y="1630325"/>
            <a:ext cx="8975700" cy="4188300"/>
          </a:xfrm>
          <a:prstGeom prst="rect">
            <a:avLst/>
          </a:prstGeom>
          <a:noFill/>
          <a:ln>
            <a:noFill/>
          </a:ln>
        </p:spPr>
        <p:txBody>
          <a:bodyPr spcFirstLastPara="1" wrap="square" lIns="91425" tIns="91425" rIns="91425" bIns="91425" anchor="t" anchorCtr="0">
            <a:spAutoFit/>
          </a:bodyPr>
          <a:lstStyle/>
          <a:p>
            <a:pPr marL="457200" marR="0" lvl="0" indent="-342921" algn="l"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Compensation for all employees paid </a:t>
            </a:r>
            <a:r>
              <a:rPr lang="en-US" sz="1800" b="0" i="0" u="sng" strike="noStrike" cap="none">
                <a:solidFill>
                  <a:schemeClr val="dk1"/>
                </a:solidFill>
                <a:latin typeface="Arial"/>
                <a:ea typeface="Arial"/>
                <a:cs typeface="Arial"/>
                <a:sym typeface="Arial"/>
              </a:rPr>
              <a:t>even partially</a:t>
            </a:r>
            <a:r>
              <a:rPr lang="en-US" sz="1800" b="0" i="0" u="none" strike="noStrike" cap="none">
                <a:solidFill>
                  <a:schemeClr val="dk1"/>
                </a:solidFill>
                <a:latin typeface="Arial"/>
                <a:ea typeface="Arial"/>
                <a:cs typeface="Arial"/>
                <a:sym typeface="Arial"/>
              </a:rPr>
              <a:t> with federal funds must be supported by time and effort</a:t>
            </a:r>
            <a:endParaRPr sz="18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36"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Documentation standards outlined at </a:t>
            </a:r>
            <a:r>
              <a:rPr lang="en-US" sz="1800" b="0" i="0" u="sng" strike="noStrike" cap="none">
                <a:solidFill>
                  <a:schemeClr val="hlink"/>
                </a:solidFill>
                <a:latin typeface="Arial"/>
                <a:ea typeface="Arial"/>
                <a:cs typeface="Arial"/>
                <a:sym typeface="Arial"/>
                <a:hlinkClick r:id="rId3"/>
              </a:rPr>
              <a:t>2 CFR 200.430(g)</a:t>
            </a:r>
            <a:endParaRPr sz="1800" b="0" i="0" u="none" strike="noStrike" cap="none">
              <a:solidFill>
                <a:schemeClr val="dk1"/>
              </a:solidFill>
              <a:latin typeface="Arial"/>
              <a:ea typeface="Arial"/>
              <a:cs typeface="Arial"/>
              <a:sym typeface="Arial"/>
            </a:endParaRPr>
          </a:p>
          <a:p>
            <a:pPr marL="914400" marR="0" lvl="1" indent="-34290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Compensation must be based on actual work performed. These records must:</a:t>
            </a:r>
            <a:endParaRPr sz="1800" b="0" i="0" u="none" strike="noStrike" cap="none">
              <a:solidFill>
                <a:schemeClr val="dk1"/>
              </a:solidFill>
              <a:latin typeface="Arial"/>
              <a:ea typeface="Arial"/>
              <a:cs typeface="Arial"/>
              <a:sym typeface="Arial"/>
            </a:endParaRPr>
          </a:p>
          <a:p>
            <a:pPr marL="1371600" marR="0" lvl="2"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Be accurate, allowable, and properly allocated,</a:t>
            </a:r>
            <a:endParaRPr sz="1800" b="0" i="0" u="none" strike="noStrike" cap="none">
              <a:solidFill>
                <a:schemeClr val="dk1"/>
              </a:solidFill>
              <a:latin typeface="Arial"/>
              <a:ea typeface="Arial"/>
              <a:cs typeface="Arial"/>
              <a:sym typeface="Arial"/>
            </a:endParaRPr>
          </a:p>
          <a:p>
            <a:pPr marL="1371600" marR="0" lvl="2"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Be incorporated into the official records of the non-Federal entity,</a:t>
            </a:r>
            <a:endParaRPr sz="1800" b="0" i="0" u="none" strike="noStrike" cap="none">
              <a:solidFill>
                <a:schemeClr val="dk1"/>
              </a:solidFill>
              <a:latin typeface="Arial"/>
              <a:ea typeface="Arial"/>
              <a:cs typeface="Arial"/>
              <a:sym typeface="Arial"/>
            </a:endParaRPr>
          </a:p>
          <a:p>
            <a:pPr marL="1371600" marR="0" lvl="2"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Reasonably reflect the </a:t>
            </a:r>
            <a:r>
              <a:rPr lang="en-US" sz="1800" b="0" i="0" u="sng" strike="noStrike" cap="none">
                <a:solidFill>
                  <a:schemeClr val="dk1"/>
                </a:solidFill>
                <a:latin typeface="Arial"/>
                <a:ea typeface="Arial"/>
                <a:cs typeface="Arial"/>
                <a:sym typeface="Arial"/>
              </a:rPr>
              <a:t>total</a:t>
            </a:r>
            <a:r>
              <a:rPr lang="en-US" sz="1800" b="0" i="0" u="none" strike="noStrike" cap="none">
                <a:solidFill>
                  <a:schemeClr val="dk1"/>
                </a:solidFill>
                <a:latin typeface="Arial"/>
                <a:ea typeface="Arial"/>
                <a:cs typeface="Arial"/>
                <a:sym typeface="Arial"/>
              </a:rPr>
              <a:t> activity (federal and non-federal) for which the employee is compensated,</a:t>
            </a:r>
            <a:endParaRPr sz="1800" b="0" i="0" u="none" strike="noStrike" cap="none">
              <a:solidFill>
                <a:schemeClr val="dk1"/>
              </a:solidFill>
              <a:latin typeface="Arial"/>
              <a:ea typeface="Arial"/>
              <a:cs typeface="Arial"/>
              <a:sym typeface="Arial"/>
            </a:endParaRPr>
          </a:p>
          <a:p>
            <a:pPr marL="1371600" marR="0" lvl="2"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Comply with the established accounting policies and practices of the non-Federal entity; and</a:t>
            </a:r>
            <a:endParaRPr sz="1800" b="0" i="0" u="none" strike="noStrike" cap="none">
              <a:solidFill>
                <a:schemeClr val="dk1"/>
              </a:solidFill>
              <a:latin typeface="Arial"/>
              <a:ea typeface="Arial"/>
              <a:cs typeface="Arial"/>
              <a:sym typeface="Arial"/>
            </a:endParaRPr>
          </a:p>
          <a:p>
            <a:pPr marL="1371600" marR="0" lvl="2"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Support the distribution of the employee's salary or wages among specific activities or cost objectives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407175" y="230375"/>
            <a:ext cx="7328100" cy="741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a:t>Employee Compensation - How to Document?</a:t>
            </a:r>
            <a:endParaRPr sz="2800">
              <a:latin typeface="Calibri"/>
              <a:ea typeface="Calibri"/>
              <a:cs typeface="Calibri"/>
              <a:sym typeface="Calibri"/>
            </a:endParaRPr>
          </a:p>
        </p:txBody>
      </p:sp>
      <p:sp>
        <p:nvSpPr>
          <p:cNvPr id="278" name="Google Shape;278;p13"/>
          <p:cNvSpPr txBox="1">
            <a:spLocks noGrp="1"/>
          </p:cNvSpPr>
          <p:nvPr>
            <p:ph type="body" idx="1"/>
          </p:nvPr>
        </p:nvSpPr>
        <p:spPr>
          <a:xfrm>
            <a:off x="679675" y="1462926"/>
            <a:ext cx="7886700" cy="4964100"/>
          </a:xfrm>
          <a:prstGeom prst="rect">
            <a:avLst/>
          </a:prstGeom>
          <a:noFill/>
          <a:ln>
            <a:noFill/>
          </a:ln>
        </p:spPr>
        <p:txBody>
          <a:bodyPr spcFirstLastPara="1" wrap="square" lIns="0" tIns="0" rIns="0" bIns="45700" anchor="t" anchorCtr="0">
            <a:normAutofit/>
          </a:bodyPr>
          <a:lstStyle/>
          <a:p>
            <a:pPr marL="457200" marR="0" lvl="0" indent="-342936" algn="l" rtl="0">
              <a:lnSpc>
                <a:spcPct val="90000"/>
              </a:lnSpc>
              <a:spcBef>
                <a:spcPts val="0"/>
              </a:spcBef>
              <a:spcAft>
                <a:spcPts val="0"/>
              </a:spcAft>
              <a:buSzPts val="1800"/>
              <a:buFont typeface="Calibri"/>
              <a:buChar char="•"/>
            </a:pPr>
            <a:r>
              <a:rPr lang="en-US" sz="1800"/>
              <a:t>Historically, two main types of time and effort reporting:</a:t>
            </a:r>
            <a:endParaRPr sz="1800"/>
          </a:p>
          <a:p>
            <a:pPr marL="0" marR="0" lvl="0" indent="0" algn="l" rtl="0">
              <a:lnSpc>
                <a:spcPct val="90000"/>
              </a:lnSpc>
              <a:spcBef>
                <a:spcPts val="0"/>
              </a:spcBef>
              <a:spcAft>
                <a:spcPts val="0"/>
              </a:spcAft>
              <a:buSzPts val="2400"/>
              <a:buNone/>
            </a:pPr>
            <a:endParaRPr sz="1800"/>
          </a:p>
          <a:p>
            <a:pPr marL="914400" marR="0" lvl="1" indent="-342900" algn="l" rtl="0">
              <a:lnSpc>
                <a:spcPct val="90000"/>
              </a:lnSpc>
              <a:spcBef>
                <a:spcPts val="0"/>
              </a:spcBef>
              <a:spcAft>
                <a:spcPts val="0"/>
              </a:spcAft>
              <a:buSzPts val="1800"/>
              <a:buFont typeface="Calibri"/>
              <a:buChar char="•"/>
            </a:pPr>
            <a:r>
              <a:rPr lang="en-US" sz="1800" u="sng"/>
              <a:t>Semi-annual Certifications</a:t>
            </a:r>
            <a:r>
              <a:rPr lang="en-US" sz="1800"/>
              <a:t> - used when an employee works solely on a single Federal award or cost objective</a:t>
            </a:r>
            <a:endParaRPr sz="1800"/>
          </a:p>
          <a:p>
            <a:pPr marL="0" marR="0" lvl="0" indent="0" algn="l" rtl="0">
              <a:lnSpc>
                <a:spcPct val="90000"/>
              </a:lnSpc>
              <a:spcBef>
                <a:spcPts val="0"/>
              </a:spcBef>
              <a:spcAft>
                <a:spcPts val="0"/>
              </a:spcAft>
              <a:buSzPts val="2400"/>
              <a:buNone/>
            </a:pPr>
            <a:endParaRPr sz="1800"/>
          </a:p>
          <a:p>
            <a:pPr marL="914400" marR="0" lvl="1" indent="-342900" algn="l" rtl="0">
              <a:lnSpc>
                <a:spcPct val="90000"/>
              </a:lnSpc>
              <a:spcBef>
                <a:spcPts val="0"/>
              </a:spcBef>
              <a:spcAft>
                <a:spcPts val="0"/>
              </a:spcAft>
              <a:buSzPts val="1800"/>
              <a:buFont typeface="Calibri"/>
              <a:buChar char="•"/>
            </a:pPr>
            <a:r>
              <a:rPr lang="en-US" sz="1800" u="sng"/>
              <a:t>Personnel Activity Reports</a:t>
            </a:r>
            <a:r>
              <a:rPr lang="en-US" sz="1800"/>
              <a:t> - most commonly called timesheets. These are used when an employee works on multiple activities or cost objectives.</a:t>
            </a:r>
            <a:endParaRPr sz="1800"/>
          </a:p>
          <a:p>
            <a:pPr marL="0" marR="0" lvl="0" indent="0" algn="l" rtl="0">
              <a:lnSpc>
                <a:spcPct val="90000"/>
              </a:lnSpc>
              <a:spcBef>
                <a:spcPts val="0"/>
              </a:spcBef>
              <a:spcAft>
                <a:spcPts val="0"/>
              </a:spcAft>
              <a:buSzPts val="2400"/>
              <a:buNone/>
            </a:pPr>
            <a:endParaRPr sz="1800"/>
          </a:p>
          <a:p>
            <a:pPr marL="457200" marR="0" lvl="0" indent="-342900" algn="l" rtl="0">
              <a:lnSpc>
                <a:spcPct val="90000"/>
              </a:lnSpc>
              <a:spcBef>
                <a:spcPts val="0"/>
              </a:spcBef>
              <a:spcAft>
                <a:spcPts val="0"/>
              </a:spcAft>
              <a:buSzPts val="1800"/>
              <a:buFont typeface="Calibri"/>
              <a:buChar char="•"/>
            </a:pPr>
            <a:r>
              <a:rPr lang="en-US" sz="1800"/>
              <a:t>Both types must comply with the documentation standards on the previous slide. The main difference is how often they are required to be completed.</a:t>
            </a:r>
            <a:endParaRPr sz="1800"/>
          </a:p>
          <a:p>
            <a:pPr marL="457200" lvl="0" indent="-342900" algn="l" rtl="0">
              <a:lnSpc>
                <a:spcPct val="90000"/>
              </a:lnSpc>
              <a:spcBef>
                <a:spcPts val="1000"/>
              </a:spcBef>
              <a:spcAft>
                <a:spcPts val="0"/>
              </a:spcAft>
              <a:buSzPts val="1800"/>
              <a:buFont typeface="Calibri"/>
              <a:buChar char="•"/>
            </a:pPr>
            <a:r>
              <a:rPr lang="en-US" sz="1800"/>
              <a:t>An employee’s activity on the award should be represented in their job description/contract. (Effort)</a:t>
            </a:r>
            <a:endParaRPr sz="1800"/>
          </a:p>
          <a:p>
            <a:pPr marL="457200" lvl="0" indent="-342900" algn="l" rtl="0">
              <a:lnSpc>
                <a:spcPct val="90000"/>
              </a:lnSpc>
              <a:spcBef>
                <a:spcPts val="1000"/>
              </a:spcBef>
              <a:spcAft>
                <a:spcPts val="0"/>
              </a:spcAft>
              <a:buSzPts val="1800"/>
              <a:buFont typeface="Calibri"/>
              <a:buChar char="•"/>
            </a:pPr>
            <a:r>
              <a:rPr lang="en-US" sz="1800"/>
              <a:t>Extra duty pay should be reflective of additional hours ABOVE regular duties</a:t>
            </a:r>
            <a:endParaRPr sz="1800"/>
          </a:p>
          <a:p>
            <a:pPr marL="914400" lvl="1" indent="-342900" algn="l" rtl="0">
              <a:lnSpc>
                <a:spcPct val="90000"/>
              </a:lnSpc>
              <a:spcBef>
                <a:spcPts val="500"/>
              </a:spcBef>
              <a:spcAft>
                <a:spcPts val="0"/>
              </a:spcAft>
              <a:buSzPts val="1800"/>
              <a:buFont typeface="Calibri"/>
              <a:buChar char="•"/>
            </a:pPr>
            <a:r>
              <a:rPr lang="en-US" sz="1800"/>
              <a:t>Must be documented and handled consistent with LEA process for non federally funded positions</a:t>
            </a:r>
            <a:endParaRPr sz="1800">
              <a:latin typeface="Arial"/>
              <a:ea typeface="Arial"/>
              <a:cs typeface="Arial"/>
              <a:sym typeface="Arial"/>
            </a:endParaRPr>
          </a:p>
        </p:txBody>
      </p:sp>
      <p:sp>
        <p:nvSpPr>
          <p:cNvPr id="279" name="Google Shape;279;p1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4"/>
          <p:cNvSpPr txBox="1">
            <a:spLocks noGrp="1"/>
          </p:cNvSpPr>
          <p:nvPr>
            <p:ph type="title"/>
          </p:nvPr>
        </p:nvSpPr>
        <p:spPr>
          <a:xfrm>
            <a:off x="223076" y="250575"/>
            <a:ext cx="72108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39285"/>
              <a:buFont typeface="Arial"/>
              <a:buNone/>
            </a:pPr>
            <a:r>
              <a:rPr lang="en-US" sz="2800">
                <a:latin typeface="Calibri"/>
                <a:ea typeface="Calibri"/>
                <a:cs typeface="Calibri"/>
                <a:sym typeface="Calibri"/>
              </a:rPr>
              <a:t>Employee Compensation - Semi-annual Certification</a:t>
            </a:r>
            <a:endParaRPr sz="2800">
              <a:latin typeface="Calibri"/>
              <a:ea typeface="Calibri"/>
              <a:cs typeface="Calibri"/>
              <a:sym typeface="Calibri"/>
            </a:endParaRPr>
          </a:p>
        </p:txBody>
      </p:sp>
      <p:sp>
        <p:nvSpPr>
          <p:cNvPr id="286" name="Google Shape;286;p14"/>
          <p:cNvSpPr txBox="1">
            <a:spLocks noGrp="1"/>
          </p:cNvSpPr>
          <p:nvPr>
            <p:ph type="body" idx="1"/>
          </p:nvPr>
        </p:nvSpPr>
        <p:spPr>
          <a:xfrm>
            <a:off x="679675" y="1462926"/>
            <a:ext cx="7886700" cy="4964100"/>
          </a:xfrm>
          <a:prstGeom prst="rect">
            <a:avLst/>
          </a:prstGeom>
          <a:noFill/>
          <a:ln>
            <a:noFill/>
          </a:ln>
        </p:spPr>
        <p:txBody>
          <a:bodyPr spcFirstLastPara="1" wrap="square" lIns="0" tIns="0" rIns="0" bIns="45700" anchor="t" anchorCtr="0">
            <a:normAutofit/>
          </a:bodyPr>
          <a:lstStyle/>
          <a:p>
            <a:pPr marL="457200" marR="0" lvl="0" indent="-374717" algn="l" rtl="0">
              <a:lnSpc>
                <a:spcPct val="90000"/>
              </a:lnSpc>
              <a:spcBef>
                <a:spcPts val="0"/>
              </a:spcBef>
              <a:spcAft>
                <a:spcPts val="0"/>
              </a:spcAft>
              <a:buSzPts val="2300"/>
              <a:buChar char="•"/>
            </a:pPr>
            <a:r>
              <a:rPr lang="en-US" sz="2300"/>
              <a:t>The main criteria for this report is an employee can only work on a single award or cost objective</a:t>
            </a:r>
            <a:endParaRPr sz="2300"/>
          </a:p>
          <a:p>
            <a:pPr marL="914400" marR="0" lvl="1" indent="-374680" algn="l" rtl="0">
              <a:lnSpc>
                <a:spcPct val="90000"/>
              </a:lnSpc>
              <a:spcBef>
                <a:spcPts val="0"/>
              </a:spcBef>
              <a:spcAft>
                <a:spcPts val="0"/>
              </a:spcAft>
              <a:buSzPts val="2300"/>
              <a:buChar char="•"/>
            </a:pPr>
            <a:r>
              <a:rPr lang="en-US" sz="2300"/>
              <a:t>Must be prepared at least semiannually;</a:t>
            </a:r>
            <a:endParaRPr sz="2300"/>
          </a:p>
          <a:p>
            <a:pPr marL="914400" marR="0" lvl="1" indent="-374680" algn="l" rtl="0">
              <a:lnSpc>
                <a:spcPct val="90000"/>
              </a:lnSpc>
              <a:spcBef>
                <a:spcPts val="0"/>
              </a:spcBef>
              <a:spcAft>
                <a:spcPts val="0"/>
              </a:spcAft>
              <a:buSzPts val="2300"/>
              <a:buChar char="•"/>
            </a:pPr>
            <a:r>
              <a:rPr lang="en-US" sz="2300"/>
              <a:t>Typically includes signatures (employee and/or supervisory official with direct knowledge of work performed);</a:t>
            </a:r>
            <a:endParaRPr sz="2300"/>
          </a:p>
          <a:p>
            <a:pPr marL="914400" marR="0" lvl="1" indent="-374680" algn="l" rtl="0">
              <a:lnSpc>
                <a:spcPct val="90000"/>
              </a:lnSpc>
              <a:spcBef>
                <a:spcPts val="0"/>
              </a:spcBef>
              <a:spcAft>
                <a:spcPts val="0"/>
              </a:spcAft>
              <a:buSzPts val="2300"/>
              <a:buChar char="•"/>
            </a:pPr>
            <a:r>
              <a:rPr lang="en-US" sz="2300"/>
              <a:t>Must account for total work activity; and</a:t>
            </a:r>
            <a:endParaRPr sz="2300"/>
          </a:p>
          <a:p>
            <a:pPr marL="914400" marR="0" lvl="1" indent="-374680" algn="l" rtl="0">
              <a:lnSpc>
                <a:spcPct val="90000"/>
              </a:lnSpc>
              <a:spcBef>
                <a:spcPts val="0"/>
              </a:spcBef>
              <a:spcAft>
                <a:spcPts val="0"/>
              </a:spcAft>
              <a:buSzPts val="2300"/>
              <a:buChar char="•"/>
            </a:pPr>
            <a:r>
              <a:rPr lang="en-US" sz="2300"/>
              <a:t>Must reflect after-the-fact distribution of actual activity</a:t>
            </a:r>
            <a:endParaRPr sz="2300"/>
          </a:p>
          <a:p>
            <a:pPr marL="0" marR="0" lvl="0" indent="0" algn="l" rtl="0">
              <a:lnSpc>
                <a:spcPct val="90000"/>
              </a:lnSpc>
              <a:spcBef>
                <a:spcPts val="0"/>
              </a:spcBef>
              <a:spcAft>
                <a:spcPts val="0"/>
              </a:spcAft>
              <a:buSzPts val="9600"/>
              <a:buNone/>
            </a:pPr>
            <a:endParaRPr sz="2300"/>
          </a:p>
          <a:p>
            <a:pPr marL="457200" marR="0" lvl="0" indent="-374680" algn="l" rtl="0">
              <a:lnSpc>
                <a:spcPct val="90000"/>
              </a:lnSpc>
              <a:spcBef>
                <a:spcPts val="0"/>
              </a:spcBef>
              <a:spcAft>
                <a:spcPts val="0"/>
              </a:spcAft>
              <a:buSzPts val="2300"/>
              <a:buChar char="•"/>
            </a:pPr>
            <a:r>
              <a:rPr lang="en-US" sz="2300"/>
              <a:t>Note, a single cost objective does not necessarily mean a single funding source</a:t>
            </a:r>
            <a:endParaRPr sz="2300"/>
          </a:p>
          <a:p>
            <a:pPr marL="914400" lvl="1" indent="-374650" algn="l" rtl="0">
              <a:lnSpc>
                <a:spcPct val="90000"/>
              </a:lnSpc>
              <a:spcBef>
                <a:spcPts val="0"/>
              </a:spcBef>
              <a:spcAft>
                <a:spcPts val="0"/>
              </a:spcAft>
              <a:buSzPts val="2300"/>
              <a:buFont typeface="Calibri"/>
              <a:buChar char="•"/>
            </a:pPr>
            <a:r>
              <a:rPr lang="en-US" sz="2300"/>
              <a:t>Is the person not being fully funded because there is not enough in the award? OR</a:t>
            </a:r>
            <a:endParaRPr sz="2300"/>
          </a:p>
          <a:p>
            <a:pPr marL="914400" lvl="1" indent="-374650" algn="l" rtl="0">
              <a:lnSpc>
                <a:spcPct val="90000"/>
              </a:lnSpc>
              <a:spcBef>
                <a:spcPts val="0"/>
              </a:spcBef>
              <a:spcAft>
                <a:spcPts val="0"/>
              </a:spcAft>
              <a:buSzPts val="2300"/>
              <a:buFont typeface="Calibri"/>
              <a:buChar char="•"/>
            </a:pPr>
            <a:r>
              <a:rPr lang="en-US" sz="2300"/>
              <a:t>Is the person not being fully funded because they are doing other duties that cannot be charged to the award?</a:t>
            </a:r>
            <a:endParaRPr sz="2300"/>
          </a:p>
        </p:txBody>
      </p:sp>
      <p:sp>
        <p:nvSpPr>
          <p:cNvPr id="287" name="Google Shape;287;p1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667"/>
              <a:buNone/>
            </a:pPr>
            <a:r>
              <a:rPr lang="en-US">
                <a:latin typeface="Calibri"/>
                <a:ea typeface="Calibri"/>
                <a:cs typeface="Calibri"/>
                <a:sym typeface="Calibri"/>
              </a:rPr>
              <a:t>Grant Life Cycle </a:t>
            </a:r>
            <a:br>
              <a:rPr lang="en-US"/>
            </a:br>
            <a:endParaRPr/>
          </a:p>
        </p:txBody>
      </p:sp>
      <p:sp>
        <p:nvSpPr>
          <p:cNvPr id="114" name="Google Shape;114;p2">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a:t>
            </a:fld>
            <a:endParaRPr/>
          </a:p>
        </p:txBody>
      </p:sp>
      <p:sp>
        <p:nvSpPr>
          <p:cNvPr id="118" name="Google Shape;118;p2"/>
          <p:cNvSpPr txBox="1"/>
          <p:nvPr/>
        </p:nvSpPr>
        <p:spPr>
          <a:xfrm>
            <a:off x="383075" y="1425525"/>
            <a:ext cx="8451000" cy="6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Finance involvement at the Pre-Award is </a:t>
            </a:r>
            <a:r>
              <a:rPr lang="en-US" sz="1800" b="0" i="0" u="sng" strike="noStrike" cap="none">
                <a:solidFill>
                  <a:srgbClr val="000000"/>
                </a:solidFill>
                <a:latin typeface="Calibri"/>
                <a:ea typeface="Calibri"/>
                <a:cs typeface="Calibri"/>
                <a:sym typeface="Calibri"/>
              </a:rPr>
              <a:t>crucial part</a:t>
            </a:r>
            <a:r>
              <a:rPr lang="en-US" sz="1800" b="0" i="0" u="none" strike="noStrike" cap="none">
                <a:solidFill>
                  <a:srgbClr val="000000"/>
                </a:solidFill>
                <a:latin typeface="Calibri"/>
                <a:ea typeface="Calibri"/>
                <a:cs typeface="Calibri"/>
                <a:sym typeface="Calibri"/>
              </a:rPr>
              <a:t> to best practices grant management</a:t>
            </a:r>
            <a:endParaRPr sz="1800" b="0" i="0" u="none" strike="noStrike" cap="none">
              <a:solidFill>
                <a:srgbClr val="000000"/>
              </a:solidFill>
              <a:latin typeface="Calibri"/>
              <a:ea typeface="Calibri"/>
              <a:cs typeface="Calibri"/>
              <a:sym typeface="Calibri"/>
            </a:endParaRPr>
          </a:p>
        </p:txBody>
      </p:sp>
      <p:sp>
        <p:nvSpPr>
          <p:cNvPr id="115" name="Google Shape;115;p2"/>
          <p:cNvSpPr/>
          <p:nvPr/>
        </p:nvSpPr>
        <p:spPr>
          <a:xfrm>
            <a:off x="555375" y="2451900"/>
            <a:ext cx="2345100" cy="2345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Pre-Award</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Request for Application (RFA), Planning and development of program, budget, final approval</a:t>
            </a:r>
            <a:endParaRPr sz="1400" b="0" i="0" u="none" strike="noStrike" cap="none">
              <a:solidFill>
                <a:srgbClr val="000000"/>
              </a:solidFill>
              <a:latin typeface="Calibri"/>
              <a:ea typeface="Calibri"/>
              <a:cs typeface="Calibri"/>
              <a:sym typeface="Calibri"/>
            </a:endParaRPr>
          </a:p>
        </p:txBody>
      </p:sp>
      <p:sp>
        <p:nvSpPr>
          <p:cNvPr id="116" name="Google Shape;116;p2"/>
          <p:cNvSpPr/>
          <p:nvPr/>
        </p:nvSpPr>
        <p:spPr>
          <a:xfrm>
            <a:off x="3399450" y="2451900"/>
            <a:ext cx="2345100" cy="2345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Award</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Award</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Grant Award Letter (GAL), Terms and Conditions</a:t>
            </a:r>
            <a:endParaRPr sz="1400" b="0" i="0" u="none" strike="noStrike" cap="none">
              <a:solidFill>
                <a:srgbClr val="000000"/>
              </a:solidFill>
              <a:latin typeface="Calibri"/>
              <a:ea typeface="Calibri"/>
              <a:cs typeface="Calibri"/>
              <a:sym typeface="Calibri"/>
            </a:endParaRPr>
          </a:p>
        </p:txBody>
      </p:sp>
      <p:sp>
        <p:nvSpPr>
          <p:cNvPr id="117" name="Google Shape;117;p2"/>
          <p:cNvSpPr/>
          <p:nvPr/>
        </p:nvSpPr>
        <p:spPr>
          <a:xfrm>
            <a:off x="6243525" y="2451900"/>
            <a:ext cx="2345100" cy="2345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Post Award</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Grant Management,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Monitoring, Reporting, Closeout</a:t>
            </a:r>
            <a:endParaRPr sz="1400" b="0" i="0" u="none" strike="noStrike" cap="none">
              <a:solidFill>
                <a:srgbClr val="000000"/>
              </a:solidFill>
              <a:latin typeface="Calibri"/>
              <a:ea typeface="Calibri"/>
              <a:cs typeface="Calibri"/>
              <a:sym typeface="Calibri"/>
            </a:endParaRPr>
          </a:p>
        </p:txBody>
      </p:sp>
      <p:sp>
        <p:nvSpPr>
          <p:cNvPr id="119" name="Google Shape;119;p2"/>
          <p:cNvSpPr txBox="1"/>
          <p:nvPr/>
        </p:nvSpPr>
        <p:spPr>
          <a:xfrm>
            <a:off x="383075" y="5006925"/>
            <a:ext cx="5196900" cy="6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This process is a collaboration across several units at CDE and is not the focus of this training.</a:t>
            </a:r>
            <a:endParaRPr sz="1800">
              <a:latin typeface="Calibri"/>
              <a:ea typeface="Calibri"/>
              <a:cs typeface="Calibri"/>
              <a:sym typeface="Calibri"/>
            </a:endParaRPr>
          </a:p>
        </p:txBody>
      </p:sp>
      <p:sp>
        <p:nvSpPr>
          <p:cNvPr id="120" name="Google Shape;120;p2"/>
          <p:cNvSpPr txBox="1"/>
          <p:nvPr/>
        </p:nvSpPr>
        <p:spPr>
          <a:xfrm>
            <a:off x="3576500" y="5851425"/>
            <a:ext cx="4176600" cy="43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These items are the focus of this training.</a:t>
            </a:r>
            <a:endParaRPr sz="1800">
              <a:latin typeface="Calibri"/>
              <a:ea typeface="Calibri"/>
              <a:cs typeface="Calibri"/>
              <a:sym typeface="Calibri"/>
            </a:endParaRPr>
          </a:p>
        </p:txBody>
      </p:sp>
      <p:cxnSp>
        <p:nvCxnSpPr>
          <p:cNvPr id="121" name="Google Shape;121;p2">
            <a:extLst>
              <a:ext uri="{C183D7F6-B498-43B3-948B-1728B52AA6E4}">
                <adec:decorative xmlns:adec="http://schemas.microsoft.com/office/drawing/2017/decorative" val="1"/>
              </a:ext>
            </a:extLst>
          </p:cNvPr>
          <p:cNvCxnSpPr/>
          <p:nvPr/>
        </p:nvCxnSpPr>
        <p:spPr>
          <a:xfrm rot="10800000">
            <a:off x="2107850" y="4477700"/>
            <a:ext cx="377400" cy="629100"/>
          </a:xfrm>
          <a:prstGeom prst="straightConnector1">
            <a:avLst/>
          </a:prstGeom>
          <a:noFill/>
          <a:ln w="9525" cap="flat" cmpd="sng">
            <a:solidFill>
              <a:srgbClr val="FF0000"/>
            </a:solidFill>
            <a:prstDash val="solid"/>
            <a:round/>
            <a:headEnd type="none" w="med" len="med"/>
            <a:tailEnd type="triangle" w="med" len="med"/>
          </a:ln>
        </p:spPr>
      </p:cxnSp>
      <p:cxnSp>
        <p:nvCxnSpPr>
          <p:cNvPr id="122" name="Google Shape;122;p2">
            <a:extLst>
              <a:ext uri="{C183D7F6-B498-43B3-948B-1728B52AA6E4}">
                <adec:decorative xmlns:adec="http://schemas.microsoft.com/office/drawing/2017/decorative" val="1"/>
              </a:ext>
            </a:extLst>
          </p:cNvPr>
          <p:cNvCxnSpPr/>
          <p:nvPr/>
        </p:nvCxnSpPr>
        <p:spPr>
          <a:xfrm rot="10800000">
            <a:off x="5232625" y="4246825"/>
            <a:ext cx="1373700" cy="1677900"/>
          </a:xfrm>
          <a:prstGeom prst="straightConnector1">
            <a:avLst/>
          </a:prstGeom>
          <a:noFill/>
          <a:ln w="9525" cap="flat" cmpd="sng">
            <a:solidFill>
              <a:srgbClr val="FF0000"/>
            </a:solidFill>
            <a:prstDash val="solid"/>
            <a:round/>
            <a:headEnd type="none" w="med" len="med"/>
            <a:tailEnd type="triangle" w="med" len="med"/>
          </a:ln>
        </p:spPr>
      </p:cxnSp>
      <p:cxnSp>
        <p:nvCxnSpPr>
          <p:cNvPr id="123" name="Google Shape;123;p2">
            <a:extLst>
              <a:ext uri="{C183D7F6-B498-43B3-948B-1728B52AA6E4}">
                <adec:decorative xmlns:adec="http://schemas.microsoft.com/office/drawing/2017/decorative" val="1"/>
              </a:ext>
            </a:extLst>
          </p:cNvPr>
          <p:cNvCxnSpPr/>
          <p:nvPr/>
        </p:nvCxnSpPr>
        <p:spPr>
          <a:xfrm rot="10800000" flipH="1">
            <a:off x="6616825" y="4225825"/>
            <a:ext cx="702600" cy="16989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23075" y="268300"/>
            <a:ext cx="83433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39285"/>
              <a:buFont typeface="Arial"/>
              <a:buNone/>
            </a:pPr>
            <a:r>
              <a:rPr lang="en-US" sz="2800">
                <a:latin typeface="Calibri"/>
                <a:ea typeface="Calibri"/>
                <a:cs typeface="Calibri"/>
                <a:sym typeface="Calibri"/>
              </a:rPr>
              <a:t>Employee Compensation - Personnel Activity Report (PAR)</a:t>
            </a:r>
            <a:endParaRPr sz="2800">
              <a:latin typeface="Calibri"/>
              <a:ea typeface="Calibri"/>
              <a:cs typeface="Calibri"/>
              <a:sym typeface="Calibri"/>
            </a:endParaRPr>
          </a:p>
        </p:txBody>
      </p:sp>
      <p:sp>
        <p:nvSpPr>
          <p:cNvPr id="294" name="Google Shape;294;p15"/>
          <p:cNvSpPr txBox="1">
            <a:spLocks noGrp="1"/>
          </p:cNvSpPr>
          <p:nvPr>
            <p:ph type="body" idx="1"/>
          </p:nvPr>
        </p:nvSpPr>
        <p:spPr>
          <a:xfrm>
            <a:off x="679675" y="1462926"/>
            <a:ext cx="7886700" cy="4964100"/>
          </a:xfrm>
          <a:prstGeom prst="rect">
            <a:avLst/>
          </a:prstGeom>
          <a:noFill/>
          <a:ln>
            <a:noFill/>
          </a:ln>
        </p:spPr>
        <p:txBody>
          <a:bodyPr spcFirstLastPara="1" wrap="square" lIns="0" tIns="0" rIns="0" bIns="45700" anchor="t" anchorCtr="0">
            <a:normAutofit/>
          </a:bodyPr>
          <a:lstStyle/>
          <a:p>
            <a:pPr marL="457200" marR="0" lvl="0" indent="-374701" algn="l" rtl="0">
              <a:lnSpc>
                <a:spcPct val="90000"/>
              </a:lnSpc>
              <a:spcBef>
                <a:spcPts val="0"/>
              </a:spcBef>
              <a:spcAft>
                <a:spcPts val="0"/>
              </a:spcAft>
              <a:buSzPts val="2300"/>
              <a:buChar char="•"/>
            </a:pPr>
            <a:r>
              <a:rPr lang="en-US" sz="2300"/>
              <a:t>The main criteria for this report is when an employee works on multiple activities or cost objectives</a:t>
            </a:r>
            <a:endParaRPr sz="2300"/>
          </a:p>
          <a:p>
            <a:pPr marL="914400" marR="0" lvl="1" indent="-374664" algn="l" rtl="0">
              <a:lnSpc>
                <a:spcPct val="90000"/>
              </a:lnSpc>
              <a:spcBef>
                <a:spcPts val="0"/>
              </a:spcBef>
              <a:spcAft>
                <a:spcPts val="0"/>
              </a:spcAft>
              <a:buSzPts val="2300"/>
              <a:buChar char="•"/>
            </a:pPr>
            <a:r>
              <a:rPr lang="en-US" sz="2300"/>
              <a:t>Prepared typically monthly but must coincide with one or more pay periods;</a:t>
            </a:r>
            <a:endParaRPr sz="2300"/>
          </a:p>
          <a:p>
            <a:pPr marL="914400" marR="0" lvl="1" indent="-374664" algn="l" rtl="0">
              <a:lnSpc>
                <a:spcPct val="90000"/>
              </a:lnSpc>
              <a:spcBef>
                <a:spcPts val="0"/>
              </a:spcBef>
              <a:spcAft>
                <a:spcPts val="0"/>
              </a:spcAft>
              <a:buSzPts val="2300"/>
              <a:buChar char="•"/>
            </a:pPr>
            <a:r>
              <a:rPr lang="en-US" sz="2300"/>
              <a:t>Appropriate approvals (e.g., signatures by employee, supervisor, etc.);</a:t>
            </a:r>
            <a:endParaRPr sz="2300"/>
          </a:p>
          <a:p>
            <a:pPr marL="914400" lvl="1" indent="-374664" algn="l" rtl="0">
              <a:lnSpc>
                <a:spcPct val="90000"/>
              </a:lnSpc>
              <a:spcBef>
                <a:spcPts val="0"/>
              </a:spcBef>
              <a:spcAft>
                <a:spcPts val="0"/>
              </a:spcAft>
              <a:buSzPts val="2300"/>
              <a:buChar char="•"/>
            </a:pPr>
            <a:r>
              <a:rPr lang="en-US" sz="2300"/>
              <a:t>Must account for total work activity; and</a:t>
            </a:r>
            <a:endParaRPr sz="2300"/>
          </a:p>
          <a:p>
            <a:pPr marL="914400" lvl="1" indent="-374664" algn="l" rtl="0">
              <a:lnSpc>
                <a:spcPct val="90000"/>
              </a:lnSpc>
              <a:spcBef>
                <a:spcPts val="0"/>
              </a:spcBef>
              <a:spcAft>
                <a:spcPts val="0"/>
              </a:spcAft>
              <a:buSzPts val="2300"/>
              <a:buChar char="•"/>
            </a:pPr>
            <a:r>
              <a:rPr lang="en-US" sz="2300"/>
              <a:t>Must reflect after-the-fact distribution of actual activity</a:t>
            </a:r>
            <a:endParaRPr sz="2300"/>
          </a:p>
          <a:p>
            <a:pPr marL="0" marR="0" lvl="0" indent="0" algn="l" rtl="0">
              <a:lnSpc>
                <a:spcPct val="90000"/>
              </a:lnSpc>
              <a:spcBef>
                <a:spcPts val="0"/>
              </a:spcBef>
              <a:spcAft>
                <a:spcPts val="0"/>
              </a:spcAft>
              <a:buSzPts val="7385"/>
              <a:buNone/>
            </a:pPr>
            <a:endParaRPr sz="2300"/>
          </a:p>
          <a:p>
            <a:pPr marL="457200" marR="0" lvl="0" indent="-374664" algn="l" rtl="0">
              <a:lnSpc>
                <a:spcPct val="90000"/>
              </a:lnSpc>
              <a:spcBef>
                <a:spcPts val="0"/>
              </a:spcBef>
              <a:spcAft>
                <a:spcPts val="0"/>
              </a:spcAft>
              <a:buSzPts val="2300"/>
              <a:buChar char="•"/>
            </a:pPr>
            <a:r>
              <a:rPr lang="en-US" sz="2300"/>
              <a:t>Note, a PAR can be used in lieu of a semi-annual certification but not the other way around</a:t>
            </a:r>
            <a:endParaRPr sz="2300"/>
          </a:p>
        </p:txBody>
      </p:sp>
      <p:sp>
        <p:nvSpPr>
          <p:cNvPr id="295" name="Google Shape;295;p1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6"/>
          <p:cNvSpPr txBox="1">
            <a:spLocks noGrp="1"/>
          </p:cNvSpPr>
          <p:nvPr>
            <p:ph type="title"/>
          </p:nvPr>
        </p:nvSpPr>
        <p:spPr>
          <a:xfrm>
            <a:off x="223078" y="356900"/>
            <a:ext cx="87261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39285"/>
              <a:buFont typeface="Arial"/>
              <a:buNone/>
            </a:pPr>
            <a:r>
              <a:rPr lang="en-US" sz="2800">
                <a:latin typeface="Calibri"/>
                <a:ea typeface="Calibri"/>
                <a:cs typeface="Calibri"/>
                <a:sym typeface="Calibri"/>
              </a:rPr>
              <a:t>Employee Compensation - Semi-annual Certification (continued)</a:t>
            </a:r>
            <a:endParaRPr sz="2800">
              <a:latin typeface="Calibri"/>
              <a:ea typeface="Calibri"/>
              <a:cs typeface="Calibri"/>
              <a:sym typeface="Calibri"/>
            </a:endParaRPr>
          </a:p>
        </p:txBody>
      </p:sp>
      <p:sp>
        <p:nvSpPr>
          <p:cNvPr id="302" name="Google Shape;302;p16"/>
          <p:cNvSpPr txBox="1">
            <a:spLocks noGrp="1"/>
          </p:cNvSpPr>
          <p:nvPr>
            <p:ph type="body" idx="1"/>
          </p:nvPr>
        </p:nvSpPr>
        <p:spPr>
          <a:xfrm>
            <a:off x="679675" y="1462926"/>
            <a:ext cx="7886700" cy="4964100"/>
          </a:xfrm>
          <a:prstGeom prst="rect">
            <a:avLst/>
          </a:prstGeom>
          <a:noFill/>
          <a:ln>
            <a:noFill/>
          </a:ln>
        </p:spPr>
        <p:txBody>
          <a:bodyPr spcFirstLastPara="1" wrap="square" lIns="0" tIns="0" rIns="0" bIns="45700" anchor="t" anchorCtr="0">
            <a:normAutofit/>
          </a:bodyPr>
          <a:lstStyle/>
          <a:p>
            <a:pPr marL="0" marR="0" lvl="0" indent="0" algn="l" rtl="0">
              <a:lnSpc>
                <a:spcPct val="90000"/>
              </a:lnSpc>
              <a:spcBef>
                <a:spcPts val="0"/>
              </a:spcBef>
              <a:spcAft>
                <a:spcPts val="0"/>
              </a:spcAft>
              <a:buSzPts val="7385"/>
              <a:buNone/>
            </a:pPr>
            <a:r>
              <a:rPr lang="en-US" sz="2300"/>
              <a:t>Example:</a:t>
            </a:r>
            <a:endParaRPr sz="2300"/>
          </a:p>
          <a:p>
            <a:pPr marL="457200" marR="0" lvl="0" indent="-374664" algn="l" rtl="0">
              <a:lnSpc>
                <a:spcPct val="90000"/>
              </a:lnSpc>
              <a:spcBef>
                <a:spcPts val="0"/>
              </a:spcBef>
              <a:spcAft>
                <a:spcPts val="0"/>
              </a:spcAft>
              <a:buSzPts val="2300"/>
              <a:buChar char="•"/>
            </a:pPr>
            <a:r>
              <a:rPr lang="en-US" sz="2300"/>
              <a:t>An LEA supports a supplemental math teacher to serve low-achieving students with 50 percent Title I, Part A funds and 50 percent State compensatory education funds.</a:t>
            </a:r>
            <a:endParaRPr sz="2300"/>
          </a:p>
          <a:p>
            <a:pPr marL="0" marR="0" lvl="0" indent="0" algn="l" rtl="0">
              <a:lnSpc>
                <a:spcPct val="90000"/>
              </a:lnSpc>
              <a:spcBef>
                <a:spcPts val="0"/>
              </a:spcBef>
              <a:spcAft>
                <a:spcPts val="0"/>
              </a:spcAft>
              <a:buSzPts val="7385"/>
              <a:buNone/>
            </a:pPr>
            <a:endParaRPr sz="2300"/>
          </a:p>
          <a:p>
            <a:pPr marL="914400" marR="0" lvl="1" indent="-374664" algn="l" rtl="0">
              <a:lnSpc>
                <a:spcPct val="90000"/>
              </a:lnSpc>
              <a:spcBef>
                <a:spcPts val="0"/>
              </a:spcBef>
              <a:spcAft>
                <a:spcPts val="0"/>
              </a:spcAft>
              <a:buSzPts val="2300"/>
              <a:buChar char="•"/>
            </a:pPr>
            <a:r>
              <a:rPr lang="en-US" sz="2300"/>
              <a:t>Teaching math to low-achieving students is a single cost objective because it can be fully supported (allocable) under Title I, Part A.  Only a semiannual certification, therefore, is required even though the employee’s salary is funded by a Federal award and a non-Federal award.</a:t>
            </a:r>
            <a:endParaRPr sz="2300"/>
          </a:p>
        </p:txBody>
      </p:sp>
      <p:sp>
        <p:nvSpPr>
          <p:cNvPr id="303" name="Google Shape;303;p1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7"/>
          <p:cNvSpPr txBox="1">
            <a:spLocks noGrp="1"/>
          </p:cNvSpPr>
          <p:nvPr>
            <p:ph type="title"/>
          </p:nvPr>
        </p:nvSpPr>
        <p:spPr>
          <a:xfrm>
            <a:off x="223068" y="2860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Procurement - What’s Required?</a:t>
            </a:r>
            <a:endParaRPr sz="2800">
              <a:latin typeface="Calibri"/>
              <a:ea typeface="Calibri"/>
              <a:cs typeface="Calibri"/>
              <a:sym typeface="Calibri"/>
            </a:endParaRPr>
          </a:p>
        </p:txBody>
      </p:sp>
      <p:sp>
        <p:nvSpPr>
          <p:cNvPr id="310" name="Google Shape;310;p17"/>
          <p:cNvSpPr txBox="1">
            <a:spLocks noGrp="1"/>
          </p:cNvSpPr>
          <p:nvPr>
            <p:ph type="body" idx="1"/>
          </p:nvPr>
        </p:nvSpPr>
        <p:spPr>
          <a:xfrm>
            <a:off x="628650" y="1463051"/>
            <a:ext cx="7886700" cy="4964100"/>
          </a:xfrm>
          <a:prstGeom prst="rect">
            <a:avLst/>
          </a:prstGeom>
          <a:noFill/>
          <a:ln>
            <a:noFill/>
          </a:ln>
        </p:spPr>
        <p:txBody>
          <a:bodyPr spcFirstLastPara="1" wrap="square" lIns="0" tIns="0" rIns="0" bIns="45700" anchor="t" anchorCtr="0">
            <a:normAutofit fontScale="32500" lnSpcReduction="20000"/>
          </a:bodyPr>
          <a:lstStyle/>
          <a:p>
            <a:pPr marL="457200" lvl="0" indent="-370033" algn="l" rtl="0">
              <a:lnSpc>
                <a:spcPct val="90000"/>
              </a:lnSpc>
              <a:spcBef>
                <a:spcPts val="1000"/>
              </a:spcBef>
              <a:spcAft>
                <a:spcPts val="0"/>
              </a:spcAft>
              <a:buSzPct val="100000"/>
              <a:buChar char="•"/>
            </a:pPr>
            <a:r>
              <a:rPr lang="en-US" sz="8905"/>
              <a:t>Documented Procedures – purchase cycle</a:t>
            </a:r>
            <a:endParaRPr/>
          </a:p>
          <a:p>
            <a:pPr marL="914400" lvl="1" indent="-370032" algn="l" rtl="0">
              <a:lnSpc>
                <a:spcPct val="90000"/>
              </a:lnSpc>
              <a:spcBef>
                <a:spcPts val="500"/>
              </a:spcBef>
              <a:spcAft>
                <a:spcPts val="0"/>
              </a:spcAft>
              <a:buSzPct val="100000"/>
              <a:buChar char="•"/>
            </a:pPr>
            <a:r>
              <a:rPr lang="en-US" sz="8505"/>
              <a:t>Federal guidance has specific requirements (e.g., purchase thresholds, segregation of duties, approvals, etc.)</a:t>
            </a:r>
            <a:endParaRPr sz="8505"/>
          </a:p>
          <a:p>
            <a:pPr marL="914400" lvl="1" indent="-228620" algn="l" rtl="0">
              <a:lnSpc>
                <a:spcPct val="90000"/>
              </a:lnSpc>
              <a:spcBef>
                <a:spcPts val="500"/>
              </a:spcBef>
              <a:spcAft>
                <a:spcPts val="0"/>
              </a:spcAft>
              <a:buSzPct val="100000"/>
              <a:buNone/>
            </a:pPr>
            <a:endParaRPr sz="8905"/>
          </a:p>
          <a:p>
            <a:pPr marL="457200" lvl="0" indent="-370033" algn="l" rtl="0">
              <a:lnSpc>
                <a:spcPct val="90000"/>
              </a:lnSpc>
              <a:spcBef>
                <a:spcPts val="1000"/>
              </a:spcBef>
              <a:spcAft>
                <a:spcPts val="0"/>
              </a:spcAft>
              <a:buSzPct val="100000"/>
              <a:buChar char="•"/>
            </a:pPr>
            <a:r>
              <a:rPr lang="en-US" sz="8905"/>
              <a:t>Typical support for transactions (specific to school)</a:t>
            </a:r>
            <a:endParaRPr/>
          </a:p>
          <a:p>
            <a:pPr marL="914400" lvl="1" indent="-369972" algn="l" rtl="0">
              <a:lnSpc>
                <a:spcPct val="90000"/>
              </a:lnSpc>
              <a:spcBef>
                <a:spcPts val="500"/>
              </a:spcBef>
              <a:spcAft>
                <a:spcPts val="0"/>
              </a:spcAft>
              <a:buSzPct val="100000"/>
              <a:buChar char="•"/>
            </a:pPr>
            <a:r>
              <a:rPr lang="en-US" sz="8400"/>
              <a:t>Should follow the school’s internal policy/procedures. Some typical items may include:</a:t>
            </a:r>
            <a:endParaRPr/>
          </a:p>
          <a:p>
            <a:pPr marL="1371600" lvl="2" indent="-369971" algn="l" rtl="0">
              <a:lnSpc>
                <a:spcPct val="90000"/>
              </a:lnSpc>
              <a:spcBef>
                <a:spcPts val="500"/>
              </a:spcBef>
              <a:spcAft>
                <a:spcPts val="0"/>
              </a:spcAft>
              <a:buSzPct val="100000"/>
              <a:buChar char="•"/>
            </a:pPr>
            <a:r>
              <a:rPr lang="en-US" sz="8400"/>
              <a:t>Purchase Orders – based on dollar amounts</a:t>
            </a:r>
            <a:endParaRPr/>
          </a:p>
          <a:p>
            <a:pPr marL="1371600" lvl="2" indent="-369971" algn="l" rtl="0">
              <a:lnSpc>
                <a:spcPct val="90000"/>
              </a:lnSpc>
              <a:spcBef>
                <a:spcPts val="500"/>
              </a:spcBef>
              <a:spcAft>
                <a:spcPts val="0"/>
              </a:spcAft>
              <a:buSzPct val="100000"/>
              <a:buChar char="•"/>
            </a:pPr>
            <a:r>
              <a:rPr lang="en-US" sz="8400"/>
              <a:t>Approvals – departments, dollar levels</a:t>
            </a:r>
            <a:endParaRPr/>
          </a:p>
          <a:p>
            <a:pPr marL="1371600" lvl="2" indent="-369971" algn="l" rtl="0">
              <a:lnSpc>
                <a:spcPct val="90000"/>
              </a:lnSpc>
              <a:spcBef>
                <a:spcPts val="500"/>
              </a:spcBef>
              <a:spcAft>
                <a:spcPts val="0"/>
              </a:spcAft>
              <a:buSzPct val="100000"/>
              <a:buChar char="•"/>
            </a:pPr>
            <a:r>
              <a:rPr lang="en-US" sz="8400"/>
              <a:t>Invoices – approvals to pay, specific cost objective(s)</a:t>
            </a:r>
            <a:endParaRPr/>
          </a:p>
          <a:p>
            <a:pPr marL="1371600" lvl="2" indent="-369971" algn="l" rtl="0">
              <a:lnSpc>
                <a:spcPct val="90000"/>
              </a:lnSpc>
              <a:spcBef>
                <a:spcPts val="500"/>
              </a:spcBef>
              <a:spcAft>
                <a:spcPts val="0"/>
              </a:spcAft>
              <a:buSzPct val="100000"/>
              <a:buChar char="•"/>
            </a:pPr>
            <a:r>
              <a:rPr lang="en-US" sz="8400"/>
              <a:t>Receiving documents – any tagging required</a:t>
            </a:r>
            <a:endParaRPr/>
          </a:p>
          <a:p>
            <a:pPr marL="914400" lvl="1" indent="-369972" algn="l" rtl="0">
              <a:lnSpc>
                <a:spcPct val="90000"/>
              </a:lnSpc>
              <a:spcBef>
                <a:spcPts val="500"/>
              </a:spcBef>
              <a:spcAft>
                <a:spcPts val="0"/>
              </a:spcAft>
              <a:buSzPct val="100000"/>
              <a:buChar char="•"/>
            </a:pPr>
            <a:r>
              <a:rPr lang="en-US" sz="8400"/>
              <a:t>Supported by strong internal controls</a:t>
            </a:r>
            <a:endParaRPr/>
          </a:p>
          <a:p>
            <a:pPr marL="914400" lvl="1" indent="-369972" algn="l" rtl="0">
              <a:lnSpc>
                <a:spcPct val="90000"/>
              </a:lnSpc>
              <a:spcBef>
                <a:spcPts val="500"/>
              </a:spcBef>
              <a:spcAft>
                <a:spcPts val="0"/>
              </a:spcAft>
              <a:buSzPct val="100000"/>
              <a:buChar char="•"/>
            </a:pPr>
            <a:r>
              <a:rPr lang="en-US" sz="8400"/>
              <a:t>Document any allowed </a:t>
            </a:r>
            <a:r>
              <a:rPr lang="en-US" sz="8400" u="sng"/>
              <a:t>exceptions </a:t>
            </a:r>
            <a:r>
              <a:rPr lang="en-US" sz="8400"/>
              <a:t>to internal rules</a:t>
            </a:r>
            <a:br>
              <a:rPr lang="en-US" sz="8400"/>
            </a:br>
            <a:endParaRPr sz="8400"/>
          </a:p>
          <a:p>
            <a:pPr marL="457200" lvl="0" indent="-228621" algn="l" rtl="0">
              <a:lnSpc>
                <a:spcPct val="90000"/>
              </a:lnSpc>
              <a:spcBef>
                <a:spcPts val="1000"/>
              </a:spcBef>
              <a:spcAft>
                <a:spcPts val="0"/>
              </a:spcAft>
              <a:buSzPct val="100000"/>
              <a:buNone/>
            </a:pPr>
            <a:endParaRPr sz="8905"/>
          </a:p>
        </p:txBody>
      </p:sp>
      <p:sp>
        <p:nvSpPr>
          <p:cNvPr id="311" name="Google Shape;311;p1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8"/>
          <p:cNvSpPr txBox="1">
            <a:spLocks noGrp="1"/>
          </p:cNvSpPr>
          <p:nvPr>
            <p:ph type="title"/>
          </p:nvPr>
        </p:nvSpPr>
        <p:spPr>
          <a:xfrm>
            <a:off x="223078" y="232850"/>
            <a:ext cx="86286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Capital Property and Equipment - What’s Required?</a:t>
            </a:r>
            <a:endParaRPr sz="2800">
              <a:latin typeface="Calibri"/>
              <a:ea typeface="Calibri"/>
              <a:cs typeface="Calibri"/>
              <a:sym typeface="Calibri"/>
            </a:endParaRPr>
          </a:p>
        </p:txBody>
      </p:sp>
      <p:sp>
        <p:nvSpPr>
          <p:cNvPr id="318" name="Google Shape;318;p18"/>
          <p:cNvSpPr txBox="1">
            <a:spLocks noGrp="1"/>
          </p:cNvSpPr>
          <p:nvPr>
            <p:ph type="body" idx="1"/>
          </p:nvPr>
        </p:nvSpPr>
        <p:spPr>
          <a:xfrm>
            <a:off x="628650" y="1366851"/>
            <a:ext cx="7886700" cy="4964100"/>
          </a:xfrm>
          <a:prstGeom prst="rect">
            <a:avLst/>
          </a:prstGeom>
          <a:noFill/>
          <a:ln>
            <a:noFill/>
          </a:ln>
        </p:spPr>
        <p:txBody>
          <a:bodyPr spcFirstLastPara="1" wrap="square" lIns="0" tIns="0" rIns="0" bIns="45700" anchor="t" anchorCtr="0">
            <a:normAutofit fontScale="25000" lnSpcReduction="20000"/>
          </a:bodyPr>
          <a:lstStyle/>
          <a:p>
            <a:pPr marL="457200" lvl="0" indent="-370033" algn="l" rtl="0">
              <a:lnSpc>
                <a:spcPct val="90000"/>
              </a:lnSpc>
              <a:spcBef>
                <a:spcPts val="1000"/>
              </a:spcBef>
              <a:spcAft>
                <a:spcPts val="0"/>
              </a:spcAft>
              <a:buSzPct val="100000"/>
              <a:buChar char="•"/>
            </a:pPr>
            <a:r>
              <a:rPr lang="en-US" sz="8905"/>
              <a:t>Documented Procedures – receiving and inventory cycle</a:t>
            </a:r>
            <a:endParaRPr/>
          </a:p>
          <a:p>
            <a:pPr marL="914400" lvl="1" indent="-370032" algn="l" rtl="0">
              <a:lnSpc>
                <a:spcPct val="90000"/>
              </a:lnSpc>
              <a:spcBef>
                <a:spcPts val="500"/>
              </a:spcBef>
              <a:spcAft>
                <a:spcPts val="0"/>
              </a:spcAft>
              <a:buSzPct val="100000"/>
              <a:buChar char="•"/>
            </a:pPr>
            <a:r>
              <a:rPr lang="en-US" sz="8505"/>
              <a:t>Federal guidance has specific requirements (e.g., capital threshold defined, receiving and inventory process, any required tagging, adjustment to records, etc.)</a:t>
            </a:r>
            <a:endParaRPr sz="8505"/>
          </a:p>
          <a:p>
            <a:pPr marL="914400" lvl="1" indent="-370032" algn="l" rtl="0">
              <a:lnSpc>
                <a:spcPct val="90000"/>
              </a:lnSpc>
              <a:spcBef>
                <a:spcPts val="500"/>
              </a:spcBef>
              <a:spcAft>
                <a:spcPts val="0"/>
              </a:spcAft>
              <a:buSzPct val="100000"/>
              <a:buChar char="•"/>
            </a:pPr>
            <a:r>
              <a:rPr lang="en-US" sz="8505"/>
              <a:t>Federal equipment threshold is $10K but entities may have lower thresholds - make sure this is defined in your policy</a:t>
            </a:r>
            <a:endParaRPr sz="8505"/>
          </a:p>
          <a:p>
            <a:pPr marL="457200" lvl="0" indent="-228621" algn="l" rtl="0">
              <a:lnSpc>
                <a:spcPct val="90000"/>
              </a:lnSpc>
              <a:spcBef>
                <a:spcPts val="1000"/>
              </a:spcBef>
              <a:spcAft>
                <a:spcPts val="0"/>
              </a:spcAft>
              <a:buSzPct val="100000"/>
              <a:buNone/>
            </a:pPr>
            <a:endParaRPr sz="8905"/>
          </a:p>
          <a:p>
            <a:pPr marL="457200" lvl="0" indent="-369972" algn="l" rtl="0">
              <a:lnSpc>
                <a:spcPct val="90000"/>
              </a:lnSpc>
              <a:spcBef>
                <a:spcPts val="1000"/>
              </a:spcBef>
              <a:spcAft>
                <a:spcPts val="0"/>
              </a:spcAft>
              <a:buSzPct val="100000"/>
              <a:buChar char="•"/>
            </a:pPr>
            <a:r>
              <a:rPr lang="en-US" sz="8800"/>
              <a:t>Physical inventory conducted at least every two years </a:t>
            </a:r>
            <a:endParaRPr/>
          </a:p>
          <a:p>
            <a:pPr marL="914400" lvl="1" indent="-369972" algn="l" rtl="0">
              <a:lnSpc>
                <a:spcPct val="90000"/>
              </a:lnSpc>
              <a:spcBef>
                <a:spcPts val="500"/>
              </a:spcBef>
              <a:spcAft>
                <a:spcPts val="0"/>
              </a:spcAft>
              <a:buSzPct val="100000"/>
              <a:buChar char="•"/>
            </a:pPr>
            <a:r>
              <a:rPr lang="en-US" sz="8400"/>
              <a:t>Results reconciled to property records</a:t>
            </a:r>
            <a:endParaRPr/>
          </a:p>
          <a:p>
            <a:pPr marL="914400" lvl="1" indent="-236621" algn="l" rtl="0">
              <a:lnSpc>
                <a:spcPct val="90000"/>
              </a:lnSpc>
              <a:spcBef>
                <a:spcPts val="500"/>
              </a:spcBef>
              <a:spcAft>
                <a:spcPts val="0"/>
              </a:spcAft>
              <a:buSzPct val="100000"/>
              <a:buNone/>
            </a:pPr>
            <a:endParaRPr sz="8400"/>
          </a:p>
          <a:p>
            <a:pPr marL="457200" lvl="0" indent="-369972" algn="l" rtl="0">
              <a:lnSpc>
                <a:spcPct val="90000"/>
              </a:lnSpc>
              <a:spcBef>
                <a:spcPts val="1000"/>
              </a:spcBef>
              <a:spcAft>
                <a:spcPts val="0"/>
              </a:spcAft>
              <a:buSzPct val="100000"/>
              <a:buChar char="•"/>
            </a:pPr>
            <a:r>
              <a:rPr lang="en-US" sz="8800"/>
              <a:t>Specific items required by federal guidance for tracking</a:t>
            </a:r>
            <a:endParaRPr/>
          </a:p>
          <a:p>
            <a:pPr marL="914400" lvl="1" indent="-369972" algn="l" rtl="0">
              <a:lnSpc>
                <a:spcPct val="90000"/>
              </a:lnSpc>
              <a:spcBef>
                <a:spcPts val="500"/>
              </a:spcBef>
              <a:spcAft>
                <a:spcPts val="0"/>
              </a:spcAft>
              <a:buSzPct val="100000"/>
              <a:buChar char="•"/>
            </a:pPr>
            <a:r>
              <a:rPr lang="en-US" sz="8400"/>
              <a:t>Description and serial number or other identification number</a:t>
            </a:r>
            <a:endParaRPr/>
          </a:p>
          <a:p>
            <a:pPr marL="914400" lvl="1" indent="-369972" algn="l" rtl="0">
              <a:lnSpc>
                <a:spcPct val="90000"/>
              </a:lnSpc>
              <a:spcBef>
                <a:spcPts val="500"/>
              </a:spcBef>
              <a:spcAft>
                <a:spcPts val="0"/>
              </a:spcAft>
              <a:buSzPct val="100000"/>
              <a:buChar char="•"/>
            </a:pPr>
            <a:r>
              <a:rPr lang="en-US" sz="8400"/>
              <a:t>S</a:t>
            </a:r>
            <a:r>
              <a:rPr lang="en-US" sz="8000"/>
              <a:t>ource of funding for the property, including FAIN# (Federal Award Identification Number); and ALN#</a:t>
            </a:r>
            <a:endParaRPr/>
          </a:p>
          <a:p>
            <a:pPr marL="914400" lvl="1" indent="-369972" algn="l" rtl="0">
              <a:lnSpc>
                <a:spcPct val="90000"/>
              </a:lnSpc>
              <a:spcBef>
                <a:spcPts val="500"/>
              </a:spcBef>
              <a:spcAft>
                <a:spcPts val="0"/>
              </a:spcAft>
              <a:buSzPct val="100000"/>
              <a:buChar char="•"/>
            </a:pPr>
            <a:r>
              <a:rPr lang="en-US" sz="8000"/>
              <a:t>Title owner/holder, acquisition date &amp; cost, % for federal program</a:t>
            </a:r>
            <a:endParaRPr/>
          </a:p>
          <a:p>
            <a:pPr marL="914400" lvl="1" indent="-369972" algn="l" rtl="0">
              <a:lnSpc>
                <a:spcPct val="90000"/>
              </a:lnSpc>
              <a:spcBef>
                <a:spcPts val="500"/>
              </a:spcBef>
              <a:spcAft>
                <a:spcPts val="0"/>
              </a:spcAft>
              <a:buSzPct val="100000"/>
              <a:buChar char="•"/>
            </a:pPr>
            <a:r>
              <a:rPr lang="en-US" sz="8000"/>
              <a:t>Location, use and condition of property</a:t>
            </a:r>
            <a:endParaRPr/>
          </a:p>
          <a:p>
            <a:pPr marL="914400" lvl="1" indent="-369972" algn="l" rtl="0">
              <a:lnSpc>
                <a:spcPct val="90000"/>
              </a:lnSpc>
              <a:spcBef>
                <a:spcPts val="500"/>
              </a:spcBef>
              <a:spcAft>
                <a:spcPts val="0"/>
              </a:spcAft>
              <a:buSzPct val="100000"/>
              <a:buChar char="•"/>
            </a:pPr>
            <a:r>
              <a:rPr lang="en-US" sz="8000"/>
              <a:t>Disposition data including the date of disposal and sale price of the property, federal release of title/approval to dispose</a:t>
            </a:r>
            <a:endParaRPr/>
          </a:p>
          <a:p>
            <a:pPr marL="914400" lvl="1" indent="-242971" algn="l" rtl="0">
              <a:lnSpc>
                <a:spcPct val="90000"/>
              </a:lnSpc>
              <a:spcBef>
                <a:spcPts val="500"/>
              </a:spcBef>
              <a:spcAft>
                <a:spcPts val="0"/>
              </a:spcAft>
              <a:buSzPct val="100000"/>
              <a:buNone/>
            </a:pPr>
            <a:endParaRPr sz="8000"/>
          </a:p>
          <a:p>
            <a:pPr marL="914400" lvl="1" indent="-242971" algn="l" rtl="0">
              <a:lnSpc>
                <a:spcPct val="90000"/>
              </a:lnSpc>
              <a:spcBef>
                <a:spcPts val="500"/>
              </a:spcBef>
              <a:spcAft>
                <a:spcPts val="0"/>
              </a:spcAft>
              <a:buSzPct val="100000"/>
              <a:buNone/>
            </a:pPr>
            <a:endParaRPr sz="8000"/>
          </a:p>
          <a:p>
            <a:pPr marL="914400" lvl="1" indent="-242971" algn="l" rtl="0">
              <a:lnSpc>
                <a:spcPct val="90000"/>
              </a:lnSpc>
              <a:spcBef>
                <a:spcPts val="500"/>
              </a:spcBef>
              <a:spcAft>
                <a:spcPts val="0"/>
              </a:spcAft>
              <a:buSzPct val="100000"/>
              <a:buNone/>
            </a:pPr>
            <a:endParaRPr sz="8000"/>
          </a:p>
          <a:p>
            <a:pPr marL="914400" lvl="1" indent="-236621" algn="l" rtl="0">
              <a:lnSpc>
                <a:spcPct val="90000"/>
              </a:lnSpc>
              <a:spcBef>
                <a:spcPts val="500"/>
              </a:spcBef>
              <a:spcAft>
                <a:spcPts val="0"/>
              </a:spcAft>
              <a:buSzPct val="100000"/>
              <a:buNone/>
            </a:pPr>
            <a:endParaRPr sz="8400"/>
          </a:p>
          <a:p>
            <a:pPr marL="914400" lvl="1" indent="-236621" algn="l" rtl="0">
              <a:lnSpc>
                <a:spcPct val="90000"/>
              </a:lnSpc>
              <a:spcBef>
                <a:spcPts val="500"/>
              </a:spcBef>
              <a:spcAft>
                <a:spcPts val="0"/>
              </a:spcAft>
              <a:buSzPct val="100000"/>
              <a:buNone/>
            </a:pPr>
            <a:endParaRPr sz="8400"/>
          </a:p>
          <a:p>
            <a:pPr marL="914400" lvl="1" indent="-236621" algn="l" rtl="0">
              <a:lnSpc>
                <a:spcPct val="90000"/>
              </a:lnSpc>
              <a:spcBef>
                <a:spcPts val="500"/>
              </a:spcBef>
              <a:spcAft>
                <a:spcPts val="0"/>
              </a:spcAft>
              <a:buSzPct val="100000"/>
              <a:buNone/>
            </a:pPr>
            <a:endParaRPr sz="8400"/>
          </a:p>
        </p:txBody>
      </p:sp>
      <p:sp>
        <p:nvSpPr>
          <p:cNvPr id="319" name="Google Shape;319;p1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9"/>
          <p:cNvSpPr txBox="1">
            <a:spLocks noGrp="1"/>
          </p:cNvSpPr>
          <p:nvPr>
            <p:ph type="title"/>
          </p:nvPr>
        </p:nvSpPr>
        <p:spPr>
          <a:xfrm>
            <a:off x="223078" y="232850"/>
            <a:ext cx="86286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39285"/>
              <a:buFont typeface="Arial"/>
              <a:buNone/>
            </a:pPr>
            <a:r>
              <a:rPr lang="en-US" sz="2800">
                <a:latin typeface="Calibri"/>
                <a:ea typeface="Calibri"/>
                <a:cs typeface="Calibri"/>
                <a:sym typeface="Calibri"/>
              </a:rPr>
              <a:t>What Happens When Property and Equipment Are No Longer Needed?</a:t>
            </a:r>
            <a:endParaRPr sz="2800">
              <a:latin typeface="Calibri"/>
              <a:ea typeface="Calibri"/>
              <a:cs typeface="Calibri"/>
              <a:sym typeface="Calibri"/>
            </a:endParaRPr>
          </a:p>
        </p:txBody>
      </p:sp>
      <p:sp>
        <p:nvSpPr>
          <p:cNvPr id="326" name="Google Shape;326;p19"/>
          <p:cNvSpPr txBox="1">
            <a:spLocks noGrp="1"/>
          </p:cNvSpPr>
          <p:nvPr>
            <p:ph type="body" idx="1"/>
          </p:nvPr>
        </p:nvSpPr>
        <p:spPr>
          <a:xfrm>
            <a:off x="628650" y="1463051"/>
            <a:ext cx="7886700" cy="4964100"/>
          </a:xfrm>
          <a:prstGeom prst="rect">
            <a:avLst/>
          </a:prstGeom>
          <a:noFill/>
          <a:ln>
            <a:noFill/>
          </a:ln>
        </p:spPr>
        <p:txBody>
          <a:bodyPr spcFirstLastPara="1" wrap="square" lIns="0" tIns="0" rIns="0" bIns="45700" anchor="t" anchorCtr="0">
            <a:normAutofit fontScale="32500" lnSpcReduction="20000"/>
          </a:bodyPr>
          <a:lstStyle/>
          <a:p>
            <a:pPr marL="457200" lvl="0" indent="-370033" algn="l" rtl="0">
              <a:lnSpc>
                <a:spcPct val="90000"/>
              </a:lnSpc>
              <a:spcBef>
                <a:spcPts val="1000"/>
              </a:spcBef>
              <a:spcAft>
                <a:spcPts val="0"/>
              </a:spcAft>
              <a:buSzPct val="100000"/>
              <a:buChar char="•"/>
            </a:pPr>
            <a:r>
              <a:rPr lang="en-US" sz="8905"/>
              <a:t>Equipment must be used by the program or project for which it was acquired as long as needed, whether or not the project or program continues to be supported by the Federal award.</a:t>
            </a:r>
            <a:endParaRPr sz="8905"/>
          </a:p>
          <a:p>
            <a:pPr marL="914400" lvl="1" indent="-370011" algn="l" rtl="0">
              <a:lnSpc>
                <a:spcPct val="90000"/>
              </a:lnSpc>
              <a:spcBef>
                <a:spcPts val="1000"/>
              </a:spcBef>
              <a:spcAft>
                <a:spcPts val="0"/>
              </a:spcAft>
              <a:buSzPct val="100000"/>
              <a:buChar char="•"/>
            </a:pPr>
            <a:r>
              <a:rPr lang="en-US" sz="8905"/>
              <a:t>Includes the requirement to track mentioned previously</a:t>
            </a:r>
            <a:endParaRPr sz="8905"/>
          </a:p>
          <a:p>
            <a:pPr marL="914400" lvl="1" indent="-370011" algn="l" rtl="0">
              <a:lnSpc>
                <a:spcPct val="90000"/>
              </a:lnSpc>
              <a:spcBef>
                <a:spcPts val="1000"/>
              </a:spcBef>
              <a:spcAft>
                <a:spcPts val="0"/>
              </a:spcAft>
              <a:buSzPct val="100000"/>
              <a:buChar char="•"/>
            </a:pPr>
            <a:r>
              <a:rPr lang="en-US" sz="8905"/>
              <a:t>If equipment is being replaced for the same award, the proceeds from any sale or trade-in may be used to offset the cost of the replacement</a:t>
            </a:r>
            <a:endParaRPr sz="8905"/>
          </a:p>
          <a:p>
            <a:pPr marL="457200" lvl="0" indent="-369972" algn="l" rtl="0">
              <a:lnSpc>
                <a:spcPct val="90000"/>
              </a:lnSpc>
              <a:spcBef>
                <a:spcPts val="1000"/>
              </a:spcBef>
              <a:spcAft>
                <a:spcPts val="0"/>
              </a:spcAft>
              <a:buSzPct val="100000"/>
              <a:buChar char="•"/>
            </a:pPr>
            <a:r>
              <a:rPr lang="en-US" sz="8800"/>
              <a:t>When the item is no longer needed by that program, first look to other activities that might use it</a:t>
            </a:r>
            <a:endParaRPr sz="8800"/>
          </a:p>
          <a:p>
            <a:pPr marL="457200" lvl="0" indent="-369972" algn="l" rtl="0">
              <a:lnSpc>
                <a:spcPct val="90000"/>
              </a:lnSpc>
              <a:spcBef>
                <a:spcPts val="1000"/>
              </a:spcBef>
              <a:spcAft>
                <a:spcPts val="0"/>
              </a:spcAft>
              <a:buSzPct val="100000"/>
              <a:buChar char="•"/>
            </a:pPr>
            <a:r>
              <a:rPr lang="en-US" sz="8800"/>
              <a:t>Any disposition rules apply when the Fair Market Value of the equipment at the time of disposition exceeds $10K</a:t>
            </a:r>
            <a:endParaRPr sz="8800"/>
          </a:p>
          <a:p>
            <a:pPr marL="457200" lvl="0" indent="-369972" algn="l" rtl="0">
              <a:lnSpc>
                <a:spcPct val="90000"/>
              </a:lnSpc>
              <a:spcBef>
                <a:spcPts val="1000"/>
              </a:spcBef>
              <a:spcAft>
                <a:spcPts val="0"/>
              </a:spcAft>
              <a:buSzPct val="100000"/>
              <a:buChar char="•"/>
            </a:pPr>
            <a:r>
              <a:rPr lang="en-US" sz="8800" u="sng">
                <a:solidFill>
                  <a:schemeClr val="hlink"/>
                </a:solidFill>
                <a:hlinkClick r:id="rId3"/>
              </a:rPr>
              <a:t>Step by step analysis</a:t>
            </a:r>
            <a:r>
              <a:rPr lang="en-US" sz="8800"/>
              <a:t> detailed on the CDE website</a:t>
            </a:r>
            <a:endParaRPr sz="8800"/>
          </a:p>
          <a:p>
            <a:pPr marL="457200" lvl="0" indent="-369972" algn="l" rtl="0">
              <a:lnSpc>
                <a:spcPct val="90000"/>
              </a:lnSpc>
              <a:spcBef>
                <a:spcPts val="1000"/>
              </a:spcBef>
              <a:spcAft>
                <a:spcPts val="0"/>
              </a:spcAft>
              <a:buSzPct val="100000"/>
              <a:buChar char="•"/>
            </a:pPr>
            <a:r>
              <a:rPr lang="en-US" sz="8800"/>
              <a:t>Note, records retention rules kick in upon final disposition (3 years minimum)</a:t>
            </a:r>
            <a:endParaRPr sz="8800"/>
          </a:p>
        </p:txBody>
      </p:sp>
      <p:sp>
        <p:nvSpPr>
          <p:cNvPr id="327" name="Google Shape;327;p1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0"/>
          <p:cNvSpPr txBox="1">
            <a:spLocks noGrp="1"/>
          </p:cNvSpPr>
          <p:nvPr>
            <p:ph type="title"/>
          </p:nvPr>
        </p:nvSpPr>
        <p:spPr>
          <a:xfrm>
            <a:off x="245200" y="254525"/>
            <a:ext cx="8006700" cy="74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Projects/Construction - What’s Required</a:t>
            </a:r>
            <a:endParaRPr/>
          </a:p>
        </p:txBody>
      </p:sp>
      <p:sp>
        <p:nvSpPr>
          <p:cNvPr id="334" name="Google Shape;334;p20"/>
          <p:cNvSpPr txBox="1">
            <a:spLocks noGrp="1"/>
          </p:cNvSpPr>
          <p:nvPr>
            <p:ph type="body" idx="1"/>
          </p:nvPr>
        </p:nvSpPr>
        <p:spPr>
          <a:xfrm>
            <a:off x="226050" y="1245500"/>
            <a:ext cx="8776500" cy="53007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SzPts val="2400"/>
              <a:buNone/>
            </a:pPr>
            <a:r>
              <a:rPr lang="en-US" sz="1650" b="1">
                <a:solidFill>
                  <a:srgbClr val="FF0000"/>
                </a:solidFill>
                <a:latin typeface="Roboto"/>
                <a:ea typeface="Roboto"/>
                <a:cs typeface="Roboto"/>
                <a:sym typeface="Roboto"/>
              </a:rPr>
              <a:t>Best to avoid funding projects with federal funds so as to avoid the large number of additional requirements as highlighted on the next few slides.</a:t>
            </a:r>
            <a:endParaRPr sz="1650" b="1">
              <a:solidFill>
                <a:srgbClr val="FF0000"/>
              </a:solidFill>
              <a:latin typeface="Roboto"/>
              <a:ea typeface="Roboto"/>
              <a:cs typeface="Roboto"/>
              <a:sym typeface="Roboto"/>
            </a:endParaRPr>
          </a:p>
          <a:p>
            <a:pPr marL="0" lvl="0" indent="0" algn="l" rtl="0">
              <a:lnSpc>
                <a:spcPct val="100000"/>
              </a:lnSpc>
              <a:spcBef>
                <a:spcPts val="0"/>
              </a:spcBef>
              <a:spcAft>
                <a:spcPts val="0"/>
              </a:spcAft>
              <a:buSzPts val="2400"/>
              <a:buNone/>
            </a:pPr>
            <a:endParaRPr sz="400" b="1">
              <a:solidFill>
                <a:srgbClr val="FF0000"/>
              </a:solidFill>
              <a:latin typeface="Roboto"/>
              <a:ea typeface="Roboto"/>
              <a:cs typeface="Roboto"/>
              <a:sym typeface="Roboto"/>
            </a:endParaRPr>
          </a:p>
          <a:p>
            <a:pPr marL="457200" marR="0" lvl="0" indent="-342900" algn="l" rtl="0">
              <a:lnSpc>
                <a:spcPct val="100000"/>
              </a:lnSpc>
              <a:spcBef>
                <a:spcPts val="0"/>
              </a:spcBef>
              <a:spcAft>
                <a:spcPts val="0"/>
              </a:spcAft>
              <a:buSzPts val="1800"/>
              <a:buFont typeface="Calibri"/>
              <a:buChar char="•"/>
            </a:pPr>
            <a:r>
              <a:rPr lang="en-US" sz="1800"/>
              <a:t>Not common in USDE grants until ESSER but compliance requirements have lasting effects</a:t>
            </a:r>
            <a:endParaRPr sz="1800"/>
          </a:p>
          <a:p>
            <a:pPr marL="457200" marR="0" lvl="0" indent="-342900" algn="l" rtl="0">
              <a:lnSpc>
                <a:spcPct val="100000"/>
              </a:lnSpc>
              <a:spcBef>
                <a:spcPts val="0"/>
              </a:spcBef>
              <a:spcAft>
                <a:spcPts val="0"/>
              </a:spcAft>
              <a:buSzPts val="1800"/>
              <a:buFont typeface="Calibri"/>
              <a:buChar char="•"/>
            </a:pPr>
            <a:r>
              <a:rPr lang="en-US" sz="1800"/>
              <a:t>Really tied in closely with Procurement process</a:t>
            </a:r>
            <a:endParaRPr sz="1800"/>
          </a:p>
          <a:p>
            <a:pPr marL="914400" marR="0" lvl="1" indent="-342900" algn="l" rtl="0">
              <a:lnSpc>
                <a:spcPct val="100000"/>
              </a:lnSpc>
              <a:spcBef>
                <a:spcPts val="0"/>
              </a:spcBef>
              <a:spcAft>
                <a:spcPts val="0"/>
              </a:spcAft>
              <a:buSzPts val="1800"/>
              <a:buFont typeface="Calibri"/>
              <a:buChar char="•"/>
            </a:pPr>
            <a:r>
              <a:rPr lang="en-US" sz="1800"/>
              <a:t>Some projects meet the definition of construction found at </a:t>
            </a:r>
            <a:r>
              <a:rPr lang="en-US" sz="1800" u="sng">
                <a:solidFill>
                  <a:schemeClr val="hlink"/>
                </a:solidFill>
                <a:hlinkClick r:id="rId3"/>
              </a:rPr>
              <a:t>34 CFR 77.1(c)</a:t>
            </a:r>
            <a:r>
              <a:rPr lang="en-US" sz="1800"/>
              <a:t>, which will trigger additional compliance requirements at </a:t>
            </a:r>
            <a:r>
              <a:rPr lang="en-US" sz="1800" u="sng">
                <a:solidFill>
                  <a:schemeClr val="hlink"/>
                </a:solidFill>
                <a:hlinkClick r:id="rId4"/>
              </a:rPr>
              <a:t>34 CFR 75.600-75.618</a:t>
            </a:r>
            <a:endParaRPr sz="1400"/>
          </a:p>
          <a:p>
            <a:pPr marL="914400" marR="0" lvl="1" indent="-342900" algn="l" rtl="0">
              <a:lnSpc>
                <a:spcPct val="100000"/>
              </a:lnSpc>
              <a:spcBef>
                <a:spcPts val="0"/>
              </a:spcBef>
              <a:spcAft>
                <a:spcPts val="0"/>
              </a:spcAft>
              <a:buSzPts val="1800"/>
              <a:buFont typeface="Calibri"/>
              <a:buChar char="•"/>
            </a:pPr>
            <a:r>
              <a:rPr lang="en-US" sz="1800"/>
              <a:t>Start with </a:t>
            </a:r>
            <a:r>
              <a:rPr lang="en-US" sz="1800" u="sng">
                <a:solidFill>
                  <a:schemeClr val="hlink"/>
                </a:solidFill>
                <a:hlinkClick r:id="rId5"/>
              </a:rPr>
              <a:t>Appendix II</a:t>
            </a:r>
            <a:r>
              <a:rPr lang="en-US" sz="1800"/>
              <a:t> in UGG for potential clauses - this dictates which rules come into play (e.g. Davis-Bacon and Related Acts) throughout the funded activity starting with the contract/purchasing document</a:t>
            </a:r>
            <a:endParaRPr sz="1800"/>
          </a:p>
          <a:p>
            <a:pPr marL="457200" marR="0" lvl="0" indent="-342900" algn="l" rtl="0">
              <a:lnSpc>
                <a:spcPct val="100000"/>
              </a:lnSpc>
              <a:spcBef>
                <a:spcPts val="0"/>
              </a:spcBef>
              <a:spcAft>
                <a:spcPts val="0"/>
              </a:spcAft>
              <a:buSzPts val="1800"/>
              <a:buFont typeface="Calibri"/>
              <a:buChar char="•"/>
            </a:pPr>
            <a:r>
              <a:rPr lang="en-US" sz="1800"/>
              <a:t>Davis-Bacon and Related Acts (DBRA) typically takes center stage. This means ensuring laborers are paid prevailing wages (possibly higher project costs)</a:t>
            </a:r>
            <a:endParaRPr sz="1800"/>
          </a:p>
          <a:p>
            <a:pPr marL="914400" marR="0" lvl="1" indent="-342900" algn="l" rtl="0">
              <a:lnSpc>
                <a:spcPct val="100000"/>
              </a:lnSpc>
              <a:spcBef>
                <a:spcPts val="0"/>
              </a:spcBef>
              <a:spcAft>
                <a:spcPts val="0"/>
              </a:spcAft>
              <a:buSzPts val="1800"/>
              <a:buFont typeface="Calibri"/>
              <a:buChar char="•"/>
            </a:pPr>
            <a:r>
              <a:rPr lang="en-US" sz="1800"/>
              <a:t>Rules apply if contract:</a:t>
            </a:r>
            <a:endParaRPr sz="1800"/>
          </a:p>
          <a:p>
            <a:pPr marL="1371600" marR="0" lvl="2" indent="-342900" algn="l" rtl="0">
              <a:lnSpc>
                <a:spcPct val="100000"/>
              </a:lnSpc>
              <a:spcBef>
                <a:spcPts val="0"/>
              </a:spcBef>
              <a:spcAft>
                <a:spcPts val="0"/>
              </a:spcAft>
              <a:buSzPts val="1800"/>
              <a:buFont typeface="Calibri"/>
              <a:buChar char="•"/>
            </a:pPr>
            <a:r>
              <a:rPr lang="en-US" sz="1800"/>
              <a:t>Exceeds $2,000</a:t>
            </a:r>
            <a:endParaRPr sz="1800"/>
          </a:p>
          <a:p>
            <a:pPr marL="1371600" marR="0" lvl="2" indent="-342900" algn="l" rtl="0">
              <a:lnSpc>
                <a:spcPct val="100000"/>
              </a:lnSpc>
              <a:spcBef>
                <a:spcPts val="0"/>
              </a:spcBef>
              <a:spcAft>
                <a:spcPts val="0"/>
              </a:spcAft>
              <a:buSzPts val="1800"/>
              <a:buFont typeface="Calibri"/>
              <a:buChar char="•"/>
            </a:pPr>
            <a:r>
              <a:rPr lang="en-US" sz="1800"/>
              <a:t>Is federally financed (in whole or in part)</a:t>
            </a:r>
            <a:endParaRPr sz="1800"/>
          </a:p>
          <a:p>
            <a:pPr marL="1371600" marR="0" lvl="2" indent="-342900" algn="l" rtl="0">
              <a:lnSpc>
                <a:spcPct val="100000"/>
              </a:lnSpc>
              <a:spcBef>
                <a:spcPts val="0"/>
              </a:spcBef>
              <a:spcAft>
                <a:spcPts val="0"/>
              </a:spcAft>
              <a:buSzPts val="1800"/>
              <a:buFont typeface="Calibri"/>
              <a:buChar char="•"/>
            </a:pPr>
            <a:r>
              <a:rPr lang="en-US" sz="1800"/>
              <a:t>Is for the construction, alteration, or repair (including painting and decorating) of public buildings and public works</a:t>
            </a:r>
            <a:endParaRPr sz="1800"/>
          </a:p>
          <a:p>
            <a:pPr marL="1371600" marR="0" lvl="2" indent="-342900" algn="l" rtl="0">
              <a:lnSpc>
                <a:spcPct val="100000"/>
              </a:lnSpc>
              <a:spcBef>
                <a:spcPts val="0"/>
              </a:spcBef>
              <a:spcAft>
                <a:spcPts val="0"/>
              </a:spcAft>
              <a:buSzPts val="1800"/>
              <a:buFont typeface="Calibri"/>
              <a:buChar char="•"/>
            </a:pPr>
            <a:r>
              <a:rPr lang="en-US" sz="1800"/>
              <a:t>Involves the employment of mechanics or laborers</a:t>
            </a:r>
            <a:endParaRPr sz="1800"/>
          </a:p>
          <a:p>
            <a:pPr marL="914400" lvl="1" indent="-355600" algn="l" rtl="0">
              <a:lnSpc>
                <a:spcPct val="100000"/>
              </a:lnSpc>
              <a:spcBef>
                <a:spcPts val="0"/>
              </a:spcBef>
              <a:spcAft>
                <a:spcPts val="0"/>
              </a:spcAft>
              <a:buSzPts val="2000"/>
              <a:buFont typeface="Calibri"/>
              <a:buChar char="•"/>
            </a:pPr>
            <a:r>
              <a:rPr lang="en-US" sz="1800"/>
              <a:t>Cannot split-fund different phases or purchases of a project in an attempt to avoid DBRA. </a:t>
            </a:r>
            <a:endParaRPr sz="1800"/>
          </a:p>
          <a:p>
            <a:pPr marL="0" marR="0" lvl="0" indent="0" algn="l" rtl="0">
              <a:lnSpc>
                <a:spcPct val="100000"/>
              </a:lnSpc>
              <a:spcBef>
                <a:spcPts val="1200"/>
              </a:spcBef>
              <a:spcAft>
                <a:spcPts val="0"/>
              </a:spcAft>
              <a:buSzPts val="2400"/>
              <a:buNone/>
            </a:pPr>
            <a:endParaRPr/>
          </a:p>
          <a:p>
            <a:pPr marL="457200" lvl="0" indent="0" algn="l" rtl="0">
              <a:lnSpc>
                <a:spcPct val="100000"/>
              </a:lnSpc>
              <a:spcBef>
                <a:spcPts val="1200"/>
              </a:spcBef>
              <a:spcAft>
                <a:spcPts val="0"/>
              </a:spcAft>
              <a:buSzPts val="2400"/>
              <a:buNone/>
            </a:pPr>
            <a:endParaRPr sz="1800"/>
          </a:p>
          <a:p>
            <a:pPr marL="457200" lvl="0" indent="0" algn="l" rtl="0">
              <a:lnSpc>
                <a:spcPct val="100000"/>
              </a:lnSpc>
              <a:spcBef>
                <a:spcPts val="1200"/>
              </a:spcBef>
              <a:spcAft>
                <a:spcPts val="1200"/>
              </a:spcAft>
              <a:buSzPts val="2400"/>
              <a:buNone/>
            </a:pPr>
            <a:endParaRPr b="1">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a:spLocks noGrp="1"/>
          </p:cNvSpPr>
          <p:nvPr>
            <p:ph type="title"/>
          </p:nvPr>
        </p:nvSpPr>
        <p:spPr>
          <a:xfrm>
            <a:off x="245200" y="254525"/>
            <a:ext cx="87765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Projects/Construction - Common Pitfalls</a:t>
            </a:r>
            <a:endParaRPr/>
          </a:p>
        </p:txBody>
      </p:sp>
      <p:sp>
        <p:nvSpPr>
          <p:cNvPr id="341" name="Google Shape;341;p21"/>
          <p:cNvSpPr txBox="1">
            <a:spLocks noGrp="1"/>
          </p:cNvSpPr>
          <p:nvPr>
            <p:ph type="body" idx="1"/>
          </p:nvPr>
        </p:nvSpPr>
        <p:spPr>
          <a:xfrm>
            <a:off x="226050" y="1245488"/>
            <a:ext cx="8776500" cy="4798500"/>
          </a:xfrm>
          <a:prstGeom prst="rect">
            <a:avLst/>
          </a:prstGeom>
          <a:noFill/>
          <a:ln>
            <a:noFill/>
          </a:ln>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latin typeface="Arial"/>
                <a:ea typeface="Arial"/>
                <a:cs typeface="Arial"/>
                <a:sym typeface="Arial"/>
              </a:rPr>
              <a:t>CDE has noted significant noncompliance with Davis-Bacon requirements</a:t>
            </a:r>
            <a:endParaRPr sz="1800">
              <a:latin typeface="Arial"/>
              <a:ea typeface="Arial"/>
              <a:cs typeface="Arial"/>
              <a:sym typeface="Arial"/>
            </a:endParaRPr>
          </a:p>
          <a:p>
            <a:pPr marL="914400" marR="0" lvl="1" indent="-342900" algn="l" rtl="0">
              <a:lnSpc>
                <a:spcPct val="100000"/>
              </a:lnSpc>
              <a:spcBef>
                <a:spcPts val="0"/>
              </a:spcBef>
              <a:spcAft>
                <a:spcPts val="0"/>
              </a:spcAft>
              <a:buSzPts val="1800"/>
              <a:buChar char="•"/>
            </a:pPr>
            <a:r>
              <a:rPr lang="en-US" sz="1800">
                <a:latin typeface="Arial"/>
                <a:ea typeface="Arial"/>
                <a:cs typeface="Arial"/>
                <a:sym typeface="Arial"/>
              </a:rPr>
              <a:t>LEAs must:</a:t>
            </a:r>
            <a:endParaRPr sz="1800">
              <a:latin typeface="Arial"/>
              <a:ea typeface="Arial"/>
              <a:cs typeface="Arial"/>
              <a:sym typeface="Arial"/>
            </a:endParaRPr>
          </a:p>
          <a:p>
            <a:pPr marL="1371600" marR="0" lvl="2" indent="-342900" algn="l" rtl="0">
              <a:lnSpc>
                <a:spcPct val="100000"/>
              </a:lnSpc>
              <a:spcBef>
                <a:spcPts val="0"/>
              </a:spcBef>
              <a:spcAft>
                <a:spcPts val="0"/>
              </a:spcAft>
              <a:buSzPts val="1800"/>
              <a:buChar char="•"/>
            </a:pPr>
            <a:r>
              <a:rPr lang="en-US" sz="1800">
                <a:latin typeface="Arial"/>
                <a:ea typeface="Arial"/>
                <a:cs typeface="Arial"/>
                <a:sym typeface="Arial"/>
              </a:rPr>
              <a:t>Collect </a:t>
            </a:r>
            <a:r>
              <a:rPr lang="en-US" sz="1800" u="sng">
                <a:latin typeface="Arial"/>
                <a:ea typeface="Arial"/>
                <a:cs typeface="Arial"/>
                <a:sym typeface="Arial"/>
              </a:rPr>
              <a:t>and</a:t>
            </a:r>
            <a:r>
              <a:rPr lang="en-US" sz="1800">
                <a:latin typeface="Arial"/>
                <a:ea typeface="Arial"/>
                <a:cs typeface="Arial"/>
                <a:sym typeface="Arial"/>
              </a:rPr>
              <a:t> review </a:t>
            </a:r>
            <a:r>
              <a:rPr lang="en-US" sz="1800" u="sng">
                <a:latin typeface="Arial"/>
                <a:ea typeface="Arial"/>
                <a:cs typeface="Arial"/>
                <a:sym typeface="Arial"/>
              </a:rPr>
              <a:t>weekly</a:t>
            </a:r>
            <a:r>
              <a:rPr lang="en-US" sz="1800">
                <a:latin typeface="Arial"/>
                <a:ea typeface="Arial"/>
                <a:cs typeface="Arial"/>
                <a:sym typeface="Arial"/>
              </a:rPr>
              <a:t> certified payrolls - looking for assurance of prevailing wage being paid</a:t>
            </a:r>
            <a:endParaRPr sz="1800">
              <a:latin typeface="Arial"/>
              <a:ea typeface="Arial"/>
              <a:cs typeface="Arial"/>
              <a:sym typeface="Arial"/>
            </a:endParaRPr>
          </a:p>
          <a:p>
            <a:pPr marL="1371600" marR="0" lvl="2" indent="-342900" algn="l" rtl="0">
              <a:lnSpc>
                <a:spcPct val="100000"/>
              </a:lnSpc>
              <a:spcBef>
                <a:spcPts val="0"/>
              </a:spcBef>
              <a:spcAft>
                <a:spcPts val="0"/>
              </a:spcAft>
              <a:buSzPts val="1800"/>
              <a:buChar char="•"/>
            </a:pPr>
            <a:r>
              <a:rPr lang="en-US">
                <a:latin typeface="Arial"/>
                <a:ea typeface="Arial"/>
                <a:cs typeface="Arial"/>
                <a:sym typeface="Arial"/>
              </a:rPr>
              <a:t>Conduct o</a:t>
            </a:r>
            <a:r>
              <a:rPr lang="en-US" sz="1800">
                <a:latin typeface="Arial"/>
                <a:ea typeface="Arial"/>
                <a:cs typeface="Arial"/>
                <a:sym typeface="Arial"/>
              </a:rPr>
              <a:t>n-site reviews for required wage notifications and Davis-Bacon poster</a:t>
            </a:r>
            <a:endParaRPr sz="1800">
              <a:latin typeface="Arial"/>
              <a:ea typeface="Arial"/>
              <a:cs typeface="Arial"/>
              <a:sym typeface="Arial"/>
            </a:endParaRPr>
          </a:p>
          <a:p>
            <a:pPr marL="457200" marR="0" lvl="0" indent="-342900" algn="l" rtl="0">
              <a:lnSpc>
                <a:spcPct val="100000"/>
              </a:lnSpc>
              <a:spcBef>
                <a:spcPts val="0"/>
              </a:spcBef>
              <a:spcAft>
                <a:spcPts val="0"/>
              </a:spcAft>
              <a:buSzPts val="1800"/>
              <a:buChar char="•"/>
            </a:pPr>
            <a:r>
              <a:rPr lang="en-US" sz="1800">
                <a:latin typeface="Arial"/>
                <a:ea typeface="Arial"/>
                <a:cs typeface="Arial"/>
                <a:sym typeface="Arial"/>
              </a:rPr>
              <a:t>Contract Clauses</a:t>
            </a:r>
            <a:endParaRPr sz="1800">
              <a:latin typeface="Arial"/>
              <a:ea typeface="Arial"/>
              <a:cs typeface="Arial"/>
              <a:sym typeface="Arial"/>
            </a:endParaRPr>
          </a:p>
          <a:p>
            <a:pPr marL="914400" marR="0" lvl="1" indent="-342900" algn="l" rtl="0">
              <a:lnSpc>
                <a:spcPct val="100000"/>
              </a:lnSpc>
              <a:spcBef>
                <a:spcPts val="0"/>
              </a:spcBef>
              <a:spcAft>
                <a:spcPts val="0"/>
              </a:spcAft>
              <a:buSzPts val="1800"/>
              <a:buFont typeface="Arial"/>
              <a:buChar char="•"/>
            </a:pPr>
            <a:r>
              <a:rPr lang="en-US" sz="1800">
                <a:latin typeface="Arial"/>
                <a:ea typeface="Arial"/>
                <a:cs typeface="Arial"/>
                <a:sym typeface="Arial"/>
              </a:rPr>
              <a:t>Ensure applicable Appendix II clauses are included</a:t>
            </a:r>
            <a:endParaRPr sz="1800">
              <a:latin typeface="Arial"/>
              <a:ea typeface="Arial"/>
              <a:cs typeface="Arial"/>
              <a:sym typeface="Arial"/>
            </a:endParaRPr>
          </a:p>
          <a:p>
            <a:pPr marL="914400" marR="0" lvl="1" indent="-342900" algn="l" rtl="0">
              <a:lnSpc>
                <a:spcPct val="100000"/>
              </a:lnSpc>
              <a:spcBef>
                <a:spcPts val="0"/>
              </a:spcBef>
              <a:spcAft>
                <a:spcPts val="0"/>
              </a:spcAft>
              <a:buSzPts val="1800"/>
              <a:buFont typeface="Arial"/>
              <a:buChar char="•"/>
            </a:pPr>
            <a:r>
              <a:rPr lang="en-US" sz="1800">
                <a:latin typeface="Arial"/>
                <a:ea typeface="Arial"/>
                <a:cs typeface="Arial"/>
                <a:sym typeface="Arial"/>
              </a:rPr>
              <a:t>Always review the rules prior to drafting any contracts, purchase orders, etc.</a:t>
            </a:r>
            <a:endParaRPr sz="1800">
              <a:latin typeface="Arial"/>
              <a:ea typeface="Arial"/>
              <a:cs typeface="Arial"/>
              <a:sym typeface="Arial"/>
            </a:endParaRPr>
          </a:p>
          <a:p>
            <a:pPr marL="1371600" marR="0" lvl="2" indent="-342900" algn="l" rtl="0">
              <a:lnSpc>
                <a:spcPct val="100000"/>
              </a:lnSpc>
              <a:spcBef>
                <a:spcPts val="0"/>
              </a:spcBef>
              <a:spcAft>
                <a:spcPts val="0"/>
              </a:spcAft>
              <a:buSzPts val="1800"/>
              <a:buFont typeface="Arial"/>
              <a:buChar char="•"/>
            </a:pPr>
            <a:r>
              <a:rPr lang="en-US">
                <a:latin typeface="Arial"/>
                <a:ea typeface="Arial"/>
                <a:cs typeface="Arial"/>
                <a:sym typeface="Arial"/>
              </a:rPr>
              <a:t>Issuing addendums inherently becomes a much higher obstacle to overcome</a:t>
            </a:r>
            <a:endParaRPr sz="1800">
              <a:latin typeface="Arial"/>
              <a:ea typeface="Arial"/>
              <a:cs typeface="Arial"/>
              <a:sym typeface="Arial"/>
            </a:endParaRPr>
          </a:p>
          <a:p>
            <a:pPr marL="457200" marR="0" lvl="0" indent="-342900" algn="l" rtl="0">
              <a:lnSpc>
                <a:spcPct val="100000"/>
              </a:lnSpc>
              <a:spcBef>
                <a:spcPts val="0"/>
              </a:spcBef>
              <a:spcAft>
                <a:spcPts val="0"/>
              </a:spcAft>
              <a:buSzPts val="1800"/>
              <a:buChar char="•"/>
            </a:pPr>
            <a:r>
              <a:rPr lang="en-US" sz="1800">
                <a:latin typeface="Arial"/>
                <a:ea typeface="Arial"/>
                <a:cs typeface="Arial"/>
                <a:sym typeface="Arial"/>
              </a:rPr>
              <a:t>Notice of Federal Interest</a:t>
            </a:r>
            <a:endParaRPr sz="1800">
              <a:latin typeface="Arial"/>
              <a:ea typeface="Arial"/>
              <a:cs typeface="Arial"/>
              <a:sym typeface="Arial"/>
            </a:endParaRPr>
          </a:p>
          <a:p>
            <a:pPr marL="914400" marR="0" lvl="1" indent="-342900" algn="l" rtl="0">
              <a:lnSpc>
                <a:spcPct val="100000"/>
              </a:lnSpc>
              <a:spcBef>
                <a:spcPts val="0"/>
              </a:spcBef>
              <a:spcAft>
                <a:spcPts val="0"/>
              </a:spcAft>
              <a:buSzPts val="1800"/>
              <a:buChar char="•"/>
            </a:pPr>
            <a:r>
              <a:rPr lang="en-US" sz="1800">
                <a:latin typeface="Arial"/>
                <a:ea typeface="Arial"/>
                <a:cs typeface="Arial"/>
                <a:sym typeface="Arial"/>
              </a:rPr>
              <a:t>An administrative filing that is commonly overlooked</a:t>
            </a:r>
            <a:endParaRPr sz="1800">
              <a:latin typeface="Arial"/>
              <a:ea typeface="Arial"/>
              <a:cs typeface="Arial"/>
              <a:sym typeface="Arial"/>
            </a:endParaRPr>
          </a:p>
          <a:p>
            <a:pPr marL="914400" marR="0" lvl="1" indent="-342900" algn="l" rtl="0">
              <a:lnSpc>
                <a:spcPct val="100000"/>
              </a:lnSpc>
              <a:spcBef>
                <a:spcPts val="0"/>
              </a:spcBef>
              <a:spcAft>
                <a:spcPts val="0"/>
              </a:spcAft>
              <a:buSzPts val="1800"/>
              <a:buChar char="•"/>
            </a:pPr>
            <a:r>
              <a:rPr lang="en-US" sz="1800">
                <a:latin typeface="Arial"/>
                <a:ea typeface="Arial"/>
                <a:cs typeface="Arial"/>
                <a:sym typeface="Arial"/>
              </a:rPr>
              <a:t>County departments may have standard forms/language</a:t>
            </a:r>
            <a:endParaRPr sz="1800">
              <a:latin typeface="Arial"/>
              <a:ea typeface="Arial"/>
              <a:cs typeface="Arial"/>
              <a:sym typeface="Arial"/>
            </a:endParaRPr>
          </a:p>
          <a:p>
            <a:pPr marL="914400" lvl="1" indent="-342900" algn="l" rtl="0">
              <a:lnSpc>
                <a:spcPct val="100000"/>
              </a:lnSpc>
              <a:spcBef>
                <a:spcPts val="0"/>
              </a:spcBef>
              <a:spcAft>
                <a:spcPts val="0"/>
              </a:spcAft>
              <a:buSzPts val="1800"/>
              <a:buChar char="•"/>
            </a:pPr>
            <a:r>
              <a:rPr lang="en-US" sz="1800">
                <a:latin typeface="Arial"/>
                <a:ea typeface="Arial"/>
                <a:cs typeface="Arial"/>
                <a:sym typeface="Arial"/>
              </a:rPr>
              <a:t>See </a:t>
            </a:r>
            <a:r>
              <a:rPr lang="en-US" sz="1800" u="sng">
                <a:solidFill>
                  <a:schemeClr val="hlink"/>
                </a:solidFill>
                <a:latin typeface="Arial"/>
                <a:ea typeface="Arial"/>
                <a:cs typeface="Arial"/>
                <a:sym typeface="Arial"/>
                <a:hlinkClick r:id="rId3"/>
              </a:rPr>
              <a:t>additional guidance</a:t>
            </a:r>
            <a:r>
              <a:rPr lang="en-US" sz="1800">
                <a:latin typeface="Arial"/>
                <a:ea typeface="Arial"/>
                <a:cs typeface="Arial"/>
                <a:sym typeface="Arial"/>
              </a:rPr>
              <a:t> for sample language</a:t>
            </a:r>
            <a:endParaRPr sz="1800">
              <a:latin typeface="Arial"/>
              <a:ea typeface="Arial"/>
              <a:cs typeface="Arial"/>
              <a:sym typeface="Arial"/>
            </a:endParaRPr>
          </a:p>
          <a:p>
            <a:pPr marL="914400" marR="0" lvl="0" indent="0" algn="l" rtl="0">
              <a:lnSpc>
                <a:spcPct val="100000"/>
              </a:lnSpc>
              <a:spcBef>
                <a:spcPts val="1200"/>
              </a:spcBef>
              <a:spcAft>
                <a:spcPts val="0"/>
              </a:spcAft>
              <a:buSzPts val="2400"/>
              <a:buNone/>
            </a:pPr>
            <a:endParaRPr sz="1800">
              <a:latin typeface="Arial"/>
              <a:ea typeface="Arial"/>
              <a:cs typeface="Arial"/>
              <a:sym typeface="Arial"/>
            </a:endParaRPr>
          </a:p>
          <a:p>
            <a:pPr marL="0" lvl="0" indent="0" algn="l" rtl="0">
              <a:lnSpc>
                <a:spcPct val="100000"/>
              </a:lnSpc>
              <a:spcBef>
                <a:spcPts val="1200"/>
              </a:spcBef>
              <a:spcAft>
                <a:spcPts val="0"/>
              </a:spcAft>
              <a:buSzPts val="2400"/>
              <a:buNone/>
            </a:pPr>
            <a:endParaRPr sz="1800"/>
          </a:p>
          <a:p>
            <a:pPr marL="0" lvl="0" indent="0" algn="l" rtl="0">
              <a:lnSpc>
                <a:spcPct val="100000"/>
              </a:lnSpc>
              <a:spcBef>
                <a:spcPts val="1200"/>
              </a:spcBef>
              <a:spcAft>
                <a:spcPts val="0"/>
              </a:spcAft>
              <a:buSzPts val="2400"/>
              <a:buNone/>
            </a:pPr>
            <a:endParaRPr sz="1800"/>
          </a:p>
          <a:p>
            <a:pPr marL="457200" lvl="0" indent="0" algn="l" rtl="0">
              <a:lnSpc>
                <a:spcPct val="100000"/>
              </a:lnSpc>
              <a:spcBef>
                <a:spcPts val="1200"/>
              </a:spcBef>
              <a:spcAft>
                <a:spcPts val="1200"/>
              </a:spcAft>
              <a:buSzPts val="2400"/>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98120038bf_0_401"/>
          <p:cNvSpPr txBox="1">
            <a:spLocks noGrp="1"/>
          </p:cNvSpPr>
          <p:nvPr>
            <p:ph type="title"/>
          </p:nvPr>
        </p:nvSpPr>
        <p:spPr>
          <a:xfrm>
            <a:off x="223075" y="231525"/>
            <a:ext cx="95205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66666"/>
              <a:buFont typeface="Arial"/>
              <a:buNone/>
            </a:pPr>
            <a:r>
              <a:rPr lang="en-US" sz="3600">
                <a:latin typeface="Calibri"/>
                <a:ea typeface="Calibri"/>
                <a:cs typeface="Calibri"/>
                <a:sym typeface="Calibri"/>
              </a:rPr>
              <a:t>Summing Up - Typical Examples of Source Documentation</a:t>
            </a:r>
            <a:endParaRPr sz="3600">
              <a:latin typeface="Calibri"/>
              <a:ea typeface="Calibri"/>
              <a:cs typeface="Calibri"/>
              <a:sym typeface="Calibri"/>
            </a:endParaRPr>
          </a:p>
          <a:p>
            <a:pPr marL="0" lvl="0" indent="0" algn="l" rtl="0">
              <a:lnSpc>
                <a:spcPct val="90000"/>
              </a:lnSpc>
              <a:spcBef>
                <a:spcPts val="0"/>
              </a:spcBef>
              <a:spcAft>
                <a:spcPts val="0"/>
              </a:spcAft>
              <a:buSzPct val="66666"/>
              <a:buNone/>
            </a:pPr>
            <a:r>
              <a:rPr lang="en-US" sz="3600">
                <a:latin typeface="Rockwell"/>
                <a:ea typeface="Rockwell"/>
                <a:cs typeface="Rockwell"/>
                <a:sym typeface="Rockwell"/>
              </a:rPr>
              <a:t> </a:t>
            </a:r>
            <a:endParaRPr>
              <a:latin typeface="Rockwell"/>
              <a:ea typeface="Rockwell"/>
              <a:cs typeface="Rockwell"/>
              <a:sym typeface="Rockwell"/>
            </a:endParaRPr>
          </a:p>
        </p:txBody>
      </p:sp>
      <p:sp>
        <p:nvSpPr>
          <p:cNvPr id="348" name="Google Shape;348;g398120038bf_0_401"/>
          <p:cNvSpPr txBox="1">
            <a:spLocks noGrp="1"/>
          </p:cNvSpPr>
          <p:nvPr>
            <p:ph type="body" idx="1"/>
          </p:nvPr>
        </p:nvSpPr>
        <p:spPr>
          <a:xfrm>
            <a:off x="223075" y="1279325"/>
            <a:ext cx="8292300" cy="5285100"/>
          </a:xfrm>
          <a:prstGeom prst="rect">
            <a:avLst/>
          </a:prstGeom>
          <a:noFill/>
          <a:ln>
            <a:noFill/>
          </a:ln>
        </p:spPr>
        <p:txBody>
          <a:bodyPr spcFirstLastPara="1" wrap="square" lIns="0" tIns="0" rIns="0" bIns="45700" anchor="t" anchorCtr="0">
            <a:normAutofit fontScale="55000" lnSpcReduction="20000"/>
          </a:bodyPr>
          <a:lstStyle/>
          <a:p>
            <a:pPr marL="342900" lvl="0" indent="-315697" algn="l" rtl="0">
              <a:lnSpc>
                <a:spcPct val="90000"/>
              </a:lnSpc>
              <a:spcBef>
                <a:spcPts val="1000"/>
              </a:spcBef>
              <a:spcAft>
                <a:spcPts val="0"/>
              </a:spcAft>
              <a:buSzPct val="90623"/>
              <a:buChar char="•"/>
            </a:pPr>
            <a:r>
              <a:rPr lang="en-US" sz="3459">
                <a:highlight>
                  <a:srgbClr val="FFFFFF"/>
                </a:highlight>
              </a:rPr>
              <a:t>Employee Compensation (aka - t</a:t>
            </a:r>
            <a:r>
              <a:rPr lang="en-US" sz="3459">
                <a:highlight>
                  <a:srgbClr val="FFFFFF"/>
                </a:highlight>
                <a:latin typeface="Calibri"/>
                <a:ea typeface="Calibri"/>
                <a:cs typeface="Calibri"/>
                <a:sym typeface="Calibri"/>
              </a:rPr>
              <a:t>ime and effort)</a:t>
            </a:r>
            <a:endParaRPr sz="3459">
              <a:highlight>
                <a:srgbClr val="FFFFFF"/>
              </a:highlight>
              <a:latin typeface="Calibri"/>
              <a:ea typeface="Calibri"/>
              <a:cs typeface="Calibri"/>
              <a:sym typeface="Calibri"/>
            </a:endParaRPr>
          </a:p>
          <a:p>
            <a:pPr marL="914400" lvl="1" indent="-333074" algn="l" rtl="0">
              <a:lnSpc>
                <a:spcPct val="90000"/>
              </a:lnSpc>
              <a:spcBef>
                <a:spcPts val="1000"/>
              </a:spcBef>
              <a:spcAft>
                <a:spcPts val="0"/>
              </a:spcAft>
              <a:buSzPct val="100000"/>
              <a:buChar char="•"/>
            </a:pPr>
            <a:r>
              <a:rPr lang="en-US" sz="3459">
                <a:highlight>
                  <a:srgbClr val="FFFFFF"/>
                </a:highlight>
              </a:rPr>
              <a:t>Timesheets</a:t>
            </a:r>
            <a:endParaRPr sz="3459">
              <a:highlight>
                <a:srgbClr val="FFFFFF"/>
              </a:highlight>
            </a:endParaRPr>
          </a:p>
          <a:p>
            <a:pPr marL="914400" lvl="1" indent="-333074" algn="l" rtl="0">
              <a:lnSpc>
                <a:spcPct val="90000"/>
              </a:lnSpc>
              <a:spcBef>
                <a:spcPts val="1000"/>
              </a:spcBef>
              <a:spcAft>
                <a:spcPts val="0"/>
              </a:spcAft>
              <a:buSzPct val="100000"/>
              <a:buChar char="•"/>
            </a:pPr>
            <a:r>
              <a:rPr lang="en-US" sz="3459">
                <a:highlight>
                  <a:srgbClr val="FFFFFF"/>
                </a:highlight>
              </a:rPr>
              <a:t>Semi-annual certifications</a:t>
            </a:r>
            <a:endParaRPr sz="3459">
              <a:highlight>
                <a:srgbClr val="FFFFFF"/>
              </a:highlight>
            </a:endParaRPr>
          </a:p>
          <a:p>
            <a:pPr marL="914400" lvl="1" indent="-338153" algn="l" rtl="0">
              <a:lnSpc>
                <a:spcPct val="90000"/>
              </a:lnSpc>
              <a:spcBef>
                <a:spcPts val="1000"/>
              </a:spcBef>
              <a:spcAft>
                <a:spcPts val="0"/>
              </a:spcAft>
              <a:buSzPct val="90623"/>
              <a:buChar char="•"/>
            </a:pPr>
            <a:r>
              <a:rPr lang="en-US" sz="3459">
                <a:highlight>
                  <a:srgbClr val="FFFFFF"/>
                </a:highlight>
              </a:rPr>
              <a:t>Personnel Contracts</a:t>
            </a:r>
            <a:endParaRPr sz="3459"/>
          </a:p>
          <a:p>
            <a:pPr marL="914400" lvl="1" indent="-338153" algn="l" rtl="0">
              <a:lnSpc>
                <a:spcPct val="90000"/>
              </a:lnSpc>
              <a:spcBef>
                <a:spcPts val="1000"/>
              </a:spcBef>
              <a:spcAft>
                <a:spcPts val="0"/>
              </a:spcAft>
              <a:buSzPct val="90623"/>
              <a:buChar char="•"/>
            </a:pPr>
            <a:r>
              <a:rPr lang="en-US" sz="3459">
                <a:highlight>
                  <a:srgbClr val="FFFFFF"/>
                </a:highlight>
              </a:rPr>
              <a:t>Extra Pay Timesheets</a:t>
            </a:r>
            <a:endParaRPr sz="3459">
              <a:highlight>
                <a:srgbClr val="FFFFFF"/>
              </a:highlight>
              <a:latin typeface="Calibri"/>
              <a:ea typeface="Calibri"/>
              <a:cs typeface="Calibri"/>
              <a:sym typeface="Calibri"/>
            </a:endParaRPr>
          </a:p>
          <a:p>
            <a:pPr marL="914400" lvl="1" indent="-338153" algn="l" rtl="0">
              <a:lnSpc>
                <a:spcPct val="90000"/>
              </a:lnSpc>
              <a:spcBef>
                <a:spcPts val="1000"/>
              </a:spcBef>
              <a:spcAft>
                <a:spcPts val="0"/>
              </a:spcAft>
              <a:buSzPct val="90623"/>
              <a:buChar char="•"/>
            </a:pPr>
            <a:r>
              <a:rPr lang="en-US" sz="3459">
                <a:highlight>
                  <a:srgbClr val="FFFFFF"/>
                </a:highlight>
              </a:rPr>
              <a:t>Stipend Memos</a:t>
            </a:r>
            <a:endParaRPr sz="3459"/>
          </a:p>
          <a:p>
            <a:pPr marL="342900" lvl="0" indent="-315696" algn="l" rtl="0">
              <a:lnSpc>
                <a:spcPct val="90000"/>
              </a:lnSpc>
              <a:spcBef>
                <a:spcPts val="1000"/>
              </a:spcBef>
              <a:spcAft>
                <a:spcPts val="0"/>
              </a:spcAft>
              <a:buSzPct val="90623"/>
              <a:buChar char="•"/>
            </a:pPr>
            <a:r>
              <a:rPr lang="en-US" sz="3459">
                <a:highlight>
                  <a:srgbClr val="FFFFFF"/>
                </a:highlight>
                <a:latin typeface="Calibri"/>
                <a:ea typeface="Calibri"/>
                <a:cs typeface="Calibri"/>
                <a:sym typeface="Calibri"/>
              </a:rPr>
              <a:t>Purchase Orders/Receivin</a:t>
            </a:r>
            <a:r>
              <a:rPr lang="en-US" sz="3459">
                <a:highlight>
                  <a:srgbClr val="FFFFFF"/>
                </a:highlight>
              </a:rPr>
              <a:t>g</a:t>
            </a:r>
            <a:endParaRPr sz="3459"/>
          </a:p>
          <a:p>
            <a:pPr marL="342900" lvl="0" indent="-315696" algn="l" rtl="0">
              <a:lnSpc>
                <a:spcPct val="90000"/>
              </a:lnSpc>
              <a:spcBef>
                <a:spcPts val="1000"/>
              </a:spcBef>
              <a:spcAft>
                <a:spcPts val="0"/>
              </a:spcAft>
              <a:buSzPct val="90623"/>
              <a:buChar char="•"/>
            </a:pPr>
            <a:r>
              <a:rPr lang="en-US" sz="3459">
                <a:highlight>
                  <a:srgbClr val="FFFFFF"/>
                </a:highlight>
              </a:rPr>
              <a:t>Contracts</a:t>
            </a:r>
            <a:endParaRPr sz="3459"/>
          </a:p>
          <a:p>
            <a:pPr marL="342900" lvl="0" indent="-315697" algn="l" rtl="0">
              <a:lnSpc>
                <a:spcPct val="90000"/>
              </a:lnSpc>
              <a:spcBef>
                <a:spcPts val="1000"/>
              </a:spcBef>
              <a:spcAft>
                <a:spcPts val="0"/>
              </a:spcAft>
              <a:buSzPct val="90623"/>
              <a:buChar char="•"/>
            </a:pPr>
            <a:r>
              <a:rPr lang="en-US" sz="3459">
                <a:highlight>
                  <a:srgbClr val="FFFFFF"/>
                </a:highlight>
              </a:rPr>
              <a:t>Pcard Statements</a:t>
            </a:r>
            <a:endParaRPr sz="3459">
              <a:highlight>
                <a:srgbClr val="FFFFFF"/>
              </a:highlight>
            </a:endParaRPr>
          </a:p>
          <a:p>
            <a:pPr marL="342900" lvl="0" indent="-327033" algn="l" rtl="0">
              <a:lnSpc>
                <a:spcPct val="90000"/>
              </a:lnSpc>
              <a:spcBef>
                <a:spcPts val="1000"/>
              </a:spcBef>
              <a:spcAft>
                <a:spcPts val="0"/>
              </a:spcAft>
              <a:buSzPct val="100000"/>
              <a:buChar char="•"/>
            </a:pPr>
            <a:r>
              <a:rPr lang="en-US" sz="3459">
                <a:highlight>
                  <a:srgbClr val="FFFFFF"/>
                </a:highlight>
              </a:rPr>
              <a:t>Invoices</a:t>
            </a:r>
            <a:endParaRPr sz="3459">
              <a:highlight>
                <a:srgbClr val="FFFFFF"/>
              </a:highlight>
            </a:endParaRPr>
          </a:p>
          <a:p>
            <a:pPr marL="342900" lvl="0" indent="-315696" algn="l" rtl="0">
              <a:lnSpc>
                <a:spcPct val="90000"/>
              </a:lnSpc>
              <a:spcBef>
                <a:spcPts val="1000"/>
              </a:spcBef>
              <a:spcAft>
                <a:spcPts val="0"/>
              </a:spcAft>
              <a:buSzPct val="90623"/>
              <a:buChar char="•"/>
            </a:pPr>
            <a:r>
              <a:rPr lang="en-US" sz="3459">
                <a:highlight>
                  <a:srgbClr val="FFFFFF"/>
                </a:highlight>
              </a:rPr>
              <a:t>Travel Reimbursement Forms</a:t>
            </a:r>
            <a:endParaRPr sz="3459"/>
          </a:p>
          <a:p>
            <a:pPr marL="800100" lvl="1" indent="-325586" algn="l" rtl="0">
              <a:lnSpc>
                <a:spcPct val="90000"/>
              </a:lnSpc>
              <a:spcBef>
                <a:spcPts val="500"/>
              </a:spcBef>
              <a:spcAft>
                <a:spcPts val="0"/>
              </a:spcAft>
              <a:buSzPct val="91165"/>
              <a:buChar char="•"/>
            </a:pPr>
            <a:r>
              <a:rPr lang="en-US" sz="3059">
                <a:highlight>
                  <a:srgbClr val="FFFFFF"/>
                </a:highlight>
              </a:rPr>
              <a:t>For indicating the purpose for travel</a:t>
            </a:r>
            <a:endParaRPr sz="3059"/>
          </a:p>
          <a:p>
            <a:pPr marL="800100" lvl="1" indent="-325586" algn="l" rtl="0">
              <a:lnSpc>
                <a:spcPct val="90000"/>
              </a:lnSpc>
              <a:spcBef>
                <a:spcPts val="500"/>
              </a:spcBef>
              <a:spcAft>
                <a:spcPts val="0"/>
              </a:spcAft>
              <a:buSzPct val="91165"/>
              <a:buChar char="•"/>
            </a:pPr>
            <a:r>
              <a:rPr lang="en-US" sz="3059">
                <a:highlight>
                  <a:srgbClr val="FFFFFF"/>
                </a:highlight>
              </a:rPr>
              <a:t>Per Diem Rates</a:t>
            </a:r>
            <a:endParaRPr sz="3059"/>
          </a:p>
          <a:p>
            <a:pPr marL="800100" lvl="1" indent="-325586" algn="l" rtl="0">
              <a:lnSpc>
                <a:spcPct val="90000"/>
              </a:lnSpc>
              <a:spcBef>
                <a:spcPts val="500"/>
              </a:spcBef>
              <a:spcAft>
                <a:spcPts val="0"/>
              </a:spcAft>
              <a:buSzPct val="91165"/>
              <a:buChar char="•"/>
            </a:pPr>
            <a:r>
              <a:rPr lang="en-US" sz="3059">
                <a:highlight>
                  <a:srgbClr val="FFFFFF"/>
                </a:highlight>
              </a:rPr>
              <a:t>Hotel Confirmations</a:t>
            </a:r>
            <a:endParaRPr sz="3059"/>
          </a:p>
          <a:p>
            <a:pPr marL="800100" marR="0" lvl="1" indent="-325586" algn="l" rtl="0">
              <a:lnSpc>
                <a:spcPct val="90000"/>
              </a:lnSpc>
              <a:spcBef>
                <a:spcPts val="500"/>
              </a:spcBef>
              <a:spcAft>
                <a:spcPts val="0"/>
              </a:spcAft>
              <a:buSzPct val="91165"/>
              <a:buChar char="•"/>
            </a:pPr>
            <a:r>
              <a:rPr lang="en-US" sz="3059">
                <a:highlight>
                  <a:srgbClr val="FFFFFF"/>
                </a:highlight>
              </a:rPr>
              <a:t>MapQuest or Google Maps for Mileage</a:t>
            </a:r>
            <a:endParaRPr sz="3059">
              <a:highlight>
                <a:srgbClr val="FFFFFF"/>
              </a:highlight>
            </a:endParaRPr>
          </a:p>
          <a:p>
            <a:pPr marL="800100" marR="0" lvl="1" indent="-325586" algn="l" rtl="0">
              <a:lnSpc>
                <a:spcPct val="90000"/>
              </a:lnSpc>
              <a:spcBef>
                <a:spcPts val="500"/>
              </a:spcBef>
              <a:spcAft>
                <a:spcPts val="0"/>
              </a:spcAft>
              <a:buSzPct val="91165"/>
              <a:buChar char="•"/>
            </a:pPr>
            <a:r>
              <a:rPr lang="en-US" sz="3059">
                <a:highlight>
                  <a:srgbClr val="FFFFFF"/>
                </a:highlight>
              </a:rPr>
              <a:t>Uber Receipts</a:t>
            </a:r>
            <a:endParaRPr sz="3059">
              <a:highlight>
                <a:srgbClr val="FFFFFF"/>
              </a:highlight>
            </a:endParaRPr>
          </a:p>
          <a:p>
            <a:pPr marL="800100" marR="0" lvl="1" indent="-325586" algn="l" rtl="0">
              <a:lnSpc>
                <a:spcPct val="90000"/>
              </a:lnSpc>
              <a:spcBef>
                <a:spcPts val="500"/>
              </a:spcBef>
              <a:spcAft>
                <a:spcPts val="0"/>
              </a:spcAft>
              <a:buSzPct val="91165"/>
              <a:buChar char="•"/>
            </a:pPr>
            <a:r>
              <a:rPr lang="en-US" sz="3059">
                <a:highlight>
                  <a:srgbClr val="FFFFFF"/>
                </a:highlight>
              </a:rPr>
              <a:t>Car Rental Receipts</a:t>
            </a:r>
            <a:endParaRPr>
              <a:highlight>
                <a:srgbClr val="FFFFFF"/>
              </a:highlight>
              <a:latin typeface="Calibri"/>
              <a:ea typeface="Calibri"/>
              <a:cs typeface="Calibri"/>
              <a:sym typeface="Calibri"/>
            </a:endParaRPr>
          </a:p>
        </p:txBody>
      </p:sp>
      <p:sp>
        <p:nvSpPr>
          <p:cNvPr id="349" name="Google Shape;349;g398120038bf_0_40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2"/>
          <p:cNvSpPr txBox="1">
            <a:spLocks noGrp="1"/>
          </p:cNvSpPr>
          <p:nvPr>
            <p:ph type="title"/>
          </p:nvPr>
        </p:nvSpPr>
        <p:spPr>
          <a:xfrm>
            <a:off x="223076" y="231525"/>
            <a:ext cx="87513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66666"/>
              <a:buFont typeface="Arial"/>
              <a:buNone/>
            </a:pPr>
            <a:r>
              <a:rPr lang="en-US" sz="3600">
                <a:latin typeface="Calibri"/>
                <a:ea typeface="Calibri"/>
                <a:cs typeface="Calibri"/>
                <a:sym typeface="Calibri"/>
              </a:rPr>
              <a:t>But … For How Long?</a:t>
            </a:r>
            <a:endParaRPr sz="3600">
              <a:latin typeface="Calibri"/>
              <a:ea typeface="Calibri"/>
              <a:cs typeface="Calibri"/>
              <a:sym typeface="Calibri"/>
            </a:endParaRPr>
          </a:p>
          <a:p>
            <a:pPr marL="0" lvl="0" indent="0" algn="l" rtl="0">
              <a:lnSpc>
                <a:spcPct val="90000"/>
              </a:lnSpc>
              <a:spcBef>
                <a:spcPts val="0"/>
              </a:spcBef>
              <a:spcAft>
                <a:spcPts val="0"/>
              </a:spcAft>
              <a:buSzPct val="66666"/>
              <a:buNone/>
            </a:pPr>
            <a:r>
              <a:rPr lang="en-US" sz="3600">
                <a:latin typeface="Rockwell"/>
                <a:ea typeface="Rockwell"/>
                <a:cs typeface="Rockwell"/>
                <a:sym typeface="Rockwell"/>
              </a:rPr>
              <a:t> </a:t>
            </a:r>
            <a:endParaRPr>
              <a:latin typeface="Rockwell"/>
              <a:ea typeface="Rockwell"/>
              <a:cs typeface="Rockwell"/>
              <a:sym typeface="Rockwell"/>
            </a:endParaRPr>
          </a:p>
        </p:txBody>
      </p:sp>
      <p:sp>
        <p:nvSpPr>
          <p:cNvPr id="356" name="Google Shape;356;p22"/>
          <p:cNvSpPr txBox="1">
            <a:spLocks noGrp="1"/>
          </p:cNvSpPr>
          <p:nvPr>
            <p:ph type="body" idx="1"/>
          </p:nvPr>
        </p:nvSpPr>
        <p:spPr>
          <a:xfrm>
            <a:off x="223075" y="1352850"/>
            <a:ext cx="8292300" cy="5211600"/>
          </a:xfrm>
          <a:prstGeom prst="rect">
            <a:avLst/>
          </a:prstGeom>
          <a:noFill/>
          <a:ln>
            <a:noFill/>
          </a:ln>
        </p:spPr>
        <p:txBody>
          <a:bodyPr spcFirstLastPara="1" wrap="square" lIns="0" tIns="0" rIns="0" bIns="45700" anchor="t" anchorCtr="0">
            <a:normAutofit/>
          </a:bodyPr>
          <a:lstStyle/>
          <a:p>
            <a:pPr marL="0" marR="0" lvl="0" indent="0" algn="l" rtl="0">
              <a:lnSpc>
                <a:spcPct val="100000"/>
              </a:lnSpc>
              <a:spcBef>
                <a:spcPts val="0"/>
              </a:spcBef>
              <a:spcAft>
                <a:spcPts val="0"/>
              </a:spcAft>
              <a:buSzPts val="2400"/>
              <a:buNone/>
            </a:pPr>
            <a:r>
              <a:rPr lang="en-US" sz="1800">
                <a:latin typeface="Arial"/>
                <a:ea typeface="Arial"/>
                <a:cs typeface="Arial"/>
                <a:sym typeface="Arial"/>
              </a:rPr>
              <a:t>Most federal awards must comply with the requirement of retaining supporting documentation for a minimum of 3 years beyond the final financial report. </a:t>
            </a:r>
            <a:endParaRPr sz="1800">
              <a:latin typeface="Arial"/>
              <a:ea typeface="Arial"/>
              <a:cs typeface="Arial"/>
              <a:sym typeface="Arial"/>
            </a:endParaRPr>
          </a:p>
          <a:p>
            <a:pPr marL="0" marR="0" lvl="0" indent="0" algn="l" rtl="0">
              <a:lnSpc>
                <a:spcPct val="100000"/>
              </a:lnSpc>
              <a:spcBef>
                <a:spcPts val="1200"/>
              </a:spcBef>
              <a:spcAft>
                <a:spcPts val="0"/>
              </a:spcAft>
              <a:buSzPts val="2400"/>
              <a:buNone/>
            </a:pPr>
            <a:r>
              <a:rPr lang="en-US" sz="1800">
                <a:latin typeface="Arial"/>
                <a:ea typeface="Arial"/>
                <a:cs typeface="Arial"/>
                <a:sym typeface="Arial"/>
              </a:rPr>
              <a:t>Entities receiving SLFRF funds must comply with the US Treasury rules requiring records to be retained for a minimum of 5 years after all funds have been expended or returned.</a:t>
            </a:r>
            <a:endParaRPr sz="1800">
              <a:latin typeface="Arial"/>
              <a:ea typeface="Arial"/>
              <a:cs typeface="Arial"/>
              <a:sym typeface="Arial"/>
            </a:endParaRPr>
          </a:p>
          <a:p>
            <a:pPr marL="0" lvl="0" indent="0" algn="l" rtl="0">
              <a:lnSpc>
                <a:spcPct val="100000"/>
              </a:lnSpc>
              <a:spcBef>
                <a:spcPts val="1200"/>
              </a:spcBef>
              <a:spcAft>
                <a:spcPts val="0"/>
              </a:spcAft>
              <a:buSzPts val="2400"/>
              <a:buNone/>
            </a:pPr>
            <a:r>
              <a:rPr lang="en-US" sz="1800">
                <a:latin typeface="Arial"/>
                <a:ea typeface="Arial"/>
                <a:cs typeface="Arial"/>
                <a:sym typeface="Arial"/>
              </a:rPr>
              <a:t>If there is any litigation or audit at the expiration of the record retention time period, those records must be retained until final resolution.</a:t>
            </a:r>
            <a:endParaRPr sz="1800">
              <a:latin typeface="Arial"/>
              <a:ea typeface="Arial"/>
              <a:cs typeface="Arial"/>
              <a:sym typeface="Arial"/>
            </a:endParaRPr>
          </a:p>
          <a:p>
            <a:pPr marL="0" lvl="0" indent="0" algn="l" rtl="0">
              <a:lnSpc>
                <a:spcPct val="100000"/>
              </a:lnSpc>
              <a:spcBef>
                <a:spcPts val="1200"/>
              </a:spcBef>
              <a:spcAft>
                <a:spcPts val="1200"/>
              </a:spcAft>
              <a:buSzPts val="2400"/>
              <a:buNone/>
            </a:pPr>
            <a:r>
              <a:rPr lang="en-US" sz="1800">
                <a:latin typeface="Arial"/>
                <a:ea typeface="Arial"/>
                <a:cs typeface="Arial"/>
                <a:sym typeface="Arial"/>
              </a:rPr>
              <a:t>A good best practice is to utilize the longest period applicable to avoid potential confusion down the road.</a:t>
            </a:r>
            <a:endParaRPr sz="1800">
              <a:latin typeface="Arial"/>
              <a:ea typeface="Arial"/>
              <a:cs typeface="Arial"/>
              <a:sym typeface="Arial"/>
            </a:endParaRPr>
          </a:p>
        </p:txBody>
      </p:sp>
      <p:sp>
        <p:nvSpPr>
          <p:cNvPr id="357" name="Google Shape;357;p2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3750"/>
            <a:ext cx="9144003" cy="6858002"/>
          </a:xfrm>
          <a:prstGeom prst="rect">
            <a:avLst/>
          </a:prstGeom>
          <a:noFill/>
          <a:ln>
            <a:noFill/>
          </a:ln>
        </p:spPr>
      </p:pic>
      <p:cxnSp>
        <p:nvCxnSpPr>
          <p:cNvPr id="363" name="Google Shape;363;p23">
            <a:extLst>
              <a:ext uri="{C183D7F6-B498-43B3-948B-1728B52AA6E4}">
                <adec:decorative xmlns:adec="http://schemas.microsoft.com/office/drawing/2017/decorative" val="1"/>
              </a:ext>
            </a:extLst>
          </p:cNvPr>
          <p:cNvCxnSpPr/>
          <p:nvPr/>
        </p:nvCxnSpPr>
        <p:spPr>
          <a:xfrm>
            <a:off x="11965025" y="4999050"/>
            <a:ext cx="0" cy="803100"/>
          </a:xfrm>
          <a:prstGeom prst="straightConnector1">
            <a:avLst/>
          </a:prstGeom>
          <a:noFill/>
          <a:ln w="9525" cap="flat" cmpd="sng">
            <a:solidFill>
              <a:schemeClr val="lt1"/>
            </a:solidFill>
            <a:prstDash val="solid"/>
            <a:round/>
            <a:headEnd type="none" w="sm" len="sm"/>
            <a:tailEnd type="none" w="sm" len="sm"/>
          </a:ln>
        </p:spPr>
      </p:cxnSp>
      <p:sp>
        <p:nvSpPr>
          <p:cNvPr id="364" name="Google Shape;364;p23"/>
          <p:cNvSpPr txBox="1">
            <a:spLocks noGrp="1"/>
          </p:cNvSpPr>
          <p:nvPr>
            <p:ph type="ctrTitle" idx="4294967295"/>
          </p:nvPr>
        </p:nvSpPr>
        <p:spPr>
          <a:xfrm>
            <a:off x="518250" y="2647800"/>
            <a:ext cx="4361100" cy="1562400"/>
          </a:xfrm>
          <a:prstGeom prst="rect">
            <a:avLst/>
          </a:prstGeom>
          <a:noFill/>
          <a:ln>
            <a:noFill/>
          </a:ln>
        </p:spPr>
        <p:txBody>
          <a:bodyPr spcFirstLastPara="1" wrap="square" lIns="91425" tIns="0" rIns="91425" bIns="91425" anchor="t" anchorCtr="0">
            <a:normAutofit fontScale="90000"/>
          </a:bodyPr>
          <a:lstStyle/>
          <a:p>
            <a:pPr marL="0" marR="0" lvl="0" indent="0" algn="ctr" rtl="0">
              <a:lnSpc>
                <a:spcPct val="90000"/>
              </a:lnSpc>
              <a:spcBef>
                <a:spcPts val="0"/>
              </a:spcBef>
              <a:spcAft>
                <a:spcPts val="0"/>
              </a:spcAft>
              <a:buClr>
                <a:schemeClr val="dk1"/>
              </a:buClr>
              <a:buSzPct val="122222"/>
              <a:buFont typeface="Calibri"/>
              <a:buNone/>
            </a:pPr>
            <a:r>
              <a:rPr lang="en-US" sz="4000" b="0" i="0" u="none" strike="noStrike" cap="none">
                <a:solidFill>
                  <a:schemeClr val="lt1"/>
                </a:solidFill>
                <a:latin typeface="Calibri"/>
                <a:ea typeface="Calibri"/>
                <a:cs typeface="Calibri"/>
                <a:sym typeface="Calibri"/>
              </a:rPr>
              <a:t>Indirect Costs, Allowability &amp; Resources</a:t>
            </a:r>
            <a:br>
              <a:rPr lang="en-US" sz="4000" b="0" i="0" u="none" strike="noStrike" cap="none">
                <a:solidFill>
                  <a:schemeClr val="lt1"/>
                </a:solidFill>
                <a:latin typeface="Calibri"/>
                <a:ea typeface="Calibri"/>
                <a:cs typeface="Calibri"/>
                <a:sym typeface="Calibri"/>
              </a:rPr>
            </a:br>
            <a:endParaRPr sz="4000" b="0" i="0" u="none" strike="noStrike" cap="none">
              <a:solidFill>
                <a:schemeClr val="lt1"/>
              </a:solidFill>
              <a:latin typeface="Calibri"/>
              <a:ea typeface="Calibri"/>
              <a:cs typeface="Calibri"/>
              <a:sym typeface="Calibri"/>
            </a:endParaRPr>
          </a:p>
        </p:txBody>
      </p:sp>
      <p:sp>
        <p:nvSpPr>
          <p:cNvPr id="365" name="Google Shape;365;p23"/>
          <p:cNvSpPr txBox="1">
            <a:spLocks noGrp="1"/>
          </p:cNvSpPr>
          <p:nvPr>
            <p:ph type="sldNum" idx="12"/>
          </p:nvPr>
        </p:nvSpPr>
        <p:spPr>
          <a:xfrm>
            <a:off x="233383" y="6196097"/>
            <a:ext cx="548700" cy="52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245201" y="254525"/>
            <a:ext cx="78138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Key </a:t>
            </a:r>
            <a:r>
              <a:rPr lang="en-US" sz="2400"/>
              <a:t>Differences </a:t>
            </a:r>
            <a:r>
              <a:rPr lang="en-US"/>
              <a:t>B</a:t>
            </a:r>
            <a:r>
              <a:rPr lang="en-US" sz="2400"/>
              <a:t>etween Federal and State Grants</a:t>
            </a:r>
            <a:endParaRPr sz="2400"/>
          </a:p>
          <a:p>
            <a:pPr marL="0" marR="289560" lvl="0" indent="0" algn="l" rtl="0">
              <a:lnSpc>
                <a:spcPct val="100000"/>
              </a:lnSpc>
              <a:spcBef>
                <a:spcPts val="550"/>
              </a:spcBef>
              <a:spcAft>
                <a:spcPts val="0"/>
              </a:spcAft>
              <a:buClr>
                <a:schemeClr val="dk1"/>
              </a:buClr>
              <a:buSzPts val="1100"/>
              <a:buFont typeface="Arial"/>
              <a:buNone/>
            </a:pPr>
            <a:r>
              <a:rPr lang="en-US" sz="1400" b="1">
                <a:solidFill>
                  <a:schemeClr val="dk1"/>
                </a:solidFill>
                <a:latin typeface="Calibri"/>
                <a:ea typeface="Calibri"/>
                <a:cs typeface="Calibri"/>
                <a:sym typeface="Calibri"/>
              </a:rPr>
              <a:t>Note: CDE does not allow subawarding beyond the LEA or BOCES for any awards passed through CDE</a:t>
            </a:r>
            <a:endParaRPr/>
          </a:p>
        </p:txBody>
      </p:sp>
      <p:sp>
        <p:nvSpPr>
          <p:cNvPr id="130" name="Google Shape;130;p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sp>
        <p:nvSpPr>
          <p:cNvPr id="131" name="Google Shape;131;p3"/>
          <p:cNvSpPr txBox="1"/>
          <p:nvPr/>
        </p:nvSpPr>
        <p:spPr>
          <a:xfrm>
            <a:off x="123875" y="1109225"/>
            <a:ext cx="4547700" cy="568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Federal </a:t>
            </a:r>
            <a:r>
              <a:rPr lang="en-US" sz="1700" b="1">
                <a:solidFill>
                  <a:schemeClr val="dk1"/>
                </a:solidFill>
                <a:latin typeface="Calibri"/>
                <a:ea typeface="Calibri"/>
                <a:cs typeface="Calibri"/>
                <a:sym typeface="Calibri"/>
              </a:rPr>
              <a:t>awards</a:t>
            </a:r>
            <a:endParaRPr sz="1700" b="1" i="0" u="none" strike="noStrike" cap="none">
              <a:solidFill>
                <a:schemeClr val="dk1"/>
              </a:solidFill>
              <a:latin typeface="Calibri"/>
              <a:ea typeface="Calibri"/>
              <a:cs typeface="Calibri"/>
              <a:sym typeface="Calibri"/>
            </a:endParaRPr>
          </a:p>
          <a:p>
            <a:pPr marL="457200" marR="203200" lvl="0" indent="-330200" algn="l" rtl="0">
              <a:lnSpc>
                <a:spcPct val="100000"/>
              </a:lnSpc>
              <a:spcBef>
                <a:spcPts val="555"/>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Created and appropriated through an act of U.S. Congress.</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5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Codified in federal law.</a:t>
            </a:r>
            <a:endParaRPr sz="1600" b="0" i="0" u="none" strike="noStrike" cap="none">
              <a:solidFill>
                <a:schemeClr val="dk1"/>
              </a:solidFill>
              <a:latin typeface="Calibri"/>
              <a:ea typeface="Calibri"/>
              <a:cs typeface="Calibri"/>
              <a:sym typeface="Calibri"/>
            </a:endParaRPr>
          </a:p>
          <a:p>
            <a:pPr marL="457200" marR="5080" lvl="0" indent="-330200" algn="l" rtl="0">
              <a:lnSpc>
                <a:spcPct val="100000"/>
              </a:lnSpc>
              <a:spcBef>
                <a:spcPts val="47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Governed by:</a:t>
            </a:r>
            <a:endParaRPr sz="1600" b="0" i="0" u="none" strike="noStrike" cap="none">
              <a:solidFill>
                <a:schemeClr val="dk1"/>
              </a:solidFill>
              <a:latin typeface="Calibri"/>
              <a:ea typeface="Calibri"/>
              <a:cs typeface="Calibri"/>
              <a:sym typeface="Calibri"/>
            </a:endParaRPr>
          </a:p>
          <a:p>
            <a:pPr marL="914400" marR="5080" lvl="1" indent="-330200" algn="l" rtl="0">
              <a:lnSpc>
                <a:spcPct val="100000"/>
              </a:lnSpc>
              <a:spcBef>
                <a:spcPts val="47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2 CFR 200 - Uniform Administrative Requirements, Cost Principles, and Audit Requirements for Federal Awards</a:t>
            </a:r>
            <a:endParaRPr sz="1600" b="0" i="0" u="none" strike="noStrike" cap="none">
              <a:solidFill>
                <a:schemeClr val="dk1"/>
              </a:solidFill>
              <a:latin typeface="Calibri"/>
              <a:ea typeface="Calibri"/>
              <a:cs typeface="Calibri"/>
              <a:sym typeface="Calibri"/>
            </a:endParaRPr>
          </a:p>
          <a:p>
            <a:pPr marL="914400" marR="5080" lvl="1" indent="-330200" algn="l" rtl="0">
              <a:lnSpc>
                <a:spcPct val="100000"/>
              </a:lnSpc>
              <a:spcBef>
                <a:spcPts val="47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Education Department General Administrative Regulations (EDGAR)</a:t>
            </a:r>
            <a:endParaRPr sz="1600" b="0" i="0" u="none" strike="noStrike" cap="none">
              <a:solidFill>
                <a:schemeClr val="dk1"/>
              </a:solidFill>
              <a:latin typeface="Calibri"/>
              <a:ea typeface="Calibri"/>
              <a:cs typeface="Calibri"/>
              <a:sym typeface="Calibri"/>
            </a:endParaRPr>
          </a:p>
          <a:p>
            <a:pPr marL="457200" marR="5080" lvl="0" indent="-330200" algn="l" rtl="0">
              <a:lnSpc>
                <a:spcPct val="100000"/>
              </a:lnSpc>
              <a:spcBef>
                <a:spcPts val="470"/>
              </a:spcBef>
              <a:spcAft>
                <a:spcPts val="0"/>
              </a:spcAft>
              <a:buClr>
                <a:schemeClr val="dk1"/>
              </a:buClr>
              <a:buSzPts val="1600"/>
              <a:buChar char="•"/>
            </a:pPr>
            <a:r>
              <a:rPr lang="en-US" sz="1600" u="none" strike="noStrike" cap="none">
                <a:solidFill>
                  <a:schemeClr val="dk1"/>
                </a:solidFill>
                <a:latin typeface="Calibri"/>
                <a:ea typeface="Calibri"/>
                <a:cs typeface="Calibri"/>
                <a:sym typeface="Calibri"/>
              </a:rPr>
              <a:t>Funded via reimbursement (funds provided after expenditures incurred-Only Grant Receivable 8142).</a:t>
            </a:r>
            <a:endParaRPr sz="1600" u="none" strike="noStrike" cap="none">
              <a:solidFill>
                <a:schemeClr val="dk1"/>
              </a:solidFill>
              <a:latin typeface="Calibri"/>
              <a:ea typeface="Calibri"/>
              <a:cs typeface="Calibri"/>
              <a:sym typeface="Calibri"/>
            </a:endParaRPr>
          </a:p>
          <a:p>
            <a:pPr marL="457200" marR="5080" lvl="0" indent="-330200" algn="l" rtl="0">
              <a:lnSpc>
                <a:spcPct val="100000"/>
              </a:lnSpc>
              <a:spcBef>
                <a:spcPts val="47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Indirect Cost Recovery is allowed dependent upon an approved Indirect Cost Rate and possible </a:t>
            </a:r>
            <a:r>
              <a:rPr lang="en-US" sz="1600" b="0" i="0" u="sng" strike="noStrike" cap="none">
                <a:solidFill>
                  <a:schemeClr val="hlink"/>
                </a:solidFill>
                <a:latin typeface="Calibri"/>
                <a:ea typeface="Calibri"/>
                <a:cs typeface="Calibri"/>
                <a:sym typeface="Calibri"/>
                <a:hlinkClick r:id="rId3"/>
              </a:rPr>
              <a:t>CAP</a:t>
            </a:r>
            <a:r>
              <a:rPr lang="en-US" sz="1600" b="0" i="0" u="none" strike="noStrike" cap="none">
                <a:solidFill>
                  <a:schemeClr val="dk1"/>
                </a:solidFill>
                <a:latin typeface="Calibri"/>
                <a:ea typeface="Calibri"/>
                <a:cs typeface="Calibri"/>
                <a:sym typeface="Calibri"/>
              </a:rPr>
              <a:t> by federal awarding agency (e.g., training grants).</a:t>
            </a:r>
            <a:endParaRPr sz="1600" b="0" i="0" u="none" strike="noStrike" cap="none">
              <a:solidFill>
                <a:schemeClr val="dk1"/>
              </a:solidFill>
              <a:latin typeface="Calibri"/>
              <a:ea typeface="Calibri"/>
              <a:cs typeface="Calibri"/>
              <a:sym typeface="Calibri"/>
            </a:endParaRPr>
          </a:p>
          <a:p>
            <a:pPr marL="457200" marR="5080" lvl="0" indent="-330200" algn="l" rtl="0">
              <a:lnSpc>
                <a:spcPct val="100000"/>
              </a:lnSpc>
              <a:spcBef>
                <a:spcPts val="47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Subject to monitoring from CDE as required by the UGG.</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32" name="Google Shape;132;p3"/>
          <p:cNvSpPr txBox="1"/>
          <p:nvPr/>
        </p:nvSpPr>
        <p:spPr>
          <a:xfrm>
            <a:off x="4862650" y="1109225"/>
            <a:ext cx="4106100" cy="58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State </a:t>
            </a:r>
            <a:r>
              <a:rPr lang="en-US" sz="1700" b="1">
                <a:solidFill>
                  <a:schemeClr val="dk1"/>
                </a:solidFill>
                <a:latin typeface="Calibri"/>
                <a:ea typeface="Calibri"/>
                <a:cs typeface="Calibri"/>
                <a:sym typeface="Calibri"/>
              </a:rPr>
              <a:t>awards</a:t>
            </a:r>
            <a:endParaRPr sz="1700" b="1" i="0" u="none" strike="noStrike" cap="none">
              <a:solidFill>
                <a:schemeClr val="dk1"/>
              </a:solidFill>
              <a:latin typeface="Calibri"/>
              <a:ea typeface="Calibri"/>
              <a:cs typeface="Calibri"/>
              <a:sym typeface="Calibri"/>
            </a:endParaRPr>
          </a:p>
          <a:p>
            <a:pPr marL="457200" marR="289560" lvl="0" indent="-330200" algn="l" rtl="0">
              <a:lnSpc>
                <a:spcPct val="100000"/>
              </a:lnSpc>
              <a:spcBef>
                <a:spcPts val="55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Created and appropriated through an act of state legislation.</a:t>
            </a:r>
            <a:endParaRPr sz="1600" b="0" i="0" u="none" strike="noStrike" cap="none">
              <a:solidFill>
                <a:schemeClr val="dk1"/>
              </a:solidFill>
              <a:latin typeface="Calibri"/>
              <a:ea typeface="Calibri"/>
              <a:cs typeface="Calibri"/>
              <a:sym typeface="Calibri"/>
            </a:endParaRPr>
          </a:p>
          <a:p>
            <a:pPr marL="457200" marR="5080" lvl="0" indent="-330200" algn="l" rtl="0">
              <a:lnSpc>
                <a:spcPct val="100000"/>
              </a:lnSpc>
              <a:spcBef>
                <a:spcPts val="445"/>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Codified in Colorado Revised Statutes (C.R.S.).</a:t>
            </a:r>
            <a:endParaRPr sz="1600" b="0" i="0" u="none" strike="noStrike" cap="none">
              <a:solidFill>
                <a:schemeClr val="dk1"/>
              </a:solidFill>
              <a:latin typeface="Calibri"/>
              <a:ea typeface="Calibri"/>
              <a:cs typeface="Calibri"/>
              <a:sym typeface="Calibri"/>
            </a:endParaRPr>
          </a:p>
          <a:p>
            <a:pPr marL="457200" marR="490855" lvl="0" indent="-330200" algn="l" rtl="0">
              <a:lnSpc>
                <a:spcPct val="100000"/>
              </a:lnSpc>
              <a:spcBef>
                <a:spcPts val="445"/>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Governed by state fiscal rules, State Board of Ed Rules (if applicable), Program Rules, etc.</a:t>
            </a:r>
            <a:endParaRPr sz="1600" b="0" i="0" u="none" strike="noStrike" cap="none">
              <a:solidFill>
                <a:schemeClr val="dk1"/>
              </a:solidFill>
              <a:latin typeface="Calibri"/>
              <a:ea typeface="Calibri"/>
              <a:cs typeface="Calibri"/>
              <a:sym typeface="Calibri"/>
            </a:endParaRPr>
          </a:p>
          <a:p>
            <a:pPr marL="457200" marR="289560" lvl="0" indent="-330200" algn="l" rtl="0">
              <a:lnSpc>
                <a:spcPct val="100000"/>
              </a:lnSpc>
              <a:spcBef>
                <a:spcPts val="550"/>
              </a:spcBef>
              <a:spcAft>
                <a:spcPts val="0"/>
              </a:spcAft>
              <a:buClr>
                <a:schemeClr val="dk1"/>
              </a:buClr>
              <a:buSzPts val="1600"/>
              <a:buFont typeface="Arial"/>
              <a:buChar char="•"/>
            </a:pPr>
            <a:r>
              <a:rPr lang="en-US" sz="1600" b="1" i="1">
                <a:solidFill>
                  <a:schemeClr val="dk1"/>
                </a:solidFill>
                <a:latin typeface="Calibri"/>
                <a:ea typeface="Calibri"/>
                <a:cs typeface="Calibri"/>
                <a:sym typeface="Calibri"/>
              </a:rPr>
              <a:t>For LEAs and BOCES only</a:t>
            </a:r>
            <a:r>
              <a:rPr lang="en-US" sz="1600">
                <a:solidFill>
                  <a:schemeClr val="dk1"/>
                </a:solidFill>
                <a:latin typeface="Calibri"/>
                <a:ea typeface="Calibri"/>
                <a:cs typeface="Calibri"/>
                <a:sym typeface="Calibri"/>
              </a:rPr>
              <a:t>, </a:t>
            </a:r>
            <a:r>
              <a:rPr lang="en-US" sz="1600" u="none" strike="noStrike" cap="none">
                <a:solidFill>
                  <a:schemeClr val="dk1"/>
                </a:solidFill>
                <a:latin typeface="Calibri"/>
                <a:ea typeface="Calibri"/>
                <a:cs typeface="Calibri"/>
                <a:sym typeface="Calibri"/>
              </a:rPr>
              <a:t>Typically funded in advance (forward funded-Only Unearned Revenue 7482).</a:t>
            </a:r>
            <a:r>
              <a:rPr lang="en-US" sz="1600" b="1" i="1" u="none" strike="noStrike" cap="none">
                <a:solidFill>
                  <a:schemeClr val="dk1"/>
                </a:solidFill>
                <a:latin typeface="Calibri"/>
                <a:ea typeface="Calibri"/>
                <a:cs typeface="Calibri"/>
                <a:sym typeface="Calibri"/>
              </a:rPr>
              <a:t>  </a:t>
            </a:r>
            <a:endParaRPr sz="1600" b="1" i="1" u="none" strike="noStrike" cap="none">
              <a:solidFill>
                <a:schemeClr val="dk1"/>
              </a:solidFill>
              <a:latin typeface="Calibri"/>
              <a:ea typeface="Calibri"/>
              <a:cs typeface="Calibri"/>
              <a:sym typeface="Calibri"/>
            </a:endParaRPr>
          </a:p>
          <a:p>
            <a:pPr marL="457200" marR="289560" lvl="0" indent="-330200" algn="l" rtl="0">
              <a:lnSpc>
                <a:spcPct val="100000"/>
              </a:lnSpc>
              <a:spcBef>
                <a:spcPts val="55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Typically does not allow Indirect Cost Recovery (MAY require an admin cap).</a:t>
            </a:r>
            <a:endParaRPr sz="1600" b="0" i="0" u="none" strike="noStrike" cap="none">
              <a:solidFill>
                <a:schemeClr val="dk1"/>
              </a:solidFill>
              <a:latin typeface="Calibri"/>
              <a:ea typeface="Calibri"/>
              <a:cs typeface="Calibri"/>
              <a:sym typeface="Calibri"/>
            </a:endParaRPr>
          </a:p>
          <a:p>
            <a:pPr marL="457200" marR="289560" lvl="0" indent="-330200" algn="l" rtl="0">
              <a:lnSpc>
                <a:spcPct val="100000"/>
              </a:lnSpc>
              <a:spcBef>
                <a:spcPts val="55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May be subject to monitoring from CDE in the future.</a:t>
            </a:r>
            <a:endParaRPr sz="1600" b="0" i="0" u="none" strike="noStrike" cap="none">
              <a:solidFill>
                <a:schemeClr val="dk1"/>
              </a:solidFill>
              <a:latin typeface="Calibri"/>
              <a:ea typeface="Calibri"/>
              <a:cs typeface="Calibri"/>
              <a:sym typeface="Calibri"/>
            </a:endParaRPr>
          </a:p>
          <a:p>
            <a:pPr marL="457200" marR="289560" lvl="0" indent="-330200" algn="l" rtl="0">
              <a:lnSpc>
                <a:spcPct val="100000"/>
              </a:lnSpc>
              <a:spcBef>
                <a:spcPts val="55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Best Practice - ALWAYS treat your state as you would federal awards (internal process, policy, requirements, etc).</a:t>
            </a:r>
            <a:endParaRPr sz="1600" b="0" i="0" u="none" strike="noStrike" cap="none">
              <a:solidFill>
                <a:schemeClr val="dk1"/>
              </a:solidFill>
              <a:latin typeface="Calibri"/>
              <a:ea typeface="Calibri"/>
              <a:cs typeface="Calibri"/>
              <a:sym typeface="Calibri"/>
            </a:endParaRPr>
          </a:p>
          <a:p>
            <a:pPr marL="0" marR="5080" lvl="0" indent="0" algn="l" rtl="0">
              <a:lnSpc>
                <a:spcPct val="100000"/>
              </a:lnSpc>
              <a:spcBef>
                <a:spcPts val="47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33" name="Google Shape;133;p3"/>
          <p:cNvSpPr txBox="1"/>
          <p:nvPr/>
        </p:nvSpPr>
        <p:spPr>
          <a:xfrm>
            <a:off x="514000" y="6247925"/>
            <a:ext cx="7276200" cy="544200"/>
          </a:xfrm>
          <a:prstGeom prst="rect">
            <a:avLst/>
          </a:prstGeom>
          <a:noFill/>
          <a:ln>
            <a:noFill/>
          </a:ln>
        </p:spPr>
        <p:txBody>
          <a:bodyPr spcFirstLastPara="1" wrap="square" lIns="91425" tIns="91425" rIns="91425" bIns="91425" anchor="t" anchorCtr="0">
            <a:noAutofit/>
          </a:bodyPr>
          <a:lstStyle/>
          <a:p>
            <a:pPr marL="0" marR="289560" lvl="0" indent="0" algn="ctr" rtl="0">
              <a:lnSpc>
                <a:spcPct val="100000"/>
              </a:lnSpc>
              <a:spcBef>
                <a:spcPts val="55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For both State and Federal awards from CDE, CDE has the authority to be more restrictive if it does not impede the delivery of services or intent and if it does not conflict with any other rule or statute.  </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4"/>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Indirect Cost Guidance</a:t>
            </a:r>
            <a:endParaRPr/>
          </a:p>
        </p:txBody>
      </p:sp>
      <p:sp>
        <p:nvSpPr>
          <p:cNvPr id="372" name="Google Shape;372;p24"/>
          <p:cNvSpPr txBox="1">
            <a:spLocks noGrp="1"/>
          </p:cNvSpPr>
          <p:nvPr>
            <p:ph type="body" idx="1"/>
          </p:nvPr>
        </p:nvSpPr>
        <p:spPr>
          <a:xfrm>
            <a:off x="245200" y="1289475"/>
            <a:ext cx="8585400" cy="5502900"/>
          </a:xfrm>
          <a:prstGeom prst="rect">
            <a:avLst/>
          </a:prstGeom>
          <a:noFill/>
          <a:ln>
            <a:noFill/>
          </a:ln>
        </p:spPr>
        <p:txBody>
          <a:bodyPr spcFirstLastPara="1" wrap="square" lIns="0" tIns="0" rIns="0" bIns="45700" anchor="t" anchorCtr="0">
            <a:normAutofit fontScale="40000" lnSpcReduction="20000"/>
          </a:bodyPr>
          <a:lstStyle/>
          <a:p>
            <a:pPr marL="457200" lvl="0" indent="-338098" algn="l" rtl="0">
              <a:lnSpc>
                <a:spcPct val="115000"/>
              </a:lnSpc>
              <a:spcBef>
                <a:spcPts val="500"/>
              </a:spcBef>
              <a:spcAft>
                <a:spcPts val="0"/>
              </a:spcAft>
              <a:buSzPct val="100000"/>
              <a:buChar char="●"/>
            </a:pPr>
            <a:r>
              <a:rPr lang="en-US" sz="5302"/>
              <a:t>The indirect cost rate (ICR) is calculated by CDE based on financial data pipeline.</a:t>
            </a:r>
            <a:endParaRPr sz="5302"/>
          </a:p>
          <a:p>
            <a:pPr marL="914400" lvl="1" indent="-338048" algn="l" rtl="0">
              <a:lnSpc>
                <a:spcPct val="115000"/>
              </a:lnSpc>
              <a:spcBef>
                <a:spcPts val="500"/>
              </a:spcBef>
              <a:spcAft>
                <a:spcPts val="0"/>
              </a:spcAft>
              <a:buSzPct val="100000"/>
              <a:buChar char="○"/>
            </a:pPr>
            <a:r>
              <a:rPr lang="en-US" sz="5302"/>
              <a:t>Every entity receives Restricted Rate and Unrestricted Rate</a:t>
            </a:r>
            <a:endParaRPr sz="5302"/>
          </a:p>
          <a:p>
            <a:pPr marL="914400" lvl="1" indent="-338048" algn="l" rtl="0">
              <a:lnSpc>
                <a:spcPct val="115000"/>
              </a:lnSpc>
              <a:spcBef>
                <a:spcPts val="500"/>
              </a:spcBef>
              <a:spcAft>
                <a:spcPts val="0"/>
              </a:spcAft>
              <a:buSzPct val="100000"/>
              <a:buChar char="○"/>
            </a:pPr>
            <a:r>
              <a:rPr lang="en-US" sz="5302"/>
              <a:t>Allowable rate depends on award (ESSER allowed unrestricted, training caps at 8%)</a:t>
            </a:r>
            <a:endParaRPr sz="5302"/>
          </a:p>
          <a:p>
            <a:pPr marL="457200" lvl="0" indent="-338098" algn="l" rtl="0">
              <a:lnSpc>
                <a:spcPct val="115000"/>
              </a:lnSpc>
              <a:spcBef>
                <a:spcPts val="0"/>
              </a:spcBef>
              <a:spcAft>
                <a:spcPts val="0"/>
              </a:spcAft>
              <a:buSzPct val="100000"/>
              <a:buChar char="●"/>
            </a:pPr>
            <a:r>
              <a:rPr lang="en-US" sz="5302"/>
              <a:t>Indirect costs (IDC) represent the expenses of doing business that are not readily identified with a particular grant, contract, project function or activity, but are necessary for the general operation of the entity</a:t>
            </a:r>
            <a:endParaRPr sz="5302"/>
          </a:p>
          <a:p>
            <a:pPr marL="914400" lvl="1" indent="-338048" algn="l" rtl="0">
              <a:lnSpc>
                <a:spcPct val="115000"/>
              </a:lnSpc>
              <a:spcBef>
                <a:spcPts val="0"/>
              </a:spcBef>
              <a:spcAft>
                <a:spcPts val="0"/>
              </a:spcAft>
              <a:buSzPct val="100000"/>
              <a:buChar char="○"/>
            </a:pPr>
            <a:r>
              <a:rPr lang="en-US" sz="5302"/>
              <a:t>Designed to offset expenditures already incurred by the entity</a:t>
            </a:r>
            <a:endParaRPr sz="5302"/>
          </a:p>
          <a:p>
            <a:pPr marL="457200" lvl="0" indent="-338098" algn="l" rtl="0">
              <a:lnSpc>
                <a:spcPct val="115000"/>
              </a:lnSpc>
              <a:spcBef>
                <a:spcPts val="0"/>
              </a:spcBef>
              <a:spcAft>
                <a:spcPts val="0"/>
              </a:spcAft>
              <a:buSzPct val="100000"/>
              <a:buChar char="●"/>
            </a:pPr>
            <a:r>
              <a:rPr lang="en-US" sz="5302"/>
              <a:t>Must have direct expenditures incurred and posted to the grant PRIOR to applying the ICR</a:t>
            </a:r>
            <a:endParaRPr sz="5302"/>
          </a:p>
          <a:p>
            <a:pPr marL="457200" lvl="0" indent="-338098" algn="l" rtl="0">
              <a:lnSpc>
                <a:spcPct val="115000"/>
              </a:lnSpc>
              <a:spcBef>
                <a:spcPts val="0"/>
              </a:spcBef>
              <a:spcAft>
                <a:spcPts val="0"/>
              </a:spcAft>
              <a:buSzPct val="100000"/>
              <a:buChar char="●"/>
            </a:pPr>
            <a:r>
              <a:rPr lang="en-US" sz="5302"/>
              <a:t>Extraordinary or distorting items such as equipment or capital expenditures must be removed before applying the ICR</a:t>
            </a:r>
            <a:endParaRPr sz="5302"/>
          </a:p>
          <a:p>
            <a:pPr marL="457200" lvl="0" indent="-338098" algn="l" rtl="0">
              <a:lnSpc>
                <a:spcPct val="115000"/>
              </a:lnSpc>
              <a:spcBef>
                <a:spcPts val="0"/>
              </a:spcBef>
              <a:spcAft>
                <a:spcPts val="0"/>
              </a:spcAft>
              <a:buSzPct val="100000"/>
              <a:buChar char="●"/>
            </a:pPr>
            <a:r>
              <a:rPr lang="en-US" sz="5302"/>
              <a:t>Certain contracted services are distorting in nature and the ICR must only be applied against the first $50K of costs associated with these contracts</a:t>
            </a:r>
            <a:endParaRPr sz="5302"/>
          </a:p>
          <a:p>
            <a:pPr marL="914400" lvl="1" indent="-338048" algn="l" rtl="0">
              <a:lnSpc>
                <a:spcPct val="115000"/>
              </a:lnSpc>
              <a:spcBef>
                <a:spcPts val="0"/>
              </a:spcBef>
              <a:spcAft>
                <a:spcPts val="0"/>
              </a:spcAft>
              <a:buSzPct val="100000"/>
              <a:buChar char="○"/>
            </a:pPr>
            <a:r>
              <a:rPr lang="en-US" sz="5302"/>
              <a:t>Use </a:t>
            </a:r>
            <a:r>
              <a:rPr lang="en-US" sz="5302" u="sng">
                <a:solidFill>
                  <a:schemeClr val="hlink"/>
                </a:solidFill>
                <a:hlinkClick r:id="rId3"/>
              </a:rPr>
              <a:t>Independent Contractor vs Employee</a:t>
            </a:r>
            <a:r>
              <a:rPr lang="en-US" sz="5302"/>
              <a:t> rules for guidance</a:t>
            </a:r>
            <a:endParaRPr sz="5302"/>
          </a:p>
          <a:p>
            <a:pPr marL="457200" lvl="0" indent="-338098" algn="l" rtl="0">
              <a:lnSpc>
                <a:spcPct val="115000"/>
              </a:lnSpc>
              <a:spcBef>
                <a:spcPts val="0"/>
              </a:spcBef>
              <a:spcAft>
                <a:spcPts val="0"/>
              </a:spcAft>
              <a:buSzPct val="100000"/>
              <a:buChar char="●"/>
            </a:pPr>
            <a:r>
              <a:rPr lang="en-US" sz="5302"/>
              <a:t>Not allowed on any state award administered through CDE.</a:t>
            </a:r>
            <a:endParaRPr sz="5302"/>
          </a:p>
          <a:p>
            <a:pPr marL="457200" lvl="0" indent="-338098" algn="l" rtl="0">
              <a:lnSpc>
                <a:spcPct val="115000"/>
              </a:lnSpc>
              <a:spcBef>
                <a:spcPts val="0"/>
              </a:spcBef>
              <a:spcAft>
                <a:spcPts val="0"/>
              </a:spcAft>
              <a:buSzPct val="100000"/>
              <a:buChar char="●"/>
            </a:pPr>
            <a:r>
              <a:rPr lang="en-US" sz="5302"/>
              <a:t>ICR loses its ‘strings’ when reimbursed.  Once the LEA receives reimbursement for its indirect costs, those funds can be used for any purpose; they do not have to be spent on the award on which they were earned.</a:t>
            </a:r>
            <a:endParaRPr sz="5302"/>
          </a:p>
          <a:p>
            <a:pPr marL="457200" lvl="0" indent="-338098" algn="l" rtl="0">
              <a:lnSpc>
                <a:spcPct val="115000"/>
              </a:lnSpc>
              <a:spcBef>
                <a:spcPts val="0"/>
              </a:spcBef>
              <a:spcAft>
                <a:spcPts val="0"/>
              </a:spcAft>
              <a:buSzPct val="100000"/>
              <a:buChar char="●"/>
            </a:pPr>
            <a:r>
              <a:rPr lang="en-US" sz="5302"/>
              <a:t>Best practice to review and reconcile </a:t>
            </a:r>
            <a:r>
              <a:rPr lang="en-US" sz="5302" u="sng"/>
              <a:t>at least quarterly</a:t>
            </a:r>
            <a:r>
              <a:rPr lang="en-US" sz="5302"/>
              <a:t> (Rev=Exp)</a:t>
            </a:r>
            <a:endParaRPr/>
          </a:p>
        </p:txBody>
      </p:sp>
      <p:sp>
        <p:nvSpPr>
          <p:cNvPr id="373" name="Google Shape;373;p24">
            <a:hlinkClick r:id="rId4"/>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title"/>
          </p:nvPr>
        </p:nvSpPr>
        <p:spPr>
          <a:xfrm>
            <a:off x="245200" y="254525"/>
            <a:ext cx="68673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The Mathematics of Allowability</a:t>
            </a:r>
            <a:endParaRPr/>
          </a:p>
        </p:txBody>
      </p:sp>
      <p:sp>
        <p:nvSpPr>
          <p:cNvPr id="379" name="Google Shape;379;p25"/>
          <p:cNvSpPr txBox="1">
            <a:spLocks noGrp="1"/>
          </p:cNvSpPr>
          <p:nvPr>
            <p:ph type="body" idx="1"/>
          </p:nvPr>
        </p:nvSpPr>
        <p:spPr>
          <a:xfrm>
            <a:off x="628649" y="1347448"/>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SzPts val="2400"/>
              <a:buNone/>
            </a:pPr>
            <a:r>
              <a:rPr lang="en-US" dirty="0"/>
              <a:t>Allowable = reasonable + necessary + allocable</a:t>
            </a:r>
            <a:endParaRPr dirty="0"/>
          </a:p>
          <a:p>
            <a:pPr marL="76200" lvl="0" indent="0" algn="l" rtl="0">
              <a:lnSpc>
                <a:spcPct val="90000"/>
              </a:lnSpc>
              <a:spcBef>
                <a:spcPts val="1000"/>
              </a:spcBef>
              <a:spcAft>
                <a:spcPts val="0"/>
              </a:spcAft>
              <a:buSzPts val="2400"/>
              <a:buNone/>
            </a:pPr>
            <a:endParaRPr dirty="0"/>
          </a:p>
        </p:txBody>
      </p:sp>
      <p:sp>
        <p:nvSpPr>
          <p:cNvPr id="380" name="Google Shape;380;p25">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31</a:t>
            </a:fld>
            <a:endParaRPr/>
          </a:p>
        </p:txBody>
      </p:sp>
      <p:sp>
        <p:nvSpPr>
          <p:cNvPr id="381" name="Google Shape;381;p25"/>
          <p:cNvSpPr/>
          <p:nvPr/>
        </p:nvSpPr>
        <p:spPr>
          <a:xfrm>
            <a:off x="730399" y="1990000"/>
            <a:ext cx="3084300" cy="2004900"/>
          </a:xfrm>
          <a:prstGeom prst="ellipse">
            <a:avLst/>
          </a:prstGeom>
          <a:solidFill>
            <a:schemeClr val="accent1">
              <a:lumMod val="75000"/>
            </a:schemeClr>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Arial"/>
                <a:ea typeface="Arial"/>
                <a:cs typeface="Arial"/>
                <a:sym typeface="Arial"/>
              </a:rPr>
              <a:t>Reasonable (200.404)</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Would a prudent person consider the cost and nature of the item to be ordinary and necessary? </a:t>
            </a:r>
            <a:endParaRPr sz="1400" b="0" i="0" u="none" strike="noStrike" cap="none" dirty="0">
              <a:solidFill>
                <a:srgbClr val="000000"/>
              </a:solidFill>
              <a:latin typeface="Arial"/>
              <a:ea typeface="Arial"/>
              <a:cs typeface="Arial"/>
              <a:sym typeface="Arial"/>
            </a:endParaRPr>
          </a:p>
        </p:txBody>
      </p:sp>
      <p:sp>
        <p:nvSpPr>
          <p:cNvPr id="383" name="Google Shape;383;p25"/>
          <p:cNvSpPr/>
          <p:nvPr/>
        </p:nvSpPr>
        <p:spPr>
          <a:xfrm>
            <a:off x="5643407" y="1795676"/>
            <a:ext cx="2975700" cy="2051400"/>
          </a:xfrm>
          <a:prstGeom prst="ellipse">
            <a:avLst/>
          </a:prstGeom>
          <a:solidFill>
            <a:schemeClr val="accent1">
              <a:lumMod val="75000"/>
            </a:schemeClr>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Arial"/>
                <a:ea typeface="Arial"/>
                <a:cs typeface="Arial"/>
                <a:sym typeface="Arial"/>
              </a:rPr>
              <a:t>Necessary</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Required for the proper performance of the award</a:t>
            </a:r>
            <a:endParaRPr sz="1400" b="0" i="0" u="none" strike="noStrike" cap="none" dirty="0">
              <a:solidFill>
                <a:srgbClr val="000000"/>
              </a:solidFill>
              <a:latin typeface="Arial"/>
              <a:ea typeface="Arial"/>
              <a:cs typeface="Arial"/>
              <a:sym typeface="Arial"/>
            </a:endParaRPr>
          </a:p>
          <a:p>
            <a:pPr marL="285750" marR="0" lvl="0" indent="-19685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82" name="Google Shape;382;p25"/>
          <p:cNvSpPr/>
          <p:nvPr/>
        </p:nvSpPr>
        <p:spPr>
          <a:xfrm>
            <a:off x="3183720" y="4124814"/>
            <a:ext cx="3160500" cy="1958400"/>
          </a:xfrm>
          <a:prstGeom prst="ellipse">
            <a:avLst/>
          </a:prstGeom>
          <a:solidFill>
            <a:schemeClr val="accent1">
              <a:lumMod val="75000"/>
            </a:schemeClr>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Arial"/>
                <a:ea typeface="Arial"/>
                <a:cs typeface="Arial"/>
                <a:sym typeface="Arial"/>
              </a:rPr>
              <a:t>Allocable (200.405)</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Cost assignable in accordance with relative benefit received</a:t>
            </a:r>
            <a:endParaRPr sz="1400" b="0" i="0" u="none" strike="noStrike" cap="none" dirty="0">
              <a:solidFill>
                <a:srgbClr val="000000"/>
              </a:solidFill>
              <a:latin typeface="Arial"/>
              <a:ea typeface="Arial"/>
              <a:cs typeface="Arial"/>
              <a:sym typeface="Arial"/>
            </a:endParaRPr>
          </a:p>
          <a:p>
            <a:pPr marL="285750" marR="0" lvl="0" indent="-19685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98120038bf_0_409"/>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Determination of Allowable Costs</a:t>
            </a:r>
            <a:endParaRPr/>
          </a:p>
          <a:p>
            <a:pPr marL="0" lvl="0" indent="0" algn="l" rtl="0">
              <a:lnSpc>
                <a:spcPct val="90000"/>
              </a:lnSpc>
              <a:spcBef>
                <a:spcPts val="0"/>
              </a:spcBef>
              <a:spcAft>
                <a:spcPts val="0"/>
              </a:spcAft>
              <a:buClr>
                <a:schemeClr val="lt1"/>
              </a:buClr>
              <a:buSzPts val="2400"/>
              <a:buFont typeface="Arial"/>
              <a:buNone/>
            </a:pPr>
            <a:r>
              <a:rPr lang="en-US" sz="1800" i="1"/>
              <a:t>Applies to State AND Federal Awards</a:t>
            </a:r>
            <a:endParaRPr sz="1800" i="1"/>
          </a:p>
        </p:txBody>
      </p:sp>
      <p:sp>
        <p:nvSpPr>
          <p:cNvPr id="390" name="Google Shape;390;g398120038bf_0_409"/>
          <p:cNvSpPr txBox="1">
            <a:spLocks noGrp="1"/>
          </p:cNvSpPr>
          <p:nvPr>
            <p:ph type="body" idx="1"/>
          </p:nvPr>
        </p:nvSpPr>
        <p:spPr>
          <a:xfrm>
            <a:off x="309700" y="1256675"/>
            <a:ext cx="8663400" cy="5280000"/>
          </a:xfrm>
          <a:prstGeom prst="rect">
            <a:avLst/>
          </a:prstGeom>
          <a:noFill/>
          <a:ln>
            <a:noFill/>
          </a:ln>
        </p:spPr>
        <p:txBody>
          <a:bodyPr spcFirstLastPara="1" wrap="square" lIns="0" tIns="0" rIns="0" bIns="45700" anchor="t" anchorCtr="0">
            <a:normAutofit/>
          </a:bodyPr>
          <a:lstStyle/>
          <a:p>
            <a:pPr marL="0" lvl="2" indent="0" algn="l" rtl="0">
              <a:lnSpc>
                <a:spcPct val="90000"/>
              </a:lnSpc>
              <a:spcBef>
                <a:spcPts val="500"/>
              </a:spcBef>
              <a:spcAft>
                <a:spcPts val="0"/>
              </a:spcAft>
              <a:buSzPts val="1800"/>
              <a:buNone/>
            </a:pPr>
            <a:r>
              <a:rPr lang="en-US"/>
              <a:t>ANY dollar of federal funds MUST meet the following requirements (best practice for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state)</a:t>
            </a:r>
            <a:r>
              <a:rPr lang="en-US"/>
              <a:t>:</a:t>
            </a:r>
            <a:endParaRPr/>
          </a:p>
          <a:p>
            <a:pPr marL="457200" lvl="0" indent="-317500" algn="l" rtl="0">
              <a:lnSpc>
                <a:spcPct val="100000"/>
              </a:lnSpc>
              <a:spcBef>
                <a:spcPts val="0"/>
              </a:spcBef>
              <a:spcAft>
                <a:spcPts val="0"/>
              </a:spcAft>
              <a:buSzPts val="1400"/>
              <a:buChar char="●"/>
            </a:pPr>
            <a:r>
              <a:rPr lang="en-US" sz="1400"/>
              <a:t>Is it Allowable (</a:t>
            </a:r>
            <a:r>
              <a:rPr lang="en-US" sz="1400" u="sng">
                <a:solidFill>
                  <a:schemeClr val="hlink"/>
                </a:solidFill>
                <a:hlinkClick r:id="rId3"/>
              </a:rPr>
              <a:t>200.403</a:t>
            </a:r>
            <a:r>
              <a:rPr lang="en-US" sz="1400"/>
              <a:t>)</a:t>
            </a:r>
            <a:endParaRPr sz="1400"/>
          </a:p>
          <a:p>
            <a:pPr marL="914400" lvl="1" indent="-317500" algn="l" rtl="0">
              <a:lnSpc>
                <a:spcPct val="100000"/>
              </a:lnSpc>
              <a:spcBef>
                <a:spcPts val="0"/>
              </a:spcBef>
              <a:spcAft>
                <a:spcPts val="0"/>
              </a:spcAft>
              <a:buSzPts val="1400"/>
              <a:buChar char="○"/>
            </a:pPr>
            <a:r>
              <a:rPr lang="en-US" sz="1400"/>
              <a:t>Necessary and reasonable for the performance of the award.</a:t>
            </a:r>
            <a:endParaRPr sz="1400"/>
          </a:p>
          <a:p>
            <a:pPr marL="914400" lvl="1" indent="-317500" algn="l" rtl="0">
              <a:lnSpc>
                <a:spcPct val="100000"/>
              </a:lnSpc>
              <a:spcBef>
                <a:spcPts val="0"/>
              </a:spcBef>
              <a:spcAft>
                <a:spcPts val="0"/>
              </a:spcAft>
              <a:buSzPts val="1400"/>
              <a:buChar char="○"/>
            </a:pPr>
            <a:r>
              <a:rPr lang="en-US" sz="1400"/>
              <a:t>Conform to specific exclusions or limitations (award specific as well).</a:t>
            </a:r>
            <a:endParaRPr sz="1400"/>
          </a:p>
          <a:p>
            <a:pPr marL="914400" lvl="1" indent="-317500" algn="l" rtl="0">
              <a:lnSpc>
                <a:spcPct val="100000"/>
              </a:lnSpc>
              <a:spcBef>
                <a:spcPts val="0"/>
              </a:spcBef>
              <a:spcAft>
                <a:spcPts val="0"/>
              </a:spcAft>
              <a:buSzPts val="1400"/>
              <a:buChar char="○"/>
            </a:pPr>
            <a:r>
              <a:rPr lang="en-US" sz="1400"/>
              <a:t>Consistent treatment in process (federal and nonfederal) and application (direct or indirect).</a:t>
            </a:r>
            <a:endParaRPr sz="1400"/>
          </a:p>
          <a:p>
            <a:pPr marL="914400" lvl="1" indent="-317500" algn="l" rtl="0">
              <a:lnSpc>
                <a:spcPct val="100000"/>
              </a:lnSpc>
              <a:spcBef>
                <a:spcPts val="0"/>
              </a:spcBef>
              <a:spcAft>
                <a:spcPts val="0"/>
              </a:spcAft>
              <a:buSzPts val="1400"/>
              <a:buChar char="○"/>
            </a:pPr>
            <a:r>
              <a:rPr lang="en-US" sz="1400"/>
              <a:t>Conform to GAAP/GASB.</a:t>
            </a:r>
            <a:endParaRPr sz="1400"/>
          </a:p>
          <a:p>
            <a:pPr marL="914400" lvl="1" indent="-317500" algn="l" rtl="0">
              <a:lnSpc>
                <a:spcPct val="100000"/>
              </a:lnSpc>
              <a:spcBef>
                <a:spcPts val="0"/>
              </a:spcBef>
              <a:spcAft>
                <a:spcPts val="0"/>
              </a:spcAft>
              <a:buSzPts val="1400"/>
              <a:buChar char="○"/>
            </a:pPr>
            <a:r>
              <a:rPr lang="en-US" sz="1400"/>
              <a:t>Not used as cost share or match for another federal award OR duplication of reimbursement (no double dipping).</a:t>
            </a:r>
            <a:endParaRPr sz="1400"/>
          </a:p>
          <a:p>
            <a:pPr marL="914400" lvl="1" indent="-317500" algn="l" rtl="0">
              <a:lnSpc>
                <a:spcPct val="100000"/>
              </a:lnSpc>
              <a:spcBef>
                <a:spcPts val="0"/>
              </a:spcBef>
              <a:spcAft>
                <a:spcPts val="0"/>
              </a:spcAft>
              <a:buSzPts val="1400"/>
              <a:buChar char="○"/>
            </a:pPr>
            <a:r>
              <a:rPr lang="en-US" sz="1400"/>
              <a:t>Adequately documented.</a:t>
            </a:r>
            <a:endParaRPr sz="1400"/>
          </a:p>
          <a:p>
            <a:pPr marL="914400" lvl="1" indent="-317500" algn="l" rtl="0">
              <a:lnSpc>
                <a:spcPct val="100000"/>
              </a:lnSpc>
              <a:spcBef>
                <a:spcPts val="0"/>
              </a:spcBef>
              <a:spcAft>
                <a:spcPts val="0"/>
              </a:spcAft>
              <a:buSzPts val="1400"/>
              <a:buChar char="○"/>
            </a:pPr>
            <a:r>
              <a:rPr lang="en-US" sz="1400"/>
              <a:t>Incurred during approved budget period (obligation).</a:t>
            </a:r>
            <a:endParaRPr sz="1400"/>
          </a:p>
          <a:p>
            <a:pPr marL="457200" lvl="0" indent="-317500" algn="l" rtl="0">
              <a:lnSpc>
                <a:spcPct val="100000"/>
              </a:lnSpc>
              <a:spcBef>
                <a:spcPts val="0"/>
              </a:spcBef>
              <a:spcAft>
                <a:spcPts val="0"/>
              </a:spcAft>
              <a:buSzPts val="1400"/>
              <a:buChar char="●"/>
            </a:pPr>
            <a:r>
              <a:rPr lang="en-US" sz="1400"/>
              <a:t>Is it Reasonable AND Necessary  </a:t>
            </a:r>
            <a:r>
              <a:rPr lang="en-US" sz="1400" u="sng">
                <a:solidFill>
                  <a:schemeClr val="hlink"/>
                </a:solidFill>
                <a:hlinkClick r:id="rId4"/>
              </a:rPr>
              <a:t>(200.404)</a:t>
            </a:r>
            <a:endParaRPr sz="1400"/>
          </a:p>
          <a:p>
            <a:pPr marL="914400" lvl="1" indent="-317500" algn="l" rtl="0">
              <a:lnSpc>
                <a:spcPct val="100000"/>
              </a:lnSpc>
              <a:spcBef>
                <a:spcPts val="0"/>
              </a:spcBef>
              <a:spcAft>
                <a:spcPts val="0"/>
              </a:spcAft>
              <a:buSzPts val="1400"/>
              <a:buChar char="○"/>
            </a:pPr>
            <a:r>
              <a:rPr lang="en-US" sz="1400"/>
              <a:t>The cost does NOT exceed that which the entity would NORMALLY pay for the service/product.</a:t>
            </a:r>
            <a:endParaRPr sz="1400"/>
          </a:p>
          <a:p>
            <a:pPr marL="914400" lvl="1" indent="-317500" algn="l" rtl="0">
              <a:lnSpc>
                <a:spcPct val="100000"/>
              </a:lnSpc>
              <a:spcBef>
                <a:spcPts val="0"/>
              </a:spcBef>
              <a:spcAft>
                <a:spcPts val="0"/>
              </a:spcAft>
              <a:buSzPts val="1400"/>
              <a:buChar char="○"/>
            </a:pPr>
            <a:r>
              <a:rPr lang="en-US" sz="1400"/>
              <a:t>Is necessary for the delivery of services under the specific project.</a:t>
            </a:r>
            <a:endParaRPr sz="1400"/>
          </a:p>
          <a:p>
            <a:pPr marL="914400" lvl="1" indent="-317500" algn="l" rtl="0">
              <a:lnSpc>
                <a:spcPct val="100000"/>
              </a:lnSpc>
              <a:spcBef>
                <a:spcPts val="0"/>
              </a:spcBef>
              <a:spcAft>
                <a:spcPts val="0"/>
              </a:spcAft>
              <a:buSzPts val="1400"/>
              <a:buChar char="○"/>
            </a:pPr>
            <a:r>
              <a:rPr lang="en-US" sz="1400"/>
              <a:t>Complies with requirements and restraints of the award, state law, and INTERNAL POLICY!</a:t>
            </a:r>
            <a:endParaRPr sz="1400"/>
          </a:p>
          <a:p>
            <a:pPr marL="457200" lvl="0" indent="-317500" algn="l" rtl="0">
              <a:lnSpc>
                <a:spcPct val="100000"/>
              </a:lnSpc>
              <a:spcBef>
                <a:spcPts val="0"/>
              </a:spcBef>
              <a:spcAft>
                <a:spcPts val="0"/>
              </a:spcAft>
              <a:buSzPts val="1400"/>
              <a:buChar char="●"/>
            </a:pPr>
            <a:r>
              <a:rPr lang="en-US" sz="1400"/>
              <a:t>Is it Allocable </a:t>
            </a:r>
            <a:r>
              <a:rPr lang="en-US" sz="1400" u="sng">
                <a:solidFill>
                  <a:schemeClr val="hlink"/>
                </a:solidFill>
                <a:hlinkClick r:id="rId5"/>
              </a:rPr>
              <a:t>(200.405)</a:t>
            </a:r>
            <a:endParaRPr sz="1400"/>
          </a:p>
          <a:p>
            <a:pPr marL="914400" lvl="1" indent="-317500" algn="l" rtl="0">
              <a:lnSpc>
                <a:spcPct val="100000"/>
              </a:lnSpc>
              <a:spcBef>
                <a:spcPts val="0"/>
              </a:spcBef>
              <a:spcAft>
                <a:spcPts val="0"/>
              </a:spcAft>
              <a:buSzPts val="1400"/>
              <a:buChar char="○"/>
            </a:pPr>
            <a:r>
              <a:rPr lang="en-US" sz="1400"/>
              <a:t>Example - Labor Costs! (puts the “effort” in time and effort)</a:t>
            </a:r>
            <a:endParaRPr sz="1400"/>
          </a:p>
          <a:p>
            <a:pPr marL="914400" lvl="1" indent="-317500" algn="l" rtl="0">
              <a:lnSpc>
                <a:spcPct val="100000"/>
              </a:lnSpc>
              <a:spcBef>
                <a:spcPts val="0"/>
              </a:spcBef>
              <a:spcAft>
                <a:spcPts val="0"/>
              </a:spcAft>
              <a:buSzPts val="1400"/>
              <a:buChar char="○"/>
            </a:pPr>
            <a:r>
              <a:rPr lang="en-US" sz="1400"/>
              <a:t>Incurred for the particular project and is necessary to carry out the project.</a:t>
            </a:r>
            <a:endParaRPr sz="1400"/>
          </a:p>
          <a:p>
            <a:pPr marL="914400" lvl="1" indent="-317500" algn="l" rtl="0">
              <a:lnSpc>
                <a:spcPct val="100000"/>
              </a:lnSpc>
              <a:spcBef>
                <a:spcPts val="0"/>
              </a:spcBef>
              <a:spcAft>
                <a:spcPts val="0"/>
              </a:spcAft>
              <a:buSzPts val="1400"/>
              <a:buChar char="○"/>
            </a:pPr>
            <a:r>
              <a:rPr lang="en-US" sz="1400"/>
              <a:t>Expense is NOT part of the indirect cost base being claimed.</a:t>
            </a:r>
            <a:endParaRPr sz="1400"/>
          </a:p>
          <a:p>
            <a:pPr marL="914400" lvl="0" indent="0" algn="l" rtl="0">
              <a:lnSpc>
                <a:spcPct val="100000"/>
              </a:lnSpc>
              <a:spcBef>
                <a:spcPts val="0"/>
              </a:spcBef>
              <a:spcAft>
                <a:spcPts val="0"/>
              </a:spcAft>
              <a:buSzPts val="2400"/>
              <a:buNone/>
            </a:pPr>
            <a:endParaRPr sz="1400"/>
          </a:p>
          <a:p>
            <a:pPr marL="457200" lvl="0" indent="0" algn="ctr" rtl="0">
              <a:lnSpc>
                <a:spcPct val="100000"/>
              </a:lnSpc>
              <a:spcBef>
                <a:spcPts val="0"/>
              </a:spcBef>
              <a:spcAft>
                <a:spcPts val="0"/>
              </a:spcAft>
              <a:buSzPts val="2400"/>
              <a:buNone/>
            </a:pPr>
            <a:r>
              <a:rPr lang="en-US" sz="1400" b="1"/>
              <a:t>ALL EXPENSES CHARGED TO A STATE OR FEDERAL AWARD </a:t>
            </a:r>
            <a:r>
              <a:rPr lang="en-US" sz="1400" b="1" u="sng"/>
              <a:t>MUST</a:t>
            </a:r>
            <a:r>
              <a:rPr lang="en-US" sz="1400" b="1"/>
              <a:t> BE NET OF ANY CREDITS.</a:t>
            </a:r>
            <a:endParaRPr sz="1400" b="1"/>
          </a:p>
          <a:p>
            <a:pPr marL="457200" lvl="0" indent="0" algn="ctr" rtl="0">
              <a:lnSpc>
                <a:spcPct val="100000"/>
              </a:lnSpc>
              <a:spcBef>
                <a:spcPts val="0"/>
              </a:spcBef>
              <a:spcAft>
                <a:spcPts val="0"/>
              </a:spcAft>
              <a:buSzPts val="2400"/>
              <a:buNone/>
            </a:pPr>
            <a:r>
              <a:rPr lang="en-US" sz="1400" b="1"/>
              <a:t>These requirements are applicable to Cost Share/Matching expenses as well!</a:t>
            </a:r>
            <a:endParaRPr sz="1400" b="1"/>
          </a:p>
        </p:txBody>
      </p:sp>
      <p:sp>
        <p:nvSpPr>
          <p:cNvPr id="391" name="Google Shape;391;g398120038bf_0_40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6"/>
          <p:cNvSpPr txBox="1">
            <a:spLocks noGrp="1"/>
          </p:cNvSpPr>
          <p:nvPr>
            <p:ph type="title"/>
          </p:nvPr>
        </p:nvSpPr>
        <p:spPr>
          <a:xfrm>
            <a:off x="245202" y="254525"/>
            <a:ext cx="8270100" cy="7563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1200"/>
              </a:spcBef>
              <a:spcAft>
                <a:spcPts val="0"/>
              </a:spcAft>
              <a:buSzPts val="2400"/>
              <a:buNone/>
            </a:pPr>
            <a:r>
              <a:rPr lang="en-US"/>
              <a:t>Compliance - Common Issues Related to Allowable Costs</a:t>
            </a:r>
            <a:endParaRPr sz="2400">
              <a:solidFill>
                <a:schemeClr val="lt1"/>
              </a:solidFill>
            </a:endParaRPr>
          </a:p>
        </p:txBody>
      </p:sp>
      <p:sp>
        <p:nvSpPr>
          <p:cNvPr id="398" name="Google Shape;398;p26"/>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1200"/>
              </a:spcBef>
              <a:spcAft>
                <a:spcPts val="0"/>
              </a:spcAft>
              <a:buSzPts val="2400"/>
              <a:buChar char="•"/>
            </a:pPr>
            <a:r>
              <a:rPr lang="en-US"/>
              <a:t>Food - very </a:t>
            </a:r>
            <a:r>
              <a:rPr lang="en-US" u="sng">
                <a:solidFill>
                  <a:schemeClr val="hlink"/>
                </a:solidFill>
                <a:hlinkClick r:id="rId3"/>
              </a:rPr>
              <a:t>specific scenarios</a:t>
            </a:r>
            <a:r>
              <a:rPr lang="en-US"/>
              <a:t> in which ED sees food as an allowable use of federal funds</a:t>
            </a:r>
            <a:endParaRPr/>
          </a:p>
          <a:p>
            <a:pPr marL="0" lvl="0" indent="0" algn="l" rtl="0">
              <a:lnSpc>
                <a:spcPct val="90000"/>
              </a:lnSpc>
              <a:spcBef>
                <a:spcPts val="1200"/>
              </a:spcBef>
              <a:spcAft>
                <a:spcPts val="0"/>
              </a:spcAft>
              <a:buSzPts val="2400"/>
              <a:buNone/>
            </a:pPr>
            <a:endParaRPr/>
          </a:p>
          <a:p>
            <a:pPr marL="457200" lvl="0" indent="-381000" algn="l" rtl="0">
              <a:lnSpc>
                <a:spcPct val="90000"/>
              </a:lnSpc>
              <a:spcBef>
                <a:spcPts val="1200"/>
              </a:spcBef>
              <a:spcAft>
                <a:spcPts val="0"/>
              </a:spcAft>
              <a:buSzPts val="2400"/>
              <a:buChar char="•"/>
            </a:pPr>
            <a:r>
              <a:rPr lang="en-US"/>
              <a:t>Taxes - make use of available tax exemptions (200.470)</a:t>
            </a:r>
            <a:endParaRPr/>
          </a:p>
          <a:p>
            <a:pPr marL="0" lvl="0" indent="0" algn="l" rtl="0">
              <a:lnSpc>
                <a:spcPct val="90000"/>
              </a:lnSpc>
              <a:spcBef>
                <a:spcPts val="1200"/>
              </a:spcBef>
              <a:spcAft>
                <a:spcPts val="0"/>
              </a:spcAft>
              <a:buSzPts val="2400"/>
              <a:buNone/>
            </a:pPr>
            <a:endParaRPr/>
          </a:p>
          <a:p>
            <a:pPr marL="457200" lvl="0" indent="-381000" algn="l" rtl="0">
              <a:lnSpc>
                <a:spcPct val="90000"/>
              </a:lnSpc>
              <a:spcBef>
                <a:spcPts val="1200"/>
              </a:spcBef>
              <a:spcAft>
                <a:spcPts val="0"/>
              </a:spcAft>
              <a:buSzPts val="2400"/>
              <a:buChar char="•"/>
            </a:pPr>
            <a:r>
              <a:rPr lang="en-US"/>
              <a:t>Personal benefit - be careful with perceived benefits (e.g., incentives/gifts)</a:t>
            </a:r>
            <a:endParaRPr/>
          </a:p>
          <a:p>
            <a:pPr marL="0" lvl="0" indent="0" algn="l" rtl="0">
              <a:lnSpc>
                <a:spcPct val="90000"/>
              </a:lnSpc>
              <a:spcBef>
                <a:spcPts val="1200"/>
              </a:spcBef>
              <a:spcAft>
                <a:spcPts val="0"/>
              </a:spcAft>
              <a:buSzPts val="2400"/>
              <a:buNone/>
            </a:pPr>
            <a:endParaRPr/>
          </a:p>
          <a:p>
            <a:pPr marL="457200" lvl="0" indent="-381000" algn="l" rtl="0">
              <a:lnSpc>
                <a:spcPct val="90000"/>
              </a:lnSpc>
              <a:spcBef>
                <a:spcPts val="1200"/>
              </a:spcBef>
              <a:spcAft>
                <a:spcPts val="0"/>
              </a:spcAft>
              <a:buSzPts val="2400"/>
              <a:buChar char="•"/>
            </a:pPr>
            <a:r>
              <a:rPr lang="en-US"/>
              <a:t>Conflict with internal policies (e.g., travel normally charged to non federal funds?)</a:t>
            </a:r>
            <a:endParaRPr/>
          </a:p>
        </p:txBody>
      </p:sp>
      <p:sp>
        <p:nvSpPr>
          <p:cNvPr id="399" name="Google Shape;399;p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667"/>
              <a:buFont typeface="Arial"/>
              <a:buNone/>
            </a:pPr>
            <a:r>
              <a:rPr lang="en-US">
                <a:latin typeface="Calibri"/>
                <a:ea typeface="Calibri"/>
                <a:cs typeface="Calibri"/>
                <a:sym typeface="Calibri"/>
              </a:rPr>
              <a:t>Additional Grant Resources</a:t>
            </a:r>
            <a:br>
              <a:rPr lang="en-US">
                <a:latin typeface="Calibri"/>
                <a:ea typeface="Calibri"/>
                <a:cs typeface="Calibri"/>
                <a:sym typeface="Calibri"/>
              </a:rPr>
            </a:br>
            <a:endParaRPr/>
          </a:p>
        </p:txBody>
      </p:sp>
      <p:sp>
        <p:nvSpPr>
          <p:cNvPr id="405" name="Google Shape;405;p27"/>
          <p:cNvSpPr txBox="1">
            <a:spLocks noGrp="1"/>
          </p:cNvSpPr>
          <p:nvPr>
            <p:ph type="body" idx="1"/>
          </p:nvPr>
        </p:nvSpPr>
        <p:spPr>
          <a:xfrm>
            <a:off x="245200" y="1247525"/>
            <a:ext cx="8722500" cy="5478900"/>
          </a:xfrm>
          <a:prstGeom prst="rect">
            <a:avLst/>
          </a:prstGeom>
          <a:noFill/>
          <a:ln>
            <a:noFill/>
          </a:ln>
        </p:spPr>
        <p:txBody>
          <a:bodyPr spcFirstLastPara="1" wrap="square" lIns="0" tIns="0" rIns="0" bIns="45700" anchor="t" anchorCtr="0">
            <a:normAutofit fontScale="70000" lnSpcReduction="20000"/>
          </a:bodyPr>
          <a:lstStyle/>
          <a:p>
            <a:pPr marL="457200" lvl="0" indent="-334545" algn="l" rtl="0">
              <a:lnSpc>
                <a:spcPct val="90000"/>
              </a:lnSpc>
              <a:spcBef>
                <a:spcPts val="1000"/>
              </a:spcBef>
              <a:spcAft>
                <a:spcPts val="0"/>
              </a:spcAft>
              <a:buSzPct val="100000"/>
              <a:buChar char="•"/>
            </a:pPr>
            <a:r>
              <a:rPr lang="en-US" sz="2150">
                <a:latin typeface="Calibri"/>
                <a:ea typeface="Calibri"/>
                <a:cs typeface="Calibri"/>
                <a:sym typeface="Calibri"/>
              </a:rPr>
              <a:t>Chart of Accounts: </a:t>
            </a:r>
            <a:r>
              <a:rPr lang="en-US" sz="2150" u="sng">
                <a:solidFill>
                  <a:schemeClr val="hlink"/>
                </a:solidFill>
                <a:latin typeface="Calibri"/>
                <a:ea typeface="Calibri"/>
                <a:cs typeface="Calibri"/>
                <a:sym typeface="Calibri"/>
                <a:hlinkClick r:id="rId3"/>
              </a:rPr>
              <a:t>http://www.cde.state.co.us/cdefinance/sfcoa</a:t>
            </a:r>
            <a:endParaRPr sz="2150" u="sng">
              <a:solidFill>
                <a:schemeClr val="hlink"/>
              </a:solidFill>
              <a:latin typeface="Calibri"/>
              <a:ea typeface="Calibri"/>
              <a:cs typeface="Calibri"/>
              <a:sym typeface="Calibri"/>
            </a:endParaRPr>
          </a:p>
          <a:p>
            <a:pPr marL="457200" lvl="0" indent="-334545" algn="l" rtl="0">
              <a:lnSpc>
                <a:spcPct val="90000"/>
              </a:lnSpc>
              <a:spcBef>
                <a:spcPts val="1000"/>
              </a:spcBef>
              <a:spcAft>
                <a:spcPts val="0"/>
              </a:spcAft>
              <a:buSzPct val="100000"/>
              <a:buChar char="•"/>
            </a:pPr>
            <a:r>
              <a:rPr lang="en-US" sz="2150">
                <a:latin typeface="Calibri"/>
                <a:ea typeface="Calibri"/>
                <a:cs typeface="Calibri"/>
                <a:sym typeface="Calibri"/>
              </a:rPr>
              <a:t>Grants Fiscal: </a:t>
            </a:r>
            <a:r>
              <a:rPr lang="en-US" sz="2150" u="sng">
                <a:solidFill>
                  <a:schemeClr val="hlink"/>
                </a:solidFill>
                <a:hlinkClick r:id="rId4"/>
              </a:rPr>
              <a:t>https://www.cde.state.co.us/cdefisgrant</a:t>
            </a:r>
            <a:endParaRPr sz="2150"/>
          </a:p>
          <a:p>
            <a:pPr marL="457200" lvl="0" indent="-334545" algn="l" rtl="0">
              <a:lnSpc>
                <a:spcPct val="90000"/>
              </a:lnSpc>
              <a:spcBef>
                <a:spcPts val="1000"/>
              </a:spcBef>
              <a:spcAft>
                <a:spcPts val="0"/>
              </a:spcAft>
              <a:buSzPct val="100000"/>
              <a:buChar char="•"/>
            </a:pPr>
            <a:r>
              <a:rPr lang="en-US" sz="2150"/>
              <a:t>Indirect Rates: </a:t>
            </a:r>
            <a:r>
              <a:rPr lang="en-US" sz="2150" u="sng">
                <a:solidFill>
                  <a:schemeClr val="hlink"/>
                </a:solidFill>
                <a:hlinkClick r:id="rId5"/>
              </a:rPr>
              <a:t>https://www.cde.state.co.us/cdefinance/icrc</a:t>
            </a:r>
            <a:endParaRPr sz="2150"/>
          </a:p>
          <a:p>
            <a:pPr marL="457200" lvl="0" indent="-334545" algn="l" rtl="0">
              <a:lnSpc>
                <a:spcPct val="90000"/>
              </a:lnSpc>
              <a:spcBef>
                <a:spcPts val="1000"/>
              </a:spcBef>
              <a:spcAft>
                <a:spcPts val="0"/>
              </a:spcAft>
              <a:buSzPct val="100000"/>
              <a:buChar char="•"/>
            </a:pPr>
            <a:r>
              <a:rPr lang="en-US" sz="2150"/>
              <a:t>Request for Funds: </a:t>
            </a:r>
            <a:r>
              <a:rPr lang="en-US" sz="2150" u="sng">
                <a:solidFill>
                  <a:schemeClr val="hlink"/>
                </a:solidFill>
                <a:hlinkClick r:id="rId6"/>
              </a:rPr>
              <a:t>https://www.cde.state.co.us/cdefisgrant/requestforfundsforms</a:t>
            </a:r>
            <a:r>
              <a:rPr lang="en-US" sz="2150"/>
              <a:t> (Formsite submissions)</a:t>
            </a:r>
            <a:endParaRPr sz="2150"/>
          </a:p>
          <a:p>
            <a:pPr marL="457200" lvl="0" indent="-334545" algn="l" rtl="0">
              <a:lnSpc>
                <a:spcPct val="90000"/>
              </a:lnSpc>
              <a:spcBef>
                <a:spcPts val="1000"/>
              </a:spcBef>
              <a:spcAft>
                <a:spcPts val="0"/>
              </a:spcAft>
              <a:buSzPct val="100000"/>
              <a:buChar char="•"/>
            </a:pPr>
            <a:r>
              <a:rPr lang="en-US" sz="2150">
                <a:latin typeface="Calibri"/>
                <a:ea typeface="Calibri"/>
                <a:cs typeface="Calibri"/>
                <a:sym typeface="Calibri"/>
              </a:rPr>
              <a:t>Federal Regulation </a:t>
            </a:r>
            <a:r>
              <a:rPr lang="en-US" sz="2150"/>
              <a:t>2 CFR 200</a:t>
            </a:r>
            <a:r>
              <a:rPr lang="en-US" sz="2150">
                <a:latin typeface="Calibri"/>
                <a:ea typeface="Calibri"/>
                <a:cs typeface="Calibri"/>
                <a:sym typeface="Calibri"/>
              </a:rPr>
              <a:t>: </a:t>
            </a:r>
            <a:r>
              <a:rPr lang="en-US" sz="2150" u="sng">
                <a:solidFill>
                  <a:schemeClr val="hlink"/>
                </a:solidFill>
                <a:latin typeface="Calibri"/>
                <a:ea typeface="Calibri"/>
                <a:cs typeface="Calibri"/>
                <a:sym typeface="Calibri"/>
                <a:hlinkClick r:id="rId7"/>
              </a:rPr>
              <a:t>https://www.ecfr.gov/current/title-2/subtitle-A/chapter-II/part-200?toc=1</a:t>
            </a:r>
            <a:endParaRPr sz="2150"/>
          </a:p>
          <a:p>
            <a:pPr marL="457200" lvl="0" indent="-334545" algn="l" rtl="0">
              <a:lnSpc>
                <a:spcPct val="90000"/>
              </a:lnSpc>
              <a:spcBef>
                <a:spcPts val="1000"/>
              </a:spcBef>
              <a:spcAft>
                <a:spcPts val="0"/>
              </a:spcAft>
              <a:buSzPct val="100000"/>
              <a:buChar char="•"/>
            </a:pPr>
            <a:r>
              <a:rPr lang="en-US" sz="2150"/>
              <a:t>EDGAR Regulation: </a:t>
            </a:r>
            <a:r>
              <a:rPr lang="en-US" sz="2150" u="sng">
                <a:solidFill>
                  <a:schemeClr val="hlink"/>
                </a:solidFill>
                <a:hlinkClick r:id="rId8"/>
              </a:rPr>
              <a:t>https://www.ecfr.gov/current/title-34</a:t>
            </a:r>
            <a:endParaRPr sz="2150"/>
          </a:p>
          <a:p>
            <a:pPr marL="457200" lvl="0" indent="-334545" algn="l" rtl="0">
              <a:lnSpc>
                <a:spcPct val="90000"/>
              </a:lnSpc>
              <a:spcBef>
                <a:spcPts val="1000"/>
              </a:spcBef>
              <a:spcAft>
                <a:spcPts val="0"/>
              </a:spcAft>
              <a:buSzPct val="100000"/>
              <a:buChar char="•"/>
            </a:pPr>
            <a:r>
              <a:rPr lang="en-US" sz="2150">
                <a:latin typeface="Calibri"/>
                <a:ea typeface="Calibri"/>
                <a:cs typeface="Calibri"/>
                <a:sym typeface="Calibri"/>
              </a:rPr>
              <a:t>Related School Finance Trainings: </a:t>
            </a:r>
            <a:r>
              <a:rPr lang="en-US" sz="2150" u="sng">
                <a:solidFill>
                  <a:schemeClr val="hlink"/>
                </a:solidFill>
                <a:latin typeface="Calibri"/>
                <a:ea typeface="Calibri"/>
                <a:cs typeface="Calibri"/>
                <a:sym typeface="Calibri"/>
                <a:hlinkClick r:id="rId9"/>
              </a:rPr>
              <a:t>http://www.cde.state.co.us/cdefinance/upcomingschoolfinancetownhallsandtrainings</a:t>
            </a:r>
            <a:endParaRPr sz="2150"/>
          </a:p>
          <a:p>
            <a:pPr marL="457200" lvl="0" indent="-334545" algn="l" rtl="0">
              <a:lnSpc>
                <a:spcPct val="90000"/>
              </a:lnSpc>
              <a:spcBef>
                <a:spcPts val="1000"/>
              </a:spcBef>
              <a:spcAft>
                <a:spcPts val="0"/>
              </a:spcAft>
              <a:buSzPct val="100000"/>
              <a:buChar char="•"/>
            </a:pPr>
            <a:r>
              <a:rPr lang="en-US" sz="2150"/>
              <a:t>Colorado Revised Statutes: </a:t>
            </a:r>
            <a:r>
              <a:rPr lang="en-US" sz="2150" u="sng">
                <a:solidFill>
                  <a:schemeClr val="hlink"/>
                </a:solidFill>
                <a:hlinkClick r:id="rId10"/>
              </a:rPr>
              <a:t>https://leg.colorado.gov/agencies/office-legislative-legal-services/colorado-revised-statutes</a:t>
            </a:r>
            <a:endParaRPr sz="2150"/>
          </a:p>
          <a:p>
            <a:pPr marL="457200" lvl="0" indent="-334545" algn="l" rtl="0">
              <a:lnSpc>
                <a:spcPct val="90000"/>
              </a:lnSpc>
              <a:spcBef>
                <a:spcPts val="1000"/>
              </a:spcBef>
              <a:spcAft>
                <a:spcPts val="0"/>
              </a:spcAft>
              <a:buSzPct val="100000"/>
              <a:buChar char="•"/>
            </a:pPr>
            <a:r>
              <a:rPr lang="en-US" sz="2150"/>
              <a:t>Colorado Office of the State Controller Fiscal Rules: </a:t>
            </a:r>
            <a:r>
              <a:rPr lang="en-US" sz="2150" u="sng">
                <a:solidFill>
                  <a:schemeClr val="hlink"/>
                </a:solidFill>
                <a:hlinkClick r:id="rId11"/>
              </a:rPr>
              <a:t>https://osc.colorado.gov/financial-operations/fiscal-rules-procedures/fiscal-rules</a:t>
            </a:r>
            <a:endParaRPr sz="2150"/>
          </a:p>
          <a:p>
            <a:pPr marL="457200" lvl="0" indent="-334545" algn="l" rtl="0">
              <a:lnSpc>
                <a:spcPct val="90000"/>
              </a:lnSpc>
              <a:spcBef>
                <a:spcPts val="1000"/>
              </a:spcBef>
              <a:spcAft>
                <a:spcPts val="0"/>
              </a:spcAft>
              <a:buSzPct val="100000"/>
              <a:buChar char="•"/>
            </a:pPr>
            <a:r>
              <a:rPr lang="en-US" sz="2150"/>
              <a:t>CDE Grants Fiscal Resources: </a:t>
            </a:r>
            <a:r>
              <a:rPr lang="en-US" sz="2150" u="sng">
                <a:solidFill>
                  <a:schemeClr val="hlink"/>
                </a:solidFill>
                <a:hlinkClick r:id="rId12"/>
              </a:rPr>
              <a:t>https://www.cde.state.co.us/cdefisgrant/webinarstrainingsguidance</a:t>
            </a:r>
            <a:endParaRPr sz="2150"/>
          </a:p>
          <a:p>
            <a:pPr marL="457200" lvl="0" indent="-334545" algn="l" rtl="0">
              <a:lnSpc>
                <a:spcPct val="90000"/>
              </a:lnSpc>
              <a:spcBef>
                <a:spcPts val="1000"/>
              </a:spcBef>
              <a:spcAft>
                <a:spcPts val="0"/>
              </a:spcAft>
              <a:buSzPct val="100000"/>
              <a:buChar char="•"/>
            </a:pPr>
            <a:r>
              <a:rPr lang="en-US" sz="2150"/>
              <a:t>GAINS:  </a:t>
            </a:r>
            <a:r>
              <a:rPr lang="en-US" sz="2150" u="sng">
                <a:solidFill>
                  <a:schemeClr val="hlink"/>
                </a:solidFill>
                <a:hlinkClick r:id="rId13"/>
              </a:rPr>
              <a:t>https://www.cde.state.co.us/idm/gains</a:t>
            </a:r>
            <a:endParaRPr sz="2150"/>
          </a:p>
          <a:p>
            <a:pPr marL="457200" lvl="0" indent="-334545" algn="l" rtl="0">
              <a:lnSpc>
                <a:spcPct val="90000"/>
              </a:lnSpc>
              <a:spcBef>
                <a:spcPts val="1000"/>
              </a:spcBef>
              <a:spcAft>
                <a:spcPts val="0"/>
              </a:spcAft>
              <a:buSzPct val="100000"/>
              <a:buChar char="•"/>
            </a:pPr>
            <a:r>
              <a:rPr lang="en-US" sz="2150"/>
              <a:t>Indirect Cost Guidance:  </a:t>
            </a:r>
            <a:r>
              <a:rPr lang="en-US" sz="2150" u="sng">
                <a:solidFill>
                  <a:srgbClr val="1C3AA9"/>
                </a:solidFill>
                <a:latin typeface="Proxima Nova"/>
                <a:ea typeface="Proxima Nova"/>
                <a:cs typeface="Proxima Nova"/>
                <a:sym typeface="Proxima Nova"/>
                <a:hlinkClick r:id="rId14">
                  <a:extLst>
                    <a:ext uri="{A12FA001-AC4F-418D-AE19-62706E023703}">
                      <ahyp:hlinkClr xmlns:ahyp="http://schemas.microsoft.com/office/drawing/2018/hyperlinkcolor" val="tx"/>
                    </a:ext>
                  </a:extLst>
                </a:hlinkClick>
              </a:rPr>
              <a:t>https://www.cde.state.co.us/cdefisgrant/idcusesrequirements</a:t>
            </a:r>
            <a:r>
              <a:rPr lang="en-US" sz="2150"/>
              <a:t> and  </a:t>
            </a:r>
            <a:r>
              <a:rPr lang="en-US" sz="2150" u="sng">
                <a:solidFill>
                  <a:schemeClr val="hlink"/>
                </a:solidFill>
                <a:highlight>
                  <a:srgbClr val="FFFFFF"/>
                </a:highlight>
                <a:hlinkClick r:id="rId15"/>
              </a:rPr>
              <a:t>2 CFR 200.1 Modified Total Direct Cost (MTDC)</a:t>
            </a:r>
            <a:endParaRPr sz="2150"/>
          </a:p>
          <a:p>
            <a:pPr marL="457200" lvl="0" indent="-334545" algn="l" rtl="0">
              <a:lnSpc>
                <a:spcPct val="90000"/>
              </a:lnSpc>
              <a:spcBef>
                <a:spcPts val="1000"/>
              </a:spcBef>
              <a:spcAft>
                <a:spcPts val="0"/>
              </a:spcAft>
              <a:buSzPct val="100000"/>
              <a:buChar char="•"/>
            </a:pPr>
            <a:r>
              <a:rPr lang="en-US" sz="2150"/>
              <a:t>Federal GAL Additional Regulations to review: </a:t>
            </a:r>
            <a:r>
              <a:rPr lang="en-US" sz="2150" u="sng">
                <a:solidFill>
                  <a:schemeClr val="hlink"/>
                </a:solidFill>
                <a:hlinkClick r:id="rId16"/>
              </a:rPr>
              <a:t>http://www.cde.state.co.us/cdefisgrant/federalattachments</a:t>
            </a:r>
            <a:endParaRPr b="1">
              <a:solidFill>
                <a:srgbClr val="FF0000"/>
              </a:solidFill>
            </a:endParaRPr>
          </a:p>
        </p:txBody>
      </p:sp>
      <p:sp>
        <p:nvSpPr>
          <p:cNvPr id="406" name="Google Shape;406;p2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txBox="1">
            <a:spLocks noGrp="1"/>
          </p:cNvSpPr>
          <p:nvPr>
            <p:ph type="title"/>
          </p:nvPr>
        </p:nvSpPr>
        <p:spPr>
          <a:xfrm>
            <a:off x="245203" y="254525"/>
            <a:ext cx="8694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2800">
                <a:latin typeface="Calibri"/>
                <a:ea typeface="Calibri"/>
                <a:cs typeface="Calibri"/>
                <a:sym typeface="Calibri"/>
              </a:rPr>
              <a:t>Grants Fiscal Contacts</a:t>
            </a:r>
            <a:r>
              <a:rPr lang="en-US"/>
              <a:t>	</a:t>
            </a:r>
            <a:endParaRPr/>
          </a:p>
        </p:txBody>
      </p:sp>
      <p:sp>
        <p:nvSpPr>
          <p:cNvPr id="413" name="Google Shape;413;p28"/>
          <p:cNvSpPr txBox="1">
            <a:spLocks noGrp="1"/>
          </p:cNvSpPr>
          <p:nvPr>
            <p:ph type="body" idx="1"/>
          </p:nvPr>
        </p:nvSpPr>
        <p:spPr>
          <a:xfrm>
            <a:off x="746900" y="1463050"/>
            <a:ext cx="3570600" cy="4964100"/>
          </a:xfrm>
          <a:prstGeom prst="rect">
            <a:avLst/>
          </a:prstGeom>
          <a:noFill/>
          <a:ln>
            <a:noFill/>
          </a:ln>
        </p:spPr>
        <p:txBody>
          <a:bodyPr spcFirstLastPara="1" wrap="square" lIns="0" tIns="0" rIns="0" bIns="45700" anchor="t" anchorCtr="0">
            <a:normAutofit fontScale="92500" lnSpcReduction="20000"/>
          </a:bodyPr>
          <a:lstStyle/>
          <a:p>
            <a:pPr marL="0" lvl="0" indent="0" algn="l" rtl="0">
              <a:lnSpc>
                <a:spcPct val="100000"/>
              </a:lnSpc>
              <a:spcBef>
                <a:spcPts val="1000"/>
              </a:spcBef>
              <a:spcAft>
                <a:spcPts val="0"/>
              </a:spcAft>
              <a:buClr>
                <a:schemeClr val="dk1"/>
              </a:buClr>
              <a:buSzPct val="61109"/>
              <a:buFont typeface="Arial"/>
              <a:buNone/>
            </a:pPr>
            <a:r>
              <a:rPr lang="en-US" sz="1800"/>
              <a:t>Jennifer Austin</a:t>
            </a:r>
            <a:endParaRPr sz="1800"/>
          </a:p>
          <a:p>
            <a:pPr marL="0" lvl="0" indent="0" algn="l" rtl="0">
              <a:lnSpc>
                <a:spcPct val="65000"/>
              </a:lnSpc>
              <a:spcBef>
                <a:spcPts val="1000"/>
              </a:spcBef>
              <a:spcAft>
                <a:spcPts val="0"/>
              </a:spcAft>
              <a:buClr>
                <a:schemeClr val="dk1"/>
              </a:buClr>
              <a:buSzPct val="78571"/>
              <a:buFont typeface="Arial"/>
              <a:buNone/>
            </a:pPr>
            <a:r>
              <a:rPr lang="en-US" sz="1400"/>
              <a:t>Grants Fiscal Management Director</a:t>
            </a:r>
            <a:endParaRPr sz="1400"/>
          </a:p>
          <a:p>
            <a:pPr marL="0" lvl="0" indent="0" algn="l" rtl="0">
              <a:lnSpc>
                <a:spcPct val="65000"/>
              </a:lnSpc>
              <a:spcBef>
                <a:spcPts val="1000"/>
              </a:spcBef>
              <a:spcAft>
                <a:spcPts val="0"/>
              </a:spcAft>
              <a:buClr>
                <a:schemeClr val="dk1"/>
              </a:buClr>
              <a:buSzPct val="78571"/>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ct val="78571"/>
              <a:buFont typeface="Arial"/>
              <a:buNone/>
            </a:pPr>
            <a:r>
              <a:rPr lang="en-US" sz="1400"/>
              <a:t>EMAIL: </a:t>
            </a:r>
            <a:r>
              <a:rPr lang="en-US" sz="1400" u="sng">
                <a:solidFill>
                  <a:schemeClr val="hlink"/>
                </a:solidFill>
                <a:hlinkClick r:id="rId3"/>
              </a:rPr>
              <a:t>Austin_J@cde.state.co.us</a:t>
            </a:r>
            <a:r>
              <a:rPr lang="en-US" sz="1400"/>
              <a:t> </a:t>
            </a:r>
            <a:endParaRPr sz="1700"/>
          </a:p>
          <a:p>
            <a:pPr marL="0" lvl="0" indent="0" algn="l" rtl="0">
              <a:lnSpc>
                <a:spcPct val="65000"/>
              </a:lnSpc>
              <a:spcBef>
                <a:spcPts val="1000"/>
              </a:spcBef>
              <a:spcAft>
                <a:spcPts val="0"/>
              </a:spcAft>
              <a:buClr>
                <a:schemeClr val="dk1"/>
              </a:buClr>
              <a:buSzPct val="100000"/>
              <a:buFont typeface="Arial"/>
              <a:buNone/>
            </a:pPr>
            <a:endParaRPr sz="1100"/>
          </a:p>
          <a:p>
            <a:pPr marL="0" lvl="0" indent="0" algn="l" rtl="0">
              <a:lnSpc>
                <a:spcPct val="65000"/>
              </a:lnSpc>
              <a:spcBef>
                <a:spcPts val="1000"/>
              </a:spcBef>
              <a:spcAft>
                <a:spcPts val="0"/>
              </a:spcAft>
              <a:buClr>
                <a:schemeClr val="dk1"/>
              </a:buClr>
              <a:buSzPct val="61109"/>
              <a:buFont typeface="Arial"/>
              <a:buNone/>
            </a:pPr>
            <a:r>
              <a:rPr lang="en-US" sz="1800"/>
              <a:t>Bill Parsley</a:t>
            </a:r>
            <a:endParaRPr sz="1800"/>
          </a:p>
          <a:p>
            <a:pPr marL="0" lvl="0" indent="0" algn="l" rtl="0">
              <a:lnSpc>
                <a:spcPct val="65000"/>
              </a:lnSpc>
              <a:spcBef>
                <a:spcPts val="1000"/>
              </a:spcBef>
              <a:spcAft>
                <a:spcPts val="0"/>
              </a:spcAft>
              <a:buClr>
                <a:schemeClr val="dk1"/>
              </a:buClr>
              <a:buSzPct val="78571"/>
              <a:buFont typeface="Arial"/>
              <a:buNone/>
            </a:pPr>
            <a:r>
              <a:rPr lang="en-US" sz="1400"/>
              <a:t>Fiscal Monitoring Supervisor</a:t>
            </a:r>
            <a:endParaRPr sz="1400"/>
          </a:p>
          <a:p>
            <a:pPr marL="0" lvl="0" indent="0" algn="l" rtl="0">
              <a:lnSpc>
                <a:spcPct val="65000"/>
              </a:lnSpc>
              <a:spcBef>
                <a:spcPts val="1000"/>
              </a:spcBef>
              <a:spcAft>
                <a:spcPts val="0"/>
              </a:spcAft>
              <a:buClr>
                <a:schemeClr val="dk1"/>
              </a:buClr>
              <a:buSzPct val="78571"/>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ct val="78571"/>
              <a:buFont typeface="Arial"/>
              <a:buNone/>
            </a:pPr>
            <a:r>
              <a:rPr lang="en-US" sz="1400"/>
              <a:t>EMAIL: </a:t>
            </a:r>
            <a:r>
              <a:rPr lang="en-US" sz="1400" u="sng">
                <a:solidFill>
                  <a:schemeClr val="hlink"/>
                </a:solidFill>
                <a:hlinkClick r:id="rId4"/>
              </a:rPr>
              <a:t>Parsley_B@cde.state.co.us</a:t>
            </a:r>
            <a:r>
              <a:rPr lang="en-US" sz="1400"/>
              <a:t> </a:t>
            </a:r>
            <a:endParaRPr sz="1700"/>
          </a:p>
          <a:p>
            <a:pPr marL="0" lvl="0" indent="0" algn="l" rtl="0">
              <a:lnSpc>
                <a:spcPct val="65000"/>
              </a:lnSpc>
              <a:spcBef>
                <a:spcPts val="1000"/>
              </a:spcBef>
              <a:spcAft>
                <a:spcPts val="0"/>
              </a:spcAft>
              <a:buSzPct val="141176"/>
              <a:buNone/>
            </a:pPr>
            <a:endParaRPr sz="1700"/>
          </a:p>
          <a:p>
            <a:pPr marL="0" lvl="0" indent="0" algn="l" rtl="0">
              <a:lnSpc>
                <a:spcPct val="90000"/>
              </a:lnSpc>
              <a:spcBef>
                <a:spcPts val="1000"/>
              </a:spcBef>
              <a:spcAft>
                <a:spcPts val="0"/>
              </a:spcAft>
              <a:buSzPct val="133333"/>
              <a:buNone/>
            </a:pPr>
            <a:r>
              <a:rPr lang="en-US" sz="1800"/>
              <a:t>Hilery Morris</a:t>
            </a:r>
            <a:r>
              <a:rPr lang="en-US" sz="1700"/>
              <a:t> </a:t>
            </a:r>
            <a:endParaRPr sz="1700"/>
          </a:p>
          <a:p>
            <a:pPr marL="0" lvl="0" indent="0" algn="l" rtl="0">
              <a:lnSpc>
                <a:spcPct val="65000"/>
              </a:lnSpc>
              <a:spcBef>
                <a:spcPts val="1000"/>
              </a:spcBef>
              <a:spcAft>
                <a:spcPts val="0"/>
              </a:spcAft>
              <a:buSzPct val="171428"/>
              <a:buNone/>
            </a:pPr>
            <a:r>
              <a:rPr lang="en-US" sz="1400"/>
              <a:t>Fiscal Monitoring Specialist</a:t>
            </a:r>
            <a:endParaRPr sz="1400"/>
          </a:p>
          <a:p>
            <a:pPr marL="0" lvl="0" indent="0" algn="l" rtl="0">
              <a:lnSpc>
                <a:spcPct val="65000"/>
              </a:lnSpc>
              <a:spcBef>
                <a:spcPts val="1000"/>
              </a:spcBef>
              <a:spcAft>
                <a:spcPts val="0"/>
              </a:spcAft>
              <a:buSzPct val="171428"/>
              <a:buNone/>
            </a:pPr>
            <a:r>
              <a:rPr lang="en-US" sz="1400"/>
              <a:t>Office of Grants Fiscal Management</a:t>
            </a:r>
            <a:endParaRPr sz="1400"/>
          </a:p>
          <a:p>
            <a:pPr marL="0" lvl="0" indent="0" algn="l" rtl="0">
              <a:lnSpc>
                <a:spcPct val="65000"/>
              </a:lnSpc>
              <a:spcBef>
                <a:spcPts val="1000"/>
              </a:spcBef>
              <a:spcAft>
                <a:spcPts val="0"/>
              </a:spcAft>
              <a:buSzPct val="171428"/>
              <a:buNone/>
            </a:pPr>
            <a:r>
              <a:rPr lang="en-US" sz="1400"/>
              <a:t>Email: </a:t>
            </a:r>
            <a:r>
              <a:rPr lang="en-US" sz="1400" u="sng">
                <a:solidFill>
                  <a:schemeClr val="hlink"/>
                </a:solidFill>
                <a:hlinkClick r:id="rId5"/>
              </a:rPr>
              <a:t>Morris_H@cde.state.co.us</a:t>
            </a:r>
            <a:r>
              <a:rPr lang="en-US" sz="1400"/>
              <a:t> </a:t>
            </a:r>
            <a:endParaRPr sz="1400"/>
          </a:p>
          <a:p>
            <a:pPr marL="0" lvl="0" indent="0" algn="l" rtl="0">
              <a:lnSpc>
                <a:spcPct val="65000"/>
              </a:lnSpc>
              <a:spcBef>
                <a:spcPts val="1000"/>
              </a:spcBef>
              <a:spcAft>
                <a:spcPts val="0"/>
              </a:spcAft>
              <a:buSzPct val="171428"/>
              <a:buNone/>
            </a:pPr>
            <a:endParaRPr sz="1400"/>
          </a:p>
          <a:p>
            <a:pPr marL="0" lvl="0" indent="0" algn="l" rtl="0">
              <a:lnSpc>
                <a:spcPct val="100000"/>
              </a:lnSpc>
              <a:spcBef>
                <a:spcPts val="1000"/>
              </a:spcBef>
              <a:spcAft>
                <a:spcPts val="0"/>
              </a:spcAft>
              <a:buClr>
                <a:schemeClr val="dk1"/>
              </a:buClr>
              <a:buSzPct val="133333"/>
              <a:buFont typeface="Arial"/>
              <a:buNone/>
            </a:pPr>
            <a:r>
              <a:rPr lang="en-US" sz="1800"/>
              <a:t>Rich Hull</a:t>
            </a:r>
            <a:endParaRPr sz="1800"/>
          </a:p>
          <a:p>
            <a:pPr marL="0" lvl="0" indent="0" algn="l" rtl="0">
              <a:lnSpc>
                <a:spcPct val="75000"/>
              </a:lnSpc>
              <a:spcBef>
                <a:spcPts val="1000"/>
              </a:spcBef>
              <a:spcAft>
                <a:spcPts val="0"/>
              </a:spcAft>
              <a:buClr>
                <a:schemeClr val="dk1"/>
              </a:buClr>
              <a:buSzPct val="171428"/>
              <a:buFont typeface="Arial"/>
              <a:buNone/>
            </a:pPr>
            <a:r>
              <a:rPr lang="en-US" sz="1400"/>
              <a:t>School Finance Analyst and Auditor</a:t>
            </a:r>
            <a:endParaRPr/>
          </a:p>
          <a:p>
            <a:pPr marL="0" lvl="0" indent="0" algn="l" rtl="0">
              <a:lnSpc>
                <a:spcPct val="75000"/>
              </a:lnSpc>
              <a:spcBef>
                <a:spcPts val="1000"/>
              </a:spcBef>
              <a:spcAft>
                <a:spcPts val="0"/>
              </a:spcAft>
              <a:buClr>
                <a:schemeClr val="dk1"/>
              </a:buClr>
              <a:buSzPct val="171428"/>
              <a:buFont typeface="Arial"/>
              <a:buNone/>
            </a:pPr>
            <a:r>
              <a:rPr lang="en-US" sz="1400"/>
              <a:t>Office of Grants Fiscal Management</a:t>
            </a:r>
            <a:endParaRPr/>
          </a:p>
          <a:p>
            <a:pPr marL="0" lvl="0" indent="0" algn="l" rtl="0">
              <a:lnSpc>
                <a:spcPct val="75000"/>
              </a:lnSpc>
              <a:spcBef>
                <a:spcPts val="1000"/>
              </a:spcBef>
              <a:spcAft>
                <a:spcPts val="0"/>
              </a:spcAft>
              <a:buClr>
                <a:schemeClr val="dk1"/>
              </a:buClr>
              <a:buSzPct val="171428"/>
              <a:buFont typeface="Arial"/>
              <a:buNone/>
            </a:pPr>
            <a:r>
              <a:rPr lang="en-US" sz="1400"/>
              <a:t>Email: </a:t>
            </a:r>
            <a:r>
              <a:rPr lang="en-US" sz="1400" u="sng">
                <a:solidFill>
                  <a:schemeClr val="hlink"/>
                </a:solidFill>
                <a:hlinkClick r:id="rId6"/>
              </a:rPr>
              <a:t>Hull_r@cde.state.co.us</a:t>
            </a:r>
            <a:endParaRPr sz="1400"/>
          </a:p>
          <a:p>
            <a:pPr marL="0" lvl="0" indent="0" algn="l" rtl="0">
              <a:lnSpc>
                <a:spcPct val="75000"/>
              </a:lnSpc>
              <a:spcBef>
                <a:spcPts val="1000"/>
              </a:spcBef>
              <a:spcAft>
                <a:spcPts val="0"/>
              </a:spcAft>
              <a:buSzPct val="218181"/>
              <a:buNone/>
            </a:pPr>
            <a:endParaRPr sz="1100"/>
          </a:p>
          <a:p>
            <a:pPr marL="0" lvl="0" indent="0" algn="l" rtl="0">
              <a:lnSpc>
                <a:spcPct val="75000"/>
              </a:lnSpc>
              <a:spcBef>
                <a:spcPts val="1000"/>
              </a:spcBef>
              <a:spcAft>
                <a:spcPts val="0"/>
              </a:spcAft>
              <a:buSzPct val="218181"/>
              <a:buNone/>
            </a:pPr>
            <a:endParaRPr sz="1100"/>
          </a:p>
        </p:txBody>
      </p:sp>
      <p:sp>
        <p:nvSpPr>
          <p:cNvPr id="414" name="Google Shape;414;p2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35</a:t>
            </a:fld>
            <a:endParaRPr/>
          </a:p>
        </p:txBody>
      </p:sp>
      <p:sp>
        <p:nvSpPr>
          <p:cNvPr id="415" name="Google Shape;415;p28"/>
          <p:cNvSpPr txBox="1">
            <a:spLocks noGrp="1"/>
          </p:cNvSpPr>
          <p:nvPr>
            <p:ph type="body" idx="1"/>
          </p:nvPr>
        </p:nvSpPr>
        <p:spPr>
          <a:xfrm>
            <a:off x="4745325" y="1424450"/>
            <a:ext cx="3570600" cy="4964100"/>
          </a:xfrm>
          <a:prstGeom prst="rect">
            <a:avLst/>
          </a:prstGeom>
          <a:noFill/>
          <a:ln>
            <a:noFill/>
          </a:ln>
        </p:spPr>
        <p:txBody>
          <a:bodyPr spcFirstLastPara="1" wrap="square" lIns="0" tIns="0" rIns="0" bIns="45700" anchor="t" anchorCtr="0">
            <a:normAutofit fontScale="92500"/>
          </a:bodyPr>
          <a:lstStyle/>
          <a:p>
            <a:pPr marL="0" lvl="0" indent="0" algn="l" rtl="0">
              <a:lnSpc>
                <a:spcPct val="100000"/>
              </a:lnSpc>
              <a:spcBef>
                <a:spcPts val="1000"/>
              </a:spcBef>
              <a:spcAft>
                <a:spcPts val="0"/>
              </a:spcAft>
              <a:buClr>
                <a:schemeClr val="dk1"/>
              </a:buClr>
              <a:buSzPts val="1100"/>
              <a:buFont typeface="Arial"/>
              <a:buNone/>
            </a:pPr>
            <a:r>
              <a:rPr lang="en-US" sz="1700"/>
              <a:t>Robert Hawkins</a:t>
            </a:r>
            <a:endParaRPr sz="1700"/>
          </a:p>
          <a:p>
            <a:pPr marL="0" lvl="0" indent="0" algn="l" rtl="0">
              <a:lnSpc>
                <a:spcPct val="65000"/>
              </a:lnSpc>
              <a:spcBef>
                <a:spcPts val="1000"/>
              </a:spcBef>
              <a:spcAft>
                <a:spcPts val="0"/>
              </a:spcAft>
              <a:buClr>
                <a:schemeClr val="dk1"/>
              </a:buClr>
              <a:buSzPts val="1100"/>
              <a:buFont typeface="Arial"/>
              <a:buNone/>
            </a:pPr>
            <a:r>
              <a:rPr lang="en-US" sz="1400"/>
              <a:t>Lead Grants Fiscal Analyst</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7"/>
              </a:rPr>
              <a:t>Hawkins_R@cde.state.co.us</a:t>
            </a:r>
            <a:r>
              <a:rPr lang="en-US" sz="1400"/>
              <a:t> </a:t>
            </a:r>
            <a:endParaRPr sz="1700"/>
          </a:p>
          <a:p>
            <a:pPr marL="0" lvl="0" indent="0" algn="l" rtl="0">
              <a:lnSpc>
                <a:spcPct val="65000"/>
              </a:lnSpc>
              <a:spcBef>
                <a:spcPts val="1000"/>
              </a:spcBef>
              <a:spcAft>
                <a:spcPts val="0"/>
              </a:spcAft>
              <a:buClr>
                <a:schemeClr val="dk1"/>
              </a:buClr>
              <a:buSzPts val="1100"/>
              <a:buFont typeface="Arial"/>
              <a:buNone/>
            </a:pPr>
            <a:endParaRPr sz="1100"/>
          </a:p>
          <a:p>
            <a:pPr marL="0" lvl="0" indent="0" algn="l" rtl="0">
              <a:lnSpc>
                <a:spcPct val="65000"/>
              </a:lnSpc>
              <a:spcBef>
                <a:spcPts val="1000"/>
              </a:spcBef>
              <a:spcAft>
                <a:spcPts val="0"/>
              </a:spcAft>
              <a:buClr>
                <a:schemeClr val="dk1"/>
              </a:buClr>
              <a:buSzPts val="1100"/>
              <a:buFont typeface="Arial"/>
              <a:buNone/>
            </a:pPr>
            <a:r>
              <a:rPr lang="en-US" sz="1700"/>
              <a:t>Steven Kaleda</a:t>
            </a:r>
            <a:endParaRPr sz="1700"/>
          </a:p>
          <a:p>
            <a:pPr marL="0" lvl="0" indent="0" algn="l" rtl="0">
              <a:lnSpc>
                <a:spcPct val="65000"/>
              </a:lnSpc>
              <a:spcBef>
                <a:spcPts val="1000"/>
              </a:spcBef>
              <a:spcAft>
                <a:spcPts val="0"/>
              </a:spcAft>
              <a:buClr>
                <a:schemeClr val="dk1"/>
              </a:buClr>
              <a:buSzPts val="1100"/>
              <a:buFont typeface="Arial"/>
              <a:buNone/>
            </a:pPr>
            <a:r>
              <a:rPr lang="en-US" sz="1400"/>
              <a:t>Grants Fiscal Analyst</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8"/>
              </a:rPr>
              <a:t>Kaleda_S@cde.state.co.us</a:t>
            </a:r>
            <a:r>
              <a:rPr lang="en-US" sz="1400"/>
              <a:t> </a:t>
            </a:r>
            <a:endParaRPr sz="1700"/>
          </a:p>
          <a:p>
            <a:pPr marL="0" lvl="0" indent="0" algn="l" rtl="0">
              <a:lnSpc>
                <a:spcPct val="65000"/>
              </a:lnSpc>
              <a:spcBef>
                <a:spcPts val="1000"/>
              </a:spcBef>
              <a:spcAft>
                <a:spcPts val="0"/>
              </a:spcAft>
              <a:buSzPts val="2400"/>
              <a:buNone/>
            </a:pPr>
            <a:endParaRPr sz="1700"/>
          </a:p>
          <a:p>
            <a:pPr marL="0" lvl="0" indent="0" algn="l" rtl="0">
              <a:lnSpc>
                <a:spcPct val="90000"/>
              </a:lnSpc>
              <a:spcBef>
                <a:spcPts val="1000"/>
              </a:spcBef>
              <a:spcAft>
                <a:spcPts val="0"/>
              </a:spcAft>
              <a:buSzPts val="2400"/>
              <a:buNone/>
            </a:pPr>
            <a:r>
              <a:rPr lang="en-US" sz="1700"/>
              <a:t>Tricia Miller </a:t>
            </a:r>
            <a:endParaRPr sz="1700"/>
          </a:p>
          <a:p>
            <a:pPr marL="0" lvl="0" indent="0" algn="l" rtl="0">
              <a:lnSpc>
                <a:spcPct val="65000"/>
              </a:lnSpc>
              <a:spcBef>
                <a:spcPts val="1000"/>
              </a:spcBef>
              <a:spcAft>
                <a:spcPts val="0"/>
              </a:spcAft>
              <a:buSzPts val="2400"/>
              <a:buNone/>
            </a:pPr>
            <a:r>
              <a:rPr lang="en-US" sz="1400"/>
              <a:t>Fiscal Grants Supervisor</a:t>
            </a:r>
            <a:endParaRPr sz="1400"/>
          </a:p>
          <a:p>
            <a:pPr marL="0" lvl="0" indent="0" algn="l" rtl="0">
              <a:lnSpc>
                <a:spcPct val="65000"/>
              </a:lnSpc>
              <a:spcBef>
                <a:spcPts val="1000"/>
              </a:spcBef>
              <a:spcAft>
                <a:spcPts val="0"/>
              </a:spcAft>
              <a:buSzPts val="2400"/>
              <a:buNone/>
            </a:pPr>
            <a:r>
              <a:rPr lang="en-US" sz="1400"/>
              <a:t>Office of Grants Fiscal Management</a:t>
            </a:r>
            <a:endParaRPr sz="1400"/>
          </a:p>
          <a:p>
            <a:pPr marL="0" lvl="0" indent="0" algn="l" rtl="0">
              <a:lnSpc>
                <a:spcPct val="65000"/>
              </a:lnSpc>
              <a:spcBef>
                <a:spcPts val="1000"/>
              </a:spcBef>
              <a:spcAft>
                <a:spcPts val="0"/>
              </a:spcAft>
              <a:buSzPts val="2400"/>
              <a:buNone/>
            </a:pPr>
            <a:r>
              <a:rPr lang="en-US" sz="1400"/>
              <a:t>Email: </a:t>
            </a:r>
            <a:r>
              <a:rPr lang="en-US" sz="1400" u="sng">
                <a:solidFill>
                  <a:schemeClr val="hlink"/>
                </a:solidFill>
                <a:hlinkClick r:id="rId9"/>
              </a:rPr>
              <a:t>Miller_T@cde.state.co.us</a:t>
            </a:r>
            <a:r>
              <a:rPr lang="en-US" sz="1400"/>
              <a:t> </a:t>
            </a:r>
            <a:endParaRPr sz="1400"/>
          </a:p>
          <a:p>
            <a:pPr marL="0" lvl="0" indent="0" algn="l" rtl="0">
              <a:lnSpc>
                <a:spcPct val="65000"/>
              </a:lnSpc>
              <a:spcBef>
                <a:spcPts val="1000"/>
              </a:spcBef>
              <a:spcAft>
                <a:spcPts val="0"/>
              </a:spcAft>
              <a:buSzPts val="2400"/>
              <a:buNone/>
            </a:pPr>
            <a:endParaRPr sz="1400"/>
          </a:p>
          <a:p>
            <a:pPr marL="0" lvl="0" indent="0" algn="l" rtl="0">
              <a:lnSpc>
                <a:spcPct val="90000"/>
              </a:lnSpc>
              <a:spcBef>
                <a:spcPts val="1000"/>
              </a:spcBef>
              <a:spcAft>
                <a:spcPts val="0"/>
              </a:spcAft>
              <a:buClr>
                <a:schemeClr val="dk1"/>
              </a:buClr>
              <a:buSzPts val="2400"/>
              <a:buFont typeface="Arial"/>
              <a:buNone/>
            </a:pPr>
            <a:r>
              <a:rPr lang="en-US" sz="1700"/>
              <a:t>Evan Davis </a:t>
            </a:r>
            <a:endParaRPr sz="1700"/>
          </a:p>
          <a:p>
            <a:pPr marL="0" lvl="0" indent="0" algn="l" rtl="0">
              <a:lnSpc>
                <a:spcPct val="65000"/>
              </a:lnSpc>
              <a:spcBef>
                <a:spcPts val="1000"/>
              </a:spcBef>
              <a:spcAft>
                <a:spcPts val="0"/>
              </a:spcAft>
              <a:buClr>
                <a:schemeClr val="dk1"/>
              </a:buClr>
              <a:buSzPts val="2400"/>
              <a:buFont typeface="Arial"/>
              <a:buNone/>
            </a:pPr>
            <a:r>
              <a:rPr lang="en-US" sz="1400"/>
              <a:t>Fiscal Grants Supervisor</a:t>
            </a:r>
            <a:endParaRPr sz="1400"/>
          </a:p>
          <a:p>
            <a:pPr marL="0" lvl="0" indent="0" algn="l" rtl="0">
              <a:lnSpc>
                <a:spcPct val="65000"/>
              </a:lnSpc>
              <a:spcBef>
                <a:spcPts val="1000"/>
              </a:spcBef>
              <a:spcAft>
                <a:spcPts val="0"/>
              </a:spcAft>
              <a:buClr>
                <a:schemeClr val="dk1"/>
              </a:buClr>
              <a:buSzPts val="24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2400"/>
              <a:buFont typeface="Arial"/>
              <a:buNone/>
            </a:pPr>
            <a:r>
              <a:rPr lang="en-US" sz="1400"/>
              <a:t>Email: </a:t>
            </a:r>
            <a:r>
              <a:rPr lang="en-US" sz="1400" u="sng">
                <a:solidFill>
                  <a:schemeClr val="hlink"/>
                </a:solidFill>
                <a:hlinkClick r:id="rId10"/>
              </a:rPr>
              <a:t>Davis_E@cde.state.co.us</a:t>
            </a:r>
            <a:r>
              <a:rPr lang="en-US" sz="1400"/>
              <a:t> </a:t>
            </a:r>
            <a:endParaRPr sz="1400"/>
          </a:p>
          <a:p>
            <a:pPr marL="0" lvl="0" indent="0" algn="l" rtl="0">
              <a:lnSpc>
                <a:spcPct val="75000"/>
              </a:lnSpc>
              <a:spcBef>
                <a:spcPts val="1000"/>
              </a:spcBef>
              <a:spcAft>
                <a:spcPts val="0"/>
              </a:spcAft>
              <a:buSzPts val="2400"/>
              <a:buNone/>
            </a:pPr>
            <a:endParaRPr sz="1100"/>
          </a:p>
          <a:p>
            <a:pPr marL="0" lvl="0" indent="0" algn="l" rtl="0">
              <a:lnSpc>
                <a:spcPct val="75000"/>
              </a:lnSpc>
              <a:spcBef>
                <a:spcPts val="1000"/>
              </a:spcBef>
              <a:spcAft>
                <a:spcPts val="0"/>
              </a:spcAft>
              <a:buSzPts val="2400"/>
              <a:buNone/>
            </a:pP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9"/>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Question</a:t>
            </a:r>
            <a:endParaRPr/>
          </a:p>
        </p:txBody>
      </p:sp>
      <p:sp>
        <p:nvSpPr>
          <p:cNvPr id="421" name="Google Shape;421;p29"/>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US"/>
              <a:t>Are there any questions?</a:t>
            </a:r>
            <a:endParaRPr/>
          </a:p>
          <a:p>
            <a:pPr marL="457200" lvl="0" indent="-228600" algn="l" rtl="0">
              <a:lnSpc>
                <a:spcPct val="90000"/>
              </a:lnSpc>
              <a:spcBef>
                <a:spcPts val="1000"/>
              </a:spcBef>
              <a:spcAft>
                <a:spcPts val="0"/>
              </a:spcAft>
              <a:buClr>
                <a:schemeClr val="dk1"/>
              </a:buClr>
              <a:buSzPts val="2400"/>
              <a:buNone/>
            </a:pPr>
            <a:endParaRPr/>
          </a:p>
        </p:txBody>
      </p:sp>
      <p:sp>
        <p:nvSpPr>
          <p:cNvPr id="422" name="Google Shape;422;p29">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36</a:t>
            </a:fld>
            <a:endParaRPr/>
          </a:p>
        </p:txBody>
      </p:sp>
      <p:pic>
        <p:nvPicPr>
          <p:cNvPr id="423" name="Google Shape;423;p29" descr="Question Mark with solid fill"/>
          <p:cNvPicPr preferRelativeResize="0"/>
          <p:nvPr/>
        </p:nvPicPr>
        <p:blipFill rotWithShape="1">
          <a:blip r:embed="rId3">
            <a:alphaModFix/>
          </a:blip>
          <a:srcRect/>
          <a:stretch/>
        </p:blipFill>
        <p:spPr>
          <a:xfrm>
            <a:off x="581484" y="2241471"/>
            <a:ext cx="3800474" cy="3800474"/>
          </a:xfrm>
          <a:prstGeom prst="rect">
            <a:avLst/>
          </a:prstGeom>
          <a:noFill/>
          <a:ln>
            <a:noFill/>
          </a:ln>
        </p:spPr>
      </p:pic>
      <p:pic>
        <p:nvPicPr>
          <p:cNvPr id="424" name="Google Shape;424;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44170" y="2027075"/>
            <a:ext cx="3690225" cy="15770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98120038bf_0_101"/>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2100">
                <a:solidFill>
                  <a:srgbClr val="FFFFFF"/>
                </a:solidFill>
              </a:rPr>
              <a:t>FEDERAL </a:t>
            </a:r>
            <a:r>
              <a:rPr lang="en-US" sz="2100" b="0" i="0" u="none" strike="noStrike" cap="none">
                <a:solidFill>
                  <a:srgbClr val="FFFFFF"/>
                </a:solidFill>
                <a:latin typeface="Arial"/>
                <a:ea typeface="Arial"/>
                <a:cs typeface="Arial"/>
                <a:sym typeface="Arial"/>
              </a:rPr>
              <a:t>Applicable Requirements and Order of Precedence </a:t>
            </a:r>
            <a:endParaRPr/>
          </a:p>
        </p:txBody>
      </p:sp>
      <p:sp>
        <p:nvSpPr>
          <p:cNvPr id="139" name="Google Shape;139;g398120038bf_0_101"/>
          <p:cNvSpPr txBox="1">
            <a:spLocks noGrp="1"/>
          </p:cNvSpPr>
          <p:nvPr>
            <p:ph type="body" idx="1"/>
          </p:nvPr>
        </p:nvSpPr>
        <p:spPr>
          <a:xfrm>
            <a:off x="223075" y="1358275"/>
            <a:ext cx="4936500" cy="5426400"/>
          </a:xfrm>
          <a:prstGeom prst="rect">
            <a:avLst/>
          </a:prstGeom>
          <a:noFill/>
          <a:ln>
            <a:noFill/>
          </a:ln>
        </p:spPr>
        <p:txBody>
          <a:bodyPr spcFirstLastPara="1" wrap="square" lIns="0" tIns="0" rIns="0" bIns="45700" anchor="t" anchorCtr="0">
            <a:normAutofit fontScale="85000" lnSpcReduction="10000"/>
          </a:bodyPr>
          <a:lstStyle/>
          <a:p>
            <a:pPr marL="342900" marR="0" lvl="0" indent="-262255" algn="l" rtl="0">
              <a:lnSpc>
                <a:spcPct val="90000"/>
              </a:lnSpc>
              <a:spcBef>
                <a:spcPts val="800"/>
              </a:spcBef>
              <a:spcAft>
                <a:spcPts val="0"/>
              </a:spcAft>
              <a:buClr>
                <a:srgbClr val="000000"/>
              </a:buClr>
              <a:buSzPct val="100000"/>
              <a:buFont typeface="Arial"/>
              <a:buChar char="•"/>
            </a:pPr>
            <a:r>
              <a:rPr lang="en-US" sz="1800" b="1">
                <a:solidFill>
                  <a:srgbClr val="000000"/>
                </a:solidFill>
                <a:latin typeface="Arial"/>
                <a:ea typeface="Arial"/>
                <a:cs typeface="Arial"/>
                <a:sym typeface="Arial"/>
              </a:rPr>
              <a:t>Authorizing Statute</a:t>
            </a:r>
            <a:r>
              <a:rPr lang="en-US" sz="1800">
                <a:solidFill>
                  <a:srgbClr val="000000"/>
                </a:solidFill>
                <a:latin typeface="Arial"/>
                <a:ea typeface="Arial"/>
                <a:cs typeface="Arial"/>
                <a:sym typeface="Arial"/>
              </a:rPr>
              <a:t> - </a:t>
            </a:r>
            <a:r>
              <a:rPr lang="en-US" sz="1800" b="0" i="0" u="none" strike="noStrike" cap="none">
                <a:solidFill>
                  <a:srgbClr val="000000"/>
                </a:solidFill>
                <a:latin typeface="Arial"/>
                <a:ea typeface="Arial"/>
                <a:cs typeface="Arial"/>
                <a:sym typeface="Arial"/>
              </a:rPr>
              <a:t>The federal statute </a:t>
            </a:r>
            <a:r>
              <a:rPr lang="en-US" sz="1800">
                <a:solidFill>
                  <a:srgbClr val="000000"/>
                </a:solidFill>
                <a:latin typeface="Arial"/>
                <a:ea typeface="Arial"/>
                <a:cs typeface="Arial"/>
                <a:sym typeface="Arial"/>
              </a:rPr>
              <a:t>authorizing</a:t>
            </a:r>
            <a:r>
              <a:rPr lang="en-US" sz="1800" b="0" i="0" u="none" strike="noStrike" cap="none">
                <a:solidFill>
                  <a:srgbClr val="000000"/>
                </a:solidFill>
                <a:latin typeface="Arial"/>
                <a:ea typeface="Arial"/>
                <a:cs typeface="Arial"/>
                <a:sym typeface="Arial"/>
              </a:rPr>
              <a:t> the grant program and any other federal statute directly affecting performance of the award</a:t>
            </a:r>
            <a:r>
              <a:rPr lang="en-US" sz="1800">
                <a:solidFill>
                  <a:srgbClr val="000000"/>
                </a:solidFill>
                <a:latin typeface="Arial"/>
                <a:ea typeface="Arial"/>
                <a:cs typeface="Arial"/>
                <a:sym typeface="Arial"/>
              </a:rPr>
              <a:t>.</a:t>
            </a:r>
            <a:endParaRPr/>
          </a:p>
          <a:p>
            <a:pPr marL="342900" marR="0" lvl="0" indent="-262255" algn="l" rtl="0">
              <a:lnSpc>
                <a:spcPct val="90000"/>
              </a:lnSpc>
              <a:spcBef>
                <a:spcPts val="800"/>
              </a:spcBef>
              <a:spcAft>
                <a:spcPts val="0"/>
              </a:spcAft>
              <a:buClr>
                <a:srgbClr val="000000"/>
              </a:buClr>
              <a:buSzPct val="100000"/>
              <a:buChar char="•"/>
            </a:pPr>
            <a:r>
              <a:rPr lang="en-US" sz="1800" b="1" i="0" u="none" strike="noStrike" cap="none">
                <a:solidFill>
                  <a:srgbClr val="000000"/>
                </a:solidFill>
                <a:latin typeface="Arial"/>
                <a:ea typeface="Arial"/>
                <a:cs typeface="Arial"/>
                <a:sym typeface="Arial"/>
              </a:rPr>
              <a:t>Program </a:t>
            </a:r>
            <a:r>
              <a:rPr lang="en-US" sz="1800" b="1">
                <a:solidFill>
                  <a:srgbClr val="000000"/>
                </a:solidFill>
                <a:latin typeface="Arial"/>
                <a:ea typeface="Arial"/>
                <a:cs typeface="Arial"/>
                <a:sym typeface="Arial"/>
              </a:rPr>
              <a:t>R</a:t>
            </a:r>
            <a:r>
              <a:rPr lang="en-US" sz="1800" b="1" i="0" u="none" strike="noStrike" cap="none">
                <a:solidFill>
                  <a:srgbClr val="000000"/>
                </a:solidFill>
                <a:latin typeface="Arial"/>
                <a:ea typeface="Arial"/>
                <a:cs typeface="Arial"/>
                <a:sym typeface="Arial"/>
              </a:rPr>
              <a:t>egulations </a:t>
            </a:r>
            <a:r>
              <a:rPr lang="en-US" sz="1800">
                <a:solidFill>
                  <a:srgbClr val="000000"/>
                </a:solidFill>
                <a:latin typeface="Arial"/>
                <a:ea typeface="Arial"/>
                <a:cs typeface="Arial"/>
                <a:sym typeface="Arial"/>
              </a:rPr>
              <a:t>- Federal program specific guidance related to the specific program under which the funds were awarded.</a:t>
            </a:r>
            <a:endParaRPr>
              <a:latin typeface="Arial"/>
              <a:ea typeface="Arial"/>
              <a:cs typeface="Arial"/>
              <a:sym typeface="Arial"/>
            </a:endParaRPr>
          </a:p>
          <a:p>
            <a:pPr marL="342900" marR="0" lvl="0" indent="-262255" algn="l" rtl="0">
              <a:lnSpc>
                <a:spcPct val="90000"/>
              </a:lnSpc>
              <a:spcBef>
                <a:spcPts val="800"/>
              </a:spcBef>
              <a:spcAft>
                <a:spcPts val="0"/>
              </a:spcAft>
              <a:buClr>
                <a:srgbClr val="000000"/>
              </a:buClr>
              <a:buSzPct val="100000"/>
              <a:buChar char="•"/>
            </a:pPr>
            <a:r>
              <a:rPr lang="en-US" sz="1800" b="1" i="0" u="none" strike="noStrike" cap="none">
                <a:solidFill>
                  <a:srgbClr val="000000"/>
                </a:solidFill>
                <a:latin typeface="Arial"/>
                <a:ea typeface="Arial"/>
                <a:cs typeface="Arial"/>
                <a:sym typeface="Arial"/>
              </a:rPr>
              <a:t>National </a:t>
            </a:r>
            <a:r>
              <a:rPr lang="en-US" sz="1800" b="1">
                <a:solidFill>
                  <a:srgbClr val="000000"/>
                </a:solidFill>
                <a:latin typeface="Arial"/>
                <a:ea typeface="Arial"/>
                <a:cs typeface="Arial"/>
                <a:sym typeface="Arial"/>
              </a:rPr>
              <a:t>P</a:t>
            </a:r>
            <a:r>
              <a:rPr lang="en-US" sz="1800" b="1" i="0" u="none" strike="noStrike" cap="none">
                <a:solidFill>
                  <a:srgbClr val="000000"/>
                </a:solidFill>
                <a:latin typeface="Arial"/>
                <a:ea typeface="Arial"/>
                <a:cs typeface="Arial"/>
                <a:sym typeface="Arial"/>
              </a:rPr>
              <a:t>olicy </a:t>
            </a:r>
            <a:r>
              <a:rPr lang="en-US" sz="1800" b="1">
                <a:solidFill>
                  <a:srgbClr val="000000"/>
                </a:solidFill>
                <a:latin typeface="Arial"/>
                <a:ea typeface="Arial"/>
                <a:cs typeface="Arial"/>
                <a:sym typeface="Arial"/>
              </a:rPr>
              <a:t>R</a:t>
            </a:r>
            <a:r>
              <a:rPr lang="en-US" sz="1800" b="1" i="0" u="none" strike="noStrike" cap="none">
                <a:solidFill>
                  <a:srgbClr val="000000"/>
                </a:solidFill>
                <a:latin typeface="Arial"/>
                <a:ea typeface="Arial"/>
                <a:cs typeface="Arial"/>
                <a:sym typeface="Arial"/>
              </a:rPr>
              <a:t>equirements </a:t>
            </a:r>
            <a:r>
              <a:rPr lang="en-US" sz="1800">
                <a:solidFill>
                  <a:srgbClr val="000000"/>
                </a:solidFill>
                <a:latin typeface="Arial"/>
                <a:ea typeface="Arial"/>
                <a:cs typeface="Arial"/>
                <a:sym typeface="Arial"/>
              </a:rPr>
              <a:t>- additional requirements, i.e., FAR, FFATA </a:t>
            </a:r>
            <a:endParaRPr>
              <a:latin typeface="Arial"/>
              <a:ea typeface="Arial"/>
              <a:cs typeface="Arial"/>
              <a:sym typeface="Arial"/>
            </a:endParaRPr>
          </a:p>
          <a:p>
            <a:pPr marL="342900" marR="0" lvl="0" indent="-262255" algn="l" rtl="0">
              <a:lnSpc>
                <a:spcPct val="90000"/>
              </a:lnSpc>
              <a:spcBef>
                <a:spcPts val="800"/>
              </a:spcBef>
              <a:spcAft>
                <a:spcPts val="0"/>
              </a:spcAft>
              <a:buClr>
                <a:srgbClr val="000000"/>
              </a:buClr>
              <a:buSzPct val="100000"/>
              <a:buFont typeface="Arial"/>
              <a:buChar char="•"/>
            </a:pPr>
            <a:r>
              <a:rPr lang="en-US" sz="1800" b="1" i="0" u="none" strike="noStrike" cap="none">
                <a:solidFill>
                  <a:srgbClr val="000000"/>
                </a:solidFill>
                <a:latin typeface="Arial"/>
                <a:ea typeface="Arial"/>
                <a:cs typeface="Arial"/>
                <a:sym typeface="Arial"/>
              </a:rPr>
              <a:t>Administrative </a:t>
            </a:r>
            <a:r>
              <a:rPr lang="en-US" sz="1800" b="1">
                <a:solidFill>
                  <a:srgbClr val="000000"/>
                </a:solidFill>
                <a:latin typeface="Arial"/>
                <a:ea typeface="Arial"/>
                <a:cs typeface="Arial"/>
                <a:sym typeface="Arial"/>
              </a:rPr>
              <a:t>R</a:t>
            </a:r>
            <a:r>
              <a:rPr lang="en-US" sz="1800" b="1" i="0" u="none" strike="noStrike" cap="none">
                <a:solidFill>
                  <a:srgbClr val="000000"/>
                </a:solidFill>
                <a:latin typeface="Arial"/>
                <a:ea typeface="Arial"/>
                <a:cs typeface="Arial"/>
                <a:sym typeface="Arial"/>
              </a:rPr>
              <a:t>egulations</a:t>
            </a:r>
            <a:r>
              <a:rPr lang="en-US" sz="1800" b="0" i="0" u="none" strike="noStrike" cap="none">
                <a:solidFill>
                  <a:srgbClr val="000000"/>
                </a:solidFill>
                <a:latin typeface="Arial"/>
                <a:ea typeface="Arial"/>
                <a:cs typeface="Arial"/>
                <a:sym typeface="Arial"/>
              </a:rPr>
              <a:t> - cost principles, and audit requirements, e.g., agency implementation of </a:t>
            </a:r>
            <a:r>
              <a:rPr lang="en-US" sz="1800">
                <a:solidFill>
                  <a:srgbClr val="000000"/>
                </a:solidFill>
                <a:latin typeface="Arial"/>
                <a:ea typeface="Arial"/>
                <a:cs typeface="Arial"/>
                <a:sym typeface="Arial"/>
              </a:rPr>
              <a:t>the Uniform Grant Guidance (UGG - 2 CFR 200)</a:t>
            </a:r>
            <a:endParaRPr/>
          </a:p>
          <a:p>
            <a:pPr marL="342900" marR="0" lvl="0" indent="-262255" algn="l" rtl="0">
              <a:lnSpc>
                <a:spcPct val="90000"/>
              </a:lnSpc>
              <a:spcBef>
                <a:spcPts val="800"/>
              </a:spcBef>
              <a:spcAft>
                <a:spcPts val="0"/>
              </a:spcAft>
              <a:buClr>
                <a:srgbClr val="000000"/>
              </a:buClr>
              <a:buSzPct val="100000"/>
              <a:buFont typeface="Arial"/>
              <a:buChar char="•"/>
            </a:pPr>
            <a:r>
              <a:rPr lang="en-US" sz="1800" b="1" i="0" u="none" strike="noStrike" cap="none">
                <a:solidFill>
                  <a:srgbClr val="000000"/>
                </a:solidFill>
                <a:latin typeface="Arial"/>
                <a:ea typeface="Arial"/>
                <a:cs typeface="Arial"/>
                <a:sym typeface="Arial"/>
              </a:rPr>
              <a:t>Pass-through Requirements</a:t>
            </a:r>
            <a:r>
              <a:rPr lang="en-US" sz="1800" b="0" i="0" u="none" strike="noStrike" cap="none">
                <a:solidFill>
                  <a:srgbClr val="000000"/>
                </a:solidFill>
                <a:latin typeface="Arial"/>
                <a:ea typeface="Arial"/>
                <a:cs typeface="Arial"/>
                <a:sym typeface="Arial"/>
              </a:rPr>
              <a:t> – Pass </a:t>
            </a:r>
            <a:r>
              <a:rPr lang="en-US" sz="1800">
                <a:solidFill>
                  <a:srgbClr val="000000"/>
                </a:solidFill>
                <a:latin typeface="Arial"/>
                <a:ea typeface="Arial"/>
                <a:cs typeface="Arial"/>
                <a:sym typeface="Arial"/>
              </a:rPr>
              <a:t>through </a:t>
            </a:r>
            <a:r>
              <a:rPr lang="en-US" sz="1800" b="0" i="0" u="none" strike="noStrike" cap="none">
                <a:solidFill>
                  <a:srgbClr val="000000"/>
                </a:solidFill>
                <a:latin typeface="Arial"/>
                <a:ea typeface="Arial"/>
                <a:cs typeface="Arial"/>
                <a:sym typeface="Arial"/>
              </a:rPr>
              <a:t>entity's applicable laws and/or regulations that are not in conflict with federal law. </a:t>
            </a:r>
            <a:endParaRPr sz="1800" b="0" i="0" u="none" strike="noStrike" cap="none">
              <a:solidFill>
                <a:srgbClr val="000000"/>
              </a:solidFill>
              <a:latin typeface="Arial"/>
              <a:ea typeface="Arial"/>
              <a:cs typeface="Arial"/>
              <a:sym typeface="Arial"/>
            </a:endParaRPr>
          </a:p>
          <a:p>
            <a:pPr marL="457200" marR="0" lvl="0" indent="0" algn="l" rtl="0">
              <a:lnSpc>
                <a:spcPct val="90000"/>
              </a:lnSpc>
              <a:spcBef>
                <a:spcPts val="800"/>
              </a:spcBef>
              <a:spcAft>
                <a:spcPts val="0"/>
              </a:spcAft>
              <a:buSzPct val="156862"/>
              <a:buNone/>
            </a:pPr>
            <a:endParaRPr sz="1800">
              <a:solidFill>
                <a:srgbClr val="000000"/>
              </a:solidFill>
              <a:latin typeface="Arial"/>
              <a:ea typeface="Arial"/>
              <a:cs typeface="Arial"/>
              <a:sym typeface="Arial"/>
            </a:endParaRPr>
          </a:p>
          <a:p>
            <a:pPr marL="0" marR="0" lvl="0" indent="0" algn="ctr" rtl="0">
              <a:lnSpc>
                <a:spcPct val="115000"/>
              </a:lnSpc>
              <a:spcBef>
                <a:spcPts val="0"/>
              </a:spcBef>
              <a:spcAft>
                <a:spcPts val="0"/>
              </a:spcAft>
              <a:buSzPct val="156862"/>
              <a:buNone/>
            </a:pPr>
            <a:r>
              <a:rPr lang="en-US" sz="1800" b="1">
                <a:solidFill>
                  <a:srgbClr val="A61C00"/>
                </a:solidFill>
                <a:latin typeface="Arial"/>
                <a:ea typeface="Arial"/>
                <a:cs typeface="Arial"/>
                <a:sym typeface="Arial"/>
              </a:rPr>
              <a:t>Note</a:t>
            </a:r>
            <a:r>
              <a:rPr lang="en-US" sz="1800" b="1">
                <a:solidFill>
                  <a:srgbClr val="A61C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the awardee's internal policies or procedures cannot conflict with the guidance above and must be followed even if they are MORE restrictive than that guidance. </a:t>
            </a:r>
            <a:r>
              <a:rPr lang="en-US" sz="1800" b="1">
                <a:solidFill>
                  <a:srgbClr val="A61C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During monitoring, activity and internal controls are tested against Federal Regulation AND the awardee’s internal policy.</a:t>
            </a:r>
            <a:endParaRPr sz="1800" b="1">
              <a:solidFill>
                <a:srgbClr val="A61C0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ct val="100000"/>
              <a:buNone/>
            </a:pPr>
            <a:endParaRPr/>
          </a:p>
        </p:txBody>
      </p:sp>
      <p:sp>
        <p:nvSpPr>
          <p:cNvPr id="140" name="Google Shape;140;g398120038bf_0_10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a:t>
            </a:fld>
            <a:endParaRPr/>
          </a:p>
        </p:txBody>
      </p:sp>
      <p:sp>
        <p:nvSpPr>
          <p:cNvPr id="141" name="Google Shape;141;g398120038bf_0_101"/>
          <p:cNvSpPr txBox="1"/>
          <p:nvPr/>
        </p:nvSpPr>
        <p:spPr>
          <a:xfrm rot="3741277">
            <a:off x="6290749" y="2707125"/>
            <a:ext cx="3700232" cy="48978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ALWAYS follow what is MOST restrictive, even if that is State Fiscal Policy or Awardee Internal Policy</a:t>
            </a:r>
            <a:endParaRPr sz="1200" b="1" i="0" u="none" strike="noStrike" cap="none">
              <a:solidFill>
                <a:srgbClr val="FF0000"/>
              </a:solidFill>
              <a:latin typeface="Calibri"/>
              <a:ea typeface="Calibri"/>
              <a:cs typeface="Calibri"/>
              <a:sym typeface="Calibri"/>
            </a:endParaRPr>
          </a:p>
        </p:txBody>
      </p:sp>
      <p:grpSp>
        <p:nvGrpSpPr>
          <p:cNvPr id="142" name="Google Shape;142;g398120038bf_0_101" descr="A triangle is divided into five parts. From top to bottom, these are labeled 1) authorizing statute, 2) program regulations, 3) national policy requirements, 4) administrative regulations, and 5) pass-through entities laws, regulations, and policies. A text box to the right reads &quot;always follow what is most restrictive, even if that is state fiscal policy or awardee internal policy.&quot;"/>
          <p:cNvGrpSpPr/>
          <p:nvPr/>
        </p:nvGrpSpPr>
        <p:grpSpPr>
          <a:xfrm>
            <a:off x="5159638" y="1270530"/>
            <a:ext cx="3630256" cy="3594985"/>
            <a:chOff x="-73216" y="-240970"/>
            <a:chExt cx="6213000" cy="6258679"/>
          </a:xfrm>
        </p:grpSpPr>
        <p:sp>
          <p:nvSpPr>
            <p:cNvPr id="143" name="Google Shape;143;g398120038bf_0_101"/>
            <p:cNvSpPr/>
            <p:nvPr/>
          </p:nvSpPr>
          <p:spPr>
            <a:xfrm>
              <a:off x="2290176" y="-240928"/>
              <a:ext cx="1504500" cy="14445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44" name="Google Shape;144;g398120038bf_0_101"/>
            <p:cNvSpPr txBox="1"/>
            <p:nvPr/>
          </p:nvSpPr>
          <p:spPr>
            <a:xfrm>
              <a:off x="2488182" y="-240970"/>
              <a:ext cx="1108500" cy="1444500"/>
            </a:xfrm>
            <a:prstGeom prst="rect">
              <a:avLst/>
            </a:prstGeom>
            <a:no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300" b="0" i="0" u="none" strike="noStrike" cap="none">
                <a:solidFill>
                  <a:schemeClr val="lt1"/>
                </a:solidFill>
                <a:latin typeface="Arial"/>
                <a:ea typeface="Arial"/>
                <a:cs typeface="Arial"/>
                <a:sym typeface="Arial"/>
              </a:endParaRPr>
            </a:p>
            <a:p>
              <a:pPr marL="0" marR="0" lvl="0" indent="0" algn="ctr" rtl="0">
                <a:lnSpc>
                  <a:spcPct val="90000"/>
                </a:lnSpc>
                <a:spcBef>
                  <a:spcPts val="500"/>
                </a:spcBef>
                <a:spcAft>
                  <a:spcPts val="0"/>
                </a:spcAft>
                <a:buClr>
                  <a:schemeClr val="dk1"/>
                </a:buClr>
                <a:buSzPts val="1400"/>
                <a:buFont typeface="Arial"/>
                <a:buNone/>
              </a:pPr>
              <a:endParaRPr sz="1300" b="0" i="0" u="none" strike="noStrike" cap="none">
                <a:solidFill>
                  <a:schemeClr val="lt1"/>
                </a:solidFill>
                <a:latin typeface="Arial"/>
                <a:ea typeface="Arial"/>
                <a:cs typeface="Arial"/>
                <a:sym typeface="Arial"/>
              </a:endParaRPr>
            </a:p>
            <a:p>
              <a:pPr marL="0" marR="0" lvl="0" indent="0" algn="ctr" rtl="0">
                <a:lnSpc>
                  <a:spcPct val="90000"/>
                </a:lnSpc>
                <a:spcBef>
                  <a:spcPts val="500"/>
                </a:spcBef>
                <a:spcAft>
                  <a:spcPts val="0"/>
                </a:spcAft>
                <a:buClr>
                  <a:schemeClr val="lt1"/>
                </a:buClr>
                <a:buSzPts val="1400"/>
                <a:buFont typeface="Arial"/>
                <a:buNone/>
              </a:pPr>
              <a:r>
                <a:rPr lang="en-US" sz="800" b="0" i="0" u="none" strike="noStrike" cap="none">
                  <a:solidFill>
                    <a:schemeClr val="lt1"/>
                  </a:solidFill>
                  <a:latin typeface="Arial"/>
                  <a:ea typeface="Arial"/>
                  <a:cs typeface="Arial"/>
                  <a:sym typeface="Arial"/>
                </a:rPr>
                <a:t>Authorizing Statute</a:t>
              </a:r>
              <a:endParaRPr sz="500" b="0" i="0" u="none" strike="noStrike" cap="none">
                <a:solidFill>
                  <a:srgbClr val="000000"/>
                </a:solidFill>
                <a:latin typeface="Arial"/>
                <a:ea typeface="Arial"/>
                <a:cs typeface="Arial"/>
                <a:sym typeface="Arial"/>
              </a:endParaRPr>
            </a:p>
          </p:txBody>
        </p:sp>
        <p:sp>
          <p:nvSpPr>
            <p:cNvPr id="145" name="Google Shape;145;g398120038bf_0_101"/>
            <p:cNvSpPr/>
            <p:nvPr/>
          </p:nvSpPr>
          <p:spPr>
            <a:xfrm>
              <a:off x="1681066" y="1203530"/>
              <a:ext cx="2741100" cy="12036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46" name="Google Shape;146;g398120038bf_0_101"/>
            <p:cNvSpPr txBox="1"/>
            <p:nvPr/>
          </p:nvSpPr>
          <p:spPr>
            <a:xfrm>
              <a:off x="2228668" y="1203524"/>
              <a:ext cx="1566000" cy="1203600"/>
            </a:xfrm>
            <a:prstGeom prst="rect">
              <a:avLst/>
            </a:prstGeom>
            <a:noFill/>
            <a:ln>
              <a:noFill/>
            </a:ln>
          </p:spPr>
          <p:txBody>
            <a:bodyPr spcFirstLastPara="1" wrap="square" lIns="21900" tIns="21900" rIns="21900" bIns="2190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200" b="0" i="0" u="none" strike="noStrike" cap="none">
                  <a:solidFill>
                    <a:schemeClr val="lt1"/>
                  </a:solidFill>
                  <a:latin typeface="Arial"/>
                  <a:ea typeface="Arial"/>
                  <a:cs typeface="Arial"/>
                  <a:sym typeface="Arial"/>
                </a:rPr>
                <a:t>Program Regulations</a:t>
              </a:r>
              <a:endParaRPr sz="600" b="0" i="0" u="none" strike="noStrike" cap="none">
                <a:solidFill>
                  <a:srgbClr val="000000"/>
                </a:solidFill>
                <a:latin typeface="Arial"/>
                <a:ea typeface="Arial"/>
                <a:cs typeface="Arial"/>
                <a:sym typeface="Arial"/>
              </a:endParaRPr>
            </a:p>
          </p:txBody>
        </p:sp>
        <p:sp>
          <p:nvSpPr>
            <p:cNvPr id="147" name="Google Shape;147;g398120038bf_0_101"/>
            <p:cNvSpPr/>
            <p:nvPr/>
          </p:nvSpPr>
          <p:spPr>
            <a:xfrm>
              <a:off x="1054114" y="2407028"/>
              <a:ext cx="3915300" cy="12036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48" name="Google Shape;148;g398120038bf_0_101"/>
            <p:cNvSpPr txBox="1"/>
            <p:nvPr/>
          </p:nvSpPr>
          <p:spPr>
            <a:xfrm>
              <a:off x="1837145" y="2407049"/>
              <a:ext cx="2349000" cy="1203600"/>
            </a:xfrm>
            <a:prstGeom prst="rect">
              <a:avLst/>
            </a:prstGeom>
            <a:noFill/>
            <a:ln>
              <a:noFill/>
            </a:ln>
          </p:spPr>
          <p:txBody>
            <a:bodyPr spcFirstLastPara="1" wrap="square" lIns="21900" tIns="21900" rIns="21900" bIns="2190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600" b="0" i="0" u="none" strike="noStrike" cap="none">
                  <a:solidFill>
                    <a:schemeClr val="lt1"/>
                  </a:solidFill>
                  <a:latin typeface="Arial"/>
                  <a:ea typeface="Arial"/>
                  <a:cs typeface="Arial"/>
                  <a:sym typeface="Arial"/>
                </a:rPr>
                <a:t>National policy requirements</a:t>
              </a:r>
              <a:endParaRPr sz="1000" b="0" i="0" u="none" strike="noStrike" cap="none">
                <a:solidFill>
                  <a:srgbClr val="000000"/>
                </a:solidFill>
                <a:latin typeface="Arial"/>
                <a:ea typeface="Arial"/>
                <a:cs typeface="Arial"/>
                <a:sym typeface="Arial"/>
              </a:endParaRPr>
            </a:p>
          </p:txBody>
        </p:sp>
        <p:sp>
          <p:nvSpPr>
            <p:cNvPr id="149" name="Google Shape;149;g398120038bf_0_101"/>
            <p:cNvSpPr/>
            <p:nvPr/>
          </p:nvSpPr>
          <p:spPr>
            <a:xfrm>
              <a:off x="487196" y="3584458"/>
              <a:ext cx="5067900" cy="12036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50" name="Google Shape;150;g398120038bf_0_101"/>
            <p:cNvSpPr txBox="1"/>
            <p:nvPr/>
          </p:nvSpPr>
          <p:spPr>
            <a:xfrm>
              <a:off x="1419505" y="3584445"/>
              <a:ext cx="3132300" cy="1203600"/>
            </a:xfrm>
            <a:prstGeom prst="rect">
              <a:avLst/>
            </a:prstGeom>
            <a:noFill/>
            <a:ln>
              <a:noFill/>
            </a:ln>
          </p:spPr>
          <p:txBody>
            <a:bodyPr spcFirstLastPara="1" wrap="square" lIns="21900" tIns="21900" rIns="21900" bIns="2190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600" b="0" i="0" u="none" strike="noStrike" cap="none">
                  <a:solidFill>
                    <a:schemeClr val="lt1"/>
                  </a:solidFill>
                  <a:latin typeface="Arial"/>
                  <a:ea typeface="Arial"/>
                  <a:cs typeface="Arial"/>
                  <a:sym typeface="Arial"/>
                </a:rPr>
                <a:t>Administrative regulations</a:t>
              </a:r>
              <a:endParaRPr sz="1000" b="0" i="0" u="none" strike="noStrike" cap="none">
                <a:solidFill>
                  <a:srgbClr val="000000"/>
                </a:solidFill>
                <a:latin typeface="Arial"/>
                <a:ea typeface="Arial"/>
                <a:cs typeface="Arial"/>
                <a:sym typeface="Arial"/>
              </a:endParaRPr>
            </a:p>
          </p:txBody>
        </p:sp>
        <p:sp>
          <p:nvSpPr>
            <p:cNvPr id="151" name="Google Shape;151;g398120038bf_0_101"/>
            <p:cNvSpPr/>
            <p:nvPr/>
          </p:nvSpPr>
          <p:spPr>
            <a:xfrm>
              <a:off x="-73216" y="4814109"/>
              <a:ext cx="6213000" cy="12036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52" name="Google Shape;152;g398120038bf_0_101"/>
            <p:cNvSpPr txBox="1"/>
            <p:nvPr/>
          </p:nvSpPr>
          <p:spPr>
            <a:xfrm>
              <a:off x="1054100" y="4814098"/>
              <a:ext cx="3915300" cy="1203600"/>
            </a:xfrm>
            <a:prstGeom prst="rect">
              <a:avLst/>
            </a:prstGeom>
            <a:noFill/>
            <a:ln>
              <a:noFill/>
            </a:ln>
          </p:spPr>
          <p:txBody>
            <a:bodyPr spcFirstLastPara="1" wrap="square" lIns="21900" tIns="21900" rIns="21900" bIns="2190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600" b="0" i="0" u="none" strike="noStrike" cap="none">
                  <a:solidFill>
                    <a:schemeClr val="lt1"/>
                  </a:solidFill>
                  <a:latin typeface="Arial"/>
                  <a:ea typeface="Arial"/>
                  <a:cs typeface="Arial"/>
                  <a:sym typeface="Arial"/>
                </a:rPr>
                <a:t>Pass-through entities laws, regulations, and policies</a:t>
              </a:r>
              <a:endParaRPr sz="10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98120038bf_0_119"/>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2100">
                <a:solidFill>
                  <a:srgbClr val="FFFFFF"/>
                </a:solidFill>
              </a:rPr>
              <a:t>STATE </a:t>
            </a:r>
            <a:r>
              <a:rPr lang="en-US" sz="2100" b="0" i="0" u="none" strike="noStrike" cap="none">
                <a:solidFill>
                  <a:srgbClr val="FFFFFF"/>
                </a:solidFill>
                <a:latin typeface="Arial"/>
                <a:ea typeface="Arial"/>
                <a:cs typeface="Arial"/>
                <a:sym typeface="Arial"/>
              </a:rPr>
              <a:t>Applicable Requirements </a:t>
            </a:r>
            <a:r>
              <a:rPr lang="en-US" sz="2100" b="0" i="0" u="none" strike="noStrike" cap="none">
                <a:solidFill>
                  <a:srgbClr val="FFFFF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and Order of </a:t>
            </a:r>
            <a:r>
              <a:rPr lang="en-US" sz="2100" b="0" i="0" u="none" strike="noStrike" cap="none">
                <a:solidFill>
                  <a:srgbClr val="FFFFFF"/>
                </a:solidFill>
                <a:latin typeface="Arial"/>
                <a:ea typeface="Arial"/>
                <a:cs typeface="Arial"/>
                <a:sym typeface="Arial"/>
              </a:rPr>
              <a:t>Precedence </a:t>
            </a:r>
            <a:endParaRPr/>
          </a:p>
        </p:txBody>
      </p:sp>
      <p:sp>
        <p:nvSpPr>
          <p:cNvPr id="158" name="Google Shape;158;g398120038bf_0_119"/>
          <p:cNvSpPr txBox="1">
            <a:spLocks noGrp="1"/>
          </p:cNvSpPr>
          <p:nvPr>
            <p:ph type="body" idx="1"/>
          </p:nvPr>
        </p:nvSpPr>
        <p:spPr>
          <a:xfrm>
            <a:off x="223075" y="1365600"/>
            <a:ext cx="4316400" cy="5426400"/>
          </a:xfrm>
          <a:prstGeom prst="rect">
            <a:avLst/>
          </a:prstGeom>
          <a:noFill/>
          <a:ln>
            <a:noFill/>
          </a:ln>
        </p:spPr>
        <p:txBody>
          <a:bodyPr spcFirstLastPara="1" wrap="square" lIns="0" tIns="0" rIns="0" bIns="45700" anchor="t" anchorCtr="0">
            <a:normAutofit fontScale="85000" lnSpcReduction="10000"/>
          </a:bodyPr>
          <a:lstStyle/>
          <a:p>
            <a:pPr marL="342900" marR="0" lvl="0" indent="-253682" algn="l" rtl="0">
              <a:lnSpc>
                <a:spcPct val="90000"/>
              </a:lnSpc>
              <a:spcBef>
                <a:spcPts val="800"/>
              </a:spcBef>
              <a:spcAft>
                <a:spcPts val="0"/>
              </a:spcAft>
              <a:buClr>
                <a:srgbClr val="000000"/>
              </a:buClr>
              <a:buSzPct val="100000"/>
              <a:buFont typeface="Arial"/>
              <a:buChar char="•"/>
            </a:pPr>
            <a:r>
              <a:rPr lang="en-US" sz="1800" b="1">
                <a:solidFill>
                  <a:srgbClr val="000000"/>
                </a:solidFill>
                <a:latin typeface="Arial"/>
                <a:ea typeface="Arial"/>
                <a:cs typeface="Arial"/>
                <a:sym typeface="Arial"/>
              </a:rPr>
              <a:t>Authorizing Statute/Bill</a:t>
            </a:r>
            <a:r>
              <a:rPr lang="en-US" sz="1800">
                <a:solidFill>
                  <a:srgbClr val="000000"/>
                </a:solidFill>
                <a:latin typeface="Arial"/>
                <a:ea typeface="Arial"/>
                <a:cs typeface="Arial"/>
                <a:sym typeface="Arial"/>
              </a:rPr>
              <a:t> - </a:t>
            </a:r>
            <a:r>
              <a:rPr lang="en-US" sz="1800" b="0" i="0" u="none" strike="noStrike" cap="none">
                <a:solidFill>
                  <a:srgbClr val="000000"/>
                </a:solidFill>
                <a:latin typeface="Arial"/>
                <a:ea typeface="Arial"/>
                <a:cs typeface="Arial"/>
                <a:sym typeface="Arial"/>
              </a:rPr>
              <a:t>The </a:t>
            </a:r>
            <a:r>
              <a:rPr lang="en-US" sz="1800">
                <a:solidFill>
                  <a:srgbClr val="000000"/>
                </a:solidFill>
                <a:latin typeface="Arial"/>
                <a:ea typeface="Arial"/>
                <a:cs typeface="Arial"/>
                <a:sym typeface="Arial"/>
              </a:rPr>
              <a:t>state</a:t>
            </a:r>
            <a:r>
              <a:rPr lang="en-US" sz="1800" b="0" i="0" u="none" strike="noStrike" cap="none">
                <a:solidFill>
                  <a:srgbClr val="000000"/>
                </a:solidFill>
                <a:latin typeface="Arial"/>
                <a:ea typeface="Arial"/>
                <a:cs typeface="Arial"/>
                <a:sym typeface="Arial"/>
              </a:rPr>
              <a:t> statute or bill </a:t>
            </a:r>
            <a:r>
              <a:rPr lang="en-US" sz="1800">
                <a:solidFill>
                  <a:srgbClr val="000000"/>
                </a:solidFill>
                <a:latin typeface="Arial"/>
                <a:ea typeface="Arial"/>
                <a:cs typeface="Arial"/>
                <a:sym typeface="Arial"/>
              </a:rPr>
              <a:t>authorizing</a:t>
            </a:r>
            <a:r>
              <a:rPr lang="en-US" sz="1800" b="0" i="0" u="none" strike="noStrike" cap="none">
                <a:solidFill>
                  <a:srgbClr val="000000"/>
                </a:solidFill>
                <a:latin typeface="Arial"/>
                <a:ea typeface="Arial"/>
                <a:cs typeface="Arial"/>
                <a:sym typeface="Arial"/>
              </a:rPr>
              <a:t> the grant program and any other statute directly affecting performance of the award</a:t>
            </a:r>
            <a:r>
              <a:rPr lang="en-US" sz="1800">
                <a:solidFill>
                  <a:srgbClr val="000000"/>
                </a:solidFill>
                <a:latin typeface="Arial"/>
                <a:ea typeface="Arial"/>
                <a:cs typeface="Arial"/>
                <a:sym typeface="Arial"/>
              </a:rPr>
              <a:t>.</a:t>
            </a:r>
            <a:endParaRPr/>
          </a:p>
          <a:p>
            <a:pPr marL="342900" marR="0" lvl="0" indent="-253682" algn="l" rtl="0">
              <a:lnSpc>
                <a:spcPct val="90000"/>
              </a:lnSpc>
              <a:spcBef>
                <a:spcPts val="800"/>
              </a:spcBef>
              <a:spcAft>
                <a:spcPts val="0"/>
              </a:spcAft>
              <a:buClr>
                <a:srgbClr val="000000"/>
              </a:buClr>
              <a:buSzPct val="100000"/>
              <a:buChar char="•"/>
            </a:pPr>
            <a:r>
              <a:rPr lang="en-US" sz="1800" b="1" i="0" u="none" strike="noStrike" cap="none">
                <a:solidFill>
                  <a:srgbClr val="000000"/>
                </a:solidFill>
                <a:latin typeface="Arial"/>
                <a:ea typeface="Arial"/>
                <a:cs typeface="Arial"/>
                <a:sym typeface="Arial"/>
              </a:rPr>
              <a:t>Program </a:t>
            </a:r>
            <a:r>
              <a:rPr lang="en-US" sz="1800" b="1">
                <a:solidFill>
                  <a:srgbClr val="000000"/>
                </a:solidFill>
                <a:latin typeface="Arial"/>
                <a:ea typeface="Arial"/>
                <a:cs typeface="Arial"/>
                <a:sym typeface="Arial"/>
              </a:rPr>
              <a:t>Rule</a:t>
            </a:r>
            <a:r>
              <a:rPr lang="en-US" sz="1800" b="1" i="0" u="none" strike="noStrike" cap="none">
                <a:solidFill>
                  <a:srgbClr val="000000"/>
                </a:solidFill>
                <a:latin typeface="Arial"/>
                <a:ea typeface="Arial"/>
                <a:cs typeface="Arial"/>
                <a:sym typeface="Arial"/>
              </a:rPr>
              <a:t> </a:t>
            </a:r>
            <a:r>
              <a:rPr lang="en-US" sz="1800">
                <a:solidFill>
                  <a:srgbClr val="000000"/>
                </a:solidFill>
                <a:latin typeface="Arial"/>
                <a:ea typeface="Arial"/>
                <a:cs typeface="Arial"/>
                <a:sym typeface="Arial"/>
              </a:rPr>
              <a:t>- Rule as approved by program or SBE, program rules as defined in the RFA.</a:t>
            </a:r>
            <a:endParaRPr>
              <a:latin typeface="Arial"/>
              <a:ea typeface="Arial"/>
              <a:cs typeface="Arial"/>
              <a:sym typeface="Arial"/>
            </a:endParaRPr>
          </a:p>
          <a:p>
            <a:pPr marL="342900" marR="0" lvl="0" indent="-253682" algn="l" rtl="0">
              <a:lnSpc>
                <a:spcPct val="90000"/>
              </a:lnSpc>
              <a:spcBef>
                <a:spcPts val="800"/>
              </a:spcBef>
              <a:spcAft>
                <a:spcPts val="0"/>
              </a:spcAft>
              <a:buClr>
                <a:srgbClr val="000000"/>
              </a:buClr>
              <a:buSzPct val="100000"/>
              <a:buChar char="•"/>
            </a:pPr>
            <a:r>
              <a:rPr lang="en-US" sz="1800" b="1">
                <a:solidFill>
                  <a:srgbClr val="000000"/>
                </a:solidFill>
                <a:latin typeface="Arial"/>
                <a:ea typeface="Arial"/>
                <a:cs typeface="Arial"/>
                <a:sym typeface="Arial"/>
              </a:rPr>
              <a:t>GAAP/GASB Requirements</a:t>
            </a:r>
            <a:r>
              <a:rPr lang="en-US" sz="1800">
                <a:solidFill>
                  <a:srgbClr val="000000"/>
                </a:solidFill>
                <a:latin typeface="Arial"/>
                <a:ea typeface="Arial"/>
                <a:cs typeface="Arial"/>
                <a:sym typeface="Arial"/>
              </a:rPr>
              <a:t> - requirements related to standard accounting and internal control practices. </a:t>
            </a:r>
            <a:endParaRPr sz="1800">
              <a:solidFill>
                <a:srgbClr val="000000"/>
              </a:solidFill>
              <a:latin typeface="Arial"/>
              <a:ea typeface="Arial"/>
              <a:cs typeface="Arial"/>
              <a:sym typeface="Arial"/>
            </a:endParaRPr>
          </a:p>
          <a:p>
            <a:pPr marL="342900" marR="0" lvl="0" indent="-253682" algn="l" rtl="0">
              <a:lnSpc>
                <a:spcPct val="90000"/>
              </a:lnSpc>
              <a:spcBef>
                <a:spcPts val="800"/>
              </a:spcBef>
              <a:spcAft>
                <a:spcPts val="0"/>
              </a:spcAft>
              <a:buClr>
                <a:srgbClr val="000000"/>
              </a:buClr>
              <a:buSzPct val="100000"/>
              <a:buChar char="•"/>
            </a:pPr>
            <a:r>
              <a:rPr lang="en-US" sz="1800" b="1">
                <a:solidFill>
                  <a:srgbClr val="000000"/>
                </a:solidFill>
                <a:latin typeface="Arial"/>
                <a:ea typeface="Arial"/>
                <a:cs typeface="Arial"/>
                <a:sym typeface="Arial"/>
              </a:rPr>
              <a:t>GAL</a:t>
            </a:r>
            <a:r>
              <a:rPr lang="en-US" sz="1800">
                <a:solidFill>
                  <a:srgbClr val="000000"/>
                </a:solidFill>
                <a:latin typeface="Arial"/>
                <a:ea typeface="Arial"/>
                <a:cs typeface="Arial"/>
                <a:sym typeface="Arial"/>
              </a:rPr>
              <a:t>- Terms and Conditions of the CDE Grant Award Letter.</a:t>
            </a:r>
            <a:endParaRPr sz="1800">
              <a:solidFill>
                <a:srgbClr val="000000"/>
              </a:solidFill>
              <a:latin typeface="Arial"/>
              <a:ea typeface="Arial"/>
              <a:cs typeface="Arial"/>
              <a:sym typeface="Arial"/>
            </a:endParaRPr>
          </a:p>
          <a:p>
            <a:pPr marL="342900" marR="0" lvl="0" indent="-253682" algn="l" rtl="0">
              <a:lnSpc>
                <a:spcPct val="90000"/>
              </a:lnSpc>
              <a:spcBef>
                <a:spcPts val="800"/>
              </a:spcBef>
              <a:spcAft>
                <a:spcPts val="0"/>
              </a:spcAft>
              <a:buClr>
                <a:srgbClr val="000000"/>
              </a:buClr>
              <a:buSzPct val="100000"/>
              <a:buChar char="•"/>
            </a:pPr>
            <a:r>
              <a:rPr lang="en-US" sz="1800" b="1">
                <a:solidFill>
                  <a:srgbClr val="000000"/>
                </a:solidFill>
                <a:latin typeface="Arial"/>
                <a:ea typeface="Arial"/>
                <a:cs typeface="Arial"/>
                <a:sym typeface="Arial"/>
              </a:rPr>
              <a:t>Pass-through Requirements</a:t>
            </a:r>
            <a:r>
              <a:rPr lang="en-US" sz="1800">
                <a:solidFill>
                  <a:srgbClr val="000000"/>
                </a:solidFill>
                <a:latin typeface="Arial"/>
                <a:ea typeface="Arial"/>
                <a:cs typeface="Arial"/>
                <a:sym typeface="Arial"/>
              </a:rPr>
              <a:t> – Pass through entity's applicable laws and/or regulations that are not in conflict with federal law. </a:t>
            </a:r>
            <a:endParaRPr sz="1800">
              <a:solidFill>
                <a:srgbClr val="000000"/>
              </a:solidFill>
              <a:latin typeface="Arial"/>
              <a:ea typeface="Arial"/>
              <a:cs typeface="Arial"/>
              <a:sym typeface="Arial"/>
            </a:endParaRPr>
          </a:p>
          <a:p>
            <a:pPr marL="0" marR="0" lvl="0" indent="0" algn="l" rtl="0">
              <a:lnSpc>
                <a:spcPct val="90000"/>
              </a:lnSpc>
              <a:spcBef>
                <a:spcPts val="800"/>
              </a:spcBef>
              <a:spcAft>
                <a:spcPts val="0"/>
              </a:spcAft>
              <a:buSzPct val="172042"/>
              <a:buNone/>
            </a:pPr>
            <a:endParaRPr sz="1800" b="0" i="0" u="none" strike="noStrike" cap="none">
              <a:solidFill>
                <a:srgbClr val="000000"/>
              </a:solidFill>
              <a:latin typeface="Arial"/>
              <a:ea typeface="Arial"/>
              <a:cs typeface="Arial"/>
              <a:sym typeface="Arial"/>
            </a:endParaRPr>
          </a:p>
          <a:p>
            <a:pPr marL="457200" marR="0" lvl="0" indent="0" algn="l" rtl="0">
              <a:lnSpc>
                <a:spcPct val="90000"/>
              </a:lnSpc>
              <a:spcBef>
                <a:spcPts val="800"/>
              </a:spcBef>
              <a:spcAft>
                <a:spcPts val="0"/>
              </a:spcAft>
              <a:buSzPct val="156862"/>
              <a:buNone/>
            </a:pPr>
            <a:endParaRPr sz="1800">
              <a:solidFill>
                <a:srgbClr val="000000"/>
              </a:solidFill>
              <a:latin typeface="Arial"/>
              <a:ea typeface="Arial"/>
              <a:cs typeface="Arial"/>
              <a:sym typeface="Arial"/>
            </a:endParaRPr>
          </a:p>
          <a:p>
            <a:pPr marL="0" lvl="0" indent="0" algn="ctr" rtl="0">
              <a:lnSpc>
                <a:spcPct val="115000"/>
              </a:lnSpc>
              <a:spcBef>
                <a:spcPts val="0"/>
              </a:spcBef>
              <a:spcAft>
                <a:spcPts val="0"/>
              </a:spcAft>
              <a:buClr>
                <a:schemeClr val="dk1"/>
              </a:buClr>
              <a:buSzPct val="156862"/>
              <a:buFont typeface="Arial"/>
              <a:buNone/>
            </a:pPr>
            <a:r>
              <a:rPr lang="en-US" sz="1800" b="1">
                <a:solidFill>
                  <a:srgbClr val="A61C00"/>
                </a:solidFill>
                <a:latin typeface="Arial"/>
                <a:ea typeface="Arial"/>
                <a:cs typeface="Arial"/>
                <a:sym typeface="Arial"/>
              </a:rPr>
              <a:t>Note</a:t>
            </a:r>
            <a:r>
              <a:rPr lang="en-US" sz="1800" b="1">
                <a:solidFill>
                  <a:srgbClr val="A61C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the awardee's internal policies or procedures cannot conflict with the guidance above and must be followed even if they are MORE restrictive than that guidance. </a:t>
            </a:r>
            <a:r>
              <a:rPr lang="en-US" sz="1800" b="1">
                <a:solidFill>
                  <a:srgbClr val="A61C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During monitoring, activity and internal controls are tested against program rules and requirements AND the awardee’s internal policy.</a:t>
            </a:r>
            <a:endParaRPr sz="1800" b="1">
              <a:solidFill>
                <a:srgbClr val="A61C0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ct val="100000"/>
              <a:buNone/>
            </a:pPr>
            <a:endParaRPr/>
          </a:p>
        </p:txBody>
      </p:sp>
      <p:sp>
        <p:nvSpPr>
          <p:cNvPr id="159" name="Google Shape;159;g398120038bf_0_11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a:t>
            </a:fld>
            <a:endParaRPr/>
          </a:p>
        </p:txBody>
      </p:sp>
      <p:grpSp>
        <p:nvGrpSpPr>
          <p:cNvPr id="160" name="Google Shape;160;g398120038bf_0_119">
            <a:extLst>
              <a:ext uri="{C183D7F6-B498-43B3-948B-1728B52AA6E4}">
                <adec:decorative xmlns:adec="http://schemas.microsoft.com/office/drawing/2017/decorative" val="1"/>
              </a:ext>
            </a:extLst>
          </p:cNvPr>
          <p:cNvGrpSpPr/>
          <p:nvPr/>
        </p:nvGrpSpPr>
        <p:grpSpPr>
          <a:xfrm>
            <a:off x="4693953" y="1472648"/>
            <a:ext cx="4141586" cy="4447417"/>
            <a:chOff x="-73216" y="-240970"/>
            <a:chExt cx="6213000" cy="6258679"/>
          </a:xfrm>
        </p:grpSpPr>
        <p:sp>
          <p:nvSpPr>
            <p:cNvPr id="161" name="Google Shape;161;g398120038bf_0_119"/>
            <p:cNvSpPr/>
            <p:nvPr/>
          </p:nvSpPr>
          <p:spPr>
            <a:xfrm>
              <a:off x="2290176" y="-240928"/>
              <a:ext cx="1504500" cy="14445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62" name="Google Shape;162;g398120038bf_0_119"/>
            <p:cNvSpPr txBox="1"/>
            <p:nvPr/>
          </p:nvSpPr>
          <p:spPr>
            <a:xfrm>
              <a:off x="2488182" y="-240970"/>
              <a:ext cx="1108500" cy="1444500"/>
            </a:xfrm>
            <a:prstGeom prst="rect">
              <a:avLst/>
            </a:prstGeom>
            <a:no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300" b="0" i="0" u="none" strike="noStrike" cap="none">
                <a:solidFill>
                  <a:schemeClr val="lt1"/>
                </a:solidFill>
                <a:latin typeface="Arial"/>
                <a:ea typeface="Arial"/>
                <a:cs typeface="Arial"/>
                <a:sym typeface="Arial"/>
              </a:endParaRPr>
            </a:p>
            <a:p>
              <a:pPr marL="0" marR="0" lvl="0" indent="0" algn="ctr" rtl="0">
                <a:lnSpc>
                  <a:spcPct val="90000"/>
                </a:lnSpc>
                <a:spcBef>
                  <a:spcPts val="500"/>
                </a:spcBef>
                <a:spcAft>
                  <a:spcPts val="0"/>
                </a:spcAft>
                <a:buClr>
                  <a:schemeClr val="dk1"/>
                </a:buClr>
                <a:buSzPts val="1400"/>
                <a:buFont typeface="Arial"/>
                <a:buNone/>
              </a:pPr>
              <a:endParaRPr sz="1300" b="0" i="0" u="none" strike="noStrike" cap="none">
                <a:solidFill>
                  <a:schemeClr val="lt1"/>
                </a:solidFill>
                <a:latin typeface="Arial"/>
                <a:ea typeface="Arial"/>
                <a:cs typeface="Arial"/>
                <a:sym typeface="Arial"/>
              </a:endParaRPr>
            </a:p>
            <a:p>
              <a:pPr marL="0" marR="0" lvl="0" indent="0" algn="ctr" rtl="0">
                <a:lnSpc>
                  <a:spcPct val="90000"/>
                </a:lnSpc>
                <a:spcBef>
                  <a:spcPts val="500"/>
                </a:spcBef>
                <a:spcAft>
                  <a:spcPts val="0"/>
                </a:spcAft>
                <a:buClr>
                  <a:schemeClr val="lt1"/>
                </a:buClr>
                <a:buSzPts val="1400"/>
                <a:buFont typeface="Arial"/>
                <a:buNone/>
              </a:pPr>
              <a:r>
                <a:rPr lang="en-US" sz="800" b="0" i="0" u="none" strike="noStrike" cap="none">
                  <a:solidFill>
                    <a:schemeClr val="lt1"/>
                  </a:solidFill>
                  <a:latin typeface="Arial"/>
                  <a:ea typeface="Arial"/>
                  <a:cs typeface="Arial"/>
                  <a:sym typeface="Arial"/>
                </a:rPr>
                <a:t>Authorizing Statute/Bill</a:t>
              </a:r>
              <a:endParaRPr sz="500" b="0" i="0" u="none" strike="noStrike" cap="none">
                <a:solidFill>
                  <a:srgbClr val="000000"/>
                </a:solidFill>
                <a:latin typeface="Arial"/>
                <a:ea typeface="Arial"/>
                <a:cs typeface="Arial"/>
                <a:sym typeface="Arial"/>
              </a:endParaRPr>
            </a:p>
          </p:txBody>
        </p:sp>
        <p:sp>
          <p:nvSpPr>
            <p:cNvPr id="163" name="Google Shape;163;g398120038bf_0_119"/>
            <p:cNvSpPr/>
            <p:nvPr/>
          </p:nvSpPr>
          <p:spPr>
            <a:xfrm>
              <a:off x="1681066" y="1203530"/>
              <a:ext cx="2741100" cy="12036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64" name="Google Shape;164;g398120038bf_0_119"/>
            <p:cNvSpPr txBox="1"/>
            <p:nvPr/>
          </p:nvSpPr>
          <p:spPr>
            <a:xfrm>
              <a:off x="2228668" y="1203524"/>
              <a:ext cx="1566000" cy="1203600"/>
            </a:xfrm>
            <a:prstGeom prst="rect">
              <a:avLst/>
            </a:prstGeom>
            <a:noFill/>
            <a:ln>
              <a:noFill/>
            </a:ln>
          </p:spPr>
          <p:txBody>
            <a:bodyPr spcFirstLastPara="1" wrap="square" lIns="21900" tIns="21900" rIns="21900" bIns="2190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200" b="0" i="0" u="none" strike="noStrike" cap="none">
                  <a:solidFill>
                    <a:schemeClr val="lt1"/>
                  </a:solidFill>
                  <a:latin typeface="Arial"/>
                  <a:ea typeface="Arial"/>
                  <a:cs typeface="Arial"/>
                  <a:sym typeface="Arial"/>
                </a:rPr>
                <a:t>Program Rules</a:t>
              </a:r>
              <a:endParaRPr sz="600" b="0" i="0" u="none" strike="noStrike" cap="none">
                <a:solidFill>
                  <a:srgbClr val="000000"/>
                </a:solidFill>
                <a:latin typeface="Arial"/>
                <a:ea typeface="Arial"/>
                <a:cs typeface="Arial"/>
                <a:sym typeface="Arial"/>
              </a:endParaRPr>
            </a:p>
          </p:txBody>
        </p:sp>
        <p:sp>
          <p:nvSpPr>
            <p:cNvPr id="165" name="Google Shape;165;g398120038bf_0_119"/>
            <p:cNvSpPr/>
            <p:nvPr/>
          </p:nvSpPr>
          <p:spPr>
            <a:xfrm>
              <a:off x="1054114" y="2407028"/>
              <a:ext cx="3915300" cy="12036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66" name="Google Shape;166;g398120038bf_0_119"/>
            <p:cNvSpPr txBox="1"/>
            <p:nvPr/>
          </p:nvSpPr>
          <p:spPr>
            <a:xfrm>
              <a:off x="1837145" y="2407049"/>
              <a:ext cx="2349000" cy="1203600"/>
            </a:xfrm>
            <a:prstGeom prst="rect">
              <a:avLst/>
            </a:prstGeom>
            <a:noFill/>
            <a:ln>
              <a:noFill/>
            </a:ln>
          </p:spPr>
          <p:txBody>
            <a:bodyPr spcFirstLastPara="1" wrap="square" lIns="21900" tIns="21900" rIns="21900" bIns="2190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600" b="0" i="0" u="none" strike="noStrike" cap="none">
                  <a:solidFill>
                    <a:schemeClr val="lt1"/>
                  </a:solidFill>
                  <a:latin typeface="Arial"/>
                  <a:ea typeface="Arial"/>
                  <a:cs typeface="Arial"/>
                  <a:sym typeface="Arial"/>
                </a:rPr>
                <a:t>GAAP/GASB</a:t>
              </a:r>
              <a:endParaRPr sz="1000" b="0" i="0" u="none" strike="noStrike" cap="none">
                <a:solidFill>
                  <a:srgbClr val="000000"/>
                </a:solidFill>
                <a:latin typeface="Arial"/>
                <a:ea typeface="Arial"/>
                <a:cs typeface="Arial"/>
                <a:sym typeface="Arial"/>
              </a:endParaRPr>
            </a:p>
          </p:txBody>
        </p:sp>
        <p:sp>
          <p:nvSpPr>
            <p:cNvPr id="167" name="Google Shape;167;g398120038bf_0_119"/>
            <p:cNvSpPr/>
            <p:nvPr/>
          </p:nvSpPr>
          <p:spPr>
            <a:xfrm>
              <a:off x="487196" y="3584458"/>
              <a:ext cx="5067900" cy="12036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68" name="Google Shape;168;g398120038bf_0_119"/>
            <p:cNvSpPr txBox="1"/>
            <p:nvPr/>
          </p:nvSpPr>
          <p:spPr>
            <a:xfrm>
              <a:off x="1419505" y="3584445"/>
              <a:ext cx="3132300" cy="1203600"/>
            </a:xfrm>
            <a:prstGeom prst="rect">
              <a:avLst/>
            </a:prstGeom>
            <a:noFill/>
            <a:ln>
              <a:noFill/>
            </a:ln>
          </p:spPr>
          <p:txBody>
            <a:bodyPr spcFirstLastPara="1" wrap="square" lIns="21900" tIns="21900" rIns="21900" bIns="2190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600" b="0" i="0" u="none" strike="noStrike" cap="none">
                  <a:solidFill>
                    <a:schemeClr val="lt1"/>
                  </a:solidFill>
                  <a:latin typeface="Arial"/>
                  <a:ea typeface="Arial"/>
                  <a:cs typeface="Arial"/>
                  <a:sym typeface="Arial"/>
                </a:rPr>
                <a:t>GAL Terms and Conditions</a:t>
              </a:r>
              <a:endParaRPr sz="1000" b="0" i="0" u="none" strike="noStrike" cap="none">
                <a:solidFill>
                  <a:srgbClr val="000000"/>
                </a:solidFill>
                <a:latin typeface="Arial"/>
                <a:ea typeface="Arial"/>
                <a:cs typeface="Arial"/>
                <a:sym typeface="Arial"/>
              </a:endParaRPr>
            </a:p>
          </p:txBody>
        </p:sp>
        <p:sp>
          <p:nvSpPr>
            <p:cNvPr id="169" name="Google Shape;169;g398120038bf_0_119"/>
            <p:cNvSpPr/>
            <p:nvPr/>
          </p:nvSpPr>
          <p:spPr>
            <a:xfrm>
              <a:off x="-73216" y="4814109"/>
              <a:ext cx="6213000" cy="1203600"/>
            </a:xfrm>
            <a:prstGeom prst="trapezoid">
              <a:avLst>
                <a:gd name="adj" fmla="val 50048"/>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70" name="Google Shape;170;g398120038bf_0_119"/>
            <p:cNvSpPr txBox="1"/>
            <p:nvPr/>
          </p:nvSpPr>
          <p:spPr>
            <a:xfrm>
              <a:off x="1054100" y="4814098"/>
              <a:ext cx="3915300" cy="1203600"/>
            </a:xfrm>
            <a:prstGeom prst="rect">
              <a:avLst/>
            </a:prstGeom>
            <a:noFill/>
            <a:ln>
              <a:noFill/>
            </a:ln>
          </p:spPr>
          <p:txBody>
            <a:bodyPr spcFirstLastPara="1" wrap="square" lIns="21900" tIns="21900" rIns="21900" bIns="2190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600" b="0" i="0" u="none" strike="noStrike" cap="none">
                  <a:solidFill>
                    <a:schemeClr val="lt1"/>
                  </a:solidFill>
                  <a:latin typeface="Arial"/>
                  <a:ea typeface="Arial"/>
                  <a:cs typeface="Arial"/>
                  <a:sym typeface="Arial"/>
                </a:rPr>
                <a:t>Pass-through entities laws, regulations, and policies/procedures</a:t>
              </a:r>
              <a:endParaRPr sz="1000" b="0" i="0" u="none" strike="noStrike" cap="none">
                <a:solidFill>
                  <a:srgbClr val="000000"/>
                </a:solidFill>
                <a:latin typeface="Arial"/>
                <a:ea typeface="Arial"/>
                <a:cs typeface="Arial"/>
                <a:sym typeface="Arial"/>
              </a:endParaRPr>
            </a:p>
          </p:txBody>
        </p:sp>
      </p:grpSp>
      <p:sp>
        <p:nvSpPr>
          <p:cNvPr id="171" name="Google Shape;171;g398120038bf_0_119"/>
          <p:cNvSpPr txBox="1"/>
          <p:nvPr/>
        </p:nvSpPr>
        <p:spPr>
          <a:xfrm rot="3909401">
            <a:off x="6201477" y="3260739"/>
            <a:ext cx="3733057" cy="47408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ALWAYS follow what is MOST restrictive, even if that is State Fiscal Policy or Awardee Internal Policy</a:t>
            </a:r>
            <a:endParaRPr sz="1200" b="1" i="0" u="none" strike="noStrike" cap="none">
              <a:solidFill>
                <a:srgbClr val="FF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98120038bf_0_11">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a:t>
            </a:fld>
            <a:endParaRPr/>
          </a:p>
        </p:txBody>
      </p:sp>
      <p:sp>
        <p:nvSpPr>
          <p:cNvPr id="180" name="Google Shape;180;g398120038bf_0_11"/>
          <p:cNvSpPr txBox="1">
            <a:spLocks noGrp="1"/>
          </p:cNvSpPr>
          <p:nvPr>
            <p:ph type="title"/>
          </p:nvPr>
        </p:nvSpPr>
        <p:spPr>
          <a:xfrm>
            <a:off x="115399" y="374975"/>
            <a:ext cx="6653400" cy="3651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SzPct val="66665"/>
              <a:buNone/>
            </a:pPr>
            <a:r>
              <a:rPr lang="en-US">
                <a:latin typeface="Calibri"/>
                <a:ea typeface="Calibri"/>
                <a:cs typeface="Calibri"/>
                <a:sym typeface="Calibri"/>
              </a:rPr>
              <a:t>Federal Grant Award Letter (GAL) - What does it mean?</a:t>
            </a:r>
            <a:endParaRPr>
              <a:latin typeface="Rockwell"/>
              <a:ea typeface="Rockwell"/>
              <a:cs typeface="Rockwell"/>
              <a:sym typeface="Rockwell"/>
            </a:endParaRPr>
          </a:p>
        </p:txBody>
      </p:sp>
      <p:sp>
        <p:nvSpPr>
          <p:cNvPr id="178" name="Google Shape;178;g398120038bf_0_11"/>
          <p:cNvSpPr txBox="1"/>
          <p:nvPr/>
        </p:nvSpPr>
        <p:spPr>
          <a:xfrm>
            <a:off x="4738213" y="1347725"/>
            <a:ext cx="3842400" cy="4601100"/>
          </a:xfrm>
          <a:prstGeom prst="rect">
            <a:avLst/>
          </a:prstGeom>
          <a:noFill/>
          <a:ln>
            <a:noFill/>
          </a:ln>
        </p:spPr>
        <p:txBody>
          <a:bodyPr spcFirstLastPara="1" wrap="square" lIns="0" tIns="0" rIns="0" bIns="0" anchor="t" anchorCtr="0">
            <a:spAutoFit/>
          </a:bodyPr>
          <a:lstStyle/>
          <a:p>
            <a:pPr marL="241300" marR="0" lvl="0" indent="-2286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State A</a:t>
            </a:r>
            <a:r>
              <a:rPr lang="en-US" sz="1500">
                <a:latin typeface="Calibri"/>
                <a:ea typeface="Calibri"/>
                <a:cs typeface="Calibri"/>
                <a:sym typeface="Calibri"/>
              </a:rPr>
              <a:t>gency (typically known as the pass through entity)</a:t>
            </a:r>
            <a:endParaRPr sz="1500">
              <a:latin typeface="Calibri"/>
              <a:ea typeface="Calibri"/>
              <a:cs typeface="Calibri"/>
              <a:sym typeface="Calibri"/>
            </a:endParaRPr>
          </a:p>
          <a:p>
            <a:pPr marL="699135" marR="5080" lvl="1" indent="-229232" algn="l" rtl="0">
              <a:lnSpc>
                <a:spcPct val="67800"/>
              </a:lnSpc>
              <a:spcBef>
                <a:spcPts val="54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CDE indirect cost rate; this is not the rate your  organization uses if you are claiming indirect costs.  </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Your organization should have its own rate</a:t>
            </a:r>
            <a:r>
              <a:rPr lang="en-US" sz="1200" b="0" i="0" u="none" strike="noStrike" cap="none">
                <a:solidFill>
                  <a:srgbClr val="000000"/>
                </a:solidFill>
                <a:latin typeface="Calibri"/>
                <a:ea typeface="Calibri"/>
                <a:cs typeface="Calibri"/>
                <a:sym typeface="Calibri"/>
              </a:rPr>
              <a:t> (see </a:t>
            </a:r>
            <a:r>
              <a:rPr lang="en-US" sz="1200">
                <a:latin typeface="Calibri"/>
                <a:ea typeface="Calibri"/>
                <a:cs typeface="Calibri"/>
                <a:sym typeface="Calibri"/>
              </a:rPr>
              <a:t>Recipient</a:t>
            </a:r>
            <a:r>
              <a:rPr lang="en-US" sz="1200" b="0" i="0" u="none" strike="noStrike" cap="none">
                <a:solidFill>
                  <a:srgbClr val="000000"/>
                </a:solidFill>
                <a:latin typeface="Calibri"/>
                <a:ea typeface="Calibri"/>
                <a:cs typeface="Calibri"/>
                <a:sym typeface="Calibri"/>
              </a:rPr>
              <a:t> </a:t>
            </a:r>
            <a:r>
              <a:rPr lang="en-US" sz="1200">
                <a:latin typeface="Calibri"/>
                <a:ea typeface="Calibri"/>
                <a:cs typeface="Calibri"/>
                <a:sym typeface="Calibri"/>
              </a:rPr>
              <a:t>Information</a:t>
            </a:r>
            <a:r>
              <a:rPr lang="en-US" sz="1200" b="0" i="0" u="none" strike="noStrike" cap="none">
                <a:solidFill>
                  <a:srgbClr val="000000"/>
                </a:solidFill>
                <a:latin typeface="Calibri"/>
                <a:ea typeface="Calibri"/>
                <a:cs typeface="Calibri"/>
                <a:sym typeface="Calibri"/>
              </a:rPr>
              <a:t> below). </a:t>
            </a:r>
            <a:endParaRPr sz="1200" b="0" i="0" u="none" strike="noStrike" cap="none">
              <a:solidFill>
                <a:srgbClr val="000000"/>
              </a:solidFill>
              <a:latin typeface="Calibri"/>
              <a:ea typeface="Calibri"/>
              <a:cs typeface="Calibri"/>
              <a:sym typeface="Calibri"/>
            </a:endParaRPr>
          </a:p>
          <a:p>
            <a:pPr marL="241300" marR="0" lvl="0" indent="-2286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Action</a:t>
            </a:r>
            <a:endParaRPr sz="1400" b="0" i="0" u="none" strike="noStrike" cap="none">
              <a:solidFill>
                <a:srgbClr val="000000"/>
              </a:solidFill>
              <a:latin typeface="Arial"/>
              <a:ea typeface="Arial"/>
              <a:cs typeface="Arial"/>
              <a:sym typeface="Arial"/>
            </a:endParaRPr>
          </a:p>
          <a:p>
            <a:pPr marL="699135" marR="5080" lvl="1" indent="-229232" algn="l" rtl="0">
              <a:lnSpc>
                <a:spcPct val="67800"/>
              </a:lnSpc>
              <a:spcBef>
                <a:spcPts val="54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Initial or supplemental or amendment to award (if the statement of work changes or funding changes)</a:t>
            </a:r>
            <a:endParaRPr sz="1400" b="0" i="0" u="none" strike="noStrike" cap="none">
              <a:solidFill>
                <a:srgbClr val="000000"/>
              </a:solidFill>
              <a:latin typeface="Arial"/>
              <a:ea typeface="Arial"/>
              <a:cs typeface="Arial"/>
              <a:sym typeface="Arial"/>
            </a:endParaRPr>
          </a:p>
          <a:p>
            <a:pPr marL="241300" marR="0" lvl="0" indent="-2286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Award Information</a:t>
            </a:r>
            <a:endParaRPr sz="1400" b="0" i="0" u="none" strike="noStrike" cap="none">
              <a:solidFill>
                <a:srgbClr val="000000"/>
              </a:solidFill>
              <a:latin typeface="Arial"/>
              <a:ea typeface="Arial"/>
              <a:cs typeface="Arial"/>
              <a:sym typeface="Arial"/>
            </a:endParaRPr>
          </a:p>
          <a:p>
            <a:pPr marL="699135" marR="5080" lvl="1" indent="-229232" algn="l" rtl="0">
              <a:lnSpc>
                <a:spcPct val="67800"/>
              </a:lnSpc>
              <a:spcBef>
                <a:spcPts val="54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CRS/State Award Name, Federal Program/Grant name</a:t>
            </a:r>
            <a:endParaRPr sz="1400" b="0" i="0" u="none" strike="noStrike" cap="none">
              <a:solidFill>
                <a:srgbClr val="000000"/>
              </a:solidFill>
              <a:latin typeface="Arial"/>
              <a:ea typeface="Arial"/>
              <a:cs typeface="Arial"/>
              <a:sym typeface="Arial"/>
            </a:endParaRPr>
          </a:p>
          <a:p>
            <a:pPr marL="699135" marR="5080" lvl="1" indent="-229232" algn="l" rtl="0">
              <a:lnSpc>
                <a:spcPct val="67800"/>
              </a:lnSpc>
              <a:spcBef>
                <a:spcPts val="54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Federal SEFA information (ALN, FAIN, etc)</a:t>
            </a:r>
            <a:endParaRPr sz="1200" b="0" i="0" u="none" strike="noStrike" cap="none">
              <a:solidFill>
                <a:srgbClr val="000000"/>
              </a:solidFill>
              <a:latin typeface="Calibri"/>
              <a:ea typeface="Calibri"/>
              <a:cs typeface="Calibri"/>
              <a:sym typeface="Calibri"/>
            </a:endParaRPr>
          </a:p>
          <a:p>
            <a:pPr marL="699135" marR="5080" lvl="1" indent="-229232" algn="l" rtl="0">
              <a:lnSpc>
                <a:spcPct val="67800"/>
              </a:lnSpc>
              <a:spcBef>
                <a:spcPts val="54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The 4-digit code and name of your organization as </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registered for your Unique Entity Identifier (UEI)</a:t>
            </a:r>
            <a:endParaRPr sz="1200" b="0" i="0" u="none" strike="noStrike" cap="none">
              <a:solidFill>
                <a:srgbClr val="000000"/>
              </a:solidFill>
              <a:latin typeface="Calibri"/>
              <a:ea typeface="Calibri"/>
              <a:cs typeface="Calibri"/>
              <a:sym typeface="Calibri"/>
            </a:endParaRPr>
          </a:p>
          <a:p>
            <a:pPr marL="699135" marR="5080" lvl="1" indent="-229232" algn="l" rtl="0">
              <a:lnSpc>
                <a:spcPct val="67800"/>
              </a:lnSpc>
              <a:spcBef>
                <a:spcPts val="54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Funding Period (period of time in which funds can be expended / drawn down by PTE)</a:t>
            </a:r>
            <a:endParaRPr sz="1200" b="0" i="0" u="none" strike="noStrike" cap="none">
              <a:solidFill>
                <a:srgbClr val="000000"/>
              </a:solidFill>
              <a:latin typeface="Calibri"/>
              <a:ea typeface="Calibri"/>
              <a:cs typeface="Calibri"/>
              <a:sym typeface="Calibri"/>
            </a:endParaRPr>
          </a:p>
          <a:p>
            <a:pPr marL="699135" marR="5080" lvl="1" indent="-229232" algn="l" rtl="0">
              <a:lnSpc>
                <a:spcPct val="67800"/>
              </a:lnSpc>
              <a:spcBef>
                <a:spcPts val="54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Performance Period (Period  of expenditure and obligation allowed)</a:t>
            </a:r>
            <a:endParaRPr sz="1200" b="0" i="0" u="none" strike="noStrike" cap="none">
              <a:solidFill>
                <a:srgbClr val="000000"/>
              </a:solidFill>
              <a:latin typeface="Calibri"/>
              <a:ea typeface="Calibri"/>
              <a:cs typeface="Calibri"/>
              <a:sym typeface="Calibri"/>
            </a:endParaRPr>
          </a:p>
          <a:p>
            <a:pPr marL="699135" marR="5080" lvl="1" indent="-229232" algn="l" rtl="0">
              <a:lnSpc>
                <a:spcPct val="67800"/>
              </a:lnSpc>
              <a:spcBef>
                <a:spcPts val="54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Performance period does not commit funding beyond the current approved budget period.</a:t>
            </a:r>
            <a:endParaRPr sz="1200" b="0" i="0" u="none" strike="noStrike" cap="none">
              <a:solidFill>
                <a:srgbClr val="000000"/>
              </a:solidFill>
              <a:latin typeface="Calibri"/>
              <a:ea typeface="Calibri"/>
              <a:cs typeface="Calibri"/>
              <a:sym typeface="Calibri"/>
            </a:endParaRPr>
          </a:p>
          <a:p>
            <a:pPr marL="241300" marR="0" lvl="0" indent="-228600" algn="l" rtl="0">
              <a:lnSpc>
                <a:spcPct val="100000"/>
              </a:lnSpc>
              <a:spcBef>
                <a:spcPts val="414"/>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Recipient Information:</a:t>
            </a:r>
            <a:endParaRPr sz="1500" b="0" i="0" u="none" strike="noStrike" cap="none">
              <a:solidFill>
                <a:srgbClr val="000000"/>
              </a:solidFill>
              <a:latin typeface="Calibri"/>
              <a:ea typeface="Calibri"/>
              <a:cs typeface="Calibri"/>
              <a:sym typeface="Calibri"/>
            </a:endParaRPr>
          </a:p>
          <a:p>
            <a:pPr marL="699135" marR="0" lvl="1" indent="-229232" algn="l" rtl="0">
              <a:lnSpc>
                <a:spcPct val="103750"/>
              </a:lnSpc>
              <a:spcBef>
                <a:spcPts val="75"/>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The approved indirect cost rate for your</a:t>
            </a:r>
            <a:endParaRPr sz="1200" b="0" i="0" u="none" strike="noStrike" cap="none">
              <a:solidFill>
                <a:srgbClr val="000000"/>
              </a:solidFill>
              <a:latin typeface="Calibri"/>
              <a:ea typeface="Calibri"/>
              <a:cs typeface="Calibri"/>
              <a:sym typeface="Calibri"/>
            </a:endParaRPr>
          </a:p>
          <a:p>
            <a:pPr marL="699135" marR="0" lvl="0" indent="0" algn="l" rtl="0">
              <a:lnSpc>
                <a:spcPct val="10375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organization</a:t>
            </a:r>
            <a:endParaRPr sz="1200" b="0" i="0" u="none" strike="noStrike" cap="none">
              <a:solidFill>
                <a:srgbClr val="000000"/>
              </a:solidFill>
              <a:latin typeface="Calibri"/>
              <a:ea typeface="Calibri"/>
              <a:cs typeface="Calibri"/>
              <a:sym typeface="Calibri"/>
            </a:endParaRPr>
          </a:p>
          <a:p>
            <a:pPr marL="699135" marR="0" lvl="1" indent="-229232" algn="l" rtl="0">
              <a:lnSpc>
                <a:spcPct val="100000"/>
              </a:lnSpc>
              <a:spcBef>
                <a:spcPts val="6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Your organization’s UEI</a:t>
            </a:r>
            <a:endParaRPr sz="1200" b="0" i="0" u="none" strike="noStrike" cap="none">
              <a:solidFill>
                <a:srgbClr val="000000"/>
              </a:solidFill>
              <a:latin typeface="Calibri"/>
              <a:ea typeface="Calibri"/>
              <a:cs typeface="Calibri"/>
              <a:sym typeface="Calibri"/>
            </a:endParaRPr>
          </a:p>
        </p:txBody>
      </p:sp>
      <p:sp>
        <p:nvSpPr>
          <p:cNvPr id="179" name="Google Shape;179;g398120038bf_0_11">
            <a:extLst>
              <a:ext uri="{C183D7F6-B498-43B3-948B-1728B52AA6E4}">
                <adec:decorative xmlns:adec="http://schemas.microsoft.com/office/drawing/2017/decorative" val="1"/>
              </a:ext>
            </a:extLst>
          </p:cNvPr>
          <p:cNvSpPr/>
          <p:nvPr/>
        </p:nvSpPr>
        <p:spPr>
          <a:xfrm>
            <a:off x="533025" y="1347725"/>
            <a:ext cx="4000500" cy="5079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398120038bf_0_11">
            <a:extLst>
              <a:ext uri="{C183D7F6-B498-43B3-948B-1728B52AA6E4}">
                <adec:decorative xmlns:adec="http://schemas.microsoft.com/office/drawing/2017/decorative" val="1"/>
              </a:ext>
            </a:extLst>
          </p:cNvPr>
          <p:cNvSpPr/>
          <p:nvPr/>
        </p:nvSpPr>
        <p:spPr>
          <a:xfrm>
            <a:off x="4466900" y="5990525"/>
            <a:ext cx="1380600" cy="365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 name="Google Shape;182;g398120038bf_0_11"/>
          <p:cNvSpPr txBox="1"/>
          <p:nvPr/>
        </p:nvSpPr>
        <p:spPr>
          <a:xfrm>
            <a:off x="5847500" y="5808725"/>
            <a:ext cx="2283600" cy="68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PAY ATTENTION AND READ THIS - awardees are bound to these requirements.</a:t>
            </a:r>
            <a:endParaRPr sz="1100" b="1" i="0" u="none" strike="noStrike" cap="none">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98120038bf_0_390">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
        <p:nvSpPr>
          <p:cNvPr id="190" name="Google Shape;190;g398120038bf_0_390"/>
          <p:cNvSpPr txBox="1">
            <a:spLocks noGrp="1"/>
          </p:cNvSpPr>
          <p:nvPr>
            <p:ph type="title"/>
          </p:nvPr>
        </p:nvSpPr>
        <p:spPr>
          <a:xfrm>
            <a:off x="115399" y="374975"/>
            <a:ext cx="6653400" cy="3651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1600"/>
              <a:buNone/>
            </a:pPr>
            <a:r>
              <a:rPr lang="en-US">
                <a:latin typeface="Calibri"/>
                <a:ea typeface="Calibri"/>
                <a:cs typeface="Calibri"/>
                <a:sym typeface="Calibri"/>
              </a:rPr>
              <a:t>State Grant Award Letter (GAL) - What does it mean?</a:t>
            </a:r>
            <a:endParaRPr>
              <a:latin typeface="Rockwell"/>
              <a:ea typeface="Rockwell"/>
              <a:cs typeface="Rockwell"/>
              <a:sym typeface="Rockwell"/>
            </a:endParaRPr>
          </a:p>
        </p:txBody>
      </p:sp>
      <p:sp>
        <p:nvSpPr>
          <p:cNvPr id="189" name="Google Shape;189;g398120038bf_0_390"/>
          <p:cNvSpPr txBox="1"/>
          <p:nvPr/>
        </p:nvSpPr>
        <p:spPr>
          <a:xfrm>
            <a:off x="4778488" y="2220075"/>
            <a:ext cx="3842400" cy="461700"/>
          </a:xfrm>
          <a:prstGeom prst="rect">
            <a:avLst/>
          </a:prstGeom>
          <a:noFill/>
          <a:ln>
            <a:noFill/>
          </a:ln>
        </p:spPr>
        <p:txBody>
          <a:bodyPr spcFirstLastPara="1" wrap="square" lIns="0" tIns="0" rIns="0" bIns="0" anchor="t" anchorCtr="0">
            <a:spAutoFit/>
          </a:bodyPr>
          <a:lstStyle/>
          <a:p>
            <a:pPr marL="241300" marR="0" lvl="0" indent="-228600" algn="l" rtl="0">
              <a:lnSpc>
                <a:spcPct val="100000"/>
              </a:lnSpc>
              <a:spcBef>
                <a:spcPts val="0"/>
              </a:spcBef>
              <a:spcAft>
                <a:spcPts val="0"/>
              </a:spcAft>
              <a:buClr>
                <a:srgbClr val="000000"/>
              </a:buClr>
              <a:buSzPts val="1500"/>
              <a:buFont typeface="Arial"/>
              <a:buChar char="•"/>
            </a:pPr>
            <a:r>
              <a:rPr lang="en-US" sz="1500">
                <a:latin typeface="Calibri"/>
                <a:ea typeface="Calibri"/>
                <a:cs typeface="Calibri"/>
                <a:sym typeface="Calibri"/>
              </a:rPr>
              <a:t>A lot of the same information (State Agency, Award Information, Award Period etc..)</a:t>
            </a:r>
            <a:endParaRPr sz="1200" b="0" i="0" u="none" strike="noStrike" cap="none">
              <a:solidFill>
                <a:srgbClr val="000000"/>
              </a:solidFill>
              <a:latin typeface="Calibri"/>
              <a:ea typeface="Calibri"/>
              <a:cs typeface="Calibri"/>
              <a:sym typeface="Calibri"/>
            </a:endParaRPr>
          </a:p>
        </p:txBody>
      </p:sp>
      <p:sp>
        <p:nvSpPr>
          <p:cNvPr id="191" name="Google Shape;191;g398120038bf_0_390">
            <a:extLst>
              <a:ext uri="{C183D7F6-B498-43B3-948B-1728B52AA6E4}">
                <adec:decorative xmlns:adec="http://schemas.microsoft.com/office/drawing/2017/decorative" val="1"/>
              </a:ext>
            </a:extLst>
          </p:cNvPr>
          <p:cNvSpPr/>
          <p:nvPr/>
        </p:nvSpPr>
        <p:spPr>
          <a:xfrm>
            <a:off x="4493725" y="4702125"/>
            <a:ext cx="1380600" cy="365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 name="Google Shape;192;g398120038bf_0_390"/>
          <p:cNvSpPr txBox="1"/>
          <p:nvPr/>
        </p:nvSpPr>
        <p:spPr>
          <a:xfrm>
            <a:off x="5874325" y="4520325"/>
            <a:ext cx="2283600" cy="68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PAY ATTENTION AND READ THIS - awardees are bound to these requirements.</a:t>
            </a:r>
            <a:endParaRPr sz="1100" b="1" i="0" u="none" strike="noStrike" cap="none">
              <a:solidFill>
                <a:srgbClr val="FF0000"/>
              </a:solidFill>
              <a:latin typeface="Calibri"/>
              <a:ea typeface="Calibri"/>
              <a:cs typeface="Calibri"/>
              <a:sym typeface="Calibri"/>
            </a:endParaRPr>
          </a:p>
        </p:txBody>
      </p:sp>
      <p:pic>
        <p:nvPicPr>
          <p:cNvPr id="193" name="Google Shape;193;g398120038bf_0_3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5400" y="1584850"/>
            <a:ext cx="4433413" cy="36883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98120038bf_0_217"/>
          <p:cNvSpPr txBox="1">
            <a:spLocks noGrp="1"/>
          </p:cNvSpPr>
          <p:nvPr>
            <p:ph type="title"/>
          </p:nvPr>
        </p:nvSpPr>
        <p:spPr>
          <a:xfrm>
            <a:off x="245201" y="254525"/>
            <a:ext cx="6602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Chart of Accounts – Deciphering Grant Codes</a:t>
            </a:r>
            <a:endParaRPr/>
          </a:p>
        </p:txBody>
      </p:sp>
      <p:sp>
        <p:nvSpPr>
          <p:cNvPr id="199" name="Google Shape;199;g398120038bf_0_21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8</a:t>
            </a:fld>
            <a:endParaRPr/>
          </a:p>
        </p:txBody>
      </p:sp>
      <p:pic>
        <p:nvPicPr>
          <p:cNvPr id="200" name="Google Shape;200;g398120038bf_0_217" descr="A table showing some grant code ranges for state, federal, and other grant sources. "/>
          <p:cNvPicPr preferRelativeResize="0"/>
          <p:nvPr/>
        </p:nvPicPr>
        <p:blipFill rotWithShape="1">
          <a:blip r:embed="rId3">
            <a:alphaModFix/>
          </a:blip>
          <a:srcRect/>
          <a:stretch/>
        </p:blipFill>
        <p:spPr>
          <a:xfrm>
            <a:off x="371750" y="1594650"/>
            <a:ext cx="8403749" cy="3867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98120038bf_0_303"/>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Obligations</a:t>
            </a:r>
            <a:endParaRPr/>
          </a:p>
        </p:txBody>
      </p:sp>
      <p:sp>
        <p:nvSpPr>
          <p:cNvPr id="206" name="Google Shape;206;g398120038bf_0_30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9</a:t>
            </a:fld>
            <a:endParaRPr/>
          </a:p>
        </p:txBody>
      </p:sp>
      <p:graphicFrame>
        <p:nvGraphicFramePr>
          <p:cNvPr id="207" name="Google Shape;207;g398120038bf_0_303"/>
          <p:cNvGraphicFramePr/>
          <p:nvPr>
            <p:extLst>
              <p:ext uri="{D42A27DB-BD31-4B8C-83A1-F6EECF244321}">
                <p14:modId xmlns:p14="http://schemas.microsoft.com/office/powerpoint/2010/main" val="1375019827"/>
              </p:ext>
            </p:extLst>
          </p:nvPr>
        </p:nvGraphicFramePr>
        <p:xfrm>
          <a:off x="1022536" y="1895188"/>
          <a:ext cx="6381750" cy="4746185"/>
        </p:xfrm>
        <a:graphic>
          <a:graphicData uri="http://schemas.openxmlformats.org/drawingml/2006/table">
            <a:tbl>
              <a:tblPr firstRow="1">
                <a:noFill/>
                <a:tableStyleId>{0D2E846A-C1E6-4B68-929A-AFEF54FE44DD}</a:tableStyleId>
              </a:tblPr>
              <a:tblGrid>
                <a:gridCol w="3190875">
                  <a:extLst>
                    <a:ext uri="{9D8B030D-6E8A-4147-A177-3AD203B41FA5}">
                      <a16:colId xmlns:a16="http://schemas.microsoft.com/office/drawing/2014/main" val="20000"/>
                    </a:ext>
                  </a:extLst>
                </a:gridCol>
                <a:gridCol w="3190875">
                  <a:extLst>
                    <a:ext uri="{9D8B030D-6E8A-4147-A177-3AD203B41FA5}">
                      <a16:colId xmlns:a16="http://schemas.microsoft.com/office/drawing/2014/main" val="20001"/>
                    </a:ext>
                  </a:extLst>
                </a:gridCol>
              </a:tblGrid>
              <a:tr h="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If the obligation is for -</a:t>
                      </a:r>
                      <a:endParaRPr sz="1100" u="none" strike="noStrike" cap="none">
                        <a:latin typeface="Calibri"/>
                        <a:ea typeface="Calibri"/>
                        <a:cs typeface="Calibri"/>
                        <a:sym typeface="Calibri"/>
                      </a:endParaRPr>
                    </a:p>
                  </a:txBody>
                  <a:tcPr marL="76200" marR="76200" marT="76200" marB="76200"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95B3D7"/>
                      </a:solidFill>
                      <a:prstDash val="solid"/>
                      <a:round/>
                      <a:headEnd type="none" w="sm" len="sm"/>
                      <a:tailEnd type="none" w="sm" len="sm"/>
                    </a:lnB>
                    <a:solidFill>
                      <a:srgbClr val="0E0D0E"/>
                    </a:solidFill>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The obligation is made -</a:t>
                      </a:r>
                      <a:endParaRPr sz="1100" u="none" strike="noStrike" cap="none">
                        <a:latin typeface="Calibri"/>
                        <a:ea typeface="Calibri"/>
                        <a:cs typeface="Calibri"/>
                        <a:sym typeface="Calibri"/>
                      </a:endParaRPr>
                    </a:p>
                  </a:txBody>
                  <a:tcPr marL="76200" marR="76200" marT="76200" marB="76200"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95B3D7"/>
                      </a:solidFill>
                      <a:prstDash val="solid"/>
                      <a:round/>
                      <a:headEnd type="none" w="sm" len="sm"/>
                      <a:tailEnd type="none" w="sm" len="sm"/>
                    </a:lnB>
                    <a:solidFill>
                      <a:srgbClr val="0E0D0E"/>
                    </a:solidFill>
                  </a:tcPr>
                </a:tc>
                <a:extLst>
                  <a:ext uri="{0D108BD9-81ED-4DB2-BD59-A6C34878D82A}">
                    <a16:rowId xmlns:a16="http://schemas.microsoft.com/office/drawing/2014/main" val="10000"/>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(a) Acquisition of real or personal property</a:t>
                      </a:r>
                      <a:endParaRPr sz="1100" u="none" strike="noStrike" cap="none">
                        <a:latin typeface="Calibri"/>
                        <a:ea typeface="Calibri"/>
                        <a:cs typeface="Calibri"/>
                        <a:sym typeface="Calibri"/>
                      </a:endParaRPr>
                    </a:p>
                  </a:txBody>
                  <a:tcPr marL="9525" marR="9525" marT="9525" marB="9525"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95B3D7"/>
                      </a:solidFill>
                      <a:prstDash val="solid"/>
                      <a:round/>
                      <a:headEnd type="none" w="sm" len="sm"/>
                      <a:tailEnd type="none" w="sm" len="sm"/>
                    </a:lnT>
                    <a:lnB w="12700" cap="flat" cmpd="sng">
                      <a:solidFill>
                        <a:srgbClr val="FFFFFF"/>
                      </a:solidFill>
                      <a:prstDash val="solid"/>
                      <a:round/>
                      <a:headEnd type="none" w="sm" len="sm"/>
                      <a:tailEnd type="none" w="sm" len="sm"/>
                    </a:lnB>
                    <a:solidFill>
                      <a:srgbClr val="0E0D0E"/>
                    </a:solidFill>
                  </a:tcPr>
                </a:tc>
                <a:tc>
                  <a:txBody>
                    <a:bodyPr/>
                    <a:lstStyle/>
                    <a:p>
                      <a:pPr marL="0" marR="0" lvl="0" indent="0" algn="l" rtl="0">
                        <a:lnSpc>
                          <a:spcPct val="125000"/>
                        </a:lnSpc>
                        <a:spcBef>
                          <a:spcPts val="0"/>
                        </a:spcBef>
                        <a:spcAft>
                          <a:spcPts val="0"/>
                        </a:spcAft>
                        <a:buClr>
                          <a:srgbClr val="000000"/>
                        </a:buClr>
                        <a:buSzPts val="1200"/>
                        <a:buFont typeface="Arial"/>
                        <a:buNone/>
                      </a:pPr>
                      <a:r>
                        <a:rPr lang="en-US" sz="1200" u="none" strike="noStrike" cap="none">
                          <a:solidFill>
                            <a:srgbClr val="0E0D0E"/>
                          </a:solidFill>
                          <a:latin typeface="Open Sans"/>
                          <a:ea typeface="Open Sans"/>
                          <a:cs typeface="Open Sans"/>
                          <a:sym typeface="Open Sans"/>
                        </a:rPr>
                        <a:t>On the date on which the State or subgrantee makes a binding written commitment to acquire the property.</a:t>
                      </a:r>
                      <a:endParaRPr sz="1100" u="none" strike="noStrike" cap="none">
                        <a:latin typeface="Calibri"/>
                        <a:ea typeface="Calibri"/>
                        <a:cs typeface="Calibri"/>
                        <a:sym typeface="Calibri"/>
                      </a:endParaRPr>
                    </a:p>
                  </a:txBody>
                  <a:tcPr marL="9525" marR="9525" marT="9525" marB="9525"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5B3D7"/>
                      </a:solidFill>
                      <a:prstDash val="solid"/>
                      <a:round/>
                      <a:headEnd type="none" w="sm" len="sm"/>
                      <a:tailEnd type="none" w="sm" len="sm"/>
                    </a:lnT>
                    <a:lnB w="12700" cap="flat" cmpd="sng">
                      <a:solidFill>
                        <a:srgbClr val="0E0D0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(b) Personal services by an employee of the State or subgrantee</a:t>
                      </a:r>
                      <a:endParaRPr sz="1100" u="none" strike="noStrike" cap="none">
                        <a:latin typeface="Calibri"/>
                        <a:ea typeface="Calibri"/>
                        <a:cs typeface="Calibri"/>
                        <a:sym typeface="Calibri"/>
                      </a:endParaRPr>
                    </a:p>
                  </a:txBody>
                  <a:tcPr marL="9525" marR="9525" marT="9525" marB="9525"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E0D0E"/>
                    </a:solidFill>
                  </a:tcPr>
                </a:tc>
                <a:tc>
                  <a:txBody>
                    <a:bodyPr/>
                    <a:lstStyle/>
                    <a:p>
                      <a:pPr marL="0" marR="0" lvl="0" indent="0" algn="l" rtl="0">
                        <a:lnSpc>
                          <a:spcPct val="125000"/>
                        </a:lnSpc>
                        <a:spcBef>
                          <a:spcPts val="0"/>
                        </a:spcBef>
                        <a:spcAft>
                          <a:spcPts val="0"/>
                        </a:spcAft>
                        <a:buClr>
                          <a:srgbClr val="000000"/>
                        </a:buClr>
                        <a:buSzPts val="1200"/>
                        <a:buFont typeface="Arial"/>
                        <a:buNone/>
                      </a:pPr>
                      <a:r>
                        <a:rPr lang="en-US" sz="1200" u="none" strike="noStrike" cap="none">
                          <a:solidFill>
                            <a:srgbClr val="0E0D0E"/>
                          </a:solidFill>
                          <a:latin typeface="Open Sans"/>
                          <a:ea typeface="Open Sans"/>
                          <a:cs typeface="Open Sans"/>
                          <a:sym typeface="Open Sans"/>
                        </a:rPr>
                        <a:t>When the services are performed.</a:t>
                      </a:r>
                      <a:endParaRPr sz="1100" u="none" strike="noStrike" cap="none">
                        <a:latin typeface="Calibri"/>
                        <a:ea typeface="Calibri"/>
                        <a:cs typeface="Calibri"/>
                        <a:sym typeface="Calibri"/>
                      </a:endParaRPr>
                    </a:p>
                  </a:txBody>
                  <a:tcPr marL="9525" marR="9525" marT="9525" marB="9525"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E0D0E"/>
                      </a:solidFill>
                      <a:prstDash val="solid"/>
                      <a:round/>
                      <a:headEnd type="none" w="sm" len="sm"/>
                      <a:tailEnd type="none" w="sm" len="sm"/>
                    </a:lnT>
                    <a:lnB w="12700" cap="flat" cmpd="sng">
                      <a:solidFill>
                        <a:srgbClr val="0E0D0E"/>
                      </a:solidFill>
                      <a:prstDash val="solid"/>
                      <a:round/>
                      <a:headEnd type="none" w="sm" len="sm"/>
                      <a:tailEnd type="none" w="sm" len="sm"/>
                    </a:lnB>
                    <a:solidFill>
                      <a:srgbClr val="F4F4F4"/>
                    </a:solidFill>
                  </a:tcPr>
                </a:tc>
                <a:extLst>
                  <a:ext uri="{0D108BD9-81ED-4DB2-BD59-A6C34878D82A}">
                    <a16:rowId xmlns:a16="http://schemas.microsoft.com/office/drawing/2014/main" val="10002"/>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(c) Personal services by a contractor who is not an employee of the State or subgrantee</a:t>
                      </a:r>
                      <a:endParaRPr sz="1100" u="none" strike="noStrike" cap="none">
                        <a:latin typeface="Calibri"/>
                        <a:ea typeface="Calibri"/>
                        <a:cs typeface="Calibri"/>
                        <a:sym typeface="Calibri"/>
                      </a:endParaRPr>
                    </a:p>
                  </a:txBody>
                  <a:tcPr marL="9525" marR="9525" marT="9525" marB="9525"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E0D0E"/>
                    </a:solidFill>
                  </a:tcPr>
                </a:tc>
                <a:tc>
                  <a:txBody>
                    <a:bodyPr/>
                    <a:lstStyle/>
                    <a:p>
                      <a:pPr marL="0" marR="0" lvl="0" indent="0" algn="l" rtl="0">
                        <a:lnSpc>
                          <a:spcPct val="125000"/>
                        </a:lnSpc>
                        <a:spcBef>
                          <a:spcPts val="0"/>
                        </a:spcBef>
                        <a:spcAft>
                          <a:spcPts val="0"/>
                        </a:spcAft>
                        <a:buClr>
                          <a:srgbClr val="000000"/>
                        </a:buClr>
                        <a:buSzPts val="1200"/>
                        <a:buFont typeface="Arial"/>
                        <a:buNone/>
                      </a:pPr>
                      <a:r>
                        <a:rPr lang="en-US" sz="1200" u="none" strike="noStrike" cap="none">
                          <a:solidFill>
                            <a:srgbClr val="0E0D0E"/>
                          </a:solidFill>
                          <a:latin typeface="Open Sans"/>
                          <a:ea typeface="Open Sans"/>
                          <a:cs typeface="Open Sans"/>
                          <a:sym typeface="Open Sans"/>
                        </a:rPr>
                        <a:t>On the date on which the State or subgrantee makes a binding written commitment to obtain the services.</a:t>
                      </a:r>
                      <a:endParaRPr sz="1100" u="none" strike="noStrike" cap="none">
                        <a:latin typeface="Calibri"/>
                        <a:ea typeface="Calibri"/>
                        <a:cs typeface="Calibri"/>
                        <a:sym typeface="Calibri"/>
                      </a:endParaRPr>
                    </a:p>
                  </a:txBody>
                  <a:tcPr marL="9525" marR="9525" marT="9525" marB="9525"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E0D0E"/>
                      </a:solidFill>
                      <a:prstDash val="solid"/>
                      <a:round/>
                      <a:headEnd type="none" w="sm" len="sm"/>
                      <a:tailEnd type="none" w="sm" len="sm"/>
                    </a:lnT>
                    <a:lnB w="12700" cap="flat" cmpd="sng">
                      <a:solidFill>
                        <a:srgbClr val="0E0D0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(d) Performance of work other than personal services</a:t>
                      </a:r>
                      <a:endParaRPr sz="1100" u="none" strike="noStrike" cap="none">
                        <a:latin typeface="Calibri"/>
                        <a:ea typeface="Calibri"/>
                        <a:cs typeface="Calibri"/>
                        <a:sym typeface="Calibri"/>
                      </a:endParaRPr>
                    </a:p>
                  </a:txBody>
                  <a:tcPr marL="9525" marR="9525" marT="9525" marB="9525"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E0D0E"/>
                    </a:solidFill>
                  </a:tcPr>
                </a:tc>
                <a:tc>
                  <a:txBody>
                    <a:bodyPr/>
                    <a:lstStyle/>
                    <a:p>
                      <a:pPr marL="0" marR="0" lvl="0" indent="0" algn="l" rtl="0">
                        <a:lnSpc>
                          <a:spcPct val="125000"/>
                        </a:lnSpc>
                        <a:spcBef>
                          <a:spcPts val="0"/>
                        </a:spcBef>
                        <a:spcAft>
                          <a:spcPts val="0"/>
                        </a:spcAft>
                        <a:buClr>
                          <a:srgbClr val="000000"/>
                        </a:buClr>
                        <a:buSzPts val="1200"/>
                        <a:buFont typeface="Arial"/>
                        <a:buNone/>
                      </a:pPr>
                      <a:r>
                        <a:rPr lang="en-US" sz="1200" u="none" strike="noStrike" cap="none">
                          <a:solidFill>
                            <a:srgbClr val="0E0D0E"/>
                          </a:solidFill>
                          <a:latin typeface="Open Sans"/>
                          <a:ea typeface="Open Sans"/>
                          <a:cs typeface="Open Sans"/>
                          <a:sym typeface="Open Sans"/>
                        </a:rPr>
                        <a:t>On the date on which the State or subgrantee makes a binding written commitment to obtain the work.</a:t>
                      </a:r>
                      <a:endParaRPr sz="1100" u="none" strike="noStrike" cap="none">
                        <a:latin typeface="Calibri"/>
                        <a:ea typeface="Calibri"/>
                        <a:cs typeface="Calibri"/>
                        <a:sym typeface="Calibri"/>
                      </a:endParaRPr>
                    </a:p>
                  </a:txBody>
                  <a:tcPr marL="9525" marR="9525" marT="9525" marB="9525"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E0D0E"/>
                      </a:solidFill>
                      <a:prstDash val="solid"/>
                      <a:round/>
                      <a:headEnd type="none" w="sm" len="sm"/>
                      <a:tailEnd type="none" w="sm" len="sm"/>
                    </a:lnT>
                    <a:lnB w="12700" cap="flat" cmpd="sng">
                      <a:solidFill>
                        <a:srgbClr val="0E0D0E"/>
                      </a:solidFill>
                      <a:prstDash val="solid"/>
                      <a:round/>
                      <a:headEnd type="none" w="sm" len="sm"/>
                      <a:tailEnd type="none" w="sm" len="sm"/>
                    </a:lnB>
                    <a:solidFill>
                      <a:srgbClr val="F4F4F4"/>
                    </a:solidFill>
                  </a:tcPr>
                </a:tc>
                <a:extLst>
                  <a:ext uri="{0D108BD9-81ED-4DB2-BD59-A6C34878D82A}">
                    <a16:rowId xmlns:a16="http://schemas.microsoft.com/office/drawing/2014/main" val="10004"/>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(e) Public utility services</a:t>
                      </a:r>
                      <a:endParaRPr sz="1100" u="none" strike="noStrike" cap="none">
                        <a:latin typeface="Calibri"/>
                        <a:ea typeface="Calibri"/>
                        <a:cs typeface="Calibri"/>
                        <a:sym typeface="Calibri"/>
                      </a:endParaRPr>
                    </a:p>
                  </a:txBody>
                  <a:tcPr marL="9525" marR="9525" marT="9525" marB="9525"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E0D0E"/>
                    </a:solidFill>
                  </a:tcPr>
                </a:tc>
                <a:tc>
                  <a:txBody>
                    <a:bodyPr/>
                    <a:lstStyle/>
                    <a:p>
                      <a:pPr marL="0" marR="0" lvl="0" indent="0" algn="l" rtl="0">
                        <a:lnSpc>
                          <a:spcPct val="125000"/>
                        </a:lnSpc>
                        <a:spcBef>
                          <a:spcPts val="0"/>
                        </a:spcBef>
                        <a:spcAft>
                          <a:spcPts val="0"/>
                        </a:spcAft>
                        <a:buClr>
                          <a:srgbClr val="000000"/>
                        </a:buClr>
                        <a:buSzPts val="1200"/>
                        <a:buFont typeface="Arial"/>
                        <a:buNone/>
                      </a:pPr>
                      <a:r>
                        <a:rPr lang="en-US" sz="1200" u="none" strike="noStrike" cap="none">
                          <a:solidFill>
                            <a:srgbClr val="0E0D0E"/>
                          </a:solidFill>
                          <a:latin typeface="Open Sans"/>
                          <a:ea typeface="Open Sans"/>
                          <a:cs typeface="Open Sans"/>
                          <a:sym typeface="Open Sans"/>
                        </a:rPr>
                        <a:t>When the State or subgrantee receives the services.</a:t>
                      </a:r>
                      <a:endParaRPr sz="1100" u="none" strike="noStrike" cap="none">
                        <a:latin typeface="Calibri"/>
                        <a:ea typeface="Calibri"/>
                        <a:cs typeface="Calibri"/>
                        <a:sym typeface="Calibri"/>
                      </a:endParaRPr>
                    </a:p>
                  </a:txBody>
                  <a:tcPr marL="9525" marR="9525" marT="9525" marB="9525"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E0D0E"/>
                      </a:solidFill>
                      <a:prstDash val="solid"/>
                      <a:round/>
                      <a:headEnd type="none" w="sm" len="sm"/>
                      <a:tailEnd type="none" w="sm" len="sm"/>
                    </a:lnT>
                    <a:lnB w="12700" cap="flat" cmpd="sng">
                      <a:solidFill>
                        <a:srgbClr val="0E0D0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(f) Travel</a:t>
                      </a:r>
                      <a:endParaRPr sz="1100" u="none" strike="noStrike" cap="none">
                        <a:latin typeface="Calibri"/>
                        <a:ea typeface="Calibri"/>
                        <a:cs typeface="Calibri"/>
                        <a:sym typeface="Calibri"/>
                      </a:endParaRPr>
                    </a:p>
                  </a:txBody>
                  <a:tcPr marL="9525" marR="9525" marT="9525" marB="9525"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E0D0E"/>
                    </a:solidFill>
                  </a:tcPr>
                </a:tc>
                <a:tc>
                  <a:txBody>
                    <a:bodyPr/>
                    <a:lstStyle/>
                    <a:p>
                      <a:pPr marL="0" marR="0" lvl="0" indent="0" algn="l" rtl="0">
                        <a:lnSpc>
                          <a:spcPct val="125000"/>
                        </a:lnSpc>
                        <a:spcBef>
                          <a:spcPts val="0"/>
                        </a:spcBef>
                        <a:spcAft>
                          <a:spcPts val="0"/>
                        </a:spcAft>
                        <a:buClr>
                          <a:srgbClr val="000000"/>
                        </a:buClr>
                        <a:buSzPts val="1200"/>
                        <a:buFont typeface="Arial"/>
                        <a:buNone/>
                      </a:pPr>
                      <a:r>
                        <a:rPr lang="en-US" sz="1200" u="none" strike="noStrike" cap="none">
                          <a:solidFill>
                            <a:srgbClr val="0E0D0E"/>
                          </a:solidFill>
                          <a:latin typeface="Open Sans"/>
                          <a:ea typeface="Open Sans"/>
                          <a:cs typeface="Open Sans"/>
                          <a:sym typeface="Open Sans"/>
                        </a:rPr>
                        <a:t>When the travel is taken.</a:t>
                      </a:r>
                      <a:endParaRPr sz="1100" u="none" strike="noStrike" cap="none">
                        <a:latin typeface="Calibri"/>
                        <a:ea typeface="Calibri"/>
                        <a:cs typeface="Calibri"/>
                        <a:sym typeface="Calibri"/>
                      </a:endParaRPr>
                    </a:p>
                  </a:txBody>
                  <a:tcPr marL="9525" marR="9525" marT="9525" marB="9525"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E0D0E"/>
                      </a:solidFill>
                      <a:prstDash val="solid"/>
                      <a:round/>
                      <a:headEnd type="none" w="sm" len="sm"/>
                      <a:tailEnd type="none" w="sm" len="sm"/>
                    </a:lnT>
                    <a:lnB w="12700" cap="flat" cmpd="sng">
                      <a:solidFill>
                        <a:srgbClr val="0E0D0E"/>
                      </a:solidFill>
                      <a:prstDash val="solid"/>
                      <a:round/>
                      <a:headEnd type="none" w="sm" len="sm"/>
                      <a:tailEnd type="none" w="sm" len="sm"/>
                    </a:lnB>
                    <a:solidFill>
                      <a:srgbClr val="F4F4F4"/>
                    </a:solidFill>
                  </a:tcPr>
                </a:tc>
                <a:extLst>
                  <a:ext uri="{0D108BD9-81ED-4DB2-BD59-A6C34878D82A}">
                    <a16:rowId xmlns:a16="http://schemas.microsoft.com/office/drawing/2014/main" val="10006"/>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(g) Rental of real or personal property</a:t>
                      </a:r>
                      <a:endParaRPr sz="1100" u="none" strike="noStrike" cap="none">
                        <a:latin typeface="Calibri"/>
                        <a:ea typeface="Calibri"/>
                        <a:cs typeface="Calibri"/>
                        <a:sym typeface="Calibri"/>
                      </a:endParaRPr>
                    </a:p>
                  </a:txBody>
                  <a:tcPr marL="9525" marR="9525" marT="9525" marB="9525"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E0D0E"/>
                    </a:solidFill>
                  </a:tcPr>
                </a:tc>
                <a:tc>
                  <a:txBody>
                    <a:bodyPr/>
                    <a:lstStyle/>
                    <a:p>
                      <a:pPr marL="0" marR="0" lvl="0" indent="0" algn="l" rtl="0">
                        <a:lnSpc>
                          <a:spcPct val="125000"/>
                        </a:lnSpc>
                        <a:spcBef>
                          <a:spcPts val="0"/>
                        </a:spcBef>
                        <a:spcAft>
                          <a:spcPts val="0"/>
                        </a:spcAft>
                        <a:buClr>
                          <a:srgbClr val="000000"/>
                        </a:buClr>
                        <a:buSzPts val="1200"/>
                        <a:buFont typeface="Arial"/>
                        <a:buNone/>
                      </a:pPr>
                      <a:r>
                        <a:rPr lang="en-US" sz="1200" u="none" strike="noStrike" cap="none">
                          <a:solidFill>
                            <a:srgbClr val="0E0D0E"/>
                          </a:solidFill>
                          <a:latin typeface="Open Sans"/>
                          <a:ea typeface="Open Sans"/>
                          <a:cs typeface="Open Sans"/>
                          <a:sym typeface="Open Sans"/>
                        </a:rPr>
                        <a:t>When the State or subgrantee uses the property.</a:t>
                      </a:r>
                      <a:endParaRPr sz="1100" u="none" strike="noStrike" cap="none">
                        <a:latin typeface="Calibri"/>
                        <a:ea typeface="Calibri"/>
                        <a:cs typeface="Calibri"/>
                        <a:sym typeface="Calibri"/>
                      </a:endParaRPr>
                    </a:p>
                  </a:txBody>
                  <a:tcPr marL="9525" marR="9525" marT="9525" marB="9525"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E0D0E"/>
                      </a:solidFill>
                      <a:prstDash val="solid"/>
                      <a:round/>
                      <a:headEnd type="none" w="sm" len="sm"/>
                      <a:tailEnd type="none" w="sm" len="sm"/>
                    </a:lnT>
                    <a:lnB w="12700" cap="flat" cmpd="sng">
                      <a:solidFill>
                        <a:srgbClr val="0E0D0E"/>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solidFill>
                            <a:srgbClr val="FFFFFF"/>
                          </a:solidFill>
                          <a:latin typeface="Open Sans"/>
                          <a:ea typeface="Open Sans"/>
                          <a:cs typeface="Open Sans"/>
                          <a:sym typeface="Open Sans"/>
                        </a:rPr>
                        <a:t>(h) A pre-agreement cost that was properly approved by the Secretary under the cost principles in </a:t>
                      </a:r>
                      <a:r>
                        <a:rPr lang="en-US" sz="1200" u="sng" strike="noStrike" cap="none">
                          <a:solidFill>
                            <a:schemeClr val="hlink"/>
                          </a:solidFill>
                          <a:latin typeface="Open Sans"/>
                          <a:ea typeface="Open Sans"/>
                          <a:cs typeface="Open Sans"/>
                          <a:sym typeface="Open Sans"/>
                          <a:hlinkClick r:id="rId3"/>
                        </a:rPr>
                        <a:t>2 CFR part 200</a:t>
                      </a:r>
                      <a:r>
                        <a:rPr lang="en-US" sz="1200" u="none" strike="noStrike" cap="none">
                          <a:solidFill>
                            <a:srgbClr val="FFFFFF"/>
                          </a:solidFill>
                          <a:latin typeface="Open Sans"/>
                          <a:ea typeface="Open Sans"/>
                          <a:cs typeface="Open Sans"/>
                          <a:sym typeface="Open Sans"/>
                        </a:rPr>
                        <a:t>, Subpart E - Cost Principles</a:t>
                      </a:r>
                      <a:endParaRPr sz="1100" u="none" strike="noStrike" cap="none">
                        <a:latin typeface="Calibri"/>
                        <a:ea typeface="Calibri"/>
                        <a:cs typeface="Calibri"/>
                        <a:sym typeface="Calibri"/>
                      </a:endParaRPr>
                    </a:p>
                  </a:txBody>
                  <a:tcPr marL="9525" marR="9525" marT="9525" marB="9525" anchor="ctr">
                    <a:lnL w="12700" cap="flat" cmpd="sng">
                      <a:solidFill>
                        <a:srgbClr val="FFFFFF"/>
                      </a:solidFill>
                      <a:prstDash val="solid"/>
                      <a:round/>
                      <a:headEnd type="none" w="sm" len="sm"/>
                      <a:tailEnd type="none" w="sm" len="sm"/>
                    </a:lnL>
                    <a:lnR w="12700" cap="flat" cmpd="sng">
                      <a:solidFill>
                        <a:srgbClr val="95B3D7"/>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E0D0E"/>
                    </a:solidFill>
                  </a:tcPr>
                </a:tc>
                <a:tc>
                  <a:txBody>
                    <a:bodyPr/>
                    <a:lstStyle/>
                    <a:p>
                      <a:pPr marL="0" marR="0" lvl="0" indent="0" algn="l" rtl="0">
                        <a:lnSpc>
                          <a:spcPct val="125000"/>
                        </a:lnSpc>
                        <a:spcBef>
                          <a:spcPts val="0"/>
                        </a:spcBef>
                        <a:spcAft>
                          <a:spcPts val="0"/>
                        </a:spcAft>
                        <a:buClr>
                          <a:srgbClr val="000000"/>
                        </a:buClr>
                        <a:buSzPts val="1200"/>
                        <a:buFont typeface="Arial"/>
                        <a:buNone/>
                      </a:pPr>
                      <a:r>
                        <a:rPr lang="en-US" sz="1200" u="none" strike="noStrike" cap="none" dirty="0">
                          <a:solidFill>
                            <a:srgbClr val="0E0D0E"/>
                          </a:solidFill>
                          <a:latin typeface="Open Sans"/>
                          <a:ea typeface="Open Sans"/>
                          <a:cs typeface="Open Sans"/>
                          <a:sym typeface="Open Sans"/>
                        </a:rPr>
                        <a:t>On the first day of the grant or subgrant performance period.</a:t>
                      </a:r>
                      <a:endParaRPr sz="1100" u="none" strike="noStrike" cap="none" dirty="0">
                        <a:latin typeface="Calibri"/>
                        <a:ea typeface="Calibri"/>
                        <a:cs typeface="Calibri"/>
                        <a:sym typeface="Calibri"/>
                      </a:endParaRPr>
                    </a:p>
                  </a:txBody>
                  <a:tcPr marL="9525" marR="9525" marT="9525" marB="9525" anchor="ctr">
                    <a:lnL w="12700" cap="flat" cmpd="sng">
                      <a:solidFill>
                        <a:srgbClr val="95B3D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E0D0E"/>
                      </a:solidFill>
                      <a:prstDash val="solid"/>
                      <a:round/>
                      <a:headEnd type="none" w="sm" len="sm"/>
                      <a:tailEnd type="none" w="sm" len="sm"/>
                    </a:lnT>
                    <a:lnB w="12700" cap="flat" cmpd="sng">
                      <a:solidFill>
                        <a:srgbClr val="0E0D0E"/>
                      </a:solidFill>
                      <a:prstDash val="solid"/>
                      <a:round/>
                      <a:headEnd type="none" w="sm" len="sm"/>
                      <a:tailEnd type="none" w="sm" len="sm"/>
                    </a:lnB>
                    <a:solidFill>
                      <a:srgbClr val="F4F4F4"/>
                    </a:solidFill>
                  </a:tcPr>
                </a:tc>
                <a:extLst>
                  <a:ext uri="{0D108BD9-81ED-4DB2-BD59-A6C34878D82A}">
                    <a16:rowId xmlns:a16="http://schemas.microsoft.com/office/drawing/2014/main" val="10008"/>
                  </a:ext>
                </a:extLst>
              </a:tr>
            </a:tbl>
          </a:graphicData>
        </a:graphic>
      </p:graphicFrame>
      <p:sp>
        <p:nvSpPr>
          <p:cNvPr id="208" name="Google Shape;208;g398120038bf_0_303"/>
          <p:cNvSpPr txBox="1"/>
          <p:nvPr/>
        </p:nvSpPr>
        <p:spPr>
          <a:xfrm>
            <a:off x="322729" y="1353508"/>
            <a:ext cx="8497800" cy="515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50"/>
              <a:buFont typeface="Arial"/>
              <a:buNone/>
            </a:pPr>
            <a:r>
              <a:rPr lang="en-US" sz="1450" b="1" i="0"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76.707 When obligations are made.</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200"/>
              <a:buFont typeface="Arial"/>
              <a:buNone/>
            </a:pPr>
            <a:r>
              <a:rPr lang="en-US" sz="1200" b="0" i="0" u="none" strike="noStrike" cap="none">
                <a:solidFill>
                  <a:srgbClr val="333333"/>
                </a:solidFill>
                <a:latin typeface="Open Sans"/>
                <a:ea typeface="Open Sans"/>
                <a:cs typeface="Open Sans"/>
                <a:sym typeface="Open Sans"/>
              </a:rPr>
              <a:t>The following table shows when a </a:t>
            </a:r>
            <a:r>
              <a:rPr lang="en-US" sz="1200" b="0" i="0" u="sng" strike="noStrike" cap="none">
                <a:solidFill>
                  <a:schemeClr val="hlink"/>
                </a:solidFill>
                <a:latin typeface="Open Sans"/>
                <a:ea typeface="Open Sans"/>
                <a:cs typeface="Open Sans"/>
                <a:sym typeface="Open Sans"/>
                <a:hlinkClick r:id="rId5"/>
              </a:rPr>
              <a:t>State</a:t>
            </a:r>
            <a:r>
              <a:rPr lang="en-US" sz="1200" b="0" i="0" u="none" strike="noStrike" cap="none">
                <a:solidFill>
                  <a:srgbClr val="333333"/>
                </a:solidFill>
                <a:latin typeface="Open Sans"/>
                <a:ea typeface="Open Sans"/>
                <a:cs typeface="Open Sans"/>
                <a:sym typeface="Open Sans"/>
              </a:rPr>
              <a:t> or a subgrantee makes obligations for various kinds of property and services.</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4925</Words>
  <Application>Microsoft Office PowerPoint</Application>
  <PresentationFormat>On-screen Show (4:3)</PresentationFormat>
  <Paragraphs>518</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Roboto</vt:lpstr>
      <vt:lpstr>Open Sans</vt:lpstr>
      <vt:lpstr>Calibri</vt:lpstr>
      <vt:lpstr>Proxima Nova</vt:lpstr>
      <vt:lpstr>Rockwell</vt:lpstr>
      <vt:lpstr>Office Theme</vt:lpstr>
      <vt:lpstr>Grants Management 101 Training  Grants Fiscal Management Unit  Colorado Department of Education  10/30/25</vt:lpstr>
      <vt:lpstr>Grant Life Cycle  </vt:lpstr>
      <vt:lpstr>Key Differences Between Federal and State Grants Note: CDE does not allow subawarding beyond the LEA or BOCES for any awards passed through CDE</vt:lpstr>
      <vt:lpstr>FEDERAL Applicable Requirements and Order of Precedence </vt:lpstr>
      <vt:lpstr>STATE Applicable Requirements and Order of Precedence </vt:lpstr>
      <vt:lpstr>Federal Grant Award Letter (GAL) - What does it mean?</vt:lpstr>
      <vt:lpstr>State Grant Award Letter (GAL) - What does it mean?</vt:lpstr>
      <vt:lpstr>Chart of Accounts – Deciphering Grant Codes</vt:lpstr>
      <vt:lpstr>Obligations</vt:lpstr>
      <vt:lpstr>Requesting Federal Funds Once Spending Begins</vt:lpstr>
      <vt:lpstr>Forward Funded (State) vs Reimbursement Based (Federal)</vt:lpstr>
      <vt:lpstr>Fund Request Support - Upfront vs When Requested</vt:lpstr>
      <vt:lpstr>Maintaining Compliant Supporting Documentation </vt:lpstr>
      <vt:lpstr>Proper Grant Management Begins with a Documented Process</vt:lpstr>
      <vt:lpstr>Creating or Refining a Process</vt:lpstr>
      <vt:lpstr>What Are the Federally Required Internal Processes and Procedures?</vt:lpstr>
      <vt:lpstr>Employee Compensation - What’s Required?</vt:lpstr>
      <vt:lpstr>Employee Compensation - How to Document?</vt:lpstr>
      <vt:lpstr>Employee Compensation - Semi-annual Certification</vt:lpstr>
      <vt:lpstr>Employee Compensation - Personnel Activity Report (PAR)</vt:lpstr>
      <vt:lpstr>Employee Compensation - Semi-annual Certification (continued)</vt:lpstr>
      <vt:lpstr>Procurement - What’s Required?</vt:lpstr>
      <vt:lpstr>Capital Property and Equipment - What’s Required?</vt:lpstr>
      <vt:lpstr>What Happens When Property and Equipment Are No Longer Needed?</vt:lpstr>
      <vt:lpstr>Projects/Construction - What’s Required</vt:lpstr>
      <vt:lpstr>Projects/Construction - Common Pitfalls</vt:lpstr>
      <vt:lpstr>Summing Up - Typical Examples of Source Documentation  </vt:lpstr>
      <vt:lpstr>But … For How Long?  </vt:lpstr>
      <vt:lpstr>Indirect Costs, Allowability &amp; Resources </vt:lpstr>
      <vt:lpstr>Indirect Cost Guidance</vt:lpstr>
      <vt:lpstr>The Mathematics of Allowability</vt:lpstr>
      <vt:lpstr>Determination of Allowable Costs Applies to State AND Federal Awards</vt:lpstr>
      <vt:lpstr>Compliance - Common Issues Related to Allowable Costs</vt:lpstr>
      <vt:lpstr>Additional Grant Resources </vt:lpstr>
      <vt:lpstr>Grants Fiscal Contacts </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Reeves, Kim</cp:lastModifiedBy>
  <cp:revision>1</cp:revision>
  <dcterms:modified xsi:type="dcterms:W3CDTF">2025-10-28T19:45:52Z</dcterms:modified>
</cp:coreProperties>
</file>