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3" r:id="rId5"/>
    <p:sldMasterId id="2147483652" r:id="rId6"/>
  </p:sldMasterIdLst>
  <p:notesMasterIdLst>
    <p:notesMasterId r:id="rId46"/>
  </p:notesMasterIdLst>
  <p:sldIdLst>
    <p:sldId id="257" r:id="rId7"/>
    <p:sldId id="320" r:id="rId8"/>
    <p:sldId id="261" r:id="rId9"/>
    <p:sldId id="297" r:id="rId10"/>
    <p:sldId id="312" r:id="rId11"/>
    <p:sldId id="308" r:id="rId12"/>
    <p:sldId id="319" r:id="rId13"/>
    <p:sldId id="310" r:id="rId14"/>
    <p:sldId id="327" r:id="rId15"/>
    <p:sldId id="263" r:id="rId16"/>
    <p:sldId id="317" r:id="rId17"/>
    <p:sldId id="264" r:id="rId18"/>
    <p:sldId id="325" r:id="rId19"/>
    <p:sldId id="266" r:id="rId20"/>
    <p:sldId id="291" r:id="rId21"/>
    <p:sldId id="286" r:id="rId22"/>
    <p:sldId id="293" r:id="rId23"/>
    <p:sldId id="292" r:id="rId24"/>
    <p:sldId id="294" r:id="rId25"/>
    <p:sldId id="290" r:id="rId26"/>
    <p:sldId id="321" r:id="rId27"/>
    <p:sldId id="269" r:id="rId28"/>
    <p:sldId id="322" r:id="rId29"/>
    <p:sldId id="323" r:id="rId30"/>
    <p:sldId id="324" r:id="rId31"/>
    <p:sldId id="311" r:id="rId32"/>
    <p:sldId id="304" r:id="rId33"/>
    <p:sldId id="298" r:id="rId34"/>
    <p:sldId id="299" r:id="rId35"/>
    <p:sldId id="300" r:id="rId36"/>
    <p:sldId id="305" r:id="rId37"/>
    <p:sldId id="302" r:id="rId38"/>
    <p:sldId id="303" r:id="rId39"/>
    <p:sldId id="306" r:id="rId40"/>
    <p:sldId id="315" r:id="rId41"/>
    <p:sldId id="326" r:id="rId42"/>
    <p:sldId id="307" r:id="rId43"/>
    <p:sldId id="284" r:id="rId44"/>
    <p:sldId id="314" r:id="rId45"/>
  </p:sldIdLst>
  <p:sldSz cx="9144000" cy="5143500" type="screen16x9"/>
  <p:notesSz cx="6858000" cy="9144000"/>
  <p:embeddedFontLst>
    <p:embeddedFont>
      <p:font typeface="Museo Slab 500" panose="02000000000000000000" charset="0"/>
      <p:regular r:id="rId47"/>
      <p:italic r:id="rId48"/>
    </p:embeddedFont>
    <p:embeddedFont>
      <p:font typeface="Roboto" panose="02000000000000000000" pitchFamily="2" charset="0"/>
      <p:regular r:id="rId49"/>
      <p:bold r:id="rId50"/>
      <p:italic r:id="rId51"/>
      <p:boldItalic r:id="rId52"/>
    </p:embeddedFont>
    <p:embeddedFont>
      <p:font typeface="Roboto Medium" panose="02000000000000000000" pitchFamily="2" charset="0"/>
      <p:regular r:id="rId53"/>
      <p:bold r:id="rId54"/>
      <p:italic r:id="rId55"/>
      <p:boldItalic r:id="rId56"/>
    </p:embeddedFont>
    <p:embeddedFont>
      <p:font typeface="Rockwell" panose="02060603020205020403" pitchFamily="18" charset="0"/>
      <p:regular r:id="rId57"/>
      <p:bold r:id="rId58"/>
      <p:italic r:id="rId59"/>
      <p:boldItalic r:id="rId60"/>
    </p:embeddedFont>
    <p:embeddedFont>
      <p:font typeface="Trebuchet MS" panose="020B0603020202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6"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800"/>
    <a:srgbClr val="F08674"/>
    <a:srgbClr val="F9BE55"/>
    <a:srgbClr val="FFC846"/>
    <a:srgbClr val="D0D2D3"/>
    <a:srgbClr val="C4E2F2"/>
    <a:srgbClr val="EC6752"/>
    <a:srgbClr val="90C8E7"/>
    <a:srgbClr val="2C3384"/>
    <a:srgbClr val="F8B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02E99-439F-4EBB-9566-E4C864BCA6DD}" v="1" dt="2025-01-22T22:19:26.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39" autoAdjust="0"/>
  </p:normalViewPr>
  <p:slideViewPr>
    <p:cSldViewPr snapToGrid="0">
      <p:cViewPr varScale="1">
        <p:scale>
          <a:sx n="77" d="100"/>
          <a:sy n="77" d="100"/>
        </p:scale>
        <p:origin x="108" y="5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1.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7.fntdata"/><Relationship Id="rId58" Type="http://schemas.openxmlformats.org/officeDocument/2006/relationships/font" Target="fonts/font12.fntdata"/><Relationship Id="rId66"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font" Target="fonts/font1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5.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6.fntdata"/><Relationship Id="rId60" Type="http://schemas.openxmlformats.org/officeDocument/2006/relationships/font" Target="fonts/font14.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A9102E99-439F-4EBB-9566-E4C864BCA6DD}"/>
    <pc:docChg chg="delSld">
      <pc:chgData name="Fickling, Caitlin" userId="6f4b670a-bc59-4974-b15f-f34eb09359f7" providerId="ADAL" clId="{A9102E99-439F-4EBB-9566-E4C864BCA6DD}" dt="2025-01-27T18:10:14.337" v="0" actId="2696"/>
      <pc:docMkLst>
        <pc:docMk/>
      </pc:docMkLst>
      <pc:sldChg chg="del">
        <pc:chgData name="Fickling, Caitlin" userId="6f4b670a-bc59-4974-b15f-f34eb09359f7" providerId="ADAL" clId="{A9102E99-439F-4EBB-9566-E4C864BCA6DD}" dt="2025-01-27T18:10:14.337" v="0" actId="2696"/>
        <pc:sldMkLst>
          <pc:docMk/>
          <pc:sldMk cId="3714844904" sldId="4745"/>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E95B1-24CA-4DAB-BB15-14609DB5CE9F}"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93ED70A-0734-4328-BF26-08B14A41760C}">
      <dgm:prSet/>
      <dgm:spPr/>
      <dgm:t>
        <a:bodyPr/>
        <a:lstStyle/>
        <a:p>
          <a:r>
            <a:rPr lang="en-US" dirty="0">
              <a:latin typeface="Trebuchet MS" panose="020B0603020202020204" pitchFamily="34" charset="0"/>
            </a:rPr>
            <a:t>22-7-1205 (1)(b) If a teacher finds, based on a student's scores on the approved reading assessments, that the student may have a significant reading deficiency, the teacher shall administer to the student one or more diagnostic assessments within sixty days after the previous assessment to determine the student's specific reading skill deficiencies.</a:t>
          </a:r>
        </a:p>
      </dgm:t>
    </dgm:pt>
    <dgm:pt modelId="{46B7C692-B457-4747-A9F8-E12E5C42B447}" type="parTrans" cxnId="{58650CD9-94CC-479A-960F-FFB6CF13454F}">
      <dgm:prSet/>
      <dgm:spPr/>
      <dgm:t>
        <a:bodyPr/>
        <a:lstStyle/>
        <a:p>
          <a:endParaRPr lang="en-US">
            <a:latin typeface="Trebuchet MS" panose="020B0603020202020204" pitchFamily="34" charset="0"/>
          </a:endParaRPr>
        </a:p>
      </dgm:t>
    </dgm:pt>
    <dgm:pt modelId="{FA0CDE30-86F4-4F72-BE1E-F3AF3F8FD842}" type="sibTrans" cxnId="{58650CD9-94CC-479A-960F-FFB6CF13454F}">
      <dgm:prSet/>
      <dgm:spPr/>
      <dgm:t>
        <a:bodyPr/>
        <a:lstStyle/>
        <a:p>
          <a:endParaRPr lang="en-US">
            <a:latin typeface="Trebuchet MS" panose="020B0603020202020204" pitchFamily="34" charset="0"/>
          </a:endParaRPr>
        </a:p>
      </dgm:t>
    </dgm:pt>
    <dgm:pt modelId="{77D0F95D-5111-4470-A017-2F0F99D6606D}">
      <dgm:prSet/>
      <dgm:spPr/>
      <dgm:t>
        <a:bodyPr/>
        <a:lstStyle/>
        <a:p>
          <a:r>
            <a:rPr lang="en-US" dirty="0">
              <a:latin typeface="Trebuchet MS" panose="020B0603020202020204" pitchFamily="34" charset="0"/>
            </a:rPr>
            <a:t>22-7-1205(2) (a) Beginning no later than the 2013-14 school year, upon finding that a student has a significant reading deficiency, the local education provider shall ensure that the student receives a READ plan.</a:t>
          </a:r>
        </a:p>
      </dgm:t>
    </dgm:pt>
    <dgm:pt modelId="{761EE9F0-23AA-4126-A77F-07F75BC5B211}" type="parTrans" cxnId="{E026B5C9-23DC-43A6-AA52-8DA680BEEAB6}">
      <dgm:prSet/>
      <dgm:spPr/>
      <dgm:t>
        <a:bodyPr/>
        <a:lstStyle/>
        <a:p>
          <a:endParaRPr lang="en-US">
            <a:latin typeface="Trebuchet MS" panose="020B0603020202020204" pitchFamily="34" charset="0"/>
          </a:endParaRPr>
        </a:p>
      </dgm:t>
    </dgm:pt>
    <dgm:pt modelId="{10FBBB47-7B19-4C7A-B866-B95CB30C31AD}" type="sibTrans" cxnId="{E026B5C9-23DC-43A6-AA52-8DA680BEEAB6}">
      <dgm:prSet/>
      <dgm:spPr/>
      <dgm:t>
        <a:bodyPr/>
        <a:lstStyle/>
        <a:p>
          <a:endParaRPr lang="en-US">
            <a:latin typeface="Trebuchet MS" panose="020B0603020202020204" pitchFamily="34" charset="0"/>
          </a:endParaRPr>
        </a:p>
      </dgm:t>
    </dgm:pt>
    <dgm:pt modelId="{D7CB0C8E-B06B-4943-9729-FB40EFC4C228}" type="pres">
      <dgm:prSet presAssocID="{C07E95B1-24CA-4DAB-BB15-14609DB5CE9F}" presName="vert0" presStyleCnt="0">
        <dgm:presLayoutVars>
          <dgm:dir/>
          <dgm:animOne val="branch"/>
          <dgm:animLvl val="lvl"/>
        </dgm:presLayoutVars>
      </dgm:prSet>
      <dgm:spPr/>
    </dgm:pt>
    <dgm:pt modelId="{9927B0EF-FB12-4F50-8D38-8F57C1FD3EA7}" type="pres">
      <dgm:prSet presAssocID="{293ED70A-0734-4328-BF26-08B14A41760C}" presName="thickLine" presStyleLbl="alignNode1" presStyleIdx="0" presStyleCnt="2"/>
      <dgm:spPr/>
    </dgm:pt>
    <dgm:pt modelId="{03989054-D4A6-4E85-A6B3-0831EC2613F2}" type="pres">
      <dgm:prSet presAssocID="{293ED70A-0734-4328-BF26-08B14A41760C}" presName="horz1" presStyleCnt="0"/>
      <dgm:spPr/>
    </dgm:pt>
    <dgm:pt modelId="{DF3A6078-4305-4BF7-8BA5-370F2E6EA35C}" type="pres">
      <dgm:prSet presAssocID="{293ED70A-0734-4328-BF26-08B14A41760C}" presName="tx1" presStyleLbl="revTx" presStyleIdx="0" presStyleCnt="2"/>
      <dgm:spPr/>
    </dgm:pt>
    <dgm:pt modelId="{79D23394-5674-40E1-949C-1118CEA7B6A9}" type="pres">
      <dgm:prSet presAssocID="{293ED70A-0734-4328-BF26-08B14A41760C}" presName="vert1" presStyleCnt="0"/>
      <dgm:spPr/>
    </dgm:pt>
    <dgm:pt modelId="{DBE4C166-3D6F-455E-B443-30997C512451}" type="pres">
      <dgm:prSet presAssocID="{77D0F95D-5111-4470-A017-2F0F99D6606D}" presName="thickLine" presStyleLbl="alignNode1" presStyleIdx="1" presStyleCnt="2"/>
      <dgm:spPr/>
    </dgm:pt>
    <dgm:pt modelId="{20C0511B-BFEE-4727-936B-611E00B0A526}" type="pres">
      <dgm:prSet presAssocID="{77D0F95D-5111-4470-A017-2F0F99D6606D}" presName="horz1" presStyleCnt="0"/>
      <dgm:spPr/>
    </dgm:pt>
    <dgm:pt modelId="{25C94C23-CF40-4A94-8EB9-EE3953D66338}" type="pres">
      <dgm:prSet presAssocID="{77D0F95D-5111-4470-A017-2F0F99D6606D}" presName="tx1" presStyleLbl="revTx" presStyleIdx="1" presStyleCnt="2"/>
      <dgm:spPr/>
    </dgm:pt>
    <dgm:pt modelId="{C1241DF1-6560-401F-826B-F7482EBC6332}" type="pres">
      <dgm:prSet presAssocID="{77D0F95D-5111-4470-A017-2F0F99D6606D}" presName="vert1" presStyleCnt="0"/>
      <dgm:spPr/>
    </dgm:pt>
  </dgm:ptLst>
  <dgm:cxnLst>
    <dgm:cxn modelId="{66D4931E-594F-43EF-9AB7-A876AD818777}" type="presOf" srcId="{293ED70A-0734-4328-BF26-08B14A41760C}" destId="{DF3A6078-4305-4BF7-8BA5-370F2E6EA35C}" srcOrd="0" destOrd="0" presId="urn:microsoft.com/office/officeart/2008/layout/LinedList"/>
    <dgm:cxn modelId="{A1667E85-E84E-450F-B667-75001BFA032E}" type="presOf" srcId="{C07E95B1-24CA-4DAB-BB15-14609DB5CE9F}" destId="{D7CB0C8E-B06B-4943-9729-FB40EFC4C228}" srcOrd="0" destOrd="0" presId="urn:microsoft.com/office/officeart/2008/layout/LinedList"/>
    <dgm:cxn modelId="{1B3AAA9F-079F-4218-B0EF-81C474685431}" type="presOf" srcId="{77D0F95D-5111-4470-A017-2F0F99D6606D}" destId="{25C94C23-CF40-4A94-8EB9-EE3953D66338}" srcOrd="0" destOrd="0" presId="urn:microsoft.com/office/officeart/2008/layout/LinedList"/>
    <dgm:cxn modelId="{E026B5C9-23DC-43A6-AA52-8DA680BEEAB6}" srcId="{C07E95B1-24CA-4DAB-BB15-14609DB5CE9F}" destId="{77D0F95D-5111-4470-A017-2F0F99D6606D}" srcOrd="1" destOrd="0" parTransId="{761EE9F0-23AA-4126-A77F-07F75BC5B211}" sibTransId="{10FBBB47-7B19-4C7A-B866-B95CB30C31AD}"/>
    <dgm:cxn modelId="{58650CD9-94CC-479A-960F-FFB6CF13454F}" srcId="{C07E95B1-24CA-4DAB-BB15-14609DB5CE9F}" destId="{293ED70A-0734-4328-BF26-08B14A41760C}" srcOrd="0" destOrd="0" parTransId="{46B7C692-B457-4747-A9F8-E12E5C42B447}" sibTransId="{FA0CDE30-86F4-4F72-BE1E-F3AF3F8FD842}"/>
    <dgm:cxn modelId="{FD479DE3-E167-4AE2-B8D0-33795243E5C9}" type="presParOf" srcId="{D7CB0C8E-B06B-4943-9729-FB40EFC4C228}" destId="{9927B0EF-FB12-4F50-8D38-8F57C1FD3EA7}" srcOrd="0" destOrd="0" presId="urn:microsoft.com/office/officeart/2008/layout/LinedList"/>
    <dgm:cxn modelId="{746FFE07-5EFF-46D6-8CA2-07F34CBEAE6C}" type="presParOf" srcId="{D7CB0C8E-B06B-4943-9729-FB40EFC4C228}" destId="{03989054-D4A6-4E85-A6B3-0831EC2613F2}" srcOrd="1" destOrd="0" presId="urn:microsoft.com/office/officeart/2008/layout/LinedList"/>
    <dgm:cxn modelId="{490B944C-6D31-45FD-91BD-FFE2075DFDED}" type="presParOf" srcId="{03989054-D4A6-4E85-A6B3-0831EC2613F2}" destId="{DF3A6078-4305-4BF7-8BA5-370F2E6EA35C}" srcOrd="0" destOrd="0" presId="urn:microsoft.com/office/officeart/2008/layout/LinedList"/>
    <dgm:cxn modelId="{9F60B89F-A35B-40A5-BF64-DEECC84CB499}" type="presParOf" srcId="{03989054-D4A6-4E85-A6B3-0831EC2613F2}" destId="{79D23394-5674-40E1-949C-1118CEA7B6A9}" srcOrd="1" destOrd="0" presId="urn:microsoft.com/office/officeart/2008/layout/LinedList"/>
    <dgm:cxn modelId="{EBB180BF-741C-465D-AC54-4B6DDC948027}" type="presParOf" srcId="{D7CB0C8E-B06B-4943-9729-FB40EFC4C228}" destId="{DBE4C166-3D6F-455E-B443-30997C512451}" srcOrd="2" destOrd="0" presId="urn:microsoft.com/office/officeart/2008/layout/LinedList"/>
    <dgm:cxn modelId="{63C9E209-A0D3-4A35-810B-71E59D8B9425}" type="presParOf" srcId="{D7CB0C8E-B06B-4943-9729-FB40EFC4C228}" destId="{20C0511B-BFEE-4727-936B-611E00B0A526}" srcOrd="3" destOrd="0" presId="urn:microsoft.com/office/officeart/2008/layout/LinedList"/>
    <dgm:cxn modelId="{0F42CB72-AFF4-4569-AA00-55B83AD5C877}" type="presParOf" srcId="{20C0511B-BFEE-4727-936B-611E00B0A526}" destId="{25C94C23-CF40-4A94-8EB9-EE3953D66338}" srcOrd="0" destOrd="0" presId="urn:microsoft.com/office/officeart/2008/layout/LinedList"/>
    <dgm:cxn modelId="{8A170528-E130-475C-AF8C-6085AD125066}" type="presParOf" srcId="{20C0511B-BFEE-4727-936B-611E00B0A526}" destId="{C1241DF1-6560-401F-826B-F7482EBC63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B94B28-C0B8-4B02-92D2-446576639126}"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F6A0EDB9-8F75-4370-B966-C37B8018F051}">
      <dgm:prSet custT="1"/>
      <dgm:spPr/>
      <dgm:t>
        <a:bodyPr/>
        <a:lstStyle/>
        <a:p>
          <a:pPr>
            <a:lnSpc>
              <a:spcPct val="100000"/>
            </a:lnSpc>
          </a:pPr>
          <a:r>
            <a:rPr lang="en-US" sz="1800" dirty="0">
              <a:latin typeface="Trebuchet MS" panose="020B0603020202020204" pitchFamily="34" charset="0"/>
            </a:rPr>
            <a:t>Does </a:t>
          </a:r>
          <a:r>
            <a:rPr lang="en-US" sz="1800" dirty="0">
              <a:latin typeface="Trebuchet MS" panose="020B0603020202020204" pitchFamily="34" charset="0"/>
              <a:cs typeface="Calibri" panose="020F0502020204030204" pitchFamily="34" charset="0"/>
            </a:rPr>
            <a:t>your</a:t>
          </a:r>
          <a:r>
            <a:rPr lang="en-US" sz="1800" dirty="0">
              <a:latin typeface="Trebuchet MS" panose="020B0603020202020204" pitchFamily="34" charset="0"/>
            </a:rPr>
            <a:t> district have procedures in place that support communication with parents?</a:t>
          </a:r>
        </a:p>
      </dgm:t>
    </dgm:pt>
    <dgm:pt modelId="{4663DA6A-1BE4-4A63-85AE-4DC0D3429D23}" type="parTrans" cxnId="{934E27BF-5745-4223-9E31-8F89BF9A16A9}">
      <dgm:prSet/>
      <dgm:spPr/>
      <dgm:t>
        <a:bodyPr/>
        <a:lstStyle/>
        <a:p>
          <a:endParaRPr lang="en-US" sz="1800">
            <a:latin typeface="Museo Slab 500" panose="02000000000000000000"/>
          </a:endParaRPr>
        </a:p>
      </dgm:t>
    </dgm:pt>
    <dgm:pt modelId="{40EC8BEE-A83F-42E1-95D6-2B863A5AB970}" type="sibTrans" cxnId="{934E27BF-5745-4223-9E31-8F89BF9A16A9}">
      <dgm:prSet/>
      <dgm:spPr/>
      <dgm:t>
        <a:bodyPr/>
        <a:lstStyle/>
        <a:p>
          <a:endParaRPr lang="en-US" sz="1800">
            <a:latin typeface="Museo Slab 500" panose="02000000000000000000"/>
          </a:endParaRPr>
        </a:p>
      </dgm:t>
    </dgm:pt>
    <dgm:pt modelId="{197FA7F2-87E0-4C7E-BD8B-8A39B552159B}">
      <dgm:prSet custT="1"/>
      <dgm:spPr/>
      <dgm:t>
        <a:bodyPr/>
        <a:lstStyle/>
        <a:p>
          <a:pPr>
            <a:lnSpc>
              <a:spcPct val="100000"/>
            </a:lnSpc>
          </a:pPr>
          <a:r>
            <a:rPr lang="en-US" sz="1800" dirty="0">
              <a:latin typeface="Trebuchet MS" panose="020B0603020202020204" pitchFamily="34" charset="0"/>
              <a:ea typeface="Roboto" panose="02000000000000000000" pitchFamily="2" charset="0"/>
              <a:cs typeface="Roboto" panose="02000000000000000000" pitchFamily="2" charset="0"/>
            </a:rPr>
            <a:t>Are there barriers to communication that need to be addressed at a district or school leader level?</a:t>
          </a:r>
        </a:p>
      </dgm:t>
    </dgm:pt>
    <dgm:pt modelId="{81060256-D71A-40B9-86CD-F3157F6F22E7}" type="parTrans" cxnId="{C9F4B1A0-F9FF-4ED6-A91E-5C1CDC6DD43C}">
      <dgm:prSet/>
      <dgm:spPr/>
      <dgm:t>
        <a:bodyPr/>
        <a:lstStyle/>
        <a:p>
          <a:endParaRPr lang="en-US" sz="1800">
            <a:latin typeface="Museo Slab 500" panose="02000000000000000000"/>
          </a:endParaRPr>
        </a:p>
      </dgm:t>
    </dgm:pt>
    <dgm:pt modelId="{8A827F36-5176-42B5-80F7-212B02F20843}" type="sibTrans" cxnId="{C9F4B1A0-F9FF-4ED6-A91E-5C1CDC6DD43C}">
      <dgm:prSet/>
      <dgm:spPr/>
      <dgm:t>
        <a:bodyPr/>
        <a:lstStyle/>
        <a:p>
          <a:endParaRPr lang="en-US" sz="1800">
            <a:latin typeface="Museo Slab 500" panose="02000000000000000000"/>
          </a:endParaRPr>
        </a:p>
      </dgm:t>
    </dgm:pt>
    <dgm:pt modelId="{601CA47B-A96F-4B8C-8B94-265E15440080}" type="pres">
      <dgm:prSet presAssocID="{48B94B28-C0B8-4B02-92D2-446576639126}" presName="root" presStyleCnt="0">
        <dgm:presLayoutVars>
          <dgm:dir/>
          <dgm:resizeHandles val="exact"/>
        </dgm:presLayoutVars>
      </dgm:prSet>
      <dgm:spPr/>
    </dgm:pt>
    <dgm:pt modelId="{B18D2708-98E5-460A-81E0-BF7A4705A1EF}" type="pres">
      <dgm:prSet presAssocID="{F6A0EDB9-8F75-4370-B966-C37B8018F051}" presName="compNode" presStyleCnt="0"/>
      <dgm:spPr/>
    </dgm:pt>
    <dgm:pt modelId="{BE5C6EDF-B63B-44B8-999F-CF62667B2AC5}" type="pres">
      <dgm:prSet presAssocID="{F6A0EDB9-8F75-4370-B966-C37B8018F051}" presName="iconRect" presStyleLbl="node1" presStyleIdx="0" presStyleCnt="2" custScaleX="107016" custScaleY="986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3EC16431-E2BA-445C-AE0D-24FF55090CBD}" type="pres">
      <dgm:prSet presAssocID="{F6A0EDB9-8F75-4370-B966-C37B8018F051}" presName="spaceRect" presStyleCnt="0"/>
      <dgm:spPr/>
    </dgm:pt>
    <dgm:pt modelId="{CDC4698A-F9EA-4401-9916-DE09F998CD00}" type="pres">
      <dgm:prSet presAssocID="{F6A0EDB9-8F75-4370-B966-C37B8018F051}" presName="textRect" presStyleLbl="revTx" presStyleIdx="0" presStyleCnt="2" custScaleX="176000" custLinFactNeighborX="2615" custLinFactNeighborY="34339">
        <dgm:presLayoutVars>
          <dgm:chMax val="1"/>
          <dgm:chPref val="1"/>
        </dgm:presLayoutVars>
      </dgm:prSet>
      <dgm:spPr/>
    </dgm:pt>
    <dgm:pt modelId="{1DF3599B-AE7B-4A04-A243-34DD73E42599}" type="pres">
      <dgm:prSet presAssocID="{40EC8BEE-A83F-42E1-95D6-2B863A5AB970}" presName="sibTrans" presStyleCnt="0"/>
      <dgm:spPr/>
    </dgm:pt>
    <dgm:pt modelId="{F3BCCAB9-44DE-44E6-8B64-28FA9CC7E33E}" type="pres">
      <dgm:prSet presAssocID="{197FA7F2-87E0-4C7E-BD8B-8A39B552159B}" presName="compNode" presStyleCnt="0"/>
      <dgm:spPr/>
    </dgm:pt>
    <dgm:pt modelId="{72AFC429-E799-41A0-B26B-562466A7C375}" type="pres">
      <dgm:prSet presAssocID="{197FA7F2-87E0-4C7E-BD8B-8A39B55215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E3123FE-B909-4383-A748-3CDBE55905D7}" type="pres">
      <dgm:prSet presAssocID="{197FA7F2-87E0-4C7E-BD8B-8A39B552159B}" presName="spaceRect" presStyleCnt="0"/>
      <dgm:spPr/>
    </dgm:pt>
    <dgm:pt modelId="{64A103F2-9476-4515-A95D-C6ED81DF86FD}" type="pres">
      <dgm:prSet presAssocID="{197FA7F2-87E0-4C7E-BD8B-8A39B552159B}" presName="textRect" presStyleLbl="revTx" presStyleIdx="1" presStyleCnt="2" custScaleX="190303" custLinFactNeighborX="1581" custLinFactNeighborY="39118">
        <dgm:presLayoutVars>
          <dgm:chMax val="1"/>
          <dgm:chPref val="1"/>
        </dgm:presLayoutVars>
      </dgm:prSet>
      <dgm:spPr/>
    </dgm:pt>
  </dgm:ptLst>
  <dgm:cxnLst>
    <dgm:cxn modelId="{A956332F-4947-4043-826C-DE258395BDD0}" type="presOf" srcId="{197FA7F2-87E0-4C7E-BD8B-8A39B552159B}" destId="{64A103F2-9476-4515-A95D-C6ED81DF86FD}" srcOrd="0" destOrd="0" presId="urn:microsoft.com/office/officeart/2018/2/layout/IconLabelList"/>
    <dgm:cxn modelId="{C9F4B1A0-F9FF-4ED6-A91E-5C1CDC6DD43C}" srcId="{48B94B28-C0B8-4B02-92D2-446576639126}" destId="{197FA7F2-87E0-4C7E-BD8B-8A39B552159B}" srcOrd="1" destOrd="0" parTransId="{81060256-D71A-40B9-86CD-F3157F6F22E7}" sibTransId="{8A827F36-5176-42B5-80F7-212B02F20843}"/>
    <dgm:cxn modelId="{934E27BF-5745-4223-9E31-8F89BF9A16A9}" srcId="{48B94B28-C0B8-4B02-92D2-446576639126}" destId="{F6A0EDB9-8F75-4370-B966-C37B8018F051}" srcOrd="0" destOrd="0" parTransId="{4663DA6A-1BE4-4A63-85AE-4DC0D3429D23}" sibTransId="{40EC8BEE-A83F-42E1-95D6-2B863A5AB970}"/>
    <dgm:cxn modelId="{803D14C9-393B-4319-B982-142A3D775EBC}" type="presOf" srcId="{48B94B28-C0B8-4B02-92D2-446576639126}" destId="{601CA47B-A96F-4B8C-8B94-265E15440080}" srcOrd="0" destOrd="0" presId="urn:microsoft.com/office/officeart/2018/2/layout/IconLabelList"/>
    <dgm:cxn modelId="{AC319CE9-3A60-4601-BEFD-A86EECE083EF}" type="presOf" srcId="{F6A0EDB9-8F75-4370-B966-C37B8018F051}" destId="{CDC4698A-F9EA-4401-9916-DE09F998CD00}" srcOrd="0" destOrd="0" presId="urn:microsoft.com/office/officeart/2018/2/layout/IconLabelList"/>
    <dgm:cxn modelId="{BED025B4-0144-4598-B558-4C99163107D6}" type="presParOf" srcId="{601CA47B-A96F-4B8C-8B94-265E15440080}" destId="{B18D2708-98E5-460A-81E0-BF7A4705A1EF}" srcOrd="0" destOrd="0" presId="urn:microsoft.com/office/officeart/2018/2/layout/IconLabelList"/>
    <dgm:cxn modelId="{87917640-DE6D-4551-AEEC-31AB9E65DCEC}" type="presParOf" srcId="{B18D2708-98E5-460A-81E0-BF7A4705A1EF}" destId="{BE5C6EDF-B63B-44B8-999F-CF62667B2AC5}" srcOrd="0" destOrd="0" presId="urn:microsoft.com/office/officeart/2018/2/layout/IconLabelList"/>
    <dgm:cxn modelId="{24CC518D-827C-4154-95EE-C69AF4ECB836}" type="presParOf" srcId="{B18D2708-98E5-460A-81E0-BF7A4705A1EF}" destId="{3EC16431-E2BA-445C-AE0D-24FF55090CBD}" srcOrd="1" destOrd="0" presId="urn:microsoft.com/office/officeart/2018/2/layout/IconLabelList"/>
    <dgm:cxn modelId="{84EEB874-7DDE-4B81-8987-A3B01CE19647}" type="presParOf" srcId="{B18D2708-98E5-460A-81E0-BF7A4705A1EF}" destId="{CDC4698A-F9EA-4401-9916-DE09F998CD00}" srcOrd="2" destOrd="0" presId="urn:microsoft.com/office/officeart/2018/2/layout/IconLabelList"/>
    <dgm:cxn modelId="{13C5D416-BB8F-46ED-BB59-364BAEF0A228}" type="presParOf" srcId="{601CA47B-A96F-4B8C-8B94-265E15440080}" destId="{1DF3599B-AE7B-4A04-A243-34DD73E42599}" srcOrd="1" destOrd="0" presId="urn:microsoft.com/office/officeart/2018/2/layout/IconLabelList"/>
    <dgm:cxn modelId="{12A084F8-FA8C-450F-9DD1-D7EF29338172}" type="presParOf" srcId="{601CA47B-A96F-4B8C-8B94-265E15440080}" destId="{F3BCCAB9-44DE-44E6-8B64-28FA9CC7E33E}" srcOrd="2" destOrd="0" presId="urn:microsoft.com/office/officeart/2018/2/layout/IconLabelList"/>
    <dgm:cxn modelId="{93E2138E-BE55-4CFD-933D-F6CB85993335}" type="presParOf" srcId="{F3BCCAB9-44DE-44E6-8B64-28FA9CC7E33E}" destId="{72AFC429-E799-41A0-B26B-562466A7C375}" srcOrd="0" destOrd="0" presId="urn:microsoft.com/office/officeart/2018/2/layout/IconLabelList"/>
    <dgm:cxn modelId="{1AD2A0C5-09A0-4213-8C27-7C1558542B57}" type="presParOf" srcId="{F3BCCAB9-44DE-44E6-8B64-28FA9CC7E33E}" destId="{1E3123FE-B909-4383-A748-3CDBE55905D7}" srcOrd="1" destOrd="0" presId="urn:microsoft.com/office/officeart/2018/2/layout/IconLabelList"/>
    <dgm:cxn modelId="{4C56F21E-2C04-4CDF-B293-8B15AFE6F4AD}" type="presParOf" srcId="{F3BCCAB9-44DE-44E6-8B64-28FA9CC7E33E}" destId="{64A103F2-9476-4515-A95D-C6ED81DF86FD}"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52AF4D-B358-44BD-9EA4-DEE71B2F2FCC}"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US"/>
        </a:p>
      </dgm:t>
    </dgm:pt>
    <dgm:pt modelId="{05DA4C0A-0E4D-4297-9F86-FDD7F70EC840}">
      <dgm:prSet phldrT="[Text]"/>
      <dgm:spPr/>
      <dgm:t>
        <a:bodyPr/>
        <a:lstStyle/>
        <a:p>
          <a:r>
            <a:rPr lang="en-US" dirty="0">
              <a:latin typeface="Trebuchet MS" panose="020B0603020202020204" pitchFamily="34" charset="0"/>
            </a:rPr>
            <a:t>Multiple data cycles</a:t>
          </a:r>
        </a:p>
      </dgm:t>
    </dgm:pt>
    <dgm:pt modelId="{AC6F28E3-852F-4EE9-84A9-70FB9A8C395B}" type="parTrans" cxnId="{BAB2F79D-02E8-4899-B2DE-D25644F0E85A}">
      <dgm:prSet/>
      <dgm:spPr/>
      <dgm:t>
        <a:bodyPr/>
        <a:lstStyle/>
        <a:p>
          <a:endParaRPr lang="en-US">
            <a:latin typeface="Trebuchet MS" panose="020B0603020202020204" pitchFamily="34" charset="0"/>
          </a:endParaRPr>
        </a:p>
      </dgm:t>
    </dgm:pt>
    <dgm:pt modelId="{86164DAE-8606-48C3-A66B-02D6D4EB2825}" type="sibTrans" cxnId="{BAB2F79D-02E8-4899-B2DE-D25644F0E85A}">
      <dgm:prSet/>
      <dgm:spPr/>
      <dgm:t>
        <a:bodyPr/>
        <a:lstStyle/>
        <a:p>
          <a:endParaRPr lang="en-US">
            <a:latin typeface="Trebuchet MS" panose="020B0603020202020204" pitchFamily="34" charset="0"/>
          </a:endParaRPr>
        </a:p>
      </dgm:t>
    </dgm:pt>
    <dgm:pt modelId="{2E28E943-F4D1-416F-AD05-D385728D4D53}">
      <dgm:prSet phldrT="[Text]"/>
      <dgm:spPr/>
      <dgm:t>
        <a:bodyPr/>
        <a:lstStyle/>
        <a:p>
          <a:r>
            <a:rPr lang="en-US" dirty="0">
              <a:latin typeface="Trebuchet MS" panose="020B0603020202020204" pitchFamily="34" charset="0"/>
            </a:rPr>
            <a:t>Robust progress monitoring</a:t>
          </a:r>
        </a:p>
      </dgm:t>
    </dgm:pt>
    <dgm:pt modelId="{057E00FE-65CA-442A-84AB-27DD30B63332}" type="parTrans" cxnId="{FF562AD5-14F6-4689-BF3E-1EFE3FAC85F7}">
      <dgm:prSet/>
      <dgm:spPr/>
      <dgm:t>
        <a:bodyPr/>
        <a:lstStyle/>
        <a:p>
          <a:endParaRPr lang="en-US">
            <a:latin typeface="Trebuchet MS" panose="020B0603020202020204" pitchFamily="34" charset="0"/>
          </a:endParaRPr>
        </a:p>
      </dgm:t>
    </dgm:pt>
    <dgm:pt modelId="{9619F28E-A4E1-4C14-83BF-B220877114E6}" type="sibTrans" cxnId="{FF562AD5-14F6-4689-BF3E-1EFE3FAC85F7}">
      <dgm:prSet/>
      <dgm:spPr/>
      <dgm:t>
        <a:bodyPr/>
        <a:lstStyle/>
        <a:p>
          <a:endParaRPr lang="en-US">
            <a:latin typeface="Trebuchet MS" panose="020B0603020202020204" pitchFamily="34" charset="0"/>
          </a:endParaRPr>
        </a:p>
      </dgm:t>
    </dgm:pt>
    <dgm:pt modelId="{A9D844E2-4E6E-487E-B648-66765A6E8A42}">
      <dgm:prSet phldrT="[Text]"/>
      <dgm:spPr>
        <a:solidFill>
          <a:srgbClr val="C88800"/>
        </a:solidFill>
      </dgm:spPr>
      <dgm:t>
        <a:bodyPr/>
        <a:lstStyle/>
        <a:p>
          <a:r>
            <a:rPr lang="en-US" dirty="0">
              <a:latin typeface="Trebuchet MS" panose="020B0603020202020204" pitchFamily="34" charset="0"/>
            </a:rPr>
            <a:t>Flexible groupings</a:t>
          </a:r>
        </a:p>
      </dgm:t>
    </dgm:pt>
    <dgm:pt modelId="{E7044A59-F944-4B8D-B656-C82B465E7F40}" type="parTrans" cxnId="{FF8F8098-B99D-44E9-9DC0-20A7A92D94FA}">
      <dgm:prSet/>
      <dgm:spPr/>
      <dgm:t>
        <a:bodyPr/>
        <a:lstStyle/>
        <a:p>
          <a:endParaRPr lang="en-US">
            <a:latin typeface="Trebuchet MS" panose="020B0603020202020204" pitchFamily="34" charset="0"/>
          </a:endParaRPr>
        </a:p>
      </dgm:t>
    </dgm:pt>
    <dgm:pt modelId="{EC474977-3DBD-41FE-82F1-FED54F34C13B}" type="sibTrans" cxnId="{FF8F8098-B99D-44E9-9DC0-20A7A92D94FA}">
      <dgm:prSet/>
      <dgm:spPr/>
      <dgm:t>
        <a:bodyPr/>
        <a:lstStyle/>
        <a:p>
          <a:endParaRPr lang="en-US">
            <a:latin typeface="Trebuchet MS" panose="020B0603020202020204" pitchFamily="34" charset="0"/>
          </a:endParaRPr>
        </a:p>
      </dgm:t>
    </dgm:pt>
    <dgm:pt modelId="{1B04056A-E959-47DB-9326-AF745840A2E2}">
      <dgm:prSet/>
      <dgm:spPr/>
      <dgm:t>
        <a:bodyPr/>
        <a:lstStyle/>
        <a:p>
          <a:r>
            <a:rPr lang="en-US" dirty="0">
              <a:latin typeface="Trebuchet MS" panose="020B0603020202020204" pitchFamily="34" charset="0"/>
            </a:rPr>
            <a:t>Data driven response, all tiers</a:t>
          </a:r>
        </a:p>
      </dgm:t>
    </dgm:pt>
    <dgm:pt modelId="{0EFA3656-4F73-4C15-9326-E71BE32715CB}" type="parTrans" cxnId="{6A42D1DE-B9E1-44D0-9D9E-8B96B4E6D03B}">
      <dgm:prSet/>
      <dgm:spPr/>
      <dgm:t>
        <a:bodyPr/>
        <a:lstStyle/>
        <a:p>
          <a:endParaRPr lang="en-US">
            <a:latin typeface="Trebuchet MS" panose="020B0603020202020204" pitchFamily="34" charset="0"/>
          </a:endParaRPr>
        </a:p>
      </dgm:t>
    </dgm:pt>
    <dgm:pt modelId="{7C32734F-9AFC-418A-9DED-BACFF2153E81}" type="sibTrans" cxnId="{6A42D1DE-B9E1-44D0-9D9E-8B96B4E6D03B}">
      <dgm:prSet/>
      <dgm:spPr/>
      <dgm:t>
        <a:bodyPr/>
        <a:lstStyle/>
        <a:p>
          <a:endParaRPr lang="en-US">
            <a:latin typeface="Trebuchet MS" panose="020B0603020202020204" pitchFamily="34" charset="0"/>
          </a:endParaRPr>
        </a:p>
      </dgm:t>
    </dgm:pt>
    <dgm:pt modelId="{9DCF53E8-EF22-43DC-98AD-771809199F1F}" type="pres">
      <dgm:prSet presAssocID="{0952AF4D-B358-44BD-9EA4-DEE71B2F2FCC}" presName="Name0" presStyleCnt="0">
        <dgm:presLayoutVars>
          <dgm:chMax val="7"/>
          <dgm:chPref val="7"/>
          <dgm:dir/>
        </dgm:presLayoutVars>
      </dgm:prSet>
      <dgm:spPr/>
    </dgm:pt>
    <dgm:pt modelId="{D1665A3D-AF19-47A5-AE72-D19C96B520F9}" type="pres">
      <dgm:prSet presAssocID="{0952AF4D-B358-44BD-9EA4-DEE71B2F2FCC}" presName="Name1" presStyleCnt="0"/>
      <dgm:spPr/>
    </dgm:pt>
    <dgm:pt modelId="{5B20B23E-42E6-4FA7-8A21-32C554A3F4D8}" type="pres">
      <dgm:prSet presAssocID="{0952AF4D-B358-44BD-9EA4-DEE71B2F2FCC}" presName="cycle" presStyleCnt="0"/>
      <dgm:spPr/>
    </dgm:pt>
    <dgm:pt modelId="{6B077AAC-241A-4A72-BA5D-ECB316DEE9B5}" type="pres">
      <dgm:prSet presAssocID="{0952AF4D-B358-44BD-9EA4-DEE71B2F2FCC}" presName="srcNode" presStyleLbl="node1" presStyleIdx="0" presStyleCnt="4"/>
      <dgm:spPr/>
    </dgm:pt>
    <dgm:pt modelId="{B81D5F4D-4BB2-40B8-822D-FA2AEC366889}" type="pres">
      <dgm:prSet presAssocID="{0952AF4D-B358-44BD-9EA4-DEE71B2F2FCC}" presName="conn" presStyleLbl="parChTrans1D2" presStyleIdx="0" presStyleCnt="1"/>
      <dgm:spPr/>
    </dgm:pt>
    <dgm:pt modelId="{E53A716F-8AD2-4B94-B20D-F60091EB398D}" type="pres">
      <dgm:prSet presAssocID="{0952AF4D-B358-44BD-9EA4-DEE71B2F2FCC}" presName="extraNode" presStyleLbl="node1" presStyleIdx="0" presStyleCnt="4"/>
      <dgm:spPr/>
    </dgm:pt>
    <dgm:pt modelId="{52355C00-FADA-4712-A163-3EFD112DB6C4}" type="pres">
      <dgm:prSet presAssocID="{0952AF4D-B358-44BD-9EA4-DEE71B2F2FCC}" presName="dstNode" presStyleLbl="node1" presStyleIdx="0" presStyleCnt="4"/>
      <dgm:spPr/>
    </dgm:pt>
    <dgm:pt modelId="{D6209EE0-210C-44D5-B6A1-F5665E3C1E79}" type="pres">
      <dgm:prSet presAssocID="{05DA4C0A-0E4D-4297-9F86-FDD7F70EC840}" presName="text_1" presStyleLbl="node1" presStyleIdx="0" presStyleCnt="4" custLinFactNeighborX="3914" custLinFactNeighborY="2734">
        <dgm:presLayoutVars>
          <dgm:bulletEnabled val="1"/>
        </dgm:presLayoutVars>
      </dgm:prSet>
      <dgm:spPr/>
    </dgm:pt>
    <dgm:pt modelId="{CE959BCD-7EA1-437E-BDD9-DD25BE271A46}" type="pres">
      <dgm:prSet presAssocID="{05DA4C0A-0E4D-4297-9F86-FDD7F70EC840}" presName="accent_1" presStyleCnt="0"/>
      <dgm:spPr/>
    </dgm:pt>
    <dgm:pt modelId="{293A3EF2-F614-4AFE-BD90-05BC780DD915}" type="pres">
      <dgm:prSet presAssocID="{05DA4C0A-0E4D-4297-9F86-FDD7F70EC840}" presName="accentRepeatNode" presStyleLbl="solidFgAcc1" presStyleIdx="0" presStyleCnt="4" custLinFactNeighborX="-4219" custLinFactNeighborY="-2813"/>
      <dgm:spPr/>
    </dgm:pt>
    <dgm:pt modelId="{0ADAD0C0-728C-46C8-B810-2FC02B36652C}" type="pres">
      <dgm:prSet presAssocID="{2E28E943-F4D1-416F-AD05-D385728D4D53}" presName="text_2" presStyleLbl="node1" presStyleIdx="1" presStyleCnt="4">
        <dgm:presLayoutVars>
          <dgm:bulletEnabled val="1"/>
        </dgm:presLayoutVars>
      </dgm:prSet>
      <dgm:spPr/>
    </dgm:pt>
    <dgm:pt modelId="{ACCEDA24-0264-48F5-A8D7-F4CAEFF08865}" type="pres">
      <dgm:prSet presAssocID="{2E28E943-F4D1-416F-AD05-D385728D4D53}" presName="accent_2" presStyleCnt="0"/>
      <dgm:spPr/>
    </dgm:pt>
    <dgm:pt modelId="{52ABA308-4287-47E8-A8F7-9595C7CF52BD}" type="pres">
      <dgm:prSet presAssocID="{2E28E943-F4D1-416F-AD05-D385728D4D53}" presName="accentRepeatNode" presStyleLbl="solidFgAcc1" presStyleIdx="1" presStyleCnt="4"/>
      <dgm:spPr/>
    </dgm:pt>
    <dgm:pt modelId="{4C081660-D337-4DCA-9745-2F5B16C8F118}" type="pres">
      <dgm:prSet presAssocID="{A9D844E2-4E6E-487E-B648-66765A6E8A42}" presName="text_3" presStyleLbl="node1" presStyleIdx="2" presStyleCnt="4">
        <dgm:presLayoutVars>
          <dgm:bulletEnabled val="1"/>
        </dgm:presLayoutVars>
      </dgm:prSet>
      <dgm:spPr/>
    </dgm:pt>
    <dgm:pt modelId="{8B89467C-C9FC-4050-92CF-6A7BD85E5B90}" type="pres">
      <dgm:prSet presAssocID="{A9D844E2-4E6E-487E-B648-66765A6E8A42}" presName="accent_3" presStyleCnt="0"/>
      <dgm:spPr/>
    </dgm:pt>
    <dgm:pt modelId="{4E399D4E-A103-4FE3-9C53-4F38FAC686D1}" type="pres">
      <dgm:prSet presAssocID="{A9D844E2-4E6E-487E-B648-66765A6E8A42}" presName="accentRepeatNode" presStyleLbl="solidFgAcc1" presStyleIdx="2" presStyleCnt="4"/>
      <dgm:spPr/>
    </dgm:pt>
    <dgm:pt modelId="{AE8B1902-F904-4154-8199-A9CB220CA934}" type="pres">
      <dgm:prSet presAssocID="{1B04056A-E959-47DB-9326-AF745840A2E2}" presName="text_4" presStyleLbl="node1" presStyleIdx="3" presStyleCnt="4">
        <dgm:presLayoutVars>
          <dgm:bulletEnabled val="1"/>
        </dgm:presLayoutVars>
      </dgm:prSet>
      <dgm:spPr/>
    </dgm:pt>
    <dgm:pt modelId="{58FE8D71-C261-453B-8211-4BF07EBCF385}" type="pres">
      <dgm:prSet presAssocID="{1B04056A-E959-47DB-9326-AF745840A2E2}" presName="accent_4" presStyleCnt="0"/>
      <dgm:spPr/>
    </dgm:pt>
    <dgm:pt modelId="{76D222A1-C4FB-49E7-BFC1-C1178F238A45}" type="pres">
      <dgm:prSet presAssocID="{1B04056A-E959-47DB-9326-AF745840A2E2}" presName="accentRepeatNode" presStyleLbl="solidFgAcc1" presStyleIdx="3" presStyleCnt="4"/>
      <dgm:spPr/>
    </dgm:pt>
  </dgm:ptLst>
  <dgm:cxnLst>
    <dgm:cxn modelId="{B5B3E027-FF68-4528-AEF8-DFE22F213C1C}" type="presOf" srcId="{1B04056A-E959-47DB-9326-AF745840A2E2}" destId="{AE8B1902-F904-4154-8199-A9CB220CA934}" srcOrd="0" destOrd="0" presId="urn:microsoft.com/office/officeart/2008/layout/VerticalCurvedList"/>
    <dgm:cxn modelId="{DA510832-4175-4786-B39B-8BFEFD20F62C}" type="presOf" srcId="{86164DAE-8606-48C3-A66B-02D6D4EB2825}" destId="{B81D5F4D-4BB2-40B8-822D-FA2AEC366889}" srcOrd="0" destOrd="0" presId="urn:microsoft.com/office/officeart/2008/layout/VerticalCurvedList"/>
    <dgm:cxn modelId="{CD626C80-7CC3-40A0-B2F1-DED5DEFCC557}" type="presOf" srcId="{05DA4C0A-0E4D-4297-9F86-FDD7F70EC840}" destId="{D6209EE0-210C-44D5-B6A1-F5665E3C1E79}" srcOrd="0" destOrd="0" presId="urn:microsoft.com/office/officeart/2008/layout/VerticalCurvedList"/>
    <dgm:cxn modelId="{FF8F8098-B99D-44E9-9DC0-20A7A92D94FA}" srcId="{0952AF4D-B358-44BD-9EA4-DEE71B2F2FCC}" destId="{A9D844E2-4E6E-487E-B648-66765A6E8A42}" srcOrd="2" destOrd="0" parTransId="{E7044A59-F944-4B8D-B656-C82B465E7F40}" sibTransId="{EC474977-3DBD-41FE-82F1-FED54F34C13B}"/>
    <dgm:cxn modelId="{BAB2F79D-02E8-4899-B2DE-D25644F0E85A}" srcId="{0952AF4D-B358-44BD-9EA4-DEE71B2F2FCC}" destId="{05DA4C0A-0E4D-4297-9F86-FDD7F70EC840}" srcOrd="0" destOrd="0" parTransId="{AC6F28E3-852F-4EE9-84A9-70FB9A8C395B}" sibTransId="{86164DAE-8606-48C3-A66B-02D6D4EB2825}"/>
    <dgm:cxn modelId="{6B320AAB-135F-4053-BE56-DAC49E04C4F1}" type="presOf" srcId="{0952AF4D-B358-44BD-9EA4-DEE71B2F2FCC}" destId="{9DCF53E8-EF22-43DC-98AD-771809199F1F}" srcOrd="0" destOrd="0" presId="urn:microsoft.com/office/officeart/2008/layout/VerticalCurvedList"/>
    <dgm:cxn modelId="{0B5609B4-77DE-48C5-A92E-FB2F5CA8A8E4}" type="presOf" srcId="{A9D844E2-4E6E-487E-B648-66765A6E8A42}" destId="{4C081660-D337-4DCA-9745-2F5B16C8F118}" srcOrd="0" destOrd="0" presId="urn:microsoft.com/office/officeart/2008/layout/VerticalCurvedList"/>
    <dgm:cxn modelId="{FF562AD5-14F6-4689-BF3E-1EFE3FAC85F7}" srcId="{0952AF4D-B358-44BD-9EA4-DEE71B2F2FCC}" destId="{2E28E943-F4D1-416F-AD05-D385728D4D53}" srcOrd="1" destOrd="0" parTransId="{057E00FE-65CA-442A-84AB-27DD30B63332}" sibTransId="{9619F28E-A4E1-4C14-83BF-B220877114E6}"/>
    <dgm:cxn modelId="{6A42D1DE-B9E1-44D0-9D9E-8B96B4E6D03B}" srcId="{0952AF4D-B358-44BD-9EA4-DEE71B2F2FCC}" destId="{1B04056A-E959-47DB-9326-AF745840A2E2}" srcOrd="3" destOrd="0" parTransId="{0EFA3656-4F73-4C15-9326-E71BE32715CB}" sibTransId="{7C32734F-9AFC-418A-9DED-BACFF2153E81}"/>
    <dgm:cxn modelId="{1D4C2BED-CB64-46A3-A1D7-B0838DF8C715}" type="presOf" srcId="{2E28E943-F4D1-416F-AD05-D385728D4D53}" destId="{0ADAD0C0-728C-46C8-B810-2FC02B36652C}" srcOrd="0" destOrd="0" presId="urn:microsoft.com/office/officeart/2008/layout/VerticalCurvedList"/>
    <dgm:cxn modelId="{8B501FF3-A710-4917-A367-CBE7B5940231}" type="presParOf" srcId="{9DCF53E8-EF22-43DC-98AD-771809199F1F}" destId="{D1665A3D-AF19-47A5-AE72-D19C96B520F9}" srcOrd="0" destOrd="0" presId="urn:microsoft.com/office/officeart/2008/layout/VerticalCurvedList"/>
    <dgm:cxn modelId="{E800DCF0-8804-4A24-AE53-2E8FE81533B7}" type="presParOf" srcId="{D1665A3D-AF19-47A5-AE72-D19C96B520F9}" destId="{5B20B23E-42E6-4FA7-8A21-32C554A3F4D8}" srcOrd="0" destOrd="0" presId="urn:microsoft.com/office/officeart/2008/layout/VerticalCurvedList"/>
    <dgm:cxn modelId="{7E32625F-D273-4919-8031-8439AE00DD8A}" type="presParOf" srcId="{5B20B23E-42E6-4FA7-8A21-32C554A3F4D8}" destId="{6B077AAC-241A-4A72-BA5D-ECB316DEE9B5}" srcOrd="0" destOrd="0" presId="urn:microsoft.com/office/officeart/2008/layout/VerticalCurvedList"/>
    <dgm:cxn modelId="{5C951317-06D6-43FE-856C-649B504758F4}" type="presParOf" srcId="{5B20B23E-42E6-4FA7-8A21-32C554A3F4D8}" destId="{B81D5F4D-4BB2-40B8-822D-FA2AEC366889}" srcOrd="1" destOrd="0" presId="urn:microsoft.com/office/officeart/2008/layout/VerticalCurvedList"/>
    <dgm:cxn modelId="{21402DAD-4BF3-47B0-B19F-A2FD3208D53F}" type="presParOf" srcId="{5B20B23E-42E6-4FA7-8A21-32C554A3F4D8}" destId="{E53A716F-8AD2-4B94-B20D-F60091EB398D}" srcOrd="2" destOrd="0" presId="urn:microsoft.com/office/officeart/2008/layout/VerticalCurvedList"/>
    <dgm:cxn modelId="{EA7DABF5-98FE-4DA7-A42A-977C96DAD863}" type="presParOf" srcId="{5B20B23E-42E6-4FA7-8A21-32C554A3F4D8}" destId="{52355C00-FADA-4712-A163-3EFD112DB6C4}" srcOrd="3" destOrd="0" presId="urn:microsoft.com/office/officeart/2008/layout/VerticalCurvedList"/>
    <dgm:cxn modelId="{3B998D0E-A035-4DAA-83B3-6F01FAD431FC}" type="presParOf" srcId="{D1665A3D-AF19-47A5-AE72-D19C96B520F9}" destId="{D6209EE0-210C-44D5-B6A1-F5665E3C1E79}" srcOrd="1" destOrd="0" presId="urn:microsoft.com/office/officeart/2008/layout/VerticalCurvedList"/>
    <dgm:cxn modelId="{3DE9C6CC-B71A-4723-AAFA-4955ADAA886C}" type="presParOf" srcId="{D1665A3D-AF19-47A5-AE72-D19C96B520F9}" destId="{CE959BCD-7EA1-437E-BDD9-DD25BE271A46}" srcOrd="2" destOrd="0" presId="urn:microsoft.com/office/officeart/2008/layout/VerticalCurvedList"/>
    <dgm:cxn modelId="{E54F76E6-5CEA-4B1C-9F84-9234DCA47EA3}" type="presParOf" srcId="{CE959BCD-7EA1-437E-BDD9-DD25BE271A46}" destId="{293A3EF2-F614-4AFE-BD90-05BC780DD915}" srcOrd="0" destOrd="0" presId="urn:microsoft.com/office/officeart/2008/layout/VerticalCurvedList"/>
    <dgm:cxn modelId="{991A830A-53C8-4DBD-9300-4DB90C350C0D}" type="presParOf" srcId="{D1665A3D-AF19-47A5-AE72-D19C96B520F9}" destId="{0ADAD0C0-728C-46C8-B810-2FC02B36652C}" srcOrd="3" destOrd="0" presId="urn:microsoft.com/office/officeart/2008/layout/VerticalCurvedList"/>
    <dgm:cxn modelId="{64FF74D7-5869-4DD4-AD8E-61FBFAD33E5C}" type="presParOf" srcId="{D1665A3D-AF19-47A5-AE72-D19C96B520F9}" destId="{ACCEDA24-0264-48F5-A8D7-F4CAEFF08865}" srcOrd="4" destOrd="0" presId="urn:microsoft.com/office/officeart/2008/layout/VerticalCurvedList"/>
    <dgm:cxn modelId="{53E38625-7568-4136-9C4A-34E85AEA252E}" type="presParOf" srcId="{ACCEDA24-0264-48F5-A8D7-F4CAEFF08865}" destId="{52ABA308-4287-47E8-A8F7-9595C7CF52BD}" srcOrd="0" destOrd="0" presId="urn:microsoft.com/office/officeart/2008/layout/VerticalCurvedList"/>
    <dgm:cxn modelId="{80DF7C1D-6AF3-4198-AC38-E5967E96ED11}" type="presParOf" srcId="{D1665A3D-AF19-47A5-AE72-D19C96B520F9}" destId="{4C081660-D337-4DCA-9745-2F5B16C8F118}" srcOrd="5" destOrd="0" presId="urn:microsoft.com/office/officeart/2008/layout/VerticalCurvedList"/>
    <dgm:cxn modelId="{36591948-05C8-49B6-BE08-267095E96836}" type="presParOf" srcId="{D1665A3D-AF19-47A5-AE72-D19C96B520F9}" destId="{8B89467C-C9FC-4050-92CF-6A7BD85E5B90}" srcOrd="6" destOrd="0" presId="urn:microsoft.com/office/officeart/2008/layout/VerticalCurvedList"/>
    <dgm:cxn modelId="{6656D3E3-85E2-4AF7-8156-C18469266ABD}" type="presParOf" srcId="{8B89467C-C9FC-4050-92CF-6A7BD85E5B90}" destId="{4E399D4E-A103-4FE3-9C53-4F38FAC686D1}" srcOrd="0" destOrd="0" presId="urn:microsoft.com/office/officeart/2008/layout/VerticalCurvedList"/>
    <dgm:cxn modelId="{24A641BE-1963-483F-BA2F-CC2280638712}" type="presParOf" srcId="{D1665A3D-AF19-47A5-AE72-D19C96B520F9}" destId="{AE8B1902-F904-4154-8199-A9CB220CA934}" srcOrd="7" destOrd="0" presId="urn:microsoft.com/office/officeart/2008/layout/VerticalCurvedList"/>
    <dgm:cxn modelId="{EFCA6091-7A0D-4A00-B0A9-4BA86D5E8E17}" type="presParOf" srcId="{D1665A3D-AF19-47A5-AE72-D19C96B520F9}" destId="{58FE8D71-C261-453B-8211-4BF07EBCF385}" srcOrd="8" destOrd="0" presId="urn:microsoft.com/office/officeart/2008/layout/VerticalCurvedList"/>
    <dgm:cxn modelId="{382F2891-1E7D-4CF4-B2BB-3B73724DCF8C}" type="presParOf" srcId="{58FE8D71-C261-453B-8211-4BF07EBCF385}" destId="{76D222A1-C4FB-49E7-BFC1-C1178F238A4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7B0EF-FB12-4F50-8D38-8F57C1FD3EA7}">
      <dsp:nvSpPr>
        <dsp:cNvPr id="0" name=""/>
        <dsp:cNvSpPr/>
      </dsp:nvSpPr>
      <dsp:spPr>
        <a:xfrm>
          <a:off x="0" y="0"/>
          <a:ext cx="51753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A6078-4305-4BF7-8BA5-370F2E6EA35C}">
      <dsp:nvSpPr>
        <dsp:cNvPr id="0" name=""/>
        <dsp:cNvSpPr/>
      </dsp:nvSpPr>
      <dsp:spPr>
        <a:xfrm>
          <a:off x="0" y="0"/>
          <a:ext cx="5175384" cy="207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22-7-1205 (1)(b) If a teacher finds, based on a student's scores on the approved reading assessments, that the student may have a significant reading deficiency, the teacher shall administer to the student one or more diagnostic assessments within sixty days after the previous assessment to determine the student's specific reading skill deficiencies.</a:t>
          </a:r>
        </a:p>
      </dsp:txBody>
      <dsp:txXfrm>
        <a:off x="0" y="0"/>
        <a:ext cx="5175384" cy="2076053"/>
      </dsp:txXfrm>
    </dsp:sp>
    <dsp:sp modelId="{DBE4C166-3D6F-455E-B443-30997C512451}">
      <dsp:nvSpPr>
        <dsp:cNvPr id="0" name=""/>
        <dsp:cNvSpPr/>
      </dsp:nvSpPr>
      <dsp:spPr>
        <a:xfrm>
          <a:off x="0" y="2076053"/>
          <a:ext cx="517538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C94C23-CF40-4A94-8EB9-EE3953D66338}">
      <dsp:nvSpPr>
        <dsp:cNvPr id="0" name=""/>
        <dsp:cNvSpPr/>
      </dsp:nvSpPr>
      <dsp:spPr>
        <a:xfrm>
          <a:off x="0" y="2076053"/>
          <a:ext cx="5175384" cy="207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Trebuchet MS" panose="020B0603020202020204" pitchFamily="34" charset="0"/>
            </a:rPr>
            <a:t>22-7-1205(2) (a) Beginning no later than the 2013-14 school year, upon finding that a student has a significant reading deficiency, the local education provider shall ensure that the student receives a READ plan.</a:t>
          </a:r>
        </a:p>
      </dsp:txBody>
      <dsp:txXfrm>
        <a:off x="0" y="2076053"/>
        <a:ext cx="5175384" cy="207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6EDF-B63B-44B8-999F-CF62667B2AC5}">
      <dsp:nvSpPr>
        <dsp:cNvPr id="0" name=""/>
        <dsp:cNvSpPr/>
      </dsp:nvSpPr>
      <dsp:spPr>
        <a:xfrm>
          <a:off x="1337355" y="643724"/>
          <a:ext cx="980600" cy="891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4698A-F9EA-4401-9916-DE09F998CD00}">
      <dsp:nvSpPr>
        <dsp:cNvPr id="0" name=""/>
        <dsp:cNvSpPr/>
      </dsp:nvSpPr>
      <dsp:spPr>
        <a:xfrm>
          <a:off x="89003" y="2124849"/>
          <a:ext cx="3583800" cy="810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Trebuchet MS" panose="020B0603020202020204" pitchFamily="34" charset="0"/>
            </a:rPr>
            <a:t>Does </a:t>
          </a:r>
          <a:r>
            <a:rPr lang="en-US" sz="1800" kern="1200" dirty="0">
              <a:latin typeface="Trebuchet MS" panose="020B0603020202020204" pitchFamily="34" charset="0"/>
              <a:cs typeface="Calibri" panose="020F0502020204030204" pitchFamily="34" charset="0"/>
            </a:rPr>
            <a:t>your</a:t>
          </a:r>
          <a:r>
            <a:rPr lang="en-US" sz="1800" kern="1200" dirty="0">
              <a:latin typeface="Trebuchet MS" panose="020B0603020202020204" pitchFamily="34" charset="0"/>
            </a:rPr>
            <a:t> district have procedures in place that support communication with parents?</a:t>
          </a:r>
        </a:p>
      </dsp:txBody>
      <dsp:txXfrm>
        <a:off x="89003" y="2124849"/>
        <a:ext cx="3583800" cy="810497"/>
      </dsp:txXfrm>
    </dsp:sp>
    <dsp:sp modelId="{72AFC429-E799-41A0-B26B-562466A7C375}">
      <dsp:nvSpPr>
        <dsp:cNvPr id="0" name=""/>
        <dsp:cNvSpPr/>
      </dsp:nvSpPr>
      <dsp:spPr>
        <a:xfrm>
          <a:off x="5455265" y="634492"/>
          <a:ext cx="916312" cy="916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A103F2-9476-4515-A95D-C6ED81DF86FD}">
      <dsp:nvSpPr>
        <dsp:cNvPr id="0" name=""/>
        <dsp:cNvSpPr/>
      </dsp:nvSpPr>
      <dsp:spPr>
        <a:xfrm>
          <a:off x="4008092" y="2172719"/>
          <a:ext cx="3875044" cy="810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Trebuchet MS" panose="020B0603020202020204" pitchFamily="34" charset="0"/>
              <a:ea typeface="Roboto" panose="02000000000000000000" pitchFamily="2" charset="0"/>
              <a:cs typeface="Roboto" panose="02000000000000000000" pitchFamily="2" charset="0"/>
            </a:rPr>
            <a:t>Are there barriers to communication that need to be addressed at a district or school leader level?</a:t>
          </a:r>
        </a:p>
      </dsp:txBody>
      <dsp:txXfrm>
        <a:off x="4008092" y="2172719"/>
        <a:ext cx="3875044" cy="810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D5F4D-4BB2-40B8-822D-FA2AEC366889}">
      <dsp:nvSpPr>
        <dsp:cNvPr id="0" name=""/>
        <dsp:cNvSpPr/>
      </dsp:nvSpPr>
      <dsp:spPr>
        <a:xfrm>
          <a:off x="-4357976" y="-668475"/>
          <a:ext cx="5192038" cy="5192038"/>
        </a:xfrm>
        <a:prstGeom prst="blockArc">
          <a:avLst>
            <a:gd name="adj1" fmla="val 18900000"/>
            <a:gd name="adj2" fmla="val 2700000"/>
            <a:gd name="adj3" fmla="val 416"/>
          </a:avLst>
        </a:pr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6209EE0-210C-44D5-B6A1-F5665E3C1E79}">
      <dsp:nvSpPr>
        <dsp:cNvPr id="0" name=""/>
        <dsp:cNvSpPr/>
      </dsp:nvSpPr>
      <dsp:spPr>
        <a:xfrm>
          <a:off x="488825" y="312593"/>
          <a:ext cx="4083174" cy="593066"/>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Multiple data cycles</a:t>
          </a:r>
        </a:p>
      </dsp:txBody>
      <dsp:txXfrm>
        <a:off x="488825" y="312593"/>
        <a:ext cx="4083174" cy="593066"/>
      </dsp:txXfrm>
    </dsp:sp>
    <dsp:sp modelId="{293A3EF2-F614-4AFE-BD90-05BC780DD915}">
      <dsp:nvSpPr>
        <dsp:cNvPr id="0" name=""/>
        <dsp:cNvSpPr/>
      </dsp:nvSpPr>
      <dsp:spPr>
        <a:xfrm>
          <a:off x="34994" y="201392"/>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ADAD0C0-728C-46C8-B810-2FC02B36652C}">
      <dsp:nvSpPr>
        <dsp:cNvPr id="0" name=""/>
        <dsp:cNvSpPr/>
      </dsp:nvSpPr>
      <dsp:spPr>
        <a:xfrm>
          <a:off x="776956" y="1186133"/>
          <a:ext cx="3743156" cy="593066"/>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Robust progress monitoring</a:t>
          </a:r>
        </a:p>
      </dsp:txBody>
      <dsp:txXfrm>
        <a:off x="776956" y="1186133"/>
        <a:ext cx="3743156" cy="593066"/>
      </dsp:txXfrm>
    </dsp:sp>
    <dsp:sp modelId="{52ABA308-4287-47E8-A8F7-9595C7CF52BD}">
      <dsp:nvSpPr>
        <dsp:cNvPr id="0" name=""/>
        <dsp:cNvSpPr/>
      </dsp:nvSpPr>
      <dsp:spPr>
        <a:xfrm>
          <a:off x="406290" y="1112000"/>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C081660-D337-4DCA-9745-2F5B16C8F118}">
      <dsp:nvSpPr>
        <dsp:cNvPr id="0" name=""/>
        <dsp:cNvSpPr/>
      </dsp:nvSpPr>
      <dsp:spPr>
        <a:xfrm>
          <a:off x="776956" y="2075887"/>
          <a:ext cx="3743156" cy="593066"/>
        </a:xfrm>
        <a:prstGeom prst="rect">
          <a:avLst/>
        </a:prstGeom>
        <a:solidFill>
          <a:srgbClr val="C888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Flexible groupings</a:t>
          </a:r>
        </a:p>
      </dsp:txBody>
      <dsp:txXfrm>
        <a:off x="776956" y="2075887"/>
        <a:ext cx="3743156" cy="593066"/>
      </dsp:txXfrm>
    </dsp:sp>
    <dsp:sp modelId="{4E399D4E-A103-4FE3-9C53-4F38FAC686D1}">
      <dsp:nvSpPr>
        <dsp:cNvPr id="0" name=""/>
        <dsp:cNvSpPr/>
      </dsp:nvSpPr>
      <dsp:spPr>
        <a:xfrm>
          <a:off x="406290" y="2001754"/>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E8B1902-F904-4154-8199-A9CB220CA934}">
      <dsp:nvSpPr>
        <dsp:cNvPr id="0" name=""/>
        <dsp:cNvSpPr/>
      </dsp:nvSpPr>
      <dsp:spPr>
        <a:xfrm>
          <a:off x="436938" y="2965642"/>
          <a:ext cx="4083174" cy="593066"/>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707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Data driven response, all tiers</a:t>
          </a:r>
        </a:p>
      </dsp:txBody>
      <dsp:txXfrm>
        <a:off x="436938" y="2965642"/>
        <a:ext cx="4083174" cy="593066"/>
      </dsp:txXfrm>
    </dsp:sp>
    <dsp:sp modelId="{76D222A1-C4FB-49E7-BFC1-C1178F238A45}">
      <dsp:nvSpPr>
        <dsp:cNvPr id="0" name=""/>
        <dsp:cNvSpPr/>
      </dsp:nvSpPr>
      <dsp:spPr>
        <a:xfrm>
          <a:off x="66271" y="2891508"/>
          <a:ext cx="741333" cy="74133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e.state.co.us/standardsandinstruction/exiting-a-read-plan-k-3-and-beyon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READActTraining@cde.state.co.u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e.state.co.us/coloradoliteracy/sorliteracyseri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mailto:Johnson_B@cde.state.co.us" TargetMode="External"/><Relationship Id="rId3" Type="http://schemas.openxmlformats.org/officeDocument/2006/relationships/hyperlink" Target="mailto:Beveridge_L@cde.state.co.us" TargetMode="External"/><Relationship Id="rId7" Type="http://schemas.openxmlformats.org/officeDocument/2006/relationships/hyperlink" Target="mailto:Olson_J@cde.state.co.u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mailto:Harris_A@cde.state.co.us" TargetMode="External"/><Relationship Id="rId5" Type="http://schemas.openxmlformats.org/officeDocument/2006/relationships/hyperlink" Target="mailto:Fickling_C@cde.state.co.us" TargetMode="External"/><Relationship Id="rId4" Type="http://schemas.openxmlformats.org/officeDocument/2006/relationships/hyperlink" Target="mailto:Ahlstrand_M@cde.state.co.u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and thank you for joining us for our second READ Act Regional Meeting of the 2024-2025 school year. We hope you all had a nice winter break and are settling back into your school schedules. </a:t>
            </a:r>
          </a:p>
          <a:p>
            <a:pPr marL="0" lvl="0" indent="0" algn="l" rtl="0">
              <a:spcBef>
                <a:spcPts val="0"/>
              </a:spcBef>
              <a:spcAft>
                <a:spcPts val="0"/>
              </a:spcAft>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MTSS team can leave after this</a:t>
            </a:r>
          </a:p>
        </p:txBody>
      </p:sp>
    </p:spTree>
    <p:extLst>
      <p:ext uri="{BB962C8B-B14F-4D97-AF65-F5344CB8AC3E}">
        <p14:creationId xmlns:p14="http://schemas.microsoft.com/office/powerpoint/2010/main" val="255345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Next, we will briefly review middle of year READ Act implementation reminders.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
                <a:srgbClr val="000000"/>
              </a:buClr>
              <a:buSzPts val="1400"/>
              <a:buFont typeface="Arial" panose="020B0604020202020204" pitchFamily="34" charset="0"/>
              <a:buNone/>
              <a:tabLst/>
              <a:defRPr/>
            </a:pPr>
            <a:r>
              <a:rPr lang="en-US" sz="1200" i="1" kern="1200" dirty="0">
                <a:solidFill>
                  <a:schemeClr val="tx1"/>
                </a:solidFill>
                <a:latin typeface="+mn-lt"/>
                <a:ea typeface="+mn-ea"/>
                <a:cs typeface="+mn-cs"/>
              </a:rPr>
              <a:t>The Colorado READ Act requires that each local education provider that enrolls students in kindergarten or first, second, or third grade shall ensure that teachers measure each student's reading competency using interim reading assessments throughout the school year. </a:t>
            </a:r>
            <a:endParaRPr lang="en-US" sz="1200"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Approved interim reading assessments are structured to include a middle of year (MOY) benchmark data collection window.</a:t>
            </a:r>
            <a:endParaRPr lang="en-US" sz="1200" kern="1200" dirty="0">
              <a:solidFill>
                <a:schemeClr val="tx1"/>
              </a:solidFill>
              <a:latin typeface="+mn-lt"/>
              <a:ea typeface="Calibri"/>
              <a:cs typeface="Calibri"/>
            </a:endParaRPr>
          </a:p>
          <a:p>
            <a:pPr marL="285750" indent="-228600">
              <a:lnSpc>
                <a:spcPct val="90000"/>
              </a:lnSpc>
              <a:spcAft>
                <a:spcPts val="600"/>
              </a:spcAft>
              <a:buFont typeface="Arial" panose="020B0604020202020204" pitchFamily="34" charset="0"/>
              <a:buChar char="•"/>
            </a:pPr>
            <a:r>
              <a:rPr lang="en-US" sz="1200" kern="1200" dirty="0">
                <a:solidFill>
                  <a:schemeClr val="tx1"/>
                </a:solidFill>
                <a:latin typeface="+mn-lt"/>
                <a:ea typeface="+mn-ea"/>
                <a:cs typeface="+mn-cs"/>
              </a:rPr>
              <a:t>MOY data provides an opportunity to measure collective student progress across a district or school </a:t>
            </a:r>
          </a:p>
          <a:p>
            <a:pPr marL="57150" indent="0">
              <a:lnSpc>
                <a:spcPct val="90000"/>
              </a:lnSpc>
              <a:spcAft>
                <a:spcPts val="600"/>
              </a:spcAft>
              <a:buFont typeface="Arial" panose="020B0604020202020204" pitchFamily="34" charset="0"/>
              <a:buNone/>
            </a:pPr>
            <a:endParaRPr lang="en-US" sz="1200" kern="1200" dirty="0">
              <a:solidFill>
                <a:schemeClr val="tx1"/>
              </a:solidFill>
              <a:latin typeface="+mn-lt"/>
              <a:ea typeface="+mn-ea"/>
              <a:cs typeface="+mn-cs"/>
            </a:endParaRPr>
          </a:p>
          <a:p>
            <a:pPr marL="57150" indent="0">
              <a:lnSpc>
                <a:spcPct val="90000"/>
              </a:lnSpc>
              <a:spcAft>
                <a:spcPts val="600"/>
              </a:spcAft>
              <a:buFont typeface="Arial" panose="020B0604020202020204" pitchFamily="34" charset="0"/>
              <a:buNone/>
            </a:pPr>
            <a:r>
              <a:rPr lang="en-US" sz="1200" kern="1200" dirty="0">
                <a:solidFill>
                  <a:schemeClr val="tx1"/>
                </a:solidFill>
                <a:latin typeface="+mn-lt"/>
                <a:ea typeface="+mn-ea"/>
                <a:cs typeface="+mn-cs"/>
              </a:rPr>
              <a:t>MOY data is important for:</a:t>
            </a:r>
          </a:p>
          <a:p>
            <a:pPr marL="228600" lvl="4" indent="-171450">
              <a:lnSpc>
                <a:spcPct val="90000"/>
              </a:lnSpc>
              <a:spcAft>
                <a:spcPts val="600"/>
              </a:spcAft>
              <a:buChar char="•"/>
            </a:pPr>
            <a:r>
              <a:rPr lang="en-US" sz="1800" kern="1200" dirty="0">
                <a:solidFill>
                  <a:schemeClr val="tx1"/>
                </a:solidFill>
                <a:latin typeface="+mn-lt"/>
                <a:ea typeface="+mn-ea"/>
                <a:cs typeface="+mn-cs"/>
              </a:rPr>
              <a:t>  </a:t>
            </a:r>
            <a:r>
              <a:rPr lang="en-US" sz="2000" kern="1200" dirty="0">
                <a:solidFill>
                  <a:schemeClr val="tx1"/>
                </a:solidFill>
                <a:latin typeface="+mn-lt"/>
                <a:ea typeface="+mn-ea"/>
                <a:cs typeface="+mn-cs"/>
              </a:rPr>
              <a:t>analyzing the health of the system throughout each school, and also at individual grade and classroom levels</a:t>
            </a:r>
            <a:endParaRPr lang="en-US" sz="2000" kern="1200" dirty="0">
              <a:solidFill>
                <a:schemeClr val="tx1"/>
              </a:solidFill>
              <a:latin typeface="+mn-lt"/>
              <a:ea typeface="Calibri"/>
              <a:cs typeface="Calibri"/>
            </a:endParaRPr>
          </a:p>
          <a:p>
            <a:pPr marL="285750" lvl="2" indent="-228600">
              <a:lnSpc>
                <a:spcPct val="90000"/>
              </a:lnSpc>
              <a:spcAft>
                <a:spcPts val="600"/>
              </a:spcAft>
              <a:buFont typeface="Arial" panose="020B0604020202020204" pitchFamily="34" charset="0"/>
              <a:buChar char="•"/>
            </a:pPr>
            <a:r>
              <a:rPr lang="en-US" sz="2000" kern="1200" dirty="0">
                <a:solidFill>
                  <a:schemeClr val="tx1"/>
                </a:solidFill>
                <a:latin typeface="+mn-lt"/>
                <a:ea typeface="+mn-ea"/>
                <a:cs typeface="+mn-cs"/>
              </a:rPr>
              <a:t>providing evidence to support continued implementation or needed changes within a system </a:t>
            </a:r>
            <a:endParaRPr lang="en-US" sz="2000" dirty="0">
              <a:solidFill>
                <a:schemeClr val="tx1"/>
              </a:solidFill>
              <a:ea typeface="+mn-ea"/>
              <a:cs typeface="+mn-cs"/>
            </a:endParaRPr>
          </a:p>
          <a:p>
            <a:pPr marL="285750" lvl="2" indent="-228600">
              <a:lnSpc>
                <a:spcPct val="90000"/>
              </a:lnSpc>
              <a:spcAft>
                <a:spcPts val="600"/>
              </a:spcAft>
              <a:buFont typeface="Arial" panose="020B0604020202020204" pitchFamily="34" charset="0"/>
              <a:buChar char="•"/>
            </a:pPr>
            <a:r>
              <a:rPr lang="en-US" sz="2000" kern="1200" dirty="0">
                <a:solidFill>
                  <a:schemeClr val="tx1"/>
                </a:solidFill>
                <a:latin typeface="+mn-lt"/>
                <a:ea typeface="+mn-ea"/>
                <a:cs typeface="+mn-cs"/>
              </a:rPr>
              <a:t>predicting the likelihood of students' meeting End of Year (EOY) benchmark goals based on current performance</a:t>
            </a:r>
            <a:endParaRPr lang="en-US" sz="1200" kern="1200" dirty="0">
              <a:solidFill>
                <a:schemeClr val="tx1"/>
              </a:solidFill>
              <a:latin typeface="+mn-lt"/>
              <a:ea typeface="Calibri"/>
              <a:cs typeface="Calibri"/>
            </a:endParaRPr>
          </a:p>
        </p:txBody>
      </p:sp>
    </p:spTree>
    <p:extLst>
      <p:ext uri="{BB962C8B-B14F-4D97-AF65-F5344CB8AC3E}">
        <p14:creationId xmlns:p14="http://schemas.microsoft.com/office/powerpoint/2010/main" val="3478841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r>
              <a:rPr lang="en-US" dirty="0"/>
              <a:t>Some students who previously tested above the cut score for an SRD may score below the cut score at MOY, and in this case, the same procedure is required that we follow at BOY. Students who are NEWLY IDENTIFIED at MOY for a possible significant reading deficiency based on their scores on the interim assessment should be administered a diagnostic assessment within sixty days, and upon finding the student has an SRD, a READ plan must be initiated.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01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 student may be removed from a READ plan when they have demonstrated grade level competency in reading. This can happen at any time during the year when the school has sufficient evidence that a student has reached grade level reading competency, although many schools put procedures in place to ensure a student meets these requirements over several testing periods.</a:t>
            </a:r>
          </a:p>
          <a:p>
            <a:endParaRPr lang="en-US" dirty="0"/>
          </a:p>
          <a:p>
            <a:pPr marL="158750" indent="0">
              <a:buNone/>
            </a:pPr>
            <a:r>
              <a:rPr lang="en-US" dirty="0"/>
              <a:t>Grade level reading competency in grades K-3 is determined by the scores on the approved interim reading assessment and the body of evidence that demonstrates mastery of the minimum reading competency skill levels for the student’s grade level.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Guidance for Exiting a Read Plan in grades K-3  and beyond is found here: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https://www.cde.state.co.us/standardsandinstruction/exiting-a-read-plan-k-3-and-beyond-0</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428802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Within the guidance document, there are several considerations schools should take into account when making the decision to exit a student from a READ plan:</a:t>
            </a:r>
          </a:p>
          <a:p>
            <a:pPr marL="158750" indent="0">
              <a:buNone/>
            </a:pPr>
            <a:endParaRPr lang="en-US" dirty="0"/>
          </a:p>
          <a:p>
            <a:pPr marL="0" indent="0">
              <a:buNone/>
            </a:pPr>
            <a:r>
              <a:rPr lang="en-US" sz="1100" dirty="0"/>
              <a:t>• Has the student demonstrated mastery of the minimum competencies consistently, over multiple measures? </a:t>
            </a:r>
          </a:p>
          <a:p>
            <a:pPr marL="0" indent="0">
              <a:buNone/>
            </a:pPr>
            <a:r>
              <a:rPr lang="en-US" sz="1100" dirty="0"/>
              <a:t>• Does the student demonstrate reading competency in all subskills measured by the assessment? </a:t>
            </a:r>
          </a:p>
          <a:p>
            <a:pPr marL="0" indent="0">
              <a:buNone/>
            </a:pPr>
            <a:r>
              <a:rPr lang="en-US" sz="1100" dirty="0"/>
              <a:t>• Do the assessment data align with the additional body of evidence? </a:t>
            </a:r>
          </a:p>
          <a:p>
            <a:pPr marL="0" indent="0">
              <a:buNone/>
            </a:pPr>
            <a:r>
              <a:rPr lang="en-US" sz="1100" dirty="0"/>
              <a:t>• Is the student able to maintain grade level competency through Tier 1 instruction alone, or does the student require additional supports through Tier II or Tier III interventions in order to maintain grade level competency? </a:t>
            </a:r>
          </a:p>
          <a:p>
            <a:pPr marL="0" indent="0">
              <a:buNone/>
            </a:pPr>
            <a:r>
              <a:rPr lang="en-US" sz="1100" dirty="0"/>
              <a:t>• If the student is an English Learner, are adequate language supports provided through Tier 1 programming, including English Language Development instruction, to ensure continued progress in reading?</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hlinkClick r:id="rId3"/>
              </a:rPr>
              <a:t>https://www.cde.state.co.us/standardsandinstruction/exiting-a-read-plan-k-3-and-beyond-0</a:t>
            </a:r>
          </a:p>
          <a:p>
            <a:pPr marL="158750" indent="0">
              <a:buNone/>
            </a:pPr>
            <a:endParaRPr lang="en-US" dirty="0"/>
          </a:p>
        </p:txBody>
      </p:sp>
    </p:spTree>
    <p:extLst>
      <p:ext uri="{BB962C8B-B14F-4D97-AF65-F5344CB8AC3E}">
        <p14:creationId xmlns:p14="http://schemas.microsoft.com/office/powerpoint/2010/main" val="173919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The READ Act contains specific language pertaining to parent communication. The LEP is responsible for ensuring that parents of students on a READ plan receive ongoing, regular updates from the student’s teacher concerning the results of the intervention instruction and the student’s progress.</a:t>
            </a:r>
          </a:p>
          <a:p>
            <a:pPr marL="0" indent="0">
              <a:buNone/>
            </a:pPr>
            <a:endParaRPr lang="en-US" dirty="0"/>
          </a:p>
          <a:p>
            <a:pPr marL="0" indent="0">
              <a:buNone/>
            </a:pPr>
            <a:r>
              <a:rPr lang="en-US" dirty="0"/>
              <a:t>The student's teacher is encouraged to communicate with the parent concerning the parent's progress in implementing the home reading strategies identified in the student's READ plan. To the extent practicable, the teacher shall communicate with the parent in a language the parent understands.</a:t>
            </a:r>
          </a:p>
          <a:p>
            <a:pPr marL="158750" indent="0">
              <a:buNone/>
            </a:pPr>
            <a:endParaRPr lang="en-US" dirty="0"/>
          </a:p>
          <a:p>
            <a:pPr marL="0" indent="0">
              <a:buNone/>
            </a:pPr>
            <a:r>
              <a:rPr lang="en-US" dirty="0"/>
              <a:t>MOY is a good time to reflect on the quality of communication between teachers and parents in relation to READ plans. Questions to consider:</a:t>
            </a:r>
          </a:p>
          <a:p>
            <a:pPr marL="171450" indent="-171450"/>
            <a:r>
              <a:rPr lang="en-US" sz="1100" dirty="0"/>
              <a:t>Does your district have procedures in place that support communication with parents?</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a:t>Are there barriers to communication that need to be addressed at a district or school leader level?</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sz="1100" dirty="0"/>
              <a:t>There is one other note we would like to make about parent communication. As we mentioned earlier in the meeting, the 2024 READ Act Report and the WestEd Year 4 Reports were both shared before the State Board of Education last week. One finding in the WestEd report, although with a smaller sample size from across the state, was that a majority of parents surveyed (over 70%) expressed frustration with lack of communication from their student’s school regarding READ Plans. This provides a reminder to us to ensure strong communication is in place to ensure parents feel informed about their child’s literacy development. </a:t>
            </a:r>
          </a:p>
        </p:txBody>
      </p:sp>
    </p:spTree>
    <p:extLst>
      <p:ext uri="{BB962C8B-B14F-4D97-AF65-F5344CB8AC3E}">
        <p14:creationId xmlns:p14="http://schemas.microsoft.com/office/powerpoint/2010/main" val="103109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By the time the middle of year assessment is administered, a well-functioning system would ideally include multiple data cycles, in which teachers have been able to monitor how students are responding to instruction. This means a robust system for progress monitoring student progress is in place. A strong system would also have students placed flexibly into intervention groups, so that changes can be made in response to how students are responding to intervention. Also, hopefully data is being used to support all tiers of instruction, including making adjustments to Tier 1 instruction when necessary.</a:t>
            </a:r>
          </a:p>
          <a:p>
            <a:endParaRPr lang="en-US" dirty="0"/>
          </a:p>
          <a:p>
            <a:r>
              <a:rPr lang="en-US" dirty="0"/>
              <a:t>It is always important to keep in mind the general numbers associated with tiers of instruction when anticipating data outcomes at any point in the year. Ideally, in a healthy system the vast majority of students (around 80%) will score at or above the benchmark cut scores for their grade level when provided with high-quality tier 1 instruction, around 15% will require additional supports from tier 2 instruction, and around 5% will need more intensive interventions (tier 3).</a:t>
            </a:r>
          </a:p>
          <a:p>
            <a:pPr marL="158750" indent="0">
              <a:buNone/>
            </a:pPr>
            <a:endParaRPr lang="en-US" dirty="0"/>
          </a:p>
          <a:p>
            <a:r>
              <a:rPr lang="en-US" dirty="0"/>
              <a:t> We know the reality is that there are many factors that keep this balance from happening in our data, so looking not only at over all school or district-wide data but more deeply at individual subtests, demographic trends, and other more granular data can support us in finding root causes for what keeps schools from reaching their reading goals.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597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Many of you were able to attend the first half of our meetings this morning and hear Christina Kirchhof’s MTSS presentation. For the next hour, we will have some breakout discussion options to follow up on the MTSS conversation. We will also share some brief MOY READ Act reminders and updates from our office. </a:t>
            </a:r>
          </a:p>
          <a:p>
            <a:endParaRPr lang="en-US" dirty="0"/>
          </a:p>
        </p:txBody>
      </p:sp>
    </p:spTree>
    <p:extLst>
      <p:ext uri="{BB962C8B-B14F-4D97-AF65-F5344CB8AC3E}">
        <p14:creationId xmlns:p14="http://schemas.microsoft.com/office/powerpoint/2010/main" val="374423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en-US" dirty="0"/>
          </a:p>
          <a:p>
            <a:pPr marL="158750" indent="0">
              <a:buSzPts val="1100"/>
              <a:buNone/>
            </a:pPr>
            <a:r>
              <a:rPr lang="en-US" dirty="0"/>
              <a:t>Finally, the middle of year data collection is the perfect time to be reflective about and strategically plan to revisit READ plan goals and corresponding objectives. </a:t>
            </a:r>
          </a:p>
          <a:p>
            <a:pPr>
              <a:buSzPts val="1100"/>
            </a:pPr>
            <a:r>
              <a:rPr lang="en-US" dirty="0"/>
              <a:t>What progress have students made moving through objectives between BOY and MOY? </a:t>
            </a:r>
          </a:p>
          <a:p>
            <a:pPr>
              <a:buSzPts val="1100"/>
            </a:pPr>
            <a:r>
              <a:rPr lang="en-US" dirty="0"/>
              <a:t>Do READ plans accurately reflect what is being done to target goals and objectives? Are there adjustments that need to be made?</a:t>
            </a:r>
          </a:p>
          <a:p>
            <a:pPr>
              <a:buSzPts val="1100"/>
            </a:pPr>
            <a:r>
              <a:rPr lang="en-US" dirty="0"/>
              <a:t>If teachers have not been writing clear goals or targeted objectives, is MOY a time that can be revisited to improve alignment between goals and the instruction students are receiving?</a:t>
            </a:r>
          </a:p>
          <a:p>
            <a:pPr marL="158750" indent="0">
              <a:buNone/>
            </a:pPr>
            <a:endParaRPr lang="en-US" dirty="0"/>
          </a:p>
        </p:txBody>
      </p:sp>
    </p:spTree>
    <p:extLst>
      <p:ext uri="{BB962C8B-B14F-4D97-AF65-F5344CB8AC3E}">
        <p14:creationId xmlns:p14="http://schemas.microsoft.com/office/powerpoint/2010/main" val="2672498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last thing we will do this morning is share a few literacy updates from our office.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333333"/>
                </a:solidFill>
                <a:effectLst/>
                <a:latin typeface="SourceSansProRegular"/>
              </a:rPr>
              <a:t>Each contracted year, West Ed provides a final evaluation summary report. The reports are based on annual evaluation summaries provided by West Ed. The reports include statewide inventories and virtual site visits conducted along with analysis of achievement and financial data held by CDE.</a:t>
            </a:r>
            <a:endParaRPr lang="en-US" dirty="0"/>
          </a:p>
          <a:p>
            <a:pPr marL="158750" indent="0">
              <a:buNone/>
            </a:pPr>
            <a:endParaRPr lang="en-US" dirty="0"/>
          </a:p>
          <a:p>
            <a:pPr marL="158750" indent="0">
              <a:buNone/>
            </a:pPr>
            <a:r>
              <a:rPr lang="en-US" dirty="0"/>
              <a:t>https://www.cde.state.co.us/coloradoliteracy/readactperpupilsummaryreportyear4</a:t>
            </a:r>
          </a:p>
        </p:txBody>
      </p:sp>
    </p:spTree>
    <p:extLst>
      <p:ext uri="{BB962C8B-B14F-4D97-AF65-F5344CB8AC3E}">
        <p14:creationId xmlns:p14="http://schemas.microsoft.com/office/powerpoint/2010/main" val="308608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slide shows the bullet items shared last week at the Colorado State Board of Education meeting</a:t>
            </a:r>
          </a:p>
          <a:p>
            <a:pPr marL="158750" indent="0">
              <a:buNone/>
            </a:pPr>
            <a:r>
              <a:rPr lang="en-US" dirty="0"/>
              <a:t>(Read slide) </a:t>
            </a:r>
          </a:p>
        </p:txBody>
      </p:sp>
    </p:spTree>
    <p:extLst>
      <p:ext uri="{BB962C8B-B14F-4D97-AF65-F5344CB8AC3E}">
        <p14:creationId xmlns:p14="http://schemas.microsoft.com/office/powerpoint/2010/main" val="3760568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Continuing with the executive summary</a:t>
            </a:r>
          </a:p>
          <a:p>
            <a:pPr marL="158750" indent="0">
              <a:buNone/>
            </a:pPr>
            <a:r>
              <a:rPr lang="en-US" dirty="0"/>
              <a:t>(Read slide)</a:t>
            </a:r>
          </a:p>
        </p:txBody>
      </p:sp>
    </p:spTree>
    <p:extLst>
      <p:ext uri="{BB962C8B-B14F-4D97-AF65-F5344CB8AC3E}">
        <p14:creationId xmlns:p14="http://schemas.microsoft.com/office/powerpoint/2010/main" val="247904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0" indent="0">
              <a:buNone/>
            </a:pPr>
            <a:r>
              <a:rPr lang="en-US" dirty="0">
                <a:latin typeface="Trebuchet MS" panose="020B0603020202020204" pitchFamily="34" charset="0"/>
              </a:rPr>
              <a:t>The ELSR office is currently updating pages to be more accessible and user-friendly.</a:t>
            </a:r>
          </a:p>
          <a:p>
            <a:pPr marL="127000" indent="0">
              <a:buNone/>
            </a:pPr>
            <a:endParaRPr lang="en-US" dirty="0">
              <a:latin typeface="Trebuchet MS" panose="020B0603020202020204" pitchFamily="34" charset="0"/>
            </a:endParaRPr>
          </a:p>
          <a:p>
            <a:pPr marL="127000" indent="0">
              <a:buNone/>
            </a:pPr>
            <a:r>
              <a:rPr lang="en-US" dirty="0">
                <a:latin typeface="Trebuchet MS" panose="020B0603020202020204" pitchFamily="34" charset="0"/>
              </a:rPr>
              <a:t>The Identification of SRD and READ Plans tab now shows this page with jump to buttons at the top and resources delineated by topic in colored boxes below. </a:t>
            </a:r>
          </a:p>
          <a:p>
            <a:pPr marL="127000" indent="0">
              <a:buNone/>
            </a:pPr>
            <a:endParaRPr lang="en-US" dirty="0">
              <a:latin typeface="Trebuchet MS" panose="020B0603020202020204" pitchFamily="34" charset="0"/>
            </a:endParaRPr>
          </a:p>
          <a:p>
            <a:pPr marL="1270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rebuchet MS" panose="020B0603020202020204" pitchFamily="34" charset="0"/>
              </a:rPr>
              <a:t>The CDE will be switching to a new website platform later this year and we will keep you informed of changes to the website during these regional support meetings. </a:t>
            </a:r>
          </a:p>
          <a:p>
            <a:pPr marL="1270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Trebuchet MS" panose="020B0603020202020204" pitchFamily="34" charset="0"/>
            </a:endParaRPr>
          </a:p>
          <a:p>
            <a:pPr marL="1270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rebuchet MS" panose="020B0603020202020204" pitchFamily="34" charset="0"/>
              </a:rPr>
              <a:t>If you have any questions about resources on the READ Act web pages, please contact </a:t>
            </a:r>
            <a:r>
              <a:rPr lang="en-US" b="0" i="0" u="sng" dirty="0">
                <a:solidFill>
                  <a:srgbClr val="3A88DD"/>
                </a:solidFill>
                <a:effectLst/>
                <a:latin typeface="SourceSansProRegular"/>
                <a:hlinkClick r:id="rId3"/>
              </a:rPr>
              <a:t>READActTraining@cde.state.co.us</a:t>
            </a:r>
            <a:r>
              <a:rPr lang="en-US" b="0" i="0" dirty="0">
                <a:solidFill>
                  <a:srgbClr val="333333"/>
                </a:solidFill>
                <a:effectLst/>
                <a:latin typeface="SourceSansProRegular"/>
              </a:rPr>
              <a:t>. </a:t>
            </a:r>
          </a:p>
          <a:p>
            <a:pPr marL="1270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2107420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0"/>
            <a:endParaRPr lang="en-US" dirty="0"/>
          </a:p>
          <a:p>
            <a:pPr marL="228600" indent="0">
              <a:buNone/>
            </a:pPr>
            <a:r>
              <a:rPr lang="en-US" dirty="0"/>
              <a:t>Next, we would like to share a quick update about the CDE Science of Reading Literacy Series. As you likely know if you’ve been working with our office, starting in the Fall of 2023, the ELSR office began releasing a series of turn-key professional development products to support districts with implementation of evidence-based instructional routines aligned to the Science of Reading. The series can be found on the READ Act website by navigating to the side menu, clicking Read Act Related Resources, and then on Science of Reading Literacy Series in the drop-down menu.  These Powerpoint decks and resources were developed in alignment with the 45-hour teacher training to revisit the research base, review the steps in the instructional routines, provide a model for the routine, and allow opportunities for practice and planning. The series also includes resources for administrators to be able to track and provide feedback on implementation of the routines in their buildings. </a:t>
            </a:r>
          </a:p>
          <a:p>
            <a:pPr marL="228600" indent="0">
              <a:buNone/>
            </a:pPr>
            <a:endParaRPr lang="en-US" dirty="0"/>
          </a:p>
          <a:p>
            <a:pPr marL="228600" indent="0">
              <a:buNone/>
            </a:pPr>
            <a:r>
              <a:rPr lang="en-US" dirty="0"/>
              <a:t>We recently added a few new resources to the series. The series now includes topics for word recognition skills as well as several language comprehension topics. </a:t>
            </a:r>
          </a:p>
          <a:p>
            <a:pPr marL="228600" indent="0"/>
            <a:endParaRPr lang="en-US" dirty="0"/>
          </a:p>
          <a:p>
            <a:pPr marL="2286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hlinkClick r:id="rId3"/>
              </a:rPr>
              <a:t>https://www.cde.state.co.us/coloradoliteracy/sorliteracyseries</a:t>
            </a:r>
            <a:r>
              <a:rPr lang="en-US" dirty="0"/>
              <a:t> </a:t>
            </a:r>
          </a:p>
          <a:p>
            <a:pPr marL="228600" indent="0">
              <a:buNone/>
            </a:pPr>
            <a:endParaRPr lang="en-US" dirty="0"/>
          </a:p>
          <a:p>
            <a:endParaRPr lang="en-US" dirty="0"/>
          </a:p>
          <a:p>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755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new materials in the series include the following language comprehension topics:</a:t>
            </a:r>
          </a:p>
          <a:p>
            <a:pPr marL="285750" indent="-285750">
              <a:buFont typeface="Arial" panose="020B0604020202020204" pitchFamily="34" charset="0"/>
              <a:buChar char="•"/>
            </a:pPr>
            <a:r>
              <a:rPr lang="en-US" sz="1100" dirty="0">
                <a:latin typeface="Trebuchet MS" panose="020B0603020202020204" pitchFamily="34" charset="0"/>
              </a:rPr>
              <a:t>Background Knowledge</a:t>
            </a:r>
          </a:p>
          <a:p>
            <a:pPr marL="285750" indent="-285750">
              <a:buFont typeface="Arial" panose="020B0604020202020204" pitchFamily="34" charset="0"/>
              <a:buChar char="•"/>
            </a:pPr>
            <a:r>
              <a:rPr lang="en-US" sz="1100" dirty="0">
                <a:latin typeface="Trebuchet MS" panose="020B0603020202020204" pitchFamily="34" charset="0"/>
              </a:rPr>
              <a:t>Inference</a:t>
            </a:r>
          </a:p>
          <a:p>
            <a:pPr marL="285750" indent="-285750">
              <a:buFont typeface="Arial" panose="020B0604020202020204" pitchFamily="34" charset="0"/>
              <a:buChar char="•"/>
            </a:pPr>
            <a:r>
              <a:rPr lang="en-US" sz="1100" dirty="0">
                <a:latin typeface="Trebuchet MS" panose="020B0603020202020204" pitchFamily="34" charset="0"/>
              </a:rPr>
              <a:t>Sentence Structure</a:t>
            </a:r>
            <a:endParaRPr lang="en-US" dirty="0">
              <a:latin typeface="Trebuchet MS" panose="020B0603020202020204" pitchFamily="34" charset="0"/>
            </a:endParaRPr>
          </a:p>
          <a:p>
            <a:pPr marL="158750" indent="0">
              <a:buNone/>
            </a:pPr>
            <a:endParaRPr lang="en-US" dirty="0"/>
          </a:p>
          <a:p>
            <a:pPr marL="158750" indent="0">
              <a:buNone/>
            </a:pPr>
            <a:r>
              <a:rPr lang="en-US" dirty="0"/>
              <a:t>Unlike the word recognition topics that were released last year, the new decks focus more on building teacher knowledge and some instructional tips, rather than scripted routines like the materials for phonics and phonemic awareness. </a:t>
            </a:r>
          </a:p>
        </p:txBody>
      </p:sp>
    </p:spTree>
    <p:extLst>
      <p:ext uri="{BB962C8B-B14F-4D97-AF65-F5344CB8AC3E}">
        <p14:creationId xmlns:p14="http://schemas.microsoft.com/office/powerpoint/2010/main" val="1410155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When you visit the Science of Reading Literacy Series web page, you will find the new decks for Background Knowledge and Inference in the green box. These topics are similar and have some overlap in content, so they have been grouped together with resources that connect to both topics. </a:t>
            </a:r>
          </a:p>
        </p:txBody>
      </p:sp>
    </p:spTree>
    <p:extLst>
      <p:ext uri="{BB962C8B-B14F-4D97-AF65-F5344CB8AC3E}">
        <p14:creationId xmlns:p14="http://schemas.microsoft.com/office/powerpoint/2010/main" val="260022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the blue box on the webpage, we have also added new materials for Sentence Structure, including a handout that can be used to support the professional development with staff. </a:t>
            </a:r>
          </a:p>
        </p:txBody>
      </p:sp>
    </p:spTree>
    <p:extLst>
      <p:ext uri="{BB962C8B-B14F-4D97-AF65-F5344CB8AC3E}">
        <p14:creationId xmlns:p14="http://schemas.microsoft.com/office/powerpoint/2010/main" val="388123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Trebuchet MS"/>
              </a:rPr>
              <a:t>Northern Region Meeting</a:t>
            </a: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Lindsey Beveridge,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3"/>
              </a:rPr>
              <a:t>Beveridge_L@cde.state.co.us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Melissa Ahlstrand, Literacy Program Supervisor</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4"/>
              </a:rPr>
              <a:t>Ahlstrand_M@cde.state.co.us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Evan Daldegan, MTSS Specialist</a:t>
            </a:r>
          </a:p>
          <a:p>
            <a:pPr marL="0" lvl="0" indent="0" algn="l" rtl="0">
              <a:spcBef>
                <a:spcPts val="0"/>
              </a:spcBef>
              <a:spcAft>
                <a:spcPts val="0"/>
              </a:spcAft>
              <a:buNone/>
            </a:pPr>
            <a:r>
              <a:rPr lang="en-US" dirty="0">
                <a:latin typeface="Trebuchet MS"/>
              </a:rPr>
              <a:t>Office of Learning Supports</a:t>
            </a:r>
          </a:p>
          <a:p>
            <a:pPr marL="0" lvl="0" indent="0" algn="l" rtl="0">
              <a:spcBef>
                <a:spcPts val="0"/>
              </a:spcBef>
              <a:spcAft>
                <a:spcPts val="0"/>
              </a:spcAft>
              <a:buNone/>
            </a:pPr>
            <a:r>
              <a:rPr lang="en-US" dirty="0">
                <a:latin typeface="Trebuchet MS"/>
              </a:rPr>
              <a:t>Daldegan_E@cde.state.co.us</a:t>
            </a: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b="1" dirty="0">
                <a:latin typeface="Trebuchet MS"/>
              </a:rPr>
              <a:t>Southern Region Meeting</a:t>
            </a: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Caitlin Fickling,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5"/>
              </a:rPr>
              <a:t>Fickling_C@cde.state.co.us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Mandy Harris,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6"/>
              </a:rPr>
              <a:t>Harris_A@cde.state.co.us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Christina Kirchhof, MTSS Specialist</a:t>
            </a:r>
          </a:p>
          <a:p>
            <a:pPr marL="0" lvl="0" indent="0" algn="l" rtl="0">
              <a:spcBef>
                <a:spcPts val="0"/>
              </a:spcBef>
              <a:spcAft>
                <a:spcPts val="0"/>
              </a:spcAft>
              <a:buNone/>
            </a:pPr>
            <a:r>
              <a:rPr lang="en-US" dirty="0">
                <a:latin typeface="Trebuchet MS"/>
              </a:rPr>
              <a:t>Office of Learning Supports</a:t>
            </a:r>
          </a:p>
          <a:p>
            <a:pPr marL="0" lvl="0" indent="0" algn="l" rtl="0">
              <a:spcBef>
                <a:spcPts val="0"/>
              </a:spcBef>
              <a:spcAft>
                <a:spcPts val="0"/>
              </a:spcAft>
              <a:buNone/>
            </a:pPr>
            <a:r>
              <a:rPr lang="en-US" dirty="0">
                <a:latin typeface="Trebuchet MS"/>
              </a:rPr>
              <a:t>Kirchhof_C@cde.state.co.us</a:t>
            </a:r>
          </a:p>
          <a:p>
            <a:pPr marL="0" lvl="0" indent="0" algn="l" rtl="0">
              <a:spcBef>
                <a:spcPts val="0"/>
              </a:spcBef>
              <a:spcAft>
                <a:spcPts val="0"/>
              </a:spcAft>
              <a:buNone/>
            </a:pPr>
            <a:endParaRPr lang="en-US" b="1" dirty="0">
              <a:latin typeface="Trebuchet MS" panose="020B0603020202020204" pitchFamily="34" charset="0"/>
            </a:endParaRPr>
          </a:p>
          <a:p>
            <a:pPr marL="0" lvl="0" indent="0" algn="l" rtl="0">
              <a:spcBef>
                <a:spcPts val="0"/>
              </a:spcBef>
              <a:spcAft>
                <a:spcPts val="0"/>
              </a:spcAft>
              <a:buNone/>
            </a:pPr>
            <a:r>
              <a:rPr lang="en-US" b="1" dirty="0">
                <a:latin typeface="Trebuchet MS"/>
              </a:rPr>
              <a:t>Central Region Meeting</a:t>
            </a: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Jamie Olson,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7"/>
              </a:rPr>
              <a:t>Olson_J@cde.state.co.us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Brie Johnson,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8"/>
              </a:rPr>
              <a:t>Johnson_B@cde.state.co.us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dirty="0">
                <a:latin typeface="Trebuchet MS"/>
              </a:rPr>
              <a:t>Arlisha Lawson, MTSS Specialist</a:t>
            </a:r>
          </a:p>
          <a:p>
            <a:pPr marL="0" lvl="0" indent="0" algn="l" rtl="0">
              <a:spcBef>
                <a:spcPts val="0"/>
              </a:spcBef>
              <a:spcAft>
                <a:spcPts val="0"/>
              </a:spcAft>
              <a:buNone/>
            </a:pPr>
            <a:r>
              <a:rPr lang="en-US" dirty="0">
                <a:latin typeface="Trebuchet MS"/>
              </a:rPr>
              <a:t>Office of Learning Supports</a:t>
            </a:r>
          </a:p>
          <a:p>
            <a:pPr marL="0" lvl="0" indent="0" algn="l" rtl="0">
              <a:spcBef>
                <a:spcPts val="0"/>
              </a:spcBef>
              <a:spcAft>
                <a:spcPts val="0"/>
              </a:spcAft>
              <a:buNone/>
            </a:pPr>
            <a:r>
              <a:rPr lang="en-US" dirty="0">
                <a:latin typeface="Trebuchet MS"/>
              </a:rPr>
              <a:t>Lawson_A@cde.state.co.us</a:t>
            </a: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r>
              <a:rPr lang="en-US" dirty="0"/>
              <a:t>As before, at the top of this webpage, there is a button to click for personalized support. </a:t>
            </a:r>
          </a:p>
          <a:p>
            <a:endParaRPr lang="en-US" dirty="0"/>
          </a:p>
          <a:p>
            <a:r>
              <a:rPr lang="en-US" dirty="0"/>
              <a:t>This will take you to the regional support map and allow you to contact your regional consultant. There are buttons on the webpage to choose a 30 minute or 1 hour session with your consultant. When you email your regional consultant, we will also share our booking links with you.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4954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333333"/>
                </a:solidFill>
                <a:effectLst/>
                <a:latin typeface="SourceSansProRegular"/>
              </a:rPr>
              <a:t>In addition to the Science of Reading Literacy Series, we are also excited to share another great resource from CDE, the Biliteracy Professional Development Series. This is a four-part course comprised of an Introduction and three Modules. This course is designed to provide participants with evidence-based strategies for teaching students in English and Spanish while working towards bilingualism and biliteracy. It is an open-source format designed to be accessible to anyone interested in learning more about best practices for providing biliteracy instruction in Spanish and English. There is a note catcher that corresponds to each course component for you to capture your learning. Additionally, you will find support documents and websites to further your learning. You may take this course at your own pace. If you choose to take the quiz at the end of the course, you will be eligible for two hours of professional development.</a:t>
            </a:r>
          </a:p>
          <a:p>
            <a:pPr marL="158750" indent="0">
              <a:buNone/>
            </a:pPr>
            <a:endParaRPr lang="en-US" b="0" i="0" dirty="0">
              <a:solidFill>
                <a:srgbClr val="333333"/>
              </a:solidFill>
              <a:effectLst/>
              <a:latin typeface="SourceSansProRegular"/>
            </a:endParaRPr>
          </a:p>
          <a:p>
            <a:pPr marL="158750" indent="0">
              <a:buNone/>
            </a:pPr>
            <a:endParaRPr lang="en-US" dirty="0"/>
          </a:p>
        </p:txBody>
      </p:sp>
    </p:spTree>
    <p:extLst>
      <p:ext uri="{BB962C8B-B14F-4D97-AF65-F5344CB8AC3E}">
        <p14:creationId xmlns:p14="http://schemas.microsoft.com/office/powerpoint/2010/main" val="392676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r>
              <a:rPr lang="en-US" dirty="0"/>
              <a:t>We also want to make sure everyone is aware of the READ Act handbook as an available resource. As we mentioned earlier, the format and navigation for this page has changed. The READ Act Handbook is located in the top blue resource box after the jump to buttons. </a:t>
            </a:r>
          </a:p>
          <a:p>
            <a:endParaRPr lang="en-US" dirty="0"/>
          </a:p>
          <a:p>
            <a:r>
              <a:rPr lang="en-US" dirty="0"/>
              <a:t>The READ Act Handbook is a compilation of all the guidance documents and resources we have created to support READ Leads set up in a chronological order for the school year. </a:t>
            </a:r>
          </a:p>
          <a:p>
            <a:endParaRPr lang="en-US" dirty="0"/>
          </a:p>
          <a:p>
            <a:r>
              <a:rPr lang="en-US" dirty="0"/>
              <a:t>This handbook includes current information about the READ Act statute, assessments, SRD identification, initiating a READ Plan, collecting a body of evidence, support for READ plans throughout the year, guidance for READ plans in subsequent years including 4</a:t>
            </a:r>
            <a:r>
              <a:rPr lang="en-US" baseline="30000" dirty="0"/>
              <a:t>th</a:t>
            </a:r>
            <a:r>
              <a:rPr lang="en-US" dirty="0"/>
              <a:t> grade and beyond, parent communication, exiting students from a READ plan, and fillable READ plan templates. </a:t>
            </a:r>
          </a:p>
          <a:p>
            <a:endParaRPr lang="en-US" dirty="0"/>
          </a:p>
          <a:p>
            <a:r>
              <a:rPr lang="en-US" dirty="0"/>
              <a:t>The handbook is located on the CDE Read Plans web page and is the first linked document under the title </a:t>
            </a:r>
            <a:r>
              <a:rPr lang="en-US" b="1" dirty="0"/>
              <a:t>READ Plan Resources for Educators. </a:t>
            </a:r>
            <a:endParaRPr lang="en-US" dirty="0"/>
          </a:p>
          <a:p>
            <a:endParaRPr lang="en-US" b="1" dirty="0"/>
          </a:p>
          <a:p>
            <a:r>
              <a:rPr lang="en-US" dirty="0"/>
              <a:t>https://www.cde.state.co.us/coloradoliteracy/readplans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905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 also want to provide a quick reminder that our office has a monthly literacy newsletter to provide supportive resources and helpful instructional tips. If you have not done so already, you can sign up to receive this monthly newsletter via the link on the slide or in the chat. </a:t>
            </a:r>
          </a:p>
          <a:p>
            <a:pPr marL="158750" indent="0">
              <a:buNone/>
            </a:pPr>
            <a:endParaRPr lang="en-US" dirty="0"/>
          </a:p>
          <a:p>
            <a:pPr marL="158750" indent="0">
              <a:buNone/>
            </a:pPr>
            <a:r>
              <a:rPr lang="en-US" dirty="0"/>
              <a:t>Newsletter Signup Link: </a:t>
            </a:r>
          </a:p>
          <a:p>
            <a:pPr marL="158750" indent="0">
              <a:buNone/>
            </a:pPr>
            <a:r>
              <a:rPr lang="en-US" dirty="0"/>
              <a:t>https://docs.google.com/forms/d/e/1FAIpQLSdGZlID5hfWJP02U13pyZXIVzNEmAV8BkTiqwPtJGWk2dE3Yg/viewform</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248728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At the top of the hour, we shared a flow chart that was adapted from the work of Matt Burns. Matt Burns has also given us permission to share some additional resources on the topic of MTSS and literacy interventions. If you’re interested in exploring this topic further, we encourage you to watch this webinar from the Oregon RTIi literacy symposium. Matt Burns has also given access to a Google folder with supplemental materials. </a:t>
            </a:r>
          </a:p>
        </p:txBody>
      </p:sp>
    </p:spTree>
    <p:extLst>
      <p:ext uri="{BB962C8B-B14F-4D97-AF65-F5344CB8AC3E}">
        <p14:creationId xmlns:p14="http://schemas.microsoft.com/office/powerpoint/2010/main" val="1428594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event has passed, but the recording is available via the link on the slide and in the references.</a:t>
            </a:r>
          </a:p>
        </p:txBody>
      </p:sp>
    </p:spTree>
    <p:extLst>
      <p:ext uri="{BB962C8B-B14F-4D97-AF65-F5344CB8AC3E}">
        <p14:creationId xmlns:p14="http://schemas.microsoft.com/office/powerpoint/2010/main" val="261754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Finally, we would appreciate a few minutes of your time in filling out a feedback survey about the structure of today’s meetings. We strive to make this time beneficial for you and make adjustments as needed, so we value your honest feedback for the planning of future meetings. </a:t>
            </a:r>
          </a:p>
          <a:p>
            <a:pPr marL="158750" indent="0">
              <a:buNone/>
            </a:pPr>
            <a:endParaRPr lang="en-US" dirty="0"/>
          </a:p>
          <a:p>
            <a:pPr marL="158750" indent="0">
              <a:buNone/>
            </a:pPr>
            <a:r>
              <a:rPr lang="en-US" dirty="0"/>
              <a:t>Drop in chat: </a:t>
            </a:r>
          </a:p>
          <a:p>
            <a:pPr marL="158750" indent="0">
              <a:buNone/>
            </a:pPr>
            <a:r>
              <a:rPr lang="en-US" dirty="0"/>
              <a:t>https://forms.gle/6jqJYZYJyRUpdiJ99</a:t>
            </a:r>
          </a:p>
          <a:p>
            <a:pPr marL="158750" indent="0">
              <a:buNone/>
            </a:pPr>
            <a:endParaRPr lang="en-US" dirty="0"/>
          </a:p>
        </p:txBody>
      </p:sp>
    </p:spTree>
    <p:extLst>
      <p:ext uri="{BB962C8B-B14F-4D97-AF65-F5344CB8AC3E}">
        <p14:creationId xmlns:p14="http://schemas.microsoft.com/office/powerpoint/2010/main" val="2055405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5042812E-3809-4E0B-92C6-056D9C82826E}" type="slidenum">
              <a:rPr lang="en-US" smtClean="0"/>
              <a:t>38</a:t>
            </a:fld>
            <a:endParaRPr lang="en-US" dirty="0"/>
          </a:p>
        </p:txBody>
      </p:sp>
    </p:spTree>
    <p:extLst>
      <p:ext uri="{BB962C8B-B14F-4D97-AF65-F5344CB8AC3E}">
        <p14:creationId xmlns:p14="http://schemas.microsoft.com/office/powerpoint/2010/main" val="421647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Before we get into this morning’s breakout discussions, we would like to share some of the feedback we have received from all of you. At our last READ Act Regional Meeting in September, we asked attendees about collaboration with other CDEs and what would be beneficial for future meetings. As you can see from the graph, over 68% of respondents said that they would like to hear from MTSS. We also had around 60% reporting an interest in CLDE and Standards. We have used this feedback in planning the MTSS content for today’s meeting and will be working with these other CDE offices in future meetings. Thank you all for providing this important feedback so that our meetings are tailored to your needs. </a:t>
            </a:r>
          </a:p>
        </p:txBody>
      </p:sp>
    </p:spTree>
    <p:extLst>
      <p:ext uri="{BB962C8B-B14F-4D97-AF65-F5344CB8AC3E}">
        <p14:creationId xmlns:p14="http://schemas.microsoft.com/office/powerpoint/2010/main" val="207104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At the end of this hour, we will be sharing a resource that compliments many of today’s MTSS topics. This flow chart, adapted from Matt Burns and shared in his webinar, provides a simple way of viewing literacy skills and interventions. We would like to take a moment to walk through this before diving more deeply into discussions. </a:t>
            </a:r>
          </a:p>
          <a:p>
            <a:pPr marL="158750" indent="0">
              <a:buNone/>
            </a:pPr>
            <a:endParaRPr lang="en-US" dirty="0"/>
          </a:p>
          <a:p>
            <a:pPr marL="158750" indent="0">
              <a:buNone/>
            </a:pPr>
            <a:r>
              <a:rPr lang="en-US" dirty="0"/>
              <a:t>On the left side of the chart are the components of reading. After providing initial assessments and determining a students individual skill level, the chart can be used to determine the area in which the student most likely needs interventions. For example, if phonics assessments determine that a student can decode, intervention should focus on fluency. If phonics assessments reveal low decoding skills, we would dig deeper by assessing the student’s phonemic awareness. If those skills are in place, interventions should focus on basic phonics and decoding. </a:t>
            </a:r>
          </a:p>
        </p:txBody>
      </p:sp>
    </p:spTree>
    <p:extLst>
      <p:ext uri="{BB962C8B-B14F-4D97-AF65-F5344CB8AC3E}">
        <p14:creationId xmlns:p14="http://schemas.microsoft.com/office/powerpoint/2010/main" val="340511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For this morning’s breakout discussions, you will have the option of choosing rooms from the topics listed on the slide. We will have two separate breakout times, allowing you to choose 2 different topics to discuss. Please take a moment to decide which two breakout discussions you would like to participate in this morning. Each breakout will be approximately 15 minutes with guiding questions for each topic. The options are: </a:t>
            </a:r>
          </a:p>
          <a:p>
            <a:pPr marL="342900" indent="-342900">
              <a:lnSpc>
                <a:spcPct val="200000"/>
              </a:lnSpc>
              <a:buFont typeface="Arial" panose="020B0604020202020204" pitchFamily="34" charset="0"/>
              <a:buChar char="•"/>
            </a:pPr>
            <a:r>
              <a:rPr lang="en-US" sz="1100" b="1" dirty="0">
                <a:latin typeface="Trebuchet MS" panose="020B0603020202020204" pitchFamily="34" charset="0"/>
                <a:ea typeface="Roboto" panose="02000000000000000000" pitchFamily="2" charset="0"/>
                <a:cs typeface="Roboto" panose="02000000000000000000" pitchFamily="2" charset="0"/>
              </a:rPr>
              <a:t>Room 1:</a:t>
            </a:r>
            <a:r>
              <a:rPr lang="en-US" sz="1100" dirty="0">
                <a:latin typeface="Trebuchet MS" panose="020B0603020202020204" pitchFamily="34" charset="0"/>
                <a:ea typeface="Roboto" panose="02000000000000000000" pitchFamily="2" charset="0"/>
                <a:cs typeface="Roboto" panose="02000000000000000000" pitchFamily="2" charset="0"/>
              </a:rPr>
              <a:t> Tier 1 instruction: Data analysis and implementation</a:t>
            </a:r>
          </a:p>
          <a:p>
            <a:pPr marL="342900" indent="-342900">
              <a:lnSpc>
                <a:spcPct val="200000"/>
              </a:lnSpc>
              <a:buFont typeface="Arial" panose="020B0604020202020204" pitchFamily="34" charset="0"/>
              <a:buChar char="•"/>
            </a:pPr>
            <a:r>
              <a:rPr lang="en-US" sz="1100" b="1" dirty="0">
                <a:latin typeface="Trebuchet MS" panose="020B0603020202020204" pitchFamily="34" charset="0"/>
                <a:ea typeface="Roboto" panose="02000000000000000000" pitchFamily="2" charset="0"/>
                <a:cs typeface="Roboto" panose="02000000000000000000" pitchFamily="2" charset="0"/>
              </a:rPr>
              <a:t>Room 2:</a:t>
            </a:r>
            <a:r>
              <a:rPr lang="en-US" sz="1100" dirty="0">
                <a:latin typeface="Trebuchet MS" panose="020B0603020202020204" pitchFamily="34" charset="0"/>
                <a:ea typeface="Roboto" panose="02000000000000000000" pitchFamily="2" charset="0"/>
                <a:cs typeface="Roboto" panose="02000000000000000000" pitchFamily="2" charset="0"/>
              </a:rPr>
              <a:t> Tier 2/3 structures: RtI/READ Plan implementation </a:t>
            </a:r>
          </a:p>
          <a:p>
            <a:pPr marL="342900" indent="-342900">
              <a:lnSpc>
                <a:spcPct val="200000"/>
              </a:lnSpc>
              <a:buFont typeface="Arial" panose="020B0604020202020204" pitchFamily="34" charset="0"/>
              <a:buChar char="•"/>
            </a:pPr>
            <a:r>
              <a:rPr lang="en-US" sz="1100" b="1" dirty="0">
                <a:latin typeface="Trebuchet MS" panose="020B0603020202020204" pitchFamily="34" charset="0"/>
                <a:ea typeface="Roboto" panose="02000000000000000000" pitchFamily="2" charset="0"/>
                <a:cs typeface="Roboto" panose="02000000000000000000" pitchFamily="2" charset="0"/>
              </a:rPr>
              <a:t>Room 3:</a:t>
            </a:r>
            <a:r>
              <a:rPr lang="en-US" sz="1100" dirty="0">
                <a:latin typeface="Trebuchet MS" panose="020B0603020202020204" pitchFamily="34" charset="0"/>
                <a:ea typeface="Roboto" panose="02000000000000000000" pitchFamily="2" charset="0"/>
                <a:cs typeface="Roboto" panose="02000000000000000000" pitchFamily="2" charset="0"/>
              </a:rPr>
              <a:t> Support Structures and Monitoring: Students at risk but not on READ plans</a:t>
            </a:r>
            <a:endParaRPr lang="en-US" dirty="0">
              <a:latin typeface="Trebuchet MS" panose="020B0603020202020204" pitchFamily="34" charset="0"/>
              <a:ea typeface="Roboto" panose="02000000000000000000" pitchFamily="2" charset="0"/>
              <a:cs typeface="Roboto" panose="02000000000000000000" pitchFamily="2" charset="0"/>
            </a:endParaRPr>
          </a:p>
          <a:p>
            <a:pPr marL="158750" indent="0">
              <a:buNone/>
            </a:pPr>
            <a:endParaRPr lang="en-US" dirty="0"/>
          </a:p>
        </p:txBody>
      </p:sp>
    </p:spTree>
    <p:extLst>
      <p:ext uri="{BB962C8B-B14F-4D97-AF65-F5344CB8AC3E}">
        <p14:creationId xmlns:p14="http://schemas.microsoft.com/office/powerpoint/2010/main" val="104961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dirty="0">
                <a:latin typeface="Trebuchet MS" panose="020B0603020202020204" pitchFamily="34" charset="0"/>
                <a:ea typeface="Roboto" panose="02000000000000000000" pitchFamily="2" charset="0"/>
                <a:cs typeface="Roboto" panose="02000000000000000000" pitchFamily="2" charset="0"/>
              </a:rPr>
              <a:t>Room 1:</a:t>
            </a:r>
            <a:r>
              <a:rPr lang="en-US" sz="1100" dirty="0">
                <a:latin typeface="Trebuchet MS" panose="020B0603020202020204" pitchFamily="34" charset="0"/>
                <a:ea typeface="Roboto" panose="02000000000000000000" pitchFamily="2" charset="0"/>
                <a:cs typeface="Roboto" panose="02000000000000000000" pitchFamily="2" charset="0"/>
              </a:rPr>
              <a:t> Tier 1 instruction: Data analysis and implementation</a:t>
            </a:r>
            <a:b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sym typeface="Arial"/>
              </a:rPr>
            </a:b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a:t>
            </a:r>
          </a:p>
          <a:p>
            <a:pPr marL="158750" indent="0">
              <a:buNone/>
            </a:pP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sym typeface="Arial"/>
            </a:endParaRPr>
          </a:p>
          <a:p>
            <a:pPr marL="342900" indent="-342900">
              <a:buFont typeface="Arial" panose="020B0604020202020204" pitchFamily="34" charset="0"/>
              <a:buChar char="•"/>
            </a:pPr>
            <a:r>
              <a:rPr lang="en-US" sz="1100" dirty="0">
                <a:latin typeface="Trebuchet MS" panose="020B0603020202020204" pitchFamily="34" charset="0"/>
              </a:rPr>
              <a:t>What existing frameworks do you have in place to support literacy instruction? </a:t>
            </a:r>
          </a:p>
          <a:p>
            <a:pPr marL="342900" indent="-342900">
              <a:buFont typeface="Arial" panose="020B0604020202020204" pitchFamily="34" charset="0"/>
              <a:buChar char="•"/>
            </a:pPr>
            <a:r>
              <a:rPr lang="en-US" sz="1100" dirty="0">
                <a:latin typeface="Trebuchet MS" panose="020B0603020202020204" pitchFamily="34" charset="0"/>
              </a:rPr>
              <a:t>How does your interim literacy assessment provide information about the efficacy of your tier 1 instruction? </a:t>
            </a:r>
          </a:p>
          <a:p>
            <a:pPr marL="342900" indent="-342900">
              <a:buFont typeface="Arial" panose="020B0604020202020204" pitchFamily="34" charset="0"/>
              <a:buChar char="•"/>
            </a:pPr>
            <a:r>
              <a:rPr lang="en-US" sz="1100" dirty="0">
                <a:latin typeface="Trebuchet MS" panose="020B0603020202020204" pitchFamily="34" charset="0"/>
              </a:rPr>
              <a:t>How effective is the implementation of your core programming? Struggles and bright spots? </a:t>
            </a:r>
          </a:p>
          <a:p>
            <a:pPr marL="342900" indent="-342900">
              <a:buFont typeface="Arial" panose="020B0604020202020204" pitchFamily="34" charset="0"/>
              <a:buChar char="•"/>
            </a:pPr>
            <a:r>
              <a:rPr lang="en-US" sz="1100" dirty="0">
                <a:latin typeface="Trebuchet MS" panose="020B0603020202020204" pitchFamily="34" charset="0"/>
              </a:rPr>
              <a:t>What additional training do you see as a need in your building? </a:t>
            </a:r>
          </a:p>
          <a:p>
            <a:pPr marL="342900" indent="-342900">
              <a:buFont typeface="Arial" panose="020B0604020202020204" pitchFamily="34" charset="0"/>
              <a:buChar char="•"/>
            </a:pPr>
            <a:r>
              <a:rPr lang="en-US" sz="1100" dirty="0">
                <a:latin typeface="Trebuchet MS" panose="020B0603020202020204" pitchFamily="34" charset="0"/>
              </a:rPr>
              <a:t>What does differentiation within tier 1 instruction look like in your district/school? </a:t>
            </a:r>
          </a:p>
          <a:p>
            <a:pPr marL="158750" indent="0">
              <a:buNone/>
            </a:pPr>
            <a:endParaRPr lang="en-US" dirty="0"/>
          </a:p>
        </p:txBody>
      </p:sp>
    </p:spTree>
    <p:extLst>
      <p:ext uri="{BB962C8B-B14F-4D97-AF65-F5344CB8AC3E}">
        <p14:creationId xmlns:p14="http://schemas.microsoft.com/office/powerpoint/2010/main" val="253226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latin typeface="Trebuchet MS" panose="020B0603020202020204" pitchFamily="34" charset="0"/>
                <a:ea typeface="Roboto" panose="02000000000000000000" pitchFamily="2" charset="0"/>
                <a:cs typeface="Roboto" panose="02000000000000000000" pitchFamily="2" charset="0"/>
              </a:rPr>
              <a:t>Room 2:</a:t>
            </a:r>
            <a:r>
              <a:rPr lang="en-US" dirty="0">
                <a:latin typeface="Trebuchet MS" panose="020B0603020202020204" pitchFamily="34" charset="0"/>
                <a:ea typeface="Roboto" panose="02000000000000000000" pitchFamily="2" charset="0"/>
                <a:cs typeface="Roboto" panose="02000000000000000000" pitchFamily="2" charset="0"/>
              </a:rPr>
              <a:t> Tier 2/3 structures: RtI/READ Plan implementation </a:t>
            </a:r>
            <a:br>
              <a:rPr lang="en-US" dirty="0">
                <a:latin typeface="Trebuchet MS" panose="020B0603020202020204" pitchFamily="34" charset="0"/>
                <a:ea typeface="Roboto" panose="02000000000000000000" pitchFamily="2" charset="0"/>
                <a:cs typeface="Roboto" panose="02000000000000000000" pitchFamily="2" charset="0"/>
              </a:rPr>
            </a:br>
            <a:r>
              <a:rPr kumimoji="0" lang="en-US"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 </a:t>
            </a:r>
          </a:p>
          <a:p>
            <a:pPr marL="158750" indent="0">
              <a:buNone/>
            </a:pPr>
            <a:endParaRPr kumimoji="0" lang="en-US" b="0" i="0" u="none" strike="noStrike" kern="0" cap="none" spc="0" normalizeH="0" baseline="0" noProof="0" dirty="0">
              <a:ln>
                <a:noFill/>
              </a:ln>
              <a:solidFill>
                <a:srgbClr val="000000"/>
              </a:solidFill>
              <a:effectLst/>
              <a:uLnTx/>
              <a:uFillTx/>
              <a:latin typeface="Trebuchet MS" panose="020B0603020202020204" pitchFamily="34" charset="0"/>
              <a:sym typeface="Arial"/>
            </a:endParaRPr>
          </a:p>
          <a:p>
            <a:pPr marL="285750" indent="-285750">
              <a:spcAft>
                <a:spcPts val="600"/>
              </a:spcAft>
              <a:buFont typeface="Arial" panose="020B0604020202020204" pitchFamily="34" charset="0"/>
              <a:buChar char="•"/>
            </a:pPr>
            <a:r>
              <a:rPr lang="en-US" sz="1100" dirty="0">
                <a:latin typeface="Trebuchet MS" panose="020B0603020202020204" pitchFamily="34" charset="0"/>
              </a:rPr>
              <a:t>How effective is your process of identifying a student with an SRD and determining appropriate interventions?</a:t>
            </a:r>
          </a:p>
          <a:p>
            <a:pPr marL="285750" indent="-285750">
              <a:spcAft>
                <a:spcPts val="600"/>
              </a:spcAft>
              <a:buFont typeface="Arial" panose="020B0604020202020204" pitchFamily="34" charset="0"/>
              <a:buChar char="•"/>
            </a:pPr>
            <a:r>
              <a:rPr lang="en-US" sz="1100" dirty="0">
                <a:latin typeface="Trebuchet MS" panose="020B0603020202020204" pitchFamily="34" charset="0"/>
              </a:rPr>
              <a:t>Do you have processes in place for data-based problem solving and making necessary changes to a student’s READ Plan interventions? </a:t>
            </a:r>
          </a:p>
          <a:p>
            <a:pPr marL="285750" indent="-285750">
              <a:buFont typeface="Arial" panose="020B0604020202020204" pitchFamily="34" charset="0"/>
              <a:buChar char="•"/>
            </a:pPr>
            <a:r>
              <a:rPr lang="en-US" sz="1100" dirty="0">
                <a:latin typeface="Trebuchet MS" panose="020B0603020202020204" pitchFamily="34" charset="0"/>
              </a:rPr>
              <a:t>What is your process when a student needs intensified interventions? </a:t>
            </a:r>
          </a:p>
          <a:p>
            <a:pPr marL="158750" indent="0">
              <a:buNone/>
            </a:pPr>
            <a:endParaRPr lang="en-US" dirty="0"/>
          </a:p>
        </p:txBody>
      </p:sp>
    </p:spTree>
    <p:extLst>
      <p:ext uri="{BB962C8B-B14F-4D97-AF65-F5344CB8AC3E}">
        <p14:creationId xmlns:p14="http://schemas.microsoft.com/office/powerpoint/2010/main" val="233612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dirty="0">
                <a:latin typeface="Trebuchet MS" panose="020B0603020202020204" pitchFamily="34" charset="0"/>
                <a:ea typeface="Roboto" panose="02000000000000000000" pitchFamily="2" charset="0"/>
                <a:cs typeface="Roboto" panose="02000000000000000000" pitchFamily="2" charset="0"/>
              </a:rPr>
              <a:t>Room 3:</a:t>
            </a:r>
            <a:r>
              <a:rPr lang="en-US" sz="1100" dirty="0">
                <a:latin typeface="Trebuchet MS" panose="020B0603020202020204" pitchFamily="34" charset="0"/>
                <a:ea typeface="Roboto" panose="02000000000000000000" pitchFamily="2" charset="0"/>
                <a:cs typeface="Roboto" panose="02000000000000000000" pitchFamily="2" charset="0"/>
              </a:rPr>
              <a:t> Support Structures and Monitoring: Students at risk but not on READ plans</a:t>
            </a:r>
            <a:br>
              <a:rPr lang="en-US" sz="1100" dirty="0">
                <a:latin typeface="Trebuchet MS" panose="020B0603020202020204" pitchFamily="34" charset="0"/>
                <a:ea typeface="Roboto" panose="02000000000000000000" pitchFamily="2" charset="0"/>
                <a:cs typeface="Roboto" panose="02000000000000000000" pitchFamily="2" charset="0"/>
              </a:rPr>
            </a:br>
            <a:r>
              <a:rPr kumimoji="0" lang="en-US" sz="1100"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a:t>
            </a:r>
          </a:p>
          <a:p>
            <a:pPr marL="158750" indent="0">
              <a:buNone/>
            </a:pPr>
            <a:endParaRPr kumimoji="0" lang="en-US" sz="1100" b="0" i="0" u="none" strike="noStrike" kern="0" cap="none" spc="0" normalizeH="0" baseline="0" noProof="0" dirty="0">
              <a:ln>
                <a:noFill/>
              </a:ln>
              <a:solidFill>
                <a:srgbClr val="000000"/>
              </a:solidFill>
              <a:effectLst/>
              <a:uLnTx/>
              <a:uFillTx/>
              <a:latin typeface="Trebuchet MS" panose="020B0603020202020204" pitchFamily="34" charset="0"/>
              <a:sym typeface="Arial"/>
            </a:endParaRPr>
          </a:p>
          <a:p>
            <a:pPr marL="285750" indent="-285750">
              <a:buFont typeface="Arial" panose="020B0604020202020204" pitchFamily="34" charset="0"/>
              <a:buChar char="•"/>
            </a:pPr>
            <a:r>
              <a:rPr lang="en-US" sz="2000" dirty="0">
                <a:latin typeface="Trebuchet MS" panose="020B0603020202020204" pitchFamily="34" charset="0"/>
              </a:rPr>
              <a:t>What does your district/school do to ensure students who are at risk but not identified with an SRD receive appropriate instructional supports? </a:t>
            </a:r>
          </a:p>
          <a:p>
            <a:pPr marL="285750" lvl="2" indent="-285750">
              <a:buFont typeface="Arial" panose="020B0604020202020204" pitchFamily="34" charset="0"/>
              <a:buChar char="•"/>
            </a:pPr>
            <a:r>
              <a:rPr lang="en-US" sz="2000" dirty="0">
                <a:latin typeface="Trebuchet MS" panose="020B0603020202020204" pitchFamily="34" charset="0"/>
              </a:rPr>
              <a:t>What obstacles do you face in ensuring these students receive support? </a:t>
            </a:r>
          </a:p>
          <a:p>
            <a:pPr marL="158750" indent="0">
              <a:buNone/>
            </a:pPr>
            <a:endParaRPr lang="en-US" dirty="0"/>
          </a:p>
        </p:txBody>
      </p:sp>
    </p:spTree>
    <p:extLst>
      <p:ext uri="{BB962C8B-B14F-4D97-AF65-F5344CB8AC3E}">
        <p14:creationId xmlns:p14="http://schemas.microsoft.com/office/powerpoint/2010/main" val="3805193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dirty="0">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dirty="0">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dirty="0">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dirty="0">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dirty="0">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dirty="0">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dirty="0">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dirty="0">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dirty="0">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dirty="0">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dirty="0">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dirty="0">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5">
  <p:cSld name="Divider - Orange - 05">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720732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24" name="Google Shape;24;gd0cccbd173_0_133"/>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27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7" name="Google Shape;27;gd0cccbd173_0_133"/>
          <p:cNvPicPr preferRelativeResize="0"/>
          <p:nvPr/>
        </p:nvPicPr>
        <p:blipFill rotWithShape="1">
          <a:blip r:embed="rId3">
            <a:alphaModFix/>
          </a:blip>
          <a:srcRect/>
          <a:stretch/>
        </p:blipFill>
        <p:spPr>
          <a:xfrm>
            <a:off x="7843627" y="260600"/>
            <a:ext cx="1221699" cy="572493"/>
          </a:xfrm>
          <a:prstGeom prst="rect">
            <a:avLst/>
          </a:prstGeom>
          <a:noFill/>
          <a:ln>
            <a:noFill/>
          </a:ln>
        </p:spPr>
      </p:pic>
    </p:spTree>
    <p:extLst>
      <p:ext uri="{BB962C8B-B14F-4D97-AF65-F5344CB8AC3E}">
        <p14:creationId xmlns:p14="http://schemas.microsoft.com/office/powerpoint/2010/main" val="948800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2"/>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2"/>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025" dirty="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27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51435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Title and Content">
  <p:cSld name="9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327" name="Google Shape;327;g610ef0e5f8_7_68"/>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463"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610ef0e5f8_7_68"/>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257175" lvl="0" indent="-192881" algn="l">
              <a:lnSpc>
                <a:spcPct val="90000"/>
              </a:lnSpc>
              <a:spcBef>
                <a:spcPts val="563"/>
              </a:spcBef>
              <a:spcAft>
                <a:spcPts val="0"/>
              </a:spcAft>
              <a:buClr>
                <a:schemeClr val="dk1"/>
              </a:buClr>
              <a:buSzPts val="1800"/>
              <a:buChar char="•"/>
              <a:defRPr/>
            </a:lvl1pPr>
            <a:lvl2pPr marL="514350" lvl="1" indent="-192881" algn="l">
              <a:lnSpc>
                <a:spcPct val="90000"/>
              </a:lnSpc>
              <a:spcBef>
                <a:spcPts val="281"/>
              </a:spcBef>
              <a:spcAft>
                <a:spcPts val="0"/>
              </a:spcAft>
              <a:buClr>
                <a:schemeClr val="dk1"/>
              </a:buClr>
              <a:buSzPts val="1800"/>
              <a:buChar char="•"/>
              <a:defRPr/>
            </a:lvl2pPr>
            <a:lvl3pPr marL="771525" lvl="2" indent="-192881" algn="l">
              <a:lnSpc>
                <a:spcPct val="90000"/>
              </a:lnSpc>
              <a:spcBef>
                <a:spcPts val="281"/>
              </a:spcBef>
              <a:spcAft>
                <a:spcPts val="0"/>
              </a:spcAft>
              <a:buClr>
                <a:schemeClr val="dk1"/>
              </a:buClr>
              <a:buSzPts val="1800"/>
              <a:buChar char="•"/>
              <a:defRPr/>
            </a:lvl3pPr>
            <a:lvl4pPr marL="1028700" lvl="3" indent="-192881" algn="l">
              <a:lnSpc>
                <a:spcPct val="90000"/>
              </a:lnSpc>
              <a:spcBef>
                <a:spcPts val="281"/>
              </a:spcBef>
              <a:spcAft>
                <a:spcPts val="0"/>
              </a:spcAft>
              <a:buClr>
                <a:schemeClr val="dk1"/>
              </a:buClr>
              <a:buSzPts val="1800"/>
              <a:buChar char="•"/>
              <a:defRPr/>
            </a:lvl4pPr>
            <a:lvl5pPr marL="1285875" lvl="4" indent="-192881" algn="l">
              <a:lnSpc>
                <a:spcPct val="90000"/>
              </a:lnSpc>
              <a:spcBef>
                <a:spcPts val="281"/>
              </a:spcBef>
              <a:spcAft>
                <a:spcPts val="0"/>
              </a:spcAft>
              <a:buClr>
                <a:schemeClr val="dk1"/>
              </a:buClr>
              <a:buSzPts val="1800"/>
              <a:buChar char="•"/>
              <a:defRPr/>
            </a:lvl5pPr>
            <a:lvl6pPr marL="1543050" lvl="5" indent="-192881" algn="l">
              <a:lnSpc>
                <a:spcPct val="90000"/>
              </a:lnSpc>
              <a:spcBef>
                <a:spcPts val="281"/>
              </a:spcBef>
              <a:spcAft>
                <a:spcPts val="0"/>
              </a:spcAft>
              <a:buClr>
                <a:schemeClr val="dk1"/>
              </a:buClr>
              <a:buSzPts val="1800"/>
              <a:buChar char="•"/>
              <a:defRPr/>
            </a:lvl6pPr>
            <a:lvl7pPr marL="1800225" lvl="6" indent="-192881" algn="l">
              <a:lnSpc>
                <a:spcPct val="90000"/>
              </a:lnSpc>
              <a:spcBef>
                <a:spcPts val="281"/>
              </a:spcBef>
              <a:spcAft>
                <a:spcPts val="0"/>
              </a:spcAft>
              <a:buClr>
                <a:schemeClr val="dk1"/>
              </a:buClr>
              <a:buSzPts val="1800"/>
              <a:buChar char="•"/>
              <a:defRPr/>
            </a:lvl7pPr>
            <a:lvl8pPr marL="2057400" lvl="7" indent="-192881" algn="l">
              <a:lnSpc>
                <a:spcPct val="90000"/>
              </a:lnSpc>
              <a:spcBef>
                <a:spcPts val="281"/>
              </a:spcBef>
              <a:spcAft>
                <a:spcPts val="0"/>
              </a:spcAft>
              <a:buClr>
                <a:schemeClr val="dk1"/>
              </a:buClr>
              <a:buSzPts val="1800"/>
              <a:buChar char="•"/>
              <a:defRPr/>
            </a:lvl8pPr>
            <a:lvl9pPr marL="2314575" lvl="8" indent="-192881" algn="l">
              <a:lnSpc>
                <a:spcPct val="90000"/>
              </a:lnSpc>
              <a:spcBef>
                <a:spcPts val="281"/>
              </a:spcBef>
              <a:spcAft>
                <a:spcPts val="0"/>
              </a:spcAft>
              <a:buClr>
                <a:schemeClr val="dk1"/>
              </a:buClr>
              <a:buSzPts val="1800"/>
              <a:buChar char="•"/>
              <a:defRPr/>
            </a:lvl9pPr>
          </a:lstStyle>
          <a:p>
            <a:endParaRPr/>
          </a:p>
        </p:txBody>
      </p:sp>
      <p:sp>
        <p:nvSpPr>
          <p:cNvPr id="329" name="Google Shape;329;g610ef0e5f8_7_6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endParaRPr lang="en-US" dirty="0"/>
          </a:p>
        </p:txBody>
      </p:sp>
      <p:pic>
        <p:nvPicPr>
          <p:cNvPr id="330" name="Google Shape;330;g610ef0e5f8_7_68"/>
          <p:cNvPicPr preferRelativeResize="0"/>
          <p:nvPr/>
        </p:nvPicPr>
        <p:blipFill rotWithShape="1">
          <a:blip r:embed="rId3">
            <a:alphaModFix/>
          </a:blip>
          <a:srcRect/>
          <a:stretch/>
        </p:blipFill>
        <p:spPr>
          <a:xfrm>
            <a:off x="7883977" y="324618"/>
            <a:ext cx="1108249" cy="519338"/>
          </a:xfrm>
          <a:prstGeom prst="rect">
            <a:avLst/>
          </a:prstGeom>
          <a:noFill/>
          <a:ln>
            <a:noFill/>
          </a:ln>
        </p:spPr>
      </p:pic>
    </p:spTree>
    <p:extLst>
      <p:ext uri="{BB962C8B-B14F-4D97-AF65-F5344CB8AC3E}">
        <p14:creationId xmlns:p14="http://schemas.microsoft.com/office/powerpoint/2010/main" val="3009195638"/>
      </p:ext>
    </p:extLst>
  </p:cSld>
  <p:clrMapOvr>
    <a:masterClrMapping/>
  </p:clrMapOvr>
  <p:transition spd="slow" advTm="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p:transition spd="slow" advTm="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dirty="0">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dirty="0">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dirty="0">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dirty="0">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dirty="0">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dirty="0">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dirty="0">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dirty="0">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dirty="0">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dirty="0">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dirty="0">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dirty="0">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dirty="0">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dirty="0">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dirty="0">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 id="2147483662" r:id="rId8"/>
    <p:sldLayoutId id="2147483676" r:id="rId9"/>
    <p:sldLayoutId id="2147483677"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855" r:id="rId21"/>
    <p:sldLayoutId id="21474838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847" r:id="rId3"/>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5" r:id="rId1"/>
    <p:sldLayoutId id="2147483854" r:id="rId2"/>
  </p:sldLayoutIdLst>
  <p:transition spd="slow" advTm="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mts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comtss.learnworlds.com/" TargetMode="External"/><Relationship Id="rId4" Type="http://schemas.openxmlformats.org/officeDocument/2006/relationships/hyperlink" Target="https://www.cde.state.co.us/mtss/resource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cde.state.co.us/coloradoliteracy/exitingareadpl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go.boarddocs.com/co/cde/Board.nsf/files/DCCTGG774C46/$file/READ%20Act%20Independent%20Evaluation%20Presentation%20-%20Jan.%202025.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cde.state.co.us/coloradoliteracy/readactperpupilsummaryreportyear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o.boarddocs.com/co/cde/Board.nsf/files/DCCTGG774C46/$file/READ%20Act%20Independent%20Evaluation%20Presentation%20-%20Jan.%202025.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go.boarddocs.com/co/cde/Board.nsf/files/DCCTGG774C46/$file/READ%20Act%20Independent%20Evaluation%20Presentation%20-%20Jan.%202025.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cde.state.co.us/coloradoliteracy/readpla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hyperlink" Target="https://www.cde.state.co.us/coloradoliteracy/sorliteracyseri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coloradoliteracy/sorliteracyserie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cde.state.co.us/coloradoliteracy/sorliteracyserie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Johnson_B@cde.state.co.us" TargetMode="External"/><Relationship Id="rId3" Type="http://schemas.openxmlformats.org/officeDocument/2006/relationships/hyperlink" Target="mailto:Beveridge_L@cde.state.co.us" TargetMode="External"/><Relationship Id="rId7" Type="http://schemas.openxmlformats.org/officeDocument/2006/relationships/hyperlink" Target="mailto:Olson_J@cde.state.co.u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Harris_A@cde.state.co.us" TargetMode="External"/><Relationship Id="rId5" Type="http://schemas.openxmlformats.org/officeDocument/2006/relationships/hyperlink" Target="mailto:Fickling_C@cde.state.co.us" TargetMode="External"/><Relationship Id="rId4" Type="http://schemas.openxmlformats.org/officeDocument/2006/relationships/hyperlink" Target="mailto:Ahlstrand_M@cde.state.co.us" TargetMode="External"/><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cde.state.co.us/coloradoliteracy/sorliteracyseri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www.cde.state.co.us/coloradoliteracy/biliteracy-professional-development-series-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cde.state.co.us/coloradoliteracy/readplans"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forms/d/e/1FAIpQLSdGZlID5hfWJP02U13pyZXIVzNEmAV8BkTiqwPtJGWk2dE3Yg/viewfor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www.cde.state.co.us/coloradoliteracy/archivedliteracynews" TargetMode="Externa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I0gAu2BVVNc?si=8WdNO-gzSibDCPj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youtube.com/watch?v=I0gAu2BVVNc&amp;t=2755s" TargetMode="External"/><Relationship Id="rId5" Type="http://schemas.openxmlformats.org/officeDocument/2006/relationships/hyperlink" Target="https://www.youtube.com/redirect?event=video_description&amp;redir_token=QUFFLUhqbG9JWEhsOGRzSWJfMXYweXpfWXc4VFN5ZUxTQXxBQ3Jtc0trV1Y0OFhlRGg4bnRRTWU4MGhSRkJzU1FNYlNHN1NBc0V3dFpjSWx5OEppbnE2VnhYZXRiUERKdnBxRUZSYWVaRVJBVmhzSnFxa3R3d2E1WDROazB5dmxvdGFrcmx0QURCVHc4UTEwNnFVSzZrMFctOA&amp;q=https%3A%2F%2Fsites.google.com%2Fnwresd.k12.or.us%2F2024-virtual-literacy-symposiu%2Fhome&amp;v=I0gAu2BVVNc" TargetMode="Externa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hyperlink" Target="https://home.edweb.net/webinar/readers20250114/"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6jqJYZYJyRUpdiJ99"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cde.state.co.us/coloradoliteracy/2024readacthandbook" TargetMode="External"/><Relationship Id="rId2" Type="http://schemas.openxmlformats.org/officeDocument/2006/relationships/hyperlink" Target="https://www.youtube.com/watch?v=I0gAu2BVVNc&amp;t=2755s" TargetMode="External"/><Relationship Id="rId1" Type="http://schemas.openxmlformats.org/officeDocument/2006/relationships/slideLayout" Target="../slideLayouts/slideLayout1.xml"/><Relationship Id="rId5" Type="http://schemas.openxmlformats.org/officeDocument/2006/relationships/hyperlink" Target="http://www.cde.state.co.us/coloradoliteracy/minimumcompetencylinkedmatrix" TargetMode="External"/><Relationship Id="rId4" Type="http://schemas.openxmlformats.org/officeDocument/2006/relationships/hyperlink" Target="http://www.cde.state.co.us/coloradoliteracy/exitingareadpla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8539799a0_0_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200" dirty="0">
                <a:solidFill>
                  <a:schemeClr val="tx1"/>
                </a:solidFill>
                <a:latin typeface="Museo Slab 500"/>
              </a:rPr>
              <a:t>READ Act Regional Meeting</a:t>
            </a:r>
            <a:endParaRPr sz="3200" dirty="0">
              <a:solidFill>
                <a:schemeClr val="tx1"/>
              </a:solidFill>
              <a:latin typeface="Museo Slab 500"/>
            </a:endParaRPr>
          </a:p>
        </p:txBody>
      </p:sp>
      <p:sp>
        <p:nvSpPr>
          <p:cNvPr id="378" name="Google Shape;378;g278539799a0_0_0"/>
          <p:cNvSpPr txBox="1">
            <a:spLocks noGrp="1"/>
          </p:cNvSpPr>
          <p:nvPr>
            <p:ph type="title" idx="2"/>
          </p:nvPr>
        </p:nvSpPr>
        <p:spPr>
          <a:xfrm>
            <a:off x="0" y="2924024"/>
            <a:ext cx="6127845" cy="1207754"/>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000" dirty="0">
                <a:latin typeface="Museo Slab 500" panose="02000000000000000000"/>
              </a:rPr>
              <a:t>Friday, January 17, 2025</a:t>
            </a:r>
            <a:br>
              <a:rPr lang="en-US" sz="2400" dirty="0">
                <a:latin typeface="Museo Slab 500" panose="02000000000000000000"/>
              </a:rPr>
            </a:br>
            <a:br>
              <a:rPr lang="en-US" sz="2400" dirty="0">
                <a:latin typeface="Museo Slab 500" panose="02000000000000000000"/>
              </a:rPr>
            </a:br>
            <a:r>
              <a:rPr lang="en-US" sz="2000" dirty="0">
                <a:latin typeface="Museo Slab 500" panose="02000000000000000000"/>
              </a:rPr>
              <a:t>Office of Elementary Literacy and School Readiness</a:t>
            </a:r>
            <a:endParaRPr sz="2400" dirty="0">
              <a:latin typeface="Museo Slab 500" panose="020000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latin typeface="Trebuchet MS" panose="020B0603020202020204" pitchFamily="34" charset="0"/>
              </a:rPr>
              <a:t>Breakout Discussion #1</a:t>
            </a:r>
            <a:endParaRPr dirty="0">
              <a:latin typeface="Trebuchet MS" panose="020B0603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35ED-D9B0-5118-80DC-227131A0B7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1EE242-635B-44F4-C1EE-793552409997}"/>
              </a:ext>
            </a:extLst>
          </p:cNvPr>
          <p:cNvSpPr txBox="1">
            <a:spLocks noGrp="1"/>
          </p:cNvSpPr>
          <p:nvPr>
            <p:ph type="title" idx="4294967295"/>
          </p:nvPr>
        </p:nvSpPr>
        <p:spPr>
          <a:xfrm>
            <a:off x="190377" y="264665"/>
            <a:ext cx="889543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rebuchet MS" panose="020B0603020202020204" pitchFamily="34" charset="0"/>
                <a:sym typeface="Arial"/>
              </a:rPr>
              <a:t>Breakout #2 Discussion Options</a:t>
            </a:r>
          </a:p>
        </p:txBody>
      </p:sp>
      <p:sp>
        <p:nvSpPr>
          <p:cNvPr id="3" name="TextBox 2">
            <a:extLst>
              <a:ext uri="{FF2B5EF4-FFF2-40B4-BE49-F238E27FC236}">
                <a16:creationId xmlns:a16="http://schemas.microsoft.com/office/drawing/2014/main" id="{461AF018-A4C6-2BC7-B51B-8057DC3E790B}"/>
              </a:ext>
            </a:extLst>
          </p:cNvPr>
          <p:cNvSpPr txBox="1"/>
          <p:nvPr/>
        </p:nvSpPr>
        <p:spPr>
          <a:xfrm>
            <a:off x="120126" y="1486082"/>
            <a:ext cx="8903747" cy="2464777"/>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1:</a:t>
            </a:r>
            <a:r>
              <a:rPr lang="en-US" sz="2000" dirty="0">
                <a:latin typeface="Trebuchet MS" panose="020B0603020202020204" pitchFamily="34" charset="0"/>
                <a:ea typeface="Roboto" panose="02000000000000000000" pitchFamily="2" charset="0"/>
                <a:cs typeface="Roboto" panose="02000000000000000000" pitchFamily="2" charset="0"/>
              </a:rPr>
              <a:t> Tier 1 instruction: Data analysis and implementation</a:t>
            </a:r>
          </a:p>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2:</a:t>
            </a:r>
            <a:r>
              <a:rPr lang="en-US" sz="2000" dirty="0">
                <a:latin typeface="Trebuchet MS" panose="020B0603020202020204" pitchFamily="34" charset="0"/>
                <a:ea typeface="Roboto" panose="02000000000000000000" pitchFamily="2" charset="0"/>
                <a:cs typeface="Roboto" panose="02000000000000000000" pitchFamily="2" charset="0"/>
              </a:rPr>
              <a:t> Tier 2/3 structures: RtI/READ Plan implementation </a:t>
            </a:r>
          </a:p>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3:</a:t>
            </a:r>
            <a:r>
              <a:rPr lang="en-US" sz="2000" dirty="0">
                <a:latin typeface="Trebuchet MS" panose="020B0603020202020204" pitchFamily="34" charset="0"/>
                <a:ea typeface="Roboto" panose="02000000000000000000" pitchFamily="2" charset="0"/>
                <a:cs typeface="Roboto" panose="02000000000000000000" pitchFamily="2" charset="0"/>
              </a:rPr>
              <a:t> Support Structures and Monitoring: Students at risk but not on READ plans</a:t>
            </a:r>
            <a:endParaRPr lang="en-US" dirty="0">
              <a:latin typeface="Trebuchet MS" panose="020B06030202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9397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latin typeface="Trebuchet MS" panose="020B0603020202020204" pitchFamily="34" charset="0"/>
              </a:rPr>
              <a:t>Breakout Discussion #2</a:t>
            </a:r>
            <a:endParaRPr lang="en-US" dirty="0">
              <a:latin typeface="Trebuchet MS" panose="020B0603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6BFD-47AF-23E7-F39B-985706F208D0}"/>
              </a:ext>
            </a:extLst>
          </p:cNvPr>
          <p:cNvSpPr>
            <a:spLocks noGrp="1"/>
          </p:cNvSpPr>
          <p:nvPr>
            <p:ph type="title"/>
          </p:nvPr>
        </p:nvSpPr>
        <p:spPr/>
        <p:txBody>
          <a:bodyPr/>
          <a:lstStyle/>
          <a:p>
            <a:r>
              <a:rPr lang="en-US" sz="3200" dirty="0">
                <a:latin typeface="Trebuchet MS" panose="020B0603020202020204" pitchFamily="34" charset="0"/>
              </a:rPr>
              <a:t>Questions</a:t>
            </a:r>
          </a:p>
        </p:txBody>
      </p:sp>
      <p:sp>
        <p:nvSpPr>
          <p:cNvPr id="3" name="Text Placeholder 2">
            <a:extLst>
              <a:ext uri="{FF2B5EF4-FFF2-40B4-BE49-F238E27FC236}">
                <a16:creationId xmlns:a16="http://schemas.microsoft.com/office/drawing/2014/main" id="{21FE5A9F-86B8-3FDC-A800-C250E7B6C886}"/>
              </a:ext>
            </a:extLst>
          </p:cNvPr>
          <p:cNvSpPr>
            <a:spLocks noGrp="1"/>
          </p:cNvSpPr>
          <p:nvPr>
            <p:ph type="body" idx="1"/>
          </p:nvPr>
        </p:nvSpPr>
        <p:spPr>
          <a:xfrm>
            <a:off x="123875" y="1152475"/>
            <a:ext cx="6105475" cy="3034800"/>
          </a:xfrm>
        </p:spPr>
        <p:txBody>
          <a:bodyPr>
            <a:normAutofit lnSpcReduction="10000"/>
          </a:bodyPr>
          <a:lstStyle/>
          <a:p>
            <a:pPr marL="127000" indent="0">
              <a:buNone/>
            </a:pPr>
            <a:r>
              <a:rPr lang="en-US" dirty="0">
                <a:highlight>
                  <a:srgbClr val="FFFF00"/>
                </a:highlight>
              </a:rPr>
              <a:t>&lt;name&gt;, </a:t>
            </a:r>
            <a:r>
              <a:rPr lang="en-US" dirty="0"/>
              <a:t>Multi-Tiered System of Support (MTSS) Specialist</a:t>
            </a:r>
          </a:p>
          <a:p>
            <a:pPr marL="127000" indent="0">
              <a:buNone/>
            </a:pPr>
            <a:r>
              <a:rPr lang="en-US" dirty="0"/>
              <a:t>Office of Learning Supports</a:t>
            </a:r>
          </a:p>
          <a:p>
            <a:pPr marL="127000" indent="0">
              <a:buNone/>
            </a:pPr>
            <a:r>
              <a:rPr lang="en-US" dirty="0">
                <a:highlight>
                  <a:srgbClr val="FFFF00"/>
                </a:highlight>
              </a:rPr>
              <a:t>&lt;email&gt;</a:t>
            </a:r>
          </a:p>
          <a:p>
            <a:pPr marL="127000" indent="0">
              <a:buNone/>
            </a:pPr>
            <a:endParaRPr lang="en-US" dirty="0">
              <a:highlight>
                <a:srgbClr val="FFFF00"/>
              </a:highlight>
            </a:endParaRPr>
          </a:p>
          <a:p>
            <a:pPr marL="127000" indent="0">
              <a:buNone/>
            </a:pPr>
            <a:r>
              <a:rPr lang="en-US" b="1" dirty="0"/>
              <a:t>Helpful Resources:</a:t>
            </a:r>
          </a:p>
          <a:p>
            <a:pPr marL="457200" lvl="1" indent="0">
              <a:buNone/>
            </a:pPr>
            <a:endParaRPr lang="en-US" dirty="0">
              <a:latin typeface="Trebuchet MS" panose="020B0603020202020204" pitchFamily="34" charset="0"/>
              <a:cs typeface="Arial" panose="020B0604020202020204" pitchFamily="34" charset="0"/>
              <a:hlinkClick r:id="rId3"/>
            </a:endParaRPr>
          </a:p>
          <a:p>
            <a:pPr marL="457200" lvl="1" indent="0">
              <a:buNone/>
            </a:pPr>
            <a:r>
              <a:rPr lang="en-US" dirty="0">
                <a:latin typeface="Trebuchet MS" panose="020B0603020202020204" pitchFamily="34" charset="0"/>
                <a:cs typeface="Arial" panose="020B0604020202020204" pitchFamily="34" charset="0"/>
                <a:hlinkClick r:id="rId3"/>
              </a:rPr>
              <a:t>COMTSS homepage and Practice Profiles </a:t>
            </a:r>
            <a:endParaRPr lang="en-US" dirty="0">
              <a:latin typeface="Trebuchet MS" panose="020B0603020202020204" pitchFamily="34" charset="0"/>
              <a:cs typeface="Arial" panose="020B0604020202020204" pitchFamily="34" charset="0"/>
            </a:endParaRPr>
          </a:p>
          <a:p>
            <a:pPr marL="457200" lvl="1" indent="0">
              <a:buNone/>
            </a:pPr>
            <a:endParaRPr lang="en-US" dirty="0">
              <a:latin typeface="Trebuchet MS" panose="020B0603020202020204" pitchFamily="34" charset="0"/>
              <a:cs typeface="Arial" panose="020B0604020202020204" pitchFamily="34" charset="0"/>
            </a:endParaRPr>
          </a:p>
          <a:p>
            <a:pPr marL="457200" lvl="1" indent="0">
              <a:buNone/>
            </a:pPr>
            <a:r>
              <a:rPr lang="en-US" dirty="0">
                <a:latin typeface="Trebuchet MS" panose="020B0603020202020204" pitchFamily="34" charset="0"/>
                <a:cs typeface="Arial" panose="020B0604020202020204" pitchFamily="34" charset="0"/>
                <a:hlinkClick r:id="rId4"/>
              </a:rPr>
              <a:t>COMTSS Resources </a:t>
            </a:r>
            <a:endParaRPr lang="en-US" dirty="0">
              <a:latin typeface="Trebuchet MS" panose="020B0603020202020204" pitchFamily="34" charset="0"/>
              <a:cs typeface="Arial" panose="020B0604020202020204" pitchFamily="34" charset="0"/>
            </a:endParaRPr>
          </a:p>
          <a:p>
            <a:pPr marL="457200" lvl="1" indent="0">
              <a:buNone/>
            </a:pPr>
            <a:endParaRPr lang="en-US" dirty="0">
              <a:latin typeface="Trebuchet MS" panose="020B0603020202020204" pitchFamily="34" charset="0"/>
              <a:cs typeface="Arial" panose="020B0604020202020204" pitchFamily="34" charset="0"/>
            </a:endParaRPr>
          </a:p>
          <a:p>
            <a:pPr marL="457200" lvl="1" indent="0">
              <a:buNone/>
            </a:pPr>
            <a:r>
              <a:rPr lang="en-US" dirty="0">
                <a:latin typeface="Trebuchet MS" panose="020B0603020202020204" pitchFamily="34" charset="0"/>
                <a:cs typeface="Arial" panose="020B0604020202020204" pitchFamily="34" charset="0"/>
                <a:hlinkClick r:id="rId5"/>
              </a:rPr>
              <a:t>Online Academy </a:t>
            </a:r>
            <a:endParaRPr lang="en-US" dirty="0">
              <a:latin typeface="Trebuchet MS" panose="020B0603020202020204" pitchFamily="34" charset="0"/>
              <a:cs typeface="Arial" panose="020B0604020202020204" pitchFamily="34" charset="0"/>
            </a:endParaRPr>
          </a:p>
          <a:p>
            <a:pPr marL="127000" indent="0">
              <a:buNone/>
            </a:pPr>
            <a:endParaRPr lang="en-US" dirty="0">
              <a:highlight>
                <a:srgbClr val="FFFF00"/>
              </a:highlight>
            </a:endParaRPr>
          </a:p>
        </p:txBody>
      </p:sp>
      <p:pic>
        <p:nvPicPr>
          <p:cNvPr id="5" name="Content Placeholder 3" descr="The COMTSS logo ">
            <a:extLst>
              <a:ext uri="{FF2B5EF4-FFF2-40B4-BE49-F238E27FC236}">
                <a16:creationId xmlns:a16="http://schemas.microsoft.com/office/drawing/2014/main" id="{56C315E4-86DE-0BC0-C273-6A613E456012}"/>
              </a:ext>
            </a:extLst>
          </p:cNvPr>
          <p:cNvPicPr>
            <a:picLocks noChangeAspect="1"/>
          </p:cNvPicPr>
          <p:nvPr/>
        </p:nvPicPr>
        <p:blipFill>
          <a:blip r:embed="rId6"/>
          <a:stretch>
            <a:fillRect/>
          </a:stretch>
        </p:blipFill>
        <p:spPr>
          <a:xfrm>
            <a:off x="6334126" y="965148"/>
            <a:ext cx="2644004" cy="3263504"/>
          </a:xfrm>
          <a:prstGeom prst="rect">
            <a:avLst/>
          </a:prstGeom>
          <a:noFill/>
          <a:ln>
            <a:noFill/>
          </a:ln>
        </p:spPr>
      </p:pic>
    </p:spTree>
    <p:extLst>
      <p:ext uri="{BB962C8B-B14F-4D97-AF65-F5344CB8AC3E}">
        <p14:creationId xmlns:p14="http://schemas.microsoft.com/office/powerpoint/2010/main" val="241867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latin typeface="Trebuchet MS" panose="020B0603020202020204" pitchFamily="34" charset="0"/>
              </a:rPr>
              <a:t>MOY READ Act Reminders</a:t>
            </a:r>
            <a:endParaRPr lang="en-US" dirty="0">
              <a:latin typeface="Trebuchet MS" panose="020B0603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D20D-3993-D3CA-D4AA-C9DD3C0B4CA8}"/>
              </a:ext>
            </a:extLst>
          </p:cNvPr>
          <p:cNvSpPr>
            <a:spLocks noGrp="1"/>
          </p:cNvSpPr>
          <p:nvPr>
            <p:ph type="title"/>
          </p:nvPr>
        </p:nvSpPr>
        <p:spPr>
          <a:xfrm>
            <a:off x="249600" y="211951"/>
            <a:ext cx="7167900" cy="741300"/>
          </a:xfrm>
        </p:spPr>
        <p:txBody>
          <a:bodyPr/>
          <a:lstStyle/>
          <a:p>
            <a:r>
              <a:rPr lang="en-US" sz="3200" dirty="0">
                <a:latin typeface="Trebuchet MS" panose="020B0603020202020204" pitchFamily="34" charset="0"/>
              </a:rPr>
              <a:t>Purpose of MOY Assessment Data</a:t>
            </a:r>
            <a:br>
              <a:rPr lang="en-US" sz="2000" dirty="0">
                <a:latin typeface="Trebuchet MS" panose="020B0603020202020204" pitchFamily="34" charset="0"/>
              </a:rPr>
            </a:br>
            <a:endParaRPr lang="en-US" dirty="0">
              <a:latin typeface="Trebuchet MS" panose="020B0603020202020204" pitchFamily="34" charset="0"/>
            </a:endParaRPr>
          </a:p>
        </p:txBody>
      </p:sp>
      <p:sp>
        <p:nvSpPr>
          <p:cNvPr id="3" name="TextBox 2">
            <a:extLst>
              <a:ext uri="{FF2B5EF4-FFF2-40B4-BE49-F238E27FC236}">
                <a16:creationId xmlns:a16="http://schemas.microsoft.com/office/drawing/2014/main" id="{4255A016-453B-0700-C964-571666827060}"/>
              </a:ext>
            </a:extLst>
          </p:cNvPr>
          <p:cNvSpPr txBox="1"/>
          <p:nvPr/>
        </p:nvSpPr>
        <p:spPr>
          <a:xfrm>
            <a:off x="249600" y="1404905"/>
            <a:ext cx="4944926" cy="3034800"/>
          </a:xfrm>
          <a:prstGeom prst="rect">
            <a:avLst/>
          </a:prstGeom>
          <a:noFill/>
          <a:ln>
            <a:noFill/>
          </a:ln>
        </p:spPr>
        <p:txBody>
          <a:bodyPr spcFirstLastPara="1" wrap="square" lIns="91425" tIns="91425" rIns="91425" bIns="91425" rtlCol="0" anchor="t" anchorCtr="0">
            <a:normAutofit/>
          </a:bodyPr>
          <a:lstStyle/>
          <a:p>
            <a:pPr marL="457200" lvl="4"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Analyze the health of the system </a:t>
            </a:r>
          </a:p>
          <a:p>
            <a:pPr marL="457200" lvl="2"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Provide evidence to support continued implementation or needed changes within a system </a:t>
            </a:r>
            <a:endParaRPr lang="en-US" sz="2000" b="0" i="0" u="none" strike="noStrike" cap="none" dirty="0">
              <a:solidFill>
                <a:schemeClr val="dk1"/>
              </a:solidFill>
              <a:latin typeface="Trebuchet MS" panose="020B0603020202020204" pitchFamily="34" charset="0"/>
              <a:ea typeface="Roboto"/>
              <a:cs typeface="Calibri" panose="020F0502020204030204" pitchFamily="34" charset="0"/>
              <a:sym typeface="Roboto"/>
            </a:endParaRPr>
          </a:p>
          <a:p>
            <a:pPr marL="457200" lvl="2" indent="-330200">
              <a:spcAft>
                <a:spcPts val="600"/>
              </a:spcAft>
              <a:buClr>
                <a:schemeClr val="dk1"/>
              </a:buClr>
              <a:buSzPts val="1600"/>
              <a:buFont typeface="Roboto"/>
              <a:buChar char="●"/>
            </a:pPr>
            <a:r>
              <a:rPr lang="en-US" sz="2000" b="0" i="0" u="none" strike="noStrike" kern="1200" cap="none" dirty="0">
                <a:solidFill>
                  <a:schemeClr val="dk1"/>
                </a:solidFill>
                <a:latin typeface="Trebuchet MS" panose="020B0603020202020204" pitchFamily="34" charset="0"/>
                <a:ea typeface="Roboto"/>
                <a:cs typeface="Calibri" panose="020F0502020204030204" pitchFamily="34" charset="0"/>
                <a:sym typeface="Roboto"/>
              </a:rPr>
              <a:t>Predict the likelihood of students meeting End of Year (EOY) benchmark goals</a:t>
            </a:r>
          </a:p>
        </p:txBody>
      </p:sp>
      <p:pic>
        <p:nvPicPr>
          <p:cNvPr id="17" name="Picture 16" descr="A group of children sitting at a table with their teacher">
            <a:extLst>
              <a:ext uri="{FF2B5EF4-FFF2-40B4-BE49-F238E27FC236}">
                <a16:creationId xmlns:a16="http://schemas.microsoft.com/office/drawing/2014/main" id="{B796E11F-EA4C-4BAF-2FED-2C9F8D18722D}"/>
              </a:ext>
            </a:extLst>
          </p:cNvPr>
          <p:cNvPicPr>
            <a:picLocks noChangeAspect="1"/>
          </p:cNvPicPr>
          <p:nvPr/>
        </p:nvPicPr>
        <p:blipFill>
          <a:blip r:embed="rId3"/>
          <a:stretch>
            <a:fillRect/>
          </a:stretch>
        </p:blipFill>
        <p:spPr>
          <a:xfrm>
            <a:off x="5194526" y="1404905"/>
            <a:ext cx="3825600" cy="2552393"/>
          </a:xfrm>
          <a:prstGeom prst="rect">
            <a:avLst/>
          </a:prstGeom>
        </p:spPr>
      </p:pic>
      <p:sp>
        <p:nvSpPr>
          <p:cNvPr id="7" name="TextBox 6">
            <a:extLst>
              <a:ext uri="{FF2B5EF4-FFF2-40B4-BE49-F238E27FC236}">
                <a16:creationId xmlns:a16="http://schemas.microsoft.com/office/drawing/2014/main" id="{ACF6F2EA-5106-673A-772E-D091F7D04701}"/>
              </a:ext>
            </a:extLst>
          </p:cNvPr>
          <p:cNvSpPr txBox="1"/>
          <p:nvPr/>
        </p:nvSpPr>
        <p:spPr>
          <a:xfrm>
            <a:off x="123874" y="4408952"/>
            <a:ext cx="8013600" cy="590931"/>
          </a:xfrm>
          <a:prstGeom prst="rect">
            <a:avLst/>
          </a:prstGeom>
          <a:noFill/>
        </p:spPr>
        <p:txBody>
          <a:bodyPr wrap="square" rtlCol="0">
            <a:spAutoFit/>
          </a:bodyPr>
          <a:lstStyle/>
          <a:p>
            <a:pPr>
              <a:lnSpc>
                <a:spcPct val="90000"/>
              </a:lnSpc>
              <a:spcAft>
                <a:spcPts val="450"/>
              </a:spcAft>
            </a:pPr>
            <a:r>
              <a:rPr lang="en-US" sz="1200" kern="1200" dirty="0">
                <a:solidFill>
                  <a:schemeClr val="tx1"/>
                </a:solidFill>
                <a:latin typeface="Calibri" panose="020F0502020204030204" pitchFamily="34" charset="0"/>
                <a:cs typeface="Calibri" panose="020F0502020204030204" pitchFamily="34" charset="0"/>
              </a:rPr>
              <a:t>22-7-1205 (1)(a) Each local education provider that enrolls students in kindergarten or first, second, or third grade shall ensure that teachers measure each student's reading competency using interim reading assessments at least once during the spring semester of the 2012-13 school year and </a:t>
            </a:r>
            <a:r>
              <a:rPr lang="en-US" sz="1200" u="sng" kern="1200" dirty="0">
                <a:solidFill>
                  <a:schemeClr val="tx1"/>
                </a:solidFill>
                <a:latin typeface="Calibri" panose="020F0502020204030204" pitchFamily="34" charset="0"/>
                <a:cs typeface="Calibri" panose="020F0502020204030204" pitchFamily="34" charset="0"/>
              </a:rPr>
              <a:t>throughout the year </a:t>
            </a:r>
            <a:r>
              <a:rPr lang="en-US" sz="1200" kern="1200" dirty="0">
                <a:solidFill>
                  <a:schemeClr val="tx1"/>
                </a:solidFill>
                <a:latin typeface="Calibri" panose="020F0502020204030204" pitchFamily="34" charset="0"/>
                <a:cs typeface="Calibri" panose="020F0502020204030204" pitchFamily="34" charset="0"/>
              </a:rPr>
              <a:t>in subsequent school years.</a:t>
            </a:r>
          </a:p>
        </p:txBody>
      </p:sp>
    </p:spTree>
    <p:extLst>
      <p:ext uri="{BB962C8B-B14F-4D97-AF65-F5344CB8AC3E}">
        <p14:creationId xmlns:p14="http://schemas.microsoft.com/office/powerpoint/2010/main" val="339718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B878DA-87E6-A292-500D-08F665676C0B}"/>
              </a:ext>
            </a:extLst>
          </p:cNvPr>
          <p:cNvSpPr>
            <a:spLocks noGrp="1"/>
          </p:cNvSpPr>
          <p:nvPr>
            <p:ph type="title"/>
          </p:nvPr>
        </p:nvSpPr>
        <p:spPr>
          <a:xfrm>
            <a:off x="249843" y="480617"/>
            <a:ext cx="2790401" cy="4187361"/>
          </a:xfrm>
        </p:spPr>
        <p:txBody>
          <a:bodyPr vert="horz" lIns="91440" tIns="45720" rIns="91440" bIns="45720" rtlCol="0" anchor="ctr">
            <a:normAutofit/>
          </a:bodyPr>
          <a:lstStyle/>
          <a:p>
            <a:pPr>
              <a:spcBef>
                <a:spcPct val="0"/>
              </a:spcBef>
            </a:pPr>
            <a:r>
              <a:rPr lang="en-US" sz="4000" kern="1200" dirty="0">
                <a:solidFill>
                  <a:schemeClr val="tx1"/>
                </a:solidFill>
                <a:latin typeface="Trebuchet MS" panose="020B0603020202020204" pitchFamily="34" charset="0"/>
                <a:ea typeface="+mj-ea"/>
                <a:cs typeface="+mj-cs"/>
              </a:rPr>
              <a:t>Initiating a READ Plan at MOY</a:t>
            </a:r>
          </a:p>
        </p:txBody>
      </p:sp>
      <p:graphicFrame>
        <p:nvGraphicFramePr>
          <p:cNvPr id="5" name="Text Placeholder 2" descr="READ Act Statute related to initiating a READ Plan at the middle of year ">
            <a:extLst>
              <a:ext uri="{FF2B5EF4-FFF2-40B4-BE49-F238E27FC236}">
                <a16:creationId xmlns:a16="http://schemas.microsoft.com/office/drawing/2014/main" id="{A6F76F5D-0F75-0791-657C-877C9F882CF7}"/>
              </a:ext>
            </a:extLst>
          </p:cNvPr>
          <p:cNvGraphicFramePr/>
          <p:nvPr>
            <p:extLst>
              <p:ext uri="{D42A27DB-BD31-4B8C-83A1-F6EECF244321}">
                <p14:modId xmlns:p14="http://schemas.microsoft.com/office/powerpoint/2010/main" val="4278522166"/>
              </p:ext>
            </p:extLst>
          </p:nvPr>
        </p:nvGraphicFramePr>
        <p:xfrm>
          <a:off x="3486013" y="480616"/>
          <a:ext cx="517538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97A687A-8E9A-7DC1-983E-D217EF38F4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825" y="4377777"/>
            <a:ext cx="1237380" cy="509890"/>
          </a:xfrm>
          <a:prstGeom prst="rect">
            <a:avLst/>
          </a:prstGeom>
        </p:spPr>
      </p:pic>
      <p:sp>
        <p:nvSpPr>
          <p:cNvPr id="2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259703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717368"/>
      </p:ext>
    </p:extLst>
  </p:cSld>
  <p:clrMapOvr>
    <a:masterClrMapping/>
  </p:clrMapOvr>
  <p:transition spd="slow" advTm="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DCDC-1D3F-09CD-F7F8-481AC6352E92}"/>
              </a:ext>
            </a:extLst>
          </p:cNvPr>
          <p:cNvSpPr>
            <a:spLocks noGrp="1"/>
          </p:cNvSpPr>
          <p:nvPr>
            <p:ph type="title"/>
          </p:nvPr>
        </p:nvSpPr>
        <p:spPr>
          <a:xfrm>
            <a:off x="311699" y="105100"/>
            <a:ext cx="8510083" cy="741300"/>
          </a:xfrm>
        </p:spPr>
        <p:txBody>
          <a:bodyPr>
            <a:noAutofit/>
          </a:bodyPr>
          <a:lstStyle/>
          <a:p>
            <a:r>
              <a:rPr lang="en-US" sz="2800" dirty="0">
                <a:latin typeface="Trebuchet MS" panose="020B0603020202020204" pitchFamily="34" charset="0"/>
              </a:rPr>
              <a:t>Exiting</a:t>
            </a:r>
            <a:r>
              <a:rPr lang="en-US" sz="3200" dirty="0">
                <a:latin typeface="Trebuchet MS" panose="020B0603020202020204" pitchFamily="34" charset="0"/>
              </a:rPr>
              <a:t> a Student from a READ Plan at MOY</a:t>
            </a:r>
          </a:p>
        </p:txBody>
      </p:sp>
      <p:sp>
        <p:nvSpPr>
          <p:cNvPr id="4" name="TextBox 3">
            <a:extLst>
              <a:ext uri="{FF2B5EF4-FFF2-40B4-BE49-F238E27FC236}">
                <a16:creationId xmlns:a16="http://schemas.microsoft.com/office/drawing/2014/main" id="{9A60470C-9327-4948-23CD-2BF10AF419F5}"/>
              </a:ext>
            </a:extLst>
          </p:cNvPr>
          <p:cNvSpPr txBox="1"/>
          <p:nvPr/>
        </p:nvSpPr>
        <p:spPr>
          <a:xfrm>
            <a:off x="311700" y="1140589"/>
            <a:ext cx="4829100" cy="2862322"/>
          </a:xfrm>
          <a:prstGeom prst="rect">
            <a:avLst/>
          </a:prstGeom>
          <a:noFill/>
        </p:spPr>
        <p:txBody>
          <a:bodyPr wrap="square" rtlCol="0">
            <a:spAutoFit/>
          </a:bodyPr>
          <a:lstStyle/>
          <a:p>
            <a:pPr marL="0" indent="0">
              <a:buNone/>
            </a:pPr>
            <a:r>
              <a:rPr lang="en-US" sz="2000" dirty="0">
                <a:latin typeface="Trebuchet MS" panose="020B0603020202020204" pitchFamily="34" charset="0"/>
                <a:cs typeface="Calibri" panose="020F0502020204030204" pitchFamily="34" charset="0"/>
              </a:rPr>
              <a:t>When removal from a READ plan is being considered, grade level reading competency is determined by:</a:t>
            </a:r>
          </a:p>
          <a:p>
            <a:pPr marL="342900" indent="-342900">
              <a:buFont typeface="Wingdings" panose="05000000000000000000" pitchFamily="2" charset="2"/>
              <a:buChar char="ü"/>
            </a:pPr>
            <a:r>
              <a:rPr lang="en-US" sz="2000" dirty="0">
                <a:latin typeface="Trebuchet MS" panose="020B0603020202020204" pitchFamily="34" charset="0"/>
                <a:cs typeface="Calibri" panose="020F0502020204030204" pitchFamily="34" charset="0"/>
              </a:rPr>
              <a:t>Scores on the approved interim reading assessment </a:t>
            </a:r>
          </a:p>
          <a:p>
            <a:pPr marL="342900" indent="-342900">
              <a:buFont typeface="Wingdings" panose="05000000000000000000" pitchFamily="2" charset="2"/>
              <a:buChar char="ü"/>
            </a:pPr>
            <a:r>
              <a:rPr lang="en-US" sz="2000" dirty="0">
                <a:latin typeface="Trebuchet MS" panose="020B0603020202020204" pitchFamily="34" charset="0"/>
                <a:cs typeface="Calibri" panose="020F0502020204030204" pitchFamily="34" charset="0"/>
              </a:rPr>
              <a:t>Body of evidence that demonstrates mastery of the Minimum Reading Competency Skill Levels for </a:t>
            </a:r>
            <a:r>
              <a:rPr lang="en-US" sz="2000" u="sng" dirty="0">
                <a:latin typeface="Trebuchet MS" panose="020B0603020202020204" pitchFamily="34" charset="0"/>
                <a:cs typeface="Calibri" panose="020F0502020204030204" pitchFamily="34" charset="0"/>
              </a:rPr>
              <a:t>the student’s grade level</a:t>
            </a:r>
            <a:r>
              <a:rPr lang="en-US" sz="2000" dirty="0">
                <a:latin typeface="Trebuchet MS" panose="020B0603020202020204" pitchFamily="34" charset="0"/>
                <a:cs typeface="Calibri" panose="020F0502020204030204" pitchFamily="34" charset="0"/>
              </a:rPr>
              <a:t>.</a:t>
            </a:r>
          </a:p>
        </p:txBody>
      </p:sp>
      <p:pic>
        <p:nvPicPr>
          <p:cNvPr id="9" name="Picture 8" descr="A child sitting at a table">
            <a:extLst>
              <a:ext uri="{FF2B5EF4-FFF2-40B4-BE49-F238E27FC236}">
                <a16:creationId xmlns:a16="http://schemas.microsoft.com/office/drawing/2014/main" id="{7B3A8FC5-C11C-B7C0-0B96-E12664894D48}"/>
              </a:ext>
            </a:extLst>
          </p:cNvPr>
          <p:cNvPicPr>
            <a:picLocks noChangeAspect="1"/>
          </p:cNvPicPr>
          <p:nvPr/>
        </p:nvPicPr>
        <p:blipFill>
          <a:blip r:embed="rId3"/>
          <a:stretch>
            <a:fillRect/>
          </a:stretch>
        </p:blipFill>
        <p:spPr>
          <a:xfrm>
            <a:off x="5455428" y="1255551"/>
            <a:ext cx="3555514" cy="2371500"/>
          </a:xfrm>
          <a:prstGeom prst="rect">
            <a:avLst/>
          </a:prstGeom>
        </p:spPr>
      </p:pic>
      <p:sp>
        <p:nvSpPr>
          <p:cNvPr id="5" name="TextBox 4">
            <a:extLst>
              <a:ext uri="{FF2B5EF4-FFF2-40B4-BE49-F238E27FC236}">
                <a16:creationId xmlns:a16="http://schemas.microsoft.com/office/drawing/2014/main" id="{FD18291D-40BA-B248-52F0-A115C8A0427F}"/>
              </a:ext>
            </a:extLst>
          </p:cNvPr>
          <p:cNvSpPr txBox="1"/>
          <p:nvPr/>
        </p:nvSpPr>
        <p:spPr>
          <a:xfrm>
            <a:off x="4218123" y="3921240"/>
            <a:ext cx="5654133" cy="507831"/>
          </a:xfrm>
          <a:prstGeom prst="rect">
            <a:avLst/>
          </a:prstGeom>
          <a:noFill/>
        </p:spPr>
        <p:txBody>
          <a:bodyPr wrap="square">
            <a:spAutoFit/>
          </a:bodyPr>
          <a:lstStyle/>
          <a:p>
            <a:r>
              <a:rPr lang="en-US" sz="1350" dirty="0">
                <a:latin typeface="+mn-lt"/>
                <a:hlinkClick r:id="rId4"/>
              </a:rPr>
              <a:t>https://www.cde.state.co.us/coloradoliteracy/exitingareadplan</a:t>
            </a:r>
            <a:endParaRPr lang="en-US" sz="1350" dirty="0">
              <a:latin typeface="+mn-lt"/>
            </a:endParaRPr>
          </a:p>
          <a:p>
            <a:endParaRPr lang="en-US" sz="1350" dirty="0">
              <a:latin typeface="+mn-lt"/>
            </a:endParaRPr>
          </a:p>
        </p:txBody>
      </p:sp>
    </p:spTree>
    <p:extLst>
      <p:ext uri="{BB962C8B-B14F-4D97-AF65-F5344CB8AC3E}">
        <p14:creationId xmlns:p14="http://schemas.microsoft.com/office/powerpoint/2010/main" val="2792734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6DCD1-E704-699D-0322-7F396CC41E67}"/>
              </a:ext>
            </a:extLst>
          </p:cNvPr>
          <p:cNvSpPr txBox="1">
            <a:spLocks noGrp="1"/>
          </p:cNvSpPr>
          <p:nvPr>
            <p:ph type="title" idx="4294967295"/>
          </p:nvPr>
        </p:nvSpPr>
        <p:spPr>
          <a:xfrm>
            <a:off x="123874" y="133680"/>
            <a:ext cx="866012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sym typeface="Arial"/>
              </a:rPr>
              <a:t>Considerations When Exiting a Student From a READ Plan at MOY</a:t>
            </a:r>
          </a:p>
        </p:txBody>
      </p:sp>
      <p:sp>
        <p:nvSpPr>
          <p:cNvPr id="3" name="Text Placeholder 2">
            <a:extLst>
              <a:ext uri="{FF2B5EF4-FFF2-40B4-BE49-F238E27FC236}">
                <a16:creationId xmlns:a16="http://schemas.microsoft.com/office/drawing/2014/main" id="{609FD9D5-5F19-767B-2B0C-E903DC80D945}"/>
              </a:ext>
            </a:extLst>
          </p:cNvPr>
          <p:cNvSpPr txBox="1">
            <a:spLocks/>
          </p:cNvSpPr>
          <p:nvPr/>
        </p:nvSpPr>
        <p:spPr>
          <a:xfrm>
            <a:off x="0" y="1118151"/>
            <a:ext cx="8479857" cy="3891669"/>
          </a:xfrm>
          <a:prstGeom prst="rect">
            <a:avLst/>
          </a:prstGeom>
          <a:noFill/>
          <a:ln>
            <a:noFill/>
          </a:ln>
        </p:spPr>
        <p:txBody>
          <a:bodyPr spcFirstLastPara="1" vert="horz" wrap="square" lIns="91425" tIns="91425" rIns="91425" bIns="9142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98450" indent="-171450">
              <a:lnSpc>
                <a:spcPct val="105000"/>
              </a:lnSpc>
              <a:spcAft>
                <a:spcPts val="600"/>
              </a:spcAft>
              <a:buClr>
                <a:schemeClr val="dk1"/>
              </a:buClr>
              <a:buSzPts val="1600"/>
              <a:buFont typeface="Arial" panose="020B0604020202020204" pitchFamily="34" charset="0"/>
              <a:buChar char="•"/>
            </a:pPr>
            <a:r>
              <a:rPr lang="en-US" sz="1800" b="0" i="0" u="none" strike="noStrike" cap="none" dirty="0">
                <a:solidFill>
                  <a:schemeClr val="dk1"/>
                </a:solidFill>
                <a:latin typeface="Trebuchet MS"/>
                <a:ea typeface="Roboto"/>
                <a:cs typeface="Calibri"/>
                <a:sym typeface="Roboto"/>
              </a:rPr>
              <a:t>Has the student demonstrated mastery of the minimum competencies consistently, over multiple measures? </a:t>
            </a:r>
          </a:p>
          <a:p>
            <a:pPr marL="298450" indent="-171450">
              <a:lnSpc>
                <a:spcPct val="105000"/>
              </a:lnSpc>
              <a:spcAft>
                <a:spcPts val="600"/>
              </a:spcAft>
              <a:buClr>
                <a:schemeClr val="dk1"/>
              </a:buClr>
              <a:buSzPts val="1600"/>
              <a:buFont typeface="Arial" panose="020B0604020202020204" pitchFamily="34" charset="0"/>
              <a:buChar char="•"/>
            </a:pPr>
            <a:r>
              <a:rPr lang="en-US" sz="1800" b="0" i="0" u="none" strike="noStrike" cap="none" dirty="0">
                <a:solidFill>
                  <a:schemeClr val="dk1"/>
                </a:solidFill>
                <a:latin typeface="Trebuchet MS"/>
                <a:ea typeface="Roboto"/>
                <a:cs typeface="Calibri"/>
                <a:sym typeface="Roboto"/>
              </a:rPr>
              <a:t>Does the student demonstrate reading competency in all subskills measured by the assessment? </a:t>
            </a:r>
            <a:endParaRPr lang="en-US" sz="1800" b="0" i="0" u="none" strike="noStrike" cap="none" dirty="0">
              <a:solidFill>
                <a:schemeClr val="dk1"/>
              </a:solidFill>
              <a:latin typeface="Trebuchet MS"/>
              <a:ea typeface="Roboto"/>
              <a:cs typeface="Calibri"/>
            </a:endParaRPr>
          </a:p>
          <a:p>
            <a:pPr marL="298450" indent="-171450">
              <a:lnSpc>
                <a:spcPct val="105000"/>
              </a:lnSpc>
              <a:spcAft>
                <a:spcPts val="600"/>
              </a:spcAft>
              <a:buClr>
                <a:schemeClr val="dk1"/>
              </a:buClr>
              <a:buSzPts val="1600"/>
              <a:buFont typeface="Arial" panose="020B0604020202020204" pitchFamily="34" charset="0"/>
              <a:buChar char="•"/>
            </a:pPr>
            <a:r>
              <a:rPr lang="en-US" sz="1800" b="0" i="0" u="none" strike="noStrike" cap="none" dirty="0">
                <a:solidFill>
                  <a:schemeClr val="dk1"/>
                </a:solidFill>
                <a:latin typeface="Trebuchet MS"/>
                <a:ea typeface="Roboto"/>
                <a:cs typeface="Calibri"/>
                <a:sym typeface="Roboto"/>
              </a:rPr>
              <a:t>Do the assessment data align with the additional body of evidence? </a:t>
            </a:r>
            <a:endParaRPr lang="en-US" sz="1800" b="0" i="0" u="none" strike="noStrike" cap="none" dirty="0">
              <a:solidFill>
                <a:schemeClr val="dk1"/>
              </a:solidFill>
              <a:latin typeface="Trebuchet MS"/>
              <a:ea typeface="Roboto"/>
              <a:cs typeface="Calibri"/>
            </a:endParaRPr>
          </a:p>
          <a:p>
            <a:pPr marL="298450" indent="-171450">
              <a:lnSpc>
                <a:spcPct val="105000"/>
              </a:lnSpc>
              <a:spcAft>
                <a:spcPts val="600"/>
              </a:spcAft>
              <a:buClr>
                <a:schemeClr val="dk1"/>
              </a:buClr>
              <a:buSzPts val="1600"/>
              <a:buFont typeface="Arial" panose="020B0604020202020204" pitchFamily="34" charset="0"/>
              <a:buChar char="•"/>
            </a:pPr>
            <a:r>
              <a:rPr lang="en-US" sz="1800" b="0" i="0" u="none" strike="noStrike" cap="none" dirty="0">
                <a:solidFill>
                  <a:schemeClr val="dk1"/>
                </a:solidFill>
                <a:latin typeface="Trebuchet MS"/>
                <a:ea typeface="Roboto"/>
                <a:cs typeface="Calibri"/>
                <a:sym typeface="Roboto"/>
              </a:rPr>
              <a:t>Is the student able to maintain grade level competency through Tier 1 instruction alone, or does the student require additional supports through Tier II or Tier III interventions in order to maintain grade level competency? </a:t>
            </a:r>
            <a:endParaRPr lang="en-US" sz="1800" b="0" i="0" u="none" strike="noStrike" cap="none" dirty="0">
              <a:solidFill>
                <a:schemeClr val="dk1"/>
              </a:solidFill>
              <a:latin typeface="Trebuchet MS"/>
              <a:ea typeface="Roboto"/>
              <a:cs typeface="Calibri"/>
            </a:endParaRPr>
          </a:p>
          <a:p>
            <a:pPr marL="298450" indent="-171450">
              <a:lnSpc>
                <a:spcPct val="105000"/>
              </a:lnSpc>
              <a:spcAft>
                <a:spcPts val="600"/>
              </a:spcAft>
              <a:buClr>
                <a:schemeClr val="dk1"/>
              </a:buClr>
              <a:buSzPts val="1600"/>
              <a:buFont typeface="Arial" panose="020B0604020202020204" pitchFamily="34" charset="0"/>
              <a:buChar char="•"/>
            </a:pPr>
            <a:r>
              <a:rPr lang="en-US" sz="1800" b="0" i="0" u="none" strike="noStrike" cap="none" dirty="0">
                <a:solidFill>
                  <a:schemeClr val="dk1"/>
                </a:solidFill>
                <a:latin typeface="Trebuchet MS"/>
                <a:ea typeface="Roboto"/>
                <a:cs typeface="Calibri"/>
                <a:sym typeface="Roboto"/>
              </a:rPr>
              <a:t>If the student is an English </a:t>
            </a:r>
            <a:r>
              <a:rPr lang="en-US" sz="1800" dirty="0">
                <a:solidFill>
                  <a:schemeClr val="dk1"/>
                </a:solidFill>
                <a:latin typeface="Trebuchet MS"/>
                <a:ea typeface="Roboto"/>
                <a:cs typeface="Calibri"/>
                <a:sym typeface="Roboto"/>
              </a:rPr>
              <a:t>Learner</a:t>
            </a:r>
            <a:r>
              <a:rPr lang="en-US" sz="1800" b="0" i="0" u="none" strike="noStrike" cap="none" dirty="0">
                <a:solidFill>
                  <a:schemeClr val="dk1"/>
                </a:solidFill>
                <a:latin typeface="Trebuchet MS"/>
                <a:ea typeface="Roboto"/>
                <a:cs typeface="Calibri"/>
                <a:sym typeface="Roboto"/>
              </a:rPr>
              <a:t>, are adequate language supports provided through Tier 1 programming, including English Language Development instruction, to ensure continued progress in reading?</a:t>
            </a:r>
            <a:endParaRPr lang="en-US" sz="1800" b="0" i="0" u="none" strike="noStrike" cap="none" dirty="0">
              <a:solidFill>
                <a:schemeClr val="dk1"/>
              </a:solidFill>
              <a:latin typeface="Trebuchet MS"/>
              <a:ea typeface="Roboto"/>
              <a:cs typeface="Calibri"/>
            </a:endParaRPr>
          </a:p>
        </p:txBody>
      </p:sp>
      <p:pic>
        <p:nvPicPr>
          <p:cNvPr id="7" name="Picture 6" descr="Colorado Department of Education Logo&#10;">
            <a:extLst>
              <a:ext uri="{FF2B5EF4-FFF2-40B4-BE49-F238E27FC236}">
                <a16:creationId xmlns:a16="http://schemas.microsoft.com/office/drawing/2014/main" id="{E5D2A19D-BCA2-50A6-1254-134C5EE2B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25" y="4377777"/>
            <a:ext cx="1237380" cy="509890"/>
          </a:xfrm>
          <a:prstGeom prst="rect">
            <a:avLst/>
          </a:prstGeom>
        </p:spPr>
      </p:pic>
    </p:spTree>
    <p:extLst>
      <p:ext uri="{BB962C8B-B14F-4D97-AF65-F5344CB8AC3E}">
        <p14:creationId xmlns:p14="http://schemas.microsoft.com/office/powerpoint/2010/main" val="3191915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C94B3C-F35E-E5EE-6AC5-2B905A5C9BFC}"/>
              </a:ext>
            </a:extLst>
          </p:cNvPr>
          <p:cNvSpPr>
            <a:spLocks noGrp="1"/>
          </p:cNvSpPr>
          <p:nvPr>
            <p:ph type="title"/>
          </p:nvPr>
        </p:nvSpPr>
        <p:spPr/>
        <p:txBody>
          <a:bodyPr vert="horz" lIns="91440" tIns="45720" rIns="91440" bIns="45720" rtlCol="0" anchor="ctr">
            <a:normAutofit/>
          </a:bodyPr>
          <a:lstStyle/>
          <a:p>
            <a:pPr>
              <a:spcBef>
                <a:spcPct val="0"/>
              </a:spcBef>
            </a:pPr>
            <a:r>
              <a:rPr lang="en-US" sz="3600" dirty="0">
                <a:solidFill>
                  <a:schemeClr val="tx1"/>
                </a:solidFill>
                <a:latin typeface="Trebuchet MS" panose="020B0603020202020204" pitchFamily="34" charset="0"/>
                <a:ea typeface="+mj-ea"/>
                <a:cs typeface="+mj-cs"/>
              </a:rPr>
              <a:t>Parent Communication</a:t>
            </a:r>
          </a:p>
        </p:txBody>
      </p:sp>
      <p:graphicFrame>
        <p:nvGraphicFramePr>
          <p:cNvPr id="6" name="TextBox 3" descr="Parent communication considerations ">
            <a:extLst>
              <a:ext uri="{FF2B5EF4-FFF2-40B4-BE49-F238E27FC236}">
                <a16:creationId xmlns:a16="http://schemas.microsoft.com/office/drawing/2014/main" id="{B6183908-6661-1C41-A08A-91B5A39F3CD9}"/>
              </a:ext>
            </a:extLst>
          </p:cNvPr>
          <p:cNvGraphicFramePr/>
          <p:nvPr>
            <p:extLst>
              <p:ext uri="{D42A27DB-BD31-4B8C-83A1-F6EECF244321}">
                <p14:modId xmlns:p14="http://schemas.microsoft.com/office/powerpoint/2010/main" val="3146651496"/>
              </p:ext>
            </p:extLst>
          </p:nvPr>
        </p:nvGraphicFramePr>
        <p:xfrm>
          <a:off x="628650" y="921373"/>
          <a:ext cx="7886700" cy="3300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
            <a:extLst>
              <a:ext uri="{FF2B5EF4-FFF2-40B4-BE49-F238E27FC236}">
                <a16:creationId xmlns:a16="http://schemas.microsoft.com/office/drawing/2014/main" id="{8B3CEFE5-4621-853F-0010-E541331027C5}"/>
              </a:ext>
            </a:extLst>
          </p:cNvPr>
          <p:cNvSpPr txBox="1">
            <a:spLocks/>
          </p:cNvSpPr>
          <p:nvPr/>
        </p:nvSpPr>
        <p:spPr>
          <a:xfrm>
            <a:off x="-64562" y="4361400"/>
            <a:ext cx="7860681" cy="105886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4294"/>
            <a:r>
              <a:rPr lang="en-US" sz="1350" dirty="0">
                <a:latin typeface="Calibri" panose="020F0502020204030204" pitchFamily="34" charset="0"/>
                <a:ea typeface="+mn-lt"/>
                <a:cs typeface="Calibri" panose="020F0502020204030204" pitchFamily="34" charset="0"/>
              </a:rPr>
              <a:t>22-7-1205 (4) </a:t>
            </a:r>
            <a:r>
              <a:rPr lang="en-US" sz="1100" dirty="0">
                <a:latin typeface="Calibri" panose="020F0502020204030204" pitchFamily="34" charset="0"/>
                <a:ea typeface="+mn-lt"/>
                <a:cs typeface="Calibri" panose="020F0502020204030204" pitchFamily="34" charset="0"/>
              </a:rPr>
              <a:t>The local education provider shall ensure that the parent of each student who has a READ plan receives ongoing, regular updates from the student's teacher, which may occur through existing methods of communication, concerning the results of the intervention instruction described in the plan and the student's progress in achieving reading competency.</a:t>
            </a:r>
            <a:endParaRPr lang="en-US" dirty="0">
              <a:latin typeface="Calibri" panose="020F0502020204030204" pitchFamily="34" charset="0"/>
              <a:ea typeface="Calibri"/>
              <a:cs typeface="Calibri" panose="020F0502020204030204" pitchFamily="34" charset="0"/>
            </a:endParaRPr>
          </a:p>
        </p:txBody>
      </p:sp>
      <p:pic>
        <p:nvPicPr>
          <p:cNvPr id="8" name="Picture 7" descr="Colorado Department of Education Logo">
            <a:extLst>
              <a:ext uri="{FF2B5EF4-FFF2-40B4-BE49-F238E27FC236}">
                <a16:creationId xmlns:a16="http://schemas.microsoft.com/office/drawing/2014/main" id="{0CB52AE4-CD42-C5E4-0178-A992933FD7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6119" y="4453721"/>
            <a:ext cx="1237380" cy="509890"/>
          </a:xfrm>
          <a:prstGeom prst="rect">
            <a:avLst/>
          </a:prstGeom>
        </p:spPr>
      </p:pic>
    </p:spTree>
    <p:extLst>
      <p:ext uri="{BB962C8B-B14F-4D97-AF65-F5344CB8AC3E}">
        <p14:creationId xmlns:p14="http://schemas.microsoft.com/office/powerpoint/2010/main" val="5139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46-A345-0315-A272-519647B2C9EA}"/>
              </a:ext>
            </a:extLst>
          </p:cNvPr>
          <p:cNvSpPr>
            <a:spLocks noGrp="1"/>
          </p:cNvSpPr>
          <p:nvPr>
            <p:ph type="title"/>
          </p:nvPr>
        </p:nvSpPr>
        <p:spPr/>
        <p:txBody>
          <a:bodyPr/>
          <a:lstStyle/>
          <a:p>
            <a:r>
              <a:rPr lang="en-US" sz="3200" dirty="0">
                <a:latin typeface="Trebuchet MS" panose="020B0603020202020204" pitchFamily="34" charset="0"/>
                <a:ea typeface="Roboto" panose="02000000000000000000" pitchFamily="2" charset="0"/>
                <a:cs typeface="Roboto" panose="02000000000000000000" pitchFamily="2" charset="0"/>
              </a:rPr>
              <a:t>Objectives</a:t>
            </a:r>
          </a:p>
        </p:txBody>
      </p:sp>
      <p:sp>
        <p:nvSpPr>
          <p:cNvPr id="3" name="Text Placeholder 2">
            <a:extLst>
              <a:ext uri="{FF2B5EF4-FFF2-40B4-BE49-F238E27FC236}">
                <a16:creationId xmlns:a16="http://schemas.microsoft.com/office/drawing/2014/main" id="{EB008689-CB16-9733-EE59-F9794AFD0E0E}"/>
              </a:ext>
            </a:extLst>
          </p:cNvPr>
          <p:cNvSpPr>
            <a:spLocks noGrp="1"/>
          </p:cNvSpPr>
          <p:nvPr>
            <p:ph type="body" idx="1"/>
          </p:nvPr>
        </p:nvSpPr>
        <p:spPr/>
        <p:txBody>
          <a:bodyPr/>
          <a:lstStyle/>
          <a:p>
            <a:r>
              <a:rPr lang="en-US" sz="2000" dirty="0">
                <a:latin typeface="Trebuchet MS" panose="020B0603020202020204" pitchFamily="34" charset="0"/>
              </a:rPr>
              <a:t>Collaborate and discuss tiers of instruction and MTSS with district leaders</a:t>
            </a:r>
          </a:p>
          <a:p>
            <a:r>
              <a:rPr lang="en-US" sz="2000" dirty="0">
                <a:latin typeface="Trebuchet MS" panose="020B0603020202020204" pitchFamily="34" charset="0"/>
              </a:rPr>
              <a:t>Provide MOY READ Act implementation reminders and guidance</a:t>
            </a:r>
          </a:p>
          <a:p>
            <a:r>
              <a:rPr lang="en-US" sz="2000" dirty="0">
                <a:latin typeface="Trebuchet MS" panose="020B0603020202020204" pitchFamily="34" charset="0"/>
              </a:rPr>
              <a:t>Share literacy updates from CDE and the Office of Elementary Literacy and School Readiness </a:t>
            </a:r>
          </a:p>
          <a:p>
            <a:endParaRPr lang="en-US" dirty="0"/>
          </a:p>
        </p:txBody>
      </p:sp>
      <p:pic>
        <p:nvPicPr>
          <p:cNvPr id="8" name="Picture 7" descr="Two children sitting on the floor reading a book">
            <a:extLst>
              <a:ext uri="{FF2B5EF4-FFF2-40B4-BE49-F238E27FC236}">
                <a16:creationId xmlns:a16="http://schemas.microsoft.com/office/drawing/2014/main" id="{13B56852-CFA9-83BA-E39C-DAF3539E599D}"/>
              </a:ext>
            </a:extLst>
          </p:cNvPr>
          <p:cNvPicPr>
            <a:picLocks noChangeAspect="1"/>
          </p:cNvPicPr>
          <p:nvPr/>
        </p:nvPicPr>
        <p:blipFill>
          <a:blip r:embed="rId3"/>
          <a:stretch>
            <a:fillRect/>
          </a:stretch>
        </p:blipFill>
        <p:spPr>
          <a:xfrm>
            <a:off x="6166892" y="192285"/>
            <a:ext cx="2665408" cy="3994990"/>
          </a:xfrm>
          <a:prstGeom prst="rect">
            <a:avLst/>
          </a:prstGeom>
        </p:spPr>
      </p:pic>
    </p:spTree>
    <p:extLst>
      <p:ext uri="{BB962C8B-B14F-4D97-AF65-F5344CB8AC3E}">
        <p14:creationId xmlns:p14="http://schemas.microsoft.com/office/powerpoint/2010/main" val="428606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90B7-1440-46CA-7175-A5293C184E04}"/>
              </a:ext>
            </a:extLst>
          </p:cNvPr>
          <p:cNvSpPr>
            <a:spLocks noGrp="1"/>
          </p:cNvSpPr>
          <p:nvPr>
            <p:ph type="title"/>
          </p:nvPr>
        </p:nvSpPr>
        <p:spPr/>
        <p:txBody>
          <a:bodyPr/>
          <a:lstStyle/>
          <a:p>
            <a:r>
              <a:rPr lang="en-US" sz="3200" dirty="0">
                <a:latin typeface="Trebuchet MS" panose="020B0603020202020204" pitchFamily="34" charset="0"/>
              </a:rPr>
              <a:t>By MOY Data Collection:</a:t>
            </a:r>
          </a:p>
        </p:txBody>
      </p:sp>
      <p:pic>
        <p:nvPicPr>
          <p:cNvPr id="4" name="Content Placeholder 3" descr="The COMTSS logo ">
            <a:extLst>
              <a:ext uri="{FF2B5EF4-FFF2-40B4-BE49-F238E27FC236}">
                <a16:creationId xmlns:a16="http://schemas.microsoft.com/office/drawing/2014/main" id="{AF9C5BCE-D982-8018-0CAD-CAE045D1E7D7}"/>
              </a:ext>
            </a:extLst>
          </p:cNvPr>
          <p:cNvPicPr>
            <a:picLocks noChangeAspect="1"/>
          </p:cNvPicPr>
          <p:nvPr/>
        </p:nvPicPr>
        <p:blipFill>
          <a:blip r:embed="rId3"/>
          <a:stretch>
            <a:fillRect/>
          </a:stretch>
        </p:blipFill>
        <p:spPr>
          <a:xfrm>
            <a:off x="311700" y="1019077"/>
            <a:ext cx="2644004" cy="3263504"/>
          </a:xfrm>
          <a:prstGeom prst="rect">
            <a:avLst/>
          </a:prstGeom>
          <a:noFill/>
          <a:ln>
            <a:noFill/>
          </a:ln>
        </p:spPr>
      </p:pic>
      <p:graphicFrame>
        <p:nvGraphicFramePr>
          <p:cNvPr id="5" name="Diagram 4" descr="Components of a well-functioning system by the time the middle of year assessment is administered include multiple data cycles, robust progress monitoring, flexible groups, and data driven response at all tiers of instruction. ">
            <a:extLst>
              <a:ext uri="{FF2B5EF4-FFF2-40B4-BE49-F238E27FC236}">
                <a16:creationId xmlns:a16="http://schemas.microsoft.com/office/drawing/2014/main" id="{DA67A4EB-EF21-1441-0862-149C543B4A2C}"/>
              </a:ext>
            </a:extLst>
          </p:cNvPr>
          <p:cNvGraphicFramePr/>
          <p:nvPr>
            <p:extLst>
              <p:ext uri="{D42A27DB-BD31-4B8C-83A1-F6EECF244321}">
                <p14:modId xmlns:p14="http://schemas.microsoft.com/office/powerpoint/2010/main" val="3797491999"/>
              </p:ext>
            </p:extLst>
          </p:nvPr>
        </p:nvGraphicFramePr>
        <p:xfrm>
          <a:off x="3163876" y="723285"/>
          <a:ext cx="4572000" cy="3855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7357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3EAC-0DA7-424B-456E-C0BCC1760658}"/>
              </a:ext>
            </a:extLst>
          </p:cNvPr>
          <p:cNvSpPr>
            <a:spLocks noGrp="1"/>
          </p:cNvSpPr>
          <p:nvPr>
            <p:ph type="title"/>
          </p:nvPr>
        </p:nvSpPr>
        <p:spPr>
          <a:xfrm>
            <a:off x="311700" y="105100"/>
            <a:ext cx="8064204" cy="741300"/>
          </a:xfrm>
        </p:spPr>
        <p:txBody>
          <a:bodyPr/>
          <a:lstStyle/>
          <a:p>
            <a:r>
              <a:rPr lang="en-US" sz="3200" dirty="0">
                <a:latin typeface="Trebuchet MS" panose="020B0603020202020204" pitchFamily="34" charset="0"/>
              </a:rPr>
              <a:t>Revisit EOY SMART Goals and Objectives</a:t>
            </a:r>
          </a:p>
        </p:txBody>
      </p:sp>
      <p:sp>
        <p:nvSpPr>
          <p:cNvPr id="5" name="Text Placeholder 4">
            <a:extLst>
              <a:ext uri="{FF2B5EF4-FFF2-40B4-BE49-F238E27FC236}">
                <a16:creationId xmlns:a16="http://schemas.microsoft.com/office/drawing/2014/main" id="{6E71C4BA-2499-2751-3427-59D5E1CC1E4B}"/>
              </a:ext>
            </a:extLst>
          </p:cNvPr>
          <p:cNvSpPr txBox="1">
            <a:spLocks noGrp="1"/>
          </p:cNvSpPr>
          <p:nvPr>
            <p:ph type="body" idx="1"/>
          </p:nvPr>
        </p:nvSpPr>
        <p:spPr>
          <a:xfrm>
            <a:off x="311150" y="1152525"/>
            <a:ext cx="8601202" cy="3051574"/>
          </a:xfrm>
          <a:prstGeom prst="rect">
            <a:avLst/>
          </a:prstGeom>
          <a:solidFill>
            <a:schemeClr val="accent1">
              <a:lumMod val="20000"/>
              <a:lumOff val="80000"/>
            </a:schemeClr>
          </a:solidFill>
          <a:ln>
            <a:solidFill>
              <a:srgbClr val="002060"/>
            </a:solidFill>
          </a:ln>
        </p:spPr>
        <p:txBody>
          <a:bodyPr wrap="square" rtlCol="0">
            <a:spAutoFit/>
          </a:bodyPr>
          <a:lstStyle/>
          <a:p>
            <a:pPr marL="285750" indent="-285750">
              <a:buSzPts val="1100"/>
            </a:pPr>
            <a:r>
              <a:rPr lang="en-US" sz="1800" dirty="0">
                <a:effectLst/>
                <a:latin typeface="Trebuchet MS" panose="020B0603020202020204" pitchFamily="34" charset="0"/>
              </a:rPr>
              <a:t>What progress have students made moving through objectives between BOY and MOY? </a:t>
            </a:r>
          </a:p>
          <a:p>
            <a:pPr>
              <a:buSzPts val="1100"/>
            </a:pPr>
            <a:endParaRPr lang="en-US" sz="1800" dirty="0">
              <a:effectLst/>
              <a:latin typeface="Trebuchet MS" panose="020B0603020202020204" pitchFamily="34" charset="0"/>
            </a:endParaRPr>
          </a:p>
          <a:p>
            <a:pPr marL="285750" indent="-285750">
              <a:buSzPts val="1100"/>
            </a:pPr>
            <a:r>
              <a:rPr lang="en-US" sz="1800" dirty="0">
                <a:effectLst/>
                <a:latin typeface="Trebuchet MS" panose="020B0603020202020204" pitchFamily="34" charset="0"/>
              </a:rPr>
              <a:t>Do READ plans accurately reflect what is being done to target goals and objectives? Are there adjustments that need to be made?</a:t>
            </a:r>
          </a:p>
          <a:p>
            <a:pPr marL="342900" indent="-342900">
              <a:buSzPts val="1100"/>
              <a:buFont typeface="Arial" panose="020B0604020202020204" pitchFamily="34" charset="0"/>
              <a:buChar char="•"/>
            </a:pPr>
            <a:endParaRPr lang="en-US" sz="1800" dirty="0">
              <a:effectLst/>
              <a:latin typeface="Trebuchet MS" panose="020B0603020202020204" pitchFamily="34" charset="0"/>
            </a:endParaRPr>
          </a:p>
          <a:p>
            <a:pPr marL="285750" indent="-285750">
              <a:buSzPts val="1100"/>
            </a:pPr>
            <a:r>
              <a:rPr lang="en-US" sz="1800" dirty="0">
                <a:effectLst/>
                <a:latin typeface="Trebuchet MS" panose="020B0603020202020204" pitchFamily="34" charset="0"/>
              </a:rPr>
              <a:t>If teachers have not been writing clear goals or targeted objectives, is MOY a time that can be revisited to improve alignment between goals and the instruction students are receiving?</a:t>
            </a:r>
          </a:p>
        </p:txBody>
      </p:sp>
    </p:spTree>
    <p:extLst>
      <p:ext uri="{BB962C8B-B14F-4D97-AF65-F5344CB8AC3E}">
        <p14:creationId xmlns:p14="http://schemas.microsoft.com/office/powerpoint/2010/main" val="1151079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latin typeface="Trebuchet MS" panose="020B0603020202020204" pitchFamily="34" charset="0"/>
              </a:rPr>
              <a:t>CDE Literacy Updates</a:t>
            </a:r>
            <a:endParaRPr dirty="0">
              <a:solidFill>
                <a:schemeClr val="tx1"/>
              </a:solidFill>
              <a:latin typeface="Trebuchet MS" panose="020B0603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107-5726-4FFD-F667-7F0A33B8F598}"/>
              </a:ext>
            </a:extLst>
          </p:cNvPr>
          <p:cNvSpPr>
            <a:spLocks noGrp="1"/>
          </p:cNvSpPr>
          <p:nvPr>
            <p:ph type="title"/>
          </p:nvPr>
        </p:nvSpPr>
        <p:spPr>
          <a:xfrm>
            <a:off x="311700" y="105100"/>
            <a:ext cx="4664746" cy="741300"/>
          </a:xfrm>
        </p:spPr>
        <p:txBody>
          <a:bodyPr/>
          <a:lstStyle/>
          <a:p>
            <a:r>
              <a:rPr lang="en-US" sz="2800" dirty="0">
                <a:latin typeface="Trebuchet MS" panose="020B0603020202020204" pitchFamily="34" charset="0"/>
              </a:rPr>
              <a:t>New READ Act Reports and Presentations</a:t>
            </a:r>
          </a:p>
        </p:txBody>
      </p:sp>
      <p:sp>
        <p:nvSpPr>
          <p:cNvPr id="6" name="Text Placeholder 5">
            <a:extLst>
              <a:ext uri="{FF2B5EF4-FFF2-40B4-BE49-F238E27FC236}">
                <a16:creationId xmlns:a16="http://schemas.microsoft.com/office/drawing/2014/main" id="{7FD3C2DD-F875-48D1-6780-D90392AB12A8}"/>
              </a:ext>
            </a:extLst>
          </p:cNvPr>
          <p:cNvSpPr>
            <a:spLocks noGrp="1"/>
          </p:cNvSpPr>
          <p:nvPr>
            <p:ph type="body" idx="1"/>
          </p:nvPr>
        </p:nvSpPr>
        <p:spPr>
          <a:xfrm>
            <a:off x="97497" y="958362"/>
            <a:ext cx="5239433" cy="3389038"/>
          </a:xfrm>
        </p:spPr>
        <p:txBody>
          <a:bodyPr>
            <a:normAutofit fontScale="85000" lnSpcReduction="20000"/>
          </a:bodyPr>
          <a:lstStyle/>
          <a:p>
            <a:pPr marL="127000" indent="0">
              <a:buNone/>
            </a:pPr>
            <a:r>
              <a:rPr lang="en-US" sz="1900" dirty="0">
                <a:latin typeface="Trebuchet MS" panose="020B0603020202020204" pitchFamily="34" charset="0"/>
              </a:rPr>
              <a:t>The Colorado READ Act:</a:t>
            </a:r>
          </a:p>
          <a:p>
            <a:pPr marL="127000" indent="0">
              <a:buNone/>
            </a:pPr>
            <a:r>
              <a:rPr lang="en-US" sz="1900" dirty="0">
                <a:latin typeface="Trebuchet MS" panose="020B0603020202020204" pitchFamily="34" charset="0"/>
              </a:rPr>
              <a:t>Where We Have Been and Where We Can Go: Lessons Learned and the Evolution of Policy (Colorado State Board of Education Presentation, Jan. 8, 2025)</a:t>
            </a:r>
            <a:endParaRPr lang="en-US" sz="1900" dirty="0">
              <a:latin typeface="Trebuchet MS" panose="020B0603020202020204" pitchFamily="34" charset="0"/>
              <a:hlinkClick r:id="rId3"/>
            </a:endParaRPr>
          </a:p>
          <a:p>
            <a:pPr marL="127000" indent="0">
              <a:buNone/>
            </a:pPr>
            <a:r>
              <a:rPr lang="en-US" sz="1900" dirty="0">
                <a:latin typeface="Trebuchet MS" panose="020B0603020202020204" pitchFamily="34" charset="0"/>
                <a:hlinkClick r:id="rId3"/>
              </a:rPr>
              <a:t>https://go.boarddocs.com/co/cde/Board.nsf/files/DCCTGG774C46/$file/READ%20Act%20Independent%20Evaluation%20Presentation%20-%20Jan.%202025.pdf</a:t>
            </a:r>
            <a:endParaRPr lang="en-US" sz="1900" dirty="0">
              <a:latin typeface="Trebuchet MS" panose="020B0603020202020204" pitchFamily="34" charset="0"/>
            </a:endParaRPr>
          </a:p>
          <a:p>
            <a:pPr marL="127000" indent="0">
              <a:buNone/>
            </a:pPr>
            <a:endParaRPr lang="en-US" sz="1900" dirty="0">
              <a:latin typeface="Trebuchet MS" panose="020B0603020202020204" pitchFamily="34" charset="0"/>
            </a:endParaRPr>
          </a:p>
          <a:p>
            <a:pPr marL="127000" indent="0">
              <a:buNone/>
            </a:pPr>
            <a:endParaRPr lang="en-US" sz="1900" dirty="0">
              <a:latin typeface="Trebuchet MS" panose="020B0603020202020204" pitchFamily="34" charset="0"/>
            </a:endParaRPr>
          </a:p>
          <a:p>
            <a:pPr marL="127000" indent="0">
              <a:buNone/>
            </a:pPr>
            <a:r>
              <a:rPr lang="en-US" sz="1900" dirty="0">
                <a:latin typeface="Trebuchet MS" panose="020B0603020202020204" pitchFamily="34" charset="0"/>
              </a:rPr>
              <a:t>Independent Evaluation of the READ Act: Year 4 Report </a:t>
            </a:r>
          </a:p>
          <a:p>
            <a:pPr marL="127000" indent="0">
              <a:buNone/>
            </a:pPr>
            <a:r>
              <a:rPr lang="en-US" sz="1900" dirty="0">
                <a:latin typeface="Trebuchet MS" panose="020B0603020202020204" pitchFamily="34" charset="0"/>
                <a:hlinkClick r:id="rId4"/>
              </a:rPr>
              <a:t>https://www.cde.state.co.us/coloradoliteracy/readactperpupilsummaryreportyear4</a:t>
            </a:r>
            <a:endParaRPr lang="en-US" sz="1400" dirty="0">
              <a:latin typeface="Trebuchet MS" panose="020B0603020202020204" pitchFamily="34" charset="0"/>
            </a:endParaRPr>
          </a:p>
          <a:p>
            <a:pPr marL="127000" indent="0">
              <a:buNone/>
            </a:pPr>
            <a:endParaRPr lang="en-US" dirty="0"/>
          </a:p>
        </p:txBody>
      </p:sp>
      <p:pic>
        <p:nvPicPr>
          <p:cNvPr id="8" name="Picture 7" descr="Independent Evaluation of the READ Act: Year 4 Report">
            <a:extLst>
              <a:ext uri="{FF2B5EF4-FFF2-40B4-BE49-F238E27FC236}">
                <a16:creationId xmlns:a16="http://schemas.microsoft.com/office/drawing/2014/main" id="{FC69ACF3-7058-CC3C-D596-9B2FEEA94C2C}"/>
              </a:ext>
            </a:extLst>
          </p:cNvPr>
          <p:cNvPicPr>
            <a:picLocks noChangeAspect="1"/>
          </p:cNvPicPr>
          <p:nvPr/>
        </p:nvPicPr>
        <p:blipFill>
          <a:blip r:embed="rId5"/>
          <a:stretch>
            <a:fillRect/>
          </a:stretch>
        </p:blipFill>
        <p:spPr>
          <a:xfrm>
            <a:off x="5849440" y="200562"/>
            <a:ext cx="3030515" cy="3954314"/>
          </a:xfrm>
          <a:prstGeom prst="rect">
            <a:avLst/>
          </a:prstGeom>
        </p:spPr>
      </p:pic>
    </p:spTree>
    <p:extLst>
      <p:ext uri="{BB962C8B-B14F-4D97-AF65-F5344CB8AC3E}">
        <p14:creationId xmlns:p14="http://schemas.microsoft.com/office/powerpoint/2010/main" val="510075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19CA61-D209-45CD-C00B-1710DCCB161E}"/>
              </a:ext>
            </a:extLst>
          </p:cNvPr>
          <p:cNvSpPr>
            <a:spLocks noGrp="1"/>
          </p:cNvSpPr>
          <p:nvPr>
            <p:ph type="title" idx="2"/>
          </p:nvPr>
        </p:nvSpPr>
        <p:spPr>
          <a:xfrm>
            <a:off x="71121" y="4653475"/>
            <a:ext cx="7226495" cy="384925"/>
          </a:xfrm>
        </p:spPr>
        <p:txBody>
          <a:bodyPr/>
          <a:lstStyle/>
          <a:p>
            <a:r>
              <a:rPr lang="en-US" sz="1000" dirty="0">
                <a:solidFill>
                  <a:schemeClr val="tx1"/>
                </a:solidFill>
                <a:hlinkClick r:id="rId3">
                  <a:extLst>
                    <a:ext uri="{A12FA001-AC4F-418D-AE19-62706E023703}">
                      <ahyp:hlinkClr xmlns:ahyp="http://schemas.microsoft.com/office/drawing/2018/hyperlinkcolor" val="tx"/>
                    </a:ext>
                  </a:extLst>
                </a:hlinkClick>
              </a:rPr>
              <a:t>https://go.boarddocs.com/co/cde/Board.nsf/files/DCCTGG774C46/$file/READ%20Act%20Independent%20Evaluation%20Presentation%20-%20Jan.%202025.pdf</a:t>
            </a:r>
            <a:br>
              <a:rPr lang="en-US" sz="1000" dirty="0">
                <a:solidFill>
                  <a:schemeClr val="tx1"/>
                </a:solidFill>
              </a:rPr>
            </a:br>
            <a:endParaRPr lang="en-US" sz="1000" dirty="0">
              <a:solidFill>
                <a:schemeClr val="tx1"/>
              </a:solidFill>
            </a:endParaRPr>
          </a:p>
        </p:txBody>
      </p:sp>
      <p:pic>
        <p:nvPicPr>
          <p:cNvPr id="8" name="Picture 7" descr="Executive Summary from 1/8/24 Colorado State Board of Education Meeting">
            <a:extLst>
              <a:ext uri="{FF2B5EF4-FFF2-40B4-BE49-F238E27FC236}">
                <a16:creationId xmlns:a16="http://schemas.microsoft.com/office/drawing/2014/main" id="{3706B6E2-A047-F123-BE1A-425F4BD9C6CE}"/>
              </a:ext>
            </a:extLst>
          </p:cNvPr>
          <p:cNvPicPr>
            <a:picLocks noChangeAspect="1"/>
          </p:cNvPicPr>
          <p:nvPr/>
        </p:nvPicPr>
        <p:blipFill>
          <a:blip r:embed="rId4"/>
          <a:srcRect t="766" r="778"/>
          <a:stretch/>
        </p:blipFill>
        <p:spPr>
          <a:xfrm>
            <a:off x="-12772" y="0"/>
            <a:ext cx="9156772" cy="4355024"/>
          </a:xfrm>
          <a:prstGeom prst="rect">
            <a:avLst/>
          </a:prstGeom>
        </p:spPr>
      </p:pic>
    </p:spTree>
    <p:extLst>
      <p:ext uri="{BB962C8B-B14F-4D97-AF65-F5344CB8AC3E}">
        <p14:creationId xmlns:p14="http://schemas.microsoft.com/office/powerpoint/2010/main" val="346961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BE912C0-44CA-B3EE-6BF7-345BDFDD714A}"/>
              </a:ext>
            </a:extLst>
          </p:cNvPr>
          <p:cNvSpPr>
            <a:spLocks noGrp="1"/>
          </p:cNvSpPr>
          <p:nvPr>
            <p:ph type="title" idx="2"/>
          </p:nvPr>
        </p:nvSpPr>
        <p:spPr>
          <a:xfrm>
            <a:off x="323900" y="3437531"/>
            <a:ext cx="7267200" cy="156600"/>
          </a:xfrm>
        </p:spPr>
        <p:txBody>
          <a:bodyPr/>
          <a:lstStyle/>
          <a:p>
            <a:r>
              <a:rPr lang="en-US" dirty="0"/>
              <a:t>Executive Summary (Continued)</a:t>
            </a:r>
          </a:p>
        </p:txBody>
      </p:sp>
      <p:pic>
        <p:nvPicPr>
          <p:cNvPr id="6" name="Picture 5" descr="Executive Summary from 1/8/24 Colorado State Board of Education Meeting">
            <a:extLst>
              <a:ext uri="{FF2B5EF4-FFF2-40B4-BE49-F238E27FC236}">
                <a16:creationId xmlns:a16="http://schemas.microsoft.com/office/drawing/2014/main" id="{21A0C777-80BF-E65D-77EF-A7B4FE154022}"/>
              </a:ext>
            </a:extLst>
          </p:cNvPr>
          <p:cNvPicPr>
            <a:picLocks noChangeAspect="1"/>
          </p:cNvPicPr>
          <p:nvPr/>
        </p:nvPicPr>
        <p:blipFill>
          <a:blip r:embed="rId3"/>
          <a:stretch>
            <a:fillRect/>
          </a:stretch>
        </p:blipFill>
        <p:spPr>
          <a:xfrm>
            <a:off x="0" y="0"/>
            <a:ext cx="9144000" cy="4333378"/>
          </a:xfrm>
          <a:prstGeom prst="rect">
            <a:avLst/>
          </a:prstGeom>
        </p:spPr>
      </p:pic>
      <p:sp>
        <p:nvSpPr>
          <p:cNvPr id="10" name="Title 3">
            <a:extLst>
              <a:ext uri="{FF2B5EF4-FFF2-40B4-BE49-F238E27FC236}">
                <a16:creationId xmlns:a16="http://schemas.microsoft.com/office/drawing/2014/main" id="{47B7C9DD-2CF5-427C-D569-DEA90BBD75AD}"/>
              </a:ext>
            </a:extLst>
          </p:cNvPr>
          <p:cNvSpPr txBox="1">
            <a:spLocks/>
          </p:cNvSpPr>
          <p:nvPr/>
        </p:nvSpPr>
        <p:spPr>
          <a:xfrm>
            <a:off x="205203" y="4694378"/>
            <a:ext cx="7417271" cy="373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sz="1000" dirty="0">
                <a:solidFill>
                  <a:schemeClr val="tx1"/>
                </a:solidFill>
                <a:hlinkClick r:id="rId4">
                  <a:extLst>
                    <a:ext uri="{A12FA001-AC4F-418D-AE19-62706E023703}">
                      <ahyp:hlinkClr xmlns:ahyp="http://schemas.microsoft.com/office/drawing/2018/hyperlinkcolor" val="tx"/>
                    </a:ext>
                  </a:extLst>
                </a:hlinkClick>
              </a:rPr>
              <a:t>https://go.boarddocs.com/co/cde/Board.nsf/files/DCCTGG774C46/$file/READ%20Act%20Independent%20Evaluation%20Presentation%20-%20Jan.%202025.pdf</a:t>
            </a:r>
            <a:br>
              <a:rPr lang="en-US" sz="1000" dirty="0"/>
            </a:br>
            <a:endParaRPr lang="en-US" sz="1000" dirty="0"/>
          </a:p>
        </p:txBody>
      </p:sp>
    </p:spTree>
    <p:extLst>
      <p:ext uri="{BB962C8B-B14F-4D97-AF65-F5344CB8AC3E}">
        <p14:creationId xmlns:p14="http://schemas.microsoft.com/office/powerpoint/2010/main" val="184827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265C-65B0-DACB-9C1E-0D59508789A5}"/>
              </a:ext>
            </a:extLst>
          </p:cNvPr>
          <p:cNvSpPr>
            <a:spLocks noGrp="1"/>
          </p:cNvSpPr>
          <p:nvPr>
            <p:ph type="title"/>
          </p:nvPr>
        </p:nvSpPr>
        <p:spPr>
          <a:xfrm>
            <a:off x="188007" y="105099"/>
            <a:ext cx="7167900" cy="741300"/>
          </a:xfrm>
        </p:spPr>
        <p:txBody>
          <a:bodyPr/>
          <a:lstStyle/>
          <a:p>
            <a:r>
              <a:rPr lang="en-US" sz="2800" dirty="0">
                <a:latin typeface="Trebuchet MS" panose="020B0603020202020204" pitchFamily="34" charset="0"/>
              </a:rPr>
              <a:t>READ Act Website</a:t>
            </a:r>
          </a:p>
        </p:txBody>
      </p:sp>
      <p:sp>
        <p:nvSpPr>
          <p:cNvPr id="3" name="Text Placeholder 2">
            <a:extLst>
              <a:ext uri="{FF2B5EF4-FFF2-40B4-BE49-F238E27FC236}">
                <a16:creationId xmlns:a16="http://schemas.microsoft.com/office/drawing/2014/main" id="{E16CB468-37C0-8E0A-6B29-674BEE5414B8}"/>
              </a:ext>
            </a:extLst>
          </p:cNvPr>
          <p:cNvSpPr>
            <a:spLocks noGrp="1"/>
          </p:cNvSpPr>
          <p:nvPr>
            <p:ph type="body" idx="1"/>
          </p:nvPr>
        </p:nvSpPr>
        <p:spPr>
          <a:xfrm>
            <a:off x="311699" y="1054350"/>
            <a:ext cx="3196825" cy="3034800"/>
          </a:xfrm>
        </p:spPr>
        <p:txBody>
          <a:bodyPr>
            <a:normAutofit/>
          </a:bodyPr>
          <a:lstStyle/>
          <a:p>
            <a:pPr marL="127000" indent="0">
              <a:buNone/>
            </a:pPr>
            <a:r>
              <a:rPr lang="en-US" dirty="0">
                <a:latin typeface="Trebuchet MS" panose="020B0603020202020204" pitchFamily="34" charset="0"/>
              </a:rPr>
              <a:t>The ELSR office is currently updating pages to be more accessible and user-friendly.</a:t>
            </a:r>
          </a:p>
          <a:p>
            <a:pPr marL="127000" indent="0">
              <a:buNone/>
            </a:pPr>
            <a:endParaRPr lang="en-US" dirty="0">
              <a:latin typeface="Trebuchet MS" panose="020B0603020202020204" pitchFamily="34" charset="0"/>
            </a:endParaRPr>
          </a:p>
          <a:p>
            <a:pPr marL="127000" indent="0">
              <a:buNone/>
            </a:pPr>
            <a:r>
              <a:rPr lang="en-US" dirty="0">
                <a:latin typeface="Trebuchet MS" panose="020B0603020202020204" pitchFamily="34" charset="0"/>
              </a:rPr>
              <a:t>The Identification of SRD and READ Plans tab now shows this page with jump to buttons at the top and resources delineated by topic in colored boxes below. </a:t>
            </a:r>
          </a:p>
        </p:txBody>
      </p:sp>
      <p:pic>
        <p:nvPicPr>
          <p:cNvPr id="5" name="Picture 4" descr="READ Act Guidance and READ Plan Resources web page on CDE website">
            <a:extLst>
              <a:ext uri="{FF2B5EF4-FFF2-40B4-BE49-F238E27FC236}">
                <a16:creationId xmlns:a16="http://schemas.microsoft.com/office/drawing/2014/main" id="{215B8DEA-2539-6909-4F9F-A8EA7A97F6A5}"/>
              </a:ext>
            </a:extLst>
          </p:cNvPr>
          <p:cNvPicPr>
            <a:picLocks noChangeAspect="1"/>
          </p:cNvPicPr>
          <p:nvPr/>
        </p:nvPicPr>
        <p:blipFill>
          <a:blip r:embed="rId3"/>
          <a:stretch>
            <a:fillRect/>
          </a:stretch>
        </p:blipFill>
        <p:spPr>
          <a:xfrm>
            <a:off x="3508525" y="191288"/>
            <a:ext cx="5524380" cy="3995987"/>
          </a:xfrm>
          <a:prstGeom prst="rect">
            <a:avLst/>
          </a:prstGeom>
        </p:spPr>
      </p:pic>
      <p:sp>
        <p:nvSpPr>
          <p:cNvPr id="6" name="Title 10">
            <a:extLst>
              <a:ext uri="{FF2B5EF4-FFF2-40B4-BE49-F238E27FC236}">
                <a16:creationId xmlns:a16="http://schemas.microsoft.com/office/drawing/2014/main" id="{9435E085-9718-FA3A-EEC3-7DF494DCC3C1}"/>
              </a:ext>
            </a:extLst>
          </p:cNvPr>
          <p:cNvSpPr txBox="1">
            <a:spLocks noGrp="1"/>
          </p:cNvSpPr>
          <p:nvPr>
            <p:ph type="title" idx="2"/>
          </p:nvPr>
        </p:nvSpPr>
        <p:spPr>
          <a:xfrm>
            <a:off x="444381" y="4648813"/>
            <a:ext cx="7267575" cy="1555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latin typeface="Calibri"/>
                <a:ea typeface="Calibri"/>
                <a:cs typeface="Calibri"/>
                <a:hlinkClick r:id="rId4"/>
              </a:rPr>
              <a:t>https://www.cde.state.co.us/coloradoliteracy/readplans</a:t>
            </a:r>
            <a:r>
              <a:rPr lang="en-US" sz="900" dirty="0">
                <a:latin typeface="Calibri"/>
                <a:ea typeface="Calibri"/>
                <a:cs typeface="Calibri"/>
              </a:rPr>
              <a:t> </a:t>
            </a:r>
            <a:endParaRPr lang="en-US" sz="1050" dirty="0"/>
          </a:p>
        </p:txBody>
      </p:sp>
    </p:spTree>
    <p:extLst>
      <p:ext uri="{BB962C8B-B14F-4D97-AF65-F5344CB8AC3E}">
        <p14:creationId xmlns:p14="http://schemas.microsoft.com/office/powerpoint/2010/main" val="161174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DE0C-3396-E608-0575-6508A4000407}"/>
              </a:ext>
            </a:extLst>
          </p:cNvPr>
          <p:cNvSpPr>
            <a:spLocks noGrp="1"/>
          </p:cNvSpPr>
          <p:nvPr>
            <p:ph type="title"/>
          </p:nvPr>
        </p:nvSpPr>
        <p:spPr>
          <a:xfrm>
            <a:off x="164756" y="97343"/>
            <a:ext cx="8520600" cy="572700"/>
          </a:xfrm>
        </p:spPr>
        <p:txBody>
          <a:bodyPr/>
          <a:lstStyle/>
          <a:p>
            <a:r>
              <a:rPr lang="en-US" sz="2250" dirty="0">
                <a:latin typeface="Trebuchet MS" panose="020B0603020202020204" pitchFamily="34" charset="0"/>
              </a:rPr>
              <a:t>Professional Development </a:t>
            </a:r>
          </a:p>
        </p:txBody>
      </p:sp>
      <p:pic>
        <p:nvPicPr>
          <p:cNvPr id="7" name="Picture 6" descr="Science of Reading Literacy Series web page on CDE website under READ Act Related Resources tab">
            <a:extLst>
              <a:ext uri="{FF2B5EF4-FFF2-40B4-BE49-F238E27FC236}">
                <a16:creationId xmlns:a16="http://schemas.microsoft.com/office/drawing/2014/main" id="{67F6EA41-C8AE-7F2F-3840-C785FFEF3248}"/>
              </a:ext>
            </a:extLst>
          </p:cNvPr>
          <p:cNvPicPr>
            <a:picLocks noChangeAspect="1"/>
          </p:cNvPicPr>
          <p:nvPr/>
        </p:nvPicPr>
        <p:blipFill>
          <a:blip r:embed="rId3"/>
          <a:stretch>
            <a:fillRect/>
          </a:stretch>
        </p:blipFill>
        <p:spPr>
          <a:xfrm>
            <a:off x="271848" y="670043"/>
            <a:ext cx="8600303" cy="4021777"/>
          </a:xfrm>
          <a:prstGeom prst="rect">
            <a:avLst/>
          </a:prstGeom>
        </p:spPr>
      </p:pic>
      <p:sp>
        <p:nvSpPr>
          <p:cNvPr id="3" name="TextBox 2">
            <a:extLst>
              <a:ext uri="{FF2B5EF4-FFF2-40B4-BE49-F238E27FC236}">
                <a16:creationId xmlns:a16="http://schemas.microsoft.com/office/drawing/2014/main" id="{36C7CD76-4465-84B5-F7FE-D6D41278EC32}"/>
              </a:ext>
            </a:extLst>
          </p:cNvPr>
          <p:cNvSpPr txBox="1"/>
          <p:nvPr/>
        </p:nvSpPr>
        <p:spPr>
          <a:xfrm>
            <a:off x="1600199" y="4792241"/>
            <a:ext cx="5943600" cy="253916"/>
          </a:xfrm>
          <a:prstGeom prst="rect">
            <a:avLst/>
          </a:prstGeom>
          <a:noFill/>
        </p:spPr>
        <p:txBody>
          <a:bodyPr wrap="square" rtlCol="0">
            <a:spAutoFit/>
          </a:bodyPr>
          <a:lstStyle/>
          <a:p>
            <a:pPr algn="ctr"/>
            <a:r>
              <a:rPr lang="en-US" sz="1050" dirty="0">
                <a:hlinkClick r:id="rId4"/>
              </a:rPr>
              <a:t>https://www.cde.state.co.us/coloradoliteracy/sorliteracyseries</a:t>
            </a:r>
            <a:r>
              <a:rPr lang="en-US" sz="1050" dirty="0"/>
              <a:t> </a:t>
            </a:r>
          </a:p>
        </p:txBody>
      </p:sp>
      <p:sp>
        <p:nvSpPr>
          <p:cNvPr id="6" name="Oval 5">
            <a:extLst>
              <a:ext uri="{FF2B5EF4-FFF2-40B4-BE49-F238E27FC236}">
                <a16:creationId xmlns:a16="http://schemas.microsoft.com/office/drawing/2014/main" id="{3EE1EBD4-43B5-0B84-7BC5-C63F2E3B80AF}"/>
              </a:ext>
              <a:ext uri="{C183D7F6-B498-43B3-948B-1728B52AA6E4}">
                <adec:decorative xmlns:adec="http://schemas.microsoft.com/office/drawing/2017/decorative" val="1"/>
              </a:ext>
            </a:extLst>
          </p:cNvPr>
          <p:cNvSpPr/>
          <p:nvPr/>
        </p:nvSpPr>
        <p:spPr>
          <a:xfrm>
            <a:off x="6606746" y="3171568"/>
            <a:ext cx="2372497" cy="9555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8" name="Picture 7" descr="Colorado Department of Education Logo ">
            <a:extLst>
              <a:ext uri="{FF2B5EF4-FFF2-40B4-BE49-F238E27FC236}">
                <a16:creationId xmlns:a16="http://schemas.microsoft.com/office/drawing/2014/main" id="{25134895-1787-78A6-793F-4F478DB26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994" y="4487086"/>
            <a:ext cx="1237380" cy="509890"/>
          </a:xfrm>
          <a:prstGeom prst="rect">
            <a:avLst/>
          </a:prstGeom>
        </p:spPr>
      </p:pic>
    </p:spTree>
    <p:extLst>
      <p:ext uri="{BB962C8B-B14F-4D97-AF65-F5344CB8AC3E}">
        <p14:creationId xmlns:p14="http://schemas.microsoft.com/office/powerpoint/2010/main" val="207171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166C-C468-8570-157A-F36E82D4CBB7}"/>
              </a:ext>
            </a:extLst>
          </p:cNvPr>
          <p:cNvSpPr>
            <a:spLocks noGrp="1"/>
          </p:cNvSpPr>
          <p:nvPr>
            <p:ph type="title"/>
          </p:nvPr>
        </p:nvSpPr>
        <p:spPr>
          <a:xfrm>
            <a:off x="1164130" y="3865132"/>
            <a:ext cx="7167900" cy="741300"/>
          </a:xfrm>
        </p:spPr>
        <p:txBody>
          <a:bodyPr/>
          <a:lstStyle/>
          <a:p>
            <a:r>
              <a:rPr lang="en-US" sz="1800" dirty="0">
                <a:hlinkClick r:id="rId3"/>
              </a:rPr>
              <a:t>https://www.cde.state.co.us/coloradoliteracy/sorliteracyseries</a:t>
            </a:r>
            <a:br>
              <a:rPr lang="en-US" sz="1800" dirty="0"/>
            </a:br>
            <a:endParaRPr lang="en-US" sz="1800" dirty="0"/>
          </a:p>
        </p:txBody>
      </p:sp>
      <p:pic>
        <p:nvPicPr>
          <p:cNvPr id="4" name="Picture 3" descr="Elementary Literacy and School Readiness Office Science of Reading Literacy Series banner ">
            <a:extLst>
              <a:ext uri="{FF2B5EF4-FFF2-40B4-BE49-F238E27FC236}">
                <a16:creationId xmlns:a16="http://schemas.microsoft.com/office/drawing/2014/main" id="{BD64CD0D-8C6F-8EAA-C549-BAA2E668E755}"/>
              </a:ext>
            </a:extLst>
          </p:cNvPr>
          <p:cNvPicPr>
            <a:picLocks noChangeAspect="1"/>
          </p:cNvPicPr>
          <p:nvPr/>
        </p:nvPicPr>
        <p:blipFill>
          <a:blip r:embed="rId4"/>
          <a:stretch>
            <a:fillRect/>
          </a:stretch>
        </p:blipFill>
        <p:spPr>
          <a:xfrm>
            <a:off x="264017" y="284176"/>
            <a:ext cx="8615966" cy="1475549"/>
          </a:xfrm>
          <a:prstGeom prst="rect">
            <a:avLst/>
          </a:prstGeom>
          <a:effectLst>
            <a:outerShdw blurRad="50800" dist="38100" dir="2700000" algn="tl" rotWithShape="0">
              <a:prstClr val="black">
                <a:alpha val="40000"/>
              </a:prstClr>
            </a:outerShdw>
          </a:effectLst>
          <a:scene3d>
            <a:camera prst="orthographicFront"/>
            <a:lightRig rig="threePt" dir="t"/>
          </a:scene3d>
          <a:sp3d>
            <a:bevelT w="25400" h="19050"/>
          </a:sp3d>
        </p:spPr>
      </p:pic>
      <p:sp>
        <p:nvSpPr>
          <p:cNvPr id="5" name="TextBox 4">
            <a:extLst>
              <a:ext uri="{FF2B5EF4-FFF2-40B4-BE49-F238E27FC236}">
                <a16:creationId xmlns:a16="http://schemas.microsoft.com/office/drawing/2014/main" id="{24E0851F-8DF3-FC8E-AD23-50D1A8CA28B2}"/>
              </a:ext>
            </a:extLst>
          </p:cNvPr>
          <p:cNvSpPr txBox="1"/>
          <p:nvPr/>
        </p:nvSpPr>
        <p:spPr>
          <a:xfrm>
            <a:off x="678150" y="2200187"/>
            <a:ext cx="7653880" cy="1323439"/>
          </a:xfrm>
          <a:prstGeom prst="rect">
            <a:avLst/>
          </a:prstGeom>
          <a:noFill/>
        </p:spPr>
        <p:txBody>
          <a:bodyPr wrap="square" rtlCol="0">
            <a:spAutoFit/>
          </a:bodyPr>
          <a:lstStyle/>
          <a:p>
            <a:r>
              <a:rPr lang="en-US" sz="2000" b="1" dirty="0">
                <a:latin typeface="Trebuchet MS" panose="020B0603020202020204" pitchFamily="34" charset="0"/>
              </a:rPr>
              <a:t>New materials in the series:</a:t>
            </a:r>
          </a:p>
          <a:p>
            <a:pPr marL="285750" indent="-285750">
              <a:buFont typeface="Arial" panose="020B0604020202020204" pitchFamily="34" charset="0"/>
              <a:buChar char="•"/>
            </a:pPr>
            <a:r>
              <a:rPr lang="en-US" sz="2000" dirty="0">
                <a:latin typeface="Trebuchet MS" panose="020B0603020202020204" pitchFamily="34" charset="0"/>
              </a:rPr>
              <a:t>Background Knowledge</a:t>
            </a:r>
          </a:p>
          <a:p>
            <a:pPr marL="285750" indent="-285750">
              <a:buFont typeface="Arial" panose="020B0604020202020204" pitchFamily="34" charset="0"/>
              <a:buChar char="•"/>
            </a:pPr>
            <a:r>
              <a:rPr lang="en-US" sz="2000" dirty="0">
                <a:latin typeface="Trebuchet MS" panose="020B0603020202020204" pitchFamily="34" charset="0"/>
              </a:rPr>
              <a:t>Inference</a:t>
            </a:r>
          </a:p>
          <a:p>
            <a:pPr marL="285750" indent="-285750">
              <a:buFont typeface="Arial" panose="020B0604020202020204" pitchFamily="34" charset="0"/>
              <a:buChar char="•"/>
            </a:pPr>
            <a:r>
              <a:rPr lang="en-US" sz="2000" dirty="0">
                <a:latin typeface="Trebuchet MS" panose="020B0603020202020204" pitchFamily="34" charset="0"/>
              </a:rPr>
              <a:t>Sentence Structure</a:t>
            </a:r>
            <a:endParaRPr lang="en-US" dirty="0">
              <a:latin typeface="Trebuchet MS" panose="020B0603020202020204" pitchFamily="34" charset="0"/>
            </a:endParaRPr>
          </a:p>
        </p:txBody>
      </p:sp>
    </p:spTree>
    <p:extLst>
      <p:ext uri="{BB962C8B-B14F-4D97-AF65-F5344CB8AC3E}">
        <p14:creationId xmlns:p14="http://schemas.microsoft.com/office/powerpoint/2010/main" val="2735044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6B901F-334B-B578-898C-AD95725153E6}"/>
              </a:ext>
            </a:extLst>
          </p:cNvPr>
          <p:cNvSpPr>
            <a:spLocks noGrp="1"/>
          </p:cNvSpPr>
          <p:nvPr>
            <p:ph type="title"/>
          </p:nvPr>
        </p:nvSpPr>
        <p:spPr>
          <a:xfrm>
            <a:off x="311699" y="105100"/>
            <a:ext cx="8415205" cy="741300"/>
          </a:xfrm>
        </p:spPr>
        <p:txBody>
          <a:bodyPr>
            <a:noAutofit/>
          </a:bodyPr>
          <a:lstStyle/>
          <a:p>
            <a:r>
              <a:rPr lang="en-US" sz="2800" dirty="0">
                <a:latin typeface="Trebuchet MS" panose="020B0603020202020204" pitchFamily="34" charset="0"/>
                <a:ea typeface="Roboto" panose="02000000000000000000" pitchFamily="2" charset="0"/>
                <a:cs typeface="Roboto" panose="02000000000000000000" pitchFamily="2" charset="0"/>
              </a:rPr>
              <a:t>Science of Reading Literacy Series</a:t>
            </a:r>
          </a:p>
        </p:txBody>
      </p:sp>
      <p:sp>
        <p:nvSpPr>
          <p:cNvPr id="8" name="Arrow: Pentagon 7">
            <a:extLst>
              <a:ext uri="{FF2B5EF4-FFF2-40B4-BE49-F238E27FC236}">
                <a16:creationId xmlns:a16="http://schemas.microsoft.com/office/drawing/2014/main" id="{80412CAE-9AFC-0CF0-C717-CDC874B5E4EC}"/>
              </a:ext>
            </a:extLst>
          </p:cNvPr>
          <p:cNvSpPr/>
          <p:nvPr/>
        </p:nvSpPr>
        <p:spPr>
          <a:xfrm>
            <a:off x="307795" y="1855334"/>
            <a:ext cx="2513578" cy="1483895"/>
          </a:xfrm>
          <a:prstGeom prst="homePlate">
            <a:avLst/>
          </a:prstGeom>
          <a:solidFill>
            <a:schemeClr val="accent4">
              <a:lumMod val="40000"/>
              <a:lumOff val="6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latin typeface="Trebuchet MS" panose="020B0603020202020204" pitchFamily="34" charset="0"/>
              </a:rPr>
              <a:t>Background Knowledge</a:t>
            </a:r>
          </a:p>
          <a:p>
            <a:pPr marL="342900" indent="-342900">
              <a:buFont typeface="Arial" panose="020B0604020202020204" pitchFamily="34" charset="0"/>
              <a:buChar char="•"/>
            </a:pPr>
            <a:r>
              <a:rPr lang="en-US" sz="2000" dirty="0">
                <a:solidFill>
                  <a:schemeClr val="tx1"/>
                </a:solidFill>
                <a:latin typeface="Trebuchet MS" panose="020B0603020202020204" pitchFamily="34" charset="0"/>
              </a:rPr>
              <a:t>Inference</a:t>
            </a:r>
          </a:p>
        </p:txBody>
      </p:sp>
      <p:pic>
        <p:nvPicPr>
          <p:cNvPr id="5" name="Picture 4" descr="Background Knowledge and Inference Materials for the Science of Reading Literacy Series">
            <a:extLst>
              <a:ext uri="{FF2B5EF4-FFF2-40B4-BE49-F238E27FC236}">
                <a16:creationId xmlns:a16="http://schemas.microsoft.com/office/drawing/2014/main" id="{C6545282-602E-6F3B-62C9-F47C6573E72A}"/>
              </a:ext>
            </a:extLst>
          </p:cNvPr>
          <p:cNvPicPr>
            <a:picLocks noChangeAspect="1"/>
          </p:cNvPicPr>
          <p:nvPr/>
        </p:nvPicPr>
        <p:blipFill>
          <a:blip r:embed="rId3"/>
          <a:stretch>
            <a:fillRect/>
          </a:stretch>
        </p:blipFill>
        <p:spPr>
          <a:xfrm>
            <a:off x="2942815" y="1098206"/>
            <a:ext cx="5893390" cy="2998151"/>
          </a:xfrm>
          <a:prstGeom prst="rect">
            <a:avLst/>
          </a:prstGeom>
          <a:effectLst>
            <a:outerShdw blurRad="63500" sx="102000" sy="102000" algn="ctr" rotWithShape="0">
              <a:prstClr val="black">
                <a:alpha val="40000"/>
              </a:prstClr>
            </a:outerShdw>
          </a:effectLst>
        </p:spPr>
      </p:pic>
      <p:sp>
        <p:nvSpPr>
          <p:cNvPr id="11" name="Title 10">
            <a:extLst>
              <a:ext uri="{FF2B5EF4-FFF2-40B4-BE49-F238E27FC236}">
                <a16:creationId xmlns:a16="http://schemas.microsoft.com/office/drawing/2014/main" id="{42BE7096-3DB4-740C-73DF-9731FDE87161}"/>
              </a:ext>
            </a:extLst>
          </p:cNvPr>
          <p:cNvSpPr txBox="1">
            <a:spLocks noGrp="1"/>
          </p:cNvSpPr>
          <p:nvPr>
            <p:ph type="title" idx="2"/>
          </p:nvPr>
        </p:nvSpPr>
        <p:spPr>
          <a:xfrm>
            <a:off x="-1078674" y="4473424"/>
            <a:ext cx="7267575" cy="155575"/>
          </a:xfrm>
          <a:prstGeom prst="rect">
            <a:avLst/>
          </a:prstGeom>
          <a:noFill/>
        </p:spPr>
        <p:txBody>
          <a:bodyPr wrap="square" rtlCol="0">
            <a:spAutoFit/>
          </a:bodyPr>
          <a:lstStyle/>
          <a:p>
            <a:pPr algn="ctr"/>
            <a:r>
              <a:rPr lang="en-US" sz="1050" dirty="0">
                <a:hlinkClick r:id="rId4"/>
              </a:rPr>
              <a:t>https://www.cde.state.co.us/coloradoliteracy/sorliteracyseries</a:t>
            </a:r>
            <a:r>
              <a:rPr lang="en-US" sz="1050" dirty="0"/>
              <a:t> </a:t>
            </a:r>
          </a:p>
        </p:txBody>
      </p:sp>
    </p:spTree>
    <p:extLst>
      <p:ext uri="{BB962C8B-B14F-4D97-AF65-F5344CB8AC3E}">
        <p14:creationId xmlns:p14="http://schemas.microsoft.com/office/powerpoint/2010/main" val="141791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18" name="Google Shape;418;g278539799a0_0_5">
            <a:extLst>
              <a:ext uri="{FF2B5EF4-FFF2-40B4-BE49-F238E27FC236}">
                <a16:creationId xmlns:a16="http://schemas.microsoft.com/office/drawing/2014/main" id="{B16B419F-7C2E-87E8-2847-4792748D3450}"/>
              </a:ext>
            </a:extLst>
          </p:cNvPr>
          <p:cNvSpPr txBox="1">
            <a:spLocks noGrp="1"/>
          </p:cNvSpPr>
          <p:nvPr>
            <p:ph type="title"/>
          </p:nvPr>
        </p:nvSpPr>
        <p:spPr>
          <a:xfrm>
            <a:off x="311150" y="156155"/>
            <a:ext cx="7169150" cy="741363"/>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dirty="0">
                <a:latin typeface="Trebuchet MS" panose="020B0603020202020204" pitchFamily="34" charset="0"/>
              </a:rPr>
              <a:t>Introductions</a:t>
            </a:r>
          </a:p>
        </p:txBody>
      </p:sp>
      <p:sp>
        <p:nvSpPr>
          <p:cNvPr id="3" name="TextBox 2">
            <a:extLst>
              <a:ext uri="{FF2B5EF4-FFF2-40B4-BE49-F238E27FC236}">
                <a16:creationId xmlns:a16="http://schemas.microsoft.com/office/drawing/2014/main" id="{257FAE91-7B30-DA2F-9CFC-FB56D50CA0D9}"/>
              </a:ext>
            </a:extLst>
          </p:cNvPr>
          <p:cNvSpPr txBox="1"/>
          <p:nvPr/>
        </p:nvSpPr>
        <p:spPr>
          <a:xfrm>
            <a:off x="311150" y="937391"/>
            <a:ext cx="8512810" cy="5262979"/>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en-US" b="1" dirty="0">
                <a:latin typeface="Trebuchet MS"/>
              </a:rPr>
              <a:t>Lindsey Beveridge</a:t>
            </a:r>
            <a:r>
              <a:rPr lang="en-US" dirty="0">
                <a:latin typeface="Trebuchet MS"/>
              </a:rPr>
              <a:t>, Senior Literacy Consultant</a:t>
            </a:r>
          </a:p>
          <a:p>
            <a:pPr marL="0" lvl="0" indent="0" algn="l" rtl="0">
              <a:spcBef>
                <a:spcPts val="0"/>
              </a:spcBef>
              <a:spcAft>
                <a:spcPts val="0"/>
              </a:spcAft>
              <a:buNone/>
            </a:pPr>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3"/>
              </a:rPr>
              <a:t>Beveridge_L@cde.state.co.us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b="1" dirty="0">
                <a:latin typeface="Trebuchet MS"/>
              </a:rPr>
              <a:t>Melissa Ahlstrand</a:t>
            </a:r>
            <a:r>
              <a:rPr lang="en-US" dirty="0">
                <a:latin typeface="Trebuchet MS"/>
              </a:rPr>
              <a:t>, Literacy Program Supervisor</a:t>
            </a:r>
          </a:p>
          <a:p>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4"/>
              </a:rPr>
              <a:t>Ahlstrand_M@cde.state.co.us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b="1" dirty="0">
                <a:latin typeface="Trebuchet MS"/>
              </a:rPr>
              <a:t>Caitlin Fickling</a:t>
            </a:r>
            <a:r>
              <a:rPr lang="en-US" dirty="0">
                <a:latin typeface="Trebuchet MS"/>
              </a:rPr>
              <a:t>, Senior Literacy Consultant</a:t>
            </a:r>
          </a:p>
          <a:p>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5"/>
              </a:rPr>
              <a:t>Fickling_C@cde.state.co.us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r>
              <a:rPr lang="en-US" b="1" dirty="0">
                <a:latin typeface="Trebuchet MS"/>
              </a:rPr>
              <a:t>Mandy Harris</a:t>
            </a:r>
            <a:r>
              <a:rPr lang="en-US" dirty="0">
                <a:latin typeface="Trebuchet MS"/>
              </a:rPr>
              <a:t>, Senior Literacy Consultant</a:t>
            </a:r>
          </a:p>
          <a:p>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6"/>
              </a:rPr>
              <a:t>Harris_A@cde.state.co.us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b="1" dirty="0">
                <a:latin typeface="Trebuchet MS"/>
              </a:rPr>
              <a:t>Jamie Olson</a:t>
            </a:r>
            <a:r>
              <a:rPr lang="en-US" dirty="0">
                <a:latin typeface="Trebuchet MS"/>
              </a:rPr>
              <a:t>, Senior Literacy Consultant</a:t>
            </a:r>
          </a:p>
          <a:p>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7"/>
              </a:rPr>
              <a:t>Olson_J@cde.state.co.us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a:p>
            <a:pPr marL="0" lvl="0" indent="0" algn="l" rtl="0">
              <a:spcBef>
                <a:spcPts val="0"/>
              </a:spcBef>
              <a:spcAft>
                <a:spcPts val="0"/>
              </a:spcAft>
              <a:buNone/>
            </a:pPr>
            <a:r>
              <a:rPr lang="en-US" b="1" dirty="0">
                <a:latin typeface="Trebuchet MS"/>
              </a:rPr>
              <a:t>Brie Johnson</a:t>
            </a:r>
            <a:r>
              <a:rPr lang="en-US" dirty="0">
                <a:latin typeface="Trebuchet MS"/>
              </a:rPr>
              <a:t>, Senior Literacy Consultant</a:t>
            </a:r>
          </a:p>
          <a:p>
            <a:r>
              <a:rPr lang="en-US" dirty="0">
                <a:latin typeface="Trebuchet MS"/>
              </a:rPr>
              <a:t>Office of Elementary Literacy and School Readiness</a:t>
            </a:r>
          </a:p>
          <a:p>
            <a:pPr marL="0" lvl="0" indent="0" algn="l" rtl="0">
              <a:spcBef>
                <a:spcPts val="0"/>
              </a:spcBef>
              <a:spcAft>
                <a:spcPts val="0"/>
              </a:spcAft>
              <a:buNone/>
            </a:pPr>
            <a:r>
              <a:rPr lang="en-US" dirty="0">
                <a:latin typeface="Trebuchet MS"/>
                <a:hlinkClick r:id="rId8"/>
              </a:rPr>
              <a:t>Johnson_B@cde.state.co.us</a:t>
            </a:r>
            <a:endParaRPr lang="en-US" dirty="0">
              <a:latin typeface="Trebuchet MS"/>
            </a:endParaRPr>
          </a:p>
          <a:p>
            <a:pPr marL="0" lvl="0" indent="0" algn="l" rtl="0">
              <a:spcBef>
                <a:spcPts val="0"/>
              </a:spcBef>
              <a:spcAft>
                <a:spcPts val="0"/>
              </a:spcAft>
              <a:buNone/>
            </a:pPr>
            <a:endParaRPr lang="en-US" dirty="0">
              <a:latin typeface="Trebuchet MS" panose="020B0603020202020204" pitchFamily="34" charset="0"/>
            </a:endParaRPr>
          </a:p>
        </p:txBody>
      </p:sp>
      <p:pic>
        <p:nvPicPr>
          <p:cNvPr id="1026" name="Picture 2" descr="READ">
            <a:extLst>
              <a:ext uri="{FF2B5EF4-FFF2-40B4-BE49-F238E27FC236}">
                <a16:creationId xmlns:a16="http://schemas.microsoft.com/office/drawing/2014/main" id="{FB9974AA-701D-728B-B891-EC6C7544B12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525" r="20578"/>
          <a:stretch/>
        </p:blipFill>
        <p:spPr bwMode="auto">
          <a:xfrm>
            <a:off x="4572000" y="1758500"/>
            <a:ext cx="4428417" cy="162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4DE2-F5E8-477F-FE81-B3B55FDE8C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CDCE3F-FA0F-371B-174B-74C44D2152DB}"/>
              </a:ext>
            </a:extLst>
          </p:cNvPr>
          <p:cNvSpPr>
            <a:spLocks noGrp="1"/>
          </p:cNvSpPr>
          <p:nvPr>
            <p:ph type="title"/>
          </p:nvPr>
        </p:nvSpPr>
        <p:spPr>
          <a:xfrm>
            <a:off x="311700" y="105100"/>
            <a:ext cx="8238742" cy="741300"/>
          </a:xfrm>
        </p:spPr>
        <p:txBody>
          <a:bodyPr>
            <a:noAutofit/>
          </a:bodyPr>
          <a:lstStyle/>
          <a:p>
            <a:r>
              <a:rPr lang="en-US" sz="2800" dirty="0">
                <a:latin typeface="Trebuchet MS" panose="020B0603020202020204" pitchFamily="34" charset="0"/>
                <a:ea typeface="Roboto" panose="02000000000000000000" pitchFamily="2" charset="0"/>
                <a:cs typeface="Roboto" panose="02000000000000000000" pitchFamily="2" charset="0"/>
              </a:rPr>
              <a:t>Science of Reading Literacy Series </a:t>
            </a:r>
            <a:r>
              <a:rPr lang="en-US" sz="2800" dirty="0">
                <a:solidFill>
                  <a:schemeClr val="bg1"/>
                </a:solidFill>
                <a:latin typeface="Trebuchet MS" panose="020B0603020202020204" pitchFamily="34" charset="0"/>
                <a:ea typeface="Roboto" panose="02000000000000000000" pitchFamily="2" charset="0"/>
                <a:cs typeface="Roboto" panose="02000000000000000000" pitchFamily="2" charset="0"/>
              </a:rPr>
              <a:t>Cont. </a:t>
            </a:r>
          </a:p>
        </p:txBody>
      </p:sp>
      <p:sp>
        <p:nvSpPr>
          <p:cNvPr id="7" name="Arrow: Pentagon 6">
            <a:extLst>
              <a:ext uri="{FF2B5EF4-FFF2-40B4-BE49-F238E27FC236}">
                <a16:creationId xmlns:a16="http://schemas.microsoft.com/office/drawing/2014/main" id="{C3E87ACA-1EE6-6B18-28F2-7A9BD43B8D4A}"/>
              </a:ext>
            </a:extLst>
          </p:cNvPr>
          <p:cNvSpPr/>
          <p:nvPr/>
        </p:nvSpPr>
        <p:spPr>
          <a:xfrm>
            <a:off x="412068" y="1829801"/>
            <a:ext cx="3120182" cy="1483895"/>
          </a:xfrm>
          <a:prstGeom prst="homePlate">
            <a:avLst/>
          </a:prstGeom>
          <a:solidFill>
            <a:schemeClr val="accent4">
              <a:lumMod val="40000"/>
              <a:lumOff val="6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rebuchet MS" panose="020B0603020202020204" pitchFamily="34" charset="0"/>
              </a:rPr>
              <a:t>Sentence Structure</a:t>
            </a:r>
          </a:p>
        </p:txBody>
      </p:sp>
      <p:pic>
        <p:nvPicPr>
          <p:cNvPr id="4" name="Picture 3" descr="Sentence Structure Materials for the Science of Reading Literacy Series">
            <a:extLst>
              <a:ext uri="{FF2B5EF4-FFF2-40B4-BE49-F238E27FC236}">
                <a16:creationId xmlns:a16="http://schemas.microsoft.com/office/drawing/2014/main" id="{AC679BA5-089C-C4D3-A590-4D177C007381}"/>
              </a:ext>
            </a:extLst>
          </p:cNvPr>
          <p:cNvPicPr>
            <a:picLocks noChangeAspect="1"/>
          </p:cNvPicPr>
          <p:nvPr/>
        </p:nvPicPr>
        <p:blipFill>
          <a:blip r:embed="rId3"/>
          <a:stretch>
            <a:fillRect/>
          </a:stretch>
        </p:blipFill>
        <p:spPr>
          <a:xfrm>
            <a:off x="3670076" y="1037906"/>
            <a:ext cx="5061856" cy="3181400"/>
          </a:xfrm>
          <a:prstGeom prst="rect">
            <a:avLst/>
          </a:prstGeom>
          <a:effectLst>
            <a:outerShdw blurRad="63500" sx="102000" sy="102000" algn="ctr" rotWithShape="0">
              <a:prstClr val="black">
                <a:alpha val="40000"/>
              </a:prstClr>
            </a:outerShdw>
          </a:effectLst>
        </p:spPr>
      </p:pic>
      <p:sp>
        <p:nvSpPr>
          <p:cNvPr id="10" name="Title 9">
            <a:extLst>
              <a:ext uri="{FF2B5EF4-FFF2-40B4-BE49-F238E27FC236}">
                <a16:creationId xmlns:a16="http://schemas.microsoft.com/office/drawing/2014/main" id="{C2FB7054-98F5-0040-3918-1725AD5402DF}"/>
              </a:ext>
            </a:extLst>
          </p:cNvPr>
          <p:cNvSpPr txBox="1">
            <a:spLocks noGrp="1"/>
          </p:cNvSpPr>
          <p:nvPr>
            <p:ph type="title" idx="2"/>
          </p:nvPr>
        </p:nvSpPr>
        <p:spPr>
          <a:xfrm>
            <a:off x="-903325" y="4508145"/>
            <a:ext cx="7267575" cy="155575"/>
          </a:xfrm>
          <a:prstGeom prst="rect">
            <a:avLst/>
          </a:prstGeom>
          <a:noFill/>
        </p:spPr>
        <p:txBody>
          <a:bodyPr wrap="square" rtlCol="0">
            <a:spAutoFit/>
          </a:bodyPr>
          <a:lstStyle/>
          <a:p>
            <a:pPr algn="ctr"/>
            <a:r>
              <a:rPr lang="en-US" sz="1050" dirty="0">
                <a:hlinkClick r:id="rId4"/>
              </a:rPr>
              <a:t>https://www.cde.state.co.us/coloradoliteracy/sorliteracyseries</a:t>
            </a:r>
            <a:r>
              <a:rPr lang="en-US" sz="1050" dirty="0"/>
              <a:t> </a:t>
            </a:r>
          </a:p>
        </p:txBody>
      </p:sp>
    </p:spTree>
    <p:extLst>
      <p:ext uri="{BB962C8B-B14F-4D97-AF65-F5344CB8AC3E}">
        <p14:creationId xmlns:p14="http://schemas.microsoft.com/office/powerpoint/2010/main" val="2143311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33CE-C43D-C5F5-1553-02825A87557D}"/>
              </a:ext>
            </a:extLst>
          </p:cNvPr>
          <p:cNvSpPr>
            <a:spLocks noGrp="1"/>
          </p:cNvSpPr>
          <p:nvPr>
            <p:ph type="title"/>
          </p:nvPr>
        </p:nvSpPr>
        <p:spPr/>
        <p:txBody>
          <a:bodyPr vert="horz" lIns="68580" tIns="34290" rIns="68580" bIns="34290" rtlCol="0" anchor="ctr">
            <a:normAutofit/>
          </a:bodyPr>
          <a:lstStyle/>
          <a:p>
            <a:pPr>
              <a:spcBef>
                <a:spcPct val="0"/>
              </a:spcBef>
            </a:pPr>
            <a:r>
              <a:rPr lang="en-US" sz="2800" kern="1200" dirty="0">
                <a:solidFill>
                  <a:schemeClr val="tx1"/>
                </a:solidFill>
                <a:latin typeface="Trebuchet MS" panose="020B0603020202020204" pitchFamily="34" charset="0"/>
                <a:ea typeface="+mj-ea"/>
                <a:cs typeface="+mj-cs"/>
              </a:rPr>
              <a:t>Regional Consultant Support </a:t>
            </a:r>
          </a:p>
        </p:txBody>
      </p:sp>
      <p:sp>
        <p:nvSpPr>
          <p:cNvPr id="3" name="Arrow: Right 2">
            <a:extLst>
              <a:ext uri="{FF2B5EF4-FFF2-40B4-BE49-F238E27FC236}">
                <a16:creationId xmlns:a16="http://schemas.microsoft.com/office/drawing/2014/main" id="{AD63195B-6D85-24B3-A232-13D0375F6B10}"/>
              </a:ext>
              <a:ext uri="{C183D7F6-B498-43B3-948B-1728B52AA6E4}">
                <adec:decorative xmlns:adec="http://schemas.microsoft.com/office/drawing/2017/decorative" val="1"/>
              </a:ext>
            </a:extLst>
          </p:cNvPr>
          <p:cNvSpPr/>
          <p:nvPr/>
        </p:nvSpPr>
        <p:spPr>
          <a:xfrm>
            <a:off x="1211896" y="1481471"/>
            <a:ext cx="2406155" cy="578706"/>
          </a:xfrm>
          <a:prstGeom prst="rightArrow">
            <a:avLst/>
          </a:prstGeom>
          <a:solidFill>
            <a:srgbClr val="FFC00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B020BA08-E7CE-BF1D-A108-04CDBA79B1BD}"/>
              </a:ext>
            </a:extLst>
          </p:cNvPr>
          <p:cNvSpPr txBox="1"/>
          <p:nvPr/>
        </p:nvSpPr>
        <p:spPr>
          <a:xfrm>
            <a:off x="154775" y="2285588"/>
            <a:ext cx="3531455" cy="1836400"/>
          </a:xfrm>
          <a:prstGeom prst="rect">
            <a:avLst/>
          </a:prstGeom>
          <a:noFill/>
        </p:spPr>
        <p:txBody>
          <a:bodyPr wrap="square" rtlCol="0">
            <a:spAutoFit/>
          </a:bodyPr>
          <a:lstStyle/>
          <a:p>
            <a:pPr>
              <a:spcAft>
                <a:spcPts val="450"/>
              </a:spcAft>
            </a:pPr>
            <a:r>
              <a:rPr lang="en-US" sz="1500" b="0" i="0" u="none" strike="noStrike" cap="none" dirty="0">
                <a:solidFill>
                  <a:schemeClr val="tx1"/>
                </a:solidFill>
                <a:latin typeface="Trebuchet MS" panose="020B0603020202020204" pitchFamily="34" charset="0"/>
                <a:cs typeface="Calibri" panose="020F0502020204030204" pitchFamily="34" charset="0"/>
                <a:sym typeface="Arial"/>
              </a:rPr>
              <a:t>At the top of the Literacy Series page, there is a button to click for personalized support. </a:t>
            </a:r>
          </a:p>
          <a:p>
            <a:pPr>
              <a:spcAft>
                <a:spcPts val="450"/>
              </a:spcAft>
            </a:pPr>
            <a:endParaRPr lang="en-US" sz="1500" b="0" i="0" u="none" strike="noStrike" cap="none" dirty="0">
              <a:solidFill>
                <a:schemeClr val="tx1"/>
              </a:solidFill>
              <a:latin typeface="Trebuchet MS" panose="020B0603020202020204" pitchFamily="34" charset="0"/>
              <a:cs typeface="Calibri" panose="020F0502020204030204" pitchFamily="34" charset="0"/>
              <a:sym typeface="Arial"/>
            </a:endParaRPr>
          </a:p>
          <a:p>
            <a:pPr>
              <a:spcAft>
                <a:spcPts val="450"/>
              </a:spcAft>
            </a:pPr>
            <a:r>
              <a:rPr lang="en-US" sz="1500" b="0" i="0" u="none" strike="noStrike" cap="none" dirty="0">
                <a:solidFill>
                  <a:schemeClr val="tx1"/>
                </a:solidFill>
                <a:latin typeface="Trebuchet MS" panose="020B0603020202020204" pitchFamily="34" charset="0"/>
                <a:cs typeface="Calibri" panose="020F0502020204030204" pitchFamily="34" charset="0"/>
                <a:sym typeface="Arial"/>
              </a:rPr>
              <a:t>This will take you to the regional support map and allow you to contact your regional consultant. </a:t>
            </a:r>
            <a:endParaRPr lang="en-US" sz="1500" dirty="0">
              <a:solidFill>
                <a:schemeClr val="tx1"/>
              </a:solidFill>
              <a:latin typeface="Trebuchet MS" panose="020B0603020202020204" pitchFamily="34" charset="0"/>
              <a:cs typeface="Calibri" panose="020F0502020204030204" pitchFamily="34" charset="0"/>
            </a:endParaRPr>
          </a:p>
        </p:txBody>
      </p:sp>
      <p:pic>
        <p:nvPicPr>
          <p:cNvPr id="6" name="Picture 5" descr="Regional Consultant Support is available by clicking the blue button indicated at the top of the Science of Reading Literacy Series web page on the CDE website.">
            <a:extLst>
              <a:ext uri="{FF2B5EF4-FFF2-40B4-BE49-F238E27FC236}">
                <a16:creationId xmlns:a16="http://schemas.microsoft.com/office/drawing/2014/main" id="{7C7BA9E3-92C3-754F-A92B-D822792EE943}"/>
              </a:ext>
            </a:extLst>
          </p:cNvPr>
          <p:cNvPicPr>
            <a:picLocks noChangeAspect="1"/>
          </p:cNvPicPr>
          <p:nvPr/>
        </p:nvPicPr>
        <p:blipFill>
          <a:blip r:embed="rId3"/>
          <a:stretch>
            <a:fillRect/>
          </a:stretch>
        </p:blipFill>
        <p:spPr>
          <a:xfrm>
            <a:off x="3686946" y="1021932"/>
            <a:ext cx="4343267" cy="32268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3014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898E-BA84-E430-BE0D-5AD45F27CEEB}"/>
              </a:ext>
            </a:extLst>
          </p:cNvPr>
          <p:cNvSpPr>
            <a:spLocks noGrp="1"/>
          </p:cNvSpPr>
          <p:nvPr>
            <p:ph type="title"/>
          </p:nvPr>
        </p:nvSpPr>
        <p:spPr>
          <a:xfrm>
            <a:off x="311699" y="105100"/>
            <a:ext cx="7650863" cy="741300"/>
          </a:xfrm>
        </p:spPr>
        <p:txBody>
          <a:bodyPr/>
          <a:lstStyle/>
          <a:p>
            <a:r>
              <a:rPr lang="en-US" sz="2800" dirty="0">
                <a:latin typeface="Trebuchet MS" panose="020B0603020202020204" pitchFamily="34" charset="0"/>
              </a:rPr>
              <a:t>Biliteracy Professional Development Series</a:t>
            </a:r>
          </a:p>
        </p:txBody>
      </p:sp>
      <p:pic>
        <p:nvPicPr>
          <p:cNvPr id="6" name="Picture 5" descr="Elementary Literacy and School Readiness Office Biliteracy Professional Development Series banner with three students sitting outside ">
            <a:extLst>
              <a:ext uri="{FF2B5EF4-FFF2-40B4-BE49-F238E27FC236}">
                <a16:creationId xmlns:a16="http://schemas.microsoft.com/office/drawing/2014/main" id="{13C7D16B-E9E3-E476-C94D-C1884D7BED37}"/>
              </a:ext>
            </a:extLst>
          </p:cNvPr>
          <p:cNvPicPr>
            <a:picLocks noChangeAspect="1"/>
          </p:cNvPicPr>
          <p:nvPr/>
        </p:nvPicPr>
        <p:blipFill>
          <a:blip r:embed="rId3"/>
          <a:stretch>
            <a:fillRect/>
          </a:stretch>
        </p:blipFill>
        <p:spPr>
          <a:xfrm>
            <a:off x="451862" y="1485748"/>
            <a:ext cx="8240275" cy="2172003"/>
          </a:xfrm>
          <a:prstGeom prst="rect">
            <a:avLst/>
          </a:prstGeom>
        </p:spPr>
      </p:pic>
      <p:sp>
        <p:nvSpPr>
          <p:cNvPr id="8" name="TextBox 7">
            <a:extLst>
              <a:ext uri="{FF2B5EF4-FFF2-40B4-BE49-F238E27FC236}">
                <a16:creationId xmlns:a16="http://schemas.microsoft.com/office/drawing/2014/main" id="{41B8B18F-4068-B6E0-B7CE-E041C97A2B89}"/>
              </a:ext>
            </a:extLst>
          </p:cNvPr>
          <p:cNvSpPr txBox="1"/>
          <p:nvPr/>
        </p:nvSpPr>
        <p:spPr>
          <a:xfrm>
            <a:off x="821596" y="3961722"/>
            <a:ext cx="7500805" cy="523220"/>
          </a:xfrm>
          <a:prstGeom prst="rect">
            <a:avLst/>
          </a:prstGeom>
          <a:noFill/>
        </p:spPr>
        <p:txBody>
          <a:bodyPr wrap="square">
            <a:spAutoFit/>
          </a:bodyPr>
          <a:lstStyle/>
          <a:p>
            <a:r>
              <a:rPr lang="en-US" dirty="0">
                <a:hlinkClick r:id="rId4"/>
              </a:rPr>
              <a:t>http://www.cde.state.co.us/coloradoliteracy/biliteracy-professional-development-series-0</a:t>
            </a:r>
            <a:endParaRPr lang="en-US" dirty="0"/>
          </a:p>
          <a:p>
            <a:endParaRPr lang="en-US" dirty="0"/>
          </a:p>
        </p:txBody>
      </p:sp>
    </p:spTree>
    <p:extLst>
      <p:ext uri="{BB962C8B-B14F-4D97-AF65-F5344CB8AC3E}">
        <p14:creationId xmlns:p14="http://schemas.microsoft.com/office/powerpoint/2010/main" val="1532444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30198-4726-02E6-FAF0-EFF92148AB54}"/>
              </a:ext>
            </a:extLst>
          </p:cNvPr>
          <p:cNvSpPr>
            <a:spLocks noGrp="1"/>
          </p:cNvSpPr>
          <p:nvPr>
            <p:ph type="title"/>
          </p:nvPr>
        </p:nvSpPr>
        <p:spPr>
          <a:xfrm>
            <a:off x="212025" y="105100"/>
            <a:ext cx="7167900" cy="741300"/>
          </a:xfrm>
        </p:spPr>
        <p:txBody>
          <a:bodyPr>
            <a:normAutofit/>
          </a:bodyPr>
          <a:lstStyle/>
          <a:p>
            <a:r>
              <a:rPr lang="en-US" sz="2800" dirty="0">
                <a:latin typeface="Trebuchet MS" panose="020B0603020202020204" pitchFamily="34" charset="0"/>
              </a:rPr>
              <a:t> READ Act Handbook</a:t>
            </a:r>
          </a:p>
        </p:txBody>
      </p:sp>
      <p:pic>
        <p:nvPicPr>
          <p:cNvPr id="13" name="Picture 12" descr="Navigation bar on the CDE website with the Identification of SRD and READ Plans tab circled for reference">
            <a:extLst>
              <a:ext uri="{FF2B5EF4-FFF2-40B4-BE49-F238E27FC236}">
                <a16:creationId xmlns:a16="http://schemas.microsoft.com/office/drawing/2014/main" id="{B970DEFF-D26A-53C5-0BA4-64C87C56721F}"/>
              </a:ext>
            </a:extLst>
          </p:cNvPr>
          <p:cNvPicPr>
            <a:picLocks noChangeAspect="1"/>
          </p:cNvPicPr>
          <p:nvPr/>
        </p:nvPicPr>
        <p:blipFill>
          <a:blip r:embed="rId3"/>
          <a:stretch>
            <a:fillRect/>
          </a:stretch>
        </p:blipFill>
        <p:spPr>
          <a:xfrm>
            <a:off x="288707" y="1212836"/>
            <a:ext cx="1811386" cy="3002263"/>
          </a:xfrm>
          <a:prstGeom prst="rect">
            <a:avLst/>
          </a:prstGeom>
          <a:effectLst>
            <a:outerShdw blurRad="63500" sx="102000" sy="102000" algn="ctr" rotWithShape="0">
              <a:prstClr val="black">
                <a:alpha val="40000"/>
              </a:prstClr>
            </a:outerShdw>
          </a:effectLst>
        </p:spPr>
      </p:pic>
      <p:sp>
        <p:nvSpPr>
          <p:cNvPr id="15" name="Oval 14">
            <a:extLst>
              <a:ext uri="{FF2B5EF4-FFF2-40B4-BE49-F238E27FC236}">
                <a16:creationId xmlns:a16="http://schemas.microsoft.com/office/drawing/2014/main" id="{B6B25328-A815-8A3C-BA26-BD7152225446}"/>
              </a:ext>
              <a:ext uri="{C183D7F6-B498-43B3-948B-1728B52AA6E4}">
                <adec:decorative xmlns:adec="http://schemas.microsoft.com/office/drawing/2017/decorative" val="1"/>
              </a:ext>
            </a:extLst>
          </p:cNvPr>
          <p:cNvSpPr/>
          <p:nvPr/>
        </p:nvSpPr>
        <p:spPr>
          <a:xfrm>
            <a:off x="138203" y="1960059"/>
            <a:ext cx="1961890" cy="421622"/>
          </a:xfrm>
          <a:prstGeom prst="ellipse">
            <a:avLst/>
          </a:prstGeom>
          <a:no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5" name="Picture 4" descr="READ Act Guidance and READ Plan Resources for Educators page on the CDE website with the READ Act Handbook circled for reference ">
            <a:extLst>
              <a:ext uri="{FF2B5EF4-FFF2-40B4-BE49-F238E27FC236}">
                <a16:creationId xmlns:a16="http://schemas.microsoft.com/office/drawing/2014/main" id="{C70AF71C-6279-858A-68DE-EC265B35B480}"/>
              </a:ext>
            </a:extLst>
          </p:cNvPr>
          <p:cNvPicPr>
            <a:picLocks noChangeAspect="1"/>
          </p:cNvPicPr>
          <p:nvPr/>
        </p:nvPicPr>
        <p:blipFill>
          <a:blip r:embed="rId4"/>
          <a:stretch>
            <a:fillRect/>
          </a:stretch>
        </p:blipFill>
        <p:spPr>
          <a:xfrm>
            <a:off x="2365360" y="942452"/>
            <a:ext cx="2888932" cy="3543030"/>
          </a:xfrm>
          <a:prstGeom prst="rect">
            <a:avLst/>
          </a:prstGeom>
          <a:effectLst>
            <a:outerShdw blurRad="50800" dist="38100" dir="2700000" algn="tl" rotWithShape="0">
              <a:prstClr val="black">
                <a:alpha val="40000"/>
              </a:prstClr>
            </a:outerShdw>
          </a:effectLst>
          <a:scene3d>
            <a:camera prst="orthographicFront"/>
            <a:lightRig rig="threePt" dir="t"/>
          </a:scene3d>
          <a:sp3d>
            <a:bevelT w="25400" h="19050"/>
          </a:sp3d>
        </p:spPr>
      </p:pic>
      <p:sp>
        <p:nvSpPr>
          <p:cNvPr id="6" name="Oval 5">
            <a:extLst>
              <a:ext uri="{FF2B5EF4-FFF2-40B4-BE49-F238E27FC236}">
                <a16:creationId xmlns:a16="http://schemas.microsoft.com/office/drawing/2014/main" id="{58685B2E-BF6B-B83A-3063-4DE037EAA892}"/>
              </a:ext>
              <a:ext uri="{C183D7F6-B498-43B3-948B-1728B52AA6E4}">
                <adec:decorative xmlns:adec="http://schemas.microsoft.com/office/drawing/2017/decorative" val="1"/>
              </a:ext>
            </a:extLst>
          </p:cNvPr>
          <p:cNvSpPr/>
          <p:nvPr/>
        </p:nvSpPr>
        <p:spPr>
          <a:xfrm>
            <a:off x="2264180" y="3267595"/>
            <a:ext cx="2888933" cy="421622"/>
          </a:xfrm>
          <a:prstGeom prst="ellipse">
            <a:avLst/>
          </a:prstGeom>
          <a:no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7" name="Picture 6" descr="READ Act Handbook Cover Page ">
            <a:extLst>
              <a:ext uri="{FF2B5EF4-FFF2-40B4-BE49-F238E27FC236}">
                <a16:creationId xmlns:a16="http://schemas.microsoft.com/office/drawing/2014/main" id="{1FAF75CF-1769-BB30-032E-A8800648E33C}"/>
              </a:ext>
            </a:extLst>
          </p:cNvPr>
          <p:cNvPicPr>
            <a:picLocks noChangeAspect="1"/>
          </p:cNvPicPr>
          <p:nvPr/>
        </p:nvPicPr>
        <p:blipFill>
          <a:blip r:embed="rId5"/>
          <a:stretch>
            <a:fillRect/>
          </a:stretch>
        </p:blipFill>
        <p:spPr>
          <a:xfrm>
            <a:off x="5519560" y="228016"/>
            <a:ext cx="3335733" cy="4179698"/>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itle 10">
            <a:extLst>
              <a:ext uri="{FF2B5EF4-FFF2-40B4-BE49-F238E27FC236}">
                <a16:creationId xmlns:a16="http://schemas.microsoft.com/office/drawing/2014/main" id="{AC02A1BB-12A3-2228-0749-9636735A42E0}"/>
              </a:ext>
            </a:extLst>
          </p:cNvPr>
          <p:cNvSpPr txBox="1">
            <a:spLocks noGrp="1"/>
          </p:cNvSpPr>
          <p:nvPr>
            <p:ph type="title" idx="2"/>
          </p:nvPr>
        </p:nvSpPr>
        <p:spPr>
          <a:xfrm>
            <a:off x="212025" y="4759909"/>
            <a:ext cx="7267575" cy="15557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latin typeface="Calibri"/>
                <a:ea typeface="Calibri"/>
                <a:cs typeface="Calibri"/>
                <a:hlinkClick r:id="rId6"/>
              </a:rPr>
              <a:t>https://www.cde.state.co.us/coloradoliteracy/readplans</a:t>
            </a:r>
            <a:r>
              <a:rPr lang="en-US" sz="900" dirty="0">
                <a:latin typeface="Calibri"/>
                <a:ea typeface="Calibri"/>
                <a:cs typeface="Calibri"/>
              </a:rPr>
              <a:t> </a:t>
            </a:r>
            <a:endParaRPr lang="en-US" sz="1050" dirty="0"/>
          </a:p>
        </p:txBody>
      </p:sp>
    </p:spTree>
    <p:extLst>
      <p:ext uri="{BB962C8B-B14F-4D97-AF65-F5344CB8AC3E}">
        <p14:creationId xmlns:p14="http://schemas.microsoft.com/office/powerpoint/2010/main" val="2036558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4C01-D114-54AD-7F96-323BA11DDCB1}"/>
              </a:ext>
            </a:extLst>
          </p:cNvPr>
          <p:cNvSpPr>
            <a:spLocks noGrp="1"/>
          </p:cNvSpPr>
          <p:nvPr>
            <p:ph type="title"/>
          </p:nvPr>
        </p:nvSpPr>
        <p:spPr/>
        <p:txBody>
          <a:bodyPr/>
          <a:lstStyle/>
          <a:p>
            <a:r>
              <a:rPr lang="en-US" sz="2400" dirty="0">
                <a:latin typeface="Trebuchet MS" panose="020B0603020202020204" pitchFamily="34" charset="0"/>
              </a:rPr>
              <a:t>Literacy Newsletter</a:t>
            </a:r>
          </a:p>
        </p:txBody>
      </p:sp>
      <p:sp>
        <p:nvSpPr>
          <p:cNvPr id="8" name="Rectangle: Rounded Corners 7">
            <a:hlinkClick r:id="rId3"/>
            <a:extLst>
              <a:ext uri="{FF2B5EF4-FFF2-40B4-BE49-F238E27FC236}">
                <a16:creationId xmlns:a16="http://schemas.microsoft.com/office/drawing/2014/main" id="{63995EAE-E832-5B70-9718-05E82C4A730F}"/>
              </a:ext>
            </a:extLst>
          </p:cNvPr>
          <p:cNvSpPr/>
          <p:nvPr/>
        </p:nvSpPr>
        <p:spPr>
          <a:xfrm>
            <a:off x="668537" y="1983564"/>
            <a:ext cx="2334126" cy="858253"/>
          </a:xfrm>
          <a:prstGeom prst="roundRect">
            <a:avLst/>
          </a:prstGeom>
          <a:solidFill>
            <a:schemeClr val="accent4">
              <a:lumMod val="7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rebuchet MS" panose="020B0603020202020204" pitchFamily="34" charset="0"/>
              </a:rPr>
              <a:t>Sign Up for the Literacy Newsletter</a:t>
            </a:r>
          </a:p>
        </p:txBody>
      </p:sp>
      <p:pic>
        <p:nvPicPr>
          <p:cNvPr id="6" name="Picture 5" descr="Archived Literacy Newsletters web page on the CDE website ">
            <a:extLst>
              <a:ext uri="{FF2B5EF4-FFF2-40B4-BE49-F238E27FC236}">
                <a16:creationId xmlns:a16="http://schemas.microsoft.com/office/drawing/2014/main" id="{1A3CB9FB-6BAA-EE9A-E3FC-D582D2B227D2}"/>
              </a:ext>
            </a:extLst>
          </p:cNvPr>
          <p:cNvPicPr>
            <a:picLocks noChangeAspect="1"/>
          </p:cNvPicPr>
          <p:nvPr/>
        </p:nvPicPr>
        <p:blipFill>
          <a:blip r:embed="rId4"/>
          <a:stretch>
            <a:fillRect/>
          </a:stretch>
        </p:blipFill>
        <p:spPr>
          <a:xfrm>
            <a:off x="3555580" y="388417"/>
            <a:ext cx="5334774" cy="4048549"/>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1FF813A5-C69C-DA49-E088-E27D568806C9}"/>
              </a:ext>
            </a:extLst>
          </p:cNvPr>
          <p:cNvSpPr>
            <a:spLocks noGrp="1"/>
          </p:cNvSpPr>
          <p:nvPr>
            <p:ph type="title" idx="2"/>
          </p:nvPr>
        </p:nvSpPr>
        <p:spPr>
          <a:xfrm>
            <a:off x="466236" y="4558206"/>
            <a:ext cx="7519895" cy="635667"/>
          </a:xfrm>
        </p:spPr>
        <p:txBody>
          <a:bodyPr/>
          <a:lstStyle/>
          <a:p>
            <a:r>
              <a:rPr lang="en-US" sz="1800" dirty="0">
                <a:hlinkClick r:id="rId5"/>
              </a:rPr>
              <a:t>http://www.cde.state.co.us/coloradoliteracy/archivedliteracynews</a:t>
            </a:r>
            <a:br>
              <a:rPr lang="en-US" sz="1800" dirty="0"/>
            </a:br>
            <a:endParaRPr lang="en-US" sz="1800" dirty="0"/>
          </a:p>
        </p:txBody>
      </p:sp>
    </p:spTree>
    <p:extLst>
      <p:ext uri="{BB962C8B-B14F-4D97-AF65-F5344CB8AC3E}">
        <p14:creationId xmlns:p14="http://schemas.microsoft.com/office/powerpoint/2010/main" val="482640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8AA4-30C3-B0BF-C3D8-97E5263A9181}"/>
              </a:ext>
            </a:extLst>
          </p:cNvPr>
          <p:cNvSpPr>
            <a:spLocks noGrp="1"/>
          </p:cNvSpPr>
          <p:nvPr>
            <p:ph type="title"/>
          </p:nvPr>
        </p:nvSpPr>
        <p:spPr/>
        <p:txBody>
          <a:bodyPr/>
          <a:lstStyle/>
          <a:p>
            <a:r>
              <a:rPr lang="en-US" sz="2800" dirty="0">
                <a:latin typeface="Trebuchet MS" panose="020B0603020202020204" pitchFamily="34" charset="0"/>
              </a:rPr>
              <a:t>Learn More</a:t>
            </a:r>
          </a:p>
        </p:txBody>
      </p:sp>
      <p:pic>
        <p:nvPicPr>
          <p:cNvPr id="8" name="Picture 7" descr="Matt Burns - Using Data to Intensify Interventions Video from the Oregon RTli Literacy Symposium ">
            <a:hlinkClick r:id="rId3"/>
            <a:extLst>
              <a:ext uri="{FF2B5EF4-FFF2-40B4-BE49-F238E27FC236}">
                <a16:creationId xmlns:a16="http://schemas.microsoft.com/office/drawing/2014/main" id="{399BF778-D497-FF30-EC56-DF8D56347C83}"/>
              </a:ext>
            </a:extLst>
          </p:cNvPr>
          <p:cNvPicPr>
            <a:picLocks noChangeAspect="1"/>
          </p:cNvPicPr>
          <p:nvPr/>
        </p:nvPicPr>
        <p:blipFill>
          <a:blip r:embed="rId4"/>
          <a:stretch>
            <a:fillRect/>
          </a:stretch>
        </p:blipFill>
        <p:spPr>
          <a:xfrm>
            <a:off x="311700" y="1035903"/>
            <a:ext cx="5024136" cy="3121994"/>
          </a:xfrm>
          <a:prstGeom prst="rect">
            <a:avLst/>
          </a:prstGeom>
        </p:spPr>
      </p:pic>
      <p:sp>
        <p:nvSpPr>
          <p:cNvPr id="9" name="TextBox 8">
            <a:extLst>
              <a:ext uri="{FF2B5EF4-FFF2-40B4-BE49-F238E27FC236}">
                <a16:creationId xmlns:a16="http://schemas.microsoft.com/office/drawing/2014/main" id="{E00A9592-E035-C07A-2126-3E284586E2E0}"/>
              </a:ext>
            </a:extLst>
          </p:cNvPr>
          <p:cNvSpPr txBox="1"/>
          <p:nvPr/>
        </p:nvSpPr>
        <p:spPr>
          <a:xfrm>
            <a:off x="5462124" y="1035903"/>
            <a:ext cx="3479575" cy="2893100"/>
          </a:xfrm>
          <a:prstGeom prst="rect">
            <a:avLst/>
          </a:prstGeom>
          <a:noFill/>
        </p:spPr>
        <p:txBody>
          <a:bodyPr wrap="square" rtlCol="0">
            <a:spAutoFit/>
          </a:bodyPr>
          <a:lstStyle/>
          <a:p>
            <a:r>
              <a:rPr lang="en-US" sz="1200" b="0" i="0" dirty="0">
                <a:solidFill>
                  <a:srgbClr val="131313"/>
                </a:solidFill>
                <a:effectLst/>
                <a:latin typeface="Trebuchet MS" panose="020B0603020202020204" pitchFamily="34" charset="0"/>
              </a:rPr>
              <a:t>As schools continue to implement MTSS, many are finding particular difficulty implementing Tier 3 interventions for reading. This interactive session will discuss decision rules for moving from Tier 2 to Tier 3 and will present a framework that can be used to analyze problems. Participants will learn a decision-making framework to evaluate student growth and to identify tier three interventions. We will also demonstrate interventions that can be used to intensify support for Tier 3. </a:t>
            </a:r>
          </a:p>
          <a:p>
            <a:endParaRPr lang="en-US" sz="1200" dirty="0">
              <a:solidFill>
                <a:srgbClr val="131313"/>
              </a:solidFill>
              <a:latin typeface="Trebuchet MS" panose="020B0603020202020204" pitchFamily="34" charset="0"/>
            </a:endParaRPr>
          </a:p>
          <a:p>
            <a:r>
              <a:rPr lang="en-US" sz="1200" b="0" i="0" dirty="0">
                <a:solidFill>
                  <a:srgbClr val="131313"/>
                </a:solidFill>
                <a:effectLst/>
                <a:latin typeface="Trebuchet MS" panose="020B0603020202020204" pitchFamily="34" charset="0"/>
              </a:rPr>
              <a:t>Click here for the digital program and access to session materials. </a:t>
            </a:r>
            <a:r>
              <a:rPr lang="en-US" sz="1200" b="0" i="0" u="none" strike="noStrike" dirty="0">
                <a:solidFill>
                  <a:srgbClr val="065FD4"/>
                </a:solidFill>
                <a:effectLst/>
                <a:latin typeface="Trebuchet MS" panose="020B0603020202020204" pitchFamily="34" charset="0"/>
                <a:hlinkClick r:id="rId5"/>
              </a:rPr>
              <a:t>https://sites.google.com/nwresd.k12.o...</a:t>
            </a:r>
            <a:endParaRPr lang="en-US" dirty="0">
              <a:latin typeface="Trebuchet MS" panose="020B0603020202020204" pitchFamily="34" charset="0"/>
            </a:endParaRPr>
          </a:p>
        </p:txBody>
      </p:sp>
      <p:sp>
        <p:nvSpPr>
          <p:cNvPr id="4" name="Title 3">
            <a:extLst>
              <a:ext uri="{FF2B5EF4-FFF2-40B4-BE49-F238E27FC236}">
                <a16:creationId xmlns:a16="http://schemas.microsoft.com/office/drawing/2014/main" id="{68DD8BA9-3CDF-0693-1464-3AF4CC3BD085}"/>
              </a:ext>
            </a:extLst>
          </p:cNvPr>
          <p:cNvSpPr>
            <a:spLocks noGrp="1"/>
          </p:cNvSpPr>
          <p:nvPr>
            <p:ph type="title" idx="2"/>
          </p:nvPr>
        </p:nvSpPr>
        <p:spPr>
          <a:xfrm>
            <a:off x="140058" y="4498211"/>
            <a:ext cx="7992437" cy="540189"/>
          </a:xfrm>
        </p:spPr>
        <p:txBody>
          <a:bodyPr/>
          <a:lstStyle/>
          <a:p>
            <a:r>
              <a:rPr lang="en-US" sz="1200" dirty="0">
                <a:latin typeface="Trebuchet MS" panose="020B0603020202020204" pitchFamily="34" charset="0"/>
              </a:rPr>
              <a:t>Burns, M. (2024, December 11). </a:t>
            </a:r>
            <a:r>
              <a:rPr lang="en-US" sz="1200" i="1" dirty="0">
                <a:latin typeface="Trebuchet MS" panose="020B0603020202020204" pitchFamily="34" charset="0"/>
              </a:rPr>
              <a:t>Using data to intensify interventions</a:t>
            </a:r>
            <a:r>
              <a:rPr lang="en-US" sz="1200" dirty="0">
                <a:latin typeface="Trebuchet MS" panose="020B0603020202020204" pitchFamily="34" charset="0"/>
              </a:rPr>
              <a:t>, Oregon RTIi Literacy Symposium [Video]. Youtube. </a:t>
            </a:r>
            <a:r>
              <a:rPr lang="en-US" sz="1200" dirty="0">
                <a:latin typeface="Trebuchet MS" panose="020B0603020202020204" pitchFamily="34" charset="0"/>
                <a:hlinkClick r:id="rId6"/>
              </a:rPr>
              <a:t>https://www.youtube.com/watch?v=I0gAu2BVVNc&amp;t=2755s</a:t>
            </a:r>
            <a:br>
              <a:rPr lang="en-US" sz="1200" dirty="0">
                <a:latin typeface="Trebuchet MS" panose="020B0603020202020204" pitchFamily="34" charset="0"/>
              </a:rPr>
            </a:br>
            <a:endParaRPr lang="en-US" sz="1200" dirty="0"/>
          </a:p>
        </p:txBody>
      </p:sp>
    </p:spTree>
    <p:extLst>
      <p:ext uri="{BB962C8B-B14F-4D97-AF65-F5344CB8AC3E}">
        <p14:creationId xmlns:p14="http://schemas.microsoft.com/office/powerpoint/2010/main" val="2507396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67D6AB-5EFB-700F-C9F5-4E33EDA48BF5}"/>
              </a:ext>
            </a:extLst>
          </p:cNvPr>
          <p:cNvSpPr>
            <a:spLocks noGrp="1"/>
          </p:cNvSpPr>
          <p:nvPr>
            <p:ph type="title"/>
          </p:nvPr>
        </p:nvSpPr>
        <p:spPr>
          <a:xfrm>
            <a:off x="311150" y="104775"/>
            <a:ext cx="7169150" cy="741363"/>
          </a:xfrm>
        </p:spPr>
        <p:txBody>
          <a:bodyPr/>
          <a:lstStyle/>
          <a:p>
            <a:r>
              <a:rPr lang="en-US" sz="2800" dirty="0">
                <a:latin typeface="Trebuchet MS" panose="020B0603020202020204" pitchFamily="34" charset="0"/>
              </a:rPr>
              <a:t>Learn More</a:t>
            </a:r>
          </a:p>
        </p:txBody>
      </p:sp>
      <p:pic>
        <p:nvPicPr>
          <p:cNvPr id="11" name="Picture 10" descr="Using an MTSS Framework for Science of Reading Implementation presentation from January 15, 2025 by Dr. Stephanie Stollar. Link to recording of this webinar on the slide. ">
            <a:hlinkClick r:id="rId3"/>
            <a:extLst>
              <a:ext uri="{FF2B5EF4-FFF2-40B4-BE49-F238E27FC236}">
                <a16:creationId xmlns:a16="http://schemas.microsoft.com/office/drawing/2014/main" id="{AD4747B7-4062-716E-44A1-AE0002C617BF}"/>
              </a:ext>
            </a:extLst>
          </p:cNvPr>
          <p:cNvPicPr>
            <a:picLocks noChangeAspect="1"/>
          </p:cNvPicPr>
          <p:nvPr/>
        </p:nvPicPr>
        <p:blipFill>
          <a:blip r:embed="rId4"/>
          <a:srcRect b="50000"/>
          <a:stretch/>
        </p:blipFill>
        <p:spPr>
          <a:xfrm>
            <a:off x="123874" y="1111949"/>
            <a:ext cx="4627265" cy="2563590"/>
          </a:xfrm>
          <a:prstGeom prst="rect">
            <a:avLst/>
          </a:prstGeom>
        </p:spPr>
      </p:pic>
      <p:pic>
        <p:nvPicPr>
          <p:cNvPr id="1026" name="Picture 2" descr="Using an MTSS Framework for Science of Reading Implementation">
            <a:extLst>
              <a:ext uri="{FF2B5EF4-FFF2-40B4-BE49-F238E27FC236}">
                <a16:creationId xmlns:a16="http://schemas.microsoft.com/office/drawing/2014/main" id="{B0417A40-3437-B0ED-ED2A-ED0DF46F4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864" y="1111949"/>
            <a:ext cx="3810000" cy="28575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EDA643-D9FB-3C0E-7D34-2DF41FEAE895}"/>
              </a:ext>
            </a:extLst>
          </p:cNvPr>
          <p:cNvSpPr txBox="1"/>
          <p:nvPr/>
        </p:nvSpPr>
        <p:spPr>
          <a:xfrm>
            <a:off x="212725" y="3707840"/>
            <a:ext cx="4627265" cy="523220"/>
          </a:xfrm>
          <a:prstGeom prst="rect">
            <a:avLst/>
          </a:prstGeom>
          <a:noFill/>
        </p:spPr>
        <p:txBody>
          <a:bodyPr wrap="square" rtlCol="0">
            <a:spAutoFit/>
          </a:bodyPr>
          <a:lstStyle/>
          <a:p>
            <a:r>
              <a:rPr lang="en-US" dirty="0">
                <a:hlinkClick r:id="rId3"/>
              </a:rPr>
              <a:t>https://home.edweb.net/webinar/readers20250114/</a:t>
            </a:r>
            <a:endParaRPr lang="en-US" dirty="0"/>
          </a:p>
          <a:p>
            <a:endParaRPr lang="en-US" dirty="0"/>
          </a:p>
        </p:txBody>
      </p:sp>
      <p:sp>
        <p:nvSpPr>
          <p:cNvPr id="12" name="Title 3">
            <a:extLst>
              <a:ext uri="{FF2B5EF4-FFF2-40B4-BE49-F238E27FC236}">
                <a16:creationId xmlns:a16="http://schemas.microsoft.com/office/drawing/2014/main" id="{AFB733DD-5F58-45B5-0E7B-ABC75647BC5D}"/>
              </a:ext>
            </a:extLst>
          </p:cNvPr>
          <p:cNvSpPr>
            <a:spLocks noGrp="1"/>
          </p:cNvSpPr>
          <p:nvPr>
            <p:ph type="title" idx="2"/>
          </p:nvPr>
        </p:nvSpPr>
        <p:spPr>
          <a:xfrm>
            <a:off x="212725" y="4297362"/>
            <a:ext cx="7267575" cy="741363"/>
          </a:xfrm>
        </p:spPr>
        <p:txBody>
          <a:bodyPr/>
          <a:lstStyle/>
          <a:p>
            <a:r>
              <a:rPr lang="en-US" sz="1200" dirty="0">
                <a:latin typeface="Trebuchet MS" panose="020B0603020202020204" pitchFamily="34" charset="0"/>
              </a:rPr>
              <a:t>Stollar, S. (2024, January 14). </a:t>
            </a:r>
            <a:r>
              <a:rPr lang="en-US" sz="1200" i="1" dirty="0">
                <a:latin typeface="Trebuchet MS" panose="020B0603020202020204" pitchFamily="34" charset="0"/>
              </a:rPr>
              <a:t>Using an MTSS Framework for Science of Reading Implementation</a:t>
            </a:r>
            <a:r>
              <a:rPr lang="en-US" sz="1200" dirty="0">
                <a:latin typeface="Trebuchet MS" panose="020B0603020202020204" pitchFamily="34" charset="0"/>
              </a:rPr>
              <a:t>, Learning Ally [Video]. https://home.edweb.net/webinar/readers20250114/</a:t>
            </a:r>
            <a:br>
              <a:rPr lang="en-US" sz="1200" dirty="0">
                <a:latin typeface="Trebuchet MS" panose="020B0603020202020204" pitchFamily="34" charset="0"/>
              </a:rPr>
            </a:br>
            <a:endParaRPr lang="en-US" sz="1200" dirty="0"/>
          </a:p>
        </p:txBody>
      </p:sp>
    </p:spTree>
    <p:extLst>
      <p:ext uri="{BB962C8B-B14F-4D97-AF65-F5344CB8AC3E}">
        <p14:creationId xmlns:p14="http://schemas.microsoft.com/office/powerpoint/2010/main" val="4134474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FFDF2-7DC3-A84D-C746-1E62A9AB81FB}"/>
              </a:ext>
            </a:extLst>
          </p:cNvPr>
          <p:cNvSpPr>
            <a:spLocks noGrp="1"/>
          </p:cNvSpPr>
          <p:nvPr>
            <p:ph type="title"/>
          </p:nvPr>
        </p:nvSpPr>
        <p:spPr/>
        <p:txBody>
          <a:bodyPr/>
          <a:lstStyle/>
          <a:p>
            <a:r>
              <a:rPr lang="en-US" sz="3200" dirty="0">
                <a:latin typeface="Trebuchet MS" panose="020B0603020202020204" pitchFamily="34" charset="0"/>
              </a:rPr>
              <a:t>Feedback</a:t>
            </a:r>
          </a:p>
        </p:txBody>
      </p:sp>
      <p:sp>
        <p:nvSpPr>
          <p:cNvPr id="5" name="Text Placeholder 4">
            <a:extLst>
              <a:ext uri="{FF2B5EF4-FFF2-40B4-BE49-F238E27FC236}">
                <a16:creationId xmlns:a16="http://schemas.microsoft.com/office/drawing/2014/main" id="{BBB388A2-509F-D9E6-7409-52614D6920BD}"/>
              </a:ext>
            </a:extLst>
          </p:cNvPr>
          <p:cNvSpPr>
            <a:spLocks noGrp="1"/>
          </p:cNvSpPr>
          <p:nvPr>
            <p:ph type="body" idx="1"/>
          </p:nvPr>
        </p:nvSpPr>
        <p:spPr>
          <a:xfrm>
            <a:off x="311700" y="1642075"/>
            <a:ext cx="5277900" cy="2505125"/>
          </a:xfrm>
        </p:spPr>
        <p:txBody>
          <a:bodyPr/>
          <a:lstStyle/>
          <a:p>
            <a:pPr marL="127000" indent="0" algn="ctr">
              <a:buNone/>
            </a:pPr>
            <a:r>
              <a:rPr lang="en-US" sz="2000" dirty="0">
                <a:latin typeface="Trebuchet MS" panose="020B0603020202020204" pitchFamily="34" charset="0"/>
              </a:rPr>
              <a:t>We value your feedback! </a:t>
            </a:r>
          </a:p>
          <a:p>
            <a:pPr marL="127000" indent="0" algn="ctr">
              <a:buNone/>
            </a:pPr>
            <a:r>
              <a:rPr lang="en-US" sz="2000" dirty="0">
                <a:latin typeface="Trebuchet MS" panose="020B0603020202020204" pitchFamily="34" charset="0"/>
              </a:rPr>
              <a:t>Please complete the brief survey to inform the planning of our future meetings.</a:t>
            </a:r>
          </a:p>
          <a:p>
            <a:pPr marL="127000" indent="0" algn="ctr">
              <a:buNone/>
            </a:pPr>
            <a:endParaRPr lang="en-US" sz="2000" dirty="0">
              <a:latin typeface="Trebuchet MS" panose="020B0603020202020204" pitchFamily="34" charset="0"/>
            </a:endParaRPr>
          </a:p>
          <a:p>
            <a:pPr marL="127000" indent="0" algn="ctr">
              <a:buNone/>
            </a:pPr>
            <a:r>
              <a:rPr lang="en-US" sz="1400" dirty="0">
                <a:latin typeface="Trebuchet MS" panose="020B0603020202020204" pitchFamily="34" charset="0"/>
                <a:hlinkClick r:id="rId3"/>
              </a:rPr>
              <a:t>https://forms.gle/6jqJYZYJyRUpdiJ99</a:t>
            </a:r>
            <a:endParaRPr lang="en-US" sz="1400" dirty="0">
              <a:latin typeface="Trebuchet MS" panose="020B0603020202020204" pitchFamily="34" charset="0"/>
            </a:endParaRPr>
          </a:p>
          <a:p>
            <a:pPr marL="127000" indent="0" algn="ctr">
              <a:buNone/>
            </a:pPr>
            <a:endParaRPr lang="en-US" sz="1400" dirty="0">
              <a:latin typeface="Trebuchet MS" panose="020B0603020202020204" pitchFamily="34" charset="0"/>
            </a:endParaRPr>
          </a:p>
          <a:p>
            <a:pPr marL="127000" indent="0" algn="ctr">
              <a:buNone/>
            </a:pPr>
            <a:r>
              <a:rPr lang="en-US" sz="2000" dirty="0">
                <a:latin typeface="Trebuchet MS" panose="020B0603020202020204" pitchFamily="34" charset="0"/>
              </a:rPr>
              <a:t> </a:t>
            </a:r>
          </a:p>
          <a:p>
            <a:pPr marL="127000" indent="0">
              <a:buNone/>
            </a:pPr>
            <a:endParaRPr lang="en-US" dirty="0">
              <a:latin typeface="Trebuchet MS" panose="020B0603020202020204" pitchFamily="34" charset="0"/>
            </a:endParaRPr>
          </a:p>
          <a:p>
            <a:pPr marL="127000" indent="0">
              <a:buNone/>
            </a:pPr>
            <a:endParaRPr lang="en-US" dirty="0">
              <a:latin typeface="Trebuchet MS" panose="020B0603020202020204" pitchFamily="34" charset="0"/>
            </a:endParaRPr>
          </a:p>
        </p:txBody>
      </p:sp>
    </p:spTree>
    <p:extLst>
      <p:ext uri="{BB962C8B-B14F-4D97-AF65-F5344CB8AC3E}">
        <p14:creationId xmlns:p14="http://schemas.microsoft.com/office/powerpoint/2010/main" val="3833204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775E7B-7E8E-2B1C-104B-6A6BEE495FF3}"/>
              </a:ext>
            </a:extLst>
          </p:cNvPr>
          <p:cNvSpPr>
            <a:spLocks noGrp="1"/>
          </p:cNvSpPr>
          <p:nvPr>
            <p:ph type="title"/>
          </p:nvPr>
        </p:nvSpPr>
        <p:spPr>
          <a:xfrm>
            <a:off x="0" y="3574472"/>
            <a:ext cx="9144000" cy="453727"/>
          </a:xfrm>
        </p:spPr>
        <p:txBody>
          <a:bodyPr vert="horz" lIns="51435" tIns="25718" rIns="51435" bIns="25718" rtlCol="0" anchor="b">
            <a:normAutofit fontScale="90000"/>
          </a:bodyPr>
          <a:lstStyle/>
          <a:p>
            <a:pPr>
              <a:spcBef>
                <a:spcPct val="0"/>
              </a:spcBef>
            </a:pPr>
            <a:r>
              <a:rPr lang="en-US" kern="1200" dirty="0">
                <a:solidFill>
                  <a:schemeClr val="tx1"/>
                </a:solidFill>
                <a:latin typeface="Trebuchet MS" panose="020B0603020202020204" pitchFamily="34" charset="0"/>
                <a:ea typeface="+mj-ea"/>
                <a:cs typeface="+mj-cs"/>
              </a:rPr>
              <a:t>Thank you!</a:t>
            </a:r>
          </a:p>
        </p:txBody>
      </p:sp>
    </p:spTree>
    <p:extLst>
      <p:ext uri="{BB962C8B-B14F-4D97-AF65-F5344CB8AC3E}">
        <p14:creationId xmlns:p14="http://schemas.microsoft.com/office/powerpoint/2010/main" val="61662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2E34-A754-374B-2025-3E3A0E458F03}"/>
              </a:ext>
            </a:extLst>
          </p:cNvPr>
          <p:cNvSpPr>
            <a:spLocks noGrp="1"/>
          </p:cNvSpPr>
          <p:nvPr>
            <p:ph type="title"/>
          </p:nvPr>
        </p:nvSpPr>
        <p:spPr/>
        <p:txBody>
          <a:bodyPr/>
          <a:lstStyle/>
          <a:p>
            <a:r>
              <a:rPr lang="en-US" sz="2800" dirty="0">
                <a:latin typeface="Trebuchet MS" panose="020B0603020202020204" pitchFamily="34" charset="0"/>
              </a:rPr>
              <a:t>References</a:t>
            </a:r>
          </a:p>
        </p:txBody>
      </p:sp>
      <p:sp>
        <p:nvSpPr>
          <p:cNvPr id="3" name="Text Placeholder 2">
            <a:extLst>
              <a:ext uri="{FF2B5EF4-FFF2-40B4-BE49-F238E27FC236}">
                <a16:creationId xmlns:a16="http://schemas.microsoft.com/office/drawing/2014/main" id="{426B9171-BAB3-DFF7-FE76-8F0798A24869}"/>
              </a:ext>
            </a:extLst>
          </p:cNvPr>
          <p:cNvSpPr>
            <a:spLocks noGrp="1"/>
          </p:cNvSpPr>
          <p:nvPr>
            <p:ph type="body" idx="1"/>
          </p:nvPr>
        </p:nvSpPr>
        <p:spPr>
          <a:xfrm>
            <a:off x="311700" y="991873"/>
            <a:ext cx="8549078" cy="3548955"/>
          </a:xfrm>
        </p:spPr>
        <p:txBody>
          <a:bodyPr>
            <a:normAutofit lnSpcReduction="10000"/>
          </a:bodyPr>
          <a:lstStyle/>
          <a:p>
            <a:pPr marL="0" indent="0">
              <a:buNone/>
            </a:pPr>
            <a:r>
              <a:rPr lang="en-US" sz="1100" dirty="0">
                <a:latin typeface="Trebuchet MS" panose="020B0603020202020204" pitchFamily="34" charset="0"/>
              </a:rPr>
              <a:t>Burns, M. (2024, December 11). </a:t>
            </a:r>
            <a:r>
              <a:rPr lang="en-US" sz="1100" i="1" dirty="0">
                <a:latin typeface="Trebuchet MS" panose="020B0603020202020204" pitchFamily="34" charset="0"/>
              </a:rPr>
              <a:t>Using data to intensify interventions</a:t>
            </a:r>
            <a:r>
              <a:rPr lang="en-US" sz="1100" dirty="0">
                <a:latin typeface="Trebuchet MS" panose="020B0603020202020204" pitchFamily="34" charset="0"/>
              </a:rPr>
              <a:t>, Oregon RTIi Literacy Symposium [Video]. Youtube. </a:t>
            </a:r>
            <a:r>
              <a:rPr lang="en-US" sz="1100" dirty="0">
                <a:latin typeface="Trebuchet MS" panose="020B0603020202020204" pitchFamily="34" charset="0"/>
                <a:hlinkClick r:id="rId2"/>
              </a:rPr>
              <a:t>https://www.youtube.com/watch?v=I0gAu2BVVNc&amp;t=2755s</a:t>
            </a:r>
            <a:endParaRPr lang="en-US" sz="1100" dirty="0">
              <a:latin typeface="Trebuchet MS" panose="020B0603020202020204" pitchFamily="34" charset="0"/>
            </a:endParaRPr>
          </a:p>
          <a:p>
            <a:pPr marL="0" indent="0">
              <a:buNone/>
            </a:pPr>
            <a:endParaRPr lang="en-US" sz="1100" dirty="0">
              <a:latin typeface="Trebuchet MS" panose="020B0603020202020204" pitchFamily="34" charset="0"/>
            </a:endParaRPr>
          </a:p>
          <a:p>
            <a:pPr marL="0" indent="0">
              <a:buNone/>
            </a:pPr>
            <a:r>
              <a:rPr lang="en-US" sz="1100" dirty="0">
                <a:solidFill>
                  <a:srgbClr val="242424"/>
                </a:solidFill>
                <a:latin typeface="Trebuchet MS" panose="020B0603020202020204" pitchFamily="34" charset="0"/>
                <a:cs typeface="Calibri Light" panose="020F0302020204030204" pitchFamily="34" charset="0"/>
              </a:rPr>
              <a:t>Colorado Department of Education. (2024). READ Act Handbook. </a:t>
            </a:r>
            <a:r>
              <a:rPr lang="en-US" sz="1100" dirty="0">
                <a:solidFill>
                  <a:srgbClr val="242424"/>
                </a:solidFill>
                <a:latin typeface="Trebuchet MS" panose="020B0603020202020204" pitchFamily="34" charset="0"/>
                <a:cs typeface="Calibri Light" panose="020F0302020204030204" pitchFamily="34" charset="0"/>
                <a:hlinkClick r:id="rId3"/>
              </a:rPr>
              <a:t>http://www.cde.state.co.us/coloradoliteracy/2024readacthandbook</a:t>
            </a: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r>
              <a:rPr lang="en-US" sz="1100" dirty="0">
                <a:solidFill>
                  <a:srgbClr val="242424"/>
                </a:solidFill>
                <a:latin typeface="Trebuchet MS" panose="020B0603020202020204" pitchFamily="34" charset="0"/>
                <a:cs typeface="Calibri Light" panose="020F0302020204030204" pitchFamily="34" charset="0"/>
              </a:rPr>
              <a:t>Colorado Department of Education. (2022). Exiting a student from a READ Plan: Determining reading competency in kindergarten through third grade. </a:t>
            </a:r>
            <a:r>
              <a:rPr lang="en-US" sz="1100" dirty="0">
                <a:solidFill>
                  <a:srgbClr val="242424"/>
                </a:solidFill>
                <a:latin typeface="Trebuchet MS" panose="020B0603020202020204" pitchFamily="34" charset="0"/>
                <a:cs typeface="Calibri Light" panose="020F0302020204030204" pitchFamily="34" charset="0"/>
                <a:hlinkClick r:id="rId4"/>
              </a:rPr>
              <a:t>http://www.cde.state.co.us/coloradoliteracy/exitingareadplan</a:t>
            </a: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r>
              <a:rPr lang="en-US" sz="1100" dirty="0">
                <a:solidFill>
                  <a:srgbClr val="242424"/>
                </a:solidFill>
                <a:latin typeface="Trebuchet MS" panose="020B0603020202020204" pitchFamily="34" charset="0"/>
                <a:cs typeface="Calibri Light" panose="020F0302020204030204" pitchFamily="34" charset="0"/>
              </a:rPr>
              <a:t>Colorado Department of Education. (2017). READ Act minimum reading competency skills matrix. </a:t>
            </a:r>
            <a:r>
              <a:rPr lang="en-US" sz="1100" dirty="0">
                <a:solidFill>
                  <a:srgbClr val="242424"/>
                </a:solidFill>
                <a:latin typeface="Trebuchet MS" panose="020B0603020202020204" pitchFamily="34" charset="0"/>
                <a:cs typeface="Calibri Light" panose="020F0302020204030204" pitchFamily="34" charset="0"/>
                <a:hlinkClick r:id="rId5"/>
              </a:rPr>
              <a:t>http://www.cde.state.co.us/coloradoliteracy/minimumcompetencylinkedmatrix</a:t>
            </a: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r>
              <a:rPr lang="en-US" sz="1100" i="0" dirty="0">
                <a:solidFill>
                  <a:srgbClr val="242424"/>
                </a:solidFill>
                <a:effectLst/>
                <a:latin typeface="Trebuchet MS" panose="020B0603020202020204" pitchFamily="34" charset="0"/>
                <a:cs typeface="Calibri Light" panose="020F0302020204030204" pitchFamily="34" charset="0"/>
              </a:rPr>
              <a:t>Colorado Reading to Ensure Academic Development Act, Colo. Rev. Stat. §§ 22-7-1201-1214, (2019).</a:t>
            </a:r>
          </a:p>
          <a:p>
            <a:pPr marL="0" indent="0">
              <a:buNone/>
            </a:pPr>
            <a:endParaRPr lang="en-US" sz="1100" i="0" dirty="0">
              <a:solidFill>
                <a:srgbClr val="242424"/>
              </a:solidFill>
              <a:effectLst/>
              <a:latin typeface="Trebuchet MS" panose="020B0603020202020204" pitchFamily="34" charset="0"/>
              <a:cs typeface="Calibri Light" panose="020F0302020204030204" pitchFamily="34" charset="0"/>
            </a:endParaRPr>
          </a:p>
          <a:p>
            <a:pPr marL="0" indent="0">
              <a:buNone/>
            </a:pPr>
            <a:r>
              <a:rPr lang="en-US" sz="1100" i="0" dirty="0">
                <a:solidFill>
                  <a:srgbClr val="242424"/>
                </a:solidFill>
                <a:effectLst/>
                <a:latin typeface="Trebuchet MS" panose="020B0603020202020204" pitchFamily="34" charset="0"/>
                <a:cs typeface="Calibri Light" panose="020F0302020204030204" pitchFamily="34" charset="0"/>
              </a:rPr>
              <a:t>Rules for the Administration of the Colorado Reading to Ensure Academic Development Act, 1 Colo. Code Regs. 301-92 (2017).</a:t>
            </a:r>
          </a:p>
          <a:p>
            <a:pPr marL="0" indent="0">
              <a:buNone/>
            </a:pPr>
            <a:endParaRPr lang="en-US" sz="1100" dirty="0">
              <a:solidFill>
                <a:srgbClr val="242424"/>
              </a:solidFill>
              <a:latin typeface="Trebuchet MS" panose="020B0603020202020204" pitchFamily="34" charset="0"/>
              <a:cs typeface="Calibri Light" panose="020F0302020204030204" pitchFamily="34" charset="0"/>
            </a:endParaRPr>
          </a:p>
          <a:p>
            <a:pPr marL="0" indent="0">
              <a:buNone/>
            </a:pPr>
            <a:r>
              <a:rPr lang="en-US" sz="1100" dirty="0">
                <a:latin typeface="Trebuchet MS" panose="020B0603020202020204" pitchFamily="34" charset="0"/>
              </a:rPr>
              <a:t>Stollar, S. (2024, January 14). </a:t>
            </a:r>
            <a:r>
              <a:rPr lang="en-US" sz="1100" i="1" dirty="0">
                <a:latin typeface="Trebuchet MS" panose="020B0603020202020204" pitchFamily="34" charset="0"/>
              </a:rPr>
              <a:t>Using an MTSS Framework for Science of Reading Implementation</a:t>
            </a:r>
            <a:r>
              <a:rPr lang="en-US" sz="1100" dirty="0">
                <a:latin typeface="Trebuchet MS" panose="020B0603020202020204" pitchFamily="34" charset="0"/>
              </a:rPr>
              <a:t>, Learning Ally [Video]. https://home.edweb.net/webinar/readers20250114/</a:t>
            </a:r>
            <a:br>
              <a:rPr lang="en-US" sz="1100" dirty="0">
                <a:latin typeface="Trebuchet MS" panose="020B0603020202020204" pitchFamily="34" charset="0"/>
              </a:rPr>
            </a:br>
            <a:endParaRPr lang="en-US" sz="1100" dirty="0"/>
          </a:p>
          <a:p>
            <a:pPr marL="0" indent="0">
              <a:buNone/>
            </a:pPr>
            <a:endParaRPr lang="en-US" sz="1100" i="0" dirty="0">
              <a:solidFill>
                <a:srgbClr val="242424"/>
              </a:solidFill>
              <a:effectLst/>
              <a:latin typeface="Trebuchet MS" panose="020B0603020202020204" pitchFamily="34" charset="0"/>
              <a:cs typeface="Calibri Light" panose="020F0302020204030204" pitchFamily="34" charset="0"/>
            </a:endParaRPr>
          </a:p>
          <a:p>
            <a:pPr marL="0" indent="0">
              <a:buNone/>
            </a:pPr>
            <a:endParaRPr lang="en-US" sz="1100" u="none" strike="noStrike" dirty="0">
              <a:solidFill>
                <a:srgbClr val="242424"/>
              </a:solidFill>
              <a:latin typeface="Trebuchet MS" panose="020B0603020202020204" pitchFamily="34" charset="0"/>
              <a:cs typeface="Calibri Light" panose="020F0302020204030204" pitchFamily="34" charset="0"/>
            </a:endParaRPr>
          </a:p>
          <a:p>
            <a:pPr marL="0" indent="0">
              <a:buNone/>
            </a:pPr>
            <a:endParaRPr lang="en-US" sz="1100" i="0" u="none" strike="noStrike" dirty="0">
              <a:solidFill>
                <a:schemeClr val="tx1"/>
              </a:solidFill>
              <a:effectLst/>
              <a:latin typeface="Trebuchet MS" panose="020B0603020202020204" pitchFamily="34" charset="0"/>
              <a:cs typeface="Calibri Light" panose="020F0302020204030204" pitchFamily="34" charset="0"/>
            </a:endParaRPr>
          </a:p>
          <a:p>
            <a:pPr marL="0" indent="0">
              <a:buNone/>
            </a:pPr>
            <a:endParaRPr lang="en-US" sz="1100" dirty="0">
              <a:latin typeface="Trebuchet MS" panose="020B0603020202020204" pitchFamily="34" charset="0"/>
            </a:endParaRPr>
          </a:p>
        </p:txBody>
      </p:sp>
    </p:spTree>
    <p:extLst>
      <p:ext uri="{BB962C8B-B14F-4D97-AF65-F5344CB8AC3E}">
        <p14:creationId xmlns:p14="http://schemas.microsoft.com/office/powerpoint/2010/main" val="345753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8958-9102-603B-1FD4-8F452A6CA240}"/>
              </a:ext>
            </a:extLst>
          </p:cNvPr>
          <p:cNvSpPr>
            <a:spLocks noGrp="1"/>
          </p:cNvSpPr>
          <p:nvPr>
            <p:ph type="title"/>
          </p:nvPr>
        </p:nvSpPr>
        <p:spPr>
          <a:xfrm>
            <a:off x="123875" y="5143500"/>
            <a:ext cx="7267200" cy="156600"/>
          </a:xfrm>
        </p:spPr>
        <p:txBody>
          <a:bodyPr spcFirstLastPara="1" wrap="square" lIns="0" tIns="0" rIns="0" bIns="0" anchor="t" anchorCtr="0">
            <a:noAutofit/>
          </a:bodyPr>
          <a:lstStyle/>
          <a:p>
            <a:r>
              <a:rPr lang="en-US" dirty="0"/>
              <a:t>Regional Support Feedback </a:t>
            </a:r>
          </a:p>
        </p:txBody>
      </p:sp>
      <p:pic>
        <p:nvPicPr>
          <p:cNvPr id="1026" name="Picture 2" descr="Forms response chart. Question title: Future READ Act Regional Meetings will include collaboration with other CDE offices. Which offices would be beneficial for you? &#10;Check all that apply. . Number of responses: 19 responses.">
            <a:extLst>
              <a:ext uri="{FF2B5EF4-FFF2-40B4-BE49-F238E27FC236}">
                <a16:creationId xmlns:a16="http://schemas.microsoft.com/office/drawing/2014/main" id="{BDC3DEE0-BB01-FAAB-8AB5-CEC085199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9" y="103844"/>
            <a:ext cx="8083282" cy="410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3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D8B55A9-FCB9-D40A-F5B8-66186548FAA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Flow Chart Adapted With Permission from Burns, M., 2024</a:t>
            </a:r>
          </a:p>
        </p:txBody>
      </p:sp>
      <p:sp>
        <p:nvSpPr>
          <p:cNvPr id="21" name="Rectangle 20">
            <a:extLst>
              <a:ext uri="{FF2B5EF4-FFF2-40B4-BE49-F238E27FC236}">
                <a16:creationId xmlns:a16="http://schemas.microsoft.com/office/drawing/2014/main" id="{88B5A059-EDC9-9282-4D2C-59EEE025660E}"/>
              </a:ext>
              <a:ext uri="{C183D7F6-B498-43B3-948B-1728B52AA6E4}">
                <adec:decorative xmlns:adec="http://schemas.microsoft.com/office/drawing/2017/decorative" val="1"/>
              </a:ext>
            </a:extLst>
          </p:cNvPr>
          <p:cNvSpPr/>
          <p:nvPr/>
        </p:nvSpPr>
        <p:spPr>
          <a:xfrm>
            <a:off x="0" y="0"/>
            <a:ext cx="1496860" cy="5143500"/>
          </a:xfrm>
          <a:prstGeom prst="rect">
            <a:avLst/>
          </a:prstGeom>
          <a:solidFill>
            <a:srgbClr val="D0D2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5FA7E583-2D9A-C763-640D-54D35F8D38CC}"/>
              </a:ext>
            </a:extLst>
          </p:cNvPr>
          <p:cNvSpPr/>
          <p:nvPr/>
        </p:nvSpPr>
        <p:spPr>
          <a:xfrm>
            <a:off x="983702" y="307825"/>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Comprehension and Vocabulary</a:t>
            </a:r>
          </a:p>
        </p:txBody>
      </p:sp>
      <p:sp>
        <p:nvSpPr>
          <p:cNvPr id="13" name="Arrow: Right 12">
            <a:extLst>
              <a:ext uri="{FF2B5EF4-FFF2-40B4-BE49-F238E27FC236}">
                <a16:creationId xmlns:a16="http://schemas.microsoft.com/office/drawing/2014/main" id="{EE05AFC4-C3F3-0830-F93C-A5D37B674A4B}"/>
              </a:ext>
            </a:extLst>
          </p:cNvPr>
          <p:cNvSpPr/>
          <p:nvPr/>
        </p:nvSpPr>
        <p:spPr>
          <a:xfrm>
            <a:off x="3873122" y="318272"/>
            <a:ext cx="1677725"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Proficient</a:t>
            </a:r>
          </a:p>
        </p:txBody>
      </p:sp>
      <p:sp>
        <p:nvSpPr>
          <p:cNvPr id="8" name="Rectangle 7">
            <a:extLst>
              <a:ext uri="{FF2B5EF4-FFF2-40B4-BE49-F238E27FC236}">
                <a16:creationId xmlns:a16="http://schemas.microsoft.com/office/drawing/2014/main" id="{9CBD1E24-964D-A335-7725-E5FC433CE537}"/>
              </a:ext>
            </a:extLst>
          </p:cNvPr>
          <p:cNvSpPr/>
          <p:nvPr/>
        </p:nvSpPr>
        <p:spPr>
          <a:xfrm>
            <a:off x="5656830" y="307824"/>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Core Instruction</a:t>
            </a:r>
          </a:p>
        </p:txBody>
      </p:sp>
      <p:sp>
        <p:nvSpPr>
          <p:cNvPr id="17" name="Arrow: Down 16">
            <a:extLst>
              <a:ext uri="{FF2B5EF4-FFF2-40B4-BE49-F238E27FC236}">
                <a16:creationId xmlns:a16="http://schemas.microsoft.com/office/drawing/2014/main" id="{E1A689F4-0462-8A26-DAE7-ECCC48F9A2E0}"/>
              </a:ext>
            </a:extLst>
          </p:cNvPr>
          <p:cNvSpPr/>
          <p:nvPr/>
        </p:nvSpPr>
        <p:spPr>
          <a:xfrm>
            <a:off x="1812683" y="900372"/>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4" name="Rectangle: Rounded Corners 3">
            <a:extLst>
              <a:ext uri="{FF2B5EF4-FFF2-40B4-BE49-F238E27FC236}">
                <a16:creationId xmlns:a16="http://schemas.microsoft.com/office/drawing/2014/main" id="{FF65F587-FB67-762A-AA73-2DB5D8B08EDD}"/>
              </a:ext>
            </a:extLst>
          </p:cNvPr>
          <p:cNvSpPr/>
          <p:nvPr/>
        </p:nvSpPr>
        <p:spPr>
          <a:xfrm>
            <a:off x="983702" y="1300981"/>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Fluency</a:t>
            </a:r>
          </a:p>
        </p:txBody>
      </p:sp>
      <p:sp>
        <p:nvSpPr>
          <p:cNvPr id="14" name="Arrow: Right 13">
            <a:extLst>
              <a:ext uri="{FF2B5EF4-FFF2-40B4-BE49-F238E27FC236}">
                <a16:creationId xmlns:a16="http://schemas.microsoft.com/office/drawing/2014/main" id="{62CE6BFA-E7EB-E0C6-BA3B-02DF2826EF83}"/>
              </a:ext>
            </a:extLst>
          </p:cNvPr>
          <p:cNvSpPr/>
          <p:nvPr/>
        </p:nvSpPr>
        <p:spPr>
          <a:xfrm>
            <a:off x="3866504" y="1321846"/>
            <a:ext cx="1667106"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Fluent</a:t>
            </a:r>
          </a:p>
        </p:txBody>
      </p:sp>
      <p:sp>
        <p:nvSpPr>
          <p:cNvPr id="9" name="Rectangle 8">
            <a:extLst>
              <a:ext uri="{FF2B5EF4-FFF2-40B4-BE49-F238E27FC236}">
                <a16:creationId xmlns:a16="http://schemas.microsoft.com/office/drawing/2014/main" id="{DD5A901E-FB74-BB99-A7B3-46FD6A5E3AA7}"/>
              </a:ext>
            </a:extLst>
          </p:cNvPr>
          <p:cNvSpPr/>
          <p:nvPr/>
        </p:nvSpPr>
        <p:spPr>
          <a:xfrm>
            <a:off x="5656830" y="1300980"/>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Comprehension</a:t>
            </a:r>
          </a:p>
        </p:txBody>
      </p:sp>
      <p:sp>
        <p:nvSpPr>
          <p:cNvPr id="18" name="Arrow: Down 17">
            <a:extLst>
              <a:ext uri="{FF2B5EF4-FFF2-40B4-BE49-F238E27FC236}">
                <a16:creationId xmlns:a16="http://schemas.microsoft.com/office/drawing/2014/main" id="{CDDD26A0-E75E-51ED-D32A-2FB7A5751B3F}"/>
              </a:ext>
            </a:extLst>
          </p:cNvPr>
          <p:cNvSpPr/>
          <p:nvPr/>
        </p:nvSpPr>
        <p:spPr>
          <a:xfrm>
            <a:off x="1812682" y="1892640"/>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5" name="Rectangle: Rounded Corners 4">
            <a:extLst>
              <a:ext uri="{FF2B5EF4-FFF2-40B4-BE49-F238E27FC236}">
                <a16:creationId xmlns:a16="http://schemas.microsoft.com/office/drawing/2014/main" id="{CD980A20-93EC-EFC7-4A27-BDC599DCCDA3}"/>
              </a:ext>
            </a:extLst>
          </p:cNvPr>
          <p:cNvSpPr/>
          <p:nvPr/>
        </p:nvSpPr>
        <p:spPr>
          <a:xfrm>
            <a:off x="983702" y="2294138"/>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Phonics</a:t>
            </a:r>
          </a:p>
        </p:txBody>
      </p:sp>
      <p:sp>
        <p:nvSpPr>
          <p:cNvPr id="15" name="Arrow: Right 14">
            <a:extLst>
              <a:ext uri="{FF2B5EF4-FFF2-40B4-BE49-F238E27FC236}">
                <a16:creationId xmlns:a16="http://schemas.microsoft.com/office/drawing/2014/main" id="{51AECCC2-5E06-1034-F952-1CF295EA3C05}"/>
              </a:ext>
            </a:extLst>
          </p:cNvPr>
          <p:cNvSpPr/>
          <p:nvPr/>
        </p:nvSpPr>
        <p:spPr>
          <a:xfrm>
            <a:off x="3866504" y="2309202"/>
            <a:ext cx="1667106" cy="518490"/>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Can Decode</a:t>
            </a:r>
          </a:p>
        </p:txBody>
      </p:sp>
      <p:sp>
        <p:nvSpPr>
          <p:cNvPr id="10" name="Rectangle 9">
            <a:extLst>
              <a:ext uri="{FF2B5EF4-FFF2-40B4-BE49-F238E27FC236}">
                <a16:creationId xmlns:a16="http://schemas.microsoft.com/office/drawing/2014/main" id="{77E3A7BC-83EC-9A41-043F-8E97B9A59FD3}"/>
              </a:ext>
            </a:extLst>
          </p:cNvPr>
          <p:cNvSpPr/>
          <p:nvPr/>
        </p:nvSpPr>
        <p:spPr>
          <a:xfrm>
            <a:off x="5656830" y="2313781"/>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Fluency</a:t>
            </a:r>
          </a:p>
        </p:txBody>
      </p:sp>
      <p:sp>
        <p:nvSpPr>
          <p:cNvPr id="19" name="Arrow: Down 18">
            <a:extLst>
              <a:ext uri="{FF2B5EF4-FFF2-40B4-BE49-F238E27FC236}">
                <a16:creationId xmlns:a16="http://schemas.microsoft.com/office/drawing/2014/main" id="{8544914D-56E2-0937-032A-1F59812BDF7E}"/>
              </a:ext>
            </a:extLst>
          </p:cNvPr>
          <p:cNvSpPr/>
          <p:nvPr/>
        </p:nvSpPr>
        <p:spPr>
          <a:xfrm>
            <a:off x="1832836" y="2885797"/>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7" name="Rectangle: Rounded Corners 6">
            <a:extLst>
              <a:ext uri="{FF2B5EF4-FFF2-40B4-BE49-F238E27FC236}">
                <a16:creationId xmlns:a16="http://schemas.microsoft.com/office/drawing/2014/main" id="{78AAF269-7E13-6465-EA1A-008EF3DACAB2}"/>
              </a:ext>
            </a:extLst>
          </p:cNvPr>
          <p:cNvSpPr/>
          <p:nvPr/>
        </p:nvSpPr>
        <p:spPr>
          <a:xfrm>
            <a:off x="983702" y="3287295"/>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Assess Phonemic Awareness (PA)</a:t>
            </a:r>
          </a:p>
        </p:txBody>
      </p:sp>
      <p:sp>
        <p:nvSpPr>
          <p:cNvPr id="16" name="Arrow: Right 15">
            <a:extLst>
              <a:ext uri="{FF2B5EF4-FFF2-40B4-BE49-F238E27FC236}">
                <a16:creationId xmlns:a16="http://schemas.microsoft.com/office/drawing/2014/main" id="{51400EC4-E94F-8E24-0FD6-31DA07DD9DCB}"/>
              </a:ext>
            </a:extLst>
          </p:cNvPr>
          <p:cNvSpPr/>
          <p:nvPr/>
        </p:nvSpPr>
        <p:spPr>
          <a:xfrm>
            <a:off x="3890358" y="3281088"/>
            <a:ext cx="1643252" cy="525892"/>
          </a:xfrm>
          <a:prstGeom prst="rightArrow">
            <a:avLst/>
          </a:prstGeom>
          <a:solidFill>
            <a:srgbClr val="F9BE5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Trebuchet MS" panose="020B0603020202020204" pitchFamily="34" charset="0"/>
              </a:rPr>
              <a:t>Has PA</a:t>
            </a:r>
          </a:p>
        </p:txBody>
      </p:sp>
      <p:sp>
        <p:nvSpPr>
          <p:cNvPr id="11" name="Rectangle 10">
            <a:extLst>
              <a:ext uri="{FF2B5EF4-FFF2-40B4-BE49-F238E27FC236}">
                <a16:creationId xmlns:a16="http://schemas.microsoft.com/office/drawing/2014/main" id="{C1874907-48CC-DE15-A83E-E0AE67108030}"/>
              </a:ext>
            </a:extLst>
          </p:cNvPr>
          <p:cNvSpPr/>
          <p:nvPr/>
        </p:nvSpPr>
        <p:spPr>
          <a:xfrm>
            <a:off x="5656830" y="3287294"/>
            <a:ext cx="2763194" cy="525893"/>
          </a:xfrm>
          <a:prstGeom prst="rect">
            <a:avLst/>
          </a:prstGeom>
          <a:solidFill>
            <a:srgbClr val="F0867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rebuchet MS" panose="020B0603020202020204" pitchFamily="34" charset="0"/>
              </a:rPr>
              <a:t>Intervene for Decoding</a:t>
            </a:r>
          </a:p>
        </p:txBody>
      </p:sp>
      <p:sp>
        <p:nvSpPr>
          <p:cNvPr id="20" name="Arrow: Down 19">
            <a:extLst>
              <a:ext uri="{FF2B5EF4-FFF2-40B4-BE49-F238E27FC236}">
                <a16:creationId xmlns:a16="http://schemas.microsoft.com/office/drawing/2014/main" id="{3C375BBE-36CC-FE38-E8B7-6BB21457BE9A}"/>
              </a:ext>
            </a:extLst>
          </p:cNvPr>
          <p:cNvSpPr/>
          <p:nvPr/>
        </p:nvSpPr>
        <p:spPr>
          <a:xfrm>
            <a:off x="1812683" y="3880732"/>
            <a:ext cx="1105231" cy="333954"/>
          </a:xfrm>
          <a:prstGeom prst="downArrow">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rebuchet MS" panose="020B0603020202020204" pitchFamily="34" charset="0"/>
              </a:rPr>
              <a:t>Low</a:t>
            </a:r>
          </a:p>
        </p:txBody>
      </p:sp>
      <p:sp>
        <p:nvSpPr>
          <p:cNvPr id="6" name="Rectangle: Rounded Corners 5">
            <a:extLst>
              <a:ext uri="{FF2B5EF4-FFF2-40B4-BE49-F238E27FC236}">
                <a16:creationId xmlns:a16="http://schemas.microsoft.com/office/drawing/2014/main" id="{EA91F148-34E2-DB5A-4AAD-BD636EB5DF05}"/>
              </a:ext>
            </a:extLst>
          </p:cNvPr>
          <p:cNvSpPr/>
          <p:nvPr/>
        </p:nvSpPr>
        <p:spPr>
          <a:xfrm>
            <a:off x="983702" y="4280452"/>
            <a:ext cx="2763194" cy="525893"/>
          </a:xfrm>
          <a:prstGeom prst="roundRect">
            <a:avLst/>
          </a:prstGeom>
          <a:solidFill>
            <a:srgbClr val="C4E2F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rebuchet MS" panose="020B0603020202020204" pitchFamily="34" charset="0"/>
              </a:rPr>
              <a:t>Intervene for Phonemic Awareness</a:t>
            </a:r>
          </a:p>
        </p:txBody>
      </p:sp>
      <p:sp>
        <p:nvSpPr>
          <p:cNvPr id="2" name="Text Placeholder 1">
            <a:extLst>
              <a:ext uri="{FF2B5EF4-FFF2-40B4-BE49-F238E27FC236}">
                <a16:creationId xmlns:a16="http://schemas.microsoft.com/office/drawing/2014/main" id="{461D4543-F5DA-C05B-1DD2-8CA791A63E66}"/>
              </a:ext>
            </a:extLst>
          </p:cNvPr>
          <p:cNvSpPr>
            <a:spLocks noGrp="1"/>
          </p:cNvSpPr>
          <p:nvPr>
            <p:ph type="body" idx="1"/>
          </p:nvPr>
        </p:nvSpPr>
        <p:spPr>
          <a:xfrm>
            <a:off x="3951593" y="4416692"/>
            <a:ext cx="3643327" cy="605100"/>
          </a:xfrm>
          <a:ln>
            <a:noFill/>
          </a:ln>
        </p:spPr>
        <p:txBody>
          <a:bodyPr>
            <a:normAutofit/>
          </a:bodyPr>
          <a:lstStyle/>
          <a:p>
            <a:r>
              <a:rPr lang="en-US" sz="1200" dirty="0">
                <a:latin typeface="Trebuchet MS" panose="020B0603020202020204" pitchFamily="34" charset="0"/>
              </a:rPr>
              <a:t>Adapted with permission from Burns, M., 2024 </a:t>
            </a:r>
          </a:p>
        </p:txBody>
      </p:sp>
      <p:pic>
        <p:nvPicPr>
          <p:cNvPr id="12" name="Picture 11" descr="Colorado Department of Education Logo">
            <a:extLst>
              <a:ext uri="{FF2B5EF4-FFF2-40B4-BE49-F238E27FC236}">
                <a16:creationId xmlns:a16="http://schemas.microsoft.com/office/drawing/2014/main" id="{743A895C-10A9-81D4-196D-D0A039328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920" y="4325785"/>
            <a:ext cx="1237380" cy="509890"/>
          </a:xfrm>
          <a:prstGeom prst="rect">
            <a:avLst/>
          </a:prstGeom>
        </p:spPr>
      </p:pic>
      <p:sp>
        <p:nvSpPr>
          <p:cNvPr id="23" name="Right Triangle 22">
            <a:extLst>
              <a:ext uri="{FF2B5EF4-FFF2-40B4-BE49-F238E27FC236}">
                <a16:creationId xmlns:a16="http://schemas.microsoft.com/office/drawing/2014/main" id="{5060F64D-242F-FE9C-FFE3-1C38DA27BC94}"/>
              </a:ext>
              <a:ext uri="{C183D7F6-B498-43B3-948B-1728B52AA6E4}">
                <adec:decorative xmlns:adec="http://schemas.microsoft.com/office/drawing/2017/decorative" val="1"/>
              </a:ext>
            </a:extLst>
          </p:cNvPr>
          <p:cNvSpPr/>
          <p:nvPr/>
        </p:nvSpPr>
        <p:spPr>
          <a:xfrm rot="5400000" flipV="1">
            <a:off x="8685718" y="0"/>
            <a:ext cx="457200" cy="457200"/>
          </a:xfrm>
          <a:prstGeom prst="rtTriangl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39B0C703-5A73-382E-22A9-589C85E92B2D}"/>
              </a:ext>
              <a:ext uri="{C183D7F6-B498-43B3-948B-1728B52AA6E4}">
                <adec:decorative xmlns:adec="http://schemas.microsoft.com/office/drawing/2017/decorative" val="1"/>
              </a:ext>
            </a:extLst>
          </p:cNvPr>
          <p:cNvSpPr/>
          <p:nvPr/>
        </p:nvSpPr>
        <p:spPr>
          <a:xfrm>
            <a:off x="0" y="4686300"/>
            <a:ext cx="457200" cy="457200"/>
          </a:xfrm>
          <a:prstGeom prst="rtTriangle">
            <a:avLst/>
          </a:prstGeom>
          <a:solidFill>
            <a:srgbClr val="F086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039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64016-7D27-5EAA-C586-1CC982B1BF65}"/>
              </a:ext>
            </a:extLst>
          </p:cNvPr>
          <p:cNvSpPr txBox="1">
            <a:spLocks noGrp="1"/>
          </p:cNvSpPr>
          <p:nvPr>
            <p:ph type="title" idx="4294967295"/>
          </p:nvPr>
        </p:nvSpPr>
        <p:spPr>
          <a:xfrm>
            <a:off x="190377" y="264665"/>
            <a:ext cx="889543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rebuchet MS" panose="020B0603020202020204" pitchFamily="34" charset="0"/>
                <a:sym typeface="Arial"/>
              </a:rPr>
              <a:t>Breakout Discussion Options</a:t>
            </a:r>
          </a:p>
        </p:txBody>
      </p:sp>
      <p:sp>
        <p:nvSpPr>
          <p:cNvPr id="3" name="TextBox 2">
            <a:extLst>
              <a:ext uri="{FF2B5EF4-FFF2-40B4-BE49-F238E27FC236}">
                <a16:creationId xmlns:a16="http://schemas.microsoft.com/office/drawing/2014/main" id="{82809FF2-0941-9D3E-B132-1D094577513C}"/>
              </a:ext>
            </a:extLst>
          </p:cNvPr>
          <p:cNvSpPr txBox="1"/>
          <p:nvPr/>
        </p:nvSpPr>
        <p:spPr>
          <a:xfrm>
            <a:off x="120126" y="1486082"/>
            <a:ext cx="8903747" cy="2464777"/>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1:</a:t>
            </a:r>
            <a:r>
              <a:rPr lang="en-US" sz="2000" dirty="0">
                <a:latin typeface="Trebuchet MS" panose="020B0603020202020204" pitchFamily="34" charset="0"/>
                <a:ea typeface="Roboto" panose="02000000000000000000" pitchFamily="2" charset="0"/>
                <a:cs typeface="Roboto" panose="02000000000000000000" pitchFamily="2" charset="0"/>
              </a:rPr>
              <a:t> Tier 1 instruction: Data analysis and implementation</a:t>
            </a:r>
          </a:p>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2:</a:t>
            </a:r>
            <a:r>
              <a:rPr lang="en-US" sz="2000" dirty="0">
                <a:latin typeface="Trebuchet MS" panose="020B0603020202020204" pitchFamily="34" charset="0"/>
                <a:ea typeface="Roboto" panose="02000000000000000000" pitchFamily="2" charset="0"/>
                <a:cs typeface="Roboto" panose="02000000000000000000" pitchFamily="2" charset="0"/>
              </a:rPr>
              <a:t> Tier 2/3 structures: RtI/READ Plan implementation </a:t>
            </a:r>
          </a:p>
          <a:p>
            <a:pPr marL="342900" indent="-342900">
              <a:lnSpc>
                <a:spcPct val="200000"/>
              </a:lnSpc>
              <a:buFont typeface="Arial" panose="020B0604020202020204" pitchFamily="34" charset="0"/>
              <a:buChar char="•"/>
            </a:pPr>
            <a:r>
              <a:rPr lang="en-US" sz="2000" b="1" dirty="0">
                <a:latin typeface="Trebuchet MS" panose="020B0603020202020204" pitchFamily="34" charset="0"/>
                <a:ea typeface="Roboto" panose="02000000000000000000" pitchFamily="2" charset="0"/>
                <a:cs typeface="Roboto" panose="02000000000000000000" pitchFamily="2" charset="0"/>
              </a:rPr>
              <a:t>Room 3:</a:t>
            </a:r>
            <a:r>
              <a:rPr lang="en-US" sz="2000" dirty="0">
                <a:latin typeface="Trebuchet MS" panose="020B0603020202020204" pitchFamily="34" charset="0"/>
                <a:ea typeface="Roboto" panose="02000000000000000000" pitchFamily="2" charset="0"/>
                <a:cs typeface="Roboto" panose="02000000000000000000" pitchFamily="2" charset="0"/>
              </a:rPr>
              <a:t> Support Structures and Monitoring: Students at risk but not on READ plans</a:t>
            </a:r>
            <a:endParaRPr lang="en-US" dirty="0">
              <a:latin typeface="Trebuchet MS" panose="020B06030202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50868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26B58-2783-F370-518A-3CB900A2F2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2B4832-6895-8338-CDDC-C362678CE275}"/>
              </a:ext>
            </a:extLst>
          </p:cNvPr>
          <p:cNvSpPr txBox="1">
            <a:spLocks noGrp="1"/>
          </p:cNvSpPr>
          <p:nvPr>
            <p:ph type="title" idx="4294967295"/>
          </p:nvPr>
        </p:nvSpPr>
        <p:spPr>
          <a:xfrm>
            <a:off x="190377" y="264665"/>
            <a:ext cx="889543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0000"/>
              </a:buClr>
              <a:buSzTx/>
              <a:defRPr/>
            </a:pPr>
            <a:r>
              <a:rPr lang="en-US" sz="2400" b="1" dirty="0">
                <a:latin typeface="Trebuchet MS" panose="020B0603020202020204" pitchFamily="34" charset="0"/>
                <a:ea typeface="Roboto" panose="02000000000000000000" pitchFamily="2" charset="0"/>
                <a:cs typeface="Roboto" panose="02000000000000000000" pitchFamily="2" charset="0"/>
              </a:rPr>
              <a:t>Room 1:</a:t>
            </a:r>
            <a:r>
              <a:rPr lang="en-US" sz="2400" dirty="0">
                <a:latin typeface="Trebuchet MS" panose="020B0603020202020204" pitchFamily="34" charset="0"/>
                <a:ea typeface="Roboto" panose="02000000000000000000" pitchFamily="2" charset="0"/>
                <a:cs typeface="Roboto" panose="02000000000000000000" pitchFamily="2" charset="0"/>
              </a:rPr>
              <a:t> Tier 1 instruction: Data analysis and implementation</a:t>
            </a:r>
            <a:b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sym typeface="Arial"/>
              </a:rPr>
            </a:b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a:t>
            </a:r>
          </a:p>
        </p:txBody>
      </p:sp>
      <p:sp>
        <p:nvSpPr>
          <p:cNvPr id="2" name="TextBox 1">
            <a:extLst>
              <a:ext uri="{FF2B5EF4-FFF2-40B4-BE49-F238E27FC236}">
                <a16:creationId xmlns:a16="http://schemas.microsoft.com/office/drawing/2014/main" id="{D7431507-E5FB-4DB0-F8F9-4B416D26B9A8}"/>
              </a:ext>
            </a:extLst>
          </p:cNvPr>
          <p:cNvSpPr txBox="1"/>
          <p:nvPr/>
        </p:nvSpPr>
        <p:spPr>
          <a:xfrm>
            <a:off x="190203" y="1202850"/>
            <a:ext cx="8763594"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rebuchet MS" panose="020B0603020202020204" pitchFamily="34" charset="0"/>
              </a:rPr>
              <a:t>What existing frameworks do you have in place to support literacy instruction? </a:t>
            </a:r>
          </a:p>
          <a:p>
            <a:pPr marL="342900" indent="-342900">
              <a:buFont typeface="Arial" panose="020B0604020202020204" pitchFamily="34" charset="0"/>
              <a:buChar char="•"/>
            </a:pPr>
            <a:r>
              <a:rPr lang="en-US" sz="2000" dirty="0">
                <a:latin typeface="Trebuchet MS" panose="020B0603020202020204" pitchFamily="34" charset="0"/>
              </a:rPr>
              <a:t>How does your interim literacy assessment provide information about the efficacy of your tier 1 instruction? </a:t>
            </a:r>
          </a:p>
          <a:p>
            <a:pPr marL="342900" indent="-342900">
              <a:buFont typeface="Arial" panose="020B0604020202020204" pitchFamily="34" charset="0"/>
              <a:buChar char="•"/>
            </a:pPr>
            <a:r>
              <a:rPr lang="en-US" sz="2000" dirty="0">
                <a:latin typeface="Trebuchet MS" panose="020B0603020202020204" pitchFamily="34" charset="0"/>
              </a:rPr>
              <a:t>How effective is the implementation of your core programming? Struggles and bright spots? </a:t>
            </a:r>
          </a:p>
          <a:p>
            <a:pPr marL="342900" indent="-342900">
              <a:buFont typeface="Arial" panose="020B0604020202020204" pitchFamily="34" charset="0"/>
              <a:buChar char="•"/>
            </a:pPr>
            <a:r>
              <a:rPr lang="en-US" sz="2000" dirty="0">
                <a:latin typeface="Trebuchet MS" panose="020B0603020202020204" pitchFamily="34" charset="0"/>
              </a:rPr>
              <a:t>What additional training do you see as a need in your building? </a:t>
            </a:r>
          </a:p>
          <a:p>
            <a:pPr marL="342900" indent="-342900">
              <a:buFont typeface="Arial" panose="020B0604020202020204" pitchFamily="34" charset="0"/>
              <a:buChar char="•"/>
            </a:pPr>
            <a:r>
              <a:rPr lang="en-US" sz="2000" dirty="0">
                <a:latin typeface="Trebuchet MS" panose="020B0603020202020204" pitchFamily="34" charset="0"/>
              </a:rPr>
              <a:t>What does differentiation within tier 1 instruction look like in your district/school? </a:t>
            </a:r>
          </a:p>
          <a:p>
            <a:pPr marL="342900" indent="-342900">
              <a:buFont typeface="Arial" panose="020B0604020202020204" pitchFamily="34" charset="0"/>
              <a:buChar char="•"/>
            </a:pPr>
            <a:endParaRPr lang="en-US" sz="2000" dirty="0">
              <a:latin typeface="Trebuchet MS" panose="020B0603020202020204" pitchFamily="34" charset="0"/>
            </a:endParaRPr>
          </a:p>
        </p:txBody>
      </p:sp>
    </p:spTree>
    <p:extLst>
      <p:ext uri="{BB962C8B-B14F-4D97-AF65-F5344CB8AC3E}">
        <p14:creationId xmlns:p14="http://schemas.microsoft.com/office/powerpoint/2010/main" val="208004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F5F7-358E-BD20-09CB-ACA2BD8794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73CABA-0F33-6E0D-9A77-C986AC6E4774}"/>
              </a:ext>
            </a:extLst>
          </p:cNvPr>
          <p:cNvSpPr txBox="1">
            <a:spLocks noGrp="1"/>
          </p:cNvSpPr>
          <p:nvPr>
            <p:ph type="title" idx="4294967295"/>
          </p:nvPr>
        </p:nvSpPr>
        <p:spPr>
          <a:xfrm>
            <a:off x="190377" y="264665"/>
            <a:ext cx="889543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0000"/>
              </a:buClr>
              <a:buSzTx/>
              <a:defRPr/>
            </a:pPr>
            <a:r>
              <a:rPr lang="en-US" b="1" dirty="0">
                <a:latin typeface="Trebuchet MS" panose="020B0603020202020204" pitchFamily="34" charset="0"/>
                <a:ea typeface="Roboto" panose="02000000000000000000" pitchFamily="2" charset="0"/>
                <a:cs typeface="Roboto" panose="02000000000000000000" pitchFamily="2" charset="0"/>
              </a:rPr>
              <a:t>Room 2:</a:t>
            </a:r>
            <a:r>
              <a:rPr lang="en-US" dirty="0">
                <a:latin typeface="Trebuchet MS" panose="020B0603020202020204" pitchFamily="34" charset="0"/>
                <a:ea typeface="Roboto" panose="02000000000000000000" pitchFamily="2" charset="0"/>
                <a:cs typeface="Roboto" panose="02000000000000000000" pitchFamily="2" charset="0"/>
              </a:rPr>
              <a:t> Tier 2/3 structures: RtI/READ Plan implementation </a:t>
            </a:r>
            <a:br>
              <a:rPr lang="en-US" dirty="0">
                <a:latin typeface="Trebuchet MS" panose="020B0603020202020204" pitchFamily="34" charset="0"/>
                <a:ea typeface="Roboto" panose="02000000000000000000" pitchFamily="2" charset="0"/>
                <a:cs typeface="Roboto" panose="02000000000000000000" pitchFamily="2" charset="0"/>
              </a:rPr>
            </a:br>
            <a:r>
              <a:rPr kumimoji="0" lang="en-US"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 </a:t>
            </a:r>
          </a:p>
        </p:txBody>
      </p:sp>
      <p:sp>
        <p:nvSpPr>
          <p:cNvPr id="2" name="TextBox 1">
            <a:extLst>
              <a:ext uri="{FF2B5EF4-FFF2-40B4-BE49-F238E27FC236}">
                <a16:creationId xmlns:a16="http://schemas.microsoft.com/office/drawing/2014/main" id="{A37C104A-EBFA-BE4B-411F-D0C0514257F2}"/>
              </a:ext>
            </a:extLst>
          </p:cNvPr>
          <p:cNvSpPr txBox="1"/>
          <p:nvPr/>
        </p:nvSpPr>
        <p:spPr>
          <a:xfrm>
            <a:off x="266391" y="1910030"/>
            <a:ext cx="8743406" cy="17851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Trebuchet MS" panose="020B0603020202020204" pitchFamily="34" charset="0"/>
              </a:rPr>
              <a:t>How effective is your process of identifying a student with an SRD and determining appropriate interventions?</a:t>
            </a:r>
          </a:p>
          <a:p>
            <a:pPr marL="285750" indent="-285750">
              <a:spcAft>
                <a:spcPts val="600"/>
              </a:spcAft>
              <a:buFont typeface="Arial" panose="020B0604020202020204" pitchFamily="34" charset="0"/>
              <a:buChar char="•"/>
            </a:pPr>
            <a:r>
              <a:rPr lang="en-US" sz="2000" dirty="0">
                <a:latin typeface="Trebuchet MS" panose="020B0603020202020204" pitchFamily="34" charset="0"/>
              </a:rPr>
              <a:t>Do you have processes in place for data-based problem solving and making necessary changes to a student’s READ Plan interventions? </a:t>
            </a:r>
          </a:p>
          <a:p>
            <a:pPr marL="285750" indent="-285750">
              <a:buFont typeface="Arial" panose="020B0604020202020204" pitchFamily="34" charset="0"/>
              <a:buChar char="•"/>
            </a:pPr>
            <a:r>
              <a:rPr lang="en-US" sz="2000" dirty="0">
                <a:latin typeface="Trebuchet MS" panose="020B0603020202020204" pitchFamily="34" charset="0"/>
              </a:rPr>
              <a:t>What is your process when a student needs intensified interventions? </a:t>
            </a:r>
          </a:p>
        </p:txBody>
      </p:sp>
    </p:spTree>
    <p:extLst>
      <p:ext uri="{BB962C8B-B14F-4D97-AF65-F5344CB8AC3E}">
        <p14:creationId xmlns:p14="http://schemas.microsoft.com/office/powerpoint/2010/main" val="871729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723F-4569-F618-8914-52A495AC07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FADF5D-6B83-A590-8DCD-9CFAF6E335E1}"/>
              </a:ext>
            </a:extLst>
          </p:cNvPr>
          <p:cNvSpPr txBox="1">
            <a:spLocks noGrp="1"/>
          </p:cNvSpPr>
          <p:nvPr>
            <p:ph type="title" idx="4294967295"/>
          </p:nvPr>
        </p:nvSpPr>
        <p:spPr>
          <a:xfrm>
            <a:off x="248566" y="259773"/>
            <a:ext cx="874340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0000"/>
              </a:buClr>
              <a:buSzTx/>
              <a:defRPr/>
            </a:pPr>
            <a:r>
              <a:rPr lang="en-US" sz="2400" b="1" dirty="0">
                <a:latin typeface="Trebuchet MS" panose="020B0603020202020204" pitchFamily="34" charset="0"/>
                <a:ea typeface="Roboto" panose="02000000000000000000" pitchFamily="2" charset="0"/>
                <a:cs typeface="Roboto" panose="02000000000000000000" pitchFamily="2" charset="0"/>
              </a:rPr>
              <a:t>Room 3:</a:t>
            </a:r>
            <a:r>
              <a:rPr lang="en-US" sz="2400" dirty="0">
                <a:latin typeface="Trebuchet MS" panose="020B0603020202020204" pitchFamily="34" charset="0"/>
                <a:ea typeface="Roboto" panose="02000000000000000000" pitchFamily="2" charset="0"/>
                <a:cs typeface="Roboto" panose="02000000000000000000" pitchFamily="2" charset="0"/>
              </a:rPr>
              <a:t> Support Structures and Monitoring: Students at risk but not on READ plans</a:t>
            </a:r>
            <a:br>
              <a:rPr lang="en-US" sz="2400" dirty="0">
                <a:latin typeface="Trebuchet MS" panose="020B0603020202020204" pitchFamily="34" charset="0"/>
                <a:ea typeface="Roboto" panose="02000000000000000000" pitchFamily="2" charset="0"/>
                <a:cs typeface="Roboto" panose="02000000000000000000" pitchFamily="2" charset="0"/>
              </a:rPr>
            </a:b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sym typeface="Arial"/>
              </a:rPr>
              <a:t>Guiding Questions</a:t>
            </a:r>
          </a:p>
        </p:txBody>
      </p:sp>
      <p:sp>
        <p:nvSpPr>
          <p:cNvPr id="2" name="TextBox 1">
            <a:extLst>
              <a:ext uri="{FF2B5EF4-FFF2-40B4-BE49-F238E27FC236}">
                <a16:creationId xmlns:a16="http://schemas.microsoft.com/office/drawing/2014/main" id="{DC951226-9131-D104-8A18-A53E6816DE03}"/>
              </a:ext>
            </a:extLst>
          </p:cNvPr>
          <p:cNvSpPr txBox="1"/>
          <p:nvPr/>
        </p:nvSpPr>
        <p:spPr>
          <a:xfrm>
            <a:off x="248566" y="1598737"/>
            <a:ext cx="874340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What does your district/school do to ensure students who are at risk but not identified with an SRD receive appropriate instructional supports? </a:t>
            </a:r>
          </a:p>
          <a:p>
            <a:pPr marL="285750" indent="-285750">
              <a:buFont typeface="Arial" panose="020B0604020202020204" pitchFamily="34" charset="0"/>
              <a:buChar char="•"/>
            </a:pPr>
            <a:endParaRPr lang="en-US" sz="2000" dirty="0">
              <a:latin typeface="Trebuchet MS" panose="020B0603020202020204" pitchFamily="34" charset="0"/>
            </a:endParaRPr>
          </a:p>
          <a:p>
            <a:pPr marL="285750" lvl="2" indent="-285750">
              <a:buFont typeface="Arial" panose="020B0604020202020204" pitchFamily="34" charset="0"/>
              <a:buChar char="•"/>
            </a:pPr>
            <a:r>
              <a:rPr lang="en-US" sz="2000" dirty="0">
                <a:latin typeface="Trebuchet MS" panose="020B0603020202020204" pitchFamily="34" charset="0"/>
              </a:rPr>
              <a:t>What obstacles do you face in ensuring these students receive support? </a:t>
            </a:r>
          </a:p>
        </p:txBody>
      </p:sp>
    </p:spTree>
    <p:extLst>
      <p:ext uri="{BB962C8B-B14F-4D97-AF65-F5344CB8AC3E}">
        <p14:creationId xmlns:p14="http://schemas.microsoft.com/office/powerpoint/2010/main" val="258722761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E004C7-277C-4306-B7EB-1AF64E08DC37}">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871AF-E4E2-4474-BBBF-C4CA544DC804}">
  <ds:schemaRefs>
    <ds:schemaRef ds:uri="http://schemas.microsoft.com/office/infopath/2007/PartnerControls"/>
    <ds:schemaRef ds:uri="ca089b0c-06ed-427f-8343-b7314193c483"/>
    <ds:schemaRef ds:uri="http://purl.org/dc/dcmitype/"/>
    <ds:schemaRef ds:uri="a8a5022a-f7c3-44ce-84b2-af1b9b0e209b"/>
    <ds:schemaRef ds:uri="http://www.w3.org/XML/1998/namespac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5372</Words>
  <Application>Microsoft Office PowerPoint</Application>
  <PresentationFormat>On-screen Show (16:9)</PresentationFormat>
  <Paragraphs>366</Paragraphs>
  <Slides>39</Slides>
  <Notes>37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Roboto</vt:lpstr>
      <vt:lpstr>Trebuchet MS</vt:lpstr>
      <vt:lpstr>Calibri</vt:lpstr>
      <vt:lpstr>SourceSansProRegular</vt:lpstr>
      <vt:lpstr>Rockwell</vt:lpstr>
      <vt:lpstr>Wingdings</vt:lpstr>
      <vt:lpstr>Museo Slab 500</vt:lpstr>
      <vt:lpstr>Roboto Medium</vt:lpstr>
      <vt:lpstr>Simple Light</vt:lpstr>
      <vt:lpstr>Custom Design</vt:lpstr>
      <vt:lpstr>Custom Design</vt:lpstr>
      <vt:lpstr>READ Act Regional Meeting</vt:lpstr>
      <vt:lpstr>Objectives</vt:lpstr>
      <vt:lpstr>Introductions</vt:lpstr>
      <vt:lpstr>Regional Support Feedback </vt:lpstr>
      <vt:lpstr>Flow Chart Adapted With Permission from Burns, M., 2024</vt:lpstr>
      <vt:lpstr>Breakout Discussion Options</vt:lpstr>
      <vt:lpstr>Room 1: Tier 1 instruction: Data analysis and implementation Guiding Questions</vt:lpstr>
      <vt:lpstr>Room 2: Tier 2/3 structures: RtI/READ Plan implementation  Guiding Questions </vt:lpstr>
      <vt:lpstr>Room 3: Support Structures and Monitoring: Students at risk but not on READ plans Guiding Questions</vt:lpstr>
      <vt:lpstr>Breakout Discussion #1</vt:lpstr>
      <vt:lpstr>Breakout #2 Discussion Options</vt:lpstr>
      <vt:lpstr>Breakout Discussion #2</vt:lpstr>
      <vt:lpstr>Questions</vt:lpstr>
      <vt:lpstr>MOY READ Act Reminders</vt:lpstr>
      <vt:lpstr>Purpose of MOY Assessment Data </vt:lpstr>
      <vt:lpstr>Initiating a READ Plan at MOY</vt:lpstr>
      <vt:lpstr>Exiting a Student from a READ Plan at MOY</vt:lpstr>
      <vt:lpstr>Considerations When Exiting a Student From a READ Plan at MOY</vt:lpstr>
      <vt:lpstr>Parent Communication</vt:lpstr>
      <vt:lpstr>By MOY Data Collection:</vt:lpstr>
      <vt:lpstr>Revisit EOY SMART Goals and Objectives</vt:lpstr>
      <vt:lpstr>CDE Literacy Updates</vt:lpstr>
      <vt:lpstr>New READ Act Reports and Presentations</vt:lpstr>
      <vt:lpstr>https://go.boarddocs.com/co/cde/Board.nsf/files/DCCTGG774C46/$file/READ%20Act%20Independent%20Evaluation%20Presentation%20-%20Jan.%202025.pdf </vt:lpstr>
      <vt:lpstr>Executive Summary (Continued)</vt:lpstr>
      <vt:lpstr>READ Act Website</vt:lpstr>
      <vt:lpstr>Professional Development </vt:lpstr>
      <vt:lpstr>https://www.cde.state.co.us/coloradoliteracy/sorliteracyseries </vt:lpstr>
      <vt:lpstr>Science of Reading Literacy Series</vt:lpstr>
      <vt:lpstr>Science of Reading Literacy Series Cont. </vt:lpstr>
      <vt:lpstr>Regional Consultant Support </vt:lpstr>
      <vt:lpstr>Biliteracy Professional Development Series</vt:lpstr>
      <vt:lpstr> READ Act Handbook</vt:lpstr>
      <vt:lpstr>Literacy Newsletter</vt:lpstr>
      <vt:lpstr>Learn More</vt:lpstr>
      <vt:lpstr>Learn More</vt:lpstr>
      <vt:lpstr>Feedback</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Fickling, Caitlin</cp:lastModifiedBy>
  <cp:revision>2</cp:revision>
  <dcterms:modified xsi:type="dcterms:W3CDTF">2025-01-27T18:10:19Z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