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 id="2147483661" r:id="rId6"/>
    <p:sldMasterId id="2147483704" r:id="rId7"/>
    <p:sldMasterId id="2147483727" r:id="rId8"/>
    <p:sldMasterId id="2147483673" r:id="rId9"/>
  </p:sldMasterIdLst>
  <p:notesMasterIdLst>
    <p:notesMasterId r:id="rId50"/>
  </p:notesMasterIdLst>
  <p:sldIdLst>
    <p:sldId id="256" r:id="rId10"/>
    <p:sldId id="302" r:id="rId11"/>
    <p:sldId id="301" r:id="rId12"/>
    <p:sldId id="303" r:id="rId13"/>
    <p:sldId id="269" r:id="rId14"/>
    <p:sldId id="282" r:id="rId15"/>
    <p:sldId id="344" r:id="rId16"/>
    <p:sldId id="329" r:id="rId17"/>
    <p:sldId id="271" r:id="rId18"/>
    <p:sldId id="340" r:id="rId19"/>
    <p:sldId id="330" r:id="rId20"/>
    <p:sldId id="270" r:id="rId21"/>
    <p:sldId id="314" r:id="rId22"/>
    <p:sldId id="286" r:id="rId23"/>
    <p:sldId id="283" r:id="rId24"/>
    <p:sldId id="315" r:id="rId25"/>
    <p:sldId id="339" r:id="rId26"/>
    <p:sldId id="291" r:id="rId27"/>
    <p:sldId id="319" r:id="rId28"/>
    <p:sldId id="327" r:id="rId29"/>
    <p:sldId id="284" r:id="rId30"/>
    <p:sldId id="296" r:id="rId31"/>
    <p:sldId id="341" r:id="rId32"/>
    <p:sldId id="316" r:id="rId33"/>
    <p:sldId id="325" r:id="rId34"/>
    <p:sldId id="285" r:id="rId35"/>
    <p:sldId id="318" r:id="rId36"/>
    <p:sldId id="300" r:id="rId37"/>
    <p:sldId id="317" r:id="rId38"/>
    <p:sldId id="298" r:id="rId39"/>
    <p:sldId id="333" r:id="rId40"/>
    <p:sldId id="326" r:id="rId41"/>
    <p:sldId id="343" r:id="rId42"/>
    <p:sldId id="257" r:id="rId43"/>
    <p:sldId id="320" r:id="rId44"/>
    <p:sldId id="328" r:id="rId45"/>
    <p:sldId id="310" r:id="rId46"/>
    <p:sldId id="306" r:id="rId47"/>
    <p:sldId id="307" r:id="rId48"/>
    <p:sldId id="299"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DAA514-B5D1-E47C-A3A8-1F8D924FEC5A}" name="Olson, Jamie" initials="OJ" userId="S::olson_j@cde.state.co.us::167fe529-3f31-461b-81fc-c891b2ac182b" providerId="AD"/>
  <p188:author id="{DCA4CF25-5D5A-BA8B-182B-DE7B26071773}" name="Fickling, Caitlin" initials="CF" userId="S::Fickling_c@cde.state.co.us::6f4b670a-bc59-4974-b15f-f34eb09359f7" providerId="AD"/>
  <p188:author id="{253B7BEF-D1F4-932B-560F-C50CFA97000C}" name="Kirchhof, Christina" initials="CK" userId="S::Kirchhof_c@cde.state.co.us::7c6ffb67-b42b-4a6c-a57a-24ee92f295b3" providerId="AD"/>
  <p188:author id="{497A1CFB-15CA-23FD-C340-56027DBC50DC}" name="Beveridge, Lindsey" initials="LB" userId="S::Beveridge_l@cde.state.co.us::c0fdd95f-42ba-43e7-a90d-1d23cce210c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8785B"/>
    <a:srgbClr val="F0F0F0"/>
    <a:srgbClr val="7CA489"/>
    <a:srgbClr val="488BC9"/>
    <a:srgbClr val="EF75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05BD66-8D56-47E7-A476-D9AF759E45EF}" v="2505" dt="2025-01-22T22:10:49.434"/>
    <p1510:client id="{A7BDB599-5051-40CE-A20D-BEB128B719B6}" v="1" dt="2025-01-22T22:16:02.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698" autoAdjust="0"/>
  </p:normalViewPr>
  <p:slideViewPr>
    <p:cSldViewPr snapToGrid="0">
      <p:cViewPr varScale="1">
        <p:scale>
          <a:sx n="77" d="100"/>
          <a:sy n="77" d="100"/>
        </p:scale>
        <p:origin x="108"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s>
</file>

<file path=ppt/diagrams/_rels/data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4.png"/><Relationship Id="rId1" Type="http://schemas.openxmlformats.org/officeDocument/2006/relationships/image" Target="../media/image33.png"/><Relationship Id="rId5" Type="http://schemas.openxmlformats.org/officeDocument/2006/relationships/image" Target="../media/image31.gif"/><Relationship Id="rId4" Type="http://schemas.openxmlformats.org/officeDocument/2006/relationships/image" Target="../media/image4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4.png"/><Relationship Id="rId1" Type="http://schemas.openxmlformats.org/officeDocument/2006/relationships/image" Target="../media/image33.png"/><Relationship Id="rId5" Type="http://schemas.openxmlformats.org/officeDocument/2006/relationships/image" Target="../media/image31.gif"/><Relationship Id="rId4" Type="http://schemas.openxmlformats.org/officeDocument/2006/relationships/image" Target="../media/image4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16EA93-9B0C-4CE9-8186-BAA25756E8F4}"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n-US"/>
        </a:p>
      </dgm:t>
    </dgm:pt>
    <dgm:pt modelId="{0970E5B9-8E2A-45E2-872A-8259AC6768B5}">
      <dgm:prSet phldrT="[Text]"/>
      <dgm:spPr/>
      <dgm:t>
        <a:bodyPr/>
        <a:lstStyle/>
        <a:p>
          <a:r>
            <a:rPr lang="en-US" dirty="0"/>
            <a:t>-</a:t>
          </a:r>
        </a:p>
      </dgm:t>
    </dgm:pt>
    <dgm:pt modelId="{76E02272-462D-4DA9-A53D-A9BB7519E42F}" type="parTrans" cxnId="{1170689B-6CFE-461A-B918-932AA1D4253D}">
      <dgm:prSet/>
      <dgm:spPr/>
      <dgm:t>
        <a:bodyPr/>
        <a:lstStyle/>
        <a:p>
          <a:endParaRPr lang="en-US"/>
        </a:p>
      </dgm:t>
    </dgm:pt>
    <dgm:pt modelId="{68161D9D-595E-466F-B1E0-6EBC939D782E}" type="sibTrans" cxnId="{1170689B-6CFE-461A-B918-932AA1D4253D}">
      <dgm:prSet/>
      <dgm:spPr/>
      <dgm:t>
        <a:bodyPr/>
        <a:lstStyle/>
        <a:p>
          <a:endParaRPr lang="en-US"/>
        </a:p>
      </dgm:t>
    </dgm:pt>
    <dgm:pt modelId="{2AA8E9CB-11CB-47C9-A80F-490261F7E1A4}">
      <dgm:prSet phldrT="[Text]"/>
      <dgm:spPr/>
      <dgm:t>
        <a:bodyPr/>
        <a:lstStyle/>
        <a:p>
          <a:r>
            <a:rPr lang="en-US" b="0" i="0" dirty="0"/>
            <a:t>Understand how effective implementation of the READ Act is supported by a strong MTSS framework. </a:t>
          </a:r>
          <a:endParaRPr lang="en-US" dirty="0"/>
        </a:p>
      </dgm:t>
    </dgm:pt>
    <dgm:pt modelId="{225AA30B-F2C4-41F6-9354-27EB3E58150A}" type="parTrans" cxnId="{9A41D9DF-C071-4AF4-A50B-C8BA7E4605DE}">
      <dgm:prSet/>
      <dgm:spPr/>
      <dgm:t>
        <a:bodyPr/>
        <a:lstStyle/>
        <a:p>
          <a:endParaRPr lang="en-US"/>
        </a:p>
      </dgm:t>
    </dgm:pt>
    <dgm:pt modelId="{D706CAE2-B7D7-434D-AA76-0318F81A9208}" type="sibTrans" cxnId="{9A41D9DF-C071-4AF4-A50B-C8BA7E4605DE}">
      <dgm:prSet/>
      <dgm:spPr/>
      <dgm:t>
        <a:bodyPr/>
        <a:lstStyle/>
        <a:p>
          <a:endParaRPr lang="en-US"/>
        </a:p>
      </dgm:t>
    </dgm:pt>
    <dgm:pt modelId="{A87050BF-531C-42E8-A486-2CA81E42AB79}">
      <dgm:prSet phldrT="[Text]"/>
      <dgm:spPr/>
      <dgm:t>
        <a:bodyPr/>
        <a:lstStyle/>
        <a:p>
          <a:r>
            <a:rPr lang="en-US" dirty="0"/>
            <a:t>-</a:t>
          </a:r>
        </a:p>
      </dgm:t>
    </dgm:pt>
    <dgm:pt modelId="{606DB3B2-458E-4A1F-97FD-DE151C99C066}" type="parTrans" cxnId="{4C77896A-E472-4A26-B5FC-B68D97CA1D3B}">
      <dgm:prSet/>
      <dgm:spPr/>
      <dgm:t>
        <a:bodyPr/>
        <a:lstStyle/>
        <a:p>
          <a:endParaRPr lang="en-US"/>
        </a:p>
      </dgm:t>
    </dgm:pt>
    <dgm:pt modelId="{240D82C9-F3BD-410A-91EB-18856D2638F3}" type="sibTrans" cxnId="{4C77896A-E472-4A26-B5FC-B68D97CA1D3B}">
      <dgm:prSet/>
      <dgm:spPr/>
      <dgm:t>
        <a:bodyPr/>
        <a:lstStyle/>
        <a:p>
          <a:endParaRPr lang="en-US"/>
        </a:p>
      </dgm:t>
    </dgm:pt>
    <dgm:pt modelId="{B9929FE1-F9DE-4278-8E5D-1FCB35329C9A}">
      <dgm:prSet phldrT="[Text]"/>
      <dgm:spPr/>
      <dgm:t>
        <a:bodyPr/>
        <a:lstStyle/>
        <a:p>
          <a:r>
            <a:rPr lang="en-US" b="0" i="0" dirty="0"/>
            <a:t>Understand how the process of identifying students with an SRD and initiating a READ Plan </a:t>
          </a:r>
          <a:r>
            <a:rPr lang="en-US" b="0" i="0" dirty="0">
              <a:latin typeface="Calibri Light" panose="020F0302020204030204"/>
            </a:rPr>
            <a:t>fits</a:t>
          </a:r>
          <a:r>
            <a:rPr lang="en-US" b="0" i="0" dirty="0"/>
            <a:t> within the MTSS framework. </a:t>
          </a:r>
          <a:endParaRPr lang="en-US" dirty="0"/>
        </a:p>
      </dgm:t>
    </dgm:pt>
    <dgm:pt modelId="{473B2AFD-67C3-4793-B649-E062EDBDC8C0}" type="parTrans" cxnId="{F41CDC15-E221-4732-A7DA-49B673F6E3EF}">
      <dgm:prSet/>
      <dgm:spPr/>
      <dgm:t>
        <a:bodyPr/>
        <a:lstStyle/>
        <a:p>
          <a:endParaRPr lang="en-US"/>
        </a:p>
      </dgm:t>
    </dgm:pt>
    <dgm:pt modelId="{B091181B-28C0-410E-BE36-2C31EFA4034E}" type="sibTrans" cxnId="{F41CDC15-E221-4732-A7DA-49B673F6E3EF}">
      <dgm:prSet/>
      <dgm:spPr/>
      <dgm:t>
        <a:bodyPr/>
        <a:lstStyle/>
        <a:p>
          <a:endParaRPr lang="en-US"/>
        </a:p>
      </dgm:t>
    </dgm:pt>
    <dgm:pt modelId="{1DE32090-2DF1-4BA0-9C1A-7DFDE9FBE72E}">
      <dgm:prSet phldrT="[Text]"/>
      <dgm:spPr/>
      <dgm:t>
        <a:bodyPr/>
        <a:lstStyle/>
        <a:p>
          <a:r>
            <a:rPr lang="en-US" dirty="0"/>
            <a:t>-</a:t>
          </a:r>
        </a:p>
      </dgm:t>
    </dgm:pt>
    <dgm:pt modelId="{1C68B60C-F5B1-4C5B-81AB-A3E0E44B37F0}" type="parTrans" cxnId="{19679387-8955-4150-883A-188D42BBC05E}">
      <dgm:prSet/>
      <dgm:spPr/>
      <dgm:t>
        <a:bodyPr/>
        <a:lstStyle/>
        <a:p>
          <a:endParaRPr lang="en-US"/>
        </a:p>
      </dgm:t>
    </dgm:pt>
    <dgm:pt modelId="{6328B1D5-E18E-49C9-AD12-172B56F1F862}" type="sibTrans" cxnId="{19679387-8955-4150-883A-188D42BBC05E}">
      <dgm:prSet/>
      <dgm:spPr/>
      <dgm:t>
        <a:bodyPr/>
        <a:lstStyle/>
        <a:p>
          <a:endParaRPr lang="en-US"/>
        </a:p>
      </dgm:t>
    </dgm:pt>
    <dgm:pt modelId="{4835B20E-C8D5-4F35-A3C9-3B2E604E4123}">
      <dgm:prSet phldrT="[Text]"/>
      <dgm:spPr/>
      <dgm:t>
        <a:bodyPr/>
        <a:lstStyle/>
        <a:p>
          <a:r>
            <a:rPr lang="en-US" b="0" i="0" dirty="0"/>
            <a:t>Identify decision rules using data to ensure students receive needed supports. </a:t>
          </a:r>
          <a:endParaRPr lang="en-US" dirty="0"/>
        </a:p>
      </dgm:t>
    </dgm:pt>
    <dgm:pt modelId="{9F3F5D23-1CE3-47C2-9F49-46C4E9860102}" type="parTrans" cxnId="{C5EA6CC9-C00A-440F-85BA-1B7D9F2E0B14}">
      <dgm:prSet/>
      <dgm:spPr/>
      <dgm:t>
        <a:bodyPr/>
        <a:lstStyle/>
        <a:p>
          <a:endParaRPr lang="en-US"/>
        </a:p>
      </dgm:t>
    </dgm:pt>
    <dgm:pt modelId="{95B011CE-C2B8-42DD-A68E-54D579C044BC}" type="sibTrans" cxnId="{C5EA6CC9-C00A-440F-85BA-1B7D9F2E0B14}">
      <dgm:prSet/>
      <dgm:spPr/>
      <dgm:t>
        <a:bodyPr/>
        <a:lstStyle/>
        <a:p>
          <a:endParaRPr lang="en-US"/>
        </a:p>
      </dgm:t>
    </dgm:pt>
    <dgm:pt modelId="{EEACA372-DEE3-4FDC-8424-6A834E322506}" type="pres">
      <dgm:prSet presAssocID="{A216EA93-9B0C-4CE9-8186-BAA25756E8F4}" presName="Name0" presStyleCnt="0">
        <dgm:presLayoutVars>
          <dgm:chMax/>
          <dgm:chPref/>
          <dgm:dir/>
        </dgm:presLayoutVars>
      </dgm:prSet>
      <dgm:spPr/>
    </dgm:pt>
    <dgm:pt modelId="{BB1721D5-6B80-4CF4-B2DF-10F926EF949F}" type="pres">
      <dgm:prSet presAssocID="{0970E5B9-8E2A-45E2-872A-8259AC6768B5}" presName="parenttextcomposite" presStyleCnt="0"/>
      <dgm:spPr/>
    </dgm:pt>
    <dgm:pt modelId="{331A30E0-8751-496B-902C-52495E60349B}" type="pres">
      <dgm:prSet presAssocID="{0970E5B9-8E2A-45E2-872A-8259AC6768B5}" presName="parenttext" presStyleLbl="revTx" presStyleIdx="0" presStyleCnt="3">
        <dgm:presLayoutVars>
          <dgm:chMax/>
          <dgm:chPref val="2"/>
          <dgm:bulletEnabled val="1"/>
        </dgm:presLayoutVars>
      </dgm:prSet>
      <dgm:spPr/>
    </dgm:pt>
    <dgm:pt modelId="{03506310-4F8F-43FD-80DA-9AD343573984}" type="pres">
      <dgm:prSet presAssocID="{0970E5B9-8E2A-45E2-872A-8259AC6768B5}" presName="composite" presStyleCnt="0"/>
      <dgm:spPr/>
    </dgm:pt>
    <dgm:pt modelId="{6444878B-B3A1-4187-BAC3-8F875E2933EA}" type="pres">
      <dgm:prSet presAssocID="{0970E5B9-8E2A-45E2-872A-8259AC6768B5}" presName="chevron1" presStyleLbl="alignNode1" presStyleIdx="0" presStyleCnt="21"/>
      <dgm:spPr/>
    </dgm:pt>
    <dgm:pt modelId="{0BB072C8-D315-4BA6-BA6B-11565ECB21FB}" type="pres">
      <dgm:prSet presAssocID="{0970E5B9-8E2A-45E2-872A-8259AC6768B5}" presName="chevron2" presStyleLbl="alignNode1" presStyleIdx="1" presStyleCnt="21"/>
      <dgm:spPr/>
    </dgm:pt>
    <dgm:pt modelId="{E97553C5-5DE1-401A-99B8-FB47121FF864}" type="pres">
      <dgm:prSet presAssocID="{0970E5B9-8E2A-45E2-872A-8259AC6768B5}" presName="chevron3" presStyleLbl="alignNode1" presStyleIdx="2" presStyleCnt="21"/>
      <dgm:spPr/>
    </dgm:pt>
    <dgm:pt modelId="{71E99BE4-02A6-4F68-9ECC-FA206BFED251}" type="pres">
      <dgm:prSet presAssocID="{0970E5B9-8E2A-45E2-872A-8259AC6768B5}" presName="chevron4" presStyleLbl="alignNode1" presStyleIdx="3" presStyleCnt="21"/>
      <dgm:spPr/>
    </dgm:pt>
    <dgm:pt modelId="{093C2DB0-592E-46C8-A1E7-5FD4EA927C0D}" type="pres">
      <dgm:prSet presAssocID="{0970E5B9-8E2A-45E2-872A-8259AC6768B5}" presName="chevron5" presStyleLbl="alignNode1" presStyleIdx="4" presStyleCnt="21"/>
      <dgm:spPr/>
    </dgm:pt>
    <dgm:pt modelId="{3836B19D-EE15-40D8-9BDB-CD106B4063D3}" type="pres">
      <dgm:prSet presAssocID="{0970E5B9-8E2A-45E2-872A-8259AC6768B5}" presName="chevron6" presStyleLbl="alignNode1" presStyleIdx="5" presStyleCnt="21"/>
      <dgm:spPr/>
    </dgm:pt>
    <dgm:pt modelId="{74DCC6D4-68B0-4412-8A50-8164C2A91A27}" type="pres">
      <dgm:prSet presAssocID="{0970E5B9-8E2A-45E2-872A-8259AC6768B5}" presName="chevron7" presStyleLbl="alignNode1" presStyleIdx="6" presStyleCnt="21"/>
      <dgm:spPr/>
    </dgm:pt>
    <dgm:pt modelId="{1C3BB193-AFE1-44CA-8E93-EA7B416F1AE0}" type="pres">
      <dgm:prSet presAssocID="{0970E5B9-8E2A-45E2-872A-8259AC6768B5}" presName="childtext" presStyleLbl="solidFgAcc1" presStyleIdx="0" presStyleCnt="3">
        <dgm:presLayoutVars>
          <dgm:chMax/>
          <dgm:chPref val="0"/>
          <dgm:bulletEnabled val="1"/>
        </dgm:presLayoutVars>
      </dgm:prSet>
      <dgm:spPr/>
    </dgm:pt>
    <dgm:pt modelId="{06A2C93A-7C78-4A19-B0A6-B52CB5903C11}" type="pres">
      <dgm:prSet presAssocID="{68161D9D-595E-466F-B1E0-6EBC939D782E}" presName="sibTrans" presStyleCnt="0"/>
      <dgm:spPr/>
    </dgm:pt>
    <dgm:pt modelId="{E9668963-5256-4B2D-9599-1AFF8D634112}" type="pres">
      <dgm:prSet presAssocID="{A87050BF-531C-42E8-A486-2CA81E42AB79}" presName="parenttextcomposite" presStyleCnt="0"/>
      <dgm:spPr/>
    </dgm:pt>
    <dgm:pt modelId="{673B1BA9-4089-4B49-9626-87C13247E8F2}" type="pres">
      <dgm:prSet presAssocID="{A87050BF-531C-42E8-A486-2CA81E42AB79}" presName="parenttext" presStyleLbl="revTx" presStyleIdx="1" presStyleCnt="3">
        <dgm:presLayoutVars>
          <dgm:chMax/>
          <dgm:chPref val="2"/>
          <dgm:bulletEnabled val="1"/>
        </dgm:presLayoutVars>
      </dgm:prSet>
      <dgm:spPr/>
    </dgm:pt>
    <dgm:pt modelId="{C7C37514-D1D3-43C6-952E-976B9EE42F8E}" type="pres">
      <dgm:prSet presAssocID="{A87050BF-531C-42E8-A486-2CA81E42AB79}" presName="composite" presStyleCnt="0"/>
      <dgm:spPr/>
    </dgm:pt>
    <dgm:pt modelId="{56C8A3BD-063D-4241-9521-5632C6D9CA56}" type="pres">
      <dgm:prSet presAssocID="{A87050BF-531C-42E8-A486-2CA81E42AB79}" presName="chevron1" presStyleLbl="alignNode1" presStyleIdx="7" presStyleCnt="21"/>
      <dgm:spPr/>
    </dgm:pt>
    <dgm:pt modelId="{702952F2-6179-4617-A07C-63E6908171B1}" type="pres">
      <dgm:prSet presAssocID="{A87050BF-531C-42E8-A486-2CA81E42AB79}" presName="chevron2" presStyleLbl="alignNode1" presStyleIdx="8" presStyleCnt="21"/>
      <dgm:spPr/>
    </dgm:pt>
    <dgm:pt modelId="{267528DC-C8CC-4BB2-B513-01D81B1CD65F}" type="pres">
      <dgm:prSet presAssocID="{A87050BF-531C-42E8-A486-2CA81E42AB79}" presName="chevron3" presStyleLbl="alignNode1" presStyleIdx="9" presStyleCnt="21"/>
      <dgm:spPr/>
    </dgm:pt>
    <dgm:pt modelId="{C408228C-7129-43B1-AA48-52A6D2397760}" type="pres">
      <dgm:prSet presAssocID="{A87050BF-531C-42E8-A486-2CA81E42AB79}" presName="chevron4" presStyleLbl="alignNode1" presStyleIdx="10" presStyleCnt="21"/>
      <dgm:spPr/>
    </dgm:pt>
    <dgm:pt modelId="{B516E8B6-A3B1-4FE3-9756-1082F151A6E9}" type="pres">
      <dgm:prSet presAssocID="{A87050BF-531C-42E8-A486-2CA81E42AB79}" presName="chevron5" presStyleLbl="alignNode1" presStyleIdx="11" presStyleCnt="21"/>
      <dgm:spPr/>
    </dgm:pt>
    <dgm:pt modelId="{8ACD072A-92F7-4D22-998B-110957789D53}" type="pres">
      <dgm:prSet presAssocID="{A87050BF-531C-42E8-A486-2CA81E42AB79}" presName="chevron6" presStyleLbl="alignNode1" presStyleIdx="12" presStyleCnt="21"/>
      <dgm:spPr/>
    </dgm:pt>
    <dgm:pt modelId="{E04AB8CC-7640-46B3-97E0-79F3FD3E3190}" type="pres">
      <dgm:prSet presAssocID="{A87050BF-531C-42E8-A486-2CA81E42AB79}" presName="chevron7" presStyleLbl="alignNode1" presStyleIdx="13" presStyleCnt="21"/>
      <dgm:spPr/>
    </dgm:pt>
    <dgm:pt modelId="{EF20C343-AC8C-4DE3-9304-D64CD5D66667}" type="pres">
      <dgm:prSet presAssocID="{A87050BF-531C-42E8-A486-2CA81E42AB79}" presName="childtext" presStyleLbl="solidFgAcc1" presStyleIdx="1" presStyleCnt="3">
        <dgm:presLayoutVars>
          <dgm:chMax/>
          <dgm:chPref val="0"/>
          <dgm:bulletEnabled val="1"/>
        </dgm:presLayoutVars>
      </dgm:prSet>
      <dgm:spPr/>
    </dgm:pt>
    <dgm:pt modelId="{26AD34AA-7340-44A2-AE62-547FC8A242B2}" type="pres">
      <dgm:prSet presAssocID="{240D82C9-F3BD-410A-91EB-18856D2638F3}" presName="sibTrans" presStyleCnt="0"/>
      <dgm:spPr/>
    </dgm:pt>
    <dgm:pt modelId="{CE92353B-4C80-4D86-9D7F-9CBFFA9592FD}" type="pres">
      <dgm:prSet presAssocID="{1DE32090-2DF1-4BA0-9C1A-7DFDE9FBE72E}" presName="parenttextcomposite" presStyleCnt="0"/>
      <dgm:spPr/>
    </dgm:pt>
    <dgm:pt modelId="{6DCB9879-E08F-4EF5-B794-C5D812271540}" type="pres">
      <dgm:prSet presAssocID="{1DE32090-2DF1-4BA0-9C1A-7DFDE9FBE72E}" presName="parenttext" presStyleLbl="revTx" presStyleIdx="2" presStyleCnt="3">
        <dgm:presLayoutVars>
          <dgm:chMax/>
          <dgm:chPref val="2"/>
          <dgm:bulletEnabled val="1"/>
        </dgm:presLayoutVars>
      </dgm:prSet>
      <dgm:spPr/>
    </dgm:pt>
    <dgm:pt modelId="{671B10F9-938F-4787-A0A1-3622A9B02C92}" type="pres">
      <dgm:prSet presAssocID="{1DE32090-2DF1-4BA0-9C1A-7DFDE9FBE72E}" presName="composite" presStyleCnt="0"/>
      <dgm:spPr/>
    </dgm:pt>
    <dgm:pt modelId="{9B954549-7297-4F30-81B4-E8CAE6BEC967}" type="pres">
      <dgm:prSet presAssocID="{1DE32090-2DF1-4BA0-9C1A-7DFDE9FBE72E}" presName="chevron1" presStyleLbl="alignNode1" presStyleIdx="14" presStyleCnt="21"/>
      <dgm:spPr/>
    </dgm:pt>
    <dgm:pt modelId="{2BF79982-21DE-4895-B15C-EF70CA0CE30C}" type="pres">
      <dgm:prSet presAssocID="{1DE32090-2DF1-4BA0-9C1A-7DFDE9FBE72E}" presName="chevron2" presStyleLbl="alignNode1" presStyleIdx="15" presStyleCnt="21"/>
      <dgm:spPr/>
    </dgm:pt>
    <dgm:pt modelId="{22649DDE-4E1C-4088-967E-3688364A0415}" type="pres">
      <dgm:prSet presAssocID="{1DE32090-2DF1-4BA0-9C1A-7DFDE9FBE72E}" presName="chevron3" presStyleLbl="alignNode1" presStyleIdx="16" presStyleCnt="21"/>
      <dgm:spPr/>
    </dgm:pt>
    <dgm:pt modelId="{785282DB-D5C3-4EDB-85FB-28E92EAB4CE5}" type="pres">
      <dgm:prSet presAssocID="{1DE32090-2DF1-4BA0-9C1A-7DFDE9FBE72E}" presName="chevron4" presStyleLbl="alignNode1" presStyleIdx="17" presStyleCnt="21"/>
      <dgm:spPr/>
    </dgm:pt>
    <dgm:pt modelId="{60CDCA22-A753-49F9-A9E3-CAF3A2A72C93}" type="pres">
      <dgm:prSet presAssocID="{1DE32090-2DF1-4BA0-9C1A-7DFDE9FBE72E}" presName="chevron5" presStyleLbl="alignNode1" presStyleIdx="18" presStyleCnt="21"/>
      <dgm:spPr/>
    </dgm:pt>
    <dgm:pt modelId="{571E49D7-58D3-4D5D-BEAF-275038FF1978}" type="pres">
      <dgm:prSet presAssocID="{1DE32090-2DF1-4BA0-9C1A-7DFDE9FBE72E}" presName="chevron6" presStyleLbl="alignNode1" presStyleIdx="19" presStyleCnt="21"/>
      <dgm:spPr/>
    </dgm:pt>
    <dgm:pt modelId="{A5EEA88A-2548-4AA5-B277-4CB815DA225A}" type="pres">
      <dgm:prSet presAssocID="{1DE32090-2DF1-4BA0-9C1A-7DFDE9FBE72E}" presName="chevron7" presStyleLbl="alignNode1" presStyleIdx="20" presStyleCnt="21"/>
      <dgm:spPr/>
    </dgm:pt>
    <dgm:pt modelId="{21C52F6B-0BE1-4B7F-BD49-BB354548FF3F}" type="pres">
      <dgm:prSet presAssocID="{1DE32090-2DF1-4BA0-9C1A-7DFDE9FBE72E}" presName="childtext" presStyleLbl="solidFgAcc1" presStyleIdx="2" presStyleCnt="3">
        <dgm:presLayoutVars>
          <dgm:chMax/>
          <dgm:chPref val="0"/>
          <dgm:bulletEnabled val="1"/>
        </dgm:presLayoutVars>
      </dgm:prSet>
      <dgm:spPr/>
    </dgm:pt>
  </dgm:ptLst>
  <dgm:cxnLst>
    <dgm:cxn modelId="{F41CDC15-E221-4732-A7DA-49B673F6E3EF}" srcId="{A87050BF-531C-42E8-A486-2CA81E42AB79}" destId="{B9929FE1-F9DE-4278-8E5D-1FCB35329C9A}" srcOrd="0" destOrd="0" parTransId="{473B2AFD-67C3-4793-B649-E062EDBDC8C0}" sibTransId="{B091181B-28C0-410E-BE36-2C31EFA4034E}"/>
    <dgm:cxn modelId="{88FC0628-5809-4958-B8C1-CF356AEDC303}" type="presOf" srcId="{1DE32090-2DF1-4BA0-9C1A-7DFDE9FBE72E}" destId="{6DCB9879-E08F-4EF5-B794-C5D812271540}" srcOrd="0" destOrd="0" presId="urn:microsoft.com/office/officeart/2008/layout/VerticalAccentList"/>
    <dgm:cxn modelId="{AC99552B-67DB-4C8A-B947-1624FEE2DB4E}" type="presOf" srcId="{4835B20E-C8D5-4F35-A3C9-3B2E604E4123}" destId="{21C52F6B-0BE1-4B7F-BD49-BB354548FF3F}" srcOrd="0" destOrd="0" presId="urn:microsoft.com/office/officeart/2008/layout/VerticalAccentList"/>
    <dgm:cxn modelId="{7789A83D-F037-49AB-89B7-85925B9351C9}" type="presOf" srcId="{B9929FE1-F9DE-4278-8E5D-1FCB35329C9A}" destId="{EF20C343-AC8C-4DE3-9304-D64CD5D66667}" srcOrd="0" destOrd="0" presId="urn:microsoft.com/office/officeart/2008/layout/VerticalAccentList"/>
    <dgm:cxn modelId="{4C77896A-E472-4A26-B5FC-B68D97CA1D3B}" srcId="{A216EA93-9B0C-4CE9-8186-BAA25756E8F4}" destId="{A87050BF-531C-42E8-A486-2CA81E42AB79}" srcOrd="1" destOrd="0" parTransId="{606DB3B2-458E-4A1F-97FD-DE151C99C066}" sibTransId="{240D82C9-F3BD-410A-91EB-18856D2638F3}"/>
    <dgm:cxn modelId="{7E44314E-9972-42C6-8696-07462B038DDE}" type="presOf" srcId="{0970E5B9-8E2A-45E2-872A-8259AC6768B5}" destId="{331A30E0-8751-496B-902C-52495E60349B}" srcOrd="0" destOrd="0" presId="urn:microsoft.com/office/officeart/2008/layout/VerticalAccentList"/>
    <dgm:cxn modelId="{19679387-8955-4150-883A-188D42BBC05E}" srcId="{A216EA93-9B0C-4CE9-8186-BAA25756E8F4}" destId="{1DE32090-2DF1-4BA0-9C1A-7DFDE9FBE72E}" srcOrd="2" destOrd="0" parTransId="{1C68B60C-F5B1-4C5B-81AB-A3E0E44B37F0}" sibTransId="{6328B1D5-E18E-49C9-AD12-172B56F1F862}"/>
    <dgm:cxn modelId="{3FA33F88-F19A-4FEE-A37F-6402ABA9686A}" type="presOf" srcId="{A216EA93-9B0C-4CE9-8186-BAA25756E8F4}" destId="{EEACA372-DEE3-4FDC-8424-6A834E322506}" srcOrd="0" destOrd="0" presId="urn:microsoft.com/office/officeart/2008/layout/VerticalAccentList"/>
    <dgm:cxn modelId="{1170689B-6CFE-461A-B918-932AA1D4253D}" srcId="{A216EA93-9B0C-4CE9-8186-BAA25756E8F4}" destId="{0970E5B9-8E2A-45E2-872A-8259AC6768B5}" srcOrd="0" destOrd="0" parTransId="{76E02272-462D-4DA9-A53D-A9BB7519E42F}" sibTransId="{68161D9D-595E-466F-B1E0-6EBC939D782E}"/>
    <dgm:cxn modelId="{C5EA6CC9-C00A-440F-85BA-1B7D9F2E0B14}" srcId="{1DE32090-2DF1-4BA0-9C1A-7DFDE9FBE72E}" destId="{4835B20E-C8D5-4F35-A3C9-3B2E604E4123}" srcOrd="0" destOrd="0" parTransId="{9F3F5D23-1CE3-47C2-9F49-46C4E9860102}" sibTransId="{95B011CE-C2B8-42DD-A68E-54D579C044BC}"/>
    <dgm:cxn modelId="{9A41D9DF-C071-4AF4-A50B-C8BA7E4605DE}" srcId="{0970E5B9-8E2A-45E2-872A-8259AC6768B5}" destId="{2AA8E9CB-11CB-47C9-A80F-490261F7E1A4}" srcOrd="0" destOrd="0" parTransId="{225AA30B-F2C4-41F6-9354-27EB3E58150A}" sibTransId="{D706CAE2-B7D7-434D-AA76-0318F81A9208}"/>
    <dgm:cxn modelId="{0885C4F6-F8A3-48DB-B5D7-D1BCFC1DB4BA}" type="presOf" srcId="{2AA8E9CB-11CB-47C9-A80F-490261F7E1A4}" destId="{1C3BB193-AFE1-44CA-8E93-EA7B416F1AE0}" srcOrd="0" destOrd="0" presId="urn:microsoft.com/office/officeart/2008/layout/VerticalAccentList"/>
    <dgm:cxn modelId="{0F7BBDFE-46DB-4968-BB6D-FCDEECB12B9B}" type="presOf" srcId="{A87050BF-531C-42E8-A486-2CA81E42AB79}" destId="{673B1BA9-4089-4B49-9626-87C13247E8F2}" srcOrd="0" destOrd="0" presId="urn:microsoft.com/office/officeart/2008/layout/VerticalAccentList"/>
    <dgm:cxn modelId="{885F4A53-E1D8-4D07-9392-D5C3A9D5DCEB}" type="presParOf" srcId="{EEACA372-DEE3-4FDC-8424-6A834E322506}" destId="{BB1721D5-6B80-4CF4-B2DF-10F926EF949F}" srcOrd="0" destOrd="0" presId="urn:microsoft.com/office/officeart/2008/layout/VerticalAccentList"/>
    <dgm:cxn modelId="{2381589B-D785-40D4-9390-18CFBFBEBC03}" type="presParOf" srcId="{BB1721D5-6B80-4CF4-B2DF-10F926EF949F}" destId="{331A30E0-8751-496B-902C-52495E60349B}" srcOrd="0" destOrd="0" presId="urn:microsoft.com/office/officeart/2008/layout/VerticalAccentList"/>
    <dgm:cxn modelId="{AAD964E7-4E06-48B0-B272-0C6C65925DB8}" type="presParOf" srcId="{EEACA372-DEE3-4FDC-8424-6A834E322506}" destId="{03506310-4F8F-43FD-80DA-9AD343573984}" srcOrd="1" destOrd="0" presId="urn:microsoft.com/office/officeart/2008/layout/VerticalAccentList"/>
    <dgm:cxn modelId="{535E97AA-AF97-4C5E-A4C3-EFFE5DD60B08}" type="presParOf" srcId="{03506310-4F8F-43FD-80DA-9AD343573984}" destId="{6444878B-B3A1-4187-BAC3-8F875E2933EA}" srcOrd="0" destOrd="0" presId="urn:microsoft.com/office/officeart/2008/layout/VerticalAccentList"/>
    <dgm:cxn modelId="{2E83CC76-840A-4204-BECC-3F6AFC75AADE}" type="presParOf" srcId="{03506310-4F8F-43FD-80DA-9AD343573984}" destId="{0BB072C8-D315-4BA6-BA6B-11565ECB21FB}" srcOrd="1" destOrd="0" presId="urn:microsoft.com/office/officeart/2008/layout/VerticalAccentList"/>
    <dgm:cxn modelId="{B5A7F219-7E2F-4A90-977B-EA23AE054CD0}" type="presParOf" srcId="{03506310-4F8F-43FD-80DA-9AD343573984}" destId="{E97553C5-5DE1-401A-99B8-FB47121FF864}" srcOrd="2" destOrd="0" presId="urn:microsoft.com/office/officeart/2008/layout/VerticalAccentList"/>
    <dgm:cxn modelId="{A2C53AEF-71A1-4742-BBE9-05EEC37CF019}" type="presParOf" srcId="{03506310-4F8F-43FD-80DA-9AD343573984}" destId="{71E99BE4-02A6-4F68-9ECC-FA206BFED251}" srcOrd="3" destOrd="0" presId="urn:microsoft.com/office/officeart/2008/layout/VerticalAccentList"/>
    <dgm:cxn modelId="{A71168D5-E26F-4E39-AF09-30D4223A5399}" type="presParOf" srcId="{03506310-4F8F-43FD-80DA-9AD343573984}" destId="{093C2DB0-592E-46C8-A1E7-5FD4EA927C0D}" srcOrd="4" destOrd="0" presId="urn:microsoft.com/office/officeart/2008/layout/VerticalAccentList"/>
    <dgm:cxn modelId="{86B5E6DD-6A0E-457E-AC9F-B54E0C230158}" type="presParOf" srcId="{03506310-4F8F-43FD-80DA-9AD343573984}" destId="{3836B19D-EE15-40D8-9BDB-CD106B4063D3}" srcOrd="5" destOrd="0" presId="urn:microsoft.com/office/officeart/2008/layout/VerticalAccentList"/>
    <dgm:cxn modelId="{732F35AC-9ECE-4590-A79B-CC35CF5FE066}" type="presParOf" srcId="{03506310-4F8F-43FD-80DA-9AD343573984}" destId="{74DCC6D4-68B0-4412-8A50-8164C2A91A27}" srcOrd="6" destOrd="0" presId="urn:microsoft.com/office/officeart/2008/layout/VerticalAccentList"/>
    <dgm:cxn modelId="{F8006745-95E7-4F03-A042-105551184812}" type="presParOf" srcId="{03506310-4F8F-43FD-80DA-9AD343573984}" destId="{1C3BB193-AFE1-44CA-8E93-EA7B416F1AE0}" srcOrd="7" destOrd="0" presId="urn:microsoft.com/office/officeart/2008/layout/VerticalAccentList"/>
    <dgm:cxn modelId="{893CD81B-7489-40F4-8C4B-276835B2076B}" type="presParOf" srcId="{EEACA372-DEE3-4FDC-8424-6A834E322506}" destId="{06A2C93A-7C78-4A19-B0A6-B52CB5903C11}" srcOrd="2" destOrd="0" presId="urn:microsoft.com/office/officeart/2008/layout/VerticalAccentList"/>
    <dgm:cxn modelId="{06DA6383-9AA7-406C-8509-BC720758E379}" type="presParOf" srcId="{EEACA372-DEE3-4FDC-8424-6A834E322506}" destId="{E9668963-5256-4B2D-9599-1AFF8D634112}" srcOrd="3" destOrd="0" presId="urn:microsoft.com/office/officeart/2008/layout/VerticalAccentList"/>
    <dgm:cxn modelId="{727EE345-89B9-44AA-8938-39BF0F9B4FF3}" type="presParOf" srcId="{E9668963-5256-4B2D-9599-1AFF8D634112}" destId="{673B1BA9-4089-4B49-9626-87C13247E8F2}" srcOrd="0" destOrd="0" presId="urn:microsoft.com/office/officeart/2008/layout/VerticalAccentList"/>
    <dgm:cxn modelId="{620A5C0D-36CB-49D9-A3F8-D37F383E74ED}" type="presParOf" srcId="{EEACA372-DEE3-4FDC-8424-6A834E322506}" destId="{C7C37514-D1D3-43C6-952E-976B9EE42F8E}" srcOrd="4" destOrd="0" presId="urn:microsoft.com/office/officeart/2008/layout/VerticalAccentList"/>
    <dgm:cxn modelId="{573B7A0A-2AD8-4D2E-8690-47B5D6C495D1}" type="presParOf" srcId="{C7C37514-D1D3-43C6-952E-976B9EE42F8E}" destId="{56C8A3BD-063D-4241-9521-5632C6D9CA56}" srcOrd="0" destOrd="0" presId="urn:microsoft.com/office/officeart/2008/layout/VerticalAccentList"/>
    <dgm:cxn modelId="{B2D23C01-F34E-4970-B71B-7B6E7867EE68}" type="presParOf" srcId="{C7C37514-D1D3-43C6-952E-976B9EE42F8E}" destId="{702952F2-6179-4617-A07C-63E6908171B1}" srcOrd="1" destOrd="0" presId="urn:microsoft.com/office/officeart/2008/layout/VerticalAccentList"/>
    <dgm:cxn modelId="{2745F016-1560-4BCE-91CE-BFEDE98AD88D}" type="presParOf" srcId="{C7C37514-D1D3-43C6-952E-976B9EE42F8E}" destId="{267528DC-C8CC-4BB2-B513-01D81B1CD65F}" srcOrd="2" destOrd="0" presId="urn:microsoft.com/office/officeart/2008/layout/VerticalAccentList"/>
    <dgm:cxn modelId="{A8EFA0EA-C2E2-4D51-AB77-F2CA9C3C9336}" type="presParOf" srcId="{C7C37514-D1D3-43C6-952E-976B9EE42F8E}" destId="{C408228C-7129-43B1-AA48-52A6D2397760}" srcOrd="3" destOrd="0" presId="urn:microsoft.com/office/officeart/2008/layout/VerticalAccentList"/>
    <dgm:cxn modelId="{FF2B28B1-FCD7-4DCB-881D-60E26D54043B}" type="presParOf" srcId="{C7C37514-D1D3-43C6-952E-976B9EE42F8E}" destId="{B516E8B6-A3B1-4FE3-9756-1082F151A6E9}" srcOrd="4" destOrd="0" presId="urn:microsoft.com/office/officeart/2008/layout/VerticalAccentList"/>
    <dgm:cxn modelId="{E0531A18-9370-49F1-96E7-18F5804EB5BE}" type="presParOf" srcId="{C7C37514-D1D3-43C6-952E-976B9EE42F8E}" destId="{8ACD072A-92F7-4D22-998B-110957789D53}" srcOrd="5" destOrd="0" presId="urn:microsoft.com/office/officeart/2008/layout/VerticalAccentList"/>
    <dgm:cxn modelId="{022ED23E-0E4A-4925-B12C-01055908C426}" type="presParOf" srcId="{C7C37514-D1D3-43C6-952E-976B9EE42F8E}" destId="{E04AB8CC-7640-46B3-97E0-79F3FD3E3190}" srcOrd="6" destOrd="0" presId="urn:microsoft.com/office/officeart/2008/layout/VerticalAccentList"/>
    <dgm:cxn modelId="{8B1F3851-56F9-4543-9ABC-A7DDB3DBA944}" type="presParOf" srcId="{C7C37514-D1D3-43C6-952E-976B9EE42F8E}" destId="{EF20C343-AC8C-4DE3-9304-D64CD5D66667}" srcOrd="7" destOrd="0" presId="urn:microsoft.com/office/officeart/2008/layout/VerticalAccentList"/>
    <dgm:cxn modelId="{D15E9F4D-DD4C-4C9C-9FFC-0216DCD8A2FC}" type="presParOf" srcId="{EEACA372-DEE3-4FDC-8424-6A834E322506}" destId="{26AD34AA-7340-44A2-AE62-547FC8A242B2}" srcOrd="5" destOrd="0" presId="urn:microsoft.com/office/officeart/2008/layout/VerticalAccentList"/>
    <dgm:cxn modelId="{A6D481BC-B88E-45C1-A5E0-97EB0A1365A8}" type="presParOf" srcId="{EEACA372-DEE3-4FDC-8424-6A834E322506}" destId="{CE92353B-4C80-4D86-9D7F-9CBFFA9592FD}" srcOrd="6" destOrd="0" presId="urn:microsoft.com/office/officeart/2008/layout/VerticalAccentList"/>
    <dgm:cxn modelId="{5EBC8541-1058-4473-95FD-D59888474811}" type="presParOf" srcId="{CE92353B-4C80-4D86-9D7F-9CBFFA9592FD}" destId="{6DCB9879-E08F-4EF5-B794-C5D812271540}" srcOrd="0" destOrd="0" presId="urn:microsoft.com/office/officeart/2008/layout/VerticalAccentList"/>
    <dgm:cxn modelId="{4671FE9C-43F1-4969-9D0B-154C8F0FBE73}" type="presParOf" srcId="{EEACA372-DEE3-4FDC-8424-6A834E322506}" destId="{671B10F9-938F-4787-A0A1-3622A9B02C92}" srcOrd="7" destOrd="0" presId="urn:microsoft.com/office/officeart/2008/layout/VerticalAccentList"/>
    <dgm:cxn modelId="{D4A45CE3-5B11-4566-B98A-3268DE351415}" type="presParOf" srcId="{671B10F9-938F-4787-A0A1-3622A9B02C92}" destId="{9B954549-7297-4F30-81B4-E8CAE6BEC967}" srcOrd="0" destOrd="0" presId="urn:microsoft.com/office/officeart/2008/layout/VerticalAccentList"/>
    <dgm:cxn modelId="{7A696BBC-CC35-4546-AA38-0BDAE4D786BC}" type="presParOf" srcId="{671B10F9-938F-4787-A0A1-3622A9B02C92}" destId="{2BF79982-21DE-4895-B15C-EF70CA0CE30C}" srcOrd="1" destOrd="0" presId="urn:microsoft.com/office/officeart/2008/layout/VerticalAccentList"/>
    <dgm:cxn modelId="{EDD8B1AE-D37D-44D8-982A-F26572F69D87}" type="presParOf" srcId="{671B10F9-938F-4787-A0A1-3622A9B02C92}" destId="{22649DDE-4E1C-4088-967E-3688364A0415}" srcOrd="2" destOrd="0" presId="urn:microsoft.com/office/officeart/2008/layout/VerticalAccentList"/>
    <dgm:cxn modelId="{0EA5B9FC-A657-4A20-A9FD-E9ABA1496CF7}" type="presParOf" srcId="{671B10F9-938F-4787-A0A1-3622A9B02C92}" destId="{785282DB-D5C3-4EDB-85FB-28E92EAB4CE5}" srcOrd="3" destOrd="0" presId="urn:microsoft.com/office/officeart/2008/layout/VerticalAccentList"/>
    <dgm:cxn modelId="{99C5F823-948F-4E1A-9342-7FF15D953D27}" type="presParOf" srcId="{671B10F9-938F-4787-A0A1-3622A9B02C92}" destId="{60CDCA22-A753-49F9-A9E3-CAF3A2A72C93}" srcOrd="4" destOrd="0" presId="urn:microsoft.com/office/officeart/2008/layout/VerticalAccentList"/>
    <dgm:cxn modelId="{8596AA21-67EA-4F4B-93EC-62FD35199C04}" type="presParOf" srcId="{671B10F9-938F-4787-A0A1-3622A9B02C92}" destId="{571E49D7-58D3-4D5D-BEAF-275038FF1978}" srcOrd="5" destOrd="0" presId="urn:microsoft.com/office/officeart/2008/layout/VerticalAccentList"/>
    <dgm:cxn modelId="{59D803DD-8CE4-4B73-8B3D-21E0B087378A}" type="presParOf" srcId="{671B10F9-938F-4787-A0A1-3622A9B02C92}" destId="{A5EEA88A-2548-4AA5-B277-4CB815DA225A}" srcOrd="6" destOrd="0" presId="urn:microsoft.com/office/officeart/2008/layout/VerticalAccentList"/>
    <dgm:cxn modelId="{F8E47EDA-DD0F-49FD-9A18-6086945DD3EA}" type="presParOf" srcId="{671B10F9-938F-4787-A0A1-3622A9B02C92}" destId="{21C52F6B-0BE1-4B7F-BD49-BB354548FF3F}" srcOrd="7"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B3AFCA-9924-4FEE-BF43-03E31B03E131}"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60C6CF9E-CE20-43C5-B52D-52F908937478}">
      <dgm:prSet/>
      <dgm:spPr/>
      <dgm:t>
        <a:bodyPr/>
        <a:lstStyle/>
        <a:p>
          <a:r>
            <a:rPr lang="en-US" dirty="0">
              <a:latin typeface="Trebuchet MS" panose="020B0603020202020204" pitchFamily="34" charset="0"/>
              <a:cs typeface="Arial" panose="020B0604020202020204" pitchFamily="34" charset="0"/>
            </a:rPr>
            <a:t>A new version of Response to Intervention (RTI) or Positive Behavioral Interventions and Supports (PBIS)  </a:t>
          </a:r>
        </a:p>
      </dgm:t>
    </dgm:pt>
    <dgm:pt modelId="{491DE058-313F-41DA-91EF-F529B057A822}" type="parTrans" cxnId="{7A662266-826E-4BF1-A89E-B63B99BAA307}">
      <dgm:prSet/>
      <dgm:spPr/>
      <dgm:t>
        <a:bodyPr/>
        <a:lstStyle/>
        <a:p>
          <a:endParaRPr lang="en-US">
            <a:latin typeface="Trebuchet MS" panose="020B0603020202020204" pitchFamily="34" charset="0"/>
          </a:endParaRPr>
        </a:p>
      </dgm:t>
    </dgm:pt>
    <dgm:pt modelId="{293BA05F-1090-4CD3-8375-2EE823DAC545}" type="sibTrans" cxnId="{7A662266-826E-4BF1-A89E-B63B99BAA307}">
      <dgm:prSet/>
      <dgm:spPr/>
      <dgm:t>
        <a:bodyPr/>
        <a:lstStyle/>
        <a:p>
          <a:endParaRPr lang="en-US">
            <a:latin typeface="Trebuchet MS" panose="020B0603020202020204" pitchFamily="34" charset="0"/>
          </a:endParaRPr>
        </a:p>
      </dgm:t>
    </dgm:pt>
    <dgm:pt modelId="{96EF1CEF-C2A5-4490-A857-EF5023A7D426}">
      <dgm:prSet/>
      <dgm:spPr/>
      <dgm:t>
        <a:bodyPr/>
        <a:lstStyle/>
        <a:p>
          <a:r>
            <a:rPr lang="en-US" dirty="0">
              <a:latin typeface="Trebuchet MS" panose="020B0603020202020204" pitchFamily="34" charset="0"/>
              <a:cs typeface="Arial" panose="020B0604020202020204" pitchFamily="34" charset="0"/>
            </a:rPr>
            <a:t>A framework that should be used only when skill deficits are apparent</a:t>
          </a:r>
        </a:p>
      </dgm:t>
    </dgm:pt>
    <dgm:pt modelId="{F2C5DD57-2026-4103-B9EE-E349FF09810D}" type="parTrans" cxnId="{0E97A713-FE3B-4441-8973-D9059E586E16}">
      <dgm:prSet/>
      <dgm:spPr/>
      <dgm:t>
        <a:bodyPr/>
        <a:lstStyle/>
        <a:p>
          <a:endParaRPr lang="en-US">
            <a:latin typeface="Trebuchet MS" panose="020B0603020202020204" pitchFamily="34" charset="0"/>
          </a:endParaRPr>
        </a:p>
      </dgm:t>
    </dgm:pt>
    <dgm:pt modelId="{865E0D05-52DD-4072-AC12-353CB869C18B}" type="sibTrans" cxnId="{0E97A713-FE3B-4441-8973-D9059E586E16}">
      <dgm:prSet/>
      <dgm:spPr/>
      <dgm:t>
        <a:bodyPr/>
        <a:lstStyle/>
        <a:p>
          <a:endParaRPr lang="en-US">
            <a:latin typeface="Trebuchet MS" panose="020B0603020202020204" pitchFamily="34" charset="0"/>
          </a:endParaRPr>
        </a:p>
      </dgm:t>
    </dgm:pt>
    <dgm:pt modelId="{4BB0E6F9-73F6-4654-9331-2DA78ED49314}">
      <dgm:prSet/>
      <dgm:spPr/>
      <dgm:t>
        <a:bodyPr/>
        <a:lstStyle/>
        <a:p>
          <a:r>
            <a:rPr lang="en-US" dirty="0">
              <a:latin typeface="Trebuchet MS" panose="020B0603020202020204" pitchFamily="34" charset="0"/>
              <a:cs typeface="Arial" panose="020B0604020202020204" pitchFamily="34" charset="0"/>
            </a:rPr>
            <a:t>The job of one person or department </a:t>
          </a:r>
        </a:p>
      </dgm:t>
    </dgm:pt>
    <dgm:pt modelId="{7F3F8D59-096E-414F-8B0F-2ED315C6AE8F}" type="parTrans" cxnId="{4C965EE7-AA35-4340-8978-A6ACA07832B3}">
      <dgm:prSet/>
      <dgm:spPr/>
      <dgm:t>
        <a:bodyPr/>
        <a:lstStyle/>
        <a:p>
          <a:endParaRPr lang="en-US">
            <a:latin typeface="Trebuchet MS" panose="020B0603020202020204" pitchFamily="34" charset="0"/>
          </a:endParaRPr>
        </a:p>
      </dgm:t>
    </dgm:pt>
    <dgm:pt modelId="{375B03D3-754C-4D46-9549-3986C8AC4F87}" type="sibTrans" cxnId="{4C965EE7-AA35-4340-8978-A6ACA07832B3}">
      <dgm:prSet/>
      <dgm:spPr/>
      <dgm:t>
        <a:bodyPr/>
        <a:lstStyle/>
        <a:p>
          <a:endParaRPr lang="en-US">
            <a:latin typeface="Trebuchet MS" panose="020B0603020202020204" pitchFamily="34" charset="0"/>
          </a:endParaRPr>
        </a:p>
      </dgm:t>
    </dgm:pt>
    <dgm:pt modelId="{32212417-94C7-4FBC-966E-EDE41246F60D}">
      <dgm:prSet/>
      <dgm:spPr/>
      <dgm:t>
        <a:bodyPr/>
        <a:lstStyle/>
        <a:p>
          <a:r>
            <a:rPr lang="en-US" dirty="0">
              <a:latin typeface="Trebuchet MS" panose="020B0603020202020204" pitchFamily="34" charset="0"/>
              <a:cs typeface="Arial" panose="020B0604020202020204" pitchFamily="34" charset="0"/>
            </a:rPr>
            <a:t>A supplant of core instruction </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02C64E1E-A85D-484F-96B5-6FD1A9DBF66A}" type="parTrans" cxnId="{D8E2EFAF-D10F-4570-B324-B3E7EFAECCDD}">
      <dgm:prSet/>
      <dgm:spPr/>
      <dgm:t>
        <a:bodyPr/>
        <a:lstStyle/>
        <a:p>
          <a:endParaRPr lang="en-US">
            <a:latin typeface="Trebuchet MS" panose="020B0603020202020204" pitchFamily="34" charset="0"/>
          </a:endParaRPr>
        </a:p>
      </dgm:t>
    </dgm:pt>
    <dgm:pt modelId="{C6C3DFC6-B9A4-4D76-9006-1D00C18E6CFB}" type="sibTrans" cxnId="{D8E2EFAF-D10F-4570-B324-B3E7EFAECCDD}">
      <dgm:prSet/>
      <dgm:spPr/>
      <dgm:t>
        <a:bodyPr/>
        <a:lstStyle/>
        <a:p>
          <a:endParaRPr lang="en-US">
            <a:latin typeface="Trebuchet MS" panose="020B0603020202020204" pitchFamily="34" charset="0"/>
          </a:endParaRPr>
        </a:p>
      </dgm:t>
    </dgm:pt>
    <dgm:pt modelId="{422239C0-F7B8-4E8E-AFE7-6854F2D0CBAA}">
      <dgm:prSet/>
      <dgm:spPr/>
      <dgm:t>
        <a:bodyPr/>
        <a:lstStyle/>
        <a:p>
          <a:r>
            <a:rPr lang="en-US" dirty="0">
              <a:latin typeface="Trebuchet MS" panose="020B0603020202020204" pitchFamily="34" charset="0"/>
              <a:cs typeface="Arial" panose="020B0604020202020204" pitchFamily="34" charset="0"/>
            </a:rPr>
            <a:t>Only used for students in general education</a:t>
          </a:r>
        </a:p>
      </dgm:t>
    </dgm:pt>
    <dgm:pt modelId="{226F0E30-C927-4036-88A5-2FF0E8805435}" type="parTrans" cxnId="{86D8BD23-9E24-42E3-8BD6-8F6D14C00CFB}">
      <dgm:prSet/>
      <dgm:spPr/>
      <dgm:t>
        <a:bodyPr/>
        <a:lstStyle/>
        <a:p>
          <a:endParaRPr lang="en-US">
            <a:latin typeface="Trebuchet MS" panose="020B0603020202020204" pitchFamily="34" charset="0"/>
          </a:endParaRPr>
        </a:p>
      </dgm:t>
    </dgm:pt>
    <dgm:pt modelId="{5F40ADEC-17E9-4BF5-B56B-39CF99296BD5}" type="sibTrans" cxnId="{86D8BD23-9E24-42E3-8BD6-8F6D14C00CFB}">
      <dgm:prSet/>
      <dgm:spPr/>
      <dgm:t>
        <a:bodyPr/>
        <a:lstStyle/>
        <a:p>
          <a:endParaRPr lang="en-US">
            <a:latin typeface="Trebuchet MS" panose="020B0603020202020204" pitchFamily="34" charset="0"/>
          </a:endParaRPr>
        </a:p>
      </dgm:t>
    </dgm:pt>
    <dgm:pt modelId="{FAD9F19D-AA5F-423A-80E1-169D574A4FB7}">
      <dgm:prSet/>
      <dgm:spPr/>
      <dgm:t>
        <a:bodyPr/>
        <a:lstStyle/>
        <a:p>
          <a:r>
            <a:rPr lang="en-US" dirty="0">
              <a:latin typeface="Trebuchet MS" panose="020B0603020202020204" pitchFamily="34" charset="0"/>
              <a:cs typeface="Arial" panose="020B0604020202020204" pitchFamily="34" charset="0"/>
            </a:rPr>
            <a:t>Only used to move students into special education</a:t>
          </a:r>
        </a:p>
      </dgm:t>
    </dgm:pt>
    <dgm:pt modelId="{EBF97053-CC12-4D35-9CFC-886768CBCB7F}" type="parTrans" cxnId="{47FD4F7B-2177-42FB-BD1A-AAB2CAEE6AC9}">
      <dgm:prSet/>
      <dgm:spPr/>
      <dgm:t>
        <a:bodyPr/>
        <a:lstStyle/>
        <a:p>
          <a:endParaRPr lang="en-US">
            <a:latin typeface="Trebuchet MS" panose="020B0603020202020204" pitchFamily="34" charset="0"/>
          </a:endParaRPr>
        </a:p>
      </dgm:t>
    </dgm:pt>
    <dgm:pt modelId="{F86A10EE-9574-4F05-B548-5319B534A3F6}" type="sibTrans" cxnId="{47FD4F7B-2177-42FB-BD1A-AAB2CAEE6AC9}">
      <dgm:prSet/>
      <dgm:spPr/>
      <dgm:t>
        <a:bodyPr/>
        <a:lstStyle/>
        <a:p>
          <a:endParaRPr lang="en-US">
            <a:latin typeface="Trebuchet MS" panose="020B0603020202020204" pitchFamily="34" charset="0"/>
          </a:endParaRPr>
        </a:p>
      </dgm:t>
    </dgm:pt>
    <dgm:pt modelId="{3691948A-C7EB-4B15-BF78-45B6CDD5EF3C}" type="pres">
      <dgm:prSet presAssocID="{88B3AFCA-9924-4FEE-BF43-03E31B03E131}" presName="vert0" presStyleCnt="0">
        <dgm:presLayoutVars>
          <dgm:dir/>
          <dgm:animOne val="branch"/>
          <dgm:animLvl val="lvl"/>
        </dgm:presLayoutVars>
      </dgm:prSet>
      <dgm:spPr/>
    </dgm:pt>
    <dgm:pt modelId="{1029561E-052C-43BD-8E31-0341380EBAA9}" type="pres">
      <dgm:prSet presAssocID="{60C6CF9E-CE20-43C5-B52D-52F908937478}" presName="thickLine" presStyleLbl="alignNode1" presStyleIdx="0" presStyleCnt="6"/>
      <dgm:spPr/>
    </dgm:pt>
    <dgm:pt modelId="{B8004346-6AD7-428B-A85B-EF7FCBFF1DDB}" type="pres">
      <dgm:prSet presAssocID="{60C6CF9E-CE20-43C5-B52D-52F908937478}" presName="horz1" presStyleCnt="0"/>
      <dgm:spPr/>
    </dgm:pt>
    <dgm:pt modelId="{8C2DE8C1-F1C3-4289-8F70-B460E5320C77}" type="pres">
      <dgm:prSet presAssocID="{60C6CF9E-CE20-43C5-B52D-52F908937478}" presName="tx1" presStyleLbl="revTx" presStyleIdx="0" presStyleCnt="6"/>
      <dgm:spPr/>
    </dgm:pt>
    <dgm:pt modelId="{F87AE847-4A09-4183-9137-2034AF55FA52}" type="pres">
      <dgm:prSet presAssocID="{60C6CF9E-CE20-43C5-B52D-52F908937478}" presName="vert1" presStyleCnt="0"/>
      <dgm:spPr/>
    </dgm:pt>
    <dgm:pt modelId="{194A3977-2767-4823-A058-41A69D84E93F}" type="pres">
      <dgm:prSet presAssocID="{96EF1CEF-C2A5-4490-A857-EF5023A7D426}" presName="thickLine" presStyleLbl="alignNode1" presStyleIdx="1" presStyleCnt="6"/>
      <dgm:spPr/>
    </dgm:pt>
    <dgm:pt modelId="{D1D2F191-6C80-471F-9E9A-4D90B1968C6A}" type="pres">
      <dgm:prSet presAssocID="{96EF1CEF-C2A5-4490-A857-EF5023A7D426}" presName="horz1" presStyleCnt="0"/>
      <dgm:spPr/>
    </dgm:pt>
    <dgm:pt modelId="{5185F7C1-D498-49D9-9FB5-39F8DAA0FF66}" type="pres">
      <dgm:prSet presAssocID="{96EF1CEF-C2A5-4490-A857-EF5023A7D426}" presName="tx1" presStyleLbl="revTx" presStyleIdx="1" presStyleCnt="6"/>
      <dgm:spPr/>
    </dgm:pt>
    <dgm:pt modelId="{06D27FE3-EB3B-4BEC-AFCA-DE2C3D878862}" type="pres">
      <dgm:prSet presAssocID="{96EF1CEF-C2A5-4490-A857-EF5023A7D426}" presName="vert1" presStyleCnt="0"/>
      <dgm:spPr/>
    </dgm:pt>
    <dgm:pt modelId="{13884850-F37F-4092-87B7-941BA310F7FB}" type="pres">
      <dgm:prSet presAssocID="{4BB0E6F9-73F6-4654-9331-2DA78ED49314}" presName="thickLine" presStyleLbl="alignNode1" presStyleIdx="2" presStyleCnt="6"/>
      <dgm:spPr/>
    </dgm:pt>
    <dgm:pt modelId="{6B98CCED-4BCB-4D02-B808-1029E10D8F2D}" type="pres">
      <dgm:prSet presAssocID="{4BB0E6F9-73F6-4654-9331-2DA78ED49314}" presName="horz1" presStyleCnt="0"/>
      <dgm:spPr/>
    </dgm:pt>
    <dgm:pt modelId="{86022AB0-A19C-4287-9231-4AC202D8D18D}" type="pres">
      <dgm:prSet presAssocID="{4BB0E6F9-73F6-4654-9331-2DA78ED49314}" presName="tx1" presStyleLbl="revTx" presStyleIdx="2" presStyleCnt="6"/>
      <dgm:spPr/>
    </dgm:pt>
    <dgm:pt modelId="{0D280F21-FA93-4A2C-9E0F-2CE29DE5F4C1}" type="pres">
      <dgm:prSet presAssocID="{4BB0E6F9-73F6-4654-9331-2DA78ED49314}" presName="vert1" presStyleCnt="0"/>
      <dgm:spPr/>
    </dgm:pt>
    <dgm:pt modelId="{7DDD58C3-B5FA-4444-90CE-938A23176E6C}" type="pres">
      <dgm:prSet presAssocID="{32212417-94C7-4FBC-966E-EDE41246F60D}" presName="thickLine" presStyleLbl="alignNode1" presStyleIdx="3" presStyleCnt="6"/>
      <dgm:spPr/>
    </dgm:pt>
    <dgm:pt modelId="{B1D5A4FE-9ADF-4946-A22B-A76579B9AF5E}" type="pres">
      <dgm:prSet presAssocID="{32212417-94C7-4FBC-966E-EDE41246F60D}" presName="horz1" presStyleCnt="0"/>
      <dgm:spPr/>
    </dgm:pt>
    <dgm:pt modelId="{284149B2-CB05-4764-B5AB-5122C4C47C8E}" type="pres">
      <dgm:prSet presAssocID="{32212417-94C7-4FBC-966E-EDE41246F60D}" presName="tx1" presStyleLbl="revTx" presStyleIdx="3" presStyleCnt="6"/>
      <dgm:spPr/>
    </dgm:pt>
    <dgm:pt modelId="{8AC9DFA2-3754-4186-9AC8-1E19F29C6A07}" type="pres">
      <dgm:prSet presAssocID="{32212417-94C7-4FBC-966E-EDE41246F60D}" presName="vert1" presStyleCnt="0"/>
      <dgm:spPr/>
    </dgm:pt>
    <dgm:pt modelId="{7AF08C2C-35D0-48DD-9036-BADF2C584BB6}" type="pres">
      <dgm:prSet presAssocID="{422239C0-F7B8-4E8E-AFE7-6854F2D0CBAA}" presName="thickLine" presStyleLbl="alignNode1" presStyleIdx="4" presStyleCnt="6"/>
      <dgm:spPr/>
    </dgm:pt>
    <dgm:pt modelId="{94EBACD1-A0B9-4FDD-99E9-2370BD4DE7C9}" type="pres">
      <dgm:prSet presAssocID="{422239C0-F7B8-4E8E-AFE7-6854F2D0CBAA}" presName="horz1" presStyleCnt="0"/>
      <dgm:spPr/>
    </dgm:pt>
    <dgm:pt modelId="{96393979-7EA0-4B91-A3CC-25E87DED4602}" type="pres">
      <dgm:prSet presAssocID="{422239C0-F7B8-4E8E-AFE7-6854F2D0CBAA}" presName="tx1" presStyleLbl="revTx" presStyleIdx="4" presStyleCnt="6"/>
      <dgm:spPr/>
    </dgm:pt>
    <dgm:pt modelId="{647CC3F0-EB15-4321-8508-A094A4ECA7D3}" type="pres">
      <dgm:prSet presAssocID="{422239C0-F7B8-4E8E-AFE7-6854F2D0CBAA}" presName="vert1" presStyleCnt="0"/>
      <dgm:spPr/>
    </dgm:pt>
    <dgm:pt modelId="{6A16FC67-516F-40C4-B119-CB951CD3FB08}" type="pres">
      <dgm:prSet presAssocID="{FAD9F19D-AA5F-423A-80E1-169D574A4FB7}" presName="thickLine" presStyleLbl="alignNode1" presStyleIdx="5" presStyleCnt="6"/>
      <dgm:spPr/>
    </dgm:pt>
    <dgm:pt modelId="{EEE2642D-ABBE-4DB4-97C5-A4B38C35B717}" type="pres">
      <dgm:prSet presAssocID="{FAD9F19D-AA5F-423A-80E1-169D574A4FB7}" presName="horz1" presStyleCnt="0"/>
      <dgm:spPr/>
    </dgm:pt>
    <dgm:pt modelId="{12D2499E-F754-4F99-9DCD-04F230C26C99}" type="pres">
      <dgm:prSet presAssocID="{FAD9F19D-AA5F-423A-80E1-169D574A4FB7}" presName="tx1" presStyleLbl="revTx" presStyleIdx="5" presStyleCnt="6"/>
      <dgm:spPr/>
    </dgm:pt>
    <dgm:pt modelId="{C38BDB69-76D4-4BD4-8AE3-7ECEEA877E85}" type="pres">
      <dgm:prSet presAssocID="{FAD9F19D-AA5F-423A-80E1-169D574A4FB7}" presName="vert1" presStyleCnt="0"/>
      <dgm:spPr/>
    </dgm:pt>
  </dgm:ptLst>
  <dgm:cxnLst>
    <dgm:cxn modelId="{0E97A713-FE3B-4441-8973-D9059E586E16}" srcId="{88B3AFCA-9924-4FEE-BF43-03E31B03E131}" destId="{96EF1CEF-C2A5-4490-A857-EF5023A7D426}" srcOrd="1" destOrd="0" parTransId="{F2C5DD57-2026-4103-B9EE-E349FF09810D}" sibTransId="{865E0D05-52DD-4072-AC12-353CB869C18B}"/>
    <dgm:cxn modelId="{9158A51D-DD18-489C-96C9-F4CB715A6D21}" type="presOf" srcId="{4BB0E6F9-73F6-4654-9331-2DA78ED49314}" destId="{86022AB0-A19C-4287-9231-4AC202D8D18D}" srcOrd="0" destOrd="0" presId="urn:microsoft.com/office/officeart/2008/layout/LinedList"/>
    <dgm:cxn modelId="{86D8BD23-9E24-42E3-8BD6-8F6D14C00CFB}" srcId="{88B3AFCA-9924-4FEE-BF43-03E31B03E131}" destId="{422239C0-F7B8-4E8E-AFE7-6854F2D0CBAA}" srcOrd="4" destOrd="0" parTransId="{226F0E30-C927-4036-88A5-2FF0E8805435}" sibTransId="{5F40ADEC-17E9-4BF5-B56B-39CF99296BD5}"/>
    <dgm:cxn modelId="{F26B3A34-C69E-46A6-A831-DB9DA237B667}" type="presOf" srcId="{422239C0-F7B8-4E8E-AFE7-6854F2D0CBAA}" destId="{96393979-7EA0-4B91-A3CC-25E87DED4602}" srcOrd="0" destOrd="0" presId="urn:microsoft.com/office/officeart/2008/layout/LinedList"/>
    <dgm:cxn modelId="{7A662266-826E-4BF1-A89E-B63B99BAA307}" srcId="{88B3AFCA-9924-4FEE-BF43-03E31B03E131}" destId="{60C6CF9E-CE20-43C5-B52D-52F908937478}" srcOrd="0" destOrd="0" parTransId="{491DE058-313F-41DA-91EF-F529B057A822}" sibTransId="{293BA05F-1090-4CD3-8375-2EE823DAC545}"/>
    <dgm:cxn modelId="{DB793A6C-E9CD-470D-A104-BE84E97296ED}" type="presOf" srcId="{60C6CF9E-CE20-43C5-B52D-52F908937478}" destId="{8C2DE8C1-F1C3-4289-8F70-B460E5320C77}" srcOrd="0" destOrd="0" presId="urn:microsoft.com/office/officeart/2008/layout/LinedList"/>
    <dgm:cxn modelId="{47FD4F7B-2177-42FB-BD1A-AAB2CAEE6AC9}" srcId="{88B3AFCA-9924-4FEE-BF43-03E31B03E131}" destId="{FAD9F19D-AA5F-423A-80E1-169D574A4FB7}" srcOrd="5" destOrd="0" parTransId="{EBF97053-CC12-4D35-9CFC-886768CBCB7F}" sibTransId="{F86A10EE-9574-4F05-B548-5319B534A3F6}"/>
    <dgm:cxn modelId="{175D707B-E372-4DCE-B613-B17C7EB94E1D}" type="presOf" srcId="{88B3AFCA-9924-4FEE-BF43-03E31B03E131}" destId="{3691948A-C7EB-4B15-BF78-45B6CDD5EF3C}" srcOrd="0" destOrd="0" presId="urn:microsoft.com/office/officeart/2008/layout/LinedList"/>
    <dgm:cxn modelId="{26B4CE81-ED52-4ACF-B389-4095E87F61BC}" type="presOf" srcId="{FAD9F19D-AA5F-423A-80E1-169D574A4FB7}" destId="{12D2499E-F754-4F99-9DCD-04F230C26C99}" srcOrd="0" destOrd="0" presId="urn:microsoft.com/office/officeart/2008/layout/LinedList"/>
    <dgm:cxn modelId="{D8E2EFAF-D10F-4570-B324-B3E7EFAECCDD}" srcId="{88B3AFCA-9924-4FEE-BF43-03E31B03E131}" destId="{32212417-94C7-4FBC-966E-EDE41246F60D}" srcOrd="3" destOrd="0" parTransId="{02C64E1E-A85D-484F-96B5-6FD1A9DBF66A}" sibTransId="{C6C3DFC6-B9A4-4D76-9006-1D00C18E6CFB}"/>
    <dgm:cxn modelId="{78AC6DD6-688B-4238-9A42-829FEE740197}" type="presOf" srcId="{96EF1CEF-C2A5-4490-A857-EF5023A7D426}" destId="{5185F7C1-D498-49D9-9FB5-39F8DAA0FF66}" srcOrd="0" destOrd="0" presId="urn:microsoft.com/office/officeart/2008/layout/LinedList"/>
    <dgm:cxn modelId="{BC1CB4E6-74F1-49B3-A0AD-01B1E1332015}" type="presOf" srcId="{32212417-94C7-4FBC-966E-EDE41246F60D}" destId="{284149B2-CB05-4764-B5AB-5122C4C47C8E}" srcOrd="0" destOrd="0" presId="urn:microsoft.com/office/officeart/2008/layout/LinedList"/>
    <dgm:cxn modelId="{4C965EE7-AA35-4340-8978-A6ACA07832B3}" srcId="{88B3AFCA-9924-4FEE-BF43-03E31B03E131}" destId="{4BB0E6F9-73F6-4654-9331-2DA78ED49314}" srcOrd="2" destOrd="0" parTransId="{7F3F8D59-096E-414F-8B0F-2ED315C6AE8F}" sibTransId="{375B03D3-754C-4D46-9549-3986C8AC4F87}"/>
    <dgm:cxn modelId="{8DD19BB8-333A-4334-B85E-850E5E2061E6}" type="presParOf" srcId="{3691948A-C7EB-4B15-BF78-45B6CDD5EF3C}" destId="{1029561E-052C-43BD-8E31-0341380EBAA9}" srcOrd="0" destOrd="0" presId="urn:microsoft.com/office/officeart/2008/layout/LinedList"/>
    <dgm:cxn modelId="{88A9EEB0-0D08-4BA5-8501-3B21252E7086}" type="presParOf" srcId="{3691948A-C7EB-4B15-BF78-45B6CDD5EF3C}" destId="{B8004346-6AD7-428B-A85B-EF7FCBFF1DDB}" srcOrd="1" destOrd="0" presId="urn:microsoft.com/office/officeart/2008/layout/LinedList"/>
    <dgm:cxn modelId="{6136F66F-BF26-44AC-B96D-80D816B41F66}" type="presParOf" srcId="{B8004346-6AD7-428B-A85B-EF7FCBFF1DDB}" destId="{8C2DE8C1-F1C3-4289-8F70-B460E5320C77}" srcOrd="0" destOrd="0" presId="urn:microsoft.com/office/officeart/2008/layout/LinedList"/>
    <dgm:cxn modelId="{2874B933-B449-44AA-92BC-8C21D2BAB277}" type="presParOf" srcId="{B8004346-6AD7-428B-A85B-EF7FCBFF1DDB}" destId="{F87AE847-4A09-4183-9137-2034AF55FA52}" srcOrd="1" destOrd="0" presId="urn:microsoft.com/office/officeart/2008/layout/LinedList"/>
    <dgm:cxn modelId="{03359162-A794-49D3-BBD5-108925A720B0}" type="presParOf" srcId="{3691948A-C7EB-4B15-BF78-45B6CDD5EF3C}" destId="{194A3977-2767-4823-A058-41A69D84E93F}" srcOrd="2" destOrd="0" presId="urn:microsoft.com/office/officeart/2008/layout/LinedList"/>
    <dgm:cxn modelId="{F0297325-6E2B-44C4-868E-1B125B6807BC}" type="presParOf" srcId="{3691948A-C7EB-4B15-BF78-45B6CDD5EF3C}" destId="{D1D2F191-6C80-471F-9E9A-4D90B1968C6A}" srcOrd="3" destOrd="0" presId="urn:microsoft.com/office/officeart/2008/layout/LinedList"/>
    <dgm:cxn modelId="{DB093038-958E-4807-AFD4-D04E0503AD0D}" type="presParOf" srcId="{D1D2F191-6C80-471F-9E9A-4D90B1968C6A}" destId="{5185F7C1-D498-49D9-9FB5-39F8DAA0FF66}" srcOrd="0" destOrd="0" presId="urn:microsoft.com/office/officeart/2008/layout/LinedList"/>
    <dgm:cxn modelId="{76E8C9C2-8975-4E33-91FF-9340655D98FD}" type="presParOf" srcId="{D1D2F191-6C80-471F-9E9A-4D90B1968C6A}" destId="{06D27FE3-EB3B-4BEC-AFCA-DE2C3D878862}" srcOrd="1" destOrd="0" presId="urn:microsoft.com/office/officeart/2008/layout/LinedList"/>
    <dgm:cxn modelId="{627EDA0F-156C-44CD-9A36-2F4C51C3CD46}" type="presParOf" srcId="{3691948A-C7EB-4B15-BF78-45B6CDD5EF3C}" destId="{13884850-F37F-4092-87B7-941BA310F7FB}" srcOrd="4" destOrd="0" presId="urn:microsoft.com/office/officeart/2008/layout/LinedList"/>
    <dgm:cxn modelId="{9931BB85-5AC9-4C45-B331-4D24FA7C150A}" type="presParOf" srcId="{3691948A-C7EB-4B15-BF78-45B6CDD5EF3C}" destId="{6B98CCED-4BCB-4D02-B808-1029E10D8F2D}" srcOrd="5" destOrd="0" presId="urn:microsoft.com/office/officeart/2008/layout/LinedList"/>
    <dgm:cxn modelId="{3E88BC1E-2E4D-4DA3-938B-7CF98C24D691}" type="presParOf" srcId="{6B98CCED-4BCB-4D02-B808-1029E10D8F2D}" destId="{86022AB0-A19C-4287-9231-4AC202D8D18D}" srcOrd="0" destOrd="0" presId="urn:microsoft.com/office/officeart/2008/layout/LinedList"/>
    <dgm:cxn modelId="{9E8C1A71-1FB4-4706-867F-2713F50674FA}" type="presParOf" srcId="{6B98CCED-4BCB-4D02-B808-1029E10D8F2D}" destId="{0D280F21-FA93-4A2C-9E0F-2CE29DE5F4C1}" srcOrd="1" destOrd="0" presId="urn:microsoft.com/office/officeart/2008/layout/LinedList"/>
    <dgm:cxn modelId="{E2B00A72-4C14-42D7-BC6F-433CA8CCCEC3}" type="presParOf" srcId="{3691948A-C7EB-4B15-BF78-45B6CDD5EF3C}" destId="{7DDD58C3-B5FA-4444-90CE-938A23176E6C}" srcOrd="6" destOrd="0" presId="urn:microsoft.com/office/officeart/2008/layout/LinedList"/>
    <dgm:cxn modelId="{65C041DD-61F9-408C-B07C-FD259B783D7C}" type="presParOf" srcId="{3691948A-C7EB-4B15-BF78-45B6CDD5EF3C}" destId="{B1D5A4FE-9ADF-4946-A22B-A76579B9AF5E}" srcOrd="7" destOrd="0" presId="urn:microsoft.com/office/officeart/2008/layout/LinedList"/>
    <dgm:cxn modelId="{32D5F0D7-B77E-4C37-A5CD-F899FBB006BA}" type="presParOf" srcId="{B1D5A4FE-9ADF-4946-A22B-A76579B9AF5E}" destId="{284149B2-CB05-4764-B5AB-5122C4C47C8E}" srcOrd="0" destOrd="0" presId="urn:microsoft.com/office/officeart/2008/layout/LinedList"/>
    <dgm:cxn modelId="{6065C3AC-87D0-4CBB-B155-2E7B2E681235}" type="presParOf" srcId="{B1D5A4FE-9ADF-4946-A22B-A76579B9AF5E}" destId="{8AC9DFA2-3754-4186-9AC8-1E19F29C6A07}" srcOrd="1" destOrd="0" presId="urn:microsoft.com/office/officeart/2008/layout/LinedList"/>
    <dgm:cxn modelId="{F4BC4DD0-24AB-48E2-8C29-87D1378A10B6}" type="presParOf" srcId="{3691948A-C7EB-4B15-BF78-45B6CDD5EF3C}" destId="{7AF08C2C-35D0-48DD-9036-BADF2C584BB6}" srcOrd="8" destOrd="0" presId="urn:microsoft.com/office/officeart/2008/layout/LinedList"/>
    <dgm:cxn modelId="{C443E8DF-1D67-4A45-97D4-CC6C21ABE705}" type="presParOf" srcId="{3691948A-C7EB-4B15-BF78-45B6CDD5EF3C}" destId="{94EBACD1-A0B9-4FDD-99E9-2370BD4DE7C9}" srcOrd="9" destOrd="0" presId="urn:microsoft.com/office/officeart/2008/layout/LinedList"/>
    <dgm:cxn modelId="{0CA4A14E-9B48-478E-A878-5821A413E4EB}" type="presParOf" srcId="{94EBACD1-A0B9-4FDD-99E9-2370BD4DE7C9}" destId="{96393979-7EA0-4B91-A3CC-25E87DED4602}" srcOrd="0" destOrd="0" presId="urn:microsoft.com/office/officeart/2008/layout/LinedList"/>
    <dgm:cxn modelId="{0E860932-844A-46D9-BE16-14A6BFAE3CBE}" type="presParOf" srcId="{94EBACD1-A0B9-4FDD-99E9-2370BD4DE7C9}" destId="{647CC3F0-EB15-4321-8508-A094A4ECA7D3}" srcOrd="1" destOrd="0" presId="urn:microsoft.com/office/officeart/2008/layout/LinedList"/>
    <dgm:cxn modelId="{A03CC19F-FC7F-42AB-946D-2C7952AE0C13}" type="presParOf" srcId="{3691948A-C7EB-4B15-BF78-45B6CDD5EF3C}" destId="{6A16FC67-516F-40C4-B119-CB951CD3FB08}" srcOrd="10" destOrd="0" presId="urn:microsoft.com/office/officeart/2008/layout/LinedList"/>
    <dgm:cxn modelId="{248B64CF-CE9E-4E36-B611-9B16287961EC}" type="presParOf" srcId="{3691948A-C7EB-4B15-BF78-45B6CDD5EF3C}" destId="{EEE2642D-ABBE-4DB4-97C5-A4B38C35B717}" srcOrd="11" destOrd="0" presId="urn:microsoft.com/office/officeart/2008/layout/LinedList"/>
    <dgm:cxn modelId="{196B04F3-90C3-4A75-8B16-DC59904A8123}" type="presParOf" srcId="{EEE2642D-ABBE-4DB4-97C5-A4B38C35B717}" destId="{12D2499E-F754-4F99-9DCD-04F230C26C99}" srcOrd="0" destOrd="0" presId="urn:microsoft.com/office/officeart/2008/layout/LinedList"/>
    <dgm:cxn modelId="{237A7381-A4C8-40D0-8F52-18D4233C7FDF}" type="presParOf" srcId="{EEE2642D-ABBE-4DB4-97C5-A4B38C35B717}" destId="{C38BDB69-76D4-4BD4-8AE3-7ECEEA877E8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A45B9E-A976-4171-B1EA-800DE23B22E1}" type="doc">
      <dgm:prSet loTypeId="urn:microsoft.com/office/officeart/2008/layout/VerticalCurvedList" loCatId="list" qsTypeId="urn:microsoft.com/office/officeart/2005/8/quickstyle/simple1" qsCatId="simple" csTypeId="urn:microsoft.com/office/officeart/2005/8/colors/accent5_2" csCatId="accent5" phldr="1"/>
      <dgm:spPr/>
      <dgm:t>
        <a:bodyPr/>
        <a:lstStyle/>
        <a:p>
          <a:endParaRPr lang="en-US"/>
        </a:p>
      </dgm:t>
    </dgm:pt>
    <dgm:pt modelId="{A714F580-D480-414F-A97A-44F5F975C10B}">
      <dgm:prSet/>
      <dgm:spPr/>
      <dgm:t>
        <a:bodyPr/>
        <a:lstStyle/>
        <a:p>
          <a:r>
            <a:rPr lang="en-US" dirty="0">
              <a:latin typeface="Trebuchet MS" panose="020B0603020202020204" pitchFamily="34" charset="0"/>
            </a:rPr>
            <a:t>READ plans for students identified with an SRD based on interim and diagnostic data and a body of evidence</a:t>
          </a:r>
        </a:p>
      </dgm:t>
    </dgm:pt>
    <dgm:pt modelId="{7EA0F9F7-CAEE-4ADB-AA86-1AB190E1F94B}" type="parTrans" cxnId="{9F4A933E-B111-4B77-9890-2F72A708DEF1}">
      <dgm:prSet/>
      <dgm:spPr/>
      <dgm:t>
        <a:bodyPr/>
        <a:lstStyle/>
        <a:p>
          <a:endParaRPr lang="en-US">
            <a:latin typeface="Trebuchet MS" panose="020B0603020202020204" pitchFamily="34" charset="0"/>
          </a:endParaRPr>
        </a:p>
      </dgm:t>
    </dgm:pt>
    <dgm:pt modelId="{93D58AAB-43AD-470B-887D-FFD62F93BEB8}" type="sibTrans" cxnId="{9F4A933E-B111-4B77-9890-2F72A708DEF1}">
      <dgm:prSet/>
      <dgm:spPr/>
      <dgm:t>
        <a:bodyPr/>
        <a:lstStyle/>
        <a:p>
          <a:endParaRPr lang="en-US">
            <a:latin typeface="Trebuchet MS" panose="020B0603020202020204" pitchFamily="34" charset="0"/>
          </a:endParaRPr>
        </a:p>
      </dgm:t>
    </dgm:pt>
    <dgm:pt modelId="{1B93DB71-5006-434A-A8A0-2F35BBD0E3ED}">
      <dgm:prSet/>
      <dgm:spPr/>
      <dgm:t>
        <a:bodyPr/>
        <a:lstStyle/>
        <a:p>
          <a:r>
            <a:rPr lang="en-US" dirty="0">
              <a:latin typeface="Trebuchet MS" panose="020B0603020202020204" pitchFamily="34" charset="0"/>
            </a:rPr>
            <a:t>Responsibilities outlined for CDE, local districts, school leaders and teachers </a:t>
          </a:r>
        </a:p>
      </dgm:t>
    </dgm:pt>
    <dgm:pt modelId="{F7AA6BBD-FF63-4442-BCC1-99B6E6C1F09B}" type="parTrans" cxnId="{FA17F4F7-BF21-46F0-B80C-EC732E61F4B7}">
      <dgm:prSet/>
      <dgm:spPr/>
      <dgm:t>
        <a:bodyPr/>
        <a:lstStyle/>
        <a:p>
          <a:endParaRPr lang="en-US">
            <a:latin typeface="Trebuchet MS" panose="020B0603020202020204" pitchFamily="34" charset="0"/>
          </a:endParaRPr>
        </a:p>
      </dgm:t>
    </dgm:pt>
    <dgm:pt modelId="{EFF8CF64-4CDD-4F62-ACE3-E490F9786774}" type="sibTrans" cxnId="{FA17F4F7-BF21-46F0-B80C-EC732E61F4B7}">
      <dgm:prSet/>
      <dgm:spPr/>
      <dgm:t>
        <a:bodyPr/>
        <a:lstStyle/>
        <a:p>
          <a:endParaRPr lang="en-US">
            <a:latin typeface="Trebuchet MS" panose="020B0603020202020204" pitchFamily="34" charset="0"/>
          </a:endParaRPr>
        </a:p>
      </dgm:t>
    </dgm:pt>
    <dgm:pt modelId="{F9E4CD60-3B36-40E7-A3FC-7EDACE2376AF}">
      <dgm:prSet/>
      <dgm:spPr/>
      <dgm:t>
        <a:bodyPr/>
        <a:lstStyle/>
        <a:p>
          <a:r>
            <a:rPr lang="en-US" dirty="0">
              <a:latin typeface="Trebuchet MS" panose="020B0603020202020204" pitchFamily="34" charset="0"/>
            </a:rPr>
            <a:t>Approved core, intervention and supplemental  programs and assessments; Required plan of intervention for students with an SRD</a:t>
          </a:r>
        </a:p>
      </dgm:t>
    </dgm:pt>
    <dgm:pt modelId="{49F2C991-59F4-4A93-852E-434B92CAA88C}" type="parTrans" cxnId="{A63F0AE7-2A26-4578-BDD7-CC803B609636}">
      <dgm:prSet/>
      <dgm:spPr/>
      <dgm:t>
        <a:bodyPr/>
        <a:lstStyle/>
        <a:p>
          <a:endParaRPr lang="en-US">
            <a:latin typeface="Trebuchet MS" panose="020B0603020202020204" pitchFamily="34" charset="0"/>
          </a:endParaRPr>
        </a:p>
      </dgm:t>
    </dgm:pt>
    <dgm:pt modelId="{10B9E400-1750-4E7A-9DE6-470B857C9D26}" type="sibTrans" cxnId="{A63F0AE7-2A26-4578-BDD7-CC803B609636}">
      <dgm:prSet/>
      <dgm:spPr/>
      <dgm:t>
        <a:bodyPr/>
        <a:lstStyle/>
        <a:p>
          <a:endParaRPr lang="en-US">
            <a:latin typeface="Trebuchet MS" panose="020B0603020202020204" pitchFamily="34" charset="0"/>
          </a:endParaRPr>
        </a:p>
      </dgm:t>
    </dgm:pt>
    <dgm:pt modelId="{E975013B-78C8-4C37-BFDE-1D01BE28537A}">
      <dgm:prSet/>
      <dgm:spPr/>
      <dgm:t>
        <a:bodyPr/>
        <a:lstStyle/>
        <a:p>
          <a:r>
            <a:rPr lang="en-US" dirty="0">
              <a:latin typeface="Trebuchet MS" panose="020B0603020202020204" pitchFamily="34" charset="0"/>
            </a:rPr>
            <a:t>READ plans designed with family support</a:t>
          </a:r>
        </a:p>
        <a:p>
          <a:r>
            <a:rPr lang="en-US" dirty="0">
              <a:latin typeface="Trebuchet MS" panose="020B0603020202020204" pitchFamily="34" charset="0"/>
            </a:rPr>
            <a:t>Continuous progress updates; end of year parent meeting</a:t>
          </a:r>
        </a:p>
      </dgm:t>
    </dgm:pt>
    <dgm:pt modelId="{D247588C-C58B-4578-831A-E2BE9B814D11}" type="parTrans" cxnId="{5C24900B-5C50-4EB0-8CF1-4668B004956A}">
      <dgm:prSet/>
      <dgm:spPr/>
      <dgm:t>
        <a:bodyPr/>
        <a:lstStyle/>
        <a:p>
          <a:endParaRPr lang="en-US">
            <a:latin typeface="Trebuchet MS" panose="020B0603020202020204" pitchFamily="34" charset="0"/>
          </a:endParaRPr>
        </a:p>
      </dgm:t>
    </dgm:pt>
    <dgm:pt modelId="{5B143F5D-80BA-4A82-9D44-F9CCA7DFB8B0}" type="sibTrans" cxnId="{5C24900B-5C50-4EB0-8CF1-4668B004956A}">
      <dgm:prSet/>
      <dgm:spPr/>
      <dgm:t>
        <a:bodyPr/>
        <a:lstStyle/>
        <a:p>
          <a:endParaRPr lang="en-US">
            <a:latin typeface="Trebuchet MS" panose="020B0603020202020204" pitchFamily="34" charset="0"/>
          </a:endParaRPr>
        </a:p>
      </dgm:t>
    </dgm:pt>
    <dgm:pt modelId="{B89AE0F7-50DD-48FA-9F03-50DEF46A1AC0}">
      <dgm:prSet/>
      <dgm:spPr/>
      <dgm:t>
        <a:bodyPr/>
        <a:lstStyle/>
        <a:p>
          <a:pPr rtl="0"/>
          <a:r>
            <a:rPr lang="en-US" dirty="0">
              <a:latin typeface="Trebuchet MS" panose="020B0603020202020204" pitchFamily="34" charset="0"/>
            </a:rPr>
            <a:t>Approved interim literacy assessments required for all K-3 students; diagnostic assessments for students at risk</a:t>
          </a:r>
        </a:p>
      </dgm:t>
    </dgm:pt>
    <dgm:pt modelId="{E3402556-ADCD-4584-BBD0-5C32E9559111}" type="sibTrans" cxnId="{60D9C3A4-4CB1-4017-9174-28EB0D714EED}">
      <dgm:prSet/>
      <dgm:spPr/>
      <dgm:t>
        <a:bodyPr/>
        <a:lstStyle/>
        <a:p>
          <a:endParaRPr lang="en-US">
            <a:latin typeface="Trebuchet MS" panose="020B0603020202020204" pitchFamily="34" charset="0"/>
          </a:endParaRPr>
        </a:p>
      </dgm:t>
    </dgm:pt>
    <dgm:pt modelId="{ECB1556F-16E0-4772-A27C-ED04E2130DE4}" type="parTrans" cxnId="{60D9C3A4-4CB1-4017-9174-28EB0D714EED}">
      <dgm:prSet/>
      <dgm:spPr/>
      <dgm:t>
        <a:bodyPr/>
        <a:lstStyle/>
        <a:p>
          <a:endParaRPr lang="en-US">
            <a:latin typeface="Trebuchet MS" panose="020B0603020202020204" pitchFamily="34" charset="0"/>
          </a:endParaRPr>
        </a:p>
      </dgm:t>
    </dgm:pt>
    <dgm:pt modelId="{8E6DBBE1-9D55-4518-8CC8-2AF3BFE9C684}" type="pres">
      <dgm:prSet presAssocID="{EBA45B9E-A976-4171-B1EA-800DE23B22E1}" presName="Name0" presStyleCnt="0">
        <dgm:presLayoutVars>
          <dgm:chMax val="7"/>
          <dgm:chPref val="7"/>
          <dgm:dir/>
        </dgm:presLayoutVars>
      </dgm:prSet>
      <dgm:spPr/>
    </dgm:pt>
    <dgm:pt modelId="{AB1C3F7F-BBAE-4340-99D7-C29BD0BB67D3}" type="pres">
      <dgm:prSet presAssocID="{EBA45B9E-A976-4171-B1EA-800DE23B22E1}" presName="Name1" presStyleCnt="0"/>
      <dgm:spPr/>
    </dgm:pt>
    <dgm:pt modelId="{F8B68667-6168-47EA-873E-6BF50C9C2B4D}" type="pres">
      <dgm:prSet presAssocID="{EBA45B9E-A976-4171-B1EA-800DE23B22E1}" presName="cycle" presStyleCnt="0"/>
      <dgm:spPr/>
    </dgm:pt>
    <dgm:pt modelId="{574CE9A5-5E63-4D1E-8A84-2D6B8424728A}" type="pres">
      <dgm:prSet presAssocID="{EBA45B9E-A976-4171-B1EA-800DE23B22E1}" presName="srcNode" presStyleLbl="node1" presStyleIdx="0" presStyleCnt="5"/>
      <dgm:spPr/>
    </dgm:pt>
    <dgm:pt modelId="{62EEE0B4-B666-4B0F-9108-5EBC083BC416}" type="pres">
      <dgm:prSet presAssocID="{EBA45B9E-A976-4171-B1EA-800DE23B22E1}" presName="conn" presStyleLbl="parChTrans1D2" presStyleIdx="0" presStyleCnt="1"/>
      <dgm:spPr/>
    </dgm:pt>
    <dgm:pt modelId="{54B147EC-44AA-4FD1-B827-0B13CE179452}" type="pres">
      <dgm:prSet presAssocID="{EBA45B9E-A976-4171-B1EA-800DE23B22E1}" presName="extraNode" presStyleLbl="node1" presStyleIdx="0" presStyleCnt="5"/>
      <dgm:spPr/>
    </dgm:pt>
    <dgm:pt modelId="{504DC19B-BB0D-457B-8AE2-629464DA238B}" type="pres">
      <dgm:prSet presAssocID="{EBA45B9E-A976-4171-B1EA-800DE23B22E1}" presName="dstNode" presStyleLbl="node1" presStyleIdx="0" presStyleCnt="5"/>
      <dgm:spPr/>
    </dgm:pt>
    <dgm:pt modelId="{F44DCAA8-5731-4F01-864E-F278478DD025}" type="pres">
      <dgm:prSet presAssocID="{1B93DB71-5006-434A-A8A0-2F35BBD0E3ED}" presName="text_1" presStyleLbl="node1" presStyleIdx="0" presStyleCnt="5" custLinFactNeighborX="412" custLinFactNeighborY="2491">
        <dgm:presLayoutVars>
          <dgm:bulletEnabled val="1"/>
        </dgm:presLayoutVars>
      </dgm:prSet>
      <dgm:spPr/>
    </dgm:pt>
    <dgm:pt modelId="{AC291EBB-9AEC-493A-A239-7572D34364F3}" type="pres">
      <dgm:prSet presAssocID="{1B93DB71-5006-434A-A8A0-2F35BBD0E3ED}" presName="accent_1" presStyleCnt="0"/>
      <dgm:spPr/>
    </dgm:pt>
    <dgm:pt modelId="{B713EECF-F843-46E0-89E0-6921C520BAB9}" type="pres">
      <dgm:prSet presAssocID="{1B93DB71-5006-434A-A8A0-2F35BBD0E3ED}" presName="accentRepeatNode" presStyleLbl="solidFgAcc1" presStyleIdx="0" presStyleCnt="5"/>
      <dgm:spPr>
        <a:blipFill rotWithShape="0">
          <a:blip xmlns:r="http://schemas.openxmlformats.org/officeDocument/2006/relationships" r:embed="rId1"/>
          <a:srcRect/>
          <a:stretch>
            <a:fillRect/>
          </a:stretch>
        </a:blipFill>
      </dgm:spPr>
    </dgm:pt>
    <dgm:pt modelId="{98980DC9-5E2B-42BA-B0EF-23FCAD6B3AEE}" type="pres">
      <dgm:prSet presAssocID="{B89AE0F7-50DD-48FA-9F03-50DEF46A1AC0}" presName="text_2" presStyleLbl="node1" presStyleIdx="1" presStyleCnt="5">
        <dgm:presLayoutVars>
          <dgm:bulletEnabled val="1"/>
        </dgm:presLayoutVars>
      </dgm:prSet>
      <dgm:spPr/>
    </dgm:pt>
    <dgm:pt modelId="{399E4FA8-CAD2-4632-8A4C-5648C740FBD1}" type="pres">
      <dgm:prSet presAssocID="{B89AE0F7-50DD-48FA-9F03-50DEF46A1AC0}" presName="accent_2" presStyleCnt="0"/>
      <dgm:spPr/>
    </dgm:pt>
    <dgm:pt modelId="{A9B1CE21-4493-4730-88F8-D1C892241A7E}" type="pres">
      <dgm:prSet presAssocID="{B89AE0F7-50DD-48FA-9F03-50DEF46A1AC0}" presName="accentRepeatNode" presStyleLbl="solidFgAcc1" presStyleIdx="1" presStyleCnt="5"/>
      <dgm:spPr>
        <a:blipFill rotWithShape="0">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82D19EF1-1380-49D6-9757-197F6460FFDE}" type="pres">
      <dgm:prSet presAssocID="{A714F580-D480-414F-A97A-44F5F975C10B}" presName="text_3" presStyleLbl="node1" presStyleIdx="2" presStyleCnt="5">
        <dgm:presLayoutVars>
          <dgm:bulletEnabled val="1"/>
        </dgm:presLayoutVars>
      </dgm:prSet>
      <dgm:spPr/>
    </dgm:pt>
    <dgm:pt modelId="{CF11C0F2-4BD5-41B2-AC78-9F7BA513A0FE}" type="pres">
      <dgm:prSet presAssocID="{A714F580-D480-414F-A97A-44F5F975C10B}" presName="accent_3" presStyleCnt="0"/>
      <dgm:spPr/>
    </dgm:pt>
    <dgm:pt modelId="{1D88585F-A89D-4DCE-B07A-B38F0D414CD9}" type="pres">
      <dgm:prSet presAssocID="{A714F580-D480-414F-A97A-44F5F975C10B}" presName="accentRepeatNode" presStyleLbl="solidFgAcc1" presStyleIdx="2" presStyleCnt="5"/>
      <dgm:spPr>
        <a:blipFill rotWithShape="0">
          <a:blip xmlns:r="http://schemas.openxmlformats.org/officeDocument/2006/relationships" r:embed="rId3"/>
          <a:srcRect/>
          <a:stretch>
            <a:fillRect/>
          </a:stretch>
        </a:blipFill>
      </dgm:spPr>
    </dgm:pt>
    <dgm:pt modelId="{B8E62792-528A-4FDE-B6C3-0B927AF1571E}" type="pres">
      <dgm:prSet presAssocID="{F9E4CD60-3B36-40E7-A3FC-7EDACE2376AF}" presName="text_4" presStyleLbl="node1" presStyleIdx="3" presStyleCnt="5">
        <dgm:presLayoutVars>
          <dgm:bulletEnabled val="1"/>
        </dgm:presLayoutVars>
      </dgm:prSet>
      <dgm:spPr/>
    </dgm:pt>
    <dgm:pt modelId="{F9A0965B-A8B5-4479-8F9A-0D99998AE224}" type="pres">
      <dgm:prSet presAssocID="{F9E4CD60-3B36-40E7-A3FC-7EDACE2376AF}" presName="accent_4" presStyleCnt="0"/>
      <dgm:spPr/>
    </dgm:pt>
    <dgm:pt modelId="{82089DF9-E453-471E-95F4-BB9CFEDF8FAE}" type="pres">
      <dgm:prSet presAssocID="{F9E4CD60-3B36-40E7-A3FC-7EDACE2376AF}" presName="accentRepeatNode" presStyleLbl="solidFgAcc1" presStyleIdx="3" presStyleCnt="5"/>
      <dgm:spPr>
        <a:blipFill rotWithShape="0">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527D3CC7-A995-40AC-9570-03FEE9B300CA}" type="pres">
      <dgm:prSet presAssocID="{E975013B-78C8-4C37-BFDE-1D01BE28537A}" presName="text_5" presStyleLbl="node1" presStyleIdx="4" presStyleCnt="5">
        <dgm:presLayoutVars>
          <dgm:bulletEnabled val="1"/>
        </dgm:presLayoutVars>
      </dgm:prSet>
      <dgm:spPr/>
    </dgm:pt>
    <dgm:pt modelId="{2F30D621-8E20-456F-8224-CED29719F65A}" type="pres">
      <dgm:prSet presAssocID="{E975013B-78C8-4C37-BFDE-1D01BE28537A}" presName="accent_5" presStyleCnt="0"/>
      <dgm:spPr/>
    </dgm:pt>
    <dgm:pt modelId="{9751937B-FDE3-481B-A4F5-ECE07A0A4369}" type="pres">
      <dgm:prSet presAssocID="{E975013B-78C8-4C37-BFDE-1D01BE28537A}" presName="accentRepeatNode" presStyleLbl="solidFgAcc1" presStyleIdx="4" presStyleCnt="5"/>
      <dgm:spPr>
        <a:blipFill rotWithShape="0">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Lst>
  <dgm:cxnLst>
    <dgm:cxn modelId="{0568F003-BC6C-4111-92EA-714F3A2AFD8F}" type="presOf" srcId="{EFF8CF64-4CDD-4F62-ACE3-E490F9786774}" destId="{62EEE0B4-B666-4B0F-9108-5EBC083BC416}" srcOrd="0" destOrd="0" presId="urn:microsoft.com/office/officeart/2008/layout/VerticalCurvedList"/>
    <dgm:cxn modelId="{5C24900B-5C50-4EB0-8CF1-4668B004956A}" srcId="{EBA45B9E-A976-4171-B1EA-800DE23B22E1}" destId="{E975013B-78C8-4C37-BFDE-1D01BE28537A}" srcOrd="4" destOrd="0" parTransId="{D247588C-C58B-4578-831A-E2BE9B814D11}" sibTransId="{5B143F5D-80BA-4A82-9D44-F9CCA7DFB8B0}"/>
    <dgm:cxn modelId="{67C9091D-ABFF-439B-BBEF-B703F203C5B6}" type="presOf" srcId="{E975013B-78C8-4C37-BFDE-1D01BE28537A}" destId="{527D3CC7-A995-40AC-9570-03FEE9B300CA}" srcOrd="0" destOrd="0" presId="urn:microsoft.com/office/officeart/2008/layout/VerticalCurvedList"/>
    <dgm:cxn modelId="{9F4A933E-B111-4B77-9890-2F72A708DEF1}" srcId="{EBA45B9E-A976-4171-B1EA-800DE23B22E1}" destId="{A714F580-D480-414F-A97A-44F5F975C10B}" srcOrd="2" destOrd="0" parTransId="{7EA0F9F7-CAEE-4ADB-AA86-1AB190E1F94B}" sibTransId="{93D58AAB-43AD-470B-887D-FFD62F93BEB8}"/>
    <dgm:cxn modelId="{911F7891-0D6E-40F2-9AB6-0CBC4FC09C67}" type="presOf" srcId="{F9E4CD60-3B36-40E7-A3FC-7EDACE2376AF}" destId="{B8E62792-528A-4FDE-B6C3-0B927AF1571E}" srcOrd="0" destOrd="0" presId="urn:microsoft.com/office/officeart/2008/layout/VerticalCurvedList"/>
    <dgm:cxn modelId="{60D9C3A4-4CB1-4017-9174-28EB0D714EED}" srcId="{EBA45B9E-A976-4171-B1EA-800DE23B22E1}" destId="{B89AE0F7-50DD-48FA-9F03-50DEF46A1AC0}" srcOrd="1" destOrd="0" parTransId="{ECB1556F-16E0-4772-A27C-ED04E2130DE4}" sibTransId="{E3402556-ADCD-4584-BBD0-5C32E9559111}"/>
    <dgm:cxn modelId="{C635C4AD-1CE3-40C2-B9DB-208755EC690E}" type="presOf" srcId="{B89AE0F7-50DD-48FA-9F03-50DEF46A1AC0}" destId="{98980DC9-5E2B-42BA-B0EF-23FCAD6B3AEE}" srcOrd="0" destOrd="0" presId="urn:microsoft.com/office/officeart/2008/layout/VerticalCurvedList"/>
    <dgm:cxn modelId="{1D1ADAD1-1666-4E64-AA1D-22B761FFBA69}" type="presOf" srcId="{A714F580-D480-414F-A97A-44F5F975C10B}" destId="{82D19EF1-1380-49D6-9757-197F6460FFDE}" srcOrd="0" destOrd="0" presId="urn:microsoft.com/office/officeart/2008/layout/VerticalCurvedList"/>
    <dgm:cxn modelId="{A63F0AE7-2A26-4578-BDD7-CC803B609636}" srcId="{EBA45B9E-A976-4171-B1EA-800DE23B22E1}" destId="{F9E4CD60-3B36-40E7-A3FC-7EDACE2376AF}" srcOrd="3" destOrd="0" parTransId="{49F2C991-59F4-4A93-852E-434B92CAA88C}" sibTransId="{10B9E400-1750-4E7A-9DE6-470B857C9D26}"/>
    <dgm:cxn modelId="{AD39AAF5-F35E-4457-8596-1BE2EFEB9F1F}" type="presOf" srcId="{EBA45B9E-A976-4171-B1EA-800DE23B22E1}" destId="{8E6DBBE1-9D55-4518-8CC8-2AF3BFE9C684}" srcOrd="0" destOrd="0" presId="urn:microsoft.com/office/officeart/2008/layout/VerticalCurvedList"/>
    <dgm:cxn modelId="{FA17F4F7-BF21-46F0-B80C-EC732E61F4B7}" srcId="{EBA45B9E-A976-4171-B1EA-800DE23B22E1}" destId="{1B93DB71-5006-434A-A8A0-2F35BBD0E3ED}" srcOrd="0" destOrd="0" parTransId="{F7AA6BBD-FF63-4442-BCC1-99B6E6C1F09B}" sibTransId="{EFF8CF64-4CDD-4F62-ACE3-E490F9786774}"/>
    <dgm:cxn modelId="{59DBFCF7-D6C6-46FD-B72E-12913E83C75D}" type="presOf" srcId="{1B93DB71-5006-434A-A8A0-2F35BBD0E3ED}" destId="{F44DCAA8-5731-4F01-864E-F278478DD025}" srcOrd="0" destOrd="0" presId="urn:microsoft.com/office/officeart/2008/layout/VerticalCurvedList"/>
    <dgm:cxn modelId="{872A292D-F54F-4989-9B0B-BB5B7B5BE9D7}" type="presParOf" srcId="{8E6DBBE1-9D55-4518-8CC8-2AF3BFE9C684}" destId="{AB1C3F7F-BBAE-4340-99D7-C29BD0BB67D3}" srcOrd="0" destOrd="0" presId="urn:microsoft.com/office/officeart/2008/layout/VerticalCurvedList"/>
    <dgm:cxn modelId="{EA7318F1-3E90-492D-859A-32C8FF7EF045}" type="presParOf" srcId="{AB1C3F7F-BBAE-4340-99D7-C29BD0BB67D3}" destId="{F8B68667-6168-47EA-873E-6BF50C9C2B4D}" srcOrd="0" destOrd="0" presId="urn:microsoft.com/office/officeart/2008/layout/VerticalCurvedList"/>
    <dgm:cxn modelId="{97E424F4-2316-4B07-BEC1-BBBDD27B68F3}" type="presParOf" srcId="{F8B68667-6168-47EA-873E-6BF50C9C2B4D}" destId="{574CE9A5-5E63-4D1E-8A84-2D6B8424728A}" srcOrd="0" destOrd="0" presId="urn:microsoft.com/office/officeart/2008/layout/VerticalCurvedList"/>
    <dgm:cxn modelId="{DCC0C241-3B0F-460D-9F1C-49B0A1A78F81}" type="presParOf" srcId="{F8B68667-6168-47EA-873E-6BF50C9C2B4D}" destId="{62EEE0B4-B666-4B0F-9108-5EBC083BC416}" srcOrd="1" destOrd="0" presId="urn:microsoft.com/office/officeart/2008/layout/VerticalCurvedList"/>
    <dgm:cxn modelId="{D3407211-9662-4D59-B270-370AEFA0215A}" type="presParOf" srcId="{F8B68667-6168-47EA-873E-6BF50C9C2B4D}" destId="{54B147EC-44AA-4FD1-B827-0B13CE179452}" srcOrd="2" destOrd="0" presId="urn:microsoft.com/office/officeart/2008/layout/VerticalCurvedList"/>
    <dgm:cxn modelId="{E97B82D8-1B60-480A-936B-2D5C8CDD314E}" type="presParOf" srcId="{F8B68667-6168-47EA-873E-6BF50C9C2B4D}" destId="{504DC19B-BB0D-457B-8AE2-629464DA238B}" srcOrd="3" destOrd="0" presId="urn:microsoft.com/office/officeart/2008/layout/VerticalCurvedList"/>
    <dgm:cxn modelId="{A1F03852-2060-4C39-A433-9DA3D1BC4CC2}" type="presParOf" srcId="{AB1C3F7F-BBAE-4340-99D7-C29BD0BB67D3}" destId="{F44DCAA8-5731-4F01-864E-F278478DD025}" srcOrd="1" destOrd="0" presId="urn:microsoft.com/office/officeart/2008/layout/VerticalCurvedList"/>
    <dgm:cxn modelId="{60787905-0282-4907-93B2-4950457F66F4}" type="presParOf" srcId="{AB1C3F7F-BBAE-4340-99D7-C29BD0BB67D3}" destId="{AC291EBB-9AEC-493A-A239-7572D34364F3}" srcOrd="2" destOrd="0" presId="urn:microsoft.com/office/officeart/2008/layout/VerticalCurvedList"/>
    <dgm:cxn modelId="{F35CD86C-CC67-43AF-9B2D-C2F668BC289A}" type="presParOf" srcId="{AC291EBB-9AEC-493A-A239-7572D34364F3}" destId="{B713EECF-F843-46E0-89E0-6921C520BAB9}" srcOrd="0" destOrd="0" presId="urn:microsoft.com/office/officeart/2008/layout/VerticalCurvedList"/>
    <dgm:cxn modelId="{1495D9C7-245D-4E1A-800D-B432B562C1A0}" type="presParOf" srcId="{AB1C3F7F-BBAE-4340-99D7-C29BD0BB67D3}" destId="{98980DC9-5E2B-42BA-B0EF-23FCAD6B3AEE}" srcOrd="3" destOrd="0" presId="urn:microsoft.com/office/officeart/2008/layout/VerticalCurvedList"/>
    <dgm:cxn modelId="{5D50B454-D649-4244-BCD6-6891F855ED48}" type="presParOf" srcId="{AB1C3F7F-BBAE-4340-99D7-C29BD0BB67D3}" destId="{399E4FA8-CAD2-4632-8A4C-5648C740FBD1}" srcOrd="4" destOrd="0" presId="urn:microsoft.com/office/officeart/2008/layout/VerticalCurvedList"/>
    <dgm:cxn modelId="{DDFF7AB5-5662-4E45-A8C6-EE583695F624}" type="presParOf" srcId="{399E4FA8-CAD2-4632-8A4C-5648C740FBD1}" destId="{A9B1CE21-4493-4730-88F8-D1C892241A7E}" srcOrd="0" destOrd="0" presId="urn:microsoft.com/office/officeart/2008/layout/VerticalCurvedList"/>
    <dgm:cxn modelId="{185048D5-A401-4837-AF3C-A9126A9AB5CE}" type="presParOf" srcId="{AB1C3F7F-BBAE-4340-99D7-C29BD0BB67D3}" destId="{82D19EF1-1380-49D6-9757-197F6460FFDE}" srcOrd="5" destOrd="0" presId="urn:microsoft.com/office/officeart/2008/layout/VerticalCurvedList"/>
    <dgm:cxn modelId="{EB7442BA-09E6-4D74-9A81-75F9AC19A13E}" type="presParOf" srcId="{AB1C3F7F-BBAE-4340-99D7-C29BD0BB67D3}" destId="{CF11C0F2-4BD5-41B2-AC78-9F7BA513A0FE}" srcOrd="6" destOrd="0" presId="urn:microsoft.com/office/officeart/2008/layout/VerticalCurvedList"/>
    <dgm:cxn modelId="{D7E2B3F1-4227-4BD0-AE10-E10D5B0A4E89}" type="presParOf" srcId="{CF11C0F2-4BD5-41B2-AC78-9F7BA513A0FE}" destId="{1D88585F-A89D-4DCE-B07A-B38F0D414CD9}" srcOrd="0" destOrd="0" presId="urn:microsoft.com/office/officeart/2008/layout/VerticalCurvedList"/>
    <dgm:cxn modelId="{3E060324-9EC9-43EE-ADF0-11DE32C6E3B9}" type="presParOf" srcId="{AB1C3F7F-BBAE-4340-99D7-C29BD0BB67D3}" destId="{B8E62792-528A-4FDE-B6C3-0B927AF1571E}" srcOrd="7" destOrd="0" presId="urn:microsoft.com/office/officeart/2008/layout/VerticalCurvedList"/>
    <dgm:cxn modelId="{C25ADF8C-D383-40A9-B25F-7EC53158B15E}" type="presParOf" srcId="{AB1C3F7F-BBAE-4340-99D7-C29BD0BB67D3}" destId="{F9A0965B-A8B5-4479-8F9A-0D99998AE224}" srcOrd="8" destOrd="0" presId="urn:microsoft.com/office/officeart/2008/layout/VerticalCurvedList"/>
    <dgm:cxn modelId="{518A0702-5FB2-404B-B4AB-4AA2C5D0B396}" type="presParOf" srcId="{F9A0965B-A8B5-4479-8F9A-0D99998AE224}" destId="{82089DF9-E453-471E-95F4-BB9CFEDF8FAE}" srcOrd="0" destOrd="0" presId="urn:microsoft.com/office/officeart/2008/layout/VerticalCurvedList"/>
    <dgm:cxn modelId="{E58DFA6D-7146-4FC7-96D0-F5E4A183BFC8}" type="presParOf" srcId="{AB1C3F7F-BBAE-4340-99D7-C29BD0BB67D3}" destId="{527D3CC7-A995-40AC-9570-03FEE9B300CA}" srcOrd="9" destOrd="0" presId="urn:microsoft.com/office/officeart/2008/layout/VerticalCurvedList"/>
    <dgm:cxn modelId="{472A85AA-C79F-4FE2-A838-10B5FA501190}" type="presParOf" srcId="{AB1C3F7F-BBAE-4340-99D7-C29BD0BB67D3}" destId="{2F30D621-8E20-456F-8224-CED29719F65A}" srcOrd="10" destOrd="0" presId="urn:microsoft.com/office/officeart/2008/layout/VerticalCurvedList"/>
    <dgm:cxn modelId="{9B914A1D-3722-4F20-87FF-276E29E1272B}" type="presParOf" srcId="{2F30D621-8E20-456F-8224-CED29719F65A}" destId="{9751937B-FDE3-481B-A4F5-ECE07A0A4369}"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1A30E0-8751-496B-902C-52495E60349B}">
      <dsp:nvSpPr>
        <dsp:cNvPr id="0" name=""/>
        <dsp:cNvSpPr/>
      </dsp:nvSpPr>
      <dsp:spPr>
        <a:xfrm>
          <a:off x="919299" y="2845"/>
          <a:ext cx="6271874" cy="570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marL="0" lvl="0" indent="0" algn="l" defTabSz="1155700">
            <a:lnSpc>
              <a:spcPct val="90000"/>
            </a:lnSpc>
            <a:spcBef>
              <a:spcPct val="0"/>
            </a:spcBef>
            <a:spcAft>
              <a:spcPct val="35000"/>
            </a:spcAft>
            <a:buNone/>
          </a:pPr>
          <a:r>
            <a:rPr lang="en-US" sz="2600" kern="1200" dirty="0"/>
            <a:t>-</a:t>
          </a:r>
        </a:p>
      </dsp:txBody>
      <dsp:txXfrm>
        <a:off x="919299" y="2845"/>
        <a:ext cx="6271874" cy="570170"/>
      </dsp:txXfrm>
    </dsp:sp>
    <dsp:sp modelId="{6444878B-B3A1-4187-BAC3-8F875E2933EA}">
      <dsp:nvSpPr>
        <dsp:cNvPr id="0" name=""/>
        <dsp:cNvSpPr/>
      </dsp:nvSpPr>
      <dsp:spPr>
        <a:xfrm>
          <a:off x="919299" y="573016"/>
          <a:ext cx="1467618" cy="1161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B072C8-D315-4BA6-BA6B-11565ECB21FB}">
      <dsp:nvSpPr>
        <dsp:cNvPr id="0" name=""/>
        <dsp:cNvSpPr/>
      </dsp:nvSpPr>
      <dsp:spPr>
        <a:xfrm>
          <a:off x="1800846" y="573016"/>
          <a:ext cx="1467618" cy="1161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7553C5-5DE1-401A-99B8-FB47121FF864}">
      <dsp:nvSpPr>
        <dsp:cNvPr id="0" name=""/>
        <dsp:cNvSpPr/>
      </dsp:nvSpPr>
      <dsp:spPr>
        <a:xfrm>
          <a:off x="2683090" y="573016"/>
          <a:ext cx="1467618" cy="1161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E99BE4-02A6-4F68-9ECC-FA206BFED251}">
      <dsp:nvSpPr>
        <dsp:cNvPr id="0" name=""/>
        <dsp:cNvSpPr/>
      </dsp:nvSpPr>
      <dsp:spPr>
        <a:xfrm>
          <a:off x="3564637" y="573016"/>
          <a:ext cx="1467618" cy="1161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3C2DB0-592E-46C8-A1E7-5FD4EA927C0D}">
      <dsp:nvSpPr>
        <dsp:cNvPr id="0" name=""/>
        <dsp:cNvSpPr/>
      </dsp:nvSpPr>
      <dsp:spPr>
        <a:xfrm>
          <a:off x="4446880" y="573016"/>
          <a:ext cx="1467618" cy="1161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36B19D-EE15-40D8-9BDB-CD106B4063D3}">
      <dsp:nvSpPr>
        <dsp:cNvPr id="0" name=""/>
        <dsp:cNvSpPr/>
      </dsp:nvSpPr>
      <dsp:spPr>
        <a:xfrm>
          <a:off x="5328427" y="573016"/>
          <a:ext cx="1467618" cy="1161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DCC6D4-68B0-4412-8A50-8164C2A91A27}">
      <dsp:nvSpPr>
        <dsp:cNvPr id="0" name=""/>
        <dsp:cNvSpPr/>
      </dsp:nvSpPr>
      <dsp:spPr>
        <a:xfrm>
          <a:off x="6210671" y="573016"/>
          <a:ext cx="1467618" cy="1161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3BB193-AFE1-44CA-8E93-EA7B416F1AE0}">
      <dsp:nvSpPr>
        <dsp:cNvPr id="0" name=""/>
        <dsp:cNvSpPr/>
      </dsp:nvSpPr>
      <dsp:spPr>
        <a:xfrm>
          <a:off x="919299" y="689161"/>
          <a:ext cx="6353409" cy="929166"/>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48260" rIns="48260" bIns="48260" numCol="1" spcCol="1270" anchor="ctr" anchorCtr="0">
          <a:noAutofit/>
        </a:bodyPr>
        <a:lstStyle/>
        <a:p>
          <a:pPr marL="0" lvl="0" indent="0" algn="l" defTabSz="844550">
            <a:lnSpc>
              <a:spcPct val="90000"/>
            </a:lnSpc>
            <a:spcBef>
              <a:spcPct val="0"/>
            </a:spcBef>
            <a:spcAft>
              <a:spcPct val="35000"/>
            </a:spcAft>
            <a:buNone/>
          </a:pPr>
          <a:r>
            <a:rPr lang="en-US" sz="1900" b="0" i="0" kern="1200" dirty="0"/>
            <a:t>Understand how effective implementation of the READ Act is supported by a strong MTSS framework. </a:t>
          </a:r>
          <a:endParaRPr lang="en-US" sz="1900" kern="1200" dirty="0"/>
        </a:p>
      </dsp:txBody>
      <dsp:txXfrm>
        <a:off x="919299" y="689161"/>
        <a:ext cx="6353409" cy="929166"/>
      </dsp:txXfrm>
    </dsp:sp>
    <dsp:sp modelId="{673B1BA9-4089-4B49-9626-87C13247E8F2}">
      <dsp:nvSpPr>
        <dsp:cNvPr id="0" name=""/>
        <dsp:cNvSpPr/>
      </dsp:nvSpPr>
      <dsp:spPr>
        <a:xfrm>
          <a:off x="919299" y="1821605"/>
          <a:ext cx="6271874" cy="570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marL="0" lvl="0" indent="0" algn="l" defTabSz="1155700">
            <a:lnSpc>
              <a:spcPct val="90000"/>
            </a:lnSpc>
            <a:spcBef>
              <a:spcPct val="0"/>
            </a:spcBef>
            <a:spcAft>
              <a:spcPct val="35000"/>
            </a:spcAft>
            <a:buNone/>
          </a:pPr>
          <a:r>
            <a:rPr lang="en-US" sz="2600" kern="1200" dirty="0"/>
            <a:t>-</a:t>
          </a:r>
        </a:p>
      </dsp:txBody>
      <dsp:txXfrm>
        <a:off x="919299" y="1821605"/>
        <a:ext cx="6271874" cy="570170"/>
      </dsp:txXfrm>
    </dsp:sp>
    <dsp:sp modelId="{56C8A3BD-063D-4241-9521-5632C6D9CA56}">
      <dsp:nvSpPr>
        <dsp:cNvPr id="0" name=""/>
        <dsp:cNvSpPr/>
      </dsp:nvSpPr>
      <dsp:spPr>
        <a:xfrm>
          <a:off x="919299" y="2391776"/>
          <a:ext cx="1467618" cy="1161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2952F2-6179-4617-A07C-63E6908171B1}">
      <dsp:nvSpPr>
        <dsp:cNvPr id="0" name=""/>
        <dsp:cNvSpPr/>
      </dsp:nvSpPr>
      <dsp:spPr>
        <a:xfrm>
          <a:off x="1800846" y="2391776"/>
          <a:ext cx="1467618" cy="1161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7528DC-C8CC-4BB2-B513-01D81B1CD65F}">
      <dsp:nvSpPr>
        <dsp:cNvPr id="0" name=""/>
        <dsp:cNvSpPr/>
      </dsp:nvSpPr>
      <dsp:spPr>
        <a:xfrm>
          <a:off x="2683090" y="2391776"/>
          <a:ext cx="1467618" cy="1161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08228C-7129-43B1-AA48-52A6D2397760}">
      <dsp:nvSpPr>
        <dsp:cNvPr id="0" name=""/>
        <dsp:cNvSpPr/>
      </dsp:nvSpPr>
      <dsp:spPr>
        <a:xfrm>
          <a:off x="3564637" y="2391776"/>
          <a:ext cx="1467618" cy="1161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16E8B6-A3B1-4FE3-9756-1082F151A6E9}">
      <dsp:nvSpPr>
        <dsp:cNvPr id="0" name=""/>
        <dsp:cNvSpPr/>
      </dsp:nvSpPr>
      <dsp:spPr>
        <a:xfrm>
          <a:off x="4446880" y="2391776"/>
          <a:ext cx="1467618" cy="1161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CD072A-92F7-4D22-998B-110957789D53}">
      <dsp:nvSpPr>
        <dsp:cNvPr id="0" name=""/>
        <dsp:cNvSpPr/>
      </dsp:nvSpPr>
      <dsp:spPr>
        <a:xfrm>
          <a:off x="5328427" y="2391776"/>
          <a:ext cx="1467618" cy="1161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4AB8CC-7640-46B3-97E0-79F3FD3E3190}">
      <dsp:nvSpPr>
        <dsp:cNvPr id="0" name=""/>
        <dsp:cNvSpPr/>
      </dsp:nvSpPr>
      <dsp:spPr>
        <a:xfrm>
          <a:off x="6210671" y="2391776"/>
          <a:ext cx="1467618" cy="1161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20C343-AC8C-4DE3-9304-D64CD5D66667}">
      <dsp:nvSpPr>
        <dsp:cNvPr id="0" name=""/>
        <dsp:cNvSpPr/>
      </dsp:nvSpPr>
      <dsp:spPr>
        <a:xfrm>
          <a:off x="919299" y="2507921"/>
          <a:ext cx="6353409" cy="929166"/>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48260" rIns="48260" bIns="48260" numCol="1" spcCol="1270" anchor="ctr" anchorCtr="0">
          <a:noAutofit/>
        </a:bodyPr>
        <a:lstStyle/>
        <a:p>
          <a:pPr marL="0" lvl="0" indent="0" algn="l" defTabSz="844550">
            <a:lnSpc>
              <a:spcPct val="90000"/>
            </a:lnSpc>
            <a:spcBef>
              <a:spcPct val="0"/>
            </a:spcBef>
            <a:spcAft>
              <a:spcPct val="35000"/>
            </a:spcAft>
            <a:buNone/>
          </a:pPr>
          <a:r>
            <a:rPr lang="en-US" sz="1900" b="0" i="0" kern="1200" dirty="0"/>
            <a:t>Understand how the process of identifying students with an SRD and initiating a READ Plan </a:t>
          </a:r>
          <a:r>
            <a:rPr lang="en-US" sz="1900" b="0" i="0" kern="1200" dirty="0">
              <a:latin typeface="Calibri Light" panose="020F0302020204030204"/>
            </a:rPr>
            <a:t>fits</a:t>
          </a:r>
          <a:r>
            <a:rPr lang="en-US" sz="1900" b="0" i="0" kern="1200" dirty="0"/>
            <a:t> within the MTSS framework. </a:t>
          </a:r>
          <a:endParaRPr lang="en-US" sz="1900" kern="1200" dirty="0"/>
        </a:p>
      </dsp:txBody>
      <dsp:txXfrm>
        <a:off x="919299" y="2507921"/>
        <a:ext cx="6353409" cy="929166"/>
      </dsp:txXfrm>
    </dsp:sp>
    <dsp:sp modelId="{6DCB9879-E08F-4EF5-B794-C5D812271540}">
      <dsp:nvSpPr>
        <dsp:cNvPr id="0" name=""/>
        <dsp:cNvSpPr/>
      </dsp:nvSpPr>
      <dsp:spPr>
        <a:xfrm>
          <a:off x="919299" y="3640365"/>
          <a:ext cx="6271874" cy="570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marL="0" lvl="0" indent="0" algn="l" defTabSz="1155700">
            <a:lnSpc>
              <a:spcPct val="90000"/>
            </a:lnSpc>
            <a:spcBef>
              <a:spcPct val="0"/>
            </a:spcBef>
            <a:spcAft>
              <a:spcPct val="35000"/>
            </a:spcAft>
            <a:buNone/>
          </a:pPr>
          <a:r>
            <a:rPr lang="en-US" sz="2600" kern="1200" dirty="0"/>
            <a:t>-</a:t>
          </a:r>
        </a:p>
      </dsp:txBody>
      <dsp:txXfrm>
        <a:off x="919299" y="3640365"/>
        <a:ext cx="6271874" cy="570170"/>
      </dsp:txXfrm>
    </dsp:sp>
    <dsp:sp modelId="{9B954549-7297-4F30-81B4-E8CAE6BEC967}">
      <dsp:nvSpPr>
        <dsp:cNvPr id="0" name=""/>
        <dsp:cNvSpPr/>
      </dsp:nvSpPr>
      <dsp:spPr>
        <a:xfrm>
          <a:off x="919299" y="4210535"/>
          <a:ext cx="1467618" cy="1161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F79982-21DE-4895-B15C-EF70CA0CE30C}">
      <dsp:nvSpPr>
        <dsp:cNvPr id="0" name=""/>
        <dsp:cNvSpPr/>
      </dsp:nvSpPr>
      <dsp:spPr>
        <a:xfrm>
          <a:off x="1800846" y="4210535"/>
          <a:ext cx="1467618" cy="1161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649DDE-4E1C-4088-967E-3688364A0415}">
      <dsp:nvSpPr>
        <dsp:cNvPr id="0" name=""/>
        <dsp:cNvSpPr/>
      </dsp:nvSpPr>
      <dsp:spPr>
        <a:xfrm>
          <a:off x="2683090" y="4210535"/>
          <a:ext cx="1467618" cy="1161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5282DB-D5C3-4EDB-85FB-28E92EAB4CE5}">
      <dsp:nvSpPr>
        <dsp:cNvPr id="0" name=""/>
        <dsp:cNvSpPr/>
      </dsp:nvSpPr>
      <dsp:spPr>
        <a:xfrm>
          <a:off x="3564637" y="4210535"/>
          <a:ext cx="1467618" cy="1161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CDCA22-A753-49F9-A9E3-CAF3A2A72C93}">
      <dsp:nvSpPr>
        <dsp:cNvPr id="0" name=""/>
        <dsp:cNvSpPr/>
      </dsp:nvSpPr>
      <dsp:spPr>
        <a:xfrm>
          <a:off x="4446880" y="4210535"/>
          <a:ext cx="1467618" cy="1161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1E49D7-58D3-4D5D-BEAF-275038FF1978}">
      <dsp:nvSpPr>
        <dsp:cNvPr id="0" name=""/>
        <dsp:cNvSpPr/>
      </dsp:nvSpPr>
      <dsp:spPr>
        <a:xfrm>
          <a:off x="5328427" y="4210535"/>
          <a:ext cx="1467618" cy="1161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EEA88A-2548-4AA5-B277-4CB815DA225A}">
      <dsp:nvSpPr>
        <dsp:cNvPr id="0" name=""/>
        <dsp:cNvSpPr/>
      </dsp:nvSpPr>
      <dsp:spPr>
        <a:xfrm>
          <a:off x="6210671" y="4210535"/>
          <a:ext cx="1467618" cy="1161458"/>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C52F6B-0BE1-4B7F-BD49-BB354548FF3F}">
      <dsp:nvSpPr>
        <dsp:cNvPr id="0" name=""/>
        <dsp:cNvSpPr/>
      </dsp:nvSpPr>
      <dsp:spPr>
        <a:xfrm>
          <a:off x="919299" y="4326681"/>
          <a:ext cx="6353409" cy="929166"/>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48260" rIns="48260" bIns="48260" numCol="1" spcCol="1270" anchor="ctr" anchorCtr="0">
          <a:noAutofit/>
        </a:bodyPr>
        <a:lstStyle/>
        <a:p>
          <a:pPr marL="0" lvl="0" indent="0" algn="l" defTabSz="844550">
            <a:lnSpc>
              <a:spcPct val="90000"/>
            </a:lnSpc>
            <a:spcBef>
              <a:spcPct val="0"/>
            </a:spcBef>
            <a:spcAft>
              <a:spcPct val="35000"/>
            </a:spcAft>
            <a:buNone/>
          </a:pPr>
          <a:r>
            <a:rPr lang="en-US" sz="1900" b="0" i="0" kern="1200" dirty="0"/>
            <a:t>Identify decision rules using data to ensure students receive needed supports. </a:t>
          </a:r>
          <a:endParaRPr lang="en-US" sz="1900" kern="1200" dirty="0"/>
        </a:p>
      </dsp:txBody>
      <dsp:txXfrm>
        <a:off x="919299" y="4326681"/>
        <a:ext cx="6353409" cy="9291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29561E-052C-43BD-8E31-0341380EBAA9}">
      <dsp:nvSpPr>
        <dsp:cNvPr id="0" name=""/>
        <dsp:cNvSpPr/>
      </dsp:nvSpPr>
      <dsp:spPr>
        <a:xfrm>
          <a:off x="0" y="2265"/>
          <a:ext cx="78867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2DE8C1-F1C3-4289-8F70-B460E5320C77}">
      <dsp:nvSpPr>
        <dsp:cNvPr id="0" name=""/>
        <dsp:cNvSpPr/>
      </dsp:nvSpPr>
      <dsp:spPr>
        <a:xfrm>
          <a:off x="0" y="2265"/>
          <a:ext cx="7886700" cy="772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Trebuchet MS" panose="020B0603020202020204" pitchFamily="34" charset="0"/>
              <a:cs typeface="Arial" panose="020B0604020202020204" pitchFamily="34" charset="0"/>
            </a:rPr>
            <a:t>A new version of Response to Intervention (RTI) or Positive Behavioral Interventions and Supports (PBIS)  </a:t>
          </a:r>
        </a:p>
      </dsp:txBody>
      <dsp:txXfrm>
        <a:off x="0" y="2265"/>
        <a:ext cx="7886700" cy="772690"/>
      </dsp:txXfrm>
    </dsp:sp>
    <dsp:sp modelId="{194A3977-2767-4823-A058-41A69D84E93F}">
      <dsp:nvSpPr>
        <dsp:cNvPr id="0" name=""/>
        <dsp:cNvSpPr/>
      </dsp:nvSpPr>
      <dsp:spPr>
        <a:xfrm>
          <a:off x="0" y="774956"/>
          <a:ext cx="7886700" cy="0"/>
        </a:xfrm>
        <a:prstGeom prst="line">
          <a:avLst/>
        </a:prstGeom>
        <a:solidFill>
          <a:schemeClr val="accent5">
            <a:hueOff val="-1470669"/>
            <a:satOff val="-2046"/>
            <a:lumOff val="-784"/>
            <a:alphaOff val="0"/>
          </a:schemeClr>
        </a:solidFill>
        <a:ln w="12700" cap="flat" cmpd="sng" algn="ctr">
          <a:solidFill>
            <a:schemeClr val="accent5">
              <a:hueOff val="-1470669"/>
              <a:satOff val="-2046"/>
              <a:lumOff val="-7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85F7C1-D498-49D9-9FB5-39F8DAA0FF66}">
      <dsp:nvSpPr>
        <dsp:cNvPr id="0" name=""/>
        <dsp:cNvSpPr/>
      </dsp:nvSpPr>
      <dsp:spPr>
        <a:xfrm>
          <a:off x="0" y="774956"/>
          <a:ext cx="7886700" cy="772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Trebuchet MS" panose="020B0603020202020204" pitchFamily="34" charset="0"/>
              <a:cs typeface="Arial" panose="020B0604020202020204" pitchFamily="34" charset="0"/>
            </a:rPr>
            <a:t>A framework that should be used only when skill deficits are apparent</a:t>
          </a:r>
        </a:p>
      </dsp:txBody>
      <dsp:txXfrm>
        <a:off x="0" y="774956"/>
        <a:ext cx="7886700" cy="772690"/>
      </dsp:txXfrm>
    </dsp:sp>
    <dsp:sp modelId="{13884850-F37F-4092-87B7-941BA310F7FB}">
      <dsp:nvSpPr>
        <dsp:cNvPr id="0" name=""/>
        <dsp:cNvSpPr/>
      </dsp:nvSpPr>
      <dsp:spPr>
        <a:xfrm>
          <a:off x="0" y="1547646"/>
          <a:ext cx="7886700" cy="0"/>
        </a:xfrm>
        <a:prstGeom prst="line">
          <a:avLst/>
        </a:prstGeom>
        <a:solidFill>
          <a:schemeClr val="accent5">
            <a:hueOff val="-2941338"/>
            <a:satOff val="-4091"/>
            <a:lumOff val="-1569"/>
            <a:alphaOff val="0"/>
          </a:schemeClr>
        </a:solidFill>
        <a:ln w="12700" cap="flat" cmpd="sng" algn="ctr">
          <a:solidFill>
            <a:schemeClr val="accent5">
              <a:hueOff val="-2941338"/>
              <a:satOff val="-4091"/>
              <a:lumOff val="-15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022AB0-A19C-4287-9231-4AC202D8D18D}">
      <dsp:nvSpPr>
        <dsp:cNvPr id="0" name=""/>
        <dsp:cNvSpPr/>
      </dsp:nvSpPr>
      <dsp:spPr>
        <a:xfrm>
          <a:off x="0" y="1547646"/>
          <a:ext cx="7886700" cy="772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Trebuchet MS" panose="020B0603020202020204" pitchFamily="34" charset="0"/>
              <a:cs typeface="Arial" panose="020B0604020202020204" pitchFamily="34" charset="0"/>
            </a:rPr>
            <a:t>The job of one person or department </a:t>
          </a:r>
        </a:p>
      </dsp:txBody>
      <dsp:txXfrm>
        <a:off x="0" y="1547646"/>
        <a:ext cx="7886700" cy="772690"/>
      </dsp:txXfrm>
    </dsp:sp>
    <dsp:sp modelId="{7DDD58C3-B5FA-4444-90CE-938A23176E6C}">
      <dsp:nvSpPr>
        <dsp:cNvPr id="0" name=""/>
        <dsp:cNvSpPr/>
      </dsp:nvSpPr>
      <dsp:spPr>
        <a:xfrm>
          <a:off x="0" y="2320336"/>
          <a:ext cx="7886700" cy="0"/>
        </a:xfrm>
        <a:prstGeom prst="line">
          <a:avLst/>
        </a:prstGeom>
        <a:solidFill>
          <a:schemeClr val="accent5">
            <a:hueOff val="-4412007"/>
            <a:satOff val="-6137"/>
            <a:lumOff val="-2353"/>
            <a:alphaOff val="0"/>
          </a:schemeClr>
        </a:solidFill>
        <a:ln w="12700" cap="flat" cmpd="sng" algn="ctr">
          <a:solidFill>
            <a:schemeClr val="accent5">
              <a:hueOff val="-4412007"/>
              <a:satOff val="-6137"/>
              <a:lumOff val="-2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4149B2-CB05-4764-B5AB-5122C4C47C8E}">
      <dsp:nvSpPr>
        <dsp:cNvPr id="0" name=""/>
        <dsp:cNvSpPr/>
      </dsp:nvSpPr>
      <dsp:spPr>
        <a:xfrm>
          <a:off x="0" y="2320337"/>
          <a:ext cx="7886700" cy="772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Trebuchet MS" panose="020B0603020202020204" pitchFamily="34" charset="0"/>
              <a:cs typeface="Arial" panose="020B0604020202020204" pitchFamily="34" charset="0"/>
            </a:rPr>
            <a:t>A supplant of core instruction </a:t>
          </a:r>
        </a:p>
      </dsp:txBody>
      <dsp:txXfrm>
        <a:off x="0" y="2320337"/>
        <a:ext cx="7886700" cy="772690"/>
      </dsp:txXfrm>
    </dsp:sp>
    <dsp:sp modelId="{7AF08C2C-35D0-48DD-9036-BADF2C584BB6}">
      <dsp:nvSpPr>
        <dsp:cNvPr id="0" name=""/>
        <dsp:cNvSpPr/>
      </dsp:nvSpPr>
      <dsp:spPr>
        <a:xfrm>
          <a:off x="0" y="3093027"/>
          <a:ext cx="7886700" cy="0"/>
        </a:xfrm>
        <a:prstGeom prst="line">
          <a:avLst/>
        </a:prstGeom>
        <a:solidFill>
          <a:schemeClr val="accent5">
            <a:hueOff val="-5882676"/>
            <a:satOff val="-8182"/>
            <a:lumOff val="-3138"/>
            <a:alphaOff val="0"/>
          </a:schemeClr>
        </a:solidFill>
        <a:ln w="12700" cap="flat" cmpd="sng" algn="ctr">
          <a:solidFill>
            <a:schemeClr val="accent5">
              <a:hueOff val="-5882676"/>
              <a:satOff val="-8182"/>
              <a:lumOff val="-31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393979-7EA0-4B91-A3CC-25E87DED4602}">
      <dsp:nvSpPr>
        <dsp:cNvPr id="0" name=""/>
        <dsp:cNvSpPr/>
      </dsp:nvSpPr>
      <dsp:spPr>
        <a:xfrm>
          <a:off x="0" y="3093027"/>
          <a:ext cx="7886700" cy="772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Trebuchet MS" panose="020B0603020202020204" pitchFamily="34" charset="0"/>
              <a:cs typeface="Arial" panose="020B0604020202020204" pitchFamily="34" charset="0"/>
            </a:rPr>
            <a:t>Only used for students in general education</a:t>
          </a:r>
        </a:p>
      </dsp:txBody>
      <dsp:txXfrm>
        <a:off x="0" y="3093027"/>
        <a:ext cx="7886700" cy="772690"/>
      </dsp:txXfrm>
    </dsp:sp>
    <dsp:sp modelId="{6A16FC67-516F-40C4-B119-CB951CD3FB08}">
      <dsp:nvSpPr>
        <dsp:cNvPr id="0" name=""/>
        <dsp:cNvSpPr/>
      </dsp:nvSpPr>
      <dsp:spPr>
        <a:xfrm>
          <a:off x="0" y="3865717"/>
          <a:ext cx="7886700" cy="0"/>
        </a:xfrm>
        <a:prstGeom prst="line">
          <a:avLst/>
        </a:prstGeom>
        <a:solidFill>
          <a:schemeClr val="accent5">
            <a:hueOff val="-7353344"/>
            <a:satOff val="-10228"/>
            <a:lumOff val="-3922"/>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D2499E-F754-4F99-9DCD-04F230C26C99}">
      <dsp:nvSpPr>
        <dsp:cNvPr id="0" name=""/>
        <dsp:cNvSpPr/>
      </dsp:nvSpPr>
      <dsp:spPr>
        <a:xfrm>
          <a:off x="0" y="3865717"/>
          <a:ext cx="7886700" cy="772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Trebuchet MS" panose="020B0603020202020204" pitchFamily="34" charset="0"/>
              <a:cs typeface="Arial" panose="020B0604020202020204" pitchFamily="34" charset="0"/>
            </a:rPr>
            <a:t>Only used to move students into special education</a:t>
          </a:r>
        </a:p>
      </dsp:txBody>
      <dsp:txXfrm>
        <a:off x="0" y="3865717"/>
        <a:ext cx="7886700" cy="7726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EEE0B4-B666-4B0F-9108-5EBC083BC416}">
      <dsp:nvSpPr>
        <dsp:cNvPr id="0" name=""/>
        <dsp:cNvSpPr/>
      </dsp:nvSpPr>
      <dsp:spPr>
        <a:xfrm>
          <a:off x="-4594335" y="-704407"/>
          <a:ext cx="5472816" cy="5472816"/>
        </a:xfrm>
        <a:prstGeom prst="blockArc">
          <a:avLst>
            <a:gd name="adj1" fmla="val 18900000"/>
            <a:gd name="adj2" fmla="val 2700000"/>
            <a:gd name="adj3" fmla="val 395"/>
          </a:avLst>
        </a:pr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44DCAA8-5731-4F01-864E-F278478DD025}">
      <dsp:nvSpPr>
        <dsp:cNvPr id="0" name=""/>
        <dsp:cNvSpPr/>
      </dsp:nvSpPr>
      <dsp:spPr>
        <a:xfrm>
          <a:off x="407842" y="266577"/>
          <a:ext cx="5656275" cy="50816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30480" rIns="30480" bIns="3048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Trebuchet MS" panose="020B0603020202020204" pitchFamily="34" charset="0"/>
            </a:rPr>
            <a:t>Responsibilities outlined for CDE, local districts, school leaders and teachers </a:t>
          </a:r>
        </a:p>
      </dsp:txBody>
      <dsp:txXfrm>
        <a:off x="407842" y="266577"/>
        <a:ext cx="5656275" cy="508162"/>
      </dsp:txXfrm>
    </dsp:sp>
    <dsp:sp modelId="{B713EECF-F843-46E0-89E0-6921C520BAB9}">
      <dsp:nvSpPr>
        <dsp:cNvPr id="0" name=""/>
        <dsp:cNvSpPr/>
      </dsp:nvSpPr>
      <dsp:spPr>
        <a:xfrm>
          <a:off x="66936" y="190398"/>
          <a:ext cx="635203" cy="635203"/>
        </a:xfrm>
        <a:prstGeom prst="ellipse">
          <a:avLst/>
        </a:prstGeom>
        <a:blipFill rotWithShape="0">
          <a:blip xmlns:r="http://schemas.openxmlformats.org/officeDocument/2006/relationships" r:embed="rId1"/>
          <a:srcRect/>
          <a:stretch>
            <a:fillRect/>
          </a:stretch>
        </a:blip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980DC9-5E2B-42BA-B0EF-23FCAD6B3AEE}">
      <dsp:nvSpPr>
        <dsp:cNvPr id="0" name=""/>
        <dsp:cNvSpPr/>
      </dsp:nvSpPr>
      <dsp:spPr>
        <a:xfrm>
          <a:off x="748672" y="1015918"/>
          <a:ext cx="5292140" cy="50816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30480" rIns="30480" bIns="30480" numCol="1" spcCol="1270" anchor="ctr" anchorCtr="0">
          <a:noAutofit/>
        </a:bodyPr>
        <a:lstStyle/>
        <a:p>
          <a:pPr marL="0" lvl="0" indent="0" algn="l" defTabSz="533400" rtl="0">
            <a:lnSpc>
              <a:spcPct val="90000"/>
            </a:lnSpc>
            <a:spcBef>
              <a:spcPct val="0"/>
            </a:spcBef>
            <a:spcAft>
              <a:spcPct val="35000"/>
            </a:spcAft>
            <a:buNone/>
          </a:pPr>
          <a:r>
            <a:rPr lang="en-US" sz="1200" kern="1200" dirty="0">
              <a:latin typeface="Trebuchet MS" panose="020B0603020202020204" pitchFamily="34" charset="0"/>
            </a:rPr>
            <a:t>Approved interim literacy assessments required for all K-3 students; diagnostic assessments for students at risk</a:t>
          </a:r>
        </a:p>
      </dsp:txBody>
      <dsp:txXfrm>
        <a:off x="748672" y="1015918"/>
        <a:ext cx="5292140" cy="508162"/>
      </dsp:txXfrm>
    </dsp:sp>
    <dsp:sp modelId="{A9B1CE21-4493-4730-88F8-D1C892241A7E}">
      <dsp:nvSpPr>
        <dsp:cNvPr id="0" name=""/>
        <dsp:cNvSpPr/>
      </dsp:nvSpPr>
      <dsp:spPr>
        <a:xfrm>
          <a:off x="431071" y="952398"/>
          <a:ext cx="635203" cy="635203"/>
        </a:xfrm>
        <a:prstGeom prst="ellipse">
          <a:avLst/>
        </a:prstGeom>
        <a:blipFill rotWithShape="0">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D19EF1-1380-49D6-9757-197F6460FFDE}">
      <dsp:nvSpPr>
        <dsp:cNvPr id="0" name=""/>
        <dsp:cNvSpPr/>
      </dsp:nvSpPr>
      <dsp:spPr>
        <a:xfrm>
          <a:off x="860432" y="1777918"/>
          <a:ext cx="5180380" cy="50816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30480" rIns="30480" bIns="3048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Trebuchet MS" panose="020B0603020202020204" pitchFamily="34" charset="0"/>
            </a:rPr>
            <a:t>READ plans for students identified with an SRD based on interim and diagnostic data and a body of evidence</a:t>
          </a:r>
        </a:p>
      </dsp:txBody>
      <dsp:txXfrm>
        <a:off x="860432" y="1777918"/>
        <a:ext cx="5180380" cy="508162"/>
      </dsp:txXfrm>
    </dsp:sp>
    <dsp:sp modelId="{1D88585F-A89D-4DCE-B07A-B38F0D414CD9}">
      <dsp:nvSpPr>
        <dsp:cNvPr id="0" name=""/>
        <dsp:cNvSpPr/>
      </dsp:nvSpPr>
      <dsp:spPr>
        <a:xfrm>
          <a:off x="542831" y="1714398"/>
          <a:ext cx="635203" cy="635203"/>
        </a:xfrm>
        <a:prstGeom prst="ellipse">
          <a:avLst/>
        </a:prstGeom>
        <a:blipFill rotWithShape="0">
          <a:blip xmlns:r="http://schemas.openxmlformats.org/officeDocument/2006/relationships" r:embed="rId3"/>
          <a:srcRect/>
          <a:stretch>
            <a:fillRect/>
          </a:stretch>
        </a:blip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E62792-528A-4FDE-B6C3-0B927AF1571E}">
      <dsp:nvSpPr>
        <dsp:cNvPr id="0" name=""/>
        <dsp:cNvSpPr/>
      </dsp:nvSpPr>
      <dsp:spPr>
        <a:xfrm>
          <a:off x="748672" y="2539918"/>
          <a:ext cx="5292140" cy="50816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30480" rIns="30480" bIns="3048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Trebuchet MS" panose="020B0603020202020204" pitchFamily="34" charset="0"/>
            </a:rPr>
            <a:t>Approved core, intervention and supplemental  programs and assessments; Required plan of intervention for students with an SRD</a:t>
          </a:r>
        </a:p>
      </dsp:txBody>
      <dsp:txXfrm>
        <a:off x="748672" y="2539918"/>
        <a:ext cx="5292140" cy="508162"/>
      </dsp:txXfrm>
    </dsp:sp>
    <dsp:sp modelId="{82089DF9-E453-471E-95F4-BB9CFEDF8FAE}">
      <dsp:nvSpPr>
        <dsp:cNvPr id="0" name=""/>
        <dsp:cNvSpPr/>
      </dsp:nvSpPr>
      <dsp:spPr>
        <a:xfrm>
          <a:off x="431071" y="2476398"/>
          <a:ext cx="635203" cy="635203"/>
        </a:xfrm>
        <a:prstGeom prst="ellipse">
          <a:avLst/>
        </a:prstGeom>
        <a:blipFill rotWithShape="0">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7D3CC7-A995-40AC-9570-03FEE9B300CA}">
      <dsp:nvSpPr>
        <dsp:cNvPr id="0" name=""/>
        <dsp:cNvSpPr/>
      </dsp:nvSpPr>
      <dsp:spPr>
        <a:xfrm>
          <a:off x="384538" y="3301918"/>
          <a:ext cx="5656275" cy="50816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30480" rIns="30480" bIns="3048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Trebuchet MS" panose="020B0603020202020204" pitchFamily="34" charset="0"/>
            </a:rPr>
            <a:t>READ plans designed with family support</a:t>
          </a:r>
        </a:p>
        <a:p>
          <a:pPr marL="0" lvl="0" indent="0" algn="l" defTabSz="533400">
            <a:lnSpc>
              <a:spcPct val="90000"/>
            </a:lnSpc>
            <a:spcBef>
              <a:spcPct val="0"/>
            </a:spcBef>
            <a:spcAft>
              <a:spcPct val="35000"/>
            </a:spcAft>
            <a:buNone/>
          </a:pPr>
          <a:r>
            <a:rPr lang="en-US" sz="1200" kern="1200" dirty="0">
              <a:latin typeface="Trebuchet MS" panose="020B0603020202020204" pitchFamily="34" charset="0"/>
            </a:rPr>
            <a:t>Continuous progress updates; end of year parent meeting</a:t>
          </a:r>
        </a:p>
      </dsp:txBody>
      <dsp:txXfrm>
        <a:off x="384538" y="3301918"/>
        <a:ext cx="5656275" cy="508162"/>
      </dsp:txXfrm>
    </dsp:sp>
    <dsp:sp modelId="{9751937B-FDE3-481B-A4F5-ECE07A0A4369}">
      <dsp:nvSpPr>
        <dsp:cNvPr id="0" name=""/>
        <dsp:cNvSpPr/>
      </dsp:nvSpPr>
      <dsp:spPr>
        <a:xfrm>
          <a:off x="66936" y="3238398"/>
          <a:ext cx="635203" cy="635203"/>
        </a:xfrm>
        <a:prstGeom prst="ellipse">
          <a:avLst/>
        </a:prstGeom>
        <a:blipFill rotWithShape="0">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2E894-E0CE-40CF-8CA0-23F05C6E40C6}" type="datetimeFigureOut">
              <a:rPr lang="en-US" smtClean="0"/>
              <a:t>1/22/2025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3E97E-4890-4915-A7C2-F3D207C521C5}" type="slidenum">
              <a:rPr lang="en-US" smtClean="0"/>
              <a:t>‹#›</a:t>
            </a:fld>
            <a:endParaRPr lang="en-US" dirty="0"/>
          </a:p>
        </p:txBody>
      </p:sp>
    </p:spTree>
    <p:extLst>
      <p:ext uri="{BB962C8B-B14F-4D97-AF65-F5344CB8AC3E}">
        <p14:creationId xmlns:p14="http://schemas.microsoft.com/office/powerpoint/2010/main" val="271188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joining us for the Elementary Literacy and School Readiness READ Act Regional Meeting. </a:t>
            </a:r>
          </a:p>
        </p:txBody>
      </p:sp>
      <p:sp>
        <p:nvSpPr>
          <p:cNvPr id="4" name="Slide Number Placeholder 3"/>
          <p:cNvSpPr>
            <a:spLocks noGrp="1"/>
          </p:cNvSpPr>
          <p:nvPr>
            <p:ph type="sldNum" sz="quarter" idx="5"/>
          </p:nvPr>
        </p:nvSpPr>
        <p:spPr/>
        <p:txBody>
          <a:bodyPr/>
          <a:lstStyle/>
          <a:p>
            <a:fld id="{D8C3E97E-4890-4915-A7C2-F3D207C521C5}" type="slidenum">
              <a:rPr lang="en-US" smtClean="0"/>
              <a:t>1</a:t>
            </a:fld>
            <a:endParaRPr lang="en-US" dirty="0"/>
          </a:p>
        </p:txBody>
      </p:sp>
    </p:spTree>
    <p:extLst>
      <p:ext uri="{BB962C8B-B14F-4D97-AF65-F5344CB8AC3E}">
        <p14:creationId xmlns:p14="http://schemas.microsoft.com/office/powerpoint/2010/main" val="1187307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06712-1F93-7151-2BFD-B335E28944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B24D6B-5379-0F3A-7228-66D7B33FECB8}"/>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690B94AF-9A7F-9D2F-5E36-53A252807E3E}"/>
              </a:ext>
            </a:extLst>
          </p:cNvPr>
          <p:cNvSpPr>
            <a:spLocks noGrp="1"/>
          </p:cNvSpPr>
          <p:nvPr>
            <p:ph type="body" idx="1"/>
          </p:nvPr>
        </p:nvSpPr>
        <p:spPr/>
        <p:txBody>
          <a:bodyPr/>
          <a:lstStyle/>
          <a:p>
            <a:r>
              <a:rPr lang="en-US" dirty="0">
                <a:solidFill>
                  <a:srgbClr val="333333"/>
                </a:solidFill>
              </a:rPr>
              <a:t>COMTSS is HOW we work</a:t>
            </a:r>
            <a:endParaRPr lang="en-US" dirty="0"/>
          </a:p>
          <a:p>
            <a:endParaRPr lang="en-US" dirty="0">
              <a:solidFill>
                <a:srgbClr val="333333"/>
              </a:solidFill>
            </a:endParaRPr>
          </a:p>
          <a:p>
            <a:r>
              <a:rPr lang="en-US" dirty="0">
                <a:solidFill>
                  <a:srgbClr val="333333"/>
                </a:solidFill>
              </a:rPr>
              <a:t>It uses implementation science to create effective systemic change by improving : </a:t>
            </a:r>
            <a:endParaRPr lang="en-US" dirty="0"/>
          </a:p>
          <a:p>
            <a:pPr marL="285750" indent="-285750">
              <a:buFont typeface="Arial"/>
              <a:buChar char="•"/>
            </a:pPr>
            <a:r>
              <a:rPr lang="en-US" dirty="0">
                <a:solidFill>
                  <a:srgbClr val="333333"/>
                </a:solidFill>
              </a:rPr>
              <a:t>How we conduct meetings to ensure that they are purpose-driven, and promote collaboration, respect, and engagement from all participants. </a:t>
            </a:r>
            <a:endParaRPr lang="en-US" dirty="0"/>
          </a:p>
          <a:p>
            <a:pPr marL="285750" indent="-285750">
              <a:buFont typeface="Arial"/>
              <a:buChar char="•"/>
            </a:pPr>
            <a:r>
              <a:rPr lang="en-US" dirty="0">
                <a:solidFill>
                  <a:srgbClr val="333333"/>
                </a:solidFill>
              </a:rPr>
              <a:t>How we make decisions collaboratively, using a data-informed approach </a:t>
            </a:r>
            <a:endParaRPr lang="en-US" dirty="0"/>
          </a:p>
          <a:p>
            <a:pPr marL="285750" indent="-285750">
              <a:buFont typeface="Arial"/>
              <a:buChar char="•"/>
            </a:pPr>
            <a:r>
              <a:rPr lang="en-US" dirty="0">
                <a:solidFill>
                  <a:srgbClr val="333333"/>
                </a:solidFill>
              </a:rPr>
              <a:t>how we train staff to integrate research-based practices and apply them in their schools  </a:t>
            </a:r>
            <a:endParaRPr lang="en-US" dirty="0"/>
          </a:p>
          <a:p>
            <a:pPr marL="285750" indent="-285750">
              <a:buFont typeface="Arial"/>
              <a:buChar char="•"/>
            </a:pPr>
            <a:r>
              <a:rPr lang="en-US" dirty="0">
                <a:solidFill>
                  <a:srgbClr val="333333"/>
                </a:solidFill>
              </a:rPr>
              <a:t>How we ensure that communication is clear, consistent, and that feedback is received  </a:t>
            </a:r>
            <a:endParaRPr lang="en-US" dirty="0"/>
          </a:p>
          <a:p>
            <a:pPr marL="285750" indent="-285750">
              <a:buFont typeface="Arial"/>
              <a:buChar char="•"/>
            </a:pPr>
            <a:r>
              <a:rPr lang="en-US" dirty="0">
                <a:solidFill>
                  <a:srgbClr val="333333"/>
                </a:solidFill>
              </a:rPr>
              <a:t>how we integrate our systems to ensure that initiatives, resources, and practices are consistent across teams, that resources are used well, and that work is not duplicated.  </a:t>
            </a:r>
            <a:endParaRPr lang="en-US" dirty="0"/>
          </a:p>
          <a:p>
            <a:pPr marL="285750" indent="-285750">
              <a:buFont typeface="Arial"/>
              <a:buChar char="•"/>
            </a:pPr>
            <a:r>
              <a:rPr lang="en-US" dirty="0">
                <a:solidFill>
                  <a:srgbClr val="333333"/>
                </a:solidFill>
              </a:rPr>
              <a:t>We action plan to break down goals into actionable steps, assign responsibilities, review and adapt.  </a:t>
            </a:r>
            <a:endParaRPr lang="en-US" dirty="0"/>
          </a:p>
          <a:p>
            <a:pPr marL="285750" indent="-285750">
              <a:buFont typeface="Arial"/>
              <a:buChar char="•"/>
            </a:pPr>
            <a:r>
              <a:rPr lang="en-US" dirty="0">
                <a:solidFill>
                  <a:srgbClr val="333333"/>
                </a:solidFill>
              </a:rPr>
              <a:t>How we use data to drive resource allocation, decision-making, and intervention strategies.  </a:t>
            </a:r>
            <a:endParaRPr lang="en-US" dirty="0"/>
          </a:p>
          <a:p>
            <a:pPr marL="800100" lvl="1" indent="-285750">
              <a:buFont typeface="Courier New"/>
              <a:buChar char="o"/>
            </a:pPr>
            <a:r>
              <a:rPr lang="en-US" dirty="0">
                <a:solidFill>
                  <a:srgbClr val="333333"/>
                </a:solidFill>
              </a:rPr>
              <a:t>If we use each of these elements with fidelity we will be implementing MTSS and therefore support schools and districts to implement the READ Act and READ plans effectively and with fidelity.  </a:t>
            </a:r>
            <a:endParaRPr lang="en-US" dirty="0">
              <a:ea typeface="Calibri" panose="020F0502020204030204"/>
              <a:cs typeface="Calibri" panose="020F0502020204030204"/>
            </a:endParaRPr>
          </a:p>
          <a:p>
            <a:pPr>
              <a:lnSpc>
                <a:spcPct val="150000"/>
              </a:lnSpc>
              <a:spcBef>
                <a:spcPts val="0"/>
              </a:spcBef>
            </a:pPr>
            <a:endParaRPr lang="en-US" sz="1800" i="0" dirty="0">
              <a:solidFill>
                <a:srgbClr val="333333"/>
              </a:solidFill>
              <a:effectLst/>
              <a:latin typeface="Arial"/>
              <a:ea typeface="Calibri" panose="020F0502020204030204"/>
              <a:cs typeface="Arial"/>
            </a:endParaRPr>
          </a:p>
          <a:p>
            <a:pPr fontAlgn="base"/>
            <a:endParaRPr lang="en-US" b="1" dirty="0">
              <a:solidFill>
                <a:srgbClr val="000000"/>
              </a:solidFill>
              <a:latin typeface="Arial Nova" panose="020B0504020202020204" pitchFamily="34" charset="0"/>
            </a:endParaRPr>
          </a:p>
        </p:txBody>
      </p:sp>
    </p:spTree>
    <p:extLst>
      <p:ext uri="{BB962C8B-B14F-4D97-AF65-F5344CB8AC3E}">
        <p14:creationId xmlns:p14="http://schemas.microsoft.com/office/powerpoint/2010/main" val="4074844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solidFill>
                  <a:srgbClr val="000000"/>
                </a:solidFill>
              </a:rPr>
              <a:t>COMTSS is an evidence-based practice that has proven to be a valid and reliable framework. </a:t>
            </a:r>
            <a:endParaRPr lang="en-US" dirty="0">
              <a:solidFill>
                <a:srgbClr val="000000"/>
              </a:solidFill>
              <a:latin typeface="Calibri"/>
              <a:ea typeface="Calibri"/>
              <a:cs typeface="Calibri"/>
            </a:endParaRPr>
          </a:p>
          <a:p>
            <a:pPr marL="171450" indent="-171450">
              <a:buFont typeface="Arial"/>
              <a:buChar char="•"/>
            </a:pPr>
            <a:r>
              <a:rPr lang="en-US" dirty="0">
                <a:solidFill>
                  <a:srgbClr val="000000"/>
                </a:solidFill>
              </a:rPr>
              <a:t>The COMTSS framework was influenced by the work of Kent Mcintosh and Steve Goodman, both of whom are experts in the field of systems change.  </a:t>
            </a:r>
            <a:endParaRPr lang="en-US" dirty="0">
              <a:ea typeface="Calibri" panose="020F0502020204030204"/>
              <a:cs typeface="Calibri" panose="020F0502020204030204"/>
            </a:endParaRPr>
          </a:p>
          <a:p>
            <a:pPr marL="171450" indent="-171450">
              <a:buFont typeface="Arial"/>
              <a:buChar char="•"/>
            </a:pPr>
            <a:r>
              <a:rPr lang="en-US" dirty="0">
                <a:solidFill>
                  <a:srgbClr val="000000"/>
                </a:solidFill>
              </a:rPr>
              <a:t>At CDE, COMTSS is a partnership with our national advisors, the National Implementation Research Network (NIRN), and the State Implementation and Scaling-up of –based Practices (SISEP). Through these partnerships, the COMTSS framework is continuously improved.  </a:t>
            </a:r>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r>
              <a:rPr lang="en-US" dirty="0">
                <a:solidFill>
                  <a:srgbClr val="000000"/>
                </a:solidFill>
              </a:rPr>
              <a:t>Through research we know that when implemented with fidelity,  </a:t>
            </a:r>
            <a:endParaRPr lang="en-US" dirty="0">
              <a:ea typeface="Calibri" panose="020F0502020204030204"/>
              <a:cs typeface="Calibri" panose="020F0502020204030204"/>
            </a:endParaRPr>
          </a:p>
          <a:p>
            <a:pPr marL="171450" indent="-171450">
              <a:buFont typeface="Arial"/>
              <a:buChar char="•"/>
            </a:pPr>
            <a:r>
              <a:rPr lang="en-US" dirty="0">
                <a:solidFill>
                  <a:srgbClr val="000000"/>
                </a:solidFill>
              </a:rPr>
              <a:t>COMTSS increases academic, behavioral, and social-emotional outcomes for students by equipping the adults within the system </a:t>
            </a:r>
            <a:endParaRPr lang="en-US" dirty="0">
              <a:ea typeface="Calibri" panose="020F0502020204030204"/>
              <a:cs typeface="Calibri" panose="020F0502020204030204"/>
            </a:endParaRPr>
          </a:p>
          <a:p>
            <a:pPr marL="171450" indent="-171450">
              <a:buFont typeface="Arial"/>
              <a:buChar char="•"/>
            </a:pPr>
            <a:r>
              <a:rPr lang="en-US" dirty="0">
                <a:solidFill>
                  <a:srgbClr val="000000"/>
                </a:solidFill>
              </a:rPr>
              <a:t>It increases prevention efforts and provides needed supports before students fall behind.  </a:t>
            </a:r>
            <a:endParaRPr lang="en-US" dirty="0">
              <a:ea typeface="Calibri" panose="020F0502020204030204"/>
              <a:cs typeface="Calibri" panose="020F0502020204030204"/>
            </a:endParaRPr>
          </a:p>
          <a:p>
            <a:pPr marL="171450" indent="-171450">
              <a:buFont typeface="Arial"/>
              <a:buChar char="•"/>
            </a:pPr>
            <a:r>
              <a:rPr lang="en-US" dirty="0">
                <a:solidFill>
                  <a:srgbClr val="000000"/>
                </a:solidFill>
              </a:rPr>
              <a:t>It decreases staff stress by ensuring that innovations are usable – by making sure that everyone has the knowledge and skills necessary -  and clear – making sure that everyone knows how each tier operates and their role within the systems. </a:t>
            </a:r>
            <a:endParaRPr lang="en-US" dirty="0">
              <a:ea typeface="Calibri" panose="020F0502020204030204"/>
              <a:cs typeface="Calibri" panose="020F0502020204030204"/>
            </a:endParaRPr>
          </a:p>
          <a:p>
            <a:pPr marL="171450" indent="-171450">
              <a:buFont typeface="Arial"/>
              <a:buChar char="•"/>
            </a:pPr>
            <a:r>
              <a:rPr lang="en-US" dirty="0">
                <a:solidFill>
                  <a:srgbClr val="000000"/>
                </a:solidFill>
              </a:rPr>
              <a:t>Once the framework is established with fidelity it ensures staff have the competence to use any innovation.  </a:t>
            </a:r>
            <a:endParaRPr lang="en-US" dirty="0">
              <a:ea typeface="Calibri" panose="020F0502020204030204"/>
              <a:cs typeface="Calibri" panose="020F0502020204030204"/>
            </a:endParaRPr>
          </a:p>
          <a:p>
            <a:pPr marL="628650" lvl="1" indent="-171450">
              <a:buFont typeface="Arial"/>
              <a:buChar char="•"/>
            </a:pPr>
            <a:r>
              <a:rPr lang="en-US" dirty="0">
                <a:solidFill>
                  <a:srgbClr val="000000"/>
                </a:solidFill>
              </a:rPr>
              <a:t>This is important because we know that teachers' confidence in their own abilities is a key factor in fostering effective teaching practices.</a:t>
            </a:r>
            <a:endParaRPr lang="en-US" dirty="0">
              <a:ea typeface="Calibri" panose="020F0502020204030204"/>
              <a:cs typeface="Calibri" panose="020F0502020204030204"/>
            </a:endParaRPr>
          </a:p>
          <a:p>
            <a:pPr marL="171450" indent="-228600">
              <a:lnSpc>
                <a:spcPct val="90000"/>
              </a:lnSpc>
              <a:spcBef>
                <a:spcPts val="1000"/>
              </a:spcBef>
              <a:buFont typeface="Arial"/>
              <a:buChar char="•"/>
            </a:pPr>
            <a:endParaRPr lang="en-US" dirty="0">
              <a:solidFill>
                <a:srgbClr val="000000"/>
              </a:solidFill>
              <a:latin typeface="Calibri"/>
              <a:ea typeface="Calibri"/>
              <a:cs typeface="Calibri"/>
            </a:endParaRPr>
          </a:p>
        </p:txBody>
      </p:sp>
    </p:spTree>
    <p:extLst>
      <p:ext uri="{BB962C8B-B14F-4D97-AF65-F5344CB8AC3E}">
        <p14:creationId xmlns:p14="http://schemas.microsoft.com/office/powerpoint/2010/main" val="3243614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panose="020F0502020204030204"/>
                <a:cs typeface="Calibri" panose="020F0502020204030204"/>
              </a:rPr>
              <a:t>There can be a lot of confusion and misinformation about MTSS. This often stems from the rapid transition of systems and inconsistent messaging between states, districts, school, and staff. </a:t>
            </a:r>
            <a:endParaRPr lang="en-US" dirty="0"/>
          </a:p>
          <a:p>
            <a:r>
              <a:rPr lang="en-US" dirty="0">
                <a:ea typeface="Calibri" panose="020F0502020204030204"/>
                <a:cs typeface="Calibri" panose="020F0502020204030204"/>
              </a:rPr>
              <a:t>In Colorado, COMTSS is a systems framework used to support innovations. </a:t>
            </a:r>
            <a:endParaRPr lang="en-US" dirty="0"/>
          </a:p>
          <a:p>
            <a:endParaRPr lang="en-US" dirty="0">
              <a:ea typeface="Calibri" panose="020F0502020204030204"/>
              <a:cs typeface="Calibri" panose="020F0502020204030204"/>
            </a:endParaRPr>
          </a:p>
          <a:p>
            <a:r>
              <a:rPr lang="en-US" dirty="0">
                <a:ea typeface="Calibri" panose="020F0502020204030204"/>
                <a:cs typeface="Calibri" panose="020F0502020204030204"/>
              </a:rPr>
              <a:t>What COMTSS is not is equally important. </a:t>
            </a:r>
          </a:p>
          <a:p>
            <a:endParaRPr lang="en-US" dirty="0"/>
          </a:p>
          <a:p>
            <a:pPr marL="171450" indent="-171450">
              <a:buFont typeface="Arial" panose="020B0604020202020204" pitchFamily="34" charset="0"/>
              <a:buChar char="•"/>
            </a:pPr>
            <a:r>
              <a:rPr lang="en-US" dirty="0"/>
              <a:t>Response to intervention and positive behavioral interventions and supports pre-date the MTSS framework. Each are tiered systems that support students in different ways. In the past, these systems were in competition with one another causing one or both to be implemented incorrectly. </a:t>
            </a:r>
            <a:endParaRPr lang="en-US" dirty="0">
              <a:ea typeface="Calibri"/>
              <a:cs typeface="Calibri"/>
            </a:endParaRPr>
          </a:p>
          <a:p>
            <a:pPr marL="342900" lvl="1" indent="-171450">
              <a:buFont typeface="Courier New" panose="020B0604020202020204" pitchFamily="34" charset="0"/>
              <a:buChar char="o"/>
            </a:pPr>
            <a:r>
              <a:rPr lang="en-US" dirty="0">
                <a:ea typeface="Calibri"/>
                <a:cs typeface="Calibri"/>
              </a:rPr>
              <a:t>MTSS stems from the need to make systems complimentary and gives us a framework to use innovations as intended. It is </a:t>
            </a:r>
            <a:r>
              <a:rPr lang="en-US" dirty="0"/>
              <a:t>not a new or modified version of these initiatives.</a:t>
            </a:r>
            <a:endParaRPr lang="en-US" dirty="0">
              <a:ea typeface="Calibri"/>
              <a:cs typeface="Calibri"/>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MTSS is not only used for students who display the need for additional support. It is a preventative framework that should be used to support students before they fall behind not as a means of remediation. </a:t>
            </a:r>
            <a:endParaRPr lang="en-US" dirty="0">
              <a:ea typeface="Calibri"/>
              <a:cs typeface="Calibri"/>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MTSS cannot be the role of one person or department. All stakeholders, teachers, administrators, support staff, families, etc. have an important role in MTSS and must be included to ensure that the framework is implemented with fidelity. </a:t>
            </a:r>
          </a:p>
          <a:p>
            <a:endParaRPr lang="en-US" dirty="0">
              <a:ea typeface="Calibri"/>
              <a:cs typeface="Calibri"/>
            </a:endParaRPr>
          </a:p>
          <a:p>
            <a:pPr marL="171450" indent="-171450">
              <a:buFont typeface="Arial" panose="020B0604020202020204" pitchFamily="34" charset="0"/>
              <a:buChar char="•"/>
            </a:pPr>
            <a:r>
              <a:rPr lang="en-US" dirty="0"/>
              <a:t>MTSS should supplement core instruction, not replace it.</a:t>
            </a:r>
            <a:endParaRPr lang="en-US" dirty="0">
              <a:ea typeface="Calibri"/>
              <a:cs typeface="Calibri"/>
            </a:endParaRPr>
          </a:p>
          <a:p>
            <a:endParaRPr lang="en-US" dirty="0">
              <a:ea typeface="Calibri"/>
              <a:cs typeface="Calibri"/>
            </a:endParaRPr>
          </a:p>
          <a:p>
            <a:pPr marL="171450" indent="-171450">
              <a:buFont typeface="Arial" panose="020B0604020202020204" pitchFamily="34" charset="0"/>
              <a:buChar char="•"/>
            </a:pPr>
            <a:r>
              <a:rPr lang="en-US" dirty="0"/>
              <a:t>MTSS is not a general education framework. It should be used to support all students across each tier as their needs warrant. </a:t>
            </a:r>
            <a:endParaRPr lang="en-US" dirty="0">
              <a:ea typeface="Calibri"/>
              <a:cs typeface="Calibri"/>
            </a:endParaRPr>
          </a:p>
          <a:p>
            <a:endParaRPr lang="en-US" dirty="0">
              <a:ea typeface="Calibri"/>
              <a:cs typeface="Calibri"/>
            </a:endParaRPr>
          </a:p>
          <a:p>
            <a:pPr marL="171450" indent="-171450">
              <a:buFont typeface="Arial" panose="020B0604020202020204" pitchFamily="34" charset="0"/>
              <a:buChar char="•"/>
            </a:pPr>
            <a:r>
              <a:rPr lang="en-US" dirty="0"/>
              <a:t>And finally, because the MTSS framework is used to prevent students from falling behind and is used to support all students, it is not intended to be used solely as a pathway to special education services.  </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12</a:t>
            </a:fld>
            <a:endParaRPr lang="en-US" dirty="0"/>
          </a:p>
        </p:txBody>
      </p:sp>
    </p:spTree>
    <p:extLst>
      <p:ext uri="{BB962C8B-B14F-4D97-AF65-F5344CB8AC3E}">
        <p14:creationId xmlns:p14="http://schemas.microsoft.com/office/powerpoint/2010/main" val="723309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g29129f825e4_0_3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When we are implementing or improving practices, we want to look at our work through the lens of each of the five components of COMTSS to ensure that we are using each to inform and improve our practice. </a:t>
            </a:r>
          </a:p>
          <a:p>
            <a:pPr marL="152400">
              <a:buSzPts val="1200"/>
            </a:pPr>
            <a:endParaRPr lang="en-US" sz="1600" dirty="0">
              <a:latin typeface="Arial"/>
              <a:ea typeface="Calibri"/>
              <a:cs typeface="Arial"/>
            </a:endParaRPr>
          </a:p>
        </p:txBody>
      </p:sp>
      <p:sp>
        <p:nvSpPr>
          <p:cNvPr id="1533" name="Google Shape;1533;g29129f825e4_0_3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solidFill>
                  <a:srgbClr val="333333"/>
                </a:solidFill>
              </a:rPr>
              <a:t>We’re going to look at each of the five components and what actionable steps are used to implement each. We do this through the use of practice profiles. </a:t>
            </a:r>
            <a:endParaRPr lang="en-US" dirty="0">
              <a:ea typeface="Calibri" panose="020F0502020204030204"/>
              <a:cs typeface="Calibri" panose="020F0502020204030204"/>
            </a:endParaRPr>
          </a:p>
          <a:p>
            <a:pPr marL="171450" indent="-171450">
              <a:buFont typeface="Arial"/>
              <a:buChar char="•"/>
            </a:pPr>
            <a:endParaRPr lang="en-US" dirty="0">
              <a:solidFill>
                <a:srgbClr val="333333"/>
              </a:solidFill>
              <a:ea typeface="Calibri" panose="020F0502020204030204"/>
              <a:cs typeface="Calibri" panose="020F0502020204030204"/>
            </a:endParaRPr>
          </a:p>
          <a:p>
            <a:pPr marL="171450" indent="-171450">
              <a:buFont typeface="Arial"/>
              <a:buChar char="•"/>
            </a:pPr>
            <a:r>
              <a:rPr lang="en-US" dirty="0">
                <a:solidFill>
                  <a:srgbClr val="333333"/>
                </a:solidFill>
              </a:rPr>
              <a:t>The COMTSS Practice Profiles were developed to specify exemplary strategies that teams can use to support effective and sustainable use of the COMTSS framework as intended. </a:t>
            </a:r>
            <a:endParaRPr lang="en-US" dirty="0">
              <a:ea typeface="Calibri" panose="020F0502020204030204"/>
              <a:cs typeface="Calibri" panose="020F0502020204030204"/>
            </a:endParaRPr>
          </a:p>
          <a:p>
            <a:pPr marL="800100" lvl="1" indent="-171450">
              <a:buFont typeface="Courier New"/>
              <a:buChar char="o"/>
            </a:pPr>
            <a:r>
              <a:rPr lang="en-US" dirty="0">
                <a:solidFill>
                  <a:srgbClr val="333333"/>
                </a:solidFill>
              </a:rPr>
              <a:t>Each row in the profiles offer examples of activities undertaken by teams to implement and ‘do’ the work of COMTSS. </a:t>
            </a:r>
            <a:endParaRPr lang="en-US" dirty="0">
              <a:ea typeface="Calibri" panose="020F0502020204030204"/>
              <a:cs typeface="Calibri" panose="020F0502020204030204"/>
            </a:endParaRPr>
          </a:p>
          <a:p>
            <a:pPr marL="171450" indent="-171450">
              <a:buFont typeface="Arial"/>
              <a:buChar char="•"/>
            </a:pPr>
            <a:endParaRPr lang="en-US" dirty="0">
              <a:solidFill>
                <a:srgbClr val="333333"/>
              </a:solidFill>
              <a:ea typeface="Calibri" panose="020F0502020204030204"/>
              <a:cs typeface="Calibri" panose="020F0502020204030204"/>
            </a:endParaRPr>
          </a:p>
          <a:p>
            <a:pPr marL="171450" indent="-171450">
              <a:buFont typeface="Arial"/>
              <a:buChar char="•"/>
            </a:pPr>
            <a:r>
              <a:rPr lang="en-US" dirty="0">
                <a:solidFill>
                  <a:srgbClr val="333333"/>
                </a:solidFill>
              </a:rPr>
              <a:t>Practice profiles are available for region, district, and school level teams to highlight the similarities and differences in the work of the MTSS team at each level. </a:t>
            </a:r>
            <a:endParaRPr lang="en-US" dirty="0">
              <a:ea typeface="Calibri" panose="020F0502020204030204"/>
              <a:cs typeface="Calibri" panose="020F0502020204030204"/>
            </a:endParaRPr>
          </a:p>
          <a:p>
            <a:pPr marL="171450" indent="-171450">
              <a:buFont typeface="Arial"/>
              <a:buChar char="•"/>
            </a:pPr>
            <a:endParaRPr lang="en-US" dirty="0">
              <a:solidFill>
                <a:srgbClr val="333333"/>
              </a:solidFill>
              <a:ea typeface="Calibri" panose="020F0502020204030204"/>
              <a:cs typeface="Calibri" panose="020F0502020204030204"/>
            </a:endParaRPr>
          </a:p>
          <a:p>
            <a:pPr marL="171450" indent="-171450">
              <a:buFont typeface="Arial"/>
              <a:buChar char="•"/>
            </a:pPr>
            <a:r>
              <a:rPr lang="en-US" dirty="0">
                <a:solidFill>
                  <a:srgbClr val="333333"/>
                </a:solidFill>
              </a:rPr>
              <a:t>A link to the practice profiles is included at the end of the presentation.  </a:t>
            </a:r>
            <a:endParaRPr lang="en-US" dirty="0">
              <a:ea typeface="Calibri"/>
              <a:cs typeface="Calibri"/>
            </a:endParaRPr>
          </a:p>
          <a:p>
            <a:pPr marL="171450" indent="-171450">
              <a:buFont typeface="Arial"/>
              <a:buChar char="•"/>
            </a:pPr>
            <a:endParaRPr lang="en-US" dirty="0">
              <a:solidFill>
                <a:srgbClr val="333333"/>
              </a:solidFill>
              <a:latin typeface="Calibri"/>
              <a:ea typeface="Calibri"/>
              <a:cs typeface="Calibri"/>
            </a:endParaRPr>
          </a:p>
          <a:p>
            <a:pPr marL="171450" indent="-171450">
              <a:buFont typeface="Arial"/>
              <a:buChar char="•"/>
            </a:pPr>
            <a:r>
              <a:rPr lang="en-US" dirty="0">
                <a:solidFill>
                  <a:srgbClr val="333333"/>
                </a:solidFill>
                <a:latin typeface="Calibri"/>
                <a:ea typeface="Calibri"/>
                <a:cs typeface="Calibri"/>
              </a:rPr>
              <a:t>We are going to switch gears to review each component and how the READ Act legislation mandates are addressed through the use of the framework. </a:t>
            </a:r>
          </a:p>
          <a:p>
            <a:endParaRPr lang="en-US" dirty="0">
              <a:solidFill>
                <a:srgbClr val="333333"/>
              </a:solidFill>
              <a:latin typeface="SourceSansProRegular"/>
              <a:ea typeface="Calibri"/>
              <a:cs typeface="Calibri"/>
            </a:endParaRPr>
          </a:p>
        </p:txBody>
      </p:sp>
      <p:sp>
        <p:nvSpPr>
          <p:cNvPr id="4" name="Slide Number Placeholder 3"/>
          <p:cNvSpPr>
            <a:spLocks noGrp="1"/>
          </p:cNvSpPr>
          <p:nvPr>
            <p:ph type="sldNum" sz="quarter" idx="5"/>
          </p:nvPr>
        </p:nvSpPr>
        <p:spPr/>
        <p:txBody>
          <a:bodyPr/>
          <a:lstStyle/>
          <a:p>
            <a:fld id="{D8C3E97E-4890-4915-A7C2-F3D207C521C5}" type="slidenum">
              <a:rPr lang="en-US" smtClean="0"/>
              <a:t>14</a:t>
            </a:fld>
            <a:endParaRPr lang="en-US" dirty="0"/>
          </a:p>
        </p:txBody>
      </p:sp>
    </p:spTree>
    <p:extLst>
      <p:ext uri="{BB962C8B-B14F-4D97-AF65-F5344CB8AC3E}">
        <p14:creationId xmlns:p14="http://schemas.microsoft.com/office/powerpoint/2010/main" val="2004187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Arial"/>
                <a:cs typeface="Arial"/>
              </a:rPr>
              <a:t>Evan- add time stamp 9:17</a:t>
            </a:r>
          </a:p>
          <a:p>
            <a:endParaRPr lang="en-US" sz="1800" dirty="0">
              <a:solidFill>
                <a:srgbClr val="000000"/>
              </a:solidFill>
              <a:latin typeface="Arial"/>
              <a:cs typeface="Arial"/>
            </a:endParaRPr>
          </a:p>
          <a:p>
            <a:r>
              <a:rPr lang="en-US" sz="1800" b="0" i="0" u="none" strike="noStrike" dirty="0">
                <a:solidFill>
                  <a:srgbClr val="000000"/>
                </a:solidFill>
                <a:effectLst/>
                <a:latin typeface="Arial"/>
                <a:cs typeface="Arial"/>
              </a:rPr>
              <a:t>The first component we wanted to explore with you all is Team-driven shared leadership and it is defined as Teaming processes and structures that focus on distributing responsibility and shared decision-making across and within regions, districts, and schools to effectively design and use systems of training, coaching, resources, implementation, and evaluation. </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a:cs typeface="Arial"/>
              </a:rPr>
              <a:t>Team-driven shared leadership creates authentic opportunities for shared responsibility, buy-in, and inclusivity that contribute to alignment and cohesion across the educational system in support of effective and sustainable implementation of MTSS and positive learner outcomes. This is best practice as we consider how to systematize Read Act processes, protocols, and procedures </a:t>
            </a:r>
          </a:p>
          <a:p>
            <a:endParaRPr lang="en-US"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a:cs typeface="Arial"/>
              </a:rPr>
              <a:t>This component is essential as without an effective team communication breaks down, necessary steps are left incomplete, and there is no common understanding of the plan to achieve desired outcomes. The team is needed to ensure that all of the other components can function. This component is incredibly important when one considers how to use the COMTSS framework to implement the Read Act in school and districts- implementation of the Read Act should include the input from all stakeholder and this can be accomplished using the tenants of Team driven shared leadership</a:t>
            </a:r>
            <a:endParaRPr lang="en-US" sz="1800" dirty="0">
              <a:latin typeface="Arial"/>
              <a:cs typeface="Arial"/>
            </a:endParaRPr>
          </a:p>
          <a:p>
            <a:endParaRPr lang="en-US" sz="1800" b="0" i="0" u="none" strike="noStrike" dirty="0">
              <a:solidFill>
                <a:srgbClr val="000000"/>
              </a:solidFill>
              <a:effectLst/>
              <a:latin typeface="Arial"/>
              <a:cs typeface="Arial"/>
            </a:endParaRPr>
          </a:p>
          <a:p>
            <a:endParaRPr lang="en-US" sz="1800" b="0" i="0" u="none" strike="noStrike" dirty="0">
              <a:solidFill>
                <a:srgbClr val="000000"/>
              </a:solidFill>
              <a:effectLst/>
              <a:latin typeface="Arial"/>
              <a:cs typeface="Arial"/>
            </a:endParaRP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D8C3E97E-4890-4915-A7C2-F3D207C521C5}" type="slidenum">
              <a:rPr lang="en-US" smtClean="0"/>
              <a:t>15</a:t>
            </a:fld>
            <a:endParaRPr lang="en-US" dirty="0"/>
          </a:p>
        </p:txBody>
      </p:sp>
    </p:spTree>
    <p:extLst>
      <p:ext uri="{BB962C8B-B14F-4D97-AF65-F5344CB8AC3E}">
        <p14:creationId xmlns:p14="http://schemas.microsoft.com/office/powerpoint/2010/main" val="111871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24fc2a46277_0_199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6" name="Google Shape;1366;g24fc2a46277_0_19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dirty="0"/>
              <a:t>Systems focus is emphasized </a:t>
            </a:r>
          </a:p>
          <a:p>
            <a:pPr lvl="0" algn="l">
              <a:spcBef>
                <a:spcPts val="0"/>
              </a:spcBef>
              <a:spcAft>
                <a:spcPts val="0"/>
              </a:spcAft>
              <a:buNone/>
            </a:pPr>
            <a:r>
              <a:rPr lang="en-US" dirty="0"/>
              <a:t>Here are some practical – key aspects of what team driven shared leadership actually looks like in practice: </a:t>
            </a:r>
          </a:p>
          <a:p>
            <a:pPr marL="285750" indent="-285750">
              <a:buFont typeface="Arial"/>
              <a:buChar char="•"/>
              <a:defRPr/>
            </a:pPr>
            <a:r>
              <a:rPr lang="en-US" b="0" i="0" u="none" strike="noStrike" cap="none" dirty="0">
                <a:sym typeface="Arial"/>
              </a:rPr>
              <a:t>Include the perspectives of those who will be impacted by decisions and the professionals who support them (Administrators, teachers, other staff, families, students)</a:t>
            </a:r>
            <a:r>
              <a:rPr lang="en-US" dirty="0">
                <a:sym typeface="Arial"/>
              </a:rPr>
              <a:t> </a:t>
            </a:r>
            <a:endParaRPr lang="en-US" dirty="0"/>
          </a:p>
          <a:p>
            <a:pPr marL="285750" indent="-285750">
              <a:buFont typeface="Arial"/>
              <a:buChar char="•"/>
            </a:pPr>
            <a:r>
              <a:rPr lang="en-US" b="0" i="0" u="none" strike="noStrike" cap="none" dirty="0">
                <a:sym typeface="Arial"/>
              </a:rPr>
              <a:t>Determine roles and responsibilities based on skills and interests</a:t>
            </a:r>
            <a:r>
              <a:rPr lang="en-US" dirty="0">
                <a:sym typeface="Arial"/>
              </a:rPr>
              <a:t> </a:t>
            </a:r>
            <a:endParaRPr lang="en-US" dirty="0"/>
          </a:p>
          <a:p>
            <a:pPr marL="285750" lvl="0" indent="-285750" algn="l" defTabSz="914400">
              <a:lnSpc>
                <a:spcPct val="100000"/>
              </a:lnSpc>
              <a:spcBef>
                <a:spcPts val="0"/>
              </a:spcBef>
              <a:spcAft>
                <a:spcPts val="0"/>
              </a:spcAft>
              <a:buFont typeface="Arial"/>
              <a:buChar char="•"/>
              <a:tabLst/>
              <a:defRPr/>
            </a:pPr>
            <a:r>
              <a:rPr lang="en-US" b="0" i="0" u="none" strike="noStrike" cap="none" dirty="0">
                <a:sym typeface="Arial"/>
              </a:rPr>
              <a:t>Effective communication including sharing agendas beforehand and meeting minutes afterwards. </a:t>
            </a:r>
            <a:endParaRPr lang="en-US" dirty="0"/>
          </a:p>
          <a:p>
            <a:pPr marL="285750" indent="-285750">
              <a:buFont typeface="Arial"/>
              <a:buChar char="•"/>
              <a:defRPr/>
            </a:pPr>
            <a:r>
              <a:rPr lang="en-US" b="0" i="0" u="none" strike="noStrike" cap="none" dirty="0">
                <a:sym typeface="Arial"/>
              </a:rPr>
              <a:t>Create safety for team members to equally participate</a:t>
            </a:r>
            <a:r>
              <a:rPr lang="en-US" dirty="0">
                <a:sym typeface="Arial"/>
              </a:rPr>
              <a:t> </a:t>
            </a:r>
            <a:endParaRPr lang="en-US" dirty="0"/>
          </a:p>
          <a:p>
            <a:pPr marL="0" lvl="0" indent="0" algn="l">
              <a:spcBef>
                <a:spcPts val="0"/>
              </a:spcBef>
              <a:spcAft>
                <a:spcPts val="0"/>
              </a:spcAft>
              <a:buNone/>
            </a:pPr>
            <a:endParaRPr lang="en-US" dirty="0">
              <a:ea typeface="Calibri"/>
              <a:cs typeface="Calibri"/>
            </a:endParaRPr>
          </a:p>
          <a:p>
            <a:pPr marL="0" lvl="0" indent="0" algn="l" rtl="0">
              <a:spcBef>
                <a:spcPts val="0"/>
              </a:spcBef>
              <a:spcAft>
                <a:spcPts val="0"/>
              </a:spcAft>
              <a:buNone/>
            </a:pPr>
            <a:endParaRPr lang="en-US" dirty="0"/>
          </a:p>
        </p:txBody>
      </p:sp>
      <p:sp>
        <p:nvSpPr>
          <p:cNvPr id="1367" name="Google Shape;1367;g24fc2a46277_0_19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ourier New" panose="02070309020205020404" pitchFamily="49" charset="0"/>
              <a:buNone/>
            </a:pPr>
            <a:r>
              <a:rPr lang="en-US" dirty="0"/>
              <a:t>In preparing this presentation, our team went through the READ Act, and we were able to pull out specific content from the read act that directly falls under Team Driven Shared Leadership in the COMTSS Framework, and all the other components embedded in the COMTSS Framework so that you all can see how you could use the COMTSS Framework to successful use and systematize READ Act principals both at the district and school levels </a:t>
            </a:r>
          </a:p>
          <a:p>
            <a:pPr>
              <a:buFont typeface="Courier New" panose="02070309020205020404" pitchFamily="49" charset="0"/>
            </a:pPr>
            <a:endParaRPr lang="en-US" dirty="0">
              <a:ea typeface="Calibri"/>
              <a:cs typeface="Calibri"/>
            </a:endParaRPr>
          </a:p>
          <a:p>
            <a:pPr marL="171450" indent="-171450">
              <a:buFont typeface="Arial"/>
              <a:buChar char="•"/>
            </a:pPr>
            <a:r>
              <a:rPr lang="en-US" dirty="0"/>
              <a:t>The READ plan implementation process emphasizes collaboration between school personnel and parents in decision-making. </a:t>
            </a:r>
          </a:p>
          <a:p>
            <a:pPr marL="171450" indent="-171450">
              <a:buFont typeface="Arial"/>
              <a:buChar char="•"/>
            </a:pPr>
            <a:r>
              <a:rPr lang="en-US" dirty="0"/>
              <a:t>Local education providers (LEPs) are tasked with establishing procedures to ensure effective implementation of the READ Act. </a:t>
            </a:r>
          </a:p>
          <a:p>
            <a:pPr marL="171450" indent="-171450">
              <a:buFont typeface="Arial"/>
              <a:buChar char="•"/>
            </a:pPr>
            <a:r>
              <a:rPr lang="en-US" dirty="0"/>
              <a:t>This process focuses on identifying, selecting, developing, implementing, and monitoring strategies to improve student reading proficiency. </a:t>
            </a:r>
          </a:p>
          <a:p>
            <a:pPr marL="171450" indent="-171450">
              <a:buFont typeface="Arial"/>
              <a:buChar char="•"/>
            </a:pPr>
            <a:r>
              <a:rPr lang="en-US" dirty="0"/>
              <a:t>To support system-wide literacy improvement, teachers and administrators are trained in the Science of Reading.</a:t>
            </a:r>
          </a:p>
          <a:p>
            <a:pPr>
              <a:buFont typeface="Courier New" panose="02070309020205020404" pitchFamily="49" charset="0"/>
            </a:pPr>
            <a:endParaRPr lang="en-US" dirty="0">
              <a:ea typeface="Calibri"/>
              <a:cs typeface="Calibri"/>
            </a:endParaRPr>
          </a:p>
          <a:p>
            <a:pPr>
              <a:buFont typeface="Courier New" panose="02070309020205020404" pitchFamily="49" charset="0"/>
            </a:pP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8C3E97E-4890-4915-A7C2-F3D207C521C5}" type="slidenum">
              <a:rPr lang="en-US" smtClean="0"/>
              <a:t>17</a:t>
            </a:fld>
            <a:endParaRPr lang="en-US" dirty="0"/>
          </a:p>
        </p:txBody>
      </p:sp>
    </p:spTree>
    <p:extLst>
      <p:ext uri="{BB962C8B-B14F-4D97-AF65-F5344CB8AC3E}">
        <p14:creationId xmlns:p14="http://schemas.microsoft.com/office/powerpoint/2010/main" val="2236859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Identifying and administering the right assessment at the right time for both the student and system levels.  </a:t>
            </a:r>
          </a:p>
          <a:p>
            <a:endParaRPr lang="en-US" dirty="0"/>
          </a:p>
          <a:p>
            <a:pPr marL="0" indent="0">
              <a:lnSpc>
                <a:spcPct val="170000"/>
              </a:lnSpc>
              <a:buNone/>
            </a:pPr>
            <a:r>
              <a:rPr lang="en-US" dirty="0">
                <a:latin typeface="Trebuchet MS" panose="020B0603020202020204" pitchFamily="34" charset="0"/>
                <a:cs typeface="Arial" panose="020B0604020202020204" pitchFamily="34" charset="0"/>
              </a:rPr>
              <a:t>Comprehensive Screening and Assessment System is the </a:t>
            </a:r>
            <a:r>
              <a:rPr lang="en-US" b="1" dirty="0">
                <a:latin typeface="Trebuchet MS" panose="020B0603020202020204" pitchFamily="34" charset="0"/>
                <a:cs typeface="Arial" panose="020B0604020202020204" pitchFamily="34" charset="0"/>
              </a:rPr>
              <a:t>coordinated effort</a:t>
            </a:r>
            <a:r>
              <a:rPr lang="en-US" dirty="0">
                <a:latin typeface="Trebuchet MS" panose="020B0603020202020204" pitchFamily="34" charset="0"/>
                <a:cs typeface="Arial" panose="020B0604020202020204" pitchFamily="34" charset="0"/>
              </a:rPr>
              <a:t> of gathering information across </a:t>
            </a:r>
            <a:r>
              <a:rPr lang="en-US" b="1" dirty="0">
                <a:latin typeface="Trebuchet MS" panose="020B0603020202020204" pitchFamily="34" charset="0"/>
                <a:cs typeface="Arial" panose="020B0604020202020204" pitchFamily="34" charset="0"/>
              </a:rPr>
              <a:t>multiple measures </a:t>
            </a:r>
            <a:r>
              <a:rPr lang="en-US" dirty="0">
                <a:latin typeface="Trebuchet MS" panose="020B0603020202020204" pitchFamily="34" charset="0"/>
                <a:cs typeface="Arial" panose="020B0604020202020204" pitchFamily="34" charset="0"/>
              </a:rPr>
              <a:t>to support decision making at the </a:t>
            </a:r>
            <a:r>
              <a:rPr lang="en-US" b="1" dirty="0">
                <a:latin typeface="Trebuchet MS" panose="020B0603020202020204" pitchFamily="34" charset="0"/>
                <a:cs typeface="Arial" panose="020B0604020202020204" pitchFamily="34" charset="0"/>
              </a:rPr>
              <a:t>system and student level </a:t>
            </a:r>
            <a:r>
              <a:rPr lang="en-US" dirty="0">
                <a:latin typeface="Trebuchet MS" panose="020B0603020202020204" pitchFamily="34" charset="0"/>
                <a:cs typeface="Arial" panose="020B0604020202020204" pitchFamily="34" charset="0"/>
              </a:rPr>
              <a:t>for the </a:t>
            </a:r>
            <a:r>
              <a:rPr lang="en-US" b="1" dirty="0">
                <a:latin typeface="Trebuchet MS" panose="020B0603020202020204" pitchFamily="34" charset="0"/>
                <a:cs typeface="Arial" panose="020B0604020202020204" pitchFamily="34" charset="0"/>
              </a:rPr>
              <a:t>whole child</a:t>
            </a:r>
            <a:r>
              <a:rPr lang="en-US" dirty="0">
                <a:latin typeface="Trebuchet MS" panose="020B0603020202020204" pitchFamily="34" charset="0"/>
                <a:cs typeface="Arial" panose="020B0604020202020204" pitchFamily="34" charset="0"/>
              </a:rPr>
              <a:t>. </a:t>
            </a:r>
          </a:p>
          <a:p>
            <a:pPr marL="0" indent="0">
              <a:lnSpc>
                <a:spcPct val="170000"/>
              </a:lnSpc>
              <a:buNone/>
            </a:pPr>
            <a:endParaRPr lang="en-US" b="1" dirty="0">
              <a:highlight>
                <a:srgbClr val="FFFF00"/>
              </a:highlight>
              <a:latin typeface="Trebuchet MS" panose="020B0603020202020204" pitchFamily="34" charset="0"/>
              <a:cs typeface="Arial" panose="020B0604020202020204" pitchFamily="34" charset="0"/>
            </a:endParaRPr>
          </a:p>
          <a:p>
            <a:pPr marL="0" indent="0">
              <a:lnSpc>
                <a:spcPct val="170000"/>
              </a:lnSpc>
              <a:buNone/>
            </a:pPr>
            <a:r>
              <a:rPr lang="en-US" b="1" dirty="0">
                <a:highlight>
                  <a:srgbClr val="FFFF00"/>
                </a:highlight>
                <a:latin typeface="Trebuchet MS" panose="020B0603020202020204" pitchFamily="34" charset="0"/>
                <a:cs typeface="Arial" panose="020B0604020202020204" pitchFamily="34" charset="0"/>
              </a:rPr>
              <a:t>Key: </a:t>
            </a:r>
            <a:r>
              <a:rPr lang="en-US" dirty="0">
                <a:latin typeface="Trebuchet MS" panose="020B0603020202020204" pitchFamily="34" charset="0"/>
                <a:cs typeface="Arial" panose="020B0604020202020204" pitchFamily="34" charset="0"/>
              </a:rPr>
              <a:t>A comprehensive assessment system contributes to an outcomes-driven approach that includes structured monitoring and evaluation with a commitment to continuous improvement. This component is essential for implementation of Read Act principals at the district and school level </a:t>
            </a:r>
          </a:p>
          <a:p>
            <a:endParaRPr lang="en-US" dirty="0"/>
          </a:p>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18</a:t>
            </a:fld>
            <a:endParaRPr lang="en-US" dirty="0"/>
          </a:p>
        </p:txBody>
      </p:sp>
    </p:spTree>
    <p:extLst>
      <p:ext uri="{BB962C8B-B14F-4D97-AF65-F5344CB8AC3E}">
        <p14:creationId xmlns:p14="http://schemas.microsoft.com/office/powerpoint/2010/main" val="479651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g24fc2a46277_0_26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 aspects of comprehensive screen and assessment system include </a:t>
            </a:r>
            <a:r>
              <a:rPr lang="en-US" sz="1200" dirty="0">
                <a:solidFill>
                  <a:schemeClr val="lt1"/>
                </a:solidFill>
                <a:latin typeface="Trebuchet MS" panose="020B0603020202020204" pitchFamily="34" charset="0"/>
              </a:rPr>
              <a:t>Intentional use of universal screeners, progress monitoring, diagnostics, and summative assessments to identify student and/or systemic academic and behavioral needs for all students and </a:t>
            </a:r>
            <a:r>
              <a:rPr lang="en-US" sz="800" b="0" dirty="0">
                <a:solidFill>
                  <a:schemeClr val="lt1"/>
                </a:solidFill>
                <a:latin typeface="Trebuchet MS" panose="020B0603020202020204" pitchFamily="34" charset="0"/>
                <a:ea typeface="Calibri"/>
                <a:cs typeface="Calibri"/>
                <a:sym typeface="Calibri"/>
              </a:rPr>
              <a:t>I</a:t>
            </a:r>
            <a:r>
              <a:rPr lang="en-US" sz="800" dirty="0">
                <a:solidFill>
                  <a:schemeClr val="lt1"/>
                </a:solidFill>
                <a:latin typeface="Trebuchet MS" panose="020B0603020202020204" pitchFamily="34" charset="0"/>
              </a:rPr>
              <a:t>ntentional planning about how to respond to screening and assessment data results to maximize positive outcomes </a:t>
            </a:r>
            <a:endParaRPr lang="en-US" sz="800" dirty="0">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latin typeface="Trebuchet MS" panose="020B0603020202020204" pitchFamily="34" charset="0"/>
            </a:endParaRPr>
          </a:p>
          <a:p>
            <a:pPr marL="0" lvl="0" indent="0" algn="l" rtl="0">
              <a:spcBef>
                <a:spcPts val="0"/>
              </a:spcBef>
              <a:spcAft>
                <a:spcPts val="0"/>
              </a:spcAft>
              <a:buNone/>
            </a:pPr>
            <a:endParaRPr dirty="0"/>
          </a:p>
        </p:txBody>
      </p:sp>
      <p:sp>
        <p:nvSpPr>
          <p:cNvPr id="1462" name="Google Shape;1462;g24fc2a46277_0_26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everyone. I am Caitlin Fickling, one of the Senior Literacy Consultants from the Elementary Literacy and School Readiness office. I am joined by Jamie Olson and Lindsey Beveridge for this presentation and the rest of our team is in the audience as well. We are so excited to have Christina Kirchhof, Evan Daldegan, and Dr. Arlisha Lawson-Watford here from the Office of Learning Supports to facilitate this presentation about COMTSS and the READ Act. Before I turn this presentation over to them, I will briefly review our objectives and zoom features for this meeting on the next two slides. </a:t>
            </a:r>
          </a:p>
        </p:txBody>
      </p:sp>
      <p:sp>
        <p:nvSpPr>
          <p:cNvPr id="4" name="Slide Number Placeholder 3"/>
          <p:cNvSpPr>
            <a:spLocks noGrp="1"/>
          </p:cNvSpPr>
          <p:nvPr>
            <p:ph type="sldNum" sz="quarter" idx="5"/>
          </p:nvPr>
        </p:nvSpPr>
        <p:spPr/>
        <p:txBody>
          <a:bodyPr/>
          <a:lstStyle/>
          <a:p>
            <a:fld id="{D8C3E97E-4890-4915-A7C2-F3D207C521C5}" type="slidenum">
              <a:rPr lang="en-US" smtClean="0"/>
              <a:t>2</a:t>
            </a:fld>
            <a:endParaRPr lang="en-US" dirty="0"/>
          </a:p>
        </p:txBody>
      </p:sp>
    </p:spTree>
    <p:extLst>
      <p:ext uri="{BB962C8B-B14F-4D97-AF65-F5344CB8AC3E}">
        <p14:creationId xmlns:p14="http://schemas.microsoft.com/office/powerpoint/2010/main" val="2146440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6D781-C9E5-5308-6AEA-7D52B9BD7E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74A800-280F-6739-8BAC-1BF476A8C6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E92553-BCD1-DB4A-9C90-DEA4F8BC0F11}"/>
              </a:ext>
            </a:extLst>
          </p:cNvPr>
          <p:cNvSpPr>
            <a:spLocks noGrp="1"/>
          </p:cNvSpPr>
          <p:nvPr>
            <p:ph type="body" idx="1"/>
          </p:nvPr>
        </p:nvSpPr>
        <p:spPr/>
        <p:txBody>
          <a:bodyPr/>
          <a:lstStyle/>
          <a:p>
            <a:pPr marL="171450" indent="-171450">
              <a:buFont typeface="Arial"/>
              <a:buChar char="•"/>
            </a:pPr>
            <a:r>
              <a:rPr lang="en-US" dirty="0">
                <a:ea typeface="Calibri"/>
                <a:cs typeface="Calibri"/>
              </a:rPr>
              <a:t>The READ Act calls for </a:t>
            </a:r>
            <a:r>
              <a:rPr lang="en-US" dirty="0"/>
              <a:t>literacy development to be evaluated in areas such as phonemic awareness, phonics, vocabulary, reading fluency (including oral proficiency), and comprehension. </a:t>
            </a:r>
          </a:p>
          <a:p>
            <a:pPr marL="171450" indent="-171450">
              <a:buFont typeface="Arial"/>
              <a:buChar char="•"/>
            </a:pPr>
            <a:r>
              <a:rPr lang="en-US" dirty="0"/>
              <a:t>Interim assessments to be conducted throughout the year for all students to assess reading skills and identify those at risk for challenges. </a:t>
            </a:r>
            <a:endParaRPr lang="en-US" dirty="0">
              <a:ea typeface="Calibri" panose="020F0502020204030204"/>
              <a:cs typeface="Calibri" panose="020F0502020204030204"/>
            </a:endParaRPr>
          </a:p>
          <a:p>
            <a:pPr marL="171450" indent="-171450">
              <a:buFont typeface="Arial"/>
              <a:buChar char="•"/>
            </a:pPr>
            <a:r>
              <a:rPr lang="en-US" dirty="0"/>
              <a:t>And for students who perform below the cut-score on the interim assessment undergo diagnostic evaluations to determine their specific needs. </a:t>
            </a:r>
            <a:endParaRPr lang="en-US" dirty="0">
              <a:ea typeface="Calibri" panose="020F0502020204030204"/>
              <a:cs typeface="Calibri" panose="020F0502020204030204"/>
            </a:endParaRPr>
          </a:p>
          <a:p>
            <a:pPr marL="171450" indent="-171450">
              <a:buFont typeface="Arial"/>
              <a:buChar char="•"/>
            </a:pPr>
            <a:r>
              <a:rPr lang="en-US" dirty="0"/>
              <a:t>For those identified with a significant reading deficiency (SRD), progress is monitored regularly to assess the impact of intervention strategies.</a:t>
            </a:r>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488DC258-150B-F51F-23E7-197A2744A3D9}"/>
              </a:ext>
            </a:extLst>
          </p:cNvPr>
          <p:cNvSpPr>
            <a:spLocks noGrp="1"/>
          </p:cNvSpPr>
          <p:nvPr>
            <p:ph type="sldNum" sz="quarter" idx="5"/>
          </p:nvPr>
        </p:nvSpPr>
        <p:spPr/>
        <p:txBody>
          <a:bodyPr/>
          <a:lstStyle/>
          <a:p>
            <a:fld id="{D8C3E97E-4890-4915-A7C2-F3D207C521C5}" type="slidenum">
              <a:rPr lang="en-US" smtClean="0"/>
              <a:t>20</a:t>
            </a:fld>
            <a:endParaRPr lang="en-US" dirty="0"/>
          </a:p>
        </p:txBody>
      </p:sp>
    </p:spTree>
    <p:extLst>
      <p:ext uri="{BB962C8B-B14F-4D97-AF65-F5344CB8AC3E}">
        <p14:creationId xmlns:p14="http://schemas.microsoft.com/office/powerpoint/2010/main" val="1711547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DBPSDM is the next component of COMTSS. It is defined as a continuous improvement process used by teams to collect, analyze, and evaluate information to inform decision making at the system and student levels. </a:t>
            </a:r>
          </a:p>
          <a:p>
            <a:endParaRPr lang="en-US" dirty="0"/>
          </a:p>
          <a:p>
            <a:r>
              <a:rPr lang="en-US" dirty="0"/>
              <a:t>This component is essential because it ensures that we have the right information to make decisions and that the data is used to meaningfully inform instruction. </a:t>
            </a:r>
          </a:p>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21</a:t>
            </a:fld>
            <a:endParaRPr lang="en-US" dirty="0"/>
          </a:p>
        </p:txBody>
      </p:sp>
    </p:spTree>
    <p:extLst>
      <p:ext uri="{BB962C8B-B14F-4D97-AF65-F5344CB8AC3E}">
        <p14:creationId xmlns:p14="http://schemas.microsoft.com/office/powerpoint/2010/main" val="425037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Data-Based Problem-Solving and Decision-Making involves a 4-step process in which data are used to identify and understand a problem. </a:t>
            </a:r>
          </a:p>
          <a:p>
            <a:pPr marL="171450" indent="-171450">
              <a:buFont typeface="Arial" panose="020B0604020202020204" pitchFamily="34" charset="0"/>
              <a:buChar char="•"/>
            </a:pPr>
            <a:r>
              <a:rPr lang="en-US" dirty="0"/>
              <a:t>A possible solution is generated, an action plan to achieve that solution is created with timelines for monitoring fidelity and outcomes, and additional data is gathered to monitor fidelity and the impact of the solution.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Fidelity and outcome data are continuously analyzed and used to evaluate efforts throughout the organizational system to determine the necessary course of action for continuous improvement at the system level.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22</a:t>
            </a:fld>
            <a:endParaRPr lang="en-US" dirty="0"/>
          </a:p>
        </p:txBody>
      </p:sp>
    </p:spTree>
    <p:extLst>
      <p:ext uri="{BB962C8B-B14F-4D97-AF65-F5344CB8AC3E}">
        <p14:creationId xmlns:p14="http://schemas.microsoft.com/office/powerpoint/2010/main" val="26590290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where READ Plan components can be used within the 4 step problem solving process as apart of Data based problem solving and decision making. It is a great example of how the COMTSS framework can be directly used as a multi-disciplinary teaming process to address student level needs</a:t>
            </a:r>
          </a:p>
        </p:txBody>
      </p:sp>
      <p:sp>
        <p:nvSpPr>
          <p:cNvPr id="4" name="Slide Number Placeholder 3"/>
          <p:cNvSpPr>
            <a:spLocks noGrp="1"/>
          </p:cNvSpPr>
          <p:nvPr>
            <p:ph type="sldNum" sz="quarter" idx="5"/>
          </p:nvPr>
        </p:nvSpPr>
        <p:spPr/>
        <p:txBody>
          <a:bodyPr/>
          <a:lstStyle/>
          <a:p>
            <a:fld id="{D8C3E97E-4890-4915-A7C2-F3D207C521C5}" type="slidenum">
              <a:rPr lang="en-US" smtClean="0"/>
              <a:t>23</a:t>
            </a:fld>
            <a:endParaRPr lang="en-US" dirty="0"/>
          </a:p>
        </p:txBody>
      </p:sp>
    </p:spTree>
    <p:extLst>
      <p:ext uri="{BB962C8B-B14F-4D97-AF65-F5344CB8AC3E}">
        <p14:creationId xmlns:p14="http://schemas.microsoft.com/office/powerpoint/2010/main" val="363775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Google Shape;1396;g24fc2a46277_0_22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 aspects of data-based problem solving and decision making include:</a:t>
            </a:r>
            <a:endParaRPr lang="en-US" sz="1200" b="0" dirty="0">
              <a:solidFill>
                <a:schemeClr val="lt1"/>
              </a:solidFill>
              <a:latin typeface="Trebuchet MS" panose="020B0603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lt1"/>
              </a:solidFill>
              <a:latin typeface="Trebuchet MS" panose="020B0603020202020204" pitchFamily="34" charset="0"/>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lt1"/>
                </a:solidFill>
                <a:latin typeface="Trebuchet MS" panose="020B0603020202020204" pitchFamily="34" charset="0"/>
                <a:ea typeface="Arial"/>
                <a:cs typeface="Arial"/>
                <a:sym typeface="Arial"/>
              </a:rPr>
              <a:t>Making decisions based on data and evidence and not assumptions, </a:t>
            </a:r>
            <a:r>
              <a:rPr lang="en-US" sz="1200" dirty="0">
                <a:solidFill>
                  <a:schemeClr val="lt1"/>
                </a:solidFill>
                <a:latin typeface="Trebuchet MS" panose="020B0603020202020204" pitchFamily="34" charset="0"/>
                <a:ea typeface="Arial"/>
                <a:cs typeface="Arial"/>
                <a:sym typeface="Arial"/>
              </a:rPr>
              <a:t>Don’t jump to solution without understanding what the root problem is and why it’s happening, </a:t>
            </a:r>
            <a:r>
              <a:rPr lang="en-US" sz="1200" b="0" dirty="0">
                <a:solidFill>
                  <a:schemeClr val="lt1"/>
                </a:solidFill>
                <a:latin typeface="Trebuchet MS" panose="020B0603020202020204" pitchFamily="34" charset="0"/>
                <a:ea typeface="Arial"/>
                <a:cs typeface="Arial"/>
                <a:sym typeface="Arial"/>
              </a:rPr>
              <a:t>Develop an action plan (</a:t>
            </a:r>
            <a:r>
              <a:rPr lang="en-US" sz="1200" dirty="0">
                <a:solidFill>
                  <a:schemeClr val="lt1"/>
                </a:solidFill>
                <a:latin typeface="Trebuchet MS" panose="020B0603020202020204" pitchFamily="34" charset="0"/>
                <a:ea typeface="Arial"/>
                <a:cs typeface="Arial"/>
                <a:sym typeface="Arial"/>
              </a:rPr>
              <a:t>who will do what by when? how will we know it was done and that it worked?), </a:t>
            </a:r>
            <a:r>
              <a:rPr lang="en-US" sz="1200" b="0" dirty="0">
                <a:solidFill>
                  <a:schemeClr val="lt1"/>
                </a:solidFill>
                <a:latin typeface="Trebuchet MS" panose="020B0603020202020204" pitchFamily="34" charset="0"/>
                <a:ea typeface="Arial"/>
                <a:cs typeface="Arial"/>
                <a:sym typeface="Arial"/>
              </a:rPr>
              <a:t>Spend time determining if your plan worked. How do you know?</a:t>
            </a:r>
            <a:endParaRPr lang="en-US" sz="1200" dirty="0">
              <a:solidFill>
                <a:schemeClr val="lt1"/>
              </a:solidFill>
              <a:latin typeface="Trebuchet MS" panose="020B0603020202020204" pitchFamily="34" charset="0"/>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rebuchet MS" panose="020B0603020202020204" pitchFamily="34" charset="0"/>
            </a:endParaRPr>
          </a:p>
          <a:p>
            <a:pPr marL="0" lvl="0" indent="0" algn="l" rtl="0">
              <a:spcBef>
                <a:spcPts val="0"/>
              </a:spcBef>
              <a:spcAft>
                <a:spcPts val="0"/>
              </a:spcAft>
              <a:buNone/>
            </a:pPr>
            <a:endParaRPr dirty="0"/>
          </a:p>
        </p:txBody>
      </p:sp>
      <p:sp>
        <p:nvSpPr>
          <p:cNvPr id="1397" name="Google Shape;1397;g24fc2a46277_0_22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381FA-C4BC-6D0B-01C5-C17A50EDAD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9FF382-77B0-E62D-953E-23098586EC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D59B9C-0418-BE34-059A-9905C728D3B1}"/>
              </a:ext>
            </a:extLst>
          </p:cNvPr>
          <p:cNvSpPr>
            <a:spLocks noGrp="1"/>
          </p:cNvSpPr>
          <p:nvPr>
            <p:ph type="body" idx="1"/>
          </p:nvPr>
        </p:nvSpPr>
        <p:spPr/>
        <p:txBody>
          <a:bodyPr/>
          <a:lstStyle/>
          <a:p>
            <a:pPr marL="171450" indent="-171450">
              <a:buFont typeface="Arial"/>
              <a:buChar char="•"/>
            </a:pPr>
            <a:r>
              <a:rPr lang="en-US" dirty="0">
                <a:ea typeface="Calibri"/>
                <a:cs typeface="Calibri"/>
              </a:rPr>
              <a:t>In the READ Act, </a:t>
            </a:r>
            <a:r>
              <a:rPr lang="en-US" dirty="0"/>
              <a:t>data-driven problem-solving and decision-making are focused on building, implementing, and evaluating supports at the student level. </a:t>
            </a:r>
          </a:p>
          <a:p>
            <a:pPr marL="171450" indent="-171450">
              <a:buFont typeface="Arial"/>
              <a:buChar char="•"/>
            </a:pPr>
            <a:r>
              <a:rPr lang="en-US" dirty="0"/>
              <a:t>Through ongoing and systematic analysis, data informs responsive decisions. </a:t>
            </a:r>
            <a:endParaRPr lang="en-US" dirty="0">
              <a:ea typeface="Calibri" panose="020F0502020204030204"/>
              <a:cs typeface="Calibri" panose="020F0502020204030204"/>
            </a:endParaRPr>
          </a:p>
          <a:p>
            <a:pPr marL="171450" indent="-171450">
              <a:buFont typeface="Arial"/>
              <a:buChar char="•"/>
            </a:pPr>
            <a:r>
              <a:rPr lang="en-US" dirty="0"/>
              <a:t>Universal screening results are used to evaluate the effectiveness of core instruction, while interim and diagnostic assessments, along with other data, provide a comprehensive body of evidence to identify significant reading deficiencies (SRD).</a:t>
            </a:r>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E61D64E2-BE2F-516A-0BE4-1141FAE31CD0}"/>
              </a:ext>
            </a:extLst>
          </p:cNvPr>
          <p:cNvSpPr>
            <a:spLocks noGrp="1"/>
          </p:cNvSpPr>
          <p:nvPr>
            <p:ph type="sldNum" sz="quarter" idx="5"/>
          </p:nvPr>
        </p:nvSpPr>
        <p:spPr/>
        <p:txBody>
          <a:bodyPr/>
          <a:lstStyle/>
          <a:p>
            <a:fld id="{D8C3E97E-4890-4915-A7C2-F3D207C521C5}" type="slidenum">
              <a:rPr lang="en-US" smtClean="0"/>
              <a:t>25</a:t>
            </a:fld>
            <a:endParaRPr lang="en-US" dirty="0"/>
          </a:p>
        </p:txBody>
      </p:sp>
    </p:spTree>
    <p:extLst>
      <p:ext uri="{BB962C8B-B14F-4D97-AF65-F5344CB8AC3E}">
        <p14:creationId xmlns:p14="http://schemas.microsoft.com/office/powerpoint/2010/main" val="1180400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Our next component in the COMTSS Framework is Layered Continuum of Support. The purpose of a Layered continuum of supports is to </a:t>
            </a:r>
            <a:r>
              <a:rPr lang="en-US" b="0" dirty="0">
                <a:latin typeface="Arial" panose="020B0604020202020204" pitchFamily="34" charset="0"/>
                <a:cs typeface="Arial" panose="020B0604020202020204" pitchFamily="34" charset="0"/>
              </a:rPr>
              <a:t>ensure that every student receives equitable whole child supports that are evidence based, culturally responsive, matched to need, and developmentally appropriate through </a:t>
            </a:r>
            <a:r>
              <a:rPr lang="en-US" b="1" dirty="0">
                <a:latin typeface="Arial" panose="020B0604020202020204" pitchFamily="34" charset="0"/>
                <a:cs typeface="Arial" panose="020B0604020202020204" pitchFamily="34" charset="0"/>
              </a:rPr>
              <a:t>layered supports.</a:t>
            </a:r>
          </a:p>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26</a:t>
            </a:fld>
            <a:endParaRPr lang="en-US" dirty="0"/>
          </a:p>
        </p:txBody>
      </p:sp>
    </p:spTree>
    <p:extLst>
      <p:ext uri="{BB962C8B-B14F-4D97-AF65-F5344CB8AC3E}">
        <p14:creationId xmlns:p14="http://schemas.microsoft.com/office/powerpoint/2010/main" val="33944800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24fc2a46277_0_24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Key Aspects of Layered continuum of supports include </a:t>
            </a:r>
          </a:p>
          <a:p>
            <a:pPr marL="0" lvl="0" indent="0" algn="l" rtl="0">
              <a:spcBef>
                <a:spcPts val="0"/>
              </a:spcBef>
              <a:spcAft>
                <a:spcPts val="0"/>
              </a:spcAft>
              <a:buNone/>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Examining </a:t>
            </a:r>
            <a:r>
              <a:rPr lang="en-US" sz="1200" dirty="0">
                <a:solidFill>
                  <a:schemeClr val="lt1"/>
                </a:solidFill>
                <a:latin typeface="Trebuchet MS" panose="020B0603020202020204" pitchFamily="34" charset="0"/>
                <a:ea typeface="Arial"/>
                <a:cs typeface="Arial"/>
                <a:sym typeface="Arial"/>
              </a:rPr>
              <a:t>Tier 1 Health-in other words, if  many students need tier II supports, it may mean you need to change what you offer universally.</a:t>
            </a:r>
            <a:endParaRPr lang="en-US" sz="1200" dirty="0">
              <a:latin typeface="Trebuchet MS" panose="020B0603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lt1"/>
                </a:solidFill>
                <a:latin typeface="Trebuchet MS" panose="020B0603020202020204" pitchFamily="34" charset="0"/>
                <a:ea typeface="Arial"/>
                <a:cs typeface="Arial"/>
                <a:sym typeface="Arial"/>
              </a:rPr>
              <a:t>Establish </a:t>
            </a:r>
            <a:r>
              <a:rPr lang="en-US" sz="1200" b="0" dirty="0">
                <a:solidFill>
                  <a:schemeClr val="lt1"/>
                </a:solidFill>
                <a:latin typeface="Trebuchet MS" panose="020B0603020202020204" pitchFamily="34" charset="0"/>
                <a:ea typeface="Arial"/>
                <a:cs typeface="Arial"/>
                <a:sym typeface="Arial"/>
              </a:rPr>
              <a:t>clear guidelines for intensifying and fading </a:t>
            </a:r>
            <a:r>
              <a:rPr lang="en-US" sz="1200" dirty="0">
                <a:solidFill>
                  <a:schemeClr val="lt1"/>
                </a:solidFill>
                <a:latin typeface="Trebuchet MS" panose="020B0603020202020204" pitchFamily="34" charset="0"/>
                <a:ea typeface="Arial"/>
                <a:cs typeface="Arial"/>
                <a:sym typeface="Arial"/>
              </a:rPr>
              <a:t>tier II and III supports.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lt1"/>
                </a:solidFill>
                <a:latin typeface="Trebuchet MS" panose="020B0603020202020204" pitchFamily="34" charset="0"/>
                <a:ea typeface="Arial"/>
                <a:cs typeface="Arial"/>
                <a:sym typeface="Arial"/>
              </a:rPr>
              <a:t>Ensure tiered supports for students, staff, and families.</a:t>
            </a:r>
            <a:endParaRPr lang="en-US" dirty="0">
              <a:latin typeface="Trebuchet MS" panose="020B0603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Trebuchet MS" panose="020B0603020202020204" pitchFamily="34" charset="0"/>
            </a:endParaRPr>
          </a:p>
          <a:p>
            <a:pPr marL="171450" lvl="0" indent="-171450" algn="l" rtl="0">
              <a:spcBef>
                <a:spcPts val="0"/>
              </a:spcBef>
              <a:spcAft>
                <a:spcPts val="0"/>
              </a:spcAft>
              <a:buFont typeface="Arial" panose="020B0604020202020204" pitchFamily="34" charset="0"/>
              <a:buChar char="•"/>
            </a:pPr>
            <a:endParaRPr lang="en-US" dirty="0"/>
          </a:p>
          <a:p>
            <a:pPr marL="0" lvl="0" indent="0" algn="l" rtl="0">
              <a:spcBef>
                <a:spcPts val="0"/>
              </a:spcBef>
              <a:spcAft>
                <a:spcPts val="0"/>
              </a:spcAft>
              <a:buNone/>
            </a:pPr>
            <a:endParaRPr lang="en-US" dirty="0"/>
          </a:p>
        </p:txBody>
      </p:sp>
      <p:sp>
        <p:nvSpPr>
          <p:cNvPr id="1436" name="Google Shape;1436;g24fc2a46277_0_24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know from research that when a layered continuum of supports is in place, educators are better able to respond to the needs of students</a:t>
            </a:r>
          </a:p>
          <a:p>
            <a:pPr marL="171450" indent="-171450">
              <a:buFont typeface="Arial" panose="020B0604020202020204" pitchFamily="34" charset="0"/>
              <a:buChar char="•"/>
            </a:pPr>
            <a:r>
              <a:rPr lang="en-US" dirty="0"/>
              <a:t>When these students receive support based on their needs, they are more likely to succeed academically and behaviorally</a:t>
            </a:r>
          </a:p>
          <a:p>
            <a:pPr marL="171450" indent="-171450">
              <a:buFont typeface="Arial" panose="020B0604020202020204" pitchFamily="34" charset="0"/>
              <a:buChar char="•"/>
            </a:pPr>
            <a:r>
              <a:rPr lang="en-US" dirty="0"/>
              <a:t>As students make sufficient progress at regular intervals, it actually leads to increased teacher efficacy</a:t>
            </a:r>
          </a:p>
          <a:p>
            <a:pPr marL="171450" indent="-171450">
              <a:buFont typeface="Arial" panose="020B0604020202020204" pitchFamily="34" charset="0"/>
              <a:buChar char="•"/>
            </a:pPr>
            <a:r>
              <a:rPr lang="en-US" dirty="0"/>
              <a:t>Which is correlated with higher morale and increased student motivation</a:t>
            </a:r>
          </a:p>
          <a:p>
            <a:endParaRPr lang="en-US" dirty="0"/>
          </a:p>
          <a:p>
            <a:r>
              <a:rPr lang="en-US" dirty="0"/>
              <a:t>All of these aspects are integral in making sure that Read Plans are implemented and used with a high level efficacy to ensure positive student outcomes </a:t>
            </a:r>
          </a:p>
        </p:txBody>
      </p:sp>
      <p:sp>
        <p:nvSpPr>
          <p:cNvPr id="4" name="Slide Number Placeholder 3"/>
          <p:cNvSpPr>
            <a:spLocks noGrp="1"/>
          </p:cNvSpPr>
          <p:nvPr>
            <p:ph type="sldNum" sz="quarter" idx="5"/>
          </p:nvPr>
        </p:nvSpPr>
        <p:spPr/>
        <p:txBody>
          <a:bodyPr/>
          <a:lstStyle/>
          <a:p>
            <a:fld id="{D8C3E97E-4890-4915-A7C2-F3D207C521C5}" type="slidenum">
              <a:rPr lang="en-US" smtClean="0"/>
              <a:t>28</a:t>
            </a:fld>
            <a:endParaRPr lang="en-US" dirty="0"/>
          </a:p>
        </p:txBody>
      </p:sp>
    </p:spTree>
    <p:extLst>
      <p:ext uri="{BB962C8B-B14F-4D97-AF65-F5344CB8AC3E}">
        <p14:creationId xmlns:p14="http://schemas.microsoft.com/office/powerpoint/2010/main" val="5017964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24fc2a46277_0_23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39700" lvl="0" indent="0" algn="l" rtl="0">
              <a:spcBef>
                <a:spcPts val="0"/>
              </a:spcBef>
              <a:spcAft>
                <a:spcPts val="0"/>
              </a:spcAft>
              <a:buSzPts val="1400"/>
              <a:buNone/>
            </a:pPr>
            <a:r>
              <a:rPr lang="en-US" dirty="0"/>
              <a:t>In the COMTSS Framework layered continuum of supports is </a:t>
            </a:r>
          </a:p>
          <a:p>
            <a:pPr marL="457200" lvl="0" indent="-317500" algn="l" rtl="0">
              <a:spcBef>
                <a:spcPts val="0"/>
              </a:spcBef>
              <a:spcAft>
                <a:spcPts val="0"/>
              </a:spcAft>
              <a:buSzPts val="1400"/>
              <a:buChar char="●"/>
            </a:pPr>
            <a:endParaRPr lang="en-US" dirty="0"/>
          </a:p>
          <a:p>
            <a:pPr marL="457200" lvl="0" indent="-317500" algn="l" rtl="0">
              <a:spcBef>
                <a:spcPts val="0"/>
              </a:spcBef>
              <a:spcAft>
                <a:spcPts val="0"/>
              </a:spcAft>
              <a:buSzPts val="1400"/>
              <a:buChar char="●"/>
            </a:pPr>
            <a:r>
              <a:rPr lang="en-US" dirty="0"/>
              <a:t>A Prevention based framework- and is proactive as opposed to reactive</a:t>
            </a:r>
            <a:endParaRPr dirty="0"/>
          </a:p>
          <a:p>
            <a:pPr marL="457200" lvl="0" indent="-317500" algn="l" rtl="0">
              <a:spcBef>
                <a:spcPts val="0"/>
              </a:spcBef>
              <a:spcAft>
                <a:spcPts val="0"/>
              </a:spcAft>
              <a:buSzPts val="1400"/>
              <a:buChar char="●"/>
            </a:pPr>
            <a:r>
              <a:rPr lang="en-US" dirty="0"/>
              <a:t>used for students but also adults- how to teacher’s needs differ? Parent needs? Admin needs? What additional supports do these groups need? </a:t>
            </a:r>
            <a:endParaRPr dirty="0"/>
          </a:p>
          <a:p>
            <a:pPr marL="457200" lvl="0" indent="-317500" algn="l" rtl="0">
              <a:spcBef>
                <a:spcPts val="0"/>
              </a:spcBef>
              <a:spcAft>
                <a:spcPts val="0"/>
              </a:spcAft>
              <a:buSzPts val="1400"/>
              <a:buChar char="●"/>
            </a:pPr>
            <a:r>
              <a:rPr lang="en-US" dirty="0"/>
              <a:t>students at all levels, continue to receive high quality and evidence-based tier 1 universal supports regardless of their level of intervention</a:t>
            </a:r>
            <a:endParaRPr dirty="0"/>
          </a:p>
          <a:p>
            <a:pPr marL="457200" lvl="0" indent="-317500" algn="l" rtl="0">
              <a:spcBef>
                <a:spcPts val="0"/>
              </a:spcBef>
              <a:spcAft>
                <a:spcPts val="0"/>
              </a:spcAft>
              <a:buSzPts val="1400"/>
              <a:buChar char="●"/>
            </a:pPr>
            <a:endParaRPr dirty="0"/>
          </a:p>
        </p:txBody>
      </p:sp>
      <p:sp>
        <p:nvSpPr>
          <p:cNvPr id="1413" name="Google Shape;1413;g24fc2a46277_0_23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objectives for this meeting are to </a:t>
            </a:r>
            <a:r>
              <a:rPr lang="en-US" b="0" i="0" dirty="0"/>
              <a:t>understand how effective implementation of the READ Act is supported by a strong MTSS framework, understand how the process of identifying students with an SRD and initiating a READ Plan </a:t>
            </a:r>
            <a:r>
              <a:rPr lang="en-US" b="0" i="0" dirty="0">
                <a:latin typeface="Calibri Light" panose="020F0302020204030204"/>
              </a:rPr>
              <a:t>fits</a:t>
            </a:r>
            <a:r>
              <a:rPr lang="en-US" b="0" i="0" dirty="0"/>
              <a:t> within the MTSS framework, and to identify decision rules using data to ensure students receive needed supports.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 </a:t>
            </a:r>
            <a:endParaRPr lang="en-US" dirty="0"/>
          </a:p>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3</a:t>
            </a:fld>
            <a:endParaRPr lang="en-US" dirty="0"/>
          </a:p>
        </p:txBody>
      </p:sp>
    </p:spTree>
    <p:extLst>
      <p:ext uri="{BB962C8B-B14F-4D97-AF65-F5344CB8AC3E}">
        <p14:creationId xmlns:p14="http://schemas.microsoft.com/office/powerpoint/2010/main" val="2393460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the layered continuum of supports as it may play out for a typical students who attends as school that uses the COMTSS Framework to address student need. This student is receiving high quality tier one instruction in these areas but is also receiving targeted intervention in emotional regulation and intensive support in addition based on the student’s specific needs. Notice how the targeted support for emotional regulation and intensive support for addition doesn’t cancel out the on-going high-quality tier 1 instruction that they are also receiving in these areas. Ongoing high-quality tier 1 instruction in all areas is important to maximizing positive student outcomes regardless of their intervention level for specific needs. </a:t>
            </a:r>
          </a:p>
        </p:txBody>
      </p:sp>
      <p:sp>
        <p:nvSpPr>
          <p:cNvPr id="4" name="Slide Number Placeholder 3"/>
          <p:cNvSpPr>
            <a:spLocks noGrp="1"/>
          </p:cNvSpPr>
          <p:nvPr>
            <p:ph type="sldNum" sz="quarter" idx="5"/>
          </p:nvPr>
        </p:nvSpPr>
        <p:spPr/>
        <p:txBody>
          <a:bodyPr/>
          <a:lstStyle/>
          <a:p>
            <a:fld id="{D8C3E97E-4890-4915-A7C2-F3D207C521C5}" type="slidenum">
              <a:rPr lang="en-US" smtClean="0"/>
              <a:t>30</a:t>
            </a:fld>
            <a:endParaRPr lang="en-US" dirty="0"/>
          </a:p>
        </p:txBody>
      </p:sp>
    </p:spTree>
    <p:extLst>
      <p:ext uri="{BB962C8B-B14F-4D97-AF65-F5344CB8AC3E}">
        <p14:creationId xmlns:p14="http://schemas.microsoft.com/office/powerpoint/2010/main" val="37048341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5A4EB-488F-851E-97E9-B22744B8CD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21DB0F-EE0A-C3FE-0E21-6E79BC4C0A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24831F-43BD-CA0F-2578-213D23B2DEED}"/>
              </a:ext>
            </a:extLst>
          </p:cNvPr>
          <p:cNvSpPr>
            <a:spLocks noGrp="1"/>
          </p:cNvSpPr>
          <p:nvPr>
            <p:ph type="body" idx="1"/>
          </p:nvPr>
        </p:nvSpPr>
        <p:spPr/>
        <p:txBody>
          <a:bodyPr/>
          <a:lstStyle/>
          <a:p>
            <a:r>
              <a:rPr lang="en-US" dirty="0"/>
              <a:t>When considering how the tiers of instruction function when focused specifically on literacy, it is important to ensure that all students receive scientifically based and evidence-based universal instruction in each of the components of literacy.  When a student is identified with an SRD, the specific skill deficit is identified and an intervention initiated to address the student’s needs in addition to Tier 1 instruction. </a:t>
            </a:r>
          </a:p>
          <a:p>
            <a:endParaRPr lang="en-US" dirty="0"/>
          </a:p>
          <a:p>
            <a:r>
              <a:rPr lang="en-US" dirty="0"/>
              <a:t>For example, (CLICK)</a:t>
            </a:r>
          </a:p>
          <a:p>
            <a:r>
              <a:rPr lang="en-US" dirty="0"/>
              <a:t>A student’s diagnostic assessment data pinpoints decoding accuracy as the skill in need of support, and the team decides that the student will participate in a  targeted small group intervention, 30 minutes/day focused on improving decoding accuracy. </a:t>
            </a:r>
          </a:p>
          <a:p>
            <a:endParaRPr lang="en-US" dirty="0"/>
          </a:p>
          <a:p>
            <a:r>
              <a:rPr lang="en-US" dirty="0"/>
              <a:t>If this approach does not result in adequate progress, a decision may be made to intensify the intervention (CLICK). This may mean increased time, frequency, or duration and a decreased group size or one-on-on instruction.</a:t>
            </a:r>
          </a:p>
        </p:txBody>
      </p:sp>
      <p:sp>
        <p:nvSpPr>
          <p:cNvPr id="4" name="Slide Number Placeholder 3">
            <a:extLst>
              <a:ext uri="{FF2B5EF4-FFF2-40B4-BE49-F238E27FC236}">
                <a16:creationId xmlns:a16="http://schemas.microsoft.com/office/drawing/2014/main" id="{51A6981C-5FA3-3E41-D915-858D4C54C7F5}"/>
              </a:ext>
            </a:extLst>
          </p:cNvPr>
          <p:cNvSpPr>
            <a:spLocks noGrp="1"/>
          </p:cNvSpPr>
          <p:nvPr>
            <p:ph type="sldNum" sz="quarter" idx="5"/>
          </p:nvPr>
        </p:nvSpPr>
        <p:spPr/>
        <p:txBody>
          <a:bodyPr/>
          <a:lstStyle/>
          <a:p>
            <a:fld id="{D8C3E97E-4890-4915-A7C2-F3D207C521C5}" type="slidenum">
              <a:rPr lang="en-US" smtClean="0"/>
              <a:t>31</a:t>
            </a:fld>
            <a:endParaRPr lang="en-US" dirty="0"/>
          </a:p>
        </p:txBody>
      </p:sp>
    </p:spTree>
    <p:extLst>
      <p:ext uri="{BB962C8B-B14F-4D97-AF65-F5344CB8AC3E}">
        <p14:creationId xmlns:p14="http://schemas.microsoft.com/office/powerpoint/2010/main" val="2030121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F2098-3E68-7405-A355-4D1C4FF508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B0FB10-D514-6746-4938-380A89BA4F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5D3450-D60F-4A2C-178C-53A90A1881D4}"/>
              </a:ext>
            </a:extLst>
          </p:cNvPr>
          <p:cNvSpPr>
            <a:spLocks noGrp="1"/>
          </p:cNvSpPr>
          <p:nvPr>
            <p:ph type="body" idx="1"/>
          </p:nvPr>
        </p:nvSpPr>
        <p:spPr/>
        <p:txBody>
          <a:bodyPr/>
          <a:lstStyle/>
          <a:p>
            <a:pPr marL="171450" indent="-171450">
              <a:buFont typeface="Arial"/>
              <a:buChar char="•"/>
            </a:pPr>
            <a:r>
              <a:rPr lang="en-US" dirty="0"/>
              <a:t>The legislation aims to prioritize prevention by ensuring all students receive high-quality, evidence-based Tier 1 instruction. </a:t>
            </a:r>
          </a:p>
          <a:p>
            <a:pPr marL="171450" indent="-171450">
              <a:buFont typeface="Arial"/>
              <a:buChar char="•"/>
            </a:pPr>
            <a:r>
              <a:rPr lang="en-US" dirty="0"/>
              <a:t>Students significantly below grade level in reading are provided with a READ plan, which offers targeted interventions that supplement, rather than replace, core instruction. </a:t>
            </a:r>
            <a:endParaRPr lang="en-US" dirty="0">
              <a:ea typeface="Calibri" panose="020F0502020204030204"/>
              <a:cs typeface="Calibri" panose="020F0502020204030204"/>
            </a:endParaRPr>
          </a:p>
          <a:p>
            <a:pPr marL="171450" indent="-171450">
              <a:buFont typeface="Arial"/>
              <a:buChar char="•"/>
            </a:pPr>
            <a:r>
              <a:rPr lang="en-US" dirty="0"/>
              <a:t>Emphasis is placed on fluid, student-specific interventions selected through a systematic, data-driven approach. </a:t>
            </a:r>
            <a:endParaRPr lang="en-US" dirty="0">
              <a:ea typeface="Calibri" panose="020F0502020204030204"/>
              <a:cs typeface="Calibri" panose="020F0502020204030204"/>
            </a:endParaRPr>
          </a:p>
          <a:p>
            <a:pPr marL="171450" indent="-171450">
              <a:buFont typeface="Arial"/>
              <a:buChar char="•"/>
            </a:pPr>
            <a:r>
              <a:rPr lang="en-US" dirty="0"/>
              <a:t>For students who remain on a READ plan due to not achieving grade-level reading competency by the End-of-Year assessment, the plan continues into the next school year. These Beginning-of-Year plans incorporate more rigorous strategies, increased instructional time, and intensified interventions to address persistent reading deficiencies.</a:t>
            </a:r>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3F58F87B-A37E-B597-EC82-2EC9EEE82A6C}"/>
              </a:ext>
            </a:extLst>
          </p:cNvPr>
          <p:cNvSpPr>
            <a:spLocks noGrp="1"/>
          </p:cNvSpPr>
          <p:nvPr>
            <p:ph type="sldNum" sz="quarter" idx="5"/>
          </p:nvPr>
        </p:nvSpPr>
        <p:spPr/>
        <p:txBody>
          <a:bodyPr/>
          <a:lstStyle/>
          <a:p>
            <a:fld id="{D8C3E97E-4890-4915-A7C2-F3D207C521C5}" type="slidenum">
              <a:rPr lang="en-US" smtClean="0"/>
              <a:t>32</a:t>
            </a:fld>
            <a:endParaRPr lang="en-US" dirty="0"/>
          </a:p>
        </p:txBody>
      </p:sp>
    </p:spTree>
    <p:extLst>
      <p:ext uri="{BB962C8B-B14F-4D97-AF65-F5344CB8AC3E}">
        <p14:creationId xmlns:p14="http://schemas.microsoft.com/office/powerpoint/2010/main" val="4428631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ea typeface="Calibri"/>
                <a:cs typeface="Calibri"/>
              </a:rPr>
              <a:t>To use a layered continuum with fidelity, it is imperative that a determination of how movement between the tiers of support will be determined. </a:t>
            </a:r>
            <a:endParaRPr lang="en-US" dirty="0"/>
          </a:p>
          <a:p>
            <a:pPr marL="171450" indent="-171450">
              <a:buFont typeface="Arial"/>
              <a:buChar char="•"/>
            </a:pPr>
            <a:r>
              <a:rPr lang="en-US" dirty="0">
                <a:ea typeface="Calibri"/>
                <a:cs typeface="Calibri"/>
              </a:rPr>
              <a:t>We use decision rules to ensure the use of data to identify clear criteria to determine when to adjust or change student supports. Decision rules will vary in different settings to ensure they are appropriate for our population and that all student needs are being addressed. </a:t>
            </a:r>
          </a:p>
          <a:p>
            <a:pPr marL="171450" indent="-171450">
              <a:buFont typeface="Arial"/>
              <a:buChar char="•"/>
            </a:pPr>
            <a:r>
              <a:rPr lang="en-US" dirty="0">
                <a:ea typeface="Calibri"/>
                <a:cs typeface="Calibri"/>
              </a:rPr>
              <a:t>To create or change decision rules we ask these four questions. </a:t>
            </a:r>
          </a:p>
          <a:p>
            <a:endParaRPr lang="en-US" b="1" dirty="0"/>
          </a:p>
          <a:p>
            <a:r>
              <a:rPr lang="en-US" b="1" dirty="0"/>
              <a:t>What supports are available at each tier?</a:t>
            </a:r>
            <a:endParaRPr lang="en-US" dirty="0">
              <a:ea typeface="Calibri"/>
              <a:cs typeface="Calibri"/>
            </a:endParaRPr>
          </a:p>
          <a:p>
            <a:pPr marL="171450" indent="-171450">
              <a:buFont typeface="Arial"/>
              <a:buChar char="•"/>
            </a:pPr>
            <a:r>
              <a:rPr lang="en-US" dirty="0"/>
              <a:t>At tier 1 universal supports provided to all students, including high-quality instruction and proactive classroom strategies. An effective tier one will ensure that the majority of students are making gains.  </a:t>
            </a:r>
            <a:endParaRPr lang="en-US" dirty="0">
              <a:ea typeface="Calibri"/>
              <a:cs typeface="Calibri"/>
            </a:endParaRPr>
          </a:p>
          <a:p>
            <a:pPr marL="171450" indent="-171450">
              <a:buFont typeface="Arial"/>
              <a:buChar char="•"/>
            </a:pPr>
            <a:r>
              <a:rPr lang="en-US" dirty="0"/>
              <a:t>An effective tier two uses targeted interventions that are tailored to individual student needs and are intended to improve student progress over shorter periods of time such as 10-12 week intervals. </a:t>
            </a:r>
            <a:endParaRPr lang="en-US" dirty="0">
              <a:ea typeface="Calibri"/>
              <a:cs typeface="Calibri"/>
            </a:endParaRPr>
          </a:p>
          <a:p>
            <a:pPr marL="171450" indent="-171450">
              <a:buFont typeface="Arial"/>
              <a:buChar char="•"/>
            </a:pPr>
            <a:r>
              <a:rPr lang="en-US" dirty="0"/>
              <a:t>An effective tier three uses targeted interventions and precise goals tailored to the individual student to provide specialized instruction and services. </a:t>
            </a:r>
            <a:endParaRPr lang="en-US" dirty="0">
              <a:ea typeface="Calibri"/>
              <a:cs typeface="Calibri"/>
            </a:endParaRPr>
          </a:p>
          <a:p>
            <a:endParaRPr lang="en-US" dirty="0">
              <a:ea typeface="Calibri"/>
              <a:cs typeface="Calibri"/>
            </a:endParaRPr>
          </a:p>
          <a:p>
            <a:r>
              <a:rPr lang="en-US" b="1" dirty="0"/>
              <a:t>What data are used to intensify or fade supports?</a:t>
            </a:r>
            <a:endParaRPr lang="en-US" dirty="0"/>
          </a:p>
          <a:p>
            <a:r>
              <a:rPr lang="en-US" dirty="0"/>
              <a:t>Data from various sources, such as progress monitoring and screening assessments are critical. These data help determine whether students are responding to current interventions or require adjustments.</a:t>
            </a:r>
            <a:endParaRPr lang="en-US" dirty="0">
              <a:ea typeface="Calibri"/>
              <a:cs typeface="Calibri"/>
            </a:endParaRPr>
          </a:p>
          <a:p>
            <a:endParaRPr lang="en-US" b="1" dirty="0"/>
          </a:p>
          <a:p>
            <a:r>
              <a:rPr lang="en-US" b="1" dirty="0"/>
              <a:t>When are supports intensified?</a:t>
            </a:r>
            <a:endParaRPr lang="en-US" dirty="0">
              <a:ea typeface="Calibri"/>
              <a:cs typeface="Calibri"/>
            </a:endParaRPr>
          </a:p>
          <a:p>
            <a:r>
              <a:rPr lang="en-US" dirty="0"/>
              <a:t>Supports are intensified when data indicate insufficient progress despite existing interventions. Intensification could involve increasing the frequency, duration, or intensity of the intervention or providing more targeted support.</a:t>
            </a:r>
            <a:endParaRPr lang="en-US" dirty="0">
              <a:ea typeface="Calibri"/>
              <a:cs typeface="Calibri"/>
            </a:endParaRPr>
          </a:p>
          <a:p>
            <a:endParaRPr lang="en-US" dirty="0">
              <a:ea typeface="Calibri"/>
              <a:cs typeface="Calibri"/>
            </a:endParaRPr>
          </a:p>
          <a:p>
            <a:r>
              <a:rPr lang="en-US" b="1" dirty="0"/>
              <a:t>When are supports faded?</a:t>
            </a:r>
            <a:endParaRPr lang="en-US" dirty="0"/>
          </a:p>
          <a:p>
            <a:r>
              <a:rPr lang="en-US" dirty="0"/>
              <a:t>Supports are reduced or faded when data show that a student has met their goals and is maintaining progress without additional assistance. The aim is to promote independence while ensuring continued success.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8C3E97E-4890-4915-A7C2-F3D207C521C5}" type="slidenum">
              <a:rPr lang="en-US" smtClean="0"/>
              <a:t>33</a:t>
            </a:fld>
            <a:endParaRPr lang="en-US" dirty="0"/>
          </a:p>
        </p:txBody>
      </p:sp>
    </p:spTree>
    <p:extLst>
      <p:ext uri="{BB962C8B-B14F-4D97-AF65-F5344CB8AC3E}">
        <p14:creationId xmlns:p14="http://schemas.microsoft.com/office/powerpoint/2010/main" val="129100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ea typeface="Calibri"/>
                <a:cs typeface="Calibri"/>
              </a:rPr>
              <a:t>Our last component is FSCP which states: Families, early childhood programs, schools, and communities actively partnering to develop, implement, and evaluate effective and equitable practices to improve educational outcomes for children and youth. </a:t>
            </a:r>
            <a:endParaRPr lang="en-US" dirty="0"/>
          </a:p>
          <a:p>
            <a:endParaRPr lang="en-US" dirty="0">
              <a:ea typeface="Calibri" panose="020F0502020204030204"/>
              <a:cs typeface="Calibri" panose="020F0502020204030204"/>
            </a:endParaRPr>
          </a:p>
          <a:p>
            <a:pPr marL="171450" indent="-171450">
              <a:buFont typeface="Arial"/>
              <a:buChar char="•"/>
            </a:pPr>
            <a:r>
              <a:rPr lang="en-US" dirty="0"/>
              <a:t>This component is important because research shows that with high levels of engagement from families and the community, students earn higher grades, graduate from high school and attend post-secondary education at a higher rate, develop self-confidence and motivation in the classroom, have better social skills and classroom behavior. </a:t>
            </a: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D8C3E97E-4890-4915-A7C2-F3D207C521C5}" type="slidenum">
              <a:rPr lang="en-US" smtClean="0"/>
              <a:t>34</a:t>
            </a:fld>
            <a:endParaRPr lang="en-US" dirty="0"/>
          </a:p>
        </p:txBody>
      </p:sp>
    </p:spTree>
    <p:extLst>
      <p:ext uri="{BB962C8B-B14F-4D97-AF65-F5344CB8AC3E}">
        <p14:creationId xmlns:p14="http://schemas.microsoft.com/office/powerpoint/2010/main" val="35909627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g24fc2a46277_0_29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6" name="Google Shape;1516;g24fc2a46277_0_29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dirty="0">
                <a:ea typeface="Calibri"/>
                <a:cs typeface="Calibri"/>
              </a:rPr>
              <a:t>Key aspects of this component include: </a:t>
            </a:r>
          </a:p>
          <a:p>
            <a:pPr marL="171450" indent="-171450">
              <a:buFont typeface="Arial"/>
              <a:buChar char="•"/>
            </a:pPr>
            <a:r>
              <a:rPr lang="en-US" dirty="0">
                <a:ea typeface="Calibri"/>
                <a:cs typeface="Calibri"/>
              </a:rPr>
              <a:t>Ensuring that families feel safe and welcome in school settings, </a:t>
            </a:r>
          </a:p>
          <a:p>
            <a:pPr marL="171450" indent="-171450">
              <a:buFont typeface="Arial"/>
              <a:buChar char="•"/>
            </a:pPr>
            <a:r>
              <a:rPr lang="en-US" dirty="0">
                <a:ea typeface="Calibri"/>
                <a:cs typeface="Calibri"/>
              </a:rPr>
              <a:t>That trust is built with families, </a:t>
            </a:r>
          </a:p>
          <a:p>
            <a:pPr marL="171450" indent="-171450">
              <a:buFont typeface="Arial"/>
              <a:buChar char="•"/>
            </a:pPr>
            <a:r>
              <a:rPr lang="en-US" dirty="0">
                <a:ea typeface="Calibri"/>
                <a:cs typeface="Calibri"/>
              </a:rPr>
              <a:t>Involving families in decision making, </a:t>
            </a:r>
          </a:p>
          <a:p>
            <a:pPr marL="171450" indent="-171450">
              <a:buFont typeface="Arial"/>
              <a:buChar char="•"/>
            </a:pPr>
            <a:r>
              <a:rPr lang="en-US" dirty="0">
                <a:ea typeface="Calibri"/>
                <a:cs typeface="Calibri"/>
              </a:rPr>
              <a:t>And having challenging conversations through a lens of growth.</a:t>
            </a:r>
          </a:p>
        </p:txBody>
      </p:sp>
      <p:sp>
        <p:nvSpPr>
          <p:cNvPr id="1517" name="Google Shape;1517;g24fc2a46277_0_29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9B6A9-6A18-8EA1-8016-AE90FA798E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9F560E-9F3C-47CA-FEAA-69E5A96251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9AC22D-03D3-AE0C-C794-A808FE285594}"/>
              </a:ext>
            </a:extLst>
          </p:cNvPr>
          <p:cNvSpPr>
            <a:spLocks noGrp="1"/>
          </p:cNvSpPr>
          <p:nvPr>
            <p:ph type="body" idx="1"/>
          </p:nvPr>
        </p:nvSpPr>
        <p:spPr/>
        <p:txBody>
          <a:bodyPr/>
          <a:lstStyle/>
          <a:p>
            <a:pPr marL="171450" indent="-171450">
              <a:buFont typeface="Arial" panose="020B0604020202020204" pitchFamily="34" charset="0"/>
              <a:buChar char="•"/>
            </a:pPr>
            <a:r>
              <a:rPr lang="en-US" dirty="0">
                <a:ea typeface="Calibri"/>
                <a:cs typeface="Calibri"/>
              </a:rPr>
              <a:t>The READ Act promotes family school and community partnerships </a:t>
            </a:r>
            <a:r>
              <a:rPr lang="en-US" dirty="0"/>
              <a:t>by emphasizing shared responsibility in data-driven problem-solving and decision-making for individual students. </a:t>
            </a:r>
          </a:p>
          <a:p>
            <a:pPr marL="171450" indent="-171450">
              <a:buFont typeface="Arial" panose="020B0604020202020204" pitchFamily="34" charset="0"/>
              <a:buChar char="•"/>
            </a:pPr>
            <a:r>
              <a:rPr lang="en-US" dirty="0"/>
              <a:t>Parents are kept informed through regular updates from teachers about intervention outcomes and their child’s progress toward reading proficiency. </a:t>
            </a:r>
          </a:p>
          <a:p>
            <a:pPr marL="171450" indent="-171450">
              <a:buFont typeface="Arial" panose="020B0604020202020204" pitchFamily="34" charset="0"/>
              <a:buChar char="•"/>
            </a:pPr>
            <a:r>
              <a:rPr lang="en-US" dirty="0"/>
              <a:t>Collaboration is strongly encouraged, with parents actively participating in the implementation of the READ plan and supporting intervention efforts at home. </a:t>
            </a:r>
          </a:p>
          <a:p>
            <a:pPr marL="171450" indent="-171450">
              <a:buFont typeface="Arial" panose="020B0604020202020204" pitchFamily="34" charset="0"/>
              <a:buChar char="•"/>
            </a:pPr>
            <a:r>
              <a:rPr lang="en-US" dirty="0"/>
              <a:t>At the end of the year, a parent meeting is held to ensure informed and effective educational decisions are made as the student transitions to the next stage of their learning journey.</a:t>
            </a:r>
          </a:p>
        </p:txBody>
      </p:sp>
      <p:sp>
        <p:nvSpPr>
          <p:cNvPr id="4" name="Slide Number Placeholder 3">
            <a:extLst>
              <a:ext uri="{FF2B5EF4-FFF2-40B4-BE49-F238E27FC236}">
                <a16:creationId xmlns:a16="http://schemas.microsoft.com/office/drawing/2014/main" id="{17321CF9-6D55-0361-2DC1-753B8DADA813}"/>
              </a:ext>
            </a:extLst>
          </p:cNvPr>
          <p:cNvSpPr>
            <a:spLocks noGrp="1"/>
          </p:cNvSpPr>
          <p:nvPr>
            <p:ph type="sldNum" sz="quarter" idx="5"/>
          </p:nvPr>
        </p:nvSpPr>
        <p:spPr/>
        <p:txBody>
          <a:bodyPr/>
          <a:lstStyle/>
          <a:p>
            <a:fld id="{D8C3E97E-4890-4915-A7C2-F3D207C521C5}" type="slidenum">
              <a:rPr lang="en-US" smtClean="0"/>
              <a:t>36</a:t>
            </a:fld>
            <a:endParaRPr lang="en-US" dirty="0"/>
          </a:p>
        </p:txBody>
      </p:sp>
    </p:spTree>
    <p:extLst>
      <p:ext uri="{BB962C8B-B14F-4D97-AF65-F5344CB8AC3E}">
        <p14:creationId xmlns:p14="http://schemas.microsoft.com/office/powerpoint/2010/main" val="27793608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cs typeface="Calibri"/>
              </a:rPr>
              <a:t>What components of MTSS does the READ Act support?</a:t>
            </a:r>
          </a:p>
          <a:p>
            <a:endParaRPr lang="en-US" dirty="0">
              <a:cs typeface="Calibri"/>
            </a:endParaRPr>
          </a:p>
          <a:p>
            <a:r>
              <a:rPr lang="en-US" dirty="0">
                <a:cs typeface="Calibri"/>
              </a:rPr>
              <a:t>This slide provides an overall summary of what has been discussed in this presentation: how the READ Act addresses each of the components of MTSS to support a strong framework for success in reading. </a:t>
            </a:r>
          </a:p>
          <a:p>
            <a:endParaRPr lang="en-US" dirty="0">
              <a:cs typeface="Calibri"/>
            </a:endParaRPr>
          </a:p>
        </p:txBody>
      </p:sp>
      <p:sp>
        <p:nvSpPr>
          <p:cNvPr id="4" name="Slide Number Placeholder 3"/>
          <p:cNvSpPr>
            <a:spLocks noGrp="1"/>
          </p:cNvSpPr>
          <p:nvPr>
            <p:ph type="sldNum" sz="quarter" idx="5"/>
          </p:nvPr>
        </p:nvSpPr>
        <p:spPr/>
        <p:txBody>
          <a:bodyPr/>
          <a:lstStyle/>
          <a:p>
            <a:fld id="{C96C81EA-E0D4-43F8-B603-98FDA7F366F8}" type="slidenum">
              <a:rPr lang="en-US"/>
              <a:t>37</a:t>
            </a:fld>
            <a:endParaRPr lang="en-US" dirty="0"/>
          </a:p>
        </p:txBody>
      </p:sp>
    </p:spTree>
    <p:extLst>
      <p:ext uri="{BB962C8B-B14F-4D97-AF65-F5344CB8AC3E}">
        <p14:creationId xmlns:p14="http://schemas.microsoft.com/office/powerpoint/2010/main" val="3535808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today’s meeting, please utilize the Zoom Q&amp;A  feature for questions. Some questions may be answered live or later in the meeting based on our pacing through the content in this first hour. Individual district questions may be answered over email or later follow-up with your consultant or specialist. </a:t>
            </a:r>
          </a:p>
          <a:p>
            <a:endParaRPr lang="en-US" dirty="0"/>
          </a:p>
          <a:p>
            <a:r>
              <a:rPr lang="en-US" dirty="0"/>
              <a:t>With that out of the way, I will go ahead and turn this presentation over to Christina. Thank you so much for sharing your expertise with us today. </a:t>
            </a:r>
          </a:p>
        </p:txBody>
      </p:sp>
      <p:sp>
        <p:nvSpPr>
          <p:cNvPr id="4" name="Slide Number Placeholder 3"/>
          <p:cNvSpPr>
            <a:spLocks noGrp="1"/>
          </p:cNvSpPr>
          <p:nvPr>
            <p:ph type="sldNum" sz="quarter" idx="5"/>
          </p:nvPr>
        </p:nvSpPr>
        <p:spPr/>
        <p:txBody>
          <a:bodyPr/>
          <a:lstStyle/>
          <a:p>
            <a:fld id="{D8C3E97E-4890-4915-A7C2-F3D207C521C5}" type="slidenum">
              <a:rPr lang="en-US" smtClean="0"/>
              <a:t>4</a:t>
            </a:fld>
            <a:endParaRPr lang="en-US" dirty="0"/>
          </a:p>
        </p:txBody>
      </p:sp>
    </p:spTree>
    <p:extLst>
      <p:ext uri="{BB962C8B-B14F-4D97-AF65-F5344CB8AC3E}">
        <p14:creationId xmlns:p14="http://schemas.microsoft.com/office/powerpoint/2010/main" val="953106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323850" indent="-171450">
              <a:buFont typeface="Arial"/>
              <a:buChar char="•"/>
            </a:pPr>
            <a:r>
              <a:rPr lang="en-US" dirty="0"/>
              <a:t>Colorado Multi-tiered System of Supports or COMTSS is the name for the MTSS framework used in the state of Colorado. </a:t>
            </a:r>
          </a:p>
          <a:p>
            <a:pPr marL="323850" indent="-171450">
              <a:buFont typeface="Arial"/>
              <a:buChar char="•"/>
            </a:pPr>
            <a:r>
              <a:rPr lang="en-US" dirty="0"/>
              <a:t>Today we are going to explore what COMTSS is, what components it is comprised of, and how each component of COMTSS is called for in the READ Act. </a:t>
            </a:r>
          </a:p>
          <a:p>
            <a:pPr marL="323850" indent="-171450">
              <a:buFont typeface="Arial"/>
              <a:buChar char="•"/>
            </a:pPr>
            <a:endParaRPr lang="en-US" dirty="0">
              <a:ea typeface="Calibri" panose="020F0502020204030204"/>
              <a:cs typeface="Calibri" panose="020F0502020204030204"/>
            </a:endParaRPr>
          </a:p>
          <a:p>
            <a:pPr marL="171450" indent="-171450">
              <a:buFont typeface="Arial"/>
              <a:buChar char="•"/>
            </a:pPr>
            <a:r>
              <a:rPr lang="en-US" dirty="0"/>
              <a:t>The framework is comprised of five components: team-driven leadership, data-based problem solving and decision-making, family, school, and community partnerships, comprehensive screening and assessment, and a layered continuum of supports. </a:t>
            </a:r>
            <a:endParaRPr lang="en-US" dirty="0">
              <a:ea typeface="Calibri" panose="020F0502020204030204"/>
              <a:cs typeface="Calibri" panose="020F0502020204030204"/>
            </a:endParaRPr>
          </a:p>
          <a:p>
            <a:pPr marL="171450" indent="-171450">
              <a:buFont typeface="Arial"/>
              <a:buChar char="•"/>
            </a:pPr>
            <a:endParaRPr lang="en-US" dirty="0"/>
          </a:p>
          <a:p>
            <a:pPr marL="171450" indent="-171450">
              <a:buFont typeface="Arial"/>
              <a:buChar char="•"/>
            </a:pPr>
            <a:r>
              <a:rPr lang="en-US" dirty="0"/>
              <a:t>Identifying these common elements shows us that through implementing COMTSS well, we will meet legislative requirements and support the creation and implementation of effective, individualized, READ plans.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E8130FA5-EC34-42A7-9F4E-A672C5882149}" type="slidenum">
              <a:rPr lang="en-US" smtClean="0"/>
              <a:t>5</a:t>
            </a:fld>
            <a:endParaRPr lang="en-US" dirty="0"/>
          </a:p>
        </p:txBody>
      </p:sp>
    </p:spTree>
    <p:extLst>
      <p:ext uri="{BB962C8B-B14F-4D97-AF65-F5344CB8AC3E}">
        <p14:creationId xmlns:p14="http://schemas.microsoft.com/office/powerpoint/2010/main" val="4013331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13D75-48DF-FDB1-6685-4F38CF818B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55C85A-3A0C-0796-7055-1CE7228658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259CC8-DD5F-F435-985D-C6258BCD6234}"/>
              </a:ext>
            </a:extLst>
          </p:cNvPr>
          <p:cNvSpPr>
            <a:spLocks noGrp="1"/>
          </p:cNvSpPr>
          <p:nvPr>
            <p:ph type="body" idx="1"/>
          </p:nvPr>
        </p:nvSpPr>
        <p:spPr/>
        <p:txBody>
          <a:bodyPr/>
          <a:lstStyle/>
          <a:p>
            <a:pPr marL="171450" indent="-171450">
              <a:buFont typeface="Arial" panose="020B0604020202020204" pitchFamily="34" charset="0"/>
              <a:buChar char="•"/>
            </a:pPr>
            <a:r>
              <a:rPr lang="en-US" dirty="0"/>
              <a:t>MTSS is a </a:t>
            </a:r>
            <a:r>
              <a:rPr lang="en-US" b="1" dirty="0"/>
              <a:t>systems framework</a:t>
            </a:r>
            <a:r>
              <a:rPr lang="en-US" dirty="0"/>
              <a:t> that supports the use of </a:t>
            </a:r>
            <a:r>
              <a:rPr lang="en-US" b="1" dirty="0"/>
              <a:t>educational innovations. </a:t>
            </a:r>
          </a:p>
          <a:p>
            <a:pPr marL="171450" indent="-171450">
              <a:buFont typeface="Arial" panose="020B0604020202020204" pitchFamily="34" charset="0"/>
              <a:buChar char="•"/>
            </a:pPr>
            <a:r>
              <a:rPr lang="en-US" dirty="0"/>
              <a:t>An </a:t>
            </a:r>
            <a:r>
              <a:rPr lang="en-US" b="1" dirty="0"/>
              <a:t>innovation</a:t>
            </a:r>
            <a:r>
              <a:rPr lang="en-US" dirty="0"/>
              <a:t> is an intervention or a solution that helps </a:t>
            </a:r>
            <a:r>
              <a:rPr lang="en-US" b="1" dirty="0"/>
              <a:t>solve a problem.</a:t>
            </a:r>
            <a:endParaRPr lang="en-US" b="1" dirty="0">
              <a:ea typeface="Calibri"/>
              <a:cs typeface="Calibri"/>
            </a:endParaRPr>
          </a:p>
          <a:p>
            <a:pPr marL="171450" indent="-171450">
              <a:buFont typeface="Arial" panose="020B0604020202020204" pitchFamily="34" charset="0"/>
              <a:buChar char="•"/>
            </a:pPr>
            <a:r>
              <a:rPr lang="en-US" dirty="0"/>
              <a:t>Innovations in education are the </a:t>
            </a:r>
            <a:r>
              <a:rPr lang="en-US" b="1" dirty="0"/>
              <a:t>evidence-based practices </a:t>
            </a:r>
            <a:r>
              <a:rPr lang="en-US" dirty="0"/>
              <a:t>used to support students and staff in all domains. </a:t>
            </a:r>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F2FC1E29-B2D2-CF40-2054-30877BB8B4C0}"/>
              </a:ext>
            </a:extLst>
          </p:cNvPr>
          <p:cNvSpPr>
            <a:spLocks noGrp="1"/>
          </p:cNvSpPr>
          <p:nvPr>
            <p:ph type="sldNum" sz="quarter" idx="5"/>
          </p:nvPr>
        </p:nvSpPr>
        <p:spPr/>
        <p:txBody>
          <a:bodyPr/>
          <a:lstStyle/>
          <a:p>
            <a:fld id="{D8C3E97E-4890-4915-A7C2-F3D207C521C5}" type="slidenum">
              <a:rPr lang="en-US" smtClean="0"/>
              <a:t>6</a:t>
            </a:fld>
            <a:endParaRPr lang="en-US" dirty="0"/>
          </a:p>
        </p:txBody>
      </p:sp>
    </p:spTree>
    <p:extLst>
      <p:ext uri="{BB962C8B-B14F-4D97-AF65-F5344CB8AC3E}">
        <p14:creationId xmlns:p14="http://schemas.microsoft.com/office/powerpoint/2010/main" val="1974047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13D75-48DF-FDB1-6685-4F38CF818B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55C85A-3A0C-0796-7055-1CE7228658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259CC8-DD5F-F435-985D-C6258BCD6234}"/>
              </a:ext>
            </a:extLst>
          </p:cNvPr>
          <p:cNvSpPr>
            <a:spLocks noGrp="1"/>
          </p:cNvSpPr>
          <p:nvPr>
            <p:ph type="body" idx="1"/>
          </p:nvPr>
        </p:nvSpPr>
        <p:spPr/>
        <p:txBody>
          <a:bodyPr/>
          <a:lstStyle/>
          <a:p>
            <a:r>
              <a:rPr lang="en-US" dirty="0">
                <a:ea typeface="Calibri" panose="020F0502020204030204"/>
                <a:cs typeface="Calibri" panose="020F0502020204030204"/>
              </a:rPr>
              <a:t>We can think of MTSS as the framework of a building. It is providing support and allowing all of the other parts of the building to work they way they are supposed to. </a:t>
            </a:r>
            <a:endParaRPr lang="en-US" b="1" dirty="0">
              <a:ea typeface="Calibri" panose="020F0502020204030204"/>
              <a:cs typeface="Calibri" panose="020F0502020204030204"/>
            </a:endParaRPr>
          </a:p>
          <a:p>
            <a:pPr lvl="1" indent="-171450">
              <a:buFont typeface="Courier New" panose="020B0604020202020204" pitchFamily="34" charset="0"/>
              <a:buChar char="o"/>
            </a:pPr>
            <a:r>
              <a:rPr lang="en-US" dirty="0">
                <a:ea typeface="Calibri" panose="020F0502020204030204"/>
                <a:cs typeface="Calibri" panose="020F0502020204030204"/>
              </a:rPr>
              <a:t>On the framework of MTSS, we can implement social-emotional learning, universal design for learning, restorative practices, response to intervention, positive behavioral interventions and supports and the READ act.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READ Act</a:t>
            </a:r>
            <a:r>
              <a:rPr lang="en-US" dirty="0">
                <a:solidFill>
                  <a:srgbClr val="000000"/>
                </a:solidFill>
                <a:latin typeface="Calibri" panose="020F0502020204030204"/>
                <a:ea typeface="Calibri" panose="020F0502020204030204"/>
                <a:cs typeface="Calibri" panose="020F0502020204030204"/>
              </a:rPr>
              <a:t> </a:t>
            </a:r>
            <a:r>
              <a:rPr lang="en-US" dirty="0"/>
              <a:t>is a legislative requirement in Colorado also focused on prevention. The legislation requires universal literacy assessment and identification of students at risk for reading difficulty so that appropriate interventions can be put in place. It also focuses on high-quality, evidence based programming and instructional practices. The READ Act is considered an educational innovation that fits within the framework of MTSS.</a:t>
            </a:r>
            <a:endParaRPr lang="en-US" b="0" i="0" dirty="0">
              <a:solidFill>
                <a:srgbClr val="000000"/>
              </a:solidFill>
              <a:effectLst/>
              <a:latin typeface="SourceSansProRegular"/>
            </a:endParaRPr>
          </a:p>
          <a:p>
            <a:endParaRPr lang="en-US" dirty="0">
              <a:ea typeface="Calibri"/>
              <a:cs typeface="Calibri"/>
            </a:endParaRPr>
          </a:p>
          <a:p>
            <a:endParaRPr lang="en-US" dirty="0"/>
          </a:p>
          <a:p>
            <a:pPr marL="0" indent="0">
              <a:buFont typeface="Arial" panose="020B0604020202020204" pitchFamily="34" charset="0"/>
              <a:buNone/>
            </a:pPr>
            <a:r>
              <a:rPr lang="en-US" b="1" dirty="0"/>
              <a:t>Acronyms</a:t>
            </a:r>
            <a:endParaRPr lang="en-US" b="1" dirty="0">
              <a:ea typeface="Calibri"/>
              <a:cs typeface="Calibri"/>
            </a:endParaRPr>
          </a:p>
          <a:p>
            <a:pPr marL="171450" indent="-171450">
              <a:buFont typeface="Arial" panose="020B0604020202020204" pitchFamily="34" charset="0"/>
              <a:buChar char="•"/>
            </a:pPr>
            <a:r>
              <a:rPr lang="en-US" dirty="0"/>
              <a:t>SEL – Social-emotional Learning</a:t>
            </a:r>
            <a:endParaRPr lang="en-US" dirty="0">
              <a:ea typeface="Calibri"/>
              <a:cs typeface="Calibri"/>
            </a:endParaRPr>
          </a:p>
          <a:p>
            <a:pPr marL="171450" indent="-171450">
              <a:buFont typeface="Arial" panose="020B0604020202020204" pitchFamily="34" charset="0"/>
              <a:buChar char="•"/>
            </a:pPr>
            <a:r>
              <a:rPr lang="en-US" dirty="0"/>
              <a:t>UDL – Universal Design for Learning </a:t>
            </a:r>
            <a:endParaRPr lang="en-US" dirty="0">
              <a:ea typeface="Calibri"/>
              <a:cs typeface="Calibri"/>
            </a:endParaRPr>
          </a:p>
          <a:p>
            <a:pPr marL="171450" indent="-171450">
              <a:buFont typeface="Arial" panose="020B0604020202020204" pitchFamily="34" charset="0"/>
              <a:buChar char="•"/>
            </a:pPr>
            <a:r>
              <a:rPr lang="en-US" dirty="0"/>
              <a:t>RP – Restorative Practices</a:t>
            </a:r>
            <a:endParaRPr lang="en-US" dirty="0">
              <a:ea typeface="Calibri"/>
              <a:cs typeface="Calibri"/>
            </a:endParaRPr>
          </a:p>
          <a:p>
            <a:pPr marL="171450" indent="-171450">
              <a:buFont typeface="Arial" panose="020B0604020202020204" pitchFamily="34" charset="0"/>
              <a:buChar char="•"/>
            </a:pPr>
            <a:r>
              <a:rPr lang="en-US" dirty="0"/>
              <a:t>RtI – Response to Intervention </a:t>
            </a:r>
            <a:endParaRPr lang="en-US" dirty="0">
              <a:ea typeface="Calibri"/>
              <a:cs typeface="Calibri"/>
            </a:endParaRPr>
          </a:p>
          <a:p>
            <a:pPr marL="171450" indent="-171450">
              <a:buFont typeface="Arial" panose="020B0604020202020204" pitchFamily="34" charset="0"/>
              <a:buChar char="•"/>
            </a:pPr>
            <a:r>
              <a:rPr lang="en-US" dirty="0"/>
              <a:t>PBIS – Positive Behavioral Interventions and Supports   </a:t>
            </a:r>
            <a:endParaRPr lang="en-US" dirty="0">
              <a:ea typeface="Calibri"/>
              <a:cs typeface="Calibri"/>
            </a:endParaRPr>
          </a:p>
          <a:p>
            <a:pPr marL="171450" indent="-171450">
              <a:buFont typeface="Arial" panose="020B0604020202020204" pitchFamily="34" charset="0"/>
              <a:buChar char="•"/>
            </a:pPr>
            <a:r>
              <a:rPr lang="en-US" dirty="0"/>
              <a:t>READ Act - Reading to Ensure Academic Development Act </a:t>
            </a:r>
            <a:endParaRPr lang="en-US" dirty="0">
              <a:ea typeface="Calibri"/>
              <a:cs typeface="Calibri"/>
            </a:endParaRPr>
          </a:p>
        </p:txBody>
      </p:sp>
      <p:sp>
        <p:nvSpPr>
          <p:cNvPr id="4" name="Slide Number Placeholder 3">
            <a:extLst>
              <a:ext uri="{FF2B5EF4-FFF2-40B4-BE49-F238E27FC236}">
                <a16:creationId xmlns:a16="http://schemas.microsoft.com/office/drawing/2014/main" id="{F2FC1E29-B2D2-CF40-2054-30877BB8B4C0}"/>
              </a:ext>
            </a:extLst>
          </p:cNvPr>
          <p:cNvSpPr>
            <a:spLocks noGrp="1"/>
          </p:cNvSpPr>
          <p:nvPr>
            <p:ph type="sldNum" sz="quarter" idx="5"/>
          </p:nvPr>
        </p:nvSpPr>
        <p:spPr/>
        <p:txBody>
          <a:bodyPr/>
          <a:lstStyle/>
          <a:p>
            <a:fld id="{D8C3E97E-4890-4915-A7C2-F3D207C521C5}" type="slidenum">
              <a:rPr lang="en-US" smtClean="0"/>
              <a:t>7</a:t>
            </a:fld>
            <a:endParaRPr lang="en-US" dirty="0"/>
          </a:p>
        </p:txBody>
      </p:sp>
    </p:spTree>
    <p:extLst>
      <p:ext uri="{BB962C8B-B14F-4D97-AF65-F5344CB8AC3E}">
        <p14:creationId xmlns:p14="http://schemas.microsoft.com/office/powerpoint/2010/main" val="3099674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285750" indent="-285750">
              <a:lnSpc>
                <a:spcPct val="150000"/>
              </a:lnSpc>
              <a:buFont typeface="Arial"/>
              <a:buChar char="•"/>
              <a:defRPr/>
            </a:pPr>
            <a:r>
              <a:rPr lang="en-US" dirty="0"/>
              <a:t>In practice, COMTSS is a structured framework for driving systemic improvement, ensuring the essential elements are in place to support innovations. </a:t>
            </a:r>
          </a:p>
          <a:p>
            <a:pPr marL="800100" lvl="1" indent="-285750">
              <a:lnSpc>
                <a:spcPct val="150000"/>
              </a:lnSpc>
              <a:buFont typeface="Courier New"/>
              <a:buChar char="o"/>
              <a:defRPr/>
            </a:pPr>
            <a:r>
              <a:rPr lang="en-US" dirty="0"/>
              <a:t>It emphasizes assembling the right team, gathering reliable data to understand needs, implementing appropriate strategies to address those needs, establishing clear methods to monitor progress and effectiveness, and adopting a whole-child perspective throughout the process. </a:t>
            </a:r>
            <a:endParaRPr lang="en-US" dirty="0">
              <a:ea typeface="Calibri"/>
              <a:cs typeface="Calibri"/>
            </a:endParaRPr>
          </a:p>
          <a:p>
            <a:pPr marL="285750" indent="-285750">
              <a:lnSpc>
                <a:spcPct val="150000"/>
              </a:lnSpc>
              <a:buFont typeface="Arial"/>
              <a:buChar char="•"/>
              <a:defRPr/>
            </a:pPr>
            <a:endParaRPr lang="en-US" sz="3600" dirty="0">
              <a:ea typeface="Calibri"/>
              <a:cs typeface="Calibri"/>
            </a:endParaRPr>
          </a:p>
          <a:p>
            <a:pPr marL="0" marR="0" lvl="0" indent="0" algn="l" defTabSz="914400">
              <a:lnSpc>
                <a:spcPct val="150000"/>
              </a:lnSpc>
              <a:spcBef>
                <a:spcPts val="0"/>
              </a:spcBef>
              <a:spcAft>
                <a:spcPts val="0"/>
              </a:spcAft>
              <a:buClrTx/>
              <a:buSzTx/>
              <a:buFontTx/>
              <a:buNone/>
              <a:tabLst/>
              <a:defRPr/>
            </a:pPr>
            <a:endParaRPr lang="en-US" sz="2400" dirty="0">
              <a:solidFill>
                <a:srgbClr val="333333"/>
              </a:solidFill>
              <a:latin typeface="Arial"/>
              <a:cs typeface="Arial"/>
            </a:endParaRPr>
          </a:p>
        </p:txBody>
      </p:sp>
    </p:spTree>
    <p:extLst>
      <p:ext uri="{BB962C8B-B14F-4D97-AF65-F5344CB8AC3E}">
        <p14:creationId xmlns:p14="http://schemas.microsoft.com/office/powerpoint/2010/main" val="891045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a:buChar char="•"/>
            </a:pPr>
            <a:r>
              <a:rPr lang="en-US" dirty="0"/>
              <a:t>Often, these innovations may feel like they are in competition with each other.  When this occurs, staff may be unclear what interventions to use, when, and how. </a:t>
            </a:r>
          </a:p>
          <a:p>
            <a:endParaRPr lang="en-US" dirty="0">
              <a:ea typeface="Calibri"/>
              <a:cs typeface="Calibri"/>
            </a:endParaRPr>
          </a:p>
          <a:p>
            <a:pPr marL="171450" indent="-171450">
              <a:buFont typeface="Arial"/>
              <a:buChar char="•"/>
            </a:pPr>
            <a:r>
              <a:rPr lang="en-US" dirty="0"/>
              <a:t>MTSS is the framework that aligns the initiatives in use. It ensures that the initiatives are used to compliment one another, not to compete. </a:t>
            </a:r>
            <a:endParaRPr lang="en-US" dirty="0">
              <a:ea typeface="Calibri"/>
              <a:cs typeface="Calibri"/>
            </a:endParaRPr>
          </a:p>
          <a:p>
            <a:pPr marL="800100" lvl="1" indent="-171450">
              <a:buFont typeface="Courier New"/>
              <a:buChar char="o"/>
            </a:pPr>
            <a:r>
              <a:rPr lang="en-US" dirty="0"/>
              <a:t>When an MTSS framework is used with fidelity, that ambiguity is resolved as each innovation is operating in the framework to address similar, but different problems. </a:t>
            </a:r>
            <a:endParaRPr lang="en-US" dirty="0">
              <a:ea typeface="Calibri"/>
              <a:cs typeface="Calibri"/>
            </a:endParaRPr>
          </a:p>
          <a:p>
            <a:pPr marL="171450" indent="-171450">
              <a:buFont typeface="Arial"/>
              <a:buChar char="•"/>
            </a:pPr>
            <a:endParaRPr lang="en-US" dirty="0">
              <a:ea typeface="Calibri"/>
              <a:cs typeface="Calibri"/>
            </a:endParaRPr>
          </a:p>
          <a:p>
            <a:pPr marL="171450" indent="-171450">
              <a:buFont typeface="Arial"/>
              <a:buChar char="•"/>
            </a:pPr>
            <a:r>
              <a:rPr lang="en-US" dirty="0">
                <a:ea typeface="Calibri"/>
                <a:cs typeface="Calibri"/>
              </a:rPr>
              <a:t>For example, if you work in a school that uses a PBIS system it may cause confusion if you introduce restorative practices as the innovations are both addressing behavior. </a:t>
            </a:r>
          </a:p>
          <a:p>
            <a:pPr marL="800100" lvl="1" indent="-171450">
              <a:buFont typeface="Courier New"/>
              <a:buChar char="o"/>
            </a:pPr>
            <a:r>
              <a:rPr lang="en-US" dirty="0">
                <a:ea typeface="Calibri"/>
                <a:cs typeface="Calibri"/>
              </a:rPr>
              <a:t>However, when we implement each through the MTSS framework, the components help us to understand how each innovation operates across the tiers and we can use PBIS and Restorative practices to compliment one another and provide more comprehensive, needs aligned, supports.  </a:t>
            </a:r>
          </a:p>
        </p:txBody>
      </p:sp>
      <p:sp>
        <p:nvSpPr>
          <p:cNvPr id="4" name="Slide Number Placeholder 3"/>
          <p:cNvSpPr>
            <a:spLocks noGrp="1"/>
          </p:cNvSpPr>
          <p:nvPr>
            <p:ph type="sldNum" sz="quarter" idx="5"/>
          </p:nvPr>
        </p:nvSpPr>
        <p:spPr/>
        <p:txBody>
          <a:bodyPr/>
          <a:lstStyle/>
          <a:p>
            <a:fld id="{E8130FA5-EC34-42A7-9F4E-A672C5882149}" type="slidenum">
              <a:rPr lang="en-US" smtClean="0"/>
              <a:t>9</a:t>
            </a:fld>
            <a:endParaRPr lang="en-US" dirty="0"/>
          </a:p>
        </p:txBody>
      </p:sp>
    </p:spTree>
    <p:extLst>
      <p:ext uri="{BB962C8B-B14F-4D97-AF65-F5344CB8AC3E}">
        <p14:creationId xmlns:p14="http://schemas.microsoft.com/office/powerpoint/2010/main" val="22536728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4675238"/>
            <a:ext cx="9144000" cy="2182761"/>
          </a:xfrm>
          <a:prstGeom prst="rect">
            <a:avLst/>
          </a:prstGeom>
          <a:gradFill>
            <a:gsLst>
              <a:gs pos="0">
                <a:schemeClr val="bg1"/>
              </a:gs>
              <a:gs pos="100000">
                <a:srgbClr val="488BC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3236239"/>
            <a:ext cx="7772400" cy="1216589"/>
          </a:xfrm>
        </p:spPr>
        <p:txBody>
          <a:bodyPr anchor="t" anchorCtr="0">
            <a:normAutofit/>
          </a:bodyPr>
          <a:lstStyle>
            <a:lvl1pPr algn="ctr">
              <a:defRPr sz="3600">
                <a:latin typeface="Museo Slab 500" panose="02000000000000000000" pitchFamily="50" charset="0"/>
              </a:defRPr>
            </a:lvl1pPr>
          </a:lstStyle>
          <a:p>
            <a:r>
              <a:rPr lang="en-US"/>
              <a:t>Click to edit Master title style</a:t>
            </a:r>
          </a:p>
        </p:txBody>
      </p:sp>
      <p:sp>
        <p:nvSpPr>
          <p:cNvPr id="3" name="Subtitle 2"/>
          <p:cNvSpPr>
            <a:spLocks noGrp="1"/>
          </p:cNvSpPr>
          <p:nvPr>
            <p:ph type="subTitle" idx="1"/>
          </p:nvPr>
        </p:nvSpPr>
        <p:spPr>
          <a:xfrm>
            <a:off x="685800" y="5073444"/>
            <a:ext cx="7772400" cy="106592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737" y="632706"/>
            <a:ext cx="2821173" cy="1762730"/>
          </a:xfrm>
          <a:prstGeom prst="rect">
            <a:avLst/>
          </a:prstGeom>
        </p:spPr>
      </p:pic>
      <p:cxnSp>
        <p:nvCxnSpPr>
          <p:cNvPr id="10" name="Straight Connector 9"/>
          <p:cNvCxnSpPr/>
          <p:nvPr userDrawn="1"/>
        </p:nvCxnSpPr>
        <p:spPr>
          <a:xfrm>
            <a:off x="685800" y="2772696"/>
            <a:ext cx="7801897"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880575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
        <p:nvSpPr>
          <p:cNvPr id="3"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a:t>Click to edit Master title style</a:t>
            </a:r>
          </a:p>
        </p:txBody>
      </p:sp>
    </p:spTree>
    <p:extLst>
      <p:ext uri="{BB962C8B-B14F-4D97-AF65-F5344CB8AC3E}">
        <p14:creationId xmlns:p14="http://schemas.microsoft.com/office/powerpoint/2010/main" val="1684718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a:t>Click to edit Master title style</a:t>
            </a:r>
          </a:p>
        </p:txBody>
      </p:sp>
    </p:spTree>
    <p:extLst>
      <p:ext uri="{BB962C8B-B14F-4D97-AF65-F5344CB8AC3E}">
        <p14:creationId xmlns:p14="http://schemas.microsoft.com/office/powerpoint/2010/main" val="4180389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a:t>Click to edit Master title style</a:t>
            </a:r>
          </a:p>
        </p:txBody>
      </p:sp>
      <p:sp>
        <p:nvSpPr>
          <p:cNvPr id="4" name="Slide Number Placeholder 5"/>
          <p:cNvSpPr>
            <a:spLocks noGrp="1"/>
          </p:cNvSpPr>
          <p:nvPr>
            <p:ph type="sldNum" sz="quarter" idx="12"/>
          </p:nvPr>
        </p:nvSpPr>
        <p:spPr>
          <a:xfrm>
            <a:off x="215697"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09088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a:t>Click to edit Master title style</a:t>
            </a:r>
          </a:p>
        </p:txBody>
      </p:sp>
      <p:sp>
        <p:nvSpPr>
          <p:cNvPr id="4"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722219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7C27AD28-6D6E-A3A2-257F-F15583F647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93700" y="6044682"/>
            <a:ext cx="1108903" cy="644242"/>
          </a:xfrm>
          <a:prstGeom prst="rect">
            <a:avLst/>
          </a:prstGeom>
        </p:spPr>
      </p:pic>
      <p:cxnSp>
        <p:nvCxnSpPr>
          <p:cNvPr id="4" name="Straight Connector 3">
            <a:extLst>
              <a:ext uri="{FF2B5EF4-FFF2-40B4-BE49-F238E27FC236}">
                <a16:creationId xmlns:a16="http://schemas.microsoft.com/office/drawing/2014/main" id="{D74E7E34-6047-DA44-BD8B-65124597B24E}"/>
              </a:ext>
            </a:extLst>
          </p:cNvPr>
          <p:cNvCxnSpPr>
            <a:cxnSpLocks/>
          </p:cNvCxnSpPr>
          <p:nvPr userDrawn="1"/>
        </p:nvCxnSpPr>
        <p:spPr>
          <a:xfrm>
            <a:off x="213036" y="772996"/>
            <a:ext cx="8717930" cy="0"/>
          </a:xfrm>
          <a:prstGeom prst="line">
            <a:avLst/>
          </a:prstGeom>
          <a:ln w="57150">
            <a:solidFill>
              <a:schemeClr val="bg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10112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68C69-2245-F8AC-BF9F-0641387475D2}"/>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6DF67D-6ED6-A0E1-92AB-8B813EE2244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79C2807-8782-7044-EEC3-B6858E85502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FF2C44-F823-A211-6D0B-770B8BE01F5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3ED3BCB-B5E7-3555-65E5-E49EEDE27B7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393923-6F29-D27A-B4BC-22C98E03D17E}"/>
              </a:ext>
            </a:extLst>
          </p:cNvPr>
          <p:cNvSpPr>
            <a:spLocks noGrp="1"/>
          </p:cNvSpPr>
          <p:nvPr>
            <p:ph type="dt" sz="half" idx="10"/>
          </p:nvPr>
        </p:nvSpPr>
        <p:spPr/>
        <p:txBody>
          <a:bodyPr/>
          <a:lstStyle/>
          <a:p>
            <a:fld id="{64BDB891-47E4-42E2-8E7F-BB00B493E067}" type="datetimeFigureOut">
              <a:rPr lang="en-US" smtClean="0"/>
              <a:t>1/22/2025</a:t>
            </a:fld>
            <a:endParaRPr lang="en-US" dirty="0"/>
          </a:p>
        </p:txBody>
      </p:sp>
      <p:sp>
        <p:nvSpPr>
          <p:cNvPr id="8" name="Footer Placeholder 7">
            <a:extLst>
              <a:ext uri="{FF2B5EF4-FFF2-40B4-BE49-F238E27FC236}">
                <a16:creationId xmlns:a16="http://schemas.microsoft.com/office/drawing/2014/main" id="{41ED1044-66C6-09B9-5DD4-B8219108E3C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5D507ED-43D5-7F44-C86E-D1DC9B8A8665}"/>
              </a:ext>
            </a:extLst>
          </p:cNvPr>
          <p:cNvSpPr>
            <a:spLocks noGrp="1"/>
          </p:cNvSpPr>
          <p:nvPr>
            <p:ph type="sldNum" sz="quarter" idx="12"/>
          </p:nvPr>
        </p:nvSpPr>
        <p:spPr/>
        <p:txBody>
          <a:bodyPr/>
          <a:lstStyle/>
          <a:p>
            <a:fld id="{077177CD-FD1D-4494-A892-702EACA5D7CE}" type="slidenum">
              <a:rPr lang="en-US" smtClean="0"/>
              <a:t>‹#›</a:t>
            </a:fld>
            <a:endParaRPr lang="en-US" dirty="0"/>
          </a:p>
        </p:txBody>
      </p:sp>
    </p:spTree>
    <p:extLst>
      <p:ext uri="{BB962C8B-B14F-4D97-AF65-F5344CB8AC3E}">
        <p14:creationId xmlns:p14="http://schemas.microsoft.com/office/powerpoint/2010/main" val="1803855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2105-0F19-CE06-0BCB-EB402147AF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4611C4-CFCC-DE28-3396-4B55DCFC33D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6A769E-246B-A8B0-4B03-38471ABCE7F5}"/>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E3B536-C977-9D06-1874-6946993A16BE}"/>
              </a:ext>
            </a:extLst>
          </p:cNvPr>
          <p:cNvSpPr>
            <a:spLocks noGrp="1"/>
          </p:cNvSpPr>
          <p:nvPr>
            <p:ph type="dt" sz="half" idx="10"/>
          </p:nvPr>
        </p:nvSpPr>
        <p:spPr/>
        <p:txBody>
          <a:bodyPr/>
          <a:lstStyle/>
          <a:p>
            <a:fld id="{64BDB891-47E4-42E2-8E7F-BB00B493E067}" type="datetimeFigureOut">
              <a:rPr lang="en-US" smtClean="0"/>
              <a:t>1/22/2025</a:t>
            </a:fld>
            <a:endParaRPr lang="en-US" dirty="0"/>
          </a:p>
        </p:txBody>
      </p:sp>
      <p:sp>
        <p:nvSpPr>
          <p:cNvPr id="6" name="Footer Placeholder 5">
            <a:extLst>
              <a:ext uri="{FF2B5EF4-FFF2-40B4-BE49-F238E27FC236}">
                <a16:creationId xmlns:a16="http://schemas.microsoft.com/office/drawing/2014/main" id="{2A579C5C-3CBA-E5BD-3F3F-2757FAE7F79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C1EE8E8-EF65-659D-F21A-8741E3109279}"/>
              </a:ext>
            </a:extLst>
          </p:cNvPr>
          <p:cNvSpPr>
            <a:spLocks noGrp="1"/>
          </p:cNvSpPr>
          <p:nvPr>
            <p:ph type="sldNum" sz="quarter" idx="12"/>
          </p:nvPr>
        </p:nvSpPr>
        <p:spPr/>
        <p:txBody>
          <a:bodyPr/>
          <a:lstStyle/>
          <a:p>
            <a:fld id="{077177CD-FD1D-4494-A892-702EACA5D7CE}" type="slidenum">
              <a:rPr lang="en-US" smtClean="0"/>
              <a:t>‹#›</a:t>
            </a:fld>
            <a:endParaRPr lang="en-US" dirty="0"/>
          </a:p>
        </p:txBody>
      </p:sp>
    </p:spTree>
    <p:extLst>
      <p:ext uri="{BB962C8B-B14F-4D97-AF65-F5344CB8AC3E}">
        <p14:creationId xmlns:p14="http://schemas.microsoft.com/office/powerpoint/2010/main" val="1874191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FC4F7-D34D-7882-7FF3-10822AD787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8819A2-FC60-995C-6105-B0973D09E3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E0A6E8-FE87-B760-D19F-F41F4E878216}"/>
              </a:ext>
            </a:extLst>
          </p:cNvPr>
          <p:cNvSpPr>
            <a:spLocks noGrp="1"/>
          </p:cNvSpPr>
          <p:nvPr>
            <p:ph type="dt" sz="half" idx="10"/>
          </p:nvPr>
        </p:nvSpPr>
        <p:spPr/>
        <p:txBody>
          <a:bodyPr/>
          <a:lstStyle/>
          <a:p>
            <a:fld id="{64BDB891-47E4-42E2-8E7F-BB00B493E067}" type="datetimeFigureOut">
              <a:rPr lang="en-US" smtClean="0"/>
              <a:t>1/22/2025</a:t>
            </a:fld>
            <a:endParaRPr lang="en-US" dirty="0"/>
          </a:p>
        </p:txBody>
      </p:sp>
      <p:sp>
        <p:nvSpPr>
          <p:cNvPr id="5" name="Footer Placeholder 4">
            <a:extLst>
              <a:ext uri="{FF2B5EF4-FFF2-40B4-BE49-F238E27FC236}">
                <a16:creationId xmlns:a16="http://schemas.microsoft.com/office/drawing/2014/main" id="{62958D9C-77CA-006F-9AA2-7E800F66609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E2088D-D271-E39E-3279-22D65AE05FD5}"/>
              </a:ext>
            </a:extLst>
          </p:cNvPr>
          <p:cNvSpPr>
            <a:spLocks noGrp="1"/>
          </p:cNvSpPr>
          <p:nvPr>
            <p:ph type="sldNum" sz="quarter" idx="12"/>
          </p:nvPr>
        </p:nvSpPr>
        <p:spPr/>
        <p:txBody>
          <a:bodyPr/>
          <a:lstStyle/>
          <a:p>
            <a:fld id="{077177CD-FD1D-4494-A892-702EACA5D7CE}" type="slidenum">
              <a:rPr lang="en-US" smtClean="0"/>
              <a:t>‹#›</a:t>
            </a:fld>
            <a:endParaRPr lang="en-US" dirty="0"/>
          </a:p>
        </p:txBody>
      </p:sp>
    </p:spTree>
    <p:extLst>
      <p:ext uri="{BB962C8B-B14F-4D97-AF65-F5344CB8AC3E}">
        <p14:creationId xmlns:p14="http://schemas.microsoft.com/office/powerpoint/2010/main" val="10881928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3"/>
        <p:cNvGrpSpPr/>
        <p:nvPr/>
      </p:nvGrpSpPr>
      <p:grpSpPr>
        <a:xfrm>
          <a:off x="0" y="0"/>
          <a:ext cx="0" cy="0"/>
          <a:chOff x="0" y="0"/>
          <a:chExt cx="0" cy="0"/>
        </a:xfrm>
      </p:grpSpPr>
      <p:sp>
        <p:nvSpPr>
          <p:cNvPr id="104" name="Google Shape;104;g23e8456498d_0_679"/>
          <p:cNvSpPr txBox="1">
            <a:spLocks noGrp="1"/>
          </p:cNvSpPr>
          <p:nvPr>
            <p:ph type="title"/>
          </p:nvPr>
        </p:nvSpPr>
        <p:spPr>
          <a:xfrm>
            <a:off x="628650" y="365127"/>
            <a:ext cx="78867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g23e8456498d_0_679"/>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6" name="Google Shape;106;g23e8456498d_0_679"/>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7" name="Google Shape;107;g23e8456498d_0_679"/>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8" name="Google Shape;108;g23e8456498d_0_679"/>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pic>
        <p:nvPicPr>
          <p:cNvPr id="109" name="Google Shape;109;g23e8456498d_0_679"/>
          <p:cNvPicPr preferRelativeResize="0"/>
          <p:nvPr/>
        </p:nvPicPr>
        <p:blipFill rotWithShape="1">
          <a:blip r:embed="rId2">
            <a:alphaModFix/>
          </a:blip>
          <a:srcRect/>
          <a:stretch/>
        </p:blipFill>
        <p:spPr>
          <a:xfrm>
            <a:off x="2" y="0"/>
            <a:ext cx="9143996" cy="1219200"/>
          </a:xfrm>
          <a:prstGeom prst="rect">
            <a:avLst/>
          </a:prstGeom>
          <a:noFill/>
          <a:ln>
            <a:noFill/>
          </a:ln>
        </p:spPr>
      </p:pic>
      <p:pic>
        <p:nvPicPr>
          <p:cNvPr id="110" name="Google Shape;110;g23e8456498d_0_679"/>
          <p:cNvPicPr preferRelativeResize="0"/>
          <p:nvPr/>
        </p:nvPicPr>
        <p:blipFill rotWithShape="1">
          <a:blip r:embed="rId3">
            <a:alphaModFix/>
          </a:blip>
          <a:srcRect/>
          <a:stretch/>
        </p:blipFill>
        <p:spPr>
          <a:xfrm>
            <a:off x="7772400" y="6172203"/>
            <a:ext cx="1143000" cy="48591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92"/>
        <p:cNvGrpSpPr/>
        <p:nvPr/>
      </p:nvGrpSpPr>
      <p:grpSpPr>
        <a:xfrm>
          <a:off x="0" y="0"/>
          <a:ext cx="0" cy="0"/>
          <a:chOff x="0" y="0"/>
          <a:chExt cx="0" cy="0"/>
        </a:xfrm>
      </p:grpSpPr>
      <p:pic>
        <p:nvPicPr>
          <p:cNvPr id="393" name="Google Shape;393;g24fc2a46277_0_2982"/>
          <p:cNvPicPr preferRelativeResize="0"/>
          <p:nvPr/>
        </p:nvPicPr>
        <p:blipFill rotWithShape="1">
          <a:blip r:embed="rId2">
            <a:alphaModFix/>
          </a:blip>
          <a:srcRect/>
          <a:stretch/>
        </p:blipFill>
        <p:spPr>
          <a:xfrm>
            <a:off x="1" y="0"/>
            <a:ext cx="9143996" cy="1219200"/>
          </a:xfrm>
          <a:prstGeom prst="rect">
            <a:avLst/>
          </a:prstGeom>
          <a:noFill/>
          <a:ln>
            <a:noFill/>
          </a:ln>
        </p:spPr>
      </p:pic>
      <p:sp>
        <p:nvSpPr>
          <p:cNvPr id="394" name="Google Shape;394;g24fc2a46277_0_2982"/>
          <p:cNvSpPr txBox="1">
            <a:spLocks noGrp="1"/>
          </p:cNvSpPr>
          <p:nvPr>
            <p:ph type="title"/>
          </p:nvPr>
        </p:nvSpPr>
        <p:spPr>
          <a:xfrm>
            <a:off x="245193" y="254514"/>
            <a:ext cx="6081900" cy="7563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lt1"/>
              </a:buClr>
              <a:buSzPts val="3200"/>
              <a:buFont typeface="Arial"/>
              <a:buNone/>
              <a:defRPr sz="3200">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95" name="Google Shape;395;g24fc2a46277_0_2982"/>
          <p:cNvSpPr txBox="1">
            <a:spLocks noGrp="1"/>
          </p:cNvSpPr>
          <p:nvPr>
            <p:ph type="body" idx="1"/>
          </p:nvPr>
        </p:nvSpPr>
        <p:spPr>
          <a:xfrm>
            <a:off x="628650" y="1463040"/>
            <a:ext cx="7886700" cy="4640700"/>
          </a:xfrm>
          <a:prstGeom prst="rect">
            <a:avLst/>
          </a:prstGeom>
          <a:noFill/>
          <a:ln>
            <a:noFill/>
          </a:ln>
        </p:spPr>
        <p:txBody>
          <a:bodyPr spcFirstLastPara="1" wrap="square" lIns="0" tIns="0" rIns="0" bIns="45700" anchor="t" anchorCtr="0">
            <a:normAutofit/>
          </a:bodyPr>
          <a:lstStyle>
            <a:lvl1pPr marL="457200" lvl="0" indent="-406400" algn="l" rtl="0">
              <a:lnSpc>
                <a:spcPct val="90000"/>
              </a:lnSpc>
              <a:spcBef>
                <a:spcPts val="1000"/>
              </a:spcBef>
              <a:spcAft>
                <a:spcPts val="0"/>
              </a:spcAft>
              <a:buClr>
                <a:schemeClr val="dk1"/>
              </a:buClr>
              <a:buSzPts val="2800"/>
              <a:buChar char="•"/>
              <a:defRPr sz="2800"/>
            </a:lvl1pPr>
            <a:lvl2pPr marL="914400" lvl="1" indent="-381000" algn="l" rtl="0">
              <a:lnSpc>
                <a:spcPct val="90000"/>
              </a:lnSpc>
              <a:spcBef>
                <a:spcPts val="500"/>
              </a:spcBef>
              <a:spcAft>
                <a:spcPts val="0"/>
              </a:spcAft>
              <a:buClr>
                <a:schemeClr val="dk1"/>
              </a:buClr>
              <a:buSzPts val="2400"/>
              <a:buFont typeface="Calibri"/>
              <a:buChar char="-"/>
              <a:defRPr sz="2400"/>
            </a:lvl2pPr>
            <a:lvl3pPr marL="1371600" lvl="2" indent="-298450" algn="l" rtl="0">
              <a:lnSpc>
                <a:spcPct val="90000"/>
              </a:lnSpc>
              <a:spcBef>
                <a:spcPts val="500"/>
              </a:spcBef>
              <a:spcAft>
                <a:spcPts val="0"/>
              </a:spcAft>
              <a:buClr>
                <a:schemeClr val="dk1"/>
              </a:buClr>
              <a:buSzPts val="1100"/>
              <a:buFont typeface="Courier New"/>
              <a:buChar char="o"/>
              <a:defRPr sz="2200" i="1"/>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396" name="Google Shape;396;g24fc2a46277_0_2982"/>
          <p:cNvPicPr preferRelativeResize="0"/>
          <p:nvPr/>
        </p:nvPicPr>
        <p:blipFill rotWithShape="1">
          <a:blip r:embed="rId3">
            <a:alphaModFix/>
          </a:blip>
          <a:srcRect/>
          <a:stretch/>
        </p:blipFill>
        <p:spPr>
          <a:xfrm>
            <a:off x="7772400" y="6172200"/>
            <a:ext cx="1143000" cy="485919"/>
          </a:xfrm>
          <a:prstGeom prst="rect">
            <a:avLst/>
          </a:prstGeom>
          <a:noFill/>
          <a:ln>
            <a:noFill/>
          </a:ln>
        </p:spPr>
      </p:pic>
      <p:sp>
        <p:nvSpPr>
          <p:cNvPr id="397" name="Google Shape;397;g24fc2a46277_0_2982"/>
          <p:cNvSpPr txBox="1">
            <a:spLocks noGrp="1"/>
          </p:cNvSpPr>
          <p:nvPr>
            <p:ph type="sldNum" idx="12"/>
          </p:nvPr>
        </p:nvSpPr>
        <p:spPr>
          <a:xfrm>
            <a:off x="223071" y="6427018"/>
            <a:ext cx="2057400" cy="3651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sz="1600" b="0" i="0" u="none" strike="noStrike" cap="none">
                <a:solidFill>
                  <a:srgbClr val="7F7F7F"/>
                </a:solidFill>
                <a:latin typeface="Calibri"/>
                <a:ea typeface="Calibri"/>
                <a:cs typeface="Calibri"/>
                <a:sym typeface="Calibri"/>
              </a:defRPr>
            </a:lvl1pPr>
            <a:lvl2pPr marL="0" lvl="1" indent="0" algn="l" rtl="0">
              <a:spcBef>
                <a:spcPts val="0"/>
              </a:spcBef>
              <a:buNone/>
              <a:defRPr sz="1600" b="0" i="0" u="none" strike="noStrike" cap="none">
                <a:solidFill>
                  <a:srgbClr val="7F7F7F"/>
                </a:solidFill>
                <a:latin typeface="Calibri"/>
                <a:ea typeface="Calibri"/>
                <a:cs typeface="Calibri"/>
                <a:sym typeface="Calibri"/>
              </a:defRPr>
            </a:lvl2pPr>
            <a:lvl3pPr marL="0" lvl="2" indent="0" algn="l" rtl="0">
              <a:spcBef>
                <a:spcPts val="0"/>
              </a:spcBef>
              <a:buNone/>
              <a:defRPr sz="1600" b="0" i="0" u="none" strike="noStrike" cap="none">
                <a:solidFill>
                  <a:srgbClr val="7F7F7F"/>
                </a:solidFill>
                <a:latin typeface="Calibri"/>
                <a:ea typeface="Calibri"/>
                <a:cs typeface="Calibri"/>
                <a:sym typeface="Calibri"/>
              </a:defRPr>
            </a:lvl3pPr>
            <a:lvl4pPr marL="0" lvl="3" indent="0" algn="l" rtl="0">
              <a:spcBef>
                <a:spcPts val="0"/>
              </a:spcBef>
              <a:buNone/>
              <a:defRPr sz="1600" b="0" i="0" u="none" strike="noStrike" cap="none">
                <a:solidFill>
                  <a:srgbClr val="7F7F7F"/>
                </a:solidFill>
                <a:latin typeface="Calibri"/>
                <a:ea typeface="Calibri"/>
                <a:cs typeface="Calibri"/>
                <a:sym typeface="Calibri"/>
              </a:defRPr>
            </a:lvl4pPr>
            <a:lvl5pPr marL="0" lvl="4" indent="0" algn="l" rtl="0">
              <a:spcBef>
                <a:spcPts val="0"/>
              </a:spcBef>
              <a:buNone/>
              <a:defRPr sz="1600" b="0" i="0" u="none" strike="noStrike" cap="none">
                <a:solidFill>
                  <a:srgbClr val="7F7F7F"/>
                </a:solidFill>
                <a:latin typeface="Calibri"/>
                <a:ea typeface="Calibri"/>
                <a:cs typeface="Calibri"/>
                <a:sym typeface="Calibri"/>
              </a:defRPr>
            </a:lvl5pPr>
            <a:lvl6pPr marL="0" lvl="5" indent="0" algn="l" rtl="0">
              <a:spcBef>
                <a:spcPts val="0"/>
              </a:spcBef>
              <a:buNone/>
              <a:defRPr sz="1600" b="0" i="0" u="none" strike="noStrike" cap="none">
                <a:solidFill>
                  <a:srgbClr val="7F7F7F"/>
                </a:solidFill>
                <a:latin typeface="Calibri"/>
                <a:ea typeface="Calibri"/>
                <a:cs typeface="Calibri"/>
                <a:sym typeface="Calibri"/>
              </a:defRPr>
            </a:lvl6pPr>
            <a:lvl7pPr marL="0" lvl="6" indent="0" algn="l" rtl="0">
              <a:spcBef>
                <a:spcPts val="0"/>
              </a:spcBef>
              <a:buNone/>
              <a:defRPr sz="1600" b="0" i="0" u="none" strike="noStrike" cap="none">
                <a:solidFill>
                  <a:srgbClr val="7F7F7F"/>
                </a:solidFill>
                <a:latin typeface="Calibri"/>
                <a:ea typeface="Calibri"/>
                <a:cs typeface="Calibri"/>
                <a:sym typeface="Calibri"/>
              </a:defRPr>
            </a:lvl7pPr>
            <a:lvl8pPr marL="0" lvl="7" indent="0" algn="l" rtl="0">
              <a:spcBef>
                <a:spcPts val="0"/>
              </a:spcBef>
              <a:buNone/>
              <a:defRPr sz="1600" b="0" i="0" u="none" strike="noStrike" cap="none">
                <a:solidFill>
                  <a:srgbClr val="7F7F7F"/>
                </a:solidFill>
                <a:latin typeface="Calibri"/>
                <a:ea typeface="Calibri"/>
                <a:cs typeface="Calibri"/>
                <a:sym typeface="Calibri"/>
              </a:defRPr>
            </a:lvl8pPr>
            <a:lvl9pPr marL="0" lvl="8" indent="0" algn="l" rtl="0">
              <a:spcBef>
                <a:spcPts val="0"/>
              </a:spcBef>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549432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Blank" type="blank">
  <p:cSld name="BLANK">
    <p:spTree>
      <p:nvGrpSpPr>
        <p:cNvPr id="1" name="Shape 408"/>
        <p:cNvGrpSpPr/>
        <p:nvPr/>
      </p:nvGrpSpPr>
      <p:grpSpPr>
        <a:xfrm>
          <a:off x="0" y="0"/>
          <a:ext cx="0" cy="0"/>
          <a:chOff x="0" y="0"/>
          <a:chExt cx="0" cy="0"/>
        </a:xfrm>
      </p:grpSpPr>
      <p:sp>
        <p:nvSpPr>
          <p:cNvPr id="409" name="Google Shape;409;g24fc2a46277_0_299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10" name="Google Shape;410;g24fc2a46277_0_299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11" name="Google Shape;411;g24fc2a46277_0_2998"/>
          <p:cNvSpPr txBox="1">
            <a:spLocks noGrp="1"/>
          </p:cNvSpPr>
          <p:nvPr>
            <p:ph type="sldNum" idx="12"/>
          </p:nvPr>
        </p:nvSpPr>
        <p:spPr>
          <a:xfrm>
            <a:off x="245193" y="6360652"/>
            <a:ext cx="2057400" cy="3651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79D5F6-EDCB-402A-AC08-4943A1820E8F}" type="slidenum">
              <a:rPr lang="en-US" smtClean="0"/>
              <a:pPr/>
              <a:t>‹#›</a:t>
            </a:fld>
            <a:endParaRPr lang="en-US" dirty="0"/>
          </a:p>
        </p:txBody>
      </p:sp>
      <p:pic>
        <p:nvPicPr>
          <p:cNvPr id="7" name="Picture 6">
            <a:extLst>
              <a:ext uri="{FF2B5EF4-FFF2-40B4-BE49-F238E27FC236}">
                <a16:creationId xmlns:a16="http://schemas.microsoft.com/office/drawing/2014/main" id="{C151555F-F41E-4B2D-A25D-186109C831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9143997" cy="1219200"/>
          </a:xfrm>
          <a:prstGeom prst="rect">
            <a:avLst/>
          </a:prstGeom>
        </p:spPr>
      </p:pic>
      <p:pic>
        <p:nvPicPr>
          <p:cNvPr id="8" name="Picture 7">
            <a:extLst>
              <a:ext uri="{FF2B5EF4-FFF2-40B4-BE49-F238E27FC236}">
                <a16:creationId xmlns:a16="http://schemas.microsoft.com/office/drawing/2014/main" id="{54945C54-AF0D-46FC-AD73-63F3D0662B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2"/>
            <a:ext cx="1143000" cy="485919"/>
          </a:xfrm>
          <a:prstGeom prst="rect">
            <a:avLst/>
          </a:prstGeom>
        </p:spPr>
      </p:pic>
    </p:spTree>
    <p:extLst>
      <p:ext uri="{BB962C8B-B14F-4D97-AF65-F5344CB8AC3E}">
        <p14:creationId xmlns:p14="http://schemas.microsoft.com/office/powerpoint/2010/main" val="2348653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7_Title and Content" preserve="1" userDrawn="1">
  <p:cSld name="7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8" y="0"/>
            <a:ext cx="9143982" cy="1371596"/>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23069" y="208805"/>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1" name="Google Shape;341;g610ef0e5f8_7_79">
            <a:extLst>
              <a:ext uri="{FF2B5EF4-FFF2-40B4-BE49-F238E27FC236}">
                <a16:creationId xmlns:a16="http://schemas.microsoft.com/office/drawing/2014/main" id="{276964A5-8453-4AF8-837E-7D7CAB6FD040}"/>
              </a:ext>
            </a:extLst>
          </p:cNvPr>
          <p:cNvPicPr preferRelativeResize="0"/>
          <p:nvPr userDrawn="1"/>
        </p:nvPicPr>
        <p:blipFill rotWithShape="1">
          <a:blip r:embed="rId3">
            <a:alphaModFix/>
          </a:blip>
          <a:srcRect/>
          <a:stretch/>
        </p:blipFill>
        <p:spPr>
          <a:xfrm>
            <a:off x="8173122" y="578221"/>
            <a:ext cx="886406" cy="661845"/>
          </a:xfrm>
          <a:prstGeom prst="rect">
            <a:avLst/>
          </a:prstGeom>
          <a:noFill/>
          <a:ln>
            <a:noFill/>
          </a:ln>
        </p:spPr>
      </p:pic>
    </p:spTree>
    <p:extLst>
      <p:ext uri="{BB962C8B-B14F-4D97-AF65-F5344CB8AC3E}">
        <p14:creationId xmlns:p14="http://schemas.microsoft.com/office/powerpoint/2010/main" val="38882810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7_Title and Content" preserve="1" userDrawn="1">
  <p:cSld name="8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8" y="0"/>
            <a:ext cx="9143982" cy="1371596"/>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23069" y="208805"/>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8598A5E9-0461-4D07-8277-B8779A0318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5001" y="6185080"/>
            <a:ext cx="857291" cy="486318"/>
          </a:xfrm>
          <a:prstGeom prst="rect">
            <a:avLst/>
          </a:prstGeom>
        </p:spPr>
      </p:pic>
      <p:pic>
        <p:nvPicPr>
          <p:cNvPr id="10" name="Google Shape;341;g610ef0e5f8_7_79">
            <a:extLst>
              <a:ext uri="{FF2B5EF4-FFF2-40B4-BE49-F238E27FC236}">
                <a16:creationId xmlns:a16="http://schemas.microsoft.com/office/drawing/2014/main" id="{7F43A841-8372-409A-93AD-92A16B15E4F1}"/>
              </a:ext>
            </a:extLst>
          </p:cNvPr>
          <p:cNvPicPr preferRelativeResize="0"/>
          <p:nvPr userDrawn="1"/>
        </p:nvPicPr>
        <p:blipFill rotWithShape="1">
          <a:blip r:embed="rId4">
            <a:alphaModFix/>
          </a:blip>
          <a:srcRect/>
          <a:stretch/>
        </p:blipFill>
        <p:spPr>
          <a:xfrm>
            <a:off x="8173122" y="578221"/>
            <a:ext cx="886406" cy="661845"/>
          </a:xfrm>
          <a:prstGeom prst="rect">
            <a:avLst/>
          </a:prstGeom>
          <a:noFill/>
          <a:ln>
            <a:noFill/>
          </a:ln>
        </p:spPr>
      </p:pic>
    </p:spTree>
    <p:extLst>
      <p:ext uri="{BB962C8B-B14F-4D97-AF65-F5344CB8AC3E}">
        <p14:creationId xmlns:p14="http://schemas.microsoft.com/office/powerpoint/2010/main" val="1536025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7_Title and Content">
  <p:cSld name="9_Title and Content">
    <p:spTree>
      <p:nvGrpSpPr>
        <p:cNvPr id="1" name="Shape 523"/>
        <p:cNvGrpSpPr/>
        <p:nvPr/>
      </p:nvGrpSpPr>
      <p:grpSpPr>
        <a:xfrm>
          <a:off x="0" y="0"/>
          <a:ext cx="0" cy="0"/>
          <a:chOff x="0" y="0"/>
          <a:chExt cx="0" cy="0"/>
        </a:xfrm>
      </p:grpSpPr>
      <p:pic>
        <p:nvPicPr>
          <p:cNvPr id="524" name="Google Shape;524;p98"/>
          <p:cNvPicPr preferRelativeResize="0"/>
          <p:nvPr/>
        </p:nvPicPr>
        <p:blipFill rotWithShape="1">
          <a:blip r:embed="rId2">
            <a:alphaModFix/>
          </a:blip>
          <a:srcRect/>
          <a:stretch/>
        </p:blipFill>
        <p:spPr>
          <a:xfrm>
            <a:off x="9" y="0"/>
            <a:ext cx="9143983" cy="1371596"/>
          </a:xfrm>
          <a:prstGeom prst="rect">
            <a:avLst/>
          </a:prstGeom>
          <a:noFill/>
          <a:ln>
            <a:noFill/>
          </a:ln>
        </p:spPr>
      </p:pic>
      <p:sp>
        <p:nvSpPr>
          <p:cNvPr id="525" name="Google Shape;525;p98"/>
          <p:cNvSpPr txBox="1">
            <a:spLocks noGrp="1"/>
          </p:cNvSpPr>
          <p:nvPr>
            <p:ph type="title"/>
          </p:nvPr>
        </p:nvSpPr>
        <p:spPr>
          <a:xfrm>
            <a:off x="223070" y="320883"/>
            <a:ext cx="6700909" cy="52715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6" name="Google Shape;526;p98"/>
          <p:cNvSpPr txBox="1">
            <a:spLocks noGrp="1"/>
          </p:cNvSpPr>
          <p:nvPr>
            <p:ph type="body" idx="1"/>
          </p:nvPr>
        </p:nvSpPr>
        <p:spPr>
          <a:xfrm>
            <a:off x="628650" y="1825625"/>
            <a:ext cx="7886700" cy="4351338"/>
          </a:xfrm>
          <a:prstGeom prst="rect">
            <a:avLst/>
          </a:prstGeom>
          <a:noFill/>
          <a:ln>
            <a:noFill/>
          </a:ln>
        </p:spPr>
        <p:txBody>
          <a:bodyPr spcFirstLastPara="1" wrap="square" lIns="0" tIns="0" rIns="0" bIns="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27" name="Google Shape;527;p98"/>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pic>
        <p:nvPicPr>
          <p:cNvPr id="528" name="Google Shape;528;p98"/>
          <p:cNvPicPr preferRelativeResize="0"/>
          <p:nvPr/>
        </p:nvPicPr>
        <p:blipFill rotWithShape="1">
          <a:blip r:embed="rId3">
            <a:alphaModFix/>
          </a:blip>
          <a:srcRect/>
          <a:stretch/>
        </p:blipFill>
        <p:spPr>
          <a:xfrm>
            <a:off x="6923978" y="884445"/>
            <a:ext cx="2006556" cy="337336"/>
          </a:xfrm>
          <a:prstGeom prst="rect">
            <a:avLst/>
          </a:prstGeom>
          <a:noFill/>
          <a:ln>
            <a:noFill/>
          </a:ln>
        </p:spPr>
      </p:pic>
    </p:spTree>
    <p:extLst>
      <p:ext uri="{BB962C8B-B14F-4D97-AF65-F5344CB8AC3E}">
        <p14:creationId xmlns:p14="http://schemas.microsoft.com/office/powerpoint/2010/main" val="28561386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6810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306178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50769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902939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016886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097945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811628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0"/>
            <a:ext cx="3886200" cy="4583799"/>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29150" y="1463040"/>
            <a:ext cx="3886200" cy="4583799"/>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9"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a:t>Click to edit Master title style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12"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133206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245193" y="6360652"/>
            <a:ext cx="2057400" cy="365125"/>
          </a:xfrm>
          <a:prstGeom prst="rect">
            <a:avLst/>
          </a:prstGeom>
        </p:spPr>
        <p:txBody>
          <a:bodyPr/>
          <a:lstStyle>
            <a:lvl1pPr algn="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72379904"/>
      </p:ext>
    </p:extLst>
  </p:cSld>
  <p:clrMap bg1="lt1" tx1="dk1" bg2="lt2" tx2="dk2" accent1="accent1" accent2="accent2" accent3="accent3" accent4="accent4" accent5="accent5" accent6="accent6" hlink="hlink" folHlink="folHlink"/>
  <p:sldLayoutIdLst>
    <p:sldLayoutId id="2147483768" r:id="rId1"/>
    <p:sldLayoutId id="2147483771" r:id="rId2"/>
    <p:sldLayoutId id="2147483670" r:id="rId3"/>
    <p:sldLayoutId id="2147483671" r:id="rId4"/>
    <p:sldLayoutId id="2147483672" r:id="rId5"/>
    <p:sldLayoutId id="2147483770" r:id="rId6"/>
    <p:sldLayoutId id="2147483674" r:id="rId7"/>
    <p:sldLayoutId id="2147483675" r:id="rId8"/>
    <p:sldLayoutId id="2147483664" r:id="rId9"/>
    <p:sldLayoutId id="2147483666" r:id="rId10"/>
    <p:sldLayoutId id="2147483667" r:id="rId11"/>
    <p:sldLayoutId id="2147483668" r:id="rId12"/>
    <p:sldLayoutId id="2147483669" r:id="rId13"/>
    <p:sldLayoutId id="2147483676"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653651-E70C-5BA3-DCBB-16F9CE72ED9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C01A7D-7338-4791-C723-6544B6BA002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6B116B-253D-1B58-AE85-E84D80CEDFF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64BDB891-47E4-42E2-8E7F-BB00B493E067}" type="datetimeFigureOut">
              <a:rPr lang="en-US" smtClean="0"/>
              <a:t>1/22/2025</a:t>
            </a:fld>
            <a:endParaRPr lang="en-US" dirty="0"/>
          </a:p>
        </p:txBody>
      </p:sp>
      <p:sp>
        <p:nvSpPr>
          <p:cNvPr id="5" name="Footer Placeholder 4">
            <a:extLst>
              <a:ext uri="{FF2B5EF4-FFF2-40B4-BE49-F238E27FC236}">
                <a16:creationId xmlns:a16="http://schemas.microsoft.com/office/drawing/2014/main" id="{CEDA3BBB-152B-7F32-5539-271F2D74280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1DFF8750-0693-2B55-D7D7-8AAD0EEBD28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077177CD-FD1D-4494-A892-702EACA5D7CE}" type="slidenum">
              <a:rPr lang="en-US" smtClean="0"/>
              <a:t>‹#›</a:t>
            </a:fld>
            <a:endParaRPr lang="en-US" dirty="0"/>
          </a:p>
        </p:txBody>
      </p:sp>
    </p:spTree>
    <p:extLst>
      <p:ext uri="{BB962C8B-B14F-4D97-AF65-F5344CB8AC3E}">
        <p14:creationId xmlns:p14="http://schemas.microsoft.com/office/powerpoint/2010/main" val="2880991102"/>
      </p:ext>
    </p:extLst>
  </p:cSld>
  <p:clrMap bg1="lt1" tx1="dk1" bg2="lt2" tx2="dk2" accent1="accent1" accent2="accent2" accent3="accent3" accent4="accent4" accent5="accent5" accent6="accent6" hlink="hlink" folHlink="folHlink"/>
  <p:sldLayoutIdLst>
    <p:sldLayoutId id="2147483653" r:id="rId1"/>
    <p:sldLayoutId id="2147483652" r:id="rId2"/>
    <p:sldLayoutId id="214748365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
        <p:cNvGrpSpPr/>
        <p:nvPr/>
      </p:nvGrpSpPr>
      <p:grpSpPr>
        <a:xfrm>
          <a:off x="0" y="0"/>
          <a:ext cx="0" cy="0"/>
          <a:chOff x="0" y="0"/>
          <a:chExt cx="0" cy="0"/>
        </a:xfrm>
      </p:grpSpPr>
      <p:sp>
        <p:nvSpPr>
          <p:cNvPr id="98" name="Google Shape;98;g23e8456498d_0_660"/>
          <p:cNvSpPr txBox="1">
            <a:spLocks noGrp="1"/>
          </p:cNvSpPr>
          <p:nvPr>
            <p:ph type="title"/>
          </p:nvPr>
        </p:nvSpPr>
        <p:spPr>
          <a:xfrm>
            <a:off x="628650" y="365127"/>
            <a:ext cx="78867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9" name="Google Shape;99;g23e8456498d_0_660"/>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g23e8456498d_0_660"/>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dirty="0"/>
          </a:p>
        </p:txBody>
      </p:sp>
      <p:sp>
        <p:nvSpPr>
          <p:cNvPr id="101" name="Google Shape;101;g23e8456498d_0_660"/>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dirty="0"/>
          </a:p>
        </p:txBody>
      </p:sp>
      <p:sp>
        <p:nvSpPr>
          <p:cNvPr id="102" name="Google Shape;102;g23e8456498d_0_66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62"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8"/>
        <p:cNvGrpSpPr/>
        <p:nvPr/>
      </p:nvGrpSpPr>
      <p:grpSpPr>
        <a:xfrm>
          <a:off x="0" y="0"/>
          <a:ext cx="0" cy="0"/>
          <a:chOff x="0" y="0"/>
          <a:chExt cx="0" cy="0"/>
        </a:xfrm>
      </p:grpSpPr>
      <p:sp>
        <p:nvSpPr>
          <p:cNvPr id="389" name="Google Shape;389;g24fc2a46277_0_2978"/>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90" name="Google Shape;390;g24fc2a46277_0_2978"/>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1" name="Google Shape;391;g24fc2a46277_0_2978"/>
          <p:cNvSpPr txBox="1">
            <a:spLocks noGrp="1"/>
          </p:cNvSpPr>
          <p:nvPr>
            <p:ph type="sldNum" idx="12"/>
          </p:nvPr>
        </p:nvSpPr>
        <p:spPr>
          <a:xfrm>
            <a:off x="245193" y="6360652"/>
            <a:ext cx="20574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705" r:id="rId1"/>
    <p:sldLayoutId id="2147483708"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1/22/2025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955754456"/>
      </p:ext>
    </p:extLst>
  </p:cSld>
  <p:clrMap bg1="lt1" tx1="dk1" bg2="lt2" tx2="dk2" accent1="accent1" accent2="accent2" accent3="accent3" accent4="accent4" accent5="accent5" accent6="accent6" hlink="hlink" folHlink="folHlink"/>
  <p:sldLayoutIdLst>
    <p:sldLayoutId id="214748372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606353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721" r:id="rId3"/>
    <p:sldLayoutId id="2147483702" r:id="rId4"/>
  </p:sldLayoutIdLst>
  <p:txStyles>
    <p:titleStyle>
      <a:lvl1pPr algn="l" defTabSz="914400" rtl="0" eaLnBrk="1" latinLnBrk="0" hangingPunct="1">
        <a:lnSpc>
          <a:spcPct val="90000"/>
        </a:lnSpc>
        <a:spcBef>
          <a:spcPct val="0"/>
        </a:spcBef>
        <a:buNone/>
        <a:defRPr sz="44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image" Target="../media/image27.gif"/></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hyperlink" Target="mailto:Beveridge_L@cde.state.co.us" TargetMode="External"/><Relationship Id="rId7" Type="http://schemas.openxmlformats.org/officeDocument/2006/relationships/hyperlink" Target="mailto:Daldegan_E@cde.state.co.u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mailto:Kirchhof_C@cde.state.co.us" TargetMode="External"/><Relationship Id="rId5" Type="http://schemas.openxmlformats.org/officeDocument/2006/relationships/hyperlink" Target="mailto:Olson_J@cde.state.co.us" TargetMode="External"/><Relationship Id="rId4" Type="http://schemas.openxmlformats.org/officeDocument/2006/relationships/hyperlink" Target="mailto:Fickling_C@cde.state.co.u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9.xml"/><Relationship Id="rId4" Type="http://schemas.openxmlformats.org/officeDocument/2006/relationships/image" Target="../media/image29.gif"/></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35.xml"/><Relationship Id="rId1" Type="http://schemas.openxmlformats.org/officeDocument/2006/relationships/slideLayout" Target="../slideLayouts/slideLayout20.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3.png"/><Relationship Id="rId7" Type="http://schemas.openxmlformats.org/officeDocument/2006/relationships/diagramColors" Target="../diagrams/colors3.xml"/><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46.png"/></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mailto:COMTSS@cde.state.co.us" TargetMode="External"/><Relationship Id="rId7" Type="http://schemas.openxmlformats.org/officeDocument/2006/relationships/hyperlink" Target="https://www.cde.state.co.us/mtss/data-baseddecision-makingprotocol" TargetMode="External"/><Relationship Id="rId2" Type="http://schemas.openxmlformats.org/officeDocument/2006/relationships/hyperlink" Target="mailto:Kirchhof_c@ced.state.co.us" TargetMode="External"/><Relationship Id="rId1" Type="http://schemas.openxmlformats.org/officeDocument/2006/relationships/slideLayout" Target="../slideLayouts/slideLayout2.xml"/><Relationship Id="rId6" Type="http://schemas.openxmlformats.org/officeDocument/2006/relationships/hyperlink" Target="https://comtss.learnworlds.com/" TargetMode="External"/><Relationship Id="rId5" Type="http://schemas.openxmlformats.org/officeDocument/2006/relationships/hyperlink" Target="https://www.cde.state.co.us/mtss/resources" TargetMode="External"/><Relationship Id="rId4" Type="http://schemas.openxmlformats.org/officeDocument/2006/relationships/hyperlink" Target="https://www.cde.state.co.us/mts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36239"/>
            <a:ext cx="7772400" cy="2043332"/>
          </a:xfrm>
        </p:spPr>
        <p:txBody>
          <a:bodyPr>
            <a:normAutofit/>
          </a:bodyPr>
          <a:lstStyle/>
          <a:p>
            <a:r>
              <a:rPr lang="en-US" dirty="0"/>
              <a:t>READ Act Regional Meeting</a:t>
            </a:r>
            <a:br>
              <a:rPr lang="en-US" dirty="0"/>
            </a:br>
            <a:br>
              <a:rPr lang="en-US" dirty="0"/>
            </a:br>
            <a:r>
              <a:rPr lang="en-US" sz="2200" dirty="0"/>
              <a:t>Office of Elementary Literacy and School Readiness</a:t>
            </a:r>
            <a:br>
              <a:rPr lang="en-US" sz="2200" dirty="0"/>
            </a:br>
            <a:r>
              <a:rPr lang="en-US" sz="2200" dirty="0"/>
              <a:t>and the </a:t>
            </a:r>
            <a:br>
              <a:rPr lang="en-US" sz="2200" dirty="0"/>
            </a:br>
            <a:r>
              <a:rPr lang="en-US" sz="2200" dirty="0"/>
              <a:t>Office of Learning Supports</a:t>
            </a:r>
          </a:p>
        </p:txBody>
      </p:sp>
      <p:sp>
        <p:nvSpPr>
          <p:cNvPr id="3" name="Subtitle 2"/>
          <p:cNvSpPr>
            <a:spLocks noGrp="1"/>
          </p:cNvSpPr>
          <p:nvPr>
            <p:ph type="subTitle" idx="1"/>
          </p:nvPr>
        </p:nvSpPr>
        <p:spPr>
          <a:xfrm>
            <a:off x="685800" y="5442858"/>
            <a:ext cx="7772400" cy="847176"/>
          </a:xfrm>
        </p:spPr>
        <p:txBody>
          <a:bodyPr>
            <a:normAutofit/>
          </a:bodyPr>
          <a:lstStyle/>
          <a:p>
            <a:r>
              <a:rPr lang="en-US" dirty="0">
                <a:latin typeface="Trebuchet MS" panose="020B0603020202020204" pitchFamily="34" charset="0"/>
              </a:rPr>
              <a:t>January</a:t>
            </a:r>
            <a:r>
              <a:rPr lang="en-US" dirty="0"/>
              <a:t> 17, 2025</a:t>
            </a:r>
          </a:p>
          <a:p>
            <a:r>
              <a:rPr lang="en-US" dirty="0"/>
              <a:t>9:00 – 10:00</a:t>
            </a:r>
          </a:p>
          <a:p>
            <a:endParaRPr lang="en-US" dirty="0"/>
          </a:p>
        </p:txBody>
      </p:sp>
      <p:sp>
        <p:nvSpPr>
          <p:cNvPr id="4" name="Slide Number Placeholder 3"/>
          <p:cNvSpPr>
            <a:spLocks noGrp="1"/>
          </p:cNvSpPr>
          <p:nvPr>
            <p:ph type="sldNum" sz="quarter" idx="12"/>
          </p:nvPr>
        </p:nvSpPr>
        <p:spPr/>
        <p:txBody>
          <a:bodyPr/>
          <a:lstStyle/>
          <a:p>
            <a:fld id="{C479D5F6-EDCB-402A-AC08-4943A1820E8F}" type="slidenum">
              <a:rPr lang="en-US" smtClean="0"/>
              <a:pPr/>
              <a:t>1</a:t>
            </a:fld>
            <a:endParaRPr lang="en-US" dirty="0"/>
          </a:p>
        </p:txBody>
      </p:sp>
    </p:spTree>
    <p:extLst>
      <p:ext uri="{BB962C8B-B14F-4D97-AF65-F5344CB8AC3E}">
        <p14:creationId xmlns:p14="http://schemas.microsoft.com/office/powerpoint/2010/main" val="3044915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5ED94-AA4E-060A-FC8D-3A2F4C53B5F4}"/>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F95A7534-5ACB-0AAB-3CC6-D4E292F5D5E8}"/>
              </a:ext>
            </a:extLst>
          </p:cNvPr>
          <p:cNvSpPr txBox="1">
            <a:spLocks/>
          </p:cNvSpPr>
          <p:nvPr/>
        </p:nvSpPr>
        <p:spPr>
          <a:xfrm>
            <a:off x="178818" y="193318"/>
            <a:ext cx="8786364" cy="85532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Trebuchet MS" panose="020B0603020202020204" pitchFamily="34" charset="0"/>
                <a:ea typeface="Tahoma" panose="020B0604030504040204" pitchFamily="34" charset="0"/>
                <a:cs typeface="Arial" panose="020B0604020202020204" pitchFamily="34" charset="0"/>
              </a:rPr>
              <a:t>Colorado Multi-Tiered System of Supports</a:t>
            </a:r>
          </a:p>
        </p:txBody>
      </p:sp>
      <p:sp>
        <p:nvSpPr>
          <p:cNvPr id="2" name="Title 1">
            <a:extLst>
              <a:ext uri="{FF2B5EF4-FFF2-40B4-BE49-F238E27FC236}">
                <a16:creationId xmlns:a16="http://schemas.microsoft.com/office/drawing/2014/main" id="{8A357E2F-F49D-B45C-C6A3-459A37FD6DF2}"/>
              </a:ext>
            </a:extLst>
          </p:cNvPr>
          <p:cNvSpPr txBox="1">
            <a:spLocks noGrp="1"/>
          </p:cNvSpPr>
          <p:nvPr>
            <p:ph type="title" idx="4294967295"/>
          </p:nvPr>
        </p:nvSpPr>
        <p:spPr>
          <a:xfrm>
            <a:off x="179272" y="1350971"/>
            <a:ext cx="7663543" cy="15535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333333"/>
                </a:solidFill>
                <a:effectLst/>
                <a:uLnTx/>
                <a:uFillTx/>
                <a:latin typeface="Trebuchet MS"/>
                <a:ea typeface="+mn-ea"/>
                <a:cs typeface="Arial"/>
              </a:rPr>
              <a:t>IT IS </a:t>
            </a:r>
            <a:r>
              <a:rPr kumimoji="0" lang="en-US" sz="2200" b="1" i="0" u="none" strike="noStrike" kern="1200" cap="none" spc="0" normalizeH="0" baseline="0" noProof="0" dirty="0">
                <a:ln>
                  <a:noFill/>
                </a:ln>
                <a:solidFill>
                  <a:srgbClr val="333333"/>
                </a:solidFill>
                <a:effectLst/>
                <a:uLnTx/>
                <a:uFillTx/>
                <a:latin typeface="Trebuchet MS"/>
                <a:ea typeface="+mn-ea"/>
                <a:cs typeface="Arial"/>
              </a:rPr>
              <a:t>“</a:t>
            </a:r>
            <a:r>
              <a:rPr kumimoji="0" lang="en-US" sz="2200" b="1" i="0" u="none" strike="noStrike" kern="1200" cap="none" spc="0" normalizeH="0" baseline="0" noProof="0" dirty="0">
                <a:ln>
                  <a:noFill/>
                </a:ln>
                <a:solidFill>
                  <a:schemeClr val="accent1"/>
                </a:solidFill>
                <a:effectLst/>
                <a:uLnTx/>
                <a:uFillTx/>
                <a:latin typeface="Trebuchet MS"/>
                <a:ea typeface="+mn-ea"/>
                <a:cs typeface="Arial"/>
              </a:rPr>
              <a:t>HOW</a:t>
            </a:r>
            <a:r>
              <a:rPr kumimoji="0" lang="en-US" sz="2200" b="1" i="0" u="none" strike="noStrike" kern="1200" cap="none" spc="0" normalizeH="0" baseline="0" noProof="0" dirty="0">
                <a:ln>
                  <a:noFill/>
                </a:ln>
                <a:solidFill>
                  <a:srgbClr val="333333"/>
                </a:solidFill>
                <a:effectLst/>
                <a:uLnTx/>
                <a:uFillTx/>
                <a:latin typeface="Trebuchet MS"/>
                <a:ea typeface="+mn-ea"/>
                <a:cs typeface="Arial"/>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333333"/>
                </a:solidFill>
                <a:effectLst/>
                <a:uLnTx/>
                <a:uFillTx/>
                <a:latin typeface="Trebuchet MS"/>
                <a:ea typeface="+mn-ea"/>
                <a:cs typeface="Arial"/>
              </a:rPr>
              <a:t>It uses </a:t>
            </a:r>
            <a:r>
              <a:rPr kumimoji="0" lang="en-US" sz="2200" b="1" i="0" u="none" strike="noStrike" kern="1200" cap="none" spc="0" normalizeH="0" baseline="0" noProof="0" dirty="0">
                <a:ln>
                  <a:noFill/>
                </a:ln>
                <a:solidFill>
                  <a:srgbClr val="333333"/>
                </a:solidFill>
                <a:effectLst/>
                <a:uLnTx/>
                <a:uFillTx/>
                <a:latin typeface="Trebuchet MS"/>
                <a:ea typeface="+mn-ea"/>
                <a:cs typeface="Arial"/>
              </a:rPr>
              <a:t>implementation science</a:t>
            </a:r>
            <a:r>
              <a:rPr kumimoji="0" lang="en-US" sz="2200" b="0" i="0" u="none" strike="noStrike" kern="1200" cap="none" spc="0" normalizeH="0" baseline="0" noProof="0" dirty="0">
                <a:ln>
                  <a:noFill/>
                </a:ln>
                <a:solidFill>
                  <a:srgbClr val="333333"/>
                </a:solidFill>
                <a:effectLst/>
                <a:uLnTx/>
                <a:uFillTx/>
                <a:latin typeface="Trebuchet MS"/>
                <a:ea typeface="+mn-ea"/>
                <a:cs typeface="Arial"/>
              </a:rPr>
              <a:t> to create </a:t>
            </a:r>
            <a:r>
              <a:rPr kumimoji="0" lang="en-US" sz="2200" b="1" i="0" u="none" strike="noStrike" kern="1200" cap="none" spc="0" normalizeH="0" baseline="0" noProof="0" dirty="0">
                <a:ln>
                  <a:noFill/>
                </a:ln>
                <a:solidFill>
                  <a:srgbClr val="333333"/>
                </a:solidFill>
                <a:effectLst/>
                <a:uLnTx/>
                <a:uFillTx/>
                <a:latin typeface="Trebuchet MS"/>
                <a:ea typeface="+mn-ea"/>
                <a:cs typeface="Arial"/>
              </a:rPr>
              <a:t>systemic change by improving</a:t>
            </a:r>
            <a:r>
              <a:rPr kumimoji="0" lang="en-US" sz="2200" b="0" i="0" u="none" strike="noStrike" kern="1200" cap="none" spc="0" normalizeH="0" baseline="0" noProof="0" dirty="0">
                <a:ln>
                  <a:noFill/>
                </a:ln>
                <a:solidFill>
                  <a:srgbClr val="333333"/>
                </a:solidFill>
                <a:effectLst/>
                <a:uLnTx/>
                <a:uFillTx/>
                <a:latin typeface="Arial"/>
                <a:ea typeface="+mn-ea"/>
                <a:cs typeface="Arial"/>
              </a:rPr>
              <a:t>:</a:t>
            </a:r>
          </a:p>
        </p:txBody>
      </p:sp>
      <p:sp>
        <p:nvSpPr>
          <p:cNvPr id="8" name="Content Placeholder 7">
            <a:extLst>
              <a:ext uri="{FF2B5EF4-FFF2-40B4-BE49-F238E27FC236}">
                <a16:creationId xmlns:a16="http://schemas.microsoft.com/office/drawing/2014/main" id="{49930B80-D138-7D2B-DF0F-F26E385C6D2C}"/>
              </a:ext>
            </a:extLst>
          </p:cNvPr>
          <p:cNvSpPr>
            <a:spLocks noGrp="1"/>
          </p:cNvSpPr>
          <p:nvPr>
            <p:ph idx="1"/>
          </p:nvPr>
        </p:nvSpPr>
        <p:spPr>
          <a:xfrm>
            <a:off x="436211" y="2898548"/>
            <a:ext cx="8325882" cy="4351338"/>
          </a:xfrm>
        </p:spPr>
        <p:txBody>
          <a:bodyPr>
            <a:normAutofit/>
          </a:bodyPr>
          <a:lstStyle/>
          <a:p>
            <a:pPr lvl="0"/>
            <a:r>
              <a:rPr lang="en-US" sz="2400" dirty="0">
                <a:solidFill>
                  <a:schemeClr val="accent1"/>
                </a:solidFill>
                <a:latin typeface="Trebuchet MS" panose="020B0603020202020204" pitchFamily="34" charset="0"/>
              </a:rPr>
              <a:t>how</a:t>
            </a:r>
            <a:r>
              <a:rPr lang="en-US" sz="2400" dirty="0">
                <a:latin typeface="Trebuchet MS" panose="020B0603020202020204" pitchFamily="34" charset="0"/>
              </a:rPr>
              <a:t> we conduct meetings, </a:t>
            </a:r>
          </a:p>
          <a:p>
            <a:pPr lvl="0"/>
            <a:r>
              <a:rPr lang="en-US" sz="2400" dirty="0">
                <a:solidFill>
                  <a:schemeClr val="accent1"/>
                </a:solidFill>
                <a:latin typeface="Trebuchet MS" panose="020B0603020202020204" pitchFamily="34" charset="0"/>
              </a:rPr>
              <a:t>how</a:t>
            </a:r>
            <a:r>
              <a:rPr lang="en-US" sz="2400" dirty="0">
                <a:latin typeface="Trebuchet MS" panose="020B0603020202020204" pitchFamily="34" charset="0"/>
              </a:rPr>
              <a:t> we make decisions, </a:t>
            </a:r>
          </a:p>
          <a:p>
            <a:pPr lvl="0"/>
            <a:r>
              <a:rPr lang="en-US" sz="2400" dirty="0">
                <a:solidFill>
                  <a:schemeClr val="accent1"/>
                </a:solidFill>
                <a:latin typeface="Trebuchet MS" panose="020B0603020202020204" pitchFamily="34" charset="0"/>
              </a:rPr>
              <a:t>how</a:t>
            </a:r>
            <a:r>
              <a:rPr lang="en-US" sz="2400" dirty="0">
                <a:latin typeface="Trebuchet MS" panose="020B0603020202020204" pitchFamily="34" charset="0"/>
              </a:rPr>
              <a:t> we train staff, </a:t>
            </a:r>
          </a:p>
          <a:p>
            <a:pPr lvl="0"/>
            <a:r>
              <a:rPr lang="en-US" sz="2400" dirty="0">
                <a:solidFill>
                  <a:schemeClr val="accent1"/>
                </a:solidFill>
                <a:latin typeface="Trebuchet MS" panose="020B0603020202020204" pitchFamily="34" charset="0"/>
              </a:rPr>
              <a:t>how </a:t>
            </a:r>
            <a:r>
              <a:rPr lang="en-US" sz="2400" dirty="0">
                <a:latin typeface="Trebuchet MS" panose="020B0603020202020204" pitchFamily="34" charset="0"/>
              </a:rPr>
              <a:t>we communicate (internally and externally), </a:t>
            </a:r>
          </a:p>
          <a:p>
            <a:pPr lvl="0"/>
            <a:r>
              <a:rPr lang="en-US" sz="2400" dirty="0">
                <a:solidFill>
                  <a:schemeClr val="accent1"/>
                </a:solidFill>
                <a:latin typeface="Trebuchet MS" panose="020B0603020202020204" pitchFamily="34" charset="0"/>
              </a:rPr>
              <a:t>how</a:t>
            </a:r>
            <a:r>
              <a:rPr lang="en-US" sz="2400" dirty="0">
                <a:latin typeface="Trebuchet MS" panose="020B0603020202020204" pitchFamily="34" charset="0"/>
              </a:rPr>
              <a:t> we integrate our systems, </a:t>
            </a:r>
          </a:p>
          <a:p>
            <a:pPr lvl="0"/>
            <a:r>
              <a:rPr lang="en-US" sz="2400" dirty="0">
                <a:solidFill>
                  <a:schemeClr val="accent1"/>
                </a:solidFill>
                <a:latin typeface="Trebuchet MS" panose="020B0603020202020204" pitchFamily="34" charset="0"/>
              </a:rPr>
              <a:t>how</a:t>
            </a:r>
            <a:r>
              <a:rPr lang="en-US" sz="2400" dirty="0">
                <a:latin typeface="Trebuchet MS" panose="020B0603020202020204" pitchFamily="34" charset="0"/>
              </a:rPr>
              <a:t> we action plan, </a:t>
            </a:r>
          </a:p>
          <a:p>
            <a:pPr lvl="0"/>
            <a:r>
              <a:rPr lang="en-US" sz="2400" dirty="0">
                <a:solidFill>
                  <a:schemeClr val="accent1"/>
                </a:solidFill>
                <a:latin typeface="Trebuchet MS" panose="020B0603020202020204" pitchFamily="34" charset="0"/>
              </a:rPr>
              <a:t>how</a:t>
            </a:r>
            <a:r>
              <a:rPr lang="en-US" sz="2400" dirty="0">
                <a:latin typeface="Trebuchet MS" panose="020B0603020202020204" pitchFamily="34" charset="0"/>
              </a:rPr>
              <a:t> we consider data and use data </a:t>
            </a:r>
          </a:p>
        </p:txBody>
      </p:sp>
      <p:pic>
        <p:nvPicPr>
          <p:cNvPr id="3" name="Picture 2">
            <a:extLst>
              <a:ext uri="{FF2B5EF4-FFF2-40B4-BE49-F238E27FC236}">
                <a16:creationId xmlns:a16="http://schemas.microsoft.com/office/drawing/2014/main" id="{8FB9E213-E93D-A498-5DAF-03CF573F99C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372982" y="262692"/>
            <a:ext cx="1629780" cy="1771598"/>
          </a:xfrm>
          <a:prstGeom prst="rect">
            <a:avLst/>
          </a:prstGeom>
        </p:spPr>
      </p:pic>
      <p:sp>
        <p:nvSpPr>
          <p:cNvPr id="4" name="Slide Number Placeholder 3">
            <a:extLst>
              <a:ext uri="{FF2B5EF4-FFF2-40B4-BE49-F238E27FC236}">
                <a16:creationId xmlns:a16="http://schemas.microsoft.com/office/drawing/2014/main" id="{2195EFA6-6BEF-4463-C391-4A97262178E1}"/>
              </a:ext>
              <a:ext uri="{C183D7F6-B498-43B3-948B-1728B52AA6E4}">
                <adec:decorative xmlns:adec="http://schemas.microsoft.com/office/drawing/2017/decorative" val="1"/>
              </a:ext>
            </a:extLst>
          </p:cNvPr>
          <p:cNvSpPr>
            <a:spLocks noGrp="1"/>
          </p:cNvSpPr>
          <p:nvPr>
            <p:ph type="sldNum" sz="quarter" idx="12"/>
          </p:nvPr>
        </p:nvSpPr>
        <p:spPr/>
        <p:txBody>
          <a:bodyPr/>
          <a:lstStyle/>
          <a:p>
            <a:fld id="{00000000-1234-1234-1234-123412341234}" type="slidenum">
              <a:rPr lang="en-US" smtClean="0"/>
              <a:pPr/>
              <a:t>10</a:t>
            </a:fld>
            <a:endParaRPr lang="en-US" dirty="0"/>
          </a:p>
        </p:txBody>
      </p:sp>
    </p:spTree>
    <p:extLst>
      <p:ext uri="{BB962C8B-B14F-4D97-AF65-F5344CB8AC3E}">
        <p14:creationId xmlns:p14="http://schemas.microsoft.com/office/powerpoint/2010/main" val="67244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anim calcmode="lin" valueType="num">
                                      <p:cBhvr additive="base">
                                        <p:cTn id="43"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BFCFC-5FA5-A51E-5271-732A8F7AF82A}"/>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US" dirty="0"/>
              <a:t>Why use COMTSS to support systems change:</a:t>
            </a:r>
          </a:p>
        </p:txBody>
      </p:sp>
      <p:sp>
        <p:nvSpPr>
          <p:cNvPr id="10" name="Title 1">
            <a:extLst>
              <a:ext uri="{FF2B5EF4-FFF2-40B4-BE49-F238E27FC236}">
                <a16:creationId xmlns:a16="http://schemas.microsoft.com/office/drawing/2014/main" id="{C063BE77-E6DB-D851-70E4-A7872013D787}"/>
              </a:ext>
              <a:ext uri="{C183D7F6-B498-43B3-948B-1728B52AA6E4}">
                <adec:decorative xmlns:adec="http://schemas.microsoft.com/office/drawing/2017/decorative" val="1"/>
              </a:ext>
            </a:extLst>
          </p:cNvPr>
          <p:cNvSpPr txBox="1">
            <a:spLocks/>
          </p:cNvSpPr>
          <p:nvPr/>
        </p:nvSpPr>
        <p:spPr>
          <a:xfrm>
            <a:off x="178818" y="193318"/>
            <a:ext cx="8786364" cy="85532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Trebuchet MS" panose="020B0603020202020204" pitchFamily="34" charset="0"/>
                <a:ea typeface="Tahoma" panose="020B0604030504040204" pitchFamily="34" charset="0"/>
                <a:cs typeface="Arial" panose="020B0604020202020204" pitchFamily="34" charset="0"/>
              </a:rPr>
              <a:t>Colorado Multi-Tiered System of Supports</a:t>
            </a:r>
          </a:p>
        </p:txBody>
      </p:sp>
      <p:sp>
        <p:nvSpPr>
          <p:cNvPr id="5" name="Content Placeholder 4">
            <a:extLst>
              <a:ext uri="{FF2B5EF4-FFF2-40B4-BE49-F238E27FC236}">
                <a16:creationId xmlns:a16="http://schemas.microsoft.com/office/drawing/2014/main" id="{A526708E-E8CD-4DFE-10CD-7B69DAB10FF7}"/>
              </a:ext>
            </a:extLst>
          </p:cNvPr>
          <p:cNvSpPr>
            <a:spLocks noGrp="1"/>
          </p:cNvSpPr>
          <p:nvPr>
            <p:ph idx="1"/>
          </p:nvPr>
        </p:nvSpPr>
        <p:spPr>
          <a:xfrm>
            <a:off x="301172" y="1418368"/>
            <a:ext cx="8214178" cy="5033231"/>
          </a:xfrm>
        </p:spPr>
        <p:txBody>
          <a:bodyPr spcFirstLastPara="1" vert="horz" wrap="square" lIns="68580" tIns="34290" rIns="68580" bIns="34290" rtlCol="0" anchor="t" anchorCtr="0">
            <a:noAutofit/>
          </a:bodyPr>
          <a:lstStyle/>
          <a:p>
            <a:pPr marL="0" indent="0">
              <a:lnSpc>
                <a:spcPct val="150000"/>
              </a:lnSpc>
              <a:spcBef>
                <a:spcPts val="0"/>
              </a:spcBef>
              <a:buNone/>
            </a:pPr>
            <a:r>
              <a:rPr lang="en-US" b="1" dirty="0">
                <a:solidFill>
                  <a:srgbClr val="333333"/>
                </a:solidFill>
                <a:latin typeface="Trebuchet MS"/>
                <a:ea typeface="Roboto Slab"/>
                <a:cs typeface="Arial"/>
              </a:rPr>
              <a:t>Why use COMTSS to support systems change: </a:t>
            </a:r>
          </a:p>
          <a:p>
            <a:pPr indent="-228600">
              <a:buFont typeface="Arial" panose="020B0604020202020204" pitchFamily="34" charset="0"/>
              <a:buChar char="•"/>
            </a:pPr>
            <a:r>
              <a:rPr lang="en-US" sz="2400" kern="1200" dirty="0">
                <a:latin typeface="Trebuchet MS"/>
                <a:ea typeface="Roboto Slab"/>
                <a:cs typeface="Arial"/>
              </a:rPr>
              <a:t>Increase academic, behavioral, and social emotional outcomes for students through equipping the adults within your system</a:t>
            </a:r>
          </a:p>
          <a:p>
            <a:pPr indent="-228600">
              <a:buFont typeface="Arial" panose="020B0604020202020204" pitchFamily="34" charset="0"/>
              <a:buChar char="•"/>
            </a:pPr>
            <a:r>
              <a:rPr lang="en-US" sz="2400" kern="1200" dirty="0">
                <a:latin typeface="Trebuchet MS"/>
                <a:ea typeface="Roboto Slab"/>
                <a:cs typeface="Arial"/>
              </a:rPr>
              <a:t>Increase prevention efforts </a:t>
            </a:r>
          </a:p>
          <a:p>
            <a:pPr indent="-228600">
              <a:buFont typeface="Arial" panose="020B0604020202020204" pitchFamily="34" charset="0"/>
              <a:buChar char="•"/>
            </a:pPr>
            <a:r>
              <a:rPr lang="en-US" sz="2400" kern="1200" dirty="0">
                <a:latin typeface="Trebuchet MS"/>
                <a:ea typeface="Roboto Slab"/>
                <a:cs typeface="Arial"/>
              </a:rPr>
              <a:t>Decrease staff stress</a:t>
            </a:r>
            <a:r>
              <a:rPr lang="en-US" sz="2400" dirty="0">
                <a:latin typeface="Trebuchet MS"/>
                <a:ea typeface="Roboto Slab"/>
                <a:cs typeface="Arial"/>
              </a:rPr>
              <a:t>: </a:t>
            </a:r>
            <a:r>
              <a:rPr lang="en-US" sz="2400" b="1" dirty="0">
                <a:latin typeface="Trebuchet MS"/>
                <a:ea typeface="Roboto Slab"/>
                <a:cs typeface="Arial"/>
              </a:rPr>
              <a:t>usability + clarity = competence </a:t>
            </a:r>
            <a:endParaRPr lang="en-US" sz="2400" b="1" kern="1200" dirty="0">
              <a:latin typeface="Trebuchet MS"/>
              <a:ea typeface="Roboto Slab"/>
              <a:cs typeface="Arial"/>
            </a:endParaRPr>
          </a:p>
          <a:p>
            <a:pPr lvl="1">
              <a:buFont typeface="Wingdings" panose="020B0604020202020204" pitchFamily="34" charset="0"/>
              <a:buChar char="Ø"/>
            </a:pPr>
            <a:r>
              <a:rPr lang="en-US" sz="2000" dirty="0">
                <a:latin typeface="Trebuchet MS"/>
                <a:ea typeface="Roboto Slab"/>
                <a:cs typeface="Arial"/>
              </a:rPr>
              <a:t>Increase </a:t>
            </a:r>
            <a:r>
              <a:rPr lang="en-US" sz="2000" b="1" dirty="0">
                <a:latin typeface="Trebuchet MS"/>
                <a:ea typeface="Roboto Slab"/>
                <a:cs typeface="Arial"/>
              </a:rPr>
              <a:t>staff competency </a:t>
            </a:r>
            <a:r>
              <a:rPr lang="en-US" sz="2000" dirty="0">
                <a:latin typeface="Trebuchet MS"/>
                <a:ea typeface="Roboto Slab"/>
                <a:cs typeface="Arial"/>
              </a:rPr>
              <a:t>to use </a:t>
            </a:r>
            <a:r>
              <a:rPr lang="en-US" sz="2000" u="sng" dirty="0">
                <a:latin typeface="Trebuchet MS"/>
                <a:ea typeface="Roboto Slab"/>
                <a:cs typeface="Arial"/>
              </a:rPr>
              <a:t>ANY</a:t>
            </a:r>
            <a:r>
              <a:rPr lang="en-US" sz="2000" dirty="0">
                <a:latin typeface="Trebuchet MS"/>
                <a:ea typeface="Roboto Slab"/>
                <a:cs typeface="Arial"/>
              </a:rPr>
              <a:t> Effective Innovation</a:t>
            </a:r>
            <a:r>
              <a:rPr lang="en-US" sz="2000" kern="1200" dirty="0">
                <a:latin typeface="Trebuchet MS"/>
                <a:ea typeface="Roboto Slab"/>
                <a:cs typeface="Arial"/>
              </a:rPr>
              <a:t> </a:t>
            </a:r>
          </a:p>
          <a:p>
            <a:pPr marL="457200" lvl="1" indent="0">
              <a:buNone/>
            </a:pPr>
            <a:endParaRPr lang="en-US" i="1" kern="1200" dirty="0">
              <a:latin typeface="Trebuchet MS"/>
              <a:ea typeface="Roboto Slab"/>
              <a:cs typeface="Arial" panose="020B0604020202020204" pitchFamily="34" charset="0"/>
            </a:endParaRPr>
          </a:p>
          <a:p>
            <a:pPr lvl="1">
              <a:buFont typeface="Wingdings" panose="05000000000000000000" pitchFamily="2" charset="2"/>
              <a:buChar char="Ø"/>
            </a:pPr>
            <a:r>
              <a:rPr lang="en-US" i="1" kern="1200" dirty="0">
                <a:latin typeface="Trebuchet MS"/>
                <a:ea typeface="Roboto Slab"/>
                <a:cs typeface="Arial"/>
              </a:rPr>
              <a:t>Teachers’ sense of self-efficacy is a significant predictor of productive teaching practices.</a:t>
            </a:r>
          </a:p>
          <a:p>
            <a:pPr marL="0" indent="0">
              <a:lnSpc>
                <a:spcPct val="150000"/>
              </a:lnSpc>
              <a:spcBef>
                <a:spcPts val="0"/>
              </a:spcBef>
              <a:buNone/>
            </a:pPr>
            <a:endParaRPr lang="en-US" sz="2000" dirty="0">
              <a:solidFill>
                <a:srgbClr val="333333"/>
              </a:solidFill>
              <a:latin typeface="Trebuchet MS" panose="020B0603020202020204" pitchFamily="34" charset="0"/>
              <a:cs typeface="Arial" panose="020B0604020202020204" pitchFamily="34" charset="0"/>
            </a:endParaRPr>
          </a:p>
        </p:txBody>
      </p:sp>
      <p:pic>
        <p:nvPicPr>
          <p:cNvPr id="3" name="Picture 2" descr="COMTSS logo">
            <a:extLst>
              <a:ext uri="{FF2B5EF4-FFF2-40B4-BE49-F238E27FC236}">
                <a16:creationId xmlns:a16="http://schemas.microsoft.com/office/drawing/2014/main" id="{D2DAC29A-EA2D-B538-89BD-526C06A86756}"/>
              </a:ext>
            </a:extLst>
          </p:cNvPr>
          <p:cNvPicPr>
            <a:picLocks noChangeAspect="1"/>
          </p:cNvPicPr>
          <p:nvPr/>
        </p:nvPicPr>
        <p:blipFill>
          <a:blip r:embed="rId3"/>
          <a:stretch>
            <a:fillRect/>
          </a:stretch>
        </p:blipFill>
        <p:spPr>
          <a:xfrm>
            <a:off x="7609465" y="5184"/>
            <a:ext cx="1359514" cy="1422505"/>
          </a:xfrm>
          <a:prstGeom prst="rect">
            <a:avLst/>
          </a:prstGeom>
        </p:spPr>
      </p:pic>
      <p:sp>
        <p:nvSpPr>
          <p:cNvPr id="4" name="Slide Number Placeholder 3">
            <a:extLst>
              <a:ext uri="{FF2B5EF4-FFF2-40B4-BE49-F238E27FC236}">
                <a16:creationId xmlns:a16="http://schemas.microsoft.com/office/drawing/2014/main" id="{63125B47-C6A6-C5A2-BF6B-E6B6D3622347}"/>
              </a:ext>
              <a:ext uri="{C183D7F6-B498-43B3-948B-1728B52AA6E4}">
                <adec:decorative xmlns:adec="http://schemas.microsoft.com/office/drawing/2017/decorative" val="1"/>
              </a:ext>
            </a:extLst>
          </p:cNvPr>
          <p:cNvSpPr>
            <a:spLocks noGrp="1"/>
          </p:cNvSpPr>
          <p:nvPr>
            <p:ph type="sldNum" sz="quarter" idx="12"/>
          </p:nvPr>
        </p:nvSpPr>
        <p:spPr/>
        <p:txBody>
          <a:bodyPr/>
          <a:lstStyle/>
          <a:p>
            <a:fld id="{00000000-1234-1234-1234-123412341234}" type="slidenum">
              <a:rPr lang="en-US" smtClean="0"/>
              <a:pPr/>
              <a:t>11</a:t>
            </a:fld>
            <a:endParaRPr lang="en-US" dirty="0"/>
          </a:p>
        </p:txBody>
      </p:sp>
    </p:spTree>
    <p:extLst>
      <p:ext uri="{BB962C8B-B14F-4D97-AF65-F5344CB8AC3E}">
        <p14:creationId xmlns:p14="http://schemas.microsoft.com/office/powerpoint/2010/main" val="255951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 calcmode="lin" valueType="num">
                                      <p:cBhvr additive="base">
                                        <p:cTn id="2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0EAD3-F2D6-5C48-3217-7CF8E10A0DFD}"/>
              </a:ext>
            </a:extLst>
          </p:cNvPr>
          <p:cNvSpPr>
            <a:spLocks noGrp="1"/>
          </p:cNvSpPr>
          <p:nvPr>
            <p:ph type="title"/>
          </p:nvPr>
        </p:nvSpPr>
        <p:spPr>
          <a:xfrm>
            <a:off x="245193" y="254514"/>
            <a:ext cx="8692745" cy="756418"/>
          </a:xfrm>
        </p:spPr>
        <p:txBody>
          <a:bodyPr>
            <a:noAutofit/>
          </a:bodyPr>
          <a:lstStyle/>
          <a:p>
            <a:r>
              <a:rPr lang="en-US" sz="4000" dirty="0">
                <a:latin typeface="Trebuchet MS" panose="020B0603020202020204" pitchFamily="34" charset="0"/>
                <a:cs typeface="Arial" panose="020B0604020202020204" pitchFamily="34" charset="0"/>
              </a:rPr>
              <a:t>COMTSS is </a:t>
            </a:r>
            <a:r>
              <a:rPr lang="en-US" sz="4000" u="sng" dirty="0">
                <a:latin typeface="Trebuchet MS" panose="020B0603020202020204" pitchFamily="34" charset="0"/>
                <a:cs typeface="Arial" panose="020B0604020202020204" pitchFamily="34" charset="0"/>
              </a:rPr>
              <a:t>NOT</a:t>
            </a:r>
          </a:p>
        </p:txBody>
      </p:sp>
      <p:graphicFrame>
        <p:nvGraphicFramePr>
          <p:cNvPr id="5" name="Content Placeholder 2">
            <a:extLst>
              <a:ext uri="{FF2B5EF4-FFF2-40B4-BE49-F238E27FC236}">
                <a16:creationId xmlns:a16="http://schemas.microsoft.com/office/drawing/2014/main" id="{4737C6DB-37D5-C18B-1BFE-77F627B7EAD2}"/>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718298469"/>
              </p:ext>
            </p:extLst>
          </p:nvPr>
        </p:nvGraphicFramePr>
        <p:xfrm>
          <a:off x="628650" y="1463040"/>
          <a:ext cx="7886700" cy="46406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414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sp>
        <p:nvSpPr>
          <p:cNvPr id="1535" name="Google Shape;1535;g29129f825e4_0_337"/>
          <p:cNvSpPr txBox="1">
            <a:spLocks noGrp="1"/>
          </p:cNvSpPr>
          <p:nvPr>
            <p:ph type="title"/>
          </p:nvPr>
        </p:nvSpPr>
        <p:spPr>
          <a:xfrm>
            <a:off x="111901" y="-130350"/>
            <a:ext cx="8920200" cy="1325700"/>
          </a:xfrm>
          <a:prstGeom prst="rect">
            <a:avLst/>
          </a:prstGeom>
          <a:noFill/>
          <a:ln>
            <a:noFill/>
          </a:ln>
        </p:spPr>
        <p:txBody>
          <a:bodyPr spcFirstLastPara="1" wrap="square" lIns="0" tIns="0" rIns="0" bIns="0" anchor="ctr" anchorCtr="0">
            <a:normAutofit/>
          </a:bodyPr>
          <a:lstStyle/>
          <a:p>
            <a:pPr marL="0" lvl="0" indent="0" algn="ctr" rtl="0">
              <a:lnSpc>
                <a:spcPct val="90000"/>
              </a:lnSpc>
              <a:spcBef>
                <a:spcPts val="0"/>
              </a:spcBef>
              <a:spcAft>
                <a:spcPts val="0"/>
              </a:spcAft>
              <a:buClr>
                <a:schemeClr val="lt1"/>
              </a:buClr>
              <a:buSzPts val="3600"/>
              <a:buFont typeface="Calibri"/>
              <a:buNone/>
            </a:pPr>
            <a:r>
              <a:rPr lang="en-US" sz="3100" dirty="0">
                <a:solidFill>
                  <a:schemeClr val="lt1"/>
                </a:solidFill>
                <a:latin typeface="Trebuchet MS" panose="020B0603020202020204" pitchFamily="34" charset="0"/>
                <a:ea typeface="Arial"/>
                <a:cs typeface="Arial"/>
                <a:sym typeface="Arial"/>
              </a:rPr>
              <a:t>5 COMTSS Components Supporting Innovations  </a:t>
            </a:r>
            <a:endParaRPr lang="en-US" sz="3900" dirty="0">
              <a:solidFill>
                <a:schemeClr val="lt1"/>
              </a:solidFill>
              <a:latin typeface="Trebuchet MS" panose="020B0603020202020204" pitchFamily="34" charset="0"/>
              <a:ea typeface="Arial"/>
              <a:cs typeface="Arial"/>
              <a:sym typeface="Arial"/>
            </a:endParaRPr>
          </a:p>
        </p:txBody>
      </p:sp>
      <p:pic>
        <p:nvPicPr>
          <p:cNvPr id="1537" name="Google Shape;1537;g29129f825e4_0_337" descr="woman doing a vision assessment "/>
          <p:cNvPicPr preferRelativeResize="0">
            <a:picLocks noGrp="1"/>
          </p:cNvPicPr>
          <p:nvPr>
            <p:ph type="body" idx="1"/>
          </p:nvPr>
        </p:nvPicPr>
        <p:blipFill rotWithShape="1">
          <a:blip r:embed="rId3">
            <a:alphaModFix/>
          </a:blip>
          <a:srcRect/>
          <a:stretch/>
        </p:blipFill>
        <p:spPr>
          <a:xfrm>
            <a:off x="300206" y="1746079"/>
            <a:ext cx="3194400" cy="3194400"/>
          </a:xfrm>
          <a:prstGeom prst="rect">
            <a:avLst/>
          </a:prstGeom>
          <a:noFill/>
          <a:ln>
            <a:noFill/>
          </a:ln>
        </p:spPr>
      </p:pic>
      <p:sp>
        <p:nvSpPr>
          <p:cNvPr id="1550" name="Google Shape;1550;g29129f825e4_0_337"/>
          <p:cNvSpPr txBox="1"/>
          <p:nvPr/>
        </p:nvSpPr>
        <p:spPr>
          <a:xfrm>
            <a:off x="20700" y="4948827"/>
            <a:ext cx="3753411" cy="2190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dk1"/>
                </a:solidFill>
                <a:latin typeface="Trebuchet MS" panose="020B0603020202020204" pitchFamily="34" charset="0"/>
              </a:rPr>
              <a:t>When implementing or improving practices, we want to look at it through the lens of each of the five components and make sure we are addressing all of them.</a:t>
            </a:r>
            <a:endParaRPr lang="en-US" dirty="0">
              <a:latin typeface="Trebuchet MS" panose="020B0603020202020204" pitchFamily="34" charset="0"/>
            </a:endParaRPr>
          </a:p>
        </p:txBody>
      </p:sp>
      <p:sp>
        <p:nvSpPr>
          <p:cNvPr id="1560" name="Google Shape;1560;g29129f825e4_0_337"/>
          <p:cNvSpPr txBox="1"/>
          <p:nvPr/>
        </p:nvSpPr>
        <p:spPr>
          <a:xfrm>
            <a:off x="5318377" y="3501750"/>
            <a:ext cx="1369077" cy="685500"/>
          </a:xfrm>
          <a:prstGeom prst="rect">
            <a:avLst/>
          </a:prstGeom>
          <a:noFill/>
          <a:ln w="152400" cap="flat" cmpd="sng">
            <a:solidFill>
              <a:srgbClr val="F964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solidFill>
                  <a:srgbClr val="0000FF"/>
                </a:solidFill>
              </a:rPr>
              <a:t>READ</a:t>
            </a:r>
            <a:endParaRPr sz="3200" b="1" dirty="0">
              <a:solidFill>
                <a:srgbClr val="0000FF"/>
              </a:solidFill>
            </a:endParaRPr>
          </a:p>
        </p:txBody>
      </p:sp>
      <p:grpSp>
        <p:nvGrpSpPr>
          <p:cNvPr id="1538" name="Google Shape;1538;g29129f825e4_0_337" descr="Team-driven Shared Leadership icon"/>
          <p:cNvGrpSpPr/>
          <p:nvPr/>
        </p:nvGrpSpPr>
        <p:grpSpPr>
          <a:xfrm>
            <a:off x="5318611" y="1402127"/>
            <a:ext cx="1368843" cy="1705277"/>
            <a:chOff x="5369753" y="1682035"/>
            <a:chExt cx="2191200" cy="2486551"/>
          </a:xfrm>
        </p:grpSpPr>
        <p:pic>
          <p:nvPicPr>
            <p:cNvPr id="1539" name="Google Shape;1539;g29129f825e4_0_337"/>
            <p:cNvPicPr preferRelativeResize="0"/>
            <p:nvPr/>
          </p:nvPicPr>
          <p:blipFill rotWithShape="1">
            <a:blip r:embed="rId4">
              <a:alphaModFix/>
            </a:blip>
            <a:srcRect/>
            <a:stretch/>
          </p:blipFill>
          <p:spPr>
            <a:xfrm>
              <a:off x="5587389" y="1682035"/>
              <a:ext cx="1755910" cy="1514476"/>
            </a:xfrm>
            <a:prstGeom prst="rect">
              <a:avLst/>
            </a:prstGeom>
            <a:noFill/>
            <a:ln>
              <a:noFill/>
            </a:ln>
          </p:spPr>
        </p:pic>
        <p:sp>
          <p:nvSpPr>
            <p:cNvPr id="1540" name="Google Shape;1540;g29129f825e4_0_337"/>
            <p:cNvSpPr txBox="1"/>
            <p:nvPr/>
          </p:nvSpPr>
          <p:spPr>
            <a:xfrm>
              <a:off x="5369753" y="3157886"/>
              <a:ext cx="2191200" cy="101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1200"/>
                <a:buFont typeface="Noto Sans Symbols"/>
                <a:buNone/>
              </a:pPr>
              <a:r>
                <a:rPr lang="en-US" sz="1200" b="1" dirty="0">
                  <a:solidFill>
                    <a:srgbClr val="000000"/>
                  </a:solidFill>
                  <a:latin typeface="Trebuchet MS" panose="020B0603020202020204" pitchFamily="34" charset="0"/>
                  <a:ea typeface="Calibri"/>
                  <a:cs typeface="Calibri"/>
                  <a:sym typeface="Calibri"/>
                </a:rPr>
                <a:t>Team-driven</a:t>
              </a:r>
              <a:br>
                <a:rPr lang="en-US" sz="1200" b="1" dirty="0">
                  <a:solidFill>
                    <a:srgbClr val="000000"/>
                  </a:solidFill>
                  <a:latin typeface="Trebuchet MS" panose="020B0603020202020204" pitchFamily="34" charset="0"/>
                  <a:ea typeface="Calibri"/>
                  <a:cs typeface="Calibri"/>
                  <a:sym typeface="Calibri"/>
                </a:rPr>
              </a:br>
              <a:r>
                <a:rPr lang="en-US" sz="1200" b="1" dirty="0">
                  <a:solidFill>
                    <a:srgbClr val="000000"/>
                  </a:solidFill>
                  <a:latin typeface="Trebuchet MS" panose="020B0603020202020204" pitchFamily="34" charset="0"/>
                  <a:ea typeface="Calibri"/>
                  <a:cs typeface="Calibri"/>
                  <a:sym typeface="Calibri"/>
                </a:rPr>
                <a:t>Shared Leadership</a:t>
              </a:r>
              <a:endParaRPr dirty="0">
                <a:latin typeface="Trebuchet MS" panose="020B0603020202020204" pitchFamily="34" charset="0"/>
              </a:endParaRPr>
            </a:p>
          </p:txBody>
        </p:sp>
      </p:grpSp>
      <p:grpSp>
        <p:nvGrpSpPr>
          <p:cNvPr id="1541" name="Google Shape;1541;g29129f825e4_0_337" descr="Data-based Problem Solving icon"/>
          <p:cNvGrpSpPr/>
          <p:nvPr/>
        </p:nvGrpSpPr>
        <p:grpSpPr>
          <a:xfrm>
            <a:off x="7004978" y="2225579"/>
            <a:ext cx="1368998" cy="1705406"/>
            <a:chOff x="8866941" y="1386963"/>
            <a:chExt cx="2112000" cy="2548806"/>
          </a:xfrm>
        </p:grpSpPr>
        <p:pic>
          <p:nvPicPr>
            <p:cNvPr id="1542" name="Google Shape;1542;g29129f825e4_0_337"/>
            <p:cNvPicPr preferRelativeResize="0"/>
            <p:nvPr/>
          </p:nvPicPr>
          <p:blipFill rotWithShape="1">
            <a:blip r:embed="rId5">
              <a:alphaModFix/>
            </a:blip>
            <a:srcRect/>
            <a:stretch/>
          </p:blipFill>
          <p:spPr>
            <a:xfrm>
              <a:off x="9104551" y="1386963"/>
              <a:ext cx="1636740" cy="1514477"/>
            </a:xfrm>
            <a:prstGeom prst="rect">
              <a:avLst/>
            </a:prstGeom>
            <a:noFill/>
            <a:ln>
              <a:noFill/>
            </a:ln>
          </p:spPr>
        </p:pic>
        <p:sp>
          <p:nvSpPr>
            <p:cNvPr id="1543" name="Google Shape;1543;g29129f825e4_0_337"/>
            <p:cNvSpPr txBox="1"/>
            <p:nvPr/>
          </p:nvSpPr>
          <p:spPr>
            <a:xfrm>
              <a:off x="8866941" y="3198369"/>
              <a:ext cx="2112000" cy="737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1400"/>
                <a:buFont typeface="Noto Sans Symbols"/>
                <a:buNone/>
              </a:pPr>
              <a:r>
                <a:rPr lang="en-US" sz="1200" b="1" dirty="0">
                  <a:solidFill>
                    <a:srgbClr val="000000"/>
                  </a:solidFill>
                  <a:latin typeface="Trebuchet MS" panose="020B0603020202020204" pitchFamily="34" charset="0"/>
                  <a:ea typeface="Calibri"/>
                  <a:cs typeface="Calibri"/>
                  <a:sym typeface="Calibri"/>
                </a:rPr>
                <a:t>Data-based </a:t>
              </a:r>
              <a:endParaRPr sz="1200" b="1" dirty="0">
                <a:latin typeface="Trebuchet MS" panose="020B0603020202020204" pitchFamily="34" charset="0"/>
              </a:endParaRPr>
            </a:p>
            <a:p>
              <a:pPr marL="0" marR="0" lvl="0" indent="0" algn="ctr" rtl="0">
                <a:spcBef>
                  <a:spcPts val="0"/>
                </a:spcBef>
                <a:spcAft>
                  <a:spcPts val="0"/>
                </a:spcAft>
                <a:buClr>
                  <a:srgbClr val="000000"/>
                </a:buClr>
                <a:buSzPts val="1400"/>
                <a:buFont typeface="Noto Sans Symbols"/>
                <a:buNone/>
              </a:pPr>
              <a:r>
                <a:rPr lang="en-US" sz="1200" b="1" dirty="0">
                  <a:solidFill>
                    <a:srgbClr val="000000"/>
                  </a:solidFill>
                  <a:latin typeface="Trebuchet MS" panose="020B0603020202020204" pitchFamily="34" charset="0"/>
                  <a:ea typeface="Calibri"/>
                  <a:cs typeface="Calibri"/>
                  <a:sym typeface="Calibri"/>
                </a:rPr>
                <a:t>Problem Solving</a:t>
              </a:r>
              <a:endParaRPr sz="1200" b="1" dirty="0">
                <a:latin typeface="Trebuchet MS" panose="020B0603020202020204" pitchFamily="34" charset="0"/>
              </a:endParaRPr>
            </a:p>
          </p:txBody>
        </p:sp>
      </p:grpSp>
      <p:grpSp>
        <p:nvGrpSpPr>
          <p:cNvPr id="1547" name="Google Shape;1547;g29129f825e4_0_337" descr="Layered Continuum of Supports icon"/>
          <p:cNvGrpSpPr/>
          <p:nvPr/>
        </p:nvGrpSpPr>
        <p:grpSpPr>
          <a:xfrm>
            <a:off x="6394583" y="4400695"/>
            <a:ext cx="1369077" cy="1485155"/>
            <a:chOff x="6924490" y="3713125"/>
            <a:chExt cx="1966500" cy="2067597"/>
          </a:xfrm>
        </p:grpSpPr>
        <p:pic>
          <p:nvPicPr>
            <p:cNvPr id="1548" name="Google Shape;1548;g29129f825e4_0_337"/>
            <p:cNvPicPr preferRelativeResize="0"/>
            <p:nvPr/>
          </p:nvPicPr>
          <p:blipFill rotWithShape="1">
            <a:blip r:embed="rId6">
              <a:alphaModFix/>
            </a:blip>
            <a:srcRect/>
            <a:stretch/>
          </p:blipFill>
          <p:spPr>
            <a:xfrm>
              <a:off x="7197245" y="3713125"/>
              <a:ext cx="1512689" cy="1428870"/>
            </a:xfrm>
            <a:prstGeom prst="rect">
              <a:avLst/>
            </a:prstGeom>
            <a:noFill/>
            <a:ln>
              <a:noFill/>
            </a:ln>
          </p:spPr>
        </p:pic>
        <p:sp>
          <p:nvSpPr>
            <p:cNvPr id="1549" name="Google Shape;1549;g29129f825e4_0_337"/>
            <p:cNvSpPr txBox="1"/>
            <p:nvPr/>
          </p:nvSpPr>
          <p:spPr>
            <a:xfrm>
              <a:off x="6924490" y="5183422"/>
              <a:ext cx="1966500" cy="597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1200"/>
                <a:buFont typeface="Noto Sans Symbols"/>
                <a:buNone/>
              </a:pPr>
              <a:r>
                <a:rPr lang="en-US" sz="1200" b="1" dirty="0">
                  <a:solidFill>
                    <a:srgbClr val="000000"/>
                  </a:solidFill>
                  <a:latin typeface="Trebuchet MS" panose="020B0603020202020204" pitchFamily="34" charset="0"/>
                  <a:ea typeface="Calibri"/>
                  <a:cs typeface="Calibri"/>
                  <a:sym typeface="Calibri"/>
                </a:rPr>
                <a:t>Layered Continuum </a:t>
              </a:r>
              <a:endParaRPr sz="1200" dirty="0">
                <a:latin typeface="Trebuchet MS" panose="020B0603020202020204" pitchFamily="34" charset="0"/>
              </a:endParaRPr>
            </a:p>
            <a:p>
              <a:pPr marL="0" marR="0" lvl="0" indent="0" algn="ctr" rtl="0">
                <a:spcBef>
                  <a:spcPts val="0"/>
                </a:spcBef>
                <a:spcAft>
                  <a:spcPts val="0"/>
                </a:spcAft>
                <a:buClr>
                  <a:srgbClr val="000000"/>
                </a:buClr>
                <a:buSzPts val="1200"/>
                <a:buFont typeface="Noto Sans Symbols"/>
                <a:buNone/>
              </a:pPr>
              <a:r>
                <a:rPr lang="en-US" sz="1200" b="1" dirty="0">
                  <a:solidFill>
                    <a:srgbClr val="000000"/>
                  </a:solidFill>
                  <a:latin typeface="Trebuchet MS" panose="020B0603020202020204" pitchFamily="34" charset="0"/>
                  <a:ea typeface="Calibri"/>
                  <a:cs typeface="Calibri"/>
                  <a:sym typeface="Calibri"/>
                </a:rPr>
                <a:t>of Supports</a:t>
              </a:r>
              <a:endParaRPr sz="1200" dirty="0">
                <a:latin typeface="Trebuchet MS" panose="020B0603020202020204" pitchFamily="34" charset="0"/>
              </a:endParaRPr>
            </a:p>
          </p:txBody>
        </p:sp>
      </p:grpSp>
      <p:grpSp>
        <p:nvGrpSpPr>
          <p:cNvPr id="1557" name="Google Shape;1557;g29129f825e4_0_337" descr="Comprehensive Screening and Assessment System icon"/>
          <p:cNvGrpSpPr/>
          <p:nvPr/>
        </p:nvGrpSpPr>
        <p:grpSpPr>
          <a:xfrm>
            <a:off x="4364315" y="4466876"/>
            <a:ext cx="1638600" cy="1833737"/>
            <a:chOff x="4597800" y="4513463"/>
            <a:chExt cx="1638600" cy="1833737"/>
          </a:xfrm>
        </p:grpSpPr>
        <p:sp>
          <p:nvSpPr>
            <p:cNvPr id="1558" name="Google Shape;1558;g29129f825e4_0_337"/>
            <p:cNvSpPr txBox="1"/>
            <p:nvPr/>
          </p:nvSpPr>
          <p:spPr>
            <a:xfrm>
              <a:off x="4597800" y="5529700"/>
              <a:ext cx="1638600" cy="817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Noto Sans Symbols"/>
                <a:buNone/>
              </a:pPr>
              <a:r>
                <a:rPr lang="en-US" sz="1200" b="1" dirty="0">
                  <a:solidFill>
                    <a:schemeClr val="dk1"/>
                  </a:solidFill>
                  <a:latin typeface="Trebuchet MS" panose="020B0603020202020204" pitchFamily="34" charset="0"/>
                  <a:ea typeface="Calibri"/>
                  <a:cs typeface="Calibri"/>
                  <a:sym typeface="Calibri"/>
                </a:rPr>
                <a:t> Comprehensive Screening and Assessment System</a:t>
              </a:r>
              <a:endParaRPr dirty="0">
                <a:latin typeface="Trebuchet MS" panose="020B0603020202020204" pitchFamily="34" charset="0"/>
              </a:endParaRPr>
            </a:p>
          </p:txBody>
        </p:sp>
        <p:pic>
          <p:nvPicPr>
            <p:cNvPr id="1559" name="Google Shape;1559;g29129f825e4_0_337"/>
            <p:cNvPicPr preferRelativeResize="0"/>
            <p:nvPr/>
          </p:nvPicPr>
          <p:blipFill>
            <a:blip r:embed="rId7">
              <a:alphaModFix/>
            </a:blip>
            <a:stretch>
              <a:fillRect/>
            </a:stretch>
          </p:blipFill>
          <p:spPr>
            <a:xfrm>
              <a:off x="4672025" y="4513463"/>
              <a:ext cx="1007099" cy="1007099"/>
            </a:xfrm>
            <a:prstGeom prst="rect">
              <a:avLst/>
            </a:prstGeom>
            <a:noFill/>
            <a:ln>
              <a:noFill/>
            </a:ln>
          </p:spPr>
        </p:pic>
      </p:grpSp>
      <p:grpSp>
        <p:nvGrpSpPr>
          <p:cNvPr id="1544" name="Google Shape;1544;g29129f825e4_0_337" descr="Family, School, and Community Partnering icon"/>
          <p:cNvGrpSpPr/>
          <p:nvPr/>
        </p:nvGrpSpPr>
        <p:grpSpPr>
          <a:xfrm>
            <a:off x="3856053" y="2254736"/>
            <a:ext cx="1368948" cy="1705336"/>
            <a:chOff x="5598482" y="2392023"/>
            <a:chExt cx="1572600" cy="1853223"/>
          </a:xfrm>
        </p:grpSpPr>
        <p:pic>
          <p:nvPicPr>
            <p:cNvPr id="1545" name="Google Shape;1545;g29129f825e4_0_337"/>
            <p:cNvPicPr preferRelativeResize="0"/>
            <p:nvPr/>
          </p:nvPicPr>
          <p:blipFill rotWithShape="1">
            <a:blip r:embed="rId8">
              <a:alphaModFix/>
            </a:blip>
            <a:srcRect/>
            <a:stretch/>
          </p:blipFill>
          <p:spPr>
            <a:xfrm>
              <a:off x="5809210" y="2392023"/>
              <a:ext cx="1151144" cy="1134191"/>
            </a:xfrm>
            <a:prstGeom prst="rect">
              <a:avLst/>
            </a:prstGeom>
            <a:noFill/>
            <a:ln>
              <a:noFill/>
            </a:ln>
          </p:spPr>
        </p:pic>
        <p:sp>
          <p:nvSpPr>
            <p:cNvPr id="1546" name="Google Shape;1546;g29129f825e4_0_337"/>
            <p:cNvSpPr txBox="1"/>
            <p:nvPr/>
          </p:nvSpPr>
          <p:spPr>
            <a:xfrm>
              <a:off x="5598482" y="3599047"/>
              <a:ext cx="15726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1200"/>
                <a:buFont typeface="Noto Sans Symbols"/>
                <a:buNone/>
              </a:pPr>
              <a:r>
                <a:rPr lang="en-US" sz="1200" b="1" dirty="0">
                  <a:solidFill>
                    <a:srgbClr val="000000"/>
                  </a:solidFill>
                  <a:latin typeface="Trebuchet MS" panose="020B0603020202020204" pitchFamily="34" charset="0"/>
                  <a:ea typeface="Calibri"/>
                  <a:cs typeface="Calibri"/>
                  <a:sym typeface="Calibri"/>
                </a:rPr>
                <a:t>Family, School, and </a:t>
              </a:r>
              <a:endParaRPr dirty="0">
                <a:latin typeface="Trebuchet MS" panose="020B0603020202020204" pitchFamily="34" charset="0"/>
              </a:endParaRPr>
            </a:p>
            <a:p>
              <a:pPr marL="0" marR="0" lvl="0" indent="0" algn="ctr" rtl="0">
                <a:spcBef>
                  <a:spcPts val="0"/>
                </a:spcBef>
                <a:spcAft>
                  <a:spcPts val="0"/>
                </a:spcAft>
                <a:buClr>
                  <a:srgbClr val="000000"/>
                </a:buClr>
                <a:buSzPts val="1200"/>
                <a:buFont typeface="Noto Sans Symbols"/>
                <a:buNone/>
              </a:pPr>
              <a:r>
                <a:rPr lang="en-US" sz="1200" b="1" dirty="0">
                  <a:solidFill>
                    <a:srgbClr val="000000"/>
                  </a:solidFill>
                  <a:latin typeface="Trebuchet MS" panose="020B0603020202020204" pitchFamily="34" charset="0"/>
                  <a:ea typeface="Calibri"/>
                  <a:cs typeface="Calibri"/>
                  <a:sym typeface="Calibri"/>
                </a:rPr>
                <a:t>Community Partnering</a:t>
              </a:r>
              <a:endParaRPr dirty="0">
                <a:latin typeface="Trebuchet MS" panose="020B0603020202020204" pitchFamily="34" charset="0"/>
              </a:endParaRPr>
            </a:p>
          </p:txBody>
        </p:sp>
      </p:grpSp>
      <p:sp>
        <p:nvSpPr>
          <p:cNvPr id="1536" name="Google Shape;1536;g29129f825e4_0_337">
            <a:extLst>
              <a:ext uri="{C183D7F6-B498-43B3-948B-1728B52AA6E4}">
                <adec:decorative xmlns:adec="http://schemas.microsoft.com/office/drawing/2017/decorative" val="1"/>
              </a:ext>
            </a:extLst>
          </p:cNvPr>
          <p:cNvSpPr txBox="1">
            <a:spLocks noGrp="1"/>
          </p:cNvSpPr>
          <p:nvPr>
            <p:ph type="sldNum" idx="12"/>
          </p:nvPr>
        </p:nvSpPr>
        <p:spPr>
          <a:xfrm>
            <a:off x="4843463" y="6356351"/>
            <a:ext cx="15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13</a:t>
            </a:fld>
            <a:endParaRPr dirty="0"/>
          </a:p>
        </p:txBody>
      </p:sp>
    </p:spTree>
    <p:extLst>
      <p:ext uri="{BB962C8B-B14F-4D97-AF65-F5344CB8AC3E}">
        <p14:creationId xmlns:p14="http://schemas.microsoft.com/office/powerpoint/2010/main" val="64087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ABE1F-79BC-6136-F489-5E1EC704C8A3}"/>
              </a:ext>
            </a:extLst>
          </p:cNvPr>
          <p:cNvSpPr>
            <a:spLocks noGrp="1"/>
          </p:cNvSpPr>
          <p:nvPr>
            <p:ph type="ctrTitle"/>
          </p:nvPr>
        </p:nvSpPr>
        <p:spPr>
          <a:xfrm>
            <a:off x="685800" y="360516"/>
            <a:ext cx="7772400" cy="1453044"/>
          </a:xfrm>
        </p:spPr>
        <p:txBody>
          <a:bodyPr>
            <a:normAutofit/>
          </a:bodyPr>
          <a:lstStyle/>
          <a:p>
            <a:r>
              <a:rPr lang="en-US" sz="4800" dirty="0">
                <a:latin typeface="Arial" panose="020B0604020202020204" pitchFamily="34" charset="0"/>
                <a:cs typeface="Arial" panose="020B0604020202020204" pitchFamily="34" charset="0"/>
              </a:rPr>
              <a:t>COMTSS Five Components Practice Profiles </a:t>
            </a:r>
          </a:p>
        </p:txBody>
      </p:sp>
      <p:pic>
        <p:nvPicPr>
          <p:cNvPr id="7" name="Picture 6" descr="A screen capture of the team-driven shared leadership practice profile. ">
            <a:extLst>
              <a:ext uri="{FF2B5EF4-FFF2-40B4-BE49-F238E27FC236}">
                <a16:creationId xmlns:a16="http://schemas.microsoft.com/office/drawing/2014/main" id="{F3B5D119-9549-3B46-E77B-0BB97C396A52}"/>
              </a:ext>
            </a:extLst>
          </p:cNvPr>
          <p:cNvPicPr>
            <a:picLocks noChangeAspect="1"/>
          </p:cNvPicPr>
          <p:nvPr/>
        </p:nvPicPr>
        <p:blipFill>
          <a:blip r:embed="rId3"/>
          <a:stretch>
            <a:fillRect/>
          </a:stretch>
        </p:blipFill>
        <p:spPr>
          <a:xfrm>
            <a:off x="0" y="360516"/>
            <a:ext cx="9144000" cy="5922910"/>
          </a:xfrm>
          <a:prstGeom prst="rect">
            <a:avLst/>
          </a:prstGeom>
        </p:spPr>
      </p:pic>
    </p:spTree>
    <p:extLst>
      <p:ext uri="{BB962C8B-B14F-4D97-AF65-F5344CB8AC3E}">
        <p14:creationId xmlns:p14="http://schemas.microsoft.com/office/powerpoint/2010/main" val="614791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F5FB00-6B02-5E10-F482-18DFB5C300E2}"/>
              </a:ext>
            </a:extLst>
          </p:cNvPr>
          <p:cNvSpPr>
            <a:spLocks noGrp="1"/>
          </p:cNvSpPr>
          <p:nvPr>
            <p:ph type="title"/>
          </p:nvPr>
        </p:nvSpPr>
        <p:spPr>
          <a:xfrm>
            <a:off x="245193" y="254514"/>
            <a:ext cx="8555907" cy="756418"/>
          </a:xfrm>
        </p:spPr>
        <p:txBody>
          <a:bodyPr>
            <a:noAutofit/>
          </a:bodyPr>
          <a:lstStyle/>
          <a:p>
            <a:r>
              <a:rPr lang="en-US" sz="3600" dirty="0">
                <a:latin typeface="Trebuchet MS" panose="020B0603020202020204" pitchFamily="34" charset="0"/>
                <a:cs typeface="Arial" panose="020B0604020202020204" pitchFamily="34" charset="0"/>
              </a:rPr>
              <a:t>Team-Driven Shared Leadership  </a:t>
            </a:r>
          </a:p>
        </p:txBody>
      </p:sp>
      <p:sp>
        <p:nvSpPr>
          <p:cNvPr id="5" name="Content Placeholder 4">
            <a:extLst>
              <a:ext uri="{FF2B5EF4-FFF2-40B4-BE49-F238E27FC236}">
                <a16:creationId xmlns:a16="http://schemas.microsoft.com/office/drawing/2014/main" id="{3BE58CD2-9D93-BDBE-E766-2EC24E946005}"/>
              </a:ext>
            </a:extLst>
          </p:cNvPr>
          <p:cNvSpPr>
            <a:spLocks noGrp="1"/>
          </p:cNvSpPr>
          <p:nvPr>
            <p:ph idx="1"/>
          </p:nvPr>
        </p:nvSpPr>
        <p:spPr>
          <a:xfrm>
            <a:off x="553156" y="1338944"/>
            <a:ext cx="8003822" cy="2842764"/>
          </a:xfrm>
        </p:spPr>
        <p:txBody>
          <a:bodyPr>
            <a:normAutofit/>
          </a:bodyPr>
          <a:lstStyle/>
          <a:p>
            <a:pPr marL="0" indent="0">
              <a:lnSpc>
                <a:spcPct val="150000"/>
              </a:lnSpc>
              <a:buNone/>
            </a:pPr>
            <a:r>
              <a:rPr lang="en-US" dirty="0">
                <a:latin typeface="Trebuchet MS" panose="020B0603020202020204" pitchFamily="34" charset="0"/>
                <a:cs typeface="Arial" panose="020B0604020202020204" pitchFamily="34" charset="0"/>
              </a:rPr>
              <a:t>Teaming processes and structures that focus on </a:t>
            </a:r>
            <a:r>
              <a:rPr lang="en-US" b="1" dirty="0">
                <a:latin typeface="Trebuchet MS" panose="020B0603020202020204" pitchFamily="34" charset="0"/>
                <a:cs typeface="Arial" panose="020B0604020202020204" pitchFamily="34" charset="0"/>
              </a:rPr>
              <a:t>distributing responsibility</a:t>
            </a:r>
            <a:r>
              <a:rPr lang="en-US" dirty="0">
                <a:latin typeface="Trebuchet MS" panose="020B0603020202020204" pitchFamily="34" charset="0"/>
                <a:cs typeface="Arial" panose="020B0604020202020204" pitchFamily="34" charset="0"/>
              </a:rPr>
              <a:t> and </a:t>
            </a:r>
            <a:r>
              <a:rPr lang="en-US" b="1" dirty="0">
                <a:latin typeface="Trebuchet MS" panose="020B0603020202020204" pitchFamily="34" charset="0"/>
                <a:cs typeface="Arial" panose="020B0604020202020204" pitchFamily="34" charset="0"/>
              </a:rPr>
              <a:t>shared decision-making </a:t>
            </a:r>
            <a:r>
              <a:rPr lang="en-US" dirty="0">
                <a:latin typeface="Trebuchet MS" panose="020B0603020202020204" pitchFamily="34" charset="0"/>
                <a:cs typeface="Arial" panose="020B0604020202020204" pitchFamily="34" charset="0"/>
              </a:rPr>
              <a:t>across and within regions, districts, and schools to effectively design and use systems of training, coaching, resources, implementation, and evaluation.</a:t>
            </a:r>
          </a:p>
        </p:txBody>
      </p:sp>
      <p:pic>
        <p:nvPicPr>
          <p:cNvPr id="6" name="Picture 5" descr="Team-driven shared leadership logo">
            <a:extLst>
              <a:ext uri="{FF2B5EF4-FFF2-40B4-BE49-F238E27FC236}">
                <a16:creationId xmlns:a16="http://schemas.microsoft.com/office/drawing/2014/main" id="{C81E85A3-E29D-AD3F-6E0A-D1BB7347B023}"/>
              </a:ext>
            </a:extLst>
          </p:cNvPr>
          <p:cNvPicPr>
            <a:picLocks noChangeAspect="1"/>
          </p:cNvPicPr>
          <p:nvPr/>
        </p:nvPicPr>
        <p:blipFill>
          <a:blip r:embed="rId3"/>
          <a:stretch>
            <a:fillRect/>
          </a:stretch>
        </p:blipFill>
        <p:spPr>
          <a:xfrm>
            <a:off x="3829726" y="4384908"/>
            <a:ext cx="1386840" cy="1386840"/>
          </a:xfrm>
          <a:prstGeom prst="rect">
            <a:avLst/>
          </a:prstGeom>
        </p:spPr>
      </p:pic>
    </p:spTree>
    <p:extLst>
      <p:ext uri="{BB962C8B-B14F-4D97-AF65-F5344CB8AC3E}">
        <p14:creationId xmlns:p14="http://schemas.microsoft.com/office/powerpoint/2010/main" val="1895458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
        <p:nvSpPr>
          <p:cNvPr id="1369" name="Google Shape;1369;g24fc2a46277_0_1999"/>
          <p:cNvSpPr txBox="1">
            <a:spLocks noGrp="1"/>
          </p:cNvSpPr>
          <p:nvPr>
            <p:ph type="title" idx="4294967295"/>
          </p:nvPr>
        </p:nvSpPr>
        <p:spPr>
          <a:xfrm>
            <a:off x="542561" y="114469"/>
            <a:ext cx="2564100" cy="398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sz="3200" dirty="0">
                <a:latin typeface="Trebuchet MS" panose="020B0603020202020204" pitchFamily="34" charset="0"/>
                <a:ea typeface="Arial"/>
                <a:cs typeface="Arial"/>
                <a:sym typeface="Arial"/>
              </a:rPr>
              <a:t>Key Aspects of Team Driven Shared Leadership</a:t>
            </a:r>
            <a:r>
              <a:rPr lang="en-US" sz="3200" dirty="0">
                <a:solidFill>
                  <a:schemeClr val="dk1"/>
                </a:solidFill>
                <a:latin typeface="Trebuchet MS" panose="020B0603020202020204" pitchFamily="34" charset="0"/>
                <a:ea typeface="Arial"/>
                <a:cs typeface="Arial"/>
                <a:sym typeface="Arial"/>
              </a:rPr>
              <a:t> </a:t>
            </a:r>
            <a:endParaRPr lang="en-US" dirty="0">
              <a:latin typeface="Trebuchet MS" panose="020B0603020202020204" pitchFamily="34" charset="0"/>
            </a:endParaRPr>
          </a:p>
        </p:txBody>
      </p:sp>
      <p:grpSp>
        <p:nvGrpSpPr>
          <p:cNvPr id="1371" name="Google Shape;1371;g24fc2a46277_0_1999" descr="Key Aspects of Team Driven Shared Leadership"/>
          <p:cNvGrpSpPr/>
          <p:nvPr/>
        </p:nvGrpSpPr>
        <p:grpSpPr>
          <a:xfrm>
            <a:off x="3287512" y="854765"/>
            <a:ext cx="5619694" cy="5148369"/>
            <a:chOff x="686" y="489599"/>
            <a:chExt cx="5619694" cy="5148369"/>
          </a:xfrm>
        </p:grpSpPr>
        <p:sp>
          <p:nvSpPr>
            <p:cNvPr id="1372" name="Google Shape;1372;g24fc2a46277_0_1999"/>
            <p:cNvSpPr/>
            <p:nvPr/>
          </p:nvSpPr>
          <p:spPr>
            <a:xfrm>
              <a:off x="686" y="489599"/>
              <a:ext cx="2676000" cy="25602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rebuchet MS" panose="020B0603020202020204" pitchFamily="34" charset="0"/>
              </a:endParaRPr>
            </a:p>
          </p:txBody>
        </p:sp>
        <p:sp>
          <p:nvSpPr>
            <p:cNvPr id="1373" name="Google Shape;1373;g24fc2a46277_0_1999"/>
            <p:cNvSpPr txBox="1"/>
            <p:nvPr/>
          </p:nvSpPr>
          <p:spPr>
            <a:xfrm>
              <a:off x="686" y="489599"/>
              <a:ext cx="2676000" cy="25602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Arial"/>
                <a:buNone/>
              </a:pPr>
              <a:r>
                <a:rPr lang="en-US" sz="2000" b="0" i="0" u="none" strike="noStrike" cap="none" dirty="0">
                  <a:solidFill>
                    <a:schemeClr val="lt1"/>
                  </a:solidFill>
                  <a:latin typeface="Trebuchet MS" panose="020B0603020202020204" pitchFamily="34" charset="0"/>
                  <a:ea typeface="Arial"/>
                  <a:cs typeface="Arial"/>
                  <a:sym typeface="Arial"/>
                </a:rPr>
                <a:t>Includes the perspectives of those who will be impacted by decisions and the professionals who support them (Administrators, teachers, other staff, families, students)</a:t>
              </a:r>
              <a:endParaRPr sz="2000" b="0" i="0" u="none" strike="noStrike" cap="none" dirty="0">
                <a:solidFill>
                  <a:schemeClr val="lt1"/>
                </a:solidFill>
                <a:latin typeface="Trebuchet MS" panose="020B0603020202020204" pitchFamily="34" charset="0"/>
                <a:ea typeface="Arial"/>
                <a:cs typeface="Arial"/>
                <a:sym typeface="Arial"/>
              </a:endParaRPr>
            </a:p>
          </p:txBody>
        </p:sp>
        <p:sp>
          <p:nvSpPr>
            <p:cNvPr id="1374" name="Google Shape;1374;g24fc2a46277_0_1999"/>
            <p:cNvSpPr/>
            <p:nvPr/>
          </p:nvSpPr>
          <p:spPr>
            <a:xfrm>
              <a:off x="2944380" y="555857"/>
              <a:ext cx="2676000" cy="2427600"/>
            </a:xfrm>
            <a:prstGeom prst="rect">
              <a:avLst/>
            </a:prstGeom>
            <a:solidFill>
              <a:srgbClr val="43BCB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rebuchet MS" panose="020B0603020202020204" pitchFamily="34" charset="0"/>
              </a:endParaRPr>
            </a:p>
          </p:txBody>
        </p:sp>
        <p:sp>
          <p:nvSpPr>
            <p:cNvPr id="1375" name="Google Shape;1375;g24fc2a46277_0_1999"/>
            <p:cNvSpPr txBox="1"/>
            <p:nvPr/>
          </p:nvSpPr>
          <p:spPr>
            <a:xfrm>
              <a:off x="2944380" y="489599"/>
              <a:ext cx="2676000" cy="2493858"/>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Arial"/>
                <a:buNone/>
              </a:pPr>
              <a:r>
                <a:rPr lang="en-US" sz="2000" b="0" i="0" u="none" strike="noStrike" cap="none" dirty="0">
                  <a:solidFill>
                    <a:schemeClr val="lt1"/>
                  </a:solidFill>
                  <a:latin typeface="Trebuchet MS" panose="020B0603020202020204" pitchFamily="34" charset="0"/>
                  <a:ea typeface="Arial"/>
                  <a:cs typeface="Arial"/>
                  <a:sym typeface="Arial"/>
                </a:rPr>
                <a:t>Determines roles and responsibilities based on skills and interests.</a:t>
              </a:r>
              <a:endParaRPr dirty="0">
                <a:latin typeface="Trebuchet MS" panose="020B0603020202020204" pitchFamily="34" charset="0"/>
              </a:endParaRPr>
            </a:p>
          </p:txBody>
        </p:sp>
        <p:sp>
          <p:nvSpPr>
            <p:cNvPr id="1376" name="Google Shape;1376;g24fc2a46277_0_1999"/>
            <p:cNvSpPr/>
            <p:nvPr/>
          </p:nvSpPr>
          <p:spPr>
            <a:xfrm>
              <a:off x="686" y="3317468"/>
              <a:ext cx="2676000" cy="2320500"/>
            </a:xfrm>
            <a:prstGeom prst="rect">
              <a:avLst/>
            </a:prstGeom>
            <a:solidFill>
              <a:srgbClr val="45B36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rebuchet MS" panose="020B0603020202020204" pitchFamily="34" charset="0"/>
              </a:endParaRPr>
            </a:p>
          </p:txBody>
        </p:sp>
        <p:sp>
          <p:nvSpPr>
            <p:cNvPr id="1377" name="Google Shape;1377;g24fc2a46277_0_1999"/>
            <p:cNvSpPr txBox="1"/>
            <p:nvPr/>
          </p:nvSpPr>
          <p:spPr>
            <a:xfrm>
              <a:off x="686" y="3317468"/>
              <a:ext cx="2676000" cy="23205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Arial"/>
                <a:buNone/>
              </a:pPr>
              <a:r>
                <a:rPr lang="en-US" sz="2000" b="0" i="0" u="none" strike="noStrike" cap="none" dirty="0">
                  <a:solidFill>
                    <a:schemeClr val="lt1"/>
                  </a:solidFill>
                  <a:latin typeface="Trebuchet MS" panose="020B0603020202020204" pitchFamily="34" charset="0"/>
                  <a:ea typeface="Arial"/>
                  <a:cs typeface="Arial"/>
                  <a:sym typeface="Arial"/>
                </a:rPr>
                <a:t>Effective communication including: sharing agendas beforehand and meeting minutes afterwards. </a:t>
              </a:r>
              <a:endParaRPr sz="2000" b="0" i="0" u="none" strike="noStrike" cap="none" dirty="0">
                <a:solidFill>
                  <a:schemeClr val="lt1"/>
                </a:solidFill>
                <a:latin typeface="Trebuchet MS" panose="020B0603020202020204" pitchFamily="34" charset="0"/>
                <a:ea typeface="Arial"/>
                <a:cs typeface="Arial"/>
                <a:sym typeface="Arial"/>
              </a:endParaRPr>
            </a:p>
          </p:txBody>
        </p:sp>
        <p:sp>
          <p:nvSpPr>
            <p:cNvPr id="1378" name="Google Shape;1378;g24fc2a46277_0_1999"/>
            <p:cNvSpPr/>
            <p:nvPr/>
          </p:nvSpPr>
          <p:spPr>
            <a:xfrm>
              <a:off x="2944380" y="3674942"/>
              <a:ext cx="2676000" cy="1605600"/>
            </a:xfrm>
            <a:prstGeom prst="rect">
              <a:avLst/>
            </a:prstGeom>
            <a:solidFill>
              <a:srgbClr val="6FAA4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rebuchet MS" panose="020B0603020202020204" pitchFamily="34" charset="0"/>
              </a:endParaRPr>
            </a:p>
          </p:txBody>
        </p:sp>
        <p:sp>
          <p:nvSpPr>
            <p:cNvPr id="1379" name="Google Shape;1379;g24fc2a46277_0_1999"/>
            <p:cNvSpPr txBox="1"/>
            <p:nvPr/>
          </p:nvSpPr>
          <p:spPr>
            <a:xfrm>
              <a:off x="2944380" y="3317467"/>
              <a:ext cx="2676000" cy="23205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Arial"/>
                <a:buNone/>
              </a:pPr>
              <a:r>
                <a:rPr lang="en-US" sz="2000" b="0" i="0" u="none" strike="noStrike" cap="none" dirty="0">
                  <a:solidFill>
                    <a:schemeClr val="lt1"/>
                  </a:solidFill>
                  <a:latin typeface="Trebuchet MS" panose="020B0603020202020204" pitchFamily="34" charset="0"/>
                  <a:ea typeface="Arial"/>
                  <a:cs typeface="Arial"/>
                  <a:sym typeface="Arial"/>
                </a:rPr>
                <a:t>Creates safety for team members to equally participate</a:t>
              </a:r>
              <a:endParaRPr dirty="0">
                <a:latin typeface="Trebuchet MS" panose="020B0603020202020204" pitchFamily="34" charset="0"/>
              </a:endParaRPr>
            </a:p>
          </p:txBody>
        </p:sp>
      </p:grpSp>
      <p:pic>
        <p:nvPicPr>
          <p:cNvPr id="1380" name="Google Shape;1380;g24fc2a46277_0_199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34308" y="3429000"/>
            <a:ext cx="1313478" cy="1313478"/>
          </a:xfrm>
          <a:prstGeom prst="rect">
            <a:avLst/>
          </a:prstGeom>
          <a:noFill/>
          <a:ln>
            <a:noFill/>
          </a:ln>
        </p:spPr>
      </p:pic>
      <p:pic>
        <p:nvPicPr>
          <p:cNvPr id="1026" name="Picture 2" descr="Colorado Department of Education Logo">
            <a:extLst>
              <a:ext uri="{FF2B5EF4-FFF2-40B4-BE49-F238E27FC236}">
                <a16:creationId xmlns:a16="http://schemas.microsoft.com/office/drawing/2014/main" id="{082E9C6E-BA71-68EF-F89B-AB06103FFD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9978" y="6153519"/>
            <a:ext cx="1357228" cy="526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791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752E9E-9637-E0E0-40F6-FF75608F66C4}"/>
              </a:ext>
            </a:extLst>
          </p:cNvPr>
          <p:cNvSpPr>
            <a:spLocks noGrp="1"/>
          </p:cNvSpPr>
          <p:nvPr>
            <p:ph type="title"/>
          </p:nvPr>
        </p:nvSpPr>
        <p:spPr>
          <a:xfrm>
            <a:off x="180474" y="136525"/>
            <a:ext cx="8879305" cy="840658"/>
          </a:xfrm>
          <a:ln w="76200">
            <a:solidFill>
              <a:schemeClr val="accent5">
                <a:lumMod val="75000"/>
              </a:schemeClr>
            </a:solidFill>
          </a:ln>
        </p:spPr>
        <p:txBody>
          <a:bodyPr>
            <a:noAutofit/>
          </a:bodyPr>
          <a:lstStyle/>
          <a:p>
            <a:r>
              <a:rPr lang="en-US" sz="2800" dirty="0">
                <a:latin typeface="Trebuchet MS" panose="020B0603020202020204" pitchFamily="34" charset="0"/>
                <a:cs typeface="Arial" panose="020B0604020202020204" pitchFamily="34" charset="0"/>
              </a:rPr>
              <a:t>Team-Driven Shared Leadership in our Student-Service Innovations </a:t>
            </a:r>
          </a:p>
        </p:txBody>
      </p:sp>
      <p:sp>
        <p:nvSpPr>
          <p:cNvPr id="7" name="Text Placeholder 6">
            <a:extLst>
              <a:ext uri="{FF2B5EF4-FFF2-40B4-BE49-F238E27FC236}">
                <a16:creationId xmlns:a16="http://schemas.microsoft.com/office/drawing/2014/main" id="{E148AC85-65BE-16B7-802C-E3755F75BC95}"/>
              </a:ext>
            </a:extLst>
          </p:cNvPr>
          <p:cNvSpPr>
            <a:spLocks noGrp="1"/>
          </p:cNvSpPr>
          <p:nvPr>
            <p:ph type="body" sz="quarter" idx="3"/>
          </p:nvPr>
        </p:nvSpPr>
        <p:spPr>
          <a:xfrm>
            <a:off x="713984" y="1254613"/>
            <a:ext cx="2700465" cy="619623"/>
          </a:xfrm>
          <a:ln w="38100">
            <a:solidFill>
              <a:schemeClr val="accent5">
                <a:lumMod val="75000"/>
              </a:schemeClr>
            </a:solidFill>
          </a:ln>
        </p:spPr>
        <p:txBody>
          <a:bodyPr>
            <a:normAutofit/>
          </a:bodyPr>
          <a:lstStyle/>
          <a:p>
            <a:pPr algn="ctr"/>
            <a:r>
              <a:rPr lang="en-US" sz="2400" dirty="0">
                <a:latin typeface="Trebuchet MS" panose="020B0603020202020204" pitchFamily="34" charset="0"/>
                <a:cs typeface="Arial" panose="020B0604020202020204" pitchFamily="34" charset="0"/>
              </a:rPr>
              <a:t>READ Act</a:t>
            </a:r>
          </a:p>
        </p:txBody>
      </p:sp>
      <p:sp>
        <p:nvSpPr>
          <p:cNvPr id="3" name="Content Placeholder 2">
            <a:extLst>
              <a:ext uri="{FF2B5EF4-FFF2-40B4-BE49-F238E27FC236}">
                <a16:creationId xmlns:a16="http://schemas.microsoft.com/office/drawing/2014/main" id="{E62D7E69-A7D4-6E16-FBC1-45EDC1248764}"/>
              </a:ext>
            </a:extLst>
          </p:cNvPr>
          <p:cNvSpPr>
            <a:spLocks noGrp="1"/>
          </p:cNvSpPr>
          <p:nvPr>
            <p:ph sz="quarter" idx="4"/>
          </p:nvPr>
        </p:nvSpPr>
        <p:spPr>
          <a:xfrm>
            <a:off x="180473" y="2151667"/>
            <a:ext cx="8879305" cy="4204452"/>
          </a:xfrm>
          <a:ln>
            <a:solidFill>
              <a:schemeClr val="accent5">
                <a:lumMod val="75000"/>
              </a:schemeClr>
            </a:solidFill>
            <a:prstDash val="sysDash"/>
          </a:ln>
        </p:spPr>
        <p:txBody>
          <a:bodyPr vert="horz" lIns="91440" tIns="45720" rIns="91440" bIns="45720" rtlCol="0" anchor="t">
            <a:normAutofit lnSpcReduction="10000"/>
          </a:bodyPr>
          <a:lstStyle/>
          <a:p>
            <a:r>
              <a:rPr lang="en-US" sz="2400" dirty="0">
                <a:effectLst/>
                <a:latin typeface="Trebuchet MS"/>
                <a:ea typeface="Raleway" pitchFamily="2" charset="0"/>
                <a:cs typeface="Raleway" pitchFamily="2" charset="0"/>
              </a:rPr>
              <a:t>Throughout the READ plan implementation process, decisions should be made </a:t>
            </a:r>
            <a:r>
              <a:rPr lang="en-US" sz="2400" b="1" dirty="0">
                <a:effectLst/>
                <a:latin typeface="Trebuchet MS"/>
                <a:ea typeface="Raleway" pitchFamily="2" charset="0"/>
                <a:cs typeface="Raleway" pitchFamily="2" charset="0"/>
              </a:rPr>
              <a:t>collaboratively between school personnel and parents. </a:t>
            </a:r>
            <a:endParaRPr lang="en-US" sz="2400" dirty="0">
              <a:effectLst/>
              <a:latin typeface="Trebuchet MS"/>
              <a:ea typeface="Raleway" pitchFamily="2" charset="0"/>
              <a:cs typeface="Raleway" pitchFamily="2" charset="0"/>
            </a:endParaRPr>
          </a:p>
          <a:p>
            <a:r>
              <a:rPr lang="en-US" sz="2400" dirty="0">
                <a:effectLst/>
                <a:latin typeface="Trebuchet MS"/>
                <a:ea typeface="Raleway" pitchFamily="2" charset="0"/>
                <a:cs typeface="Raleway" pitchFamily="2" charset="0"/>
              </a:rPr>
              <a:t>Local education providers (LEPs) are responsible for developing </a:t>
            </a:r>
            <a:r>
              <a:rPr lang="en-US" sz="2400" b="1" dirty="0">
                <a:effectLst/>
                <a:latin typeface="Trebuchet MS"/>
                <a:ea typeface="Raleway" pitchFamily="2" charset="0"/>
                <a:cs typeface="Raleway" pitchFamily="2" charset="0"/>
              </a:rPr>
              <a:t>procedures to support effective READ Act implementation.</a:t>
            </a:r>
          </a:p>
          <a:p>
            <a:r>
              <a:rPr lang="en-US" sz="2400" dirty="0">
                <a:effectLst/>
                <a:latin typeface="Trebuchet MS"/>
                <a:ea typeface="Raleway" pitchFamily="2" charset="0"/>
                <a:cs typeface="Raleway" pitchFamily="2" charset="0"/>
              </a:rPr>
              <a:t>Is </a:t>
            </a:r>
            <a:r>
              <a:rPr lang="en-US" sz="2400" b="1" dirty="0">
                <a:effectLst/>
                <a:latin typeface="Trebuchet MS"/>
                <a:ea typeface="Raleway" pitchFamily="2" charset="0"/>
                <a:cs typeface="Raleway" pitchFamily="2" charset="0"/>
              </a:rPr>
              <a:t>process-focused</a:t>
            </a:r>
            <a:r>
              <a:rPr lang="en-US" sz="2400" dirty="0">
                <a:effectLst/>
                <a:latin typeface="Trebuchet MS"/>
                <a:ea typeface="Raleway" pitchFamily="2" charset="0"/>
                <a:cs typeface="Raleway" pitchFamily="2" charset="0"/>
              </a:rPr>
              <a:t>: identifying, selecting, developing, implementing, and monitoring effectiveness of student level reading proficiency. </a:t>
            </a:r>
          </a:p>
          <a:p>
            <a:r>
              <a:rPr lang="en-US" sz="2400" dirty="0">
                <a:effectLst/>
                <a:latin typeface="Trebuchet MS"/>
                <a:ea typeface="Raleway" pitchFamily="2" charset="0"/>
              </a:rPr>
              <a:t>Teachers and administrators are trained in the Science of Reading to ensure </a:t>
            </a:r>
            <a:r>
              <a:rPr lang="en-US" sz="2400" b="1" dirty="0">
                <a:effectLst/>
                <a:latin typeface="Trebuchet MS"/>
                <a:ea typeface="Raleway" pitchFamily="2" charset="0"/>
              </a:rPr>
              <a:t>system-wide improvements to literacy instruction</a:t>
            </a:r>
            <a:r>
              <a:rPr lang="en-US" sz="2000" b="1" dirty="0">
                <a:effectLst/>
                <a:latin typeface="Trebuchet MS"/>
                <a:ea typeface="Raleway" pitchFamily="2" charset="0"/>
              </a:rPr>
              <a:t>. </a:t>
            </a:r>
            <a:endParaRPr lang="en-US" sz="2000" b="1" dirty="0">
              <a:latin typeface="Trebuchet MS"/>
            </a:endParaRPr>
          </a:p>
        </p:txBody>
      </p:sp>
      <p:pic>
        <p:nvPicPr>
          <p:cNvPr id="8" name="Picture 2" descr="Colorado Department of Education Logo">
            <a:extLst>
              <a:ext uri="{FF2B5EF4-FFF2-40B4-BE49-F238E27FC236}">
                <a16:creationId xmlns:a16="http://schemas.microsoft.com/office/drawing/2014/main" id="{9A82A534-C5BE-B9E9-ECF9-A00656172B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6650" y="6161090"/>
            <a:ext cx="1357228" cy="52663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5903BB5-C170-0339-27B9-7E29541D3919}"/>
              </a:ext>
              <a:ext uri="{C183D7F6-B498-43B3-948B-1728B52AA6E4}">
                <adec:decorative xmlns:adec="http://schemas.microsoft.com/office/drawing/2017/decorative" val="1"/>
              </a:ext>
            </a:extLst>
          </p:cNvPr>
          <p:cNvSpPr>
            <a:spLocks noGrp="1"/>
          </p:cNvSpPr>
          <p:nvPr>
            <p:ph type="sldNum" sz="quarter" idx="12"/>
          </p:nvPr>
        </p:nvSpPr>
        <p:spPr/>
        <p:txBody>
          <a:bodyPr/>
          <a:lstStyle/>
          <a:p>
            <a:fld id="{C479D5F6-EDCB-402A-AC08-4943A1820E8F}" type="slidenum">
              <a:rPr lang="en-US" smtClean="0"/>
              <a:pPr/>
              <a:t>17</a:t>
            </a:fld>
            <a:endParaRPr lang="en-US" dirty="0"/>
          </a:p>
        </p:txBody>
      </p:sp>
    </p:spTree>
    <p:extLst>
      <p:ext uri="{BB962C8B-B14F-4D97-AF65-F5344CB8AC3E}">
        <p14:creationId xmlns:p14="http://schemas.microsoft.com/office/powerpoint/2010/main" val="2818966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Comprehensive Screening and Assessment System logo ">
            <a:extLst>
              <a:ext uri="{FF2B5EF4-FFF2-40B4-BE49-F238E27FC236}">
                <a16:creationId xmlns:a16="http://schemas.microsoft.com/office/drawing/2014/main" id="{8059D243-B545-3BD9-6005-EA49FE38FB20}"/>
              </a:ext>
            </a:extLst>
          </p:cNvPr>
          <p:cNvSpPr>
            <a:spLocks noGrp="1"/>
          </p:cNvSpPr>
          <p:nvPr>
            <p:ph type="title"/>
          </p:nvPr>
        </p:nvSpPr>
        <p:spPr>
          <a:xfrm>
            <a:off x="210535" y="82055"/>
            <a:ext cx="9143999" cy="756418"/>
          </a:xfrm>
        </p:spPr>
        <p:txBody>
          <a:bodyPr>
            <a:noAutofit/>
          </a:bodyPr>
          <a:lstStyle/>
          <a:p>
            <a:r>
              <a:rPr lang="en-US" sz="4000" dirty="0">
                <a:latin typeface="Trebuchet MS" panose="020B0603020202020204" pitchFamily="34" charset="0"/>
                <a:cs typeface="Arial" panose="020B0604020202020204" pitchFamily="34" charset="0"/>
              </a:rPr>
              <a:t>Comprehensive Screening and Assessment System</a:t>
            </a:r>
          </a:p>
        </p:txBody>
      </p:sp>
      <p:sp>
        <p:nvSpPr>
          <p:cNvPr id="5" name="Content Placeholder 4">
            <a:extLst>
              <a:ext uri="{FF2B5EF4-FFF2-40B4-BE49-F238E27FC236}">
                <a16:creationId xmlns:a16="http://schemas.microsoft.com/office/drawing/2014/main" id="{9C003196-6276-54BC-5623-F90B7B15DFFF}"/>
              </a:ext>
            </a:extLst>
          </p:cNvPr>
          <p:cNvSpPr>
            <a:spLocks noGrp="1"/>
          </p:cNvSpPr>
          <p:nvPr>
            <p:ph idx="1"/>
          </p:nvPr>
        </p:nvSpPr>
        <p:spPr>
          <a:xfrm>
            <a:off x="356839" y="1463040"/>
            <a:ext cx="8606539" cy="3935776"/>
          </a:xfrm>
        </p:spPr>
        <p:txBody>
          <a:bodyPr>
            <a:normAutofit fontScale="92500" lnSpcReduction="10000"/>
          </a:bodyPr>
          <a:lstStyle/>
          <a:p>
            <a:pPr marL="0" indent="0">
              <a:lnSpc>
                <a:spcPct val="170000"/>
              </a:lnSpc>
              <a:buNone/>
            </a:pPr>
            <a:r>
              <a:rPr lang="en-US" dirty="0">
                <a:latin typeface="Trebuchet MS" panose="020B0603020202020204" pitchFamily="34" charset="0"/>
                <a:cs typeface="Arial" panose="020B0604020202020204" pitchFamily="34" charset="0"/>
              </a:rPr>
              <a:t>Comprehensive Screening and Assessment System is the </a:t>
            </a:r>
            <a:r>
              <a:rPr lang="en-US" b="1" dirty="0">
                <a:latin typeface="Trebuchet MS" panose="020B0603020202020204" pitchFamily="34" charset="0"/>
                <a:cs typeface="Arial" panose="020B0604020202020204" pitchFamily="34" charset="0"/>
              </a:rPr>
              <a:t>coordinated effort</a:t>
            </a:r>
            <a:r>
              <a:rPr lang="en-US" dirty="0">
                <a:latin typeface="Trebuchet MS" panose="020B0603020202020204" pitchFamily="34" charset="0"/>
                <a:cs typeface="Arial" panose="020B0604020202020204" pitchFamily="34" charset="0"/>
              </a:rPr>
              <a:t> of gathering information across </a:t>
            </a:r>
            <a:r>
              <a:rPr lang="en-US" b="1" dirty="0">
                <a:latin typeface="Trebuchet MS" panose="020B0603020202020204" pitchFamily="34" charset="0"/>
                <a:cs typeface="Arial" panose="020B0604020202020204" pitchFamily="34" charset="0"/>
              </a:rPr>
              <a:t>multiple measures </a:t>
            </a:r>
            <a:r>
              <a:rPr lang="en-US" dirty="0">
                <a:latin typeface="Trebuchet MS" panose="020B0603020202020204" pitchFamily="34" charset="0"/>
                <a:cs typeface="Arial" panose="020B0604020202020204" pitchFamily="34" charset="0"/>
              </a:rPr>
              <a:t>to support decision making at the </a:t>
            </a:r>
            <a:r>
              <a:rPr lang="en-US" b="1" dirty="0">
                <a:latin typeface="Trebuchet MS" panose="020B0603020202020204" pitchFamily="34" charset="0"/>
                <a:cs typeface="Arial" panose="020B0604020202020204" pitchFamily="34" charset="0"/>
              </a:rPr>
              <a:t>system and student level </a:t>
            </a:r>
            <a:r>
              <a:rPr lang="en-US" dirty="0">
                <a:latin typeface="Trebuchet MS" panose="020B0603020202020204" pitchFamily="34" charset="0"/>
                <a:cs typeface="Arial" panose="020B0604020202020204" pitchFamily="34" charset="0"/>
              </a:rPr>
              <a:t>for the </a:t>
            </a:r>
            <a:r>
              <a:rPr lang="en-US" b="1" dirty="0">
                <a:latin typeface="Trebuchet MS" panose="020B0603020202020204" pitchFamily="34" charset="0"/>
                <a:cs typeface="Arial" panose="020B0604020202020204" pitchFamily="34" charset="0"/>
              </a:rPr>
              <a:t>whole child</a:t>
            </a:r>
            <a:r>
              <a:rPr lang="en-US" dirty="0">
                <a:latin typeface="Trebuchet MS" panose="020B0603020202020204" pitchFamily="34" charset="0"/>
                <a:cs typeface="Arial" panose="020B0604020202020204" pitchFamily="34" charset="0"/>
              </a:rPr>
              <a:t>. </a:t>
            </a:r>
          </a:p>
          <a:p>
            <a:pPr marL="0" indent="0">
              <a:lnSpc>
                <a:spcPct val="170000"/>
              </a:lnSpc>
              <a:buNone/>
            </a:pPr>
            <a:r>
              <a:rPr lang="en-US" b="1" dirty="0">
                <a:highlight>
                  <a:srgbClr val="FFFF00"/>
                </a:highlight>
                <a:latin typeface="Trebuchet MS" panose="020B0603020202020204" pitchFamily="34" charset="0"/>
                <a:cs typeface="Arial" panose="020B0604020202020204" pitchFamily="34" charset="0"/>
              </a:rPr>
              <a:t>Key: </a:t>
            </a:r>
            <a:r>
              <a:rPr lang="en-US" dirty="0">
                <a:latin typeface="Trebuchet MS" panose="020B0603020202020204" pitchFamily="34" charset="0"/>
                <a:cs typeface="Arial" panose="020B0604020202020204" pitchFamily="34" charset="0"/>
              </a:rPr>
              <a:t>A comprehensive assessment system contributes to an outcomes-driven approach that includes structured monitoring and evaluation with a commitment to continuous improvement.</a:t>
            </a:r>
          </a:p>
          <a:p>
            <a:pPr marL="0" indent="0">
              <a:buNone/>
            </a:pPr>
            <a:endParaRPr lang="en-US" dirty="0">
              <a:latin typeface="Trebuchet MS" panose="020B0603020202020204" pitchFamily="34" charset="0"/>
            </a:endParaRPr>
          </a:p>
        </p:txBody>
      </p:sp>
      <p:pic>
        <p:nvPicPr>
          <p:cNvPr id="7172" name="Picture 4">
            <a:extLst>
              <a:ext uri="{FF2B5EF4-FFF2-40B4-BE49-F238E27FC236}">
                <a16:creationId xmlns:a16="http://schemas.microsoft.com/office/drawing/2014/main" id="{371175AB-1B6B-FB9D-AAC9-30DC28D4A76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8312" y="5352080"/>
            <a:ext cx="1459184" cy="1459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787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63"/>
        <p:cNvGrpSpPr/>
        <p:nvPr/>
      </p:nvGrpSpPr>
      <p:grpSpPr>
        <a:xfrm>
          <a:off x="0" y="0"/>
          <a:ext cx="0" cy="0"/>
          <a:chOff x="0" y="0"/>
          <a:chExt cx="0" cy="0"/>
        </a:xfrm>
      </p:grpSpPr>
      <p:sp>
        <p:nvSpPr>
          <p:cNvPr id="1464" name="Google Shape;1464;g24fc2a46277_0_2637"/>
          <p:cNvSpPr txBox="1">
            <a:spLocks noGrp="1"/>
          </p:cNvSpPr>
          <p:nvPr>
            <p:ph type="title" idx="4294967295"/>
          </p:nvPr>
        </p:nvSpPr>
        <p:spPr>
          <a:xfrm>
            <a:off x="412750" y="86137"/>
            <a:ext cx="3613200" cy="4404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200"/>
              <a:buFont typeface="Arial"/>
              <a:buNone/>
            </a:pPr>
            <a:r>
              <a:rPr lang="en-US" sz="3200" dirty="0">
                <a:solidFill>
                  <a:schemeClr val="dk1"/>
                </a:solidFill>
                <a:latin typeface="Trebuchet MS" panose="020B0603020202020204" pitchFamily="34" charset="0"/>
                <a:ea typeface="Arial"/>
                <a:cs typeface="Arial"/>
                <a:sym typeface="Arial"/>
              </a:rPr>
              <a:t>Key Aspects of a Comprehensive Screening and Assessment System</a:t>
            </a:r>
            <a:endParaRPr lang="en-US" dirty="0">
              <a:latin typeface="Trebuchet MS" panose="020B0603020202020204" pitchFamily="34" charset="0"/>
            </a:endParaRPr>
          </a:p>
        </p:txBody>
      </p:sp>
      <p:grpSp>
        <p:nvGrpSpPr>
          <p:cNvPr id="1466" name="Google Shape;1466;g24fc2a46277_0_2637" descr="Key Aspects of a Comprehensive Screening and Assessment System "/>
          <p:cNvGrpSpPr/>
          <p:nvPr/>
        </p:nvGrpSpPr>
        <p:grpSpPr>
          <a:xfrm>
            <a:off x="3833887" y="452975"/>
            <a:ext cx="4539600" cy="5901517"/>
            <a:chOff x="540706" y="1713"/>
            <a:chExt cx="4539600" cy="5901517"/>
          </a:xfrm>
        </p:grpSpPr>
        <p:sp>
          <p:nvSpPr>
            <p:cNvPr id="1467" name="Google Shape;1467;g24fc2a46277_0_2637"/>
            <p:cNvSpPr/>
            <p:nvPr/>
          </p:nvSpPr>
          <p:spPr>
            <a:xfrm>
              <a:off x="540706" y="1713"/>
              <a:ext cx="4539600" cy="27237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rebuchet MS" panose="020B0603020202020204" pitchFamily="34" charset="0"/>
              </a:endParaRPr>
            </a:p>
          </p:txBody>
        </p:sp>
        <p:sp>
          <p:nvSpPr>
            <p:cNvPr id="1468" name="Google Shape;1468;g24fc2a46277_0_2637"/>
            <p:cNvSpPr txBox="1"/>
            <p:nvPr/>
          </p:nvSpPr>
          <p:spPr>
            <a:xfrm>
              <a:off x="540706" y="1713"/>
              <a:ext cx="4539600" cy="2723700"/>
            </a:xfrm>
            <a:prstGeom prst="rect">
              <a:avLst/>
            </a:prstGeom>
            <a:noFill/>
            <a:ln>
              <a:noFill/>
            </a:ln>
          </p:spPr>
          <p:txBody>
            <a:bodyPr spcFirstLastPara="1" wrap="square" lIns="118100" tIns="118100" rIns="118100" bIns="118100" anchor="ctr" anchorCtr="0">
              <a:noAutofit/>
            </a:bodyPr>
            <a:lstStyle/>
            <a:p>
              <a:pPr marL="0" marR="0" lvl="0" indent="0" algn="ctr" rtl="0">
                <a:lnSpc>
                  <a:spcPct val="90000"/>
                </a:lnSpc>
                <a:spcBef>
                  <a:spcPts val="0"/>
                </a:spcBef>
                <a:spcAft>
                  <a:spcPts val="0"/>
                </a:spcAft>
                <a:buClr>
                  <a:schemeClr val="lt1"/>
                </a:buClr>
                <a:buSzPts val="3100"/>
                <a:buFont typeface="Calibri"/>
                <a:buNone/>
              </a:pPr>
              <a:r>
                <a:rPr lang="en-US" sz="2400" dirty="0">
                  <a:solidFill>
                    <a:schemeClr val="lt1"/>
                  </a:solidFill>
                  <a:latin typeface="Trebuchet MS" panose="020B0603020202020204" pitchFamily="34" charset="0"/>
                </a:rPr>
                <a:t>Intentionally use of universal screeners, progress monitoring, diagnostics, and summative assessments to identify student and/or systemic academic and behavioral needs.</a:t>
              </a:r>
              <a:endParaRPr sz="900" dirty="0">
                <a:latin typeface="Trebuchet MS" panose="020B0603020202020204" pitchFamily="34" charset="0"/>
              </a:endParaRPr>
            </a:p>
          </p:txBody>
        </p:sp>
        <p:sp>
          <p:nvSpPr>
            <p:cNvPr id="1469" name="Google Shape;1469;g24fc2a46277_0_2637"/>
            <p:cNvSpPr/>
            <p:nvPr/>
          </p:nvSpPr>
          <p:spPr>
            <a:xfrm>
              <a:off x="540706" y="3179530"/>
              <a:ext cx="4539600" cy="2723700"/>
            </a:xfrm>
            <a:prstGeom prst="rect">
              <a:avLst/>
            </a:prstGeom>
            <a:solidFill>
              <a:srgbClr val="6FAA4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rebuchet MS" panose="020B0603020202020204" pitchFamily="34" charset="0"/>
              </a:endParaRPr>
            </a:p>
          </p:txBody>
        </p:sp>
        <p:sp>
          <p:nvSpPr>
            <p:cNvPr id="1470" name="Google Shape;1470;g24fc2a46277_0_2637"/>
            <p:cNvSpPr txBox="1"/>
            <p:nvPr/>
          </p:nvSpPr>
          <p:spPr>
            <a:xfrm>
              <a:off x="540706" y="3179530"/>
              <a:ext cx="4539600" cy="2723700"/>
            </a:xfrm>
            <a:prstGeom prst="rect">
              <a:avLst/>
            </a:prstGeom>
            <a:noFill/>
            <a:ln>
              <a:noFill/>
            </a:ln>
          </p:spPr>
          <p:txBody>
            <a:bodyPr spcFirstLastPara="1" wrap="square" lIns="118100" tIns="118100" rIns="118100" bIns="118100" anchor="ctr" anchorCtr="0">
              <a:noAutofit/>
            </a:bodyPr>
            <a:lstStyle/>
            <a:p>
              <a:pPr marL="0" marR="0" lvl="0" indent="0" algn="ctr" rtl="0">
                <a:lnSpc>
                  <a:spcPct val="90000"/>
                </a:lnSpc>
                <a:spcBef>
                  <a:spcPts val="0"/>
                </a:spcBef>
                <a:spcAft>
                  <a:spcPts val="0"/>
                </a:spcAft>
                <a:buClr>
                  <a:schemeClr val="lt1"/>
                </a:buClr>
                <a:buSzPts val="3100"/>
                <a:buFont typeface="Calibri"/>
                <a:buNone/>
              </a:pPr>
              <a:r>
                <a:rPr lang="en-US" sz="2900" b="0" dirty="0">
                  <a:solidFill>
                    <a:schemeClr val="lt1"/>
                  </a:solidFill>
                  <a:latin typeface="Trebuchet MS" panose="020B0603020202020204" pitchFamily="34" charset="0"/>
                  <a:ea typeface="Calibri"/>
                  <a:cs typeface="Calibri"/>
                  <a:sym typeface="Calibri"/>
                </a:rPr>
                <a:t>I</a:t>
              </a:r>
              <a:r>
                <a:rPr lang="en-US" sz="2900" dirty="0">
                  <a:solidFill>
                    <a:schemeClr val="lt1"/>
                  </a:solidFill>
                  <a:latin typeface="Trebuchet MS" panose="020B0603020202020204" pitchFamily="34" charset="0"/>
                </a:rPr>
                <a:t>ntentional planning about how to respond to screening and assessment data results to maximize positive outcomes.</a:t>
              </a:r>
              <a:endParaRPr sz="1200" dirty="0">
                <a:latin typeface="Trebuchet MS" panose="020B0603020202020204" pitchFamily="34" charset="0"/>
              </a:endParaRPr>
            </a:p>
          </p:txBody>
        </p:sp>
      </p:grpSp>
      <p:pic>
        <p:nvPicPr>
          <p:cNvPr id="1471" name="Google Shape;1471;g24fc2a46277_0_263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234626" y="3660196"/>
            <a:ext cx="1422400" cy="1422400"/>
          </a:xfrm>
          <a:prstGeom prst="rect">
            <a:avLst/>
          </a:prstGeom>
          <a:noFill/>
          <a:ln>
            <a:noFill/>
          </a:ln>
        </p:spPr>
      </p:pic>
      <p:pic>
        <p:nvPicPr>
          <p:cNvPr id="2" name="Picture 2" descr="Colorado Department of Education Logo">
            <a:extLst>
              <a:ext uri="{FF2B5EF4-FFF2-40B4-BE49-F238E27FC236}">
                <a16:creationId xmlns:a16="http://schemas.microsoft.com/office/drawing/2014/main" id="{CCBA7CCC-780F-A142-2B89-AE19B5B8FE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9978" y="6153519"/>
            <a:ext cx="1357228" cy="526633"/>
          </a:xfrm>
          <a:prstGeom prst="rect">
            <a:avLst/>
          </a:prstGeom>
          <a:noFill/>
          <a:extLst>
            <a:ext uri="{909E8E84-426E-40DD-AFC4-6F175D3DCCD1}">
              <a14:hiddenFill xmlns:a14="http://schemas.microsoft.com/office/drawing/2010/main">
                <a:solidFill>
                  <a:srgbClr val="FFFFFF"/>
                </a:solidFill>
              </a14:hiddenFill>
            </a:ext>
          </a:extLst>
        </p:spPr>
      </p:pic>
      <p:sp>
        <p:nvSpPr>
          <p:cNvPr id="1465" name="Google Shape;1465;g24fc2a46277_0_2637">
            <a:extLst>
              <a:ext uri="{C183D7F6-B498-43B3-948B-1728B52AA6E4}">
                <adec:decorative xmlns:adec="http://schemas.microsoft.com/office/drawing/2017/decorative" val="1"/>
              </a:ext>
            </a:extLst>
          </p:cNvPr>
          <p:cNvSpPr txBox="1">
            <a:spLocks noGrp="1"/>
          </p:cNvSpPr>
          <p:nvPr>
            <p:ph type="sldNum" idx="4294967295"/>
          </p:nvPr>
        </p:nvSpPr>
        <p:spPr>
          <a:xfrm>
            <a:off x="6457950" y="6356350"/>
            <a:ext cx="2057400" cy="36510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sz="1200">
                <a:solidFill>
                  <a:srgbClr val="888888"/>
                </a:solidFill>
              </a:rPr>
              <a:t>19</a:t>
            </a:fld>
            <a:endParaRPr sz="1200" dirty="0">
              <a:solidFill>
                <a:srgbClr val="888888"/>
              </a:solidFill>
            </a:endParaRPr>
          </a:p>
        </p:txBody>
      </p:sp>
    </p:spTree>
    <p:extLst>
      <p:ext uri="{BB962C8B-B14F-4D97-AF65-F5344CB8AC3E}">
        <p14:creationId xmlns:p14="http://schemas.microsoft.com/office/powerpoint/2010/main" val="3302762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A0B21-094F-E51F-01AD-52559B980F55}"/>
              </a:ext>
            </a:extLst>
          </p:cNvPr>
          <p:cNvSpPr>
            <a:spLocks noGrp="1"/>
          </p:cNvSpPr>
          <p:nvPr>
            <p:ph type="title"/>
          </p:nvPr>
        </p:nvSpPr>
        <p:spPr>
          <a:xfrm>
            <a:off x="628650" y="376077"/>
            <a:ext cx="6081865" cy="756418"/>
          </a:xfrm>
        </p:spPr>
        <p:txBody>
          <a:bodyPr>
            <a:normAutofit/>
          </a:bodyPr>
          <a:lstStyle/>
          <a:p>
            <a:r>
              <a:rPr lang="en-US" sz="4000" dirty="0">
                <a:latin typeface="Trebuchet MS" panose="020B0603020202020204" pitchFamily="34" charset="0"/>
              </a:rPr>
              <a:t>Introductions</a:t>
            </a:r>
          </a:p>
        </p:txBody>
      </p:sp>
      <p:sp>
        <p:nvSpPr>
          <p:cNvPr id="3" name="Content Placeholder 2">
            <a:extLst>
              <a:ext uri="{FF2B5EF4-FFF2-40B4-BE49-F238E27FC236}">
                <a16:creationId xmlns:a16="http://schemas.microsoft.com/office/drawing/2014/main" id="{C6EF2FE0-DC48-8A2B-56E1-96C57B0402C5}"/>
              </a:ext>
            </a:extLst>
          </p:cNvPr>
          <p:cNvSpPr>
            <a:spLocks noGrp="1"/>
          </p:cNvSpPr>
          <p:nvPr>
            <p:ph idx="1"/>
          </p:nvPr>
        </p:nvSpPr>
        <p:spPr>
          <a:xfrm>
            <a:off x="223071" y="1270315"/>
            <a:ext cx="8292279" cy="5587685"/>
          </a:xfrm>
        </p:spPr>
        <p:txBody>
          <a:bodyPr>
            <a:noAutofit/>
          </a:bodyPr>
          <a:lstStyle/>
          <a:p>
            <a:pPr marL="0" lvl="0" indent="0" algn="l" rtl="0">
              <a:lnSpc>
                <a:spcPct val="120000"/>
              </a:lnSpc>
              <a:spcBef>
                <a:spcPts val="0"/>
              </a:spcBef>
              <a:spcAft>
                <a:spcPts val="0"/>
              </a:spcAft>
              <a:buNone/>
            </a:pPr>
            <a:r>
              <a:rPr lang="en-US" sz="1500" dirty="0">
                <a:latin typeface="Trebuchet MS" panose="020B0603020202020204" pitchFamily="34" charset="0"/>
              </a:rPr>
              <a:t>Lindsey Beveridge, Senior Literacy Consultant</a:t>
            </a:r>
          </a:p>
          <a:p>
            <a:pPr marL="0" lvl="0" indent="0" algn="l" rtl="0">
              <a:lnSpc>
                <a:spcPct val="120000"/>
              </a:lnSpc>
              <a:spcBef>
                <a:spcPts val="0"/>
              </a:spcBef>
              <a:spcAft>
                <a:spcPts val="0"/>
              </a:spcAft>
              <a:buNone/>
            </a:pPr>
            <a:r>
              <a:rPr lang="en-US" sz="1500" dirty="0">
                <a:latin typeface="Trebuchet MS" panose="020B0603020202020204" pitchFamily="34" charset="0"/>
              </a:rPr>
              <a:t>Office of Elementary Literacy and School Readiness</a:t>
            </a:r>
          </a:p>
          <a:p>
            <a:pPr marL="0" lvl="0" indent="0" algn="l" rtl="0">
              <a:lnSpc>
                <a:spcPct val="120000"/>
              </a:lnSpc>
              <a:spcBef>
                <a:spcPts val="0"/>
              </a:spcBef>
              <a:spcAft>
                <a:spcPts val="0"/>
              </a:spcAft>
              <a:buNone/>
            </a:pPr>
            <a:r>
              <a:rPr lang="en-US" sz="1500" dirty="0">
                <a:latin typeface="Trebuchet MS" panose="020B0603020202020204" pitchFamily="34" charset="0"/>
                <a:hlinkClick r:id="rId3"/>
              </a:rPr>
              <a:t>Beveridge_L@cde.state.co.us</a:t>
            </a:r>
            <a:endParaRPr lang="en-US" sz="1500" dirty="0">
              <a:latin typeface="Trebuchet MS" panose="020B0603020202020204" pitchFamily="34" charset="0"/>
            </a:endParaRPr>
          </a:p>
          <a:p>
            <a:pPr marL="0" lvl="0" indent="0" algn="l" rtl="0">
              <a:lnSpc>
                <a:spcPct val="120000"/>
              </a:lnSpc>
              <a:spcBef>
                <a:spcPts val="0"/>
              </a:spcBef>
              <a:spcAft>
                <a:spcPts val="0"/>
              </a:spcAft>
              <a:buNone/>
            </a:pPr>
            <a:endParaRPr lang="en-US" sz="1500" dirty="0">
              <a:latin typeface="Trebuchet MS" panose="020B0603020202020204" pitchFamily="34" charset="0"/>
            </a:endParaRPr>
          </a:p>
          <a:p>
            <a:pPr marL="0" lvl="0" indent="0" algn="l" rtl="0">
              <a:lnSpc>
                <a:spcPct val="120000"/>
              </a:lnSpc>
              <a:spcBef>
                <a:spcPts val="0"/>
              </a:spcBef>
              <a:spcAft>
                <a:spcPts val="0"/>
              </a:spcAft>
              <a:buNone/>
            </a:pPr>
            <a:r>
              <a:rPr lang="en-US" sz="1500" dirty="0">
                <a:latin typeface="Trebuchet MS" panose="020B0603020202020204" pitchFamily="34" charset="0"/>
              </a:rPr>
              <a:t>Caitlin Fickling, Senior Literacy Consultant</a:t>
            </a:r>
          </a:p>
          <a:p>
            <a:pPr marL="0" lvl="0" indent="0" algn="l" rtl="0">
              <a:lnSpc>
                <a:spcPct val="120000"/>
              </a:lnSpc>
              <a:spcBef>
                <a:spcPts val="0"/>
              </a:spcBef>
              <a:spcAft>
                <a:spcPts val="0"/>
              </a:spcAft>
              <a:buNone/>
            </a:pPr>
            <a:r>
              <a:rPr lang="en-US" sz="1500" dirty="0">
                <a:latin typeface="Trebuchet MS" panose="020B0603020202020204" pitchFamily="34" charset="0"/>
              </a:rPr>
              <a:t>Office of Elementary Literacy and School Readiness</a:t>
            </a:r>
          </a:p>
          <a:p>
            <a:pPr marL="0" lvl="0" indent="0" algn="l" rtl="0">
              <a:lnSpc>
                <a:spcPct val="120000"/>
              </a:lnSpc>
              <a:spcBef>
                <a:spcPts val="0"/>
              </a:spcBef>
              <a:spcAft>
                <a:spcPts val="0"/>
              </a:spcAft>
              <a:buNone/>
            </a:pPr>
            <a:r>
              <a:rPr lang="en-US" sz="1500" dirty="0">
                <a:latin typeface="Trebuchet MS" panose="020B0603020202020204" pitchFamily="34" charset="0"/>
                <a:hlinkClick r:id="rId4"/>
              </a:rPr>
              <a:t>Fickling_C@cde.state.co.us</a:t>
            </a:r>
            <a:endParaRPr lang="en-US" sz="1500" dirty="0">
              <a:latin typeface="Trebuchet MS" panose="020B0603020202020204" pitchFamily="34" charset="0"/>
            </a:endParaRPr>
          </a:p>
          <a:p>
            <a:pPr marL="0" lvl="0" indent="0" algn="l" rtl="0">
              <a:lnSpc>
                <a:spcPct val="120000"/>
              </a:lnSpc>
              <a:spcBef>
                <a:spcPts val="0"/>
              </a:spcBef>
              <a:spcAft>
                <a:spcPts val="0"/>
              </a:spcAft>
              <a:buNone/>
            </a:pPr>
            <a:endParaRPr lang="en-US" sz="1500" dirty="0">
              <a:latin typeface="Trebuchet MS" panose="020B0603020202020204" pitchFamily="34" charset="0"/>
            </a:endParaRPr>
          </a:p>
          <a:p>
            <a:pPr marL="0" lvl="0" indent="0" algn="l" rtl="0">
              <a:lnSpc>
                <a:spcPct val="120000"/>
              </a:lnSpc>
              <a:spcBef>
                <a:spcPts val="0"/>
              </a:spcBef>
              <a:spcAft>
                <a:spcPts val="0"/>
              </a:spcAft>
              <a:buNone/>
            </a:pPr>
            <a:r>
              <a:rPr lang="en-US" sz="1500" dirty="0">
                <a:latin typeface="Trebuchet MS" panose="020B0603020202020204" pitchFamily="34" charset="0"/>
              </a:rPr>
              <a:t>Jamie Olson, Senior Literacy Consultant</a:t>
            </a:r>
          </a:p>
          <a:p>
            <a:pPr marL="0" lvl="0" indent="0" algn="l" rtl="0">
              <a:lnSpc>
                <a:spcPct val="120000"/>
              </a:lnSpc>
              <a:spcBef>
                <a:spcPts val="0"/>
              </a:spcBef>
              <a:spcAft>
                <a:spcPts val="0"/>
              </a:spcAft>
              <a:buNone/>
            </a:pPr>
            <a:r>
              <a:rPr lang="en-US" sz="1500" dirty="0">
                <a:latin typeface="Trebuchet MS" panose="020B0603020202020204" pitchFamily="34" charset="0"/>
              </a:rPr>
              <a:t>Office of Elementary Literacy and School Readiness</a:t>
            </a:r>
          </a:p>
          <a:p>
            <a:pPr marL="0" lvl="0" indent="0" algn="l" rtl="0">
              <a:lnSpc>
                <a:spcPct val="120000"/>
              </a:lnSpc>
              <a:spcBef>
                <a:spcPts val="0"/>
              </a:spcBef>
              <a:spcAft>
                <a:spcPts val="0"/>
              </a:spcAft>
              <a:buNone/>
            </a:pPr>
            <a:r>
              <a:rPr lang="en-US" sz="1500" dirty="0">
                <a:latin typeface="Trebuchet MS" panose="020B0603020202020204" pitchFamily="34" charset="0"/>
                <a:hlinkClick r:id="rId5"/>
              </a:rPr>
              <a:t>Olson_J@cde.state.co.us</a:t>
            </a:r>
            <a:endParaRPr lang="en-US" sz="1500" dirty="0">
              <a:latin typeface="Trebuchet MS" panose="020B0603020202020204" pitchFamily="34" charset="0"/>
            </a:endParaRPr>
          </a:p>
          <a:p>
            <a:pPr marL="0" lvl="0" indent="0" algn="l" rtl="0">
              <a:lnSpc>
                <a:spcPct val="120000"/>
              </a:lnSpc>
              <a:spcBef>
                <a:spcPts val="0"/>
              </a:spcBef>
              <a:spcAft>
                <a:spcPts val="0"/>
              </a:spcAft>
              <a:buNone/>
            </a:pPr>
            <a:endParaRPr lang="en-US" sz="1500" dirty="0">
              <a:latin typeface="Trebuchet MS" panose="020B0603020202020204" pitchFamily="34" charset="0"/>
            </a:endParaRPr>
          </a:p>
          <a:p>
            <a:pPr marL="0" lvl="0" indent="0" algn="l" rtl="0">
              <a:lnSpc>
                <a:spcPct val="120000"/>
              </a:lnSpc>
              <a:spcBef>
                <a:spcPts val="0"/>
              </a:spcBef>
              <a:spcAft>
                <a:spcPts val="0"/>
              </a:spcAft>
              <a:buNone/>
            </a:pPr>
            <a:r>
              <a:rPr lang="en-US" sz="1500" dirty="0">
                <a:latin typeface="Trebuchet MS" panose="020B0603020202020204" pitchFamily="34" charset="0"/>
              </a:rPr>
              <a:t>Christina Kirchhof, Multi-Tiered Systems of Support (MTSS) Specialist</a:t>
            </a:r>
          </a:p>
          <a:p>
            <a:pPr marL="0" lvl="0" indent="0" algn="l" rtl="0">
              <a:lnSpc>
                <a:spcPct val="120000"/>
              </a:lnSpc>
              <a:spcBef>
                <a:spcPts val="0"/>
              </a:spcBef>
              <a:spcAft>
                <a:spcPts val="0"/>
              </a:spcAft>
              <a:buNone/>
            </a:pPr>
            <a:r>
              <a:rPr lang="en-US" sz="1500" dirty="0">
                <a:latin typeface="Trebuchet MS" panose="020B0603020202020204" pitchFamily="34" charset="0"/>
              </a:rPr>
              <a:t>Office of Learning Supports</a:t>
            </a:r>
          </a:p>
          <a:p>
            <a:pPr marL="0" lvl="0" indent="0" algn="l" rtl="0">
              <a:lnSpc>
                <a:spcPct val="120000"/>
              </a:lnSpc>
              <a:spcBef>
                <a:spcPts val="0"/>
              </a:spcBef>
              <a:spcAft>
                <a:spcPts val="0"/>
              </a:spcAft>
              <a:buNone/>
            </a:pPr>
            <a:r>
              <a:rPr lang="en-US" sz="1500" dirty="0">
                <a:latin typeface="Trebuchet MS" panose="020B0603020202020204" pitchFamily="34" charset="0"/>
                <a:hlinkClick r:id="rId6"/>
              </a:rPr>
              <a:t>Kirchhof_C@cde.state.co.us</a:t>
            </a:r>
            <a:endParaRPr lang="en-US" sz="1500" dirty="0">
              <a:latin typeface="Trebuchet MS" panose="020B0603020202020204" pitchFamily="34" charset="0"/>
            </a:endParaRPr>
          </a:p>
          <a:p>
            <a:pPr marL="0" lvl="0" indent="0" algn="l" rtl="0">
              <a:lnSpc>
                <a:spcPct val="120000"/>
              </a:lnSpc>
              <a:spcBef>
                <a:spcPts val="0"/>
              </a:spcBef>
              <a:spcAft>
                <a:spcPts val="0"/>
              </a:spcAft>
              <a:buNone/>
            </a:pPr>
            <a:endParaRPr lang="en-US" sz="1500" dirty="0">
              <a:latin typeface="Trebuchet MS" panose="020B0603020202020204" pitchFamily="34" charset="0"/>
            </a:endParaRPr>
          </a:p>
          <a:p>
            <a:pPr marL="0" lvl="0" indent="0" algn="l" rtl="0">
              <a:lnSpc>
                <a:spcPct val="120000"/>
              </a:lnSpc>
              <a:spcBef>
                <a:spcPts val="0"/>
              </a:spcBef>
              <a:spcAft>
                <a:spcPts val="0"/>
              </a:spcAft>
              <a:buNone/>
            </a:pPr>
            <a:r>
              <a:rPr lang="en-US" sz="1500" dirty="0">
                <a:latin typeface="Trebuchet MS" panose="020B0603020202020204" pitchFamily="34" charset="0"/>
              </a:rPr>
              <a:t>Evan Daldegan, Multi-Tiered Systems of Support (MTSS) Specialist</a:t>
            </a:r>
          </a:p>
          <a:p>
            <a:pPr marL="0" lvl="0" indent="0" algn="l" rtl="0">
              <a:lnSpc>
                <a:spcPct val="120000"/>
              </a:lnSpc>
              <a:spcBef>
                <a:spcPts val="0"/>
              </a:spcBef>
              <a:spcAft>
                <a:spcPts val="0"/>
              </a:spcAft>
              <a:buNone/>
            </a:pPr>
            <a:r>
              <a:rPr lang="en-US" sz="1500" dirty="0">
                <a:latin typeface="Trebuchet MS" panose="020B0603020202020204" pitchFamily="34" charset="0"/>
              </a:rPr>
              <a:t>Office of Learning Supports</a:t>
            </a:r>
          </a:p>
          <a:p>
            <a:pPr marL="0" lvl="0" indent="0" algn="l" rtl="0">
              <a:lnSpc>
                <a:spcPct val="120000"/>
              </a:lnSpc>
              <a:spcBef>
                <a:spcPts val="0"/>
              </a:spcBef>
              <a:spcAft>
                <a:spcPts val="0"/>
              </a:spcAft>
              <a:buNone/>
            </a:pPr>
            <a:r>
              <a:rPr lang="en-US" sz="1500" dirty="0">
                <a:latin typeface="Trebuchet MS" panose="020B0603020202020204" pitchFamily="34" charset="0"/>
                <a:hlinkClick r:id="rId7"/>
              </a:rPr>
              <a:t>Daldegan_E@cde.state.co.us</a:t>
            </a:r>
            <a:endParaRPr lang="en-US" sz="1500" dirty="0">
              <a:latin typeface="Trebuchet MS" panose="020B0603020202020204" pitchFamily="34" charset="0"/>
            </a:endParaRPr>
          </a:p>
          <a:p>
            <a:pPr marL="0" lvl="0" indent="0" algn="l" rtl="0">
              <a:lnSpc>
                <a:spcPct val="120000"/>
              </a:lnSpc>
              <a:spcBef>
                <a:spcPts val="0"/>
              </a:spcBef>
              <a:spcAft>
                <a:spcPts val="0"/>
              </a:spcAft>
              <a:buNone/>
            </a:pPr>
            <a:endParaRPr lang="en-US" sz="1600" dirty="0">
              <a:latin typeface="Trebuchet MS" panose="020B0603020202020204" pitchFamily="34" charset="0"/>
            </a:endParaRPr>
          </a:p>
          <a:p>
            <a:pPr marL="0" lvl="0" indent="0" algn="l" rtl="0">
              <a:spcBef>
                <a:spcPts val="0"/>
              </a:spcBef>
              <a:spcAft>
                <a:spcPts val="0"/>
              </a:spcAft>
              <a:buNone/>
            </a:pPr>
            <a:endParaRPr lang="en-US" sz="1800" dirty="0">
              <a:latin typeface="Trebuchet MS" panose="020B0603020202020204" pitchFamily="34" charset="0"/>
            </a:endParaRPr>
          </a:p>
          <a:p>
            <a:pPr marL="0" indent="0">
              <a:buNone/>
            </a:pPr>
            <a:endParaRPr lang="en-US" sz="1800" dirty="0"/>
          </a:p>
        </p:txBody>
      </p:sp>
      <p:sp>
        <p:nvSpPr>
          <p:cNvPr id="4" name="Slide Number Placeholder 3">
            <a:extLst>
              <a:ext uri="{FF2B5EF4-FFF2-40B4-BE49-F238E27FC236}">
                <a16:creationId xmlns:a16="http://schemas.microsoft.com/office/drawing/2014/main" id="{EE02ED3D-6B85-2DD1-1E63-1E0F77A283B9}"/>
              </a:ext>
              <a:ext uri="{C183D7F6-B498-43B3-948B-1728B52AA6E4}">
                <adec:decorative xmlns:adec="http://schemas.microsoft.com/office/drawing/2017/decorative" val="1"/>
              </a:ext>
            </a:extLst>
          </p:cNvPr>
          <p:cNvSpPr>
            <a:spLocks noGrp="1"/>
          </p:cNvSpPr>
          <p:nvPr>
            <p:ph type="sldNum" sz="quarter" idx="12"/>
          </p:nvPr>
        </p:nvSpPr>
        <p:spPr/>
        <p:txBody>
          <a:bodyPr/>
          <a:lstStyle/>
          <a:p>
            <a:fld id="{C479D5F6-EDCB-402A-AC08-4943A1820E8F}" type="slidenum">
              <a:rPr lang="en-US" smtClean="0"/>
              <a:pPr/>
              <a:t>2</a:t>
            </a:fld>
            <a:endParaRPr lang="en-US" dirty="0"/>
          </a:p>
        </p:txBody>
      </p:sp>
    </p:spTree>
    <p:extLst>
      <p:ext uri="{BB962C8B-B14F-4D97-AF65-F5344CB8AC3E}">
        <p14:creationId xmlns:p14="http://schemas.microsoft.com/office/powerpoint/2010/main" val="4169642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8ADFD-1401-1076-E8F4-711AC7B6F87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25CB3D8-70B3-9F74-7CFB-F1205D6688B6}"/>
              </a:ext>
            </a:extLst>
          </p:cNvPr>
          <p:cNvSpPr>
            <a:spLocks noGrp="1"/>
          </p:cNvSpPr>
          <p:nvPr>
            <p:ph type="title"/>
          </p:nvPr>
        </p:nvSpPr>
        <p:spPr>
          <a:xfrm>
            <a:off x="180474" y="136525"/>
            <a:ext cx="8879305" cy="840658"/>
          </a:xfrm>
          <a:ln w="76200">
            <a:solidFill>
              <a:srgbClr val="08785B"/>
            </a:solidFill>
          </a:ln>
        </p:spPr>
        <p:txBody>
          <a:bodyPr>
            <a:normAutofit/>
          </a:bodyPr>
          <a:lstStyle/>
          <a:p>
            <a:r>
              <a:rPr lang="en-US" sz="2400" dirty="0">
                <a:latin typeface="Trebuchet MS"/>
                <a:cs typeface="Arial"/>
              </a:rPr>
              <a:t>Comprehensive Screening and Assessment System in the READ Act</a:t>
            </a:r>
          </a:p>
        </p:txBody>
      </p:sp>
      <p:sp>
        <p:nvSpPr>
          <p:cNvPr id="7" name="Text Placeholder 6">
            <a:extLst>
              <a:ext uri="{FF2B5EF4-FFF2-40B4-BE49-F238E27FC236}">
                <a16:creationId xmlns:a16="http://schemas.microsoft.com/office/drawing/2014/main" id="{F5883FA0-7A9D-DD37-3789-DB06CB22A230}"/>
              </a:ext>
            </a:extLst>
          </p:cNvPr>
          <p:cNvSpPr>
            <a:spLocks noGrp="1"/>
          </p:cNvSpPr>
          <p:nvPr>
            <p:ph type="body" sz="quarter" idx="3"/>
          </p:nvPr>
        </p:nvSpPr>
        <p:spPr>
          <a:xfrm>
            <a:off x="1121664" y="1114662"/>
            <a:ext cx="2374789" cy="619623"/>
          </a:xfrm>
          <a:ln w="38100">
            <a:solidFill>
              <a:srgbClr val="08785B"/>
            </a:solidFill>
          </a:ln>
        </p:spPr>
        <p:txBody>
          <a:bodyPr>
            <a:normAutofit/>
          </a:bodyPr>
          <a:lstStyle/>
          <a:p>
            <a:pPr algn="ctr"/>
            <a:r>
              <a:rPr lang="en-US" sz="2400" dirty="0">
                <a:latin typeface="Trebuchet MS" panose="020B0603020202020204" pitchFamily="34" charset="0"/>
                <a:cs typeface="Arial" panose="020B0604020202020204" pitchFamily="34" charset="0"/>
              </a:rPr>
              <a:t>READ Act </a:t>
            </a:r>
          </a:p>
        </p:txBody>
      </p:sp>
      <p:sp>
        <p:nvSpPr>
          <p:cNvPr id="3" name="Content Placeholder 2">
            <a:extLst>
              <a:ext uri="{FF2B5EF4-FFF2-40B4-BE49-F238E27FC236}">
                <a16:creationId xmlns:a16="http://schemas.microsoft.com/office/drawing/2014/main" id="{FBB4F7DD-F582-A4FF-7F3D-3C4BD62F2766}"/>
              </a:ext>
            </a:extLst>
          </p:cNvPr>
          <p:cNvSpPr>
            <a:spLocks noGrp="1"/>
          </p:cNvSpPr>
          <p:nvPr>
            <p:ph sz="quarter" idx="4"/>
          </p:nvPr>
        </p:nvSpPr>
        <p:spPr>
          <a:xfrm>
            <a:off x="180474" y="1871764"/>
            <a:ext cx="8879305" cy="4626572"/>
          </a:xfrm>
          <a:ln>
            <a:solidFill>
              <a:srgbClr val="08785B"/>
            </a:solidFill>
            <a:prstDash val="sysDash"/>
          </a:ln>
        </p:spPr>
        <p:txBody>
          <a:bodyPr vert="horz" lIns="91440" tIns="45720" rIns="91440" bIns="45720" rtlCol="0" anchor="t">
            <a:noAutofit/>
          </a:bodyPr>
          <a:lstStyle/>
          <a:p>
            <a:pPr>
              <a:lnSpc>
                <a:spcPct val="120000"/>
              </a:lnSpc>
            </a:pPr>
            <a:r>
              <a:rPr lang="en-US" sz="1900" dirty="0">
                <a:latin typeface="Trebuchet MS"/>
                <a:cs typeface="Arial"/>
              </a:rPr>
              <a:t>Literacy development is assessed in the areas of phonemic awareness; phonics; vocabulary development; and reading fluency, including mastery of oral skills, and reading comprehension. </a:t>
            </a:r>
          </a:p>
          <a:p>
            <a:pPr>
              <a:lnSpc>
                <a:spcPct val="120000"/>
              </a:lnSpc>
            </a:pPr>
            <a:r>
              <a:rPr lang="en-US" sz="1900" dirty="0">
                <a:latin typeface="Trebuchet MS"/>
                <a:cs typeface="Arial"/>
              </a:rPr>
              <a:t>An </a:t>
            </a:r>
            <a:r>
              <a:rPr lang="en-US" sz="1900" b="1" dirty="0">
                <a:latin typeface="Trebuchet MS"/>
                <a:cs typeface="Arial"/>
              </a:rPr>
              <a:t>interim assessment</a:t>
            </a:r>
            <a:r>
              <a:rPr lang="en-US" sz="1900" dirty="0">
                <a:latin typeface="Trebuchet MS"/>
                <a:cs typeface="Arial"/>
              </a:rPr>
              <a:t> is used throughout the year to measure reading competency. The assessment is administered to all students to identify those who may experience lower than expected reading outcomes who may be at risk for reading challenges.  </a:t>
            </a:r>
          </a:p>
          <a:p>
            <a:pPr>
              <a:lnSpc>
                <a:spcPct val="120000"/>
              </a:lnSpc>
            </a:pPr>
            <a:r>
              <a:rPr lang="en-US" sz="1900" dirty="0">
                <a:latin typeface="Trebuchet MS"/>
                <a:cs typeface="Arial"/>
              </a:rPr>
              <a:t>A </a:t>
            </a:r>
            <a:r>
              <a:rPr lang="en-US" sz="1900" b="1" dirty="0">
                <a:latin typeface="Trebuchet MS"/>
                <a:cs typeface="Arial"/>
              </a:rPr>
              <a:t>diagnostic assessment</a:t>
            </a:r>
            <a:r>
              <a:rPr lang="en-US" sz="1900" dirty="0">
                <a:latin typeface="Trebuchet MS"/>
                <a:cs typeface="Arial"/>
              </a:rPr>
              <a:t> is used if a student scores below the cut-score on the interim assessment to identify specific needs. </a:t>
            </a:r>
          </a:p>
          <a:p>
            <a:pPr>
              <a:lnSpc>
                <a:spcPct val="120000"/>
              </a:lnSpc>
            </a:pPr>
            <a:r>
              <a:rPr lang="en-US" sz="1900" b="1" dirty="0">
                <a:latin typeface="Trebuchet MS"/>
                <a:cs typeface="Arial"/>
              </a:rPr>
              <a:t>Regular progress monitoring</a:t>
            </a:r>
            <a:r>
              <a:rPr lang="en-US" sz="1900" dirty="0">
                <a:latin typeface="Trebuchet MS"/>
                <a:cs typeface="Arial"/>
              </a:rPr>
              <a:t> is provided for students identified with an SRD to determine the efficacy of intervention programming. </a:t>
            </a:r>
          </a:p>
          <a:p>
            <a:pPr marL="0" indent="0">
              <a:lnSpc>
                <a:spcPct val="120000"/>
              </a:lnSpc>
              <a:buNone/>
            </a:pPr>
            <a:endParaRPr lang="en-US" sz="1900" dirty="0">
              <a:latin typeface="Trebuchet MS" panose="020B0603020202020204" pitchFamily="34" charset="0"/>
            </a:endParaRPr>
          </a:p>
        </p:txBody>
      </p:sp>
      <p:pic>
        <p:nvPicPr>
          <p:cNvPr id="8" name="Picture 2" descr="Colorado Department of Education Logo">
            <a:extLst>
              <a:ext uri="{FF2B5EF4-FFF2-40B4-BE49-F238E27FC236}">
                <a16:creationId xmlns:a16="http://schemas.microsoft.com/office/drawing/2014/main" id="{19E21B52-9EB2-28C4-5BA1-4A9574C517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6650" y="6275596"/>
            <a:ext cx="1357228" cy="52663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5CCC5172-F6CC-B9A8-6486-2FBE284EB6A3}"/>
              </a:ext>
              <a:ext uri="{C183D7F6-B498-43B3-948B-1728B52AA6E4}">
                <adec:decorative xmlns:adec="http://schemas.microsoft.com/office/drawing/2017/decorative" val="1"/>
              </a:ext>
            </a:extLst>
          </p:cNvPr>
          <p:cNvSpPr>
            <a:spLocks noGrp="1"/>
          </p:cNvSpPr>
          <p:nvPr>
            <p:ph type="sldNum" sz="quarter" idx="12"/>
          </p:nvPr>
        </p:nvSpPr>
        <p:spPr/>
        <p:txBody>
          <a:bodyPr/>
          <a:lstStyle/>
          <a:p>
            <a:fld id="{C479D5F6-EDCB-402A-AC08-4943A1820E8F}" type="slidenum">
              <a:rPr lang="en-US" smtClean="0"/>
              <a:pPr/>
              <a:t>20</a:t>
            </a:fld>
            <a:endParaRPr lang="en-US" dirty="0"/>
          </a:p>
        </p:txBody>
      </p:sp>
    </p:spTree>
    <p:extLst>
      <p:ext uri="{BB962C8B-B14F-4D97-AF65-F5344CB8AC3E}">
        <p14:creationId xmlns:p14="http://schemas.microsoft.com/office/powerpoint/2010/main" val="25054283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EF6123-AB5C-102D-DE72-119BE4DBBBDB}"/>
              </a:ext>
            </a:extLst>
          </p:cNvPr>
          <p:cNvSpPr>
            <a:spLocks noGrp="1"/>
          </p:cNvSpPr>
          <p:nvPr>
            <p:ph type="title"/>
          </p:nvPr>
        </p:nvSpPr>
        <p:spPr>
          <a:xfrm>
            <a:off x="304800" y="109728"/>
            <a:ext cx="9046464" cy="1047151"/>
          </a:xfrm>
        </p:spPr>
        <p:txBody>
          <a:bodyPr>
            <a:noAutofit/>
          </a:bodyPr>
          <a:lstStyle/>
          <a:p>
            <a:r>
              <a:rPr lang="en-US" sz="4000" dirty="0">
                <a:latin typeface="Trebuchet MS" panose="020B0603020202020204" pitchFamily="34" charset="0"/>
                <a:cs typeface="Arial" panose="020B0604020202020204" pitchFamily="34" charset="0"/>
              </a:rPr>
              <a:t>Data-Based Problem-Solving &amp; Decision-Making</a:t>
            </a:r>
          </a:p>
        </p:txBody>
      </p:sp>
      <p:sp>
        <p:nvSpPr>
          <p:cNvPr id="6" name="Content Placeholder 5">
            <a:extLst>
              <a:ext uri="{FF2B5EF4-FFF2-40B4-BE49-F238E27FC236}">
                <a16:creationId xmlns:a16="http://schemas.microsoft.com/office/drawing/2014/main" id="{4AEC7CD5-7E6D-7E20-F820-CE25321B38EF}"/>
              </a:ext>
            </a:extLst>
          </p:cNvPr>
          <p:cNvSpPr>
            <a:spLocks noGrp="1"/>
          </p:cNvSpPr>
          <p:nvPr>
            <p:ph idx="1"/>
          </p:nvPr>
        </p:nvSpPr>
        <p:spPr>
          <a:xfrm>
            <a:off x="789534" y="2217326"/>
            <a:ext cx="7902222" cy="4328440"/>
          </a:xfrm>
        </p:spPr>
        <p:txBody>
          <a:bodyPr>
            <a:normAutofit/>
          </a:bodyPr>
          <a:lstStyle/>
          <a:p>
            <a:pPr marL="0" indent="0">
              <a:lnSpc>
                <a:spcPct val="150000"/>
              </a:lnSpc>
              <a:buNone/>
            </a:pPr>
            <a:r>
              <a:rPr lang="en-US" b="0" i="0" u="none" strike="noStrike" dirty="0">
                <a:solidFill>
                  <a:srgbClr val="000000"/>
                </a:solidFill>
                <a:effectLst/>
                <a:latin typeface="Trebuchet MS" panose="020B0603020202020204" pitchFamily="34" charset="0"/>
              </a:rPr>
              <a:t>A continuous improvement process used by teams to</a:t>
            </a:r>
            <a:r>
              <a:rPr lang="en-US" b="0" i="0" u="none" strike="noStrike" dirty="0">
                <a:solidFill>
                  <a:srgbClr val="F96400"/>
                </a:solidFill>
                <a:effectLst/>
                <a:latin typeface="Trebuchet MS" panose="020B0603020202020204" pitchFamily="34" charset="0"/>
              </a:rPr>
              <a:t> </a:t>
            </a:r>
            <a:r>
              <a:rPr lang="en-US" b="1" i="0" u="none" strike="noStrike" dirty="0">
                <a:solidFill>
                  <a:srgbClr val="000000"/>
                </a:solidFill>
                <a:effectLst/>
                <a:latin typeface="Trebuchet MS" panose="020B0603020202020204" pitchFamily="34" charset="0"/>
              </a:rPr>
              <a:t>collect</a:t>
            </a:r>
            <a:r>
              <a:rPr lang="en-US" b="0" i="0" u="none" strike="noStrike" dirty="0">
                <a:solidFill>
                  <a:srgbClr val="000000"/>
                </a:solidFill>
                <a:effectLst/>
                <a:latin typeface="Trebuchet MS" panose="020B0603020202020204" pitchFamily="34" charset="0"/>
              </a:rPr>
              <a:t>, </a:t>
            </a:r>
            <a:r>
              <a:rPr lang="en-US" b="1" i="0" u="none" strike="noStrike" dirty="0">
                <a:solidFill>
                  <a:srgbClr val="000000"/>
                </a:solidFill>
                <a:effectLst/>
                <a:latin typeface="Trebuchet MS" panose="020B0603020202020204" pitchFamily="34" charset="0"/>
              </a:rPr>
              <a:t>analyze</a:t>
            </a:r>
            <a:r>
              <a:rPr lang="en-US" b="0" i="0" u="none" strike="noStrike" dirty="0">
                <a:solidFill>
                  <a:srgbClr val="000000"/>
                </a:solidFill>
                <a:effectLst/>
                <a:latin typeface="Trebuchet MS" panose="020B0603020202020204" pitchFamily="34" charset="0"/>
              </a:rPr>
              <a:t>, and </a:t>
            </a:r>
            <a:r>
              <a:rPr lang="en-US" b="1" i="0" u="none" strike="noStrike" dirty="0">
                <a:solidFill>
                  <a:srgbClr val="000000"/>
                </a:solidFill>
                <a:effectLst/>
                <a:latin typeface="Trebuchet MS" panose="020B0603020202020204" pitchFamily="34" charset="0"/>
              </a:rPr>
              <a:t>evaluate</a:t>
            </a:r>
            <a:r>
              <a:rPr lang="en-US" b="0" i="0" u="none" strike="noStrike" dirty="0">
                <a:solidFill>
                  <a:srgbClr val="000000"/>
                </a:solidFill>
                <a:effectLst/>
                <a:latin typeface="Trebuchet MS" panose="020B0603020202020204" pitchFamily="34" charset="0"/>
              </a:rPr>
              <a:t> information to inform decision making at the system and student levels.</a:t>
            </a:r>
            <a:r>
              <a:rPr lang="en-US" b="0" i="1" u="none" strike="noStrike" dirty="0">
                <a:solidFill>
                  <a:srgbClr val="000000"/>
                </a:solidFill>
                <a:effectLst/>
                <a:latin typeface="Trebuchet MS" panose="020B0603020202020204" pitchFamily="34" charset="0"/>
              </a:rPr>
              <a:t> </a:t>
            </a:r>
          </a:p>
          <a:p>
            <a:pPr marL="0" indent="0">
              <a:buNone/>
            </a:pPr>
            <a:endParaRPr lang="en-US" i="1" dirty="0">
              <a:solidFill>
                <a:srgbClr val="000000"/>
              </a:solidFill>
              <a:latin typeface="Trebuchet MS" panose="020B0603020202020204" pitchFamily="34" charset="0"/>
            </a:endParaRPr>
          </a:p>
          <a:p>
            <a:pPr marL="0" indent="0">
              <a:buNone/>
            </a:pPr>
            <a:endParaRPr lang="en-US" dirty="0">
              <a:latin typeface="Trebuchet MS" panose="020B0603020202020204" pitchFamily="34" charset="0"/>
              <a:cs typeface="Arial" panose="020B0604020202020204" pitchFamily="34" charset="0"/>
            </a:endParaRPr>
          </a:p>
        </p:txBody>
      </p:sp>
      <p:pic>
        <p:nvPicPr>
          <p:cNvPr id="10" name="Picture 9" descr="Data-based problem solving and decision making logo. &#10;">
            <a:extLst>
              <a:ext uri="{FF2B5EF4-FFF2-40B4-BE49-F238E27FC236}">
                <a16:creationId xmlns:a16="http://schemas.microsoft.com/office/drawing/2014/main" id="{0A41B97D-5142-8BB7-AE59-F325F1E01344}"/>
              </a:ext>
            </a:extLst>
          </p:cNvPr>
          <p:cNvPicPr>
            <a:picLocks noChangeAspect="1"/>
          </p:cNvPicPr>
          <p:nvPr/>
        </p:nvPicPr>
        <p:blipFill>
          <a:blip r:embed="rId3"/>
          <a:stretch>
            <a:fillRect/>
          </a:stretch>
        </p:blipFill>
        <p:spPr>
          <a:xfrm>
            <a:off x="3905250" y="4636206"/>
            <a:ext cx="1333500" cy="1333500"/>
          </a:xfrm>
          <a:prstGeom prst="rect">
            <a:avLst/>
          </a:prstGeom>
        </p:spPr>
      </p:pic>
    </p:spTree>
    <p:extLst>
      <p:ext uri="{BB962C8B-B14F-4D97-AF65-F5344CB8AC3E}">
        <p14:creationId xmlns:p14="http://schemas.microsoft.com/office/powerpoint/2010/main" val="3182318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DDB76-9477-80A1-8461-478A13026795}"/>
              </a:ext>
            </a:extLst>
          </p:cNvPr>
          <p:cNvSpPr>
            <a:spLocks noGrp="1"/>
          </p:cNvSpPr>
          <p:nvPr>
            <p:ph type="title"/>
          </p:nvPr>
        </p:nvSpPr>
        <p:spPr>
          <a:xfrm>
            <a:off x="245193" y="254514"/>
            <a:ext cx="8820748" cy="756418"/>
          </a:xfrm>
        </p:spPr>
        <p:txBody>
          <a:bodyPr>
            <a:normAutofit/>
          </a:bodyPr>
          <a:lstStyle/>
          <a:p>
            <a:r>
              <a:rPr lang="en-US" sz="4000" dirty="0">
                <a:latin typeface="Trebuchet MS" panose="020B0603020202020204" pitchFamily="34" charset="0"/>
                <a:cs typeface="Arial" panose="020B0604020202020204" pitchFamily="34" charset="0"/>
              </a:rPr>
              <a:t>Four-step Problem Solving Process </a:t>
            </a:r>
          </a:p>
        </p:txBody>
      </p:sp>
      <p:pic>
        <p:nvPicPr>
          <p:cNvPr id="9218" name="Picture 2" descr="Image depicting the 4-step problem solving process">
            <a:extLst>
              <a:ext uri="{FF2B5EF4-FFF2-40B4-BE49-F238E27FC236}">
                <a16:creationId xmlns:a16="http://schemas.microsoft.com/office/drawing/2014/main" id="{9E9B8BF3-6032-1727-B81B-B5FA2C02765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0471" y="2150344"/>
            <a:ext cx="4289675" cy="29385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90AC241-E601-EAFF-FCCA-3A79940F4AF6}"/>
              </a:ext>
            </a:extLst>
          </p:cNvPr>
          <p:cNvSpPr txBox="1"/>
          <p:nvPr/>
        </p:nvSpPr>
        <p:spPr>
          <a:xfrm>
            <a:off x="2598234" y="1405054"/>
            <a:ext cx="4650059" cy="461665"/>
          </a:xfrm>
          <a:prstGeom prst="rect">
            <a:avLst/>
          </a:prstGeom>
          <a:noFill/>
        </p:spPr>
        <p:txBody>
          <a:bodyPr wrap="square" rtlCol="0">
            <a:spAutoFit/>
          </a:bodyPr>
          <a:lstStyle/>
          <a:p>
            <a:r>
              <a:rPr lang="en-US" sz="2400" dirty="0">
                <a:latin typeface="Trebuchet MS" panose="020B0603020202020204" pitchFamily="34" charset="0"/>
                <a:cs typeface="Arial" panose="020B0604020202020204" pitchFamily="34" charset="0"/>
              </a:rPr>
              <a:t>Step 1: Problem Identification</a:t>
            </a:r>
          </a:p>
        </p:txBody>
      </p:sp>
      <p:sp>
        <p:nvSpPr>
          <p:cNvPr id="6" name="TextBox 5">
            <a:extLst>
              <a:ext uri="{FF2B5EF4-FFF2-40B4-BE49-F238E27FC236}">
                <a16:creationId xmlns:a16="http://schemas.microsoft.com/office/drawing/2014/main" id="{36C025D4-CA8A-6EB6-6D8D-9F9D1242E6F0}"/>
              </a:ext>
            </a:extLst>
          </p:cNvPr>
          <p:cNvSpPr txBox="1"/>
          <p:nvPr/>
        </p:nvSpPr>
        <p:spPr>
          <a:xfrm>
            <a:off x="6570146" y="3166946"/>
            <a:ext cx="2663063" cy="830997"/>
          </a:xfrm>
          <a:prstGeom prst="rect">
            <a:avLst/>
          </a:prstGeom>
          <a:noFill/>
        </p:spPr>
        <p:txBody>
          <a:bodyPr wrap="square" rtlCol="0">
            <a:spAutoFit/>
          </a:bodyPr>
          <a:lstStyle/>
          <a:p>
            <a:r>
              <a:rPr lang="en-US" sz="2400" dirty="0">
                <a:latin typeface="Trebuchet MS" panose="020B0603020202020204" pitchFamily="34" charset="0"/>
                <a:cs typeface="Arial" panose="020B0604020202020204" pitchFamily="34" charset="0"/>
              </a:rPr>
              <a:t>Step 2: Problem Analysis</a:t>
            </a:r>
          </a:p>
        </p:txBody>
      </p:sp>
      <p:sp>
        <p:nvSpPr>
          <p:cNvPr id="7" name="TextBox 6">
            <a:extLst>
              <a:ext uri="{FF2B5EF4-FFF2-40B4-BE49-F238E27FC236}">
                <a16:creationId xmlns:a16="http://schemas.microsoft.com/office/drawing/2014/main" id="{C0FB0965-6E89-F1A9-2D01-DF4614950D53}"/>
              </a:ext>
            </a:extLst>
          </p:cNvPr>
          <p:cNvSpPr txBox="1"/>
          <p:nvPr/>
        </p:nvSpPr>
        <p:spPr>
          <a:xfrm>
            <a:off x="3389970" y="5298170"/>
            <a:ext cx="3066585" cy="1200329"/>
          </a:xfrm>
          <a:prstGeom prst="rect">
            <a:avLst/>
          </a:prstGeom>
          <a:noFill/>
        </p:spPr>
        <p:txBody>
          <a:bodyPr wrap="square" rtlCol="0">
            <a:spAutoFit/>
          </a:bodyPr>
          <a:lstStyle/>
          <a:p>
            <a:r>
              <a:rPr lang="en-US" sz="2400" dirty="0">
                <a:latin typeface="Trebuchet MS" panose="020B0603020202020204" pitchFamily="34" charset="0"/>
                <a:cs typeface="Arial" panose="020B0604020202020204" pitchFamily="34" charset="0"/>
              </a:rPr>
              <a:t>Step 3: Plan Identification and </a:t>
            </a:r>
          </a:p>
          <a:p>
            <a:r>
              <a:rPr lang="en-US" sz="2400" dirty="0">
                <a:latin typeface="Trebuchet MS" panose="020B0603020202020204" pitchFamily="34" charset="0"/>
                <a:cs typeface="Arial" panose="020B0604020202020204" pitchFamily="34" charset="0"/>
              </a:rPr>
              <a:t>Implementation</a:t>
            </a:r>
          </a:p>
        </p:txBody>
      </p:sp>
      <p:sp>
        <p:nvSpPr>
          <p:cNvPr id="8" name="TextBox 7">
            <a:extLst>
              <a:ext uri="{FF2B5EF4-FFF2-40B4-BE49-F238E27FC236}">
                <a16:creationId xmlns:a16="http://schemas.microsoft.com/office/drawing/2014/main" id="{D1B2AA58-2EB2-556F-D0FC-3E5922982E3C}"/>
              </a:ext>
            </a:extLst>
          </p:cNvPr>
          <p:cNvSpPr txBox="1"/>
          <p:nvPr/>
        </p:nvSpPr>
        <p:spPr>
          <a:xfrm>
            <a:off x="245193" y="3118810"/>
            <a:ext cx="2754305" cy="1200329"/>
          </a:xfrm>
          <a:prstGeom prst="rect">
            <a:avLst/>
          </a:prstGeom>
          <a:noFill/>
        </p:spPr>
        <p:txBody>
          <a:bodyPr wrap="square" rtlCol="0">
            <a:spAutoFit/>
          </a:bodyPr>
          <a:lstStyle/>
          <a:p>
            <a:r>
              <a:rPr lang="en-US" sz="2400" dirty="0">
                <a:latin typeface="Trebuchet MS" panose="020B0603020202020204" pitchFamily="34" charset="0"/>
                <a:cs typeface="Arial" panose="020B0604020202020204" pitchFamily="34" charset="0"/>
              </a:rPr>
              <a:t>Step</a:t>
            </a:r>
            <a:r>
              <a:rPr lang="en-US" sz="2400" dirty="0">
                <a:latin typeface="Arial" panose="020B0604020202020204" pitchFamily="34" charset="0"/>
                <a:cs typeface="Arial" panose="020B0604020202020204" pitchFamily="34" charset="0"/>
              </a:rPr>
              <a:t> 4: </a:t>
            </a:r>
          </a:p>
          <a:p>
            <a:r>
              <a:rPr lang="en-US" sz="2400" dirty="0">
                <a:latin typeface="Arial" panose="020B0604020202020204" pitchFamily="34" charset="0"/>
                <a:cs typeface="Arial" panose="020B0604020202020204" pitchFamily="34" charset="0"/>
              </a:rPr>
              <a:t>Plan</a:t>
            </a:r>
          </a:p>
          <a:p>
            <a:r>
              <a:rPr lang="en-US" sz="2400" dirty="0">
                <a:latin typeface="Arial" panose="020B0604020202020204" pitchFamily="34" charset="0"/>
                <a:cs typeface="Arial" panose="020B0604020202020204" pitchFamily="34" charset="0"/>
              </a:rPr>
              <a:t>Evaluation</a:t>
            </a:r>
          </a:p>
        </p:txBody>
      </p:sp>
      <p:sp>
        <p:nvSpPr>
          <p:cNvPr id="4" name="Slide Number Placeholder 3">
            <a:extLst>
              <a:ext uri="{FF2B5EF4-FFF2-40B4-BE49-F238E27FC236}">
                <a16:creationId xmlns:a16="http://schemas.microsoft.com/office/drawing/2014/main" id="{7D873C32-50CB-CD2E-6492-CE3D1C4C1725}"/>
              </a:ext>
              <a:ext uri="{C183D7F6-B498-43B3-948B-1728B52AA6E4}">
                <adec:decorative xmlns:adec="http://schemas.microsoft.com/office/drawing/2017/decorative" val="1"/>
              </a:ext>
            </a:extLst>
          </p:cNvPr>
          <p:cNvSpPr>
            <a:spLocks noGrp="1"/>
          </p:cNvSpPr>
          <p:nvPr>
            <p:ph type="sldNum" sz="quarter" idx="12"/>
          </p:nvPr>
        </p:nvSpPr>
        <p:spPr/>
        <p:txBody>
          <a:bodyPr/>
          <a:lstStyle/>
          <a:p>
            <a:fld id="{C479D5F6-EDCB-402A-AC08-4943A1820E8F}" type="slidenum">
              <a:rPr lang="en-US" smtClean="0"/>
              <a:pPr/>
              <a:t>22</a:t>
            </a:fld>
            <a:endParaRPr lang="en-US" dirty="0"/>
          </a:p>
        </p:txBody>
      </p:sp>
    </p:spTree>
    <p:extLst>
      <p:ext uri="{BB962C8B-B14F-4D97-AF65-F5344CB8AC3E}">
        <p14:creationId xmlns:p14="http://schemas.microsoft.com/office/powerpoint/2010/main" val="9894115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8BF1C6-EBBB-A318-A7E8-46A29315E72D}"/>
              </a:ext>
            </a:extLst>
          </p:cNvPr>
          <p:cNvSpPr>
            <a:spLocks noGrp="1"/>
          </p:cNvSpPr>
          <p:nvPr>
            <p:ph type="title"/>
          </p:nvPr>
        </p:nvSpPr>
        <p:spPr>
          <a:xfrm>
            <a:off x="221130" y="254514"/>
            <a:ext cx="8512278" cy="756300"/>
          </a:xfrm>
        </p:spPr>
        <p:txBody>
          <a:bodyPr/>
          <a:lstStyle/>
          <a:p>
            <a:r>
              <a:rPr lang="en-US" dirty="0"/>
              <a:t>Problem-Solving Process and the READ Plan</a:t>
            </a:r>
          </a:p>
        </p:txBody>
      </p:sp>
      <p:pic>
        <p:nvPicPr>
          <p:cNvPr id="8" name="Picture 7" descr="Problem Solving Process with the 4 steps identified in the middle. Define, Analyze, Implement, Evaluate. This slide shows this process with the READ Plan. ">
            <a:extLst>
              <a:ext uri="{FF2B5EF4-FFF2-40B4-BE49-F238E27FC236}">
                <a16:creationId xmlns:a16="http://schemas.microsoft.com/office/drawing/2014/main" id="{F6564DA8-E49D-D5BC-DC94-13CFC80F5828}"/>
              </a:ext>
            </a:extLst>
          </p:cNvPr>
          <p:cNvPicPr>
            <a:picLocks noChangeAspect="1"/>
          </p:cNvPicPr>
          <p:nvPr/>
        </p:nvPicPr>
        <p:blipFill>
          <a:blip r:embed="rId3"/>
          <a:stretch>
            <a:fillRect/>
          </a:stretch>
        </p:blipFill>
        <p:spPr>
          <a:xfrm>
            <a:off x="95873" y="1278821"/>
            <a:ext cx="8952254" cy="47762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1">
            <a:extLst>
              <a:ext uri="{FF2B5EF4-FFF2-40B4-BE49-F238E27FC236}">
                <a16:creationId xmlns:a16="http://schemas.microsoft.com/office/drawing/2014/main" id="{284ACF5F-CEF1-6E86-7004-310754D17391}"/>
              </a:ext>
              <a:ext uri="{C183D7F6-B498-43B3-948B-1728B52AA6E4}">
                <adec:decorative xmlns:adec="http://schemas.microsoft.com/office/drawing/2017/decorative" val="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t>23</a:t>
            </a:fld>
            <a:endParaRPr lang="en-US" dirty="0"/>
          </a:p>
        </p:txBody>
      </p:sp>
    </p:spTree>
    <p:extLst>
      <p:ext uri="{BB962C8B-B14F-4D97-AF65-F5344CB8AC3E}">
        <p14:creationId xmlns:p14="http://schemas.microsoft.com/office/powerpoint/2010/main" val="3687469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sp>
        <p:nvSpPr>
          <p:cNvPr id="1399" name="Google Shape;1399;g24fc2a46277_0_2213"/>
          <p:cNvSpPr txBox="1">
            <a:spLocks noGrp="1"/>
          </p:cNvSpPr>
          <p:nvPr>
            <p:ph type="title" idx="4294967295"/>
          </p:nvPr>
        </p:nvSpPr>
        <p:spPr>
          <a:xfrm>
            <a:off x="205058" y="477334"/>
            <a:ext cx="2830800" cy="440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000"/>
              <a:buFont typeface="Arial"/>
              <a:buNone/>
            </a:pPr>
            <a:r>
              <a:rPr lang="en-US" sz="2800" dirty="0">
                <a:latin typeface="Trebuchet MS" panose="020B0603020202020204" pitchFamily="34" charset="0"/>
                <a:ea typeface="Arial"/>
                <a:cs typeface="Arial"/>
                <a:sym typeface="Arial"/>
              </a:rPr>
              <a:t>Key Aspects of D</a:t>
            </a:r>
            <a:r>
              <a:rPr lang="en-US" sz="2800" dirty="0">
                <a:solidFill>
                  <a:schemeClr val="dk1"/>
                </a:solidFill>
                <a:latin typeface="Trebuchet MS" panose="020B0603020202020204" pitchFamily="34" charset="0"/>
                <a:ea typeface="Arial"/>
                <a:cs typeface="Arial"/>
                <a:sym typeface="Arial"/>
              </a:rPr>
              <a:t>ata-Based Problem Solving and Decision-Making</a:t>
            </a:r>
            <a:endParaRPr sz="4200" dirty="0">
              <a:latin typeface="Trebuchet MS" panose="020B0603020202020204" pitchFamily="34" charset="0"/>
            </a:endParaRPr>
          </a:p>
        </p:txBody>
      </p:sp>
      <p:grpSp>
        <p:nvGrpSpPr>
          <p:cNvPr id="1401" name="Google Shape;1401;g24fc2a46277_0_2213" descr="Key Aspects of Data-Based Problem Solving and Decision-Making"/>
          <p:cNvGrpSpPr/>
          <p:nvPr/>
        </p:nvGrpSpPr>
        <p:grpSpPr>
          <a:xfrm>
            <a:off x="3171558" y="614597"/>
            <a:ext cx="5619694" cy="4856934"/>
            <a:chOff x="686" y="884817"/>
            <a:chExt cx="5619694" cy="4405532"/>
          </a:xfrm>
        </p:grpSpPr>
        <p:sp>
          <p:nvSpPr>
            <p:cNvPr id="1402" name="Google Shape;1402;g24fc2a46277_0_2213"/>
            <p:cNvSpPr/>
            <p:nvPr/>
          </p:nvSpPr>
          <p:spPr>
            <a:xfrm>
              <a:off x="686" y="884817"/>
              <a:ext cx="2676000" cy="20691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rebuchet MS" panose="020B0603020202020204" pitchFamily="34" charset="0"/>
              </a:endParaRPr>
            </a:p>
          </p:txBody>
        </p:sp>
        <p:sp>
          <p:nvSpPr>
            <p:cNvPr id="1403" name="Google Shape;1403;g24fc2a46277_0_2213"/>
            <p:cNvSpPr txBox="1"/>
            <p:nvPr/>
          </p:nvSpPr>
          <p:spPr>
            <a:xfrm>
              <a:off x="686" y="884817"/>
              <a:ext cx="2676000" cy="2069100"/>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lt1"/>
                </a:buClr>
                <a:buSzPts val="2200"/>
                <a:buFont typeface="Arial"/>
                <a:buNone/>
              </a:pPr>
              <a:r>
                <a:rPr lang="en-US" sz="2200" b="0" dirty="0">
                  <a:solidFill>
                    <a:schemeClr val="lt1"/>
                  </a:solidFill>
                  <a:latin typeface="Trebuchet MS" panose="020B0603020202020204" pitchFamily="34" charset="0"/>
                  <a:ea typeface="Arial"/>
                  <a:cs typeface="Arial"/>
                  <a:sym typeface="Arial"/>
                </a:rPr>
                <a:t>Make decisions based on data and evidence and not assumptions.</a:t>
              </a:r>
              <a:endParaRPr dirty="0">
                <a:latin typeface="Trebuchet MS" panose="020B0603020202020204" pitchFamily="34" charset="0"/>
              </a:endParaRPr>
            </a:p>
          </p:txBody>
        </p:sp>
        <p:sp>
          <p:nvSpPr>
            <p:cNvPr id="1404" name="Google Shape;1404;g24fc2a46277_0_2213"/>
            <p:cNvSpPr/>
            <p:nvPr/>
          </p:nvSpPr>
          <p:spPr>
            <a:xfrm>
              <a:off x="2944380" y="888237"/>
              <a:ext cx="2676000" cy="2062200"/>
            </a:xfrm>
            <a:prstGeom prst="rect">
              <a:avLst/>
            </a:prstGeom>
            <a:solidFill>
              <a:srgbClr val="43BCB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rebuchet MS" panose="020B0603020202020204" pitchFamily="34" charset="0"/>
              </a:endParaRPr>
            </a:p>
          </p:txBody>
        </p:sp>
        <p:sp>
          <p:nvSpPr>
            <p:cNvPr id="1405" name="Google Shape;1405;g24fc2a46277_0_2213"/>
            <p:cNvSpPr txBox="1"/>
            <p:nvPr/>
          </p:nvSpPr>
          <p:spPr>
            <a:xfrm>
              <a:off x="2944380" y="888237"/>
              <a:ext cx="2676000" cy="2068800"/>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lt1"/>
                </a:buClr>
                <a:buSzPts val="2200"/>
                <a:buFont typeface="Arial"/>
                <a:buNone/>
              </a:pPr>
              <a:r>
                <a:rPr lang="en-US" sz="2200" dirty="0">
                  <a:solidFill>
                    <a:schemeClr val="lt1"/>
                  </a:solidFill>
                  <a:latin typeface="Trebuchet MS" panose="020B0603020202020204" pitchFamily="34" charset="0"/>
                  <a:ea typeface="Arial"/>
                  <a:cs typeface="Arial"/>
                  <a:sym typeface="Arial"/>
                </a:rPr>
                <a:t>Don’t jump to solution without understanding what the root problem is and why it’s happening.</a:t>
              </a:r>
              <a:endParaRPr dirty="0">
                <a:latin typeface="Trebuchet MS" panose="020B0603020202020204" pitchFamily="34" charset="0"/>
              </a:endParaRPr>
            </a:p>
          </p:txBody>
        </p:sp>
        <p:sp>
          <p:nvSpPr>
            <p:cNvPr id="1406" name="Google Shape;1406;g24fc2a46277_0_2213"/>
            <p:cNvSpPr/>
            <p:nvPr/>
          </p:nvSpPr>
          <p:spPr>
            <a:xfrm>
              <a:off x="686" y="3221549"/>
              <a:ext cx="2676000" cy="2068800"/>
            </a:xfrm>
            <a:prstGeom prst="rect">
              <a:avLst/>
            </a:prstGeom>
            <a:solidFill>
              <a:srgbClr val="45B36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rebuchet MS" panose="020B0603020202020204" pitchFamily="34" charset="0"/>
              </a:endParaRPr>
            </a:p>
          </p:txBody>
        </p:sp>
        <p:sp>
          <p:nvSpPr>
            <p:cNvPr id="1407" name="Google Shape;1407;g24fc2a46277_0_2213"/>
            <p:cNvSpPr txBox="1"/>
            <p:nvPr/>
          </p:nvSpPr>
          <p:spPr>
            <a:xfrm>
              <a:off x="686" y="3221549"/>
              <a:ext cx="2676000" cy="2068800"/>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lt1"/>
                </a:buClr>
                <a:buSzPts val="2200"/>
                <a:buFont typeface="Arial"/>
                <a:buNone/>
              </a:pPr>
              <a:r>
                <a:rPr lang="en-US" sz="2200" b="0" dirty="0">
                  <a:solidFill>
                    <a:schemeClr val="lt1"/>
                  </a:solidFill>
                  <a:latin typeface="Trebuchet MS" panose="020B0603020202020204" pitchFamily="34" charset="0"/>
                  <a:ea typeface="Arial"/>
                  <a:cs typeface="Arial"/>
                  <a:sym typeface="Arial"/>
                </a:rPr>
                <a:t>Develop an action plan (</a:t>
              </a:r>
              <a:r>
                <a:rPr lang="en-US" sz="2200" dirty="0">
                  <a:solidFill>
                    <a:schemeClr val="lt1"/>
                  </a:solidFill>
                  <a:latin typeface="Trebuchet MS" panose="020B0603020202020204" pitchFamily="34" charset="0"/>
                  <a:ea typeface="Arial"/>
                  <a:cs typeface="Arial"/>
                  <a:sym typeface="Arial"/>
                </a:rPr>
                <a:t>who will do what by when? how will we know it was done and that it worked?)</a:t>
              </a:r>
              <a:endParaRPr dirty="0">
                <a:latin typeface="Trebuchet MS" panose="020B0603020202020204" pitchFamily="34" charset="0"/>
              </a:endParaRPr>
            </a:p>
          </p:txBody>
        </p:sp>
        <p:sp>
          <p:nvSpPr>
            <p:cNvPr id="1408" name="Google Shape;1408;g24fc2a46277_0_2213"/>
            <p:cNvSpPr/>
            <p:nvPr/>
          </p:nvSpPr>
          <p:spPr>
            <a:xfrm>
              <a:off x="2944380" y="3221549"/>
              <a:ext cx="2676000" cy="2068800"/>
            </a:xfrm>
            <a:prstGeom prst="rect">
              <a:avLst/>
            </a:prstGeom>
            <a:solidFill>
              <a:srgbClr val="6FAA4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rebuchet MS" panose="020B0603020202020204" pitchFamily="34" charset="0"/>
              </a:endParaRPr>
            </a:p>
          </p:txBody>
        </p:sp>
        <p:sp>
          <p:nvSpPr>
            <p:cNvPr id="1409" name="Google Shape;1409;g24fc2a46277_0_2213"/>
            <p:cNvSpPr txBox="1"/>
            <p:nvPr/>
          </p:nvSpPr>
          <p:spPr>
            <a:xfrm>
              <a:off x="2944380" y="3221549"/>
              <a:ext cx="2676000" cy="2068800"/>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lt1"/>
                </a:buClr>
                <a:buSzPts val="2200"/>
                <a:buFont typeface="Arial"/>
                <a:buNone/>
              </a:pPr>
              <a:r>
                <a:rPr lang="en-US" sz="2200" b="0" dirty="0">
                  <a:solidFill>
                    <a:schemeClr val="lt1"/>
                  </a:solidFill>
                  <a:latin typeface="Trebuchet MS" panose="020B0603020202020204" pitchFamily="34" charset="0"/>
                  <a:ea typeface="Arial"/>
                  <a:cs typeface="Arial"/>
                  <a:sym typeface="Arial"/>
                </a:rPr>
                <a:t>Spend time determining if your plan worked. How do you know?</a:t>
              </a:r>
              <a:endParaRPr sz="2200" dirty="0">
                <a:solidFill>
                  <a:schemeClr val="lt1"/>
                </a:solidFill>
                <a:latin typeface="Trebuchet MS" panose="020B0603020202020204" pitchFamily="34" charset="0"/>
                <a:ea typeface="Arial"/>
                <a:cs typeface="Arial"/>
                <a:sym typeface="Arial"/>
              </a:endParaRPr>
            </a:p>
          </p:txBody>
        </p:sp>
      </p:grpSp>
      <p:pic>
        <p:nvPicPr>
          <p:cNvPr id="1410" name="Google Shape;1410;g24fc2a46277_0_221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91131" y="4057242"/>
            <a:ext cx="1227227" cy="1223945"/>
          </a:xfrm>
          <a:prstGeom prst="rect">
            <a:avLst/>
          </a:prstGeom>
          <a:noFill/>
          <a:ln>
            <a:noFill/>
          </a:ln>
        </p:spPr>
      </p:pic>
      <p:sp>
        <p:nvSpPr>
          <p:cNvPr id="1400" name="Google Shape;1400;g24fc2a46277_0_2213">
            <a:extLst>
              <a:ext uri="{C183D7F6-B498-43B3-948B-1728B52AA6E4}">
                <adec:decorative xmlns:adec="http://schemas.microsoft.com/office/drawing/2017/decorative" val="1"/>
              </a:ext>
            </a:extLst>
          </p:cNvPr>
          <p:cNvSpPr txBox="1">
            <a:spLocks noGrp="1"/>
          </p:cNvSpPr>
          <p:nvPr>
            <p:ph type="sldNum" idx="4294967295"/>
          </p:nvPr>
        </p:nvSpPr>
        <p:spPr>
          <a:xfrm>
            <a:off x="6457950" y="6356350"/>
            <a:ext cx="2057400" cy="365100"/>
          </a:xfrm>
          <a:prstGeom prst="rect">
            <a:avLst/>
          </a:prstGeom>
          <a:noFill/>
          <a:ln>
            <a:noFill/>
          </a:ln>
        </p:spPr>
        <p:txBody>
          <a:bodyPr spcFirstLastPara="1" wrap="square" lIns="91425" tIns="45700" rIns="91425" bIns="45700" anchor="ctr" anchorCtr="0">
            <a:norm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24</a:t>
            </a:fld>
            <a:endParaRPr sz="1200" b="0" i="0" u="none" strike="noStrike" cap="none" dirty="0">
              <a:solidFill>
                <a:srgbClr val="888888"/>
              </a:solidFill>
              <a:latin typeface="Calibri"/>
              <a:ea typeface="Calibri"/>
              <a:cs typeface="Calibri"/>
              <a:sym typeface="Calibri"/>
            </a:endParaRPr>
          </a:p>
        </p:txBody>
      </p:sp>
      <p:pic>
        <p:nvPicPr>
          <p:cNvPr id="2" name="Picture 2">
            <a:extLst>
              <a:ext uri="{FF2B5EF4-FFF2-40B4-BE49-F238E27FC236}">
                <a16:creationId xmlns:a16="http://schemas.microsoft.com/office/drawing/2014/main" id="{DFB2B12A-D36E-A7E2-A43F-C0985ED3E43B}"/>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2843" y="6125653"/>
            <a:ext cx="1357228" cy="526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709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4D992-79FD-B296-9984-8040805A32D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5C3B28F-7353-633A-B223-8E4019C4B411}"/>
              </a:ext>
            </a:extLst>
          </p:cNvPr>
          <p:cNvSpPr>
            <a:spLocks noGrp="1"/>
          </p:cNvSpPr>
          <p:nvPr>
            <p:ph type="title"/>
          </p:nvPr>
        </p:nvSpPr>
        <p:spPr>
          <a:xfrm>
            <a:off x="180474" y="136525"/>
            <a:ext cx="8879305" cy="840658"/>
          </a:xfrm>
          <a:ln w="76200">
            <a:solidFill>
              <a:schemeClr val="accent1">
                <a:lumMod val="60000"/>
                <a:lumOff val="40000"/>
              </a:schemeClr>
            </a:solidFill>
          </a:ln>
        </p:spPr>
        <p:txBody>
          <a:bodyPr>
            <a:normAutofit/>
          </a:bodyPr>
          <a:lstStyle/>
          <a:p>
            <a:r>
              <a:rPr lang="en-US" sz="2400" dirty="0">
                <a:latin typeface="Trebuchet MS"/>
                <a:cs typeface="Arial"/>
              </a:rPr>
              <a:t>Data-Based Problem-Solving &amp; Decision-Making in the READ Act</a:t>
            </a:r>
          </a:p>
        </p:txBody>
      </p:sp>
      <p:sp>
        <p:nvSpPr>
          <p:cNvPr id="7" name="Text Placeholder 6">
            <a:extLst>
              <a:ext uri="{FF2B5EF4-FFF2-40B4-BE49-F238E27FC236}">
                <a16:creationId xmlns:a16="http://schemas.microsoft.com/office/drawing/2014/main" id="{0CAE493E-2B3B-1AF2-E328-9A8A3DC819DD}"/>
              </a:ext>
            </a:extLst>
          </p:cNvPr>
          <p:cNvSpPr>
            <a:spLocks noGrp="1"/>
          </p:cNvSpPr>
          <p:nvPr>
            <p:ph type="body" sz="quarter" idx="3"/>
          </p:nvPr>
        </p:nvSpPr>
        <p:spPr>
          <a:xfrm>
            <a:off x="551146" y="1171385"/>
            <a:ext cx="2700465" cy="619623"/>
          </a:xfrm>
          <a:ln w="38100">
            <a:solidFill>
              <a:schemeClr val="accent1">
                <a:lumMod val="60000"/>
                <a:lumOff val="40000"/>
              </a:schemeClr>
            </a:solidFill>
          </a:ln>
        </p:spPr>
        <p:txBody>
          <a:bodyPr>
            <a:normAutofit/>
          </a:bodyPr>
          <a:lstStyle/>
          <a:p>
            <a:pPr algn="ctr"/>
            <a:r>
              <a:rPr lang="en-US" sz="2400" dirty="0">
                <a:latin typeface="Trebuchet MS" panose="020B0603020202020204" pitchFamily="34" charset="0"/>
                <a:cs typeface="Arial" panose="020B0604020202020204" pitchFamily="34" charset="0"/>
              </a:rPr>
              <a:t>READ Act </a:t>
            </a:r>
          </a:p>
        </p:txBody>
      </p:sp>
      <p:sp>
        <p:nvSpPr>
          <p:cNvPr id="3" name="Content Placeholder 2">
            <a:extLst>
              <a:ext uri="{FF2B5EF4-FFF2-40B4-BE49-F238E27FC236}">
                <a16:creationId xmlns:a16="http://schemas.microsoft.com/office/drawing/2014/main" id="{95A8D463-E97C-02D1-DF1A-0F019BFCC8EE}"/>
              </a:ext>
            </a:extLst>
          </p:cNvPr>
          <p:cNvSpPr>
            <a:spLocks noGrp="1"/>
          </p:cNvSpPr>
          <p:nvPr>
            <p:ph sz="quarter" idx="4"/>
          </p:nvPr>
        </p:nvSpPr>
        <p:spPr>
          <a:xfrm>
            <a:off x="180473" y="1985211"/>
            <a:ext cx="8879305" cy="4204452"/>
          </a:xfrm>
          <a:ln>
            <a:solidFill>
              <a:schemeClr val="accent1">
                <a:lumMod val="60000"/>
                <a:lumOff val="40000"/>
              </a:schemeClr>
            </a:solidFill>
            <a:prstDash val="sysDash"/>
          </a:ln>
        </p:spPr>
        <p:txBody>
          <a:bodyPr>
            <a:normAutofit/>
          </a:bodyPr>
          <a:lstStyle/>
          <a:p>
            <a:pPr marL="342900" marR="0" lvl="0" indent="-342900">
              <a:buSzPts val="1000"/>
              <a:buFont typeface="Symbol" panose="05050102010706020507" pitchFamily="18" charset="2"/>
              <a:buChar char=""/>
              <a:tabLst>
                <a:tab pos="457200" algn="l"/>
              </a:tabLst>
            </a:pPr>
            <a:r>
              <a:rPr lang="en-US" sz="2400" dirty="0">
                <a:effectLst/>
                <a:latin typeface="Trebuchet MS" panose="020B0603020202020204" pitchFamily="34" charset="0"/>
                <a:ea typeface="Raleway" pitchFamily="2" charset="0"/>
                <a:cs typeface="Raleway" pitchFamily="2" charset="0"/>
              </a:rPr>
              <a:t>Data-based problem solving and decision making occurs at the </a:t>
            </a:r>
            <a:r>
              <a:rPr lang="en-US" sz="2400" b="1" dirty="0">
                <a:effectLst/>
                <a:latin typeface="Trebuchet MS" panose="020B0603020202020204" pitchFamily="34" charset="0"/>
                <a:ea typeface="Raleway" pitchFamily="2" charset="0"/>
                <a:cs typeface="Raleway" pitchFamily="2" charset="0"/>
              </a:rPr>
              <a:t>student level </a:t>
            </a:r>
            <a:r>
              <a:rPr lang="en-US" sz="2400" dirty="0">
                <a:effectLst/>
                <a:latin typeface="Trebuchet MS" panose="020B0603020202020204" pitchFamily="34" charset="0"/>
                <a:ea typeface="Raleway" pitchFamily="2" charset="0"/>
                <a:cs typeface="Raleway" pitchFamily="2" charset="0"/>
              </a:rPr>
              <a:t>to build, implement, and evaluate student-level support. </a:t>
            </a:r>
          </a:p>
          <a:p>
            <a:pPr marL="342900" marR="0" lvl="0" indent="-342900">
              <a:buSzPts val="1000"/>
              <a:buFont typeface="Symbol" panose="05050102010706020507" pitchFamily="18" charset="2"/>
              <a:buChar char=""/>
              <a:tabLst>
                <a:tab pos="457200" algn="l"/>
              </a:tabLst>
            </a:pPr>
            <a:r>
              <a:rPr lang="en-US" sz="2400" b="1" dirty="0">
                <a:effectLst/>
                <a:latin typeface="Trebuchet MS" panose="020B0603020202020204" pitchFamily="34" charset="0"/>
                <a:ea typeface="Raleway" pitchFamily="2" charset="0"/>
                <a:cs typeface="Raleway" pitchFamily="2" charset="0"/>
              </a:rPr>
              <a:t>Analysis of data </a:t>
            </a:r>
            <a:r>
              <a:rPr lang="en-US" sz="2400" dirty="0">
                <a:effectLst/>
                <a:latin typeface="Trebuchet MS" panose="020B0603020202020204" pitchFamily="34" charset="0"/>
                <a:ea typeface="Raleway" pitchFamily="2" charset="0"/>
                <a:cs typeface="Raleway" pitchFamily="2" charset="0"/>
              </a:rPr>
              <a:t>drives decision making, is ongoing, responsive, and systematic. </a:t>
            </a:r>
          </a:p>
          <a:p>
            <a:pPr marL="342900" marR="0" lvl="0" indent="-342900">
              <a:buSzPts val="1000"/>
              <a:buFont typeface="Symbol" panose="05050102010706020507" pitchFamily="18" charset="2"/>
              <a:buChar char=""/>
              <a:tabLst>
                <a:tab pos="457200" algn="l"/>
              </a:tabLst>
            </a:pPr>
            <a:r>
              <a:rPr lang="en-US" sz="2400" b="1" dirty="0">
                <a:effectLst/>
                <a:latin typeface="Trebuchet MS" panose="020B0603020202020204" pitchFamily="34" charset="0"/>
                <a:ea typeface="Raleway" pitchFamily="2" charset="0"/>
                <a:cs typeface="Raleway" pitchFamily="2" charset="0"/>
              </a:rPr>
              <a:t>Universal screening data </a:t>
            </a:r>
            <a:r>
              <a:rPr lang="en-US" sz="2400" dirty="0">
                <a:effectLst/>
                <a:latin typeface="Trebuchet MS" panose="020B0603020202020204" pitchFamily="34" charset="0"/>
                <a:ea typeface="Raleway" pitchFamily="2" charset="0"/>
                <a:cs typeface="Raleway" pitchFamily="2" charset="0"/>
              </a:rPr>
              <a:t>is analyzed to determine the efficacy of </a:t>
            </a:r>
            <a:r>
              <a:rPr lang="en-US" sz="2400" b="1" dirty="0">
                <a:effectLst/>
                <a:latin typeface="Trebuchet MS" panose="020B0603020202020204" pitchFamily="34" charset="0"/>
                <a:ea typeface="Raleway" pitchFamily="2" charset="0"/>
                <a:cs typeface="Raleway" pitchFamily="2" charset="0"/>
              </a:rPr>
              <a:t>core instruction.</a:t>
            </a:r>
            <a:r>
              <a:rPr lang="en-US" sz="2400" dirty="0">
                <a:effectLst/>
                <a:latin typeface="Trebuchet MS" panose="020B0603020202020204" pitchFamily="34" charset="0"/>
                <a:ea typeface="Raleway" pitchFamily="2" charset="0"/>
                <a:cs typeface="Raleway" pitchFamily="2" charset="0"/>
              </a:rPr>
              <a:t> </a:t>
            </a:r>
          </a:p>
          <a:p>
            <a:pPr marL="342900" marR="0" lvl="0" indent="-342900">
              <a:buSzPts val="1000"/>
              <a:buFont typeface="Symbol" panose="05050102010706020507" pitchFamily="18" charset="2"/>
              <a:buChar char=""/>
              <a:tabLst>
                <a:tab pos="457200" algn="l"/>
              </a:tabLst>
            </a:pPr>
            <a:r>
              <a:rPr lang="en-US" sz="2400" dirty="0">
                <a:effectLst/>
                <a:latin typeface="Trebuchet MS" panose="020B0603020202020204" pitchFamily="34" charset="0"/>
                <a:ea typeface="Raleway" pitchFamily="2" charset="0"/>
                <a:cs typeface="Raleway" pitchFamily="2" charset="0"/>
              </a:rPr>
              <a:t>Results from the interim assessment, diagnostic assessment, and other data are compiled to form a complete body of evidence in determining a significant reading deficiency (SRD). </a:t>
            </a:r>
          </a:p>
        </p:txBody>
      </p:sp>
      <p:sp>
        <p:nvSpPr>
          <p:cNvPr id="5" name="Slide Number Placeholder 4">
            <a:extLst>
              <a:ext uri="{FF2B5EF4-FFF2-40B4-BE49-F238E27FC236}">
                <a16:creationId xmlns:a16="http://schemas.microsoft.com/office/drawing/2014/main" id="{BE9E6885-E705-FDD3-5971-9233DD62A7DD}"/>
              </a:ext>
              <a:ext uri="{C183D7F6-B498-43B3-948B-1728B52AA6E4}">
                <adec:decorative xmlns:adec="http://schemas.microsoft.com/office/drawing/2017/decorative" val="1"/>
              </a:ext>
            </a:extLst>
          </p:cNvPr>
          <p:cNvSpPr>
            <a:spLocks noGrp="1"/>
          </p:cNvSpPr>
          <p:nvPr>
            <p:ph type="sldNum" sz="quarter" idx="12"/>
          </p:nvPr>
        </p:nvSpPr>
        <p:spPr/>
        <p:txBody>
          <a:bodyPr/>
          <a:lstStyle/>
          <a:p>
            <a:fld id="{C479D5F6-EDCB-402A-AC08-4943A1820E8F}" type="slidenum">
              <a:rPr lang="en-US" smtClean="0"/>
              <a:pPr/>
              <a:t>25</a:t>
            </a:fld>
            <a:endParaRPr lang="en-US" dirty="0"/>
          </a:p>
        </p:txBody>
      </p:sp>
      <p:pic>
        <p:nvPicPr>
          <p:cNvPr id="12" name="Picture 2">
            <a:extLst>
              <a:ext uri="{FF2B5EF4-FFF2-40B4-BE49-F238E27FC236}">
                <a16:creationId xmlns:a16="http://schemas.microsoft.com/office/drawing/2014/main" id="{491DE3D1-EE72-4B31-C192-40D4AD3ED6DE}"/>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2551" y="6275596"/>
            <a:ext cx="1357228" cy="526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227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33D5A5-92B2-675F-8C6F-196A0AEACE4E}"/>
              </a:ext>
            </a:extLst>
          </p:cNvPr>
          <p:cNvSpPr>
            <a:spLocks noGrp="1"/>
          </p:cNvSpPr>
          <p:nvPr>
            <p:ph type="title"/>
          </p:nvPr>
        </p:nvSpPr>
        <p:spPr>
          <a:xfrm>
            <a:off x="245193" y="254514"/>
            <a:ext cx="8664631" cy="756418"/>
          </a:xfrm>
        </p:spPr>
        <p:txBody>
          <a:bodyPr>
            <a:normAutofit/>
          </a:bodyPr>
          <a:lstStyle/>
          <a:p>
            <a:r>
              <a:rPr lang="en-US" sz="4000" dirty="0">
                <a:latin typeface="Trebuchet MS" panose="020B0603020202020204" pitchFamily="34" charset="0"/>
                <a:cs typeface="Arial" panose="020B0604020202020204" pitchFamily="34" charset="0"/>
              </a:rPr>
              <a:t>Layered Continuum of Supports </a:t>
            </a:r>
          </a:p>
        </p:txBody>
      </p:sp>
      <p:sp>
        <p:nvSpPr>
          <p:cNvPr id="6" name="Content Placeholder 5">
            <a:extLst>
              <a:ext uri="{FF2B5EF4-FFF2-40B4-BE49-F238E27FC236}">
                <a16:creationId xmlns:a16="http://schemas.microsoft.com/office/drawing/2014/main" id="{B5D0D71B-0087-EE8D-763C-DB4AF46FAA76}"/>
              </a:ext>
            </a:extLst>
          </p:cNvPr>
          <p:cNvSpPr>
            <a:spLocks noGrp="1"/>
          </p:cNvSpPr>
          <p:nvPr>
            <p:ph idx="1"/>
          </p:nvPr>
        </p:nvSpPr>
        <p:spPr/>
        <p:txBody>
          <a:bodyPr/>
          <a:lstStyle/>
          <a:p>
            <a:pPr marL="0" indent="0">
              <a:lnSpc>
                <a:spcPct val="150000"/>
              </a:lnSpc>
              <a:buNone/>
            </a:pPr>
            <a:r>
              <a:rPr lang="en-US" dirty="0">
                <a:latin typeface="Trebuchet MS" panose="020B0603020202020204" pitchFamily="34" charset="0"/>
                <a:cs typeface="Arial" panose="020B0604020202020204" pitchFamily="34" charset="0"/>
              </a:rPr>
              <a:t>Ensuring that every student receives equitable whole child supports that are </a:t>
            </a:r>
            <a:r>
              <a:rPr lang="en-US" b="1" dirty="0">
                <a:latin typeface="Trebuchet MS" panose="020B0603020202020204" pitchFamily="34" charset="0"/>
                <a:cs typeface="Arial" panose="020B0604020202020204" pitchFamily="34" charset="0"/>
              </a:rPr>
              <a:t>evidence based</a:t>
            </a:r>
            <a:r>
              <a:rPr lang="en-US" dirty="0">
                <a:latin typeface="Trebuchet MS" panose="020B0603020202020204" pitchFamily="34" charset="0"/>
                <a:cs typeface="Arial" panose="020B0604020202020204" pitchFamily="34" charset="0"/>
              </a:rPr>
              <a:t>, </a:t>
            </a:r>
            <a:r>
              <a:rPr lang="en-US" b="1" dirty="0">
                <a:latin typeface="Trebuchet MS" panose="020B0603020202020204" pitchFamily="34" charset="0"/>
                <a:cs typeface="Arial" panose="020B0604020202020204" pitchFamily="34" charset="0"/>
              </a:rPr>
              <a:t>culturally responsive</a:t>
            </a:r>
            <a:r>
              <a:rPr lang="en-US" dirty="0">
                <a:latin typeface="Trebuchet MS" panose="020B0603020202020204" pitchFamily="34" charset="0"/>
                <a:cs typeface="Arial" panose="020B0604020202020204" pitchFamily="34" charset="0"/>
              </a:rPr>
              <a:t>, </a:t>
            </a:r>
            <a:r>
              <a:rPr lang="en-US" b="1" dirty="0">
                <a:latin typeface="Trebuchet MS" panose="020B0603020202020204" pitchFamily="34" charset="0"/>
                <a:cs typeface="Arial" panose="020B0604020202020204" pitchFamily="34" charset="0"/>
              </a:rPr>
              <a:t>matched to need, </a:t>
            </a:r>
            <a:r>
              <a:rPr lang="en-US" dirty="0">
                <a:latin typeface="Trebuchet MS" panose="020B0603020202020204" pitchFamily="34" charset="0"/>
                <a:cs typeface="Arial" panose="020B0604020202020204" pitchFamily="34" charset="0"/>
              </a:rPr>
              <a:t>and </a:t>
            </a:r>
            <a:r>
              <a:rPr lang="en-US" b="1" dirty="0">
                <a:latin typeface="Trebuchet MS" panose="020B0603020202020204" pitchFamily="34" charset="0"/>
                <a:cs typeface="Arial" panose="020B0604020202020204" pitchFamily="34" charset="0"/>
              </a:rPr>
              <a:t>developmentally appropriate</a:t>
            </a:r>
            <a:r>
              <a:rPr lang="en-US" dirty="0">
                <a:latin typeface="Trebuchet MS" panose="020B0603020202020204" pitchFamily="34" charset="0"/>
                <a:cs typeface="Arial" panose="020B0604020202020204" pitchFamily="34" charset="0"/>
              </a:rPr>
              <a:t> through layered supports.</a:t>
            </a:r>
          </a:p>
          <a:p>
            <a:pPr marL="0" indent="0">
              <a:lnSpc>
                <a:spcPct val="150000"/>
              </a:lnSpc>
              <a:buNone/>
            </a:pPr>
            <a:endParaRPr lang="en-US" dirty="0">
              <a:latin typeface="Trebuchet MS" panose="020B0603020202020204" pitchFamily="34" charset="0"/>
              <a:cs typeface="Arial" panose="020B0604020202020204" pitchFamily="34" charset="0"/>
            </a:endParaRPr>
          </a:p>
        </p:txBody>
      </p:sp>
      <p:pic>
        <p:nvPicPr>
          <p:cNvPr id="3074" name="Picture 2" descr="Layered continuum of support logo ">
            <a:extLst>
              <a:ext uri="{FF2B5EF4-FFF2-40B4-BE49-F238E27FC236}">
                <a16:creationId xmlns:a16="http://schemas.microsoft.com/office/drawing/2014/main" id="{04859416-7AA4-B19D-C395-2C885532A0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6311" y="4246222"/>
            <a:ext cx="1576492" cy="157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152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g24fc2a46277_0_2426"/>
          <p:cNvSpPr txBox="1">
            <a:spLocks noGrp="1"/>
          </p:cNvSpPr>
          <p:nvPr>
            <p:ph type="title" idx="4294967295"/>
          </p:nvPr>
        </p:nvSpPr>
        <p:spPr>
          <a:xfrm>
            <a:off x="604100" y="660399"/>
            <a:ext cx="3151036" cy="4464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sz="4000" dirty="0">
                <a:solidFill>
                  <a:schemeClr val="dk1"/>
                </a:solidFill>
                <a:latin typeface="Trebuchet MS" panose="020B0603020202020204" pitchFamily="34" charset="0"/>
                <a:ea typeface="Arial"/>
                <a:cs typeface="Arial"/>
                <a:sym typeface="Arial"/>
              </a:rPr>
              <a:t>Key Aspects of a Layered Continuum of Supports </a:t>
            </a:r>
            <a:endParaRPr lang="en-US" sz="4000" dirty="0">
              <a:latin typeface="Trebuchet MS" panose="020B0603020202020204" pitchFamily="34" charset="0"/>
            </a:endParaRPr>
          </a:p>
        </p:txBody>
      </p:sp>
      <p:grpSp>
        <p:nvGrpSpPr>
          <p:cNvPr id="1440" name="Google Shape;1440;g24fc2a46277_0_2426" descr="Key Aspects of a Layered Continuum of Supports "/>
          <p:cNvGrpSpPr/>
          <p:nvPr/>
        </p:nvGrpSpPr>
        <p:grpSpPr>
          <a:xfrm>
            <a:off x="4056597" y="136551"/>
            <a:ext cx="3151036" cy="6493789"/>
            <a:chOff x="1317457" y="1932"/>
            <a:chExt cx="2986200" cy="5972333"/>
          </a:xfrm>
        </p:grpSpPr>
        <p:sp>
          <p:nvSpPr>
            <p:cNvPr id="1441" name="Google Shape;1441;g24fc2a46277_0_2426"/>
            <p:cNvSpPr/>
            <p:nvPr/>
          </p:nvSpPr>
          <p:spPr>
            <a:xfrm>
              <a:off x="1317457" y="1932"/>
              <a:ext cx="2986200" cy="17916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rebuchet MS" panose="020B0603020202020204" pitchFamily="34" charset="0"/>
              </a:endParaRPr>
            </a:p>
          </p:txBody>
        </p:sp>
        <p:sp>
          <p:nvSpPr>
            <p:cNvPr id="1442" name="Google Shape;1442;g24fc2a46277_0_2426"/>
            <p:cNvSpPr txBox="1"/>
            <p:nvPr/>
          </p:nvSpPr>
          <p:spPr>
            <a:xfrm>
              <a:off x="1317457" y="85725"/>
              <a:ext cx="2986200" cy="1707806"/>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Clr>
                  <a:schemeClr val="lt1"/>
                </a:buClr>
                <a:buSzPts val="2300"/>
                <a:buFont typeface="Arial"/>
                <a:buNone/>
              </a:pPr>
              <a:r>
                <a:rPr lang="en-US" sz="2200" dirty="0">
                  <a:solidFill>
                    <a:schemeClr val="lt1"/>
                  </a:solidFill>
                  <a:latin typeface="Trebuchet MS" panose="020B0603020202020204" pitchFamily="34" charset="0"/>
                  <a:ea typeface="Arial"/>
                  <a:cs typeface="Arial"/>
                  <a:sym typeface="Arial"/>
                </a:rPr>
                <a:t>Tier 1 Health-if  many students need tier II supports, it may mean you need to change what you offer universally.</a:t>
              </a:r>
              <a:endParaRPr sz="2200" dirty="0">
                <a:latin typeface="Trebuchet MS" panose="020B0603020202020204" pitchFamily="34" charset="0"/>
              </a:endParaRPr>
            </a:p>
          </p:txBody>
        </p:sp>
        <p:sp>
          <p:nvSpPr>
            <p:cNvPr id="1443" name="Google Shape;1443;g24fc2a46277_0_2426"/>
            <p:cNvSpPr/>
            <p:nvPr/>
          </p:nvSpPr>
          <p:spPr>
            <a:xfrm>
              <a:off x="1317457" y="2092298"/>
              <a:ext cx="2986200" cy="1791600"/>
            </a:xfrm>
            <a:prstGeom prst="rect">
              <a:avLst/>
            </a:prstGeom>
            <a:solidFill>
              <a:srgbClr val="44B78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rebuchet MS" panose="020B0603020202020204" pitchFamily="34" charset="0"/>
              </a:endParaRPr>
            </a:p>
          </p:txBody>
        </p:sp>
        <p:sp>
          <p:nvSpPr>
            <p:cNvPr id="1444" name="Google Shape;1444;g24fc2a46277_0_2426"/>
            <p:cNvSpPr txBox="1"/>
            <p:nvPr/>
          </p:nvSpPr>
          <p:spPr>
            <a:xfrm>
              <a:off x="1317457" y="2092298"/>
              <a:ext cx="2986200" cy="1791600"/>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Clr>
                  <a:schemeClr val="lt1"/>
                </a:buClr>
                <a:buSzPts val="2300"/>
                <a:buFont typeface="Arial"/>
                <a:buNone/>
              </a:pPr>
              <a:r>
                <a:rPr lang="en-US" sz="2300" dirty="0">
                  <a:solidFill>
                    <a:schemeClr val="lt1"/>
                  </a:solidFill>
                  <a:latin typeface="Trebuchet MS" panose="020B0603020202020204" pitchFamily="34" charset="0"/>
                  <a:ea typeface="Arial"/>
                  <a:cs typeface="Arial"/>
                  <a:sym typeface="Arial"/>
                </a:rPr>
                <a:t>Establish </a:t>
              </a:r>
              <a:r>
                <a:rPr lang="en-US" sz="2300" b="0" dirty="0">
                  <a:solidFill>
                    <a:schemeClr val="lt1"/>
                  </a:solidFill>
                  <a:latin typeface="Trebuchet MS" panose="020B0603020202020204" pitchFamily="34" charset="0"/>
                  <a:ea typeface="Arial"/>
                  <a:cs typeface="Arial"/>
                  <a:sym typeface="Arial"/>
                </a:rPr>
                <a:t>clear guidelines for intensifying and fading </a:t>
              </a:r>
              <a:r>
                <a:rPr lang="en-US" sz="2300" dirty="0">
                  <a:solidFill>
                    <a:schemeClr val="lt1"/>
                  </a:solidFill>
                  <a:latin typeface="Trebuchet MS" panose="020B0603020202020204" pitchFamily="34" charset="0"/>
                  <a:ea typeface="Arial"/>
                  <a:cs typeface="Arial"/>
                  <a:sym typeface="Arial"/>
                </a:rPr>
                <a:t>tier II and III supports.</a:t>
              </a:r>
              <a:endParaRPr dirty="0">
                <a:latin typeface="Trebuchet MS" panose="020B0603020202020204" pitchFamily="34" charset="0"/>
              </a:endParaRPr>
            </a:p>
          </p:txBody>
        </p:sp>
        <p:sp>
          <p:nvSpPr>
            <p:cNvPr id="1445" name="Google Shape;1445;g24fc2a46277_0_2426"/>
            <p:cNvSpPr/>
            <p:nvPr/>
          </p:nvSpPr>
          <p:spPr>
            <a:xfrm>
              <a:off x="1317457" y="4182665"/>
              <a:ext cx="2986200" cy="1791600"/>
            </a:xfrm>
            <a:prstGeom prst="rect">
              <a:avLst/>
            </a:prstGeom>
            <a:solidFill>
              <a:srgbClr val="6FAA4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rebuchet MS" panose="020B0603020202020204" pitchFamily="34" charset="0"/>
              </a:endParaRPr>
            </a:p>
          </p:txBody>
        </p:sp>
        <p:sp>
          <p:nvSpPr>
            <p:cNvPr id="1446" name="Google Shape;1446;g24fc2a46277_0_2426"/>
            <p:cNvSpPr txBox="1"/>
            <p:nvPr/>
          </p:nvSpPr>
          <p:spPr>
            <a:xfrm>
              <a:off x="1317457" y="4182665"/>
              <a:ext cx="2986200" cy="1791600"/>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Clr>
                  <a:schemeClr val="lt1"/>
                </a:buClr>
                <a:buSzPts val="2300"/>
                <a:buFont typeface="Arial"/>
                <a:buNone/>
              </a:pPr>
              <a:r>
                <a:rPr lang="en-US" sz="2300" b="0" dirty="0">
                  <a:solidFill>
                    <a:schemeClr val="lt1"/>
                  </a:solidFill>
                  <a:latin typeface="Trebuchet MS" panose="020B0603020202020204" pitchFamily="34" charset="0"/>
                  <a:ea typeface="Arial"/>
                  <a:cs typeface="Arial"/>
                  <a:sym typeface="Arial"/>
                </a:rPr>
                <a:t>Ensure tiered supports for students, staff, and families.</a:t>
              </a:r>
              <a:endParaRPr dirty="0">
                <a:latin typeface="Trebuchet MS" panose="020B0603020202020204" pitchFamily="34" charset="0"/>
              </a:endParaRPr>
            </a:p>
          </p:txBody>
        </p:sp>
      </p:grpSp>
      <p:grpSp>
        <p:nvGrpSpPr>
          <p:cNvPr id="1447" name="Google Shape;1447;g24fc2a46277_0_2426">
            <a:extLst>
              <a:ext uri="{C183D7F6-B498-43B3-948B-1728B52AA6E4}">
                <adec:decorative xmlns:adec="http://schemas.microsoft.com/office/drawing/2017/decorative" val="1"/>
              </a:ext>
            </a:extLst>
          </p:cNvPr>
          <p:cNvGrpSpPr/>
          <p:nvPr/>
        </p:nvGrpSpPr>
        <p:grpSpPr>
          <a:xfrm>
            <a:off x="845320" y="4437139"/>
            <a:ext cx="1622756" cy="1784750"/>
            <a:chOff x="6924490" y="3713125"/>
            <a:chExt cx="1966500" cy="2067597"/>
          </a:xfrm>
        </p:grpSpPr>
        <p:pic>
          <p:nvPicPr>
            <p:cNvPr id="1448" name="Google Shape;1448;g24fc2a46277_0_2426"/>
            <p:cNvPicPr preferRelativeResize="0"/>
            <p:nvPr/>
          </p:nvPicPr>
          <p:blipFill rotWithShape="1">
            <a:blip r:embed="rId3">
              <a:alphaModFix/>
            </a:blip>
            <a:srcRect/>
            <a:stretch/>
          </p:blipFill>
          <p:spPr>
            <a:xfrm>
              <a:off x="7197245" y="3713125"/>
              <a:ext cx="1512689" cy="1428870"/>
            </a:xfrm>
            <a:prstGeom prst="rect">
              <a:avLst/>
            </a:prstGeom>
            <a:noFill/>
            <a:ln>
              <a:noFill/>
            </a:ln>
          </p:spPr>
        </p:pic>
        <p:sp>
          <p:nvSpPr>
            <p:cNvPr id="1449" name="Google Shape;1449;g24fc2a46277_0_2426"/>
            <p:cNvSpPr txBox="1"/>
            <p:nvPr/>
          </p:nvSpPr>
          <p:spPr>
            <a:xfrm>
              <a:off x="6924490" y="5183422"/>
              <a:ext cx="1966500" cy="597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200"/>
                <a:buFont typeface="Noto Sans Symbols"/>
                <a:buNone/>
              </a:pPr>
              <a:endParaRPr sz="1200" dirty="0"/>
            </a:p>
          </p:txBody>
        </p:sp>
      </p:grpSp>
      <p:pic>
        <p:nvPicPr>
          <p:cNvPr id="2" name="Picture 2">
            <a:extLst>
              <a:ext uri="{FF2B5EF4-FFF2-40B4-BE49-F238E27FC236}">
                <a16:creationId xmlns:a16="http://schemas.microsoft.com/office/drawing/2014/main" id="{1B0D1675-8C6F-0033-4528-694E7CBB32FD}"/>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2843" y="6125653"/>
            <a:ext cx="1357228" cy="526633"/>
          </a:xfrm>
          <a:prstGeom prst="rect">
            <a:avLst/>
          </a:prstGeom>
          <a:noFill/>
          <a:extLst>
            <a:ext uri="{909E8E84-426E-40DD-AFC4-6F175D3DCCD1}">
              <a14:hiddenFill xmlns:a14="http://schemas.microsoft.com/office/drawing/2010/main">
                <a:solidFill>
                  <a:srgbClr val="FFFFFF"/>
                </a:solidFill>
              </a14:hiddenFill>
            </a:ext>
          </a:extLst>
        </p:spPr>
      </p:pic>
      <p:sp>
        <p:nvSpPr>
          <p:cNvPr id="1439" name="Google Shape;1439;g24fc2a46277_0_2426">
            <a:extLst>
              <a:ext uri="{C183D7F6-B498-43B3-948B-1728B52AA6E4}">
                <adec:decorative xmlns:adec="http://schemas.microsoft.com/office/drawing/2017/decorative" val="1"/>
              </a:ext>
            </a:extLst>
          </p:cNvPr>
          <p:cNvSpPr txBox="1">
            <a:spLocks noGrp="1"/>
          </p:cNvSpPr>
          <p:nvPr>
            <p:ph type="sldNum" idx="4294967295"/>
          </p:nvPr>
        </p:nvSpPr>
        <p:spPr>
          <a:xfrm>
            <a:off x="6457950" y="6356350"/>
            <a:ext cx="2057400" cy="36510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sz="1200">
                <a:solidFill>
                  <a:srgbClr val="888888"/>
                </a:solidFill>
              </a:rPr>
              <a:t>27</a:t>
            </a:fld>
            <a:endParaRPr sz="1200" dirty="0">
              <a:solidFill>
                <a:srgbClr val="888888"/>
              </a:solidFill>
            </a:endParaRPr>
          </a:p>
        </p:txBody>
      </p:sp>
    </p:spTree>
    <p:extLst>
      <p:ext uri="{BB962C8B-B14F-4D97-AF65-F5344CB8AC3E}">
        <p14:creationId xmlns:p14="http://schemas.microsoft.com/office/powerpoint/2010/main" val="27810662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568D1-7391-0AE0-2742-EE857DD9003D}"/>
              </a:ext>
            </a:extLst>
          </p:cNvPr>
          <p:cNvSpPr>
            <a:spLocks noGrp="1"/>
          </p:cNvSpPr>
          <p:nvPr>
            <p:ph type="title"/>
          </p:nvPr>
        </p:nvSpPr>
        <p:spPr>
          <a:xfrm>
            <a:off x="245193" y="254514"/>
            <a:ext cx="8704843" cy="756418"/>
          </a:xfrm>
        </p:spPr>
        <p:txBody>
          <a:bodyPr>
            <a:normAutofit/>
          </a:bodyPr>
          <a:lstStyle/>
          <a:p>
            <a:r>
              <a:rPr lang="en-US" sz="4000" dirty="0">
                <a:latin typeface="Trebuchet MS" panose="020B0603020202020204" pitchFamily="34" charset="0"/>
                <a:cs typeface="Arial" panose="020B0604020202020204" pitchFamily="34" charset="0"/>
              </a:rPr>
              <a:t>Why use a Layered Continuum? </a:t>
            </a:r>
          </a:p>
        </p:txBody>
      </p:sp>
      <p:sp>
        <p:nvSpPr>
          <p:cNvPr id="4" name="Slide Number Placeholder 3">
            <a:extLst>
              <a:ext uri="{FF2B5EF4-FFF2-40B4-BE49-F238E27FC236}">
                <a16:creationId xmlns:a16="http://schemas.microsoft.com/office/drawing/2014/main" id="{D3F313C7-12D3-16A7-AA23-3E5F5845681F}"/>
              </a:ext>
            </a:extLst>
          </p:cNvPr>
          <p:cNvSpPr>
            <a:spLocks noGrp="1"/>
          </p:cNvSpPr>
          <p:nvPr>
            <p:ph type="sldNum" sz="quarter" idx="12"/>
          </p:nvPr>
        </p:nvSpPr>
        <p:spPr/>
        <p:txBody>
          <a:bodyPr/>
          <a:lstStyle/>
          <a:p>
            <a:fld id="{C479D5F6-EDCB-402A-AC08-4943A1820E8F}" type="slidenum">
              <a:rPr lang="en-US" smtClean="0"/>
              <a:pPr/>
              <a:t>28</a:t>
            </a:fld>
            <a:endParaRPr lang="en-US" dirty="0"/>
          </a:p>
        </p:txBody>
      </p:sp>
      <p:sp>
        <p:nvSpPr>
          <p:cNvPr id="12" name="Rectangle: Rounded Corners 11">
            <a:extLst>
              <a:ext uri="{FF2B5EF4-FFF2-40B4-BE49-F238E27FC236}">
                <a16:creationId xmlns:a16="http://schemas.microsoft.com/office/drawing/2014/main" id="{E38F9FE5-1C37-EAFD-D7B6-97C2FE30EB68}"/>
              </a:ext>
            </a:extLst>
          </p:cNvPr>
          <p:cNvSpPr/>
          <p:nvPr/>
        </p:nvSpPr>
        <p:spPr>
          <a:xfrm>
            <a:off x="391886" y="1334236"/>
            <a:ext cx="8360229" cy="1230775"/>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0" i="0" u="none" strike="noStrike" dirty="0">
                <a:solidFill>
                  <a:schemeClr val="bg1"/>
                </a:solidFill>
                <a:effectLst/>
                <a:latin typeface="Trebuchet MS" panose="020B0603020202020204" pitchFamily="34" charset="0"/>
                <a:cs typeface="Arial" panose="020B0604020202020204" pitchFamily="34" charset="0"/>
              </a:rPr>
              <a:t>Educators are better able to respond</a:t>
            </a:r>
            <a:br>
              <a:rPr lang="en-US" sz="2400" b="0" i="0" u="none" strike="noStrike" dirty="0">
                <a:solidFill>
                  <a:schemeClr val="bg1"/>
                </a:solidFill>
                <a:effectLst/>
                <a:latin typeface="Trebuchet MS" panose="020B0603020202020204" pitchFamily="34" charset="0"/>
                <a:cs typeface="Arial" panose="020B0604020202020204" pitchFamily="34" charset="0"/>
              </a:rPr>
            </a:br>
            <a:r>
              <a:rPr lang="en-US" sz="2400" b="0" i="0" u="none" strike="noStrike" dirty="0">
                <a:solidFill>
                  <a:schemeClr val="bg1"/>
                </a:solidFill>
                <a:effectLst/>
                <a:latin typeface="Trebuchet MS" panose="020B0603020202020204" pitchFamily="34" charset="0"/>
                <a:cs typeface="Arial" panose="020B0604020202020204" pitchFamily="34" charset="0"/>
              </a:rPr>
              <a:t>effectively and efficiently to each students’ individual needs</a:t>
            </a:r>
            <a:endParaRPr lang="en-US" sz="2400" dirty="0">
              <a:solidFill>
                <a:schemeClr val="bg1"/>
              </a:solidFill>
              <a:latin typeface="Trebuchet MS" panose="020B0603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26E8CD13-B3B2-0AEC-A095-88CEFA69CBB9}"/>
              </a:ext>
            </a:extLst>
          </p:cNvPr>
          <p:cNvSpPr/>
          <p:nvPr/>
        </p:nvSpPr>
        <p:spPr>
          <a:xfrm>
            <a:off x="391886" y="2645025"/>
            <a:ext cx="8360228" cy="1138352"/>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rebuchet MS" panose="020B0603020202020204" pitchFamily="34" charset="0"/>
                <a:cs typeface="Arial" panose="020B0604020202020204" pitchFamily="34" charset="0"/>
              </a:rPr>
              <a:t>When students receive support based on need, they are more likely to succeed</a:t>
            </a:r>
          </a:p>
        </p:txBody>
      </p:sp>
      <p:sp>
        <p:nvSpPr>
          <p:cNvPr id="14" name="Rectangle: Rounded Corners 13">
            <a:extLst>
              <a:ext uri="{FF2B5EF4-FFF2-40B4-BE49-F238E27FC236}">
                <a16:creationId xmlns:a16="http://schemas.microsoft.com/office/drawing/2014/main" id="{29107162-EE04-98C6-6E41-443AE8426DF0}"/>
              </a:ext>
            </a:extLst>
          </p:cNvPr>
          <p:cNvSpPr/>
          <p:nvPr/>
        </p:nvSpPr>
        <p:spPr>
          <a:xfrm>
            <a:off x="391886" y="3878941"/>
            <a:ext cx="8360229" cy="1160569"/>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rebuchet MS" panose="020B0603020202020204" pitchFamily="34" charset="0"/>
                <a:cs typeface="Arial" panose="020B0604020202020204" pitchFamily="34" charset="0"/>
              </a:rPr>
              <a:t>When students make sufficient progress </a:t>
            </a:r>
          </a:p>
          <a:p>
            <a:pPr algn="ctr"/>
            <a:r>
              <a:rPr lang="en-US" sz="2400" dirty="0">
                <a:solidFill>
                  <a:schemeClr val="tx1"/>
                </a:solidFill>
                <a:latin typeface="Trebuchet MS" panose="020B0603020202020204" pitchFamily="34" charset="0"/>
                <a:cs typeface="Arial" panose="020B0604020202020204" pitchFamily="34" charset="0"/>
              </a:rPr>
              <a:t>regularly, teacher efficacy increases</a:t>
            </a:r>
          </a:p>
        </p:txBody>
      </p:sp>
      <p:sp>
        <p:nvSpPr>
          <p:cNvPr id="15" name="Rectangle: Rounded Corners 14">
            <a:extLst>
              <a:ext uri="{FF2B5EF4-FFF2-40B4-BE49-F238E27FC236}">
                <a16:creationId xmlns:a16="http://schemas.microsoft.com/office/drawing/2014/main" id="{152EB1C9-89AA-CBC7-C254-003483BEF425}"/>
              </a:ext>
            </a:extLst>
          </p:cNvPr>
          <p:cNvSpPr/>
          <p:nvPr/>
        </p:nvSpPr>
        <p:spPr>
          <a:xfrm>
            <a:off x="438170" y="5152980"/>
            <a:ext cx="8267660" cy="1160568"/>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rebuchet MS" panose="020B0603020202020204" pitchFamily="34" charset="0"/>
                <a:cs typeface="Arial" panose="020B0604020202020204" pitchFamily="34" charset="0"/>
              </a:rPr>
              <a:t>Leads to higher morale of interventionist </a:t>
            </a:r>
          </a:p>
          <a:p>
            <a:pPr algn="ctr"/>
            <a:r>
              <a:rPr lang="en-US" sz="2400" dirty="0">
                <a:solidFill>
                  <a:schemeClr val="tx1"/>
                </a:solidFill>
                <a:latin typeface="Trebuchet MS" panose="020B0603020202020204" pitchFamily="34" charset="0"/>
                <a:cs typeface="Arial" panose="020B0604020202020204" pitchFamily="34" charset="0"/>
              </a:rPr>
              <a:t>and increased student motivation</a:t>
            </a:r>
          </a:p>
        </p:txBody>
      </p:sp>
      <p:sp>
        <p:nvSpPr>
          <p:cNvPr id="16" name="Arrow: Down 15">
            <a:extLst>
              <a:ext uri="{FF2B5EF4-FFF2-40B4-BE49-F238E27FC236}">
                <a16:creationId xmlns:a16="http://schemas.microsoft.com/office/drawing/2014/main" id="{DE0FD6CD-1ADF-0186-B106-FC5D70F03DAD}"/>
              </a:ext>
              <a:ext uri="{C183D7F6-B498-43B3-948B-1728B52AA6E4}">
                <adec:decorative xmlns:adec="http://schemas.microsoft.com/office/drawing/2017/decorative" val="1"/>
              </a:ext>
            </a:extLst>
          </p:cNvPr>
          <p:cNvSpPr/>
          <p:nvPr/>
        </p:nvSpPr>
        <p:spPr>
          <a:xfrm>
            <a:off x="7570809" y="2354894"/>
            <a:ext cx="637674" cy="50778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CDA4DA30-95D2-02AD-397D-43ED9CB1D6E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69335" y="3680293"/>
            <a:ext cx="676715" cy="524301"/>
          </a:xfrm>
          <a:prstGeom prst="rect">
            <a:avLst/>
          </a:prstGeom>
        </p:spPr>
      </p:pic>
      <p:pic>
        <p:nvPicPr>
          <p:cNvPr id="18" name="Content Placeholder 17">
            <a:extLst>
              <a:ext uri="{FF2B5EF4-FFF2-40B4-BE49-F238E27FC236}">
                <a16:creationId xmlns:a16="http://schemas.microsoft.com/office/drawing/2014/main" id="{B5966248-682B-BB4B-8CC6-7A18BAA31A4A}"/>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7584312" y="4938245"/>
            <a:ext cx="676715" cy="524301"/>
          </a:xfrm>
          <a:prstGeom prst="rect">
            <a:avLst/>
          </a:prstGeom>
        </p:spPr>
      </p:pic>
    </p:spTree>
    <p:extLst>
      <p:ext uri="{BB962C8B-B14F-4D97-AF65-F5344CB8AC3E}">
        <p14:creationId xmlns:p14="http://schemas.microsoft.com/office/powerpoint/2010/main" val="175248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1415" name="Google Shape;1415;g24fc2a46277_0_2323"/>
          <p:cNvSpPr txBox="1">
            <a:spLocks noGrp="1"/>
          </p:cNvSpPr>
          <p:nvPr>
            <p:ph type="title"/>
          </p:nvPr>
        </p:nvSpPr>
        <p:spPr>
          <a:xfrm>
            <a:off x="197237" y="-41896"/>
            <a:ext cx="87495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sz="4000" dirty="0">
                <a:solidFill>
                  <a:schemeClr val="lt1"/>
                </a:solidFill>
                <a:latin typeface="Trebuchet MS" panose="020B0603020202020204" pitchFamily="34" charset="0"/>
                <a:sym typeface="Arial"/>
              </a:rPr>
              <a:t>Layered Continuum of Supports </a:t>
            </a:r>
            <a:endParaRPr sz="4000" dirty="0">
              <a:latin typeface="Trebuchet MS" panose="020B0603020202020204" pitchFamily="34" charset="0"/>
            </a:endParaRPr>
          </a:p>
        </p:txBody>
      </p:sp>
      <p:sp>
        <p:nvSpPr>
          <p:cNvPr id="1416" name="Google Shape;1416;g24fc2a46277_0_2323"/>
          <p:cNvSpPr txBox="1">
            <a:spLocks noGrp="1"/>
          </p:cNvSpPr>
          <p:nvPr>
            <p:ph type="body" idx="1"/>
          </p:nvPr>
        </p:nvSpPr>
        <p:spPr>
          <a:xfrm>
            <a:off x="544619" y="1368425"/>
            <a:ext cx="8402117" cy="4351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sz="2400" dirty="0">
                <a:latin typeface="Trebuchet MS" panose="020B0603020202020204" pitchFamily="34" charset="0"/>
                <a:ea typeface="Arial"/>
                <a:cs typeface="Arial"/>
                <a:sym typeface="Arial"/>
              </a:rPr>
              <a:t>Ensuring that every student receives </a:t>
            </a:r>
            <a:r>
              <a:rPr lang="en-US" sz="2400" b="1" dirty="0">
                <a:latin typeface="Trebuchet MS" panose="020B0603020202020204" pitchFamily="34" charset="0"/>
                <a:ea typeface="Arial"/>
                <a:cs typeface="Arial"/>
                <a:sym typeface="Arial"/>
              </a:rPr>
              <a:t>equitable</a:t>
            </a:r>
            <a:r>
              <a:rPr lang="en-US" sz="2400" dirty="0">
                <a:latin typeface="Trebuchet MS" panose="020B0603020202020204" pitchFamily="34" charset="0"/>
                <a:ea typeface="Arial"/>
                <a:cs typeface="Arial"/>
                <a:sym typeface="Arial"/>
              </a:rPr>
              <a:t> whole-child supports that are evidenced based, culturally responsive, matched to need, and developmentally appropriate through layered supports.</a:t>
            </a:r>
            <a:endParaRPr dirty="0">
              <a:latin typeface="Trebuchet MS" panose="020B0603020202020204" pitchFamily="34" charset="0"/>
            </a:endParaRPr>
          </a:p>
        </p:txBody>
      </p:sp>
      <p:sp>
        <p:nvSpPr>
          <p:cNvPr id="1417" name="Google Shape;1417;g24fc2a46277_0_2323"/>
          <p:cNvSpPr txBox="1">
            <a:spLocks noGrp="1"/>
          </p:cNvSpPr>
          <p:nvPr>
            <p:ph type="sldNum" idx="12"/>
          </p:nvPr>
        </p:nvSpPr>
        <p:spPr>
          <a:xfrm>
            <a:off x="223071" y="6427018"/>
            <a:ext cx="2057400" cy="3651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000000"/>
              </a:buClr>
              <a:buFont typeface="Arial"/>
              <a:buNone/>
            </a:pPr>
            <a:fld id="{00000000-1234-1234-1234-123412341234}" type="slidenum">
              <a:rPr lang="en-US"/>
              <a:t>29</a:t>
            </a:fld>
            <a:endParaRPr dirty="0"/>
          </a:p>
        </p:txBody>
      </p:sp>
      <p:pic>
        <p:nvPicPr>
          <p:cNvPr id="1418" name="Google Shape;1418;g24fc2a46277_0_2323" descr="Layered Continuum of Supports - universal, targeted, and intensive "/>
          <p:cNvPicPr preferRelativeResize="0"/>
          <p:nvPr/>
        </p:nvPicPr>
        <p:blipFill rotWithShape="1">
          <a:blip r:embed="rId3">
            <a:alphaModFix/>
          </a:blip>
          <a:srcRect l="1692" t="1774" r="6345" b="9964"/>
          <a:stretch/>
        </p:blipFill>
        <p:spPr>
          <a:xfrm>
            <a:off x="1629855" y="3082367"/>
            <a:ext cx="7439871" cy="3709775"/>
          </a:xfrm>
          <a:prstGeom prst="rect">
            <a:avLst/>
          </a:prstGeom>
          <a:noFill/>
          <a:ln>
            <a:noFill/>
          </a:ln>
        </p:spPr>
      </p:pic>
      <p:sp>
        <p:nvSpPr>
          <p:cNvPr id="1419" name="Google Shape;1419;g24fc2a46277_0_2323"/>
          <p:cNvSpPr/>
          <p:nvPr/>
        </p:nvSpPr>
        <p:spPr>
          <a:xfrm>
            <a:off x="223071" y="2875932"/>
            <a:ext cx="5434200" cy="2061300"/>
          </a:xfrm>
          <a:prstGeom prst="roundRect">
            <a:avLst>
              <a:gd name="adj" fmla="val 16667"/>
            </a:avLst>
          </a:prstGeom>
          <a:solidFill>
            <a:srgbClr val="0036A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1" u="none" strike="noStrike" cap="none" dirty="0">
                <a:solidFill>
                  <a:srgbClr val="FFFFFF"/>
                </a:solidFill>
                <a:latin typeface="Trebuchet MS" panose="020B0603020202020204" pitchFamily="34" charset="0"/>
                <a:ea typeface="Trebuchet MS"/>
                <a:cs typeface="Trebuchet MS"/>
                <a:sym typeface="Trebuchet MS"/>
              </a:rPr>
              <a:t>Every student </a:t>
            </a:r>
            <a:r>
              <a:rPr lang="en-US" sz="2200" b="0" i="0" u="none" strike="noStrike" cap="none" dirty="0">
                <a:solidFill>
                  <a:srgbClr val="FFFFFF"/>
                </a:solidFill>
                <a:latin typeface="Trebuchet MS" panose="020B0603020202020204" pitchFamily="34" charset="0"/>
                <a:ea typeface="Trebuchet MS"/>
                <a:cs typeface="Trebuchet MS"/>
                <a:sym typeface="Trebuchet MS"/>
              </a:rPr>
              <a:t>= Universal</a:t>
            </a:r>
            <a:endParaRPr sz="1400" b="0" i="0" u="none" strike="noStrike" cap="none" dirty="0">
              <a:solidFill>
                <a:srgbClr val="000000"/>
              </a:solidFill>
              <a:latin typeface="Trebuchet MS" panose="020B0603020202020204" pitchFamily="34" charset="0"/>
              <a:ea typeface="Arial"/>
              <a:cs typeface="Arial"/>
              <a:sym typeface="Arial"/>
            </a:endParaRPr>
          </a:p>
          <a:p>
            <a:pPr marL="0" marR="0" lvl="0" indent="0" algn="ctr" rtl="0">
              <a:lnSpc>
                <a:spcPct val="100000"/>
              </a:lnSpc>
              <a:spcBef>
                <a:spcPts val="2000"/>
              </a:spcBef>
              <a:spcAft>
                <a:spcPts val="0"/>
              </a:spcAft>
              <a:buClr>
                <a:srgbClr val="000000"/>
              </a:buClr>
              <a:buSzPts val="2200"/>
              <a:buFont typeface="Arial"/>
              <a:buNone/>
            </a:pPr>
            <a:r>
              <a:rPr lang="en-US" sz="2200" b="1" i="1" u="none" strike="noStrike" cap="none" dirty="0">
                <a:solidFill>
                  <a:srgbClr val="FFFFFF"/>
                </a:solidFill>
                <a:latin typeface="Trebuchet MS" panose="020B0603020202020204" pitchFamily="34" charset="0"/>
                <a:ea typeface="Trebuchet MS"/>
                <a:cs typeface="Trebuchet MS"/>
                <a:sym typeface="Trebuchet MS"/>
              </a:rPr>
              <a:t>Some</a:t>
            </a:r>
            <a:r>
              <a:rPr lang="en-US" sz="2200" b="0" i="0" u="none" strike="noStrike" cap="none" dirty="0">
                <a:solidFill>
                  <a:srgbClr val="FFFFFF"/>
                </a:solidFill>
                <a:latin typeface="Trebuchet MS" panose="020B0603020202020204" pitchFamily="34" charset="0"/>
                <a:ea typeface="Trebuchet MS"/>
                <a:cs typeface="Trebuchet MS"/>
                <a:sym typeface="Trebuchet MS"/>
              </a:rPr>
              <a:t> = Universal + Targeted</a:t>
            </a:r>
            <a:endParaRPr sz="1400" b="0" i="0" u="none" strike="noStrike" cap="none" dirty="0">
              <a:solidFill>
                <a:srgbClr val="000000"/>
              </a:solidFill>
              <a:latin typeface="Trebuchet MS" panose="020B0603020202020204" pitchFamily="34" charset="0"/>
              <a:ea typeface="Arial"/>
              <a:cs typeface="Arial"/>
              <a:sym typeface="Arial"/>
            </a:endParaRPr>
          </a:p>
          <a:p>
            <a:pPr marL="0" marR="0" lvl="0" indent="0" algn="ctr" rtl="0">
              <a:lnSpc>
                <a:spcPct val="100000"/>
              </a:lnSpc>
              <a:spcBef>
                <a:spcPts val="2000"/>
              </a:spcBef>
              <a:spcAft>
                <a:spcPts val="0"/>
              </a:spcAft>
              <a:buClr>
                <a:srgbClr val="000000"/>
              </a:buClr>
              <a:buSzPts val="2200"/>
              <a:buFont typeface="Arial"/>
              <a:buNone/>
            </a:pPr>
            <a:r>
              <a:rPr lang="en-US" sz="2200" b="1" i="1" u="none" strike="noStrike" cap="none" dirty="0">
                <a:solidFill>
                  <a:srgbClr val="FFFFFF"/>
                </a:solidFill>
                <a:latin typeface="Trebuchet MS" panose="020B0603020202020204" pitchFamily="34" charset="0"/>
                <a:ea typeface="Trebuchet MS"/>
                <a:cs typeface="Trebuchet MS"/>
                <a:sym typeface="Trebuchet MS"/>
              </a:rPr>
              <a:t>Few</a:t>
            </a:r>
            <a:r>
              <a:rPr lang="en-US" sz="2200" b="0" i="0" u="none" strike="noStrike" cap="none" dirty="0">
                <a:solidFill>
                  <a:srgbClr val="FFFFFF"/>
                </a:solidFill>
                <a:latin typeface="Trebuchet MS" panose="020B0603020202020204" pitchFamily="34" charset="0"/>
                <a:ea typeface="Trebuchet MS"/>
                <a:cs typeface="Trebuchet MS"/>
                <a:sym typeface="Trebuchet MS"/>
              </a:rPr>
              <a:t> = Universal + Targeted + Intensive</a:t>
            </a:r>
            <a:endParaRPr sz="1400" b="0" i="0" u="none" strike="noStrike" cap="none" dirty="0">
              <a:solidFill>
                <a:srgbClr val="000000"/>
              </a:solidFill>
              <a:latin typeface="Trebuchet MS" panose="020B0603020202020204" pitchFamily="34" charset="0"/>
              <a:ea typeface="Arial"/>
              <a:cs typeface="Arial"/>
              <a:sym typeface="Arial"/>
            </a:endParaRPr>
          </a:p>
        </p:txBody>
      </p:sp>
      <p:pic>
        <p:nvPicPr>
          <p:cNvPr id="1420" name="Google Shape;1420;g24fc2a46277_0_232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75281" y="5458107"/>
            <a:ext cx="952993" cy="968917"/>
          </a:xfrm>
          <a:prstGeom prst="rect">
            <a:avLst/>
          </a:prstGeom>
          <a:noFill/>
          <a:ln>
            <a:noFill/>
          </a:ln>
        </p:spPr>
      </p:pic>
    </p:spTree>
    <p:extLst>
      <p:ext uri="{BB962C8B-B14F-4D97-AF65-F5344CB8AC3E}">
        <p14:creationId xmlns:p14="http://schemas.microsoft.com/office/powerpoint/2010/main" val="49530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16">
                                            <p:txEl>
                                              <p:pRg st="0" end="0"/>
                                            </p:txEl>
                                          </p:spTgt>
                                        </p:tgtEl>
                                        <p:attrNameLst>
                                          <p:attrName>style.visibility</p:attrName>
                                        </p:attrNameLst>
                                      </p:cBhvr>
                                      <p:to>
                                        <p:strVal val="visible"/>
                                      </p:to>
                                    </p:set>
                                    <p:anim calcmode="lin" valueType="num">
                                      <p:cBhvr additive="base">
                                        <p:cTn id="7" dur="500" fill="hold"/>
                                        <p:tgtEl>
                                          <p:spTgt spid="14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19"/>
                                        </p:tgtEl>
                                        <p:attrNameLst>
                                          <p:attrName>style.visibility</p:attrName>
                                        </p:attrNameLst>
                                      </p:cBhvr>
                                      <p:to>
                                        <p:strVal val="visible"/>
                                      </p:to>
                                    </p:set>
                                    <p:anim calcmode="lin" valueType="num">
                                      <p:cBhvr additive="base">
                                        <p:cTn id="13" dur="500" fill="hold"/>
                                        <p:tgtEl>
                                          <p:spTgt spid="1419"/>
                                        </p:tgtEl>
                                        <p:attrNameLst>
                                          <p:attrName>ppt_x</p:attrName>
                                        </p:attrNameLst>
                                      </p:cBhvr>
                                      <p:tavLst>
                                        <p:tav tm="0">
                                          <p:val>
                                            <p:strVal val="#ppt_x"/>
                                          </p:val>
                                        </p:tav>
                                        <p:tav tm="100000">
                                          <p:val>
                                            <p:strVal val="#ppt_x"/>
                                          </p:val>
                                        </p:tav>
                                      </p:tavLst>
                                    </p:anim>
                                    <p:anim calcmode="lin" valueType="num">
                                      <p:cBhvr additive="base">
                                        <p:cTn id="14" dur="500" fill="hold"/>
                                        <p:tgtEl>
                                          <p:spTgt spid="14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F5911-BDD2-3ADD-2A47-7A1B09AE7EAB}"/>
              </a:ext>
            </a:extLst>
          </p:cNvPr>
          <p:cNvSpPr>
            <a:spLocks noGrp="1"/>
          </p:cNvSpPr>
          <p:nvPr>
            <p:ph type="title"/>
          </p:nvPr>
        </p:nvSpPr>
        <p:spPr>
          <a:xfrm>
            <a:off x="628650" y="363371"/>
            <a:ext cx="6081865" cy="756418"/>
          </a:xfrm>
        </p:spPr>
        <p:txBody>
          <a:bodyPr>
            <a:normAutofit/>
          </a:bodyPr>
          <a:lstStyle/>
          <a:p>
            <a:r>
              <a:rPr lang="en-US" sz="4000" dirty="0">
                <a:latin typeface="Trebuchet MS" panose="020B0603020202020204" pitchFamily="34" charset="0"/>
              </a:rPr>
              <a:t>Objectives</a:t>
            </a:r>
          </a:p>
        </p:txBody>
      </p:sp>
      <p:graphicFrame>
        <p:nvGraphicFramePr>
          <p:cNvPr id="3" name="Diagram 2" descr="Our objectives for this meeting are to understand how effective implementation of the READ Act is supported by a strong MTSS framework, understand how the process of identifying students with an SRD and initiating a READ Plan fits within the MTSS framework, and to identify decision rules using data to ensure students receive needed supports. &#10;">
            <a:extLst>
              <a:ext uri="{FF2B5EF4-FFF2-40B4-BE49-F238E27FC236}">
                <a16:creationId xmlns:a16="http://schemas.microsoft.com/office/drawing/2014/main" id="{B504BBBF-3D22-6B50-14EB-898E81ADEC3A}"/>
              </a:ext>
            </a:extLst>
          </p:cNvPr>
          <p:cNvGraphicFramePr/>
          <p:nvPr>
            <p:extLst>
              <p:ext uri="{D42A27DB-BD31-4B8C-83A1-F6EECF244321}">
                <p14:modId xmlns:p14="http://schemas.microsoft.com/office/powerpoint/2010/main" val="231478984"/>
              </p:ext>
            </p:extLst>
          </p:nvPr>
        </p:nvGraphicFramePr>
        <p:xfrm>
          <a:off x="223071" y="858533"/>
          <a:ext cx="8597590" cy="5374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3DF9F323-278C-4DC9-74A0-A34567226152}"/>
              </a:ext>
              <a:ext uri="{C183D7F6-B498-43B3-948B-1728B52AA6E4}">
                <adec:decorative xmlns:adec="http://schemas.microsoft.com/office/drawing/2017/decorative" val="1"/>
              </a:ext>
            </a:extLst>
          </p:cNvPr>
          <p:cNvSpPr>
            <a:spLocks noGrp="1"/>
          </p:cNvSpPr>
          <p:nvPr>
            <p:ph type="sldNum" sz="quarter" idx="12"/>
          </p:nvPr>
        </p:nvSpPr>
        <p:spPr/>
        <p:txBody>
          <a:bodyPr/>
          <a:lstStyle/>
          <a:p>
            <a:fld id="{C479D5F6-EDCB-402A-AC08-4943A1820E8F}" type="slidenum">
              <a:rPr lang="en-US" smtClean="0"/>
              <a:pPr/>
              <a:t>3</a:t>
            </a:fld>
            <a:endParaRPr lang="en-US" dirty="0"/>
          </a:p>
        </p:txBody>
      </p:sp>
    </p:spTree>
    <p:extLst>
      <p:ext uri="{BB962C8B-B14F-4D97-AF65-F5344CB8AC3E}">
        <p14:creationId xmlns:p14="http://schemas.microsoft.com/office/powerpoint/2010/main" val="5792690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C94FF-DF92-F203-0C77-91CAC032AB55}"/>
              </a:ext>
            </a:extLst>
          </p:cNvPr>
          <p:cNvSpPr>
            <a:spLocks noGrp="1"/>
          </p:cNvSpPr>
          <p:nvPr>
            <p:ph type="title"/>
          </p:nvPr>
        </p:nvSpPr>
        <p:spPr>
          <a:xfrm>
            <a:off x="223071" y="179563"/>
            <a:ext cx="8898807" cy="756418"/>
          </a:xfrm>
        </p:spPr>
        <p:txBody>
          <a:bodyPr>
            <a:noAutofit/>
          </a:bodyPr>
          <a:lstStyle/>
          <a:p>
            <a:r>
              <a:rPr lang="en-US" sz="3600" dirty="0">
                <a:latin typeface="Trebuchet MS" panose="020B0603020202020204" pitchFamily="34" charset="0"/>
                <a:cs typeface="Arial" panose="020B0604020202020204" pitchFamily="34" charset="0"/>
              </a:rPr>
              <a:t>Layered Continuum of Supports: </a:t>
            </a:r>
            <a:br>
              <a:rPr lang="en-US" sz="3600" dirty="0">
                <a:latin typeface="Trebuchet MS" panose="020B0603020202020204" pitchFamily="34" charset="0"/>
                <a:cs typeface="Arial" panose="020B0604020202020204" pitchFamily="34" charset="0"/>
              </a:rPr>
            </a:br>
            <a:r>
              <a:rPr lang="en-US" sz="3600" dirty="0">
                <a:latin typeface="Trebuchet MS" panose="020B0603020202020204" pitchFamily="34" charset="0"/>
                <a:cs typeface="Arial" panose="020B0604020202020204" pitchFamily="34" charset="0"/>
              </a:rPr>
              <a:t>Student Level</a:t>
            </a:r>
          </a:p>
        </p:txBody>
      </p:sp>
      <p:pic>
        <p:nvPicPr>
          <p:cNvPr id="6" name="Content Placeholder 5" descr="A visual of the layered continuum of support  ">
            <a:extLst>
              <a:ext uri="{FF2B5EF4-FFF2-40B4-BE49-F238E27FC236}">
                <a16:creationId xmlns:a16="http://schemas.microsoft.com/office/drawing/2014/main" id="{AD4028A3-0B94-1051-2D10-57E5BDC78CBE}"/>
              </a:ext>
            </a:extLst>
          </p:cNvPr>
          <p:cNvPicPr>
            <a:picLocks noGrp="1" noChangeAspect="1"/>
          </p:cNvPicPr>
          <p:nvPr>
            <p:ph idx="1"/>
          </p:nvPr>
        </p:nvPicPr>
        <p:blipFill>
          <a:blip r:embed="rId3"/>
          <a:stretch>
            <a:fillRect/>
          </a:stretch>
        </p:blipFill>
        <p:spPr>
          <a:xfrm>
            <a:off x="764499" y="1590394"/>
            <a:ext cx="7067174" cy="5116620"/>
          </a:xfrm>
        </p:spPr>
      </p:pic>
      <p:sp>
        <p:nvSpPr>
          <p:cNvPr id="7" name="TextBox 6">
            <a:extLst>
              <a:ext uri="{FF2B5EF4-FFF2-40B4-BE49-F238E27FC236}">
                <a16:creationId xmlns:a16="http://schemas.microsoft.com/office/drawing/2014/main" id="{57FBE6B9-2E1C-C1AE-AC6F-4A1B55196668}"/>
              </a:ext>
            </a:extLst>
          </p:cNvPr>
          <p:cNvSpPr txBox="1"/>
          <p:nvPr/>
        </p:nvSpPr>
        <p:spPr>
          <a:xfrm>
            <a:off x="567559" y="1324302"/>
            <a:ext cx="4469136" cy="1384995"/>
          </a:xfrm>
          <a:prstGeom prst="rect">
            <a:avLst/>
          </a:prstGeom>
          <a:noFill/>
        </p:spPr>
        <p:txBody>
          <a:bodyPr wrap="square" rtlCol="0">
            <a:spAutoFit/>
          </a:bodyPr>
          <a:lstStyle/>
          <a:p>
            <a:r>
              <a:rPr lang="en-US" sz="2800" dirty="0">
                <a:latin typeface="Trebuchet MS" panose="020B0603020202020204" pitchFamily="34" charset="0"/>
                <a:cs typeface="Arial" panose="020B0604020202020204" pitchFamily="34" charset="0"/>
              </a:rPr>
              <a:t>Students may receive supports in different areas across different tiers. </a:t>
            </a:r>
          </a:p>
        </p:txBody>
      </p:sp>
      <p:sp>
        <p:nvSpPr>
          <p:cNvPr id="4" name="Slide Number Placeholder 3">
            <a:extLst>
              <a:ext uri="{FF2B5EF4-FFF2-40B4-BE49-F238E27FC236}">
                <a16:creationId xmlns:a16="http://schemas.microsoft.com/office/drawing/2014/main" id="{CD0E5EF3-07BB-78F4-A73A-49BA1F524468}"/>
              </a:ext>
              <a:ext uri="{C183D7F6-B498-43B3-948B-1728B52AA6E4}">
                <adec:decorative xmlns:adec="http://schemas.microsoft.com/office/drawing/2017/decorative" val="1"/>
              </a:ext>
            </a:extLst>
          </p:cNvPr>
          <p:cNvSpPr>
            <a:spLocks noGrp="1"/>
          </p:cNvSpPr>
          <p:nvPr>
            <p:ph type="sldNum" sz="quarter" idx="12"/>
          </p:nvPr>
        </p:nvSpPr>
        <p:spPr/>
        <p:txBody>
          <a:bodyPr/>
          <a:lstStyle/>
          <a:p>
            <a:fld id="{C479D5F6-EDCB-402A-AC08-4943A1820E8F}" type="slidenum">
              <a:rPr lang="en-US" smtClean="0"/>
              <a:pPr/>
              <a:t>30</a:t>
            </a:fld>
            <a:endParaRPr lang="en-US" dirty="0"/>
          </a:p>
        </p:txBody>
      </p:sp>
    </p:spTree>
    <p:extLst>
      <p:ext uri="{BB962C8B-B14F-4D97-AF65-F5344CB8AC3E}">
        <p14:creationId xmlns:p14="http://schemas.microsoft.com/office/powerpoint/2010/main" val="35903209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502CA-90FF-5C6F-EB28-B48F7F6329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EDD018-9F87-2FFC-886D-0FDBA527CFD3}"/>
              </a:ext>
            </a:extLst>
          </p:cNvPr>
          <p:cNvSpPr>
            <a:spLocks noGrp="1"/>
          </p:cNvSpPr>
          <p:nvPr>
            <p:ph type="title"/>
          </p:nvPr>
        </p:nvSpPr>
        <p:spPr>
          <a:xfrm>
            <a:off x="245193" y="254514"/>
            <a:ext cx="8568301" cy="756418"/>
          </a:xfrm>
        </p:spPr>
        <p:txBody>
          <a:bodyPr>
            <a:normAutofit/>
          </a:bodyPr>
          <a:lstStyle/>
          <a:p>
            <a:r>
              <a:rPr lang="en-US" sz="4400" dirty="0">
                <a:latin typeface="Trebuchet MS" panose="020B0603020202020204" pitchFamily="34" charset="0"/>
                <a:cs typeface="Arial" panose="020B0604020202020204" pitchFamily="34" charset="0"/>
              </a:rPr>
              <a:t>Student Supports in Literacy </a:t>
            </a:r>
          </a:p>
        </p:txBody>
      </p:sp>
      <p:pic>
        <p:nvPicPr>
          <p:cNvPr id="8" name="Content Placeholder 7" descr="When considering how the tiers of instruction function when focused specifically on literacy, it is important to ensure that all students receive scientifically based and evidence-based universal instruction in each of the components of literacy.  When a student is identified with an SRD, the specific skill deficit is identified and an intervention initiated to address the student’s needs in addition to Tier 1 instruction. &#10;">
            <a:extLst>
              <a:ext uri="{FF2B5EF4-FFF2-40B4-BE49-F238E27FC236}">
                <a16:creationId xmlns:a16="http://schemas.microsoft.com/office/drawing/2014/main" id="{AF84AF7E-916C-6946-F261-E97C5D896BCE}"/>
              </a:ext>
            </a:extLst>
          </p:cNvPr>
          <p:cNvPicPr>
            <a:picLocks noGrp="1" noChangeAspect="1"/>
          </p:cNvPicPr>
          <p:nvPr>
            <p:ph idx="1"/>
          </p:nvPr>
        </p:nvPicPr>
        <p:blipFill>
          <a:blip r:embed="rId3"/>
          <a:stretch>
            <a:fillRect/>
          </a:stretch>
        </p:blipFill>
        <p:spPr>
          <a:xfrm>
            <a:off x="267452" y="1372807"/>
            <a:ext cx="9117501" cy="4868041"/>
          </a:xfrm>
          <a:prstGeom prst="rect">
            <a:avLst/>
          </a:prstGeom>
        </p:spPr>
      </p:pic>
      <p:sp>
        <p:nvSpPr>
          <p:cNvPr id="3" name="TextBox 2">
            <a:extLst>
              <a:ext uri="{FF2B5EF4-FFF2-40B4-BE49-F238E27FC236}">
                <a16:creationId xmlns:a16="http://schemas.microsoft.com/office/drawing/2014/main" id="{A263A956-159C-076F-1F39-3E0E1496AA96}"/>
              </a:ext>
            </a:extLst>
          </p:cNvPr>
          <p:cNvSpPr txBox="1"/>
          <p:nvPr/>
        </p:nvSpPr>
        <p:spPr>
          <a:xfrm rot="-600000">
            <a:off x="1175423" y="3581229"/>
            <a:ext cx="401953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  </a:t>
            </a:r>
            <a:r>
              <a:rPr lang="en-US" dirty="0">
                <a:latin typeface="Trebuchet MS"/>
                <a:ea typeface="Calibri"/>
                <a:cs typeface="Calibri"/>
              </a:rPr>
              <a:t>Phonological/phonemic awareness</a:t>
            </a:r>
          </a:p>
          <a:p>
            <a:r>
              <a:rPr lang="en-US" dirty="0">
                <a:latin typeface="Trebuchet MS"/>
                <a:ea typeface="Calibri"/>
                <a:cs typeface="Calibri"/>
              </a:rPr>
              <a:t>Phonics  fluency  vocabulary</a:t>
            </a:r>
          </a:p>
          <a:p>
            <a:r>
              <a:rPr lang="en-US" dirty="0">
                <a:latin typeface="Trebuchet MS"/>
                <a:ea typeface="Calibri"/>
                <a:cs typeface="Calibri"/>
              </a:rPr>
              <a:t>Oral language skills  comprehension</a:t>
            </a:r>
          </a:p>
          <a:p>
            <a:r>
              <a:rPr lang="en-US" dirty="0">
                <a:latin typeface="Trebuchet MS"/>
                <a:ea typeface="Calibri"/>
                <a:cs typeface="Calibri"/>
              </a:rPr>
              <a:t>    	written language</a:t>
            </a:r>
            <a:endParaRPr lang="en-US" dirty="0">
              <a:ea typeface="Calibri"/>
              <a:cs typeface="Calibri"/>
            </a:endParaRPr>
          </a:p>
        </p:txBody>
      </p:sp>
      <p:sp>
        <p:nvSpPr>
          <p:cNvPr id="5" name="TextBox 4">
            <a:extLst>
              <a:ext uri="{FF2B5EF4-FFF2-40B4-BE49-F238E27FC236}">
                <a16:creationId xmlns:a16="http://schemas.microsoft.com/office/drawing/2014/main" id="{66405C09-484F-A5A6-8B9A-A786155C3525}"/>
              </a:ext>
            </a:extLst>
          </p:cNvPr>
          <p:cNvSpPr txBox="1"/>
          <p:nvPr/>
        </p:nvSpPr>
        <p:spPr>
          <a:xfrm rot="20983173">
            <a:off x="5073051" y="2482916"/>
            <a:ext cx="15517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ea typeface="Calibri"/>
                <a:cs typeface="Calibri"/>
              </a:rPr>
              <a:t>Decoding accuracy</a:t>
            </a:r>
            <a:endParaRPr lang="en-US" b="1" dirty="0"/>
          </a:p>
        </p:txBody>
      </p:sp>
      <p:sp>
        <p:nvSpPr>
          <p:cNvPr id="6" name="TextBox 5">
            <a:extLst>
              <a:ext uri="{FF2B5EF4-FFF2-40B4-BE49-F238E27FC236}">
                <a16:creationId xmlns:a16="http://schemas.microsoft.com/office/drawing/2014/main" id="{18C46A29-AA3B-5CFF-EE06-A458F81D7F38}"/>
              </a:ext>
            </a:extLst>
          </p:cNvPr>
          <p:cNvSpPr txBox="1"/>
          <p:nvPr/>
        </p:nvSpPr>
        <p:spPr>
          <a:xfrm rot="20458894">
            <a:off x="6213126" y="1589079"/>
            <a:ext cx="1435608" cy="646331"/>
          </a:xfrm>
          <a:prstGeom prst="rect">
            <a:avLst/>
          </a:prstGeom>
          <a:noFill/>
        </p:spPr>
        <p:txBody>
          <a:bodyPr wrap="square" rtlCol="0">
            <a:spAutoFit/>
          </a:bodyPr>
          <a:lstStyle/>
          <a:p>
            <a:r>
              <a:rPr lang="en-US" b="1" dirty="0"/>
              <a:t>Decoding Accuracy</a:t>
            </a:r>
          </a:p>
        </p:txBody>
      </p:sp>
      <p:sp>
        <p:nvSpPr>
          <p:cNvPr id="4" name="Slide Number Placeholder 3">
            <a:extLst>
              <a:ext uri="{FF2B5EF4-FFF2-40B4-BE49-F238E27FC236}">
                <a16:creationId xmlns:a16="http://schemas.microsoft.com/office/drawing/2014/main" id="{81BF4A85-990A-BE9E-693C-A11F4A9A27E7}"/>
              </a:ext>
              <a:ext uri="{C183D7F6-B498-43B3-948B-1728B52AA6E4}">
                <adec:decorative xmlns:adec="http://schemas.microsoft.com/office/drawing/2017/decorative" val="1"/>
              </a:ext>
            </a:extLst>
          </p:cNvPr>
          <p:cNvSpPr>
            <a:spLocks noGrp="1"/>
          </p:cNvSpPr>
          <p:nvPr>
            <p:ph type="sldNum" sz="quarter" idx="12"/>
          </p:nvPr>
        </p:nvSpPr>
        <p:spPr/>
        <p:txBody>
          <a:bodyPr/>
          <a:lstStyle/>
          <a:p>
            <a:fld id="{C479D5F6-EDCB-402A-AC08-4943A1820E8F}" type="slidenum">
              <a:rPr lang="en-US" smtClean="0"/>
              <a:pPr/>
              <a:t>31</a:t>
            </a:fld>
            <a:endParaRPr lang="en-US" dirty="0"/>
          </a:p>
        </p:txBody>
      </p:sp>
    </p:spTree>
    <p:extLst>
      <p:ext uri="{BB962C8B-B14F-4D97-AF65-F5344CB8AC3E}">
        <p14:creationId xmlns:p14="http://schemas.microsoft.com/office/powerpoint/2010/main" val="359091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130D4-E5DF-AA23-F4A4-5B710FAC551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193AF49-60A6-6E32-9F61-7ED88AC6E3F6}"/>
              </a:ext>
            </a:extLst>
          </p:cNvPr>
          <p:cNvSpPr>
            <a:spLocks noGrp="1"/>
          </p:cNvSpPr>
          <p:nvPr>
            <p:ph type="title"/>
          </p:nvPr>
        </p:nvSpPr>
        <p:spPr>
          <a:xfrm>
            <a:off x="180474" y="136525"/>
            <a:ext cx="8879305" cy="840658"/>
          </a:xfrm>
          <a:ln w="76200">
            <a:solidFill>
              <a:srgbClr val="92D050"/>
            </a:solidFill>
          </a:ln>
        </p:spPr>
        <p:txBody>
          <a:bodyPr>
            <a:normAutofit/>
          </a:bodyPr>
          <a:lstStyle/>
          <a:p>
            <a:r>
              <a:rPr lang="en-US" sz="2800" dirty="0">
                <a:latin typeface="Trebuchet MS"/>
                <a:cs typeface="Arial"/>
              </a:rPr>
              <a:t>Layered Continuum of Supports in the READ Act</a:t>
            </a:r>
          </a:p>
        </p:txBody>
      </p:sp>
      <p:sp>
        <p:nvSpPr>
          <p:cNvPr id="7" name="Text Placeholder 6">
            <a:extLst>
              <a:ext uri="{FF2B5EF4-FFF2-40B4-BE49-F238E27FC236}">
                <a16:creationId xmlns:a16="http://schemas.microsoft.com/office/drawing/2014/main" id="{923F3A03-2450-582C-5426-AB91AE784B6F}"/>
              </a:ext>
            </a:extLst>
          </p:cNvPr>
          <p:cNvSpPr>
            <a:spLocks noGrp="1"/>
          </p:cNvSpPr>
          <p:nvPr>
            <p:ph type="body" sz="quarter" idx="3"/>
          </p:nvPr>
        </p:nvSpPr>
        <p:spPr>
          <a:xfrm>
            <a:off x="438412" y="1171385"/>
            <a:ext cx="2700465" cy="619623"/>
          </a:xfrm>
          <a:ln w="38100">
            <a:solidFill>
              <a:srgbClr val="92D050"/>
            </a:solidFill>
          </a:ln>
        </p:spPr>
        <p:txBody>
          <a:bodyPr>
            <a:normAutofit/>
          </a:bodyPr>
          <a:lstStyle/>
          <a:p>
            <a:pPr algn="ctr"/>
            <a:r>
              <a:rPr lang="en-US" sz="2400" dirty="0">
                <a:latin typeface="Trebuchet MS" panose="020B0603020202020204" pitchFamily="34" charset="0"/>
                <a:cs typeface="Arial" panose="020B0604020202020204" pitchFamily="34" charset="0"/>
              </a:rPr>
              <a:t>READ Act </a:t>
            </a:r>
          </a:p>
        </p:txBody>
      </p:sp>
      <p:sp>
        <p:nvSpPr>
          <p:cNvPr id="3" name="Content Placeholder 2">
            <a:extLst>
              <a:ext uri="{FF2B5EF4-FFF2-40B4-BE49-F238E27FC236}">
                <a16:creationId xmlns:a16="http://schemas.microsoft.com/office/drawing/2014/main" id="{9D030812-91DA-1E98-5C1D-C64558380FC2}"/>
              </a:ext>
            </a:extLst>
          </p:cNvPr>
          <p:cNvSpPr>
            <a:spLocks noGrp="1"/>
          </p:cNvSpPr>
          <p:nvPr>
            <p:ph sz="quarter" idx="4"/>
          </p:nvPr>
        </p:nvSpPr>
        <p:spPr>
          <a:xfrm>
            <a:off x="180475" y="1909010"/>
            <a:ext cx="8879304" cy="4513125"/>
          </a:xfrm>
          <a:ln>
            <a:solidFill>
              <a:srgbClr val="92D050"/>
            </a:solidFill>
            <a:prstDash val="sysDash"/>
          </a:ln>
        </p:spPr>
        <p:txBody>
          <a:bodyPr vert="horz" lIns="91440" tIns="45720" rIns="91440" bIns="45720" rtlCol="0" anchor="t">
            <a:noAutofit/>
          </a:bodyPr>
          <a:lstStyle/>
          <a:p>
            <a:pPr marL="0" indent="0">
              <a:lnSpc>
                <a:spcPct val="120000"/>
              </a:lnSpc>
              <a:buNone/>
            </a:pPr>
            <a:r>
              <a:rPr lang="en-US" sz="1600" dirty="0">
                <a:latin typeface="Trebuchet MS"/>
                <a:cs typeface="Arial"/>
              </a:rPr>
              <a:t>• The purpose of the legislation is </a:t>
            </a:r>
            <a:r>
              <a:rPr lang="en-US" sz="1600" b="1" dirty="0">
                <a:latin typeface="Trebuchet MS"/>
                <a:cs typeface="Arial"/>
              </a:rPr>
              <a:t>prevention.  </a:t>
            </a:r>
          </a:p>
          <a:p>
            <a:pPr marL="0" indent="0">
              <a:lnSpc>
                <a:spcPct val="120000"/>
              </a:lnSpc>
              <a:buNone/>
            </a:pPr>
            <a:r>
              <a:rPr lang="en-US" sz="1600" dirty="0">
                <a:latin typeface="Trebuchet MS"/>
                <a:cs typeface="Arial"/>
              </a:rPr>
              <a:t>• </a:t>
            </a:r>
            <a:r>
              <a:rPr lang="en-US" sz="1600" b="1" dirty="0">
                <a:latin typeface="Trebuchet MS"/>
                <a:cs typeface="Arial"/>
              </a:rPr>
              <a:t>All students receive </a:t>
            </a:r>
            <a:r>
              <a:rPr lang="en-US" sz="1600" dirty="0">
                <a:latin typeface="Trebuchet MS"/>
                <a:cs typeface="Arial"/>
              </a:rPr>
              <a:t>high quality Tier 1 instruction</a:t>
            </a:r>
            <a:r>
              <a:rPr lang="en-US" sz="1600" b="1" dirty="0">
                <a:latin typeface="Trebuchet MS"/>
                <a:cs typeface="Arial"/>
              </a:rPr>
              <a:t> </a:t>
            </a:r>
            <a:r>
              <a:rPr lang="en-US" sz="1600" dirty="0">
                <a:latin typeface="Trebuchet MS"/>
                <a:cs typeface="Arial"/>
              </a:rPr>
              <a:t>using </a:t>
            </a:r>
            <a:r>
              <a:rPr lang="en-US" sz="1600" b="1" dirty="0">
                <a:latin typeface="Trebuchet MS"/>
                <a:cs typeface="Arial"/>
              </a:rPr>
              <a:t>evidence-based instructional programming.  </a:t>
            </a:r>
          </a:p>
          <a:p>
            <a:pPr marL="0" indent="0">
              <a:lnSpc>
                <a:spcPct val="120000"/>
              </a:lnSpc>
              <a:buNone/>
            </a:pPr>
            <a:r>
              <a:rPr lang="en-US" sz="1600" dirty="0">
                <a:latin typeface="Trebuchet MS"/>
                <a:cs typeface="Arial"/>
              </a:rPr>
              <a:t>• </a:t>
            </a:r>
            <a:r>
              <a:rPr lang="en-US" sz="1600" b="1" dirty="0">
                <a:latin typeface="Trebuchet MS"/>
                <a:cs typeface="Arial"/>
              </a:rPr>
              <a:t>Students significantly below grade level i</a:t>
            </a:r>
            <a:r>
              <a:rPr lang="en-US" sz="1600" dirty="0">
                <a:latin typeface="Trebuchet MS"/>
                <a:cs typeface="Arial"/>
              </a:rPr>
              <a:t>n reading receive a READ plan of intervention. </a:t>
            </a:r>
          </a:p>
          <a:p>
            <a:pPr marL="0" indent="0">
              <a:lnSpc>
                <a:spcPct val="120000"/>
              </a:lnSpc>
              <a:buNone/>
            </a:pPr>
            <a:r>
              <a:rPr lang="en-US" sz="1600" dirty="0">
                <a:latin typeface="Trebuchet MS"/>
                <a:cs typeface="Arial"/>
              </a:rPr>
              <a:t>• Supports are </a:t>
            </a:r>
            <a:r>
              <a:rPr lang="en-US" sz="1600" b="1" dirty="0">
                <a:latin typeface="Trebuchet MS"/>
                <a:cs typeface="Arial"/>
              </a:rPr>
              <a:t>layered on top of core instruction and supplement rather than supplant. </a:t>
            </a:r>
          </a:p>
          <a:p>
            <a:pPr marL="0" indent="0">
              <a:lnSpc>
                <a:spcPct val="120000"/>
              </a:lnSpc>
              <a:buNone/>
            </a:pPr>
            <a:r>
              <a:rPr lang="en-US" sz="1600" dirty="0">
                <a:latin typeface="Trebuchet MS"/>
                <a:cs typeface="Arial"/>
              </a:rPr>
              <a:t>• </a:t>
            </a:r>
            <a:r>
              <a:rPr lang="en-US" sz="1600" b="1" dirty="0">
                <a:latin typeface="Trebuchet MS"/>
                <a:cs typeface="Arial"/>
              </a:rPr>
              <a:t>Fluid student-level interventions </a:t>
            </a:r>
            <a:r>
              <a:rPr lang="en-US" sz="1600" dirty="0">
                <a:latin typeface="Trebuchet MS"/>
                <a:cs typeface="Arial"/>
              </a:rPr>
              <a:t>are emphasized. </a:t>
            </a:r>
          </a:p>
          <a:p>
            <a:pPr marL="0" indent="0">
              <a:lnSpc>
                <a:spcPct val="120000"/>
              </a:lnSpc>
              <a:buNone/>
            </a:pPr>
            <a:r>
              <a:rPr lang="en-US" sz="1600" dirty="0">
                <a:latin typeface="Trebuchet MS"/>
                <a:cs typeface="Arial"/>
              </a:rPr>
              <a:t>• A </a:t>
            </a:r>
            <a:r>
              <a:rPr lang="en-US" sz="1600" b="1" dirty="0">
                <a:latin typeface="Trebuchet MS"/>
                <a:cs typeface="Arial"/>
              </a:rPr>
              <a:t>data-driven and systematic selection </a:t>
            </a:r>
            <a:r>
              <a:rPr lang="en-US" sz="1600" dirty="0">
                <a:latin typeface="Trebuchet MS"/>
                <a:cs typeface="Arial"/>
              </a:rPr>
              <a:t>of evidence-based instruction and interventions is utilized. </a:t>
            </a:r>
          </a:p>
          <a:p>
            <a:pPr marL="0" indent="0">
              <a:lnSpc>
                <a:spcPct val="120000"/>
              </a:lnSpc>
              <a:buNone/>
            </a:pPr>
            <a:r>
              <a:rPr lang="en-US" sz="1600" dirty="0">
                <a:latin typeface="Trebuchet MS"/>
                <a:cs typeface="Arial"/>
              </a:rPr>
              <a:t>• READ plans will continue into the subsequent school year for students on an existing READ plan who do not reach grade level reading competency by the End-Of-Year assessment. The Beginning-Of-Year READ plan for students who continue to have an SRD includes more rigorous strategies and interventions, including increased daily time in school for reading instruction, than were provided in the previous year. </a:t>
            </a:r>
          </a:p>
          <a:p>
            <a:pPr marL="0" indent="0">
              <a:lnSpc>
                <a:spcPct val="120000"/>
              </a:lnSpc>
              <a:buNone/>
            </a:pPr>
            <a:endParaRPr lang="en-US" sz="1600" dirty="0">
              <a:latin typeface="Trebuchet MS" panose="020B0603020202020204" pitchFamily="34" charset="0"/>
            </a:endParaRPr>
          </a:p>
        </p:txBody>
      </p:sp>
      <p:sp>
        <p:nvSpPr>
          <p:cNvPr id="5" name="Slide Number Placeholder 4">
            <a:extLst>
              <a:ext uri="{FF2B5EF4-FFF2-40B4-BE49-F238E27FC236}">
                <a16:creationId xmlns:a16="http://schemas.microsoft.com/office/drawing/2014/main" id="{EE3E439F-0FC5-6FA5-0981-0D6D5BC10274}"/>
              </a:ext>
              <a:ext uri="{C183D7F6-B498-43B3-948B-1728B52AA6E4}">
                <adec:decorative xmlns:adec="http://schemas.microsoft.com/office/drawing/2017/decorative" val="1"/>
              </a:ext>
            </a:extLst>
          </p:cNvPr>
          <p:cNvSpPr>
            <a:spLocks noGrp="1"/>
          </p:cNvSpPr>
          <p:nvPr>
            <p:ph type="sldNum" sz="quarter" idx="12"/>
          </p:nvPr>
        </p:nvSpPr>
        <p:spPr/>
        <p:txBody>
          <a:bodyPr/>
          <a:lstStyle/>
          <a:p>
            <a:fld id="{C479D5F6-EDCB-402A-AC08-4943A1820E8F}" type="slidenum">
              <a:rPr lang="en-US" smtClean="0"/>
              <a:pPr/>
              <a:t>32</a:t>
            </a:fld>
            <a:endParaRPr lang="en-US" dirty="0"/>
          </a:p>
        </p:txBody>
      </p:sp>
      <p:pic>
        <p:nvPicPr>
          <p:cNvPr id="8" name="Picture 2">
            <a:extLst>
              <a:ext uri="{FF2B5EF4-FFF2-40B4-BE49-F238E27FC236}">
                <a16:creationId xmlns:a16="http://schemas.microsoft.com/office/drawing/2014/main" id="{CC98E116-F0B5-5D7C-0437-BE8A1FBBEADB}"/>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8360" y="6275596"/>
            <a:ext cx="1357228" cy="526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1207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FAD81-9F78-C787-AF96-521987CE6AE0}"/>
              </a:ext>
            </a:extLst>
          </p:cNvPr>
          <p:cNvSpPr>
            <a:spLocks noGrp="1"/>
          </p:cNvSpPr>
          <p:nvPr>
            <p:ph type="title"/>
          </p:nvPr>
        </p:nvSpPr>
        <p:spPr>
          <a:xfrm>
            <a:off x="256454" y="254514"/>
            <a:ext cx="8683175" cy="756418"/>
          </a:xfrm>
        </p:spPr>
        <p:txBody>
          <a:bodyPr>
            <a:normAutofit/>
          </a:bodyPr>
          <a:lstStyle/>
          <a:p>
            <a:r>
              <a:rPr lang="en-US" sz="4000" dirty="0">
                <a:latin typeface="Roboto Slab"/>
                <a:ea typeface="Roboto Slab"/>
                <a:cs typeface="Roboto Slab"/>
              </a:rPr>
              <a:t>Moving Between the Tiers</a:t>
            </a:r>
          </a:p>
        </p:txBody>
      </p:sp>
      <p:sp>
        <p:nvSpPr>
          <p:cNvPr id="4" name="Slide Number Placeholder 3">
            <a:extLst>
              <a:ext uri="{FF2B5EF4-FFF2-40B4-BE49-F238E27FC236}">
                <a16:creationId xmlns:a16="http://schemas.microsoft.com/office/drawing/2014/main" id="{435E9ED2-C153-B89F-35FE-1AF8ACCEB928}"/>
              </a:ext>
            </a:extLst>
          </p:cNvPr>
          <p:cNvSpPr>
            <a:spLocks noGrp="1"/>
          </p:cNvSpPr>
          <p:nvPr>
            <p:ph type="sldNum" sz="quarter" idx="12"/>
          </p:nvPr>
        </p:nvSpPr>
        <p:spPr/>
        <p:txBody>
          <a:bodyPr/>
          <a:lstStyle/>
          <a:p>
            <a:fld id="{C479D5F6-EDCB-402A-AC08-4943A1820E8F}" type="slidenum">
              <a:rPr lang="en-US" smtClean="0"/>
              <a:pPr/>
              <a:t>33</a:t>
            </a:fld>
            <a:endParaRPr lang="en-US" dirty="0"/>
          </a:p>
        </p:txBody>
      </p:sp>
      <p:sp>
        <p:nvSpPr>
          <p:cNvPr id="92" name="Rectangle: Rounded Corners 91">
            <a:extLst>
              <a:ext uri="{FF2B5EF4-FFF2-40B4-BE49-F238E27FC236}">
                <a16:creationId xmlns:a16="http://schemas.microsoft.com/office/drawing/2014/main" id="{FE624A34-B839-07A6-2781-4DC614BA9A04}"/>
              </a:ext>
            </a:extLst>
          </p:cNvPr>
          <p:cNvSpPr/>
          <p:nvPr/>
        </p:nvSpPr>
        <p:spPr>
          <a:xfrm>
            <a:off x="225303" y="1267606"/>
            <a:ext cx="8703348" cy="2799193"/>
          </a:xfrm>
          <a:prstGeom prst="round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i="0" u="sng" strike="noStrike" baseline="0" dirty="0">
                <a:solidFill>
                  <a:srgbClr val="FFFFFF"/>
                </a:solidFill>
                <a:latin typeface="Roboto Slab"/>
                <a:ea typeface="Roboto Slab"/>
                <a:cs typeface="Roboto Slab"/>
              </a:rPr>
              <a:t>Decision rules:</a:t>
            </a:r>
            <a:r>
              <a:rPr lang="en-US" sz="2600" b="0" i="0" u="sng" strike="noStrike" baseline="0" dirty="0">
                <a:solidFill>
                  <a:srgbClr val="FFFFFF"/>
                </a:solidFill>
                <a:latin typeface="Roboto Slab"/>
                <a:ea typeface="Roboto Slab"/>
                <a:cs typeface="Roboto Slab"/>
              </a:rPr>
              <a:t> </a:t>
            </a:r>
            <a:r>
              <a:rPr lang="en-US" sz="2600" b="0" i="0" u="none" strike="noStrike" baseline="0" dirty="0">
                <a:solidFill>
                  <a:srgbClr val="FFFFFF"/>
                </a:solidFill>
                <a:latin typeface="Roboto Slab"/>
                <a:ea typeface="Roboto Slab"/>
                <a:cs typeface="Roboto Slab"/>
              </a:rPr>
              <a:t>Clear, predetermined guidelines or criteria that teams use to determine when a student requires additional support, when to adjust existing interventions, or when to consider reducing or discontinuing support. These rules ensure decisions are consistent, data-driven, and equitable.</a:t>
            </a:r>
            <a:endParaRPr lang="en-US" sz="2600" dirty="0"/>
          </a:p>
        </p:txBody>
      </p:sp>
      <p:sp>
        <p:nvSpPr>
          <p:cNvPr id="93" name="Rectangle: Rounded Corners 92">
            <a:extLst>
              <a:ext uri="{FF2B5EF4-FFF2-40B4-BE49-F238E27FC236}">
                <a16:creationId xmlns:a16="http://schemas.microsoft.com/office/drawing/2014/main" id="{E020DA3F-6C95-D8B3-4678-299E87A8C169}"/>
              </a:ext>
            </a:extLst>
          </p:cNvPr>
          <p:cNvSpPr/>
          <p:nvPr/>
        </p:nvSpPr>
        <p:spPr>
          <a:xfrm>
            <a:off x="5047088" y="4223314"/>
            <a:ext cx="3847617" cy="1129209"/>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0" i="0" u="none" strike="noStrike" baseline="0" dirty="0">
                <a:solidFill>
                  <a:schemeClr val="bg1"/>
                </a:solidFill>
                <a:latin typeface="Roboto Slab"/>
                <a:ea typeface="Arial"/>
                <a:cs typeface="Arial"/>
              </a:rPr>
              <a:t>What data are used to intensify or fade supports?</a:t>
            </a:r>
            <a:r>
              <a:rPr lang="en-US" sz="2400" b="0" i="0" dirty="0">
                <a:solidFill>
                  <a:schemeClr val="bg1"/>
                </a:solidFill>
                <a:latin typeface="Roboto Slab"/>
                <a:ea typeface="Arial"/>
                <a:cs typeface="Arial"/>
              </a:rPr>
              <a:t>​</a:t>
            </a:r>
            <a:endParaRPr lang="en-US" sz="2400" dirty="0">
              <a:solidFill>
                <a:schemeClr val="bg1"/>
              </a:solidFill>
              <a:latin typeface="Roboto Slab"/>
            </a:endParaRPr>
          </a:p>
        </p:txBody>
      </p:sp>
      <p:sp>
        <p:nvSpPr>
          <p:cNvPr id="94" name="Rectangle: Rounded Corners 93">
            <a:extLst>
              <a:ext uri="{FF2B5EF4-FFF2-40B4-BE49-F238E27FC236}">
                <a16:creationId xmlns:a16="http://schemas.microsoft.com/office/drawing/2014/main" id="{319FB9C8-CE1A-EB8E-192D-4C77DBEE65AD}"/>
              </a:ext>
            </a:extLst>
          </p:cNvPr>
          <p:cNvSpPr/>
          <p:nvPr/>
        </p:nvSpPr>
        <p:spPr>
          <a:xfrm>
            <a:off x="261371" y="5470602"/>
            <a:ext cx="3897149" cy="1144386"/>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0" i="0" u="none" strike="noStrike" baseline="0" dirty="0">
                <a:solidFill>
                  <a:srgbClr val="000000"/>
                </a:solidFill>
                <a:latin typeface="Roboto Slab"/>
                <a:ea typeface="Calibri"/>
                <a:cs typeface="Calibri"/>
              </a:rPr>
              <a:t>When are supports intensified?</a:t>
            </a:r>
            <a:endParaRPr lang="en-US" sz="2400" dirty="0">
              <a:latin typeface="Roboto Slab"/>
              <a:ea typeface="Roboto Slab"/>
              <a:cs typeface="Roboto Slab"/>
            </a:endParaRPr>
          </a:p>
        </p:txBody>
      </p:sp>
      <p:sp>
        <p:nvSpPr>
          <p:cNvPr id="95" name="Rectangle: Rounded Corners 94">
            <a:extLst>
              <a:ext uri="{FF2B5EF4-FFF2-40B4-BE49-F238E27FC236}">
                <a16:creationId xmlns:a16="http://schemas.microsoft.com/office/drawing/2014/main" id="{1EBFACD6-56FC-DE10-05C5-5BB9F86126D1}"/>
              </a:ext>
            </a:extLst>
          </p:cNvPr>
          <p:cNvSpPr/>
          <p:nvPr/>
        </p:nvSpPr>
        <p:spPr>
          <a:xfrm>
            <a:off x="5044395" y="5508872"/>
            <a:ext cx="3851044" cy="1104647"/>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aseline="0" dirty="0">
                <a:solidFill>
                  <a:schemeClr val="tx1"/>
                </a:solidFill>
                <a:latin typeface="Roboto Slab"/>
                <a:ea typeface="Roboto Slab"/>
                <a:cs typeface="Roboto Slab"/>
              </a:rPr>
              <a:t>When are supports faded?</a:t>
            </a:r>
            <a:endParaRPr lang="en-US" sz="2400" dirty="0">
              <a:solidFill>
                <a:schemeClr val="tx1"/>
              </a:solidFill>
              <a:latin typeface="Roboto Slab"/>
              <a:ea typeface="Roboto Slab"/>
              <a:cs typeface="Roboto Slab"/>
            </a:endParaRPr>
          </a:p>
        </p:txBody>
      </p:sp>
      <p:sp>
        <p:nvSpPr>
          <p:cNvPr id="96" name="Rectangle: Rounded Corners 95">
            <a:extLst>
              <a:ext uri="{FF2B5EF4-FFF2-40B4-BE49-F238E27FC236}">
                <a16:creationId xmlns:a16="http://schemas.microsoft.com/office/drawing/2014/main" id="{FA734BFD-C34F-8AFB-F9DE-FC0FEDED438E}"/>
              </a:ext>
            </a:extLst>
          </p:cNvPr>
          <p:cNvSpPr/>
          <p:nvPr/>
        </p:nvSpPr>
        <p:spPr>
          <a:xfrm>
            <a:off x="261779" y="4226415"/>
            <a:ext cx="3881565" cy="1109951"/>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aseline="0" dirty="0">
                <a:latin typeface="Roboto Slab"/>
                <a:ea typeface="Roboto Slab"/>
                <a:cs typeface="Roboto Slab"/>
              </a:rPr>
              <a:t>What supports are available at each tier?</a:t>
            </a:r>
            <a:endParaRPr lang="en-US" sz="2400" dirty="0">
              <a:latin typeface="Roboto Slab"/>
              <a:ea typeface="Roboto Slab"/>
              <a:cs typeface="Roboto Slab"/>
            </a:endParaRPr>
          </a:p>
        </p:txBody>
      </p:sp>
    </p:spTree>
    <p:extLst>
      <p:ext uri="{BB962C8B-B14F-4D97-AF65-F5344CB8AC3E}">
        <p14:creationId xmlns:p14="http://schemas.microsoft.com/office/powerpoint/2010/main" val="42992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additive="base">
                                        <p:cTn id="7" dur="500" fill="hold"/>
                                        <p:tgtEl>
                                          <p:spTgt spid="92"/>
                                        </p:tgtEl>
                                        <p:attrNameLst>
                                          <p:attrName>ppt_x</p:attrName>
                                        </p:attrNameLst>
                                      </p:cBhvr>
                                      <p:tavLst>
                                        <p:tav tm="0">
                                          <p:val>
                                            <p:strVal val="#ppt_x"/>
                                          </p:val>
                                        </p:tav>
                                        <p:tav tm="100000">
                                          <p:val>
                                            <p:strVal val="#ppt_x"/>
                                          </p:val>
                                        </p:tav>
                                      </p:tavLst>
                                    </p:anim>
                                    <p:anim calcmode="lin" valueType="num">
                                      <p:cBhvr additive="base">
                                        <p:cTn id="8"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6"/>
                                        </p:tgtEl>
                                        <p:attrNameLst>
                                          <p:attrName>style.visibility</p:attrName>
                                        </p:attrNameLst>
                                      </p:cBhvr>
                                      <p:to>
                                        <p:strVal val="visible"/>
                                      </p:to>
                                    </p:set>
                                    <p:animEffect transition="in" filter="fade">
                                      <p:cBhvr>
                                        <p:cTn id="13" dur="500"/>
                                        <p:tgtEl>
                                          <p:spTgt spid="9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fade">
                                      <p:cBhvr>
                                        <p:cTn id="18" dur="500"/>
                                        <p:tgtEl>
                                          <p:spTgt spid="9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4"/>
                                        </p:tgtEl>
                                        <p:attrNameLst>
                                          <p:attrName>style.visibility</p:attrName>
                                        </p:attrNameLst>
                                      </p:cBhvr>
                                      <p:to>
                                        <p:strVal val="visible"/>
                                      </p:to>
                                    </p:set>
                                    <p:animEffect transition="in" filter="fade">
                                      <p:cBhvr>
                                        <p:cTn id="23" dur="500"/>
                                        <p:tgtEl>
                                          <p:spTgt spid="9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5"/>
                                        </p:tgtEl>
                                        <p:attrNameLst>
                                          <p:attrName>style.visibility</p:attrName>
                                        </p:attrNameLst>
                                      </p:cBhvr>
                                      <p:to>
                                        <p:strVal val="visible"/>
                                      </p:to>
                                    </p:set>
                                    <p:animEffect transition="in" filter="fade">
                                      <p:cBhvr>
                                        <p:cTn id="28"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3" grpId="0" animBg="1"/>
      <p:bldP spid="94" grpId="0" animBg="1"/>
      <p:bldP spid="95" grpId="0" animBg="1"/>
      <p:bldP spid="9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Family, School, and Community Partnerships logo "/>
          <p:cNvSpPr>
            <a:spLocks noGrp="1"/>
          </p:cNvSpPr>
          <p:nvPr>
            <p:ph type="title"/>
          </p:nvPr>
        </p:nvSpPr>
        <p:spPr>
          <a:xfrm>
            <a:off x="223071" y="105244"/>
            <a:ext cx="8920928" cy="1284644"/>
          </a:xfrm>
        </p:spPr>
        <p:txBody>
          <a:bodyPr>
            <a:noAutofit/>
          </a:bodyPr>
          <a:lstStyle/>
          <a:p>
            <a:r>
              <a:rPr lang="en-US" sz="3600" dirty="0">
                <a:latin typeface="Trebuchet MS" panose="020B0603020202020204" pitchFamily="34" charset="0"/>
                <a:cs typeface="Arial" panose="020B0604020202020204" pitchFamily="34" charset="0"/>
              </a:rPr>
              <a:t>Family, School, and Community Partnerships </a:t>
            </a:r>
          </a:p>
        </p:txBody>
      </p:sp>
      <p:sp>
        <p:nvSpPr>
          <p:cNvPr id="3" name="Content Placeholder 2"/>
          <p:cNvSpPr>
            <a:spLocks noGrp="1"/>
          </p:cNvSpPr>
          <p:nvPr>
            <p:ph idx="1"/>
          </p:nvPr>
        </p:nvSpPr>
        <p:spPr>
          <a:xfrm>
            <a:off x="628650" y="1463040"/>
            <a:ext cx="7886700" cy="3533030"/>
          </a:xfrm>
        </p:spPr>
        <p:txBody>
          <a:bodyPr/>
          <a:lstStyle/>
          <a:p>
            <a:pPr marL="0" indent="0">
              <a:lnSpc>
                <a:spcPct val="150000"/>
              </a:lnSpc>
              <a:buNone/>
            </a:pPr>
            <a:r>
              <a:rPr lang="en-US" dirty="0">
                <a:latin typeface="Trebuchet MS" panose="020B0603020202020204" pitchFamily="34" charset="0"/>
                <a:cs typeface="Arial" panose="020B0604020202020204" pitchFamily="34" charset="0"/>
              </a:rPr>
              <a:t>Families, early childhood programs, schools, and communities </a:t>
            </a:r>
            <a:r>
              <a:rPr lang="en-US" b="1" dirty="0">
                <a:latin typeface="Trebuchet MS" panose="020B0603020202020204" pitchFamily="34" charset="0"/>
                <a:cs typeface="Arial" panose="020B0604020202020204" pitchFamily="34" charset="0"/>
              </a:rPr>
              <a:t>actively partnering </a:t>
            </a:r>
            <a:r>
              <a:rPr lang="en-US" dirty="0">
                <a:latin typeface="Trebuchet MS" panose="020B0603020202020204" pitchFamily="34" charset="0"/>
                <a:cs typeface="Arial" panose="020B0604020202020204" pitchFamily="34" charset="0"/>
              </a:rPr>
              <a:t>to </a:t>
            </a:r>
            <a:r>
              <a:rPr lang="en-US" b="1" dirty="0">
                <a:latin typeface="Trebuchet MS" panose="020B0603020202020204" pitchFamily="34" charset="0"/>
                <a:cs typeface="Arial" panose="020B0604020202020204" pitchFamily="34" charset="0"/>
              </a:rPr>
              <a:t>develop, implement</a:t>
            </a:r>
            <a:r>
              <a:rPr lang="en-US" dirty="0">
                <a:latin typeface="Trebuchet MS" panose="020B0603020202020204" pitchFamily="34" charset="0"/>
                <a:cs typeface="Arial" panose="020B0604020202020204" pitchFamily="34" charset="0"/>
              </a:rPr>
              <a:t>, and </a:t>
            </a:r>
            <a:r>
              <a:rPr lang="en-US" b="1" dirty="0">
                <a:latin typeface="Trebuchet MS" panose="020B0603020202020204" pitchFamily="34" charset="0"/>
                <a:cs typeface="Arial" panose="020B0604020202020204" pitchFamily="34" charset="0"/>
              </a:rPr>
              <a:t>evaluate</a:t>
            </a:r>
            <a:r>
              <a:rPr lang="en-US" dirty="0">
                <a:latin typeface="Trebuchet MS" panose="020B0603020202020204" pitchFamily="34" charset="0"/>
                <a:cs typeface="Arial" panose="020B0604020202020204" pitchFamily="34" charset="0"/>
              </a:rPr>
              <a:t> </a:t>
            </a:r>
            <a:r>
              <a:rPr lang="en-US" b="1" dirty="0">
                <a:latin typeface="Trebuchet MS" panose="020B0603020202020204" pitchFamily="34" charset="0"/>
                <a:cs typeface="Arial" panose="020B0604020202020204" pitchFamily="34" charset="0"/>
              </a:rPr>
              <a:t>effective and equitable practices </a:t>
            </a:r>
            <a:r>
              <a:rPr lang="en-US" dirty="0">
                <a:latin typeface="Trebuchet MS" panose="020B0603020202020204" pitchFamily="34" charset="0"/>
                <a:cs typeface="Arial" panose="020B0604020202020204" pitchFamily="34" charset="0"/>
              </a:rPr>
              <a:t>to improve educational outcomes for children and youth. </a:t>
            </a:r>
          </a:p>
          <a:p>
            <a:endParaRPr lang="en-US" dirty="0">
              <a:latin typeface="Trebuchet MS" panose="020B0603020202020204" pitchFamily="34" charset="0"/>
            </a:endParaRPr>
          </a:p>
          <a:p>
            <a:pPr marL="0" indent="0">
              <a:buNone/>
            </a:pPr>
            <a:endParaRPr lang="en-US" dirty="0">
              <a:latin typeface="Trebuchet MS" panose="020B0603020202020204" pitchFamily="34" charset="0"/>
            </a:endParaRPr>
          </a:p>
        </p:txBody>
      </p:sp>
      <p:sp>
        <p:nvSpPr>
          <p:cNvPr id="4" name="Slide Number Placeholder 3"/>
          <p:cNvSpPr>
            <a:spLocks noGrp="1"/>
          </p:cNvSpPr>
          <p:nvPr>
            <p:ph type="sldNum" sz="quarter" idx="12"/>
          </p:nvPr>
        </p:nvSpPr>
        <p:spPr/>
        <p:txBody>
          <a:bodyPr/>
          <a:lstStyle/>
          <a:p>
            <a:fld id="{C479D5F6-EDCB-402A-AC08-4943A1820E8F}" type="slidenum">
              <a:rPr lang="en-US" smtClean="0"/>
              <a:pPr/>
              <a:t>34</a:t>
            </a:fld>
            <a:endParaRPr lang="en-US" dirty="0"/>
          </a:p>
        </p:txBody>
      </p:sp>
      <p:pic>
        <p:nvPicPr>
          <p:cNvPr id="8194" name="Picture 2" descr="Family, School, and Community Partnerships logo">
            <a:extLst>
              <a:ext uri="{FF2B5EF4-FFF2-40B4-BE49-F238E27FC236}">
                <a16:creationId xmlns:a16="http://schemas.microsoft.com/office/drawing/2014/main" id="{C58BC75A-CCA1-5337-4486-CA0EEDEA5A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5477" y="4109548"/>
            <a:ext cx="1773043" cy="1773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2767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18"/>
        <p:cNvGrpSpPr/>
        <p:nvPr/>
      </p:nvGrpSpPr>
      <p:grpSpPr>
        <a:xfrm>
          <a:off x="0" y="0"/>
          <a:ext cx="0" cy="0"/>
          <a:chOff x="0" y="0"/>
          <a:chExt cx="0" cy="0"/>
        </a:xfrm>
      </p:grpSpPr>
      <p:sp>
        <p:nvSpPr>
          <p:cNvPr id="1519" name="Google Shape;1519;g24fc2a46277_0_2962"/>
          <p:cNvSpPr txBox="1">
            <a:spLocks noGrp="1"/>
          </p:cNvSpPr>
          <p:nvPr>
            <p:ph type="title" idx="4294967295"/>
          </p:nvPr>
        </p:nvSpPr>
        <p:spPr>
          <a:xfrm>
            <a:off x="285750" y="184149"/>
            <a:ext cx="2564100" cy="43443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200"/>
              <a:buFont typeface="Arial"/>
              <a:buNone/>
            </a:pPr>
            <a:r>
              <a:rPr lang="en-US" sz="3200" dirty="0">
                <a:latin typeface="Trebuchet MS" panose="020B0603020202020204" pitchFamily="34" charset="0"/>
                <a:ea typeface="Arial"/>
                <a:cs typeface="Arial"/>
                <a:sym typeface="Arial"/>
              </a:rPr>
              <a:t>Key Aspects of </a:t>
            </a:r>
            <a:r>
              <a:rPr lang="en-US" sz="3200" dirty="0">
                <a:solidFill>
                  <a:schemeClr val="dk1"/>
                </a:solidFill>
                <a:latin typeface="Trebuchet MS" panose="020B0603020202020204" pitchFamily="34" charset="0"/>
                <a:ea typeface="Arial"/>
                <a:cs typeface="Arial"/>
                <a:sym typeface="Arial"/>
              </a:rPr>
              <a:t>Family School Community Partnerships</a:t>
            </a:r>
            <a:endParaRPr lang="en-US" dirty="0">
              <a:latin typeface="Trebuchet MS" panose="020B0603020202020204" pitchFamily="34" charset="0"/>
            </a:endParaRPr>
          </a:p>
        </p:txBody>
      </p:sp>
      <p:grpSp>
        <p:nvGrpSpPr>
          <p:cNvPr id="1521" name="Google Shape;1521;g24fc2a46277_0_2962" descr="Key Aspects of Family School Community Partnerships"/>
          <p:cNvGrpSpPr/>
          <p:nvPr/>
        </p:nvGrpSpPr>
        <p:grpSpPr>
          <a:xfrm>
            <a:off x="3147808" y="729652"/>
            <a:ext cx="5619694" cy="5398595"/>
            <a:chOff x="686" y="441676"/>
            <a:chExt cx="5619694" cy="5398595"/>
          </a:xfrm>
        </p:grpSpPr>
        <p:sp>
          <p:nvSpPr>
            <p:cNvPr id="1522" name="Google Shape;1522;g24fc2a46277_0_2962"/>
            <p:cNvSpPr/>
            <p:nvPr/>
          </p:nvSpPr>
          <p:spPr>
            <a:xfrm>
              <a:off x="686" y="441676"/>
              <a:ext cx="2676000" cy="25722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rebuchet MS" panose="020B0603020202020204" pitchFamily="34" charset="0"/>
              </a:endParaRPr>
            </a:p>
          </p:txBody>
        </p:sp>
        <p:sp>
          <p:nvSpPr>
            <p:cNvPr id="1523" name="Google Shape;1523;g24fc2a46277_0_2962"/>
            <p:cNvSpPr txBox="1"/>
            <p:nvPr/>
          </p:nvSpPr>
          <p:spPr>
            <a:xfrm>
              <a:off x="686" y="441676"/>
              <a:ext cx="2676000" cy="25722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Arial"/>
                <a:buNone/>
              </a:pPr>
              <a:r>
                <a:rPr lang="en-US" sz="2000" b="0" dirty="0">
                  <a:solidFill>
                    <a:schemeClr val="lt1"/>
                  </a:solidFill>
                  <a:latin typeface="Trebuchet MS" panose="020B0603020202020204" pitchFamily="34" charset="0"/>
                  <a:ea typeface="Arial"/>
                  <a:cs typeface="Arial"/>
                  <a:sym typeface="Arial"/>
                </a:rPr>
                <a:t>Creating Safety is vital! Remember that some family members had difficult experiences at school and have emotional resistance to going to a school building. </a:t>
              </a:r>
              <a:endParaRPr dirty="0">
                <a:latin typeface="Trebuchet MS" panose="020B0603020202020204" pitchFamily="34" charset="0"/>
              </a:endParaRPr>
            </a:p>
          </p:txBody>
        </p:sp>
        <p:sp>
          <p:nvSpPr>
            <p:cNvPr id="1524" name="Google Shape;1524;g24fc2a46277_0_2962"/>
            <p:cNvSpPr/>
            <p:nvPr/>
          </p:nvSpPr>
          <p:spPr>
            <a:xfrm>
              <a:off x="2944380" y="447120"/>
              <a:ext cx="2676000" cy="2561400"/>
            </a:xfrm>
            <a:prstGeom prst="rect">
              <a:avLst/>
            </a:prstGeom>
            <a:solidFill>
              <a:srgbClr val="43BCB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rebuchet MS" panose="020B0603020202020204" pitchFamily="34" charset="0"/>
              </a:endParaRPr>
            </a:p>
          </p:txBody>
        </p:sp>
        <p:sp>
          <p:nvSpPr>
            <p:cNvPr id="1525" name="Google Shape;1525;g24fc2a46277_0_2962"/>
            <p:cNvSpPr txBox="1"/>
            <p:nvPr/>
          </p:nvSpPr>
          <p:spPr>
            <a:xfrm>
              <a:off x="2944380" y="447120"/>
              <a:ext cx="2676000" cy="25614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Arial"/>
                <a:buNone/>
              </a:pPr>
              <a:r>
                <a:rPr lang="en-US" sz="2000" b="0" dirty="0">
                  <a:solidFill>
                    <a:schemeClr val="lt1"/>
                  </a:solidFill>
                  <a:latin typeface="Trebuchet MS" panose="020B0603020202020204" pitchFamily="34" charset="0"/>
                  <a:ea typeface="Arial"/>
                  <a:cs typeface="Arial"/>
                  <a:sym typeface="Arial"/>
                </a:rPr>
                <a:t>Build trusting relationships that enable families and programs/schools to </a:t>
              </a:r>
              <a:r>
                <a:rPr lang="en-US" sz="2000" dirty="0">
                  <a:solidFill>
                    <a:schemeClr val="lt1"/>
                  </a:solidFill>
                  <a:latin typeface="Trebuchet MS" panose="020B0603020202020204" pitchFamily="34" charset="0"/>
                  <a:ea typeface="Arial"/>
                  <a:cs typeface="Arial"/>
                  <a:sym typeface="Arial"/>
                </a:rPr>
                <a:t>partner about the educational outcomes for students.</a:t>
              </a:r>
              <a:endParaRPr dirty="0">
                <a:latin typeface="Trebuchet MS" panose="020B0603020202020204" pitchFamily="34" charset="0"/>
              </a:endParaRPr>
            </a:p>
          </p:txBody>
        </p:sp>
        <p:sp>
          <p:nvSpPr>
            <p:cNvPr id="1526" name="Google Shape;1526;g24fc2a46277_0_2962"/>
            <p:cNvSpPr/>
            <p:nvPr/>
          </p:nvSpPr>
          <p:spPr>
            <a:xfrm>
              <a:off x="686" y="3281571"/>
              <a:ext cx="2676000" cy="2558700"/>
            </a:xfrm>
            <a:prstGeom prst="rect">
              <a:avLst/>
            </a:prstGeom>
            <a:solidFill>
              <a:srgbClr val="45B36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rebuchet MS" panose="020B0603020202020204" pitchFamily="34" charset="0"/>
              </a:endParaRPr>
            </a:p>
          </p:txBody>
        </p:sp>
        <p:sp>
          <p:nvSpPr>
            <p:cNvPr id="1527" name="Google Shape;1527;g24fc2a46277_0_2962"/>
            <p:cNvSpPr txBox="1"/>
            <p:nvPr/>
          </p:nvSpPr>
          <p:spPr>
            <a:xfrm>
              <a:off x="686" y="3281571"/>
              <a:ext cx="2676000" cy="25587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Arial"/>
                <a:buNone/>
              </a:pPr>
              <a:r>
                <a:rPr lang="en-US" sz="2000" b="0" dirty="0">
                  <a:solidFill>
                    <a:schemeClr val="lt1"/>
                  </a:solidFill>
                  <a:latin typeface="Trebuchet MS" panose="020B0603020202020204" pitchFamily="34" charset="0"/>
                  <a:ea typeface="Arial"/>
                  <a:cs typeface="Arial"/>
                  <a:sym typeface="Arial"/>
                </a:rPr>
                <a:t>Partnering doesn’t mean only letting families know what is going on or what you need them to do.</a:t>
              </a:r>
              <a:endParaRPr dirty="0">
                <a:latin typeface="Trebuchet MS" panose="020B0603020202020204" pitchFamily="34" charset="0"/>
              </a:endParaRPr>
            </a:p>
          </p:txBody>
        </p:sp>
        <p:sp>
          <p:nvSpPr>
            <p:cNvPr id="1528" name="Google Shape;1528;g24fc2a46277_0_2962"/>
            <p:cNvSpPr/>
            <p:nvPr/>
          </p:nvSpPr>
          <p:spPr>
            <a:xfrm>
              <a:off x="2944380" y="3308418"/>
              <a:ext cx="2676000" cy="2505000"/>
            </a:xfrm>
            <a:prstGeom prst="rect">
              <a:avLst/>
            </a:prstGeom>
            <a:solidFill>
              <a:srgbClr val="6FAA4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rebuchet MS" panose="020B0603020202020204" pitchFamily="34" charset="0"/>
              </a:endParaRPr>
            </a:p>
          </p:txBody>
        </p:sp>
        <p:sp>
          <p:nvSpPr>
            <p:cNvPr id="1529" name="Google Shape;1529;g24fc2a46277_0_2962"/>
            <p:cNvSpPr txBox="1"/>
            <p:nvPr/>
          </p:nvSpPr>
          <p:spPr>
            <a:xfrm>
              <a:off x="2944380" y="3308418"/>
              <a:ext cx="2676000" cy="25050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Arial"/>
                <a:buNone/>
              </a:pPr>
              <a:r>
                <a:rPr lang="en-US" sz="2000" b="0" dirty="0">
                  <a:solidFill>
                    <a:schemeClr val="lt1"/>
                  </a:solidFill>
                  <a:latin typeface="Trebuchet MS" panose="020B0603020202020204" pitchFamily="34" charset="0"/>
                  <a:ea typeface="Arial"/>
                  <a:cs typeface="Arial"/>
                  <a:sym typeface="Arial"/>
                </a:rPr>
                <a:t>Support staff in gaining the skills and confidence to have hard conversations with families.</a:t>
              </a:r>
              <a:endParaRPr dirty="0">
                <a:latin typeface="Trebuchet MS" panose="020B0603020202020204" pitchFamily="34" charset="0"/>
              </a:endParaRPr>
            </a:p>
          </p:txBody>
        </p:sp>
      </p:grpSp>
      <p:pic>
        <p:nvPicPr>
          <p:cNvPr id="1530" name="Google Shape;1530;g24fc2a46277_0_296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61122" y="3960195"/>
            <a:ext cx="1136651" cy="1136651"/>
          </a:xfrm>
          <a:prstGeom prst="rect">
            <a:avLst/>
          </a:prstGeom>
          <a:noFill/>
          <a:ln>
            <a:noFill/>
          </a:ln>
        </p:spPr>
      </p:pic>
      <p:pic>
        <p:nvPicPr>
          <p:cNvPr id="2" name="Picture 2">
            <a:extLst>
              <a:ext uri="{FF2B5EF4-FFF2-40B4-BE49-F238E27FC236}">
                <a16:creationId xmlns:a16="http://schemas.microsoft.com/office/drawing/2014/main" id="{DD824515-FB30-9351-B40C-1460AB7A1C5E}"/>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0274" y="6194817"/>
            <a:ext cx="1357228" cy="526633"/>
          </a:xfrm>
          <a:prstGeom prst="rect">
            <a:avLst/>
          </a:prstGeom>
          <a:noFill/>
          <a:extLst>
            <a:ext uri="{909E8E84-426E-40DD-AFC4-6F175D3DCCD1}">
              <a14:hiddenFill xmlns:a14="http://schemas.microsoft.com/office/drawing/2010/main">
                <a:solidFill>
                  <a:srgbClr val="FFFFFF"/>
                </a:solidFill>
              </a14:hiddenFill>
            </a:ext>
          </a:extLst>
        </p:spPr>
      </p:pic>
      <p:sp>
        <p:nvSpPr>
          <p:cNvPr id="1520" name="Google Shape;1520;g24fc2a46277_0_2962">
            <a:extLst>
              <a:ext uri="{C183D7F6-B498-43B3-948B-1728B52AA6E4}">
                <adec:decorative xmlns:adec="http://schemas.microsoft.com/office/drawing/2017/decorative" val="1"/>
              </a:ext>
            </a:extLst>
          </p:cNvPr>
          <p:cNvSpPr txBox="1">
            <a:spLocks noGrp="1"/>
          </p:cNvSpPr>
          <p:nvPr>
            <p:ph type="sldNum" idx="4294967295"/>
          </p:nvPr>
        </p:nvSpPr>
        <p:spPr>
          <a:xfrm>
            <a:off x="6457950" y="6356350"/>
            <a:ext cx="2057400" cy="365100"/>
          </a:xfrm>
          <a:prstGeom prst="rect">
            <a:avLst/>
          </a:prstGeom>
          <a:noFill/>
          <a:ln>
            <a:noFill/>
          </a:ln>
        </p:spPr>
        <p:txBody>
          <a:bodyPr spcFirstLastPara="1" wrap="square" lIns="91425" tIns="45700" rIns="91425" bIns="45700" anchor="ctr" anchorCtr="0">
            <a:norm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35</a:t>
            </a:fld>
            <a:endParaRPr sz="1200" b="0" i="0" u="none" strike="noStrike" cap="none"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4146747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90918-3920-35B7-71BF-C5E5105A431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4453F86-EEE0-6C15-05DA-32D99AF322E3}"/>
              </a:ext>
            </a:extLst>
          </p:cNvPr>
          <p:cNvSpPr>
            <a:spLocks noGrp="1"/>
          </p:cNvSpPr>
          <p:nvPr>
            <p:ph type="title"/>
          </p:nvPr>
        </p:nvSpPr>
        <p:spPr>
          <a:xfrm>
            <a:off x="180474" y="136525"/>
            <a:ext cx="8879305" cy="840658"/>
          </a:xfrm>
          <a:ln w="76200">
            <a:solidFill>
              <a:schemeClr val="accent5">
                <a:lumMod val="75000"/>
              </a:schemeClr>
            </a:solidFill>
          </a:ln>
        </p:spPr>
        <p:txBody>
          <a:bodyPr>
            <a:noAutofit/>
          </a:bodyPr>
          <a:lstStyle/>
          <a:p>
            <a:r>
              <a:rPr lang="en-US" sz="2800" dirty="0">
                <a:latin typeface="Trebuchet MS"/>
                <a:cs typeface="Arial"/>
              </a:rPr>
              <a:t>Family, School, and Community Partnerships in the READ Act</a:t>
            </a:r>
          </a:p>
        </p:txBody>
      </p:sp>
      <p:sp>
        <p:nvSpPr>
          <p:cNvPr id="7" name="Text Placeholder 6">
            <a:extLst>
              <a:ext uri="{FF2B5EF4-FFF2-40B4-BE49-F238E27FC236}">
                <a16:creationId xmlns:a16="http://schemas.microsoft.com/office/drawing/2014/main" id="{7B686936-07B5-0C8F-0D5C-60BDB1D5078F}"/>
              </a:ext>
            </a:extLst>
          </p:cNvPr>
          <p:cNvSpPr>
            <a:spLocks noGrp="1"/>
          </p:cNvSpPr>
          <p:nvPr>
            <p:ph type="body" sz="quarter" idx="3"/>
          </p:nvPr>
        </p:nvSpPr>
        <p:spPr>
          <a:xfrm>
            <a:off x="889348" y="1154720"/>
            <a:ext cx="2700465" cy="619623"/>
          </a:xfrm>
          <a:ln w="38100">
            <a:solidFill>
              <a:schemeClr val="accent5">
                <a:lumMod val="75000"/>
              </a:schemeClr>
            </a:solidFill>
          </a:ln>
        </p:spPr>
        <p:txBody>
          <a:bodyPr>
            <a:normAutofit/>
          </a:bodyPr>
          <a:lstStyle/>
          <a:p>
            <a:pPr algn="ctr"/>
            <a:r>
              <a:rPr lang="en-US" sz="2400" dirty="0">
                <a:latin typeface="Trebuchet MS" panose="020B0603020202020204" pitchFamily="34" charset="0"/>
                <a:cs typeface="Arial" panose="020B0604020202020204" pitchFamily="34" charset="0"/>
              </a:rPr>
              <a:t>READ Act </a:t>
            </a:r>
          </a:p>
        </p:txBody>
      </p:sp>
      <p:sp>
        <p:nvSpPr>
          <p:cNvPr id="3" name="Content Placeholder 2">
            <a:extLst>
              <a:ext uri="{FF2B5EF4-FFF2-40B4-BE49-F238E27FC236}">
                <a16:creationId xmlns:a16="http://schemas.microsoft.com/office/drawing/2014/main" id="{ED283267-36C5-3BE6-D002-C8CB2B881005}"/>
              </a:ext>
            </a:extLst>
          </p:cNvPr>
          <p:cNvSpPr>
            <a:spLocks noGrp="1"/>
          </p:cNvSpPr>
          <p:nvPr>
            <p:ph sz="quarter" idx="4"/>
          </p:nvPr>
        </p:nvSpPr>
        <p:spPr>
          <a:xfrm>
            <a:off x="180474" y="1985211"/>
            <a:ext cx="8879305" cy="4204452"/>
          </a:xfrm>
          <a:ln>
            <a:solidFill>
              <a:schemeClr val="accent5">
                <a:lumMod val="75000"/>
              </a:schemeClr>
            </a:solidFill>
            <a:prstDash val="sysDash"/>
          </a:ln>
        </p:spPr>
        <p:txBody>
          <a:bodyPr vert="horz" lIns="91440" tIns="45720" rIns="91440" bIns="45720" rtlCol="0" anchor="t">
            <a:normAutofit/>
          </a:bodyPr>
          <a:lstStyle/>
          <a:p>
            <a:pPr marL="0" indent="0">
              <a:lnSpc>
                <a:spcPct val="100000"/>
              </a:lnSpc>
              <a:buNone/>
            </a:pPr>
            <a:r>
              <a:rPr lang="en-US" sz="2000" dirty="0">
                <a:latin typeface="Trebuchet MS"/>
              </a:rPr>
              <a:t>• Promotes family involvement and </a:t>
            </a:r>
            <a:r>
              <a:rPr lang="en-US" sz="2000" b="1" dirty="0">
                <a:latin typeface="Trebuchet MS"/>
              </a:rPr>
              <a:t>shared responsibility</a:t>
            </a:r>
            <a:r>
              <a:rPr lang="en-US" sz="2000" dirty="0">
                <a:latin typeface="Trebuchet MS"/>
              </a:rPr>
              <a:t> in the </a:t>
            </a:r>
            <a:r>
              <a:rPr lang="en-US" sz="2000" b="1" dirty="0">
                <a:latin typeface="Trebuchet MS"/>
              </a:rPr>
              <a:t>data-based problem-solving and decision-making process at the student level.</a:t>
            </a:r>
            <a:r>
              <a:rPr lang="en-US" sz="2000" dirty="0">
                <a:latin typeface="Trebuchet MS"/>
              </a:rPr>
              <a:t> </a:t>
            </a:r>
          </a:p>
          <a:p>
            <a:pPr marL="0" indent="0">
              <a:lnSpc>
                <a:spcPct val="100000"/>
              </a:lnSpc>
              <a:buNone/>
            </a:pPr>
            <a:r>
              <a:rPr lang="en-US" sz="2000" dirty="0">
                <a:latin typeface="Trebuchet MS"/>
              </a:rPr>
              <a:t>• Requires that parents </a:t>
            </a:r>
            <a:r>
              <a:rPr lang="en-US" sz="2000" b="1" dirty="0">
                <a:latin typeface="Trebuchet MS"/>
              </a:rPr>
              <a:t>receive regular, ongoing updates</a:t>
            </a:r>
            <a:r>
              <a:rPr lang="en-US" sz="2000" dirty="0">
                <a:latin typeface="Trebuchet MS"/>
              </a:rPr>
              <a:t> from the student’s teacher concerning </a:t>
            </a:r>
            <a:r>
              <a:rPr lang="en-US" sz="2000" b="1" dirty="0">
                <a:latin typeface="Trebuchet MS"/>
              </a:rPr>
              <a:t>results of the intervention</a:t>
            </a:r>
            <a:r>
              <a:rPr lang="en-US" sz="2000" dirty="0">
                <a:latin typeface="Trebuchet MS"/>
              </a:rPr>
              <a:t> instruction and the student’s progress in achieving reading competency. </a:t>
            </a:r>
          </a:p>
          <a:p>
            <a:pPr marL="0" indent="0">
              <a:lnSpc>
                <a:spcPct val="100000"/>
              </a:lnSpc>
              <a:buNone/>
            </a:pPr>
            <a:r>
              <a:rPr lang="en-US" sz="2000" dirty="0">
                <a:latin typeface="Trebuchet MS"/>
              </a:rPr>
              <a:t>• </a:t>
            </a:r>
            <a:r>
              <a:rPr lang="en-US" sz="2000" b="1" dirty="0">
                <a:latin typeface="Trebuchet MS"/>
              </a:rPr>
              <a:t>Parents are strongly encouraged to work with the student's teacher</a:t>
            </a:r>
            <a:r>
              <a:rPr lang="en-US" sz="2000" dirty="0">
                <a:latin typeface="Trebuchet MS"/>
              </a:rPr>
              <a:t> in implementing the READ plan, and to supplement the intervention instruction the student receives in school.  </a:t>
            </a:r>
          </a:p>
          <a:p>
            <a:pPr marL="0" indent="0">
              <a:lnSpc>
                <a:spcPct val="100000"/>
              </a:lnSpc>
              <a:buNone/>
            </a:pPr>
            <a:r>
              <a:rPr lang="en-US" sz="2000" dirty="0">
                <a:latin typeface="Trebuchet MS"/>
              </a:rPr>
              <a:t>• An end-of-year </a:t>
            </a:r>
            <a:r>
              <a:rPr lang="en-US" sz="2000" b="1" dirty="0">
                <a:latin typeface="Trebuchet MS"/>
              </a:rPr>
              <a:t>parent meeting</a:t>
            </a:r>
            <a:r>
              <a:rPr lang="en-US" sz="2000" dirty="0">
                <a:latin typeface="Trebuchet MS"/>
              </a:rPr>
              <a:t> is held to ensure that sound educational decisions are made as the student transitions.</a:t>
            </a:r>
          </a:p>
          <a:p>
            <a:pPr marL="0" indent="0">
              <a:lnSpc>
                <a:spcPct val="100000"/>
              </a:lnSpc>
              <a:buNone/>
            </a:pPr>
            <a:endParaRPr lang="en-US" sz="2000" dirty="0">
              <a:latin typeface="Trebuchet MS" panose="020B0603020202020204" pitchFamily="34" charset="0"/>
            </a:endParaRPr>
          </a:p>
        </p:txBody>
      </p:sp>
      <p:sp>
        <p:nvSpPr>
          <p:cNvPr id="5" name="Slide Number Placeholder 4">
            <a:extLst>
              <a:ext uri="{FF2B5EF4-FFF2-40B4-BE49-F238E27FC236}">
                <a16:creationId xmlns:a16="http://schemas.microsoft.com/office/drawing/2014/main" id="{AE86C111-F375-DB0B-AB32-A551481511FB}"/>
              </a:ext>
              <a:ext uri="{C183D7F6-B498-43B3-948B-1728B52AA6E4}">
                <adec:decorative xmlns:adec="http://schemas.microsoft.com/office/drawing/2017/decorative" val="1"/>
              </a:ext>
            </a:extLst>
          </p:cNvPr>
          <p:cNvSpPr>
            <a:spLocks noGrp="1"/>
          </p:cNvSpPr>
          <p:nvPr>
            <p:ph type="sldNum" sz="quarter" idx="12"/>
          </p:nvPr>
        </p:nvSpPr>
        <p:spPr/>
        <p:txBody>
          <a:bodyPr/>
          <a:lstStyle/>
          <a:p>
            <a:fld id="{C479D5F6-EDCB-402A-AC08-4943A1820E8F}" type="slidenum">
              <a:rPr lang="en-US" smtClean="0"/>
              <a:pPr/>
              <a:t>36</a:t>
            </a:fld>
            <a:endParaRPr lang="en-US" dirty="0"/>
          </a:p>
        </p:txBody>
      </p:sp>
      <p:pic>
        <p:nvPicPr>
          <p:cNvPr id="8" name="Picture 2">
            <a:extLst>
              <a:ext uri="{FF2B5EF4-FFF2-40B4-BE49-F238E27FC236}">
                <a16:creationId xmlns:a16="http://schemas.microsoft.com/office/drawing/2014/main" id="{96980667-5614-33B4-2DAE-B0314243E3DC}"/>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6258814"/>
            <a:ext cx="1357228" cy="526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9017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3140D-16F1-6C25-8C15-5D28C71441DA}"/>
              </a:ext>
            </a:extLst>
          </p:cNvPr>
          <p:cNvSpPr>
            <a:spLocks noGrp="1"/>
          </p:cNvSpPr>
          <p:nvPr>
            <p:ph type="title" idx="4294967295"/>
          </p:nvPr>
        </p:nvSpPr>
        <p:spPr>
          <a:xfrm>
            <a:off x="628650" y="-1325563"/>
            <a:ext cx="7886700" cy="1325563"/>
          </a:xfrm>
        </p:spPr>
        <p:txBody>
          <a:bodyPr vert="horz" lIns="91440" tIns="45720" rIns="91440" bIns="45720" rtlCol="0" anchor="b">
            <a:normAutofit fontScale="90000"/>
          </a:bodyPr>
          <a:lstStyle/>
          <a:p>
            <a:r>
              <a:rPr lang="en-US" dirty="0">
                <a:cs typeface="Calibri"/>
              </a:rPr>
              <a:t>What components of MTSS does the READ Act support?</a:t>
            </a:r>
            <a:br>
              <a:rPr lang="en-US" dirty="0">
                <a:cs typeface="Calibri"/>
              </a:rPr>
            </a:br>
            <a:endParaRPr lang="en-US" dirty="0"/>
          </a:p>
        </p:txBody>
      </p:sp>
      <p:sp>
        <p:nvSpPr>
          <p:cNvPr id="4" name="TextBox 3">
            <a:extLst>
              <a:ext uri="{FF2B5EF4-FFF2-40B4-BE49-F238E27FC236}">
                <a16:creationId xmlns:a16="http://schemas.microsoft.com/office/drawing/2014/main" id="{A1FB4D85-E850-1E51-B7FF-3557AE0E6D49}"/>
              </a:ext>
            </a:extLst>
          </p:cNvPr>
          <p:cNvSpPr txBox="1"/>
          <p:nvPr/>
        </p:nvSpPr>
        <p:spPr>
          <a:xfrm>
            <a:off x="531505" y="2238486"/>
            <a:ext cx="1881935" cy="5309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dirty="0">
                <a:latin typeface="Trebuchet MS" panose="020B0603020202020204" pitchFamily="34" charset="0"/>
                <a:ea typeface="Calibri"/>
                <a:cs typeface="Calibri"/>
              </a:rPr>
              <a:t>Team </a:t>
            </a:r>
            <a:r>
              <a:rPr lang="en-US" sz="1500" dirty="0">
                <a:latin typeface="Trebuchet MS" panose="020B0603020202020204" pitchFamily="34" charset="0"/>
              </a:rPr>
              <a:t>Driven</a:t>
            </a:r>
            <a:r>
              <a:rPr lang="en-US" sz="1500" dirty="0">
                <a:latin typeface="Trebuchet MS" panose="020B0603020202020204" pitchFamily="34" charset="0"/>
                <a:ea typeface="Calibri"/>
                <a:cs typeface="Calibri"/>
              </a:rPr>
              <a:t> Shared Leadership</a:t>
            </a:r>
          </a:p>
        </p:txBody>
      </p:sp>
      <p:sp>
        <p:nvSpPr>
          <p:cNvPr id="6" name="TextBox 5">
            <a:extLst>
              <a:ext uri="{FF2B5EF4-FFF2-40B4-BE49-F238E27FC236}">
                <a16:creationId xmlns:a16="http://schemas.microsoft.com/office/drawing/2014/main" id="{84D2C18C-3888-C31D-E2E2-5958C7DDE6AA}"/>
              </a:ext>
            </a:extLst>
          </p:cNvPr>
          <p:cNvSpPr txBox="1"/>
          <p:nvPr/>
        </p:nvSpPr>
        <p:spPr>
          <a:xfrm>
            <a:off x="547833" y="2944009"/>
            <a:ext cx="2637832" cy="5309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dirty="0">
                <a:latin typeface="Trebuchet MS" panose="020B0603020202020204" pitchFamily="34" charset="0"/>
                <a:ea typeface="Calibri"/>
                <a:cs typeface="Calibri"/>
              </a:rPr>
              <a:t>Comprehensive Screening and Assessment Systems</a:t>
            </a:r>
          </a:p>
        </p:txBody>
      </p:sp>
      <p:sp>
        <p:nvSpPr>
          <p:cNvPr id="21" name="TextBox 20">
            <a:extLst>
              <a:ext uri="{FF2B5EF4-FFF2-40B4-BE49-F238E27FC236}">
                <a16:creationId xmlns:a16="http://schemas.microsoft.com/office/drawing/2014/main" id="{E0CF529C-21C0-0CD5-8FE6-22CA212D5B7B}"/>
              </a:ext>
            </a:extLst>
          </p:cNvPr>
          <p:cNvSpPr txBox="1"/>
          <p:nvPr/>
        </p:nvSpPr>
        <p:spPr>
          <a:xfrm>
            <a:off x="531505" y="3717613"/>
            <a:ext cx="2541671" cy="5309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dirty="0">
                <a:latin typeface="Trebuchet MS" panose="020B0603020202020204" pitchFamily="34" charset="0"/>
                <a:ea typeface="Calibri"/>
                <a:cs typeface="Calibri"/>
              </a:rPr>
              <a:t>Data-Based Problem Solving and Decision Making</a:t>
            </a:r>
          </a:p>
        </p:txBody>
      </p:sp>
      <p:sp>
        <p:nvSpPr>
          <p:cNvPr id="20" name="TextBox 19">
            <a:extLst>
              <a:ext uri="{FF2B5EF4-FFF2-40B4-BE49-F238E27FC236}">
                <a16:creationId xmlns:a16="http://schemas.microsoft.com/office/drawing/2014/main" id="{4A003A0B-FD3C-463D-04FA-38FD21E57556}"/>
              </a:ext>
            </a:extLst>
          </p:cNvPr>
          <p:cNvSpPr txBox="1"/>
          <p:nvPr/>
        </p:nvSpPr>
        <p:spPr>
          <a:xfrm>
            <a:off x="566915" y="4557612"/>
            <a:ext cx="2599665" cy="5309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dirty="0">
                <a:latin typeface="Trebuchet MS" panose="020B0603020202020204" pitchFamily="34" charset="0"/>
                <a:ea typeface="Calibri"/>
                <a:cs typeface="Calibri"/>
              </a:rPr>
              <a:t>Layered Continuum of Supports</a:t>
            </a:r>
            <a:endParaRPr lang="en-US" sz="1500" dirty="0">
              <a:latin typeface="Trebuchet MS" panose="020B0603020202020204" pitchFamily="34" charset="0"/>
            </a:endParaRPr>
          </a:p>
        </p:txBody>
      </p:sp>
      <p:sp>
        <p:nvSpPr>
          <p:cNvPr id="5" name="TextBox 4">
            <a:extLst>
              <a:ext uri="{FF2B5EF4-FFF2-40B4-BE49-F238E27FC236}">
                <a16:creationId xmlns:a16="http://schemas.microsoft.com/office/drawing/2014/main" id="{2C393E7B-4BD9-D3A3-65AF-AA5864574570}"/>
              </a:ext>
            </a:extLst>
          </p:cNvPr>
          <p:cNvSpPr txBox="1"/>
          <p:nvPr/>
        </p:nvSpPr>
        <p:spPr>
          <a:xfrm>
            <a:off x="611130" y="5225506"/>
            <a:ext cx="2512482" cy="5309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dirty="0">
                <a:latin typeface="Trebuchet MS" panose="020B0603020202020204" pitchFamily="34" charset="0"/>
                <a:ea typeface="Calibri"/>
                <a:cs typeface="Calibri"/>
              </a:rPr>
              <a:t>Family, School, and Community Partnerships</a:t>
            </a:r>
          </a:p>
        </p:txBody>
      </p:sp>
      <p:sp>
        <p:nvSpPr>
          <p:cNvPr id="10" name="TextBox 9">
            <a:extLst>
              <a:ext uri="{FF2B5EF4-FFF2-40B4-BE49-F238E27FC236}">
                <a16:creationId xmlns:a16="http://schemas.microsoft.com/office/drawing/2014/main" id="{DF3FF193-2BBE-F2F4-48C9-569C546A622D}"/>
              </a:ext>
            </a:extLst>
          </p:cNvPr>
          <p:cNvSpPr txBox="1"/>
          <p:nvPr/>
        </p:nvSpPr>
        <p:spPr>
          <a:xfrm>
            <a:off x="5058955" y="971239"/>
            <a:ext cx="2303067" cy="369332"/>
          </a:xfrm>
          <a:prstGeom prst="rect">
            <a:avLst/>
          </a:prstGeom>
          <a:noFill/>
        </p:spPr>
        <p:txBody>
          <a:bodyPr wrap="square" lIns="91440" tIns="45720" rIns="91440" bIns="45720" rtlCol="0" anchor="t">
            <a:spAutoFit/>
          </a:bodyPr>
          <a:lstStyle/>
          <a:p>
            <a:r>
              <a:rPr lang="en-US" sz="1800" b="1" dirty="0">
                <a:solidFill>
                  <a:schemeClr val="accent5"/>
                </a:solidFill>
                <a:latin typeface="Trebuchet MS" panose="020B0603020202020204" pitchFamily="34" charset="0"/>
              </a:rPr>
              <a:t>Colorado READ Act</a:t>
            </a:r>
          </a:p>
        </p:txBody>
      </p:sp>
      <p:pic>
        <p:nvPicPr>
          <p:cNvPr id="9" name="Picture 8" descr="A teacher reading a book to three children&#10;">
            <a:extLst>
              <a:ext uri="{FF2B5EF4-FFF2-40B4-BE49-F238E27FC236}">
                <a16:creationId xmlns:a16="http://schemas.microsoft.com/office/drawing/2014/main" id="{249046D2-44BA-BB7F-6FC4-760A77AD6FCE}"/>
              </a:ext>
            </a:extLst>
          </p:cNvPr>
          <p:cNvPicPr>
            <a:picLocks noChangeAspect="1"/>
          </p:cNvPicPr>
          <p:nvPr/>
        </p:nvPicPr>
        <p:blipFill>
          <a:blip r:embed="rId3"/>
          <a:stretch>
            <a:fillRect/>
          </a:stretch>
        </p:blipFill>
        <p:spPr>
          <a:xfrm>
            <a:off x="5012214" y="1317488"/>
            <a:ext cx="2056903" cy="692497"/>
          </a:xfrm>
          <a:prstGeom prst="rect">
            <a:avLst/>
          </a:prstGeom>
        </p:spPr>
      </p:pic>
      <p:graphicFrame>
        <p:nvGraphicFramePr>
          <p:cNvPr id="34" name="Diagram 33" descr="Components of COMTSS included in the READ Act ">
            <a:extLst>
              <a:ext uri="{FF2B5EF4-FFF2-40B4-BE49-F238E27FC236}">
                <a16:creationId xmlns:a16="http://schemas.microsoft.com/office/drawing/2014/main" id="{FDA890C7-807E-9F8F-2846-F67C2DD8534D}"/>
              </a:ext>
            </a:extLst>
          </p:cNvPr>
          <p:cNvGraphicFramePr/>
          <p:nvPr>
            <p:extLst>
              <p:ext uri="{D42A27DB-BD31-4B8C-83A1-F6EECF244321}">
                <p14:modId xmlns:p14="http://schemas.microsoft.com/office/powerpoint/2010/main" val="218055333"/>
              </p:ext>
            </p:extLst>
          </p:nvPr>
        </p:nvGraphicFramePr>
        <p:xfrm>
          <a:off x="2854661" y="1935657"/>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a:extLst>
              <a:ext uri="{FF2B5EF4-FFF2-40B4-BE49-F238E27FC236}">
                <a16:creationId xmlns:a16="http://schemas.microsoft.com/office/drawing/2014/main" id="{7A63739D-C6C9-7B92-CD62-D3F920487796}"/>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858996" y="927201"/>
            <a:ext cx="1070827" cy="1200434"/>
          </a:xfrm>
          <a:prstGeom prst="rect">
            <a:avLst/>
          </a:prstGeom>
        </p:spPr>
      </p:pic>
    </p:spTree>
    <p:extLst>
      <p:ext uri="{BB962C8B-B14F-4D97-AF65-F5344CB8AC3E}">
        <p14:creationId xmlns:p14="http://schemas.microsoft.com/office/powerpoint/2010/main" val="35659908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BAF37-CA68-501F-BD1E-B3A39A8F93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742CD3-5EA9-10FD-B441-04DEFD3BFC58}"/>
              </a:ext>
            </a:extLst>
          </p:cNvPr>
          <p:cNvSpPr>
            <a:spLocks noGrp="1"/>
          </p:cNvSpPr>
          <p:nvPr>
            <p:ph type="title"/>
          </p:nvPr>
        </p:nvSpPr>
        <p:spPr>
          <a:xfrm>
            <a:off x="223071" y="148126"/>
            <a:ext cx="8396745" cy="756418"/>
          </a:xfrm>
        </p:spPr>
        <p:txBody>
          <a:bodyPr>
            <a:noAutofit/>
          </a:bodyPr>
          <a:lstStyle/>
          <a:p>
            <a:r>
              <a:rPr lang="en-US" sz="3200" dirty="0">
                <a:latin typeface="Trebuchet MS" panose="020B0603020202020204" pitchFamily="34" charset="0"/>
              </a:rPr>
              <a:t>How does the READ Act support Tier 1 Literacy Instruction in an MTSS Framework?</a:t>
            </a:r>
          </a:p>
        </p:txBody>
      </p:sp>
      <p:sp>
        <p:nvSpPr>
          <p:cNvPr id="3" name="Content Placeholder 2">
            <a:extLst>
              <a:ext uri="{FF2B5EF4-FFF2-40B4-BE49-F238E27FC236}">
                <a16:creationId xmlns:a16="http://schemas.microsoft.com/office/drawing/2014/main" id="{D6E5D967-8E90-B773-17B9-807785B4720A}"/>
              </a:ext>
            </a:extLst>
          </p:cNvPr>
          <p:cNvSpPr>
            <a:spLocks noGrp="1"/>
          </p:cNvSpPr>
          <p:nvPr>
            <p:ph idx="1"/>
          </p:nvPr>
        </p:nvSpPr>
        <p:spPr/>
        <p:txBody>
          <a:bodyPr vert="horz" lIns="0" tIns="0" rIns="0" bIns="45720" rtlCol="0" anchor="t">
            <a:normAutofit/>
          </a:bodyPr>
          <a:lstStyle/>
          <a:p>
            <a:r>
              <a:rPr lang="en-US" sz="2000" dirty="0">
                <a:latin typeface="Trebuchet MS"/>
                <a:ea typeface="Calibri"/>
                <a:cs typeface="Calibri"/>
              </a:rPr>
              <a:t>Interim literacy assessment given to ALL K-3 Students </a:t>
            </a:r>
          </a:p>
          <a:p>
            <a:r>
              <a:rPr lang="en-US" sz="2000" dirty="0">
                <a:latin typeface="Trebuchet MS"/>
                <a:ea typeface="Calibri"/>
                <a:cs typeface="Calibri"/>
              </a:rPr>
              <a:t>Scientifically and Evidence-based core literacy programming</a:t>
            </a:r>
            <a:endParaRPr lang="en-US" sz="2000" dirty="0">
              <a:latin typeface="Trebuchet MS"/>
            </a:endParaRPr>
          </a:p>
          <a:p>
            <a:r>
              <a:rPr lang="en-US" sz="2000" dirty="0">
                <a:latin typeface="Trebuchet MS"/>
                <a:ea typeface="Calibri"/>
                <a:cs typeface="Calibri"/>
              </a:rPr>
              <a:t>Minimum competencies for K-3 literacy outlined in READ Act Rule</a:t>
            </a:r>
            <a:endParaRPr lang="en-US" sz="2000" dirty="0">
              <a:latin typeface="Trebuchet MS"/>
            </a:endParaRPr>
          </a:p>
          <a:p>
            <a:r>
              <a:rPr lang="en-US" sz="2000" dirty="0">
                <a:latin typeface="Trebuchet MS"/>
                <a:ea typeface="Calibri"/>
                <a:cs typeface="Calibri"/>
              </a:rPr>
              <a:t>Training for teachers/administrators in SOR </a:t>
            </a:r>
            <a:endParaRPr lang="en-US" sz="2000" dirty="0">
              <a:latin typeface="Trebuchet MS"/>
            </a:endParaRPr>
          </a:p>
          <a:p>
            <a:r>
              <a:rPr lang="en-US" sz="2000" dirty="0">
                <a:latin typeface="Trebuchet MS"/>
                <a:ea typeface="Calibri"/>
                <a:cs typeface="Calibri"/>
              </a:rPr>
              <a:t>Establishes attributes of universal instruction for literacy </a:t>
            </a:r>
            <a:endParaRPr lang="en-US" sz="2000" dirty="0">
              <a:latin typeface="Trebuchet MS"/>
            </a:endParaRPr>
          </a:p>
        </p:txBody>
      </p:sp>
      <p:sp>
        <p:nvSpPr>
          <p:cNvPr id="4" name="Slide Number Placeholder 3">
            <a:extLst>
              <a:ext uri="{FF2B5EF4-FFF2-40B4-BE49-F238E27FC236}">
                <a16:creationId xmlns:a16="http://schemas.microsoft.com/office/drawing/2014/main" id="{F38B962C-1591-475D-BC37-B5479E867811}"/>
              </a:ext>
            </a:extLst>
          </p:cNvPr>
          <p:cNvSpPr>
            <a:spLocks noGrp="1"/>
          </p:cNvSpPr>
          <p:nvPr>
            <p:ph type="sldNum" sz="quarter" idx="12"/>
          </p:nvPr>
        </p:nvSpPr>
        <p:spPr/>
        <p:txBody>
          <a:bodyPr/>
          <a:lstStyle/>
          <a:p>
            <a:fld id="{C479D5F6-EDCB-402A-AC08-4943A1820E8F}" type="slidenum">
              <a:rPr lang="en-US" smtClean="0"/>
              <a:pPr/>
              <a:t>38</a:t>
            </a:fld>
            <a:endParaRPr lang="en-US" dirty="0"/>
          </a:p>
        </p:txBody>
      </p:sp>
      <p:pic>
        <p:nvPicPr>
          <p:cNvPr id="6" name="Picture 2" descr="A visual of the layered continuum of support ">
            <a:extLst>
              <a:ext uri="{FF2B5EF4-FFF2-40B4-BE49-F238E27FC236}">
                <a16:creationId xmlns:a16="http://schemas.microsoft.com/office/drawing/2014/main" id="{06DCC0A4-2489-F676-50A2-EF9C6B94CA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6138" y="3336451"/>
            <a:ext cx="6159795" cy="3173428"/>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E94253CF-E6FF-17E4-7E5F-291C27AAA793}"/>
              </a:ext>
              <a:ext uri="{C183D7F6-B498-43B3-948B-1728B52AA6E4}">
                <adec:decorative xmlns:adec="http://schemas.microsoft.com/office/drawing/2017/decorative" val="1"/>
              </a:ext>
            </a:extLst>
          </p:cNvPr>
          <p:cNvSpPr/>
          <p:nvPr/>
        </p:nvSpPr>
        <p:spPr>
          <a:xfrm>
            <a:off x="1758336" y="4756989"/>
            <a:ext cx="2800649" cy="1663633"/>
          </a:xfrm>
          <a:prstGeom prst="ellipse">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536447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FFB36-2C91-BE5F-615F-FC5BB8CD5A7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AC0274A-DFA0-B087-4B76-906BECAC7C91}"/>
              </a:ext>
            </a:extLst>
          </p:cNvPr>
          <p:cNvSpPr>
            <a:spLocks noGrp="1"/>
          </p:cNvSpPr>
          <p:nvPr>
            <p:ph type="title"/>
          </p:nvPr>
        </p:nvSpPr>
        <p:spPr>
          <a:xfrm>
            <a:off x="154375" y="65857"/>
            <a:ext cx="8472790" cy="945381"/>
          </a:xfrm>
        </p:spPr>
        <p:txBody>
          <a:bodyPr>
            <a:noAutofit/>
          </a:bodyPr>
          <a:lstStyle/>
          <a:p>
            <a:r>
              <a:rPr lang="en-US" sz="3200" dirty="0">
                <a:latin typeface="Trebuchet MS" panose="020B0603020202020204" pitchFamily="34" charset="0"/>
              </a:rPr>
              <a:t>How does the READ Act support Tiers 2 and 3 Literacy Instruction in an MTSS Framework?</a:t>
            </a:r>
          </a:p>
        </p:txBody>
      </p:sp>
      <p:sp>
        <p:nvSpPr>
          <p:cNvPr id="3" name="Content Placeholder 2">
            <a:extLst>
              <a:ext uri="{FF2B5EF4-FFF2-40B4-BE49-F238E27FC236}">
                <a16:creationId xmlns:a16="http://schemas.microsoft.com/office/drawing/2014/main" id="{6D46EC58-5993-B3D3-6B9D-1952C9A36AD6}"/>
              </a:ext>
            </a:extLst>
          </p:cNvPr>
          <p:cNvSpPr>
            <a:spLocks noGrp="1"/>
          </p:cNvSpPr>
          <p:nvPr>
            <p:ph idx="1"/>
          </p:nvPr>
        </p:nvSpPr>
        <p:spPr>
          <a:xfrm>
            <a:off x="152400" y="1220577"/>
            <a:ext cx="4423731" cy="5635643"/>
          </a:xfrm>
        </p:spPr>
        <p:txBody>
          <a:bodyPr vert="horz" lIns="0" tIns="0" rIns="0" bIns="45720" rtlCol="0" anchor="t">
            <a:noAutofit/>
          </a:bodyPr>
          <a:lstStyle/>
          <a:p>
            <a:pPr>
              <a:lnSpc>
                <a:spcPct val="110000"/>
              </a:lnSpc>
            </a:pPr>
            <a:r>
              <a:rPr lang="en-US" sz="1700" dirty="0">
                <a:latin typeface="Trebuchet MS"/>
                <a:ea typeface="Calibri"/>
                <a:cs typeface="Calibri"/>
              </a:rPr>
              <a:t>Approved diagnostic assessment for all students at risk of having an SRD</a:t>
            </a:r>
          </a:p>
          <a:p>
            <a:pPr>
              <a:lnSpc>
                <a:spcPct val="110000"/>
              </a:lnSpc>
            </a:pPr>
            <a:r>
              <a:rPr lang="en-US" sz="1700" dirty="0">
                <a:latin typeface="Trebuchet MS"/>
                <a:ea typeface="Calibri"/>
                <a:cs typeface="Calibri"/>
              </a:rPr>
              <a:t>Requires a Plan of intervention (READ Plan) is initiated and services implemented for students identified with an SRD</a:t>
            </a:r>
            <a:endParaRPr lang="en-US" sz="1700" dirty="0">
              <a:latin typeface="Trebuchet MS"/>
            </a:endParaRPr>
          </a:p>
          <a:p>
            <a:pPr>
              <a:lnSpc>
                <a:spcPct val="110000"/>
              </a:lnSpc>
            </a:pPr>
            <a:r>
              <a:rPr lang="en-US" sz="1700" dirty="0">
                <a:latin typeface="Trebuchet MS"/>
                <a:ea typeface="Calibri"/>
                <a:cs typeface="Calibri"/>
              </a:rPr>
              <a:t>Establishes attributes of intervention instruction for literacy</a:t>
            </a:r>
            <a:endParaRPr lang="en-US" sz="1700" dirty="0">
              <a:latin typeface="Trebuchet MS"/>
            </a:endParaRPr>
          </a:p>
          <a:p>
            <a:pPr>
              <a:lnSpc>
                <a:spcPct val="110000"/>
              </a:lnSpc>
            </a:pPr>
            <a:r>
              <a:rPr lang="en-US" sz="1700" dirty="0">
                <a:latin typeface="Trebuchet MS"/>
                <a:ea typeface="Calibri"/>
                <a:cs typeface="Calibri"/>
              </a:rPr>
              <a:t>Approved SB/EB intervention programming</a:t>
            </a:r>
            <a:endParaRPr lang="en-US" sz="1700" dirty="0">
              <a:latin typeface="Trebuchet MS"/>
            </a:endParaRPr>
          </a:p>
          <a:p>
            <a:pPr>
              <a:lnSpc>
                <a:spcPct val="110000"/>
              </a:lnSpc>
            </a:pPr>
            <a:r>
              <a:rPr lang="en-US" sz="1700" dirty="0">
                <a:latin typeface="Trebuchet MS"/>
                <a:ea typeface="Calibri"/>
                <a:cs typeface="Calibri"/>
              </a:rPr>
              <a:t>Ongoing progress monitoring requirement</a:t>
            </a:r>
            <a:endParaRPr lang="en-US" sz="1700" dirty="0">
              <a:latin typeface="Trebuchet MS"/>
            </a:endParaRPr>
          </a:p>
          <a:p>
            <a:pPr>
              <a:lnSpc>
                <a:spcPct val="110000"/>
              </a:lnSpc>
            </a:pPr>
            <a:r>
              <a:rPr lang="en-US" sz="1700" dirty="0">
                <a:latin typeface="Trebuchet MS"/>
                <a:ea typeface="Calibri"/>
                <a:cs typeface="Calibri"/>
              </a:rPr>
              <a:t>Parent involvement and communication requirement</a:t>
            </a:r>
            <a:endParaRPr lang="en-US" sz="1700" dirty="0">
              <a:latin typeface="Trebuchet MS"/>
            </a:endParaRPr>
          </a:p>
          <a:p>
            <a:pPr>
              <a:lnSpc>
                <a:spcPct val="110000"/>
              </a:lnSpc>
            </a:pPr>
            <a:r>
              <a:rPr lang="en-US" sz="1700" dirty="0">
                <a:latin typeface="Trebuchet MS"/>
                <a:ea typeface="Calibri"/>
                <a:cs typeface="Calibri"/>
              </a:rPr>
              <a:t>Increased support in second year if still SRD</a:t>
            </a:r>
          </a:p>
          <a:p>
            <a:pPr>
              <a:lnSpc>
                <a:spcPct val="110000"/>
              </a:lnSpc>
            </a:pPr>
            <a:r>
              <a:rPr lang="en-US" sz="1700" dirty="0">
                <a:latin typeface="Trebuchet MS"/>
                <a:ea typeface="Calibri"/>
                <a:cs typeface="Calibri"/>
              </a:rPr>
              <a:t>Requires students below grade level but not SRD to be supported through MTSS</a:t>
            </a:r>
            <a:endParaRPr lang="en-US" sz="1700" dirty="0">
              <a:latin typeface="Trebuchet MS" panose="020B0603020202020204" pitchFamily="34" charset="0"/>
              <a:ea typeface="Calibri"/>
              <a:cs typeface="Calibri"/>
            </a:endParaRPr>
          </a:p>
          <a:p>
            <a:pPr>
              <a:lnSpc>
                <a:spcPct val="110000"/>
              </a:lnSpc>
            </a:pPr>
            <a:endParaRPr lang="en-US" sz="1700" dirty="0">
              <a:latin typeface="Trebuchet MS" panose="020B0603020202020204" pitchFamily="34" charset="0"/>
              <a:ea typeface="Calibri"/>
              <a:cs typeface="Calibri"/>
            </a:endParaRPr>
          </a:p>
          <a:p>
            <a:pPr>
              <a:lnSpc>
                <a:spcPct val="110000"/>
              </a:lnSpc>
            </a:pPr>
            <a:endParaRPr lang="en-US" sz="1700" dirty="0">
              <a:latin typeface="Trebuchet MS" panose="020B0603020202020204" pitchFamily="34" charset="0"/>
              <a:ea typeface="Calibri"/>
              <a:cs typeface="Calibri"/>
            </a:endParaRPr>
          </a:p>
        </p:txBody>
      </p:sp>
      <p:pic>
        <p:nvPicPr>
          <p:cNvPr id="6" name="Picture 2" descr="A visual of the layered continuum of support ">
            <a:extLst>
              <a:ext uri="{FF2B5EF4-FFF2-40B4-BE49-F238E27FC236}">
                <a16:creationId xmlns:a16="http://schemas.microsoft.com/office/drawing/2014/main" id="{6E5C3174-B7E3-3169-DE4D-BF43FA2F3FF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6175" y="3426431"/>
            <a:ext cx="4890959" cy="235069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2910A87-DCA4-FBD1-5E8A-948187021C69}"/>
              </a:ext>
              <a:ext uri="{C183D7F6-B498-43B3-948B-1728B52AA6E4}">
                <adec:decorative xmlns:adec="http://schemas.microsoft.com/office/drawing/2017/decorative" val="1"/>
              </a:ext>
            </a:extLst>
          </p:cNvPr>
          <p:cNvSpPr>
            <a:spLocks noGrp="1"/>
          </p:cNvSpPr>
          <p:nvPr>
            <p:ph type="sldNum" sz="quarter" idx="12"/>
          </p:nvPr>
        </p:nvSpPr>
        <p:spPr/>
        <p:txBody>
          <a:bodyPr/>
          <a:lstStyle/>
          <a:p>
            <a:fld id="{C479D5F6-EDCB-402A-AC08-4943A1820E8F}" type="slidenum">
              <a:rPr lang="en-US" smtClean="0"/>
              <a:pPr/>
              <a:t>39</a:t>
            </a:fld>
            <a:endParaRPr lang="en-US" dirty="0"/>
          </a:p>
        </p:txBody>
      </p:sp>
      <p:sp>
        <p:nvSpPr>
          <p:cNvPr id="7" name="Oval 6">
            <a:extLst>
              <a:ext uri="{FF2B5EF4-FFF2-40B4-BE49-F238E27FC236}">
                <a16:creationId xmlns:a16="http://schemas.microsoft.com/office/drawing/2014/main" id="{E42CCAD6-3261-5CD4-FD64-7402249F7870}"/>
              </a:ext>
              <a:ext uri="{C183D7F6-B498-43B3-948B-1728B52AA6E4}">
                <adec:decorative xmlns:adec="http://schemas.microsoft.com/office/drawing/2017/decorative" val="1"/>
              </a:ext>
            </a:extLst>
          </p:cNvPr>
          <p:cNvSpPr/>
          <p:nvPr/>
        </p:nvSpPr>
        <p:spPr>
          <a:xfrm>
            <a:off x="6503040" y="3259663"/>
            <a:ext cx="2289137" cy="1548478"/>
          </a:xfrm>
          <a:prstGeom prst="ellipse">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97905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5E9DC-0A5B-D609-D90E-0578DC55A9C0}"/>
              </a:ext>
            </a:extLst>
          </p:cNvPr>
          <p:cNvSpPr>
            <a:spLocks noGrp="1"/>
          </p:cNvSpPr>
          <p:nvPr>
            <p:ph type="title"/>
          </p:nvPr>
        </p:nvSpPr>
        <p:spPr/>
        <p:txBody>
          <a:bodyPr>
            <a:normAutofit/>
          </a:bodyPr>
          <a:lstStyle/>
          <a:p>
            <a:r>
              <a:rPr lang="en-US" sz="4000" dirty="0"/>
              <a:t>Today’s Meeting</a:t>
            </a:r>
          </a:p>
        </p:txBody>
      </p:sp>
      <p:sp>
        <p:nvSpPr>
          <p:cNvPr id="3" name="Content Placeholder 2">
            <a:extLst>
              <a:ext uri="{FF2B5EF4-FFF2-40B4-BE49-F238E27FC236}">
                <a16:creationId xmlns:a16="http://schemas.microsoft.com/office/drawing/2014/main" id="{F86F12B8-D25F-8BD9-E8A7-AEC30E0D606B}"/>
              </a:ext>
            </a:extLst>
          </p:cNvPr>
          <p:cNvSpPr>
            <a:spLocks noGrp="1"/>
          </p:cNvSpPr>
          <p:nvPr>
            <p:ph idx="1"/>
          </p:nvPr>
        </p:nvSpPr>
        <p:spPr>
          <a:xfrm>
            <a:off x="245192" y="1479277"/>
            <a:ext cx="8681093" cy="2872742"/>
          </a:xfrm>
        </p:spPr>
        <p:txBody>
          <a:bodyPr/>
          <a:lstStyle/>
          <a:p>
            <a:r>
              <a:rPr lang="en-US" dirty="0">
                <a:latin typeface="Trebuchet MS" panose="020B0603020202020204" pitchFamily="34" charset="0"/>
              </a:rPr>
              <a:t>Please utilize the Zoom Q&amp;A feature for questions during the meeting</a:t>
            </a:r>
          </a:p>
          <a:p>
            <a:r>
              <a:rPr lang="en-US" dirty="0">
                <a:latin typeface="Trebuchet MS" panose="020B0603020202020204" pitchFamily="34" charset="0"/>
              </a:rPr>
              <a:t>Some questions may be answered live by CDE or later in the meeting</a:t>
            </a:r>
          </a:p>
          <a:p>
            <a:r>
              <a:rPr lang="en-US" dirty="0">
                <a:latin typeface="Trebuchet MS" panose="020B0603020202020204" pitchFamily="34" charset="0"/>
              </a:rPr>
              <a:t>Individual district questions may be answered over email or later follow-up with your consultant or specialist</a:t>
            </a:r>
          </a:p>
        </p:txBody>
      </p:sp>
      <p:pic>
        <p:nvPicPr>
          <p:cNvPr id="6" name="Picture 5" descr="Zoom toolbar with the Q&amp;A feature circled for reference">
            <a:extLst>
              <a:ext uri="{FF2B5EF4-FFF2-40B4-BE49-F238E27FC236}">
                <a16:creationId xmlns:a16="http://schemas.microsoft.com/office/drawing/2014/main" id="{911F2F89-A2D5-A866-8BA8-F86E33630499}"/>
              </a:ext>
            </a:extLst>
          </p:cNvPr>
          <p:cNvPicPr>
            <a:picLocks noChangeAspect="1"/>
          </p:cNvPicPr>
          <p:nvPr/>
        </p:nvPicPr>
        <p:blipFill>
          <a:blip r:embed="rId3"/>
          <a:stretch>
            <a:fillRect/>
          </a:stretch>
        </p:blipFill>
        <p:spPr>
          <a:xfrm>
            <a:off x="806256" y="5378723"/>
            <a:ext cx="7531487" cy="596931"/>
          </a:xfrm>
          <a:prstGeom prst="rect">
            <a:avLst/>
          </a:prstGeom>
        </p:spPr>
      </p:pic>
      <p:sp>
        <p:nvSpPr>
          <p:cNvPr id="4" name="Slide Number Placeholder 3">
            <a:extLst>
              <a:ext uri="{FF2B5EF4-FFF2-40B4-BE49-F238E27FC236}">
                <a16:creationId xmlns:a16="http://schemas.microsoft.com/office/drawing/2014/main" id="{9B13DD56-F338-4DDD-6DEC-4AD67EC6058C}"/>
              </a:ext>
              <a:ext uri="{C183D7F6-B498-43B3-948B-1728B52AA6E4}">
                <adec:decorative xmlns:adec="http://schemas.microsoft.com/office/drawing/2017/decorative" val="1"/>
              </a:ext>
            </a:extLst>
          </p:cNvPr>
          <p:cNvSpPr>
            <a:spLocks noGrp="1"/>
          </p:cNvSpPr>
          <p:nvPr>
            <p:ph type="sldNum" sz="quarter" idx="12"/>
          </p:nvPr>
        </p:nvSpPr>
        <p:spPr/>
        <p:txBody>
          <a:bodyPr/>
          <a:lstStyle/>
          <a:p>
            <a:fld id="{C479D5F6-EDCB-402A-AC08-4943A1820E8F}" type="slidenum">
              <a:rPr lang="en-US" smtClean="0"/>
              <a:pPr/>
              <a:t>4</a:t>
            </a:fld>
            <a:endParaRPr lang="en-US" dirty="0"/>
          </a:p>
        </p:txBody>
      </p:sp>
      <p:sp>
        <p:nvSpPr>
          <p:cNvPr id="7" name="Oval 6">
            <a:extLst>
              <a:ext uri="{FF2B5EF4-FFF2-40B4-BE49-F238E27FC236}">
                <a16:creationId xmlns:a16="http://schemas.microsoft.com/office/drawing/2014/main" id="{1F828E72-30CE-E56D-95BB-165ECE654E45}"/>
              </a:ext>
              <a:ext uri="{C183D7F6-B498-43B3-948B-1728B52AA6E4}">
                <adec:decorative xmlns:adec="http://schemas.microsoft.com/office/drawing/2017/decorative" val="1"/>
              </a:ext>
            </a:extLst>
          </p:cNvPr>
          <p:cNvSpPr/>
          <p:nvPr/>
        </p:nvSpPr>
        <p:spPr>
          <a:xfrm>
            <a:off x="6683827" y="5078473"/>
            <a:ext cx="1012371" cy="119742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Down 7">
            <a:extLst>
              <a:ext uri="{FF2B5EF4-FFF2-40B4-BE49-F238E27FC236}">
                <a16:creationId xmlns:a16="http://schemas.microsoft.com/office/drawing/2014/main" id="{FBE2CE60-3D5C-9676-BA84-17D9B47C2603}"/>
              </a:ext>
              <a:ext uri="{C183D7F6-B498-43B3-948B-1728B52AA6E4}">
                <adec:decorative xmlns:adec="http://schemas.microsoft.com/office/drawing/2017/decorative" val="1"/>
              </a:ext>
            </a:extLst>
          </p:cNvPr>
          <p:cNvSpPr/>
          <p:nvPr/>
        </p:nvSpPr>
        <p:spPr>
          <a:xfrm>
            <a:off x="6836226" y="3989213"/>
            <a:ext cx="707571" cy="1017680"/>
          </a:xfrm>
          <a:prstGeom prst="downArrow">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223158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5001B-F3F7-359F-5C91-D1D60B1FCDA8}"/>
              </a:ext>
            </a:extLst>
          </p:cNvPr>
          <p:cNvSpPr>
            <a:spLocks noGrp="1"/>
          </p:cNvSpPr>
          <p:nvPr>
            <p:ph type="title"/>
          </p:nvPr>
        </p:nvSpPr>
        <p:spPr>
          <a:xfrm>
            <a:off x="245193" y="254514"/>
            <a:ext cx="8616585" cy="756418"/>
          </a:xfrm>
        </p:spPr>
        <p:txBody>
          <a:bodyPr>
            <a:normAutofit/>
          </a:bodyPr>
          <a:lstStyle/>
          <a:p>
            <a:r>
              <a:rPr lang="en-US" sz="3600" dirty="0">
                <a:latin typeface="Trebuchet MS" panose="020B0603020202020204" pitchFamily="34" charset="0"/>
                <a:cs typeface="Arial" panose="020B0604020202020204" pitchFamily="34" charset="0"/>
              </a:rPr>
              <a:t>Resources and Contact Information </a:t>
            </a:r>
          </a:p>
        </p:txBody>
      </p:sp>
      <p:sp>
        <p:nvSpPr>
          <p:cNvPr id="3" name="Content Placeholder 2">
            <a:extLst>
              <a:ext uri="{FF2B5EF4-FFF2-40B4-BE49-F238E27FC236}">
                <a16:creationId xmlns:a16="http://schemas.microsoft.com/office/drawing/2014/main" id="{B886F2BB-B790-8D8E-24B8-2DFDAF5F4C39}"/>
              </a:ext>
            </a:extLst>
          </p:cNvPr>
          <p:cNvSpPr>
            <a:spLocks noGrp="1"/>
          </p:cNvSpPr>
          <p:nvPr>
            <p:ph idx="1"/>
          </p:nvPr>
        </p:nvSpPr>
        <p:spPr/>
        <p:txBody>
          <a:bodyPr/>
          <a:lstStyle/>
          <a:p>
            <a:pPr marL="0" indent="0">
              <a:buNone/>
            </a:pPr>
            <a:r>
              <a:rPr lang="en-US" dirty="0">
                <a:latin typeface="Trebuchet MS" panose="020B0603020202020204" pitchFamily="34" charset="0"/>
                <a:cs typeface="Arial" panose="020B0604020202020204" pitchFamily="34" charset="0"/>
              </a:rPr>
              <a:t>Christina Kirchhof, COMTSS Specialist - </a:t>
            </a:r>
            <a:r>
              <a:rPr lang="en-US" dirty="0">
                <a:latin typeface="Trebuchet MS" panose="020B0603020202020204" pitchFamily="34" charset="0"/>
                <a:cs typeface="Arial" panose="020B0604020202020204" pitchFamily="34" charset="0"/>
                <a:hlinkClick r:id="rId2"/>
              </a:rPr>
              <a:t>Kirchhof_c@cde.state.co.us</a:t>
            </a:r>
            <a:r>
              <a:rPr lang="en-US" dirty="0">
                <a:latin typeface="Trebuchet MS" panose="020B0603020202020204" pitchFamily="34" charset="0"/>
                <a:cs typeface="Arial" panose="020B0604020202020204" pitchFamily="34" charset="0"/>
              </a:rPr>
              <a:t> </a:t>
            </a:r>
          </a:p>
          <a:p>
            <a:pPr marL="0" indent="0">
              <a:buNone/>
            </a:pPr>
            <a:endParaRPr lang="en-US" dirty="0">
              <a:latin typeface="Trebuchet MS" panose="020B0603020202020204" pitchFamily="34" charset="0"/>
              <a:cs typeface="Arial" panose="020B0604020202020204" pitchFamily="34" charset="0"/>
            </a:endParaRPr>
          </a:p>
          <a:p>
            <a:pPr marL="0" indent="0">
              <a:buNone/>
            </a:pPr>
            <a:r>
              <a:rPr lang="en-US" dirty="0">
                <a:latin typeface="Trebuchet MS" panose="020B0603020202020204" pitchFamily="34" charset="0"/>
                <a:cs typeface="Arial" panose="020B0604020202020204" pitchFamily="34" charset="0"/>
              </a:rPr>
              <a:t>Office of Learning Supports – </a:t>
            </a:r>
            <a:r>
              <a:rPr lang="en-US" dirty="0">
                <a:latin typeface="Trebuchet MS" panose="020B0603020202020204" pitchFamily="34" charset="0"/>
                <a:cs typeface="Arial" panose="020B0604020202020204" pitchFamily="34" charset="0"/>
                <a:hlinkClick r:id="rId3"/>
              </a:rPr>
              <a:t>COMTSS@cde.state.co.us</a:t>
            </a:r>
            <a:r>
              <a:rPr lang="en-US" dirty="0">
                <a:latin typeface="Trebuchet MS" panose="020B0603020202020204" pitchFamily="34" charset="0"/>
                <a:cs typeface="Arial" panose="020B0604020202020204" pitchFamily="34" charset="0"/>
              </a:rPr>
              <a:t> </a:t>
            </a:r>
          </a:p>
          <a:p>
            <a:pPr marL="0" indent="0">
              <a:buNone/>
            </a:pPr>
            <a:endParaRPr lang="en-US" dirty="0">
              <a:latin typeface="Trebuchet MS" panose="020B0603020202020204" pitchFamily="34" charset="0"/>
              <a:cs typeface="Arial" panose="020B0604020202020204" pitchFamily="34" charset="0"/>
            </a:endParaRPr>
          </a:p>
          <a:p>
            <a:pPr marL="0" indent="0">
              <a:buNone/>
            </a:pPr>
            <a:r>
              <a:rPr lang="en-US" dirty="0">
                <a:latin typeface="Trebuchet MS" panose="020B0603020202020204" pitchFamily="34" charset="0"/>
                <a:cs typeface="Arial" panose="020B0604020202020204" pitchFamily="34" charset="0"/>
                <a:hlinkClick r:id="rId4"/>
              </a:rPr>
              <a:t>COMTSS homepage and Practice Profiles </a:t>
            </a:r>
            <a:endParaRPr lang="en-US" dirty="0">
              <a:latin typeface="Trebuchet MS" panose="020B0603020202020204" pitchFamily="34" charset="0"/>
              <a:cs typeface="Arial" panose="020B0604020202020204" pitchFamily="34" charset="0"/>
            </a:endParaRPr>
          </a:p>
          <a:p>
            <a:pPr marL="0" indent="0">
              <a:buNone/>
            </a:pPr>
            <a:endParaRPr lang="en-US" dirty="0">
              <a:latin typeface="Trebuchet MS" panose="020B0603020202020204" pitchFamily="34" charset="0"/>
              <a:cs typeface="Arial" panose="020B0604020202020204" pitchFamily="34" charset="0"/>
            </a:endParaRPr>
          </a:p>
          <a:p>
            <a:pPr marL="0" indent="0">
              <a:buNone/>
            </a:pPr>
            <a:r>
              <a:rPr lang="en-US" dirty="0">
                <a:latin typeface="Trebuchet MS" panose="020B0603020202020204" pitchFamily="34" charset="0"/>
                <a:cs typeface="Arial" panose="020B0604020202020204" pitchFamily="34" charset="0"/>
                <a:hlinkClick r:id="rId5"/>
              </a:rPr>
              <a:t>COMTSS Resources </a:t>
            </a:r>
            <a:endParaRPr lang="en-US" dirty="0">
              <a:latin typeface="Trebuchet MS" panose="020B0603020202020204" pitchFamily="34" charset="0"/>
              <a:cs typeface="Arial" panose="020B0604020202020204" pitchFamily="34" charset="0"/>
            </a:endParaRPr>
          </a:p>
          <a:p>
            <a:pPr marL="0" indent="0">
              <a:buNone/>
            </a:pPr>
            <a:endParaRPr lang="en-US" dirty="0">
              <a:latin typeface="Trebuchet MS" panose="020B0603020202020204" pitchFamily="34" charset="0"/>
              <a:cs typeface="Arial" panose="020B0604020202020204" pitchFamily="34" charset="0"/>
            </a:endParaRPr>
          </a:p>
          <a:p>
            <a:pPr marL="0" indent="0">
              <a:buNone/>
            </a:pPr>
            <a:r>
              <a:rPr lang="en-US" dirty="0">
                <a:latin typeface="Trebuchet MS" panose="020B0603020202020204" pitchFamily="34" charset="0"/>
                <a:cs typeface="Arial" panose="020B0604020202020204" pitchFamily="34" charset="0"/>
                <a:hlinkClick r:id="rId6"/>
              </a:rPr>
              <a:t>Online Academy </a:t>
            </a:r>
            <a:endParaRPr lang="en-US" dirty="0">
              <a:latin typeface="Trebuchet MS" panose="020B0603020202020204" pitchFamily="34" charset="0"/>
              <a:cs typeface="Arial" panose="020B0604020202020204" pitchFamily="34" charset="0"/>
            </a:endParaRPr>
          </a:p>
          <a:p>
            <a:pPr marL="0" indent="0">
              <a:buNone/>
            </a:pPr>
            <a:endParaRPr lang="en-US" dirty="0">
              <a:latin typeface="Trebuchet MS" panose="020B0603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endParaRPr>
          </a:p>
          <a:p>
            <a:pPr marL="0" indent="0">
              <a:buNone/>
            </a:pPr>
            <a:endParaRPr lang="en-US" dirty="0">
              <a:latin typeface="Trebuchet MS" panose="020B0603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endParaRPr>
          </a:p>
        </p:txBody>
      </p:sp>
      <p:sp>
        <p:nvSpPr>
          <p:cNvPr id="4" name="Slide Number Placeholder 3">
            <a:extLst>
              <a:ext uri="{FF2B5EF4-FFF2-40B4-BE49-F238E27FC236}">
                <a16:creationId xmlns:a16="http://schemas.microsoft.com/office/drawing/2014/main" id="{A87E5F11-4E65-8C56-1807-926CF5136439}"/>
              </a:ext>
            </a:extLst>
          </p:cNvPr>
          <p:cNvSpPr>
            <a:spLocks noGrp="1"/>
          </p:cNvSpPr>
          <p:nvPr>
            <p:ph type="sldNum" sz="quarter" idx="12"/>
          </p:nvPr>
        </p:nvSpPr>
        <p:spPr/>
        <p:txBody>
          <a:bodyPr/>
          <a:lstStyle/>
          <a:p>
            <a:fld id="{C479D5F6-EDCB-402A-AC08-4943A1820E8F}" type="slidenum">
              <a:rPr lang="en-US" smtClean="0"/>
              <a:pPr/>
              <a:t>40</a:t>
            </a:fld>
            <a:endParaRPr lang="en-US" dirty="0"/>
          </a:p>
        </p:txBody>
      </p:sp>
    </p:spTree>
    <p:extLst>
      <p:ext uri="{BB962C8B-B14F-4D97-AF65-F5344CB8AC3E}">
        <p14:creationId xmlns:p14="http://schemas.microsoft.com/office/powerpoint/2010/main" val="3555553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32C11-57F2-B35D-C481-F047A645F9AF}"/>
              </a:ext>
            </a:extLst>
          </p:cNvPr>
          <p:cNvSpPr>
            <a:spLocks noGrp="1"/>
          </p:cNvSpPr>
          <p:nvPr>
            <p:ph type="title"/>
          </p:nvPr>
        </p:nvSpPr>
        <p:spPr>
          <a:xfrm>
            <a:off x="190005" y="116770"/>
            <a:ext cx="8822110" cy="1325563"/>
          </a:xfrm>
        </p:spPr>
        <p:txBody>
          <a:bodyPr>
            <a:normAutofit/>
          </a:bodyPr>
          <a:lstStyle/>
          <a:p>
            <a:r>
              <a:rPr lang="en-US" sz="4000" dirty="0">
                <a:latin typeface="Trebuchet MS" panose="020B0603020202020204" pitchFamily="34" charset="0"/>
              </a:rPr>
              <a:t>Colorado Multi-tiered System of Supports</a:t>
            </a:r>
          </a:p>
        </p:txBody>
      </p:sp>
      <p:pic>
        <p:nvPicPr>
          <p:cNvPr id="4" name="Content Placeholder 3" descr="The COMTSS logo ">
            <a:extLst>
              <a:ext uri="{FF2B5EF4-FFF2-40B4-BE49-F238E27FC236}">
                <a16:creationId xmlns:a16="http://schemas.microsoft.com/office/drawing/2014/main" id="{27721231-A862-6F89-2BC0-787ED4B0A89A}"/>
              </a:ext>
            </a:extLst>
          </p:cNvPr>
          <p:cNvPicPr>
            <a:picLocks noGrp="1" noChangeAspect="1"/>
          </p:cNvPicPr>
          <p:nvPr>
            <p:ph idx="1"/>
          </p:nvPr>
        </p:nvPicPr>
        <p:blipFill>
          <a:blip r:embed="rId3"/>
          <a:stretch>
            <a:fillRect/>
          </a:stretch>
        </p:blipFill>
        <p:spPr>
          <a:xfrm>
            <a:off x="628651" y="1989076"/>
            <a:ext cx="2644004" cy="3263504"/>
          </a:xfrm>
          <a:prstGeom prst="rect">
            <a:avLst/>
          </a:prstGeom>
        </p:spPr>
      </p:pic>
      <p:sp>
        <p:nvSpPr>
          <p:cNvPr id="5" name="TextBox 4">
            <a:extLst>
              <a:ext uri="{FF2B5EF4-FFF2-40B4-BE49-F238E27FC236}">
                <a16:creationId xmlns:a16="http://schemas.microsoft.com/office/drawing/2014/main" id="{741FDC6B-8D24-6771-0A7E-EA200FDE8010}"/>
              </a:ext>
            </a:extLst>
          </p:cNvPr>
          <p:cNvSpPr txBox="1"/>
          <p:nvPr/>
        </p:nvSpPr>
        <p:spPr>
          <a:xfrm>
            <a:off x="3361038" y="1248032"/>
            <a:ext cx="5651077" cy="5278368"/>
          </a:xfrm>
          <a:prstGeom prst="rect">
            <a:avLst/>
          </a:prstGeom>
          <a:noFill/>
        </p:spPr>
        <p:txBody>
          <a:bodyPr wrap="square" lIns="91440" tIns="45720" rIns="91440" bIns="45720" rtlCol="0" anchor="t">
            <a:spAutoFit/>
          </a:bodyPr>
          <a:lstStyle/>
          <a:p>
            <a:pPr rtl="0">
              <a:lnSpc>
                <a:spcPct val="150000"/>
              </a:lnSpc>
              <a:spcBef>
                <a:spcPts val="750"/>
              </a:spcBef>
              <a:spcAft>
                <a:spcPts val="0"/>
              </a:spcAft>
            </a:pPr>
            <a:r>
              <a:rPr lang="en-US" b="0" i="0" u="none" strike="noStrike" dirty="0">
                <a:solidFill>
                  <a:srgbClr val="000000"/>
                </a:solidFill>
                <a:effectLst/>
                <a:latin typeface="Trebuchet MS"/>
                <a:cs typeface="Arial"/>
              </a:rPr>
              <a:t>Colorado Multi-Tiered System of Supports (COMTSS) is a </a:t>
            </a:r>
            <a:r>
              <a:rPr lang="en-US" i="0" u="none" strike="noStrike" dirty="0">
                <a:solidFill>
                  <a:srgbClr val="000000"/>
                </a:solidFill>
                <a:effectLst/>
                <a:latin typeface="Trebuchet MS"/>
                <a:cs typeface="Arial"/>
              </a:rPr>
              <a:t>prevention-based framework </a:t>
            </a:r>
            <a:r>
              <a:rPr lang="en-US" b="0" i="0" u="none" strike="noStrike" dirty="0">
                <a:solidFill>
                  <a:srgbClr val="000000"/>
                </a:solidFill>
                <a:effectLst/>
                <a:latin typeface="Trebuchet MS"/>
                <a:cs typeface="Arial"/>
              </a:rPr>
              <a:t>using </a:t>
            </a:r>
            <a:r>
              <a:rPr lang="en-US" b="0" i="0" u="sng" dirty="0">
                <a:solidFill>
                  <a:srgbClr val="9900FF"/>
                </a:solidFill>
                <a:effectLst/>
                <a:latin typeface="Trebuchet MS"/>
                <a:cs typeface="Arial"/>
              </a:rPr>
              <a:t>team-driven leadership</a:t>
            </a:r>
            <a:r>
              <a:rPr lang="en-US" b="0" i="0" u="none" strike="noStrike" dirty="0">
                <a:solidFill>
                  <a:srgbClr val="000000"/>
                </a:solidFill>
                <a:effectLst/>
                <a:latin typeface="Trebuchet MS"/>
                <a:cs typeface="Arial"/>
              </a:rPr>
              <a:t> and </a:t>
            </a:r>
            <a:r>
              <a:rPr lang="en-US" b="0" i="0" u="sng" dirty="0">
                <a:solidFill>
                  <a:srgbClr val="4A86E8"/>
                </a:solidFill>
                <a:effectLst/>
                <a:latin typeface="Trebuchet MS"/>
                <a:cs typeface="Arial"/>
              </a:rPr>
              <a:t>data-based problem solving</a:t>
            </a:r>
            <a:r>
              <a:rPr lang="en-US" b="0" i="0" u="none" strike="noStrike" dirty="0">
                <a:solidFill>
                  <a:srgbClr val="000000"/>
                </a:solidFill>
                <a:effectLst/>
                <a:latin typeface="Trebuchet MS"/>
                <a:cs typeface="Arial"/>
              </a:rPr>
              <a:t> to improve the outcomes of every student through </a:t>
            </a:r>
            <a:r>
              <a:rPr lang="en-US" b="0" i="0" u="sng" dirty="0">
                <a:solidFill>
                  <a:srgbClr val="0000FF"/>
                </a:solidFill>
                <a:effectLst/>
                <a:latin typeface="Trebuchet MS"/>
                <a:cs typeface="Arial"/>
              </a:rPr>
              <a:t>family, school, and community partnerships</a:t>
            </a:r>
            <a:r>
              <a:rPr lang="en-US" b="0" i="0" u="sng" dirty="0">
                <a:solidFill>
                  <a:srgbClr val="000000"/>
                </a:solidFill>
                <a:effectLst/>
                <a:latin typeface="Trebuchet MS"/>
                <a:cs typeface="Arial"/>
              </a:rPr>
              <a:t>,</a:t>
            </a:r>
            <a:r>
              <a:rPr lang="en-US" b="0" i="0" u="none" strike="noStrike" dirty="0">
                <a:solidFill>
                  <a:srgbClr val="000000"/>
                </a:solidFill>
                <a:effectLst/>
                <a:latin typeface="Trebuchet MS"/>
                <a:cs typeface="Arial"/>
              </a:rPr>
              <a:t> </a:t>
            </a:r>
            <a:r>
              <a:rPr lang="en-US" b="0" i="0" u="sng" dirty="0">
                <a:solidFill>
                  <a:srgbClr val="3DD3C3"/>
                </a:solidFill>
                <a:effectLst/>
                <a:latin typeface="Trebuchet MS"/>
                <a:cs typeface="Arial"/>
              </a:rPr>
              <a:t>comprehensive assessment</a:t>
            </a:r>
            <a:r>
              <a:rPr lang="en-US" b="0" i="0" u="sng" dirty="0">
                <a:solidFill>
                  <a:srgbClr val="000000"/>
                </a:solidFill>
                <a:effectLst/>
                <a:latin typeface="Trebuchet MS"/>
                <a:cs typeface="Arial"/>
              </a:rPr>
              <a:t>,</a:t>
            </a:r>
            <a:r>
              <a:rPr lang="en-US" b="0" i="0" u="none" strike="noStrike" dirty="0">
                <a:solidFill>
                  <a:srgbClr val="000000"/>
                </a:solidFill>
                <a:effectLst/>
                <a:latin typeface="Trebuchet MS"/>
                <a:cs typeface="Arial"/>
              </a:rPr>
              <a:t> and a </a:t>
            </a:r>
            <a:r>
              <a:rPr lang="en-US" b="0" i="0" u="sng" dirty="0">
                <a:solidFill>
                  <a:srgbClr val="008000"/>
                </a:solidFill>
                <a:effectLst/>
                <a:latin typeface="Trebuchet MS"/>
                <a:cs typeface="Arial"/>
              </a:rPr>
              <a:t>layered continuum of supports</a:t>
            </a:r>
            <a:r>
              <a:rPr lang="en-US" b="0" i="0" u="none" strike="noStrike" dirty="0">
                <a:solidFill>
                  <a:srgbClr val="008000"/>
                </a:solidFill>
                <a:effectLst/>
                <a:latin typeface="Trebuchet MS"/>
                <a:cs typeface="Arial"/>
              </a:rPr>
              <a:t>.</a:t>
            </a:r>
            <a:r>
              <a:rPr lang="en-US" dirty="0">
                <a:latin typeface="Trebuchet MS"/>
                <a:cs typeface="Arial"/>
              </a:rPr>
              <a:t> </a:t>
            </a:r>
            <a:r>
              <a:rPr lang="en-US" b="0" i="0" u="none" strike="noStrike" dirty="0">
                <a:solidFill>
                  <a:srgbClr val="000000"/>
                </a:solidFill>
                <a:effectLst/>
                <a:latin typeface="Trebuchet MS"/>
                <a:cs typeface="Arial"/>
              </a:rPr>
              <a:t>Implementation science and universal design for learning are employed to create one </a:t>
            </a:r>
            <a:r>
              <a:rPr lang="en-US" b="1" i="0" u="none" strike="noStrike" dirty="0">
                <a:solidFill>
                  <a:srgbClr val="000000"/>
                </a:solidFill>
                <a:effectLst/>
                <a:latin typeface="Trebuchet MS"/>
                <a:cs typeface="Arial"/>
              </a:rPr>
              <a:t>integrated system</a:t>
            </a:r>
            <a:r>
              <a:rPr lang="en-US" b="0" i="0" u="none" strike="noStrike" dirty="0">
                <a:solidFill>
                  <a:srgbClr val="000000"/>
                </a:solidFill>
                <a:effectLst/>
                <a:latin typeface="Trebuchet MS"/>
                <a:cs typeface="Arial"/>
              </a:rPr>
              <a:t> that focuses on increasing academic and behavioral outcomes to equitably support the varying needs of all students.</a:t>
            </a:r>
            <a:endParaRPr lang="en-US" b="0" dirty="0">
              <a:effectLst/>
              <a:latin typeface="Trebuchet MS"/>
              <a:cs typeface="Arial"/>
            </a:endParaRPr>
          </a:p>
          <a:p>
            <a:br>
              <a:rPr lang="en-US" sz="2000" dirty="0">
                <a:latin typeface="Trebuchet MS" panose="020B0603020202020204" pitchFamily="34" charset="0"/>
              </a:rPr>
            </a:br>
            <a:endParaRPr lang="en-US" sz="2000" dirty="0">
              <a:latin typeface="Trebuchet MS" panose="020B0603020202020204" pitchFamily="34" charset="0"/>
            </a:endParaRPr>
          </a:p>
        </p:txBody>
      </p:sp>
      <p:pic>
        <p:nvPicPr>
          <p:cNvPr id="3" name="Picture 2" descr="Colorado Department of Education Logo">
            <a:extLst>
              <a:ext uri="{FF2B5EF4-FFF2-40B4-BE49-F238E27FC236}">
                <a16:creationId xmlns:a16="http://schemas.microsoft.com/office/drawing/2014/main" id="{F8530F1A-B827-B35B-B578-127B331D62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9978" y="6153519"/>
            <a:ext cx="1357228" cy="526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698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A705D-FC75-F970-7C7D-6C63A7297F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B929F7-391C-7B84-19EE-0D3349D3E0A4}"/>
              </a:ext>
            </a:extLst>
          </p:cNvPr>
          <p:cNvSpPr>
            <a:spLocks noGrp="1"/>
          </p:cNvSpPr>
          <p:nvPr>
            <p:ph type="title"/>
          </p:nvPr>
        </p:nvSpPr>
        <p:spPr>
          <a:xfrm>
            <a:off x="245193" y="254514"/>
            <a:ext cx="6081865" cy="756418"/>
          </a:xfrm>
        </p:spPr>
        <p:txBody>
          <a:bodyPr anchor="t">
            <a:normAutofit/>
          </a:bodyPr>
          <a:lstStyle/>
          <a:p>
            <a:r>
              <a:rPr lang="en-US" sz="4000" dirty="0">
                <a:latin typeface="Trebuchet MS" panose="020B0603020202020204" pitchFamily="34" charset="0"/>
                <a:cs typeface="Arial" panose="020B0604020202020204" pitchFamily="34" charset="0"/>
              </a:rPr>
              <a:t>What is MTSS? </a:t>
            </a:r>
          </a:p>
        </p:txBody>
      </p:sp>
      <p:sp>
        <p:nvSpPr>
          <p:cNvPr id="10" name="Slide Number Placeholder 3">
            <a:extLst>
              <a:ext uri="{FF2B5EF4-FFF2-40B4-BE49-F238E27FC236}">
                <a16:creationId xmlns:a16="http://schemas.microsoft.com/office/drawing/2014/main" id="{F1B8C5A3-C121-1007-E5AD-82EDBE6A8C0A}"/>
              </a:ext>
            </a:extLst>
          </p:cNvPr>
          <p:cNvSpPr>
            <a:spLocks noGrp="1"/>
          </p:cNvSpPr>
          <p:nvPr>
            <p:ph type="sldNum" sz="quarter" idx="12"/>
          </p:nvPr>
        </p:nvSpPr>
        <p:spPr>
          <a:xfrm>
            <a:off x="223071" y="6427018"/>
            <a:ext cx="2057400" cy="365125"/>
          </a:xfrm>
        </p:spPr>
        <p:txBody>
          <a:bodyPr/>
          <a:lstStyle/>
          <a:p>
            <a:pPr>
              <a:spcAft>
                <a:spcPts val="600"/>
              </a:spcAft>
            </a:pPr>
            <a:fld id="{C479D5F6-EDCB-402A-AC08-4943A1820E8F}" type="slidenum">
              <a:rPr lang="en-US" smtClean="0"/>
              <a:pPr>
                <a:spcAft>
                  <a:spcPts val="600"/>
                </a:spcAft>
              </a:pPr>
              <a:t>6</a:t>
            </a:fld>
            <a:endParaRPr lang="en-US" dirty="0"/>
          </a:p>
        </p:txBody>
      </p:sp>
      <p:sp>
        <p:nvSpPr>
          <p:cNvPr id="5" name="TextBox 4">
            <a:extLst>
              <a:ext uri="{FF2B5EF4-FFF2-40B4-BE49-F238E27FC236}">
                <a16:creationId xmlns:a16="http://schemas.microsoft.com/office/drawing/2014/main" id="{8EBC4925-E905-CE05-CF74-559ACC79B701}"/>
              </a:ext>
            </a:extLst>
          </p:cNvPr>
          <p:cNvSpPr txBox="1"/>
          <p:nvPr/>
        </p:nvSpPr>
        <p:spPr>
          <a:xfrm>
            <a:off x="237146" y="1718516"/>
            <a:ext cx="873661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Sans-Serif"/>
              <a:buChar char="•"/>
            </a:pPr>
            <a:r>
              <a:rPr lang="en-US" sz="3200" dirty="0">
                <a:latin typeface="Trebuchet MS"/>
                <a:ea typeface="Calibri"/>
                <a:cs typeface="Calibri"/>
              </a:rPr>
              <a:t>MTSS is a </a:t>
            </a:r>
            <a:r>
              <a:rPr lang="en-US" sz="3200" b="1" dirty="0">
                <a:latin typeface="Trebuchet MS"/>
                <a:ea typeface="Calibri"/>
                <a:cs typeface="Calibri"/>
              </a:rPr>
              <a:t>systems framework</a:t>
            </a:r>
            <a:r>
              <a:rPr lang="en-US" sz="3200" dirty="0">
                <a:latin typeface="Trebuchet MS"/>
                <a:ea typeface="Calibri"/>
                <a:cs typeface="Calibri"/>
              </a:rPr>
              <a:t> that supports the use of </a:t>
            </a:r>
            <a:r>
              <a:rPr lang="en-US" sz="3200" b="1" dirty="0">
                <a:latin typeface="Trebuchet MS"/>
                <a:ea typeface="Calibri"/>
                <a:cs typeface="Calibri"/>
              </a:rPr>
              <a:t>educational innovations. </a:t>
            </a:r>
            <a:endParaRPr lang="en-US" sz="3200" dirty="0">
              <a:solidFill>
                <a:srgbClr val="444444"/>
              </a:solidFill>
              <a:latin typeface="Trebuchet MS"/>
              <a:ea typeface="Calibri"/>
              <a:cs typeface="Calibri"/>
            </a:endParaRPr>
          </a:p>
        </p:txBody>
      </p:sp>
      <p:sp>
        <p:nvSpPr>
          <p:cNvPr id="8" name="TextBox 7">
            <a:extLst>
              <a:ext uri="{FF2B5EF4-FFF2-40B4-BE49-F238E27FC236}">
                <a16:creationId xmlns:a16="http://schemas.microsoft.com/office/drawing/2014/main" id="{A34465AB-A9E7-4289-67F5-943EAF8378BD}"/>
              </a:ext>
            </a:extLst>
          </p:cNvPr>
          <p:cNvSpPr txBox="1"/>
          <p:nvPr/>
        </p:nvSpPr>
        <p:spPr>
          <a:xfrm>
            <a:off x="219922" y="3285586"/>
            <a:ext cx="872270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a:buChar char="•"/>
            </a:pPr>
            <a:r>
              <a:rPr lang="en-US" sz="3200" dirty="0">
                <a:latin typeface="Trebuchet MS"/>
                <a:ea typeface="Calibri"/>
                <a:cs typeface="Calibri"/>
              </a:rPr>
              <a:t>An </a:t>
            </a:r>
            <a:r>
              <a:rPr lang="en-US" sz="3200" b="1" dirty="0">
                <a:latin typeface="Trebuchet MS"/>
                <a:ea typeface="Calibri"/>
                <a:cs typeface="Calibri"/>
              </a:rPr>
              <a:t>innovation</a:t>
            </a:r>
            <a:r>
              <a:rPr lang="en-US" sz="3200" dirty="0">
                <a:latin typeface="Trebuchet MS"/>
                <a:ea typeface="Calibri"/>
                <a:cs typeface="Calibri"/>
              </a:rPr>
              <a:t> is an intervention or a solution that helps </a:t>
            </a:r>
            <a:r>
              <a:rPr lang="en-US" sz="3200" b="1" dirty="0">
                <a:latin typeface="Trebuchet MS"/>
                <a:ea typeface="Calibri"/>
                <a:cs typeface="Calibri"/>
              </a:rPr>
              <a:t>solve a problem.</a:t>
            </a:r>
            <a:endParaRPr lang="en-US" sz="3200" dirty="0">
              <a:latin typeface="Trebuchet MS"/>
              <a:ea typeface="Roboto Slab"/>
              <a:cs typeface="Roboto Slab"/>
            </a:endParaRPr>
          </a:p>
        </p:txBody>
      </p:sp>
      <p:sp>
        <p:nvSpPr>
          <p:cNvPr id="11" name="TextBox 10">
            <a:extLst>
              <a:ext uri="{FF2B5EF4-FFF2-40B4-BE49-F238E27FC236}">
                <a16:creationId xmlns:a16="http://schemas.microsoft.com/office/drawing/2014/main" id="{A857E3C4-CA3C-A4E7-A283-0E115944FD38}"/>
              </a:ext>
            </a:extLst>
          </p:cNvPr>
          <p:cNvSpPr txBox="1"/>
          <p:nvPr/>
        </p:nvSpPr>
        <p:spPr>
          <a:xfrm>
            <a:off x="260330" y="4677987"/>
            <a:ext cx="869421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3200" dirty="0">
                <a:latin typeface="Trebuchet MS"/>
                <a:ea typeface="Calibri"/>
                <a:cs typeface="Calibri"/>
              </a:rPr>
              <a:t>Innovations in education are the </a:t>
            </a:r>
            <a:r>
              <a:rPr lang="en-US" sz="3200" b="1" dirty="0">
                <a:latin typeface="Trebuchet MS"/>
                <a:ea typeface="Calibri"/>
                <a:cs typeface="Calibri"/>
              </a:rPr>
              <a:t>evidence-based practices </a:t>
            </a:r>
            <a:r>
              <a:rPr lang="en-US" sz="3200" dirty="0">
                <a:latin typeface="Trebuchet MS"/>
                <a:ea typeface="Calibri"/>
                <a:cs typeface="Calibri"/>
              </a:rPr>
              <a:t>used to support students and staff in all domains. </a:t>
            </a:r>
            <a:endParaRPr lang="en-US" sz="3200" dirty="0">
              <a:latin typeface="Trebuchet MS"/>
              <a:ea typeface="Roboto Slab"/>
              <a:cs typeface="Roboto Slab"/>
            </a:endParaRPr>
          </a:p>
        </p:txBody>
      </p:sp>
    </p:spTree>
    <p:extLst>
      <p:ext uri="{BB962C8B-B14F-4D97-AF65-F5344CB8AC3E}">
        <p14:creationId xmlns:p14="http://schemas.microsoft.com/office/powerpoint/2010/main" val="43923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A705D-FC75-F970-7C7D-6C63A7297F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B929F7-391C-7B84-19EE-0D3349D3E0A4}"/>
              </a:ext>
            </a:extLst>
          </p:cNvPr>
          <p:cNvSpPr>
            <a:spLocks noGrp="1"/>
          </p:cNvSpPr>
          <p:nvPr>
            <p:ph type="title"/>
          </p:nvPr>
        </p:nvSpPr>
        <p:spPr>
          <a:xfrm>
            <a:off x="245193" y="254514"/>
            <a:ext cx="6081865" cy="756418"/>
          </a:xfrm>
        </p:spPr>
        <p:txBody>
          <a:bodyPr anchor="t">
            <a:normAutofit/>
          </a:bodyPr>
          <a:lstStyle/>
          <a:p>
            <a:r>
              <a:rPr lang="en-US" sz="4000" dirty="0">
                <a:latin typeface="Trebuchet MS" panose="020B0603020202020204" pitchFamily="34" charset="0"/>
                <a:cs typeface="Arial" panose="020B0604020202020204" pitchFamily="34" charset="0"/>
              </a:rPr>
              <a:t>What is MTSS? </a:t>
            </a:r>
          </a:p>
        </p:txBody>
      </p:sp>
      <p:sp>
        <p:nvSpPr>
          <p:cNvPr id="10" name="Slide Number Placeholder 3">
            <a:extLst>
              <a:ext uri="{FF2B5EF4-FFF2-40B4-BE49-F238E27FC236}">
                <a16:creationId xmlns:a16="http://schemas.microsoft.com/office/drawing/2014/main" id="{F1B8C5A3-C121-1007-E5AD-82EDBE6A8C0A}"/>
              </a:ext>
            </a:extLst>
          </p:cNvPr>
          <p:cNvSpPr>
            <a:spLocks noGrp="1"/>
          </p:cNvSpPr>
          <p:nvPr>
            <p:ph type="sldNum" sz="quarter" idx="12"/>
          </p:nvPr>
        </p:nvSpPr>
        <p:spPr>
          <a:xfrm>
            <a:off x="223071" y="6427018"/>
            <a:ext cx="2057400" cy="365125"/>
          </a:xfrm>
        </p:spPr>
        <p:txBody>
          <a:bodyPr/>
          <a:lstStyle/>
          <a:p>
            <a:pPr>
              <a:spcAft>
                <a:spcPts val="600"/>
              </a:spcAft>
            </a:pPr>
            <a:fld id="{C479D5F6-EDCB-402A-AC08-4943A1820E8F}" type="slidenum">
              <a:rPr lang="en-US" smtClean="0"/>
              <a:pPr>
                <a:spcAft>
                  <a:spcPts val="600"/>
                </a:spcAft>
              </a:pPr>
              <a:t>7</a:t>
            </a:fld>
            <a:endParaRPr lang="en-US" dirty="0"/>
          </a:p>
        </p:txBody>
      </p:sp>
      <p:pic>
        <p:nvPicPr>
          <p:cNvPr id="6" name="Content Placeholder 5" descr="A photo of scaffolding for a building under construction. This represents MTSS as the framework for other initiatives. ">
            <a:extLst>
              <a:ext uri="{FF2B5EF4-FFF2-40B4-BE49-F238E27FC236}">
                <a16:creationId xmlns:a16="http://schemas.microsoft.com/office/drawing/2014/main" id="{72CF3B79-EC37-6D1C-14B0-47FB240F37BC}"/>
              </a:ext>
            </a:extLst>
          </p:cNvPr>
          <p:cNvPicPr>
            <a:picLocks noGrp="1" noChangeAspect="1"/>
          </p:cNvPicPr>
          <p:nvPr>
            <p:ph idx="1"/>
          </p:nvPr>
        </p:nvPicPr>
        <p:blipFill>
          <a:blip r:embed="rId3"/>
          <a:stretch>
            <a:fillRect/>
          </a:stretch>
        </p:blipFill>
        <p:spPr>
          <a:xfrm>
            <a:off x="1049867" y="3398682"/>
            <a:ext cx="6730994" cy="3315629"/>
          </a:xfrm>
          <a:prstGeom prst="rect">
            <a:avLst/>
          </a:prstGeom>
        </p:spPr>
      </p:pic>
      <p:pic>
        <p:nvPicPr>
          <p:cNvPr id="16" name="Picture 15" descr="A brick representing an initiative, restorative practices, being supported by the MTSS framework. ">
            <a:extLst>
              <a:ext uri="{FF2B5EF4-FFF2-40B4-BE49-F238E27FC236}">
                <a16:creationId xmlns:a16="http://schemas.microsoft.com/office/drawing/2014/main" id="{BCBB89D9-7FED-C2FB-4A29-D6DC5379DA07}"/>
              </a:ext>
            </a:extLst>
          </p:cNvPr>
          <p:cNvPicPr>
            <a:picLocks noChangeAspect="1"/>
          </p:cNvPicPr>
          <p:nvPr/>
        </p:nvPicPr>
        <p:blipFill>
          <a:blip r:embed="rId4"/>
          <a:stretch>
            <a:fillRect/>
          </a:stretch>
        </p:blipFill>
        <p:spPr>
          <a:xfrm>
            <a:off x="5236395" y="2428078"/>
            <a:ext cx="2104211" cy="1000922"/>
          </a:xfrm>
          <a:prstGeom prst="rect">
            <a:avLst/>
          </a:prstGeom>
        </p:spPr>
      </p:pic>
      <p:pic>
        <p:nvPicPr>
          <p:cNvPr id="18" name="Picture 17" descr="A brick representing an initiative, universal design for learning, being supported by the MTSS framework. ">
            <a:extLst>
              <a:ext uri="{FF2B5EF4-FFF2-40B4-BE49-F238E27FC236}">
                <a16:creationId xmlns:a16="http://schemas.microsoft.com/office/drawing/2014/main" id="{766E753D-BC46-4353-1207-C128268D5863}"/>
              </a:ext>
            </a:extLst>
          </p:cNvPr>
          <p:cNvPicPr>
            <a:picLocks noChangeAspect="1"/>
          </p:cNvPicPr>
          <p:nvPr/>
        </p:nvPicPr>
        <p:blipFill>
          <a:blip r:embed="rId4"/>
          <a:stretch>
            <a:fillRect/>
          </a:stretch>
        </p:blipFill>
        <p:spPr>
          <a:xfrm>
            <a:off x="3308317" y="2481542"/>
            <a:ext cx="1928078" cy="917140"/>
          </a:xfrm>
          <a:prstGeom prst="rect">
            <a:avLst/>
          </a:prstGeom>
        </p:spPr>
      </p:pic>
      <p:pic>
        <p:nvPicPr>
          <p:cNvPr id="20" name="Picture 19" descr="A brick representing an initiative, social emotional learning, being supported by the MTSS framework. ">
            <a:extLst>
              <a:ext uri="{FF2B5EF4-FFF2-40B4-BE49-F238E27FC236}">
                <a16:creationId xmlns:a16="http://schemas.microsoft.com/office/drawing/2014/main" id="{1301D096-B7A8-CB4A-DBA0-02117FDACDF6}"/>
              </a:ext>
            </a:extLst>
          </p:cNvPr>
          <p:cNvPicPr>
            <a:picLocks noChangeAspect="1"/>
          </p:cNvPicPr>
          <p:nvPr/>
        </p:nvPicPr>
        <p:blipFill>
          <a:blip r:embed="rId4"/>
          <a:stretch>
            <a:fillRect/>
          </a:stretch>
        </p:blipFill>
        <p:spPr>
          <a:xfrm>
            <a:off x="1060346" y="2312637"/>
            <a:ext cx="2249518" cy="1070041"/>
          </a:xfrm>
          <a:prstGeom prst="rect">
            <a:avLst/>
          </a:prstGeom>
        </p:spPr>
      </p:pic>
      <p:pic>
        <p:nvPicPr>
          <p:cNvPr id="22" name="Picture 21" descr="A brick representing an initiative, positive behavioral interventions and supports, being supported by the MTSS framework. ">
            <a:extLst>
              <a:ext uri="{FF2B5EF4-FFF2-40B4-BE49-F238E27FC236}">
                <a16:creationId xmlns:a16="http://schemas.microsoft.com/office/drawing/2014/main" id="{4F394727-A587-8673-F0D1-A4DF4E2A6AAA}"/>
              </a:ext>
            </a:extLst>
          </p:cNvPr>
          <p:cNvPicPr>
            <a:picLocks noChangeAspect="1"/>
          </p:cNvPicPr>
          <p:nvPr/>
        </p:nvPicPr>
        <p:blipFill>
          <a:blip r:embed="rId4"/>
          <a:stretch>
            <a:fillRect/>
          </a:stretch>
        </p:blipFill>
        <p:spPr>
          <a:xfrm>
            <a:off x="3545372" y="1538766"/>
            <a:ext cx="2104211" cy="1000922"/>
          </a:xfrm>
          <a:prstGeom prst="rect">
            <a:avLst/>
          </a:prstGeom>
        </p:spPr>
      </p:pic>
      <p:pic>
        <p:nvPicPr>
          <p:cNvPr id="24" name="Picture 23" descr="A brick representing an initiative, response to intervention, being supported by the MTSS framework. ">
            <a:extLst>
              <a:ext uri="{FF2B5EF4-FFF2-40B4-BE49-F238E27FC236}">
                <a16:creationId xmlns:a16="http://schemas.microsoft.com/office/drawing/2014/main" id="{D4E71ACE-0CB8-298F-20B4-D80E092B8227}"/>
              </a:ext>
            </a:extLst>
          </p:cNvPr>
          <p:cNvPicPr>
            <a:picLocks noChangeAspect="1"/>
          </p:cNvPicPr>
          <p:nvPr/>
        </p:nvPicPr>
        <p:blipFill>
          <a:blip r:embed="rId4"/>
          <a:stretch>
            <a:fillRect/>
          </a:stretch>
        </p:blipFill>
        <p:spPr>
          <a:xfrm>
            <a:off x="1529781" y="1506759"/>
            <a:ext cx="2104211" cy="1000922"/>
          </a:xfrm>
          <a:prstGeom prst="rect">
            <a:avLst/>
          </a:prstGeom>
        </p:spPr>
      </p:pic>
      <p:sp>
        <p:nvSpPr>
          <p:cNvPr id="25" name="Rectangle 24">
            <a:extLst>
              <a:ext uri="{FF2B5EF4-FFF2-40B4-BE49-F238E27FC236}">
                <a16:creationId xmlns:a16="http://schemas.microsoft.com/office/drawing/2014/main" id="{EBF4AC3F-2353-0B47-A996-37C5F4140835}"/>
              </a:ext>
            </a:extLst>
          </p:cNvPr>
          <p:cNvSpPr/>
          <p:nvPr/>
        </p:nvSpPr>
        <p:spPr>
          <a:xfrm>
            <a:off x="3094463" y="4515265"/>
            <a:ext cx="2308302" cy="67249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3600" b="1" dirty="0">
                <a:latin typeface="Trebuchet MS" panose="020B0603020202020204" pitchFamily="34" charset="0"/>
                <a:cs typeface="Arial" panose="020B0604020202020204" pitchFamily="34" charset="0"/>
              </a:rPr>
              <a:t>MTSS</a:t>
            </a:r>
          </a:p>
        </p:txBody>
      </p:sp>
      <p:sp>
        <p:nvSpPr>
          <p:cNvPr id="26" name="Rectangle 25">
            <a:extLst>
              <a:ext uri="{FF2B5EF4-FFF2-40B4-BE49-F238E27FC236}">
                <a16:creationId xmlns:a16="http://schemas.microsoft.com/office/drawing/2014/main" id="{D8947256-EEAE-DD9B-1758-0F2CDCC6FE12}"/>
              </a:ext>
            </a:extLst>
          </p:cNvPr>
          <p:cNvSpPr/>
          <p:nvPr/>
        </p:nvSpPr>
        <p:spPr>
          <a:xfrm>
            <a:off x="1836481" y="1929402"/>
            <a:ext cx="1393903" cy="28520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latin typeface="Trebuchet MS" panose="020B0603020202020204" pitchFamily="34" charset="0"/>
                <a:cs typeface="Arial" panose="020B0604020202020204" pitchFamily="34" charset="0"/>
              </a:rPr>
              <a:t>RtI</a:t>
            </a:r>
            <a:r>
              <a:rPr lang="en-US" dirty="0">
                <a:latin typeface="Trebuchet MS" panose="020B0603020202020204" pitchFamily="34" charset="0"/>
                <a:cs typeface="Arial" panose="020B0604020202020204" pitchFamily="34" charset="0"/>
              </a:rPr>
              <a:t> </a:t>
            </a:r>
          </a:p>
        </p:txBody>
      </p:sp>
      <p:sp>
        <p:nvSpPr>
          <p:cNvPr id="27" name="Rectangle 26">
            <a:extLst>
              <a:ext uri="{FF2B5EF4-FFF2-40B4-BE49-F238E27FC236}">
                <a16:creationId xmlns:a16="http://schemas.microsoft.com/office/drawing/2014/main" id="{54562602-1C15-C9E9-1AD7-F47848A46C3B}"/>
              </a:ext>
            </a:extLst>
          </p:cNvPr>
          <p:cNvSpPr/>
          <p:nvPr/>
        </p:nvSpPr>
        <p:spPr>
          <a:xfrm>
            <a:off x="4164732" y="1962007"/>
            <a:ext cx="982654" cy="30675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latin typeface="Trebuchet MS" panose="020B0603020202020204" pitchFamily="34" charset="0"/>
                <a:cs typeface="Arial" panose="020B0604020202020204" pitchFamily="34" charset="0"/>
              </a:rPr>
              <a:t>PBIS</a:t>
            </a:r>
            <a:r>
              <a:rPr lang="en-US" dirty="0"/>
              <a:t> </a:t>
            </a:r>
          </a:p>
        </p:txBody>
      </p:sp>
      <p:sp>
        <p:nvSpPr>
          <p:cNvPr id="28" name="Rectangle 27">
            <a:extLst>
              <a:ext uri="{FF2B5EF4-FFF2-40B4-BE49-F238E27FC236}">
                <a16:creationId xmlns:a16="http://schemas.microsoft.com/office/drawing/2014/main" id="{F49C6A77-909D-CF17-21D8-F85D0FE0CCF8}"/>
              </a:ext>
            </a:extLst>
          </p:cNvPr>
          <p:cNvSpPr/>
          <p:nvPr/>
        </p:nvSpPr>
        <p:spPr>
          <a:xfrm>
            <a:off x="1524594" y="2848998"/>
            <a:ext cx="1237785" cy="29304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latin typeface="Trebuchet MS" panose="020B0603020202020204" pitchFamily="34" charset="0"/>
                <a:cs typeface="Arial" panose="020B0604020202020204" pitchFamily="34" charset="0"/>
              </a:rPr>
              <a:t>SEL</a:t>
            </a:r>
            <a:r>
              <a:rPr lang="en-US" dirty="0">
                <a:latin typeface="Trebuchet MS" panose="020B0603020202020204" pitchFamily="34" charset="0"/>
                <a:cs typeface="Arial" panose="020B0604020202020204" pitchFamily="34" charset="0"/>
              </a:rPr>
              <a:t> </a:t>
            </a:r>
          </a:p>
        </p:txBody>
      </p:sp>
      <p:sp>
        <p:nvSpPr>
          <p:cNvPr id="29" name="Rectangle 28">
            <a:extLst>
              <a:ext uri="{FF2B5EF4-FFF2-40B4-BE49-F238E27FC236}">
                <a16:creationId xmlns:a16="http://schemas.microsoft.com/office/drawing/2014/main" id="{B75E523B-98EC-40B3-CEE0-31935B0D7276}"/>
              </a:ext>
            </a:extLst>
          </p:cNvPr>
          <p:cNvSpPr/>
          <p:nvPr/>
        </p:nvSpPr>
        <p:spPr>
          <a:xfrm>
            <a:off x="3829363" y="2915668"/>
            <a:ext cx="921021" cy="22637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latin typeface="Trebuchet MS" panose="020B0603020202020204" pitchFamily="34" charset="0"/>
                <a:cs typeface="Arial" panose="020B0604020202020204" pitchFamily="34" charset="0"/>
              </a:rPr>
              <a:t>UDL</a:t>
            </a:r>
          </a:p>
        </p:txBody>
      </p:sp>
      <p:sp>
        <p:nvSpPr>
          <p:cNvPr id="30" name="Rectangle 29">
            <a:extLst>
              <a:ext uri="{FF2B5EF4-FFF2-40B4-BE49-F238E27FC236}">
                <a16:creationId xmlns:a16="http://schemas.microsoft.com/office/drawing/2014/main" id="{07353AB6-8E82-81FB-24C3-EB9B59D0B4AF}"/>
              </a:ext>
            </a:extLst>
          </p:cNvPr>
          <p:cNvSpPr/>
          <p:nvPr/>
        </p:nvSpPr>
        <p:spPr>
          <a:xfrm>
            <a:off x="5630207" y="2856867"/>
            <a:ext cx="1290810" cy="40912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latin typeface="Trebuchet MS" panose="020B0603020202020204" pitchFamily="34" charset="0"/>
                <a:cs typeface="Arial" panose="020B0604020202020204" pitchFamily="34" charset="0"/>
              </a:rPr>
              <a:t>RP</a:t>
            </a:r>
          </a:p>
        </p:txBody>
      </p:sp>
      <p:pic>
        <p:nvPicPr>
          <p:cNvPr id="31" name="Picture 30" descr="Brick with READ Act label">
            <a:extLst>
              <a:ext uri="{FF2B5EF4-FFF2-40B4-BE49-F238E27FC236}">
                <a16:creationId xmlns:a16="http://schemas.microsoft.com/office/drawing/2014/main" id="{F18F97B2-34E9-D2CD-3997-34C1FF7BDCF4}"/>
              </a:ext>
            </a:extLst>
          </p:cNvPr>
          <p:cNvPicPr>
            <a:picLocks noChangeAspect="1"/>
          </p:cNvPicPr>
          <p:nvPr/>
        </p:nvPicPr>
        <p:blipFill>
          <a:blip r:embed="rId5"/>
          <a:stretch>
            <a:fillRect/>
          </a:stretch>
        </p:blipFill>
        <p:spPr>
          <a:xfrm>
            <a:off x="5678126" y="1503580"/>
            <a:ext cx="2249619" cy="1066892"/>
          </a:xfrm>
          <a:prstGeom prst="rect">
            <a:avLst/>
          </a:prstGeom>
        </p:spPr>
      </p:pic>
      <p:sp>
        <p:nvSpPr>
          <p:cNvPr id="32" name="Rectangle 31">
            <a:extLst>
              <a:ext uri="{FF2B5EF4-FFF2-40B4-BE49-F238E27FC236}">
                <a16:creationId xmlns:a16="http://schemas.microsoft.com/office/drawing/2014/main" id="{4DC1ACB6-4780-6566-31D6-E104C894882B}"/>
              </a:ext>
            </a:extLst>
          </p:cNvPr>
          <p:cNvSpPr/>
          <p:nvPr/>
        </p:nvSpPr>
        <p:spPr>
          <a:xfrm>
            <a:off x="6062369" y="1981536"/>
            <a:ext cx="1481132" cy="29304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latin typeface="Trebuchet MS" panose="020B0603020202020204" pitchFamily="34" charset="0"/>
                <a:cs typeface="Arial" panose="020B0604020202020204" pitchFamily="34" charset="0"/>
              </a:rPr>
              <a:t>READ</a:t>
            </a:r>
            <a:r>
              <a:rPr lang="en-US" sz="2400" dirty="0">
                <a:latin typeface="Arial" panose="020B0604020202020204" pitchFamily="34" charset="0"/>
                <a:cs typeface="Arial" panose="020B0604020202020204" pitchFamily="34" charset="0"/>
              </a:rPr>
              <a:t> Act  </a:t>
            </a:r>
          </a:p>
        </p:txBody>
      </p:sp>
    </p:spTree>
    <p:extLst>
      <p:ext uri="{BB962C8B-B14F-4D97-AF65-F5344CB8AC3E}">
        <p14:creationId xmlns:p14="http://schemas.microsoft.com/office/powerpoint/2010/main" val="339606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additive="base">
                                        <p:cTn id="46" dur="500" fill="hold"/>
                                        <p:tgtEl>
                                          <p:spTgt spid="30"/>
                                        </p:tgtEl>
                                        <p:attrNameLst>
                                          <p:attrName>ppt_x</p:attrName>
                                        </p:attrNameLst>
                                      </p:cBhvr>
                                      <p:tavLst>
                                        <p:tav tm="0">
                                          <p:val>
                                            <p:strVal val="#ppt_x"/>
                                          </p:val>
                                        </p:tav>
                                        <p:tav tm="100000">
                                          <p:val>
                                            <p:strVal val="#ppt_x"/>
                                          </p:val>
                                        </p:tav>
                                      </p:tavLst>
                                    </p:anim>
                                    <p:anim calcmode="lin" valueType="num">
                                      <p:cBhvr additive="base">
                                        <p:cTn id="4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anim calcmode="lin" valueType="num">
                                      <p:cBhvr>
                                        <p:cTn id="53" dur="1000" fill="hold"/>
                                        <p:tgtEl>
                                          <p:spTgt spid="24"/>
                                        </p:tgtEl>
                                        <p:attrNameLst>
                                          <p:attrName>ppt_x</p:attrName>
                                        </p:attrNameLst>
                                      </p:cBhvr>
                                      <p:tavLst>
                                        <p:tav tm="0">
                                          <p:val>
                                            <p:strVal val="#ppt_x"/>
                                          </p:val>
                                        </p:tav>
                                        <p:tav tm="100000">
                                          <p:val>
                                            <p:strVal val="#ppt_x"/>
                                          </p:val>
                                        </p:tav>
                                      </p:tavLst>
                                    </p:anim>
                                    <p:anim calcmode="lin" valueType="num">
                                      <p:cBhvr>
                                        <p:cTn id="54" dur="1000" fill="hold"/>
                                        <p:tgtEl>
                                          <p:spTgt spid="24"/>
                                        </p:tgtEl>
                                        <p:attrNameLst>
                                          <p:attrName>ppt_y</p:attrName>
                                        </p:attrNameLst>
                                      </p:cBhvr>
                                      <p:tavLst>
                                        <p:tav tm="0">
                                          <p:val>
                                            <p:strVal val="#ppt_y+.1"/>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additive="base">
                                        <p:cTn id="57" dur="500" fill="hold"/>
                                        <p:tgtEl>
                                          <p:spTgt spid="26"/>
                                        </p:tgtEl>
                                        <p:attrNameLst>
                                          <p:attrName>ppt_x</p:attrName>
                                        </p:attrNameLst>
                                      </p:cBhvr>
                                      <p:tavLst>
                                        <p:tav tm="0">
                                          <p:val>
                                            <p:strVal val="#ppt_x"/>
                                          </p:val>
                                        </p:tav>
                                        <p:tav tm="100000">
                                          <p:val>
                                            <p:strVal val="#ppt_x"/>
                                          </p:val>
                                        </p:tav>
                                      </p:tavLst>
                                    </p:anim>
                                    <p:anim calcmode="lin" valueType="num">
                                      <p:cBhvr additive="base">
                                        <p:cTn id="5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1000"/>
                                        <p:tgtEl>
                                          <p:spTgt spid="22"/>
                                        </p:tgtEl>
                                      </p:cBhvr>
                                    </p:animEffect>
                                    <p:anim calcmode="lin" valueType="num">
                                      <p:cBhvr>
                                        <p:cTn id="64" dur="1000" fill="hold"/>
                                        <p:tgtEl>
                                          <p:spTgt spid="22"/>
                                        </p:tgtEl>
                                        <p:attrNameLst>
                                          <p:attrName>ppt_x</p:attrName>
                                        </p:attrNameLst>
                                      </p:cBhvr>
                                      <p:tavLst>
                                        <p:tav tm="0">
                                          <p:val>
                                            <p:strVal val="#ppt_x"/>
                                          </p:val>
                                        </p:tav>
                                        <p:tav tm="100000">
                                          <p:val>
                                            <p:strVal val="#ppt_x"/>
                                          </p:val>
                                        </p:tav>
                                      </p:tavLst>
                                    </p:anim>
                                    <p:anim calcmode="lin" valueType="num">
                                      <p:cBhvr>
                                        <p:cTn id="65" dur="1000" fill="hold"/>
                                        <p:tgtEl>
                                          <p:spTgt spid="22"/>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1000"/>
                                        <p:tgtEl>
                                          <p:spTgt spid="27"/>
                                        </p:tgtEl>
                                      </p:cBhvr>
                                    </p:animEffect>
                                    <p:anim calcmode="lin" valueType="num">
                                      <p:cBhvr>
                                        <p:cTn id="69" dur="1000" fill="hold"/>
                                        <p:tgtEl>
                                          <p:spTgt spid="27"/>
                                        </p:tgtEl>
                                        <p:attrNameLst>
                                          <p:attrName>ppt_x</p:attrName>
                                        </p:attrNameLst>
                                      </p:cBhvr>
                                      <p:tavLst>
                                        <p:tav tm="0">
                                          <p:val>
                                            <p:strVal val="#ppt_x"/>
                                          </p:val>
                                        </p:tav>
                                        <p:tav tm="100000">
                                          <p:val>
                                            <p:strVal val="#ppt_x"/>
                                          </p:val>
                                        </p:tav>
                                      </p:tavLst>
                                    </p:anim>
                                    <p:anim calcmode="lin" valueType="num">
                                      <p:cBhvr>
                                        <p:cTn id="7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par>
                                <p:cTn id="75" presetID="2" presetClass="entr" presetSubtype="4"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anim calcmode="lin" valueType="num">
                                      <p:cBhvr additive="base">
                                        <p:cTn id="77" dur="500" fill="hold"/>
                                        <p:tgtEl>
                                          <p:spTgt spid="32"/>
                                        </p:tgtEl>
                                        <p:attrNameLst>
                                          <p:attrName>ppt_x</p:attrName>
                                        </p:attrNameLst>
                                      </p:cBhvr>
                                      <p:tavLst>
                                        <p:tav tm="0">
                                          <p:val>
                                            <p:strVal val="#ppt_x"/>
                                          </p:val>
                                        </p:tav>
                                        <p:tav tm="100000">
                                          <p:val>
                                            <p:strVal val="#ppt_x"/>
                                          </p:val>
                                        </p:tav>
                                      </p:tavLst>
                                    </p:anim>
                                    <p:anim calcmode="lin" valueType="num">
                                      <p:cBhvr additive="base">
                                        <p:cTn id="7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063BE77-E6DB-D851-70E4-A7872013D787}"/>
              </a:ext>
            </a:extLst>
          </p:cNvPr>
          <p:cNvSpPr txBox="1">
            <a:spLocks noGrp="1"/>
          </p:cNvSpPr>
          <p:nvPr>
            <p:ph type="title" idx="4294967295"/>
          </p:nvPr>
        </p:nvSpPr>
        <p:spPr>
          <a:xfrm>
            <a:off x="178818" y="193318"/>
            <a:ext cx="8295701" cy="855320"/>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Trebuchet MS" panose="020B0603020202020204" pitchFamily="34" charset="0"/>
                <a:ea typeface="Tahoma" panose="020B0604030504040204" pitchFamily="34" charset="0"/>
                <a:cs typeface="Arial" panose="020B0604020202020204" pitchFamily="34" charset="0"/>
              </a:rPr>
              <a:t>Colorado Multi-Tiered System of Supports</a:t>
            </a:r>
          </a:p>
        </p:txBody>
      </p:sp>
      <p:sp>
        <p:nvSpPr>
          <p:cNvPr id="8" name="TextBox 7">
            <a:extLst>
              <a:ext uri="{FF2B5EF4-FFF2-40B4-BE49-F238E27FC236}">
                <a16:creationId xmlns:a16="http://schemas.microsoft.com/office/drawing/2014/main" id="{D120EF14-4483-3D51-69B0-DB3B8C3CB102}"/>
              </a:ext>
            </a:extLst>
          </p:cNvPr>
          <p:cNvSpPr txBox="1"/>
          <p:nvPr/>
        </p:nvSpPr>
        <p:spPr>
          <a:xfrm>
            <a:off x="511628" y="1610180"/>
            <a:ext cx="6585857" cy="65954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800" dirty="0">
                <a:solidFill>
                  <a:srgbClr val="333333"/>
                </a:solidFill>
                <a:latin typeface="Trebuchet MS" panose="020B0603020202020204" pitchFamily="34" charset="0"/>
                <a:cs typeface="Arial"/>
              </a:rPr>
              <a:t>So……what is this </a:t>
            </a:r>
            <a:r>
              <a:rPr lang="en-US" sz="2800" u="sng" dirty="0">
                <a:solidFill>
                  <a:srgbClr val="333333"/>
                </a:solidFill>
                <a:latin typeface="Trebuchet MS" panose="020B0603020202020204" pitchFamily="34" charset="0"/>
                <a:cs typeface="Arial"/>
              </a:rPr>
              <a:t>actually</a:t>
            </a:r>
            <a:r>
              <a:rPr lang="en-US" sz="2800" dirty="0">
                <a:solidFill>
                  <a:srgbClr val="333333"/>
                </a:solidFill>
                <a:latin typeface="Trebuchet MS" panose="020B0603020202020204" pitchFamily="34" charset="0"/>
                <a:cs typeface="Arial"/>
              </a:rPr>
              <a:t>? </a:t>
            </a:r>
            <a:endParaRPr lang="en-US" sz="2800" b="1" dirty="0">
              <a:solidFill>
                <a:srgbClr val="333333"/>
              </a:solidFill>
              <a:latin typeface="Trebuchet MS" panose="020B0603020202020204" pitchFamily="34" charset="0"/>
              <a:cs typeface="Arial"/>
            </a:endParaRPr>
          </a:p>
        </p:txBody>
      </p:sp>
      <p:sp>
        <p:nvSpPr>
          <p:cNvPr id="6" name="Rectangle 5">
            <a:extLst>
              <a:ext uri="{FF2B5EF4-FFF2-40B4-BE49-F238E27FC236}">
                <a16:creationId xmlns:a16="http://schemas.microsoft.com/office/drawing/2014/main" id="{BB6BA2E6-BECC-F0D8-9778-6D6F923E5C99}"/>
              </a:ext>
            </a:extLst>
          </p:cNvPr>
          <p:cNvSpPr/>
          <p:nvPr/>
        </p:nvSpPr>
        <p:spPr>
          <a:xfrm>
            <a:off x="398522" y="2539623"/>
            <a:ext cx="8346956" cy="30759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400" dirty="0">
                <a:latin typeface="Trebuchet MS"/>
              </a:rPr>
              <a:t>MTSS is a SYSTEMIC IMPROVEMENT framework that ensures that the components that are needed to implement an innovation (RtI, PBIS, READ plans, etc.). It ensures that we have the right people, the right information to identify needs, the right interventions to support those needs, clear processes to evaluate needs, progress, and fidelity, and a holistic approach that considers the whole child. </a:t>
            </a:r>
          </a:p>
        </p:txBody>
      </p:sp>
      <p:pic>
        <p:nvPicPr>
          <p:cNvPr id="3" name="Picture 2">
            <a:extLst>
              <a:ext uri="{FF2B5EF4-FFF2-40B4-BE49-F238E27FC236}">
                <a16:creationId xmlns:a16="http://schemas.microsoft.com/office/drawing/2014/main" id="{D2DAC29A-EA2D-B538-89BD-526C06A8675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372982" y="262692"/>
            <a:ext cx="1629780" cy="1771598"/>
          </a:xfrm>
          <a:prstGeom prst="rect">
            <a:avLst/>
          </a:prstGeom>
        </p:spPr>
      </p:pic>
      <p:sp>
        <p:nvSpPr>
          <p:cNvPr id="4" name="Slide Number Placeholder 3">
            <a:extLst>
              <a:ext uri="{FF2B5EF4-FFF2-40B4-BE49-F238E27FC236}">
                <a16:creationId xmlns:a16="http://schemas.microsoft.com/office/drawing/2014/main" id="{63125B47-C6A6-C5A2-BF6B-E6B6D3622347}"/>
              </a:ext>
              <a:ext uri="{C183D7F6-B498-43B3-948B-1728B52AA6E4}">
                <adec:decorative xmlns:adec="http://schemas.microsoft.com/office/drawing/2017/decorative" val="1"/>
              </a:ext>
            </a:extLst>
          </p:cNvPr>
          <p:cNvSpPr>
            <a:spLocks noGrp="1"/>
          </p:cNvSpPr>
          <p:nvPr>
            <p:ph type="sldNum" sz="quarter" idx="12"/>
          </p:nvPr>
        </p:nvSpPr>
        <p:spPr/>
        <p:txBody>
          <a:bodyPr/>
          <a:lstStyle/>
          <a:p>
            <a:fld id="{00000000-1234-1234-1234-123412341234}" type="slidenum">
              <a:rPr lang="en-US" smtClean="0"/>
              <a:pPr/>
              <a:t>8</a:t>
            </a:fld>
            <a:endParaRPr lang="en-US" dirty="0"/>
          </a:p>
        </p:txBody>
      </p:sp>
    </p:spTree>
    <p:extLst>
      <p:ext uri="{BB962C8B-B14F-4D97-AF65-F5344CB8AC3E}">
        <p14:creationId xmlns:p14="http://schemas.microsoft.com/office/powerpoint/2010/main" val="1377255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is image depicts several initiatives all intended to support the vision unaligned. ">
            <a:extLst>
              <a:ext uri="{FF2B5EF4-FFF2-40B4-BE49-F238E27FC236}">
                <a16:creationId xmlns:a16="http://schemas.microsoft.com/office/drawing/2014/main" id="{33D09CC2-0FDC-56F0-7E4F-C49E5E77F379}"/>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3570" y="535317"/>
            <a:ext cx="9126052" cy="57260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is image depicts several initiatives all intended to support the vision aligned through the use of the MTSS framework. ">
            <a:extLst>
              <a:ext uri="{FF2B5EF4-FFF2-40B4-BE49-F238E27FC236}">
                <a16:creationId xmlns:a16="http://schemas.microsoft.com/office/drawing/2014/main" id="{62A84890-E258-6085-C901-5BA5D14F3E37}"/>
              </a:ext>
            </a:extLst>
          </p:cNvPr>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bwMode="auto">
          <a:xfrm>
            <a:off x="-1" y="528129"/>
            <a:ext cx="9140638" cy="57835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195AF4A-EA23-9F12-2C1C-07E7E613D2C2}"/>
              </a:ext>
            </a:extLst>
          </p:cNvPr>
          <p:cNvSpPr>
            <a:spLocks noGrp="1"/>
          </p:cNvSpPr>
          <p:nvPr>
            <p:ph type="ctrTitle"/>
          </p:nvPr>
        </p:nvSpPr>
        <p:spPr>
          <a:xfrm>
            <a:off x="685800" y="6858000"/>
            <a:ext cx="7772400" cy="2337620"/>
          </a:xfrm>
        </p:spPr>
        <p:txBody>
          <a:bodyPr vert="horz" lIns="91440" tIns="45720" rIns="91440" bIns="45720" rtlCol="0" anchor="t" anchorCtr="0">
            <a:normAutofit fontScale="90000"/>
          </a:bodyPr>
          <a:lstStyle/>
          <a:p>
            <a:r>
              <a:rPr lang="en-US" dirty="0"/>
              <a:t>MTSS is the framework that aligns the initiatives in use. It ensures that the initiatives are used to compliment one another, not to compete. </a:t>
            </a:r>
            <a:br>
              <a:rPr lang="en-US" dirty="0">
                <a:ea typeface="Calibri"/>
                <a:cs typeface="Calibri"/>
              </a:rPr>
            </a:br>
            <a:endParaRPr lang="en-US" dirty="0"/>
          </a:p>
        </p:txBody>
      </p:sp>
    </p:spTree>
    <p:extLst>
      <p:ext uri="{BB962C8B-B14F-4D97-AF65-F5344CB8AC3E}">
        <p14:creationId xmlns:p14="http://schemas.microsoft.com/office/powerpoint/2010/main" val="55258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stom Design">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D33039"/>
      </a:hlink>
      <a:folHlink>
        <a:srgbClr val="A3D283"/>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879720E89102043ABA3BEB065733CF0" ma:contentTypeVersion="18" ma:contentTypeDescription="Create a new document." ma:contentTypeScope="" ma:versionID="81ae688645a79baf872a88a5bf787519">
  <xsd:schema xmlns:xsd="http://www.w3.org/2001/XMLSchema" xmlns:xs="http://www.w3.org/2001/XMLSchema" xmlns:p="http://schemas.microsoft.com/office/2006/metadata/properties" xmlns:ns2="ca089b0c-06ed-427f-8343-b7314193c483" xmlns:ns3="a8a5022a-f7c3-44ce-84b2-af1b9b0e209b" targetNamespace="http://schemas.microsoft.com/office/2006/metadata/properties" ma:root="true" ma:fieldsID="81f9f04b6f9fbe6d105efda2485d33a3" ns2:_="" ns3:_="">
    <xsd:import namespace="ca089b0c-06ed-427f-8343-b7314193c483"/>
    <xsd:import namespace="a8a5022a-f7c3-44ce-84b2-af1b9b0e20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089b0c-06ed-427f-8343-b7314193c4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a5022a-f7c3-44ce-84b2-af1b9b0e209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ff193aa-9d37-40de-aa0e-ec6133224a6c}" ma:internalName="TaxCatchAll" ma:showField="CatchAllData" ma:web="a8a5022a-f7c3-44ce-84b2-af1b9b0e20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8a5022a-f7c3-44ce-84b2-af1b9b0e209b" xsi:nil="true"/>
    <lcf76f155ced4ddcb4097134ff3c332f xmlns="ca089b0c-06ed-427f-8343-b7314193c48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04C17B-E2AE-43DB-A5E6-D23F2C071981}">
  <ds:schemaRefs>
    <ds:schemaRef ds:uri="a8a5022a-f7c3-44ce-84b2-af1b9b0e209b"/>
    <ds:schemaRef ds:uri="ca089b0c-06ed-427f-8343-b7314193c4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2CCA014-2283-460D-B997-A07009972F04}">
  <ds:schemaRefs>
    <ds:schemaRef ds:uri="http://www.w3.org/XML/1998/namespace"/>
    <ds:schemaRef ds:uri="http://schemas.microsoft.com/office/2006/metadata/propertie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purl.org/dc/elements/1.1/"/>
    <ds:schemaRef ds:uri="a8a5022a-f7c3-44ce-84b2-af1b9b0e209b"/>
    <ds:schemaRef ds:uri="ca089b0c-06ed-427f-8343-b7314193c483"/>
    <ds:schemaRef ds:uri="http://purl.org/dc/terms/"/>
  </ds:schemaRefs>
</ds:datastoreItem>
</file>

<file path=customXml/itemProps3.xml><?xml version="1.0" encoding="utf-8"?>
<ds:datastoreItem xmlns:ds="http://schemas.openxmlformats.org/officeDocument/2006/customXml" ds:itemID="{070D8BEC-D8E4-4DEA-B97C-1CE5259F5F1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6472</Words>
  <Application>Microsoft Office PowerPoint</Application>
  <PresentationFormat>On-screen Show (4:3)</PresentationFormat>
  <Paragraphs>484</Paragraphs>
  <Slides>40</Slides>
  <Notes>37</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40</vt:i4>
      </vt:variant>
    </vt:vector>
  </HeadingPairs>
  <TitlesOfParts>
    <vt:vector size="61" baseType="lpstr">
      <vt:lpstr>Aptos</vt:lpstr>
      <vt:lpstr>Aptos Display</vt:lpstr>
      <vt:lpstr>Arial</vt:lpstr>
      <vt:lpstr>Arial Nova</vt:lpstr>
      <vt:lpstr>Arial,Sans-Serif</vt:lpstr>
      <vt:lpstr>Calibri</vt:lpstr>
      <vt:lpstr>Calibri Light</vt:lpstr>
      <vt:lpstr>Courier New</vt:lpstr>
      <vt:lpstr>Museo Slab 500</vt:lpstr>
      <vt:lpstr>Noto Sans Symbols</vt:lpstr>
      <vt:lpstr>Roboto Slab</vt:lpstr>
      <vt:lpstr>SourceSansProRegular</vt:lpstr>
      <vt:lpstr>Symbol</vt:lpstr>
      <vt:lpstr>Trebuchet MS</vt:lpstr>
      <vt:lpstr>Wingdings</vt:lpstr>
      <vt:lpstr>Office Theme</vt:lpstr>
      <vt:lpstr>Office Theme</vt:lpstr>
      <vt:lpstr>1_Office Theme</vt:lpstr>
      <vt:lpstr>6_Office Theme</vt:lpstr>
      <vt:lpstr>1_Office Theme</vt:lpstr>
      <vt:lpstr>Custom Design</vt:lpstr>
      <vt:lpstr>READ Act Regional Meeting  Office of Elementary Literacy and School Readiness and the  Office of Learning Supports</vt:lpstr>
      <vt:lpstr>Introductions</vt:lpstr>
      <vt:lpstr>Objectives</vt:lpstr>
      <vt:lpstr>Today’s Meeting</vt:lpstr>
      <vt:lpstr>Colorado Multi-tiered System of Supports</vt:lpstr>
      <vt:lpstr>What is MTSS? </vt:lpstr>
      <vt:lpstr>What is MTSS? </vt:lpstr>
      <vt:lpstr>Colorado Multi-Tiered System of Supports</vt:lpstr>
      <vt:lpstr>MTSS is the framework that aligns the initiatives in use. It ensures that the initiatives are used to compliment one another, not to compete.  </vt:lpstr>
      <vt:lpstr>IT IS “HOW”  It uses implementation science to create systemic change by improving:</vt:lpstr>
      <vt:lpstr>Why use COMTSS to support systems change:</vt:lpstr>
      <vt:lpstr>COMTSS is NOT</vt:lpstr>
      <vt:lpstr>5 COMTSS Components Supporting Innovations  </vt:lpstr>
      <vt:lpstr>COMTSS Five Components Practice Profiles </vt:lpstr>
      <vt:lpstr>Team-Driven Shared Leadership  </vt:lpstr>
      <vt:lpstr>Key Aspects of Team Driven Shared Leadership </vt:lpstr>
      <vt:lpstr>Team-Driven Shared Leadership in our Student-Service Innovations </vt:lpstr>
      <vt:lpstr>Comprehensive Screening and Assessment System</vt:lpstr>
      <vt:lpstr>Key Aspects of a Comprehensive Screening and Assessment System</vt:lpstr>
      <vt:lpstr>Comprehensive Screening and Assessment System in the READ Act</vt:lpstr>
      <vt:lpstr>Data-Based Problem-Solving &amp; Decision-Making</vt:lpstr>
      <vt:lpstr>Four-step Problem Solving Process </vt:lpstr>
      <vt:lpstr>Problem-Solving Process and the READ Plan</vt:lpstr>
      <vt:lpstr>Key Aspects of Data-Based Problem Solving and Decision-Making</vt:lpstr>
      <vt:lpstr>Data-Based Problem-Solving &amp; Decision-Making in the READ Act</vt:lpstr>
      <vt:lpstr>Layered Continuum of Supports </vt:lpstr>
      <vt:lpstr>Key Aspects of a Layered Continuum of Supports </vt:lpstr>
      <vt:lpstr>Why use a Layered Continuum? </vt:lpstr>
      <vt:lpstr>Layered Continuum of Supports </vt:lpstr>
      <vt:lpstr>Layered Continuum of Supports:  Student Level</vt:lpstr>
      <vt:lpstr>Student Supports in Literacy </vt:lpstr>
      <vt:lpstr>Layered Continuum of Supports in the READ Act</vt:lpstr>
      <vt:lpstr>Moving Between the Tiers</vt:lpstr>
      <vt:lpstr>Family, School, and Community Partnerships </vt:lpstr>
      <vt:lpstr>Key Aspects of Family School Community Partnerships</vt:lpstr>
      <vt:lpstr>Family, School, and Community Partnerships in the READ Act</vt:lpstr>
      <vt:lpstr>What components of MTSS does the READ Act support? </vt:lpstr>
      <vt:lpstr>How does the READ Act support Tier 1 Literacy Instruction in an MTSS Framework?</vt:lpstr>
      <vt:lpstr>How does the READ Act support Tiers 2 and 3 Literacy Instruction in an MTSS Framework?</vt:lpstr>
      <vt:lpstr>Resources and Contact Information </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Fickling, Caitlin</cp:lastModifiedBy>
  <cp:revision>1</cp:revision>
  <dcterms:created xsi:type="dcterms:W3CDTF">2019-06-25T17:30:52Z</dcterms:created>
  <dcterms:modified xsi:type="dcterms:W3CDTF">2025-01-22T22:16:07Z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0x010100A879720E89102043ABA3BEB065733CF0</vt:lpwstr>
  </property>
  <property fmtid="{D5CDD505-2E9C-101B-9397-08002B2CF9AE}" pid="3" name="MediaServiceImageTags">
    <vt:lpwstr/>
  </property>
  <property fmtid="{D5CDD505-2E9C-101B-9397-08002B2CF9AE}" pid="4" name="_MarkAsFinal">
    <vt:bool>true</vt:bool>
  </property>
</Properties>
</file>