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79"/>
  </p:notesMasterIdLst>
  <p:sldIdLst>
    <p:sldId id="256" r:id="rId2"/>
    <p:sldId id="264"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72" r:id="rId36"/>
    <p:sldId id="354" r:id="rId37"/>
    <p:sldId id="290" r:id="rId38"/>
    <p:sldId id="371" r:id="rId39"/>
    <p:sldId id="358" r:id="rId40"/>
    <p:sldId id="333" r:id="rId41"/>
    <p:sldId id="370" r:id="rId42"/>
    <p:sldId id="291" r:id="rId43"/>
    <p:sldId id="292" r:id="rId44"/>
    <p:sldId id="293" r:id="rId45"/>
    <p:sldId id="294" r:id="rId46"/>
    <p:sldId id="295" r:id="rId47"/>
    <p:sldId id="296" r:id="rId48"/>
    <p:sldId id="297" r:id="rId49"/>
    <p:sldId id="298" r:id="rId50"/>
    <p:sldId id="301" r:id="rId51"/>
    <p:sldId id="300" r:id="rId52"/>
    <p:sldId id="299" r:id="rId53"/>
    <p:sldId id="302" r:id="rId54"/>
    <p:sldId id="303" r:id="rId55"/>
    <p:sldId id="304" r:id="rId56"/>
    <p:sldId id="305" r:id="rId57"/>
    <p:sldId id="306" r:id="rId58"/>
    <p:sldId id="308" r:id="rId59"/>
    <p:sldId id="309" r:id="rId60"/>
    <p:sldId id="310" r:id="rId61"/>
    <p:sldId id="311" r:id="rId62"/>
    <p:sldId id="312" r:id="rId63"/>
    <p:sldId id="313" r:id="rId64"/>
    <p:sldId id="314" r:id="rId65"/>
    <p:sldId id="315" r:id="rId66"/>
    <p:sldId id="317" r:id="rId67"/>
    <p:sldId id="318" r:id="rId68"/>
    <p:sldId id="383" r:id="rId69"/>
    <p:sldId id="328" r:id="rId70"/>
    <p:sldId id="330" r:id="rId71"/>
    <p:sldId id="331" r:id="rId72"/>
    <p:sldId id="332" r:id="rId73"/>
    <p:sldId id="379" r:id="rId74"/>
    <p:sldId id="335" r:id="rId75"/>
    <p:sldId id="353" r:id="rId76"/>
    <p:sldId id="382" r:id="rId77"/>
    <p:sldId id="340" r:id="rId78"/>
  </p:sldIdLst>
  <p:sldSz cx="9144000" cy="5143500" type="screen16x9"/>
  <p:notesSz cx="6858000" cy="9144000"/>
  <p:embeddedFontLst>
    <p:embeddedFont>
      <p:font typeface="Calibri" panose="020F0502020204030204" pitchFamily="34" charset="0"/>
      <p:regular r:id="rId80"/>
      <p:bold r:id="rId81"/>
      <p:italic r:id="rId82"/>
      <p:boldItalic r:id="rId83"/>
    </p:embeddedFont>
    <p:embeddedFont>
      <p:font typeface="Merriweather" panose="00000500000000000000" pitchFamily="2" charset="0"/>
      <p:regular r:id="rId84"/>
      <p:bold r:id="rId85"/>
      <p:italic r:id="rId86"/>
      <p:boldItalic r:id="rId87"/>
    </p:embeddedFont>
    <p:embeddedFont>
      <p:font typeface="Palatino Linotype" panose="02040502050505030304" pitchFamily="18" charset="0"/>
      <p:regular r:id="rId88"/>
      <p:bold r:id="rId89"/>
      <p:italic r:id="rId90"/>
      <p:boldItalic r:id="rId91"/>
    </p:embeddedFont>
    <p:embeddedFont>
      <p:font typeface="Roboto" panose="02000000000000000000" pitchFamily="2" charset="0"/>
      <p:regular r:id="rId92"/>
      <p:bold r:id="rId93"/>
      <p:italic r:id="rId94"/>
      <p:boldItalic r:id="rId95"/>
    </p:embeddedFont>
    <p:embeddedFont>
      <p:font typeface="Rockwell" panose="02060603020205020403" pitchFamily="18" charset="0"/>
      <p:regular r:id="rId96"/>
      <p:bold r:id="rId97"/>
      <p:italic r:id="rId98"/>
      <p:boldItalic r:id="rId99"/>
    </p:embeddedFont>
    <p:embeddedFont>
      <p:font typeface="Segoe UI" panose="020B0502040204020203"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hnCVPJuu6xxi+57GeaI0scvmXcu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Medler"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CE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8EC1D3-D6D3-4F26-A047-25537E5B26D6}">
  <a:tblStyle styleId="{668EC1D3-D6D3-4F26-A047-25537E5B26D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17325EB-8AA8-4CEB-9314-442201FCB3C6}"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6776074-983E-48F7-B29D-7DAD961CCDAB}"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4E42D9C-5FD6-4155-AF5F-AEF3AE74E1CC}"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966371-DD6E-4BB2-8A54-C44FAD55FE55}"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EE6012F-04BA-4A4F-B537-81335404260A}" styleName="Table_5">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3135F39D-1046-4A0E-82D7-FC5C97B194B2}" styleName="Table_6">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DF4AFE2D-C7F4-4237-BFE9-4AE18C7FDDD8}" styleName="Table_7">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E8EBF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6"/>
          </a:solidFill>
        </a:fill>
      </a:tcStyle>
    </a:firstRow>
    <a:neCell>
      <a:tcTxStyle/>
      <a:tcStyle>
        <a:tcBdr/>
      </a:tcStyle>
    </a:neCell>
    <a:nwCell>
      <a:tcTxStyle/>
      <a:tcStyle>
        <a:tcBdr/>
      </a:tcStyle>
    </a:nwCell>
  </a:tblStyle>
  <a:tblStyle styleId="{C0457EC6-037B-4314-A3D9-E0110A33E4E9}" styleName="Table_8">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0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102" Type="http://schemas.openxmlformats.org/officeDocument/2006/relationships/font" Target="fonts/font23.fntdata"/><Relationship Id="rId5" Type="http://schemas.openxmlformats.org/officeDocument/2006/relationships/slide" Target="slides/slide4.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4.fntdata"/><Relationship Id="rId108" Type="http://customschemas.google.com/relationships/presentationmetadata" Target="meta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High Schools &amp; Districts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C2DB-4823-88CC-1F6C87054B0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C2DB-4823-88CC-1F6C87054B03}"/>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C2DB-4823-88CC-1F6C87054B0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F5-4D91-B4FE-6838AB118518}"/>
              </c:ext>
            </c:extLst>
          </c:dPt>
          <c:dLbls>
            <c:dLbl>
              <c:idx val="0"/>
              <c:layout>
                <c:manualLayout>
                  <c:x val="-0.21076520657603354"/>
                  <c:y val="0.1321223618006411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DB-4823-88CC-1F6C87054B03}"/>
                </c:ext>
              </c:extLst>
            </c:dLbl>
            <c:dLbl>
              <c:idx val="1"/>
              <c:layout>
                <c:manualLayout>
                  <c:x val="9.9299885654677116E-4"/>
                  <c:y val="-0.2254542935096832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DB-4823-88CC-1F6C87054B03}"/>
                </c:ext>
              </c:extLst>
            </c:dLbl>
            <c:dLbl>
              <c:idx val="2"/>
              <c:layout>
                <c:manualLayout>
                  <c:x val="0.22118820577273801"/>
                  <c:y val="0.12695944686808644"/>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DB-4823-88CC-1F6C87054B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Academic Achievement</c:v>
                </c:pt>
                <c:pt idx="1">
                  <c:v>Academic Growth</c:v>
                </c:pt>
                <c:pt idx="2">
                  <c:v>Postsecondary &amp; Workforce Readiness</c:v>
                </c:pt>
              </c:strCache>
            </c:strRef>
          </c:cat>
          <c:val>
            <c:numRef>
              <c:f>Sheet1!$B$2:$B$5</c:f>
              <c:numCache>
                <c:formatCode>0%</c:formatCode>
                <c:ptCount val="4"/>
                <c:pt idx="0">
                  <c:v>0.3</c:v>
                </c:pt>
                <c:pt idx="1">
                  <c:v>0.4</c:v>
                </c:pt>
                <c:pt idx="2">
                  <c:v>0.3</c:v>
                </c:pt>
              </c:numCache>
            </c:numRef>
          </c:val>
          <c:extLst>
            <c:ext xmlns:c16="http://schemas.microsoft.com/office/drawing/2014/chart" uri="{C3380CC4-5D6E-409C-BE32-E72D297353CC}">
              <c16:uniqueId val="{00000000-C2DB-4823-88CC-1F6C87054B0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Elementary &amp; Middle Schools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D6-4021-A643-02E5366BF46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AD6-4021-A643-02E5366BF4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D6-4021-A643-02E5366BF4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AD6-4021-A643-02E5366BF461}"/>
              </c:ext>
            </c:extLst>
          </c:dPt>
          <c:dLbls>
            <c:dLbl>
              <c:idx val="0"/>
              <c:layout>
                <c:manualLayout>
                  <c:x val="-0.17753452453058746"/>
                  <c:y val="4.716467577626556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D6-4021-A643-02E5366BF461}"/>
                </c:ext>
              </c:extLst>
            </c:dLbl>
            <c:dLbl>
              <c:idx val="1"/>
              <c:layout>
                <c:manualLayout>
                  <c:x val="0.19483949121744398"/>
                  <c:y val="-3.12658540982712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D6-4021-A643-02E5366BF46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Academic Achievement</c:v>
                </c:pt>
                <c:pt idx="1">
                  <c:v>Academic Growth</c:v>
                </c:pt>
              </c:strCache>
            </c:strRef>
          </c:cat>
          <c:val>
            <c:numRef>
              <c:f>Sheet1!$B$2:$B$5</c:f>
              <c:numCache>
                <c:formatCode>0%</c:formatCode>
                <c:ptCount val="4"/>
                <c:pt idx="0">
                  <c:v>0.4</c:v>
                </c:pt>
                <c:pt idx="1">
                  <c:v>0.6</c:v>
                </c:pt>
              </c:numCache>
            </c:numRef>
          </c:val>
          <c:extLst>
            <c:ext xmlns:c16="http://schemas.microsoft.com/office/drawing/2014/chart" uri="{C3380CC4-5D6E-409C-BE32-E72D297353CC}">
              <c16:uniqueId val="{00000008-4AD6-4021-A643-02E5366BF46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Newly Identified</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2022</c:v>
                </c:pt>
                <c:pt idx="2">
                  <c:v>2023</c:v>
                </c:pt>
              </c:numCache>
            </c:numRef>
          </c:cat>
          <c:val>
            <c:numRef>
              <c:f>Sheet1!$B$2:$B$4</c:f>
              <c:numCache>
                <c:formatCode>General</c:formatCode>
                <c:ptCount val="3"/>
                <c:pt idx="0">
                  <c:v>2</c:v>
                </c:pt>
                <c:pt idx="1">
                  <c:v>9</c:v>
                </c:pt>
                <c:pt idx="2">
                  <c:v>19</c:v>
                </c:pt>
              </c:numCache>
            </c:numRef>
          </c:val>
          <c:extLst>
            <c:ext xmlns:c16="http://schemas.microsoft.com/office/drawing/2014/chart" uri="{C3380CC4-5D6E-409C-BE32-E72D297353CC}">
              <c16:uniqueId val="{00000000-DC1E-4E1A-BF51-20E3174DE5E8}"/>
            </c:ext>
          </c:extLst>
        </c:ser>
        <c:ser>
          <c:idx val="1"/>
          <c:order val="1"/>
          <c:tx>
            <c:strRef>
              <c:f>Sheet1!$C$1</c:f>
              <c:strCache>
                <c:ptCount val="1"/>
                <c:pt idx="0">
                  <c:v>On Clock Y2+</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2022</c:v>
                </c:pt>
                <c:pt idx="2">
                  <c:v>2023</c:v>
                </c:pt>
              </c:numCache>
            </c:numRef>
          </c:cat>
          <c:val>
            <c:numRef>
              <c:f>Sheet1!$C$2:$C$4</c:f>
              <c:numCache>
                <c:formatCode>General</c:formatCode>
                <c:ptCount val="3"/>
                <c:pt idx="0">
                  <c:v>2</c:v>
                </c:pt>
                <c:pt idx="1">
                  <c:v>2</c:v>
                </c:pt>
                <c:pt idx="2">
                  <c:v>3</c:v>
                </c:pt>
              </c:numCache>
            </c:numRef>
          </c:val>
          <c:extLst>
            <c:ext xmlns:c16="http://schemas.microsoft.com/office/drawing/2014/chart" uri="{C3380CC4-5D6E-409C-BE32-E72D297353CC}">
              <c16:uniqueId val="{00000001-DC1E-4E1A-BF51-20E3174DE5E8}"/>
            </c:ext>
          </c:extLst>
        </c:ser>
        <c:ser>
          <c:idx val="2"/>
          <c:order val="2"/>
          <c:tx>
            <c:strRef>
              <c:f>Sheet1!$D$1</c:f>
              <c:strCache>
                <c:ptCount val="1"/>
                <c:pt idx="0">
                  <c:v>On Watch</c:v>
                </c:pt>
              </c:strCache>
            </c:strRef>
          </c:tx>
          <c:spPr>
            <a:solidFill>
              <a:srgbClr val="8BC167"/>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2022</c:v>
                </c:pt>
                <c:pt idx="2">
                  <c:v>2023</c:v>
                </c:pt>
              </c:numCache>
            </c:numRef>
          </c:cat>
          <c:val>
            <c:numRef>
              <c:f>Sheet1!$D$2:$D$4</c:f>
              <c:numCache>
                <c:formatCode>General</c:formatCode>
                <c:ptCount val="3"/>
                <c:pt idx="0">
                  <c:v>2</c:v>
                </c:pt>
                <c:pt idx="1">
                  <c:v>2</c:v>
                </c:pt>
                <c:pt idx="2">
                  <c:v>1</c:v>
                </c:pt>
              </c:numCache>
            </c:numRef>
          </c:val>
          <c:extLst>
            <c:ext xmlns:c16="http://schemas.microsoft.com/office/drawing/2014/chart" uri="{C3380CC4-5D6E-409C-BE32-E72D297353CC}">
              <c16:uniqueId val="{00000002-DC1E-4E1A-BF51-20E3174DE5E8}"/>
            </c:ext>
          </c:extLst>
        </c:ser>
        <c:dLbls>
          <c:showLegendKey val="0"/>
          <c:showVal val="0"/>
          <c:showCatName val="0"/>
          <c:showSerName val="0"/>
          <c:showPercent val="0"/>
          <c:showBubbleSize val="0"/>
        </c:dLbls>
        <c:gapWidth val="150"/>
        <c:overlap val="100"/>
        <c:axId val="487458752"/>
        <c:axId val="487457088"/>
      </c:barChart>
      <c:catAx>
        <c:axId val="487458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87457088"/>
        <c:crosses val="autoZero"/>
        <c:auto val="1"/>
        <c:lblAlgn val="ctr"/>
        <c:lblOffset val="100"/>
        <c:noMultiLvlLbl val="0"/>
      </c:catAx>
      <c:valAx>
        <c:axId val="48745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458752"/>
        <c:crosses val="autoZero"/>
        <c:crossBetween val="between"/>
      </c:valAx>
      <c:spPr>
        <a:noFill/>
        <a:ln>
          <a:noFill/>
        </a:ln>
        <a:effectLst/>
      </c:spPr>
    </c:plotArea>
    <c:legend>
      <c:legendPos val="b"/>
      <c:layout>
        <c:manualLayout>
          <c:xMode val="edge"/>
          <c:yMode val="edge"/>
          <c:x val="5.4523873172319201E-2"/>
          <c:y val="4.450827220114055E-2"/>
          <c:w val="0.57507903824660789"/>
          <c:h val="0.138127438928296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Newly Identified</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2022</c:v>
                </c:pt>
                <c:pt idx="2">
                  <c:v>2023</c:v>
                </c:pt>
              </c:numCache>
            </c:numRef>
          </c:cat>
          <c:val>
            <c:numRef>
              <c:f>Sheet1!$B$2:$B$4</c:f>
              <c:numCache>
                <c:formatCode>General</c:formatCode>
                <c:ptCount val="3"/>
                <c:pt idx="0">
                  <c:v>86</c:v>
                </c:pt>
                <c:pt idx="1">
                  <c:v>167</c:v>
                </c:pt>
                <c:pt idx="2">
                  <c:v>157</c:v>
                </c:pt>
              </c:numCache>
            </c:numRef>
          </c:val>
          <c:extLst>
            <c:ext xmlns:c16="http://schemas.microsoft.com/office/drawing/2014/chart" uri="{C3380CC4-5D6E-409C-BE32-E72D297353CC}">
              <c16:uniqueId val="{00000000-62DE-4EC6-91E2-58B06F9E37BC}"/>
            </c:ext>
          </c:extLst>
        </c:ser>
        <c:ser>
          <c:idx val="1"/>
          <c:order val="1"/>
          <c:tx>
            <c:strRef>
              <c:f>Sheet1!$C$1</c:f>
              <c:strCache>
                <c:ptCount val="1"/>
                <c:pt idx="0">
                  <c:v>On Clock Y2+</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2022</c:v>
                </c:pt>
                <c:pt idx="2">
                  <c:v>2023</c:v>
                </c:pt>
              </c:numCache>
            </c:numRef>
          </c:cat>
          <c:val>
            <c:numRef>
              <c:f>Sheet1!$C$2:$C$4</c:f>
              <c:numCache>
                <c:formatCode>General</c:formatCode>
                <c:ptCount val="3"/>
                <c:pt idx="0">
                  <c:v>64</c:v>
                </c:pt>
                <c:pt idx="1">
                  <c:v>38</c:v>
                </c:pt>
                <c:pt idx="2">
                  <c:v>52</c:v>
                </c:pt>
              </c:numCache>
            </c:numRef>
          </c:val>
          <c:extLst>
            <c:ext xmlns:c16="http://schemas.microsoft.com/office/drawing/2014/chart" uri="{C3380CC4-5D6E-409C-BE32-E72D297353CC}">
              <c16:uniqueId val="{00000001-62DE-4EC6-91E2-58B06F9E37BC}"/>
            </c:ext>
          </c:extLst>
        </c:ser>
        <c:ser>
          <c:idx val="2"/>
          <c:order val="2"/>
          <c:tx>
            <c:strRef>
              <c:f>Sheet1!$D$1</c:f>
              <c:strCache>
                <c:ptCount val="1"/>
                <c:pt idx="0">
                  <c:v>On Watch</c:v>
                </c:pt>
              </c:strCache>
            </c:strRef>
          </c:tx>
          <c:spPr>
            <a:solidFill>
              <a:srgbClr val="8BC167"/>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2019</c:v>
                </c:pt>
                <c:pt idx="1">
                  <c:v>2022</c:v>
                </c:pt>
                <c:pt idx="2">
                  <c:v>2023</c:v>
                </c:pt>
              </c:numCache>
            </c:numRef>
          </c:cat>
          <c:val>
            <c:numRef>
              <c:f>Sheet1!$D$2:$D$4</c:f>
              <c:numCache>
                <c:formatCode>General</c:formatCode>
                <c:ptCount val="3"/>
                <c:pt idx="0">
                  <c:v>28</c:v>
                </c:pt>
                <c:pt idx="1">
                  <c:v>39</c:v>
                </c:pt>
                <c:pt idx="2">
                  <c:v>14</c:v>
                </c:pt>
              </c:numCache>
            </c:numRef>
          </c:val>
          <c:extLst>
            <c:ext xmlns:c16="http://schemas.microsoft.com/office/drawing/2014/chart" uri="{C3380CC4-5D6E-409C-BE32-E72D297353CC}">
              <c16:uniqueId val="{00000002-62DE-4EC6-91E2-58B06F9E37BC}"/>
            </c:ext>
          </c:extLst>
        </c:ser>
        <c:dLbls>
          <c:showLegendKey val="0"/>
          <c:showVal val="0"/>
          <c:showCatName val="0"/>
          <c:showSerName val="0"/>
          <c:showPercent val="0"/>
          <c:showBubbleSize val="0"/>
        </c:dLbls>
        <c:gapWidth val="150"/>
        <c:overlap val="100"/>
        <c:axId val="487458752"/>
        <c:axId val="487457088"/>
      </c:barChart>
      <c:catAx>
        <c:axId val="487458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87457088"/>
        <c:crosses val="autoZero"/>
        <c:auto val="1"/>
        <c:lblAlgn val="ctr"/>
        <c:lblOffset val="100"/>
        <c:noMultiLvlLbl val="0"/>
      </c:catAx>
      <c:valAx>
        <c:axId val="48745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458752"/>
        <c:crosses val="autoZero"/>
        <c:crossBetween val="between"/>
      </c:valAx>
      <c:spPr>
        <a:noFill/>
        <a:ln>
          <a:noFill/>
        </a:ln>
        <a:effectLst/>
      </c:spPr>
    </c:plotArea>
    <c:legend>
      <c:legendPos val="b"/>
      <c:layout>
        <c:manualLayout>
          <c:xMode val="edge"/>
          <c:yMode val="edge"/>
          <c:x val="9.8259985036758077E-2"/>
          <c:y val="4.4508402433446378E-2"/>
          <c:w val="0.57507903824660789"/>
          <c:h val="0.1381274389282966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3-09-25T15:22:14.619" idx="1">
    <p:pos x="154" y="120"/>
    <p:text>Add references re: new measures in the resource section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53OJ5-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notes"/>
          <p:cNvSpPr txBox="1">
            <a:spLocks noGrp="1"/>
          </p:cNvSpPr>
          <p:nvPr>
            <p:ph type="body" idx="1"/>
          </p:nvPr>
        </p:nvSpPr>
        <p:spPr>
          <a:xfrm>
            <a:off x="685800" y="4400550"/>
            <a:ext cx="5486400" cy="3600300"/>
          </a:xfrm>
          <a:prstGeom prst="rect">
            <a:avLst/>
          </a:prstGeom>
          <a:noFill/>
          <a:ln>
            <a:noFill/>
          </a:ln>
        </p:spPr>
        <p:txBody>
          <a:bodyPr spcFirstLastPara="1" wrap="square" lIns="91275" tIns="45650" rIns="91275" bIns="45650" anchor="t" anchorCtr="0">
            <a:noAutofit/>
          </a:bodyPr>
          <a:lstStyle/>
          <a:p>
            <a:pPr marL="0" lvl="0" indent="0" algn="l" rtl="0">
              <a:lnSpc>
                <a:spcPct val="100000"/>
              </a:lnSpc>
              <a:spcBef>
                <a:spcPts val="0"/>
              </a:spcBef>
              <a:spcAft>
                <a:spcPts val="0"/>
              </a:spcAft>
              <a:buSzPts val="1100"/>
              <a:buNone/>
            </a:pPr>
            <a:endParaRPr/>
          </a:p>
        </p:txBody>
      </p:sp>
      <p:sp>
        <p:nvSpPr>
          <p:cNvPr id="526" name="Google Shape;526;p3:notes"/>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5" name="Google Shape;535;p73:notes"/>
          <p:cNvSpPr>
            <a:spLocks noGrp="1" noRot="1" noChangeAspect="1"/>
          </p:cNvSpPr>
          <p:nvPr>
            <p:ph type="sldImg" idx="2"/>
          </p:nvPr>
        </p:nvSpPr>
        <p:spPr>
          <a:xfrm>
            <a:off x="398463" y="681038"/>
            <a:ext cx="6061075" cy="34099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4" name="Google Shape;54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8307e2771f_2_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g28307e2771f_2_7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8307e2771f_2_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8307e2771f_2_464: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g28307e2771f_2_464:notes"/>
          <p:cNvSpPr txBox="1">
            <a:spLocks noGrp="1"/>
          </p:cNvSpPr>
          <p:nvPr>
            <p:ph type="sldNum" idx="12"/>
          </p:nvPr>
        </p:nvSpPr>
        <p:spPr>
          <a:xfrm>
            <a:off x="3884614" y="8685214"/>
            <a:ext cx="2971800" cy="458700"/>
          </a:xfrm>
          <a:prstGeom prst="rect">
            <a:avLst/>
          </a:prstGeom>
          <a:noFill/>
          <a:ln>
            <a:noFill/>
          </a:ln>
        </p:spPr>
        <p:txBody>
          <a:bodyPr spcFirstLastPara="1" wrap="square" lIns="89450" tIns="89450" rIns="89450" bIns="8945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8307e2771f_2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8307e2771f_2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8267730e5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8267730e5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8267730e5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8267730e5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8267730e56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8267730e56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83ab3658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83ab3658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8267730e56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28267730e5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8" name="Google Shape;65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8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8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690" name="Google Shape;690;p8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8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82: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100"/>
              <a:buNone/>
            </a:pPr>
            <a:endParaRPr/>
          </a:p>
        </p:txBody>
      </p:sp>
      <p:sp>
        <p:nvSpPr>
          <p:cNvPr id="714" name="Google Shape;714;p8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2ad58ebf2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g22ad58ebf2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2" name="Google Shape;722;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0" name="Google Shape;730;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86: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
              <a:t>LDJ</a:t>
            </a:r>
            <a:endParaRPr/>
          </a:p>
          <a:p>
            <a:pPr marL="0" lvl="0" indent="0" algn="l" rtl="0">
              <a:lnSpc>
                <a:spcPct val="100000"/>
              </a:lnSpc>
              <a:spcBef>
                <a:spcPts val="0"/>
              </a:spcBef>
              <a:spcAft>
                <a:spcPts val="0"/>
              </a:spcAft>
              <a:buSzPts val="1400"/>
              <a:buNone/>
            </a:pPr>
            <a:endParaRPr/>
          </a:p>
        </p:txBody>
      </p:sp>
      <p:sp>
        <p:nvSpPr>
          <p:cNvPr id="746" name="Google Shape;746;p86: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54" name="Google Shape;754;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28bad1d6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28bad1d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8307e2771f_2_587:notes"/>
          <p:cNvSpPr>
            <a:spLocks noGrp="1" noRot="1" noChangeAspect="1"/>
          </p:cNvSpPr>
          <p:nvPr>
            <p:ph type="sldImg" idx="2"/>
          </p:nvPr>
        </p:nvSpPr>
        <p:spPr>
          <a:xfrm>
            <a:off x="654050" y="1122363"/>
            <a:ext cx="5389563" cy="3032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g28307e2771f_2_587:notes"/>
          <p:cNvSpPr txBox="1">
            <a:spLocks noGrp="1"/>
          </p:cNvSpPr>
          <p:nvPr>
            <p:ph type="body" idx="1"/>
          </p:nvPr>
        </p:nvSpPr>
        <p:spPr>
          <a:xfrm>
            <a:off x="669678" y="4322505"/>
            <a:ext cx="5357400" cy="3536700"/>
          </a:xfrm>
          <a:prstGeom prst="rect">
            <a:avLst/>
          </a:prstGeom>
          <a:noFill/>
          <a:ln>
            <a:noFill/>
          </a:ln>
        </p:spPr>
        <p:txBody>
          <a:bodyPr spcFirstLastPara="1" wrap="square" lIns="89450" tIns="44725" rIns="89450" bIns="447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LDJ</a:t>
            </a:r>
            <a:endParaRPr/>
          </a:p>
        </p:txBody>
      </p:sp>
      <p:sp>
        <p:nvSpPr>
          <p:cNvPr id="774" name="Google Shape;774;g28307e2771f_2_587:notes"/>
          <p:cNvSpPr txBox="1">
            <a:spLocks noGrp="1"/>
          </p:cNvSpPr>
          <p:nvPr>
            <p:ph type="sldNum" idx="12"/>
          </p:nvPr>
        </p:nvSpPr>
        <p:spPr>
          <a:xfrm>
            <a:off x="3793293" y="8531178"/>
            <a:ext cx="2901900" cy="450600"/>
          </a:xfrm>
          <a:prstGeom prst="rect">
            <a:avLst/>
          </a:prstGeom>
          <a:noFill/>
          <a:ln>
            <a:noFill/>
          </a:ln>
        </p:spPr>
        <p:txBody>
          <a:bodyPr spcFirstLastPara="1" wrap="square" lIns="89450" tIns="44725" rIns="89450" bIns="447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37</a:t>
            </a:fld>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38</a:t>
            </a:fld>
            <a:endParaRPr lang="en-US"/>
          </a:p>
        </p:txBody>
      </p:sp>
    </p:spTree>
    <p:extLst>
      <p:ext uri="{BB962C8B-B14F-4D97-AF65-F5344CB8AC3E}">
        <p14:creationId xmlns:p14="http://schemas.microsoft.com/office/powerpoint/2010/main" val="2465579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6" name="Google Shape;786;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3" name="Google Shape;803;p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p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Lisa</a:t>
            </a:r>
            <a:endParaRPr/>
          </a:p>
        </p:txBody>
      </p:sp>
      <p:sp>
        <p:nvSpPr>
          <p:cNvPr id="827" name="Google Shape;827;p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5" name="Google Shape;835;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9" name="Google Shape;859;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5" name="Google Shape;86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3" name="Google Shape;893;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8" name="Google Shape;448;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3" name="Google Shape;9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5" name="Google Shape;96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9" name="Google Shape;97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1" name="Google Shape;99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5" name="Google Shape;100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7" name="Google Shape;10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22ad58ebf2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0" name="Google Shape;1040;g22ad58ebf25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2ad58ebf2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4" name="Google Shape;1054;g22ad58ebf25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2ad58ebf2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3" name="Google Shape;1073;g22ad58ebf2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22ad58ebf2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1" name="Google Shape;1101;g22ad58ebf25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70</a:t>
            </a:fld>
            <a:endParaRPr lang="en-US"/>
          </a:p>
        </p:txBody>
      </p:sp>
    </p:spTree>
    <p:extLst>
      <p:ext uri="{BB962C8B-B14F-4D97-AF65-F5344CB8AC3E}">
        <p14:creationId xmlns:p14="http://schemas.microsoft.com/office/powerpoint/2010/main" val="2411632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71</a:t>
            </a:fld>
            <a:endParaRPr lang="en-US"/>
          </a:p>
        </p:txBody>
      </p:sp>
    </p:spTree>
    <p:extLst>
      <p:ext uri="{BB962C8B-B14F-4D97-AF65-F5344CB8AC3E}">
        <p14:creationId xmlns:p14="http://schemas.microsoft.com/office/powerpoint/2010/main" val="40751886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73</a:t>
            </a:fld>
            <a:endParaRPr lang="en-US"/>
          </a:p>
        </p:txBody>
      </p:sp>
    </p:spTree>
    <p:extLst>
      <p:ext uri="{BB962C8B-B14F-4D97-AF65-F5344CB8AC3E}">
        <p14:creationId xmlns:p14="http://schemas.microsoft.com/office/powerpoint/2010/main" val="39327909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74</a:t>
            </a:fld>
            <a:endParaRPr lang="en-US"/>
          </a:p>
        </p:txBody>
      </p:sp>
    </p:spTree>
    <p:extLst>
      <p:ext uri="{BB962C8B-B14F-4D97-AF65-F5344CB8AC3E}">
        <p14:creationId xmlns:p14="http://schemas.microsoft.com/office/powerpoint/2010/main" val="5375895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75</a:t>
            </a:fld>
            <a:endParaRPr lang="en-US"/>
          </a:p>
        </p:txBody>
      </p:sp>
    </p:spTree>
    <p:extLst>
      <p:ext uri="{BB962C8B-B14F-4D97-AF65-F5344CB8AC3E}">
        <p14:creationId xmlns:p14="http://schemas.microsoft.com/office/powerpoint/2010/main" val="98015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83ab36588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283ab36588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8307e2771f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g28307e2771f_2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8307e2771f_2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8307e2771f_2_323:notes"/>
          <p:cNvSpPr txBox="1">
            <a:spLocks noGrp="1"/>
          </p:cNvSpPr>
          <p:nvPr>
            <p:ph type="body" idx="1"/>
          </p:nvPr>
        </p:nvSpPr>
        <p:spPr>
          <a:xfrm>
            <a:off x="685800" y="440055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g28307e2771f_2_323:notes"/>
          <p:cNvSpPr txBox="1">
            <a:spLocks noGrp="1"/>
          </p:cNvSpPr>
          <p:nvPr>
            <p:ph type="sldNum" idx="12"/>
          </p:nvPr>
        </p:nvSpPr>
        <p:spPr>
          <a:xfrm>
            <a:off x="3884614" y="8685214"/>
            <a:ext cx="2971800" cy="458700"/>
          </a:xfrm>
          <a:prstGeom prst="rect">
            <a:avLst/>
          </a:prstGeom>
          <a:noFill/>
          <a:ln>
            <a:noFill/>
          </a:ln>
        </p:spPr>
        <p:txBody>
          <a:bodyPr spcFirstLastPara="1" wrap="square" lIns="89450" tIns="89450" rIns="89450" bIns="8945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blue" type="title">
  <p:cSld name="TITLE">
    <p:spTree>
      <p:nvGrpSpPr>
        <p:cNvPr id="1" name="Shape 11"/>
        <p:cNvGrpSpPr/>
        <p:nvPr/>
      </p:nvGrpSpPr>
      <p:grpSpPr>
        <a:xfrm>
          <a:off x="0" y="0"/>
          <a:ext cx="0" cy="0"/>
          <a:chOff x="0" y="0"/>
          <a:chExt cx="0" cy="0"/>
        </a:xfrm>
      </p:grpSpPr>
      <p:sp>
        <p:nvSpPr>
          <p:cNvPr id="12" name="Google Shape;12;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7"/>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14" name="Google Shape;14;p27"/>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15" name="Google Shape;15;p27"/>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 blue">
  <p:cSld name="SECTION_HEADER_2_1">
    <p:spTree>
      <p:nvGrpSpPr>
        <p:cNvPr id="1" name="Shape 80"/>
        <p:cNvGrpSpPr/>
        <p:nvPr/>
      </p:nvGrpSpPr>
      <p:grpSpPr>
        <a:xfrm>
          <a:off x="0" y="0"/>
          <a:ext cx="0" cy="0"/>
          <a:chOff x="0" y="0"/>
          <a:chExt cx="0" cy="0"/>
        </a:xfrm>
      </p:grpSpPr>
      <p:pic>
        <p:nvPicPr>
          <p:cNvPr id="81" name="Google Shape;81;p35"/>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82" name="Google Shape;82;p3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83" name="Google Shape;83;p35"/>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84" name="Google Shape;84;p35"/>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85" name="Google Shape;85;p3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86" name="Google Shape;86;p35"/>
          <p:cNvPicPr preferRelativeResize="0"/>
          <p:nvPr/>
        </p:nvPicPr>
        <p:blipFill rotWithShape="1">
          <a:blip r:embed="rId4">
            <a:alphaModFix/>
          </a:blip>
          <a:srcRect/>
          <a:stretch/>
        </p:blipFill>
        <p:spPr>
          <a:xfrm>
            <a:off x="461400" y="2561775"/>
            <a:ext cx="410276" cy="410276"/>
          </a:xfrm>
          <a:prstGeom prst="rect">
            <a:avLst/>
          </a:prstGeom>
          <a:noFill/>
          <a:ln>
            <a:noFill/>
          </a:ln>
        </p:spPr>
      </p:pic>
      <p:pic>
        <p:nvPicPr>
          <p:cNvPr id="87" name="Google Shape;87;p35"/>
          <p:cNvPicPr preferRelativeResize="0"/>
          <p:nvPr/>
        </p:nvPicPr>
        <p:blipFill rotWithShape="1">
          <a:blip r:embed="rId5">
            <a:alphaModFix/>
          </a:blip>
          <a:srcRect/>
          <a:stretch/>
        </p:blipFill>
        <p:spPr>
          <a:xfrm>
            <a:off x="461400" y="1996288"/>
            <a:ext cx="410276" cy="410276"/>
          </a:xfrm>
          <a:prstGeom prst="rect">
            <a:avLst/>
          </a:prstGeom>
          <a:noFill/>
          <a:ln>
            <a:noFill/>
          </a:ln>
        </p:spPr>
      </p:pic>
      <p:sp>
        <p:nvSpPr>
          <p:cNvPr id="88" name="Google Shape;88;p35"/>
          <p:cNvSpPr txBox="1">
            <a:spLocks noGrp="1"/>
          </p:cNvSpPr>
          <p:nvPr>
            <p:ph type="title" idx="2"/>
          </p:nvPr>
        </p:nvSpPr>
        <p:spPr>
          <a:xfrm>
            <a:off x="461400" y="1143000"/>
            <a:ext cx="7685400" cy="32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89" name="Google Shape;89;p35"/>
          <p:cNvSpPr txBox="1">
            <a:spLocks noGrp="1"/>
          </p:cNvSpPr>
          <p:nvPr>
            <p:ph type="subTitle" idx="1"/>
          </p:nvPr>
        </p:nvSpPr>
        <p:spPr>
          <a:xfrm>
            <a:off x="1005250" y="204002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90" name="Google Shape;90;p35"/>
          <p:cNvSpPr txBox="1">
            <a:spLocks noGrp="1"/>
          </p:cNvSpPr>
          <p:nvPr>
            <p:ph type="subTitle" idx="3"/>
          </p:nvPr>
        </p:nvSpPr>
        <p:spPr>
          <a:xfrm>
            <a:off x="1005250" y="2605500"/>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91" name="Google Shape;91;p35"/>
          <p:cNvPicPr preferRelativeResize="0"/>
          <p:nvPr/>
        </p:nvPicPr>
        <p:blipFill rotWithShape="1">
          <a:blip r:embed="rId6">
            <a:alphaModFix/>
          </a:blip>
          <a:srcRect/>
          <a:stretch/>
        </p:blipFill>
        <p:spPr>
          <a:xfrm>
            <a:off x="492988" y="3127248"/>
            <a:ext cx="347100" cy="347100"/>
          </a:xfrm>
          <a:prstGeom prst="rect">
            <a:avLst/>
          </a:prstGeom>
          <a:noFill/>
          <a:ln>
            <a:noFill/>
          </a:ln>
        </p:spPr>
      </p:pic>
      <p:sp>
        <p:nvSpPr>
          <p:cNvPr id="92" name="Google Shape;92;p35"/>
          <p:cNvSpPr txBox="1">
            <a:spLocks noGrp="1"/>
          </p:cNvSpPr>
          <p:nvPr>
            <p:ph type="subTitle" idx="4"/>
          </p:nvPr>
        </p:nvSpPr>
        <p:spPr>
          <a:xfrm>
            <a:off x="1009450" y="317097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blank" type="twoColTx">
  <p:cSld name="TITLE_AND_TWO_COLUMNS">
    <p:spTree>
      <p:nvGrpSpPr>
        <p:cNvPr id="1" name="Shape 93"/>
        <p:cNvGrpSpPr/>
        <p:nvPr/>
      </p:nvGrpSpPr>
      <p:grpSpPr>
        <a:xfrm>
          <a:off x="0" y="0"/>
          <a:ext cx="0" cy="0"/>
          <a:chOff x="0" y="0"/>
          <a:chExt cx="0" cy="0"/>
        </a:xfrm>
      </p:grpSpPr>
      <p:pic>
        <p:nvPicPr>
          <p:cNvPr id="94" name="Google Shape;94;p36"/>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95" name="Google Shape;95;p36"/>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96" name="Google Shape;96;p3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cess slide">
  <p:cSld name="TITLE_AND_TWO_COLUMNS_2">
    <p:spTree>
      <p:nvGrpSpPr>
        <p:cNvPr id="1" name="Shape 97"/>
        <p:cNvGrpSpPr/>
        <p:nvPr/>
      </p:nvGrpSpPr>
      <p:grpSpPr>
        <a:xfrm>
          <a:off x="0" y="0"/>
          <a:ext cx="0" cy="0"/>
          <a:chOff x="0" y="0"/>
          <a:chExt cx="0" cy="0"/>
        </a:xfrm>
      </p:grpSpPr>
      <p:pic>
        <p:nvPicPr>
          <p:cNvPr id="98" name="Google Shape;98;p37"/>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99" name="Google Shape;99;p3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00" name="Google Shape;100;p3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01" name="Google Shape;101;p3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02" name="Google Shape;102;p37"/>
          <p:cNvSpPr/>
          <p:nvPr/>
        </p:nvSpPr>
        <p:spPr>
          <a:xfrm>
            <a:off x="0" y="1189989"/>
            <a:ext cx="2214600" cy="669000"/>
          </a:xfrm>
          <a:prstGeom prst="homePlate">
            <a:avLst>
              <a:gd name="adj" fmla="val 50000"/>
            </a:avLst>
          </a:prstGeom>
          <a:solidFill>
            <a:srgbClr val="232C6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03" name="Google Shape;103;p37"/>
          <p:cNvSpPr/>
          <p:nvPr/>
        </p:nvSpPr>
        <p:spPr>
          <a:xfrm>
            <a:off x="1838325" y="1189775"/>
            <a:ext cx="2064000" cy="669000"/>
          </a:xfrm>
          <a:prstGeom prst="chevron">
            <a:avLst>
              <a:gd name="adj" fmla="val 50000"/>
            </a:avLst>
          </a:prstGeom>
          <a:solidFill>
            <a:srgbClr val="31386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04" name="Google Shape;104;p37"/>
          <p:cNvSpPr/>
          <p:nvPr/>
        </p:nvSpPr>
        <p:spPr>
          <a:xfrm>
            <a:off x="3516750" y="1189775"/>
            <a:ext cx="2064000" cy="669000"/>
          </a:xfrm>
          <a:prstGeom prst="chevron">
            <a:avLst>
              <a:gd name="adj" fmla="val 50000"/>
            </a:avLst>
          </a:prstGeom>
          <a:solidFill>
            <a:srgbClr val="434A7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05" name="Google Shape;105;p37"/>
          <p:cNvSpPr/>
          <p:nvPr/>
        </p:nvSpPr>
        <p:spPr>
          <a:xfrm>
            <a:off x="6874025" y="1189775"/>
            <a:ext cx="2064000" cy="669000"/>
          </a:xfrm>
          <a:prstGeom prst="chevron">
            <a:avLst>
              <a:gd name="adj" fmla="val 50000"/>
            </a:avLst>
          </a:prstGeom>
          <a:solidFill>
            <a:srgbClr val="999EC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06" name="Google Shape;106;p37"/>
          <p:cNvSpPr/>
          <p:nvPr/>
        </p:nvSpPr>
        <p:spPr>
          <a:xfrm>
            <a:off x="5195350" y="1189775"/>
            <a:ext cx="2064000" cy="669000"/>
          </a:xfrm>
          <a:prstGeom prst="chevron">
            <a:avLst>
              <a:gd name="adj" fmla="val 50000"/>
            </a:avLst>
          </a:prstGeom>
          <a:solidFill>
            <a:srgbClr val="676E9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Roboto"/>
              <a:ea typeface="Roboto"/>
              <a:cs typeface="Roboto"/>
              <a:sym typeface="Roboto"/>
            </a:endParaRPr>
          </a:p>
        </p:txBody>
      </p:sp>
      <p:sp>
        <p:nvSpPr>
          <p:cNvPr id="107" name="Google Shape;107;p37"/>
          <p:cNvSpPr txBox="1">
            <a:spLocks noGrp="1"/>
          </p:cNvSpPr>
          <p:nvPr>
            <p:ph type="subTitle" idx="1"/>
          </p:nvPr>
        </p:nvSpPr>
        <p:spPr>
          <a:xfrm>
            <a:off x="2140425" y="2029075"/>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08" name="Google Shape;108;p37"/>
          <p:cNvSpPr txBox="1">
            <a:spLocks noGrp="1"/>
          </p:cNvSpPr>
          <p:nvPr>
            <p:ph type="subTitle" idx="2"/>
          </p:nvPr>
        </p:nvSpPr>
        <p:spPr>
          <a:xfrm>
            <a:off x="3818850" y="2029088"/>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09" name="Google Shape;109;p37"/>
          <p:cNvSpPr txBox="1">
            <a:spLocks noGrp="1"/>
          </p:cNvSpPr>
          <p:nvPr>
            <p:ph type="subTitle" idx="3"/>
          </p:nvPr>
        </p:nvSpPr>
        <p:spPr>
          <a:xfrm>
            <a:off x="5497275" y="2029075"/>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10" name="Google Shape;110;p37"/>
          <p:cNvSpPr txBox="1">
            <a:spLocks noGrp="1"/>
          </p:cNvSpPr>
          <p:nvPr>
            <p:ph type="subTitle" idx="4"/>
          </p:nvPr>
        </p:nvSpPr>
        <p:spPr>
          <a:xfrm>
            <a:off x="7175700" y="2029188"/>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111" name="Google Shape;111;p37"/>
          <p:cNvSpPr txBox="1">
            <a:spLocks noGrp="1"/>
          </p:cNvSpPr>
          <p:nvPr>
            <p:ph type="title" idx="5"/>
          </p:nvPr>
        </p:nvSpPr>
        <p:spPr>
          <a:xfrm>
            <a:off x="333825" y="1340000"/>
            <a:ext cx="13836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800"/>
              <a:buNone/>
              <a:defRPr sz="1400">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12" name="Google Shape;112;p37"/>
          <p:cNvSpPr txBox="1">
            <a:spLocks noGrp="1"/>
          </p:cNvSpPr>
          <p:nvPr>
            <p:ph type="title" idx="6"/>
          </p:nvPr>
        </p:nvSpPr>
        <p:spPr>
          <a:xfrm>
            <a:off x="2214600"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13" name="Google Shape;113;p37"/>
          <p:cNvSpPr txBox="1">
            <a:spLocks noGrp="1"/>
          </p:cNvSpPr>
          <p:nvPr>
            <p:ph type="title" idx="7"/>
          </p:nvPr>
        </p:nvSpPr>
        <p:spPr>
          <a:xfrm>
            <a:off x="3846450" y="1340000"/>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14" name="Google Shape;114;p37"/>
          <p:cNvSpPr txBox="1">
            <a:spLocks noGrp="1"/>
          </p:cNvSpPr>
          <p:nvPr>
            <p:ph type="title" idx="8"/>
          </p:nvPr>
        </p:nvSpPr>
        <p:spPr>
          <a:xfrm>
            <a:off x="5545325"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15" name="Google Shape;115;p37"/>
          <p:cNvSpPr txBox="1">
            <a:spLocks noGrp="1"/>
          </p:cNvSpPr>
          <p:nvPr>
            <p:ph type="title" idx="9"/>
          </p:nvPr>
        </p:nvSpPr>
        <p:spPr>
          <a:xfrm>
            <a:off x="7259350" y="1339775"/>
            <a:ext cx="1459800" cy="36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116" name="Google Shape;116;p37"/>
          <p:cNvSpPr txBox="1">
            <a:spLocks noGrp="1"/>
          </p:cNvSpPr>
          <p:nvPr>
            <p:ph type="subTitle" idx="13"/>
          </p:nvPr>
        </p:nvSpPr>
        <p:spPr>
          <a:xfrm>
            <a:off x="295725" y="2029200"/>
            <a:ext cx="1459800" cy="2362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None/>
              <a:defRPr sz="120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mparisons with icons">
  <p:cSld name="ONE_COLUMN_TEXT_4">
    <p:spTree>
      <p:nvGrpSpPr>
        <p:cNvPr id="1" name="Shape 117"/>
        <p:cNvGrpSpPr/>
        <p:nvPr/>
      </p:nvGrpSpPr>
      <p:grpSpPr>
        <a:xfrm>
          <a:off x="0" y="0"/>
          <a:ext cx="0" cy="0"/>
          <a:chOff x="0" y="0"/>
          <a:chExt cx="0" cy="0"/>
        </a:xfrm>
      </p:grpSpPr>
      <p:pic>
        <p:nvPicPr>
          <p:cNvPr id="118" name="Google Shape;118;p38"/>
          <p:cNvPicPr preferRelativeResize="0"/>
          <p:nvPr/>
        </p:nvPicPr>
        <p:blipFill rotWithShape="1">
          <a:blip r:embed="rId2">
            <a:alphaModFix/>
          </a:blip>
          <a:srcRect/>
          <a:stretch/>
        </p:blipFill>
        <p:spPr>
          <a:xfrm>
            <a:off x="8146725" y="4676400"/>
            <a:ext cx="867951" cy="369000"/>
          </a:xfrm>
          <a:prstGeom prst="rect">
            <a:avLst/>
          </a:prstGeom>
          <a:noFill/>
          <a:ln>
            <a:noFill/>
          </a:ln>
        </p:spPr>
      </p:pic>
      <p:sp>
        <p:nvSpPr>
          <p:cNvPr id="119" name="Google Shape;119;p38"/>
          <p:cNvSpPr/>
          <p:nvPr/>
        </p:nvSpPr>
        <p:spPr>
          <a:xfrm>
            <a:off x="2963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 name="Google Shape;120;p38"/>
          <p:cNvPicPr preferRelativeResize="0"/>
          <p:nvPr/>
        </p:nvPicPr>
        <p:blipFill rotWithShape="1">
          <a:blip r:embed="rId3">
            <a:alphaModFix/>
          </a:blip>
          <a:srcRect/>
          <a:stretch/>
        </p:blipFill>
        <p:spPr>
          <a:xfrm>
            <a:off x="-6900" y="0"/>
            <a:ext cx="9172498" cy="917250"/>
          </a:xfrm>
          <a:prstGeom prst="rect">
            <a:avLst/>
          </a:prstGeom>
          <a:noFill/>
          <a:ln>
            <a:noFill/>
          </a:ln>
        </p:spPr>
      </p:pic>
      <p:sp>
        <p:nvSpPr>
          <p:cNvPr id="121" name="Google Shape;121;p3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22" name="Google Shape;122;p3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cxnSp>
        <p:nvCxnSpPr>
          <p:cNvPr id="123" name="Google Shape;123;p38"/>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24" name="Google Shape;124;p38"/>
          <p:cNvSpPr txBox="1">
            <a:spLocks noGrp="1"/>
          </p:cNvSpPr>
          <p:nvPr>
            <p:ph type="subTitle" idx="1"/>
          </p:nvPr>
        </p:nvSpPr>
        <p:spPr>
          <a:xfrm>
            <a:off x="3777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125" name="Google Shape;125;p38"/>
          <p:cNvSpPr>
            <a:spLocks noGrp="1"/>
          </p:cNvSpPr>
          <p:nvPr>
            <p:ph type="pic" idx="2"/>
          </p:nvPr>
        </p:nvSpPr>
        <p:spPr>
          <a:xfrm>
            <a:off x="1391575" y="1204932"/>
            <a:ext cx="393600" cy="353700"/>
          </a:xfrm>
          <a:prstGeom prst="roundRect">
            <a:avLst>
              <a:gd name="adj" fmla="val 16667"/>
            </a:avLst>
          </a:prstGeom>
          <a:noFill/>
          <a:ln>
            <a:noFill/>
          </a:ln>
        </p:spPr>
      </p:sp>
      <p:sp>
        <p:nvSpPr>
          <p:cNvPr id="126" name="Google Shape;126;p38"/>
          <p:cNvSpPr/>
          <p:nvPr/>
        </p:nvSpPr>
        <p:spPr>
          <a:xfrm>
            <a:off x="31770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8"/>
          <p:cNvSpPr txBox="1">
            <a:spLocks noGrp="1"/>
          </p:cNvSpPr>
          <p:nvPr>
            <p:ph type="subTitle" idx="3"/>
          </p:nvPr>
        </p:nvSpPr>
        <p:spPr>
          <a:xfrm>
            <a:off x="32584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128" name="Google Shape;128;p38"/>
          <p:cNvSpPr>
            <a:spLocks noGrp="1"/>
          </p:cNvSpPr>
          <p:nvPr>
            <p:ph type="pic" idx="4"/>
          </p:nvPr>
        </p:nvSpPr>
        <p:spPr>
          <a:xfrm>
            <a:off x="4272275" y="1204932"/>
            <a:ext cx="393600" cy="353700"/>
          </a:xfrm>
          <a:prstGeom prst="roundRect">
            <a:avLst>
              <a:gd name="adj" fmla="val 16667"/>
            </a:avLst>
          </a:prstGeom>
          <a:noFill/>
          <a:ln>
            <a:noFill/>
          </a:ln>
        </p:spPr>
      </p:sp>
      <p:sp>
        <p:nvSpPr>
          <p:cNvPr id="129" name="Google Shape;129;p38"/>
          <p:cNvSpPr/>
          <p:nvPr/>
        </p:nvSpPr>
        <p:spPr>
          <a:xfrm>
            <a:off x="60577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8"/>
          <p:cNvSpPr txBox="1">
            <a:spLocks noGrp="1"/>
          </p:cNvSpPr>
          <p:nvPr>
            <p:ph type="subTitle" idx="5"/>
          </p:nvPr>
        </p:nvSpPr>
        <p:spPr>
          <a:xfrm>
            <a:off x="6139125" y="1614818"/>
            <a:ext cx="2421300" cy="24861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Clr>
                <a:schemeClr val="lt1"/>
              </a:buClr>
              <a:buSzPts val="1400"/>
              <a:buNone/>
              <a:defRPr sz="1400">
                <a:solidFill>
                  <a:schemeClr val="lt1"/>
                </a:solidFill>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131" name="Google Shape;131;p38"/>
          <p:cNvSpPr>
            <a:spLocks noGrp="1"/>
          </p:cNvSpPr>
          <p:nvPr>
            <p:ph type="pic" idx="6"/>
          </p:nvPr>
        </p:nvSpPr>
        <p:spPr>
          <a:xfrm>
            <a:off x="7152975" y="1204932"/>
            <a:ext cx="393600" cy="353700"/>
          </a:xfrm>
          <a:prstGeom prst="roundRect">
            <a:avLst>
              <a:gd name="adj" fmla="val 16667"/>
            </a:avLst>
          </a:prstGeom>
          <a:noFill/>
          <a:ln>
            <a:noFill/>
          </a:ln>
        </p:spPr>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2 column with header - blue 1">
  <p:cSld name="ONE_COLUMN_TEXT_3">
    <p:spTree>
      <p:nvGrpSpPr>
        <p:cNvPr id="1" name="Shape 132"/>
        <p:cNvGrpSpPr/>
        <p:nvPr/>
      </p:nvGrpSpPr>
      <p:grpSpPr>
        <a:xfrm>
          <a:off x="0" y="0"/>
          <a:ext cx="0" cy="0"/>
          <a:chOff x="0" y="0"/>
          <a:chExt cx="0" cy="0"/>
        </a:xfrm>
      </p:grpSpPr>
      <p:sp>
        <p:nvSpPr>
          <p:cNvPr id="133" name="Google Shape;133;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34" name="Google Shape;134;p39"/>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35" name="Google Shape;135;p39"/>
          <p:cNvSpPr txBox="1">
            <a:spLocks noGrp="1"/>
          </p:cNvSpPr>
          <p:nvPr>
            <p:ph type="body" idx="1"/>
          </p:nvPr>
        </p:nvSpPr>
        <p:spPr>
          <a:xfrm>
            <a:off x="311700" y="1448875"/>
            <a:ext cx="3999900" cy="2882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36" name="Google Shape;136;p39"/>
          <p:cNvSpPr txBox="1">
            <a:spLocks noGrp="1"/>
          </p:cNvSpPr>
          <p:nvPr>
            <p:ph type="body" idx="2"/>
          </p:nvPr>
        </p:nvSpPr>
        <p:spPr>
          <a:xfrm>
            <a:off x="4832400" y="1448875"/>
            <a:ext cx="3999900" cy="28824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37" name="Google Shape;137;p3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38" name="Google Shape;138;p39"/>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39" name="Google Shape;139;p39"/>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40" name="Google Shape;140;p39"/>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41" name="Google Shape;141;p39"/>
          <p:cNvSpPr txBox="1">
            <a:spLocks noGrp="1"/>
          </p:cNvSpPr>
          <p:nvPr>
            <p:ph type="title" idx="4"/>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142" name="Google Shape;142;p39"/>
          <p:cNvSpPr txBox="1">
            <a:spLocks noGrp="1"/>
          </p:cNvSpPr>
          <p:nvPr>
            <p:ph type="title" idx="5"/>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 yellow">
  <p:cSld name="ONE_COLUMN_TEXT_2">
    <p:spTree>
      <p:nvGrpSpPr>
        <p:cNvPr id="1" name="Shape 143"/>
        <p:cNvGrpSpPr/>
        <p:nvPr/>
      </p:nvGrpSpPr>
      <p:grpSpPr>
        <a:xfrm>
          <a:off x="0" y="0"/>
          <a:ext cx="0" cy="0"/>
          <a:chOff x="0" y="0"/>
          <a:chExt cx="0" cy="0"/>
        </a:xfrm>
      </p:grpSpPr>
      <p:pic>
        <p:nvPicPr>
          <p:cNvPr id="144" name="Google Shape;144;p4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5" name="Google Shape;14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46" name="Google Shape;146;p40"/>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147" name="Google Shape;147;p40"/>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148" name="Google Shape;148;p40"/>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149" name="Google Shape;149;p40"/>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slide-yellow">
  <p:cSld name="TITLE_1">
    <p:spTree>
      <p:nvGrpSpPr>
        <p:cNvPr id="1" name="Shape 150"/>
        <p:cNvGrpSpPr/>
        <p:nvPr/>
      </p:nvGrpSpPr>
      <p:grpSpPr>
        <a:xfrm>
          <a:off x="0" y="0"/>
          <a:ext cx="0" cy="0"/>
          <a:chOff x="0" y="0"/>
          <a:chExt cx="0" cy="0"/>
        </a:xfrm>
      </p:grpSpPr>
      <p:pic>
        <p:nvPicPr>
          <p:cNvPr id="151" name="Google Shape;151;p4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2" name="Google Shape;152;p41"/>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
        <p:nvSpPr>
          <p:cNvPr id="153" name="Google Shape;15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with header/logo - yellow">
  <p:cSld name="SECTION_HEADER_1">
    <p:spTree>
      <p:nvGrpSpPr>
        <p:cNvPr id="1" name="Shape 154"/>
        <p:cNvGrpSpPr/>
        <p:nvPr/>
      </p:nvGrpSpPr>
      <p:grpSpPr>
        <a:xfrm>
          <a:off x="0" y="0"/>
          <a:ext cx="0" cy="0"/>
          <a:chOff x="0" y="0"/>
          <a:chExt cx="0" cy="0"/>
        </a:xfrm>
      </p:grpSpPr>
      <p:pic>
        <p:nvPicPr>
          <p:cNvPr id="155" name="Google Shape;155;p42"/>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56" name="Google Shape;156;p4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57" name="Google Shape;157;p42"/>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158" name="Google Shape;158;p42"/>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59" name="Google Shape;159;p42"/>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160" name="Google Shape;160;p4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slide with header/logo - no text - yellow">
  <p:cSld name="TITLE_AND_BODY_1">
    <p:spTree>
      <p:nvGrpSpPr>
        <p:cNvPr id="1" name="Shape 161"/>
        <p:cNvGrpSpPr/>
        <p:nvPr/>
      </p:nvGrpSpPr>
      <p:grpSpPr>
        <a:xfrm>
          <a:off x="0" y="0"/>
          <a:ext cx="0" cy="0"/>
          <a:chOff x="0" y="0"/>
          <a:chExt cx="0" cy="0"/>
        </a:xfrm>
      </p:grpSpPr>
      <p:pic>
        <p:nvPicPr>
          <p:cNvPr id="162" name="Google Shape;162;p43"/>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63" name="Google Shape;163;p4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64" name="Google Shape;164;p43"/>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65" name="Google Shape;165;p43"/>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166" name="Google Shape;166;p4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yellow">
  <p:cSld name="TITLE_AND_TWO_COLUMNS_1">
    <p:spTree>
      <p:nvGrpSpPr>
        <p:cNvPr id="1" name="Shape 167"/>
        <p:cNvGrpSpPr/>
        <p:nvPr/>
      </p:nvGrpSpPr>
      <p:grpSpPr>
        <a:xfrm>
          <a:off x="0" y="0"/>
          <a:ext cx="0" cy="0"/>
          <a:chOff x="0" y="0"/>
          <a:chExt cx="0" cy="0"/>
        </a:xfrm>
      </p:grpSpPr>
      <p:pic>
        <p:nvPicPr>
          <p:cNvPr id="168" name="Google Shape;168;p44"/>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169" name="Google Shape;169;p44"/>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170" name="Google Shape;170;p4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with header/logo - blue" type="secHead">
  <p:cSld name="SECTION_HEADER">
    <p:spTree>
      <p:nvGrpSpPr>
        <p:cNvPr id="1" name="Shape 17"/>
        <p:cNvGrpSpPr/>
        <p:nvPr/>
      </p:nvGrpSpPr>
      <p:grpSpPr>
        <a:xfrm>
          <a:off x="0" y="0"/>
          <a:ext cx="0" cy="0"/>
          <a:chOff x="0" y="0"/>
          <a:chExt cx="0" cy="0"/>
        </a:xfrm>
      </p:grpSpPr>
      <p:pic>
        <p:nvPicPr>
          <p:cNvPr id="18" name="Google Shape;18;p28"/>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9" name="Google Shape;19;p2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0" name="Google Shape;20;p28"/>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21" name="Google Shape;21;p28"/>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2" name="Google Shape;22;p28"/>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23" name="Google Shape;23;p28"/>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image space - yellow">
  <p:cSld name="TITLE_ONLY_1">
    <p:spTree>
      <p:nvGrpSpPr>
        <p:cNvPr id="1" name="Shape 171"/>
        <p:cNvGrpSpPr/>
        <p:nvPr/>
      </p:nvGrpSpPr>
      <p:grpSpPr>
        <a:xfrm>
          <a:off x="0" y="0"/>
          <a:ext cx="0" cy="0"/>
          <a:chOff x="0" y="0"/>
          <a:chExt cx="0" cy="0"/>
        </a:xfrm>
      </p:grpSpPr>
      <p:sp>
        <p:nvSpPr>
          <p:cNvPr id="172" name="Google Shape;172;p45"/>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 name="Google Shape;173;p45"/>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74" name="Google Shape;174;p4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75" name="Google Shape;175;p45"/>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176" name="Google Shape;176;p45"/>
          <p:cNvCxnSpPr/>
          <p:nvPr/>
        </p:nvCxnSpPr>
        <p:spPr>
          <a:xfrm>
            <a:off x="0" y="4561600"/>
            <a:ext cx="5392200" cy="0"/>
          </a:xfrm>
          <a:prstGeom prst="straightConnector1">
            <a:avLst/>
          </a:prstGeom>
          <a:noFill/>
          <a:ln w="9525" cap="flat" cmpd="sng">
            <a:solidFill>
              <a:srgbClr val="F1C232"/>
            </a:solidFill>
            <a:prstDash val="solid"/>
            <a:round/>
            <a:headEnd type="none" w="sm" len="sm"/>
            <a:tailEnd type="none" w="sm" len="sm"/>
          </a:ln>
        </p:spPr>
      </p:cxnSp>
      <p:sp>
        <p:nvSpPr>
          <p:cNvPr id="177" name="Google Shape;177;p45"/>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78" name="Google Shape;178;p45"/>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79" name="Google Shape;179;p45"/>
          <p:cNvSpPr>
            <a:spLocks noGrp="1"/>
          </p:cNvSpPr>
          <p:nvPr>
            <p:ph type="pic" idx="2"/>
          </p:nvPr>
        </p:nvSpPr>
        <p:spPr>
          <a:xfrm>
            <a:off x="5556750" y="989400"/>
            <a:ext cx="3516900" cy="4082100"/>
          </a:xfrm>
          <a:prstGeom prst="rect">
            <a:avLst/>
          </a:prstGeom>
          <a:noFill/>
          <a:ln>
            <a:noFill/>
          </a:ln>
        </p:spPr>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2 column - yellow">
  <p:cSld name="ONE_COLUMN_TEXT_1">
    <p:spTree>
      <p:nvGrpSpPr>
        <p:cNvPr id="1" name="Shape 180"/>
        <p:cNvGrpSpPr/>
        <p:nvPr/>
      </p:nvGrpSpPr>
      <p:grpSpPr>
        <a:xfrm>
          <a:off x="0" y="0"/>
          <a:ext cx="0" cy="0"/>
          <a:chOff x="0" y="0"/>
          <a:chExt cx="0" cy="0"/>
        </a:xfrm>
      </p:grpSpPr>
      <p:pic>
        <p:nvPicPr>
          <p:cNvPr id="181" name="Google Shape;181;p46"/>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82" name="Google Shape;182;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83" name="Google Shape;183;p46"/>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84" name="Google Shape;184;p46"/>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85" name="Google Shape;185;p4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86" name="Google Shape;186;p46"/>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87" name="Google Shape;187;p46"/>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88" name="Google Shape;188;p46"/>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slide-2 column with header - yellow">
  <p:cSld name="ONE_COLUMN_TEXT_1_2">
    <p:spTree>
      <p:nvGrpSpPr>
        <p:cNvPr id="1" name="Shape 189"/>
        <p:cNvGrpSpPr/>
        <p:nvPr/>
      </p:nvGrpSpPr>
      <p:grpSpPr>
        <a:xfrm>
          <a:off x="0" y="0"/>
          <a:ext cx="0" cy="0"/>
          <a:chOff x="0" y="0"/>
          <a:chExt cx="0" cy="0"/>
        </a:xfrm>
      </p:grpSpPr>
      <p:pic>
        <p:nvPicPr>
          <p:cNvPr id="190" name="Google Shape;190;p47"/>
          <p:cNvPicPr preferRelativeResize="0"/>
          <p:nvPr/>
        </p:nvPicPr>
        <p:blipFill rotWithShape="1">
          <a:blip r:embed="rId2">
            <a:alphaModFix/>
          </a:blip>
          <a:srcRect/>
          <a:stretch/>
        </p:blipFill>
        <p:spPr>
          <a:xfrm>
            <a:off x="0" y="0"/>
            <a:ext cx="9144003" cy="910828"/>
          </a:xfrm>
          <a:prstGeom prst="rect">
            <a:avLst/>
          </a:prstGeom>
          <a:noFill/>
          <a:ln>
            <a:noFill/>
          </a:ln>
        </p:spPr>
      </p:pic>
      <p:sp>
        <p:nvSpPr>
          <p:cNvPr id="191" name="Google Shape;191;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92" name="Google Shape;192;p47"/>
          <p:cNvSpPr txBox="1">
            <a:spLocks noGrp="1"/>
          </p:cNvSpPr>
          <p:nvPr>
            <p:ph type="body" idx="1"/>
          </p:nvPr>
        </p:nvSpPr>
        <p:spPr>
          <a:xfrm>
            <a:off x="311700" y="1409350"/>
            <a:ext cx="3999900" cy="29220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93" name="Google Shape;193;p47"/>
          <p:cNvSpPr txBox="1">
            <a:spLocks noGrp="1"/>
          </p:cNvSpPr>
          <p:nvPr>
            <p:ph type="body" idx="2"/>
          </p:nvPr>
        </p:nvSpPr>
        <p:spPr>
          <a:xfrm>
            <a:off x="4832400" y="1409275"/>
            <a:ext cx="3999900" cy="29220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94" name="Google Shape;194;p4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95" name="Google Shape;195;p47"/>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96" name="Google Shape;196;p47"/>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97" name="Google Shape;197;p47"/>
          <p:cNvCxnSpPr/>
          <p:nvPr/>
        </p:nvCxnSpPr>
        <p:spPr>
          <a:xfrm>
            <a:off x="0" y="4561600"/>
            <a:ext cx="9152700" cy="0"/>
          </a:xfrm>
          <a:prstGeom prst="straightConnector1">
            <a:avLst/>
          </a:prstGeom>
          <a:noFill/>
          <a:ln w="9525" cap="flat" cmpd="sng">
            <a:solidFill>
              <a:srgbClr val="F1C232"/>
            </a:solidFill>
            <a:prstDash val="solid"/>
            <a:round/>
            <a:headEnd type="none" w="sm" len="sm"/>
            <a:tailEnd type="none" w="sm" len="sm"/>
          </a:ln>
        </p:spPr>
      </p:cxnSp>
      <p:sp>
        <p:nvSpPr>
          <p:cNvPr id="198" name="Google Shape;198;p47"/>
          <p:cNvSpPr txBox="1">
            <a:spLocks noGrp="1"/>
          </p:cNvSpPr>
          <p:nvPr>
            <p:ph type="title" idx="4"/>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199" name="Google Shape;199;p47"/>
          <p:cNvSpPr txBox="1">
            <a:spLocks noGrp="1"/>
          </p:cNvSpPr>
          <p:nvPr>
            <p:ph type="title" idx="5"/>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slide-2 column - yellow 1">
  <p:cSld name="ONE_COLUMN_TEXT_1_1">
    <p:spTree>
      <p:nvGrpSpPr>
        <p:cNvPr id="1" name="Shape 200"/>
        <p:cNvGrpSpPr/>
        <p:nvPr/>
      </p:nvGrpSpPr>
      <p:grpSpPr>
        <a:xfrm>
          <a:off x="0" y="0"/>
          <a:ext cx="0" cy="0"/>
          <a:chOff x="0" y="0"/>
          <a:chExt cx="0" cy="0"/>
        </a:xfrm>
      </p:grpSpPr>
      <p:pic>
        <p:nvPicPr>
          <p:cNvPr id="201" name="Google Shape;201;p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2" name="Google Shape;202;p48"/>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203" name="Google Shape;203;p48"/>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04" name="Google Shape;204;p48"/>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slide - green">
  <p:cSld name="MAIN_POINT">
    <p:spTree>
      <p:nvGrpSpPr>
        <p:cNvPr id="1" name="Shape 205"/>
        <p:cNvGrpSpPr/>
        <p:nvPr/>
      </p:nvGrpSpPr>
      <p:grpSpPr>
        <a:xfrm>
          <a:off x="0" y="0"/>
          <a:ext cx="0" cy="0"/>
          <a:chOff x="0" y="0"/>
          <a:chExt cx="0" cy="0"/>
        </a:xfrm>
      </p:grpSpPr>
      <p:pic>
        <p:nvPicPr>
          <p:cNvPr id="206" name="Google Shape;206;p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7" name="Google Shape;207;p49"/>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
    <p:spTree>
      <p:nvGrpSpPr>
        <p:cNvPr id="1" name="Shape 208"/>
        <p:cNvGrpSpPr/>
        <p:nvPr/>
      </p:nvGrpSpPr>
      <p:grpSpPr>
        <a:xfrm>
          <a:off x="0" y="0"/>
          <a:ext cx="0" cy="0"/>
          <a:chOff x="0" y="0"/>
          <a:chExt cx="0" cy="0"/>
        </a:xfrm>
      </p:grpSpPr>
      <p:pic>
        <p:nvPicPr>
          <p:cNvPr id="209" name="Google Shape;209;p50"/>
          <p:cNvPicPr preferRelativeResize="0"/>
          <p:nvPr/>
        </p:nvPicPr>
        <p:blipFill rotWithShape="1">
          <a:blip r:embed="rId2">
            <a:alphaModFix/>
          </a:blip>
          <a:srcRect/>
          <a:stretch/>
        </p:blipFill>
        <p:spPr>
          <a:xfrm>
            <a:off x="8146725" y="4676400"/>
            <a:ext cx="867951" cy="369000"/>
          </a:xfrm>
          <a:prstGeom prst="rect">
            <a:avLst/>
          </a:prstGeom>
          <a:noFill/>
          <a:ln>
            <a:noFill/>
          </a:ln>
        </p:spPr>
      </p:pic>
      <p:pic>
        <p:nvPicPr>
          <p:cNvPr id="210" name="Google Shape;210;p50"/>
          <p:cNvPicPr preferRelativeResize="0"/>
          <p:nvPr/>
        </p:nvPicPr>
        <p:blipFill rotWithShape="1">
          <a:blip r:embed="rId3">
            <a:alphaModFix/>
          </a:blip>
          <a:srcRect/>
          <a:stretch/>
        </p:blipFill>
        <p:spPr>
          <a:xfrm>
            <a:off x="0" y="0"/>
            <a:ext cx="9144000" cy="914400"/>
          </a:xfrm>
          <a:prstGeom prst="rect">
            <a:avLst/>
          </a:prstGeom>
          <a:noFill/>
          <a:ln>
            <a:noFill/>
          </a:ln>
        </p:spPr>
      </p:pic>
      <p:sp>
        <p:nvSpPr>
          <p:cNvPr id="211" name="Google Shape;211;p5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12" name="Google Shape;212;p50"/>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213" name="Google Shape;213;p50"/>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14" name="Google Shape;214;p50"/>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CAPTION_ONLY">
    <p:spTree>
      <p:nvGrpSpPr>
        <p:cNvPr id="1" name="Shape 215"/>
        <p:cNvGrpSpPr/>
        <p:nvPr/>
      </p:nvGrpSpPr>
      <p:grpSpPr>
        <a:xfrm>
          <a:off x="0" y="0"/>
          <a:ext cx="0" cy="0"/>
          <a:chOff x="0" y="0"/>
          <a:chExt cx="0" cy="0"/>
        </a:xfrm>
      </p:grpSpPr>
      <p:pic>
        <p:nvPicPr>
          <p:cNvPr id="216" name="Google Shape;216;p51"/>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17" name="Google Shape;217;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18" name="Google Shape;218;p51"/>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19" name="Google Shape;219;p51"/>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20" name="Google Shape;220;p51"/>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21" name="Google Shape;221;p5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Tree>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green">
  <p:cSld name="BIG_NUMBER">
    <p:spTree>
      <p:nvGrpSpPr>
        <p:cNvPr id="1" name="Shape 222"/>
        <p:cNvGrpSpPr/>
        <p:nvPr/>
      </p:nvGrpSpPr>
      <p:grpSpPr>
        <a:xfrm>
          <a:off x="0" y="0"/>
          <a:ext cx="0" cy="0"/>
          <a:chOff x="0" y="0"/>
          <a:chExt cx="0" cy="0"/>
        </a:xfrm>
      </p:grpSpPr>
      <p:sp>
        <p:nvSpPr>
          <p:cNvPr id="223" name="Google Shape;223;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24" name="Google Shape;224;p52"/>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225" name="Google Shape;225;p52"/>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26" name="Google Shape;226;p52"/>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slide-image space - green" type="blank">
  <p:cSld name="BLANK">
    <p:spTree>
      <p:nvGrpSpPr>
        <p:cNvPr id="1" name="Shape 227"/>
        <p:cNvGrpSpPr/>
        <p:nvPr/>
      </p:nvGrpSpPr>
      <p:grpSpPr>
        <a:xfrm>
          <a:off x="0" y="0"/>
          <a:ext cx="0" cy="0"/>
          <a:chOff x="0" y="0"/>
          <a:chExt cx="0" cy="0"/>
        </a:xfrm>
      </p:grpSpPr>
      <p:sp>
        <p:nvSpPr>
          <p:cNvPr id="228" name="Google Shape;228;p53"/>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9" name="Google Shape;229;p53"/>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30" name="Google Shape;230;p5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31" name="Google Shape;231;p5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32" name="Google Shape;232;p53"/>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233" name="Google Shape;233;p53"/>
          <p:cNvCxnSpPr/>
          <p:nvPr/>
        </p:nvCxnSpPr>
        <p:spPr>
          <a:xfrm>
            <a:off x="0" y="4561600"/>
            <a:ext cx="5392200" cy="0"/>
          </a:xfrm>
          <a:prstGeom prst="straightConnector1">
            <a:avLst/>
          </a:prstGeom>
          <a:noFill/>
          <a:ln w="9525" cap="flat" cmpd="sng">
            <a:solidFill>
              <a:srgbClr val="93C47D"/>
            </a:solidFill>
            <a:prstDash val="solid"/>
            <a:round/>
            <a:headEnd type="none" w="sm" len="sm"/>
            <a:tailEnd type="none" w="sm" len="sm"/>
          </a:ln>
        </p:spPr>
      </p:cxnSp>
      <p:sp>
        <p:nvSpPr>
          <p:cNvPr id="234" name="Google Shape;234;p53"/>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235" name="Google Shape;235;p53"/>
          <p:cNvSpPr>
            <a:spLocks noGrp="1"/>
          </p:cNvSpPr>
          <p:nvPr>
            <p:ph type="pic" idx="2"/>
          </p:nvPr>
        </p:nvSpPr>
        <p:spPr>
          <a:xfrm>
            <a:off x="5556750" y="989400"/>
            <a:ext cx="3516900" cy="4082100"/>
          </a:xfrm>
          <a:prstGeom prst="rect">
            <a:avLst/>
          </a:prstGeom>
          <a:noFill/>
          <a:ln>
            <a:noFill/>
          </a:ln>
        </p:spPr>
      </p:sp>
    </p:spTree>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slide-2 column with header- green">
  <p:cSld name="BLANK_1">
    <p:spTree>
      <p:nvGrpSpPr>
        <p:cNvPr id="1" name="Shape 236"/>
        <p:cNvGrpSpPr/>
        <p:nvPr/>
      </p:nvGrpSpPr>
      <p:grpSpPr>
        <a:xfrm>
          <a:off x="0" y="0"/>
          <a:ext cx="0" cy="0"/>
          <a:chOff x="0" y="0"/>
          <a:chExt cx="0" cy="0"/>
        </a:xfrm>
      </p:grpSpPr>
      <p:pic>
        <p:nvPicPr>
          <p:cNvPr id="237" name="Google Shape;237;p54"/>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38" name="Google Shape;238;p54"/>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39" name="Google Shape;239;p54"/>
          <p:cNvCxnSpPr/>
          <p:nvPr/>
        </p:nvCxnSpPr>
        <p:spPr>
          <a:xfrm>
            <a:off x="0" y="4561600"/>
            <a:ext cx="9152700" cy="0"/>
          </a:xfrm>
          <a:prstGeom prst="straightConnector1">
            <a:avLst/>
          </a:prstGeom>
          <a:noFill/>
          <a:ln w="9525" cap="flat" cmpd="sng">
            <a:solidFill>
              <a:srgbClr val="6AA84F"/>
            </a:solidFill>
            <a:prstDash val="solid"/>
            <a:round/>
            <a:headEnd type="none" w="sm" len="sm"/>
            <a:tailEnd type="none" w="sm" len="sm"/>
          </a:ln>
        </p:spPr>
      </p:cxnSp>
      <p:sp>
        <p:nvSpPr>
          <p:cNvPr id="240" name="Google Shape;240;p5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41" name="Google Shape;241;p54"/>
          <p:cNvSpPr txBox="1">
            <a:spLocks noGrp="1"/>
          </p:cNvSpPr>
          <p:nvPr>
            <p:ph type="body" idx="1"/>
          </p:nvPr>
        </p:nvSpPr>
        <p:spPr>
          <a:xfrm>
            <a:off x="311700" y="1396175"/>
            <a:ext cx="3999900" cy="2935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42" name="Google Shape;242;p54"/>
          <p:cNvSpPr txBox="1">
            <a:spLocks noGrp="1"/>
          </p:cNvSpPr>
          <p:nvPr>
            <p:ph type="body" idx="2"/>
          </p:nvPr>
        </p:nvSpPr>
        <p:spPr>
          <a:xfrm>
            <a:off x="4832400" y="1396075"/>
            <a:ext cx="3999900" cy="2935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43" name="Google Shape;243;p5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44" name="Google Shape;244;p54"/>
          <p:cNvSpPr txBox="1">
            <a:spLocks noGrp="1"/>
          </p:cNvSpPr>
          <p:nvPr>
            <p:ph type="title" idx="3"/>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245" name="Google Shape;245;p54"/>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image space - blue" type="titleOnly">
  <p:cSld name="TITLE_ONLY">
    <p:spTree>
      <p:nvGrpSpPr>
        <p:cNvPr id="1" name="Shape 24"/>
        <p:cNvGrpSpPr/>
        <p:nvPr/>
      </p:nvGrpSpPr>
      <p:grpSpPr>
        <a:xfrm>
          <a:off x="0" y="0"/>
          <a:ext cx="0" cy="0"/>
          <a:chOff x="0" y="0"/>
          <a:chExt cx="0" cy="0"/>
        </a:xfrm>
      </p:grpSpPr>
      <p:sp>
        <p:nvSpPr>
          <p:cNvPr id="25" name="Google Shape;25;p32"/>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 name="Google Shape;26;p32"/>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27" name="Google Shape;27;p3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8" name="Google Shape;28;p32"/>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29" name="Google Shape;29;p32"/>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30" name="Google Shape;30;p32"/>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31" name="Google Shape;31;p32"/>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2" name="Google Shape;32;p32"/>
          <p:cNvSpPr>
            <a:spLocks noGrp="1"/>
          </p:cNvSpPr>
          <p:nvPr>
            <p:ph type="pic" idx="2"/>
          </p:nvPr>
        </p:nvSpPr>
        <p:spPr>
          <a:xfrm>
            <a:off x="5556750" y="989400"/>
            <a:ext cx="3516900" cy="4082100"/>
          </a:xfrm>
          <a:prstGeom prst="rect">
            <a:avLst/>
          </a:prstGeom>
          <a:noFill/>
          <a:ln>
            <a:noFill/>
          </a:ln>
        </p:spPr>
      </p:sp>
    </p:spTree>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 orange">
  <p:cSld name="BLANK_1_1">
    <p:spTree>
      <p:nvGrpSpPr>
        <p:cNvPr id="1" name="Shape 246"/>
        <p:cNvGrpSpPr/>
        <p:nvPr/>
      </p:nvGrpSpPr>
      <p:grpSpPr>
        <a:xfrm>
          <a:off x="0" y="0"/>
          <a:ext cx="0" cy="0"/>
          <a:chOff x="0" y="0"/>
          <a:chExt cx="0" cy="0"/>
        </a:xfrm>
      </p:grpSpPr>
      <p:pic>
        <p:nvPicPr>
          <p:cNvPr id="247" name="Google Shape;247;p55"/>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248" name="Google Shape;248;p5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49" name="Google Shape;249;p55"/>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lt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lt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lt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lt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lt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lt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lt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lt1"/>
                </a:solidFill>
                <a:latin typeface="Rockwell"/>
                <a:ea typeface="Rockwell"/>
                <a:cs typeface="Rockwell"/>
                <a:sym typeface="Rockwell"/>
              </a:defRPr>
            </a:lvl9pPr>
          </a:lstStyle>
          <a:p>
            <a:endParaRPr/>
          </a:p>
        </p:txBody>
      </p:sp>
      <p:sp>
        <p:nvSpPr>
          <p:cNvPr id="250" name="Google Shape;250;p55"/>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15000"/>
              </a:lnSpc>
              <a:spcBef>
                <a:spcPts val="0"/>
              </a:spcBef>
              <a:spcAft>
                <a:spcPts val="0"/>
              </a:spcAft>
              <a:buSzPts val="2300"/>
              <a:buNone/>
              <a:defRPr sz="2300">
                <a:solidFill>
                  <a:schemeClr val="lt1"/>
                </a:solidFill>
                <a:latin typeface="Calibri"/>
                <a:ea typeface="Calibri"/>
                <a:cs typeface="Calibri"/>
                <a:sym typeface="Calibri"/>
              </a:defRPr>
            </a:lvl1pPr>
            <a:lvl2pPr lvl="1" algn="l">
              <a:lnSpc>
                <a:spcPct val="115000"/>
              </a:lnSpc>
              <a:spcBef>
                <a:spcPts val="0"/>
              </a:spcBef>
              <a:spcAft>
                <a:spcPts val="0"/>
              </a:spcAft>
              <a:buSzPts val="1400"/>
              <a:buNone/>
              <a:defRPr>
                <a:solidFill>
                  <a:schemeClr val="lt1"/>
                </a:solidFill>
                <a:latin typeface="Calibri"/>
                <a:ea typeface="Calibri"/>
                <a:cs typeface="Calibri"/>
                <a:sym typeface="Calibri"/>
              </a:defRPr>
            </a:lvl2pPr>
            <a:lvl3pPr lvl="2" algn="l">
              <a:lnSpc>
                <a:spcPct val="115000"/>
              </a:lnSpc>
              <a:spcBef>
                <a:spcPts val="0"/>
              </a:spcBef>
              <a:spcAft>
                <a:spcPts val="0"/>
              </a:spcAft>
              <a:buSzPts val="1400"/>
              <a:buNone/>
              <a:defRPr>
                <a:solidFill>
                  <a:schemeClr val="lt1"/>
                </a:solidFill>
                <a:latin typeface="Calibri"/>
                <a:ea typeface="Calibri"/>
                <a:cs typeface="Calibri"/>
                <a:sym typeface="Calibri"/>
              </a:defRPr>
            </a:lvl3pPr>
            <a:lvl4pPr lvl="3" algn="l">
              <a:lnSpc>
                <a:spcPct val="115000"/>
              </a:lnSpc>
              <a:spcBef>
                <a:spcPts val="0"/>
              </a:spcBef>
              <a:spcAft>
                <a:spcPts val="0"/>
              </a:spcAft>
              <a:buSzPts val="1400"/>
              <a:buNone/>
              <a:defRPr>
                <a:solidFill>
                  <a:schemeClr val="lt1"/>
                </a:solidFill>
                <a:latin typeface="Calibri"/>
                <a:ea typeface="Calibri"/>
                <a:cs typeface="Calibri"/>
                <a:sym typeface="Calibri"/>
              </a:defRPr>
            </a:lvl4pPr>
            <a:lvl5pPr lvl="4" algn="l">
              <a:lnSpc>
                <a:spcPct val="115000"/>
              </a:lnSpc>
              <a:spcBef>
                <a:spcPts val="0"/>
              </a:spcBef>
              <a:spcAft>
                <a:spcPts val="0"/>
              </a:spcAft>
              <a:buSzPts val="1400"/>
              <a:buNone/>
              <a:defRPr>
                <a:solidFill>
                  <a:schemeClr val="lt1"/>
                </a:solidFill>
                <a:latin typeface="Calibri"/>
                <a:ea typeface="Calibri"/>
                <a:cs typeface="Calibri"/>
                <a:sym typeface="Calibri"/>
              </a:defRPr>
            </a:lvl5pPr>
            <a:lvl6pPr lvl="5" algn="l">
              <a:lnSpc>
                <a:spcPct val="115000"/>
              </a:lnSpc>
              <a:spcBef>
                <a:spcPts val="0"/>
              </a:spcBef>
              <a:spcAft>
                <a:spcPts val="0"/>
              </a:spcAft>
              <a:buSzPts val="1400"/>
              <a:buNone/>
              <a:defRPr>
                <a:solidFill>
                  <a:schemeClr val="lt1"/>
                </a:solidFill>
                <a:latin typeface="Calibri"/>
                <a:ea typeface="Calibri"/>
                <a:cs typeface="Calibri"/>
                <a:sym typeface="Calibri"/>
              </a:defRPr>
            </a:lvl6pPr>
            <a:lvl7pPr lvl="6" algn="l">
              <a:lnSpc>
                <a:spcPct val="115000"/>
              </a:lnSpc>
              <a:spcBef>
                <a:spcPts val="0"/>
              </a:spcBef>
              <a:spcAft>
                <a:spcPts val="0"/>
              </a:spcAft>
              <a:buSzPts val="1400"/>
              <a:buNone/>
              <a:defRPr>
                <a:solidFill>
                  <a:schemeClr val="lt1"/>
                </a:solidFill>
                <a:latin typeface="Calibri"/>
                <a:ea typeface="Calibri"/>
                <a:cs typeface="Calibri"/>
                <a:sym typeface="Calibri"/>
              </a:defRPr>
            </a:lvl7pPr>
            <a:lvl8pPr lvl="7" algn="l">
              <a:lnSpc>
                <a:spcPct val="115000"/>
              </a:lnSpc>
              <a:spcBef>
                <a:spcPts val="0"/>
              </a:spcBef>
              <a:spcAft>
                <a:spcPts val="0"/>
              </a:spcAft>
              <a:buSzPts val="1400"/>
              <a:buNone/>
              <a:defRPr>
                <a:solidFill>
                  <a:schemeClr val="lt1"/>
                </a:solidFill>
                <a:latin typeface="Calibri"/>
                <a:ea typeface="Calibri"/>
                <a:cs typeface="Calibri"/>
                <a:sym typeface="Calibri"/>
              </a:defRPr>
            </a:lvl8pPr>
            <a:lvl9pPr lvl="8" algn="l">
              <a:lnSpc>
                <a:spcPct val="115000"/>
              </a:lnSpc>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51" name="Google Shape;251;p55"/>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vider slide - orange">
  <p:cSld name="BLANK_1_1_1">
    <p:spTree>
      <p:nvGrpSpPr>
        <p:cNvPr id="1" name="Shape 252"/>
        <p:cNvGrpSpPr/>
        <p:nvPr/>
      </p:nvGrpSpPr>
      <p:grpSpPr>
        <a:xfrm>
          <a:off x="0" y="0"/>
          <a:ext cx="0" cy="0"/>
          <a:chOff x="0" y="0"/>
          <a:chExt cx="0" cy="0"/>
        </a:xfrm>
      </p:grpSpPr>
      <p:pic>
        <p:nvPicPr>
          <p:cNvPr id="253" name="Google Shape;253;p56"/>
          <p:cNvPicPr preferRelativeResize="0"/>
          <p:nvPr/>
        </p:nvPicPr>
        <p:blipFill rotWithShape="1">
          <a:blip r:embed="rId2">
            <a:alphaModFix/>
          </a:blip>
          <a:srcRect/>
          <a:stretch/>
        </p:blipFill>
        <p:spPr>
          <a:xfrm>
            <a:off x="0" y="0"/>
            <a:ext cx="9143990" cy="5143500"/>
          </a:xfrm>
          <a:prstGeom prst="rect">
            <a:avLst/>
          </a:prstGeom>
          <a:noFill/>
          <a:ln>
            <a:noFill/>
          </a:ln>
        </p:spPr>
      </p:pic>
      <p:sp>
        <p:nvSpPr>
          <p:cNvPr id="254" name="Google Shape;254;p56"/>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55" name="Google Shape;255;p56"/>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 with header/logo - orange">
  <p:cSld name="CUSTOM">
    <p:spTree>
      <p:nvGrpSpPr>
        <p:cNvPr id="1" name="Shape 256"/>
        <p:cNvGrpSpPr/>
        <p:nvPr/>
      </p:nvGrpSpPr>
      <p:grpSpPr>
        <a:xfrm>
          <a:off x="0" y="0"/>
          <a:ext cx="0" cy="0"/>
          <a:chOff x="0" y="0"/>
          <a:chExt cx="0" cy="0"/>
        </a:xfrm>
      </p:grpSpPr>
      <p:pic>
        <p:nvPicPr>
          <p:cNvPr id="257" name="Google Shape;257;p57"/>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58" name="Google Shape;258;p57"/>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259" name="Google Shape;259;p5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60" name="Google Shape;260;p57"/>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cxnSp>
        <p:nvCxnSpPr>
          <p:cNvPr id="261" name="Google Shape;261;p57"/>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62" name="Google Shape;262;p57"/>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 with header/logo - no text - orange">
  <p:cSld name="CUSTOM_1">
    <p:spTree>
      <p:nvGrpSpPr>
        <p:cNvPr id="1" name="Shape 263"/>
        <p:cNvGrpSpPr/>
        <p:nvPr/>
      </p:nvGrpSpPr>
      <p:grpSpPr>
        <a:xfrm>
          <a:off x="0" y="0"/>
          <a:ext cx="0" cy="0"/>
          <a:chOff x="0" y="0"/>
          <a:chExt cx="0" cy="0"/>
        </a:xfrm>
      </p:grpSpPr>
      <p:pic>
        <p:nvPicPr>
          <p:cNvPr id="264" name="Google Shape;264;p58"/>
          <p:cNvPicPr preferRelativeResize="0"/>
          <p:nvPr/>
        </p:nvPicPr>
        <p:blipFill rotWithShape="1">
          <a:blip r:embed="rId2">
            <a:alphaModFix/>
          </a:blip>
          <a:srcRect/>
          <a:stretch/>
        </p:blipFill>
        <p:spPr>
          <a:xfrm>
            <a:off x="0" y="0"/>
            <a:ext cx="9144000" cy="914400"/>
          </a:xfrm>
          <a:prstGeom prst="rect">
            <a:avLst/>
          </a:prstGeom>
          <a:noFill/>
          <a:ln>
            <a:noFill/>
          </a:ln>
        </p:spPr>
      </p:pic>
      <p:pic>
        <p:nvPicPr>
          <p:cNvPr id="265" name="Google Shape;265;p58"/>
          <p:cNvPicPr preferRelativeResize="0"/>
          <p:nvPr/>
        </p:nvPicPr>
        <p:blipFill rotWithShape="1">
          <a:blip r:embed="rId3">
            <a:alphaModFix/>
          </a:blip>
          <a:srcRect/>
          <a:stretch/>
        </p:blipFill>
        <p:spPr>
          <a:xfrm>
            <a:off x="8146725" y="4676400"/>
            <a:ext cx="867951" cy="369000"/>
          </a:xfrm>
          <a:prstGeom prst="rect">
            <a:avLst/>
          </a:prstGeom>
          <a:noFill/>
          <a:ln>
            <a:noFill/>
          </a:ln>
        </p:spPr>
      </p:pic>
      <p:sp>
        <p:nvSpPr>
          <p:cNvPr id="266" name="Google Shape;266;p5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cxnSp>
        <p:nvCxnSpPr>
          <p:cNvPr id="267" name="Google Shape;267;p58"/>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68" name="Google Shape;268;p58"/>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slide-orange">
  <p:cSld name="CUSTOM_1_1">
    <p:spTree>
      <p:nvGrpSpPr>
        <p:cNvPr id="1" name="Shape 269"/>
        <p:cNvGrpSpPr/>
        <p:nvPr/>
      </p:nvGrpSpPr>
      <p:grpSpPr>
        <a:xfrm>
          <a:off x="0" y="0"/>
          <a:ext cx="0" cy="0"/>
          <a:chOff x="0" y="0"/>
          <a:chExt cx="0" cy="0"/>
        </a:xfrm>
      </p:grpSpPr>
      <p:pic>
        <p:nvPicPr>
          <p:cNvPr id="270" name="Google Shape;270;p59"/>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271" name="Google Shape;271;p59"/>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72" name="Google Shape;272;p59"/>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slide-image space - orange">
  <p:cSld name="CUSTOM_1_1_1">
    <p:spTree>
      <p:nvGrpSpPr>
        <p:cNvPr id="1" name="Shape 273"/>
        <p:cNvGrpSpPr/>
        <p:nvPr/>
      </p:nvGrpSpPr>
      <p:grpSpPr>
        <a:xfrm>
          <a:off x="0" y="0"/>
          <a:ext cx="0" cy="0"/>
          <a:chOff x="0" y="0"/>
          <a:chExt cx="0" cy="0"/>
        </a:xfrm>
      </p:grpSpPr>
      <p:sp>
        <p:nvSpPr>
          <p:cNvPr id="274" name="Google Shape;274;p60"/>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5" name="Google Shape;275;p60"/>
          <p:cNvCxnSpPr/>
          <p:nvPr/>
        </p:nvCxnSpPr>
        <p:spPr>
          <a:xfrm>
            <a:off x="0" y="4561600"/>
            <a:ext cx="5392200" cy="0"/>
          </a:xfrm>
          <a:prstGeom prst="straightConnector1">
            <a:avLst/>
          </a:prstGeom>
          <a:noFill/>
          <a:ln w="9525" cap="flat" cmpd="sng">
            <a:solidFill>
              <a:srgbClr val="E69138"/>
            </a:solidFill>
            <a:prstDash val="solid"/>
            <a:round/>
            <a:headEnd type="none" w="sm" len="sm"/>
            <a:tailEnd type="none" w="sm" len="sm"/>
          </a:ln>
        </p:spPr>
      </p:cxnSp>
      <p:sp>
        <p:nvSpPr>
          <p:cNvPr id="276" name="Google Shape;276;p60"/>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pic>
        <p:nvPicPr>
          <p:cNvPr id="277" name="Google Shape;277;p60"/>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78" name="Google Shape;278;p6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79" name="Google Shape;279;p60"/>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80" name="Google Shape;280;p60"/>
          <p:cNvPicPr preferRelativeResize="0"/>
          <p:nvPr/>
        </p:nvPicPr>
        <p:blipFill rotWithShape="1">
          <a:blip r:embed="rId3">
            <a:alphaModFix/>
          </a:blip>
          <a:srcRect/>
          <a:stretch/>
        </p:blipFill>
        <p:spPr>
          <a:xfrm>
            <a:off x="4524250" y="4676400"/>
            <a:ext cx="867951" cy="369000"/>
          </a:xfrm>
          <a:prstGeom prst="rect">
            <a:avLst/>
          </a:prstGeom>
          <a:noFill/>
          <a:ln>
            <a:noFill/>
          </a:ln>
        </p:spPr>
      </p:pic>
      <p:sp>
        <p:nvSpPr>
          <p:cNvPr id="281" name="Google Shape;281;p60"/>
          <p:cNvSpPr>
            <a:spLocks noGrp="1"/>
          </p:cNvSpPr>
          <p:nvPr>
            <p:ph type="pic" idx="2"/>
          </p:nvPr>
        </p:nvSpPr>
        <p:spPr>
          <a:xfrm>
            <a:off x="5556750" y="989400"/>
            <a:ext cx="3516900" cy="4082100"/>
          </a:xfrm>
          <a:prstGeom prst="rect">
            <a:avLst/>
          </a:prstGeom>
          <a:noFill/>
          <a:ln>
            <a:noFill/>
          </a:ln>
        </p:spPr>
      </p:sp>
    </p:spTree>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2 column - orange">
  <p:cSld name="CUSTOM_1_1_1_1">
    <p:spTree>
      <p:nvGrpSpPr>
        <p:cNvPr id="1" name="Shape 282"/>
        <p:cNvGrpSpPr/>
        <p:nvPr/>
      </p:nvGrpSpPr>
      <p:grpSpPr>
        <a:xfrm>
          <a:off x="0" y="0"/>
          <a:ext cx="0" cy="0"/>
          <a:chOff x="0" y="0"/>
          <a:chExt cx="0" cy="0"/>
        </a:xfrm>
      </p:grpSpPr>
      <p:pic>
        <p:nvPicPr>
          <p:cNvPr id="283" name="Google Shape;283;p61"/>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84" name="Google Shape;284;p6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85" name="Google Shape;285;p61"/>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86" name="Google Shape;286;p61"/>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87" name="Google Shape;287;p61"/>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88" name="Google Shape;288;p61"/>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89" name="Google Shape;289;p61"/>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slide-2 column with header- orange">
  <p:cSld name="CUSTOM_1_1_1_1_1">
    <p:spTree>
      <p:nvGrpSpPr>
        <p:cNvPr id="1" name="Shape 290"/>
        <p:cNvGrpSpPr/>
        <p:nvPr/>
      </p:nvGrpSpPr>
      <p:grpSpPr>
        <a:xfrm>
          <a:off x="0" y="0"/>
          <a:ext cx="0" cy="0"/>
          <a:chOff x="0" y="0"/>
          <a:chExt cx="0" cy="0"/>
        </a:xfrm>
      </p:grpSpPr>
      <p:pic>
        <p:nvPicPr>
          <p:cNvPr id="291" name="Google Shape;291;p62"/>
          <p:cNvPicPr preferRelativeResize="0"/>
          <p:nvPr/>
        </p:nvPicPr>
        <p:blipFill rotWithShape="1">
          <a:blip r:embed="rId2">
            <a:alphaModFix/>
          </a:blip>
          <a:srcRect/>
          <a:stretch/>
        </p:blipFill>
        <p:spPr>
          <a:xfrm>
            <a:off x="0" y="0"/>
            <a:ext cx="9144000" cy="914400"/>
          </a:xfrm>
          <a:prstGeom prst="rect">
            <a:avLst/>
          </a:prstGeom>
          <a:noFill/>
          <a:ln>
            <a:noFill/>
          </a:ln>
        </p:spPr>
      </p:pic>
      <p:sp>
        <p:nvSpPr>
          <p:cNvPr id="292" name="Google Shape;292;p6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93" name="Google Shape;293;p62"/>
          <p:cNvSpPr txBox="1">
            <a:spLocks noGrp="1"/>
          </p:cNvSpPr>
          <p:nvPr>
            <p:ph type="sldNum" idx="12"/>
          </p:nvPr>
        </p:nvSpPr>
        <p:spPr>
          <a:xfrm>
            <a:off x="114300" y="4788500"/>
            <a:ext cx="347100" cy="281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94" name="Google Shape;294;p62"/>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295" name="Google Shape;295;p62"/>
          <p:cNvCxnSpPr/>
          <p:nvPr/>
        </p:nvCxnSpPr>
        <p:spPr>
          <a:xfrm>
            <a:off x="0" y="4561600"/>
            <a:ext cx="9152700" cy="0"/>
          </a:xfrm>
          <a:prstGeom prst="straightConnector1">
            <a:avLst/>
          </a:prstGeom>
          <a:noFill/>
          <a:ln w="9525" cap="flat" cmpd="sng">
            <a:solidFill>
              <a:srgbClr val="E69138"/>
            </a:solidFill>
            <a:prstDash val="solid"/>
            <a:round/>
            <a:headEnd type="none" w="sm" len="sm"/>
            <a:tailEnd type="none" w="sm" len="sm"/>
          </a:ln>
        </p:spPr>
      </p:cxnSp>
      <p:sp>
        <p:nvSpPr>
          <p:cNvPr id="296" name="Google Shape;296;p62"/>
          <p:cNvSpPr txBox="1">
            <a:spLocks noGrp="1"/>
          </p:cNvSpPr>
          <p:nvPr>
            <p:ph type="body" idx="1"/>
          </p:nvPr>
        </p:nvSpPr>
        <p:spPr>
          <a:xfrm>
            <a:off x="311700" y="1387200"/>
            <a:ext cx="3999900" cy="2944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97" name="Google Shape;297;p62"/>
          <p:cNvSpPr txBox="1">
            <a:spLocks noGrp="1"/>
          </p:cNvSpPr>
          <p:nvPr>
            <p:ph type="body" idx="2"/>
          </p:nvPr>
        </p:nvSpPr>
        <p:spPr>
          <a:xfrm>
            <a:off x="4832400" y="1387075"/>
            <a:ext cx="3999900" cy="29442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98" name="Google Shape;298;p62"/>
          <p:cNvSpPr txBox="1">
            <a:spLocks noGrp="1"/>
          </p:cNvSpPr>
          <p:nvPr>
            <p:ph type="title" idx="3"/>
          </p:nvPr>
        </p:nvSpPr>
        <p:spPr>
          <a:xfrm>
            <a:off x="329300" y="1047150"/>
            <a:ext cx="3982200" cy="369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299" name="Google Shape;299;p62"/>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algn="l">
              <a:lnSpc>
                <a:spcPct val="100000"/>
              </a:lnSpc>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300"/>
        <p:cNvGrpSpPr/>
        <p:nvPr/>
      </p:nvGrpSpPr>
      <p:grpSpPr>
        <a:xfrm>
          <a:off x="0" y="0"/>
          <a:ext cx="0" cy="0"/>
          <a:chOff x="0" y="0"/>
          <a:chExt cx="0" cy="0"/>
        </a:xfrm>
      </p:grpSpPr>
      <p:sp>
        <p:nvSpPr>
          <p:cNvPr id="301" name="Google Shape;301;p64"/>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2" name="Google Shape;302;p64"/>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03" name="Google Shape;303;p64"/>
          <p:cNvPicPr preferRelativeResize="0"/>
          <p:nvPr/>
        </p:nvPicPr>
        <p:blipFill rotWithShape="1">
          <a:blip r:embed="rId2">
            <a:alphaModFix/>
          </a:blip>
          <a:srcRect/>
          <a:stretch/>
        </p:blipFill>
        <p:spPr>
          <a:xfrm>
            <a:off x="8086705" y="4629152"/>
            <a:ext cx="857291" cy="364738"/>
          </a:xfrm>
          <a:prstGeom prst="rect">
            <a:avLst/>
          </a:prstGeom>
          <a:noFill/>
          <a:ln>
            <a:noFill/>
          </a:ln>
        </p:spPr>
      </p:pic>
      <p:sp>
        <p:nvSpPr>
          <p:cNvPr id="304" name="Google Shape;304;p6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05" name="Google Shape;305;p64"/>
          <p:cNvPicPr preferRelativeResize="0"/>
          <p:nvPr/>
        </p:nvPicPr>
        <p:blipFill rotWithShape="1">
          <a:blip r:embed="rId3">
            <a:alphaModFix/>
          </a:blip>
          <a:srcRect/>
          <a:stretch/>
        </p:blipFill>
        <p:spPr>
          <a:xfrm>
            <a:off x="3" y="1"/>
            <a:ext cx="9143995" cy="914399"/>
          </a:xfrm>
          <a:prstGeom prst="rect">
            <a:avLst/>
          </a:prstGeom>
          <a:noFill/>
          <a:ln>
            <a:noFill/>
          </a:ln>
        </p:spPr>
      </p:pic>
      <p:sp>
        <p:nvSpPr>
          <p:cNvPr id="306" name="Google Shape;306;p64"/>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07"/>
        <p:cNvGrpSpPr/>
        <p:nvPr/>
      </p:nvGrpSpPr>
      <p:grpSpPr>
        <a:xfrm>
          <a:off x="0" y="0"/>
          <a:ext cx="0" cy="0"/>
          <a:chOff x="0" y="0"/>
          <a:chExt cx="0" cy="0"/>
        </a:xfrm>
      </p:grpSpPr>
      <p:sp>
        <p:nvSpPr>
          <p:cNvPr id="308" name="Google Shape;308;p65"/>
          <p:cNvSpPr txBox="1">
            <a:spLocks noGrp="1"/>
          </p:cNvSpPr>
          <p:nvPr>
            <p:ph type="body" idx="1"/>
          </p:nvPr>
        </p:nvSpPr>
        <p:spPr>
          <a:xfrm>
            <a:off x="628650" y="1097280"/>
            <a:ext cx="3886200" cy="34377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309" name="Google Shape;309;p65"/>
          <p:cNvSpPr txBox="1">
            <a:spLocks noGrp="1"/>
          </p:cNvSpPr>
          <p:nvPr>
            <p:ph type="body" idx="2"/>
          </p:nvPr>
        </p:nvSpPr>
        <p:spPr>
          <a:xfrm>
            <a:off x="4629150" y="1097280"/>
            <a:ext cx="3886200" cy="34377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1200"/>
              </a:spcBef>
              <a:spcAft>
                <a:spcPts val="0"/>
              </a:spcAft>
              <a:buClr>
                <a:schemeClr val="dk1"/>
              </a:buClr>
              <a:buSzPts val="2000"/>
              <a:buChar char="○"/>
              <a:defRPr sz="2000"/>
            </a:lvl2pPr>
            <a:lvl3pPr marL="1371600" lvl="2" indent="-342900" algn="l">
              <a:lnSpc>
                <a:spcPct val="90000"/>
              </a:lnSpc>
              <a:spcBef>
                <a:spcPts val="1200"/>
              </a:spcBef>
              <a:spcAft>
                <a:spcPts val="0"/>
              </a:spcAft>
              <a:buClr>
                <a:schemeClr val="dk1"/>
              </a:buClr>
              <a:buSzPts val="1800"/>
              <a:buChar char="■"/>
              <a:defRPr sz="1800"/>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pic>
        <p:nvPicPr>
          <p:cNvPr id="310" name="Google Shape;310;p65"/>
          <p:cNvPicPr preferRelativeResize="0"/>
          <p:nvPr/>
        </p:nvPicPr>
        <p:blipFill rotWithShape="1">
          <a:blip r:embed="rId2">
            <a:alphaModFix/>
          </a:blip>
          <a:srcRect/>
          <a:stretch/>
        </p:blipFill>
        <p:spPr>
          <a:xfrm>
            <a:off x="1" y="0"/>
            <a:ext cx="6857996" cy="914400"/>
          </a:xfrm>
          <a:prstGeom prst="rect">
            <a:avLst/>
          </a:prstGeom>
          <a:noFill/>
          <a:ln>
            <a:noFill/>
          </a:ln>
        </p:spPr>
      </p:pic>
      <p:sp>
        <p:nvSpPr>
          <p:cNvPr id="311" name="Google Shape;311;p65"/>
          <p:cNvSpPr txBox="1">
            <a:spLocks noGrp="1"/>
          </p:cNvSpPr>
          <p:nvPr>
            <p:ph type="title"/>
          </p:nvPr>
        </p:nvSpPr>
        <p:spPr>
          <a:xfrm>
            <a:off x="245193" y="190885"/>
            <a:ext cx="6081900" cy="567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12" name="Google Shape;312;p65"/>
          <p:cNvPicPr preferRelativeResize="0"/>
          <p:nvPr/>
        </p:nvPicPr>
        <p:blipFill rotWithShape="1">
          <a:blip r:embed="rId3">
            <a:alphaModFix/>
          </a:blip>
          <a:srcRect/>
          <a:stretch/>
        </p:blipFill>
        <p:spPr>
          <a:xfrm>
            <a:off x="7772400" y="4629150"/>
            <a:ext cx="857250" cy="364439"/>
          </a:xfrm>
          <a:prstGeom prst="rect">
            <a:avLst/>
          </a:prstGeom>
          <a:noFill/>
          <a:ln>
            <a:noFill/>
          </a:ln>
        </p:spPr>
      </p:pic>
      <p:sp>
        <p:nvSpPr>
          <p:cNvPr id="313" name="Google Shape;313;p65"/>
          <p:cNvSpPr txBox="1">
            <a:spLocks noGrp="1"/>
          </p:cNvSpPr>
          <p:nvPr>
            <p:ph type="sldNum" idx="12"/>
          </p:nvPr>
        </p:nvSpPr>
        <p:spPr>
          <a:xfrm>
            <a:off x="223071" y="4820264"/>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
        <p:cNvGrpSpPr/>
        <p:nvPr/>
      </p:nvGrpSpPr>
      <p:grpSpPr>
        <a:xfrm>
          <a:off x="0" y="0"/>
          <a:ext cx="0" cy="0"/>
          <a:chOff x="0" y="0"/>
          <a:chExt cx="0" cy="0"/>
        </a:xfrm>
      </p:grpSpPr>
      <p:pic>
        <p:nvPicPr>
          <p:cNvPr id="34" name="Google Shape;34;p103"/>
          <p:cNvPicPr preferRelativeResize="0"/>
          <p:nvPr/>
        </p:nvPicPr>
        <p:blipFill rotWithShape="1">
          <a:blip r:embed="rId2">
            <a:alphaModFix/>
          </a:blip>
          <a:srcRect/>
          <a:stretch/>
        </p:blipFill>
        <p:spPr>
          <a:xfrm>
            <a:off x="2" y="0"/>
            <a:ext cx="9143997" cy="914400"/>
          </a:xfrm>
          <a:prstGeom prst="rect">
            <a:avLst/>
          </a:prstGeom>
          <a:noFill/>
          <a:ln>
            <a:noFill/>
          </a:ln>
        </p:spPr>
      </p:pic>
      <p:sp>
        <p:nvSpPr>
          <p:cNvPr id="35" name="Google Shape;35;p103"/>
          <p:cNvSpPr txBox="1">
            <a:spLocks noGrp="1"/>
          </p:cNvSpPr>
          <p:nvPr>
            <p:ph type="title"/>
          </p:nvPr>
        </p:nvSpPr>
        <p:spPr>
          <a:xfrm>
            <a:off x="245194" y="190885"/>
            <a:ext cx="6081865" cy="56731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3"/>
          <p:cNvSpPr txBox="1">
            <a:spLocks noGrp="1"/>
          </p:cNvSpPr>
          <p:nvPr>
            <p:ph type="body" idx="1"/>
          </p:nvPr>
        </p:nvSpPr>
        <p:spPr>
          <a:xfrm>
            <a:off x="628650" y="1097280"/>
            <a:ext cx="7886700" cy="3480506"/>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750"/>
              </a:spcBef>
              <a:spcAft>
                <a:spcPts val="0"/>
              </a:spcAft>
              <a:buClr>
                <a:schemeClr val="dk1"/>
              </a:buClr>
              <a:buSzPts val="2400"/>
              <a:buChar char="•"/>
              <a:defRPr sz="1800"/>
            </a:lvl1pPr>
            <a:lvl2pPr marL="914400" lvl="1" indent="-355600" algn="l">
              <a:lnSpc>
                <a:spcPct val="90000"/>
              </a:lnSpc>
              <a:spcBef>
                <a:spcPts val="375"/>
              </a:spcBef>
              <a:spcAft>
                <a:spcPts val="0"/>
              </a:spcAft>
              <a:buClr>
                <a:schemeClr val="dk1"/>
              </a:buClr>
              <a:buSzPts val="2000"/>
              <a:buChar char="•"/>
              <a:defRPr sz="1500"/>
            </a:lvl2pPr>
            <a:lvl3pPr marL="1371600" lvl="2" indent="-342900" algn="l">
              <a:lnSpc>
                <a:spcPct val="90000"/>
              </a:lnSpc>
              <a:spcBef>
                <a:spcPts val="375"/>
              </a:spcBef>
              <a:spcAft>
                <a:spcPts val="0"/>
              </a:spcAft>
              <a:buClr>
                <a:schemeClr val="dk1"/>
              </a:buClr>
              <a:buSzPts val="1800"/>
              <a:buChar char="•"/>
              <a:defRPr sz="135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7" name="Google Shape;37;p103"/>
          <p:cNvPicPr preferRelativeResize="0"/>
          <p:nvPr/>
        </p:nvPicPr>
        <p:blipFill rotWithShape="1">
          <a:blip r:embed="rId3">
            <a:alphaModFix/>
          </a:blip>
          <a:srcRect/>
          <a:stretch/>
        </p:blipFill>
        <p:spPr>
          <a:xfrm>
            <a:off x="8119240" y="4629151"/>
            <a:ext cx="796159" cy="364439"/>
          </a:xfrm>
          <a:prstGeom prst="rect">
            <a:avLst/>
          </a:prstGeom>
          <a:noFill/>
          <a:ln>
            <a:noFill/>
          </a:ln>
        </p:spPr>
      </p:pic>
      <p:sp>
        <p:nvSpPr>
          <p:cNvPr id="38" name="Google Shape;38;p103"/>
          <p:cNvSpPr txBox="1">
            <a:spLocks noGrp="1"/>
          </p:cNvSpPr>
          <p:nvPr>
            <p:ph type="sldNum" idx="12"/>
          </p:nvPr>
        </p:nvSpPr>
        <p:spPr>
          <a:xfrm>
            <a:off x="89064" y="4760666"/>
            <a:ext cx="2057400" cy="273844"/>
          </a:xfrm>
          <a:prstGeom prst="rect">
            <a:avLst/>
          </a:prstGeom>
          <a:noFill/>
          <a:ln>
            <a:noFill/>
          </a:ln>
        </p:spPr>
        <p:txBody>
          <a:bodyPr spcFirstLastPara="1" wrap="square" lIns="91425" tIns="45700" rIns="91425" bIns="45700" anchor="t" anchorCtr="0">
            <a:noAutofit/>
          </a:bodyPr>
          <a:lstStyle>
            <a:lvl1pPr marL="0" lvl="0"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1pPr>
            <a:lvl2pPr marL="0" lvl="1"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2pPr>
            <a:lvl3pPr marL="0" lvl="2"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3pPr>
            <a:lvl4pPr marL="0" lvl="3"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4pPr>
            <a:lvl5pPr marL="0" lvl="4"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5pPr>
            <a:lvl6pPr marL="0" lvl="5"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6pPr>
            <a:lvl7pPr marL="0" lvl="6"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7pPr>
            <a:lvl8pPr marL="0" lvl="7"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8pPr>
            <a:lvl9pPr marL="0" lvl="8" indent="0" algn="l">
              <a:lnSpc>
                <a:spcPct val="100000"/>
              </a:lnSpc>
              <a:spcBef>
                <a:spcPts val="0"/>
              </a:spcBef>
              <a:spcAft>
                <a:spcPts val="0"/>
              </a:spcAft>
              <a:buSzPts val="1300"/>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314"/>
        <p:cNvGrpSpPr/>
        <p:nvPr/>
      </p:nvGrpSpPr>
      <p:grpSpPr>
        <a:xfrm>
          <a:off x="0" y="0"/>
          <a:ext cx="0" cy="0"/>
          <a:chOff x="0" y="0"/>
          <a:chExt cx="0" cy="0"/>
        </a:xfrm>
      </p:grpSpPr>
      <p:sp>
        <p:nvSpPr>
          <p:cNvPr id="315" name="Google Shape;315;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6" name="Google Shape;316;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7" name="Google Shape;317;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318"/>
        <p:cNvGrpSpPr/>
        <p:nvPr/>
      </p:nvGrpSpPr>
      <p:grpSpPr>
        <a:xfrm>
          <a:off x="0" y="0"/>
          <a:ext cx="0" cy="0"/>
          <a:chOff x="0" y="0"/>
          <a:chExt cx="0" cy="0"/>
        </a:xfrm>
      </p:grpSpPr>
      <p:pic>
        <p:nvPicPr>
          <p:cNvPr id="319" name="Google Shape;319;p106"/>
          <p:cNvPicPr preferRelativeResize="0"/>
          <p:nvPr/>
        </p:nvPicPr>
        <p:blipFill rotWithShape="1">
          <a:blip r:embed="rId2">
            <a:alphaModFix/>
          </a:blip>
          <a:srcRect/>
          <a:stretch/>
        </p:blipFill>
        <p:spPr>
          <a:xfrm>
            <a:off x="2" y="0"/>
            <a:ext cx="9143997" cy="914400"/>
          </a:xfrm>
          <a:prstGeom prst="rect">
            <a:avLst/>
          </a:prstGeom>
          <a:noFill/>
          <a:ln>
            <a:noFill/>
          </a:ln>
        </p:spPr>
      </p:pic>
      <p:sp>
        <p:nvSpPr>
          <p:cNvPr id="320" name="Google Shape;320;p106"/>
          <p:cNvSpPr txBox="1">
            <a:spLocks noGrp="1"/>
          </p:cNvSpPr>
          <p:nvPr>
            <p:ph type="title"/>
          </p:nvPr>
        </p:nvSpPr>
        <p:spPr>
          <a:xfrm>
            <a:off x="245194" y="190885"/>
            <a:ext cx="6081865" cy="567314"/>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400"/>
              <a:buNone/>
              <a:defRPr sz="1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106"/>
          <p:cNvSpPr txBox="1">
            <a:spLocks noGrp="1"/>
          </p:cNvSpPr>
          <p:nvPr>
            <p:ph type="body" idx="1"/>
          </p:nvPr>
        </p:nvSpPr>
        <p:spPr>
          <a:xfrm>
            <a:off x="628650" y="1097280"/>
            <a:ext cx="7886700" cy="3480506"/>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SzPts val="1800"/>
              <a:buChar char="●"/>
              <a:defRPr sz="1800"/>
            </a:lvl1pPr>
            <a:lvl2pPr marL="914400" lvl="1" indent="-317500" algn="l">
              <a:lnSpc>
                <a:spcPct val="115000"/>
              </a:lnSpc>
              <a:spcBef>
                <a:spcPts val="0"/>
              </a:spcBef>
              <a:spcAft>
                <a:spcPts val="0"/>
              </a:spcAft>
              <a:buSzPts val="1400"/>
              <a:buChar char="○"/>
              <a:defRPr sz="1500"/>
            </a:lvl2pPr>
            <a:lvl3pPr marL="1371600" lvl="2" indent="-317500" algn="l">
              <a:lnSpc>
                <a:spcPct val="115000"/>
              </a:lnSpc>
              <a:spcBef>
                <a:spcPts val="0"/>
              </a:spcBef>
              <a:spcAft>
                <a:spcPts val="0"/>
              </a:spcAft>
              <a:buSzPts val="1400"/>
              <a:buChar char="■"/>
              <a:defRPr sz="1350"/>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322" name="Google Shape;322;p106"/>
          <p:cNvPicPr preferRelativeResize="0"/>
          <p:nvPr/>
        </p:nvPicPr>
        <p:blipFill rotWithShape="1">
          <a:blip r:embed="rId3">
            <a:alphaModFix/>
          </a:blip>
          <a:srcRect/>
          <a:stretch/>
        </p:blipFill>
        <p:spPr>
          <a:xfrm>
            <a:off x="8088406" y="4629151"/>
            <a:ext cx="826994" cy="364439"/>
          </a:xfrm>
          <a:prstGeom prst="rect">
            <a:avLst/>
          </a:prstGeom>
          <a:noFill/>
          <a:ln>
            <a:noFill/>
          </a:ln>
        </p:spPr>
      </p:pic>
      <p:sp>
        <p:nvSpPr>
          <p:cNvPr id="323" name="Google Shape;323;p106"/>
          <p:cNvSpPr txBox="1">
            <a:spLocks noGrp="1"/>
          </p:cNvSpPr>
          <p:nvPr>
            <p:ph type="sldNum" idx="12"/>
          </p:nvPr>
        </p:nvSpPr>
        <p:spPr>
          <a:xfrm>
            <a:off x="223071" y="4820264"/>
            <a:ext cx="2057400" cy="273844"/>
          </a:xfrm>
          <a:prstGeom prst="rect">
            <a:avLst/>
          </a:prstGeom>
          <a:noFill/>
          <a:ln>
            <a:noFill/>
          </a:ln>
        </p:spPr>
        <p:txBody>
          <a:bodyPr spcFirstLastPara="1" wrap="square" lIns="91425" tIns="91425" rIns="91425" bIns="91425" anchor="t" anchorCtr="0">
            <a:noAutofit/>
          </a:bodyPr>
          <a:lstStyle>
            <a:lvl1pPr marL="0" lvl="0"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1pPr>
            <a:lvl2pPr marL="0" lvl="1"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2pPr>
            <a:lvl3pPr marL="0" lvl="2"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3pPr>
            <a:lvl4pPr marL="0" lvl="3"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4pPr>
            <a:lvl5pPr marL="0" lvl="4"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5pPr>
            <a:lvl6pPr marL="0" lvl="5"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6pPr>
            <a:lvl7pPr marL="0" lvl="6"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7pPr>
            <a:lvl8pPr marL="0" lvl="7"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8pPr>
            <a:lvl9pPr marL="0" lvl="8" indent="0" algn="l">
              <a:lnSpc>
                <a:spcPct val="100000"/>
              </a:lnSpc>
              <a:spcBef>
                <a:spcPts val="0"/>
              </a:spcBef>
              <a:spcAft>
                <a:spcPts val="0"/>
              </a:spcAft>
              <a:buSzPts val="1300"/>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slide with header/logo - blue 2 1">
  <p:cSld name="SECTION_HEADER_6">
    <p:spTree>
      <p:nvGrpSpPr>
        <p:cNvPr id="1" name="Shape 324"/>
        <p:cNvGrpSpPr/>
        <p:nvPr/>
      </p:nvGrpSpPr>
      <p:grpSpPr>
        <a:xfrm>
          <a:off x="0" y="0"/>
          <a:ext cx="0" cy="0"/>
          <a:chOff x="0" y="0"/>
          <a:chExt cx="0" cy="0"/>
        </a:xfrm>
      </p:grpSpPr>
      <p:pic>
        <p:nvPicPr>
          <p:cNvPr id="325" name="Google Shape;325;g28307e2771f_2_457"/>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326" name="Google Shape;326;g28307e2771f_2_45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rtl="0">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27" name="Google Shape;327;g28307e2771f_2_457"/>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Clr>
                <a:schemeClr val="dk1"/>
              </a:buClr>
              <a:buSzPts val="1600"/>
              <a:buChar char="●"/>
              <a:defRPr>
                <a:solidFill>
                  <a:schemeClr val="dk1"/>
                </a:solidFill>
              </a:defRPr>
            </a:lvl1pPr>
            <a:lvl2pPr marL="914400" lvl="1" indent="-292100" algn="l" rtl="0">
              <a:lnSpc>
                <a:spcPct val="115000"/>
              </a:lnSpc>
              <a:spcBef>
                <a:spcPts val="0"/>
              </a:spcBef>
              <a:spcAft>
                <a:spcPts val="0"/>
              </a:spcAft>
              <a:buClr>
                <a:schemeClr val="dk1"/>
              </a:buClr>
              <a:buSzPts val="1000"/>
              <a:buChar char="○"/>
              <a:defRPr sz="1600">
                <a:solidFill>
                  <a:schemeClr val="dk1"/>
                </a:solidFill>
              </a:defRPr>
            </a:lvl2pPr>
            <a:lvl3pPr marL="1371600" lvl="2" indent="-292100" algn="l" rtl="0">
              <a:lnSpc>
                <a:spcPct val="115000"/>
              </a:lnSpc>
              <a:spcBef>
                <a:spcPts val="0"/>
              </a:spcBef>
              <a:spcAft>
                <a:spcPts val="0"/>
              </a:spcAft>
              <a:buClr>
                <a:schemeClr val="dk1"/>
              </a:buClr>
              <a:buSzPts val="1000"/>
              <a:buChar char="■"/>
              <a:defRPr sz="1600">
                <a:solidFill>
                  <a:schemeClr val="dk1"/>
                </a:solidFill>
              </a:defRPr>
            </a:lvl3pPr>
            <a:lvl4pPr marL="1828800" lvl="3" indent="-292100" algn="l" rtl="0">
              <a:lnSpc>
                <a:spcPct val="115000"/>
              </a:lnSpc>
              <a:spcBef>
                <a:spcPts val="0"/>
              </a:spcBef>
              <a:spcAft>
                <a:spcPts val="0"/>
              </a:spcAft>
              <a:buClr>
                <a:schemeClr val="dk1"/>
              </a:buClr>
              <a:buSzPts val="1000"/>
              <a:buChar char="●"/>
              <a:defRPr sz="1600">
                <a:solidFill>
                  <a:schemeClr val="dk1"/>
                </a:solidFill>
              </a:defRPr>
            </a:lvl4pPr>
            <a:lvl5pPr marL="2286000" lvl="4" indent="-292100" algn="l" rtl="0">
              <a:lnSpc>
                <a:spcPct val="115000"/>
              </a:lnSpc>
              <a:spcBef>
                <a:spcPts val="0"/>
              </a:spcBef>
              <a:spcAft>
                <a:spcPts val="0"/>
              </a:spcAft>
              <a:buClr>
                <a:schemeClr val="dk1"/>
              </a:buClr>
              <a:buSzPts val="1000"/>
              <a:buChar char="○"/>
              <a:defRPr sz="1600">
                <a:solidFill>
                  <a:schemeClr val="dk1"/>
                </a:solidFill>
              </a:defRPr>
            </a:lvl5pPr>
            <a:lvl6pPr marL="2743200" lvl="5" indent="-292100" algn="l" rtl="0">
              <a:lnSpc>
                <a:spcPct val="115000"/>
              </a:lnSpc>
              <a:spcBef>
                <a:spcPts val="0"/>
              </a:spcBef>
              <a:spcAft>
                <a:spcPts val="0"/>
              </a:spcAft>
              <a:buClr>
                <a:schemeClr val="dk1"/>
              </a:buClr>
              <a:buSzPts val="1000"/>
              <a:buChar char="■"/>
              <a:defRPr sz="1600">
                <a:solidFill>
                  <a:schemeClr val="dk1"/>
                </a:solidFill>
              </a:defRPr>
            </a:lvl6pPr>
            <a:lvl7pPr marL="3200400" lvl="6" indent="-292100" algn="l" rtl="0">
              <a:lnSpc>
                <a:spcPct val="115000"/>
              </a:lnSpc>
              <a:spcBef>
                <a:spcPts val="0"/>
              </a:spcBef>
              <a:spcAft>
                <a:spcPts val="0"/>
              </a:spcAft>
              <a:buClr>
                <a:schemeClr val="dk1"/>
              </a:buClr>
              <a:buSzPts val="1000"/>
              <a:buChar char="●"/>
              <a:defRPr sz="1600">
                <a:solidFill>
                  <a:schemeClr val="dk1"/>
                </a:solidFill>
              </a:defRPr>
            </a:lvl7pPr>
            <a:lvl8pPr marL="3657600" lvl="7" indent="-292100" algn="l" rtl="0">
              <a:lnSpc>
                <a:spcPct val="115000"/>
              </a:lnSpc>
              <a:spcBef>
                <a:spcPts val="0"/>
              </a:spcBef>
              <a:spcAft>
                <a:spcPts val="0"/>
              </a:spcAft>
              <a:buClr>
                <a:schemeClr val="dk1"/>
              </a:buClr>
              <a:buSzPts val="1000"/>
              <a:buChar char="○"/>
              <a:defRPr sz="1600">
                <a:solidFill>
                  <a:schemeClr val="dk1"/>
                </a:solidFill>
              </a:defRPr>
            </a:lvl8pPr>
            <a:lvl9pPr marL="4114800" lvl="8" indent="-292100" algn="l" rtl="0">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328" name="Google Shape;328;g28307e2771f_2_457"/>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329" name="Google Shape;329;g28307e2771f_2_45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330" name="Google Shape;330;g28307e2771f_2_457"/>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097281"/>
            <a:ext cx="3886200" cy="343784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097281"/>
            <a:ext cx="3886200" cy="343784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9"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0318" y="4629151"/>
            <a:ext cx="995082" cy="364439"/>
          </a:xfrm>
          <a:prstGeom prst="rect">
            <a:avLst/>
          </a:prstGeom>
        </p:spPr>
      </p:pic>
      <p:sp>
        <p:nvSpPr>
          <p:cNvPr id="12"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99481333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with header/logo - blue 2">
  <p:cSld name="Content slide with header/logo - blue 2">
    <p:spTree>
      <p:nvGrpSpPr>
        <p:cNvPr id="1" name="Shape 39"/>
        <p:cNvGrpSpPr/>
        <p:nvPr/>
      </p:nvGrpSpPr>
      <p:grpSpPr>
        <a:xfrm>
          <a:off x="0" y="0"/>
          <a:ext cx="0" cy="0"/>
          <a:chOff x="0" y="0"/>
          <a:chExt cx="0" cy="0"/>
        </a:xfrm>
      </p:grpSpPr>
      <p:pic>
        <p:nvPicPr>
          <p:cNvPr id="40" name="Google Shape;40;p104"/>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41" name="Google Shape;41;p10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42" name="Google Shape;42;p104"/>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43" name="Google Shape;43;p104"/>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44" name="Google Shape;44;p10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45" name="Google Shape;45;p10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slide-blue">
  <p:cSld name="Divider slide-blue">
    <p:spTree>
      <p:nvGrpSpPr>
        <p:cNvPr id="1" name="Shape 46"/>
        <p:cNvGrpSpPr/>
        <p:nvPr/>
      </p:nvGrpSpPr>
      <p:grpSpPr>
        <a:xfrm>
          <a:off x="0" y="0"/>
          <a:ext cx="0" cy="0"/>
          <a:chOff x="0" y="0"/>
          <a:chExt cx="0" cy="0"/>
        </a:xfrm>
      </p:grpSpPr>
      <p:sp>
        <p:nvSpPr>
          <p:cNvPr id="47" name="Google Shape;47;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105"/>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49" name="Google Shape;49;p105"/>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
    <p:spTree>
      <p:nvGrpSpPr>
        <p:cNvPr id="1" name="Shape 50"/>
        <p:cNvGrpSpPr/>
        <p:nvPr/>
      </p:nvGrpSpPr>
      <p:grpSpPr>
        <a:xfrm>
          <a:off x="0" y="0"/>
          <a:ext cx="0" cy="0"/>
          <a:chOff x="0" y="0"/>
          <a:chExt cx="0" cy="0"/>
        </a:xfrm>
      </p:grpSpPr>
      <p:sp>
        <p:nvSpPr>
          <p:cNvPr id="51" name="Google Shape;5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2" name="Google Shape;52;p30"/>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53" name="Google Shape;53;p30"/>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4" name="Google Shape;54;p30"/>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55" name="Google Shape;55;p3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56" name="Google Shape;56;p30"/>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57" name="Google Shape;57;p3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58" name="Google Shape;58;p30"/>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 with small image">
  <p:cSld name="SECTION_HEADER_3">
    <p:spTree>
      <p:nvGrpSpPr>
        <p:cNvPr id="1" name="Shape 59"/>
        <p:cNvGrpSpPr/>
        <p:nvPr/>
      </p:nvGrpSpPr>
      <p:grpSpPr>
        <a:xfrm>
          <a:off x="0" y="0"/>
          <a:ext cx="0" cy="0"/>
          <a:chOff x="0" y="0"/>
          <a:chExt cx="0" cy="0"/>
        </a:xfrm>
      </p:grpSpPr>
      <p:pic>
        <p:nvPicPr>
          <p:cNvPr id="60" name="Google Shape;60;p33"/>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61" name="Google Shape;61;p33"/>
          <p:cNvSpPr txBox="1">
            <a:spLocks noGrp="1"/>
          </p:cNvSpPr>
          <p:nvPr>
            <p:ph type="title"/>
          </p:nvPr>
        </p:nvSpPr>
        <p:spPr>
          <a:xfrm>
            <a:off x="213075" y="228600"/>
            <a:ext cx="79335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62" name="Google Shape;62;p33"/>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63" name="Google Shape;63;p33"/>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64" name="Google Shape;64;p33"/>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65" name="Google Shape;65;p3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66" name="Google Shape;66;p33"/>
          <p:cNvSpPr>
            <a:spLocks noGrp="1"/>
          </p:cNvSpPr>
          <p:nvPr>
            <p:ph type="pic" idx="2"/>
          </p:nvPr>
        </p:nvSpPr>
        <p:spPr>
          <a:xfrm>
            <a:off x="8290775" y="71475"/>
            <a:ext cx="774300" cy="774300"/>
          </a:xfrm>
          <a:prstGeom prst="rect">
            <a:avLst/>
          </a:prstGeom>
          <a:noFill/>
          <a:ln>
            <a:noFill/>
          </a:ln>
        </p:spPr>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eckmark - blue">
  <p:cSld name="SECTION_HEADER_2">
    <p:spTree>
      <p:nvGrpSpPr>
        <p:cNvPr id="1" name="Shape 67"/>
        <p:cNvGrpSpPr/>
        <p:nvPr/>
      </p:nvGrpSpPr>
      <p:grpSpPr>
        <a:xfrm>
          <a:off x="0" y="0"/>
          <a:ext cx="0" cy="0"/>
          <a:chOff x="0" y="0"/>
          <a:chExt cx="0" cy="0"/>
        </a:xfrm>
      </p:grpSpPr>
      <p:pic>
        <p:nvPicPr>
          <p:cNvPr id="68" name="Google Shape;68;p34"/>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69" name="Google Shape;69;p3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70" name="Google Shape;70;p34"/>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71" name="Google Shape;71;p34"/>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72" name="Google Shape;72;p3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73" name="Google Shape;73;p34"/>
          <p:cNvPicPr preferRelativeResize="0"/>
          <p:nvPr/>
        </p:nvPicPr>
        <p:blipFill rotWithShape="1">
          <a:blip r:embed="rId4">
            <a:alphaModFix/>
          </a:blip>
          <a:srcRect/>
          <a:stretch/>
        </p:blipFill>
        <p:spPr>
          <a:xfrm>
            <a:off x="461400" y="2561763"/>
            <a:ext cx="410276" cy="410276"/>
          </a:xfrm>
          <a:prstGeom prst="rect">
            <a:avLst/>
          </a:prstGeom>
          <a:noFill/>
          <a:ln>
            <a:noFill/>
          </a:ln>
        </p:spPr>
      </p:pic>
      <p:pic>
        <p:nvPicPr>
          <p:cNvPr id="74" name="Google Shape;74;p34"/>
          <p:cNvPicPr preferRelativeResize="0"/>
          <p:nvPr/>
        </p:nvPicPr>
        <p:blipFill rotWithShape="1">
          <a:blip r:embed="rId4">
            <a:alphaModFix/>
          </a:blip>
          <a:srcRect/>
          <a:stretch/>
        </p:blipFill>
        <p:spPr>
          <a:xfrm>
            <a:off x="461400" y="1996288"/>
            <a:ext cx="410276" cy="410276"/>
          </a:xfrm>
          <a:prstGeom prst="rect">
            <a:avLst/>
          </a:prstGeom>
          <a:noFill/>
          <a:ln>
            <a:noFill/>
          </a:ln>
        </p:spPr>
      </p:pic>
      <p:sp>
        <p:nvSpPr>
          <p:cNvPr id="75" name="Google Shape;75;p34"/>
          <p:cNvSpPr txBox="1">
            <a:spLocks noGrp="1"/>
          </p:cNvSpPr>
          <p:nvPr>
            <p:ph type="title" idx="2"/>
          </p:nvPr>
        </p:nvSpPr>
        <p:spPr>
          <a:xfrm>
            <a:off x="461400" y="1143000"/>
            <a:ext cx="7685400" cy="322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atin typeface="Calibri"/>
                <a:ea typeface="Calibri"/>
                <a:cs typeface="Calibri"/>
                <a:sym typeface="Calibri"/>
              </a:defRPr>
            </a:lvl2pPr>
            <a:lvl3pPr lvl="2" algn="l">
              <a:lnSpc>
                <a:spcPct val="100000"/>
              </a:lnSpc>
              <a:spcBef>
                <a:spcPts val="0"/>
              </a:spcBef>
              <a:spcAft>
                <a:spcPts val="0"/>
              </a:spcAft>
              <a:buSzPts val="1400"/>
              <a:buNone/>
              <a:defRPr>
                <a:latin typeface="Calibri"/>
                <a:ea typeface="Calibri"/>
                <a:cs typeface="Calibri"/>
                <a:sym typeface="Calibri"/>
              </a:defRPr>
            </a:lvl3pPr>
            <a:lvl4pPr lvl="3" algn="l">
              <a:lnSpc>
                <a:spcPct val="100000"/>
              </a:lnSpc>
              <a:spcBef>
                <a:spcPts val="0"/>
              </a:spcBef>
              <a:spcAft>
                <a:spcPts val="0"/>
              </a:spcAft>
              <a:buSzPts val="1400"/>
              <a:buNone/>
              <a:defRPr>
                <a:latin typeface="Calibri"/>
                <a:ea typeface="Calibri"/>
                <a:cs typeface="Calibri"/>
                <a:sym typeface="Calibri"/>
              </a:defRPr>
            </a:lvl4pPr>
            <a:lvl5pPr lvl="4" algn="l">
              <a:lnSpc>
                <a:spcPct val="100000"/>
              </a:lnSpc>
              <a:spcBef>
                <a:spcPts val="0"/>
              </a:spcBef>
              <a:spcAft>
                <a:spcPts val="0"/>
              </a:spcAft>
              <a:buSzPts val="1400"/>
              <a:buNone/>
              <a:defRPr>
                <a:latin typeface="Calibri"/>
                <a:ea typeface="Calibri"/>
                <a:cs typeface="Calibri"/>
                <a:sym typeface="Calibri"/>
              </a:defRPr>
            </a:lvl5pPr>
            <a:lvl6pPr lvl="5" algn="l">
              <a:lnSpc>
                <a:spcPct val="100000"/>
              </a:lnSpc>
              <a:spcBef>
                <a:spcPts val="0"/>
              </a:spcBef>
              <a:spcAft>
                <a:spcPts val="0"/>
              </a:spcAft>
              <a:buSzPts val="1400"/>
              <a:buNone/>
              <a:defRPr>
                <a:latin typeface="Calibri"/>
                <a:ea typeface="Calibri"/>
                <a:cs typeface="Calibri"/>
                <a:sym typeface="Calibri"/>
              </a:defRPr>
            </a:lvl6pPr>
            <a:lvl7pPr lvl="6" algn="l">
              <a:lnSpc>
                <a:spcPct val="100000"/>
              </a:lnSpc>
              <a:spcBef>
                <a:spcPts val="0"/>
              </a:spcBef>
              <a:spcAft>
                <a:spcPts val="0"/>
              </a:spcAft>
              <a:buSzPts val="1400"/>
              <a:buNone/>
              <a:defRPr>
                <a:latin typeface="Calibri"/>
                <a:ea typeface="Calibri"/>
                <a:cs typeface="Calibri"/>
                <a:sym typeface="Calibri"/>
              </a:defRPr>
            </a:lvl7pPr>
            <a:lvl8pPr lvl="7" algn="l">
              <a:lnSpc>
                <a:spcPct val="100000"/>
              </a:lnSpc>
              <a:spcBef>
                <a:spcPts val="0"/>
              </a:spcBef>
              <a:spcAft>
                <a:spcPts val="0"/>
              </a:spcAft>
              <a:buSzPts val="1400"/>
              <a:buNone/>
              <a:defRPr>
                <a:latin typeface="Calibri"/>
                <a:ea typeface="Calibri"/>
                <a:cs typeface="Calibri"/>
                <a:sym typeface="Calibri"/>
              </a:defRPr>
            </a:lvl8pPr>
            <a:lvl9pPr lvl="8" algn="l">
              <a:lnSpc>
                <a:spcPct val="100000"/>
              </a:lnSpc>
              <a:spcBef>
                <a:spcPts val="0"/>
              </a:spcBef>
              <a:spcAft>
                <a:spcPts val="0"/>
              </a:spcAft>
              <a:buSzPts val="1400"/>
              <a:buNone/>
              <a:defRPr>
                <a:latin typeface="Calibri"/>
                <a:ea typeface="Calibri"/>
                <a:cs typeface="Calibri"/>
                <a:sym typeface="Calibri"/>
              </a:defRPr>
            </a:lvl9pPr>
          </a:lstStyle>
          <a:p>
            <a:endParaRPr/>
          </a:p>
        </p:txBody>
      </p:sp>
      <p:sp>
        <p:nvSpPr>
          <p:cNvPr id="76" name="Google Shape;76;p34"/>
          <p:cNvSpPr txBox="1">
            <a:spLocks noGrp="1"/>
          </p:cNvSpPr>
          <p:nvPr>
            <p:ph type="subTitle" idx="1"/>
          </p:nvPr>
        </p:nvSpPr>
        <p:spPr>
          <a:xfrm>
            <a:off x="1005250" y="204002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77" name="Google Shape;77;p34"/>
          <p:cNvSpPr txBox="1">
            <a:spLocks noGrp="1"/>
          </p:cNvSpPr>
          <p:nvPr>
            <p:ph type="subTitle" idx="3"/>
          </p:nvPr>
        </p:nvSpPr>
        <p:spPr>
          <a:xfrm>
            <a:off x="1005250" y="2605500"/>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78" name="Google Shape;78;p34"/>
          <p:cNvPicPr preferRelativeResize="0"/>
          <p:nvPr/>
        </p:nvPicPr>
        <p:blipFill rotWithShape="1">
          <a:blip r:embed="rId4">
            <a:alphaModFix/>
          </a:blip>
          <a:srcRect/>
          <a:stretch/>
        </p:blipFill>
        <p:spPr>
          <a:xfrm>
            <a:off x="465600" y="3127238"/>
            <a:ext cx="410276" cy="410275"/>
          </a:xfrm>
          <a:prstGeom prst="rect">
            <a:avLst/>
          </a:prstGeom>
          <a:noFill/>
          <a:ln>
            <a:noFill/>
          </a:ln>
        </p:spPr>
      </p:pic>
      <p:sp>
        <p:nvSpPr>
          <p:cNvPr id="79" name="Google Shape;79;p34"/>
          <p:cNvSpPr txBox="1">
            <a:spLocks noGrp="1"/>
          </p:cNvSpPr>
          <p:nvPr>
            <p:ph type="subTitle" idx="4"/>
          </p:nvPr>
        </p:nvSpPr>
        <p:spPr>
          <a:xfrm>
            <a:off x="1009450" y="3170975"/>
            <a:ext cx="5891400" cy="3228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rmAutofit/>
          </a:bodyPr>
          <a:lstStyle>
            <a:lvl1pPr marL="457200" marR="0" lvl="0" indent="-342900" algn="l" rtl="0">
              <a:lnSpc>
                <a:spcPct val="115000"/>
              </a:lnSpc>
              <a:spcBef>
                <a:spcPts val="0"/>
              </a:spcBef>
              <a:spcAft>
                <a:spcPts val="0"/>
              </a:spcAft>
              <a:buClr>
                <a:schemeClr val="dk2"/>
              </a:buClr>
              <a:buSzPts val="1800"/>
              <a:buFont typeface="Calibri"/>
              <a:buChar char="●"/>
              <a:defRPr sz="1800" b="0" i="0" u="none" strike="noStrike" cap="none">
                <a:solidFill>
                  <a:schemeClr val="dk2"/>
                </a:solidFill>
                <a:latin typeface="Calibri"/>
                <a:ea typeface="Calibri"/>
                <a:cs typeface="Calibri"/>
                <a:sym typeface="Calibri"/>
              </a:defRPr>
            </a:lvl1pPr>
            <a:lvl2pPr marL="914400" marR="0" lvl="1"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2pPr>
            <a:lvl3pPr marL="1371600" marR="0" lvl="2"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a:p>
        </p:txBody>
      </p:sp>
      <p:sp>
        <p:nvSpPr>
          <p:cNvPr id="7" name="Google Shape;7;p2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rgbClr val="FFFFFF"/>
                </a:solidFill>
                <a:latin typeface="Rockwell"/>
                <a:ea typeface="Rockwell"/>
                <a:cs typeface="Rockwell"/>
                <a:sym typeface="Rockwell"/>
              </a:defRPr>
            </a:lvl9pPr>
          </a:lstStyle>
          <a:p>
            <a:endParaRPr/>
          </a:p>
        </p:txBody>
      </p:sp>
      <p:sp>
        <p:nvSpPr>
          <p:cNvPr id="8" name="Google Shape;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26"/>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0" name="Google Shape;10;p26"/>
          <p:cNvSpPr txBox="1"/>
          <p:nvPr/>
        </p:nvSpPr>
        <p:spPr>
          <a:xfrm>
            <a:off x="511200" y="4837325"/>
            <a:ext cx="2952300" cy="1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Calibri"/>
                <a:ea typeface="Calibri"/>
                <a:cs typeface="Calibri"/>
                <a:sym typeface="Calibri"/>
              </a:rPr>
              <a:t>Colorado Department of Education</a:t>
            </a:r>
            <a:endParaRPr sz="800" b="0" i="0" u="none" strike="noStrike" cap="none">
              <a:solidFill>
                <a:srgbClr val="99999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transition spd="slow">
    <p:wipe dir="r"/>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accountability/frameworkscoringguide2023" TargetMode="External"/><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accountability/accountability-resources#growthmodel" TargetMode="External"/><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code/accountability-dataexplorertool-secure"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cde.state.co.us/uip/data-analysis-for-small-student-population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nciea.org/blog/accountability-indicators-guidance-for-addressing-n-size/"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e.state.co.us/sites/default/files/documents/accountability/downloads/revisting%20n%20size_041113.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state.co.us/schoolview/frameworks/welcom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code/accountability-dataexplorertool" TargetMode="External"/><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cde.state.co.us/district-school-dashboard" TargetMode="External"/><Relationship Id="rId4" Type="http://schemas.openxmlformats.org/officeDocument/2006/relationships/hyperlink" Target="https://www.cde.state.co.us/code/accountability-dataexplorertool-secu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e.state.co.us/accountability/stateboardaccountabilityactions" TargetMode="External"/><Relationship Id="rId2" Type="http://schemas.openxmlformats.org/officeDocument/2006/relationships/notesSlide" Target="../notesSlides/notesSlide36.xml"/><Relationship Id="rId1" Type="http://schemas.openxmlformats.org/officeDocument/2006/relationships/slideLayout" Target="../slideLayouts/slideLayout4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Medler_l@cde.state.co.us"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mailto:accountability@cde.state.co.us" TargetMode="External"/><Relationship Id="rId5" Type="http://schemas.openxmlformats.org/officeDocument/2006/relationships/hyperlink" Target="http://www.cde.state.co.us/accountability" TargetMode="External"/><Relationship Id="rId4" Type="http://schemas.openxmlformats.org/officeDocument/2006/relationships/hyperlink" Target="mailto:huchton_m@cde.state.co.us"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vimeo.com/846696457" TargetMode="External"/><Relationship Id="rId7" Type="http://schemas.openxmlformats.org/officeDocument/2006/relationships/hyperlink" Target="https://www.signupgenius.com/go/10C084EAFA72BA7F4C34-state"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vimeo.com/855867429?share=copy" TargetMode="External"/><Relationship Id="rId5" Type="http://schemas.openxmlformats.org/officeDocument/2006/relationships/hyperlink" Target="https://vimeo.com/856520417?share=copy" TargetMode="External"/><Relationship Id="rId4" Type="http://schemas.openxmlformats.org/officeDocument/2006/relationships/hyperlink" Target="https://vimeo.com/852832567" TargetMode="External"/><Relationship Id="rId9" Type="http://schemas.openxmlformats.org/officeDocument/2006/relationships/hyperlink" Target="https://www.cde.state.co.us/accountability/accountabilitytrainingtechnicalassistance"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cde.state.co.us/accountability/accountability-resources" TargetMode="External"/><Relationship Id="rId3" Type="http://schemas.openxmlformats.org/officeDocument/2006/relationships/image" Target="../media/image55.png"/><Relationship Id="rId7" Type="http://schemas.openxmlformats.org/officeDocument/2006/relationships/hyperlink" Target="https://www.cde.state.co.us/accountability/pwr_factsheet"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s://www.cde.state.co.us/accountability/matriculation-guidance-and-faq" TargetMode="External"/><Relationship Id="rId5" Type="http://schemas.openxmlformats.org/officeDocument/2006/relationships/hyperlink" Target="https://www.cde.state.co.us/accountability/higherbarsubindicatorfactsheet" TargetMode="External"/><Relationship Id="rId4" Type="http://schemas.openxmlformats.org/officeDocument/2006/relationships/hyperlink" Target="https://www.cde.state.co.us/sites/default/files/docs/accountability/2023%20Framework%20Scoring%20Guide_07.31.23.pdf" TargetMode="External"/><Relationship Id="rId9"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de.state.co.us/accountability/tap"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hyperlink" Target="https://leg.colorado.gov/bills/hb18-1019" TargetMode="External"/><Relationship Id="rId4" Type="http://schemas.openxmlformats.org/officeDocument/2006/relationships/hyperlink" Target="https://leg.colorado.gov/bills/sb17-272"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flickr.com/photos/governortomwolf/17289783832"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cde.state.co.us/accountability/requesttoreconside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cde.state.co.us/accountability/accountability-task-force" TargetMode="External"/><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hyperlink" Target="https://www.cde.state.co.us/accountability/accountabilityworkgroup" TargetMode="External"/><Relationship Id="rId4" Type="http://schemas.openxmlformats.org/officeDocument/2006/relationships/hyperlink" Target="https://www.cde.state.co.us/accountability/tap" TargetMode="External"/><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
          <p:cNvSpPr txBox="1">
            <a:spLocks noGrp="1"/>
          </p:cNvSpPr>
          <p:nvPr>
            <p:ph type="subTitle" idx="1"/>
          </p:nvPr>
        </p:nvSpPr>
        <p:spPr>
          <a:xfrm>
            <a:off x="3620569" y="2890741"/>
            <a:ext cx="5158929" cy="1231315"/>
          </a:xfrm>
          <a:prstGeom prst="rect">
            <a:avLst/>
          </a:prstGeom>
          <a:noFill/>
          <a:ln>
            <a:noFill/>
          </a:ln>
        </p:spPr>
        <p:txBody>
          <a:bodyPr spcFirstLastPara="1" wrap="square" lIns="0" tIns="0" rIns="0" bIns="0" anchor="t" anchorCtr="0">
            <a:normAutofit fontScale="85000" lnSpcReduction="10000"/>
          </a:bodyPr>
          <a:lstStyle/>
          <a:p>
            <a:pPr marL="0" lvl="0" indent="0" algn="ctr" rtl="0">
              <a:lnSpc>
                <a:spcPct val="100000"/>
              </a:lnSpc>
              <a:spcBef>
                <a:spcPts val="0"/>
              </a:spcBef>
              <a:spcAft>
                <a:spcPts val="0"/>
              </a:spcAft>
              <a:buSzPct val="81996"/>
              <a:buNone/>
            </a:pPr>
            <a:r>
              <a:rPr lang="en" sz="3300"/>
              <a:t>Background on State Accountability</a:t>
            </a:r>
            <a:br>
              <a:rPr lang="en"/>
            </a:br>
            <a:br>
              <a:rPr lang="en"/>
            </a:br>
            <a:r>
              <a:rPr lang="en"/>
              <a:t>September 2023</a:t>
            </a:r>
            <a:endParaRPr/>
          </a:p>
        </p:txBody>
      </p:sp>
      <p:sp>
        <p:nvSpPr>
          <p:cNvPr id="422" name="Google Shape;422;p1"/>
          <p:cNvSpPr txBox="1">
            <a:spLocks noGrp="1"/>
          </p:cNvSpPr>
          <p:nvPr>
            <p:ph type="ctrTitle"/>
          </p:nvPr>
        </p:nvSpPr>
        <p:spPr>
          <a:xfrm>
            <a:off x="3620569" y="329519"/>
            <a:ext cx="5094879" cy="2354207"/>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000"/>
              <a:buNone/>
            </a:pPr>
            <a:r>
              <a:rPr lang="en" sz="3600"/>
              <a:t>1241 Task Force</a:t>
            </a:r>
            <a:endParaRPr sz="3600"/>
          </a:p>
        </p:txBody>
      </p:sp>
      <p:cxnSp>
        <p:nvCxnSpPr>
          <p:cNvPr id="423" name="Google Shape;423;p1"/>
          <p:cNvCxnSpPr/>
          <p:nvPr/>
        </p:nvCxnSpPr>
        <p:spPr>
          <a:xfrm>
            <a:off x="295875" y="2758925"/>
            <a:ext cx="8541300" cy="0"/>
          </a:xfrm>
          <a:prstGeom prst="straightConnector1">
            <a:avLst/>
          </a:prstGeom>
          <a:noFill/>
          <a:ln w="9525" cap="flat" cmpd="sng">
            <a:solidFill>
              <a:schemeClr val="lt1"/>
            </a:solidFill>
            <a:prstDash val="solid"/>
            <a:round/>
            <a:headEnd type="none" w="sm" len="sm"/>
            <a:tailEnd type="none" w="sm" len="sm"/>
          </a:ln>
        </p:spPr>
      </p:cxnSp>
      <p:pic>
        <p:nvPicPr>
          <p:cNvPr id="424" name="Google Shape;424;p1"/>
          <p:cNvPicPr preferRelativeResize="0"/>
          <p:nvPr/>
        </p:nvPicPr>
        <p:blipFill>
          <a:blip r:embed="rId3">
            <a:alphaModFix/>
          </a:blip>
          <a:stretch>
            <a:fillRect/>
          </a:stretch>
        </p:blipFill>
        <p:spPr>
          <a:xfrm>
            <a:off x="0" y="2176675"/>
            <a:ext cx="3338949" cy="1112125"/>
          </a:xfrm>
          <a:prstGeom prst="rect">
            <a:avLst/>
          </a:prstGeom>
          <a:noFill/>
          <a:ln>
            <a:noFill/>
          </a:ln>
        </p:spPr>
      </p:pic>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520" name="Google Shape;520;p7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10</a:t>
            </a:fld>
            <a:endParaRPr/>
          </a:p>
        </p:txBody>
      </p:sp>
      <p:graphicFrame>
        <p:nvGraphicFramePr>
          <p:cNvPr id="521" name="Google Shape;521;p72"/>
          <p:cNvGraphicFramePr/>
          <p:nvPr/>
        </p:nvGraphicFramePr>
        <p:xfrm>
          <a:off x="461400" y="953345"/>
          <a:ext cx="8113650" cy="3523825"/>
        </p:xfrm>
        <a:graphic>
          <a:graphicData uri="http://schemas.openxmlformats.org/drawingml/2006/table">
            <a:tbl>
              <a:tblPr firstRow="1" bandRow="1">
                <a:noFill/>
                <a:tableStyleId>{668EC1D3-D6D3-4F26-A047-25537E5B26D6}</a:tableStyleId>
              </a:tblPr>
              <a:tblGrid>
                <a:gridCol w="4056825">
                  <a:extLst>
                    <a:ext uri="{9D8B030D-6E8A-4147-A177-3AD203B41FA5}">
                      <a16:colId xmlns:a16="http://schemas.microsoft.com/office/drawing/2014/main" val="20000"/>
                    </a:ext>
                  </a:extLst>
                </a:gridCol>
                <a:gridCol w="4056825">
                  <a:extLst>
                    <a:ext uri="{9D8B030D-6E8A-4147-A177-3AD203B41FA5}">
                      <a16:colId xmlns:a16="http://schemas.microsoft.com/office/drawing/2014/main" val="20001"/>
                    </a:ext>
                  </a:extLst>
                </a:gridCol>
              </a:tblGrid>
              <a:tr h="53002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R w="9525" cap="flat" cmpd="sng">
                      <a:solidFill>
                        <a:srgbClr val="000000">
                          <a:alpha val="0"/>
                        </a:srgbClr>
                      </a:solidFill>
                      <a:prstDash val="solid"/>
                      <a:round/>
                      <a:headEnd type="none" w="sm" len="sm"/>
                      <a:tailEnd type="none" w="sm" len="sm"/>
                    </a:lnR>
                    <a:solidFill>
                      <a:srgbClr val="FCE0AB"/>
                    </a:solidFill>
                  </a:tcPr>
                </a:tc>
                <a:tc rowSpan="7">
                  <a:txBody>
                    <a:bodyPr/>
                    <a:lstStyle/>
                    <a:p>
                      <a:pPr marL="0" marR="0" lvl="0" indent="0" algn="l" rtl="0">
                        <a:lnSpc>
                          <a:spcPct val="100000"/>
                        </a:lnSpc>
                        <a:spcBef>
                          <a:spcPts val="0"/>
                        </a:spcBef>
                        <a:spcAft>
                          <a:spcPts val="0"/>
                        </a:spcAft>
                        <a:buNone/>
                      </a:pPr>
                      <a:endParaRPr sz="1400" u="none" strike="noStrike" cap="none">
                        <a:solidFill>
                          <a:schemeClr val="dk1"/>
                        </a:solidFill>
                      </a:endParaRPr>
                    </a:p>
                  </a:txBody>
                  <a:tcPr marL="91450" marR="91450" marT="45725" marB="45725" anchor="ctr">
                    <a:lnL w="9525" cap="flat" cmpd="sng">
                      <a:solidFill>
                        <a:srgbClr val="000000">
                          <a:alpha val="0"/>
                        </a:srgbClr>
                      </a:solidFill>
                      <a:prstDash val="solid"/>
                      <a:round/>
                      <a:headEnd type="none" w="sm" len="sm"/>
                      <a:tailEnd type="none" w="sm" len="sm"/>
                    </a:lnL>
                    <a:solidFill>
                      <a:srgbClr val="FCE0AB"/>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Reporting</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1"/>
                  </a:ext>
                </a:extLst>
              </a:tr>
              <a:tr h="535100">
                <a:tc>
                  <a:txBody>
                    <a:bodyPr/>
                    <a:lstStyle/>
                    <a:p>
                      <a:pPr marL="0" marR="0" lvl="0" indent="0" algn="l" rtl="0">
                        <a:lnSpc>
                          <a:spcPct val="100000"/>
                        </a:lnSpc>
                        <a:spcBef>
                          <a:spcPts val="0"/>
                        </a:spcBef>
                        <a:spcAft>
                          <a:spcPts val="0"/>
                        </a:spcAft>
                        <a:buNone/>
                      </a:pPr>
                      <a:r>
                        <a:rPr lang="en" sz="1400" u="none" strike="noStrike" cap="none">
                          <a:solidFill>
                            <a:schemeClr val="dk1"/>
                          </a:solidFill>
                        </a:rPr>
                        <a:t>Improvement Planning</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2"/>
                  </a:ext>
                </a:extLst>
              </a:tr>
              <a:tr h="501225">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Engagement</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Supports and Interventions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4"/>
                  </a:ext>
                </a:extLst>
              </a:tr>
              <a:tr h="474125">
                <a:tc>
                  <a:txBody>
                    <a:bodyPr/>
                    <a:lstStyle/>
                    <a:p>
                      <a:pPr marL="0" marR="0" lvl="0" indent="0" algn="l" rtl="0">
                        <a:lnSpc>
                          <a:spcPct val="100000"/>
                        </a:lnSpc>
                        <a:spcBef>
                          <a:spcPts val="0"/>
                        </a:spcBef>
                        <a:spcAft>
                          <a:spcPts val="0"/>
                        </a:spcAft>
                        <a:buNone/>
                      </a:pPr>
                      <a:r>
                        <a:rPr lang="en" sz="1400" u="none" strike="noStrike" cap="none">
                          <a:solidFill>
                            <a:schemeClr val="dk1"/>
                          </a:solidFill>
                        </a:rPr>
                        <a:t>Accreditation</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5"/>
                  </a:ext>
                </a:extLst>
              </a:tr>
              <a:tr h="467350">
                <a:tc>
                  <a:txBody>
                    <a:bodyPr/>
                    <a:lstStyle/>
                    <a:p>
                      <a:pPr marL="0" marR="0" lvl="0" indent="0" algn="l" rtl="0">
                        <a:lnSpc>
                          <a:spcPct val="100000"/>
                        </a:lnSpc>
                        <a:spcBef>
                          <a:spcPts val="0"/>
                        </a:spcBef>
                        <a:spcAft>
                          <a:spcPts val="0"/>
                        </a:spcAft>
                        <a:buNone/>
                      </a:pPr>
                      <a:r>
                        <a:rPr lang="en" sz="1400" u="none" strike="noStrike" cap="none">
                          <a:solidFill>
                            <a:schemeClr val="dk1"/>
                          </a:solidFill>
                        </a:rPr>
                        <a:t>Awards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522" name="Google Shape;522;p72"/>
          <p:cNvPicPr preferRelativeResize="0"/>
          <p:nvPr/>
        </p:nvPicPr>
        <p:blipFill rotWithShape="1">
          <a:blip r:embed="rId3">
            <a:alphaModFix/>
          </a:blip>
          <a:srcRect/>
          <a:stretch/>
        </p:blipFill>
        <p:spPr>
          <a:xfrm>
            <a:off x="5608321" y="1226395"/>
            <a:ext cx="2255520" cy="2977728"/>
          </a:xfrm>
          <a:prstGeom prst="rect">
            <a:avLst/>
          </a:prstGeom>
          <a:noFill/>
          <a:ln>
            <a:noFill/>
          </a:ln>
          <a:effectLst>
            <a:outerShdw blurRad="57150" dist="19050" dir="5400000" algn="bl" rotWithShape="0">
              <a:srgbClr val="000000">
                <a:alpha val="49803"/>
              </a:srgbClr>
            </a:outerShdw>
          </a:effectLst>
        </p:spPr>
      </p:pic>
    </p:spTree>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sz="2000" b="1">
                <a:latin typeface="Rockwell"/>
                <a:ea typeface="Rockwell"/>
                <a:cs typeface="Rockwell"/>
                <a:sym typeface="Rockwell"/>
              </a:rPr>
              <a:t>Performance Frameworks </a:t>
            </a:r>
            <a:r>
              <a:rPr lang="en"/>
              <a:t>| </a:t>
            </a:r>
            <a:r>
              <a:rPr lang="en">
                <a:latin typeface="Arial"/>
                <a:ea typeface="Arial"/>
                <a:cs typeface="Arial"/>
                <a:sym typeface="Arial"/>
              </a:rPr>
              <a:t>Purpose</a:t>
            </a:r>
            <a:endParaRPr>
              <a:latin typeface="Arial"/>
              <a:ea typeface="Arial"/>
              <a:cs typeface="Arial"/>
              <a:sym typeface="Arial"/>
            </a:endParaRPr>
          </a:p>
        </p:txBody>
      </p:sp>
      <p:sp>
        <p:nvSpPr>
          <p:cNvPr id="529" name="Google Shape;529;p3"/>
          <p:cNvSpPr txBox="1">
            <a:spLocks noGrp="1"/>
          </p:cNvSpPr>
          <p:nvPr>
            <p:ph type="body" idx="1"/>
          </p:nvPr>
        </p:nvSpPr>
        <p:spPr>
          <a:xfrm>
            <a:off x="457200" y="1143000"/>
            <a:ext cx="4882500" cy="3191700"/>
          </a:xfrm>
          <a:prstGeom prst="rect">
            <a:avLst/>
          </a:prstGeom>
          <a:noFill/>
          <a:ln>
            <a:noFill/>
          </a:ln>
        </p:spPr>
        <p:txBody>
          <a:bodyPr spcFirstLastPara="1" wrap="square" lIns="0" tIns="0" rIns="0" bIns="0" anchor="t" anchorCtr="0">
            <a:noAutofit/>
          </a:bodyPr>
          <a:lstStyle/>
          <a:p>
            <a:pPr marL="457200" lvl="0" indent="-329882" algn="l" rtl="0">
              <a:lnSpc>
                <a:spcPct val="95000"/>
              </a:lnSpc>
              <a:spcBef>
                <a:spcPts val="0"/>
              </a:spcBef>
              <a:spcAft>
                <a:spcPts val="0"/>
              </a:spcAft>
              <a:buSzPts val="1595"/>
              <a:buChar char="●"/>
            </a:pPr>
            <a:r>
              <a:rPr lang="en" sz="1595"/>
              <a:t>Provides a </a:t>
            </a:r>
            <a:r>
              <a:rPr lang="en" sz="1595" b="1"/>
              <a:t>statewide evaluation of student performance</a:t>
            </a:r>
            <a:r>
              <a:rPr lang="en" sz="1595"/>
              <a:t> that highlights areas of success and areas for improvement.</a:t>
            </a:r>
            <a:endParaRPr sz="1595"/>
          </a:p>
          <a:p>
            <a:pPr marL="457200" lvl="0" indent="-329882" algn="l" rtl="0">
              <a:lnSpc>
                <a:spcPct val="95000"/>
              </a:lnSpc>
              <a:spcBef>
                <a:spcPts val="1000"/>
              </a:spcBef>
              <a:spcAft>
                <a:spcPts val="0"/>
              </a:spcAft>
              <a:buSzPts val="1595"/>
              <a:buChar char="●"/>
            </a:pPr>
            <a:r>
              <a:rPr lang="en" sz="1595"/>
              <a:t>Identify those districts and schools whose students are </a:t>
            </a:r>
            <a:r>
              <a:rPr lang="en" sz="1595" b="1"/>
              <a:t>lowest-performing </a:t>
            </a:r>
            <a:r>
              <a:rPr lang="en" sz="1595"/>
              <a:t>based on academic achievement, growth and postsecondary workforce readiness data, and direct state support and intervention appropriately.</a:t>
            </a:r>
            <a:endParaRPr sz="1595"/>
          </a:p>
          <a:p>
            <a:pPr marL="457200" lvl="0" indent="-329882" algn="l" rtl="0">
              <a:lnSpc>
                <a:spcPct val="95000"/>
              </a:lnSpc>
              <a:spcBef>
                <a:spcPts val="1000"/>
              </a:spcBef>
              <a:spcAft>
                <a:spcPts val="0"/>
              </a:spcAft>
              <a:buSzPts val="1595"/>
              <a:buChar char="●"/>
            </a:pPr>
            <a:r>
              <a:rPr lang="en" sz="1595"/>
              <a:t>Identify those districts and schools whose students are the </a:t>
            </a:r>
            <a:r>
              <a:rPr lang="en" sz="1595" b="1"/>
              <a:t>highest-performing</a:t>
            </a:r>
            <a:r>
              <a:rPr lang="en" sz="1595"/>
              <a:t> based on academic achievement, growth and postsecondary and workforce readiness data, recognize them and learn from their practices.</a:t>
            </a:r>
            <a:endParaRPr sz="1595"/>
          </a:p>
        </p:txBody>
      </p:sp>
      <p:sp>
        <p:nvSpPr>
          <p:cNvPr id="530" name="Google Shape;530;p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11</a:t>
            </a:fld>
            <a:endParaRPr/>
          </a:p>
        </p:txBody>
      </p:sp>
      <p:pic>
        <p:nvPicPr>
          <p:cNvPr id="531" name="Google Shape;531;p3"/>
          <p:cNvPicPr preferRelativeResize="0"/>
          <p:nvPr/>
        </p:nvPicPr>
        <p:blipFill rotWithShape="1">
          <a:blip r:embed="rId3">
            <a:alphaModFix/>
          </a:blip>
          <a:srcRect/>
          <a:stretch/>
        </p:blipFill>
        <p:spPr>
          <a:xfrm>
            <a:off x="5752150" y="1032600"/>
            <a:ext cx="3122256" cy="4037400"/>
          </a:xfrm>
          <a:prstGeom prst="rect">
            <a:avLst/>
          </a:prstGeom>
          <a:noFill/>
          <a:ln>
            <a:noFill/>
          </a:ln>
          <a:effectLst>
            <a:outerShdw blurRad="57150" dist="19050" dir="5400000" algn="bl" rotWithShape="0">
              <a:srgbClr val="000000">
                <a:alpha val="49803"/>
              </a:srgbClr>
            </a:outerShdw>
          </a:effectLst>
        </p:spPr>
      </p:pic>
      <p:sp>
        <p:nvSpPr>
          <p:cNvPr id="532" name="Google Shape;532;p3"/>
          <p:cNvSpPr txBox="1"/>
          <p:nvPr/>
        </p:nvSpPr>
        <p:spPr>
          <a:xfrm>
            <a:off x="7840350" y="25675"/>
            <a:ext cx="1208400" cy="7593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See your handouts for a copy of the annotated framework</a:t>
            </a:r>
            <a:endParaRPr sz="1000">
              <a:latin typeface="Calibri"/>
              <a:ea typeface="Calibri"/>
              <a:cs typeface="Calibri"/>
              <a:sym typeface="Calibri"/>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aphicFrame>
        <p:nvGraphicFramePr>
          <p:cNvPr id="537" name="Google Shape;537;p73"/>
          <p:cNvGraphicFramePr/>
          <p:nvPr/>
        </p:nvGraphicFramePr>
        <p:xfrm>
          <a:off x="213075" y="1115780"/>
          <a:ext cx="8520600" cy="3302248"/>
        </p:xfrm>
        <a:graphic>
          <a:graphicData uri="http://schemas.openxmlformats.org/drawingml/2006/table">
            <a:tbl>
              <a:tblPr>
                <a:noFill/>
                <a:tableStyleId>{E6776074-983E-48F7-B29D-7DAD961CCDAB}</a:tableStyleId>
              </a:tblPr>
              <a:tblGrid>
                <a:gridCol w="2360875">
                  <a:extLst>
                    <a:ext uri="{9D8B030D-6E8A-4147-A177-3AD203B41FA5}">
                      <a16:colId xmlns:a16="http://schemas.microsoft.com/office/drawing/2014/main" val="20000"/>
                    </a:ext>
                  </a:extLst>
                </a:gridCol>
                <a:gridCol w="6159725">
                  <a:extLst>
                    <a:ext uri="{9D8B030D-6E8A-4147-A177-3AD203B41FA5}">
                      <a16:colId xmlns:a16="http://schemas.microsoft.com/office/drawing/2014/main" val="20001"/>
                    </a:ext>
                  </a:extLst>
                </a:gridCol>
              </a:tblGrid>
              <a:tr h="305000">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solidFill>
                            <a:schemeClr val="dk1"/>
                          </a:solidFill>
                          <a:latin typeface="Calibri"/>
                          <a:ea typeface="Calibri"/>
                          <a:cs typeface="Calibri"/>
                          <a:sym typeface="Calibri"/>
                        </a:rPr>
                        <a:t>Performance Indicator</a:t>
                      </a:r>
                      <a:endParaRPr sz="1200" b="1" u="none" strike="noStrike" cap="none">
                        <a:solidFill>
                          <a:schemeClr val="dk1"/>
                        </a:solidFill>
                        <a:latin typeface="Calibri"/>
                        <a:ea typeface="Calibri"/>
                        <a:cs typeface="Calibri"/>
                        <a:sym typeface="Calibri"/>
                      </a:endParaRPr>
                    </a:p>
                  </a:txBody>
                  <a:tcPr marL="91425" marR="91425" marT="68575" marB="68575">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D8D8D8"/>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 sz="1200" b="1" u="none" strike="noStrike" cap="none">
                          <a:solidFill>
                            <a:schemeClr val="dk1"/>
                          </a:solidFill>
                          <a:latin typeface="Calibri"/>
                          <a:ea typeface="Calibri"/>
                          <a:cs typeface="Calibri"/>
                          <a:sym typeface="Calibri"/>
                        </a:rPr>
                        <a:t>Performance Data</a:t>
                      </a:r>
                      <a:endParaRPr sz="1200" b="1" u="none" strike="noStrike" cap="none">
                        <a:solidFill>
                          <a:schemeClr val="dk1"/>
                        </a:solidFill>
                        <a:latin typeface="Calibri"/>
                        <a:ea typeface="Calibri"/>
                        <a:cs typeface="Calibri"/>
                        <a:sym typeface="Calibri"/>
                      </a:endParaRPr>
                    </a:p>
                  </a:txBody>
                  <a:tcPr marL="91425" marR="91425" marT="68575" marB="68575">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0"/>
                  </a:ext>
                </a:extLst>
              </a:tr>
              <a:tr h="768850">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solidFill>
                            <a:schemeClr val="lt1"/>
                          </a:solidFill>
                          <a:latin typeface="Calibri"/>
                          <a:ea typeface="Calibri"/>
                          <a:cs typeface="Calibri"/>
                          <a:sym typeface="Calibri"/>
                        </a:rPr>
                        <a:t>Academic Achievement</a:t>
                      </a:r>
                      <a:endParaRPr sz="1300" b="1" u="none" strike="noStrike" cap="none">
                        <a:solidFill>
                          <a:schemeClr val="lt1"/>
                        </a:solidFill>
                        <a:latin typeface="Calibri"/>
                        <a:ea typeface="Calibri"/>
                        <a:cs typeface="Calibri"/>
                        <a:sym typeface="Calibri"/>
                      </a:endParaRPr>
                    </a:p>
                  </a:txBody>
                  <a:tcPr marL="91425" marR="91425" marT="68575" marB="68575"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chemeClr val="accent1"/>
                    </a:solidFill>
                  </a:tcPr>
                </a:tc>
                <a:tc>
                  <a:txBody>
                    <a:bodyPr/>
                    <a:lstStyle/>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Mean scale score</a:t>
                      </a:r>
                      <a:endParaRPr sz="1100" i="1"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English language arts, math, and science assessments</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Overall and for disaggregated groups</a:t>
                      </a:r>
                      <a:endParaRPr sz="1100" u="none" strike="noStrike" cap="none">
                        <a:latin typeface="Calibri"/>
                        <a:ea typeface="Calibri"/>
                        <a:cs typeface="Calibri"/>
                        <a:sym typeface="Calibri"/>
                      </a:endParaRPr>
                    </a:p>
                  </a:txBody>
                  <a:tcPr marL="91425" marR="91425" marT="68575" marB="68575">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077682">
                        <a:alpha val="40000"/>
                      </a:srgbClr>
                    </a:solidFill>
                  </a:tcPr>
                </a:tc>
                <a:extLst>
                  <a:ext uri="{0D108BD9-81ED-4DB2-BD59-A6C34878D82A}">
                    <a16:rowId xmlns:a16="http://schemas.microsoft.com/office/drawing/2014/main" val="10001"/>
                  </a:ext>
                </a:extLst>
              </a:tr>
              <a:tr h="887625">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solidFill>
                            <a:schemeClr val="lt1"/>
                          </a:solidFill>
                          <a:latin typeface="Calibri"/>
                          <a:ea typeface="Calibri"/>
                          <a:cs typeface="Calibri"/>
                          <a:sym typeface="Calibri"/>
                        </a:rPr>
                        <a:t>Academic Growth</a:t>
                      </a:r>
                      <a:endParaRPr sz="1300" b="1" u="none" strike="noStrike" cap="none">
                        <a:solidFill>
                          <a:schemeClr val="lt1"/>
                        </a:solidFill>
                        <a:latin typeface="Calibri"/>
                        <a:ea typeface="Calibri"/>
                        <a:cs typeface="Calibri"/>
                        <a:sym typeface="Calibri"/>
                      </a:endParaRPr>
                    </a:p>
                  </a:txBody>
                  <a:tcPr marL="91425" marR="91425" marT="68575" marB="68575"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chemeClr val="accent2"/>
                    </a:solidFill>
                  </a:tcPr>
                </a:tc>
                <a:tc>
                  <a:txBody>
                    <a:bodyPr/>
                    <a:lstStyle/>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Median student growth percentile</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English language arts, mathematics and English language proficiency assessments</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English language proficiency On Track metric</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Overall and for disaggregated groups</a:t>
                      </a:r>
                      <a:endParaRPr sz="1100" u="none" strike="noStrike" cap="none">
                        <a:latin typeface="Calibri"/>
                        <a:ea typeface="Calibri"/>
                        <a:cs typeface="Calibri"/>
                        <a:sym typeface="Calibri"/>
                      </a:endParaRPr>
                    </a:p>
                  </a:txBody>
                  <a:tcPr marL="91425" marR="91425" marT="68575" marB="68575">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232C67">
                        <a:alpha val="40000"/>
                      </a:srgbClr>
                    </a:solidFill>
                  </a:tcPr>
                </a:tc>
                <a:extLst>
                  <a:ext uri="{0D108BD9-81ED-4DB2-BD59-A6C34878D82A}">
                    <a16:rowId xmlns:a16="http://schemas.microsoft.com/office/drawing/2014/main" val="10002"/>
                  </a:ext>
                </a:extLst>
              </a:tr>
              <a:tr h="1192750">
                <a:tc>
                  <a:txBody>
                    <a:bodyPr/>
                    <a:lstStyle/>
                    <a:p>
                      <a:pPr marL="0" marR="0" lvl="0" indent="0" algn="ctr" rtl="0">
                        <a:lnSpc>
                          <a:spcPct val="115000"/>
                        </a:lnSpc>
                        <a:spcBef>
                          <a:spcPts val="0"/>
                        </a:spcBef>
                        <a:spcAft>
                          <a:spcPts val="0"/>
                        </a:spcAft>
                        <a:buClr>
                          <a:srgbClr val="000000"/>
                        </a:buClr>
                        <a:buSzPts val="1300"/>
                        <a:buFont typeface="Arial"/>
                        <a:buNone/>
                      </a:pPr>
                      <a:r>
                        <a:rPr lang="en" sz="1300" b="1" u="none" strike="noStrike" cap="none">
                          <a:latin typeface="Calibri"/>
                          <a:ea typeface="Calibri"/>
                          <a:cs typeface="Calibri"/>
                          <a:sym typeface="Calibri"/>
                        </a:rPr>
                        <a:t>Postsecondary and Workforce Readiness</a:t>
                      </a:r>
                      <a:endParaRPr sz="1300" b="1" u="none" strike="noStrike" cap="none">
                        <a:latin typeface="Calibri"/>
                        <a:ea typeface="Calibri"/>
                        <a:cs typeface="Calibri"/>
                        <a:sym typeface="Calibri"/>
                      </a:endParaRPr>
                    </a:p>
                  </a:txBody>
                  <a:tcPr marL="91425" marR="91425" marT="68575" marB="68575" anchor="ctr">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CBC8E3"/>
                    </a:solidFill>
                  </a:tcPr>
                </a:tc>
                <a:tc>
                  <a:txBody>
                    <a:bodyPr/>
                    <a:lstStyle/>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SAT – Evidence-Based Reading &amp; Writing and Mathematics</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Graduation Rate</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Dropout Rate</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Matriculation Rate (includes military enlistment)</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Industry credentials, included in Career and Technical Education and overall matriculation rates calculations</a:t>
                      </a:r>
                      <a:endParaRPr sz="1100" u="none" strike="noStrike" cap="none">
                        <a:latin typeface="Calibri"/>
                        <a:ea typeface="Calibri"/>
                        <a:cs typeface="Calibri"/>
                        <a:sym typeface="Calibri"/>
                      </a:endParaRPr>
                    </a:p>
                    <a:p>
                      <a:pPr marL="342900" marR="0" lvl="0" indent="-234950" algn="l" rtl="0">
                        <a:lnSpc>
                          <a:spcPct val="100000"/>
                        </a:lnSpc>
                        <a:spcBef>
                          <a:spcPts val="0"/>
                        </a:spcBef>
                        <a:spcAft>
                          <a:spcPts val="0"/>
                        </a:spcAft>
                        <a:buClr>
                          <a:srgbClr val="000000"/>
                        </a:buClr>
                        <a:buSzPts val="1100"/>
                        <a:buFont typeface="Arial"/>
                        <a:buChar char="●"/>
                      </a:pPr>
                      <a:r>
                        <a:rPr lang="en" sz="1100" u="none" strike="noStrike" cap="none">
                          <a:latin typeface="Calibri"/>
                          <a:ea typeface="Calibri"/>
                          <a:cs typeface="Calibri"/>
                          <a:sym typeface="Calibri"/>
                        </a:rPr>
                        <a:t>Overall and for disaggregated groups (except for Matriculation rate)</a:t>
                      </a:r>
                      <a:endParaRPr sz="1100" u="none" strike="noStrike" cap="none"/>
                    </a:p>
                  </a:txBody>
                  <a:tcPr marL="91425" marR="91425" marT="68575" marB="68575">
                    <a:lnL w="9525" cap="flat" cmpd="sng">
                      <a:solidFill>
                        <a:srgbClr val="D8D8D8">
                          <a:alpha val="0"/>
                        </a:srgbClr>
                      </a:solidFill>
                      <a:prstDash val="solid"/>
                      <a:round/>
                      <a:headEnd type="none" w="sm" len="sm"/>
                      <a:tailEnd type="none" w="sm" len="sm"/>
                    </a:lnL>
                    <a:lnR w="9525" cap="flat" cmpd="sng">
                      <a:solidFill>
                        <a:srgbClr val="D8D8D8">
                          <a:alpha val="0"/>
                        </a:srgbClr>
                      </a:solidFill>
                      <a:prstDash val="solid"/>
                      <a:round/>
                      <a:headEnd type="none" w="sm" len="sm"/>
                      <a:tailEnd type="none" w="sm" len="sm"/>
                    </a:lnR>
                    <a:lnT w="9525" cap="flat" cmpd="sng">
                      <a:solidFill>
                        <a:srgbClr val="D8D8D8">
                          <a:alpha val="0"/>
                        </a:srgbClr>
                      </a:solidFill>
                      <a:prstDash val="solid"/>
                      <a:round/>
                      <a:headEnd type="none" w="sm" len="sm"/>
                      <a:tailEnd type="none" w="sm" len="sm"/>
                    </a:lnT>
                    <a:lnB w="9525" cap="flat" cmpd="sng">
                      <a:solidFill>
                        <a:srgbClr val="D8D8D8">
                          <a:alpha val="0"/>
                        </a:srgbClr>
                      </a:solidFill>
                      <a:prstDash val="solid"/>
                      <a:round/>
                      <a:headEnd type="none" w="sm" len="sm"/>
                      <a:tailEnd type="none" w="sm" len="sm"/>
                    </a:lnB>
                    <a:solidFill>
                      <a:srgbClr val="CCC9E4">
                        <a:alpha val="40000"/>
                      </a:srgbClr>
                    </a:solidFill>
                  </a:tcPr>
                </a:tc>
                <a:extLst>
                  <a:ext uri="{0D108BD9-81ED-4DB2-BD59-A6C34878D82A}">
                    <a16:rowId xmlns:a16="http://schemas.microsoft.com/office/drawing/2014/main" val="10003"/>
                  </a:ext>
                </a:extLst>
              </a:tr>
            </a:tbl>
          </a:graphicData>
        </a:graphic>
      </p:graphicFrame>
      <p:sp>
        <p:nvSpPr>
          <p:cNvPr id="538" name="Google Shape;538;p7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sz="2000" b="1">
                <a:latin typeface="Rockwell"/>
                <a:ea typeface="Rockwell"/>
                <a:cs typeface="Rockwell"/>
                <a:sym typeface="Rockwell"/>
              </a:rPr>
              <a:t>Performance Frameworks </a:t>
            </a:r>
            <a:r>
              <a:rPr lang="en" sz="2000">
                <a:latin typeface="Arial"/>
                <a:ea typeface="Arial"/>
                <a:cs typeface="Arial"/>
                <a:sym typeface="Arial"/>
              </a:rPr>
              <a:t>| Performance </a:t>
            </a:r>
            <a:r>
              <a:rPr lang="en">
                <a:latin typeface="Arial"/>
                <a:ea typeface="Arial"/>
                <a:cs typeface="Arial"/>
                <a:sym typeface="Arial"/>
              </a:rPr>
              <a:t>Indicators</a:t>
            </a:r>
            <a:endParaRPr sz="2000">
              <a:latin typeface="Arial"/>
              <a:ea typeface="Arial"/>
              <a:cs typeface="Arial"/>
              <a:sym typeface="Arial"/>
            </a:endParaRPr>
          </a:p>
        </p:txBody>
      </p:sp>
      <p:sp>
        <p:nvSpPr>
          <p:cNvPr id="539" name="Google Shape;539;p7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12</a:t>
            </a:fld>
            <a:endParaRPr/>
          </a:p>
        </p:txBody>
      </p:sp>
      <p:pic>
        <p:nvPicPr>
          <p:cNvPr id="540" name="Google Shape;540;p73"/>
          <p:cNvPicPr preferRelativeResize="0"/>
          <p:nvPr/>
        </p:nvPicPr>
        <p:blipFill rotWithShape="1">
          <a:blip r:embed="rId3">
            <a:alphaModFix/>
          </a:blip>
          <a:srcRect/>
          <a:stretch/>
        </p:blipFill>
        <p:spPr>
          <a:xfrm rot="747976">
            <a:off x="8196504" y="90444"/>
            <a:ext cx="685602" cy="771174"/>
          </a:xfrm>
          <a:prstGeom prst="rect">
            <a:avLst/>
          </a:prstGeom>
          <a:noFill/>
          <a:ln>
            <a:noFill/>
          </a:ln>
          <a:effectLst>
            <a:outerShdw blurRad="57150" dist="19050" dir="5400000" algn="bl" rotWithShape="0">
              <a:srgbClr val="000000">
                <a:alpha val="49803"/>
              </a:srgbClr>
            </a:outerShdw>
          </a:effectLst>
        </p:spPr>
      </p:pic>
      <p:sp>
        <p:nvSpPr>
          <p:cNvPr id="541" name="Google Shape;541;p73"/>
          <p:cNvSpPr txBox="1"/>
          <p:nvPr/>
        </p:nvSpPr>
        <p:spPr>
          <a:xfrm>
            <a:off x="6979875" y="1115775"/>
            <a:ext cx="1753800" cy="749100"/>
          </a:xfrm>
          <a:prstGeom prst="rect">
            <a:avLst/>
          </a:prstGeom>
          <a:solidFill>
            <a:srgbClr val="FCE0A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Note:  SBE is currently reviewing the re-introduction on On Track Growth as a 4th performance indicator.</a:t>
            </a:r>
            <a:endParaRPr sz="1000">
              <a:latin typeface="Calibri"/>
              <a:ea typeface="Calibri"/>
              <a:cs typeface="Calibri"/>
              <a:sym typeface="Calibri"/>
            </a:endParaRPr>
          </a:p>
        </p:txBody>
      </p:sp>
    </p:spTree>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4"/>
          <p:cNvSpPr txBox="1">
            <a:spLocks noGrp="1"/>
          </p:cNvSpPr>
          <p:nvPr>
            <p:ph type="title"/>
          </p:nvPr>
        </p:nvSpPr>
        <p:spPr>
          <a:xfrm>
            <a:off x="245194" y="190885"/>
            <a:ext cx="6081865" cy="5673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
              <a:t>School and District Performance Framework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Ratings</a:t>
            </a:r>
            <a:endParaRPr/>
          </a:p>
        </p:txBody>
      </p:sp>
      <p:pic>
        <p:nvPicPr>
          <p:cNvPr id="547" name="Google Shape;547;p74"/>
          <p:cNvPicPr preferRelativeResize="0">
            <a:picLocks noGrp="1"/>
          </p:cNvPicPr>
          <p:nvPr>
            <p:ph type="body" idx="4294967295"/>
          </p:nvPr>
        </p:nvPicPr>
        <p:blipFill rotWithShape="1">
          <a:blip r:embed="rId3">
            <a:alphaModFix/>
          </a:blip>
          <a:srcRect/>
          <a:stretch/>
        </p:blipFill>
        <p:spPr>
          <a:xfrm>
            <a:off x="6073919" y="1443308"/>
            <a:ext cx="2465387" cy="1379537"/>
          </a:xfrm>
          <a:prstGeom prst="rect">
            <a:avLst/>
          </a:prstGeom>
          <a:noFill/>
          <a:ln>
            <a:noFill/>
          </a:ln>
        </p:spPr>
      </p:pic>
      <p:pic>
        <p:nvPicPr>
          <p:cNvPr id="548" name="Google Shape;548;p74"/>
          <p:cNvPicPr preferRelativeResize="0"/>
          <p:nvPr/>
        </p:nvPicPr>
        <p:blipFill rotWithShape="1">
          <a:blip r:embed="rId4">
            <a:alphaModFix/>
          </a:blip>
          <a:srcRect/>
          <a:stretch/>
        </p:blipFill>
        <p:spPr>
          <a:xfrm>
            <a:off x="6073919" y="2985042"/>
            <a:ext cx="2434395" cy="1433078"/>
          </a:xfrm>
          <a:prstGeom prst="rect">
            <a:avLst/>
          </a:prstGeom>
          <a:noFill/>
          <a:ln>
            <a:noFill/>
          </a:ln>
        </p:spPr>
      </p:pic>
      <p:sp>
        <p:nvSpPr>
          <p:cNvPr id="549" name="Google Shape;549;p74"/>
          <p:cNvSpPr txBox="1"/>
          <p:nvPr/>
        </p:nvSpPr>
        <p:spPr>
          <a:xfrm>
            <a:off x="5973681" y="1094748"/>
            <a:ext cx="2778528" cy="3485570"/>
          </a:xfrm>
          <a:prstGeom prst="rect">
            <a:avLst/>
          </a:prstGeom>
          <a:noFill/>
          <a:ln w="349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Ratings</a:t>
            </a:r>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graphicFrame>
        <p:nvGraphicFramePr>
          <p:cNvPr id="550" name="Google Shape;550;p74"/>
          <p:cNvGraphicFramePr/>
          <p:nvPr/>
        </p:nvGraphicFramePr>
        <p:xfrm>
          <a:off x="159221" y="1142474"/>
          <a:ext cx="2926950" cy="3437825"/>
        </p:xfrm>
        <a:graphic>
          <a:graphicData uri="http://schemas.openxmlformats.org/drawingml/2006/table">
            <a:tbl>
              <a:tblPr firstRow="1" bandRow="1">
                <a:noFill/>
                <a:tableStyleId>{668EC1D3-D6D3-4F26-A047-25537E5B26D6}</a:tableStyleId>
              </a:tblPr>
              <a:tblGrid>
                <a:gridCol w="1404300">
                  <a:extLst>
                    <a:ext uri="{9D8B030D-6E8A-4147-A177-3AD203B41FA5}">
                      <a16:colId xmlns:a16="http://schemas.microsoft.com/office/drawing/2014/main" val="20000"/>
                    </a:ext>
                  </a:extLst>
                </a:gridCol>
                <a:gridCol w="1522650">
                  <a:extLst>
                    <a:ext uri="{9D8B030D-6E8A-4147-A177-3AD203B41FA5}">
                      <a16:colId xmlns:a16="http://schemas.microsoft.com/office/drawing/2014/main" val="20001"/>
                    </a:ext>
                  </a:extLst>
                </a:gridCol>
              </a:tblGrid>
              <a:tr h="673950">
                <a:tc>
                  <a:txBody>
                    <a:bodyPr/>
                    <a:lstStyle/>
                    <a:p>
                      <a:pPr marL="0" marR="0" lvl="0" indent="0" algn="ctr" rtl="0">
                        <a:lnSpc>
                          <a:spcPct val="100000"/>
                        </a:lnSpc>
                        <a:spcBef>
                          <a:spcPts val="0"/>
                        </a:spcBef>
                        <a:spcAft>
                          <a:spcPts val="0"/>
                        </a:spcAft>
                        <a:buNone/>
                      </a:pPr>
                      <a:r>
                        <a:rPr lang="en" sz="1400" u="none" strike="noStrike" cap="none">
                          <a:solidFill>
                            <a:schemeClr val="dk1"/>
                          </a:solidFill>
                        </a:rPr>
                        <a:t>Performance Indicator</a:t>
                      </a:r>
                      <a:endParaRPr sz="1400" u="none" strike="noStrike" cap="none">
                        <a:solidFill>
                          <a:schemeClr val="dk1"/>
                        </a:solidFill>
                        <a:latin typeface="Calibri"/>
                        <a:ea typeface="Calibri"/>
                        <a:cs typeface="Calibri"/>
                        <a:sym typeface="Calibri"/>
                      </a:endParaRPr>
                    </a:p>
                  </a:txBody>
                  <a:tcPr marL="91350" marR="91350" marT="45675" marB="45675" anchor="ctr">
                    <a:solidFill>
                      <a:srgbClr val="D8D8D8"/>
                    </a:solidFill>
                  </a:tcPr>
                </a:tc>
                <a:tc>
                  <a:txBody>
                    <a:bodyPr/>
                    <a:lstStyle/>
                    <a:p>
                      <a:pPr marL="0" marR="0" lvl="0" indent="0" algn="ctr" rtl="0">
                        <a:lnSpc>
                          <a:spcPct val="100000"/>
                        </a:lnSpc>
                        <a:spcBef>
                          <a:spcPts val="0"/>
                        </a:spcBef>
                        <a:spcAft>
                          <a:spcPts val="0"/>
                        </a:spcAft>
                        <a:buNone/>
                      </a:pPr>
                      <a:r>
                        <a:rPr lang="en" sz="1400" u="none" strike="noStrike" cap="none">
                          <a:solidFill>
                            <a:schemeClr val="dk1"/>
                          </a:solidFill>
                        </a:rPr>
                        <a:t>Weight</a:t>
                      </a:r>
                      <a:endParaRPr sz="1400" u="none" strike="noStrike" cap="none">
                        <a:solidFill>
                          <a:schemeClr val="dk1"/>
                        </a:solidFill>
                        <a:latin typeface="Calibri"/>
                        <a:ea typeface="Calibri"/>
                        <a:cs typeface="Calibri"/>
                        <a:sym typeface="Calibri"/>
                      </a:endParaRPr>
                    </a:p>
                  </a:txBody>
                  <a:tcPr marL="91350" marR="91350" marT="45675" marB="45675" anchor="ctr">
                    <a:solidFill>
                      <a:srgbClr val="D8D8D8"/>
                    </a:solidFill>
                  </a:tcPr>
                </a:tc>
                <a:extLst>
                  <a:ext uri="{0D108BD9-81ED-4DB2-BD59-A6C34878D82A}">
                    <a16:rowId xmlns:a16="http://schemas.microsoft.com/office/drawing/2014/main" val="10000"/>
                  </a:ext>
                </a:extLst>
              </a:tr>
              <a:tr h="1105950">
                <a:tc>
                  <a:txBody>
                    <a:bodyPr/>
                    <a:lstStyle/>
                    <a:p>
                      <a:pPr marL="0" marR="0" lvl="0" indent="0" algn="ctr" rtl="0">
                        <a:lnSpc>
                          <a:spcPct val="100000"/>
                        </a:lnSpc>
                        <a:spcBef>
                          <a:spcPts val="0"/>
                        </a:spcBef>
                        <a:spcAft>
                          <a:spcPts val="0"/>
                        </a:spcAft>
                        <a:buNone/>
                      </a:pPr>
                      <a:r>
                        <a:rPr lang="en" sz="900" b="1" u="none" strike="noStrike" cap="none">
                          <a:solidFill>
                            <a:schemeClr val="lt1"/>
                          </a:solidFill>
                        </a:rPr>
                        <a:t>Academic Achievement</a:t>
                      </a:r>
                      <a:endParaRPr/>
                    </a:p>
                    <a:p>
                      <a:pPr marL="0" marR="0" lvl="0" indent="0" algn="ctr" rtl="0">
                        <a:lnSpc>
                          <a:spcPct val="100000"/>
                        </a:lnSpc>
                        <a:spcBef>
                          <a:spcPts val="0"/>
                        </a:spcBef>
                        <a:spcAft>
                          <a:spcPts val="0"/>
                        </a:spcAft>
                        <a:buNone/>
                      </a:pPr>
                      <a:br>
                        <a:rPr lang="en" sz="900" b="1" u="none" strike="noStrike" cap="none">
                          <a:solidFill>
                            <a:schemeClr val="lt1"/>
                          </a:solidFill>
                        </a:rPr>
                      </a:br>
                      <a:endParaRPr sz="900" b="1" u="none" strike="noStrike" cap="none">
                        <a:solidFill>
                          <a:schemeClr val="lt1"/>
                        </a:solidFill>
                        <a:latin typeface="Calibri"/>
                        <a:ea typeface="Calibri"/>
                        <a:cs typeface="Calibri"/>
                        <a:sym typeface="Calibri"/>
                      </a:endParaRPr>
                    </a:p>
                  </a:txBody>
                  <a:tcPr marL="91350" marR="91350" marT="45675" marB="45675" anchor="ctr">
                    <a:solidFill>
                      <a:schemeClr val="accent1"/>
                    </a:solidFill>
                  </a:tcPr>
                </a:tc>
                <a:tc>
                  <a:txBody>
                    <a:bodyPr/>
                    <a:lstStyle/>
                    <a:p>
                      <a:pPr marL="0" marR="0" lvl="0" indent="0" algn="ctr" rtl="0">
                        <a:lnSpc>
                          <a:spcPct val="100000"/>
                        </a:lnSpc>
                        <a:spcBef>
                          <a:spcPts val="0"/>
                        </a:spcBef>
                        <a:spcAft>
                          <a:spcPts val="0"/>
                        </a:spcAft>
                        <a:buNone/>
                      </a:pPr>
                      <a:r>
                        <a:rPr lang="en" sz="900" b="1" u="none" strike="noStrike" cap="none">
                          <a:solidFill>
                            <a:schemeClr val="lt1"/>
                          </a:solidFill>
                        </a:rPr>
                        <a:t>40%</a:t>
                      </a:r>
                      <a:endParaRPr/>
                    </a:p>
                    <a:p>
                      <a:pPr marL="0" marR="0" lvl="0" indent="0" algn="ctr" rtl="0">
                        <a:lnSpc>
                          <a:spcPct val="100000"/>
                        </a:lnSpc>
                        <a:spcBef>
                          <a:spcPts val="0"/>
                        </a:spcBef>
                        <a:spcAft>
                          <a:spcPts val="0"/>
                        </a:spcAft>
                        <a:buNone/>
                      </a:pPr>
                      <a:r>
                        <a:rPr lang="en" sz="900" b="1" u="none" strike="noStrike" cap="none">
                          <a:solidFill>
                            <a:schemeClr val="lt1"/>
                          </a:solidFill>
                        </a:rPr>
                        <a:t>Elementary &amp; Middle Schools</a:t>
                      </a:r>
                      <a:endParaRPr/>
                    </a:p>
                    <a:p>
                      <a:pPr marL="0" marR="0" lvl="0" indent="0" algn="ctr" rtl="0">
                        <a:lnSpc>
                          <a:spcPct val="100000"/>
                        </a:lnSpc>
                        <a:spcBef>
                          <a:spcPts val="0"/>
                        </a:spcBef>
                        <a:spcAft>
                          <a:spcPts val="0"/>
                        </a:spcAft>
                        <a:buNone/>
                      </a:pPr>
                      <a:endParaRPr sz="900" b="1" u="none" strike="noStrike" cap="none">
                        <a:solidFill>
                          <a:schemeClr val="lt1"/>
                        </a:solidFill>
                      </a:endParaRPr>
                    </a:p>
                    <a:p>
                      <a:pPr marL="0" marR="0" lvl="0" indent="0" algn="ctr" rtl="0">
                        <a:lnSpc>
                          <a:spcPct val="100000"/>
                        </a:lnSpc>
                        <a:spcBef>
                          <a:spcPts val="0"/>
                        </a:spcBef>
                        <a:spcAft>
                          <a:spcPts val="0"/>
                        </a:spcAft>
                        <a:buNone/>
                      </a:pPr>
                      <a:r>
                        <a:rPr lang="en" sz="900" b="1" u="none" strike="noStrike" cap="none">
                          <a:solidFill>
                            <a:schemeClr val="lt1"/>
                          </a:solidFill>
                        </a:rPr>
                        <a:t>30% </a:t>
                      </a:r>
                      <a:endParaRPr/>
                    </a:p>
                    <a:p>
                      <a:pPr marL="0" marR="0" lvl="0" indent="0" algn="ctr" rtl="0">
                        <a:lnSpc>
                          <a:spcPct val="100000"/>
                        </a:lnSpc>
                        <a:spcBef>
                          <a:spcPts val="0"/>
                        </a:spcBef>
                        <a:spcAft>
                          <a:spcPts val="0"/>
                        </a:spcAft>
                        <a:buNone/>
                      </a:pPr>
                      <a:r>
                        <a:rPr lang="en" sz="900" b="1" u="none" strike="noStrike" cap="none">
                          <a:solidFill>
                            <a:schemeClr val="lt1"/>
                          </a:solidFill>
                        </a:rPr>
                        <a:t>High Schools &amp; Districts</a:t>
                      </a:r>
                      <a:br>
                        <a:rPr lang="en" sz="900" b="1" u="none" strike="noStrike" cap="none">
                          <a:solidFill>
                            <a:schemeClr val="lt1"/>
                          </a:solidFill>
                        </a:rPr>
                      </a:br>
                      <a:endParaRPr sz="900" b="1" u="none" strike="noStrike" cap="none">
                        <a:solidFill>
                          <a:schemeClr val="lt1"/>
                        </a:solidFill>
                        <a:latin typeface="Calibri"/>
                        <a:ea typeface="Calibri"/>
                        <a:cs typeface="Calibri"/>
                        <a:sym typeface="Calibri"/>
                      </a:endParaRPr>
                    </a:p>
                  </a:txBody>
                  <a:tcPr marL="91350" marR="91350" marT="45675" marB="45675" anchor="ctr">
                    <a:solidFill>
                      <a:schemeClr val="accent1"/>
                    </a:solidFill>
                  </a:tcPr>
                </a:tc>
                <a:extLst>
                  <a:ext uri="{0D108BD9-81ED-4DB2-BD59-A6C34878D82A}">
                    <a16:rowId xmlns:a16="http://schemas.microsoft.com/office/drawing/2014/main" val="10001"/>
                  </a:ext>
                </a:extLst>
              </a:tr>
              <a:tr h="1105950">
                <a:tc>
                  <a:txBody>
                    <a:bodyPr/>
                    <a:lstStyle/>
                    <a:p>
                      <a:pPr marL="0" marR="0" lvl="0" indent="0" algn="ctr" rtl="0">
                        <a:lnSpc>
                          <a:spcPct val="100000"/>
                        </a:lnSpc>
                        <a:spcBef>
                          <a:spcPts val="0"/>
                        </a:spcBef>
                        <a:spcAft>
                          <a:spcPts val="0"/>
                        </a:spcAft>
                        <a:buNone/>
                      </a:pPr>
                      <a:r>
                        <a:rPr lang="en" sz="900" b="1" u="none" strike="noStrike" cap="none">
                          <a:solidFill>
                            <a:schemeClr val="lt1"/>
                          </a:solidFill>
                        </a:rPr>
                        <a:t>Academic Growth</a:t>
                      </a:r>
                      <a:endParaRPr sz="900" b="1" u="none" strike="noStrike" cap="none">
                        <a:solidFill>
                          <a:schemeClr val="lt1"/>
                        </a:solidFill>
                        <a:latin typeface="Calibri"/>
                        <a:ea typeface="Calibri"/>
                        <a:cs typeface="Calibri"/>
                        <a:sym typeface="Calibri"/>
                      </a:endParaRPr>
                    </a:p>
                  </a:txBody>
                  <a:tcPr marL="91350" marR="91350" marT="45675" marB="45675" anchor="ctr">
                    <a:solidFill>
                      <a:schemeClr val="accent2"/>
                    </a:solidFill>
                  </a:tcPr>
                </a:tc>
                <a:tc>
                  <a:txBody>
                    <a:bodyPr/>
                    <a:lstStyle/>
                    <a:p>
                      <a:pPr marL="0" marR="0" lvl="0" indent="0" algn="ctr" rtl="0">
                        <a:lnSpc>
                          <a:spcPct val="100000"/>
                        </a:lnSpc>
                        <a:spcBef>
                          <a:spcPts val="0"/>
                        </a:spcBef>
                        <a:spcAft>
                          <a:spcPts val="0"/>
                        </a:spcAft>
                        <a:buNone/>
                      </a:pPr>
                      <a:r>
                        <a:rPr lang="en" sz="900" b="1" u="none" strike="noStrike" cap="none">
                          <a:solidFill>
                            <a:schemeClr val="lt1"/>
                          </a:solidFill>
                        </a:rPr>
                        <a:t>60%</a:t>
                      </a:r>
                      <a:endParaRPr/>
                    </a:p>
                    <a:p>
                      <a:pPr marL="0" marR="0" lvl="0" indent="0" algn="ctr" rtl="0">
                        <a:lnSpc>
                          <a:spcPct val="100000"/>
                        </a:lnSpc>
                        <a:spcBef>
                          <a:spcPts val="0"/>
                        </a:spcBef>
                        <a:spcAft>
                          <a:spcPts val="0"/>
                        </a:spcAft>
                        <a:buNone/>
                      </a:pPr>
                      <a:r>
                        <a:rPr lang="en" sz="900" b="1" u="none" strike="noStrike" cap="none">
                          <a:solidFill>
                            <a:schemeClr val="lt1"/>
                          </a:solidFill>
                        </a:rPr>
                        <a:t>Elementary &amp; Middle Schools</a:t>
                      </a:r>
                      <a:endParaRPr/>
                    </a:p>
                    <a:p>
                      <a:pPr marL="0" marR="0" lvl="0" indent="0" algn="ctr" rtl="0">
                        <a:lnSpc>
                          <a:spcPct val="100000"/>
                        </a:lnSpc>
                        <a:spcBef>
                          <a:spcPts val="0"/>
                        </a:spcBef>
                        <a:spcAft>
                          <a:spcPts val="0"/>
                        </a:spcAft>
                        <a:buNone/>
                      </a:pPr>
                      <a:endParaRPr sz="900" b="1" u="none" strike="noStrike" cap="none">
                        <a:solidFill>
                          <a:schemeClr val="lt1"/>
                        </a:solidFill>
                      </a:endParaRPr>
                    </a:p>
                    <a:p>
                      <a:pPr marL="0" marR="0" lvl="0" indent="0" algn="ctr" rtl="0">
                        <a:lnSpc>
                          <a:spcPct val="100000"/>
                        </a:lnSpc>
                        <a:spcBef>
                          <a:spcPts val="0"/>
                        </a:spcBef>
                        <a:spcAft>
                          <a:spcPts val="0"/>
                        </a:spcAft>
                        <a:buNone/>
                      </a:pPr>
                      <a:r>
                        <a:rPr lang="en" sz="900" b="1" u="none" strike="noStrike" cap="none">
                          <a:solidFill>
                            <a:schemeClr val="lt1"/>
                          </a:solidFill>
                        </a:rPr>
                        <a:t>40% </a:t>
                      </a:r>
                      <a:endParaRPr/>
                    </a:p>
                    <a:p>
                      <a:pPr marL="0" marR="0" lvl="0" indent="0" algn="ctr" rtl="0">
                        <a:lnSpc>
                          <a:spcPct val="100000"/>
                        </a:lnSpc>
                        <a:spcBef>
                          <a:spcPts val="0"/>
                        </a:spcBef>
                        <a:spcAft>
                          <a:spcPts val="0"/>
                        </a:spcAft>
                        <a:buNone/>
                      </a:pPr>
                      <a:r>
                        <a:rPr lang="en" sz="900" b="1" u="none" strike="noStrike" cap="none">
                          <a:solidFill>
                            <a:schemeClr val="lt1"/>
                          </a:solidFill>
                        </a:rPr>
                        <a:t>High Schools &amp; Districts</a:t>
                      </a:r>
                      <a:br>
                        <a:rPr lang="en" sz="900" b="1" u="none" strike="noStrike" cap="none">
                          <a:solidFill>
                            <a:schemeClr val="lt1"/>
                          </a:solidFill>
                        </a:rPr>
                      </a:br>
                      <a:endParaRPr sz="900" b="1" u="none" strike="noStrike" cap="none">
                        <a:solidFill>
                          <a:schemeClr val="lt1"/>
                        </a:solidFill>
                        <a:latin typeface="Calibri"/>
                        <a:ea typeface="Calibri"/>
                        <a:cs typeface="Calibri"/>
                        <a:sym typeface="Calibri"/>
                      </a:endParaRPr>
                    </a:p>
                  </a:txBody>
                  <a:tcPr marL="91350" marR="91350" marT="45675" marB="45675" anchor="ctr">
                    <a:solidFill>
                      <a:schemeClr val="accent2"/>
                    </a:solidFill>
                  </a:tcPr>
                </a:tc>
                <a:extLst>
                  <a:ext uri="{0D108BD9-81ED-4DB2-BD59-A6C34878D82A}">
                    <a16:rowId xmlns:a16="http://schemas.microsoft.com/office/drawing/2014/main" val="10002"/>
                  </a:ext>
                </a:extLst>
              </a:tr>
              <a:tr h="551975">
                <a:tc>
                  <a:txBody>
                    <a:bodyPr/>
                    <a:lstStyle/>
                    <a:p>
                      <a:pPr marL="0" marR="0" lvl="0" indent="0" algn="ctr" rtl="0">
                        <a:lnSpc>
                          <a:spcPct val="100000"/>
                        </a:lnSpc>
                        <a:spcBef>
                          <a:spcPts val="0"/>
                        </a:spcBef>
                        <a:spcAft>
                          <a:spcPts val="0"/>
                        </a:spcAft>
                        <a:buNone/>
                      </a:pPr>
                      <a:r>
                        <a:rPr lang="en" sz="900" b="1" u="none" strike="noStrike" cap="none"/>
                        <a:t>Postsecondary and Workforce Readiness</a:t>
                      </a:r>
                      <a:endParaRPr sz="900" b="1" u="none" strike="noStrike" cap="none">
                        <a:solidFill>
                          <a:schemeClr val="lt1"/>
                        </a:solidFill>
                        <a:latin typeface="Calibri"/>
                        <a:ea typeface="Calibri"/>
                        <a:cs typeface="Calibri"/>
                        <a:sym typeface="Calibri"/>
                      </a:endParaRPr>
                    </a:p>
                  </a:txBody>
                  <a:tcPr marL="91350" marR="91350" marT="45675" marB="45675" anchor="ctr">
                    <a:solidFill>
                      <a:srgbClr val="CBC8E3"/>
                    </a:solidFill>
                  </a:tcPr>
                </a:tc>
                <a:tc>
                  <a:txBody>
                    <a:bodyPr/>
                    <a:lstStyle/>
                    <a:p>
                      <a:pPr marL="0" marR="0" lvl="0" indent="0" algn="ctr" rtl="0">
                        <a:lnSpc>
                          <a:spcPct val="100000"/>
                        </a:lnSpc>
                        <a:spcBef>
                          <a:spcPts val="0"/>
                        </a:spcBef>
                        <a:spcAft>
                          <a:spcPts val="0"/>
                        </a:spcAft>
                        <a:buNone/>
                      </a:pPr>
                      <a:r>
                        <a:rPr lang="en" sz="900" b="1" u="none" strike="noStrike" cap="none"/>
                        <a:t>30% </a:t>
                      </a:r>
                      <a:endParaRPr/>
                    </a:p>
                    <a:p>
                      <a:pPr marL="0" marR="0" lvl="0" indent="0" algn="ctr" rtl="0">
                        <a:lnSpc>
                          <a:spcPct val="100000"/>
                        </a:lnSpc>
                        <a:spcBef>
                          <a:spcPts val="0"/>
                        </a:spcBef>
                        <a:spcAft>
                          <a:spcPts val="0"/>
                        </a:spcAft>
                        <a:buNone/>
                      </a:pPr>
                      <a:r>
                        <a:rPr lang="en" sz="900" b="1" u="none" strike="noStrike" cap="none"/>
                        <a:t>High Schools &amp; Districts</a:t>
                      </a:r>
                      <a:br>
                        <a:rPr lang="en" sz="900" b="1" u="none" strike="noStrike" cap="none"/>
                      </a:br>
                      <a:endParaRPr sz="900" b="1" u="none" strike="noStrike" cap="none">
                        <a:solidFill>
                          <a:schemeClr val="dk1"/>
                        </a:solidFill>
                        <a:latin typeface="Calibri"/>
                        <a:ea typeface="Calibri"/>
                        <a:cs typeface="Calibri"/>
                        <a:sym typeface="Calibri"/>
                      </a:endParaRPr>
                    </a:p>
                  </a:txBody>
                  <a:tcPr marL="91350" marR="91350" marT="45675" marB="45675" anchor="ctr">
                    <a:solidFill>
                      <a:srgbClr val="CBC8E3"/>
                    </a:solidFill>
                  </a:tcPr>
                </a:tc>
                <a:extLst>
                  <a:ext uri="{0D108BD9-81ED-4DB2-BD59-A6C34878D82A}">
                    <a16:rowId xmlns:a16="http://schemas.microsoft.com/office/drawing/2014/main" val="10003"/>
                  </a:ext>
                </a:extLst>
              </a:tr>
            </a:tbl>
          </a:graphicData>
        </a:graphic>
      </p:graphicFrame>
      <p:sp>
        <p:nvSpPr>
          <p:cNvPr id="551" name="Google Shape;551;p74"/>
          <p:cNvSpPr/>
          <p:nvPr/>
        </p:nvSpPr>
        <p:spPr>
          <a:xfrm>
            <a:off x="3094113" y="2709658"/>
            <a:ext cx="646984" cy="730046"/>
          </a:xfrm>
          <a:prstGeom prst="rightArrow">
            <a:avLst>
              <a:gd name="adj1" fmla="val 50000"/>
              <a:gd name="adj2" fmla="val 50000"/>
            </a:avLst>
          </a:prstGeom>
          <a:solidFill>
            <a:srgbClr val="D8D8D8"/>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aphicFrame>
        <p:nvGraphicFramePr>
          <p:cNvPr id="552" name="Google Shape;552;p74"/>
          <p:cNvGraphicFramePr/>
          <p:nvPr/>
        </p:nvGraphicFramePr>
        <p:xfrm>
          <a:off x="3381803" y="2822845"/>
          <a:ext cx="2293054" cy="20928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3" name="Google Shape;553;p74"/>
          <p:cNvGraphicFramePr/>
          <p:nvPr/>
        </p:nvGraphicFramePr>
        <p:xfrm>
          <a:off x="3275351" y="981871"/>
          <a:ext cx="2293054" cy="2092810"/>
        </p:xfrm>
        <a:graphic>
          <a:graphicData uri="http://schemas.openxmlformats.org/drawingml/2006/chart">
            <c:chart xmlns:c="http://schemas.openxmlformats.org/drawingml/2006/chart" xmlns:r="http://schemas.openxmlformats.org/officeDocument/2006/relationships" r:id="rId6"/>
          </a:graphicData>
        </a:graphic>
      </p:graphicFrame>
      <p:sp>
        <p:nvSpPr>
          <p:cNvPr id="554" name="Google Shape;554;p74"/>
          <p:cNvSpPr/>
          <p:nvPr/>
        </p:nvSpPr>
        <p:spPr>
          <a:xfrm>
            <a:off x="5306167" y="2709658"/>
            <a:ext cx="646984" cy="730046"/>
          </a:xfrm>
          <a:prstGeom prst="rightArrow">
            <a:avLst>
              <a:gd name="adj1" fmla="val 50000"/>
              <a:gd name="adj2" fmla="val 50000"/>
            </a:avLst>
          </a:prstGeom>
          <a:solidFill>
            <a:srgbClr val="D8D8D8"/>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555" name="Google Shape;555;p74"/>
          <p:cNvSpPr txBox="1"/>
          <p:nvPr/>
        </p:nvSpPr>
        <p:spPr>
          <a:xfrm>
            <a:off x="3045741" y="956248"/>
            <a:ext cx="27785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200" b="0" i="0" u="none" strike="noStrike" cap="none">
                <a:solidFill>
                  <a:srgbClr val="A5A5A5"/>
                </a:solidFill>
                <a:latin typeface="Arial"/>
                <a:ea typeface="Arial"/>
                <a:cs typeface="Arial"/>
                <a:sym typeface="Arial"/>
              </a:rPr>
              <a:t>Elementary &amp; Middle Schools</a:t>
            </a:r>
            <a:endParaRPr/>
          </a:p>
        </p:txBody>
      </p:sp>
      <p:sp>
        <p:nvSpPr>
          <p:cNvPr id="556" name="Google Shape;556;p74"/>
          <p:cNvSpPr txBox="1"/>
          <p:nvPr/>
        </p:nvSpPr>
        <p:spPr>
          <a:xfrm>
            <a:off x="3139066" y="4748185"/>
            <a:ext cx="277852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200" b="0" i="0" u="none" strike="noStrike" cap="none">
                <a:solidFill>
                  <a:srgbClr val="A5A5A5"/>
                </a:solidFill>
                <a:latin typeface="Arial"/>
                <a:ea typeface="Arial"/>
                <a:cs typeface="Arial"/>
                <a:sym typeface="Arial"/>
              </a:rPr>
              <a:t>High Schools &amp; Districts</a:t>
            </a:r>
            <a:endParaRPr/>
          </a:p>
        </p:txBody>
      </p:sp>
      <p:pic>
        <p:nvPicPr>
          <p:cNvPr id="557" name="Google Shape;557;p74"/>
          <p:cNvPicPr preferRelativeResize="0"/>
          <p:nvPr/>
        </p:nvPicPr>
        <p:blipFill rotWithShape="1">
          <a:blip r:embed="rId7">
            <a:alphaModFix/>
          </a:blip>
          <a:srcRect/>
          <a:stretch/>
        </p:blipFill>
        <p:spPr>
          <a:xfrm rot="747976">
            <a:off x="8196504" y="90444"/>
            <a:ext cx="685602" cy="771174"/>
          </a:xfrm>
          <a:prstGeom prst="rect">
            <a:avLst/>
          </a:prstGeom>
          <a:noFill/>
          <a:ln>
            <a:noFill/>
          </a:ln>
          <a:effectLst>
            <a:outerShdw blurRad="57150" dist="19050" dir="5400000" algn="bl" rotWithShape="0">
              <a:srgbClr val="000000">
                <a:alpha val="49803"/>
              </a:srgbClr>
            </a:outerShdw>
          </a:effectLst>
        </p:spPr>
      </p:pic>
    </p:spTree>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8307e2771f_2_72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PWR Indicator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Inclusion in the Framework</a:t>
            </a:r>
            <a:endParaRPr/>
          </a:p>
        </p:txBody>
      </p:sp>
      <p:sp>
        <p:nvSpPr>
          <p:cNvPr id="563" name="Google Shape;563;g28307e2771f_2_724"/>
          <p:cNvSpPr txBox="1">
            <a:spLocks noGrp="1"/>
          </p:cNvSpPr>
          <p:nvPr>
            <p:ph type="body" idx="1"/>
          </p:nvPr>
        </p:nvSpPr>
        <p:spPr>
          <a:xfrm>
            <a:off x="457200" y="1143000"/>
            <a:ext cx="4307400" cy="3191700"/>
          </a:xfrm>
          <a:prstGeom prst="rect">
            <a:avLst/>
          </a:prstGeom>
          <a:noFill/>
          <a:ln>
            <a:noFill/>
          </a:ln>
        </p:spPr>
        <p:txBody>
          <a:bodyPr spcFirstLastPara="1" wrap="square" lIns="0" tIns="0" rIns="0" bIns="0" anchor="t" anchorCtr="0">
            <a:normAutofit lnSpcReduction="10000"/>
          </a:bodyPr>
          <a:lstStyle/>
          <a:p>
            <a:pPr marL="457200" lvl="0" indent="-342900" algn="l" rtl="0">
              <a:lnSpc>
                <a:spcPct val="115000"/>
              </a:lnSpc>
              <a:spcBef>
                <a:spcPts val="0"/>
              </a:spcBef>
              <a:spcAft>
                <a:spcPts val="0"/>
              </a:spcAft>
              <a:buSzPts val="1800"/>
              <a:buChar char="●"/>
            </a:pPr>
            <a:r>
              <a:rPr lang="en"/>
              <a:t>Only available for high schools and districts</a:t>
            </a:r>
            <a:endParaRPr/>
          </a:p>
          <a:p>
            <a:pPr marL="457200" lvl="0" indent="-342900" algn="l" rtl="0">
              <a:lnSpc>
                <a:spcPct val="115000"/>
              </a:lnSpc>
              <a:spcBef>
                <a:spcPts val="0"/>
              </a:spcBef>
              <a:spcAft>
                <a:spcPts val="0"/>
              </a:spcAft>
              <a:buSzPts val="1800"/>
              <a:buChar char="●"/>
            </a:pPr>
            <a:r>
              <a:rPr lang="en"/>
              <a:t>Contributes </a:t>
            </a:r>
            <a:r>
              <a:rPr lang="en" b="1"/>
              <a:t>30% of the points</a:t>
            </a:r>
            <a:r>
              <a:rPr lang="en"/>
              <a:t> in determining overall high school or district plan types</a:t>
            </a:r>
            <a:endParaRPr/>
          </a:p>
          <a:p>
            <a:pPr marL="457200" lvl="0" indent="-342900" algn="l" rtl="0">
              <a:lnSpc>
                <a:spcPct val="115000"/>
              </a:lnSpc>
              <a:spcBef>
                <a:spcPts val="0"/>
              </a:spcBef>
              <a:spcAft>
                <a:spcPts val="0"/>
              </a:spcAft>
              <a:buSzPts val="1800"/>
              <a:buChar char="●"/>
            </a:pPr>
            <a:r>
              <a:rPr lang="en"/>
              <a:t>Currently consists of five sub-indicators:</a:t>
            </a:r>
            <a:endParaRPr/>
          </a:p>
          <a:p>
            <a:pPr marL="914400" lvl="1" indent="-330200" algn="l" rtl="0">
              <a:lnSpc>
                <a:spcPct val="115000"/>
              </a:lnSpc>
              <a:spcBef>
                <a:spcPts val="0"/>
              </a:spcBef>
              <a:spcAft>
                <a:spcPts val="0"/>
              </a:spcAft>
              <a:buSzPts val="1600"/>
              <a:buChar char="○"/>
            </a:pPr>
            <a:r>
              <a:rPr lang="en"/>
              <a:t>SAT Evidence-Based Reading/Writing</a:t>
            </a:r>
            <a:endParaRPr/>
          </a:p>
          <a:p>
            <a:pPr marL="914400" lvl="1" indent="-330200" algn="l" rtl="0">
              <a:lnSpc>
                <a:spcPct val="115000"/>
              </a:lnSpc>
              <a:spcBef>
                <a:spcPts val="0"/>
              </a:spcBef>
              <a:spcAft>
                <a:spcPts val="0"/>
              </a:spcAft>
              <a:buSzPts val="1600"/>
              <a:buChar char="○"/>
            </a:pPr>
            <a:r>
              <a:rPr lang="en"/>
              <a:t>SAT Math</a:t>
            </a:r>
            <a:endParaRPr/>
          </a:p>
          <a:p>
            <a:pPr marL="914400" lvl="1" indent="-330200" algn="l" rtl="0">
              <a:lnSpc>
                <a:spcPct val="115000"/>
              </a:lnSpc>
              <a:spcBef>
                <a:spcPts val="0"/>
              </a:spcBef>
              <a:spcAft>
                <a:spcPts val="0"/>
              </a:spcAft>
              <a:buSzPts val="1600"/>
              <a:buChar char="○"/>
            </a:pPr>
            <a:r>
              <a:rPr lang="en"/>
              <a:t>Dropout Rates</a:t>
            </a:r>
            <a:endParaRPr/>
          </a:p>
          <a:p>
            <a:pPr marL="914400" lvl="1" indent="-330200" algn="l" rtl="0">
              <a:lnSpc>
                <a:spcPct val="115000"/>
              </a:lnSpc>
              <a:spcBef>
                <a:spcPts val="0"/>
              </a:spcBef>
              <a:spcAft>
                <a:spcPts val="0"/>
              </a:spcAft>
              <a:buSzPts val="1600"/>
              <a:buChar char="○"/>
            </a:pPr>
            <a:r>
              <a:rPr lang="en"/>
              <a:t>Matriculation Rates</a:t>
            </a:r>
            <a:endParaRPr/>
          </a:p>
          <a:p>
            <a:pPr marL="914400" lvl="1" indent="-330200" algn="l" rtl="0">
              <a:lnSpc>
                <a:spcPct val="115000"/>
              </a:lnSpc>
              <a:spcBef>
                <a:spcPts val="0"/>
              </a:spcBef>
              <a:spcAft>
                <a:spcPts val="0"/>
              </a:spcAft>
              <a:buSzPts val="1600"/>
              <a:buChar char="○"/>
            </a:pPr>
            <a:r>
              <a:rPr lang="en"/>
              <a:t>Graduation Rates</a:t>
            </a:r>
            <a:endParaRPr/>
          </a:p>
        </p:txBody>
      </p:sp>
      <p:sp>
        <p:nvSpPr>
          <p:cNvPr id="564" name="Google Shape;564;g28307e2771f_2_72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14</a:t>
            </a:fld>
            <a:endParaRPr/>
          </a:p>
        </p:txBody>
      </p:sp>
      <p:sp>
        <p:nvSpPr>
          <p:cNvPr id="565" name="Google Shape;565;g28307e2771f_2_724"/>
          <p:cNvSpPr/>
          <p:nvPr/>
        </p:nvSpPr>
        <p:spPr>
          <a:xfrm>
            <a:off x="5803954" y="943250"/>
            <a:ext cx="3097500" cy="4159200"/>
          </a:xfrm>
          <a:prstGeom prst="rect">
            <a:avLst/>
          </a:prstGeom>
          <a:solidFill>
            <a:schemeClr val="lt1"/>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6" name="Google Shape;566;g28307e2771f_2_724" title="Points scored"/>
          <p:cNvPicPr preferRelativeResize="0"/>
          <p:nvPr/>
        </p:nvPicPr>
        <p:blipFill rotWithShape="1">
          <a:blip r:embed="rId3">
            <a:alphaModFix/>
          </a:blip>
          <a:srcRect/>
          <a:stretch/>
        </p:blipFill>
        <p:spPr>
          <a:xfrm>
            <a:off x="6876875" y="943250"/>
            <a:ext cx="1301775" cy="1587578"/>
          </a:xfrm>
          <a:prstGeom prst="rect">
            <a:avLst/>
          </a:prstGeom>
          <a:noFill/>
          <a:ln>
            <a:noFill/>
          </a:ln>
        </p:spPr>
      </p:pic>
      <p:sp>
        <p:nvSpPr>
          <p:cNvPr id="567" name="Google Shape;567;g28307e2771f_2_724"/>
          <p:cNvSpPr txBox="1"/>
          <p:nvPr/>
        </p:nvSpPr>
        <p:spPr>
          <a:xfrm>
            <a:off x="6905175" y="1408500"/>
            <a:ext cx="587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Calibri"/>
                <a:ea typeface="Calibri"/>
                <a:cs typeface="Calibri"/>
                <a:sym typeface="Calibri"/>
              </a:rPr>
              <a:t>PWR 30%</a:t>
            </a:r>
            <a:endParaRPr sz="1000" b="1" i="0" u="none" strike="noStrike" cap="none">
              <a:solidFill>
                <a:schemeClr val="lt1"/>
              </a:solidFill>
              <a:latin typeface="Calibri"/>
              <a:ea typeface="Calibri"/>
              <a:cs typeface="Calibri"/>
              <a:sym typeface="Calibri"/>
            </a:endParaRPr>
          </a:p>
        </p:txBody>
      </p:sp>
      <p:sp>
        <p:nvSpPr>
          <p:cNvPr id="568" name="Google Shape;568;g28307e2771f_2_724"/>
          <p:cNvSpPr txBox="1"/>
          <p:nvPr/>
        </p:nvSpPr>
        <p:spPr>
          <a:xfrm>
            <a:off x="7159813" y="1944800"/>
            <a:ext cx="7359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chemeClr val="lt1"/>
                </a:solidFill>
                <a:latin typeface="Calibri"/>
                <a:ea typeface="Calibri"/>
                <a:cs typeface="Calibri"/>
                <a:sym typeface="Calibri"/>
              </a:rPr>
              <a:t>Growth </a:t>
            </a:r>
            <a:endParaRPr sz="7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Calibri"/>
                <a:ea typeface="Calibri"/>
                <a:cs typeface="Calibri"/>
                <a:sym typeface="Calibri"/>
              </a:rPr>
              <a:t>40%</a:t>
            </a:r>
            <a:endParaRPr sz="800" b="1" i="0" u="none" strike="noStrike" cap="none">
              <a:solidFill>
                <a:schemeClr val="lt1"/>
              </a:solidFill>
              <a:latin typeface="Calibri"/>
              <a:ea typeface="Calibri"/>
              <a:cs typeface="Calibri"/>
              <a:sym typeface="Calibri"/>
            </a:endParaRPr>
          </a:p>
        </p:txBody>
      </p:sp>
      <p:sp>
        <p:nvSpPr>
          <p:cNvPr id="569" name="Google Shape;569;g28307e2771f_2_724"/>
          <p:cNvSpPr txBox="1"/>
          <p:nvPr/>
        </p:nvSpPr>
        <p:spPr>
          <a:xfrm>
            <a:off x="7329775" y="1485588"/>
            <a:ext cx="9228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chemeClr val="lt1"/>
                </a:solidFill>
                <a:latin typeface="Calibri"/>
                <a:ea typeface="Calibri"/>
                <a:cs typeface="Calibri"/>
                <a:sym typeface="Calibri"/>
              </a:rPr>
              <a:t>Achievement </a:t>
            </a:r>
            <a:endParaRPr sz="7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Calibri"/>
                <a:ea typeface="Calibri"/>
                <a:cs typeface="Calibri"/>
                <a:sym typeface="Calibri"/>
              </a:rPr>
              <a:t>30%</a:t>
            </a:r>
            <a:endParaRPr sz="800" b="1" i="0" u="none" strike="noStrike" cap="none">
              <a:solidFill>
                <a:schemeClr val="lt1"/>
              </a:solidFill>
              <a:latin typeface="Calibri"/>
              <a:ea typeface="Calibri"/>
              <a:cs typeface="Calibri"/>
              <a:sym typeface="Calibri"/>
            </a:endParaRPr>
          </a:p>
        </p:txBody>
      </p:sp>
      <p:graphicFrame>
        <p:nvGraphicFramePr>
          <p:cNvPr id="570" name="Google Shape;570;g28307e2771f_2_724"/>
          <p:cNvGraphicFramePr/>
          <p:nvPr/>
        </p:nvGraphicFramePr>
        <p:xfrm>
          <a:off x="5899225" y="2569725"/>
          <a:ext cx="2955075" cy="2514425"/>
        </p:xfrm>
        <a:graphic>
          <a:graphicData uri="http://schemas.openxmlformats.org/drawingml/2006/table">
            <a:tbl>
              <a:tblPr>
                <a:noFill/>
                <a:tableStyleId>{E6776074-983E-48F7-B29D-7DAD961CCDAB}</a:tableStyleId>
              </a:tblPr>
              <a:tblGrid>
                <a:gridCol w="2955075">
                  <a:extLst>
                    <a:ext uri="{9D8B030D-6E8A-4147-A177-3AD203B41FA5}">
                      <a16:colId xmlns:a16="http://schemas.microsoft.com/office/drawing/2014/main" val="20000"/>
                    </a:ext>
                  </a:extLst>
                </a:gridCol>
              </a:tblGrid>
              <a:tr h="304775">
                <a:tc>
                  <a:txBody>
                    <a:bodyPr/>
                    <a:lstStyle/>
                    <a:p>
                      <a:pPr marL="0" marR="0" lvl="0" indent="0" algn="ctr" rtl="0">
                        <a:lnSpc>
                          <a:spcPct val="100000"/>
                        </a:lnSpc>
                        <a:spcBef>
                          <a:spcPts val="0"/>
                        </a:spcBef>
                        <a:spcAft>
                          <a:spcPts val="0"/>
                        </a:spcAft>
                        <a:buClr>
                          <a:srgbClr val="000000"/>
                        </a:buClr>
                        <a:buSzPts val="800"/>
                        <a:buFont typeface="Arial"/>
                        <a:buNone/>
                      </a:pPr>
                      <a:r>
                        <a:rPr lang="en" sz="800" b="1" u="none" strike="noStrike" cap="none">
                          <a:solidFill>
                            <a:schemeClr val="lt1"/>
                          </a:solidFill>
                        </a:rPr>
                        <a:t>Current PWR Indicator: </a:t>
                      </a:r>
                      <a:r>
                        <a:rPr lang="en" sz="800" u="none" strike="noStrike" cap="none">
                          <a:solidFill>
                            <a:schemeClr val="lt1"/>
                          </a:solidFill>
                        </a:rPr>
                        <a:t>Points by Sub-Indicator &amp; Level</a:t>
                      </a:r>
                      <a:endParaRPr sz="800" u="none" strike="noStrike" cap="none">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6F31"/>
                    </a:solidFill>
                  </a:tcPr>
                </a:tc>
                <a:extLst>
                  <a:ext uri="{0D108BD9-81ED-4DB2-BD59-A6C34878D82A}">
                    <a16:rowId xmlns:a16="http://schemas.microsoft.com/office/drawing/2014/main" val="10000"/>
                  </a:ext>
                </a:extLst>
              </a:tr>
              <a:tr h="441925">
                <a:tc>
                  <a:txBody>
                    <a:bodyPr/>
                    <a:lstStyle/>
                    <a:p>
                      <a:pPr marL="0" marR="0" lvl="0" indent="0" algn="l" rtl="0">
                        <a:lnSpc>
                          <a:spcPct val="100000"/>
                        </a:lnSpc>
                        <a:spcBef>
                          <a:spcPts val="0"/>
                        </a:spcBef>
                        <a:spcAft>
                          <a:spcPts val="0"/>
                        </a:spcAft>
                        <a:buClr>
                          <a:srgbClr val="000000"/>
                        </a:buClr>
                        <a:buSzPts val="900"/>
                        <a:buFont typeface="Arial"/>
                        <a:buNone/>
                      </a:pPr>
                      <a:r>
                        <a:rPr lang="en" sz="900" b="1" u="sng" strike="noStrike" cap="none"/>
                        <a:t>SAT EBRW (8 points):</a:t>
                      </a:r>
                      <a:r>
                        <a:rPr lang="en" sz="900" b="1" u="none" strike="noStrike" cap="none"/>
                        <a:t> </a:t>
                      </a:r>
                      <a:r>
                        <a:rPr lang="en" sz="900" u="none" strike="noStrike" cap="none"/>
                        <a:t>Mean Scale Score</a:t>
                      </a:r>
                      <a:endParaRPr sz="900" u="none" strike="noStrike" cap="none"/>
                    </a:p>
                    <a:p>
                      <a:pPr marL="0" marR="0" lvl="0" indent="0" algn="l" rtl="0">
                        <a:lnSpc>
                          <a:spcPct val="100000"/>
                        </a:lnSpc>
                        <a:spcBef>
                          <a:spcPts val="0"/>
                        </a:spcBef>
                        <a:spcAft>
                          <a:spcPts val="0"/>
                        </a:spcAft>
                        <a:buClr>
                          <a:srgbClr val="000000"/>
                        </a:buClr>
                        <a:buSzPts val="800"/>
                        <a:buFont typeface="Arial"/>
                        <a:buNone/>
                      </a:pPr>
                      <a:r>
                        <a:rPr lang="en" sz="800" u="none" strike="noStrike" cap="none"/>
                        <a:t>[All Students (4) &amp; Disaggregated (1 each)]</a:t>
                      </a:r>
                      <a:endParaRPr sz="8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SAT Math (8 points):</a:t>
                      </a:r>
                      <a:r>
                        <a:rPr lang="en" sz="900" b="1" u="none" strike="noStrike" cap="none">
                          <a:solidFill>
                            <a:schemeClr val="dk1"/>
                          </a:solidFill>
                        </a:rPr>
                        <a:t> </a:t>
                      </a:r>
                      <a:r>
                        <a:rPr lang="en" sz="900" u="none" strike="noStrike" cap="none">
                          <a:solidFill>
                            <a:schemeClr val="dk1"/>
                          </a:solidFill>
                        </a:rPr>
                        <a:t>Mean Scale Score</a:t>
                      </a:r>
                      <a:endParaRPr sz="9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rPr>
                        <a:t>[All Students (4) &amp; Disaggregated (1 each)]</a:t>
                      </a:r>
                      <a:endParaRPr sz="10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Dropout (16 points):</a:t>
                      </a:r>
                      <a:r>
                        <a:rPr lang="en" sz="900" b="1" u="none" strike="noStrike" cap="none">
                          <a:solidFill>
                            <a:schemeClr val="dk1"/>
                          </a:solidFill>
                        </a:rPr>
                        <a:t> </a:t>
                      </a:r>
                      <a:r>
                        <a:rPr lang="en" sz="900" u="none" strike="noStrike" cap="none">
                          <a:solidFill>
                            <a:schemeClr val="dk1"/>
                          </a:solidFill>
                        </a:rPr>
                        <a:t>Rate</a:t>
                      </a:r>
                      <a:endParaRPr sz="9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rPr>
                        <a:t>[All Students (8) &amp; Disaggregated (2 each)]</a:t>
                      </a:r>
                      <a:endParaRPr sz="10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Matriculation (4 points):</a:t>
                      </a:r>
                      <a:r>
                        <a:rPr lang="en" sz="900" b="1" u="none" strike="noStrike" cap="none">
                          <a:solidFill>
                            <a:schemeClr val="dk1"/>
                          </a:solidFill>
                        </a:rPr>
                        <a:t> </a:t>
                      </a:r>
                      <a:r>
                        <a:rPr lang="en" sz="900" u="none" strike="noStrike" cap="none">
                          <a:solidFill>
                            <a:schemeClr val="dk1"/>
                          </a:solidFill>
                        </a:rPr>
                        <a:t>Rate</a:t>
                      </a:r>
                      <a:endParaRPr sz="900" u="none" strike="noStrike" cap="none">
                        <a:solidFill>
                          <a:schemeClr val="dk1"/>
                        </a:solidFill>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[All Students (4)]</a:t>
                      </a:r>
                      <a:endParaRPr sz="10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Graduation (16 points):</a:t>
                      </a:r>
                      <a:r>
                        <a:rPr lang="en" sz="900" b="1" u="none" strike="noStrike" cap="none">
                          <a:solidFill>
                            <a:schemeClr val="dk1"/>
                          </a:solidFill>
                        </a:rPr>
                        <a:t> </a:t>
                      </a:r>
                      <a:r>
                        <a:rPr lang="en" sz="900" u="none" strike="noStrike" cap="none">
                          <a:solidFill>
                            <a:schemeClr val="dk1"/>
                          </a:solidFill>
                        </a:rPr>
                        <a:t>Rate</a:t>
                      </a:r>
                      <a:endParaRPr sz="9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rPr>
                        <a:t>[All Students (8) &amp; Disaggregated (2 each)]</a:t>
                      </a:r>
                      <a:endParaRPr sz="800"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571" name="Google Shape;571;g28307e2771f_2_724"/>
          <p:cNvSpPr/>
          <p:nvPr/>
        </p:nvSpPr>
        <p:spPr>
          <a:xfrm rot="10800000">
            <a:off x="6084400" y="1536825"/>
            <a:ext cx="891600" cy="1032900"/>
          </a:xfrm>
          <a:prstGeom prst="bentUpArrow">
            <a:avLst>
              <a:gd name="adj1" fmla="val 25000"/>
              <a:gd name="adj2" fmla="val 25000"/>
              <a:gd name="adj3" fmla="val 25000"/>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g28307e2771f_2_724"/>
          <p:cNvSpPr txBox="1"/>
          <p:nvPr/>
        </p:nvSpPr>
        <p:spPr>
          <a:xfrm>
            <a:off x="3524003" y="3393825"/>
            <a:ext cx="1753800" cy="630900"/>
          </a:xfrm>
          <a:prstGeom prst="rect">
            <a:avLst/>
          </a:prstGeom>
          <a:solidFill>
            <a:srgbClr val="FCE0A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Note:  SBE is currently reviewing the inclusion of new higher bar sub-indicators</a:t>
            </a:r>
            <a:endParaRPr sz="1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28307e2771f_2_464"/>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15</a:t>
            </a:fld>
            <a:endParaRPr/>
          </a:p>
        </p:txBody>
      </p:sp>
      <p:sp>
        <p:nvSpPr>
          <p:cNvPr id="579" name="Google Shape;579;g28307e2771f_2_464"/>
          <p:cNvSpPr txBox="1">
            <a:spLocks noGrp="1"/>
          </p:cNvSpPr>
          <p:nvPr>
            <p:ph type="title"/>
          </p:nvPr>
        </p:nvSpPr>
        <p:spPr>
          <a:xfrm>
            <a:off x="213075" y="228600"/>
            <a:ext cx="8520600"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Frameworks Performance Levels and Scoring</a:t>
            </a:r>
            <a:endParaRPr/>
          </a:p>
        </p:txBody>
      </p:sp>
      <p:sp>
        <p:nvSpPr>
          <p:cNvPr id="580" name="Google Shape;580;g28307e2771f_2_464"/>
          <p:cNvSpPr txBox="1">
            <a:spLocks noGrp="1"/>
          </p:cNvSpPr>
          <p:nvPr>
            <p:ph type="body" idx="1"/>
          </p:nvPr>
        </p:nvSpPr>
        <p:spPr>
          <a:xfrm>
            <a:off x="3700800" y="1196250"/>
            <a:ext cx="5443200" cy="3241200"/>
          </a:xfrm>
          <a:prstGeom prst="rect">
            <a:avLst/>
          </a:prstGeom>
        </p:spPr>
        <p:txBody>
          <a:bodyPr spcFirstLastPara="1" wrap="square" lIns="0" tIns="0" rIns="0" bIns="0" anchor="t" anchorCtr="0">
            <a:normAutofit/>
          </a:bodyPr>
          <a:lstStyle/>
          <a:p>
            <a:pPr marL="0" lvl="0" indent="0" algn="l" rtl="0">
              <a:spcBef>
                <a:spcPts val="0"/>
              </a:spcBef>
              <a:spcAft>
                <a:spcPts val="0"/>
              </a:spcAft>
              <a:buSzPts val="935"/>
              <a:buNone/>
            </a:pPr>
            <a:r>
              <a:rPr lang="en" sz="1740" u="sng">
                <a:solidFill>
                  <a:schemeClr val="hlink"/>
                </a:solidFill>
                <a:hlinkClick r:id="rId3"/>
              </a:rPr>
              <a:t>https://www.cde.state.co.us/accountability/frameworkscoringguide2023</a:t>
            </a:r>
            <a:r>
              <a:rPr lang="en" sz="1740"/>
              <a:t> </a:t>
            </a:r>
            <a:endParaRPr sz="1740"/>
          </a:p>
          <a:p>
            <a:pPr marL="457200" lvl="0" indent="-339090" algn="l" rtl="0">
              <a:spcBef>
                <a:spcPts val="0"/>
              </a:spcBef>
              <a:spcAft>
                <a:spcPts val="0"/>
              </a:spcAft>
              <a:buSzPts val="1740"/>
              <a:buChar char="●"/>
            </a:pPr>
            <a:r>
              <a:rPr lang="en" sz="1740"/>
              <a:t>Performance Level Ratings:  Does Not Meet, Approach, Meets, Exceeds, </a:t>
            </a:r>
            <a:endParaRPr sz="1740"/>
          </a:p>
          <a:p>
            <a:pPr marL="457200" lvl="0" indent="-339090" algn="l" rtl="0">
              <a:spcBef>
                <a:spcPts val="0"/>
              </a:spcBef>
              <a:spcAft>
                <a:spcPts val="0"/>
              </a:spcAft>
              <a:buSzPts val="1740"/>
              <a:buChar char="●"/>
            </a:pPr>
            <a:r>
              <a:rPr lang="en" sz="1740"/>
              <a:t>Sub-indicator cut scores:  15th, 50th and 85th percentiles</a:t>
            </a:r>
            <a:endParaRPr sz="1740"/>
          </a:p>
          <a:p>
            <a:pPr marL="457200" lvl="0" indent="-339090" algn="l" rtl="0">
              <a:spcBef>
                <a:spcPts val="0"/>
              </a:spcBef>
              <a:spcAft>
                <a:spcPts val="0"/>
              </a:spcAft>
              <a:buSzPts val="1740"/>
              <a:buChar char="●"/>
            </a:pPr>
            <a:r>
              <a:rPr lang="en" sz="1740"/>
              <a:t>Cut scores for rating plan types vary between districts and schools</a:t>
            </a:r>
            <a:endParaRPr sz="1740"/>
          </a:p>
          <a:p>
            <a:pPr marL="457200" lvl="0" indent="-339090" algn="l" rtl="0">
              <a:spcBef>
                <a:spcPts val="0"/>
              </a:spcBef>
              <a:spcAft>
                <a:spcPts val="0"/>
              </a:spcAft>
              <a:buSzPts val="1740"/>
              <a:buChar char="●"/>
            </a:pPr>
            <a:r>
              <a:rPr lang="en" sz="1740"/>
              <a:t>State board approves annual targets and methodology for new measures</a:t>
            </a:r>
            <a:endParaRPr sz="1740"/>
          </a:p>
        </p:txBody>
      </p:sp>
      <p:pic>
        <p:nvPicPr>
          <p:cNvPr id="581" name="Google Shape;581;g28307e2771f_2_464"/>
          <p:cNvPicPr preferRelativeResize="0"/>
          <p:nvPr/>
        </p:nvPicPr>
        <p:blipFill rotWithShape="1">
          <a:blip r:embed="rId4">
            <a:alphaModFix/>
          </a:blip>
          <a:srcRect l="70782" t="17496" r="12986" b="16553"/>
          <a:stretch/>
        </p:blipFill>
        <p:spPr>
          <a:xfrm>
            <a:off x="423600" y="932025"/>
            <a:ext cx="3214700" cy="4081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8307e2771f_2_717"/>
          <p:cNvSpPr txBox="1">
            <a:spLocks noGrp="1"/>
          </p:cNvSpPr>
          <p:nvPr>
            <p:ph type="title"/>
          </p:nvPr>
        </p:nvSpPr>
        <p:spPr>
          <a:xfrm>
            <a:off x="213075" y="228600"/>
            <a:ext cx="8520600"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Overview </a:t>
            </a:r>
            <a:r>
              <a:rPr lang="en"/>
              <a:t>of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Colorado’s Growth Model</a:t>
            </a:r>
            <a:endParaRPr/>
          </a:p>
        </p:txBody>
      </p:sp>
      <p:sp>
        <p:nvSpPr>
          <p:cNvPr id="587" name="Google Shape;587;g28307e2771f_2_717"/>
          <p:cNvSpPr txBox="1">
            <a:spLocks noGrp="1"/>
          </p:cNvSpPr>
          <p:nvPr>
            <p:ph type="body" idx="1"/>
          </p:nvPr>
        </p:nvSpPr>
        <p:spPr>
          <a:xfrm>
            <a:off x="4172550" y="1143000"/>
            <a:ext cx="4805100" cy="3191700"/>
          </a:xfrm>
          <a:prstGeom prst="rect">
            <a:avLst/>
          </a:prstGeom>
        </p:spPr>
        <p:txBody>
          <a:bodyPr spcFirstLastPara="1" wrap="square" lIns="0" tIns="0" rIns="0" bIns="0" anchor="t" anchorCtr="0">
            <a:normAutofit/>
          </a:bodyPr>
          <a:lstStyle/>
          <a:p>
            <a:pPr marL="457200" lvl="0" indent="-330200" algn="l" rtl="0">
              <a:spcBef>
                <a:spcPts val="0"/>
              </a:spcBef>
              <a:spcAft>
                <a:spcPts val="0"/>
              </a:spcAft>
              <a:buSzPts val="1600"/>
              <a:buChar char="●"/>
            </a:pPr>
            <a:r>
              <a:rPr lang="en"/>
              <a:t>Visit our </a:t>
            </a:r>
            <a:r>
              <a:rPr lang="en" u="sng">
                <a:solidFill>
                  <a:schemeClr val="hlink"/>
                </a:solidFill>
                <a:hlinkClick r:id="rId3"/>
              </a:rPr>
              <a:t>Colorado Growth Model webpage</a:t>
            </a:r>
            <a:endParaRPr/>
          </a:p>
          <a:p>
            <a:pPr marL="914400" lvl="1" indent="-292100" algn="l" rtl="0">
              <a:spcBef>
                <a:spcPts val="0"/>
              </a:spcBef>
              <a:spcAft>
                <a:spcPts val="0"/>
              </a:spcAft>
              <a:buSzPts val="1000"/>
              <a:buChar char="○"/>
            </a:pPr>
            <a:r>
              <a:rPr lang="en"/>
              <a:t>View a pre-recorded walkthrough of the growth model</a:t>
            </a:r>
            <a:br>
              <a:rPr lang="en"/>
            </a:br>
            <a:endParaRPr/>
          </a:p>
          <a:p>
            <a:pPr marL="914400" lvl="1" indent="-292100" algn="l" rtl="0">
              <a:spcBef>
                <a:spcPts val="0"/>
              </a:spcBef>
              <a:spcAft>
                <a:spcPts val="0"/>
              </a:spcAft>
              <a:buSzPts val="1000"/>
              <a:buChar char="○"/>
            </a:pPr>
            <a:r>
              <a:rPr lang="en"/>
              <a:t>Parent friendly and technical user resources are available</a:t>
            </a:r>
            <a:br>
              <a:rPr lang="en"/>
            </a:br>
            <a:endParaRPr/>
          </a:p>
          <a:p>
            <a:pPr marL="914400" lvl="1" indent="-292100" algn="l" rtl="0">
              <a:spcBef>
                <a:spcPts val="0"/>
              </a:spcBef>
              <a:spcAft>
                <a:spcPts val="0"/>
              </a:spcAft>
              <a:buSzPts val="1000"/>
              <a:buChar char="○"/>
            </a:pPr>
            <a:r>
              <a:rPr lang="en"/>
              <a:t>Let us know what specific questions you have</a:t>
            </a:r>
            <a:endParaRPr/>
          </a:p>
        </p:txBody>
      </p:sp>
      <p:sp>
        <p:nvSpPr>
          <p:cNvPr id="588" name="Google Shape;588;g28307e2771f_2_717"/>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16</a:t>
            </a:fld>
            <a:endParaRPr/>
          </a:p>
        </p:txBody>
      </p:sp>
      <p:pic>
        <p:nvPicPr>
          <p:cNvPr id="589" name="Google Shape;589;g28307e2771f_2_717"/>
          <p:cNvPicPr preferRelativeResize="0"/>
          <p:nvPr/>
        </p:nvPicPr>
        <p:blipFill>
          <a:blip r:embed="rId4">
            <a:alphaModFix/>
          </a:blip>
          <a:stretch>
            <a:fillRect/>
          </a:stretch>
        </p:blipFill>
        <p:spPr>
          <a:xfrm>
            <a:off x="457200" y="1014075"/>
            <a:ext cx="3641850" cy="3547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5"/>
          <p:cNvSpPr txBox="1">
            <a:spLocks noGrp="1"/>
          </p:cNvSpPr>
          <p:nvPr>
            <p:ph type="title"/>
          </p:nvPr>
        </p:nvSpPr>
        <p:spPr>
          <a:xfrm>
            <a:off x="245194" y="190885"/>
            <a:ext cx="6081865" cy="56731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
              <a:t>How CDE Currently Handles Data for Smaller Systems</a:t>
            </a:r>
            <a:endParaRPr/>
          </a:p>
        </p:txBody>
      </p:sp>
      <p:sp>
        <p:nvSpPr>
          <p:cNvPr id="595" name="Google Shape;595;p75"/>
          <p:cNvSpPr txBox="1">
            <a:spLocks noGrp="1"/>
          </p:cNvSpPr>
          <p:nvPr>
            <p:ph type="body" idx="1"/>
          </p:nvPr>
        </p:nvSpPr>
        <p:spPr>
          <a:xfrm>
            <a:off x="468250" y="1086600"/>
            <a:ext cx="5973000" cy="3740400"/>
          </a:xfrm>
          <a:prstGeom prst="rect">
            <a:avLst/>
          </a:prstGeom>
          <a:noFill/>
          <a:ln>
            <a:noFill/>
          </a:ln>
        </p:spPr>
        <p:txBody>
          <a:bodyPr spcFirstLastPara="1" wrap="square" lIns="0" tIns="0" rIns="0" bIns="45700" anchor="t" anchorCtr="0">
            <a:normAutofit fontScale="92500" lnSpcReduction="20000"/>
          </a:bodyPr>
          <a:lstStyle/>
          <a:p>
            <a:pPr marL="0" lvl="0" indent="0" algn="l" rtl="0">
              <a:lnSpc>
                <a:spcPct val="90000"/>
              </a:lnSpc>
              <a:spcBef>
                <a:spcPts val="750"/>
              </a:spcBef>
              <a:spcAft>
                <a:spcPts val="0"/>
              </a:spcAft>
              <a:buNone/>
            </a:pPr>
            <a:r>
              <a:rPr lang="en" sz="2152"/>
              <a:t>Current Practices</a:t>
            </a:r>
            <a:endParaRPr sz="2152"/>
          </a:p>
          <a:p>
            <a:pPr marL="342900" lvl="0" indent="-247568" algn="l" rtl="0">
              <a:spcBef>
                <a:spcPts val="750"/>
              </a:spcBef>
              <a:spcAft>
                <a:spcPts val="0"/>
              </a:spcAft>
              <a:buSzPct val="117562"/>
              <a:buChar char="•"/>
            </a:pPr>
            <a:r>
              <a:rPr lang="en"/>
              <a:t>For publicly reportable data</a:t>
            </a:r>
            <a:endParaRPr/>
          </a:p>
          <a:p>
            <a:pPr marL="685800" lvl="1" indent="-253918" algn="l" rtl="0">
              <a:spcBef>
                <a:spcPts val="375"/>
              </a:spcBef>
              <a:spcAft>
                <a:spcPts val="0"/>
              </a:spcAft>
              <a:buSzPct val="141075"/>
              <a:buChar char="•"/>
            </a:pPr>
            <a:r>
              <a:rPr lang="en"/>
              <a:t>N of 16 for achievement has been the historical threshold for reporting achievement data.</a:t>
            </a:r>
            <a:endParaRPr>
              <a:solidFill>
                <a:srgbClr val="FF0000"/>
              </a:solidFill>
            </a:endParaRPr>
          </a:p>
          <a:p>
            <a:pPr marL="685800" lvl="1" indent="-253918" algn="l" rtl="0">
              <a:spcBef>
                <a:spcPts val="375"/>
              </a:spcBef>
              <a:spcAft>
                <a:spcPts val="0"/>
              </a:spcAft>
              <a:buSzPct val="141075"/>
              <a:buChar char="•"/>
            </a:pPr>
            <a:r>
              <a:rPr lang="en"/>
              <a:t>N of 20 for Growth was based on observed data and what TAP determined to be minimum threshold for reliability with best balance for inclusion.</a:t>
            </a:r>
            <a:br>
              <a:rPr lang="en"/>
            </a:br>
            <a:endParaRPr/>
          </a:p>
          <a:p>
            <a:pPr marL="342900" lvl="0" indent="-247568" algn="l" rtl="0">
              <a:spcBef>
                <a:spcPts val="0"/>
              </a:spcBef>
              <a:spcAft>
                <a:spcPts val="0"/>
              </a:spcAft>
              <a:buSzPct val="100000"/>
              <a:buChar char="•"/>
            </a:pPr>
            <a:r>
              <a:rPr lang="en" sz="2116"/>
              <a:t>Calculate a multi-year framework (typically 3 years) to aggregate data over time to generate reports for as many sites as possible.</a:t>
            </a:r>
            <a:br>
              <a:rPr lang="en" sz="2116"/>
            </a:br>
            <a:endParaRPr sz="2116"/>
          </a:p>
          <a:p>
            <a:pPr marL="342900" lvl="0" indent="-247568" algn="l" rtl="0">
              <a:spcBef>
                <a:spcPts val="0"/>
              </a:spcBef>
              <a:spcAft>
                <a:spcPts val="0"/>
              </a:spcAft>
              <a:buSzPct val="100000"/>
              <a:buChar char="•"/>
            </a:pPr>
            <a:r>
              <a:rPr lang="en" sz="2116"/>
              <a:t>Created the Insufficient State Data assignment for sites that do not have reportable data for all performance indicators</a:t>
            </a:r>
            <a:endParaRPr sz="2116"/>
          </a:p>
          <a:p>
            <a:pPr marL="685800" lvl="1" indent="-253918" algn="l" rtl="0">
              <a:spcBef>
                <a:spcPts val="0"/>
              </a:spcBef>
              <a:spcAft>
                <a:spcPts val="0"/>
              </a:spcAft>
              <a:buSzPct val="141075"/>
              <a:buChar char="•"/>
            </a:pPr>
            <a:r>
              <a:rPr lang="en"/>
              <a:t>No tested grades</a:t>
            </a:r>
            <a:endParaRPr/>
          </a:p>
          <a:p>
            <a:pPr marL="685800" lvl="1" indent="-253918" algn="l" rtl="0">
              <a:spcBef>
                <a:spcPts val="0"/>
              </a:spcBef>
              <a:spcAft>
                <a:spcPts val="0"/>
              </a:spcAft>
              <a:buSzPct val="141075"/>
              <a:buChar char="•"/>
            </a:pPr>
            <a:r>
              <a:rPr lang="en"/>
              <a:t>Small tested population</a:t>
            </a:r>
            <a:endParaRPr/>
          </a:p>
          <a:p>
            <a:pPr marL="685800" lvl="1" indent="-253918" algn="l" rtl="0">
              <a:spcBef>
                <a:spcPts val="0"/>
              </a:spcBef>
              <a:spcAft>
                <a:spcPts val="0"/>
              </a:spcAft>
              <a:buSzPct val="141075"/>
              <a:buChar char="•"/>
            </a:pPr>
            <a:r>
              <a:rPr lang="en"/>
              <a:t>Limited tested population (e.g., high % of parent excusals)</a:t>
            </a:r>
            <a:endParaRPr sz="1500">
              <a:solidFill>
                <a:srgbClr val="231F20"/>
              </a:solidFill>
              <a:latin typeface="Arial"/>
              <a:ea typeface="Arial"/>
              <a:cs typeface="Arial"/>
              <a:sym typeface="Arial"/>
            </a:endParaRPr>
          </a:p>
        </p:txBody>
      </p:sp>
      <p:sp>
        <p:nvSpPr>
          <p:cNvPr id="596" name="Google Shape;596;p75"/>
          <p:cNvSpPr txBox="1">
            <a:spLocks noGrp="1"/>
          </p:cNvSpPr>
          <p:nvPr>
            <p:ph type="sldNum" idx="12"/>
          </p:nvPr>
        </p:nvSpPr>
        <p:spPr>
          <a:xfrm>
            <a:off x="89064" y="4760666"/>
            <a:ext cx="2057400" cy="2738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00"/>
              <a:buNone/>
            </a:pPr>
            <a:fld id="{00000000-1234-1234-1234-123412341234}" type="slidenum">
              <a:rPr lang="en"/>
              <a:t>17</a:t>
            </a:fld>
            <a:endParaRPr/>
          </a:p>
        </p:txBody>
      </p:sp>
      <p:sp>
        <p:nvSpPr>
          <p:cNvPr id="597" name="Google Shape;597;p75"/>
          <p:cNvSpPr txBox="1"/>
          <p:nvPr/>
        </p:nvSpPr>
        <p:spPr>
          <a:xfrm>
            <a:off x="6601800" y="1601000"/>
            <a:ext cx="2542200" cy="24090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a:ea typeface="Calibri"/>
                <a:cs typeface="Calibri"/>
                <a:sym typeface="Calibri"/>
              </a:rPr>
              <a:t>Related Solutions in Other Parts of Accountability System</a:t>
            </a:r>
            <a:endParaRPr b="1">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Created </a:t>
            </a:r>
            <a:r>
              <a:rPr lang="en" sz="1200" u="sng">
                <a:solidFill>
                  <a:schemeClr val="hlink"/>
                </a:solidFill>
                <a:latin typeface="Calibri"/>
                <a:ea typeface="Calibri"/>
                <a:cs typeface="Calibri"/>
                <a:sym typeface="Calibri"/>
                <a:hlinkClick r:id="rId3"/>
              </a:rPr>
              <a:t>Secure Data Explorer Tool</a:t>
            </a:r>
            <a:r>
              <a:rPr lang="en" sz="1200">
                <a:latin typeface="Calibri"/>
                <a:ea typeface="Calibri"/>
                <a:cs typeface="Calibri"/>
                <a:sym typeface="Calibri"/>
              </a:rPr>
              <a:t> for districts to analyze state data down to an N of 1.</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Created </a:t>
            </a:r>
            <a:r>
              <a:rPr lang="en" sz="1200" u="sng">
                <a:solidFill>
                  <a:schemeClr val="hlink"/>
                </a:solidFill>
                <a:latin typeface="Calibri"/>
                <a:ea typeface="Calibri"/>
                <a:cs typeface="Calibri"/>
                <a:sym typeface="Calibri"/>
                <a:hlinkClick r:id="rId4"/>
              </a:rPr>
              <a:t>improvement planning guidance</a:t>
            </a:r>
            <a:r>
              <a:rPr lang="en" sz="1200">
                <a:latin typeface="Calibri"/>
                <a:ea typeface="Calibri"/>
                <a:cs typeface="Calibri"/>
                <a:sym typeface="Calibri"/>
              </a:rPr>
              <a:t> on how to still engage in continuous improvement without reporting Personally Identifiable Information.</a:t>
            </a:r>
            <a:endParaRPr sz="1200">
              <a:latin typeface="Calibri"/>
              <a:ea typeface="Calibri"/>
              <a:cs typeface="Calibri"/>
              <a:sym typeface="Calibri"/>
            </a:endParaRPr>
          </a:p>
        </p:txBody>
      </p:sp>
    </p:spTree>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8267730e56_0_70"/>
          <p:cNvSpPr txBox="1">
            <a:spLocks noGrp="1"/>
          </p:cNvSpPr>
          <p:nvPr>
            <p:ph type="title"/>
          </p:nvPr>
        </p:nvSpPr>
        <p:spPr>
          <a:xfrm>
            <a:off x="245194" y="190885"/>
            <a:ext cx="6081900" cy="567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Relationship between 2023 CMAS N-Counts and MGPs</a:t>
            </a:r>
            <a:endParaRPr/>
          </a:p>
        </p:txBody>
      </p:sp>
      <p:sp>
        <p:nvSpPr>
          <p:cNvPr id="603" name="Google Shape;603;g28267730e56_0_70"/>
          <p:cNvSpPr txBox="1">
            <a:spLocks noGrp="1"/>
          </p:cNvSpPr>
          <p:nvPr>
            <p:ph type="body" idx="1"/>
          </p:nvPr>
        </p:nvSpPr>
        <p:spPr>
          <a:xfrm>
            <a:off x="401800" y="1097275"/>
            <a:ext cx="3231600" cy="1474500"/>
          </a:xfrm>
          <a:prstGeom prst="rect">
            <a:avLst/>
          </a:prstGeom>
        </p:spPr>
        <p:txBody>
          <a:bodyPr spcFirstLastPara="1" wrap="square" lIns="0" tIns="0" rIns="0" bIns="45700" anchor="t" anchorCtr="0">
            <a:normAutofit fontScale="77500" lnSpcReduction="20000"/>
          </a:bodyPr>
          <a:lstStyle/>
          <a:p>
            <a:pPr marL="0" lvl="0" indent="0" algn="l" rtl="0">
              <a:spcBef>
                <a:spcPts val="750"/>
              </a:spcBef>
              <a:spcAft>
                <a:spcPts val="0"/>
              </a:spcAft>
              <a:buClr>
                <a:schemeClr val="dk1"/>
              </a:buClr>
              <a:buSzPct val="73333"/>
              <a:buFont typeface="Arial"/>
              <a:buNone/>
            </a:pPr>
            <a:r>
              <a:rPr lang="en" sz="1500" i="1">
                <a:solidFill>
                  <a:srgbClr val="231F20"/>
                </a:solidFill>
                <a:latin typeface="Arial"/>
                <a:ea typeface="Arial"/>
                <a:cs typeface="Arial"/>
                <a:sym typeface="Arial"/>
              </a:rPr>
              <a:t>The n-size used in most state systems varies from as low as 5 to as high as 30. The decision is often influenced by at least three factors: privacy, reliability, and inclusion. The truth is, there isn’t a single right number for any system. </a:t>
            </a:r>
            <a:endParaRPr sz="1500" i="1">
              <a:solidFill>
                <a:srgbClr val="231F20"/>
              </a:solidFill>
              <a:latin typeface="Arial"/>
              <a:ea typeface="Arial"/>
              <a:cs typeface="Arial"/>
              <a:sym typeface="Arial"/>
            </a:endParaRPr>
          </a:p>
          <a:p>
            <a:pPr marL="457200" lvl="0" indent="0" algn="l" rtl="0">
              <a:spcBef>
                <a:spcPts val="750"/>
              </a:spcBef>
              <a:spcAft>
                <a:spcPts val="0"/>
              </a:spcAft>
              <a:buClr>
                <a:schemeClr val="dk1"/>
              </a:buClr>
              <a:buSzPct val="73333"/>
              <a:buFont typeface="Arial"/>
              <a:buNone/>
            </a:pPr>
            <a:r>
              <a:rPr lang="en" sz="1500">
                <a:solidFill>
                  <a:srgbClr val="231F20"/>
                </a:solidFill>
                <a:latin typeface="Arial"/>
                <a:ea typeface="Arial"/>
                <a:cs typeface="Arial"/>
                <a:sym typeface="Arial"/>
              </a:rPr>
              <a:t>- Chris Domaleski from blog </a:t>
            </a:r>
            <a:r>
              <a:rPr lang="en" sz="1500" u="sng">
                <a:solidFill>
                  <a:schemeClr val="hlink"/>
                </a:solidFill>
                <a:latin typeface="Arial"/>
                <a:ea typeface="Arial"/>
                <a:cs typeface="Arial"/>
                <a:sym typeface="Arial"/>
                <a:hlinkClick r:id="rId3"/>
              </a:rPr>
              <a:t>Guidance for Addressing N-size in school accountability and reporting systems</a:t>
            </a:r>
            <a:endParaRPr/>
          </a:p>
        </p:txBody>
      </p:sp>
      <p:sp>
        <p:nvSpPr>
          <p:cNvPr id="604" name="Google Shape;604;g28267730e56_0_70"/>
          <p:cNvSpPr txBox="1">
            <a:spLocks noGrp="1"/>
          </p:cNvSpPr>
          <p:nvPr>
            <p:ph type="sldNum" idx="12"/>
          </p:nvPr>
        </p:nvSpPr>
        <p:spPr>
          <a:xfrm>
            <a:off x="89064" y="4760666"/>
            <a:ext cx="2057400" cy="27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300"/>
              <a:buFont typeface="Arial"/>
              <a:buNone/>
            </a:pPr>
            <a:fld id="{00000000-1234-1234-1234-123412341234}" type="slidenum">
              <a:rPr lang="en"/>
              <a:t>18</a:t>
            </a:fld>
            <a:endParaRPr/>
          </a:p>
        </p:txBody>
      </p:sp>
      <p:pic>
        <p:nvPicPr>
          <p:cNvPr id="605" name="Google Shape;605;g28267730e56_0_70"/>
          <p:cNvPicPr preferRelativeResize="0"/>
          <p:nvPr/>
        </p:nvPicPr>
        <p:blipFill>
          <a:blip r:embed="rId4">
            <a:alphaModFix/>
          </a:blip>
          <a:stretch>
            <a:fillRect/>
          </a:stretch>
        </p:blipFill>
        <p:spPr>
          <a:xfrm>
            <a:off x="3675300" y="1042738"/>
            <a:ext cx="5221776" cy="4184085"/>
          </a:xfrm>
          <a:prstGeom prst="rect">
            <a:avLst/>
          </a:prstGeom>
          <a:noFill/>
          <a:ln>
            <a:noFill/>
          </a:ln>
        </p:spPr>
      </p:pic>
      <p:pic>
        <p:nvPicPr>
          <p:cNvPr id="606" name="Google Shape;606;g28267730e56_0_70"/>
          <p:cNvPicPr preferRelativeResize="0"/>
          <p:nvPr/>
        </p:nvPicPr>
        <p:blipFill>
          <a:blip r:embed="rId5">
            <a:alphaModFix/>
          </a:blip>
          <a:stretch>
            <a:fillRect/>
          </a:stretch>
        </p:blipFill>
        <p:spPr>
          <a:xfrm>
            <a:off x="524824" y="2571750"/>
            <a:ext cx="3031076" cy="2428726"/>
          </a:xfrm>
          <a:prstGeom prst="rect">
            <a:avLst/>
          </a:prstGeom>
          <a:noFill/>
          <a:ln>
            <a:noFill/>
          </a:ln>
        </p:spPr>
      </p:pic>
      <p:sp>
        <p:nvSpPr>
          <p:cNvPr id="607" name="Google Shape;607;g28267730e56_0_70"/>
          <p:cNvSpPr txBox="1"/>
          <p:nvPr/>
        </p:nvSpPr>
        <p:spPr>
          <a:xfrm>
            <a:off x="7226800" y="0"/>
            <a:ext cx="1704600" cy="992400"/>
          </a:xfrm>
          <a:prstGeom prst="rect">
            <a:avLst/>
          </a:prstGeom>
          <a:solidFill>
            <a:srgbClr val="FCE0A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latin typeface="Calibri"/>
                <a:ea typeface="Calibri"/>
                <a:cs typeface="Calibri"/>
                <a:sym typeface="Calibri"/>
              </a:rPr>
              <a:t>Summary: </a:t>
            </a:r>
            <a:r>
              <a:rPr lang="en" sz="1100">
                <a:latin typeface="Calibri"/>
                <a:ea typeface="Calibri"/>
                <a:cs typeface="Calibri"/>
                <a:sym typeface="Calibri"/>
              </a:rPr>
              <a:t> Minimum N of 20 excludes the extreme high/low values while ensuring most systems will have reportable data.</a:t>
            </a:r>
            <a:endParaRPr sz="1100">
              <a:latin typeface="Calibri"/>
              <a:ea typeface="Calibri"/>
              <a:cs typeface="Calibri"/>
              <a:sym typeface="Calibri"/>
            </a:endParaRPr>
          </a:p>
        </p:txBody>
      </p:sp>
      <p:sp>
        <p:nvSpPr>
          <p:cNvPr id="608" name="Google Shape;608;g28267730e56_0_70"/>
          <p:cNvSpPr/>
          <p:nvPr/>
        </p:nvSpPr>
        <p:spPr>
          <a:xfrm>
            <a:off x="1020450" y="2725250"/>
            <a:ext cx="2475275" cy="770075"/>
          </a:xfrm>
          <a:custGeom>
            <a:avLst/>
            <a:gdLst/>
            <a:ahLst/>
            <a:cxnLst/>
            <a:rect l="l" t="t" r="r" b="b"/>
            <a:pathLst>
              <a:path w="99011" h="30803" extrusionOk="0">
                <a:moveTo>
                  <a:pt x="0" y="0"/>
                </a:moveTo>
                <a:cubicBezTo>
                  <a:pt x="1820" y="2872"/>
                  <a:pt x="7037" y="13024"/>
                  <a:pt x="10920" y="17230"/>
                </a:cubicBezTo>
                <a:cubicBezTo>
                  <a:pt x="14803" y="21436"/>
                  <a:pt x="17918" y="23054"/>
                  <a:pt x="23297" y="25238"/>
                </a:cubicBezTo>
                <a:cubicBezTo>
                  <a:pt x="28676" y="27422"/>
                  <a:pt x="30577" y="29444"/>
                  <a:pt x="43196" y="30334"/>
                </a:cubicBezTo>
                <a:cubicBezTo>
                  <a:pt x="55815" y="31224"/>
                  <a:pt x="89709" y="30537"/>
                  <a:pt x="99011" y="30577"/>
                </a:cubicBezTo>
              </a:path>
            </a:pathLst>
          </a:custGeom>
          <a:noFill/>
          <a:ln w="19050" cap="flat" cmpd="sng">
            <a:solidFill>
              <a:srgbClr val="0066FF"/>
            </a:solidFill>
            <a:prstDash val="solid"/>
            <a:round/>
            <a:headEnd type="none" w="med" len="med"/>
            <a:tailEnd type="none" w="med" len="med"/>
          </a:ln>
        </p:spPr>
        <p:txBody>
          <a:bodyPr/>
          <a:lstStyle/>
          <a:p>
            <a:endParaRPr lang="en-US"/>
          </a:p>
        </p:txBody>
      </p:sp>
      <p:sp>
        <p:nvSpPr>
          <p:cNvPr id="609" name="Google Shape;609;g28267730e56_0_70"/>
          <p:cNvSpPr/>
          <p:nvPr/>
        </p:nvSpPr>
        <p:spPr>
          <a:xfrm rot="10800000" flipH="1">
            <a:off x="1020450" y="3818025"/>
            <a:ext cx="2475275" cy="770075"/>
          </a:xfrm>
          <a:custGeom>
            <a:avLst/>
            <a:gdLst/>
            <a:ahLst/>
            <a:cxnLst/>
            <a:rect l="l" t="t" r="r" b="b"/>
            <a:pathLst>
              <a:path w="99011" h="30803" extrusionOk="0">
                <a:moveTo>
                  <a:pt x="0" y="0"/>
                </a:moveTo>
                <a:cubicBezTo>
                  <a:pt x="1820" y="2872"/>
                  <a:pt x="7037" y="13024"/>
                  <a:pt x="10920" y="17230"/>
                </a:cubicBezTo>
                <a:cubicBezTo>
                  <a:pt x="14803" y="21436"/>
                  <a:pt x="17918" y="23054"/>
                  <a:pt x="23297" y="25238"/>
                </a:cubicBezTo>
                <a:cubicBezTo>
                  <a:pt x="28676" y="27422"/>
                  <a:pt x="30577" y="29444"/>
                  <a:pt x="43196" y="30334"/>
                </a:cubicBezTo>
                <a:cubicBezTo>
                  <a:pt x="55815" y="31224"/>
                  <a:pt x="89709" y="30537"/>
                  <a:pt x="99011" y="30577"/>
                </a:cubicBezTo>
              </a:path>
            </a:pathLst>
          </a:custGeom>
          <a:noFill/>
          <a:ln w="19050" cap="flat" cmpd="sng">
            <a:solidFill>
              <a:srgbClr val="0066FF"/>
            </a:solidFill>
            <a:prstDash val="solid"/>
            <a:round/>
            <a:headEnd type="none" w="med" len="med"/>
            <a:tailEnd type="none" w="med" len="med"/>
          </a:ln>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g28267730e56_0_63"/>
          <p:cNvSpPr txBox="1">
            <a:spLocks noGrp="1"/>
          </p:cNvSpPr>
          <p:nvPr>
            <p:ph type="title"/>
          </p:nvPr>
        </p:nvSpPr>
        <p:spPr>
          <a:xfrm>
            <a:off x="245194" y="190885"/>
            <a:ext cx="6081900" cy="567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Additional Study on Small N-Counts in Colorado’s Accountability System</a:t>
            </a:r>
            <a:endParaRPr/>
          </a:p>
        </p:txBody>
      </p:sp>
      <p:sp>
        <p:nvSpPr>
          <p:cNvPr id="615" name="Google Shape;615;g28267730e56_0_63"/>
          <p:cNvSpPr txBox="1">
            <a:spLocks noGrp="1"/>
          </p:cNvSpPr>
          <p:nvPr>
            <p:ph type="body" idx="1"/>
          </p:nvPr>
        </p:nvSpPr>
        <p:spPr>
          <a:xfrm>
            <a:off x="579800" y="1097375"/>
            <a:ext cx="7886700" cy="3663300"/>
          </a:xfrm>
          <a:prstGeom prst="rect">
            <a:avLst/>
          </a:prstGeom>
          <a:ln w="9525" cap="flat" cmpd="sng">
            <a:solidFill>
              <a:schemeClr val="lt1"/>
            </a:solidFill>
            <a:prstDash val="solid"/>
            <a:round/>
            <a:headEnd type="none" w="sm" len="sm"/>
            <a:tailEnd type="none" w="sm" len="sm"/>
          </a:ln>
        </p:spPr>
        <p:txBody>
          <a:bodyPr spcFirstLastPara="1" wrap="square" lIns="0" tIns="0" rIns="0" bIns="45700" anchor="t" anchorCtr="0">
            <a:normAutofit lnSpcReduction="10000"/>
          </a:bodyPr>
          <a:lstStyle/>
          <a:p>
            <a:pPr marL="0" lvl="0" indent="0" algn="l" rtl="0">
              <a:spcBef>
                <a:spcPts val="750"/>
              </a:spcBef>
              <a:spcAft>
                <a:spcPts val="0"/>
              </a:spcAft>
              <a:buClr>
                <a:schemeClr val="dk1"/>
              </a:buClr>
              <a:buSzPts val="1100"/>
              <a:buFont typeface="Arial"/>
              <a:buNone/>
            </a:pPr>
            <a:r>
              <a:rPr lang="en" sz="2200" u="sng">
                <a:solidFill>
                  <a:schemeClr val="hlink"/>
                </a:solidFill>
                <a:hlinkClick r:id="rId3"/>
              </a:rPr>
              <a:t>Revisiting N Size: Evaluating Outcomes on the School and District Performance Frameworks Relative to N Size</a:t>
            </a:r>
            <a:r>
              <a:rPr lang="en" sz="2200"/>
              <a:t> (Elena Diaz-Bilello, Center for Assessment, 2012) </a:t>
            </a:r>
            <a:endParaRPr sz="2200"/>
          </a:p>
          <a:p>
            <a:pPr marL="342900" marR="0" lvl="0" indent="-267724" algn="l" rtl="0">
              <a:lnSpc>
                <a:spcPct val="90000"/>
              </a:lnSpc>
              <a:spcBef>
                <a:spcPts val="375"/>
              </a:spcBef>
              <a:spcAft>
                <a:spcPts val="0"/>
              </a:spcAft>
              <a:buSzPts val="2116"/>
              <a:buChar char="•"/>
            </a:pPr>
            <a:r>
              <a:rPr lang="en"/>
              <a:t>Concern was that overall ratings on the frameworks are “biased” against large districts and schools.</a:t>
            </a:r>
            <a:endParaRPr/>
          </a:p>
          <a:p>
            <a:pPr marL="342900" marR="0" lvl="0" indent="-267724" algn="l" rtl="0">
              <a:lnSpc>
                <a:spcPct val="90000"/>
              </a:lnSpc>
              <a:spcBef>
                <a:spcPts val="0"/>
              </a:spcBef>
              <a:spcAft>
                <a:spcPts val="0"/>
              </a:spcAft>
              <a:buSzPts val="2116"/>
              <a:buChar char="•"/>
            </a:pPr>
            <a:r>
              <a:rPr lang="en"/>
              <a:t>Findings illustrate a statistical phenomena that exists as an artifact of n-size, not any form of intentional and/or systemic “bias” </a:t>
            </a:r>
            <a:endParaRPr/>
          </a:p>
          <a:p>
            <a:pPr marL="342900" marR="0" lvl="0" indent="-267724" algn="l" rtl="0">
              <a:lnSpc>
                <a:spcPct val="90000"/>
              </a:lnSpc>
              <a:spcBef>
                <a:spcPts val="0"/>
              </a:spcBef>
              <a:spcAft>
                <a:spcPts val="0"/>
              </a:spcAft>
              <a:buSzPts val="2116"/>
              <a:buChar char="•"/>
            </a:pPr>
            <a:r>
              <a:rPr lang="en"/>
              <a:t>To address concerns related to the observed “funnel” patterns, CDE adopted two mechanisms to help ensure “fairness” related to accreditation ratings: </a:t>
            </a:r>
            <a:endParaRPr/>
          </a:p>
          <a:p>
            <a:pPr marL="685800" marR="0" lvl="0" indent="0" algn="l" rtl="0">
              <a:lnSpc>
                <a:spcPct val="90000"/>
              </a:lnSpc>
              <a:spcBef>
                <a:spcPts val="375"/>
              </a:spcBef>
              <a:spcAft>
                <a:spcPts val="0"/>
              </a:spcAft>
              <a:buNone/>
            </a:pPr>
            <a:r>
              <a:rPr lang="en" sz="1600"/>
              <a:t>1. Data is pooled to minimize the increased variability that is associated with smaller systems </a:t>
            </a:r>
            <a:endParaRPr sz="1600"/>
          </a:p>
          <a:p>
            <a:pPr marL="685800" marR="0" lvl="0" indent="0" algn="l" rtl="0">
              <a:lnSpc>
                <a:spcPct val="90000"/>
              </a:lnSpc>
              <a:spcBef>
                <a:spcPts val="375"/>
              </a:spcBef>
              <a:spcAft>
                <a:spcPts val="0"/>
              </a:spcAft>
              <a:buNone/>
            </a:pPr>
            <a:r>
              <a:rPr lang="en" sz="1600"/>
              <a:t>2. The Request to Reconsider process allows for additional data to be used for the appeal of low ratings.  Similarly, districts reserve the right to have school ratings reduced based on their own professional judgment.</a:t>
            </a:r>
            <a:endParaRPr sz="1600"/>
          </a:p>
        </p:txBody>
      </p:sp>
      <p:sp>
        <p:nvSpPr>
          <p:cNvPr id="616" name="Google Shape;616;g28267730e56_0_63"/>
          <p:cNvSpPr txBox="1">
            <a:spLocks noGrp="1"/>
          </p:cNvSpPr>
          <p:nvPr>
            <p:ph type="sldNum" idx="12"/>
          </p:nvPr>
        </p:nvSpPr>
        <p:spPr>
          <a:xfrm>
            <a:off x="89064" y="4760666"/>
            <a:ext cx="2057400" cy="27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3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3" name="Google Shape;513;p71"/>
          <p:cNvSpPr txBox="1">
            <a:spLocks noGrp="1"/>
          </p:cNvSpPr>
          <p:nvPr>
            <p:ph type="body" idx="1"/>
          </p:nvPr>
        </p:nvSpPr>
        <p:spPr>
          <a:xfrm>
            <a:off x="4572000" y="1149446"/>
            <a:ext cx="4161675" cy="3178800"/>
          </a:xfrm>
          <a:prstGeom prst="rect">
            <a:avLst/>
          </a:prstGeom>
          <a:noFill/>
          <a:ln>
            <a:noFill/>
          </a:ln>
        </p:spPr>
        <p:txBody>
          <a:bodyPr spcFirstLastPara="1" wrap="square" lIns="0" tIns="0" rIns="0" bIns="0" anchor="t" anchorCtr="0">
            <a:normAutofit fontScale="77500" lnSpcReduction="20000"/>
          </a:bodyPr>
          <a:lstStyle/>
          <a:p>
            <a:pPr marL="149860" lvl="0" indent="0" algn="ctr" rtl="0">
              <a:lnSpc>
                <a:spcPct val="115000"/>
              </a:lnSpc>
              <a:spcBef>
                <a:spcPts val="0"/>
              </a:spcBef>
              <a:spcAft>
                <a:spcPts val="0"/>
              </a:spcAft>
              <a:buSzPct val="88888"/>
              <a:buNone/>
            </a:pPr>
            <a:r>
              <a:rPr lang="en" b="1" dirty="0">
                <a:solidFill>
                  <a:srgbClr val="002060"/>
                </a:solidFill>
              </a:rPr>
              <a:t>Items to Cover in Other Ways or Other Times</a:t>
            </a:r>
            <a:br>
              <a:rPr lang="en" b="1" dirty="0">
                <a:solidFill>
                  <a:srgbClr val="002060"/>
                </a:solidFill>
              </a:rPr>
            </a:br>
            <a:endParaRPr lang="en" b="1" dirty="0">
              <a:solidFill>
                <a:srgbClr val="002060"/>
              </a:solidFill>
            </a:endParaRPr>
          </a:p>
          <a:p>
            <a:pPr marL="457200" lvl="0" indent="-307340" algn="l" rtl="0">
              <a:lnSpc>
                <a:spcPct val="115000"/>
              </a:lnSpc>
              <a:spcBef>
                <a:spcPts val="0"/>
              </a:spcBef>
              <a:spcAft>
                <a:spcPts val="0"/>
              </a:spcAft>
              <a:buSzPct val="88888"/>
              <a:buChar char="●"/>
            </a:pPr>
            <a:r>
              <a:rPr lang="en" dirty="0"/>
              <a:t>Comprehensive walkthrough of growth model</a:t>
            </a:r>
            <a:endParaRPr dirty="0"/>
          </a:p>
          <a:p>
            <a:pPr marL="457200" lvl="0" indent="-307340" algn="l" rtl="0">
              <a:lnSpc>
                <a:spcPct val="115000"/>
              </a:lnSpc>
              <a:spcBef>
                <a:spcPts val="0"/>
              </a:spcBef>
              <a:spcAft>
                <a:spcPts val="0"/>
              </a:spcAft>
              <a:buSzPct val="88888"/>
              <a:buChar char="●"/>
            </a:pPr>
            <a:r>
              <a:rPr lang="en" dirty="0"/>
              <a:t>Connection to educator evaluation</a:t>
            </a:r>
            <a:endParaRPr dirty="0"/>
          </a:p>
          <a:p>
            <a:pPr marL="457200" lvl="0" indent="-307340" algn="l" rtl="0">
              <a:lnSpc>
                <a:spcPct val="115000"/>
              </a:lnSpc>
              <a:spcBef>
                <a:spcPts val="0"/>
              </a:spcBef>
              <a:spcAft>
                <a:spcPts val="0"/>
              </a:spcAft>
              <a:buSzPct val="88888"/>
              <a:buChar char="●"/>
            </a:pPr>
            <a:r>
              <a:rPr lang="en" dirty="0"/>
              <a:t>Comprehensive overview of federal requirements</a:t>
            </a:r>
            <a:endParaRPr dirty="0"/>
          </a:p>
          <a:p>
            <a:pPr marL="457200" lvl="0" indent="-307340" algn="l" rtl="0">
              <a:lnSpc>
                <a:spcPct val="115000"/>
              </a:lnSpc>
              <a:spcBef>
                <a:spcPts val="0"/>
              </a:spcBef>
              <a:spcAft>
                <a:spcPts val="0"/>
              </a:spcAft>
              <a:buSzPct val="88888"/>
              <a:buChar char="●"/>
            </a:pPr>
            <a:r>
              <a:rPr lang="en" dirty="0"/>
              <a:t>Options for PWR Measures and incentivizing work-based learning</a:t>
            </a:r>
            <a:endParaRPr dirty="0"/>
          </a:p>
          <a:p>
            <a:pPr marL="457200" lvl="0" indent="-307340" algn="l" rtl="0">
              <a:lnSpc>
                <a:spcPct val="115000"/>
              </a:lnSpc>
              <a:spcBef>
                <a:spcPts val="0"/>
              </a:spcBef>
              <a:spcAft>
                <a:spcPts val="0"/>
              </a:spcAft>
              <a:buSzPct val="88888"/>
              <a:buChar char="●"/>
            </a:pPr>
            <a:r>
              <a:rPr lang="en" dirty="0"/>
              <a:t>Options for use of K-2 data</a:t>
            </a:r>
            <a:endParaRPr dirty="0"/>
          </a:p>
          <a:p>
            <a:pPr marL="457200" lvl="0" indent="-307340" algn="l" rtl="0">
              <a:lnSpc>
                <a:spcPct val="115000"/>
              </a:lnSpc>
              <a:spcBef>
                <a:spcPts val="0"/>
              </a:spcBef>
              <a:spcAft>
                <a:spcPts val="0"/>
              </a:spcAft>
              <a:buSzPct val="88888"/>
              <a:buChar char="●"/>
            </a:pPr>
            <a:r>
              <a:rPr lang="en" dirty="0"/>
              <a:t>How CO’s system compares to other states</a:t>
            </a:r>
            <a:endParaRPr dirty="0"/>
          </a:p>
          <a:p>
            <a:pPr marL="457200" lvl="0" indent="-307340" algn="l" rtl="0">
              <a:lnSpc>
                <a:spcPct val="115000"/>
              </a:lnSpc>
              <a:spcBef>
                <a:spcPts val="0"/>
              </a:spcBef>
              <a:spcAft>
                <a:spcPts val="0"/>
              </a:spcAft>
              <a:buSzPct val="88888"/>
              <a:buChar char="●"/>
            </a:pPr>
            <a:r>
              <a:rPr lang="en" dirty="0"/>
              <a:t>Lessons learned about quality programming and student outcomes</a:t>
            </a:r>
            <a:endParaRPr dirty="0"/>
          </a:p>
          <a:p>
            <a:pPr marL="457200" lvl="0" indent="-307340" algn="l" rtl="0">
              <a:lnSpc>
                <a:spcPct val="115000"/>
              </a:lnSpc>
              <a:spcBef>
                <a:spcPts val="0"/>
              </a:spcBef>
              <a:spcAft>
                <a:spcPts val="0"/>
              </a:spcAft>
              <a:buSzPct val="88888"/>
              <a:buChar char="●"/>
            </a:pPr>
            <a:r>
              <a:rPr lang="en" dirty="0"/>
              <a:t>Relationship of current system to 1241 TF’s discussion on quality schools</a:t>
            </a:r>
            <a:endParaRPr dirty="0"/>
          </a:p>
          <a:p>
            <a:pPr marL="457200" lvl="0" indent="-307340" algn="l" rtl="0">
              <a:lnSpc>
                <a:spcPct val="115000"/>
              </a:lnSpc>
              <a:spcBef>
                <a:spcPts val="0"/>
              </a:spcBef>
              <a:spcAft>
                <a:spcPts val="0"/>
              </a:spcAft>
              <a:buSzPct val="88888"/>
              <a:buChar char="●"/>
            </a:pPr>
            <a:r>
              <a:rPr lang="en" dirty="0"/>
              <a:t>Impacts of framework changes on districts</a:t>
            </a:r>
            <a:endParaRPr dirty="0"/>
          </a:p>
          <a:p>
            <a:pPr marL="457200" lvl="0" indent="-307340" algn="l" rtl="0">
              <a:lnSpc>
                <a:spcPct val="115000"/>
              </a:lnSpc>
              <a:spcBef>
                <a:spcPts val="0"/>
              </a:spcBef>
              <a:spcAft>
                <a:spcPts val="0"/>
              </a:spcAft>
              <a:buSzPct val="88888"/>
              <a:buChar char="●"/>
            </a:pPr>
            <a:r>
              <a:rPr lang="en" dirty="0"/>
              <a:t>In-depth walkthrough of turnaround strategies</a:t>
            </a:r>
            <a:endParaRPr dirty="0"/>
          </a:p>
          <a:p>
            <a:pPr marL="457200" lvl="0" indent="-307340" algn="l" rtl="0">
              <a:lnSpc>
                <a:spcPct val="115000"/>
              </a:lnSpc>
              <a:spcBef>
                <a:spcPts val="0"/>
              </a:spcBef>
              <a:spcAft>
                <a:spcPts val="0"/>
              </a:spcAft>
              <a:buSzPct val="88888"/>
              <a:buChar char="●"/>
            </a:pPr>
            <a:r>
              <a:rPr lang="en" dirty="0"/>
              <a:t>State assessments (e.g., turnaround times, accommodations)</a:t>
            </a:r>
          </a:p>
          <a:p>
            <a:pPr marL="457200" lvl="0" indent="-307340" algn="l" rtl="0">
              <a:lnSpc>
                <a:spcPct val="115000"/>
              </a:lnSpc>
              <a:spcBef>
                <a:spcPts val="0"/>
              </a:spcBef>
              <a:spcAft>
                <a:spcPts val="0"/>
              </a:spcAft>
              <a:buSzPct val="88888"/>
              <a:buChar char="●"/>
            </a:pPr>
            <a:r>
              <a:rPr lang="en" dirty="0"/>
              <a:t>New frameworks measures under consideration by state board</a:t>
            </a:r>
            <a:endParaRPr dirty="0"/>
          </a:p>
          <a:p>
            <a:pPr marL="457200" lvl="0" indent="-307340" algn="l" rtl="0">
              <a:lnSpc>
                <a:spcPct val="115000"/>
              </a:lnSpc>
              <a:spcBef>
                <a:spcPts val="0"/>
              </a:spcBef>
              <a:spcAft>
                <a:spcPts val="0"/>
              </a:spcAft>
              <a:buSzPct val="88888"/>
              <a:buChar char="●"/>
            </a:pPr>
            <a:endParaRPr dirty="0"/>
          </a:p>
        </p:txBody>
      </p:sp>
      <p:sp>
        <p:nvSpPr>
          <p:cNvPr id="2" name="Text Placeholder 1">
            <a:extLst>
              <a:ext uri="{FF2B5EF4-FFF2-40B4-BE49-F238E27FC236}">
                <a16:creationId xmlns:a16="http://schemas.microsoft.com/office/drawing/2014/main" id="{E19D9A40-CC47-A3E8-A8D8-8B9ABCF79E7C}"/>
              </a:ext>
            </a:extLst>
          </p:cNvPr>
          <p:cNvSpPr>
            <a:spLocks noGrp="1"/>
          </p:cNvSpPr>
          <p:nvPr>
            <p:ph type="body" idx="2"/>
          </p:nvPr>
        </p:nvSpPr>
        <p:spPr>
          <a:xfrm>
            <a:off x="572100" y="1149446"/>
            <a:ext cx="3999900" cy="3178800"/>
          </a:xfrm>
        </p:spPr>
        <p:txBody>
          <a:bodyPr>
            <a:normAutofit/>
          </a:bodyPr>
          <a:lstStyle/>
          <a:p>
            <a:pPr marL="139700" indent="0" algn="ctr">
              <a:buNone/>
            </a:pPr>
            <a:r>
              <a:rPr lang="en-US" sz="1100" b="1" dirty="0">
                <a:solidFill>
                  <a:srgbClr val="002060"/>
                </a:solidFill>
              </a:rPr>
              <a:t>Items Covered in this Presentation</a:t>
            </a:r>
            <a:br>
              <a:rPr lang="en-US" sz="1100" b="1" dirty="0">
                <a:solidFill>
                  <a:srgbClr val="002060"/>
                </a:solidFill>
              </a:rPr>
            </a:br>
            <a:endParaRPr lang="en-US" sz="1100" b="1" dirty="0">
              <a:solidFill>
                <a:srgbClr val="002060"/>
              </a:solidFill>
            </a:endParaRPr>
          </a:p>
          <a:p>
            <a:pPr indent="-307340">
              <a:buSzPct val="88888"/>
            </a:pPr>
            <a:r>
              <a:rPr lang="en-US" sz="1100" dirty="0"/>
              <a:t>How smaller n-sizes are addressed and rationale</a:t>
            </a:r>
          </a:p>
          <a:p>
            <a:pPr indent="-307340">
              <a:buSzPct val="88888"/>
            </a:pPr>
            <a:r>
              <a:rPr lang="en-US" sz="1100" dirty="0"/>
              <a:t>Historical review of current accountability system</a:t>
            </a:r>
          </a:p>
          <a:p>
            <a:pPr indent="-307340">
              <a:buSzPct val="88888"/>
            </a:pPr>
            <a:r>
              <a:rPr lang="en-US" sz="1100" dirty="0"/>
              <a:t>Accountability system’s theory of action and legislative intent</a:t>
            </a:r>
          </a:p>
          <a:p>
            <a:pPr indent="-307340">
              <a:buSzPct val="88888"/>
            </a:pPr>
            <a:r>
              <a:rPr lang="en-US" sz="1100" dirty="0"/>
              <a:t>Comprehensive review of the full accountability and accreditation system</a:t>
            </a:r>
          </a:p>
          <a:p>
            <a:pPr indent="-307340">
              <a:buSzPct val="88888"/>
            </a:pPr>
            <a:r>
              <a:rPr lang="en-US" sz="1100" dirty="0"/>
              <a:t>Current PWR Measures</a:t>
            </a:r>
          </a:p>
          <a:p>
            <a:pPr indent="-307340">
              <a:buSzPct val="88888"/>
            </a:pPr>
            <a:r>
              <a:rPr lang="en-US" sz="1100" dirty="0"/>
              <a:t>Examination of combined groups</a:t>
            </a:r>
          </a:p>
          <a:p>
            <a:pPr indent="-307340">
              <a:buSzPct val="88888"/>
            </a:pPr>
            <a:r>
              <a:rPr lang="en-US" sz="1100" dirty="0"/>
              <a:t>Supports and actions for identified sites (Performance Watch)</a:t>
            </a:r>
          </a:p>
          <a:p>
            <a:pPr indent="-307340">
              <a:buSzPct val="88888"/>
            </a:pPr>
            <a:r>
              <a:rPr lang="en-US" sz="1100" dirty="0"/>
              <a:t>Study on trends over time for sites on Performance Watch</a:t>
            </a:r>
          </a:p>
          <a:p>
            <a:pPr indent="-307340">
              <a:buSzPct val="88888"/>
            </a:pPr>
            <a:r>
              <a:rPr lang="en-US" sz="1100" dirty="0"/>
              <a:t>Awards and bright spots</a:t>
            </a:r>
          </a:p>
          <a:p>
            <a:pPr indent="-307340">
              <a:buSzPct val="88888"/>
            </a:pPr>
            <a:r>
              <a:rPr lang="en-US" sz="1100" dirty="0"/>
              <a:t>Stakeholder processes</a:t>
            </a:r>
          </a:p>
          <a:p>
            <a:pPr indent="-307340">
              <a:buSzPct val="88888"/>
            </a:pPr>
            <a:r>
              <a:rPr lang="en-US" sz="1100" dirty="0"/>
              <a:t>Other public reporting </a:t>
            </a:r>
          </a:p>
          <a:p>
            <a:endParaRPr lang="en-US" dirty="0"/>
          </a:p>
          <a:p>
            <a:endParaRPr lang="en-US" dirty="0"/>
          </a:p>
        </p:txBody>
      </p:sp>
      <p:sp>
        <p:nvSpPr>
          <p:cNvPr id="512" name="Google Shape;512;p71"/>
          <p:cNvSpPr txBox="1">
            <a:spLocks noGrp="1"/>
          </p:cNvSpPr>
          <p:nvPr>
            <p:ph type="title"/>
          </p:nvPr>
        </p:nvSpPr>
        <p:spPr>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dirty="0"/>
              <a:t>Responding to Task Force Members’ Questions</a:t>
            </a:r>
            <a:endParaRPr dirty="0"/>
          </a:p>
        </p:txBody>
      </p:sp>
      <p:sp>
        <p:nvSpPr>
          <p:cNvPr id="514" name="Google Shape;514;p71"/>
          <p:cNvSpPr txBox="1">
            <a:spLocks noGrp="1"/>
          </p:cNvSpPr>
          <p:nvPr>
            <p:ph type="sldNum" idx="3"/>
          </p:nvPr>
        </p:nvSpPr>
        <p:spPr>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a:t>
            </a:fld>
            <a:endParaRPr/>
          </a:p>
        </p:txBody>
      </p:sp>
    </p:spTree>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76"/>
          <p:cNvSpPr txBox="1">
            <a:spLocks noGrp="1"/>
          </p:cNvSpPr>
          <p:nvPr>
            <p:ph type="title"/>
          </p:nvPr>
        </p:nvSpPr>
        <p:spPr>
          <a:xfrm>
            <a:off x="245194" y="190885"/>
            <a:ext cx="6081865" cy="56731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 sz="2000" b="1">
                <a:latin typeface="Rockwell"/>
                <a:ea typeface="Rockwell"/>
                <a:cs typeface="Rockwell"/>
                <a:sym typeface="Rockwell"/>
              </a:rPr>
              <a:t>Performance Frameworks </a:t>
            </a:r>
            <a:r>
              <a:rPr lang="en" sz="2000">
                <a:latin typeface="Rockwell"/>
                <a:ea typeface="Rockwell"/>
                <a:cs typeface="Rockwell"/>
                <a:sym typeface="Rockwell"/>
              </a:rPr>
              <a:t>| </a:t>
            </a:r>
            <a:r>
              <a:rPr lang="en" sz="2000">
                <a:latin typeface="Calibri"/>
                <a:ea typeface="Calibri"/>
                <a:cs typeface="Calibri"/>
                <a:sym typeface="Calibri"/>
              </a:rPr>
              <a:t>Exploration of a </a:t>
            </a:r>
            <a:r>
              <a:rPr lang="en">
                <a:latin typeface="Calibri"/>
                <a:ea typeface="Calibri"/>
                <a:cs typeface="Calibri"/>
                <a:sym typeface="Calibri"/>
              </a:rPr>
              <a:t>Combined Subgroup </a:t>
            </a:r>
            <a:endParaRPr>
              <a:latin typeface="Calibri"/>
              <a:ea typeface="Calibri"/>
              <a:cs typeface="Calibri"/>
              <a:sym typeface="Calibri"/>
            </a:endParaRPr>
          </a:p>
        </p:txBody>
      </p:sp>
      <p:sp>
        <p:nvSpPr>
          <p:cNvPr id="622" name="Google Shape;622;p76"/>
          <p:cNvSpPr txBox="1">
            <a:spLocks noGrp="1"/>
          </p:cNvSpPr>
          <p:nvPr>
            <p:ph type="body" idx="1"/>
          </p:nvPr>
        </p:nvSpPr>
        <p:spPr>
          <a:xfrm>
            <a:off x="628650" y="1097275"/>
            <a:ext cx="7886700" cy="3724200"/>
          </a:xfrm>
          <a:prstGeom prst="rect">
            <a:avLst/>
          </a:prstGeom>
          <a:noFill/>
          <a:ln>
            <a:noFill/>
          </a:ln>
        </p:spPr>
        <p:txBody>
          <a:bodyPr spcFirstLastPara="1" wrap="square" lIns="0" tIns="0" rIns="0" bIns="45700" anchor="t" anchorCtr="0">
            <a:normAutofit/>
          </a:bodyPr>
          <a:lstStyle/>
          <a:p>
            <a:pPr marL="342900" marR="0" lvl="0" indent="-267724" algn="l" rtl="0">
              <a:lnSpc>
                <a:spcPct val="90000"/>
              </a:lnSpc>
              <a:spcBef>
                <a:spcPts val="750"/>
              </a:spcBef>
              <a:spcAft>
                <a:spcPts val="0"/>
              </a:spcAft>
              <a:buSzPts val="2116"/>
              <a:buChar char="•"/>
            </a:pPr>
            <a:r>
              <a:rPr lang="en" sz="2116"/>
              <a:t>In spring 2016, districts raised concerns that students were being double-counted in multiple disaggregated group sub-indicators</a:t>
            </a:r>
            <a:br>
              <a:rPr lang="en" sz="2116"/>
            </a:br>
            <a:endParaRPr sz="2116"/>
          </a:p>
          <a:p>
            <a:pPr marL="342900" marR="0" lvl="0" indent="-267724" algn="l" rtl="0">
              <a:lnSpc>
                <a:spcPct val="90000"/>
              </a:lnSpc>
              <a:spcBef>
                <a:spcPts val="0"/>
              </a:spcBef>
              <a:spcAft>
                <a:spcPts val="0"/>
              </a:spcAft>
              <a:buSzPts val="2116"/>
              <a:buChar char="•"/>
            </a:pPr>
            <a:r>
              <a:rPr lang="en" sz="2116"/>
              <a:t>CDE investigated possibilities for changing to use a combined subgroup for framework calculations, but continue to publicly report disaggregated group information</a:t>
            </a:r>
            <a:br>
              <a:rPr lang="en" sz="2116"/>
            </a:br>
            <a:endParaRPr sz="2316"/>
          </a:p>
          <a:p>
            <a:pPr marL="342900" lvl="0" indent="-267724" algn="l" rtl="0">
              <a:spcBef>
                <a:spcPts val="0"/>
              </a:spcBef>
              <a:spcAft>
                <a:spcPts val="0"/>
              </a:spcAft>
              <a:buSzPts val="2116"/>
              <a:buChar char="•"/>
            </a:pPr>
            <a:r>
              <a:rPr lang="en" sz="2116"/>
              <a:t>Advocacy and civil rights groups expressed concerns about changing over to a combined subgroup approach</a:t>
            </a:r>
            <a:br>
              <a:rPr lang="en" sz="2116"/>
            </a:br>
            <a:endParaRPr sz="2116"/>
          </a:p>
          <a:p>
            <a:pPr marL="342900" lvl="0" indent="-267724" algn="l" rtl="0">
              <a:spcBef>
                <a:spcPts val="0"/>
              </a:spcBef>
              <a:spcAft>
                <a:spcPts val="0"/>
              </a:spcAft>
              <a:buSzPts val="2116"/>
              <a:buChar char="•"/>
            </a:pPr>
            <a:r>
              <a:rPr lang="en" sz="2116"/>
              <a:t>CDE convened a stakeholder meeting to discuss fairness of potential disaggregated group reporting approaches</a:t>
            </a:r>
            <a:endParaRPr/>
          </a:p>
        </p:txBody>
      </p:sp>
      <p:sp>
        <p:nvSpPr>
          <p:cNvPr id="623" name="Google Shape;623;p76"/>
          <p:cNvSpPr txBox="1">
            <a:spLocks noGrp="1"/>
          </p:cNvSpPr>
          <p:nvPr>
            <p:ph type="sldNum" idx="12"/>
          </p:nvPr>
        </p:nvSpPr>
        <p:spPr>
          <a:xfrm>
            <a:off x="89064" y="4760666"/>
            <a:ext cx="2057400" cy="2738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00"/>
              <a:buNone/>
            </a:pPr>
            <a:fld id="{00000000-1234-1234-1234-123412341234}" type="slidenum">
              <a:rPr lang="en"/>
              <a:t>20</a:t>
            </a:fld>
            <a:endParaRPr/>
          </a:p>
        </p:txBody>
      </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8267730e56_0_42"/>
          <p:cNvSpPr txBox="1">
            <a:spLocks noGrp="1"/>
          </p:cNvSpPr>
          <p:nvPr>
            <p:ph type="title"/>
          </p:nvPr>
        </p:nvSpPr>
        <p:spPr>
          <a:xfrm>
            <a:off x="245201" y="190875"/>
            <a:ext cx="6643500" cy="5673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 sz="2000" b="1">
                <a:latin typeface="Rockwell"/>
                <a:ea typeface="Rockwell"/>
                <a:cs typeface="Rockwell"/>
                <a:sym typeface="Rockwell"/>
              </a:rPr>
              <a:t>Performance Frameworks </a:t>
            </a:r>
            <a:r>
              <a:rPr lang="en" sz="2000">
                <a:latin typeface="Rockwell"/>
                <a:ea typeface="Rockwell"/>
                <a:cs typeface="Rockwell"/>
                <a:sym typeface="Rockwell"/>
              </a:rPr>
              <a:t>| </a:t>
            </a:r>
            <a:r>
              <a:rPr lang="en" sz="2000">
                <a:latin typeface="Calibri"/>
                <a:ea typeface="Calibri"/>
                <a:cs typeface="Calibri"/>
                <a:sym typeface="Calibri"/>
              </a:rPr>
              <a:t>Description of Combined Group v. Disaggregated Groups</a:t>
            </a:r>
            <a:r>
              <a:rPr lang="en">
                <a:latin typeface="Calibri"/>
                <a:ea typeface="Calibri"/>
                <a:cs typeface="Calibri"/>
                <a:sym typeface="Calibri"/>
              </a:rPr>
              <a:t> </a:t>
            </a:r>
            <a:endParaRPr>
              <a:latin typeface="Calibri"/>
              <a:ea typeface="Calibri"/>
              <a:cs typeface="Calibri"/>
              <a:sym typeface="Calibri"/>
            </a:endParaRPr>
          </a:p>
        </p:txBody>
      </p:sp>
      <p:sp>
        <p:nvSpPr>
          <p:cNvPr id="629" name="Google Shape;629;g28267730e56_0_42"/>
          <p:cNvSpPr txBox="1">
            <a:spLocks noGrp="1"/>
          </p:cNvSpPr>
          <p:nvPr>
            <p:ph type="sldNum" idx="12"/>
          </p:nvPr>
        </p:nvSpPr>
        <p:spPr>
          <a:xfrm>
            <a:off x="89064" y="4760666"/>
            <a:ext cx="2057400" cy="27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300"/>
              <a:buFont typeface="Arial"/>
              <a:buNone/>
            </a:pPr>
            <a:fld id="{00000000-1234-1234-1234-123412341234}" type="slidenum">
              <a:rPr lang="en"/>
              <a:t>21</a:t>
            </a:fld>
            <a:endParaRPr/>
          </a:p>
        </p:txBody>
      </p:sp>
      <p:graphicFrame>
        <p:nvGraphicFramePr>
          <p:cNvPr id="630" name="Google Shape;630;g28267730e56_0_42"/>
          <p:cNvGraphicFramePr/>
          <p:nvPr/>
        </p:nvGraphicFramePr>
        <p:xfrm>
          <a:off x="492575" y="1258050"/>
          <a:ext cx="8158825" cy="2243459"/>
        </p:xfrm>
        <a:graphic>
          <a:graphicData uri="http://schemas.openxmlformats.org/drawingml/2006/table">
            <a:tbl>
              <a:tblPr>
                <a:noFill/>
                <a:tableStyleId>{94E42D9C-5FD6-4155-AF5F-AEF3AE74E1CC}</a:tableStyleId>
              </a:tblPr>
              <a:tblGrid>
                <a:gridCol w="4092150">
                  <a:extLst>
                    <a:ext uri="{9D8B030D-6E8A-4147-A177-3AD203B41FA5}">
                      <a16:colId xmlns:a16="http://schemas.microsoft.com/office/drawing/2014/main" val="20000"/>
                    </a:ext>
                  </a:extLst>
                </a:gridCol>
                <a:gridCol w="4066675">
                  <a:extLst>
                    <a:ext uri="{9D8B030D-6E8A-4147-A177-3AD203B41FA5}">
                      <a16:colId xmlns:a16="http://schemas.microsoft.com/office/drawing/2014/main" val="20001"/>
                    </a:ext>
                  </a:extLst>
                </a:gridCol>
              </a:tblGrid>
              <a:tr h="380400">
                <a:tc>
                  <a:txBody>
                    <a:bodyPr/>
                    <a:lstStyle/>
                    <a:p>
                      <a:pPr marL="0" lvl="0" indent="0" algn="ctr" rtl="0">
                        <a:spcBef>
                          <a:spcPts val="0"/>
                        </a:spcBef>
                        <a:spcAft>
                          <a:spcPts val="0"/>
                        </a:spcAft>
                        <a:buNone/>
                      </a:pPr>
                      <a:r>
                        <a:rPr lang="en" b="1">
                          <a:solidFill>
                            <a:schemeClr val="lt1"/>
                          </a:solidFill>
                        </a:rPr>
                        <a:t>Combined Group</a:t>
                      </a:r>
                      <a:endParaRPr b="1">
                        <a:solidFill>
                          <a:schemeClr val="lt1"/>
                        </a:solidFill>
                      </a:endParaRPr>
                    </a:p>
                  </a:txBody>
                  <a:tcPr marL="91425" marR="91425" marT="91425" marB="91425">
                    <a:solidFill>
                      <a:schemeClr val="accent2"/>
                    </a:solidFill>
                  </a:tcPr>
                </a:tc>
                <a:tc>
                  <a:txBody>
                    <a:bodyPr/>
                    <a:lstStyle/>
                    <a:p>
                      <a:pPr marL="0" lvl="0" indent="0" algn="ctr" rtl="0">
                        <a:spcBef>
                          <a:spcPts val="0"/>
                        </a:spcBef>
                        <a:spcAft>
                          <a:spcPts val="0"/>
                        </a:spcAft>
                        <a:buNone/>
                      </a:pPr>
                      <a:r>
                        <a:rPr lang="en" b="1">
                          <a:solidFill>
                            <a:srgbClr val="D8D8D8"/>
                          </a:solidFill>
                        </a:rPr>
                        <a:t>Disaggregated Group</a:t>
                      </a:r>
                      <a:endParaRPr b="1">
                        <a:solidFill>
                          <a:srgbClr val="D8D8D8"/>
                        </a:solidFill>
                      </a:endParaRPr>
                    </a:p>
                  </a:txBody>
                  <a:tcPr marL="91425" marR="91425" marT="91425" marB="91425">
                    <a:solidFill>
                      <a:srgbClr val="0C343D"/>
                    </a:solidFill>
                  </a:tcPr>
                </a:tc>
                <a:extLst>
                  <a:ext uri="{0D108BD9-81ED-4DB2-BD59-A6C34878D82A}">
                    <a16:rowId xmlns:a16="http://schemas.microsoft.com/office/drawing/2014/main" val="10000"/>
                  </a:ext>
                </a:extLst>
              </a:tr>
              <a:tr h="961325">
                <a:tc>
                  <a:txBody>
                    <a:bodyPr/>
                    <a:lstStyle/>
                    <a:p>
                      <a:pPr marL="0" lvl="0" indent="0" algn="l" rtl="0">
                        <a:lnSpc>
                          <a:spcPct val="115000"/>
                        </a:lnSpc>
                        <a:spcBef>
                          <a:spcPts val="0"/>
                        </a:spcBef>
                        <a:spcAft>
                          <a:spcPts val="0"/>
                        </a:spcAft>
                        <a:buNone/>
                      </a:pPr>
                      <a:r>
                        <a:rPr lang="en" sz="1600">
                          <a:solidFill>
                            <a:schemeClr val="dk1"/>
                          </a:solidFill>
                        </a:rPr>
                        <a:t>- </a:t>
                      </a:r>
                      <a:r>
                        <a:rPr lang="en" sz="1600">
                          <a:solidFill>
                            <a:srgbClr val="5C6670"/>
                          </a:solidFill>
                          <a:latin typeface="Calibri"/>
                          <a:ea typeface="Calibri"/>
                          <a:cs typeface="Calibri"/>
                          <a:sym typeface="Calibri"/>
                        </a:rPr>
                        <a:t>Students only count once</a:t>
                      </a:r>
                      <a:endParaRPr sz="1600">
                        <a:solidFill>
                          <a:srgbClr val="5C667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 </a:t>
                      </a:r>
                      <a:r>
                        <a:rPr lang="en" sz="1600">
                          <a:solidFill>
                            <a:srgbClr val="5C6670"/>
                          </a:solidFill>
                          <a:latin typeface="Calibri"/>
                          <a:ea typeface="Calibri"/>
                          <a:cs typeface="Calibri"/>
                          <a:sym typeface="Calibri"/>
                        </a:rPr>
                        <a:t>Addresses perceived “penalty” for serving high need students</a:t>
                      </a:r>
                      <a:endParaRPr sz="1600">
                        <a:solidFill>
                          <a:srgbClr val="5C6670"/>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 </a:t>
                      </a:r>
                      <a:r>
                        <a:rPr lang="en" sz="1600">
                          <a:solidFill>
                            <a:srgbClr val="5C6670"/>
                          </a:solidFill>
                          <a:latin typeface="Calibri"/>
                          <a:ea typeface="Calibri"/>
                          <a:cs typeface="Calibri"/>
                          <a:sym typeface="Calibri"/>
                        </a:rPr>
                        <a:t>Educators care about outcomes for all students, regardless of points</a:t>
                      </a:r>
                      <a:endParaRPr sz="1200"/>
                    </a:p>
                  </a:txBody>
                  <a:tcPr marL="91425" marR="91425" marT="91425" marB="91425">
                    <a:solidFill>
                      <a:srgbClr val="CFE2F3"/>
                    </a:solidFill>
                  </a:tcPr>
                </a:tc>
                <a:tc>
                  <a:txBody>
                    <a:bodyPr/>
                    <a:lstStyle/>
                    <a:p>
                      <a:pPr marL="228600" lvl="0" indent="-273050" algn="l" rtl="0">
                        <a:lnSpc>
                          <a:spcPct val="115000"/>
                        </a:lnSpc>
                        <a:spcBef>
                          <a:spcPts val="0"/>
                        </a:spcBef>
                        <a:spcAft>
                          <a:spcPts val="0"/>
                        </a:spcAft>
                        <a:buClr>
                          <a:srgbClr val="5C6670"/>
                        </a:buClr>
                        <a:buSzPts val="1600"/>
                        <a:buFont typeface="Calibri"/>
                        <a:buChar char="-"/>
                      </a:pPr>
                      <a:r>
                        <a:rPr lang="en" sz="1600">
                          <a:solidFill>
                            <a:srgbClr val="5C6670"/>
                          </a:solidFill>
                          <a:latin typeface="Calibri"/>
                          <a:ea typeface="Calibri"/>
                          <a:cs typeface="Calibri"/>
                          <a:sym typeface="Calibri"/>
                        </a:rPr>
                        <a:t>Groups of students have different types of needs</a:t>
                      </a:r>
                      <a:endParaRPr sz="1600">
                        <a:solidFill>
                          <a:srgbClr val="5C6670"/>
                        </a:solidFill>
                        <a:latin typeface="Calibri"/>
                        <a:ea typeface="Calibri"/>
                        <a:cs typeface="Calibri"/>
                        <a:sym typeface="Calibri"/>
                      </a:endParaRPr>
                    </a:p>
                    <a:p>
                      <a:pPr marL="228600" lvl="0" indent="-273050" algn="l" rtl="0">
                        <a:lnSpc>
                          <a:spcPct val="115000"/>
                        </a:lnSpc>
                        <a:spcBef>
                          <a:spcPts val="0"/>
                        </a:spcBef>
                        <a:spcAft>
                          <a:spcPts val="0"/>
                        </a:spcAft>
                        <a:buClr>
                          <a:srgbClr val="5C6670"/>
                        </a:buClr>
                        <a:buSzPts val="1600"/>
                        <a:buFont typeface="Calibri"/>
                        <a:buChar char="-"/>
                      </a:pPr>
                      <a:r>
                        <a:rPr lang="en" sz="1600">
                          <a:solidFill>
                            <a:srgbClr val="5C6670"/>
                          </a:solidFill>
                          <a:latin typeface="Calibri"/>
                          <a:ea typeface="Calibri"/>
                          <a:cs typeface="Calibri"/>
                          <a:sym typeface="Calibri"/>
                        </a:rPr>
                        <a:t>Individual groups should be seen</a:t>
                      </a:r>
                      <a:endParaRPr sz="1600">
                        <a:solidFill>
                          <a:srgbClr val="5C6670"/>
                        </a:solidFill>
                        <a:latin typeface="Calibri"/>
                        <a:ea typeface="Calibri"/>
                        <a:cs typeface="Calibri"/>
                        <a:sym typeface="Calibri"/>
                      </a:endParaRPr>
                    </a:p>
                    <a:p>
                      <a:pPr marL="228600" lvl="0" indent="-273050" algn="l" rtl="0">
                        <a:lnSpc>
                          <a:spcPct val="115000"/>
                        </a:lnSpc>
                        <a:spcBef>
                          <a:spcPts val="0"/>
                        </a:spcBef>
                        <a:spcAft>
                          <a:spcPts val="0"/>
                        </a:spcAft>
                        <a:buClr>
                          <a:srgbClr val="5C6670"/>
                        </a:buClr>
                        <a:buSzPts val="1600"/>
                        <a:buFont typeface="Calibri"/>
                        <a:buChar char="-"/>
                      </a:pPr>
                      <a:r>
                        <a:rPr lang="en" sz="1600">
                          <a:solidFill>
                            <a:srgbClr val="5C6670"/>
                          </a:solidFill>
                          <a:latin typeface="Calibri"/>
                          <a:ea typeface="Calibri"/>
                          <a:cs typeface="Calibri"/>
                          <a:sym typeface="Calibri"/>
                        </a:rPr>
                        <a:t>Direct attention (people pay attention to the points)</a:t>
                      </a:r>
                      <a:endParaRPr sz="1600">
                        <a:solidFill>
                          <a:srgbClr val="5C6670"/>
                        </a:solidFill>
                        <a:latin typeface="Calibri"/>
                        <a:ea typeface="Calibri"/>
                        <a:cs typeface="Calibri"/>
                        <a:sym typeface="Calibri"/>
                      </a:endParaRPr>
                    </a:p>
                    <a:p>
                      <a:pPr marL="228600" lvl="0" indent="-273050" algn="l" rtl="0">
                        <a:lnSpc>
                          <a:spcPct val="115000"/>
                        </a:lnSpc>
                        <a:spcBef>
                          <a:spcPts val="0"/>
                        </a:spcBef>
                        <a:spcAft>
                          <a:spcPts val="0"/>
                        </a:spcAft>
                        <a:buClr>
                          <a:srgbClr val="5C6670"/>
                        </a:buClr>
                        <a:buSzPts val="1600"/>
                        <a:buFont typeface="Calibri"/>
                        <a:buChar char="-"/>
                      </a:pPr>
                      <a:r>
                        <a:rPr lang="en" sz="1600">
                          <a:solidFill>
                            <a:srgbClr val="5C6670"/>
                          </a:solidFill>
                          <a:latin typeface="Calibri"/>
                          <a:ea typeface="Calibri"/>
                          <a:cs typeface="Calibri"/>
                          <a:sym typeface="Calibri"/>
                        </a:rPr>
                        <a:t>Aligns with funding</a:t>
                      </a:r>
                      <a:endParaRPr sz="1200"/>
                    </a:p>
                  </a:txBody>
                  <a:tcPr marL="91425" marR="91425" marT="91425" marB="91425">
                    <a:solidFill>
                      <a:srgbClr val="D9EAD3"/>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83ab365885_0_0"/>
          <p:cNvSpPr txBox="1">
            <a:spLocks noGrp="1"/>
          </p:cNvSpPr>
          <p:nvPr>
            <p:ph type="title"/>
          </p:nvPr>
        </p:nvSpPr>
        <p:spPr>
          <a:xfrm>
            <a:off x="245194" y="190885"/>
            <a:ext cx="6081900" cy="5673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 sz="2000" b="1">
                <a:latin typeface="Rockwell"/>
                <a:ea typeface="Rockwell"/>
                <a:cs typeface="Rockwell"/>
                <a:sym typeface="Rockwell"/>
              </a:rPr>
              <a:t>Performance Frameworks </a:t>
            </a:r>
            <a:r>
              <a:rPr lang="en" sz="2000">
                <a:latin typeface="Rockwell"/>
                <a:ea typeface="Rockwell"/>
                <a:cs typeface="Rockwell"/>
                <a:sym typeface="Rockwell"/>
              </a:rPr>
              <a:t>| </a:t>
            </a:r>
            <a:r>
              <a:rPr lang="en"/>
              <a:t>Impact Analysis for Combined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Group </a:t>
            </a:r>
            <a:endParaRPr/>
          </a:p>
        </p:txBody>
      </p:sp>
      <p:sp>
        <p:nvSpPr>
          <p:cNvPr id="636" name="Google Shape;636;g283ab365885_0_0"/>
          <p:cNvSpPr txBox="1">
            <a:spLocks noGrp="1"/>
          </p:cNvSpPr>
          <p:nvPr>
            <p:ph type="body" idx="1"/>
          </p:nvPr>
        </p:nvSpPr>
        <p:spPr>
          <a:xfrm>
            <a:off x="628650" y="944875"/>
            <a:ext cx="7886700" cy="2021700"/>
          </a:xfrm>
          <a:prstGeom prst="rect">
            <a:avLst/>
          </a:prstGeom>
        </p:spPr>
        <p:txBody>
          <a:bodyPr spcFirstLastPara="1" wrap="square" lIns="0" tIns="0" rIns="0" bIns="45700" anchor="t" anchorCtr="0">
            <a:normAutofit/>
          </a:bodyPr>
          <a:lstStyle/>
          <a:p>
            <a:pPr marL="457200" lvl="0" indent="-361950" algn="l" rtl="0">
              <a:lnSpc>
                <a:spcPct val="115000"/>
              </a:lnSpc>
              <a:spcBef>
                <a:spcPts val="600"/>
              </a:spcBef>
              <a:spcAft>
                <a:spcPts val="0"/>
              </a:spcAft>
              <a:buSzPts val="2100"/>
              <a:buChar char="-"/>
            </a:pPr>
            <a:r>
              <a:rPr lang="en" sz="2100">
                <a:solidFill>
                  <a:srgbClr val="5C6670"/>
                </a:solidFill>
              </a:rPr>
              <a:t>Increases the number of schools that meet the minimum n-count required to be held accountable for disaggregated student groups.</a:t>
            </a:r>
            <a:endParaRPr sz="2100">
              <a:solidFill>
                <a:srgbClr val="5C6670"/>
              </a:solidFill>
            </a:endParaRPr>
          </a:p>
          <a:p>
            <a:pPr marL="457200" lvl="0" indent="-361950" algn="l" rtl="0">
              <a:lnSpc>
                <a:spcPct val="115000"/>
              </a:lnSpc>
              <a:spcBef>
                <a:spcPts val="0"/>
              </a:spcBef>
              <a:spcAft>
                <a:spcPts val="0"/>
              </a:spcAft>
              <a:buSzPts val="2100"/>
              <a:buChar char="-"/>
            </a:pPr>
            <a:r>
              <a:rPr lang="en" sz="2100">
                <a:solidFill>
                  <a:srgbClr val="5C6670"/>
                </a:solidFill>
              </a:rPr>
              <a:t>Minimal change in achievement indicator ratings compared to individual subgroups. </a:t>
            </a:r>
            <a:r>
              <a:rPr lang="en" sz="2100" b="1">
                <a:solidFill>
                  <a:srgbClr val="5C6670"/>
                </a:solidFill>
              </a:rPr>
              <a:t> </a:t>
            </a:r>
            <a:endParaRPr sz="2100" b="1">
              <a:solidFill>
                <a:srgbClr val="5C6670"/>
              </a:solidFill>
            </a:endParaRPr>
          </a:p>
          <a:p>
            <a:pPr marL="914400" lvl="1" indent="-349250" algn="l" rtl="0">
              <a:lnSpc>
                <a:spcPct val="115000"/>
              </a:lnSpc>
              <a:spcBef>
                <a:spcPts val="0"/>
              </a:spcBef>
              <a:spcAft>
                <a:spcPts val="0"/>
              </a:spcAft>
              <a:buClr>
                <a:srgbClr val="5C6670"/>
              </a:buClr>
              <a:buSzPts val="1900"/>
              <a:buChar char="-"/>
            </a:pPr>
            <a:r>
              <a:rPr lang="en" sz="1700">
                <a:solidFill>
                  <a:srgbClr val="5C6670"/>
                </a:solidFill>
              </a:rPr>
              <a:t>Maximum 1-2% shifts across all grade levels</a:t>
            </a:r>
            <a:endParaRPr sz="1100"/>
          </a:p>
        </p:txBody>
      </p:sp>
      <p:sp>
        <p:nvSpPr>
          <p:cNvPr id="637" name="Google Shape;637;g283ab365885_0_0"/>
          <p:cNvSpPr txBox="1">
            <a:spLocks noGrp="1"/>
          </p:cNvSpPr>
          <p:nvPr>
            <p:ph type="sldNum" idx="12"/>
          </p:nvPr>
        </p:nvSpPr>
        <p:spPr>
          <a:xfrm>
            <a:off x="89064" y="4760666"/>
            <a:ext cx="2057400" cy="27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300"/>
              <a:buFont typeface="Arial"/>
              <a:buNone/>
            </a:pPr>
            <a:fld id="{00000000-1234-1234-1234-123412341234}" type="slidenum">
              <a:rPr lang="en"/>
              <a:t>22</a:t>
            </a:fld>
            <a:endParaRPr/>
          </a:p>
        </p:txBody>
      </p:sp>
      <p:pic>
        <p:nvPicPr>
          <p:cNvPr id="638" name="Google Shape;638;g283ab365885_0_0"/>
          <p:cNvPicPr preferRelativeResize="0"/>
          <p:nvPr/>
        </p:nvPicPr>
        <p:blipFill>
          <a:blip r:embed="rId3">
            <a:alphaModFix/>
          </a:blip>
          <a:stretch>
            <a:fillRect/>
          </a:stretch>
        </p:blipFill>
        <p:spPr>
          <a:xfrm>
            <a:off x="89064" y="2888550"/>
            <a:ext cx="3007015" cy="1719724"/>
          </a:xfrm>
          <a:prstGeom prst="rect">
            <a:avLst/>
          </a:prstGeom>
          <a:noFill/>
          <a:ln>
            <a:noFill/>
          </a:ln>
        </p:spPr>
      </p:pic>
      <p:pic>
        <p:nvPicPr>
          <p:cNvPr id="639" name="Google Shape;639;g283ab365885_0_0"/>
          <p:cNvPicPr preferRelativeResize="0"/>
          <p:nvPr/>
        </p:nvPicPr>
        <p:blipFill>
          <a:blip r:embed="rId4">
            <a:alphaModFix/>
          </a:blip>
          <a:stretch>
            <a:fillRect/>
          </a:stretch>
        </p:blipFill>
        <p:spPr>
          <a:xfrm>
            <a:off x="3086804" y="2888550"/>
            <a:ext cx="3003519" cy="1719725"/>
          </a:xfrm>
          <a:prstGeom prst="rect">
            <a:avLst/>
          </a:prstGeom>
          <a:noFill/>
          <a:ln>
            <a:noFill/>
          </a:ln>
        </p:spPr>
      </p:pic>
      <p:pic>
        <p:nvPicPr>
          <p:cNvPr id="640" name="Google Shape;640;g283ab365885_0_0"/>
          <p:cNvPicPr preferRelativeResize="0"/>
          <p:nvPr/>
        </p:nvPicPr>
        <p:blipFill>
          <a:blip r:embed="rId5">
            <a:alphaModFix/>
          </a:blip>
          <a:stretch>
            <a:fillRect/>
          </a:stretch>
        </p:blipFill>
        <p:spPr>
          <a:xfrm>
            <a:off x="6064274" y="2888550"/>
            <a:ext cx="3003534" cy="1719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28267730e56_0_54"/>
          <p:cNvSpPr txBox="1">
            <a:spLocks noGrp="1"/>
          </p:cNvSpPr>
          <p:nvPr>
            <p:ph type="title"/>
          </p:nvPr>
        </p:nvSpPr>
        <p:spPr>
          <a:xfrm>
            <a:off x="245194" y="190885"/>
            <a:ext cx="6081900" cy="567300"/>
          </a:xfrm>
          <a:prstGeom prst="rect">
            <a:avLst/>
          </a:prstGeom>
        </p:spPr>
        <p:txBody>
          <a:bodyPr spcFirstLastPara="1" wrap="square" lIns="0" tIns="0" rIns="0" bIns="0" anchor="t" anchorCtr="0">
            <a:normAutofit/>
          </a:bodyPr>
          <a:lstStyle/>
          <a:p>
            <a:pPr marL="0" lvl="0" indent="0" algn="l" rtl="0">
              <a:spcBef>
                <a:spcPts val="0"/>
              </a:spcBef>
              <a:spcAft>
                <a:spcPts val="0"/>
              </a:spcAft>
              <a:buClr>
                <a:schemeClr val="lt1"/>
              </a:buClr>
              <a:buSzPts val="2400"/>
              <a:buFont typeface="Arial"/>
              <a:buNone/>
            </a:pPr>
            <a:r>
              <a:rPr lang="en" sz="2000" b="1">
                <a:latin typeface="Rockwell"/>
                <a:ea typeface="Rockwell"/>
                <a:cs typeface="Rockwell"/>
                <a:sym typeface="Rockwell"/>
              </a:rPr>
              <a:t>Performance Frameworks </a:t>
            </a:r>
            <a:r>
              <a:rPr lang="en" sz="2000">
                <a:latin typeface="Rockwell"/>
                <a:ea typeface="Rockwell"/>
                <a:cs typeface="Rockwell"/>
                <a:sym typeface="Rockwell"/>
              </a:rPr>
              <a:t>|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Outcomes of the Combined Group Discussion</a:t>
            </a:r>
            <a:r>
              <a:rPr lang="en"/>
              <a:t> </a:t>
            </a:r>
            <a:endParaRPr/>
          </a:p>
        </p:txBody>
      </p:sp>
      <p:sp>
        <p:nvSpPr>
          <p:cNvPr id="646" name="Google Shape;646;g28267730e56_0_54"/>
          <p:cNvSpPr txBox="1">
            <a:spLocks noGrp="1"/>
          </p:cNvSpPr>
          <p:nvPr>
            <p:ph type="body" idx="1"/>
          </p:nvPr>
        </p:nvSpPr>
        <p:spPr>
          <a:xfrm>
            <a:off x="628650" y="1097280"/>
            <a:ext cx="7886700" cy="3480600"/>
          </a:xfrm>
          <a:prstGeom prst="rect">
            <a:avLst/>
          </a:prstGeom>
        </p:spPr>
        <p:txBody>
          <a:bodyPr spcFirstLastPara="1" wrap="square" lIns="0" tIns="0" rIns="0" bIns="45700" anchor="t" anchorCtr="0">
            <a:normAutofit/>
          </a:bodyPr>
          <a:lstStyle/>
          <a:p>
            <a:pPr marL="457200" lvl="0" indent="-361950" algn="l" rtl="0">
              <a:spcBef>
                <a:spcPts val="750"/>
              </a:spcBef>
              <a:spcAft>
                <a:spcPts val="0"/>
              </a:spcAft>
              <a:buSzPts val="2100"/>
              <a:buChar char="-"/>
            </a:pPr>
            <a:r>
              <a:rPr lang="en" sz="2100"/>
              <a:t>In June 2016, the state board voted to keep existing disaggregated group structure and not transition to a combined subgroup</a:t>
            </a:r>
            <a:br>
              <a:rPr lang="en" sz="2100"/>
            </a:br>
            <a:endParaRPr sz="2100" b="1"/>
          </a:p>
          <a:p>
            <a:pPr marL="457200" lvl="0" indent="-361950" algn="l" rtl="0">
              <a:spcBef>
                <a:spcPts val="0"/>
              </a:spcBef>
              <a:spcAft>
                <a:spcPts val="0"/>
              </a:spcAft>
              <a:buSzPts val="2100"/>
              <a:buChar char="-"/>
            </a:pPr>
            <a:r>
              <a:rPr lang="en" sz="2100"/>
              <a:t>Also of note:  The U.S. Department of Education would not allow the state to move toward a “combined group” approach.  The state was required to keep the disaggregated groups separate in the frameworks and in public reporting.  At the time, the state accountability system acted as the federal identification system.</a:t>
            </a:r>
            <a:endParaRPr sz="2100"/>
          </a:p>
          <a:p>
            <a:pPr marL="0" lvl="0" indent="0" algn="l" rtl="0">
              <a:spcBef>
                <a:spcPts val="750"/>
              </a:spcBef>
              <a:spcAft>
                <a:spcPts val="0"/>
              </a:spcAft>
              <a:buNone/>
            </a:pPr>
            <a:endParaRPr sz="2100"/>
          </a:p>
        </p:txBody>
      </p:sp>
      <p:sp>
        <p:nvSpPr>
          <p:cNvPr id="647" name="Google Shape;647;g28267730e56_0_54"/>
          <p:cNvSpPr txBox="1">
            <a:spLocks noGrp="1"/>
          </p:cNvSpPr>
          <p:nvPr>
            <p:ph type="sldNum" idx="12"/>
          </p:nvPr>
        </p:nvSpPr>
        <p:spPr>
          <a:xfrm>
            <a:off x="89064" y="4760666"/>
            <a:ext cx="2057400" cy="273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300"/>
              <a:buFont typeface="Arial"/>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653" name="Google Shape;653;p77"/>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24</a:t>
            </a:fld>
            <a:endParaRPr/>
          </a:p>
        </p:txBody>
      </p:sp>
      <p:graphicFrame>
        <p:nvGraphicFramePr>
          <p:cNvPr id="654" name="Google Shape;654;p77"/>
          <p:cNvGraphicFramePr/>
          <p:nvPr/>
        </p:nvGraphicFramePr>
        <p:xfrm>
          <a:off x="461399" y="953345"/>
          <a:ext cx="8086550" cy="3523825"/>
        </p:xfrm>
        <a:graphic>
          <a:graphicData uri="http://schemas.openxmlformats.org/drawingml/2006/table">
            <a:tbl>
              <a:tblPr firstRow="1" bandRow="1">
                <a:noFill/>
                <a:tableStyleId>{668EC1D3-D6D3-4F26-A047-25537E5B26D6}</a:tableStyleId>
              </a:tblPr>
              <a:tblGrid>
                <a:gridCol w="4043275">
                  <a:extLst>
                    <a:ext uri="{9D8B030D-6E8A-4147-A177-3AD203B41FA5}">
                      <a16:colId xmlns:a16="http://schemas.microsoft.com/office/drawing/2014/main" val="20000"/>
                    </a:ext>
                  </a:extLst>
                </a:gridCol>
                <a:gridCol w="4043275">
                  <a:extLst>
                    <a:ext uri="{9D8B030D-6E8A-4147-A177-3AD203B41FA5}">
                      <a16:colId xmlns:a16="http://schemas.microsoft.com/office/drawing/2014/main" val="20001"/>
                    </a:ext>
                  </a:extLst>
                </a:gridCol>
              </a:tblGrid>
              <a:tr h="53002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R w="12700" cap="flat" cmpd="sng">
                      <a:solidFill>
                        <a:schemeClr val="dk1"/>
                      </a:solidFill>
                      <a:prstDash val="solid"/>
                      <a:round/>
                      <a:headEnd type="none" w="sm" len="sm"/>
                      <a:tailEnd type="none" w="sm" len="sm"/>
                    </a:lnR>
                    <a:solidFill>
                      <a:srgbClr val="DDDDDD"/>
                    </a:solidFill>
                  </a:tcPr>
                </a:tc>
                <a:tc rowSpan="7">
                  <a:txBody>
                    <a:bodyPr/>
                    <a:lstStyle/>
                    <a:p>
                      <a:pPr marL="0" marR="0" lvl="0" indent="0" algn="l" rtl="0">
                        <a:lnSpc>
                          <a:spcPct val="100000"/>
                        </a:lnSpc>
                        <a:spcBef>
                          <a:spcPts val="0"/>
                        </a:spcBef>
                        <a:spcAft>
                          <a:spcPts val="0"/>
                        </a:spcAft>
                        <a:buNone/>
                      </a:pPr>
                      <a:endParaRPr sz="140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solidFill>
                      <a:srgbClr val="CCECFF"/>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Reporting</a:t>
                      </a:r>
                      <a:endParaRPr/>
                    </a:p>
                  </a:txBody>
                  <a:tcPr marL="91450" marR="91450" marT="45725" marB="45725" anchor="ctr">
                    <a:lnR w="12700" cap="flat" cmpd="sng">
                      <a:solidFill>
                        <a:schemeClr val="dk1">
                          <a:alpha val="0"/>
                        </a:schemeClr>
                      </a:solidFill>
                      <a:prstDash val="solid"/>
                      <a:round/>
                      <a:headEnd type="none" w="sm" len="sm"/>
                      <a:tailEnd type="none" w="sm" len="sm"/>
                    </a:lnR>
                    <a:solidFill>
                      <a:srgbClr val="CCECFF"/>
                    </a:solidFill>
                  </a:tcPr>
                </a:tc>
                <a:tc vMerge="1">
                  <a:txBody>
                    <a:bodyPr/>
                    <a:lstStyle/>
                    <a:p>
                      <a:endParaRPr lang="en-US"/>
                    </a:p>
                  </a:txBody>
                  <a:tcPr/>
                </a:tc>
                <a:extLst>
                  <a:ext uri="{0D108BD9-81ED-4DB2-BD59-A6C34878D82A}">
                    <a16:rowId xmlns:a16="http://schemas.microsoft.com/office/drawing/2014/main" val="10001"/>
                  </a:ext>
                </a:extLst>
              </a:tr>
              <a:tr h="535100">
                <a:tc>
                  <a:txBody>
                    <a:bodyPr/>
                    <a:lstStyle/>
                    <a:p>
                      <a:pPr marL="0" marR="0" lvl="0" indent="0" algn="l" rtl="0">
                        <a:lnSpc>
                          <a:spcPct val="100000"/>
                        </a:lnSpc>
                        <a:spcBef>
                          <a:spcPts val="0"/>
                        </a:spcBef>
                        <a:spcAft>
                          <a:spcPts val="0"/>
                        </a:spcAft>
                        <a:buNone/>
                      </a:pPr>
                      <a:r>
                        <a:rPr lang="en" sz="1400" u="none" strike="noStrike" cap="none">
                          <a:solidFill>
                            <a:schemeClr val="dk1"/>
                          </a:solidFill>
                        </a:rPr>
                        <a:t>Improvement Planning</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2"/>
                  </a:ext>
                </a:extLst>
              </a:tr>
              <a:tr h="501225">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Engagement</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Supports and Interventions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4"/>
                  </a:ext>
                </a:extLst>
              </a:tr>
              <a:tr h="474125">
                <a:tc>
                  <a:txBody>
                    <a:bodyPr/>
                    <a:lstStyle/>
                    <a:p>
                      <a:pPr marL="0" marR="0" lvl="0" indent="0" algn="l" rtl="0">
                        <a:lnSpc>
                          <a:spcPct val="100000"/>
                        </a:lnSpc>
                        <a:spcBef>
                          <a:spcPts val="0"/>
                        </a:spcBef>
                        <a:spcAft>
                          <a:spcPts val="0"/>
                        </a:spcAft>
                        <a:buNone/>
                      </a:pPr>
                      <a:r>
                        <a:rPr lang="en" sz="1400" u="none" strike="noStrike" cap="none">
                          <a:solidFill>
                            <a:schemeClr val="dk1"/>
                          </a:solidFill>
                        </a:rPr>
                        <a:t>Accreditation</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5"/>
                  </a:ext>
                </a:extLst>
              </a:tr>
              <a:tr h="467350">
                <a:tc>
                  <a:txBody>
                    <a:bodyPr/>
                    <a:lstStyle/>
                    <a:p>
                      <a:pPr marL="0" marR="0" lvl="0" indent="0" algn="l" rtl="0">
                        <a:lnSpc>
                          <a:spcPct val="100000"/>
                        </a:lnSpc>
                        <a:spcBef>
                          <a:spcPts val="0"/>
                        </a:spcBef>
                        <a:spcAft>
                          <a:spcPts val="0"/>
                        </a:spcAft>
                        <a:buNone/>
                      </a:pPr>
                      <a:r>
                        <a:rPr lang="en" sz="1400" u="none" strike="noStrike" cap="none">
                          <a:solidFill>
                            <a:schemeClr val="dk1"/>
                          </a:solidFill>
                        </a:rPr>
                        <a:t>Awards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655" name="Google Shape;655;p77"/>
          <p:cNvPicPr preferRelativeResize="0"/>
          <p:nvPr/>
        </p:nvPicPr>
        <p:blipFill rotWithShape="1">
          <a:blip r:embed="rId3">
            <a:alphaModFix/>
          </a:blip>
          <a:srcRect/>
          <a:stretch/>
        </p:blipFill>
        <p:spPr>
          <a:xfrm>
            <a:off x="5132005" y="1706009"/>
            <a:ext cx="2887622" cy="2018499"/>
          </a:xfrm>
          <a:prstGeom prst="rect">
            <a:avLst/>
          </a:prstGeom>
          <a:noFill/>
          <a:ln>
            <a:noFill/>
          </a:ln>
          <a:effectLst>
            <a:outerShdw blurRad="57150" dist="19050" dir="5400000" algn="bl" rotWithShape="0">
              <a:srgbClr val="000000">
                <a:alpha val="49411"/>
              </a:srgbClr>
            </a:outerShdw>
          </a:effectLst>
        </p:spPr>
      </p:pic>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7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 b="1"/>
              <a:t>Performance Tools and Visualizations	</a:t>
            </a:r>
            <a:endParaRPr b="1"/>
          </a:p>
        </p:txBody>
      </p:sp>
      <p:sp>
        <p:nvSpPr>
          <p:cNvPr id="661" name="Google Shape;661;p78"/>
          <p:cNvSpPr txBox="1">
            <a:spLocks noGrp="1"/>
          </p:cNvSpPr>
          <p:nvPr>
            <p:ph type="body" idx="1"/>
          </p:nvPr>
        </p:nvSpPr>
        <p:spPr>
          <a:xfrm>
            <a:off x="213074" y="1364775"/>
            <a:ext cx="8388525" cy="29442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600"/>
              <a:buNone/>
            </a:pPr>
            <a:r>
              <a:rPr lang="en" sz="1400">
                <a:solidFill>
                  <a:schemeClr val="dk1"/>
                </a:solidFill>
              </a:rPr>
              <a:t>CDE has launched an interactive version of the frameworks aimed at the public.  Users see high levels reports initially and then can dig into accountability data more deeply.  There are links to the framework PDF reports, the site’s UIP and the district’s accreditation contract.  </a:t>
            </a:r>
            <a:endParaRPr sz="1400">
              <a:solidFill>
                <a:schemeClr val="dk1"/>
              </a:solidFill>
            </a:endParaRPr>
          </a:p>
          <a:p>
            <a:pPr marL="0" lvl="0" indent="0" algn="l" rtl="0">
              <a:lnSpc>
                <a:spcPct val="115000"/>
              </a:lnSpc>
              <a:spcBef>
                <a:spcPts val="1200"/>
              </a:spcBef>
              <a:spcAft>
                <a:spcPts val="1200"/>
              </a:spcAft>
              <a:buSzPts val="1600"/>
              <a:buNone/>
            </a:pPr>
            <a:endParaRPr/>
          </a:p>
        </p:txBody>
      </p:sp>
      <p:sp>
        <p:nvSpPr>
          <p:cNvPr id="662" name="Google Shape;662;p78"/>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25</a:t>
            </a:fld>
            <a:endParaRPr/>
          </a:p>
        </p:txBody>
      </p:sp>
      <p:sp>
        <p:nvSpPr>
          <p:cNvPr id="663" name="Google Shape;663;p78"/>
          <p:cNvSpPr txBox="1">
            <a:spLocks noGrp="1"/>
          </p:cNvSpPr>
          <p:nvPr>
            <p:ph type="title" idx="4294967295"/>
          </p:nvPr>
        </p:nvSpPr>
        <p:spPr>
          <a:xfrm>
            <a:off x="152400" y="949325"/>
            <a:ext cx="3882900" cy="369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u="sng">
                <a:solidFill>
                  <a:schemeClr val="hlink"/>
                </a:solidFill>
                <a:latin typeface="Calibri"/>
                <a:ea typeface="Calibri"/>
                <a:cs typeface="Calibri"/>
                <a:sym typeface="Calibri"/>
                <a:hlinkClick r:id="rId3"/>
              </a:rPr>
              <a:t>Online Frameworks</a:t>
            </a:r>
            <a:endParaRPr>
              <a:solidFill>
                <a:schemeClr val="dk1"/>
              </a:solidFill>
              <a:latin typeface="Calibri"/>
              <a:ea typeface="Calibri"/>
              <a:cs typeface="Calibri"/>
              <a:sym typeface="Calibri"/>
            </a:endParaRPr>
          </a:p>
        </p:txBody>
      </p:sp>
      <p:pic>
        <p:nvPicPr>
          <p:cNvPr id="664" name="Google Shape;664;p78"/>
          <p:cNvPicPr preferRelativeResize="0"/>
          <p:nvPr/>
        </p:nvPicPr>
        <p:blipFill rotWithShape="1">
          <a:blip r:embed="rId4">
            <a:alphaModFix/>
          </a:blip>
          <a:srcRect/>
          <a:stretch/>
        </p:blipFill>
        <p:spPr>
          <a:xfrm>
            <a:off x="461396" y="2434300"/>
            <a:ext cx="4745899" cy="1434825"/>
          </a:xfrm>
          <a:prstGeom prst="rect">
            <a:avLst/>
          </a:prstGeom>
          <a:noFill/>
          <a:ln>
            <a:noFill/>
          </a:ln>
          <a:effectLst>
            <a:outerShdw blurRad="57150" dist="19050" dir="5400000" algn="bl" rotWithShape="0">
              <a:srgbClr val="000000">
                <a:alpha val="49803"/>
              </a:srgbClr>
            </a:outerShdw>
          </a:effectLst>
        </p:spPr>
      </p:pic>
      <p:pic>
        <p:nvPicPr>
          <p:cNvPr id="665" name="Google Shape;665;p78"/>
          <p:cNvPicPr preferRelativeResize="0"/>
          <p:nvPr/>
        </p:nvPicPr>
        <p:blipFill rotWithShape="1">
          <a:blip r:embed="rId5">
            <a:alphaModFix/>
          </a:blip>
          <a:srcRect l="59942" t="37692" r="17599" b="29317"/>
          <a:stretch/>
        </p:blipFill>
        <p:spPr>
          <a:xfrm>
            <a:off x="4718200" y="2224075"/>
            <a:ext cx="1857874" cy="942675"/>
          </a:xfrm>
          <a:prstGeom prst="rect">
            <a:avLst/>
          </a:prstGeom>
          <a:noFill/>
          <a:ln>
            <a:noFill/>
          </a:ln>
        </p:spPr>
      </p:pic>
      <p:pic>
        <p:nvPicPr>
          <p:cNvPr id="666" name="Google Shape;666;p78"/>
          <p:cNvPicPr preferRelativeResize="0"/>
          <p:nvPr/>
        </p:nvPicPr>
        <p:blipFill rotWithShape="1">
          <a:blip r:embed="rId6">
            <a:alphaModFix/>
          </a:blip>
          <a:srcRect l="60198" t="14729" r="17958" b="27188"/>
          <a:stretch/>
        </p:blipFill>
        <p:spPr>
          <a:xfrm rot="-9">
            <a:off x="6538775" y="2730827"/>
            <a:ext cx="1997327" cy="1659595"/>
          </a:xfrm>
          <a:prstGeom prst="rect">
            <a:avLst/>
          </a:prstGeom>
          <a:noFill/>
          <a:ln>
            <a:noFill/>
          </a:ln>
        </p:spPr>
      </p:pic>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9"/>
          <p:cNvSpPr txBox="1">
            <a:spLocks noGrp="1"/>
          </p:cNvSpPr>
          <p:nvPr>
            <p:ph type="title"/>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sz="2000" u="sng">
                <a:solidFill>
                  <a:schemeClr val="hlink"/>
                </a:solidFill>
                <a:latin typeface="Calibri"/>
                <a:ea typeface="Calibri"/>
                <a:cs typeface="Calibri"/>
                <a:sym typeface="Calibri"/>
                <a:hlinkClick r:id="rId3"/>
              </a:rPr>
              <a:t>Data Explorer Tool</a:t>
            </a:r>
            <a:endParaRPr sz="2000">
              <a:latin typeface="Calibri"/>
              <a:ea typeface="Calibri"/>
              <a:cs typeface="Calibri"/>
              <a:sym typeface="Calibri"/>
            </a:endParaRPr>
          </a:p>
        </p:txBody>
      </p:sp>
      <p:sp>
        <p:nvSpPr>
          <p:cNvPr id="672" name="Google Shape;672;p79"/>
          <p:cNvSpPr txBox="1">
            <a:spLocks noGrp="1"/>
          </p:cNvSpPr>
          <p:nvPr>
            <p:ph type="body" idx="1"/>
          </p:nvPr>
        </p:nvSpPr>
        <p:spPr>
          <a:xfrm>
            <a:off x="4922250" y="1387200"/>
            <a:ext cx="3999900" cy="28764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600"/>
              <a:buNone/>
            </a:pPr>
            <a:r>
              <a:rPr lang="en" sz="1200"/>
              <a:t>Includes updated achievement, growth, and postsecondary metrics that can also be downloaded into Excel files for additional </a:t>
            </a:r>
            <a:r>
              <a:rPr lang="en" sz="12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analysis</a:t>
            </a:r>
            <a:r>
              <a:rPr lang="en" sz="1200"/>
              <a:t>.  Secure tool is located </a:t>
            </a:r>
            <a:r>
              <a:rPr lang="en" sz="1200" u="sng">
                <a:solidFill>
                  <a:schemeClr val="hlink"/>
                </a:solidFill>
                <a:hlinkClick r:id="rId4"/>
              </a:rPr>
              <a:t>here </a:t>
            </a:r>
            <a:r>
              <a:rPr lang="en" sz="1200"/>
              <a:t>for smaller systems. </a:t>
            </a:r>
            <a:r>
              <a:rPr lang="en" sz="1400"/>
              <a:t> </a:t>
            </a:r>
            <a:endParaRPr sz="1400"/>
          </a:p>
          <a:p>
            <a:pPr marL="0" lvl="0" indent="0" algn="l" rtl="0">
              <a:lnSpc>
                <a:spcPct val="115000"/>
              </a:lnSpc>
              <a:spcBef>
                <a:spcPts val="1200"/>
              </a:spcBef>
              <a:spcAft>
                <a:spcPts val="1200"/>
              </a:spcAft>
              <a:buSzPts val="1600"/>
              <a:buNone/>
            </a:pPr>
            <a:endParaRPr/>
          </a:p>
        </p:txBody>
      </p:sp>
      <p:sp>
        <p:nvSpPr>
          <p:cNvPr id="673" name="Google Shape;673;p7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26</a:t>
            </a:fld>
            <a:endParaRPr/>
          </a:p>
        </p:txBody>
      </p:sp>
      <p:sp>
        <p:nvSpPr>
          <p:cNvPr id="674" name="Google Shape;674;p79"/>
          <p:cNvSpPr txBox="1">
            <a:spLocks noGrp="1"/>
          </p:cNvSpPr>
          <p:nvPr>
            <p:ph type="body" idx="4294967295"/>
          </p:nvPr>
        </p:nvSpPr>
        <p:spPr>
          <a:xfrm>
            <a:off x="136800" y="1387475"/>
            <a:ext cx="4000500" cy="2943225"/>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800"/>
              <a:buNone/>
            </a:pPr>
            <a:r>
              <a:rPr lang="en" sz="1200">
                <a:solidFill>
                  <a:schemeClr val="dk1"/>
                </a:solidFill>
              </a:rPr>
              <a:t>Includes updated enrollment, demographics, achievement, growth, and postsecondary visualizations to support improvement planning efforts.</a:t>
            </a:r>
            <a:endParaRPr sz="1200">
              <a:solidFill>
                <a:schemeClr val="dk1"/>
              </a:solidFill>
            </a:endParaRPr>
          </a:p>
          <a:p>
            <a:pPr marL="0" lvl="0" indent="0" algn="l" rtl="0">
              <a:lnSpc>
                <a:spcPct val="115000"/>
              </a:lnSpc>
              <a:spcBef>
                <a:spcPts val="1200"/>
              </a:spcBef>
              <a:spcAft>
                <a:spcPts val="1200"/>
              </a:spcAft>
              <a:buSzPts val="1800"/>
              <a:buNone/>
            </a:pPr>
            <a:endParaRPr/>
          </a:p>
        </p:txBody>
      </p:sp>
      <p:sp>
        <p:nvSpPr>
          <p:cNvPr id="675" name="Google Shape;675;p79"/>
          <p:cNvSpPr txBox="1">
            <a:spLocks noGrp="1"/>
          </p:cNvSpPr>
          <p:nvPr>
            <p:ph type="title" idx="4294967295"/>
          </p:nvPr>
        </p:nvSpPr>
        <p:spPr>
          <a:xfrm>
            <a:off x="136800" y="1047750"/>
            <a:ext cx="3983038" cy="368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u="sng">
                <a:solidFill>
                  <a:schemeClr val="hlink"/>
                </a:solidFill>
                <a:latin typeface="Calibri"/>
                <a:ea typeface="Calibri"/>
                <a:cs typeface="Calibri"/>
                <a:sym typeface="Calibri"/>
                <a:hlinkClick r:id="rId5"/>
              </a:rPr>
              <a:t>District and School Dashboard</a:t>
            </a:r>
            <a:endParaRPr>
              <a:latin typeface="Calibri"/>
              <a:ea typeface="Calibri"/>
              <a:cs typeface="Calibri"/>
              <a:sym typeface="Calibri"/>
            </a:endParaRPr>
          </a:p>
        </p:txBody>
      </p:sp>
      <p:sp>
        <p:nvSpPr>
          <p:cNvPr id="676" name="Google Shape;676;p79"/>
          <p:cNvSpPr txBox="1">
            <a:spLocks noGrp="1"/>
          </p:cNvSpPr>
          <p:nvPr>
            <p:ph type="title" idx="4294967295"/>
          </p:nvPr>
        </p:nvSpPr>
        <p:spPr>
          <a:xfrm>
            <a:off x="114300" y="273786"/>
            <a:ext cx="8521700" cy="573088"/>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 b="1"/>
              <a:t>Performance Tools and Visualizations	</a:t>
            </a:r>
            <a:endParaRPr b="1"/>
          </a:p>
        </p:txBody>
      </p:sp>
      <p:pic>
        <p:nvPicPr>
          <p:cNvPr id="677" name="Google Shape;677;p79"/>
          <p:cNvPicPr preferRelativeResize="0"/>
          <p:nvPr/>
        </p:nvPicPr>
        <p:blipFill rotWithShape="1">
          <a:blip r:embed="rId6">
            <a:alphaModFix/>
          </a:blip>
          <a:srcRect/>
          <a:stretch/>
        </p:blipFill>
        <p:spPr>
          <a:xfrm>
            <a:off x="349875" y="2312813"/>
            <a:ext cx="3938588" cy="2133600"/>
          </a:xfrm>
          <a:prstGeom prst="rect">
            <a:avLst/>
          </a:prstGeom>
          <a:noFill/>
          <a:ln>
            <a:noFill/>
          </a:ln>
          <a:effectLst>
            <a:outerShdw blurRad="57150" dist="19050" dir="5400000" algn="bl" rotWithShape="0">
              <a:srgbClr val="000000">
                <a:alpha val="49411"/>
              </a:srgbClr>
            </a:outerShdw>
          </a:effectLst>
        </p:spPr>
      </p:pic>
      <p:pic>
        <p:nvPicPr>
          <p:cNvPr id="678" name="Google Shape;678;p79"/>
          <p:cNvPicPr preferRelativeResize="0"/>
          <p:nvPr/>
        </p:nvPicPr>
        <p:blipFill rotWithShape="1">
          <a:blip r:embed="rId7">
            <a:alphaModFix/>
          </a:blip>
          <a:srcRect/>
          <a:stretch/>
        </p:blipFill>
        <p:spPr>
          <a:xfrm>
            <a:off x="4832100" y="2295350"/>
            <a:ext cx="4000500" cy="2168526"/>
          </a:xfrm>
          <a:prstGeom prst="rect">
            <a:avLst/>
          </a:prstGeom>
          <a:noFill/>
          <a:ln>
            <a:noFill/>
          </a:ln>
          <a:effectLst>
            <a:outerShdw blurRad="57150" dist="19050" dir="5400000" algn="bl" rotWithShape="0">
              <a:srgbClr val="000000">
                <a:alpha val="49411"/>
              </a:srgbClr>
            </a:outerShdw>
          </a:effectLst>
        </p:spPr>
      </p:pic>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684" name="Google Shape;684;p80"/>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27</a:t>
            </a:fld>
            <a:endParaRPr/>
          </a:p>
        </p:txBody>
      </p:sp>
      <p:graphicFrame>
        <p:nvGraphicFramePr>
          <p:cNvPr id="685" name="Google Shape;685;p80"/>
          <p:cNvGraphicFramePr/>
          <p:nvPr/>
        </p:nvGraphicFramePr>
        <p:xfrm>
          <a:off x="461400" y="953345"/>
          <a:ext cx="8093300" cy="3523825"/>
        </p:xfrm>
        <a:graphic>
          <a:graphicData uri="http://schemas.openxmlformats.org/drawingml/2006/table">
            <a:tbl>
              <a:tblPr firstRow="1" bandRow="1">
                <a:noFill/>
                <a:tableStyleId>{668EC1D3-D6D3-4F26-A047-25537E5B26D6}</a:tableStyleId>
              </a:tblPr>
              <a:tblGrid>
                <a:gridCol w="4046650">
                  <a:extLst>
                    <a:ext uri="{9D8B030D-6E8A-4147-A177-3AD203B41FA5}">
                      <a16:colId xmlns:a16="http://schemas.microsoft.com/office/drawing/2014/main" val="20000"/>
                    </a:ext>
                  </a:extLst>
                </a:gridCol>
                <a:gridCol w="4046650">
                  <a:extLst>
                    <a:ext uri="{9D8B030D-6E8A-4147-A177-3AD203B41FA5}">
                      <a16:colId xmlns:a16="http://schemas.microsoft.com/office/drawing/2014/main" val="20001"/>
                    </a:ext>
                  </a:extLst>
                </a:gridCol>
              </a:tblGrid>
              <a:tr h="53002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R w="9525" cap="flat" cmpd="sng">
                      <a:solidFill>
                        <a:schemeClr val="dk1"/>
                      </a:solidFill>
                      <a:prstDash val="solid"/>
                      <a:round/>
                      <a:headEnd type="none" w="sm" len="sm"/>
                      <a:tailEnd type="none" w="sm" len="sm"/>
                    </a:lnR>
                    <a:solidFill>
                      <a:srgbClr val="DDDDDD"/>
                    </a:solidFill>
                  </a:tcPr>
                </a:tc>
                <a:tc rowSpan="7">
                  <a:txBody>
                    <a:bodyPr/>
                    <a:lstStyle/>
                    <a:p>
                      <a:pPr marL="0" marR="0" lvl="0" indent="0" algn="l" rtl="0">
                        <a:lnSpc>
                          <a:spcPct val="100000"/>
                        </a:lnSpc>
                        <a:spcBef>
                          <a:spcPts val="0"/>
                        </a:spcBef>
                        <a:spcAft>
                          <a:spcPts val="0"/>
                        </a:spcAft>
                        <a:buNone/>
                      </a:pPr>
                      <a:endParaRPr sz="1400" u="none" strike="noStrike" cap="none">
                        <a:solidFill>
                          <a:schemeClr val="dk1"/>
                        </a:solidFill>
                      </a:endParaRPr>
                    </a:p>
                  </a:txBody>
                  <a:tcPr marL="91450" marR="91450" marT="45725" marB="45725" anchor="ctr">
                    <a:lnL w="9525" cap="flat" cmpd="sng">
                      <a:solidFill>
                        <a:schemeClr val="dk1"/>
                      </a:solidFill>
                      <a:prstDash val="solid"/>
                      <a:round/>
                      <a:headEnd type="none" w="sm" len="sm"/>
                      <a:tailEnd type="none" w="sm" len="sm"/>
                    </a:lnL>
                    <a:solidFill>
                      <a:srgbClr val="FF9966"/>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Reporting</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1"/>
                  </a:ext>
                </a:extLst>
              </a:tr>
              <a:tr h="535100">
                <a:tc>
                  <a:txBody>
                    <a:bodyPr/>
                    <a:lstStyle/>
                    <a:p>
                      <a:pPr marL="0" marR="0" lvl="0" indent="0" algn="l" rtl="0">
                        <a:lnSpc>
                          <a:spcPct val="100000"/>
                        </a:lnSpc>
                        <a:spcBef>
                          <a:spcPts val="0"/>
                        </a:spcBef>
                        <a:spcAft>
                          <a:spcPts val="0"/>
                        </a:spcAft>
                        <a:buNone/>
                      </a:pPr>
                      <a:r>
                        <a:rPr lang="en" sz="1400" u="none" strike="noStrike" cap="none">
                          <a:solidFill>
                            <a:schemeClr val="dk1"/>
                          </a:solidFill>
                        </a:rPr>
                        <a:t>Improvement Planning</a:t>
                      </a:r>
                      <a:endParaRPr/>
                    </a:p>
                  </a:txBody>
                  <a:tcPr marL="91450" marR="91450" marT="45725" marB="45725" anchor="ctr">
                    <a:lnR w="9525" cap="flat" cmpd="sng">
                      <a:solidFill>
                        <a:schemeClr val="dk1">
                          <a:alpha val="0"/>
                        </a:schemeClr>
                      </a:solidFill>
                      <a:prstDash val="solid"/>
                      <a:round/>
                      <a:headEnd type="none" w="sm" len="sm"/>
                      <a:tailEnd type="none" w="sm" len="sm"/>
                    </a:lnR>
                    <a:solidFill>
                      <a:srgbClr val="FF9966"/>
                    </a:solidFill>
                  </a:tcPr>
                </a:tc>
                <a:tc vMerge="1">
                  <a:txBody>
                    <a:bodyPr/>
                    <a:lstStyle/>
                    <a:p>
                      <a:endParaRPr lang="en-US"/>
                    </a:p>
                  </a:txBody>
                  <a:tcPr/>
                </a:tc>
                <a:extLst>
                  <a:ext uri="{0D108BD9-81ED-4DB2-BD59-A6C34878D82A}">
                    <a16:rowId xmlns:a16="http://schemas.microsoft.com/office/drawing/2014/main" val="10002"/>
                  </a:ext>
                </a:extLst>
              </a:tr>
              <a:tr h="501225">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Engagement</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Supports and Interventions</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4"/>
                  </a:ext>
                </a:extLst>
              </a:tr>
              <a:tr h="474125">
                <a:tc>
                  <a:txBody>
                    <a:bodyPr/>
                    <a:lstStyle/>
                    <a:p>
                      <a:pPr marL="0" marR="0" lvl="0" indent="0" algn="l" rtl="0">
                        <a:lnSpc>
                          <a:spcPct val="100000"/>
                        </a:lnSpc>
                        <a:spcBef>
                          <a:spcPts val="0"/>
                        </a:spcBef>
                        <a:spcAft>
                          <a:spcPts val="0"/>
                        </a:spcAft>
                        <a:buNone/>
                      </a:pPr>
                      <a:r>
                        <a:rPr lang="en" sz="1400" u="none" strike="noStrike" cap="none">
                          <a:solidFill>
                            <a:schemeClr val="dk1"/>
                          </a:solidFill>
                        </a:rPr>
                        <a:t>Accreditation</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5"/>
                  </a:ext>
                </a:extLst>
              </a:tr>
              <a:tr h="467350">
                <a:tc>
                  <a:txBody>
                    <a:bodyPr/>
                    <a:lstStyle/>
                    <a:p>
                      <a:pPr marL="0" marR="0" lvl="0" indent="0" algn="l" rtl="0">
                        <a:lnSpc>
                          <a:spcPct val="100000"/>
                        </a:lnSpc>
                        <a:spcBef>
                          <a:spcPts val="0"/>
                        </a:spcBef>
                        <a:spcAft>
                          <a:spcPts val="0"/>
                        </a:spcAft>
                        <a:buNone/>
                      </a:pPr>
                      <a:r>
                        <a:rPr lang="en" sz="1400" u="none" strike="noStrike" cap="none">
                          <a:solidFill>
                            <a:schemeClr val="dk1"/>
                          </a:solidFill>
                        </a:rPr>
                        <a:t>Awards</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686" name="Google Shape;686;p80"/>
          <p:cNvPicPr preferRelativeResize="0"/>
          <p:nvPr/>
        </p:nvPicPr>
        <p:blipFill rotWithShape="1">
          <a:blip r:embed="rId3">
            <a:alphaModFix/>
          </a:blip>
          <a:srcRect l="59763" t="9134" r="9605" b="50000"/>
          <a:stretch/>
        </p:blipFill>
        <p:spPr>
          <a:xfrm>
            <a:off x="4974532" y="1885076"/>
            <a:ext cx="3293919" cy="1373348"/>
          </a:xfrm>
          <a:prstGeom prst="rect">
            <a:avLst/>
          </a:prstGeom>
          <a:noFill/>
          <a:ln w="9525" cap="flat" cmpd="sng">
            <a:solidFill>
              <a:srgbClr val="BFBFBF"/>
            </a:solidFill>
            <a:prstDash val="solid"/>
            <a:round/>
            <a:headEnd type="none" w="sm" len="sm"/>
            <a:tailEnd type="none" w="sm" len="sm"/>
          </a:ln>
        </p:spPr>
      </p:pic>
    </p:spTree>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692" name="Google Shape;692;p81"/>
          <p:cNvGrpSpPr/>
          <p:nvPr/>
        </p:nvGrpSpPr>
        <p:grpSpPr>
          <a:xfrm>
            <a:off x="3216994" y="1777593"/>
            <a:ext cx="2638536" cy="2452961"/>
            <a:chOff x="961034" y="182117"/>
            <a:chExt cx="2649931" cy="2683765"/>
          </a:xfrm>
        </p:grpSpPr>
        <p:sp>
          <p:nvSpPr>
            <p:cNvPr id="693" name="Google Shape;693;p81"/>
            <p:cNvSpPr/>
            <p:nvPr/>
          </p:nvSpPr>
          <p:spPr>
            <a:xfrm>
              <a:off x="1050645" y="182117"/>
              <a:ext cx="2560320" cy="2560320"/>
            </a:xfrm>
            <a:prstGeom prst="pie">
              <a:avLst>
                <a:gd name="adj1" fmla="val 16200000"/>
                <a:gd name="adj2" fmla="val 20520000"/>
              </a:avLst>
            </a:prstGeom>
            <a:gradFill>
              <a:gsLst>
                <a:gs pos="0">
                  <a:srgbClr val="F08B54"/>
                </a:gs>
                <a:gs pos="50000">
                  <a:srgbClr val="F67A26"/>
                </a:gs>
                <a:gs pos="100000">
                  <a:srgbClr val="E36A18"/>
                </a:gs>
              </a:gsLst>
              <a:lin ang="5400000" scaled="0"/>
            </a:gradFill>
            <a:ln>
              <a:noFill/>
            </a:ln>
            <a:effectLst>
              <a:outerShdw blurRad="57150" dist="19050" dir="1734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81"/>
            <p:cNvSpPr txBox="1"/>
            <p:nvPr/>
          </p:nvSpPr>
          <p:spPr>
            <a:xfrm>
              <a:off x="2363114" y="564642"/>
              <a:ext cx="868680" cy="594360"/>
            </a:xfrm>
            <a:prstGeom prst="rect">
              <a:avLst/>
            </a:prstGeom>
            <a:noFill/>
            <a:ln>
              <a:noFill/>
            </a:ln>
            <a:effectLst>
              <a:outerShdw blurRad="57150" dist="19050" dir="17340000" algn="bl" rotWithShape="0">
                <a:srgbClr val="000000">
                  <a:alpha val="49803"/>
                </a:srgbClr>
              </a:outerShdw>
            </a:effectLst>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en" sz="900" b="0" i="0" u="none" strike="noStrike" cap="none">
                  <a:solidFill>
                    <a:schemeClr val="lt1"/>
                  </a:solidFill>
                  <a:latin typeface="Calibri"/>
                  <a:ea typeface="Calibri"/>
                  <a:cs typeface="Calibri"/>
                  <a:sym typeface="Calibri"/>
                </a:rPr>
                <a:t>Alignment</a:t>
              </a:r>
              <a:endParaRPr sz="1400" b="0" i="0" u="none" strike="noStrike" cap="none">
                <a:solidFill>
                  <a:srgbClr val="000000"/>
                </a:solidFill>
                <a:latin typeface="Arial"/>
                <a:ea typeface="Arial"/>
                <a:cs typeface="Arial"/>
                <a:sym typeface="Arial"/>
              </a:endParaRPr>
            </a:p>
          </p:txBody>
        </p:sp>
        <p:sp>
          <p:nvSpPr>
            <p:cNvPr id="695" name="Google Shape;695;p81"/>
            <p:cNvSpPr/>
            <p:nvPr/>
          </p:nvSpPr>
          <p:spPr>
            <a:xfrm>
              <a:off x="961034" y="305562"/>
              <a:ext cx="2560320" cy="2560320"/>
            </a:xfrm>
            <a:prstGeom prst="pie">
              <a:avLst>
                <a:gd name="adj1" fmla="val 20520000"/>
                <a:gd name="adj2" fmla="val 3240000"/>
              </a:avLst>
            </a:prstGeom>
            <a:gradFill>
              <a:gsLst>
                <a:gs pos="0">
                  <a:srgbClr val="AFAFAF"/>
                </a:gs>
                <a:gs pos="50000">
                  <a:schemeClr val="accent3"/>
                </a:gs>
                <a:gs pos="100000">
                  <a:srgbClr val="919191"/>
                </a:gs>
              </a:gsLst>
              <a:lin ang="5400000" scaled="0"/>
            </a:gradFill>
            <a:ln>
              <a:noFill/>
            </a:ln>
            <a:effectLst>
              <a:outerShdw blurRad="57150" dist="19050" dir="1734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81"/>
            <p:cNvSpPr txBox="1"/>
            <p:nvPr/>
          </p:nvSpPr>
          <p:spPr>
            <a:xfrm>
              <a:off x="2634386" y="1463802"/>
              <a:ext cx="762000" cy="643128"/>
            </a:xfrm>
            <a:prstGeom prst="rect">
              <a:avLst/>
            </a:prstGeom>
            <a:noFill/>
            <a:ln>
              <a:noFill/>
            </a:ln>
            <a:effectLst>
              <a:outerShdw blurRad="57150" dist="19050" dir="17340000" algn="bl" rotWithShape="0">
                <a:srgbClr val="000000">
                  <a:alpha val="49803"/>
                </a:srgbClr>
              </a:outerShdw>
            </a:effectLst>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en" sz="900" b="0" i="0" u="none" strike="noStrike" cap="none">
                  <a:solidFill>
                    <a:schemeClr val="lt1"/>
                  </a:solidFill>
                  <a:latin typeface="Calibri"/>
                  <a:ea typeface="Calibri"/>
                  <a:cs typeface="Calibri"/>
                  <a:sym typeface="Calibri"/>
                </a:rPr>
                <a:t>Documentation</a:t>
              </a:r>
              <a:endParaRPr sz="1400" b="0" i="0" u="none" strike="noStrike" cap="none">
                <a:solidFill>
                  <a:srgbClr val="000000"/>
                </a:solidFill>
                <a:latin typeface="Arial"/>
                <a:ea typeface="Arial"/>
                <a:cs typeface="Arial"/>
                <a:sym typeface="Arial"/>
              </a:endParaRPr>
            </a:p>
          </p:txBody>
        </p:sp>
        <p:sp>
          <p:nvSpPr>
            <p:cNvPr id="697" name="Google Shape;697;p81"/>
            <p:cNvSpPr/>
            <p:nvPr/>
          </p:nvSpPr>
          <p:spPr>
            <a:xfrm>
              <a:off x="961034" y="305562"/>
              <a:ext cx="2560320" cy="2560320"/>
            </a:xfrm>
            <a:prstGeom prst="pie">
              <a:avLst>
                <a:gd name="adj1" fmla="val 3240000"/>
                <a:gd name="adj2" fmla="val 7560000"/>
              </a:avLst>
            </a:prstGeom>
            <a:gradFill>
              <a:gsLst>
                <a:gs pos="0">
                  <a:srgbClr val="FFC647"/>
                </a:gs>
                <a:gs pos="50000">
                  <a:srgbClr val="FFC600"/>
                </a:gs>
                <a:gs pos="100000">
                  <a:srgbClr val="E3B400"/>
                </a:gs>
              </a:gsLst>
              <a:lin ang="5400000" scaled="0"/>
            </a:gradFill>
            <a:ln>
              <a:noFill/>
            </a:ln>
            <a:effectLst>
              <a:outerShdw blurRad="57150" dist="19050" dir="1734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81"/>
            <p:cNvSpPr txBox="1"/>
            <p:nvPr/>
          </p:nvSpPr>
          <p:spPr>
            <a:xfrm>
              <a:off x="1783994" y="2225802"/>
              <a:ext cx="914400" cy="548640"/>
            </a:xfrm>
            <a:prstGeom prst="rect">
              <a:avLst/>
            </a:prstGeom>
            <a:noFill/>
            <a:ln>
              <a:noFill/>
            </a:ln>
            <a:effectLst>
              <a:outerShdw blurRad="57150" dist="19050" dir="17340000" algn="bl" rotWithShape="0">
                <a:srgbClr val="000000">
                  <a:alpha val="49803"/>
                </a:srgbClr>
              </a:outerShdw>
            </a:effectLst>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en" sz="900" b="0" i="0" u="none" strike="noStrike" cap="none">
                  <a:solidFill>
                    <a:schemeClr val="lt1"/>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p:txBody>
        </p:sp>
        <p:sp>
          <p:nvSpPr>
            <p:cNvPr id="699" name="Google Shape;699;p81"/>
            <p:cNvSpPr/>
            <p:nvPr/>
          </p:nvSpPr>
          <p:spPr>
            <a:xfrm>
              <a:off x="961034" y="305562"/>
              <a:ext cx="2560320" cy="2560320"/>
            </a:xfrm>
            <a:prstGeom prst="pie">
              <a:avLst>
                <a:gd name="adj1" fmla="val 7560000"/>
                <a:gd name="adj2" fmla="val 11880000"/>
              </a:avLst>
            </a:prstGeom>
            <a:gradFill>
              <a:gsLst>
                <a:gs pos="0">
                  <a:srgbClr val="5E81C9"/>
                </a:gs>
                <a:gs pos="50000">
                  <a:srgbClr val="3B70C9"/>
                </a:gs>
                <a:gs pos="100000">
                  <a:srgbClr val="2E60B8"/>
                </a:gs>
              </a:gsLst>
              <a:lin ang="5400000" scaled="0"/>
            </a:gradFill>
            <a:ln>
              <a:noFill/>
            </a:ln>
            <a:effectLst>
              <a:outerShdw blurRad="57150" dist="19050" dir="1734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81"/>
            <p:cNvSpPr txBox="1"/>
            <p:nvPr/>
          </p:nvSpPr>
          <p:spPr>
            <a:xfrm>
              <a:off x="1082954" y="1463802"/>
              <a:ext cx="762000" cy="643128"/>
            </a:xfrm>
            <a:prstGeom prst="rect">
              <a:avLst/>
            </a:prstGeom>
            <a:noFill/>
            <a:ln>
              <a:noFill/>
            </a:ln>
            <a:effectLst>
              <a:outerShdw blurRad="57150" dist="19050" dir="17340000" algn="bl" rotWithShape="0">
                <a:srgbClr val="000000">
                  <a:alpha val="49803"/>
                </a:srgbClr>
              </a:outerShdw>
            </a:effectLst>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en" sz="900" b="0" i="0" u="none" strike="noStrike" cap="none">
                  <a:solidFill>
                    <a:schemeClr val="lt1"/>
                  </a:solidFill>
                  <a:latin typeface="Calibri"/>
                  <a:ea typeface="Calibri"/>
                  <a:cs typeface="Calibri"/>
                  <a:sym typeface="Calibri"/>
                </a:rPr>
                <a:t>Best Practice</a:t>
              </a:r>
              <a:endParaRPr sz="1400" b="0" i="0" u="none" strike="noStrike" cap="none">
                <a:solidFill>
                  <a:srgbClr val="000000"/>
                </a:solidFill>
                <a:latin typeface="Arial"/>
                <a:ea typeface="Arial"/>
                <a:cs typeface="Arial"/>
                <a:sym typeface="Arial"/>
              </a:endParaRPr>
            </a:p>
          </p:txBody>
        </p:sp>
        <p:sp>
          <p:nvSpPr>
            <p:cNvPr id="701" name="Google Shape;701;p81"/>
            <p:cNvSpPr/>
            <p:nvPr/>
          </p:nvSpPr>
          <p:spPr>
            <a:xfrm>
              <a:off x="961034" y="305562"/>
              <a:ext cx="2560320" cy="2560320"/>
            </a:xfrm>
            <a:prstGeom prst="pie">
              <a:avLst>
                <a:gd name="adj1" fmla="val 11880000"/>
                <a:gd name="adj2" fmla="val 16200000"/>
              </a:avLst>
            </a:prstGeom>
            <a:gradFill>
              <a:gsLst>
                <a:gs pos="0">
                  <a:srgbClr val="7FB75F"/>
                </a:gs>
                <a:gs pos="50000">
                  <a:srgbClr val="6EB141"/>
                </a:gs>
                <a:gs pos="100000">
                  <a:srgbClr val="5FA134"/>
                </a:gs>
              </a:gsLst>
              <a:lin ang="5400000" scaled="0"/>
            </a:gradFill>
            <a:ln>
              <a:noFill/>
            </a:ln>
            <a:effectLst>
              <a:outerShdw blurRad="57150" dist="19050" dir="1734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81"/>
            <p:cNvSpPr txBox="1"/>
            <p:nvPr/>
          </p:nvSpPr>
          <p:spPr>
            <a:xfrm>
              <a:off x="1334414" y="695706"/>
              <a:ext cx="868680" cy="594360"/>
            </a:xfrm>
            <a:prstGeom prst="rect">
              <a:avLst/>
            </a:prstGeom>
            <a:noFill/>
            <a:ln>
              <a:noFill/>
            </a:ln>
            <a:effectLst>
              <a:outerShdw blurRad="57150" dist="19050" dir="17340000" algn="bl" rotWithShape="0">
                <a:srgbClr val="000000">
                  <a:alpha val="49803"/>
                </a:srgbClr>
              </a:outerShdw>
            </a:effectLst>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en" sz="900" b="0" i="0" u="none" strike="noStrike" cap="none">
                  <a:solidFill>
                    <a:schemeClr val="lt1"/>
                  </a:solidFill>
                  <a:latin typeface="Calibri"/>
                  <a:ea typeface="Calibri"/>
                  <a:cs typeface="Calibri"/>
                  <a:sym typeface="Calibri"/>
                </a:rPr>
                <a:t>Support</a:t>
              </a:r>
              <a:endParaRPr sz="1400" b="0" i="0" u="none" strike="noStrike" cap="none">
                <a:solidFill>
                  <a:srgbClr val="000000"/>
                </a:solidFill>
                <a:latin typeface="Arial"/>
                <a:ea typeface="Arial"/>
                <a:cs typeface="Arial"/>
                <a:sym typeface="Arial"/>
              </a:endParaRPr>
            </a:p>
          </p:txBody>
        </p:sp>
      </p:grpSp>
      <p:sp>
        <p:nvSpPr>
          <p:cNvPr id="703" name="Google Shape;703;p81"/>
          <p:cNvSpPr txBox="1">
            <a:spLocks noGrp="1"/>
          </p:cNvSpPr>
          <p:nvPr>
            <p:ph type="sldNum" idx="12"/>
          </p:nvPr>
        </p:nvSpPr>
        <p:spPr>
          <a:xfrm>
            <a:off x="114300" y="4732500"/>
            <a:ext cx="475200" cy="28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28</a:t>
            </a:fld>
            <a:endParaRPr/>
          </a:p>
        </p:txBody>
      </p:sp>
      <p:sp>
        <p:nvSpPr>
          <p:cNvPr id="704" name="Google Shape;704;p81"/>
          <p:cNvSpPr txBox="1"/>
          <p:nvPr/>
        </p:nvSpPr>
        <p:spPr>
          <a:xfrm>
            <a:off x="1611975" y="967874"/>
            <a:ext cx="54900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latin typeface="Calibri"/>
                <a:ea typeface="Calibri"/>
                <a:cs typeface="Calibri"/>
                <a:sym typeface="Calibri"/>
              </a:rPr>
              <a:t>CDE has developed both a </a:t>
            </a:r>
            <a:r>
              <a:rPr lang="en" sz="1500" b="1" i="0" u="none" strike="noStrike" cap="none">
                <a:solidFill>
                  <a:srgbClr val="ED7D31"/>
                </a:solidFill>
                <a:latin typeface="Calibri"/>
                <a:ea typeface="Calibri"/>
                <a:cs typeface="Calibri"/>
                <a:sym typeface="Calibri"/>
              </a:rPr>
              <a:t>process</a:t>
            </a:r>
            <a:r>
              <a:rPr lang="en" sz="1500" b="0" i="0" u="none" strike="noStrike" cap="none">
                <a:solidFill>
                  <a:srgbClr val="000000"/>
                </a:solidFill>
                <a:latin typeface="Calibri"/>
                <a:ea typeface="Calibri"/>
                <a:cs typeface="Calibri"/>
                <a:sym typeface="Calibri"/>
              </a:rPr>
              <a:t> and </a:t>
            </a:r>
            <a:r>
              <a:rPr lang="en" sz="1500" b="1" i="0" u="none" strike="noStrike" cap="none">
                <a:solidFill>
                  <a:srgbClr val="ED7D31"/>
                </a:solidFill>
                <a:latin typeface="Calibri"/>
                <a:ea typeface="Calibri"/>
                <a:cs typeface="Calibri"/>
                <a:sym typeface="Calibri"/>
              </a:rPr>
              <a:t>template</a:t>
            </a:r>
            <a:r>
              <a:rPr lang="en" sz="1500" b="0" i="0" u="none" strike="noStrike" cap="none">
                <a:solidFill>
                  <a:srgbClr val="000000"/>
                </a:solidFill>
                <a:latin typeface="Calibri"/>
                <a:ea typeface="Calibri"/>
                <a:cs typeface="Calibri"/>
                <a:sym typeface="Calibri"/>
              </a:rPr>
              <a:t> to support schools and districts in their performance management efforts. </a:t>
            </a:r>
            <a:endParaRPr sz="1400" b="0" i="0" u="none" strike="noStrike" cap="none">
              <a:solidFill>
                <a:srgbClr val="000000"/>
              </a:solidFill>
              <a:latin typeface="Arial"/>
              <a:ea typeface="Arial"/>
              <a:cs typeface="Arial"/>
              <a:sym typeface="Arial"/>
            </a:endParaRPr>
          </a:p>
        </p:txBody>
      </p:sp>
      <p:sp>
        <p:nvSpPr>
          <p:cNvPr id="705" name="Google Shape;705;p81"/>
          <p:cNvSpPr txBox="1"/>
          <p:nvPr/>
        </p:nvSpPr>
        <p:spPr>
          <a:xfrm>
            <a:off x="5913356" y="1777608"/>
            <a:ext cx="1975200" cy="646500"/>
          </a:xfrm>
          <a:prstGeom prst="rect">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a:effectLst>
            <a:outerShdw blurRad="57150" dist="85725" dir="18540000" algn="bl" rotWithShape="0">
              <a:srgbClr val="000000">
                <a:alpha val="49803"/>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Calibri"/>
                <a:ea typeface="Calibri"/>
                <a:cs typeface="Calibri"/>
                <a:sym typeface="Calibri"/>
              </a:rPr>
              <a:t>A system to align improvement planning requirements for local, state, and federal accountability into a single plan.</a:t>
            </a:r>
            <a:endParaRPr sz="900" b="0" i="0" u="none" strike="noStrike" cap="none">
              <a:solidFill>
                <a:srgbClr val="000000"/>
              </a:solidFill>
              <a:latin typeface="Palatino Linotype"/>
              <a:ea typeface="Palatino Linotype"/>
              <a:cs typeface="Palatino Linotype"/>
              <a:sym typeface="Palatino Linotype"/>
            </a:endParaRPr>
          </a:p>
        </p:txBody>
      </p:sp>
      <p:sp>
        <p:nvSpPr>
          <p:cNvPr id="706" name="Google Shape;706;p81"/>
          <p:cNvSpPr txBox="1"/>
          <p:nvPr/>
        </p:nvSpPr>
        <p:spPr>
          <a:xfrm>
            <a:off x="5913374" y="2902927"/>
            <a:ext cx="1975200" cy="1200600"/>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a:effectLst>
            <a:outerShdw blurRad="57150" dist="76200" dir="21540000" algn="bl" rotWithShape="0">
              <a:srgbClr val="000000">
                <a:alpha val="49803"/>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Calibri"/>
                <a:ea typeface="Calibri"/>
                <a:cs typeface="Calibri"/>
                <a:sym typeface="Calibri"/>
              </a:rPr>
              <a:t>A common format for schools and districts to document improvement planning efforts. Schools/districts on the accountability clock must demonstrate a coherent plan for dramatic change and adjustments over time. Reviews conducted by CDE and State Review Panel.</a:t>
            </a:r>
            <a:endParaRPr sz="900" b="0" i="0" u="none" strike="noStrike" cap="none">
              <a:solidFill>
                <a:srgbClr val="000000"/>
              </a:solidFill>
              <a:latin typeface="Palatino Linotype"/>
              <a:ea typeface="Palatino Linotype"/>
              <a:cs typeface="Palatino Linotype"/>
              <a:sym typeface="Palatino Linotype"/>
            </a:endParaRPr>
          </a:p>
        </p:txBody>
      </p:sp>
      <p:sp>
        <p:nvSpPr>
          <p:cNvPr id="707" name="Google Shape;707;p81"/>
          <p:cNvSpPr txBox="1"/>
          <p:nvPr/>
        </p:nvSpPr>
        <p:spPr>
          <a:xfrm>
            <a:off x="3671128" y="4318750"/>
            <a:ext cx="1790100" cy="6465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a:effectLst>
            <a:outerShdw blurRad="57150" dist="76200" dir="5400000" algn="bl" rotWithShape="0">
              <a:srgbClr val="000000">
                <a:alpha val="49803"/>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Calibri"/>
                <a:ea typeface="Calibri"/>
                <a:cs typeface="Calibri"/>
                <a:sym typeface="Calibri"/>
              </a:rPr>
              <a:t>A process for including multiple voices, including staff, families and community representatives. Plans are posted publicly. </a:t>
            </a:r>
            <a:endParaRPr sz="900" b="0" i="0" u="none" strike="noStrike" cap="none">
              <a:solidFill>
                <a:srgbClr val="000000"/>
              </a:solidFill>
              <a:latin typeface="Palatino Linotype"/>
              <a:ea typeface="Palatino Linotype"/>
              <a:cs typeface="Palatino Linotype"/>
              <a:sym typeface="Palatino Linotype"/>
            </a:endParaRPr>
          </a:p>
        </p:txBody>
      </p:sp>
      <p:sp>
        <p:nvSpPr>
          <p:cNvPr id="708" name="Google Shape;708;p81"/>
          <p:cNvSpPr txBox="1"/>
          <p:nvPr/>
        </p:nvSpPr>
        <p:spPr>
          <a:xfrm>
            <a:off x="1231033" y="3097538"/>
            <a:ext cx="1726200" cy="923400"/>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lim="800000"/>
            <a:headEnd type="none" w="sm" len="sm"/>
            <a:tailEnd type="none" w="sm" len="sm"/>
          </a:ln>
          <a:effectLst>
            <a:outerShdw blurRad="57150" dist="95250" dir="11160000" algn="bl" rotWithShape="0">
              <a:srgbClr val="000000">
                <a:alpha val="49803"/>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Calibri"/>
                <a:ea typeface="Calibri"/>
                <a:cs typeface="Calibri"/>
                <a:sym typeface="Calibri"/>
              </a:rPr>
              <a:t>A statewide strategy to promote improvement planning based on best practice, including use of state and local data and engagement in a continuous improvement cycle. </a:t>
            </a:r>
            <a:endParaRPr sz="900" b="0" i="0" u="none" strike="noStrike" cap="none">
              <a:solidFill>
                <a:srgbClr val="000000"/>
              </a:solidFill>
              <a:latin typeface="Palatino Linotype"/>
              <a:ea typeface="Palatino Linotype"/>
              <a:cs typeface="Palatino Linotype"/>
              <a:sym typeface="Palatino Linotype"/>
            </a:endParaRPr>
          </a:p>
        </p:txBody>
      </p:sp>
      <p:sp>
        <p:nvSpPr>
          <p:cNvPr id="709" name="Google Shape;709;p81"/>
          <p:cNvSpPr txBox="1"/>
          <p:nvPr/>
        </p:nvSpPr>
        <p:spPr>
          <a:xfrm>
            <a:off x="1460835" y="1878421"/>
            <a:ext cx="1662300" cy="646500"/>
          </a:xfrm>
          <a:prstGeom prst="rect">
            <a:avLst/>
          </a:prstGeom>
          <a:gradFill>
            <a:gsLst>
              <a:gs pos="0">
                <a:srgbClr val="B4D4A5"/>
              </a:gs>
              <a:gs pos="50000">
                <a:srgbClr val="A8CD97"/>
              </a:gs>
              <a:gs pos="100000">
                <a:srgbClr val="9BC985"/>
              </a:gs>
            </a:gsLst>
            <a:lin ang="5400000" scaled="0"/>
          </a:gradFill>
          <a:ln w="9525" cap="flat" cmpd="sng">
            <a:solidFill>
              <a:schemeClr val="dk1"/>
            </a:solidFill>
            <a:prstDash val="solid"/>
            <a:miter lim="800000"/>
            <a:headEnd type="none" w="sm" len="sm"/>
            <a:tailEnd type="none" w="sm" len="sm"/>
          </a:ln>
          <a:effectLst>
            <a:outerShdw blurRad="57150" dist="104775" dir="13200000" algn="bl" rotWithShape="0">
              <a:srgbClr val="000000">
                <a:alpha val="49803"/>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Calibri"/>
                <a:ea typeface="Calibri"/>
                <a:cs typeface="Calibri"/>
                <a:sym typeface="Calibri"/>
              </a:rPr>
              <a:t>A mechanism for triggering additional supports through CDE (especially for schools on the accountability clock. </a:t>
            </a:r>
            <a:endParaRPr sz="1400" b="0" i="0" u="none" strike="noStrike" cap="none">
              <a:solidFill>
                <a:srgbClr val="000000"/>
              </a:solidFill>
              <a:latin typeface="Arial"/>
              <a:ea typeface="Arial"/>
              <a:cs typeface="Arial"/>
              <a:sym typeface="Arial"/>
            </a:endParaRPr>
          </a:p>
        </p:txBody>
      </p:sp>
      <p:sp>
        <p:nvSpPr>
          <p:cNvPr id="710" name="Google Shape;710;p81"/>
          <p:cNvSpPr txBox="1">
            <a:spLocks noGrp="1"/>
          </p:cNvSpPr>
          <p:nvPr>
            <p:ph type="title"/>
          </p:nvPr>
        </p:nvSpPr>
        <p:spPr>
          <a:xfrm>
            <a:off x="246888" y="173736"/>
            <a:ext cx="8520600" cy="5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Arial"/>
              <a:buNone/>
            </a:pPr>
            <a:r>
              <a:rPr lang="en" sz="2400">
                <a:latin typeface="Arial"/>
                <a:ea typeface="Arial"/>
                <a:cs typeface="Arial"/>
                <a:sym typeface="Arial"/>
              </a:rPr>
              <a:t>Multiple Purposes for Improvement Planning</a:t>
            </a:r>
            <a:endParaRPr sz="240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Making Accountability Meaningful </a:t>
            </a:r>
            <a:endParaRPr/>
          </a:p>
        </p:txBody>
      </p:sp>
      <p:sp>
        <p:nvSpPr>
          <p:cNvPr id="717" name="Google Shape;717;p82"/>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SzPts val="1600"/>
              <a:buNone/>
            </a:pPr>
            <a:r>
              <a:rPr lang="en" sz="2400"/>
              <a:t>Unified Improvement Planning (UIP)</a:t>
            </a:r>
            <a:endParaRPr sz="2400"/>
          </a:p>
          <a:p>
            <a:pPr marL="457200" marR="0" lvl="0" indent="-317500" algn="l" rtl="0">
              <a:lnSpc>
                <a:spcPct val="115000"/>
              </a:lnSpc>
              <a:spcBef>
                <a:spcPts val="0"/>
              </a:spcBef>
              <a:spcAft>
                <a:spcPts val="0"/>
              </a:spcAft>
              <a:buSzPts val="1400"/>
              <a:buChar char="●"/>
            </a:pPr>
            <a:r>
              <a:rPr lang="en" sz="1400"/>
              <a:t>All schools and districts are expected to engage in improvement planning and submit plans in UIP Online System for public posting.</a:t>
            </a:r>
            <a:endParaRPr sz="1400"/>
          </a:p>
          <a:p>
            <a:pPr marL="457200" marR="0" lvl="0" indent="-317500" algn="l" rtl="0">
              <a:lnSpc>
                <a:spcPct val="115000"/>
              </a:lnSpc>
              <a:spcBef>
                <a:spcPts val="0"/>
              </a:spcBef>
              <a:spcAft>
                <a:spcPts val="0"/>
              </a:spcAft>
              <a:buSzPts val="1400"/>
              <a:buChar char="●"/>
            </a:pPr>
            <a:r>
              <a:rPr lang="en" sz="1400"/>
              <a:t>CDE has coordinated state, federal and grant improvement planning requirements into one place.</a:t>
            </a:r>
            <a:endParaRPr sz="1400"/>
          </a:p>
          <a:p>
            <a:pPr marL="457200" marR="0" lvl="0" indent="-317500" algn="l" rtl="0">
              <a:lnSpc>
                <a:spcPct val="115000"/>
              </a:lnSpc>
              <a:spcBef>
                <a:spcPts val="0"/>
              </a:spcBef>
              <a:spcAft>
                <a:spcPts val="0"/>
              </a:spcAft>
              <a:buSzPts val="1400"/>
              <a:buChar char="●"/>
            </a:pPr>
            <a:r>
              <a:rPr lang="en" sz="1400"/>
              <a:t>UIP process includes:</a:t>
            </a:r>
            <a:endParaRPr sz="1400"/>
          </a:p>
          <a:p>
            <a:pPr marL="914400" lvl="1" indent="-266700" algn="l" rtl="0">
              <a:lnSpc>
                <a:spcPct val="115000"/>
              </a:lnSpc>
              <a:spcBef>
                <a:spcPts val="0"/>
              </a:spcBef>
              <a:spcAft>
                <a:spcPts val="0"/>
              </a:spcAft>
              <a:buSzPts val="600"/>
              <a:buChar char="○"/>
            </a:pPr>
            <a:r>
              <a:rPr lang="en" sz="1200"/>
              <a:t>Identifying and prioritizing needs based upon data</a:t>
            </a:r>
            <a:endParaRPr sz="1200"/>
          </a:p>
          <a:p>
            <a:pPr marL="914400" lvl="1" indent="-266700" algn="l" rtl="0">
              <a:lnSpc>
                <a:spcPct val="115000"/>
              </a:lnSpc>
              <a:spcBef>
                <a:spcPts val="0"/>
              </a:spcBef>
              <a:spcAft>
                <a:spcPts val="0"/>
              </a:spcAft>
              <a:buSzPts val="600"/>
              <a:buChar char="○"/>
            </a:pPr>
            <a:r>
              <a:rPr lang="en" sz="1200"/>
              <a:t>Matching research-based strategies to meet needs</a:t>
            </a:r>
            <a:endParaRPr sz="1200"/>
          </a:p>
          <a:p>
            <a:pPr marL="914400" lvl="1" indent="-266700" algn="l" rtl="0">
              <a:lnSpc>
                <a:spcPct val="115000"/>
              </a:lnSpc>
              <a:spcBef>
                <a:spcPts val="0"/>
              </a:spcBef>
              <a:spcAft>
                <a:spcPts val="0"/>
              </a:spcAft>
              <a:buSzPts val="600"/>
              <a:buChar char="○"/>
            </a:pPr>
            <a:r>
              <a:rPr lang="en" sz="1200"/>
              <a:t>Progress monitoring and adjusting practices</a:t>
            </a:r>
            <a:endParaRPr sz="1200"/>
          </a:p>
          <a:p>
            <a:pPr marL="914400" lvl="1" indent="-266700" algn="l" rtl="0">
              <a:lnSpc>
                <a:spcPct val="115000"/>
              </a:lnSpc>
              <a:spcBef>
                <a:spcPts val="0"/>
              </a:spcBef>
              <a:spcAft>
                <a:spcPts val="0"/>
              </a:spcAft>
              <a:buSzPts val="600"/>
              <a:buChar char="○"/>
            </a:pPr>
            <a:r>
              <a:rPr lang="en" sz="1200"/>
              <a:t>Engaging stakeholders</a:t>
            </a:r>
            <a:br>
              <a:rPr lang="en" sz="1200"/>
            </a:br>
            <a:endParaRPr sz="1200"/>
          </a:p>
          <a:p>
            <a:pPr marL="457200" lvl="0" indent="-317500" algn="l" rtl="0">
              <a:lnSpc>
                <a:spcPct val="115000"/>
              </a:lnSpc>
              <a:spcBef>
                <a:spcPts val="0"/>
              </a:spcBef>
              <a:spcAft>
                <a:spcPts val="0"/>
              </a:spcAft>
              <a:buSzPts val="1400"/>
              <a:buChar char="●"/>
            </a:pPr>
            <a:r>
              <a:rPr lang="en" sz="1400"/>
              <a:t>Focus on universal and targeted supports.  Offer resources, virtual and field-based trainings and onsite technical assistance.</a:t>
            </a:r>
            <a:endParaRPr sz="1400"/>
          </a:p>
        </p:txBody>
      </p:sp>
      <p:sp>
        <p:nvSpPr>
          <p:cNvPr id="718" name="Google Shape;718;p8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29</a:t>
            </a:fld>
            <a:endParaRPr/>
          </a:p>
        </p:txBody>
      </p:sp>
      <p:pic>
        <p:nvPicPr>
          <p:cNvPr id="719" name="Google Shape;719;p82"/>
          <p:cNvPicPr preferRelativeResize="0"/>
          <p:nvPr/>
        </p:nvPicPr>
        <p:blipFill rotWithShape="1">
          <a:blip r:embed="rId3">
            <a:alphaModFix/>
          </a:blip>
          <a:srcRect/>
          <a:stretch/>
        </p:blipFill>
        <p:spPr>
          <a:xfrm>
            <a:off x="7017300" y="0"/>
            <a:ext cx="2202900" cy="91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2ad58ebf25_0_1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dirty="0"/>
              <a:t>Table of Contents</a:t>
            </a:r>
            <a:endParaRPr dirty="0"/>
          </a:p>
        </p:txBody>
      </p:sp>
      <p:sp>
        <p:nvSpPr>
          <p:cNvPr id="430" name="Google Shape;430;g22ad58ebf25_0_16"/>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fontScale="62500" lnSpcReduction="20000"/>
          </a:bodyPr>
          <a:lstStyle/>
          <a:p>
            <a:pPr marL="285750" lvl="0" indent="-285750" algn="l" rtl="0">
              <a:lnSpc>
                <a:spcPct val="115000"/>
              </a:lnSpc>
              <a:spcBef>
                <a:spcPts val="0"/>
              </a:spcBef>
              <a:spcAft>
                <a:spcPts val="0"/>
              </a:spcAft>
              <a:buSzPct val="114695"/>
              <a:buChar char="●"/>
            </a:pPr>
            <a:r>
              <a:rPr lang="en" dirty="0"/>
              <a:t>State Accountability Overview</a:t>
            </a:r>
          </a:p>
          <a:p>
            <a:pPr marL="742950" lvl="1" indent="-285750">
              <a:buSzPct val="80645"/>
            </a:pPr>
            <a:r>
              <a:rPr lang="en" sz="1500" dirty="0"/>
              <a:t>Theory of action</a:t>
            </a:r>
          </a:p>
          <a:p>
            <a:pPr marL="742950" lvl="1" indent="-285750">
              <a:buSzPct val="80645"/>
            </a:pPr>
            <a:r>
              <a:rPr lang="en" sz="1500" dirty="0"/>
              <a:t>History of Colorado’s accountability system</a:t>
            </a:r>
            <a:br>
              <a:rPr lang="en" dirty="0"/>
            </a:br>
            <a:endParaRPr dirty="0"/>
          </a:p>
          <a:p>
            <a:pPr marL="285750" lvl="0" indent="-285750" algn="l" rtl="0">
              <a:lnSpc>
                <a:spcPct val="115000"/>
              </a:lnSpc>
              <a:spcBef>
                <a:spcPts val="0"/>
              </a:spcBef>
              <a:spcAft>
                <a:spcPts val="0"/>
              </a:spcAft>
              <a:buSzPct val="114695"/>
              <a:buChar char="●"/>
            </a:pPr>
            <a:r>
              <a:rPr lang="en" dirty="0"/>
              <a:t>Elements of the State Accountability System</a:t>
            </a:r>
            <a:endParaRPr dirty="0"/>
          </a:p>
          <a:p>
            <a:pPr marL="742950" lvl="1" indent="-285750" algn="l" rtl="0">
              <a:lnSpc>
                <a:spcPct val="115000"/>
              </a:lnSpc>
              <a:spcBef>
                <a:spcPts val="0"/>
              </a:spcBef>
              <a:spcAft>
                <a:spcPts val="0"/>
              </a:spcAft>
              <a:buSzPct val="80645"/>
              <a:buChar char="○"/>
            </a:pPr>
            <a:r>
              <a:rPr lang="en" dirty="0"/>
              <a:t>Performance Frameworks</a:t>
            </a:r>
            <a:endParaRPr dirty="0"/>
          </a:p>
          <a:p>
            <a:pPr marL="1200150" lvl="2" indent="-285750" algn="l" rtl="0">
              <a:lnSpc>
                <a:spcPct val="115000"/>
              </a:lnSpc>
              <a:spcBef>
                <a:spcPts val="0"/>
              </a:spcBef>
              <a:spcAft>
                <a:spcPts val="0"/>
              </a:spcAft>
              <a:buSzPct val="80645"/>
              <a:buChar char="■"/>
            </a:pPr>
            <a:r>
              <a:rPr lang="en" dirty="0"/>
              <a:t>N-Counts</a:t>
            </a:r>
            <a:endParaRPr dirty="0"/>
          </a:p>
          <a:p>
            <a:pPr marL="1200150" lvl="2" indent="-285750" algn="l" rtl="0">
              <a:lnSpc>
                <a:spcPct val="115000"/>
              </a:lnSpc>
              <a:spcBef>
                <a:spcPts val="0"/>
              </a:spcBef>
              <a:spcAft>
                <a:spcPts val="0"/>
              </a:spcAft>
              <a:buSzPct val="80645"/>
              <a:buChar char="■"/>
            </a:pPr>
            <a:r>
              <a:rPr lang="en" dirty="0"/>
              <a:t>Special Populations (combined groups v. disaggregated groups)</a:t>
            </a:r>
            <a:endParaRPr dirty="0"/>
          </a:p>
          <a:p>
            <a:pPr marL="742950" lvl="1" indent="-285750" algn="l" rtl="0">
              <a:lnSpc>
                <a:spcPct val="115000"/>
              </a:lnSpc>
              <a:spcBef>
                <a:spcPts val="0"/>
              </a:spcBef>
              <a:spcAft>
                <a:spcPts val="0"/>
              </a:spcAft>
              <a:buSzPct val="80645"/>
              <a:buChar char="○"/>
            </a:pPr>
            <a:r>
              <a:rPr lang="en" dirty="0"/>
              <a:t>Public Reporting</a:t>
            </a:r>
            <a:endParaRPr dirty="0"/>
          </a:p>
          <a:p>
            <a:pPr marL="742950" lvl="1" indent="-285750" algn="l" rtl="0">
              <a:lnSpc>
                <a:spcPct val="115000"/>
              </a:lnSpc>
              <a:spcBef>
                <a:spcPts val="0"/>
              </a:spcBef>
              <a:spcAft>
                <a:spcPts val="0"/>
              </a:spcAft>
              <a:buSzPct val="80645"/>
              <a:buChar char="○"/>
            </a:pPr>
            <a:r>
              <a:rPr lang="en" dirty="0"/>
              <a:t>Improvement Planning</a:t>
            </a:r>
            <a:endParaRPr dirty="0"/>
          </a:p>
          <a:p>
            <a:pPr marL="742950" lvl="1" indent="-285750" algn="l" rtl="0">
              <a:lnSpc>
                <a:spcPct val="115000"/>
              </a:lnSpc>
              <a:spcBef>
                <a:spcPts val="0"/>
              </a:spcBef>
              <a:spcAft>
                <a:spcPts val="0"/>
              </a:spcAft>
              <a:buSzPct val="80645"/>
              <a:buChar char="○"/>
            </a:pPr>
            <a:r>
              <a:rPr lang="en" dirty="0"/>
              <a:t>Public Engagement</a:t>
            </a:r>
            <a:endParaRPr dirty="0"/>
          </a:p>
          <a:p>
            <a:pPr marL="742950" lvl="1" indent="-285750" algn="l" rtl="0">
              <a:lnSpc>
                <a:spcPct val="115000"/>
              </a:lnSpc>
              <a:spcBef>
                <a:spcPts val="0"/>
              </a:spcBef>
              <a:spcAft>
                <a:spcPts val="0"/>
              </a:spcAft>
              <a:buSzPct val="80645"/>
              <a:buChar char="○"/>
            </a:pPr>
            <a:r>
              <a:rPr lang="en" dirty="0"/>
              <a:t>Supports and Interventions</a:t>
            </a:r>
            <a:endParaRPr dirty="0"/>
          </a:p>
          <a:p>
            <a:pPr marL="742950" lvl="1" indent="-285750" algn="l" rtl="0">
              <a:lnSpc>
                <a:spcPct val="115000"/>
              </a:lnSpc>
              <a:spcBef>
                <a:spcPts val="0"/>
              </a:spcBef>
              <a:spcAft>
                <a:spcPts val="0"/>
              </a:spcAft>
              <a:buSzPct val="80645"/>
              <a:buChar char="○"/>
            </a:pPr>
            <a:r>
              <a:rPr lang="en" dirty="0"/>
              <a:t>Accreditation</a:t>
            </a:r>
            <a:endParaRPr dirty="0"/>
          </a:p>
          <a:p>
            <a:pPr marL="742950" lvl="1" indent="-285750" algn="l" rtl="0">
              <a:lnSpc>
                <a:spcPct val="115000"/>
              </a:lnSpc>
              <a:spcBef>
                <a:spcPts val="0"/>
              </a:spcBef>
              <a:spcAft>
                <a:spcPts val="0"/>
              </a:spcAft>
              <a:buSzPct val="80645"/>
              <a:buChar char="○"/>
            </a:pPr>
            <a:r>
              <a:rPr lang="en" dirty="0"/>
              <a:t>Awards</a:t>
            </a:r>
            <a:br>
              <a:rPr lang="en" dirty="0"/>
            </a:br>
            <a:br>
              <a:rPr lang="en" dirty="0"/>
            </a:br>
            <a:endParaRPr dirty="0"/>
          </a:p>
          <a:p>
            <a:pPr marL="285750" lvl="0" indent="-285750" algn="l" rtl="0">
              <a:lnSpc>
                <a:spcPct val="115000"/>
              </a:lnSpc>
              <a:spcBef>
                <a:spcPts val="0"/>
              </a:spcBef>
              <a:spcAft>
                <a:spcPts val="0"/>
              </a:spcAft>
              <a:buSzPct val="114695"/>
              <a:buChar char="●"/>
            </a:pPr>
            <a:r>
              <a:rPr lang="en" dirty="0"/>
              <a:t>Resources and Other Bonus Content</a:t>
            </a:r>
          </a:p>
          <a:p>
            <a:pPr marL="742950" lvl="1" indent="-285750">
              <a:buSzPct val="114695"/>
              <a:buChar char="●"/>
            </a:pPr>
            <a:r>
              <a:rPr lang="en-US" dirty="0"/>
              <a:t>Timelines and resources</a:t>
            </a:r>
          </a:p>
          <a:p>
            <a:pPr marL="742950" lvl="1" indent="-285750">
              <a:buSzPct val="114695"/>
              <a:buChar char="●"/>
            </a:pPr>
            <a:r>
              <a:rPr lang="en-US" dirty="0"/>
              <a:t>Deep dive on PWR indicator</a:t>
            </a:r>
          </a:p>
          <a:p>
            <a:pPr marL="742950" lvl="1" indent="-285750">
              <a:buSzPct val="114695"/>
              <a:buChar char="●"/>
            </a:pPr>
            <a:r>
              <a:rPr lang="en-US" dirty="0"/>
              <a:t>2023 Preliminary Framework Results</a:t>
            </a:r>
          </a:p>
          <a:p>
            <a:pPr marL="742950" lvl="1" indent="-285750">
              <a:buSzPct val="114695"/>
              <a:buChar char="●"/>
            </a:pPr>
            <a:endParaRPr dirty="0"/>
          </a:p>
          <a:p>
            <a:pPr marL="742950" lvl="1" indent="-222250" algn="l" rtl="0">
              <a:lnSpc>
                <a:spcPct val="115000"/>
              </a:lnSpc>
              <a:spcBef>
                <a:spcPts val="0"/>
              </a:spcBef>
              <a:spcAft>
                <a:spcPts val="0"/>
              </a:spcAft>
              <a:buSzPct val="80645"/>
              <a:buNone/>
            </a:pPr>
            <a:endParaRPr dirty="0"/>
          </a:p>
        </p:txBody>
      </p:sp>
      <p:sp>
        <p:nvSpPr>
          <p:cNvPr id="431" name="Google Shape;431;g22ad58ebf25_0_16"/>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3</a:t>
            </a:fld>
            <a:endParaRP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725" name="Google Shape;725;p8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30</a:t>
            </a:fld>
            <a:endParaRPr/>
          </a:p>
        </p:txBody>
      </p:sp>
      <p:graphicFrame>
        <p:nvGraphicFramePr>
          <p:cNvPr id="726" name="Google Shape;726;p83"/>
          <p:cNvGraphicFramePr/>
          <p:nvPr/>
        </p:nvGraphicFramePr>
        <p:xfrm>
          <a:off x="461399" y="953345"/>
          <a:ext cx="8100100" cy="3523825"/>
        </p:xfrm>
        <a:graphic>
          <a:graphicData uri="http://schemas.openxmlformats.org/drawingml/2006/table">
            <a:tbl>
              <a:tblPr firstRow="1" bandRow="1">
                <a:noFill/>
                <a:tableStyleId>{668EC1D3-D6D3-4F26-A047-25537E5B26D6}</a:tableStyleId>
              </a:tblPr>
              <a:tblGrid>
                <a:gridCol w="4050050">
                  <a:extLst>
                    <a:ext uri="{9D8B030D-6E8A-4147-A177-3AD203B41FA5}">
                      <a16:colId xmlns:a16="http://schemas.microsoft.com/office/drawing/2014/main" val="20000"/>
                    </a:ext>
                  </a:extLst>
                </a:gridCol>
                <a:gridCol w="4050050">
                  <a:extLst>
                    <a:ext uri="{9D8B030D-6E8A-4147-A177-3AD203B41FA5}">
                      <a16:colId xmlns:a16="http://schemas.microsoft.com/office/drawing/2014/main" val="20001"/>
                    </a:ext>
                  </a:extLst>
                </a:gridCol>
              </a:tblGrid>
              <a:tr h="53002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R w="12700" cap="flat" cmpd="sng">
                      <a:solidFill>
                        <a:schemeClr val="dk1"/>
                      </a:solidFill>
                      <a:prstDash val="solid"/>
                      <a:round/>
                      <a:headEnd type="none" w="sm" len="sm"/>
                      <a:tailEnd type="none" w="sm" len="sm"/>
                    </a:lnR>
                    <a:solidFill>
                      <a:srgbClr val="DDDDDD"/>
                    </a:solidFill>
                  </a:tcPr>
                </a:tc>
                <a:tc rowSpan="7">
                  <a:txBody>
                    <a:bodyPr/>
                    <a:lstStyle/>
                    <a:p>
                      <a:pPr marL="0" marR="0" lvl="0" indent="0" algn="l" rtl="0">
                        <a:lnSpc>
                          <a:spcPct val="100000"/>
                        </a:lnSpc>
                        <a:spcBef>
                          <a:spcPts val="0"/>
                        </a:spcBef>
                        <a:spcAft>
                          <a:spcPts val="0"/>
                        </a:spcAft>
                        <a:buNone/>
                      </a:pPr>
                      <a:endParaRPr sz="140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solidFill>
                      <a:srgbClr val="92D050"/>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Reporting</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1"/>
                  </a:ext>
                </a:extLst>
              </a:tr>
              <a:tr h="535100">
                <a:tc>
                  <a:txBody>
                    <a:bodyPr/>
                    <a:lstStyle/>
                    <a:p>
                      <a:pPr marL="0" marR="0" lvl="0" indent="0" algn="l" rtl="0">
                        <a:lnSpc>
                          <a:spcPct val="100000"/>
                        </a:lnSpc>
                        <a:spcBef>
                          <a:spcPts val="0"/>
                        </a:spcBef>
                        <a:spcAft>
                          <a:spcPts val="0"/>
                        </a:spcAft>
                        <a:buNone/>
                      </a:pPr>
                      <a:r>
                        <a:rPr lang="en" sz="1400" u="none" strike="noStrike" cap="none">
                          <a:solidFill>
                            <a:schemeClr val="dk1"/>
                          </a:solidFill>
                        </a:rPr>
                        <a:t>Improvement Planning</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2"/>
                  </a:ext>
                </a:extLst>
              </a:tr>
              <a:tr h="501225">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Engagement</a:t>
                      </a:r>
                      <a:endParaRPr/>
                    </a:p>
                  </a:txBody>
                  <a:tcPr marL="91450" marR="91450" marT="45725" marB="45725" anchor="ctr">
                    <a:lnR w="12700" cap="flat" cmpd="sng">
                      <a:solidFill>
                        <a:schemeClr val="dk1">
                          <a:alpha val="0"/>
                        </a:schemeClr>
                      </a:solidFill>
                      <a:prstDash val="solid"/>
                      <a:round/>
                      <a:headEnd type="none" w="sm" len="sm"/>
                      <a:tailEnd type="none" w="sm" len="sm"/>
                    </a:lnR>
                    <a:solidFill>
                      <a:srgbClr val="92D050"/>
                    </a:solidFill>
                  </a:tcP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Supports and Interventions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4"/>
                  </a:ext>
                </a:extLst>
              </a:tr>
              <a:tr h="474125">
                <a:tc>
                  <a:txBody>
                    <a:bodyPr/>
                    <a:lstStyle/>
                    <a:p>
                      <a:pPr marL="0" marR="0" lvl="0" indent="0" algn="l" rtl="0">
                        <a:lnSpc>
                          <a:spcPct val="100000"/>
                        </a:lnSpc>
                        <a:spcBef>
                          <a:spcPts val="0"/>
                        </a:spcBef>
                        <a:spcAft>
                          <a:spcPts val="0"/>
                        </a:spcAft>
                        <a:buNone/>
                      </a:pPr>
                      <a:r>
                        <a:rPr lang="en" sz="1400" u="none" strike="noStrike" cap="none">
                          <a:solidFill>
                            <a:schemeClr val="dk1"/>
                          </a:solidFill>
                        </a:rPr>
                        <a:t>Accreditation</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5"/>
                  </a:ext>
                </a:extLst>
              </a:tr>
              <a:tr h="467350">
                <a:tc>
                  <a:txBody>
                    <a:bodyPr/>
                    <a:lstStyle/>
                    <a:p>
                      <a:pPr marL="0" marR="0" lvl="0" indent="0" algn="l" rtl="0">
                        <a:lnSpc>
                          <a:spcPct val="100000"/>
                        </a:lnSpc>
                        <a:spcBef>
                          <a:spcPts val="0"/>
                        </a:spcBef>
                        <a:spcAft>
                          <a:spcPts val="0"/>
                        </a:spcAft>
                        <a:buNone/>
                      </a:pPr>
                      <a:r>
                        <a:rPr lang="en" sz="1400" u="none" strike="noStrike" cap="none">
                          <a:solidFill>
                            <a:schemeClr val="dk1"/>
                          </a:solidFill>
                        </a:rPr>
                        <a:t>Awards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727" name="Google Shape;727;p83" descr="Parent &amp; Family Center"/>
          <p:cNvPicPr preferRelativeResize="0"/>
          <p:nvPr/>
        </p:nvPicPr>
        <p:blipFill rotWithShape="1">
          <a:blip r:embed="rId3">
            <a:alphaModFix/>
          </a:blip>
          <a:srcRect/>
          <a:stretch/>
        </p:blipFill>
        <p:spPr>
          <a:xfrm>
            <a:off x="5073226" y="1503679"/>
            <a:ext cx="2982984" cy="2236723"/>
          </a:xfrm>
          <a:prstGeom prst="rect">
            <a:avLst/>
          </a:prstGeom>
          <a:noFill/>
          <a:ln>
            <a:noFill/>
          </a:ln>
        </p:spPr>
      </p:pic>
    </p:spTree>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Accountability Committees</a:t>
            </a:r>
            <a:endParaRPr/>
          </a:p>
        </p:txBody>
      </p:sp>
      <p:sp>
        <p:nvSpPr>
          <p:cNvPr id="733" name="Google Shape;733;p84"/>
          <p:cNvSpPr txBox="1">
            <a:spLocks noGrp="1"/>
          </p:cNvSpPr>
          <p:nvPr>
            <p:ph type="body" idx="1"/>
          </p:nvPr>
        </p:nvSpPr>
        <p:spPr>
          <a:xfrm>
            <a:off x="461400" y="1171050"/>
            <a:ext cx="8520600" cy="3191700"/>
          </a:xfrm>
          <a:prstGeom prst="rect">
            <a:avLst/>
          </a:prstGeom>
          <a:noFill/>
          <a:ln>
            <a:noFill/>
          </a:ln>
        </p:spPr>
        <p:txBody>
          <a:bodyPr spcFirstLastPara="1" wrap="square" lIns="0" tIns="0" rIns="0" bIns="0" anchor="t" anchorCtr="0">
            <a:normAutofit/>
          </a:bodyPr>
          <a:lstStyle/>
          <a:p>
            <a:pPr marL="457200" lvl="0" indent="-330200" algn="l" rtl="0">
              <a:lnSpc>
                <a:spcPct val="115000"/>
              </a:lnSpc>
              <a:spcBef>
                <a:spcPts val="0"/>
              </a:spcBef>
              <a:spcAft>
                <a:spcPts val="0"/>
              </a:spcAft>
              <a:buClr>
                <a:schemeClr val="dk1"/>
              </a:buClr>
              <a:buSzPts val="1600"/>
              <a:buChar char="●"/>
            </a:pPr>
            <a:r>
              <a:rPr lang="en"/>
              <a:t>All schools and districts are required to have accountability committees.  Small districts may combine requirements.</a:t>
            </a:r>
            <a:endParaRPr/>
          </a:p>
          <a:p>
            <a:pPr marL="457200" lvl="0" indent="-330200" algn="l" rtl="0">
              <a:lnSpc>
                <a:spcPct val="115000"/>
              </a:lnSpc>
              <a:spcBef>
                <a:spcPts val="0"/>
              </a:spcBef>
              <a:spcAft>
                <a:spcPts val="0"/>
              </a:spcAft>
              <a:buClr>
                <a:schemeClr val="dk1"/>
              </a:buClr>
              <a:buSzPts val="1600"/>
              <a:buChar char="●"/>
            </a:pPr>
            <a:r>
              <a:rPr lang="en"/>
              <a:t>Parents are expected to have the most representation.</a:t>
            </a:r>
            <a:endParaRPr/>
          </a:p>
          <a:p>
            <a:pPr marL="457200" lvl="0" indent="-330200" algn="l" rtl="0">
              <a:lnSpc>
                <a:spcPct val="115000"/>
              </a:lnSpc>
              <a:spcBef>
                <a:spcPts val="0"/>
              </a:spcBef>
              <a:spcAft>
                <a:spcPts val="0"/>
              </a:spcAft>
              <a:buClr>
                <a:schemeClr val="dk1"/>
              </a:buClr>
              <a:buSzPts val="1600"/>
              <a:buChar char="●"/>
            </a:pPr>
            <a:r>
              <a:rPr lang="en"/>
              <a:t>Accountability committees are advisory to principals and local boards.  They provide recommendations.</a:t>
            </a:r>
            <a:endParaRPr/>
          </a:p>
          <a:p>
            <a:pPr marL="457200" lvl="0" indent="-330200" algn="l" rtl="0">
              <a:lnSpc>
                <a:spcPct val="115000"/>
              </a:lnSpc>
              <a:spcBef>
                <a:spcPts val="0"/>
              </a:spcBef>
              <a:spcAft>
                <a:spcPts val="0"/>
              </a:spcAft>
              <a:buClr>
                <a:schemeClr val="dk1"/>
              </a:buClr>
              <a:buSzPts val="1600"/>
              <a:buChar char="●"/>
            </a:pPr>
            <a:r>
              <a:rPr lang="en"/>
              <a:t>Activities include reviewing improvement plans and progress monitoring, reviewing budgets, providing input on various policies (e.g., parent engagement), and other jointly identified areas.</a:t>
            </a:r>
            <a:endParaRPr/>
          </a:p>
        </p:txBody>
      </p:sp>
      <p:sp>
        <p:nvSpPr>
          <p:cNvPr id="734" name="Google Shape;734;p84"/>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31</a:t>
            </a:fld>
            <a:endParaRPr/>
          </a:p>
        </p:txBody>
      </p:sp>
      <p:pic>
        <p:nvPicPr>
          <p:cNvPr id="735" name="Google Shape;735;p84" descr="Parent &amp; Family Center"/>
          <p:cNvPicPr preferRelativeResize="0"/>
          <p:nvPr/>
        </p:nvPicPr>
        <p:blipFill rotWithShape="1">
          <a:blip r:embed="rId3">
            <a:alphaModFix/>
          </a:blip>
          <a:srcRect/>
          <a:stretch/>
        </p:blipFill>
        <p:spPr>
          <a:xfrm>
            <a:off x="6905139" y="0"/>
            <a:ext cx="1198077" cy="898350"/>
          </a:xfrm>
          <a:prstGeom prst="rect">
            <a:avLst/>
          </a:prstGeom>
          <a:noFill/>
          <a:ln>
            <a:noFill/>
          </a:ln>
        </p:spPr>
      </p:pic>
    </p:spTree>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741" name="Google Shape;741;p8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32</a:t>
            </a:fld>
            <a:endParaRPr/>
          </a:p>
        </p:txBody>
      </p:sp>
      <p:graphicFrame>
        <p:nvGraphicFramePr>
          <p:cNvPr id="742" name="Google Shape;742;p85"/>
          <p:cNvGraphicFramePr/>
          <p:nvPr/>
        </p:nvGraphicFramePr>
        <p:xfrm>
          <a:off x="461400" y="953345"/>
          <a:ext cx="8113650" cy="3523825"/>
        </p:xfrm>
        <a:graphic>
          <a:graphicData uri="http://schemas.openxmlformats.org/drawingml/2006/table">
            <a:tbl>
              <a:tblPr firstRow="1" bandRow="1">
                <a:noFill/>
                <a:tableStyleId>{668EC1D3-D6D3-4F26-A047-25537E5B26D6}</a:tableStyleId>
              </a:tblPr>
              <a:tblGrid>
                <a:gridCol w="4056825">
                  <a:extLst>
                    <a:ext uri="{9D8B030D-6E8A-4147-A177-3AD203B41FA5}">
                      <a16:colId xmlns:a16="http://schemas.microsoft.com/office/drawing/2014/main" val="20000"/>
                    </a:ext>
                  </a:extLst>
                </a:gridCol>
                <a:gridCol w="4056825">
                  <a:extLst>
                    <a:ext uri="{9D8B030D-6E8A-4147-A177-3AD203B41FA5}">
                      <a16:colId xmlns:a16="http://schemas.microsoft.com/office/drawing/2014/main" val="20001"/>
                    </a:ext>
                  </a:extLst>
                </a:gridCol>
              </a:tblGrid>
              <a:tr h="53002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R w="12700" cap="flat" cmpd="sng">
                      <a:solidFill>
                        <a:schemeClr val="dk1"/>
                      </a:solidFill>
                      <a:prstDash val="solid"/>
                      <a:round/>
                      <a:headEnd type="none" w="sm" len="sm"/>
                      <a:tailEnd type="none" w="sm" len="sm"/>
                    </a:lnR>
                    <a:solidFill>
                      <a:srgbClr val="DDDDDD"/>
                    </a:solidFill>
                  </a:tcPr>
                </a:tc>
                <a:tc rowSpan="7">
                  <a:txBody>
                    <a:bodyPr/>
                    <a:lstStyle/>
                    <a:p>
                      <a:pPr marL="0" marR="0" lvl="0" indent="0" algn="l" rtl="0">
                        <a:lnSpc>
                          <a:spcPct val="100000"/>
                        </a:lnSpc>
                        <a:spcBef>
                          <a:spcPts val="0"/>
                        </a:spcBef>
                        <a:spcAft>
                          <a:spcPts val="0"/>
                        </a:spcAft>
                        <a:buNone/>
                      </a:pPr>
                      <a:endParaRPr sz="140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solidFill>
                      <a:srgbClr val="FF99CC"/>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Reporting</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1"/>
                  </a:ext>
                </a:extLst>
              </a:tr>
              <a:tr h="535100">
                <a:tc>
                  <a:txBody>
                    <a:bodyPr/>
                    <a:lstStyle/>
                    <a:p>
                      <a:pPr marL="0" marR="0" lvl="0" indent="0" algn="l" rtl="0">
                        <a:lnSpc>
                          <a:spcPct val="100000"/>
                        </a:lnSpc>
                        <a:spcBef>
                          <a:spcPts val="0"/>
                        </a:spcBef>
                        <a:spcAft>
                          <a:spcPts val="0"/>
                        </a:spcAft>
                        <a:buNone/>
                      </a:pPr>
                      <a:r>
                        <a:rPr lang="en" sz="1400" u="none" strike="noStrike" cap="none">
                          <a:solidFill>
                            <a:schemeClr val="dk1"/>
                          </a:solidFill>
                        </a:rPr>
                        <a:t>Improvement Planning</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2"/>
                  </a:ext>
                </a:extLst>
              </a:tr>
              <a:tr h="501225">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Engagement</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Supports and Interventions</a:t>
                      </a:r>
                      <a:endParaRPr/>
                    </a:p>
                  </a:txBody>
                  <a:tcPr marL="91450" marR="91450" marT="45725" marB="45725" anchor="ctr">
                    <a:lnR w="12700" cap="flat" cmpd="sng">
                      <a:solidFill>
                        <a:schemeClr val="dk1">
                          <a:alpha val="0"/>
                        </a:schemeClr>
                      </a:solidFill>
                      <a:prstDash val="solid"/>
                      <a:round/>
                      <a:headEnd type="none" w="sm" len="sm"/>
                      <a:tailEnd type="none" w="sm" len="sm"/>
                    </a:lnR>
                    <a:solidFill>
                      <a:srgbClr val="FF99CC"/>
                    </a:solidFill>
                  </a:tcPr>
                </a:tc>
                <a:tc vMerge="1">
                  <a:txBody>
                    <a:bodyPr/>
                    <a:lstStyle/>
                    <a:p>
                      <a:endParaRPr lang="en-US"/>
                    </a:p>
                  </a:txBody>
                  <a:tcPr/>
                </a:tc>
                <a:extLst>
                  <a:ext uri="{0D108BD9-81ED-4DB2-BD59-A6C34878D82A}">
                    <a16:rowId xmlns:a16="http://schemas.microsoft.com/office/drawing/2014/main" val="10004"/>
                  </a:ext>
                </a:extLst>
              </a:tr>
              <a:tr h="474125">
                <a:tc>
                  <a:txBody>
                    <a:bodyPr/>
                    <a:lstStyle/>
                    <a:p>
                      <a:pPr marL="0" marR="0" lvl="0" indent="0" algn="l" rtl="0">
                        <a:lnSpc>
                          <a:spcPct val="100000"/>
                        </a:lnSpc>
                        <a:spcBef>
                          <a:spcPts val="0"/>
                        </a:spcBef>
                        <a:spcAft>
                          <a:spcPts val="0"/>
                        </a:spcAft>
                        <a:buNone/>
                      </a:pPr>
                      <a:r>
                        <a:rPr lang="en" sz="1400" u="none" strike="noStrike" cap="none">
                          <a:solidFill>
                            <a:schemeClr val="dk1"/>
                          </a:solidFill>
                        </a:rPr>
                        <a:t>Accreditation</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5"/>
                  </a:ext>
                </a:extLst>
              </a:tr>
              <a:tr h="467350">
                <a:tc>
                  <a:txBody>
                    <a:bodyPr/>
                    <a:lstStyle/>
                    <a:p>
                      <a:pPr marL="0" marR="0" lvl="0" indent="0" algn="l" rtl="0">
                        <a:lnSpc>
                          <a:spcPct val="100000"/>
                        </a:lnSpc>
                        <a:spcBef>
                          <a:spcPts val="0"/>
                        </a:spcBef>
                        <a:spcAft>
                          <a:spcPts val="0"/>
                        </a:spcAft>
                        <a:buNone/>
                      </a:pPr>
                      <a:r>
                        <a:rPr lang="en" sz="1400" u="none" strike="noStrike" cap="none">
                          <a:solidFill>
                            <a:schemeClr val="dk1"/>
                          </a:solidFill>
                        </a:rPr>
                        <a:t>Awards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743" name="Google Shape;743;p85"/>
          <p:cNvPicPr preferRelativeResize="0"/>
          <p:nvPr/>
        </p:nvPicPr>
        <p:blipFill rotWithShape="1">
          <a:blip r:embed="rId3">
            <a:alphaModFix/>
          </a:blip>
          <a:srcRect l="9424" t="23015" r="57408" b="24412"/>
          <a:stretch/>
        </p:blipFill>
        <p:spPr>
          <a:xfrm>
            <a:off x="5175109" y="1273386"/>
            <a:ext cx="2757833" cy="2731982"/>
          </a:xfrm>
          <a:prstGeom prst="rect">
            <a:avLst/>
          </a:prstGeom>
          <a:noFill/>
          <a:ln>
            <a:noFill/>
          </a:ln>
        </p:spPr>
      </p:pic>
    </p:spTree>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86"/>
          <p:cNvSpPr txBox="1">
            <a:spLocks noGrp="1"/>
          </p:cNvSpPr>
          <p:nvPr>
            <p:ph type="body" idx="1"/>
          </p:nvPr>
        </p:nvSpPr>
        <p:spPr>
          <a:xfrm>
            <a:off x="311700" y="975900"/>
            <a:ext cx="8520600" cy="3191700"/>
          </a:xfrm>
          <a:prstGeom prst="rect">
            <a:avLst/>
          </a:prstGeom>
          <a:noFill/>
          <a:ln>
            <a:noFill/>
          </a:ln>
        </p:spPr>
        <p:txBody>
          <a:bodyPr spcFirstLastPara="1" wrap="square" lIns="0" tIns="0" rIns="0" bIns="45700" anchor="t" anchorCtr="0">
            <a:noAutofit/>
          </a:bodyPr>
          <a:lstStyle/>
          <a:p>
            <a:pPr marL="228600" lvl="0" indent="-190500" algn="l" rtl="0">
              <a:lnSpc>
                <a:spcPct val="90000"/>
              </a:lnSpc>
              <a:spcBef>
                <a:spcPts val="0"/>
              </a:spcBef>
              <a:spcAft>
                <a:spcPts val="0"/>
              </a:spcAft>
              <a:buClr>
                <a:schemeClr val="dk1"/>
              </a:buClr>
              <a:buSzPts val="1800"/>
              <a:buChar char="•"/>
            </a:pPr>
            <a:r>
              <a:rPr lang="en" sz="2200" dirty="0"/>
              <a:t>CDE staff support</a:t>
            </a:r>
            <a:endParaRPr sz="2200" dirty="0"/>
          </a:p>
          <a:p>
            <a:pPr marL="685800" lvl="1" indent="-203200" algn="l" rtl="0">
              <a:lnSpc>
                <a:spcPct val="90000"/>
              </a:lnSpc>
              <a:spcBef>
                <a:spcPts val="500"/>
              </a:spcBef>
              <a:spcAft>
                <a:spcPts val="0"/>
              </a:spcAft>
              <a:buClr>
                <a:schemeClr val="dk1"/>
              </a:buClr>
              <a:buSzPts val="1600"/>
              <a:buChar char="•"/>
            </a:pPr>
            <a:r>
              <a:rPr lang="en" sz="1200" dirty="0"/>
              <a:t>Support Leads </a:t>
            </a:r>
            <a:endParaRPr sz="1200" dirty="0"/>
          </a:p>
          <a:p>
            <a:pPr marL="685800" lvl="1" indent="-203200" algn="l" rtl="0">
              <a:lnSpc>
                <a:spcPct val="90000"/>
              </a:lnSpc>
              <a:spcBef>
                <a:spcPts val="500"/>
              </a:spcBef>
              <a:spcAft>
                <a:spcPts val="0"/>
              </a:spcAft>
              <a:buClr>
                <a:schemeClr val="dk1"/>
              </a:buClr>
              <a:buSzPts val="1600"/>
              <a:buChar char="•"/>
            </a:pPr>
            <a:r>
              <a:rPr lang="en" sz="1200" dirty="0"/>
              <a:t>Transformation Support Managers</a:t>
            </a:r>
            <a:endParaRPr sz="1200" dirty="0"/>
          </a:p>
          <a:p>
            <a:pPr marL="685800" lvl="1" indent="-203200" algn="l" rtl="0">
              <a:lnSpc>
                <a:spcPct val="90000"/>
              </a:lnSpc>
              <a:spcBef>
                <a:spcPts val="500"/>
              </a:spcBef>
              <a:spcAft>
                <a:spcPts val="0"/>
              </a:spcAft>
              <a:buClr>
                <a:schemeClr val="dk1"/>
              </a:buClr>
              <a:buSzPts val="1600"/>
              <a:buChar char="•"/>
            </a:pPr>
            <a:r>
              <a:rPr lang="en" sz="1200" dirty="0"/>
              <a:t>UIP Contacts</a:t>
            </a:r>
            <a:endParaRPr sz="1200" dirty="0"/>
          </a:p>
          <a:p>
            <a:pPr marL="685800" lvl="1" indent="-215900" algn="l" rtl="0">
              <a:lnSpc>
                <a:spcPct val="90000"/>
              </a:lnSpc>
              <a:spcBef>
                <a:spcPts val="500"/>
              </a:spcBef>
              <a:spcAft>
                <a:spcPts val="0"/>
              </a:spcAft>
              <a:buClr>
                <a:schemeClr val="dk1"/>
              </a:buClr>
              <a:buSzPts val="1800"/>
              <a:buChar char="•"/>
            </a:pPr>
            <a:r>
              <a:rPr lang="en" sz="1200" dirty="0"/>
              <a:t>ESEA Regional Contacts</a:t>
            </a:r>
            <a:r>
              <a:rPr lang="en" sz="1400" dirty="0"/>
              <a:t>	</a:t>
            </a:r>
            <a:endParaRPr sz="1700" dirty="0"/>
          </a:p>
          <a:p>
            <a:pPr marL="228600" lvl="0" indent="-190500" algn="l" rtl="0">
              <a:lnSpc>
                <a:spcPct val="90000"/>
              </a:lnSpc>
              <a:spcBef>
                <a:spcPts val="1000"/>
              </a:spcBef>
              <a:spcAft>
                <a:spcPts val="0"/>
              </a:spcAft>
              <a:buClr>
                <a:schemeClr val="dk1"/>
              </a:buClr>
              <a:buSzPts val="1800"/>
              <a:buChar char="•"/>
            </a:pPr>
            <a:r>
              <a:rPr lang="en" sz="2200" dirty="0"/>
              <a:t>EASI Grant</a:t>
            </a:r>
            <a:endParaRPr sz="2200" dirty="0"/>
          </a:p>
          <a:p>
            <a:pPr marL="685800" lvl="1" indent="-203200" algn="l" rtl="0">
              <a:lnSpc>
                <a:spcPct val="90000"/>
              </a:lnSpc>
              <a:spcBef>
                <a:spcPts val="500"/>
              </a:spcBef>
              <a:spcAft>
                <a:spcPts val="0"/>
              </a:spcAft>
              <a:buClr>
                <a:schemeClr val="dk1"/>
              </a:buClr>
              <a:buSzPts val="1600"/>
              <a:buChar char="•"/>
            </a:pPr>
            <a:r>
              <a:rPr lang="en" sz="1200" dirty="0"/>
              <a:t>Exploration Support (inc external diagnostic reviews, </a:t>
            </a:r>
            <a:br>
              <a:rPr lang="en" sz="1200" dirty="0"/>
            </a:br>
            <a:r>
              <a:rPr lang="en" sz="1200" dirty="0"/>
              <a:t>planning support and stakeholder engagement support)</a:t>
            </a:r>
            <a:endParaRPr sz="1200" dirty="0"/>
          </a:p>
          <a:p>
            <a:pPr marL="685800" lvl="1" indent="-203200" algn="l" rtl="0">
              <a:lnSpc>
                <a:spcPct val="90000"/>
              </a:lnSpc>
              <a:spcBef>
                <a:spcPts val="500"/>
              </a:spcBef>
              <a:spcAft>
                <a:spcPts val="0"/>
              </a:spcAft>
              <a:buSzPts val="1600"/>
              <a:buChar char="•"/>
            </a:pPr>
            <a:r>
              <a:rPr lang="en" sz="1200" dirty="0"/>
              <a:t>District Designed and Led</a:t>
            </a:r>
            <a:endParaRPr sz="1200" dirty="0"/>
          </a:p>
          <a:p>
            <a:pPr marL="685800" lvl="1" indent="-203200" algn="l" rtl="0">
              <a:lnSpc>
                <a:spcPct val="90000"/>
              </a:lnSpc>
              <a:spcBef>
                <a:spcPts val="500"/>
              </a:spcBef>
              <a:spcAft>
                <a:spcPts val="0"/>
              </a:spcAft>
              <a:buClr>
                <a:schemeClr val="dk1"/>
              </a:buClr>
              <a:buSzPts val="1600"/>
              <a:buChar char="•"/>
            </a:pPr>
            <a:r>
              <a:rPr lang="en" sz="1200" dirty="0"/>
              <a:t>Accountability Pathways Implementation</a:t>
            </a:r>
            <a:endParaRPr sz="1200" dirty="0"/>
          </a:p>
          <a:p>
            <a:pPr marL="685800" lvl="1" indent="-203200" algn="l" rtl="0">
              <a:lnSpc>
                <a:spcPct val="90000"/>
              </a:lnSpc>
              <a:spcBef>
                <a:spcPts val="500"/>
              </a:spcBef>
              <a:spcAft>
                <a:spcPts val="0"/>
              </a:spcAft>
              <a:buClr>
                <a:schemeClr val="dk1"/>
              </a:buClr>
              <a:buSzPts val="1600"/>
              <a:buChar char="•"/>
            </a:pPr>
            <a:r>
              <a:rPr lang="en" sz="1200" dirty="0"/>
              <a:t>Turnaround Leadership </a:t>
            </a:r>
            <a:endParaRPr sz="1200" dirty="0"/>
          </a:p>
          <a:p>
            <a:pPr marL="685800" lvl="1" indent="-203200" algn="l" rtl="0">
              <a:lnSpc>
                <a:spcPct val="90000"/>
              </a:lnSpc>
              <a:spcBef>
                <a:spcPts val="500"/>
              </a:spcBef>
              <a:spcAft>
                <a:spcPts val="0"/>
              </a:spcAft>
              <a:buClr>
                <a:schemeClr val="dk1"/>
              </a:buClr>
              <a:buSzPts val="1600"/>
              <a:buChar char="•"/>
            </a:pPr>
            <a:r>
              <a:rPr lang="en" sz="1200" dirty="0"/>
              <a:t>Transformation Network </a:t>
            </a:r>
            <a:endParaRPr sz="1200" dirty="0"/>
          </a:p>
          <a:p>
            <a:pPr marL="685800" lvl="1" indent="-203200" algn="l" rtl="0">
              <a:lnSpc>
                <a:spcPct val="90000"/>
              </a:lnSpc>
              <a:spcBef>
                <a:spcPts val="500"/>
              </a:spcBef>
              <a:spcAft>
                <a:spcPts val="0"/>
              </a:spcAft>
              <a:buSzPts val="1600"/>
              <a:buChar char="•"/>
            </a:pPr>
            <a:r>
              <a:rPr lang="en" sz="1200" dirty="0"/>
              <a:t>Tailored support for Alternative Education Campuses and Local School Boards that have identified schools</a:t>
            </a:r>
            <a:endParaRPr sz="1200" dirty="0"/>
          </a:p>
          <a:p>
            <a:pPr marL="228600" lvl="0" indent="-76200" algn="l" rtl="0">
              <a:lnSpc>
                <a:spcPct val="90000"/>
              </a:lnSpc>
              <a:spcBef>
                <a:spcPts val="1000"/>
              </a:spcBef>
              <a:spcAft>
                <a:spcPts val="0"/>
              </a:spcAft>
              <a:buClr>
                <a:schemeClr val="dk1"/>
              </a:buClr>
              <a:buSzPts val="2400"/>
              <a:buNone/>
            </a:pPr>
            <a:endParaRPr dirty="0"/>
          </a:p>
        </p:txBody>
      </p:sp>
      <p:sp>
        <p:nvSpPr>
          <p:cNvPr id="749" name="Google Shape;749;p86"/>
          <p:cNvSpPr txBox="1">
            <a:spLocks noGrp="1"/>
          </p:cNvSpPr>
          <p:nvPr>
            <p:ph type="sldNum" idx="12"/>
          </p:nvPr>
        </p:nvSpPr>
        <p:spPr>
          <a:xfrm>
            <a:off x="114300" y="4732500"/>
            <a:ext cx="444000" cy="28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
              <a:t>33</a:t>
            </a:fld>
            <a:endParaRPr/>
          </a:p>
        </p:txBody>
      </p:sp>
      <p:sp>
        <p:nvSpPr>
          <p:cNvPr id="750" name="Google Shape;750;p86"/>
          <p:cNvSpPr txBox="1">
            <a:spLocks noGrp="1"/>
          </p:cNvSpPr>
          <p:nvPr>
            <p:ph type="title"/>
          </p:nvPr>
        </p:nvSpPr>
        <p:spPr>
          <a:xfrm>
            <a:off x="246888" y="173736"/>
            <a:ext cx="8520600" cy="5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Arial"/>
              <a:buNone/>
            </a:pPr>
            <a:r>
              <a:rPr lang="en" sz="2400">
                <a:latin typeface="Arial"/>
                <a:ea typeface="Arial"/>
                <a:cs typeface="Arial"/>
                <a:sym typeface="Arial"/>
              </a:rPr>
              <a:t>CDE Support Structure</a:t>
            </a:r>
            <a:endParaRPr sz="2400">
              <a:latin typeface="Arial"/>
              <a:ea typeface="Arial"/>
              <a:cs typeface="Arial"/>
              <a:sym typeface="Arial"/>
            </a:endParaRPr>
          </a:p>
        </p:txBody>
      </p:sp>
      <p:sp>
        <p:nvSpPr>
          <p:cNvPr id="751" name="Google Shape;751;p86"/>
          <p:cNvSpPr txBox="1"/>
          <p:nvPr/>
        </p:nvSpPr>
        <p:spPr>
          <a:xfrm>
            <a:off x="5483450" y="1043975"/>
            <a:ext cx="2820600" cy="1746000"/>
          </a:xfrm>
          <a:prstGeom prst="rect">
            <a:avLst/>
          </a:prstGeom>
          <a:solidFill>
            <a:srgbClr val="BAE18F"/>
          </a:solidFill>
          <a:ln>
            <a:noFill/>
          </a:ln>
          <a:effectLst>
            <a:outerShdw blurRad="57150" dist="123825" dir="8640000" algn="bl" rotWithShape="0">
              <a:srgbClr val="000000">
                <a:alpha val="49803"/>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rgbClr val="000000"/>
                </a:solidFill>
                <a:latin typeface="Calibri"/>
                <a:ea typeface="Calibri"/>
                <a:cs typeface="Calibri"/>
                <a:sym typeface="Calibri"/>
              </a:rPr>
              <a:t>Highlights of State Support System</a:t>
            </a:r>
            <a:endParaRPr sz="1400" b="1" i="0" u="none" strike="noStrike" cap="none" dirty="0">
              <a:solidFill>
                <a:srgbClr val="000000"/>
              </a:solidFill>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 sz="1200" b="0" i="0" u="none" strike="noStrike" cap="none" dirty="0">
                <a:solidFill>
                  <a:srgbClr val="000000"/>
                </a:solidFill>
                <a:latin typeface="Calibri"/>
                <a:ea typeface="Calibri"/>
                <a:cs typeface="Calibri"/>
                <a:sym typeface="Calibri"/>
              </a:rPr>
              <a:t>Driven by state needs assessment</a:t>
            </a:r>
            <a:endParaRPr sz="1200" b="0" i="0" u="none" strike="noStrike" cap="none" dirty="0">
              <a:solidFill>
                <a:srgbClr val="000000"/>
              </a:solidFill>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 sz="1200" b="0" i="0" u="none" strike="noStrike" cap="none" dirty="0">
                <a:solidFill>
                  <a:srgbClr val="000000"/>
                </a:solidFill>
                <a:latin typeface="Calibri"/>
                <a:ea typeface="Calibri"/>
                <a:cs typeface="Calibri"/>
                <a:sym typeface="Calibri"/>
              </a:rPr>
              <a:t>Use Four Domains as organizing structure</a:t>
            </a:r>
            <a:endParaRPr sz="1200" b="0" i="0" u="none" strike="noStrike" cap="none" dirty="0">
              <a:solidFill>
                <a:srgbClr val="000000"/>
              </a:solidFill>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 sz="1200" b="0" i="0" u="none" strike="noStrike" cap="none" dirty="0">
                <a:solidFill>
                  <a:srgbClr val="000000"/>
                </a:solidFill>
                <a:latin typeface="Calibri"/>
                <a:ea typeface="Calibri"/>
                <a:cs typeface="Calibri"/>
                <a:sym typeface="Calibri"/>
              </a:rPr>
              <a:t>District participation is encouraged but voluntary</a:t>
            </a:r>
            <a:endParaRPr sz="1200" b="0" i="0" u="none" strike="noStrike" cap="none" dirty="0">
              <a:solidFill>
                <a:srgbClr val="000000"/>
              </a:solidFill>
              <a:latin typeface="Calibri"/>
              <a:ea typeface="Calibri"/>
              <a:cs typeface="Calibri"/>
              <a:sym typeface="Calibri"/>
            </a:endParaRPr>
          </a:p>
          <a:p>
            <a:pPr marL="457200" marR="0" lvl="0" indent="-304800" algn="l" rtl="0">
              <a:lnSpc>
                <a:spcPct val="100000"/>
              </a:lnSpc>
              <a:spcBef>
                <a:spcPts val="0"/>
              </a:spcBef>
              <a:spcAft>
                <a:spcPts val="0"/>
              </a:spcAft>
              <a:buClr>
                <a:srgbClr val="000000"/>
              </a:buClr>
              <a:buSzPts val="1200"/>
              <a:buFont typeface="Calibri"/>
              <a:buChar char="●"/>
            </a:pPr>
            <a:r>
              <a:rPr lang="en" sz="1200" b="0" i="0" u="none" strike="noStrike" cap="none" dirty="0">
                <a:solidFill>
                  <a:srgbClr val="000000"/>
                </a:solidFill>
                <a:latin typeface="Calibri"/>
                <a:ea typeface="Calibri"/>
                <a:cs typeface="Calibri"/>
                <a:sym typeface="Calibri"/>
              </a:rPr>
              <a:t>Distribute supports through</a:t>
            </a:r>
            <a:r>
              <a:rPr lang="en" sz="1200" b="0" i="0" u="none" strike="noStrike" cap="none" dirty="0">
                <a:solidFill>
                  <a:srgbClr val="000000"/>
                </a:solidFill>
                <a:latin typeface="Arial"/>
                <a:ea typeface="Arial"/>
                <a:cs typeface="Arial"/>
                <a:sym typeface="Arial"/>
              </a:rPr>
              <a:t> </a:t>
            </a:r>
            <a:r>
              <a:rPr lang="en" sz="1200" b="0" i="0" u="none" strike="noStrike" cap="none" dirty="0">
                <a:solidFill>
                  <a:srgbClr val="000000"/>
                </a:solidFill>
                <a:latin typeface="Calibri"/>
                <a:ea typeface="Calibri"/>
                <a:cs typeface="Calibri"/>
                <a:sym typeface="Calibri"/>
              </a:rPr>
              <a:t>tiers (universal, targeted, intensive)</a:t>
            </a:r>
            <a:endParaRPr sz="1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87"/>
          <p:cNvSpPr txBox="1">
            <a:spLocks noGrp="1"/>
          </p:cNvSpPr>
          <p:nvPr>
            <p:ph type="title"/>
          </p:nvPr>
        </p:nvSpPr>
        <p:spPr>
          <a:xfrm>
            <a:off x="379376" y="227103"/>
            <a:ext cx="4561399" cy="56731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 sz="2000">
                <a:solidFill>
                  <a:srgbClr val="FFFFFF"/>
                </a:solidFill>
                <a:latin typeface="Rockwell"/>
                <a:ea typeface="Rockwell"/>
                <a:cs typeface="Rockwell"/>
                <a:sym typeface="Rockwell"/>
              </a:rPr>
              <a:t>State Accountability Clock Process</a:t>
            </a:r>
            <a:endParaRPr sz="2000">
              <a:solidFill>
                <a:srgbClr val="FFFFFF"/>
              </a:solidFill>
              <a:latin typeface="Rockwell"/>
              <a:ea typeface="Rockwell"/>
              <a:cs typeface="Rockwell"/>
              <a:sym typeface="Rockwell"/>
            </a:endParaRPr>
          </a:p>
        </p:txBody>
      </p:sp>
      <p:sp>
        <p:nvSpPr>
          <p:cNvPr id="757" name="Google Shape;757;p87"/>
          <p:cNvSpPr txBox="1">
            <a:spLocks noGrp="1"/>
          </p:cNvSpPr>
          <p:nvPr>
            <p:ph type="sldNum" idx="12"/>
          </p:nvPr>
        </p:nvSpPr>
        <p:spPr>
          <a:xfrm>
            <a:off x="118196" y="4779475"/>
            <a:ext cx="1543050" cy="273844"/>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ts val="1600"/>
              <a:buNone/>
            </a:pPr>
            <a:fld id="{00000000-1234-1234-1234-123412341234}" type="slidenum">
              <a:rPr lang="en"/>
              <a:t>34</a:t>
            </a:fld>
            <a:endParaRPr/>
          </a:p>
        </p:txBody>
      </p:sp>
      <p:sp>
        <p:nvSpPr>
          <p:cNvPr id="758" name="Google Shape;758;p87"/>
          <p:cNvSpPr/>
          <p:nvPr/>
        </p:nvSpPr>
        <p:spPr>
          <a:xfrm rot="-5400000">
            <a:off x="4235193" y="-1316325"/>
            <a:ext cx="630450" cy="6480225"/>
          </a:xfrm>
          <a:prstGeom prst="triangle">
            <a:avLst>
              <a:gd name="adj" fmla="val 50000"/>
            </a:avLst>
          </a:prstGeom>
          <a:gradFill>
            <a:gsLst>
              <a:gs pos="0">
                <a:srgbClr val="F6F9FC"/>
              </a:gs>
              <a:gs pos="58000">
                <a:srgbClr val="B3D1EC"/>
              </a:gs>
              <a:gs pos="100000">
                <a:srgbClr val="7030A0"/>
              </a:gs>
            </a:gsLst>
            <a:lin ang="5400000" scaled="0"/>
          </a:gradFill>
          <a:ln w="25400" cap="flat" cmpd="sng">
            <a:solidFill>
              <a:srgbClr val="42719B"/>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759" name="Google Shape;759;p87"/>
          <p:cNvSpPr txBox="1"/>
          <p:nvPr/>
        </p:nvSpPr>
        <p:spPr>
          <a:xfrm>
            <a:off x="2853352" y="1377931"/>
            <a:ext cx="568037" cy="230833"/>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Year 1</a:t>
            </a:r>
            <a:endParaRPr sz="1050" b="0" i="0" u="none" strike="noStrike" cap="none">
              <a:solidFill>
                <a:srgbClr val="000000"/>
              </a:solidFill>
              <a:latin typeface="Arial"/>
              <a:ea typeface="Arial"/>
              <a:cs typeface="Arial"/>
              <a:sym typeface="Arial"/>
            </a:endParaRPr>
          </a:p>
        </p:txBody>
      </p:sp>
      <p:sp>
        <p:nvSpPr>
          <p:cNvPr id="760" name="Google Shape;760;p87"/>
          <p:cNvSpPr txBox="1"/>
          <p:nvPr/>
        </p:nvSpPr>
        <p:spPr>
          <a:xfrm>
            <a:off x="5156133" y="1382796"/>
            <a:ext cx="568037" cy="230833"/>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Year 4</a:t>
            </a:r>
            <a:endParaRPr sz="1050" b="0" i="0" u="none" strike="noStrike" cap="none">
              <a:solidFill>
                <a:srgbClr val="000000"/>
              </a:solidFill>
              <a:latin typeface="Arial"/>
              <a:ea typeface="Arial"/>
              <a:cs typeface="Arial"/>
              <a:sym typeface="Arial"/>
            </a:endParaRPr>
          </a:p>
        </p:txBody>
      </p:sp>
      <p:sp>
        <p:nvSpPr>
          <p:cNvPr id="761" name="Google Shape;761;p87"/>
          <p:cNvSpPr txBox="1"/>
          <p:nvPr/>
        </p:nvSpPr>
        <p:spPr>
          <a:xfrm>
            <a:off x="6005754" y="1377932"/>
            <a:ext cx="568037" cy="230833"/>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Year 5</a:t>
            </a:r>
            <a:endParaRPr sz="1050" b="0" i="0" u="none" strike="noStrike" cap="none">
              <a:solidFill>
                <a:srgbClr val="000000"/>
              </a:solidFill>
              <a:latin typeface="Arial"/>
              <a:ea typeface="Arial"/>
              <a:cs typeface="Arial"/>
              <a:sym typeface="Arial"/>
            </a:endParaRPr>
          </a:p>
        </p:txBody>
      </p:sp>
      <p:sp>
        <p:nvSpPr>
          <p:cNvPr id="762" name="Google Shape;762;p87"/>
          <p:cNvSpPr txBox="1"/>
          <p:nvPr/>
        </p:nvSpPr>
        <p:spPr>
          <a:xfrm>
            <a:off x="6855377" y="1387660"/>
            <a:ext cx="1104901" cy="230833"/>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And Beyond</a:t>
            </a:r>
            <a:endParaRPr sz="1050" b="0" i="0" u="none" strike="noStrike" cap="none">
              <a:solidFill>
                <a:srgbClr val="000000"/>
              </a:solidFill>
              <a:latin typeface="Arial"/>
              <a:ea typeface="Arial"/>
              <a:cs typeface="Arial"/>
              <a:sym typeface="Arial"/>
            </a:endParaRPr>
          </a:p>
        </p:txBody>
      </p:sp>
      <p:graphicFrame>
        <p:nvGraphicFramePr>
          <p:cNvPr id="763" name="Google Shape;763;p87"/>
          <p:cNvGraphicFramePr/>
          <p:nvPr/>
        </p:nvGraphicFramePr>
        <p:xfrm>
          <a:off x="1326894" y="2416180"/>
          <a:ext cx="1333175" cy="1927980"/>
        </p:xfrm>
        <a:graphic>
          <a:graphicData uri="http://schemas.openxmlformats.org/drawingml/2006/table">
            <a:tbl>
              <a:tblPr>
                <a:noFill/>
                <a:tableStyleId>{E6776074-983E-48F7-B29D-7DAD961CCDAB}</a:tableStyleId>
              </a:tblPr>
              <a:tblGrid>
                <a:gridCol w="1333175">
                  <a:extLst>
                    <a:ext uri="{9D8B030D-6E8A-4147-A177-3AD203B41FA5}">
                      <a16:colId xmlns:a16="http://schemas.microsoft.com/office/drawing/2014/main" val="20000"/>
                    </a:ext>
                  </a:extLst>
                </a:gridCol>
              </a:tblGrid>
              <a:tr h="342900">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rPr>
                        <a:t>Local Accountability and Transparency</a:t>
                      </a:r>
                      <a:endParaRPr sz="1100" u="none" strike="noStrike" cap="none"/>
                    </a:p>
                  </a:txBody>
                  <a:tcPr marL="68600" marR="68600" marT="34300" marB="34300">
                    <a:solidFill>
                      <a:srgbClr val="2F5496"/>
                    </a:solidFill>
                  </a:tcPr>
                </a:tc>
                <a:extLst>
                  <a:ext uri="{0D108BD9-81ED-4DB2-BD59-A6C34878D82A}">
                    <a16:rowId xmlns:a16="http://schemas.microsoft.com/office/drawing/2014/main" val="10000"/>
                  </a:ext>
                </a:extLst>
              </a:tr>
              <a:tr h="342900">
                <a:tc>
                  <a:txBody>
                    <a:bodyPr/>
                    <a:lstStyle/>
                    <a:p>
                      <a:pPr marL="0" marR="0" lvl="0" indent="0" algn="l" rtl="0">
                        <a:lnSpc>
                          <a:spcPct val="100000"/>
                        </a:lnSpc>
                        <a:spcBef>
                          <a:spcPts val="0"/>
                        </a:spcBef>
                        <a:spcAft>
                          <a:spcPts val="0"/>
                        </a:spcAft>
                        <a:buClr>
                          <a:srgbClr val="000000"/>
                        </a:buClr>
                        <a:buSzPts val="1200"/>
                        <a:buFont typeface="Arial"/>
                        <a:buNone/>
                      </a:pPr>
                      <a:r>
                        <a:rPr lang="en" sz="900" b="1" u="none" strike="noStrike" cap="none">
                          <a:solidFill>
                            <a:schemeClr val="lt1"/>
                          </a:solidFill>
                        </a:rPr>
                        <a:t>Improvement Planning and Review</a:t>
                      </a:r>
                      <a:endParaRPr sz="900" b="1" u="none" strike="noStrike" cap="none">
                        <a:solidFill>
                          <a:schemeClr val="lt1"/>
                        </a:solidFill>
                      </a:endParaRPr>
                    </a:p>
                  </a:txBody>
                  <a:tcPr marL="68600" marR="68600" marT="34300" marB="34300">
                    <a:solidFill>
                      <a:srgbClr val="548135"/>
                    </a:solidFill>
                  </a:tcPr>
                </a:tc>
                <a:extLst>
                  <a:ext uri="{0D108BD9-81ED-4DB2-BD59-A6C34878D82A}">
                    <a16:rowId xmlns:a16="http://schemas.microsoft.com/office/drawing/2014/main" val="10001"/>
                  </a:ext>
                </a:extLst>
              </a:tr>
              <a:tr h="278150">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rPr>
                        <a:t>Grants and Supports</a:t>
                      </a:r>
                      <a:endParaRPr sz="900" b="1" u="none" strike="noStrike" cap="none">
                        <a:solidFill>
                          <a:schemeClr val="lt1"/>
                        </a:solidFill>
                      </a:endParaRPr>
                    </a:p>
                  </a:txBody>
                  <a:tcPr marL="68600" marR="68600" marT="34300" marB="34300">
                    <a:solidFill>
                      <a:srgbClr val="2F5496"/>
                    </a:solidFill>
                  </a:tcPr>
                </a:tc>
                <a:extLst>
                  <a:ext uri="{0D108BD9-81ED-4DB2-BD59-A6C34878D82A}">
                    <a16:rowId xmlns:a16="http://schemas.microsoft.com/office/drawing/2014/main" val="10002"/>
                  </a:ext>
                </a:extLst>
              </a:tr>
              <a:tr h="278150">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rPr>
                        <a:t>State Review Panel</a:t>
                      </a:r>
                      <a:endParaRPr sz="1100" u="none" strike="noStrike" cap="none"/>
                    </a:p>
                  </a:txBody>
                  <a:tcPr marL="68600" marR="68600" marT="34300" marB="34300">
                    <a:solidFill>
                      <a:srgbClr val="548135"/>
                    </a:solidFill>
                  </a:tcPr>
                </a:tc>
                <a:extLst>
                  <a:ext uri="{0D108BD9-81ED-4DB2-BD59-A6C34878D82A}">
                    <a16:rowId xmlns:a16="http://schemas.microsoft.com/office/drawing/2014/main" val="10003"/>
                  </a:ext>
                </a:extLst>
              </a:tr>
              <a:tr h="342900">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rPr>
                        <a:t>State Board Hearing and Order</a:t>
                      </a:r>
                      <a:endParaRPr sz="900" b="1" u="none" strike="noStrike" cap="none">
                        <a:solidFill>
                          <a:schemeClr val="lt1"/>
                        </a:solidFill>
                      </a:endParaRPr>
                    </a:p>
                  </a:txBody>
                  <a:tcPr marL="68600" marR="68600" marT="34300" marB="34300">
                    <a:solidFill>
                      <a:srgbClr val="2F5496"/>
                    </a:solidFill>
                  </a:tcPr>
                </a:tc>
                <a:extLst>
                  <a:ext uri="{0D108BD9-81ED-4DB2-BD59-A6C34878D82A}">
                    <a16:rowId xmlns:a16="http://schemas.microsoft.com/office/drawing/2014/main" val="10004"/>
                  </a:ext>
                </a:extLst>
              </a:tr>
              <a:tr h="342900">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chemeClr val="lt1"/>
                          </a:solidFill>
                        </a:rPr>
                        <a:t>Ongoing Progress Monitoring</a:t>
                      </a:r>
                      <a:endParaRPr sz="1100" u="none" strike="noStrike" cap="none"/>
                    </a:p>
                  </a:txBody>
                  <a:tcPr marL="68600" marR="68600" marT="34300" marB="34300">
                    <a:solidFill>
                      <a:srgbClr val="548135"/>
                    </a:solidFill>
                  </a:tcPr>
                </a:tc>
                <a:extLst>
                  <a:ext uri="{0D108BD9-81ED-4DB2-BD59-A6C34878D82A}">
                    <a16:rowId xmlns:a16="http://schemas.microsoft.com/office/drawing/2014/main" val="10005"/>
                  </a:ext>
                </a:extLst>
              </a:tr>
            </a:tbl>
          </a:graphicData>
        </a:graphic>
      </p:graphicFrame>
      <p:sp>
        <p:nvSpPr>
          <p:cNvPr id="764" name="Google Shape;764;p87"/>
          <p:cNvSpPr txBox="1"/>
          <p:nvPr/>
        </p:nvSpPr>
        <p:spPr>
          <a:xfrm>
            <a:off x="1310303" y="1370428"/>
            <a:ext cx="1214419" cy="392415"/>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Level of State Intervention</a:t>
            </a:r>
            <a:endParaRPr sz="1050" b="0" i="0" u="none" strike="noStrike" cap="none">
              <a:solidFill>
                <a:srgbClr val="000000"/>
              </a:solidFill>
              <a:latin typeface="Arial"/>
              <a:ea typeface="Arial"/>
              <a:cs typeface="Arial"/>
              <a:sym typeface="Arial"/>
            </a:endParaRPr>
          </a:p>
        </p:txBody>
      </p:sp>
      <p:cxnSp>
        <p:nvCxnSpPr>
          <p:cNvPr id="765" name="Google Shape;765;p87"/>
          <p:cNvCxnSpPr/>
          <p:nvPr/>
        </p:nvCxnSpPr>
        <p:spPr>
          <a:xfrm>
            <a:off x="2853352" y="2578812"/>
            <a:ext cx="4870575" cy="0"/>
          </a:xfrm>
          <a:prstGeom prst="straightConnector1">
            <a:avLst/>
          </a:prstGeom>
          <a:noFill/>
          <a:ln w="38100" cap="flat" cmpd="sng">
            <a:solidFill>
              <a:srgbClr val="5597D3"/>
            </a:solidFill>
            <a:prstDash val="solid"/>
            <a:round/>
            <a:headEnd type="oval" w="med" len="med"/>
            <a:tailEnd type="triangle" w="med" len="med"/>
          </a:ln>
        </p:spPr>
      </p:cxnSp>
      <p:cxnSp>
        <p:nvCxnSpPr>
          <p:cNvPr id="766" name="Google Shape;766;p87"/>
          <p:cNvCxnSpPr/>
          <p:nvPr/>
        </p:nvCxnSpPr>
        <p:spPr>
          <a:xfrm>
            <a:off x="2853352" y="2894002"/>
            <a:ext cx="4870575" cy="0"/>
          </a:xfrm>
          <a:prstGeom prst="straightConnector1">
            <a:avLst/>
          </a:prstGeom>
          <a:noFill/>
          <a:ln w="38100" cap="flat" cmpd="sng">
            <a:solidFill>
              <a:srgbClr val="6CAB42"/>
            </a:solidFill>
            <a:prstDash val="solid"/>
            <a:round/>
            <a:headEnd type="oval" w="med" len="med"/>
            <a:tailEnd type="triangle" w="med" len="med"/>
          </a:ln>
        </p:spPr>
      </p:cxnSp>
      <p:cxnSp>
        <p:nvCxnSpPr>
          <p:cNvPr id="767" name="Google Shape;767;p87"/>
          <p:cNvCxnSpPr/>
          <p:nvPr/>
        </p:nvCxnSpPr>
        <p:spPr>
          <a:xfrm>
            <a:off x="5288630" y="3493212"/>
            <a:ext cx="2435175" cy="0"/>
          </a:xfrm>
          <a:prstGeom prst="straightConnector1">
            <a:avLst/>
          </a:prstGeom>
          <a:noFill/>
          <a:ln w="38100" cap="flat" cmpd="sng">
            <a:solidFill>
              <a:srgbClr val="6CAB42"/>
            </a:solidFill>
            <a:prstDash val="solid"/>
            <a:round/>
            <a:headEnd type="oval" w="med" len="med"/>
            <a:tailEnd type="triangle" w="med" len="med"/>
          </a:ln>
        </p:spPr>
      </p:cxnSp>
      <p:cxnSp>
        <p:nvCxnSpPr>
          <p:cNvPr id="768" name="Google Shape;768;p87"/>
          <p:cNvCxnSpPr/>
          <p:nvPr/>
        </p:nvCxnSpPr>
        <p:spPr>
          <a:xfrm>
            <a:off x="6802581" y="4127057"/>
            <a:ext cx="921375" cy="0"/>
          </a:xfrm>
          <a:prstGeom prst="straightConnector1">
            <a:avLst/>
          </a:prstGeom>
          <a:noFill/>
          <a:ln w="38100" cap="flat" cmpd="sng">
            <a:solidFill>
              <a:srgbClr val="6CAB42"/>
            </a:solidFill>
            <a:prstDash val="solid"/>
            <a:round/>
            <a:headEnd type="oval" w="med" len="med"/>
            <a:tailEnd type="triangle" w="med" len="med"/>
          </a:ln>
        </p:spPr>
      </p:cxnSp>
      <p:cxnSp>
        <p:nvCxnSpPr>
          <p:cNvPr id="769" name="Google Shape;769;p87"/>
          <p:cNvCxnSpPr/>
          <p:nvPr/>
        </p:nvCxnSpPr>
        <p:spPr>
          <a:xfrm>
            <a:off x="2853352" y="3219584"/>
            <a:ext cx="4870575" cy="0"/>
          </a:xfrm>
          <a:prstGeom prst="straightConnector1">
            <a:avLst/>
          </a:prstGeom>
          <a:noFill/>
          <a:ln w="38100" cap="flat" cmpd="sng">
            <a:solidFill>
              <a:srgbClr val="5597D3"/>
            </a:solidFill>
            <a:prstDash val="solid"/>
            <a:round/>
            <a:headEnd type="oval" w="med" len="med"/>
            <a:tailEnd type="triangle" w="med" len="med"/>
          </a:ln>
        </p:spPr>
      </p:cxnSp>
      <p:cxnSp>
        <p:nvCxnSpPr>
          <p:cNvPr id="770" name="Google Shape;770;p87"/>
          <p:cNvCxnSpPr/>
          <p:nvPr/>
        </p:nvCxnSpPr>
        <p:spPr>
          <a:xfrm>
            <a:off x="6165272" y="3801475"/>
            <a:ext cx="1558575" cy="0"/>
          </a:xfrm>
          <a:prstGeom prst="straightConnector1">
            <a:avLst/>
          </a:prstGeom>
          <a:noFill/>
          <a:ln w="38100" cap="flat" cmpd="sng">
            <a:solidFill>
              <a:srgbClr val="5597D3"/>
            </a:solidFill>
            <a:prstDash val="solid"/>
            <a:round/>
            <a:headEnd type="oval" w="med" len="med"/>
            <a:tailEnd type="triangle" w="med" len="med"/>
          </a:ln>
        </p:spPr>
      </p:cxnSp>
    </p:spTree>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3" name="Google Shape;66;p15">
            <a:extLst>
              <a:ext uri="{FF2B5EF4-FFF2-40B4-BE49-F238E27FC236}">
                <a16:creationId xmlns:a16="http://schemas.microsoft.com/office/drawing/2014/main" id="{B8E74B57-2C27-321A-E034-E7D0065F83F8}"/>
              </a:ext>
            </a:extLst>
          </p:cNvPr>
          <p:cNvSpPr/>
          <p:nvPr/>
        </p:nvSpPr>
        <p:spPr>
          <a:xfrm>
            <a:off x="1655258" y="1564927"/>
            <a:ext cx="5840510" cy="2714630"/>
          </a:xfrm>
          <a:prstGeom prst="flowChartAlternateProcess">
            <a:avLst/>
          </a:prstGeom>
          <a:solidFill>
            <a:schemeClr val="bg1">
              <a:lumMod val="75000"/>
            </a:schemeClr>
          </a:solid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spcFirstLastPara="1" wrap="square" lIns="68569" tIns="68569" rIns="68569" bIns="68569" anchor="ctr" anchorCtr="0">
            <a:noAutofit/>
          </a:bodyPr>
          <a:lstStyle/>
          <a:p>
            <a:pPr algn="ctr"/>
            <a:endParaRPr sz="1050" b="1" dirty="0">
              <a:latin typeface="Merriweather"/>
              <a:ea typeface="Merriweather"/>
              <a:cs typeface="Merriweather"/>
              <a:sym typeface="Merriweather"/>
            </a:endParaRPr>
          </a:p>
        </p:txBody>
      </p:sp>
      <p:sp>
        <p:nvSpPr>
          <p:cNvPr id="6" name="Google Shape;73;p15">
            <a:extLst>
              <a:ext uri="{FF2B5EF4-FFF2-40B4-BE49-F238E27FC236}">
                <a16:creationId xmlns:a16="http://schemas.microsoft.com/office/drawing/2014/main" id="{F32E5FE6-4D7D-7F98-2791-11599BAC2351}"/>
              </a:ext>
            </a:extLst>
          </p:cNvPr>
          <p:cNvSpPr/>
          <p:nvPr/>
        </p:nvSpPr>
        <p:spPr>
          <a:xfrm>
            <a:off x="5766839" y="2340892"/>
            <a:ext cx="1444441" cy="1752155"/>
          </a:xfrm>
          <a:prstGeom prst="flowChartAlternateProcess">
            <a:avLst/>
          </a:prstGeom>
          <a:solidFill>
            <a:srgbClr val="99CCFF"/>
          </a:soli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68569" tIns="68569" rIns="68569" bIns="68569" anchor="ctr" anchorCtr="0">
            <a:noAutofit/>
          </a:bodyPr>
          <a:lstStyle/>
          <a:p>
            <a:pPr algn="ctr"/>
            <a:endParaRPr sz="1050" b="1" dirty="0">
              <a:latin typeface="Merriweather"/>
              <a:ea typeface="Merriweather"/>
              <a:cs typeface="Merriweather"/>
              <a:sym typeface="Merriweather"/>
            </a:endParaRPr>
          </a:p>
        </p:txBody>
      </p:sp>
      <p:sp>
        <p:nvSpPr>
          <p:cNvPr id="2" name="Google Shape;73;p15">
            <a:extLst>
              <a:ext uri="{FF2B5EF4-FFF2-40B4-BE49-F238E27FC236}">
                <a16:creationId xmlns:a16="http://schemas.microsoft.com/office/drawing/2014/main" id="{017FD8D9-CBDB-D517-A89C-3FAD8A5202AB}"/>
              </a:ext>
            </a:extLst>
          </p:cNvPr>
          <p:cNvSpPr/>
          <p:nvPr/>
        </p:nvSpPr>
        <p:spPr>
          <a:xfrm>
            <a:off x="1803816" y="2340893"/>
            <a:ext cx="3812417" cy="1752155"/>
          </a:xfrm>
          <a:prstGeom prst="flowChartAlternateProcess">
            <a:avLst/>
          </a:prstGeom>
          <a:solidFill>
            <a:srgbClr val="99CCFF"/>
          </a:solidFill>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spcFirstLastPara="1" wrap="square" lIns="68569" tIns="68569" rIns="68569" bIns="68569" anchor="ctr" anchorCtr="0">
            <a:noAutofit/>
          </a:bodyPr>
          <a:lstStyle/>
          <a:p>
            <a:pPr algn="ctr"/>
            <a:endParaRPr sz="1050" b="1" dirty="0">
              <a:latin typeface="Merriweather"/>
              <a:ea typeface="Merriweather"/>
              <a:cs typeface="Merriweather"/>
              <a:sym typeface="Merriweather"/>
            </a:endParaRPr>
          </a:p>
        </p:txBody>
      </p:sp>
      <p:sp>
        <p:nvSpPr>
          <p:cNvPr id="66" name="Google Shape;66;p15"/>
          <p:cNvSpPr/>
          <p:nvPr/>
        </p:nvSpPr>
        <p:spPr>
          <a:xfrm>
            <a:off x="1634601" y="1302014"/>
            <a:ext cx="5882670" cy="522900"/>
          </a:xfrm>
          <a:prstGeom prst="flowChartAlternateProcess">
            <a:avLst/>
          </a:prstGeom>
          <a:solidFill>
            <a:srgbClr val="002060"/>
          </a:solidFill>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spcFirstLastPara="1" wrap="square" lIns="68569" tIns="68569" rIns="68569" bIns="68569" anchor="ctr" anchorCtr="0">
            <a:noAutofit/>
          </a:bodyPr>
          <a:lstStyle/>
          <a:p>
            <a:pPr algn="ctr"/>
            <a:r>
              <a:rPr lang="en" sz="1800" b="1" dirty="0">
                <a:ea typeface="Merriweather"/>
                <a:cs typeface="Merriweather"/>
                <a:sym typeface="Merriweather"/>
              </a:rPr>
              <a:t>PERFORMANCE WATCH</a:t>
            </a:r>
            <a:endParaRPr sz="1800" b="1" dirty="0">
              <a:ea typeface="Merriweather"/>
              <a:cs typeface="Merriweather"/>
              <a:sym typeface="Merriweather"/>
            </a:endParaRPr>
          </a:p>
        </p:txBody>
      </p:sp>
      <p:sp>
        <p:nvSpPr>
          <p:cNvPr id="67" name="Google Shape;67;p15"/>
          <p:cNvSpPr/>
          <p:nvPr/>
        </p:nvSpPr>
        <p:spPr>
          <a:xfrm>
            <a:off x="1961432" y="2446166"/>
            <a:ext cx="3392133" cy="1456309"/>
          </a:xfrm>
          <a:prstGeom prst="flowChartAlternateProcess">
            <a:avLst/>
          </a:prstGeom>
          <a:solidFill>
            <a:srgbClr val="E69138"/>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marR="1239679"/>
            <a:r>
              <a:rPr lang="en" sz="1200" dirty="0">
                <a:ea typeface="Merriweather"/>
                <a:cs typeface="Merriweather"/>
                <a:sym typeface="Merriweather"/>
              </a:rPr>
              <a:t>Priority Improvement </a:t>
            </a:r>
            <a:br>
              <a:rPr lang="en" sz="1200" dirty="0">
                <a:ea typeface="Merriweather"/>
                <a:cs typeface="Merriweather"/>
                <a:sym typeface="Merriweather"/>
              </a:rPr>
            </a:br>
            <a:r>
              <a:rPr lang="en" sz="1200" dirty="0">
                <a:ea typeface="Merriweather"/>
                <a:cs typeface="Merriweather"/>
                <a:sym typeface="Merriweather"/>
              </a:rPr>
              <a:t>or Turnaround</a:t>
            </a:r>
            <a:endParaRPr lang="en-US" sz="1200" dirty="0">
              <a:ea typeface="Merriweather"/>
              <a:cs typeface="Merriweather"/>
              <a:sym typeface="Merriweather"/>
            </a:endParaRPr>
          </a:p>
          <a:p>
            <a:pPr marR="1239679"/>
            <a:endParaRPr lang="en" sz="1200" dirty="0">
              <a:ea typeface="Merriweather"/>
              <a:cs typeface="Merriweather"/>
              <a:sym typeface="Merriweather"/>
            </a:endParaRPr>
          </a:p>
          <a:p>
            <a:pPr marR="1239679"/>
            <a:r>
              <a:rPr lang="en" sz="1200" dirty="0">
                <a:ea typeface="Merriweather"/>
                <a:cs typeface="Merriweather"/>
                <a:sym typeface="Merriweather"/>
              </a:rPr>
              <a:t>              Year 1+</a:t>
            </a:r>
            <a:endParaRPr lang="en-US" sz="1200" dirty="0">
              <a:ea typeface="Merriweather"/>
              <a:cs typeface="Merriweather"/>
            </a:endParaRPr>
          </a:p>
        </p:txBody>
      </p:sp>
      <p:sp>
        <p:nvSpPr>
          <p:cNvPr id="69" name="Google Shape;69;p15"/>
          <p:cNvSpPr/>
          <p:nvPr/>
        </p:nvSpPr>
        <p:spPr>
          <a:xfrm>
            <a:off x="5841086" y="2446350"/>
            <a:ext cx="1304696" cy="1456125"/>
          </a:xfrm>
          <a:prstGeom prst="flowChartAlternateProcess">
            <a:avLst/>
          </a:prstGeom>
          <a:solidFill>
            <a:srgbClr val="CCFFCC"/>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200" dirty="0">
                <a:ea typeface="Merriweather"/>
                <a:cs typeface="Merriweather"/>
                <a:sym typeface="Merriweather"/>
              </a:rPr>
              <a:t>Performance/ Improvement</a:t>
            </a:r>
            <a:endParaRPr sz="1200" dirty="0">
              <a:ea typeface="Merriweather"/>
              <a:cs typeface="Merriweather"/>
              <a:sym typeface="Merriweather"/>
            </a:endParaRPr>
          </a:p>
          <a:p>
            <a:pPr algn="ctr"/>
            <a:endParaRPr sz="1200" dirty="0">
              <a:ea typeface="Merriweather"/>
              <a:cs typeface="Merriweather"/>
              <a:sym typeface="Merriweather"/>
            </a:endParaRPr>
          </a:p>
          <a:p>
            <a:pPr algn="ctr"/>
            <a:r>
              <a:rPr lang="en" sz="1200" dirty="0">
                <a:ea typeface="Merriweather"/>
                <a:cs typeface="Merriweather"/>
                <a:sym typeface="Merriweather"/>
              </a:rPr>
              <a:t>Year 2+</a:t>
            </a:r>
            <a:endParaRPr sz="1200" dirty="0">
              <a:ea typeface="Merriweather"/>
              <a:cs typeface="Merriweather"/>
              <a:sym typeface="Merriweather"/>
            </a:endParaRPr>
          </a:p>
        </p:txBody>
      </p:sp>
      <p:sp>
        <p:nvSpPr>
          <p:cNvPr id="70" name="Google Shape;70;p15"/>
          <p:cNvSpPr/>
          <p:nvPr/>
        </p:nvSpPr>
        <p:spPr>
          <a:xfrm>
            <a:off x="3628800" y="2640381"/>
            <a:ext cx="1612288" cy="1033122"/>
          </a:xfrm>
          <a:prstGeom prst="flowChartAlternateProcess">
            <a:avLst/>
          </a:prstGeom>
          <a:solidFill>
            <a:srgbClr val="E06666">
              <a:alpha val="75000"/>
            </a:srgbClr>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1200" dirty="0">
                <a:ea typeface="Merriweather"/>
                <a:cs typeface="Merriweather"/>
                <a:sym typeface="Merriweather"/>
              </a:rPr>
              <a:t>Sites with State </a:t>
            </a:r>
            <a:br>
              <a:rPr lang="en" sz="1200" dirty="0">
                <a:ea typeface="Merriweather"/>
                <a:cs typeface="Merriweather"/>
                <a:sym typeface="Merriweather"/>
              </a:rPr>
            </a:br>
            <a:r>
              <a:rPr lang="en" sz="1200" dirty="0">
                <a:ea typeface="Merriweather"/>
                <a:cs typeface="Merriweather"/>
                <a:sym typeface="Merriweather"/>
              </a:rPr>
              <a:t>Board Action</a:t>
            </a:r>
            <a:endParaRPr sz="1200" dirty="0">
              <a:ea typeface="Merriweather"/>
              <a:cs typeface="Merriweather"/>
              <a:sym typeface="Merriweather"/>
            </a:endParaRPr>
          </a:p>
          <a:p>
            <a:pPr algn="ctr"/>
            <a:r>
              <a:rPr lang="en" sz="1200" dirty="0">
                <a:ea typeface="Merriweather"/>
                <a:cs typeface="Merriweather"/>
                <a:sym typeface="Merriweather"/>
              </a:rPr>
              <a:t> </a:t>
            </a:r>
            <a:endParaRPr sz="1200" dirty="0">
              <a:ea typeface="Merriweather"/>
              <a:cs typeface="Merriweather"/>
              <a:sym typeface="Merriweather"/>
            </a:endParaRPr>
          </a:p>
          <a:p>
            <a:pPr algn="ctr"/>
            <a:r>
              <a:rPr lang="en" sz="1200" dirty="0">
                <a:ea typeface="Merriweather"/>
                <a:cs typeface="Merriweather"/>
                <a:sym typeface="Merriweather"/>
              </a:rPr>
              <a:t>Year 5+ and Early Action</a:t>
            </a:r>
            <a:endParaRPr sz="1200" dirty="0">
              <a:ea typeface="Merriweather"/>
              <a:cs typeface="Merriweather"/>
              <a:sym typeface="Merriweather"/>
            </a:endParaRPr>
          </a:p>
        </p:txBody>
      </p:sp>
      <p:sp>
        <p:nvSpPr>
          <p:cNvPr id="71" name="Google Shape;71;p15"/>
          <p:cNvSpPr txBox="1">
            <a:spLocks noGrp="1"/>
          </p:cNvSpPr>
          <p:nvPr>
            <p:ph type="title"/>
          </p:nvPr>
        </p:nvSpPr>
        <p:spPr>
          <a:prstGeom prst="rect">
            <a:avLst/>
          </a:prstGeom>
        </p:spPr>
        <p:txBody>
          <a:bodyPr spcFirstLastPara="1" vert="horz" wrap="square" lIns="68569" tIns="68569" rIns="68569" bIns="68569" rtlCol="0" anchor="t" anchorCtr="0">
            <a:normAutofit/>
          </a:bodyPr>
          <a:lstStyle/>
          <a:p>
            <a:r>
              <a:rPr lang="en-US" b="1" dirty="0">
                <a:latin typeface="Rockwell"/>
              </a:rPr>
              <a:t>Performance Watch </a:t>
            </a:r>
            <a:r>
              <a:rPr lang="en-US" dirty="0">
                <a:latin typeface="Rockwell"/>
              </a:rPr>
              <a:t>| </a:t>
            </a:r>
            <a:r>
              <a:rPr lang="en" dirty="0">
                <a:latin typeface="Arial"/>
                <a:cs typeface="Arial"/>
              </a:rPr>
              <a:t>Overview</a:t>
            </a:r>
            <a:endParaRPr lang="en-US" dirty="0">
              <a:latin typeface="Arial"/>
              <a:cs typeface="Arial"/>
            </a:endParaRPr>
          </a:p>
        </p:txBody>
      </p:sp>
      <p:sp>
        <p:nvSpPr>
          <p:cNvPr id="72" name="Google Shape;72;p15"/>
          <p:cNvSpPr txBox="1">
            <a:spLocks noGrp="1"/>
          </p:cNvSpPr>
          <p:nvPr>
            <p:ph type="sldNum" sz="quarter" idx="12"/>
          </p:nvPr>
        </p:nvSpPr>
        <p:spPr>
          <a:xfrm>
            <a:off x="226739" y="4767885"/>
            <a:ext cx="270061" cy="273844"/>
          </a:xfrm>
          <a:prstGeom prst="rect">
            <a:avLst/>
          </a:prstGeom>
        </p:spPr>
        <p:txBody>
          <a:bodyPr spcFirstLastPara="1" wrap="square" lIns="68569" tIns="68569" rIns="68569" bIns="68569" anchor="ctr" anchorCtr="0">
            <a:normAutofit/>
          </a:bodyPr>
          <a:lstStyle/>
          <a:p>
            <a:pPr algn="r"/>
            <a:fld id="{00000000-1234-1234-1234-123412341234}" type="slidenum">
              <a:rPr lang="en" sz="750">
                <a:solidFill>
                  <a:schemeClr val="dk2"/>
                </a:solidFill>
                <a:latin typeface="Arial"/>
                <a:ea typeface="Arial"/>
                <a:cs typeface="Arial"/>
                <a:sym typeface="Arial"/>
              </a:rPr>
              <a:pPr algn="r"/>
              <a:t>35</a:t>
            </a:fld>
            <a:endParaRPr sz="750" dirty="0">
              <a:solidFill>
                <a:schemeClr val="dk2"/>
              </a:solidFill>
              <a:latin typeface="Arial"/>
              <a:ea typeface="Arial"/>
              <a:cs typeface="Arial"/>
              <a:sym typeface="Arial"/>
            </a:endParaRPr>
          </a:p>
        </p:txBody>
      </p:sp>
      <p:sp>
        <p:nvSpPr>
          <p:cNvPr id="73" name="Google Shape;73;p15"/>
          <p:cNvSpPr/>
          <p:nvPr/>
        </p:nvSpPr>
        <p:spPr>
          <a:xfrm>
            <a:off x="1803180" y="1978285"/>
            <a:ext cx="3785744" cy="476126"/>
          </a:xfrm>
          <a:prstGeom prst="flowChartAlternateProcess">
            <a:avLst/>
          </a:prstGeom>
          <a:solidFill>
            <a:srgbClr val="0070C0"/>
          </a:soli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68569" tIns="68569" rIns="68569" bIns="68569" anchor="ctr" anchorCtr="0">
            <a:noAutofit/>
          </a:bodyPr>
          <a:lstStyle/>
          <a:p>
            <a:pPr algn="ctr"/>
            <a:r>
              <a:rPr lang="en" sz="1050" b="1" dirty="0">
                <a:ea typeface="Merriweather"/>
                <a:cs typeface="Merriweather"/>
                <a:sym typeface="Merriweather"/>
              </a:rPr>
              <a:t>ACCOUNTABILITY CLOCK</a:t>
            </a:r>
            <a:endParaRPr sz="1050" b="1" dirty="0">
              <a:ea typeface="Merriweather"/>
              <a:cs typeface="Merriweather"/>
              <a:sym typeface="Merriweather"/>
            </a:endParaRPr>
          </a:p>
        </p:txBody>
      </p:sp>
      <p:sp>
        <p:nvSpPr>
          <p:cNvPr id="5" name="Google Shape;73;p15">
            <a:extLst>
              <a:ext uri="{FF2B5EF4-FFF2-40B4-BE49-F238E27FC236}">
                <a16:creationId xmlns:a16="http://schemas.microsoft.com/office/drawing/2014/main" id="{AE5E58A0-A7A3-3949-1F7D-62D303D19F5D}"/>
              </a:ext>
            </a:extLst>
          </p:cNvPr>
          <p:cNvSpPr/>
          <p:nvPr/>
        </p:nvSpPr>
        <p:spPr>
          <a:xfrm>
            <a:off x="5766204" y="1978284"/>
            <a:ext cx="1445873" cy="476126"/>
          </a:xfrm>
          <a:prstGeom prst="flowChartAlternateProcess">
            <a:avLst/>
          </a:prstGeom>
          <a:solidFill>
            <a:srgbClr val="0070C0"/>
          </a:soli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spcFirstLastPara="1" wrap="square" lIns="68569" tIns="68569" rIns="68569" bIns="68569" anchor="ctr" anchorCtr="0">
            <a:noAutofit/>
          </a:bodyPr>
          <a:lstStyle/>
          <a:p>
            <a:pPr algn="ctr"/>
            <a:r>
              <a:rPr lang="en" sz="1050" b="1" dirty="0">
                <a:cs typeface="Calibri"/>
              </a:rPr>
              <a:t>On Watch</a:t>
            </a:r>
          </a:p>
        </p:txBody>
      </p:sp>
    </p:spTree>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Rockwell"/>
              </a:rPr>
              <a:t>Performance Watch </a:t>
            </a:r>
            <a:r>
              <a:rPr lang="en-US" dirty="0">
                <a:latin typeface="Rockwell"/>
              </a:rPr>
              <a:t>| </a:t>
            </a:r>
            <a:r>
              <a:rPr lang="en-US" dirty="0">
                <a:latin typeface="Arial"/>
                <a:cs typeface="Segoe UI"/>
              </a:rPr>
              <a:t>Expectations</a:t>
            </a:r>
            <a:r>
              <a:rPr lang="en-US" dirty="0">
                <a:latin typeface="Arial"/>
                <a:cs typeface="Arial"/>
              </a:rPr>
              <a:t> by Category</a:t>
            </a:r>
          </a:p>
        </p:txBody>
      </p:sp>
      <p:sp>
        <p:nvSpPr>
          <p:cNvPr id="4" name="Slide Number Placeholder 3"/>
          <p:cNvSpPr>
            <a:spLocks noGrp="1"/>
          </p:cNvSpPr>
          <p:nvPr>
            <p:ph type="sldNum" idx="12"/>
          </p:nvPr>
        </p:nvSpPr>
        <p:spPr/>
        <p:txBody>
          <a:bodyPr/>
          <a:lstStyle/>
          <a:p>
            <a:fld id="{C479D5F6-EDCB-402A-AC08-4943A1820E8F}" type="slidenum">
              <a:rPr lang="en-US" smtClean="0"/>
              <a:pPr/>
              <a:t>36</a:t>
            </a:fld>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44739967"/>
              </p:ext>
            </p:extLst>
          </p:nvPr>
        </p:nvGraphicFramePr>
        <p:xfrm>
          <a:off x="702000" y="924765"/>
          <a:ext cx="7739999" cy="3684270"/>
        </p:xfrm>
        <a:graphic>
          <a:graphicData uri="http://schemas.openxmlformats.org/drawingml/2006/table">
            <a:tbl>
              <a:tblPr firstRow="1" bandRow="1">
                <a:tableStyleId>{46F890A9-2807-4EBB-B81D-B2AA78EC7F39}</a:tableStyleId>
              </a:tblPr>
              <a:tblGrid>
                <a:gridCol w="1020832">
                  <a:extLst>
                    <a:ext uri="{9D8B030D-6E8A-4147-A177-3AD203B41FA5}">
                      <a16:colId xmlns:a16="http://schemas.microsoft.com/office/drawing/2014/main" val="20000"/>
                    </a:ext>
                  </a:extLst>
                </a:gridCol>
                <a:gridCol w="2393190">
                  <a:extLst>
                    <a:ext uri="{9D8B030D-6E8A-4147-A177-3AD203B41FA5}">
                      <a16:colId xmlns:a16="http://schemas.microsoft.com/office/drawing/2014/main" val="20001"/>
                    </a:ext>
                  </a:extLst>
                </a:gridCol>
                <a:gridCol w="4325977">
                  <a:extLst>
                    <a:ext uri="{9D8B030D-6E8A-4147-A177-3AD203B41FA5}">
                      <a16:colId xmlns:a16="http://schemas.microsoft.com/office/drawing/2014/main" val="20002"/>
                    </a:ext>
                  </a:extLst>
                </a:gridCol>
              </a:tblGrid>
              <a:tr h="278130">
                <a:tc>
                  <a:txBody>
                    <a:bodyPr/>
                    <a:lstStyle/>
                    <a:p>
                      <a:r>
                        <a:rPr lang="en-US" sz="1100" dirty="0"/>
                        <a:t>N</a:t>
                      </a:r>
                    </a:p>
                  </a:txBody>
                  <a:tcPr marL="68580" marR="68580" marT="34290" marB="34290">
                    <a:noFill/>
                  </a:tcPr>
                </a:tc>
                <a:tc>
                  <a:txBody>
                    <a:bodyPr/>
                    <a:lstStyle/>
                    <a:p>
                      <a:pPr algn="ctr"/>
                      <a:r>
                        <a:rPr lang="en-US" sz="1100" dirty="0"/>
                        <a:t>Criteria</a:t>
                      </a:r>
                    </a:p>
                  </a:txBody>
                  <a:tcPr marL="68580" marR="68580" marT="34290" marB="34290">
                    <a:solidFill>
                      <a:srgbClr val="002060"/>
                    </a:solidFill>
                  </a:tcPr>
                </a:tc>
                <a:tc>
                  <a:txBody>
                    <a:bodyPr/>
                    <a:lstStyle/>
                    <a:p>
                      <a:pPr algn="ctr"/>
                      <a:r>
                        <a:rPr lang="en-US" sz="1100" dirty="0"/>
                        <a:t>Implications</a:t>
                      </a:r>
                    </a:p>
                  </a:txBody>
                  <a:tcPr marL="68580" marR="68580" marT="34290" marB="34290">
                    <a:solidFill>
                      <a:srgbClr val="002060"/>
                    </a:solidFill>
                  </a:tcPr>
                </a:tc>
                <a:extLst>
                  <a:ext uri="{0D108BD9-81ED-4DB2-BD59-A6C34878D82A}">
                    <a16:rowId xmlns:a16="http://schemas.microsoft.com/office/drawing/2014/main" val="10000"/>
                  </a:ext>
                </a:extLst>
              </a:tr>
              <a:tr h="1348740">
                <a:tc>
                  <a:txBody>
                    <a:bodyPr/>
                    <a:lstStyle/>
                    <a:p>
                      <a:r>
                        <a:rPr lang="en-US" sz="1100" b="1" dirty="0"/>
                        <a:t>On Clock</a:t>
                      </a:r>
                    </a:p>
                  </a:txBody>
                  <a:tcPr marL="68580" marR="68580" marT="34290" marB="34290" anchor="ctr"/>
                </a:tc>
                <a:tc>
                  <a:txBody>
                    <a:bodyPr/>
                    <a:lstStyle/>
                    <a:p>
                      <a:pPr marL="285750" indent="-285750">
                        <a:buFont typeface="Arial" panose="020B0604020202020204" pitchFamily="34" charset="0"/>
                        <a:buChar char="•"/>
                      </a:pPr>
                      <a:r>
                        <a:rPr lang="en-US" sz="1100" dirty="0"/>
                        <a:t>Earned a 2023 Priority Improvement or Turnaround plan type</a:t>
                      </a:r>
                    </a:p>
                  </a:txBody>
                  <a:tcPr marL="68580" marR="68580" marT="34290" marB="34290"/>
                </a:tc>
                <a:tc>
                  <a:txBody>
                    <a:bodyPr/>
                    <a:lstStyle/>
                    <a:p>
                      <a:pPr marL="285750" indent="-285750">
                        <a:buFont typeface="Arial" panose="020B0604020202020204" pitchFamily="34" charset="0"/>
                        <a:buChar char="•"/>
                      </a:pPr>
                      <a:r>
                        <a:rPr lang="en-US" sz="1100" dirty="0"/>
                        <a:t>Communication</a:t>
                      </a:r>
                      <a:r>
                        <a:rPr lang="en-US" sz="1100" baseline="0" dirty="0"/>
                        <a:t> expectations</a:t>
                      </a:r>
                    </a:p>
                    <a:p>
                      <a:pPr marL="285750" indent="-285750">
                        <a:buFont typeface="Arial" panose="020B0604020202020204" pitchFamily="34" charset="0"/>
                        <a:buChar char="•"/>
                      </a:pPr>
                      <a:r>
                        <a:rPr lang="en-US" sz="1100" baseline="0" dirty="0"/>
                        <a:t>Additional planning requirements and plan review by CDE</a:t>
                      </a:r>
                    </a:p>
                    <a:p>
                      <a:pPr marL="285750" indent="-285750">
                        <a:buFont typeface="Arial" panose="020B0604020202020204" pitchFamily="34" charset="0"/>
                        <a:buChar char="•"/>
                      </a:pPr>
                      <a:r>
                        <a:rPr lang="en-US" sz="1100" baseline="0" dirty="0"/>
                        <a:t>Hearing with State Board after five years or progress monitoring if already received state board directed action</a:t>
                      </a:r>
                    </a:p>
                    <a:p>
                      <a:pPr marL="285750" indent="-285750">
                        <a:buFont typeface="Arial" panose="020B0604020202020204" pitchFamily="34" charset="0"/>
                        <a:buChar char="•"/>
                      </a:pPr>
                      <a:r>
                        <a:rPr lang="en-US" sz="1100" baseline="0" dirty="0"/>
                        <a:t>Eligible for supports and school improvement funds (EASI)</a:t>
                      </a:r>
                      <a:endParaRPr lang="en-US" sz="1100" dirty="0"/>
                    </a:p>
                  </a:txBody>
                  <a:tcPr marL="68580" marR="68580" marT="34290" marB="34290"/>
                </a:tc>
                <a:extLst>
                  <a:ext uri="{0D108BD9-81ED-4DB2-BD59-A6C34878D82A}">
                    <a16:rowId xmlns:a16="http://schemas.microsoft.com/office/drawing/2014/main" val="10001"/>
                  </a:ext>
                </a:extLst>
              </a:tr>
              <a:tr h="1188720">
                <a:tc>
                  <a:txBody>
                    <a:bodyPr/>
                    <a:lstStyle/>
                    <a:p>
                      <a:r>
                        <a:rPr lang="en-US" sz="1100" b="1" dirty="0"/>
                        <a:t>On Watch</a:t>
                      </a:r>
                    </a:p>
                  </a:txBody>
                  <a:tcPr marL="68580" marR="68580" marT="34290" marB="34290" anchor="ctr"/>
                </a:tc>
                <a:tc>
                  <a:txBody>
                    <a:bodyPr/>
                    <a:lstStyle/>
                    <a:p>
                      <a:pPr marL="285750" indent="-285750">
                        <a:buFont typeface="Arial" panose="020B0604020202020204" pitchFamily="34" charset="0"/>
                        <a:buChar char="•"/>
                      </a:pPr>
                      <a:r>
                        <a:rPr lang="en-US" sz="1100" dirty="0"/>
                        <a:t>Earned</a:t>
                      </a:r>
                      <a:r>
                        <a:rPr lang="en-US" sz="1100" baseline="0" dirty="0"/>
                        <a:t> a 2023  Improvement or Performance plan type</a:t>
                      </a:r>
                    </a:p>
                    <a:p>
                      <a:pPr marL="285750" indent="-285750">
                        <a:buFont typeface="Arial" panose="020B0604020202020204" pitchFamily="34" charset="0"/>
                        <a:buChar char="•"/>
                      </a:pPr>
                      <a:r>
                        <a:rPr lang="en-US" sz="1100" baseline="0" dirty="0"/>
                        <a:t>Previously on accountability clock for at least two consecutive years</a:t>
                      </a:r>
                      <a:endParaRPr lang="en-US" sz="1100" dirty="0"/>
                    </a:p>
                  </a:txBody>
                  <a:tcPr marL="68580" marR="68580" marT="34290" marB="34290"/>
                </a:tc>
                <a:tc>
                  <a:txBody>
                    <a:bodyPr/>
                    <a:lstStyle/>
                    <a:p>
                      <a:pPr marL="285750" indent="-285750">
                        <a:buFont typeface="Arial" panose="020B0604020202020204" pitchFamily="34" charset="0"/>
                        <a:buChar char="•"/>
                      </a:pPr>
                      <a:r>
                        <a:rPr lang="en-US" sz="1100" baseline="0" dirty="0"/>
                        <a:t>Plan review by CDE</a:t>
                      </a:r>
                    </a:p>
                    <a:p>
                      <a:pPr marL="285750" indent="-285750">
                        <a:buFont typeface="Arial" panose="020B0604020202020204" pitchFamily="34" charset="0"/>
                        <a:buChar char="•"/>
                      </a:pPr>
                      <a:r>
                        <a:rPr lang="en-US" sz="1100" baseline="0" dirty="0"/>
                        <a:t>Eligible for supports and school improvement funds (EASI)</a:t>
                      </a:r>
                      <a:endParaRPr lang="en-US" sz="1100" dirty="0"/>
                    </a:p>
                    <a:p>
                      <a:pPr marL="285750" indent="-285750">
                        <a:buFont typeface="Arial" panose="020B0604020202020204" pitchFamily="34" charset="0"/>
                        <a:buChar char="•"/>
                      </a:pPr>
                      <a:endParaRPr lang="en-US" sz="1100"/>
                    </a:p>
                  </a:txBody>
                  <a:tcPr marL="68580" marR="68580" marT="34290" marB="34290"/>
                </a:tc>
                <a:extLst>
                  <a:ext uri="{0D108BD9-81ED-4DB2-BD59-A6C34878D82A}">
                    <a16:rowId xmlns:a16="http://schemas.microsoft.com/office/drawing/2014/main" val="10002"/>
                  </a:ext>
                </a:extLst>
              </a:tr>
              <a:tr h="868680">
                <a:tc>
                  <a:txBody>
                    <a:bodyPr/>
                    <a:lstStyle/>
                    <a:p>
                      <a:r>
                        <a:rPr lang="en-US" sz="1100" b="1" dirty="0"/>
                        <a:t>On</a:t>
                      </a:r>
                      <a:r>
                        <a:rPr lang="en-US" sz="1100" b="1" baseline="0" dirty="0"/>
                        <a:t> Hold</a:t>
                      </a:r>
                      <a:endParaRPr lang="en-US" sz="1100" b="1" dirty="0"/>
                    </a:p>
                  </a:txBody>
                  <a:tcPr marL="68580" marR="68580" marT="34290" marB="34290" anchor="ctr"/>
                </a:tc>
                <a:tc>
                  <a:txBody>
                    <a:bodyPr/>
                    <a:lstStyle/>
                    <a:p>
                      <a:pPr marL="285750" indent="-285750">
                        <a:buFont typeface="Arial" panose="020B0604020202020204" pitchFamily="34" charset="0"/>
                        <a:buChar char="•"/>
                      </a:pPr>
                      <a:r>
                        <a:rPr lang="en-US" sz="1100" dirty="0"/>
                        <a:t>Received </a:t>
                      </a:r>
                      <a:r>
                        <a:rPr lang="en-US" sz="1100" baseline="0" dirty="0"/>
                        <a:t>an Insufficient State Data in 2023</a:t>
                      </a:r>
                    </a:p>
                    <a:p>
                      <a:pPr marL="285750" indent="-285750">
                        <a:buFont typeface="Arial" panose="020B0604020202020204" pitchFamily="34" charset="0"/>
                        <a:buChar char="•"/>
                      </a:pPr>
                      <a:r>
                        <a:rPr lang="en-US" sz="1100" baseline="0" dirty="0"/>
                        <a:t>Last available plan type was on clock</a:t>
                      </a:r>
                      <a:endParaRPr lang="en-US" sz="1100" dirty="0"/>
                    </a:p>
                  </a:txBody>
                  <a:tcPr marL="68580" marR="68580" marT="34290" marB="34290"/>
                </a:tc>
                <a:tc>
                  <a:txBody>
                    <a:bodyPr/>
                    <a:lstStyle/>
                    <a:p>
                      <a:pPr marL="285750" indent="-285750">
                        <a:buFont typeface="Arial" panose="020B0604020202020204" pitchFamily="34" charset="0"/>
                        <a:buChar char="•"/>
                      </a:pPr>
                      <a:r>
                        <a:rPr lang="en-US" sz="1100" dirty="0"/>
                        <a:t>Communication</a:t>
                      </a:r>
                      <a:r>
                        <a:rPr lang="en-US" sz="1100" baseline="0" dirty="0"/>
                        <a:t> expectations</a:t>
                      </a:r>
                    </a:p>
                    <a:p>
                      <a:pPr marL="285750" indent="-285750">
                        <a:buFont typeface="Arial" panose="020B0604020202020204" pitchFamily="34" charset="0"/>
                        <a:buChar char="•"/>
                      </a:pPr>
                      <a:r>
                        <a:rPr lang="en-US" sz="1100" baseline="0" dirty="0"/>
                        <a:t>Additional planning requirements and plan review by CDE</a:t>
                      </a:r>
                    </a:p>
                    <a:p>
                      <a:pPr marL="285750" indent="-285750">
                        <a:buFont typeface="Arial" panose="020B0604020202020204" pitchFamily="34" charset="0"/>
                        <a:buChar char="•"/>
                      </a:pPr>
                      <a:r>
                        <a:rPr lang="en-US" sz="1100" baseline="0" dirty="0"/>
                        <a:t>Eligible for supports and school improvement funds (EASI)</a:t>
                      </a:r>
                      <a:endParaRPr lang="en-US" sz="1100" dirty="0"/>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00794709"/>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g28307e2771f_2_587"/>
          <p:cNvSpPr txBox="1">
            <a:spLocks noGrp="1"/>
          </p:cNvSpPr>
          <p:nvPr>
            <p:ph type="sldNum" idx="12"/>
          </p:nvPr>
        </p:nvSpPr>
        <p:spPr>
          <a:xfrm>
            <a:off x="107450" y="4766775"/>
            <a:ext cx="537000" cy="281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37</a:t>
            </a:fld>
            <a:endParaRPr/>
          </a:p>
        </p:txBody>
      </p:sp>
      <p:sp>
        <p:nvSpPr>
          <p:cNvPr id="777" name="Google Shape;777;g28307e2771f_2_587"/>
          <p:cNvSpPr txBox="1"/>
          <p:nvPr/>
        </p:nvSpPr>
        <p:spPr>
          <a:xfrm>
            <a:off x="246900" y="1512713"/>
            <a:ext cx="1129500" cy="193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Districts</a:t>
            </a:r>
            <a:endParaRPr sz="1800" b="0" i="0" u="none" strike="noStrike" cap="none">
              <a:solidFill>
                <a:schemeClr val="dk1"/>
              </a:solidFill>
              <a:latin typeface="Calibri"/>
              <a:ea typeface="Calibri"/>
              <a:cs typeface="Calibri"/>
              <a:sym typeface="Calibri"/>
            </a:endParaRPr>
          </a:p>
        </p:txBody>
      </p:sp>
      <p:sp>
        <p:nvSpPr>
          <p:cNvPr id="778" name="Google Shape;778;g28307e2771f_2_587"/>
          <p:cNvSpPr txBox="1"/>
          <p:nvPr/>
        </p:nvSpPr>
        <p:spPr>
          <a:xfrm>
            <a:off x="246900" y="3139744"/>
            <a:ext cx="1071900" cy="193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alibri"/>
              <a:buNone/>
            </a:pPr>
            <a:r>
              <a:rPr lang="en" sz="1800" b="0" i="0" u="none" strike="noStrike" cap="none">
                <a:solidFill>
                  <a:schemeClr val="dk1"/>
                </a:solidFill>
                <a:latin typeface="Calibri"/>
                <a:ea typeface="Calibri"/>
                <a:cs typeface="Calibri"/>
                <a:sym typeface="Calibri"/>
              </a:rPr>
              <a:t>Schools</a:t>
            </a:r>
            <a:endParaRPr sz="1800" b="0" i="0" u="none" strike="noStrike" cap="none">
              <a:solidFill>
                <a:schemeClr val="dk1"/>
              </a:solidFill>
              <a:latin typeface="Calibri"/>
              <a:ea typeface="Calibri"/>
              <a:cs typeface="Calibri"/>
              <a:sym typeface="Calibri"/>
            </a:endParaRPr>
          </a:p>
        </p:txBody>
      </p:sp>
      <p:graphicFrame>
        <p:nvGraphicFramePr>
          <p:cNvPr id="779" name="Google Shape;779;g28307e2771f_2_587"/>
          <p:cNvGraphicFramePr/>
          <p:nvPr>
            <p:extLst>
              <p:ext uri="{D42A27DB-BD31-4B8C-83A1-F6EECF244321}">
                <p14:modId xmlns:p14="http://schemas.microsoft.com/office/powerpoint/2010/main" val="185900761"/>
              </p:ext>
            </p:extLst>
          </p:nvPr>
        </p:nvGraphicFramePr>
        <p:xfrm>
          <a:off x="3899725" y="1124282"/>
          <a:ext cx="4867775" cy="3246030"/>
        </p:xfrm>
        <a:graphic>
          <a:graphicData uri="http://schemas.openxmlformats.org/drawingml/2006/table">
            <a:tbl>
              <a:tblPr>
                <a:noFill/>
                <a:tableStyleId>{668EC1D3-D6D3-4F26-A047-25537E5B26D6}</a:tableStyleId>
              </a:tblPr>
              <a:tblGrid>
                <a:gridCol w="2351150">
                  <a:extLst>
                    <a:ext uri="{9D8B030D-6E8A-4147-A177-3AD203B41FA5}">
                      <a16:colId xmlns:a16="http://schemas.microsoft.com/office/drawing/2014/main" val="20000"/>
                    </a:ext>
                  </a:extLst>
                </a:gridCol>
                <a:gridCol w="1169250">
                  <a:extLst>
                    <a:ext uri="{9D8B030D-6E8A-4147-A177-3AD203B41FA5}">
                      <a16:colId xmlns:a16="http://schemas.microsoft.com/office/drawing/2014/main" val="20001"/>
                    </a:ext>
                  </a:extLst>
                </a:gridCol>
                <a:gridCol w="1347375">
                  <a:extLst>
                    <a:ext uri="{9D8B030D-6E8A-4147-A177-3AD203B41FA5}">
                      <a16:colId xmlns:a16="http://schemas.microsoft.com/office/drawing/2014/main" val="20002"/>
                    </a:ext>
                  </a:extLst>
                </a:gridCol>
              </a:tblGrid>
              <a:tr h="279575">
                <a:tc>
                  <a:txBody>
                    <a:bodyPr/>
                    <a:lstStyle/>
                    <a:p>
                      <a:pPr marL="0" marR="0" lvl="0" indent="0" algn="l" rtl="0">
                        <a:lnSpc>
                          <a:spcPct val="100000"/>
                        </a:lnSpc>
                        <a:spcBef>
                          <a:spcPts val="0"/>
                        </a:spcBef>
                        <a:spcAft>
                          <a:spcPts val="0"/>
                        </a:spcAft>
                        <a:buClr>
                          <a:schemeClr val="dk1"/>
                        </a:buClr>
                        <a:buSzPts val="900"/>
                        <a:buFont typeface="Calibri"/>
                        <a:buNone/>
                      </a:pPr>
                      <a:endParaRPr sz="1100" u="none" strike="noStrike" cap="none">
                        <a:latin typeface="Calibri"/>
                        <a:ea typeface="Calibri"/>
                        <a:cs typeface="Calibri"/>
                        <a:sym typeface="Calibri"/>
                      </a:endParaRPr>
                    </a:p>
                  </a:txBody>
                  <a:tcPr marL="91425" marR="91425" marT="68575" marB="68575">
                    <a:lnL w="9525" cap="flat" cmpd="sng">
                      <a:solidFill>
                        <a:srgbClr val="9E9E9E">
                          <a:alpha val="0"/>
                        </a:srgbClr>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900"/>
                        <a:buFont typeface="Calibri"/>
                        <a:buNone/>
                      </a:pPr>
                      <a:r>
                        <a:rPr lang="en" sz="1100" b="1" u="none" strike="noStrike" cap="none">
                          <a:solidFill>
                            <a:srgbClr val="FFFFFF"/>
                          </a:solidFill>
                          <a:latin typeface="Calibri"/>
                          <a:ea typeface="Calibri"/>
                          <a:cs typeface="Calibri"/>
                          <a:sym typeface="Calibri"/>
                        </a:rPr>
                        <a:t>Districts</a:t>
                      </a:r>
                      <a:endParaRPr sz="1100" b="1" u="none" strike="noStrike" cap="none">
                        <a:solidFill>
                          <a:srgbClr val="FFFFFF"/>
                        </a:solidFill>
                        <a:latin typeface="Calibri"/>
                        <a:ea typeface="Calibri"/>
                        <a:cs typeface="Calibri"/>
                        <a:sym typeface="Calibri"/>
                      </a:endParaRPr>
                    </a:p>
                  </a:txBody>
                  <a:tcPr marL="91425" marR="91425" marT="68575" marB="6857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rgbClr val="FFFFFF"/>
                        </a:buClr>
                        <a:buSzPts val="900"/>
                        <a:buFont typeface="Calibri"/>
                        <a:buNone/>
                      </a:pPr>
                      <a:r>
                        <a:rPr lang="en" sz="1100" b="1" u="none" strike="noStrike" cap="none">
                          <a:solidFill>
                            <a:srgbClr val="FFFFFF"/>
                          </a:solidFill>
                          <a:latin typeface="Calibri"/>
                          <a:ea typeface="Calibri"/>
                          <a:cs typeface="Calibri"/>
                          <a:sym typeface="Calibri"/>
                        </a:rPr>
                        <a:t>Schools</a:t>
                      </a:r>
                      <a:endParaRPr sz="1100" b="1" u="none" strike="noStrike" cap="none">
                        <a:solidFill>
                          <a:srgbClr val="FFFFFF"/>
                        </a:solidFill>
                        <a:latin typeface="Calibri"/>
                        <a:ea typeface="Calibri"/>
                        <a:cs typeface="Calibri"/>
                        <a:sym typeface="Calibri"/>
                      </a:endParaRPr>
                    </a:p>
                  </a:txBody>
                  <a:tcPr marL="91425" marR="91425" marT="68575" marB="6857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56275">
                <a:tc>
                  <a:txBody>
                    <a:bodyPr/>
                    <a:lstStyle/>
                    <a:p>
                      <a:pPr marL="0" marR="0" lvl="0" indent="0" algn="l" rtl="0">
                        <a:lnSpc>
                          <a:spcPct val="100000"/>
                        </a:lnSpc>
                        <a:spcBef>
                          <a:spcPts val="0"/>
                        </a:spcBef>
                        <a:spcAft>
                          <a:spcPts val="0"/>
                        </a:spcAft>
                        <a:buClr>
                          <a:srgbClr val="000000"/>
                        </a:buClr>
                        <a:buSzPts val="800"/>
                        <a:buFont typeface="Arial"/>
                        <a:buNone/>
                      </a:pPr>
                      <a:r>
                        <a:rPr lang="en" sz="1100" u="none" strike="noStrike" cap="none">
                          <a:latin typeface="Calibri"/>
                          <a:ea typeface="Calibri"/>
                          <a:cs typeface="Calibri"/>
                          <a:sym typeface="Calibri"/>
                        </a:rPr>
                        <a:t># on Performance Watch</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latin typeface="Calibri"/>
                          <a:ea typeface="Calibri"/>
                          <a:cs typeface="Calibri"/>
                          <a:sym typeface="Calibri"/>
                        </a:rPr>
                        <a:t>13</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latin typeface="Calibri"/>
                          <a:ea typeface="Calibri"/>
                          <a:cs typeface="Calibri"/>
                          <a:sym typeface="Calibri"/>
                        </a:rPr>
                        <a:t>244</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256275">
                <a:tc>
                  <a:txBody>
                    <a:bodyPr/>
                    <a:lstStyle/>
                    <a:p>
                      <a:pPr marL="0" marR="0" lvl="0" indent="0" algn="l"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 on Clock (PI, Turnaround)</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11</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175 (+30 Insufficient State Data)</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256275">
                <a:tc>
                  <a:txBody>
                    <a:bodyPr/>
                    <a:lstStyle/>
                    <a:p>
                      <a:pPr marL="127000" marR="0" lvl="0" indent="0" algn="l" rtl="0">
                        <a:lnSpc>
                          <a:spcPct val="100000"/>
                        </a:lnSpc>
                        <a:spcBef>
                          <a:spcPts val="0"/>
                        </a:spcBef>
                        <a:spcAft>
                          <a:spcPts val="0"/>
                        </a:spcAft>
                        <a:buClr>
                          <a:srgbClr val="000000"/>
                        </a:buClr>
                        <a:buSzPts val="800"/>
                        <a:buFont typeface="Arial"/>
                        <a:buNone/>
                      </a:pPr>
                      <a:r>
                        <a:rPr lang="en" sz="1100" u="none" strike="noStrike" cap="none">
                          <a:latin typeface="Calibri"/>
                          <a:ea typeface="Calibri"/>
                          <a:cs typeface="Calibri"/>
                          <a:sym typeface="Calibri"/>
                        </a:rPr>
                        <a:t>Year 0</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latin typeface="Calibri"/>
                          <a:ea typeface="Calibri"/>
                          <a:cs typeface="Calibri"/>
                          <a:sym typeface="Calibri"/>
                        </a:rPr>
                        <a:t>7</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 sz="1100" u="none" strike="noStrike" cap="none">
                          <a:latin typeface="Calibri"/>
                          <a:ea typeface="Calibri"/>
                          <a:cs typeface="Calibri"/>
                          <a:sym typeface="Calibri"/>
                        </a:rPr>
                        <a:t>114</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256275">
                <a:tc>
                  <a:txBody>
                    <a:bodyPr/>
                    <a:lstStyle/>
                    <a:p>
                      <a:pPr marL="127000" marR="0" lvl="0" indent="0" algn="l"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Years 1-3</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3</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50 (+27 ISD)</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256275">
                <a:tc>
                  <a:txBody>
                    <a:bodyPr/>
                    <a:lstStyle/>
                    <a:p>
                      <a:pPr marL="127000" marR="0" lvl="0" indent="0" algn="l"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Years 4-5</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n/a</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6 (+3 ISD)</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256275">
                <a:tc>
                  <a:txBody>
                    <a:bodyPr/>
                    <a:lstStyle/>
                    <a:p>
                      <a:pPr marL="127000" marR="0" lvl="0" indent="0" algn="l"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Years 6+</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1 (+ 1 ISD)</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5 </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6"/>
                  </a:ext>
                </a:extLst>
              </a:tr>
              <a:tr h="256275">
                <a:tc>
                  <a:txBody>
                    <a:bodyPr/>
                    <a:lstStyle/>
                    <a:p>
                      <a:pPr marL="0" marR="0" lvl="0" indent="0" algn="l"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 on Watch </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1</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a:latin typeface="Calibri"/>
                          <a:ea typeface="Calibri"/>
                          <a:cs typeface="Calibri"/>
                          <a:sym typeface="Calibri"/>
                        </a:rPr>
                        <a:t>39 </a:t>
                      </a:r>
                      <a:r>
                        <a:rPr lang="en" sz="1100" u="none" strike="noStrike" cap="none">
                          <a:solidFill>
                            <a:schemeClr val="dk1"/>
                          </a:solidFill>
                          <a:latin typeface="Calibri"/>
                          <a:ea typeface="Calibri"/>
                          <a:cs typeface="Calibri"/>
                          <a:sym typeface="Calibri"/>
                        </a:rPr>
                        <a:t>(+6 ISD)</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7"/>
                  </a:ext>
                </a:extLst>
              </a:tr>
              <a:tr h="279575">
                <a:tc>
                  <a:txBody>
                    <a:bodyPr/>
                    <a:lstStyle/>
                    <a:p>
                      <a:pPr marL="1066800" marR="0" lvl="0" indent="-1066800" algn="l" rtl="0">
                        <a:lnSpc>
                          <a:spcPct val="100000"/>
                        </a:lnSpc>
                        <a:spcBef>
                          <a:spcPts val="0"/>
                        </a:spcBef>
                        <a:spcAft>
                          <a:spcPts val="0"/>
                        </a:spcAft>
                        <a:buClr>
                          <a:schemeClr val="dk1"/>
                        </a:buClr>
                        <a:buSzPts val="900"/>
                        <a:buFont typeface="Calibri"/>
                        <a:buNone/>
                      </a:pPr>
                      <a:r>
                        <a:rPr lang="en" sz="1100" u="none" strike="noStrike" cap="none" dirty="0">
                          <a:latin typeface="Calibri"/>
                          <a:ea typeface="Calibri"/>
                          <a:cs typeface="Calibri"/>
                          <a:sym typeface="Calibri"/>
                        </a:rPr>
                        <a:t># with an </a:t>
                      </a:r>
                      <a:r>
                        <a:rPr lang="en" sz="1100" u="none" strike="noStrike" cap="none" dirty="0">
                          <a:latin typeface="Calibri"/>
                          <a:ea typeface="Calibri"/>
                          <a:cs typeface="Calibri"/>
                          <a:sym typeface="Calibri"/>
                          <a:hlinkClick r:id="rId3"/>
                        </a:rPr>
                        <a:t>SBE Order </a:t>
                      </a:r>
                      <a:r>
                        <a:rPr lang="en" sz="1100" u="none" strike="noStrike" cap="none" dirty="0">
                          <a:latin typeface="Calibri"/>
                          <a:ea typeface="Calibri"/>
                          <a:cs typeface="Calibri"/>
                          <a:sym typeface="Calibri"/>
                        </a:rPr>
                        <a:t>(incl. Early Action and On Watch)</a:t>
                      </a:r>
                      <a:endParaRPr sz="1100" u="none" strike="noStrike" cap="none" dirty="0">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CCCCCC"/>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a:latin typeface="Calibri"/>
                          <a:ea typeface="Calibri"/>
                          <a:cs typeface="Calibri"/>
                          <a:sym typeface="Calibri"/>
                        </a:rPr>
                        <a:t>1*</a:t>
                      </a:r>
                      <a:endParaRPr sz="1100" u="none" strike="noStrike" cap="none">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Calibri"/>
                        <a:buNone/>
                      </a:pPr>
                      <a:r>
                        <a:rPr lang="en" sz="1100" u="none" strike="noStrike" cap="none" dirty="0">
                          <a:latin typeface="Calibri"/>
                          <a:ea typeface="Calibri"/>
                          <a:cs typeface="Calibri"/>
                          <a:sym typeface="Calibri"/>
                        </a:rPr>
                        <a:t>11</a:t>
                      </a:r>
                      <a:endParaRPr sz="1100" u="none" strike="noStrike" cap="none" dirty="0">
                        <a:latin typeface="Calibri"/>
                        <a:ea typeface="Calibri"/>
                        <a:cs typeface="Calibri"/>
                        <a:sym typeface="Calibri"/>
                      </a:endParaRPr>
                    </a:p>
                  </a:txBody>
                  <a:tcPr marL="91425" marR="91425" marT="68575" marB="6857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780" name="Google Shape;780;g28307e2771f_2_587"/>
          <p:cNvPicPr preferRelativeResize="0"/>
          <p:nvPr/>
        </p:nvPicPr>
        <p:blipFill rotWithShape="1">
          <a:blip r:embed="rId4">
            <a:alphaModFix/>
          </a:blip>
          <a:srcRect/>
          <a:stretch/>
        </p:blipFill>
        <p:spPr>
          <a:xfrm>
            <a:off x="1028787" y="1124275"/>
            <a:ext cx="2766039" cy="1926282"/>
          </a:xfrm>
          <a:prstGeom prst="rect">
            <a:avLst/>
          </a:prstGeom>
          <a:noFill/>
          <a:ln>
            <a:noFill/>
          </a:ln>
        </p:spPr>
      </p:pic>
      <p:pic>
        <p:nvPicPr>
          <p:cNvPr id="781" name="Google Shape;781;g28307e2771f_2_587"/>
          <p:cNvPicPr preferRelativeResize="0"/>
          <p:nvPr/>
        </p:nvPicPr>
        <p:blipFill rotWithShape="1">
          <a:blip r:embed="rId5">
            <a:alphaModFix/>
          </a:blip>
          <a:srcRect/>
          <a:stretch/>
        </p:blipFill>
        <p:spPr>
          <a:xfrm>
            <a:off x="977075" y="2859953"/>
            <a:ext cx="2869461" cy="1998295"/>
          </a:xfrm>
          <a:prstGeom prst="rect">
            <a:avLst/>
          </a:prstGeom>
          <a:noFill/>
          <a:ln>
            <a:noFill/>
          </a:ln>
        </p:spPr>
      </p:pic>
      <p:sp>
        <p:nvSpPr>
          <p:cNvPr id="782" name="Google Shape;782;g28307e2771f_2_587"/>
          <p:cNvSpPr txBox="1">
            <a:spLocks noGrp="1"/>
          </p:cNvSpPr>
          <p:nvPr>
            <p:ph type="title"/>
          </p:nvPr>
        </p:nvSpPr>
        <p:spPr>
          <a:xfrm>
            <a:off x="246888" y="173736"/>
            <a:ext cx="8520600" cy="5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Arial"/>
              <a:buNone/>
            </a:pPr>
            <a:r>
              <a:rPr lang="en" sz="2400">
                <a:latin typeface="Arial"/>
                <a:ea typeface="Arial"/>
                <a:cs typeface="Arial"/>
                <a:sym typeface="Arial"/>
              </a:rPr>
              <a:t>Districts and Schools on Performance Watch in </a:t>
            </a:r>
            <a:r>
              <a:rPr lang="en" sz="24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2022</a:t>
            </a:r>
            <a:endParaRPr sz="2400">
              <a:latin typeface="Arial"/>
              <a:ea typeface="Arial"/>
              <a:cs typeface="Arial"/>
              <a:sym typeface="Arial"/>
            </a:endParaRPr>
          </a:p>
        </p:txBody>
      </p:sp>
      <p:sp>
        <p:nvSpPr>
          <p:cNvPr id="783" name="Google Shape;783;g28307e2771f_2_587"/>
          <p:cNvSpPr txBox="1"/>
          <p:nvPr/>
        </p:nvSpPr>
        <p:spPr>
          <a:xfrm>
            <a:off x="4572000" y="4507275"/>
            <a:ext cx="325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700" b="0" i="1" u="none" strike="noStrike" cap="none" dirty="0">
                <a:solidFill>
                  <a:srgbClr val="000000"/>
                </a:solidFill>
                <a:latin typeface="Calibri"/>
                <a:ea typeface="Calibri"/>
                <a:cs typeface="Calibri"/>
                <a:sym typeface="Calibri"/>
              </a:rPr>
              <a:t>* </a:t>
            </a:r>
            <a:r>
              <a:rPr lang="en" sz="700" b="0" i="1" u="none" strike="noStrike" cap="none" dirty="0">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Aguilar (incl. Aguilar Jr./Sr.) does not have an active order </a:t>
            </a:r>
            <a:r>
              <a:rPr lang="en" sz="700" i="1" dirty="0">
                <a:latin typeface="Calibri"/>
                <a:ea typeface="Calibri"/>
                <a:cs typeface="Calibri"/>
                <a:sym typeface="Calibri"/>
              </a:rPr>
              <a:t>but is Year 8 On Watch. Adams 14 is the only school district with an active SBE order.</a:t>
            </a:r>
            <a:endParaRPr sz="700" b="0" i="1" u="none" strike="noStrike" cap="none" dirty="0">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chor="ctr">
            <a:normAutofit fontScale="90000"/>
          </a:bodyPr>
          <a:lstStyle/>
          <a:p>
            <a:r>
              <a:rPr lang="en-US" b="1" dirty="0">
                <a:latin typeface="Rockwell"/>
              </a:rPr>
              <a:t>Preliminary District Ratings </a:t>
            </a:r>
            <a:r>
              <a:rPr lang="en-US" dirty="0">
                <a:latin typeface="Rockwell"/>
              </a:rPr>
              <a:t>| </a:t>
            </a:r>
            <a:r>
              <a:rPr lang="en-US" dirty="0">
                <a:latin typeface="Museo Slab 500"/>
              </a:rPr>
              <a:t>Rating Trends </a:t>
            </a:r>
            <a:br>
              <a:rPr lang="en-US" dirty="0">
                <a:latin typeface="Museo Slab 500"/>
              </a:rPr>
            </a:br>
            <a:r>
              <a:rPr lang="en-US" dirty="0">
                <a:latin typeface="Museo Slab 500"/>
              </a:rPr>
              <a:t>Over Time (2019-2023)</a:t>
            </a:r>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38</a:t>
            </a:fld>
            <a:endParaRPr lang="en-US" dirty="0"/>
          </a:p>
        </p:txBody>
      </p:sp>
      <p:sp>
        <p:nvSpPr>
          <p:cNvPr id="8" name="Rectangle 7"/>
          <p:cNvSpPr/>
          <p:nvPr/>
        </p:nvSpPr>
        <p:spPr>
          <a:xfrm>
            <a:off x="6444762" y="4589586"/>
            <a:ext cx="1556238" cy="55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p:cNvSpPr txBox="1"/>
          <p:nvPr/>
        </p:nvSpPr>
        <p:spPr>
          <a:xfrm>
            <a:off x="6720808" y="2370484"/>
            <a:ext cx="2002863" cy="1200329"/>
          </a:xfrm>
          <a:prstGeom prst="rect">
            <a:avLst/>
          </a:prstGeom>
          <a:noFill/>
        </p:spPr>
        <p:txBody>
          <a:bodyPr wrap="square" lIns="68580" tIns="34290" rIns="68580" bIns="34290" rtlCol="0" anchor="t">
            <a:spAutoFit/>
          </a:bodyPr>
          <a:lstStyle/>
          <a:p>
            <a:r>
              <a:rPr lang="en-US" sz="1050" i="1" dirty="0"/>
              <a:t>NOTE: Includes preliminary ratings for 2023 and final ratings for historical data. Frameworks were not calculated in 2020 and 2021; ratings were rolled over from 2019.</a:t>
            </a:r>
          </a:p>
        </p:txBody>
      </p:sp>
      <p:pic>
        <p:nvPicPr>
          <p:cNvPr id="5" name="Picture 4">
            <a:extLst>
              <a:ext uri="{FF2B5EF4-FFF2-40B4-BE49-F238E27FC236}">
                <a16:creationId xmlns:a16="http://schemas.microsoft.com/office/drawing/2014/main" id="{72164604-2958-BEE5-2507-2D6C562726FF}"/>
              </a:ext>
            </a:extLst>
          </p:cNvPr>
          <p:cNvPicPr>
            <a:picLocks noChangeAspect="1"/>
          </p:cNvPicPr>
          <p:nvPr/>
        </p:nvPicPr>
        <p:blipFill>
          <a:blip r:embed="rId3"/>
          <a:stretch>
            <a:fillRect/>
          </a:stretch>
        </p:blipFill>
        <p:spPr>
          <a:xfrm>
            <a:off x="213075" y="949902"/>
            <a:ext cx="6365586" cy="3767996"/>
          </a:xfrm>
          <a:prstGeom prst="rect">
            <a:avLst/>
          </a:prstGeom>
        </p:spPr>
      </p:pic>
      <p:sp>
        <p:nvSpPr>
          <p:cNvPr id="2" name="TextBox 1">
            <a:extLst>
              <a:ext uri="{FF2B5EF4-FFF2-40B4-BE49-F238E27FC236}">
                <a16:creationId xmlns:a16="http://schemas.microsoft.com/office/drawing/2014/main" id="{4C5174CF-82D2-F214-18A6-79B72485C52F}"/>
              </a:ext>
            </a:extLst>
          </p:cNvPr>
          <p:cNvSpPr txBox="1"/>
          <p:nvPr/>
        </p:nvSpPr>
        <p:spPr>
          <a:xfrm>
            <a:off x="7922771" y="-14400"/>
            <a:ext cx="1221229" cy="133882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b="1" dirty="0">
                <a:solidFill>
                  <a:srgbClr val="FFFFFF"/>
                </a:solidFill>
                <a:cs typeface="Calibri"/>
              </a:rPr>
              <a:t>Summary: </a:t>
            </a:r>
            <a:r>
              <a:rPr lang="en-US" sz="750" dirty="0">
                <a:solidFill>
                  <a:srgbClr val="FFFFFF"/>
                </a:solidFill>
                <a:cs typeface="Calibri"/>
              </a:rPr>
              <a:t> The sharp decrease in ISD ratings compared to 2022 enabled more districts to earn ratings in 2023.  More districts at Improvement or higher than in 2022, but not as high as 2019.  Higher % on clock deserves further examination.</a:t>
            </a:r>
            <a:endParaRPr lang="en-US" sz="750" dirty="0">
              <a:cs typeface="Calibri" panose="020F0502020204030204"/>
            </a:endParaRPr>
          </a:p>
        </p:txBody>
      </p:sp>
    </p:spTree>
    <p:extLst>
      <p:ext uri="{BB962C8B-B14F-4D97-AF65-F5344CB8AC3E}">
        <p14:creationId xmlns:p14="http://schemas.microsoft.com/office/powerpoint/2010/main" val="176417355"/>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5E31-D3C9-D785-704E-4D10C32F2BDA}"/>
              </a:ext>
            </a:extLst>
          </p:cNvPr>
          <p:cNvSpPr>
            <a:spLocks noGrp="1"/>
          </p:cNvSpPr>
          <p:nvPr>
            <p:ph type="title"/>
          </p:nvPr>
        </p:nvSpPr>
        <p:spPr/>
        <p:txBody>
          <a:bodyPr>
            <a:normAutofit fontScale="90000"/>
          </a:bodyPr>
          <a:lstStyle/>
          <a:p>
            <a:r>
              <a:rPr lang="en-US" b="1" dirty="0">
                <a:latin typeface="Rockwell"/>
              </a:rPr>
              <a:t>Preliminary District Ratings </a:t>
            </a:r>
            <a:r>
              <a:rPr lang="en-US" dirty="0">
                <a:latin typeface="Rockwell"/>
              </a:rPr>
              <a:t>| </a:t>
            </a:r>
            <a:r>
              <a:rPr lang="en-US" dirty="0">
                <a:latin typeface="Arial"/>
                <a:cs typeface="Arial"/>
              </a:rPr>
              <a:t>Performance Watch </a:t>
            </a:r>
            <a:br>
              <a:rPr lang="en-US" dirty="0">
                <a:latin typeface="Arial"/>
                <a:cs typeface="Arial"/>
              </a:rPr>
            </a:br>
            <a:r>
              <a:rPr lang="en-US" dirty="0">
                <a:latin typeface="Segoe UI"/>
                <a:cs typeface="Segoe UI"/>
              </a:rPr>
              <a:t>Comparison Over Time (2019-2023)</a:t>
            </a:r>
            <a:r>
              <a:rPr lang="en-US" dirty="0">
                <a:latin typeface="Museo Slab 500"/>
              </a:rPr>
              <a:t> </a:t>
            </a:r>
            <a:br>
              <a:rPr lang="en-US" dirty="0"/>
            </a:br>
            <a:endParaRPr lang="en-US" dirty="0">
              <a:latin typeface="Museo Slab 500"/>
            </a:endParaRPr>
          </a:p>
        </p:txBody>
      </p:sp>
      <p:sp>
        <p:nvSpPr>
          <p:cNvPr id="4" name="Slide Number Placeholder 3">
            <a:extLst>
              <a:ext uri="{FF2B5EF4-FFF2-40B4-BE49-F238E27FC236}">
                <a16:creationId xmlns:a16="http://schemas.microsoft.com/office/drawing/2014/main" id="{8BEFE868-38C4-1E06-4784-D09767D66CA8}"/>
              </a:ext>
            </a:extLst>
          </p:cNvPr>
          <p:cNvSpPr>
            <a:spLocks noGrp="1"/>
          </p:cNvSpPr>
          <p:nvPr>
            <p:ph type="sldNum" idx="12"/>
          </p:nvPr>
        </p:nvSpPr>
        <p:spPr/>
        <p:txBody>
          <a:bodyPr/>
          <a:lstStyle/>
          <a:p>
            <a:fld id="{C479D5F6-EDCB-402A-AC08-4943A1820E8F}" type="slidenum">
              <a:rPr lang="en-US" smtClean="0"/>
              <a:pPr/>
              <a:t>39</a:t>
            </a:fld>
            <a:endParaRPr lang="en-US" dirty="0"/>
          </a:p>
        </p:txBody>
      </p:sp>
      <p:sp>
        <p:nvSpPr>
          <p:cNvPr id="6" name="TextBox 5">
            <a:extLst>
              <a:ext uri="{FF2B5EF4-FFF2-40B4-BE49-F238E27FC236}">
                <a16:creationId xmlns:a16="http://schemas.microsoft.com/office/drawing/2014/main" id="{10241174-FEB0-B7EE-DF84-20DAE66E799C}"/>
              </a:ext>
            </a:extLst>
          </p:cNvPr>
          <p:cNvSpPr txBox="1"/>
          <p:nvPr/>
        </p:nvSpPr>
        <p:spPr>
          <a:xfrm>
            <a:off x="6658153" y="1347280"/>
            <a:ext cx="1384247" cy="2839239"/>
          </a:xfrm>
          <a:prstGeom prst="rect">
            <a:avLst/>
          </a:prstGeom>
          <a:solidFill>
            <a:schemeClr val="bg1">
              <a:lumMod val="9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cs typeface="Calibri"/>
              </a:rPr>
              <a:t>Notes:</a:t>
            </a:r>
          </a:p>
          <a:p>
            <a:pPr marL="214313" indent="-214313">
              <a:buFont typeface="Arial"/>
              <a:buChar char="•"/>
            </a:pPr>
            <a:r>
              <a:rPr lang="en-US" sz="900" dirty="0">
                <a:cs typeface="Calibri"/>
              </a:rPr>
              <a:t>2020 &amp; 2021 not included because of framework pause</a:t>
            </a:r>
          </a:p>
          <a:p>
            <a:pPr marL="214313" indent="-214313">
              <a:buFont typeface="Arial"/>
              <a:buChar char="•"/>
            </a:pPr>
            <a:r>
              <a:rPr lang="en-US" sz="900" dirty="0">
                <a:cs typeface="Calibri"/>
              </a:rPr>
              <a:t>2022 was a transitional year.  Year 0 &amp; Year 1 are included in the newly identified.</a:t>
            </a:r>
          </a:p>
          <a:p>
            <a:pPr marL="214313" indent="-214313">
              <a:buFont typeface="Arial"/>
              <a:buChar char="•"/>
            </a:pPr>
            <a:r>
              <a:rPr lang="en-US" sz="900" dirty="0">
                <a:cs typeface="Calibri"/>
              </a:rPr>
              <a:t>2019 and 2022 data are based upon final plan types v. 2023 based upon preliminary plan types.</a:t>
            </a:r>
          </a:p>
          <a:p>
            <a:pPr marL="214313" indent="-214313">
              <a:buFont typeface="Arial"/>
              <a:buChar char="•"/>
            </a:pPr>
            <a:r>
              <a:rPr lang="en-US" sz="900" dirty="0">
                <a:cs typeface="Calibri"/>
              </a:rPr>
              <a:t>In 2023, 13 of the 19 districts in Y1 were decreased due to participation.</a:t>
            </a:r>
          </a:p>
        </p:txBody>
      </p:sp>
      <p:sp>
        <p:nvSpPr>
          <p:cNvPr id="9" name="TextBox 8">
            <a:extLst>
              <a:ext uri="{FF2B5EF4-FFF2-40B4-BE49-F238E27FC236}">
                <a16:creationId xmlns:a16="http://schemas.microsoft.com/office/drawing/2014/main" id="{A9B2272B-2FF7-90E1-4787-79881045A2BE}"/>
              </a:ext>
            </a:extLst>
          </p:cNvPr>
          <p:cNvSpPr txBox="1"/>
          <p:nvPr/>
        </p:nvSpPr>
        <p:spPr>
          <a:xfrm>
            <a:off x="8042400" y="0"/>
            <a:ext cx="1101600" cy="76174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b="1" dirty="0">
                <a:solidFill>
                  <a:srgbClr val="FFFFFF"/>
                </a:solidFill>
                <a:cs typeface="Calibri"/>
              </a:rPr>
              <a:t>Summary: </a:t>
            </a:r>
            <a:r>
              <a:rPr lang="en-US" sz="750" dirty="0">
                <a:solidFill>
                  <a:srgbClr val="FFFFFF"/>
                </a:solidFill>
                <a:cs typeface="Calibri"/>
              </a:rPr>
              <a:t> Increase in number of districts on Performance Watch.  Most are Year 1 and were decreased due to participation.</a:t>
            </a:r>
            <a:endParaRPr lang="en-US" sz="750" dirty="0">
              <a:cs typeface="Calibri" panose="020F0502020204030204"/>
            </a:endParaRPr>
          </a:p>
        </p:txBody>
      </p:sp>
      <p:graphicFrame>
        <p:nvGraphicFramePr>
          <p:cNvPr id="3" name="Chart 2">
            <a:extLst>
              <a:ext uri="{FF2B5EF4-FFF2-40B4-BE49-F238E27FC236}">
                <a16:creationId xmlns:a16="http://schemas.microsoft.com/office/drawing/2014/main" id="{4FB7CD8D-0E7A-36AD-5F2D-96262F8FC7C9}"/>
              </a:ext>
            </a:extLst>
          </p:cNvPr>
          <p:cNvGraphicFramePr/>
          <p:nvPr>
            <p:extLst>
              <p:ext uri="{D42A27DB-BD31-4B8C-83A1-F6EECF244321}">
                <p14:modId xmlns:p14="http://schemas.microsoft.com/office/powerpoint/2010/main" val="1022894130"/>
              </p:ext>
            </p:extLst>
          </p:nvPr>
        </p:nvGraphicFramePr>
        <p:xfrm>
          <a:off x="1403854" y="1066411"/>
          <a:ext cx="4646052" cy="37538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6500863"/>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Colorado’s Educational Accountability System</a:t>
            </a:r>
            <a:endParaRPr/>
          </a:p>
        </p:txBody>
      </p:sp>
      <p:sp>
        <p:nvSpPr>
          <p:cNvPr id="437" name="Google Shape;437;p67"/>
          <p:cNvSpPr txBox="1">
            <a:spLocks noGrp="1"/>
          </p:cNvSpPr>
          <p:nvPr>
            <p:ph type="body" idx="1"/>
          </p:nvPr>
        </p:nvSpPr>
        <p:spPr>
          <a:xfrm>
            <a:off x="3306275" y="1023950"/>
            <a:ext cx="5646300" cy="3095700"/>
          </a:xfrm>
          <a:prstGeom prst="rect">
            <a:avLst/>
          </a:prstGeom>
          <a:noFill/>
          <a:ln>
            <a:noFill/>
          </a:ln>
        </p:spPr>
        <p:txBody>
          <a:bodyPr spcFirstLastPara="1" wrap="square" lIns="68550" tIns="34275" rIns="68550" bIns="34275" anchor="t" anchorCtr="0">
            <a:noAutofit/>
          </a:bodyPr>
          <a:lstStyle/>
          <a:p>
            <a:pPr marL="171450" lvl="0" indent="-165100" algn="l" rtl="0">
              <a:lnSpc>
                <a:spcPct val="90000"/>
              </a:lnSpc>
              <a:spcBef>
                <a:spcPts val="0"/>
              </a:spcBef>
              <a:spcAft>
                <a:spcPts val="0"/>
              </a:spcAft>
              <a:buClr>
                <a:srgbClr val="0D1E8E"/>
              </a:buClr>
              <a:buSzPts val="2300"/>
              <a:buChar char="•"/>
            </a:pPr>
            <a:r>
              <a:rPr lang="en" sz="1700">
                <a:solidFill>
                  <a:schemeClr val="dk1"/>
                </a:solidFill>
              </a:rPr>
              <a:t>Local accountability</a:t>
            </a:r>
            <a:endParaRPr sz="1700"/>
          </a:p>
          <a:p>
            <a:pPr marL="514350" lvl="1" indent="-165100" algn="l" rtl="0">
              <a:lnSpc>
                <a:spcPct val="90000"/>
              </a:lnSpc>
              <a:spcBef>
                <a:spcPts val="375"/>
              </a:spcBef>
              <a:spcAft>
                <a:spcPts val="0"/>
              </a:spcAft>
              <a:buClr>
                <a:srgbClr val="00953A"/>
              </a:buClr>
              <a:buSzPts val="1900"/>
              <a:buChar char="•"/>
            </a:pPr>
            <a:r>
              <a:rPr lang="en" sz="1400">
                <a:solidFill>
                  <a:schemeClr val="dk1"/>
                </a:solidFill>
              </a:rPr>
              <a:t>Locally elected boards oversee superintendent and district policies</a:t>
            </a:r>
            <a:endParaRPr sz="1500"/>
          </a:p>
          <a:p>
            <a:pPr marL="171450" lvl="0" indent="-165100" algn="l" rtl="0">
              <a:lnSpc>
                <a:spcPct val="90000"/>
              </a:lnSpc>
              <a:spcBef>
                <a:spcPts val="750"/>
              </a:spcBef>
              <a:spcAft>
                <a:spcPts val="0"/>
              </a:spcAft>
              <a:buClr>
                <a:srgbClr val="0D1E8E"/>
              </a:buClr>
              <a:buSzPts val="2300"/>
              <a:buChar char="•"/>
            </a:pPr>
            <a:r>
              <a:rPr lang="en" sz="1700">
                <a:solidFill>
                  <a:schemeClr val="dk1"/>
                </a:solidFill>
              </a:rPr>
              <a:t>State Accountability</a:t>
            </a:r>
            <a:endParaRPr sz="1700"/>
          </a:p>
          <a:p>
            <a:pPr marL="514350" lvl="1" indent="-165100" algn="l" rtl="0">
              <a:lnSpc>
                <a:spcPct val="90000"/>
              </a:lnSpc>
              <a:spcBef>
                <a:spcPts val="375"/>
              </a:spcBef>
              <a:spcAft>
                <a:spcPts val="0"/>
              </a:spcAft>
              <a:buClr>
                <a:srgbClr val="00953A"/>
              </a:buClr>
              <a:buSzPts val="1900"/>
              <a:buChar char="•"/>
            </a:pPr>
            <a:r>
              <a:rPr lang="en" sz="1400">
                <a:solidFill>
                  <a:schemeClr val="dk1"/>
                </a:solidFill>
              </a:rPr>
              <a:t>Colorado Educational Accountability Act</a:t>
            </a:r>
            <a:endParaRPr sz="1500"/>
          </a:p>
          <a:p>
            <a:pPr marL="514350" lvl="1" indent="-165100" algn="l" rtl="0">
              <a:lnSpc>
                <a:spcPct val="90000"/>
              </a:lnSpc>
              <a:spcBef>
                <a:spcPts val="375"/>
              </a:spcBef>
              <a:spcAft>
                <a:spcPts val="0"/>
              </a:spcAft>
              <a:buClr>
                <a:srgbClr val="00953A"/>
              </a:buClr>
              <a:buSzPts val="1900"/>
              <a:buChar char="•"/>
            </a:pPr>
            <a:r>
              <a:rPr lang="en" sz="1400">
                <a:solidFill>
                  <a:schemeClr val="dk1"/>
                </a:solidFill>
              </a:rPr>
              <a:t>Includes Performance Frameworks, Improvement Planning, Accountability </a:t>
            </a:r>
            <a:r>
              <a:rPr lang="en" sz="1400"/>
              <a:t>C</a:t>
            </a:r>
            <a:r>
              <a:rPr lang="en" sz="1400">
                <a:solidFill>
                  <a:schemeClr val="dk1"/>
                </a:solidFill>
              </a:rPr>
              <a:t>lock, Accreditation Contracts, Accountability Committees</a:t>
            </a:r>
            <a:endParaRPr sz="1500"/>
          </a:p>
          <a:p>
            <a:pPr marL="171450" lvl="0" indent="-165100" algn="l" rtl="0">
              <a:lnSpc>
                <a:spcPct val="90000"/>
              </a:lnSpc>
              <a:spcBef>
                <a:spcPts val="750"/>
              </a:spcBef>
              <a:spcAft>
                <a:spcPts val="0"/>
              </a:spcAft>
              <a:buClr>
                <a:srgbClr val="0D1E8E"/>
              </a:buClr>
              <a:buSzPts val="2300"/>
              <a:buChar char="•"/>
            </a:pPr>
            <a:r>
              <a:rPr lang="en" sz="1700">
                <a:solidFill>
                  <a:schemeClr val="dk1"/>
                </a:solidFill>
              </a:rPr>
              <a:t>Federal Accountability</a:t>
            </a:r>
            <a:endParaRPr sz="1700"/>
          </a:p>
          <a:p>
            <a:pPr marL="514350" lvl="1" indent="-165100" algn="l" rtl="0">
              <a:lnSpc>
                <a:spcPct val="90000"/>
              </a:lnSpc>
              <a:spcBef>
                <a:spcPts val="375"/>
              </a:spcBef>
              <a:spcAft>
                <a:spcPts val="0"/>
              </a:spcAft>
              <a:buClr>
                <a:srgbClr val="00953A"/>
              </a:buClr>
              <a:buSzPts val="1900"/>
              <a:buChar char="•"/>
            </a:pPr>
            <a:r>
              <a:rPr lang="en" sz="1400">
                <a:solidFill>
                  <a:schemeClr val="dk1"/>
                </a:solidFill>
              </a:rPr>
              <a:t>Every Student Succeeds Act – State plan approved</a:t>
            </a:r>
            <a:endParaRPr sz="1500"/>
          </a:p>
          <a:p>
            <a:pPr marL="514350" lvl="1" indent="-165100" algn="l" rtl="0">
              <a:lnSpc>
                <a:spcPct val="90000"/>
              </a:lnSpc>
              <a:spcBef>
                <a:spcPts val="375"/>
              </a:spcBef>
              <a:spcAft>
                <a:spcPts val="0"/>
              </a:spcAft>
              <a:buClr>
                <a:srgbClr val="00953A"/>
              </a:buClr>
              <a:buSzPts val="1900"/>
              <a:buChar char="•"/>
            </a:pPr>
            <a:r>
              <a:rPr lang="en" sz="1400">
                <a:solidFill>
                  <a:schemeClr val="dk1"/>
                </a:solidFill>
              </a:rPr>
              <a:t>Schools on improvement (CS, TS, A-TS)</a:t>
            </a:r>
            <a:endParaRPr sz="1400">
              <a:solidFill>
                <a:schemeClr val="dk1"/>
              </a:solidFill>
            </a:endParaRPr>
          </a:p>
          <a:p>
            <a:pPr marL="514350" lvl="1" indent="-177800" algn="l" rtl="0">
              <a:lnSpc>
                <a:spcPct val="90000"/>
              </a:lnSpc>
              <a:spcBef>
                <a:spcPts val="375"/>
              </a:spcBef>
              <a:spcAft>
                <a:spcPts val="0"/>
              </a:spcAft>
              <a:buClr>
                <a:srgbClr val="00953A"/>
              </a:buClr>
              <a:buSzPts val="1900"/>
              <a:buChar char="•"/>
            </a:pPr>
            <a:r>
              <a:rPr lang="en" sz="1400"/>
              <a:t>Aligned state and federal improvement planning and supports</a:t>
            </a:r>
            <a:endParaRPr sz="1400"/>
          </a:p>
          <a:p>
            <a:pPr marL="514350" lvl="1" indent="-76200" algn="l" rtl="0">
              <a:lnSpc>
                <a:spcPct val="90000"/>
              </a:lnSpc>
              <a:spcBef>
                <a:spcPts val="375"/>
              </a:spcBef>
              <a:spcAft>
                <a:spcPts val="0"/>
              </a:spcAft>
              <a:buClr>
                <a:srgbClr val="00953A"/>
              </a:buClr>
              <a:buSzPts val="2000"/>
              <a:buNone/>
            </a:pPr>
            <a:endParaRPr sz="1400">
              <a:solidFill>
                <a:schemeClr val="dk1"/>
              </a:solidFill>
            </a:endParaRPr>
          </a:p>
        </p:txBody>
      </p:sp>
      <p:sp>
        <p:nvSpPr>
          <p:cNvPr id="438" name="Google Shape;438;p67"/>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4</a:t>
            </a:fld>
            <a:endParaRPr/>
          </a:p>
        </p:txBody>
      </p:sp>
      <p:sp>
        <p:nvSpPr>
          <p:cNvPr id="439" name="Google Shape;439;p67"/>
          <p:cNvSpPr/>
          <p:nvPr/>
        </p:nvSpPr>
        <p:spPr>
          <a:xfrm>
            <a:off x="691176" y="1500818"/>
            <a:ext cx="2431200" cy="2431200"/>
          </a:xfrm>
          <a:prstGeom prst="pie">
            <a:avLst>
              <a:gd name="adj1" fmla="val 16200000"/>
              <a:gd name="adj2" fmla="val 1800000"/>
            </a:avLst>
          </a:prstGeom>
          <a:gradFill>
            <a:gsLst>
              <a:gs pos="0">
                <a:srgbClr val="FFC647"/>
              </a:gs>
              <a:gs pos="50000">
                <a:srgbClr val="FFC600"/>
              </a:gs>
              <a:gs pos="100000">
                <a:srgbClr val="E3B400"/>
              </a:gs>
            </a:gsLst>
            <a:lin ang="5400000" scaled="0"/>
          </a:gra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40" name="Google Shape;440;p67"/>
          <p:cNvSpPr txBox="1"/>
          <p:nvPr/>
        </p:nvSpPr>
        <p:spPr>
          <a:xfrm>
            <a:off x="2095524" y="1978413"/>
            <a:ext cx="960000" cy="810600"/>
          </a:xfrm>
          <a:prstGeom prst="rect">
            <a:avLst/>
          </a:prstGeom>
          <a:noFill/>
          <a:ln>
            <a:noFill/>
          </a:ln>
        </p:spPr>
        <p:txBody>
          <a:bodyPr spcFirstLastPara="1" wrap="square" lIns="36175" tIns="36175" rIns="36175" bIns="36175" anchor="ctr" anchorCtr="0">
            <a:noAutofit/>
          </a:bodyPr>
          <a:lstStyle/>
          <a:p>
            <a:pPr marL="0" marR="0" lvl="0" indent="0" algn="ctr" rtl="0">
              <a:lnSpc>
                <a:spcPct val="90000"/>
              </a:lnSpc>
              <a:spcBef>
                <a:spcPts val="0"/>
              </a:spcBef>
              <a:spcAft>
                <a:spcPts val="0"/>
              </a:spcAft>
              <a:buNone/>
            </a:pPr>
            <a:r>
              <a:rPr lang="en" sz="2850" b="0" i="0" u="none" strike="noStrike" cap="none">
                <a:solidFill>
                  <a:schemeClr val="lt1"/>
                </a:solidFill>
                <a:latin typeface="Calibri"/>
                <a:ea typeface="Calibri"/>
                <a:cs typeface="Calibri"/>
                <a:sym typeface="Calibri"/>
              </a:rPr>
              <a:t>Local</a:t>
            </a:r>
            <a:endParaRPr sz="2850" b="0" i="0" u="none" strike="noStrike" cap="none">
              <a:solidFill>
                <a:schemeClr val="lt1"/>
              </a:solidFill>
              <a:latin typeface="Calibri"/>
              <a:ea typeface="Calibri"/>
              <a:cs typeface="Calibri"/>
              <a:sym typeface="Calibri"/>
            </a:endParaRPr>
          </a:p>
        </p:txBody>
      </p:sp>
      <p:sp>
        <p:nvSpPr>
          <p:cNvPr id="441" name="Google Shape;441;p67"/>
          <p:cNvSpPr/>
          <p:nvPr/>
        </p:nvSpPr>
        <p:spPr>
          <a:xfrm>
            <a:off x="691176" y="1500818"/>
            <a:ext cx="2431200" cy="2431200"/>
          </a:xfrm>
          <a:prstGeom prst="pie">
            <a:avLst>
              <a:gd name="adj1" fmla="val 1800000"/>
              <a:gd name="adj2" fmla="val 9000000"/>
            </a:avLst>
          </a:prstGeom>
          <a:gradFill>
            <a:gsLst>
              <a:gs pos="0">
                <a:srgbClr val="4DE560"/>
              </a:gs>
              <a:gs pos="50000">
                <a:srgbClr val="16EA3F"/>
              </a:gs>
              <a:gs pos="100000">
                <a:srgbClr val="08D932"/>
              </a:gs>
            </a:gsLst>
            <a:lin ang="5400000" scaled="0"/>
          </a:gra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42" name="Google Shape;442;p67"/>
          <p:cNvSpPr txBox="1"/>
          <p:nvPr/>
        </p:nvSpPr>
        <p:spPr>
          <a:xfrm>
            <a:off x="1356891" y="3034856"/>
            <a:ext cx="1099800" cy="752400"/>
          </a:xfrm>
          <a:prstGeom prst="rect">
            <a:avLst/>
          </a:prstGeom>
          <a:noFill/>
          <a:ln>
            <a:noFill/>
          </a:ln>
        </p:spPr>
        <p:txBody>
          <a:bodyPr spcFirstLastPara="1" wrap="square" lIns="36175" tIns="36175" rIns="36175" bIns="36175" anchor="ctr" anchorCtr="0">
            <a:noAutofit/>
          </a:bodyPr>
          <a:lstStyle/>
          <a:p>
            <a:pPr marL="0" marR="0" lvl="0" indent="0" algn="ctr" rtl="0">
              <a:lnSpc>
                <a:spcPct val="90000"/>
              </a:lnSpc>
              <a:spcBef>
                <a:spcPts val="0"/>
              </a:spcBef>
              <a:spcAft>
                <a:spcPts val="0"/>
              </a:spcAft>
              <a:buNone/>
            </a:pPr>
            <a:r>
              <a:rPr lang="en" sz="2850" b="0" i="0" u="none" strike="noStrike" cap="none">
                <a:solidFill>
                  <a:schemeClr val="lt1"/>
                </a:solidFill>
                <a:latin typeface="Calibri"/>
                <a:ea typeface="Calibri"/>
                <a:cs typeface="Calibri"/>
                <a:sym typeface="Calibri"/>
              </a:rPr>
              <a:t>ESSA</a:t>
            </a:r>
            <a:endParaRPr sz="2850" b="0" i="0" u="none" strike="noStrike" cap="none">
              <a:solidFill>
                <a:schemeClr val="lt1"/>
              </a:solidFill>
              <a:latin typeface="Calibri"/>
              <a:ea typeface="Calibri"/>
              <a:cs typeface="Calibri"/>
              <a:sym typeface="Calibri"/>
            </a:endParaRPr>
          </a:p>
        </p:txBody>
      </p:sp>
      <p:sp>
        <p:nvSpPr>
          <p:cNvPr id="443" name="Google Shape;443;p67"/>
          <p:cNvSpPr/>
          <p:nvPr/>
        </p:nvSpPr>
        <p:spPr>
          <a:xfrm>
            <a:off x="518073" y="1356098"/>
            <a:ext cx="2431200" cy="2431200"/>
          </a:xfrm>
          <a:prstGeom prst="pie">
            <a:avLst>
              <a:gd name="adj1" fmla="val 9000000"/>
              <a:gd name="adj2" fmla="val 16200000"/>
            </a:avLst>
          </a:prstGeom>
          <a:gradFill>
            <a:gsLst>
              <a:gs pos="0">
                <a:srgbClr val="5E80C9"/>
              </a:gs>
              <a:gs pos="50000">
                <a:srgbClr val="3B6FC9"/>
              </a:gs>
              <a:gs pos="100000">
                <a:srgbClr val="2E5FB8"/>
              </a:gs>
            </a:gsLst>
            <a:lin ang="5400000" scaled="0"/>
          </a:gra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444" name="Google Shape;444;p67"/>
          <p:cNvSpPr txBox="1"/>
          <p:nvPr/>
        </p:nvSpPr>
        <p:spPr>
          <a:xfrm>
            <a:off x="677208" y="1946246"/>
            <a:ext cx="960000" cy="810600"/>
          </a:xfrm>
          <a:prstGeom prst="rect">
            <a:avLst/>
          </a:prstGeom>
          <a:noFill/>
          <a:ln>
            <a:noFill/>
          </a:ln>
        </p:spPr>
        <p:txBody>
          <a:bodyPr spcFirstLastPara="1" wrap="square" lIns="36175" tIns="36175" rIns="36175" bIns="36175" anchor="ctr" anchorCtr="0">
            <a:noAutofit/>
          </a:bodyPr>
          <a:lstStyle/>
          <a:p>
            <a:pPr marL="0" marR="0" lvl="0" indent="0" algn="ctr" rtl="0">
              <a:lnSpc>
                <a:spcPct val="90000"/>
              </a:lnSpc>
              <a:spcBef>
                <a:spcPts val="0"/>
              </a:spcBef>
              <a:spcAft>
                <a:spcPts val="0"/>
              </a:spcAft>
              <a:buNone/>
            </a:pPr>
            <a:r>
              <a:rPr lang="en" sz="2850" b="0" i="0" u="none" strike="noStrike" cap="none">
                <a:solidFill>
                  <a:schemeClr val="lt1"/>
                </a:solidFill>
                <a:latin typeface="Calibri"/>
                <a:ea typeface="Calibri"/>
                <a:cs typeface="Calibri"/>
                <a:sym typeface="Calibri"/>
              </a:rPr>
              <a:t>State</a:t>
            </a:r>
            <a:endParaRPr sz="2850" b="0" i="0" u="none" strike="noStrike" cap="none">
              <a:solidFill>
                <a:schemeClr val="lt1"/>
              </a:solidFill>
              <a:latin typeface="Calibri"/>
              <a:ea typeface="Calibri"/>
              <a:cs typeface="Calibri"/>
              <a:sym typeface="Calibri"/>
            </a:endParaRPr>
          </a:p>
        </p:txBody>
      </p:sp>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spcFirstLastPara="1" vert="horz" wrap="square" lIns="0" tIns="0" rIns="0" bIns="0" rtlCol="0" anchor="ctr" anchorCtr="0">
            <a:noAutofit/>
          </a:bodyPr>
          <a:lstStyle/>
          <a:p>
            <a:r>
              <a:rPr lang="en-US" b="1" dirty="0">
                <a:solidFill>
                  <a:srgbClr val="FFFFFF"/>
                </a:solidFill>
                <a:latin typeface="Rockwell"/>
              </a:rPr>
              <a:t>Preliminary School Plan Types </a:t>
            </a:r>
            <a:r>
              <a:rPr lang="en-US" dirty="0">
                <a:solidFill>
                  <a:srgbClr val="FFFFFF"/>
                </a:solidFill>
                <a:latin typeface="Rockwell"/>
              </a:rPr>
              <a:t>|  </a:t>
            </a:r>
            <a:r>
              <a:rPr lang="en-US" dirty="0">
                <a:solidFill>
                  <a:srgbClr val="FFFFFF"/>
                </a:solidFill>
                <a:latin typeface="Arial"/>
              </a:rPr>
              <a:t>Distribution of Plans</a:t>
            </a:r>
            <a:r>
              <a:rPr lang="en-US" dirty="0">
                <a:solidFill>
                  <a:srgbClr val="FFFFFF"/>
                </a:solidFill>
                <a:latin typeface="Segoe UI"/>
              </a:rPr>
              <a:t> Over Time (2019-2023)</a:t>
            </a:r>
            <a:endParaRPr lang="en-US" dirty="0"/>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40</a:t>
            </a:fld>
            <a:endParaRPr lang="en-US" dirty="0"/>
          </a:p>
        </p:txBody>
      </p:sp>
      <p:sp>
        <p:nvSpPr>
          <p:cNvPr id="6" name="Rectangle 5"/>
          <p:cNvSpPr/>
          <p:nvPr/>
        </p:nvSpPr>
        <p:spPr>
          <a:xfrm>
            <a:off x="6690946" y="4396155"/>
            <a:ext cx="1310054" cy="747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BAD00DB6-3FCD-5ED0-81AC-B08DF275588B}"/>
              </a:ext>
            </a:extLst>
          </p:cNvPr>
          <p:cNvPicPr>
            <a:picLocks/>
          </p:cNvPicPr>
          <p:nvPr/>
        </p:nvPicPr>
        <p:blipFill>
          <a:blip r:embed="rId2"/>
          <a:stretch>
            <a:fillRect/>
          </a:stretch>
        </p:blipFill>
        <p:spPr>
          <a:xfrm>
            <a:off x="326722" y="967458"/>
            <a:ext cx="6364224" cy="3765042"/>
          </a:xfrm>
          <a:prstGeom prst="rect">
            <a:avLst/>
          </a:prstGeom>
        </p:spPr>
      </p:pic>
      <p:sp>
        <p:nvSpPr>
          <p:cNvPr id="3" name="TextBox 2">
            <a:extLst>
              <a:ext uri="{FF2B5EF4-FFF2-40B4-BE49-F238E27FC236}">
                <a16:creationId xmlns:a16="http://schemas.microsoft.com/office/drawing/2014/main" id="{26B1017E-7AAE-CEF6-B31F-4C64DD737F8E}"/>
              </a:ext>
            </a:extLst>
          </p:cNvPr>
          <p:cNvSpPr txBox="1"/>
          <p:nvPr/>
        </p:nvSpPr>
        <p:spPr>
          <a:xfrm>
            <a:off x="7922771" y="0"/>
            <a:ext cx="1221229" cy="133882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b="1" dirty="0">
                <a:solidFill>
                  <a:srgbClr val="FFFFFF"/>
                </a:solidFill>
                <a:cs typeface="Calibri"/>
              </a:rPr>
              <a:t>Summary: </a:t>
            </a:r>
            <a:r>
              <a:rPr lang="en-US" sz="750" dirty="0">
                <a:solidFill>
                  <a:srgbClr val="FFFFFF"/>
                </a:solidFill>
                <a:cs typeface="Calibri"/>
              </a:rPr>
              <a:t> Similar trends as with districts.  Decrease in ISD meant more schools earned plan types.  Greater % earned Improvement or higher than in 2022 but not as higher as 2019.  Higher number on accountability clock.</a:t>
            </a:r>
            <a:endParaRPr lang="en-US" sz="750" dirty="0">
              <a:cs typeface="Calibri" panose="020F0502020204030204"/>
            </a:endParaRPr>
          </a:p>
        </p:txBody>
      </p:sp>
      <p:sp>
        <p:nvSpPr>
          <p:cNvPr id="2" name="TextBox 1">
            <a:extLst>
              <a:ext uri="{FF2B5EF4-FFF2-40B4-BE49-F238E27FC236}">
                <a16:creationId xmlns:a16="http://schemas.microsoft.com/office/drawing/2014/main" id="{E9BA1C2D-CA69-675B-321D-6F8E948F1ACA}"/>
              </a:ext>
            </a:extLst>
          </p:cNvPr>
          <p:cNvSpPr txBox="1"/>
          <p:nvPr/>
        </p:nvSpPr>
        <p:spPr>
          <a:xfrm>
            <a:off x="6690946" y="2265682"/>
            <a:ext cx="2236534" cy="1038746"/>
          </a:xfrm>
          <a:prstGeom prst="rect">
            <a:avLst/>
          </a:prstGeom>
          <a:noFill/>
        </p:spPr>
        <p:txBody>
          <a:bodyPr wrap="square" lIns="68580" tIns="34290" rIns="68580" bIns="34290" rtlCol="0" anchor="t">
            <a:spAutoFit/>
          </a:bodyPr>
          <a:lstStyle/>
          <a:p>
            <a:r>
              <a:rPr lang="en-US" sz="1050" i="1" dirty="0"/>
              <a:t>NOTE: Includes preliminary ratings for 2023 (excludes AECs) and final ratings for historical data. Frameworks were not calculated in 2020 and 2021; ratings were rolled over from 2019.</a:t>
            </a:r>
          </a:p>
        </p:txBody>
      </p:sp>
    </p:spTree>
    <p:extLst>
      <p:ext uri="{BB962C8B-B14F-4D97-AF65-F5344CB8AC3E}">
        <p14:creationId xmlns:p14="http://schemas.microsoft.com/office/powerpoint/2010/main" val="2521358138"/>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5E31-D3C9-D785-704E-4D10C32F2BDA}"/>
              </a:ext>
            </a:extLst>
          </p:cNvPr>
          <p:cNvSpPr>
            <a:spLocks noGrp="1"/>
          </p:cNvSpPr>
          <p:nvPr>
            <p:ph type="title"/>
          </p:nvPr>
        </p:nvSpPr>
        <p:spPr/>
        <p:txBody>
          <a:bodyPr spcFirstLastPara="1" vert="horz" wrap="square" lIns="0" tIns="0" rIns="0" bIns="0" rtlCol="0" anchor="t" anchorCtr="0">
            <a:noAutofit/>
          </a:bodyPr>
          <a:lstStyle/>
          <a:p>
            <a:r>
              <a:rPr lang="en-US" b="1" dirty="0">
                <a:latin typeface="Rockwell"/>
              </a:rPr>
              <a:t>Preliminary School  Plan  Types </a:t>
            </a:r>
            <a:r>
              <a:rPr lang="en-US" dirty="0">
                <a:latin typeface="Rockwell"/>
              </a:rPr>
              <a:t>|  </a:t>
            </a:r>
            <a:br>
              <a:rPr lang="en-US" dirty="0">
                <a:latin typeface="Rockwell"/>
              </a:rPr>
            </a:br>
            <a:r>
              <a:rPr lang="en-US" dirty="0">
                <a:latin typeface="Arial"/>
                <a:cs typeface="Arial"/>
              </a:rPr>
              <a:t>Performance Watch Over Time (2019-2023)</a:t>
            </a:r>
            <a:endParaRPr lang="en-US" dirty="0"/>
          </a:p>
        </p:txBody>
      </p:sp>
      <p:sp>
        <p:nvSpPr>
          <p:cNvPr id="4" name="Slide Number Placeholder 3">
            <a:extLst>
              <a:ext uri="{FF2B5EF4-FFF2-40B4-BE49-F238E27FC236}">
                <a16:creationId xmlns:a16="http://schemas.microsoft.com/office/drawing/2014/main" id="{8BEFE868-38C4-1E06-4784-D09767D66CA8}"/>
              </a:ext>
            </a:extLst>
          </p:cNvPr>
          <p:cNvSpPr>
            <a:spLocks noGrp="1"/>
          </p:cNvSpPr>
          <p:nvPr>
            <p:ph type="sldNum" idx="12"/>
          </p:nvPr>
        </p:nvSpPr>
        <p:spPr/>
        <p:txBody>
          <a:bodyPr/>
          <a:lstStyle/>
          <a:p>
            <a:fld id="{C479D5F6-EDCB-402A-AC08-4943A1820E8F}" type="slidenum">
              <a:rPr lang="en-US" smtClean="0"/>
              <a:pPr/>
              <a:t>41</a:t>
            </a:fld>
            <a:endParaRPr lang="en-US" dirty="0"/>
          </a:p>
        </p:txBody>
      </p:sp>
      <p:sp>
        <p:nvSpPr>
          <p:cNvPr id="7" name="TextBox 6">
            <a:extLst>
              <a:ext uri="{FF2B5EF4-FFF2-40B4-BE49-F238E27FC236}">
                <a16:creationId xmlns:a16="http://schemas.microsoft.com/office/drawing/2014/main" id="{75F4F031-6C5A-73EF-948B-9F5459EFE52E}"/>
              </a:ext>
            </a:extLst>
          </p:cNvPr>
          <p:cNvSpPr txBox="1"/>
          <p:nvPr/>
        </p:nvSpPr>
        <p:spPr>
          <a:xfrm>
            <a:off x="6119523" y="1139531"/>
            <a:ext cx="1489646" cy="3254737"/>
          </a:xfrm>
          <a:prstGeom prst="rect">
            <a:avLst/>
          </a:prstGeom>
          <a:solidFill>
            <a:schemeClr val="bg1">
              <a:lumMod val="9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dirty="0">
                <a:cs typeface="Calibri"/>
              </a:rPr>
              <a:t>Notes:</a:t>
            </a:r>
          </a:p>
          <a:p>
            <a:pPr marL="214313" indent="-214313">
              <a:buFont typeface="Arial"/>
              <a:buChar char="•"/>
            </a:pPr>
            <a:r>
              <a:rPr lang="en-US" sz="900" dirty="0">
                <a:cs typeface="Calibri"/>
              </a:rPr>
              <a:t>2020 &amp; 2021 not included because of framework pause</a:t>
            </a:r>
          </a:p>
          <a:p>
            <a:pPr marL="214313" indent="-214313">
              <a:buFont typeface="Arial"/>
              <a:buChar char="•"/>
            </a:pPr>
            <a:r>
              <a:rPr lang="en-US" sz="900" dirty="0">
                <a:cs typeface="Calibri"/>
              </a:rPr>
              <a:t>2022 was a transitional year.  Year 0 &amp; Year 1 are included in the newly identified.</a:t>
            </a:r>
          </a:p>
          <a:p>
            <a:pPr marL="214313" indent="-214313">
              <a:buFont typeface="Arial"/>
              <a:buChar char="•"/>
            </a:pPr>
            <a:r>
              <a:rPr lang="en-US" sz="900" dirty="0">
                <a:cs typeface="Calibri"/>
              </a:rPr>
              <a:t>2019 and 2022 data are based upon final plan types v. 2023 based upon preliminary plan types.</a:t>
            </a:r>
          </a:p>
          <a:p>
            <a:pPr marL="214313" indent="-214313">
              <a:buFont typeface="Arial"/>
              <a:buChar char="•"/>
            </a:pPr>
            <a:r>
              <a:rPr lang="en-US" sz="900" dirty="0">
                <a:cs typeface="Calibri"/>
              </a:rPr>
              <a:t>2023 Data does not yet include 94 AECs.</a:t>
            </a:r>
          </a:p>
          <a:p>
            <a:pPr marL="214313" indent="-214313">
              <a:buFont typeface="Arial"/>
              <a:buChar char="•"/>
            </a:pPr>
            <a:r>
              <a:rPr lang="en-US" sz="900" dirty="0">
                <a:cs typeface="Calibri"/>
              </a:rPr>
              <a:t>In 2023, 46 schools on Performance Watch were decreased due to participation; 39 are high schools.</a:t>
            </a:r>
          </a:p>
        </p:txBody>
      </p:sp>
      <p:sp>
        <p:nvSpPr>
          <p:cNvPr id="10" name="TextBox 9">
            <a:extLst>
              <a:ext uri="{FF2B5EF4-FFF2-40B4-BE49-F238E27FC236}">
                <a16:creationId xmlns:a16="http://schemas.microsoft.com/office/drawing/2014/main" id="{74E068B8-29D2-F5D2-0125-28ABC4028491}"/>
              </a:ext>
            </a:extLst>
          </p:cNvPr>
          <p:cNvSpPr txBox="1"/>
          <p:nvPr/>
        </p:nvSpPr>
        <p:spPr>
          <a:xfrm>
            <a:off x="7923737" y="7951"/>
            <a:ext cx="1221229" cy="122341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b="1" dirty="0">
                <a:solidFill>
                  <a:srgbClr val="FFFFFF"/>
                </a:solidFill>
                <a:cs typeface="Calibri"/>
              </a:rPr>
              <a:t>Summary: </a:t>
            </a:r>
            <a:r>
              <a:rPr lang="en-US" sz="750" dirty="0">
                <a:solidFill>
                  <a:srgbClr val="FFFFFF"/>
                </a:solidFill>
                <a:cs typeface="Calibri"/>
              </a:rPr>
              <a:t> Decrease in number of schools on Performance Watch since 2022, but higher than 2019.  Greatest number are Year 1 (157).  Historically, about 60% of sites in Year 1 exit the clock within a year.</a:t>
            </a:r>
            <a:endParaRPr lang="en-US" sz="750" dirty="0">
              <a:cs typeface="Calibri" panose="020F0502020204030204"/>
            </a:endParaRPr>
          </a:p>
        </p:txBody>
      </p:sp>
      <p:graphicFrame>
        <p:nvGraphicFramePr>
          <p:cNvPr id="3" name="Chart 2">
            <a:extLst>
              <a:ext uri="{FF2B5EF4-FFF2-40B4-BE49-F238E27FC236}">
                <a16:creationId xmlns:a16="http://schemas.microsoft.com/office/drawing/2014/main" id="{1486025F-9165-1D79-98F8-23BAED2CE652}"/>
              </a:ext>
            </a:extLst>
          </p:cNvPr>
          <p:cNvGraphicFramePr/>
          <p:nvPr>
            <p:extLst>
              <p:ext uri="{D42A27DB-BD31-4B8C-83A1-F6EECF244321}">
                <p14:modId xmlns:p14="http://schemas.microsoft.com/office/powerpoint/2010/main" val="3992641461"/>
              </p:ext>
            </p:extLst>
          </p:nvPr>
        </p:nvGraphicFramePr>
        <p:xfrm>
          <a:off x="609648" y="1067824"/>
          <a:ext cx="4646052" cy="37538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6686199"/>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88"/>
          <p:cNvSpPr txBox="1">
            <a:spLocks noGrp="1"/>
          </p:cNvSpPr>
          <p:nvPr>
            <p:ph type="title"/>
          </p:nvPr>
        </p:nvSpPr>
        <p:spPr>
          <a:xfrm>
            <a:off x="245194" y="190885"/>
            <a:ext cx="6081865" cy="56731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Reviewing Ratings Over Time for Sites on Performance Watch</a:t>
            </a:r>
            <a:endParaRPr dirty="0"/>
          </a:p>
        </p:txBody>
      </p:sp>
      <p:sp>
        <p:nvSpPr>
          <p:cNvPr id="789" name="Google Shape;789;p88"/>
          <p:cNvSpPr txBox="1">
            <a:spLocks noGrp="1"/>
          </p:cNvSpPr>
          <p:nvPr>
            <p:ph type="body" idx="1"/>
          </p:nvPr>
        </p:nvSpPr>
        <p:spPr>
          <a:xfrm>
            <a:off x="628650" y="1097280"/>
            <a:ext cx="4913409" cy="3480506"/>
          </a:xfrm>
          <a:prstGeom prst="rect">
            <a:avLst/>
          </a:prstGeom>
          <a:noFill/>
          <a:ln>
            <a:noFill/>
          </a:ln>
        </p:spPr>
        <p:txBody>
          <a:bodyPr spcFirstLastPara="1" wrap="square" lIns="0" tIns="0" rIns="0" bIns="45700" anchor="t" anchorCtr="0">
            <a:normAutofit/>
          </a:bodyPr>
          <a:lstStyle/>
          <a:p>
            <a:pPr marL="342900" lvl="0" indent="-285750" algn="l" rtl="0">
              <a:lnSpc>
                <a:spcPct val="90000"/>
              </a:lnSpc>
              <a:spcBef>
                <a:spcPts val="750"/>
              </a:spcBef>
              <a:spcAft>
                <a:spcPts val="0"/>
              </a:spcAft>
              <a:buClr>
                <a:schemeClr val="dk1"/>
              </a:buClr>
              <a:buSzPts val="2400"/>
              <a:buChar char="•"/>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Between 2010 and 2019, 59% of schools in Year 1 exited the clock within a year.</a:t>
            </a:r>
            <a:b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br>
            <a:endParaRPr dirty="0"/>
          </a:p>
          <a:p>
            <a:pPr marL="342900" lvl="0" indent="-285750" algn="l" rtl="0">
              <a:lnSpc>
                <a:spcPct val="90000"/>
              </a:lnSpc>
              <a:spcBef>
                <a:spcPts val="750"/>
              </a:spcBef>
              <a:spcAft>
                <a:spcPts val="0"/>
              </a:spcAft>
              <a:buClr>
                <a:schemeClr val="dk1"/>
              </a:buClr>
              <a:buSzPts val="2400"/>
              <a:buChar char="•"/>
            </a:pPr>
            <a:r>
              <a:rPr lang="en" dirty="0"/>
              <a:t>When looking at Year 1 sites, about 10% of them advance to Year 5.</a:t>
            </a:r>
            <a:endParaRPr dirty="0"/>
          </a:p>
        </p:txBody>
      </p:sp>
      <p:sp>
        <p:nvSpPr>
          <p:cNvPr id="790" name="Google Shape;790;p88"/>
          <p:cNvSpPr txBox="1">
            <a:spLocks noGrp="1"/>
          </p:cNvSpPr>
          <p:nvPr>
            <p:ph type="sldNum" idx="12"/>
          </p:nvPr>
        </p:nvSpPr>
        <p:spPr>
          <a:xfrm>
            <a:off x="89064" y="4760666"/>
            <a:ext cx="2057400" cy="2738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00"/>
              <a:buNone/>
            </a:pPr>
            <a:fld id="{00000000-1234-1234-1234-123412341234}" type="slidenum">
              <a:rPr lang="en"/>
              <a:t>42</a:t>
            </a:fld>
            <a:endParaRPr/>
          </a:p>
        </p:txBody>
      </p:sp>
      <p:pic>
        <p:nvPicPr>
          <p:cNvPr id="791" name="Google Shape;791;p88"/>
          <p:cNvPicPr preferRelativeResize="0"/>
          <p:nvPr/>
        </p:nvPicPr>
        <p:blipFill rotWithShape="1">
          <a:blip r:embed="rId3">
            <a:alphaModFix/>
          </a:blip>
          <a:srcRect b="51224"/>
          <a:stretch/>
        </p:blipFill>
        <p:spPr>
          <a:xfrm>
            <a:off x="5916706" y="1085205"/>
            <a:ext cx="3027065" cy="2234298"/>
          </a:xfrm>
          <a:prstGeom prst="rect">
            <a:avLst/>
          </a:prstGeom>
          <a:noFill/>
          <a:ln>
            <a:noFill/>
          </a:ln>
        </p:spPr>
      </p:pic>
      <p:pic>
        <p:nvPicPr>
          <p:cNvPr id="3" name="Picture 2">
            <a:extLst>
              <a:ext uri="{FF2B5EF4-FFF2-40B4-BE49-F238E27FC236}">
                <a16:creationId xmlns:a16="http://schemas.microsoft.com/office/drawing/2014/main" id="{E830D918-7D0F-1BF4-6338-B14A4754B474}"/>
              </a:ext>
            </a:extLst>
          </p:cNvPr>
          <p:cNvPicPr>
            <a:picLocks noChangeAspect="1"/>
          </p:cNvPicPr>
          <p:nvPr/>
        </p:nvPicPr>
        <p:blipFill>
          <a:blip r:embed="rId4"/>
          <a:stretch>
            <a:fillRect/>
          </a:stretch>
        </p:blipFill>
        <p:spPr>
          <a:xfrm>
            <a:off x="628650" y="2918941"/>
            <a:ext cx="3759827" cy="1658845"/>
          </a:xfrm>
          <a:prstGeom prst="rect">
            <a:avLst/>
          </a:prstGeom>
        </p:spPr>
      </p:pic>
      <p:sp>
        <p:nvSpPr>
          <p:cNvPr id="4" name="TextBox 3">
            <a:extLst>
              <a:ext uri="{FF2B5EF4-FFF2-40B4-BE49-F238E27FC236}">
                <a16:creationId xmlns:a16="http://schemas.microsoft.com/office/drawing/2014/main" id="{639F9842-3B8F-5523-4F08-E3B0DA20813E}"/>
              </a:ext>
            </a:extLst>
          </p:cNvPr>
          <p:cNvSpPr txBox="1"/>
          <p:nvPr/>
        </p:nvSpPr>
        <p:spPr>
          <a:xfrm>
            <a:off x="5102198" y="3872753"/>
            <a:ext cx="2858461" cy="400110"/>
          </a:xfrm>
          <a:prstGeom prst="rect">
            <a:avLst/>
          </a:prstGeom>
          <a:solidFill>
            <a:schemeClr val="accent6">
              <a:lumMod val="60000"/>
              <a:lumOff val="40000"/>
            </a:schemeClr>
          </a:solidFill>
        </p:spPr>
        <p:txBody>
          <a:bodyPr wrap="square" rtlCol="0">
            <a:spAutoFit/>
          </a:bodyPr>
          <a:lstStyle/>
          <a:p>
            <a:r>
              <a:rPr lang="en-US" sz="1000" dirty="0"/>
              <a:t>These graphics are included in your google folder for closer study.</a:t>
            </a:r>
          </a:p>
        </p:txBody>
      </p:sp>
    </p:spTree>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8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798" name="Google Shape;798;p8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43</a:t>
            </a:fld>
            <a:endParaRPr/>
          </a:p>
        </p:txBody>
      </p:sp>
      <p:graphicFrame>
        <p:nvGraphicFramePr>
          <p:cNvPr id="799" name="Google Shape;799;p89"/>
          <p:cNvGraphicFramePr/>
          <p:nvPr/>
        </p:nvGraphicFramePr>
        <p:xfrm>
          <a:off x="461400" y="953345"/>
          <a:ext cx="8113650" cy="3523825"/>
        </p:xfrm>
        <a:graphic>
          <a:graphicData uri="http://schemas.openxmlformats.org/drawingml/2006/table">
            <a:tbl>
              <a:tblPr firstRow="1" bandRow="1">
                <a:noFill/>
                <a:tableStyleId>{668EC1D3-D6D3-4F26-A047-25537E5B26D6}</a:tableStyleId>
              </a:tblPr>
              <a:tblGrid>
                <a:gridCol w="4056825">
                  <a:extLst>
                    <a:ext uri="{9D8B030D-6E8A-4147-A177-3AD203B41FA5}">
                      <a16:colId xmlns:a16="http://schemas.microsoft.com/office/drawing/2014/main" val="20000"/>
                    </a:ext>
                  </a:extLst>
                </a:gridCol>
                <a:gridCol w="4056825">
                  <a:extLst>
                    <a:ext uri="{9D8B030D-6E8A-4147-A177-3AD203B41FA5}">
                      <a16:colId xmlns:a16="http://schemas.microsoft.com/office/drawing/2014/main" val="20001"/>
                    </a:ext>
                  </a:extLst>
                </a:gridCol>
              </a:tblGrid>
              <a:tr h="53002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R w="12700" cap="flat" cmpd="sng">
                      <a:solidFill>
                        <a:schemeClr val="dk1"/>
                      </a:solidFill>
                      <a:prstDash val="solid"/>
                      <a:round/>
                      <a:headEnd type="none" w="sm" len="sm"/>
                      <a:tailEnd type="none" w="sm" len="sm"/>
                    </a:lnR>
                    <a:solidFill>
                      <a:srgbClr val="DDDDDD"/>
                    </a:solidFill>
                  </a:tcPr>
                </a:tc>
                <a:tc rowSpan="7">
                  <a:txBody>
                    <a:bodyPr/>
                    <a:lstStyle/>
                    <a:p>
                      <a:pPr marL="0" marR="0" lvl="0" indent="0" algn="l" rtl="0">
                        <a:lnSpc>
                          <a:spcPct val="100000"/>
                        </a:lnSpc>
                        <a:spcBef>
                          <a:spcPts val="0"/>
                        </a:spcBef>
                        <a:spcAft>
                          <a:spcPts val="0"/>
                        </a:spcAft>
                        <a:buNone/>
                      </a:pPr>
                      <a:endParaRPr sz="140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solidFill>
                      <a:srgbClr val="0066FF"/>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Reporting</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1"/>
                  </a:ext>
                </a:extLst>
              </a:tr>
              <a:tr h="535100">
                <a:tc>
                  <a:txBody>
                    <a:bodyPr/>
                    <a:lstStyle/>
                    <a:p>
                      <a:pPr marL="0" marR="0" lvl="0" indent="0" algn="l" rtl="0">
                        <a:lnSpc>
                          <a:spcPct val="100000"/>
                        </a:lnSpc>
                        <a:spcBef>
                          <a:spcPts val="0"/>
                        </a:spcBef>
                        <a:spcAft>
                          <a:spcPts val="0"/>
                        </a:spcAft>
                        <a:buNone/>
                      </a:pPr>
                      <a:r>
                        <a:rPr lang="en" sz="1400" u="none" strike="noStrike" cap="none">
                          <a:solidFill>
                            <a:schemeClr val="dk1"/>
                          </a:solidFill>
                        </a:rPr>
                        <a:t>Improvement Planning</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2"/>
                  </a:ext>
                </a:extLst>
              </a:tr>
              <a:tr h="501225">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Engagement</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Supports and Interventions</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4"/>
                  </a:ext>
                </a:extLst>
              </a:tr>
              <a:tr h="474125">
                <a:tc>
                  <a:txBody>
                    <a:bodyPr/>
                    <a:lstStyle/>
                    <a:p>
                      <a:pPr marL="0" marR="0" lvl="0" indent="0" algn="l" rtl="0">
                        <a:lnSpc>
                          <a:spcPct val="100000"/>
                        </a:lnSpc>
                        <a:spcBef>
                          <a:spcPts val="0"/>
                        </a:spcBef>
                        <a:spcAft>
                          <a:spcPts val="0"/>
                        </a:spcAft>
                        <a:buNone/>
                      </a:pPr>
                      <a:r>
                        <a:rPr lang="en" sz="1400" u="none" strike="noStrike" cap="none">
                          <a:solidFill>
                            <a:schemeClr val="lt1"/>
                          </a:solidFill>
                        </a:rPr>
                        <a:t>Accreditation</a:t>
                      </a:r>
                      <a:endParaRPr/>
                    </a:p>
                  </a:txBody>
                  <a:tcPr marL="91450" marR="91450" marT="45725" marB="45725" anchor="ctr">
                    <a:lnR w="12700" cap="flat" cmpd="sng">
                      <a:solidFill>
                        <a:schemeClr val="dk1">
                          <a:alpha val="0"/>
                        </a:schemeClr>
                      </a:solidFill>
                      <a:prstDash val="solid"/>
                      <a:round/>
                      <a:headEnd type="none" w="sm" len="sm"/>
                      <a:tailEnd type="none" w="sm" len="sm"/>
                    </a:lnR>
                    <a:solidFill>
                      <a:srgbClr val="0066FF"/>
                    </a:solidFill>
                  </a:tcPr>
                </a:tc>
                <a:tc vMerge="1">
                  <a:txBody>
                    <a:bodyPr/>
                    <a:lstStyle/>
                    <a:p>
                      <a:endParaRPr lang="en-US"/>
                    </a:p>
                  </a:txBody>
                  <a:tcPr/>
                </a:tc>
                <a:extLst>
                  <a:ext uri="{0D108BD9-81ED-4DB2-BD59-A6C34878D82A}">
                    <a16:rowId xmlns:a16="http://schemas.microsoft.com/office/drawing/2014/main" val="10005"/>
                  </a:ext>
                </a:extLst>
              </a:tr>
              <a:tr h="467350">
                <a:tc>
                  <a:txBody>
                    <a:bodyPr/>
                    <a:lstStyle/>
                    <a:p>
                      <a:pPr marL="0" marR="0" lvl="0" indent="0" algn="l" rtl="0">
                        <a:lnSpc>
                          <a:spcPct val="100000"/>
                        </a:lnSpc>
                        <a:spcBef>
                          <a:spcPts val="0"/>
                        </a:spcBef>
                        <a:spcAft>
                          <a:spcPts val="0"/>
                        </a:spcAft>
                        <a:buNone/>
                      </a:pPr>
                      <a:r>
                        <a:rPr lang="en" sz="1400" u="none" strike="noStrike" cap="none">
                          <a:solidFill>
                            <a:schemeClr val="dk1"/>
                          </a:solidFill>
                        </a:rPr>
                        <a:t>Awards</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800" name="Google Shape;800;p89"/>
          <p:cNvPicPr preferRelativeResize="0"/>
          <p:nvPr/>
        </p:nvPicPr>
        <p:blipFill rotWithShape="1">
          <a:blip r:embed="rId3">
            <a:alphaModFix/>
          </a:blip>
          <a:srcRect l="70776" t="15180" r="13465" b="18519"/>
          <a:stretch/>
        </p:blipFill>
        <p:spPr>
          <a:xfrm>
            <a:off x="5574454" y="1178878"/>
            <a:ext cx="2248745" cy="2956506"/>
          </a:xfrm>
          <a:prstGeom prst="rect">
            <a:avLst/>
          </a:prstGeom>
          <a:noFill/>
          <a:ln w="9525" cap="flat" cmpd="sng">
            <a:solidFill>
              <a:srgbClr val="BFBFBF"/>
            </a:solidFill>
            <a:prstDash val="solid"/>
            <a:round/>
            <a:headEnd type="none" w="sm" len="sm"/>
            <a:tailEnd type="none" w="sm" len="sm"/>
          </a:ln>
        </p:spPr>
      </p:pic>
    </p:spTree>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9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School &amp; District Accreditation Process </a:t>
            </a:r>
            <a:endParaRPr sz="2000" b="1"/>
          </a:p>
        </p:txBody>
      </p:sp>
      <p:sp>
        <p:nvSpPr>
          <p:cNvPr id="807" name="Google Shape;807;p90"/>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44</a:t>
            </a:fld>
            <a:endParaRPr/>
          </a:p>
        </p:txBody>
      </p:sp>
      <p:grpSp>
        <p:nvGrpSpPr>
          <p:cNvPr id="808" name="Google Shape;808;p90"/>
          <p:cNvGrpSpPr/>
          <p:nvPr/>
        </p:nvGrpSpPr>
        <p:grpSpPr>
          <a:xfrm>
            <a:off x="2829375" y="1264050"/>
            <a:ext cx="3175200" cy="3175200"/>
            <a:chOff x="2820225" y="891450"/>
            <a:chExt cx="3175200" cy="3175200"/>
          </a:xfrm>
        </p:grpSpPr>
        <p:sp>
          <p:nvSpPr>
            <p:cNvPr id="809" name="Google Shape;809;p90"/>
            <p:cNvSpPr/>
            <p:nvPr/>
          </p:nvSpPr>
          <p:spPr>
            <a:xfrm rot="10800000">
              <a:off x="2820225" y="891450"/>
              <a:ext cx="3175200" cy="3175200"/>
            </a:xfrm>
            <a:prstGeom prst="blockArc">
              <a:avLst>
                <a:gd name="adj1" fmla="val 5399801"/>
                <a:gd name="adj2" fmla="val 3012680"/>
                <a:gd name="adj3" fmla="val 6939"/>
              </a:avLst>
            </a:prstGeom>
            <a:solidFill>
              <a:srgbClr val="2847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0"/>
            <p:cNvSpPr/>
            <p:nvPr/>
          </p:nvSpPr>
          <p:spPr>
            <a:xfrm rot="10800000">
              <a:off x="3175023" y="1179900"/>
              <a:ext cx="450600" cy="450600"/>
            </a:xfrm>
            <a:prstGeom prst="rtTriangle">
              <a:avLst/>
            </a:prstGeom>
            <a:solidFill>
              <a:srgbClr val="2847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11" name="Google Shape;811;p90"/>
          <p:cNvGrpSpPr/>
          <p:nvPr/>
        </p:nvGrpSpPr>
        <p:grpSpPr>
          <a:xfrm>
            <a:off x="5139525" y="2680075"/>
            <a:ext cx="1332300" cy="1029900"/>
            <a:chOff x="5130375" y="2307475"/>
            <a:chExt cx="1332300" cy="1029900"/>
          </a:xfrm>
        </p:grpSpPr>
        <p:sp>
          <p:nvSpPr>
            <p:cNvPr id="812" name="Google Shape;812;p90"/>
            <p:cNvSpPr/>
            <p:nvPr/>
          </p:nvSpPr>
          <p:spPr>
            <a:xfrm>
              <a:off x="5130375" y="2707675"/>
              <a:ext cx="1332300" cy="629700"/>
            </a:xfrm>
            <a:prstGeom prst="rect">
              <a:avLst/>
            </a:prstGeom>
            <a:solidFill>
              <a:srgbClr val="4472C4"/>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Districts can submit a request to reconsider school plan types and district ratings</a:t>
              </a:r>
              <a:endParaRPr sz="1400" b="0" i="0" u="none" strike="noStrike" cap="none">
                <a:solidFill>
                  <a:srgbClr val="FFFFFF"/>
                </a:solidFill>
                <a:latin typeface="Arial"/>
                <a:ea typeface="Arial"/>
                <a:cs typeface="Arial"/>
                <a:sym typeface="Arial"/>
              </a:endParaRPr>
            </a:p>
          </p:txBody>
        </p:sp>
        <p:sp>
          <p:nvSpPr>
            <p:cNvPr id="813" name="Google Shape;813;p90"/>
            <p:cNvSpPr/>
            <p:nvPr/>
          </p:nvSpPr>
          <p:spPr>
            <a:xfrm>
              <a:off x="5130375" y="2307475"/>
              <a:ext cx="1332300" cy="400200"/>
            </a:xfrm>
            <a:prstGeom prst="round1Rect">
              <a:avLst>
                <a:gd name="adj" fmla="val 50000"/>
              </a:avLst>
            </a:prstGeom>
            <a:solidFill>
              <a:srgbClr val="2847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Roboto"/>
                  <a:ea typeface="Roboto"/>
                  <a:cs typeface="Roboto"/>
                  <a:sym typeface="Roboto"/>
                </a:rPr>
                <a:t>Districts Accredit their Schools</a:t>
              </a:r>
              <a:endParaRPr sz="900" b="0" i="0" u="none" strike="noStrike" cap="none">
                <a:solidFill>
                  <a:srgbClr val="FFFFFF"/>
                </a:solidFill>
                <a:latin typeface="Arial"/>
                <a:ea typeface="Arial"/>
                <a:cs typeface="Arial"/>
                <a:sym typeface="Arial"/>
              </a:endParaRPr>
            </a:p>
          </p:txBody>
        </p:sp>
      </p:grpSp>
      <p:grpSp>
        <p:nvGrpSpPr>
          <p:cNvPr id="814" name="Google Shape;814;p90"/>
          <p:cNvGrpSpPr/>
          <p:nvPr/>
        </p:nvGrpSpPr>
        <p:grpSpPr>
          <a:xfrm>
            <a:off x="3807225" y="966650"/>
            <a:ext cx="1332300" cy="1029900"/>
            <a:chOff x="3798075" y="594050"/>
            <a:chExt cx="1332300" cy="1029900"/>
          </a:xfrm>
        </p:grpSpPr>
        <p:sp>
          <p:nvSpPr>
            <p:cNvPr id="815" name="Google Shape;815;p90"/>
            <p:cNvSpPr/>
            <p:nvPr/>
          </p:nvSpPr>
          <p:spPr>
            <a:xfrm>
              <a:off x="3798075" y="994250"/>
              <a:ext cx="1332300" cy="629700"/>
            </a:xfrm>
            <a:prstGeom prst="rect">
              <a:avLst/>
            </a:prstGeom>
            <a:solidFill>
              <a:srgbClr val="4472C4"/>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CDE annually reviews performance through school and district performance frameworks</a:t>
              </a:r>
              <a:endParaRPr sz="1400" b="0" i="0" u="none" strike="noStrike" cap="none">
                <a:solidFill>
                  <a:srgbClr val="FFFFFF"/>
                </a:solidFill>
                <a:latin typeface="Arial"/>
                <a:ea typeface="Arial"/>
                <a:cs typeface="Arial"/>
                <a:sym typeface="Arial"/>
              </a:endParaRPr>
            </a:p>
          </p:txBody>
        </p:sp>
        <p:sp>
          <p:nvSpPr>
            <p:cNvPr id="816" name="Google Shape;816;p90"/>
            <p:cNvSpPr/>
            <p:nvPr/>
          </p:nvSpPr>
          <p:spPr>
            <a:xfrm>
              <a:off x="3798075" y="594050"/>
              <a:ext cx="1332300" cy="400200"/>
            </a:xfrm>
            <a:prstGeom prst="round1Rect">
              <a:avLst>
                <a:gd name="adj" fmla="val 50000"/>
              </a:avLst>
            </a:prstGeom>
            <a:solidFill>
              <a:srgbClr val="2847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Roboto"/>
                  <a:ea typeface="Roboto"/>
                  <a:cs typeface="Roboto"/>
                  <a:sym typeface="Roboto"/>
                </a:rPr>
                <a:t>State Accredits Districts</a:t>
              </a:r>
              <a:endParaRPr sz="900" b="0" i="0" u="none" strike="noStrike" cap="none">
                <a:solidFill>
                  <a:srgbClr val="FFFFFF"/>
                </a:solidFill>
                <a:latin typeface="Arial"/>
                <a:ea typeface="Arial"/>
                <a:cs typeface="Arial"/>
                <a:sym typeface="Arial"/>
              </a:endParaRPr>
            </a:p>
          </p:txBody>
        </p:sp>
      </p:grpSp>
      <p:grpSp>
        <p:nvGrpSpPr>
          <p:cNvPr id="817" name="Google Shape;817;p90"/>
          <p:cNvGrpSpPr/>
          <p:nvPr/>
        </p:nvGrpSpPr>
        <p:grpSpPr>
          <a:xfrm>
            <a:off x="2474925" y="2680075"/>
            <a:ext cx="1332300" cy="1029900"/>
            <a:chOff x="2465775" y="2307475"/>
            <a:chExt cx="1332300" cy="1029900"/>
          </a:xfrm>
        </p:grpSpPr>
        <p:sp>
          <p:nvSpPr>
            <p:cNvPr id="818" name="Google Shape;818;p90"/>
            <p:cNvSpPr/>
            <p:nvPr/>
          </p:nvSpPr>
          <p:spPr>
            <a:xfrm>
              <a:off x="2465775" y="2707675"/>
              <a:ext cx="1332300" cy="629700"/>
            </a:xfrm>
            <a:prstGeom prst="rect">
              <a:avLst/>
            </a:prstGeom>
            <a:solidFill>
              <a:srgbClr val="4472C4"/>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Roboto"/>
                  <a:ea typeface="Roboto"/>
                  <a:cs typeface="Roboto"/>
                  <a:sym typeface="Roboto"/>
                </a:rPr>
                <a:t>Districts officially sign off on final district accreditation ratings</a:t>
              </a:r>
              <a:endParaRPr sz="1400" b="0" i="0" u="none" strike="noStrike" cap="none">
                <a:solidFill>
                  <a:srgbClr val="FFFFFF"/>
                </a:solidFill>
                <a:latin typeface="Arial"/>
                <a:ea typeface="Arial"/>
                <a:cs typeface="Arial"/>
                <a:sym typeface="Arial"/>
              </a:endParaRPr>
            </a:p>
          </p:txBody>
        </p:sp>
        <p:sp>
          <p:nvSpPr>
            <p:cNvPr id="819" name="Google Shape;819;p90"/>
            <p:cNvSpPr/>
            <p:nvPr/>
          </p:nvSpPr>
          <p:spPr>
            <a:xfrm>
              <a:off x="2465775" y="2307475"/>
              <a:ext cx="1332300" cy="400200"/>
            </a:xfrm>
            <a:prstGeom prst="round1Rect">
              <a:avLst>
                <a:gd name="adj" fmla="val 50000"/>
              </a:avLst>
            </a:prstGeom>
            <a:solidFill>
              <a:srgbClr val="2847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FFFFFF"/>
                  </a:solidFill>
                  <a:latin typeface="Roboto"/>
                  <a:ea typeface="Roboto"/>
                  <a:cs typeface="Roboto"/>
                  <a:sym typeface="Roboto"/>
                </a:rPr>
                <a:t>Districts Sign Accreditation Contracts</a:t>
              </a:r>
              <a:endParaRPr sz="900" b="0" i="0" u="none" strike="noStrike" cap="none">
                <a:solidFill>
                  <a:srgbClr val="FFFFFF"/>
                </a:solidFill>
                <a:latin typeface="Arial"/>
                <a:ea typeface="Arial"/>
                <a:cs typeface="Arial"/>
                <a:sym typeface="Arial"/>
              </a:endParaRPr>
            </a:p>
          </p:txBody>
        </p:sp>
      </p:grpSp>
      <p:sp>
        <p:nvSpPr>
          <p:cNvPr id="820" name="Google Shape;820;p90"/>
          <p:cNvSpPr txBox="1"/>
          <p:nvPr/>
        </p:nvSpPr>
        <p:spPr>
          <a:xfrm>
            <a:off x="5184225" y="1172775"/>
            <a:ext cx="156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August/September</a:t>
            </a:r>
            <a:endParaRPr sz="1400" b="0" i="0" u="none" strike="noStrike" cap="none">
              <a:solidFill>
                <a:srgbClr val="000000"/>
              </a:solidFill>
              <a:latin typeface="Calibri"/>
              <a:ea typeface="Calibri"/>
              <a:cs typeface="Calibri"/>
              <a:sym typeface="Calibri"/>
            </a:endParaRPr>
          </a:p>
        </p:txBody>
      </p:sp>
      <p:sp>
        <p:nvSpPr>
          <p:cNvPr id="821" name="Google Shape;821;p90"/>
          <p:cNvSpPr txBox="1"/>
          <p:nvPr/>
        </p:nvSpPr>
        <p:spPr>
          <a:xfrm>
            <a:off x="5733525" y="3755175"/>
            <a:ext cx="197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September/October</a:t>
            </a:r>
            <a:endParaRPr sz="1400" b="0" i="0" u="none" strike="noStrike" cap="none">
              <a:solidFill>
                <a:srgbClr val="000000"/>
              </a:solidFill>
              <a:latin typeface="Calibri"/>
              <a:ea typeface="Calibri"/>
              <a:cs typeface="Calibri"/>
              <a:sym typeface="Calibri"/>
            </a:endParaRPr>
          </a:p>
        </p:txBody>
      </p:sp>
      <p:sp>
        <p:nvSpPr>
          <p:cNvPr id="822" name="Google Shape;822;p90"/>
          <p:cNvSpPr txBox="1"/>
          <p:nvPr/>
        </p:nvSpPr>
        <p:spPr>
          <a:xfrm>
            <a:off x="1545225" y="3755175"/>
            <a:ext cx="197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By December 31st</a:t>
            </a:r>
            <a:endParaRPr sz="1400" b="0" i="0" u="none" strike="noStrike" cap="none">
              <a:solidFill>
                <a:srgbClr val="000000"/>
              </a:solidFill>
              <a:latin typeface="Calibri"/>
              <a:ea typeface="Calibri"/>
              <a:cs typeface="Calibri"/>
              <a:sym typeface="Calibri"/>
            </a:endParaRPr>
          </a:p>
        </p:txBody>
      </p:sp>
      <p:pic>
        <p:nvPicPr>
          <p:cNvPr id="823" name="Google Shape;823;p90"/>
          <p:cNvPicPr preferRelativeResize="0"/>
          <p:nvPr/>
        </p:nvPicPr>
        <p:blipFill rotWithShape="1">
          <a:blip r:embed="rId3">
            <a:alphaModFix/>
          </a:blip>
          <a:srcRect l="70776" t="15180" r="13465" b="18519"/>
          <a:stretch/>
        </p:blipFill>
        <p:spPr>
          <a:xfrm rot="-1464239">
            <a:off x="7965126" y="99629"/>
            <a:ext cx="600310" cy="789249"/>
          </a:xfrm>
          <a:prstGeom prst="rect">
            <a:avLst/>
          </a:prstGeom>
          <a:noFill/>
          <a:ln w="9525" cap="flat" cmpd="sng">
            <a:solidFill>
              <a:srgbClr val="BFBFBF"/>
            </a:solidFill>
            <a:prstDash val="solid"/>
            <a:round/>
            <a:headEnd type="none" w="sm" len="sm"/>
            <a:tailEnd type="none" w="sm" len="sm"/>
          </a:ln>
        </p:spPr>
      </p:pic>
    </p:spTree>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91"/>
          <p:cNvSpPr txBox="1">
            <a:spLocks noGrp="1"/>
          </p:cNvSpPr>
          <p:nvPr>
            <p:ph type="title"/>
          </p:nvPr>
        </p:nvSpPr>
        <p:spPr>
          <a:xfrm>
            <a:off x="655761" y="289382"/>
            <a:ext cx="4561425" cy="5672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400"/>
              <a:buNone/>
            </a:pPr>
            <a:r>
              <a:rPr lang="en" sz="2000" b="1">
                <a:solidFill>
                  <a:srgbClr val="FFFFFF"/>
                </a:solidFill>
                <a:latin typeface="Rockwell"/>
                <a:ea typeface="Rockwell"/>
                <a:cs typeface="Rockwell"/>
                <a:sym typeface="Rockwell"/>
              </a:rPr>
              <a:t>Accreditation Contract Process</a:t>
            </a:r>
            <a:endParaRPr sz="2000" b="1">
              <a:solidFill>
                <a:srgbClr val="FFFFFF"/>
              </a:solidFill>
              <a:latin typeface="Rockwell"/>
              <a:ea typeface="Rockwell"/>
              <a:cs typeface="Rockwell"/>
              <a:sym typeface="Rockwell"/>
            </a:endParaRPr>
          </a:p>
        </p:txBody>
      </p:sp>
      <p:sp>
        <p:nvSpPr>
          <p:cNvPr id="830" name="Google Shape;830;p91"/>
          <p:cNvSpPr txBox="1">
            <a:spLocks noGrp="1"/>
          </p:cNvSpPr>
          <p:nvPr>
            <p:ph type="body" idx="1"/>
          </p:nvPr>
        </p:nvSpPr>
        <p:spPr>
          <a:xfrm>
            <a:off x="655761" y="1097641"/>
            <a:ext cx="7263873" cy="3557700"/>
          </a:xfrm>
          <a:prstGeom prst="rect">
            <a:avLst/>
          </a:prstGeom>
          <a:noFill/>
          <a:ln>
            <a:noFill/>
          </a:ln>
        </p:spPr>
        <p:txBody>
          <a:bodyPr spcFirstLastPara="1" wrap="square" lIns="0" tIns="0" rIns="0" bIns="34275" anchor="t" anchorCtr="0">
            <a:noAutofit/>
          </a:bodyPr>
          <a:lstStyle/>
          <a:p>
            <a:pPr marL="342900" lvl="0" indent="-280988" algn="l" rtl="0">
              <a:lnSpc>
                <a:spcPct val="90000"/>
              </a:lnSpc>
              <a:spcBef>
                <a:spcPts val="750"/>
              </a:spcBef>
              <a:spcAft>
                <a:spcPts val="0"/>
              </a:spcAft>
              <a:buSzPts val="2400"/>
              <a:buChar char="•"/>
            </a:pPr>
            <a:r>
              <a:rPr lang="en"/>
              <a:t>Highlights of current system:</a:t>
            </a:r>
            <a:endParaRPr/>
          </a:p>
          <a:p>
            <a:pPr marL="685800" lvl="1" indent="-280988" algn="l" rtl="0">
              <a:lnSpc>
                <a:spcPct val="90000"/>
              </a:lnSpc>
              <a:spcBef>
                <a:spcPts val="0"/>
              </a:spcBef>
              <a:spcAft>
                <a:spcPts val="0"/>
              </a:spcAft>
              <a:buSzPts val="2000"/>
              <a:buChar char="•"/>
            </a:pPr>
            <a:r>
              <a:rPr lang="en"/>
              <a:t>One-year contract between state board and local boards on the accreditation system and an agreement to implement applicable laws and policies.</a:t>
            </a:r>
            <a:endParaRPr/>
          </a:p>
          <a:p>
            <a:pPr marL="685800" lvl="1" indent="-280988" algn="l" rtl="0">
              <a:lnSpc>
                <a:spcPct val="90000"/>
              </a:lnSpc>
              <a:spcBef>
                <a:spcPts val="0"/>
              </a:spcBef>
              <a:spcAft>
                <a:spcPts val="0"/>
              </a:spcAft>
              <a:buSzPts val="2000"/>
              <a:buChar char="•"/>
            </a:pPr>
            <a:r>
              <a:rPr lang="en"/>
              <a:t>District plan type and state board action determine timeline and additional expectations included in agreement</a:t>
            </a:r>
            <a:endParaRPr/>
          </a:p>
          <a:p>
            <a:pPr marL="685800" lvl="1" indent="-280988" algn="l" rtl="0">
              <a:lnSpc>
                <a:spcPct val="90000"/>
              </a:lnSpc>
              <a:spcBef>
                <a:spcPts val="0"/>
              </a:spcBef>
              <a:spcAft>
                <a:spcPts val="0"/>
              </a:spcAft>
              <a:buSzPts val="2000"/>
              <a:buChar char="•"/>
            </a:pPr>
            <a:r>
              <a:rPr lang="en"/>
              <a:t>State Board accredits districts; Local boards accredit schools</a:t>
            </a:r>
            <a:endParaRPr/>
          </a:p>
          <a:p>
            <a:pPr marL="685800" lvl="1" indent="-280988" algn="l" rtl="0">
              <a:lnSpc>
                <a:spcPct val="90000"/>
              </a:lnSpc>
              <a:spcBef>
                <a:spcPts val="0"/>
              </a:spcBef>
              <a:spcAft>
                <a:spcPts val="0"/>
              </a:spcAft>
              <a:buSzPts val="2000"/>
              <a:buChar char="•"/>
            </a:pPr>
            <a:r>
              <a:rPr lang="en"/>
              <a:t>Contract includes</a:t>
            </a:r>
            <a:endParaRPr/>
          </a:p>
          <a:p>
            <a:pPr marL="1028700" lvl="2" indent="-257175" algn="l" rtl="0">
              <a:lnSpc>
                <a:spcPct val="90000"/>
              </a:lnSpc>
              <a:spcBef>
                <a:spcPts val="0"/>
              </a:spcBef>
              <a:spcAft>
                <a:spcPts val="0"/>
              </a:spcAft>
              <a:buSzPts val="1800"/>
              <a:buChar char="•"/>
            </a:pPr>
            <a:r>
              <a:rPr lang="en" sz="1500"/>
              <a:t>Attainment on performance indicators</a:t>
            </a:r>
            <a:endParaRPr sz="1500"/>
          </a:p>
          <a:p>
            <a:pPr marL="1028700" lvl="2" indent="-257175" algn="l" rtl="0">
              <a:lnSpc>
                <a:spcPct val="90000"/>
              </a:lnSpc>
              <a:spcBef>
                <a:spcPts val="0"/>
              </a:spcBef>
              <a:spcAft>
                <a:spcPts val="0"/>
              </a:spcAft>
              <a:buSzPts val="1800"/>
              <a:buChar char="•"/>
            </a:pPr>
            <a:r>
              <a:rPr lang="en" sz="1500"/>
              <a:t>Adoption and implementation of the district plan</a:t>
            </a:r>
            <a:endParaRPr sz="1500"/>
          </a:p>
          <a:p>
            <a:pPr marL="1028700" lvl="2" indent="-257175" algn="l" rtl="0">
              <a:lnSpc>
                <a:spcPct val="90000"/>
              </a:lnSpc>
              <a:spcBef>
                <a:spcPts val="0"/>
              </a:spcBef>
              <a:spcAft>
                <a:spcPts val="0"/>
              </a:spcAft>
              <a:buSzPts val="1800"/>
              <a:buChar char="•"/>
            </a:pPr>
            <a:r>
              <a:rPr lang="en" sz="1500"/>
              <a:t>Accreditation and implementation of plans for schools, including online schools</a:t>
            </a:r>
            <a:endParaRPr sz="1500"/>
          </a:p>
          <a:p>
            <a:pPr marL="1028700" lvl="2" indent="-257175" algn="l" rtl="0">
              <a:lnSpc>
                <a:spcPct val="90000"/>
              </a:lnSpc>
              <a:spcBef>
                <a:spcPts val="0"/>
              </a:spcBef>
              <a:spcAft>
                <a:spcPts val="0"/>
              </a:spcAft>
              <a:buSzPts val="1800"/>
              <a:buChar char="•"/>
            </a:pPr>
            <a:r>
              <a:rPr lang="en" sz="1500"/>
              <a:t>Good faith effort on implementing statute, regulations and policy</a:t>
            </a:r>
            <a:endParaRPr sz="1500"/>
          </a:p>
          <a:p>
            <a:pPr marL="1028700" lvl="2" indent="-257175" algn="l" rtl="0">
              <a:lnSpc>
                <a:spcPct val="90000"/>
              </a:lnSpc>
              <a:spcBef>
                <a:spcPts val="0"/>
              </a:spcBef>
              <a:spcAft>
                <a:spcPts val="0"/>
              </a:spcAft>
              <a:buSzPts val="1800"/>
              <a:buChar char="•"/>
            </a:pPr>
            <a:r>
              <a:rPr lang="en" sz="1500"/>
              <a:t>Consequences for non-compliance and monitoring</a:t>
            </a:r>
            <a:endParaRPr sz="1500"/>
          </a:p>
        </p:txBody>
      </p:sp>
      <p:sp>
        <p:nvSpPr>
          <p:cNvPr id="831" name="Google Shape;831;p91"/>
          <p:cNvSpPr txBox="1">
            <a:spLocks noGrp="1"/>
          </p:cNvSpPr>
          <p:nvPr>
            <p:ph type="sldNum" idx="12"/>
          </p:nvPr>
        </p:nvSpPr>
        <p:spPr>
          <a:xfrm>
            <a:off x="1310303" y="4820264"/>
            <a:ext cx="1543050" cy="273825"/>
          </a:xfrm>
          <a:prstGeom prst="rect">
            <a:avLst/>
          </a:prstGeom>
          <a:noFill/>
          <a:ln>
            <a:noFill/>
          </a:ln>
        </p:spPr>
        <p:txBody>
          <a:bodyPr spcFirstLastPara="1" wrap="square" lIns="68550" tIns="34275" rIns="68550" bIns="34275" anchor="t" anchorCtr="0">
            <a:noAutofit/>
          </a:bodyPr>
          <a:lstStyle/>
          <a:p>
            <a:pPr marL="0" lvl="0" indent="0" algn="l" rtl="0">
              <a:lnSpc>
                <a:spcPct val="100000"/>
              </a:lnSpc>
              <a:spcBef>
                <a:spcPts val="0"/>
              </a:spcBef>
              <a:spcAft>
                <a:spcPts val="0"/>
              </a:spcAft>
              <a:buSzPts val="1600"/>
              <a:buNone/>
            </a:pPr>
            <a:fld id="{00000000-1234-1234-1234-123412341234}" type="slidenum">
              <a:rPr lang="en"/>
              <a:t>45</a:t>
            </a:fld>
            <a:endParaRPr/>
          </a:p>
        </p:txBody>
      </p:sp>
      <p:sp>
        <p:nvSpPr>
          <p:cNvPr id="832" name="Google Shape;832;p91"/>
          <p:cNvSpPr txBox="1"/>
          <p:nvPr/>
        </p:nvSpPr>
        <p:spPr>
          <a:xfrm>
            <a:off x="2151882" y="4297046"/>
            <a:ext cx="5251500" cy="523200"/>
          </a:xfrm>
          <a:prstGeom prst="rect">
            <a:avLst/>
          </a:prstGeom>
          <a:solidFill>
            <a:srgbClr val="CCEC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All District Accreditation Contracts available at:  https://www.cde.state.co.us/accountability/districtaccreditation</a:t>
            </a:r>
            <a:endParaRPr/>
          </a:p>
        </p:txBody>
      </p:sp>
    </p:spTree>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9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838" name="Google Shape;838;p92"/>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46</a:t>
            </a:fld>
            <a:endParaRPr/>
          </a:p>
        </p:txBody>
      </p:sp>
      <p:graphicFrame>
        <p:nvGraphicFramePr>
          <p:cNvPr id="839" name="Google Shape;839;p92"/>
          <p:cNvGraphicFramePr/>
          <p:nvPr/>
        </p:nvGraphicFramePr>
        <p:xfrm>
          <a:off x="461400" y="953345"/>
          <a:ext cx="3000000" cy="3000000"/>
        </p:xfrm>
        <a:graphic>
          <a:graphicData uri="http://schemas.openxmlformats.org/drawingml/2006/table">
            <a:tbl>
              <a:tblPr firstRow="1" bandRow="1">
                <a:noFill/>
                <a:tableStyleId>{668EC1D3-D6D3-4F26-A047-25537E5B26D6}</a:tableStyleId>
              </a:tblPr>
              <a:tblGrid>
                <a:gridCol w="4036500">
                  <a:extLst>
                    <a:ext uri="{9D8B030D-6E8A-4147-A177-3AD203B41FA5}">
                      <a16:colId xmlns:a16="http://schemas.microsoft.com/office/drawing/2014/main" val="20000"/>
                    </a:ext>
                  </a:extLst>
                </a:gridCol>
                <a:gridCol w="4036500">
                  <a:extLst>
                    <a:ext uri="{9D8B030D-6E8A-4147-A177-3AD203B41FA5}">
                      <a16:colId xmlns:a16="http://schemas.microsoft.com/office/drawing/2014/main" val="20001"/>
                    </a:ext>
                  </a:extLst>
                </a:gridCol>
              </a:tblGrid>
              <a:tr h="53002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R w="12700" cap="flat" cmpd="sng">
                      <a:solidFill>
                        <a:schemeClr val="dk1"/>
                      </a:solidFill>
                      <a:prstDash val="solid"/>
                      <a:round/>
                      <a:headEnd type="none" w="sm" len="sm"/>
                      <a:tailEnd type="none" w="sm" len="sm"/>
                    </a:lnR>
                    <a:solidFill>
                      <a:srgbClr val="DDDDDD"/>
                    </a:solidFill>
                  </a:tcPr>
                </a:tc>
                <a:tc rowSpan="7">
                  <a:txBody>
                    <a:bodyPr/>
                    <a:lstStyle/>
                    <a:p>
                      <a:pPr marL="0" marR="0" lvl="0" indent="0" algn="l" rtl="0">
                        <a:lnSpc>
                          <a:spcPct val="100000"/>
                        </a:lnSpc>
                        <a:spcBef>
                          <a:spcPts val="0"/>
                        </a:spcBef>
                        <a:spcAft>
                          <a:spcPts val="0"/>
                        </a:spcAft>
                        <a:buNone/>
                      </a:pPr>
                      <a:endParaRPr sz="140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solidFill>
                      <a:srgbClr val="CC00FF"/>
                    </a:solidFill>
                  </a:tcPr>
                </a:tc>
                <a:extLst>
                  <a:ext uri="{0D108BD9-81ED-4DB2-BD59-A6C34878D82A}">
                    <a16:rowId xmlns:a16="http://schemas.microsoft.com/office/drawing/2014/main" val="10000"/>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Reporting</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1"/>
                  </a:ext>
                </a:extLst>
              </a:tr>
              <a:tr h="535100">
                <a:tc>
                  <a:txBody>
                    <a:bodyPr/>
                    <a:lstStyle/>
                    <a:p>
                      <a:pPr marL="0" marR="0" lvl="0" indent="0" algn="l" rtl="0">
                        <a:lnSpc>
                          <a:spcPct val="100000"/>
                        </a:lnSpc>
                        <a:spcBef>
                          <a:spcPts val="0"/>
                        </a:spcBef>
                        <a:spcAft>
                          <a:spcPts val="0"/>
                        </a:spcAft>
                        <a:buNone/>
                      </a:pPr>
                      <a:r>
                        <a:rPr lang="en" sz="1400" u="none" strike="noStrike" cap="none">
                          <a:solidFill>
                            <a:schemeClr val="dk1"/>
                          </a:solidFill>
                        </a:rPr>
                        <a:t>Improvement Planning</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2"/>
                  </a:ext>
                </a:extLst>
              </a:tr>
              <a:tr h="501225">
                <a:tc>
                  <a:txBody>
                    <a:bodyPr/>
                    <a:lstStyle/>
                    <a:p>
                      <a:pPr marL="0" marR="0" lvl="0" indent="0" algn="l" rtl="0">
                        <a:lnSpc>
                          <a:spcPct val="100000"/>
                        </a:lnSpc>
                        <a:spcBef>
                          <a:spcPts val="0"/>
                        </a:spcBef>
                        <a:spcAft>
                          <a:spcPts val="0"/>
                        </a:spcAft>
                        <a:buNone/>
                      </a:pPr>
                      <a:r>
                        <a:rPr lang="en" sz="1400" u="none" strike="noStrike" cap="none">
                          <a:solidFill>
                            <a:schemeClr val="dk1"/>
                          </a:solidFill>
                        </a:rPr>
                        <a:t>Public Engagement</a:t>
                      </a:r>
                      <a:endParaRPr/>
                    </a:p>
                  </a:txBody>
                  <a:tcPr marL="91450" marR="91450" marT="45725" marB="45725" anchor="ctr">
                    <a:solidFill>
                      <a:srgbClr val="D8D8D8"/>
                    </a:solidFill>
                  </a:tcPr>
                </a:tc>
                <a:tc vMerge="1">
                  <a:txBody>
                    <a:bodyPr/>
                    <a:lstStyle/>
                    <a:p>
                      <a:endParaRPr lang="en-US"/>
                    </a:p>
                  </a:txBody>
                  <a:tcPr/>
                </a:tc>
                <a:extLst>
                  <a:ext uri="{0D108BD9-81ED-4DB2-BD59-A6C34878D82A}">
                    <a16:rowId xmlns:a16="http://schemas.microsoft.com/office/drawing/2014/main" val="10003"/>
                  </a:ext>
                </a:extLst>
              </a:tr>
              <a:tr h="508000">
                <a:tc>
                  <a:txBody>
                    <a:bodyPr/>
                    <a:lstStyle/>
                    <a:p>
                      <a:pPr marL="0" marR="0" lvl="0" indent="0" algn="l" rtl="0">
                        <a:lnSpc>
                          <a:spcPct val="100000"/>
                        </a:lnSpc>
                        <a:spcBef>
                          <a:spcPts val="0"/>
                        </a:spcBef>
                        <a:spcAft>
                          <a:spcPts val="0"/>
                        </a:spcAft>
                        <a:buNone/>
                      </a:pPr>
                      <a:r>
                        <a:rPr lang="en" sz="1400" u="none" strike="noStrike" cap="none">
                          <a:solidFill>
                            <a:schemeClr val="dk1"/>
                          </a:solidFill>
                        </a:rPr>
                        <a:t>Supports and Interventions</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4"/>
                  </a:ext>
                </a:extLst>
              </a:tr>
              <a:tr h="474125">
                <a:tc>
                  <a:txBody>
                    <a:bodyPr/>
                    <a:lstStyle/>
                    <a:p>
                      <a:pPr marL="0" marR="0" lvl="0" indent="0" algn="l" rtl="0">
                        <a:lnSpc>
                          <a:spcPct val="100000"/>
                        </a:lnSpc>
                        <a:spcBef>
                          <a:spcPts val="0"/>
                        </a:spcBef>
                        <a:spcAft>
                          <a:spcPts val="0"/>
                        </a:spcAft>
                        <a:buNone/>
                      </a:pPr>
                      <a:r>
                        <a:rPr lang="en" sz="1400" u="none" strike="noStrike" cap="none">
                          <a:solidFill>
                            <a:schemeClr val="dk1"/>
                          </a:solidFill>
                        </a:rPr>
                        <a:t>Accreditation</a:t>
                      </a:r>
                      <a:endParaRPr/>
                    </a:p>
                  </a:txBody>
                  <a:tcPr marL="91450" marR="91450" marT="45725" marB="45725" anchor="ctr">
                    <a:lnR w="9525" cap="flat" cmpd="sng">
                      <a:solidFill>
                        <a:schemeClr val="dk1"/>
                      </a:solidFill>
                      <a:prstDash val="solid"/>
                      <a:round/>
                      <a:headEnd type="none" w="sm" len="sm"/>
                      <a:tailEnd type="none" w="sm" len="sm"/>
                    </a:lnR>
                    <a:solidFill>
                      <a:srgbClr val="D8D8D8"/>
                    </a:solidFill>
                  </a:tcPr>
                </a:tc>
                <a:tc vMerge="1">
                  <a:txBody>
                    <a:bodyPr/>
                    <a:lstStyle/>
                    <a:p>
                      <a:endParaRPr lang="en-US"/>
                    </a:p>
                  </a:txBody>
                  <a:tcPr/>
                </a:tc>
                <a:extLst>
                  <a:ext uri="{0D108BD9-81ED-4DB2-BD59-A6C34878D82A}">
                    <a16:rowId xmlns:a16="http://schemas.microsoft.com/office/drawing/2014/main" val="10005"/>
                  </a:ext>
                </a:extLst>
              </a:tr>
              <a:tr h="467350">
                <a:tc>
                  <a:txBody>
                    <a:bodyPr/>
                    <a:lstStyle/>
                    <a:p>
                      <a:pPr marL="0" marR="0" lvl="0" indent="0" algn="l" rtl="0">
                        <a:lnSpc>
                          <a:spcPct val="100000"/>
                        </a:lnSpc>
                        <a:spcBef>
                          <a:spcPts val="0"/>
                        </a:spcBef>
                        <a:spcAft>
                          <a:spcPts val="0"/>
                        </a:spcAft>
                        <a:buNone/>
                      </a:pPr>
                      <a:r>
                        <a:rPr lang="en" sz="1400" u="none" strike="noStrike" cap="none">
                          <a:solidFill>
                            <a:schemeClr val="lt1"/>
                          </a:solidFill>
                        </a:rPr>
                        <a:t>Awards</a:t>
                      </a:r>
                      <a:endParaRPr/>
                    </a:p>
                  </a:txBody>
                  <a:tcPr marL="91450" marR="91450" marT="45725" marB="45725" anchor="ctr">
                    <a:lnR w="12700" cap="flat" cmpd="sng">
                      <a:solidFill>
                        <a:schemeClr val="dk1">
                          <a:alpha val="0"/>
                        </a:schemeClr>
                      </a:solidFill>
                      <a:prstDash val="solid"/>
                      <a:round/>
                      <a:headEnd type="none" w="sm" len="sm"/>
                      <a:tailEnd type="none" w="sm" len="sm"/>
                    </a:lnR>
                    <a:solidFill>
                      <a:srgbClr val="CC00FF"/>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pic>
        <p:nvPicPr>
          <p:cNvPr id="840" name="Google Shape;840;p92" descr="A gold and blue ribbon&#10;&#10;Description automatically generated"/>
          <p:cNvPicPr preferRelativeResize="0"/>
          <p:nvPr/>
        </p:nvPicPr>
        <p:blipFill rotWithShape="1">
          <a:blip r:embed="rId3">
            <a:alphaModFix/>
          </a:blip>
          <a:srcRect/>
          <a:stretch/>
        </p:blipFill>
        <p:spPr>
          <a:xfrm rot="550115">
            <a:off x="5536168" y="1386179"/>
            <a:ext cx="1932040" cy="2658159"/>
          </a:xfrm>
          <a:prstGeom prst="rect">
            <a:avLst/>
          </a:prstGeom>
          <a:noFill/>
          <a:ln>
            <a:noFill/>
          </a:ln>
        </p:spPr>
      </p:pic>
    </p:spTree>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9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Summary of School and District Awards</a:t>
            </a:r>
            <a:endParaRPr/>
          </a:p>
        </p:txBody>
      </p:sp>
      <p:sp>
        <p:nvSpPr>
          <p:cNvPr id="846" name="Google Shape;846;p93"/>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p>
            <a:pPr marL="457200" lvl="0" indent="-330200" algn="l" rtl="0">
              <a:lnSpc>
                <a:spcPct val="115000"/>
              </a:lnSpc>
              <a:spcBef>
                <a:spcPts val="0"/>
              </a:spcBef>
              <a:spcAft>
                <a:spcPts val="0"/>
              </a:spcAft>
              <a:buClr>
                <a:schemeClr val="dk1"/>
              </a:buClr>
              <a:buSzPts val="1600"/>
              <a:buChar char="●"/>
            </a:pPr>
            <a:r>
              <a:rPr lang="en"/>
              <a:t>Blue Ribbon Schools</a:t>
            </a:r>
            <a:endParaRPr/>
          </a:p>
          <a:p>
            <a:pPr marL="457200" lvl="0" indent="-330200" algn="l" rtl="0">
              <a:lnSpc>
                <a:spcPct val="115000"/>
              </a:lnSpc>
              <a:spcBef>
                <a:spcPts val="0"/>
              </a:spcBef>
              <a:spcAft>
                <a:spcPts val="0"/>
              </a:spcAft>
              <a:buClr>
                <a:schemeClr val="dk1"/>
              </a:buClr>
              <a:buSzPts val="1600"/>
              <a:buChar char="●"/>
            </a:pPr>
            <a:r>
              <a:rPr lang="en"/>
              <a:t>Centers of Excellence</a:t>
            </a:r>
            <a:endParaRPr/>
          </a:p>
          <a:p>
            <a:pPr marL="457200" lvl="0" indent="-330200" algn="l" rtl="0">
              <a:lnSpc>
                <a:spcPct val="115000"/>
              </a:lnSpc>
              <a:spcBef>
                <a:spcPts val="0"/>
              </a:spcBef>
              <a:spcAft>
                <a:spcPts val="0"/>
              </a:spcAft>
              <a:buClr>
                <a:schemeClr val="dk1"/>
              </a:buClr>
              <a:buSzPts val="1600"/>
              <a:buChar char="●"/>
            </a:pPr>
            <a:r>
              <a:rPr lang="en"/>
              <a:t>Colorado School Awards program</a:t>
            </a:r>
            <a:endParaRPr/>
          </a:p>
          <a:p>
            <a:pPr marL="457200" lvl="0" indent="-330200" algn="l" rtl="0">
              <a:lnSpc>
                <a:spcPct val="115000"/>
              </a:lnSpc>
              <a:spcBef>
                <a:spcPts val="0"/>
              </a:spcBef>
              <a:spcAft>
                <a:spcPts val="0"/>
              </a:spcAft>
              <a:buClr>
                <a:schemeClr val="dk1"/>
              </a:buClr>
              <a:buSzPts val="1600"/>
              <a:buChar char="●"/>
            </a:pPr>
            <a:r>
              <a:rPr lang="en"/>
              <a:t>Governor’s Distinguished Improvement Award</a:t>
            </a:r>
            <a:endParaRPr/>
          </a:p>
          <a:p>
            <a:pPr marL="457200" lvl="0" indent="-330200" algn="l" rtl="0">
              <a:lnSpc>
                <a:spcPct val="115000"/>
              </a:lnSpc>
              <a:spcBef>
                <a:spcPts val="0"/>
              </a:spcBef>
              <a:spcAft>
                <a:spcPts val="0"/>
              </a:spcAft>
              <a:buClr>
                <a:schemeClr val="dk1"/>
              </a:buClr>
              <a:buSzPts val="1600"/>
              <a:buChar char="●"/>
            </a:pPr>
            <a:r>
              <a:rPr lang="en"/>
              <a:t>Green Ribbon Schools</a:t>
            </a:r>
            <a:endParaRPr/>
          </a:p>
          <a:p>
            <a:pPr marL="457200" lvl="0" indent="-330200" algn="l" rtl="0">
              <a:lnSpc>
                <a:spcPct val="115000"/>
              </a:lnSpc>
              <a:spcBef>
                <a:spcPts val="0"/>
              </a:spcBef>
              <a:spcAft>
                <a:spcPts val="0"/>
              </a:spcAft>
              <a:buClr>
                <a:schemeClr val="dk1"/>
              </a:buClr>
              <a:buSzPts val="1600"/>
              <a:buChar char="●"/>
            </a:pPr>
            <a:r>
              <a:rPr lang="en"/>
              <a:t>High School Academic Growth Award</a:t>
            </a:r>
            <a:endParaRPr/>
          </a:p>
          <a:p>
            <a:pPr marL="457200" lvl="0" indent="-330200" algn="l" rtl="0">
              <a:lnSpc>
                <a:spcPct val="115000"/>
              </a:lnSpc>
              <a:spcBef>
                <a:spcPts val="0"/>
              </a:spcBef>
              <a:spcAft>
                <a:spcPts val="0"/>
              </a:spcAft>
              <a:buClr>
                <a:schemeClr val="dk1"/>
              </a:buClr>
              <a:buSzPts val="1600"/>
              <a:buChar char="●"/>
            </a:pPr>
            <a:r>
              <a:rPr lang="en"/>
              <a:t>John Irwin Schools of Excellence</a:t>
            </a:r>
            <a:endParaRPr/>
          </a:p>
          <a:p>
            <a:pPr marL="457200" lvl="0" indent="-330200" algn="l" rtl="0">
              <a:lnSpc>
                <a:spcPct val="115000"/>
              </a:lnSpc>
              <a:spcBef>
                <a:spcPts val="0"/>
              </a:spcBef>
              <a:spcAft>
                <a:spcPts val="0"/>
              </a:spcAft>
              <a:buClr>
                <a:schemeClr val="dk1"/>
              </a:buClr>
              <a:buSzPts val="1600"/>
              <a:buChar char="●"/>
            </a:pPr>
            <a:r>
              <a:rPr lang="en"/>
              <a:t>National ESEA Distinguished Schools</a:t>
            </a:r>
            <a:endParaRPr/>
          </a:p>
        </p:txBody>
      </p:sp>
      <p:sp>
        <p:nvSpPr>
          <p:cNvPr id="847" name="Google Shape;847;p9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47</a:t>
            </a:fld>
            <a:endParaRPr/>
          </a:p>
        </p:txBody>
      </p:sp>
      <p:pic>
        <p:nvPicPr>
          <p:cNvPr id="848" name="Google Shape;848;p93" descr="A gold and blue ribbon&#10;&#10;Description automatically generated"/>
          <p:cNvPicPr preferRelativeResize="0"/>
          <p:nvPr/>
        </p:nvPicPr>
        <p:blipFill rotWithShape="1">
          <a:blip r:embed="rId3">
            <a:alphaModFix/>
          </a:blip>
          <a:srcRect/>
          <a:stretch/>
        </p:blipFill>
        <p:spPr>
          <a:xfrm rot="550115">
            <a:off x="7821188" y="55614"/>
            <a:ext cx="784621" cy="1079505"/>
          </a:xfrm>
          <a:prstGeom prst="rect">
            <a:avLst/>
          </a:prstGeom>
          <a:noFill/>
          <a:ln>
            <a:noFill/>
          </a:ln>
        </p:spPr>
      </p:pic>
      <p:sp>
        <p:nvSpPr>
          <p:cNvPr id="849" name="Google Shape;849;p93"/>
          <p:cNvSpPr txBox="1"/>
          <p:nvPr/>
        </p:nvSpPr>
        <p:spPr>
          <a:xfrm>
            <a:off x="2279227" y="3861961"/>
            <a:ext cx="4585546" cy="523220"/>
          </a:xfrm>
          <a:prstGeom prst="rect">
            <a:avLst/>
          </a:prstGeom>
          <a:solidFill>
            <a:srgbClr val="CCEC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For Description of criteria and recent recipients:  https://www.cde.state.co.us/cdeawards/awards</a:t>
            </a:r>
            <a:endParaRPr/>
          </a:p>
        </p:txBody>
      </p:sp>
    </p:spTree>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97"/>
          <p:cNvSpPr txBox="1">
            <a:spLocks noGrp="1"/>
          </p:cNvSpPr>
          <p:nvPr>
            <p:ph type="title"/>
          </p:nvPr>
        </p:nvSpPr>
        <p:spPr>
          <a:xfrm>
            <a:off x="245194" y="190885"/>
            <a:ext cx="6081865" cy="567314"/>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0000"/>
              </a:buClr>
              <a:buSzPts val="1400"/>
              <a:buNone/>
            </a:pPr>
            <a:r>
              <a:rPr lang="en" sz="2000" b="1">
                <a:solidFill>
                  <a:srgbClr val="FFFFFF"/>
                </a:solidFill>
                <a:latin typeface="Rockwell"/>
                <a:ea typeface="Rockwell"/>
                <a:cs typeface="Rockwell"/>
                <a:sym typeface="Rockwell"/>
              </a:rPr>
              <a:t>Thank you!</a:t>
            </a:r>
            <a:endParaRPr/>
          </a:p>
        </p:txBody>
      </p:sp>
      <p:sp>
        <p:nvSpPr>
          <p:cNvPr id="855" name="Google Shape;855;p97"/>
          <p:cNvSpPr txBox="1">
            <a:spLocks noGrp="1"/>
          </p:cNvSpPr>
          <p:nvPr>
            <p:ph type="body" idx="1"/>
          </p:nvPr>
        </p:nvSpPr>
        <p:spPr>
          <a:xfrm>
            <a:off x="628650" y="1097280"/>
            <a:ext cx="7886700" cy="3480506"/>
          </a:xfrm>
          <a:prstGeom prst="rect">
            <a:avLst/>
          </a:prstGeom>
          <a:noFill/>
          <a:ln>
            <a:noFill/>
          </a:ln>
        </p:spPr>
        <p:txBody>
          <a:bodyPr spcFirstLastPara="1" wrap="square" lIns="0" tIns="0" rIns="0" bIns="45700" anchor="t" anchorCtr="0">
            <a:normAutofit/>
          </a:bodyPr>
          <a:lstStyle/>
          <a:p>
            <a:pPr marL="0" lvl="0" indent="0" algn="l" rtl="0">
              <a:lnSpc>
                <a:spcPct val="90000"/>
              </a:lnSpc>
              <a:spcBef>
                <a:spcPts val="750"/>
              </a:spcBef>
              <a:spcAft>
                <a:spcPts val="0"/>
              </a:spcAft>
              <a:buSzPts val="2400"/>
              <a:buNone/>
            </a:pPr>
            <a:r>
              <a:rPr lang="en"/>
              <a:t>Lisa Medler</a:t>
            </a:r>
            <a:endParaRPr/>
          </a:p>
          <a:p>
            <a:pPr marL="0" lvl="0" indent="0" algn="l" rtl="0">
              <a:lnSpc>
                <a:spcPct val="90000"/>
              </a:lnSpc>
              <a:spcBef>
                <a:spcPts val="750"/>
              </a:spcBef>
              <a:spcAft>
                <a:spcPts val="0"/>
              </a:spcAft>
              <a:buSzPts val="2400"/>
              <a:buNone/>
            </a:pPr>
            <a:r>
              <a:rPr lang="en"/>
              <a:t>Executive Director, Accountability &amp; Continuous Improvement</a:t>
            </a:r>
            <a:endParaRPr/>
          </a:p>
          <a:p>
            <a:pPr marL="0" lvl="0" indent="0" algn="l" rtl="0">
              <a:lnSpc>
                <a:spcPct val="90000"/>
              </a:lnSpc>
              <a:spcBef>
                <a:spcPts val="750"/>
              </a:spcBef>
              <a:spcAft>
                <a:spcPts val="0"/>
              </a:spcAft>
              <a:buSzPts val="2400"/>
              <a:buNone/>
            </a:pPr>
            <a:r>
              <a:rPr lang="en" u="sng">
                <a:solidFill>
                  <a:schemeClr val="hlink"/>
                </a:solidFill>
                <a:hlinkClick r:id="rId3"/>
              </a:rPr>
              <a:t>Medler_l@cde.state.co.us</a:t>
            </a:r>
            <a:br>
              <a:rPr lang="en"/>
            </a:br>
            <a:endParaRPr/>
          </a:p>
          <a:p>
            <a:pPr marL="0" lvl="0" indent="0" algn="l" rtl="0">
              <a:lnSpc>
                <a:spcPct val="90000"/>
              </a:lnSpc>
              <a:spcBef>
                <a:spcPts val="750"/>
              </a:spcBef>
              <a:spcAft>
                <a:spcPts val="0"/>
              </a:spcAft>
              <a:buSzPts val="2400"/>
              <a:buNone/>
            </a:pPr>
            <a:r>
              <a:rPr lang="en"/>
              <a:t>Marie Huchton</a:t>
            </a:r>
            <a:endParaRPr/>
          </a:p>
          <a:p>
            <a:pPr marL="0" lvl="0" indent="0" algn="l" rtl="0">
              <a:lnSpc>
                <a:spcPct val="90000"/>
              </a:lnSpc>
              <a:spcBef>
                <a:spcPts val="750"/>
              </a:spcBef>
              <a:spcAft>
                <a:spcPts val="0"/>
              </a:spcAft>
              <a:buSzPts val="2400"/>
              <a:buNone/>
            </a:pPr>
            <a:r>
              <a:rPr lang="en"/>
              <a:t>Accountability Analytics Supervisor, Accountability &amp; Continuous Improvement</a:t>
            </a:r>
            <a:endParaRPr/>
          </a:p>
          <a:p>
            <a:pPr marL="0" lvl="0" indent="0" algn="l" rtl="0">
              <a:lnSpc>
                <a:spcPct val="90000"/>
              </a:lnSpc>
              <a:spcBef>
                <a:spcPts val="750"/>
              </a:spcBef>
              <a:spcAft>
                <a:spcPts val="0"/>
              </a:spcAft>
              <a:buSzPts val="2400"/>
              <a:buNone/>
            </a:pPr>
            <a:r>
              <a:rPr lang="en" u="sng">
                <a:solidFill>
                  <a:schemeClr val="hlink"/>
                </a:solidFill>
                <a:hlinkClick r:id="rId4"/>
              </a:rPr>
              <a:t>huchton_m@cde.state.co.us</a:t>
            </a:r>
            <a:r>
              <a:rPr lang="en"/>
              <a:t> </a:t>
            </a:r>
            <a:br>
              <a:rPr lang="en"/>
            </a:br>
            <a:endParaRPr/>
          </a:p>
          <a:p>
            <a:pPr marL="0" lvl="0" indent="0" algn="l" rtl="0">
              <a:lnSpc>
                <a:spcPct val="90000"/>
              </a:lnSpc>
              <a:spcBef>
                <a:spcPts val="750"/>
              </a:spcBef>
              <a:spcAft>
                <a:spcPts val="0"/>
              </a:spcAft>
              <a:buSzPts val="2400"/>
              <a:buNone/>
            </a:pPr>
            <a:r>
              <a:rPr lang="en"/>
              <a:t>Accountability Website:  </a:t>
            </a:r>
            <a:r>
              <a:rPr lang="en" u="sng">
                <a:solidFill>
                  <a:schemeClr val="hlink"/>
                </a:solidFill>
                <a:hlinkClick r:id="rId5"/>
              </a:rPr>
              <a:t>www.cde.state.co.us/accountability</a:t>
            </a:r>
            <a:endParaRPr/>
          </a:p>
          <a:p>
            <a:pPr marL="0" lvl="0" indent="0" algn="l" rtl="0">
              <a:lnSpc>
                <a:spcPct val="90000"/>
              </a:lnSpc>
              <a:spcBef>
                <a:spcPts val="750"/>
              </a:spcBef>
              <a:spcAft>
                <a:spcPts val="0"/>
              </a:spcAft>
              <a:buSzPts val="2400"/>
              <a:buNone/>
            </a:pPr>
            <a:r>
              <a:rPr lang="en"/>
              <a:t>General Email:  </a:t>
            </a:r>
            <a:r>
              <a:rPr lang="en" u="sng">
                <a:solidFill>
                  <a:schemeClr val="hlink"/>
                </a:solidFill>
                <a:hlinkClick r:id="rId6"/>
              </a:rPr>
              <a:t>accountability@cde.state.co.us</a:t>
            </a:r>
            <a:r>
              <a:rPr lang="en"/>
              <a:t> </a:t>
            </a:r>
            <a:endParaRPr/>
          </a:p>
        </p:txBody>
      </p:sp>
      <p:sp>
        <p:nvSpPr>
          <p:cNvPr id="856" name="Google Shape;856;p97"/>
          <p:cNvSpPr txBox="1">
            <a:spLocks noGrp="1"/>
          </p:cNvSpPr>
          <p:nvPr>
            <p:ph type="sldNum" idx="12"/>
          </p:nvPr>
        </p:nvSpPr>
        <p:spPr>
          <a:xfrm>
            <a:off x="89064" y="4760666"/>
            <a:ext cx="2057400" cy="2738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00"/>
              <a:buNone/>
            </a:pPr>
            <a:fld id="{00000000-1234-1234-1234-123412341234}" type="slidenum">
              <a:rPr lang="en"/>
              <a:t>48</a:t>
            </a:fld>
            <a:endParaRPr/>
          </a:p>
        </p:txBody>
      </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98"/>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
              <a:t>Resources and Other </a:t>
            </a:r>
            <a:br>
              <a:rPr lang="en"/>
            </a:br>
            <a:r>
              <a:rPr lang="en"/>
              <a:t>Bonus Content</a:t>
            </a:r>
            <a:endParaRPr/>
          </a:p>
        </p:txBody>
      </p:sp>
      <p:sp>
        <p:nvSpPr>
          <p:cNvPr id="862" name="Google Shape;862;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8"/>
          <p:cNvPicPr preferRelativeResize="0"/>
          <p:nvPr/>
        </p:nvPicPr>
        <p:blipFill rotWithShape="1">
          <a:blip r:embed="rId3">
            <a:alphaModFix/>
          </a:blip>
          <a:srcRect/>
          <a:stretch/>
        </p:blipFill>
        <p:spPr>
          <a:xfrm>
            <a:off x="1621438" y="957250"/>
            <a:ext cx="6491349" cy="3567201"/>
          </a:xfrm>
          <a:prstGeom prst="rect">
            <a:avLst/>
          </a:prstGeom>
          <a:noFill/>
          <a:ln>
            <a:noFill/>
          </a:ln>
        </p:spPr>
      </p:pic>
      <p:sp>
        <p:nvSpPr>
          <p:cNvPr id="451" name="Google Shape;451;p6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sz="2000" b="1"/>
              <a:t>Accountability </a:t>
            </a:r>
            <a:r>
              <a:rPr lang="en" sz="20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Theory </a:t>
            </a:r>
            <a:r>
              <a:rPr lang="en" sz="2000" b="1"/>
              <a:t>of Action</a:t>
            </a:r>
            <a:endParaRPr sz="2000" b="1"/>
          </a:p>
        </p:txBody>
      </p:sp>
      <p:sp>
        <p:nvSpPr>
          <p:cNvPr id="452" name="Google Shape;452;p68"/>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a:t>
            </a:fld>
            <a:endParaRPr/>
          </a:p>
        </p:txBody>
      </p:sp>
      <p:sp>
        <p:nvSpPr>
          <p:cNvPr id="453" name="Google Shape;453;p68"/>
          <p:cNvSpPr/>
          <p:nvPr/>
        </p:nvSpPr>
        <p:spPr>
          <a:xfrm rot="-5400000">
            <a:off x="-662587" y="2537750"/>
            <a:ext cx="3399300" cy="406200"/>
          </a:xfrm>
          <a:prstGeom prst="rect">
            <a:avLst/>
          </a:prstGeom>
          <a:solidFill>
            <a:srgbClr val="28478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Accreditation</a:t>
            </a:r>
            <a:endParaRPr sz="1400" b="0" i="0" u="none" strike="noStrike" cap="none">
              <a:solidFill>
                <a:schemeClr val="lt1"/>
              </a:solidFill>
              <a:latin typeface="Arial"/>
              <a:ea typeface="Arial"/>
              <a:cs typeface="Arial"/>
              <a:sym typeface="Arial"/>
            </a:endParaRPr>
          </a:p>
        </p:txBody>
      </p:sp>
      <p:sp>
        <p:nvSpPr>
          <p:cNvPr id="454" name="Google Shape;454;p68"/>
          <p:cNvSpPr txBox="1"/>
          <p:nvPr/>
        </p:nvSpPr>
        <p:spPr>
          <a:xfrm>
            <a:off x="8085300" y="0"/>
            <a:ext cx="1058700" cy="9024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Calibri"/>
                <a:ea typeface="Calibri"/>
                <a:cs typeface="Calibri"/>
                <a:sym typeface="Calibri"/>
              </a:rPr>
              <a:t>See the Legislative Declaration in your handouts</a:t>
            </a:r>
            <a:endParaRPr sz="1000">
              <a:latin typeface="Calibri"/>
              <a:ea typeface="Calibri"/>
              <a:cs typeface="Calibri"/>
              <a:sym typeface="Calibri"/>
            </a:endParaRPr>
          </a:p>
        </p:txBody>
      </p:sp>
    </p:spTree>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Upcoming Accountability Events</a:t>
            </a:r>
            <a:endParaRPr/>
          </a:p>
        </p:txBody>
      </p:sp>
      <p:sp>
        <p:nvSpPr>
          <p:cNvPr id="889" name="Google Shape;889;p9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50</a:t>
            </a:fld>
            <a:endParaRPr/>
          </a:p>
        </p:txBody>
      </p:sp>
      <p:graphicFrame>
        <p:nvGraphicFramePr>
          <p:cNvPr id="890" name="Google Shape;890;p99"/>
          <p:cNvGraphicFramePr/>
          <p:nvPr/>
        </p:nvGraphicFramePr>
        <p:xfrm>
          <a:off x="261337" y="933680"/>
          <a:ext cx="8424075" cy="3738525"/>
        </p:xfrm>
        <a:graphic>
          <a:graphicData uri="http://schemas.openxmlformats.org/drawingml/2006/table">
            <a:tbl>
              <a:tblPr firstRow="1" bandRow="1">
                <a:noFill/>
                <a:tableStyleId>{668EC1D3-D6D3-4F26-A047-25537E5B26D6}</a:tableStyleId>
              </a:tblPr>
              <a:tblGrid>
                <a:gridCol w="1807200">
                  <a:extLst>
                    <a:ext uri="{9D8B030D-6E8A-4147-A177-3AD203B41FA5}">
                      <a16:colId xmlns:a16="http://schemas.microsoft.com/office/drawing/2014/main" val="20000"/>
                    </a:ext>
                  </a:extLst>
                </a:gridCol>
                <a:gridCol w="6616875">
                  <a:extLst>
                    <a:ext uri="{9D8B030D-6E8A-4147-A177-3AD203B41FA5}">
                      <a16:colId xmlns:a16="http://schemas.microsoft.com/office/drawing/2014/main" val="20001"/>
                    </a:ext>
                  </a:extLst>
                </a:gridCol>
              </a:tblGrid>
              <a:tr h="324675">
                <a:tc>
                  <a:txBody>
                    <a:bodyPr/>
                    <a:lstStyle/>
                    <a:p>
                      <a:pPr marL="0" marR="0" lvl="0" indent="0" algn="ctr" rtl="0">
                        <a:lnSpc>
                          <a:spcPct val="100000"/>
                        </a:lnSpc>
                        <a:spcBef>
                          <a:spcPts val="0"/>
                        </a:spcBef>
                        <a:spcAft>
                          <a:spcPts val="0"/>
                        </a:spcAft>
                        <a:buNone/>
                      </a:pPr>
                      <a:r>
                        <a:rPr lang="en" sz="1200" b="1" u="none" strike="noStrike" cap="none">
                          <a:solidFill>
                            <a:schemeClr val="lt1"/>
                          </a:solidFill>
                          <a:latin typeface="Calibri"/>
                          <a:ea typeface="Calibri"/>
                          <a:cs typeface="Calibri"/>
                          <a:sym typeface="Calibri"/>
                        </a:rPr>
                        <a:t>Timeframe</a:t>
                      </a:r>
                      <a:endParaRPr/>
                    </a:p>
                  </a:txBody>
                  <a:tcPr marL="91450" marR="91450" marT="45725" marB="45725">
                    <a:solidFill>
                      <a:srgbClr val="0070C0"/>
                    </a:solidFill>
                  </a:tcPr>
                </a:tc>
                <a:tc>
                  <a:txBody>
                    <a:bodyPr/>
                    <a:lstStyle/>
                    <a:p>
                      <a:pPr marL="0" marR="0" lvl="0" indent="0" algn="ctr" rtl="0">
                        <a:lnSpc>
                          <a:spcPct val="100000"/>
                        </a:lnSpc>
                        <a:spcBef>
                          <a:spcPts val="0"/>
                        </a:spcBef>
                        <a:spcAft>
                          <a:spcPts val="0"/>
                        </a:spcAft>
                        <a:buNone/>
                      </a:pPr>
                      <a:r>
                        <a:rPr lang="en" sz="1200" b="1" u="none" strike="noStrike" cap="none">
                          <a:solidFill>
                            <a:schemeClr val="lt1"/>
                          </a:solidFill>
                          <a:latin typeface="Calibri"/>
                          <a:ea typeface="Calibri"/>
                          <a:cs typeface="Calibri"/>
                          <a:sym typeface="Calibri"/>
                        </a:rPr>
                        <a:t>Description</a:t>
                      </a:r>
                      <a:endParaRPr/>
                    </a:p>
                  </a:txBody>
                  <a:tcPr marL="91450" marR="91450" marT="45725" marB="45725">
                    <a:solidFill>
                      <a:srgbClr val="0070C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Mid-August</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Districts receive CMAS and P/SAT growth data, performance framework source data files through Syncplicity.  Data Dashboards available through Online UIP.  CMAS and P/SAT growth data released publicly 3 days later.</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Late August</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CDE releases preliminary frameworks to districts.  Framework data released publicly 3 days later.</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Mid-September</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AEC Performance Frameworks released</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September 22</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Accreditation forms submissions due through accreditation portal</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October 16</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UIPs due for public posting and review for applicable schools/districts.</a:t>
                      </a:r>
                      <a:br>
                        <a:rPr lang="en" sz="1000" u="none" strike="noStrike" cap="none">
                          <a:latin typeface="Calibri"/>
                          <a:ea typeface="Calibri"/>
                          <a:cs typeface="Calibri"/>
                          <a:sym typeface="Calibri"/>
                        </a:rPr>
                      </a:br>
                      <a:r>
                        <a:rPr lang="en" sz="1000" u="none" strike="noStrike" cap="none">
                          <a:latin typeface="Calibri"/>
                          <a:ea typeface="Calibri"/>
                          <a:cs typeface="Calibri"/>
                          <a:sym typeface="Calibri"/>
                        </a:rPr>
                        <a:t>Final request to reconsider materials due, if participating.</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November 8-9 (SBE meeting)</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District Accreditation Ratings and School Plan Types finalized if </a:t>
                      </a:r>
                      <a:r>
                        <a:rPr lang="en" sz="1000" i="1" u="none" strike="noStrike" cap="none">
                          <a:latin typeface="Calibri"/>
                          <a:ea typeface="Calibri"/>
                          <a:cs typeface="Calibri"/>
                          <a:sym typeface="Calibri"/>
                        </a:rPr>
                        <a:t>not</a:t>
                      </a:r>
                      <a:r>
                        <a:rPr lang="en" sz="1000" u="none" strike="noStrike" cap="none">
                          <a:latin typeface="Calibri"/>
                          <a:ea typeface="Calibri"/>
                          <a:cs typeface="Calibri"/>
                          <a:sym typeface="Calibri"/>
                        </a:rPr>
                        <a:t> participating in request to reconsider</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December 13-14 (SBE meeting)</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District Accreditation Ratings and School Plan Types finalized if participating in request to reconsider</a:t>
                      </a:r>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December 31</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District Accreditation Contracts due</a:t>
                      </a:r>
                      <a:endParaRPr/>
                    </a:p>
                  </a:txBody>
                  <a:tcPr marL="91450" marR="91450" marT="45725" marB="45725"/>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Late January</a:t>
                      </a:r>
                      <a:endParaRPr/>
                    </a:p>
                  </a:txBody>
                  <a:tcPr marL="91450" marR="91450" marT="45725" marB="45725"/>
                </a:tc>
                <a:tc>
                  <a:txBody>
                    <a:bodyPr/>
                    <a:lstStyle/>
                    <a:p>
                      <a:pPr marL="0" marR="0" lvl="0" indent="0" algn="l" rtl="0">
                        <a:lnSpc>
                          <a:spcPct val="100000"/>
                        </a:lnSpc>
                        <a:spcBef>
                          <a:spcPts val="0"/>
                        </a:spcBef>
                        <a:spcAft>
                          <a:spcPts val="0"/>
                        </a:spcAft>
                        <a:buNone/>
                      </a:pPr>
                      <a:r>
                        <a:rPr lang="en" sz="1000" u="none" strike="noStrike" cap="none">
                          <a:latin typeface="Calibri"/>
                          <a:ea typeface="Calibri"/>
                          <a:cs typeface="Calibri"/>
                          <a:sym typeface="Calibri"/>
                        </a:rPr>
                        <a:t>Informational reports released to districts with new measures.  New measures are expected to be included in 2024 frameworks for points.</a:t>
                      </a:r>
                      <a:endParaRPr/>
                    </a:p>
                  </a:txBody>
                  <a:tcPr marL="91450" marR="91450" marT="45725" marB="45725"/>
                </a:tc>
                <a:extLst>
                  <a:ext uri="{0D108BD9-81ED-4DB2-BD59-A6C34878D82A}">
                    <a16:rowId xmlns:a16="http://schemas.microsoft.com/office/drawing/2014/main" val="10009"/>
                  </a:ext>
                </a:extLst>
              </a:tr>
            </a:tbl>
          </a:graphicData>
        </a:graphic>
      </p:graphicFrame>
    </p:spTree>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2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Training Opportunities</a:t>
            </a:r>
            <a:endParaRPr b="1"/>
          </a:p>
        </p:txBody>
      </p:sp>
      <p:sp>
        <p:nvSpPr>
          <p:cNvPr id="879" name="Google Shape;879;p23"/>
          <p:cNvSpPr txBox="1">
            <a:spLocks noGrp="1"/>
          </p:cNvSpPr>
          <p:nvPr>
            <p:ph type="body" idx="1"/>
          </p:nvPr>
        </p:nvSpPr>
        <p:spPr>
          <a:xfrm>
            <a:off x="457200" y="1143000"/>
            <a:ext cx="4212900" cy="3191700"/>
          </a:xfrm>
          <a:prstGeom prst="rect">
            <a:avLst/>
          </a:prstGeom>
          <a:noFill/>
          <a:ln>
            <a:noFill/>
          </a:ln>
        </p:spPr>
        <p:txBody>
          <a:bodyPr spcFirstLastPara="1" wrap="square" lIns="0" tIns="0" rIns="0" bIns="0" anchor="t" anchorCtr="0">
            <a:normAutofit/>
          </a:bodyPr>
          <a:lstStyle/>
          <a:p>
            <a:pPr marL="457200" lvl="0" indent="-361950" algn="l" rtl="0">
              <a:lnSpc>
                <a:spcPct val="115000"/>
              </a:lnSpc>
              <a:spcBef>
                <a:spcPts val="0"/>
              </a:spcBef>
              <a:spcAft>
                <a:spcPts val="0"/>
              </a:spcAft>
              <a:buSzPts val="2100"/>
              <a:buChar char="●"/>
            </a:pPr>
            <a:r>
              <a:rPr lang="en" sz="1700"/>
              <a:t>Previously recorded:</a:t>
            </a:r>
            <a:endParaRPr sz="1700"/>
          </a:p>
          <a:p>
            <a:pPr marL="914400" lvl="1" indent="-336550" algn="l" rtl="0">
              <a:lnSpc>
                <a:spcPct val="115000"/>
              </a:lnSpc>
              <a:spcBef>
                <a:spcPts val="0"/>
              </a:spcBef>
              <a:spcAft>
                <a:spcPts val="0"/>
              </a:spcAft>
              <a:buSzPts val="1700"/>
              <a:buChar char="○"/>
            </a:pPr>
            <a:r>
              <a:rPr lang="en" sz="1700" u="sng">
                <a:solidFill>
                  <a:schemeClr val="hlink"/>
                </a:solidFill>
                <a:hlinkClick r:id="rId3"/>
              </a:rPr>
              <a:t>2023 Accountability Update</a:t>
            </a:r>
            <a:endParaRPr sz="1700"/>
          </a:p>
          <a:p>
            <a:pPr marL="914400" lvl="1" indent="-336550" algn="l" rtl="0">
              <a:lnSpc>
                <a:spcPct val="115000"/>
              </a:lnSpc>
              <a:spcBef>
                <a:spcPts val="0"/>
              </a:spcBef>
              <a:spcAft>
                <a:spcPts val="0"/>
              </a:spcAft>
              <a:buSzPts val="1700"/>
              <a:buChar char="○"/>
            </a:pPr>
            <a:r>
              <a:rPr lang="en" sz="1700" u="sng">
                <a:solidFill>
                  <a:schemeClr val="hlink"/>
                </a:solidFill>
                <a:hlinkClick r:id="rId4"/>
              </a:rPr>
              <a:t>Growth 101</a:t>
            </a:r>
            <a:endParaRPr sz="1700"/>
          </a:p>
          <a:p>
            <a:pPr marL="914400" lvl="1" indent="-336550" algn="l" rtl="0">
              <a:lnSpc>
                <a:spcPct val="115000"/>
              </a:lnSpc>
              <a:spcBef>
                <a:spcPts val="0"/>
              </a:spcBef>
              <a:spcAft>
                <a:spcPts val="0"/>
              </a:spcAft>
              <a:buSzPts val="1700"/>
              <a:buChar char="○"/>
            </a:pPr>
            <a:r>
              <a:rPr lang="en" sz="1700" u="sng">
                <a:solidFill>
                  <a:schemeClr val="hlink"/>
                </a:solidFill>
                <a:hlinkClick r:id="rId5"/>
              </a:rPr>
              <a:t>Accountability 101</a:t>
            </a:r>
            <a:endParaRPr sz="1700"/>
          </a:p>
          <a:p>
            <a:pPr marL="914400" lvl="1" indent="-336550" algn="l" rtl="0">
              <a:lnSpc>
                <a:spcPct val="115000"/>
              </a:lnSpc>
              <a:spcBef>
                <a:spcPts val="0"/>
              </a:spcBef>
              <a:spcAft>
                <a:spcPts val="0"/>
              </a:spcAft>
              <a:buSzPts val="1700"/>
              <a:buChar char="○"/>
            </a:pPr>
            <a:r>
              <a:rPr lang="en" sz="1700" u="sng">
                <a:solidFill>
                  <a:schemeClr val="hlink"/>
                </a:solidFill>
                <a:hlinkClick r:id="rId6"/>
              </a:rPr>
              <a:t>Accreditation and Request to Reconsider</a:t>
            </a:r>
            <a:endParaRPr sz="1700"/>
          </a:p>
          <a:p>
            <a:pPr marL="457200" lvl="0" indent="-336550" algn="l" rtl="0">
              <a:lnSpc>
                <a:spcPct val="115000"/>
              </a:lnSpc>
              <a:spcBef>
                <a:spcPts val="0"/>
              </a:spcBef>
              <a:spcAft>
                <a:spcPts val="0"/>
              </a:spcAft>
              <a:buSzPts val="1700"/>
              <a:buChar char="●"/>
            </a:pPr>
            <a:r>
              <a:rPr lang="en" sz="1700"/>
              <a:t>Upcoming:</a:t>
            </a:r>
            <a:endParaRPr sz="1700"/>
          </a:p>
          <a:p>
            <a:pPr marL="914400" lvl="1" indent="-336550" algn="l" rtl="0">
              <a:lnSpc>
                <a:spcPct val="115000"/>
              </a:lnSpc>
              <a:spcBef>
                <a:spcPts val="0"/>
              </a:spcBef>
              <a:spcAft>
                <a:spcPts val="0"/>
              </a:spcAft>
              <a:buSzPts val="1700"/>
              <a:buChar char="○"/>
            </a:pPr>
            <a:r>
              <a:rPr lang="en" sz="1700"/>
              <a:t>Sign up for </a:t>
            </a:r>
            <a:r>
              <a:rPr lang="en" sz="1700" u="sng">
                <a:solidFill>
                  <a:schemeClr val="hlink"/>
                </a:solidFill>
                <a:hlinkClick r:id="rId7"/>
              </a:rPr>
              <a:t>Performance Framework Data Consultation Sessions</a:t>
            </a:r>
            <a:endParaRPr sz="1700"/>
          </a:p>
          <a:p>
            <a:pPr marL="0" lvl="0" indent="0" algn="l" rtl="0">
              <a:lnSpc>
                <a:spcPct val="115000"/>
              </a:lnSpc>
              <a:spcBef>
                <a:spcPts val="1200"/>
              </a:spcBef>
              <a:spcAft>
                <a:spcPts val="1200"/>
              </a:spcAft>
              <a:buSzPts val="1800"/>
              <a:buNone/>
            </a:pPr>
            <a:endParaRPr/>
          </a:p>
        </p:txBody>
      </p:sp>
      <p:sp>
        <p:nvSpPr>
          <p:cNvPr id="880" name="Google Shape;880;p23"/>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51</a:t>
            </a:fld>
            <a:endParaRPr/>
          </a:p>
        </p:txBody>
      </p:sp>
      <p:pic>
        <p:nvPicPr>
          <p:cNvPr id="881" name="Google Shape;881;p23"/>
          <p:cNvPicPr preferRelativeResize="0"/>
          <p:nvPr/>
        </p:nvPicPr>
        <p:blipFill rotWithShape="1">
          <a:blip r:embed="rId8">
            <a:alphaModFix/>
          </a:blip>
          <a:srcRect b="14529"/>
          <a:stretch/>
        </p:blipFill>
        <p:spPr>
          <a:xfrm>
            <a:off x="5593675" y="1143000"/>
            <a:ext cx="3428626" cy="2253626"/>
          </a:xfrm>
          <a:prstGeom prst="rect">
            <a:avLst/>
          </a:prstGeom>
          <a:noFill/>
          <a:ln>
            <a:noFill/>
          </a:ln>
          <a:effectLst>
            <a:outerShdw blurRad="57150" dist="19050" dir="5400000" algn="bl" rotWithShape="0">
              <a:srgbClr val="000000">
                <a:alpha val="49803"/>
              </a:srgbClr>
            </a:outerShdw>
          </a:effectLst>
        </p:spPr>
      </p:pic>
      <p:sp>
        <p:nvSpPr>
          <p:cNvPr id="883" name="Google Shape;883;p23"/>
          <p:cNvSpPr txBox="1"/>
          <p:nvPr/>
        </p:nvSpPr>
        <p:spPr>
          <a:xfrm>
            <a:off x="5593675" y="3738326"/>
            <a:ext cx="34287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For more, go to: </a:t>
            </a:r>
            <a:r>
              <a:rPr lang="en" sz="1400" b="0" i="0" u="sng" strike="noStrike" cap="none" dirty="0">
                <a:solidFill>
                  <a:schemeClr val="hlink"/>
                </a:solidFill>
                <a:latin typeface="Calibri"/>
                <a:ea typeface="Calibri"/>
                <a:cs typeface="Calibri"/>
                <a:sym typeface="Calibri"/>
                <a:hlinkClick r:id="rId9"/>
              </a:rPr>
              <a:t>https://www.cde.state.co.us/accountability/accountabilitytrainingtechnicalassistance</a:t>
            </a:r>
            <a:r>
              <a:rPr lang="en" sz="1400" b="0" i="0" u="none" strike="noStrike" cap="none" dirty="0">
                <a:solidFill>
                  <a:srgbClr val="000000"/>
                </a:solidFill>
                <a:latin typeface="Calibri"/>
                <a:ea typeface="Calibri"/>
                <a:cs typeface="Calibri"/>
                <a:sym typeface="Calibri"/>
              </a:rPr>
              <a:t> </a:t>
            </a:r>
            <a:endParaRPr sz="1000" b="0" i="0" u="none" strike="noStrike" cap="none" dirty="0">
              <a:solidFill>
                <a:srgbClr val="000000"/>
              </a:solidFill>
              <a:latin typeface="Arial"/>
              <a:ea typeface="Arial"/>
              <a:cs typeface="Arial"/>
              <a:sym typeface="Arial"/>
            </a:endParaRPr>
          </a:p>
        </p:txBody>
      </p:sp>
    </p:spTree>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22"/>
          <p:cNvPicPr preferRelativeResize="0"/>
          <p:nvPr/>
        </p:nvPicPr>
        <p:blipFill rotWithShape="1">
          <a:blip r:embed="rId3">
            <a:alphaModFix/>
          </a:blip>
          <a:srcRect/>
          <a:stretch/>
        </p:blipFill>
        <p:spPr>
          <a:xfrm>
            <a:off x="5659025" y="1149875"/>
            <a:ext cx="3484975" cy="2288400"/>
          </a:xfrm>
          <a:prstGeom prst="rect">
            <a:avLst/>
          </a:prstGeom>
          <a:noFill/>
          <a:ln>
            <a:noFill/>
          </a:ln>
          <a:effectLst>
            <a:outerShdw blurRad="57150" dist="19050" dir="5400000" algn="bl" rotWithShape="0">
              <a:srgbClr val="000000">
                <a:alpha val="49803"/>
              </a:srgbClr>
            </a:outerShdw>
          </a:effectLst>
        </p:spPr>
      </p:pic>
      <p:sp>
        <p:nvSpPr>
          <p:cNvPr id="868" name="Google Shape;868;p2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Resources</a:t>
            </a:r>
            <a:endParaRPr b="1"/>
          </a:p>
        </p:txBody>
      </p:sp>
      <p:sp>
        <p:nvSpPr>
          <p:cNvPr id="869" name="Google Shape;869;p22"/>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p>
            <a:pPr marL="457200" lvl="0" indent="-342900" algn="l" rtl="0">
              <a:lnSpc>
                <a:spcPct val="115000"/>
              </a:lnSpc>
              <a:spcBef>
                <a:spcPts val="0"/>
              </a:spcBef>
              <a:spcAft>
                <a:spcPts val="0"/>
              </a:spcAft>
              <a:buSzPts val="1800"/>
              <a:buChar char="●"/>
            </a:pPr>
            <a:r>
              <a:rPr lang="en" u="sng">
                <a:solidFill>
                  <a:schemeClr val="hlink"/>
                </a:solidFill>
                <a:hlinkClick r:id="rId4"/>
              </a:rPr>
              <a:t>2023 Framework Scoring Guide</a:t>
            </a:r>
            <a:endParaRPr/>
          </a:p>
          <a:p>
            <a:pPr marL="457200" lvl="0" indent="-342900" algn="l" rtl="0">
              <a:lnSpc>
                <a:spcPct val="115000"/>
              </a:lnSpc>
              <a:spcBef>
                <a:spcPts val="0"/>
              </a:spcBef>
              <a:spcAft>
                <a:spcPts val="0"/>
              </a:spcAft>
              <a:buSzPts val="1800"/>
              <a:buChar char="●"/>
            </a:pPr>
            <a:r>
              <a:rPr lang="en" u="sng">
                <a:solidFill>
                  <a:schemeClr val="hlink"/>
                </a:solidFill>
                <a:hlinkClick r:id="rId5"/>
              </a:rPr>
              <a:t>Higher Bar Fact Sheet</a:t>
            </a:r>
            <a:endParaRPr/>
          </a:p>
          <a:p>
            <a:pPr marL="457200" lvl="0" indent="-342900" algn="l" rtl="0">
              <a:lnSpc>
                <a:spcPct val="115000"/>
              </a:lnSpc>
              <a:spcBef>
                <a:spcPts val="0"/>
              </a:spcBef>
              <a:spcAft>
                <a:spcPts val="0"/>
              </a:spcAft>
              <a:buSzPts val="1800"/>
              <a:buChar char="●"/>
            </a:pPr>
            <a:r>
              <a:rPr lang="en" b="1"/>
              <a:t>NEW: </a:t>
            </a:r>
            <a:r>
              <a:rPr lang="en" b="1" u="sng">
                <a:solidFill>
                  <a:schemeClr val="hlink"/>
                </a:solidFill>
                <a:hlinkClick r:id="rId6"/>
              </a:rPr>
              <a:t>Matriculation Fact Sheet</a:t>
            </a:r>
            <a:endParaRPr b="1"/>
          </a:p>
          <a:p>
            <a:pPr marL="457200" lvl="0" indent="-342900" algn="l" rtl="0">
              <a:lnSpc>
                <a:spcPct val="115000"/>
              </a:lnSpc>
              <a:spcBef>
                <a:spcPts val="0"/>
              </a:spcBef>
              <a:spcAft>
                <a:spcPts val="0"/>
              </a:spcAft>
              <a:buSzPts val="1800"/>
              <a:buChar char="●"/>
            </a:pPr>
            <a:r>
              <a:rPr lang="en" b="1"/>
              <a:t>NEW: </a:t>
            </a:r>
            <a:r>
              <a:rPr lang="en" b="1" u="sng">
                <a:solidFill>
                  <a:schemeClr val="hlink"/>
                </a:solidFill>
                <a:hlinkClick r:id="rId7"/>
              </a:rPr>
              <a:t>PWR Fact Sheet</a:t>
            </a:r>
            <a:endParaRPr b="1"/>
          </a:p>
        </p:txBody>
      </p:sp>
      <p:sp>
        <p:nvSpPr>
          <p:cNvPr id="870" name="Google Shape;870;p22"/>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52</a:t>
            </a:fld>
            <a:endParaRPr/>
          </a:p>
        </p:txBody>
      </p:sp>
      <p:sp>
        <p:nvSpPr>
          <p:cNvPr id="872" name="Google Shape;872;p22"/>
          <p:cNvSpPr txBox="1"/>
          <p:nvPr/>
        </p:nvSpPr>
        <p:spPr>
          <a:xfrm>
            <a:off x="5542230" y="3703054"/>
            <a:ext cx="34287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For more, go to: </a:t>
            </a:r>
            <a:r>
              <a:rPr lang="en" sz="1400" b="0" i="0" u="sng" strike="noStrike" cap="none" dirty="0">
                <a:solidFill>
                  <a:schemeClr val="hlink"/>
                </a:solidFill>
                <a:latin typeface="Calibri"/>
                <a:ea typeface="Calibri"/>
                <a:cs typeface="Calibri"/>
                <a:sym typeface="Calibri"/>
                <a:hlinkClick r:id="rId8"/>
              </a:rPr>
              <a:t>https://www.cde.state.co.us/accountability/accountability-resources</a:t>
            </a:r>
            <a:r>
              <a:rPr lang="en" sz="1400" b="0" i="0" u="none" strike="noStrike" cap="none" dirty="0">
                <a:solidFill>
                  <a:srgbClr val="000000"/>
                </a:solidFill>
                <a:latin typeface="Calibri"/>
                <a:ea typeface="Calibri"/>
                <a:cs typeface="Calibri"/>
                <a:sym typeface="Calibri"/>
              </a:rPr>
              <a:t> </a:t>
            </a:r>
            <a:endParaRPr sz="1000" b="0" i="0" u="none" strike="noStrike" cap="none" dirty="0">
              <a:solidFill>
                <a:srgbClr val="000000"/>
              </a:solidFill>
              <a:latin typeface="Arial"/>
              <a:ea typeface="Arial"/>
              <a:cs typeface="Arial"/>
              <a:sym typeface="Arial"/>
            </a:endParaRPr>
          </a:p>
        </p:txBody>
      </p:sp>
      <p:pic>
        <p:nvPicPr>
          <p:cNvPr id="873" name="Google Shape;873;p22"/>
          <p:cNvPicPr preferRelativeResize="0"/>
          <p:nvPr/>
        </p:nvPicPr>
        <p:blipFill rotWithShape="1">
          <a:blip r:embed="rId9">
            <a:alphaModFix/>
          </a:blip>
          <a:srcRect/>
          <a:stretch/>
        </p:blipFill>
        <p:spPr>
          <a:xfrm>
            <a:off x="1887420" y="2438300"/>
            <a:ext cx="1616674" cy="1999950"/>
          </a:xfrm>
          <a:prstGeom prst="rect">
            <a:avLst/>
          </a:prstGeom>
          <a:noFill/>
          <a:ln>
            <a:noFill/>
          </a:ln>
          <a:effectLst>
            <a:outerShdw blurRad="57150" dist="19050" dir="5400000" algn="bl" rotWithShape="0">
              <a:srgbClr val="000000">
                <a:alpha val="49803"/>
              </a:srgbClr>
            </a:outerShdw>
          </a:effectLst>
        </p:spPr>
      </p:pic>
    </p:spTree>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02"/>
          <p:cNvSpPr/>
          <p:nvPr/>
        </p:nvSpPr>
        <p:spPr>
          <a:xfrm>
            <a:off x="4884900" y="1053025"/>
            <a:ext cx="3977400" cy="3377700"/>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102"/>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Autofit/>
          </a:bodyPr>
          <a:lstStyle/>
          <a:p>
            <a:pPr marL="457200" lvl="0" indent="-327025" algn="l" rtl="0">
              <a:lnSpc>
                <a:spcPct val="115000"/>
              </a:lnSpc>
              <a:spcBef>
                <a:spcPts val="0"/>
              </a:spcBef>
              <a:spcAft>
                <a:spcPts val="0"/>
              </a:spcAft>
              <a:buSzPts val="1550"/>
              <a:buChar char="●"/>
            </a:pPr>
            <a:r>
              <a:rPr lang="en" sz="1550"/>
              <a:t>The official 2023 school and district performance frameworks are planned for release in fall 2023, and will include the same indicators and sub-indicators as published in 2022. </a:t>
            </a:r>
            <a:endParaRPr sz="1550"/>
          </a:p>
          <a:p>
            <a:pPr marL="457200" lvl="0" indent="-327025" algn="l" rtl="0">
              <a:lnSpc>
                <a:spcPct val="115000"/>
              </a:lnSpc>
              <a:spcBef>
                <a:spcPts val="0"/>
              </a:spcBef>
              <a:spcAft>
                <a:spcPts val="0"/>
              </a:spcAft>
              <a:buSzPts val="1550"/>
              <a:buChar char="●"/>
            </a:pPr>
            <a:r>
              <a:rPr lang="en" sz="1550"/>
              <a:t>A supplemental set of framework results will be released for informational purposes in January 2024, which include:</a:t>
            </a:r>
            <a:endParaRPr sz="1550"/>
          </a:p>
          <a:p>
            <a:pPr marL="914400" lvl="1" indent="-327025" algn="l" rtl="0">
              <a:lnSpc>
                <a:spcPct val="115000"/>
              </a:lnSpc>
              <a:spcBef>
                <a:spcPts val="0"/>
              </a:spcBef>
              <a:spcAft>
                <a:spcPts val="0"/>
              </a:spcAft>
              <a:buSzPts val="1550"/>
              <a:buChar char="○"/>
            </a:pPr>
            <a:r>
              <a:rPr lang="en" sz="1550"/>
              <a:t>On-Track Growth indicator</a:t>
            </a:r>
            <a:endParaRPr sz="1550"/>
          </a:p>
          <a:p>
            <a:pPr marL="914400" lvl="1" indent="-327025" algn="l" rtl="0">
              <a:lnSpc>
                <a:spcPct val="115000"/>
              </a:lnSpc>
              <a:spcBef>
                <a:spcPts val="0"/>
              </a:spcBef>
              <a:spcAft>
                <a:spcPts val="0"/>
              </a:spcAft>
              <a:buSzPts val="1550"/>
              <a:buChar char="○"/>
            </a:pPr>
            <a:r>
              <a:rPr lang="en" sz="1550"/>
              <a:t>Higher Bar sub-indicators</a:t>
            </a:r>
            <a:endParaRPr sz="1550"/>
          </a:p>
          <a:p>
            <a:pPr marL="914400" lvl="1" indent="-327025" algn="l" rtl="0">
              <a:lnSpc>
                <a:spcPct val="115000"/>
              </a:lnSpc>
              <a:spcBef>
                <a:spcPts val="0"/>
              </a:spcBef>
              <a:spcAft>
                <a:spcPts val="0"/>
              </a:spcAft>
              <a:buSzPts val="1550"/>
              <a:buChar char="○"/>
            </a:pPr>
            <a:r>
              <a:rPr lang="en" sz="1550"/>
              <a:t>CMAS Science achievement and participation</a:t>
            </a:r>
            <a:endParaRPr sz="1550"/>
          </a:p>
        </p:txBody>
      </p:sp>
      <p:sp>
        <p:nvSpPr>
          <p:cNvPr id="897" name="Google Shape;897;p10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2023 Informational Results for Schools and Districts</a:t>
            </a:r>
            <a:endParaRPr b="1"/>
          </a:p>
        </p:txBody>
      </p:sp>
      <p:sp>
        <p:nvSpPr>
          <p:cNvPr id="898" name="Google Shape;898;p102"/>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53</a:t>
            </a:fld>
            <a:endParaRPr/>
          </a:p>
        </p:txBody>
      </p:sp>
      <p:grpSp>
        <p:nvGrpSpPr>
          <p:cNvPr id="899" name="Google Shape;899;p102"/>
          <p:cNvGrpSpPr/>
          <p:nvPr/>
        </p:nvGrpSpPr>
        <p:grpSpPr>
          <a:xfrm>
            <a:off x="5015874" y="1112675"/>
            <a:ext cx="1834900" cy="2315200"/>
            <a:chOff x="1083025" y="1574025"/>
            <a:chExt cx="1834900" cy="2315200"/>
          </a:xfrm>
        </p:grpSpPr>
        <p:sp>
          <p:nvSpPr>
            <p:cNvPr id="900" name="Google Shape;900;p102"/>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800"/>
                <a:buFont typeface="Arial"/>
                <a:buNone/>
              </a:pPr>
              <a:r>
                <a:rPr lang="en" sz="800" b="0" i="0" u="none" strike="noStrike" cap="none">
                  <a:solidFill>
                    <a:srgbClr val="1B786E"/>
                  </a:solidFill>
                  <a:latin typeface="Roboto"/>
                  <a:ea typeface="Roboto"/>
                  <a:cs typeface="Roboto"/>
                  <a:sym typeface="Roboto"/>
                </a:rPr>
                <a:t>2023</a:t>
              </a:r>
              <a:endParaRPr sz="800" b="0" i="0" u="none" strike="noStrike" cap="none">
                <a:solidFill>
                  <a:srgbClr val="1B786E"/>
                </a:solidFill>
                <a:latin typeface="Roboto"/>
                <a:ea typeface="Roboto"/>
                <a:cs typeface="Roboto"/>
                <a:sym typeface="Roboto"/>
              </a:endParaRPr>
            </a:p>
          </p:txBody>
        </p:sp>
        <p:sp>
          <p:nvSpPr>
            <p:cNvPr id="901" name="Google Shape;901;p102"/>
            <p:cNvSpPr txBox="1"/>
            <p:nvPr/>
          </p:nvSpPr>
          <p:spPr>
            <a:xfrm>
              <a:off x="1235825" y="2695025"/>
              <a:ext cx="1505100" cy="4464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1B786E"/>
                  </a:solidFill>
                  <a:latin typeface="Roboto"/>
                  <a:ea typeface="Roboto"/>
                  <a:cs typeface="Roboto"/>
                  <a:sym typeface="Roboto"/>
                </a:rPr>
                <a:t>Informational Release</a:t>
              </a:r>
              <a:endParaRPr sz="1000" b="1" i="0" u="none" strike="noStrike" cap="none">
                <a:solidFill>
                  <a:srgbClr val="1B786E"/>
                </a:solidFill>
                <a:latin typeface="Roboto"/>
                <a:ea typeface="Roboto"/>
                <a:cs typeface="Roboto"/>
                <a:sym typeface="Roboto"/>
              </a:endParaRPr>
            </a:p>
          </p:txBody>
        </p:sp>
        <p:sp>
          <p:nvSpPr>
            <p:cNvPr id="902" name="Google Shape;902;p102"/>
            <p:cNvSpPr txBox="1"/>
            <p:nvPr/>
          </p:nvSpPr>
          <p:spPr>
            <a:xfrm>
              <a:off x="1215700" y="3151825"/>
              <a:ext cx="1545600" cy="737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1" i="0" u="none" strike="noStrike" cap="none">
                  <a:solidFill>
                    <a:srgbClr val="1B786E"/>
                  </a:solidFill>
                  <a:latin typeface="Calibri"/>
                  <a:ea typeface="Calibri"/>
                  <a:cs typeface="Calibri"/>
                  <a:sym typeface="Calibri"/>
                </a:rPr>
                <a:t>All: </a:t>
              </a:r>
              <a:r>
                <a:rPr lang="en" sz="1000" b="0" i="0" u="none" strike="noStrike" cap="none">
                  <a:solidFill>
                    <a:srgbClr val="1B786E"/>
                  </a:solidFill>
                  <a:latin typeface="Calibri"/>
                  <a:ea typeface="Calibri"/>
                  <a:cs typeface="Calibri"/>
                  <a:sym typeface="Calibri"/>
                </a:rPr>
                <a:t>The On-Track Growth indicator, Higher Bar sub-indicators, and CMAS Science results will be shared for informational purposes following the release of official 2023 performance frameworks, likely in January 2024.</a:t>
              </a:r>
              <a:endParaRPr sz="1000" b="0" i="0" u="none" strike="noStrike" cap="none">
                <a:solidFill>
                  <a:srgbClr val="1B786E"/>
                </a:solidFill>
                <a:latin typeface="Calibri"/>
                <a:ea typeface="Calibri"/>
                <a:cs typeface="Calibri"/>
                <a:sym typeface="Calibri"/>
              </a:endParaRPr>
            </a:p>
          </p:txBody>
        </p:sp>
        <p:cxnSp>
          <p:nvCxnSpPr>
            <p:cNvPr id="903" name="Google Shape;903;p102"/>
            <p:cNvCxnSpPr/>
            <p:nvPr/>
          </p:nvCxnSpPr>
          <p:spPr>
            <a:xfrm>
              <a:off x="2180202" y="1695421"/>
              <a:ext cx="718500" cy="741900"/>
            </a:xfrm>
            <a:prstGeom prst="straightConnector1">
              <a:avLst/>
            </a:prstGeom>
            <a:noFill/>
            <a:ln w="9525" cap="flat" cmpd="sng">
              <a:solidFill>
                <a:srgbClr val="1D7E74"/>
              </a:solidFill>
              <a:prstDash val="solid"/>
              <a:round/>
              <a:headEnd type="none" w="sm" len="sm"/>
              <a:tailEnd type="none" w="sm" len="sm"/>
            </a:ln>
          </p:spPr>
        </p:cxnSp>
        <p:sp>
          <p:nvSpPr>
            <p:cNvPr id="904" name="Google Shape;904;p102"/>
            <p:cNvSpPr/>
            <p:nvPr/>
          </p:nvSpPr>
          <p:spPr>
            <a:xfrm flipH="1">
              <a:off x="1083025" y="2306625"/>
              <a:ext cx="1834800" cy="143400"/>
            </a:xfrm>
            <a:prstGeom prst="parallelogram">
              <a:avLst>
                <a:gd name="adj" fmla="val 96952"/>
              </a:avLst>
            </a:prstGeom>
            <a:solidFill>
              <a:srgbClr val="1D7E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05" name="Google Shape;905;p102"/>
            <p:cNvSpPr/>
            <p:nvPr/>
          </p:nvSpPr>
          <p:spPr>
            <a:xfrm>
              <a:off x="1083125" y="2460449"/>
              <a:ext cx="1834800" cy="143400"/>
            </a:xfrm>
            <a:prstGeom prst="parallelogram">
              <a:avLst>
                <a:gd name="adj" fmla="val 96952"/>
              </a:avLst>
            </a:prstGeom>
            <a:solidFill>
              <a:srgbClr val="155B5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6" name="Google Shape;906;p102"/>
          <p:cNvGrpSpPr/>
          <p:nvPr/>
        </p:nvGrpSpPr>
        <p:grpSpPr>
          <a:xfrm>
            <a:off x="6727719" y="1111964"/>
            <a:ext cx="2134581" cy="2315211"/>
            <a:chOff x="1083025" y="1574025"/>
            <a:chExt cx="2134581" cy="2315211"/>
          </a:xfrm>
        </p:grpSpPr>
        <p:sp>
          <p:nvSpPr>
            <p:cNvPr id="907" name="Google Shape;907;p102"/>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800"/>
                <a:buFont typeface="Arial"/>
                <a:buNone/>
              </a:pPr>
              <a:r>
                <a:rPr lang="en" sz="800" b="0" i="0" u="none" strike="noStrike" cap="none">
                  <a:solidFill>
                    <a:srgbClr val="858585"/>
                  </a:solidFill>
                  <a:latin typeface="Roboto"/>
                  <a:ea typeface="Roboto"/>
                  <a:cs typeface="Roboto"/>
                  <a:sym typeface="Roboto"/>
                </a:rPr>
                <a:t>2024</a:t>
              </a:r>
              <a:endParaRPr sz="800" b="0" i="0" u="none" strike="noStrike" cap="none">
                <a:solidFill>
                  <a:srgbClr val="858585"/>
                </a:solidFill>
                <a:latin typeface="Roboto"/>
                <a:ea typeface="Roboto"/>
                <a:cs typeface="Roboto"/>
                <a:sym typeface="Roboto"/>
              </a:endParaRPr>
            </a:p>
          </p:txBody>
        </p:sp>
        <p:sp>
          <p:nvSpPr>
            <p:cNvPr id="908" name="Google Shape;908;p102"/>
            <p:cNvSpPr txBox="1"/>
            <p:nvPr/>
          </p:nvSpPr>
          <p:spPr>
            <a:xfrm>
              <a:off x="1235831" y="2695036"/>
              <a:ext cx="1662900" cy="4464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000000"/>
                </a:buClr>
                <a:buSzPts val="1000"/>
                <a:buFont typeface="Arial"/>
                <a:buNone/>
              </a:pPr>
              <a:r>
                <a:rPr lang="en" sz="1000" b="1" i="1" u="none" strike="noStrike" cap="none">
                  <a:solidFill>
                    <a:schemeClr val="dk2"/>
                  </a:solidFill>
                  <a:latin typeface="Roboto"/>
                  <a:ea typeface="Roboto"/>
                  <a:cs typeface="Roboto"/>
                  <a:sym typeface="Roboto"/>
                </a:rPr>
                <a:t>Likely</a:t>
              </a:r>
              <a:r>
                <a:rPr lang="en" sz="1000" b="1" i="0" u="none" strike="noStrike" cap="none">
                  <a:solidFill>
                    <a:schemeClr val="dk2"/>
                  </a:solidFill>
                  <a:latin typeface="Roboto"/>
                  <a:ea typeface="Roboto"/>
                  <a:cs typeface="Roboto"/>
                  <a:sym typeface="Roboto"/>
                </a:rPr>
                <a:t> Included for Points</a:t>
              </a:r>
              <a:endParaRPr sz="1000" b="1" i="0" u="none" strike="noStrike" cap="none">
                <a:solidFill>
                  <a:schemeClr val="dk2"/>
                </a:solidFill>
                <a:latin typeface="Roboto"/>
                <a:ea typeface="Roboto"/>
                <a:cs typeface="Roboto"/>
                <a:sym typeface="Roboto"/>
              </a:endParaRPr>
            </a:p>
          </p:txBody>
        </p:sp>
        <p:sp>
          <p:nvSpPr>
            <p:cNvPr id="909" name="Google Shape;909;p102"/>
            <p:cNvSpPr txBox="1"/>
            <p:nvPr/>
          </p:nvSpPr>
          <p:spPr>
            <a:xfrm>
              <a:off x="1215706" y="3151836"/>
              <a:ext cx="2001900" cy="737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000" b="1" i="0" u="none" strike="noStrike" cap="none">
                  <a:solidFill>
                    <a:srgbClr val="434343"/>
                  </a:solidFill>
                  <a:latin typeface="Calibri"/>
                  <a:ea typeface="Calibri"/>
                  <a:cs typeface="Calibri"/>
                  <a:sym typeface="Calibri"/>
                </a:rPr>
                <a:t>Elementary and middle schools: </a:t>
              </a:r>
              <a:r>
                <a:rPr lang="en" sz="1000" b="0" i="0" u="none" strike="noStrike" cap="none">
                  <a:solidFill>
                    <a:srgbClr val="434343"/>
                  </a:solidFill>
                  <a:latin typeface="Calibri"/>
                  <a:ea typeface="Calibri"/>
                  <a:cs typeface="Calibri"/>
                  <a:sym typeface="Calibri"/>
                </a:rPr>
                <a:t>On-Track Growth will represent 10% of points on the frameworks.</a:t>
              </a:r>
              <a:endParaRPr sz="1000" b="0" i="0" u="none" strike="noStrike" cap="none">
                <a:solidFill>
                  <a:srgbClr val="434343"/>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000" b="1" i="0" u="none" strike="noStrike" cap="none">
                  <a:solidFill>
                    <a:srgbClr val="434343"/>
                  </a:solidFill>
                  <a:latin typeface="Calibri"/>
                  <a:ea typeface="Calibri"/>
                  <a:cs typeface="Calibri"/>
                  <a:sym typeface="Calibri"/>
                </a:rPr>
                <a:t>High schools and districts: </a:t>
              </a:r>
              <a:r>
                <a:rPr lang="en" sz="1000" b="0" i="0" u="none" strike="noStrike" cap="none">
                  <a:solidFill>
                    <a:srgbClr val="434343"/>
                  </a:solidFill>
                  <a:latin typeface="Calibri"/>
                  <a:ea typeface="Calibri"/>
                  <a:cs typeface="Calibri"/>
                  <a:sym typeface="Calibri"/>
                </a:rPr>
                <a:t>Higher Bar measures will count for points on the PWR indicator.</a:t>
              </a:r>
              <a:endParaRPr sz="1000" b="0" i="0" u="none" strike="noStrike" cap="none">
                <a:solidFill>
                  <a:srgbClr val="434343"/>
                </a:solidFill>
                <a:latin typeface="Calibri"/>
                <a:ea typeface="Calibri"/>
                <a:cs typeface="Calibri"/>
                <a:sym typeface="Calibri"/>
              </a:endParaRPr>
            </a:p>
            <a:p>
              <a:pPr marL="0" marR="0" lvl="0" indent="0" algn="l" rtl="0">
                <a:lnSpc>
                  <a:spcPct val="115000"/>
                </a:lnSpc>
                <a:spcBef>
                  <a:spcPts val="0"/>
                </a:spcBef>
                <a:spcAft>
                  <a:spcPts val="1600"/>
                </a:spcAft>
                <a:buClr>
                  <a:srgbClr val="000000"/>
                </a:buClr>
                <a:buSzPts val="1000"/>
                <a:buFont typeface="Arial"/>
                <a:buNone/>
              </a:pPr>
              <a:r>
                <a:rPr lang="en" sz="1000" b="1" i="0" u="none" strike="noStrike" cap="none">
                  <a:solidFill>
                    <a:srgbClr val="434343"/>
                  </a:solidFill>
                  <a:latin typeface="Calibri"/>
                  <a:ea typeface="Calibri"/>
                  <a:cs typeface="Calibri"/>
                  <a:sym typeface="Calibri"/>
                </a:rPr>
                <a:t>All: </a:t>
              </a:r>
              <a:r>
                <a:rPr lang="en" sz="1000" b="0" i="0" u="none" strike="noStrike" cap="none">
                  <a:solidFill>
                    <a:srgbClr val="434343"/>
                  </a:solidFill>
                  <a:latin typeface="Calibri"/>
                  <a:ea typeface="Calibri"/>
                  <a:cs typeface="Calibri"/>
                  <a:sym typeface="Calibri"/>
                </a:rPr>
                <a:t>CMAS Science achievement and participation results will be factored into overall ratings.</a:t>
              </a:r>
              <a:endParaRPr sz="800" b="0" i="0" u="none" strike="noStrike" cap="none">
                <a:solidFill>
                  <a:srgbClr val="858585"/>
                </a:solidFill>
                <a:latin typeface="Roboto"/>
                <a:ea typeface="Roboto"/>
                <a:cs typeface="Roboto"/>
                <a:sym typeface="Roboto"/>
              </a:endParaRPr>
            </a:p>
          </p:txBody>
        </p:sp>
        <p:cxnSp>
          <p:nvCxnSpPr>
            <p:cNvPr id="910" name="Google Shape;910;p102"/>
            <p:cNvCxnSpPr/>
            <p:nvPr/>
          </p:nvCxnSpPr>
          <p:spPr>
            <a:xfrm>
              <a:off x="2180202" y="1695421"/>
              <a:ext cx="718500" cy="741900"/>
            </a:xfrm>
            <a:prstGeom prst="straightConnector1">
              <a:avLst/>
            </a:prstGeom>
            <a:noFill/>
            <a:ln w="9525" cap="flat" cmpd="sng">
              <a:solidFill>
                <a:srgbClr val="C2C2C2"/>
              </a:solidFill>
              <a:prstDash val="solid"/>
              <a:round/>
              <a:headEnd type="none" w="sm" len="sm"/>
              <a:tailEnd type="none" w="sm" len="sm"/>
            </a:ln>
          </p:spPr>
        </p:cxnSp>
        <p:sp>
          <p:nvSpPr>
            <p:cNvPr id="911" name="Google Shape;911;p102"/>
            <p:cNvSpPr/>
            <p:nvPr/>
          </p:nvSpPr>
          <p:spPr>
            <a:xfrm flipH="1">
              <a:off x="1083025" y="2306625"/>
              <a:ext cx="1834800" cy="143400"/>
            </a:xfrm>
            <a:prstGeom prst="parallelogram">
              <a:avLst>
                <a:gd name="adj" fmla="val 96952"/>
              </a:avLst>
            </a:prstGeom>
            <a:solidFill>
              <a:srgbClr val="C2C2C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12" name="Google Shape;912;p102"/>
            <p:cNvSpPr/>
            <p:nvPr/>
          </p:nvSpPr>
          <p:spPr>
            <a:xfrm>
              <a:off x="1083125" y="2460449"/>
              <a:ext cx="1834800" cy="143400"/>
            </a:xfrm>
            <a:prstGeom prst="parallelogram">
              <a:avLst>
                <a:gd name="adj" fmla="val 96952"/>
              </a:avLst>
            </a:prstGeom>
            <a:solidFill>
              <a:srgbClr val="85858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
              <a:t>54</a:t>
            </a:fld>
            <a:endParaRPr/>
          </a:p>
        </p:txBody>
      </p:sp>
      <p:sp>
        <p:nvSpPr>
          <p:cNvPr id="918" name="Google Shape;918;p9"/>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400"/>
              <a:buNone/>
            </a:pPr>
            <a:r>
              <a:rPr lang="en"/>
              <a:t>Deeper Dive on the PWR Indicator</a:t>
            </a:r>
            <a:endParaRPr/>
          </a:p>
        </p:txBody>
      </p:sp>
      <p:pic>
        <p:nvPicPr>
          <p:cNvPr id="919" name="Google Shape;919;p9"/>
          <p:cNvPicPr preferRelativeResize="0"/>
          <p:nvPr/>
        </p:nvPicPr>
        <p:blipFill rotWithShape="1">
          <a:blip r:embed="rId3">
            <a:alphaModFix/>
          </a:blip>
          <a:srcRect/>
          <a:stretch/>
        </p:blipFill>
        <p:spPr>
          <a:xfrm rot="747976">
            <a:off x="7796877" y="358173"/>
            <a:ext cx="685602" cy="771174"/>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PWR Indicator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Background and Overview</a:t>
            </a:r>
            <a:endParaRPr/>
          </a:p>
        </p:txBody>
      </p:sp>
      <p:sp>
        <p:nvSpPr>
          <p:cNvPr id="925" name="Google Shape;925;p10"/>
          <p:cNvSpPr txBox="1">
            <a:spLocks noGrp="1"/>
          </p:cNvSpPr>
          <p:nvPr>
            <p:ph type="body" idx="1"/>
          </p:nvPr>
        </p:nvSpPr>
        <p:spPr>
          <a:xfrm>
            <a:off x="457200" y="1143000"/>
            <a:ext cx="4114800" cy="3191700"/>
          </a:xfrm>
          <a:prstGeom prst="rect">
            <a:avLst/>
          </a:prstGeom>
          <a:noFill/>
          <a:ln>
            <a:noFill/>
          </a:ln>
        </p:spPr>
        <p:txBody>
          <a:bodyPr spcFirstLastPara="1" wrap="square" lIns="0" tIns="0" rIns="0" bIns="0" anchor="t" anchorCtr="0">
            <a:normAutofit/>
          </a:bodyPr>
          <a:lstStyle/>
          <a:p>
            <a:pPr marL="457200" lvl="0" indent="-342900" algn="l" rtl="0">
              <a:lnSpc>
                <a:spcPct val="115000"/>
              </a:lnSpc>
              <a:spcBef>
                <a:spcPts val="0"/>
              </a:spcBef>
              <a:spcAft>
                <a:spcPts val="0"/>
              </a:spcAft>
              <a:buSzPts val="1800"/>
              <a:buChar char="●"/>
            </a:pPr>
            <a:r>
              <a:rPr lang="en"/>
              <a:t>PWR indicator reflects </a:t>
            </a:r>
            <a:r>
              <a:rPr lang="en" b="1"/>
              <a:t>how well schools are preparing their students for college and the workforce </a:t>
            </a:r>
            <a:endParaRPr b="1"/>
          </a:p>
          <a:p>
            <a:pPr marL="457200" lvl="0" indent="-342900" algn="l" rtl="0">
              <a:lnSpc>
                <a:spcPct val="115000"/>
              </a:lnSpc>
              <a:spcBef>
                <a:spcPts val="0"/>
              </a:spcBef>
              <a:spcAft>
                <a:spcPts val="0"/>
              </a:spcAft>
              <a:buSzPts val="1800"/>
              <a:buChar char="●"/>
            </a:pPr>
            <a:r>
              <a:rPr lang="en"/>
              <a:t>For state accountability purposes, PWR is one of three performance indicators used for determining accreditation and school plan type ratings</a:t>
            </a:r>
            <a:endParaRPr/>
          </a:p>
        </p:txBody>
      </p:sp>
      <p:sp>
        <p:nvSpPr>
          <p:cNvPr id="926" name="Google Shape;926;p10"/>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55</a:t>
            </a:fld>
            <a:endParaRPr/>
          </a:p>
        </p:txBody>
      </p:sp>
      <p:pic>
        <p:nvPicPr>
          <p:cNvPr id="927" name="Google Shape;927;p10" title="Points scored"/>
          <p:cNvPicPr preferRelativeResize="0"/>
          <p:nvPr/>
        </p:nvPicPr>
        <p:blipFill rotWithShape="1">
          <a:blip r:embed="rId3">
            <a:alphaModFix/>
          </a:blip>
          <a:srcRect/>
          <a:stretch/>
        </p:blipFill>
        <p:spPr>
          <a:xfrm>
            <a:off x="5774084" y="904638"/>
            <a:ext cx="3008031" cy="3668424"/>
          </a:xfrm>
          <a:prstGeom prst="rect">
            <a:avLst/>
          </a:prstGeom>
          <a:noFill/>
          <a:ln>
            <a:noFill/>
          </a:ln>
          <a:effectLst>
            <a:outerShdw blurRad="57150" dist="19050" dir="5400000" algn="bl" rotWithShape="0">
              <a:srgbClr val="000000">
                <a:alpha val="49803"/>
              </a:srgbClr>
            </a:outerShdw>
          </a:effectLst>
        </p:spPr>
      </p:pic>
      <p:sp>
        <p:nvSpPr>
          <p:cNvPr id="928" name="Google Shape;928;p10"/>
          <p:cNvSpPr txBox="1"/>
          <p:nvPr/>
        </p:nvSpPr>
        <p:spPr>
          <a:xfrm>
            <a:off x="5853093" y="2571757"/>
            <a:ext cx="13566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lt1"/>
                </a:solidFill>
                <a:latin typeface="Calibri"/>
                <a:ea typeface="Calibri"/>
                <a:cs typeface="Calibri"/>
                <a:sym typeface="Calibri"/>
              </a:rPr>
              <a:t>PWR 30%</a:t>
            </a:r>
            <a:endParaRPr sz="2000" b="1" i="0" u="none" strike="noStrike" cap="none">
              <a:solidFill>
                <a:schemeClr val="lt1"/>
              </a:solidFill>
              <a:latin typeface="Calibri"/>
              <a:ea typeface="Calibri"/>
              <a:cs typeface="Calibri"/>
              <a:sym typeface="Calibri"/>
            </a:endParaRPr>
          </a:p>
        </p:txBody>
      </p:sp>
      <p:sp>
        <p:nvSpPr>
          <p:cNvPr id="929" name="Google Shape;929;p10"/>
          <p:cNvSpPr txBox="1"/>
          <p:nvPr/>
        </p:nvSpPr>
        <p:spPr>
          <a:xfrm>
            <a:off x="6434200" y="3588414"/>
            <a:ext cx="1700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Growth </a:t>
            </a:r>
            <a:endParaRPr sz="16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40%</a:t>
            </a:r>
            <a:endParaRPr sz="1600" b="1" i="0" u="none" strike="noStrike" cap="none">
              <a:solidFill>
                <a:schemeClr val="lt1"/>
              </a:solidFill>
              <a:latin typeface="Calibri"/>
              <a:ea typeface="Calibri"/>
              <a:cs typeface="Calibri"/>
              <a:sym typeface="Calibri"/>
            </a:endParaRPr>
          </a:p>
        </p:txBody>
      </p:sp>
      <p:sp>
        <p:nvSpPr>
          <p:cNvPr id="930" name="Google Shape;930;p10"/>
          <p:cNvSpPr txBox="1"/>
          <p:nvPr/>
        </p:nvSpPr>
        <p:spPr>
          <a:xfrm>
            <a:off x="7278100" y="2571750"/>
            <a:ext cx="1324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Achievement </a:t>
            </a:r>
            <a:endParaRPr sz="16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lt1"/>
                </a:solidFill>
                <a:latin typeface="Calibri"/>
                <a:ea typeface="Calibri"/>
                <a:cs typeface="Calibri"/>
                <a:sym typeface="Calibri"/>
              </a:rPr>
              <a:t>30%</a:t>
            </a:r>
            <a:endParaRPr sz="1600" b="1" i="0" u="none" strike="noStrike" cap="none">
              <a:solidFill>
                <a:schemeClr val="lt1"/>
              </a:solidFill>
              <a:latin typeface="Calibri"/>
              <a:ea typeface="Calibri"/>
              <a:cs typeface="Calibri"/>
              <a:sym typeface="Calibri"/>
            </a:endParaRPr>
          </a:p>
        </p:txBody>
      </p:sp>
    </p:spTree>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PWR Indicator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Inclusion in the Framework</a:t>
            </a:r>
            <a:endParaRPr/>
          </a:p>
        </p:txBody>
      </p:sp>
      <p:sp>
        <p:nvSpPr>
          <p:cNvPr id="936" name="Google Shape;936;p11"/>
          <p:cNvSpPr txBox="1">
            <a:spLocks noGrp="1"/>
          </p:cNvSpPr>
          <p:nvPr>
            <p:ph type="body" idx="1"/>
          </p:nvPr>
        </p:nvSpPr>
        <p:spPr>
          <a:xfrm>
            <a:off x="457200" y="1143000"/>
            <a:ext cx="4307400" cy="3191700"/>
          </a:xfrm>
          <a:prstGeom prst="rect">
            <a:avLst/>
          </a:prstGeom>
          <a:noFill/>
          <a:ln>
            <a:noFill/>
          </a:ln>
        </p:spPr>
        <p:txBody>
          <a:bodyPr spcFirstLastPara="1" wrap="square" lIns="0" tIns="0" rIns="0" bIns="0" anchor="t" anchorCtr="0">
            <a:normAutofit lnSpcReduction="10000"/>
          </a:bodyPr>
          <a:lstStyle/>
          <a:p>
            <a:pPr marL="457200" lvl="0" indent="-342900" algn="l" rtl="0">
              <a:lnSpc>
                <a:spcPct val="115000"/>
              </a:lnSpc>
              <a:spcBef>
                <a:spcPts val="0"/>
              </a:spcBef>
              <a:spcAft>
                <a:spcPts val="0"/>
              </a:spcAft>
              <a:buSzPts val="1800"/>
              <a:buChar char="●"/>
            </a:pPr>
            <a:r>
              <a:rPr lang="en"/>
              <a:t>Only available for high schools and districts</a:t>
            </a:r>
            <a:endParaRPr/>
          </a:p>
          <a:p>
            <a:pPr marL="457200" lvl="0" indent="-342900" algn="l" rtl="0">
              <a:lnSpc>
                <a:spcPct val="115000"/>
              </a:lnSpc>
              <a:spcBef>
                <a:spcPts val="0"/>
              </a:spcBef>
              <a:spcAft>
                <a:spcPts val="0"/>
              </a:spcAft>
              <a:buSzPts val="1800"/>
              <a:buChar char="●"/>
            </a:pPr>
            <a:r>
              <a:rPr lang="en"/>
              <a:t>Contributes </a:t>
            </a:r>
            <a:r>
              <a:rPr lang="en" b="1"/>
              <a:t>30% of the points</a:t>
            </a:r>
            <a:r>
              <a:rPr lang="en"/>
              <a:t> in determining overall high school or district plan types</a:t>
            </a:r>
            <a:endParaRPr/>
          </a:p>
          <a:p>
            <a:pPr marL="457200" lvl="0" indent="-342900" algn="l" rtl="0">
              <a:lnSpc>
                <a:spcPct val="115000"/>
              </a:lnSpc>
              <a:spcBef>
                <a:spcPts val="0"/>
              </a:spcBef>
              <a:spcAft>
                <a:spcPts val="0"/>
              </a:spcAft>
              <a:buSzPts val="1800"/>
              <a:buChar char="●"/>
            </a:pPr>
            <a:r>
              <a:rPr lang="en"/>
              <a:t>Currently consists of five sub-indicators:</a:t>
            </a:r>
            <a:endParaRPr/>
          </a:p>
          <a:p>
            <a:pPr marL="914400" lvl="1" indent="-330200" algn="l" rtl="0">
              <a:lnSpc>
                <a:spcPct val="115000"/>
              </a:lnSpc>
              <a:spcBef>
                <a:spcPts val="0"/>
              </a:spcBef>
              <a:spcAft>
                <a:spcPts val="0"/>
              </a:spcAft>
              <a:buSzPts val="1600"/>
              <a:buChar char="○"/>
            </a:pPr>
            <a:r>
              <a:rPr lang="en"/>
              <a:t>SAT Evidence-Based Reading/Writing</a:t>
            </a:r>
            <a:endParaRPr/>
          </a:p>
          <a:p>
            <a:pPr marL="914400" lvl="1" indent="-330200" algn="l" rtl="0">
              <a:lnSpc>
                <a:spcPct val="115000"/>
              </a:lnSpc>
              <a:spcBef>
                <a:spcPts val="0"/>
              </a:spcBef>
              <a:spcAft>
                <a:spcPts val="0"/>
              </a:spcAft>
              <a:buSzPts val="1600"/>
              <a:buChar char="○"/>
            </a:pPr>
            <a:r>
              <a:rPr lang="en"/>
              <a:t>SAT Math</a:t>
            </a:r>
            <a:endParaRPr/>
          </a:p>
          <a:p>
            <a:pPr marL="914400" lvl="1" indent="-330200" algn="l" rtl="0">
              <a:lnSpc>
                <a:spcPct val="115000"/>
              </a:lnSpc>
              <a:spcBef>
                <a:spcPts val="0"/>
              </a:spcBef>
              <a:spcAft>
                <a:spcPts val="0"/>
              </a:spcAft>
              <a:buSzPts val="1600"/>
              <a:buChar char="○"/>
            </a:pPr>
            <a:r>
              <a:rPr lang="en"/>
              <a:t>Dropout Rates</a:t>
            </a:r>
            <a:endParaRPr/>
          </a:p>
          <a:p>
            <a:pPr marL="914400" lvl="1" indent="-330200" algn="l" rtl="0">
              <a:lnSpc>
                <a:spcPct val="115000"/>
              </a:lnSpc>
              <a:spcBef>
                <a:spcPts val="0"/>
              </a:spcBef>
              <a:spcAft>
                <a:spcPts val="0"/>
              </a:spcAft>
              <a:buSzPts val="1600"/>
              <a:buChar char="○"/>
            </a:pPr>
            <a:r>
              <a:rPr lang="en"/>
              <a:t>Matriculation Rates</a:t>
            </a:r>
            <a:endParaRPr/>
          </a:p>
          <a:p>
            <a:pPr marL="914400" lvl="1" indent="-330200" algn="l" rtl="0">
              <a:lnSpc>
                <a:spcPct val="115000"/>
              </a:lnSpc>
              <a:spcBef>
                <a:spcPts val="0"/>
              </a:spcBef>
              <a:spcAft>
                <a:spcPts val="0"/>
              </a:spcAft>
              <a:buSzPts val="1600"/>
              <a:buChar char="○"/>
            </a:pPr>
            <a:r>
              <a:rPr lang="en"/>
              <a:t>Graduation Rates</a:t>
            </a:r>
            <a:endParaRPr/>
          </a:p>
        </p:txBody>
      </p:sp>
      <p:sp>
        <p:nvSpPr>
          <p:cNvPr id="937" name="Google Shape;937;p11"/>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56</a:t>
            </a:fld>
            <a:endParaRPr/>
          </a:p>
        </p:txBody>
      </p:sp>
      <p:sp>
        <p:nvSpPr>
          <p:cNvPr id="938" name="Google Shape;938;p11"/>
          <p:cNvSpPr/>
          <p:nvPr/>
        </p:nvSpPr>
        <p:spPr>
          <a:xfrm>
            <a:off x="5803954" y="943250"/>
            <a:ext cx="3097500" cy="4159200"/>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9" name="Google Shape;939;p11" title="Points scored"/>
          <p:cNvPicPr preferRelativeResize="0"/>
          <p:nvPr/>
        </p:nvPicPr>
        <p:blipFill rotWithShape="1">
          <a:blip r:embed="rId3">
            <a:alphaModFix/>
          </a:blip>
          <a:srcRect/>
          <a:stretch/>
        </p:blipFill>
        <p:spPr>
          <a:xfrm>
            <a:off x="6876875" y="943250"/>
            <a:ext cx="1301775" cy="1587577"/>
          </a:xfrm>
          <a:prstGeom prst="rect">
            <a:avLst/>
          </a:prstGeom>
          <a:noFill/>
          <a:ln>
            <a:noFill/>
          </a:ln>
        </p:spPr>
      </p:pic>
      <p:sp>
        <p:nvSpPr>
          <p:cNvPr id="940" name="Google Shape;940;p11"/>
          <p:cNvSpPr txBox="1"/>
          <p:nvPr/>
        </p:nvSpPr>
        <p:spPr>
          <a:xfrm>
            <a:off x="6905175" y="1408500"/>
            <a:ext cx="587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Calibri"/>
                <a:ea typeface="Calibri"/>
                <a:cs typeface="Calibri"/>
                <a:sym typeface="Calibri"/>
              </a:rPr>
              <a:t>PWR 30%</a:t>
            </a:r>
            <a:endParaRPr sz="1000" b="1" i="0" u="none" strike="noStrike" cap="none">
              <a:solidFill>
                <a:schemeClr val="lt1"/>
              </a:solidFill>
              <a:latin typeface="Calibri"/>
              <a:ea typeface="Calibri"/>
              <a:cs typeface="Calibri"/>
              <a:sym typeface="Calibri"/>
            </a:endParaRPr>
          </a:p>
        </p:txBody>
      </p:sp>
      <p:sp>
        <p:nvSpPr>
          <p:cNvPr id="941" name="Google Shape;941;p11"/>
          <p:cNvSpPr txBox="1"/>
          <p:nvPr/>
        </p:nvSpPr>
        <p:spPr>
          <a:xfrm>
            <a:off x="7159813" y="1944800"/>
            <a:ext cx="7359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chemeClr val="lt1"/>
                </a:solidFill>
                <a:latin typeface="Calibri"/>
                <a:ea typeface="Calibri"/>
                <a:cs typeface="Calibri"/>
                <a:sym typeface="Calibri"/>
              </a:rPr>
              <a:t>Growth </a:t>
            </a:r>
            <a:endParaRPr sz="7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Calibri"/>
                <a:ea typeface="Calibri"/>
                <a:cs typeface="Calibri"/>
                <a:sym typeface="Calibri"/>
              </a:rPr>
              <a:t>40%</a:t>
            </a:r>
            <a:endParaRPr sz="800" b="1" i="0" u="none" strike="noStrike" cap="none">
              <a:solidFill>
                <a:schemeClr val="lt1"/>
              </a:solidFill>
              <a:latin typeface="Calibri"/>
              <a:ea typeface="Calibri"/>
              <a:cs typeface="Calibri"/>
              <a:sym typeface="Calibri"/>
            </a:endParaRPr>
          </a:p>
        </p:txBody>
      </p:sp>
      <p:sp>
        <p:nvSpPr>
          <p:cNvPr id="942" name="Google Shape;942;p11"/>
          <p:cNvSpPr txBox="1"/>
          <p:nvPr/>
        </p:nvSpPr>
        <p:spPr>
          <a:xfrm>
            <a:off x="7329775" y="1485588"/>
            <a:ext cx="9228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en" sz="700" b="1" i="0" u="none" strike="noStrike" cap="none">
                <a:solidFill>
                  <a:schemeClr val="lt1"/>
                </a:solidFill>
                <a:latin typeface="Calibri"/>
                <a:ea typeface="Calibri"/>
                <a:cs typeface="Calibri"/>
                <a:sym typeface="Calibri"/>
              </a:rPr>
              <a:t>Achievement </a:t>
            </a:r>
            <a:endParaRPr sz="7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chemeClr val="lt1"/>
                </a:solidFill>
                <a:latin typeface="Calibri"/>
                <a:ea typeface="Calibri"/>
                <a:cs typeface="Calibri"/>
                <a:sym typeface="Calibri"/>
              </a:rPr>
              <a:t>30%</a:t>
            </a:r>
            <a:endParaRPr sz="800" b="1" i="0" u="none" strike="noStrike" cap="none">
              <a:solidFill>
                <a:schemeClr val="lt1"/>
              </a:solidFill>
              <a:latin typeface="Calibri"/>
              <a:ea typeface="Calibri"/>
              <a:cs typeface="Calibri"/>
              <a:sym typeface="Calibri"/>
            </a:endParaRPr>
          </a:p>
        </p:txBody>
      </p:sp>
      <p:graphicFrame>
        <p:nvGraphicFramePr>
          <p:cNvPr id="943" name="Google Shape;943;p11"/>
          <p:cNvGraphicFramePr/>
          <p:nvPr/>
        </p:nvGraphicFramePr>
        <p:xfrm>
          <a:off x="5899225" y="2569725"/>
          <a:ext cx="3000000" cy="3000000"/>
        </p:xfrm>
        <a:graphic>
          <a:graphicData uri="http://schemas.openxmlformats.org/drawingml/2006/table">
            <a:tbl>
              <a:tblPr>
                <a:noFill/>
                <a:tableStyleId>{E6776074-983E-48F7-B29D-7DAD961CCDAB}</a:tableStyleId>
              </a:tblPr>
              <a:tblGrid>
                <a:gridCol w="2955075">
                  <a:extLst>
                    <a:ext uri="{9D8B030D-6E8A-4147-A177-3AD203B41FA5}">
                      <a16:colId xmlns:a16="http://schemas.microsoft.com/office/drawing/2014/main" val="20000"/>
                    </a:ext>
                  </a:extLst>
                </a:gridCol>
              </a:tblGrid>
              <a:tr h="304775">
                <a:tc>
                  <a:txBody>
                    <a:bodyPr/>
                    <a:lstStyle/>
                    <a:p>
                      <a:pPr marL="0" marR="0" lvl="0" indent="0" algn="ctr" rtl="0">
                        <a:lnSpc>
                          <a:spcPct val="100000"/>
                        </a:lnSpc>
                        <a:spcBef>
                          <a:spcPts val="0"/>
                        </a:spcBef>
                        <a:spcAft>
                          <a:spcPts val="0"/>
                        </a:spcAft>
                        <a:buClr>
                          <a:srgbClr val="000000"/>
                        </a:buClr>
                        <a:buSzPts val="800"/>
                        <a:buFont typeface="Arial"/>
                        <a:buNone/>
                      </a:pPr>
                      <a:r>
                        <a:rPr lang="en" sz="800" b="1" u="none" strike="noStrike" cap="none">
                          <a:solidFill>
                            <a:schemeClr val="lt1"/>
                          </a:solidFill>
                        </a:rPr>
                        <a:t>Current PWR Indicator: </a:t>
                      </a:r>
                      <a:r>
                        <a:rPr lang="en" sz="800" u="none" strike="noStrike" cap="none">
                          <a:solidFill>
                            <a:schemeClr val="lt1"/>
                          </a:solidFill>
                        </a:rPr>
                        <a:t>Points by Sub-Indicator &amp; Level</a:t>
                      </a:r>
                      <a:endParaRPr sz="800" u="none" strike="noStrike" cap="none">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6F31"/>
                    </a:solidFill>
                  </a:tcPr>
                </a:tc>
                <a:extLst>
                  <a:ext uri="{0D108BD9-81ED-4DB2-BD59-A6C34878D82A}">
                    <a16:rowId xmlns:a16="http://schemas.microsoft.com/office/drawing/2014/main" val="10000"/>
                  </a:ext>
                </a:extLst>
              </a:tr>
              <a:tr h="441925">
                <a:tc>
                  <a:txBody>
                    <a:bodyPr/>
                    <a:lstStyle/>
                    <a:p>
                      <a:pPr marL="0" marR="0" lvl="0" indent="0" algn="l" rtl="0">
                        <a:lnSpc>
                          <a:spcPct val="100000"/>
                        </a:lnSpc>
                        <a:spcBef>
                          <a:spcPts val="0"/>
                        </a:spcBef>
                        <a:spcAft>
                          <a:spcPts val="0"/>
                        </a:spcAft>
                        <a:buClr>
                          <a:srgbClr val="000000"/>
                        </a:buClr>
                        <a:buSzPts val="900"/>
                        <a:buFont typeface="Arial"/>
                        <a:buNone/>
                      </a:pPr>
                      <a:r>
                        <a:rPr lang="en" sz="900" b="1" u="sng" strike="noStrike" cap="none"/>
                        <a:t>SAT EBRW (8 points):</a:t>
                      </a:r>
                      <a:r>
                        <a:rPr lang="en" sz="900" b="1" u="none" strike="noStrike" cap="none"/>
                        <a:t> </a:t>
                      </a:r>
                      <a:r>
                        <a:rPr lang="en" sz="900" u="none" strike="noStrike" cap="none"/>
                        <a:t>Mean Scale Score</a:t>
                      </a:r>
                      <a:endParaRPr sz="900" u="none" strike="noStrike" cap="none"/>
                    </a:p>
                    <a:p>
                      <a:pPr marL="0" marR="0" lvl="0" indent="0" algn="l" rtl="0">
                        <a:lnSpc>
                          <a:spcPct val="100000"/>
                        </a:lnSpc>
                        <a:spcBef>
                          <a:spcPts val="0"/>
                        </a:spcBef>
                        <a:spcAft>
                          <a:spcPts val="0"/>
                        </a:spcAft>
                        <a:buClr>
                          <a:srgbClr val="000000"/>
                        </a:buClr>
                        <a:buSzPts val="800"/>
                        <a:buFont typeface="Arial"/>
                        <a:buNone/>
                      </a:pPr>
                      <a:r>
                        <a:rPr lang="en" sz="800" u="none" strike="noStrike" cap="none"/>
                        <a:t>[All Students (4) &amp; Disaggregated (1 each)]</a:t>
                      </a:r>
                      <a:endParaRPr sz="8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SAT Math (8 points):</a:t>
                      </a:r>
                      <a:r>
                        <a:rPr lang="en" sz="900" b="1" u="none" strike="noStrike" cap="none">
                          <a:solidFill>
                            <a:schemeClr val="dk1"/>
                          </a:solidFill>
                        </a:rPr>
                        <a:t> </a:t>
                      </a:r>
                      <a:r>
                        <a:rPr lang="en" sz="900" u="none" strike="noStrike" cap="none">
                          <a:solidFill>
                            <a:schemeClr val="dk1"/>
                          </a:solidFill>
                        </a:rPr>
                        <a:t>Mean Scale Score</a:t>
                      </a:r>
                      <a:endParaRPr sz="9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rPr>
                        <a:t>[All Students (4) &amp; Disaggregated (1 each)]</a:t>
                      </a:r>
                      <a:endParaRPr sz="10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Dropout (16 points):</a:t>
                      </a:r>
                      <a:r>
                        <a:rPr lang="en" sz="900" b="1" u="none" strike="noStrike" cap="none">
                          <a:solidFill>
                            <a:schemeClr val="dk1"/>
                          </a:solidFill>
                        </a:rPr>
                        <a:t> </a:t>
                      </a:r>
                      <a:r>
                        <a:rPr lang="en" sz="900" u="none" strike="noStrike" cap="none">
                          <a:solidFill>
                            <a:schemeClr val="dk1"/>
                          </a:solidFill>
                        </a:rPr>
                        <a:t>Rate</a:t>
                      </a:r>
                      <a:endParaRPr sz="9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rPr>
                        <a:t>[All Students (8) &amp; Disaggregated (2 each)]</a:t>
                      </a:r>
                      <a:endParaRPr sz="10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Matriculation (4 points):</a:t>
                      </a:r>
                      <a:r>
                        <a:rPr lang="en" sz="900" b="1" u="none" strike="noStrike" cap="none">
                          <a:solidFill>
                            <a:schemeClr val="dk1"/>
                          </a:solidFill>
                        </a:rPr>
                        <a:t> </a:t>
                      </a:r>
                      <a:r>
                        <a:rPr lang="en" sz="900" u="none" strike="noStrike" cap="none">
                          <a:solidFill>
                            <a:schemeClr val="dk1"/>
                          </a:solidFill>
                        </a:rPr>
                        <a:t>Rate</a:t>
                      </a:r>
                      <a:endParaRPr sz="900" u="none" strike="noStrike" cap="none">
                        <a:solidFill>
                          <a:schemeClr val="dk1"/>
                        </a:solidFill>
                      </a:endParaRPr>
                    </a:p>
                    <a:p>
                      <a:pPr marL="0" marR="0" lvl="0" indent="0" algn="l" rtl="0">
                        <a:lnSpc>
                          <a:spcPct val="100000"/>
                        </a:lnSpc>
                        <a:spcBef>
                          <a:spcPts val="0"/>
                        </a:spcBef>
                        <a:spcAft>
                          <a:spcPts val="0"/>
                        </a:spcAft>
                        <a:buClr>
                          <a:srgbClr val="000000"/>
                        </a:buClr>
                        <a:buSzPts val="800"/>
                        <a:buFont typeface="Arial"/>
                        <a:buNone/>
                      </a:pPr>
                      <a:r>
                        <a:rPr lang="en" sz="800" u="none" strike="noStrike" cap="none">
                          <a:solidFill>
                            <a:schemeClr val="dk1"/>
                          </a:solidFill>
                        </a:rPr>
                        <a:t>[All Students (4)]</a:t>
                      </a:r>
                      <a:endParaRPr sz="10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41925">
                <a:tc>
                  <a:txBody>
                    <a:bodyPr/>
                    <a:lstStyle/>
                    <a:p>
                      <a:pPr marL="0" marR="0" lvl="0" indent="0" algn="l" rtl="0">
                        <a:lnSpc>
                          <a:spcPct val="100000"/>
                        </a:lnSpc>
                        <a:spcBef>
                          <a:spcPts val="0"/>
                        </a:spcBef>
                        <a:spcAft>
                          <a:spcPts val="0"/>
                        </a:spcAft>
                        <a:buClr>
                          <a:schemeClr val="dk1"/>
                        </a:buClr>
                        <a:buSzPts val="1100"/>
                        <a:buFont typeface="Arial"/>
                        <a:buNone/>
                      </a:pPr>
                      <a:r>
                        <a:rPr lang="en" sz="900" b="1" u="sng" strike="noStrike" cap="none">
                          <a:solidFill>
                            <a:schemeClr val="dk1"/>
                          </a:solidFill>
                        </a:rPr>
                        <a:t>Graduation (16 points):</a:t>
                      </a:r>
                      <a:r>
                        <a:rPr lang="en" sz="900" b="1" u="none" strike="noStrike" cap="none">
                          <a:solidFill>
                            <a:schemeClr val="dk1"/>
                          </a:solidFill>
                        </a:rPr>
                        <a:t> </a:t>
                      </a:r>
                      <a:r>
                        <a:rPr lang="en" sz="900" u="none" strike="noStrike" cap="none">
                          <a:solidFill>
                            <a:schemeClr val="dk1"/>
                          </a:solidFill>
                        </a:rPr>
                        <a:t>Rate</a:t>
                      </a:r>
                      <a:endParaRPr sz="9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800" u="none" strike="noStrike" cap="none">
                          <a:solidFill>
                            <a:schemeClr val="dk1"/>
                          </a:solidFill>
                        </a:rPr>
                        <a:t>[All Students (8) &amp; Disaggregated (2 each)]</a:t>
                      </a:r>
                      <a:endParaRPr sz="800" u="none" strike="noStrike" cap="none">
                        <a:solidFill>
                          <a:schemeClr val="dk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944" name="Google Shape;944;p11"/>
          <p:cNvSpPr/>
          <p:nvPr/>
        </p:nvSpPr>
        <p:spPr>
          <a:xfrm rot="10800000">
            <a:off x="6084400" y="1536825"/>
            <a:ext cx="891600" cy="1032900"/>
          </a:xfrm>
          <a:prstGeom prst="bentUpArrow">
            <a:avLst>
              <a:gd name="adj1" fmla="val 25000"/>
              <a:gd name="adj2" fmla="val 25000"/>
              <a:gd name="adj3" fmla="val 25000"/>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2"/>
          <p:cNvSpPr/>
          <p:nvPr/>
        </p:nvSpPr>
        <p:spPr>
          <a:xfrm>
            <a:off x="5682625" y="1173075"/>
            <a:ext cx="3289200" cy="3329400"/>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1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PWR Indicator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Sub-Indicator Weight in the Frameworks</a:t>
            </a:r>
            <a:endParaRPr/>
          </a:p>
        </p:txBody>
      </p:sp>
      <p:sp>
        <p:nvSpPr>
          <p:cNvPr id="951" name="Google Shape;951;p12"/>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p>
            <a:pPr marL="457200" lvl="0" indent="-342900" algn="l" rtl="0">
              <a:lnSpc>
                <a:spcPct val="115000"/>
              </a:lnSpc>
              <a:spcBef>
                <a:spcPts val="0"/>
              </a:spcBef>
              <a:spcAft>
                <a:spcPts val="0"/>
              </a:spcAft>
              <a:buSzPts val="1800"/>
              <a:buChar char="●"/>
            </a:pPr>
            <a:r>
              <a:rPr lang="en"/>
              <a:t>Overall, graduation rates, dropout rates, and SAT (combined) represent the highest percent of points towards overall ratings (around 9% each). </a:t>
            </a:r>
            <a:endParaRPr/>
          </a:p>
          <a:p>
            <a:pPr marL="457200" lvl="0" indent="-342900" algn="l" rtl="0">
              <a:lnSpc>
                <a:spcPct val="115000"/>
              </a:lnSpc>
              <a:spcBef>
                <a:spcPts val="0"/>
              </a:spcBef>
              <a:spcAft>
                <a:spcPts val="0"/>
              </a:spcAft>
              <a:buSzPts val="1800"/>
              <a:buChar char="●"/>
            </a:pPr>
            <a:r>
              <a:rPr lang="en"/>
              <a:t>Matriculation rates are weighted the lowest and make up around 2% of overall high school and district framework ratings.</a:t>
            </a:r>
            <a:endParaRPr/>
          </a:p>
        </p:txBody>
      </p:sp>
      <p:sp>
        <p:nvSpPr>
          <p:cNvPr id="952" name="Google Shape;952;p12"/>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57</a:t>
            </a:fld>
            <a:endParaRPr/>
          </a:p>
        </p:txBody>
      </p:sp>
      <p:pic>
        <p:nvPicPr>
          <p:cNvPr id="953" name="Google Shape;953;p12" title="Chart"/>
          <p:cNvPicPr preferRelativeResize="0"/>
          <p:nvPr/>
        </p:nvPicPr>
        <p:blipFill rotWithShape="1">
          <a:blip r:embed="rId3">
            <a:alphaModFix/>
          </a:blip>
          <a:srcRect l="3287" t="6510" b="11680"/>
          <a:stretch/>
        </p:blipFill>
        <p:spPr>
          <a:xfrm>
            <a:off x="5726588" y="1811277"/>
            <a:ext cx="3245214" cy="1537956"/>
          </a:xfrm>
          <a:prstGeom prst="rect">
            <a:avLst/>
          </a:prstGeom>
          <a:noFill/>
          <a:ln>
            <a:noFill/>
          </a:ln>
        </p:spPr>
      </p:pic>
      <p:sp>
        <p:nvSpPr>
          <p:cNvPr id="954" name="Google Shape;954;p12"/>
          <p:cNvSpPr txBox="1"/>
          <p:nvPr/>
        </p:nvSpPr>
        <p:spPr>
          <a:xfrm>
            <a:off x="5815375" y="3455775"/>
            <a:ext cx="30237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Calibri"/>
                <a:ea typeface="Calibri"/>
                <a:cs typeface="Calibri"/>
                <a:sym typeface="Calibri"/>
              </a:rPr>
              <a:t>These percentages vary based on the number of sub-indicators/subgroups that are reported for individual schools/districts.</a:t>
            </a:r>
            <a:endParaRPr sz="1400" b="0" i="1" u="none" strike="noStrike" cap="none">
              <a:solidFill>
                <a:srgbClr val="000000"/>
              </a:solidFill>
              <a:latin typeface="Calibri"/>
              <a:ea typeface="Calibri"/>
              <a:cs typeface="Calibri"/>
              <a:sym typeface="Calibri"/>
            </a:endParaRPr>
          </a:p>
        </p:txBody>
      </p:sp>
      <p:sp>
        <p:nvSpPr>
          <p:cNvPr id="955" name="Google Shape;955;p12"/>
          <p:cNvSpPr txBox="1"/>
          <p:nvPr/>
        </p:nvSpPr>
        <p:spPr>
          <a:xfrm>
            <a:off x="5817400" y="1257175"/>
            <a:ext cx="30636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Much Do Each of the PWR Sub-Indicators Contribute to Overall Ratings?</a:t>
            </a:r>
            <a:endParaRPr sz="1200" b="1" i="0" u="none" strike="noStrike" cap="none">
              <a:solidFill>
                <a:srgbClr val="000000"/>
              </a:solidFill>
              <a:latin typeface="Calibri"/>
              <a:ea typeface="Calibri"/>
              <a:cs typeface="Calibri"/>
              <a:sym typeface="Calibri"/>
            </a:endParaRPr>
          </a:p>
        </p:txBody>
      </p:sp>
    </p:spTree>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4"/>
          <p:cNvSpPr/>
          <p:nvPr/>
        </p:nvSpPr>
        <p:spPr>
          <a:xfrm>
            <a:off x="5682625" y="969075"/>
            <a:ext cx="3289200" cy="4101000"/>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8" name="Google Shape;968;p14" title="Chart"/>
          <p:cNvPicPr preferRelativeResize="0"/>
          <p:nvPr/>
        </p:nvPicPr>
        <p:blipFill rotWithShape="1">
          <a:blip r:embed="rId3">
            <a:alphaModFix/>
          </a:blip>
          <a:srcRect l="3287" t="6510" b="11680"/>
          <a:stretch/>
        </p:blipFill>
        <p:spPr>
          <a:xfrm>
            <a:off x="5726588" y="1607277"/>
            <a:ext cx="3245214" cy="1537956"/>
          </a:xfrm>
          <a:prstGeom prst="rect">
            <a:avLst/>
          </a:prstGeom>
          <a:noFill/>
          <a:ln>
            <a:noFill/>
          </a:ln>
        </p:spPr>
      </p:pic>
      <p:sp>
        <p:nvSpPr>
          <p:cNvPr id="969" name="Google Shape;969;p14"/>
          <p:cNvSpPr txBox="1"/>
          <p:nvPr/>
        </p:nvSpPr>
        <p:spPr>
          <a:xfrm>
            <a:off x="5837350" y="3145225"/>
            <a:ext cx="30237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Calibri"/>
                <a:ea typeface="Calibri"/>
                <a:cs typeface="Calibri"/>
                <a:sym typeface="Calibri"/>
              </a:rPr>
              <a:t>These percentages vary based on the number of sub-indicators/subgroups that are reported for individual schools/districts.</a:t>
            </a:r>
            <a:endParaRPr sz="1100" b="0" i="1" u="none" strike="noStrike" cap="none">
              <a:solidFill>
                <a:srgbClr val="000000"/>
              </a:solidFill>
              <a:latin typeface="Calibri"/>
              <a:ea typeface="Calibri"/>
              <a:cs typeface="Calibri"/>
              <a:sym typeface="Calibri"/>
            </a:endParaRPr>
          </a:p>
        </p:txBody>
      </p:sp>
      <p:sp>
        <p:nvSpPr>
          <p:cNvPr id="970" name="Google Shape;970;p14"/>
          <p:cNvSpPr txBox="1"/>
          <p:nvPr/>
        </p:nvSpPr>
        <p:spPr>
          <a:xfrm>
            <a:off x="5817400" y="1053175"/>
            <a:ext cx="30636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Much Do Each of the PWR Sub-Indicators Contribute to Overall Ratings?</a:t>
            </a:r>
            <a:endParaRPr sz="1200" b="1" i="0" u="none" strike="noStrike" cap="none">
              <a:solidFill>
                <a:srgbClr val="000000"/>
              </a:solidFill>
              <a:latin typeface="Calibri"/>
              <a:ea typeface="Calibri"/>
              <a:cs typeface="Calibri"/>
              <a:sym typeface="Calibri"/>
            </a:endParaRPr>
          </a:p>
        </p:txBody>
      </p:sp>
      <p:sp>
        <p:nvSpPr>
          <p:cNvPr id="971" name="Google Shape;971;p1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Dropout Rate Sub-Indicator </a:t>
            </a:r>
            <a:r>
              <a:rPr lang="en" b="1">
                <a:latin typeface="Arial"/>
                <a:ea typeface="Arial"/>
                <a:cs typeface="Arial"/>
                <a:sym typeface="Arial"/>
              </a:rPr>
              <a:t>|</a:t>
            </a:r>
            <a:r>
              <a:rPr lang="en">
                <a:latin typeface="Arial"/>
                <a:ea typeface="Arial"/>
                <a:cs typeface="Arial"/>
                <a:sym typeface="Arial"/>
              </a:rPr>
              <a:t> Inclusion in the Framework</a:t>
            </a:r>
            <a:endParaRPr>
              <a:latin typeface="Arial"/>
              <a:ea typeface="Arial"/>
              <a:cs typeface="Arial"/>
              <a:sym typeface="Arial"/>
            </a:endParaRPr>
          </a:p>
        </p:txBody>
      </p:sp>
      <p:pic>
        <p:nvPicPr>
          <p:cNvPr id="972" name="Google Shape;972;p14"/>
          <p:cNvPicPr preferRelativeResize="0"/>
          <p:nvPr/>
        </p:nvPicPr>
        <p:blipFill rotWithShape="1">
          <a:blip r:embed="rId4">
            <a:alphaModFix/>
          </a:blip>
          <a:srcRect/>
          <a:stretch/>
        </p:blipFill>
        <p:spPr>
          <a:xfrm>
            <a:off x="5837345" y="4149912"/>
            <a:ext cx="3023700" cy="769451"/>
          </a:xfrm>
          <a:prstGeom prst="rect">
            <a:avLst/>
          </a:prstGeom>
          <a:noFill/>
          <a:ln>
            <a:noFill/>
          </a:ln>
        </p:spPr>
      </p:pic>
      <p:sp>
        <p:nvSpPr>
          <p:cNvPr id="973" name="Google Shape;973;p14"/>
          <p:cNvSpPr txBox="1">
            <a:spLocks noGrp="1"/>
          </p:cNvSpPr>
          <p:nvPr>
            <p:ph type="body" idx="1"/>
          </p:nvPr>
        </p:nvSpPr>
        <p:spPr>
          <a:xfrm>
            <a:off x="457200" y="1143000"/>
            <a:ext cx="4719600" cy="3191700"/>
          </a:xfrm>
          <a:prstGeom prst="rect">
            <a:avLst/>
          </a:prstGeom>
          <a:noFill/>
          <a:ln>
            <a:noFill/>
          </a:ln>
        </p:spPr>
        <p:txBody>
          <a:bodyPr spcFirstLastPara="1" wrap="square" lIns="0" tIns="0" rIns="0" bIns="0" anchor="t" anchorCtr="0">
            <a:normAutofit/>
          </a:bodyPr>
          <a:lstStyle/>
          <a:p>
            <a:pPr marL="457200" lvl="0" indent="-333375" algn="l" rtl="0">
              <a:lnSpc>
                <a:spcPct val="115000"/>
              </a:lnSpc>
              <a:spcBef>
                <a:spcPts val="0"/>
              </a:spcBef>
              <a:spcAft>
                <a:spcPts val="0"/>
              </a:spcAft>
              <a:buSzPts val="1650"/>
              <a:buChar char="●"/>
            </a:pPr>
            <a:r>
              <a:rPr lang="en" sz="1650"/>
              <a:t>Reflects the percent of high school students who leave school during a single year and do not re-enroll in a different Colorado school.</a:t>
            </a:r>
            <a:endParaRPr sz="1650"/>
          </a:p>
          <a:p>
            <a:pPr marL="457200" lvl="0" indent="-333375" algn="l" rtl="0">
              <a:lnSpc>
                <a:spcPct val="115000"/>
              </a:lnSpc>
              <a:spcBef>
                <a:spcPts val="0"/>
              </a:spcBef>
              <a:spcAft>
                <a:spcPts val="0"/>
              </a:spcAft>
              <a:buSzPts val="1650"/>
              <a:buChar char="●"/>
            </a:pPr>
            <a:r>
              <a:rPr lang="en" sz="1650"/>
              <a:t>Used to demonstrate success at preventing students from dropping out of high school.</a:t>
            </a:r>
            <a:endParaRPr sz="1650"/>
          </a:p>
          <a:p>
            <a:pPr marL="457200" lvl="0" indent="-333375" algn="l" rtl="0">
              <a:lnSpc>
                <a:spcPct val="115000"/>
              </a:lnSpc>
              <a:spcBef>
                <a:spcPts val="0"/>
              </a:spcBef>
              <a:spcAft>
                <a:spcPts val="0"/>
              </a:spcAft>
              <a:buSzPts val="1650"/>
              <a:buChar char="●"/>
            </a:pPr>
            <a:r>
              <a:rPr lang="en" sz="1650"/>
              <a:t>Reported as an aggregate (i.e., all students) and disaggregated for each student group (i.e., students with disabilities - SPED, multilingual learners - ML, minority students, students eligible for free or reduced-price lunch - FRL).</a:t>
            </a:r>
            <a:endParaRPr sz="1650"/>
          </a:p>
        </p:txBody>
      </p:sp>
      <p:sp>
        <p:nvSpPr>
          <p:cNvPr id="974" name="Google Shape;974;p14"/>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58</a:t>
            </a:fld>
            <a:endParaRPr/>
          </a:p>
        </p:txBody>
      </p:sp>
      <p:sp>
        <p:nvSpPr>
          <p:cNvPr id="975" name="Google Shape;975;p14"/>
          <p:cNvSpPr txBox="1"/>
          <p:nvPr/>
        </p:nvSpPr>
        <p:spPr>
          <a:xfrm>
            <a:off x="5795425" y="3780600"/>
            <a:ext cx="3063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are 2023 Dropout Rates Scored?</a:t>
            </a:r>
            <a:endParaRPr sz="1200" b="1" i="0" u="none" strike="noStrike" cap="none">
              <a:solidFill>
                <a:srgbClr val="000000"/>
              </a:solidFill>
              <a:latin typeface="Calibri"/>
              <a:ea typeface="Calibri"/>
              <a:cs typeface="Calibri"/>
              <a:sym typeface="Calibri"/>
            </a:endParaRPr>
          </a:p>
        </p:txBody>
      </p:sp>
      <p:sp>
        <p:nvSpPr>
          <p:cNvPr id="976" name="Google Shape;976;p14"/>
          <p:cNvSpPr/>
          <p:nvPr/>
        </p:nvSpPr>
        <p:spPr>
          <a:xfrm>
            <a:off x="5817400" y="1607275"/>
            <a:ext cx="2954100" cy="328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Dropout Rate Sub-Indicator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Calculation</a:t>
            </a:r>
            <a:endParaRPr/>
          </a:p>
        </p:txBody>
      </p:sp>
      <p:sp>
        <p:nvSpPr>
          <p:cNvPr id="982" name="Google Shape;982;p15"/>
          <p:cNvSpPr txBox="1">
            <a:spLocks noGrp="1"/>
          </p:cNvSpPr>
          <p:nvPr>
            <p:ph type="body" idx="1"/>
          </p:nvPr>
        </p:nvSpPr>
        <p:spPr>
          <a:xfrm>
            <a:off x="457200" y="2169000"/>
            <a:ext cx="8520600" cy="2166000"/>
          </a:xfrm>
          <a:prstGeom prst="rect">
            <a:avLst/>
          </a:prstGeom>
          <a:noFill/>
          <a:ln>
            <a:noFill/>
          </a:ln>
        </p:spPr>
        <p:txBody>
          <a:bodyPr spcFirstLastPara="1" wrap="square" lIns="0" tIns="0" rIns="0" bIns="0" anchor="t" anchorCtr="0">
            <a:normAutofit lnSpcReduction="10000"/>
          </a:bodyPr>
          <a:lstStyle/>
          <a:p>
            <a:pPr marL="457200" lvl="0" indent="-330200" algn="l" rtl="0">
              <a:lnSpc>
                <a:spcPct val="115000"/>
              </a:lnSpc>
              <a:spcBef>
                <a:spcPts val="0"/>
              </a:spcBef>
              <a:spcAft>
                <a:spcPts val="0"/>
              </a:spcAft>
              <a:buSzPts val="1600"/>
              <a:buChar char="●"/>
            </a:pPr>
            <a:r>
              <a:rPr lang="en"/>
              <a:t>Data is lagged by one-year due to the timing of data release (i.e., data for 2023 frameworks represent students from the 2021-22 school year).</a:t>
            </a:r>
            <a:endParaRPr/>
          </a:p>
          <a:p>
            <a:pPr marL="457200" lvl="0" indent="-330200" algn="l" rtl="0">
              <a:lnSpc>
                <a:spcPct val="115000"/>
              </a:lnSpc>
              <a:spcBef>
                <a:spcPts val="0"/>
              </a:spcBef>
              <a:spcAft>
                <a:spcPts val="0"/>
              </a:spcAft>
              <a:buSzPts val="1600"/>
              <a:buChar char="●"/>
            </a:pPr>
            <a:r>
              <a:rPr lang="en"/>
              <a:t>High school students who re-enroll at a different Colorado school during the school year are not counted as a dropout.</a:t>
            </a:r>
            <a:endParaRPr/>
          </a:p>
          <a:p>
            <a:pPr marL="457200" lvl="0" indent="-330200" algn="l" rtl="0">
              <a:lnSpc>
                <a:spcPct val="115000"/>
              </a:lnSpc>
              <a:spcBef>
                <a:spcPts val="0"/>
              </a:spcBef>
              <a:spcAft>
                <a:spcPts val="0"/>
              </a:spcAft>
              <a:buSzPts val="1600"/>
              <a:buChar char="●"/>
            </a:pPr>
            <a:r>
              <a:rPr lang="en"/>
              <a:t>Only includes high school dropouts (not middle school).</a:t>
            </a:r>
            <a:endParaRPr/>
          </a:p>
          <a:p>
            <a:pPr marL="457200" lvl="0" indent="-330200" algn="l" rtl="0">
              <a:lnSpc>
                <a:spcPct val="115000"/>
              </a:lnSpc>
              <a:spcBef>
                <a:spcPts val="0"/>
              </a:spcBef>
              <a:spcAft>
                <a:spcPts val="0"/>
              </a:spcAft>
              <a:buSzPts val="1600"/>
              <a:buChar char="●"/>
            </a:pPr>
            <a:r>
              <a:rPr lang="en"/>
              <a:t>The aggregate rate is worth 8 points while the disaggregated rate for each student group is worth 2 points each (16 points overall).</a:t>
            </a:r>
            <a:endParaRPr/>
          </a:p>
        </p:txBody>
      </p:sp>
      <p:sp>
        <p:nvSpPr>
          <p:cNvPr id="983" name="Google Shape;983;p1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59</a:t>
            </a:fld>
            <a:endParaRPr/>
          </a:p>
        </p:txBody>
      </p:sp>
      <p:sp>
        <p:nvSpPr>
          <p:cNvPr id="984" name="Google Shape;984;p15"/>
          <p:cNvSpPr/>
          <p:nvPr/>
        </p:nvSpPr>
        <p:spPr>
          <a:xfrm>
            <a:off x="2146063" y="1061725"/>
            <a:ext cx="4896300" cy="929100"/>
          </a:xfrm>
          <a:prstGeom prst="rect">
            <a:avLst/>
          </a:prstGeom>
          <a:solidFill>
            <a:srgbClr val="FFEA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15"/>
          <p:cNvSpPr txBox="1"/>
          <p:nvPr/>
        </p:nvSpPr>
        <p:spPr>
          <a:xfrm>
            <a:off x="2123825" y="1282725"/>
            <a:ext cx="48963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80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 of 2021-22 dropouts</a:t>
            </a:r>
            <a:endParaRPr sz="1400" b="0" i="0" u="none" strike="noStrike" cap="none">
              <a:solidFill>
                <a:srgbClr val="000000"/>
              </a:solidFill>
              <a:latin typeface="Arial"/>
              <a:ea typeface="Arial"/>
              <a:cs typeface="Arial"/>
              <a:sym typeface="Arial"/>
            </a:endParaRPr>
          </a:p>
        </p:txBody>
      </p:sp>
      <p:cxnSp>
        <p:nvCxnSpPr>
          <p:cNvPr id="986" name="Google Shape;986;p15"/>
          <p:cNvCxnSpPr/>
          <p:nvPr/>
        </p:nvCxnSpPr>
        <p:spPr>
          <a:xfrm>
            <a:off x="2200427" y="1636725"/>
            <a:ext cx="4689000" cy="2100"/>
          </a:xfrm>
          <a:prstGeom prst="straightConnector1">
            <a:avLst/>
          </a:prstGeom>
          <a:noFill/>
          <a:ln w="9525" cap="flat" cmpd="sng">
            <a:solidFill>
              <a:srgbClr val="595959"/>
            </a:solidFill>
            <a:prstDash val="solid"/>
            <a:round/>
            <a:headEnd type="none" w="sm" len="sm"/>
            <a:tailEnd type="none" w="sm" len="sm"/>
          </a:ln>
        </p:spPr>
      </p:cxnSp>
      <p:sp>
        <p:nvSpPr>
          <p:cNvPr id="987" name="Google Shape;987;p15"/>
          <p:cNvSpPr txBox="1"/>
          <p:nvPr/>
        </p:nvSpPr>
        <p:spPr>
          <a:xfrm>
            <a:off x="2200427" y="1636725"/>
            <a:ext cx="4689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80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2021-22 membership base</a:t>
            </a:r>
            <a:endParaRPr sz="1400" b="0" i="0" u="none" strike="noStrike" cap="none">
              <a:solidFill>
                <a:srgbClr val="000000"/>
              </a:solidFill>
              <a:latin typeface="Arial"/>
              <a:ea typeface="Arial"/>
              <a:cs typeface="Arial"/>
              <a:sym typeface="Arial"/>
            </a:endParaRPr>
          </a:p>
        </p:txBody>
      </p:sp>
      <p:sp>
        <p:nvSpPr>
          <p:cNvPr id="988" name="Google Shape;988;p15"/>
          <p:cNvSpPr txBox="1"/>
          <p:nvPr/>
        </p:nvSpPr>
        <p:spPr>
          <a:xfrm>
            <a:off x="2101625" y="1061725"/>
            <a:ext cx="48963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2023 Dropout Rate Calculation:</a:t>
            </a:r>
            <a:endParaRPr sz="1200" b="1" i="0" u="none" strike="noStrike" cap="none">
              <a:solidFill>
                <a:srgbClr val="000000"/>
              </a:solidFill>
              <a:latin typeface="Calibri"/>
              <a:ea typeface="Calibri"/>
              <a:cs typeface="Calibri"/>
              <a:sym typeface="Calibri"/>
            </a:endParaRPr>
          </a:p>
        </p:txBody>
      </p:sp>
    </p:spTree>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Elements of the Current State Accountability System</a:t>
            </a:r>
            <a:endParaRPr/>
          </a:p>
        </p:txBody>
      </p:sp>
      <p:sp>
        <p:nvSpPr>
          <p:cNvPr id="460" name="Google Shape;460;p6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a:t>
            </a:fld>
            <a:endParaRPr/>
          </a:p>
        </p:txBody>
      </p:sp>
      <p:graphicFrame>
        <p:nvGraphicFramePr>
          <p:cNvPr id="461" name="Google Shape;461;p69"/>
          <p:cNvGraphicFramePr/>
          <p:nvPr/>
        </p:nvGraphicFramePr>
        <p:xfrm>
          <a:off x="765387" y="1109132"/>
          <a:ext cx="7389700" cy="3198700"/>
        </p:xfrm>
        <a:graphic>
          <a:graphicData uri="http://schemas.openxmlformats.org/drawingml/2006/table">
            <a:tbl>
              <a:tblPr firstRow="1" bandRow="1">
                <a:noFill/>
                <a:tableStyleId>{668EC1D3-D6D3-4F26-A047-25537E5B26D6}</a:tableStyleId>
              </a:tblPr>
              <a:tblGrid>
                <a:gridCol w="3694850">
                  <a:extLst>
                    <a:ext uri="{9D8B030D-6E8A-4147-A177-3AD203B41FA5}">
                      <a16:colId xmlns:a16="http://schemas.microsoft.com/office/drawing/2014/main" val="20000"/>
                    </a:ext>
                  </a:extLst>
                </a:gridCol>
                <a:gridCol w="3694850">
                  <a:extLst>
                    <a:ext uri="{9D8B030D-6E8A-4147-A177-3AD203B41FA5}">
                      <a16:colId xmlns:a16="http://schemas.microsoft.com/office/drawing/2014/main" val="20001"/>
                    </a:ext>
                  </a:extLst>
                </a:gridCol>
              </a:tblGrid>
              <a:tr h="799675">
                <a:tc>
                  <a:txBody>
                    <a:bodyPr/>
                    <a:lstStyle/>
                    <a:p>
                      <a:pPr marL="0" marR="0" lvl="0" indent="0" algn="l" rtl="0">
                        <a:lnSpc>
                          <a:spcPct val="100000"/>
                        </a:lnSpc>
                        <a:spcBef>
                          <a:spcPts val="0"/>
                        </a:spcBef>
                        <a:spcAft>
                          <a:spcPts val="0"/>
                        </a:spcAft>
                        <a:buNone/>
                      </a:pPr>
                      <a:r>
                        <a:rPr lang="en" sz="1400" u="none" strike="noStrike" cap="none"/>
                        <a:t>Frameworks</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FCE0AB"/>
                    </a:solidFill>
                  </a:tcPr>
                </a:tc>
                <a:tc>
                  <a:txBody>
                    <a:bodyPr/>
                    <a:lstStyle/>
                    <a:p>
                      <a:pPr marL="0" marR="0" lvl="0" indent="0" algn="l" rtl="0">
                        <a:lnSpc>
                          <a:spcPct val="100000"/>
                        </a:lnSpc>
                        <a:spcBef>
                          <a:spcPts val="0"/>
                        </a:spcBef>
                        <a:spcAft>
                          <a:spcPts val="0"/>
                        </a:spcAft>
                        <a:buNone/>
                      </a:pPr>
                      <a:r>
                        <a:rPr lang="en" sz="1400" u="none" strike="noStrike" cap="none"/>
                        <a:t>Public Reporting</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CCECFF"/>
                    </a:solidFill>
                  </a:tcPr>
                </a:tc>
                <a:extLst>
                  <a:ext uri="{0D108BD9-81ED-4DB2-BD59-A6C34878D82A}">
                    <a16:rowId xmlns:a16="http://schemas.microsoft.com/office/drawing/2014/main" val="10000"/>
                  </a:ext>
                </a:extLst>
              </a:tr>
              <a:tr h="799675">
                <a:tc>
                  <a:txBody>
                    <a:bodyPr/>
                    <a:lstStyle/>
                    <a:p>
                      <a:pPr marL="0" marR="0" lvl="0" indent="0" algn="r" rtl="0">
                        <a:lnSpc>
                          <a:spcPct val="100000"/>
                        </a:lnSpc>
                        <a:spcBef>
                          <a:spcPts val="0"/>
                        </a:spcBef>
                        <a:spcAft>
                          <a:spcPts val="0"/>
                        </a:spcAft>
                        <a:buNone/>
                      </a:pPr>
                      <a:r>
                        <a:rPr lang="en" sz="1400" u="none" strike="noStrike" cap="none"/>
                        <a:t>Improvement Planning</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FF9966"/>
                    </a:solidFill>
                  </a:tcPr>
                </a:tc>
                <a:tc>
                  <a:txBody>
                    <a:bodyPr/>
                    <a:lstStyle/>
                    <a:p>
                      <a:pPr marL="0" marR="0" lvl="0" indent="0" algn="r" rtl="0">
                        <a:lnSpc>
                          <a:spcPct val="100000"/>
                        </a:lnSpc>
                        <a:spcBef>
                          <a:spcPts val="0"/>
                        </a:spcBef>
                        <a:spcAft>
                          <a:spcPts val="0"/>
                        </a:spcAft>
                        <a:buNone/>
                      </a:pPr>
                      <a:r>
                        <a:rPr lang="en" sz="1400" u="none" strike="noStrike" cap="none"/>
                        <a:t>Public Engagement</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92D050"/>
                    </a:solidFill>
                  </a:tcPr>
                </a:tc>
                <a:extLst>
                  <a:ext uri="{0D108BD9-81ED-4DB2-BD59-A6C34878D82A}">
                    <a16:rowId xmlns:a16="http://schemas.microsoft.com/office/drawing/2014/main" val="10001"/>
                  </a:ext>
                </a:extLst>
              </a:tr>
              <a:tr h="799675">
                <a:tc>
                  <a:txBody>
                    <a:bodyPr/>
                    <a:lstStyle/>
                    <a:p>
                      <a:pPr marL="0" marR="0" lvl="0" indent="0" algn="l" rtl="0">
                        <a:lnSpc>
                          <a:spcPct val="100000"/>
                        </a:lnSpc>
                        <a:spcBef>
                          <a:spcPts val="0"/>
                        </a:spcBef>
                        <a:spcAft>
                          <a:spcPts val="0"/>
                        </a:spcAft>
                        <a:buNone/>
                      </a:pPr>
                      <a:r>
                        <a:rPr lang="en" sz="1400" u="none" strike="noStrike" cap="none">
                          <a:solidFill>
                            <a:schemeClr val="lt1"/>
                          </a:solidFill>
                        </a:rPr>
                        <a:t>Supports and Interventions</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FF99CC"/>
                    </a:solidFill>
                  </a:tcPr>
                </a:tc>
                <a:tc>
                  <a:txBody>
                    <a:bodyPr/>
                    <a:lstStyle/>
                    <a:p>
                      <a:pPr marL="0" marR="0" lvl="0" indent="0" algn="l" rtl="0">
                        <a:lnSpc>
                          <a:spcPct val="100000"/>
                        </a:lnSpc>
                        <a:spcBef>
                          <a:spcPts val="0"/>
                        </a:spcBef>
                        <a:spcAft>
                          <a:spcPts val="0"/>
                        </a:spcAft>
                        <a:buNone/>
                      </a:pPr>
                      <a:r>
                        <a:rPr lang="en" sz="1400" u="none" strike="noStrike" cap="none">
                          <a:solidFill>
                            <a:schemeClr val="lt1"/>
                          </a:solidFill>
                        </a:rPr>
                        <a:t>Accreditation</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0066FF"/>
                    </a:solidFill>
                  </a:tcPr>
                </a:tc>
                <a:extLst>
                  <a:ext uri="{0D108BD9-81ED-4DB2-BD59-A6C34878D82A}">
                    <a16:rowId xmlns:a16="http://schemas.microsoft.com/office/drawing/2014/main" val="10002"/>
                  </a:ext>
                </a:extLst>
              </a:tr>
              <a:tr h="799675">
                <a:tc>
                  <a:txBody>
                    <a:bodyPr/>
                    <a:lstStyle/>
                    <a:p>
                      <a:pPr marL="0" marR="0" lvl="0" indent="0" algn="r" rtl="0">
                        <a:lnSpc>
                          <a:spcPct val="100000"/>
                        </a:lnSpc>
                        <a:spcBef>
                          <a:spcPts val="0"/>
                        </a:spcBef>
                        <a:spcAft>
                          <a:spcPts val="0"/>
                        </a:spcAft>
                        <a:buNone/>
                      </a:pPr>
                      <a:r>
                        <a:rPr lang="en" sz="1400" u="none" strike="noStrike" cap="none">
                          <a:solidFill>
                            <a:schemeClr val="lt1"/>
                          </a:solidFill>
                        </a:rPr>
                        <a:t>Awards</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CC00FF"/>
                    </a:solidFill>
                  </a:tcPr>
                </a:tc>
                <a:tc>
                  <a:txBody>
                    <a:bodyPr/>
                    <a:lstStyle/>
                    <a:p>
                      <a:pPr marL="0" marR="0" lvl="0" indent="0" algn="r" rtl="0">
                        <a:lnSpc>
                          <a:spcPct val="100000"/>
                        </a:lnSpc>
                        <a:spcBef>
                          <a:spcPts val="0"/>
                        </a:spcBef>
                        <a:spcAft>
                          <a:spcPts val="0"/>
                        </a:spcAft>
                        <a:buNone/>
                      </a:pPr>
                      <a:r>
                        <a:rPr lang="en" sz="1400" u="none" strike="noStrike" cap="none">
                          <a:solidFill>
                            <a:schemeClr val="lt1"/>
                          </a:solidFill>
                        </a:rPr>
                        <a:t>Anything else?</a:t>
                      </a:r>
                      <a:endParaRPr/>
                    </a:p>
                  </a:txBody>
                  <a:tcPr marL="91450" marR="91450" marT="45725" marB="45725" anchor="ctr">
                    <a:lnL w="57150" cap="flat" cmpd="sng">
                      <a:solidFill>
                        <a:schemeClr val="dk1"/>
                      </a:solidFill>
                      <a:prstDash val="solid"/>
                      <a:round/>
                      <a:headEnd type="none" w="sm" len="sm"/>
                      <a:tailEnd type="none" w="sm" len="sm"/>
                    </a:lnL>
                    <a:lnR w="57150" cap="flat" cmpd="sng">
                      <a:solidFill>
                        <a:schemeClr val="dk1"/>
                      </a:solidFill>
                      <a:prstDash val="solid"/>
                      <a:round/>
                      <a:headEnd type="none" w="sm" len="sm"/>
                      <a:tailEnd type="none" w="sm" len="sm"/>
                    </a:lnR>
                    <a:lnT w="57150" cap="flat" cmpd="sng">
                      <a:solidFill>
                        <a:schemeClr val="dk1"/>
                      </a:solidFill>
                      <a:prstDash val="solid"/>
                      <a:round/>
                      <a:headEnd type="none" w="sm" len="sm"/>
                      <a:tailEnd type="none" w="sm" len="sm"/>
                    </a:lnT>
                    <a:lnB w="57150" cap="flat" cmpd="sng">
                      <a:solidFill>
                        <a:schemeClr val="dk1"/>
                      </a:solidFill>
                      <a:prstDash val="solid"/>
                      <a:round/>
                      <a:headEnd type="none" w="sm" len="sm"/>
                      <a:tailEnd type="none" w="sm" len="sm"/>
                    </a:lnB>
                    <a:solidFill>
                      <a:srgbClr val="6600FF"/>
                    </a:solidFill>
                  </a:tcPr>
                </a:tc>
                <a:extLst>
                  <a:ext uri="{0D108BD9-81ED-4DB2-BD59-A6C34878D82A}">
                    <a16:rowId xmlns:a16="http://schemas.microsoft.com/office/drawing/2014/main" val="10003"/>
                  </a:ext>
                </a:extLst>
              </a:tr>
            </a:tbl>
          </a:graphicData>
        </a:graphic>
      </p:graphicFrame>
      <p:pic>
        <p:nvPicPr>
          <p:cNvPr id="462" name="Google Shape;462;p69"/>
          <p:cNvPicPr preferRelativeResize="0"/>
          <p:nvPr/>
        </p:nvPicPr>
        <p:blipFill rotWithShape="1">
          <a:blip r:embed="rId3">
            <a:alphaModFix/>
          </a:blip>
          <a:srcRect/>
          <a:stretch/>
        </p:blipFill>
        <p:spPr>
          <a:xfrm>
            <a:off x="2885441" y="1148406"/>
            <a:ext cx="562186" cy="699207"/>
          </a:xfrm>
          <a:prstGeom prst="rect">
            <a:avLst/>
          </a:prstGeom>
          <a:noFill/>
          <a:ln>
            <a:noFill/>
          </a:ln>
          <a:effectLst>
            <a:outerShdw blurRad="57150" dist="19050" dir="5400000" algn="bl" rotWithShape="0">
              <a:srgbClr val="000000">
                <a:alpha val="49803"/>
              </a:srgbClr>
            </a:outerShdw>
          </a:effectLst>
        </p:spPr>
      </p:pic>
      <p:pic>
        <p:nvPicPr>
          <p:cNvPr id="463" name="Google Shape;463;p69"/>
          <p:cNvPicPr preferRelativeResize="0"/>
          <p:nvPr/>
        </p:nvPicPr>
        <p:blipFill rotWithShape="1">
          <a:blip r:embed="rId4">
            <a:alphaModFix/>
          </a:blip>
          <a:srcRect l="59763" t="9134" r="9605" b="50000"/>
          <a:stretch/>
        </p:blipFill>
        <p:spPr>
          <a:xfrm>
            <a:off x="988907" y="2003362"/>
            <a:ext cx="1395220" cy="581715"/>
          </a:xfrm>
          <a:prstGeom prst="rect">
            <a:avLst/>
          </a:prstGeom>
          <a:noFill/>
          <a:ln w="9525" cap="flat" cmpd="sng">
            <a:solidFill>
              <a:srgbClr val="BFBFBF"/>
            </a:solidFill>
            <a:prstDash val="solid"/>
            <a:round/>
            <a:headEnd type="none" w="sm" len="sm"/>
            <a:tailEnd type="none" w="sm" len="sm"/>
          </a:ln>
        </p:spPr>
      </p:pic>
      <p:pic>
        <p:nvPicPr>
          <p:cNvPr id="464" name="Google Shape;464;p69" descr="Parent &amp; Family Center"/>
          <p:cNvPicPr preferRelativeResize="0"/>
          <p:nvPr/>
        </p:nvPicPr>
        <p:blipFill rotWithShape="1">
          <a:blip r:embed="rId5">
            <a:alphaModFix/>
          </a:blip>
          <a:srcRect/>
          <a:stretch/>
        </p:blipFill>
        <p:spPr>
          <a:xfrm>
            <a:off x="5044414" y="1958538"/>
            <a:ext cx="940090" cy="704905"/>
          </a:xfrm>
          <a:prstGeom prst="rect">
            <a:avLst/>
          </a:prstGeom>
          <a:noFill/>
          <a:ln>
            <a:noFill/>
          </a:ln>
        </p:spPr>
      </p:pic>
      <p:pic>
        <p:nvPicPr>
          <p:cNvPr id="465" name="Google Shape;465;p69"/>
          <p:cNvPicPr preferRelativeResize="0"/>
          <p:nvPr/>
        </p:nvPicPr>
        <p:blipFill rotWithShape="1">
          <a:blip r:embed="rId6">
            <a:alphaModFix/>
          </a:blip>
          <a:srcRect/>
          <a:stretch/>
        </p:blipFill>
        <p:spPr>
          <a:xfrm>
            <a:off x="6493445" y="1148406"/>
            <a:ext cx="1275725" cy="721080"/>
          </a:xfrm>
          <a:prstGeom prst="rect">
            <a:avLst/>
          </a:prstGeom>
          <a:noFill/>
          <a:ln>
            <a:noFill/>
          </a:ln>
          <a:effectLst>
            <a:outerShdw blurRad="57150" dist="19050" dir="5400000" algn="bl" rotWithShape="0">
              <a:srgbClr val="000000">
                <a:alpha val="49411"/>
              </a:srgbClr>
            </a:outerShdw>
          </a:effectLst>
        </p:spPr>
      </p:pic>
      <p:pic>
        <p:nvPicPr>
          <p:cNvPr id="466" name="Google Shape;466;p69"/>
          <p:cNvPicPr preferRelativeResize="0"/>
          <p:nvPr/>
        </p:nvPicPr>
        <p:blipFill rotWithShape="1">
          <a:blip r:embed="rId7">
            <a:alphaModFix/>
          </a:blip>
          <a:srcRect l="70776" t="15180" r="13465" b="18519"/>
          <a:stretch/>
        </p:blipFill>
        <p:spPr>
          <a:xfrm>
            <a:off x="6595150" y="2739597"/>
            <a:ext cx="536157" cy="704905"/>
          </a:xfrm>
          <a:prstGeom prst="rect">
            <a:avLst/>
          </a:prstGeom>
          <a:noFill/>
          <a:ln w="9525" cap="flat" cmpd="sng">
            <a:solidFill>
              <a:srgbClr val="BFBFBF"/>
            </a:solidFill>
            <a:prstDash val="solid"/>
            <a:round/>
            <a:headEnd type="none" w="sm" len="sm"/>
            <a:tailEnd type="none" w="sm" len="sm"/>
          </a:ln>
        </p:spPr>
      </p:pic>
      <p:pic>
        <p:nvPicPr>
          <p:cNvPr id="467" name="Google Shape;467;p69" descr="A gold and blue ribbon&#10;&#10;Description automatically generated"/>
          <p:cNvPicPr preferRelativeResize="0"/>
          <p:nvPr/>
        </p:nvPicPr>
        <p:blipFill rotWithShape="1">
          <a:blip r:embed="rId8">
            <a:alphaModFix/>
          </a:blip>
          <a:srcRect/>
          <a:stretch/>
        </p:blipFill>
        <p:spPr>
          <a:xfrm rot="550115">
            <a:off x="2200972" y="3560486"/>
            <a:ext cx="536269" cy="737815"/>
          </a:xfrm>
          <a:prstGeom prst="rect">
            <a:avLst/>
          </a:prstGeom>
          <a:noFill/>
          <a:ln>
            <a:noFill/>
          </a:ln>
        </p:spPr>
      </p:pic>
      <p:pic>
        <p:nvPicPr>
          <p:cNvPr id="468" name="Google Shape;468;p69" descr="A colorful question marks in the shape of a question mark&#10;&#10;Description automatically generated"/>
          <p:cNvPicPr preferRelativeResize="0"/>
          <p:nvPr/>
        </p:nvPicPr>
        <p:blipFill rotWithShape="1">
          <a:blip r:embed="rId9">
            <a:alphaModFix/>
          </a:blip>
          <a:srcRect/>
          <a:stretch/>
        </p:blipFill>
        <p:spPr>
          <a:xfrm>
            <a:off x="5526819" y="3563113"/>
            <a:ext cx="484623" cy="704904"/>
          </a:xfrm>
          <a:prstGeom prst="rect">
            <a:avLst/>
          </a:prstGeom>
          <a:noFill/>
          <a:ln>
            <a:noFill/>
          </a:ln>
        </p:spPr>
      </p:pic>
      <p:pic>
        <p:nvPicPr>
          <p:cNvPr id="469" name="Google Shape;469;p69"/>
          <p:cNvPicPr preferRelativeResize="0"/>
          <p:nvPr/>
        </p:nvPicPr>
        <p:blipFill rotWithShape="1">
          <a:blip r:embed="rId10">
            <a:alphaModFix/>
          </a:blip>
          <a:srcRect l="9424" t="23015" r="57408" b="24412"/>
          <a:stretch/>
        </p:blipFill>
        <p:spPr>
          <a:xfrm>
            <a:off x="3187900" y="2739597"/>
            <a:ext cx="732796" cy="725927"/>
          </a:xfrm>
          <a:prstGeom prst="rect">
            <a:avLst/>
          </a:prstGeom>
          <a:noFill/>
          <a:ln>
            <a:noFill/>
          </a:ln>
        </p:spPr>
      </p:pic>
    </p:spTree>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6"/>
          <p:cNvSpPr/>
          <p:nvPr/>
        </p:nvSpPr>
        <p:spPr>
          <a:xfrm>
            <a:off x="5682625" y="969075"/>
            <a:ext cx="3289200" cy="4101000"/>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4" name="Google Shape;994;p16" title="Chart"/>
          <p:cNvPicPr preferRelativeResize="0"/>
          <p:nvPr/>
        </p:nvPicPr>
        <p:blipFill rotWithShape="1">
          <a:blip r:embed="rId3">
            <a:alphaModFix/>
          </a:blip>
          <a:srcRect l="3287" t="6510" b="11680"/>
          <a:stretch/>
        </p:blipFill>
        <p:spPr>
          <a:xfrm>
            <a:off x="5726588" y="1607277"/>
            <a:ext cx="3245214" cy="1537956"/>
          </a:xfrm>
          <a:prstGeom prst="rect">
            <a:avLst/>
          </a:prstGeom>
          <a:noFill/>
          <a:ln>
            <a:noFill/>
          </a:ln>
        </p:spPr>
      </p:pic>
      <p:sp>
        <p:nvSpPr>
          <p:cNvPr id="995" name="Google Shape;995;p16"/>
          <p:cNvSpPr txBox="1"/>
          <p:nvPr/>
        </p:nvSpPr>
        <p:spPr>
          <a:xfrm>
            <a:off x="5837350" y="3145225"/>
            <a:ext cx="30237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Calibri"/>
                <a:ea typeface="Calibri"/>
                <a:cs typeface="Calibri"/>
                <a:sym typeface="Calibri"/>
              </a:rPr>
              <a:t>These percentages vary based on the number of sub-indicators/subgroups that are reported for individual schools/districts.</a:t>
            </a:r>
            <a:endParaRPr sz="1100" b="0" i="1" u="none" strike="noStrike" cap="none">
              <a:solidFill>
                <a:srgbClr val="000000"/>
              </a:solidFill>
              <a:latin typeface="Calibri"/>
              <a:ea typeface="Calibri"/>
              <a:cs typeface="Calibri"/>
              <a:sym typeface="Calibri"/>
            </a:endParaRPr>
          </a:p>
        </p:txBody>
      </p:sp>
      <p:sp>
        <p:nvSpPr>
          <p:cNvPr id="996" name="Google Shape;996;p16"/>
          <p:cNvSpPr txBox="1"/>
          <p:nvPr/>
        </p:nvSpPr>
        <p:spPr>
          <a:xfrm>
            <a:off x="5817400" y="1053175"/>
            <a:ext cx="30636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Much Do Each of the PWR Sub-Indicators Contribute to Overall Ratings?</a:t>
            </a:r>
            <a:endParaRPr sz="1200" b="1" i="0" u="none" strike="noStrike" cap="none">
              <a:solidFill>
                <a:srgbClr val="000000"/>
              </a:solidFill>
              <a:latin typeface="Calibri"/>
              <a:ea typeface="Calibri"/>
              <a:cs typeface="Calibri"/>
              <a:sym typeface="Calibri"/>
            </a:endParaRPr>
          </a:p>
        </p:txBody>
      </p:sp>
      <p:sp>
        <p:nvSpPr>
          <p:cNvPr id="997" name="Google Shape;997;p1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Graduation Rate Sub-Indicator </a:t>
            </a:r>
            <a:r>
              <a:rPr lang="en" b="1">
                <a:latin typeface="Arial"/>
                <a:ea typeface="Arial"/>
                <a:cs typeface="Arial"/>
                <a:sym typeface="Arial"/>
              </a:rPr>
              <a:t>|</a:t>
            </a:r>
            <a:r>
              <a:rPr lang="en">
                <a:latin typeface="Arial"/>
                <a:ea typeface="Arial"/>
                <a:cs typeface="Arial"/>
                <a:sym typeface="Arial"/>
              </a:rPr>
              <a:t> Inclusion in the Framework</a:t>
            </a:r>
            <a:endParaRPr>
              <a:latin typeface="Arial"/>
              <a:ea typeface="Arial"/>
              <a:cs typeface="Arial"/>
              <a:sym typeface="Arial"/>
            </a:endParaRPr>
          </a:p>
        </p:txBody>
      </p:sp>
      <p:sp>
        <p:nvSpPr>
          <p:cNvPr id="998" name="Google Shape;998;p16"/>
          <p:cNvSpPr txBox="1">
            <a:spLocks noGrp="1"/>
          </p:cNvSpPr>
          <p:nvPr>
            <p:ph type="body" idx="1"/>
          </p:nvPr>
        </p:nvSpPr>
        <p:spPr>
          <a:xfrm>
            <a:off x="457200" y="1143000"/>
            <a:ext cx="4719600" cy="3191700"/>
          </a:xfrm>
          <a:prstGeom prst="rect">
            <a:avLst/>
          </a:prstGeom>
          <a:noFill/>
          <a:ln>
            <a:noFill/>
          </a:ln>
        </p:spPr>
        <p:txBody>
          <a:bodyPr spcFirstLastPara="1" wrap="square" lIns="0" tIns="0" rIns="0" bIns="0" anchor="t" anchorCtr="0">
            <a:normAutofit/>
          </a:bodyPr>
          <a:lstStyle/>
          <a:p>
            <a:pPr marL="457200" lvl="0" indent="-333375" algn="l" rtl="0">
              <a:lnSpc>
                <a:spcPct val="115000"/>
              </a:lnSpc>
              <a:spcBef>
                <a:spcPts val="0"/>
              </a:spcBef>
              <a:spcAft>
                <a:spcPts val="0"/>
              </a:spcAft>
              <a:buSzPts val="1650"/>
              <a:buChar char="●"/>
            </a:pPr>
            <a:r>
              <a:rPr lang="en" sz="1650"/>
              <a:t>Reflects 4-year, 5-year, 6-year, and 7-year graduation rates, with each rate referring to the number of years that elapse between a student entering ninth grade and graduating.</a:t>
            </a:r>
            <a:endParaRPr sz="1650"/>
          </a:p>
          <a:p>
            <a:pPr marL="457200" lvl="0" indent="-333375" algn="l" rtl="0">
              <a:lnSpc>
                <a:spcPct val="115000"/>
              </a:lnSpc>
              <a:spcBef>
                <a:spcPts val="0"/>
              </a:spcBef>
              <a:spcAft>
                <a:spcPts val="0"/>
              </a:spcAft>
              <a:buSzPts val="1650"/>
              <a:buChar char="●"/>
            </a:pPr>
            <a:r>
              <a:rPr lang="en" sz="1650"/>
              <a:t>Used to demonstrate success at graduating students from high school.</a:t>
            </a:r>
            <a:endParaRPr sz="1650"/>
          </a:p>
          <a:p>
            <a:pPr marL="457200" lvl="0" indent="-333375" algn="l" rtl="0">
              <a:lnSpc>
                <a:spcPct val="115000"/>
              </a:lnSpc>
              <a:spcBef>
                <a:spcPts val="0"/>
              </a:spcBef>
              <a:spcAft>
                <a:spcPts val="0"/>
              </a:spcAft>
              <a:buSzPts val="1650"/>
              <a:buChar char="●"/>
            </a:pPr>
            <a:r>
              <a:rPr lang="en" sz="1650"/>
              <a:t>Reported as an aggregate (i.e., all students) and disaggregated for each student group (i.e., SPED, ML, minority, FRL).</a:t>
            </a:r>
            <a:endParaRPr sz="1650"/>
          </a:p>
        </p:txBody>
      </p:sp>
      <p:sp>
        <p:nvSpPr>
          <p:cNvPr id="999" name="Google Shape;999;p1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60</a:t>
            </a:fld>
            <a:endParaRPr/>
          </a:p>
        </p:txBody>
      </p:sp>
      <p:sp>
        <p:nvSpPr>
          <p:cNvPr id="1000" name="Google Shape;1000;p16"/>
          <p:cNvSpPr txBox="1"/>
          <p:nvPr/>
        </p:nvSpPr>
        <p:spPr>
          <a:xfrm>
            <a:off x="5795425" y="3780600"/>
            <a:ext cx="3063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are 2023 Graduation Rates Scored?</a:t>
            </a:r>
            <a:endParaRPr sz="1200" b="1" i="0" u="none" strike="noStrike" cap="none">
              <a:solidFill>
                <a:srgbClr val="000000"/>
              </a:solidFill>
              <a:latin typeface="Calibri"/>
              <a:ea typeface="Calibri"/>
              <a:cs typeface="Calibri"/>
              <a:sym typeface="Calibri"/>
            </a:endParaRPr>
          </a:p>
        </p:txBody>
      </p:sp>
      <p:sp>
        <p:nvSpPr>
          <p:cNvPr id="1001" name="Google Shape;1001;p16"/>
          <p:cNvSpPr/>
          <p:nvPr/>
        </p:nvSpPr>
        <p:spPr>
          <a:xfrm>
            <a:off x="5726600" y="1905975"/>
            <a:ext cx="3023700" cy="328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2" name="Google Shape;1002;p16"/>
          <p:cNvPicPr preferRelativeResize="0"/>
          <p:nvPr/>
        </p:nvPicPr>
        <p:blipFill rotWithShape="1">
          <a:blip r:embed="rId4">
            <a:alphaModFix/>
          </a:blip>
          <a:srcRect/>
          <a:stretch/>
        </p:blipFill>
        <p:spPr>
          <a:xfrm>
            <a:off x="5837345" y="4140909"/>
            <a:ext cx="3023700" cy="775462"/>
          </a:xfrm>
          <a:prstGeom prst="rect">
            <a:avLst/>
          </a:prstGeom>
          <a:noFill/>
          <a:ln>
            <a:noFill/>
          </a:ln>
        </p:spPr>
      </p:pic>
    </p:spTree>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Graduation Rate Sub-Indicator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Calculation</a:t>
            </a:r>
            <a:endParaRPr/>
          </a:p>
        </p:txBody>
      </p:sp>
      <p:sp>
        <p:nvSpPr>
          <p:cNvPr id="1008" name="Google Shape;1008;p17"/>
          <p:cNvSpPr txBox="1">
            <a:spLocks noGrp="1"/>
          </p:cNvSpPr>
          <p:nvPr>
            <p:ph type="body" idx="1"/>
          </p:nvPr>
        </p:nvSpPr>
        <p:spPr>
          <a:xfrm>
            <a:off x="461400" y="2477025"/>
            <a:ext cx="8520600" cy="1916400"/>
          </a:xfrm>
          <a:prstGeom prst="rect">
            <a:avLst/>
          </a:prstGeom>
          <a:noFill/>
          <a:ln>
            <a:noFill/>
          </a:ln>
        </p:spPr>
        <p:txBody>
          <a:bodyPr spcFirstLastPara="1" wrap="square" lIns="0" tIns="0" rIns="0" bIns="0" anchor="t" anchorCtr="0">
            <a:normAutofit/>
          </a:bodyPr>
          <a:lstStyle/>
          <a:p>
            <a:pPr marL="457200" lvl="0" indent="-330200" algn="l" rtl="0">
              <a:lnSpc>
                <a:spcPct val="115000"/>
              </a:lnSpc>
              <a:spcBef>
                <a:spcPts val="0"/>
              </a:spcBef>
              <a:spcAft>
                <a:spcPts val="0"/>
              </a:spcAft>
              <a:buSzPts val="1600"/>
              <a:buChar char="●"/>
            </a:pPr>
            <a:r>
              <a:rPr lang="en"/>
              <a:t>Uses the </a:t>
            </a:r>
            <a:r>
              <a:rPr lang="en" b="1"/>
              <a:t>Best-Of Rate </a:t>
            </a:r>
            <a:r>
              <a:rPr lang="en"/>
              <a:t>to calculate points (i.e., uses the highest of the 4-Year, 5-Year, 6-Year, &amp; 7-Year rates).</a:t>
            </a:r>
            <a:endParaRPr/>
          </a:p>
          <a:p>
            <a:pPr marL="457200" lvl="0" indent="-330200" algn="l" rtl="0">
              <a:lnSpc>
                <a:spcPct val="115000"/>
              </a:lnSpc>
              <a:spcBef>
                <a:spcPts val="0"/>
              </a:spcBef>
              <a:spcAft>
                <a:spcPts val="0"/>
              </a:spcAft>
              <a:buSzPts val="1600"/>
              <a:buChar char="●"/>
            </a:pPr>
            <a:r>
              <a:rPr lang="en"/>
              <a:t>Data is lagged by one-year due to the timing of data release (i.e., data for 2023 frameworks represent students from the 2021-22 school year).</a:t>
            </a:r>
            <a:endParaRPr/>
          </a:p>
          <a:p>
            <a:pPr marL="457200" lvl="0" indent="-330200" algn="l" rtl="0">
              <a:lnSpc>
                <a:spcPct val="115000"/>
              </a:lnSpc>
              <a:spcBef>
                <a:spcPts val="0"/>
              </a:spcBef>
              <a:spcAft>
                <a:spcPts val="0"/>
              </a:spcAft>
              <a:buSzPts val="1600"/>
              <a:buChar char="●"/>
            </a:pPr>
            <a:r>
              <a:rPr lang="en"/>
              <a:t>The aggregate rate is worth 8 points while the disaggregated rate for each student group is worth 2 points each (16 points overall).</a:t>
            </a:r>
            <a:endParaRPr/>
          </a:p>
        </p:txBody>
      </p:sp>
      <p:sp>
        <p:nvSpPr>
          <p:cNvPr id="1009" name="Google Shape;1009;p17"/>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61</a:t>
            </a:fld>
            <a:endParaRPr/>
          </a:p>
        </p:txBody>
      </p:sp>
      <p:sp>
        <p:nvSpPr>
          <p:cNvPr id="1010" name="Google Shape;1010;p17"/>
          <p:cNvSpPr/>
          <p:nvPr/>
        </p:nvSpPr>
        <p:spPr>
          <a:xfrm>
            <a:off x="2146063" y="1180013"/>
            <a:ext cx="4896300" cy="918300"/>
          </a:xfrm>
          <a:prstGeom prst="rect">
            <a:avLst/>
          </a:prstGeom>
          <a:solidFill>
            <a:srgbClr val="FFEA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17"/>
          <p:cNvSpPr txBox="1"/>
          <p:nvPr/>
        </p:nvSpPr>
        <p:spPr>
          <a:xfrm>
            <a:off x="2146063" y="1401013"/>
            <a:ext cx="48963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 of students from anticipated 2021-22 cohort receiving regular diploma in 4 years</a:t>
            </a:r>
            <a:endParaRPr sz="1100" b="0" i="0" u="none" strike="noStrike" cap="none">
              <a:solidFill>
                <a:srgbClr val="000000"/>
              </a:solidFill>
              <a:latin typeface="Calibri"/>
              <a:ea typeface="Calibri"/>
              <a:cs typeface="Calibri"/>
              <a:sym typeface="Calibri"/>
            </a:endParaRPr>
          </a:p>
        </p:txBody>
      </p:sp>
      <p:cxnSp>
        <p:nvCxnSpPr>
          <p:cNvPr id="1012" name="Google Shape;1012;p17"/>
          <p:cNvCxnSpPr/>
          <p:nvPr/>
        </p:nvCxnSpPr>
        <p:spPr>
          <a:xfrm>
            <a:off x="2249702" y="1744167"/>
            <a:ext cx="4689000" cy="1800"/>
          </a:xfrm>
          <a:prstGeom prst="straightConnector1">
            <a:avLst/>
          </a:prstGeom>
          <a:noFill/>
          <a:ln w="9525" cap="flat" cmpd="sng">
            <a:solidFill>
              <a:srgbClr val="595959"/>
            </a:solidFill>
            <a:prstDash val="solid"/>
            <a:round/>
            <a:headEnd type="none" w="sm" len="sm"/>
            <a:tailEnd type="none" w="sm" len="sm"/>
          </a:ln>
        </p:spPr>
      </p:cxnSp>
      <p:sp>
        <p:nvSpPr>
          <p:cNvPr id="1013" name="Google Shape;1013;p17"/>
          <p:cNvSpPr txBox="1"/>
          <p:nvPr/>
        </p:nvSpPr>
        <p:spPr>
          <a:xfrm>
            <a:off x="2249702" y="1744167"/>
            <a:ext cx="4689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 of students entering from 9th grade) </a:t>
            </a:r>
            <a:r>
              <a:rPr lang="en" sz="1100" b="1" i="0" u="none" strike="noStrike" cap="none">
                <a:solidFill>
                  <a:srgbClr val="000000"/>
                </a:solidFill>
                <a:latin typeface="Calibri"/>
                <a:ea typeface="Calibri"/>
                <a:cs typeface="Calibri"/>
                <a:sym typeface="Calibri"/>
              </a:rPr>
              <a:t>+</a:t>
            </a:r>
            <a:r>
              <a:rPr lang="en" sz="1100" b="0" i="0" u="none" strike="noStrike" cap="none">
                <a:solidFill>
                  <a:srgbClr val="000000"/>
                </a:solidFill>
                <a:latin typeface="Calibri"/>
                <a:ea typeface="Calibri"/>
                <a:cs typeface="Calibri"/>
                <a:sym typeface="Calibri"/>
              </a:rPr>
              <a:t> (transfers in </a:t>
            </a:r>
            <a:r>
              <a:rPr lang="en" sz="1100" b="1" i="0" u="none" strike="noStrike" cap="none">
                <a:solidFill>
                  <a:srgbClr val="000000"/>
                </a:solidFill>
                <a:latin typeface="Calibri"/>
                <a:ea typeface="Calibri"/>
                <a:cs typeface="Calibri"/>
                <a:sym typeface="Calibri"/>
              </a:rPr>
              <a:t>– </a:t>
            </a:r>
            <a:r>
              <a:rPr lang="en" sz="1100" b="0" i="0" u="none" strike="noStrike" cap="none">
                <a:solidFill>
                  <a:srgbClr val="000000"/>
                </a:solidFill>
                <a:latin typeface="Calibri"/>
                <a:ea typeface="Calibri"/>
                <a:cs typeface="Calibri"/>
                <a:sym typeface="Calibri"/>
              </a:rPr>
              <a:t>transfers out)</a:t>
            </a:r>
            <a:endParaRPr sz="1100" b="0" i="0" u="none" strike="noStrike" cap="none">
              <a:solidFill>
                <a:srgbClr val="000000"/>
              </a:solidFill>
              <a:latin typeface="Calibri"/>
              <a:ea typeface="Calibri"/>
              <a:cs typeface="Calibri"/>
              <a:sym typeface="Calibri"/>
            </a:endParaRPr>
          </a:p>
        </p:txBody>
      </p:sp>
      <p:sp>
        <p:nvSpPr>
          <p:cNvPr id="1014" name="Google Shape;1014;p17"/>
          <p:cNvSpPr txBox="1"/>
          <p:nvPr/>
        </p:nvSpPr>
        <p:spPr>
          <a:xfrm>
            <a:off x="2101625" y="1180013"/>
            <a:ext cx="48963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2023 4-Year Graduation Rate Calculation:</a:t>
            </a:r>
            <a:endParaRPr sz="1200" b="1" i="0" u="none" strike="noStrike" cap="none">
              <a:solidFill>
                <a:srgbClr val="000000"/>
              </a:solidFill>
              <a:latin typeface="Calibri"/>
              <a:ea typeface="Calibri"/>
              <a:cs typeface="Calibri"/>
              <a:sym typeface="Calibri"/>
            </a:endParaRPr>
          </a:p>
        </p:txBody>
      </p:sp>
    </p:spTree>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8"/>
          <p:cNvSpPr/>
          <p:nvPr/>
        </p:nvSpPr>
        <p:spPr>
          <a:xfrm>
            <a:off x="5682625" y="969075"/>
            <a:ext cx="3289200" cy="4101000"/>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0" name="Google Shape;1020;p18" title="Chart"/>
          <p:cNvPicPr preferRelativeResize="0"/>
          <p:nvPr/>
        </p:nvPicPr>
        <p:blipFill rotWithShape="1">
          <a:blip r:embed="rId3">
            <a:alphaModFix/>
          </a:blip>
          <a:srcRect l="3287" t="6510" b="11680"/>
          <a:stretch/>
        </p:blipFill>
        <p:spPr>
          <a:xfrm>
            <a:off x="5726588" y="1607277"/>
            <a:ext cx="3245214" cy="1537956"/>
          </a:xfrm>
          <a:prstGeom prst="rect">
            <a:avLst/>
          </a:prstGeom>
          <a:noFill/>
          <a:ln>
            <a:noFill/>
          </a:ln>
        </p:spPr>
      </p:pic>
      <p:sp>
        <p:nvSpPr>
          <p:cNvPr id="1021" name="Google Shape;1021;p18"/>
          <p:cNvSpPr txBox="1"/>
          <p:nvPr/>
        </p:nvSpPr>
        <p:spPr>
          <a:xfrm>
            <a:off x="5815375" y="4041425"/>
            <a:ext cx="30237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Calibri"/>
                <a:ea typeface="Calibri"/>
                <a:cs typeface="Calibri"/>
                <a:sym typeface="Calibri"/>
              </a:rPr>
              <a:t>These percentages vary based on the number of sub-indicators/subgroups that are reported for individual schools/districts.</a:t>
            </a:r>
            <a:endParaRPr sz="1100" b="0" i="1" u="none" strike="noStrike" cap="none">
              <a:solidFill>
                <a:srgbClr val="000000"/>
              </a:solidFill>
              <a:latin typeface="Calibri"/>
              <a:ea typeface="Calibri"/>
              <a:cs typeface="Calibri"/>
              <a:sym typeface="Calibri"/>
            </a:endParaRPr>
          </a:p>
        </p:txBody>
      </p:sp>
      <p:sp>
        <p:nvSpPr>
          <p:cNvPr id="1022" name="Google Shape;1022;p18"/>
          <p:cNvSpPr txBox="1"/>
          <p:nvPr/>
        </p:nvSpPr>
        <p:spPr>
          <a:xfrm>
            <a:off x="5817400" y="1053175"/>
            <a:ext cx="30636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Much Do Each of the PWR Sub-Indicators Contribute to Overall Ratings?</a:t>
            </a:r>
            <a:endParaRPr sz="1200" b="1" i="0" u="none" strike="noStrike" cap="none">
              <a:solidFill>
                <a:srgbClr val="000000"/>
              </a:solidFill>
              <a:latin typeface="Calibri"/>
              <a:ea typeface="Calibri"/>
              <a:cs typeface="Calibri"/>
              <a:sym typeface="Calibri"/>
            </a:endParaRPr>
          </a:p>
        </p:txBody>
      </p:sp>
      <p:sp>
        <p:nvSpPr>
          <p:cNvPr id="1023" name="Google Shape;1023;p1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CO SAT Sub-Indicators </a:t>
            </a:r>
            <a:r>
              <a:rPr lang="en" b="1">
                <a:latin typeface="Arial"/>
                <a:ea typeface="Arial"/>
                <a:cs typeface="Arial"/>
                <a:sym typeface="Arial"/>
              </a:rPr>
              <a:t>|</a:t>
            </a:r>
            <a:r>
              <a:rPr lang="en">
                <a:latin typeface="Arial"/>
                <a:ea typeface="Arial"/>
                <a:cs typeface="Arial"/>
                <a:sym typeface="Arial"/>
              </a:rPr>
              <a:t> Inclusion in the Framework</a:t>
            </a:r>
            <a:endParaRPr>
              <a:latin typeface="Arial"/>
              <a:ea typeface="Arial"/>
              <a:cs typeface="Arial"/>
              <a:sym typeface="Arial"/>
            </a:endParaRPr>
          </a:p>
        </p:txBody>
      </p:sp>
      <p:sp>
        <p:nvSpPr>
          <p:cNvPr id="1024" name="Google Shape;1024;p18"/>
          <p:cNvSpPr txBox="1">
            <a:spLocks noGrp="1"/>
          </p:cNvSpPr>
          <p:nvPr>
            <p:ph type="body" idx="1"/>
          </p:nvPr>
        </p:nvSpPr>
        <p:spPr>
          <a:xfrm>
            <a:off x="457200" y="1143000"/>
            <a:ext cx="4719600" cy="3191700"/>
          </a:xfrm>
          <a:prstGeom prst="rect">
            <a:avLst/>
          </a:prstGeom>
          <a:noFill/>
          <a:ln>
            <a:noFill/>
          </a:ln>
        </p:spPr>
        <p:txBody>
          <a:bodyPr spcFirstLastPara="1" wrap="square" lIns="0" tIns="0" rIns="0" bIns="0" anchor="t" anchorCtr="0">
            <a:normAutofit/>
          </a:bodyPr>
          <a:lstStyle/>
          <a:p>
            <a:pPr marL="457200" lvl="0" indent="-333375" algn="l" rtl="0">
              <a:lnSpc>
                <a:spcPct val="115000"/>
              </a:lnSpc>
              <a:spcBef>
                <a:spcPts val="0"/>
              </a:spcBef>
              <a:spcAft>
                <a:spcPts val="0"/>
              </a:spcAft>
              <a:buSzPts val="1650"/>
              <a:buChar char="●"/>
            </a:pPr>
            <a:r>
              <a:rPr lang="en" sz="1650"/>
              <a:t>Represents the extent to which students have met the learning objectives described in the relevant academic content standards for a given content area and grade level.</a:t>
            </a:r>
            <a:endParaRPr sz="1650"/>
          </a:p>
          <a:p>
            <a:pPr marL="457200" lvl="0" indent="-333375" algn="l" rtl="0">
              <a:lnSpc>
                <a:spcPct val="115000"/>
              </a:lnSpc>
              <a:spcBef>
                <a:spcPts val="0"/>
              </a:spcBef>
              <a:spcAft>
                <a:spcPts val="0"/>
              </a:spcAft>
              <a:buSzPts val="1650"/>
              <a:buChar char="●"/>
            </a:pPr>
            <a:r>
              <a:rPr lang="en" sz="1650"/>
              <a:t>Since SAT is a college entrance exam, scores can demonstrate students are college-ready in reading/writing and math.</a:t>
            </a:r>
            <a:endParaRPr sz="1650"/>
          </a:p>
          <a:p>
            <a:pPr marL="457200" lvl="0" indent="-333375" algn="l" rtl="0">
              <a:lnSpc>
                <a:spcPct val="115000"/>
              </a:lnSpc>
              <a:spcBef>
                <a:spcPts val="0"/>
              </a:spcBef>
              <a:spcAft>
                <a:spcPts val="0"/>
              </a:spcAft>
              <a:buSzPts val="1650"/>
              <a:buChar char="●"/>
            </a:pPr>
            <a:r>
              <a:rPr lang="en" sz="1650"/>
              <a:t>Reported as an aggregate (i.e., all students) and disaggregated for each student group (i.e., SPED, ML, minority, FRL).</a:t>
            </a:r>
            <a:endParaRPr sz="1650"/>
          </a:p>
        </p:txBody>
      </p:sp>
      <p:sp>
        <p:nvSpPr>
          <p:cNvPr id="1025" name="Google Shape;1025;p1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62</a:t>
            </a:fld>
            <a:endParaRPr/>
          </a:p>
        </p:txBody>
      </p:sp>
      <p:sp>
        <p:nvSpPr>
          <p:cNvPr id="1026" name="Google Shape;1026;p18"/>
          <p:cNvSpPr/>
          <p:nvPr/>
        </p:nvSpPr>
        <p:spPr>
          <a:xfrm>
            <a:off x="5726600" y="2211850"/>
            <a:ext cx="3023700" cy="630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8"/>
          <p:cNvSpPr txBox="1"/>
          <p:nvPr/>
        </p:nvSpPr>
        <p:spPr>
          <a:xfrm>
            <a:off x="5795425" y="3269700"/>
            <a:ext cx="3063600" cy="785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Calibri"/>
                <a:ea typeface="Calibri"/>
                <a:cs typeface="Calibri"/>
                <a:sym typeface="Calibri"/>
              </a:rPr>
              <a:t>When combined, CO SAT results contribute the equivalent amount of points as graduation and dropout rates.</a:t>
            </a:r>
            <a:endParaRPr sz="1300" b="1" i="0" u="none" strike="noStrike" cap="none">
              <a:solidFill>
                <a:srgbClr val="000000"/>
              </a:solidFill>
              <a:latin typeface="Calibri"/>
              <a:ea typeface="Calibri"/>
              <a:cs typeface="Calibri"/>
              <a:sym typeface="Calibri"/>
            </a:endParaRPr>
          </a:p>
        </p:txBody>
      </p:sp>
    </p:spTree>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CO SAT Sub-Indicators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Calculation</a:t>
            </a:r>
            <a:endParaRPr/>
          </a:p>
        </p:txBody>
      </p:sp>
      <p:sp>
        <p:nvSpPr>
          <p:cNvPr id="1033" name="Google Shape;1033;p19"/>
          <p:cNvSpPr txBox="1">
            <a:spLocks noGrp="1"/>
          </p:cNvSpPr>
          <p:nvPr>
            <p:ph type="body" idx="1"/>
          </p:nvPr>
        </p:nvSpPr>
        <p:spPr>
          <a:xfrm>
            <a:off x="457200" y="2839638"/>
            <a:ext cx="8520600" cy="1495500"/>
          </a:xfrm>
          <a:prstGeom prst="rect">
            <a:avLst/>
          </a:prstGeom>
          <a:noFill/>
          <a:ln>
            <a:noFill/>
          </a:ln>
        </p:spPr>
        <p:txBody>
          <a:bodyPr spcFirstLastPara="1" wrap="square" lIns="0" tIns="0" rIns="0" bIns="0" anchor="t" anchorCtr="0">
            <a:normAutofit lnSpcReduction="10000"/>
          </a:bodyPr>
          <a:lstStyle/>
          <a:p>
            <a:pPr marL="457200" lvl="0" indent="-330200" algn="l" rtl="0">
              <a:lnSpc>
                <a:spcPct val="115000"/>
              </a:lnSpc>
              <a:spcBef>
                <a:spcPts val="0"/>
              </a:spcBef>
              <a:spcAft>
                <a:spcPts val="0"/>
              </a:spcAft>
              <a:buSzPts val="1600"/>
              <a:buChar char="●"/>
            </a:pPr>
            <a:r>
              <a:rPr lang="en"/>
              <a:t>Data is </a:t>
            </a:r>
            <a:r>
              <a:rPr lang="en" b="1"/>
              <a:t>not </a:t>
            </a:r>
            <a:r>
              <a:rPr lang="en"/>
              <a:t>lagged (i.e., data for 2023 frameworks represent students from the 2022-23 school year).</a:t>
            </a:r>
            <a:endParaRPr/>
          </a:p>
          <a:p>
            <a:pPr marL="457200" lvl="0" indent="-330200" algn="l" rtl="0">
              <a:lnSpc>
                <a:spcPct val="115000"/>
              </a:lnSpc>
              <a:spcBef>
                <a:spcPts val="0"/>
              </a:spcBef>
              <a:spcAft>
                <a:spcPts val="0"/>
              </a:spcAft>
              <a:buSzPts val="1600"/>
              <a:buChar char="●"/>
            </a:pPr>
            <a:r>
              <a:rPr lang="en"/>
              <a:t>SAT - EBRW and SAT - Math are worth 8 points each (16 points overall).</a:t>
            </a:r>
            <a:endParaRPr/>
          </a:p>
          <a:p>
            <a:pPr marL="914400" lvl="1" indent="-292100" algn="l" rtl="0">
              <a:lnSpc>
                <a:spcPct val="115000"/>
              </a:lnSpc>
              <a:spcBef>
                <a:spcPts val="0"/>
              </a:spcBef>
              <a:spcAft>
                <a:spcPts val="0"/>
              </a:spcAft>
              <a:buSzPts val="1000"/>
              <a:buChar char="○"/>
            </a:pPr>
            <a:r>
              <a:rPr lang="en"/>
              <a:t>The aggregate mean scale score is worth 4 points each while the disaggregated dropout rate for each student group are worth 1 point each.</a:t>
            </a:r>
            <a:endParaRPr/>
          </a:p>
        </p:txBody>
      </p:sp>
      <p:sp>
        <p:nvSpPr>
          <p:cNvPr id="1034" name="Google Shape;1034;p1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63</a:t>
            </a:fld>
            <a:endParaRPr/>
          </a:p>
        </p:txBody>
      </p:sp>
      <p:sp>
        <p:nvSpPr>
          <p:cNvPr id="1035" name="Google Shape;1035;p19"/>
          <p:cNvSpPr/>
          <p:nvPr/>
        </p:nvSpPr>
        <p:spPr>
          <a:xfrm>
            <a:off x="2381100" y="996150"/>
            <a:ext cx="4381800" cy="1843500"/>
          </a:xfrm>
          <a:prstGeom prst="rect">
            <a:avLst/>
          </a:prstGeom>
          <a:solidFill>
            <a:srgbClr val="FFEA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9"/>
          <p:cNvSpPr txBox="1"/>
          <p:nvPr/>
        </p:nvSpPr>
        <p:spPr>
          <a:xfrm>
            <a:off x="2925763" y="996138"/>
            <a:ext cx="3063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are 2023 SAT Results Scored?</a:t>
            </a:r>
            <a:endParaRPr sz="1200" b="1" i="0" u="none" strike="noStrike" cap="none">
              <a:solidFill>
                <a:srgbClr val="000000"/>
              </a:solidFill>
              <a:latin typeface="Calibri"/>
              <a:ea typeface="Calibri"/>
              <a:cs typeface="Calibri"/>
              <a:sym typeface="Calibri"/>
            </a:endParaRPr>
          </a:p>
        </p:txBody>
      </p:sp>
      <p:pic>
        <p:nvPicPr>
          <p:cNvPr id="1037" name="Google Shape;1037;p19"/>
          <p:cNvPicPr preferRelativeResize="0"/>
          <p:nvPr/>
        </p:nvPicPr>
        <p:blipFill rotWithShape="1">
          <a:blip r:embed="rId3">
            <a:alphaModFix/>
          </a:blip>
          <a:srcRect/>
          <a:stretch/>
        </p:blipFill>
        <p:spPr>
          <a:xfrm>
            <a:off x="2495500" y="1329000"/>
            <a:ext cx="4165850" cy="1466275"/>
          </a:xfrm>
          <a:prstGeom prst="rect">
            <a:avLst/>
          </a:prstGeom>
          <a:noFill/>
          <a:ln>
            <a:noFill/>
          </a:ln>
        </p:spPr>
      </p:pic>
    </p:spTree>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g22ad58ebf25_0_28"/>
          <p:cNvSpPr/>
          <p:nvPr/>
        </p:nvSpPr>
        <p:spPr>
          <a:xfrm>
            <a:off x="5682625" y="969075"/>
            <a:ext cx="3289200" cy="4101000"/>
          </a:xfrm>
          <a:prstGeom prst="rect">
            <a:avLst/>
          </a:prstGeom>
          <a:solidFill>
            <a:schemeClr val="lt1"/>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3" name="Google Shape;1043;g22ad58ebf25_0_28" title="Chart"/>
          <p:cNvPicPr preferRelativeResize="0"/>
          <p:nvPr/>
        </p:nvPicPr>
        <p:blipFill rotWithShape="1">
          <a:blip r:embed="rId3">
            <a:alphaModFix/>
          </a:blip>
          <a:srcRect l="3287" t="6510" b="11680"/>
          <a:stretch/>
        </p:blipFill>
        <p:spPr>
          <a:xfrm>
            <a:off x="5726588" y="1607277"/>
            <a:ext cx="3245214" cy="1537956"/>
          </a:xfrm>
          <a:prstGeom prst="rect">
            <a:avLst/>
          </a:prstGeom>
          <a:noFill/>
          <a:ln>
            <a:noFill/>
          </a:ln>
        </p:spPr>
      </p:pic>
      <p:sp>
        <p:nvSpPr>
          <p:cNvPr id="1044" name="Google Shape;1044;g22ad58ebf25_0_28"/>
          <p:cNvSpPr txBox="1"/>
          <p:nvPr/>
        </p:nvSpPr>
        <p:spPr>
          <a:xfrm>
            <a:off x="5837350" y="3145225"/>
            <a:ext cx="3023700" cy="692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1" u="none" strike="noStrike" cap="none">
                <a:solidFill>
                  <a:srgbClr val="000000"/>
                </a:solidFill>
                <a:latin typeface="Calibri"/>
                <a:ea typeface="Calibri"/>
                <a:cs typeface="Calibri"/>
                <a:sym typeface="Calibri"/>
              </a:rPr>
              <a:t>These percentages vary based on the number of sub-indicators/subgroups that are reported for individual schools/districts.</a:t>
            </a:r>
            <a:endParaRPr sz="1100" b="0" i="1" u="none" strike="noStrike" cap="none">
              <a:solidFill>
                <a:srgbClr val="000000"/>
              </a:solidFill>
              <a:latin typeface="Calibri"/>
              <a:ea typeface="Calibri"/>
              <a:cs typeface="Calibri"/>
              <a:sym typeface="Calibri"/>
            </a:endParaRPr>
          </a:p>
        </p:txBody>
      </p:sp>
      <p:sp>
        <p:nvSpPr>
          <p:cNvPr id="1045" name="Google Shape;1045;g22ad58ebf25_0_28"/>
          <p:cNvSpPr txBox="1"/>
          <p:nvPr/>
        </p:nvSpPr>
        <p:spPr>
          <a:xfrm>
            <a:off x="5817400" y="1053175"/>
            <a:ext cx="30636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Much Do Each of the PWR Sub-Indicators Contribute to Overall Ratings?</a:t>
            </a:r>
            <a:endParaRPr sz="1200" b="1" i="0" u="none" strike="noStrike" cap="none">
              <a:solidFill>
                <a:srgbClr val="000000"/>
              </a:solidFill>
              <a:latin typeface="Calibri"/>
              <a:ea typeface="Calibri"/>
              <a:cs typeface="Calibri"/>
              <a:sym typeface="Calibri"/>
            </a:endParaRPr>
          </a:p>
        </p:txBody>
      </p:sp>
      <p:sp>
        <p:nvSpPr>
          <p:cNvPr id="1046" name="Google Shape;1046;g22ad58ebf25_0_2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Matriculation Rate Sub-Indicator </a:t>
            </a:r>
            <a:r>
              <a:rPr lang="en" b="1">
                <a:latin typeface="Arial"/>
                <a:ea typeface="Arial"/>
                <a:cs typeface="Arial"/>
                <a:sym typeface="Arial"/>
              </a:rPr>
              <a:t>|</a:t>
            </a:r>
            <a:r>
              <a:rPr lang="en">
                <a:latin typeface="Arial"/>
                <a:ea typeface="Arial"/>
                <a:cs typeface="Arial"/>
                <a:sym typeface="Arial"/>
              </a:rPr>
              <a:t> Inclusion in the Framework</a:t>
            </a:r>
            <a:endParaRPr>
              <a:latin typeface="Arial"/>
              <a:ea typeface="Arial"/>
              <a:cs typeface="Arial"/>
              <a:sym typeface="Arial"/>
            </a:endParaRPr>
          </a:p>
        </p:txBody>
      </p:sp>
      <p:sp>
        <p:nvSpPr>
          <p:cNvPr id="1047" name="Google Shape;1047;g22ad58ebf25_0_28"/>
          <p:cNvSpPr txBox="1">
            <a:spLocks noGrp="1"/>
          </p:cNvSpPr>
          <p:nvPr>
            <p:ph type="body" idx="1"/>
          </p:nvPr>
        </p:nvSpPr>
        <p:spPr>
          <a:xfrm>
            <a:off x="457200" y="1143000"/>
            <a:ext cx="4719600" cy="3191700"/>
          </a:xfrm>
          <a:prstGeom prst="rect">
            <a:avLst/>
          </a:prstGeom>
          <a:noFill/>
          <a:ln>
            <a:noFill/>
          </a:ln>
        </p:spPr>
        <p:txBody>
          <a:bodyPr spcFirstLastPara="1" wrap="square" lIns="0" tIns="0" rIns="0" bIns="0" anchor="t" anchorCtr="0">
            <a:normAutofit fontScale="92500"/>
          </a:bodyPr>
          <a:lstStyle/>
          <a:p>
            <a:pPr marL="457200" lvl="0" indent="-333375" algn="l" rtl="0">
              <a:lnSpc>
                <a:spcPct val="115000"/>
              </a:lnSpc>
              <a:spcBef>
                <a:spcPts val="0"/>
              </a:spcBef>
              <a:spcAft>
                <a:spcPts val="0"/>
              </a:spcAft>
              <a:buSzPct val="108108"/>
              <a:buChar char="●"/>
            </a:pPr>
            <a:r>
              <a:rPr lang="en" sz="1650"/>
              <a:t>Reflects the percent of high school graduates who either enlisted, received a credential/diploma (during high school), or enrolled (after high school) in a Career and Technical Education (CTE), 2-year, 4-year, or military option.</a:t>
            </a:r>
            <a:endParaRPr sz="1650"/>
          </a:p>
          <a:p>
            <a:pPr marL="457200" lvl="0" indent="-333375" algn="l" rtl="0">
              <a:lnSpc>
                <a:spcPct val="115000"/>
              </a:lnSpc>
              <a:spcBef>
                <a:spcPts val="0"/>
              </a:spcBef>
              <a:spcAft>
                <a:spcPts val="0"/>
              </a:spcAft>
              <a:buSzPct val="108108"/>
              <a:buChar char="●"/>
            </a:pPr>
            <a:r>
              <a:rPr lang="en" sz="1650"/>
              <a:t>Used to demonstrate success of high school students matriculating into postsecondary or workforce options.</a:t>
            </a:r>
            <a:endParaRPr sz="1650"/>
          </a:p>
          <a:p>
            <a:pPr marL="457200" lvl="0" indent="-333375" algn="l" rtl="0">
              <a:lnSpc>
                <a:spcPct val="115000"/>
              </a:lnSpc>
              <a:spcBef>
                <a:spcPts val="0"/>
              </a:spcBef>
              <a:spcAft>
                <a:spcPts val="0"/>
              </a:spcAft>
              <a:buSzPct val="108108"/>
              <a:buChar char="●"/>
            </a:pPr>
            <a:r>
              <a:rPr lang="en" sz="1650"/>
              <a:t>Reported as an aggregate (i.e., all students). Disaggregated by matriculation option (i.e., CTE, 2-Year, 4-Year, military) </a:t>
            </a:r>
            <a:r>
              <a:rPr lang="en" sz="1650" b="1"/>
              <a:t>for informational purposes only</a:t>
            </a:r>
            <a:r>
              <a:rPr lang="en" sz="1650"/>
              <a:t> - not for points.</a:t>
            </a:r>
            <a:endParaRPr sz="1650"/>
          </a:p>
        </p:txBody>
      </p:sp>
      <p:sp>
        <p:nvSpPr>
          <p:cNvPr id="1048" name="Google Shape;1048;g22ad58ebf25_0_28"/>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64</a:t>
            </a:fld>
            <a:endParaRPr/>
          </a:p>
        </p:txBody>
      </p:sp>
      <p:sp>
        <p:nvSpPr>
          <p:cNvPr id="1049" name="Google Shape;1049;g22ad58ebf25_0_28"/>
          <p:cNvSpPr txBox="1"/>
          <p:nvPr/>
        </p:nvSpPr>
        <p:spPr>
          <a:xfrm>
            <a:off x="5795425" y="3780600"/>
            <a:ext cx="3063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How are 2023 Matriculation Rates Scored?</a:t>
            </a:r>
            <a:endParaRPr sz="1200" b="1" i="0" u="none" strike="noStrike" cap="none">
              <a:solidFill>
                <a:srgbClr val="000000"/>
              </a:solidFill>
              <a:latin typeface="Calibri"/>
              <a:ea typeface="Calibri"/>
              <a:cs typeface="Calibri"/>
              <a:sym typeface="Calibri"/>
            </a:endParaRPr>
          </a:p>
        </p:txBody>
      </p:sp>
      <p:sp>
        <p:nvSpPr>
          <p:cNvPr id="1050" name="Google Shape;1050;g22ad58ebf25_0_28"/>
          <p:cNvSpPr/>
          <p:nvPr/>
        </p:nvSpPr>
        <p:spPr>
          <a:xfrm>
            <a:off x="5726600" y="2816425"/>
            <a:ext cx="3023700" cy="328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1" name="Google Shape;1051;g22ad58ebf25_0_28"/>
          <p:cNvPicPr preferRelativeResize="0"/>
          <p:nvPr/>
        </p:nvPicPr>
        <p:blipFill rotWithShape="1">
          <a:blip r:embed="rId4">
            <a:alphaModFix/>
          </a:blip>
          <a:srcRect/>
          <a:stretch/>
        </p:blipFill>
        <p:spPr>
          <a:xfrm>
            <a:off x="5837345" y="4149902"/>
            <a:ext cx="3023700" cy="781473"/>
          </a:xfrm>
          <a:prstGeom prst="rect">
            <a:avLst/>
          </a:prstGeom>
          <a:noFill/>
          <a:ln>
            <a:noFill/>
          </a:ln>
        </p:spPr>
      </p:pic>
    </p:spTree>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g22ad58ebf25_0_3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Matriculation Rate Sub-Indicator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Calculation</a:t>
            </a:r>
            <a:endParaRPr/>
          </a:p>
        </p:txBody>
      </p:sp>
      <p:sp>
        <p:nvSpPr>
          <p:cNvPr id="1057" name="Google Shape;1057;g22ad58ebf25_0_33"/>
          <p:cNvSpPr txBox="1">
            <a:spLocks noGrp="1"/>
          </p:cNvSpPr>
          <p:nvPr>
            <p:ph type="body" idx="1"/>
          </p:nvPr>
        </p:nvSpPr>
        <p:spPr>
          <a:xfrm>
            <a:off x="461400" y="2477025"/>
            <a:ext cx="8520600" cy="1916400"/>
          </a:xfrm>
          <a:prstGeom prst="rect">
            <a:avLst/>
          </a:prstGeom>
          <a:noFill/>
          <a:ln>
            <a:noFill/>
          </a:ln>
        </p:spPr>
        <p:txBody>
          <a:bodyPr spcFirstLastPara="1" wrap="square" lIns="0" tIns="0" rIns="0" bIns="0" anchor="t" anchorCtr="0">
            <a:normAutofit/>
          </a:bodyPr>
          <a:lstStyle/>
          <a:p>
            <a:pPr marL="457200" lvl="0" indent="-330200" algn="l" rtl="0">
              <a:lnSpc>
                <a:spcPct val="115000"/>
              </a:lnSpc>
              <a:spcBef>
                <a:spcPts val="0"/>
              </a:spcBef>
              <a:spcAft>
                <a:spcPts val="0"/>
              </a:spcAft>
              <a:buSzPts val="1600"/>
              <a:buChar char="●"/>
            </a:pPr>
            <a:r>
              <a:rPr lang="en"/>
              <a:t>Data is lagged by one-year due to the timing of data release (i.e., data for 2023 frameworks represent students from the 2021-22 school year).</a:t>
            </a:r>
            <a:endParaRPr/>
          </a:p>
          <a:p>
            <a:pPr marL="457200" lvl="0" indent="-330200" algn="l" rtl="0">
              <a:lnSpc>
                <a:spcPct val="115000"/>
              </a:lnSpc>
              <a:spcBef>
                <a:spcPts val="0"/>
              </a:spcBef>
              <a:spcAft>
                <a:spcPts val="0"/>
              </a:spcAft>
              <a:buSzPts val="1600"/>
              <a:buChar char="●"/>
            </a:pPr>
            <a:r>
              <a:rPr lang="en"/>
              <a:t>Other industry credentials are also incorporated into the rates based on data submitted by districts on an optional basis.</a:t>
            </a:r>
            <a:endParaRPr/>
          </a:p>
          <a:p>
            <a:pPr marL="457200" lvl="0" indent="-330200" algn="l" rtl="0">
              <a:lnSpc>
                <a:spcPct val="115000"/>
              </a:lnSpc>
              <a:spcBef>
                <a:spcPts val="0"/>
              </a:spcBef>
              <a:spcAft>
                <a:spcPts val="0"/>
              </a:spcAft>
              <a:buSzPts val="1600"/>
              <a:buChar char="●"/>
            </a:pPr>
            <a:r>
              <a:rPr lang="en"/>
              <a:t>The aggregate matriculation rate is worth 4 points while disaggregated rates for CTE, 2-Year, 4-Year, and military are worth 0 points each (4 points overall).</a:t>
            </a:r>
            <a:endParaRPr/>
          </a:p>
        </p:txBody>
      </p:sp>
      <p:sp>
        <p:nvSpPr>
          <p:cNvPr id="1058" name="Google Shape;1058;g22ad58ebf25_0_33"/>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65</a:t>
            </a:fld>
            <a:endParaRPr/>
          </a:p>
        </p:txBody>
      </p:sp>
      <p:sp>
        <p:nvSpPr>
          <p:cNvPr id="1059" name="Google Shape;1059;g22ad58ebf25_0_33"/>
          <p:cNvSpPr/>
          <p:nvPr/>
        </p:nvSpPr>
        <p:spPr>
          <a:xfrm>
            <a:off x="461400" y="1061725"/>
            <a:ext cx="8272500" cy="1285200"/>
          </a:xfrm>
          <a:prstGeom prst="rect">
            <a:avLst/>
          </a:prstGeom>
          <a:solidFill>
            <a:srgbClr val="FFEA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g22ad58ebf25_0_33"/>
          <p:cNvSpPr txBox="1"/>
          <p:nvPr/>
        </p:nvSpPr>
        <p:spPr>
          <a:xfrm>
            <a:off x="751650" y="1292025"/>
            <a:ext cx="7596300" cy="9672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 of 2021-22 high school graduates with qualifying credential or enrollment status</a:t>
            </a:r>
            <a:endParaRPr sz="1100" b="0" i="0" u="none" strike="noStrike" cap="none">
              <a:solidFill>
                <a:srgbClr val="000000"/>
              </a:solidFill>
              <a:latin typeface="Calibri"/>
              <a:ea typeface="Calibri"/>
              <a:cs typeface="Calibri"/>
              <a:sym typeface="Calibri"/>
            </a:endParaRPr>
          </a:p>
          <a:p>
            <a:pPr marL="0" marR="0" lvl="0" indent="0" algn="ctr" rtl="0">
              <a:lnSpc>
                <a:spcPct val="107000"/>
              </a:lnSpc>
              <a:spcBef>
                <a:spcPts val="0"/>
              </a:spcBef>
              <a:spcAft>
                <a:spcPts val="0"/>
              </a:spcAft>
              <a:buClr>
                <a:srgbClr val="000000"/>
              </a:buClr>
              <a:buSzPts val="1000"/>
              <a:buFont typeface="Arial"/>
              <a:buNone/>
            </a:pPr>
            <a:r>
              <a:rPr lang="en" sz="1000" b="0" i="1" u="none" strike="noStrike" cap="none">
                <a:solidFill>
                  <a:srgbClr val="000000"/>
                </a:solidFill>
                <a:latin typeface="Calibri"/>
                <a:ea typeface="Calibri"/>
                <a:cs typeface="Calibri"/>
                <a:sym typeface="Calibri"/>
              </a:rPr>
              <a:t>[Includes the number of graduates </a:t>
            </a:r>
            <a:r>
              <a:rPr lang="en" sz="1000" b="1" i="1" u="none" strike="noStrike" cap="none">
                <a:solidFill>
                  <a:srgbClr val="000000"/>
                </a:solidFill>
                <a:latin typeface="Calibri"/>
                <a:ea typeface="Calibri"/>
                <a:cs typeface="Calibri"/>
                <a:sym typeface="Calibri"/>
              </a:rPr>
              <a:t>during high school </a:t>
            </a:r>
            <a:r>
              <a:rPr lang="en" sz="1000" b="0" i="1" u="none" strike="noStrike" cap="none">
                <a:solidFill>
                  <a:srgbClr val="000000"/>
                </a:solidFill>
                <a:latin typeface="Calibri"/>
                <a:ea typeface="Calibri"/>
                <a:cs typeface="Calibri"/>
                <a:sym typeface="Calibri"/>
              </a:rPr>
              <a:t>or those </a:t>
            </a:r>
            <a:r>
              <a:rPr lang="en" sz="1000" b="1" i="1" u="none" strike="noStrike" cap="none">
                <a:solidFill>
                  <a:srgbClr val="000000"/>
                </a:solidFill>
                <a:latin typeface="Calibri"/>
                <a:ea typeface="Calibri"/>
                <a:cs typeface="Calibri"/>
                <a:sym typeface="Calibri"/>
              </a:rPr>
              <a:t>after high school</a:t>
            </a:r>
            <a:r>
              <a:rPr lang="en" sz="1000" b="0" i="1" u="none" strike="noStrike" cap="none">
                <a:solidFill>
                  <a:srgbClr val="000000"/>
                </a:solidFill>
                <a:latin typeface="Calibri"/>
                <a:ea typeface="Calibri"/>
                <a:cs typeface="Calibri"/>
                <a:sym typeface="Calibri"/>
              </a:rPr>
              <a:t>. A student is counted once in the numerator even if that student has multiple pathways]</a:t>
            </a:r>
            <a:endParaRPr sz="1000" b="0" i="1" u="none" strike="noStrike" cap="none">
              <a:solidFill>
                <a:srgbClr val="000000"/>
              </a:solidFill>
              <a:latin typeface="Calibri"/>
              <a:ea typeface="Calibri"/>
              <a:cs typeface="Calibri"/>
              <a:sym typeface="Calibri"/>
            </a:endParaRPr>
          </a:p>
          <a:p>
            <a:pPr marL="0" marR="0" lvl="0" indent="0" algn="ctr" rtl="0">
              <a:lnSpc>
                <a:spcPct val="107000"/>
              </a:lnSpc>
              <a:spcBef>
                <a:spcPts val="800"/>
              </a:spcBef>
              <a:spcAft>
                <a:spcPts val="80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cxnSp>
        <p:nvCxnSpPr>
          <p:cNvPr id="1061" name="Google Shape;1061;g22ad58ebf25_0_33"/>
          <p:cNvCxnSpPr/>
          <p:nvPr/>
        </p:nvCxnSpPr>
        <p:spPr>
          <a:xfrm>
            <a:off x="718200" y="1994925"/>
            <a:ext cx="7758900" cy="0"/>
          </a:xfrm>
          <a:prstGeom prst="straightConnector1">
            <a:avLst/>
          </a:prstGeom>
          <a:noFill/>
          <a:ln w="9525" cap="flat" cmpd="sng">
            <a:solidFill>
              <a:srgbClr val="595959"/>
            </a:solidFill>
            <a:prstDash val="solid"/>
            <a:round/>
            <a:headEnd type="none" w="sm" len="sm"/>
            <a:tailEnd type="none" w="sm" len="sm"/>
          </a:ln>
        </p:spPr>
      </p:cxnSp>
      <p:sp>
        <p:nvSpPr>
          <p:cNvPr id="1062" name="Google Shape;1062;g22ad58ebf25_0_33"/>
          <p:cNvSpPr txBox="1"/>
          <p:nvPr/>
        </p:nvSpPr>
        <p:spPr>
          <a:xfrm>
            <a:off x="2205290" y="1960613"/>
            <a:ext cx="4689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 of 2021-22 high school graduates </a:t>
            </a:r>
            <a:endParaRPr sz="1100" b="0" i="0" u="none" strike="noStrike" cap="none">
              <a:solidFill>
                <a:srgbClr val="000000"/>
              </a:solidFill>
              <a:latin typeface="Calibri"/>
              <a:ea typeface="Calibri"/>
              <a:cs typeface="Calibri"/>
              <a:sym typeface="Calibri"/>
            </a:endParaRPr>
          </a:p>
        </p:txBody>
      </p:sp>
      <p:sp>
        <p:nvSpPr>
          <p:cNvPr id="1063" name="Google Shape;1063;g22ad58ebf25_0_33"/>
          <p:cNvSpPr txBox="1"/>
          <p:nvPr/>
        </p:nvSpPr>
        <p:spPr>
          <a:xfrm>
            <a:off x="2101638" y="1061725"/>
            <a:ext cx="48963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2023 Matriculation Rate Calculation:</a:t>
            </a:r>
            <a:endParaRPr sz="1200" b="1" i="0" u="none" strike="noStrike" cap="none">
              <a:solidFill>
                <a:srgbClr val="000000"/>
              </a:solidFill>
              <a:latin typeface="Calibri"/>
              <a:ea typeface="Calibri"/>
              <a:cs typeface="Calibri"/>
              <a:sym typeface="Calibri"/>
            </a:endParaRPr>
          </a:p>
        </p:txBody>
      </p:sp>
    </p:spTree>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22ad58ebf25_0_4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t>Higher Bar Sub-Indicators </a:t>
            </a:r>
            <a:r>
              <a:rPr lang="en" b="1">
                <a:latin typeface="Arial"/>
                <a:ea typeface="Arial"/>
                <a:cs typeface="Arial"/>
                <a:sym typeface="Arial"/>
              </a:rPr>
              <a:t>|</a:t>
            </a:r>
            <a:r>
              <a:rPr lang="en">
                <a:latin typeface="Arial"/>
                <a:ea typeface="Arial"/>
                <a:cs typeface="Arial"/>
                <a:sym typeface="Arial"/>
              </a:rPr>
              <a:t> Inclusion in the Framework</a:t>
            </a:r>
            <a:endParaRPr>
              <a:latin typeface="Arial"/>
              <a:ea typeface="Arial"/>
              <a:cs typeface="Arial"/>
              <a:sym typeface="Arial"/>
            </a:endParaRPr>
          </a:p>
        </p:txBody>
      </p:sp>
      <p:sp>
        <p:nvSpPr>
          <p:cNvPr id="1076" name="Google Shape;1076;g22ad58ebf25_0_49"/>
          <p:cNvSpPr txBox="1">
            <a:spLocks noGrp="1"/>
          </p:cNvSpPr>
          <p:nvPr>
            <p:ph type="body" idx="1"/>
          </p:nvPr>
        </p:nvSpPr>
        <p:spPr>
          <a:xfrm>
            <a:off x="457200" y="1143000"/>
            <a:ext cx="4719600" cy="3191700"/>
          </a:xfrm>
          <a:prstGeom prst="rect">
            <a:avLst/>
          </a:prstGeom>
          <a:noFill/>
          <a:ln>
            <a:noFill/>
          </a:ln>
        </p:spPr>
        <p:txBody>
          <a:bodyPr spcFirstLastPara="1" wrap="square" lIns="0" tIns="0" rIns="0" bIns="0" anchor="t" anchorCtr="0">
            <a:normAutofit/>
          </a:bodyPr>
          <a:lstStyle/>
          <a:p>
            <a:pPr marL="457200" lvl="0" indent="-327025" algn="l" rtl="0">
              <a:lnSpc>
                <a:spcPct val="115000"/>
              </a:lnSpc>
              <a:spcBef>
                <a:spcPts val="0"/>
              </a:spcBef>
              <a:spcAft>
                <a:spcPts val="0"/>
              </a:spcAft>
              <a:buSzPts val="1550"/>
              <a:buChar char="●"/>
            </a:pPr>
            <a:r>
              <a:rPr lang="en" sz="1550"/>
              <a:t>Currently, the postsecondary workforce readiness indicator consists of five sub-indicators</a:t>
            </a:r>
            <a:endParaRPr sz="1550"/>
          </a:p>
          <a:p>
            <a:pPr marL="457200" lvl="0" indent="-327025" algn="l" rtl="0">
              <a:lnSpc>
                <a:spcPct val="115000"/>
              </a:lnSpc>
              <a:spcBef>
                <a:spcPts val="0"/>
              </a:spcBef>
              <a:spcAft>
                <a:spcPts val="0"/>
              </a:spcAft>
              <a:buSzPts val="1550"/>
              <a:buChar char="●"/>
            </a:pPr>
            <a:r>
              <a:rPr lang="en" sz="1550" u="sng">
                <a:solidFill>
                  <a:schemeClr val="hlink"/>
                </a:solidFill>
                <a:hlinkClick r:id="rId3"/>
              </a:rPr>
              <a:t>TAP</a:t>
            </a:r>
            <a:r>
              <a:rPr lang="en" sz="1550"/>
              <a:t> and CDE are working on developing points for two Higher Bar sub-indicators:</a:t>
            </a:r>
            <a:endParaRPr sz="1550"/>
          </a:p>
          <a:p>
            <a:pPr marL="914400" lvl="1" indent="-314325" algn="l" rtl="0">
              <a:lnSpc>
                <a:spcPct val="107916"/>
              </a:lnSpc>
              <a:spcBef>
                <a:spcPts val="0"/>
              </a:spcBef>
              <a:spcAft>
                <a:spcPts val="0"/>
              </a:spcAft>
              <a:buSzPts val="1350"/>
              <a:buChar char="○"/>
            </a:pPr>
            <a:r>
              <a:rPr lang="en" sz="1350" b="1"/>
              <a:t>Higher Bar for English Language Arts (ELA) and Math </a:t>
            </a:r>
            <a:r>
              <a:rPr lang="en" sz="1350"/>
              <a:t>(</a:t>
            </a:r>
            <a:r>
              <a:rPr lang="en" sz="1350" u="sng">
                <a:solidFill>
                  <a:srgbClr val="1155CC"/>
                </a:solidFill>
                <a:hlinkClick r:id="rId4">
                  <a:extLst>
                    <a:ext uri="{A12FA001-AC4F-418D-AE19-62706E023703}">
                      <ahyp:hlinkClr xmlns:ahyp="http://schemas.microsoft.com/office/drawing/2018/hyperlinkcolor" val="tx"/>
                    </a:ext>
                  </a:extLst>
                </a:hlinkClick>
              </a:rPr>
              <a:t>S.B. 17-272</a:t>
            </a:r>
            <a:r>
              <a:rPr lang="en" sz="1350"/>
              <a:t>)</a:t>
            </a:r>
            <a:r>
              <a:rPr lang="en" sz="1350" b="1"/>
              <a:t>: </a:t>
            </a:r>
            <a:r>
              <a:rPr lang="en" sz="1350"/>
              <a:t>Measures the proportion of graduating students attaining a higher level of achievement (as defined by the state board) in both ELA and math on certain graduation guidelines measures</a:t>
            </a:r>
            <a:endParaRPr sz="1350"/>
          </a:p>
          <a:p>
            <a:pPr marL="914400" lvl="1" indent="-314325" algn="l" rtl="0">
              <a:lnSpc>
                <a:spcPct val="107916"/>
              </a:lnSpc>
              <a:spcBef>
                <a:spcPts val="0"/>
              </a:spcBef>
              <a:spcAft>
                <a:spcPts val="0"/>
              </a:spcAft>
              <a:buSzPts val="1350"/>
              <a:buChar char="○"/>
            </a:pPr>
            <a:r>
              <a:rPr lang="en" sz="1350" b="1"/>
              <a:t>Higher Bar for Non-ELA and Non-Math </a:t>
            </a:r>
            <a:r>
              <a:rPr lang="en" sz="1350"/>
              <a:t>(</a:t>
            </a:r>
            <a:r>
              <a:rPr lang="en" sz="1350" u="sng">
                <a:solidFill>
                  <a:srgbClr val="1155CC"/>
                </a:solidFill>
                <a:hlinkClick r:id="rId5">
                  <a:extLst>
                    <a:ext uri="{A12FA001-AC4F-418D-AE19-62706E023703}">
                      <ahyp:hlinkClr xmlns:ahyp="http://schemas.microsoft.com/office/drawing/2018/hyperlinkcolor" val="tx"/>
                    </a:ext>
                  </a:extLst>
                </a:hlinkClick>
              </a:rPr>
              <a:t>H.B. 18-1019</a:t>
            </a:r>
            <a:r>
              <a:rPr lang="en" sz="1350"/>
              <a:t>)</a:t>
            </a:r>
            <a:r>
              <a:rPr lang="en" sz="1350" b="1"/>
              <a:t>: </a:t>
            </a:r>
            <a:r>
              <a:rPr lang="en" sz="1350"/>
              <a:t>Measures the proportion of graduating students attaining similar high expectations in AP, IB, and/or CE non-ELA and non-math courses.</a:t>
            </a:r>
            <a:endParaRPr sz="1350"/>
          </a:p>
        </p:txBody>
      </p:sp>
      <p:sp>
        <p:nvSpPr>
          <p:cNvPr id="1077" name="Google Shape;1077;g22ad58ebf25_0_49"/>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66</a:t>
            </a:fld>
            <a:endParaRPr/>
          </a:p>
        </p:txBody>
      </p:sp>
      <p:sp>
        <p:nvSpPr>
          <p:cNvPr id="1078" name="Google Shape;1078;g22ad58ebf25_0_49"/>
          <p:cNvSpPr/>
          <p:nvPr/>
        </p:nvSpPr>
        <p:spPr>
          <a:xfrm rot="-1183472">
            <a:off x="7431317" y="3047810"/>
            <a:ext cx="1079116" cy="74681"/>
          </a:xfrm>
          <a:prstGeom prst="roundRect">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79" name="Google Shape;1079;g22ad58ebf25_0_49"/>
          <p:cNvGrpSpPr/>
          <p:nvPr/>
        </p:nvGrpSpPr>
        <p:grpSpPr>
          <a:xfrm>
            <a:off x="7784407" y="1413406"/>
            <a:ext cx="1315867" cy="1366361"/>
            <a:chOff x="4409300" y="1219942"/>
            <a:chExt cx="1712700" cy="1041355"/>
          </a:xfrm>
        </p:grpSpPr>
        <p:sp>
          <p:nvSpPr>
            <p:cNvPr id="1080" name="Google Shape;1080;g22ad58ebf25_0_49"/>
            <p:cNvSpPr txBox="1"/>
            <p:nvPr/>
          </p:nvSpPr>
          <p:spPr>
            <a:xfrm>
              <a:off x="4921731" y="1985297"/>
              <a:ext cx="6969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1" i="0" u="none" strike="noStrike" cap="none">
                  <a:solidFill>
                    <a:schemeClr val="dk2"/>
                  </a:solidFill>
                  <a:latin typeface="Roboto"/>
                  <a:ea typeface="Roboto"/>
                  <a:cs typeface="Roboto"/>
                  <a:sym typeface="Roboto"/>
                </a:rPr>
                <a:t>2024</a:t>
              </a:r>
              <a:endParaRPr sz="1100" b="1" i="0" u="none" strike="noStrike" cap="none">
                <a:solidFill>
                  <a:schemeClr val="dk2"/>
                </a:solidFill>
                <a:latin typeface="Roboto"/>
                <a:ea typeface="Roboto"/>
                <a:cs typeface="Roboto"/>
                <a:sym typeface="Roboto"/>
              </a:endParaRPr>
            </a:p>
          </p:txBody>
        </p:sp>
        <p:sp>
          <p:nvSpPr>
            <p:cNvPr id="1081" name="Google Shape;1081;g22ad58ebf25_0_49"/>
            <p:cNvSpPr/>
            <p:nvPr/>
          </p:nvSpPr>
          <p:spPr>
            <a:xfrm>
              <a:off x="4409300" y="1219942"/>
              <a:ext cx="1712700" cy="703500"/>
            </a:xfrm>
            <a:prstGeom prst="roundRect">
              <a:avLst>
                <a:gd name="adj" fmla="val 4485"/>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g22ad58ebf25_0_49"/>
            <p:cNvSpPr/>
            <p:nvPr/>
          </p:nvSpPr>
          <p:spPr>
            <a:xfrm rot="10800000">
              <a:off x="5220625" y="1919036"/>
              <a:ext cx="90000" cy="675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g22ad58ebf25_0_49"/>
            <p:cNvSpPr txBox="1"/>
            <p:nvPr/>
          </p:nvSpPr>
          <p:spPr>
            <a:xfrm>
              <a:off x="4453550" y="1257142"/>
              <a:ext cx="1624200" cy="6246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1600"/>
                </a:spcAft>
                <a:buClr>
                  <a:srgbClr val="000000"/>
                </a:buClr>
                <a:buSzPts val="1000"/>
                <a:buFont typeface="Arial"/>
                <a:buNone/>
              </a:pPr>
              <a:r>
                <a:rPr lang="en" sz="1000" b="1" i="1" u="none" strike="noStrike" cap="none">
                  <a:solidFill>
                    <a:schemeClr val="dk2"/>
                  </a:solidFill>
                  <a:latin typeface="Roboto"/>
                  <a:ea typeface="Roboto"/>
                  <a:cs typeface="Roboto"/>
                  <a:sym typeface="Roboto"/>
                </a:rPr>
                <a:t>Tentative: </a:t>
              </a:r>
              <a:r>
                <a:rPr lang="en" sz="1000" b="1" i="0" u="none" strike="noStrike" cap="none">
                  <a:solidFill>
                    <a:schemeClr val="dk2"/>
                  </a:solidFill>
                  <a:latin typeface="Roboto"/>
                  <a:ea typeface="Roboto"/>
                  <a:cs typeface="Roboto"/>
                  <a:sym typeface="Roboto"/>
                </a:rPr>
                <a:t>Data is calculated and reported in high school and district frameworks</a:t>
              </a:r>
              <a:endParaRPr sz="1000" b="1" i="0" u="none" strike="noStrike" cap="none">
                <a:solidFill>
                  <a:schemeClr val="dk2"/>
                </a:solidFill>
                <a:latin typeface="Arial"/>
                <a:ea typeface="Arial"/>
                <a:cs typeface="Arial"/>
                <a:sym typeface="Arial"/>
              </a:endParaRPr>
            </a:p>
          </p:txBody>
        </p:sp>
      </p:grpSp>
      <p:sp>
        <p:nvSpPr>
          <p:cNvPr id="1084" name="Google Shape;1084;g22ad58ebf25_0_49"/>
          <p:cNvSpPr/>
          <p:nvPr/>
        </p:nvSpPr>
        <p:spPr>
          <a:xfrm rot="1183472" flipH="1">
            <a:off x="6439267" y="3047850"/>
            <a:ext cx="1079116" cy="68021"/>
          </a:xfrm>
          <a:prstGeom prst="roundRect">
            <a:avLst>
              <a:gd name="adj" fmla="val 50000"/>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85" name="Google Shape;1085;g22ad58ebf25_0_49"/>
          <p:cNvGrpSpPr/>
          <p:nvPr/>
        </p:nvGrpSpPr>
        <p:grpSpPr>
          <a:xfrm>
            <a:off x="6819114" y="3374940"/>
            <a:ext cx="1315867" cy="1360554"/>
            <a:chOff x="3021975" y="2735584"/>
            <a:chExt cx="1712700" cy="1036929"/>
          </a:xfrm>
        </p:grpSpPr>
        <p:sp>
          <p:nvSpPr>
            <p:cNvPr id="1086" name="Google Shape;1086;g22ad58ebf25_0_49"/>
            <p:cNvSpPr txBox="1"/>
            <p:nvPr/>
          </p:nvSpPr>
          <p:spPr>
            <a:xfrm>
              <a:off x="3529877" y="2735584"/>
              <a:ext cx="6969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1" i="0" u="none" strike="noStrike" cap="none">
                  <a:solidFill>
                    <a:srgbClr val="FF6F31"/>
                  </a:solidFill>
                  <a:latin typeface="Roboto"/>
                  <a:ea typeface="Roboto"/>
                  <a:cs typeface="Roboto"/>
                  <a:sym typeface="Roboto"/>
                </a:rPr>
                <a:t>2023</a:t>
              </a:r>
              <a:endParaRPr sz="1100" b="1" i="0" u="none" strike="noStrike" cap="none">
                <a:solidFill>
                  <a:srgbClr val="FF6F31"/>
                </a:solidFill>
                <a:latin typeface="Roboto"/>
                <a:ea typeface="Roboto"/>
                <a:cs typeface="Roboto"/>
                <a:sym typeface="Roboto"/>
              </a:endParaRPr>
            </a:p>
          </p:txBody>
        </p:sp>
        <p:sp>
          <p:nvSpPr>
            <p:cNvPr id="1087" name="Google Shape;1087;g22ad58ebf25_0_49"/>
            <p:cNvSpPr/>
            <p:nvPr/>
          </p:nvSpPr>
          <p:spPr>
            <a:xfrm>
              <a:off x="3021975" y="3069013"/>
              <a:ext cx="1712700" cy="703500"/>
            </a:xfrm>
            <a:prstGeom prst="roundRect">
              <a:avLst>
                <a:gd name="adj" fmla="val 4485"/>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g22ad58ebf25_0_49"/>
            <p:cNvSpPr txBox="1"/>
            <p:nvPr/>
          </p:nvSpPr>
          <p:spPr>
            <a:xfrm>
              <a:off x="3066225" y="3106213"/>
              <a:ext cx="1624200" cy="6246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1600"/>
                </a:spcAft>
                <a:buClr>
                  <a:srgbClr val="000000"/>
                </a:buClr>
                <a:buSzPts val="1000"/>
                <a:buFont typeface="Arial"/>
                <a:buNone/>
              </a:pPr>
              <a:r>
                <a:rPr lang="en" sz="1000" b="1" i="0" u="none" strike="noStrike" cap="none">
                  <a:solidFill>
                    <a:srgbClr val="FFFFFF"/>
                  </a:solidFill>
                  <a:latin typeface="Roboto"/>
                  <a:ea typeface="Roboto"/>
                  <a:cs typeface="Roboto"/>
                  <a:sym typeface="Roboto"/>
                </a:rPr>
                <a:t>Informational data is shared in late January 2024 for high schools and districts</a:t>
              </a:r>
              <a:endParaRPr sz="1000" b="1" i="0" u="none" strike="noStrike" cap="none">
                <a:solidFill>
                  <a:srgbClr val="FFFFFF"/>
                </a:solidFill>
                <a:latin typeface="Arial"/>
                <a:ea typeface="Arial"/>
                <a:cs typeface="Arial"/>
                <a:sym typeface="Arial"/>
              </a:endParaRPr>
            </a:p>
          </p:txBody>
        </p:sp>
        <p:sp>
          <p:nvSpPr>
            <p:cNvPr id="1089" name="Google Shape;1089;g22ad58ebf25_0_49"/>
            <p:cNvSpPr/>
            <p:nvPr/>
          </p:nvSpPr>
          <p:spPr>
            <a:xfrm>
              <a:off x="3833325" y="3004364"/>
              <a:ext cx="90000" cy="67500"/>
            </a:xfrm>
            <a:prstGeom prst="triangle">
              <a:avLst>
                <a:gd name="adj" fmla="val 50000"/>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0" name="Google Shape;1090;g22ad58ebf25_0_49"/>
          <p:cNvSpPr/>
          <p:nvPr/>
        </p:nvSpPr>
        <p:spPr>
          <a:xfrm rot="-1183472">
            <a:off x="5460142" y="3047782"/>
            <a:ext cx="1079116" cy="78328"/>
          </a:xfrm>
          <a:prstGeom prst="roundRect">
            <a:avLst>
              <a:gd name="adj" fmla="val 50000"/>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91" name="Google Shape;1091;g22ad58ebf25_0_49"/>
          <p:cNvGrpSpPr/>
          <p:nvPr/>
        </p:nvGrpSpPr>
        <p:grpSpPr>
          <a:xfrm>
            <a:off x="5830462" y="1413406"/>
            <a:ext cx="1315867" cy="1366361"/>
            <a:chOff x="1637475" y="1219942"/>
            <a:chExt cx="1712700" cy="1041355"/>
          </a:xfrm>
        </p:grpSpPr>
        <p:sp>
          <p:nvSpPr>
            <p:cNvPr id="1092" name="Google Shape;1092;g22ad58ebf25_0_49"/>
            <p:cNvSpPr/>
            <p:nvPr/>
          </p:nvSpPr>
          <p:spPr>
            <a:xfrm>
              <a:off x="1637475" y="1219942"/>
              <a:ext cx="1712700" cy="703500"/>
            </a:xfrm>
            <a:prstGeom prst="roundRect">
              <a:avLst>
                <a:gd name="adj" fmla="val 4485"/>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g22ad58ebf25_0_49"/>
            <p:cNvSpPr txBox="1"/>
            <p:nvPr/>
          </p:nvSpPr>
          <p:spPr>
            <a:xfrm>
              <a:off x="2144544" y="1985297"/>
              <a:ext cx="696900" cy="27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Clr>
                  <a:srgbClr val="000000"/>
                </a:buClr>
                <a:buSzPts val="1100"/>
                <a:buFont typeface="Arial"/>
                <a:buNone/>
              </a:pPr>
              <a:r>
                <a:rPr lang="en" sz="1100" b="1" i="0" u="none" strike="noStrike" cap="none">
                  <a:solidFill>
                    <a:srgbClr val="FF6F31"/>
                  </a:solidFill>
                  <a:latin typeface="Roboto"/>
                  <a:ea typeface="Roboto"/>
                  <a:cs typeface="Roboto"/>
                  <a:sym typeface="Roboto"/>
                </a:rPr>
                <a:t>2022</a:t>
              </a:r>
              <a:endParaRPr sz="1100" b="1" i="0" u="none" strike="noStrike" cap="none">
                <a:solidFill>
                  <a:srgbClr val="FF6F31"/>
                </a:solidFill>
                <a:latin typeface="Roboto"/>
                <a:ea typeface="Roboto"/>
                <a:cs typeface="Roboto"/>
                <a:sym typeface="Roboto"/>
              </a:endParaRPr>
            </a:p>
          </p:txBody>
        </p:sp>
        <p:sp>
          <p:nvSpPr>
            <p:cNvPr id="1094" name="Google Shape;1094;g22ad58ebf25_0_49"/>
            <p:cNvSpPr/>
            <p:nvPr/>
          </p:nvSpPr>
          <p:spPr>
            <a:xfrm rot="10800000">
              <a:off x="2448800" y="1919036"/>
              <a:ext cx="90000" cy="67500"/>
            </a:xfrm>
            <a:prstGeom prst="triangle">
              <a:avLst>
                <a:gd name="adj" fmla="val 50000"/>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g22ad58ebf25_0_49"/>
            <p:cNvSpPr txBox="1"/>
            <p:nvPr/>
          </p:nvSpPr>
          <p:spPr>
            <a:xfrm>
              <a:off x="1681725" y="1257142"/>
              <a:ext cx="1624200" cy="6246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1600"/>
                </a:spcAft>
                <a:buClr>
                  <a:srgbClr val="000000"/>
                </a:buClr>
                <a:buSzPts val="1000"/>
                <a:buFont typeface="Arial"/>
                <a:buNone/>
              </a:pPr>
              <a:r>
                <a:rPr lang="en" sz="1000" b="1" i="0" u="none" strike="noStrike" cap="none">
                  <a:solidFill>
                    <a:srgbClr val="FFFFFF"/>
                  </a:solidFill>
                  <a:latin typeface="Roboto"/>
                  <a:ea typeface="Roboto"/>
                  <a:cs typeface="Roboto"/>
                  <a:sym typeface="Roboto"/>
                </a:rPr>
                <a:t>Data is collected from Grad Guidelines, Department of Higher Education, and vendor data sources</a:t>
              </a:r>
              <a:endParaRPr sz="1000" b="1" i="0" u="none" strike="noStrike" cap="none">
                <a:solidFill>
                  <a:srgbClr val="FFFFFF"/>
                </a:solidFill>
                <a:latin typeface="Arial"/>
                <a:ea typeface="Arial"/>
                <a:cs typeface="Arial"/>
                <a:sym typeface="Arial"/>
              </a:endParaRPr>
            </a:p>
          </p:txBody>
        </p:sp>
      </p:grpSp>
      <p:sp>
        <p:nvSpPr>
          <p:cNvPr id="1096" name="Google Shape;1096;g22ad58ebf25_0_49"/>
          <p:cNvSpPr/>
          <p:nvPr/>
        </p:nvSpPr>
        <p:spPr>
          <a:xfrm>
            <a:off x="6398688" y="2834000"/>
            <a:ext cx="179400" cy="179700"/>
          </a:xfrm>
          <a:prstGeom prst="ellipse">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22ad58ebf25_0_49"/>
          <p:cNvSpPr/>
          <p:nvPr/>
        </p:nvSpPr>
        <p:spPr>
          <a:xfrm>
            <a:off x="7387338" y="3161250"/>
            <a:ext cx="179400" cy="179700"/>
          </a:xfrm>
          <a:prstGeom prst="ellipse">
            <a:avLst/>
          </a:prstGeom>
          <a:solidFill>
            <a:srgbClr val="FF6F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g22ad58ebf25_0_49"/>
          <p:cNvSpPr/>
          <p:nvPr/>
        </p:nvSpPr>
        <p:spPr>
          <a:xfrm>
            <a:off x="8352625" y="2834000"/>
            <a:ext cx="179400" cy="179700"/>
          </a:xfrm>
          <a:prstGeom prst="ellipse">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g22ad58ebf25_0_3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b="1">
                <a:solidFill>
                  <a:schemeClr val="lt1"/>
                </a:solidFill>
              </a:rPr>
              <a:t>Higher Bar Sub-Indicators </a:t>
            </a:r>
            <a:r>
              <a:rPr lang="en" b="1">
                <a:solidFill>
                  <a:schemeClr val="lt1"/>
                </a:solidFill>
                <a:latin typeface="Arial"/>
                <a:ea typeface="Arial"/>
                <a:cs typeface="Arial"/>
                <a:sym typeface="Arial"/>
              </a:rPr>
              <a:t>|</a:t>
            </a:r>
            <a:r>
              <a:rPr lang="en">
                <a:solidFill>
                  <a:schemeClr val="lt1"/>
                </a:solidFill>
                <a:latin typeface="Arial"/>
                <a:ea typeface="Arial"/>
                <a:cs typeface="Arial"/>
                <a:sym typeface="Arial"/>
              </a:rPr>
              <a:t> Calculation</a:t>
            </a:r>
            <a:endParaRPr/>
          </a:p>
        </p:txBody>
      </p:sp>
      <p:sp>
        <p:nvSpPr>
          <p:cNvPr id="1104" name="Google Shape;1104;g22ad58ebf25_0_39"/>
          <p:cNvSpPr txBox="1">
            <a:spLocks noGrp="1"/>
          </p:cNvSpPr>
          <p:nvPr>
            <p:ph type="body" idx="1"/>
          </p:nvPr>
        </p:nvSpPr>
        <p:spPr>
          <a:xfrm>
            <a:off x="457200" y="2169000"/>
            <a:ext cx="8520600" cy="2166000"/>
          </a:xfrm>
          <a:prstGeom prst="rect">
            <a:avLst/>
          </a:prstGeom>
          <a:noFill/>
          <a:ln>
            <a:noFill/>
          </a:ln>
        </p:spPr>
        <p:txBody>
          <a:bodyPr spcFirstLastPara="1" wrap="square" lIns="0" tIns="0" rIns="0" bIns="0" anchor="t" anchorCtr="0">
            <a:normAutofit fontScale="85000" lnSpcReduction="10000"/>
          </a:bodyPr>
          <a:lstStyle/>
          <a:p>
            <a:pPr marL="457200" lvl="0" indent="-322579" algn="l" rtl="0">
              <a:lnSpc>
                <a:spcPct val="115000"/>
              </a:lnSpc>
              <a:spcBef>
                <a:spcPts val="0"/>
              </a:spcBef>
              <a:spcAft>
                <a:spcPts val="0"/>
              </a:spcAft>
              <a:buSzPct val="88888"/>
              <a:buChar char="●"/>
            </a:pPr>
            <a:r>
              <a:rPr lang="en"/>
              <a:t>Students who meet the higher bar requirement in one or more exams or courses at any point during grades 9 through 12 are counted as a success.</a:t>
            </a:r>
            <a:endParaRPr/>
          </a:p>
          <a:p>
            <a:pPr marL="457200" lvl="0" indent="-322579" algn="l" rtl="0">
              <a:lnSpc>
                <a:spcPct val="115000"/>
              </a:lnSpc>
              <a:spcBef>
                <a:spcPts val="0"/>
              </a:spcBef>
              <a:spcAft>
                <a:spcPts val="0"/>
              </a:spcAft>
              <a:buSzPct val="88888"/>
              <a:buChar char="●"/>
            </a:pPr>
            <a:r>
              <a:rPr lang="en"/>
              <a:t>The total number of framework points eligible for each Higher Bar measure is still to be determined.</a:t>
            </a:r>
            <a:r>
              <a:rPr lang="en" b="1"/>
              <a:t> </a:t>
            </a:r>
            <a:r>
              <a:rPr lang="en"/>
              <a:t>Must be approved by the State Board of Education.</a:t>
            </a:r>
            <a:endParaRPr/>
          </a:p>
          <a:p>
            <a:pPr marL="457200" lvl="0" indent="-322579" algn="l" rtl="0">
              <a:lnSpc>
                <a:spcPct val="115000"/>
              </a:lnSpc>
              <a:spcBef>
                <a:spcPts val="0"/>
              </a:spcBef>
              <a:spcAft>
                <a:spcPts val="0"/>
              </a:spcAft>
              <a:buSzPct val="88888"/>
              <a:buChar char="●"/>
            </a:pPr>
            <a:r>
              <a:rPr lang="en"/>
              <a:t>The inclusion of these measures is unlikely to change the overall weighting of the PWR indicator</a:t>
            </a:r>
            <a:r>
              <a:rPr lang="en" b="1"/>
              <a:t> </a:t>
            </a:r>
            <a:r>
              <a:rPr lang="en"/>
              <a:t>(30%).</a:t>
            </a:r>
            <a:endParaRPr/>
          </a:p>
          <a:p>
            <a:pPr marL="457200" lvl="0" indent="-322579" algn="l" rtl="0">
              <a:lnSpc>
                <a:spcPct val="115000"/>
              </a:lnSpc>
              <a:spcBef>
                <a:spcPts val="0"/>
              </a:spcBef>
              <a:spcAft>
                <a:spcPts val="0"/>
              </a:spcAft>
              <a:buSzPct val="88888"/>
              <a:buChar char="●"/>
            </a:pPr>
            <a:r>
              <a:rPr lang="en"/>
              <a:t>Likely will include All Student group results for points and include informational disaggregated group results to schools and districts similar to the matriculation sub-indicator.</a:t>
            </a:r>
            <a:endParaRPr/>
          </a:p>
        </p:txBody>
      </p:sp>
      <p:sp>
        <p:nvSpPr>
          <p:cNvPr id="1105" name="Google Shape;1105;g22ad58ebf25_0_39"/>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67</a:t>
            </a:fld>
            <a:endParaRPr/>
          </a:p>
        </p:txBody>
      </p:sp>
      <p:sp>
        <p:nvSpPr>
          <p:cNvPr id="1106" name="Google Shape;1106;g22ad58ebf25_0_39"/>
          <p:cNvSpPr/>
          <p:nvPr/>
        </p:nvSpPr>
        <p:spPr>
          <a:xfrm>
            <a:off x="2146063" y="996150"/>
            <a:ext cx="4896300" cy="978000"/>
          </a:xfrm>
          <a:prstGeom prst="rect">
            <a:avLst/>
          </a:prstGeom>
          <a:solidFill>
            <a:srgbClr val="FFEA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g22ad58ebf25_0_39"/>
          <p:cNvSpPr txBox="1"/>
          <p:nvPr/>
        </p:nvSpPr>
        <p:spPr>
          <a:xfrm>
            <a:off x="2146063" y="1217150"/>
            <a:ext cx="48963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80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 of current graduates meeting HB on at least one course/exam</a:t>
            </a:r>
            <a:endParaRPr sz="1400" b="0" i="0" u="none" strike="noStrike" cap="none">
              <a:solidFill>
                <a:srgbClr val="000000"/>
              </a:solidFill>
              <a:latin typeface="Arial"/>
              <a:ea typeface="Arial"/>
              <a:cs typeface="Arial"/>
              <a:sym typeface="Arial"/>
            </a:endParaRPr>
          </a:p>
        </p:txBody>
      </p:sp>
      <p:cxnSp>
        <p:nvCxnSpPr>
          <p:cNvPr id="1108" name="Google Shape;1108;g22ad58ebf25_0_39"/>
          <p:cNvCxnSpPr/>
          <p:nvPr/>
        </p:nvCxnSpPr>
        <p:spPr>
          <a:xfrm>
            <a:off x="2200440" y="1571150"/>
            <a:ext cx="4689000" cy="2100"/>
          </a:xfrm>
          <a:prstGeom prst="straightConnector1">
            <a:avLst/>
          </a:prstGeom>
          <a:noFill/>
          <a:ln w="9525" cap="flat" cmpd="sng">
            <a:solidFill>
              <a:srgbClr val="595959"/>
            </a:solidFill>
            <a:prstDash val="solid"/>
            <a:round/>
            <a:headEnd type="none" w="sm" len="sm"/>
            <a:tailEnd type="none" w="sm" len="sm"/>
          </a:ln>
        </p:spPr>
      </p:cxnSp>
      <p:sp>
        <p:nvSpPr>
          <p:cNvPr id="1109" name="Google Shape;1109;g22ad58ebf25_0_39"/>
          <p:cNvSpPr txBox="1"/>
          <p:nvPr/>
        </p:nvSpPr>
        <p:spPr>
          <a:xfrm>
            <a:off x="2200440" y="1571150"/>
            <a:ext cx="46890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7000"/>
              </a:lnSpc>
              <a:spcBef>
                <a:spcPts val="0"/>
              </a:spcBef>
              <a:spcAft>
                <a:spcPts val="800"/>
              </a:spcAft>
              <a:buClr>
                <a:srgbClr val="000000"/>
              </a:buClr>
              <a:buSzPts val="1100"/>
              <a:buFont typeface="Arial"/>
              <a:buNone/>
            </a:pPr>
            <a:r>
              <a:rPr lang="en" sz="1100" b="0" i="0" u="none" strike="noStrike" cap="none">
                <a:solidFill>
                  <a:srgbClr val="000000"/>
                </a:solidFill>
                <a:latin typeface="Calibri"/>
                <a:ea typeface="Calibri"/>
                <a:cs typeface="Calibri"/>
                <a:sym typeface="Calibri"/>
              </a:rPr>
              <a:t># of current year graduates identified by the school/district</a:t>
            </a:r>
            <a:endParaRPr sz="1400" b="0" i="0" u="none" strike="noStrike" cap="none">
              <a:solidFill>
                <a:srgbClr val="000000"/>
              </a:solidFill>
              <a:latin typeface="Arial"/>
              <a:ea typeface="Arial"/>
              <a:cs typeface="Arial"/>
              <a:sym typeface="Arial"/>
            </a:endParaRPr>
          </a:p>
        </p:txBody>
      </p:sp>
      <p:sp>
        <p:nvSpPr>
          <p:cNvPr id="1110" name="Google Shape;1110;g22ad58ebf25_0_39"/>
          <p:cNvSpPr txBox="1"/>
          <p:nvPr/>
        </p:nvSpPr>
        <p:spPr>
          <a:xfrm>
            <a:off x="2101638" y="996150"/>
            <a:ext cx="48963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Calibri"/>
                <a:ea typeface="Calibri"/>
                <a:cs typeface="Calibri"/>
                <a:sym typeface="Calibri"/>
              </a:rPr>
              <a:t>Future Higher Bar Calculation:</a:t>
            </a:r>
            <a:endParaRPr sz="1200" b="1" i="0" u="none" strike="noStrike" cap="none">
              <a:solidFill>
                <a:srgbClr val="000000"/>
              </a:solidFill>
              <a:latin typeface="Calibri"/>
              <a:ea typeface="Calibri"/>
              <a:cs typeface="Calibri"/>
              <a:sym typeface="Calibri"/>
            </a:endParaRPr>
          </a:p>
        </p:txBody>
      </p:sp>
    </p:spTree>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39382B-B454-7EA5-9EB7-9E4650EB8AD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68</a:t>
            </a:fld>
            <a:endParaRPr lang="en"/>
          </a:p>
        </p:txBody>
      </p:sp>
      <p:sp>
        <p:nvSpPr>
          <p:cNvPr id="7" name="Title 6">
            <a:extLst>
              <a:ext uri="{FF2B5EF4-FFF2-40B4-BE49-F238E27FC236}">
                <a16:creationId xmlns:a16="http://schemas.microsoft.com/office/drawing/2014/main" id="{4C77F587-6F1B-FAA0-E5CF-20F828BA5B72}"/>
              </a:ext>
            </a:extLst>
          </p:cNvPr>
          <p:cNvSpPr>
            <a:spLocks noGrp="1"/>
          </p:cNvSpPr>
          <p:nvPr>
            <p:ph type="ctrTitle"/>
          </p:nvPr>
        </p:nvSpPr>
        <p:spPr/>
        <p:txBody>
          <a:bodyPr/>
          <a:lstStyle/>
          <a:p>
            <a:r>
              <a:rPr lang="en-US" dirty="0"/>
              <a:t>2023 Preliminary Framework Results</a:t>
            </a:r>
          </a:p>
        </p:txBody>
      </p:sp>
    </p:spTree>
    <p:extLst>
      <p:ext uri="{BB962C8B-B14F-4D97-AF65-F5344CB8AC3E}">
        <p14:creationId xmlns:p14="http://schemas.microsoft.com/office/powerpoint/2010/main" val="2005637105"/>
      </p:ext>
    </p:extLst>
  </p:cSld>
  <p:clrMapOvr>
    <a:masterClrMapping/>
  </p:clrMapOvr>
  <p:transition spd="slow">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spcFirstLastPara="1" vert="horz" wrap="square" lIns="0" tIns="0" rIns="0" bIns="0" rtlCol="0" anchor="ctr" anchorCtr="0">
            <a:noAutofit/>
          </a:bodyPr>
          <a:lstStyle/>
          <a:p>
            <a:r>
              <a:rPr lang="en-US" b="1" dirty="0">
                <a:latin typeface="Rockwell"/>
              </a:rPr>
              <a:t>Preliminary District Ratings </a:t>
            </a:r>
            <a:r>
              <a:rPr lang="en-US" dirty="0">
                <a:latin typeface="Rockwell"/>
              </a:rPr>
              <a:t>| </a:t>
            </a:r>
            <a:r>
              <a:rPr lang="en-US" dirty="0">
                <a:latin typeface="Arial"/>
                <a:cs typeface="Arial"/>
              </a:rPr>
              <a:t>Distribution of 2023 Ratings</a:t>
            </a:r>
            <a:endParaRPr lang="en-US" dirty="0">
              <a:latin typeface="Museo Slab 500"/>
            </a:endParaRPr>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69</a:t>
            </a:fld>
            <a:endParaRPr lang="en-US" dirty="0"/>
          </a:p>
        </p:txBody>
      </p:sp>
      <p:graphicFrame>
        <p:nvGraphicFramePr>
          <p:cNvPr id="5" name="Content Placeholder 5"/>
          <p:cNvGraphicFramePr>
            <a:graphicFrameLocks/>
          </p:cNvGraphicFramePr>
          <p:nvPr/>
        </p:nvGraphicFramePr>
        <p:xfrm>
          <a:off x="2050026" y="1238501"/>
          <a:ext cx="5014452" cy="3010720"/>
        </p:xfrm>
        <a:graphic>
          <a:graphicData uri="http://schemas.openxmlformats.org/drawingml/2006/table">
            <a:tbl>
              <a:tblPr>
                <a:tableStyleId>{3B4B98B0-60AC-42C2-AFA5-B58CD77FA1E5}</a:tableStyleId>
              </a:tblPr>
              <a:tblGrid>
                <a:gridCol w="2352368">
                  <a:extLst>
                    <a:ext uri="{9D8B030D-6E8A-4147-A177-3AD203B41FA5}">
                      <a16:colId xmlns:a16="http://schemas.microsoft.com/office/drawing/2014/main" val="20000"/>
                    </a:ext>
                  </a:extLst>
                </a:gridCol>
                <a:gridCol w="1401097">
                  <a:extLst>
                    <a:ext uri="{9D8B030D-6E8A-4147-A177-3AD203B41FA5}">
                      <a16:colId xmlns:a16="http://schemas.microsoft.com/office/drawing/2014/main" val="20001"/>
                    </a:ext>
                  </a:extLst>
                </a:gridCol>
                <a:gridCol w="1260987">
                  <a:extLst>
                    <a:ext uri="{9D8B030D-6E8A-4147-A177-3AD203B41FA5}">
                      <a16:colId xmlns:a16="http://schemas.microsoft.com/office/drawing/2014/main" val="20002"/>
                    </a:ext>
                  </a:extLst>
                </a:gridCol>
              </a:tblGrid>
              <a:tr h="461963">
                <a:tc>
                  <a:txBody>
                    <a:bodyPr/>
                    <a:lstStyle/>
                    <a:p>
                      <a:pPr algn="l" fontAlgn="b"/>
                      <a:r>
                        <a:rPr lang="en-US" sz="1500" u="none" strike="noStrike">
                          <a:effectLst/>
                        </a:rPr>
                        <a:t> </a:t>
                      </a:r>
                      <a:endParaRPr lang="en-US" sz="1500" b="0" i="0" u="none" strike="noStrike">
                        <a:solidFill>
                          <a:srgbClr val="000000"/>
                        </a:solidFill>
                        <a:effectLst/>
                        <a:latin typeface="Calibri"/>
                      </a:endParaRPr>
                    </a:p>
                  </a:txBody>
                  <a:tcPr marL="4763" marR="4763" marT="4763" marB="0" anchor="ctr"/>
                </a:tc>
                <a:tc>
                  <a:txBody>
                    <a:bodyPr/>
                    <a:lstStyle/>
                    <a:p>
                      <a:pPr algn="ctr" fontAlgn="b"/>
                      <a:r>
                        <a:rPr lang="en-US" sz="1500" b="1" u="none" strike="noStrike">
                          <a:effectLst/>
                        </a:rPr>
                        <a:t>Number</a:t>
                      </a:r>
                      <a:r>
                        <a:rPr lang="en-US" sz="1500" b="1" u="none" strike="noStrike" baseline="0">
                          <a:effectLst/>
                        </a:rPr>
                        <a:t> </a:t>
                      </a:r>
                      <a:r>
                        <a:rPr lang="en-US" sz="1500" b="1" u="none" strike="noStrike">
                          <a:effectLst/>
                        </a:rPr>
                        <a:t>of Districts</a:t>
                      </a:r>
                      <a:endParaRPr lang="en-US" sz="1500" b="1" i="0" u="none" strike="noStrike">
                        <a:solidFill>
                          <a:srgbClr val="000000"/>
                        </a:solidFill>
                        <a:effectLst/>
                        <a:latin typeface="Calibri"/>
                      </a:endParaRPr>
                    </a:p>
                  </a:txBody>
                  <a:tcPr marL="4763" marR="4763" marT="4763" marB="0" anchor="b"/>
                </a:tc>
                <a:tc>
                  <a:txBody>
                    <a:bodyPr/>
                    <a:lstStyle/>
                    <a:p>
                      <a:pPr algn="ctr" fontAlgn="b"/>
                      <a:r>
                        <a:rPr lang="en-US" sz="1500" b="1" u="none" strike="noStrike">
                          <a:effectLst/>
                        </a:rPr>
                        <a:t>Percent of Districts</a:t>
                      </a:r>
                      <a:endParaRPr lang="en-US" sz="1500" b="1" i="0" u="none" strike="noStrike">
                        <a:solidFill>
                          <a:srgbClr val="000000"/>
                        </a:solidFill>
                        <a:effectLst/>
                        <a:latin typeface="Calibri"/>
                      </a:endParaRPr>
                    </a:p>
                  </a:txBody>
                  <a:tcPr marL="4763" marR="4763" marT="4763" marB="0" anchor="b"/>
                </a:tc>
                <a:extLst>
                  <a:ext uri="{0D108BD9-81ED-4DB2-BD59-A6C34878D82A}">
                    <a16:rowId xmlns:a16="http://schemas.microsoft.com/office/drawing/2014/main" val="10000"/>
                  </a:ext>
                </a:extLst>
              </a:tr>
              <a:tr h="347799">
                <a:tc>
                  <a:txBody>
                    <a:bodyPr/>
                    <a:lstStyle/>
                    <a:p>
                      <a:pPr algn="r" fontAlgn="t"/>
                      <a:r>
                        <a:rPr lang="en-US" sz="1500" b="1" u="none" strike="noStrike">
                          <a:solidFill>
                            <a:srgbClr val="0070C0"/>
                          </a:solidFill>
                          <a:effectLst/>
                        </a:rPr>
                        <a:t>Distinction</a:t>
                      </a:r>
                      <a:endParaRPr lang="en-US" sz="1500" b="1" i="0" u="none" strike="noStrike">
                        <a:solidFill>
                          <a:srgbClr val="0070C0"/>
                        </a:solidFill>
                        <a:effectLst/>
                        <a:latin typeface="Calibri"/>
                      </a:endParaRPr>
                    </a:p>
                  </a:txBody>
                  <a:tcPr marL="4763" marR="4763" marT="4763" marB="0" anchor="ctr"/>
                </a:tc>
                <a:tc>
                  <a:txBody>
                    <a:bodyPr/>
                    <a:lstStyle/>
                    <a:p>
                      <a:pPr algn="ctr" fontAlgn="ctr"/>
                      <a:r>
                        <a:rPr lang="en-US" sz="1500" b="0" i="0" u="none" strike="noStrike">
                          <a:solidFill>
                            <a:srgbClr val="0070C0"/>
                          </a:solidFill>
                          <a:effectLst/>
                          <a:latin typeface="Calibri"/>
                        </a:rPr>
                        <a:t>12</a:t>
                      </a:r>
                    </a:p>
                  </a:txBody>
                  <a:tcPr marL="4763" marR="4763" marT="4763" marB="0" anchor="ctr"/>
                </a:tc>
                <a:tc>
                  <a:txBody>
                    <a:bodyPr/>
                    <a:lstStyle/>
                    <a:p>
                      <a:pPr algn="ctr" fontAlgn="ctr"/>
                      <a:r>
                        <a:rPr lang="en-US" sz="1500" u="none" strike="noStrike" dirty="0">
                          <a:solidFill>
                            <a:srgbClr val="0070C0"/>
                          </a:solidFill>
                          <a:effectLst/>
                        </a:rPr>
                        <a:t>7%</a:t>
                      </a:r>
                      <a:endParaRPr lang="en-US" sz="1500" b="0" i="0" u="none" strike="noStrike" dirty="0">
                        <a:solidFill>
                          <a:srgbClr val="0070C0"/>
                        </a:solidFill>
                        <a:effectLst/>
                        <a:latin typeface="Calibri"/>
                      </a:endParaRPr>
                    </a:p>
                  </a:txBody>
                  <a:tcPr marL="4763" marR="4763" marT="4763" marB="0" anchor="ctr"/>
                </a:tc>
                <a:extLst>
                  <a:ext uri="{0D108BD9-81ED-4DB2-BD59-A6C34878D82A}">
                    <a16:rowId xmlns:a16="http://schemas.microsoft.com/office/drawing/2014/main" val="10001"/>
                  </a:ext>
                </a:extLst>
              </a:tr>
              <a:tr h="347799">
                <a:tc>
                  <a:txBody>
                    <a:bodyPr/>
                    <a:lstStyle/>
                    <a:p>
                      <a:pPr algn="r" fontAlgn="t"/>
                      <a:r>
                        <a:rPr lang="en-US" sz="1500" b="1" u="none" strike="noStrike">
                          <a:solidFill>
                            <a:srgbClr val="00B050"/>
                          </a:solidFill>
                          <a:effectLst/>
                        </a:rPr>
                        <a:t>Accredited</a:t>
                      </a:r>
                      <a:endParaRPr lang="en-US" sz="1500" b="1" i="0" u="none" strike="noStrike">
                        <a:solidFill>
                          <a:srgbClr val="00B050"/>
                        </a:solidFill>
                        <a:effectLst/>
                        <a:latin typeface="Calibri"/>
                      </a:endParaRPr>
                    </a:p>
                  </a:txBody>
                  <a:tcPr marL="4763" marR="4763" marT="4763" marB="0" anchor="ctr"/>
                </a:tc>
                <a:tc>
                  <a:txBody>
                    <a:bodyPr/>
                    <a:lstStyle/>
                    <a:p>
                      <a:pPr algn="ctr" fontAlgn="ctr"/>
                      <a:r>
                        <a:rPr lang="en-US" sz="1500" b="0" i="0" u="none" strike="noStrike">
                          <a:solidFill>
                            <a:srgbClr val="00B050"/>
                          </a:solidFill>
                          <a:effectLst/>
                          <a:latin typeface="Calibri"/>
                        </a:rPr>
                        <a:t>70</a:t>
                      </a:r>
                    </a:p>
                  </a:txBody>
                  <a:tcPr marL="4763" marR="4763" marT="4763" marB="0" anchor="ctr"/>
                </a:tc>
                <a:tc>
                  <a:txBody>
                    <a:bodyPr/>
                    <a:lstStyle/>
                    <a:p>
                      <a:pPr algn="ctr" fontAlgn="ctr"/>
                      <a:r>
                        <a:rPr lang="en-US" sz="1500" u="none" strike="noStrike" dirty="0">
                          <a:solidFill>
                            <a:srgbClr val="00B050"/>
                          </a:solidFill>
                          <a:effectLst/>
                        </a:rPr>
                        <a:t>38%</a:t>
                      </a:r>
                      <a:endParaRPr lang="en-US" sz="1500" b="0" i="0" u="none" strike="noStrike" dirty="0">
                        <a:solidFill>
                          <a:srgbClr val="00B050"/>
                        </a:solidFill>
                        <a:effectLst/>
                        <a:latin typeface="Calibri"/>
                      </a:endParaRPr>
                    </a:p>
                  </a:txBody>
                  <a:tcPr marL="4763" marR="4763" marT="4763" marB="0" anchor="ctr"/>
                </a:tc>
                <a:extLst>
                  <a:ext uri="{0D108BD9-81ED-4DB2-BD59-A6C34878D82A}">
                    <a16:rowId xmlns:a16="http://schemas.microsoft.com/office/drawing/2014/main" val="10002"/>
                  </a:ext>
                </a:extLst>
              </a:tr>
              <a:tr h="347799">
                <a:tc>
                  <a:txBody>
                    <a:bodyPr/>
                    <a:lstStyle/>
                    <a:p>
                      <a:pPr algn="r" fontAlgn="t"/>
                      <a:r>
                        <a:rPr lang="en-US" sz="1500" b="1" u="none" strike="noStrike">
                          <a:solidFill>
                            <a:schemeClr val="accent4"/>
                          </a:solidFill>
                          <a:effectLst/>
                        </a:rPr>
                        <a:t>Improvement Plan</a:t>
                      </a:r>
                      <a:endParaRPr lang="en-US" sz="1500" b="1" i="0" u="none" strike="noStrike">
                        <a:solidFill>
                          <a:schemeClr val="accent4"/>
                        </a:solidFill>
                        <a:effectLst/>
                        <a:latin typeface="Calibri"/>
                      </a:endParaRPr>
                    </a:p>
                  </a:txBody>
                  <a:tcPr marL="4763" marR="4763" marT="4763" marB="0" anchor="ctr"/>
                </a:tc>
                <a:tc>
                  <a:txBody>
                    <a:bodyPr/>
                    <a:lstStyle/>
                    <a:p>
                      <a:pPr algn="ctr" fontAlgn="ctr"/>
                      <a:r>
                        <a:rPr lang="en-US" sz="1500" b="0" i="0" u="none" strike="noStrike" dirty="0">
                          <a:solidFill>
                            <a:schemeClr val="accent4"/>
                          </a:solidFill>
                          <a:effectLst/>
                          <a:latin typeface="+mn-lt"/>
                        </a:rPr>
                        <a:t>48</a:t>
                      </a:r>
                      <a:endParaRPr lang="en-US" sz="1500" b="0" i="0" u="none" strike="noStrike" dirty="0">
                        <a:solidFill>
                          <a:schemeClr val="accent4"/>
                        </a:solidFill>
                        <a:effectLst/>
                        <a:latin typeface="Calibri"/>
                      </a:endParaRPr>
                    </a:p>
                  </a:txBody>
                  <a:tcPr marL="4763" marR="4763" marT="4763" marB="0" anchor="ctr"/>
                </a:tc>
                <a:tc>
                  <a:txBody>
                    <a:bodyPr/>
                    <a:lstStyle/>
                    <a:p>
                      <a:pPr algn="ctr" fontAlgn="ctr"/>
                      <a:r>
                        <a:rPr lang="en-US" sz="1500" u="none" strike="noStrike" dirty="0">
                          <a:solidFill>
                            <a:schemeClr val="accent4"/>
                          </a:solidFill>
                          <a:effectLst/>
                        </a:rPr>
                        <a:t>26%</a:t>
                      </a:r>
                      <a:endParaRPr lang="en-US" sz="1500" b="0" i="0" u="none" strike="noStrike" dirty="0">
                        <a:solidFill>
                          <a:schemeClr val="accent4"/>
                        </a:solidFill>
                        <a:effectLst/>
                        <a:latin typeface="Calibri"/>
                      </a:endParaRPr>
                    </a:p>
                  </a:txBody>
                  <a:tcPr marL="4763" marR="4763" marT="4763" marB="0" anchor="ctr"/>
                </a:tc>
                <a:extLst>
                  <a:ext uri="{0D108BD9-81ED-4DB2-BD59-A6C34878D82A}">
                    <a16:rowId xmlns:a16="http://schemas.microsoft.com/office/drawing/2014/main" val="10003"/>
                  </a:ext>
                </a:extLst>
              </a:tr>
              <a:tr h="461963">
                <a:tc>
                  <a:txBody>
                    <a:bodyPr/>
                    <a:lstStyle/>
                    <a:p>
                      <a:pPr algn="r" fontAlgn="t"/>
                      <a:r>
                        <a:rPr lang="en-US" sz="1500" b="1" u="none" strike="noStrike">
                          <a:solidFill>
                            <a:schemeClr val="accent2"/>
                          </a:solidFill>
                          <a:effectLst/>
                        </a:rPr>
                        <a:t>Priority Improvement Plan</a:t>
                      </a:r>
                      <a:endParaRPr lang="en-US" sz="1500" b="1" i="0" u="none" strike="noStrike">
                        <a:solidFill>
                          <a:schemeClr val="accent2"/>
                        </a:solidFill>
                        <a:effectLst/>
                        <a:latin typeface="Calibri"/>
                      </a:endParaRPr>
                    </a:p>
                  </a:txBody>
                  <a:tcPr marL="4763" marR="4763" marT="4763" marB="0" anchor="ctr"/>
                </a:tc>
                <a:tc>
                  <a:txBody>
                    <a:bodyPr/>
                    <a:lstStyle/>
                    <a:p>
                      <a:pPr algn="ctr" fontAlgn="ctr"/>
                      <a:r>
                        <a:rPr lang="en-US" sz="1500" b="0" i="0" u="none" strike="noStrike">
                          <a:solidFill>
                            <a:schemeClr val="accent2"/>
                          </a:solidFill>
                          <a:effectLst/>
                          <a:latin typeface="+mn-lt"/>
                        </a:rPr>
                        <a:t>19</a:t>
                      </a:r>
                      <a:endParaRPr lang="en-US" sz="1500" b="0" i="0" u="none" strike="noStrike">
                        <a:solidFill>
                          <a:schemeClr val="accent2"/>
                        </a:solidFill>
                        <a:effectLst/>
                        <a:latin typeface="Calibri"/>
                      </a:endParaRPr>
                    </a:p>
                  </a:txBody>
                  <a:tcPr marL="4763" marR="4763" marT="4763" marB="0" anchor="ctr"/>
                </a:tc>
                <a:tc>
                  <a:txBody>
                    <a:bodyPr/>
                    <a:lstStyle/>
                    <a:p>
                      <a:pPr algn="ctr" fontAlgn="ctr"/>
                      <a:r>
                        <a:rPr lang="en-US" sz="1500" u="none" strike="noStrike" dirty="0">
                          <a:solidFill>
                            <a:schemeClr val="accent2"/>
                          </a:solidFill>
                          <a:effectLst/>
                        </a:rPr>
                        <a:t>10%</a:t>
                      </a:r>
                      <a:endParaRPr lang="en-US" sz="1500" b="0" i="0" u="none" strike="noStrike" dirty="0">
                        <a:solidFill>
                          <a:schemeClr val="accent2"/>
                        </a:solidFill>
                        <a:effectLst/>
                        <a:latin typeface="Calibri"/>
                      </a:endParaRPr>
                    </a:p>
                  </a:txBody>
                  <a:tcPr marL="4763" marR="4763" marT="4763" marB="0" anchor="ctr"/>
                </a:tc>
                <a:extLst>
                  <a:ext uri="{0D108BD9-81ED-4DB2-BD59-A6C34878D82A}">
                    <a16:rowId xmlns:a16="http://schemas.microsoft.com/office/drawing/2014/main" val="10004"/>
                  </a:ext>
                </a:extLst>
              </a:tr>
              <a:tr h="347799">
                <a:tc>
                  <a:txBody>
                    <a:bodyPr/>
                    <a:lstStyle/>
                    <a:p>
                      <a:pPr algn="r" fontAlgn="t"/>
                      <a:r>
                        <a:rPr lang="en-US" sz="1500" b="1" u="none" strike="noStrike">
                          <a:solidFill>
                            <a:srgbClr val="FF0000"/>
                          </a:solidFill>
                          <a:effectLst/>
                        </a:rPr>
                        <a:t>Turnaround Plan</a:t>
                      </a:r>
                      <a:endParaRPr lang="en-US" sz="1500" b="1" i="0" u="none" strike="noStrike">
                        <a:solidFill>
                          <a:srgbClr val="FF0000"/>
                        </a:solidFill>
                        <a:effectLst/>
                        <a:latin typeface="Calibri"/>
                      </a:endParaRPr>
                    </a:p>
                  </a:txBody>
                  <a:tcPr marL="4763" marR="4763" marT="4763" marB="0" anchor="ctr"/>
                </a:tc>
                <a:tc>
                  <a:txBody>
                    <a:bodyPr/>
                    <a:lstStyle/>
                    <a:p>
                      <a:pPr algn="ctr" fontAlgn="ctr"/>
                      <a:r>
                        <a:rPr lang="en-US" sz="1500" b="0" i="0" u="none" strike="noStrike">
                          <a:solidFill>
                            <a:srgbClr val="FF0000"/>
                          </a:solidFill>
                          <a:effectLst/>
                          <a:latin typeface="Calibri"/>
                        </a:rPr>
                        <a:t>3</a:t>
                      </a:r>
                    </a:p>
                  </a:txBody>
                  <a:tcPr marL="4763" marR="4763" marT="4763" marB="0" anchor="ctr"/>
                </a:tc>
                <a:tc>
                  <a:txBody>
                    <a:bodyPr/>
                    <a:lstStyle/>
                    <a:p>
                      <a:pPr algn="ctr" fontAlgn="ctr"/>
                      <a:r>
                        <a:rPr lang="en-US" sz="1500" b="0" i="0" u="none" strike="noStrike">
                          <a:solidFill>
                            <a:srgbClr val="FF0000"/>
                          </a:solidFill>
                          <a:effectLst/>
                          <a:latin typeface="Calibri"/>
                        </a:rPr>
                        <a:t>2%</a:t>
                      </a:r>
                    </a:p>
                  </a:txBody>
                  <a:tcPr marL="4763" marR="4763" marT="4763" marB="0" anchor="ctr"/>
                </a:tc>
                <a:extLst>
                  <a:ext uri="{0D108BD9-81ED-4DB2-BD59-A6C34878D82A}">
                    <a16:rowId xmlns:a16="http://schemas.microsoft.com/office/drawing/2014/main" val="10005"/>
                  </a:ext>
                </a:extLst>
              </a:tr>
              <a:tr h="347799">
                <a:tc>
                  <a:txBody>
                    <a:bodyPr/>
                    <a:lstStyle/>
                    <a:p>
                      <a:pPr algn="r" fontAlgn="t"/>
                      <a:r>
                        <a:rPr lang="en-US" sz="1500" b="1" u="none" strike="noStrike">
                          <a:solidFill>
                            <a:schemeClr val="tx1">
                              <a:lumMod val="50000"/>
                              <a:lumOff val="50000"/>
                            </a:schemeClr>
                          </a:solidFill>
                          <a:effectLst/>
                        </a:rPr>
                        <a:t>Insufficient State Data</a:t>
                      </a:r>
                      <a:endParaRPr lang="en-US" sz="1500" b="1" i="0" u="none" strike="noStrike">
                        <a:solidFill>
                          <a:schemeClr val="tx1">
                            <a:lumMod val="50000"/>
                            <a:lumOff val="50000"/>
                          </a:schemeClr>
                        </a:solidFill>
                        <a:effectLst/>
                        <a:latin typeface="Calibri"/>
                      </a:endParaRPr>
                    </a:p>
                  </a:txBody>
                  <a:tcPr marL="4763" marR="4763" marT="4763" marB="0" anchor="ctr"/>
                </a:tc>
                <a:tc>
                  <a:txBody>
                    <a:bodyPr/>
                    <a:lstStyle/>
                    <a:p>
                      <a:pPr algn="ctr" fontAlgn="ctr"/>
                      <a:r>
                        <a:rPr lang="en-US" sz="1500" b="0" i="0" u="none" strike="noStrike">
                          <a:solidFill>
                            <a:schemeClr val="tx1">
                              <a:lumMod val="50000"/>
                              <a:lumOff val="50000"/>
                            </a:schemeClr>
                          </a:solidFill>
                          <a:effectLst/>
                          <a:latin typeface="Calibri"/>
                        </a:rPr>
                        <a:t>32</a:t>
                      </a:r>
                    </a:p>
                  </a:txBody>
                  <a:tcPr marL="4763" marR="4763" marT="4763" marB="0" anchor="ctr"/>
                </a:tc>
                <a:tc>
                  <a:txBody>
                    <a:bodyPr/>
                    <a:lstStyle/>
                    <a:p>
                      <a:pPr algn="ctr" fontAlgn="ctr"/>
                      <a:r>
                        <a:rPr lang="en-US" sz="1500" u="none" strike="noStrike" dirty="0">
                          <a:solidFill>
                            <a:schemeClr val="tx1">
                              <a:lumMod val="50000"/>
                              <a:lumOff val="50000"/>
                            </a:schemeClr>
                          </a:solidFill>
                          <a:effectLst/>
                        </a:rPr>
                        <a:t>17%</a:t>
                      </a:r>
                      <a:endParaRPr lang="en-US" sz="1500" b="0" i="0" u="none" strike="noStrike" dirty="0">
                        <a:solidFill>
                          <a:schemeClr val="tx1">
                            <a:lumMod val="50000"/>
                            <a:lumOff val="50000"/>
                          </a:schemeClr>
                        </a:solidFill>
                        <a:effectLst/>
                        <a:latin typeface="Calibri"/>
                      </a:endParaRPr>
                    </a:p>
                  </a:txBody>
                  <a:tcPr marL="4763" marR="4763" marT="4763" marB="0" anchor="ctr"/>
                </a:tc>
                <a:extLst>
                  <a:ext uri="{0D108BD9-81ED-4DB2-BD59-A6C34878D82A}">
                    <a16:rowId xmlns:a16="http://schemas.microsoft.com/office/drawing/2014/main" val="10006"/>
                  </a:ext>
                </a:extLst>
              </a:tr>
              <a:tr h="347799">
                <a:tc>
                  <a:txBody>
                    <a:bodyPr/>
                    <a:lstStyle/>
                    <a:p>
                      <a:pPr algn="r" fontAlgn="t"/>
                      <a:r>
                        <a:rPr lang="en-US" sz="1500" b="1" u="none" strike="noStrike">
                          <a:effectLst/>
                        </a:rPr>
                        <a:t>Total</a:t>
                      </a:r>
                      <a:endParaRPr lang="en-US" sz="1500" b="1" i="0" u="none" strike="noStrike">
                        <a:solidFill>
                          <a:srgbClr val="000000"/>
                        </a:solidFill>
                        <a:effectLst/>
                        <a:latin typeface="Calibri"/>
                      </a:endParaRPr>
                    </a:p>
                  </a:txBody>
                  <a:tcPr marL="4763" marR="4763" marT="4763" marB="0" anchor="ctr"/>
                </a:tc>
                <a:tc>
                  <a:txBody>
                    <a:bodyPr/>
                    <a:lstStyle/>
                    <a:p>
                      <a:pPr algn="ctr" fontAlgn="ctr"/>
                      <a:r>
                        <a:rPr lang="en-US" sz="1500" u="none" strike="noStrike">
                          <a:effectLst/>
                        </a:rPr>
                        <a:t>184</a:t>
                      </a:r>
                      <a:endParaRPr lang="en-US" sz="1500" b="0" i="0" u="none" strike="noStrike">
                        <a:solidFill>
                          <a:srgbClr val="000000"/>
                        </a:solidFill>
                        <a:effectLst/>
                        <a:latin typeface="Calibri"/>
                      </a:endParaRPr>
                    </a:p>
                  </a:txBody>
                  <a:tcPr marL="4763" marR="4763" marT="4763" marB="0" anchor="ctr"/>
                </a:tc>
                <a:tc>
                  <a:txBody>
                    <a:bodyPr/>
                    <a:lstStyle/>
                    <a:p>
                      <a:pPr algn="ctr" fontAlgn="ctr"/>
                      <a:endParaRPr lang="en-US" sz="1500" b="0" i="0" u="none" strike="noStrike" dirty="0">
                        <a:solidFill>
                          <a:srgbClr val="000000"/>
                        </a:solidFill>
                        <a:effectLst/>
                        <a:latin typeface="Calibri"/>
                      </a:endParaRPr>
                    </a:p>
                  </a:txBody>
                  <a:tcPr marL="4763" marR="4763" marT="4763"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9500670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83ab365885_0_2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
              <a:t>An Historical Review of Colorado’s Accountability System</a:t>
            </a:r>
            <a:endParaRPr/>
          </a:p>
        </p:txBody>
      </p:sp>
      <p:sp>
        <p:nvSpPr>
          <p:cNvPr id="475" name="Google Shape;475;g283ab365885_0_25"/>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200"/>
              <a:buNone/>
            </a:pPr>
            <a:fld id="{00000000-1234-1234-1234-123412341234}" type="slidenum">
              <a:rPr lang="en"/>
              <a:t>7</a:t>
            </a:fld>
            <a:endParaRPr/>
          </a:p>
        </p:txBody>
      </p:sp>
      <p:pic>
        <p:nvPicPr>
          <p:cNvPr id="476" name="Google Shape;476;g283ab365885_0_25"/>
          <p:cNvPicPr preferRelativeResize="0"/>
          <p:nvPr/>
        </p:nvPicPr>
        <p:blipFill>
          <a:blip r:embed="rId3">
            <a:alphaModFix/>
          </a:blip>
          <a:stretch>
            <a:fillRect/>
          </a:stretch>
        </p:blipFill>
        <p:spPr>
          <a:xfrm>
            <a:off x="3368225" y="983800"/>
            <a:ext cx="5364949" cy="3474700"/>
          </a:xfrm>
          <a:prstGeom prst="rect">
            <a:avLst/>
          </a:prstGeom>
          <a:noFill/>
          <a:ln>
            <a:noFill/>
          </a:ln>
        </p:spPr>
      </p:pic>
      <p:sp>
        <p:nvSpPr>
          <p:cNvPr id="2" name="TextBox 1">
            <a:extLst>
              <a:ext uri="{FF2B5EF4-FFF2-40B4-BE49-F238E27FC236}">
                <a16:creationId xmlns:a16="http://schemas.microsoft.com/office/drawing/2014/main" id="{F6F6FD70-226D-87E7-053B-F5515586FBDE}"/>
              </a:ext>
            </a:extLst>
          </p:cNvPr>
          <p:cNvSpPr txBox="1"/>
          <p:nvPr/>
        </p:nvSpPr>
        <p:spPr>
          <a:xfrm>
            <a:off x="532800" y="1072800"/>
            <a:ext cx="1317600" cy="707886"/>
          </a:xfrm>
          <a:prstGeom prst="rect">
            <a:avLst/>
          </a:prstGeom>
          <a:solidFill>
            <a:schemeClr val="accent6">
              <a:lumMod val="40000"/>
              <a:lumOff val="60000"/>
            </a:schemeClr>
          </a:solidFill>
        </p:spPr>
        <p:txBody>
          <a:bodyPr wrap="square" rtlCol="0">
            <a:spAutoFit/>
          </a:bodyPr>
          <a:lstStyle/>
          <a:p>
            <a:r>
              <a:rPr lang="en-US" sz="1000" dirty="0"/>
              <a:t>Look in your folders for an updated version of this resource.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chor="ctr">
            <a:normAutofit/>
          </a:bodyPr>
          <a:lstStyle/>
          <a:p>
            <a:r>
              <a:rPr lang="en-US" b="1" dirty="0">
                <a:latin typeface="Rockwell"/>
                <a:cs typeface="Segoe UI"/>
              </a:rPr>
              <a:t>Preliminary District Ratings </a:t>
            </a:r>
            <a:r>
              <a:rPr lang="en-US" dirty="0">
                <a:latin typeface="Rockwell"/>
                <a:cs typeface="Segoe UI"/>
              </a:rPr>
              <a:t>| </a:t>
            </a:r>
            <a:r>
              <a:rPr lang="en-US" dirty="0">
                <a:latin typeface="Segoe UI"/>
                <a:cs typeface="Segoe UI"/>
              </a:rPr>
              <a:t>Participation Trends Over Time</a:t>
            </a:r>
            <a:endParaRPr lang="en-US" dirty="0"/>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70</a:t>
            </a:fld>
            <a:endParaRPr lang="en-US" dirty="0"/>
          </a:p>
        </p:txBody>
      </p:sp>
      <p:sp>
        <p:nvSpPr>
          <p:cNvPr id="2" name="TextBox 1">
            <a:extLst>
              <a:ext uri="{FF2B5EF4-FFF2-40B4-BE49-F238E27FC236}">
                <a16:creationId xmlns:a16="http://schemas.microsoft.com/office/drawing/2014/main" id="{FD5D8BDA-FFF7-70DB-EAF2-D8005A75EDDB}"/>
              </a:ext>
            </a:extLst>
          </p:cNvPr>
          <p:cNvSpPr txBox="1"/>
          <p:nvPr/>
        </p:nvSpPr>
        <p:spPr>
          <a:xfrm>
            <a:off x="1385851" y="4212574"/>
            <a:ext cx="5850851" cy="207749"/>
          </a:xfrm>
          <a:prstGeom prst="rect">
            <a:avLst/>
          </a:prstGeom>
          <a:noFill/>
        </p:spPr>
        <p:txBody>
          <a:bodyPr wrap="square" lIns="68580" tIns="34290" rIns="68580" bIns="34290" rtlCol="0" anchor="t">
            <a:spAutoFit/>
          </a:bodyPr>
          <a:lstStyle/>
          <a:p>
            <a:r>
              <a:rPr lang="en-US" sz="900" dirty="0"/>
              <a:t>Note: Percentages based on the total number of districts receiving a participation descriptor</a:t>
            </a:r>
            <a:endParaRPr lang="en-US" sz="900" dirty="0">
              <a:cs typeface="Calibri"/>
            </a:endParaRPr>
          </a:p>
        </p:txBody>
      </p:sp>
      <p:graphicFrame>
        <p:nvGraphicFramePr>
          <p:cNvPr id="3" name="Table 2">
            <a:extLst>
              <a:ext uri="{FF2B5EF4-FFF2-40B4-BE49-F238E27FC236}">
                <a16:creationId xmlns:a16="http://schemas.microsoft.com/office/drawing/2014/main" id="{3EC651DB-EE23-BBC7-DBAE-926472A7C790}"/>
              </a:ext>
            </a:extLst>
          </p:cNvPr>
          <p:cNvGraphicFramePr>
            <a:graphicFrameLocks noGrp="1"/>
          </p:cNvGraphicFramePr>
          <p:nvPr/>
        </p:nvGraphicFramePr>
        <p:xfrm>
          <a:off x="1386966" y="1701177"/>
          <a:ext cx="6110386" cy="556260"/>
        </p:xfrm>
        <a:graphic>
          <a:graphicData uri="http://schemas.openxmlformats.org/drawingml/2006/table">
            <a:tbl>
              <a:tblPr firstRow="1" bandRow="1">
                <a:tableStyleId>{E8B1032C-EA38-4F05-BA0D-38AFFFC7BED3}</a:tableStyleId>
              </a:tblPr>
              <a:tblGrid>
                <a:gridCol w="2487430">
                  <a:extLst>
                    <a:ext uri="{9D8B030D-6E8A-4147-A177-3AD203B41FA5}">
                      <a16:colId xmlns:a16="http://schemas.microsoft.com/office/drawing/2014/main" val="2144159582"/>
                    </a:ext>
                  </a:extLst>
                </a:gridCol>
                <a:gridCol w="758875">
                  <a:extLst>
                    <a:ext uri="{9D8B030D-6E8A-4147-A177-3AD203B41FA5}">
                      <a16:colId xmlns:a16="http://schemas.microsoft.com/office/drawing/2014/main" val="3652593592"/>
                    </a:ext>
                  </a:extLst>
                </a:gridCol>
                <a:gridCol w="1103180">
                  <a:extLst>
                    <a:ext uri="{9D8B030D-6E8A-4147-A177-3AD203B41FA5}">
                      <a16:colId xmlns:a16="http://schemas.microsoft.com/office/drawing/2014/main" val="1065943047"/>
                    </a:ext>
                  </a:extLst>
                </a:gridCol>
                <a:gridCol w="968006">
                  <a:extLst>
                    <a:ext uri="{9D8B030D-6E8A-4147-A177-3AD203B41FA5}">
                      <a16:colId xmlns:a16="http://schemas.microsoft.com/office/drawing/2014/main" val="1807588537"/>
                    </a:ext>
                  </a:extLst>
                </a:gridCol>
                <a:gridCol w="792895">
                  <a:extLst>
                    <a:ext uri="{9D8B030D-6E8A-4147-A177-3AD203B41FA5}">
                      <a16:colId xmlns:a16="http://schemas.microsoft.com/office/drawing/2014/main" val="3916352326"/>
                    </a:ext>
                  </a:extLst>
                </a:gridCol>
              </a:tblGrid>
              <a:tr h="278130">
                <a:tc>
                  <a:txBody>
                    <a:bodyPr/>
                    <a:lstStyle/>
                    <a:p>
                      <a:pPr algn="ctr"/>
                      <a:r>
                        <a:rPr lang="en-US" sz="1100" dirty="0">
                          <a:solidFill>
                            <a:schemeClr val="bg1"/>
                          </a:solidFill>
                        </a:rPr>
                        <a:t>Participation Descriptor</a:t>
                      </a:r>
                    </a:p>
                  </a:txBody>
                  <a:tcPr marL="68580" marR="68580" marT="34290" marB="34290">
                    <a:solidFill>
                      <a:schemeClr val="accent6">
                        <a:lumMod val="75000"/>
                      </a:schemeClr>
                    </a:solidFill>
                  </a:tcPr>
                </a:tc>
                <a:tc>
                  <a:txBody>
                    <a:bodyPr/>
                    <a:lstStyle/>
                    <a:p>
                      <a:pPr algn="ctr"/>
                      <a:r>
                        <a:rPr lang="en-US" sz="1100" dirty="0">
                          <a:solidFill>
                            <a:schemeClr val="bg1"/>
                          </a:solidFill>
                        </a:rPr>
                        <a:t>2019</a:t>
                      </a:r>
                    </a:p>
                  </a:txBody>
                  <a:tcPr marL="68580" marR="68580" marT="34290" marB="34290">
                    <a:solidFill>
                      <a:schemeClr val="accent6">
                        <a:lumMod val="75000"/>
                      </a:schemeClr>
                    </a:solidFill>
                  </a:tcPr>
                </a:tc>
                <a:tc>
                  <a:txBody>
                    <a:bodyPr/>
                    <a:lstStyle/>
                    <a:p>
                      <a:pPr algn="ctr"/>
                      <a:r>
                        <a:rPr lang="en-US" sz="1100" dirty="0">
                          <a:solidFill>
                            <a:schemeClr val="bg1"/>
                          </a:solidFill>
                        </a:rPr>
                        <a:t>2020 &amp; 2021</a:t>
                      </a:r>
                    </a:p>
                  </a:txBody>
                  <a:tcPr marL="68580" marR="68580" marT="34290" marB="34290">
                    <a:solidFill>
                      <a:schemeClr val="accent6">
                        <a:lumMod val="75000"/>
                      </a:schemeClr>
                    </a:solidFill>
                  </a:tcPr>
                </a:tc>
                <a:tc>
                  <a:txBody>
                    <a:bodyPr/>
                    <a:lstStyle/>
                    <a:p>
                      <a:pPr algn="ctr"/>
                      <a:r>
                        <a:rPr lang="en-US" sz="1100" dirty="0">
                          <a:solidFill>
                            <a:schemeClr val="bg1"/>
                          </a:solidFill>
                        </a:rPr>
                        <a:t>2022</a:t>
                      </a:r>
                    </a:p>
                  </a:txBody>
                  <a:tcPr marL="68580" marR="68580" marT="34290" marB="34290">
                    <a:solidFill>
                      <a:schemeClr val="accent6">
                        <a:lumMod val="75000"/>
                      </a:schemeClr>
                    </a:solidFill>
                  </a:tcPr>
                </a:tc>
                <a:tc>
                  <a:txBody>
                    <a:bodyPr/>
                    <a:lstStyle/>
                    <a:p>
                      <a:pPr algn="ctr"/>
                      <a:r>
                        <a:rPr lang="en-US" sz="1100" dirty="0">
                          <a:solidFill>
                            <a:schemeClr val="bg1"/>
                          </a:solidFill>
                        </a:rPr>
                        <a:t>2023</a:t>
                      </a:r>
                    </a:p>
                  </a:txBody>
                  <a:tcPr marL="68580" marR="68580" marT="34290" marB="34290">
                    <a:solidFill>
                      <a:schemeClr val="accent6">
                        <a:lumMod val="75000"/>
                      </a:schemeClr>
                    </a:solidFill>
                  </a:tcPr>
                </a:tc>
                <a:extLst>
                  <a:ext uri="{0D108BD9-81ED-4DB2-BD59-A6C34878D82A}">
                    <a16:rowId xmlns:a16="http://schemas.microsoft.com/office/drawing/2014/main" val="1522776548"/>
                  </a:ext>
                </a:extLst>
              </a:tr>
              <a:tr h="278130">
                <a:tc>
                  <a:txBody>
                    <a:bodyPr/>
                    <a:lstStyle/>
                    <a:p>
                      <a:r>
                        <a:rPr lang="en-US" sz="1100" dirty="0"/>
                        <a:t>Decreased Due to Participation</a:t>
                      </a:r>
                    </a:p>
                  </a:txBody>
                  <a:tcPr marL="68580" marR="68580" marT="34290" marB="34290"/>
                </a:tc>
                <a:tc>
                  <a:txBody>
                    <a:bodyPr/>
                    <a:lstStyle/>
                    <a:p>
                      <a:pPr algn="ctr"/>
                      <a:r>
                        <a:rPr lang="en-US" sz="1100" dirty="0"/>
                        <a:t>3%</a:t>
                      </a:r>
                    </a:p>
                  </a:txBody>
                  <a:tcPr marL="68580" marR="68580" marT="34290" marB="34290"/>
                </a:tc>
                <a:tc>
                  <a:txBody>
                    <a:bodyPr/>
                    <a:lstStyle/>
                    <a:p>
                      <a:pPr algn="ctr"/>
                      <a:r>
                        <a:rPr lang="en-US" sz="1100" dirty="0"/>
                        <a:t>N/A</a:t>
                      </a:r>
                    </a:p>
                  </a:txBody>
                  <a:tcPr marL="68580" marR="68580" marT="34290" marB="34290"/>
                </a:tc>
                <a:tc>
                  <a:txBody>
                    <a:bodyPr/>
                    <a:lstStyle/>
                    <a:p>
                      <a:pPr algn="ctr"/>
                      <a:r>
                        <a:rPr lang="en-US" sz="1100" dirty="0"/>
                        <a:t>N/A</a:t>
                      </a:r>
                    </a:p>
                  </a:txBody>
                  <a:tcPr marL="68580" marR="68580" marT="34290" marB="34290"/>
                </a:tc>
                <a:tc>
                  <a:txBody>
                    <a:bodyPr/>
                    <a:lstStyle/>
                    <a:p>
                      <a:pPr algn="ctr"/>
                      <a:r>
                        <a:rPr lang="en-US" sz="1100" dirty="0"/>
                        <a:t>10%</a:t>
                      </a:r>
                    </a:p>
                  </a:txBody>
                  <a:tcPr marL="68580" marR="68580" marT="34290" marB="34290"/>
                </a:tc>
                <a:extLst>
                  <a:ext uri="{0D108BD9-81ED-4DB2-BD59-A6C34878D82A}">
                    <a16:rowId xmlns:a16="http://schemas.microsoft.com/office/drawing/2014/main" val="2019775581"/>
                  </a:ext>
                </a:extLst>
              </a:tr>
            </a:tbl>
          </a:graphicData>
        </a:graphic>
      </p:graphicFrame>
      <p:sp>
        <p:nvSpPr>
          <p:cNvPr id="7" name="TextBox 6">
            <a:extLst>
              <a:ext uri="{FF2B5EF4-FFF2-40B4-BE49-F238E27FC236}">
                <a16:creationId xmlns:a16="http://schemas.microsoft.com/office/drawing/2014/main" id="{341ED1BF-45DD-E6E2-318F-E1ED5CE60403}"/>
              </a:ext>
            </a:extLst>
          </p:cNvPr>
          <p:cNvSpPr txBox="1"/>
          <p:nvPr/>
        </p:nvSpPr>
        <p:spPr>
          <a:xfrm>
            <a:off x="1388933" y="1039943"/>
            <a:ext cx="6111770" cy="5078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a:solidFill>
                  <a:schemeClr val="accent6">
                    <a:lumMod val="75000"/>
                  </a:schemeClr>
                </a:solidFill>
                <a:cs typeface="Calibri"/>
              </a:rPr>
              <a:t>Accountability Participation</a:t>
            </a:r>
          </a:p>
          <a:p>
            <a:pPr lvl="1"/>
            <a:r>
              <a:rPr lang="en-US" sz="900" dirty="0">
                <a:cs typeface="Calibri"/>
              </a:rPr>
              <a:t>Parent excusals removed from numerator and denominator.  If below 95% participation in two content areas, then plan type decreased one level.</a:t>
            </a:r>
            <a:endParaRPr lang="en-US" sz="900">
              <a:cs typeface="Calibri"/>
            </a:endParaRPr>
          </a:p>
        </p:txBody>
      </p:sp>
      <p:sp>
        <p:nvSpPr>
          <p:cNvPr id="8" name="TextBox 7">
            <a:extLst>
              <a:ext uri="{FF2B5EF4-FFF2-40B4-BE49-F238E27FC236}">
                <a16:creationId xmlns:a16="http://schemas.microsoft.com/office/drawing/2014/main" id="{EDC39ABC-5104-ED63-F0E5-B9ABB52E051F}"/>
              </a:ext>
            </a:extLst>
          </p:cNvPr>
          <p:cNvSpPr txBox="1"/>
          <p:nvPr/>
        </p:nvSpPr>
        <p:spPr>
          <a:xfrm>
            <a:off x="1388932" y="2571750"/>
            <a:ext cx="6111770" cy="6463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a:solidFill>
                  <a:schemeClr val="accent2"/>
                </a:solidFill>
                <a:cs typeface="Calibri"/>
              </a:rPr>
              <a:t>Total Participation</a:t>
            </a:r>
          </a:p>
          <a:p>
            <a:pPr lvl="1"/>
            <a:r>
              <a:rPr lang="en-US" sz="900" dirty="0">
                <a:cs typeface="Calibri"/>
              </a:rPr>
              <a:t>Parent excusals remain in numerator and denominator.  If below 95% total participation in two content areas, then plan is listed as "low participation."  This is just for informational purposes and does not impact calculation of frameworks.</a:t>
            </a:r>
          </a:p>
        </p:txBody>
      </p:sp>
      <p:graphicFrame>
        <p:nvGraphicFramePr>
          <p:cNvPr id="9" name="Table 8">
            <a:extLst>
              <a:ext uri="{FF2B5EF4-FFF2-40B4-BE49-F238E27FC236}">
                <a16:creationId xmlns:a16="http://schemas.microsoft.com/office/drawing/2014/main" id="{6C2148ED-28DB-31A7-5398-3E78B306675D}"/>
              </a:ext>
            </a:extLst>
          </p:cNvPr>
          <p:cNvGraphicFramePr>
            <a:graphicFrameLocks noGrp="1"/>
          </p:cNvGraphicFramePr>
          <p:nvPr/>
        </p:nvGraphicFramePr>
        <p:xfrm>
          <a:off x="1386965" y="3127585"/>
          <a:ext cx="6110386" cy="834389"/>
        </p:xfrm>
        <a:graphic>
          <a:graphicData uri="http://schemas.openxmlformats.org/drawingml/2006/table">
            <a:tbl>
              <a:tblPr firstRow="1" bandRow="1">
                <a:tableStyleId>{5DA37D80-6434-44D0-A028-1B22A696006F}</a:tableStyleId>
              </a:tblPr>
              <a:tblGrid>
                <a:gridCol w="2487430">
                  <a:extLst>
                    <a:ext uri="{9D8B030D-6E8A-4147-A177-3AD203B41FA5}">
                      <a16:colId xmlns:a16="http://schemas.microsoft.com/office/drawing/2014/main" val="2144159582"/>
                    </a:ext>
                  </a:extLst>
                </a:gridCol>
                <a:gridCol w="758875">
                  <a:extLst>
                    <a:ext uri="{9D8B030D-6E8A-4147-A177-3AD203B41FA5}">
                      <a16:colId xmlns:a16="http://schemas.microsoft.com/office/drawing/2014/main" val="3652593592"/>
                    </a:ext>
                  </a:extLst>
                </a:gridCol>
                <a:gridCol w="1103180">
                  <a:extLst>
                    <a:ext uri="{9D8B030D-6E8A-4147-A177-3AD203B41FA5}">
                      <a16:colId xmlns:a16="http://schemas.microsoft.com/office/drawing/2014/main" val="1065943047"/>
                    </a:ext>
                  </a:extLst>
                </a:gridCol>
                <a:gridCol w="968006">
                  <a:extLst>
                    <a:ext uri="{9D8B030D-6E8A-4147-A177-3AD203B41FA5}">
                      <a16:colId xmlns:a16="http://schemas.microsoft.com/office/drawing/2014/main" val="1807588537"/>
                    </a:ext>
                  </a:extLst>
                </a:gridCol>
                <a:gridCol w="792895">
                  <a:extLst>
                    <a:ext uri="{9D8B030D-6E8A-4147-A177-3AD203B41FA5}">
                      <a16:colId xmlns:a16="http://schemas.microsoft.com/office/drawing/2014/main" val="3916352326"/>
                    </a:ext>
                  </a:extLst>
                </a:gridCol>
              </a:tblGrid>
              <a:tr h="278130">
                <a:tc>
                  <a:txBody>
                    <a:bodyPr/>
                    <a:lstStyle/>
                    <a:p>
                      <a:pPr algn="ctr"/>
                      <a:r>
                        <a:rPr lang="en-US" sz="1100" dirty="0">
                          <a:solidFill>
                            <a:srgbClr val="FFFFFF"/>
                          </a:solidFill>
                        </a:rPr>
                        <a:t>Participation Descriptor</a:t>
                      </a:r>
                    </a:p>
                  </a:txBody>
                  <a:tcPr marL="68580" marR="68580" marT="34290" marB="34290">
                    <a:solidFill>
                      <a:schemeClr val="accent2"/>
                    </a:solidFill>
                  </a:tcPr>
                </a:tc>
                <a:tc>
                  <a:txBody>
                    <a:bodyPr/>
                    <a:lstStyle/>
                    <a:p>
                      <a:pPr algn="ctr"/>
                      <a:r>
                        <a:rPr lang="en-US" sz="1100" dirty="0">
                          <a:solidFill>
                            <a:srgbClr val="FFFFFF"/>
                          </a:solidFill>
                        </a:rPr>
                        <a:t>2019</a:t>
                      </a:r>
                    </a:p>
                  </a:txBody>
                  <a:tcPr marL="68580" marR="68580" marT="34290" marB="34290">
                    <a:solidFill>
                      <a:schemeClr val="accent2"/>
                    </a:solidFill>
                  </a:tcPr>
                </a:tc>
                <a:tc>
                  <a:txBody>
                    <a:bodyPr/>
                    <a:lstStyle/>
                    <a:p>
                      <a:pPr algn="ctr"/>
                      <a:r>
                        <a:rPr lang="en-US" sz="1100" dirty="0">
                          <a:solidFill>
                            <a:srgbClr val="FFFFFF"/>
                          </a:solidFill>
                        </a:rPr>
                        <a:t>2020 &amp; 2021</a:t>
                      </a:r>
                    </a:p>
                  </a:txBody>
                  <a:tcPr marL="68580" marR="68580" marT="34290" marB="34290">
                    <a:solidFill>
                      <a:schemeClr val="accent2"/>
                    </a:solidFill>
                  </a:tcPr>
                </a:tc>
                <a:tc>
                  <a:txBody>
                    <a:bodyPr/>
                    <a:lstStyle/>
                    <a:p>
                      <a:pPr algn="ctr"/>
                      <a:r>
                        <a:rPr lang="en-US" sz="1100" dirty="0">
                          <a:solidFill>
                            <a:srgbClr val="FFFFFF"/>
                          </a:solidFill>
                        </a:rPr>
                        <a:t>2022</a:t>
                      </a:r>
                    </a:p>
                  </a:txBody>
                  <a:tcPr marL="68580" marR="68580" marT="34290" marB="34290">
                    <a:solidFill>
                      <a:schemeClr val="accent2"/>
                    </a:solidFill>
                  </a:tcPr>
                </a:tc>
                <a:tc>
                  <a:txBody>
                    <a:bodyPr/>
                    <a:lstStyle/>
                    <a:p>
                      <a:pPr algn="ctr"/>
                      <a:r>
                        <a:rPr lang="en-US" sz="1100" dirty="0">
                          <a:solidFill>
                            <a:srgbClr val="FFFFFF"/>
                          </a:solidFill>
                        </a:rPr>
                        <a:t>2023</a:t>
                      </a:r>
                    </a:p>
                  </a:txBody>
                  <a:tcPr marL="68580" marR="68580" marT="34290" marB="34290">
                    <a:solidFill>
                      <a:schemeClr val="accent2"/>
                    </a:solidFill>
                  </a:tcPr>
                </a:tc>
                <a:extLst>
                  <a:ext uri="{0D108BD9-81ED-4DB2-BD59-A6C34878D82A}">
                    <a16:rowId xmlns:a16="http://schemas.microsoft.com/office/drawing/2014/main" val="1522776548"/>
                  </a:ext>
                </a:extLst>
              </a:tr>
              <a:tr h="278130">
                <a:tc>
                  <a:txBody>
                    <a:bodyPr/>
                    <a:lstStyle/>
                    <a:p>
                      <a:r>
                        <a:rPr lang="en-US" sz="1100" dirty="0"/>
                        <a:t>Low Participation</a:t>
                      </a:r>
                    </a:p>
                  </a:txBody>
                  <a:tcPr marL="68580" marR="68580" marT="34290" marB="34290"/>
                </a:tc>
                <a:tc>
                  <a:txBody>
                    <a:bodyPr/>
                    <a:lstStyle/>
                    <a:p>
                      <a:pPr algn="ctr"/>
                      <a:r>
                        <a:rPr lang="en-US" sz="1100" dirty="0"/>
                        <a:t>34%</a:t>
                      </a:r>
                    </a:p>
                  </a:txBody>
                  <a:tcPr marL="68580" marR="68580" marT="34290" marB="34290"/>
                </a:tc>
                <a:tc>
                  <a:txBody>
                    <a:bodyPr/>
                    <a:lstStyle/>
                    <a:p>
                      <a:pPr algn="ctr"/>
                      <a:r>
                        <a:rPr lang="en-US" sz="1100" dirty="0"/>
                        <a:t>N/A</a:t>
                      </a:r>
                    </a:p>
                  </a:txBody>
                  <a:tcPr marL="68580" marR="68580" marT="34290" marB="34290"/>
                </a:tc>
                <a:tc>
                  <a:txBody>
                    <a:bodyPr/>
                    <a:lstStyle/>
                    <a:p>
                      <a:pPr algn="ctr"/>
                      <a:r>
                        <a:rPr lang="en-US" sz="1100" dirty="0"/>
                        <a:t>64%</a:t>
                      </a:r>
                    </a:p>
                  </a:txBody>
                  <a:tcPr marL="68580" marR="68580" marT="34290" marB="34290"/>
                </a:tc>
                <a:tc>
                  <a:txBody>
                    <a:bodyPr/>
                    <a:lstStyle/>
                    <a:p>
                      <a:pPr lvl="0" algn="ctr">
                        <a:buNone/>
                      </a:pPr>
                      <a:r>
                        <a:rPr lang="en-US" sz="1100" dirty="0"/>
                        <a:t>56%</a:t>
                      </a:r>
                    </a:p>
                  </a:txBody>
                  <a:tcPr marL="68580" marR="68580" marT="34290" marB="34290"/>
                </a:tc>
                <a:extLst>
                  <a:ext uri="{0D108BD9-81ED-4DB2-BD59-A6C34878D82A}">
                    <a16:rowId xmlns:a16="http://schemas.microsoft.com/office/drawing/2014/main" val="2019775581"/>
                  </a:ext>
                </a:extLst>
              </a:tr>
              <a:tr h="278129">
                <a:tc>
                  <a:txBody>
                    <a:bodyPr/>
                    <a:lstStyle/>
                    <a:p>
                      <a:pPr lvl="0">
                        <a:buNone/>
                      </a:pPr>
                      <a:r>
                        <a:rPr lang="en-US" sz="1100" dirty="0"/>
                        <a:t>Meets 95% Total Participation</a:t>
                      </a:r>
                    </a:p>
                  </a:txBody>
                  <a:tcPr marL="68580" marR="68580" marT="34290" marB="34290">
                    <a:solidFill>
                      <a:schemeClr val="accent2">
                        <a:lumMod val="40000"/>
                        <a:lumOff val="60000"/>
                      </a:schemeClr>
                    </a:solidFill>
                  </a:tcPr>
                </a:tc>
                <a:tc>
                  <a:txBody>
                    <a:bodyPr/>
                    <a:lstStyle/>
                    <a:p>
                      <a:pPr lvl="0" algn="ctr">
                        <a:buNone/>
                      </a:pPr>
                      <a:r>
                        <a:rPr lang="en-US" sz="1100" dirty="0"/>
                        <a:t>63%</a:t>
                      </a:r>
                    </a:p>
                  </a:txBody>
                  <a:tcPr marL="68580" marR="68580" marT="34290" marB="34290">
                    <a:solidFill>
                      <a:schemeClr val="accent2">
                        <a:lumMod val="40000"/>
                        <a:lumOff val="60000"/>
                      </a:schemeClr>
                    </a:solidFill>
                  </a:tcPr>
                </a:tc>
                <a:tc>
                  <a:txBody>
                    <a:bodyPr/>
                    <a:lstStyle/>
                    <a:p>
                      <a:pPr lvl="0" algn="ctr">
                        <a:buNone/>
                      </a:pPr>
                      <a:r>
                        <a:rPr lang="en-US" sz="1100" dirty="0"/>
                        <a:t>N/A</a:t>
                      </a:r>
                    </a:p>
                  </a:txBody>
                  <a:tcPr marL="68580" marR="68580" marT="34290" marB="34290">
                    <a:solidFill>
                      <a:schemeClr val="accent2">
                        <a:lumMod val="40000"/>
                        <a:lumOff val="60000"/>
                      </a:schemeClr>
                    </a:solidFill>
                  </a:tcPr>
                </a:tc>
                <a:tc>
                  <a:txBody>
                    <a:bodyPr/>
                    <a:lstStyle/>
                    <a:p>
                      <a:pPr lvl="0" algn="ctr">
                        <a:buNone/>
                      </a:pPr>
                      <a:r>
                        <a:rPr lang="en-US" sz="1100" dirty="0"/>
                        <a:t>19%</a:t>
                      </a:r>
                    </a:p>
                  </a:txBody>
                  <a:tcPr marL="68580" marR="68580" marT="34290" marB="34290">
                    <a:solidFill>
                      <a:schemeClr val="accent2">
                        <a:lumMod val="40000"/>
                        <a:lumOff val="60000"/>
                      </a:schemeClr>
                    </a:solidFill>
                  </a:tcPr>
                </a:tc>
                <a:tc>
                  <a:txBody>
                    <a:bodyPr/>
                    <a:lstStyle/>
                    <a:p>
                      <a:pPr lvl="0" algn="ctr">
                        <a:buNone/>
                      </a:pPr>
                      <a:r>
                        <a:rPr lang="en-US" sz="1100" dirty="0"/>
                        <a:t>34%</a:t>
                      </a:r>
                    </a:p>
                  </a:txBody>
                  <a:tcPr marL="68580" marR="68580" marT="34290" marB="34290">
                    <a:solidFill>
                      <a:schemeClr val="accent2">
                        <a:lumMod val="40000"/>
                        <a:lumOff val="60000"/>
                      </a:schemeClr>
                    </a:solidFill>
                  </a:tcPr>
                </a:tc>
                <a:extLst>
                  <a:ext uri="{0D108BD9-81ED-4DB2-BD59-A6C34878D82A}">
                    <a16:rowId xmlns:a16="http://schemas.microsoft.com/office/drawing/2014/main" val="2182181577"/>
                  </a:ext>
                </a:extLst>
              </a:tr>
            </a:tbl>
          </a:graphicData>
        </a:graphic>
      </p:graphicFrame>
      <p:sp>
        <p:nvSpPr>
          <p:cNvPr id="11" name="TextBox 10">
            <a:extLst>
              <a:ext uri="{FF2B5EF4-FFF2-40B4-BE49-F238E27FC236}">
                <a16:creationId xmlns:a16="http://schemas.microsoft.com/office/drawing/2014/main" id="{FD64B892-F42F-3DC4-7EE6-2D43A864077A}"/>
              </a:ext>
            </a:extLst>
          </p:cNvPr>
          <p:cNvSpPr txBox="1"/>
          <p:nvPr/>
        </p:nvSpPr>
        <p:spPr>
          <a:xfrm>
            <a:off x="7986963" y="0"/>
            <a:ext cx="1221229" cy="99257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b="1" dirty="0">
                <a:solidFill>
                  <a:srgbClr val="FFFFFF"/>
                </a:solidFill>
                <a:cs typeface="Calibri"/>
              </a:rPr>
              <a:t>Summary: </a:t>
            </a:r>
            <a:r>
              <a:rPr lang="en-US" sz="750" dirty="0">
                <a:solidFill>
                  <a:srgbClr val="FFFFFF"/>
                </a:solidFill>
                <a:cs typeface="Calibri"/>
              </a:rPr>
              <a:t> More district plan types were decreased due to participation in 2023.  Greater total participation in 2023 compared to 2022, but lower than 2019.</a:t>
            </a:r>
            <a:endParaRPr lang="en-US" sz="750" dirty="0">
              <a:cs typeface="Calibri" panose="020F0502020204030204"/>
            </a:endParaRPr>
          </a:p>
        </p:txBody>
      </p:sp>
    </p:spTree>
    <p:extLst>
      <p:ext uri="{BB962C8B-B14F-4D97-AF65-F5344CB8AC3E}">
        <p14:creationId xmlns:p14="http://schemas.microsoft.com/office/powerpoint/2010/main" val="645455105"/>
      </p:ext>
    </p:extLst>
  </p:cSld>
  <p:clrMapOvr>
    <a:masterClrMapping/>
  </p:clrMapOvr>
  <p:transition spd="slow">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latin typeface="Rockwell"/>
              </a:rPr>
              <a:t>Preliminary District Ratings </a:t>
            </a:r>
            <a:r>
              <a:rPr lang="en-US" dirty="0">
                <a:latin typeface="Rockwell"/>
              </a:rPr>
              <a:t>| </a:t>
            </a:r>
            <a:r>
              <a:rPr lang="en-US" dirty="0">
                <a:latin typeface="Arial"/>
                <a:cs typeface="Arial"/>
              </a:rPr>
              <a:t>Performance Watch by Year</a:t>
            </a:r>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71</a:t>
            </a:fld>
            <a:endParaRPr lang="en-US" dirty="0"/>
          </a:p>
        </p:txBody>
      </p:sp>
      <p:graphicFrame>
        <p:nvGraphicFramePr>
          <p:cNvPr id="5" name="Table 4"/>
          <p:cNvGraphicFramePr>
            <a:graphicFrameLocks noGrp="1"/>
          </p:cNvGraphicFramePr>
          <p:nvPr/>
        </p:nvGraphicFramePr>
        <p:xfrm>
          <a:off x="1828800" y="1123735"/>
          <a:ext cx="5486400" cy="4136809"/>
        </p:xfrm>
        <a:graphic>
          <a:graphicData uri="http://schemas.openxmlformats.org/drawingml/2006/table">
            <a:tbl>
              <a:tblPr>
                <a:tableStyleId>{3B4B98B0-60AC-42C2-AFA5-B58CD77FA1E5}</a:tableStyleId>
              </a:tblPr>
              <a:tblGrid>
                <a:gridCol w="2495639">
                  <a:extLst>
                    <a:ext uri="{9D8B030D-6E8A-4147-A177-3AD203B41FA5}">
                      <a16:colId xmlns:a16="http://schemas.microsoft.com/office/drawing/2014/main" val="20000"/>
                    </a:ext>
                  </a:extLst>
                </a:gridCol>
                <a:gridCol w="1225754">
                  <a:extLst>
                    <a:ext uri="{9D8B030D-6E8A-4147-A177-3AD203B41FA5}">
                      <a16:colId xmlns:a16="http://schemas.microsoft.com/office/drawing/2014/main" val="20001"/>
                    </a:ext>
                  </a:extLst>
                </a:gridCol>
                <a:gridCol w="1765007">
                  <a:extLst>
                    <a:ext uri="{9D8B030D-6E8A-4147-A177-3AD203B41FA5}">
                      <a16:colId xmlns:a16="http://schemas.microsoft.com/office/drawing/2014/main" val="20002"/>
                    </a:ext>
                  </a:extLst>
                </a:gridCol>
              </a:tblGrid>
              <a:tr h="461963">
                <a:tc>
                  <a:txBody>
                    <a:bodyPr/>
                    <a:lstStyle/>
                    <a:p>
                      <a:pPr algn="ctr" fontAlgn="b"/>
                      <a:r>
                        <a:rPr lang="en-US" sz="1500" b="1" u="none" strike="noStrike">
                          <a:effectLst/>
                        </a:rPr>
                        <a:t> Preliminary Results</a:t>
                      </a:r>
                      <a:endParaRPr lang="en-US" sz="1500" b="1" i="0" u="none" strike="noStrike">
                        <a:solidFill>
                          <a:srgbClr val="000000"/>
                        </a:solidFill>
                        <a:effectLst/>
                        <a:latin typeface="+mn-lt"/>
                      </a:endParaRP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tc>
                  <a:txBody>
                    <a:bodyPr/>
                    <a:lstStyle/>
                    <a:p>
                      <a:pPr algn="ctr" fontAlgn="b"/>
                      <a:r>
                        <a:rPr lang="en-US" sz="1500" b="1" u="none" strike="noStrike">
                          <a:effectLst/>
                        </a:rPr>
                        <a:t>Number of Districts</a:t>
                      </a:r>
                      <a:endParaRPr lang="en-US" sz="1500" b="1" i="0" u="none" strike="noStrike">
                        <a:solidFill>
                          <a:srgbClr val="000000"/>
                        </a:solidFill>
                        <a:effectLst/>
                        <a:latin typeface="Calibri"/>
                      </a:endParaRPr>
                    </a:p>
                  </a:txBody>
                  <a:tcPr marL="4763" marR="4763" marT="4763" marB="0" anchor="b">
                    <a:lnB w="12700" cap="flat" cmpd="sng" algn="ctr">
                      <a:solidFill>
                        <a:schemeClr val="accent1">
                          <a:lumMod val="40000"/>
                          <a:lumOff val="60000"/>
                        </a:schemeClr>
                      </a:solidFill>
                      <a:prstDash val="solid"/>
                      <a:round/>
                      <a:headEnd type="none" w="med" len="med"/>
                      <a:tailEnd type="none" w="med" len="med"/>
                    </a:lnB>
                  </a:tcPr>
                </a:tc>
                <a:tc>
                  <a:txBody>
                    <a:bodyPr/>
                    <a:lstStyle/>
                    <a:p>
                      <a:pPr algn="ctr" fontAlgn="b"/>
                      <a:r>
                        <a:rPr lang="en-US" sz="1500" b="1" u="none" strike="noStrike">
                          <a:effectLst/>
                        </a:rPr>
                        <a:t>Percent of </a:t>
                      </a:r>
                    </a:p>
                    <a:p>
                      <a:pPr algn="ctr" fontAlgn="b"/>
                      <a:r>
                        <a:rPr lang="en-US" sz="1500" b="1" u="none" strike="noStrike">
                          <a:effectLst/>
                        </a:rPr>
                        <a:t>Districts</a:t>
                      </a:r>
                      <a:endParaRPr lang="en-US" sz="1500" b="1" i="0" u="none" strike="noStrike">
                        <a:solidFill>
                          <a:srgbClr val="000000"/>
                        </a:solidFill>
                        <a:effectLst/>
                        <a:latin typeface="Calibri"/>
                      </a:endParaRPr>
                    </a:p>
                  </a:txBody>
                  <a:tcPr marL="4763" marR="4763" marT="4763" marB="0" anchor="b">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461963">
                <a:tc>
                  <a:txBody>
                    <a:bodyPr/>
                    <a:lstStyle/>
                    <a:p>
                      <a:pPr marL="457200" indent="0" algn="l" fontAlgn="t"/>
                      <a:r>
                        <a:rPr lang="en-US" sz="1500" u="none" strike="noStrike">
                          <a:effectLst/>
                        </a:rPr>
                        <a:t>Not on Performance Watch</a:t>
                      </a:r>
                      <a:endParaRPr lang="en-US" sz="1500" b="1" i="0" u="none" strike="noStrike">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6">
                        <a:lumMod val="20000"/>
                        <a:lumOff val="80000"/>
                      </a:schemeClr>
                    </a:solidFill>
                  </a:tcPr>
                </a:tc>
                <a:tc>
                  <a:txBody>
                    <a:bodyPr/>
                    <a:lstStyle/>
                    <a:p>
                      <a:pPr algn="ctr" fontAlgn="ctr"/>
                      <a:r>
                        <a:rPr lang="en-US" sz="1500" u="none" strike="noStrike" dirty="0">
                          <a:effectLst/>
                        </a:rPr>
                        <a:t>161</a:t>
                      </a:r>
                      <a:endParaRPr lang="en-US" sz="1500" b="0" i="0" u="none" strike="noStrike" dirty="0">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6">
                        <a:lumMod val="20000"/>
                        <a:lumOff val="80000"/>
                      </a:schemeClr>
                    </a:solidFill>
                  </a:tcPr>
                </a:tc>
                <a:tc>
                  <a:txBody>
                    <a:bodyPr/>
                    <a:lstStyle/>
                    <a:p>
                      <a:pPr algn="ctr" fontAlgn="ctr"/>
                      <a:r>
                        <a:rPr lang="en-US" sz="1500" u="none" strike="noStrike" dirty="0">
                          <a:effectLst/>
                        </a:rPr>
                        <a:t>88%</a:t>
                      </a:r>
                      <a:endParaRPr lang="en-US" sz="1500" b="0" i="0" u="none" strike="noStrike" dirty="0">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10001"/>
                  </a:ext>
                </a:extLst>
              </a:tr>
              <a:tr h="413024">
                <a:tc>
                  <a:txBody>
                    <a:bodyPr/>
                    <a:lstStyle/>
                    <a:p>
                      <a:pPr marL="457200" indent="0" algn="l" fontAlgn="t"/>
                      <a:r>
                        <a:rPr lang="en-US" sz="1500" b="0" i="0" u="none" strike="noStrike" dirty="0">
                          <a:solidFill>
                            <a:srgbClr val="000000"/>
                          </a:solidFill>
                          <a:effectLst/>
                          <a:latin typeface="+mn-lt"/>
                        </a:rPr>
                        <a:t>Year 2 – On Watch</a:t>
                      </a:r>
                    </a:p>
                  </a:txBody>
                  <a:tcPr marL="4763" marR="4763" marT="4763" marB="0" anchor="ctr">
                    <a:solidFill>
                      <a:schemeClr val="accent4">
                        <a:lumMod val="20000"/>
                        <a:lumOff val="80000"/>
                      </a:schemeClr>
                    </a:solidFill>
                  </a:tcPr>
                </a:tc>
                <a:tc>
                  <a:txBody>
                    <a:bodyPr/>
                    <a:lstStyle/>
                    <a:p>
                      <a:pPr algn="ctr" fontAlgn="ctr"/>
                      <a:r>
                        <a:rPr lang="en-US" sz="1500" b="0" i="0" u="none" strike="noStrike">
                          <a:solidFill>
                            <a:srgbClr val="000000"/>
                          </a:solidFill>
                          <a:effectLst/>
                          <a:latin typeface="+mn-lt"/>
                        </a:rPr>
                        <a:t>1</a:t>
                      </a:r>
                    </a:p>
                  </a:txBody>
                  <a:tcPr marL="4763" marR="4763" marT="4763" marB="0" anchor="ctr">
                    <a:solidFill>
                      <a:schemeClr val="accent4">
                        <a:lumMod val="20000"/>
                        <a:lumOff val="80000"/>
                      </a:schemeClr>
                    </a:solidFill>
                  </a:tcPr>
                </a:tc>
                <a:tc>
                  <a:txBody>
                    <a:bodyPr/>
                    <a:lstStyle/>
                    <a:p>
                      <a:pPr algn="ctr" fontAlgn="ctr"/>
                      <a:r>
                        <a:rPr lang="en-US" sz="1500" b="0" i="0" u="none" strike="noStrike" dirty="0">
                          <a:solidFill>
                            <a:srgbClr val="000000"/>
                          </a:solidFill>
                          <a:effectLst/>
                          <a:latin typeface="+mn-lt"/>
                        </a:rPr>
                        <a:t>&gt;1%</a:t>
                      </a:r>
                    </a:p>
                  </a:txBody>
                  <a:tcPr marL="4763" marR="4763" marT="4763" marB="0" anchor="ctr">
                    <a:solidFill>
                      <a:schemeClr val="accent4">
                        <a:lumMod val="20000"/>
                        <a:lumOff val="80000"/>
                      </a:schemeClr>
                    </a:solidFill>
                  </a:tcPr>
                </a:tc>
                <a:extLst>
                  <a:ext uri="{0D108BD9-81ED-4DB2-BD59-A6C34878D82A}">
                    <a16:rowId xmlns:a16="http://schemas.microsoft.com/office/drawing/2014/main" val="2520491394"/>
                  </a:ext>
                </a:extLst>
              </a:tr>
              <a:tr h="413024">
                <a:tc>
                  <a:txBody>
                    <a:bodyPr/>
                    <a:lstStyle/>
                    <a:p>
                      <a:pPr marL="457200" indent="0" algn="l" fontAlgn="t"/>
                      <a:r>
                        <a:rPr lang="en-US" sz="1500" u="none" strike="noStrike">
                          <a:effectLst/>
                        </a:rPr>
                        <a:t>Year 1 – On Clock</a:t>
                      </a:r>
                      <a:endParaRPr lang="en-US" sz="1500" b="1" i="0" u="none" strike="noStrike">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19</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10%</a:t>
                      </a:r>
                      <a:endParaRPr lang="en-US" sz="1500" b="0" i="0" u="none" strike="noStrike" dirty="0">
                        <a:solidFill>
                          <a:srgbClr val="000000"/>
                        </a:solidFill>
                        <a:effectLst/>
                        <a:latin typeface="+mn-lt"/>
                      </a:endParaRPr>
                    </a:p>
                  </a:txBody>
                  <a:tcPr marL="4763" marR="4763" marT="4763" marB="0" anchor="ctr">
                    <a:solidFill>
                      <a:schemeClr val="accent2">
                        <a:lumMod val="20000"/>
                        <a:lumOff val="80000"/>
                      </a:schemeClr>
                    </a:solidFill>
                  </a:tcPr>
                </a:tc>
                <a:extLst>
                  <a:ext uri="{0D108BD9-81ED-4DB2-BD59-A6C34878D82A}">
                    <a16:rowId xmlns:a16="http://schemas.microsoft.com/office/drawing/2014/main" val="10003"/>
                  </a:ext>
                </a:extLst>
              </a:tr>
              <a:tr h="413024">
                <a:tc>
                  <a:txBody>
                    <a:bodyPr/>
                    <a:lstStyle/>
                    <a:p>
                      <a:pPr marL="457200" indent="0" algn="l" fontAlgn="t"/>
                      <a:r>
                        <a:rPr lang="en-US" sz="1500" b="0" i="0" u="none" strike="noStrike" dirty="0">
                          <a:solidFill>
                            <a:srgbClr val="000000"/>
                          </a:solidFill>
                          <a:effectLst/>
                          <a:latin typeface="+mn-lt"/>
                        </a:rPr>
                        <a:t>Year</a:t>
                      </a:r>
                      <a:r>
                        <a:rPr lang="en-US" sz="1500" b="0" i="0" u="none" strike="noStrike" baseline="0" dirty="0">
                          <a:solidFill>
                            <a:srgbClr val="000000"/>
                          </a:solidFill>
                          <a:effectLst/>
                          <a:latin typeface="+mn-lt"/>
                        </a:rPr>
                        <a:t> 2 – On Clock</a:t>
                      </a:r>
                      <a:endParaRPr lang="en-US" sz="1500" b="0" i="0" u="none" strike="noStrike" dirty="0">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1</a:t>
                      </a: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&gt;1%</a:t>
                      </a:r>
                    </a:p>
                  </a:txBody>
                  <a:tcPr marL="4763" marR="4763" marT="4763" marB="0" anchor="ctr">
                    <a:solidFill>
                      <a:schemeClr val="accent2">
                        <a:lumMod val="20000"/>
                        <a:lumOff val="80000"/>
                      </a:schemeClr>
                    </a:solidFill>
                  </a:tcPr>
                </a:tc>
                <a:extLst>
                  <a:ext uri="{0D108BD9-81ED-4DB2-BD59-A6C34878D82A}">
                    <a16:rowId xmlns:a16="http://schemas.microsoft.com/office/drawing/2014/main" val="10004"/>
                  </a:ext>
                </a:extLst>
              </a:tr>
              <a:tr h="413024">
                <a:tc>
                  <a:txBody>
                    <a:bodyPr/>
                    <a:lstStyle/>
                    <a:p>
                      <a:pPr marL="457200" marR="0" lvl="0" indent="0" algn="l" defTabSz="914400" rtl="0" eaLnBrk="1" fontAlgn="t"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mn-lt"/>
                        </a:rPr>
                        <a:t>Year</a:t>
                      </a:r>
                      <a:r>
                        <a:rPr lang="en-US" sz="1500" b="0" i="0" u="none" strike="noStrike" baseline="0" dirty="0">
                          <a:solidFill>
                            <a:srgbClr val="000000"/>
                          </a:solidFill>
                          <a:effectLst/>
                          <a:latin typeface="+mn-lt"/>
                        </a:rPr>
                        <a:t> 4 – On Clock</a:t>
                      </a:r>
                      <a:endParaRPr lang="en-US" sz="1500" b="0" i="0" u="none" strike="noStrike" dirty="0">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1</a:t>
                      </a:r>
                    </a:p>
                  </a:txBody>
                  <a:tcPr marL="4763" marR="4763" marT="4763" marB="0" anchor="ctr">
                    <a:solidFill>
                      <a:schemeClr val="accent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b="0" i="0" u="none" strike="noStrike" dirty="0">
                          <a:solidFill>
                            <a:srgbClr val="000000"/>
                          </a:solidFill>
                          <a:effectLst/>
                          <a:latin typeface="+mn-lt"/>
                        </a:rPr>
                        <a:t>&gt;1%</a:t>
                      </a:r>
                    </a:p>
                  </a:txBody>
                  <a:tcPr marL="4763" marR="4763" marT="4763" marB="0" anchor="ctr">
                    <a:solidFill>
                      <a:schemeClr val="accent2">
                        <a:lumMod val="20000"/>
                        <a:lumOff val="80000"/>
                      </a:schemeClr>
                    </a:solidFill>
                  </a:tcPr>
                </a:tc>
                <a:extLst>
                  <a:ext uri="{0D108BD9-81ED-4DB2-BD59-A6C34878D82A}">
                    <a16:rowId xmlns:a16="http://schemas.microsoft.com/office/drawing/2014/main" val="1674291112"/>
                  </a:ext>
                </a:extLst>
              </a:tr>
              <a:tr h="413024">
                <a:tc>
                  <a:txBody>
                    <a:bodyPr/>
                    <a:lstStyle/>
                    <a:p>
                      <a:pPr marL="457200" indent="0" algn="l" fontAlgn="t"/>
                      <a:r>
                        <a:rPr lang="en-US" sz="1500" u="none" strike="noStrike" dirty="0">
                          <a:effectLst/>
                        </a:rPr>
                        <a:t>Year 10 – On Clock</a:t>
                      </a:r>
                      <a:endParaRPr lang="en-US" sz="1500" b="1" i="0" u="none" strike="noStrike" dirty="0">
                        <a:solidFill>
                          <a:srgbClr val="000000"/>
                        </a:solidFill>
                        <a:effectLst/>
                        <a:latin typeface="+mn-lt"/>
                      </a:endParaRPr>
                    </a:p>
                  </a:txBody>
                  <a:tcPr marL="4763" marR="4763" marT="4763"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fontAlgn="ctr"/>
                      <a:r>
                        <a:rPr lang="en-US" sz="1500" u="none" strike="noStrike">
                          <a:effectLst/>
                        </a:rPr>
                        <a:t>1</a:t>
                      </a:r>
                      <a:endParaRPr lang="en-US" sz="1500" b="0" i="0" u="none" strike="noStrike">
                        <a:solidFill>
                          <a:srgbClr val="000000"/>
                        </a:solidFill>
                        <a:effectLst/>
                        <a:latin typeface="+mn-lt"/>
                      </a:endParaRPr>
                    </a:p>
                  </a:txBody>
                  <a:tcPr marL="4763" marR="4763" marT="4763" marB="0" anchor="ctr">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fontAlgn="ctr"/>
                      <a:r>
                        <a:rPr lang="en-US" sz="1500" u="none" strike="noStrike" dirty="0">
                          <a:effectLst/>
                        </a:rPr>
                        <a:t>&gt;1%</a:t>
                      </a:r>
                      <a:endParaRPr lang="en-US" sz="1500" b="0" i="0" u="none" strike="noStrike" dirty="0">
                        <a:solidFill>
                          <a:srgbClr val="000000"/>
                        </a:solidFill>
                        <a:effectLst/>
                        <a:latin typeface="+mn-lt"/>
                      </a:endParaRPr>
                    </a:p>
                  </a:txBody>
                  <a:tcPr marL="4763" marR="4763" marT="4763" marB="0" anchor="ctr">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413024">
                <a:tc>
                  <a:txBody>
                    <a:bodyPr/>
                    <a:lstStyle/>
                    <a:p>
                      <a:pPr marL="2514600" indent="0" algn="l" fontAlgn="t"/>
                      <a:r>
                        <a:rPr lang="en-US" sz="1500" b="1" u="none" strike="noStrike">
                          <a:effectLst/>
                        </a:rPr>
                        <a:t>Total</a:t>
                      </a:r>
                      <a:endParaRPr lang="en-US" sz="1500" b="1" i="0" u="none" strike="noStrike">
                        <a:solidFill>
                          <a:srgbClr val="000000"/>
                        </a:solidFill>
                        <a:effectLst/>
                        <a:latin typeface="+mn-lt"/>
                      </a:endParaRPr>
                    </a:p>
                  </a:txBody>
                  <a:tcPr marL="4763" marR="4763" marT="4763" marB="0" anchor="ctr">
                    <a:lnT w="12700" cap="flat" cmpd="sng" algn="ctr">
                      <a:noFill/>
                      <a:prstDash val="solid"/>
                      <a:round/>
                      <a:headEnd type="none" w="med" len="med"/>
                      <a:tailEnd type="none" w="med" len="med"/>
                    </a:lnT>
                  </a:tcPr>
                </a:tc>
                <a:tc>
                  <a:txBody>
                    <a:bodyPr/>
                    <a:lstStyle/>
                    <a:p>
                      <a:pPr algn="ctr" fontAlgn="ctr"/>
                      <a:r>
                        <a:rPr lang="en-US" sz="1500" b="1" u="none" strike="noStrike">
                          <a:effectLst/>
                        </a:rPr>
                        <a:t>184</a:t>
                      </a:r>
                      <a:endParaRPr lang="en-US" sz="1500" b="1" i="0" u="none" strike="noStrike">
                        <a:solidFill>
                          <a:srgbClr val="000000"/>
                        </a:solidFill>
                        <a:effectLst/>
                        <a:latin typeface="+mn-lt"/>
                      </a:endParaRPr>
                    </a:p>
                  </a:txBody>
                  <a:tcPr marL="4763" marR="4763" marT="4763" marB="0" anchor="ctr">
                    <a:lnT w="12700" cap="flat" cmpd="sng" algn="ctr">
                      <a:noFill/>
                      <a:prstDash val="solid"/>
                      <a:round/>
                      <a:headEnd type="none" w="med" len="med"/>
                      <a:tailEnd type="none" w="med" len="med"/>
                    </a:lnT>
                  </a:tcPr>
                </a:tc>
                <a:tc>
                  <a:txBody>
                    <a:bodyPr/>
                    <a:lstStyle/>
                    <a:p>
                      <a:pPr algn="ctr" fontAlgn="ctr"/>
                      <a:r>
                        <a:rPr lang="en-US" sz="1500" b="0" i="0" u="none" strike="noStrike" dirty="0">
                          <a:solidFill>
                            <a:srgbClr val="000000"/>
                          </a:solidFill>
                          <a:effectLst/>
                          <a:latin typeface="+mn-lt"/>
                        </a:rPr>
                        <a:t>--</a:t>
                      </a:r>
                    </a:p>
                  </a:txBody>
                  <a:tcPr marL="4763" marR="4763" marT="4763" marB="0" anchor="ctr">
                    <a:lnT w="12700" cap="flat" cmpd="sng" algn="ctr">
                      <a:no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graphicFrame>
        <p:nvGraphicFramePr>
          <p:cNvPr id="6" name="Table 5"/>
          <p:cNvGraphicFramePr>
            <a:graphicFrameLocks noGrp="1"/>
          </p:cNvGraphicFramePr>
          <p:nvPr/>
        </p:nvGraphicFramePr>
        <p:xfrm>
          <a:off x="9862850" y="3635567"/>
          <a:ext cx="162560" cy="236220"/>
        </p:xfrm>
        <a:graphic>
          <a:graphicData uri="http://schemas.openxmlformats.org/drawingml/2006/table">
            <a:tbl>
              <a:tblPr/>
              <a:tblGrid>
                <a:gridCol w="162560">
                  <a:extLst>
                    <a:ext uri="{9D8B030D-6E8A-4147-A177-3AD203B41FA5}">
                      <a16:colId xmlns:a16="http://schemas.microsoft.com/office/drawing/2014/main" val="20000"/>
                    </a:ext>
                  </a:extLst>
                </a:gridCol>
              </a:tblGrid>
              <a:tr h="228600">
                <a:tc>
                  <a:txBody>
                    <a:bodyPr/>
                    <a:lstStyle/>
                    <a:p>
                      <a:endParaRPr lang="en-US" sz="1100"/>
                    </a:p>
                  </a:txBody>
                  <a:tcPr marL="68580" marR="68580" marT="34290" marB="34290">
                    <a:lnL w="12700" cmpd="sng">
                      <a:solidFill>
                        <a:schemeClr val="accent1">
                          <a:lumMod val="20000"/>
                          <a:lumOff val="80000"/>
                        </a:schemeClr>
                      </a:solidFill>
                      <a:prstDash val="solid"/>
                    </a:lnL>
                    <a:lnR w="12700" cmpd="sng">
                      <a:solidFill>
                        <a:schemeClr val="accent1">
                          <a:lumMod val="20000"/>
                          <a:lumOff val="80000"/>
                        </a:schemeClr>
                      </a:solidFill>
                      <a:prstDash val="solid"/>
                    </a:lnR>
                    <a:lnT w="12700" cmpd="sng">
                      <a:solidFill>
                        <a:schemeClr val="accent1">
                          <a:lumMod val="20000"/>
                          <a:lumOff val="80000"/>
                        </a:schemeClr>
                      </a:solidFill>
                      <a:prstDash val="solid"/>
                    </a:lnT>
                    <a:lnB w="12700" cmpd="sng">
                      <a:solidFill>
                        <a:schemeClr val="accent1">
                          <a:lumMod val="20000"/>
                          <a:lumOff val="80000"/>
                        </a:schemeClr>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56631315"/>
      </p:ext>
    </p:extLst>
  </p:cSld>
  <p:clrMapOvr>
    <a:masterClrMapping/>
  </p:clrMapOvr>
  <p:transition spd="slow">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spcFirstLastPara="1" vert="horz" wrap="square" lIns="0" tIns="0" rIns="0" bIns="0" rtlCol="0" anchor="ctr" anchorCtr="0">
            <a:noAutofit/>
          </a:bodyPr>
          <a:lstStyle/>
          <a:p>
            <a:r>
              <a:rPr lang="en-US" b="1" dirty="0">
                <a:latin typeface="Rockwell"/>
              </a:rPr>
              <a:t>Preliminary School Plan  Types </a:t>
            </a:r>
            <a:r>
              <a:rPr lang="en-US" dirty="0">
                <a:latin typeface="Rockwell"/>
              </a:rPr>
              <a:t>| </a:t>
            </a:r>
            <a:r>
              <a:rPr lang="en-US" dirty="0">
                <a:latin typeface="Rockwell"/>
                <a:cs typeface="Segoe UI"/>
              </a:rPr>
              <a:t>  </a:t>
            </a:r>
            <a:r>
              <a:rPr lang="en-US" dirty="0">
                <a:latin typeface="Segoe UI"/>
                <a:cs typeface="Segoe UI"/>
              </a:rPr>
              <a:t>Distribution of Plan Types</a:t>
            </a:r>
            <a:endParaRPr lang="en-US" dirty="0"/>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72</a:t>
            </a:fld>
            <a:endParaRPr lang="en-US" dirty="0"/>
          </a:p>
        </p:txBody>
      </p:sp>
      <p:graphicFrame>
        <p:nvGraphicFramePr>
          <p:cNvPr id="5" name="Table 4"/>
          <p:cNvGraphicFramePr>
            <a:graphicFrameLocks noGrp="1"/>
          </p:cNvGraphicFramePr>
          <p:nvPr/>
        </p:nvGraphicFramePr>
        <p:xfrm>
          <a:off x="1622596" y="1280942"/>
          <a:ext cx="5641170" cy="3114081"/>
        </p:xfrm>
        <a:graphic>
          <a:graphicData uri="http://schemas.openxmlformats.org/drawingml/2006/table">
            <a:tbl>
              <a:tblPr>
                <a:tableStyleId>{3B4B98B0-60AC-42C2-AFA5-B58CD77FA1E5}</a:tableStyleId>
              </a:tblPr>
              <a:tblGrid>
                <a:gridCol w="2846165">
                  <a:extLst>
                    <a:ext uri="{9D8B030D-6E8A-4147-A177-3AD203B41FA5}">
                      <a16:colId xmlns:a16="http://schemas.microsoft.com/office/drawing/2014/main" val="20000"/>
                    </a:ext>
                  </a:extLst>
                </a:gridCol>
                <a:gridCol w="1430594">
                  <a:extLst>
                    <a:ext uri="{9D8B030D-6E8A-4147-A177-3AD203B41FA5}">
                      <a16:colId xmlns:a16="http://schemas.microsoft.com/office/drawing/2014/main" val="20001"/>
                    </a:ext>
                  </a:extLst>
                </a:gridCol>
                <a:gridCol w="1364411">
                  <a:extLst>
                    <a:ext uri="{9D8B030D-6E8A-4147-A177-3AD203B41FA5}">
                      <a16:colId xmlns:a16="http://schemas.microsoft.com/office/drawing/2014/main" val="20002"/>
                    </a:ext>
                  </a:extLst>
                </a:gridCol>
              </a:tblGrid>
              <a:tr h="511377">
                <a:tc>
                  <a:txBody>
                    <a:bodyPr/>
                    <a:lstStyle/>
                    <a:p>
                      <a:pPr algn="l" fontAlgn="b"/>
                      <a:r>
                        <a:rPr lang="en-US" sz="1500" u="none" strike="noStrike">
                          <a:effectLst/>
                        </a:rPr>
                        <a:t> </a:t>
                      </a:r>
                      <a:endParaRPr lang="en-US" sz="1500" b="1" i="0" u="none" strike="noStrike">
                        <a:solidFill>
                          <a:srgbClr val="000000"/>
                        </a:solidFill>
                        <a:effectLst/>
                        <a:latin typeface="Calibri"/>
                      </a:endParaRPr>
                    </a:p>
                  </a:txBody>
                  <a:tcPr marL="4763" marR="4763" marT="4763" marB="0" anchor="ctr"/>
                </a:tc>
                <a:tc>
                  <a:txBody>
                    <a:bodyPr/>
                    <a:lstStyle/>
                    <a:p>
                      <a:pPr algn="ctr" fontAlgn="b"/>
                      <a:r>
                        <a:rPr lang="en-US" sz="1500" u="none" strike="noStrike">
                          <a:effectLst/>
                        </a:rPr>
                        <a:t>Number of Schools</a:t>
                      </a:r>
                      <a:endParaRPr lang="en-US" sz="1500" b="1" i="0" u="none" strike="noStrike">
                        <a:solidFill>
                          <a:srgbClr val="000000"/>
                        </a:solidFill>
                        <a:effectLst/>
                        <a:latin typeface="Calibri"/>
                      </a:endParaRPr>
                    </a:p>
                  </a:txBody>
                  <a:tcPr marL="4763" marR="4763" marT="4763" marB="0" anchor="b"/>
                </a:tc>
                <a:tc>
                  <a:txBody>
                    <a:bodyPr/>
                    <a:lstStyle/>
                    <a:p>
                      <a:pPr algn="ctr" fontAlgn="b"/>
                      <a:r>
                        <a:rPr lang="en-US" sz="1500" u="none" strike="noStrike">
                          <a:effectLst/>
                        </a:rPr>
                        <a:t>Percent of Schools</a:t>
                      </a:r>
                      <a:endParaRPr lang="en-US" sz="1500" b="1" i="0" u="none" strike="noStrike">
                        <a:solidFill>
                          <a:srgbClr val="000000"/>
                        </a:solidFill>
                        <a:effectLst/>
                        <a:latin typeface="Calibri"/>
                      </a:endParaRPr>
                    </a:p>
                  </a:txBody>
                  <a:tcPr marL="4763" marR="4763" marT="4763" marB="0" anchor="b"/>
                </a:tc>
                <a:extLst>
                  <a:ext uri="{0D108BD9-81ED-4DB2-BD59-A6C34878D82A}">
                    <a16:rowId xmlns:a16="http://schemas.microsoft.com/office/drawing/2014/main" val="10000"/>
                  </a:ext>
                </a:extLst>
              </a:tr>
              <a:tr h="325338">
                <a:tc>
                  <a:txBody>
                    <a:bodyPr/>
                    <a:lstStyle/>
                    <a:p>
                      <a:pPr algn="r" fontAlgn="b"/>
                      <a:r>
                        <a:rPr lang="en-US" sz="1500" b="1" u="none" strike="noStrike">
                          <a:solidFill>
                            <a:srgbClr val="00B050"/>
                          </a:solidFill>
                          <a:effectLst/>
                        </a:rPr>
                        <a:t>Performance Plan</a:t>
                      </a:r>
                      <a:endParaRPr lang="en-US" sz="1500" b="1" i="0" u="none" strike="noStrike">
                        <a:solidFill>
                          <a:srgbClr val="00B050"/>
                        </a:solidFill>
                        <a:effectLst/>
                        <a:latin typeface="Calibri"/>
                      </a:endParaRPr>
                    </a:p>
                  </a:txBody>
                  <a:tcPr marL="4763" marR="4763" marT="4763" marB="0" anchor="ctr"/>
                </a:tc>
                <a:tc>
                  <a:txBody>
                    <a:bodyPr/>
                    <a:lstStyle/>
                    <a:p>
                      <a:pPr algn="ctr" fontAlgn="ctr"/>
                      <a:r>
                        <a:rPr lang="en-US" sz="1500" b="0" i="0" u="none" strike="noStrike" dirty="0">
                          <a:solidFill>
                            <a:srgbClr val="00B050"/>
                          </a:solidFill>
                          <a:effectLst/>
                          <a:latin typeface="Calibri"/>
                        </a:rPr>
                        <a:t>1035</a:t>
                      </a:r>
                    </a:p>
                  </a:txBody>
                  <a:tcPr marL="4763" marR="4763" marT="4763" marB="0" anchor="ctr"/>
                </a:tc>
                <a:tc>
                  <a:txBody>
                    <a:bodyPr/>
                    <a:lstStyle/>
                    <a:p>
                      <a:pPr algn="ctr" fontAlgn="b"/>
                      <a:r>
                        <a:rPr lang="en-US" sz="1500" u="none" strike="noStrike" dirty="0">
                          <a:solidFill>
                            <a:srgbClr val="00B050"/>
                          </a:solidFill>
                          <a:effectLst/>
                        </a:rPr>
                        <a:t>58%</a:t>
                      </a:r>
                    </a:p>
                  </a:txBody>
                  <a:tcPr marL="4763" marR="4763" marT="4763" marB="0" anchor="ctr"/>
                </a:tc>
                <a:extLst>
                  <a:ext uri="{0D108BD9-81ED-4DB2-BD59-A6C34878D82A}">
                    <a16:rowId xmlns:a16="http://schemas.microsoft.com/office/drawing/2014/main" val="10001"/>
                  </a:ext>
                </a:extLst>
              </a:tr>
              <a:tr h="325338">
                <a:tc>
                  <a:txBody>
                    <a:bodyPr/>
                    <a:lstStyle/>
                    <a:p>
                      <a:pPr algn="r" fontAlgn="t"/>
                      <a:r>
                        <a:rPr lang="en-US" sz="1500" b="1" u="none" strike="noStrike">
                          <a:solidFill>
                            <a:schemeClr val="accent4"/>
                          </a:solidFill>
                          <a:effectLst/>
                        </a:rPr>
                        <a:t>Improvement Plan</a:t>
                      </a:r>
                      <a:endParaRPr lang="en-US" sz="1500" b="1" i="0" u="none" strike="noStrike">
                        <a:solidFill>
                          <a:schemeClr val="accent4"/>
                        </a:solidFill>
                        <a:effectLst/>
                        <a:latin typeface="Calibri"/>
                      </a:endParaRPr>
                    </a:p>
                  </a:txBody>
                  <a:tcPr marL="4763" marR="4763" marT="4763" marB="0" anchor="ctr"/>
                </a:tc>
                <a:tc>
                  <a:txBody>
                    <a:bodyPr/>
                    <a:lstStyle/>
                    <a:p>
                      <a:pPr algn="ctr" fontAlgn="ctr"/>
                      <a:r>
                        <a:rPr lang="en-US" sz="1500" b="0" i="0" u="none" strike="noStrike" dirty="0">
                          <a:solidFill>
                            <a:schemeClr val="accent4"/>
                          </a:solidFill>
                          <a:effectLst/>
                          <a:latin typeface="Calibri"/>
                        </a:rPr>
                        <a:t>350</a:t>
                      </a:r>
                    </a:p>
                  </a:txBody>
                  <a:tcPr marL="4763" marR="4763" marT="4763" marB="0" anchor="ctr"/>
                </a:tc>
                <a:tc>
                  <a:txBody>
                    <a:bodyPr/>
                    <a:lstStyle/>
                    <a:p>
                      <a:pPr algn="ctr" fontAlgn="b"/>
                      <a:r>
                        <a:rPr lang="en-US" sz="1500" u="none" strike="noStrike" dirty="0">
                          <a:solidFill>
                            <a:schemeClr val="accent4"/>
                          </a:solidFill>
                          <a:effectLst/>
                        </a:rPr>
                        <a:t>20%</a:t>
                      </a:r>
                      <a:endParaRPr lang="en-US" sz="1500" b="0" i="0" u="none" strike="noStrike" dirty="0">
                        <a:solidFill>
                          <a:schemeClr val="accent4"/>
                        </a:solidFill>
                        <a:effectLst/>
                        <a:latin typeface="Calibri"/>
                      </a:endParaRPr>
                    </a:p>
                  </a:txBody>
                  <a:tcPr marL="4763" marR="4763" marT="4763" marB="0" anchor="ctr"/>
                </a:tc>
                <a:extLst>
                  <a:ext uri="{0D108BD9-81ED-4DB2-BD59-A6C34878D82A}">
                    <a16:rowId xmlns:a16="http://schemas.microsoft.com/office/drawing/2014/main" val="10002"/>
                  </a:ext>
                </a:extLst>
              </a:tr>
              <a:tr h="325338">
                <a:tc>
                  <a:txBody>
                    <a:bodyPr/>
                    <a:lstStyle/>
                    <a:p>
                      <a:pPr algn="r" fontAlgn="t"/>
                      <a:r>
                        <a:rPr lang="en-US" sz="1500" b="1" u="none" strike="noStrike">
                          <a:solidFill>
                            <a:schemeClr val="accent2"/>
                          </a:solidFill>
                          <a:effectLst/>
                        </a:rPr>
                        <a:t>Priority Improvement Plan</a:t>
                      </a:r>
                      <a:endParaRPr lang="en-US" sz="1500" b="1" i="0" u="none" strike="noStrike">
                        <a:solidFill>
                          <a:schemeClr val="accent2"/>
                        </a:solidFill>
                        <a:effectLst/>
                        <a:latin typeface="Calibri"/>
                      </a:endParaRPr>
                    </a:p>
                  </a:txBody>
                  <a:tcPr marL="4763" marR="4763" marT="4763" marB="0" anchor="ctr"/>
                </a:tc>
                <a:tc>
                  <a:txBody>
                    <a:bodyPr/>
                    <a:lstStyle/>
                    <a:p>
                      <a:pPr algn="ctr" fontAlgn="ctr"/>
                      <a:r>
                        <a:rPr lang="en-US" sz="1500" b="0" i="0" u="none" strike="noStrike" dirty="0">
                          <a:solidFill>
                            <a:schemeClr val="accent2"/>
                          </a:solidFill>
                          <a:effectLst/>
                          <a:latin typeface="Calibri"/>
                        </a:rPr>
                        <a:t>163</a:t>
                      </a:r>
                    </a:p>
                  </a:txBody>
                  <a:tcPr marL="4763" marR="4763" marT="4763" marB="0" anchor="ctr"/>
                </a:tc>
                <a:tc>
                  <a:txBody>
                    <a:bodyPr/>
                    <a:lstStyle/>
                    <a:p>
                      <a:pPr algn="ctr" fontAlgn="b"/>
                      <a:r>
                        <a:rPr lang="en-US" sz="1500" u="none" strike="noStrike" dirty="0">
                          <a:solidFill>
                            <a:schemeClr val="accent2"/>
                          </a:solidFill>
                          <a:effectLst/>
                        </a:rPr>
                        <a:t>9%</a:t>
                      </a:r>
                      <a:endParaRPr lang="en-US" sz="1500" b="0" i="0" u="none" strike="noStrike" dirty="0">
                        <a:solidFill>
                          <a:schemeClr val="accent2"/>
                        </a:solidFill>
                        <a:effectLst/>
                        <a:latin typeface="Calibri"/>
                      </a:endParaRPr>
                    </a:p>
                  </a:txBody>
                  <a:tcPr marL="4763" marR="4763" marT="4763" marB="0" anchor="ctr"/>
                </a:tc>
                <a:extLst>
                  <a:ext uri="{0D108BD9-81ED-4DB2-BD59-A6C34878D82A}">
                    <a16:rowId xmlns:a16="http://schemas.microsoft.com/office/drawing/2014/main" val="10003"/>
                  </a:ext>
                </a:extLst>
              </a:tr>
              <a:tr h="325338">
                <a:tc>
                  <a:txBody>
                    <a:bodyPr/>
                    <a:lstStyle/>
                    <a:p>
                      <a:pPr algn="r" fontAlgn="b"/>
                      <a:r>
                        <a:rPr lang="en-US" sz="1500" b="1" u="none" strike="noStrike">
                          <a:solidFill>
                            <a:srgbClr val="FF0000"/>
                          </a:solidFill>
                          <a:effectLst/>
                        </a:rPr>
                        <a:t>Turnaround Plan</a:t>
                      </a:r>
                      <a:endParaRPr lang="en-US" sz="1500" b="1" i="0" u="none" strike="noStrike">
                        <a:solidFill>
                          <a:srgbClr val="FF0000"/>
                        </a:solidFill>
                        <a:effectLst/>
                        <a:latin typeface="Calibri"/>
                      </a:endParaRPr>
                    </a:p>
                  </a:txBody>
                  <a:tcPr marL="4763" marR="4763" marT="4763" marB="0" anchor="ctr"/>
                </a:tc>
                <a:tc>
                  <a:txBody>
                    <a:bodyPr/>
                    <a:lstStyle/>
                    <a:p>
                      <a:pPr algn="ctr" fontAlgn="ctr"/>
                      <a:r>
                        <a:rPr lang="en-US" sz="1500" b="0" i="0" u="none" strike="noStrike" dirty="0">
                          <a:solidFill>
                            <a:srgbClr val="FF0000"/>
                          </a:solidFill>
                          <a:effectLst/>
                          <a:latin typeface="Calibri"/>
                        </a:rPr>
                        <a:t>40</a:t>
                      </a:r>
                    </a:p>
                  </a:txBody>
                  <a:tcPr marL="4763" marR="4763" marT="4763" marB="0" anchor="ctr"/>
                </a:tc>
                <a:tc>
                  <a:txBody>
                    <a:bodyPr/>
                    <a:lstStyle/>
                    <a:p>
                      <a:pPr algn="ctr" fontAlgn="b"/>
                      <a:r>
                        <a:rPr lang="en-US" sz="1500" u="none" strike="noStrike" dirty="0">
                          <a:solidFill>
                            <a:srgbClr val="FF0000"/>
                          </a:solidFill>
                          <a:effectLst/>
                        </a:rPr>
                        <a:t>2%</a:t>
                      </a:r>
                      <a:endParaRPr lang="en-US" sz="1500" b="0" i="0" u="none" strike="noStrike" dirty="0">
                        <a:solidFill>
                          <a:srgbClr val="FF0000"/>
                        </a:solidFill>
                        <a:effectLst/>
                        <a:latin typeface="Calibri"/>
                      </a:endParaRPr>
                    </a:p>
                  </a:txBody>
                  <a:tcPr marL="4763" marR="4763" marT="4763" marB="0" anchor="ctr"/>
                </a:tc>
                <a:extLst>
                  <a:ext uri="{0D108BD9-81ED-4DB2-BD59-A6C34878D82A}">
                    <a16:rowId xmlns:a16="http://schemas.microsoft.com/office/drawing/2014/main" val="10004"/>
                  </a:ext>
                </a:extLst>
              </a:tr>
              <a:tr h="325338">
                <a:tc>
                  <a:txBody>
                    <a:bodyPr/>
                    <a:lstStyle/>
                    <a:p>
                      <a:pPr algn="r" fontAlgn="t"/>
                      <a:r>
                        <a:rPr lang="en-US" sz="1500" b="1" u="none" strike="noStrike">
                          <a:solidFill>
                            <a:schemeClr val="tx1">
                              <a:lumMod val="50000"/>
                              <a:lumOff val="50000"/>
                            </a:schemeClr>
                          </a:solidFill>
                          <a:effectLst/>
                        </a:rPr>
                        <a:t>Insufficient State Data</a:t>
                      </a:r>
                      <a:endParaRPr lang="en-US" sz="1500" b="1" i="0" u="none" strike="noStrike">
                        <a:solidFill>
                          <a:srgbClr val="000000"/>
                        </a:solidFill>
                        <a:effectLst/>
                        <a:latin typeface="Calibri"/>
                      </a:endParaRPr>
                    </a:p>
                  </a:txBody>
                  <a:tcPr marL="4763" marR="4763" marT="4763" marB="0" anchor="ctr"/>
                </a:tc>
                <a:tc>
                  <a:txBody>
                    <a:bodyPr/>
                    <a:lstStyle/>
                    <a:p>
                      <a:pPr marL="0" algn="ctr" defTabSz="914400" rtl="0" eaLnBrk="1" fontAlgn="ctr" latinLnBrk="0" hangingPunct="1"/>
                      <a:r>
                        <a:rPr lang="en-US" sz="1500" b="0" i="0" u="none" strike="noStrike" kern="1200" dirty="0">
                          <a:solidFill>
                            <a:schemeClr val="tx1">
                              <a:lumMod val="50000"/>
                              <a:lumOff val="50000"/>
                            </a:schemeClr>
                          </a:solidFill>
                          <a:effectLst/>
                          <a:latin typeface="Calibri"/>
                          <a:ea typeface="+mn-ea"/>
                          <a:cs typeface="+mn-cs"/>
                        </a:rPr>
                        <a:t>139</a:t>
                      </a:r>
                    </a:p>
                  </a:txBody>
                  <a:tcPr marL="4763" marR="4763" marT="4763" marB="0" anchor="ctr"/>
                </a:tc>
                <a:tc>
                  <a:txBody>
                    <a:bodyPr/>
                    <a:lstStyle/>
                    <a:p>
                      <a:pPr marL="0" algn="ctr" defTabSz="914400" rtl="0" eaLnBrk="1" fontAlgn="ctr" latinLnBrk="0" hangingPunct="1"/>
                      <a:r>
                        <a:rPr lang="en-US" sz="1500" b="0" i="0" u="none" strike="noStrike" kern="1200" dirty="0">
                          <a:solidFill>
                            <a:schemeClr val="tx1">
                              <a:lumMod val="50000"/>
                              <a:lumOff val="50000"/>
                            </a:schemeClr>
                          </a:solidFill>
                          <a:effectLst/>
                          <a:latin typeface="Calibri"/>
                          <a:ea typeface="+mn-ea"/>
                          <a:cs typeface="+mn-cs"/>
                        </a:rPr>
                        <a:t>8%</a:t>
                      </a:r>
                    </a:p>
                  </a:txBody>
                  <a:tcPr marL="4763" marR="4763" marT="4763" marB="0" anchor="ctr"/>
                </a:tc>
                <a:extLst>
                  <a:ext uri="{0D108BD9-81ED-4DB2-BD59-A6C34878D82A}">
                    <a16:rowId xmlns:a16="http://schemas.microsoft.com/office/drawing/2014/main" val="3176767384"/>
                  </a:ext>
                </a:extLst>
              </a:tr>
              <a:tr h="325338">
                <a:tc>
                  <a:txBody>
                    <a:bodyPr/>
                    <a:lstStyle/>
                    <a:p>
                      <a:pPr algn="r" fontAlgn="t"/>
                      <a:r>
                        <a:rPr lang="en-US" sz="1500" b="1" u="none" strike="noStrike">
                          <a:effectLst/>
                        </a:rPr>
                        <a:t>New School</a:t>
                      </a:r>
                      <a:endParaRPr lang="en-US" sz="1500" b="1" i="0" u="none" strike="noStrike">
                        <a:solidFill>
                          <a:srgbClr val="000000"/>
                        </a:solidFill>
                        <a:effectLst/>
                        <a:latin typeface="Calibri"/>
                      </a:endParaRPr>
                    </a:p>
                  </a:txBody>
                  <a:tcPr marL="4763" marR="4763" marT="4763" marB="0" anchor="ctr"/>
                </a:tc>
                <a:tc>
                  <a:txBody>
                    <a:bodyPr/>
                    <a:lstStyle/>
                    <a:p>
                      <a:pPr algn="ctr" fontAlgn="ctr"/>
                      <a:r>
                        <a:rPr lang="en-US" sz="1500" b="0" i="0" u="none" strike="noStrike" dirty="0">
                          <a:solidFill>
                            <a:srgbClr val="000000"/>
                          </a:solidFill>
                          <a:effectLst/>
                          <a:latin typeface="Calibri"/>
                        </a:rPr>
                        <a:t>12</a:t>
                      </a:r>
                    </a:p>
                  </a:txBody>
                  <a:tcPr marL="4763" marR="4763" marT="4763" marB="0" anchor="ctr"/>
                </a:tc>
                <a:tc>
                  <a:txBody>
                    <a:bodyPr/>
                    <a:lstStyle/>
                    <a:p>
                      <a:pPr algn="ctr" fontAlgn="ctr"/>
                      <a:r>
                        <a:rPr lang="en-US" sz="1500" u="none" strike="noStrike" dirty="0">
                          <a:effectLst/>
                        </a:rPr>
                        <a:t>1%</a:t>
                      </a:r>
                      <a:endParaRPr lang="en-US" sz="1500" b="0" i="0" u="none" strike="noStrike" dirty="0">
                        <a:solidFill>
                          <a:srgbClr val="000000"/>
                        </a:solidFill>
                        <a:effectLst/>
                        <a:latin typeface="Calibri"/>
                      </a:endParaRPr>
                    </a:p>
                  </a:txBody>
                  <a:tcPr marL="4763" marR="4763" marT="4763" marB="0" anchor="ctr"/>
                </a:tc>
                <a:extLst>
                  <a:ext uri="{0D108BD9-81ED-4DB2-BD59-A6C34878D82A}">
                    <a16:rowId xmlns:a16="http://schemas.microsoft.com/office/drawing/2014/main" val="10009"/>
                  </a:ext>
                </a:extLst>
              </a:tr>
              <a:tr h="325338">
                <a:tc>
                  <a:txBody>
                    <a:bodyPr/>
                    <a:lstStyle/>
                    <a:p>
                      <a:pPr algn="r" fontAlgn="t"/>
                      <a:r>
                        <a:rPr lang="en-US" sz="1500" b="1" u="none" strike="noStrike" dirty="0">
                          <a:effectLst/>
                        </a:rPr>
                        <a:t>School Closed</a:t>
                      </a:r>
                      <a:endParaRPr lang="en-US" sz="1500" b="1" i="0" u="none" strike="noStrike" dirty="0">
                        <a:solidFill>
                          <a:srgbClr val="000000"/>
                        </a:solidFill>
                        <a:effectLst/>
                        <a:latin typeface="Calibri"/>
                      </a:endParaRPr>
                    </a:p>
                  </a:txBody>
                  <a:tcPr marL="4763" marR="4763" marT="4763" marB="0" anchor="ctr"/>
                </a:tc>
                <a:tc>
                  <a:txBody>
                    <a:bodyPr/>
                    <a:lstStyle/>
                    <a:p>
                      <a:pPr algn="ctr" fontAlgn="ctr"/>
                      <a:r>
                        <a:rPr lang="en-US" sz="1500" b="0" i="0" u="none" strike="noStrike" dirty="0">
                          <a:solidFill>
                            <a:srgbClr val="000000"/>
                          </a:solidFill>
                          <a:effectLst/>
                          <a:latin typeface="Calibri"/>
                        </a:rPr>
                        <a:t>35</a:t>
                      </a:r>
                    </a:p>
                  </a:txBody>
                  <a:tcPr marL="4763" marR="4763" marT="4763" marB="0" anchor="ctr"/>
                </a:tc>
                <a:tc>
                  <a:txBody>
                    <a:bodyPr/>
                    <a:lstStyle/>
                    <a:p>
                      <a:pPr algn="ctr" fontAlgn="ctr"/>
                      <a:r>
                        <a:rPr lang="en-US" sz="1500" u="none" strike="noStrike" dirty="0">
                          <a:effectLst/>
                        </a:rPr>
                        <a:t>2%</a:t>
                      </a:r>
                    </a:p>
                  </a:txBody>
                  <a:tcPr marL="4763" marR="4763" marT="4763" marB="0" anchor="ctr"/>
                </a:tc>
                <a:extLst>
                  <a:ext uri="{0D108BD9-81ED-4DB2-BD59-A6C34878D82A}">
                    <a16:rowId xmlns:a16="http://schemas.microsoft.com/office/drawing/2014/main" val="10010"/>
                  </a:ext>
                </a:extLst>
              </a:tr>
              <a:tr h="325338">
                <a:tc>
                  <a:txBody>
                    <a:bodyPr/>
                    <a:lstStyle/>
                    <a:p>
                      <a:pPr algn="r" fontAlgn="t"/>
                      <a:r>
                        <a:rPr lang="en-US" sz="1500" b="1" u="none" strike="noStrike" dirty="0">
                          <a:effectLst/>
                        </a:rPr>
                        <a:t>Total</a:t>
                      </a:r>
                      <a:endParaRPr lang="en-US" sz="1500" b="1" i="0" u="none" strike="noStrike" dirty="0">
                        <a:solidFill>
                          <a:srgbClr val="000000"/>
                        </a:solidFill>
                        <a:effectLst/>
                        <a:latin typeface="Calibri"/>
                      </a:endParaRPr>
                    </a:p>
                  </a:txBody>
                  <a:tcPr marL="4763" marR="4763" marT="4763" marB="0" anchor="ctr"/>
                </a:tc>
                <a:tc>
                  <a:txBody>
                    <a:bodyPr/>
                    <a:lstStyle/>
                    <a:p>
                      <a:pPr algn="ctr" fontAlgn="ctr"/>
                      <a:r>
                        <a:rPr lang="en-US" sz="1500" b="1" i="0" u="none" strike="noStrike" dirty="0">
                          <a:solidFill>
                            <a:srgbClr val="000000"/>
                          </a:solidFill>
                          <a:effectLst/>
                          <a:latin typeface="Calibri"/>
                        </a:rPr>
                        <a:t>1774</a:t>
                      </a:r>
                    </a:p>
                  </a:txBody>
                  <a:tcPr marL="4763" marR="4763" marT="4763" marB="0" anchor="ctr"/>
                </a:tc>
                <a:tc>
                  <a:txBody>
                    <a:bodyPr/>
                    <a:lstStyle/>
                    <a:p>
                      <a:pPr algn="ctr" fontAlgn="ctr"/>
                      <a:r>
                        <a:rPr lang="en-US" sz="1500" u="none" strike="noStrike" dirty="0">
                          <a:effectLst/>
                        </a:rPr>
                        <a:t>--</a:t>
                      </a:r>
                      <a:endParaRPr lang="en-US" sz="1500" b="0" i="0" u="none" strike="noStrike" dirty="0">
                        <a:solidFill>
                          <a:srgbClr val="000000"/>
                        </a:solidFill>
                        <a:effectLst/>
                        <a:latin typeface="Calibri"/>
                      </a:endParaRPr>
                    </a:p>
                  </a:txBody>
                  <a:tcPr marL="4763" marR="4763" marT="4763" marB="0" anchor="ctr"/>
                </a:tc>
                <a:extLst>
                  <a:ext uri="{0D108BD9-81ED-4DB2-BD59-A6C34878D82A}">
                    <a16:rowId xmlns:a16="http://schemas.microsoft.com/office/drawing/2014/main" val="10011"/>
                  </a:ext>
                </a:extLst>
              </a:tr>
            </a:tbl>
          </a:graphicData>
        </a:graphic>
      </p:graphicFrame>
      <p:sp>
        <p:nvSpPr>
          <p:cNvPr id="3" name="TextBox 2">
            <a:extLst>
              <a:ext uri="{FF2B5EF4-FFF2-40B4-BE49-F238E27FC236}">
                <a16:creationId xmlns:a16="http://schemas.microsoft.com/office/drawing/2014/main" id="{8DA90AD3-C9EA-883D-FC57-19A346B2B632}"/>
              </a:ext>
            </a:extLst>
          </p:cNvPr>
          <p:cNvSpPr txBox="1"/>
          <p:nvPr/>
        </p:nvSpPr>
        <p:spPr>
          <a:xfrm>
            <a:off x="2005903" y="4607732"/>
            <a:ext cx="5132195" cy="461665"/>
          </a:xfrm>
          <a:prstGeom prst="rect">
            <a:avLst/>
          </a:prstGeom>
          <a:noFill/>
        </p:spPr>
        <p:txBody>
          <a:bodyPr wrap="square" rtlCol="0">
            <a:spAutoFit/>
          </a:bodyPr>
          <a:lstStyle/>
          <a:p>
            <a:r>
              <a:rPr lang="en-US" sz="1200" dirty="0"/>
              <a:t>Note that 94 AECs are not included in these counts as ratings are still pending</a:t>
            </a:r>
          </a:p>
        </p:txBody>
      </p:sp>
    </p:spTree>
    <p:extLst>
      <p:ext uri="{BB962C8B-B14F-4D97-AF65-F5344CB8AC3E}">
        <p14:creationId xmlns:p14="http://schemas.microsoft.com/office/powerpoint/2010/main" val="2586190819"/>
      </p:ext>
    </p:extLst>
  </p:cSld>
  <p:clrMapOvr>
    <a:masterClrMapping/>
  </p:clrMapOvr>
  <p:transition spd="slow">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chor="ctr">
            <a:normAutofit/>
          </a:bodyPr>
          <a:lstStyle/>
          <a:p>
            <a:r>
              <a:rPr lang="en-US" b="1" dirty="0">
                <a:latin typeface="Rockwell"/>
                <a:cs typeface="Segoe UI"/>
              </a:rPr>
              <a:t>Preliminary School Plan Types </a:t>
            </a:r>
            <a:r>
              <a:rPr lang="en-US" dirty="0">
                <a:latin typeface="Rockwell"/>
                <a:cs typeface="Segoe UI"/>
              </a:rPr>
              <a:t>|  </a:t>
            </a:r>
            <a:r>
              <a:rPr lang="en-US" dirty="0">
                <a:latin typeface="Segoe UI"/>
                <a:cs typeface="Segoe UI"/>
              </a:rPr>
              <a:t>Participation Trends Over Time</a:t>
            </a:r>
            <a:endParaRPr lang="en-US" dirty="0"/>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73</a:t>
            </a:fld>
            <a:endParaRPr lang="en-US" dirty="0"/>
          </a:p>
        </p:txBody>
      </p:sp>
      <p:sp>
        <p:nvSpPr>
          <p:cNvPr id="2" name="TextBox 1">
            <a:extLst>
              <a:ext uri="{FF2B5EF4-FFF2-40B4-BE49-F238E27FC236}">
                <a16:creationId xmlns:a16="http://schemas.microsoft.com/office/drawing/2014/main" id="{FD5D8BDA-FFF7-70DB-EAF2-D8005A75EDDB}"/>
              </a:ext>
            </a:extLst>
          </p:cNvPr>
          <p:cNvSpPr txBox="1"/>
          <p:nvPr/>
        </p:nvSpPr>
        <p:spPr>
          <a:xfrm>
            <a:off x="1385851" y="4212574"/>
            <a:ext cx="5850851" cy="207749"/>
          </a:xfrm>
          <a:prstGeom prst="rect">
            <a:avLst/>
          </a:prstGeom>
          <a:noFill/>
        </p:spPr>
        <p:txBody>
          <a:bodyPr wrap="square" lIns="68580" tIns="34290" rIns="68580" bIns="34290" rtlCol="0" anchor="t">
            <a:spAutoFit/>
          </a:bodyPr>
          <a:lstStyle/>
          <a:p>
            <a:r>
              <a:rPr lang="en-US" sz="900" dirty="0"/>
              <a:t>Note: Percentages based on the total number of schools receiving a participation descriptor</a:t>
            </a:r>
            <a:endParaRPr lang="en-US" sz="900" dirty="0">
              <a:cs typeface="Calibri"/>
            </a:endParaRPr>
          </a:p>
        </p:txBody>
      </p:sp>
      <p:graphicFrame>
        <p:nvGraphicFramePr>
          <p:cNvPr id="3" name="Table 2">
            <a:extLst>
              <a:ext uri="{FF2B5EF4-FFF2-40B4-BE49-F238E27FC236}">
                <a16:creationId xmlns:a16="http://schemas.microsoft.com/office/drawing/2014/main" id="{3EC651DB-EE23-BBC7-DBAE-926472A7C790}"/>
              </a:ext>
            </a:extLst>
          </p:cNvPr>
          <p:cNvGraphicFramePr>
            <a:graphicFrameLocks noGrp="1"/>
          </p:cNvGraphicFramePr>
          <p:nvPr/>
        </p:nvGraphicFramePr>
        <p:xfrm>
          <a:off x="1386966" y="1701177"/>
          <a:ext cx="6110386" cy="556260"/>
        </p:xfrm>
        <a:graphic>
          <a:graphicData uri="http://schemas.openxmlformats.org/drawingml/2006/table">
            <a:tbl>
              <a:tblPr firstRow="1" bandRow="1">
                <a:tableStyleId>{E8B1032C-EA38-4F05-BA0D-38AFFFC7BED3}</a:tableStyleId>
              </a:tblPr>
              <a:tblGrid>
                <a:gridCol w="2487430">
                  <a:extLst>
                    <a:ext uri="{9D8B030D-6E8A-4147-A177-3AD203B41FA5}">
                      <a16:colId xmlns:a16="http://schemas.microsoft.com/office/drawing/2014/main" val="2144159582"/>
                    </a:ext>
                  </a:extLst>
                </a:gridCol>
                <a:gridCol w="758875">
                  <a:extLst>
                    <a:ext uri="{9D8B030D-6E8A-4147-A177-3AD203B41FA5}">
                      <a16:colId xmlns:a16="http://schemas.microsoft.com/office/drawing/2014/main" val="3652593592"/>
                    </a:ext>
                  </a:extLst>
                </a:gridCol>
                <a:gridCol w="1103180">
                  <a:extLst>
                    <a:ext uri="{9D8B030D-6E8A-4147-A177-3AD203B41FA5}">
                      <a16:colId xmlns:a16="http://schemas.microsoft.com/office/drawing/2014/main" val="1065943047"/>
                    </a:ext>
                  </a:extLst>
                </a:gridCol>
                <a:gridCol w="968006">
                  <a:extLst>
                    <a:ext uri="{9D8B030D-6E8A-4147-A177-3AD203B41FA5}">
                      <a16:colId xmlns:a16="http://schemas.microsoft.com/office/drawing/2014/main" val="1807588537"/>
                    </a:ext>
                  </a:extLst>
                </a:gridCol>
                <a:gridCol w="792895">
                  <a:extLst>
                    <a:ext uri="{9D8B030D-6E8A-4147-A177-3AD203B41FA5}">
                      <a16:colId xmlns:a16="http://schemas.microsoft.com/office/drawing/2014/main" val="3916352326"/>
                    </a:ext>
                  </a:extLst>
                </a:gridCol>
              </a:tblGrid>
              <a:tr h="278130">
                <a:tc>
                  <a:txBody>
                    <a:bodyPr/>
                    <a:lstStyle/>
                    <a:p>
                      <a:pPr algn="ctr"/>
                      <a:r>
                        <a:rPr lang="en-US" sz="1100" dirty="0">
                          <a:solidFill>
                            <a:schemeClr val="bg1"/>
                          </a:solidFill>
                        </a:rPr>
                        <a:t>Participation Descriptor</a:t>
                      </a:r>
                    </a:p>
                  </a:txBody>
                  <a:tcPr marL="68580" marR="68580" marT="34290" marB="34290">
                    <a:solidFill>
                      <a:schemeClr val="accent6">
                        <a:lumMod val="75000"/>
                      </a:schemeClr>
                    </a:solidFill>
                  </a:tcPr>
                </a:tc>
                <a:tc>
                  <a:txBody>
                    <a:bodyPr/>
                    <a:lstStyle/>
                    <a:p>
                      <a:pPr algn="ctr"/>
                      <a:r>
                        <a:rPr lang="en-US" sz="1100" dirty="0">
                          <a:solidFill>
                            <a:schemeClr val="bg1"/>
                          </a:solidFill>
                        </a:rPr>
                        <a:t>2019</a:t>
                      </a:r>
                    </a:p>
                  </a:txBody>
                  <a:tcPr marL="68580" marR="68580" marT="34290" marB="34290">
                    <a:solidFill>
                      <a:schemeClr val="accent6">
                        <a:lumMod val="75000"/>
                      </a:schemeClr>
                    </a:solidFill>
                  </a:tcPr>
                </a:tc>
                <a:tc>
                  <a:txBody>
                    <a:bodyPr/>
                    <a:lstStyle/>
                    <a:p>
                      <a:pPr algn="ctr"/>
                      <a:r>
                        <a:rPr lang="en-US" sz="1100" dirty="0">
                          <a:solidFill>
                            <a:schemeClr val="bg1"/>
                          </a:solidFill>
                        </a:rPr>
                        <a:t>2020 &amp; 2021</a:t>
                      </a:r>
                    </a:p>
                  </a:txBody>
                  <a:tcPr marL="68580" marR="68580" marT="34290" marB="34290">
                    <a:solidFill>
                      <a:schemeClr val="accent6">
                        <a:lumMod val="75000"/>
                      </a:schemeClr>
                    </a:solidFill>
                  </a:tcPr>
                </a:tc>
                <a:tc>
                  <a:txBody>
                    <a:bodyPr/>
                    <a:lstStyle/>
                    <a:p>
                      <a:pPr algn="ctr"/>
                      <a:r>
                        <a:rPr lang="en-US" sz="1100" dirty="0">
                          <a:solidFill>
                            <a:schemeClr val="bg1"/>
                          </a:solidFill>
                        </a:rPr>
                        <a:t>2022</a:t>
                      </a:r>
                    </a:p>
                  </a:txBody>
                  <a:tcPr marL="68580" marR="68580" marT="34290" marB="34290">
                    <a:solidFill>
                      <a:schemeClr val="accent6">
                        <a:lumMod val="75000"/>
                      </a:schemeClr>
                    </a:solidFill>
                  </a:tcPr>
                </a:tc>
                <a:tc>
                  <a:txBody>
                    <a:bodyPr/>
                    <a:lstStyle/>
                    <a:p>
                      <a:pPr algn="ctr"/>
                      <a:r>
                        <a:rPr lang="en-US" sz="1100" dirty="0">
                          <a:solidFill>
                            <a:schemeClr val="bg1"/>
                          </a:solidFill>
                        </a:rPr>
                        <a:t>2023</a:t>
                      </a:r>
                    </a:p>
                  </a:txBody>
                  <a:tcPr marL="68580" marR="68580" marT="34290" marB="34290">
                    <a:solidFill>
                      <a:schemeClr val="accent6">
                        <a:lumMod val="75000"/>
                      </a:schemeClr>
                    </a:solidFill>
                  </a:tcPr>
                </a:tc>
                <a:extLst>
                  <a:ext uri="{0D108BD9-81ED-4DB2-BD59-A6C34878D82A}">
                    <a16:rowId xmlns:a16="http://schemas.microsoft.com/office/drawing/2014/main" val="1522776548"/>
                  </a:ext>
                </a:extLst>
              </a:tr>
              <a:tr h="278130">
                <a:tc>
                  <a:txBody>
                    <a:bodyPr/>
                    <a:lstStyle/>
                    <a:p>
                      <a:r>
                        <a:rPr lang="en-US" sz="1100" dirty="0"/>
                        <a:t>Decreased Due to Participation</a:t>
                      </a:r>
                    </a:p>
                  </a:txBody>
                  <a:tcPr marL="68580" marR="68580" marT="34290" marB="34290"/>
                </a:tc>
                <a:tc>
                  <a:txBody>
                    <a:bodyPr/>
                    <a:lstStyle/>
                    <a:p>
                      <a:pPr algn="ctr"/>
                      <a:r>
                        <a:rPr lang="en-US" sz="1100" dirty="0"/>
                        <a:t>1%</a:t>
                      </a:r>
                    </a:p>
                  </a:txBody>
                  <a:tcPr marL="68580" marR="68580" marT="34290" marB="34290"/>
                </a:tc>
                <a:tc>
                  <a:txBody>
                    <a:bodyPr/>
                    <a:lstStyle/>
                    <a:p>
                      <a:pPr algn="ctr"/>
                      <a:r>
                        <a:rPr lang="en-US" sz="1100" dirty="0"/>
                        <a:t>N/A</a:t>
                      </a:r>
                    </a:p>
                  </a:txBody>
                  <a:tcPr marL="68580" marR="68580" marT="34290" marB="34290"/>
                </a:tc>
                <a:tc>
                  <a:txBody>
                    <a:bodyPr/>
                    <a:lstStyle/>
                    <a:p>
                      <a:pPr algn="ctr"/>
                      <a:r>
                        <a:rPr lang="en-US" sz="1100" dirty="0"/>
                        <a:t>N/A</a:t>
                      </a:r>
                    </a:p>
                  </a:txBody>
                  <a:tcPr marL="68580" marR="68580" marT="34290" marB="34290"/>
                </a:tc>
                <a:tc>
                  <a:txBody>
                    <a:bodyPr/>
                    <a:lstStyle/>
                    <a:p>
                      <a:pPr algn="ctr"/>
                      <a:r>
                        <a:rPr lang="en-US" sz="1100" dirty="0"/>
                        <a:t>6%</a:t>
                      </a:r>
                    </a:p>
                  </a:txBody>
                  <a:tcPr marL="68580" marR="68580" marT="34290" marB="34290"/>
                </a:tc>
                <a:extLst>
                  <a:ext uri="{0D108BD9-81ED-4DB2-BD59-A6C34878D82A}">
                    <a16:rowId xmlns:a16="http://schemas.microsoft.com/office/drawing/2014/main" val="2019775581"/>
                  </a:ext>
                </a:extLst>
              </a:tr>
            </a:tbl>
          </a:graphicData>
        </a:graphic>
      </p:graphicFrame>
      <p:sp>
        <p:nvSpPr>
          <p:cNvPr id="7" name="TextBox 6">
            <a:extLst>
              <a:ext uri="{FF2B5EF4-FFF2-40B4-BE49-F238E27FC236}">
                <a16:creationId xmlns:a16="http://schemas.microsoft.com/office/drawing/2014/main" id="{341ED1BF-45DD-E6E2-318F-E1ED5CE60403}"/>
              </a:ext>
            </a:extLst>
          </p:cNvPr>
          <p:cNvSpPr txBox="1"/>
          <p:nvPr/>
        </p:nvSpPr>
        <p:spPr>
          <a:xfrm>
            <a:off x="1388933" y="1039943"/>
            <a:ext cx="6111770" cy="5078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a:solidFill>
                  <a:schemeClr val="accent6">
                    <a:lumMod val="75000"/>
                  </a:schemeClr>
                </a:solidFill>
                <a:cs typeface="Calibri"/>
              </a:rPr>
              <a:t>Accountability Participation</a:t>
            </a:r>
          </a:p>
          <a:p>
            <a:pPr lvl="1"/>
            <a:r>
              <a:rPr lang="en-US" sz="900" dirty="0">
                <a:cs typeface="Calibri"/>
              </a:rPr>
              <a:t>Parent excusals removed from numerator and denominator.  If below 95% participation in two content areas, then plan type decreased one level.</a:t>
            </a:r>
            <a:endParaRPr lang="en-US" sz="900">
              <a:cs typeface="Calibri"/>
            </a:endParaRPr>
          </a:p>
        </p:txBody>
      </p:sp>
      <p:sp>
        <p:nvSpPr>
          <p:cNvPr id="8" name="TextBox 7">
            <a:extLst>
              <a:ext uri="{FF2B5EF4-FFF2-40B4-BE49-F238E27FC236}">
                <a16:creationId xmlns:a16="http://schemas.microsoft.com/office/drawing/2014/main" id="{EDC39ABC-5104-ED63-F0E5-B9ABB52E051F}"/>
              </a:ext>
            </a:extLst>
          </p:cNvPr>
          <p:cNvSpPr txBox="1"/>
          <p:nvPr/>
        </p:nvSpPr>
        <p:spPr>
          <a:xfrm>
            <a:off x="1388932" y="2571750"/>
            <a:ext cx="6111770" cy="6463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dirty="0">
                <a:solidFill>
                  <a:schemeClr val="accent2"/>
                </a:solidFill>
                <a:cs typeface="Calibri"/>
              </a:rPr>
              <a:t>Total Participation</a:t>
            </a:r>
          </a:p>
          <a:p>
            <a:pPr lvl="1"/>
            <a:r>
              <a:rPr lang="en-US" sz="900" dirty="0">
                <a:cs typeface="Calibri"/>
              </a:rPr>
              <a:t>Parent excusals remain in numerator and denominator.  If below 95% total participation in two content areas, then plan is listed as "low participation."  This is just for informational purposes and does not impact calculation of frameworks.</a:t>
            </a:r>
          </a:p>
        </p:txBody>
      </p:sp>
      <p:graphicFrame>
        <p:nvGraphicFramePr>
          <p:cNvPr id="9" name="Table 8">
            <a:extLst>
              <a:ext uri="{FF2B5EF4-FFF2-40B4-BE49-F238E27FC236}">
                <a16:creationId xmlns:a16="http://schemas.microsoft.com/office/drawing/2014/main" id="{6C2148ED-28DB-31A7-5398-3E78B306675D}"/>
              </a:ext>
            </a:extLst>
          </p:cNvPr>
          <p:cNvGraphicFramePr>
            <a:graphicFrameLocks noGrp="1"/>
          </p:cNvGraphicFramePr>
          <p:nvPr/>
        </p:nvGraphicFramePr>
        <p:xfrm>
          <a:off x="1386965" y="3127585"/>
          <a:ext cx="6110386" cy="834389"/>
        </p:xfrm>
        <a:graphic>
          <a:graphicData uri="http://schemas.openxmlformats.org/drawingml/2006/table">
            <a:tbl>
              <a:tblPr firstRow="1" bandRow="1">
                <a:tableStyleId>{5DA37D80-6434-44D0-A028-1B22A696006F}</a:tableStyleId>
              </a:tblPr>
              <a:tblGrid>
                <a:gridCol w="2487430">
                  <a:extLst>
                    <a:ext uri="{9D8B030D-6E8A-4147-A177-3AD203B41FA5}">
                      <a16:colId xmlns:a16="http://schemas.microsoft.com/office/drawing/2014/main" val="2144159582"/>
                    </a:ext>
                  </a:extLst>
                </a:gridCol>
                <a:gridCol w="758875">
                  <a:extLst>
                    <a:ext uri="{9D8B030D-6E8A-4147-A177-3AD203B41FA5}">
                      <a16:colId xmlns:a16="http://schemas.microsoft.com/office/drawing/2014/main" val="3652593592"/>
                    </a:ext>
                  </a:extLst>
                </a:gridCol>
                <a:gridCol w="1103180">
                  <a:extLst>
                    <a:ext uri="{9D8B030D-6E8A-4147-A177-3AD203B41FA5}">
                      <a16:colId xmlns:a16="http://schemas.microsoft.com/office/drawing/2014/main" val="1065943047"/>
                    </a:ext>
                  </a:extLst>
                </a:gridCol>
                <a:gridCol w="968006">
                  <a:extLst>
                    <a:ext uri="{9D8B030D-6E8A-4147-A177-3AD203B41FA5}">
                      <a16:colId xmlns:a16="http://schemas.microsoft.com/office/drawing/2014/main" val="1807588537"/>
                    </a:ext>
                  </a:extLst>
                </a:gridCol>
                <a:gridCol w="792895">
                  <a:extLst>
                    <a:ext uri="{9D8B030D-6E8A-4147-A177-3AD203B41FA5}">
                      <a16:colId xmlns:a16="http://schemas.microsoft.com/office/drawing/2014/main" val="3916352326"/>
                    </a:ext>
                  </a:extLst>
                </a:gridCol>
              </a:tblGrid>
              <a:tr h="278130">
                <a:tc>
                  <a:txBody>
                    <a:bodyPr/>
                    <a:lstStyle/>
                    <a:p>
                      <a:pPr algn="ctr"/>
                      <a:r>
                        <a:rPr lang="en-US" sz="1100" dirty="0">
                          <a:solidFill>
                            <a:srgbClr val="FFFFFF"/>
                          </a:solidFill>
                        </a:rPr>
                        <a:t>Participation Descriptor</a:t>
                      </a:r>
                    </a:p>
                  </a:txBody>
                  <a:tcPr marL="68580" marR="68580" marT="34290" marB="34290">
                    <a:solidFill>
                      <a:schemeClr val="accent2"/>
                    </a:solidFill>
                  </a:tcPr>
                </a:tc>
                <a:tc>
                  <a:txBody>
                    <a:bodyPr/>
                    <a:lstStyle/>
                    <a:p>
                      <a:pPr algn="ctr"/>
                      <a:r>
                        <a:rPr lang="en-US" sz="1100" dirty="0">
                          <a:solidFill>
                            <a:srgbClr val="FFFFFF"/>
                          </a:solidFill>
                        </a:rPr>
                        <a:t>2019</a:t>
                      </a:r>
                    </a:p>
                  </a:txBody>
                  <a:tcPr marL="68580" marR="68580" marT="34290" marB="34290">
                    <a:solidFill>
                      <a:schemeClr val="accent2"/>
                    </a:solidFill>
                  </a:tcPr>
                </a:tc>
                <a:tc>
                  <a:txBody>
                    <a:bodyPr/>
                    <a:lstStyle/>
                    <a:p>
                      <a:pPr algn="ctr"/>
                      <a:r>
                        <a:rPr lang="en-US" sz="1100" dirty="0">
                          <a:solidFill>
                            <a:srgbClr val="FFFFFF"/>
                          </a:solidFill>
                        </a:rPr>
                        <a:t>2020 &amp; 2021</a:t>
                      </a:r>
                    </a:p>
                  </a:txBody>
                  <a:tcPr marL="68580" marR="68580" marT="34290" marB="34290">
                    <a:solidFill>
                      <a:schemeClr val="accent2"/>
                    </a:solidFill>
                  </a:tcPr>
                </a:tc>
                <a:tc>
                  <a:txBody>
                    <a:bodyPr/>
                    <a:lstStyle/>
                    <a:p>
                      <a:pPr algn="ctr"/>
                      <a:r>
                        <a:rPr lang="en-US" sz="1100" dirty="0">
                          <a:solidFill>
                            <a:srgbClr val="FFFFFF"/>
                          </a:solidFill>
                        </a:rPr>
                        <a:t>2022</a:t>
                      </a:r>
                    </a:p>
                  </a:txBody>
                  <a:tcPr marL="68580" marR="68580" marT="34290" marB="34290">
                    <a:solidFill>
                      <a:schemeClr val="accent2"/>
                    </a:solidFill>
                  </a:tcPr>
                </a:tc>
                <a:tc>
                  <a:txBody>
                    <a:bodyPr/>
                    <a:lstStyle/>
                    <a:p>
                      <a:pPr algn="ctr"/>
                      <a:r>
                        <a:rPr lang="en-US" sz="1100" dirty="0">
                          <a:solidFill>
                            <a:srgbClr val="FFFFFF"/>
                          </a:solidFill>
                        </a:rPr>
                        <a:t>2023</a:t>
                      </a:r>
                    </a:p>
                  </a:txBody>
                  <a:tcPr marL="68580" marR="68580" marT="34290" marB="34290">
                    <a:solidFill>
                      <a:schemeClr val="accent2"/>
                    </a:solidFill>
                  </a:tcPr>
                </a:tc>
                <a:extLst>
                  <a:ext uri="{0D108BD9-81ED-4DB2-BD59-A6C34878D82A}">
                    <a16:rowId xmlns:a16="http://schemas.microsoft.com/office/drawing/2014/main" val="1522776548"/>
                  </a:ext>
                </a:extLst>
              </a:tr>
              <a:tr h="278130">
                <a:tc>
                  <a:txBody>
                    <a:bodyPr/>
                    <a:lstStyle/>
                    <a:p>
                      <a:r>
                        <a:rPr lang="en-US" sz="1100" dirty="0"/>
                        <a:t>Low Participation</a:t>
                      </a:r>
                    </a:p>
                  </a:txBody>
                  <a:tcPr marL="68580" marR="68580" marT="34290" marB="34290"/>
                </a:tc>
                <a:tc>
                  <a:txBody>
                    <a:bodyPr/>
                    <a:lstStyle/>
                    <a:p>
                      <a:pPr algn="ctr"/>
                      <a:r>
                        <a:rPr lang="en-US" sz="1100" dirty="0"/>
                        <a:t>24%</a:t>
                      </a:r>
                    </a:p>
                  </a:txBody>
                  <a:tcPr marL="68580" marR="68580" marT="34290" marB="34290"/>
                </a:tc>
                <a:tc>
                  <a:txBody>
                    <a:bodyPr/>
                    <a:lstStyle/>
                    <a:p>
                      <a:pPr algn="ctr"/>
                      <a:r>
                        <a:rPr lang="en-US" sz="1100" dirty="0"/>
                        <a:t>N/A</a:t>
                      </a:r>
                    </a:p>
                  </a:txBody>
                  <a:tcPr marL="68580" marR="68580" marT="34290" marB="34290"/>
                </a:tc>
                <a:tc>
                  <a:txBody>
                    <a:bodyPr/>
                    <a:lstStyle/>
                    <a:p>
                      <a:pPr algn="ctr"/>
                      <a:r>
                        <a:rPr lang="en-US" sz="1100" dirty="0"/>
                        <a:t>51%</a:t>
                      </a:r>
                    </a:p>
                  </a:txBody>
                  <a:tcPr marL="68580" marR="68580" marT="34290" marB="34290"/>
                </a:tc>
                <a:tc>
                  <a:txBody>
                    <a:bodyPr/>
                    <a:lstStyle/>
                    <a:p>
                      <a:pPr lvl="0" algn="ctr">
                        <a:buNone/>
                      </a:pPr>
                      <a:r>
                        <a:rPr lang="en-US" sz="1100" dirty="0"/>
                        <a:t>45%</a:t>
                      </a:r>
                    </a:p>
                  </a:txBody>
                  <a:tcPr marL="68580" marR="68580" marT="34290" marB="34290"/>
                </a:tc>
                <a:extLst>
                  <a:ext uri="{0D108BD9-81ED-4DB2-BD59-A6C34878D82A}">
                    <a16:rowId xmlns:a16="http://schemas.microsoft.com/office/drawing/2014/main" val="2019775581"/>
                  </a:ext>
                </a:extLst>
              </a:tr>
              <a:tr h="278129">
                <a:tc>
                  <a:txBody>
                    <a:bodyPr/>
                    <a:lstStyle/>
                    <a:p>
                      <a:pPr lvl="0">
                        <a:buNone/>
                      </a:pPr>
                      <a:r>
                        <a:rPr lang="en-US" sz="1100" dirty="0"/>
                        <a:t>Meets 95% Total Participation</a:t>
                      </a:r>
                    </a:p>
                  </a:txBody>
                  <a:tcPr marL="68580" marR="68580" marT="34290" marB="34290">
                    <a:solidFill>
                      <a:schemeClr val="accent2">
                        <a:lumMod val="40000"/>
                        <a:lumOff val="60000"/>
                      </a:schemeClr>
                    </a:solidFill>
                  </a:tcPr>
                </a:tc>
                <a:tc>
                  <a:txBody>
                    <a:bodyPr/>
                    <a:lstStyle/>
                    <a:p>
                      <a:pPr lvl="0" algn="ctr">
                        <a:buNone/>
                      </a:pPr>
                      <a:r>
                        <a:rPr lang="en-US" sz="1100" dirty="0"/>
                        <a:t>74%</a:t>
                      </a:r>
                    </a:p>
                  </a:txBody>
                  <a:tcPr marL="68580" marR="68580" marT="34290" marB="34290">
                    <a:solidFill>
                      <a:schemeClr val="accent2">
                        <a:lumMod val="40000"/>
                        <a:lumOff val="60000"/>
                      </a:schemeClr>
                    </a:solidFill>
                  </a:tcPr>
                </a:tc>
                <a:tc>
                  <a:txBody>
                    <a:bodyPr/>
                    <a:lstStyle/>
                    <a:p>
                      <a:pPr lvl="0" algn="ctr">
                        <a:buNone/>
                      </a:pPr>
                      <a:r>
                        <a:rPr lang="en-US" sz="1100" dirty="0"/>
                        <a:t>N/A</a:t>
                      </a:r>
                    </a:p>
                  </a:txBody>
                  <a:tcPr marL="68580" marR="68580" marT="34290" marB="34290">
                    <a:solidFill>
                      <a:schemeClr val="accent2">
                        <a:lumMod val="40000"/>
                        <a:lumOff val="60000"/>
                      </a:schemeClr>
                    </a:solidFill>
                  </a:tcPr>
                </a:tc>
                <a:tc>
                  <a:txBody>
                    <a:bodyPr/>
                    <a:lstStyle/>
                    <a:p>
                      <a:pPr lvl="0" algn="ctr">
                        <a:buNone/>
                      </a:pPr>
                      <a:r>
                        <a:rPr lang="en-US" sz="1100" dirty="0"/>
                        <a:t>48%</a:t>
                      </a:r>
                    </a:p>
                  </a:txBody>
                  <a:tcPr marL="68580" marR="68580" marT="34290" marB="34290">
                    <a:solidFill>
                      <a:schemeClr val="accent2">
                        <a:lumMod val="40000"/>
                        <a:lumOff val="60000"/>
                      </a:schemeClr>
                    </a:solidFill>
                  </a:tcPr>
                </a:tc>
                <a:tc>
                  <a:txBody>
                    <a:bodyPr/>
                    <a:lstStyle/>
                    <a:p>
                      <a:pPr lvl="0" algn="ctr">
                        <a:buNone/>
                      </a:pPr>
                      <a:r>
                        <a:rPr lang="en-US" sz="1100" dirty="0"/>
                        <a:t>50%</a:t>
                      </a:r>
                    </a:p>
                  </a:txBody>
                  <a:tcPr marL="68580" marR="68580" marT="34290" marB="34290">
                    <a:solidFill>
                      <a:schemeClr val="accent2">
                        <a:lumMod val="40000"/>
                        <a:lumOff val="60000"/>
                      </a:schemeClr>
                    </a:solidFill>
                  </a:tcPr>
                </a:tc>
                <a:extLst>
                  <a:ext uri="{0D108BD9-81ED-4DB2-BD59-A6C34878D82A}">
                    <a16:rowId xmlns:a16="http://schemas.microsoft.com/office/drawing/2014/main" val="2182181577"/>
                  </a:ext>
                </a:extLst>
              </a:tr>
            </a:tbl>
          </a:graphicData>
        </a:graphic>
      </p:graphicFrame>
      <p:sp>
        <p:nvSpPr>
          <p:cNvPr id="11" name="TextBox 10">
            <a:extLst>
              <a:ext uri="{FF2B5EF4-FFF2-40B4-BE49-F238E27FC236}">
                <a16:creationId xmlns:a16="http://schemas.microsoft.com/office/drawing/2014/main" id="{FD64B892-F42F-3DC4-7EE6-2D43A864077A}"/>
              </a:ext>
            </a:extLst>
          </p:cNvPr>
          <p:cNvSpPr txBox="1"/>
          <p:nvPr/>
        </p:nvSpPr>
        <p:spPr>
          <a:xfrm>
            <a:off x="7922771" y="0"/>
            <a:ext cx="1221229" cy="11079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b="1" dirty="0">
                <a:solidFill>
                  <a:srgbClr val="FFFFFF"/>
                </a:solidFill>
                <a:cs typeface="Calibri"/>
              </a:rPr>
              <a:t>Summary: </a:t>
            </a:r>
            <a:r>
              <a:rPr lang="en-US" sz="750" dirty="0">
                <a:solidFill>
                  <a:srgbClr val="FFFFFF"/>
                </a:solidFill>
                <a:cs typeface="Calibri"/>
              </a:rPr>
              <a:t>  More school plan types were decreased due to participation in 2023, especially high schools.  Slightly greater total participation in 2023 compared to 2022, but lower than 2019.</a:t>
            </a:r>
            <a:endParaRPr lang="en-US" sz="750" dirty="0">
              <a:cs typeface="Calibri" panose="020F0502020204030204"/>
            </a:endParaRPr>
          </a:p>
        </p:txBody>
      </p:sp>
    </p:spTree>
    <p:extLst>
      <p:ext uri="{BB962C8B-B14F-4D97-AF65-F5344CB8AC3E}">
        <p14:creationId xmlns:p14="http://schemas.microsoft.com/office/powerpoint/2010/main" val="3444392886"/>
      </p:ext>
    </p:extLst>
  </p:cSld>
  <p:clrMapOvr>
    <a:masterClrMapping/>
  </p:clrMapOvr>
  <p:transition spd="slow">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chor="ctr">
            <a:normAutofit/>
          </a:bodyPr>
          <a:lstStyle/>
          <a:p>
            <a:r>
              <a:rPr lang="en-US" b="1" dirty="0">
                <a:latin typeface="Rockwell"/>
              </a:rPr>
              <a:t>Preliminary School Plan Types </a:t>
            </a:r>
            <a:r>
              <a:rPr lang="en-US" dirty="0">
                <a:latin typeface="Rockwell"/>
              </a:rPr>
              <a:t>| </a:t>
            </a:r>
            <a:r>
              <a:rPr lang="en-US" dirty="0">
                <a:latin typeface="Rockwell"/>
                <a:cs typeface="Arial"/>
              </a:rPr>
              <a:t>  </a:t>
            </a:r>
            <a:r>
              <a:rPr lang="en-US" dirty="0">
                <a:latin typeface="Arial"/>
                <a:cs typeface="Arial"/>
              </a:rPr>
              <a:t>Performance Watch </a:t>
            </a:r>
            <a:r>
              <a:rPr lang="en-US" dirty="0">
                <a:latin typeface="Arial"/>
                <a:cs typeface="Segoe UI"/>
              </a:rPr>
              <a:t>by Year</a:t>
            </a:r>
            <a:endParaRPr lang="en-US" dirty="0">
              <a:latin typeface="Arial"/>
            </a:endParaRPr>
          </a:p>
        </p:txBody>
      </p:sp>
      <p:sp>
        <p:nvSpPr>
          <p:cNvPr id="2" name="Text Placeholder 1">
            <a:extLst>
              <a:ext uri="{FF2B5EF4-FFF2-40B4-BE49-F238E27FC236}">
                <a16:creationId xmlns:a16="http://schemas.microsoft.com/office/drawing/2014/main" id="{04D44628-DDCA-6EF9-C50C-CD6C12585CD0}"/>
              </a:ext>
            </a:extLst>
          </p:cNvPr>
          <p:cNvSpPr>
            <a:spLocks noGrp="1"/>
          </p:cNvSpPr>
          <p:nvPr>
            <p:ph type="body" idx="1"/>
          </p:nvPr>
        </p:nvSpPr>
        <p:spPr/>
        <p:txBody>
          <a:bodyPr/>
          <a:lstStyle/>
          <a:p>
            <a:endParaRPr lang="en-US"/>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74</a:t>
            </a:fld>
            <a:endParaRPr lang="en-US" dirty="0"/>
          </a:p>
        </p:txBody>
      </p:sp>
      <p:graphicFrame>
        <p:nvGraphicFramePr>
          <p:cNvPr id="5" name="Table 4"/>
          <p:cNvGraphicFramePr>
            <a:graphicFrameLocks noGrp="1"/>
          </p:cNvGraphicFramePr>
          <p:nvPr/>
        </p:nvGraphicFramePr>
        <p:xfrm>
          <a:off x="1836964" y="1201232"/>
          <a:ext cx="5470073" cy="1971787"/>
        </p:xfrm>
        <a:graphic>
          <a:graphicData uri="http://schemas.openxmlformats.org/drawingml/2006/table">
            <a:tbl>
              <a:tblPr>
                <a:tableStyleId>{3B4B98B0-60AC-42C2-AFA5-B58CD77FA1E5}</a:tableStyleId>
              </a:tblPr>
              <a:tblGrid>
                <a:gridCol w="2473779">
                  <a:extLst>
                    <a:ext uri="{9D8B030D-6E8A-4147-A177-3AD203B41FA5}">
                      <a16:colId xmlns:a16="http://schemas.microsoft.com/office/drawing/2014/main" val="20000"/>
                    </a:ext>
                  </a:extLst>
                </a:gridCol>
                <a:gridCol w="1053193">
                  <a:extLst>
                    <a:ext uri="{9D8B030D-6E8A-4147-A177-3AD203B41FA5}">
                      <a16:colId xmlns:a16="http://schemas.microsoft.com/office/drawing/2014/main" val="20001"/>
                    </a:ext>
                  </a:extLst>
                </a:gridCol>
                <a:gridCol w="1012372">
                  <a:extLst>
                    <a:ext uri="{9D8B030D-6E8A-4147-A177-3AD203B41FA5}">
                      <a16:colId xmlns:a16="http://schemas.microsoft.com/office/drawing/2014/main" val="20002"/>
                    </a:ext>
                  </a:extLst>
                </a:gridCol>
                <a:gridCol w="930729">
                  <a:extLst>
                    <a:ext uri="{9D8B030D-6E8A-4147-A177-3AD203B41FA5}">
                      <a16:colId xmlns:a16="http://schemas.microsoft.com/office/drawing/2014/main" val="543282861"/>
                    </a:ext>
                  </a:extLst>
                </a:gridCol>
              </a:tblGrid>
              <a:tr h="60082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1" u="none" strike="noStrike">
                          <a:effectLst/>
                        </a:rPr>
                        <a:t> Preliminary Results</a:t>
                      </a:r>
                      <a:endParaRPr lang="en-US" sz="1500" b="1" i="0" u="none" strike="noStrike">
                        <a:solidFill>
                          <a:srgbClr val="000000"/>
                        </a:solidFill>
                        <a:effectLst/>
                        <a:latin typeface="+mn-lt"/>
                      </a:endParaRP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tc>
                  <a:txBody>
                    <a:bodyPr/>
                    <a:lstStyle/>
                    <a:p>
                      <a:pPr algn="ctr" fontAlgn="b"/>
                      <a:r>
                        <a:rPr lang="en-US" sz="1500" b="1" u="none" strike="noStrike">
                          <a:effectLst/>
                        </a:rPr>
                        <a:t>Number</a:t>
                      </a:r>
                      <a:r>
                        <a:rPr lang="en-US" sz="1500" b="1" u="none" strike="noStrike" baseline="0">
                          <a:effectLst/>
                        </a:rPr>
                        <a:t> </a:t>
                      </a:r>
                      <a:r>
                        <a:rPr lang="en-US" sz="1500" b="1" u="none" strike="noStrike">
                          <a:effectLst/>
                        </a:rPr>
                        <a:t>of Schools</a:t>
                      </a:r>
                      <a:endParaRPr lang="en-US" sz="1500" b="1" i="0" u="none" strike="noStrike">
                        <a:solidFill>
                          <a:srgbClr val="000000"/>
                        </a:solidFill>
                        <a:effectLst/>
                        <a:latin typeface="Calibri"/>
                      </a:endParaRP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tc>
                  <a:txBody>
                    <a:bodyPr/>
                    <a:lstStyle/>
                    <a:p>
                      <a:pPr algn="ctr" fontAlgn="b"/>
                      <a:r>
                        <a:rPr lang="en-US" sz="1500" b="1" u="none" strike="noStrike">
                          <a:effectLst/>
                        </a:rPr>
                        <a:t>Percent of Schools</a:t>
                      </a:r>
                      <a:endParaRPr lang="en-US" sz="1500" b="1" i="0" u="none" strike="noStrike">
                        <a:solidFill>
                          <a:srgbClr val="000000"/>
                        </a:solidFill>
                        <a:effectLst/>
                        <a:latin typeface="Calibri"/>
                      </a:endParaRP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tc>
                  <a:txBody>
                    <a:bodyPr/>
                    <a:lstStyle/>
                    <a:p>
                      <a:pPr algn="ctr" fontAlgn="b"/>
                      <a:r>
                        <a:rPr lang="en-US" sz="1500" b="1" i="1" u="none" strike="noStrike">
                          <a:solidFill>
                            <a:srgbClr val="000000"/>
                          </a:solidFill>
                          <a:effectLst/>
                          <a:latin typeface="Calibri"/>
                        </a:rPr>
                        <a:t>Total</a:t>
                      </a: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461963">
                <a:tc>
                  <a:txBody>
                    <a:bodyPr/>
                    <a:lstStyle/>
                    <a:p>
                      <a:pPr marL="457200" indent="0" algn="l" fontAlgn="t"/>
                      <a:r>
                        <a:rPr lang="en-US" sz="1500" u="none" strike="noStrike">
                          <a:effectLst/>
                        </a:rPr>
                        <a:t>Not on Performance Watch</a:t>
                      </a:r>
                      <a:endParaRPr lang="en-US" sz="1500" b="1" i="0" u="none" strike="noStrike">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6">
                        <a:lumMod val="20000"/>
                        <a:lumOff val="80000"/>
                      </a:schemeClr>
                    </a:solidFill>
                  </a:tcPr>
                </a:tc>
                <a:tc>
                  <a:txBody>
                    <a:bodyPr/>
                    <a:lstStyle/>
                    <a:p>
                      <a:pPr algn="ctr" fontAlgn="ctr"/>
                      <a:r>
                        <a:rPr lang="en-US" sz="1500" u="none" strike="noStrike" dirty="0">
                          <a:effectLst/>
                        </a:rPr>
                        <a:t>1551</a:t>
                      </a:r>
                      <a:endParaRPr lang="en-US" sz="1500" b="0" i="0" u="none" strike="noStrike" dirty="0">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6">
                        <a:lumMod val="20000"/>
                        <a:lumOff val="80000"/>
                      </a:schemeClr>
                    </a:solidFill>
                  </a:tcPr>
                </a:tc>
                <a:tc>
                  <a:txBody>
                    <a:bodyPr/>
                    <a:lstStyle/>
                    <a:p>
                      <a:pPr algn="ctr" fontAlgn="ctr"/>
                      <a:r>
                        <a:rPr lang="en-US" sz="1500" u="none" strike="noStrike" dirty="0">
                          <a:effectLst/>
                        </a:rPr>
                        <a:t>87%</a:t>
                      </a:r>
                      <a:endParaRPr lang="en-US" sz="1500" b="0" i="0" u="none" strike="noStrike" dirty="0">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6">
                        <a:lumMod val="20000"/>
                        <a:lumOff val="80000"/>
                      </a:schemeClr>
                    </a:solidFill>
                  </a:tcPr>
                </a:tc>
                <a:tc>
                  <a:txBody>
                    <a:bodyPr/>
                    <a:lstStyle/>
                    <a:p>
                      <a:pPr algn="ctr" fontAlgn="ctr"/>
                      <a:endParaRPr lang="en-US" sz="1500" b="0" i="0" u="none" strike="noStrike">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10001"/>
                  </a:ext>
                </a:extLst>
              </a:tr>
              <a:tr h="302999">
                <a:tc>
                  <a:txBody>
                    <a:bodyPr/>
                    <a:lstStyle/>
                    <a:p>
                      <a:pPr marL="457200" indent="0" algn="l" fontAlgn="t"/>
                      <a:r>
                        <a:rPr lang="en-US" sz="1500" u="none" strike="noStrike">
                          <a:effectLst/>
                        </a:rPr>
                        <a:t>Year 2</a:t>
                      </a:r>
                      <a:r>
                        <a:rPr lang="en-US" sz="1500" u="none" strike="noStrike" baseline="0">
                          <a:effectLst/>
                        </a:rPr>
                        <a:t> – On Watch</a:t>
                      </a:r>
                      <a:endParaRPr lang="en-US" sz="1500" b="1" i="0" u="none" strike="noStrike">
                        <a:solidFill>
                          <a:srgbClr val="000000"/>
                        </a:solidFill>
                        <a:effectLst/>
                        <a:latin typeface="+mn-lt"/>
                      </a:endParaRPr>
                    </a:p>
                  </a:txBody>
                  <a:tcPr marL="4763" marR="4763" marT="4763" marB="0" anchor="ctr">
                    <a:solidFill>
                      <a:schemeClr val="accent4">
                        <a:lumMod val="20000"/>
                        <a:lumOff val="80000"/>
                      </a:schemeClr>
                    </a:solidFill>
                  </a:tcPr>
                </a:tc>
                <a:tc>
                  <a:txBody>
                    <a:bodyPr/>
                    <a:lstStyle/>
                    <a:p>
                      <a:pPr algn="ctr" fontAlgn="ctr"/>
                      <a:r>
                        <a:rPr lang="en-US" sz="1500" b="0" i="0" u="none" strike="noStrike" dirty="0">
                          <a:solidFill>
                            <a:srgbClr val="000000"/>
                          </a:solidFill>
                          <a:effectLst/>
                          <a:latin typeface="+mn-lt"/>
                        </a:rPr>
                        <a:t>11</a:t>
                      </a:r>
                    </a:p>
                  </a:txBody>
                  <a:tcPr marL="4763" marR="4763" marT="4763" marB="0" anchor="ctr">
                    <a:solidFill>
                      <a:schemeClr val="accent4">
                        <a:lumMod val="20000"/>
                        <a:lumOff val="80000"/>
                      </a:schemeClr>
                    </a:solidFill>
                  </a:tcPr>
                </a:tc>
                <a:tc>
                  <a:txBody>
                    <a:bodyPr/>
                    <a:lstStyle/>
                    <a:p>
                      <a:pPr algn="ctr" fontAlgn="ctr"/>
                      <a:r>
                        <a:rPr lang="en-US" sz="1500" b="0" i="0" u="none" strike="noStrike" dirty="0">
                          <a:solidFill>
                            <a:srgbClr val="000000"/>
                          </a:solidFill>
                          <a:effectLst/>
                          <a:latin typeface="+mn-lt"/>
                        </a:rPr>
                        <a:t>0.6%</a:t>
                      </a:r>
                    </a:p>
                  </a:txBody>
                  <a:tcPr marL="4763" marR="4763" marT="4763" marB="0" anchor="ctr">
                    <a:solidFill>
                      <a:schemeClr val="accent4">
                        <a:lumMod val="20000"/>
                        <a:lumOff val="80000"/>
                      </a:schemeClr>
                    </a:solidFill>
                  </a:tcPr>
                </a:tc>
                <a:tc rowSpan="3">
                  <a:txBody>
                    <a:bodyPr/>
                    <a:lstStyle/>
                    <a:p>
                      <a:pPr algn="ctr" fontAlgn="ctr"/>
                      <a:r>
                        <a:rPr lang="en-US" sz="1500" b="1" i="1" u="none" strike="noStrike" dirty="0">
                          <a:solidFill>
                            <a:srgbClr val="000000"/>
                          </a:solidFill>
                          <a:effectLst/>
                          <a:latin typeface="+mn-lt"/>
                        </a:rPr>
                        <a:t>On Watch</a:t>
                      </a:r>
                    </a:p>
                    <a:p>
                      <a:pPr algn="ctr" fontAlgn="ctr"/>
                      <a:r>
                        <a:rPr lang="en-US" sz="1500" b="1" i="1" u="none" strike="noStrike" dirty="0">
                          <a:solidFill>
                            <a:srgbClr val="000000"/>
                          </a:solidFill>
                          <a:effectLst/>
                          <a:latin typeface="+mn-lt"/>
                        </a:rPr>
                        <a:t>14</a:t>
                      </a:r>
                    </a:p>
                  </a:txBody>
                  <a:tcPr marL="4763" marR="4763" marT="4763" marB="0" anchor="ctr">
                    <a:solidFill>
                      <a:schemeClr val="accent4">
                        <a:lumMod val="20000"/>
                        <a:lumOff val="80000"/>
                      </a:schemeClr>
                    </a:solidFill>
                  </a:tcPr>
                </a:tc>
                <a:extLst>
                  <a:ext uri="{0D108BD9-81ED-4DB2-BD59-A6C34878D82A}">
                    <a16:rowId xmlns:a16="http://schemas.microsoft.com/office/drawing/2014/main" val="10002"/>
                  </a:ext>
                </a:extLst>
              </a:tr>
              <a:tr h="302999">
                <a:tc>
                  <a:txBody>
                    <a:bodyPr/>
                    <a:lstStyle/>
                    <a:p>
                      <a:pPr marL="457200" indent="0" algn="l" fontAlgn="t"/>
                      <a:r>
                        <a:rPr lang="en-US" sz="1500" u="none" strike="noStrike" dirty="0">
                          <a:effectLst/>
                        </a:rPr>
                        <a:t>Year 3</a:t>
                      </a:r>
                      <a:r>
                        <a:rPr lang="en-US" sz="1500" u="none" strike="noStrike" baseline="0" dirty="0">
                          <a:effectLst/>
                        </a:rPr>
                        <a:t> – On Watch</a:t>
                      </a:r>
                      <a:endParaRPr lang="en-US" sz="1500" b="1" i="0" u="none" strike="noStrike" dirty="0">
                        <a:solidFill>
                          <a:srgbClr val="000000"/>
                        </a:solidFill>
                        <a:effectLst/>
                        <a:latin typeface="+mn-lt"/>
                      </a:endParaRPr>
                    </a:p>
                  </a:txBody>
                  <a:tcPr marL="4763" marR="4763" marT="4763" marB="0" anchor="ctr">
                    <a:solidFill>
                      <a:schemeClr val="accent4">
                        <a:lumMod val="20000"/>
                        <a:lumOff val="80000"/>
                      </a:schemeClr>
                    </a:solidFill>
                  </a:tcPr>
                </a:tc>
                <a:tc>
                  <a:txBody>
                    <a:bodyPr/>
                    <a:lstStyle/>
                    <a:p>
                      <a:pPr algn="ctr" fontAlgn="ctr"/>
                      <a:r>
                        <a:rPr lang="en-US" sz="1500" b="0" i="0" u="none" strike="noStrike" dirty="0">
                          <a:solidFill>
                            <a:srgbClr val="000000"/>
                          </a:solidFill>
                          <a:effectLst/>
                          <a:latin typeface="+mn-lt"/>
                        </a:rPr>
                        <a:t>1</a:t>
                      </a:r>
                    </a:p>
                  </a:txBody>
                  <a:tcPr marL="4763" marR="4763" marT="4763" marB="0" anchor="ctr">
                    <a:solidFill>
                      <a:schemeClr val="accent4">
                        <a:lumMod val="20000"/>
                        <a:lumOff val="80000"/>
                      </a:schemeClr>
                    </a:solidFill>
                  </a:tcPr>
                </a:tc>
                <a:tc>
                  <a:txBody>
                    <a:bodyPr/>
                    <a:lstStyle/>
                    <a:p>
                      <a:pPr algn="ctr" fontAlgn="ctr"/>
                      <a:r>
                        <a:rPr lang="en-US" sz="1500" b="0" i="0" u="none" strike="noStrike" dirty="0">
                          <a:solidFill>
                            <a:srgbClr val="000000"/>
                          </a:solidFill>
                          <a:effectLst/>
                          <a:latin typeface="+mn-lt"/>
                        </a:rPr>
                        <a:t>0.1%</a:t>
                      </a:r>
                    </a:p>
                  </a:txBody>
                  <a:tcPr marL="4763" marR="4763" marT="4763" marB="0" anchor="ctr">
                    <a:solidFill>
                      <a:schemeClr val="accent4">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4">
                        <a:lumMod val="20000"/>
                        <a:lumOff val="80000"/>
                      </a:schemeClr>
                    </a:solidFill>
                  </a:tcPr>
                </a:tc>
                <a:extLst>
                  <a:ext uri="{0D108BD9-81ED-4DB2-BD59-A6C34878D82A}">
                    <a16:rowId xmlns:a16="http://schemas.microsoft.com/office/drawing/2014/main" val="10003"/>
                  </a:ext>
                </a:extLst>
              </a:tr>
              <a:tr h="302999">
                <a:tc>
                  <a:txBody>
                    <a:bodyPr/>
                    <a:lstStyle/>
                    <a:p>
                      <a:pPr marL="457200" indent="0" algn="l" fontAlgn="t"/>
                      <a:r>
                        <a:rPr lang="en-US" sz="1500" u="none" strike="noStrike">
                          <a:effectLst/>
                        </a:rPr>
                        <a:t>Year 4</a:t>
                      </a:r>
                      <a:r>
                        <a:rPr lang="en-US" sz="1500" u="none" strike="noStrike" baseline="0">
                          <a:effectLst/>
                        </a:rPr>
                        <a:t> – On Watch</a:t>
                      </a:r>
                      <a:endParaRPr lang="en-US" sz="1500" b="1" i="0" u="none" strike="noStrike">
                        <a:solidFill>
                          <a:srgbClr val="000000"/>
                        </a:solidFill>
                        <a:effectLst/>
                        <a:latin typeface="+mn-lt"/>
                      </a:endParaRPr>
                    </a:p>
                  </a:txBody>
                  <a:tcPr marL="4763" marR="4763" marT="4763" marB="0" anchor="ctr">
                    <a:solidFill>
                      <a:schemeClr val="accent4">
                        <a:lumMod val="20000"/>
                        <a:lumOff val="80000"/>
                      </a:schemeClr>
                    </a:solidFill>
                  </a:tcPr>
                </a:tc>
                <a:tc>
                  <a:txBody>
                    <a:bodyPr/>
                    <a:lstStyle/>
                    <a:p>
                      <a:pPr algn="ctr" fontAlgn="ctr"/>
                      <a:r>
                        <a:rPr lang="en-US" sz="1500" b="0" i="0" u="none" strike="noStrike" dirty="0">
                          <a:solidFill>
                            <a:srgbClr val="000000"/>
                          </a:solidFill>
                          <a:effectLst/>
                          <a:latin typeface="+mn-lt"/>
                        </a:rPr>
                        <a:t>2</a:t>
                      </a:r>
                    </a:p>
                  </a:txBody>
                  <a:tcPr marL="4763" marR="4763" marT="4763" marB="0" anchor="ctr">
                    <a:solidFill>
                      <a:schemeClr val="accent4">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0.1%</a:t>
                      </a:r>
                      <a:endParaRPr kumimoji="0" lang="en-US" sz="15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marL="4763" marR="4763" marT="4763" marB="0" anchor="ctr">
                    <a:solidFill>
                      <a:schemeClr val="accent4">
                        <a:lumMod val="20000"/>
                        <a:lumOff val="8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txBody>
                  <a:tcPr marL="6350" marR="6350" marT="6350" marB="0" anchor="ctr">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3B7A3FAF-0FF7-0A24-1D73-502F02AC818D}"/>
              </a:ext>
            </a:extLst>
          </p:cNvPr>
          <p:cNvSpPr txBox="1"/>
          <p:nvPr/>
        </p:nvSpPr>
        <p:spPr>
          <a:xfrm>
            <a:off x="3219241" y="3529251"/>
            <a:ext cx="2705519" cy="415498"/>
          </a:xfrm>
          <a:prstGeom prst="rect">
            <a:avLst/>
          </a:prstGeom>
          <a:noFill/>
        </p:spPr>
        <p:txBody>
          <a:bodyPr wrap="square" rtlCol="0">
            <a:spAutoFit/>
          </a:bodyPr>
          <a:lstStyle/>
          <a:p>
            <a:r>
              <a:rPr lang="en-US" sz="1050" i="1" dirty="0"/>
              <a:t>NOTE: AECs are not currently included for 2023</a:t>
            </a:r>
          </a:p>
        </p:txBody>
      </p:sp>
    </p:spTree>
    <p:extLst>
      <p:ext uri="{BB962C8B-B14F-4D97-AF65-F5344CB8AC3E}">
        <p14:creationId xmlns:p14="http://schemas.microsoft.com/office/powerpoint/2010/main" val="1081624866"/>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b="1" dirty="0">
                <a:latin typeface="Rockwell"/>
              </a:rPr>
              <a:t>Preliminary School Plan Types </a:t>
            </a:r>
            <a:r>
              <a:rPr lang="en-US" dirty="0">
                <a:latin typeface="Rockwell"/>
              </a:rPr>
              <a:t>| </a:t>
            </a:r>
            <a:r>
              <a:rPr lang="en-US" dirty="0">
                <a:latin typeface="Rockwell"/>
                <a:cs typeface="Arial"/>
              </a:rPr>
              <a:t>  </a:t>
            </a:r>
            <a:r>
              <a:rPr lang="en-US" dirty="0">
                <a:latin typeface="Arial"/>
                <a:cs typeface="Arial"/>
              </a:rPr>
              <a:t>Performance Watch by Year (cont.)</a:t>
            </a:r>
            <a:endParaRPr lang="en-US" dirty="0"/>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75</a:t>
            </a:fld>
            <a:endParaRPr lang="en-US" dirty="0"/>
          </a:p>
        </p:txBody>
      </p:sp>
      <p:graphicFrame>
        <p:nvGraphicFramePr>
          <p:cNvPr id="5" name="Table 4"/>
          <p:cNvGraphicFramePr>
            <a:graphicFrameLocks noGrp="1"/>
          </p:cNvGraphicFramePr>
          <p:nvPr/>
        </p:nvGraphicFramePr>
        <p:xfrm>
          <a:off x="1813099" y="992292"/>
          <a:ext cx="5517802" cy="3933816"/>
        </p:xfrm>
        <a:graphic>
          <a:graphicData uri="http://schemas.openxmlformats.org/drawingml/2006/table">
            <a:tbl>
              <a:tblPr>
                <a:tableStyleId>{3B4B98B0-60AC-42C2-AFA5-B58CD77FA1E5}</a:tableStyleId>
              </a:tblPr>
              <a:tblGrid>
                <a:gridCol w="2350687">
                  <a:extLst>
                    <a:ext uri="{9D8B030D-6E8A-4147-A177-3AD203B41FA5}">
                      <a16:colId xmlns:a16="http://schemas.microsoft.com/office/drawing/2014/main" val="20000"/>
                    </a:ext>
                  </a:extLst>
                </a:gridCol>
                <a:gridCol w="1216479">
                  <a:extLst>
                    <a:ext uri="{9D8B030D-6E8A-4147-A177-3AD203B41FA5}">
                      <a16:colId xmlns:a16="http://schemas.microsoft.com/office/drawing/2014/main" val="20001"/>
                    </a:ext>
                  </a:extLst>
                </a:gridCol>
                <a:gridCol w="1053193">
                  <a:extLst>
                    <a:ext uri="{9D8B030D-6E8A-4147-A177-3AD203B41FA5}">
                      <a16:colId xmlns:a16="http://schemas.microsoft.com/office/drawing/2014/main" val="20002"/>
                    </a:ext>
                  </a:extLst>
                </a:gridCol>
                <a:gridCol w="897443">
                  <a:extLst>
                    <a:ext uri="{9D8B030D-6E8A-4147-A177-3AD203B41FA5}">
                      <a16:colId xmlns:a16="http://schemas.microsoft.com/office/drawing/2014/main" val="122540967"/>
                    </a:ext>
                  </a:extLst>
                </a:gridCol>
              </a:tblGrid>
              <a:tr h="60082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1" u="none" strike="noStrike">
                          <a:effectLst/>
                        </a:rPr>
                        <a:t> Preliminary Results</a:t>
                      </a:r>
                      <a:endParaRPr lang="en-US" sz="1500" b="1" i="0" u="none" strike="noStrike">
                        <a:solidFill>
                          <a:srgbClr val="000000"/>
                        </a:solidFill>
                        <a:effectLst/>
                        <a:latin typeface="+mn-lt"/>
                      </a:endParaRP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tc>
                  <a:txBody>
                    <a:bodyPr/>
                    <a:lstStyle/>
                    <a:p>
                      <a:pPr algn="ctr" fontAlgn="b"/>
                      <a:r>
                        <a:rPr lang="en-US" sz="1500" b="1" u="none" strike="noStrike">
                          <a:effectLst/>
                        </a:rPr>
                        <a:t>Number</a:t>
                      </a:r>
                      <a:r>
                        <a:rPr lang="en-US" sz="1500" b="1" u="none" strike="noStrike" baseline="0">
                          <a:effectLst/>
                        </a:rPr>
                        <a:t> </a:t>
                      </a:r>
                      <a:r>
                        <a:rPr lang="en-US" sz="1500" b="1" u="none" strike="noStrike">
                          <a:effectLst/>
                        </a:rPr>
                        <a:t>of Schools</a:t>
                      </a:r>
                      <a:endParaRPr lang="en-US" sz="1500" b="1" i="0" u="none" strike="noStrike">
                        <a:solidFill>
                          <a:srgbClr val="000000"/>
                        </a:solidFill>
                        <a:effectLst/>
                        <a:latin typeface="Calibri"/>
                      </a:endParaRP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tc>
                  <a:txBody>
                    <a:bodyPr/>
                    <a:lstStyle/>
                    <a:p>
                      <a:pPr algn="ctr" fontAlgn="b"/>
                      <a:r>
                        <a:rPr lang="en-US" sz="1500" b="1" u="none" strike="noStrike">
                          <a:effectLst/>
                        </a:rPr>
                        <a:t>Percent of Schools</a:t>
                      </a:r>
                      <a:endParaRPr lang="en-US" sz="1500" b="1" i="0" u="none" strike="noStrike">
                        <a:solidFill>
                          <a:srgbClr val="000000"/>
                        </a:solidFill>
                        <a:effectLst/>
                        <a:latin typeface="Calibri"/>
                      </a:endParaRPr>
                    </a:p>
                  </a:txBody>
                  <a:tcPr marL="4763" marR="4763" marT="4763" marB="0" anchor="ctr">
                    <a:lnB w="12700" cap="flat" cmpd="sng" algn="ctr">
                      <a:solidFill>
                        <a:schemeClr val="accent1">
                          <a:lumMod val="40000"/>
                          <a:lumOff val="60000"/>
                        </a:schemeClr>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500" b="1" i="1" u="none" strike="noStrike">
                          <a:solidFill>
                            <a:srgbClr val="000000"/>
                          </a:solidFill>
                          <a:effectLst/>
                          <a:latin typeface="+mn-lt"/>
                        </a:rPr>
                        <a:t>Total</a:t>
                      </a:r>
                    </a:p>
                    <a:p>
                      <a:pPr algn="ctr" fontAlgn="b"/>
                      <a:endParaRPr lang="en-US" sz="1500" b="1" i="0" u="none" strike="noStrike">
                        <a:solidFill>
                          <a:srgbClr val="000000"/>
                        </a:solidFill>
                        <a:effectLst/>
                        <a:latin typeface="Calibri"/>
                      </a:endParaRPr>
                    </a:p>
                  </a:txBody>
                  <a:tcPr marL="4763" marR="4763" marT="4763" marB="0" anchor="ctr">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02999">
                <a:tc>
                  <a:txBody>
                    <a:bodyPr/>
                    <a:lstStyle/>
                    <a:p>
                      <a:pPr marL="457200" indent="0" algn="l" fontAlgn="t"/>
                      <a:r>
                        <a:rPr lang="en-US" sz="1500" u="none" strike="noStrike" dirty="0">
                          <a:effectLst/>
                        </a:rPr>
                        <a:t>Year 1 – On Clock</a:t>
                      </a:r>
                      <a:endParaRPr lang="en-US" sz="1500" b="1" i="0" u="none" strike="noStrike" dirty="0">
                        <a:solidFill>
                          <a:srgbClr val="000000"/>
                        </a:solidFill>
                        <a:effectLst/>
                        <a:latin typeface="+mn-lt"/>
                      </a:endParaRP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2">
                        <a:lumMod val="20000"/>
                        <a:lumOff val="80000"/>
                      </a:schemeClr>
                    </a:solidFill>
                  </a:tcPr>
                </a:tc>
                <a:tc>
                  <a:txBody>
                    <a:bodyPr/>
                    <a:lstStyle/>
                    <a:p>
                      <a:pPr algn="ctr" fontAlgn="ctr"/>
                      <a:r>
                        <a:rPr lang="en-US" sz="1500" u="none" strike="noStrike" dirty="0">
                          <a:effectLst/>
                        </a:rPr>
                        <a:t>157</a:t>
                      </a:r>
                    </a:p>
                  </a:txBody>
                  <a:tcPr marL="4763" marR="4763" marT="4763" marB="0" anchor="ctr">
                    <a:lnT w="12700" cap="flat" cmpd="sng" algn="ctr">
                      <a:solidFill>
                        <a:schemeClr val="accent1">
                          <a:lumMod val="40000"/>
                          <a:lumOff val="60000"/>
                        </a:schemeClr>
                      </a:solidFill>
                      <a:prstDash val="solid"/>
                      <a:round/>
                      <a:headEnd type="none" w="med" len="med"/>
                      <a:tailEnd type="none" w="med" len="med"/>
                    </a:lnT>
                    <a:solidFill>
                      <a:schemeClr val="accent2">
                        <a:lumMod val="20000"/>
                        <a:lumOff val="80000"/>
                      </a:schemeClr>
                    </a:solidFill>
                  </a:tcPr>
                </a:tc>
                <a:tc>
                  <a:txBody>
                    <a:bodyPr/>
                    <a:lstStyle/>
                    <a:p>
                      <a:pPr algn="ctr" fontAlgn="ctr"/>
                      <a:r>
                        <a:rPr lang="en-US" sz="1500" u="none" strike="noStrike" dirty="0">
                          <a:effectLst/>
                        </a:rPr>
                        <a:t>9%</a:t>
                      </a:r>
                      <a:endParaRPr lang="en-US" sz="1500" b="0" i="0" u="none" strike="noStrike" dirty="0">
                        <a:solidFill>
                          <a:srgbClr val="000000"/>
                        </a:solidFill>
                        <a:effectLst/>
                        <a:latin typeface="+mn-lt"/>
                      </a:endParaRPr>
                    </a:p>
                  </a:txBody>
                  <a:tcPr marL="4763" marR="4763" marT="4763" marB="0" anchor="ctr">
                    <a:lnR>
                      <a:noFill/>
                    </a:lnR>
                    <a:lnT w="12700" cap="flat" cmpd="sng" algn="ctr">
                      <a:solidFill>
                        <a:schemeClr val="accent1">
                          <a:lumMod val="40000"/>
                          <a:lumOff val="60000"/>
                        </a:schemeClr>
                      </a:solidFill>
                      <a:prstDash val="solid"/>
                      <a:round/>
                      <a:headEnd type="none" w="med" len="med"/>
                      <a:tailEnd type="none" w="med" len="med"/>
                    </a:lnT>
                    <a:solidFill>
                      <a:schemeClr val="accent2">
                        <a:lumMod val="20000"/>
                        <a:lumOff val="80000"/>
                      </a:schemeClr>
                    </a:solidFill>
                  </a:tcPr>
                </a:tc>
                <a:tc rowSpan="8">
                  <a:txBody>
                    <a:bodyPr/>
                    <a:lstStyle/>
                    <a:p>
                      <a:pPr algn="ctr" fontAlgn="ctr"/>
                      <a:r>
                        <a:rPr lang="en-US" sz="1500" b="1" i="1" u="none" strike="noStrike" dirty="0">
                          <a:solidFill>
                            <a:srgbClr val="000000"/>
                          </a:solidFill>
                          <a:effectLst/>
                          <a:latin typeface="+mn-lt"/>
                        </a:rPr>
                        <a:t>On Clock</a:t>
                      </a:r>
                    </a:p>
                    <a:p>
                      <a:pPr algn="ctr" fontAlgn="ctr"/>
                      <a:endParaRPr lang="en-US" sz="1500" b="1" i="1" u="none" strike="noStrike" dirty="0">
                        <a:solidFill>
                          <a:srgbClr val="000000"/>
                        </a:solidFill>
                        <a:effectLst/>
                        <a:latin typeface="+mn-lt"/>
                      </a:endParaRPr>
                    </a:p>
                    <a:p>
                      <a:pPr algn="ctr" fontAlgn="ctr"/>
                      <a:r>
                        <a:rPr lang="en-US" sz="1500" b="1" i="1" u="none" strike="noStrike" dirty="0">
                          <a:solidFill>
                            <a:srgbClr val="000000"/>
                          </a:solidFill>
                          <a:effectLst/>
                          <a:latin typeface="+mn-lt"/>
                        </a:rPr>
                        <a:t>209</a:t>
                      </a:r>
                    </a:p>
                  </a:txBody>
                  <a:tcPr marL="4763" marR="4763" marT="4763"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302999">
                <a:tc>
                  <a:txBody>
                    <a:bodyPr/>
                    <a:lstStyle/>
                    <a:p>
                      <a:pPr marL="457200" indent="0" algn="l" fontAlgn="t"/>
                      <a:r>
                        <a:rPr lang="en-US" sz="1500" u="none" strike="noStrike">
                          <a:effectLst/>
                        </a:rPr>
                        <a:t>Year 2</a:t>
                      </a:r>
                      <a:r>
                        <a:rPr lang="en-US" sz="1500" u="none" strike="noStrike" baseline="0">
                          <a:effectLst/>
                        </a:rPr>
                        <a:t> – On Clock</a:t>
                      </a:r>
                      <a:endParaRPr lang="en-US" sz="1500" b="1" i="0" u="none" strike="noStrike">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21</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1.2%</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002"/>
                  </a:ext>
                </a:extLst>
              </a:tr>
              <a:tr h="302999">
                <a:tc>
                  <a:txBody>
                    <a:bodyPr/>
                    <a:lstStyle/>
                    <a:p>
                      <a:pPr marL="457200" indent="0" algn="l" fontAlgn="t"/>
                      <a:r>
                        <a:rPr lang="en-US" sz="1500" u="none" strike="noStrike">
                          <a:effectLst/>
                        </a:rPr>
                        <a:t>Year 3</a:t>
                      </a:r>
                      <a:r>
                        <a:rPr lang="en-US" sz="1500" u="none" strike="noStrike" baseline="0">
                          <a:effectLst/>
                        </a:rPr>
                        <a:t> – On Clock</a:t>
                      </a:r>
                      <a:endParaRPr lang="en-US" sz="1500" b="1" i="0" u="none" strike="noStrike">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12</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0.7%</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003"/>
                  </a:ext>
                </a:extLst>
              </a:tr>
              <a:tr h="302999">
                <a:tc>
                  <a:txBody>
                    <a:bodyPr/>
                    <a:lstStyle/>
                    <a:p>
                      <a:pPr marL="457200" indent="0" algn="l" fontAlgn="t"/>
                      <a:r>
                        <a:rPr lang="en-US" sz="1500" u="none" strike="noStrike">
                          <a:effectLst/>
                        </a:rPr>
                        <a:t>Year 4</a:t>
                      </a:r>
                      <a:r>
                        <a:rPr lang="en-US" sz="1500" u="none" strike="noStrike" baseline="0">
                          <a:effectLst/>
                        </a:rPr>
                        <a:t> – On Clock</a:t>
                      </a:r>
                      <a:endParaRPr lang="en-US" sz="1500" b="1" i="0" u="none" strike="noStrike">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8</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0.5%</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004"/>
                  </a:ext>
                </a:extLst>
              </a:tr>
              <a:tr h="302999">
                <a:tc>
                  <a:txBody>
                    <a:bodyPr/>
                    <a:lstStyle/>
                    <a:p>
                      <a:pPr marL="457200" indent="0" algn="l" fontAlgn="t"/>
                      <a:r>
                        <a:rPr lang="en-US" sz="1500" u="none" strike="noStrike">
                          <a:effectLst/>
                        </a:rPr>
                        <a:t>Year 5</a:t>
                      </a:r>
                      <a:r>
                        <a:rPr lang="en-US" sz="1500" u="none" strike="noStrike" baseline="0">
                          <a:effectLst/>
                        </a:rPr>
                        <a:t> – On Clock</a:t>
                      </a:r>
                      <a:endParaRPr lang="en-US" sz="1500" b="1" i="0" u="none" strike="noStrike">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3</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0.2%</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005"/>
                  </a:ext>
                </a:extLst>
              </a:tr>
              <a:tr h="302999">
                <a:tc>
                  <a:txBody>
                    <a:bodyPr/>
                    <a:lstStyle/>
                    <a:p>
                      <a:pPr marL="457200" indent="0" algn="l" fontAlgn="t"/>
                      <a:r>
                        <a:rPr lang="en-US" sz="1500" u="none" strike="noStrike">
                          <a:effectLst/>
                        </a:rPr>
                        <a:t>Year 6</a:t>
                      </a:r>
                      <a:r>
                        <a:rPr lang="en-US" sz="1500" u="none" strike="noStrike" baseline="0">
                          <a:effectLst/>
                        </a:rPr>
                        <a:t> – On Clock</a:t>
                      </a:r>
                      <a:endParaRPr lang="en-US" sz="1500" b="1" i="0" u="none" strike="noStrike">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3</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0.2%</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006"/>
                  </a:ext>
                </a:extLst>
              </a:tr>
              <a:tr h="302999">
                <a:tc>
                  <a:txBody>
                    <a:bodyPr/>
                    <a:lstStyle/>
                    <a:p>
                      <a:pPr marL="457200" indent="0" algn="l" fontAlgn="t"/>
                      <a:r>
                        <a:rPr lang="en-US" sz="1500" u="none" strike="noStrike">
                          <a:effectLst/>
                        </a:rPr>
                        <a:t>Year 7</a:t>
                      </a:r>
                      <a:r>
                        <a:rPr lang="en-US" sz="1500" u="none" strike="noStrike" baseline="0">
                          <a:effectLst/>
                        </a:rPr>
                        <a:t> – On Clock</a:t>
                      </a:r>
                      <a:endParaRPr lang="en-US" sz="1500" b="1" i="0" u="none" strike="noStrike">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1</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0.1%</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007"/>
                  </a:ext>
                </a:extLst>
              </a:tr>
              <a:tr h="302999">
                <a:tc>
                  <a:txBody>
                    <a:bodyPr/>
                    <a:lstStyle/>
                    <a:p>
                      <a:pPr marL="457200" indent="0" algn="l" fontAlgn="t"/>
                      <a:r>
                        <a:rPr lang="en-US" sz="1500" u="none" strike="noStrike" dirty="0">
                          <a:effectLst/>
                        </a:rPr>
                        <a:t>Year 8</a:t>
                      </a:r>
                      <a:r>
                        <a:rPr lang="en-US" sz="1500" u="none" strike="noStrike" baseline="0" dirty="0">
                          <a:effectLst/>
                        </a:rPr>
                        <a:t> – On Clock</a:t>
                      </a:r>
                      <a:endParaRPr lang="en-US" sz="1500" b="1" i="0" u="none" strike="noStrike" dirty="0">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1</a:t>
                      </a:r>
                    </a:p>
                  </a:txBody>
                  <a:tcPr marL="4763" marR="4763" marT="4763" marB="0" anchor="ctr">
                    <a:solidFill>
                      <a:schemeClr val="accent2">
                        <a:lumMod val="20000"/>
                        <a:lumOff val="80000"/>
                      </a:schemeClr>
                    </a:solidFill>
                  </a:tcPr>
                </a:tc>
                <a:tc>
                  <a:txBody>
                    <a:bodyPr/>
                    <a:lstStyle/>
                    <a:p>
                      <a:pPr algn="ctr" fontAlgn="ctr"/>
                      <a:r>
                        <a:rPr lang="en-US" sz="1500" u="none" strike="noStrike" dirty="0">
                          <a:effectLst/>
                        </a:rPr>
                        <a:t>0.1%</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vMerge="1">
                  <a:txBody>
                    <a:bodyPr/>
                    <a:lstStyle/>
                    <a:p>
                      <a:pPr algn="ctr" fontAlgn="ctr"/>
                      <a:endParaRPr lang="en-US" sz="2000" b="0" i="0" u="none" strike="noStrike">
                        <a:solidFill>
                          <a:srgbClr val="000000"/>
                        </a:solidFill>
                        <a:effectLst/>
                        <a:latin typeface="+mn-lt"/>
                      </a:endParaRPr>
                    </a:p>
                  </a:txBody>
                  <a:tcPr marL="6350" marR="6350" marT="6350" marB="0" anchor="ctr">
                    <a:solidFill>
                      <a:schemeClr val="accent2">
                        <a:lumMod val="20000"/>
                        <a:lumOff val="80000"/>
                      </a:schemeClr>
                    </a:solidFill>
                  </a:tcPr>
                </a:tc>
                <a:extLst>
                  <a:ext uri="{0D108BD9-81ED-4DB2-BD59-A6C34878D82A}">
                    <a16:rowId xmlns:a16="http://schemas.microsoft.com/office/drawing/2014/main" val="10008"/>
                  </a:ext>
                </a:extLst>
              </a:tr>
              <a:tr h="302999">
                <a:tc>
                  <a:txBody>
                    <a:bodyPr/>
                    <a:lstStyle/>
                    <a:p>
                      <a:pPr marL="457200" marR="0" lvl="0" indent="0" algn="l" defTabSz="914400" rtl="0" eaLnBrk="1" fontAlgn="t" latinLnBrk="0" hangingPunct="1">
                        <a:lnSpc>
                          <a:spcPct val="100000"/>
                        </a:lnSpc>
                        <a:spcBef>
                          <a:spcPts val="0"/>
                        </a:spcBef>
                        <a:spcAft>
                          <a:spcPts val="0"/>
                        </a:spcAft>
                        <a:buClrTx/>
                        <a:buSzTx/>
                        <a:buFontTx/>
                        <a:buNone/>
                        <a:tabLst/>
                        <a:defRPr/>
                      </a:pPr>
                      <a:r>
                        <a:rPr lang="en-US" sz="1500" u="none" strike="noStrike" dirty="0">
                          <a:effectLst/>
                        </a:rPr>
                        <a:t>Year 9</a:t>
                      </a:r>
                      <a:r>
                        <a:rPr lang="en-US" sz="1500" u="none" strike="noStrike" baseline="0" dirty="0">
                          <a:effectLst/>
                        </a:rPr>
                        <a:t> – On Clock</a:t>
                      </a:r>
                      <a:endParaRPr lang="en-US" sz="1500" b="1" i="0" u="none" strike="noStrike" dirty="0">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1</a:t>
                      </a:r>
                    </a:p>
                  </a:txBody>
                  <a:tcPr marL="4763" marR="4763" marT="4763" marB="0" anchor="ctr">
                    <a:solidFill>
                      <a:schemeClr val="accent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u="none" strike="noStrike" dirty="0">
                          <a:effectLst/>
                        </a:rPr>
                        <a:t>0.1%</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a:txBody>
                    <a:bodyPr/>
                    <a:lstStyle/>
                    <a:p>
                      <a:pPr algn="ctr" fontAlgn="ctr"/>
                      <a:endParaRPr lang="en-US" sz="1500" b="1" i="1" u="none" strike="noStrike" dirty="0">
                        <a:solidFill>
                          <a:srgbClr val="000000"/>
                        </a:solidFill>
                        <a:effectLst/>
                        <a:latin typeface="+mn-lt"/>
                      </a:endParaRPr>
                    </a:p>
                  </a:txBody>
                  <a:tcPr marL="4763" marR="4763" marT="4763"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90181935"/>
                  </a:ext>
                </a:extLst>
              </a:tr>
              <a:tr h="302999">
                <a:tc>
                  <a:txBody>
                    <a:bodyPr/>
                    <a:lstStyle/>
                    <a:p>
                      <a:pPr marL="457200" marR="0" lvl="0" indent="0" algn="l" defTabSz="914400" rtl="0" eaLnBrk="1" fontAlgn="t" latinLnBrk="0" hangingPunct="1">
                        <a:lnSpc>
                          <a:spcPct val="100000"/>
                        </a:lnSpc>
                        <a:spcBef>
                          <a:spcPts val="0"/>
                        </a:spcBef>
                        <a:spcAft>
                          <a:spcPts val="0"/>
                        </a:spcAft>
                        <a:buClrTx/>
                        <a:buSzTx/>
                        <a:buFontTx/>
                        <a:buNone/>
                        <a:tabLst/>
                        <a:defRPr/>
                      </a:pPr>
                      <a:r>
                        <a:rPr lang="en-US" sz="1500" u="none" strike="noStrike" dirty="0">
                          <a:effectLst/>
                        </a:rPr>
                        <a:t>Year 10</a:t>
                      </a:r>
                      <a:r>
                        <a:rPr lang="en-US" sz="1500" u="none" strike="noStrike" baseline="0" dirty="0">
                          <a:effectLst/>
                        </a:rPr>
                        <a:t> – On Clock</a:t>
                      </a:r>
                      <a:endParaRPr lang="en-US" sz="1500" b="1" i="0" u="none" strike="noStrike" dirty="0">
                        <a:solidFill>
                          <a:srgbClr val="000000"/>
                        </a:solidFill>
                        <a:effectLst/>
                        <a:latin typeface="+mn-lt"/>
                      </a:endParaRPr>
                    </a:p>
                  </a:txBody>
                  <a:tcPr marL="4763" marR="4763" marT="4763" marB="0" anchor="ctr">
                    <a:solidFill>
                      <a:schemeClr val="accent2">
                        <a:lumMod val="20000"/>
                        <a:lumOff val="80000"/>
                      </a:schemeClr>
                    </a:solidFill>
                  </a:tcPr>
                </a:tc>
                <a:tc>
                  <a:txBody>
                    <a:bodyPr/>
                    <a:lstStyle/>
                    <a:p>
                      <a:pPr algn="ctr" fontAlgn="ctr"/>
                      <a:r>
                        <a:rPr lang="en-US" sz="1500" b="0" i="0" u="none" strike="noStrike" dirty="0">
                          <a:solidFill>
                            <a:srgbClr val="000000"/>
                          </a:solidFill>
                          <a:effectLst/>
                          <a:latin typeface="+mn-lt"/>
                        </a:rPr>
                        <a:t>2</a:t>
                      </a:r>
                    </a:p>
                  </a:txBody>
                  <a:tcPr marL="4763" marR="4763" marT="4763" marB="0" anchor="ctr">
                    <a:solidFill>
                      <a:schemeClr val="accent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500" u="none" strike="noStrike" dirty="0">
                          <a:effectLst/>
                        </a:rPr>
                        <a:t>0.1%</a:t>
                      </a:r>
                      <a:endParaRPr lang="en-US" sz="1500" b="0" i="0" u="none" strike="noStrike" dirty="0">
                        <a:solidFill>
                          <a:srgbClr val="000000"/>
                        </a:solidFill>
                        <a:effectLst/>
                        <a:latin typeface="+mn-lt"/>
                      </a:endParaRPr>
                    </a:p>
                  </a:txBody>
                  <a:tcPr marL="4763" marR="4763" marT="4763" marB="0" anchor="ctr">
                    <a:lnR>
                      <a:noFill/>
                    </a:lnR>
                    <a:solidFill>
                      <a:schemeClr val="accent2">
                        <a:lumMod val="20000"/>
                        <a:lumOff val="80000"/>
                      </a:schemeClr>
                    </a:solidFill>
                  </a:tcPr>
                </a:tc>
                <a:tc>
                  <a:txBody>
                    <a:bodyPr/>
                    <a:lstStyle/>
                    <a:p>
                      <a:pPr algn="ctr" fontAlgn="ctr"/>
                      <a:endParaRPr lang="en-US" sz="1500" b="1" i="1" u="none" strike="noStrike" dirty="0">
                        <a:solidFill>
                          <a:srgbClr val="000000"/>
                        </a:solidFill>
                        <a:effectLst/>
                        <a:latin typeface="+mn-lt"/>
                      </a:endParaRPr>
                    </a:p>
                  </a:txBody>
                  <a:tcPr marL="4763" marR="4763" marT="4763"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12228047"/>
                  </a:ext>
                </a:extLst>
              </a:tr>
              <a:tr h="302999">
                <a:tc>
                  <a:txBody>
                    <a:bodyPr/>
                    <a:lstStyle/>
                    <a:p>
                      <a:pPr marL="403225" indent="0" algn="r" fontAlgn="t"/>
                      <a:r>
                        <a:rPr lang="en-US" sz="1500" b="1" i="0" u="none" strike="noStrike" baseline="0">
                          <a:solidFill>
                            <a:srgbClr val="000000"/>
                          </a:solidFill>
                          <a:effectLst/>
                          <a:latin typeface="+mn-lt"/>
                        </a:rPr>
                        <a:t>Total</a:t>
                      </a:r>
                      <a:endParaRPr lang="en-US" sz="1500" b="1" i="0" u="none" strike="noStrike">
                        <a:solidFill>
                          <a:srgbClr val="000000"/>
                        </a:solidFill>
                        <a:effectLst/>
                        <a:latin typeface="+mn-lt"/>
                      </a:endParaRPr>
                    </a:p>
                  </a:txBody>
                  <a:tcPr marL="4763" marR="4763" marT="4763" marB="0" anchor="ctr">
                    <a:noFill/>
                  </a:tcPr>
                </a:tc>
                <a:tc>
                  <a:txBody>
                    <a:bodyPr/>
                    <a:lstStyle/>
                    <a:p>
                      <a:pPr algn="ctr" fontAlgn="ctr">
                        <a:tabLst>
                          <a:tab pos="58738" algn="l"/>
                        </a:tabLst>
                      </a:pPr>
                      <a:r>
                        <a:rPr lang="en-US" sz="1500" b="1" u="none" strike="noStrike" dirty="0">
                          <a:effectLst/>
                        </a:rPr>
                        <a:t>1774</a:t>
                      </a:r>
                      <a:endParaRPr lang="en-US" sz="1500" b="1" i="0" u="none" strike="noStrike" dirty="0">
                        <a:solidFill>
                          <a:srgbClr val="000000"/>
                        </a:solidFill>
                        <a:effectLst/>
                        <a:latin typeface="+mn-lt"/>
                      </a:endParaRPr>
                    </a:p>
                  </a:txBody>
                  <a:tcPr marL="4763" marR="4763" marT="4763" marB="0" anchor="ctr">
                    <a:noFill/>
                  </a:tcPr>
                </a:tc>
                <a:tc>
                  <a:txBody>
                    <a:bodyPr/>
                    <a:lstStyle/>
                    <a:p>
                      <a:pPr algn="ctr" fontAlgn="ctr"/>
                      <a:r>
                        <a:rPr lang="en-US" sz="1500" u="none" strike="noStrike" dirty="0">
                          <a:effectLst/>
                        </a:rPr>
                        <a:t>--</a:t>
                      </a:r>
                      <a:endParaRPr lang="en-US" sz="1500" b="0" i="0" u="none" strike="noStrike" dirty="0">
                        <a:solidFill>
                          <a:srgbClr val="000000"/>
                        </a:solidFill>
                        <a:effectLst/>
                        <a:latin typeface="+mn-lt"/>
                      </a:endParaRPr>
                    </a:p>
                  </a:txBody>
                  <a:tcPr marL="4763" marR="4763" marT="4763" marB="0" anchor="ctr">
                    <a:noFill/>
                  </a:tcPr>
                </a:tc>
                <a:tc>
                  <a:txBody>
                    <a:bodyPr/>
                    <a:lstStyle/>
                    <a:p>
                      <a:pPr algn="ctr" fontAlgn="ctr"/>
                      <a:endParaRPr lang="en-US" sz="1500" b="0" i="0" u="none" strike="noStrike" dirty="0">
                        <a:solidFill>
                          <a:srgbClr val="000000"/>
                        </a:solidFill>
                        <a:effectLst/>
                        <a:latin typeface="+mn-lt"/>
                      </a:endParaRPr>
                    </a:p>
                  </a:txBody>
                  <a:tcPr marL="4763" marR="4763" marT="4763" marB="0" anchor="ctr">
                    <a:lnT w="12700" cap="flat" cmpd="sng" algn="ctr">
                      <a:noFill/>
                      <a:prstDash val="solid"/>
                      <a:round/>
                      <a:headEnd type="none" w="med" len="med"/>
                      <a:tailEnd type="none" w="med" len="med"/>
                    </a:lnT>
                    <a:noFill/>
                  </a:tcPr>
                </a:tc>
                <a:extLst>
                  <a:ext uri="{0D108BD9-81ED-4DB2-BD59-A6C34878D82A}">
                    <a16:rowId xmlns:a16="http://schemas.microsoft.com/office/drawing/2014/main" val="218215204"/>
                  </a:ext>
                </a:extLst>
              </a:tr>
            </a:tbl>
          </a:graphicData>
        </a:graphic>
      </p:graphicFrame>
      <p:sp>
        <p:nvSpPr>
          <p:cNvPr id="6" name="TextBox 5">
            <a:extLst>
              <a:ext uri="{FF2B5EF4-FFF2-40B4-BE49-F238E27FC236}">
                <a16:creationId xmlns:a16="http://schemas.microsoft.com/office/drawing/2014/main" id="{5180F865-5F8F-EF1C-3974-5079109F27A0}"/>
              </a:ext>
            </a:extLst>
          </p:cNvPr>
          <p:cNvSpPr txBox="1"/>
          <p:nvPr/>
        </p:nvSpPr>
        <p:spPr>
          <a:xfrm>
            <a:off x="3082588" y="4929363"/>
            <a:ext cx="2705519" cy="415498"/>
          </a:xfrm>
          <a:prstGeom prst="rect">
            <a:avLst/>
          </a:prstGeom>
          <a:noFill/>
        </p:spPr>
        <p:txBody>
          <a:bodyPr wrap="square" rtlCol="0">
            <a:spAutoFit/>
          </a:bodyPr>
          <a:lstStyle/>
          <a:p>
            <a:r>
              <a:rPr lang="en-US" sz="1050" i="1" dirty="0"/>
              <a:t>NOTE: AECs are not currently included for 2023</a:t>
            </a:r>
          </a:p>
        </p:txBody>
      </p:sp>
    </p:spTree>
    <p:extLst>
      <p:ext uri="{BB962C8B-B14F-4D97-AF65-F5344CB8AC3E}">
        <p14:creationId xmlns:p14="http://schemas.microsoft.com/office/powerpoint/2010/main" val="2369986971"/>
      </p:ext>
    </p:extLst>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2EDE7-2CB2-A685-A913-1CE4C2093F8A}"/>
              </a:ext>
            </a:extLst>
          </p:cNvPr>
          <p:cNvSpPr>
            <a:spLocks noGrp="1"/>
          </p:cNvSpPr>
          <p:nvPr>
            <p:ph type="title"/>
          </p:nvPr>
        </p:nvSpPr>
        <p:spPr/>
        <p:txBody>
          <a:bodyPr/>
          <a:lstStyle/>
          <a:p>
            <a:r>
              <a:rPr lang="en-US" dirty="0">
                <a:latin typeface="Museo Slab 500"/>
              </a:rPr>
              <a:t>And now the real work begins...</a:t>
            </a:r>
            <a:endParaRPr lang="en-US" dirty="0"/>
          </a:p>
        </p:txBody>
      </p:sp>
      <p:sp>
        <p:nvSpPr>
          <p:cNvPr id="4" name="Slide Number Placeholder 3">
            <a:extLst>
              <a:ext uri="{FF2B5EF4-FFF2-40B4-BE49-F238E27FC236}">
                <a16:creationId xmlns:a16="http://schemas.microsoft.com/office/drawing/2014/main" id="{288718B4-0E5A-A934-1BAB-05FF93A63D4C}"/>
              </a:ext>
            </a:extLst>
          </p:cNvPr>
          <p:cNvSpPr>
            <a:spLocks noGrp="1"/>
          </p:cNvSpPr>
          <p:nvPr>
            <p:ph type="sldNum" idx="12"/>
          </p:nvPr>
        </p:nvSpPr>
        <p:spPr/>
        <p:txBody>
          <a:bodyPr/>
          <a:lstStyle/>
          <a:p>
            <a:fld id="{C479D5F6-EDCB-402A-AC08-4943A1820E8F}" type="slidenum">
              <a:rPr lang="en-US" smtClean="0"/>
              <a:pPr/>
              <a:t>76</a:t>
            </a:fld>
            <a:endParaRPr lang="en-US" dirty="0"/>
          </a:p>
        </p:txBody>
      </p:sp>
      <p:graphicFrame>
        <p:nvGraphicFramePr>
          <p:cNvPr id="5" name="Table 4">
            <a:extLst>
              <a:ext uri="{FF2B5EF4-FFF2-40B4-BE49-F238E27FC236}">
                <a16:creationId xmlns:a16="http://schemas.microsoft.com/office/drawing/2014/main" id="{C151993D-2BA2-F94C-DE63-E3C1A9116A4A}"/>
              </a:ext>
            </a:extLst>
          </p:cNvPr>
          <p:cNvGraphicFramePr>
            <a:graphicFrameLocks noGrp="1"/>
          </p:cNvGraphicFramePr>
          <p:nvPr/>
        </p:nvGraphicFramePr>
        <p:xfrm>
          <a:off x="1668030" y="1019593"/>
          <a:ext cx="5203681" cy="3000062"/>
        </p:xfrm>
        <a:graphic>
          <a:graphicData uri="http://schemas.openxmlformats.org/drawingml/2006/table">
            <a:tbl>
              <a:tblPr firstRow="1" bandRow="1">
                <a:tableStyleId>{8799B23B-EC83-4686-B30A-512413B5E67A}</a:tableStyleId>
              </a:tblPr>
              <a:tblGrid>
                <a:gridCol w="5203681">
                  <a:extLst>
                    <a:ext uri="{9D8B030D-6E8A-4147-A177-3AD203B41FA5}">
                      <a16:colId xmlns:a16="http://schemas.microsoft.com/office/drawing/2014/main" val="1771955967"/>
                    </a:ext>
                  </a:extLst>
                </a:gridCol>
              </a:tblGrid>
              <a:tr h="365385">
                <a:tc>
                  <a:txBody>
                    <a:bodyPr/>
                    <a:lstStyle/>
                    <a:p>
                      <a:r>
                        <a:rPr lang="en-US" sz="1100" dirty="0">
                          <a:solidFill>
                            <a:schemeClr val="bg1"/>
                          </a:solidFill>
                        </a:rPr>
                        <a:t>Districts and Schools are...</a:t>
                      </a:r>
                    </a:p>
                  </a:txBody>
                  <a:tcPr marL="68580" marR="68580" marT="34290" marB="34290">
                    <a:solidFill>
                      <a:srgbClr val="660066"/>
                    </a:solidFill>
                  </a:tcPr>
                </a:tc>
                <a:extLst>
                  <a:ext uri="{0D108BD9-81ED-4DB2-BD59-A6C34878D82A}">
                    <a16:rowId xmlns:a16="http://schemas.microsoft.com/office/drawing/2014/main" val="4105056031"/>
                  </a:ext>
                </a:extLst>
              </a:tr>
              <a:tr h="868680">
                <a:tc>
                  <a:txBody>
                    <a:bodyPr/>
                    <a:lstStyle/>
                    <a:p>
                      <a:pPr marL="285750" indent="-285750">
                        <a:buFont typeface="Arial"/>
                        <a:buChar char="•"/>
                      </a:pPr>
                      <a:r>
                        <a:rPr lang="en-US" sz="1100" dirty="0"/>
                        <a:t>Analyzing their state and local data and finalizing their improvement plans</a:t>
                      </a:r>
                    </a:p>
                    <a:p>
                      <a:pPr marL="285750" lvl="0" indent="-285750">
                        <a:buFont typeface="Arial"/>
                        <a:buChar char="•"/>
                      </a:pPr>
                      <a:r>
                        <a:rPr lang="en-US" sz="1100" dirty="0"/>
                        <a:t>Implementing their school improvement efforts with students and engaging with their communities right now</a:t>
                      </a:r>
                    </a:p>
                    <a:p>
                      <a:pPr marL="285750" lvl="0" indent="-285750">
                        <a:buFont typeface="Arial"/>
                        <a:buChar char="•"/>
                      </a:pPr>
                      <a:r>
                        <a:rPr lang="en-US" sz="1100" dirty="0"/>
                        <a:t>Verifying their accreditation assignments and some are investigating request to reconsider </a:t>
                      </a:r>
                    </a:p>
                  </a:txBody>
                  <a:tcPr marL="68580" marR="68580" marT="34290" marB="34290">
                    <a:solidFill>
                      <a:srgbClr val="660066">
                        <a:alpha val="35000"/>
                      </a:srgbClr>
                    </a:solidFill>
                  </a:tcPr>
                </a:tc>
                <a:extLst>
                  <a:ext uri="{0D108BD9-81ED-4DB2-BD59-A6C34878D82A}">
                    <a16:rowId xmlns:a16="http://schemas.microsoft.com/office/drawing/2014/main" val="1981767868"/>
                  </a:ext>
                </a:extLst>
              </a:tr>
              <a:tr h="316199">
                <a:tc>
                  <a:txBody>
                    <a:bodyPr/>
                    <a:lstStyle/>
                    <a:p>
                      <a:endParaRPr lang="en-US" sz="1100"/>
                    </a:p>
                  </a:txBody>
                  <a:tcPr marL="68580" marR="68580" marT="34290" marB="34290">
                    <a:solidFill>
                      <a:schemeClr val="bg1">
                        <a:lumMod val="85000"/>
                      </a:schemeClr>
                    </a:solidFill>
                  </a:tcPr>
                </a:tc>
                <a:extLst>
                  <a:ext uri="{0D108BD9-81ED-4DB2-BD59-A6C34878D82A}">
                    <a16:rowId xmlns:a16="http://schemas.microsoft.com/office/drawing/2014/main" val="1209902313"/>
                  </a:ext>
                </a:extLst>
              </a:tr>
              <a:tr h="337278">
                <a:tc>
                  <a:txBody>
                    <a:bodyPr/>
                    <a:lstStyle/>
                    <a:p>
                      <a:r>
                        <a:rPr lang="en-US" sz="1100" b="1" dirty="0">
                          <a:solidFill>
                            <a:schemeClr val="bg1"/>
                          </a:solidFill>
                        </a:rPr>
                        <a:t>CDE is...</a:t>
                      </a:r>
                    </a:p>
                  </a:txBody>
                  <a:tcPr marL="68580" marR="68580" marT="34290" marB="34290">
                    <a:solidFill>
                      <a:schemeClr val="accent5">
                        <a:lumMod val="75000"/>
                      </a:schemeClr>
                    </a:solidFill>
                  </a:tcPr>
                </a:tc>
                <a:extLst>
                  <a:ext uri="{0D108BD9-81ED-4DB2-BD59-A6C34878D82A}">
                    <a16:rowId xmlns:a16="http://schemas.microsoft.com/office/drawing/2014/main" val="2063110896"/>
                  </a:ext>
                </a:extLst>
              </a:tr>
              <a:tr h="1028700">
                <a:tc>
                  <a:txBody>
                    <a:bodyPr/>
                    <a:lstStyle/>
                    <a:p>
                      <a:pPr marL="285750" indent="-285750">
                        <a:buFont typeface="Arial"/>
                        <a:buChar char="•"/>
                      </a:pPr>
                      <a:r>
                        <a:rPr lang="en-US" sz="1100" dirty="0"/>
                        <a:t>Answering questions on frameworks and helping sites analyze their data</a:t>
                      </a:r>
                    </a:p>
                    <a:p>
                      <a:pPr marL="285750" lvl="0" indent="-285750">
                        <a:buFont typeface="Arial"/>
                        <a:buChar char="•"/>
                      </a:pPr>
                      <a:r>
                        <a:rPr lang="en-US" sz="1100" dirty="0"/>
                        <a:t>Supporting the request to reconsider process and accreditation portal</a:t>
                      </a:r>
                    </a:p>
                    <a:p>
                      <a:pPr marL="285750" lvl="0" indent="-285750">
                        <a:buFont typeface="Arial"/>
                        <a:buChar char="•"/>
                      </a:pPr>
                      <a:r>
                        <a:rPr lang="en-US" sz="1100" dirty="0"/>
                        <a:t>Hosting webinars and in-person trainings across the state on data analysis and school improvement efforts</a:t>
                      </a:r>
                    </a:p>
                    <a:p>
                      <a:pPr marL="285750" lvl="0" indent="-285750">
                        <a:buFont typeface="Arial"/>
                        <a:buChar char="•"/>
                      </a:pPr>
                      <a:r>
                        <a:rPr lang="en-US" sz="1100" dirty="0"/>
                        <a:t>Reaching out to sites on Performance Watch for more targeted and intensive supports (e.g., EASI application, Turnaround Network)</a:t>
                      </a:r>
                    </a:p>
                  </a:txBody>
                  <a:tcPr marL="68580" marR="68580" marT="34290" marB="34290">
                    <a:solidFill>
                      <a:srgbClr val="2F5597">
                        <a:alpha val="35000"/>
                      </a:srgbClr>
                    </a:solidFill>
                  </a:tcPr>
                </a:tc>
                <a:extLst>
                  <a:ext uri="{0D108BD9-81ED-4DB2-BD59-A6C34878D82A}">
                    <a16:rowId xmlns:a16="http://schemas.microsoft.com/office/drawing/2014/main" val="2265723311"/>
                  </a:ext>
                </a:extLst>
              </a:tr>
            </a:tbl>
          </a:graphicData>
        </a:graphic>
      </p:graphicFrame>
      <p:pic>
        <p:nvPicPr>
          <p:cNvPr id="8" name="Picture 7" descr="A person reading a book to a group of children&#10;&#10;Description automatically generated">
            <a:extLst>
              <a:ext uri="{FF2B5EF4-FFF2-40B4-BE49-F238E27FC236}">
                <a16:creationId xmlns:a16="http://schemas.microsoft.com/office/drawing/2014/main" id="{D44963B2-5FAB-AF85-5A66-EBFE64E51A8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20969" y="2124"/>
            <a:ext cx="1382842" cy="909217"/>
          </a:xfrm>
          <a:prstGeom prst="rect">
            <a:avLst/>
          </a:prstGeom>
        </p:spPr>
      </p:pic>
    </p:spTree>
    <p:extLst>
      <p:ext uri="{BB962C8B-B14F-4D97-AF65-F5344CB8AC3E}">
        <p14:creationId xmlns:p14="http://schemas.microsoft.com/office/powerpoint/2010/main" val="3009935982"/>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latin typeface="Rockwell"/>
              </a:rPr>
              <a:t>Preliminary Frameworks </a:t>
            </a:r>
            <a:r>
              <a:rPr lang="en-US" dirty="0">
                <a:latin typeface="Rockwell"/>
              </a:rPr>
              <a:t>|  </a:t>
            </a:r>
            <a:r>
              <a:rPr lang="en-US" dirty="0">
                <a:latin typeface="Arial"/>
                <a:cs typeface="Arial"/>
              </a:rPr>
              <a:t>Request to Reconsider Process</a:t>
            </a:r>
            <a:endParaRPr lang="en-US" dirty="0"/>
          </a:p>
        </p:txBody>
      </p:sp>
      <p:sp>
        <p:nvSpPr>
          <p:cNvPr id="2" name="Content Placeholder 1"/>
          <p:cNvSpPr>
            <a:spLocks noGrp="1"/>
          </p:cNvSpPr>
          <p:nvPr>
            <p:ph type="body" idx="1"/>
          </p:nvPr>
        </p:nvSpPr>
        <p:spPr>
          <a:xfrm>
            <a:off x="457200" y="1143000"/>
            <a:ext cx="5974048" cy="3191700"/>
          </a:xfrm>
        </p:spPr>
        <p:txBody>
          <a:bodyPr spcFirstLastPara="1" vert="horz" wrap="square" lIns="0" tIns="0" rIns="0" bIns="34290" rtlCol="0" anchor="t" anchorCtr="0">
            <a:normAutofit fontScale="92500" lnSpcReduction="10000"/>
          </a:bodyPr>
          <a:lstStyle/>
          <a:p>
            <a:pPr marL="257175" indent="-257175">
              <a:buClr>
                <a:schemeClr val="accent6"/>
              </a:buClr>
              <a:buFont typeface="Wingdings" panose="05000000000000000000" pitchFamily="2" charset="2"/>
              <a:buChar char="§"/>
            </a:pPr>
            <a:r>
              <a:rPr lang="en-US" sz="1650" dirty="0"/>
              <a:t>Districts may</a:t>
            </a:r>
            <a:r>
              <a:rPr lang="en-US" sz="1650" dirty="0">
                <a:latin typeface="+mn-lt"/>
              </a:rPr>
              <a:t> engage in the request to reconsider process if a different accreditation rating or plan type assignment better describes the </a:t>
            </a:r>
            <a:r>
              <a:rPr lang="en-US" sz="1650" dirty="0"/>
              <a:t>site’s</a:t>
            </a:r>
            <a:r>
              <a:rPr lang="en-US" sz="1650" dirty="0">
                <a:latin typeface="+mn-lt"/>
              </a:rPr>
              <a:t> performance.</a:t>
            </a:r>
            <a:br>
              <a:rPr lang="en-US" sz="1650" dirty="0"/>
            </a:br>
            <a:endParaRPr lang="en-US" sz="1650" dirty="0">
              <a:latin typeface="+mn-lt"/>
            </a:endParaRPr>
          </a:p>
          <a:p>
            <a:pPr marL="257175" indent="-257175">
              <a:buClr>
                <a:schemeClr val="accent6"/>
              </a:buClr>
              <a:buFont typeface="Wingdings" panose="05000000000000000000" pitchFamily="2" charset="2"/>
              <a:buChar char="§"/>
            </a:pPr>
            <a:r>
              <a:rPr lang="en-US" sz="1650" dirty="0">
                <a:latin typeface="+mn-lt"/>
              </a:rPr>
              <a:t>The Department will consider the request and review </a:t>
            </a:r>
            <a:br>
              <a:rPr lang="en-US" sz="1650" dirty="0"/>
            </a:br>
            <a:r>
              <a:rPr lang="en-US" sz="1650" dirty="0">
                <a:latin typeface="+mn-lt"/>
              </a:rPr>
              <a:t>it based on criteria outlined in policy.</a:t>
            </a:r>
            <a:r>
              <a:rPr lang="en-US" sz="1650" dirty="0"/>
              <a:t>  CDE will make recommendations to the state board in December for </a:t>
            </a:r>
            <a:br>
              <a:rPr lang="en-US" sz="1650" dirty="0"/>
            </a:br>
            <a:r>
              <a:rPr lang="en-US" sz="1650" dirty="0"/>
              <a:t>plan type finalization.</a:t>
            </a:r>
            <a:br>
              <a:rPr lang="en-US" sz="1650" dirty="0"/>
            </a:br>
            <a:endParaRPr lang="en-US" sz="1650" dirty="0">
              <a:latin typeface="+mn-lt"/>
            </a:endParaRPr>
          </a:p>
          <a:p>
            <a:pPr marL="257175" indent="-257175">
              <a:buClr>
                <a:schemeClr val="accent6"/>
              </a:buClr>
              <a:buFont typeface="Wingdings" panose="05000000000000000000" pitchFamily="2" charset="2"/>
              <a:buChar char="§"/>
            </a:pPr>
            <a:r>
              <a:rPr lang="en-US" sz="1650" dirty="0">
                <a:latin typeface="+mn-lt"/>
              </a:rPr>
              <a:t>All formally reviewed requests are public documents.</a:t>
            </a:r>
            <a:br>
              <a:rPr lang="en-US" sz="1650" dirty="0"/>
            </a:br>
            <a:endParaRPr lang="en-US" sz="1350" dirty="0">
              <a:latin typeface="+mj-lt"/>
            </a:endParaRPr>
          </a:p>
          <a:p>
            <a:pPr marL="257175" indent="-257175">
              <a:buClr>
                <a:schemeClr val="accent6"/>
              </a:buClr>
              <a:buFont typeface="Wingdings" panose="05000000000000000000" pitchFamily="2" charset="2"/>
              <a:buChar char="§"/>
            </a:pPr>
            <a:r>
              <a:rPr lang="en-US" sz="1650" dirty="0">
                <a:latin typeface="+mj-lt"/>
              </a:rPr>
              <a:t>Request to Reconsider Homepage:</a:t>
            </a:r>
            <a:r>
              <a:rPr lang="en-US" sz="1200" dirty="0">
                <a:latin typeface="+mj-lt"/>
              </a:rPr>
              <a:t> </a:t>
            </a:r>
            <a:r>
              <a:rPr lang="en-US" sz="1350" dirty="0">
                <a:latin typeface="+mj-lt"/>
                <a:hlinkClick r:id="rId2">
                  <a:extLst>
                    <a:ext uri="{A12FA001-AC4F-418D-AE19-62706E023703}">
                      <ahyp:hlinkClr xmlns:ahyp="http://schemas.microsoft.com/office/drawing/2018/hyperlinkcolor" val="tx"/>
                    </a:ext>
                  </a:extLst>
                </a:hlinkClick>
              </a:rPr>
              <a:t>http://www.cde.state.co.us/accountability/requesttoreconsider</a:t>
            </a:r>
            <a:r>
              <a:rPr lang="en-US" sz="1350" dirty="0">
                <a:latin typeface="+mj-lt"/>
              </a:rPr>
              <a:t> </a:t>
            </a:r>
            <a:endParaRPr lang="en-US" sz="1350" dirty="0">
              <a:latin typeface="+mj-lt"/>
              <a:cs typeface="Calibri Light" panose="020F0302020204030204"/>
            </a:endParaRPr>
          </a:p>
          <a:p>
            <a:pPr marL="257175" indent="-257175">
              <a:buClr>
                <a:schemeClr val="accent6"/>
              </a:buClr>
              <a:buFont typeface="Wingdings" panose="05000000000000000000" pitchFamily="2" charset="2"/>
              <a:buChar char="§"/>
            </a:pPr>
            <a:endParaRPr lang="en-US" sz="1650" dirty="0">
              <a:latin typeface="+mn-lt"/>
            </a:endParaRPr>
          </a:p>
        </p:txBody>
      </p:sp>
      <p:sp>
        <p:nvSpPr>
          <p:cNvPr id="4" name="Slide Number Placeholder 3"/>
          <p:cNvSpPr>
            <a:spLocks noGrp="1"/>
          </p:cNvSpPr>
          <p:nvPr>
            <p:ph type="sldNum" idx="12"/>
          </p:nvPr>
        </p:nvSpPr>
        <p:spPr>
          <a:prstGeom prst="rect">
            <a:avLst/>
          </a:prstGeom>
        </p:spPr>
        <p:txBody>
          <a:bodyPr/>
          <a:lstStyle/>
          <a:p>
            <a:fld id="{600BAA8B-998A-4793-9AB8-94EE2C3B2243}" type="slidenum">
              <a:rPr lang="en-US" smtClean="0"/>
              <a:pPr/>
              <a:t>77</a:t>
            </a:fld>
            <a:endParaRPr lang="en-US" dirty="0"/>
          </a:p>
        </p:txBody>
      </p:sp>
      <p:pic>
        <p:nvPicPr>
          <p:cNvPr id="7" name="Picture 6" descr="Using Infographics for Data Presentation and Data Visualization in ...">
            <a:extLst>
              <a:ext uri="{FF2B5EF4-FFF2-40B4-BE49-F238E27FC236}">
                <a16:creationId xmlns:a16="http://schemas.microsoft.com/office/drawing/2014/main" id="{EB512482-5400-664C-8F2A-77D48F1D4839}"/>
              </a:ext>
            </a:extLst>
          </p:cNvPr>
          <p:cNvPicPr>
            <a:picLocks noChangeAspect="1"/>
          </p:cNvPicPr>
          <p:nvPr/>
        </p:nvPicPr>
        <p:blipFill rotWithShape="1">
          <a:blip r:embed="rId3"/>
          <a:srcRect r="7226"/>
          <a:stretch/>
        </p:blipFill>
        <p:spPr>
          <a:xfrm>
            <a:off x="7297940" y="1341769"/>
            <a:ext cx="1569752" cy="950087"/>
          </a:xfrm>
          <a:prstGeom prst="rect">
            <a:avLst/>
          </a:prstGeom>
        </p:spPr>
      </p:pic>
    </p:spTree>
    <p:extLst>
      <p:ext uri="{BB962C8B-B14F-4D97-AF65-F5344CB8AC3E}">
        <p14:creationId xmlns:p14="http://schemas.microsoft.com/office/powerpoint/2010/main" val="373566753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8307e2771f_2_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sz="2000">
                <a:latin typeface="Rockwell"/>
                <a:ea typeface="Rockwell"/>
                <a:cs typeface="Rockwell"/>
                <a:sym typeface="Rockwell"/>
              </a:rPr>
              <a:t>What do we mean by “policy?”</a:t>
            </a:r>
            <a:endParaRPr sz="2000">
              <a:latin typeface="Rockwell"/>
              <a:ea typeface="Rockwell"/>
              <a:cs typeface="Rockwell"/>
              <a:sym typeface="Rockwell"/>
            </a:endParaRPr>
          </a:p>
        </p:txBody>
      </p:sp>
      <p:sp>
        <p:nvSpPr>
          <p:cNvPr id="482" name="Google Shape;482;g28307e2771f_2_1"/>
          <p:cNvSpPr txBox="1">
            <a:spLocks noGrp="1"/>
          </p:cNvSpPr>
          <p:nvPr>
            <p:ph type="sldNum" idx="12"/>
          </p:nvPr>
        </p:nvSpPr>
        <p:spPr>
          <a:xfrm>
            <a:off x="114300" y="4732500"/>
            <a:ext cx="347100" cy="281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200">
                <a:solidFill>
                  <a:srgbClr val="999999"/>
                </a:solidFill>
                <a:latin typeface="Rockwell"/>
                <a:ea typeface="Rockwell"/>
                <a:cs typeface="Rockwell"/>
                <a:sym typeface="Rockwell"/>
              </a:rPr>
              <a:t>8</a:t>
            </a:fld>
            <a:endParaRPr sz="1200">
              <a:solidFill>
                <a:srgbClr val="999999"/>
              </a:solidFill>
              <a:latin typeface="Rockwell"/>
              <a:ea typeface="Rockwell"/>
              <a:cs typeface="Rockwell"/>
              <a:sym typeface="Rockwell"/>
            </a:endParaRPr>
          </a:p>
        </p:txBody>
      </p:sp>
      <p:graphicFrame>
        <p:nvGraphicFramePr>
          <p:cNvPr id="483" name="Google Shape;483;g28307e2771f_2_1"/>
          <p:cNvGraphicFramePr/>
          <p:nvPr/>
        </p:nvGraphicFramePr>
        <p:xfrm>
          <a:off x="1517475" y="892538"/>
          <a:ext cx="7239000" cy="3459330"/>
        </p:xfrm>
        <a:graphic>
          <a:graphicData uri="http://schemas.openxmlformats.org/drawingml/2006/table">
            <a:tbl>
              <a:tblPr>
                <a:noFill/>
                <a:tableStyleId>{017325EB-8AA8-4CEB-9314-442201FCB3C6}</a:tableStyleId>
              </a:tblPr>
              <a:tblGrid>
                <a:gridCol w="1746050">
                  <a:extLst>
                    <a:ext uri="{9D8B030D-6E8A-4147-A177-3AD203B41FA5}">
                      <a16:colId xmlns:a16="http://schemas.microsoft.com/office/drawing/2014/main" val="20000"/>
                    </a:ext>
                  </a:extLst>
                </a:gridCol>
                <a:gridCol w="2719500">
                  <a:extLst>
                    <a:ext uri="{9D8B030D-6E8A-4147-A177-3AD203B41FA5}">
                      <a16:colId xmlns:a16="http://schemas.microsoft.com/office/drawing/2014/main" val="20001"/>
                    </a:ext>
                  </a:extLst>
                </a:gridCol>
                <a:gridCol w="277345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solidFill>
                            <a:schemeClr val="lt1"/>
                          </a:solidFill>
                        </a:rPr>
                        <a:t>Policy Development Structures</a:t>
                      </a:r>
                      <a:endParaRPr sz="1200" b="1" u="none" strike="noStrike" cap="none">
                        <a:solidFill>
                          <a:schemeClr val="lt1"/>
                        </a:solidFill>
                      </a:endParaRPr>
                    </a:p>
                  </a:txBody>
                  <a:tcPr marL="91425" marR="91425" marT="91425" marB="91425">
                    <a:solidFill>
                      <a:srgbClr val="0B539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solidFill>
                            <a:schemeClr val="lt1"/>
                          </a:solidFill>
                        </a:rPr>
                        <a:t>General Description</a:t>
                      </a:r>
                      <a:endParaRPr sz="1200" b="1" u="none" strike="noStrike" cap="none">
                        <a:solidFill>
                          <a:schemeClr val="lt1"/>
                        </a:solidFill>
                      </a:endParaRPr>
                    </a:p>
                  </a:txBody>
                  <a:tcPr marL="91425" marR="91425" marT="91425" marB="91425">
                    <a:solidFill>
                      <a:srgbClr val="0B5394"/>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200" b="1" u="none" strike="noStrike" cap="none">
                          <a:solidFill>
                            <a:schemeClr val="lt1"/>
                          </a:solidFill>
                        </a:rPr>
                        <a:t>Examples in Accountability Proces</a:t>
                      </a:r>
                      <a:r>
                        <a:rPr lang="en" sz="1200" b="1">
                          <a:solidFill>
                            <a:schemeClr val="lt1"/>
                          </a:solidFill>
                        </a:rPr>
                        <a:t>ses</a:t>
                      </a:r>
                      <a:endParaRPr sz="1200" b="1" u="none" strike="noStrike" cap="none">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100" b="1" u="none" strike="noStrike" cap="none"/>
                        <a:t>State Legislature &amp; Governor</a:t>
                      </a:r>
                      <a:endParaRPr sz="11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100" u="none" strike="noStrike" cap="none"/>
                        <a:t>Legislature passes statute and Governor signs into law.</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100" b="1"/>
                        <a:t>SB 09-163 and HB 18-1355</a:t>
                      </a:r>
                      <a:r>
                        <a:rPr lang="en" sz="1100" b="1" u="none" strike="noStrike" cap="none"/>
                        <a:t>: </a:t>
                      </a:r>
                      <a:r>
                        <a:rPr lang="en" sz="1100" u="none" strike="noStrike" cap="none"/>
                        <a:t> </a:t>
                      </a:r>
                      <a:r>
                        <a:rPr lang="en" sz="1100"/>
                        <a:t>Outlines our current state accountability system</a:t>
                      </a:r>
                      <a:endParaRPr sz="11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100" b="1" u="none" strike="noStrike" cap="none"/>
                        <a:t>State Board of Education</a:t>
                      </a:r>
                      <a:endParaRPr sz="11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100" u="none" strike="noStrike" cap="none"/>
                        <a:t>Board provides additional detail on statute through rule process.</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100" b="1" u="none" strike="noStrike" cap="none"/>
                        <a:t>State Board:  </a:t>
                      </a:r>
                      <a:r>
                        <a:rPr lang="en" sz="1100"/>
                        <a:t>Sets f</a:t>
                      </a:r>
                      <a:r>
                        <a:rPr lang="en" sz="1100" u="none" strike="noStrike" cap="none"/>
                        <a:t>ramework cut scores, </a:t>
                      </a:r>
                      <a:r>
                        <a:rPr lang="en" sz="1100"/>
                        <a:t>a</a:t>
                      </a:r>
                      <a:r>
                        <a:rPr lang="en" sz="1100" u="none" strike="noStrike" cap="none"/>
                        <a:t>dopts plan types, C</a:t>
                      </a:r>
                      <a:r>
                        <a:rPr lang="en" sz="1100"/>
                        <a:t>reates </a:t>
                      </a:r>
                      <a:r>
                        <a:rPr lang="en" sz="1100" u="none" strike="noStrike" cap="none"/>
                        <a:t>rules (e.g., request to reconsider process, UIP process)</a:t>
                      </a:r>
                      <a:endParaRPr sz="11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None/>
                      </a:pPr>
                      <a:r>
                        <a:rPr lang="en" sz="1100" b="1"/>
                        <a:t>Expert Panels and Stakeholder Groups</a:t>
                      </a:r>
                      <a:endParaRPr sz="1100" b="1" u="none" strike="noStrike" cap="none"/>
                    </a:p>
                  </a:txBody>
                  <a:tcPr marL="91425" marR="91425" marT="91425" marB="91425"/>
                </a:tc>
                <a:tc>
                  <a:txBody>
                    <a:bodyPr/>
                    <a:lstStyle/>
                    <a:p>
                      <a:pPr marL="0" marR="0" lvl="0" indent="0" algn="l" rtl="0">
                        <a:lnSpc>
                          <a:spcPct val="100000"/>
                        </a:lnSpc>
                        <a:spcBef>
                          <a:spcPts val="0"/>
                        </a:spcBef>
                        <a:spcAft>
                          <a:spcPts val="0"/>
                        </a:spcAft>
                        <a:buNone/>
                      </a:pPr>
                      <a:r>
                        <a:rPr lang="en" sz="1100"/>
                        <a:t>Groups are convened to provide advice at different parts of the policy making and implementation.</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None/>
                      </a:pPr>
                      <a:r>
                        <a:rPr lang="en" sz="1100" b="1" u="sng">
                          <a:solidFill>
                            <a:schemeClr val="hlink"/>
                          </a:solidFill>
                          <a:hlinkClick r:id="rId3"/>
                        </a:rPr>
                        <a:t>1241 Task Force</a:t>
                      </a:r>
                      <a:r>
                        <a:rPr lang="en" sz="1100" b="1"/>
                        <a:t> </a:t>
                      </a:r>
                      <a:endParaRPr sz="1100" b="1"/>
                    </a:p>
                    <a:p>
                      <a:pPr marL="0" marR="0" lvl="0" indent="0" algn="l" rtl="0">
                        <a:lnSpc>
                          <a:spcPct val="100000"/>
                        </a:lnSpc>
                        <a:spcBef>
                          <a:spcPts val="0"/>
                        </a:spcBef>
                        <a:spcAft>
                          <a:spcPts val="0"/>
                        </a:spcAft>
                        <a:buNone/>
                      </a:pPr>
                      <a:r>
                        <a:rPr lang="en" sz="1100" b="1" u="sng">
                          <a:solidFill>
                            <a:schemeClr val="hlink"/>
                          </a:solidFill>
                          <a:hlinkClick r:id="rId4"/>
                        </a:rPr>
                        <a:t>Technical Advisory Panel (TAP)</a:t>
                      </a:r>
                      <a:endParaRPr sz="1100" b="1"/>
                    </a:p>
                    <a:p>
                      <a:pPr marL="0" marR="0" lvl="0" indent="0" algn="l" rtl="0">
                        <a:lnSpc>
                          <a:spcPct val="100000"/>
                        </a:lnSpc>
                        <a:spcBef>
                          <a:spcPts val="0"/>
                        </a:spcBef>
                        <a:spcAft>
                          <a:spcPts val="0"/>
                        </a:spcAft>
                        <a:buNone/>
                      </a:pPr>
                      <a:r>
                        <a:rPr lang="en" sz="1100" b="1" u="sng">
                          <a:solidFill>
                            <a:schemeClr val="hlink"/>
                          </a:solidFill>
                          <a:hlinkClick r:id="rId5"/>
                        </a:rPr>
                        <a:t>Accountability Work Group (AWG)</a:t>
                      </a:r>
                      <a:endParaRPr sz="1100" b="1"/>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100" b="1" u="none" strike="noStrike" cap="none"/>
                        <a:t>CDE Documentation and Guidance</a:t>
                      </a:r>
                      <a:endParaRPr sz="11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100" u="none" strike="noStrike" cap="none"/>
                        <a:t>Department provides documentation, logistics and parameters for implementation.  Guidance includes requirements and recommendations.</a:t>
                      </a:r>
                      <a:endParaRPr sz="11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 sz="1100" b="1" u="none" strike="noStrike" cap="none"/>
                        <a:t>Documentation:  </a:t>
                      </a:r>
                      <a:r>
                        <a:rPr lang="en" sz="1100" u="none" strike="noStrike" cap="none"/>
                        <a:t>Frameworks Calculation Guidebook</a:t>
                      </a:r>
                      <a:endParaRPr sz="1100" u="none" strike="noStrike" cap="none"/>
                    </a:p>
                    <a:p>
                      <a:pPr marL="0" marR="0" lvl="0" indent="0" algn="l" rtl="0">
                        <a:lnSpc>
                          <a:spcPct val="100000"/>
                        </a:lnSpc>
                        <a:spcBef>
                          <a:spcPts val="0"/>
                        </a:spcBef>
                        <a:spcAft>
                          <a:spcPts val="0"/>
                        </a:spcAft>
                        <a:buClr>
                          <a:srgbClr val="000000"/>
                        </a:buClr>
                        <a:buSzPts val="1400"/>
                        <a:buFont typeface="Arial"/>
                        <a:buNone/>
                      </a:pPr>
                      <a:r>
                        <a:rPr lang="en" sz="1100" b="1" u="none" strike="noStrike" cap="none"/>
                        <a:t>Guidance:</a:t>
                      </a:r>
                      <a:r>
                        <a:rPr lang="en" sz="1100" u="none" strike="noStrike" cap="none"/>
                        <a:t>  Request to Reconsider Guidance, UIP Handbook</a:t>
                      </a:r>
                      <a:endParaRPr sz="1100" u="none" strike="noStrike" cap="none"/>
                    </a:p>
                  </a:txBody>
                  <a:tcPr marL="91425" marR="91425" marT="91425" marB="91425"/>
                </a:tc>
                <a:extLst>
                  <a:ext uri="{0D108BD9-81ED-4DB2-BD59-A6C34878D82A}">
                    <a16:rowId xmlns:a16="http://schemas.microsoft.com/office/drawing/2014/main" val="10004"/>
                  </a:ext>
                </a:extLst>
              </a:tr>
            </a:tbl>
          </a:graphicData>
        </a:graphic>
      </p:graphicFrame>
      <p:pic>
        <p:nvPicPr>
          <p:cNvPr id="484" name="Google Shape;484;g28307e2771f_2_1"/>
          <p:cNvPicPr preferRelativeResize="0"/>
          <p:nvPr/>
        </p:nvPicPr>
        <p:blipFill rotWithShape="1">
          <a:blip r:embed="rId6">
            <a:alphaModFix/>
          </a:blip>
          <a:srcRect/>
          <a:stretch/>
        </p:blipFill>
        <p:spPr>
          <a:xfrm>
            <a:off x="272213" y="1213175"/>
            <a:ext cx="1118524" cy="746108"/>
          </a:xfrm>
          <a:prstGeom prst="rect">
            <a:avLst/>
          </a:prstGeom>
          <a:noFill/>
          <a:ln>
            <a:noFill/>
          </a:ln>
        </p:spPr>
      </p:pic>
      <p:pic>
        <p:nvPicPr>
          <p:cNvPr id="485" name="Google Shape;485;g28307e2771f_2_1"/>
          <p:cNvPicPr preferRelativeResize="0"/>
          <p:nvPr/>
        </p:nvPicPr>
        <p:blipFill rotWithShape="1">
          <a:blip r:embed="rId7">
            <a:alphaModFix/>
          </a:blip>
          <a:srcRect/>
          <a:stretch/>
        </p:blipFill>
        <p:spPr>
          <a:xfrm>
            <a:off x="182975" y="3700600"/>
            <a:ext cx="1163600" cy="494693"/>
          </a:xfrm>
          <a:prstGeom prst="rect">
            <a:avLst/>
          </a:prstGeom>
          <a:noFill/>
          <a:ln>
            <a:noFill/>
          </a:ln>
        </p:spPr>
      </p:pic>
      <p:pic>
        <p:nvPicPr>
          <p:cNvPr id="486" name="Google Shape;486;g28307e2771f_2_1"/>
          <p:cNvPicPr preferRelativeResize="0"/>
          <p:nvPr/>
        </p:nvPicPr>
        <p:blipFill rotWithShape="1">
          <a:blip r:embed="rId8">
            <a:alphaModFix/>
          </a:blip>
          <a:srcRect l="20077" t="16091" r="4159" b="27209"/>
          <a:stretch/>
        </p:blipFill>
        <p:spPr>
          <a:xfrm>
            <a:off x="272212" y="2045643"/>
            <a:ext cx="1118525" cy="626408"/>
          </a:xfrm>
          <a:prstGeom prst="rect">
            <a:avLst/>
          </a:prstGeom>
          <a:noFill/>
          <a:ln>
            <a:noFill/>
          </a:ln>
        </p:spPr>
      </p:pic>
      <p:pic>
        <p:nvPicPr>
          <p:cNvPr id="487" name="Google Shape;487;g28307e2771f_2_1"/>
          <p:cNvPicPr preferRelativeResize="0"/>
          <p:nvPr/>
        </p:nvPicPr>
        <p:blipFill>
          <a:blip r:embed="rId9">
            <a:alphaModFix/>
          </a:blip>
          <a:stretch>
            <a:fillRect/>
          </a:stretch>
        </p:blipFill>
        <p:spPr>
          <a:xfrm>
            <a:off x="205516" y="2812670"/>
            <a:ext cx="1118524" cy="7473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8307e2771f_2_323"/>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sz="1200">
                <a:solidFill>
                  <a:srgbClr val="999999"/>
                </a:solidFill>
                <a:latin typeface="Rockwell"/>
                <a:ea typeface="Rockwell"/>
                <a:cs typeface="Rockwell"/>
                <a:sym typeface="Rockwell"/>
              </a:rPr>
              <a:t>9</a:t>
            </a:fld>
            <a:endParaRPr sz="1200">
              <a:solidFill>
                <a:srgbClr val="999999"/>
              </a:solidFill>
              <a:latin typeface="Rockwell"/>
              <a:ea typeface="Rockwell"/>
              <a:cs typeface="Rockwell"/>
              <a:sym typeface="Rockwell"/>
            </a:endParaRPr>
          </a:p>
        </p:txBody>
      </p:sp>
      <p:pic>
        <p:nvPicPr>
          <p:cNvPr id="494" name="Google Shape;494;g28307e2771f_2_323"/>
          <p:cNvPicPr preferRelativeResize="0"/>
          <p:nvPr/>
        </p:nvPicPr>
        <p:blipFill>
          <a:blip r:embed="rId3">
            <a:alphaModFix/>
          </a:blip>
          <a:stretch>
            <a:fillRect/>
          </a:stretch>
        </p:blipFill>
        <p:spPr>
          <a:xfrm>
            <a:off x="3566300" y="1131975"/>
            <a:ext cx="2472875" cy="3688293"/>
          </a:xfrm>
          <a:prstGeom prst="rect">
            <a:avLst/>
          </a:prstGeom>
          <a:noFill/>
          <a:ln>
            <a:noFill/>
          </a:ln>
        </p:spPr>
      </p:pic>
      <p:sp>
        <p:nvSpPr>
          <p:cNvPr id="495" name="Google Shape;495;g28307e2771f_2_323"/>
          <p:cNvSpPr txBox="1"/>
          <p:nvPr/>
        </p:nvSpPr>
        <p:spPr>
          <a:xfrm>
            <a:off x="621925" y="1131975"/>
            <a:ext cx="1983600" cy="447000"/>
          </a:xfrm>
          <a:prstGeom prst="rect">
            <a:avLst/>
          </a:prstGeom>
          <a:solidFill>
            <a:srgbClr val="BBD6EE"/>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D1E8E"/>
                </a:solidFill>
                <a:latin typeface="Calibri"/>
                <a:ea typeface="Calibri"/>
                <a:cs typeface="Calibri"/>
                <a:sym typeface="Calibri"/>
              </a:rPr>
              <a:t>2023 Frameworks Released</a:t>
            </a:r>
            <a:endParaRPr sz="1300" b="1">
              <a:solidFill>
                <a:srgbClr val="0D1E8E"/>
              </a:solidFill>
              <a:latin typeface="Calibri"/>
              <a:ea typeface="Calibri"/>
              <a:cs typeface="Calibri"/>
              <a:sym typeface="Calibri"/>
            </a:endParaRPr>
          </a:p>
        </p:txBody>
      </p:sp>
      <p:sp>
        <p:nvSpPr>
          <p:cNvPr id="496" name="Google Shape;496;g28307e2771f_2_323"/>
          <p:cNvSpPr txBox="1"/>
          <p:nvPr/>
        </p:nvSpPr>
        <p:spPr>
          <a:xfrm>
            <a:off x="621925" y="2276875"/>
            <a:ext cx="1983600" cy="447000"/>
          </a:xfrm>
          <a:prstGeom prst="rect">
            <a:avLst/>
          </a:prstGeom>
          <a:solidFill>
            <a:srgbClr val="BBD6EE"/>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D1E8E"/>
                </a:solidFill>
                <a:latin typeface="Calibri"/>
                <a:ea typeface="Calibri"/>
                <a:cs typeface="Calibri"/>
                <a:sym typeface="Calibri"/>
              </a:rPr>
              <a:t>2023 Supplemental Framework Report</a:t>
            </a:r>
            <a:endParaRPr sz="1300" b="1">
              <a:solidFill>
                <a:srgbClr val="0D1E8E"/>
              </a:solidFill>
              <a:latin typeface="Calibri"/>
              <a:ea typeface="Calibri"/>
              <a:cs typeface="Calibri"/>
              <a:sym typeface="Calibri"/>
            </a:endParaRPr>
          </a:p>
        </p:txBody>
      </p:sp>
      <p:sp>
        <p:nvSpPr>
          <p:cNvPr id="497" name="Google Shape;497;g28307e2771f_2_323"/>
          <p:cNvSpPr txBox="1"/>
          <p:nvPr/>
        </p:nvSpPr>
        <p:spPr>
          <a:xfrm>
            <a:off x="655100" y="3282969"/>
            <a:ext cx="1983600" cy="567300"/>
          </a:xfrm>
          <a:prstGeom prst="rect">
            <a:avLst/>
          </a:prstGeom>
          <a:solidFill>
            <a:srgbClr val="BBD6EE"/>
          </a:solidFill>
          <a:ln w="9525"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D1E8E"/>
                </a:solidFill>
                <a:latin typeface="Calibri"/>
                <a:ea typeface="Calibri"/>
                <a:cs typeface="Calibri"/>
                <a:sym typeface="Calibri"/>
              </a:rPr>
              <a:t>2024 Framework with New Measures for Points</a:t>
            </a:r>
            <a:endParaRPr sz="1300" b="1">
              <a:solidFill>
                <a:srgbClr val="0D1E8E"/>
              </a:solidFill>
              <a:latin typeface="Calibri"/>
              <a:ea typeface="Calibri"/>
              <a:cs typeface="Calibri"/>
              <a:sym typeface="Calibri"/>
            </a:endParaRPr>
          </a:p>
        </p:txBody>
      </p:sp>
      <p:sp>
        <p:nvSpPr>
          <p:cNvPr id="498" name="Google Shape;498;g28307e2771f_2_323"/>
          <p:cNvSpPr txBox="1"/>
          <p:nvPr/>
        </p:nvSpPr>
        <p:spPr>
          <a:xfrm>
            <a:off x="6966775" y="3282975"/>
            <a:ext cx="1983600" cy="5673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D1E8E"/>
                </a:solidFill>
                <a:latin typeface="Calibri"/>
                <a:ea typeface="Calibri"/>
                <a:cs typeface="Calibri"/>
                <a:sym typeface="Calibri"/>
              </a:rPr>
              <a:t>Final Report Due</a:t>
            </a:r>
            <a:endParaRPr sz="1300" b="1">
              <a:solidFill>
                <a:srgbClr val="0D1E8E"/>
              </a:solidFill>
              <a:latin typeface="Calibri"/>
              <a:ea typeface="Calibri"/>
              <a:cs typeface="Calibri"/>
              <a:sym typeface="Calibri"/>
            </a:endParaRPr>
          </a:p>
        </p:txBody>
      </p:sp>
      <p:sp>
        <p:nvSpPr>
          <p:cNvPr id="499" name="Google Shape;499;g28307e2771f_2_323"/>
          <p:cNvSpPr txBox="1"/>
          <p:nvPr/>
        </p:nvSpPr>
        <p:spPr>
          <a:xfrm>
            <a:off x="6966775" y="2596456"/>
            <a:ext cx="1983600" cy="5673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D1E8E"/>
                </a:solidFill>
                <a:latin typeface="Calibri"/>
                <a:ea typeface="Calibri"/>
                <a:cs typeface="Calibri"/>
                <a:sym typeface="Calibri"/>
              </a:rPr>
              <a:t>Interim Report Due</a:t>
            </a:r>
            <a:endParaRPr sz="1300" b="1">
              <a:solidFill>
                <a:srgbClr val="0D1E8E"/>
              </a:solidFill>
              <a:latin typeface="Calibri"/>
              <a:ea typeface="Calibri"/>
              <a:cs typeface="Calibri"/>
              <a:sym typeface="Calibri"/>
            </a:endParaRPr>
          </a:p>
        </p:txBody>
      </p:sp>
      <p:sp>
        <p:nvSpPr>
          <p:cNvPr id="500" name="Google Shape;500;g28307e2771f_2_323"/>
          <p:cNvSpPr txBox="1"/>
          <p:nvPr/>
        </p:nvSpPr>
        <p:spPr>
          <a:xfrm>
            <a:off x="6966775" y="1131975"/>
            <a:ext cx="1983600" cy="567300"/>
          </a:xfrm>
          <a:prstGeom prst="rect">
            <a:avLst/>
          </a:prstGeom>
          <a:solidFill>
            <a:srgbClr val="D9D2E9"/>
          </a:solidFill>
          <a:ln w="9525"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0D1E8E"/>
                </a:solidFill>
                <a:latin typeface="Calibri"/>
                <a:ea typeface="Calibri"/>
                <a:cs typeface="Calibri"/>
                <a:sym typeface="Calibri"/>
              </a:rPr>
              <a:t>1241 Task Force Begins</a:t>
            </a:r>
            <a:endParaRPr sz="1300" b="1">
              <a:solidFill>
                <a:srgbClr val="0D1E8E"/>
              </a:solidFill>
              <a:latin typeface="Calibri"/>
              <a:ea typeface="Calibri"/>
              <a:cs typeface="Calibri"/>
              <a:sym typeface="Calibri"/>
            </a:endParaRPr>
          </a:p>
        </p:txBody>
      </p:sp>
      <p:cxnSp>
        <p:nvCxnSpPr>
          <p:cNvPr id="501" name="Google Shape;501;g28307e2771f_2_323"/>
          <p:cNvCxnSpPr/>
          <p:nvPr/>
        </p:nvCxnSpPr>
        <p:spPr>
          <a:xfrm>
            <a:off x="2728075" y="1351125"/>
            <a:ext cx="1245600" cy="8700"/>
          </a:xfrm>
          <a:prstGeom prst="straightConnector1">
            <a:avLst/>
          </a:prstGeom>
          <a:noFill/>
          <a:ln w="38100" cap="flat" cmpd="sng">
            <a:solidFill>
              <a:srgbClr val="488BC9"/>
            </a:solidFill>
            <a:prstDash val="solid"/>
            <a:round/>
            <a:headEnd type="none" w="med" len="med"/>
            <a:tailEnd type="none" w="med" len="med"/>
          </a:ln>
        </p:spPr>
      </p:cxnSp>
      <p:cxnSp>
        <p:nvCxnSpPr>
          <p:cNvPr id="502" name="Google Shape;502;g28307e2771f_2_323"/>
          <p:cNvCxnSpPr/>
          <p:nvPr/>
        </p:nvCxnSpPr>
        <p:spPr>
          <a:xfrm>
            <a:off x="2728075" y="2441650"/>
            <a:ext cx="1245600" cy="8700"/>
          </a:xfrm>
          <a:prstGeom prst="straightConnector1">
            <a:avLst/>
          </a:prstGeom>
          <a:noFill/>
          <a:ln w="38100" cap="flat" cmpd="sng">
            <a:solidFill>
              <a:srgbClr val="488BC9"/>
            </a:solidFill>
            <a:prstDash val="solid"/>
            <a:round/>
            <a:headEnd type="none" w="med" len="med"/>
            <a:tailEnd type="none" w="med" len="med"/>
          </a:ln>
        </p:spPr>
      </p:cxnSp>
      <p:cxnSp>
        <p:nvCxnSpPr>
          <p:cNvPr id="503" name="Google Shape;503;g28307e2771f_2_323"/>
          <p:cNvCxnSpPr/>
          <p:nvPr/>
        </p:nvCxnSpPr>
        <p:spPr>
          <a:xfrm>
            <a:off x="2728075" y="3532175"/>
            <a:ext cx="1245600" cy="8700"/>
          </a:xfrm>
          <a:prstGeom prst="straightConnector1">
            <a:avLst/>
          </a:prstGeom>
          <a:noFill/>
          <a:ln w="38100" cap="flat" cmpd="sng">
            <a:solidFill>
              <a:srgbClr val="488BC9"/>
            </a:solidFill>
            <a:prstDash val="solid"/>
            <a:round/>
            <a:headEnd type="none" w="med" len="med"/>
            <a:tailEnd type="none" w="med" len="med"/>
          </a:ln>
        </p:spPr>
      </p:cxnSp>
      <p:cxnSp>
        <p:nvCxnSpPr>
          <p:cNvPr id="504" name="Google Shape;504;g28307e2771f_2_323"/>
          <p:cNvCxnSpPr/>
          <p:nvPr/>
        </p:nvCxnSpPr>
        <p:spPr>
          <a:xfrm>
            <a:off x="5589075" y="1351125"/>
            <a:ext cx="1245600" cy="8700"/>
          </a:xfrm>
          <a:prstGeom prst="straightConnector1">
            <a:avLst/>
          </a:prstGeom>
          <a:noFill/>
          <a:ln w="38100" cap="flat" cmpd="sng">
            <a:solidFill>
              <a:srgbClr val="674EA7"/>
            </a:solidFill>
            <a:prstDash val="solid"/>
            <a:round/>
            <a:headEnd type="none" w="med" len="med"/>
            <a:tailEnd type="none" w="med" len="med"/>
          </a:ln>
        </p:spPr>
      </p:cxnSp>
      <p:cxnSp>
        <p:nvCxnSpPr>
          <p:cNvPr id="505" name="Google Shape;505;g28307e2771f_2_323"/>
          <p:cNvCxnSpPr/>
          <p:nvPr/>
        </p:nvCxnSpPr>
        <p:spPr>
          <a:xfrm>
            <a:off x="5589075" y="2875756"/>
            <a:ext cx="1245600" cy="8700"/>
          </a:xfrm>
          <a:prstGeom prst="straightConnector1">
            <a:avLst/>
          </a:prstGeom>
          <a:noFill/>
          <a:ln w="38100" cap="flat" cmpd="sng">
            <a:solidFill>
              <a:srgbClr val="674EA7"/>
            </a:solidFill>
            <a:prstDash val="solid"/>
            <a:round/>
            <a:headEnd type="none" w="med" len="med"/>
            <a:tailEnd type="none" w="med" len="med"/>
          </a:ln>
        </p:spPr>
      </p:cxnSp>
      <p:cxnSp>
        <p:nvCxnSpPr>
          <p:cNvPr id="506" name="Google Shape;506;g28307e2771f_2_323"/>
          <p:cNvCxnSpPr/>
          <p:nvPr/>
        </p:nvCxnSpPr>
        <p:spPr>
          <a:xfrm>
            <a:off x="5589075" y="3532181"/>
            <a:ext cx="1245600" cy="8700"/>
          </a:xfrm>
          <a:prstGeom prst="straightConnector1">
            <a:avLst/>
          </a:prstGeom>
          <a:noFill/>
          <a:ln w="38100" cap="flat" cmpd="sng">
            <a:solidFill>
              <a:srgbClr val="674EA7"/>
            </a:solidFill>
            <a:prstDash val="solid"/>
            <a:round/>
            <a:headEnd type="none" w="med" len="med"/>
            <a:tailEnd type="none" w="med" len="med"/>
          </a:ln>
        </p:spPr>
      </p:cxnSp>
      <p:sp>
        <p:nvSpPr>
          <p:cNvPr id="507" name="Google Shape;507;g28307e2771f_2_323"/>
          <p:cNvSpPr txBox="1">
            <a:spLocks noGrp="1"/>
          </p:cNvSpPr>
          <p:nvPr>
            <p:ph type="title"/>
          </p:nvPr>
        </p:nvSpPr>
        <p:spPr>
          <a:xfrm>
            <a:off x="246888" y="173736"/>
            <a:ext cx="8520600" cy="5727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800"/>
              <a:buFont typeface="Arial"/>
              <a:buNone/>
            </a:pPr>
            <a:r>
              <a:rPr lang="en" sz="2400">
                <a:latin typeface="Arial"/>
                <a:ea typeface="Arial"/>
                <a:cs typeface="Arial"/>
                <a:sym typeface="Arial"/>
              </a:rPr>
              <a:t>Overarching Accountability Timeline</a:t>
            </a:r>
            <a:endParaRPr sz="24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6589</Words>
  <Application>Microsoft Office PowerPoint</Application>
  <PresentationFormat>On-screen Show (16:9)</PresentationFormat>
  <Paragraphs>999</Paragraphs>
  <Slides>77</Slides>
  <Notes>68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Calibri</vt:lpstr>
      <vt:lpstr>Segoe UI</vt:lpstr>
      <vt:lpstr>Merriweather</vt:lpstr>
      <vt:lpstr>Roboto</vt:lpstr>
      <vt:lpstr>Museo Slab 500</vt:lpstr>
      <vt:lpstr>Wingdings</vt:lpstr>
      <vt:lpstr>Palatino Linotype</vt:lpstr>
      <vt:lpstr>Rockwell</vt:lpstr>
      <vt:lpstr>Arial</vt:lpstr>
      <vt:lpstr>CDE </vt:lpstr>
      <vt:lpstr>1241 Task Force</vt:lpstr>
      <vt:lpstr>Responding to Task Force Members’ Questions</vt:lpstr>
      <vt:lpstr>Table of Contents</vt:lpstr>
      <vt:lpstr>Colorado’s Educational Accountability System</vt:lpstr>
      <vt:lpstr>Accountability Theory of Action</vt:lpstr>
      <vt:lpstr>Elements of the Current State Accountability System</vt:lpstr>
      <vt:lpstr>An Historical Review of Colorado’s Accountability System</vt:lpstr>
      <vt:lpstr>What do we mean by “policy?”</vt:lpstr>
      <vt:lpstr>Overarching Accountability Timeline</vt:lpstr>
      <vt:lpstr>Elements of the Current State Accountability System</vt:lpstr>
      <vt:lpstr>Performance Frameworks | Purpose</vt:lpstr>
      <vt:lpstr>Performance Frameworks | Performance Indicators</vt:lpstr>
      <vt:lpstr>School and District Performance Framework Ratings</vt:lpstr>
      <vt:lpstr>PWR Indicator | Inclusion in the Framework</vt:lpstr>
      <vt:lpstr>Frameworks Performance Levels and Scoring</vt:lpstr>
      <vt:lpstr>Overview of Colorado’s Growth Model</vt:lpstr>
      <vt:lpstr>How CDE Currently Handles Data for Smaller Systems</vt:lpstr>
      <vt:lpstr>Relationship between 2023 CMAS N-Counts and MGPs</vt:lpstr>
      <vt:lpstr>Additional Study on Small N-Counts in Colorado’s Accountability System</vt:lpstr>
      <vt:lpstr>Performance Frameworks | Exploration of a Combined Subgroup </vt:lpstr>
      <vt:lpstr>Performance Frameworks | Description of Combined Group v. Disaggregated Groups </vt:lpstr>
      <vt:lpstr>Performance Frameworks | Impact Analysis for Combined Group </vt:lpstr>
      <vt:lpstr>Performance Frameworks | Outcomes of the Combined Group Discussion </vt:lpstr>
      <vt:lpstr>Elements of the Current State Accountability System</vt:lpstr>
      <vt:lpstr>Performance Tools and Visualizations </vt:lpstr>
      <vt:lpstr>Data Explorer Tool</vt:lpstr>
      <vt:lpstr>Elements of the Current State Accountability System</vt:lpstr>
      <vt:lpstr>Multiple Purposes for Improvement Planning</vt:lpstr>
      <vt:lpstr>Making Accountability Meaningful </vt:lpstr>
      <vt:lpstr>Elements of the Current State Accountability System</vt:lpstr>
      <vt:lpstr>Accountability Committees</vt:lpstr>
      <vt:lpstr>Elements of the Current State Accountability System</vt:lpstr>
      <vt:lpstr>CDE Support Structure</vt:lpstr>
      <vt:lpstr>State Accountability Clock Process</vt:lpstr>
      <vt:lpstr>Performance Watch | Overview</vt:lpstr>
      <vt:lpstr>Performance Watch | Expectations by Category</vt:lpstr>
      <vt:lpstr>Districts and Schools on Performance Watch in 2022</vt:lpstr>
      <vt:lpstr>Preliminary District Ratings | Rating Trends  Over Time (2019-2023)</vt:lpstr>
      <vt:lpstr>Preliminary District Ratings | Performance Watch  Comparison Over Time (2019-2023)  </vt:lpstr>
      <vt:lpstr>Preliminary School Plan Types |  Distribution of Plans Over Time (2019-2023)</vt:lpstr>
      <vt:lpstr>Preliminary School  Plan  Types |   Performance Watch Over Time (2019-2023)</vt:lpstr>
      <vt:lpstr>Reviewing Ratings Over Time for Sites on Performance Watch</vt:lpstr>
      <vt:lpstr>Elements of the Current State Accountability System</vt:lpstr>
      <vt:lpstr>School &amp; District Accreditation Process </vt:lpstr>
      <vt:lpstr>Accreditation Contract Process</vt:lpstr>
      <vt:lpstr>Elements of the Current State Accountability System</vt:lpstr>
      <vt:lpstr>Summary of School and District Awards</vt:lpstr>
      <vt:lpstr>Thank you!</vt:lpstr>
      <vt:lpstr>Resources and Other  Bonus Content</vt:lpstr>
      <vt:lpstr>Upcoming Accountability Events</vt:lpstr>
      <vt:lpstr>Training Opportunities</vt:lpstr>
      <vt:lpstr>Resources</vt:lpstr>
      <vt:lpstr>2023 Informational Results for Schools and Districts</vt:lpstr>
      <vt:lpstr>Deeper Dive on the PWR Indicator</vt:lpstr>
      <vt:lpstr>PWR Indicator | Background and Overview</vt:lpstr>
      <vt:lpstr>PWR Indicator | Inclusion in the Framework</vt:lpstr>
      <vt:lpstr>PWR Indicator | Sub-Indicator Weight in the Frameworks</vt:lpstr>
      <vt:lpstr>Dropout Rate Sub-Indicator | Inclusion in the Framework</vt:lpstr>
      <vt:lpstr>Dropout Rate Sub-Indicator | Calculation</vt:lpstr>
      <vt:lpstr>Graduation Rate Sub-Indicator | Inclusion in the Framework</vt:lpstr>
      <vt:lpstr>Graduation Rate Sub-Indicator | Calculation</vt:lpstr>
      <vt:lpstr>CO SAT Sub-Indicators | Inclusion in the Framework</vt:lpstr>
      <vt:lpstr>CO SAT Sub-Indicators | Calculation</vt:lpstr>
      <vt:lpstr>Matriculation Rate Sub-Indicator | Inclusion in the Framework</vt:lpstr>
      <vt:lpstr>Matriculation Rate Sub-Indicator | Calculation</vt:lpstr>
      <vt:lpstr>Higher Bar Sub-Indicators | Inclusion in the Framework</vt:lpstr>
      <vt:lpstr>Higher Bar Sub-Indicators | Calculation</vt:lpstr>
      <vt:lpstr>2023 Preliminary Framework Results</vt:lpstr>
      <vt:lpstr>Preliminary District Ratings | Distribution of 2023 Ratings</vt:lpstr>
      <vt:lpstr>Preliminary District Ratings | Participation Trends Over Time</vt:lpstr>
      <vt:lpstr>Preliminary District Ratings | Performance Watch by Year</vt:lpstr>
      <vt:lpstr>Preliminary School Plan  Types |   Distribution of Plan Types</vt:lpstr>
      <vt:lpstr>Preliminary School Plan Types |  Participation Trends Over Time</vt:lpstr>
      <vt:lpstr>Preliminary School Plan Types |   Performance Watch by Year</vt:lpstr>
      <vt:lpstr>Preliminary School Plan Types |   Performance Watch by Year (cont.)</vt:lpstr>
      <vt:lpstr>And now the real work begins...</vt:lpstr>
      <vt:lpstr>Preliminary Frameworks |  Request to Reconsider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1241 Task Force</dc:title>
  <dc:creator>Medler, Lisa</dc:creator>
  <cp:lastModifiedBy>Medler, Lisa</cp:lastModifiedBy>
  <cp:revision>1</cp:revision>
  <dcterms:modified xsi:type="dcterms:W3CDTF">2023-09-26T01:10:17Z</dcterms:modified>
</cp:coreProperties>
</file>