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7"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Roboto" panose="02000000000000000000" pitchFamily="2" charset="0"/>
      <p:regular r:id="rId45"/>
      <p:bold r:id="rId46"/>
      <p:italic r:id="rId47"/>
      <p:boldItalic r:id="rId48"/>
    </p:embeddedFont>
    <p:embeddedFont>
      <p:font typeface="Rockwell" panose="02060603020205020403" pitchFamily="18"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E709EA-79CF-43A6-B9A0-F9F6CFC89A71}">
  <a:tblStyle styleId="{06E709EA-79CF-43A6-B9A0-F9F6CFC89A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jamboard.google.com/d/1lK7vicjXHf2HbPvl0ojgBccHyyuHueb-Fgdm2_AET4A/viewer?f=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14bd35581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14bd35581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10e7e28c7f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10e7e28c7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f42db68f41_0_4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f42db68f41_0_4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f42db68f41_0_4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f42db68f41_0_4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10e7e28c7f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10e7e28c7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f42db68f41_0_4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f42db68f41_0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14bd35581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14bd35581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f4734fecab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Jamboard</a:t>
            </a:r>
            <a:endParaRPr/>
          </a:p>
        </p:txBody>
      </p:sp>
      <p:sp>
        <p:nvSpPr>
          <p:cNvPr id="461" name="Google Shape;461;g1f4734feca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f98fa5c9c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f98fa5c9c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144518cfa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144518cf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f42db68f4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1f42db68f4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24" name="Google Shape;324;g1f42db68f41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144518cf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144518cf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144518cfa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144518cf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144518cfa2_5_6:notes"/>
          <p:cNvSpPr>
            <a:spLocks noGrp="1" noRot="1" noChangeAspect="1"/>
          </p:cNvSpPr>
          <p:nvPr>
            <p:ph type="sldImg" idx="2"/>
          </p:nvPr>
        </p:nvSpPr>
        <p:spPr>
          <a:xfrm>
            <a:off x="702762" y="1143000"/>
            <a:ext cx="54525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2144518cfa2_5_6: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165100" lvl="0" indent="-88900" algn="l" rtl="0">
              <a:lnSpc>
                <a:spcPct val="100000"/>
              </a:lnSpc>
              <a:spcBef>
                <a:spcPts val="0"/>
              </a:spcBef>
              <a:spcAft>
                <a:spcPts val="0"/>
              </a:spcAft>
              <a:buClr>
                <a:schemeClr val="dk1"/>
              </a:buClr>
              <a:buSzPts val="1200"/>
              <a:buFont typeface="Arial"/>
              <a:buNone/>
            </a:pPr>
            <a:endParaRPr/>
          </a:p>
        </p:txBody>
      </p:sp>
      <p:sp>
        <p:nvSpPr>
          <p:cNvPr id="496" name="Google Shape;496;g2144518cfa2_5_6:notes"/>
          <p:cNvSpPr txBox="1">
            <a:spLocks noGrp="1"/>
          </p:cNvSpPr>
          <p:nvPr>
            <p:ph type="sldNum" idx="12"/>
          </p:nvPr>
        </p:nvSpPr>
        <p:spPr>
          <a:xfrm>
            <a:off x="3884614" y="8685214"/>
            <a:ext cx="2971800" cy="458700"/>
          </a:xfrm>
          <a:prstGeom prst="rect">
            <a:avLst/>
          </a:prstGeom>
          <a:noFill/>
          <a:ln>
            <a:noFill/>
          </a:ln>
        </p:spPr>
        <p:txBody>
          <a:bodyPr spcFirstLastPara="1" wrap="square" lIns="91275" tIns="45650" rIns="912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2dfdea8fbe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2dfdea8fbe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2dfdea8fbe_2_7:notes"/>
          <p:cNvSpPr>
            <a:spLocks noGrp="1" noRot="1" noChangeAspect="1"/>
          </p:cNvSpPr>
          <p:nvPr>
            <p:ph type="sldImg" idx="2"/>
          </p:nvPr>
        </p:nvSpPr>
        <p:spPr>
          <a:xfrm>
            <a:off x="702762" y="1143000"/>
            <a:ext cx="54525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22dfdea8fbe_2_7: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165100" lvl="0" indent="-88900" algn="l" rtl="0">
              <a:lnSpc>
                <a:spcPct val="100000"/>
              </a:lnSpc>
              <a:spcBef>
                <a:spcPts val="0"/>
              </a:spcBef>
              <a:spcAft>
                <a:spcPts val="0"/>
              </a:spcAft>
              <a:buClr>
                <a:schemeClr val="dk1"/>
              </a:buClr>
              <a:buSzPts val="1200"/>
              <a:buFont typeface="Arial"/>
              <a:buNone/>
            </a:pPr>
            <a:endParaRPr/>
          </a:p>
        </p:txBody>
      </p:sp>
      <p:sp>
        <p:nvSpPr>
          <p:cNvPr id="511" name="Google Shape;511;g22dfdea8fbe_2_7:notes"/>
          <p:cNvSpPr txBox="1">
            <a:spLocks noGrp="1"/>
          </p:cNvSpPr>
          <p:nvPr>
            <p:ph type="sldNum" idx="12"/>
          </p:nvPr>
        </p:nvSpPr>
        <p:spPr>
          <a:xfrm>
            <a:off x="3884614" y="8685214"/>
            <a:ext cx="2971800" cy="458700"/>
          </a:xfrm>
          <a:prstGeom prst="rect">
            <a:avLst/>
          </a:prstGeom>
          <a:noFill/>
          <a:ln>
            <a:noFill/>
          </a:ln>
        </p:spPr>
        <p:txBody>
          <a:bodyPr spcFirstLastPara="1" wrap="square" lIns="91275" tIns="45650" rIns="912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144518cfa2_5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144518cfa2_5_2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g2144518cfa2_5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2dfdea8fbe_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22dfdea8fbe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1479735605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1479735605_5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g21479735605_5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1479735605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1479735605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1479735605_6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553" name="Google Shape;553;g21479735605_6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f42db68f41_0_4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f42db68f41_0_4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1479735605_6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21479735605_6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1479735605_6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1479735605_6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1479735605_6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577" name="Google Shape;577;g21479735605_6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1479735605_6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585" name="Google Shape;585;g21479735605_6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1479735605_9_3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21479735605_9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1479735605_6_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609" name="Google Shape;609;g21479735605_6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1825e3ad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21825e3ad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f42db68f41_0_4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1f42db68f41_0_4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1825e3ad79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1825e3ad79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1260d2459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21260d2459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f42db68f41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f42db68f41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1825e3ad79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1825e3ad79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1825e3ad7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1825e3ad7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1825e3ad79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1825e3ad79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f42db68f41_0_40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f42db68f41_0_4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95" name="Google Shape;295;p3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6" name="Google Shape;296;p3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97" name="Google Shape;297;p38"/>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98" name="Google Shape;298;p3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99"/>
        <p:cNvGrpSpPr/>
        <p:nvPr/>
      </p:nvGrpSpPr>
      <p:grpSpPr>
        <a:xfrm>
          <a:off x="0" y="0"/>
          <a:ext cx="0" cy="0"/>
          <a:chOff x="0" y="0"/>
          <a:chExt cx="0" cy="0"/>
        </a:xfrm>
      </p:grpSpPr>
      <p:sp>
        <p:nvSpPr>
          <p:cNvPr id="300" name="Google Shape;300;p39"/>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1" name="Google Shape;301;p39"/>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02" name="Google Shape;302;p39"/>
          <p:cNvPicPr preferRelativeResize="0"/>
          <p:nvPr/>
        </p:nvPicPr>
        <p:blipFill rotWithShape="1">
          <a:blip r:embed="rId2">
            <a:alphaModFix/>
          </a:blip>
          <a:srcRect/>
          <a:stretch/>
        </p:blipFill>
        <p:spPr>
          <a:xfrm>
            <a:off x="8086705" y="4629152"/>
            <a:ext cx="857291" cy="364738"/>
          </a:xfrm>
          <a:prstGeom prst="rect">
            <a:avLst/>
          </a:prstGeom>
          <a:noFill/>
          <a:ln>
            <a:noFill/>
          </a:ln>
        </p:spPr>
      </p:pic>
      <p:sp>
        <p:nvSpPr>
          <p:cNvPr id="303" name="Google Shape;303;p3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4" name="Google Shape;304;p39"/>
          <p:cNvPicPr preferRelativeResize="0"/>
          <p:nvPr/>
        </p:nvPicPr>
        <p:blipFill rotWithShape="1">
          <a:blip r:embed="rId3">
            <a:alphaModFix/>
          </a:blip>
          <a:srcRect/>
          <a:stretch/>
        </p:blipFill>
        <p:spPr>
          <a:xfrm>
            <a:off x="3" y="1"/>
            <a:ext cx="9143995" cy="914399"/>
          </a:xfrm>
          <a:prstGeom prst="rect">
            <a:avLst/>
          </a:prstGeom>
          <a:noFill/>
          <a:ln>
            <a:noFill/>
          </a:ln>
        </p:spPr>
      </p:pic>
      <p:sp>
        <p:nvSpPr>
          <p:cNvPr id="305" name="Google Shape;305;p3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306"/>
        <p:cNvGrpSpPr/>
        <p:nvPr/>
      </p:nvGrpSpPr>
      <p:grpSpPr>
        <a:xfrm>
          <a:off x="0" y="0"/>
          <a:ext cx="0" cy="0"/>
          <a:chOff x="0" y="0"/>
          <a:chExt cx="0" cy="0"/>
        </a:xfrm>
      </p:grpSpPr>
      <p:sp>
        <p:nvSpPr>
          <p:cNvPr id="307" name="Google Shape;307;p40"/>
          <p:cNvSpPr txBox="1">
            <a:spLocks noGrp="1"/>
          </p:cNvSpPr>
          <p:nvPr>
            <p:ph type="body" idx="1"/>
          </p:nvPr>
        </p:nvSpPr>
        <p:spPr>
          <a:xfrm>
            <a:off x="628650" y="1097280"/>
            <a:ext cx="3886200" cy="3437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308" name="Google Shape;308;p40"/>
          <p:cNvSpPr txBox="1">
            <a:spLocks noGrp="1"/>
          </p:cNvSpPr>
          <p:nvPr>
            <p:ph type="body" idx="2"/>
          </p:nvPr>
        </p:nvSpPr>
        <p:spPr>
          <a:xfrm>
            <a:off x="4629150" y="1097280"/>
            <a:ext cx="3886200" cy="3437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309" name="Google Shape;309;p40"/>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310" name="Google Shape;310;p40"/>
          <p:cNvSpPr txBox="1">
            <a:spLocks noGrp="1"/>
          </p:cNvSpPr>
          <p:nvPr>
            <p:ph type="title"/>
          </p:nvPr>
        </p:nvSpPr>
        <p:spPr>
          <a:xfrm>
            <a:off x="245193" y="190885"/>
            <a:ext cx="6081900" cy="56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11" name="Google Shape;311;p40"/>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312" name="Google Shape;312;p40"/>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a:solidFill>
                  <a:srgbClr val="7F7F7F"/>
                </a:solidFill>
                <a:latin typeface="Calibri"/>
                <a:ea typeface="Calibri"/>
                <a:cs typeface="Calibri"/>
                <a:sym typeface="Calibri"/>
              </a:defRPr>
            </a:lvl1pPr>
            <a:lvl2pPr marL="0" lvl="1" indent="0" algn="l" rtl="0">
              <a:spcBef>
                <a:spcPts val="0"/>
              </a:spcBef>
              <a:buNone/>
              <a:defRPr sz="1600">
                <a:solidFill>
                  <a:srgbClr val="7F7F7F"/>
                </a:solidFill>
                <a:latin typeface="Calibri"/>
                <a:ea typeface="Calibri"/>
                <a:cs typeface="Calibri"/>
                <a:sym typeface="Calibri"/>
              </a:defRPr>
            </a:lvl2pPr>
            <a:lvl3pPr marL="0" lvl="2" indent="0" algn="l" rtl="0">
              <a:spcBef>
                <a:spcPts val="0"/>
              </a:spcBef>
              <a:buNone/>
              <a:defRPr sz="1600">
                <a:solidFill>
                  <a:srgbClr val="7F7F7F"/>
                </a:solidFill>
                <a:latin typeface="Calibri"/>
                <a:ea typeface="Calibri"/>
                <a:cs typeface="Calibri"/>
                <a:sym typeface="Calibri"/>
              </a:defRPr>
            </a:lvl3pPr>
            <a:lvl4pPr marL="0" lvl="3" indent="0" algn="l" rtl="0">
              <a:spcBef>
                <a:spcPts val="0"/>
              </a:spcBef>
              <a:buNone/>
              <a:defRPr sz="1600">
                <a:solidFill>
                  <a:srgbClr val="7F7F7F"/>
                </a:solidFill>
                <a:latin typeface="Calibri"/>
                <a:ea typeface="Calibri"/>
                <a:cs typeface="Calibri"/>
                <a:sym typeface="Calibri"/>
              </a:defRPr>
            </a:lvl4pPr>
            <a:lvl5pPr marL="0" lvl="4" indent="0" algn="l" rtl="0">
              <a:spcBef>
                <a:spcPts val="0"/>
              </a:spcBef>
              <a:buNone/>
              <a:defRPr sz="1600">
                <a:solidFill>
                  <a:srgbClr val="7F7F7F"/>
                </a:solidFill>
                <a:latin typeface="Calibri"/>
                <a:ea typeface="Calibri"/>
                <a:cs typeface="Calibri"/>
                <a:sym typeface="Calibri"/>
              </a:defRPr>
            </a:lvl5pPr>
            <a:lvl6pPr marL="0" lvl="5" indent="0" algn="l" rtl="0">
              <a:spcBef>
                <a:spcPts val="0"/>
              </a:spcBef>
              <a:buNone/>
              <a:defRPr sz="1600">
                <a:solidFill>
                  <a:srgbClr val="7F7F7F"/>
                </a:solidFill>
                <a:latin typeface="Calibri"/>
                <a:ea typeface="Calibri"/>
                <a:cs typeface="Calibri"/>
                <a:sym typeface="Calibri"/>
              </a:defRPr>
            </a:lvl6pPr>
            <a:lvl7pPr marL="0" lvl="6" indent="0" algn="l" rtl="0">
              <a:spcBef>
                <a:spcPts val="0"/>
              </a:spcBef>
              <a:buNone/>
              <a:defRPr sz="1600">
                <a:solidFill>
                  <a:srgbClr val="7F7F7F"/>
                </a:solidFill>
                <a:latin typeface="Calibri"/>
                <a:ea typeface="Calibri"/>
                <a:cs typeface="Calibri"/>
                <a:sym typeface="Calibri"/>
              </a:defRPr>
            </a:lvl7pPr>
            <a:lvl8pPr marL="0" lvl="7" indent="0" algn="l" rtl="0">
              <a:spcBef>
                <a:spcPts val="0"/>
              </a:spcBef>
              <a:buNone/>
              <a:defRPr sz="1600">
                <a:solidFill>
                  <a:srgbClr val="7F7F7F"/>
                </a:solidFill>
                <a:latin typeface="Calibri"/>
                <a:ea typeface="Calibri"/>
                <a:cs typeface="Calibri"/>
                <a:sym typeface="Calibri"/>
              </a:defRPr>
            </a:lvl8pPr>
            <a:lvl9pPr marL="0" lvl="8" indent="0" algn="l" rtl="0">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accountability/1-ccr3011sb22137final"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accountability/1-ccr3011sb22137final" TargetMode="External"/><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accountability/ada_participation_rates_state_dist_sch_2018_2022"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 Id="rId5" Type="http://schemas.openxmlformats.org/officeDocument/2006/relationships/hyperlink" Target="https://www.cde.state.co.us/accountability/participationandaccountabilityguide-0" TargetMode="External"/><Relationship Id="rId4" Type="http://schemas.openxmlformats.org/officeDocument/2006/relationships/hyperlink" Target="http://go.boarddocs.com/co/cde/Board.nsf/goto?open&amp;id=CFLKQT53074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jamboard.google.com/d/1QRAPKI7Xcf_VjcRbZbh_DyWRJ1dXoxVaMk7rLlcMeFI/viewer?f=0" TargetMode="External"/><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2z2Lg8nPb-o"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8" Type="http://schemas.openxmlformats.org/officeDocument/2006/relationships/hyperlink" Target="https://jamboard.google.com/d/1yJ0hHwTdw0YU0hXn_T_J_4jshyTydnYWKsr3jypH45A/viewer?pli=1&amp;f=0" TargetMode="External"/><Relationship Id="rId3" Type="http://schemas.openxmlformats.org/officeDocument/2006/relationships/hyperlink" Target="https://drive.google.com/file/d/1sfxj5oIvF5ZXuLs5dUpzU-kUIPENgJvn/view?usp=sharing" TargetMode="External"/><Relationship Id="rId7" Type="http://schemas.openxmlformats.org/officeDocument/2006/relationships/hyperlink" Target="https://go.boarddocs.com/co/cde/Board.nsf/files/CNSR7H5D0963/$file/Presentation%20-%202022-23%20MOY%20CDE%20Progress%20Monitoring.pdf" TargetMode="External"/><Relationship Id="rId2" Type="http://schemas.openxmlformats.org/officeDocument/2006/relationships/notesSlide" Target="../notesSlides/notesSlide27.xml"/><Relationship Id="rId1" Type="http://schemas.openxmlformats.org/officeDocument/2006/relationships/slideLayout" Target="../slideLayouts/slideLayout37.xml"/><Relationship Id="rId6" Type="http://schemas.openxmlformats.org/officeDocument/2006/relationships/hyperlink" Target="https://drive.google.com/file/d/16USEtsy0vLUl9gSQuw_OR7xlgpYUnKwP/view?usp=sharing" TargetMode="External"/><Relationship Id="rId5" Type="http://schemas.openxmlformats.org/officeDocument/2006/relationships/hyperlink" Target="https://docs.google.com/spreadsheets/d/1gbN2Vjz6GrKQ_T3C94rYzDCpSBBKnT-5agHtVqluedk/edit#gid=307395083" TargetMode="External"/><Relationship Id="rId4" Type="http://schemas.openxmlformats.org/officeDocument/2006/relationships/hyperlink" Target="https://drive.google.com/file/d/19KzW7NmQVm_r7TxU995t0eCsusqo_X6_/view?usp=shar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schoolview/frameworks/welcome" TargetMode="External"/><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code/accountability-performancesnapshot" TargetMode="External"/><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istrict-school-dashboard" TargetMode="External"/><Relationship Id="rId2" Type="http://schemas.openxmlformats.org/officeDocument/2006/relationships/notesSlide" Target="../notesSlides/notesSlide32.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code/accountability-dataexplorertool" TargetMode="External"/><Relationship Id="rId2" Type="http://schemas.openxmlformats.org/officeDocument/2006/relationships/notesSlide" Target="../notesSlides/notesSlide33.xml"/><Relationship Id="rId1" Type="http://schemas.openxmlformats.org/officeDocument/2006/relationships/slideLayout" Target="../slideLayouts/slideLayout31.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hyperlink" Target="mailto:wales_a@cde.state.co.us" TargetMode="External"/><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accountability/accountabilityworkgroup"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hyperlink" Target="https://www.cde.state.co.us/accountability/sbdaccountabilityfactsheet" TargetMode="External"/><Relationship Id="rId5" Type="http://schemas.openxmlformats.org/officeDocument/2006/relationships/hyperlink" Target="https://www.cde.state.co.us/accountability/higherbarsubindicatorfactsheet" TargetMode="External"/><Relationship Id="rId4" Type="http://schemas.openxmlformats.org/officeDocument/2006/relationships/hyperlink" Target="https://www.cde.state.co.us/accountability/ontrackgrowthfactshee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cxnSp>
        <p:nvCxnSpPr>
          <p:cNvPr id="317" name="Google Shape;317;p41"/>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318" name="Google Shape;318;p4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a:t>
            </a:fld>
            <a:endParaRPr/>
          </a:p>
        </p:txBody>
      </p:sp>
      <p:sp>
        <p:nvSpPr>
          <p:cNvPr id="319" name="Google Shape;319;p41"/>
          <p:cNvSpPr txBox="1">
            <a:spLocks noGrp="1"/>
          </p:cNvSpPr>
          <p:nvPr>
            <p:ph type="ctrTitle"/>
          </p:nvPr>
        </p:nvSpPr>
        <p:spPr>
          <a:xfrm>
            <a:off x="311700" y="744575"/>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Accountability Work Group</a:t>
            </a:r>
            <a:endParaRPr/>
          </a:p>
        </p:txBody>
      </p:sp>
      <p:sp>
        <p:nvSpPr>
          <p:cNvPr id="320" name="Google Shape;320;p41"/>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1200"/>
              </a:spcAft>
              <a:buNone/>
            </a:pPr>
            <a:r>
              <a:rPr lang="en"/>
              <a:t>April 14,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0"/>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10</a:t>
            </a:fld>
            <a:endParaRPr/>
          </a:p>
        </p:txBody>
      </p:sp>
      <p:sp>
        <p:nvSpPr>
          <p:cNvPr id="389" name="Google Shape;389;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Goal for this Discussion</a:t>
            </a:r>
            <a:endParaRPr/>
          </a:p>
        </p:txBody>
      </p:sp>
      <p:sp>
        <p:nvSpPr>
          <p:cNvPr id="390" name="Google Shape;390;p5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Gather advice on how to clarify the role and reporting of state assessment participation in accountability</a:t>
            </a:r>
            <a:endParaRPr/>
          </a:p>
          <a:p>
            <a:pPr marL="457200" lvl="0" indent="-330200" algn="l" rtl="0">
              <a:spcBef>
                <a:spcPts val="0"/>
              </a:spcBef>
              <a:spcAft>
                <a:spcPts val="0"/>
              </a:spcAft>
              <a:buSzPts val="1600"/>
              <a:buChar char="●"/>
            </a:pPr>
            <a:r>
              <a:rPr lang="en"/>
              <a:t>Important Caveat:  We are only at the discussion phase.  Any recommendations will shared with CDE leadership and potentially the state board for next steps.</a:t>
            </a:r>
            <a:r>
              <a:rPr lang="en" b="1"/>
              <a:t> </a:t>
            </a:r>
            <a:endParaRPr/>
          </a:p>
          <a:p>
            <a:pPr marL="457200" lvl="0" indent="-330200" algn="l" rtl="0">
              <a:spcBef>
                <a:spcPts val="0"/>
              </a:spcBef>
              <a:spcAft>
                <a:spcPts val="0"/>
              </a:spcAft>
              <a:buSzPts val="1600"/>
              <a:buChar char="●"/>
            </a:pPr>
            <a:r>
              <a:rPr lang="en"/>
              <a:t>Discuss as a group:</a:t>
            </a:r>
            <a:endParaRPr/>
          </a:p>
          <a:p>
            <a:pPr marL="914400" lvl="1" indent="-292100" algn="l" rtl="0">
              <a:spcBef>
                <a:spcPts val="0"/>
              </a:spcBef>
              <a:spcAft>
                <a:spcPts val="0"/>
              </a:spcAft>
              <a:buSzPts val="1000"/>
              <a:buChar char="○"/>
            </a:pPr>
            <a:r>
              <a:rPr lang="en"/>
              <a:t>What is the role of participation in the frameworks?  </a:t>
            </a:r>
            <a:endParaRPr/>
          </a:p>
          <a:p>
            <a:pPr marL="914400" lvl="1" indent="-292100" algn="l" rtl="0">
              <a:spcBef>
                <a:spcPts val="0"/>
              </a:spcBef>
              <a:spcAft>
                <a:spcPts val="0"/>
              </a:spcAft>
              <a:buSzPts val="1000"/>
              <a:buChar char="○"/>
            </a:pPr>
            <a:r>
              <a:rPr lang="en"/>
              <a:t>How do we balance reporting on accountability expectations and interpreting results?</a:t>
            </a:r>
            <a:endParaRPr/>
          </a:p>
          <a:p>
            <a:pPr marL="914400" lvl="1" indent="-292100" algn="l" rtl="0">
              <a:spcBef>
                <a:spcPts val="0"/>
              </a:spcBef>
              <a:spcAft>
                <a:spcPts val="0"/>
              </a:spcAft>
              <a:buSzPts val="1000"/>
              <a:buChar char="○"/>
            </a:pPr>
            <a:r>
              <a:rPr lang="en"/>
              <a:t>What is important about the way participation is displayed and gets flagged?</a:t>
            </a:r>
            <a:endParaRPr/>
          </a:p>
          <a:p>
            <a:pPr marL="914400" lvl="1" indent="-292100" algn="l" rtl="0">
              <a:spcBef>
                <a:spcPts val="0"/>
              </a:spcBef>
              <a:spcAft>
                <a:spcPts val="0"/>
              </a:spcAft>
              <a:buSzPts val="1000"/>
              <a:buChar char="○"/>
            </a:pPr>
            <a:r>
              <a:rPr lang="en"/>
              <a:t>What else are we missing that should be considered?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2022 Feedback on Participation</a:t>
            </a:r>
            <a:endParaRPr/>
          </a:p>
        </p:txBody>
      </p:sp>
      <p:sp>
        <p:nvSpPr>
          <p:cNvPr id="396" name="Google Shape;396;p51"/>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11</a:t>
            </a:fld>
            <a:endParaRPr/>
          </a:p>
        </p:txBody>
      </p:sp>
      <p:sp>
        <p:nvSpPr>
          <p:cNvPr id="397" name="Google Shape;397;p51"/>
          <p:cNvSpPr txBox="1">
            <a:spLocks noGrp="1"/>
          </p:cNvSpPr>
          <p:nvPr>
            <p:ph type="body" idx="1"/>
          </p:nvPr>
        </p:nvSpPr>
        <p:spPr>
          <a:xfrm>
            <a:off x="213075" y="1156375"/>
            <a:ext cx="8520600" cy="32259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500"/>
              <a:t>Some larger participation themes CDE heard from the field this fall:</a:t>
            </a:r>
            <a:endParaRPr sz="1500"/>
          </a:p>
          <a:p>
            <a:pPr marL="457200" lvl="0" indent="-323850" algn="l" rtl="0">
              <a:lnSpc>
                <a:spcPct val="100000"/>
              </a:lnSpc>
              <a:spcBef>
                <a:spcPts val="0"/>
              </a:spcBef>
              <a:spcAft>
                <a:spcPts val="0"/>
              </a:spcAft>
              <a:buSzPts val="1500"/>
              <a:buFont typeface="Calibri"/>
              <a:buChar char="●"/>
            </a:pPr>
            <a:r>
              <a:rPr lang="en" sz="1500"/>
              <a:t>Confusion between total participation and accountability participation rates - both in how they are calculated and how they impact ratings</a:t>
            </a:r>
            <a:br>
              <a:rPr lang="en" sz="1500"/>
            </a:br>
            <a:endParaRPr sz="1500"/>
          </a:p>
          <a:p>
            <a:pPr marL="457200" lvl="0" indent="-323850" algn="l" rtl="0">
              <a:lnSpc>
                <a:spcPct val="100000"/>
              </a:lnSpc>
              <a:spcBef>
                <a:spcPts val="0"/>
              </a:spcBef>
              <a:spcAft>
                <a:spcPts val="0"/>
              </a:spcAft>
              <a:buSzPts val="1500"/>
              <a:buFont typeface="Calibri"/>
              <a:buChar char="●"/>
            </a:pPr>
            <a:r>
              <a:rPr lang="en" sz="1500"/>
              <a:t>Community members misinterpreted “Low Participation” descriptors or “Insufficient State Data” ratings to mean that the school/district was actively discouraging participation on state tests or that the results were invalid</a:t>
            </a:r>
            <a:br>
              <a:rPr lang="en" sz="1500"/>
            </a:br>
            <a:endParaRPr sz="1500"/>
          </a:p>
          <a:p>
            <a:pPr marL="457200" lvl="0" indent="-323850" algn="l" rtl="0">
              <a:lnSpc>
                <a:spcPct val="100000"/>
              </a:lnSpc>
              <a:spcBef>
                <a:spcPts val="0"/>
              </a:spcBef>
              <a:spcAft>
                <a:spcPts val="0"/>
              </a:spcAft>
              <a:buSzPts val="1500"/>
              <a:buFont typeface="Arial"/>
              <a:buChar char="●"/>
            </a:pPr>
            <a:r>
              <a:rPr lang="en" sz="1500"/>
              <a:t>90% total participation eligibility requirement for request to reconsider unfairly penalized schools/districts for opt-out rates that are outside of the school/district control</a:t>
            </a:r>
            <a:br>
              <a:rPr lang="en" sz="1500"/>
            </a:b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Current Participation Descriptors and Rates</a:t>
            </a:r>
            <a:endParaRPr/>
          </a:p>
        </p:txBody>
      </p:sp>
      <p:sp>
        <p:nvSpPr>
          <p:cNvPr id="403" name="Google Shape;403;p5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12</a:t>
            </a:fld>
            <a:endParaRPr/>
          </a:p>
        </p:txBody>
      </p:sp>
      <p:sp>
        <p:nvSpPr>
          <p:cNvPr id="404" name="Google Shape;404;p52"/>
          <p:cNvSpPr txBox="1"/>
          <p:nvPr/>
        </p:nvSpPr>
        <p:spPr>
          <a:xfrm>
            <a:off x="178675" y="1229650"/>
            <a:ext cx="3911700" cy="260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hlink"/>
                </a:solidFill>
                <a:latin typeface="Calibri"/>
                <a:ea typeface="Calibri"/>
                <a:cs typeface="Calibri"/>
                <a:sym typeface="Calibri"/>
              </a:rPr>
              <a:t>Performance Framework Participation Descriptors</a:t>
            </a:r>
            <a:endParaRPr sz="1300" b="1">
              <a:solidFill>
                <a:schemeClr val="hlink"/>
              </a:solidFill>
              <a:latin typeface="Calibri"/>
              <a:ea typeface="Calibri"/>
              <a:cs typeface="Calibri"/>
              <a:sym typeface="Calibri"/>
            </a:endParaRPr>
          </a:p>
          <a:p>
            <a:pPr marL="0" lvl="0" indent="0" algn="l" rtl="0">
              <a:spcBef>
                <a:spcPts val="0"/>
              </a:spcBef>
              <a:spcAft>
                <a:spcPts val="0"/>
              </a:spcAft>
              <a:buNone/>
            </a:pPr>
            <a:r>
              <a:rPr lang="en" sz="1200" i="1">
                <a:solidFill>
                  <a:schemeClr val="dk1"/>
                </a:solidFill>
                <a:latin typeface="Calibri"/>
                <a:ea typeface="Calibri"/>
                <a:cs typeface="Calibri"/>
                <a:sym typeface="Calibri"/>
              </a:rPr>
              <a:t>Meets Participation: </a:t>
            </a:r>
            <a:r>
              <a:rPr lang="en" sz="1200">
                <a:solidFill>
                  <a:schemeClr val="dk1"/>
                </a:solidFill>
                <a:latin typeface="Calibri"/>
                <a:ea typeface="Calibri"/>
                <a:cs typeface="Calibri"/>
                <a:sym typeface="Calibri"/>
              </a:rPr>
              <a:t>Above the 95% </a:t>
            </a:r>
            <a:r>
              <a:rPr lang="en" sz="1200" b="1" i="1">
                <a:solidFill>
                  <a:schemeClr val="dk1"/>
                </a:solidFill>
                <a:latin typeface="Calibri"/>
                <a:ea typeface="Calibri"/>
                <a:cs typeface="Calibri"/>
                <a:sym typeface="Calibri"/>
              </a:rPr>
              <a:t>total participation</a:t>
            </a:r>
            <a:r>
              <a:rPr lang="en" sz="1200">
                <a:solidFill>
                  <a:schemeClr val="dk1"/>
                </a:solidFill>
                <a:latin typeface="Calibri"/>
                <a:ea typeface="Calibri"/>
                <a:cs typeface="Calibri"/>
                <a:sym typeface="Calibri"/>
              </a:rPr>
              <a:t> rate in two or more content areas. Does not impact the plan type.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i="1">
                <a:solidFill>
                  <a:schemeClr val="dk1"/>
                </a:solidFill>
                <a:latin typeface="Calibri"/>
                <a:ea typeface="Calibri"/>
                <a:cs typeface="Calibri"/>
                <a:sym typeface="Calibri"/>
              </a:rPr>
              <a:t>Low Participation:</a:t>
            </a:r>
            <a:r>
              <a:rPr lang="en" sz="1200">
                <a:solidFill>
                  <a:schemeClr val="dk1"/>
                </a:solidFill>
                <a:latin typeface="Calibri"/>
                <a:ea typeface="Calibri"/>
                <a:cs typeface="Calibri"/>
                <a:sym typeface="Calibri"/>
              </a:rPr>
              <a:t> Below the 95% </a:t>
            </a:r>
            <a:r>
              <a:rPr lang="en" sz="1200" b="1" i="1">
                <a:solidFill>
                  <a:schemeClr val="dk1"/>
                </a:solidFill>
                <a:latin typeface="Calibri"/>
                <a:ea typeface="Calibri"/>
                <a:cs typeface="Calibri"/>
                <a:sym typeface="Calibri"/>
              </a:rPr>
              <a:t>total participation </a:t>
            </a:r>
            <a:r>
              <a:rPr lang="en" sz="1200">
                <a:solidFill>
                  <a:schemeClr val="dk1"/>
                </a:solidFill>
                <a:latin typeface="Calibri"/>
                <a:ea typeface="Calibri"/>
                <a:cs typeface="Calibri"/>
                <a:sym typeface="Calibri"/>
              </a:rPr>
              <a:t>rate in two or more content areas. Provides context for interpreting representation of entire student population.  Does not impact the plan type.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i="1">
                <a:solidFill>
                  <a:schemeClr val="dk1"/>
                </a:solidFill>
                <a:latin typeface="Calibri"/>
                <a:ea typeface="Calibri"/>
                <a:cs typeface="Calibri"/>
                <a:sym typeface="Calibri"/>
              </a:rPr>
              <a:t>Decreased due to Participation: </a:t>
            </a:r>
            <a:r>
              <a:rPr lang="en" sz="1200">
                <a:solidFill>
                  <a:schemeClr val="dk1"/>
                </a:solidFill>
                <a:latin typeface="Calibri"/>
                <a:ea typeface="Calibri"/>
                <a:cs typeface="Calibri"/>
                <a:sym typeface="Calibri"/>
              </a:rPr>
              <a:t>Below the 95% </a:t>
            </a:r>
            <a:r>
              <a:rPr lang="en" sz="1200" b="1" i="1">
                <a:solidFill>
                  <a:schemeClr val="dk1"/>
                </a:solidFill>
                <a:latin typeface="Calibri"/>
                <a:ea typeface="Calibri"/>
                <a:cs typeface="Calibri"/>
                <a:sym typeface="Calibri"/>
              </a:rPr>
              <a:t>accountability participation </a:t>
            </a:r>
            <a:r>
              <a:rPr lang="en" sz="1200">
                <a:solidFill>
                  <a:schemeClr val="dk1"/>
                </a:solidFill>
                <a:latin typeface="Calibri"/>
                <a:ea typeface="Calibri"/>
                <a:cs typeface="Calibri"/>
                <a:sym typeface="Calibri"/>
              </a:rPr>
              <a:t>rate in two or more content areas.  Plan type decreased by one level.</a:t>
            </a:r>
            <a:endParaRPr sz="1500"/>
          </a:p>
        </p:txBody>
      </p:sp>
      <p:pic>
        <p:nvPicPr>
          <p:cNvPr id="405" name="Google Shape;405;p52"/>
          <p:cNvPicPr preferRelativeResize="0"/>
          <p:nvPr/>
        </p:nvPicPr>
        <p:blipFill>
          <a:blip r:embed="rId3">
            <a:alphaModFix/>
          </a:blip>
          <a:stretch>
            <a:fillRect/>
          </a:stretch>
        </p:blipFill>
        <p:spPr>
          <a:xfrm>
            <a:off x="4405075" y="1851837"/>
            <a:ext cx="4328600" cy="961063"/>
          </a:xfrm>
          <a:prstGeom prst="rect">
            <a:avLst/>
          </a:prstGeom>
          <a:noFill/>
          <a:ln>
            <a:noFill/>
          </a:ln>
          <a:effectLst>
            <a:outerShdw blurRad="57150" dist="19050" dir="5400000" algn="bl" rotWithShape="0">
              <a:srgbClr val="000000">
                <a:alpha val="50000"/>
              </a:srgbClr>
            </a:outerShdw>
          </a:effectLst>
        </p:spPr>
      </p:pic>
      <p:pic>
        <p:nvPicPr>
          <p:cNvPr id="406" name="Google Shape;406;p52"/>
          <p:cNvPicPr preferRelativeResize="0"/>
          <p:nvPr/>
        </p:nvPicPr>
        <p:blipFill>
          <a:blip r:embed="rId4">
            <a:alphaModFix/>
          </a:blip>
          <a:stretch>
            <a:fillRect/>
          </a:stretch>
        </p:blipFill>
        <p:spPr>
          <a:xfrm>
            <a:off x="4409475" y="1229650"/>
            <a:ext cx="4319805" cy="474125"/>
          </a:xfrm>
          <a:prstGeom prst="rect">
            <a:avLst/>
          </a:prstGeom>
          <a:noFill/>
          <a:ln>
            <a:noFill/>
          </a:ln>
          <a:effectLst>
            <a:outerShdw blurRad="57150" dist="19050" dir="5400000" algn="bl" rotWithShape="0">
              <a:srgbClr val="000000">
                <a:alpha val="50000"/>
              </a:srgbClr>
            </a:outerShdw>
          </a:effectLst>
        </p:spPr>
      </p:pic>
      <p:sp>
        <p:nvSpPr>
          <p:cNvPr id="407" name="Google Shape;407;p52"/>
          <p:cNvSpPr/>
          <p:nvPr/>
        </p:nvSpPr>
        <p:spPr>
          <a:xfrm>
            <a:off x="6129348" y="2079999"/>
            <a:ext cx="628500" cy="7329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52"/>
          <p:cNvSpPr txBox="1"/>
          <p:nvPr/>
        </p:nvSpPr>
        <p:spPr>
          <a:xfrm>
            <a:off x="5872225" y="2763375"/>
            <a:ext cx="11265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000" b="1" i="0" u="none" strike="noStrike" cap="none">
                <a:solidFill>
                  <a:srgbClr val="FF0000"/>
                </a:solidFill>
                <a:latin typeface="Calibri"/>
                <a:ea typeface="Calibri"/>
                <a:cs typeface="Calibri"/>
                <a:sym typeface="Calibri"/>
              </a:rPr>
              <a:t>Total participation:</a:t>
            </a:r>
            <a:r>
              <a:rPr lang="en" sz="1000" b="0" i="0" u="none" strike="noStrike" cap="none">
                <a:solidFill>
                  <a:srgbClr val="000000"/>
                </a:solidFill>
                <a:latin typeface="Calibri"/>
                <a:ea typeface="Calibri"/>
                <a:cs typeface="Calibri"/>
                <a:sym typeface="Calibri"/>
              </a:rPr>
              <a:t> parent excusals are counted as non-participants (i.e., they are included in the denominator)</a:t>
            </a:r>
            <a:endParaRPr sz="1000" b="0" i="0" u="none" strike="noStrike" cap="none">
              <a:solidFill>
                <a:srgbClr val="000000"/>
              </a:solidFill>
              <a:latin typeface="Calibri"/>
              <a:ea typeface="Calibri"/>
              <a:cs typeface="Calibri"/>
              <a:sym typeface="Calibri"/>
            </a:endParaRPr>
          </a:p>
        </p:txBody>
      </p:sp>
      <p:sp>
        <p:nvSpPr>
          <p:cNvPr id="409" name="Google Shape;409;p52"/>
          <p:cNvSpPr/>
          <p:nvPr/>
        </p:nvSpPr>
        <p:spPr>
          <a:xfrm>
            <a:off x="7144873" y="2079999"/>
            <a:ext cx="628500" cy="7329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52"/>
          <p:cNvSpPr txBox="1"/>
          <p:nvPr/>
        </p:nvSpPr>
        <p:spPr>
          <a:xfrm>
            <a:off x="6969525" y="2763375"/>
            <a:ext cx="9792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000" b="1" i="0" u="none" strike="noStrike" cap="none">
                <a:solidFill>
                  <a:srgbClr val="FF0000"/>
                </a:solidFill>
                <a:latin typeface="Calibri"/>
                <a:ea typeface="Calibri"/>
                <a:cs typeface="Calibri"/>
                <a:sym typeface="Calibri"/>
              </a:rPr>
              <a:t>Accountability participation:</a:t>
            </a:r>
            <a:r>
              <a:rPr lang="en" sz="1000" b="0" i="0" u="none" strike="noStrike" cap="none">
                <a:solidFill>
                  <a:srgbClr val="000000"/>
                </a:solidFill>
                <a:latin typeface="Calibri"/>
                <a:ea typeface="Calibri"/>
                <a:cs typeface="Calibri"/>
                <a:sym typeface="Calibri"/>
              </a:rPr>
              <a:t> parent excusals are </a:t>
            </a:r>
            <a:r>
              <a:rPr lang="en" sz="1000">
                <a:latin typeface="Calibri"/>
                <a:ea typeface="Calibri"/>
                <a:cs typeface="Calibri"/>
                <a:sym typeface="Calibri"/>
              </a:rPr>
              <a:t>excluded from the calculation</a:t>
            </a:r>
            <a:endParaRPr sz="1000">
              <a:latin typeface="Calibri"/>
              <a:ea typeface="Calibri"/>
              <a:cs typeface="Calibri"/>
              <a:sym typeface="Calibri"/>
            </a:endParaRPr>
          </a:p>
        </p:txBody>
      </p:sp>
      <p:sp>
        <p:nvSpPr>
          <p:cNvPr id="411" name="Google Shape;411;p52"/>
          <p:cNvSpPr/>
          <p:nvPr/>
        </p:nvSpPr>
        <p:spPr>
          <a:xfrm>
            <a:off x="5783425" y="1326025"/>
            <a:ext cx="1050900" cy="281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52"/>
          <p:cNvSpPr txBox="1"/>
          <p:nvPr/>
        </p:nvSpPr>
        <p:spPr>
          <a:xfrm>
            <a:off x="7919475" y="2763375"/>
            <a:ext cx="9207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a:solidFill>
                  <a:srgbClr val="000000"/>
                </a:solidFill>
                <a:latin typeface="Calibri"/>
                <a:ea typeface="Calibri"/>
                <a:cs typeface="Calibri"/>
                <a:sym typeface="Calibri"/>
              </a:rPr>
              <a:t>These ratings reflect whether accountability participation rates meet or exceed 95%.</a:t>
            </a:r>
            <a:endParaRPr sz="1000" b="0" i="0" u="none" strike="noStrike" cap="none">
              <a:solidFill>
                <a:srgbClr val="000000"/>
              </a:solidFill>
              <a:latin typeface="Calibri"/>
              <a:ea typeface="Calibri"/>
              <a:cs typeface="Calibri"/>
              <a:sym typeface="Calibri"/>
            </a:endParaRPr>
          </a:p>
        </p:txBody>
      </p:sp>
      <p:sp>
        <p:nvSpPr>
          <p:cNvPr id="413" name="Google Shape;413;p52"/>
          <p:cNvSpPr/>
          <p:nvPr/>
        </p:nvSpPr>
        <p:spPr>
          <a:xfrm>
            <a:off x="7852001" y="2080000"/>
            <a:ext cx="836100" cy="7329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Participation Policy and Rule |</a:t>
            </a:r>
            <a:r>
              <a:rPr lang="en"/>
              <a:t> Impacts of Low Participation</a:t>
            </a:r>
            <a:endParaRPr/>
          </a:p>
        </p:txBody>
      </p:sp>
      <p:sp>
        <p:nvSpPr>
          <p:cNvPr id="419" name="Google Shape;419;p53"/>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p>
            <a:pPr marL="0" lvl="0" indent="0" algn="l" rtl="0">
              <a:lnSpc>
                <a:spcPct val="95000"/>
              </a:lnSpc>
              <a:spcBef>
                <a:spcPts val="0"/>
              </a:spcBef>
              <a:spcAft>
                <a:spcPts val="0"/>
              </a:spcAft>
              <a:buSzPts val="935"/>
              <a:buNone/>
            </a:pPr>
            <a:r>
              <a:rPr lang="en" sz="1629"/>
              <a:t>CDE’s policy for the impact of low participation is based on State Board of Education Rule and the February 2015 State Board of Education motion that districts will not be penalized by a lowering of their accreditation rating should their student participation rates fall below 95 percent on the state assessments due to parental excusals.</a:t>
            </a:r>
            <a:endParaRPr sz="1629"/>
          </a:p>
          <a:p>
            <a:pPr marL="0" lvl="0" indent="0" algn="l" rtl="0">
              <a:lnSpc>
                <a:spcPct val="95000"/>
              </a:lnSpc>
              <a:spcBef>
                <a:spcPts val="1200"/>
              </a:spcBef>
              <a:spcAft>
                <a:spcPts val="0"/>
              </a:spcAft>
              <a:buSzPts val="935"/>
              <a:buNone/>
            </a:pPr>
            <a:r>
              <a:rPr lang="en" sz="1629" u="sng">
                <a:solidFill>
                  <a:schemeClr val="hlink"/>
                </a:solidFill>
                <a:hlinkClick r:id="rId3"/>
              </a:rPr>
              <a:t>State Board of Education rules</a:t>
            </a:r>
            <a:r>
              <a:rPr lang="en" sz="1629"/>
              <a:t> (1 CCR 301-1 5.03) state that the department should apply the following criteria to determine accreditation ratings:</a:t>
            </a:r>
            <a:endParaRPr sz="1629"/>
          </a:p>
          <a:p>
            <a:pPr marL="457200" lvl="0" indent="-321310" algn="l" rtl="0">
              <a:lnSpc>
                <a:spcPct val="95000"/>
              </a:lnSpc>
              <a:spcBef>
                <a:spcPts val="1200"/>
              </a:spcBef>
              <a:spcAft>
                <a:spcPts val="0"/>
              </a:spcAft>
              <a:buSzPts val="1460"/>
              <a:buChar char="●"/>
            </a:pPr>
            <a:r>
              <a:rPr lang="en" sz="1629"/>
              <a:t>“The percentage of students enrolled in the District or Institute who are not tested on the Statewide Assessments”</a:t>
            </a:r>
            <a:endParaRPr sz="1629"/>
          </a:p>
          <a:p>
            <a:pPr marL="457200" lvl="0" indent="-321310" algn="l" rtl="0">
              <a:lnSpc>
                <a:spcPct val="95000"/>
              </a:lnSpc>
              <a:spcBef>
                <a:spcPts val="0"/>
              </a:spcBef>
              <a:spcAft>
                <a:spcPts val="0"/>
              </a:spcAft>
              <a:buSzPts val="1460"/>
              <a:buChar char="●"/>
            </a:pPr>
            <a:r>
              <a:rPr lang="en" sz="1629"/>
              <a:t>“The Commissioner shall determine whether a District or Institute has failed to administer statewide assessment results in a standardized and secure manner so that resulting assessment scores are reflective of independent student performance and whether the failure was pervasive and egregious enough to warrant a change in the District’s or Institute’s Accreditation rating.”</a:t>
            </a:r>
            <a:endParaRPr sz="1629"/>
          </a:p>
        </p:txBody>
      </p:sp>
      <p:sp>
        <p:nvSpPr>
          <p:cNvPr id="420" name="Google Shape;420;p5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b="1"/>
              <a:t>Participation Policy and Rule |</a:t>
            </a:r>
            <a:r>
              <a:rPr lang="en"/>
              <a:t> Insufficient State Data Ratings</a:t>
            </a:r>
            <a:endParaRPr b="1"/>
          </a:p>
        </p:txBody>
      </p:sp>
      <p:sp>
        <p:nvSpPr>
          <p:cNvPr id="426" name="Google Shape;426;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Insufficient State Data (ISD) ratings are assigned when the state does not have enough data to assign a rating or plan type.</a:t>
            </a:r>
            <a:endParaRPr/>
          </a:p>
          <a:p>
            <a:pPr marL="0" lvl="0" indent="0" algn="l" rtl="0">
              <a:spcBef>
                <a:spcPts val="1200"/>
              </a:spcBef>
              <a:spcAft>
                <a:spcPts val="0"/>
              </a:spcAft>
              <a:buNone/>
            </a:pPr>
            <a:r>
              <a:rPr lang="en" u="sng">
                <a:solidFill>
                  <a:schemeClr val="hlink"/>
                </a:solidFill>
                <a:hlinkClick r:id="rId3"/>
              </a:rPr>
              <a:t>State Board of Education rules</a:t>
            </a:r>
            <a:r>
              <a:rPr lang="en"/>
              <a:t> (1 CCR 301-1 5.01) state ISD will be assigned if a school or district’s performance framework “reflects scores from less than 25 percent of students in tested grades”.</a:t>
            </a:r>
            <a:endParaRPr/>
          </a:p>
          <a:p>
            <a:pPr marL="0" lvl="0" indent="0" algn="l" rtl="0">
              <a:spcBef>
                <a:spcPts val="1200"/>
              </a:spcBef>
              <a:spcAft>
                <a:spcPts val="1200"/>
              </a:spcAft>
              <a:buNone/>
            </a:pPr>
            <a:r>
              <a:rPr lang="en"/>
              <a:t>Historically, districts/schools could request an ISD rating if they had less than 85% participation on state assessments. In 2023, CDE expects this condition to return to the request to reconsider process. </a:t>
            </a:r>
            <a:endParaRPr/>
          </a:p>
        </p:txBody>
      </p:sp>
      <p:sp>
        <p:nvSpPr>
          <p:cNvPr id="427" name="Google Shape;427;p5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55"/>
          <p:cNvPicPr preferRelativeResize="0"/>
          <p:nvPr/>
        </p:nvPicPr>
        <p:blipFill>
          <a:blip r:embed="rId3">
            <a:alphaModFix/>
          </a:blip>
          <a:stretch>
            <a:fillRect/>
          </a:stretch>
        </p:blipFill>
        <p:spPr>
          <a:xfrm>
            <a:off x="4695500" y="1974287"/>
            <a:ext cx="4328600" cy="961063"/>
          </a:xfrm>
          <a:prstGeom prst="rect">
            <a:avLst/>
          </a:prstGeom>
          <a:noFill/>
          <a:ln>
            <a:noFill/>
          </a:ln>
          <a:effectLst>
            <a:outerShdw blurRad="57150" dist="19050" dir="5400000" algn="bl" rotWithShape="0">
              <a:srgbClr val="000000">
                <a:alpha val="50000"/>
              </a:srgbClr>
            </a:outerShdw>
          </a:effectLst>
        </p:spPr>
      </p:pic>
      <p:sp>
        <p:nvSpPr>
          <p:cNvPr id="433" name="Google Shape;433;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could be some helpful changes for the framework?</a:t>
            </a:r>
            <a:endParaRPr/>
          </a:p>
        </p:txBody>
      </p:sp>
      <p:sp>
        <p:nvSpPr>
          <p:cNvPr id="434" name="Google Shape;434;p5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15</a:t>
            </a:fld>
            <a:endParaRPr/>
          </a:p>
        </p:txBody>
      </p:sp>
      <p:pic>
        <p:nvPicPr>
          <p:cNvPr id="435" name="Google Shape;435;p55"/>
          <p:cNvPicPr preferRelativeResize="0"/>
          <p:nvPr/>
        </p:nvPicPr>
        <p:blipFill>
          <a:blip r:embed="rId3">
            <a:alphaModFix/>
          </a:blip>
          <a:stretch>
            <a:fillRect/>
          </a:stretch>
        </p:blipFill>
        <p:spPr>
          <a:xfrm>
            <a:off x="4695500" y="1851837"/>
            <a:ext cx="4328600" cy="961063"/>
          </a:xfrm>
          <a:prstGeom prst="rect">
            <a:avLst/>
          </a:prstGeom>
          <a:noFill/>
          <a:ln>
            <a:noFill/>
          </a:ln>
        </p:spPr>
      </p:pic>
      <p:pic>
        <p:nvPicPr>
          <p:cNvPr id="436" name="Google Shape;436;p55"/>
          <p:cNvPicPr preferRelativeResize="0"/>
          <p:nvPr/>
        </p:nvPicPr>
        <p:blipFill>
          <a:blip r:embed="rId4">
            <a:alphaModFix/>
          </a:blip>
          <a:stretch>
            <a:fillRect/>
          </a:stretch>
        </p:blipFill>
        <p:spPr>
          <a:xfrm>
            <a:off x="4699900" y="1229650"/>
            <a:ext cx="4319805" cy="474125"/>
          </a:xfrm>
          <a:prstGeom prst="rect">
            <a:avLst/>
          </a:prstGeom>
          <a:noFill/>
          <a:ln>
            <a:noFill/>
          </a:ln>
          <a:effectLst>
            <a:outerShdw blurRad="57150" dist="19050" dir="5400000" algn="bl" rotWithShape="0">
              <a:srgbClr val="000000">
                <a:alpha val="50000"/>
              </a:srgbClr>
            </a:outerShdw>
          </a:effectLst>
        </p:spPr>
      </p:pic>
      <p:sp>
        <p:nvSpPr>
          <p:cNvPr id="437" name="Google Shape;437;p55"/>
          <p:cNvSpPr/>
          <p:nvPr/>
        </p:nvSpPr>
        <p:spPr>
          <a:xfrm>
            <a:off x="6051950" y="1326000"/>
            <a:ext cx="1237200" cy="281400"/>
          </a:xfrm>
          <a:prstGeom prst="rect">
            <a:avLst/>
          </a:prstGeom>
          <a:solidFill>
            <a:srgbClr val="C2E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8" name="Google Shape;438;p55"/>
          <p:cNvPicPr preferRelativeResize="0"/>
          <p:nvPr/>
        </p:nvPicPr>
        <p:blipFill>
          <a:blip r:embed="rId3">
            <a:alphaModFix/>
          </a:blip>
          <a:stretch>
            <a:fillRect/>
          </a:stretch>
        </p:blipFill>
        <p:spPr>
          <a:xfrm>
            <a:off x="114300" y="1851837"/>
            <a:ext cx="4328600" cy="961063"/>
          </a:xfrm>
          <a:prstGeom prst="rect">
            <a:avLst/>
          </a:prstGeom>
          <a:noFill/>
          <a:ln>
            <a:noFill/>
          </a:ln>
          <a:effectLst>
            <a:outerShdw blurRad="57150" dist="19050" dir="5400000" algn="bl" rotWithShape="0">
              <a:srgbClr val="000000">
                <a:alpha val="50000"/>
              </a:srgbClr>
            </a:outerShdw>
          </a:effectLst>
        </p:spPr>
      </p:pic>
      <p:pic>
        <p:nvPicPr>
          <p:cNvPr id="439" name="Google Shape;439;p55"/>
          <p:cNvPicPr preferRelativeResize="0"/>
          <p:nvPr/>
        </p:nvPicPr>
        <p:blipFill>
          <a:blip r:embed="rId4">
            <a:alphaModFix/>
          </a:blip>
          <a:stretch>
            <a:fillRect/>
          </a:stretch>
        </p:blipFill>
        <p:spPr>
          <a:xfrm>
            <a:off x="118700" y="1229650"/>
            <a:ext cx="4319805" cy="474125"/>
          </a:xfrm>
          <a:prstGeom prst="rect">
            <a:avLst/>
          </a:prstGeom>
          <a:noFill/>
          <a:ln>
            <a:noFill/>
          </a:ln>
          <a:effectLst>
            <a:outerShdw blurRad="57150" dist="19050" dir="5400000" algn="bl" rotWithShape="0">
              <a:srgbClr val="000000">
                <a:alpha val="50000"/>
              </a:srgbClr>
            </a:outerShdw>
          </a:effectLst>
        </p:spPr>
      </p:pic>
      <p:sp>
        <p:nvSpPr>
          <p:cNvPr id="440" name="Google Shape;440;p55"/>
          <p:cNvSpPr/>
          <p:nvPr/>
        </p:nvSpPr>
        <p:spPr>
          <a:xfrm>
            <a:off x="6051950" y="1326450"/>
            <a:ext cx="1050900" cy="281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55"/>
          <p:cNvSpPr txBox="1"/>
          <p:nvPr/>
        </p:nvSpPr>
        <p:spPr>
          <a:xfrm>
            <a:off x="6420725" y="1974275"/>
            <a:ext cx="6285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Total</a:t>
            </a:r>
            <a:endParaRPr sz="1000" b="1">
              <a:solidFill>
                <a:schemeClr val="lt1"/>
              </a:solidFill>
              <a:latin typeface="Calibri"/>
              <a:ea typeface="Calibri"/>
              <a:cs typeface="Calibri"/>
              <a:sym typeface="Calibri"/>
            </a:endParaRPr>
          </a:p>
        </p:txBody>
      </p:sp>
      <p:sp>
        <p:nvSpPr>
          <p:cNvPr id="442" name="Google Shape;442;p55"/>
          <p:cNvSpPr txBox="1"/>
          <p:nvPr/>
        </p:nvSpPr>
        <p:spPr>
          <a:xfrm>
            <a:off x="4703350" y="2812900"/>
            <a:ext cx="4319700" cy="122400"/>
          </a:xfrm>
          <a:prstGeom prst="rect">
            <a:avLst/>
          </a:prstGeom>
          <a:solidFill>
            <a:srgbClr val="ADB0A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00">
              <a:latin typeface="Calibri"/>
              <a:ea typeface="Calibri"/>
              <a:cs typeface="Calibri"/>
              <a:sym typeface="Calibri"/>
            </a:endParaRPr>
          </a:p>
        </p:txBody>
      </p:sp>
      <p:sp>
        <p:nvSpPr>
          <p:cNvPr id="443" name="Google Shape;443;p55"/>
          <p:cNvSpPr txBox="1"/>
          <p:nvPr/>
        </p:nvSpPr>
        <p:spPr>
          <a:xfrm>
            <a:off x="8061500" y="2712550"/>
            <a:ext cx="114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lt2"/>
                </a:solidFill>
                <a:latin typeface="Calibri"/>
                <a:ea typeface="Calibri"/>
                <a:cs typeface="Calibri"/>
                <a:sym typeface="Calibri"/>
              </a:rPr>
              <a:t>Low Participation</a:t>
            </a:r>
            <a:endParaRPr sz="900">
              <a:solidFill>
                <a:schemeClr val="lt2"/>
              </a:solidFill>
              <a:latin typeface="Calibri"/>
              <a:ea typeface="Calibri"/>
              <a:cs typeface="Calibri"/>
              <a:sym typeface="Calibri"/>
            </a:endParaRPr>
          </a:p>
        </p:txBody>
      </p:sp>
      <p:sp>
        <p:nvSpPr>
          <p:cNvPr id="444" name="Google Shape;444;p55"/>
          <p:cNvSpPr txBox="1"/>
          <p:nvPr/>
        </p:nvSpPr>
        <p:spPr>
          <a:xfrm>
            <a:off x="4655050" y="2712550"/>
            <a:ext cx="2353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lt1"/>
                </a:solidFill>
                <a:latin typeface="Calibri"/>
                <a:ea typeface="Calibri"/>
                <a:cs typeface="Calibri"/>
                <a:sym typeface="Calibri"/>
              </a:rPr>
              <a:t>Overall Participation Descriptor:</a:t>
            </a:r>
            <a:endParaRPr sz="900" b="1">
              <a:solidFill>
                <a:schemeClr val="lt1"/>
              </a:solidFill>
              <a:latin typeface="Calibri"/>
              <a:ea typeface="Calibri"/>
              <a:cs typeface="Calibri"/>
              <a:sym typeface="Calibri"/>
            </a:endParaRPr>
          </a:p>
        </p:txBody>
      </p:sp>
      <p:sp>
        <p:nvSpPr>
          <p:cNvPr id="445" name="Google Shape;445;p55"/>
          <p:cNvSpPr/>
          <p:nvPr/>
        </p:nvSpPr>
        <p:spPr>
          <a:xfrm>
            <a:off x="6420723" y="2079999"/>
            <a:ext cx="628500" cy="7329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55"/>
          <p:cNvSpPr/>
          <p:nvPr/>
        </p:nvSpPr>
        <p:spPr>
          <a:xfrm>
            <a:off x="8105300" y="2812900"/>
            <a:ext cx="914400" cy="1629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55"/>
          <p:cNvSpPr txBox="1"/>
          <p:nvPr/>
        </p:nvSpPr>
        <p:spPr>
          <a:xfrm>
            <a:off x="4695500" y="892100"/>
            <a:ext cx="388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Sample Changes:</a:t>
            </a:r>
            <a:endParaRPr>
              <a:latin typeface="Calibri"/>
              <a:ea typeface="Calibri"/>
              <a:cs typeface="Calibri"/>
              <a:sym typeface="Calibri"/>
            </a:endParaRPr>
          </a:p>
        </p:txBody>
      </p:sp>
      <p:sp>
        <p:nvSpPr>
          <p:cNvPr id="448" name="Google Shape;448;p55"/>
          <p:cNvSpPr txBox="1"/>
          <p:nvPr/>
        </p:nvSpPr>
        <p:spPr>
          <a:xfrm>
            <a:off x="118700" y="892100"/>
            <a:ext cx="388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Current Framework:</a:t>
            </a:r>
            <a:endParaRPr>
              <a:latin typeface="Calibri"/>
              <a:ea typeface="Calibri"/>
              <a:cs typeface="Calibri"/>
              <a:sym typeface="Calibri"/>
            </a:endParaRPr>
          </a:p>
        </p:txBody>
      </p:sp>
      <p:sp>
        <p:nvSpPr>
          <p:cNvPr id="449" name="Google Shape;449;p55"/>
          <p:cNvSpPr/>
          <p:nvPr/>
        </p:nvSpPr>
        <p:spPr>
          <a:xfrm>
            <a:off x="4329000" y="1272300"/>
            <a:ext cx="486000" cy="38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5"/>
          <p:cNvSpPr/>
          <p:nvPr/>
        </p:nvSpPr>
        <p:spPr>
          <a:xfrm>
            <a:off x="4329000" y="2063925"/>
            <a:ext cx="486000" cy="38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5"/>
          <p:cNvSpPr txBox="1"/>
          <p:nvPr/>
        </p:nvSpPr>
        <p:spPr>
          <a:xfrm>
            <a:off x="2037100" y="3372425"/>
            <a:ext cx="467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Calibri"/>
                <a:ea typeface="Calibri"/>
                <a:cs typeface="Calibri"/>
                <a:sym typeface="Calibri"/>
              </a:rPr>
              <a:t>Images for discussion - not approved changes</a:t>
            </a:r>
            <a:endParaRPr i="1">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Resources</a:t>
            </a:r>
            <a:endParaRPr/>
          </a:p>
        </p:txBody>
      </p:sp>
      <p:sp>
        <p:nvSpPr>
          <p:cNvPr id="457" name="Google Shape;457;p5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u="sng">
                <a:solidFill>
                  <a:schemeClr val="hlink"/>
                </a:solidFill>
                <a:hlinkClick r:id="rId3"/>
              </a:rPr>
              <a:t>CDE 2022 Participation Data (XLSX)</a:t>
            </a:r>
            <a:r>
              <a:rPr lang="en"/>
              <a:t> - State, district, and school-level test and accountability participation rates (2018-2022)</a:t>
            </a:r>
            <a:endParaRPr/>
          </a:p>
          <a:p>
            <a:pPr marL="457200" lvl="0" indent="-342900" algn="l" rtl="0">
              <a:spcBef>
                <a:spcPts val="0"/>
              </a:spcBef>
              <a:spcAft>
                <a:spcPts val="0"/>
              </a:spcAft>
              <a:buSzPts val="1800"/>
              <a:buChar char="●"/>
            </a:pPr>
            <a:r>
              <a:rPr lang="en" u="sng">
                <a:solidFill>
                  <a:schemeClr val="hlink"/>
                </a:solidFill>
                <a:hlinkClick r:id="rId4"/>
              </a:rPr>
              <a:t>Board presentation</a:t>
            </a:r>
            <a:r>
              <a:rPr lang="en"/>
              <a:t> - Participation- Content Assessments Part 1-Slides 8-25 </a:t>
            </a:r>
            <a:endParaRPr/>
          </a:p>
          <a:p>
            <a:pPr marL="457200" lvl="0" indent="-342900" algn="l" rtl="0">
              <a:spcBef>
                <a:spcPts val="0"/>
              </a:spcBef>
              <a:spcAft>
                <a:spcPts val="0"/>
              </a:spcAft>
              <a:buSzPts val="1800"/>
              <a:buChar char="●"/>
            </a:pPr>
            <a:r>
              <a:rPr lang="en" u="sng">
                <a:solidFill>
                  <a:schemeClr val="hlink"/>
                </a:solidFill>
                <a:hlinkClick r:id="rId5"/>
              </a:rPr>
              <a:t>Participation and Accountability Guide</a:t>
            </a:r>
            <a:r>
              <a:rPr lang="en"/>
              <a:t> - This resource describes assessment participation requirements and the role of participation in both state and federal accountability</a:t>
            </a:r>
            <a:endParaRPr/>
          </a:p>
        </p:txBody>
      </p:sp>
      <p:sp>
        <p:nvSpPr>
          <p:cNvPr id="458" name="Google Shape;458;p5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7"/>
          <p:cNvSpPr txBox="1">
            <a:spLocks noGrp="1"/>
          </p:cNvSpPr>
          <p:nvPr>
            <p:ph type="body" idx="1"/>
          </p:nvPr>
        </p:nvSpPr>
        <p:spPr>
          <a:xfrm>
            <a:off x="492575" y="1143000"/>
            <a:ext cx="8520600" cy="3381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u="sng">
                <a:solidFill>
                  <a:schemeClr val="hlink"/>
                </a:solidFill>
                <a:hlinkClick r:id="rId3"/>
              </a:rPr>
              <a:t>Jamboard</a:t>
            </a:r>
            <a:r>
              <a:rPr lang="en" sz="2400"/>
              <a:t> with designated CDE facilitator/note taker </a:t>
            </a:r>
            <a:endParaRPr sz="2400"/>
          </a:p>
          <a:p>
            <a:pPr marL="457200" lvl="0" indent="0" algn="l" rtl="0">
              <a:spcBef>
                <a:spcPts val="1200"/>
              </a:spcBef>
              <a:spcAft>
                <a:spcPts val="0"/>
              </a:spcAft>
              <a:buNone/>
            </a:pPr>
            <a:r>
              <a:rPr lang="en" sz="2400"/>
              <a:t>Discussion Questions:</a:t>
            </a:r>
            <a:endParaRPr sz="2400"/>
          </a:p>
          <a:p>
            <a:pPr marL="914400" lvl="1" indent="-317500" algn="l" rtl="0">
              <a:spcBef>
                <a:spcPts val="1200"/>
              </a:spcBef>
              <a:spcAft>
                <a:spcPts val="0"/>
              </a:spcAft>
              <a:buClr>
                <a:schemeClr val="dk1"/>
              </a:buClr>
              <a:buSzPts val="1400"/>
              <a:buChar char="○"/>
            </a:pPr>
            <a:r>
              <a:rPr lang="en"/>
              <a:t>What is the role of participation in the frameworks?</a:t>
            </a:r>
            <a:endParaRPr/>
          </a:p>
          <a:p>
            <a:pPr marL="914400" lvl="1" indent="-317500" algn="l" rtl="0">
              <a:spcBef>
                <a:spcPts val="0"/>
              </a:spcBef>
              <a:spcAft>
                <a:spcPts val="0"/>
              </a:spcAft>
              <a:buClr>
                <a:schemeClr val="dk2"/>
              </a:buClr>
              <a:buSzPts val="1400"/>
              <a:buChar char="○"/>
            </a:pPr>
            <a:r>
              <a:rPr lang="en"/>
              <a:t>How do we balance reporting on accountability expectations and interpreting results?</a:t>
            </a:r>
            <a:endParaRPr/>
          </a:p>
          <a:p>
            <a:pPr marL="914400" lvl="1" indent="-317500" algn="l" rtl="0">
              <a:spcBef>
                <a:spcPts val="0"/>
              </a:spcBef>
              <a:spcAft>
                <a:spcPts val="0"/>
              </a:spcAft>
              <a:buClr>
                <a:schemeClr val="dk1"/>
              </a:buClr>
              <a:buSzPts val="1400"/>
              <a:buChar char="○"/>
            </a:pPr>
            <a:r>
              <a:rPr lang="en"/>
              <a:t>What is important about the way participation is displayed and gets flagged?</a:t>
            </a:r>
            <a:endParaRPr sz="2000"/>
          </a:p>
          <a:p>
            <a:pPr marL="914400" lvl="1" indent="-317500" algn="l" rtl="0">
              <a:spcBef>
                <a:spcPts val="0"/>
              </a:spcBef>
              <a:spcAft>
                <a:spcPts val="0"/>
              </a:spcAft>
              <a:buClr>
                <a:schemeClr val="dk1"/>
              </a:buClr>
              <a:buSzPts val="1400"/>
              <a:buChar char="○"/>
            </a:pPr>
            <a:r>
              <a:rPr lang="en"/>
              <a:t>What else are we missing that should be considered?</a:t>
            </a:r>
            <a:endParaRPr sz="2000"/>
          </a:p>
          <a:p>
            <a:pPr marL="0" lvl="0" indent="0" algn="l" rtl="0">
              <a:spcBef>
                <a:spcPts val="1200"/>
              </a:spcBef>
              <a:spcAft>
                <a:spcPts val="1200"/>
              </a:spcAft>
              <a:buNone/>
            </a:pPr>
            <a:r>
              <a:rPr lang="en" sz="2400"/>
              <a:t>Small group discussion then whole group share out to draft recommendations.</a:t>
            </a:r>
            <a:endParaRPr sz="1200"/>
          </a:p>
        </p:txBody>
      </p:sp>
      <p:sp>
        <p:nvSpPr>
          <p:cNvPr id="464" name="Google Shape;464;p5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
                <a:latin typeface="Rockwell"/>
                <a:ea typeface="Rockwell"/>
                <a:cs typeface="Rockwell"/>
                <a:sym typeface="Rockwell"/>
              </a:rPr>
              <a:t>Discussion</a:t>
            </a:r>
            <a:endParaRPr>
              <a:latin typeface="Rockwell"/>
              <a:ea typeface="Rockwell"/>
              <a:cs typeface="Rockwell"/>
              <a:sym typeface="Rockwell"/>
            </a:endParaRPr>
          </a:p>
        </p:txBody>
      </p:sp>
      <p:sp>
        <p:nvSpPr>
          <p:cNvPr id="465" name="Google Shape;465;p5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17</a:t>
            </a:fld>
            <a:endParaRPr/>
          </a:p>
        </p:txBody>
      </p:sp>
      <p:pic>
        <p:nvPicPr>
          <p:cNvPr id="466" name="Google Shape;466;p57"/>
          <p:cNvPicPr preferRelativeResize="0"/>
          <p:nvPr/>
        </p:nvPicPr>
        <p:blipFill>
          <a:blip r:embed="rId4">
            <a:alphaModFix/>
          </a:blip>
          <a:stretch>
            <a:fillRect/>
          </a:stretch>
        </p:blipFill>
        <p:spPr>
          <a:xfrm>
            <a:off x="8254681" y="37397"/>
            <a:ext cx="834669" cy="834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8"/>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Break</a:t>
            </a:r>
            <a:endParaRPr/>
          </a:p>
        </p:txBody>
      </p:sp>
      <p:sp>
        <p:nvSpPr>
          <p:cNvPr id="472" name="Google Shape;472;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473" name="Google Shape;473;p58" descr="Beautiful numbers silently count down to 00:00, then alert you with a gentle bell. [Ultra HD 4K]" title="5 MINUTE TIMER 🔔 Gentle Alarm [Ultra HD 4K]">
            <a:hlinkClick r:id="rId3"/>
          </p:cNvPr>
          <p:cNvPicPr preferRelativeResize="0"/>
          <p:nvPr/>
        </p:nvPicPr>
        <p:blipFill>
          <a:blip r:embed="rId4">
            <a:alphaModFix/>
          </a:blip>
          <a:stretch>
            <a:fillRect/>
          </a:stretch>
        </p:blipFill>
        <p:spPr>
          <a:xfrm>
            <a:off x="3207313" y="2709125"/>
            <a:ext cx="2729378" cy="153527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3"/>
                                        </p:tgtEl>
                                        <p:attrNameLst>
                                          <p:attrName>style.visibility</p:attrName>
                                        </p:attrNameLst>
                                      </p:cBhvr>
                                      <p:to>
                                        <p:strVal val="visible"/>
                                      </p:to>
                                    </p:set>
                                    <p:animEffect transition="in" filter="fade">
                                      <p:cBhvr>
                                        <p:cTn id="7" dur="10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19</a:t>
            </a:fld>
            <a:endParaRPr/>
          </a:p>
        </p:txBody>
      </p:sp>
      <p:sp>
        <p:nvSpPr>
          <p:cNvPr id="479" name="Google Shape;479;p59"/>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Breakout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2100"/>
              <a:buNone/>
            </a:pPr>
            <a:r>
              <a:rPr lang="en">
                <a:latin typeface="Rockwell"/>
                <a:ea typeface="Rockwell"/>
                <a:cs typeface="Rockwell"/>
                <a:sym typeface="Rockwell"/>
              </a:rPr>
              <a:t>Welcome</a:t>
            </a:r>
            <a:endParaRPr>
              <a:latin typeface="Rockwell"/>
              <a:ea typeface="Rockwell"/>
              <a:cs typeface="Rockwell"/>
              <a:sym typeface="Rockwell"/>
            </a:endParaRPr>
          </a:p>
        </p:txBody>
      </p:sp>
      <p:pic>
        <p:nvPicPr>
          <p:cNvPr id="327" name="Google Shape;327;p42" descr="Clip art image of welcome sign"/>
          <p:cNvPicPr preferRelativeResize="0"/>
          <p:nvPr/>
        </p:nvPicPr>
        <p:blipFill rotWithShape="1">
          <a:blip r:embed="rId3">
            <a:alphaModFix/>
          </a:blip>
          <a:srcRect/>
          <a:stretch/>
        </p:blipFill>
        <p:spPr>
          <a:xfrm>
            <a:off x="1622377" y="1920240"/>
            <a:ext cx="5715000" cy="2057400"/>
          </a:xfrm>
          <a:prstGeom prst="rect">
            <a:avLst/>
          </a:prstGeom>
          <a:noFill/>
          <a:ln>
            <a:noFill/>
          </a:ln>
        </p:spPr>
      </p:pic>
      <p:sp>
        <p:nvSpPr>
          <p:cNvPr id="328" name="Google Shape;328;p4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20</a:t>
            </a:fld>
            <a:endParaRPr/>
          </a:p>
        </p:txBody>
      </p:sp>
      <p:sp>
        <p:nvSpPr>
          <p:cNvPr id="485" name="Google Shape;485;p60"/>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End of Clock:</a:t>
            </a:r>
            <a:endParaRPr/>
          </a:p>
          <a:p>
            <a:pPr marL="0" lvl="0" indent="0" algn="ctr" rtl="0">
              <a:spcBef>
                <a:spcPts val="0"/>
              </a:spcBef>
              <a:spcAft>
                <a:spcPts val="0"/>
              </a:spcAft>
              <a:buNone/>
            </a:pPr>
            <a:r>
              <a:rPr lang="en"/>
              <a:t>State Board Directed Action Progress Monitoring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title"/>
          </p:nvPr>
        </p:nvSpPr>
        <p:spPr>
          <a:xfrm>
            <a:off x="332674" y="153882"/>
            <a:ext cx="6048900" cy="6738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2000">
                <a:latin typeface="Rockwell"/>
                <a:ea typeface="Rockwell"/>
                <a:cs typeface="Rockwell"/>
                <a:sym typeface="Rockwell"/>
              </a:rPr>
              <a:t>Objectives</a:t>
            </a:r>
            <a:endParaRPr sz="2000">
              <a:latin typeface="Rockwell"/>
              <a:ea typeface="Rockwell"/>
              <a:cs typeface="Rockwell"/>
              <a:sym typeface="Rockwell"/>
            </a:endParaRPr>
          </a:p>
        </p:txBody>
      </p:sp>
      <p:sp>
        <p:nvSpPr>
          <p:cNvPr id="491" name="Google Shape;491;p61"/>
          <p:cNvSpPr txBox="1">
            <a:spLocks noGrp="1"/>
          </p:cNvSpPr>
          <p:nvPr>
            <p:ph type="body" idx="1"/>
          </p:nvPr>
        </p:nvSpPr>
        <p:spPr>
          <a:xfrm>
            <a:off x="667550" y="1360301"/>
            <a:ext cx="7886700" cy="2381100"/>
          </a:xfrm>
          <a:prstGeom prst="rect">
            <a:avLst/>
          </a:prstGeom>
        </p:spPr>
        <p:txBody>
          <a:bodyPr spcFirstLastPara="1" wrap="square" lIns="0" tIns="0" rIns="0" bIns="0" anchor="t" anchorCtr="0">
            <a:normAutofit/>
          </a:bodyPr>
          <a:lstStyle/>
          <a:p>
            <a:pPr marL="457200" lvl="0" indent="-342900" algn="l" rtl="0">
              <a:lnSpc>
                <a:spcPct val="150000"/>
              </a:lnSpc>
              <a:spcBef>
                <a:spcPts val="800"/>
              </a:spcBef>
              <a:spcAft>
                <a:spcPts val="0"/>
              </a:spcAft>
              <a:buSzPts val="1800"/>
              <a:buChar char="•"/>
            </a:pPr>
            <a:r>
              <a:rPr lang="en">
                <a:solidFill>
                  <a:schemeClr val="dk1"/>
                </a:solidFill>
              </a:rPr>
              <a:t>Provide context of current practices for end-of-clock State Board Directed Action and progress monitoring</a:t>
            </a:r>
            <a:endParaRPr>
              <a:solidFill>
                <a:schemeClr val="dk1"/>
              </a:solidFill>
            </a:endParaRPr>
          </a:p>
          <a:p>
            <a:pPr marL="457200" lvl="0" indent="-342900" algn="l" rtl="0">
              <a:lnSpc>
                <a:spcPct val="150000"/>
              </a:lnSpc>
              <a:spcBef>
                <a:spcPts val="0"/>
              </a:spcBef>
              <a:spcAft>
                <a:spcPts val="0"/>
              </a:spcAft>
              <a:buSzPts val="1800"/>
              <a:buChar char="•"/>
            </a:pPr>
            <a:r>
              <a:rPr lang="en">
                <a:solidFill>
                  <a:schemeClr val="dk1"/>
                </a:solidFill>
              </a:rPr>
              <a:t>Receive feedback on possible changes to State Board Directed Action progress monitoring specifically in the following areas: (1) progress monitoring activities, (2) reports to the State Board, and (3) use of and reporting of interim and local data</a:t>
            </a:r>
            <a:endParaRPr>
              <a:solidFill>
                <a:schemeClr val="dk1"/>
              </a:solidFill>
            </a:endParaRPr>
          </a:p>
        </p:txBody>
      </p:sp>
      <p:sp>
        <p:nvSpPr>
          <p:cNvPr id="492" name="Google Shape;492;p6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2"/>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22</a:t>
            </a:fld>
            <a:endParaRPr/>
          </a:p>
        </p:txBody>
      </p:sp>
      <p:sp>
        <p:nvSpPr>
          <p:cNvPr id="499" name="Google Shape;499;p62"/>
          <p:cNvSpPr txBox="1">
            <a:spLocks noGrp="1"/>
          </p:cNvSpPr>
          <p:nvPr>
            <p:ph type="title"/>
          </p:nvPr>
        </p:nvSpPr>
        <p:spPr>
          <a:xfrm>
            <a:off x="332675" y="115400"/>
            <a:ext cx="6710100" cy="648900"/>
          </a:xfrm>
          <a:prstGeom prst="rect">
            <a:avLst/>
          </a:prstGeom>
        </p:spPr>
        <p:txBody>
          <a:bodyPr spcFirstLastPara="1" wrap="square" lIns="0" tIns="0" rIns="0" bIns="0" anchor="ctr" anchorCtr="0">
            <a:noAutofit/>
          </a:bodyPr>
          <a:lstStyle/>
          <a:p>
            <a:pPr marL="0" lvl="0" indent="0" algn="l" rtl="0">
              <a:spcBef>
                <a:spcPts val="0"/>
              </a:spcBef>
              <a:spcAft>
                <a:spcPts val="0"/>
              </a:spcAft>
              <a:buSzPts val="990"/>
              <a:buNone/>
            </a:pPr>
            <a:r>
              <a:rPr lang="en" sz="2000">
                <a:latin typeface="Rockwell"/>
                <a:ea typeface="Rockwell"/>
                <a:cs typeface="Rockwell"/>
                <a:sym typeface="Rockwell"/>
              </a:rPr>
              <a:t>Accountability Clock Hearing Process Timeline</a:t>
            </a:r>
            <a:endParaRPr sz="2000">
              <a:latin typeface="Rockwell"/>
              <a:ea typeface="Rockwell"/>
              <a:cs typeface="Rockwell"/>
              <a:sym typeface="Rockwell"/>
            </a:endParaRPr>
          </a:p>
        </p:txBody>
      </p:sp>
      <p:pic>
        <p:nvPicPr>
          <p:cNvPr id="500" name="Google Shape;500;p62"/>
          <p:cNvPicPr preferRelativeResize="0"/>
          <p:nvPr/>
        </p:nvPicPr>
        <p:blipFill>
          <a:blip r:embed="rId3">
            <a:alphaModFix/>
          </a:blip>
          <a:stretch>
            <a:fillRect/>
          </a:stretch>
        </p:blipFill>
        <p:spPr>
          <a:xfrm>
            <a:off x="831900" y="1008550"/>
            <a:ext cx="7480202" cy="3570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2400"/>
              <a:buFont typeface="Arial"/>
              <a:buNone/>
            </a:pPr>
            <a:r>
              <a:rPr lang="en" sz="2000">
                <a:latin typeface="Rockwell"/>
                <a:ea typeface="Rockwell"/>
                <a:cs typeface="Rockwell"/>
                <a:sym typeface="Rockwell"/>
              </a:rPr>
              <a:t>Pathway Options for Directed Action</a:t>
            </a:r>
            <a:endParaRPr sz="2000">
              <a:latin typeface="Rockwell"/>
              <a:ea typeface="Rockwell"/>
              <a:cs typeface="Rockwell"/>
              <a:sym typeface="Rockwell"/>
            </a:endParaRPr>
          </a:p>
          <a:p>
            <a:pPr marL="0" lvl="0" indent="0" algn="l" rtl="0">
              <a:spcBef>
                <a:spcPts val="0"/>
              </a:spcBef>
              <a:spcAft>
                <a:spcPts val="0"/>
              </a:spcAft>
              <a:buNone/>
            </a:pPr>
            <a:endParaRPr/>
          </a:p>
        </p:txBody>
      </p:sp>
      <p:sp>
        <p:nvSpPr>
          <p:cNvPr id="506" name="Google Shape;506;p63"/>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23</a:t>
            </a:fld>
            <a:endParaRPr/>
          </a:p>
        </p:txBody>
      </p:sp>
      <p:pic>
        <p:nvPicPr>
          <p:cNvPr id="507" name="Google Shape;507;p63"/>
          <p:cNvPicPr preferRelativeResize="0"/>
          <p:nvPr/>
        </p:nvPicPr>
        <p:blipFill>
          <a:blip r:embed="rId3">
            <a:alphaModFix/>
          </a:blip>
          <a:stretch>
            <a:fillRect/>
          </a:stretch>
        </p:blipFill>
        <p:spPr>
          <a:xfrm>
            <a:off x="858150" y="188225"/>
            <a:ext cx="7497006" cy="4955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4"/>
          <p:cNvSpPr txBox="1">
            <a:spLocks noGrp="1"/>
          </p:cNvSpPr>
          <p:nvPr>
            <p:ph type="sldNum" idx="12"/>
          </p:nvPr>
        </p:nvSpPr>
        <p:spPr>
          <a:xfrm>
            <a:off x="219805" y="4578972"/>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24</a:t>
            </a:fld>
            <a:endParaRPr/>
          </a:p>
        </p:txBody>
      </p:sp>
      <p:sp>
        <p:nvSpPr>
          <p:cNvPr id="514" name="Google Shape;514;p64"/>
          <p:cNvSpPr txBox="1">
            <a:spLocks noGrp="1"/>
          </p:cNvSpPr>
          <p:nvPr>
            <p:ph type="title"/>
          </p:nvPr>
        </p:nvSpPr>
        <p:spPr>
          <a:xfrm>
            <a:off x="332675" y="115400"/>
            <a:ext cx="6710100" cy="648900"/>
          </a:xfrm>
          <a:prstGeom prst="rect">
            <a:avLst/>
          </a:prstGeom>
        </p:spPr>
        <p:txBody>
          <a:bodyPr spcFirstLastPara="1" wrap="square" lIns="0" tIns="0" rIns="0" bIns="0" anchor="ctr" anchorCtr="0">
            <a:noAutofit/>
          </a:bodyPr>
          <a:lstStyle/>
          <a:p>
            <a:pPr marL="0" lvl="0" indent="0" algn="l" rtl="0">
              <a:spcBef>
                <a:spcPts val="0"/>
              </a:spcBef>
              <a:spcAft>
                <a:spcPts val="0"/>
              </a:spcAft>
              <a:buSzPts val="990"/>
              <a:buNone/>
            </a:pPr>
            <a:r>
              <a:rPr lang="en" sz="2000">
                <a:latin typeface="Rockwell"/>
                <a:ea typeface="Rockwell"/>
                <a:cs typeface="Rockwell"/>
                <a:sym typeface="Rockwell"/>
              </a:rPr>
              <a:t>Accountability Clock Hearing Process Timeline</a:t>
            </a:r>
            <a:endParaRPr sz="2000">
              <a:latin typeface="Rockwell"/>
              <a:ea typeface="Rockwell"/>
              <a:cs typeface="Rockwell"/>
              <a:sym typeface="Rockwell"/>
            </a:endParaRPr>
          </a:p>
        </p:txBody>
      </p:sp>
      <p:pic>
        <p:nvPicPr>
          <p:cNvPr id="515" name="Google Shape;515;p64"/>
          <p:cNvPicPr preferRelativeResize="0"/>
          <p:nvPr/>
        </p:nvPicPr>
        <p:blipFill>
          <a:blip r:embed="rId3">
            <a:alphaModFix/>
          </a:blip>
          <a:stretch>
            <a:fillRect/>
          </a:stretch>
        </p:blipFill>
        <p:spPr>
          <a:xfrm>
            <a:off x="831900" y="1008550"/>
            <a:ext cx="7480202" cy="3570425"/>
          </a:xfrm>
          <a:prstGeom prst="rect">
            <a:avLst/>
          </a:prstGeom>
          <a:noFill/>
          <a:ln>
            <a:noFill/>
          </a:ln>
        </p:spPr>
      </p:pic>
      <p:sp>
        <p:nvSpPr>
          <p:cNvPr id="516" name="Google Shape;516;p64"/>
          <p:cNvSpPr/>
          <p:nvPr/>
        </p:nvSpPr>
        <p:spPr>
          <a:xfrm>
            <a:off x="5203200" y="1074475"/>
            <a:ext cx="3233400" cy="2139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7" name="Google Shape;517;p64"/>
          <p:cNvCxnSpPr>
            <a:stCxn id="518" idx="0"/>
          </p:cNvCxnSpPr>
          <p:nvPr/>
        </p:nvCxnSpPr>
        <p:spPr>
          <a:xfrm rot="10800000">
            <a:off x="7849550" y="3282900"/>
            <a:ext cx="298500" cy="577200"/>
          </a:xfrm>
          <a:prstGeom prst="straightConnector1">
            <a:avLst/>
          </a:prstGeom>
          <a:noFill/>
          <a:ln w="38100" cap="flat" cmpd="sng">
            <a:solidFill>
              <a:srgbClr val="FF0000"/>
            </a:solidFill>
            <a:prstDash val="solid"/>
            <a:round/>
            <a:headEnd type="none" w="med" len="med"/>
            <a:tailEnd type="triangle" w="med" len="med"/>
          </a:ln>
        </p:spPr>
      </p:cxnSp>
      <p:sp>
        <p:nvSpPr>
          <p:cNvPr id="518" name="Google Shape;518;p64"/>
          <p:cNvSpPr txBox="1"/>
          <p:nvPr/>
        </p:nvSpPr>
        <p:spPr>
          <a:xfrm>
            <a:off x="7421750" y="3860100"/>
            <a:ext cx="14526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FF0000"/>
                </a:solidFill>
                <a:latin typeface="Calibri"/>
                <a:ea typeface="Calibri"/>
                <a:cs typeface="Calibri"/>
                <a:sym typeface="Calibri"/>
              </a:rPr>
              <a:t>CDE Progress Monitoring</a:t>
            </a:r>
            <a:endParaRPr sz="1600" b="1">
              <a:solidFill>
                <a:srgbClr val="FF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5"/>
          <p:cNvSpPr txBox="1">
            <a:spLocks noGrp="1"/>
          </p:cNvSpPr>
          <p:nvPr>
            <p:ph type="title"/>
          </p:nvPr>
        </p:nvSpPr>
        <p:spPr>
          <a:xfrm>
            <a:off x="332675" y="115396"/>
            <a:ext cx="6048900" cy="6651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2000">
                <a:latin typeface="Rockwell"/>
                <a:ea typeface="Rockwell"/>
                <a:cs typeface="Rockwell"/>
                <a:sym typeface="Rockwell"/>
              </a:rPr>
              <a:t>Goal of CDE Progress Monitoring</a:t>
            </a:r>
            <a:endParaRPr sz="2000">
              <a:latin typeface="Rockwell"/>
              <a:ea typeface="Rockwell"/>
              <a:cs typeface="Rockwell"/>
              <a:sym typeface="Rockwell"/>
            </a:endParaRPr>
          </a:p>
        </p:txBody>
      </p:sp>
      <p:sp>
        <p:nvSpPr>
          <p:cNvPr id="525" name="Google Shape;525;p65"/>
          <p:cNvSpPr txBox="1">
            <a:spLocks noGrp="1"/>
          </p:cNvSpPr>
          <p:nvPr>
            <p:ph type="body" idx="1"/>
          </p:nvPr>
        </p:nvSpPr>
        <p:spPr>
          <a:xfrm>
            <a:off x="569325" y="1347900"/>
            <a:ext cx="8107800" cy="3323100"/>
          </a:xfrm>
          <a:prstGeom prst="rect">
            <a:avLst/>
          </a:prstGeom>
        </p:spPr>
        <p:txBody>
          <a:bodyPr spcFirstLastPara="1" wrap="square" lIns="0" tIns="0" rIns="0" bIns="0" anchor="t" anchorCtr="0">
            <a:normAutofit fontScale="92500" lnSpcReduction="20000"/>
          </a:bodyPr>
          <a:lstStyle/>
          <a:p>
            <a:pPr marL="457200" lvl="0" indent="-334327" algn="l" rtl="0">
              <a:lnSpc>
                <a:spcPct val="115000"/>
              </a:lnSpc>
              <a:spcBef>
                <a:spcPts val="0"/>
              </a:spcBef>
              <a:spcAft>
                <a:spcPts val="0"/>
              </a:spcAft>
              <a:buSzPct val="100000"/>
              <a:buChar char="-"/>
            </a:pPr>
            <a:r>
              <a:rPr lang="en" sz="1800">
                <a:solidFill>
                  <a:srgbClr val="4A86E8"/>
                </a:solidFill>
              </a:rPr>
              <a:t>Track progress</a:t>
            </a:r>
            <a:r>
              <a:rPr lang="en" sz="1800">
                <a:solidFill>
                  <a:schemeClr val="dk1"/>
                </a:solidFill>
              </a:rPr>
              <a:t> throughout the term of the order (including while On Watch), including:</a:t>
            </a:r>
            <a:endParaRPr sz="1800">
              <a:solidFill>
                <a:schemeClr val="dk1"/>
              </a:solidFill>
            </a:endParaRPr>
          </a:p>
          <a:p>
            <a:pPr marL="914400" lvl="1" indent="-334327" algn="l" rtl="0">
              <a:lnSpc>
                <a:spcPct val="115000"/>
              </a:lnSpc>
              <a:spcBef>
                <a:spcPts val="0"/>
              </a:spcBef>
              <a:spcAft>
                <a:spcPts val="0"/>
              </a:spcAft>
              <a:buSzPct val="100000"/>
              <a:buChar char="-"/>
            </a:pPr>
            <a:r>
              <a:rPr lang="en" sz="1800">
                <a:solidFill>
                  <a:srgbClr val="4A86E8"/>
                </a:solidFill>
              </a:rPr>
              <a:t>Adherence to the board’s direction</a:t>
            </a:r>
            <a:r>
              <a:rPr lang="en" sz="1800">
                <a:solidFill>
                  <a:schemeClr val="dk1"/>
                </a:solidFill>
              </a:rPr>
              <a:t>, as provided by the order, and the district’s pathway plan, and</a:t>
            </a:r>
            <a:endParaRPr sz="1800">
              <a:solidFill>
                <a:schemeClr val="dk1"/>
              </a:solidFill>
            </a:endParaRPr>
          </a:p>
          <a:p>
            <a:pPr marL="914400" lvl="1" indent="-334327" algn="l" rtl="0">
              <a:lnSpc>
                <a:spcPct val="115000"/>
              </a:lnSpc>
              <a:spcBef>
                <a:spcPts val="0"/>
              </a:spcBef>
              <a:spcAft>
                <a:spcPts val="0"/>
              </a:spcAft>
              <a:buSzPct val="100000"/>
              <a:buChar char="-"/>
            </a:pPr>
            <a:r>
              <a:rPr lang="en" sz="1800">
                <a:solidFill>
                  <a:srgbClr val="4A86E8"/>
                </a:solidFill>
              </a:rPr>
              <a:t>Overall improvement</a:t>
            </a:r>
            <a:r>
              <a:rPr lang="en" sz="1800">
                <a:solidFill>
                  <a:schemeClr val="dk1"/>
                </a:solidFill>
              </a:rPr>
              <a:t> of school practices and interim outcomes, as measured by Turnaround Support Manager* (TSM) observations, district leadership or management partner reflections (if applicable), interim data, and annual SPF/DPFs.  </a:t>
            </a:r>
            <a:endParaRPr sz="1800">
              <a:solidFill>
                <a:schemeClr val="dk1"/>
              </a:solidFill>
            </a:endParaRPr>
          </a:p>
          <a:p>
            <a:pPr marL="457200" lvl="0" indent="-334327" algn="l" rtl="0">
              <a:lnSpc>
                <a:spcPct val="115000"/>
              </a:lnSpc>
              <a:spcBef>
                <a:spcPts val="0"/>
              </a:spcBef>
              <a:spcAft>
                <a:spcPts val="0"/>
              </a:spcAft>
              <a:buSzPct val="100000"/>
              <a:buChar char="-"/>
            </a:pPr>
            <a:r>
              <a:rPr lang="en" sz="1800">
                <a:solidFill>
                  <a:srgbClr val="4A86E8"/>
                </a:solidFill>
              </a:rPr>
              <a:t>Facilitate communication</a:t>
            </a:r>
            <a:r>
              <a:rPr lang="en" sz="1800">
                <a:solidFill>
                  <a:schemeClr val="dk1"/>
                </a:solidFill>
              </a:rPr>
              <a:t> between district and school staff and the state (CDE and the State Board of Education) about the school/district. </a:t>
            </a:r>
            <a:endParaRPr sz="1800">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sz="1800"/>
          </a:p>
          <a:p>
            <a:pPr marL="457200" lvl="0" indent="0" algn="l" rtl="0">
              <a:lnSpc>
                <a:spcPct val="115000"/>
              </a:lnSpc>
              <a:spcBef>
                <a:spcPts val="0"/>
              </a:spcBef>
              <a:spcAft>
                <a:spcPts val="0"/>
              </a:spcAft>
              <a:buNone/>
            </a:pPr>
            <a:r>
              <a:rPr lang="en" sz="1456" i="1"/>
              <a:t>* Turnaround Support Managers (TSMs) are CDE staff assigned to support the school/district through the pathways development process, any State Board hearings, and in progress monitoring and reporting to the State Board</a:t>
            </a:r>
            <a:endParaRPr sz="1456" i="1"/>
          </a:p>
        </p:txBody>
      </p:sp>
      <p:sp>
        <p:nvSpPr>
          <p:cNvPr id="526" name="Google Shape;526;p65"/>
          <p:cNvSpPr txBox="1">
            <a:spLocks noGrp="1"/>
          </p:cNvSpPr>
          <p:nvPr>
            <p:ph type="sldNum" idx="12"/>
          </p:nvPr>
        </p:nvSpPr>
        <p:spPr>
          <a:xfrm>
            <a:off x="241180" y="4617697"/>
            <a:ext cx="20574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Current Progress Monitoring Overview</a:t>
            </a:r>
            <a:endParaRPr/>
          </a:p>
        </p:txBody>
      </p:sp>
      <p:sp>
        <p:nvSpPr>
          <p:cNvPr id="532" name="Google Shape;532;p66"/>
          <p:cNvSpPr txBox="1">
            <a:spLocks noGrp="1"/>
          </p:cNvSpPr>
          <p:nvPr>
            <p:ph type="body" idx="1"/>
          </p:nvPr>
        </p:nvSpPr>
        <p:spPr>
          <a:xfrm>
            <a:off x="249650" y="1016625"/>
            <a:ext cx="8773800" cy="883500"/>
          </a:xfrm>
          <a:prstGeom prst="rect">
            <a:avLst/>
          </a:prstGeom>
        </p:spPr>
        <p:txBody>
          <a:bodyPr spcFirstLastPara="1" wrap="square" lIns="0" tIns="0" rIns="0" bIns="0" anchor="t" anchorCtr="0">
            <a:normAutofit/>
          </a:bodyPr>
          <a:lstStyle/>
          <a:p>
            <a:pPr marL="457200" lvl="0" indent="-336550" algn="l" rtl="0">
              <a:spcBef>
                <a:spcPts val="800"/>
              </a:spcBef>
              <a:spcAft>
                <a:spcPts val="0"/>
              </a:spcAft>
              <a:buSzPts val="1700"/>
              <a:buChar char="•"/>
            </a:pPr>
            <a:r>
              <a:rPr lang="en" sz="1700"/>
              <a:t>CDE assigns a Transformation Support Manager (TSM) to all late on clock schools &amp; districts</a:t>
            </a:r>
            <a:endParaRPr sz="1700"/>
          </a:p>
          <a:p>
            <a:pPr marL="457200" lvl="0" indent="-336550" algn="l" rtl="0">
              <a:spcBef>
                <a:spcPts val="0"/>
              </a:spcBef>
              <a:spcAft>
                <a:spcPts val="0"/>
              </a:spcAft>
              <a:buSzPts val="1700"/>
              <a:buChar char="•"/>
            </a:pPr>
            <a:r>
              <a:rPr lang="en" sz="1700"/>
              <a:t>TSM shepherds school/district through hearing process and leads progress monitoring</a:t>
            </a:r>
            <a:endParaRPr sz="1700"/>
          </a:p>
        </p:txBody>
      </p:sp>
      <p:sp>
        <p:nvSpPr>
          <p:cNvPr id="533" name="Google Shape;533;p66"/>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26</a:t>
            </a:fld>
            <a:endParaRPr/>
          </a:p>
        </p:txBody>
      </p:sp>
      <p:pic>
        <p:nvPicPr>
          <p:cNvPr id="534" name="Google Shape;534;p66"/>
          <p:cNvPicPr preferRelativeResize="0"/>
          <p:nvPr/>
        </p:nvPicPr>
        <p:blipFill>
          <a:blip r:embed="rId3">
            <a:alphaModFix/>
          </a:blip>
          <a:stretch>
            <a:fillRect/>
          </a:stretch>
        </p:blipFill>
        <p:spPr>
          <a:xfrm>
            <a:off x="604850" y="1545445"/>
            <a:ext cx="5258001" cy="3511901"/>
          </a:xfrm>
          <a:prstGeom prst="rect">
            <a:avLst/>
          </a:prstGeom>
          <a:noFill/>
          <a:ln>
            <a:noFill/>
          </a:ln>
        </p:spPr>
      </p:pic>
      <p:sp>
        <p:nvSpPr>
          <p:cNvPr id="535" name="Google Shape;535;p66"/>
          <p:cNvSpPr txBox="1"/>
          <p:nvPr/>
        </p:nvSpPr>
        <p:spPr>
          <a:xfrm>
            <a:off x="5988950" y="2571750"/>
            <a:ext cx="3034500" cy="16932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Other Possible Activities: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Presentations to local board*</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Presentations to State Board*</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Unannounced site visits*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Mid-Year Review (optional)</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i="1">
                <a:latin typeface="Calibri"/>
                <a:ea typeface="Calibri"/>
                <a:cs typeface="Calibri"/>
                <a:sym typeface="Calibri"/>
              </a:rPr>
              <a:t>*If stated in board order</a:t>
            </a:r>
            <a:endParaRPr i="1">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7"/>
          <p:cNvSpPr txBox="1">
            <a:spLocks noGrp="1"/>
          </p:cNvSpPr>
          <p:nvPr>
            <p:ph type="title"/>
          </p:nvPr>
        </p:nvSpPr>
        <p:spPr>
          <a:xfrm>
            <a:off x="332675" y="115400"/>
            <a:ext cx="3895500" cy="6570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2000">
                <a:latin typeface="Rockwell"/>
                <a:ea typeface="Rockwell"/>
                <a:cs typeface="Rockwell"/>
                <a:sym typeface="Rockwell"/>
              </a:rPr>
              <a:t>Progress Monitoring Feedback</a:t>
            </a:r>
            <a:endParaRPr sz="2000">
              <a:latin typeface="Rockwell"/>
              <a:ea typeface="Rockwell"/>
              <a:cs typeface="Rockwell"/>
              <a:sym typeface="Rockwell"/>
            </a:endParaRPr>
          </a:p>
        </p:txBody>
      </p:sp>
      <p:sp>
        <p:nvSpPr>
          <p:cNvPr id="542" name="Google Shape;542;p67"/>
          <p:cNvSpPr txBox="1">
            <a:spLocks noGrp="1"/>
          </p:cNvSpPr>
          <p:nvPr>
            <p:ph type="sldNum" idx="12"/>
          </p:nvPr>
        </p:nvSpPr>
        <p:spPr>
          <a:xfrm>
            <a:off x="241180" y="4617697"/>
            <a:ext cx="20574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27</a:t>
            </a:fld>
            <a:endParaRPr/>
          </a:p>
        </p:txBody>
      </p:sp>
      <p:graphicFrame>
        <p:nvGraphicFramePr>
          <p:cNvPr id="543" name="Google Shape;543;p67"/>
          <p:cNvGraphicFramePr/>
          <p:nvPr/>
        </p:nvGraphicFramePr>
        <p:xfrm>
          <a:off x="-12" y="887888"/>
          <a:ext cx="3000000" cy="3000000"/>
        </p:xfrm>
        <a:graphic>
          <a:graphicData uri="http://schemas.openxmlformats.org/drawingml/2006/table">
            <a:tbl>
              <a:tblPr>
                <a:noFill/>
                <a:tableStyleId>{06E709EA-79CF-43A6-B9A0-F9F6CFC89A71}</a:tableStyleId>
              </a:tblPr>
              <a:tblGrid>
                <a:gridCol w="800050">
                  <a:extLst>
                    <a:ext uri="{9D8B030D-6E8A-4147-A177-3AD203B41FA5}">
                      <a16:colId xmlns:a16="http://schemas.microsoft.com/office/drawing/2014/main" val="20000"/>
                    </a:ext>
                  </a:extLst>
                </a:gridCol>
                <a:gridCol w="2502475">
                  <a:extLst>
                    <a:ext uri="{9D8B030D-6E8A-4147-A177-3AD203B41FA5}">
                      <a16:colId xmlns:a16="http://schemas.microsoft.com/office/drawing/2014/main" val="20001"/>
                    </a:ext>
                  </a:extLst>
                </a:gridCol>
                <a:gridCol w="2843275">
                  <a:extLst>
                    <a:ext uri="{9D8B030D-6E8A-4147-A177-3AD203B41FA5}">
                      <a16:colId xmlns:a16="http://schemas.microsoft.com/office/drawing/2014/main" val="20002"/>
                    </a:ext>
                  </a:extLst>
                </a:gridCol>
                <a:gridCol w="2998200">
                  <a:extLst>
                    <a:ext uri="{9D8B030D-6E8A-4147-A177-3AD203B41FA5}">
                      <a16:colId xmlns:a16="http://schemas.microsoft.com/office/drawing/2014/main" val="20003"/>
                    </a:ext>
                  </a:extLst>
                </a:gridCol>
              </a:tblGrid>
              <a:tr h="446200">
                <a:tc>
                  <a:txBody>
                    <a:bodyPr/>
                    <a:lstStyle/>
                    <a:p>
                      <a:pPr marL="0" lvl="0" indent="0" algn="l" rtl="0">
                        <a:spcBef>
                          <a:spcPts val="0"/>
                        </a:spcBef>
                        <a:spcAft>
                          <a:spcPts val="0"/>
                        </a:spcAft>
                        <a:buNone/>
                      </a:pPr>
                      <a:endParaRPr sz="1000">
                        <a:latin typeface="Calibri"/>
                        <a:ea typeface="Calibri"/>
                        <a:cs typeface="Calibri"/>
                        <a:sym typeface="Calibri"/>
                      </a:endParaRPr>
                    </a:p>
                  </a:txBody>
                  <a:tcPr marL="91425" marR="91425" marT="91425" marB="91425">
                    <a:solidFill>
                      <a:srgbClr val="CCCCCC"/>
                    </a:solidFill>
                  </a:tcPr>
                </a:tc>
                <a:tc>
                  <a:txBody>
                    <a:bodyPr/>
                    <a:lstStyle/>
                    <a:p>
                      <a:pPr marL="0" lvl="0" indent="0" algn="ctr" rtl="0">
                        <a:spcBef>
                          <a:spcPts val="0"/>
                        </a:spcBef>
                        <a:spcAft>
                          <a:spcPts val="0"/>
                        </a:spcAft>
                        <a:buNone/>
                      </a:pPr>
                      <a:r>
                        <a:rPr lang="en" sz="1000" b="1">
                          <a:latin typeface="Calibri"/>
                          <a:ea typeface="Calibri"/>
                          <a:cs typeface="Calibri"/>
                          <a:sym typeface="Calibri"/>
                        </a:rPr>
                        <a:t>Progress Monitoring Activities</a:t>
                      </a:r>
                      <a:endParaRPr sz="1000" b="1">
                        <a:latin typeface="Calibri"/>
                        <a:ea typeface="Calibri"/>
                        <a:cs typeface="Calibri"/>
                        <a:sym typeface="Calibri"/>
                      </a:endParaRPr>
                    </a:p>
                  </a:txBody>
                  <a:tcPr marL="91425" marR="91425" marT="91425" marB="91425">
                    <a:lnR w="9525" cap="flat" cmpd="sng">
                      <a:solidFill>
                        <a:srgbClr val="9E9E9E"/>
                      </a:solidFill>
                      <a:prstDash val="solid"/>
                      <a:round/>
                      <a:headEnd type="none" w="sm" len="sm"/>
                      <a:tailEnd type="none" w="sm" len="sm"/>
                    </a:lnR>
                    <a:solidFill>
                      <a:srgbClr val="CCCCCC"/>
                    </a:solidFill>
                  </a:tcPr>
                </a:tc>
                <a:tc>
                  <a:txBody>
                    <a:bodyPr/>
                    <a:lstStyle/>
                    <a:p>
                      <a:pPr marL="0" lvl="0" indent="0" algn="ctr" rtl="0">
                        <a:spcBef>
                          <a:spcPts val="0"/>
                        </a:spcBef>
                        <a:spcAft>
                          <a:spcPts val="0"/>
                        </a:spcAft>
                        <a:buNone/>
                      </a:pPr>
                      <a:r>
                        <a:rPr lang="en" sz="1000" b="1">
                          <a:latin typeface="Calibri"/>
                          <a:ea typeface="Calibri"/>
                          <a:cs typeface="Calibri"/>
                          <a:sym typeface="Calibri"/>
                        </a:rPr>
                        <a:t>Progress Monitoring Reports</a:t>
                      </a:r>
                      <a:endParaRPr sz="10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000" b="1">
                          <a:latin typeface="Calibri"/>
                          <a:ea typeface="Calibri"/>
                          <a:cs typeface="Calibri"/>
                          <a:sym typeface="Calibri"/>
                        </a:rPr>
                        <a:t>Use of Interim and Local Data</a:t>
                      </a:r>
                      <a:endParaRPr sz="10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1382500">
                <a:tc>
                  <a:txBody>
                    <a:bodyPr/>
                    <a:lstStyle/>
                    <a:p>
                      <a:pPr marL="0" lvl="0" indent="0" algn="l" rtl="0">
                        <a:spcBef>
                          <a:spcPts val="0"/>
                        </a:spcBef>
                        <a:spcAft>
                          <a:spcPts val="0"/>
                        </a:spcAft>
                        <a:buNone/>
                      </a:pPr>
                      <a:r>
                        <a:rPr lang="en" sz="1000" b="1">
                          <a:latin typeface="Calibri"/>
                          <a:ea typeface="Calibri"/>
                          <a:cs typeface="Calibri"/>
                          <a:sym typeface="Calibri"/>
                        </a:rPr>
                        <a:t>Goal of component</a:t>
                      </a:r>
                      <a:endParaRPr sz="1000" b="1">
                        <a:latin typeface="Calibri"/>
                        <a:ea typeface="Calibri"/>
                        <a:cs typeface="Calibri"/>
                        <a:sym typeface="Calibri"/>
                      </a:endParaRPr>
                    </a:p>
                  </a:txBody>
                  <a:tcPr marL="91425" marR="91425" marT="91425" marB="91425">
                    <a:solidFill>
                      <a:srgbClr val="CCCCCC"/>
                    </a:solidFill>
                  </a:tcPr>
                </a:tc>
                <a:tc>
                  <a:txBody>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Monitor order implementation progress by:</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Reviewing interim academic and culture data and implementation benchmarks</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Observe implementation progress (culture, planning, training, etc.)</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Observe classroom instruction</a:t>
                      </a:r>
                      <a:endParaRPr sz="1000">
                        <a:solidFill>
                          <a:schemeClr val="dk1"/>
                        </a:solidFill>
                        <a:latin typeface="Calibri"/>
                        <a:ea typeface="Calibri"/>
                        <a:cs typeface="Calibri"/>
                        <a:sym typeface="Calibri"/>
                      </a:endParaRPr>
                    </a:p>
                  </a:txBody>
                  <a:tcPr marL="91425" marR="91425" marT="91425" marB="91425">
                    <a:lnR w="9525" cap="flat" cmpd="sng">
                      <a:solidFill>
                        <a:srgbClr val="9E9E9E"/>
                      </a:solidFill>
                      <a:prstDash val="solid"/>
                      <a:round/>
                      <a:headEnd type="none" w="sm" len="sm"/>
                      <a:tailEnd type="none" w="sm" len="sm"/>
                    </a:lnR>
                    <a:solidFill>
                      <a:schemeClr val="lt1"/>
                    </a:solidFill>
                  </a:tcPr>
                </a:tc>
                <a:tc>
                  <a:txBody>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Inform the state board on progress of sites with directed-action by providing biannual reports containing an overview of the work being done at each site and an assessment of progress by Department staff.</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Create a written record that can be referred to in future accountability hearings, if necessary.</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During mid-year reports, use local interim data to provide a mid-year update on progress (when available), since state assessment data is not available.</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During end-of-year reports, use local data (when available) as a supplement to state assessment data to provide an end-of-year update on progress.</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02050">
                <a:tc>
                  <a:txBody>
                    <a:bodyPr/>
                    <a:lstStyle/>
                    <a:p>
                      <a:pPr marL="0" lvl="0" indent="0" algn="l" rtl="0">
                        <a:spcBef>
                          <a:spcPts val="0"/>
                        </a:spcBef>
                        <a:spcAft>
                          <a:spcPts val="0"/>
                        </a:spcAft>
                        <a:buNone/>
                      </a:pPr>
                      <a:r>
                        <a:rPr lang="en" sz="1000" b="1">
                          <a:latin typeface="Calibri"/>
                          <a:ea typeface="Calibri"/>
                          <a:cs typeface="Calibri"/>
                          <a:sym typeface="Calibri"/>
                        </a:rPr>
                        <a:t>Current state</a:t>
                      </a:r>
                      <a:endParaRPr sz="1000" b="1">
                        <a:latin typeface="Calibri"/>
                        <a:ea typeface="Calibri"/>
                        <a:cs typeface="Calibri"/>
                        <a:sym typeface="Calibri"/>
                      </a:endParaRPr>
                    </a:p>
                  </a:txBody>
                  <a:tcPr marL="91425" marR="91425" marT="91425" marB="91425">
                    <a:solidFill>
                      <a:srgbClr val="CCCCCC"/>
                    </a:solidFill>
                  </a:tcPr>
                </a:tc>
                <a:tc>
                  <a:txBody>
                    <a:bodyPr/>
                    <a:lstStyle/>
                    <a:p>
                      <a:pPr marL="0" lvl="0" indent="0" algn="l" rtl="0">
                        <a:lnSpc>
                          <a:spcPct val="90000"/>
                        </a:lnSpc>
                        <a:spcBef>
                          <a:spcPts val="800"/>
                        </a:spcBef>
                        <a:spcAft>
                          <a:spcPts val="0"/>
                        </a:spcAft>
                        <a:buNone/>
                      </a:pPr>
                      <a:r>
                        <a:rPr lang="en" sz="1000" u="sng">
                          <a:solidFill>
                            <a:schemeClr val="hlink"/>
                          </a:solidFill>
                          <a:latin typeface="Calibri"/>
                          <a:ea typeface="Calibri"/>
                          <a:cs typeface="Calibri"/>
                          <a:sym typeface="Calibri"/>
                          <a:hlinkClick r:id="rId3"/>
                        </a:rPr>
                        <a:t>Progress Monitoring Plan</a:t>
                      </a:r>
                      <a:endParaRPr sz="1000">
                        <a:latin typeface="Calibri"/>
                        <a:ea typeface="Calibri"/>
                        <a:cs typeface="Calibri"/>
                        <a:sym typeface="Calibri"/>
                      </a:endParaRPr>
                    </a:p>
                    <a:p>
                      <a:pPr marL="457200" lvl="0" indent="-292100" algn="l" rtl="0">
                        <a:lnSpc>
                          <a:spcPct val="90000"/>
                        </a:lnSpc>
                        <a:spcBef>
                          <a:spcPts val="800"/>
                        </a:spcBef>
                        <a:spcAft>
                          <a:spcPts val="0"/>
                        </a:spcAft>
                        <a:buSzPts val="1000"/>
                        <a:buFont typeface="Calibri"/>
                        <a:buChar char="-"/>
                      </a:pPr>
                      <a:r>
                        <a:rPr lang="en" sz="1000">
                          <a:latin typeface="Calibri"/>
                          <a:ea typeface="Calibri"/>
                          <a:cs typeface="Calibri"/>
                          <a:sym typeface="Calibri"/>
                        </a:rPr>
                        <a:t>Quarterly site visits</a:t>
                      </a:r>
                      <a:endParaRPr sz="1000">
                        <a:latin typeface="Calibri"/>
                        <a:ea typeface="Calibri"/>
                        <a:cs typeface="Calibri"/>
                        <a:sym typeface="Calibri"/>
                      </a:endParaRPr>
                    </a:p>
                    <a:p>
                      <a:pPr marL="457200" lvl="0" indent="-292100" algn="l" rtl="0">
                        <a:lnSpc>
                          <a:spcPct val="90000"/>
                        </a:lnSpc>
                        <a:spcBef>
                          <a:spcPts val="0"/>
                        </a:spcBef>
                        <a:spcAft>
                          <a:spcPts val="0"/>
                        </a:spcAft>
                        <a:buSzPts val="1000"/>
                        <a:buFont typeface="Calibri"/>
                        <a:buChar char="-"/>
                      </a:pPr>
                      <a:r>
                        <a:rPr lang="en" sz="1000">
                          <a:latin typeface="Calibri"/>
                          <a:ea typeface="Calibri"/>
                          <a:cs typeface="Calibri"/>
                          <a:sym typeface="Calibri"/>
                        </a:rPr>
                        <a:t>Streamline with existing work as possible</a:t>
                      </a:r>
                      <a:endParaRPr sz="1000">
                        <a:latin typeface="Calibri"/>
                        <a:ea typeface="Calibri"/>
                        <a:cs typeface="Calibri"/>
                        <a:sym typeface="Calibri"/>
                      </a:endParaRPr>
                    </a:p>
                    <a:p>
                      <a:pPr marL="0" lvl="0" indent="0" algn="l" rtl="0">
                        <a:lnSpc>
                          <a:spcPct val="90000"/>
                        </a:lnSpc>
                        <a:spcBef>
                          <a:spcPts val="800"/>
                        </a:spcBef>
                        <a:spcAft>
                          <a:spcPts val="0"/>
                        </a:spcAft>
                        <a:buNone/>
                      </a:pPr>
                      <a:r>
                        <a:rPr lang="en" sz="1000" u="sng">
                          <a:solidFill>
                            <a:schemeClr val="hlink"/>
                          </a:solidFill>
                          <a:latin typeface="Calibri"/>
                          <a:ea typeface="Calibri"/>
                          <a:cs typeface="Calibri"/>
                          <a:sym typeface="Calibri"/>
                          <a:hlinkClick r:id="rId4"/>
                        </a:rPr>
                        <a:t>Sample Site Visit Agenda</a:t>
                      </a:r>
                      <a:endParaRPr sz="1000">
                        <a:solidFill>
                          <a:schemeClr val="dk2"/>
                        </a:solidFill>
                        <a:latin typeface="Calibri"/>
                        <a:ea typeface="Calibri"/>
                        <a:cs typeface="Calibri"/>
                        <a:sym typeface="Calibri"/>
                      </a:endParaRPr>
                    </a:p>
                    <a:p>
                      <a:pPr marL="0" lvl="0" indent="0" algn="l" rtl="0">
                        <a:lnSpc>
                          <a:spcPct val="90000"/>
                        </a:lnSpc>
                        <a:spcBef>
                          <a:spcPts val="800"/>
                        </a:spcBef>
                        <a:spcAft>
                          <a:spcPts val="0"/>
                        </a:spcAft>
                        <a:buNone/>
                      </a:pPr>
                      <a:r>
                        <a:rPr lang="en" sz="1000" u="sng">
                          <a:solidFill>
                            <a:schemeClr val="hlink"/>
                          </a:solidFill>
                          <a:latin typeface="Calibri"/>
                          <a:ea typeface="Calibri"/>
                          <a:cs typeface="Calibri"/>
                          <a:sym typeface="Calibri"/>
                          <a:hlinkClick r:id="rId5"/>
                        </a:rPr>
                        <a:t>Pathway Plan Notes Template</a:t>
                      </a:r>
                      <a:endParaRPr sz="1000">
                        <a:latin typeface="Calibri"/>
                        <a:ea typeface="Calibri"/>
                        <a:cs typeface="Calibri"/>
                        <a:sym typeface="Calibri"/>
                      </a:endParaRPr>
                    </a:p>
                  </a:txBody>
                  <a:tcPr marL="91425" marR="91425" marT="91425" marB="91425">
                    <a:lnR w="9525" cap="flat" cmpd="sng">
                      <a:solidFill>
                        <a:srgbClr val="9E9E9E"/>
                      </a:solidFill>
                      <a:prstDash val="solid"/>
                      <a:round/>
                      <a:headEnd type="none" w="sm" len="sm"/>
                      <a:tailEnd type="none" w="sm" len="sm"/>
                    </a:lnR>
                    <a:solidFill>
                      <a:schemeClr val="lt1"/>
                    </a:solidFill>
                  </a:tcPr>
                </a:tc>
                <a:tc>
                  <a:txBody>
                    <a:bodyPr/>
                    <a:lstStyle/>
                    <a:p>
                      <a:pPr marL="0" lvl="0" indent="0" algn="l" rtl="0">
                        <a:lnSpc>
                          <a:spcPct val="90000"/>
                        </a:lnSpc>
                        <a:spcBef>
                          <a:spcPts val="800"/>
                        </a:spcBef>
                        <a:spcAft>
                          <a:spcPts val="0"/>
                        </a:spcAft>
                        <a:buNone/>
                      </a:pPr>
                      <a:r>
                        <a:rPr lang="en" sz="1000" u="sng">
                          <a:solidFill>
                            <a:schemeClr val="hlink"/>
                          </a:solidFill>
                          <a:latin typeface="Calibri"/>
                          <a:ea typeface="Calibri"/>
                          <a:cs typeface="Calibri"/>
                          <a:sym typeface="Calibri"/>
                          <a:hlinkClick r:id="rId6"/>
                        </a:rPr>
                        <a:t>Sample Mid-Year State Board Report</a:t>
                      </a:r>
                      <a:endParaRPr sz="1000">
                        <a:solidFill>
                          <a:schemeClr val="dk2"/>
                        </a:solidFill>
                        <a:latin typeface="Calibri"/>
                        <a:ea typeface="Calibri"/>
                        <a:cs typeface="Calibri"/>
                        <a:sym typeface="Calibri"/>
                      </a:endParaRPr>
                    </a:p>
                    <a:p>
                      <a:pPr marL="0" lvl="0" indent="0" algn="l" rtl="0">
                        <a:lnSpc>
                          <a:spcPct val="90000"/>
                        </a:lnSpc>
                        <a:spcBef>
                          <a:spcPts val="800"/>
                        </a:spcBef>
                        <a:spcAft>
                          <a:spcPts val="0"/>
                        </a:spcAft>
                        <a:buNone/>
                      </a:pPr>
                      <a:r>
                        <a:rPr lang="en" sz="1000" u="sng">
                          <a:solidFill>
                            <a:schemeClr val="hlink"/>
                          </a:solidFill>
                          <a:latin typeface="Calibri"/>
                          <a:ea typeface="Calibri"/>
                          <a:cs typeface="Calibri"/>
                          <a:sym typeface="Calibri"/>
                          <a:hlinkClick r:id="rId7"/>
                        </a:rPr>
                        <a:t>Mid-Year Presentation</a:t>
                      </a:r>
                      <a:endParaRPr sz="1000">
                        <a:solidFill>
                          <a:schemeClr val="dk2"/>
                        </a:solidFill>
                        <a:latin typeface="Calibri"/>
                        <a:ea typeface="Calibri"/>
                        <a:cs typeface="Calibri"/>
                        <a:sym typeface="Calibri"/>
                      </a:endParaRPr>
                    </a:p>
                    <a:p>
                      <a:pPr marL="457200" lvl="0" indent="-292100" algn="l" rtl="0">
                        <a:lnSpc>
                          <a:spcPct val="90000"/>
                        </a:lnSpc>
                        <a:spcBef>
                          <a:spcPts val="8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Submit reports at mid-year (March) and end of year (September)</a:t>
                      </a:r>
                      <a:endParaRPr sz="1000">
                        <a:solidFill>
                          <a:schemeClr val="dk1"/>
                        </a:solidFill>
                        <a:latin typeface="Calibri"/>
                        <a:ea typeface="Calibri"/>
                        <a:cs typeface="Calibri"/>
                        <a:sym typeface="Calibri"/>
                      </a:endParaRPr>
                    </a:p>
                    <a:p>
                      <a:pPr marL="457200" lvl="0" indent="-292100" algn="l" rtl="0">
                        <a:lnSpc>
                          <a:spcPct val="90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Reports are submitted along with a presentation from CDE with opportunities for SBE members to ask questions of staff</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a:latin typeface="Calibri"/>
                          <a:ea typeface="Calibri"/>
                          <a:cs typeface="Calibri"/>
                          <a:sym typeface="Calibri"/>
                        </a:rPr>
                        <a:t>Schools and districts with directed are not required to submit local data to CDE, but many sites do. Local data cannot supplant state data.</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 sz="1000">
                          <a:latin typeface="Calibri"/>
                          <a:ea typeface="Calibri"/>
                          <a:cs typeface="Calibri"/>
                          <a:sym typeface="Calibri"/>
                        </a:rPr>
                        <a:t>The only assessment data that is aligned to state-standards are state assessments. Local assessments do not measure progress on state standards.</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52900">
                <a:tc>
                  <a:txBody>
                    <a:bodyPr/>
                    <a:lstStyle/>
                    <a:p>
                      <a:pPr marL="0" lvl="0" indent="0" algn="l" rtl="0">
                        <a:spcBef>
                          <a:spcPts val="0"/>
                        </a:spcBef>
                        <a:spcAft>
                          <a:spcPts val="0"/>
                        </a:spcAft>
                        <a:buNone/>
                      </a:pPr>
                      <a:r>
                        <a:rPr lang="en" sz="1000" b="1">
                          <a:latin typeface="Calibri"/>
                          <a:ea typeface="Calibri"/>
                          <a:cs typeface="Calibri"/>
                          <a:sym typeface="Calibri"/>
                        </a:rPr>
                        <a:t>Questions for feedback</a:t>
                      </a:r>
                      <a:endParaRPr sz="1000" b="1">
                        <a:latin typeface="Calibri"/>
                        <a:ea typeface="Calibri"/>
                        <a:cs typeface="Calibri"/>
                        <a:sym typeface="Calibri"/>
                      </a:endParaRPr>
                    </a:p>
                  </a:txBody>
                  <a:tcPr marL="91425" marR="91425" marT="91425" marB="91425">
                    <a:solidFill>
                      <a:srgbClr val="CCCCCC"/>
                    </a:solidFill>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Do the progress monitoring activities and progress monitoring plan fit the intended goals? What are the strengths? What challenges do you see?</a:t>
                      </a:r>
                      <a:endParaRPr sz="1000">
                        <a:latin typeface="Calibri"/>
                        <a:ea typeface="Calibri"/>
                        <a:cs typeface="Calibri"/>
                        <a:sym typeface="Calibri"/>
                      </a:endParaRPr>
                    </a:p>
                  </a:txBody>
                  <a:tcPr marL="91425" marR="91425" marT="91425" marB="91425">
                    <a:lnR w="9525" cap="flat" cmpd="sng">
                      <a:solidFill>
                        <a:srgbClr val="9E9E9E"/>
                      </a:solidFill>
                      <a:prstDash val="solid"/>
                      <a:round/>
                      <a:headEnd type="none" w="sm" len="sm"/>
                      <a:tailEnd type="none" w="sm" len="sm"/>
                    </a:lnR>
                    <a:solidFill>
                      <a:schemeClr val="lt1"/>
                    </a:solidFill>
                  </a:tcPr>
                </a:tc>
                <a:tc>
                  <a:txBody>
                    <a:bodyPr/>
                    <a:lstStyle/>
                    <a:p>
                      <a:pPr marL="0" lvl="0" indent="0" algn="l" rtl="0">
                        <a:spcBef>
                          <a:spcPts val="0"/>
                        </a:spcBef>
                        <a:spcAft>
                          <a:spcPts val="0"/>
                        </a:spcAft>
                        <a:buNone/>
                      </a:pPr>
                      <a:r>
                        <a:rPr lang="en" sz="1000">
                          <a:latin typeface="Calibri"/>
                          <a:ea typeface="Calibri"/>
                          <a:cs typeface="Calibri"/>
                          <a:sym typeface="Calibri"/>
                        </a:rPr>
                        <a:t>What do you think about the level of detail and type of reporting provided by CDE to the state board?</a:t>
                      </a:r>
                      <a:r>
                        <a:rPr lang="en" sz="1000">
                          <a:solidFill>
                            <a:schemeClr val="dk1"/>
                          </a:solidFill>
                          <a:latin typeface="Calibri"/>
                          <a:ea typeface="Calibri"/>
                          <a:cs typeface="Calibri"/>
                          <a:sym typeface="Calibri"/>
                        </a:rPr>
                        <a:t> What are the strengths? What challenges do you see?</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How should local student achievement and growth data be included in progress monitoring and reporting to the State Board?</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544" name="Google Shape;544;p67">
            <a:hlinkClick r:id="rId8"/>
          </p:cNvPr>
          <p:cNvSpPr txBox="1"/>
          <p:nvPr/>
        </p:nvSpPr>
        <p:spPr>
          <a:xfrm>
            <a:off x="5631000" y="43700"/>
            <a:ext cx="3243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lt1"/>
                </a:solidFill>
                <a:latin typeface="Calibri"/>
                <a:ea typeface="Calibri"/>
                <a:cs typeface="Calibri"/>
                <a:sym typeface="Calibri"/>
              </a:rPr>
              <a:t>Use </a:t>
            </a:r>
            <a:r>
              <a:rPr lang="en" sz="2000" u="sng">
                <a:solidFill>
                  <a:srgbClr val="0000F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this jamboard</a:t>
            </a:r>
            <a:r>
              <a:rPr lang="en" sz="2000">
                <a:solidFill>
                  <a:schemeClr val="lt1"/>
                </a:solidFill>
                <a:latin typeface="Calibri"/>
                <a:ea typeface="Calibri"/>
                <a:cs typeface="Calibri"/>
                <a:sym typeface="Calibri"/>
              </a:rPr>
              <a:t> to capture your ideas</a:t>
            </a:r>
            <a:endParaRPr sz="20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28</a:t>
            </a:fld>
            <a:endParaRPr/>
          </a:p>
        </p:txBody>
      </p:sp>
      <p:sp>
        <p:nvSpPr>
          <p:cNvPr id="550" name="Google Shape;550;p68"/>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State Accountability</a:t>
            </a:r>
            <a:endParaRPr/>
          </a:p>
          <a:p>
            <a:pPr marL="0" lvl="0" indent="0" algn="ctr" rtl="0">
              <a:spcBef>
                <a:spcPts val="0"/>
              </a:spcBef>
              <a:spcAft>
                <a:spcPts val="0"/>
              </a:spcAft>
              <a:buNone/>
            </a:pPr>
            <a:r>
              <a:rPr lang="en"/>
              <a:t>Data Visualizations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9"/>
          <p:cNvSpPr txBox="1">
            <a:spLocks noGrp="1"/>
          </p:cNvSpPr>
          <p:nvPr>
            <p:ph type="body" idx="1"/>
          </p:nvPr>
        </p:nvSpPr>
        <p:spPr>
          <a:xfrm>
            <a:off x="492575" y="1143000"/>
            <a:ext cx="8520600" cy="3381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b="1"/>
              <a:t>Introduction: </a:t>
            </a:r>
            <a:r>
              <a:rPr lang="en" sz="2400"/>
              <a:t>Purpose and intent of each of the dashboards</a:t>
            </a:r>
            <a:endParaRPr sz="2400"/>
          </a:p>
          <a:p>
            <a:pPr marL="0" lvl="0" indent="0" algn="l" rtl="0">
              <a:spcBef>
                <a:spcPts val="1200"/>
              </a:spcBef>
              <a:spcAft>
                <a:spcPts val="0"/>
              </a:spcAft>
              <a:buNone/>
            </a:pPr>
            <a:r>
              <a:rPr lang="en" sz="2400" b="1"/>
              <a:t>Demonstration: </a:t>
            </a:r>
            <a:r>
              <a:rPr lang="en" sz="2400"/>
              <a:t>Diving into reports </a:t>
            </a:r>
            <a:endParaRPr sz="2400"/>
          </a:p>
          <a:p>
            <a:pPr marL="0" lvl="0" indent="0" algn="l" rtl="0">
              <a:spcBef>
                <a:spcPts val="1200"/>
              </a:spcBef>
              <a:spcAft>
                <a:spcPts val="0"/>
              </a:spcAft>
              <a:buNone/>
            </a:pPr>
            <a:r>
              <a:rPr lang="en" sz="2400" b="1"/>
              <a:t>Feedback: </a:t>
            </a:r>
            <a:r>
              <a:rPr lang="en" sz="2400"/>
              <a:t>How to make these dashboards more useful</a:t>
            </a:r>
            <a:endParaRPr sz="2400"/>
          </a:p>
          <a:p>
            <a:pPr marL="914400" lvl="0" indent="-381000" algn="l" rtl="0">
              <a:spcBef>
                <a:spcPts val="1200"/>
              </a:spcBef>
              <a:spcAft>
                <a:spcPts val="0"/>
              </a:spcAft>
              <a:buSzPts val="2400"/>
              <a:buChar char="●"/>
            </a:pPr>
            <a:r>
              <a:rPr lang="en" sz="2400"/>
              <a:t>Alignment with purpose</a:t>
            </a:r>
            <a:endParaRPr sz="2400"/>
          </a:p>
          <a:p>
            <a:pPr marL="914400" lvl="0" indent="-381000" algn="l" rtl="0">
              <a:spcBef>
                <a:spcPts val="0"/>
              </a:spcBef>
              <a:spcAft>
                <a:spcPts val="0"/>
              </a:spcAft>
              <a:buSzPts val="2400"/>
              <a:buChar char="●"/>
            </a:pPr>
            <a:r>
              <a:rPr lang="en" sz="2400"/>
              <a:t>Content</a:t>
            </a:r>
            <a:endParaRPr sz="2400"/>
          </a:p>
          <a:p>
            <a:pPr marL="914400" lvl="0" indent="-381000" algn="l" rtl="0">
              <a:spcBef>
                <a:spcPts val="0"/>
              </a:spcBef>
              <a:spcAft>
                <a:spcPts val="0"/>
              </a:spcAft>
              <a:buSzPts val="2400"/>
              <a:buChar char="●"/>
            </a:pPr>
            <a:r>
              <a:rPr lang="en" sz="2400"/>
              <a:t>Timeline for release</a:t>
            </a:r>
            <a:endParaRPr sz="2400"/>
          </a:p>
        </p:txBody>
      </p:sp>
      <p:sp>
        <p:nvSpPr>
          <p:cNvPr id="556" name="Google Shape;556;p6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
              <a:t>Objectives</a:t>
            </a:r>
            <a:endParaRPr>
              <a:latin typeface="Rockwell"/>
              <a:ea typeface="Rockwell"/>
              <a:cs typeface="Rockwell"/>
              <a:sym typeface="Rockwell"/>
            </a:endParaRPr>
          </a:p>
        </p:txBody>
      </p:sp>
      <p:sp>
        <p:nvSpPr>
          <p:cNvPr id="557" name="Google Shape;557;p6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29</a:t>
            </a:fld>
            <a:endParaRPr/>
          </a:p>
        </p:txBody>
      </p:sp>
      <p:pic>
        <p:nvPicPr>
          <p:cNvPr id="558" name="Google Shape;558;p69"/>
          <p:cNvPicPr preferRelativeResize="0"/>
          <p:nvPr/>
        </p:nvPicPr>
        <p:blipFill>
          <a:blip r:embed="rId3">
            <a:alphaModFix/>
          </a:blip>
          <a:stretch>
            <a:fillRect/>
          </a:stretch>
        </p:blipFill>
        <p:spPr>
          <a:xfrm>
            <a:off x="8254681" y="37397"/>
            <a:ext cx="834669" cy="834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Introductions</a:t>
            </a:r>
            <a:endParaRPr/>
          </a:p>
        </p:txBody>
      </p:sp>
      <p:sp>
        <p:nvSpPr>
          <p:cNvPr id="334" name="Google Shape;334;p43"/>
          <p:cNvSpPr txBox="1">
            <a:spLocks noGrp="1"/>
          </p:cNvSpPr>
          <p:nvPr>
            <p:ph type="body" idx="1"/>
          </p:nvPr>
        </p:nvSpPr>
        <p:spPr>
          <a:xfrm>
            <a:off x="457200" y="1143000"/>
            <a:ext cx="3157500" cy="31917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b="1"/>
              <a:t>In the chat: </a:t>
            </a:r>
            <a:endParaRPr b="1"/>
          </a:p>
          <a:p>
            <a:pPr marL="457200" lvl="0" indent="-322580" algn="l" rtl="0">
              <a:spcBef>
                <a:spcPts val="1200"/>
              </a:spcBef>
              <a:spcAft>
                <a:spcPts val="0"/>
              </a:spcAft>
              <a:buSzPct val="88888"/>
              <a:buChar char="●"/>
            </a:pPr>
            <a:r>
              <a:rPr lang="en"/>
              <a:t>Name</a:t>
            </a:r>
            <a:endParaRPr/>
          </a:p>
          <a:p>
            <a:pPr marL="457200" lvl="0" indent="-322580" algn="l" rtl="0">
              <a:spcBef>
                <a:spcPts val="0"/>
              </a:spcBef>
              <a:spcAft>
                <a:spcPts val="0"/>
              </a:spcAft>
              <a:buSzPct val="88888"/>
              <a:buChar char="●"/>
            </a:pPr>
            <a:r>
              <a:rPr lang="en"/>
              <a:t>Title</a:t>
            </a:r>
            <a:endParaRPr/>
          </a:p>
          <a:p>
            <a:pPr marL="457200" lvl="0" indent="-322580" algn="l" rtl="0">
              <a:spcBef>
                <a:spcPts val="0"/>
              </a:spcBef>
              <a:spcAft>
                <a:spcPts val="0"/>
              </a:spcAft>
              <a:buSzPct val="88888"/>
              <a:buChar char="●"/>
            </a:pPr>
            <a:r>
              <a:rPr lang="en"/>
              <a:t>District/School/Organization/Affiliation</a:t>
            </a:r>
            <a:endParaRPr/>
          </a:p>
          <a:p>
            <a:pPr marL="0" lvl="0" indent="0" algn="l" rtl="0">
              <a:spcBef>
                <a:spcPts val="1200"/>
              </a:spcBef>
              <a:spcAft>
                <a:spcPts val="0"/>
              </a:spcAft>
              <a:buNone/>
            </a:pPr>
            <a:r>
              <a:rPr lang="en"/>
              <a:t>What are you reading? Have read? On your stack for “free time”?</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335" name="Google Shape;335;p4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a:t>
            </a:fld>
            <a:endParaRPr/>
          </a:p>
        </p:txBody>
      </p:sp>
      <p:pic>
        <p:nvPicPr>
          <p:cNvPr id="336" name="Google Shape;336;p43"/>
          <p:cNvPicPr preferRelativeResize="0"/>
          <p:nvPr/>
        </p:nvPicPr>
        <p:blipFill>
          <a:blip r:embed="rId3">
            <a:alphaModFix/>
          </a:blip>
          <a:stretch>
            <a:fillRect/>
          </a:stretch>
        </p:blipFill>
        <p:spPr>
          <a:xfrm>
            <a:off x="4049475" y="1025682"/>
            <a:ext cx="4728800" cy="2248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Online Framework</a:t>
            </a:r>
            <a:endParaRPr/>
          </a:p>
        </p:txBody>
      </p:sp>
      <p:sp>
        <p:nvSpPr>
          <p:cNvPr id="564" name="Google Shape;564;p7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b="1"/>
              <a:t>Level: </a:t>
            </a:r>
            <a:r>
              <a:rPr lang="en"/>
              <a:t>Individual School and District</a:t>
            </a:r>
            <a:endParaRPr/>
          </a:p>
          <a:p>
            <a:pPr marL="457200" lvl="0" indent="-330200" algn="l" rtl="0">
              <a:spcBef>
                <a:spcPts val="0"/>
              </a:spcBef>
              <a:spcAft>
                <a:spcPts val="0"/>
              </a:spcAft>
              <a:buSzPts val="1600"/>
              <a:buChar char="●"/>
            </a:pPr>
            <a:r>
              <a:rPr lang="en" b="1"/>
              <a:t>Content: </a:t>
            </a:r>
            <a:r>
              <a:rPr lang="en"/>
              <a:t>Detailed results of normative comparison of school/district Achievement, Growth, and PWR data, for one year (or multi year average)</a:t>
            </a:r>
            <a:endParaRPr/>
          </a:p>
          <a:p>
            <a:pPr marL="457200" lvl="0" indent="-330200" algn="l" rtl="0">
              <a:spcBef>
                <a:spcPts val="0"/>
              </a:spcBef>
              <a:spcAft>
                <a:spcPts val="0"/>
              </a:spcAft>
              <a:buSzPts val="1600"/>
              <a:buChar char="●"/>
            </a:pPr>
            <a:r>
              <a:rPr lang="en" b="1"/>
              <a:t>Primary Purpose: </a:t>
            </a:r>
            <a:r>
              <a:rPr lang="en"/>
              <a:t>Explain how plan type was determined</a:t>
            </a:r>
            <a:endParaRPr/>
          </a:p>
          <a:p>
            <a:pPr marL="457200" lvl="0" indent="-330200" algn="l" rtl="0">
              <a:spcBef>
                <a:spcPts val="0"/>
              </a:spcBef>
              <a:spcAft>
                <a:spcPts val="0"/>
              </a:spcAft>
              <a:buSzPts val="1600"/>
              <a:buChar char="●"/>
            </a:pPr>
            <a:r>
              <a:rPr lang="en" b="1"/>
              <a:t>Secondary Purpose: </a:t>
            </a:r>
            <a:r>
              <a:rPr lang="en"/>
              <a:t>Respond to results in an improvement plan</a:t>
            </a:r>
            <a:endParaRPr/>
          </a:p>
          <a:p>
            <a:pPr marL="457200" lvl="0" indent="-330200" algn="l" rtl="0">
              <a:spcBef>
                <a:spcPts val="0"/>
              </a:spcBef>
              <a:spcAft>
                <a:spcPts val="0"/>
              </a:spcAft>
              <a:buSzPts val="1600"/>
              <a:buChar char="●"/>
            </a:pPr>
            <a:r>
              <a:rPr lang="en" b="1"/>
              <a:t>Audience: </a:t>
            </a:r>
            <a:r>
              <a:rPr lang="en"/>
              <a:t>School Leaders, District staff, Community</a:t>
            </a:r>
            <a:endParaRPr/>
          </a:p>
          <a:p>
            <a:pPr marL="457200" lvl="0" indent="-330200" algn="l" rtl="0">
              <a:spcBef>
                <a:spcPts val="0"/>
              </a:spcBef>
              <a:spcAft>
                <a:spcPts val="0"/>
              </a:spcAft>
              <a:buSzPts val="1600"/>
              <a:buChar char="●"/>
            </a:pPr>
            <a:r>
              <a:rPr lang="en" b="1"/>
              <a:t>Format: </a:t>
            </a:r>
            <a:r>
              <a:rPr lang="en"/>
              <a:t>Bar charts</a:t>
            </a:r>
            <a:endParaRPr/>
          </a:p>
          <a:p>
            <a:pPr marL="457200" lvl="0" indent="-330200" algn="l" rtl="0">
              <a:spcBef>
                <a:spcPts val="0"/>
              </a:spcBef>
              <a:spcAft>
                <a:spcPts val="0"/>
              </a:spcAft>
              <a:buSzPts val="1600"/>
              <a:buChar char="●"/>
            </a:pPr>
            <a:r>
              <a:rPr lang="en" b="1"/>
              <a:t>Location</a:t>
            </a:r>
            <a:r>
              <a:rPr lang="en"/>
              <a:t>: </a:t>
            </a:r>
            <a:r>
              <a:rPr lang="en" u="sng">
                <a:solidFill>
                  <a:schemeClr val="hlink"/>
                </a:solidFill>
                <a:hlinkClick r:id="rId3"/>
              </a:rPr>
              <a:t>Schoolview</a:t>
            </a:r>
            <a:endParaRPr/>
          </a:p>
        </p:txBody>
      </p:sp>
      <p:sp>
        <p:nvSpPr>
          <p:cNvPr id="565" name="Google Shape;565;p70"/>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30</a:t>
            </a:fld>
            <a:endParaRPr/>
          </a:p>
        </p:txBody>
      </p:sp>
      <p:pic>
        <p:nvPicPr>
          <p:cNvPr id="566" name="Google Shape;566;p70"/>
          <p:cNvPicPr preferRelativeResize="0"/>
          <p:nvPr/>
        </p:nvPicPr>
        <p:blipFill>
          <a:blip r:embed="rId4">
            <a:alphaModFix/>
          </a:blip>
          <a:stretch>
            <a:fillRect/>
          </a:stretch>
        </p:blipFill>
        <p:spPr>
          <a:xfrm>
            <a:off x="6296425" y="2929925"/>
            <a:ext cx="2847574" cy="22135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Performance Snapshot Dashboard</a:t>
            </a:r>
            <a:endParaRPr/>
          </a:p>
        </p:txBody>
      </p:sp>
      <p:sp>
        <p:nvSpPr>
          <p:cNvPr id="572" name="Google Shape;572;p7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b="1"/>
              <a:t>Level:</a:t>
            </a:r>
            <a:r>
              <a:rPr lang="en"/>
              <a:t> Individual School and District </a:t>
            </a:r>
            <a:endParaRPr/>
          </a:p>
          <a:p>
            <a:pPr marL="457200" lvl="0" indent="-330200" algn="l" rtl="0">
              <a:spcBef>
                <a:spcPts val="0"/>
              </a:spcBef>
              <a:spcAft>
                <a:spcPts val="0"/>
              </a:spcAft>
              <a:buSzPts val="1600"/>
              <a:buChar char="●"/>
            </a:pPr>
            <a:r>
              <a:rPr lang="en" b="1"/>
              <a:t>Content:</a:t>
            </a:r>
            <a:r>
              <a:rPr lang="en"/>
              <a:t> High level results of Performance Framework and UIP for one year (or multi year), as well as  explanatory information</a:t>
            </a:r>
            <a:endParaRPr/>
          </a:p>
          <a:p>
            <a:pPr marL="457200" lvl="0" indent="-330200" algn="l" rtl="0">
              <a:spcBef>
                <a:spcPts val="0"/>
              </a:spcBef>
              <a:spcAft>
                <a:spcPts val="0"/>
              </a:spcAft>
              <a:buSzPts val="1600"/>
              <a:buChar char="●"/>
            </a:pPr>
            <a:r>
              <a:rPr lang="en" b="1"/>
              <a:t>Primary Purpose: </a:t>
            </a:r>
            <a:r>
              <a:rPr lang="en"/>
              <a:t>Explain Performance Frameworks and demonstrate connection to improvement plan</a:t>
            </a:r>
            <a:endParaRPr/>
          </a:p>
          <a:p>
            <a:pPr marL="457200" lvl="0" indent="-330200" algn="l" rtl="0">
              <a:spcBef>
                <a:spcPts val="0"/>
              </a:spcBef>
              <a:spcAft>
                <a:spcPts val="0"/>
              </a:spcAft>
              <a:buSzPts val="1600"/>
              <a:buChar char="●"/>
            </a:pPr>
            <a:r>
              <a:rPr lang="en" b="1"/>
              <a:t>Audience: </a:t>
            </a:r>
            <a:r>
              <a:rPr lang="en"/>
              <a:t>Community</a:t>
            </a:r>
            <a:endParaRPr/>
          </a:p>
          <a:p>
            <a:pPr marL="457200" lvl="0" indent="-330200" algn="l" rtl="0">
              <a:spcBef>
                <a:spcPts val="0"/>
              </a:spcBef>
              <a:spcAft>
                <a:spcPts val="0"/>
              </a:spcAft>
              <a:buSzPts val="1600"/>
              <a:buChar char="●"/>
            </a:pPr>
            <a:r>
              <a:rPr lang="en" b="1"/>
              <a:t>Format:</a:t>
            </a:r>
            <a:r>
              <a:rPr lang="en"/>
              <a:t> Pie Charts, bar charts, text</a:t>
            </a:r>
            <a:endParaRPr/>
          </a:p>
          <a:p>
            <a:pPr marL="457200" lvl="0" indent="-330200" algn="l" rtl="0">
              <a:spcBef>
                <a:spcPts val="0"/>
              </a:spcBef>
              <a:spcAft>
                <a:spcPts val="0"/>
              </a:spcAft>
              <a:buSzPts val="1600"/>
              <a:buChar char="●"/>
            </a:pPr>
            <a:r>
              <a:rPr lang="en" b="1"/>
              <a:t>Location</a:t>
            </a:r>
            <a:r>
              <a:rPr lang="en"/>
              <a:t>: </a:t>
            </a:r>
            <a:r>
              <a:rPr lang="en" u="sng">
                <a:solidFill>
                  <a:schemeClr val="hlink"/>
                </a:solidFill>
                <a:hlinkClick r:id="rId3"/>
              </a:rPr>
              <a:t>CDE reports website</a:t>
            </a:r>
            <a:endParaRPr/>
          </a:p>
        </p:txBody>
      </p:sp>
      <p:sp>
        <p:nvSpPr>
          <p:cNvPr id="573" name="Google Shape;573;p71"/>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31</a:t>
            </a:fld>
            <a:endParaRPr/>
          </a:p>
        </p:txBody>
      </p:sp>
      <p:pic>
        <p:nvPicPr>
          <p:cNvPr id="574" name="Google Shape;574;p71"/>
          <p:cNvPicPr preferRelativeResize="0"/>
          <p:nvPr/>
        </p:nvPicPr>
        <p:blipFill>
          <a:blip r:embed="rId4">
            <a:alphaModFix/>
          </a:blip>
          <a:stretch>
            <a:fillRect/>
          </a:stretch>
        </p:blipFill>
        <p:spPr>
          <a:xfrm>
            <a:off x="4517529" y="2571749"/>
            <a:ext cx="2697174" cy="21866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72"/>
          <p:cNvSpPr txBox="1">
            <a:spLocks noGrp="1"/>
          </p:cNvSpPr>
          <p:nvPr>
            <p:ph type="body" idx="1"/>
          </p:nvPr>
        </p:nvSpPr>
        <p:spPr>
          <a:xfrm>
            <a:off x="492575" y="1143000"/>
            <a:ext cx="8520600" cy="33813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b="1"/>
              <a:t>Level:</a:t>
            </a:r>
            <a:r>
              <a:rPr lang="en"/>
              <a:t> Individual School and District</a:t>
            </a:r>
            <a:endParaRPr/>
          </a:p>
          <a:p>
            <a:pPr marL="457200" lvl="0" indent="-330200" algn="l" rtl="0">
              <a:spcBef>
                <a:spcPts val="0"/>
              </a:spcBef>
              <a:spcAft>
                <a:spcPts val="0"/>
              </a:spcAft>
              <a:buSzPts val="1600"/>
              <a:buChar char="●"/>
            </a:pPr>
            <a:r>
              <a:rPr lang="en" b="1"/>
              <a:t>Content:</a:t>
            </a:r>
            <a:r>
              <a:rPr lang="en"/>
              <a:t> Detailed information on Enrollment and Demographics, Academic Achievement, Academic Growth, Post Secondary and Workforce data, and Performance Framework results over time/multi-year trends</a:t>
            </a:r>
            <a:endParaRPr/>
          </a:p>
          <a:p>
            <a:pPr marL="457200" lvl="0" indent="-330200" algn="l" rtl="0">
              <a:spcBef>
                <a:spcPts val="0"/>
              </a:spcBef>
              <a:spcAft>
                <a:spcPts val="0"/>
              </a:spcAft>
              <a:buSzPts val="1600"/>
              <a:buChar char="●"/>
            </a:pPr>
            <a:r>
              <a:rPr lang="en" b="1"/>
              <a:t>Primary Purpose: </a:t>
            </a:r>
            <a:r>
              <a:rPr lang="en"/>
              <a:t>Provide framework data, assessment data, graduation and dropout data for improvement planning</a:t>
            </a:r>
            <a:endParaRPr/>
          </a:p>
          <a:p>
            <a:pPr marL="457200" lvl="0" indent="-330200" algn="l" rtl="0">
              <a:spcBef>
                <a:spcPts val="0"/>
              </a:spcBef>
              <a:spcAft>
                <a:spcPts val="0"/>
              </a:spcAft>
              <a:buSzPts val="1600"/>
              <a:buChar char="●"/>
            </a:pPr>
            <a:r>
              <a:rPr lang="en" b="1"/>
              <a:t>Secondary Purpose</a:t>
            </a:r>
            <a:r>
              <a:rPr lang="en"/>
              <a:t>: Provide data generally on schools and districts</a:t>
            </a:r>
            <a:endParaRPr/>
          </a:p>
          <a:p>
            <a:pPr marL="457200" lvl="0" indent="-330200" algn="l" rtl="0">
              <a:spcBef>
                <a:spcPts val="0"/>
              </a:spcBef>
              <a:spcAft>
                <a:spcPts val="0"/>
              </a:spcAft>
              <a:buSzPts val="1600"/>
              <a:buChar char="●"/>
            </a:pPr>
            <a:r>
              <a:rPr lang="en" b="1"/>
              <a:t>Audience: </a:t>
            </a:r>
            <a:r>
              <a:rPr lang="en"/>
              <a:t>School and District leaders, community</a:t>
            </a:r>
            <a:endParaRPr/>
          </a:p>
          <a:p>
            <a:pPr marL="457200" lvl="0" indent="-330200" algn="l" rtl="0">
              <a:spcBef>
                <a:spcPts val="0"/>
              </a:spcBef>
              <a:spcAft>
                <a:spcPts val="0"/>
              </a:spcAft>
              <a:buSzPts val="1600"/>
              <a:buChar char="●"/>
            </a:pPr>
            <a:r>
              <a:rPr lang="en" b="1"/>
              <a:t>Format</a:t>
            </a:r>
            <a:r>
              <a:rPr lang="en"/>
              <a:t>: Bar charts, maps</a:t>
            </a:r>
            <a:endParaRPr/>
          </a:p>
          <a:p>
            <a:pPr marL="457200" lvl="0" indent="-330200" algn="l" rtl="0">
              <a:spcBef>
                <a:spcPts val="0"/>
              </a:spcBef>
              <a:spcAft>
                <a:spcPts val="0"/>
              </a:spcAft>
              <a:buSzPts val="1600"/>
              <a:buChar char="●"/>
            </a:pPr>
            <a:r>
              <a:rPr lang="en" b="1"/>
              <a:t>Location</a:t>
            </a:r>
            <a:r>
              <a:rPr lang="en"/>
              <a:t>: Embedded within UIP, </a:t>
            </a:r>
            <a:r>
              <a:rPr lang="en" u="sng">
                <a:solidFill>
                  <a:schemeClr val="hlink"/>
                </a:solidFill>
                <a:hlinkClick r:id="rId3"/>
              </a:rPr>
              <a:t>CDE reports website</a:t>
            </a:r>
            <a:endParaRPr/>
          </a:p>
        </p:txBody>
      </p:sp>
      <p:sp>
        <p:nvSpPr>
          <p:cNvPr id="580" name="Google Shape;580;p7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
              <a:t>District and School Dashboard</a:t>
            </a:r>
            <a:endParaRPr>
              <a:latin typeface="Rockwell"/>
              <a:ea typeface="Rockwell"/>
              <a:cs typeface="Rockwell"/>
              <a:sym typeface="Rockwell"/>
            </a:endParaRPr>
          </a:p>
        </p:txBody>
      </p:sp>
      <p:sp>
        <p:nvSpPr>
          <p:cNvPr id="581" name="Google Shape;581;p7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32</a:t>
            </a:fld>
            <a:endParaRPr/>
          </a:p>
        </p:txBody>
      </p:sp>
      <p:pic>
        <p:nvPicPr>
          <p:cNvPr id="582" name="Google Shape;582;p72"/>
          <p:cNvPicPr preferRelativeResize="0"/>
          <p:nvPr/>
        </p:nvPicPr>
        <p:blipFill>
          <a:blip r:embed="rId4">
            <a:alphaModFix/>
          </a:blip>
          <a:stretch>
            <a:fillRect/>
          </a:stretch>
        </p:blipFill>
        <p:spPr>
          <a:xfrm>
            <a:off x="6382376" y="3556804"/>
            <a:ext cx="2761624" cy="1502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3"/>
          <p:cNvSpPr txBox="1">
            <a:spLocks noGrp="1"/>
          </p:cNvSpPr>
          <p:nvPr>
            <p:ph type="body" idx="1"/>
          </p:nvPr>
        </p:nvSpPr>
        <p:spPr>
          <a:xfrm>
            <a:off x="492575" y="1143000"/>
            <a:ext cx="8520600" cy="33813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b="1"/>
              <a:t>Level:</a:t>
            </a:r>
            <a:r>
              <a:rPr lang="en"/>
              <a:t> Multiple school and districts</a:t>
            </a:r>
            <a:endParaRPr/>
          </a:p>
          <a:p>
            <a:pPr marL="457200" lvl="0" indent="-330200" algn="l" rtl="0">
              <a:spcBef>
                <a:spcPts val="0"/>
              </a:spcBef>
              <a:spcAft>
                <a:spcPts val="0"/>
              </a:spcAft>
              <a:buSzPts val="1600"/>
              <a:buChar char="●"/>
            </a:pPr>
            <a:r>
              <a:rPr lang="en" b="1"/>
              <a:t>Content:</a:t>
            </a:r>
            <a:r>
              <a:rPr lang="en"/>
              <a:t> CMAS, PSAT/SAT, WIDA ACCESS data</a:t>
            </a:r>
            <a:endParaRPr/>
          </a:p>
          <a:p>
            <a:pPr marL="457200" lvl="0" indent="-330200" algn="l" rtl="0">
              <a:spcBef>
                <a:spcPts val="0"/>
              </a:spcBef>
              <a:spcAft>
                <a:spcPts val="0"/>
              </a:spcAft>
              <a:buSzPts val="1600"/>
              <a:buChar char="●"/>
            </a:pPr>
            <a:r>
              <a:rPr lang="en" b="1"/>
              <a:t>Primary Purpose: </a:t>
            </a:r>
            <a:r>
              <a:rPr lang="en"/>
              <a:t>Provide assessment data flat files (including to an N of 1 with LAM credentials)</a:t>
            </a:r>
            <a:endParaRPr/>
          </a:p>
          <a:p>
            <a:pPr marL="457200" lvl="0" indent="-330200" algn="l" rtl="0">
              <a:spcBef>
                <a:spcPts val="0"/>
              </a:spcBef>
              <a:spcAft>
                <a:spcPts val="0"/>
              </a:spcAft>
              <a:buSzPts val="1600"/>
              <a:buChar char="●"/>
            </a:pPr>
            <a:r>
              <a:rPr lang="en" b="1"/>
              <a:t>Secondary Purpose</a:t>
            </a:r>
            <a:r>
              <a:rPr lang="en"/>
              <a:t>: Provide school and district comparison information</a:t>
            </a:r>
            <a:endParaRPr/>
          </a:p>
          <a:p>
            <a:pPr marL="457200" lvl="0" indent="-330200" algn="l" rtl="0">
              <a:spcBef>
                <a:spcPts val="0"/>
              </a:spcBef>
              <a:spcAft>
                <a:spcPts val="0"/>
              </a:spcAft>
              <a:buSzPts val="1600"/>
              <a:buChar char="●"/>
            </a:pPr>
            <a:r>
              <a:rPr lang="en" b="1"/>
              <a:t>Audience: </a:t>
            </a:r>
            <a:r>
              <a:rPr lang="en"/>
              <a:t>District leaders</a:t>
            </a:r>
            <a:endParaRPr/>
          </a:p>
          <a:p>
            <a:pPr marL="457200" lvl="0" indent="-330200" algn="l" rtl="0">
              <a:spcBef>
                <a:spcPts val="0"/>
              </a:spcBef>
              <a:spcAft>
                <a:spcPts val="0"/>
              </a:spcAft>
              <a:buSzPts val="1600"/>
              <a:buChar char="●"/>
            </a:pPr>
            <a:r>
              <a:rPr lang="en" b="1"/>
              <a:t>Format:</a:t>
            </a:r>
            <a:r>
              <a:rPr lang="en"/>
              <a:t> Scatterplots, bar charts, flat files</a:t>
            </a:r>
            <a:endParaRPr/>
          </a:p>
          <a:p>
            <a:pPr marL="457200" lvl="0" indent="-330200" algn="l" rtl="0">
              <a:spcBef>
                <a:spcPts val="0"/>
              </a:spcBef>
              <a:spcAft>
                <a:spcPts val="0"/>
              </a:spcAft>
              <a:buSzPts val="1600"/>
              <a:buChar char="●"/>
            </a:pPr>
            <a:r>
              <a:rPr lang="en" b="1"/>
              <a:t>Location:</a:t>
            </a:r>
            <a:r>
              <a:rPr lang="en"/>
              <a:t> </a:t>
            </a:r>
            <a:r>
              <a:rPr lang="en" u="sng">
                <a:solidFill>
                  <a:schemeClr val="hlink"/>
                </a:solidFill>
                <a:hlinkClick r:id="rId3"/>
              </a:rPr>
              <a:t>CDE reports website</a:t>
            </a:r>
            <a:endParaRPr/>
          </a:p>
        </p:txBody>
      </p:sp>
      <p:sp>
        <p:nvSpPr>
          <p:cNvPr id="588" name="Google Shape;588;p7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
              <a:t>Data Explorer Tool Dashboard</a:t>
            </a:r>
            <a:endParaRPr>
              <a:latin typeface="Rockwell"/>
              <a:ea typeface="Rockwell"/>
              <a:cs typeface="Rockwell"/>
              <a:sym typeface="Rockwell"/>
            </a:endParaRPr>
          </a:p>
        </p:txBody>
      </p:sp>
      <p:sp>
        <p:nvSpPr>
          <p:cNvPr id="589" name="Google Shape;589;p7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33</a:t>
            </a:fld>
            <a:endParaRPr/>
          </a:p>
        </p:txBody>
      </p:sp>
      <p:pic>
        <p:nvPicPr>
          <p:cNvPr id="590" name="Google Shape;590;p73"/>
          <p:cNvPicPr preferRelativeResize="0"/>
          <p:nvPr/>
        </p:nvPicPr>
        <p:blipFill>
          <a:blip r:embed="rId4">
            <a:alphaModFix/>
          </a:blip>
          <a:stretch>
            <a:fillRect/>
          </a:stretch>
        </p:blipFill>
        <p:spPr>
          <a:xfrm>
            <a:off x="4975071" y="2893800"/>
            <a:ext cx="2815726" cy="2249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4"/>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34</a:t>
            </a:fld>
            <a:endParaRPr/>
          </a:p>
        </p:txBody>
      </p:sp>
      <p:pic>
        <p:nvPicPr>
          <p:cNvPr id="596" name="Google Shape;596;p74"/>
          <p:cNvPicPr preferRelativeResize="0"/>
          <p:nvPr/>
        </p:nvPicPr>
        <p:blipFill>
          <a:blip r:embed="rId3">
            <a:alphaModFix/>
          </a:blip>
          <a:stretch>
            <a:fillRect/>
          </a:stretch>
        </p:blipFill>
        <p:spPr>
          <a:xfrm>
            <a:off x="633787" y="0"/>
            <a:ext cx="7548326" cy="5143499"/>
          </a:xfrm>
          <a:prstGeom prst="rect">
            <a:avLst/>
          </a:prstGeom>
          <a:noFill/>
          <a:ln>
            <a:noFill/>
          </a:ln>
        </p:spPr>
      </p:pic>
      <p:sp>
        <p:nvSpPr>
          <p:cNvPr id="597" name="Google Shape;597;p7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cxnSp>
        <p:nvCxnSpPr>
          <p:cNvPr id="598" name="Google Shape;598;p74"/>
          <p:cNvCxnSpPr/>
          <p:nvPr/>
        </p:nvCxnSpPr>
        <p:spPr>
          <a:xfrm rot="10800000">
            <a:off x="457275" y="284225"/>
            <a:ext cx="12600" cy="4021500"/>
          </a:xfrm>
          <a:prstGeom prst="straightConnector1">
            <a:avLst/>
          </a:prstGeom>
          <a:noFill/>
          <a:ln w="38100" cap="flat" cmpd="sng">
            <a:solidFill>
              <a:schemeClr val="dk2"/>
            </a:solidFill>
            <a:prstDash val="solid"/>
            <a:round/>
            <a:headEnd type="none" w="med" len="med"/>
            <a:tailEnd type="triangle" w="med" len="med"/>
          </a:ln>
        </p:spPr>
      </p:cxnSp>
      <p:sp>
        <p:nvSpPr>
          <p:cNvPr id="599" name="Google Shape;599;p74"/>
          <p:cNvSpPr txBox="1"/>
          <p:nvPr/>
        </p:nvSpPr>
        <p:spPr>
          <a:xfrm>
            <a:off x="709375" y="4078800"/>
            <a:ext cx="166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Less data</a:t>
            </a:r>
            <a:endParaRPr>
              <a:latin typeface="Calibri"/>
              <a:ea typeface="Calibri"/>
              <a:cs typeface="Calibri"/>
              <a:sym typeface="Calibri"/>
            </a:endParaRPr>
          </a:p>
        </p:txBody>
      </p:sp>
      <p:sp>
        <p:nvSpPr>
          <p:cNvPr id="600" name="Google Shape;600;p74"/>
          <p:cNvSpPr txBox="1"/>
          <p:nvPr/>
        </p:nvSpPr>
        <p:spPr>
          <a:xfrm>
            <a:off x="709375" y="184475"/>
            <a:ext cx="142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More data </a:t>
            </a:r>
            <a:endParaRPr>
              <a:latin typeface="Calibri"/>
              <a:ea typeface="Calibri"/>
              <a:cs typeface="Calibri"/>
              <a:sym typeface="Calibri"/>
            </a:endParaRPr>
          </a:p>
        </p:txBody>
      </p:sp>
      <p:cxnSp>
        <p:nvCxnSpPr>
          <p:cNvPr id="601" name="Google Shape;601;p74"/>
          <p:cNvCxnSpPr/>
          <p:nvPr/>
        </p:nvCxnSpPr>
        <p:spPr>
          <a:xfrm rot="10800000">
            <a:off x="8955825" y="457500"/>
            <a:ext cx="12600" cy="4021500"/>
          </a:xfrm>
          <a:prstGeom prst="straightConnector1">
            <a:avLst/>
          </a:prstGeom>
          <a:noFill/>
          <a:ln w="38100" cap="flat" cmpd="sng">
            <a:solidFill>
              <a:schemeClr val="dk2"/>
            </a:solidFill>
            <a:prstDash val="solid"/>
            <a:round/>
            <a:headEnd type="none" w="med" len="med"/>
            <a:tailEnd type="triangle" w="med" len="med"/>
          </a:ln>
        </p:spPr>
      </p:cxnSp>
      <p:sp>
        <p:nvSpPr>
          <p:cNvPr id="602" name="Google Shape;602;p74"/>
          <p:cNvSpPr txBox="1"/>
          <p:nvPr/>
        </p:nvSpPr>
        <p:spPr>
          <a:xfrm>
            <a:off x="6407600" y="184475"/>
            <a:ext cx="2333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Ability to make comparisons across schools and districts</a:t>
            </a:r>
            <a:endParaRPr>
              <a:latin typeface="Calibri"/>
              <a:ea typeface="Calibri"/>
              <a:cs typeface="Calibri"/>
              <a:sym typeface="Calibri"/>
            </a:endParaRPr>
          </a:p>
        </p:txBody>
      </p:sp>
      <p:sp>
        <p:nvSpPr>
          <p:cNvPr id="603" name="Google Shape;603;p74"/>
          <p:cNvSpPr txBox="1"/>
          <p:nvPr/>
        </p:nvSpPr>
        <p:spPr>
          <a:xfrm>
            <a:off x="7076950" y="4078800"/>
            <a:ext cx="166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604" name="Google Shape;604;p74"/>
          <p:cNvSpPr txBox="1"/>
          <p:nvPr/>
        </p:nvSpPr>
        <p:spPr>
          <a:xfrm>
            <a:off x="7139350" y="1170213"/>
            <a:ext cx="2018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Ability to look at school/district data trends across years</a:t>
            </a:r>
            <a:endParaRPr>
              <a:latin typeface="Calibri"/>
              <a:ea typeface="Calibri"/>
              <a:cs typeface="Calibri"/>
              <a:sym typeface="Calibri"/>
            </a:endParaRPr>
          </a:p>
        </p:txBody>
      </p:sp>
      <p:sp>
        <p:nvSpPr>
          <p:cNvPr id="605" name="Google Shape;605;p74"/>
          <p:cNvSpPr txBox="1"/>
          <p:nvPr/>
        </p:nvSpPr>
        <p:spPr>
          <a:xfrm>
            <a:off x="7316350" y="2371650"/>
            <a:ext cx="1664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Ability to understand Identification</a:t>
            </a:r>
            <a:endParaRPr>
              <a:latin typeface="Calibri"/>
              <a:ea typeface="Calibri"/>
              <a:cs typeface="Calibri"/>
              <a:sym typeface="Calibri"/>
            </a:endParaRPr>
          </a:p>
        </p:txBody>
      </p:sp>
      <p:sp>
        <p:nvSpPr>
          <p:cNvPr id="606" name="Google Shape;606;p74"/>
          <p:cNvSpPr txBox="1"/>
          <p:nvPr/>
        </p:nvSpPr>
        <p:spPr>
          <a:xfrm>
            <a:off x="6953425" y="3585900"/>
            <a:ext cx="1787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Ability to understand Accountability and Continuous Improvement</a:t>
            </a:r>
            <a:endParaRPr>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5"/>
          <p:cNvSpPr txBox="1">
            <a:spLocks noGrp="1"/>
          </p:cNvSpPr>
          <p:nvPr>
            <p:ph type="body" idx="1"/>
          </p:nvPr>
        </p:nvSpPr>
        <p:spPr>
          <a:xfrm>
            <a:off x="492575" y="1143000"/>
            <a:ext cx="8520600" cy="33813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None/>
            </a:pPr>
            <a:r>
              <a:rPr lang="en" sz="2400"/>
              <a:t>What do you use reports at CDE for?</a:t>
            </a:r>
            <a:endParaRPr sz="2400"/>
          </a:p>
          <a:p>
            <a:pPr marL="0" lvl="0" indent="0" algn="l" rtl="0">
              <a:spcBef>
                <a:spcPts val="1200"/>
              </a:spcBef>
              <a:spcAft>
                <a:spcPts val="0"/>
              </a:spcAft>
              <a:buNone/>
            </a:pPr>
            <a:endParaRPr sz="2400"/>
          </a:p>
          <a:p>
            <a:pPr marL="0" lvl="0" indent="0" algn="l" rtl="0">
              <a:spcBef>
                <a:spcPts val="1200"/>
              </a:spcBef>
              <a:spcAft>
                <a:spcPts val="0"/>
              </a:spcAft>
              <a:buNone/>
            </a:pPr>
            <a:r>
              <a:rPr lang="en" sz="2400"/>
              <a:t>Do the current reports align with these intended purposes?</a:t>
            </a:r>
            <a:endParaRPr sz="2400"/>
          </a:p>
          <a:p>
            <a:pPr marL="0" lvl="0" indent="0" algn="l" rtl="0">
              <a:spcBef>
                <a:spcPts val="1200"/>
              </a:spcBef>
              <a:spcAft>
                <a:spcPts val="0"/>
              </a:spcAft>
              <a:buNone/>
            </a:pPr>
            <a:r>
              <a:rPr lang="en" sz="2400"/>
              <a:t>Are there any audiences or purposes we are missing?</a:t>
            </a:r>
            <a:endParaRPr sz="2400"/>
          </a:p>
          <a:p>
            <a:pPr marL="0" lvl="0" indent="0" algn="l" rtl="0">
              <a:spcBef>
                <a:spcPts val="1200"/>
              </a:spcBef>
              <a:spcAft>
                <a:spcPts val="0"/>
              </a:spcAft>
              <a:buNone/>
            </a:pPr>
            <a:r>
              <a:rPr lang="en" sz="2400"/>
              <a:t>Do the intended purposes meet your needs?</a:t>
            </a:r>
            <a:endParaRPr sz="2400"/>
          </a:p>
          <a:p>
            <a:pPr marL="0" lvl="0" indent="0" algn="l" rtl="0">
              <a:spcBef>
                <a:spcPts val="1200"/>
              </a:spcBef>
              <a:spcAft>
                <a:spcPts val="0"/>
              </a:spcAft>
              <a:buNone/>
            </a:pPr>
            <a:r>
              <a:rPr lang="en" sz="2400"/>
              <a:t>Does the data meet your needs? If so, why or why not?</a:t>
            </a:r>
            <a:endParaRPr sz="2400"/>
          </a:p>
          <a:p>
            <a:pPr marL="0" lvl="0" indent="0" algn="l" rtl="0">
              <a:spcBef>
                <a:spcPts val="1200"/>
              </a:spcBef>
              <a:spcAft>
                <a:spcPts val="1200"/>
              </a:spcAft>
              <a:buNone/>
            </a:pPr>
            <a:r>
              <a:rPr lang="en" sz="2400"/>
              <a:t>Are the visuals functional to interpret results? Why or why not?</a:t>
            </a:r>
            <a:endParaRPr sz="2400"/>
          </a:p>
        </p:txBody>
      </p:sp>
      <p:sp>
        <p:nvSpPr>
          <p:cNvPr id="612" name="Google Shape;612;p7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
              <a:t>Discussion</a:t>
            </a:r>
            <a:endParaRPr>
              <a:latin typeface="Rockwell"/>
              <a:ea typeface="Rockwell"/>
              <a:cs typeface="Rockwell"/>
              <a:sym typeface="Rockwell"/>
            </a:endParaRPr>
          </a:p>
        </p:txBody>
      </p:sp>
      <p:sp>
        <p:nvSpPr>
          <p:cNvPr id="613" name="Google Shape;613;p7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Feedback</a:t>
            </a:r>
            <a:endParaRPr/>
          </a:p>
        </p:txBody>
      </p:sp>
      <p:sp>
        <p:nvSpPr>
          <p:cNvPr id="619" name="Google Shape;619;p7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sz="2000"/>
              <a:t>For any additional feedback on any of these dashboards, email </a:t>
            </a:r>
            <a:r>
              <a:rPr lang="en" sz="2000" u="sng">
                <a:solidFill>
                  <a:schemeClr val="hlink"/>
                </a:solidFill>
                <a:hlinkClick r:id="rId3"/>
              </a:rPr>
              <a:t>wales_a@cde.state.co.us</a:t>
            </a:r>
            <a:r>
              <a:rPr lang="en" sz="2000"/>
              <a:t>. </a:t>
            </a:r>
            <a:endParaRPr sz="2000"/>
          </a:p>
        </p:txBody>
      </p:sp>
      <p:sp>
        <p:nvSpPr>
          <p:cNvPr id="620" name="Google Shape;620;p7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37</a:t>
            </a:fld>
            <a:endParaRPr/>
          </a:p>
        </p:txBody>
      </p:sp>
      <p:sp>
        <p:nvSpPr>
          <p:cNvPr id="626" name="Google Shape;626;p77"/>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Non-Member Comments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38</a:t>
            </a:fld>
            <a:endParaRPr/>
          </a:p>
        </p:txBody>
      </p:sp>
      <p:sp>
        <p:nvSpPr>
          <p:cNvPr id="632" name="Google Shape;632;p78"/>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Next Meeting</a:t>
            </a:r>
            <a:endParaRPr/>
          </a:p>
          <a:p>
            <a:pPr marL="0" lvl="0" indent="0" algn="ctr" rtl="0">
              <a:spcBef>
                <a:spcPts val="0"/>
              </a:spcBef>
              <a:spcAft>
                <a:spcPts val="0"/>
              </a:spcAft>
              <a:buNone/>
            </a:pPr>
            <a:r>
              <a:rPr lang="en"/>
              <a:t>5/12/23</a:t>
            </a:r>
            <a:endParaRPr/>
          </a:p>
          <a:p>
            <a:pPr marL="0" lvl="0" indent="0" algn="ctr" rtl="0">
              <a:spcBef>
                <a:spcPts val="0"/>
              </a:spcBef>
              <a:spcAft>
                <a:spcPts val="0"/>
              </a:spcAft>
              <a:buNone/>
            </a:pPr>
            <a:r>
              <a:rPr lang="en"/>
              <a:t> Tentative Topics: Pilot Template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4"/>
          <p:cNvSpPr/>
          <p:nvPr/>
        </p:nvSpPr>
        <p:spPr>
          <a:xfrm>
            <a:off x="888125" y="1334550"/>
            <a:ext cx="7508700" cy="21798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100"/>
              <a:buFont typeface="Arial"/>
              <a:buNone/>
            </a:pPr>
            <a:r>
              <a:rPr lang="en">
                <a:latin typeface="Rockwell"/>
                <a:ea typeface="Rockwell"/>
                <a:cs typeface="Rockwell"/>
                <a:sym typeface="Rockwell"/>
              </a:rPr>
              <a:t>Purpose of AWG</a:t>
            </a:r>
            <a:endParaRPr>
              <a:latin typeface="Rockwell"/>
              <a:ea typeface="Rockwell"/>
              <a:cs typeface="Rockwell"/>
              <a:sym typeface="Rockwell"/>
            </a:endParaRPr>
          </a:p>
        </p:txBody>
      </p:sp>
      <p:sp>
        <p:nvSpPr>
          <p:cNvPr id="343" name="Google Shape;343;p44"/>
          <p:cNvSpPr txBox="1">
            <a:spLocks noGrp="1"/>
          </p:cNvSpPr>
          <p:nvPr>
            <p:ph type="body" idx="1"/>
          </p:nvPr>
        </p:nvSpPr>
        <p:spPr>
          <a:xfrm>
            <a:off x="1391850" y="1777800"/>
            <a:ext cx="6360300" cy="1587900"/>
          </a:xfrm>
          <a:prstGeom prst="rect">
            <a:avLst/>
          </a:prstGeom>
        </p:spPr>
        <p:txBody>
          <a:bodyPr spcFirstLastPara="1" wrap="square" lIns="0" tIns="0" rIns="0" bIns="0" anchor="t" anchorCtr="0">
            <a:normAutofit lnSpcReduction="10000"/>
          </a:bodyPr>
          <a:lstStyle/>
          <a:p>
            <a:pPr marL="0" lvl="0" indent="0" algn="l" rtl="0">
              <a:lnSpc>
                <a:spcPct val="90000"/>
              </a:lnSpc>
              <a:spcBef>
                <a:spcPts val="800"/>
              </a:spcBef>
              <a:spcAft>
                <a:spcPts val="0"/>
              </a:spcAft>
              <a:buNone/>
            </a:pPr>
            <a:r>
              <a:rPr lang="en" sz="2000"/>
              <a:t>The Accountability Work Group (AWG) serves as an advisory group on policy implementation and CDE practice in support of federal and state accountability. This group will consider input from other stakeholders, when possible, in developing recommendations for policies and practices.</a:t>
            </a:r>
            <a:endParaRPr sz="2000"/>
          </a:p>
          <a:p>
            <a:pPr marL="457200" lvl="0" indent="0" algn="l" rtl="0">
              <a:lnSpc>
                <a:spcPct val="90000"/>
              </a:lnSpc>
              <a:spcBef>
                <a:spcPts val="800"/>
              </a:spcBef>
              <a:spcAft>
                <a:spcPts val="0"/>
              </a:spcAft>
              <a:buNone/>
            </a:pPr>
            <a:endParaRPr/>
          </a:p>
        </p:txBody>
      </p:sp>
      <p:sp>
        <p:nvSpPr>
          <p:cNvPr id="344" name="Google Shape;344;p4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a:t>Welcome and Overview</a:t>
            </a:r>
            <a:endParaRPr/>
          </a:p>
          <a:p>
            <a:pPr marL="457200" lvl="0" indent="-342900" algn="l" rtl="0">
              <a:spcBef>
                <a:spcPts val="0"/>
              </a:spcBef>
              <a:spcAft>
                <a:spcPts val="0"/>
              </a:spcAft>
              <a:buSzPts val="1800"/>
              <a:buChar char="●"/>
            </a:pPr>
            <a:r>
              <a:rPr lang="en"/>
              <a:t>Updates</a:t>
            </a:r>
            <a:endParaRPr/>
          </a:p>
          <a:p>
            <a:pPr marL="457200" lvl="0" indent="-342900" algn="l" rtl="0">
              <a:spcBef>
                <a:spcPts val="0"/>
              </a:spcBef>
              <a:spcAft>
                <a:spcPts val="0"/>
              </a:spcAft>
              <a:buSzPts val="1800"/>
              <a:buChar char="●"/>
            </a:pPr>
            <a:r>
              <a:rPr lang="en"/>
              <a:t>Discussion on Participation Descriptors</a:t>
            </a:r>
            <a:endParaRPr/>
          </a:p>
          <a:p>
            <a:pPr marL="457200" lvl="0" indent="-342900" algn="l" rtl="0">
              <a:spcBef>
                <a:spcPts val="0"/>
              </a:spcBef>
              <a:spcAft>
                <a:spcPts val="0"/>
              </a:spcAft>
              <a:buSzPts val="1800"/>
              <a:buChar char="●"/>
            </a:pPr>
            <a:r>
              <a:rPr lang="en"/>
              <a:t>State Accountability Data Visualizations</a:t>
            </a:r>
            <a:endParaRPr/>
          </a:p>
          <a:p>
            <a:pPr marL="914400" lvl="1" indent="-330200" algn="l" rtl="0">
              <a:spcBef>
                <a:spcPts val="0"/>
              </a:spcBef>
              <a:spcAft>
                <a:spcPts val="0"/>
              </a:spcAft>
              <a:buSzPts val="1600"/>
              <a:buChar char="○"/>
            </a:pPr>
            <a:r>
              <a:rPr lang="en"/>
              <a:t>Breakout: End of Clock Sequence and Elements</a:t>
            </a:r>
            <a:endParaRPr/>
          </a:p>
          <a:p>
            <a:pPr marL="0" lvl="0" indent="0" algn="l" rtl="0">
              <a:spcBef>
                <a:spcPts val="1200"/>
              </a:spcBef>
              <a:spcAft>
                <a:spcPts val="1200"/>
              </a:spcAft>
              <a:buNone/>
            </a:pPr>
            <a:endParaRPr/>
          </a:p>
        </p:txBody>
      </p:sp>
      <p:sp>
        <p:nvSpPr>
          <p:cNvPr id="350" name="Google Shape;350;p4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a:t>
            </a:r>
            <a:endParaRPr/>
          </a:p>
        </p:txBody>
      </p:sp>
      <p:sp>
        <p:nvSpPr>
          <p:cNvPr id="351" name="Google Shape;351;p45"/>
          <p:cNvSpPr txBox="1"/>
          <p:nvPr/>
        </p:nvSpPr>
        <p:spPr>
          <a:xfrm>
            <a:off x="5716600" y="1924363"/>
            <a:ext cx="33786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This meeting is being recorded. Slides and the recording will be posted to the </a:t>
            </a:r>
            <a:r>
              <a:rPr lang="en" u="sng">
                <a:solidFill>
                  <a:schemeClr val="hlink"/>
                </a:solidFill>
                <a:latin typeface="Calibri"/>
                <a:ea typeface="Calibri"/>
                <a:cs typeface="Calibri"/>
                <a:sym typeface="Calibri"/>
                <a:hlinkClick r:id="rId3"/>
              </a:rPr>
              <a:t>CDE website</a:t>
            </a:r>
            <a:r>
              <a:rPr lang="en">
                <a:solidFill>
                  <a:schemeClr val="dk1"/>
                </a:solidFill>
                <a:latin typeface="Calibri"/>
                <a:ea typeface="Calibri"/>
                <a:cs typeface="Calibri"/>
                <a:sym typeface="Calibri"/>
              </a:rPr>
              <a:t>. Small group breakouts are not recorded at this time.</a:t>
            </a:r>
            <a:endParaRPr>
              <a:solidFill>
                <a:schemeClr val="dk1"/>
              </a:solidFill>
              <a:latin typeface="Calibri"/>
              <a:ea typeface="Calibri"/>
              <a:cs typeface="Calibri"/>
              <a:sym typeface="Calibri"/>
            </a:endParaRPr>
          </a:p>
        </p:txBody>
      </p:sp>
      <p:pic>
        <p:nvPicPr>
          <p:cNvPr id="352" name="Google Shape;352;p45"/>
          <p:cNvPicPr preferRelativeResize="0">
            <a:picLocks noGrp="1"/>
          </p:cNvPicPr>
          <p:nvPr>
            <p:ph type="pic" idx="2"/>
          </p:nvPr>
        </p:nvPicPr>
        <p:blipFill rotWithShape="1">
          <a:blip r:embed="rId4">
            <a:alphaModFix/>
          </a:blip>
          <a:srcRect l="6926" r="6918"/>
          <a:stretch/>
        </p:blipFill>
        <p:spPr>
          <a:xfrm>
            <a:off x="6247462" y="1134950"/>
            <a:ext cx="530365" cy="615598"/>
          </a:xfrm>
          <a:prstGeom prst="rect">
            <a:avLst/>
          </a:prstGeom>
        </p:spPr>
      </p:pic>
      <p:sp>
        <p:nvSpPr>
          <p:cNvPr id="353" name="Google Shape;353;p45"/>
          <p:cNvSpPr txBox="1"/>
          <p:nvPr/>
        </p:nvSpPr>
        <p:spPr>
          <a:xfrm>
            <a:off x="6777825" y="1242650"/>
            <a:ext cx="16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Meeting Practices</a:t>
            </a:r>
            <a:endParaRPr b="1">
              <a:latin typeface="Calibri"/>
              <a:ea typeface="Calibri"/>
              <a:cs typeface="Calibri"/>
              <a:sym typeface="Calibri"/>
            </a:endParaRPr>
          </a:p>
        </p:txBody>
      </p:sp>
      <p:sp>
        <p:nvSpPr>
          <p:cNvPr id="354" name="Google Shape;354;p45"/>
          <p:cNvSpPr txBox="1"/>
          <p:nvPr/>
        </p:nvSpPr>
        <p:spPr>
          <a:xfrm>
            <a:off x="5716600" y="2971063"/>
            <a:ext cx="337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Please mute your sound if you are not speaking. Be on screen if tech allows. </a:t>
            </a:r>
            <a:endParaRPr>
              <a:solidFill>
                <a:schemeClr val="dk1"/>
              </a:solidFill>
              <a:latin typeface="Calibri"/>
              <a:ea typeface="Calibri"/>
              <a:cs typeface="Calibri"/>
              <a:sym typeface="Calibri"/>
            </a:endParaRPr>
          </a:p>
        </p:txBody>
      </p:sp>
      <p:sp>
        <p:nvSpPr>
          <p:cNvPr id="355" name="Google Shape;355;p45"/>
          <p:cNvSpPr txBox="1"/>
          <p:nvPr/>
        </p:nvSpPr>
        <p:spPr>
          <a:xfrm>
            <a:off x="5716600" y="3542413"/>
            <a:ext cx="33786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Calibri"/>
                <a:ea typeface="Calibri"/>
                <a:cs typeface="Calibri"/>
                <a:sym typeface="Calibri"/>
              </a:rPr>
              <a:t>Non‐members:</a:t>
            </a:r>
            <a:r>
              <a:rPr lang="en">
                <a:solidFill>
                  <a:schemeClr val="dk1"/>
                </a:solidFill>
                <a:latin typeface="Calibri"/>
                <a:ea typeface="Calibri"/>
                <a:cs typeface="Calibri"/>
                <a:sym typeface="Calibri"/>
              </a:rPr>
              <a:t> add your Name/Affiliation to the chat box. All non‐AWG members should hold any comments until the end of the meeting to ensure we have sufficient time to address all meeting agenda items.</a:t>
            </a:r>
            <a:endParaRPr>
              <a:solidFill>
                <a:schemeClr val="dk1"/>
              </a:solidFill>
              <a:latin typeface="Calibri"/>
              <a:ea typeface="Calibri"/>
              <a:cs typeface="Calibri"/>
              <a:sym typeface="Calibri"/>
            </a:endParaRPr>
          </a:p>
        </p:txBody>
      </p:sp>
      <p:sp>
        <p:nvSpPr>
          <p:cNvPr id="356" name="Google Shape;356;p4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2000">
                <a:latin typeface="Rockwell"/>
                <a:ea typeface="Rockwell"/>
                <a:cs typeface="Rockwell"/>
                <a:sym typeface="Rockwell"/>
              </a:rPr>
              <a:t>Small Group: End of Clock Sequence and Elements</a:t>
            </a:r>
            <a:endParaRPr sz="2000">
              <a:latin typeface="Rockwell"/>
              <a:ea typeface="Rockwell"/>
              <a:cs typeface="Rockwell"/>
              <a:sym typeface="Rockwell"/>
            </a:endParaRPr>
          </a:p>
          <a:p>
            <a:pPr marL="457200" lvl="0" indent="-342900" algn="l" rtl="0">
              <a:spcBef>
                <a:spcPts val="1200"/>
              </a:spcBef>
              <a:spcAft>
                <a:spcPts val="0"/>
              </a:spcAft>
              <a:buSzPts val="1800"/>
              <a:buChar char="●"/>
            </a:pPr>
            <a:r>
              <a:rPr lang="en" sz="1800"/>
              <a:t>Assumes background knowledge of State Board Direct Action</a:t>
            </a:r>
            <a:endParaRPr sz="1800"/>
          </a:p>
          <a:p>
            <a:pPr marL="457200" lvl="0" indent="-342900" algn="l" rtl="0">
              <a:spcBef>
                <a:spcPts val="0"/>
              </a:spcBef>
              <a:spcAft>
                <a:spcPts val="0"/>
              </a:spcAft>
              <a:buSzPts val="1800"/>
              <a:buChar char="●"/>
            </a:pPr>
            <a:r>
              <a:rPr lang="en" sz="1800"/>
              <a:t>Feedback on specific sequence and tools</a:t>
            </a:r>
            <a:endParaRPr sz="1800"/>
          </a:p>
          <a:p>
            <a:pPr marL="457200" lvl="0" indent="-342900" algn="l" rtl="0">
              <a:spcBef>
                <a:spcPts val="0"/>
              </a:spcBef>
              <a:spcAft>
                <a:spcPts val="0"/>
              </a:spcAft>
              <a:buSzPts val="1800"/>
              <a:buChar char="●"/>
            </a:pPr>
            <a:r>
              <a:rPr lang="en" sz="1800"/>
              <a:t>Report out will be shared, slides will be available </a:t>
            </a:r>
            <a:endParaRPr sz="2000">
              <a:latin typeface="Rockwell"/>
              <a:ea typeface="Rockwell"/>
              <a:cs typeface="Rockwell"/>
              <a:sym typeface="Rockwell"/>
            </a:endParaRPr>
          </a:p>
          <a:p>
            <a:pPr marL="0" lvl="0" indent="0" algn="l" rtl="0">
              <a:spcBef>
                <a:spcPts val="1200"/>
              </a:spcBef>
              <a:spcAft>
                <a:spcPts val="1200"/>
              </a:spcAft>
              <a:buNone/>
            </a:pPr>
            <a:endParaRPr/>
          </a:p>
        </p:txBody>
      </p:sp>
      <p:sp>
        <p:nvSpPr>
          <p:cNvPr id="362" name="Google Shape;362;p4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Second Half of Meeting</a:t>
            </a:r>
            <a:endParaRPr/>
          </a:p>
        </p:txBody>
      </p:sp>
      <p:sp>
        <p:nvSpPr>
          <p:cNvPr id="363" name="Google Shape;363;p4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364" name="Google Shape;364;p4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p>
            <a:pPr marL="0" lvl="0" indent="0" algn="ctr" rtl="0">
              <a:lnSpc>
                <a:spcPct val="100000"/>
              </a:lnSpc>
              <a:spcBef>
                <a:spcPts val="0"/>
              </a:spcBef>
              <a:spcAft>
                <a:spcPts val="0"/>
              </a:spcAft>
              <a:buNone/>
            </a:pPr>
            <a:r>
              <a:rPr lang="en" sz="2100">
                <a:latin typeface="Rockwell"/>
                <a:ea typeface="Rockwell"/>
                <a:cs typeface="Rockwell"/>
                <a:sym typeface="Rockwell"/>
              </a:rPr>
              <a:t>State Accountability</a:t>
            </a:r>
            <a:endParaRPr sz="2100">
              <a:latin typeface="Rockwell"/>
              <a:ea typeface="Rockwell"/>
              <a:cs typeface="Rockwell"/>
              <a:sym typeface="Rockwell"/>
            </a:endParaRPr>
          </a:p>
          <a:p>
            <a:pPr marL="0" lvl="0" indent="0" algn="ctr" rtl="0">
              <a:lnSpc>
                <a:spcPct val="100000"/>
              </a:lnSpc>
              <a:spcBef>
                <a:spcPts val="0"/>
              </a:spcBef>
              <a:spcAft>
                <a:spcPts val="0"/>
              </a:spcAft>
              <a:buNone/>
            </a:pPr>
            <a:r>
              <a:rPr lang="en" sz="2100">
                <a:latin typeface="Rockwell"/>
                <a:ea typeface="Rockwell"/>
                <a:cs typeface="Rockwell"/>
                <a:sym typeface="Rockwell"/>
              </a:rPr>
              <a:t>Data Visualizations</a:t>
            </a:r>
            <a:endParaRPr sz="2100">
              <a:latin typeface="Rockwell"/>
              <a:ea typeface="Rockwell"/>
              <a:cs typeface="Rockwell"/>
              <a:sym typeface="Rockwell"/>
            </a:endParaRPr>
          </a:p>
          <a:p>
            <a:pPr marL="0" lvl="0" indent="0" algn="ctr" rtl="0">
              <a:lnSpc>
                <a:spcPct val="100000"/>
              </a:lnSpc>
              <a:spcBef>
                <a:spcPts val="0"/>
              </a:spcBef>
              <a:spcAft>
                <a:spcPts val="0"/>
              </a:spcAft>
              <a:buNone/>
            </a:pPr>
            <a:endParaRPr sz="2100">
              <a:latin typeface="Rockwell"/>
              <a:ea typeface="Rockwell"/>
              <a:cs typeface="Rockwell"/>
              <a:sym typeface="Rockwell"/>
            </a:endParaRPr>
          </a:p>
          <a:p>
            <a:pPr marL="457200" lvl="0" indent="-342900" algn="l" rtl="0">
              <a:lnSpc>
                <a:spcPct val="100000"/>
              </a:lnSpc>
              <a:spcBef>
                <a:spcPts val="0"/>
              </a:spcBef>
              <a:spcAft>
                <a:spcPts val="0"/>
              </a:spcAft>
              <a:buSzPts val="1800"/>
              <a:buChar char="●"/>
            </a:pPr>
            <a:r>
              <a:rPr lang="en" sz="1800"/>
              <a:t>Information available from CDE</a:t>
            </a:r>
            <a:endParaRPr sz="1800"/>
          </a:p>
          <a:p>
            <a:pPr marL="457200" lvl="0" indent="-342900" algn="l" rtl="0">
              <a:lnSpc>
                <a:spcPct val="100000"/>
              </a:lnSpc>
              <a:spcBef>
                <a:spcPts val="0"/>
              </a:spcBef>
              <a:spcAft>
                <a:spcPts val="0"/>
              </a:spcAft>
              <a:buSzPts val="1800"/>
              <a:buChar char="●"/>
            </a:pPr>
            <a:r>
              <a:rPr lang="en" sz="1800"/>
              <a:t>Tool demonstration and feedback</a:t>
            </a:r>
            <a:endParaRPr sz="1800"/>
          </a:p>
          <a:p>
            <a:pPr marL="457200" lvl="0" indent="-342900" algn="l" rtl="0">
              <a:lnSpc>
                <a:spcPct val="100000"/>
              </a:lnSpc>
              <a:spcBef>
                <a:spcPts val="0"/>
              </a:spcBef>
              <a:spcAft>
                <a:spcPts val="0"/>
              </a:spcAft>
              <a:buSzPts val="1800"/>
              <a:buChar char="●"/>
            </a:pPr>
            <a:r>
              <a:rPr lang="en" sz="1800"/>
              <a:t>Address purpose and needs of reporting</a:t>
            </a:r>
            <a:endParaRPr sz="1800"/>
          </a:p>
          <a:p>
            <a:pPr marL="457200" lvl="0" indent="-342900" algn="l" rtl="0">
              <a:lnSpc>
                <a:spcPct val="100000"/>
              </a:lnSpc>
              <a:spcBef>
                <a:spcPts val="0"/>
              </a:spcBef>
              <a:spcAft>
                <a:spcPts val="0"/>
              </a:spcAft>
              <a:buSzPts val="1800"/>
              <a:buChar char="●"/>
            </a:pPr>
            <a:r>
              <a:rPr lang="en" sz="1800"/>
              <a:t>Recording will continue</a:t>
            </a:r>
            <a:endParaRPr sz="1800"/>
          </a:p>
          <a:p>
            <a:pPr marL="457200" lvl="0" indent="0" algn="l" rtl="0">
              <a:lnSpc>
                <a:spcPct val="100000"/>
              </a:lnSpc>
              <a:spcBef>
                <a:spcPts val="0"/>
              </a:spcBef>
              <a:spcAft>
                <a:spcPts val="0"/>
              </a:spcAft>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7</a:t>
            </a:fld>
            <a:endParaRPr/>
          </a:p>
        </p:txBody>
      </p:sp>
      <p:sp>
        <p:nvSpPr>
          <p:cNvPr id="370" name="Google Shape;370;p47"/>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Updates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8"/>
          <p:cNvSpPr txBox="1">
            <a:spLocks noGrp="1"/>
          </p:cNvSpPr>
          <p:nvPr>
            <p:ph type="title"/>
          </p:nvPr>
        </p:nvSpPr>
        <p:spPr>
          <a:xfrm>
            <a:off x="332674" y="153882"/>
            <a:ext cx="6048900" cy="6738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2000">
                <a:latin typeface="Rockwell"/>
                <a:ea typeface="Rockwell"/>
                <a:cs typeface="Rockwell"/>
                <a:sym typeface="Rockwell"/>
              </a:rPr>
              <a:t>Updates</a:t>
            </a:r>
            <a:endParaRPr sz="2000">
              <a:latin typeface="Rockwell"/>
              <a:ea typeface="Rockwell"/>
              <a:cs typeface="Rockwell"/>
              <a:sym typeface="Rockwell"/>
            </a:endParaRPr>
          </a:p>
        </p:txBody>
      </p:sp>
      <p:sp>
        <p:nvSpPr>
          <p:cNvPr id="376" name="Google Shape;376;p4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92500" lnSpcReduction="10000"/>
          </a:bodyPr>
          <a:lstStyle/>
          <a:p>
            <a:pPr marL="0" lvl="0" indent="0" algn="l" rtl="0">
              <a:spcBef>
                <a:spcPts val="800"/>
              </a:spcBef>
              <a:spcAft>
                <a:spcPts val="0"/>
              </a:spcAft>
              <a:buNone/>
            </a:pPr>
            <a:r>
              <a:rPr lang="en" b="1"/>
              <a:t>Legislative Updates</a:t>
            </a:r>
            <a:endParaRPr b="1"/>
          </a:p>
          <a:p>
            <a:pPr marL="0" lvl="0" indent="0" algn="l" rtl="0">
              <a:spcBef>
                <a:spcPts val="800"/>
              </a:spcBef>
              <a:spcAft>
                <a:spcPts val="0"/>
              </a:spcAft>
              <a:buNone/>
            </a:pPr>
            <a:r>
              <a:rPr lang="en"/>
              <a:t>Task Force to Study K-12 Accountability System:  </a:t>
            </a:r>
            <a:r>
              <a:rPr lang="en" u="sng">
                <a:solidFill>
                  <a:schemeClr val="hlink"/>
                </a:solidFill>
                <a:hlinkClick r:id="rId3"/>
              </a:rPr>
              <a:t>https://leg.colorado.gov/bills/hb23-1241</a:t>
            </a:r>
            <a:r>
              <a:rPr lang="en"/>
              <a:t> </a:t>
            </a:r>
            <a:endParaRPr/>
          </a:p>
          <a:p>
            <a:pPr marL="0" lvl="0" indent="0" algn="l" rtl="0">
              <a:spcBef>
                <a:spcPts val="800"/>
              </a:spcBef>
              <a:spcAft>
                <a:spcPts val="0"/>
              </a:spcAft>
              <a:buNone/>
            </a:pPr>
            <a:endParaRPr/>
          </a:p>
          <a:p>
            <a:pPr marL="0" lvl="0" indent="0" algn="l" rtl="0">
              <a:spcBef>
                <a:spcPts val="800"/>
              </a:spcBef>
              <a:spcAft>
                <a:spcPts val="0"/>
              </a:spcAft>
              <a:buNone/>
            </a:pPr>
            <a:r>
              <a:rPr lang="en" b="1"/>
              <a:t>2023 Resource Updates</a:t>
            </a:r>
            <a:endParaRPr b="1"/>
          </a:p>
          <a:p>
            <a:pPr marL="0" lvl="0" indent="0" algn="l" rtl="0">
              <a:spcBef>
                <a:spcPts val="800"/>
              </a:spcBef>
              <a:spcAft>
                <a:spcPts val="0"/>
              </a:spcAft>
              <a:buNone/>
            </a:pPr>
            <a:r>
              <a:rPr lang="en" i="1"/>
              <a:t>Available now:</a:t>
            </a:r>
            <a:r>
              <a:rPr lang="en" b="1"/>
              <a:t> </a:t>
            </a:r>
            <a:r>
              <a:rPr lang="en" u="sng">
                <a:solidFill>
                  <a:schemeClr val="hlink"/>
                </a:solidFill>
                <a:hlinkClick r:id="rId4"/>
              </a:rPr>
              <a:t>On Track Growth Fact Sheet</a:t>
            </a:r>
            <a:r>
              <a:rPr lang="en"/>
              <a:t>, </a:t>
            </a:r>
            <a:r>
              <a:rPr lang="en" u="sng">
                <a:solidFill>
                  <a:schemeClr val="hlink"/>
                </a:solidFill>
                <a:hlinkClick r:id="rId5"/>
              </a:rPr>
              <a:t>Higher Bar Sub-Indicators Fact Sheet</a:t>
            </a:r>
            <a:r>
              <a:rPr lang="en"/>
              <a:t>, &amp; </a:t>
            </a:r>
            <a:r>
              <a:rPr lang="en" u="sng">
                <a:solidFill>
                  <a:schemeClr val="hlink"/>
                </a:solidFill>
                <a:hlinkClick r:id="rId6"/>
              </a:rPr>
              <a:t>Student Biographical Data Review Process and Accountability Fact Sheet </a:t>
            </a:r>
            <a:endParaRPr/>
          </a:p>
          <a:p>
            <a:pPr marL="0" lvl="0" indent="0" algn="l" rtl="0">
              <a:spcBef>
                <a:spcPts val="800"/>
              </a:spcBef>
              <a:spcAft>
                <a:spcPts val="0"/>
              </a:spcAft>
              <a:buNone/>
            </a:pPr>
            <a:r>
              <a:rPr lang="en" i="1"/>
              <a:t>Coming soon: </a:t>
            </a:r>
            <a:r>
              <a:rPr lang="en"/>
              <a:t>Summary Accountability Changes, Anticipated Framework Changes, Participation and Accountability Guide, Accountability Handbook, … </a:t>
            </a:r>
            <a:endParaRPr/>
          </a:p>
          <a:p>
            <a:pPr marL="0" lvl="0" indent="0" algn="l" rtl="0">
              <a:spcBef>
                <a:spcPts val="800"/>
              </a:spcBef>
              <a:spcAft>
                <a:spcPts val="0"/>
              </a:spcAft>
              <a:buNone/>
            </a:pPr>
            <a:endParaRPr/>
          </a:p>
          <a:p>
            <a:pPr marL="0" lvl="0" indent="0" algn="l" rtl="0">
              <a:spcBef>
                <a:spcPts val="800"/>
              </a:spcBef>
              <a:spcAft>
                <a:spcPts val="0"/>
              </a:spcAft>
              <a:buNone/>
            </a:pPr>
            <a:r>
              <a:rPr lang="en" b="1"/>
              <a:t>UIP </a:t>
            </a:r>
            <a:endParaRPr b="1"/>
          </a:p>
          <a:p>
            <a:pPr marL="0" lvl="0" indent="0" algn="l" rtl="0">
              <a:spcBef>
                <a:spcPts val="800"/>
              </a:spcBef>
              <a:spcAft>
                <a:spcPts val="0"/>
              </a:spcAft>
              <a:buNone/>
            </a:pPr>
            <a:r>
              <a:rPr lang="en"/>
              <a:t>UIP template and resource rollover:  2023-24 online template, updated Quality Criteria, UIP Handbook, District User Dashboard  </a:t>
            </a:r>
            <a:endParaRPr/>
          </a:p>
        </p:txBody>
      </p:sp>
      <p:sp>
        <p:nvSpPr>
          <p:cNvPr id="377" name="Google Shape;377;p4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9</a:t>
            </a:fld>
            <a:endParaRPr/>
          </a:p>
        </p:txBody>
      </p:sp>
      <p:sp>
        <p:nvSpPr>
          <p:cNvPr id="383" name="Google Shape;383;p49"/>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Participation Descriptors</a:t>
            </a:r>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2265</Words>
  <Application>Microsoft Office PowerPoint</Application>
  <PresentationFormat>On-screen Show (16:9)</PresentationFormat>
  <Paragraphs>264</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Arial</vt:lpstr>
      <vt:lpstr>Roboto</vt:lpstr>
      <vt:lpstr>Rockwell</vt:lpstr>
      <vt:lpstr>CDE </vt:lpstr>
      <vt:lpstr>Accountability Work Group</vt:lpstr>
      <vt:lpstr>Welcome</vt:lpstr>
      <vt:lpstr>Introductions</vt:lpstr>
      <vt:lpstr>Purpose of AWG</vt:lpstr>
      <vt:lpstr>Agenda</vt:lpstr>
      <vt:lpstr>Second Half of Meeting</vt:lpstr>
      <vt:lpstr>Updates</vt:lpstr>
      <vt:lpstr>Updates</vt:lpstr>
      <vt:lpstr>Participation Descriptors</vt:lpstr>
      <vt:lpstr>Goal for this Discussion</vt:lpstr>
      <vt:lpstr>2022 Feedback on Participation</vt:lpstr>
      <vt:lpstr>Current Participation Descriptors and Rates</vt:lpstr>
      <vt:lpstr>Participation Policy and Rule | Impacts of Low Participation</vt:lpstr>
      <vt:lpstr>Participation Policy and Rule | Insufficient State Data Ratings</vt:lpstr>
      <vt:lpstr>What could be some helpful changes for the framework?</vt:lpstr>
      <vt:lpstr>Additional Resources</vt:lpstr>
      <vt:lpstr>Discussion</vt:lpstr>
      <vt:lpstr>Break</vt:lpstr>
      <vt:lpstr>Breakout</vt:lpstr>
      <vt:lpstr>End of Clock: State Board Directed Action Progress Monitoring</vt:lpstr>
      <vt:lpstr>Objectives</vt:lpstr>
      <vt:lpstr>Accountability Clock Hearing Process Timeline</vt:lpstr>
      <vt:lpstr>Pathway Options for Directed Action </vt:lpstr>
      <vt:lpstr>Accountability Clock Hearing Process Timeline</vt:lpstr>
      <vt:lpstr>Goal of CDE Progress Monitoring</vt:lpstr>
      <vt:lpstr>Current Progress Monitoring Overview</vt:lpstr>
      <vt:lpstr>Progress Monitoring Feedback</vt:lpstr>
      <vt:lpstr>State Accountability Data Visualizations</vt:lpstr>
      <vt:lpstr>Objectives</vt:lpstr>
      <vt:lpstr>Online Framework</vt:lpstr>
      <vt:lpstr>Performance Snapshot Dashboard</vt:lpstr>
      <vt:lpstr>District and School Dashboard</vt:lpstr>
      <vt:lpstr>Data Explorer Tool Dashboard</vt:lpstr>
      <vt:lpstr>PowerPoint Presentation</vt:lpstr>
      <vt:lpstr>Discussion</vt:lpstr>
      <vt:lpstr>Additional Feedback</vt:lpstr>
      <vt:lpstr>Non-Member Comments</vt:lpstr>
      <vt:lpstr>Next Meeting 5/12/23  Tentative Topics: Pilot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Work Group</dc:title>
  <dc:creator>Thompson, April</dc:creator>
  <cp:lastModifiedBy>Thompson, April</cp:lastModifiedBy>
  <cp:revision>1</cp:revision>
  <dcterms:modified xsi:type="dcterms:W3CDTF">2023-04-18T20:57:33Z</dcterms:modified>
</cp:coreProperties>
</file>