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47"/>
  </p:notesMasterIdLst>
  <p:handoutMasterIdLst>
    <p:handoutMasterId r:id="rId48"/>
  </p:handoutMasterIdLst>
  <p:sldIdLst>
    <p:sldId id="518" r:id="rId5"/>
    <p:sldId id="511" r:id="rId6"/>
    <p:sldId id="507" r:id="rId7"/>
    <p:sldId id="508" r:id="rId8"/>
    <p:sldId id="509" r:id="rId9"/>
    <p:sldId id="514" r:id="rId10"/>
    <p:sldId id="510" r:id="rId11"/>
    <p:sldId id="260" r:id="rId12"/>
    <p:sldId id="498" r:id="rId13"/>
    <p:sldId id="520" r:id="rId14"/>
    <p:sldId id="262" r:id="rId15"/>
    <p:sldId id="519" r:id="rId16"/>
    <p:sldId id="523" r:id="rId17"/>
    <p:sldId id="500" r:id="rId18"/>
    <p:sldId id="524" r:id="rId19"/>
    <p:sldId id="525" r:id="rId20"/>
    <p:sldId id="503" r:id="rId21"/>
    <p:sldId id="521" r:id="rId22"/>
    <p:sldId id="256" r:id="rId23"/>
    <p:sldId id="526" r:id="rId24"/>
    <p:sldId id="504" r:id="rId25"/>
    <p:sldId id="527" r:id="rId26"/>
    <p:sldId id="528" r:id="rId27"/>
    <p:sldId id="529" r:id="rId28"/>
    <p:sldId id="530" r:id="rId29"/>
    <p:sldId id="531" r:id="rId30"/>
    <p:sldId id="532" r:id="rId31"/>
    <p:sldId id="533" r:id="rId32"/>
    <p:sldId id="430" r:id="rId33"/>
    <p:sldId id="544" r:id="rId34"/>
    <p:sldId id="535" r:id="rId35"/>
    <p:sldId id="536" r:id="rId36"/>
    <p:sldId id="537" r:id="rId37"/>
    <p:sldId id="538" r:id="rId38"/>
    <p:sldId id="539" r:id="rId39"/>
    <p:sldId id="540" r:id="rId40"/>
    <p:sldId id="261" r:id="rId41"/>
    <p:sldId id="541" r:id="rId42"/>
    <p:sldId id="269" r:id="rId43"/>
    <p:sldId id="542" r:id="rId44"/>
    <p:sldId id="517" r:id="rId45"/>
    <p:sldId id="270"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C1DF"/>
    <a:srgbClr val="5FD95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156" autoAdjust="0"/>
  </p:normalViewPr>
  <p:slideViewPr>
    <p:cSldViewPr snapToGrid="0" showGuides="1">
      <p:cViewPr varScale="1">
        <p:scale>
          <a:sx n="55" d="100"/>
          <a:sy n="55" d="100"/>
        </p:scale>
        <p:origin x="1096" y="32"/>
      </p:cViewPr>
      <p:guideLst>
        <p:guide orient="horz" pos="1968"/>
        <p:guide pos="3840"/>
      </p:guideLst>
    </p:cSldViewPr>
  </p:slideViewPr>
  <p:notesTextViewPr>
    <p:cViewPr>
      <p:scale>
        <a:sx n="1" d="1"/>
        <a:sy n="1" d="1"/>
      </p:scale>
      <p:origin x="0" y="0"/>
    </p:cViewPr>
  </p:notesTextViewPr>
  <p:notesViewPr>
    <p:cSldViewPr snapToGrid="0">
      <p:cViewPr varScale="1">
        <p:scale>
          <a:sx n="60" d="100"/>
          <a:sy n="60" d="100"/>
        </p:scale>
        <p:origin x="233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4D676F-4DB5-46B8-8F00-05DB67D5471C}" type="datetimeFigureOut">
              <a:rPr lang="en-US" smtClean="0"/>
              <a:t>7/27/2022</a:t>
            </a:fld>
            <a:endParaRPr lang="en-US" dirty="0"/>
          </a:p>
        </p:txBody>
      </p:sp>
      <p:sp>
        <p:nvSpPr>
          <p:cNvPr id="4" name="Footer Placeholder 3">
            <a:extLst>
              <a:ext uri="{FF2B5EF4-FFF2-40B4-BE49-F238E27FC236}">
                <a16:creationId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EDFD5B-C328-43D8-A4C7-929BECA315CE}" type="slidenum">
              <a:rPr lang="en-US" smtClean="0"/>
              <a:t>‹#›</a:t>
            </a:fld>
            <a:endParaRPr lang="en-US" dirty="0"/>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BE5AB-3192-4552-A220-BA06EA9D867F}" type="datetimeFigureOut">
              <a:rPr lang="en-US" smtClean="0"/>
              <a:t>7/27/2022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D0E63-0F6A-47B0-8BD1-6E95B004C872}" type="slidenum">
              <a:rPr lang="en-US" smtClean="0"/>
              <a:t>‹#›</a:t>
            </a:fld>
            <a:endParaRPr lang="en-US" dirty="0"/>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This session is being recorded and the slide deck will be shared. </a:t>
            </a:r>
          </a:p>
        </p:txBody>
      </p:sp>
      <p:sp>
        <p:nvSpPr>
          <p:cNvPr id="4" name="Slide Number Placeholder 3"/>
          <p:cNvSpPr>
            <a:spLocks noGrp="1"/>
          </p:cNvSpPr>
          <p:nvPr>
            <p:ph type="sldNum" sz="quarter" idx="5"/>
          </p:nvPr>
        </p:nvSpPr>
        <p:spPr/>
        <p:txBody>
          <a:bodyPr/>
          <a:lstStyle/>
          <a:p>
            <a:fld id="{FF8D0E63-0F6A-47B0-8BD1-6E95B004C872}" type="slidenum">
              <a:rPr lang="en-US" smtClean="0"/>
              <a:t>1</a:t>
            </a:fld>
            <a:endParaRPr lang="en-US" dirty="0"/>
          </a:p>
        </p:txBody>
      </p:sp>
    </p:spTree>
    <p:extLst>
      <p:ext uri="{BB962C8B-B14F-4D97-AF65-F5344CB8AC3E}">
        <p14:creationId xmlns:p14="http://schemas.microsoft.com/office/powerpoint/2010/main" val="353026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10</a:t>
            </a:fld>
            <a:endParaRPr lang="en-US" dirty="0"/>
          </a:p>
        </p:txBody>
      </p:sp>
    </p:spTree>
    <p:extLst>
      <p:ext uri="{BB962C8B-B14F-4D97-AF65-F5344CB8AC3E}">
        <p14:creationId xmlns:p14="http://schemas.microsoft.com/office/powerpoint/2010/main" val="415540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ym typeface="Calibri"/>
              </a:rPr>
              <a:t>There will be TWO separate correction and summer collections one for Fall Semester and one for Spring Semester</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12</a:t>
            </a:fld>
            <a:endParaRPr lang="en-US" dirty="0"/>
          </a:p>
        </p:txBody>
      </p:sp>
    </p:spTree>
    <p:extLst>
      <p:ext uri="{BB962C8B-B14F-4D97-AF65-F5344CB8AC3E}">
        <p14:creationId xmlns:p14="http://schemas.microsoft.com/office/powerpoint/2010/main" val="8205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12750" algn="l" rtl="0">
              <a:lnSpc>
                <a:spcPct val="115000"/>
              </a:lnSpc>
              <a:spcBef>
                <a:spcPts val="0"/>
              </a:spcBef>
              <a:spcAft>
                <a:spcPts val="0"/>
              </a:spcAft>
              <a:buSzPts val="2900"/>
              <a:buChar char="•"/>
            </a:pPr>
            <a:r>
              <a:rPr lang="en-US" sz="1200" dirty="0"/>
              <a:t>STUDENTS MUST BE SUBMITTED IN AT LEAST ONE OF THE </a:t>
            </a:r>
          </a:p>
          <a:p>
            <a:pPr marL="0" lvl="0" indent="457200" algn="l" rtl="0">
              <a:lnSpc>
                <a:spcPct val="115000"/>
              </a:lnSpc>
              <a:spcBef>
                <a:spcPts val="0"/>
              </a:spcBef>
              <a:spcAft>
                <a:spcPts val="0"/>
              </a:spcAft>
              <a:buNone/>
            </a:pPr>
            <a:r>
              <a:rPr lang="en-US" sz="1200" dirty="0"/>
              <a:t>COLLECTIONS (in April, in May, in August and/or in </a:t>
            </a:r>
          </a:p>
          <a:p>
            <a:pPr marL="0" lvl="0" indent="457200" algn="l" rtl="0">
              <a:lnSpc>
                <a:spcPct val="115000"/>
              </a:lnSpc>
              <a:spcBef>
                <a:spcPts val="0"/>
              </a:spcBef>
              <a:spcAft>
                <a:spcPts val="0"/>
              </a:spcAft>
              <a:buNone/>
            </a:pPr>
            <a:r>
              <a:rPr lang="en-US" sz="1200" dirty="0"/>
              <a:t>September TO BE CONSIDERED FOR SUMMER BENEFITS)</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13</a:t>
            </a:fld>
            <a:endParaRPr lang="en-US" dirty="0"/>
          </a:p>
        </p:txBody>
      </p:sp>
    </p:spTree>
    <p:extLst>
      <p:ext uri="{BB962C8B-B14F-4D97-AF65-F5344CB8AC3E}">
        <p14:creationId xmlns:p14="http://schemas.microsoft.com/office/powerpoint/2010/main" val="347812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66700" algn="l" rtl="0">
              <a:lnSpc>
                <a:spcPct val="107000"/>
              </a:lnSpc>
              <a:spcBef>
                <a:spcPts val="0"/>
              </a:spcBef>
              <a:spcAft>
                <a:spcPts val="0"/>
              </a:spcAft>
              <a:buSzPts val="3000"/>
              <a:buChar char="•"/>
            </a:pPr>
            <a:r>
              <a:rPr lang="en-US" sz="1200" dirty="0"/>
              <a:t>The same privacy and data sharing assurances from last school year continue to be in place.</a:t>
            </a:r>
          </a:p>
          <a:p>
            <a:pPr marL="228600" lvl="0" indent="-266700" algn="l" rtl="0">
              <a:lnSpc>
                <a:spcPct val="107000"/>
              </a:lnSpc>
              <a:spcBef>
                <a:spcPts val="800"/>
              </a:spcBef>
              <a:spcAft>
                <a:spcPts val="0"/>
              </a:spcAft>
              <a:buSzPts val="3000"/>
              <a:buChar char="•"/>
            </a:pPr>
            <a:r>
              <a:rPr lang="en-US" sz="1200" dirty="0"/>
              <a:t>P-EBT legislation allows districts to share data with CDE without parental consent.</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14</a:t>
            </a:fld>
            <a:endParaRPr lang="en-US" dirty="0"/>
          </a:p>
        </p:txBody>
      </p:sp>
    </p:spTree>
    <p:extLst>
      <p:ext uri="{BB962C8B-B14F-4D97-AF65-F5344CB8AC3E}">
        <p14:creationId xmlns:p14="http://schemas.microsoft.com/office/powerpoint/2010/main" val="374761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the </a:t>
            </a:r>
            <a:r>
              <a:rPr lang="en-US" sz="1200" b="1" dirty="0"/>
              <a:t>Spring</a:t>
            </a:r>
            <a:r>
              <a:rPr lang="en-US" sz="1200" dirty="0"/>
              <a:t> Corrections Collection a new learning modality option “5-Newly FRPL </a:t>
            </a:r>
            <a:r>
              <a:rPr lang="en-US" sz="1200" dirty="0" err="1"/>
              <a:t>Elig</a:t>
            </a:r>
            <a:r>
              <a:rPr lang="en-US" sz="1200" dirty="0"/>
              <a:t>-Summer PEBT Only” has been added for students that are newly eligible on or after </a:t>
            </a:r>
            <a:r>
              <a:rPr lang="en-US" sz="1200" b="1" dirty="0"/>
              <a:t>July 1 2022</a:t>
            </a:r>
            <a:endParaRPr lang="en-US" sz="1200" dirty="0"/>
          </a:p>
          <a:p>
            <a:r>
              <a:rPr lang="en-US" dirty="0"/>
              <a:t> </a:t>
            </a:r>
          </a:p>
          <a:p>
            <a:r>
              <a:rPr lang="en-US" dirty="0"/>
              <a:t>Column 25</a:t>
            </a:r>
          </a:p>
        </p:txBody>
      </p:sp>
      <p:sp>
        <p:nvSpPr>
          <p:cNvPr id="4" name="Slide Number Placeholder 3"/>
          <p:cNvSpPr>
            <a:spLocks noGrp="1"/>
          </p:cNvSpPr>
          <p:nvPr>
            <p:ph type="sldNum" sz="quarter" idx="5"/>
          </p:nvPr>
        </p:nvSpPr>
        <p:spPr/>
        <p:txBody>
          <a:bodyPr/>
          <a:lstStyle/>
          <a:p>
            <a:fld id="{FF8D0E63-0F6A-47B0-8BD1-6E95B004C872}" type="slidenum">
              <a:rPr lang="en-US" smtClean="0"/>
              <a:t>15</a:t>
            </a:fld>
            <a:endParaRPr lang="en-US" dirty="0"/>
          </a:p>
        </p:txBody>
      </p:sp>
    </p:spTree>
    <p:extLst>
      <p:ext uri="{BB962C8B-B14F-4D97-AF65-F5344CB8AC3E}">
        <p14:creationId xmlns:p14="http://schemas.microsoft.com/office/powerpoint/2010/main" val="2737203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800"/>
              </a:spcBef>
              <a:spcAft>
                <a:spcPts val="0"/>
              </a:spcAft>
              <a:buClr>
                <a:schemeClr val="dk1"/>
              </a:buClr>
              <a:buSzPts val="2400"/>
              <a:buFont typeface="Arial"/>
              <a:buNone/>
            </a:pPr>
            <a:r>
              <a:rPr lang="en-US" sz="2700" dirty="0"/>
              <a:t>Provide FULL universe of students enrolled during the current SY</a:t>
            </a:r>
          </a:p>
          <a:p>
            <a:pPr marL="685800" lvl="1" indent="-247650" algn="l" rtl="0">
              <a:lnSpc>
                <a:spcPct val="107000"/>
              </a:lnSpc>
              <a:spcBef>
                <a:spcPts val="800"/>
              </a:spcBef>
              <a:spcAft>
                <a:spcPts val="0"/>
              </a:spcAft>
              <a:buSzPts val="2300"/>
              <a:buChar char="•"/>
            </a:pPr>
            <a:r>
              <a:rPr lang="en-US" sz="2300" dirty="0"/>
              <a:t>BENEFITS TO PROVIDING FULL UNIVERSE</a:t>
            </a:r>
          </a:p>
          <a:p>
            <a:pPr marL="1143000" lvl="2" indent="-247650" algn="l" rtl="0">
              <a:lnSpc>
                <a:spcPct val="107000"/>
              </a:lnSpc>
              <a:spcBef>
                <a:spcPts val="800"/>
              </a:spcBef>
              <a:spcAft>
                <a:spcPts val="0"/>
              </a:spcAft>
              <a:buSzPts val="2100"/>
              <a:buChar char="•"/>
            </a:pPr>
            <a:r>
              <a:rPr lang="en-US" sz="2100" dirty="0"/>
              <a:t>Able to use historical October Count data</a:t>
            </a:r>
          </a:p>
          <a:p>
            <a:pPr marL="1143000" lvl="2" indent="-247650" algn="l" rtl="0">
              <a:lnSpc>
                <a:spcPct val="107000"/>
              </a:lnSpc>
              <a:spcBef>
                <a:spcPts val="800"/>
              </a:spcBef>
              <a:spcAft>
                <a:spcPts val="0"/>
              </a:spcAft>
              <a:buSzPts val="2100"/>
              <a:buChar char="•"/>
            </a:pPr>
            <a:r>
              <a:rPr lang="en-US" sz="2100" dirty="0"/>
              <a:t>Able to use CDPHE COVID Outbreak data</a:t>
            </a:r>
          </a:p>
          <a:p>
            <a:pPr marL="685800" lvl="1" indent="-247650" algn="l" rtl="0">
              <a:lnSpc>
                <a:spcPct val="107000"/>
              </a:lnSpc>
              <a:spcBef>
                <a:spcPts val="800"/>
              </a:spcBef>
              <a:spcAft>
                <a:spcPts val="0"/>
              </a:spcAft>
              <a:buSzPts val="2300"/>
              <a:buChar char="•"/>
            </a:pPr>
            <a:r>
              <a:rPr lang="en-US" sz="2300" dirty="0"/>
              <a:t>District can submit multiple records for the same student</a:t>
            </a:r>
          </a:p>
          <a:p>
            <a:pPr marL="1143000" lvl="2" indent="-247650" algn="l" rtl="0">
              <a:lnSpc>
                <a:spcPct val="107000"/>
              </a:lnSpc>
              <a:spcBef>
                <a:spcPts val="800"/>
              </a:spcBef>
              <a:spcAft>
                <a:spcPts val="0"/>
              </a:spcAft>
              <a:buSzPts val="2100"/>
              <a:buChar char="•"/>
            </a:pPr>
            <a:r>
              <a:rPr lang="en-US" sz="2100" dirty="0"/>
              <a:t>Different school enrollments</a:t>
            </a:r>
          </a:p>
          <a:p>
            <a:pPr marL="1143000" lvl="2" indent="-228600" algn="l" rtl="0">
              <a:spcBef>
                <a:spcPts val="0"/>
              </a:spcBef>
              <a:spcAft>
                <a:spcPts val="0"/>
              </a:spcAft>
              <a:buSzPts val="1800"/>
              <a:buChar char="•"/>
            </a:pPr>
            <a:r>
              <a:rPr lang="en-US" sz="2100" dirty="0"/>
              <a:t>Different learning modalities throughout the semester</a:t>
            </a:r>
            <a:r>
              <a:rPr lang="en-US" sz="3250" dirty="0">
                <a:solidFill>
                  <a:schemeClr val="lt1"/>
                </a:solidFill>
                <a:latin typeface="Arial"/>
                <a:ea typeface="Arial"/>
                <a:cs typeface="Arial"/>
                <a:sym typeface="Arial"/>
              </a:rPr>
              <a:t> </a:t>
            </a:r>
            <a:r>
              <a:rPr lang="en-US" sz="2950" dirty="0">
                <a:solidFill>
                  <a:schemeClr val="lt1"/>
                </a:solidFill>
                <a:latin typeface="Arial"/>
                <a:ea typeface="Arial"/>
                <a:cs typeface="Arial"/>
                <a:sym typeface="Arial"/>
              </a:rPr>
              <a:t>Data </a:t>
            </a:r>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16</a:t>
            </a:fld>
            <a:endParaRPr lang="en-US" dirty="0"/>
          </a:p>
        </p:txBody>
      </p:sp>
    </p:spTree>
    <p:extLst>
      <p:ext uri="{BB962C8B-B14F-4D97-AF65-F5344CB8AC3E}">
        <p14:creationId xmlns:p14="http://schemas.microsoft.com/office/powerpoint/2010/main" val="3569346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17</a:t>
            </a:fld>
            <a:endParaRPr lang="en-US" dirty="0"/>
          </a:p>
        </p:txBody>
      </p:sp>
    </p:spTree>
    <p:extLst>
      <p:ext uri="{BB962C8B-B14F-4D97-AF65-F5344CB8AC3E}">
        <p14:creationId xmlns:p14="http://schemas.microsoft.com/office/powerpoint/2010/main" val="167990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listened to your feedback last time of difficulties with </a:t>
            </a:r>
            <a:r>
              <a:rPr lang="en-US" dirty="0" err="1"/>
              <a:t>Jamboard</a:t>
            </a:r>
            <a:r>
              <a:rPr lang="en-US" dirty="0"/>
              <a:t> so we’ll use the built in zoom Annotate Tool. Click the view options button at the top of the screen where Zoom says you’re viewing my screen. At the bottom of that drop-down, click Annotate. When the Annotate toolbar pops up, click the T for text so you can type directly onto my screen. Do not worry if your post overlaps others I will rearrange them as everyone types. </a:t>
            </a:r>
          </a:p>
          <a:p>
            <a:endParaRPr lang="en-US" dirty="0"/>
          </a:p>
          <a:p>
            <a:r>
              <a:rPr lang="en-US" dirty="0"/>
              <a:t>Lets practice now. Everyone use the annotate text to tell me what the newest food, dish, or restaurant you tried was and what you would rate it out of 10 bonus points for people who rate something a 10 and give me the recipe or directions to the restaurant</a:t>
            </a:r>
          </a:p>
        </p:txBody>
      </p:sp>
      <p:sp>
        <p:nvSpPr>
          <p:cNvPr id="4" name="Slide Number Placeholder 3"/>
          <p:cNvSpPr>
            <a:spLocks noGrp="1"/>
          </p:cNvSpPr>
          <p:nvPr>
            <p:ph type="sldNum" sz="quarter" idx="5"/>
          </p:nvPr>
        </p:nvSpPr>
        <p:spPr/>
        <p:txBody>
          <a:bodyPr/>
          <a:lstStyle/>
          <a:p>
            <a:fld id="{9A86D30D-0661-C248-A220-18EBBFD9C9FD}" type="slidenum">
              <a:rPr lang="en-US" smtClean="0"/>
              <a:t>19</a:t>
            </a:fld>
            <a:endParaRPr lang="en-US"/>
          </a:p>
        </p:txBody>
      </p:sp>
    </p:spTree>
    <p:extLst>
      <p:ext uri="{BB962C8B-B14F-4D97-AF65-F5344CB8AC3E}">
        <p14:creationId xmlns:p14="http://schemas.microsoft.com/office/powerpoint/2010/main" val="1610701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20</a:t>
            </a:fld>
            <a:endParaRPr lang="en-US" dirty="0"/>
          </a:p>
        </p:txBody>
      </p:sp>
    </p:spTree>
    <p:extLst>
      <p:ext uri="{BB962C8B-B14F-4D97-AF65-F5344CB8AC3E}">
        <p14:creationId xmlns:p14="http://schemas.microsoft.com/office/powerpoint/2010/main" val="1185876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Which submission(s) should Petyr be included in?</a:t>
            </a:r>
            <a:endParaRPr lang="en-US" sz="1400" dirty="0"/>
          </a:p>
          <a:p>
            <a:pPr marL="228600" lvl="0" indent="-241300" algn="l" rtl="0">
              <a:lnSpc>
                <a:spcPct val="115000"/>
              </a:lnSpc>
              <a:spcBef>
                <a:spcPts val="0"/>
              </a:spcBef>
              <a:spcAft>
                <a:spcPts val="0"/>
              </a:spcAft>
              <a:buSzPts val="2000"/>
              <a:buFont typeface="Calibri"/>
              <a:buAutoNum type="arabicPeriod"/>
            </a:pPr>
            <a:r>
              <a:rPr lang="en-US" sz="1400" dirty="0"/>
              <a:t>Does attendance data need to be submitted in submission(s) for Petyr?</a:t>
            </a:r>
          </a:p>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Does Learning Modality data need to be submitted in the submission(s) for Petyr?</a:t>
            </a:r>
            <a:endParaRPr lang="en-US" sz="16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21</a:t>
            </a:fld>
            <a:endParaRPr lang="en-US" dirty="0"/>
          </a:p>
        </p:txBody>
      </p:sp>
    </p:spTree>
    <p:extLst>
      <p:ext uri="{BB962C8B-B14F-4D97-AF65-F5344CB8AC3E}">
        <p14:creationId xmlns:p14="http://schemas.microsoft.com/office/powerpoint/2010/main" val="161270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Trebuchet MS" panose="020B0603020202020204" pitchFamily="34" charset="0"/>
              </a:rPr>
              <a:t>First, I will cover some quick Zoom housekeeping items before we jump into the content.</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All attendees will enter muted. You will know that you are muted if the microphone button in the lower left corner has a slash across it. Next to the microphone is a camera icon. Click the camera icon to turn it on which will remove the slash across the icon. It is completely optional to turn on your camera today.</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If you keep moving across the bottom portion of your screen you will see a chat icon in the middle. If you have any questions today, please insert them into the chat-we will monitor the chat and compile a list of questions to address at the end of the webinar if we have time.</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We will insert the PowerPoint slides for today with speaker notes into the chat for you to download.</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To the right of the chat icon, is an icon for closed captioning if you needed it. Go ahead and click this button for subtitles. </a:t>
            </a:r>
            <a:endParaRPr lang="en-US" sz="1200" b="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2</a:t>
            </a:fld>
            <a:endParaRPr lang="en-US" dirty="0"/>
          </a:p>
        </p:txBody>
      </p:sp>
    </p:spTree>
    <p:extLst>
      <p:ext uri="{BB962C8B-B14F-4D97-AF65-F5344CB8AC3E}">
        <p14:creationId xmlns:p14="http://schemas.microsoft.com/office/powerpoint/2010/main" val="1824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58775" algn="l" rtl="0">
              <a:lnSpc>
                <a:spcPct val="150000"/>
              </a:lnSpc>
              <a:spcBef>
                <a:spcPts val="0"/>
              </a:spcBef>
              <a:spcAft>
                <a:spcPts val="0"/>
              </a:spcAft>
              <a:buSzPts val="2050"/>
              <a:buAutoNum type="arabicPeriod"/>
            </a:pPr>
            <a:r>
              <a:rPr lang="en-US" sz="2050" dirty="0"/>
              <a:t>Petyr Parker could potentially be eligible for benefits for both the Fall 2021 and the Spring 2022 retroactively.</a:t>
            </a:r>
            <a:endParaRPr lang="en-US" sz="2700" dirty="0"/>
          </a:p>
          <a:p>
            <a:pPr marL="457200" lvl="0" indent="-358775" algn="l" rtl="0">
              <a:lnSpc>
                <a:spcPct val="150000"/>
              </a:lnSpc>
              <a:spcBef>
                <a:spcPts val="0"/>
              </a:spcBef>
              <a:spcAft>
                <a:spcPts val="0"/>
              </a:spcAft>
              <a:buSzPts val="2050"/>
              <a:buAutoNum type="arabicPeriod"/>
            </a:pPr>
            <a:r>
              <a:rPr lang="en-US" sz="2050" dirty="0"/>
              <a:t>Petyr should be submitted in</a:t>
            </a:r>
            <a:r>
              <a:rPr lang="en-US" sz="2050" b="1" dirty="0"/>
              <a:t> both </a:t>
            </a:r>
            <a:r>
              <a:rPr lang="en-US" sz="2050" dirty="0"/>
              <a:t>collections: </a:t>
            </a:r>
            <a:endParaRPr lang="en-US" sz="27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Fall 2021 Corrections collection in August AND 	</a:t>
            </a:r>
            <a:endParaRPr lang="en-US" sz="23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Spring 2022 Corrections in September </a:t>
            </a:r>
            <a:endParaRPr lang="en-US" sz="2300" dirty="0"/>
          </a:p>
          <a:p>
            <a:pPr marL="914400" lvl="0" indent="0" algn="l" rtl="0">
              <a:lnSpc>
                <a:spcPct val="150000"/>
              </a:lnSpc>
              <a:spcBef>
                <a:spcPts val="0"/>
              </a:spcBef>
              <a:spcAft>
                <a:spcPts val="0"/>
              </a:spcAft>
              <a:buClr>
                <a:schemeClr val="dk1"/>
              </a:buClr>
              <a:buSzPts val="1100"/>
              <a:buFont typeface="Arial"/>
              <a:buNone/>
            </a:pPr>
            <a:r>
              <a:rPr lang="en-US" sz="1500" dirty="0"/>
              <a:t>If a student is submitted in either correction collections they will be assessed for Summer 2022 benefits as well</a:t>
            </a:r>
          </a:p>
          <a:p>
            <a:pPr marL="457200" lvl="0" indent="-358775" algn="l" rtl="0">
              <a:lnSpc>
                <a:spcPct val="150000"/>
              </a:lnSpc>
              <a:spcBef>
                <a:spcPts val="0"/>
              </a:spcBef>
              <a:spcAft>
                <a:spcPts val="0"/>
              </a:spcAft>
              <a:buSzPts val="2050"/>
              <a:buAutoNum type="arabicPeriod"/>
            </a:pPr>
            <a:r>
              <a:rPr lang="en-US" sz="2050" dirty="0"/>
              <a:t>The formatting for Petyr will be the same as our previous collections. </a:t>
            </a:r>
          </a:p>
          <a:p>
            <a:pPr marL="1371600" lvl="1" indent="-358775" algn="l" rtl="0">
              <a:lnSpc>
                <a:spcPct val="150000"/>
              </a:lnSpc>
              <a:spcBef>
                <a:spcPts val="0"/>
              </a:spcBef>
              <a:spcAft>
                <a:spcPts val="0"/>
              </a:spcAft>
              <a:buSzPts val="2050"/>
              <a:buChar char="•"/>
            </a:pPr>
            <a:r>
              <a:rPr lang="en-US" sz="2050" dirty="0"/>
              <a:t>Attendance data is </a:t>
            </a:r>
            <a:r>
              <a:rPr lang="en-US" sz="2050" b="1" dirty="0"/>
              <a:t>required</a:t>
            </a:r>
            <a:r>
              <a:rPr lang="en-US" sz="2050" dirty="0"/>
              <a:t> for both semesters </a:t>
            </a:r>
            <a:endParaRPr lang="en-US" sz="2050" b="1" dirty="0"/>
          </a:p>
          <a:p>
            <a:pPr marL="1371600" lvl="1" indent="-358775" algn="l" rtl="0">
              <a:lnSpc>
                <a:spcPct val="150000"/>
              </a:lnSpc>
              <a:spcBef>
                <a:spcPts val="0"/>
              </a:spcBef>
              <a:spcAft>
                <a:spcPts val="0"/>
              </a:spcAft>
              <a:buSzPts val="2050"/>
              <a:buChar char="•"/>
            </a:pPr>
            <a:r>
              <a:rPr lang="en-US" sz="2050" dirty="0"/>
              <a:t>Learning Modality data is </a:t>
            </a:r>
            <a:r>
              <a:rPr lang="en-US" sz="2050" b="1" dirty="0"/>
              <a:t>required</a:t>
            </a:r>
            <a:r>
              <a:rPr lang="en-US" sz="2050" dirty="0"/>
              <a:t> for both semesters </a:t>
            </a:r>
            <a:endParaRPr lang="en-US" sz="2050" b="1" dirty="0"/>
          </a:p>
          <a:p>
            <a:pPr marL="1371600" lvl="1" indent="-358775" algn="l" rtl="0">
              <a:lnSpc>
                <a:spcPct val="150000"/>
              </a:lnSpc>
              <a:spcBef>
                <a:spcPts val="0"/>
              </a:spcBef>
              <a:spcAft>
                <a:spcPts val="0"/>
              </a:spcAft>
              <a:buSzPts val="2050"/>
              <a:buChar char="•"/>
            </a:pPr>
            <a:r>
              <a:rPr lang="en-US" sz="2050" dirty="0"/>
              <a:t>Learning Modality timeframe data is </a:t>
            </a:r>
            <a:r>
              <a:rPr lang="en-US" sz="2050" b="1" dirty="0"/>
              <a:t>required </a:t>
            </a:r>
            <a:r>
              <a:rPr lang="en-US" sz="2050" dirty="0"/>
              <a:t>if the student was a </a:t>
            </a:r>
            <a:r>
              <a:rPr lang="en-US" sz="2050" u="sng" dirty="0"/>
              <a:t>Remote </a:t>
            </a:r>
            <a:r>
              <a:rPr lang="en-US" sz="2050" dirty="0"/>
              <a:t>or </a:t>
            </a:r>
            <a:r>
              <a:rPr lang="en-US" sz="2050" u="sng" dirty="0"/>
              <a:t>Hybrid </a:t>
            </a:r>
            <a:r>
              <a:rPr lang="en-US" sz="2050" dirty="0"/>
              <a:t>learning during either semester</a:t>
            </a:r>
            <a:endParaRPr lang="en-US" sz="23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22</a:t>
            </a:fld>
            <a:endParaRPr lang="en-US" dirty="0"/>
          </a:p>
        </p:txBody>
      </p:sp>
    </p:spTree>
    <p:extLst>
      <p:ext uri="{BB962C8B-B14F-4D97-AF65-F5344CB8AC3E}">
        <p14:creationId xmlns:p14="http://schemas.microsoft.com/office/powerpoint/2010/main" val="1761454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23</a:t>
            </a:fld>
            <a:endParaRPr lang="en-US" dirty="0"/>
          </a:p>
        </p:txBody>
      </p:sp>
    </p:spTree>
    <p:extLst>
      <p:ext uri="{BB962C8B-B14F-4D97-AF65-F5344CB8AC3E}">
        <p14:creationId xmlns:p14="http://schemas.microsoft.com/office/powerpoint/2010/main" val="765392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Which submission(s) should Thor be included in?</a:t>
            </a:r>
            <a:endParaRPr lang="en-US" sz="1400" dirty="0"/>
          </a:p>
          <a:p>
            <a:pPr marL="228600" lvl="0" indent="-241300" algn="l" rtl="0">
              <a:lnSpc>
                <a:spcPct val="115000"/>
              </a:lnSpc>
              <a:spcBef>
                <a:spcPts val="0"/>
              </a:spcBef>
              <a:spcAft>
                <a:spcPts val="0"/>
              </a:spcAft>
              <a:buSzPts val="2000"/>
              <a:buFont typeface="Calibri"/>
              <a:buAutoNum type="arabicPeriod"/>
            </a:pPr>
            <a:r>
              <a:rPr lang="en-US" sz="1400" dirty="0"/>
              <a:t>Does attendance data need to be submitted in submission(s) for Thor?</a:t>
            </a:r>
          </a:p>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Does Learning Modality data need to be submitted in the submission(s) for Thor?</a:t>
            </a:r>
            <a:endParaRPr lang="en-US" sz="16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24</a:t>
            </a:fld>
            <a:endParaRPr lang="en-US" dirty="0"/>
          </a:p>
        </p:txBody>
      </p:sp>
    </p:spTree>
    <p:extLst>
      <p:ext uri="{BB962C8B-B14F-4D97-AF65-F5344CB8AC3E}">
        <p14:creationId xmlns:p14="http://schemas.microsoft.com/office/powerpoint/2010/main" val="899413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58775" algn="l" rtl="0">
              <a:lnSpc>
                <a:spcPct val="150000"/>
              </a:lnSpc>
              <a:spcBef>
                <a:spcPts val="0"/>
              </a:spcBef>
              <a:spcAft>
                <a:spcPts val="0"/>
              </a:spcAft>
              <a:buSzPts val="2050"/>
              <a:buAutoNum type="arabicPeriod"/>
            </a:pPr>
            <a:r>
              <a:rPr lang="en-US" sz="2050" dirty="0"/>
              <a:t>Thor could potentially be eligible for benefits for both the Fall 2021 and the Spring 2022 retroactively.</a:t>
            </a:r>
            <a:endParaRPr lang="en-US" sz="2700" dirty="0"/>
          </a:p>
          <a:p>
            <a:pPr marL="457200" lvl="0" indent="-358775" algn="l" rtl="0">
              <a:lnSpc>
                <a:spcPct val="150000"/>
              </a:lnSpc>
              <a:spcBef>
                <a:spcPts val="0"/>
              </a:spcBef>
              <a:spcAft>
                <a:spcPts val="0"/>
              </a:spcAft>
              <a:buSzPts val="2050"/>
              <a:buAutoNum type="arabicPeriod"/>
            </a:pPr>
            <a:r>
              <a:rPr lang="en-US" sz="2050" dirty="0"/>
              <a:t>Thor should be submitted in</a:t>
            </a:r>
            <a:r>
              <a:rPr lang="en-US" sz="2050" b="1" dirty="0"/>
              <a:t> both </a:t>
            </a:r>
            <a:r>
              <a:rPr lang="en-US" sz="2050" dirty="0"/>
              <a:t>collections: </a:t>
            </a:r>
            <a:endParaRPr lang="en-US" sz="27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Fall 2021 Corrections collection in August AND 	</a:t>
            </a:r>
            <a:endParaRPr lang="en-US" sz="23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Spring 2022 Corrections in September </a:t>
            </a:r>
            <a:endParaRPr lang="en-US" sz="1500" dirty="0"/>
          </a:p>
          <a:p>
            <a:pPr marL="457200" lvl="0" indent="-358775" algn="l" rtl="0">
              <a:lnSpc>
                <a:spcPct val="150000"/>
              </a:lnSpc>
              <a:spcBef>
                <a:spcPts val="0"/>
              </a:spcBef>
              <a:spcAft>
                <a:spcPts val="0"/>
              </a:spcAft>
              <a:buSzPts val="2050"/>
              <a:buAutoNum type="arabicPeriod"/>
            </a:pPr>
            <a:r>
              <a:rPr lang="en-US" sz="2050" dirty="0"/>
              <a:t>The formatting for Thor will be the same as our previous collections. </a:t>
            </a:r>
          </a:p>
          <a:p>
            <a:pPr marL="1371600" lvl="1" indent="-358775" algn="l" rtl="0">
              <a:lnSpc>
                <a:spcPct val="150000"/>
              </a:lnSpc>
              <a:spcBef>
                <a:spcPts val="0"/>
              </a:spcBef>
              <a:spcAft>
                <a:spcPts val="0"/>
              </a:spcAft>
              <a:buSzPts val="2050"/>
              <a:buChar char="•"/>
            </a:pPr>
            <a:r>
              <a:rPr lang="en-US" sz="2050" dirty="0"/>
              <a:t>Attendance data is </a:t>
            </a:r>
            <a:r>
              <a:rPr lang="en-US" sz="2050" b="1" dirty="0"/>
              <a:t>required</a:t>
            </a:r>
            <a:r>
              <a:rPr lang="en-US" sz="2050" dirty="0"/>
              <a:t> for both semesters </a:t>
            </a:r>
            <a:endParaRPr lang="en-US" sz="2050" b="1" dirty="0"/>
          </a:p>
          <a:p>
            <a:pPr marL="1371600" lvl="1" indent="-358775" algn="l" rtl="0">
              <a:lnSpc>
                <a:spcPct val="150000"/>
              </a:lnSpc>
              <a:spcBef>
                <a:spcPts val="0"/>
              </a:spcBef>
              <a:spcAft>
                <a:spcPts val="0"/>
              </a:spcAft>
              <a:buSzPts val="2050"/>
              <a:buChar char="•"/>
            </a:pPr>
            <a:r>
              <a:rPr lang="en-US" sz="2050" dirty="0"/>
              <a:t>Learning Modality data is </a:t>
            </a:r>
            <a:r>
              <a:rPr lang="en-US" sz="2050" b="1" dirty="0"/>
              <a:t>required</a:t>
            </a:r>
            <a:r>
              <a:rPr lang="en-US" sz="2050" dirty="0"/>
              <a:t> for both semesters </a:t>
            </a:r>
            <a:endParaRPr lang="en-US" sz="2050" b="1" dirty="0"/>
          </a:p>
          <a:p>
            <a:pPr marL="1371600" lvl="1" indent="-358775" algn="l" rtl="0">
              <a:lnSpc>
                <a:spcPct val="150000"/>
              </a:lnSpc>
              <a:spcBef>
                <a:spcPts val="0"/>
              </a:spcBef>
              <a:spcAft>
                <a:spcPts val="0"/>
              </a:spcAft>
              <a:buSzPts val="2050"/>
              <a:buChar char="•"/>
            </a:pPr>
            <a:r>
              <a:rPr lang="en-US" sz="2050" dirty="0"/>
              <a:t>Learning Modality timeframe data is </a:t>
            </a:r>
            <a:r>
              <a:rPr lang="en-US" sz="2050" b="1" dirty="0"/>
              <a:t>required </a:t>
            </a:r>
            <a:r>
              <a:rPr lang="en-US" sz="2050" dirty="0"/>
              <a:t>if the student was a </a:t>
            </a:r>
            <a:r>
              <a:rPr lang="en-US" sz="2050" u="sng" dirty="0"/>
              <a:t>Remote </a:t>
            </a:r>
            <a:r>
              <a:rPr lang="en-US" sz="2050" dirty="0"/>
              <a:t>or </a:t>
            </a:r>
            <a:r>
              <a:rPr lang="en-US" sz="2050" u="sng" dirty="0"/>
              <a:t>Hybrid </a:t>
            </a:r>
            <a:r>
              <a:rPr lang="en-US" sz="2050" dirty="0"/>
              <a:t>learning during either semester</a:t>
            </a:r>
            <a:endParaRPr lang="en-US" sz="23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25</a:t>
            </a:fld>
            <a:endParaRPr lang="en-US" dirty="0"/>
          </a:p>
        </p:txBody>
      </p:sp>
    </p:spTree>
    <p:extLst>
      <p:ext uri="{BB962C8B-B14F-4D97-AF65-F5344CB8AC3E}">
        <p14:creationId xmlns:p14="http://schemas.microsoft.com/office/powerpoint/2010/main" val="2934613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26</a:t>
            </a:fld>
            <a:endParaRPr lang="en-US" dirty="0"/>
          </a:p>
        </p:txBody>
      </p:sp>
    </p:spTree>
    <p:extLst>
      <p:ext uri="{BB962C8B-B14F-4D97-AF65-F5344CB8AC3E}">
        <p14:creationId xmlns:p14="http://schemas.microsoft.com/office/powerpoint/2010/main" val="4136464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Which submission(s) should Spruce be included in?</a:t>
            </a:r>
            <a:endParaRPr lang="en-US" sz="1400" dirty="0"/>
          </a:p>
          <a:p>
            <a:pPr marL="228600" lvl="0" indent="-241300" algn="l" rtl="0">
              <a:lnSpc>
                <a:spcPct val="115000"/>
              </a:lnSpc>
              <a:spcBef>
                <a:spcPts val="0"/>
              </a:spcBef>
              <a:spcAft>
                <a:spcPts val="0"/>
              </a:spcAft>
              <a:buSzPts val="2000"/>
              <a:buFont typeface="Calibri"/>
              <a:buAutoNum type="arabicPeriod"/>
            </a:pPr>
            <a:r>
              <a:rPr lang="en-US" sz="1400" dirty="0"/>
              <a:t>Does attendance data need to be submitted in submission(s) for Spruce?</a:t>
            </a:r>
          </a:p>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Does Learning Modality data need to be submitted in the submission(s) for Spruce?</a:t>
            </a:r>
            <a:endParaRPr lang="en-US" sz="16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27</a:t>
            </a:fld>
            <a:endParaRPr lang="en-US" dirty="0"/>
          </a:p>
        </p:txBody>
      </p:sp>
    </p:spTree>
    <p:extLst>
      <p:ext uri="{BB962C8B-B14F-4D97-AF65-F5344CB8AC3E}">
        <p14:creationId xmlns:p14="http://schemas.microsoft.com/office/powerpoint/2010/main" val="3542126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58775" algn="l" rtl="0">
              <a:lnSpc>
                <a:spcPct val="150000"/>
              </a:lnSpc>
              <a:spcBef>
                <a:spcPts val="0"/>
              </a:spcBef>
              <a:spcAft>
                <a:spcPts val="0"/>
              </a:spcAft>
              <a:buSzPts val="2050"/>
              <a:buAutoNum type="arabicPeriod"/>
            </a:pPr>
            <a:r>
              <a:rPr lang="en-US" sz="2050" dirty="0"/>
              <a:t>Because Spruce Wayne was found eligible for Free or Reduced Price Lunch on or after the </a:t>
            </a:r>
            <a:r>
              <a:rPr lang="en-US" sz="2050" dirty="0" err="1"/>
              <a:t>july</a:t>
            </a:r>
            <a:r>
              <a:rPr lang="en-US" sz="2050" dirty="0"/>
              <a:t> 1st cut off, he is NOT eligible for benefits for the 2021-2022 school year. Spruce is ONLY eligible for consideration for Summer 2022 benefits.</a:t>
            </a:r>
            <a:endParaRPr lang="en-US" sz="2700" dirty="0"/>
          </a:p>
          <a:p>
            <a:pPr marL="457200" lvl="0" indent="-358775" algn="l" rtl="0">
              <a:lnSpc>
                <a:spcPct val="150000"/>
              </a:lnSpc>
              <a:spcBef>
                <a:spcPts val="0"/>
              </a:spcBef>
              <a:spcAft>
                <a:spcPts val="0"/>
              </a:spcAft>
              <a:buSzPts val="2050"/>
              <a:buAutoNum type="arabicPeriod"/>
            </a:pPr>
            <a:r>
              <a:rPr lang="en-US" sz="2050" dirty="0"/>
              <a:t>Spruce should be submitted in</a:t>
            </a:r>
            <a:r>
              <a:rPr lang="en-US" sz="2050" b="1" dirty="0"/>
              <a:t> ONLY</a:t>
            </a:r>
            <a:r>
              <a:rPr lang="en-US" sz="2050" dirty="0"/>
              <a:t>: </a:t>
            </a:r>
            <a:endParaRPr lang="en-US" sz="27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Spring 2022 Corrections in September </a:t>
            </a:r>
            <a:endParaRPr lang="en-US" sz="1500" dirty="0"/>
          </a:p>
          <a:p>
            <a:pPr marL="457200" lvl="0" indent="-358775" algn="l" rtl="0">
              <a:lnSpc>
                <a:spcPct val="150000"/>
              </a:lnSpc>
              <a:spcBef>
                <a:spcPts val="0"/>
              </a:spcBef>
              <a:spcAft>
                <a:spcPts val="0"/>
              </a:spcAft>
              <a:buSzPts val="2050"/>
              <a:buAutoNum type="arabicPeriod"/>
            </a:pPr>
            <a:r>
              <a:rPr lang="en-US" sz="2050" dirty="0"/>
              <a:t>There will be differences in the file layout for Spruce: </a:t>
            </a:r>
          </a:p>
          <a:p>
            <a:pPr marL="1371600" lvl="1" indent="-358775" algn="l" rtl="0">
              <a:lnSpc>
                <a:spcPct val="150000"/>
              </a:lnSpc>
              <a:spcBef>
                <a:spcPts val="0"/>
              </a:spcBef>
              <a:spcAft>
                <a:spcPts val="0"/>
              </a:spcAft>
              <a:buSzPts val="2050"/>
              <a:buChar char="•"/>
            </a:pPr>
            <a:r>
              <a:rPr lang="en-US" sz="2050" dirty="0"/>
              <a:t>Attendance data is </a:t>
            </a:r>
            <a:r>
              <a:rPr lang="en-US" sz="2050" b="1" dirty="0"/>
              <a:t>NOT REQUIRED</a:t>
            </a:r>
            <a:r>
              <a:rPr lang="en-US" sz="2050" dirty="0"/>
              <a:t> </a:t>
            </a:r>
            <a:endParaRPr lang="en-US" sz="2050" b="1" dirty="0"/>
          </a:p>
          <a:p>
            <a:pPr marL="1371600" lvl="1" indent="-358775" algn="l" rtl="0">
              <a:lnSpc>
                <a:spcPct val="150000"/>
              </a:lnSpc>
              <a:spcBef>
                <a:spcPts val="0"/>
              </a:spcBef>
              <a:spcAft>
                <a:spcPts val="0"/>
              </a:spcAft>
              <a:buSzPts val="2050"/>
              <a:buChar char="•"/>
            </a:pPr>
            <a:r>
              <a:rPr lang="en-US" sz="2050" dirty="0"/>
              <a:t>Learning Modality data is </a:t>
            </a:r>
            <a:r>
              <a:rPr lang="en-US" sz="2050" b="1" dirty="0"/>
              <a:t>required</a:t>
            </a:r>
            <a:r>
              <a:rPr lang="en-US" sz="2050" dirty="0"/>
              <a:t> but the new value of “5-Newly FRPL </a:t>
            </a:r>
            <a:r>
              <a:rPr lang="en-US" sz="2050" dirty="0" err="1"/>
              <a:t>Elig</a:t>
            </a:r>
            <a:r>
              <a:rPr lang="en-US" sz="2050" dirty="0"/>
              <a:t>-Summer PEBT Only” should be selected </a:t>
            </a:r>
            <a:endParaRPr lang="en-US" sz="2050" b="1" dirty="0"/>
          </a:p>
          <a:p>
            <a:pPr marL="1371600" lvl="1" indent="-358775" algn="l" rtl="0">
              <a:lnSpc>
                <a:spcPct val="150000"/>
              </a:lnSpc>
              <a:spcBef>
                <a:spcPts val="0"/>
              </a:spcBef>
              <a:spcAft>
                <a:spcPts val="0"/>
              </a:spcAft>
              <a:buSzPts val="2050"/>
              <a:buChar char="•"/>
            </a:pPr>
            <a:r>
              <a:rPr lang="en-US" sz="2050" dirty="0"/>
              <a:t>Learning Modality timeframe data is </a:t>
            </a:r>
            <a:r>
              <a:rPr lang="en-US" sz="2050" b="1" dirty="0"/>
              <a:t>NOT REQUIRED</a:t>
            </a:r>
            <a:endParaRPr lang="en-US" sz="23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28</a:t>
            </a:fld>
            <a:endParaRPr lang="en-US" dirty="0"/>
          </a:p>
        </p:txBody>
      </p:sp>
    </p:spTree>
    <p:extLst>
      <p:ext uri="{BB962C8B-B14F-4D97-AF65-F5344CB8AC3E}">
        <p14:creationId xmlns:p14="http://schemas.microsoft.com/office/powerpoint/2010/main" val="4073777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29</a:t>
            </a:fld>
            <a:endParaRPr lang="en-US" dirty="0"/>
          </a:p>
        </p:txBody>
      </p:sp>
    </p:spTree>
    <p:extLst>
      <p:ext uri="{BB962C8B-B14F-4D97-AF65-F5344CB8AC3E}">
        <p14:creationId xmlns:p14="http://schemas.microsoft.com/office/powerpoint/2010/main" val="2612181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Regardless of the SY Modality Spruce had, because he was newly eligible after July 1st you only need to list him as Learning Modality 5</a:t>
            </a:r>
          </a:p>
          <a:p>
            <a:r>
              <a:rPr lang="en-US" dirty="0"/>
              <a:t>2) Because Spruce is only eligible for summer you do not need to fill out any modality time frame or excused absence data</a:t>
            </a:r>
          </a:p>
          <a:p>
            <a:r>
              <a:rPr lang="en-US" dirty="0"/>
              <a:t>3) Bonus point. Anytime you report an absence data it should be two digits. We lost leading zeros. Always make sure to look at the file layout to ensure the correct amount of digits are present</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30</a:t>
            </a:fld>
            <a:endParaRPr lang="en-US" dirty="0"/>
          </a:p>
        </p:txBody>
      </p:sp>
    </p:spTree>
    <p:extLst>
      <p:ext uri="{BB962C8B-B14F-4D97-AF65-F5344CB8AC3E}">
        <p14:creationId xmlns:p14="http://schemas.microsoft.com/office/powerpoint/2010/main" val="2409589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31</a:t>
            </a:fld>
            <a:endParaRPr lang="en-US" dirty="0"/>
          </a:p>
        </p:txBody>
      </p:sp>
    </p:spTree>
    <p:extLst>
      <p:ext uri="{BB962C8B-B14F-4D97-AF65-F5344CB8AC3E}">
        <p14:creationId xmlns:p14="http://schemas.microsoft.com/office/powerpoint/2010/main" val="195078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We have spent time updating our vision and mission. </a:t>
            </a:r>
          </a:p>
        </p:txBody>
      </p:sp>
      <p:sp>
        <p:nvSpPr>
          <p:cNvPr id="4" name="Slide Number Placeholder 3"/>
          <p:cNvSpPr>
            <a:spLocks noGrp="1"/>
          </p:cNvSpPr>
          <p:nvPr>
            <p:ph type="sldNum" sz="quarter" idx="5"/>
          </p:nvPr>
        </p:nvSpPr>
        <p:spPr/>
        <p:txBody>
          <a:bodyPr/>
          <a:lstStyle/>
          <a:p>
            <a:fld id="{FF8D0E63-0F6A-47B0-8BD1-6E95B004C872}" type="slidenum">
              <a:rPr lang="en-US" smtClean="0"/>
              <a:t>3</a:t>
            </a:fld>
            <a:endParaRPr lang="en-US" dirty="0"/>
          </a:p>
        </p:txBody>
      </p:sp>
    </p:spTree>
    <p:extLst>
      <p:ext uri="{BB962C8B-B14F-4D97-AF65-F5344CB8AC3E}">
        <p14:creationId xmlns:p14="http://schemas.microsoft.com/office/powerpoint/2010/main" val="982931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Which submission(s) should Diana be included in?</a:t>
            </a:r>
            <a:endParaRPr lang="en-US" sz="1400" dirty="0"/>
          </a:p>
          <a:p>
            <a:pPr marL="228600" lvl="0" indent="-241300" algn="l" rtl="0">
              <a:lnSpc>
                <a:spcPct val="115000"/>
              </a:lnSpc>
              <a:spcBef>
                <a:spcPts val="0"/>
              </a:spcBef>
              <a:spcAft>
                <a:spcPts val="0"/>
              </a:spcAft>
              <a:buSzPts val="2000"/>
              <a:buFont typeface="Calibri"/>
              <a:buAutoNum type="arabicPeriod"/>
            </a:pPr>
            <a:r>
              <a:rPr lang="en-US" sz="1400" dirty="0"/>
              <a:t>Does attendance data need to be submitted in submission(s) for Diana?</a:t>
            </a:r>
          </a:p>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Does Learning Modality data need to be submitted in the submission(s) for Diana?</a:t>
            </a:r>
            <a:endParaRPr lang="en-US" sz="16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32</a:t>
            </a:fld>
            <a:endParaRPr lang="en-US" dirty="0"/>
          </a:p>
        </p:txBody>
      </p:sp>
    </p:spTree>
    <p:extLst>
      <p:ext uri="{BB962C8B-B14F-4D97-AF65-F5344CB8AC3E}">
        <p14:creationId xmlns:p14="http://schemas.microsoft.com/office/powerpoint/2010/main" val="1919119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58775" algn="l" rtl="0">
              <a:lnSpc>
                <a:spcPct val="150000"/>
              </a:lnSpc>
              <a:spcBef>
                <a:spcPts val="0"/>
              </a:spcBef>
              <a:spcAft>
                <a:spcPts val="0"/>
              </a:spcAft>
              <a:buSzPts val="2050"/>
              <a:buAutoNum type="arabicPeriod"/>
            </a:pPr>
            <a:r>
              <a:rPr lang="en-US" sz="2050" dirty="0"/>
              <a:t>The correction for Diana could potentially impact her eligibility for benefits for both the Fall 2021 and the Spring 2022.</a:t>
            </a:r>
            <a:endParaRPr lang="en-US" sz="2700" dirty="0"/>
          </a:p>
          <a:p>
            <a:pPr marL="457200" lvl="0" indent="-358775" algn="l" rtl="0">
              <a:lnSpc>
                <a:spcPct val="150000"/>
              </a:lnSpc>
              <a:spcBef>
                <a:spcPts val="0"/>
              </a:spcBef>
              <a:spcAft>
                <a:spcPts val="0"/>
              </a:spcAft>
              <a:buSzPts val="2050"/>
              <a:buAutoNum type="arabicPeriod"/>
            </a:pPr>
            <a:r>
              <a:rPr lang="en-US" sz="2050" dirty="0"/>
              <a:t>Diana should be submitted in</a:t>
            </a:r>
            <a:r>
              <a:rPr lang="en-US" sz="2050" b="1" dirty="0"/>
              <a:t> both </a:t>
            </a:r>
            <a:r>
              <a:rPr lang="en-US" sz="2050" dirty="0"/>
              <a:t>collections: </a:t>
            </a:r>
            <a:endParaRPr lang="en-US" sz="27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Fall 2021 Corrections collection in August AND 	</a:t>
            </a:r>
            <a:endParaRPr lang="en-US" sz="23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Spring 2022 Corrections in September </a:t>
            </a:r>
            <a:endParaRPr lang="en-US" sz="1500" dirty="0"/>
          </a:p>
          <a:p>
            <a:pPr marL="457200" lvl="0" indent="-358775" algn="l" rtl="0">
              <a:lnSpc>
                <a:spcPct val="150000"/>
              </a:lnSpc>
              <a:spcBef>
                <a:spcPts val="0"/>
              </a:spcBef>
              <a:spcAft>
                <a:spcPts val="0"/>
              </a:spcAft>
              <a:buSzPts val="2050"/>
              <a:buAutoNum type="arabicPeriod"/>
            </a:pPr>
            <a:r>
              <a:rPr lang="en-US" sz="2050" dirty="0"/>
              <a:t>The formatting for Diana will be the same as our previous collections. </a:t>
            </a:r>
          </a:p>
          <a:p>
            <a:pPr marL="1371600" lvl="1" indent="-358775" algn="l" rtl="0">
              <a:lnSpc>
                <a:spcPct val="150000"/>
              </a:lnSpc>
              <a:spcBef>
                <a:spcPts val="0"/>
              </a:spcBef>
              <a:spcAft>
                <a:spcPts val="0"/>
              </a:spcAft>
              <a:buSzPts val="2050"/>
              <a:buChar char="•"/>
            </a:pPr>
            <a:r>
              <a:rPr lang="en-US" sz="2050" dirty="0"/>
              <a:t>Attendance data is </a:t>
            </a:r>
            <a:r>
              <a:rPr lang="en-US" sz="2050" b="1" dirty="0"/>
              <a:t>required</a:t>
            </a:r>
            <a:r>
              <a:rPr lang="en-US" sz="2050" dirty="0"/>
              <a:t> for both semesters </a:t>
            </a:r>
            <a:endParaRPr lang="en-US" sz="2050" b="1" dirty="0"/>
          </a:p>
          <a:p>
            <a:pPr marL="1371600" lvl="1" indent="-358775" algn="l" rtl="0">
              <a:lnSpc>
                <a:spcPct val="150000"/>
              </a:lnSpc>
              <a:spcBef>
                <a:spcPts val="0"/>
              </a:spcBef>
              <a:spcAft>
                <a:spcPts val="0"/>
              </a:spcAft>
              <a:buSzPts val="2050"/>
              <a:buChar char="•"/>
            </a:pPr>
            <a:r>
              <a:rPr lang="en-US" sz="2050" dirty="0"/>
              <a:t>Learning Modality data is </a:t>
            </a:r>
            <a:r>
              <a:rPr lang="en-US" sz="2050" b="1" dirty="0"/>
              <a:t>required</a:t>
            </a:r>
            <a:r>
              <a:rPr lang="en-US" sz="2050" dirty="0"/>
              <a:t> for both semesters </a:t>
            </a:r>
            <a:endParaRPr lang="en-US" sz="2050" b="1" dirty="0"/>
          </a:p>
          <a:p>
            <a:pPr marL="1371600" lvl="1" indent="-358775" algn="l" rtl="0">
              <a:lnSpc>
                <a:spcPct val="150000"/>
              </a:lnSpc>
              <a:spcBef>
                <a:spcPts val="0"/>
              </a:spcBef>
              <a:spcAft>
                <a:spcPts val="0"/>
              </a:spcAft>
              <a:buSzPts val="2050"/>
              <a:buChar char="•"/>
            </a:pPr>
            <a:r>
              <a:rPr lang="en-US" sz="2050" dirty="0"/>
              <a:t>Learning Modality timeframe data is </a:t>
            </a:r>
            <a:r>
              <a:rPr lang="en-US" sz="2050" b="1" dirty="0"/>
              <a:t>required </a:t>
            </a:r>
            <a:r>
              <a:rPr lang="en-US" sz="2050" dirty="0"/>
              <a:t>since Diana was identified as being a Remote learning during both semesters</a:t>
            </a:r>
            <a:endParaRPr lang="en-US" sz="23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33</a:t>
            </a:fld>
            <a:endParaRPr lang="en-US" dirty="0"/>
          </a:p>
        </p:txBody>
      </p:sp>
    </p:spTree>
    <p:extLst>
      <p:ext uri="{BB962C8B-B14F-4D97-AF65-F5344CB8AC3E}">
        <p14:creationId xmlns:p14="http://schemas.microsoft.com/office/powerpoint/2010/main" val="1665433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34</a:t>
            </a:fld>
            <a:endParaRPr lang="en-US" dirty="0"/>
          </a:p>
        </p:txBody>
      </p:sp>
    </p:spTree>
    <p:extLst>
      <p:ext uri="{BB962C8B-B14F-4D97-AF65-F5344CB8AC3E}">
        <p14:creationId xmlns:p14="http://schemas.microsoft.com/office/powerpoint/2010/main" val="2743050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Which submission(s) should Peeka be included in?</a:t>
            </a:r>
            <a:endParaRPr lang="en-US" sz="1400" dirty="0"/>
          </a:p>
          <a:p>
            <a:pPr marL="228600" lvl="0" indent="-241300" algn="l" rtl="0">
              <a:lnSpc>
                <a:spcPct val="115000"/>
              </a:lnSpc>
              <a:spcBef>
                <a:spcPts val="0"/>
              </a:spcBef>
              <a:spcAft>
                <a:spcPts val="0"/>
              </a:spcAft>
              <a:buSzPts val="2000"/>
              <a:buFont typeface="Calibri"/>
              <a:buAutoNum type="arabicPeriod"/>
            </a:pPr>
            <a:r>
              <a:rPr lang="en-US" sz="1400" dirty="0"/>
              <a:t>Does attendance data need to be submitted in submission(s) for Peeka?</a:t>
            </a:r>
          </a:p>
          <a:p>
            <a:pPr marL="228600" lvl="0" indent="-241300" algn="l" rtl="0">
              <a:lnSpc>
                <a:spcPct val="115000"/>
              </a:lnSpc>
              <a:spcBef>
                <a:spcPts val="0"/>
              </a:spcBef>
              <a:spcAft>
                <a:spcPts val="0"/>
              </a:spcAft>
              <a:buSzPts val="2000"/>
              <a:buFont typeface="Calibri"/>
              <a:buAutoNum type="arabicPeriod"/>
            </a:pPr>
            <a:r>
              <a:rPr lang="en-US" sz="1200" dirty="0">
                <a:latin typeface="Arial"/>
                <a:ea typeface="Arial"/>
                <a:cs typeface="Arial"/>
                <a:sym typeface="Arial"/>
              </a:rPr>
              <a:t>Does Learning Modality data need to be submitted in the submission(s) for Peeka?</a:t>
            </a:r>
            <a:endParaRPr lang="en-US" sz="16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35</a:t>
            </a:fld>
            <a:endParaRPr lang="en-US" dirty="0"/>
          </a:p>
        </p:txBody>
      </p:sp>
    </p:spTree>
    <p:extLst>
      <p:ext uri="{BB962C8B-B14F-4D97-AF65-F5344CB8AC3E}">
        <p14:creationId xmlns:p14="http://schemas.microsoft.com/office/powerpoint/2010/main" val="3385127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58775" algn="l" rtl="0">
              <a:lnSpc>
                <a:spcPct val="150000"/>
              </a:lnSpc>
              <a:spcBef>
                <a:spcPts val="0"/>
              </a:spcBef>
              <a:spcAft>
                <a:spcPts val="0"/>
              </a:spcAft>
              <a:buSzPts val="2050"/>
              <a:buAutoNum type="arabicPeriod"/>
            </a:pPr>
            <a:r>
              <a:rPr lang="en-US" sz="2050" dirty="0"/>
              <a:t>Peeka was already considered for benefits for the Spring 2022 semester but was NOT yet considered for benefits for the Fall 2021 semester. Because TBD was found FRPL eligible prior to July 1st, Peeka could be eligible for benefits for Fall 2021.</a:t>
            </a:r>
            <a:endParaRPr lang="en-US" sz="2700" dirty="0"/>
          </a:p>
          <a:p>
            <a:pPr marL="457200" lvl="0" indent="-358775" algn="l" rtl="0">
              <a:lnSpc>
                <a:spcPct val="150000"/>
              </a:lnSpc>
              <a:spcBef>
                <a:spcPts val="0"/>
              </a:spcBef>
              <a:spcAft>
                <a:spcPts val="0"/>
              </a:spcAft>
              <a:buSzPts val="2050"/>
              <a:buAutoNum type="arabicPeriod"/>
            </a:pPr>
            <a:r>
              <a:rPr lang="en-US" sz="2050" dirty="0"/>
              <a:t>Peeka should be submitted in</a:t>
            </a:r>
            <a:r>
              <a:rPr lang="en-US" sz="2050" b="1" dirty="0"/>
              <a:t> ONLY:</a:t>
            </a:r>
            <a:r>
              <a:rPr lang="en-US" sz="2050" dirty="0"/>
              <a:t> </a:t>
            </a:r>
            <a:endParaRPr lang="en-US" sz="2700" dirty="0"/>
          </a:p>
          <a:p>
            <a:pPr marL="914400" lvl="1" indent="-358775" algn="l" rtl="0">
              <a:lnSpc>
                <a:spcPct val="150000"/>
              </a:lnSpc>
              <a:spcBef>
                <a:spcPts val="0"/>
              </a:spcBef>
              <a:spcAft>
                <a:spcPts val="0"/>
              </a:spcAft>
              <a:buClr>
                <a:srgbClr val="0000FF"/>
              </a:buClr>
              <a:buSzPts val="2050"/>
              <a:buChar char="•"/>
            </a:pPr>
            <a:r>
              <a:rPr lang="en-US" sz="2050" dirty="0">
                <a:solidFill>
                  <a:srgbClr val="0000FF"/>
                </a:solidFill>
              </a:rPr>
              <a:t>Fall 2021 Corrections collection in August AND 	</a:t>
            </a:r>
            <a:endParaRPr lang="en-US" sz="1500" dirty="0"/>
          </a:p>
          <a:p>
            <a:pPr marL="457200" lvl="0" indent="-358775" algn="l" rtl="0">
              <a:lnSpc>
                <a:spcPct val="150000"/>
              </a:lnSpc>
              <a:spcBef>
                <a:spcPts val="0"/>
              </a:spcBef>
              <a:spcAft>
                <a:spcPts val="0"/>
              </a:spcAft>
              <a:buSzPts val="2050"/>
              <a:buAutoNum type="arabicPeriod"/>
            </a:pPr>
            <a:r>
              <a:rPr lang="en-US" sz="2050" dirty="0"/>
              <a:t>The formatting for Peeka will be the same as our previous collections. </a:t>
            </a:r>
          </a:p>
          <a:p>
            <a:pPr marL="1371600" lvl="1" indent="-358775" algn="l" rtl="0">
              <a:lnSpc>
                <a:spcPct val="150000"/>
              </a:lnSpc>
              <a:spcBef>
                <a:spcPts val="0"/>
              </a:spcBef>
              <a:spcAft>
                <a:spcPts val="0"/>
              </a:spcAft>
              <a:buSzPts val="2050"/>
              <a:buChar char="•"/>
            </a:pPr>
            <a:r>
              <a:rPr lang="en-US" sz="2050" dirty="0"/>
              <a:t>Attendance data is </a:t>
            </a:r>
            <a:r>
              <a:rPr lang="en-US" sz="2050" b="1" dirty="0"/>
              <a:t>required</a:t>
            </a:r>
            <a:r>
              <a:rPr lang="en-US" sz="2050" dirty="0"/>
              <a:t> </a:t>
            </a:r>
          </a:p>
          <a:p>
            <a:pPr marL="1371600" lvl="1" indent="-358775" algn="l" rtl="0">
              <a:lnSpc>
                <a:spcPct val="150000"/>
              </a:lnSpc>
              <a:spcBef>
                <a:spcPts val="0"/>
              </a:spcBef>
              <a:spcAft>
                <a:spcPts val="0"/>
              </a:spcAft>
              <a:buSzPts val="2050"/>
              <a:buChar char="•"/>
            </a:pPr>
            <a:r>
              <a:rPr lang="en-US" sz="2050" dirty="0"/>
              <a:t>Learning Modality data is </a:t>
            </a:r>
            <a:r>
              <a:rPr lang="en-US" sz="2050" b="1" dirty="0"/>
              <a:t>required</a:t>
            </a:r>
            <a:r>
              <a:rPr lang="en-US" sz="2050" dirty="0"/>
              <a:t> Learning Modality timeframe data is </a:t>
            </a:r>
            <a:r>
              <a:rPr lang="en-US" sz="2050" b="1" dirty="0"/>
              <a:t>required </a:t>
            </a:r>
            <a:r>
              <a:rPr lang="en-US" sz="2050" dirty="0"/>
              <a:t>if Peeka was identified as being a Remote or Hybrid learner during the Fall 2021 semester</a:t>
            </a:r>
            <a:endParaRPr lang="en-US" sz="2300"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36</a:t>
            </a:fld>
            <a:endParaRPr lang="en-US" dirty="0"/>
          </a:p>
        </p:txBody>
      </p:sp>
    </p:spTree>
    <p:extLst>
      <p:ext uri="{BB962C8B-B14F-4D97-AF65-F5344CB8AC3E}">
        <p14:creationId xmlns:p14="http://schemas.microsoft.com/office/powerpoint/2010/main" val="1962804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effectLst/>
                <a:latin typeface="Segoe UI" panose="020B0502040204020203" pitchFamily="34" charset="0"/>
                <a:ea typeface="Calibri" panose="020F0502020204030204" pitchFamily="34" charset="0"/>
                <a:cs typeface="Times New Roman" panose="02020603050405020304" pitchFamily="18" charset="0"/>
              </a:rPr>
              <a:t>We tried our best to think of as many permutations of scenarios as possible. Are there any other scenarios we haven’t covered that you would like addressed?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FFFF"/>
              </a:solidFill>
              <a:effectLst/>
              <a:latin typeface="Segoe UI" panose="020B0502040204020203"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37</a:t>
            </a:fld>
            <a:endParaRPr lang="en-US" dirty="0"/>
          </a:p>
        </p:txBody>
      </p:sp>
    </p:spTree>
    <p:extLst>
      <p:ext uri="{BB962C8B-B14F-4D97-AF65-F5344CB8AC3E}">
        <p14:creationId xmlns:p14="http://schemas.microsoft.com/office/powerpoint/2010/main" val="2087439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54000" algn="l" rtl="0">
              <a:spcBef>
                <a:spcPts val="0"/>
              </a:spcBef>
              <a:spcAft>
                <a:spcPts val="0"/>
              </a:spcAft>
              <a:buSzPts val="2800"/>
              <a:buChar char="•"/>
            </a:pPr>
            <a:r>
              <a:rPr lang="en-US" sz="1200" dirty="0"/>
              <a:t>Please Visit the Following Links to help troubleshoot when you lose leading zeros:</a:t>
            </a:r>
          </a:p>
          <a:p>
            <a:pPr marL="0" lvl="0" indent="0" algn="l" rtl="0">
              <a:spcBef>
                <a:spcPts val="1000"/>
              </a:spcBef>
              <a:spcAft>
                <a:spcPts val="0"/>
              </a:spcAft>
              <a:buClr>
                <a:schemeClr val="dk1"/>
              </a:buClr>
              <a:buSzPts val="2400"/>
              <a:buFont typeface="Arial"/>
              <a:buNone/>
            </a:pPr>
            <a:endParaRPr lang="en-US" sz="1200" dirty="0"/>
          </a:p>
          <a:p>
            <a:pPr marL="228600" lvl="0" indent="-254000" algn="l" rtl="0">
              <a:spcBef>
                <a:spcPts val="1000"/>
              </a:spcBef>
              <a:spcAft>
                <a:spcPts val="0"/>
              </a:spcAft>
              <a:buSzPts val="2800"/>
              <a:buChar char="•"/>
            </a:pPr>
            <a:r>
              <a:rPr lang="en-US" sz="1200" dirty="0"/>
              <a:t>Please remember to fill out the non program school code </a:t>
            </a:r>
          </a:p>
          <a:p>
            <a:pPr marL="228600" lvl="0" indent="-76200" algn="l" rtl="0">
              <a:spcBef>
                <a:spcPts val="1000"/>
              </a:spcBef>
              <a:spcAft>
                <a:spcPts val="0"/>
              </a:spcAft>
              <a:buClr>
                <a:schemeClr val="dk1"/>
              </a:buClr>
              <a:buSzPts val="2400"/>
              <a:buFont typeface="Arial"/>
              <a:buNone/>
            </a:pPr>
            <a:endParaRPr lang="en-US" sz="1200" dirty="0"/>
          </a:p>
          <a:p>
            <a:pPr marL="228600" lvl="0" indent="-254000" algn="l" rtl="0">
              <a:spcBef>
                <a:spcPts val="1000"/>
              </a:spcBef>
              <a:spcAft>
                <a:spcPts val="0"/>
              </a:spcAft>
              <a:buSzPts val="2800"/>
              <a:buChar char="•"/>
            </a:pPr>
            <a:r>
              <a:rPr lang="en-US" sz="1200" dirty="0"/>
              <a:t>Please ensure you are only filling out Fall months for modality and excused absence data for the Fall collection and Spring months for the spring collection. Fall is categorized as Aug 2021- Dec 2021 and Spring is categorized as Jan 2022 thru May 2022</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38</a:t>
            </a:fld>
            <a:endParaRPr lang="en-US" dirty="0"/>
          </a:p>
        </p:txBody>
      </p:sp>
    </p:spTree>
    <p:extLst>
      <p:ext uri="{BB962C8B-B14F-4D97-AF65-F5344CB8AC3E}">
        <p14:creationId xmlns:p14="http://schemas.microsoft.com/office/powerpoint/2010/main" val="867874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39</a:t>
            </a:fld>
            <a:endParaRPr lang="en-US" dirty="0"/>
          </a:p>
        </p:txBody>
      </p:sp>
    </p:spTree>
    <p:extLst>
      <p:ext uri="{BB962C8B-B14F-4D97-AF65-F5344CB8AC3E}">
        <p14:creationId xmlns:p14="http://schemas.microsoft.com/office/powerpoint/2010/main" val="2352665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40</a:t>
            </a:fld>
            <a:endParaRPr lang="en-US" dirty="0"/>
          </a:p>
        </p:txBody>
      </p:sp>
    </p:spTree>
    <p:extLst>
      <p:ext uri="{BB962C8B-B14F-4D97-AF65-F5344CB8AC3E}">
        <p14:creationId xmlns:p14="http://schemas.microsoft.com/office/powerpoint/2010/main" val="1096906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panose="020B0603020202020204" pitchFamily="34" charset="0"/>
              </a:rPr>
              <a:t>This link will be emailed out to all training attendees. This information is included for those watching this training at a later date as a recording. </a:t>
            </a:r>
          </a:p>
          <a:p>
            <a:r>
              <a:rPr lang="en-US" dirty="0">
                <a:latin typeface="Trebuchet MS" panose="020B0603020202020204" pitchFamily="34" charset="0"/>
              </a:rPr>
              <a:t>Thank you so much for your feedback - we are always looking for ways to improve our trainings to better support you. </a:t>
            </a:r>
          </a:p>
        </p:txBody>
      </p:sp>
      <p:sp>
        <p:nvSpPr>
          <p:cNvPr id="4" name="Slide Number Placeholder 3"/>
          <p:cNvSpPr>
            <a:spLocks noGrp="1"/>
          </p:cNvSpPr>
          <p:nvPr>
            <p:ph type="sldNum" sz="quarter" idx="5"/>
          </p:nvPr>
        </p:nvSpPr>
        <p:spPr/>
        <p:txBody>
          <a:bodyPr/>
          <a:lstStyle/>
          <a:p>
            <a:fld id="{FF8D0E63-0F6A-47B0-8BD1-6E95B004C872}" type="slidenum">
              <a:rPr lang="en-US" smtClean="0"/>
              <a:t>41</a:t>
            </a:fld>
            <a:endParaRPr lang="en-US" dirty="0"/>
          </a:p>
        </p:txBody>
      </p:sp>
    </p:spTree>
    <p:extLst>
      <p:ext uri="{BB962C8B-B14F-4D97-AF65-F5344CB8AC3E}">
        <p14:creationId xmlns:p14="http://schemas.microsoft.com/office/powerpoint/2010/main" val="315076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rebuchet MS" panose="020B0603020202020204" pitchFamily="34" charset="0"/>
              </a:rPr>
              <a:t>We include the nondiscrimination statement in our trainings as a reminder of our responsibilities to ensure all eligible people may participate in our child nutrition programs. As equal opportunity providers, we prohibit discrimination in our programs and provide fair and equitable treatment to every participant. For the full disclosure statement, visit the School Nutrition civil rights webpage.</a:t>
            </a:r>
          </a:p>
        </p:txBody>
      </p:sp>
      <p:sp>
        <p:nvSpPr>
          <p:cNvPr id="4" name="Slide Number Placeholder 3"/>
          <p:cNvSpPr>
            <a:spLocks noGrp="1"/>
          </p:cNvSpPr>
          <p:nvPr>
            <p:ph type="sldNum" sz="quarter" idx="5"/>
          </p:nvPr>
        </p:nvSpPr>
        <p:spPr/>
        <p:txBody>
          <a:bodyPr/>
          <a:lstStyle/>
          <a:p>
            <a:fld id="{FF8D0E63-0F6A-47B0-8BD1-6E95B004C872}" type="slidenum">
              <a:rPr lang="en-US" smtClean="0"/>
              <a:t>4</a:t>
            </a:fld>
            <a:endParaRPr lang="en-US" dirty="0"/>
          </a:p>
        </p:txBody>
      </p:sp>
    </p:spTree>
    <p:extLst>
      <p:ext uri="{BB962C8B-B14F-4D97-AF65-F5344CB8AC3E}">
        <p14:creationId xmlns:p14="http://schemas.microsoft.com/office/powerpoint/2010/main" val="80071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Here are some other conditions for success to make our time together today as meaningful as possible include. </a:t>
            </a:r>
          </a:p>
          <a:p>
            <a:r>
              <a:rPr lang="en-US" sz="1200" dirty="0">
                <a:latin typeface="Trebuchet MS" panose="020B0603020202020204" pitchFamily="34" charset="0"/>
              </a:rPr>
              <a:t>Are there any other conditions that would help ensure a successful session that you would like to add today? </a:t>
            </a:r>
          </a:p>
        </p:txBody>
      </p:sp>
      <p:sp>
        <p:nvSpPr>
          <p:cNvPr id="4" name="Slide Number Placeholder 3"/>
          <p:cNvSpPr>
            <a:spLocks noGrp="1"/>
          </p:cNvSpPr>
          <p:nvPr>
            <p:ph type="sldNum" sz="quarter" idx="5"/>
          </p:nvPr>
        </p:nvSpPr>
        <p:spPr/>
        <p:txBody>
          <a:bodyPr/>
          <a:lstStyle/>
          <a:p>
            <a:fld id="{FF8D0E63-0F6A-47B0-8BD1-6E95B004C872}" type="slidenum">
              <a:rPr lang="en-US" smtClean="0"/>
              <a:t>5</a:t>
            </a:fld>
            <a:endParaRPr lang="en-US" dirty="0"/>
          </a:p>
        </p:txBody>
      </p:sp>
    </p:spTree>
    <p:extLst>
      <p:ext uri="{BB962C8B-B14F-4D97-AF65-F5344CB8AC3E}">
        <p14:creationId xmlns:p14="http://schemas.microsoft.com/office/powerpoint/2010/main" val="300923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By the end of this training you will be able to:</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t>You will receive 1 hours of training today in and Reduced-Price Meal Benefits, and Administration</a:t>
            </a: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6</a:t>
            </a:fld>
            <a:endParaRPr lang="en-US" dirty="0"/>
          </a:p>
        </p:txBody>
      </p:sp>
    </p:spTree>
    <p:extLst>
      <p:ext uri="{BB962C8B-B14F-4D97-AF65-F5344CB8AC3E}">
        <p14:creationId xmlns:p14="http://schemas.microsoft.com/office/powerpoint/2010/main" val="163143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the opportunity to ask questions at the end. If you have questions during the presentation please put them in the chat we have some wizards in the background that will answer those. If your question is very specific we may save it </a:t>
            </a:r>
            <a:r>
              <a:rPr lang="en-US" dirty="0" err="1"/>
              <a:t>til</a:t>
            </a:r>
            <a:r>
              <a:rPr lang="en-US" dirty="0"/>
              <a:t> the end to give it the attention it deserves or we will answer it in depth in our follow up email and FAQ depending on time constraints</a:t>
            </a:r>
          </a:p>
        </p:txBody>
      </p:sp>
      <p:sp>
        <p:nvSpPr>
          <p:cNvPr id="4" name="Slide Number Placeholder 3"/>
          <p:cNvSpPr>
            <a:spLocks noGrp="1"/>
          </p:cNvSpPr>
          <p:nvPr>
            <p:ph type="sldNum" sz="quarter" idx="5"/>
          </p:nvPr>
        </p:nvSpPr>
        <p:spPr/>
        <p:txBody>
          <a:bodyPr/>
          <a:lstStyle/>
          <a:p>
            <a:fld id="{FF8D0E63-0F6A-47B0-8BD1-6E95B004C872}" type="slidenum">
              <a:rPr lang="en-US" smtClean="0"/>
              <a:t>7</a:t>
            </a:fld>
            <a:endParaRPr lang="en-US" dirty="0"/>
          </a:p>
        </p:txBody>
      </p:sp>
    </p:spTree>
    <p:extLst>
      <p:ext uri="{BB962C8B-B14F-4D97-AF65-F5344CB8AC3E}">
        <p14:creationId xmlns:p14="http://schemas.microsoft.com/office/powerpoint/2010/main" val="205811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have some new data </a:t>
            </a:r>
            <a:r>
              <a:rPr lang="en-US" dirty="0" err="1"/>
              <a:t>respondants</a:t>
            </a:r>
            <a:r>
              <a:rPr lang="en-US" dirty="0"/>
              <a:t> so we’ll do a quick overview of the program</a:t>
            </a:r>
          </a:p>
        </p:txBody>
      </p:sp>
      <p:sp>
        <p:nvSpPr>
          <p:cNvPr id="4" name="Slide Number Placeholder 3"/>
          <p:cNvSpPr>
            <a:spLocks noGrp="1"/>
          </p:cNvSpPr>
          <p:nvPr>
            <p:ph type="sldNum" sz="quarter" idx="5"/>
          </p:nvPr>
        </p:nvSpPr>
        <p:spPr/>
        <p:txBody>
          <a:bodyPr/>
          <a:lstStyle/>
          <a:p>
            <a:fld id="{FF8D0E63-0F6A-47B0-8BD1-6E95B004C872}" type="slidenum">
              <a:rPr lang="en-US" smtClean="0"/>
              <a:t>8</a:t>
            </a:fld>
            <a:endParaRPr lang="en-US" dirty="0"/>
          </a:p>
        </p:txBody>
      </p:sp>
    </p:spTree>
    <p:extLst>
      <p:ext uri="{BB962C8B-B14F-4D97-AF65-F5344CB8AC3E}">
        <p14:creationId xmlns:p14="http://schemas.microsoft.com/office/powerpoint/2010/main" val="332192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7717" marR="0" lvl="1" indent="-362636" algn="l" defTabSz="914400" rtl="0" eaLnBrk="1" fontAlgn="auto" latinLnBrk="0" hangingPunct="1">
              <a:lnSpc>
                <a:spcPct val="90000"/>
              </a:lnSpc>
              <a:spcBef>
                <a:spcPts val="1200"/>
              </a:spcBef>
              <a:spcAft>
                <a:spcPts val="0"/>
              </a:spcAft>
              <a:buClr>
                <a:schemeClr val="dk1"/>
              </a:buClr>
              <a:buSzPts val="2911"/>
              <a:buFontTx/>
              <a:buChar char="•"/>
              <a:tabLst/>
              <a:defRPr/>
            </a:pPr>
            <a:r>
              <a:rPr lang="en-US" sz="1200" dirty="0">
                <a:latin typeface="Arial"/>
                <a:ea typeface="Arial"/>
                <a:cs typeface="Arial"/>
                <a:sym typeface="Arial"/>
              </a:rPr>
              <a:t>The families first coronavirus response act created  the P_EBT program to assist families who lost access to free and reduced price school meals because of school closures in response to COVID19. </a:t>
            </a:r>
            <a:endParaRPr lang="en-US" sz="1200" dirty="0">
              <a:solidFill>
                <a:schemeClr val="dk1"/>
              </a:solidFill>
              <a:latin typeface="Calibri"/>
              <a:ea typeface="Calibri"/>
              <a:cs typeface="Calibri"/>
              <a:sym typeface="Calibri"/>
            </a:endParaRPr>
          </a:p>
          <a:p>
            <a:pPr marL="787717" lvl="1" indent="-362636" algn="l" rtl="0">
              <a:lnSpc>
                <a:spcPct val="90000"/>
              </a:lnSpc>
              <a:spcBef>
                <a:spcPts val="1200"/>
              </a:spcBef>
              <a:spcAft>
                <a:spcPts val="0"/>
              </a:spcAft>
              <a:buClr>
                <a:schemeClr val="dk1"/>
              </a:buClr>
              <a:buSzPts val="2911"/>
              <a:buChar char="•"/>
            </a:pPr>
            <a:r>
              <a:rPr lang="en-US" sz="1200" dirty="0">
                <a:solidFill>
                  <a:schemeClr val="dk1"/>
                </a:solidFill>
                <a:latin typeface="Calibri"/>
                <a:ea typeface="Calibri"/>
                <a:cs typeface="Calibri"/>
                <a:sym typeface="Calibri"/>
              </a:rPr>
              <a:t>P-EBT is a cash like benefit families use to purchase groceries</a:t>
            </a:r>
          </a:p>
          <a:p>
            <a:pPr marL="787717" lvl="1" indent="-311150" algn="l" rtl="0">
              <a:lnSpc>
                <a:spcPct val="90000"/>
              </a:lnSpc>
              <a:spcBef>
                <a:spcPts val="1200"/>
              </a:spcBef>
              <a:spcAft>
                <a:spcPts val="0"/>
              </a:spcAft>
              <a:buClr>
                <a:schemeClr val="dk1"/>
              </a:buClr>
              <a:buSzPts val="2100"/>
              <a:buChar char="•"/>
            </a:pPr>
            <a:r>
              <a:rPr lang="en-US" sz="1200" dirty="0">
                <a:solidFill>
                  <a:schemeClr val="dk1"/>
                </a:solidFill>
                <a:latin typeface="Calibri"/>
                <a:ea typeface="Calibri"/>
                <a:cs typeface="Calibri"/>
                <a:sym typeface="Calibri"/>
              </a:rPr>
              <a:t>CO was approved to provide benefits for SY2021-2022 and Summer of 2022</a:t>
            </a:r>
            <a:endParaRPr lang="en-US" sz="1000" dirty="0">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9</a:t>
            </a:fld>
            <a:endParaRPr lang="en-US" dirty="0"/>
          </a:p>
        </p:txBody>
      </p:sp>
    </p:spTree>
    <p:extLst>
      <p:ext uri="{BB962C8B-B14F-4D97-AF65-F5344CB8AC3E}">
        <p14:creationId xmlns:p14="http://schemas.microsoft.com/office/powerpoint/2010/main" val="195161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Graphic 33" descr="Tag=AccentColor&#10;Flavor=Light&#10;Target=Fill">
            <a:extLst>
              <a:ext uri="{FF2B5EF4-FFF2-40B4-BE49-F238E27FC236}">
                <a16:creationId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anchor="b">
            <a:noAutofit/>
          </a:bodyPr>
          <a:lstStyle>
            <a:lvl1pPr algn="ctr">
              <a:defRPr sz="8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6">
            <a:extLst>
              <a:ext uri="{FF2B5EF4-FFF2-40B4-BE49-F238E27FC236}">
                <a16:creationId xmlns:a16="http://schemas.microsoft.com/office/drawing/2014/main" id="{371B7A5D-C918-4744-A5FA-75C904B3B8D4}"/>
              </a:ext>
            </a:extLst>
          </p:cNvPr>
          <p:cNvSpPr/>
          <p:nvPr userDrawn="1"/>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568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547465" y="1672400"/>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140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75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dirty="0"/>
              <a:t>Click icon to add picture</a:t>
            </a:r>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dirty="0"/>
              <a:t>Click icon to add picture</a:t>
            </a:r>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dirty="0"/>
              <a:t>Click icon to add picture</a:t>
            </a:r>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93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a:lstStyle>
            <a:lvl1pPr algn="ctr">
              <a:defRPr sz="72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10" name="Picture Placeholder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dirty="0"/>
              <a:t>Click icon to add picture</a:t>
            </a:r>
          </a:p>
        </p:txBody>
      </p:sp>
      <p:sp>
        <p:nvSpPr>
          <p:cNvPr id="11" name="Picture Placeholder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dirty="0"/>
              <a:t>Click icon to add picture</a:t>
            </a:r>
          </a:p>
        </p:txBody>
      </p:sp>
      <p:sp>
        <p:nvSpPr>
          <p:cNvPr id="12" name="Picture Placeholder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anchor="ctr">
            <a:noAutofit/>
          </a:bodyPr>
          <a:lstStyle>
            <a:lvl1pPr algn="ctr">
              <a:buNone/>
              <a:defRPr sz="2000"/>
            </a:lvl1pPr>
          </a:lstStyle>
          <a:p>
            <a:r>
              <a:rPr lang="en-US" dirty="0"/>
              <a:t>Click icon to add picture</a:t>
            </a:r>
          </a:p>
        </p:txBody>
      </p:sp>
      <p:sp>
        <p:nvSpPr>
          <p:cNvPr id="13" name="Text Placeholder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Presenter Name</a:t>
            </a:r>
          </a:p>
        </p:txBody>
      </p:sp>
      <p:sp>
        <p:nvSpPr>
          <p:cNvPr id="14" name="Text Placeholder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Email</a:t>
            </a:r>
          </a:p>
        </p:txBody>
      </p:sp>
      <p:sp>
        <p:nvSpPr>
          <p:cNvPr id="15" name="Text Placeholder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Website</a:t>
            </a:r>
          </a:p>
        </p:txBody>
      </p:sp>
    </p:spTree>
    <p:extLst>
      <p:ext uri="{BB962C8B-B14F-4D97-AF65-F5344CB8AC3E}">
        <p14:creationId xmlns:p14="http://schemas.microsoft.com/office/powerpoint/2010/main" val="248033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2C18C1E5-FB55-42F5-BD6D-9CC153FCDBE6}" type="slidenum">
              <a:rPr lang="en-US" smtClean="0"/>
              <a:t>‹#›</a:t>
            </a:fld>
            <a:endParaRPr lang="en-US" dirty="0"/>
          </a:p>
        </p:txBody>
      </p:sp>
    </p:spTree>
    <p:extLst>
      <p:ext uri="{BB962C8B-B14F-4D97-AF65-F5344CB8AC3E}">
        <p14:creationId xmlns:p14="http://schemas.microsoft.com/office/powerpoint/2010/main" val="9641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1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631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1909760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1438215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196130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a:noAutofit/>
          </a:bodyPr>
          <a:lstStyle>
            <a:lvl1pP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a:lstStyle>
            <a:lvl1pPr algn="l">
              <a:defRPr>
                <a:solidFill>
                  <a:schemeClr val="bg1"/>
                </a:solidFill>
              </a:defRPr>
            </a:lvl1pPr>
          </a:lstStyle>
          <a:p>
            <a:r>
              <a:rPr lang="en-US" dirty="0">
                <a:solidFill>
                  <a:schemeClr val="bg1"/>
                </a:solidFill>
              </a:rPr>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a:lstStyle>
            <a:lvl1pPr>
              <a:defRPr>
                <a:solidFill>
                  <a:schemeClr val="bg1"/>
                </a:solidFill>
              </a:defRPr>
            </a:lvl1pPr>
          </a:lstStyle>
          <a:p>
            <a:fld id="{2C18C1E5-FB55-42F5-BD6D-9CC153FCDBE6}" type="slidenum">
              <a:rPr lang="en-US" smtClean="0"/>
              <a:pPr/>
              <a:t>‹#›</a:t>
            </a:fld>
            <a:endParaRPr lang="en-US" dirty="0">
              <a:solidFill>
                <a:schemeClr val="bg1"/>
              </a:solidFill>
            </a:endParaRPr>
          </a:p>
        </p:txBody>
      </p:sp>
    </p:spTree>
    <p:extLst>
      <p:ext uri="{BB962C8B-B14F-4D97-AF65-F5344CB8AC3E}">
        <p14:creationId xmlns:p14="http://schemas.microsoft.com/office/powerpoint/2010/main" val="4232205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4DC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Tree>
    <p:extLst>
      <p:ext uri="{BB962C8B-B14F-4D97-AF65-F5344CB8AC3E}">
        <p14:creationId xmlns:p14="http://schemas.microsoft.com/office/powerpoint/2010/main" val="123289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descr="A picture containing text&#10;&#10;Description automatically generated">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spTree>
    <p:extLst>
      <p:ext uri="{BB962C8B-B14F-4D97-AF65-F5344CB8AC3E}">
        <p14:creationId xmlns:p14="http://schemas.microsoft.com/office/powerpoint/2010/main" val="440673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descr="A picture containing text&#10;&#10;Description automatically generated">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spTree>
    <p:extLst>
      <p:ext uri="{BB962C8B-B14F-4D97-AF65-F5344CB8AC3E}">
        <p14:creationId xmlns:p14="http://schemas.microsoft.com/office/powerpoint/2010/main" val="81970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r>
              <a:rPr lang="en-US" dirty="0"/>
              <a:t>Click icon to add picture</a:t>
            </a:r>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a:lstStyle>
            <a:lvl1pPr>
              <a:defRPr>
                <a:solidFill>
                  <a:schemeClr val="tx1"/>
                </a:solidFill>
              </a:defRPr>
            </a:lvl1pPr>
          </a:lstStyle>
          <a:p>
            <a:fld id="{2C18C1E5-FB55-42F5-BD6D-9CC153FCDBE6}" type="slidenum">
              <a:rPr lang="en-US" smtClean="0"/>
              <a:pPr/>
              <a:t>‹#›</a:t>
            </a:fld>
            <a:endParaRPr lang="en-US" dirty="0"/>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380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defRPr>
            </a:lvl1pPr>
          </a:lstStyle>
          <a:p>
            <a:r>
              <a:rPr lang="en-US" dirty="0"/>
              <a:t>Title</a:t>
            </a:r>
          </a:p>
        </p:txBody>
      </p:sp>
      <p:sp>
        <p:nvSpPr>
          <p:cNvPr id="11" name="Rectangle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29157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7643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12" name="Rectangle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374436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r>
              <a:rPr lang="en-US" dirty="0"/>
              <a:t>Click icon to add picture</a:t>
            </a:r>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r>
              <a:rPr lang="en-US" dirty="0"/>
              <a:t>Click icon to add picture</a:t>
            </a:r>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r>
              <a:rPr lang="en-US" dirty="0"/>
              <a:t>Click icon to add picture</a:t>
            </a:r>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r>
              <a:rPr lang="en-US" dirty="0"/>
              <a:t>Click icon to add picture</a:t>
            </a:r>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a:lstStyle>
            <a:lvl1pPr algn="ctr">
              <a:defRPr sz="7200"/>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Tree>
    <p:extLst>
      <p:ext uri="{BB962C8B-B14F-4D97-AF65-F5344CB8AC3E}">
        <p14:creationId xmlns:p14="http://schemas.microsoft.com/office/powerpoint/2010/main" val="218342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a:lstStyle>
            <a:lvl1pPr algn="ctr">
              <a:defRPr sz="7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82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3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r>
              <a:rPr lang="en-US" dirty="0">
                <a:solidFill>
                  <a:schemeClr val="tx1"/>
                </a:solidFill>
              </a:rPr>
              <a:t>Presentation Title</a:t>
            </a:r>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fld id="{2C18C1E5-FB55-42F5-BD6D-9CC153FCDBE6}" type="slidenum">
              <a:rPr lang="en-US" smtClean="0"/>
              <a:pPr/>
              <a:t>‹#›</a:t>
            </a:fld>
            <a:endParaRPr lang="en-US" dirty="0"/>
          </a:p>
        </p:txBody>
      </p:sp>
    </p:spTree>
    <p:extLst>
      <p:ext uri="{BB962C8B-B14F-4D97-AF65-F5344CB8AC3E}">
        <p14:creationId xmlns:p14="http://schemas.microsoft.com/office/powerpoint/2010/main" val="28958833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4" r:id="rId5"/>
    <p:sldLayoutId id="2147483751" r:id="rId6"/>
    <p:sldLayoutId id="2147483752" r:id="rId7"/>
    <p:sldLayoutId id="2147483753" r:id="rId8"/>
    <p:sldLayoutId id="2147483724" r:id="rId9"/>
    <p:sldLayoutId id="2147483737" r:id="rId10"/>
    <p:sldLayoutId id="2147483755" r:id="rId11"/>
    <p:sldLayoutId id="2147483754" r:id="rId12"/>
    <p:sldLayoutId id="2147483756" r:id="rId13"/>
    <p:sldLayoutId id="2147483739" r:id="rId14"/>
    <p:sldLayoutId id="2147483740" r:id="rId15"/>
    <p:sldLayoutId id="2147483741" r:id="rId16"/>
    <p:sldLayoutId id="2147483758" r:id="rId17"/>
    <p:sldLayoutId id="2147483759" r:id="rId18"/>
    <p:sldLayoutId id="2147483760" r:id="rId19"/>
    <p:sldLayoutId id="2147483761" r:id="rId20"/>
    <p:sldLayoutId id="2147483763" r:id="rId21"/>
    <p:sldLayoutId id="2147483764" r:id="rId22"/>
  </p:sldLayoutIdLst>
  <p:hf hdr="0"/>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pxhere.com/en/photo/154143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de.state.co.us/datapipeline/convertcsvtoexcel"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hyperlink" Target="mailto:P-EBT.datapipeline.support@cde.state.co.us"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hyperlink" Target="https://www.cde.state.co.us/datapipeline/2021-2022pebtfinalfilelayout"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hyperlink" Target="mailto:program.intake@usda.gov" TargetMode="External"/><Relationship Id="rId5" Type="http://schemas.openxmlformats.org/officeDocument/2006/relationships/hyperlink" Target="https://www.usda.gov/sites/default/files/documents/USDA-OASCR%20P-Complaint-Form-0508-0002-508-11-28-17Fax2Mail.pdf"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www.signupgenius.com/go/10C0E4FABAA2CABF5C07-pebt"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www.goodfreephotos.com/spain/barcelona/office-and-workers-in-barcelona-spain.jpg.php" TargetMode="External"/><Relationship Id="rId5" Type="http://schemas.openxmlformats.org/officeDocument/2006/relationships/image" Target="../media/image34.jp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hyperlink" Target="https://www.surveymonkey.com/r/WFSYY5G"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hyperlink" Target="mailto:P-EBT.datapipeline.support@cde.state.co.us"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4D71B-39DD-47DA-8664-13DEE1197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57" y="3402874"/>
            <a:ext cx="8294915" cy="300258"/>
          </a:xfrm>
          <a:prstGeom prst="rect">
            <a:avLst/>
          </a:prstGeom>
        </p:spPr>
      </p:pic>
      <p:sp>
        <p:nvSpPr>
          <p:cNvPr id="6" name="Title 1">
            <a:extLst>
              <a:ext uri="{FF2B5EF4-FFF2-40B4-BE49-F238E27FC236}">
                <a16:creationId xmlns:a16="http://schemas.microsoft.com/office/drawing/2014/main" id="{FE798B00-E8CB-4FB3-A2B0-1C9FF2D583E3}"/>
              </a:ext>
            </a:extLst>
          </p:cNvPr>
          <p:cNvSpPr txBox="1">
            <a:spLocks/>
          </p:cNvSpPr>
          <p:nvPr/>
        </p:nvSpPr>
        <p:spPr>
          <a:xfrm>
            <a:off x="2560320" y="960120"/>
            <a:ext cx="6824840" cy="246888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tx1"/>
                </a:solidFill>
                <a:latin typeface="Catseye Bold" panose="02000506060000020004" pitchFamily="50" charset="0"/>
                <a:ea typeface="+mj-ea"/>
                <a:cs typeface="+mj-cs"/>
              </a:defRPr>
            </a:lvl1pPr>
          </a:lstStyle>
          <a:p>
            <a:r>
              <a:rPr lang="en-US" sz="7200" dirty="0"/>
              <a:t>Pandemic EBT Data Collection</a:t>
            </a:r>
          </a:p>
        </p:txBody>
      </p:sp>
      <p:sp>
        <p:nvSpPr>
          <p:cNvPr id="7" name="Subtitle 2">
            <a:extLst>
              <a:ext uri="{FF2B5EF4-FFF2-40B4-BE49-F238E27FC236}">
                <a16:creationId xmlns:a16="http://schemas.microsoft.com/office/drawing/2014/main" id="{31A62FAF-0D16-4F58-AA24-A8755F990961}"/>
              </a:ext>
            </a:extLst>
          </p:cNvPr>
          <p:cNvSpPr txBox="1">
            <a:spLocks/>
          </p:cNvSpPr>
          <p:nvPr/>
        </p:nvSpPr>
        <p:spPr>
          <a:xfrm>
            <a:off x="2633472" y="4535424"/>
            <a:ext cx="6931152" cy="94183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July 27, 2022</a:t>
            </a:r>
          </a:p>
          <a:p>
            <a:pPr marL="0" indent="0" algn="ctr">
              <a:buNone/>
            </a:pPr>
            <a:r>
              <a:rPr lang="en-US" dirty="0"/>
              <a:t>Presenter: Christian Francisco</a:t>
            </a:r>
          </a:p>
        </p:txBody>
      </p:sp>
    </p:spTree>
    <p:custDataLst>
      <p:tags r:id="rId1"/>
    </p:custDataLst>
    <p:extLst>
      <p:ext uri="{BB962C8B-B14F-4D97-AF65-F5344CB8AC3E}">
        <p14:creationId xmlns:p14="http://schemas.microsoft.com/office/powerpoint/2010/main" val="863519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a:xfrm>
            <a:off x="391036" y="511423"/>
            <a:ext cx="10515600" cy="1325563"/>
          </a:xfrm>
        </p:spPr>
        <p:txBody>
          <a:bodyPr>
            <a:normAutofit/>
          </a:bodyPr>
          <a:lstStyle/>
          <a:p>
            <a:pPr algn="l"/>
            <a:r>
              <a:rPr lang="en-US" sz="6500" dirty="0"/>
              <a:t>Eligibility for P-EBT </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391036" y="2619214"/>
            <a:ext cx="4896666" cy="3888208"/>
          </a:xfrm>
        </p:spPr>
        <p:txBody>
          <a:bodyPr>
            <a:noAutofit/>
          </a:bodyPr>
          <a:lstStyle/>
          <a:p>
            <a:pPr marL="76200" lvl="0" indent="0" rtl="0">
              <a:spcBef>
                <a:spcPts val="2200"/>
              </a:spcBef>
              <a:spcAft>
                <a:spcPts val="0"/>
              </a:spcAft>
              <a:buClr>
                <a:srgbClr val="000000"/>
              </a:buClr>
              <a:buSzPts val="2400"/>
              <a:buNone/>
            </a:pPr>
            <a:r>
              <a:rPr lang="en-US" sz="2800" dirty="0">
                <a:solidFill>
                  <a:srgbClr val="000000"/>
                </a:solidFill>
              </a:rPr>
              <a:t>The child is eligible for free or reduced-price meals and attends a school that operates the National School Lunch Program (NSLP), or attends a school that operates a provisional program</a:t>
            </a:r>
          </a:p>
          <a:p>
            <a:pPr marL="0" indent="0">
              <a:buNone/>
            </a:pPr>
            <a:endParaRPr lang="en-US" sz="2800" dirty="0"/>
          </a:p>
        </p:txBody>
      </p:sp>
      <p:sp>
        <p:nvSpPr>
          <p:cNvPr id="16" name="Text Placeholder 15">
            <a:extLst>
              <a:ext uri="{FF2B5EF4-FFF2-40B4-BE49-F238E27FC236}">
                <a16:creationId xmlns:a16="http://schemas.microsoft.com/office/drawing/2014/main" id="{36355637-BB26-4973-8B98-06B7E307CB60}"/>
              </a:ext>
            </a:extLst>
          </p:cNvPr>
          <p:cNvSpPr>
            <a:spLocks noGrp="1"/>
          </p:cNvSpPr>
          <p:nvPr>
            <p:ph type="body" sz="quarter" idx="3"/>
          </p:nvPr>
        </p:nvSpPr>
        <p:spPr>
          <a:xfrm>
            <a:off x="391036" y="1102042"/>
            <a:ext cx="9174145" cy="1347563"/>
          </a:xfrm>
        </p:spPr>
        <p:txBody>
          <a:bodyPr>
            <a:noAutofit/>
          </a:bodyPr>
          <a:lstStyle/>
          <a:p>
            <a:r>
              <a:rPr lang="en-US" sz="4000" dirty="0"/>
              <a:t>When is a Student Eligible?</a:t>
            </a:r>
          </a:p>
        </p:txBody>
      </p:sp>
      <p:sp>
        <p:nvSpPr>
          <p:cNvPr id="17" name="Content Placeholder 16">
            <a:extLst>
              <a:ext uri="{FF2B5EF4-FFF2-40B4-BE49-F238E27FC236}">
                <a16:creationId xmlns:a16="http://schemas.microsoft.com/office/drawing/2014/main" id="{373034D9-ED6D-4A5A-A8F5-A417D26C5A0F}"/>
              </a:ext>
            </a:extLst>
          </p:cNvPr>
          <p:cNvSpPr>
            <a:spLocks noGrp="1"/>
          </p:cNvSpPr>
          <p:nvPr>
            <p:ph sz="quarter" idx="4"/>
          </p:nvPr>
        </p:nvSpPr>
        <p:spPr>
          <a:xfrm>
            <a:off x="6704428" y="2619214"/>
            <a:ext cx="5183188" cy="3888208"/>
          </a:xfrm>
        </p:spPr>
        <p:txBody>
          <a:bodyPr>
            <a:noAutofit/>
          </a:bodyPr>
          <a:lstStyle/>
          <a:p>
            <a:pPr marL="76200" lvl="0" indent="0" algn="l" rtl="0">
              <a:spcBef>
                <a:spcPts val="2200"/>
              </a:spcBef>
              <a:spcAft>
                <a:spcPts val="0"/>
              </a:spcAft>
              <a:buClr>
                <a:srgbClr val="000000"/>
              </a:buClr>
              <a:buSzPts val="2400"/>
              <a:buNone/>
            </a:pPr>
            <a:r>
              <a:rPr lang="en-US" sz="2800" dirty="0">
                <a:solidFill>
                  <a:srgbClr val="000000"/>
                </a:solidFill>
              </a:rPr>
              <a:t>The child has not received meals at school because: </a:t>
            </a:r>
            <a:endParaRPr lang="en-US" sz="2800" dirty="0">
              <a:solidFill>
                <a:srgbClr val="000000"/>
              </a:solidFill>
              <a:latin typeface="Arial"/>
              <a:ea typeface="Arial"/>
              <a:cs typeface="Arial"/>
              <a:sym typeface="Arial"/>
            </a:endParaRPr>
          </a:p>
          <a:p>
            <a:pPr marL="533400" indent="-457200">
              <a:spcBef>
                <a:spcPts val="600"/>
              </a:spcBef>
              <a:buClr>
                <a:srgbClr val="000000"/>
              </a:buClr>
              <a:buSzPts val="2400"/>
            </a:pPr>
            <a:r>
              <a:rPr lang="en-US" sz="2200" dirty="0">
                <a:solidFill>
                  <a:srgbClr val="000000"/>
                </a:solidFill>
              </a:rPr>
              <a:t>The school was operating on a hybrid or remote schedule for at least 5 consecutive days; </a:t>
            </a:r>
            <a:r>
              <a:rPr lang="en-US" sz="2200" b="1" dirty="0">
                <a:solidFill>
                  <a:srgbClr val="000000"/>
                </a:solidFill>
              </a:rPr>
              <a:t>or </a:t>
            </a:r>
            <a:endParaRPr lang="en-US" sz="2200" dirty="0">
              <a:solidFill>
                <a:srgbClr val="000000"/>
              </a:solidFill>
              <a:latin typeface="Arial"/>
              <a:ea typeface="Arial"/>
              <a:cs typeface="Arial"/>
              <a:sym typeface="Arial"/>
            </a:endParaRPr>
          </a:p>
          <a:p>
            <a:pPr marL="533400" indent="-457200">
              <a:spcBef>
                <a:spcPts val="600"/>
              </a:spcBef>
              <a:buClr>
                <a:srgbClr val="000000"/>
              </a:buClr>
              <a:buSzPts val="2400"/>
            </a:pPr>
            <a:r>
              <a:rPr lang="en-US" sz="2200" dirty="0">
                <a:solidFill>
                  <a:srgbClr val="000000"/>
                </a:solidFill>
              </a:rPr>
              <a:t>The child has opted-in to fully remote learning/hybrid learning; </a:t>
            </a:r>
            <a:r>
              <a:rPr lang="en-US" sz="2200" b="1" dirty="0">
                <a:solidFill>
                  <a:srgbClr val="000000"/>
                </a:solidFill>
              </a:rPr>
              <a:t>or</a:t>
            </a:r>
            <a:r>
              <a:rPr lang="en-US" sz="2200" dirty="0">
                <a:solidFill>
                  <a:srgbClr val="000000"/>
                </a:solidFill>
              </a:rPr>
              <a:t> </a:t>
            </a:r>
            <a:endParaRPr lang="en-US" sz="2200" dirty="0">
              <a:solidFill>
                <a:srgbClr val="000000"/>
              </a:solidFill>
              <a:latin typeface="Arial"/>
              <a:ea typeface="Arial"/>
              <a:cs typeface="Arial"/>
              <a:sym typeface="Arial"/>
            </a:endParaRPr>
          </a:p>
          <a:p>
            <a:pPr marL="533400" indent="-457200">
              <a:spcBef>
                <a:spcPts val="600"/>
              </a:spcBef>
              <a:buClr>
                <a:srgbClr val="000000"/>
              </a:buClr>
              <a:buSzPts val="2400"/>
            </a:pPr>
            <a:r>
              <a:rPr lang="en-US" sz="2200" dirty="0">
                <a:solidFill>
                  <a:srgbClr val="000000"/>
                </a:solidFill>
              </a:rPr>
              <a:t>The student was absent due to a COVID-19 outbreak.</a:t>
            </a:r>
          </a:p>
          <a:p>
            <a:endParaRPr lang="en-US" sz="2800" dirty="0"/>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B0F8548-97E9-FA42-3B78-F38A54DC96D7}"/>
              </a:ext>
            </a:extLst>
          </p:cNvPr>
          <p:cNvSpPr txBox="1"/>
          <p:nvPr/>
        </p:nvSpPr>
        <p:spPr>
          <a:xfrm>
            <a:off x="5548393" y="4014061"/>
            <a:ext cx="776175" cy="553998"/>
          </a:xfrm>
          <a:prstGeom prst="rect">
            <a:avLst/>
          </a:prstGeom>
          <a:noFill/>
        </p:spPr>
        <p:txBody>
          <a:bodyPr wrap="none" rtlCol="0">
            <a:spAutoFit/>
          </a:bodyPr>
          <a:lstStyle/>
          <a:p>
            <a:r>
              <a:rPr lang="en-US" sz="3000" i="1" dirty="0"/>
              <a:t>and</a:t>
            </a:r>
          </a:p>
        </p:txBody>
      </p:sp>
    </p:spTree>
    <p:extLst>
      <p:ext uri="{BB962C8B-B14F-4D97-AF65-F5344CB8AC3E}">
        <p14:creationId xmlns:p14="http://schemas.microsoft.com/office/powerpoint/2010/main" val="201796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803C9-F933-48B1-9CC6-D06CC6FD190C}"/>
              </a:ext>
            </a:extLst>
          </p:cNvPr>
          <p:cNvSpPr>
            <a:spLocks noGrp="1"/>
          </p:cNvSpPr>
          <p:nvPr>
            <p:ph type="title"/>
          </p:nvPr>
        </p:nvSpPr>
        <p:spPr>
          <a:xfrm>
            <a:off x="2068068" y="2391156"/>
            <a:ext cx="8055864" cy="2075688"/>
          </a:xfrm>
        </p:spPr>
        <p:txBody>
          <a:bodyPr/>
          <a:lstStyle/>
          <a:p>
            <a:r>
              <a:rPr lang="en-US" dirty="0">
                <a:solidFill>
                  <a:schemeClr val="tx1"/>
                </a:solidFill>
              </a:rPr>
              <a:t>Data Requirements for School Year Corrections and Summer</a:t>
            </a:r>
          </a:p>
        </p:txBody>
      </p:sp>
    </p:spTree>
    <p:extLst>
      <p:ext uri="{BB962C8B-B14F-4D97-AF65-F5344CB8AC3E}">
        <p14:creationId xmlns:p14="http://schemas.microsoft.com/office/powerpoint/2010/main" val="306409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4" name="Rectangle 33">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858C0DDC-D116-43DA-B0B5-A6A82668AD5D}"/>
              </a:ext>
            </a:extLst>
          </p:cNvPr>
          <p:cNvSpPr>
            <a:spLocks noGrp="1"/>
          </p:cNvSpPr>
          <p:nvPr>
            <p:ph type="title"/>
          </p:nvPr>
        </p:nvSpPr>
        <p:spPr>
          <a:xfrm>
            <a:off x="838200" y="401221"/>
            <a:ext cx="10515600" cy="1348065"/>
          </a:xfrm>
        </p:spPr>
        <p:txBody>
          <a:bodyPr vert="horz" lIns="91440" tIns="45720" rIns="91440" bIns="45720" rtlCol="0" anchor="ctr">
            <a:normAutofit fontScale="90000"/>
          </a:bodyPr>
          <a:lstStyle/>
          <a:p>
            <a:pPr>
              <a:lnSpc>
                <a:spcPct val="90000"/>
              </a:lnSpc>
            </a:pPr>
            <a:r>
              <a:rPr lang="en-US" sz="5300" dirty="0">
                <a:solidFill>
                  <a:schemeClr val="bg1"/>
                </a:solidFill>
              </a:rPr>
              <a:t>P-EBT Data Collection in Data Pipeline</a:t>
            </a:r>
          </a:p>
        </p:txBody>
      </p:sp>
      <p:sp>
        <p:nvSpPr>
          <p:cNvPr id="5" name="Content Placeholder 4">
            <a:extLst>
              <a:ext uri="{FF2B5EF4-FFF2-40B4-BE49-F238E27FC236}">
                <a16:creationId xmlns:a16="http://schemas.microsoft.com/office/drawing/2014/main" id="{5B430F02-9645-4F56-99F7-1DC2F76FFFE5}"/>
              </a:ext>
            </a:extLst>
          </p:cNvPr>
          <p:cNvSpPr>
            <a:spLocks noGrp="1"/>
          </p:cNvSpPr>
          <p:nvPr>
            <p:ph idx="1"/>
          </p:nvPr>
        </p:nvSpPr>
        <p:spPr>
          <a:xfrm>
            <a:off x="369743" y="3179904"/>
            <a:ext cx="5380127" cy="3590174"/>
          </a:xfrm>
        </p:spPr>
        <p:txBody>
          <a:bodyPr vert="horz" lIns="91440" tIns="45720" rIns="91440" bIns="45720" rtlCol="0">
            <a:normAutofit/>
          </a:bodyPr>
          <a:lstStyle/>
          <a:p>
            <a:pPr lvl="0">
              <a:lnSpc>
                <a:spcPct val="100000"/>
              </a:lnSpc>
              <a:spcBef>
                <a:spcPts val="0"/>
              </a:spcBef>
              <a:spcAft>
                <a:spcPts val="600"/>
              </a:spcAft>
              <a:buSzPts val="2600"/>
            </a:pPr>
            <a:r>
              <a:rPr lang="en-US" sz="2500" b="1" dirty="0">
                <a:sym typeface="Calibri"/>
              </a:rPr>
              <a:t>Fall Semester 2021 (Collected Aug 8-31) </a:t>
            </a:r>
            <a:endParaRPr lang="en-US" sz="2500" dirty="0">
              <a:sym typeface="Calibri"/>
            </a:endParaRPr>
          </a:p>
          <a:p>
            <a:pPr marL="285750" lvl="0" indent="-228600">
              <a:lnSpc>
                <a:spcPct val="100000"/>
              </a:lnSpc>
              <a:spcBef>
                <a:spcPts val="0"/>
              </a:spcBef>
              <a:spcAft>
                <a:spcPts val="600"/>
              </a:spcAft>
              <a:buSzPts val="2600"/>
              <a:buFont typeface="Arial" panose="020B0604020202020204" pitchFamily="34" charset="0"/>
              <a:buChar char="•"/>
            </a:pPr>
            <a:r>
              <a:rPr lang="en-US" sz="2500" dirty="0">
                <a:sym typeface="Calibri"/>
              </a:rPr>
              <a:t>August 2021 through December 2021 corrections</a:t>
            </a:r>
          </a:p>
          <a:p>
            <a:pPr marL="285750" lvl="0" indent="-228600">
              <a:lnSpc>
                <a:spcPct val="100000"/>
              </a:lnSpc>
              <a:spcBef>
                <a:spcPts val="0"/>
              </a:spcBef>
              <a:spcAft>
                <a:spcPts val="600"/>
              </a:spcAft>
              <a:buSzPts val="2600"/>
              <a:buFont typeface="Arial" panose="020B0604020202020204" pitchFamily="34" charset="0"/>
              <a:buChar char="•"/>
            </a:pPr>
            <a:r>
              <a:rPr lang="en-US" sz="2500" dirty="0">
                <a:sym typeface="Calibri"/>
              </a:rPr>
              <a:t>Any students who were omitted</a:t>
            </a:r>
          </a:p>
          <a:p>
            <a:pPr marL="285750" lvl="0" indent="-228600">
              <a:lnSpc>
                <a:spcPct val="100000"/>
              </a:lnSpc>
              <a:spcBef>
                <a:spcPts val="0"/>
              </a:spcBef>
              <a:spcAft>
                <a:spcPts val="600"/>
              </a:spcAft>
              <a:buSzPts val="2600"/>
              <a:buFont typeface="Arial" panose="020B0604020202020204" pitchFamily="34" charset="0"/>
              <a:buChar char="•"/>
            </a:pPr>
            <a:r>
              <a:rPr lang="en-US" sz="2500" dirty="0">
                <a:sym typeface="Calibri"/>
              </a:rPr>
              <a:t>Newly eligible FRPL students up to June 30, 2022</a:t>
            </a:r>
          </a:p>
          <a:p>
            <a:pPr marL="285750" lvl="0" indent="-228600">
              <a:lnSpc>
                <a:spcPct val="100000"/>
              </a:lnSpc>
              <a:spcBef>
                <a:spcPts val="0"/>
              </a:spcBef>
              <a:spcAft>
                <a:spcPts val="600"/>
              </a:spcAft>
              <a:buSzPts val="2600"/>
              <a:buFont typeface="Arial" panose="020B0604020202020204" pitchFamily="34" charset="0"/>
              <a:buChar char="•"/>
            </a:pPr>
            <a:endParaRPr lang="en-US" sz="2500" dirty="0">
              <a:sym typeface="Calibri"/>
            </a:endParaRPr>
          </a:p>
          <a:p>
            <a:pPr lvl="0" indent="-228600">
              <a:lnSpc>
                <a:spcPct val="100000"/>
              </a:lnSpc>
              <a:spcBef>
                <a:spcPts val="0"/>
              </a:spcBef>
              <a:spcAft>
                <a:spcPts val="600"/>
              </a:spcAft>
              <a:buSzPts val="2600"/>
              <a:buFont typeface="Arial" panose="020B0604020202020204" pitchFamily="34" charset="0"/>
              <a:buChar char="•"/>
            </a:pPr>
            <a:endParaRPr lang="en-US" sz="2500" dirty="0">
              <a:sym typeface="Calibri"/>
            </a:endParaRPr>
          </a:p>
        </p:txBody>
      </p:sp>
      <p:pic>
        <p:nvPicPr>
          <p:cNvPr id="9" name="Picture 8" descr="Icon&#10;&#10;Description automatically generated">
            <a:extLst>
              <a:ext uri="{FF2B5EF4-FFF2-40B4-BE49-F238E27FC236}">
                <a16:creationId xmlns:a16="http://schemas.microsoft.com/office/drawing/2014/main" id="{0D36ED96-022A-45E0-9FDB-99BC7703973C}"/>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11" name="TextBox 10">
            <a:extLst>
              <a:ext uri="{FF2B5EF4-FFF2-40B4-BE49-F238E27FC236}">
                <a16:creationId xmlns:a16="http://schemas.microsoft.com/office/drawing/2014/main" id="{14A55943-A844-1C30-B285-5EF58D4D8027}"/>
              </a:ext>
            </a:extLst>
          </p:cNvPr>
          <p:cNvSpPr txBox="1"/>
          <p:nvPr/>
        </p:nvSpPr>
        <p:spPr>
          <a:xfrm>
            <a:off x="1291366" y="2404301"/>
            <a:ext cx="9606219" cy="523220"/>
          </a:xfrm>
          <a:prstGeom prst="rect">
            <a:avLst/>
          </a:prstGeom>
          <a:noFill/>
        </p:spPr>
        <p:txBody>
          <a:bodyPr wrap="none" rtlCol="0">
            <a:spAutoFit/>
          </a:bodyPr>
          <a:lstStyle/>
          <a:p>
            <a:r>
              <a:rPr lang="en-US" sz="2800" b="1" dirty="0">
                <a:sym typeface="Calibri"/>
              </a:rPr>
              <a:t>There will be TWO separate Correction and Summer collections</a:t>
            </a:r>
            <a:endParaRPr lang="en-US" sz="2800" dirty="0"/>
          </a:p>
        </p:txBody>
      </p:sp>
      <p:sp>
        <p:nvSpPr>
          <p:cNvPr id="13" name="TextBox 12">
            <a:extLst>
              <a:ext uri="{FF2B5EF4-FFF2-40B4-BE49-F238E27FC236}">
                <a16:creationId xmlns:a16="http://schemas.microsoft.com/office/drawing/2014/main" id="{E7A2FBF2-272A-94A0-DA71-A13CD42134E6}"/>
              </a:ext>
            </a:extLst>
          </p:cNvPr>
          <p:cNvSpPr txBox="1"/>
          <p:nvPr/>
        </p:nvSpPr>
        <p:spPr>
          <a:xfrm>
            <a:off x="6096000" y="3178302"/>
            <a:ext cx="5853193" cy="3093154"/>
          </a:xfrm>
          <a:prstGeom prst="rect">
            <a:avLst/>
          </a:prstGeom>
          <a:noFill/>
        </p:spPr>
        <p:txBody>
          <a:bodyPr wrap="square" rtlCol="0">
            <a:spAutoFit/>
          </a:bodyPr>
          <a:lstStyle/>
          <a:p>
            <a:pPr lvl="0">
              <a:lnSpc>
                <a:spcPct val="100000"/>
              </a:lnSpc>
              <a:spcBef>
                <a:spcPts val="0"/>
              </a:spcBef>
              <a:spcAft>
                <a:spcPts val="600"/>
              </a:spcAft>
              <a:buSzPts val="2600"/>
            </a:pPr>
            <a:r>
              <a:rPr lang="en-US" sz="2500" b="1" dirty="0">
                <a:sym typeface="Calibri"/>
              </a:rPr>
              <a:t>Spring Semester 2022 (Collected Sept 6-29)</a:t>
            </a:r>
            <a:endParaRPr lang="en-US" sz="2500" dirty="0">
              <a:sym typeface="Calibri"/>
            </a:endParaRPr>
          </a:p>
          <a:p>
            <a:pPr marL="285750" lvl="0" indent="-228600">
              <a:lnSpc>
                <a:spcPct val="100000"/>
              </a:lnSpc>
              <a:spcBef>
                <a:spcPts val="0"/>
              </a:spcBef>
              <a:spcAft>
                <a:spcPts val="600"/>
              </a:spcAft>
              <a:buSzPts val="2600"/>
              <a:buFont typeface="Arial" panose="020B0604020202020204" pitchFamily="34" charset="0"/>
              <a:buChar char="•"/>
            </a:pPr>
            <a:r>
              <a:rPr lang="en-US" sz="2500" dirty="0">
                <a:sym typeface="Calibri"/>
              </a:rPr>
              <a:t>January 2022 through May 2022 corrections</a:t>
            </a:r>
          </a:p>
          <a:p>
            <a:pPr marL="285750" lvl="0" indent="-228600">
              <a:lnSpc>
                <a:spcPct val="100000"/>
              </a:lnSpc>
              <a:spcBef>
                <a:spcPts val="0"/>
              </a:spcBef>
              <a:spcAft>
                <a:spcPts val="600"/>
              </a:spcAft>
              <a:buSzPts val="2600"/>
              <a:buFont typeface="Arial" panose="020B0604020202020204" pitchFamily="34" charset="0"/>
              <a:buChar char="•"/>
            </a:pPr>
            <a:r>
              <a:rPr lang="en-US" sz="2500" dirty="0">
                <a:sym typeface="Calibri"/>
              </a:rPr>
              <a:t>Any students who were omitted</a:t>
            </a:r>
          </a:p>
          <a:p>
            <a:pPr marL="285750" lvl="0" indent="-228600">
              <a:lnSpc>
                <a:spcPct val="100000"/>
              </a:lnSpc>
              <a:spcBef>
                <a:spcPts val="0"/>
              </a:spcBef>
              <a:spcAft>
                <a:spcPts val="600"/>
              </a:spcAft>
              <a:buSzPts val="2600"/>
              <a:buFont typeface="Arial" panose="020B0604020202020204" pitchFamily="34" charset="0"/>
              <a:buChar char="•"/>
            </a:pPr>
            <a:r>
              <a:rPr lang="en-US" sz="2500" dirty="0">
                <a:sym typeface="Calibri"/>
              </a:rPr>
              <a:t>Newly eligible FRPL students from July 1 up to August 26, 2022</a:t>
            </a:r>
          </a:p>
          <a:p>
            <a:endParaRPr lang="en-US" sz="2500" dirty="0"/>
          </a:p>
        </p:txBody>
      </p:sp>
    </p:spTree>
    <p:extLst>
      <p:ext uri="{BB962C8B-B14F-4D97-AF65-F5344CB8AC3E}">
        <p14:creationId xmlns:p14="http://schemas.microsoft.com/office/powerpoint/2010/main" val="2840964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DE0C38-9910-519B-45E8-AA124D79AB9F}"/>
              </a:ext>
            </a:extLst>
          </p:cNvPr>
          <p:cNvSpPr>
            <a:spLocks noGrp="1"/>
          </p:cNvSpPr>
          <p:nvPr>
            <p:ph type="title"/>
          </p:nvPr>
        </p:nvSpPr>
        <p:spPr>
          <a:xfrm>
            <a:off x="669036" y="411797"/>
            <a:ext cx="11810035" cy="1325563"/>
          </a:xfrm>
        </p:spPr>
        <p:txBody>
          <a:bodyPr vert="horz" lIns="91440" tIns="45720" rIns="91440" bIns="45720" rtlCol="0" anchor="ctr">
            <a:normAutofit/>
          </a:bodyPr>
          <a:lstStyle/>
          <a:p>
            <a:r>
              <a:rPr lang="en-US" sz="5500" dirty="0"/>
              <a:t>P-EBT Data Collection in Data Pipeline</a:t>
            </a:r>
          </a:p>
        </p:txBody>
      </p:sp>
      <p:sp>
        <p:nvSpPr>
          <p:cNvPr id="5" name="Content Placeholder 4">
            <a:extLst>
              <a:ext uri="{FF2B5EF4-FFF2-40B4-BE49-F238E27FC236}">
                <a16:creationId xmlns:a16="http://schemas.microsoft.com/office/drawing/2014/main" id="{C8DFC418-45E9-1F5E-D994-2DCE0972512C}"/>
              </a:ext>
            </a:extLst>
          </p:cNvPr>
          <p:cNvSpPr>
            <a:spLocks noGrp="1"/>
          </p:cNvSpPr>
          <p:nvPr>
            <p:ph idx="1"/>
          </p:nvPr>
        </p:nvSpPr>
        <p:spPr>
          <a:xfrm>
            <a:off x="509549" y="1767565"/>
            <a:ext cx="5257800" cy="4251960"/>
          </a:xfrm>
        </p:spPr>
        <p:txBody>
          <a:bodyPr vert="horz" lIns="91440" tIns="45720" rIns="91440" bIns="45720" rtlCol="0">
            <a:noAutofit/>
          </a:bodyPr>
          <a:lstStyle/>
          <a:p>
            <a:pPr marL="44450" lvl="0" rtl="0">
              <a:lnSpc>
                <a:spcPct val="115000"/>
              </a:lnSpc>
              <a:spcBef>
                <a:spcPts val="0"/>
              </a:spcBef>
              <a:spcAft>
                <a:spcPts val="0"/>
              </a:spcAft>
              <a:buSzPts val="2900"/>
            </a:pPr>
            <a:r>
              <a:rPr lang="en-US" sz="2800" dirty="0"/>
              <a:t>Students submitted in either corrections collection or in original school year collections will be considered for Summer P-EBT benefit</a:t>
            </a:r>
          </a:p>
          <a:p>
            <a:pPr marL="0" lvl="0" indent="0" rtl="0">
              <a:lnSpc>
                <a:spcPct val="115000"/>
              </a:lnSpc>
              <a:spcBef>
                <a:spcPts val="0"/>
              </a:spcBef>
              <a:spcAft>
                <a:spcPts val="0"/>
              </a:spcAft>
              <a:buClr>
                <a:schemeClr val="dk1"/>
              </a:buClr>
              <a:buSzPts val="1100"/>
              <a:buFont typeface="Arial"/>
              <a:buNone/>
            </a:pPr>
            <a:endParaRPr lang="en-US" sz="1400" dirty="0"/>
          </a:p>
          <a:p>
            <a:r>
              <a:rPr lang="en-US" sz="2800" b="1" dirty="0"/>
              <a:t>Students must be submitted in at least one of the collections to be considered for summer benefits (April, May, August or September)</a:t>
            </a:r>
          </a:p>
        </p:txBody>
      </p:sp>
      <p:pic>
        <p:nvPicPr>
          <p:cNvPr id="8" name="Picture 7" descr="Sunglasses on a pile of sand&#10;&#10;Description automatically generated with low confidence">
            <a:extLst>
              <a:ext uri="{FF2B5EF4-FFF2-40B4-BE49-F238E27FC236}">
                <a16:creationId xmlns:a16="http://schemas.microsoft.com/office/drawing/2014/main" id="{EC6AAECA-B017-4C28-D5DF-696733CFED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02502" y="1823502"/>
            <a:ext cx="4751297" cy="4527875"/>
          </a:xfrm>
          <a:prstGeom prst="rect">
            <a:avLst/>
          </a:prstGeom>
        </p:spPr>
      </p:pic>
    </p:spTree>
    <p:extLst>
      <p:ext uri="{BB962C8B-B14F-4D97-AF65-F5344CB8AC3E}">
        <p14:creationId xmlns:p14="http://schemas.microsoft.com/office/powerpoint/2010/main" val="121663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83CD-059C-4A3C-8337-1053A06658D2}"/>
              </a:ext>
            </a:extLst>
          </p:cNvPr>
          <p:cNvSpPr>
            <a:spLocks noGrp="1"/>
          </p:cNvSpPr>
          <p:nvPr>
            <p:ph type="title"/>
          </p:nvPr>
        </p:nvSpPr>
        <p:spPr>
          <a:xfrm>
            <a:off x="604434" y="529732"/>
            <a:ext cx="11220773" cy="2523744"/>
          </a:xfrm>
        </p:spPr>
        <p:txBody>
          <a:bodyPr>
            <a:noAutofit/>
          </a:bodyPr>
          <a:lstStyle/>
          <a:p>
            <a:pPr lvl="0" algn="l" rtl="0">
              <a:lnSpc>
                <a:spcPct val="107000"/>
              </a:lnSpc>
              <a:spcBef>
                <a:spcPts val="0"/>
              </a:spcBef>
              <a:spcAft>
                <a:spcPts val="0"/>
              </a:spcAft>
              <a:buSzPts val="3000"/>
            </a:pPr>
            <a:br>
              <a:rPr lang="en-US" sz="2500" dirty="0">
                <a:latin typeface="+mn-lt"/>
              </a:rPr>
            </a:br>
            <a:r>
              <a:rPr lang="en-US" sz="2500" i="1" dirty="0">
                <a:latin typeface="+mn-lt"/>
                <a:ea typeface="Arial"/>
                <a:cs typeface="Arial"/>
                <a:sym typeface="Arial"/>
              </a:rPr>
              <a:t>(e) RELEASE OF INFORMATION.—Notwithstanding any other provision of law, the Secretary of Agriculture may authorize State educational agencies and school food authorities administering a school lunch program under the Richard B. Russell National School Lunch Act (42 U.S.C. 1751 et seq.) to release to appropriate officials administering the supplemental nutrition assistance program such information as may be necessary to carry out this section.</a:t>
            </a:r>
            <a:endParaRPr lang="en-US" sz="2500" dirty="0">
              <a:latin typeface="+mn-lt"/>
            </a:endParaRPr>
          </a:p>
        </p:txBody>
      </p:sp>
      <p:sp>
        <p:nvSpPr>
          <p:cNvPr id="6" name="Text Placeholder 5">
            <a:extLst>
              <a:ext uri="{FF2B5EF4-FFF2-40B4-BE49-F238E27FC236}">
                <a16:creationId xmlns:a16="http://schemas.microsoft.com/office/drawing/2014/main" id="{C60A5F81-EE45-46FC-B164-639C4AA8693B}"/>
              </a:ext>
            </a:extLst>
          </p:cNvPr>
          <p:cNvSpPr>
            <a:spLocks noGrp="1"/>
          </p:cNvSpPr>
          <p:nvPr>
            <p:ph type="body" sz="quarter" idx="13"/>
          </p:nvPr>
        </p:nvSpPr>
        <p:spPr>
          <a:xfrm>
            <a:off x="1415978" y="4184825"/>
            <a:ext cx="9864206" cy="1627632"/>
          </a:xfrm>
        </p:spPr>
        <p:txBody>
          <a:bodyPr>
            <a:normAutofit/>
          </a:bodyPr>
          <a:lstStyle/>
          <a:p>
            <a:r>
              <a:rPr lang="en-US" sz="4800" dirty="0">
                <a:solidFill>
                  <a:schemeClr val="bg1"/>
                </a:solidFill>
                <a:latin typeface="+mj-lt"/>
              </a:rPr>
              <a:t>Privacy and Data Sharing Reminder</a:t>
            </a:r>
          </a:p>
        </p:txBody>
      </p:sp>
      <p:pic>
        <p:nvPicPr>
          <p:cNvPr id="5" name="Picture 4" descr="Icon&#10;&#10;Description automatically generated">
            <a:extLst>
              <a:ext uri="{FF2B5EF4-FFF2-40B4-BE49-F238E27FC236}">
                <a16:creationId xmlns:a16="http://schemas.microsoft.com/office/drawing/2014/main" id="{0AF518F6-3085-478C-ADC5-2CEE9CA7ECB8}"/>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2337905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DE0C38-9910-519B-45E8-AA124D79AB9F}"/>
              </a:ext>
            </a:extLst>
          </p:cNvPr>
          <p:cNvSpPr>
            <a:spLocks noGrp="1"/>
          </p:cNvSpPr>
          <p:nvPr>
            <p:ph type="title"/>
          </p:nvPr>
        </p:nvSpPr>
        <p:spPr>
          <a:xfrm>
            <a:off x="609644" y="337543"/>
            <a:ext cx="11810035" cy="1325563"/>
          </a:xfrm>
        </p:spPr>
        <p:txBody>
          <a:bodyPr vert="horz" lIns="91440" tIns="45720" rIns="91440" bIns="45720" rtlCol="0" anchor="ctr">
            <a:noAutofit/>
          </a:bodyPr>
          <a:lstStyle/>
          <a:p>
            <a:r>
              <a:rPr lang="en-US" sz="4000" dirty="0"/>
              <a:t>Differences with this Corrections &amp; Summer Period</a:t>
            </a:r>
          </a:p>
        </p:txBody>
      </p:sp>
      <p:sp>
        <p:nvSpPr>
          <p:cNvPr id="5" name="Content Placeholder 4">
            <a:extLst>
              <a:ext uri="{FF2B5EF4-FFF2-40B4-BE49-F238E27FC236}">
                <a16:creationId xmlns:a16="http://schemas.microsoft.com/office/drawing/2014/main" id="{C8DFC418-45E9-1F5E-D994-2DCE0972512C}"/>
              </a:ext>
            </a:extLst>
          </p:cNvPr>
          <p:cNvSpPr>
            <a:spLocks noGrp="1"/>
          </p:cNvSpPr>
          <p:nvPr>
            <p:ph idx="1"/>
          </p:nvPr>
        </p:nvSpPr>
        <p:spPr>
          <a:xfrm>
            <a:off x="669036" y="1929384"/>
            <a:ext cx="5426964" cy="4251960"/>
          </a:xfrm>
        </p:spPr>
        <p:txBody>
          <a:bodyPr vert="horz" lIns="91440" tIns="45720" rIns="91440" bIns="45720" rtlCol="0">
            <a:noAutofit/>
          </a:bodyPr>
          <a:lstStyle/>
          <a:p>
            <a:pPr marL="50800" lvl="0" algn="l" rtl="0">
              <a:lnSpc>
                <a:spcPct val="100000"/>
              </a:lnSpc>
              <a:spcBef>
                <a:spcPts val="0"/>
              </a:spcBef>
              <a:spcAft>
                <a:spcPts val="0"/>
              </a:spcAft>
              <a:buSzPts val="2800"/>
            </a:pPr>
            <a:r>
              <a:rPr lang="en-US" sz="2500" dirty="0"/>
              <a:t>Same general layout as previous two collections</a:t>
            </a:r>
          </a:p>
          <a:p>
            <a:pPr marL="50800" lvl="0" algn="l" rtl="0">
              <a:lnSpc>
                <a:spcPct val="100000"/>
              </a:lnSpc>
              <a:spcBef>
                <a:spcPts val="0"/>
              </a:spcBef>
              <a:spcAft>
                <a:spcPts val="0"/>
              </a:spcAft>
              <a:buSzPts val="2800"/>
            </a:pPr>
            <a:endParaRPr lang="en-US" sz="2500" dirty="0"/>
          </a:p>
          <a:p>
            <a:pPr marL="50800" lvl="0" algn="l" rtl="0">
              <a:lnSpc>
                <a:spcPct val="100000"/>
              </a:lnSpc>
              <a:spcBef>
                <a:spcPts val="1000"/>
              </a:spcBef>
              <a:spcAft>
                <a:spcPts val="0"/>
              </a:spcAft>
              <a:buSzPts val="2800"/>
            </a:pPr>
            <a:r>
              <a:rPr lang="en-US" sz="2500" dirty="0"/>
              <a:t>For the </a:t>
            </a:r>
            <a:r>
              <a:rPr lang="en-US" sz="2500" b="1" dirty="0"/>
              <a:t>Spring</a:t>
            </a:r>
            <a:r>
              <a:rPr lang="en-US" sz="2500" dirty="0"/>
              <a:t> Corrections Collection a new learning modality for newly eligible students on or after </a:t>
            </a:r>
            <a:r>
              <a:rPr lang="en-US" sz="2500" b="1" dirty="0"/>
              <a:t>July 1, 2022</a:t>
            </a:r>
          </a:p>
          <a:p>
            <a:pPr marL="50800" lvl="0" algn="l" rtl="0">
              <a:lnSpc>
                <a:spcPct val="100000"/>
              </a:lnSpc>
              <a:spcBef>
                <a:spcPts val="1000"/>
              </a:spcBef>
              <a:spcAft>
                <a:spcPts val="0"/>
              </a:spcAft>
              <a:buSzPts val="2800"/>
            </a:pPr>
            <a:endParaRPr lang="en-US" sz="2500" dirty="0"/>
          </a:p>
          <a:p>
            <a:pPr marL="50800" lvl="0" algn="l" rtl="0">
              <a:lnSpc>
                <a:spcPct val="100000"/>
              </a:lnSpc>
              <a:spcBef>
                <a:spcPts val="1000"/>
              </a:spcBef>
              <a:spcAft>
                <a:spcPts val="0"/>
              </a:spcAft>
              <a:buSzPts val="2800"/>
            </a:pPr>
            <a:r>
              <a:rPr lang="en-US" sz="2500" dirty="0"/>
              <a:t>Students submitted in both collections will be assessed for summer benefits automatically</a:t>
            </a:r>
          </a:p>
        </p:txBody>
      </p:sp>
      <p:sp>
        <p:nvSpPr>
          <p:cNvPr id="6" name="Slide Number Placeholder 5">
            <a:extLst>
              <a:ext uri="{FF2B5EF4-FFF2-40B4-BE49-F238E27FC236}">
                <a16:creationId xmlns:a16="http://schemas.microsoft.com/office/drawing/2014/main" id="{A0950351-0105-FF4F-D7A6-6B0DA943DBA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15</a:t>
            </a:fld>
            <a:endParaRPr lang="en-US"/>
          </a:p>
        </p:txBody>
      </p:sp>
      <p:pic>
        <p:nvPicPr>
          <p:cNvPr id="9" name="Picture Placeholder 22">
            <a:extLst>
              <a:ext uri="{FF2B5EF4-FFF2-40B4-BE49-F238E27FC236}">
                <a16:creationId xmlns:a16="http://schemas.microsoft.com/office/drawing/2014/main" id="{211D33B9-60B5-B818-B111-52D29F216861}"/>
              </a:ext>
            </a:extLst>
          </p:cNvPr>
          <p:cNvPicPr>
            <a:picLocks noChangeAspect="1"/>
          </p:cNvPicPr>
          <p:nvPr/>
        </p:nvPicPr>
        <p:blipFill>
          <a:blip r:embed="rId3"/>
          <a:srcRect t="1489" b="1489"/>
          <a:stretch/>
        </p:blipFill>
        <p:spPr>
          <a:xfrm>
            <a:off x="6683827" y="2000649"/>
            <a:ext cx="4839137" cy="3731697"/>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Tree>
    <p:extLst>
      <p:ext uri="{BB962C8B-B14F-4D97-AF65-F5344CB8AC3E}">
        <p14:creationId xmlns:p14="http://schemas.microsoft.com/office/powerpoint/2010/main" val="3323908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DE0C38-9910-519B-45E8-AA124D79AB9F}"/>
              </a:ext>
            </a:extLst>
          </p:cNvPr>
          <p:cNvSpPr>
            <a:spLocks noGrp="1"/>
          </p:cNvSpPr>
          <p:nvPr>
            <p:ph type="title"/>
          </p:nvPr>
        </p:nvSpPr>
        <p:spPr>
          <a:xfrm>
            <a:off x="669036" y="310111"/>
            <a:ext cx="11810035" cy="1325563"/>
          </a:xfrm>
        </p:spPr>
        <p:txBody>
          <a:bodyPr vert="horz" lIns="91440" tIns="45720" rIns="91440" bIns="45720" rtlCol="0" anchor="ctr">
            <a:normAutofit/>
          </a:bodyPr>
          <a:lstStyle/>
          <a:p>
            <a:r>
              <a:rPr lang="en-US" sz="6000" dirty="0"/>
              <a:t>Tips for the P-EBT Uploads</a:t>
            </a:r>
          </a:p>
        </p:txBody>
      </p:sp>
      <p:sp>
        <p:nvSpPr>
          <p:cNvPr id="5" name="Content Placeholder 4">
            <a:extLst>
              <a:ext uri="{FF2B5EF4-FFF2-40B4-BE49-F238E27FC236}">
                <a16:creationId xmlns:a16="http://schemas.microsoft.com/office/drawing/2014/main" id="{C8DFC418-45E9-1F5E-D994-2DCE0972512C}"/>
              </a:ext>
            </a:extLst>
          </p:cNvPr>
          <p:cNvSpPr>
            <a:spLocks noGrp="1"/>
          </p:cNvSpPr>
          <p:nvPr>
            <p:ph idx="1"/>
          </p:nvPr>
        </p:nvSpPr>
        <p:spPr>
          <a:xfrm>
            <a:off x="5862421" y="2062691"/>
            <a:ext cx="5257800" cy="4251960"/>
          </a:xfrm>
        </p:spPr>
        <p:txBody>
          <a:bodyPr vert="horz" lIns="91440" tIns="45720" rIns="91440" bIns="45720" rtlCol="0">
            <a:noAutofit/>
          </a:bodyPr>
          <a:lstStyle/>
          <a:p>
            <a:pPr marL="0" lvl="0" indent="0" algn="l" rtl="0">
              <a:lnSpc>
                <a:spcPct val="107000"/>
              </a:lnSpc>
              <a:spcBef>
                <a:spcPts val="800"/>
              </a:spcBef>
              <a:spcAft>
                <a:spcPts val="0"/>
              </a:spcAft>
              <a:buClr>
                <a:schemeClr val="dk1"/>
              </a:buClr>
              <a:buSzPts val="2400"/>
              <a:buFont typeface="Arial"/>
              <a:buNone/>
            </a:pPr>
            <a:r>
              <a:rPr lang="en-US" sz="3200" dirty="0"/>
              <a:t>Provide FULL universe of students enrolled during the current School Year</a:t>
            </a:r>
          </a:p>
          <a:p>
            <a:pPr marL="0" lvl="0" indent="0" algn="l" rtl="0">
              <a:lnSpc>
                <a:spcPct val="107000"/>
              </a:lnSpc>
              <a:spcBef>
                <a:spcPts val="800"/>
              </a:spcBef>
              <a:spcAft>
                <a:spcPts val="0"/>
              </a:spcAft>
              <a:buClr>
                <a:schemeClr val="dk1"/>
              </a:buClr>
              <a:buSzPts val="2400"/>
              <a:buFont typeface="Arial"/>
              <a:buNone/>
            </a:pPr>
            <a:endParaRPr lang="en-US" sz="3200" dirty="0"/>
          </a:p>
          <a:p>
            <a:pPr>
              <a:lnSpc>
                <a:spcPct val="107000"/>
              </a:lnSpc>
              <a:spcBef>
                <a:spcPts val="800"/>
              </a:spcBef>
              <a:buClr>
                <a:schemeClr val="dk1"/>
              </a:buClr>
              <a:buSzPts val="2400"/>
            </a:pPr>
            <a:r>
              <a:rPr lang="en-US" sz="3200" dirty="0"/>
              <a:t>District can submit multiple records for the same student</a:t>
            </a:r>
          </a:p>
          <a:p>
            <a:pPr marL="0" lvl="0" indent="0" algn="l" rtl="0">
              <a:lnSpc>
                <a:spcPct val="107000"/>
              </a:lnSpc>
              <a:spcBef>
                <a:spcPts val="800"/>
              </a:spcBef>
              <a:spcAft>
                <a:spcPts val="0"/>
              </a:spcAft>
              <a:buClr>
                <a:schemeClr val="dk1"/>
              </a:buClr>
              <a:buSzPts val="2400"/>
              <a:buFont typeface="Arial"/>
              <a:buNone/>
            </a:pPr>
            <a:endParaRPr lang="en-US" sz="2400" dirty="0"/>
          </a:p>
        </p:txBody>
      </p:sp>
      <p:sp>
        <p:nvSpPr>
          <p:cNvPr id="6" name="Slide Number Placeholder 5">
            <a:extLst>
              <a:ext uri="{FF2B5EF4-FFF2-40B4-BE49-F238E27FC236}">
                <a16:creationId xmlns:a16="http://schemas.microsoft.com/office/drawing/2014/main" id="{A0950351-0105-FF4F-D7A6-6B0DA943DBA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16</a:t>
            </a:fld>
            <a:endParaRPr lang="en-US"/>
          </a:p>
        </p:txBody>
      </p:sp>
      <p:pic>
        <p:nvPicPr>
          <p:cNvPr id="10" name="Picture Placeholder 7" descr="group of people high fiving&#10;">
            <a:extLst>
              <a:ext uri="{FF2B5EF4-FFF2-40B4-BE49-F238E27FC236}">
                <a16:creationId xmlns:a16="http://schemas.microsoft.com/office/drawing/2014/main" id="{687DC69A-3AB1-F931-65CD-7F489961826E}"/>
              </a:ext>
            </a:extLst>
          </p:cNvPr>
          <p:cNvPicPr>
            <a:picLocks noChangeAspect="1"/>
          </p:cNvPicPr>
          <p:nvPr/>
        </p:nvPicPr>
        <p:blipFill rotWithShape="1">
          <a:blip r:embed="rId3"/>
          <a:srcRect/>
          <a:stretch/>
        </p:blipFill>
        <p:spPr>
          <a:xfrm>
            <a:off x="752354" y="2004286"/>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Tree>
    <p:extLst>
      <p:ext uri="{BB962C8B-B14F-4D97-AF65-F5344CB8AC3E}">
        <p14:creationId xmlns:p14="http://schemas.microsoft.com/office/powerpoint/2010/main" val="1305496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a:xfrm>
            <a:off x="423100" y="365125"/>
            <a:ext cx="11829327" cy="1325563"/>
          </a:xfrm>
        </p:spPr>
        <p:txBody>
          <a:bodyPr>
            <a:noAutofit/>
          </a:bodyPr>
          <a:lstStyle/>
          <a:p>
            <a:pPr algn="l"/>
            <a:r>
              <a:rPr lang="en-US" sz="4500" dirty="0"/>
              <a:t>Guiding Principles for this Corrections &amp; Summer Period</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423100" y="1778248"/>
            <a:ext cx="5357768" cy="3766806"/>
          </a:xfrm>
        </p:spPr>
        <p:txBody>
          <a:bodyPr>
            <a:noAutofit/>
          </a:bodyPr>
          <a:lstStyle/>
          <a:p>
            <a:pPr marL="0" lvl="0" indent="0" algn="l" rtl="0">
              <a:spcBef>
                <a:spcPts val="0"/>
              </a:spcBef>
              <a:spcAft>
                <a:spcPts val="0"/>
              </a:spcAft>
              <a:buSzPts val="2600"/>
              <a:buNone/>
            </a:pPr>
            <a:r>
              <a:rPr lang="en-US" sz="2500" dirty="0"/>
              <a:t>Students found newly eligible on or before </a:t>
            </a:r>
            <a:r>
              <a:rPr lang="en-US" sz="2500" b="1" dirty="0"/>
              <a:t>June 30 </a:t>
            </a:r>
            <a:r>
              <a:rPr lang="en-US" sz="2500" dirty="0"/>
              <a:t>should be submitted in</a:t>
            </a:r>
            <a:r>
              <a:rPr lang="en-US" sz="2500" b="1" dirty="0"/>
              <a:t> BOTH </a:t>
            </a:r>
            <a:r>
              <a:rPr lang="en-US" sz="2500" dirty="0"/>
              <a:t>Fall (August) and Spring (September) corrections collections. </a:t>
            </a:r>
          </a:p>
          <a:p>
            <a:pPr marL="0" lvl="0" indent="0" algn="l" rtl="0">
              <a:spcBef>
                <a:spcPts val="0"/>
              </a:spcBef>
              <a:spcAft>
                <a:spcPts val="0"/>
              </a:spcAft>
              <a:buSzPts val="2600"/>
              <a:buNone/>
            </a:pPr>
            <a:endParaRPr lang="en-US" sz="1400" dirty="0"/>
          </a:p>
          <a:p>
            <a:pPr indent="-241300">
              <a:spcBef>
                <a:spcPts val="0"/>
              </a:spcBef>
              <a:buSzPts val="2200"/>
            </a:pPr>
            <a:r>
              <a:rPr lang="en-US" sz="2200" dirty="0"/>
              <a:t>Student found FRPL Eligible before July 1 will be considered retroactively for SY21-22 benefits</a:t>
            </a:r>
          </a:p>
          <a:p>
            <a:pPr indent="-241300">
              <a:spcBef>
                <a:spcPts val="0"/>
              </a:spcBef>
              <a:buSzPts val="2200"/>
            </a:pPr>
            <a:endParaRPr lang="en-US" sz="1400" dirty="0"/>
          </a:p>
          <a:p>
            <a:pPr indent="-241300">
              <a:spcBef>
                <a:spcPts val="0"/>
              </a:spcBef>
              <a:buSzPts val="2200"/>
            </a:pPr>
            <a:r>
              <a:rPr lang="en-US" sz="2200" dirty="0"/>
              <a:t>Attendance data and Learning Modality and Timeframe data is </a:t>
            </a:r>
            <a:r>
              <a:rPr lang="en-US" sz="2200" b="1" dirty="0"/>
              <a:t>required </a:t>
            </a:r>
            <a:r>
              <a:rPr lang="en-US" sz="2200" dirty="0"/>
              <a:t>for the students to be considered for school year benefits</a:t>
            </a:r>
          </a:p>
          <a:p>
            <a:pPr marL="0" indent="0">
              <a:buNone/>
            </a:pPr>
            <a:endParaRPr lang="en-US" sz="2500" dirty="0"/>
          </a:p>
        </p:txBody>
      </p:sp>
      <p:sp>
        <p:nvSpPr>
          <p:cNvPr id="17" name="Content Placeholder 16">
            <a:extLst>
              <a:ext uri="{FF2B5EF4-FFF2-40B4-BE49-F238E27FC236}">
                <a16:creationId xmlns:a16="http://schemas.microsoft.com/office/drawing/2014/main" id="{373034D9-ED6D-4A5A-A8F5-A417D26C5A0F}"/>
              </a:ext>
            </a:extLst>
          </p:cNvPr>
          <p:cNvSpPr>
            <a:spLocks noGrp="1"/>
          </p:cNvSpPr>
          <p:nvPr>
            <p:ph sz="quarter" idx="4"/>
          </p:nvPr>
        </p:nvSpPr>
        <p:spPr>
          <a:xfrm>
            <a:off x="6188598" y="1778248"/>
            <a:ext cx="5183188" cy="3684111"/>
          </a:xfrm>
        </p:spPr>
        <p:txBody>
          <a:bodyPr>
            <a:noAutofit/>
          </a:bodyPr>
          <a:lstStyle/>
          <a:p>
            <a:pPr marL="0" lvl="0" indent="0" algn="l" rtl="0">
              <a:spcBef>
                <a:spcPts val="1000"/>
              </a:spcBef>
              <a:spcAft>
                <a:spcPts val="0"/>
              </a:spcAft>
              <a:buSzPts val="2600"/>
              <a:buNone/>
            </a:pPr>
            <a:r>
              <a:rPr lang="en-US" sz="2500" dirty="0"/>
              <a:t>Students found newly eligible on or after </a:t>
            </a:r>
            <a:r>
              <a:rPr lang="en-US" sz="2500" b="1" dirty="0"/>
              <a:t>July 1 </a:t>
            </a:r>
            <a:r>
              <a:rPr lang="en-US" sz="2500" dirty="0"/>
              <a:t>should </a:t>
            </a:r>
            <a:r>
              <a:rPr lang="en-US" sz="2500" b="1" dirty="0"/>
              <a:t>ONLY</a:t>
            </a:r>
            <a:r>
              <a:rPr lang="en-US" sz="2500" dirty="0"/>
              <a:t> be submitted in the September Spring Collection with a learning modality of “</a:t>
            </a:r>
            <a:r>
              <a:rPr lang="en-US" sz="2500" b="1" dirty="0"/>
              <a:t>5 - Newly FRPL </a:t>
            </a:r>
            <a:r>
              <a:rPr lang="en-US" sz="2500" b="1" dirty="0" err="1"/>
              <a:t>Elig</a:t>
            </a:r>
            <a:r>
              <a:rPr lang="en-US" sz="2500" b="1" dirty="0"/>
              <a:t>-Summer PEBT Only</a:t>
            </a:r>
            <a:r>
              <a:rPr lang="en-US" sz="2500" dirty="0"/>
              <a:t>”</a:t>
            </a:r>
          </a:p>
          <a:p>
            <a:pPr marL="0" lvl="0" indent="0" algn="l" rtl="0">
              <a:spcBef>
                <a:spcPts val="1000"/>
              </a:spcBef>
              <a:spcAft>
                <a:spcPts val="0"/>
              </a:spcAft>
              <a:buSzPts val="2600"/>
              <a:buNone/>
            </a:pPr>
            <a:endParaRPr lang="en-US" sz="1400" dirty="0"/>
          </a:p>
          <a:p>
            <a:pPr indent="-266700">
              <a:buSzPts val="2600"/>
            </a:pPr>
            <a:r>
              <a:rPr lang="en-US" sz="2200" dirty="0"/>
              <a:t>For students that were eligible on or after July 1, absence data or learning modality time frame data will not be required</a:t>
            </a:r>
          </a:p>
          <a:p>
            <a:endParaRPr lang="en-US" sz="2500" dirty="0"/>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828361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803C9-F933-48B1-9CC6-D06CC6FD190C}"/>
              </a:ext>
            </a:extLst>
          </p:cNvPr>
          <p:cNvSpPr>
            <a:spLocks noGrp="1"/>
          </p:cNvSpPr>
          <p:nvPr>
            <p:ph type="title"/>
          </p:nvPr>
        </p:nvSpPr>
        <p:spPr>
          <a:xfrm>
            <a:off x="2066544" y="1911096"/>
            <a:ext cx="8055864" cy="2075688"/>
          </a:xfrm>
        </p:spPr>
        <p:txBody>
          <a:bodyPr/>
          <a:lstStyle/>
          <a:p>
            <a:r>
              <a:rPr lang="en-US" sz="8000" dirty="0">
                <a:solidFill>
                  <a:schemeClr val="tx1"/>
                </a:solidFill>
              </a:rPr>
              <a:t>Practical Scenarios</a:t>
            </a:r>
            <a:endParaRPr lang="en-US" dirty="0">
              <a:solidFill>
                <a:schemeClr val="tx1"/>
              </a:solidFill>
            </a:endParaRPr>
          </a:p>
        </p:txBody>
      </p:sp>
      <p:sp>
        <p:nvSpPr>
          <p:cNvPr id="5" name="Text Placeholder 2">
            <a:extLst>
              <a:ext uri="{FF2B5EF4-FFF2-40B4-BE49-F238E27FC236}">
                <a16:creationId xmlns:a16="http://schemas.microsoft.com/office/drawing/2014/main" id="{C4EFBEAB-8373-4698-A0D2-E9DE7EC74162}"/>
              </a:ext>
            </a:extLst>
          </p:cNvPr>
          <p:cNvSpPr txBox="1">
            <a:spLocks/>
          </p:cNvSpPr>
          <p:nvPr/>
        </p:nvSpPr>
        <p:spPr>
          <a:xfrm>
            <a:off x="3229356" y="4364119"/>
            <a:ext cx="5733288" cy="932688"/>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p:txBody>
      </p:sp>
    </p:spTree>
    <p:extLst>
      <p:ext uri="{BB962C8B-B14F-4D97-AF65-F5344CB8AC3E}">
        <p14:creationId xmlns:p14="http://schemas.microsoft.com/office/powerpoint/2010/main" val="66919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FE6874-24C3-E72A-0ED0-821C9A9094C2}"/>
              </a:ext>
            </a:extLst>
          </p:cNvPr>
          <p:cNvPicPr>
            <a:picLocks noChangeAspect="1"/>
          </p:cNvPicPr>
          <p:nvPr/>
        </p:nvPicPr>
        <p:blipFill rotWithShape="1">
          <a:blip r:embed="rId3">
            <a:extLst>
              <a:ext uri="{28A0092B-C50C-407E-A947-70E740481C1C}">
                <a14:useLocalDpi xmlns:a14="http://schemas.microsoft.com/office/drawing/2010/main" val="0"/>
              </a:ext>
            </a:extLst>
          </a:blip>
          <a:srcRect l="7708" t="21208" r="5587" b="6785"/>
          <a:stretch/>
        </p:blipFill>
        <p:spPr>
          <a:xfrm>
            <a:off x="2029901" y="1445028"/>
            <a:ext cx="7167430" cy="415110"/>
          </a:xfrm>
          <a:prstGeom prst="rect">
            <a:avLst/>
          </a:prstGeom>
        </p:spPr>
      </p:pic>
      <p:pic>
        <p:nvPicPr>
          <p:cNvPr id="6" name="Picture 5">
            <a:extLst>
              <a:ext uri="{FF2B5EF4-FFF2-40B4-BE49-F238E27FC236}">
                <a16:creationId xmlns:a16="http://schemas.microsoft.com/office/drawing/2014/main" id="{27A5358E-41CD-3476-5A71-5B416D8E0410}"/>
              </a:ext>
            </a:extLst>
          </p:cNvPr>
          <p:cNvPicPr>
            <a:picLocks noChangeAspect="1"/>
          </p:cNvPicPr>
          <p:nvPr/>
        </p:nvPicPr>
        <p:blipFill rotWithShape="1">
          <a:blip r:embed="rId4">
            <a:extLst>
              <a:ext uri="{28A0092B-C50C-407E-A947-70E740481C1C}">
                <a14:useLocalDpi xmlns:a14="http://schemas.microsoft.com/office/drawing/2010/main" val="0"/>
              </a:ext>
            </a:extLst>
          </a:blip>
          <a:srcRect t="41943"/>
          <a:stretch/>
        </p:blipFill>
        <p:spPr>
          <a:xfrm>
            <a:off x="3270712" y="1860138"/>
            <a:ext cx="2031452" cy="2106591"/>
          </a:xfrm>
          <a:prstGeom prst="rect">
            <a:avLst/>
          </a:prstGeom>
        </p:spPr>
      </p:pic>
      <p:pic>
        <p:nvPicPr>
          <p:cNvPr id="7" name="Picture 6">
            <a:extLst>
              <a:ext uri="{FF2B5EF4-FFF2-40B4-BE49-F238E27FC236}">
                <a16:creationId xmlns:a16="http://schemas.microsoft.com/office/drawing/2014/main" id="{2CDD2A52-2A2D-C9A3-4A76-8B9F2A9E71B1}"/>
              </a:ext>
            </a:extLst>
          </p:cNvPr>
          <p:cNvPicPr>
            <a:picLocks noChangeAspect="1"/>
          </p:cNvPicPr>
          <p:nvPr/>
        </p:nvPicPr>
        <p:blipFill rotWithShape="1">
          <a:blip r:embed="rId5">
            <a:extLst>
              <a:ext uri="{28A0092B-C50C-407E-A947-70E740481C1C}">
                <a14:useLocalDpi xmlns:a14="http://schemas.microsoft.com/office/drawing/2010/main" val="0"/>
              </a:ext>
            </a:extLst>
          </a:blip>
          <a:srcRect b="65853"/>
          <a:stretch/>
        </p:blipFill>
        <p:spPr>
          <a:xfrm>
            <a:off x="3241890" y="4334266"/>
            <a:ext cx="4359807" cy="862677"/>
          </a:xfrm>
          <a:prstGeom prst="rect">
            <a:avLst/>
          </a:prstGeom>
        </p:spPr>
      </p:pic>
      <p:sp>
        <p:nvSpPr>
          <p:cNvPr id="8" name="Oval 7">
            <a:extLst>
              <a:ext uri="{FF2B5EF4-FFF2-40B4-BE49-F238E27FC236}">
                <a16:creationId xmlns:a16="http://schemas.microsoft.com/office/drawing/2014/main" id="{21435114-66E2-AABC-1083-EDDA1A9346EC}"/>
              </a:ext>
            </a:extLst>
          </p:cNvPr>
          <p:cNvSpPr/>
          <p:nvPr/>
        </p:nvSpPr>
        <p:spPr>
          <a:xfrm>
            <a:off x="7103802" y="1248779"/>
            <a:ext cx="2270101" cy="902753"/>
          </a:xfrm>
          <a:prstGeom prst="ellipse">
            <a:avLst/>
          </a:prstGeom>
          <a:noFill/>
          <a:ln w="57150">
            <a:solidFill>
              <a:srgbClr val="D98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63A9A2-196A-A81D-5162-03FE776BFF4B}"/>
              </a:ext>
            </a:extLst>
          </p:cNvPr>
          <p:cNvSpPr/>
          <p:nvPr/>
        </p:nvSpPr>
        <p:spPr>
          <a:xfrm>
            <a:off x="3151693" y="3207906"/>
            <a:ext cx="2270101" cy="902753"/>
          </a:xfrm>
          <a:prstGeom prst="ellipse">
            <a:avLst/>
          </a:prstGeom>
          <a:noFill/>
          <a:ln w="57150">
            <a:solidFill>
              <a:srgbClr val="D98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D08FF3B-7981-4711-975F-B63431E368DA}"/>
              </a:ext>
            </a:extLst>
          </p:cNvPr>
          <p:cNvSpPr/>
          <p:nvPr/>
        </p:nvSpPr>
        <p:spPr>
          <a:xfrm>
            <a:off x="3151386" y="4334266"/>
            <a:ext cx="1143667" cy="902753"/>
          </a:xfrm>
          <a:prstGeom prst="ellipse">
            <a:avLst/>
          </a:prstGeom>
          <a:noFill/>
          <a:ln w="57150">
            <a:solidFill>
              <a:srgbClr val="D98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9E9B4F-0127-774E-AE0E-52175648F820}"/>
              </a:ext>
            </a:extLst>
          </p:cNvPr>
          <p:cNvSpPr/>
          <p:nvPr/>
        </p:nvSpPr>
        <p:spPr>
          <a:xfrm>
            <a:off x="6948076" y="1248779"/>
            <a:ext cx="311452" cy="3114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aleway" panose="020B0003030101060003" pitchFamily="34" charset="0"/>
              </a:rPr>
              <a:t>1</a:t>
            </a:r>
          </a:p>
        </p:txBody>
      </p:sp>
      <p:sp>
        <p:nvSpPr>
          <p:cNvPr id="12" name="Oval 11">
            <a:extLst>
              <a:ext uri="{FF2B5EF4-FFF2-40B4-BE49-F238E27FC236}">
                <a16:creationId xmlns:a16="http://schemas.microsoft.com/office/drawing/2014/main" id="{D32DC469-C73A-4EB2-55F6-2C4500B46066}"/>
              </a:ext>
            </a:extLst>
          </p:cNvPr>
          <p:cNvSpPr/>
          <p:nvPr/>
        </p:nvSpPr>
        <p:spPr>
          <a:xfrm>
            <a:off x="2930438" y="3117548"/>
            <a:ext cx="311452" cy="3114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aleway" panose="020B0003030101060003" pitchFamily="34" charset="0"/>
              </a:rPr>
              <a:t>2</a:t>
            </a:r>
          </a:p>
        </p:txBody>
      </p:sp>
      <p:sp>
        <p:nvSpPr>
          <p:cNvPr id="13" name="Oval 12">
            <a:extLst>
              <a:ext uri="{FF2B5EF4-FFF2-40B4-BE49-F238E27FC236}">
                <a16:creationId xmlns:a16="http://schemas.microsoft.com/office/drawing/2014/main" id="{1BA5ECDA-70CF-33D1-81AD-BE26AC62BBF7}"/>
              </a:ext>
            </a:extLst>
          </p:cNvPr>
          <p:cNvSpPr/>
          <p:nvPr/>
        </p:nvSpPr>
        <p:spPr>
          <a:xfrm>
            <a:off x="2885186" y="4268231"/>
            <a:ext cx="311452" cy="3114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aleway" panose="020B0003030101060003" pitchFamily="34" charset="0"/>
              </a:rPr>
              <a:t>3</a:t>
            </a:r>
          </a:p>
        </p:txBody>
      </p:sp>
      <p:sp>
        <p:nvSpPr>
          <p:cNvPr id="3" name="Rectangle: Rounded Corners 2">
            <a:extLst>
              <a:ext uri="{FF2B5EF4-FFF2-40B4-BE49-F238E27FC236}">
                <a16:creationId xmlns:a16="http://schemas.microsoft.com/office/drawing/2014/main" id="{7050CF78-D497-758C-625B-029CD6B6F49A}"/>
              </a:ext>
            </a:extLst>
          </p:cNvPr>
          <p:cNvSpPr/>
          <p:nvPr/>
        </p:nvSpPr>
        <p:spPr>
          <a:xfrm>
            <a:off x="4021066" y="1483086"/>
            <a:ext cx="1943701" cy="209965"/>
          </a:xfrm>
          <a:prstGeom prst="roundRect">
            <a:avLst/>
          </a:prstGeom>
          <a:solidFill>
            <a:srgbClr val="5FD958"/>
          </a:solidFill>
          <a:ln>
            <a:solidFill>
              <a:srgbClr val="5FD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CDE PEBT Teams</a:t>
            </a:r>
          </a:p>
        </p:txBody>
      </p:sp>
    </p:spTree>
    <p:extLst>
      <p:ext uri="{BB962C8B-B14F-4D97-AF65-F5344CB8AC3E}">
        <p14:creationId xmlns:p14="http://schemas.microsoft.com/office/powerpoint/2010/main" val="150628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8234-F670-4C28-9F1D-9A1CAC9F8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0"/>
            <a:ext cx="10972800" cy="6858000"/>
          </a:xfrm>
          <a:prstGeom prst="rect">
            <a:avLst/>
          </a:prstGeom>
        </p:spPr>
      </p:pic>
      <p:sp>
        <p:nvSpPr>
          <p:cNvPr id="6" name="Speech Bubble: Rectangle 5">
            <a:extLst>
              <a:ext uri="{FF2B5EF4-FFF2-40B4-BE49-F238E27FC236}">
                <a16:creationId xmlns:a16="http://schemas.microsoft.com/office/drawing/2014/main" id="{DC8F1347-9B95-433E-B50F-6E00F1CFD269}"/>
              </a:ext>
            </a:extLst>
          </p:cNvPr>
          <p:cNvSpPr/>
          <p:nvPr/>
        </p:nvSpPr>
        <p:spPr>
          <a:xfrm>
            <a:off x="767861"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peech Bubble: Rectangle 12">
            <a:extLst>
              <a:ext uri="{FF2B5EF4-FFF2-40B4-BE49-F238E27FC236}">
                <a16:creationId xmlns:a16="http://schemas.microsoft.com/office/drawing/2014/main" id="{1436E4B4-CBBA-4F1B-81B9-C8E7A48F76A1}"/>
              </a:ext>
            </a:extLst>
          </p:cNvPr>
          <p:cNvSpPr/>
          <p:nvPr/>
        </p:nvSpPr>
        <p:spPr>
          <a:xfrm>
            <a:off x="1469780"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668805-4827-488D-91CB-18461D439348}"/>
              </a:ext>
            </a:extLst>
          </p:cNvPr>
          <p:cNvSpPr txBox="1"/>
          <p:nvPr/>
        </p:nvSpPr>
        <p:spPr>
          <a:xfrm>
            <a:off x="734156" y="5928184"/>
            <a:ext cx="706316" cy="400110"/>
          </a:xfrm>
          <a:prstGeom prst="rect">
            <a:avLst/>
          </a:prstGeom>
          <a:noFill/>
        </p:spPr>
        <p:txBody>
          <a:bodyPr wrap="square" rtlCol="0">
            <a:spAutoFit/>
          </a:bodyPr>
          <a:lstStyle/>
          <a:p>
            <a:pPr algn="ctr"/>
            <a:r>
              <a:rPr lang="en-US" sz="1000" dirty="0">
                <a:solidFill>
                  <a:schemeClr val="bg1"/>
                </a:solidFill>
              </a:rPr>
              <a:t>Mute/</a:t>
            </a:r>
          </a:p>
          <a:p>
            <a:pPr algn="ctr"/>
            <a:r>
              <a:rPr lang="en-US" sz="1000" dirty="0">
                <a:solidFill>
                  <a:schemeClr val="bg1"/>
                </a:solidFill>
              </a:rPr>
              <a:t>Unmute</a:t>
            </a:r>
          </a:p>
        </p:txBody>
      </p:sp>
      <p:sp>
        <p:nvSpPr>
          <p:cNvPr id="16" name="TextBox 15">
            <a:extLst>
              <a:ext uri="{FF2B5EF4-FFF2-40B4-BE49-F238E27FC236}">
                <a16:creationId xmlns:a16="http://schemas.microsoft.com/office/drawing/2014/main" id="{0C67DE00-8ED4-49A6-BA6D-616FE93A2D66}"/>
              </a:ext>
            </a:extLst>
          </p:cNvPr>
          <p:cNvSpPr txBox="1"/>
          <p:nvPr/>
        </p:nvSpPr>
        <p:spPr>
          <a:xfrm>
            <a:off x="1436075" y="5928184"/>
            <a:ext cx="706316" cy="400110"/>
          </a:xfrm>
          <a:prstGeom prst="rect">
            <a:avLst/>
          </a:prstGeom>
          <a:noFill/>
        </p:spPr>
        <p:txBody>
          <a:bodyPr wrap="square" rtlCol="0">
            <a:spAutoFit/>
          </a:bodyPr>
          <a:lstStyle/>
          <a:p>
            <a:pPr algn="ctr"/>
            <a:r>
              <a:rPr lang="en-US" sz="1000" dirty="0">
                <a:solidFill>
                  <a:schemeClr val="bg1"/>
                </a:solidFill>
              </a:rPr>
              <a:t>Video</a:t>
            </a:r>
          </a:p>
          <a:p>
            <a:pPr algn="ctr"/>
            <a:r>
              <a:rPr lang="en-US" sz="1000" dirty="0">
                <a:solidFill>
                  <a:schemeClr val="bg1"/>
                </a:solidFill>
              </a:rPr>
              <a:t>On/Off</a:t>
            </a:r>
          </a:p>
        </p:txBody>
      </p:sp>
      <p:sp>
        <p:nvSpPr>
          <p:cNvPr id="17" name="Speech Bubble: Rectangle 16">
            <a:extLst>
              <a:ext uri="{FF2B5EF4-FFF2-40B4-BE49-F238E27FC236}">
                <a16:creationId xmlns:a16="http://schemas.microsoft.com/office/drawing/2014/main" id="{106A0418-1C49-455A-A2F5-D2AA469D68E1}"/>
              </a:ext>
            </a:extLst>
          </p:cNvPr>
          <p:cNvSpPr/>
          <p:nvPr/>
        </p:nvSpPr>
        <p:spPr>
          <a:xfrm>
            <a:off x="530029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C8BA625-A3C4-4FF8-B2C6-359844A95BEB}"/>
              </a:ext>
            </a:extLst>
          </p:cNvPr>
          <p:cNvSpPr txBox="1"/>
          <p:nvPr/>
        </p:nvSpPr>
        <p:spPr>
          <a:xfrm>
            <a:off x="5266592" y="6024881"/>
            <a:ext cx="706316" cy="246221"/>
          </a:xfrm>
          <a:prstGeom prst="rect">
            <a:avLst/>
          </a:prstGeom>
          <a:noFill/>
        </p:spPr>
        <p:txBody>
          <a:bodyPr wrap="square" rtlCol="0">
            <a:spAutoFit/>
          </a:bodyPr>
          <a:lstStyle/>
          <a:p>
            <a:pPr algn="ctr"/>
            <a:r>
              <a:rPr lang="en-US" sz="1000" dirty="0">
                <a:solidFill>
                  <a:schemeClr val="bg1"/>
                </a:solidFill>
              </a:rPr>
              <a:t>Chat</a:t>
            </a:r>
          </a:p>
        </p:txBody>
      </p:sp>
      <p:sp>
        <p:nvSpPr>
          <p:cNvPr id="19" name="Speech Bubble: Rectangle 18">
            <a:extLst>
              <a:ext uri="{FF2B5EF4-FFF2-40B4-BE49-F238E27FC236}">
                <a16:creationId xmlns:a16="http://schemas.microsoft.com/office/drawing/2014/main" id="{30CB0727-5549-4F94-B717-65E256109D09}"/>
              </a:ext>
            </a:extLst>
          </p:cNvPr>
          <p:cNvSpPr/>
          <p:nvPr/>
        </p:nvSpPr>
        <p:spPr>
          <a:xfrm>
            <a:off x="736355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325C049-600A-4293-A9CF-3BD7C641B16D}"/>
              </a:ext>
            </a:extLst>
          </p:cNvPr>
          <p:cNvSpPr txBox="1"/>
          <p:nvPr/>
        </p:nvSpPr>
        <p:spPr>
          <a:xfrm>
            <a:off x="7329852" y="5947937"/>
            <a:ext cx="706316" cy="400110"/>
          </a:xfrm>
          <a:prstGeom prst="rect">
            <a:avLst/>
          </a:prstGeom>
          <a:noFill/>
        </p:spPr>
        <p:txBody>
          <a:bodyPr wrap="square" rtlCol="0">
            <a:spAutoFit/>
          </a:bodyPr>
          <a:lstStyle/>
          <a:p>
            <a:pPr algn="ctr"/>
            <a:r>
              <a:rPr lang="en-US" sz="1000" dirty="0">
                <a:solidFill>
                  <a:schemeClr val="bg1"/>
                </a:solidFill>
              </a:rPr>
              <a:t>Closed Caption</a:t>
            </a:r>
          </a:p>
        </p:txBody>
      </p:sp>
    </p:spTree>
    <p:extLst>
      <p:ext uri="{BB962C8B-B14F-4D97-AF65-F5344CB8AC3E}">
        <p14:creationId xmlns:p14="http://schemas.microsoft.com/office/powerpoint/2010/main" val="414481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0B910B9D-79BC-4422-625D-34F96ACFC513}"/>
              </a:ext>
            </a:extLst>
          </p:cNvPr>
          <p:cNvPicPr>
            <a:picLocks noChangeAspect="1"/>
          </p:cNvPicPr>
          <p:nvPr/>
        </p:nvPicPr>
        <p:blipFill>
          <a:blip r:embed="rId3"/>
          <a:srcRect r="284" b="284"/>
          <a:stretch>
            <a:fillRect/>
          </a:stretch>
        </p:blipFill>
        <p:spPr>
          <a:xfrm>
            <a:off x="8176644" y="2883276"/>
            <a:ext cx="4891066" cy="4891066"/>
          </a:xfrm>
          <a:prstGeom prst="rect">
            <a:avLst/>
          </a:prstGeom>
        </p:spPr>
      </p:pic>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Scenario 1</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838200" y="2075688"/>
            <a:ext cx="8746778" cy="4105656"/>
          </a:xfrm>
        </p:spPr>
        <p:txBody>
          <a:bodyPr>
            <a:normAutofit/>
          </a:bodyPr>
          <a:lstStyle/>
          <a:p>
            <a:pPr marL="0" indent="0">
              <a:buNone/>
            </a:pPr>
            <a:r>
              <a:rPr lang="en-US" sz="4400" dirty="0">
                <a:solidFill>
                  <a:srgbClr val="222A35"/>
                </a:solidFill>
              </a:rPr>
              <a:t>Petyr Parker was found eligible for Free Lunch on April 30 and he did not get included in our submissions for the 2021-2022 School Year. </a:t>
            </a:r>
          </a:p>
          <a:p>
            <a:pPr marL="0" indent="0">
              <a:buNone/>
            </a:pPr>
            <a:endParaRPr lang="en-US"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247974" y="6018636"/>
            <a:ext cx="1668651" cy="709387"/>
          </a:xfrm>
          <a:prstGeom prst="rect">
            <a:avLst/>
          </a:prstGeom>
        </p:spPr>
      </p:pic>
      <p:pic>
        <p:nvPicPr>
          <p:cNvPr id="6" name="Picture 9">
            <a:extLst>
              <a:ext uri="{FF2B5EF4-FFF2-40B4-BE49-F238E27FC236}">
                <a16:creationId xmlns:a16="http://schemas.microsoft.com/office/drawing/2014/main" id="{42B4F705-A68E-4591-1E75-4D27C6B5F461}"/>
              </a:ext>
            </a:extLst>
          </p:cNvPr>
          <p:cNvPicPr>
            <a:picLocks noChangeAspect="1"/>
          </p:cNvPicPr>
          <p:nvPr/>
        </p:nvPicPr>
        <p:blipFill>
          <a:blip r:embed="rId5"/>
          <a:srcRect r="2263" b="285"/>
          <a:stretch>
            <a:fillRect/>
          </a:stretch>
        </p:blipFill>
        <p:spPr>
          <a:xfrm>
            <a:off x="8052284" y="2075688"/>
            <a:ext cx="4686674" cy="4902155"/>
          </a:xfrm>
          <a:prstGeom prst="rect">
            <a:avLst/>
          </a:prstGeom>
        </p:spPr>
      </p:pic>
    </p:spTree>
    <p:extLst>
      <p:ext uri="{BB962C8B-B14F-4D97-AF65-F5344CB8AC3E}">
        <p14:creationId xmlns:p14="http://schemas.microsoft.com/office/powerpoint/2010/main" val="350276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a:xfrm>
            <a:off x="658368" y="462042"/>
            <a:ext cx="10515600" cy="1325563"/>
          </a:xfrm>
        </p:spPr>
        <p:txBody>
          <a:bodyPr>
            <a:noAutofit/>
          </a:bodyPr>
          <a:lstStyle/>
          <a:p>
            <a:pPr marL="117475" lvl="0" indent="0" algn="l" rtl="0">
              <a:lnSpc>
                <a:spcPct val="150000"/>
              </a:lnSpc>
              <a:spcBef>
                <a:spcPts val="1000"/>
              </a:spcBef>
              <a:spcAft>
                <a:spcPts val="0"/>
              </a:spcAft>
              <a:buClr>
                <a:schemeClr val="accent6"/>
              </a:buClr>
              <a:buSzPts val="1750"/>
              <a:buFont typeface="Arial"/>
              <a:buNone/>
            </a:pPr>
            <a:r>
              <a:rPr lang="en-US" sz="2800" dirty="0">
                <a:solidFill>
                  <a:srgbClr val="222A35"/>
                </a:solidFill>
                <a:latin typeface="+mn-lt"/>
              </a:rPr>
              <a:t>Petyr Parker was found eligible for Free Lunch on April 30 and he did not get included in our submissions for the 2021-2022 School Year.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D1D64990-60BF-041D-4D74-D2684B808338}"/>
              </a:ext>
            </a:extLst>
          </p:cNvPr>
          <p:cNvSpPr>
            <a:spLocks noGrp="1"/>
          </p:cNvSpPr>
          <p:nvPr>
            <p:ph sz="half" idx="2"/>
          </p:nvPr>
        </p:nvSpPr>
        <p:spPr/>
        <p:txBody>
          <a:bodyPr/>
          <a:lstStyle/>
          <a:p>
            <a:endParaRPr lang="en-US" sz="1800" b="0" i="0" u="none" strike="noStrike" dirty="0">
              <a:effectLst/>
              <a:latin typeface="Arial" panose="020B0604020202020204" pitchFamily="34" charset="0"/>
            </a:endParaRPr>
          </a:p>
          <a:p>
            <a:endParaRPr lang="en-US" dirty="0"/>
          </a:p>
        </p:txBody>
      </p:sp>
      <p:graphicFrame>
        <p:nvGraphicFramePr>
          <p:cNvPr id="11" name="Table 8">
            <a:extLst>
              <a:ext uri="{FF2B5EF4-FFF2-40B4-BE49-F238E27FC236}">
                <a16:creationId xmlns:a16="http://schemas.microsoft.com/office/drawing/2014/main" id="{BFEBD124-5977-04DE-BEC2-C6A6DCECBF61}"/>
              </a:ext>
            </a:extLst>
          </p:cNvPr>
          <p:cNvGraphicFramePr>
            <a:graphicFrameLocks/>
          </p:cNvGraphicFramePr>
          <p:nvPr>
            <p:extLst>
              <p:ext uri="{D42A27DB-BD31-4B8C-83A1-F6EECF244321}">
                <p14:modId xmlns:p14="http://schemas.microsoft.com/office/powerpoint/2010/main" val="2794318104"/>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2708356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Autofit/>
          </a:bodyPr>
          <a:lstStyle/>
          <a:p>
            <a:pPr marL="117475" lvl="0" indent="0" algn="l" rtl="0">
              <a:lnSpc>
                <a:spcPct val="150000"/>
              </a:lnSpc>
              <a:spcBef>
                <a:spcPts val="1000"/>
              </a:spcBef>
              <a:spcAft>
                <a:spcPts val="0"/>
              </a:spcAft>
              <a:buClr>
                <a:schemeClr val="accent6"/>
              </a:buClr>
              <a:buSzPts val="1750"/>
              <a:buFont typeface="Arial"/>
              <a:buNone/>
            </a:pPr>
            <a:r>
              <a:rPr lang="en-US" sz="2800" dirty="0">
                <a:solidFill>
                  <a:srgbClr val="222A35"/>
                </a:solidFill>
                <a:latin typeface="+mn-lt"/>
              </a:rPr>
              <a:t>Petyr Parker was found eligible for Free Lunch on April 30 and he did not get included in our submissions for the 2021-2022 School Year.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8" name="Table 8">
            <a:extLst>
              <a:ext uri="{FF2B5EF4-FFF2-40B4-BE49-F238E27FC236}">
                <a16:creationId xmlns:a16="http://schemas.microsoft.com/office/drawing/2014/main" id="{997AE6E7-C0DF-4FB5-DDEB-553FF71E995F}"/>
              </a:ext>
            </a:extLst>
          </p:cNvPr>
          <p:cNvGraphicFramePr>
            <a:graphicFrameLocks noGrp="1"/>
          </p:cNvGraphicFramePr>
          <p:nvPr>
            <p:ph sz="half" idx="2"/>
            <p:extLst>
              <p:ext uri="{D42A27DB-BD31-4B8C-83A1-F6EECF244321}">
                <p14:modId xmlns:p14="http://schemas.microsoft.com/office/powerpoint/2010/main" val="3898657657"/>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pPr algn="ctr"/>
                      <a:r>
                        <a:rPr lang="en-US" sz="2800" b="0" dirty="0">
                          <a:solidFill>
                            <a:schemeClr val="bg1"/>
                          </a:solidFill>
                        </a:rPr>
                        <a:t>Both Fall 2021 Corrections in August and Spring 2022 Corrections in September</a:t>
                      </a:r>
                    </a:p>
                  </a:txBody>
                  <a:tcPr/>
                </a:tc>
                <a:tc>
                  <a:txBody>
                    <a:bodyPr/>
                    <a:lstStyle/>
                    <a:p>
                      <a:pPr algn="ctr"/>
                      <a:r>
                        <a:rPr lang="en-US" sz="3200" b="0" dirty="0">
                          <a:solidFill>
                            <a:schemeClr val="bg1"/>
                          </a:solidFill>
                        </a:rPr>
                        <a:t>Yes, Petyr Needs to have attendance data submitted for BOTH semesters</a:t>
                      </a:r>
                    </a:p>
                  </a:txBody>
                  <a:tcPr/>
                </a:tc>
                <a:tc>
                  <a:txBody>
                    <a:bodyPr/>
                    <a:lstStyle/>
                    <a:p>
                      <a:pPr algn="ctr"/>
                      <a:r>
                        <a:rPr lang="en-US" sz="3200" b="0" dirty="0">
                          <a:solidFill>
                            <a:schemeClr val="bg1"/>
                          </a:solidFill>
                        </a:rPr>
                        <a:t>Yes, Petyr needs Learning Modality Data for BOTH semesters</a:t>
                      </a:r>
                    </a:p>
                  </a:txBody>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34262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Scenario 2</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4510006" y="1955035"/>
            <a:ext cx="6843793" cy="4105656"/>
          </a:xfrm>
        </p:spPr>
        <p:txBody>
          <a:bodyPr>
            <a:normAutofit/>
          </a:bodyPr>
          <a:lstStyle/>
          <a:p>
            <a:pPr marL="117475" lvl="0" indent="0" algn="l" rtl="0">
              <a:lnSpc>
                <a:spcPct val="150000"/>
              </a:lnSpc>
              <a:spcBef>
                <a:spcPts val="1000"/>
              </a:spcBef>
              <a:spcAft>
                <a:spcPts val="0"/>
              </a:spcAft>
              <a:buClr>
                <a:srgbClr val="222A35"/>
              </a:buClr>
              <a:buSzPts val="1750"/>
              <a:buFont typeface="Arial"/>
              <a:buNone/>
            </a:pPr>
            <a:r>
              <a:rPr lang="en-US" sz="4000" dirty="0">
                <a:solidFill>
                  <a:srgbClr val="222A35"/>
                </a:solidFill>
              </a:rPr>
              <a:t>Thor was found eligible for Free Lunch on June 3 (after the end of the school year). </a:t>
            </a:r>
          </a:p>
          <a:p>
            <a:pPr marL="0" indent="0">
              <a:buNone/>
            </a:pPr>
            <a:endParaRPr lang="en-US" sz="4000"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9" name="Picture 8">
            <a:extLst>
              <a:ext uri="{FF2B5EF4-FFF2-40B4-BE49-F238E27FC236}">
                <a16:creationId xmlns:a16="http://schemas.microsoft.com/office/drawing/2014/main" id="{25C2BFD2-1A2B-A320-9F6D-547A610C25CA}"/>
              </a:ext>
            </a:extLst>
          </p:cNvPr>
          <p:cNvPicPr>
            <a:picLocks noChangeAspect="1"/>
          </p:cNvPicPr>
          <p:nvPr/>
        </p:nvPicPr>
        <p:blipFill>
          <a:blip r:embed="rId4"/>
          <a:srcRect r="283" b="283"/>
          <a:stretch>
            <a:fillRect/>
          </a:stretch>
        </p:blipFill>
        <p:spPr>
          <a:xfrm>
            <a:off x="-722187" y="3023972"/>
            <a:ext cx="4829238" cy="4180896"/>
          </a:xfrm>
          <a:prstGeom prst="rect">
            <a:avLst/>
          </a:prstGeom>
        </p:spPr>
      </p:pic>
      <p:pic>
        <p:nvPicPr>
          <p:cNvPr id="10" name="Picture 9">
            <a:extLst>
              <a:ext uri="{FF2B5EF4-FFF2-40B4-BE49-F238E27FC236}">
                <a16:creationId xmlns:a16="http://schemas.microsoft.com/office/drawing/2014/main" id="{96599A01-BD41-33C1-EAFA-A662E6C05A6E}"/>
              </a:ext>
            </a:extLst>
          </p:cNvPr>
          <p:cNvPicPr>
            <a:picLocks noChangeAspect="1"/>
          </p:cNvPicPr>
          <p:nvPr/>
        </p:nvPicPr>
        <p:blipFill>
          <a:blip r:embed="rId5"/>
          <a:srcRect l="31236" t="8582" r="21506" b="405"/>
          <a:stretch>
            <a:fillRect/>
          </a:stretch>
        </p:blipFill>
        <p:spPr>
          <a:xfrm>
            <a:off x="-163831" y="1690688"/>
            <a:ext cx="4115899" cy="5285670"/>
          </a:xfrm>
          <a:prstGeom prst="rect">
            <a:avLst/>
          </a:prstGeom>
        </p:spPr>
      </p:pic>
    </p:spTree>
    <p:extLst>
      <p:ext uri="{BB962C8B-B14F-4D97-AF65-F5344CB8AC3E}">
        <p14:creationId xmlns:p14="http://schemas.microsoft.com/office/powerpoint/2010/main" val="3540280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a:xfrm>
            <a:off x="658368" y="380623"/>
            <a:ext cx="10515600" cy="1325563"/>
          </a:xfrm>
        </p:spPr>
        <p:txBody>
          <a:bodyPr>
            <a:noAutofit/>
          </a:bodyPr>
          <a:lstStyle/>
          <a:p>
            <a:pPr marL="117475" lvl="0" indent="0" algn="l" rtl="0">
              <a:lnSpc>
                <a:spcPct val="150000"/>
              </a:lnSpc>
              <a:spcBef>
                <a:spcPts val="1000"/>
              </a:spcBef>
              <a:spcAft>
                <a:spcPts val="0"/>
              </a:spcAft>
              <a:buClr>
                <a:srgbClr val="222A35"/>
              </a:buClr>
              <a:buSzPts val="1750"/>
              <a:buFont typeface="Arial"/>
              <a:buNone/>
            </a:pPr>
            <a:r>
              <a:rPr lang="en-US" sz="2800" dirty="0">
                <a:solidFill>
                  <a:srgbClr val="222A35"/>
                </a:solidFill>
              </a:rPr>
              <a:t>Thor was found eligible for Free Lunch on June 3 (after the end of the school year).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8" name="Table 8">
            <a:extLst>
              <a:ext uri="{FF2B5EF4-FFF2-40B4-BE49-F238E27FC236}">
                <a16:creationId xmlns:a16="http://schemas.microsoft.com/office/drawing/2014/main" id="{997AE6E7-C0DF-4FB5-DDEB-553FF71E995F}"/>
              </a:ext>
            </a:extLst>
          </p:cNvPr>
          <p:cNvGraphicFramePr>
            <a:graphicFrameLocks noGrp="1"/>
          </p:cNvGraphicFramePr>
          <p:nvPr>
            <p:ph sz="half" idx="2"/>
            <p:extLst>
              <p:ext uri="{D42A27DB-BD31-4B8C-83A1-F6EECF244321}">
                <p14:modId xmlns:p14="http://schemas.microsoft.com/office/powerpoint/2010/main" val="2197710904"/>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2864067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Autofit/>
          </a:bodyPr>
          <a:lstStyle/>
          <a:p>
            <a:pPr marL="117475" lvl="0" indent="0" rtl="0">
              <a:lnSpc>
                <a:spcPct val="150000"/>
              </a:lnSpc>
              <a:spcBef>
                <a:spcPts val="1000"/>
              </a:spcBef>
              <a:spcAft>
                <a:spcPts val="0"/>
              </a:spcAft>
              <a:buClr>
                <a:srgbClr val="222A35"/>
              </a:buClr>
              <a:buSzPts val="1750"/>
              <a:buFont typeface="Arial"/>
              <a:buNone/>
            </a:pPr>
            <a:r>
              <a:rPr lang="en-US" sz="2800" b="1" dirty="0">
                <a:solidFill>
                  <a:srgbClr val="222A35"/>
                </a:solidFill>
              </a:rPr>
              <a:t>Thor was found eligible for Free Lunch on June 3 (after the end of the school year).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8" name="Table 8">
            <a:extLst>
              <a:ext uri="{FF2B5EF4-FFF2-40B4-BE49-F238E27FC236}">
                <a16:creationId xmlns:a16="http://schemas.microsoft.com/office/drawing/2014/main" id="{997AE6E7-C0DF-4FB5-DDEB-553FF71E995F}"/>
              </a:ext>
            </a:extLst>
          </p:cNvPr>
          <p:cNvGraphicFramePr>
            <a:graphicFrameLocks noGrp="1"/>
          </p:cNvGraphicFramePr>
          <p:nvPr>
            <p:ph sz="half" idx="2"/>
            <p:extLst>
              <p:ext uri="{D42A27DB-BD31-4B8C-83A1-F6EECF244321}">
                <p14:modId xmlns:p14="http://schemas.microsoft.com/office/powerpoint/2010/main" val="3667743754"/>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pPr algn="ctr"/>
                      <a:r>
                        <a:rPr lang="en-US" sz="3200" b="0" dirty="0">
                          <a:solidFill>
                            <a:schemeClr val="bg1"/>
                          </a:solidFill>
                        </a:rPr>
                        <a:t>Both Fall 2021 Corrections in August and Spring 2022 Corrections in September</a:t>
                      </a:r>
                    </a:p>
                  </a:txBody>
                  <a:tcPr/>
                </a:tc>
                <a:tc>
                  <a:txBody>
                    <a:bodyPr/>
                    <a:lstStyle/>
                    <a:p>
                      <a:pPr algn="ctr"/>
                      <a:r>
                        <a:rPr lang="en-US" sz="4000" b="0" dirty="0">
                          <a:solidFill>
                            <a:schemeClr val="bg1"/>
                          </a:solidFill>
                        </a:rPr>
                        <a:t>Yes, for both semesters</a:t>
                      </a:r>
                    </a:p>
                  </a:txBody>
                  <a:tcPr/>
                </a:tc>
                <a:tc>
                  <a:txBody>
                    <a:bodyPr/>
                    <a:lstStyle/>
                    <a:p>
                      <a:pPr algn="ctr"/>
                      <a:r>
                        <a:rPr lang="en-US" sz="4000" b="0" dirty="0">
                          <a:solidFill>
                            <a:schemeClr val="bg1"/>
                          </a:solidFill>
                        </a:rPr>
                        <a:t>Yes, for both semesters</a:t>
                      </a:r>
                    </a:p>
                  </a:txBody>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1246031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71FE6080-0DA9-7F26-2EA3-6E8E05CD2687}"/>
              </a:ext>
            </a:extLst>
          </p:cNvPr>
          <p:cNvPicPr>
            <a:picLocks noChangeAspect="1"/>
          </p:cNvPicPr>
          <p:nvPr/>
        </p:nvPicPr>
        <p:blipFill>
          <a:blip r:embed="rId3"/>
          <a:srcRect r="456" b="456"/>
          <a:stretch>
            <a:fillRect/>
          </a:stretch>
        </p:blipFill>
        <p:spPr>
          <a:xfrm>
            <a:off x="-907181" y="2894981"/>
            <a:ext cx="4820326" cy="4820326"/>
          </a:xfrm>
          <a:prstGeom prst="rect">
            <a:avLst/>
          </a:prstGeom>
        </p:spPr>
      </p:pic>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Scenario 3</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4355024" y="2075688"/>
            <a:ext cx="6998775" cy="4105656"/>
          </a:xfrm>
        </p:spPr>
        <p:txBody>
          <a:bodyPr>
            <a:normAutofit/>
          </a:bodyPr>
          <a:lstStyle/>
          <a:p>
            <a:pPr marL="117475" lvl="0" indent="0" rtl="0">
              <a:lnSpc>
                <a:spcPct val="150000"/>
              </a:lnSpc>
              <a:spcBef>
                <a:spcPts val="1000"/>
              </a:spcBef>
              <a:spcAft>
                <a:spcPts val="0"/>
              </a:spcAft>
              <a:buClr>
                <a:schemeClr val="accent6"/>
              </a:buClr>
              <a:buSzPts val="1750"/>
              <a:buFont typeface="Arial"/>
              <a:buNone/>
            </a:pPr>
            <a:r>
              <a:rPr lang="en-US" sz="4400" dirty="0"/>
              <a:t>Spruce Wayne was found eligible for Free or Reduced Price Lunch on July 6, 2022.  </a:t>
            </a:r>
          </a:p>
          <a:p>
            <a:pPr marL="0" indent="0">
              <a:buNone/>
            </a:pPr>
            <a:endParaRPr lang="en-US"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8" name="Picture 9">
            <a:extLst>
              <a:ext uri="{FF2B5EF4-FFF2-40B4-BE49-F238E27FC236}">
                <a16:creationId xmlns:a16="http://schemas.microsoft.com/office/drawing/2014/main" id="{145D7DE1-CADD-91F6-95B4-4C1C211A5D66}"/>
              </a:ext>
            </a:extLst>
          </p:cNvPr>
          <p:cNvPicPr>
            <a:picLocks noChangeAspect="1"/>
          </p:cNvPicPr>
          <p:nvPr/>
        </p:nvPicPr>
        <p:blipFill>
          <a:blip r:embed="rId5"/>
          <a:srcRect r="5020" b="818"/>
          <a:stretch>
            <a:fillRect/>
          </a:stretch>
        </p:blipFill>
        <p:spPr>
          <a:xfrm>
            <a:off x="-899254" y="3786237"/>
            <a:ext cx="4820325" cy="3359336"/>
          </a:xfrm>
          <a:prstGeom prst="rect">
            <a:avLst/>
          </a:prstGeom>
        </p:spPr>
      </p:pic>
    </p:spTree>
    <p:extLst>
      <p:ext uri="{BB962C8B-B14F-4D97-AF65-F5344CB8AC3E}">
        <p14:creationId xmlns:p14="http://schemas.microsoft.com/office/powerpoint/2010/main" val="1484096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Autofit/>
          </a:bodyPr>
          <a:lstStyle/>
          <a:p>
            <a:pPr marL="117475" lvl="0" indent="0" algn="l" rtl="0">
              <a:lnSpc>
                <a:spcPct val="150000"/>
              </a:lnSpc>
              <a:spcBef>
                <a:spcPts val="1000"/>
              </a:spcBef>
              <a:spcAft>
                <a:spcPts val="0"/>
              </a:spcAft>
              <a:buClr>
                <a:schemeClr val="accent6"/>
              </a:buClr>
              <a:buSzPts val="1750"/>
              <a:buFont typeface="Arial"/>
              <a:buNone/>
            </a:pPr>
            <a:r>
              <a:rPr lang="en-US" sz="2800" dirty="0"/>
              <a:t>Spruce Wayne was found eligible for Free or Reduced Price Lunch on July 6, 2022.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478EC090-D5BC-6BB2-8F25-F636119AF442}"/>
              </a:ext>
            </a:extLst>
          </p:cNvPr>
          <p:cNvSpPr>
            <a:spLocks noGrp="1"/>
          </p:cNvSpPr>
          <p:nvPr>
            <p:ph sz="half" idx="2"/>
          </p:nvPr>
        </p:nvSpPr>
        <p:spPr/>
        <p:txBody>
          <a:bodyPr/>
          <a:lstStyle/>
          <a:p>
            <a:endParaRPr lang="en-US" sz="1800" b="0" i="0" u="none" strike="noStrike" dirty="0">
              <a:effectLst/>
              <a:latin typeface="Arial" panose="020B0604020202020204" pitchFamily="34" charset="0"/>
            </a:endParaRPr>
          </a:p>
          <a:p>
            <a:endParaRPr lang="en-US" dirty="0"/>
          </a:p>
        </p:txBody>
      </p:sp>
      <p:graphicFrame>
        <p:nvGraphicFramePr>
          <p:cNvPr id="11" name="Table 8">
            <a:extLst>
              <a:ext uri="{FF2B5EF4-FFF2-40B4-BE49-F238E27FC236}">
                <a16:creationId xmlns:a16="http://schemas.microsoft.com/office/drawing/2014/main" id="{A904421D-6D3F-30D7-B344-E2E2D2B1C807}"/>
              </a:ext>
            </a:extLst>
          </p:cNvPr>
          <p:cNvGraphicFramePr>
            <a:graphicFrameLocks/>
          </p:cNvGraphicFramePr>
          <p:nvPr>
            <p:extLst>
              <p:ext uri="{D42A27DB-BD31-4B8C-83A1-F6EECF244321}">
                <p14:modId xmlns:p14="http://schemas.microsoft.com/office/powerpoint/2010/main" val="2794318104"/>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1849443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Autofit/>
          </a:bodyPr>
          <a:lstStyle/>
          <a:p>
            <a:pPr marL="117475" lvl="0" indent="0" algn="l" rtl="0">
              <a:lnSpc>
                <a:spcPct val="150000"/>
              </a:lnSpc>
              <a:spcBef>
                <a:spcPts val="1000"/>
              </a:spcBef>
              <a:spcAft>
                <a:spcPts val="0"/>
              </a:spcAft>
              <a:buClr>
                <a:schemeClr val="accent6"/>
              </a:buClr>
              <a:buSzPts val="1750"/>
              <a:buFont typeface="Arial"/>
              <a:buNone/>
            </a:pPr>
            <a:r>
              <a:rPr lang="en-US" sz="2800" b="1" dirty="0"/>
              <a:t>Spruce Wayne was found eligible for Free or Reduced Price Lunch on July 6, 2022.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8" name="Table 8">
            <a:extLst>
              <a:ext uri="{FF2B5EF4-FFF2-40B4-BE49-F238E27FC236}">
                <a16:creationId xmlns:a16="http://schemas.microsoft.com/office/drawing/2014/main" id="{997AE6E7-C0DF-4FB5-DDEB-553FF71E995F}"/>
              </a:ext>
            </a:extLst>
          </p:cNvPr>
          <p:cNvGraphicFramePr>
            <a:graphicFrameLocks noGrp="1"/>
          </p:cNvGraphicFramePr>
          <p:nvPr>
            <p:ph sz="half" idx="2"/>
            <p:extLst>
              <p:ext uri="{D42A27DB-BD31-4B8C-83A1-F6EECF244321}">
                <p14:modId xmlns:p14="http://schemas.microsoft.com/office/powerpoint/2010/main" val="102874932"/>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pPr algn="ctr"/>
                      <a:r>
                        <a:rPr lang="en-US" sz="2400" b="0" dirty="0">
                          <a:solidFill>
                            <a:schemeClr val="bg1"/>
                          </a:solidFill>
                        </a:rPr>
                        <a:t>Only in Spring 2022 Corrections in September</a:t>
                      </a:r>
                    </a:p>
                  </a:txBody>
                  <a:tcPr/>
                </a:tc>
                <a:tc>
                  <a:txBody>
                    <a:bodyPr/>
                    <a:lstStyle/>
                    <a:p>
                      <a:pPr algn="ctr"/>
                      <a:r>
                        <a:rPr lang="en-US" sz="2400" b="0" dirty="0">
                          <a:solidFill>
                            <a:schemeClr val="bg1"/>
                          </a:solidFill>
                        </a:rPr>
                        <a:t>Not Required </a:t>
                      </a:r>
                    </a:p>
                  </a:txBody>
                  <a:tcPr/>
                </a:tc>
                <a:tc>
                  <a:txBody>
                    <a:bodyPr/>
                    <a:lstStyle/>
                    <a:p>
                      <a:pPr algn="ctr"/>
                      <a:r>
                        <a:rPr lang="en-US" sz="2400" b="0" dirty="0">
                          <a:solidFill>
                            <a:schemeClr val="bg1"/>
                          </a:solidFill>
                        </a:rPr>
                        <a:t>Learning Modality is required using the new value of “5-Newly FRPL </a:t>
                      </a:r>
                      <a:r>
                        <a:rPr lang="en-US" sz="2400" b="0" dirty="0" err="1">
                          <a:solidFill>
                            <a:schemeClr val="bg1"/>
                          </a:solidFill>
                        </a:rPr>
                        <a:t>Elig</a:t>
                      </a:r>
                      <a:r>
                        <a:rPr lang="en-US" sz="2400" b="0" dirty="0">
                          <a:solidFill>
                            <a:schemeClr val="bg1"/>
                          </a:solidFill>
                        </a:rPr>
                        <a:t>-Summer PEBT Only”  </a:t>
                      </a:r>
                    </a:p>
                    <a:p>
                      <a:pPr algn="ctr"/>
                      <a:endParaRPr lang="en-US" sz="2400" b="0" dirty="0">
                        <a:solidFill>
                          <a:schemeClr val="bg1"/>
                        </a:solidFill>
                      </a:endParaRPr>
                    </a:p>
                    <a:p>
                      <a:pPr algn="ctr"/>
                      <a:r>
                        <a:rPr lang="en-US" sz="2400" b="0" dirty="0">
                          <a:solidFill>
                            <a:schemeClr val="bg1"/>
                          </a:solidFill>
                        </a:rPr>
                        <a:t>Modality timeframe not required</a:t>
                      </a:r>
                    </a:p>
                  </a:txBody>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3528943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a:xfrm>
            <a:off x="393971" y="37250"/>
            <a:ext cx="10515600" cy="1325563"/>
          </a:xfrm>
        </p:spPr>
        <p:txBody>
          <a:bodyPr/>
          <a:lstStyle/>
          <a:p>
            <a:r>
              <a:rPr lang="en-US" dirty="0"/>
              <a:t>Can you spot what is wrong?</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6" name="Picture 5">
            <a:extLst>
              <a:ext uri="{FF2B5EF4-FFF2-40B4-BE49-F238E27FC236}">
                <a16:creationId xmlns:a16="http://schemas.microsoft.com/office/drawing/2014/main" id="{87DBD0A1-BC6D-BCF2-0388-27A7CF584B08}"/>
              </a:ext>
            </a:extLst>
          </p:cNvPr>
          <p:cNvPicPr>
            <a:picLocks noChangeAspect="1"/>
          </p:cNvPicPr>
          <p:nvPr/>
        </p:nvPicPr>
        <p:blipFill>
          <a:blip r:embed="rId4"/>
          <a:stretch>
            <a:fillRect/>
          </a:stretch>
        </p:blipFill>
        <p:spPr>
          <a:xfrm>
            <a:off x="393971" y="1362813"/>
            <a:ext cx="11404057" cy="4271578"/>
          </a:xfrm>
          <a:prstGeom prst="rect">
            <a:avLst/>
          </a:prstGeom>
        </p:spPr>
      </p:pic>
    </p:spTree>
    <p:extLst>
      <p:ext uri="{BB962C8B-B14F-4D97-AF65-F5344CB8AC3E}">
        <p14:creationId xmlns:p14="http://schemas.microsoft.com/office/powerpoint/2010/main" val="124946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EFB-F105-4661-A19F-9D094C300E1A}"/>
              </a:ext>
            </a:extLst>
          </p:cNvPr>
          <p:cNvSpPr>
            <a:spLocks noGrp="1"/>
          </p:cNvSpPr>
          <p:nvPr>
            <p:ph type="title"/>
          </p:nvPr>
        </p:nvSpPr>
        <p:spPr/>
        <p:txBody>
          <a:bodyPr/>
          <a:lstStyle/>
          <a:p>
            <a:r>
              <a:rPr lang="en-US" dirty="0"/>
              <a:t>CDE School Nutrition</a:t>
            </a:r>
          </a:p>
        </p:txBody>
      </p:sp>
      <p:sp>
        <p:nvSpPr>
          <p:cNvPr id="8" name="Text Placeholder 7">
            <a:extLst>
              <a:ext uri="{FF2B5EF4-FFF2-40B4-BE49-F238E27FC236}">
                <a16:creationId xmlns:a16="http://schemas.microsoft.com/office/drawing/2014/main" id="{62F5D259-EC3E-4618-A6E6-1E4389A8F7D4}"/>
              </a:ext>
            </a:extLst>
          </p:cNvPr>
          <p:cNvSpPr>
            <a:spLocks noGrp="1"/>
          </p:cNvSpPr>
          <p:nvPr>
            <p:ph type="body" idx="1"/>
          </p:nvPr>
        </p:nvSpPr>
        <p:spPr/>
        <p:txBody>
          <a:bodyPr/>
          <a:lstStyle/>
          <a:p>
            <a:r>
              <a:rPr lang="en-US" dirty="0"/>
              <a:t>Vision</a:t>
            </a:r>
          </a:p>
        </p:txBody>
      </p:sp>
      <p:sp>
        <p:nvSpPr>
          <p:cNvPr id="9" name="Content Placeholder 8">
            <a:extLst>
              <a:ext uri="{FF2B5EF4-FFF2-40B4-BE49-F238E27FC236}">
                <a16:creationId xmlns:a16="http://schemas.microsoft.com/office/drawing/2014/main" id="{1EEC905D-C6D0-4C85-AFDD-F37926B0D9F6}"/>
              </a:ext>
            </a:extLst>
          </p:cNvPr>
          <p:cNvSpPr>
            <a:spLocks noGrp="1"/>
          </p:cNvSpPr>
          <p:nvPr>
            <p:ph sz="half" idx="2"/>
          </p:nvPr>
        </p:nvSpPr>
        <p:spPr/>
        <p:txBody>
          <a:bodyPr>
            <a:normAutofit/>
          </a:bodyPr>
          <a:lstStyle/>
          <a:p>
            <a:pPr marL="0" indent="0" rtl="0">
              <a:spcBef>
                <a:spcPts val="0"/>
              </a:spcBef>
              <a:spcAft>
                <a:spcPts val="0"/>
              </a:spcAft>
              <a:buNone/>
            </a:pPr>
            <a:r>
              <a:rPr lang="en-US" b="0" i="0" u="none" strike="noStrike" dirty="0">
                <a:solidFill>
                  <a:srgbClr val="000000"/>
                </a:solidFill>
                <a:effectLst/>
                <a:latin typeface="Trebuchet MS" panose="020B0603020202020204" pitchFamily="34" charset="0"/>
              </a:rPr>
              <a:t>Nourish young bodies and minds. End childhood hunger.</a:t>
            </a:r>
            <a:endParaRPr lang="en-US" b="0" dirty="0">
              <a:effectLst/>
              <a:latin typeface="Trebuchet MS" panose="020B0603020202020204" pitchFamily="34" charset="0"/>
            </a:endParaRPr>
          </a:p>
        </p:txBody>
      </p:sp>
      <p:sp>
        <p:nvSpPr>
          <p:cNvPr id="10" name="Text Placeholder 9">
            <a:extLst>
              <a:ext uri="{FF2B5EF4-FFF2-40B4-BE49-F238E27FC236}">
                <a16:creationId xmlns:a16="http://schemas.microsoft.com/office/drawing/2014/main" id="{24BEBA51-BAC1-4744-9BC6-C7CE2587123B}"/>
              </a:ext>
            </a:extLst>
          </p:cNvPr>
          <p:cNvSpPr>
            <a:spLocks noGrp="1"/>
          </p:cNvSpPr>
          <p:nvPr>
            <p:ph type="body" sz="quarter" idx="3"/>
          </p:nvPr>
        </p:nvSpPr>
        <p:spPr/>
        <p:txBody>
          <a:bodyPr/>
          <a:lstStyle/>
          <a:p>
            <a:r>
              <a:rPr lang="en-US" dirty="0"/>
              <a:t>Mission</a:t>
            </a:r>
          </a:p>
        </p:txBody>
      </p:sp>
      <p:sp>
        <p:nvSpPr>
          <p:cNvPr id="11" name="Content Placeholder 10">
            <a:extLst>
              <a:ext uri="{FF2B5EF4-FFF2-40B4-BE49-F238E27FC236}">
                <a16:creationId xmlns:a16="http://schemas.microsoft.com/office/drawing/2014/main" id="{8F4E0D88-4606-4475-A604-163273F990EC}"/>
              </a:ext>
            </a:extLst>
          </p:cNvPr>
          <p:cNvSpPr>
            <a:spLocks noGrp="1"/>
          </p:cNvSpPr>
          <p:nvPr>
            <p:ph sz="quarter" idx="4"/>
          </p:nvPr>
        </p:nvSpPr>
        <p:spPr/>
        <p:txBody>
          <a:bodyPr>
            <a:normAutofit/>
          </a:bodyPr>
          <a:lstStyle/>
          <a:p>
            <a:pPr marL="0" indent="0">
              <a:buNone/>
            </a:pPr>
            <a:r>
              <a:rPr lang="en-US" b="0" i="0" u="none" strike="noStrike" dirty="0">
                <a:solidFill>
                  <a:srgbClr val="000000"/>
                </a:solidFill>
                <a:effectLst/>
                <a:latin typeface="Trebuchet MS" panose="020B0603020202020204" pitchFamily="34" charset="0"/>
              </a:rPr>
              <a:t>We support the child nutrition community through innovation, training, and partnerships to ensure all youth have access to healthy meals.</a:t>
            </a:r>
            <a:endParaRPr lang="en-US" dirty="0">
              <a:latin typeface="Trebuchet MS" panose="020B0603020202020204" pitchFamily="34" charset="0"/>
            </a:endParaRPr>
          </a:p>
        </p:txBody>
      </p:sp>
      <p:pic>
        <p:nvPicPr>
          <p:cNvPr id="14" name="Picture 13" descr="Icon&#10;&#10;Description automatically generated">
            <a:extLst>
              <a:ext uri="{FF2B5EF4-FFF2-40B4-BE49-F238E27FC236}">
                <a16:creationId xmlns:a16="http://schemas.microsoft.com/office/drawing/2014/main" id="{1694FC0C-EE75-4788-AFBF-795FB6451663}"/>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2066786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a:xfrm>
            <a:off x="684303" y="87922"/>
            <a:ext cx="10515600" cy="1325563"/>
          </a:xfrm>
        </p:spPr>
        <p:txBody>
          <a:bodyPr/>
          <a:lstStyle/>
          <a:p>
            <a:r>
              <a:rPr lang="en-US" dirty="0"/>
              <a:t>Can you spot what is wrong?</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6" name="Picture 5">
            <a:extLst>
              <a:ext uri="{FF2B5EF4-FFF2-40B4-BE49-F238E27FC236}">
                <a16:creationId xmlns:a16="http://schemas.microsoft.com/office/drawing/2014/main" id="{87DBD0A1-BC6D-BCF2-0388-27A7CF584B08}"/>
              </a:ext>
            </a:extLst>
          </p:cNvPr>
          <p:cNvPicPr>
            <a:picLocks noChangeAspect="1"/>
          </p:cNvPicPr>
          <p:nvPr/>
        </p:nvPicPr>
        <p:blipFill>
          <a:blip r:embed="rId4"/>
          <a:stretch>
            <a:fillRect/>
          </a:stretch>
        </p:blipFill>
        <p:spPr>
          <a:xfrm>
            <a:off x="240075" y="1413485"/>
            <a:ext cx="11404057" cy="4271578"/>
          </a:xfrm>
          <a:prstGeom prst="rect">
            <a:avLst/>
          </a:prstGeom>
        </p:spPr>
      </p:pic>
      <p:sp>
        <p:nvSpPr>
          <p:cNvPr id="3" name="Circle: Hollow 2">
            <a:extLst>
              <a:ext uri="{FF2B5EF4-FFF2-40B4-BE49-F238E27FC236}">
                <a16:creationId xmlns:a16="http://schemas.microsoft.com/office/drawing/2014/main" id="{CBB6F531-00A7-67DF-4A3C-3944E33A8183}"/>
              </a:ext>
            </a:extLst>
          </p:cNvPr>
          <p:cNvSpPr/>
          <p:nvPr/>
        </p:nvSpPr>
        <p:spPr>
          <a:xfrm>
            <a:off x="5342254" y="4671569"/>
            <a:ext cx="1507492" cy="12013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F309435F-93C6-1C90-EFFD-BAEA77DE7425}"/>
              </a:ext>
            </a:extLst>
          </p:cNvPr>
          <p:cNvSpPr/>
          <p:nvPr/>
        </p:nvSpPr>
        <p:spPr>
          <a:xfrm>
            <a:off x="7171509" y="4821792"/>
            <a:ext cx="4472623" cy="900862"/>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5437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C9EDCEAC-80C7-0D0B-BABB-D31A4C1E4FF6}"/>
              </a:ext>
            </a:extLst>
          </p:cNvPr>
          <p:cNvPicPr>
            <a:picLocks noChangeAspect="1"/>
          </p:cNvPicPr>
          <p:nvPr/>
        </p:nvPicPr>
        <p:blipFill>
          <a:blip r:embed="rId3"/>
          <a:srcRect r="293" b="293"/>
          <a:stretch>
            <a:fillRect/>
          </a:stretch>
        </p:blipFill>
        <p:spPr>
          <a:xfrm>
            <a:off x="-796371" y="2894806"/>
            <a:ext cx="4593460" cy="4593460"/>
          </a:xfrm>
          <a:prstGeom prst="rect">
            <a:avLst/>
          </a:prstGeom>
        </p:spPr>
      </p:pic>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Scenario 4</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3301138" y="2238473"/>
            <a:ext cx="7680309" cy="4105656"/>
          </a:xfrm>
        </p:spPr>
        <p:txBody>
          <a:bodyPr>
            <a:normAutofit/>
          </a:bodyPr>
          <a:lstStyle/>
          <a:p>
            <a:pPr marL="117475" lvl="0" indent="0" algn="ctr" rtl="0">
              <a:lnSpc>
                <a:spcPct val="100000"/>
              </a:lnSpc>
              <a:spcBef>
                <a:spcPts val="1000"/>
              </a:spcBef>
              <a:spcAft>
                <a:spcPts val="0"/>
              </a:spcAft>
              <a:buClr>
                <a:schemeClr val="accent6"/>
              </a:buClr>
              <a:buSzPts val="1750"/>
              <a:buFont typeface="Arial"/>
              <a:buNone/>
            </a:pPr>
            <a:r>
              <a:rPr lang="en-US" sz="4200" dirty="0">
                <a:solidFill>
                  <a:srgbClr val="222A35"/>
                </a:solidFill>
              </a:rPr>
              <a:t>Diana </a:t>
            </a:r>
            <a:r>
              <a:rPr lang="en-US" sz="4200" dirty="0" err="1">
                <a:solidFill>
                  <a:srgbClr val="222A35"/>
                </a:solidFill>
              </a:rPr>
              <a:t>Prynce</a:t>
            </a:r>
            <a:r>
              <a:rPr lang="en-US" sz="4200" dirty="0">
                <a:solidFill>
                  <a:srgbClr val="222A35"/>
                </a:solidFill>
              </a:rPr>
              <a:t> was submitted in the previous collections as an In-Person learner. After reviewing the data more closely, we came to realize the Diana was a remote learning from 10/5/21 - 3/23/22. </a:t>
            </a:r>
          </a:p>
          <a:p>
            <a:pPr marL="0" indent="0" algn="ctr">
              <a:buNone/>
            </a:pPr>
            <a:endParaRPr lang="en-US" sz="4200"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9" name="Picture 9">
            <a:extLst>
              <a:ext uri="{FF2B5EF4-FFF2-40B4-BE49-F238E27FC236}">
                <a16:creationId xmlns:a16="http://schemas.microsoft.com/office/drawing/2014/main" id="{AD43AE6D-06B1-1A97-4B43-FD843B288921}"/>
              </a:ext>
            </a:extLst>
          </p:cNvPr>
          <p:cNvPicPr>
            <a:picLocks noChangeAspect="1"/>
          </p:cNvPicPr>
          <p:nvPr/>
        </p:nvPicPr>
        <p:blipFill>
          <a:blip r:embed="rId5"/>
          <a:srcRect r="498" b="1686"/>
          <a:stretch>
            <a:fillRect/>
          </a:stretch>
        </p:blipFill>
        <p:spPr>
          <a:xfrm>
            <a:off x="-239592" y="2177333"/>
            <a:ext cx="3479902" cy="4746693"/>
          </a:xfrm>
          <a:prstGeom prst="rect">
            <a:avLst/>
          </a:prstGeom>
        </p:spPr>
      </p:pic>
    </p:spTree>
    <p:extLst>
      <p:ext uri="{BB962C8B-B14F-4D97-AF65-F5344CB8AC3E}">
        <p14:creationId xmlns:p14="http://schemas.microsoft.com/office/powerpoint/2010/main" val="3337923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a:xfrm>
            <a:off x="567159" y="540807"/>
            <a:ext cx="10515600" cy="1325563"/>
          </a:xfrm>
        </p:spPr>
        <p:txBody>
          <a:bodyPr>
            <a:noAutofit/>
          </a:bodyPr>
          <a:lstStyle/>
          <a:p>
            <a:pPr marL="117475" lvl="0" indent="0" algn="l" rtl="0">
              <a:lnSpc>
                <a:spcPct val="100000"/>
              </a:lnSpc>
              <a:spcBef>
                <a:spcPts val="1000"/>
              </a:spcBef>
              <a:spcAft>
                <a:spcPts val="0"/>
              </a:spcAft>
              <a:buClr>
                <a:schemeClr val="accent6"/>
              </a:buClr>
              <a:buSzPts val="1750"/>
              <a:buFont typeface="Arial"/>
              <a:buNone/>
            </a:pPr>
            <a:r>
              <a:rPr lang="en-US" sz="2800" dirty="0">
                <a:solidFill>
                  <a:srgbClr val="222A35"/>
                </a:solidFill>
              </a:rPr>
              <a:t>Diana </a:t>
            </a:r>
            <a:r>
              <a:rPr lang="en-US" sz="2800" dirty="0" err="1">
                <a:solidFill>
                  <a:srgbClr val="222A35"/>
                </a:solidFill>
              </a:rPr>
              <a:t>Prynce</a:t>
            </a:r>
            <a:r>
              <a:rPr lang="en-US" sz="2800" dirty="0">
                <a:solidFill>
                  <a:srgbClr val="222A35"/>
                </a:solidFill>
              </a:rPr>
              <a:t> was submitted in the previous collections as an In-Person learner. After reviewing the data more closely, we came to realize the Diana was a remote learning from 10/5/21 - 3/23/22.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11" name="Table 8">
            <a:extLst>
              <a:ext uri="{FF2B5EF4-FFF2-40B4-BE49-F238E27FC236}">
                <a16:creationId xmlns:a16="http://schemas.microsoft.com/office/drawing/2014/main" id="{50C83D24-F4E0-8CD2-C9CF-EEA96FB3CCBA}"/>
              </a:ext>
            </a:extLst>
          </p:cNvPr>
          <p:cNvGraphicFramePr>
            <a:graphicFrameLocks/>
          </p:cNvGraphicFramePr>
          <p:nvPr>
            <p:extLst>
              <p:ext uri="{D42A27DB-BD31-4B8C-83A1-F6EECF244321}">
                <p14:modId xmlns:p14="http://schemas.microsoft.com/office/powerpoint/2010/main" val="2794318104"/>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2676284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a:xfrm>
            <a:off x="567159" y="380623"/>
            <a:ext cx="10515600" cy="1325563"/>
          </a:xfrm>
        </p:spPr>
        <p:txBody>
          <a:bodyPr>
            <a:noAutofit/>
          </a:bodyPr>
          <a:lstStyle/>
          <a:p>
            <a:pPr marL="117475" lvl="0" indent="0" algn="l" rtl="0">
              <a:lnSpc>
                <a:spcPct val="100000"/>
              </a:lnSpc>
              <a:spcBef>
                <a:spcPts val="1000"/>
              </a:spcBef>
              <a:spcAft>
                <a:spcPts val="0"/>
              </a:spcAft>
              <a:buClr>
                <a:schemeClr val="accent6"/>
              </a:buClr>
              <a:buSzPts val="1750"/>
              <a:buFont typeface="Arial"/>
              <a:buNone/>
            </a:pPr>
            <a:r>
              <a:rPr lang="en-US" sz="2800" dirty="0">
                <a:solidFill>
                  <a:srgbClr val="222A35"/>
                </a:solidFill>
              </a:rPr>
              <a:t>Diana </a:t>
            </a:r>
            <a:r>
              <a:rPr lang="en-US" sz="2800" dirty="0" err="1">
                <a:solidFill>
                  <a:srgbClr val="222A35"/>
                </a:solidFill>
              </a:rPr>
              <a:t>Prynce</a:t>
            </a:r>
            <a:r>
              <a:rPr lang="en-US" sz="2800" dirty="0">
                <a:solidFill>
                  <a:srgbClr val="222A35"/>
                </a:solidFill>
              </a:rPr>
              <a:t> was submitted in the previous collections as an In-Person learner. After reviewing the data more closely, we came to realize the Diana was a remote learning from 10/5/21 - 3/23/22.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8" name="Table 8">
            <a:extLst>
              <a:ext uri="{FF2B5EF4-FFF2-40B4-BE49-F238E27FC236}">
                <a16:creationId xmlns:a16="http://schemas.microsoft.com/office/drawing/2014/main" id="{997AE6E7-C0DF-4FB5-DDEB-553FF71E995F}"/>
              </a:ext>
            </a:extLst>
          </p:cNvPr>
          <p:cNvGraphicFramePr>
            <a:graphicFrameLocks noGrp="1"/>
          </p:cNvGraphicFramePr>
          <p:nvPr>
            <p:ph sz="half" idx="2"/>
            <p:extLst>
              <p:ext uri="{D42A27DB-BD31-4B8C-83A1-F6EECF244321}">
                <p14:modId xmlns:p14="http://schemas.microsoft.com/office/powerpoint/2010/main" val="3419690555"/>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r>
                        <a:rPr lang="en-US" sz="2400" b="0" dirty="0">
                          <a:solidFill>
                            <a:schemeClr val="bg1"/>
                          </a:solidFill>
                        </a:rPr>
                        <a:t>Both</a:t>
                      </a:r>
                    </a:p>
                  </a:txBody>
                  <a:tcPr/>
                </a:tc>
                <a:tc>
                  <a:txBody>
                    <a:bodyPr/>
                    <a:lstStyle/>
                    <a:p>
                      <a:r>
                        <a:rPr lang="en-US" sz="2400" b="0" dirty="0">
                          <a:solidFill>
                            <a:schemeClr val="bg1"/>
                          </a:solidFill>
                        </a:rPr>
                        <a:t>Yes, for both semesters</a:t>
                      </a:r>
                    </a:p>
                  </a:txBody>
                  <a:tcPr/>
                </a:tc>
                <a:tc>
                  <a:txBody>
                    <a:bodyPr/>
                    <a:lstStyle/>
                    <a:p>
                      <a:r>
                        <a:rPr lang="en-US" sz="2400" b="0" dirty="0">
                          <a:solidFill>
                            <a:schemeClr val="bg1"/>
                          </a:solidFill>
                        </a:rPr>
                        <a:t>Yes, for both semesters </a:t>
                      </a:r>
                    </a:p>
                    <a:p>
                      <a:endParaRPr lang="en-US" sz="2400" b="0" dirty="0">
                        <a:solidFill>
                          <a:schemeClr val="bg1"/>
                        </a:solidFill>
                      </a:endParaRPr>
                    </a:p>
                    <a:p>
                      <a:r>
                        <a:rPr lang="en-US" sz="2400" b="0" dirty="0">
                          <a:solidFill>
                            <a:schemeClr val="bg1"/>
                          </a:solidFill>
                        </a:rPr>
                        <a:t>AND </a:t>
                      </a:r>
                    </a:p>
                    <a:p>
                      <a:endParaRPr lang="en-US" sz="2400" b="0" dirty="0">
                        <a:solidFill>
                          <a:schemeClr val="bg1"/>
                        </a:solidFill>
                      </a:endParaRPr>
                    </a:p>
                    <a:p>
                      <a:r>
                        <a:rPr lang="en-US" sz="2400" b="0" dirty="0">
                          <a:solidFill>
                            <a:schemeClr val="bg1"/>
                          </a:solidFill>
                        </a:rPr>
                        <a:t>Learning modality timeframe will be required</a:t>
                      </a:r>
                    </a:p>
                  </a:txBody>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4159230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Scenario 5</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679270" y="1938084"/>
            <a:ext cx="7079676" cy="4554791"/>
          </a:xfrm>
        </p:spPr>
        <p:txBody>
          <a:bodyPr>
            <a:normAutofit/>
          </a:bodyPr>
          <a:lstStyle/>
          <a:p>
            <a:pPr marL="117475" lvl="0" indent="0" rtl="0">
              <a:lnSpc>
                <a:spcPct val="150000"/>
              </a:lnSpc>
              <a:spcBef>
                <a:spcPts val="1000"/>
              </a:spcBef>
              <a:spcAft>
                <a:spcPts val="0"/>
              </a:spcAft>
              <a:buClr>
                <a:schemeClr val="accent6"/>
              </a:buClr>
              <a:buSzPts val="1750"/>
              <a:buFont typeface="Arial"/>
              <a:buNone/>
            </a:pPr>
            <a:r>
              <a:rPr lang="en-US" sz="3200" dirty="0">
                <a:solidFill>
                  <a:srgbClr val="222A35"/>
                </a:solidFill>
              </a:rPr>
              <a:t>Peeka Chu was found eligible for Free Lunch on January 20 and was submitted in the Spring 2022 collection in May. He was NOT included in the Fall 2021 collection in April since he had not been found eligible at that time. </a:t>
            </a:r>
          </a:p>
          <a:p>
            <a:pPr marL="0" indent="0">
              <a:buNone/>
            </a:pPr>
            <a:endParaRPr lang="en-US" sz="3200"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8" name="Picture Placeholder 9">
            <a:extLst>
              <a:ext uri="{FF2B5EF4-FFF2-40B4-BE49-F238E27FC236}">
                <a16:creationId xmlns:a16="http://schemas.microsoft.com/office/drawing/2014/main" id="{BFDEC468-BC8E-0682-C617-AFB4832ABF13}"/>
              </a:ext>
            </a:extLst>
          </p:cNvPr>
          <p:cNvPicPr>
            <a:picLocks noChangeAspect="1"/>
          </p:cNvPicPr>
          <p:nvPr/>
        </p:nvPicPr>
        <p:blipFill>
          <a:blip r:embed="rId4"/>
          <a:srcRect t="3647" b="3647"/>
          <a:stretch/>
        </p:blipFill>
        <p:spPr>
          <a:xfrm>
            <a:off x="7913929" y="2648523"/>
            <a:ext cx="4624200" cy="282629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Tree>
    <p:extLst>
      <p:ext uri="{BB962C8B-B14F-4D97-AF65-F5344CB8AC3E}">
        <p14:creationId xmlns:p14="http://schemas.microsoft.com/office/powerpoint/2010/main" val="1416364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a:xfrm>
            <a:off x="567158" y="462042"/>
            <a:ext cx="10824095" cy="1325563"/>
          </a:xfrm>
        </p:spPr>
        <p:txBody>
          <a:bodyPr>
            <a:noAutofit/>
          </a:bodyPr>
          <a:lstStyle/>
          <a:p>
            <a:pPr marL="117475" lvl="0" indent="0" algn="l" rtl="0">
              <a:spcBef>
                <a:spcPts val="1000"/>
              </a:spcBef>
              <a:spcAft>
                <a:spcPts val="0"/>
              </a:spcAft>
              <a:buClr>
                <a:schemeClr val="accent6"/>
              </a:buClr>
              <a:buSzPts val="1750"/>
              <a:buFont typeface="Arial"/>
              <a:buNone/>
            </a:pPr>
            <a:r>
              <a:rPr lang="en-US" sz="2500" dirty="0">
                <a:solidFill>
                  <a:srgbClr val="222A35"/>
                </a:solidFill>
              </a:rPr>
              <a:t>Peeka Chu was found eligible for Free Lunch on January 20 and was submitted in the Spring 2022 collection in May. He was NOT included in the Fall 2021 collection in April since he had not been found eligible at that time.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47710680-C5C6-2D9A-774B-94CE659D5D18}"/>
              </a:ext>
            </a:extLst>
          </p:cNvPr>
          <p:cNvSpPr>
            <a:spLocks noGrp="1"/>
          </p:cNvSpPr>
          <p:nvPr>
            <p:ph sz="half" idx="2"/>
          </p:nvPr>
        </p:nvSpPr>
        <p:spPr/>
        <p:txBody>
          <a:bodyPr/>
          <a:lstStyle/>
          <a:p>
            <a:endParaRPr lang="en-US" sz="1800" b="0" i="0" u="none" strike="noStrike" dirty="0">
              <a:effectLst/>
              <a:latin typeface="Arial" panose="020B0604020202020204" pitchFamily="34" charset="0"/>
            </a:endParaRPr>
          </a:p>
          <a:p>
            <a:endParaRPr lang="en-US" dirty="0"/>
          </a:p>
        </p:txBody>
      </p:sp>
      <p:graphicFrame>
        <p:nvGraphicFramePr>
          <p:cNvPr id="11" name="Table 8">
            <a:extLst>
              <a:ext uri="{FF2B5EF4-FFF2-40B4-BE49-F238E27FC236}">
                <a16:creationId xmlns:a16="http://schemas.microsoft.com/office/drawing/2014/main" id="{98C39F1C-31D9-24E1-C480-984BA23F25F2}"/>
              </a:ext>
            </a:extLst>
          </p:cNvPr>
          <p:cNvGraphicFramePr>
            <a:graphicFrameLocks/>
          </p:cNvGraphicFramePr>
          <p:nvPr>
            <p:extLst>
              <p:ext uri="{D42A27DB-BD31-4B8C-83A1-F6EECF244321}">
                <p14:modId xmlns:p14="http://schemas.microsoft.com/office/powerpoint/2010/main" val="2794318104"/>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3632133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a:xfrm>
            <a:off x="567159" y="540807"/>
            <a:ext cx="10701528" cy="1325563"/>
          </a:xfrm>
        </p:spPr>
        <p:txBody>
          <a:bodyPr>
            <a:noAutofit/>
          </a:bodyPr>
          <a:lstStyle/>
          <a:p>
            <a:pPr marL="117475" lvl="0" indent="0" algn="l" rtl="0">
              <a:spcBef>
                <a:spcPts val="1000"/>
              </a:spcBef>
              <a:spcAft>
                <a:spcPts val="0"/>
              </a:spcAft>
              <a:buClr>
                <a:schemeClr val="accent6"/>
              </a:buClr>
              <a:buSzPts val="1750"/>
              <a:buFont typeface="Arial"/>
              <a:buNone/>
            </a:pPr>
            <a:r>
              <a:rPr lang="en-US" sz="2500" dirty="0">
                <a:solidFill>
                  <a:srgbClr val="222A35"/>
                </a:solidFill>
              </a:rPr>
              <a:t>Peeka Chu was found eligible for Free Lunch on January 20 and was submitted in the Spring 2022 collection in May. He was NOT included in the Fall 2021 collection in April since he had not been found eligible at that time.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658368" y="2222986"/>
            <a:ext cx="3481434" cy="711244"/>
          </a:xfrm>
        </p:spPr>
        <p:txBody>
          <a:bodyPr>
            <a:noAutofit/>
          </a:bodyPr>
          <a:lstStyle/>
          <a:p>
            <a:pPr lvl="0" algn="l" rtl="0">
              <a:lnSpc>
                <a:spcPct val="115000"/>
              </a:lnSpc>
              <a:spcBef>
                <a:spcPts val="0"/>
              </a:spcBef>
              <a:spcAft>
                <a:spcPts val="0"/>
              </a:spcAft>
              <a:buSzPts val="2000"/>
            </a:pPr>
            <a:r>
              <a:rPr lang="en-US" sz="3200" dirty="0">
                <a:ea typeface="Arial"/>
                <a:cs typeface="Arial"/>
                <a:sym typeface="Arial"/>
              </a:rPr>
              <a:t>Submission?</a:t>
            </a:r>
            <a:endParaRPr lang="en-US" sz="3200" dirty="0"/>
          </a:p>
        </p:txBody>
      </p:sp>
      <p:sp>
        <p:nvSpPr>
          <p:cNvPr id="5" name="Text Placeholder 4">
            <a:extLst>
              <a:ext uri="{FF2B5EF4-FFF2-40B4-BE49-F238E27FC236}">
                <a16:creationId xmlns:a16="http://schemas.microsoft.com/office/drawing/2014/main" id="{2B11006E-0A70-4B24-9ECF-5487FD5193FF}"/>
              </a:ext>
            </a:extLst>
          </p:cNvPr>
          <p:cNvSpPr>
            <a:spLocks noGrp="1"/>
          </p:cNvSpPr>
          <p:nvPr>
            <p:ph type="body" sz="quarter" idx="3"/>
          </p:nvPr>
        </p:nvSpPr>
        <p:spPr>
          <a:xfrm>
            <a:off x="4498848" y="2243576"/>
            <a:ext cx="3200400" cy="713232"/>
          </a:xfrm>
        </p:spPr>
        <p:txBody>
          <a:bodyPr>
            <a:normAutofit/>
          </a:bodyPr>
          <a:lstStyle/>
          <a:p>
            <a:r>
              <a:rPr lang="en-US" sz="3200" dirty="0"/>
              <a:t>Attendance Data?</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8339328" y="2243576"/>
            <a:ext cx="3200400" cy="713232"/>
          </a:xfrm>
        </p:spPr>
        <p:txBody>
          <a:bodyPr>
            <a:normAutofit/>
          </a:bodyPr>
          <a:lstStyle/>
          <a:p>
            <a:r>
              <a:rPr lang="en-US" sz="3200" dirty="0"/>
              <a:t>Modality Data?</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8" name="Table 8">
            <a:extLst>
              <a:ext uri="{FF2B5EF4-FFF2-40B4-BE49-F238E27FC236}">
                <a16:creationId xmlns:a16="http://schemas.microsoft.com/office/drawing/2014/main" id="{997AE6E7-C0DF-4FB5-DDEB-553FF71E995F}"/>
              </a:ext>
            </a:extLst>
          </p:cNvPr>
          <p:cNvGraphicFramePr>
            <a:graphicFrameLocks noGrp="1"/>
          </p:cNvGraphicFramePr>
          <p:nvPr>
            <p:ph sz="half" idx="2"/>
            <p:extLst>
              <p:ext uri="{D42A27DB-BD31-4B8C-83A1-F6EECF244321}">
                <p14:modId xmlns:p14="http://schemas.microsoft.com/office/powerpoint/2010/main" val="1971114392"/>
              </p:ext>
            </p:extLst>
          </p:nvPr>
        </p:nvGraphicFramePr>
        <p:xfrm>
          <a:off x="567159" y="2956808"/>
          <a:ext cx="11331615" cy="3103883"/>
        </p:xfrm>
        <a:graphic>
          <a:graphicData uri="http://schemas.openxmlformats.org/drawingml/2006/table">
            <a:tbl>
              <a:tblPr firstRow="1" bandRow="1">
                <a:tableStyleId>{5C22544A-7EE6-4342-B048-85BDC9FD1C3A}</a:tableStyleId>
              </a:tblPr>
              <a:tblGrid>
                <a:gridCol w="3777205">
                  <a:extLst>
                    <a:ext uri="{9D8B030D-6E8A-4147-A177-3AD203B41FA5}">
                      <a16:colId xmlns:a16="http://schemas.microsoft.com/office/drawing/2014/main" val="1105457610"/>
                    </a:ext>
                  </a:extLst>
                </a:gridCol>
                <a:gridCol w="3777205">
                  <a:extLst>
                    <a:ext uri="{9D8B030D-6E8A-4147-A177-3AD203B41FA5}">
                      <a16:colId xmlns:a16="http://schemas.microsoft.com/office/drawing/2014/main" val="553513833"/>
                    </a:ext>
                  </a:extLst>
                </a:gridCol>
                <a:gridCol w="3777205">
                  <a:extLst>
                    <a:ext uri="{9D8B030D-6E8A-4147-A177-3AD203B41FA5}">
                      <a16:colId xmlns:a16="http://schemas.microsoft.com/office/drawing/2014/main" val="3793215596"/>
                    </a:ext>
                  </a:extLst>
                </a:gridCol>
              </a:tblGrid>
              <a:tr h="3103883">
                <a:tc>
                  <a:txBody>
                    <a:bodyPr/>
                    <a:lstStyle/>
                    <a:p>
                      <a:pPr algn="ctr"/>
                      <a:r>
                        <a:rPr lang="en-US" sz="3200" b="0" dirty="0">
                          <a:solidFill>
                            <a:schemeClr val="bg1"/>
                          </a:solidFill>
                        </a:rPr>
                        <a:t>Only the Fall 2021 Corrections Collection in August</a:t>
                      </a:r>
                    </a:p>
                  </a:txBody>
                  <a:tcPr/>
                </a:tc>
                <a:tc>
                  <a:txBody>
                    <a:bodyPr/>
                    <a:lstStyle/>
                    <a:p>
                      <a:pPr algn="ctr"/>
                      <a:r>
                        <a:rPr lang="en-US" sz="3200" b="0" dirty="0">
                          <a:solidFill>
                            <a:schemeClr val="bg1"/>
                          </a:solidFill>
                        </a:rPr>
                        <a:t>Yes for Fall</a:t>
                      </a:r>
                    </a:p>
                  </a:txBody>
                  <a:tcPr/>
                </a:tc>
                <a:tc>
                  <a:txBody>
                    <a:bodyPr/>
                    <a:lstStyle/>
                    <a:p>
                      <a:pPr algn="ctr"/>
                      <a:r>
                        <a:rPr lang="en-US" sz="3200" b="0" dirty="0">
                          <a:solidFill>
                            <a:schemeClr val="bg1"/>
                          </a:solidFill>
                        </a:rPr>
                        <a:t>Yes, for Fall</a:t>
                      </a:r>
                    </a:p>
                  </a:txBody>
                  <a:tcPr/>
                </a:tc>
                <a:extLst>
                  <a:ext uri="{0D108BD9-81ED-4DB2-BD59-A6C34878D82A}">
                    <a16:rowId xmlns:a16="http://schemas.microsoft.com/office/drawing/2014/main" val="587628811"/>
                  </a:ext>
                </a:extLst>
              </a:tr>
            </a:tbl>
          </a:graphicData>
        </a:graphic>
      </p:graphicFrame>
    </p:spTree>
    <p:extLst>
      <p:ext uri="{BB962C8B-B14F-4D97-AF65-F5344CB8AC3E}">
        <p14:creationId xmlns:p14="http://schemas.microsoft.com/office/powerpoint/2010/main" val="940474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E266AE-AB73-4372-A72F-3818ABF5E211}"/>
              </a:ext>
            </a:extLst>
          </p:cNvPr>
          <p:cNvSpPr txBox="1">
            <a:spLocks/>
          </p:cNvSpPr>
          <p:nvPr/>
        </p:nvSpPr>
        <p:spPr>
          <a:xfrm>
            <a:off x="2066544" y="904099"/>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8000" dirty="0"/>
              <a:t>Questions</a:t>
            </a:r>
            <a:endParaRPr lang="en-US" dirty="0"/>
          </a:p>
        </p:txBody>
      </p:sp>
      <p:sp>
        <p:nvSpPr>
          <p:cNvPr id="6" name="Text Placeholder 2">
            <a:extLst>
              <a:ext uri="{FF2B5EF4-FFF2-40B4-BE49-F238E27FC236}">
                <a16:creationId xmlns:a16="http://schemas.microsoft.com/office/drawing/2014/main" id="{B89CF6EA-0081-4A23-8145-85A999DCBAAD}"/>
              </a:ext>
            </a:extLst>
          </p:cNvPr>
          <p:cNvSpPr txBox="1">
            <a:spLocks/>
          </p:cNvSpPr>
          <p:nvPr/>
        </p:nvSpPr>
        <p:spPr>
          <a:xfrm>
            <a:off x="3227832" y="2945526"/>
            <a:ext cx="5733288" cy="932688"/>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dirty="0">
                <a:solidFill>
                  <a:srgbClr val="FFFFFF"/>
                </a:solidFill>
                <a:effectLst/>
                <a:ea typeface="Calibri" panose="020F0502020204030204" pitchFamily="34" charset="0"/>
                <a:cs typeface="Times New Roman" panose="02020603050405020304" pitchFamily="18" charset="0"/>
              </a:rPr>
              <a:t>Are there any other scenarios we haven’t covered that you would like addressed? Please place them in the chat.</a:t>
            </a:r>
            <a:endParaRPr lang="en-US"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75374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A reminder of common errors</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829692" y="1738556"/>
            <a:ext cx="11362308" cy="4554791"/>
          </a:xfrm>
        </p:spPr>
        <p:txBody>
          <a:bodyPr>
            <a:normAutofit/>
          </a:bodyPr>
          <a:lstStyle/>
          <a:p>
            <a:pPr marL="0" indent="0">
              <a:buNone/>
            </a:pPr>
            <a:endParaRPr lang="en-US" sz="1600" dirty="0"/>
          </a:p>
          <a:p>
            <a:pPr marL="0" indent="0">
              <a:buNone/>
            </a:pPr>
            <a:r>
              <a:rPr lang="en-US" sz="3200" dirty="0"/>
              <a:t>Leading Zeros: </a:t>
            </a:r>
            <a:r>
              <a:rPr lang="en-US" sz="3200" u="sng" dirty="0">
                <a:solidFill>
                  <a:schemeClr val="hlink"/>
                </a:solidFill>
                <a:latin typeface="Arial"/>
                <a:ea typeface="Arial"/>
                <a:cs typeface="Arial"/>
                <a:sym typeface="Arial"/>
                <a:hlinkClick r:id="rId3"/>
              </a:rPr>
              <a:t>https://www.cde.state.co.us/datapipeline/convertcsvtoexcel</a:t>
            </a:r>
            <a:endParaRPr lang="en-US" sz="3200" dirty="0">
              <a:latin typeface="Arial"/>
              <a:ea typeface="Arial"/>
              <a:cs typeface="Arial"/>
              <a:sym typeface="Arial"/>
            </a:endParaRPr>
          </a:p>
          <a:p>
            <a:pPr marL="0" indent="0">
              <a:buNone/>
            </a:pPr>
            <a:endParaRPr lang="en-US" sz="1600" dirty="0"/>
          </a:p>
          <a:p>
            <a:pPr marL="0" indent="0">
              <a:buNone/>
            </a:pPr>
            <a:r>
              <a:rPr lang="en-US" sz="3200" dirty="0"/>
              <a:t>Non-Program School Code</a:t>
            </a:r>
          </a:p>
          <a:p>
            <a:pPr marL="0" indent="0">
              <a:buNone/>
            </a:pPr>
            <a:endParaRPr lang="en-US" sz="1600" dirty="0"/>
          </a:p>
          <a:p>
            <a:pPr marL="0" indent="0">
              <a:buNone/>
            </a:pPr>
            <a:r>
              <a:rPr lang="en-US" sz="3200" dirty="0"/>
              <a:t>Filling out the correct months for the respective collection</a:t>
            </a:r>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73194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0DA2BA-28CE-4942-91DC-EF67BEECF559}"/>
              </a:ext>
            </a:extLst>
          </p:cNvPr>
          <p:cNvSpPr>
            <a:spLocks noGrp="1"/>
          </p:cNvSpPr>
          <p:nvPr>
            <p:ph idx="1"/>
          </p:nvPr>
        </p:nvSpPr>
        <p:spPr>
          <a:xfrm>
            <a:off x="5150734" y="451413"/>
            <a:ext cx="6898512" cy="5555848"/>
          </a:xfrm>
        </p:spPr>
        <p:txBody>
          <a:bodyPr>
            <a:normAutofit fontScale="85000" lnSpcReduction="20000"/>
          </a:bodyPr>
          <a:lstStyle/>
          <a:p>
            <a:pPr marL="0" lvl="0" indent="0" algn="l" rtl="0">
              <a:spcBef>
                <a:spcPts val="1000"/>
              </a:spcBef>
              <a:spcAft>
                <a:spcPts val="0"/>
              </a:spcAft>
              <a:buSzPts val="2800"/>
              <a:buNone/>
            </a:pPr>
            <a:r>
              <a:rPr lang="en-US" sz="3200" dirty="0"/>
              <a:t>Ensure relevant staff are aware of training and available support</a:t>
            </a:r>
          </a:p>
          <a:p>
            <a:pPr marL="0" indent="0">
              <a:buClr>
                <a:schemeClr val="dk1"/>
              </a:buClr>
              <a:buSzPts val="2400"/>
              <a:buNone/>
            </a:pPr>
            <a:endParaRPr lang="en-US" sz="1600" dirty="0"/>
          </a:p>
          <a:p>
            <a:pPr marL="62230" lvl="0" indent="0" algn="l" rtl="0">
              <a:spcBef>
                <a:spcPts val="0"/>
              </a:spcBef>
              <a:spcAft>
                <a:spcPts val="0"/>
              </a:spcAft>
              <a:buSzPts val="2800"/>
              <a:buNone/>
            </a:pPr>
            <a:r>
              <a:rPr lang="en-US" sz="3200" dirty="0"/>
              <a:t>1:1 support -&gt; </a:t>
            </a:r>
          </a:p>
          <a:p>
            <a:pPr marL="62230" lvl="0" indent="0" algn="l" rtl="0">
              <a:spcBef>
                <a:spcPts val="0"/>
              </a:spcBef>
              <a:spcAft>
                <a:spcPts val="0"/>
              </a:spcAft>
              <a:buSzPts val="2800"/>
              <a:buNone/>
            </a:pPr>
            <a:r>
              <a:rPr lang="en-US" sz="3200" u="sng" dirty="0">
                <a:hlinkClick r:id="rId3">
                  <a:extLst>
                    <a:ext uri="{A12FA001-AC4F-418D-AE19-62706E023703}">
                      <ahyp:hlinkClr xmlns:ahyp="http://schemas.microsoft.com/office/drawing/2018/hyperlinkcolor" val="tx"/>
                    </a:ext>
                  </a:extLst>
                </a:hlinkClick>
              </a:rPr>
              <a:t>P-EBT.datapipeline.support@cde.state.co.us</a:t>
            </a:r>
            <a:endParaRPr lang="en-US" sz="3200" u="sng" dirty="0"/>
          </a:p>
          <a:p>
            <a:pPr marL="62230" lvl="0" indent="0" algn="l" rtl="0">
              <a:spcBef>
                <a:spcPts val="0"/>
              </a:spcBef>
              <a:spcAft>
                <a:spcPts val="0"/>
              </a:spcAft>
              <a:buSzPts val="2800"/>
              <a:buNone/>
            </a:pPr>
            <a:endParaRPr lang="en-US" sz="1900" dirty="0"/>
          </a:p>
          <a:p>
            <a:pPr marL="62230" lvl="0" indent="0" algn="l" rtl="0">
              <a:spcBef>
                <a:spcPts val="1200"/>
              </a:spcBef>
              <a:spcAft>
                <a:spcPts val="0"/>
              </a:spcAft>
              <a:buSzPts val="2800"/>
              <a:buNone/>
            </a:pPr>
            <a:r>
              <a:rPr lang="en-US" sz="3200" dirty="0"/>
              <a:t>P-EBT Data Collection Website: https://www.cde.state.co.us/datapipeline/p-ebtdatacollection </a:t>
            </a:r>
          </a:p>
          <a:p>
            <a:pPr marL="62230" lvl="0" indent="0" algn="l" rtl="0">
              <a:spcBef>
                <a:spcPts val="1200"/>
              </a:spcBef>
              <a:spcAft>
                <a:spcPts val="0"/>
              </a:spcAft>
              <a:buSzPts val="2800"/>
              <a:buNone/>
            </a:pPr>
            <a:endParaRPr lang="en-US" sz="1800" dirty="0"/>
          </a:p>
          <a:p>
            <a:pPr marL="62230" lvl="0" indent="0" algn="l" rtl="0">
              <a:spcBef>
                <a:spcPts val="1200"/>
              </a:spcBef>
              <a:spcAft>
                <a:spcPts val="0"/>
              </a:spcAft>
              <a:buSzPts val="2800"/>
              <a:buNone/>
            </a:pPr>
            <a:r>
              <a:rPr lang="en-US" sz="3200" dirty="0"/>
              <a:t>Business Rules: Unchanged for the Fall Collection here: </a:t>
            </a:r>
            <a:r>
              <a:rPr lang="en-US" sz="3200" u="sng" dirty="0">
                <a:hlinkClick r:id="rId4">
                  <a:extLst>
                    <a:ext uri="{A12FA001-AC4F-418D-AE19-62706E023703}">
                      <ahyp:hlinkClr xmlns:ahyp="http://schemas.microsoft.com/office/drawing/2018/hyperlinkcolor" val="tx"/>
                    </a:ext>
                  </a:extLst>
                </a:hlinkClick>
              </a:rPr>
              <a:t>https://www.cde.state.co.us/datapipeline/2021-2022pebtfinalfilelayout</a:t>
            </a:r>
            <a:endParaRPr lang="en-US" sz="3200" dirty="0"/>
          </a:p>
          <a:p>
            <a:pPr marL="0" indent="0">
              <a:buNone/>
            </a:pPr>
            <a:endParaRPr lang="en-US" dirty="0"/>
          </a:p>
        </p:txBody>
      </p:sp>
      <p:sp>
        <p:nvSpPr>
          <p:cNvPr id="4" name="Title 3">
            <a:extLst>
              <a:ext uri="{FF2B5EF4-FFF2-40B4-BE49-F238E27FC236}">
                <a16:creationId xmlns:a16="http://schemas.microsoft.com/office/drawing/2014/main" id="{6B8981AF-8CFA-4409-923D-9E31FC83D204}"/>
              </a:ext>
            </a:extLst>
          </p:cNvPr>
          <p:cNvSpPr>
            <a:spLocks noGrp="1"/>
          </p:cNvSpPr>
          <p:nvPr>
            <p:ph type="title"/>
          </p:nvPr>
        </p:nvSpPr>
        <p:spPr/>
        <p:txBody>
          <a:bodyPr/>
          <a:lstStyle/>
          <a:p>
            <a:r>
              <a:rPr lang="en-US" sz="5000" dirty="0"/>
              <a:t>Resources</a:t>
            </a:r>
          </a:p>
        </p:txBody>
      </p:sp>
    </p:spTree>
    <p:extLst>
      <p:ext uri="{BB962C8B-B14F-4D97-AF65-F5344CB8AC3E}">
        <p14:creationId xmlns:p14="http://schemas.microsoft.com/office/powerpoint/2010/main" val="3350905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C3E0-6219-4DFA-89D7-98C1C010EDED}"/>
              </a:ext>
            </a:extLst>
          </p:cNvPr>
          <p:cNvSpPr>
            <a:spLocks noGrp="1"/>
          </p:cNvSpPr>
          <p:nvPr>
            <p:ph type="title"/>
          </p:nvPr>
        </p:nvSpPr>
        <p:spPr/>
        <p:txBody>
          <a:bodyPr/>
          <a:lstStyle/>
          <a:p>
            <a:r>
              <a:rPr lang="en-US" dirty="0"/>
              <a:t>Non-Discrimination Statement</a:t>
            </a:r>
          </a:p>
        </p:txBody>
      </p:sp>
      <p:pic>
        <p:nvPicPr>
          <p:cNvPr id="7" name="Picture 6" descr="Icon&#10;&#10;Description automatically generated">
            <a:extLst>
              <a:ext uri="{FF2B5EF4-FFF2-40B4-BE49-F238E27FC236}">
                <a16:creationId xmlns:a16="http://schemas.microsoft.com/office/drawing/2014/main" id="{413634F1-9341-4C9D-AC37-E4027AF45B35}"/>
              </a:ext>
            </a:extLst>
          </p:cNvPr>
          <p:cNvPicPr>
            <a:picLocks noChangeAspect="1"/>
          </p:cNvPicPr>
          <p:nvPr/>
        </p:nvPicPr>
        <p:blipFill>
          <a:blip r:embed="rId4"/>
          <a:stretch>
            <a:fillRect/>
          </a:stretch>
        </p:blipFill>
        <p:spPr>
          <a:xfrm>
            <a:off x="10445859" y="6060691"/>
            <a:ext cx="1668651" cy="709387"/>
          </a:xfrm>
          <a:prstGeom prst="rect">
            <a:avLst/>
          </a:prstGeom>
        </p:spPr>
      </p:pic>
      <p:sp>
        <p:nvSpPr>
          <p:cNvPr id="9" name="Content Placeholder 2">
            <a:extLst>
              <a:ext uri="{FF2B5EF4-FFF2-40B4-BE49-F238E27FC236}">
                <a16:creationId xmlns:a16="http://schemas.microsoft.com/office/drawing/2014/main" id="{104694C1-8222-D0BC-55B9-4A850535820C}"/>
              </a:ext>
            </a:extLst>
          </p:cNvPr>
          <p:cNvSpPr>
            <a:spLocks noGrp="1"/>
          </p:cNvSpPr>
          <p:nvPr>
            <p:ph idx="1"/>
          </p:nvPr>
        </p:nvSpPr>
        <p:spPr>
          <a:xfrm>
            <a:off x="838200" y="1919416"/>
            <a:ext cx="10515600" cy="4850662"/>
          </a:xfrm>
        </p:spPr>
        <p:txBody>
          <a:bodyPr>
            <a:normAutofit fontScale="92500" lnSpcReduction="20000"/>
          </a:bodyPr>
          <a:lstStyle/>
          <a:p>
            <a:pPr marL="0" lvl="0" indent="0" algn="l" rtl="0">
              <a:lnSpc>
                <a:spcPct val="100000"/>
              </a:lnSpc>
              <a:spcBef>
                <a:spcPts val="0"/>
              </a:spcBef>
              <a:spcAft>
                <a:spcPts val="0"/>
              </a:spcAft>
              <a:buClr>
                <a:schemeClr val="dk1"/>
              </a:buClr>
              <a:buSzPct val="100000"/>
              <a:buNone/>
            </a:pPr>
            <a:r>
              <a:rPr lang="en-US" sz="1400"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To file a program discrimination complaint, a Complainant should complete a Form AD-3027, USDA Program Discrimination Complaint Form which can be obtained online at: </a:t>
            </a:r>
            <a:r>
              <a:rPr lang="en-US" sz="1400" dirty="0">
                <a:hlinkClick r:id="rId5"/>
              </a:rPr>
              <a:t>https://www.usda.gov/sites/default/files/documents/USDA-OASCR%20P-Complaint-Form-0508-0002-508-11-28-17Fax2Mail.pdf</a:t>
            </a:r>
            <a:r>
              <a:rPr lang="en-US" sz="1400"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1. </a:t>
            </a:r>
            <a:r>
              <a:rPr lang="en-US" sz="1400" b="1" dirty="0"/>
              <a:t>mail:</a:t>
            </a:r>
          </a:p>
          <a:p>
            <a:pPr marL="0" lvl="0" indent="173038" algn="l" rtl="0">
              <a:lnSpc>
                <a:spcPct val="100000"/>
              </a:lnSpc>
              <a:spcBef>
                <a:spcPts val="0"/>
              </a:spcBef>
              <a:spcAft>
                <a:spcPts val="0"/>
              </a:spcAft>
              <a:buClr>
                <a:schemeClr val="dk1"/>
              </a:buClr>
              <a:buSzPct val="100000"/>
              <a:buNone/>
            </a:pPr>
            <a:r>
              <a:rPr lang="en-US" sz="1400" dirty="0"/>
              <a:t>U.S. Department of Agriculture </a:t>
            </a:r>
          </a:p>
          <a:p>
            <a:pPr marL="0" lvl="0" indent="173038" algn="l" rtl="0">
              <a:lnSpc>
                <a:spcPct val="100000"/>
              </a:lnSpc>
              <a:spcBef>
                <a:spcPts val="0"/>
              </a:spcBef>
              <a:spcAft>
                <a:spcPts val="0"/>
              </a:spcAft>
              <a:buClr>
                <a:schemeClr val="dk1"/>
              </a:buClr>
              <a:buSzPct val="100000"/>
              <a:buNone/>
            </a:pPr>
            <a:r>
              <a:rPr lang="en-US" sz="1400" dirty="0"/>
              <a:t>Office of the Assistant Secretary for Civil Rights</a:t>
            </a:r>
          </a:p>
          <a:p>
            <a:pPr marL="0" lvl="0" indent="173038" algn="l" rtl="0">
              <a:lnSpc>
                <a:spcPct val="100000"/>
              </a:lnSpc>
              <a:spcBef>
                <a:spcPts val="0"/>
              </a:spcBef>
              <a:spcAft>
                <a:spcPts val="0"/>
              </a:spcAft>
              <a:buClr>
                <a:schemeClr val="dk1"/>
              </a:buClr>
              <a:buSzPct val="100000"/>
              <a:buNone/>
            </a:pPr>
            <a:r>
              <a:rPr lang="en-US" sz="1400" dirty="0"/>
              <a:t>1400 Independence Avenue, SW </a:t>
            </a:r>
          </a:p>
          <a:p>
            <a:pPr marL="0" lvl="0" indent="173038" algn="l" rtl="0">
              <a:lnSpc>
                <a:spcPct val="100000"/>
              </a:lnSpc>
              <a:spcBef>
                <a:spcPts val="0"/>
              </a:spcBef>
              <a:spcAft>
                <a:spcPts val="0"/>
              </a:spcAft>
              <a:buClr>
                <a:schemeClr val="dk1"/>
              </a:buClr>
              <a:buSzPct val="100000"/>
              <a:buNone/>
            </a:pPr>
            <a:r>
              <a:rPr lang="en-US" sz="1400" dirty="0"/>
              <a:t>Washington, D.C. 20250-9410; or</a:t>
            </a:r>
          </a:p>
          <a:p>
            <a:pPr marL="0" lvl="0" indent="346075"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2. </a:t>
            </a:r>
            <a:r>
              <a:rPr lang="en-US" sz="1400" b="1" dirty="0"/>
              <a:t>fax:</a:t>
            </a:r>
            <a:r>
              <a:rPr lang="en-US" sz="1400" dirty="0"/>
              <a:t> </a:t>
            </a:r>
          </a:p>
          <a:p>
            <a:pPr marL="0" lvl="0" indent="173038" algn="l" rtl="0">
              <a:lnSpc>
                <a:spcPct val="100000"/>
              </a:lnSpc>
              <a:spcBef>
                <a:spcPts val="0"/>
              </a:spcBef>
              <a:spcAft>
                <a:spcPts val="0"/>
              </a:spcAft>
              <a:buClr>
                <a:schemeClr val="dk1"/>
              </a:buClr>
              <a:buSzPct val="100000"/>
              <a:buNone/>
            </a:pPr>
            <a:r>
              <a:rPr lang="en-US" sz="1400" dirty="0"/>
              <a:t>(833) 256-1655 or (202) 690-7442; or</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3. </a:t>
            </a:r>
            <a:r>
              <a:rPr lang="en-US" sz="1400" b="1" dirty="0"/>
              <a:t>email: </a:t>
            </a:r>
          </a:p>
          <a:p>
            <a:pPr marL="0" lvl="0" indent="173038" algn="l" rtl="0">
              <a:lnSpc>
                <a:spcPct val="100000"/>
              </a:lnSpc>
              <a:spcBef>
                <a:spcPts val="0"/>
              </a:spcBef>
              <a:spcAft>
                <a:spcPts val="0"/>
              </a:spcAft>
              <a:buClr>
                <a:schemeClr val="dk1"/>
              </a:buClr>
              <a:buSzPct val="100000"/>
              <a:buNone/>
            </a:pPr>
            <a:r>
              <a:rPr lang="en-US" sz="1400" dirty="0">
                <a:hlinkClick r:id="rId6"/>
              </a:rPr>
              <a:t>program.intake@usda.gov</a:t>
            </a:r>
            <a:r>
              <a:rPr lang="en-US" sz="1400" dirty="0"/>
              <a:t>.</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This institution is an equal opportunity provider.</a:t>
            </a:r>
          </a:p>
        </p:txBody>
      </p:sp>
    </p:spTree>
    <p:custDataLst>
      <p:tags r:id="rId1"/>
    </p:custDataLst>
    <p:extLst>
      <p:ext uri="{BB962C8B-B14F-4D97-AF65-F5344CB8AC3E}">
        <p14:creationId xmlns:p14="http://schemas.microsoft.com/office/powerpoint/2010/main" val="99189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Office Hours Return</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5284498" y="1858475"/>
            <a:ext cx="6415544" cy="5167312"/>
          </a:xfrm>
        </p:spPr>
        <p:txBody>
          <a:bodyPr>
            <a:normAutofit/>
          </a:bodyPr>
          <a:lstStyle/>
          <a:p>
            <a:pPr marL="0" lvl="0" indent="0" algn="l" rtl="0">
              <a:spcBef>
                <a:spcPts val="1000"/>
              </a:spcBef>
              <a:spcAft>
                <a:spcPts val="0"/>
              </a:spcAft>
              <a:buNone/>
            </a:pPr>
            <a:r>
              <a:rPr lang="en-US" sz="3200" dirty="0"/>
              <a:t>Office Hours are returning on Mondays and Wednesdays starting August 10. </a:t>
            </a:r>
          </a:p>
          <a:p>
            <a:pPr marL="0" lvl="0" indent="0" algn="l" rtl="0">
              <a:spcBef>
                <a:spcPts val="1000"/>
              </a:spcBef>
              <a:spcAft>
                <a:spcPts val="0"/>
              </a:spcAft>
              <a:buNone/>
            </a:pPr>
            <a:endParaRPr lang="en-US" sz="3200" dirty="0"/>
          </a:p>
          <a:p>
            <a:pPr marL="0" lvl="0" indent="0" algn="l" rtl="0">
              <a:spcBef>
                <a:spcPts val="1000"/>
              </a:spcBef>
              <a:spcAft>
                <a:spcPts val="0"/>
              </a:spcAft>
              <a:buNone/>
            </a:pPr>
            <a:r>
              <a:rPr lang="en-US" sz="3200" dirty="0"/>
              <a:t>Register for your slot here: </a:t>
            </a:r>
            <a:r>
              <a:rPr lang="en-US" sz="3200" dirty="0">
                <a:solidFill>
                  <a:schemeClr val="hlink"/>
                </a:solidFill>
                <a:uFill>
                  <a:noFill/>
                </a:uFill>
                <a:ea typeface="Roboto"/>
                <a:cs typeface="Roboto"/>
                <a:sym typeface="Roboto"/>
                <a:hlinkClick r:id="rId3"/>
              </a:rPr>
              <a:t>https://www.signupgenius.com/go/10C0E4FABAA2CABF5C07-pebt</a:t>
            </a:r>
            <a:endParaRPr lang="en-US" sz="3200"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9" name="Picture 8" descr="High angle view of people in a meeting&#10;&#10;Description automatically generated with medium confidence">
            <a:extLst>
              <a:ext uri="{FF2B5EF4-FFF2-40B4-BE49-F238E27FC236}">
                <a16:creationId xmlns:a16="http://schemas.microsoft.com/office/drawing/2014/main" id="{CB770326-1666-1ABB-ED2C-D69E59B19A8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5465" y="2108103"/>
            <a:ext cx="4693032" cy="3490183"/>
          </a:xfrm>
          <a:prstGeom prst="ellipse">
            <a:avLst/>
          </a:prstGeom>
          <a:effectLst>
            <a:reflection blurRad="6350" stA="52000" endA="300" endPos="35000" dir="5400000" sy="-100000" algn="bl" rotWithShape="0"/>
          </a:effectLst>
        </p:spPr>
      </p:pic>
    </p:spTree>
    <p:extLst>
      <p:ext uri="{BB962C8B-B14F-4D97-AF65-F5344CB8AC3E}">
        <p14:creationId xmlns:p14="http://schemas.microsoft.com/office/powerpoint/2010/main" val="946025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37897F-4A9D-4670-B5D5-260AB261C630}"/>
              </a:ext>
            </a:extLst>
          </p:cNvPr>
          <p:cNvSpPr>
            <a:spLocks noGrp="1"/>
          </p:cNvSpPr>
          <p:nvPr>
            <p:ph type="title"/>
          </p:nvPr>
        </p:nvSpPr>
        <p:spPr/>
        <p:txBody>
          <a:bodyPr/>
          <a:lstStyle/>
          <a:p>
            <a:r>
              <a:rPr lang="en-US" dirty="0"/>
              <a:t>Training Evaluation &amp; Certificate</a:t>
            </a:r>
          </a:p>
        </p:txBody>
      </p:sp>
      <p:sp>
        <p:nvSpPr>
          <p:cNvPr id="9" name="Content Placeholder 8">
            <a:extLst>
              <a:ext uri="{FF2B5EF4-FFF2-40B4-BE49-F238E27FC236}">
                <a16:creationId xmlns:a16="http://schemas.microsoft.com/office/drawing/2014/main" id="{A300F00B-F6A5-42EA-8D4C-DFD9AAB00DF5}"/>
              </a:ext>
            </a:extLst>
          </p:cNvPr>
          <p:cNvSpPr>
            <a:spLocks noGrp="1"/>
          </p:cNvSpPr>
          <p:nvPr>
            <p:ph idx="1"/>
          </p:nvPr>
        </p:nvSpPr>
        <p:spPr/>
        <p:txBody>
          <a:bodyPr>
            <a:normAutofit/>
          </a:bodyPr>
          <a:lstStyle/>
          <a:p>
            <a:pPr marL="0" indent="0">
              <a:buNone/>
            </a:pPr>
            <a:r>
              <a:rPr lang="en-US" sz="2000" dirty="0"/>
              <a:t>Ctrl + Click this link to complete a quick training evaluation</a:t>
            </a:r>
          </a:p>
          <a:p>
            <a:r>
              <a:rPr lang="en-US" sz="2000" u="sng" dirty="0">
                <a:solidFill>
                  <a:srgbClr val="0563C1"/>
                </a:solidFill>
                <a:effectLst/>
                <a:latin typeface="Calibri" panose="020F0502020204030204" pitchFamily="34" charset="0"/>
                <a:ea typeface="Calibri" panose="020F0502020204030204" pitchFamily="34" charset="0"/>
                <a:hlinkClick r:id="rId3"/>
              </a:rPr>
              <a:t>Survey</a:t>
            </a:r>
            <a:endParaRPr lang="en-US" sz="2000" u="sng" dirty="0">
              <a:solidFill>
                <a:srgbClr val="0563C1"/>
              </a:solidFill>
              <a:effectLst/>
              <a:latin typeface="Calibri" panose="020F0502020204030204" pitchFamily="34" charset="0"/>
              <a:ea typeface="Calibri" panose="020F0502020204030204" pitchFamily="34" charset="0"/>
            </a:endParaRPr>
          </a:p>
          <a:p>
            <a:r>
              <a:rPr lang="en-US" sz="2000" dirty="0">
                <a:latin typeface="Trebuchet MS" panose="020B0603020202020204" pitchFamily="34" charset="0"/>
              </a:rPr>
              <a:t>When you submit the evaluation click “DONE” on the survey thank you page to download your certificate </a:t>
            </a:r>
          </a:p>
        </p:txBody>
      </p:sp>
      <p:pic>
        <p:nvPicPr>
          <p:cNvPr id="11" name="Picture 10" descr="Icon&#10;&#10;Description automatically generated">
            <a:extLst>
              <a:ext uri="{FF2B5EF4-FFF2-40B4-BE49-F238E27FC236}">
                <a16:creationId xmlns:a16="http://schemas.microsoft.com/office/drawing/2014/main" id="{6E1D06B4-5516-47C4-949E-AF390C1051F3}"/>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12" name="Content Placeholder 23" descr="Graphical user interface, application, Teams&#10;&#10;Description automatically generated">
            <a:extLst>
              <a:ext uri="{FF2B5EF4-FFF2-40B4-BE49-F238E27FC236}">
                <a16:creationId xmlns:a16="http://schemas.microsoft.com/office/drawing/2014/main" id="{23DB4360-E7F6-4AE5-BB24-771DA1F69B7C}"/>
              </a:ext>
            </a:extLst>
          </p:cNvPr>
          <p:cNvPicPr>
            <a:picLocks noChangeAspect="1"/>
          </p:cNvPicPr>
          <p:nvPr/>
        </p:nvPicPr>
        <p:blipFill>
          <a:blip r:embed="rId5"/>
          <a:stretch>
            <a:fillRect/>
          </a:stretch>
        </p:blipFill>
        <p:spPr>
          <a:xfrm>
            <a:off x="3053863" y="3815862"/>
            <a:ext cx="6084274" cy="3042138"/>
          </a:xfrm>
          <a:prstGeom prst="rect">
            <a:avLst/>
          </a:prstGeom>
        </p:spPr>
      </p:pic>
    </p:spTree>
    <p:extLst>
      <p:ext uri="{BB962C8B-B14F-4D97-AF65-F5344CB8AC3E}">
        <p14:creationId xmlns:p14="http://schemas.microsoft.com/office/powerpoint/2010/main" val="3172395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0FCBE1D-E23A-493E-963D-F56B6D2DFC0D}"/>
              </a:ext>
            </a:extLst>
          </p:cNvPr>
          <p:cNvSpPr>
            <a:spLocks noGrp="1"/>
          </p:cNvSpPr>
          <p:nvPr>
            <p:ph idx="1"/>
          </p:nvPr>
        </p:nvSpPr>
        <p:spPr/>
        <p:txBody>
          <a:bodyPr anchor="ctr">
            <a:normAutofit/>
          </a:bodyPr>
          <a:lstStyle/>
          <a:p>
            <a:r>
              <a:rPr lang="en-US" sz="1800" dirty="0"/>
              <a:t>Christian Francisco</a:t>
            </a:r>
          </a:p>
        </p:txBody>
      </p:sp>
      <p:sp>
        <p:nvSpPr>
          <p:cNvPr id="4" name="Title 3">
            <a:extLst>
              <a:ext uri="{FF2B5EF4-FFF2-40B4-BE49-F238E27FC236}">
                <a16:creationId xmlns:a16="http://schemas.microsoft.com/office/drawing/2014/main" id="{2FC3168F-0F79-4B86-802D-A57A81BA1FB3}"/>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3F6EA1E1-A1F7-41C3-86D4-278303D2F5E5}"/>
              </a:ext>
            </a:extLst>
          </p:cNvPr>
          <p:cNvSpPr>
            <a:spLocks noGrp="1"/>
          </p:cNvSpPr>
          <p:nvPr>
            <p:ph idx="10"/>
          </p:nvPr>
        </p:nvSpPr>
        <p:spPr>
          <a:xfrm>
            <a:off x="7865888" y="2792392"/>
            <a:ext cx="4606228" cy="1273216"/>
          </a:xfrm>
        </p:spPr>
        <p:txBody>
          <a:bodyPr anchor="ctr">
            <a:normAutofit/>
          </a:bodyPr>
          <a:lstStyle/>
          <a:p>
            <a:r>
              <a:rPr lang="en-US" sz="1800" dirty="0">
                <a:hlinkClick r:id="rId2"/>
              </a:rPr>
              <a:t>P-EBT.datapipeline.support@cde.state.co.us</a:t>
            </a:r>
            <a:endParaRPr lang="en-US" sz="1800" dirty="0"/>
          </a:p>
          <a:p>
            <a:endParaRPr lang="en-US" sz="1800" dirty="0"/>
          </a:p>
        </p:txBody>
      </p:sp>
      <p:sp>
        <p:nvSpPr>
          <p:cNvPr id="7" name="Content Placeholder 6">
            <a:extLst>
              <a:ext uri="{FF2B5EF4-FFF2-40B4-BE49-F238E27FC236}">
                <a16:creationId xmlns:a16="http://schemas.microsoft.com/office/drawing/2014/main" id="{8A8960A6-A87B-44E7-81DF-E53A531DE27D}"/>
              </a:ext>
            </a:extLst>
          </p:cNvPr>
          <p:cNvSpPr>
            <a:spLocks noGrp="1"/>
          </p:cNvSpPr>
          <p:nvPr>
            <p:ph idx="11"/>
          </p:nvPr>
        </p:nvSpPr>
        <p:spPr>
          <a:xfrm>
            <a:off x="7929154" y="4766317"/>
            <a:ext cx="4810900" cy="681228"/>
          </a:xfrm>
        </p:spPr>
        <p:txBody>
          <a:bodyPr anchor="ctr">
            <a:normAutofit/>
          </a:bodyPr>
          <a:lstStyle/>
          <a:p>
            <a:r>
              <a:rPr lang="en-US" sz="1800" dirty="0"/>
              <a:t>https://www.cde.state.co.us/nutrition</a:t>
            </a:r>
          </a:p>
        </p:txBody>
      </p:sp>
    </p:spTree>
    <p:extLst>
      <p:ext uri="{BB962C8B-B14F-4D97-AF65-F5344CB8AC3E}">
        <p14:creationId xmlns:p14="http://schemas.microsoft.com/office/powerpoint/2010/main" val="327635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5" name="Rectangle 54">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Placeholder 7" descr="A person working on laptop">
            <a:extLst>
              <a:ext uri="{FF2B5EF4-FFF2-40B4-BE49-F238E27FC236}">
                <a16:creationId xmlns:a16="http://schemas.microsoft.com/office/drawing/2014/main" id="{50D6AADF-3194-4BC0-B121-E73829D14521}"/>
              </a:ext>
            </a:extLst>
          </p:cNvPr>
          <p:cNvPicPr>
            <a:picLocks noGrp="1" noChangeAspect="1"/>
          </p:cNvPicPr>
          <p:nvPr>
            <p:ph sz="half" idx="2"/>
          </p:nvPr>
        </p:nvPicPr>
        <p:blipFill rotWithShape="1">
          <a:blip r:embed="rId3">
            <a:alphaModFix amt="40000"/>
          </a:blip>
          <a:srcRect t="15730"/>
          <a:stretch/>
        </p:blipFill>
        <p:spPr>
          <a:xfrm>
            <a:off x="21" y="10"/>
            <a:ext cx="12191979" cy="6857990"/>
          </a:xfrm>
          <a:prstGeom prst="rect">
            <a:avLst/>
          </a:prstGeom>
        </p:spPr>
      </p:pic>
      <p:sp>
        <p:nvSpPr>
          <p:cNvPr id="8" name="Title 7">
            <a:extLst>
              <a:ext uri="{FF2B5EF4-FFF2-40B4-BE49-F238E27FC236}">
                <a16:creationId xmlns:a16="http://schemas.microsoft.com/office/drawing/2014/main" id="{450A76DC-9D33-447E-8BF5-81A0C9B8BD1F}"/>
              </a:ext>
            </a:extLst>
          </p:cNvPr>
          <p:cNvSpPr>
            <a:spLocks noGrp="1"/>
          </p:cNvSpPr>
          <p:nvPr>
            <p:ph type="title"/>
          </p:nvPr>
        </p:nvSpPr>
        <p:spPr>
          <a:xfrm>
            <a:off x="640080" y="853673"/>
            <a:ext cx="4023360" cy="5004794"/>
          </a:xfrm>
        </p:spPr>
        <p:txBody>
          <a:bodyPr vert="horz" lIns="91440" tIns="45720" rIns="91440" bIns="45720" rtlCol="0" anchor="ctr">
            <a:normAutofit/>
          </a:bodyPr>
          <a:lstStyle/>
          <a:p>
            <a:pPr algn="l"/>
            <a:r>
              <a:rPr lang="en-US" sz="6700" dirty="0"/>
              <a:t>Conditions for Success</a:t>
            </a:r>
          </a:p>
        </p:txBody>
      </p:sp>
      <p:sp>
        <p:nvSpPr>
          <p:cNvPr id="9" name="Content Placeholder 8">
            <a:extLst>
              <a:ext uri="{FF2B5EF4-FFF2-40B4-BE49-F238E27FC236}">
                <a16:creationId xmlns:a16="http://schemas.microsoft.com/office/drawing/2014/main" id="{41E196B3-604F-4071-B5DF-00978AE02060}"/>
              </a:ext>
            </a:extLst>
          </p:cNvPr>
          <p:cNvSpPr>
            <a:spLocks noGrp="1"/>
          </p:cNvSpPr>
          <p:nvPr>
            <p:ph sz="half" idx="1"/>
          </p:nvPr>
        </p:nvSpPr>
        <p:spPr>
          <a:xfrm>
            <a:off x="5599083" y="853673"/>
            <a:ext cx="5715000" cy="5004794"/>
          </a:xfrm>
        </p:spPr>
        <p:txBody>
          <a:bodyPr vert="horz" lIns="91440" tIns="45720" rIns="91440" bIns="45720" rtlCol="0" anchor="ctr">
            <a:normAutofit/>
          </a:bodyPr>
          <a:lstStyle/>
          <a:p>
            <a:pPr fontAlgn="base">
              <a:lnSpc>
                <a:spcPct val="100000"/>
              </a:lnSpc>
              <a:spcBef>
                <a:spcPts val="1000"/>
              </a:spcBef>
              <a:spcAft>
                <a:spcPts val="0"/>
              </a:spcAft>
            </a:pPr>
            <a:r>
              <a:rPr lang="en-US" sz="3600" b="0" i="0" u="none" strike="noStrike" dirty="0">
                <a:effectLst/>
              </a:rPr>
              <a:t>Be present + engaged</a:t>
            </a:r>
          </a:p>
          <a:p>
            <a:pPr fontAlgn="base">
              <a:lnSpc>
                <a:spcPct val="100000"/>
              </a:lnSpc>
              <a:spcBef>
                <a:spcPts val="1000"/>
              </a:spcBef>
              <a:spcAft>
                <a:spcPts val="0"/>
              </a:spcAft>
            </a:pPr>
            <a:endParaRPr lang="en-US" sz="3600" b="0" i="0" u="none" strike="noStrike" dirty="0">
              <a:effectLst/>
            </a:endParaRPr>
          </a:p>
          <a:p>
            <a:pPr fontAlgn="base">
              <a:lnSpc>
                <a:spcPct val="100000"/>
              </a:lnSpc>
              <a:spcBef>
                <a:spcPts val="0"/>
              </a:spcBef>
            </a:pPr>
            <a:r>
              <a:rPr lang="en-US" sz="3600" dirty="0"/>
              <a:t>Actively listen, be curious and ask questions</a:t>
            </a:r>
          </a:p>
          <a:p>
            <a:pPr fontAlgn="base">
              <a:lnSpc>
                <a:spcPct val="100000"/>
              </a:lnSpc>
              <a:spcBef>
                <a:spcPts val="0"/>
              </a:spcBef>
            </a:pPr>
            <a:endParaRPr lang="en-US" sz="3600" dirty="0"/>
          </a:p>
          <a:p>
            <a:pPr fontAlgn="base">
              <a:lnSpc>
                <a:spcPct val="100000"/>
              </a:lnSpc>
              <a:spcBef>
                <a:spcPts val="0"/>
              </a:spcBef>
              <a:spcAft>
                <a:spcPts val="0"/>
              </a:spcAft>
            </a:pPr>
            <a:r>
              <a:rPr lang="en-US" sz="3600" b="0" i="0" u="none" strike="noStrike" dirty="0">
                <a:effectLst/>
              </a:rPr>
              <a:t>Engage in respectful discussion and feedback</a:t>
            </a:r>
          </a:p>
        </p:txBody>
      </p:sp>
      <p:sp>
        <p:nvSpPr>
          <p:cNvPr id="57"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Icon&#10;&#10;Description automatically generated">
            <a:extLst>
              <a:ext uri="{FF2B5EF4-FFF2-40B4-BE49-F238E27FC236}">
                <a16:creationId xmlns:a16="http://schemas.microsoft.com/office/drawing/2014/main" id="{3E985C6E-01BD-4065-B3DB-989BFA7EC9B7}"/>
              </a:ext>
            </a:extLst>
          </p:cNvPr>
          <p:cNvPicPr>
            <a:picLocks noChangeAspect="1"/>
          </p:cNvPicPr>
          <p:nvPr/>
        </p:nvPicPr>
        <p:blipFill>
          <a:blip r:embed="rId4"/>
          <a:stretch>
            <a:fillRect/>
          </a:stretch>
        </p:blipFill>
        <p:spPr>
          <a:xfrm>
            <a:off x="112729" y="6039758"/>
            <a:ext cx="1668651" cy="709387"/>
          </a:xfrm>
          <a:prstGeom prst="rect">
            <a:avLst/>
          </a:prstGeom>
        </p:spPr>
      </p:pic>
    </p:spTree>
    <p:extLst>
      <p:ext uri="{BB962C8B-B14F-4D97-AF65-F5344CB8AC3E}">
        <p14:creationId xmlns:p14="http://schemas.microsoft.com/office/powerpoint/2010/main" val="146298002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838200" y="2075687"/>
            <a:ext cx="10515600" cy="4417187"/>
          </a:xfrm>
        </p:spPr>
        <p:txBody>
          <a:bodyPr>
            <a:normAutofit fontScale="85000" lnSpcReduction="20000"/>
          </a:bodyPr>
          <a:lstStyle/>
          <a:p>
            <a:pPr marL="0" indent="0">
              <a:buNone/>
            </a:pPr>
            <a:r>
              <a:rPr lang="en-US" dirty="0"/>
              <a:t>By the end of this training, sponsors will be able to:</a:t>
            </a:r>
          </a:p>
          <a:p>
            <a:r>
              <a:rPr lang="en-US" dirty="0"/>
              <a:t> Define the changes in file layout and submission requirements for school year corrections and/or students found newly eligible for free or reduced-price meals (FRPL)</a:t>
            </a:r>
          </a:p>
          <a:p>
            <a:r>
              <a:rPr lang="en-US" dirty="0"/>
              <a:t>Identify how to accurately submit student data for the upcoming collections</a:t>
            </a:r>
          </a:p>
          <a:p>
            <a:r>
              <a:rPr lang="en-US" dirty="0"/>
              <a:t>Utilize resources to amend errors</a:t>
            </a:r>
          </a:p>
          <a:p>
            <a:pPr marL="457200" lvl="1" indent="0">
              <a:buNone/>
            </a:pPr>
            <a:endParaRPr lang="en-US" dirty="0"/>
          </a:p>
          <a:p>
            <a:pPr marL="0" indent="0">
              <a:buNone/>
            </a:pPr>
            <a:r>
              <a:rPr lang="en-US" dirty="0"/>
              <a:t>Professional Standards</a:t>
            </a:r>
          </a:p>
          <a:p>
            <a:r>
              <a:rPr lang="en-US" dirty="0"/>
              <a:t> Administration 3000</a:t>
            </a:r>
          </a:p>
          <a:p>
            <a:r>
              <a:rPr lang="en-US" dirty="0">
                <a:effectLst/>
                <a:ea typeface="Calibri" panose="020F0502020204030204" pitchFamily="34" charset="0"/>
              </a:rPr>
              <a:t>Free and Reduced-Price Meal Benefits 3100</a:t>
            </a:r>
            <a:endParaRPr lang="en-US"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5" name="Google Shape;158;p21" descr="A person reaching for a paper on a table full of paper and sticky notes">
            <a:extLst>
              <a:ext uri="{FF2B5EF4-FFF2-40B4-BE49-F238E27FC236}">
                <a16:creationId xmlns:a16="http://schemas.microsoft.com/office/drawing/2014/main" id="{3638A106-0B5B-1970-AD01-3462AD8D0738}"/>
              </a:ext>
            </a:extLst>
          </p:cNvPr>
          <p:cNvPicPr preferRelativeResize="0"/>
          <p:nvPr/>
        </p:nvPicPr>
        <p:blipFill rotWithShape="1">
          <a:blip r:embed="rId4">
            <a:alphaModFix/>
          </a:blip>
          <a:srcRect l="24122" r="25737" b="10"/>
          <a:stretch/>
        </p:blipFill>
        <p:spPr>
          <a:xfrm>
            <a:off x="7557764" y="4289174"/>
            <a:ext cx="2677703" cy="2386422"/>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Tree>
    <p:extLst>
      <p:ext uri="{BB962C8B-B14F-4D97-AF65-F5344CB8AC3E}">
        <p14:creationId xmlns:p14="http://schemas.microsoft.com/office/powerpoint/2010/main" val="413402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ACEDD-7E5B-459C-9D7B-9C8034119137}"/>
              </a:ext>
            </a:extLst>
          </p:cNvPr>
          <p:cNvSpPr>
            <a:spLocks noGrp="1"/>
          </p:cNvSpPr>
          <p:nvPr>
            <p:ph type="title"/>
          </p:nvPr>
        </p:nvSpPr>
        <p:spPr>
          <a:xfrm>
            <a:off x="620487" y="659676"/>
            <a:ext cx="4206240" cy="4931228"/>
          </a:xfrm>
        </p:spPr>
        <p:txBody>
          <a:bodyPr/>
          <a:lstStyle/>
          <a:p>
            <a:r>
              <a:rPr lang="en-US" sz="8000" dirty="0"/>
              <a:t>Agenda</a:t>
            </a:r>
          </a:p>
        </p:txBody>
      </p:sp>
      <p:sp>
        <p:nvSpPr>
          <p:cNvPr id="10" name="TextBox 9">
            <a:extLst>
              <a:ext uri="{FF2B5EF4-FFF2-40B4-BE49-F238E27FC236}">
                <a16:creationId xmlns:a16="http://schemas.microsoft.com/office/drawing/2014/main" id="{F34BC2DD-19C0-4D00-A4E0-DBDE539B98C3}"/>
              </a:ext>
            </a:extLst>
          </p:cNvPr>
          <p:cNvSpPr txBox="1"/>
          <p:nvPr/>
        </p:nvSpPr>
        <p:spPr>
          <a:xfrm>
            <a:off x="7365275" y="1043731"/>
            <a:ext cx="4517942" cy="4770537"/>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en-US" sz="3200" dirty="0">
                <a:latin typeface="Museo Slab 500" panose="02000000000000000000" pitchFamily="50" charset="0"/>
              </a:rPr>
              <a:t>What is P-EBT</a:t>
            </a:r>
          </a:p>
          <a:p>
            <a:pPr marL="457200" indent="-457200">
              <a:spcAft>
                <a:spcPts val="2400"/>
              </a:spcAft>
              <a:buFont typeface="Arial" panose="020B0604020202020204" pitchFamily="34" charset="0"/>
              <a:buChar char="•"/>
            </a:pPr>
            <a:r>
              <a:rPr lang="en-US" sz="3200" dirty="0">
                <a:latin typeface="Museo Slab 500" panose="02000000000000000000" pitchFamily="50" charset="0"/>
              </a:rPr>
              <a:t>Data Requirements for SY Corrections and Summer</a:t>
            </a:r>
          </a:p>
          <a:p>
            <a:pPr marL="457200" indent="-457200">
              <a:spcAft>
                <a:spcPts val="2400"/>
              </a:spcAft>
              <a:buFont typeface="Arial" panose="020B0604020202020204" pitchFamily="34" charset="0"/>
              <a:buChar char="•"/>
            </a:pPr>
            <a:r>
              <a:rPr lang="en-US" sz="3200" dirty="0">
                <a:latin typeface="Museo Slab 500" panose="02000000000000000000" pitchFamily="50" charset="0"/>
              </a:rPr>
              <a:t>Practical Scenarios</a:t>
            </a:r>
          </a:p>
          <a:p>
            <a:pPr marL="457200" indent="-457200">
              <a:spcAft>
                <a:spcPts val="2400"/>
              </a:spcAft>
              <a:buFont typeface="Arial" panose="020B0604020202020204" pitchFamily="34" charset="0"/>
              <a:buChar char="•"/>
            </a:pPr>
            <a:r>
              <a:rPr lang="en-US" sz="3200" dirty="0">
                <a:latin typeface="Museo Slab 500" panose="02000000000000000000" pitchFamily="50" charset="0"/>
              </a:rPr>
              <a:t>Questions </a:t>
            </a:r>
          </a:p>
          <a:p>
            <a:pPr marL="457200" indent="-457200">
              <a:spcAft>
                <a:spcPts val="2400"/>
              </a:spcAft>
              <a:buFont typeface="Arial" panose="020B0604020202020204" pitchFamily="34" charset="0"/>
              <a:buChar char="•"/>
            </a:pPr>
            <a:r>
              <a:rPr lang="en-US" sz="3200" dirty="0">
                <a:latin typeface="Museo Slab 500" panose="02000000000000000000" pitchFamily="50" charset="0"/>
              </a:rPr>
              <a:t>Resources</a:t>
            </a:r>
          </a:p>
        </p:txBody>
      </p:sp>
    </p:spTree>
    <p:extLst>
      <p:ext uri="{BB962C8B-B14F-4D97-AF65-F5344CB8AC3E}">
        <p14:creationId xmlns:p14="http://schemas.microsoft.com/office/powerpoint/2010/main" val="684119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young girls holding apples&#10;&#10;Description automatically generated with low confidence">
            <a:extLst>
              <a:ext uri="{FF2B5EF4-FFF2-40B4-BE49-F238E27FC236}">
                <a16:creationId xmlns:a16="http://schemas.microsoft.com/office/drawing/2014/main" id="{D2FEB14B-83AD-49AC-8E6A-4C43CB0DF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274" y="186840"/>
            <a:ext cx="10206794" cy="6671159"/>
          </a:xfrm>
          <a:prstGeom prst="rect">
            <a:avLst/>
          </a:prstGeom>
        </p:spPr>
      </p:pic>
      <p:sp>
        <p:nvSpPr>
          <p:cNvPr id="3" name="Title 2">
            <a:extLst>
              <a:ext uri="{FF2B5EF4-FFF2-40B4-BE49-F238E27FC236}">
                <a16:creationId xmlns:a16="http://schemas.microsoft.com/office/drawing/2014/main" id="{FF193A42-840B-40E1-897B-5F8296F79046}"/>
              </a:ext>
            </a:extLst>
          </p:cNvPr>
          <p:cNvSpPr>
            <a:spLocks noGrp="1"/>
          </p:cNvSpPr>
          <p:nvPr>
            <p:ph type="title"/>
          </p:nvPr>
        </p:nvSpPr>
        <p:spPr>
          <a:xfrm>
            <a:off x="0" y="948290"/>
            <a:ext cx="5516332" cy="3832609"/>
          </a:xfrm>
        </p:spPr>
        <p:txBody>
          <a:bodyPr/>
          <a:lstStyle/>
          <a:p>
            <a:r>
              <a:rPr lang="en-US" sz="5000" dirty="0"/>
              <a:t>What is the Pandemic Electronic Benefits Transfer (P-EBT) Program?</a:t>
            </a:r>
          </a:p>
        </p:txBody>
      </p:sp>
    </p:spTree>
    <p:extLst>
      <p:ext uri="{BB962C8B-B14F-4D97-AF65-F5344CB8AC3E}">
        <p14:creationId xmlns:p14="http://schemas.microsoft.com/office/powerpoint/2010/main" val="313848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C0DDC-D116-43DA-B0B5-A6A82668AD5D}"/>
              </a:ext>
            </a:extLst>
          </p:cNvPr>
          <p:cNvSpPr>
            <a:spLocks noGrp="1"/>
          </p:cNvSpPr>
          <p:nvPr>
            <p:ph type="title"/>
          </p:nvPr>
        </p:nvSpPr>
        <p:spPr/>
        <p:txBody>
          <a:bodyPr>
            <a:normAutofit/>
          </a:bodyPr>
          <a:lstStyle/>
          <a:p>
            <a:r>
              <a:rPr lang="en-US" sz="6500" dirty="0"/>
              <a:t>P-EBT</a:t>
            </a:r>
          </a:p>
        </p:txBody>
      </p:sp>
      <p:sp>
        <p:nvSpPr>
          <p:cNvPr id="5" name="Content Placeholder 4">
            <a:extLst>
              <a:ext uri="{FF2B5EF4-FFF2-40B4-BE49-F238E27FC236}">
                <a16:creationId xmlns:a16="http://schemas.microsoft.com/office/drawing/2014/main" id="{5B430F02-9645-4F56-99F7-1DC2F76FFFE5}"/>
              </a:ext>
            </a:extLst>
          </p:cNvPr>
          <p:cNvSpPr>
            <a:spLocks noGrp="1"/>
          </p:cNvSpPr>
          <p:nvPr>
            <p:ph idx="1"/>
          </p:nvPr>
        </p:nvSpPr>
        <p:spPr/>
        <p:txBody>
          <a:bodyPr>
            <a:noAutofit/>
          </a:bodyPr>
          <a:lstStyle/>
          <a:p>
            <a:pPr marL="0" lvl="0" indent="0" rtl="0">
              <a:lnSpc>
                <a:spcPct val="90000"/>
              </a:lnSpc>
              <a:spcBef>
                <a:spcPts val="0"/>
              </a:spcBef>
              <a:spcAft>
                <a:spcPts val="0"/>
              </a:spcAft>
              <a:buClr>
                <a:schemeClr val="dk1"/>
              </a:buClr>
              <a:buSzPts val="2811"/>
              <a:buFont typeface="Arial"/>
              <a:buNone/>
            </a:pPr>
            <a:r>
              <a:rPr lang="en-US" sz="3600" dirty="0">
                <a:solidFill>
                  <a:schemeClr val="dk1"/>
                </a:solidFill>
                <a:ea typeface="Calibri"/>
                <a:cs typeface="Calibri"/>
                <a:sym typeface="Calibri"/>
              </a:rPr>
              <a:t>Families First Coronavirus Response Act (FFCRA) created P-EBT to assist families who lost access to free or reduced-price school meals due to school closures in response to COVID-19.</a:t>
            </a:r>
          </a:p>
        </p:txBody>
      </p:sp>
      <p:pic>
        <p:nvPicPr>
          <p:cNvPr id="9" name="Picture 8" descr="Icon&#10;&#10;Description automatically generated">
            <a:extLst>
              <a:ext uri="{FF2B5EF4-FFF2-40B4-BE49-F238E27FC236}">
                <a16:creationId xmlns:a16="http://schemas.microsoft.com/office/drawing/2014/main" id="{0D36ED96-022A-45E0-9FDB-99BC7703973C}"/>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11" name="Google Shape;179;p24" descr="A family sitting at a table&#10;&#10;Description automatically generated with low confidence">
            <a:extLst>
              <a:ext uri="{FF2B5EF4-FFF2-40B4-BE49-F238E27FC236}">
                <a16:creationId xmlns:a16="http://schemas.microsoft.com/office/drawing/2014/main" id="{B5DB1740-37D3-F980-E10C-D0EFB9E48742}"/>
              </a:ext>
            </a:extLst>
          </p:cNvPr>
          <p:cNvPicPr preferRelativeResize="0"/>
          <p:nvPr/>
        </p:nvPicPr>
        <p:blipFill rotWithShape="1">
          <a:blip r:embed="rId4">
            <a:alphaModFix/>
          </a:blip>
          <a:srcRect l="31008" r="12662"/>
          <a:stretch/>
        </p:blipFill>
        <p:spPr>
          <a:xfrm>
            <a:off x="281354" y="250434"/>
            <a:ext cx="3807304" cy="6250849"/>
          </a:xfrm>
          <a:prstGeom prst="rect">
            <a:avLst/>
          </a:prstGeom>
          <a:noFill/>
          <a:ln>
            <a:noFill/>
          </a:ln>
        </p:spPr>
      </p:pic>
    </p:spTree>
    <p:extLst>
      <p:ext uri="{BB962C8B-B14F-4D97-AF65-F5344CB8AC3E}">
        <p14:creationId xmlns:p14="http://schemas.microsoft.com/office/powerpoint/2010/main" val="1795373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ketchyVTI">
  <a:themeElements>
    <a:clrScheme name="SNU">
      <a:dk1>
        <a:sysClr val="windowText" lastClr="000000"/>
      </a:dk1>
      <a:lt1>
        <a:sysClr val="window" lastClr="FFFFFF"/>
      </a:lt1>
      <a:dk2>
        <a:srgbClr val="212121"/>
      </a:dk2>
      <a:lt2>
        <a:srgbClr val="636363"/>
      </a:lt2>
      <a:accent1>
        <a:srgbClr val="4DC1DF"/>
      </a:accent1>
      <a:accent2>
        <a:srgbClr val="82BC00"/>
      </a:accent2>
      <a:accent3>
        <a:srgbClr val="ADA300"/>
      </a:accent3>
      <a:accent4>
        <a:srgbClr val="C9910D"/>
      </a:accent4>
      <a:accent5>
        <a:srgbClr val="AD431C"/>
      </a:accent5>
      <a:accent6>
        <a:srgbClr val="815374"/>
      </a:accent6>
      <a:hlink>
        <a:srgbClr val="8F8F8F"/>
      </a:hlink>
      <a:folHlink>
        <a:srgbClr val="A5A5A5"/>
      </a:folHlink>
    </a:clrScheme>
    <a:fontScheme name="Custom 3">
      <a:majorFont>
        <a:latin typeface="Catseye Bold"/>
        <a:ea typeface=""/>
        <a:cs typeface=""/>
      </a:majorFont>
      <a:minorFont>
        <a:latin typeface="Museo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D2896BB-5566-4403-84AA-2FD10D9622B9}">
  <ds:schemaRefs>
    <ds:schemaRef ds:uri="http://schemas.microsoft.com/sharepoint/v3/contenttype/forms"/>
  </ds:schemaRefs>
</ds:datastoreItem>
</file>

<file path=customXml/itemProps2.xml><?xml version="1.0" encoding="utf-8"?>
<ds:datastoreItem xmlns:ds="http://schemas.openxmlformats.org/officeDocument/2006/customXml" ds:itemID="{9CFB608F-E2ED-4AA5-B472-3C2C89444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A8DA88-2D67-4B30-8205-C52078711284}">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Sketch presentation</Template>
  <TotalTime>1517</TotalTime>
  <Words>3709</Words>
  <Application>Microsoft Office PowerPoint</Application>
  <PresentationFormat>Widescreen</PresentationFormat>
  <Paragraphs>357</Paragraphs>
  <Slides>42</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Catseye Bold</vt:lpstr>
      <vt:lpstr>Museo 500</vt:lpstr>
      <vt:lpstr>Museo Slab 500</vt:lpstr>
      <vt:lpstr>Raleway</vt:lpstr>
      <vt:lpstr>Segoe UI</vt:lpstr>
      <vt:lpstr>Trebuchet MS</vt:lpstr>
      <vt:lpstr>SketchyVTI</vt:lpstr>
      <vt:lpstr>PowerPoint Presentation</vt:lpstr>
      <vt:lpstr>PowerPoint Presentation</vt:lpstr>
      <vt:lpstr>CDE School Nutrition</vt:lpstr>
      <vt:lpstr>Non-Discrimination Statement</vt:lpstr>
      <vt:lpstr>Conditions for Success</vt:lpstr>
      <vt:lpstr>Learning Objectives</vt:lpstr>
      <vt:lpstr>Agenda</vt:lpstr>
      <vt:lpstr>What is the Pandemic Electronic Benefits Transfer (P-EBT) Program?</vt:lpstr>
      <vt:lpstr>P-EBT</vt:lpstr>
      <vt:lpstr>Eligibility for P-EBT </vt:lpstr>
      <vt:lpstr>Data Requirements for School Year Corrections and Summer</vt:lpstr>
      <vt:lpstr>P-EBT Data Collection in Data Pipeline</vt:lpstr>
      <vt:lpstr>P-EBT Data Collection in Data Pipeline</vt:lpstr>
      <vt:lpstr> (e) RELEASE OF INFORMATION.—Notwithstanding any other provision of law, the Secretary of Agriculture may authorize State educational agencies and school food authorities administering a school lunch program under the Richard B. Russell National School Lunch Act (42 U.S.C. 1751 et seq.) to release to appropriate officials administering the supplemental nutrition assistance program such information as may be necessary to carry out this section.</vt:lpstr>
      <vt:lpstr>Differences with this Corrections &amp; Summer Period</vt:lpstr>
      <vt:lpstr>Tips for the P-EBT Uploads</vt:lpstr>
      <vt:lpstr>Guiding Principles for this Corrections &amp; Summer Period</vt:lpstr>
      <vt:lpstr>Practical Scenarios</vt:lpstr>
      <vt:lpstr>PowerPoint Presentation</vt:lpstr>
      <vt:lpstr>Scenario 1</vt:lpstr>
      <vt:lpstr>Petyr Parker was found eligible for Free Lunch on April 30 and he did not get included in our submissions for the 2021-2022 School Year. </vt:lpstr>
      <vt:lpstr>Petyr Parker was found eligible for Free Lunch on April 30 and he did not get included in our submissions for the 2021-2022 School Year. </vt:lpstr>
      <vt:lpstr>Scenario 2</vt:lpstr>
      <vt:lpstr>Thor was found eligible for Free Lunch on June 3 (after the end of the school year).  </vt:lpstr>
      <vt:lpstr>Thor was found eligible for Free Lunch on June 3 (after the end of the school year).  </vt:lpstr>
      <vt:lpstr>Scenario 3</vt:lpstr>
      <vt:lpstr>Spruce Wayne was found eligible for Free or Reduced Price Lunch on July 6, 2022.  </vt:lpstr>
      <vt:lpstr>Spruce Wayne was found eligible for Free or Reduced Price Lunch on July 6, 2022.  </vt:lpstr>
      <vt:lpstr>Can you spot what is wrong?</vt:lpstr>
      <vt:lpstr>Can you spot what is wrong?</vt:lpstr>
      <vt:lpstr>Scenario 4</vt:lpstr>
      <vt:lpstr>Diana Prynce was submitted in the previous collections as an In-Person learner. After reviewing the data more closely, we came to realize the Diana was a remote learning from 10/5/21 - 3/23/22. </vt:lpstr>
      <vt:lpstr>Diana Prynce was submitted in the previous collections as an In-Person learner. After reviewing the data more closely, we came to realize the Diana was a remote learning from 10/5/21 - 3/23/22. </vt:lpstr>
      <vt:lpstr>Scenario 5</vt:lpstr>
      <vt:lpstr>Peeka Chu was found eligible for Free Lunch on January 20 and was submitted in the Spring 2022 collection in May. He was NOT included in the Fall 2021 collection in April since he had not been found eligible at that time. </vt:lpstr>
      <vt:lpstr>Peeka Chu was found eligible for Free Lunch on January 20 and was submitted in the Spring 2022 collection in May. He was NOT included in the Fall 2021 collection in April since he had not been found eligible at that time. </vt:lpstr>
      <vt:lpstr>PowerPoint Presentation</vt:lpstr>
      <vt:lpstr>A reminder of common errors</vt:lpstr>
      <vt:lpstr>Resources</vt:lpstr>
      <vt:lpstr>Office Hours Return</vt:lpstr>
      <vt:lpstr>Training Evaluation &amp; Certificate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Fueling Kids</dc:title>
  <dc:creator>Butler, Allison</dc:creator>
  <cp:lastModifiedBy>Francisco, Christian</cp:lastModifiedBy>
  <cp:revision>17</cp:revision>
  <dcterms:created xsi:type="dcterms:W3CDTF">2022-02-14T21:25:56Z</dcterms:created>
  <dcterms:modified xsi:type="dcterms:W3CDTF">2022-07-27T21:42:38Z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ArticulateGUID">
    <vt:lpwstr>EA6D5405-4303-4B8B-97E9-698FF00D1D6D</vt:lpwstr>
  </property>
  <property fmtid="{D5CDD505-2E9C-101B-9397-08002B2CF9AE}" pid="4" name="ArticulatePath">
    <vt:lpwstr>SN Slide Deck_Blue</vt:lpwstr>
  </property>
</Properties>
</file>