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82" r:id="rId3"/>
    <p:sldId id="384" r:id="rId4"/>
    <p:sldId id="378" r:id="rId5"/>
    <p:sldId id="377" r:id="rId6"/>
    <p:sldId id="2683" r:id="rId7"/>
    <p:sldId id="2684" r:id="rId8"/>
    <p:sldId id="2670" r:id="rId9"/>
    <p:sldId id="2679"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40621" autoAdjust="0"/>
  </p:normalViewPr>
  <p:slideViewPr>
    <p:cSldViewPr snapToGrid="0">
      <p:cViewPr varScale="1">
        <p:scale>
          <a:sx n="46" d="100"/>
          <a:sy n="46" d="100"/>
        </p:scale>
        <p:origin x="333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CC08907-217C-4EE7-AF73-4E3B99C2CB0D}">
      <dgm:prSet custT="1"/>
      <dgm:spPr/>
      <dgm:t>
        <a:bodyPr/>
        <a:lstStyle/>
        <a:p>
          <a:r>
            <a:rPr lang="en-US" sz="2800" b="1" dirty="0"/>
            <a:t>CDE School Nutrition Unit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custT="1"/>
      <dgm:spPr/>
      <dgm:t>
        <a:bodyPr/>
        <a:lstStyle/>
        <a:p>
          <a:r>
            <a:rPr lang="en-US" sz="2400" b="0" i="0" u="none" dirty="0"/>
            <a:t>Nourish young bodies and minds. End childhood hunger.</a:t>
          </a:r>
          <a:endParaRPr lang="en-US" sz="2400" dirty="0"/>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custT="1"/>
      <dgm:spPr/>
      <dgm:t>
        <a:bodyPr/>
        <a:lstStyle/>
        <a:p>
          <a:r>
            <a:rPr lang="en-US" sz="2800" b="1" dirty="0"/>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custT="1"/>
      <dgm:spPr/>
      <dgm:t>
        <a:bodyPr/>
        <a:lstStyle/>
        <a:p>
          <a:r>
            <a:rPr lang="en-US" sz="2400" b="0" i="0" u="none" dirty="0"/>
            <a:t>We support the child nutrition community through innovation, training, and partnerships to ensure all youth have access to healthy meals.</a:t>
          </a:r>
          <a:endParaRPr lang="en-US" sz="2400" dirty="0"/>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custScaleX="111824" custScaleY="51101" custLinFactNeighborX="9428" custLinFactNeighborY="12624">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custLinFactNeighborX="60313" custLinFactNeighborY="83007">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custScaleX="128507" custScaleY="54301">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custScaleY="101820">
        <dgm:presLayoutVars>
          <dgm:bulletEnabled val="1"/>
        </dgm:presLayoutVars>
      </dgm:prSet>
      <dgm:spPr/>
    </dgm:pt>
  </dgm:ptLst>
  <dgm:cxnLst>
    <dgm:cxn modelId="{DE520D5E-6719-46E3-97A9-0D4AC4D51DAE}" srcId="{324CEDC4-E866-412F-9453-2C13FDE6B73B}" destId="{BB647D1A-5163-464A-9110-7A456D59C881}" srcOrd="0" destOrd="0" parTransId="{809E2021-0059-44AC-8FA3-5823A3E3C21A}" sibTransId="{2E374727-9D08-4ABE-97FE-7ABBA1CEE423}"/>
    <dgm:cxn modelId="{E3CCB05F-CE87-4F65-ACE4-2339833AC004}" type="presOf" srcId="{BB647D1A-5163-464A-9110-7A456D59C881}" destId="{49E03E5F-9976-4B9A-A85C-C209340D3FEB}" srcOrd="0" destOrd="0" presId="urn:microsoft.com/office/officeart/2005/8/layout/list1"/>
    <dgm:cxn modelId="{324C4B64-3D02-45FD-A177-F780DB402367}" type="presOf" srcId="{1919922F-56C3-47DB-A7BC-3C5C6194160D}" destId="{B441570C-EB81-4325-9B86-6CEE9F51DC5C}" srcOrd="0" destOrd="0" presId="urn:microsoft.com/office/officeart/2005/8/layout/list1"/>
    <dgm:cxn modelId="{36E24248-FEA3-44D2-AE36-B9F02FFE1D40}" type="presOf" srcId="{7CC08907-217C-4EE7-AF73-4E3B99C2CB0D}" destId="{5EDEC507-F1DB-47B7-BA05-1D4985E23761}" srcOrd="1" destOrd="0" presId="urn:microsoft.com/office/officeart/2005/8/layout/list1"/>
    <dgm:cxn modelId="{81F32F4C-96DB-47A9-82A6-B5940B217B81}" type="presOf" srcId="{324CEDC4-E866-412F-9453-2C13FDE6B73B}" destId="{2C5008C4-6DEE-4B5E-8BA0-9D5E74DFFDCC}"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9C51180-780A-4FE5-847F-887A73E10277}" type="presOf" srcId="{7CC08907-217C-4EE7-AF73-4E3B99C2CB0D}" destId="{06BFC0BC-2DE1-469E-B93D-F52425494882}" srcOrd="0" destOrd="0" presId="urn:microsoft.com/office/officeart/2005/8/layout/list1"/>
    <dgm:cxn modelId="{03153AA3-2785-430C-87A2-53FDE85B735F}" type="presOf" srcId="{324CEDC4-E866-412F-9453-2C13FDE6B73B}" destId="{E0D11013-1B9B-4070-95B6-1ACC4D8450D5}"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7A152CFB-28D5-4500-87B2-37BB9BA34366}" type="presOf" srcId="{013335A3-9EB8-4CF3-A3DD-ACDE40BAA31C}" destId="{E478A8B6-03C9-4CD0-94CB-011908297CA9}" srcOrd="0" destOrd="0" presId="urn:microsoft.com/office/officeart/2005/8/layout/list1"/>
    <dgm:cxn modelId="{98FD3193-76A8-4404-94A1-EA7A13713E5B}" type="presParOf" srcId="{B441570C-EB81-4325-9B86-6CEE9F51DC5C}" destId="{32384590-5057-42D8-ABD9-38E6BFC8387D}" srcOrd="0" destOrd="0" presId="urn:microsoft.com/office/officeart/2005/8/layout/list1"/>
    <dgm:cxn modelId="{3A21A6F3-904E-4CF0-BC45-64E63B935D8B}" type="presParOf" srcId="{32384590-5057-42D8-ABD9-38E6BFC8387D}" destId="{06BFC0BC-2DE1-469E-B93D-F52425494882}" srcOrd="0" destOrd="0" presId="urn:microsoft.com/office/officeart/2005/8/layout/list1"/>
    <dgm:cxn modelId="{F5F9F0E0-8601-44BD-B1FE-4BD0931DCE22}" type="presParOf" srcId="{32384590-5057-42D8-ABD9-38E6BFC8387D}" destId="{5EDEC507-F1DB-47B7-BA05-1D4985E23761}" srcOrd="1" destOrd="0" presId="urn:microsoft.com/office/officeart/2005/8/layout/list1"/>
    <dgm:cxn modelId="{6C36BAB5-C3C7-483C-8A93-EBC6805F52C7}" type="presParOf" srcId="{B441570C-EB81-4325-9B86-6CEE9F51DC5C}" destId="{8D1E3F72-9F1A-41E0-A52E-5805AC435BB6}" srcOrd="1" destOrd="0" presId="urn:microsoft.com/office/officeart/2005/8/layout/list1"/>
    <dgm:cxn modelId="{70252996-A38A-4299-BA28-8D3476C36375}" type="presParOf" srcId="{B441570C-EB81-4325-9B86-6CEE9F51DC5C}" destId="{E478A8B6-03C9-4CD0-94CB-011908297CA9}" srcOrd="2" destOrd="0" presId="urn:microsoft.com/office/officeart/2005/8/layout/list1"/>
    <dgm:cxn modelId="{4F6A0922-5356-4EFF-BD52-36A657039883}" type="presParOf" srcId="{B441570C-EB81-4325-9B86-6CEE9F51DC5C}" destId="{7E7BF747-C3E5-4DF5-83DB-F8AF47C5B38B}" srcOrd="3" destOrd="0" presId="urn:microsoft.com/office/officeart/2005/8/layout/list1"/>
    <dgm:cxn modelId="{41B18C98-5C8A-438A-B34B-5C1A527F68ED}" type="presParOf" srcId="{B441570C-EB81-4325-9B86-6CEE9F51DC5C}" destId="{23AA231F-BB90-4C70-ABC3-2480CE1AF88E}" srcOrd="4" destOrd="0" presId="urn:microsoft.com/office/officeart/2005/8/layout/list1"/>
    <dgm:cxn modelId="{2F82A714-3219-455D-BAE1-20DEE17FBC80}" type="presParOf" srcId="{23AA231F-BB90-4C70-ABC3-2480CE1AF88E}" destId="{2C5008C4-6DEE-4B5E-8BA0-9D5E74DFFDCC}" srcOrd="0" destOrd="0" presId="urn:microsoft.com/office/officeart/2005/8/layout/list1"/>
    <dgm:cxn modelId="{F6F6F2B7-763D-453D-AC64-2B662D75D532}" type="presParOf" srcId="{23AA231F-BB90-4C70-ABC3-2480CE1AF88E}" destId="{E0D11013-1B9B-4070-95B6-1ACC4D8450D5}" srcOrd="1" destOrd="0" presId="urn:microsoft.com/office/officeart/2005/8/layout/list1"/>
    <dgm:cxn modelId="{297E2B33-17CD-4B1D-AF8D-CB3D15263B79}" type="presParOf" srcId="{B441570C-EB81-4325-9B86-6CEE9F51DC5C}" destId="{5AF2C68E-F7AF-4255-A834-E60476581252}" srcOrd="5" destOrd="0" presId="urn:microsoft.com/office/officeart/2005/8/layout/list1"/>
    <dgm:cxn modelId="{8C404FBC-151A-4815-A26E-9D7BAA61D2B5}"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546072"/>
          <a:ext cx="7282543" cy="22010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35382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t>Nourish young bodies and minds. End childhood hunger.</a:t>
          </a:r>
          <a:endParaRPr lang="en-US" sz="2400" kern="1200" dirty="0"/>
        </a:p>
      </dsp:txBody>
      <dsp:txXfrm>
        <a:off x="0" y="546072"/>
        <a:ext cx="7282543" cy="2201062"/>
      </dsp:txXfrm>
    </dsp:sp>
    <dsp:sp modelId="{5EDEC507-F1DB-47B7-BA05-1D4985E23761}">
      <dsp:nvSpPr>
        <dsp:cNvPr id="0" name=""/>
        <dsp:cNvSpPr/>
      </dsp:nvSpPr>
      <dsp:spPr>
        <a:xfrm>
          <a:off x="398457" y="475821"/>
          <a:ext cx="5700541" cy="98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Vision </a:t>
          </a:r>
        </a:p>
      </dsp:txBody>
      <dsp:txXfrm>
        <a:off x="446322" y="523686"/>
        <a:ext cx="5604811" cy="884795"/>
      </dsp:txXfrm>
    </dsp:sp>
    <dsp:sp modelId="{49E03E5F-9976-4B9A-A85C-C209340D3FEB}">
      <dsp:nvSpPr>
        <dsp:cNvPr id="0" name=""/>
        <dsp:cNvSpPr/>
      </dsp:nvSpPr>
      <dsp:spPr>
        <a:xfrm>
          <a:off x="0" y="2889308"/>
          <a:ext cx="7282543" cy="291867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35382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t>We support the child nutrition community through innovation, training, and partnerships to ensure all youth have access to healthy meals.</a:t>
          </a:r>
          <a:endParaRPr lang="en-US" sz="2400" kern="1200" dirty="0"/>
        </a:p>
      </dsp:txBody>
      <dsp:txXfrm>
        <a:off x="0" y="2889308"/>
        <a:ext cx="7282543" cy="2918670"/>
      </dsp:txXfrm>
    </dsp:sp>
    <dsp:sp modelId="{E0D11013-1B9B-4070-95B6-1ACC4D8450D5}">
      <dsp:nvSpPr>
        <dsp:cNvPr id="0" name=""/>
        <dsp:cNvSpPr/>
      </dsp:nvSpPr>
      <dsp:spPr>
        <a:xfrm>
          <a:off x="364127" y="2806780"/>
          <a:ext cx="6551004" cy="104192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Mission</a:t>
          </a:r>
        </a:p>
      </dsp:txBody>
      <dsp:txXfrm>
        <a:off x="414990" y="2857643"/>
        <a:ext cx="6449278" cy="9402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a:t>
            </a:r>
          </a:p>
          <a:p>
            <a:endParaRPr lang="en-US" dirty="0"/>
          </a:p>
          <a:p>
            <a:r>
              <a:rPr lang="en-US" dirty="0"/>
              <a:t>Thanks for joining us today to share the latest and greatest about the Pandemic-EBT program (P-EBT). My name is Rachael Burnham I’m a Principal Consultant with the CDE School Nutrition Unit and I will be leading us through today’s Town Hall. We also have representatives from Crocus and Department of Human Services to help with questions. </a:t>
            </a:r>
          </a:p>
          <a:p>
            <a:endParaRPr lang="en-US" dirty="0"/>
          </a:p>
          <a:p>
            <a:r>
              <a:rPr lang="en-US" dirty="0"/>
              <a:t>This session is being recorded and ppt slides will be shared. Before we get started let’s go over some quick housekeeping items as we have transitioned to a newer virtual platform via zoom.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7198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spcBef>
                <a:spcPts val="0"/>
              </a:spcBef>
              <a:spcAft>
                <a:spcPts val="0"/>
              </a:spcAft>
            </a:pPr>
            <a:r>
              <a:rPr lang="en-US" i="0" dirty="0">
                <a:effectLst/>
                <a:ea typeface="Calibri" panose="020F0502020204030204" pitchFamily="34" charset="0"/>
              </a:rPr>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 </a:t>
            </a:r>
          </a:p>
          <a:p>
            <a:pPr marR="0">
              <a:spcBef>
                <a:spcPts val="0"/>
              </a:spcBef>
              <a:spcAft>
                <a:spcPts val="0"/>
              </a:spcAft>
            </a:pPr>
            <a:endParaRPr lang="en-US" i="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ea typeface="Calibri" panose="020F0502020204030204" pitchFamily="34" charset="0"/>
              </a:rPr>
              <a:t>If you keep moving across the bottom portion of your screen you will see a chat icon in the middle. If you have any questions today, please insert them into the chat-</a:t>
            </a:r>
            <a:r>
              <a:rPr lang="en-US" sz="1200" i="0" dirty="0">
                <a:effectLst/>
                <a:latin typeface="Calibri" panose="020F0502020204030204" pitchFamily="34" charset="0"/>
                <a:ea typeface="Calibri" panose="020F0502020204030204" pitchFamily="34" charset="0"/>
              </a:rPr>
              <a:t>we will monitor the chat and compile a list of questions to address at the end of the webinar if we have time. </a:t>
            </a:r>
            <a:endParaRPr lang="en-US" dirty="0"/>
          </a:p>
          <a:p>
            <a:pPr marR="0">
              <a:spcBef>
                <a:spcPts val="0"/>
              </a:spcBef>
              <a:spcAft>
                <a:spcPts val="0"/>
              </a:spcAft>
            </a:pPr>
            <a:endParaRPr lang="en-US" i="0" dirty="0">
              <a:effectLst/>
              <a:ea typeface="Calibri" panose="020F0502020204030204" pitchFamily="34" charset="0"/>
            </a:endParaRPr>
          </a:p>
          <a:p>
            <a:pPr marR="0">
              <a:spcBef>
                <a:spcPts val="0"/>
              </a:spcBef>
              <a:spcAft>
                <a:spcPts val="0"/>
              </a:spcAft>
            </a:pPr>
            <a:r>
              <a:rPr lang="en-US" i="0" dirty="0">
                <a:effectLst/>
                <a:ea typeface="Calibri" panose="020F0502020204030204" pitchFamily="34" charset="0"/>
              </a:rPr>
              <a:t>We will insert the PowerPoint slides for today with speaker notes into the chat for you to download. </a:t>
            </a:r>
          </a:p>
          <a:p>
            <a:pPr marR="0">
              <a:spcBef>
                <a:spcPts val="0"/>
              </a:spcBef>
              <a:spcAft>
                <a:spcPts val="0"/>
              </a:spcAft>
            </a:pPr>
            <a:endParaRPr lang="en-US" i="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To the right of the chat icon, is an icon for closed captioning if you needed it. Go ahead and click this button for subtitles. </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88811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spent time updating our vision and mission and this is something our unit is extremely proud of. I will pause on this slide for your quick review.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dirty="0"/>
          </a:p>
        </p:txBody>
      </p:sp>
    </p:spTree>
    <p:extLst>
      <p:ext uri="{BB962C8B-B14F-4D97-AF65-F5344CB8AC3E}">
        <p14:creationId xmlns:p14="http://schemas.microsoft.com/office/powerpoint/2010/main" val="247722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b="0" i="0" dirty="0">
                <a:effectLst/>
                <a:latin typeface="Calibri" panose="020F0502020204030204" pitchFamily="34" charset="0"/>
              </a:rPr>
              <a:t>We include the nondiscrimination statement in our trainings as a reminder of our responsibilities to ensure all eligible people may participate in our child nutrition programs. </a:t>
            </a:r>
            <a:r>
              <a:rPr lang="en-US" b="0" i="0">
                <a:effectLst/>
                <a:latin typeface="Calibri" panose="020F0502020204030204" pitchFamily="34" charset="0"/>
              </a:rPr>
              <a:t>As equal opportunity providers, we prohibit discrimination in our programs and provide fair and equitable treatment to every participant.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conditions for success to make our time together today as meaningful as possible include.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9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dirty="0">
              <a:solidFill>
                <a:srgbClr val="232333"/>
              </a:solidFill>
              <a:effectLst/>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99741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We will be regularly attending the CDE Data Pipeline Town Hall trainings. You can find the schedule and meeting links on the link here. Our unit will also be scheduling another P-EBT Town Hall sometime the end of this month or very early September. </a:t>
            </a:r>
          </a:p>
          <a:p>
            <a:pPr rtl="0">
              <a:spcBef>
                <a:spcPts val="0"/>
              </a:spcBef>
              <a:spcAft>
                <a:spcPts val="0"/>
              </a:spcAft>
            </a:pPr>
            <a:r>
              <a:rPr lang="en-US" dirty="0"/>
              <a:t>For regularly updated FAQ’s, recorded trainings and some of the templates I showed today you can visit these webpages. </a:t>
            </a:r>
          </a:p>
          <a:p>
            <a:pPr rtl="0">
              <a:spcBef>
                <a:spcPts val="0"/>
              </a:spcBef>
              <a:spcAft>
                <a:spcPts val="0"/>
              </a:spcAft>
            </a:pPr>
            <a:r>
              <a:rPr lang="en-US" dirty="0"/>
              <a:t>Now, we will open it up for questions.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879578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mailto:cdhs_pebtcolorado@state.co.u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cde.state.co.us/nutrition/schoolmealeligibility"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cdhs.colorado.gov/p-ebt" TargetMode="External"/><Relationship Id="rId5" Type="http://schemas.openxmlformats.org/officeDocument/2006/relationships/hyperlink" Target="https://www.cde.state.co.us/datapipeline/p-ebtdatacollection" TargetMode="External"/><Relationship Id="rId4" Type="http://schemas.openxmlformats.org/officeDocument/2006/relationships/hyperlink" Target="https://www.cde.state.co.us/datapipeline/train_schedu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Nutrition Town Hall</a:t>
            </a:r>
            <a:br>
              <a:rPr lang="en-US" dirty="0"/>
            </a:br>
            <a:r>
              <a:rPr lang="en-US" dirty="0"/>
              <a:t>P-EBT Updates</a:t>
            </a:r>
          </a:p>
        </p:txBody>
      </p:sp>
      <p:sp>
        <p:nvSpPr>
          <p:cNvPr id="3" name="Subtitle 2"/>
          <p:cNvSpPr>
            <a:spLocks noGrp="1"/>
          </p:cNvSpPr>
          <p:nvPr>
            <p:ph type="subTitle" idx="1"/>
          </p:nvPr>
        </p:nvSpPr>
        <p:spPr/>
        <p:txBody>
          <a:bodyPr/>
          <a:lstStyle/>
          <a:p>
            <a:r>
              <a:rPr lang="en-US" dirty="0"/>
              <a:t>Tune in to hear the latest about P-EBT! </a:t>
            </a:r>
          </a:p>
          <a:p>
            <a:r>
              <a:rPr lang="en-US" dirty="0"/>
              <a:t>This Town Hall will start at 2PM.</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custDataLst>
      <p:tags r:id="rId1"/>
    </p:custDataLst>
    <p:extLst>
      <p:ext uri="{BB962C8B-B14F-4D97-AF65-F5344CB8AC3E}">
        <p14:creationId xmlns:p14="http://schemas.microsoft.com/office/powerpoint/2010/main" val="30449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93D1-D222-401B-A916-73419F12172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559E92B-57F1-4EC9-BC34-7B5B9604A2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38" y="254514"/>
            <a:ext cx="9139123" cy="5711952"/>
          </a:xfrm>
          <a:prstGeom prst="rect">
            <a:avLst/>
          </a:prstGeom>
        </p:spPr>
      </p:pic>
      <p:sp>
        <p:nvSpPr>
          <p:cNvPr id="4" name="Speech Bubble: Rectangle 3">
            <a:extLst>
              <a:ext uri="{FF2B5EF4-FFF2-40B4-BE49-F238E27FC236}">
                <a16:creationId xmlns:a16="http://schemas.microsoft.com/office/drawing/2014/main" id="{23871570-ADD1-4829-92C2-045ED3A74159}"/>
              </a:ext>
            </a:extLst>
          </p:cNvPr>
          <p:cNvSpPr/>
          <p:nvPr/>
        </p:nvSpPr>
        <p:spPr>
          <a:xfrm>
            <a:off x="63610" y="4253948"/>
            <a:ext cx="1039871" cy="756418"/>
          </a:xfrm>
          <a:prstGeom prst="wedgeRectCallout">
            <a:avLst>
              <a:gd name="adj1" fmla="val -8056"/>
              <a:gd name="adj2" fmla="val 127818"/>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Mute/</a:t>
            </a:r>
          </a:p>
          <a:p>
            <a:pPr algn="ctr"/>
            <a:r>
              <a:rPr lang="en-US" sz="1600" b="1" dirty="0"/>
              <a:t>unmute</a:t>
            </a:r>
          </a:p>
        </p:txBody>
      </p:sp>
      <p:sp>
        <p:nvSpPr>
          <p:cNvPr id="5" name="Speech Bubble: Rectangle 4">
            <a:extLst>
              <a:ext uri="{FF2B5EF4-FFF2-40B4-BE49-F238E27FC236}">
                <a16:creationId xmlns:a16="http://schemas.microsoft.com/office/drawing/2014/main" id="{17C32B33-8B13-41EA-AE96-FF0648B90358}"/>
              </a:ext>
            </a:extLst>
          </p:cNvPr>
          <p:cNvSpPr/>
          <p:nvPr/>
        </p:nvSpPr>
        <p:spPr>
          <a:xfrm>
            <a:off x="1103480" y="4253949"/>
            <a:ext cx="776789" cy="756418"/>
          </a:xfrm>
          <a:prstGeom prst="wedgeRectCallout">
            <a:avLst>
              <a:gd name="adj1" fmla="val -54254"/>
              <a:gd name="adj2" fmla="val 13234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Video</a:t>
            </a:r>
          </a:p>
        </p:txBody>
      </p:sp>
      <p:sp>
        <p:nvSpPr>
          <p:cNvPr id="6" name="Speech Bubble: Rectangle 5">
            <a:extLst>
              <a:ext uri="{FF2B5EF4-FFF2-40B4-BE49-F238E27FC236}">
                <a16:creationId xmlns:a16="http://schemas.microsoft.com/office/drawing/2014/main" id="{C1C429C7-A369-4FBF-91D7-C4B0F2E58726}"/>
              </a:ext>
            </a:extLst>
          </p:cNvPr>
          <p:cNvSpPr/>
          <p:nvPr/>
        </p:nvSpPr>
        <p:spPr>
          <a:xfrm>
            <a:off x="3723649" y="4253948"/>
            <a:ext cx="848351" cy="756418"/>
          </a:xfrm>
          <a:prstGeom prst="wedgeRectCallout">
            <a:avLst>
              <a:gd name="adj1" fmla="val -6171"/>
              <a:gd name="adj2" fmla="val 133969"/>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Chat</a:t>
            </a:r>
          </a:p>
        </p:txBody>
      </p:sp>
      <p:sp>
        <p:nvSpPr>
          <p:cNvPr id="7" name="Speech Bubble: Rectangle 6">
            <a:extLst>
              <a:ext uri="{FF2B5EF4-FFF2-40B4-BE49-F238E27FC236}">
                <a16:creationId xmlns:a16="http://schemas.microsoft.com/office/drawing/2014/main" id="{4B93569E-D003-43C1-B396-FC8B9338982E}"/>
              </a:ext>
            </a:extLst>
          </p:cNvPr>
          <p:cNvSpPr/>
          <p:nvPr/>
        </p:nvSpPr>
        <p:spPr>
          <a:xfrm>
            <a:off x="5420352" y="4253948"/>
            <a:ext cx="1039871" cy="908536"/>
          </a:xfrm>
          <a:prstGeom prst="wedgeRectCallout">
            <a:avLst>
              <a:gd name="adj1" fmla="val -13367"/>
              <a:gd name="adj2" fmla="val 10114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Closed Captions</a:t>
            </a:r>
          </a:p>
        </p:txBody>
      </p:sp>
    </p:spTree>
    <p:custDataLst>
      <p:tags r:id="rId1"/>
    </p:custDataLst>
    <p:extLst>
      <p:ext uri="{BB962C8B-B14F-4D97-AF65-F5344CB8AC3E}">
        <p14:creationId xmlns:p14="http://schemas.microsoft.com/office/powerpoint/2010/main" val="259302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extLst>
              <p:ext uri="{D42A27DB-BD31-4B8C-83A1-F6EECF244321}">
                <p14:modId xmlns:p14="http://schemas.microsoft.com/office/powerpoint/2010/main" val="1942262962"/>
              </p:ext>
            </p:extLst>
          </p:nvPr>
        </p:nvGraphicFramePr>
        <p:xfrm>
          <a:off x="930728" y="130629"/>
          <a:ext cx="7282543" cy="6041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F313E7B-790C-42AB-866C-4AC2401D1DEC}"/>
              </a:ext>
            </a:extLst>
          </p:cNvPr>
          <p:cNvSpPr txBox="1"/>
          <p:nvPr/>
        </p:nvSpPr>
        <p:spPr>
          <a:xfrm>
            <a:off x="4179454" y="5721989"/>
            <a:ext cx="300182" cy="646331"/>
          </a:xfrm>
          <a:prstGeom prst="rect">
            <a:avLst/>
          </a:prstGeom>
          <a:noFill/>
        </p:spPr>
        <p:txBody>
          <a:bodyPr wrap="square">
            <a:spAutoFit/>
          </a:bodyPr>
          <a:lstStyle/>
          <a:p>
            <a:endParaRPr lang="en-US" dirty="0">
              <a:latin typeface="Calibri" panose="020F0502020204030204"/>
            </a:endParaRPr>
          </a:p>
          <a:p>
            <a:endParaRPr lang="en-US" dirty="0">
              <a:latin typeface="Calibri" panose="020F0502020204030204"/>
            </a:endParaRPr>
          </a:p>
        </p:txBody>
      </p:sp>
    </p:spTree>
    <p:custDataLst>
      <p:tags r:id="rId1"/>
    </p:custDataLst>
    <p:extLst>
      <p:ext uri="{BB962C8B-B14F-4D97-AF65-F5344CB8AC3E}">
        <p14:creationId xmlns:p14="http://schemas.microsoft.com/office/powerpoint/2010/main" val="415972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223072" y="1551214"/>
            <a:ext cx="8150366" cy="3976283"/>
          </a:xfrm>
        </p:spPr>
        <p:txBody>
          <a:bodyPr>
            <a:normAutofit fontScale="85000" lnSpcReduction="10000"/>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342900" lvl="1">
              <a:spcBef>
                <a:spcPts val="0"/>
              </a:spcBef>
            </a:pPr>
            <a:r>
              <a:rPr lang="en-US" sz="1800" dirty="0">
                <a:ea typeface="Calibri" panose="020F0502020204030204" pitchFamily="34" charset="0"/>
              </a:rPr>
              <a:t>To file a program complaint of discrimination, complete the </a:t>
            </a:r>
            <a:r>
              <a:rPr lang="en-US" sz="1800" u="sng" dirty="0">
                <a:solidFill>
                  <a:srgbClr val="0563C1"/>
                </a:solidFill>
                <a:ea typeface="Calibri" panose="020F0502020204030204" pitchFamily="34" charset="0"/>
                <a:hlinkClick r:id="rId4"/>
              </a:rPr>
              <a:t>USDA Program Discrimination Complaint Form</a:t>
            </a:r>
            <a:r>
              <a:rPr lang="en-US" sz="1800" dirty="0">
                <a:ea typeface="Calibri" panose="020F0502020204030204" pitchFamily="34" charset="0"/>
              </a:rPr>
              <a:t>, (AD-3027) found online at: </a:t>
            </a:r>
            <a:r>
              <a:rPr lang="en-US" sz="1800" u="sng" dirty="0">
                <a:solidFill>
                  <a:srgbClr val="0563C1"/>
                </a:solidFill>
                <a:ea typeface="Calibri" panose="020F0502020204030204" pitchFamily="34" charset="0"/>
                <a:hlinkClick r:id="rId5"/>
              </a:rPr>
              <a:t>https://www.usda.gov/oascr/how-to-file-a-program-discrimination-complaint</a:t>
            </a:r>
            <a:r>
              <a:rPr lang="en-US" sz="1800" dirty="0">
                <a:ea typeface="Calibri" panose="020F0502020204030204" pitchFamily="34" charset="0"/>
              </a:rPr>
              <a:t>, and at any USDA office, or write a letter addressed to USDA and provide in the letter all of the information requested in the form. </a:t>
            </a:r>
          </a:p>
          <a:p>
            <a:pPr marL="342900" lvl="1">
              <a:spcBef>
                <a:spcPts val="0"/>
              </a:spcBef>
            </a:pPr>
            <a:r>
              <a:rPr lang="en-US" sz="18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342900" lvl="1">
              <a:spcBef>
                <a:spcPts val="0"/>
              </a:spcBef>
            </a:pPr>
            <a:r>
              <a:rPr lang="en-US" sz="1800" dirty="0">
                <a:ea typeface="Calibri" panose="020F0502020204030204" pitchFamily="34" charset="0"/>
              </a:rPr>
              <a:t>(2) fax: (202) 690-7442; or (3) email: </a:t>
            </a:r>
            <a:r>
              <a:rPr lang="en-US" sz="1800" u="sng" dirty="0">
                <a:solidFill>
                  <a:srgbClr val="0563C1"/>
                </a:solidFill>
                <a:ea typeface="Calibri" panose="020F0502020204030204" pitchFamily="34" charset="0"/>
                <a:hlinkClick r:id="rId6"/>
              </a:rPr>
              <a:t>program.intake@usda.gov</a:t>
            </a:r>
            <a:r>
              <a:rPr lang="en-US" sz="18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r>
              <a:rPr lang="en-US" sz="1350" dirty="0">
                <a:ea typeface="Calibri" panose="020F0502020204030204" pitchFamily="34" charset="0"/>
              </a:rPr>
              <a:t>.</a:t>
            </a:r>
          </a:p>
          <a:p>
            <a:pPr marL="0" indent="0">
              <a:buNone/>
            </a:pPr>
            <a:endParaRPr lang="en-US" dirty="0"/>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a:xfrm>
            <a:off x="128805" y="162013"/>
            <a:ext cx="6691589" cy="994172"/>
          </a:xfrm>
        </p:spPr>
        <p:txBody>
          <a:bodyPr>
            <a:noAutofit/>
          </a:bodyPr>
          <a:lstStyle/>
          <a:p>
            <a:r>
              <a:rPr lang="en-US" sz="2800" b="1" dirty="0">
                <a:solidFill>
                  <a:prstClr val="white"/>
                </a:solidFill>
              </a:rPr>
              <a:t>Non-Discrimination Statement</a:t>
            </a:r>
            <a:endParaRPr lang="en-US" sz="2800" b="1" dirty="0"/>
          </a:p>
        </p:txBody>
      </p:sp>
    </p:spTree>
    <p:custDataLst>
      <p:tags r:id="rId1"/>
    </p:custDataLst>
    <p:extLst>
      <p:ext uri="{BB962C8B-B14F-4D97-AF65-F5344CB8AC3E}">
        <p14:creationId xmlns:p14="http://schemas.microsoft.com/office/powerpoint/2010/main" val="29972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ack of pumpkins for sale">
            <a:extLst>
              <a:ext uri="{FF2B5EF4-FFF2-40B4-BE49-F238E27FC236}">
                <a16:creationId xmlns:a16="http://schemas.microsoft.com/office/drawing/2014/main" id="{32DCE335-085F-44C2-B69C-C311E5A219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35" r="27530" b="4452"/>
          <a:stretch/>
        </p:blipFill>
        <p:spPr>
          <a:xfrm>
            <a:off x="2642616" y="10"/>
            <a:ext cx="6501384" cy="6857990"/>
          </a:xfrm>
          <a:prstGeom prst="rect">
            <a:avLst/>
          </a:prstGeom>
        </p:spPr>
      </p:pic>
      <p:sp>
        <p:nvSpPr>
          <p:cNvPr id="25" name="Rectangle 2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a:xfrm>
            <a:off x="278320" y="1161288"/>
            <a:ext cx="2578608" cy="1124712"/>
          </a:xfrm>
        </p:spPr>
        <p:txBody>
          <a:bodyPr vert="horz" lIns="91440" tIns="45720" rIns="91440" bIns="45720" rtlCol="0" anchor="b">
            <a:normAutofit/>
          </a:bodyPr>
          <a:lstStyle/>
          <a:p>
            <a:r>
              <a:rPr lang="en-US">
                <a:solidFill>
                  <a:schemeClr val="tx1"/>
                </a:solidFill>
                <a:latin typeface="+mj-lt"/>
              </a:rPr>
              <a:t>Conditions for Success</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CBBDB31-A82F-4EF3-AC63-5EE1FCD9D814}"/>
              </a:ext>
            </a:extLst>
          </p:cNvPr>
          <p:cNvSpPr txBox="1"/>
          <p:nvPr/>
        </p:nvSpPr>
        <p:spPr>
          <a:xfrm>
            <a:off x="278320" y="2718054"/>
            <a:ext cx="2579180" cy="3207258"/>
          </a:xfrm>
          <a:prstGeom prst="rect">
            <a:avLst/>
          </a:prstGeom>
        </p:spPr>
        <p:txBody>
          <a:bodyPr vert="horz" lIns="91440" tIns="45720" rIns="91440" bIns="45720" rtlCol="0" anchor="t">
            <a:normAutofit/>
          </a:bodyPr>
          <a:lstStyle/>
          <a:p>
            <a:pPr marL="342900" indent="-228600">
              <a:lnSpc>
                <a:spcPct val="90000"/>
              </a:lnSpc>
              <a:spcAft>
                <a:spcPts val="1200"/>
              </a:spcAft>
              <a:buFont typeface="Arial" panose="020B0604020202020204" pitchFamily="34" charset="0"/>
              <a:buChar char="•"/>
            </a:pPr>
            <a:r>
              <a:rPr lang="en-US" sz="1500"/>
              <a:t>Be present and engaged</a:t>
            </a:r>
          </a:p>
          <a:p>
            <a:pPr marL="342900" indent="-228600">
              <a:lnSpc>
                <a:spcPct val="90000"/>
              </a:lnSpc>
              <a:spcAft>
                <a:spcPts val="1200"/>
              </a:spcAft>
              <a:buFont typeface="Arial" panose="020B0604020202020204" pitchFamily="34" charset="0"/>
              <a:buChar char="•"/>
            </a:pPr>
            <a:r>
              <a:rPr lang="en-US" sz="1500"/>
              <a:t>Participate in discussion</a:t>
            </a:r>
          </a:p>
          <a:p>
            <a:pPr marL="342900" indent="-228600">
              <a:lnSpc>
                <a:spcPct val="90000"/>
              </a:lnSpc>
              <a:spcAft>
                <a:spcPts val="1200"/>
              </a:spcAft>
              <a:buFont typeface="Arial" panose="020B0604020202020204" pitchFamily="34" charset="0"/>
              <a:buChar char="•"/>
            </a:pPr>
            <a:r>
              <a:rPr lang="en-US" sz="1500"/>
              <a:t>Actively listen</a:t>
            </a:r>
          </a:p>
          <a:p>
            <a:pPr marL="342900" indent="-228600">
              <a:lnSpc>
                <a:spcPct val="90000"/>
              </a:lnSpc>
              <a:spcAft>
                <a:spcPts val="1200"/>
              </a:spcAft>
              <a:buFont typeface="Arial" panose="020B0604020202020204" pitchFamily="34" charset="0"/>
              <a:buChar char="•"/>
            </a:pPr>
            <a:r>
              <a:rPr lang="en-US" sz="1500"/>
              <a:t>Mute microphone when you’re not talking</a:t>
            </a:r>
          </a:p>
          <a:p>
            <a:pPr marL="342900" indent="-228600">
              <a:lnSpc>
                <a:spcPct val="90000"/>
              </a:lnSpc>
              <a:spcAft>
                <a:spcPts val="1200"/>
              </a:spcAft>
              <a:buFont typeface="Arial" panose="020B0604020202020204" pitchFamily="34" charset="0"/>
              <a:buChar char="•"/>
            </a:pPr>
            <a:r>
              <a:rPr lang="en-US" sz="1500"/>
              <a:t>Bring a positive attitude and be ready to share</a:t>
            </a:r>
          </a:p>
          <a:p>
            <a:pPr marL="342900" indent="-228600">
              <a:lnSpc>
                <a:spcPct val="90000"/>
              </a:lnSpc>
              <a:spcAft>
                <a:spcPts val="1200"/>
              </a:spcAft>
              <a:buFont typeface="Arial" panose="020B0604020202020204" pitchFamily="34" charset="0"/>
              <a:buChar char="•"/>
            </a:pPr>
            <a:r>
              <a:rPr lang="en-US" sz="1500"/>
              <a:t>Be respectful, inclusive and open minded</a:t>
            </a:r>
          </a:p>
        </p:txBody>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87985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A77-CCF6-45D5-9393-89974AA5C655}"/>
              </a:ext>
            </a:extLst>
          </p:cNvPr>
          <p:cNvSpPr>
            <a:spLocks noGrp="1"/>
          </p:cNvSpPr>
          <p:nvPr>
            <p:ph type="title"/>
          </p:nvPr>
        </p:nvSpPr>
        <p:spPr/>
        <p:txBody>
          <a:bodyPr>
            <a:noAutofit/>
          </a:bodyPr>
          <a:lstStyle/>
          <a:p>
            <a:r>
              <a:rPr lang="en-US" sz="3200" dirty="0"/>
              <a:t>Updates	</a:t>
            </a:r>
            <a:br>
              <a:rPr lang="en-US" sz="3200" dirty="0"/>
            </a:br>
            <a:endParaRPr lang="en-US" sz="3200" dirty="0"/>
          </a:p>
        </p:txBody>
      </p:sp>
      <p:sp>
        <p:nvSpPr>
          <p:cNvPr id="3" name="Content Placeholder 2">
            <a:extLst>
              <a:ext uri="{FF2B5EF4-FFF2-40B4-BE49-F238E27FC236}">
                <a16:creationId xmlns:a16="http://schemas.microsoft.com/office/drawing/2014/main" id="{34291C75-4C18-48DF-8BB9-13F07883CED1}"/>
              </a:ext>
            </a:extLst>
          </p:cNvPr>
          <p:cNvSpPr>
            <a:spLocks noGrp="1"/>
          </p:cNvSpPr>
          <p:nvPr>
            <p:ph idx="1"/>
          </p:nvPr>
        </p:nvSpPr>
        <p:spPr/>
        <p:txBody>
          <a:bodyPr/>
          <a:lstStyle/>
          <a:p>
            <a:r>
              <a:rPr lang="en-US" dirty="0"/>
              <a:t>August collection closed</a:t>
            </a:r>
          </a:p>
          <a:p>
            <a:r>
              <a:rPr lang="en-US" dirty="0"/>
              <a:t>September collection opens tomorrow!</a:t>
            </a:r>
          </a:p>
          <a:p>
            <a:r>
              <a:rPr lang="en-US" dirty="0"/>
              <a:t>Support center updates </a:t>
            </a:r>
          </a:p>
          <a:p>
            <a:r>
              <a:rPr lang="en-US" dirty="0"/>
              <a:t>2021-22 benefits announced</a:t>
            </a:r>
          </a:p>
        </p:txBody>
      </p:sp>
      <p:sp>
        <p:nvSpPr>
          <p:cNvPr id="4" name="Slide Number Placeholder 3">
            <a:extLst>
              <a:ext uri="{FF2B5EF4-FFF2-40B4-BE49-F238E27FC236}">
                <a16:creationId xmlns:a16="http://schemas.microsoft.com/office/drawing/2014/main" id="{F913A176-0254-46E6-A358-C68CF1E24FBD}"/>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custDataLst>
      <p:tags r:id="rId1"/>
    </p:custDataLst>
    <p:extLst>
      <p:ext uri="{BB962C8B-B14F-4D97-AF65-F5344CB8AC3E}">
        <p14:creationId xmlns:p14="http://schemas.microsoft.com/office/powerpoint/2010/main" val="157723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A77-CCF6-45D5-9393-89974AA5C655}"/>
              </a:ext>
            </a:extLst>
          </p:cNvPr>
          <p:cNvSpPr>
            <a:spLocks noGrp="1"/>
          </p:cNvSpPr>
          <p:nvPr>
            <p:ph type="title"/>
          </p:nvPr>
        </p:nvSpPr>
        <p:spPr/>
        <p:txBody>
          <a:bodyPr>
            <a:noAutofit/>
          </a:bodyPr>
          <a:lstStyle/>
          <a:p>
            <a:r>
              <a:rPr lang="en-US" sz="3200" dirty="0"/>
              <a:t>September Collection		</a:t>
            </a:r>
            <a:br>
              <a:rPr lang="en-US" sz="3200" dirty="0"/>
            </a:br>
            <a:endParaRPr lang="en-US" sz="3200" dirty="0"/>
          </a:p>
        </p:txBody>
      </p:sp>
      <p:sp>
        <p:nvSpPr>
          <p:cNvPr id="3" name="Content Placeholder 2">
            <a:extLst>
              <a:ext uri="{FF2B5EF4-FFF2-40B4-BE49-F238E27FC236}">
                <a16:creationId xmlns:a16="http://schemas.microsoft.com/office/drawing/2014/main" id="{34291C75-4C18-48DF-8BB9-13F07883CED1}"/>
              </a:ext>
            </a:extLst>
          </p:cNvPr>
          <p:cNvSpPr>
            <a:spLocks noGrp="1"/>
          </p:cNvSpPr>
          <p:nvPr>
            <p:ph idx="1"/>
          </p:nvPr>
        </p:nvSpPr>
        <p:spPr/>
        <p:txBody>
          <a:bodyPr/>
          <a:lstStyle/>
          <a:p>
            <a:r>
              <a:rPr lang="en-US" dirty="0"/>
              <a:t>September collection opens September 2 through September 27</a:t>
            </a:r>
          </a:p>
          <a:p>
            <a:r>
              <a:rPr lang="en-US" dirty="0"/>
              <a:t>Submission will collect students newly eligible for free or reduced-price meals as of July 1 up to August 27</a:t>
            </a:r>
            <a:r>
              <a:rPr lang="en-US" baseline="30000" dirty="0"/>
              <a:t>th</a:t>
            </a:r>
          </a:p>
          <a:p>
            <a:r>
              <a:rPr lang="en-US" dirty="0"/>
              <a:t>Students reported during this submission will be assessed for Summer P-EBT benefits </a:t>
            </a:r>
            <a:r>
              <a:rPr lang="en-US" i="1" dirty="0"/>
              <a:t>only</a:t>
            </a:r>
          </a:p>
          <a:p>
            <a:r>
              <a:rPr lang="en-US" dirty="0"/>
              <a:t>Full time remote indicator has changed to an optional field as this is not a requirement for summer benefits</a:t>
            </a:r>
          </a:p>
          <a:p>
            <a:r>
              <a:rPr lang="en-US" dirty="0"/>
              <a:t>Certification field upon submission</a:t>
            </a:r>
          </a:p>
          <a:p>
            <a:r>
              <a:rPr lang="en-US" dirty="0"/>
              <a:t>Hit that Submit to CDE button!</a:t>
            </a:r>
          </a:p>
        </p:txBody>
      </p:sp>
      <p:sp>
        <p:nvSpPr>
          <p:cNvPr id="4" name="Slide Number Placeholder 3">
            <a:extLst>
              <a:ext uri="{FF2B5EF4-FFF2-40B4-BE49-F238E27FC236}">
                <a16:creationId xmlns:a16="http://schemas.microsoft.com/office/drawing/2014/main" id="{F913A176-0254-46E6-A358-C68CF1E24FBD}"/>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custDataLst>
      <p:tags r:id="rId1"/>
    </p:custDataLst>
    <p:extLst>
      <p:ext uri="{BB962C8B-B14F-4D97-AF65-F5344CB8AC3E}">
        <p14:creationId xmlns:p14="http://schemas.microsoft.com/office/powerpoint/2010/main" val="221900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p:txBody>
          <a:bodyPr>
            <a:normAutofit/>
          </a:bodyPr>
          <a:lstStyle/>
          <a:p>
            <a:r>
              <a:rPr lang="en-US" sz="3200" dirty="0"/>
              <a:t>P-EBT Support Center</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628650" y="1463040"/>
            <a:ext cx="7910916" cy="4963978"/>
          </a:xfrm>
        </p:spPr>
        <p:txBody>
          <a:bodyPr>
            <a:normAutofit/>
          </a:bodyPr>
          <a:lstStyle/>
          <a:p>
            <a:pPr rtl="0">
              <a:spcBef>
                <a:spcPts val="0"/>
              </a:spcBef>
              <a:spcAft>
                <a:spcPts val="0"/>
              </a:spcAft>
            </a:pPr>
            <a:r>
              <a:rPr lang="en-US" b="0" i="0" u="none" strike="noStrike" dirty="0">
                <a:solidFill>
                  <a:srgbClr val="232333"/>
                </a:solidFill>
                <a:effectLst/>
              </a:rPr>
              <a:t>Households can call </a:t>
            </a:r>
            <a:r>
              <a:rPr lang="en-US" b="1" i="0" u="none" strike="noStrike" dirty="0">
                <a:solidFill>
                  <a:srgbClr val="232333"/>
                </a:solidFill>
                <a:effectLst/>
              </a:rPr>
              <a:t>1-800-536-5298, </a:t>
            </a:r>
            <a:r>
              <a:rPr lang="en-US" b="0" i="0" u="none" strike="noStrike" dirty="0">
                <a:solidFill>
                  <a:srgbClr val="232333"/>
                </a:solidFill>
                <a:effectLst/>
              </a:rPr>
              <a:t>Monday – Friday  8 am – 7:30 pm, Saturday 8am – noon</a:t>
            </a:r>
            <a:br>
              <a:rPr lang="en-US" b="0" i="0" u="none" strike="noStrike" dirty="0">
                <a:solidFill>
                  <a:srgbClr val="232333"/>
                </a:solidFill>
                <a:effectLst/>
              </a:rPr>
            </a:br>
            <a:endParaRPr lang="en-US" dirty="0">
              <a:solidFill>
                <a:srgbClr val="232333"/>
              </a:solidFill>
            </a:endParaRPr>
          </a:p>
          <a:p>
            <a:pPr rtl="0">
              <a:spcBef>
                <a:spcPts val="0"/>
              </a:spcBef>
              <a:spcAft>
                <a:spcPts val="0"/>
              </a:spcAft>
            </a:pPr>
            <a:r>
              <a:rPr lang="en-US" b="0" i="0" u="none" strike="noStrike" dirty="0">
                <a:solidFill>
                  <a:srgbClr val="232333"/>
                </a:solidFill>
                <a:effectLst/>
              </a:rPr>
              <a:t> Households can also email </a:t>
            </a:r>
            <a:r>
              <a:rPr lang="en-US" b="0" i="0" u="sng" strike="noStrike" dirty="0">
                <a:solidFill>
                  <a:srgbClr val="1155CC"/>
                </a:solidFill>
                <a:effectLst/>
                <a:hlinkClick r:id="rId4"/>
              </a:rPr>
              <a:t>cdhs_pebtcolorado@state.co.us</a:t>
            </a:r>
            <a:endParaRPr lang="en-US" b="0" i="0" u="sng" strike="noStrike" dirty="0">
              <a:solidFill>
                <a:srgbClr val="1155CC"/>
              </a:solidFill>
              <a:effectLst/>
            </a:endParaRPr>
          </a:p>
          <a:p>
            <a:pPr rtl="0">
              <a:spcBef>
                <a:spcPts val="0"/>
              </a:spcBef>
              <a:spcAft>
                <a:spcPts val="0"/>
              </a:spcAft>
            </a:pPr>
            <a:endParaRPr lang="en-US" u="sng" dirty="0">
              <a:solidFill>
                <a:srgbClr val="1155CC"/>
              </a:solidFill>
            </a:endParaRPr>
          </a:p>
          <a:p>
            <a:pPr rtl="0">
              <a:spcBef>
                <a:spcPts val="0"/>
              </a:spcBef>
              <a:spcAft>
                <a:spcPts val="0"/>
              </a:spcAft>
            </a:pPr>
            <a:r>
              <a:rPr lang="en-US" b="0" i="0" u="none" strike="noStrike" dirty="0">
                <a:solidFill>
                  <a:srgbClr val="232333"/>
                </a:solidFill>
                <a:effectLst/>
              </a:rPr>
              <a:t>Support center canno</a:t>
            </a:r>
            <a:r>
              <a:rPr lang="en-US" dirty="0">
                <a:solidFill>
                  <a:srgbClr val="232333"/>
                </a:solidFill>
              </a:rPr>
              <a:t>t accept custody documentation or parent/guardian documentation </a:t>
            </a:r>
          </a:p>
          <a:p>
            <a:pPr marL="0" indent="0" rtl="0">
              <a:spcBef>
                <a:spcPts val="0"/>
              </a:spcBef>
              <a:spcAft>
                <a:spcPts val="0"/>
              </a:spcAft>
              <a:buNone/>
            </a:pPr>
            <a:endParaRPr lang="en-US" dirty="0">
              <a:solidFill>
                <a:srgbClr val="232333"/>
              </a:solidFill>
            </a:endParaRPr>
          </a:p>
          <a:p>
            <a:pPr rtl="0">
              <a:spcBef>
                <a:spcPts val="0"/>
              </a:spcBef>
              <a:spcAft>
                <a:spcPts val="0"/>
              </a:spcAft>
            </a:pPr>
            <a:r>
              <a:rPr lang="en-US" b="0" dirty="0">
                <a:solidFill>
                  <a:srgbClr val="232333"/>
                </a:solidFill>
                <a:effectLst/>
              </a:rPr>
              <a:t>Ability to talk to the parent/guardian on file only</a:t>
            </a:r>
          </a:p>
          <a:p>
            <a:pPr rtl="0">
              <a:spcBef>
                <a:spcPts val="0"/>
              </a:spcBef>
              <a:spcAft>
                <a:spcPts val="0"/>
              </a:spcAft>
            </a:pPr>
            <a:endParaRPr lang="en-US" dirty="0">
              <a:solidFill>
                <a:srgbClr val="232333"/>
              </a:solidFill>
            </a:endParaRPr>
          </a:p>
          <a:p>
            <a:pPr rtl="0">
              <a:spcBef>
                <a:spcPts val="0"/>
              </a:spcBef>
              <a:spcAft>
                <a:spcPts val="0"/>
              </a:spcAft>
            </a:pPr>
            <a:r>
              <a:rPr lang="en-US" b="0" dirty="0">
                <a:solidFill>
                  <a:srgbClr val="232333"/>
                </a:solidFill>
                <a:effectLst/>
              </a:rPr>
              <a:t>Changes ar</a:t>
            </a:r>
            <a:r>
              <a:rPr lang="en-US" dirty="0">
                <a:solidFill>
                  <a:srgbClr val="232333"/>
                </a:solidFill>
              </a:rPr>
              <a:t>e accepted through updates in data files or through the escalation process</a:t>
            </a:r>
            <a:endParaRPr lang="en-US" b="0" dirty="0">
              <a:effectLst/>
            </a:endParaRPr>
          </a:p>
        </p:txBody>
      </p:sp>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custDataLst>
      <p:tags r:id="rId1"/>
    </p:custDataLst>
    <p:extLst>
      <p:ext uri="{BB962C8B-B14F-4D97-AF65-F5344CB8AC3E}">
        <p14:creationId xmlns:p14="http://schemas.microsoft.com/office/powerpoint/2010/main" val="81157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r>
              <a:rPr lang="en-US" sz="3200" dirty="0"/>
              <a:t>Resources and Training</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628650" y="1463040"/>
            <a:ext cx="7446571" cy="4963978"/>
          </a:xfrm>
        </p:spPr>
        <p:txBody>
          <a:bodyPr>
            <a:normAutofit/>
          </a:bodyPr>
          <a:lstStyle/>
          <a:p>
            <a:pPr>
              <a:spcAft>
                <a:spcPts val="1200"/>
              </a:spcAft>
              <a:buClr>
                <a:schemeClr val="dk1"/>
              </a:buClr>
              <a:buSzPts val="2400"/>
            </a:pPr>
            <a:r>
              <a:rPr lang="en-US" dirty="0"/>
              <a:t>Training:</a:t>
            </a:r>
          </a:p>
          <a:p>
            <a:pPr lvl="1">
              <a:spcAft>
                <a:spcPts val="1200"/>
              </a:spcAft>
              <a:buClr>
                <a:schemeClr val="dk1"/>
              </a:buClr>
              <a:buSzPts val="2400"/>
              <a:buFont typeface="Courier New" panose="02070309020205020404" pitchFamily="49" charset="0"/>
              <a:buChar char="o"/>
            </a:pPr>
            <a:r>
              <a:rPr lang="en-US" dirty="0"/>
              <a:t>Thursday Town Halls (Next one this Thursday at 9 am)</a:t>
            </a:r>
          </a:p>
          <a:p>
            <a:pPr lvl="2">
              <a:spcAft>
                <a:spcPts val="1200"/>
              </a:spcAft>
              <a:buClr>
                <a:schemeClr val="dk1"/>
              </a:buClr>
              <a:buSzPts val="2400"/>
            </a:pPr>
            <a:r>
              <a:rPr lang="en-US" sz="2000" dirty="0"/>
              <a:t>Join: </a:t>
            </a:r>
            <a:r>
              <a:rPr lang="en-US" dirty="0">
                <a:hlinkClick r:id="rId4"/>
              </a:rPr>
              <a:t>https://www.cde.state.co.us/datapipeline/train_schedule</a:t>
            </a:r>
            <a:r>
              <a:rPr lang="en-US" dirty="0"/>
              <a:t> </a:t>
            </a:r>
          </a:p>
          <a:p>
            <a:pPr>
              <a:spcAft>
                <a:spcPts val="1200"/>
              </a:spcAft>
              <a:buClr>
                <a:schemeClr val="dk1"/>
              </a:buClr>
              <a:buSzPts val="2400"/>
            </a:pPr>
            <a:r>
              <a:rPr lang="en-US" dirty="0"/>
              <a:t>P-EBT data collection resources:</a:t>
            </a:r>
          </a:p>
          <a:p>
            <a:pPr lvl="1">
              <a:spcAft>
                <a:spcPts val="1200"/>
              </a:spcAft>
              <a:buClr>
                <a:schemeClr val="dk1"/>
              </a:buClr>
              <a:buSzPts val="2400"/>
              <a:buFont typeface="Courier New" panose="02070309020205020404" pitchFamily="49" charset="0"/>
              <a:buChar char="o"/>
            </a:pPr>
            <a:r>
              <a:rPr lang="en-US" sz="1600" dirty="0">
                <a:hlinkClick r:id="rId5"/>
              </a:rPr>
              <a:t>https://www.cde.state.co.us/datapipeline/p-ebtdatacollection</a:t>
            </a:r>
            <a:endParaRPr lang="en-US" sz="1600" dirty="0"/>
          </a:p>
          <a:p>
            <a:pPr>
              <a:spcAft>
                <a:spcPts val="1200"/>
              </a:spcAft>
              <a:buClr>
                <a:schemeClr val="dk1"/>
              </a:buClr>
              <a:buSzPts val="2400"/>
            </a:pPr>
            <a:r>
              <a:rPr lang="en-US" dirty="0">
                <a:solidFill>
                  <a:srgbClr val="000000"/>
                </a:solidFill>
              </a:rPr>
              <a:t>P-EBT information: </a:t>
            </a:r>
          </a:p>
          <a:p>
            <a:pPr lvl="1">
              <a:spcAft>
                <a:spcPts val="1200"/>
              </a:spcAft>
              <a:buClr>
                <a:schemeClr val="dk1"/>
              </a:buClr>
              <a:buSzPts val="2400"/>
              <a:buFont typeface="Courier New" panose="02070309020205020404" pitchFamily="49" charset="0"/>
              <a:buChar char="o"/>
            </a:pPr>
            <a:r>
              <a:rPr lang="en-US" sz="1600" dirty="0">
                <a:solidFill>
                  <a:srgbClr val="000000"/>
                </a:solidFill>
                <a:hlinkClick r:id="rId6"/>
              </a:rPr>
              <a:t>https://cdhs.colorado.gov/p-ebt</a:t>
            </a:r>
            <a:endParaRPr lang="en-US" sz="1600" dirty="0">
              <a:solidFill>
                <a:srgbClr val="000000"/>
              </a:solidFill>
            </a:endParaRPr>
          </a:p>
          <a:p>
            <a:pPr lvl="1">
              <a:spcAft>
                <a:spcPts val="1200"/>
              </a:spcAft>
              <a:buClr>
                <a:schemeClr val="dk1"/>
              </a:buClr>
              <a:buSzPts val="2400"/>
              <a:buFont typeface="Courier New" panose="02070309020205020404" pitchFamily="49" charset="0"/>
              <a:buChar char="o"/>
            </a:pPr>
            <a:r>
              <a:rPr lang="en-US" sz="1600" dirty="0">
                <a:hlinkClick r:id="rId7"/>
              </a:rPr>
              <a:t>https://www.cde.state.co.us/nutrition/schoolmealeligibility</a:t>
            </a:r>
            <a:r>
              <a:rPr lang="en-US" sz="1600" dirty="0"/>
              <a:t> </a:t>
            </a:r>
          </a:p>
          <a:p>
            <a:pPr>
              <a:spcAft>
                <a:spcPts val="1200"/>
              </a:spcAft>
              <a:buClr>
                <a:schemeClr val="dk1"/>
              </a:buClr>
              <a:buSzPts val="2400"/>
            </a:pPr>
            <a:endParaRPr lang="en-US" sz="1800" dirty="0"/>
          </a:p>
          <a:p>
            <a:pPr marL="0" indent="0">
              <a:spcAft>
                <a:spcPts val="1200"/>
              </a:spcAft>
              <a:buClr>
                <a:schemeClr val="dk1"/>
              </a:buClr>
              <a:buSzPts val="2400"/>
              <a:buNone/>
            </a:pPr>
            <a:endParaRPr lang="en-US" sz="1800" dirty="0"/>
          </a:p>
          <a:p>
            <a:pPr marL="457200" lvl="1" indent="0">
              <a:buNone/>
            </a:pPr>
            <a:endParaRPr lang="en-US" sz="1600" dirty="0"/>
          </a:p>
          <a:p>
            <a:endParaRPr lang="en-US" sz="1800" dirty="0"/>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custDataLst>
      <p:tags r:id="rId1"/>
    </p:custDataLst>
    <p:extLst>
      <p:ext uri="{BB962C8B-B14F-4D97-AF65-F5344CB8AC3E}">
        <p14:creationId xmlns:p14="http://schemas.microsoft.com/office/powerpoint/2010/main" val="1257114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1133</Words>
  <Application>Microsoft Office PowerPoint</Application>
  <PresentationFormat>On-screen Show (4:3)</PresentationFormat>
  <Paragraphs>88</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Museo Slab 500</vt:lpstr>
      <vt:lpstr>Office Theme</vt:lpstr>
      <vt:lpstr>School Nutrition Town Hall P-EBT Updates</vt:lpstr>
      <vt:lpstr>PowerPoint Presentation</vt:lpstr>
      <vt:lpstr>PowerPoint Presentation</vt:lpstr>
      <vt:lpstr>Non-Discrimination Statement</vt:lpstr>
      <vt:lpstr>Conditions for Success</vt:lpstr>
      <vt:lpstr>Updates  </vt:lpstr>
      <vt:lpstr>September Collection   </vt:lpstr>
      <vt:lpstr>P-EBT Support Center</vt:lpstr>
      <vt:lpstr>Resources and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Burnham, Rachael</cp:lastModifiedBy>
  <cp:revision>22</cp:revision>
  <dcterms:created xsi:type="dcterms:W3CDTF">2019-06-25T17:30:52Z</dcterms:created>
  <dcterms:modified xsi:type="dcterms:W3CDTF">2021-09-01T21:20:41Z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BA602ADD-A2AE-4E80-8418-02069A35FE36</vt:lpwstr>
  </property>
  <property fmtid="{D5CDD505-2E9C-101B-9397-08002B2CF9AE}" pid="3" name="ArticulatePath">
    <vt:lpwstr>CDE-Standard-PowerPoint-Green (1)</vt:lpwstr>
  </property>
</Properties>
</file>