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1.xml" ContentType="application/vnd.openxmlformats-officedocument.presentationml.tags+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tags/tag36.xml" ContentType="application/vnd.openxmlformats-officedocument.presentationml.tags+xml"/>
  <Override PartName="/ppt/notesSlides/notesSlide36.xml" ContentType="application/vnd.openxmlformats-officedocument.presentationml.notesSlide+xml"/>
  <Override PartName="/ppt/tags/tag37.xml" ContentType="application/vnd.openxmlformats-officedocument.presentationml.tags+xml"/>
  <Override PartName="/ppt/notesSlides/notesSlide37.xml" ContentType="application/vnd.openxmlformats-officedocument.presentationml.notesSlide+xml"/>
  <Override PartName="/ppt/tags/tag38.xml" ContentType="application/vnd.openxmlformats-officedocument.presentationml.tags+xml"/>
  <Override PartName="/ppt/notesSlides/notesSlide38.xml" ContentType="application/vnd.openxmlformats-officedocument.presentationml.notesSlide+xml"/>
  <Override PartName="/ppt/tags/tag39.xml" ContentType="application/vnd.openxmlformats-officedocument.presentationml.tags+xml"/>
  <Override PartName="/ppt/notesSlides/notesSlide39.xml" ContentType="application/vnd.openxmlformats-officedocument.presentationml.notesSlide+xml"/>
  <Override PartName="/ppt/tags/tag40.xml" ContentType="application/vnd.openxmlformats-officedocument.presentationml.tags+xml"/>
  <Override PartName="/ppt/notesSlides/notesSlide40.xml" ContentType="application/vnd.openxmlformats-officedocument.presentationml.notesSlide+xml"/>
  <Override PartName="/ppt/tags/tag41.xml" ContentType="application/vnd.openxmlformats-officedocument.presentationml.tags+xml"/>
  <Override PartName="/ppt/notesSlides/notesSlide41.xml" ContentType="application/vnd.openxmlformats-officedocument.presentationml.notesSlide+xml"/>
  <Override PartName="/ppt/tags/tag42.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43.xml" ContentType="application/vnd.openxmlformats-officedocument.presentationml.tags+xml"/>
  <Override PartName="/ppt/notesSlides/notesSlide44.xml" ContentType="application/vnd.openxmlformats-officedocument.presentationml.notesSlide+xml"/>
  <Override PartName="/ppt/tags/tag44.xml" ContentType="application/vnd.openxmlformats-officedocument.presentationml.tags+xml"/>
  <Override PartName="/ppt/notesSlides/notesSlide45.xml" ContentType="application/vnd.openxmlformats-officedocument.presentationml.notesSlide+xml"/>
  <Override PartName="/ppt/tags/tag45.xml" ContentType="application/vnd.openxmlformats-officedocument.presentationml.tags+xml"/>
  <Override PartName="/ppt/notesSlides/notesSlide46.xml" ContentType="application/vnd.openxmlformats-officedocument.presentationml.notesSlide+xml"/>
  <Override PartName="/ppt/tags/tag46.xml" ContentType="application/vnd.openxmlformats-officedocument.presentationml.tags+xml"/>
  <Override PartName="/ppt/notesSlides/notesSlide47.xml" ContentType="application/vnd.openxmlformats-officedocument.presentationml.notesSlide+xml"/>
  <Override PartName="/ppt/tags/tag47.xml" ContentType="application/vnd.openxmlformats-officedocument.presentationml.tags+xml"/>
  <Override PartName="/ppt/notesSlides/notesSlide48.xml" ContentType="application/vnd.openxmlformats-officedocument.presentationml.notesSlide+xml"/>
  <Override PartName="/ppt/tags/tag48.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49.xml" ContentType="application/vnd.openxmlformats-officedocument.presentationml.tags+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423" r:id="rId3"/>
    <p:sldId id="384" r:id="rId4"/>
    <p:sldId id="378" r:id="rId5"/>
    <p:sldId id="377" r:id="rId6"/>
    <p:sldId id="379" r:id="rId7"/>
    <p:sldId id="414" r:id="rId8"/>
    <p:sldId id="425" r:id="rId9"/>
    <p:sldId id="445" r:id="rId10"/>
    <p:sldId id="469" r:id="rId11"/>
    <p:sldId id="259" r:id="rId12"/>
    <p:sldId id="412" r:id="rId13"/>
    <p:sldId id="474" r:id="rId14"/>
    <p:sldId id="415" r:id="rId15"/>
    <p:sldId id="472" r:id="rId16"/>
    <p:sldId id="428" r:id="rId17"/>
    <p:sldId id="413" r:id="rId18"/>
    <p:sldId id="416" r:id="rId19"/>
    <p:sldId id="471" r:id="rId20"/>
    <p:sldId id="407" r:id="rId21"/>
    <p:sldId id="408" r:id="rId22"/>
    <p:sldId id="410" r:id="rId23"/>
    <p:sldId id="473" r:id="rId24"/>
    <p:sldId id="434" r:id="rId25"/>
    <p:sldId id="426" r:id="rId26"/>
    <p:sldId id="437" r:id="rId27"/>
    <p:sldId id="418" r:id="rId28"/>
    <p:sldId id="466" r:id="rId29"/>
    <p:sldId id="419" r:id="rId30"/>
    <p:sldId id="463" r:id="rId31"/>
    <p:sldId id="464" r:id="rId32"/>
    <p:sldId id="430" r:id="rId33"/>
    <p:sldId id="436" r:id="rId34"/>
    <p:sldId id="431" r:id="rId35"/>
    <p:sldId id="432" r:id="rId36"/>
    <p:sldId id="435" r:id="rId37"/>
    <p:sldId id="411" r:id="rId38"/>
    <p:sldId id="442" r:id="rId39"/>
    <p:sldId id="468" r:id="rId40"/>
    <p:sldId id="439" r:id="rId41"/>
    <p:sldId id="422" r:id="rId42"/>
    <p:sldId id="429" r:id="rId43"/>
    <p:sldId id="449" r:id="rId44"/>
    <p:sldId id="444" r:id="rId45"/>
    <p:sldId id="441" r:id="rId46"/>
    <p:sldId id="446" r:id="rId47"/>
    <p:sldId id="450" r:id="rId48"/>
    <p:sldId id="451" r:id="rId49"/>
    <p:sldId id="448" r:id="rId50"/>
    <p:sldId id="470" r:id="rId51"/>
    <p:sldId id="447" r:id="rId52"/>
  </p:sldIdLst>
  <p:sldSz cx="9144000" cy="6858000" type="screen4x3"/>
  <p:notesSz cx="6858000" cy="91440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rray, Sharon" initials="MS" lastIdx="6" clrIdx="0">
    <p:extLst>
      <p:ext uri="{19B8F6BF-5375-455C-9EA6-DF929625EA0E}">
        <p15:presenceInfo xmlns:p15="http://schemas.microsoft.com/office/powerpoint/2012/main" userId="S::Murray_s@cde.state.co.us::cafaa0dc-7982-477e-a233-c7caef7d7385" providerId="AD"/>
      </p:ext>
    </p:extLst>
  </p:cmAuthor>
  <p:cmAuthor id="2" name="Link, Kerri" initials="LK" lastIdx="4" clrIdx="1">
    <p:extLst>
      <p:ext uri="{19B8F6BF-5375-455C-9EA6-DF929625EA0E}">
        <p15:presenceInfo xmlns:p15="http://schemas.microsoft.com/office/powerpoint/2012/main" userId="S::Link_K@cde.state.co.us::0254c9b1-ebc0-49a1-8f72-8cea78bdbf7b" providerId="AD"/>
      </p:ext>
    </p:extLst>
  </p:cmAuthor>
  <p:cmAuthor id="3" name="Moen, Ashley" initials="MA" lastIdx="11" clrIdx="2">
    <p:extLst>
      <p:ext uri="{19B8F6BF-5375-455C-9EA6-DF929625EA0E}">
        <p15:presenceInfo xmlns:p15="http://schemas.microsoft.com/office/powerpoint/2012/main" userId="S::Moen_A@cde.state.co.us::7fd8379d-e3fb-41d8-8a2d-e4efbd25cbe1" providerId="AD"/>
      </p:ext>
    </p:extLst>
  </p:cmAuthor>
  <p:cmAuthor id="4" name="Opgenorth, Erin" initials="OE" lastIdx="2" clrIdx="3">
    <p:extLst>
      <p:ext uri="{19B8F6BF-5375-455C-9EA6-DF929625EA0E}">
        <p15:presenceInfo xmlns:p15="http://schemas.microsoft.com/office/powerpoint/2012/main" userId="S::Opgenorth_e@cde.state.co.us::086303ec-9c56-4c39-bbac-e2a0638afd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95" autoAdjust="0"/>
    <p:restoredTop sz="56581" autoAdjust="0"/>
  </p:normalViewPr>
  <p:slideViewPr>
    <p:cSldViewPr snapToGrid="0">
      <p:cViewPr varScale="1">
        <p:scale>
          <a:sx n="73" d="100"/>
          <a:sy n="73" d="100"/>
        </p:scale>
        <p:origin x="2292"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19922F-56C3-47DB-A7BC-3C5C6194160D}"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7CC08907-217C-4EE7-AF73-4E3B99C2CB0D}">
      <dgm:prSet custT="1"/>
      <dgm:spPr/>
      <dgm:t>
        <a:bodyPr/>
        <a:lstStyle/>
        <a:p>
          <a:r>
            <a:rPr lang="en-US" sz="2800" b="1" dirty="0"/>
            <a:t>CDE School Nutrition Unit Vision </a:t>
          </a:r>
        </a:p>
      </dgm:t>
    </dgm:pt>
    <dgm:pt modelId="{4ED35414-5F75-468C-8395-341139E859E0}" type="parTrans" cxnId="{467FC676-0D8C-4BC9-902C-5C3633E24853}">
      <dgm:prSet/>
      <dgm:spPr/>
      <dgm:t>
        <a:bodyPr/>
        <a:lstStyle/>
        <a:p>
          <a:endParaRPr lang="en-US"/>
        </a:p>
      </dgm:t>
    </dgm:pt>
    <dgm:pt modelId="{0C9870EF-5F62-45EA-AB3E-DDAC20B582C6}" type="sibTrans" cxnId="{467FC676-0D8C-4BC9-902C-5C3633E24853}">
      <dgm:prSet/>
      <dgm:spPr/>
      <dgm:t>
        <a:bodyPr/>
        <a:lstStyle/>
        <a:p>
          <a:endParaRPr lang="en-US"/>
        </a:p>
      </dgm:t>
    </dgm:pt>
    <dgm:pt modelId="{013335A3-9EB8-4CF3-A3DD-ACDE40BAA31C}">
      <dgm:prSet custT="1"/>
      <dgm:spPr/>
      <dgm:t>
        <a:bodyPr/>
        <a:lstStyle/>
        <a:p>
          <a:r>
            <a:rPr lang="en-US" sz="2400" b="0" i="0" u="none" dirty="0"/>
            <a:t>Nourish young bodies and minds. End childhood hunger.</a:t>
          </a:r>
          <a:endParaRPr lang="en-US" sz="2400" dirty="0"/>
        </a:p>
      </dgm:t>
    </dgm:pt>
    <dgm:pt modelId="{176D6F47-F897-4BAD-BCCD-19D10DD7043B}" type="parTrans" cxnId="{980ED4CA-CE09-4FBC-8135-771005B0CD35}">
      <dgm:prSet/>
      <dgm:spPr/>
      <dgm:t>
        <a:bodyPr/>
        <a:lstStyle/>
        <a:p>
          <a:endParaRPr lang="en-US"/>
        </a:p>
      </dgm:t>
    </dgm:pt>
    <dgm:pt modelId="{655E1B6A-9A61-41C9-9EB8-2D73BCC9F065}" type="sibTrans" cxnId="{980ED4CA-CE09-4FBC-8135-771005B0CD35}">
      <dgm:prSet/>
      <dgm:spPr/>
      <dgm:t>
        <a:bodyPr/>
        <a:lstStyle/>
        <a:p>
          <a:endParaRPr lang="en-US"/>
        </a:p>
      </dgm:t>
    </dgm:pt>
    <dgm:pt modelId="{324CEDC4-E866-412F-9453-2C13FDE6B73B}">
      <dgm:prSet custT="1"/>
      <dgm:spPr>
        <a:solidFill>
          <a:srgbClr val="92D050"/>
        </a:solidFill>
      </dgm:spPr>
      <dgm:t>
        <a:bodyPr/>
        <a:lstStyle/>
        <a:p>
          <a:r>
            <a:rPr lang="en-US" sz="2800" b="1" dirty="0"/>
            <a:t>CDE School Nutrition Unit Mission</a:t>
          </a:r>
        </a:p>
      </dgm:t>
    </dgm:pt>
    <dgm:pt modelId="{91944486-6673-4895-8EF5-2165F7A8C124}" type="parTrans" cxnId="{9FF8897A-EC0A-4C8A-9FAC-7A00F60C15DF}">
      <dgm:prSet/>
      <dgm:spPr/>
      <dgm:t>
        <a:bodyPr/>
        <a:lstStyle/>
        <a:p>
          <a:endParaRPr lang="en-US"/>
        </a:p>
      </dgm:t>
    </dgm:pt>
    <dgm:pt modelId="{43FBBDE2-56B6-47D6-AFDD-AFB91C82381C}" type="sibTrans" cxnId="{9FF8897A-EC0A-4C8A-9FAC-7A00F60C15DF}">
      <dgm:prSet/>
      <dgm:spPr/>
      <dgm:t>
        <a:bodyPr/>
        <a:lstStyle/>
        <a:p>
          <a:endParaRPr lang="en-US"/>
        </a:p>
      </dgm:t>
    </dgm:pt>
    <dgm:pt modelId="{BB647D1A-5163-464A-9110-7A456D59C881}">
      <dgm:prSet custT="1"/>
      <dgm:spPr/>
      <dgm:t>
        <a:bodyPr/>
        <a:lstStyle/>
        <a:p>
          <a:r>
            <a:rPr lang="en-US" sz="2400" b="0" i="0" u="none" dirty="0"/>
            <a:t>We support the child nutrition community through innovation, training, and partnerships to ensure all youth have access to healthy meals.</a:t>
          </a:r>
          <a:endParaRPr lang="en-US" sz="2400" dirty="0"/>
        </a:p>
      </dgm:t>
    </dgm:pt>
    <dgm:pt modelId="{809E2021-0059-44AC-8FA3-5823A3E3C21A}" type="parTrans" cxnId="{DE520D5E-6719-46E3-97A9-0D4AC4D51DAE}">
      <dgm:prSet/>
      <dgm:spPr/>
      <dgm:t>
        <a:bodyPr/>
        <a:lstStyle/>
        <a:p>
          <a:endParaRPr lang="en-US"/>
        </a:p>
      </dgm:t>
    </dgm:pt>
    <dgm:pt modelId="{2E374727-9D08-4ABE-97FE-7ABBA1CEE423}" type="sibTrans" cxnId="{DE520D5E-6719-46E3-97A9-0D4AC4D51DAE}">
      <dgm:prSet/>
      <dgm:spPr/>
      <dgm:t>
        <a:bodyPr/>
        <a:lstStyle/>
        <a:p>
          <a:endParaRPr lang="en-US"/>
        </a:p>
      </dgm:t>
    </dgm:pt>
    <dgm:pt modelId="{B441570C-EB81-4325-9B86-6CEE9F51DC5C}" type="pres">
      <dgm:prSet presAssocID="{1919922F-56C3-47DB-A7BC-3C5C6194160D}" presName="linear" presStyleCnt="0">
        <dgm:presLayoutVars>
          <dgm:dir/>
          <dgm:animLvl val="lvl"/>
          <dgm:resizeHandles val="exact"/>
        </dgm:presLayoutVars>
      </dgm:prSet>
      <dgm:spPr/>
    </dgm:pt>
    <dgm:pt modelId="{32384590-5057-42D8-ABD9-38E6BFC8387D}" type="pres">
      <dgm:prSet presAssocID="{7CC08907-217C-4EE7-AF73-4E3B99C2CB0D}" presName="parentLin" presStyleCnt="0"/>
      <dgm:spPr/>
    </dgm:pt>
    <dgm:pt modelId="{06BFC0BC-2DE1-469E-B93D-F52425494882}" type="pres">
      <dgm:prSet presAssocID="{7CC08907-217C-4EE7-AF73-4E3B99C2CB0D}" presName="parentLeftMargin" presStyleLbl="node1" presStyleIdx="0" presStyleCnt="2"/>
      <dgm:spPr/>
    </dgm:pt>
    <dgm:pt modelId="{5EDEC507-F1DB-47B7-BA05-1D4985E23761}" type="pres">
      <dgm:prSet presAssocID="{7CC08907-217C-4EE7-AF73-4E3B99C2CB0D}" presName="parentText" presStyleLbl="node1" presStyleIdx="0" presStyleCnt="2" custScaleX="111824" custScaleY="51101" custLinFactNeighborX="9428" custLinFactNeighborY="12624">
        <dgm:presLayoutVars>
          <dgm:chMax val="0"/>
          <dgm:bulletEnabled val="1"/>
        </dgm:presLayoutVars>
      </dgm:prSet>
      <dgm:spPr/>
    </dgm:pt>
    <dgm:pt modelId="{8D1E3F72-9F1A-41E0-A52E-5805AC435BB6}" type="pres">
      <dgm:prSet presAssocID="{7CC08907-217C-4EE7-AF73-4E3B99C2CB0D}" presName="negativeSpace" presStyleCnt="0"/>
      <dgm:spPr/>
    </dgm:pt>
    <dgm:pt modelId="{E478A8B6-03C9-4CD0-94CB-011908297CA9}" type="pres">
      <dgm:prSet presAssocID="{7CC08907-217C-4EE7-AF73-4E3B99C2CB0D}" presName="childText" presStyleLbl="conFgAcc1" presStyleIdx="0" presStyleCnt="2" custLinFactNeighborX="60313" custLinFactNeighborY="83007">
        <dgm:presLayoutVars>
          <dgm:bulletEnabled val="1"/>
        </dgm:presLayoutVars>
      </dgm:prSet>
      <dgm:spPr/>
    </dgm:pt>
    <dgm:pt modelId="{7E7BF747-C3E5-4DF5-83DB-F8AF47C5B38B}" type="pres">
      <dgm:prSet presAssocID="{0C9870EF-5F62-45EA-AB3E-DDAC20B582C6}" presName="spaceBetweenRectangles" presStyleCnt="0"/>
      <dgm:spPr/>
    </dgm:pt>
    <dgm:pt modelId="{23AA231F-BB90-4C70-ABC3-2480CE1AF88E}" type="pres">
      <dgm:prSet presAssocID="{324CEDC4-E866-412F-9453-2C13FDE6B73B}" presName="parentLin" presStyleCnt="0"/>
      <dgm:spPr/>
    </dgm:pt>
    <dgm:pt modelId="{2C5008C4-6DEE-4B5E-8BA0-9D5E74DFFDCC}" type="pres">
      <dgm:prSet presAssocID="{324CEDC4-E866-412F-9453-2C13FDE6B73B}" presName="parentLeftMargin" presStyleLbl="node1" presStyleIdx="0" presStyleCnt="2"/>
      <dgm:spPr/>
    </dgm:pt>
    <dgm:pt modelId="{E0D11013-1B9B-4070-95B6-1ACC4D8450D5}" type="pres">
      <dgm:prSet presAssocID="{324CEDC4-E866-412F-9453-2C13FDE6B73B}" presName="parentText" presStyleLbl="node1" presStyleIdx="1" presStyleCnt="2" custScaleX="128507" custScaleY="62476">
        <dgm:presLayoutVars>
          <dgm:chMax val="0"/>
          <dgm:bulletEnabled val="1"/>
        </dgm:presLayoutVars>
      </dgm:prSet>
      <dgm:spPr/>
    </dgm:pt>
    <dgm:pt modelId="{5AF2C68E-F7AF-4255-A834-E60476581252}" type="pres">
      <dgm:prSet presAssocID="{324CEDC4-E866-412F-9453-2C13FDE6B73B}" presName="negativeSpace" presStyleCnt="0"/>
      <dgm:spPr/>
    </dgm:pt>
    <dgm:pt modelId="{49E03E5F-9976-4B9A-A85C-C209340D3FEB}" type="pres">
      <dgm:prSet presAssocID="{324CEDC4-E866-412F-9453-2C13FDE6B73B}" presName="childText" presStyleLbl="conFgAcc1" presStyleIdx="1" presStyleCnt="2" custScaleY="101820">
        <dgm:presLayoutVars>
          <dgm:bulletEnabled val="1"/>
        </dgm:presLayoutVars>
      </dgm:prSet>
      <dgm:spPr/>
    </dgm:pt>
  </dgm:ptLst>
  <dgm:cxnLst>
    <dgm:cxn modelId="{DE520D5E-6719-46E3-97A9-0D4AC4D51DAE}" srcId="{324CEDC4-E866-412F-9453-2C13FDE6B73B}" destId="{BB647D1A-5163-464A-9110-7A456D59C881}" srcOrd="0" destOrd="0" parTransId="{809E2021-0059-44AC-8FA3-5823A3E3C21A}" sibTransId="{2E374727-9D08-4ABE-97FE-7ABBA1CEE423}"/>
    <dgm:cxn modelId="{E3CCB05F-CE87-4F65-ACE4-2339833AC004}" type="presOf" srcId="{BB647D1A-5163-464A-9110-7A456D59C881}" destId="{49E03E5F-9976-4B9A-A85C-C209340D3FEB}" srcOrd="0" destOrd="0" presId="urn:microsoft.com/office/officeart/2005/8/layout/list1"/>
    <dgm:cxn modelId="{324C4B64-3D02-45FD-A177-F780DB402367}" type="presOf" srcId="{1919922F-56C3-47DB-A7BC-3C5C6194160D}" destId="{B441570C-EB81-4325-9B86-6CEE9F51DC5C}" srcOrd="0" destOrd="0" presId="urn:microsoft.com/office/officeart/2005/8/layout/list1"/>
    <dgm:cxn modelId="{36E24248-FEA3-44D2-AE36-B9F02FFE1D40}" type="presOf" srcId="{7CC08907-217C-4EE7-AF73-4E3B99C2CB0D}" destId="{5EDEC507-F1DB-47B7-BA05-1D4985E23761}" srcOrd="1" destOrd="0" presId="urn:microsoft.com/office/officeart/2005/8/layout/list1"/>
    <dgm:cxn modelId="{81F32F4C-96DB-47A9-82A6-B5940B217B81}" type="presOf" srcId="{324CEDC4-E866-412F-9453-2C13FDE6B73B}" destId="{2C5008C4-6DEE-4B5E-8BA0-9D5E74DFFDCC}" srcOrd="0" destOrd="0" presId="urn:microsoft.com/office/officeart/2005/8/layout/list1"/>
    <dgm:cxn modelId="{467FC676-0D8C-4BC9-902C-5C3633E24853}" srcId="{1919922F-56C3-47DB-A7BC-3C5C6194160D}" destId="{7CC08907-217C-4EE7-AF73-4E3B99C2CB0D}" srcOrd="0" destOrd="0" parTransId="{4ED35414-5F75-468C-8395-341139E859E0}" sibTransId="{0C9870EF-5F62-45EA-AB3E-DDAC20B582C6}"/>
    <dgm:cxn modelId="{9FF8897A-EC0A-4C8A-9FAC-7A00F60C15DF}" srcId="{1919922F-56C3-47DB-A7BC-3C5C6194160D}" destId="{324CEDC4-E866-412F-9453-2C13FDE6B73B}" srcOrd="1" destOrd="0" parTransId="{91944486-6673-4895-8EF5-2165F7A8C124}" sibTransId="{43FBBDE2-56B6-47D6-AFDD-AFB91C82381C}"/>
    <dgm:cxn modelId="{D9C51180-780A-4FE5-847F-887A73E10277}" type="presOf" srcId="{7CC08907-217C-4EE7-AF73-4E3B99C2CB0D}" destId="{06BFC0BC-2DE1-469E-B93D-F52425494882}" srcOrd="0" destOrd="0" presId="urn:microsoft.com/office/officeart/2005/8/layout/list1"/>
    <dgm:cxn modelId="{03153AA3-2785-430C-87A2-53FDE85B735F}" type="presOf" srcId="{324CEDC4-E866-412F-9453-2C13FDE6B73B}" destId="{E0D11013-1B9B-4070-95B6-1ACC4D8450D5}" srcOrd="1" destOrd="0" presId="urn:microsoft.com/office/officeart/2005/8/layout/list1"/>
    <dgm:cxn modelId="{980ED4CA-CE09-4FBC-8135-771005B0CD35}" srcId="{7CC08907-217C-4EE7-AF73-4E3B99C2CB0D}" destId="{013335A3-9EB8-4CF3-A3DD-ACDE40BAA31C}" srcOrd="0" destOrd="0" parTransId="{176D6F47-F897-4BAD-BCCD-19D10DD7043B}" sibTransId="{655E1B6A-9A61-41C9-9EB8-2D73BCC9F065}"/>
    <dgm:cxn modelId="{7A152CFB-28D5-4500-87B2-37BB9BA34366}" type="presOf" srcId="{013335A3-9EB8-4CF3-A3DD-ACDE40BAA31C}" destId="{E478A8B6-03C9-4CD0-94CB-011908297CA9}" srcOrd="0" destOrd="0" presId="urn:microsoft.com/office/officeart/2005/8/layout/list1"/>
    <dgm:cxn modelId="{98FD3193-76A8-4404-94A1-EA7A13713E5B}" type="presParOf" srcId="{B441570C-EB81-4325-9B86-6CEE9F51DC5C}" destId="{32384590-5057-42D8-ABD9-38E6BFC8387D}" srcOrd="0" destOrd="0" presId="urn:microsoft.com/office/officeart/2005/8/layout/list1"/>
    <dgm:cxn modelId="{3A21A6F3-904E-4CF0-BC45-64E63B935D8B}" type="presParOf" srcId="{32384590-5057-42D8-ABD9-38E6BFC8387D}" destId="{06BFC0BC-2DE1-469E-B93D-F52425494882}" srcOrd="0" destOrd="0" presId="urn:microsoft.com/office/officeart/2005/8/layout/list1"/>
    <dgm:cxn modelId="{F5F9F0E0-8601-44BD-B1FE-4BD0931DCE22}" type="presParOf" srcId="{32384590-5057-42D8-ABD9-38E6BFC8387D}" destId="{5EDEC507-F1DB-47B7-BA05-1D4985E23761}" srcOrd="1" destOrd="0" presId="urn:microsoft.com/office/officeart/2005/8/layout/list1"/>
    <dgm:cxn modelId="{6C36BAB5-C3C7-483C-8A93-EBC6805F52C7}" type="presParOf" srcId="{B441570C-EB81-4325-9B86-6CEE9F51DC5C}" destId="{8D1E3F72-9F1A-41E0-A52E-5805AC435BB6}" srcOrd="1" destOrd="0" presId="urn:microsoft.com/office/officeart/2005/8/layout/list1"/>
    <dgm:cxn modelId="{70252996-A38A-4299-BA28-8D3476C36375}" type="presParOf" srcId="{B441570C-EB81-4325-9B86-6CEE9F51DC5C}" destId="{E478A8B6-03C9-4CD0-94CB-011908297CA9}" srcOrd="2" destOrd="0" presId="urn:microsoft.com/office/officeart/2005/8/layout/list1"/>
    <dgm:cxn modelId="{4F6A0922-5356-4EFF-BD52-36A657039883}" type="presParOf" srcId="{B441570C-EB81-4325-9B86-6CEE9F51DC5C}" destId="{7E7BF747-C3E5-4DF5-83DB-F8AF47C5B38B}" srcOrd="3" destOrd="0" presId="urn:microsoft.com/office/officeart/2005/8/layout/list1"/>
    <dgm:cxn modelId="{41B18C98-5C8A-438A-B34B-5C1A527F68ED}" type="presParOf" srcId="{B441570C-EB81-4325-9B86-6CEE9F51DC5C}" destId="{23AA231F-BB90-4C70-ABC3-2480CE1AF88E}" srcOrd="4" destOrd="0" presId="urn:microsoft.com/office/officeart/2005/8/layout/list1"/>
    <dgm:cxn modelId="{2F82A714-3219-455D-BAE1-20DEE17FBC80}" type="presParOf" srcId="{23AA231F-BB90-4C70-ABC3-2480CE1AF88E}" destId="{2C5008C4-6DEE-4B5E-8BA0-9D5E74DFFDCC}" srcOrd="0" destOrd="0" presId="urn:microsoft.com/office/officeart/2005/8/layout/list1"/>
    <dgm:cxn modelId="{F6F6F2B7-763D-453D-AC64-2B662D75D532}" type="presParOf" srcId="{23AA231F-BB90-4C70-ABC3-2480CE1AF88E}" destId="{E0D11013-1B9B-4070-95B6-1ACC4D8450D5}" srcOrd="1" destOrd="0" presId="urn:microsoft.com/office/officeart/2005/8/layout/list1"/>
    <dgm:cxn modelId="{297E2B33-17CD-4B1D-AF8D-CB3D15263B79}" type="presParOf" srcId="{B441570C-EB81-4325-9B86-6CEE9F51DC5C}" destId="{5AF2C68E-F7AF-4255-A834-E60476581252}" srcOrd="5" destOrd="0" presId="urn:microsoft.com/office/officeart/2005/8/layout/list1"/>
    <dgm:cxn modelId="{8C404FBC-151A-4815-A26E-9D7BAA61D2B5}" type="presParOf" srcId="{B441570C-EB81-4325-9B86-6CEE9F51DC5C}" destId="{49E03E5F-9976-4B9A-A85C-C209340D3FEB}"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C39917-97DB-4FA9-B994-F5B3320F5C4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8D6C6B1-FE43-4819-B5D8-C743D4FA52A3}">
      <dgm:prSet custT="1"/>
      <dgm:spPr/>
      <dgm:t>
        <a:bodyPr/>
        <a:lstStyle/>
        <a:p>
          <a:r>
            <a:rPr lang="en-US" sz="2200" dirty="0"/>
            <a:t>Sponsors may serve up to two meals a day at sites. </a:t>
          </a:r>
        </a:p>
      </dgm:t>
    </dgm:pt>
    <dgm:pt modelId="{22162095-6EED-4FD8-B24C-88F5EA3DCF7E}" type="parTrans" cxnId="{883111A0-51F9-487C-BD19-884FD5B951B3}">
      <dgm:prSet/>
      <dgm:spPr/>
      <dgm:t>
        <a:bodyPr/>
        <a:lstStyle/>
        <a:p>
          <a:endParaRPr lang="en-US"/>
        </a:p>
      </dgm:t>
    </dgm:pt>
    <dgm:pt modelId="{3CA15727-C744-41D2-8E9A-A72AC77F346E}" type="sibTrans" cxnId="{883111A0-51F9-487C-BD19-884FD5B951B3}">
      <dgm:prSet/>
      <dgm:spPr/>
      <dgm:t>
        <a:bodyPr/>
        <a:lstStyle/>
        <a:p>
          <a:endParaRPr lang="en-US"/>
        </a:p>
      </dgm:t>
    </dgm:pt>
    <dgm:pt modelId="{1C980C71-9D42-4BAB-B5C2-BB0B9D2796EA}">
      <dgm:prSet custT="1"/>
      <dgm:spPr/>
      <dgm:t>
        <a:bodyPr/>
        <a:lstStyle/>
        <a:p>
          <a:r>
            <a:rPr lang="en-US" sz="2200" dirty="0"/>
            <a:t>Allowable meal types : breakfast, AM snack,  lunch, PM snack,  and   supper (this does not include snacks served under ASP). For example, a sponsor may serve breakfast and lunch under SSO and a snack under ASP. </a:t>
          </a:r>
        </a:p>
        <a:p>
          <a:endParaRPr lang="en-US" sz="2200" dirty="0"/>
        </a:p>
        <a:p>
          <a:endParaRPr lang="en-US" sz="2200" dirty="0"/>
        </a:p>
        <a:p>
          <a:endParaRPr lang="en-US" sz="2000" dirty="0"/>
        </a:p>
      </dgm:t>
    </dgm:pt>
    <dgm:pt modelId="{87427F11-668B-4BC6-BC0E-DC171D3FB69B}" type="parTrans" cxnId="{78A916F8-C3E6-4505-9B9A-BAE17525405F}">
      <dgm:prSet/>
      <dgm:spPr/>
      <dgm:t>
        <a:bodyPr/>
        <a:lstStyle/>
        <a:p>
          <a:endParaRPr lang="en-US"/>
        </a:p>
      </dgm:t>
    </dgm:pt>
    <dgm:pt modelId="{02C55944-DFD5-47B1-B282-9B1220A05A97}" type="sibTrans" cxnId="{78A916F8-C3E6-4505-9B9A-BAE17525405F}">
      <dgm:prSet/>
      <dgm:spPr/>
      <dgm:t>
        <a:bodyPr/>
        <a:lstStyle/>
        <a:p>
          <a:endParaRPr lang="en-US"/>
        </a:p>
      </dgm:t>
    </dgm:pt>
    <dgm:pt modelId="{E8F6A2C4-6A38-422D-A147-829E31F18596}">
      <dgm:prSet custT="1"/>
      <dgm:spPr/>
      <dgm:t>
        <a:bodyPr/>
        <a:lstStyle/>
        <a:p>
          <a:r>
            <a:rPr lang="en-US" sz="2200" dirty="0"/>
            <a:t>Unallowable meal type combinations: serving lunch and supper to the same children on the same day. </a:t>
          </a:r>
        </a:p>
      </dgm:t>
    </dgm:pt>
    <dgm:pt modelId="{CF679908-D900-40EB-BD19-0952D9C0DD08}" type="parTrans" cxnId="{39F26524-CF6C-401E-B529-29A0836A2F40}">
      <dgm:prSet/>
      <dgm:spPr/>
      <dgm:t>
        <a:bodyPr/>
        <a:lstStyle/>
        <a:p>
          <a:endParaRPr lang="en-US"/>
        </a:p>
      </dgm:t>
    </dgm:pt>
    <dgm:pt modelId="{A5EAE0A4-FDE5-4D94-98A6-DB68F2491A4C}" type="sibTrans" cxnId="{39F26524-CF6C-401E-B529-29A0836A2F40}">
      <dgm:prSet/>
      <dgm:spPr/>
      <dgm:t>
        <a:bodyPr/>
        <a:lstStyle/>
        <a:p>
          <a:endParaRPr lang="en-US"/>
        </a:p>
      </dgm:t>
    </dgm:pt>
    <dgm:pt modelId="{5FDA699E-9732-4368-9E9D-B9ECF03CAECF}" type="pres">
      <dgm:prSet presAssocID="{2BC39917-97DB-4FA9-B994-F5B3320F5C40}" presName="vert0" presStyleCnt="0">
        <dgm:presLayoutVars>
          <dgm:dir/>
          <dgm:animOne val="branch"/>
          <dgm:animLvl val="lvl"/>
        </dgm:presLayoutVars>
      </dgm:prSet>
      <dgm:spPr/>
    </dgm:pt>
    <dgm:pt modelId="{DC975C95-BDD1-4C9B-9F90-250982E628D6}" type="pres">
      <dgm:prSet presAssocID="{F8D6C6B1-FE43-4819-B5D8-C743D4FA52A3}" presName="thickLine" presStyleLbl="alignNode1" presStyleIdx="0" presStyleCnt="3"/>
      <dgm:spPr/>
    </dgm:pt>
    <dgm:pt modelId="{EA40FEA0-234A-453B-8647-71D0203004A6}" type="pres">
      <dgm:prSet presAssocID="{F8D6C6B1-FE43-4819-B5D8-C743D4FA52A3}" presName="horz1" presStyleCnt="0"/>
      <dgm:spPr/>
    </dgm:pt>
    <dgm:pt modelId="{74FF7115-D356-4429-8016-0EA95DE607C5}" type="pres">
      <dgm:prSet presAssocID="{F8D6C6B1-FE43-4819-B5D8-C743D4FA52A3}" presName="tx1" presStyleLbl="revTx" presStyleIdx="0" presStyleCnt="3"/>
      <dgm:spPr/>
    </dgm:pt>
    <dgm:pt modelId="{9B845882-5D4C-4DBA-8621-4FF27713778A}" type="pres">
      <dgm:prSet presAssocID="{F8D6C6B1-FE43-4819-B5D8-C743D4FA52A3}" presName="vert1" presStyleCnt="0"/>
      <dgm:spPr/>
    </dgm:pt>
    <dgm:pt modelId="{CCA44626-255E-4078-8981-A5265F42558D}" type="pres">
      <dgm:prSet presAssocID="{1C980C71-9D42-4BAB-B5C2-BB0B9D2796EA}" presName="thickLine" presStyleLbl="alignNode1" presStyleIdx="1" presStyleCnt="3" custLinFactNeighborY="-19970"/>
      <dgm:spPr/>
    </dgm:pt>
    <dgm:pt modelId="{04071036-0CC9-4C4D-AFCE-BE33CFEE287F}" type="pres">
      <dgm:prSet presAssocID="{1C980C71-9D42-4BAB-B5C2-BB0B9D2796EA}" presName="horz1" presStyleCnt="0"/>
      <dgm:spPr/>
    </dgm:pt>
    <dgm:pt modelId="{D9AC15E4-029F-4B81-AD37-596444C840E7}" type="pres">
      <dgm:prSet presAssocID="{1C980C71-9D42-4BAB-B5C2-BB0B9D2796EA}" presName="tx1" presStyleLbl="revTx" presStyleIdx="1" presStyleCnt="3" custLinFactNeighborY="-12574"/>
      <dgm:spPr/>
    </dgm:pt>
    <dgm:pt modelId="{98518D73-BEA8-4CD8-B64F-D574A87A3DED}" type="pres">
      <dgm:prSet presAssocID="{1C980C71-9D42-4BAB-B5C2-BB0B9D2796EA}" presName="vert1" presStyleCnt="0"/>
      <dgm:spPr/>
    </dgm:pt>
    <dgm:pt modelId="{53E65E04-9B65-4A31-A876-27A12DF28721}" type="pres">
      <dgm:prSet presAssocID="{E8F6A2C4-6A38-422D-A147-829E31F18596}" presName="thickLine" presStyleLbl="alignNode1" presStyleIdx="2" presStyleCnt="3"/>
      <dgm:spPr/>
    </dgm:pt>
    <dgm:pt modelId="{C2A6B8CD-D09D-4566-B0A3-4E4C0A8F85D4}" type="pres">
      <dgm:prSet presAssocID="{E8F6A2C4-6A38-422D-A147-829E31F18596}" presName="horz1" presStyleCnt="0"/>
      <dgm:spPr/>
    </dgm:pt>
    <dgm:pt modelId="{9252236A-CAAA-4933-865B-78B04C72BBE6}" type="pres">
      <dgm:prSet presAssocID="{E8F6A2C4-6A38-422D-A147-829E31F18596}" presName="tx1" presStyleLbl="revTx" presStyleIdx="2" presStyleCnt="3"/>
      <dgm:spPr/>
    </dgm:pt>
    <dgm:pt modelId="{B5D27319-F76E-4EA1-8A10-DA91E5053DEE}" type="pres">
      <dgm:prSet presAssocID="{E8F6A2C4-6A38-422D-A147-829E31F18596}" presName="vert1" presStyleCnt="0"/>
      <dgm:spPr/>
    </dgm:pt>
  </dgm:ptLst>
  <dgm:cxnLst>
    <dgm:cxn modelId="{39F26524-CF6C-401E-B529-29A0836A2F40}" srcId="{2BC39917-97DB-4FA9-B994-F5B3320F5C40}" destId="{E8F6A2C4-6A38-422D-A147-829E31F18596}" srcOrd="2" destOrd="0" parTransId="{CF679908-D900-40EB-BD19-0952D9C0DD08}" sibTransId="{A5EAE0A4-FDE5-4D94-98A6-DB68F2491A4C}"/>
    <dgm:cxn modelId="{48D35C69-121E-4237-93D1-294A95445346}" type="presOf" srcId="{1C980C71-9D42-4BAB-B5C2-BB0B9D2796EA}" destId="{D9AC15E4-029F-4B81-AD37-596444C840E7}" srcOrd="0" destOrd="0" presId="urn:microsoft.com/office/officeart/2008/layout/LinedList"/>
    <dgm:cxn modelId="{45BA195A-6F06-4462-B58D-CCF505070621}" type="presOf" srcId="{F8D6C6B1-FE43-4819-B5D8-C743D4FA52A3}" destId="{74FF7115-D356-4429-8016-0EA95DE607C5}" srcOrd="0" destOrd="0" presId="urn:microsoft.com/office/officeart/2008/layout/LinedList"/>
    <dgm:cxn modelId="{32E6828D-E689-49CA-8F2F-5F60771C7354}" type="presOf" srcId="{E8F6A2C4-6A38-422D-A147-829E31F18596}" destId="{9252236A-CAAA-4933-865B-78B04C72BBE6}" srcOrd="0" destOrd="0" presId="urn:microsoft.com/office/officeart/2008/layout/LinedList"/>
    <dgm:cxn modelId="{883111A0-51F9-487C-BD19-884FD5B951B3}" srcId="{2BC39917-97DB-4FA9-B994-F5B3320F5C40}" destId="{F8D6C6B1-FE43-4819-B5D8-C743D4FA52A3}" srcOrd="0" destOrd="0" parTransId="{22162095-6EED-4FD8-B24C-88F5EA3DCF7E}" sibTransId="{3CA15727-C744-41D2-8E9A-A72AC77F346E}"/>
    <dgm:cxn modelId="{78A916F8-C3E6-4505-9B9A-BAE17525405F}" srcId="{2BC39917-97DB-4FA9-B994-F5B3320F5C40}" destId="{1C980C71-9D42-4BAB-B5C2-BB0B9D2796EA}" srcOrd="1" destOrd="0" parTransId="{87427F11-668B-4BC6-BC0E-DC171D3FB69B}" sibTransId="{02C55944-DFD5-47B1-B282-9B1220A05A97}"/>
    <dgm:cxn modelId="{A0E0AAF8-9124-458C-B9F6-EC911B7DA53D}" type="presOf" srcId="{2BC39917-97DB-4FA9-B994-F5B3320F5C40}" destId="{5FDA699E-9732-4368-9E9D-B9ECF03CAECF}" srcOrd="0" destOrd="0" presId="urn:microsoft.com/office/officeart/2008/layout/LinedList"/>
    <dgm:cxn modelId="{7290C4F6-8E57-4FEF-959E-5E9FB7511FD9}" type="presParOf" srcId="{5FDA699E-9732-4368-9E9D-B9ECF03CAECF}" destId="{DC975C95-BDD1-4C9B-9F90-250982E628D6}" srcOrd="0" destOrd="0" presId="urn:microsoft.com/office/officeart/2008/layout/LinedList"/>
    <dgm:cxn modelId="{745CA8EF-E2BC-4B21-A761-AE18666E4DF8}" type="presParOf" srcId="{5FDA699E-9732-4368-9E9D-B9ECF03CAECF}" destId="{EA40FEA0-234A-453B-8647-71D0203004A6}" srcOrd="1" destOrd="0" presId="urn:microsoft.com/office/officeart/2008/layout/LinedList"/>
    <dgm:cxn modelId="{27FDEAB0-9A36-4109-B2C8-DCDD74AAC9B2}" type="presParOf" srcId="{EA40FEA0-234A-453B-8647-71D0203004A6}" destId="{74FF7115-D356-4429-8016-0EA95DE607C5}" srcOrd="0" destOrd="0" presId="urn:microsoft.com/office/officeart/2008/layout/LinedList"/>
    <dgm:cxn modelId="{5A70095B-636A-4B60-9A6C-FBE06103A2E2}" type="presParOf" srcId="{EA40FEA0-234A-453B-8647-71D0203004A6}" destId="{9B845882-5D4C-4DBA-8621-4FF27713778A}" srcOrd="1" destOrd="0" presId="urn:microsoft.com/office/officeart/2008/layout/LinedList"/>
    <dgm:cxn modelId="{9DC57F47-E61E-4F55-82C3-230E363F8F23}" type="presParOf" srcId="{5FDA699E-9732-4368-9E9D-B9ECF03CAECF}" destId="{CCA44626-255E-4078-8981-A5265F42558D}" srcOrd="2" destOrd="0" presId="urn:microsoft.com/office/officeart/2008/layout/LinedList"/>
    <dgm:cxn modelId="{4DD18C4E-558C-4BA4-B4A6-2F5B78806567}" type="presParOf" srcId="{5FDA699E-9732-4368-9E9D-B9ECF03CAECF}" destId="{04071036-0CC9-4C4D-AFCE-BE33CFEE287F}" srcOrd="3" destOrd="0" presId="urn:microsoft.com/office/officeart/2008/layout/LinedList"/>
    <dgm:cxn modelId="{E2172931-FEE3-498C-964C-8F468D71D810}" type="presParOf" srcId="{04071036-0CC9-4C4D-AFCE-BE33CFEE287F}" destId="{D9AC15E4-029F-4B81-AD37-596444C840E7}" srcOrd="0" destOrd="0" presId="urn:microsoft.com/office/officeart/2008/layout/LinedList"/>
    <dgm:cxn modelId="{7BBC1227-7994-428C-9153-5CBBF3454B86}" type="presParOf" srcId="{04071036-0CC9-4C4D-AFCE-BE33CFEE287F}" destId="{98518D73-BEA8-4CD8-B64F-D574A87A3DED}" srcOrd="1" destOrd="0" presId="urn:microsoft.com/office/officeart/2008/layout/LinedList"/>
    <dgm:cxn modelId="{C23FA6D2-E15F-4776-9D5E-52FE12497BB5}" type="presParOf" srcId="{5FDA699E-9732-4368-9E9D-B9ECF03CAECF}" destId="{53E65E04-9B65-4A31-A876-27A12DF28721}" srcOrd="4" destOrd="0" presId="urn:microsoft.com/office/officeart/2008/layout/LinedList"/>
    <dgm:cxn modelId="{80E95C2F-2591-4963-A71A-0A7EFBE7CC4C}" type="presParOf" srcId="{5FDA699E-9732-4368-9E9D-B9ECF03CAECF}" destId="{C2A6B8CD-D09D-4566-B0A3-4E4C0A8F85D4}" srcOrd="5" destOrd="0" presId="urn:microsoft.com/office/officeart/2008/layout/LinedList"/>
    <dgm:cxn modelId="{19A524C6-4E0B-4A7F-BFA1-EEEC51EA6D02}" type="presParOf" srcId="{C2A6B8CD-D09D-4566-B0A3-4E4C0A8F85D4}" destId="{9252236A-CAAA-4933-865B-78B04C72BBE6}" srcOrd="0" destOrd="0" presId="urn:microsoft.com/office/officeart/2008/layout/LinedList"/>
    <dgm:cxn modelId="{3624B350-39DB-47F3-8933-19DDDFC10DE3}" type="presParOf" srcId="{C2A6B8CD-D09D-4566-B0A3-4E4C0A8F85D4}" destId="{B5D27319-F76E-4EA1-8A10-DA91E5053DE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CC8157-CBD0-4320-BF73-1CBE2192E0F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33B54AF-0DBC-4B01-9595-5CDF1BC5135D}">
      <dgm:prSet/>
      <dgm:spPr>
        <a:solidFill>
          <a:srgbClr val="488BC9"/>
        </a:solidFill>
      </dgm:spPr>
      <dgm:t>
        <a:bodyPr/>
        <a:lstStyle/>
        <a:p>
          <a:r>
            <a:rPr lang="en-US" dirty="0"/>
            <a:t>Age/grade group waiver for grab and go service based on the age/grade group of most participants. Meals will be planned to meet the K-8 lunch meal pattern. </a:t>
          </a:r>
        </a:p>
      </dgm:t>
    </dgm:pt>
    <dgm:pt modelId="{3AE8CAE6-E635-4FB7-8323-58EA94A7BA73}" type="parTrans" cxnId="{CED4D6BD-B098-4DE1-96F6-086C79178A08}">
      <dgm:prSet/>
      <dgm:spPr/>
      <dgm:t>
        <a:bodyPr/>
        <a:lstStyle/>
        <a:p>
          <a:endParaRPr lang="en-US"/>
        </a:p>
      </dgm:t>
    </dgm:pt>
    <dgm:pt modelId="{B576D222-1BC9-49DD-9E5D-36EBBFC00E14}" type="sibTrans" cxnId="{CED4D6BD-B098-4DE1-96F6-086C79178A08}">
      <dgm:prSet/>
      <dgm:spPr/>
      <dgm:t>
        <a:bodyPr/>
        <a:lstStyle/>
        <a:p>
          <a:endParaRPr lang="en-US"/>
        </a:p>
      </dgm:t>
    </dgm:pt>
    <dgm:pt modelId="{8831EF35-5F7A-4F52-85EF-8C090D5A4B7F}">
      <dgm:prSet/>
      <dgm:spPr>
        <a:solidFill>
          <a:srgbClr val="488BC9"/>
        </a:solidFill>
      </dgm:spPr>
      <dgm:t>
        <a:bodyPr/>
        <a:lstStyle/>
        <a:p>
          <a:r>
            <a:rPr lang="en-US"/>
            <a:t>Whole grain-rich waiver for tortillas and pasta. These items do not hold up in quality for meals in the classroom.</a:t>
          </a:r>
        </a:p>
      </dgm:t>
    </dgm:pt>
    <dgm:pt modelId="{5D32BEF5-88CE-40CA-9272-44CD22CF90A3}" type="parTrans" cxnId="{D56B924E-4A56-430C-B0C4-F296EE14E7FF}">
      <dgm:prSet/>
      <dgm:spPr/>
      <dgm:t>
        <a:bodyPr/>
        <a:lstStyle/>
        <a:p>
          <a:endParaRPr lang="en-US"/>
        </a:p>
      </dgm:t>
    </dgm:pt>
    <dgm:pt modelId="{8C974B78-1038-4341-A9E1-EEB0D9ACF9D8}" type="sibTrans" cxnId="{D56B924E-4A56-430C-B0C4-F296EE14E7FF}">
      <dgm:prSet/>
      <dgm:spPr/>
      <dgm:t>
        <a:bodyPr/>
        <a:lstStyle/>
        <a:p>
          <a:endParaRPr lang="en-US"/>
        </a:p>
      </dgm:t>
    </dgm:pt>
    <dgm:pt modelId="{D6914DB3-308C-4D78-8250-B86504BD9D65}">
      <dgm:prSet/>
      <dgm:spPr>
        <a:solidFill>
          <a:srgbClr val="488BC9"/>
        </a:solidFill>
      </dgm:spPr>
      <dgm:t>
        <a:bodyPr/>
        <a:lstStyle/>
        <a:p>
          <a:r>
            <a:rPr lang="en-US"/>
            <a:t>Vegetable subgroup waiver for the beans and peas (legumes) and starchy subgroups. District is serving cold meals in the classroom and menu items to meet these subgroup requirements are limited. </a:t>
          </a:r>
        </a:p>
      </dgm:t>
    </dgm:pt>
    <dgm:pt modelId="{B9E993A8-1F02-4145-8D9A-8539A58F4A0A}" type="parTrans" cxnId="{3D7CE325-9B4B-4AFD-B348-BCB3D6A87701}">
      <dgm:prSet/>
      <dgm:spPr/>
      <dgm:t>
        <a:bodyPr/>
        <a:lstStyle/>
        <a:p>
          <a:endParaRPr lang="en-US"/>
        </a:p>
      </dgm:t>
    </dgm:pt>
    <dgm:pt modelId="{6613C61A-ED6E-4D77-AA64-7F5B2D66BFD6}" type="sibTrans" cxnId="{3D7CE325-9B4B-4AFD-B348-BCB3D6A87701}">
      <dgm:prSet/>
      <dgm:spPr/>
      <dgm:t>
        <a:bodyPr/>
        <a:lstStyle/>
        <a:p>
          <a:endParaRPr lang="en-US"/>
        </a:p>
      </dgm:t>
    </dgm:pt>
    <dgm:pt modelId="{0BCEB95C-A16C-47E9-86B0-387210F873B1}">
      <dgm:prSet/>
      <dgm:spPr>
        <a:solidFill>
          <a:srgbClr val="488BC9"/>
        </a:solidFill>
      </dgm:spPr>
      <dgm:t>
        <a:bodyPr/>
        <a:lstStyle/>
        <a:p>
          <a:r>
            <a:rPr lang="en-US"/>
            <a:t>Low-fat flavored milk waiver requested; vendor is projecting fat-free flavored milk shortages but can deliver low-fat flavored milk during shortages.</a:t>
          </a:r>
        </a:p>
      </dgm:t>
    </dgm:pt>
    <dgm:pt modelId="{B4A8623D-DED5-4B40-8196-4190B2CB1099}" type="parTrans" cxnId="{74A8CE82-D792-4596-A22E-589E3086CAF9}">
      <dgm:prSet/>
      <dgm:spPr/>
      <dgm:t>
        <a:bodyPr/>
        <a:lstStyle/>
        <a:p>
          <a:endParaRPr lang="en-US"/>
        </a:p>
      </dgm:t>
    </dgm:pt>
    <dgm:pt modelId="{10525E9A-6149-42A3-8B7D-CD58F5332B4A}" type="sibTrans" cxnId="{74A8CE82-D792-4596-A22E-589E3086CAF9}">
      <dgm:prSet/>
      <dgm:spPr/>
      <dgm:t>
        <a:bodyPr/>
        <a:lstStyle/>
        <a:p>
          <a:endParaRPr lang="en-US"/>
        </a:p>
      </dgm:t>
    </dgm:pt>
    <dgm:pt modelId="{B72A8C4A-5B3F-44D6-82C7-7337E756FAA3}" type="pres">
      <dgm:prSet presAssocID="{7BCC8157-CBD0-4320-BF73-1CBE2192E0F5}" presName="linear" presStyleCnt="0">
        <dgm:presLayoutVars>
          <dgm:animLvl val="lvl"/>
          <dgm:resizeHandles val="exact"/>
        </dgm:presLayoutVars>
      </dgm:prSet>
      <dgm:spPr/>
    </dgm:pt>
    <dgm:pt modelId="{B55A59A2-1132-4FB3-8FD6-AD50CC9D10CF}" type="pres">
      <dgm:prSet presAssocID="{833B54AF-0DBC-4B01-9595-5CDF1BC5135D}" presName="parentText" presStyleLbl="node1" presStyleIdx="0" presStyleCnt="4">
        <dgm:presLayoutVars>
          <dgm:chMax val="0"/>
          <dgm:bulletEnabled val="1"/>
        </dgm:presLayoutVars>
      </dgm:prSet>
      <dgm:spPr/>
    </dgm:pt>
    <dgm:pt modelId="{94F42B63-166D-4A30-835E-ACFBFA6B805B}" type="pres">
      <dgm:prSet presAssocID="{B576D222-1BC9-49DD-9E5D-36EBBFC00E14}" presName="spacer" presStyleCnt="0"/>
      <dgm:spPr/>
    </dgm:pt>
    <dgm:pt modelId="{B3F9016C-468D-4481-9752-8514FEDED7C3}" type="pres">
      <dgm:prSet presAssocID="{8831EF35-5F7A-4F52-85EF-8C090D5A4B7F}" presName="parentText" presStyleLbl="node1" presStyleIdx="1" presStyleCnt="4">
        <dgm:presLayoutVars>
          <dgm:chMax val="0"/>
          <dgm:bulletEnabled val="1"/>
        </dgm:presLayoutVars>
      </dgm:prSet>
      <dgm:spPr/>
    </dgm:pt>
    <dgm:pt modelId="{78859218-BB03-433B-A2F2-D93FDF6382A4}" type="pres">
      <dgm:prSet presAssocID="{8C974B78-1038-4341-A9E1-EEB0D9ACF9D8}" presName="spacer" presStyleCnt="0"/>
      <dgm:spPr/>
    </dgm:pt>
    <dgm:pt modelId="{3FAD71DA-63BA-40D3-BC08-C25BAE652C97}" type="pres">
      <dgm:prSet presAssocID="{D6914DB3-308C-4D78-8250-B86504BD9D65}" presName="parentText" presStyleLbl="node1" presStyleIdx="2" presStyleCnt="4">
        <dgm:presLayoutVars>
          <dgm:chMax val="0"/>
          <dgm:bulletEnabled val="1"/>
        </dgm:presLayoutVars>
      </dgm:prSet>
      <dgm:spPr/>
    </dgm:pt>
    <dgm:pt modelId="{68CC1CCE-CDA7-4627-8454-C854B0FB56ED}" type="pres">
      <dgm:prSet presAssocID="{6613C61A-ED6E-4D77-AA64-7F5B2D66BFD6}" presName="spacer" presStyleCnt="0"/>
      <dgm:spPr/>
    </dgm:pt>
    <dgm:pt modelId="{77E249CB-DC1B-4CBE-8ADB-8365906294FB}" type="pres">
      <dgm:prSet presAssocID="{0BCEB95C-A16C-47E9-86B0-387210F873B1}" presName="parentText" presStyleLbl="node1" presStyleIdx="3" presStyleCnt="4">
        <dgm:presLayoutVars>
          <dgm:chMax val="0"/>
          <dgm:bulletEnabled val="1"/>
        </dgm:presLayoutVars>
      </dgm:prSet>
      <dgm:spPr/>
    </dgm:pt>
  </dgm:ptLst>
  <dgm:cxnLst>
    <dgm:cxn modelId="{48C78D1C-BD73-46B4-BB3B-D9B461E4E356}" type="presOf" srcId="{833B54AF-0DBC-4B01-9595-5CDF1BC5135D}" destId="{B55A59A2-1132-4FB3-8FD6-AD50CC9D10CF}" srcOrd="0" destOrd="0" presId="urn:microsoft.com/office/officeart/2005/8/layout/vList2"/>
    <dgm:cxn modelId="{3D7CE325-9B4B-4AFD-B348-BCB3D6A87701}" srcId="{7BCC8157-CBD0-4320-BF73-1CBE2192E0F5}" destId="{D6914DB3-308C-4D78-8250-B86504BD9D65}" srcOrd="2" destOrd="0" parTransId="{B9E993A8-1F02-4145-8D9A-8539A58F4A0A}" sibTransId="{6613C61A-ED6E-4D77-AA64-7F5B2D66BFD6}"/>
    <dgm:cxn modelId="{3F738430-AFE7-4D75-8693-BBA97E30EB39}" type="presOf" srcId="{0BCEB95C-A16C-47E9-86B0-387210F873B1}" destId="{77E249CB-DC1B-4CBE-8ADB-8365906294FB}" srcOrd="0" destOrd="0" presId="urn:microsoft.com/office/officeart/2005/8/layout/vList2"/>
    <dgm:cxn modelId="{FC9F9C6C-3A82-4C29-B874-753935A93D5B}" type="presOf" srcId="{D6914DB3-308C-4D78-8250-B86504BD9D65}" destId="{3FAD71DA-63BA-40D3-BC08-C25BAE652C97}" srcOrd="0" destOrd="0" presId="urn:microsoft.com/office/officeart/2005/8/layout/vList2"/>
    <dgm:cxn modelId="{D56B924E-4A56-430C-B0C4-F296EE14E7FF}" srcId="{7BCC8157-CBD0-4320-BF73-1CBE2192E0F5}" destId="{8831EF35-5F7A-4F52-85EF-8C090D5A4B7F}" srcOrd="1" destOrd="0" parTransId="{5D32BEF5-88CE-40CA-9272-44CD22CF90A3}" sibTransId="{8C974B78-1038-4341-A9E1-EEB0D9ACF9D8}"/>
    <dgm:cxn modelId="{74A8CE82-D792-4596-A22E-589E3086CAF9}" srcId="{7BCC8157-CBD0-4320-BF73-1CBE2192E0F5}" destId="{0BCEB95C-A16C-47E9-86B0-387210F873B1}" srcOrd="3" destOrd="0" parTransId="{B4A8623D-DED5-4B40-8196-4190B2CB1099}" sibTransId="{10525E9A-6149-42A3-8B7D-CD58F5332B4A}"/>
    <dgm:cxn modelId="{CED4D6BD-B098-4DE1-96F6-086C79178A08}" srcId="{7BCC8157-CBD0-4320-BF73-1CBE2192E0F5}" destId="{833B54AF-0DBC-4B01-9595-5CDF1BC5135D}" srcOrd="0" destOrd="0" parTransId="{3AE8CAE6-E635-4FB7-8323-58EA94A7BA73}" sibTransId="{B576D222-1BC9-49DD-9E5D-36EBBFC00E14}"/>
    <dgm:cxn modelId="{A48A71CF-0C5B-4614-9269-6B6FA8BAC54B}" type="presOf" srcId="{8831EF35-5F7A-4F52-85EF-8C090D5A4B7F}" destId="{B3F9016C-468D-4481-9752-8514FEDED7C3}" srcOrd="0" destOrd="0" presId="urn:microsoft.com/office/officeart/2005/8/layout/vList2"/>
    <dgm:cxn modelId="{D926C7DF-CBFA-40CB-8503-777E9BA0CC2F}" type="presOf" srcId="{7BCC8157-CBD0-4320-BF73-1CBE2192E0F5}" destId="{B72A8C4A-5B3F-44D6-82C7-7337E756FAA3}" srcOrd="0" destOrd="0" presId="urn:microsoft.com/office/officeart/2005/8/layout/vList2"/>
    <dgm:cxn modelId="{AD3366D6-1FA4-464D-91F3-FE55E77A3829}" type="presParOf" srcId="{B72A8C4A-5B3F-44D6-82C7-7337E756FAA3}" destId="{B55A59A2-1132-4FB3-8FD6-AD50CC9D10CF}" srcOrd="0" destOrd="0" presId="urn:microsoft.com/office/officeart/2005/8/layout/vList2"/>
    <dgm:cxn modelId="{FBBE937E-870B-41D8-AED8-DAD5EA1E840F}" type="presParOf" srcId="{B72A8C4A-5B3F-44D6-82C7-7337E756FAA3}" destId="{94F42B63-166D-4A30-835E-ACFBFA6B805B}" srcOrd="1" destOrd="0" presId="urn:microsoft.com/office/officeart/2005/8/layout/vList2"/>
    <dgm:cxn modelId="{4684F998-3510-4356-859A-83D477A4B692}" type="presParOf" srcId="{B72A8C4A-5B3F-44D6-82C7-7337E756FAA3}" destId="{B3F9016C-468D-4481-9752-8514FEDED7C3}" srcOrd="2" destOrd="0" presId="urn:microsoft.com/office/officeart/2005/8/layout/vList2"/>
    <dgm:cxn modelId="{0227BD03-5845-4472-8389-83A5E5BC0E1F}" type="presParOf" srcId="{B72A8C4A-5B3F-44D6-82C7-7337E756FAA3}" destId="{78859218-BB03-433B-A2F2-D93FDF6382A4}" srcOrd="3" destOrd="0" presId="urn:microsoft.com/office/officeart/2005/8/layout/vList2"/>
    <dgm:cxn modelId="{EE6525AE-8828-44D9-993A-DC1B81F5BCAE}" type="presParOf" srcId="{B72A8C4A-5B3F-44D6-82C7-7337E756FAA3}" destId="{3FAD71DA-63BA-40D3-BC08-C25BAE652C97}" srcOrd="4" destOrd="0" presId="urn:microsoft.com/office/officeart/2005/8/layout/vList2"/>
    <dgm:cxn modelId="{F11F768D-FFE5-48C3-BD49-B9FB2C08CDB7}" type="presParOf" srcId="{B72A8C4A-5B3F-44D6-82C7-7337E756FAA3}" destId="{68CC1CCE-CDA7-4627-8454-C854B0FB56ED}" srcOrd="5" destOrd="0" presId="urn:microsoft.com/office/officeart/2005/8/layout/vList2"/>
    <dgm:cxn modelId="{7CEEFC4F-649D-4A37-B0A0-0B4C4BA4B272}" type="presParOf" srcId="{B72A8C4A-5B3F-44D6-82C7-7337E756FAA3}" destId="{77E249CB-DC1B-4CBE-8ADB-8365906294FB}" srcOrd="6" destOrd="0" presId="urn:microsoft.com/office/officeart/2005/8/layout/vList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CC8157-CBD0-4320-BF73-1CBE2192E0F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33B54AF-0DBC-4B01-9595-5CDF1BC5135D}">
      <dgm:prSet/>
      <dgm:spPr>
        <a:solidFill>
          <a:srgbClr val="488BC9"/>
        </a:solidFill>
      </dgm:spPr>
      <dgm:t>
        <a:bodyPr/>
        <a:lstStyle/>
        <a:p>
          <a:r>
            <a:rPr lang="en-US" dirty="0"/>
            <a:t>Age/grade group waiver to make it easier for staff to plan and serve meals.</a:t>
          </a:r>
        </a:p>
      </dgm:t>
    </dgm:pt>
    <dgm:pt modelId="{3AE8CAE6-E635-4FB7-8323-58EA94A7BA73}" type="parTrans" cxnId="{CED4D6BD-B098-4DE1-96F6-086C79178A08}">
      <dgm:prSet/>
      <dgm:spPr/>
      <dgm:t>
        <a:bodyPr/>
        <a:lstStyle/>
        <a:p>
          <a:endParaRPr lang="en-US"/>
        </a:p>
      </dgm:t>
    </dgm:pt>
    <dgm:pt modelId="{B576D222-1BC9-49DD-9E5D-36EBBFC00E14}" type="sibTrans" cxnId="{CED4D6BD-B098-4DE1-96F6-086C79178A08}">
      <dgm:prSet/>
      <dgm:spPr/>
      <dgm:t>
        <a:bodyPr/>
        <a:lstStyle/>
        <a:p>
          <a:endParaRPr lang="en-US"/>
        </a:p>
      </dgm:t>
    </dgm:pt>
    <dgm:pt modelId="{8831EF35-5F7A-4F52-85EF-8C090D5A4B7F}">
      <dgm:prSet/>
      <dgm:spPr>
        <a:solidFill>
          <a:srgbClr val="488BC9"/>
        </a:solidFill>
      </dgm:spPr>
      <dgm:t>
        <a:bodyPr/>
        <a:lstStyle/>
        <a:p>
          <a:r>
            <a:rPr lang="en-US" dirty="0"/>
            <a:t>Whole grain-rich waiver for tortillas, pasta, and buns due to lack of student acceptability.</a:t>
          </a:r>
        </a:p>
      </dgm:t>
    </dgm:pt>
    <dgm:pt modelId="{5D32BEF5-88CE-40CA-9272-44CD22CF90A3}" type="parTrans" cxnId="{D56B924E-4A56-430C-B0C4-F296EE14E7FF}">
      <dgm:prSet/>
      <dgm:spPr/>
      <dgm:t>
        <a:bodyPr/>
        <a:lstStyle/>
        <a:p>
          <a:endParaRPr lang="en-US"/>
        </a:p>
      </dgm:t>
    </dgm:pt>
    <dgm:pt modelId="{8C974B78-1038-4341-A9E1-EEB0D9ACF9D8}" type="sibTrans" cxnId="{D56B924E-4A56-430C-B0C4-F296EE14E7FF}">
      <dgm:prSet/>
      <dgm:spPr/>
      <dgm:t>
        <a:bodyPr/>
        <a:lstStyle/>
        <a:p>
          <a:endParaRPr lang="en-US"/>
        </a:p>
      </dgm:t>
    </dgm:pt>
    <dgm:pt modelId="{D6914DB3-308C-4D78-8250-B86504BD9D65}">
      <dgm:prSet/>
      <dgm:spPr>
        <a:solidFill>
          <a:srgbClr val="488BC9"/>
        </a:solidFill>
      </dgm:spPr>
      <dgm:t>
        <a:bodyPr/>
        <a:lstStyle/>
        <a:p>
          <a:r>
            <a:rPr lang="en-US" dirty="0"/>
            <a:t>Vegetable subgroup waiver since we will not be using salad bars.</a:t>
          </a:r>
        </a:p>
      </dgm:t>
    </dgm:pt>
    <dgm:pt modelId="{B9E993A8-1F02-4145-8D9A-8539A58F4A0A}" type="parTrans" cxnId="{3D7CE325-9B4B-4AFD-B348-BCB3D6A87701}">
      <dgm:prSet/>
      <dgm:spPr/>
      <dgm:t>
        <a:bodyPr/>
        <a:lstStyle/>
        <a:p>
          <a:endParaRPr lang="en-US"/>
        </a:p>
      </dgm:t>
    </dgm:pt>
    <dgm:pt modelId="{6613C61A-ED6E-4D77-AA64-7F5B2D66BFD6}" type="sibTrans" cxnId="{3D7CE325-9B4B-4AFD-B348-BCB3D6A87701}">
      <dgm:prSet/>
      <dgm:spPr/>
      <dgm:t>
        <a:bodyPr/>
        <a:lstStyle/>
        <a:p>
          <a:endParaRPr lang="en-US"/>
        </a:p>
      </dgm:t>
    </dgm:pt>
    <dgm:pt modelId="{0BCEB95C-A16C-47E9-86B0-387210F873B1}">
      <dgm:prSet/>
      <dgm:spPr>
        <a:solidFill>
          <a:srgbClr val="488BC9"/>
        </a:solidFill>
      </dgm:spPr>
      <dgm:t>
        <a:bodyPr/>
        <a:lstStyle/>
        <a:p>
          <a:r>
            <a:rPr lang="en-US" dirty="0"/>
            <a:t>Milk variety waiver requested; students prefer 2% chocolate milk.</a:t>
          </a:r>
        </a:p>
      </dgm:t>
    </dgm:pt>
    <dgm:pt modelId="{B4A8623D-DED5-4B40-8196-4190B2CB1099}" type="parTrans" cxnId="{74A8CE82-D792-4596-A22E-589E3086CAF9}">
      <dgm:prSet/>
      <dgm:spPr/>
      <dgm:t>
        <a:bodyPr/>
        <a:lstStyle/>
        <a:p>
          <a:endParaRPr lang="en-US"/>
        </a:p>
      </dgm:t>
    </dgm:pt>
    <dgm:pt modelId="{10525E9A-6149-42A3-8B7D-CD58F5332B4A}" type="sibTrans" cxnId="{74A8CE82-D792-4596-A22E-589E3086CAF9}">
      <dgm:prSet/>
      <dgm:spPr/>
      <dgm:t>
        <a:bodyPr/>
        <a:lstStyle/>
        <a:p>
          <a:endParaRPr lang="en-US"/>
        </a:p>
      </dgm:t>
    </dgm:pt>
    <dgm:pt modelId="{B72A8C4A-5B3F-44D6-82C7-7337E756FAA3}" type="pres">
      <dgm:prSet presAssocID="{7BCC8157-CBD0-4320-BF73-1CBE2192E0F5}" presName="linear" presStyleCnt="0">
        <dgm:presLayoutVars>
          <dgm:animLvl val="lvl"/>
          <dgm:resizeHandles val="exact"/>
        </dgm:presLayoutVars>
      </dgm:prSet>
      <dgm:spPr/>
    </dgm:pt>
    <dgm:pt modelId="{B55A59A2-1132-4FB3-8FD6-AD50CC9D10CF}" type="pres">
      <dgm:prSet presAssocID="{833B54AF-0DBC-4B01-9595-5CDF1BC5135D}" presName="parentText" presStyleLbl="node1" presStyleIdx="0" presStyleCnt="4">
        <dgm:presLayoutVars>
          <dgm:chMax val="0"/>
          <dgm:bulletEnabled val="1"/>
        </dgm:presLayoutVars>
      </dgm:prSet>
      <dgm:spPr/>
    </dgm:pt>
    <dgm:pt modelId="{94F42B63-166D-4A30-835E-ACFBFA6B805B}" type="pres">
      <dgm:prSet presAssocID="{B576D222-1BC9-49DD-9E5D-36EBBFC00E14}" presName="spacer" presStyleCnt="0"/>
      <dgm:spPr/>
    </dgm:pt>
    <dgm:pt modelId="{B3F9016C-468D-4481-9752-8514FEDED7C3}" type="pres">
      <dgm:prSet presAssocID="{8831EF35-5F7A-4F52-85EF-8C090D5A4B7F}" presName="parentText" presStyleLbl="node1" presStyleIdx="1" presStyleCnt="4">
        <dgm:presLayoutVars>
          <dgm:chMax val="0"/>
          <dgm:bulletEnabled val="1"/>
        </dgm:presLayoutVars>
      </dgm:prSet>
      <dgm:spPr/>
    </dgm:pt>
    <dgm:pt modelId="{78859218-BB03-433B-A2F2-D93FDF6382A4}" type="pres">
      <dgm:prSet presAssocID="{8C974B78-1038-4341-A9E1-EEB0D9ACF9D8}" presName="spacer" presStyleCnt="0"/>
      <dgm:spPr/>
    </dgm:pt>
    <dgm:pt modelId="{3FAD71DA-63BA-40D3-BC08-C25BAE652C97}" type="pres">
      <dgm:prSet presAssocID="{D6914DB3-308C-4D78-8250-B86504BD9D65}" presName="parentText" presStyleLbl="node1" presStyleIdx="2" presStyleCnt="4">
        <dgm:presLayoutVars>
          <dgm:chMax val="0"/>
          <dgm:bulletEnabled val="1"/>
        </dgm:presLayoutVars>
      </dgm:prSet>
      <dgm:spPr/>
    </dgm:pt>
    <dgm:pt modelId="{68CC1CCE-CDA7-4627-8454-C854B0FB56ED}" type="pres">
      <dgm:prSet presAssocID="{6613C61A-ED6E-4D77-AA64-7F5B2D66BFD6}" presName="spacer" presStyleCnt="0"/>
      <dgm:spPr/>
    </dgm:pt>
    <dgm:pt modelId="{77E249CB-DC1B-4CBE-8ADB-8365906294FB}" type="pres">
      <dgm:prSet presAssocID="{0BCEB95C-A16C-47E9-86B0-387210F873B1}" presName="parentText" presStyleLbl="node1" presStyleIdx="3" presStyleCnt="4">
        <dgm:presLayoutVars>
          <dgm:chMax val="0"/>
          <dgm:bulletEnabled val="1"/>
        </dgm:presLayoutVars>
      </dgm:prSet>
      <dgm:spPr/>
    </dgm:pt>
  </dgm:ptLst>
  <dgm:cxnLst>
    <dgm:cxn modelId="{48C78D1C-BD73-46B4-BB3B-D9B461E4E356}" type="presOf" srcId="{833B54AF-0DBC-4B01-9595-5CDF1BC5135D}" destId="{B55A59A2-1132-4FB3-8FD6-AD50CC9D10CF}" srcOrd="0" destOrd="0" presId="urn:microsoft.com/office/officeart/2005/8/layout/vList2"/>
    <dgm:cxn modelId="{3D7CE325-9B4B-4AFD-B348-BCB3D6A87701}" srcId="{7BCC8157-CBD0-4320-BF73-1CBE2192E0F5}" destId="{D6914DB3-308C-4D78-8250-B86504BD9D65}" srcOrd="2" destOrd="0" parTransId="{B9E993A8-1F02-4145-8D9A-8539A58F4A0A}" sibTransId="{6613C61A-ED6E-4D77-AA64-7F5B2D66BFD6}"/>
    <dgm:cxn modelId="{3F738430-AFE7-4D75-8693-BBA97E30EB39}" type="presOf" srcId="{0BCEB95C-A16C-47E9-86B0-387210F873B1}" destId="{77E249CB-DC1B-4CBE-8ADB-8365906294FB}" srcOrd="0" destOrd="0" presId="urn:microsoft.com/office/officeart/2005/8/layout/vList2"/>
    <dgm:cxn modelId="{FC9F9C6C-3A82-4C29-B874-753935A93D5B}" type="presOf" srcId="{D6914DB3-308C-4D78-8250-B86504BD9D65}" destId="{3FAD71DA-63BA-40D3-BC08-C25BAE652C97}" srcOrd="0" destOrd="0" presId="urn:microsoft.com/office/officeart/2005/8/layout/vList2"/>
    <dgm:cxn modelId="{D56B924E-4A56-430C-B0C4-F296EE14E7FF}" srcId="{7BCC8157-CBD0-4320-BF73-1CBE2192E0F5}" destId="{8831EF35-5F7A-4F52-85EF-8C090D5A4B7F}" srcOrd="1" destOrd="0" parTransId="{5D32BEF5-88CE-40CA-9272-44CD22CF90A3}" sibTransId="{8C974B78-1038-4341-A9E1-EEB0D9ACF9D8}"/>
    <dgm:cxn modelId="{74A8CE82-D792-4596-A22E-589E3086CAF9}" srcId="{7BCC8157-CBD0-4320-BF73-1CBE2192E0F5}" destId="{0BCEB95C-A16C-47E9-86B0-387210F873B1}" srcOrd="3" destOrd="0" parTransId="{B4A8623D-DED5-4B40-8196-4190B2CB1099}" sibTransId="{10525E9A-6149-42A3-8B7D-CD58F5332B4A}"/>
    <dgm:cxn modelId="{CED4D6BD-B098-4DE1-96F6-086C79178A08}" srcId="{7BCC8157-CBD0-4320-BF73-1CBE2192E0F5}" destId="{833B54AF-0DBC-4B01-9595-5CDF1BC5135D}" srcOrd="0" destOrd="0" parTransId="{3AE8CAE6-E635-4FB7-8323-58EA94A7BA73}" sibTransId="{B576D222-1BC9-49DD-9E5D-36EBBFC00E14}"/>
    <dgm:cxn modelId="{A48A71CF-0C5B-4614-9269-6B6FA8BAC54B}" type="presOf" srcId="{8831EF35-5F7A-4F52-85EF-8C090D5A4B7F}" destId="{B3F9016C-468D-4481-9752-8514FEDED7C3}" srcOrd="0" destOrd="0" presId="urn:microsoft.com/office/officeart/2005/8/layout/vList2"/>
    <dgm:cxn modelId="{D926C7DF-CBFA-40CB-8503-777E9BA0CC2F}" type="presOf" srcId="{7BCC8157-CBD0-4320-BF73-1CBE2192E0F5}" destId="{B72A8C4A-5B3F-44D6-82C7-7337E756FAA3}" srcOrd="0" destOrd="0" presId="urn:microsoft.com/office/officeart/2005/8/layout/vList2"/>
    <dgm:cxn modelId="{AD3366D6-1FA4-464D-91F3-FE55E77A3829}" type="presParOf" srcId="{B72A8C4A-5B3F-44D6-82C7-7337E756FAA3}" destId="{B55A59A2-1132-4FB3-8FD6-AD50CC9D10CF}" srcOrd="0" destOrd="0" presId="urn:microsoft.com/office/officeart/2005/8/layout/vList2"/>
    <dgm:cxn modelId="{FBBE937E-870B-41D8-AED8-DAD5EA1E840F}" type="presParOf" srcId="{B72A8C4A-5B3F-44D6-82C7-7337E756FAA3}" destId="{94F42B63-166D-4A30-835E-ACFBFA6B805B}" srcOrd="1" destOrd="0" presId="urn:microsoft.com/office/officeart/2005/8/layout/vList2"/>
    <dgm:cxn modelId="{4684F998-3510-4356-859A-83D477A4B692}" type="presParOf" srcId="{B72A8C4A-5B3F-44D6-82C7-7337E756FAA3}" destId="{B3F9016C-468D-4481-9752-8514FEDED7C3}" srcOrd="2" destOrd="0" presId="urn:microsoft.com/office/officeart/2005/8/layout/vList2"/>
    <dgm:cxn modelId="{0227BD03-5845-4472-8389-83A5E5BC0E1F}" type="presParOf" srcId="{B72A8C4A-5B3F-44D6-82C7-7337E756FAA3}" destId="{78859218-BB03-433B-A2F2-D93FDF6382A4}" srcOrd="3" destOrd="0" presId="urn:microsoft.com/office/officeart/2005/8/layout/vList2"/>
    <dgm:cxn modelId="{EE6525AE-8828-44D9-993A-DC1B81F5BCAE}" type="presParOf" srcId="{B72A8C4A-5B3F-44D6-82C7-7337E756FAA3}" destId="{3FAD71DA-63BA-40D3-BC08-C25BAE652C97}" srcOrd="4" destOrd="0" presId="urn:microsoft.com/office/officeart/2005/8/layout/vList2"/>
    <dgm:cxn modelId="{F11F768D-FFE5-48C3-BD49-B9FB2C08CDB7}" type="presParOf" srcId="{B72A8C4A-5B3F-44D6-82C7-7337E756FAA3}" destId="{68CC1CCE-CDA7-4627-8454-C854B0FB56ED}" srcOrd="5" destOrd="0" presId="urn:microsoft.com/office/officeart/2005/8/layout/vList2"/>
    <dgm:cxn modelId="{7CEEFC4F-649D-4A37-B0A0-0B4C4BA4B272}" type="presParOf" srcId="{B72A8C4A-5B3F-44D6-82C7-7337E756FAA3}" destId="{77E249CB-DC1B-4CBE-8ADB-8365906294FB}"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8A8B6-03C9-4CD0-94CB-011908297CA9}">
      <dsp:nvSpPr>
        <dsp:cNvPr id="0" name=""/>
        <dsp:cNvSpPr/>
      </dsp:nvSpPr>
      <dsp:spPr>
        <a:xfrm>
          <a:off x="0" y="467641"/>
          <a:ext cx="7282543" cy="2201062"/>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5206" tIns="1353820" rIns="565206" bIns="170688" numCol="1" spcCol="1270" anchor="t" anchorCtr="0">
          <a:noAutofit/>
        </a:bodyPr>
        <a:lstStyle/>
        <a:p>
          <a:pPr marL="228600" lvl="1" indent="-228600" algn="l" defTabSz="1066800">
            <a:lnSpc>
              <a:spcPct val="90000"/>
            </a:lnSpc>
            <a:spcBef>
              <a:spcPct val="0"/>
            </a:spcBef>
            <a:spcAft>
              <a:spcPct val="15000"/>
            </a:spcAft>
            <a:buChar char="•"/>
          </a:pPr>
          <a:r>
            <a:rPr lang="en-US" sz="2400" b="0" i="0" u="none" kern="1200" dirty="0"/>
            <a:t>Nourish young bodies and minds. End childhood hunger.</a:t>
          </a:r>
          <a:endParaRPr lang="en-US" sz="2400" kern="1200" dirty="0"/>
        </a:p>
      </dsp:txBody>
      <dsp:txXfrm>
        <a:off x="0" y="467641"/>
        <a:ext cx="7282543" cy="2201062"/>
      </dsp:txXfrm>
    </dsp:sp>
    <dsp:sp modelId="{5EDEC507-F1DB-47B7-BA05-1D4985E23761}">
      <dsp:nvSpPr>
        <dsp:cNvPr id="0" name=""/>
        <dsp:cNvSpPr/>
      </dsp:nvSpPr>
      <dsp:spPr>
        <a:xfrm>
          <a:off x="398457" y="397390"/>
          <a:ext cx="5700541" cy="9805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684" tIns="0" rIns="192684" bIns="0" numCol="1" spcCol="1270" anchor="ctr" anchorCtr="0">
          <a:noAutofit/>
        </a:bodyPr>
        <a:lstStyle/>
        <a:p>
          <a:pPr marL="0" lvl="0" indent="0" algn="l" defTabSz="1244600">
            <a:lnSpc>
              <a:spcPct val="90000"/>
            </a:lnSpc>
            <a:spcBef>
              <a:spcPct val="0"/>
            </a:spcBef>
            <a:spcAft>
              <a:spcPct val="35000"/>
            </a:spcAft>
            <a:buNone/>
          </a:pPr>
          <a:r>
            <a:rPr lang="en-US" sz="2800" b="1" kern="1200" dirty="0"/>
            <a:t>CDE School Nutrition Unit Vision </a:t>
          </a:r>
        </a:p>
      </dsp:txBody>
      <dsp:txXfrm>
        <a:off x="446322" y="445255"/>
        <a:ext cx="5604811" cy="884795"/>
      </dsp:txXfrm>
    </dsp:sp>
    <dsp:sp modelId="{49E03E5F-9976-4B9A-A85C-C209340D3FEB}">
      <dsp:nvSpPr>
        <dsp:cNvPr id="0" name=""/>
        <dsp:cNvSpPr/>
      </dsp:nvSpPr>
      <dsp:spPr>
        <a:xfrm>
          <a:off x="0" y="2967739"/>
          <a:ext cx="7282543" cy="291867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5206" tIns="1353820" rIns="565206" bIns="170688" numCol="1" spcCol="1270" anchor="t" anchorCtr="0">
          <a:noAutofit/>
        </a:bodyPr>
        <a:lstStyle/>
        <a:p>
          <a:pPr marL="228600" lvl="1" indent="-228600" algn="l" defTabSz="1066800">
            <a:lnSpc>
              <a:spcPct val="90000"/>
            </a:lnSpc>
            <a:spcBef>
              <a:spcPct val="0"/>
            </a:spcBef>
            <a:spcAft>
              <a:spcPct val="15000"/>
            </a:spcAft>
            <a:buChar char="•"/>
          </a:pPr>
          <a:r>
            <a:rPr lang="en-US" sz="2400" b="0" i="0" u="none" kern="1200" dirty="0"/>
            <a:t>We support the child nutrition community through innovation, training, and partnerships to ensure all youth have access to healthy meals.</a:t>
          </a:r>
          <a:endParaRPr lang="en-US" sz="2400" kern="1200" dirty="0"/>
        </a:p>
      </dsp:txBody>
      <dsp:txXfrm>
        <a:off x="0" y="2967739"/>
        <a:ext cx="7282543" cy="2918670"/>
      </dsp:txXfrm>
    </dsp:sp>
    <dsp:sp modelId="{E0D11013-1B9B-4070-95B6-1ACC4D8450D5}">
      <dsp:nvSpPr>
        <dsp:cNvPr id="0" name=""/>
        <dsp:cNvSpPr/>
      </dsp:nvSpPr>
      <dsp:spPr>
        <a:xfrm>
          <a:off x="364127" y="2728349"/>
          <a:ext cx="6551004" cy="1198789"/>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684" tIns="0" rIns="192684" bIns="0" numCol="1" spcCol="1270" anchor="ctr" anchorCtr="0">
          <a:noAutofit/>
        </a:bodyPr>
        <a:lstStyle/>
        <a:p>
          <a:pPr marL="0" lvl="0" indent="0" algn="l" defTabSz="1244600">
            <a:lnSpc>
              <a:spcPct val="90000"/>
            </a:lnSpc>
            <a:spcBef>
              <a:spcPct val="0"/>
            </a:spcBef>
            <a:spcAft>
              <a:spcPct val="35000"/>
            </a:spcAft>
            <a:buNone/>
          </a:pPr>
          <a:r>
            <a:rPr lang="en-US" sz="2800" b="1" kern="1200" dirty="0"/>
            <a:t>CDE School Nutrition Unit Mission</a:t>
          </a:r>
        </a:p>
      </dsp:txBody>
      <dsp:txXfrm>
        <a:off x="422647" y="2786869"/>
        <a:ext cx="6433964" cy="10817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75C95-BDD1-4C9B-9F90-250982E628D6}">
      <dsp:nvSpPr>
        <dsp:cNvPr id="0" name=""/>
        <dsp:cNvSpPr/>
      </dsp:nvSpPr>
      <dsp:spPr>
        <a:xfrm>
          <a:off x="0" y="2265"/>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FF7115-D356-4429-8016-0EA95DE607C5}">
      <dsp:nvSpPr>
        <dsp:cNvPr id="0" name=""/>
        <dsp:cNvSpPr/>
      </dsp:nvSpPr>
      <dsp:spPr>
        <a:xfrm>
          <a:off x="0" y="2265"/>
          <a:ext cx="7886700" cy="1545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Sponsors may serve up to two meals a day at sites. </a:t>
          </a:r>
        </a:p>
      </dsp:txBody>
      <dsp:txXfrm>
        <a:off x="0" y="2265"/>
        <a:ext cx="7886700" cy="1545380"/>
      </dsp:txXfrm>
    </dsp:sp>
    <dsp:sp modelId="{CCA44626-255E-4078-8981-A5265F42558D}">
      <dsp:nvSpPr>
        <dsp:cNvPr id="0" name=""/>
        <dsp:cNvSpPr/>
      </dsp:nvSpPr>
      <dsp:spPr>
        <a:xfrm>
          <a:off x="0" y="1239034"/>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AC15E4-029F-4B81-AD37-596444C840E7}">
      <dsp:nvSpPr>
        <dsp:cNvPr id="0" name=""/>
        <dsp:cNvSpPr/>
      </dsp:nvSpPr>
      <dsp:spPr>
        <a:xfrm>
          <a:off x="0" y="1353330"/>
          <a:ext cx="7886700" cy="1545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Allowable meal types : breakfast, AM snack,  lunch, PM snack,  and   supper (this does not include snacks served under ASP). For example, a sponsor may serve breakfast and lunch under SSO and a snack under ASP. </a:t>
          </a:r>
        </a:p>
        <a:p>
          <a:pPr marL="0" lvl="0" indent="0" algn="l" defTabSz="977900">
            <a:lnSpc>
              <a:spcPct val="90000"/>
            </a:lnSpc>
            <a:spcBef>
              <a:spcPct val="0"/>
            </a:spcBef>
            <a:spcAft>
              <a:spcPct val="35000"/>
            </a:spcAft>
            <a:buNone/>
          </a:pPr>
          <a:endParaRPr lang="en-US" sz="2200" kern="1200" dirty="0"/>
        </a:p>
        <a:p>
          <a:pPr marL="0" lvl="0" indent="0" algn="l" defTabSz="977900">
            <a:lnSpc>
              <a:spcPct val="90000"/>
            </a:lnSpc>
            <a:spcBef>
              <a:spcPct val="0"/>
            </a:spcBef>
            <a:spcAft>
              <a:spcPct val="35000"/>
            </a:spcAft>
            <a:buNone/>
          </a:pPr>
          <a:endParaRPr lang="en-US" sz="2200" kern="1200" dirty="0"/>
        </a:p>
        <a:p>
          <a:pPr marL="0" lvl="0" indent="0" algn="l" defTabSz="977900">
            <a:lnSpc>
              <a:spcPct val="90000"/>
            </a:lnSpc>
            <a:spcBef>
              <a:spcPct val="0"/>
            </a:spcBef>
            <a:spcAft>
              <a:spcPct val="35000"/>
            </a:spcAft>
            <a:buNone/>
          </a:pPr>
          <a:endParaRPr lang="en-US" sz="2000" kern="1200" dirty="0"/>
        </a:p>
      </dsp:txBody>
      <dsp:txXfrm>
        <a:off x="0" y="1353330"/>
        <a:ext cx="7886700" cy="1545380"/>
      </dsp:txXfrm>
    </dsp:sp>
    <dsp:sp modelId="{53E65E04-9B65-4A31-A876-27A12DF28721}">
      <dsp:nvSpPr>
        <dsp:cNvPr id="0" name=""/>
        <dsp:cNvSpPr/>
      </dsp:nvSpPr>
      <dsp:spPr>
        <a:xfrm>
          <a:off x="0" y="3093027"/>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52236A-CAAA-4933-865B-78B04C72BBE6}">
      <dsp:nvSpPr>
        <dsp:cNvPr id="0" name=""/>
        <dsp:cNvSpPr/>
      </dsp:nvSpPr>
      <dsp:spPr>
        <a:xfrm>
          <a:off x="0" y="3093027"/>
          <a:ext cx="7886700" cy="1545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Unallowable meal type combinations: serving lunch and supper to the same children on the same day. </a:t>
          </a:r>
        </a:p>
      </dsp:txBody>
      <dsp:txXfrm>
        <a:off x="0" y="3093027"/>
        <a:ext cx="7886700" cy="1545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A59A2-1132-4FB3-8FD6-AD50CC9D10CF}">
      <dsp:nvSpPr>
        <dsp:cNvPr id="0" name=""/>
        <dsp:cNvSpPr/>
      </dsp:nvSpPr>
      <dsp:spPr>
        <a:xfrm>
          <a:off x="0" y="34336"/>
          <a:ext cx="7886700" cy="1099800"/>
        </a:xfrm>
        <a:prstGeom prst="roundRect">
          <a:avLst/>
        </a:prstGeom>
        <a:solidFill>
          <a:srgbClr val="488B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Age/grade group waiver for grab and go service based on the age/grade group of most participants. Meals will be planned to meet the K-8 lunch meal pattern. </a:t>
          </a:r>
        </a:p>
      </dsp:txBody>
      <dsp:txXfrm>
        <a:off x="53688" y="88024"/>
        <a:ext cx="7779324" cy="992424"/>
      </dsp:txXfrm>
    </dsp:sp>
    <dsp:sp modelId="{B3F9016C-468D-4481-9752-8514FEDED7C3}">
      <dsp:nvSpPr>
        <dsp:cNvPr id="0" name=""/>
        <dsp:cNvSpPr/>
      </dsp:nvSpPr>
      <dsp:spPr>
        <a:xfrm>
          <a:off x="0" y="1191737"/>
          <a:ext cx="7886700" cy="1099800"/>
        </a:xfrm>
        <a:prstGeom prst="roundRect">
          <a:avLst/>
        </a:prstGeom>
        <a:solidFill>
          <a:srgbClr val="488B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Whole grain-rich waiver for tortillas and pasta. These items do not hold up in quality for meals in the classroom.</a:t>
          </a:r>
        </a:p>
      </dsp:txBody>
      <dsp:txXfrm>
        <a:off x="53688" y="1245425"/>
        <a:ext cx="7779324" cy="992424"/>
      </dsp:txXfrm>
    </dsp:sp>
    <dsp:sp modelId="{3FAD71DA-63BA-40D3-BC08-C25BAE652C97}">
      <dsp:nvSpPr>
        <dsp:cNvPr id="0" name=""/>
        <dsp:cNvSpPr/>
      </dsp:nvSpPr>
      <dsp:spPr>
        <a:xfrm>
          <a:off x="0" y="2349137"/>
          <a:ext cx="7886700" cy="1099800"/>
        </a:xfrm>
        <a:prstGeom prst="roundRect">
          <a:avLst/>
        </a:prstGeom>
        <a:solidFill>
          <a:srgbClr val="488B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Vegetable subgroup waiver for the beans and peas (legumes) and starchy subgroups. District is serving cold meals in the classroom and menu items to meet these subgroup requirements are limited. </a:t>
          </a:r>
        </a:p>
      </dsp:txBody>
      <dsp:txXfrm>
        <a:off x="53688" y="2402825"/>
        <a:ext cx="7779324" cy="992424"/>
      </dsp:txXfrm>
    </dsp:sp>
    <dsp:sp modelId="{77E249CB-DC1B-4CBE-8ADB-8365906294FB}">
      <dsp:nvSpPr>
        <dsp:cNvPr id="0" name=""/>
        <dsp:cNvSpPr/>
      </dsp:nvSpPr>
      <dsp:spPr>
        <a:xfrm>
          <a:off x="0" y="3506537"/>
          <a:ext cx="7886700" cy="1099800"/>
        </a:xfrm>
        <a:prstGeom prst="roundRect">
          <a:avLst/>
        </a:prstGeom>
        <a:solidFill>
          <a:srgbClr val="488B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Low-fat flavored milk waiver requested; vendor is projecting fat-free flavored milk shortages but can deliver low-fat flavored milk during shortages.</a:t>
          </a:r>
        </a:p>
      </dsp:txBody>
      <dsp:txXfrm>
        <a:off x="53688" y="3560225"/>
        <a:ext cx="7779324" cy="9924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A59A2-1132-4FB3-8FD6-AD50CC9D10CF}">
      <dsp:nvSpPr>
        <dsp:cNvPr id="0" name=""/>
        <dsp:cNvSpPr/>
      </dsp:nvSpPr>
      <dsp:spPr>
        <a:xfrm>
          <a:off x="0" y="55577"/>
          <a:ext cx="7886700" cy="1074060"/>
        </a:xfrm>
        <a:prstGeom prst="roundRect">
          <a:avLst/>
        </a:prstGeom>
        <a:solidFill>
          <a:srgbClr val="488B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Age/grade group waiver to make it easier for staff to plan and serve meals.</a:t>
          </a:r>
        </a:p>
      </dsp:txBody>
      <dsp:txXfrm>
        <a:off x="52431" y="108008"/>
        <a:ext cx="7781838" cy="969198"/>
      </dsp:txXfrm>
    </dsp:sp>
    <dsp:sp modelId="{B3F9016C-468D-4481-9752-8514FEDED7C3}">
      <dsp:nvSpPr>
        <dsp:cNvPr id="0" name=""/>
        <dsp:cNvSpPr/>
      </dsp:nvSpPr>
      <dsp:spPr>
        <a:xfrm>
          <a:off x="0" y="1207397"/>
          <a:ext cx="7886700" cy="1074060"/>
        </a:xfrm>
        <a:prstGeom prst="roundRect">
          <a:avLst/>
        </a:prstGeom>
        <a:solidFill>
          <a:srgbClr val="488B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Whole grain-rich waiver for tortillas, pasta, and buns due to lack of student acceptability.</a:t>
          </a:r>
        </a:p>
      </dsp:txBody>
      <dsp:txXfrm>
        <a:off x="52431" y="1259828"/>
        <a:ext cx="7781838" cy="969198"/>
      </dsp:txXfrm>
    </dsp:sp>
    <dsp:sp modelId="{3FAD71DA-63BA-40D3-BC08-C25BAE652C97}">
      <dsp:nvSpPr>
        <dsp:cNvPr id="0" name=""/>
        <dsp:cNvSpPr/>
      </dsp:nvSpPr>
      <dsp:spPr>
        <a:xfrm>
          <a:off x="0" y="2359217"/>
          <a:ext cx="7886700" cy="1074060"/>
        </a:xfrm>
        <a:prstGeom prst="roundRect">
          <a:avLst/>
        </a:prstGeom>
        <a:solidFill>
          <a:srgbClr val="488B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Vegetable subgroup waiver since we will not be using salad bars.</a:t>
          </a:r>
        </a:p>
      </dsp:txBody>
      <dsp:txXfrm>
        <a:off x="52431" y="2411648"/>
        <a:ext cx="7781838" cy="969198"/>
      </dsp:txXfrm>
    </dsp:sp>
    <dsp:sp modelId="{77E249CB-DC1B-4CBE-8ADB-8365906294FB}">
      <dsp:nvSpPr>
        <dsp:cNvPr id="0" name=""/>
        <dsp:cNvSpPr/>
      </dsp:nvSpPr>
      <dsp:spPr>
        <a:xfrm>
          <a:off x="0" y="3511037"/>
          <a:ext cx="7886700" cy="1074060"/>
        </a:xfrm>
        <a:prstGeom prst="roundRect">
          <a:avLst/>
        </a:prstGeom>
        <a:solidFill>
          <a:srgbClr val="488B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Milk variety waiver requested; students prefer 2% chocolate milk.</a:t>
          </a:r>
        </a:p>
      </dsp:txBody>
      <dsp:txXfrm>
        <a:off x="52431" y="3563468"/>
        <a:ext cx="7781838" cy="96919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6/15/2021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cde.state.co.us/node/55492"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de.state.co.us/cdefinance/auditunit_atrisk_freeandreduced"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cde.state.co.us/nutrition/disclosurereferenc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fns-prod.azureedge.net/sites/default/files/resource-files/Parent_Pickup.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state.us5.list-manage.com/track/click?u=bee6c43ae6102530cf98cadf9&amp;id=df1fecab7a&amp;e=234a867c40"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state.us5.list-manage.com/track/click?u=bee6c43ae6102530cf98cadf9&amp;id=ed26ef7719&amp;e=234a867c40" TargetMode="External"/><Relationship Id="rId4" Type="http://schemas.openxmlformats.org/officeDocument/2006/relationships/hyperlink" Target="https://state.us5.list-manage.com/track/click?u=bee6c43ae6102530cf98cadf9&amp;id=6865b59adb&amp;e=234a867c40"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cde.state.co.us/nutrition/nationalschoollunchprogramrequirements#civilright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de.state.co.us/nutrition/localschoolwellnesspolicie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cde.state.co.us/node/23572"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state.us5.list-manage.com/track/click?u=bee6c43ae6102530cf98cadf9&amp;id=ed84903b4f&amp;e=234a867c40"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mailto:boyd_e@cde.state.co.us" TargetMode="External"/><Relationship Id="rId5" Type="http://schemas.openxmlformats.org/officeDocument/2006/relationships/hyperlink" Target="https://state.us5.list-manage.com/track/click?u=bee6c43ae6102530cf98cadf9&amp;id=e7da227435&amp;e=234a867c40" TargetMode="External"/><Relationship Id="rId4" Type="http://schemas.openxmlformats.org/officeDocument/2006/relationships/hyperlink" Target="https://state.us5.list-manage.com/track/click?u=bee6c43ae6102530cf98cadf9&amp;id=c98643d52d&amp;e=234a867c40"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cde.state.co.us./nutrition/nutrionlineclaimsandservices"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cde.state.co.us./nutrition/nutrionlineclaimsandservices"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Kerri</a:t>
            </a:r>
          </a:p>
          <a:p>
            <a:endParaRPr lang="en-US" dirty="0"/>
          </a:p>
          <a:p>
            <a:endParaRPr lang="en-US" dirty="0"/>
          </a:p>
          <a:p>
            <a:r>
              <a:rPr lang="en-US" dirty="0"/>
              <a:t>This session is being recorded and ppt slides will be shared. </a:t>
            </a:r>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3960988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meal program do you plan to serve under? </a:t>
            </a:r>
          </a:p>
          <a:p>
            <a:pPr lvl="1"/>
            <a:r>
              <a:rPr lang="en-US" dirty="0"/>
              <a:t>SSO</a:t>
            </a:r>
          </a:p>
          <a:p>
            <a:pPr lvl="1"/>
            <a:r>
              <a:rPr lang="en-US" dirty="0"/>
              <a:t>NSLP/SBP</a:t>
            </a:r>
          </a:p>
          <a:p>
            <a:pPr lvl="1"/>
            <a:r>
              <a:rPr lang="en-US" dirty="0"/>
              <a:t>Still deciding</a:t>
            </a:r>
          </a:p>
          <a:p>
            <a:pPr lvl="1"/>
            <a:endParaRPr lang="en-US" dirty="0"/>
          </a:p>
          <a:p>
            <a:r>
              <a:rPr lang="en-US" dirty="0"/>
              <a:t>For those of you still deciding, what additional information do you need to inform your decision?</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2188410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The Seamless Summer Option (SSO) is a component of the National School Lunch Program (NSLP) and combines features of the NSLP, School Breakfast Program and the Summer Food Service Program. Under the SSO, sponsors will follow the NSLP and SBP meal pattern requirements and are able to provide free meals to all students and claim the meals at the free rate. </a:t>
            </a:r>
          </a:p>
          <a:p>
            <a:endParaRPr lang="en-US"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1415634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If you are following along with the toolkit and/or the FAQ, which I highly recommend, the page numbers are listed on the bottom left corner of the ppt slides.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The area eligibility waiver allows sponsors to operate the SSO at any site, regardless of its location. This ensures all children in all areas across the state can receive free meals during the school year.  </a:t>
            </a:r>
          </a:p>
          <a:p>
            <a:endParaRPr lang="en-US" sz="18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Sponsors have flexibility to serve meals at school and non-school sites. However, USDA Food and Nutrition Services encourages sponsors to operate the SSO at school sites when possible. As schools transition back to in-person learning, sponsors may choose to offer meals only at their school sites.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2174980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1F497D"/>
                </a:solidFill>
                <a:effectLst/>
                <a:latin typeface="Calibri" panose="020F0502020204030204" pitchFamily="34" charset="0"/>
                <a:ea typeface="Calibri" panose="020F0502020204030204" pitchFamily="34" charset="0"/>
              </a:rPr>
              <a:t>If an SFA chooses to they may operate an open site that serves all children, regardless of enrollment. FNS is encouraging SFAs to operate as close to normal NSLP as possible, but this is allowed. Please let me know if you have any further questions.</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3527149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Up to two meals, per child, per day, in any combination except lunch and supper, may be reimbursed through the SSO. </a:t>
            </a:r>
          </a:p>
          <a:p>
            <a:endParaRPr lang="en-US" sz="18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Allowable meal types include : breakfast, AM snack,  lunch, PM snack,  and   supper (this does not include snacks served under ASP). For example, a sponsor may serve breakfast and lunch under SSO and a snack under ASP. </a:t>
            </a:r>
          </a:p>
          <a:p>
            <a:endParaRPr lang="en-US" sz="1800" b="1" i="0" u="none" strike="noStrike"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2585037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We know this has been a pending question since the guidance to operate under SSO came out and USDA released guidance last week that sponsors may </a:t>
            </a:r>
            <a:r>
              <a:rPr lang="en-US" sz="1200" b="1" u="sng" dirty="0">
                <a:effectLst/>
                <a:latin typeface="Calibri" panose="020F0502020204030204" pitchFamily="34" charset="0"/>
                <a:ea typeface="Calibri" panose="020F0502020204030204" pitchFamily="34" charset="0"/>
                <a:cs typeface="Times New Roman" panose="02020603050405020304" pitchFamily="18" charset="0"/>
              </a:rPr>
              <a:t>not</a:t>
            </a:r>
            <a:r>
              <a:rPr lang="en-US" sz="1200" dirty="0">
                <a:effectLst/>
                <a:latin typeface="Calibri" panose="020F0502020204030204" pitchFamily="34" charset="0"/>
                <a:ea typeface="Calibri" panose="020F0502020204030204" pitchFamily="34" charset="0"/>
                <a:cs typeface="Times New Roman" panose="02020603050405020304" pitchFamily="18" charset="0"/>
              </a:rPr>
              <a:t> provide weekend or holiday meals through the SSO or NSLP/SBP when school is in session during the regular school year in 2021-22. This would only be allowable during an unanticipated school closure; however, sponsors are allowed and encouraged to provide weekend and/or holiday meals through the Child and Adult Care Food Program at-risk afterschool meals program if needed.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15</a:t>
            </a:fld>
            <a:endParaRPr lang="en-US"/>
          </a:p>
        </p:txBody>
      </p:sp>
    </p:spTree>
    <p:extLst>
      <p:ext uri="{BB962C8B-B14F-4D97-AF65-F5344CB8AC3E}">
        <p14:creationId xmlns:p14="http://schemas.microsoft.com/office/powerpoint/2010/main" val="2300212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Sponsors must ensure that meals are accurately counted and claimed, and the integrity of the program is upheld for all service model types (e.g. grab and go, parent pick up, in the cafeteria, etc.)  </a:t>
            </a:r>
          </a:p>
          <a:p>
            <a:endParaRPr lang="en-US"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All reimbursable meals served are free. Sponsors do not need to track meals based on the student’s eligibility status. </a:t>
            </a:r>
            <a:r>
              <a:rPr lang="en-US" sz="1800" dirty="0">
                <a:effectLst/>
                <a:latin typeface="Calibri" panose="020F0502020204030204" pitchFamily="34" charset="0"/>
                <a:ea typeface="Calibri" panose="020F0502020204030204" pitchFamily="34" charset="0"/>
                <a:cs typeface="Calibri" panose="020F0502020204030204" pitchFamily="34" charset="0"/>
              </a:rPr>
              <a:t>Sponsors can count meals on the day they are distributed for each meal type served. Sponsors are not required to have separate meal count forms for the days meals are intended to be eaten. For example, if 3 days’ worth of meals are served, a sponsor will have one breakfast meal count form and one lunch meal count form that shows 3 days’ worth of meals distributed at that site.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ffectLst/>
              <a:latin typeface="Arial" panose="020B0604020202020204" pitchFamily="34" charset="0"/>
            </a:endParaRPr>
          </a:p>
          <a:p>
            <a:endParaRPr lang="en-US"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16</a:t>
            </a:fld>
            <a:endParaRPr lang="en-US"/>
          </a:p>
        </p:txBody>
      </p:sp>
    </p:spTree>
    <p:extLst>
      <p:ext uri="{BB962C8B-B14F-4D97-AF65-F5344CB8AC3E}">
        <p14:creationId xmlns:p14="http://schemas.microsoft.com/office/powerpoint/2010/main" val="2791769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anose="05050102010706020507" pitchFamily="18" charset="2"/>
              <a:buNone/>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Meals served under the SSO will be reimbursed at the higher Summer Food Service Program (SFSP)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rate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established for rural or self-prep sites, regardless of location. SFSP reimbursement rates are adjusted annually for inflationary changes and become effective January 1 of each year. Therefore, rates paid for SSO meals will change in January 2022.</a:t>
            </a:r>
          </a:p>
          <a:p>
            <a:pPr marL="0" marR="0" lvl="0" indent="0">
              <a:lnSpc>
                <a:spcPct val="107000"/>
              </a:lnSpc>
              <a:spcBef>
                <a:spcPts val="0"/>
              </a:spcBef>
              <a:spcAft>
                <a:spcPts val="800"/>
              </a:spcAft>
              <a:buFont typeface="Symbol" panose="05050102010706020507" pitchFamily="18" charset="2"/>
              <a:buNone/>
            </a:pPr>
            <a:endPar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Current rates can be found on our website linked on this slide.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3208335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Sponsors operating the SSO may continue to collect and process free and reduced-price meal applications to establish eligibility for Pandemic-EBT (P-EBT) only. Sponsors must provide new students, such as kindergarteners, and newly eligible children an opportunity to establish their eligibility, specifically for P-EBT. Paper copies of the free and reduced-price application must be made available at the district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Sponsors operating SSO but </a:t>
            </a:r>
            <a:r>
              <a:rPr lang="en-US" sz="1800" u="sng"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not</a:t>
            </a:r>
            <a:r>
              <a:rPr lang="en-US"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participating in P-EBT cannot collect free and reduced-price applications. Sponsors may use the </a:t>
            </a:r>
            <a:r>
              <a:rPr lang="en-US" sz="1800" u="sng" dirty="0">
                <a:solidFill>
                  <a:srgbClr val="0563C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hlinkClick r:id="rId3"/>
              </a:rPr>
              <a:t>Family Economic Data Survey</a:t>
            </a:r>
            <a:r>
              <a:rPr lang="en-US"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(FEDS Form) for data collection; however, food service funds (Fund 21) cannot be used in the processing of FEDS Forms.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5000"/>
              </a:lnSpc>
              <a:spcBef>
                <a:spcPts val="0"/>
              </a:spcBef>
              <a:spcAft>
                <a:spcPts val="800"/>
              </a:spcAft>
              <a:buFont typeface="Symbol" panose="05050102010706020507" pitchFamily="18" charset="2"/>
              <a:buChar char=""/>
            </a:pPr>
            <a:r>
              <a:rPr lang="en-US"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All </a:t>
            </a:r>
            <a:r>
              <a:rPr lang="en-US" sz="1800" u="sng" dirty="0">
                <a:solidFill>
                  <a:srgbClr val="0563C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hlinkClick r:id="rId4"/>
              </a:rPr>
              <a:t>disclosure requirements</a:t>
            </a:r>
            <a:r>
              <a:rPr lang="en-US"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for release of student eligibility for non-P-EBT or non-program needs will apply.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b="1" dirty="0">
              <a:effectLst/>
              <a:latin typeface="Arial" panose="020B0604020202020204" pitchFamily="34" charset="0"/>
            </a:endParaRPr>
          </a:p>
          <a:p>
            <a:endParaRPr lang="en-US" sz="1800" b="1"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Sponsors</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operating the National School Lunch Program may continue to collect and process free and reduced-price meal applications as part of normal operations.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b="1" dirty="0">
              <a:effectLst/>
              <a:latin typeface="Arial" panose="020B0604020202020204" pitchFamily="34" charset="0"/>
            </a:endParaRPr>
          </a:p>
          <a:p>
            <a:endParaRPr lang="en-US" sz="1800" b="1" dirty="0">
              <a:effectLst/>
              <a:latin typeface="Arial" panose="020B0604020202020204" pitchFamily="34" charset="0"/>
            </a:endParaRPr>
          </a:p>
          <a:p>
            <a:endParaRPr lang="en-US" dirty="0"/>
          </a:p>
          <a:p>
            <a:r>
              <a:rPr lang="en-US" dirty="0"/>
              <a:t>-</a:t>
            </a:r>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1136229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Sponsors that collect household applications in school year 2021-22 are required to conduct verification, regardless of the reason the applications were collected and/or the child nutrition program they are operating. </a:t>
            </a:r>
          </a:p>
          <a:p>
            <a:endParaRPr lang="en-US"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r>
              <a:rPr lang="en-US"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The sample size used to conduct verification activities must be based on the number of approved applications on file as of October 1, 2021.</a:t>
            </a:r>
          </a:p>
          <a:p>
            <a:endParaRPr lang="en-US" sz="1800" dirty="0">
              <a:effectLst/>
              <a:highlight>
                <a:srgbClr val="FFFF00"/>
              </a:highlight>
              <a:latin typeface="Calibri" panose="020F0502020204030204" pitchFamily="34" charset="0"/>
              <a:cs typeface="Times New Roman" panose="02020603050405020304" pitchFamily="18" charset="0"/>
            </a:endParaRPr>
          </a:p>
          <a:p>
            <a:r>
              <a:rPr lang="en-US" sz="1800" dirty="0">
                <a:effectLst/>
                <a:highlight>
                  <a:srgbClr val="FFFF00"/>
                </a:highlight>
                <a:latin typeface="Calibri" panose="020F0502020204030204" pitchFamily="34" charset="0"/>
                <a:cs typeface="Times New Roman" panose="02020603050405020304" pitchFamily="18" charset="0"/>
              </a:rPr>
              <a:t>Additionally, sponsors must continue to conduct direct certification uploads. </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19</a:t>
            </a:fld>
            <a:endParaRPr lang="en-US"/>
          </a:p>
        </p:txBody>
      </p:sp>
    </p:spTree>
    <p:extLst>
      <p:ext uri="{BB962C8B-B14F-4D97-AF65-F5344CB8AC3E}">
        <p14:creationId xmlns:p14="http://schemas.microsoft.com/office/powerpoint/2010/main" val="1820214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 in chart: name, district, Item of beauty within your view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What is something you learned this past year that you plan to utilize during the upcoming school year? </a:t>
            </a:r>
          </a:p>
          <a:p>
            <a:r>
              <a:rPr lang="en-US" dirty="0"/>
              <a:t>– chat blast or speak up. </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755294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Calibri" panose="020F0502020204030204" pitchFamily="34" charset="0"/>
              </a:rPr>
              <a:t>The meal service time restrictions waiver allows sponsors to set meal service times that work best for their school and community needs. There are no restrictions on time between meals or length of service; however, you should keep these in mind to best meet the needs of your students. </a:t>
            </a:r>
            <a:endParaRPr lang="en-US" sz="1800" b="1"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In conjunction with the non-congregate feeding waiver (which we will go in to next), this also allows sponsors to distribute meals for multiple instruction days at one time. </a:t>
            </a:r>
            <a:endParaRPr lang="en-US" b="0" dirty="0"/>
          </a:p>
        </p:txBody>
      </p:sp>
      <p:sp>
        <p:nvSpPr>
          <p:cNvPr id="4" name="Slide Number Placeholder 3"/>
          <p:cNvSpPr>
            <a:spLocks noGrp="1"/>
          </p:cNvSpPr>
          <p:nvPr>
            <p:ph type="sldNum" sz="quarter" idx="5"/>
          </p:nvPr>
        </p:nvSpPr>
        <p:spPr/>
        <p:txBody>
          <a:bodyPr/>
          <a:lstStyle/>
          <a:p>
            <a:fld id="{D8C3E97E-4890-4915-A7C2-F3D207C521C5}" type="slidenum">
              <a:rPr lang="en-US" smtClean="0"/>
              <a:t>20</a:t>
            </a:fld>
            <a:endParaRPr lang="en-US"/>
          </a:p>
        </p:txBody>
      </p:sp>
    </p:spTree>
    <p:extLst>
      <p:ext uri="{BB962C8B-B14F-4D97-AF65-F5344CB8AC3E}">
        <p14:creationId xmlns:p14="http://schemas.microsoft.com/office/powerpoint/2010/main" val="2810445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To ensure appropriate safety measures and support social distancing, meals and snacks may be taken and consumed off-site. This allows schools the opportunity to provide meal pick-up options for students learning virtually and facilitates grab-and-go meals for students in school.</a:t>
            </a:r>
          </a:p>
          <a:p>
            <a:endParaRPr lang="en-US" sz="1800" b="0" i="0" u="none" strike="noStrike"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21</a:t>
            </a:fld>
            <a:endParaRPr lang="en-US"/>
          </a:p>
        </p:txBody>
      </p:sp>
    </p:spTree>
    <p:extLst>
      <p:ext uri="{BB962C8B-B14F-4D97-AF65-F5344CB8AC3E}">
        <p14:creationId xmlns:p14="http://schemas.microsoft.com/office/powerpoint/2010/main" val="527955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rPr>
              <a:t>The combination of the non-congregate, meal service times, and this parent pick-up waiver allows schools to utilize meal distribution methods that work best for their students such as, home delivery, grab and go, curbside pick-up, multiple meal distribution, bulk meals, and parent-pick up.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Children are not required to be present while their parents/guardians pick up the meals; however, program accountability must be maintained in order to prevent duplicate meals or meals being served to adults without eligible children. The “</a:t>
            </a:r>
            <a:r>
              <a:rPr lang="en-US" sz="1800" b="0" i="0" u="sng" strike="noStrike" dirty="0">
                <a:solidFill>
                  <a:srgbClr val="1155CC"/>
                </a:solidFill>
                <a:effectLst/>
                <a:latin typeface="Calibri" panose="020F0502020204030204" pitchFamily="34" charset="0"/>
                <a:hlinkClick r:id="rId3"/>
              </a:rPr>
              <a:t>USDA Best Practices for Parent Pick-Up of Meals and Snacks</a:t>
            </a:r>
            <a:r>
              <a:rPr lang="en-US" sz="1800" b="0" i="0" u="none" strike="noStrike" dirty="0">
                <a:solidFill>
                  <a:srgbClr val="000000"/>
                </a:solidFill>
                <a:effectLst/>
                <a:latin typeface="Calibri" panose="020F0502020204030204" pitchFamily="34" charset="0"/>
              </a:rPr>
              <a:t>” is a great resource provides helpful information for understanding Parent Meal Pick Up. </a:t>
            </a:r>
          </a:p>
          <a:p>
            <a:endParaRPr lang="en-US" sz="18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Again, Sponsors must have plans in place to ensure the integrity of the program. </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22</a:t>
            </a:fld>
            <a:endParaRPr lang="en-US"/>
          </a:p>
        </p:txBody>
      </p:sp>
    </p:spTree>
    <p:extLst>
      <p:ext uri="{BB962C8B-B14F-4D97-AF65-F5344CB8AC3E}">
        <p14:creationId xmlns:p14="http://schemas.microsoft.com/office/powerpoint/2010/main" val="2176520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dirty="0">
                <a:effectLst/>
                <a:latin typeface="Segoe UI" panose="020B0502040204020203" pitchFamily="34" charset="0"/>
              </a:rPr>
              <a:t>School Nutrition Program applications will open in the </a:t>
            </a:r>
            <a:r>
              <a:rPr lang="en-US" b="0" i="0" dirty="0">
                <a:effectLst/>
                <a:latin typeface="Segoe UI" panose="020B0502040204020203" pitchFamily="34" charset="0"/>
                <a:hlinkClick r:id="rId3" tooltip="https://state.us5.list-manage.com/track/click?u=bee6c43ae6102530cf98cadf9&amp;id=df1fecab7a&amp;e=234a867c40"/>
              </a:rPr>
              <a:t>Colorado Nutrition Portal</a:t>
            </a:r>
            <a:r>
              <a:rPr lang="en-US" b="0" i="0" dirty="0">
                <a:effectLst/>
                <a:latin typeface="Segoe UI" panose="020B0502040204020203" pitchFamily="34" charset="0"/>
              </a:rPr>
              <a:t> soon. We are working closely with our technology vendor to ensure system functionality allows for a smooth application process. Application resources and training will be available on the </a:t>
            </a:r>
            <a:r>
              <a:rPr lang="en-US" b="0" i="0" dirty="0">
                <a:effectLst/>
                <a:latin typeface="Segoe UI" panose="020B0502040204020203" pitchFamily="34" charset="0"/>
                <a:hlinkClick r:id="rId4" tooltip="https://state.us5.list-manage.com/track/click?u=bee6c43ae6102530cf98cadf9&amp;id=6865b59adb&amp;e=234a867c40"/>
              </a:rPr>
              <a:t>How to Apply webpage</a:t>
            </a:r>
            <a:r>
              <a:rPr lang="en-US" b="0" i="0" dirty="0">
                <a:effectLst/>
                <a:latin typeface="Segoe UI" panose="020B0502040204020203" pitchFamily="34" charset="0"/>
              </a:rPr>
              <a:t> and announced in </a:t>
            </a:r>
            <a:r>
              <a:rPr lang="en-US" b="0" i="0" dirty="0">
                <a:effectLst/>
                <a:latin typeface="Segoe UI" panose="020B0502040204020203" pitchFamily="34" charset="0"/>
                <a:hlinkClick r:id="rId5" tooltip="https://state.us5.list-manage.com/track/click?u=bee6c43ae6102530cf98cadf9&amp;id=ed26ef7719&amp;e=234a867c40"/>
              </a:rPr>
              <a:t>the Dish</a:t>
            </a:r>
            <a:r>
              <a:rPr lang="en-US" b="0" i="0" dirty="0">
                <a:effectLst/>
                <a:latin typeface="Segoe UI" panose="020B0502040204020203" pitchFamily="34" charset="0"/>
              </a:rPr>
              <a:t> shortly. </a:t>
            </a:r>
          </a:p>
          <a:p>
            <a:pPr algn="l">
              <a:buFont typeface="Arial" panose="020B0604020202020204" pitchFamily="34" charset="0"/>
              <a:buChar char="•"/>
            </a:pPr>
            <a:r>
              <a:rPr lang="en-US" b="0" i="0" dirty="0">
                <a:effectLst/>
                <a:latin typeface="Segoe UI" panose="020B0502040204020203" pitchFamily="34" charset="0"/>
              </a:rPr>
              <a:t>Keep in mind: Sponsors participating in the Seamless Summer Option must first apply in school year 2020-21. </a:t>
            </a:r>
          </a:p>
          <a:p>
            <a:pPr algn="l">
              <a:buFont typeface="Arial" panose="020B0604020202020204" pitchFamily="34" charset="0"/>
              <a:buChar char="•"/>
            </a:pPr>
            <a:r>
              <a:rPr lang="en-US" b="0" i="0" dirty="0">
                <a:effectLst/>
                <a:latin typeface="Segoe UI" panose="020B0502040204020203" pitchFamily="34" charset="0"/>
              </a:rPr>
              <a:t>Once the 2020-21 application is approved, sponsors will re-apply in school year 2021-22. This ensures important application data will roll over and less data input is required in the 2021-22 application.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23</a:t>
            </a:fld>
            <a:endParaRPr lang="en-US"/>
          </a:p>
        </p:txBody>
      </p:sp>
    </p:spTree>
    <p:extLst>
      <p:ext uri="{BB962C8B-B14F-4D97-AF65-F5344CB8AC3E}">
        <p14:creationId xmlns:p14="http://schemas.microsoft.com/office/powerpoint/2010/main" val="4292779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 board then Q&amp;A. </a:t>
            </a:r>
          </a:p>
        </p:txBody>
      </p:sp>
      <p:sp>
        <p:nvSpPr>
          <p:cNvPr id="4" name="Slide Number Placeholder 3"/>
          <p:cNvSpPr>
            <a:spLocks noGrp="1"/>
          </p:cNvSpPr>
          <p:nvPr>
            <p:ph type="sldNum" sz="quarter" idx="5"/>
          </p:nvPr>
        </p:nvSpPr>
        <p:spPr/>
        <p:txBody>
          <a:bodyPr/>
          <a:lstStyle/>
          <a:p>
            <a:fld id="{D8C3E97E-4890-4915-A7C2-F3D207C521C5}" type="slidenum">
              <a:rPr lang="en-US" smtClean="0"/>
              <a:t>24</a:t>
            </a:fld>
            <a:endParaRPr lang="en-US"/>
          </a:p>
        </p:txBody>
      </p:sp>
    </p:spTree>
    <p:extLst>
      <p:ext uri="{BB962C8B-B14F-4D97-AF65-F5344CB8AC3E}">
        <p14:creationId xmlns:p14="http://schemas.microsoft.com/office/powerpoint/2010/main" val="1944223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 break – refill your water, go to the bathroom, stretch, etc. </a:t>
            </a:r>
          </a:p>
        </p:txBody>
      </p:sp>
      <p:sp>
        <p:nvSpPr>
          <p:cNvPr id="4" name="Slide Number Placeholder 3"/>
          <p:cNvSpPr>
            <a:spLocks noGrp="1"/>
          </p:cNvSpPr>
          <p:nvPr>
            <p:ph type="sldNum" sz="quarter" idx="5"/>
          </p:nvPr>
        </p:nvSpPr>
        <p:spPr/>
        <p:txBody>
          <a:bodyPr/>
          <a:lstStyle/>
          <a:p>
            <a:fld id="{D8C3E97E-4890-4915-A7C2-F3D207C521C5}" type="slidenum">
              <a:rPr lang="en-US" smtClean="0"/>
              <a:t>25</a:t>
            </a:fld>
            <a:endParaRPr lang="en-US"/>
          </a:p>
        </p:txBody>
      </p:sp>
    </p:spTree>
    <p:extLst>
      <p:ext uri="{BB962C8B-B14F-4D97-AF65-F5344CB8AC3E}">
        <p14:creationId xmlns:p14="http://schemas.microsoft.com/office/powerpoint/2010/main" val="1837675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26</a:t>
            </a:fld>
            <a:endParaRPr lang="en-US"/>
          </a:p>
        </p:txBody>
      </p:sp>
    </p:spTree>
    <p:extLst>
      <p:ext uri="{BB962C8B-B14F-4D97-AF65-F5344CB8AC3E}">
        <p14:creationId xmlns:p14="http://schemas.microsoft.com/office/powerpoint/2010/main" val="1885182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meals offered next school year must meet the NSLP and SBP meal pattern requirements. As we know, these meal patterns emphasize fruits and vegetables, whole grains, and age-appropriate nutrition through the quantity requirements and dietary specifications. Receiving high-quality, nutritious meals will help our students succeed in the classroom. </a:t>
            </a:r>
          </a:p>
          <a:p>
            <a:endParaRPr lang="en-US" dirty="0"/>
          </a:p>
          <a:p>
            <a:r>
              <a:rPr lang="en-US" dirty="0"/>
              <a:t>With that being said, USDA also recognized that there will be challenges in returning to these more complex meal patterns and is allowing flexibilities through the meal pattern waivers. </a:t>
            </a:r>
          </a:p>
          <a:p>
            <a:endParaRPr lang="en-US" dirty="0"/>
          </a:p>
          <a:p>
            <a:r>
              <a:rPr lang="en-US" dirty="0"/>
              <a:t>I will briefly cover the meal pattern waivers – additional meal pattern training will be available during another session.</a:t>
            </a:r>
          </a:p>
        </p:txBody>
      </p:sp>
      <p:sp>
        <p:nvSpPr>
          <p:cNvPr id="4" name="Slide Number Placeholder 3"/>
          <p:cNvSpPr>
            <a:spLocks noGrp="1"/>
          </p:cNvSpPr>
          <p:nvPr>
            <p:ph type="sldNum" sz="quarter" idx="5"/>
          </p:nvPr>
        </p:nvSpPr>
        <p:spPr/>
        <p:txBody>
          <a:bodyPr/>
          <a:lstStyle/>
          <a:p>
            <a:fld id="{D8C3E97E-4890-4915-A7C2-F3D207C521C5}" type="slidenum">
              <a:rPr lang="en-US" smtClean="0"/>
              <a:t>27</a:t>
            </a:fld>
            <a:endParaRPr lang="en-US"/>
          </a:p>
        </p:txBody>
      </p:sp>
    </p:spTree>
    <p:extLst>
      <p:ext uri="{BB962C8B-B14F-4D97-AF65-F5344CB8AC3E}">
        <p14:creationId xmlns:p14="http://schemas.microsoft.com/office/powerpoint/2010/main" val="3267342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created a new resource to help you and your staff remember the details of the various meal patterns. This resource is linked here and is available on our menu planning pages. This compares the NSLP/SBP/SSO meal pattern with the SFSP meal pattern, Afterschool Snack meal pattern, and the pre-K meal pattern. It covers the details of the components, as well as the age/grade groupings, and offer versus serve. This is a great resource to help you compare requirements across the child nutrition programs and can be used in tandem with the meal pattern tables. </a:t>
            </a:r>
          </a:p>
        </p:txBody>
      </p:sp>
      <p:sp>
        <p:nvSpPr>
          <p:cNvPr id="4" name="Slide Number Placeholder 3"/>
          <p:cNvSpPr>
            <a:spLocks noGrp="1"/>
          </p:cNvSpPr>
          <p:nvPr>
            <p:ph type="sldNum" sz="quarter" idx="5"/>
          </p:nvPr>
        </p:nvSpPr>
        <p:spPr/>
        <p:txBody>
          <a:bodyPr/>
          <a:lstStyle/>
          <a:p>
            <a:fld id="{D8C3E97E-4890-4915-A7C2-F3D207C521C5}" type="slidenum">
              <a:rPr lang="en-US" smtClean="0"/>
              <a:t>28</a:t>
            </a:fld>
            <a:endParaRPr lang="en-US"/>
          </a:p>
        </p:txBody>
      </p:sp>
    </p:spTree>
    <p:extLst>
      <p:ext uri="{BB962C8B-B14F-4D97-AF65-F5344CB8AC3E}">
        <p14:creationId xmlns:p14="http://schemas.microsoft.com/office/powerpoint/2010/main" val="1274631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USDA is allowing sponsors to request specific meal pattern flexibilities for next school year to help ensure a safe meal service, listed here. </a:t>
            </a:r>
          </a:p>
          <a:p>
            <a:endParaRPr lang="en-US" dirty="0"/>
          </a:p>
          <a:p>
            <a:r>
              <a:rPr lang="en-US" dirty="0"/>
              <a:t>All sponsors who apply for the sodium waiver will be approved to remain at sodium Target 1 levels for the 2021-22 school year. The other waiver requests will be approved based on specific situations and justification. As I mentioned, we are waiting on guidance from USDA on whether pre-K students that are not comingled with older students can be included in the age/grade group waiver.</a:t>
            </a:r>
          </a:p>
          <a:p>
            <a:endParaRPr lang="en-US" dirty="0"/>
          </a:p>
          <a:p>
            <a:r>
              <a:rPr lang="en-US" dirty="0"/>
              <a:t>I will review all waiver requests and may contact you for additional information if needed. </a:t>
            </a:r>
          </a:p>
          <a:p>
            <a:endParaRPr lang="en-US" dirty="0"/>
          </a:p>
          <a:p>
            <a:r>
              <a:rPr lang="en-US" dirty="0"/>
              <a:t>Please note that the whole grain-rich waiver is specific to this school year and must be related to needs due to COVID. This is not the same waiver that has been in place in previous school years to allow flexibility based on student acceptability.</a:t>
            </a:r>
          </a:p>
        </p:txBody>
      </p:sp>
      <p:sp>
        <p:nvSpPr>
          <p:cNvPr id="4" name="Slide Number Placeholder 3"/>
          <p:cNvSpPr>
            <a:spLocks noGrp="1"/>
          </p:cNvSpPr>
          <p:nvPr>
            <p:ph type="sldNum" sz="quarter" idx="5"/>
          </p:nvPr>
        </p:nvSpPr>
        <p:spPr/>
        <p:txBody>
          <a:bodyPr/>
          <a:lstStyle/>
          <a:p>
            <a:fld id="{D8C3E97E-4890-4915-A7C2-F3D207C521C5}" type="slidenum">
              <a:rPr lang="en-US" smtClean="0"/>
              <a:t>29</a:t>
            </a:fld>
            <a:endParaRPr lang="en-US"/>
          </a:p>
        </p:txBody>
      </p:sp>
    </p:spTree>
    <p:extLst>
      <p:ext uri="{BB962C8B-B14F-4D97-AF65-F5344CB8AC3E}">
        <p14:creationId xmlns:p14="http://schemas.microsoft.com/office/powerpoint/2010/main" val="1780521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spent time updating our vision and mission. </a:t>
            </a:r>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dirty="0"/>
          </a:p>
        </p:txBody>
      </p:sp>
    </p:spTree>
    <p:extLst>
      <p:ext uri="{BB962C8B-B14F-4D97-AF65-F5344CB8AC3E}">
        <p14:creationId xmlns:p14="http://schemas.microsoft.com/office/powerpoint/2010/main" val="2477221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completing the meal pattern waiver requests it is important to provide as much information and detail as needed to support your request. USDA has emphasized that waivers are in place to support sponsors in providing safe meals while we may still be experiencing the need for alternate meal service styles, increased social distancing, or other safety measures due to the pandemic.</a:t>
            </a:r>
          </a:p>
          <a:p>
            <a:endParaRPr lang="en-US" dirty="0"/>
          </a:p>
          <a:p>
            <a:r>
              <a:rPr lang="en-US" dirty="0"/>
              <a:t>Here are a few examples of what we are looking for to support your waiver requests. These are all specific – they include information on what is being requested, why, and how it ties to alterations in service due to COVID.</a:t>
            </a:r>
          </a:p>
          <a:p>
            <a:endParaRPr lang="en-US" dirty="0"/>
          </a:p>
          <a:p>
            <a:r>
              <a:rPr lang="en-US" dirty="0"/>
              <a:t>USDA did not provide minimum requirements to meet, such the percent of whole grain-rich foods you must serve over the week, so requests will be approved based on justification.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30</a:t>
            </a:fld>
            <a:endParaRPr lang="en-US"/>
          </a:p>
        </p:txBody>
      </p:sp>
    </p:spTree>
    <p:extLst>
      <p:ext uri="{BB962C8B-B14F-4D97-AF65-F5344CB8AC3E}">
        <p14:creationId xmlns:p14="http://schemas.microsoft.com/office/powerpoint/2010/main" val="319878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not able to be accepted waiver requests that are not related to COVID, including justifications based on ease of service, student preference, or requests to serve unallowable foods. We understand that sponsors may continue to face challenges next school year, so feel free to contact me to discuss your needs and if a waiver request would be appropriate.</a:t>
            </a:r>
          </a:p>
        </p:txBody>
      </p:sp>
      <p:sp>
        <p:nvSpPr>
          <p:cNvPr id="4" name="Slide Number Placeholder 3"/>
          <p:cNvSpPr>
            <a:spLocks noGrp="1"/>
          </p:cNvSpPr>
          <p:nvPr>
            <p:ph type="sldNum" sz="quarter" idx="5"/>
          </p:nvPr>
        </p:nvSpPr>
        <p:spPr/>
        <p:txBody>
          <a:bodyPr/>
          <a:lstStyle/>
          <a:p>
            <a:fld id="{D8C3E97E-4890-4915-A7C2-F3D207C521C5}" type="slidenum">
              <a:rPr lang="en-US" smtClean="0"/>
              <a:t>31</a:t>
            </a:fld>
            <a:endParaRPr lang="en-US"/>
          </a:p>
        </p:txBody>
      </p:sp>
    </p:spTree>
    <p:extLst>
      <p:ext uri="{BB962C8B-B14F-4D97-AF65-F5344CB8AC3E}">
        <p14:creationId xmlns:p14="http://schemas.microsoft.com/office/powerpoint/2010/main" val="7788641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Transitioning to other program requirements:</a:t>
            </a:r>
          </a:p>
          <a:p>
            <a:endParaRPr lang="en-US" dirty="0"/>
          </a:p>
          <a:p>
            <a:r>
              <a:rPr lang="en-US" dirty="0"/>
              <a:t>Plan to complete annual </a:t>
            </a:r>
            <a:r>
              <a:rPr lang="en-US" u="none" dirty="0">
                <a:solidFill>
                  <a:schemeClr val="tx1"/>
                </a:solidFill>
                <a:hlinkClick r:id="rId3">
                  <a:extLst>
                    <a:ext uri="{A12FA001-AC4F-418D-AE19-62706E023703}">
                      <ahyp:hlinkClr xmlns:ahyp="http://schemas.microsoft.com/office/drawing/2018/hyperlinkcolor" val="tx"/>
                    </a:ext>
                  </a:extLst>
                </a:hlinkClick>
              </a:rPr>
              <a:t>Civil Rights </a:t>
            </a:r>
            <a:r>
              <a:rPr lang="en-US" dirty="0"/>
              <a:t>training for all frontline staff and document training. This includes training for teachers who are involved with serving or counting meals in the classroom. Training materials, including the Teacher Training memo are posted on our Civil Rights webpage. </a:t>
            </a:r>
          </a:p>
          <a:p>
            <a:r>
              <a:rPr lang="en-US" dirty="0"/>
              <a:t>Ensure a current Civil Rights complaint procedure is in place. Additional information on this is also on our Civil Rights webpage.</a:t>
            </a:r>
          </a:p>
          <a:p>
            <a:r>
              <a:rPr lang="en-US" dirty="0"/>
              <a:t>Include the non-discrimination statement on your website and all program materials</a:t>
            </a:r>
          </a:p>
          <a:p>
            <a:r>
              <a:rPr lang="en-US" dirty="0"/>
              <a:t>Post “And Justice For All” posters</a:t>
            </a:r>
          </a:p>
          <a:p>
            <a:endParaRPr lang="en-US" dirty="0">
              <a:hlinkClick r:id="rId3"/>
            </a:endParaRPr>
          </a:p>
          <a:p>
            <a:r>
              <a:rPr lang="en-US" dirty="0">
                <a:hlinkClick r:id="rId3"/>
              </a:rPr>
              <a:t>Special Dietary Needs</a:t>
            </a:r>
            <a:r>
              <a:rPr lang="en-US" dirty="0"/>
              <a:t>: continue to accommodate special dietary needs when supported with the appropriate documentation and your special dietary needs policy.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Toolkit page 9, FAQ page 6</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32</a:t>
            </a:fld>
            <a:endParaRPr lang="en-US"/>
          </a:p>
        </p:txBody>
      </p:sp>
    </p:spTree>
    <p:extLst>
      <p:ext uri="{BB962C8B-B14F-4D97-AF65-F5344CB8AC3E}">
        <p14:creationId xmlns:p14="http://schemas.microsoft.com/office/powerpoint/2010/main" val="3616152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up to you, your district and the local public health agency to determine a plan/meet the needs of your sites for food safety, including implementing salad bars. </a:t>
            </a:r>
          </a:p>
          <a:p>
            <a:endParaRPr lang="en-US" dirty="0"/>
          </a:p>
          <a:p>
            <a:r>
              <a:rPr lang="en-US" dirty="0"/>
              <a:t>For state level guidance, please contact Troy Huffman with CDPHE. </a:t>
            </a:r>
          </a:p>
          <a:p>
            <a:endParaRPr lang="en-US" dirty="0"/>
          </a:p>
          <a:p>
            <a:r>
              <a:rPr lang="en-US" dirty="0"/>
              <a:t>We also have a lot of trainings and resources outlined on our website. </a:t>
            </a:r>
          </a:p>
        </p:txBody>
      </p:sp>
      <p:sp>
        <p:nvSpPr>
          <p:cNvPr id="4" name="Slide Number Placeholder 3"/>
          <p:cNvSpPr>
            <a:spLocks noGrp="1"/>
          </p:cNvSpPr>
          <p:nvPr>
            <p:ph type="sldNum" sz="quarter" idx="5"/>
          </p:nvPr>
        </p:nvSpPr>
        <p:spPr/>
        <p:txBody>
          <a:bodyPr/>
          <a:lstStyle/>
          <a:p>
            <a:fld id="{D8C3E97E-4890-4915-A7C2-F3D207C521C5}" type="slidenum">
              <a:rPr lang="en-US" smtClean="0"/>
              <a:t>33</a:t>
            </a:fld>
            <a:endParaRPr lang="en-US"/>
          </a:p>
        </p:txBody>
      </p:sp>
    </p:spTree>
    <p:extLst>
      <p:ext uri="{BB962C8B-B14F-4D97-AF65-F5344CB8AC3E}">
        <p14:creationId xmlns:p14="http://schemas.microsoft.com/office/powerpoint/2010/main" val="2952123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friendly reminder that smart snacks and competitive foods requirements remain the same as if you are operating under NSLP and you can to continue to sell a la carte/smart snacks. We know operationally it may be more challenging depending on your service model, so please reach out to our office if you need any support. </a:t>
            </a:r>
          </a:p>
          <a:p>
            <a:endParaRPr lang="en-US" dirty="0"/>
          </a:p>
          <a:p>
            <a:r>
              <a:rPr lang="en-US" dirty="0"/>
              <a:t>Additionally, resources and requirements can be found on our website. </a:t>
            </a:r>
          </a:p>
        </p:txBody>
      </p:sp>
      <p:sp>
        <p:nvSpPr>
          <p:cNvPr id="4" name="Slide Number Placeholder 3"/>
          <p:cNvSpPr>
            <a:spLocks noGrp="1"/>
          </p:cNvSpPr>
          <p:nvPr>
            <p:ph type="sldNum" sz="quarter" idx="5"/>
          </p:nvPr>
        </p:nvSpPr>
        <p:spPr/>
        <p:txBody>
          <a:bodyPr/>
          <a:lstStyle/>
          <a:p>
            <a:fld id="{D8C3E97E-4890-4915-A7C2-F3D207C521C5}" type="slidenum">
              <a:rPr lang="en-US" smtClean="0"/>
              <a:t>34</a:t>
            </a:fld>
            <a:endParaRPr lang="en-US"/>
          </a:p>
        </p:txBody>
      </p:sp>
    </p:spTree>
    <p:extLst>
      <p:ext uri="{BB962C8B-B14F-4D97-AF65-F5344CB8AC3E}">
        <p14:creationId xmlns:p14="http://schemas.microsoft.com/office/powerpoint/2010/main" val="9785556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Sponsors should continue to implement the goals and standards included in their local wellness policy and comply with all requirements of the final rule. </a:t>
            </a:r>
          </a:p>
          <a:p>
            <a:endParaRPr lang="en-US" dirty="0"/>
          </a:p>
          <a:p>
            <a:r>
              <a:rPr lang="en-US" dirty="0"/>
              <a:t>USDA just announced another extension of the deadline to complete the triennial assessment to June 30, 2022, under a nationwide waiver. We do have a report tool on our webpage to help you summarize your assessment results.</a:t>
            </a:r>
          </a:p>
          <a:p>
            <a:endParaRPr lang="en-US" dirty="0"/>
          </a:p>
          <a:p>
            <a:r>
              <a:rPr lang="en-US" dirty="0"/>
              <a:t>View the </a:t>
            </a:r>
            <a:r>
              <a:rPr lang="en-US" dirty="0">
                <a:hlinkClick r:id="rId3"/>
              </a:rPr>
              <a:t>wellness policies webpage</a:t>
            </a:r>
            <a:r>
              <a:rPr lang="en-US" dirty="0"/>
              <a:t> for additional resources.</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35</a:t>
            </a:fld>
            <a:endParaRPr lang="en-US"/>
          </a:p>
        </p:txBody>
      </p:sp>
    </p:spTree>
    <p:extLst>
      <p:ext uri="{BB962C8B-B14F-4D97-AF65-F5344CB8AC3E}">
        <p14:creationId xmlns:p14="http://schemas.microsoft.com/office/powerpoint/2010/main" val="41236187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Professional standards, aka training requirements and record keeping, also remain the same during SSO. We do allow flexibility to meet the training requirements over a two year period. Civil rights training is the only training that is required of all staff on an annual basis. Other training should be prioritized based on each staff members job responsibilities. </a:t>
            </a:r>
          </a:p>
          <a:p>
            <a:endParaRPr lang="en-US" dirty="0"/>
          </a:p>
          <a:p>
            <a:r>
              <a:rPr lang="en-US" dirty="0"/>
              <a:t>Please visit our website for a variety of training options for you and your team, as well as a refresher of the professional standards requirements and how to track your hours. </a:t>
            </a:r>
          </a:p>
          <a:p>
            <a:endParaRPr lang="en-US" dirty="0"/>
          </a:p>
          <a:p>
            <a:r>
              <a:rPr lang="en-US" dirty="0"/>
              <a:t>This training will count as two hours towards your requirements! </a:t>
            </a:r>
          </a:p>
        </p:txBody>
      </p:sp>
      <p:sp>
        <p:nvSpPr>
          <p:cNvPr id="4" name="Slide Number Placeholder 3"/>
          <p:cNvSpPr>
            <a:spLocks noGrp="1"/>
          </p:cNvSpPr>
          <p:nvPr>
            <p:ph type="sldNum" sz="quarter" idx="5"/>
          </p:nvPr>
        </p:nvSpPr>
        <p:spPr/>
        <p:txBody>
          <a:bodyPr/>
          <a:lstStyle/>
          <a:p>
            <a:fld id="{D8C3E97E-4890-4915-A7C2-F3D207C521C5}" type="slidenum">
              <a:rPr lang="en-US" smtClean="0"/>
              <a:t>36</a:t>
            </a:fld>
            <a:endParaRPr lang="en-US"/>
          </a:p>
        </p:txBody>
      </p:sp>
    </p:spTree>
    <p:extLst>
      <p:ext uri="{BB962C8B-B14F-4D97-AF65-F5344CB8AC3E}">
        <p14:creationId xmlns:p14="http://schemas.microsoft.com/office/powerpoint/2010/main" val="35333886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USDA waivers allow sponsors to complete monitoring requirements through an off-site desk audit. Sponsors must review each meal site at least once during each site’s operation and can use this</a:t>
            </a:r>
            <a:r>
              <a:rPr lang="en-US" sz="1800" b="0" i="0" u="sng" strike="noStrike" dirty="0">
                <a:solidFill>
                  <a:srgbClr val="1155CC"/>
                </a:solidFill>
                <a:effectLst/>
                <a:latin typeface="Calibri" panose="020F0502020204030204" pitchFamily="34" charset="0"/>
                <a:hlinkClick r:id="rId3"/>
              </a:rPr>
              <a:t> SSO review form</a:t>
            </a:r>
            <a:r>
              <a:rPr lang="en-US" sz="1800" b="0" i="0" u="none" strike="noStrike" dirty="0">
                <a:solidFill>
                  <a:srgbClr val="000000"/>
                </a:solidFill>
                <a:effectLst/>
                <a:latin typeface="Calibri" panose="020F0502020204030204" pitchFamily="34" charset="0"/>
              </a:rPr>
              <a:t>, or a district specific form that meets all of the requirements in this template. </a:t>
            </a:r>
          </a:p>
          <a:p>
            <a:endParaRPr lang="en-US" sz="1800" b="0" i="0" u="none" strike="noStrike"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37</a:t>
            </a:fld>
            <a:endParaRPr lang="en-US"/>
          </a:p>
        </p:txBody>
      </p:sp>
    </p:spTree>
    <p:extLst>
      <p:ext uri="{BB962C8B-B14F-4D97-AF65-F5344CB8AC3E}">
        <p14:creationId xmlns:p14="http://schemas.microsoft.com/office/powerpoint/2010/main" val="37715458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USDA waivers allow those up for review and operating SSO, for the SSO review to take place of the NSLP review therefore, CDE School Nutrition is able to keep our planned review schedule.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Any sponsor that was scheduled for a NSLP Administrative Review in school year 20-21 was pushed back a year, and subsequently, all sponsors were pushed back one school year. Reviews that took place last school year under the summer food service program do not take the place of the NSLP/SSO review.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The review schedule can be found on the review webpage. </a:t>
            </a:r>
            <a:r>
              <a:rPr lang="en-US" dirty="0"/>
              <a:t>A</a:t>
            </a:r>
            <a:r>
              <a:rPr lang="en-US" b="0" i="0" dirty="0">
                <a:effectLst/>
              </a:rPr>
              <a:t>dditional information on how to prepare, time frame, reviewer and if the review will be on or off-site is forthcoming.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38</a:t>
            </a:fld>
            <a:endParaRPr lang="en-US"/>
          </a:p>
        </p:txBody>
      </p:sp>
    </p:spTree>
    <p:extLst>
      <p:ext uri="{BB962C8B-B14F-4D97-AF65-F5344CB8AC3E}">
        <p14:creationId xmlns:p14="http://schemas.microsoft.com/office/powerpoint/2010/main" val="15132999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Kerri</a:t>
            </a:r>
          </a:p>
          <a:p>
            <a:endParaRPr lang="en-US" dirty="0"/>
          </a:p>
          <a:p>
            <a:r>
              <a:rPr lang="en-US" dirty="0"/>
              <a:t>T/F: Under SSO,  sponsors will claim students by their eligibility (e.g. F/R/P)</a:t>
            </a:r>
          </a:p>
          <a:p>
            <a:pPr lvl="1"/>
            <a:r>
              <a:rPr lang="en-US" dirty="0"/>
              <a:t>False. All students are claimed at the Free rate. </a:t>
            </a:r>
          </a:p>
          <a:p>
            <a:r>
              <a:rPr lang="en-US" dirty="0"/>
              <a:t>During SY 21-22, meals may be served:</a:t>
            </a:r>
          </a:p>
          <a:p>
            <a:pPr lvl="1"/>
            <a:r>
              <a:rPr lang="en-US" dirty="0"/>
              <a:t>In the cafeteria</a:t>
            </a:r>
          </a:p>
          <a:p>
            <a:pPr lvl="1"/>
            <a:r>
              <a:rPr lang="en-US" dirty="0"/>
              <a:t>In the classroom</a:t>
            </a:r>
          </a:p>
          <a:p>
            <a:pPr lvl="1"/>
            <a:r>
              <a:rPr lang="en-US" dirty="0"/>
              <a:t>To parents on behalf of their student</a:t>
            </a:r>
          </a:p>
          <a:p>
            <a:pPr lvl="1"/>
            <a:r>
              <a:rPr lang="en-US" dirty="0"/>
              <a:t>Multiple meals at once</a:t>
            </a:r>
          </a:p>
          <a:p>
            <a:pPr lvl="1"/>
            <a:r>
              <a:rPr lang="en-US" dirty="0"/>
              <a:t>All of the above</a:t>
            </a:r>
          </a:p>
          <a:p>
            <a:r>
              <a:rPr lang="en-US" dirty="0"/>
              <a:t>T/F: Per the USDA waiver, all monitoring at the sponsor and state level are waived for SY 21-22</a:t>
            </a:r>
          </a:p>
          <a:p>
            <a:pPr lvl="1"/>
            <a:r>
              <a:rPr lang="en-US" dirty="0"/>
              <a:t>False. The on-site requirement of monitoring and reviews is waived; however, they must still take place. </a:t>
            </a:r>
          </a:p>
          <a:p>
            <a:r>
              <a:rPr lang="en-US" dirty="0"/>
              <a:t>T/F: Sponsors may request a meal pattern waivers based on student acceptance of foods.</a:t>
            </a:r>
          </a:p>
          <a:p>
            <a:pPr lvl="1"/>
            <a:r>
              <a:rPr lang="en-US" dirty="0"/>
              <a:t>False. Waiver requests for flexibilities other than sodium must be related to COVID safety.</a:t>
            </a:r>
          </a:p>
          <a:p>
            <a:r>
              <a:rPr lang="en-US" dirty="0"/>
              <a:t>All of the following must complete annual Civil Rights training except:</a:t>
            </a:r>
          </a:p>
          <a:p>
            <a:pPr lvl="1"/>
            <a:r>
              <a:rPr lang="en-US" dirty="0"/>
              <a:t>Food Service Directors</a:t>
            </a:r>
          </a:p>
          <a:p>
            <a:pPr lvl="1"/>
            <a:r>
              <a:rPr lang="en-US" dirty="0"/>
              <a:t>Cooks</a:t>
            </a:r>
          </a:p>
          <a:p>
            <a:pPr lvl="1"/>
            <a:r>
              <a:rPr lang="en-US" dirty="0"/>
              <a:t>Point of Sale Operators</a:t>
            </a:r>
          </a:p>
          <a:p>
            <a:pPr lvl="1"/>
            <a:r>
              <a:rPr lang="en-US" dirty="0"/>
              <a:t>Claim Preparers</a:t>
            </a:r>
          </a:p>
          <a:p>
            <a:pPr lvl="1"/>
            <a:r>
              <a:rPr lang="en-US" dirty="0"/>
              <a:t>Cafeteria Monitors</a:t>
            </a:r>
          </a:p>
          <a:p>
            <a:pPr lvl="1"/>
            <a:r>
              <a:rPr lang="en-US" dirty="0"/>
              <a:t>Answer: cafeteria monitors, unless they are involved in serving or counting and claiming.</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39</a:t>
            </a:fld>
            <a:endParaRPr lang="en-US"/>
          </a:p>
        </p:txBody>
      </p:sp>
    </p:spTree>
    <p:extLst>
      <p:ext uri="{BB962C8B-B14F-4D97-AF65-F5344CB8AC3E}">
        <p14:creationId xmlns:p14="http://schemas.microsoft.com/office/powerpoint/2010/main" val="2377589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features the non-discrimination statement again something you are likely all familiar with.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359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Kerri</a:t>
            </a:r>
          </a:p>
        </p:txBody>
      </p:sp>
      <p:sp>
        <p:nvSpPr>
          <p:cNvPr id="4" name="Slide Number Placeholder 3"/>
          <p:cNvSpPr>
            <a:spLocks noGrp="1"/>
          </p:cNvSpPr>
          <p:nvPr>
            <p:ph type="sldNum" sz="quarter" idx="5"/>
          </p:nvPr>
        </p:nvSpPr>
        <p:spPr/>
        <p:txBody>
          <a:bodyPr/>
          <a:lstStyle/>
          <a:p>
            <a:fld id="{D8C3E97E-4890-4915-A7C2-F3D207C521C5}" type="slidenum">
              <a:rPr lang="en-US" smtClean="0"/>
              <a:t>40</a:t>
            </a:fld>
            <a:endParaRPr lang="en-US"/>
          </a:p>
        </p:txBody>
      </p:sp>
    </p:spTree>
    <p:extLst>
      <p:ext uri="{BB962C8B-B14F-4D97-AF65-F5344CB8AC3E}">
        <p14:creationId xmlns:p14="http://schemas.microsoft.com/office/powerpoint/2010/main" val="3278995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Based on the Area Eligibility for Afterschool Programs nationwide waiver, all schools, regardless of their location, can provide and claim all afterschool snacks at the free rate. For example, a sponsor may serve breakfast and lunch under SSO and a snack under ASP. </a:t>
            </a:r>
          </a:p>
          <a:p>
            <a:endParaRPr lang="en-US" dirty="0">
              <a:effectLst/>
              <a:latin typeface="Arial" panose="020B0604020202020204" pitchFamily="34" charset="0"/>
            </a:endParaRPr>
          </a:p>
          <a:p>
            <a:r>
              <a:rPr lang="en-US" dirty="0">
                <a:effectLst/>
                <a:latin typeface="Arial" panose="020B0604020202020204" pitchFamily="34" charset="0"/>
              </a:rPr>
              <a:t>Sponsors will complete an application in the portal – more information is forthcoming. </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41</a:t>
            </a:fld>
            <a:endParaRPr lang="en-US"/>
          </a:p>
        </p:txBody>
      </p:sp>
    </p:spTree>
    <p:extLst>
      <p:ext uri="{BB962C8B-B14F-4D97-AF65-F5344CB8AC3E}">
        <p14:creationId xmlns:p14="http://schemas.microsoft.com/office/powerpoint/2010/main" val="23424394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50000"/>
              </a:lnSpc>
              <a:spcBef>
                <a:spcPts val="750"/>
              </a:spcBef>
              <a:spcAft>
                <a:spcPts val="750"/>
              </a:spcAft>
            </a:pPr>
            <a:r>
              <a:rPr lang="en-US" sz="1800" b="1" u="sng" dirty="0">
                <a:solidFill>
                  <a:srgbClr val="656565"/>
                </a:solidFill>
                <a:effectLst/>
                <a:latin typeface="Helvetica" panose="020B0604020202020204" pitchFamily="34" charset="0"/>
                <a:ea typeface="Calibri" panose="020F0502020204030204" pitchFamily="34" charset="0"/>
                <a:cs typeface="Calibri" panose="020F0502020204030204" pitchFamily="34" charset="0"/>
              </a:rPr>
              <a:t>Operates the same as it would under NSLP with the same qualifying criteria: </a:t>
            </a:r>
          </a:p>
          <a:p>
            <a:pPr marL="342900" marR="0" lvl="0" indent="-342900" algn="l">
              <a:lnSpc>
                <a:spcPct val="150000"/>
              </a:lnSpc>
              <a:spcBef>
                <a:spcPts val="750"/>
              </a:spcBef>
              <a:spcAft>
                <a:spcPts val="750"/>
              </a:spcAft>
              <a:buSzPts val="1000"/>
              <a:buFont typeface="Symbol" panose="05050102010706020507" pitchFamily="18" charset="2"/>
              <a:buChar char=""/>
              <a:tabLst>
                <a:tab pos="457200" algn="l"/>
              </a:tabLst>
            </a:pPr>
            <a:r>
              <a:rPr lang="en-US" sz="1800" dirty="0">
                <a:solidFill>
                  <a:srgbClr val="656565"/>
                </a:solidFill>
                <a:effectLst/>
                <a:latin typeface="Helvetica" panose="020B0604020202020204" pitchFamily="34" charset="0"/>
                <a:ea typeface="Times New Roman" panose="02020603050405020304" pitchFamily="18" charset="0"/>
              </a:rPr>
              <a:t>Be an elementary school</a:t>
            </a:r>
            <a:endParaRPr lang="en-US" sz="1800" dirty="0">
              <a:solidFill>
                <a:srgbClr val="656565"/>
              </a:solidFill>
              <a:effectLst/>
              <a:latin typeface="Calibri" panose="020F0502020204030204" pitchFamily="34" charset="0"/>
              <a:ea typeface="Calibri" panose="020F0502020204030204" pitchFamily="34" charset="0"/>
            </a:endParaRPr>
          </a:p>
          <a:p>
            <a:pPr marL="342900" marR="0" lvl="0" indent="-342900" algn="l">
              <a:lnSpc>
                <a:spcPct val="150000"/>
              </a:lnSpc>
              <a:spcBef>
                <a:spcPts val="750"/>
              </a:spcBef>
              <a:spcAft>
                <a:spcPts val="750"/>
              </a:spcAft>
              <a:buSzPts val="1000"/>
              <a:buFont typeface="Symbol" panose="05050102010706020507" pitchFamily="18" charset="2"/>
              <a:buChar char=""/>
              <a:tabLst>
                <a:tab pos="457200" algn="l"/>
              </a:tabLst>
            </a:pPr>
            <a:r>
              <a:rPr lang="en-US" sz="1800" dirty="0">
                <a:solidFill>
                  <a:srgbClr val="656565"/>
                </a:solidFill>
                <a:effectLst/>
                <a:latin typeface="Helvetica" panose="020B0604020202020204" pitchFamily="34" charset="0"/>
                <a:ea typeface="Times New Roman" panose="02020603050405020304" pitchFamily="18" charset="0"/>
              </a:rPr>
              <a:t>Begin FFVP operations at the start of the school year</a:t>
            </a:r>
            <a:endParaRPr lang="en-US" sz="1800" dirty="0">
              <a:solidFill>
                <a:srgbClr val="656565"/>
              </a:solidFill>
              <a:effectLst/>
              <a:latin typeface="Calibri" panose="020F0502020204030204" pitchFamily="34" charset="0"/>
              <a:ea typeface="Calibri" panose="020F0502020204030204" pitchFamily="34" charset="0"/>
            </a:endParaRPr>
          </a:p>
          <a:p>
            <a:pPr marL="342900" marR="0" lvl="0" indent="-342900" algn="l">
              <a:lnSpc>
                <a:spcPct val="150000"/>
              </a:lnSpc>
              <a:spcBef>
                <a:spcPts val="750"/>
              </a:spcBef>
              <a:spcAft>
                <a:spcPts val="750"/>
              </a:spcAft>
              <a:buSzPts val="1000"/>
              <a:buFont typeface="Symbol" panose="05050102010706020507" pitchFamily="18" charset="2"/>
              <a:buChar char=""/>
              <a:tabLst>
                <a:tab pos="457200" algn="l"/>
              </a:tabLst>
            </a:pPr>
            <a:r>
              <a:rPr lang="en-US" sz="1800" dirty="0">
                <a:solidFill>
                  <a:srgbClr val="656565"/>
                </a:solidFill>
                <a:effectLst/>
                <a:latin typeface="Helvetica" panose="020B0604020202020204" pitchFamily="34" charset="0"/>
                <a:ea typeface="Times New Roman" panose="02020603050405020304" pitchFamily="18" charset="0"/>
              </a:rPr>
              <a:t>Have at least 50% of its students eligible for free or reduced price school meals based on the </a:t>
            </a:r>
            <a:r>
              <a:rPr lang="en-US" sz="1800" u="sng" dirty="0">
                <a:solidFill>
                  <a:srgbClr val="656565"/>
                </a:solidFill>
                <a:effectLst/>
                <a:latin typeface="Helvetica" panose="020B0604020202020204" pitchFamily="34" charset="0"/>
                <a:ea typeface="Times New Roman" panose="02020603050405020304" pitchFamily="18" charset="0"/>
                <a:hlinkClick r:id="rId3"/>
              </a:rPr>
              <a:t>2020-2021 PK-12 free and reduced-price data</a:t>
            </a:r>
            <a:r>
              <a:rPr lang="en-US" sz="1800" dirty="0">
                <a:solidFill>
                  <a:srgbClr val="656565"/>
                </a:solidFill>
                <a:effectLst/>
                <a:latin typeface="Helvetica" panose="020B0604020202020204" pitchFamily="34" charset="0"/>
                <a:ea typeface="Times New Roman" panose="02020603050405020304" pitchFamily="18" charset="0"/>
              </a:rPr>
              <a:t>. </a:t>
            </a:r>
            <a:endParaRPr lang="en-US" sz="1800" b="1" u="sng" dirty="0">
              <a:solidFill>
                <a:srgbClr val="656565"/>
              </a:solidFill>
              <a:effectLst/>
              <a:latin typeface="Helvetica" panose="020B0604020202020204" pitchFamily="34" charset="0"/>
              <a:ea typeface="Calibri" panose="020F0502020204030204" pitchFamily="34" charset="0"/>
              <a:cs typeface="Calibri" panose="020F0502020204030204" pitchFamily="34" charset="0"/>
            </a:endParaRPr>
          </a:p>
          <a:p>
            <a:pPr marL="0" marR="0" algn="l">
              <a:lnSpc>
                <a:spcPct val="150000"/>
              </a:lnSpc>
              <a:spcBef>
                <a:spcPts val="750"/>
              </a:spcBef>
              <a:spcAft>
                <a:spcPts val="750"/>
              </a:spcAft>
            </a:pPr>
            <a:endParaRPr lang="en-US" sz="1800" b="1" u="sng" dirty="0">
              <a:solidFill>
                <a:srgbClr val="656565"/>
              </a:solidFill>
              <a:effectLst/>
              <a:latin typeface="Helvetica" panose="020B0604020202020204" pitchFamily="34" charset="0"/>
              <a:ea typeface="Calibri" panose="020F0502020204030204" pitchFamily="34" charset="0"/>
              <a:cs typeface="Calibri" panose="020F0502020204030204" pitchFamily="34" charset="0"/>
            </a:endParaRPr>
          </a:p>
          <a:p>
            <a:pPr marL="0" marR="0" algn="l">
              <a:lnSpc>
                <a:spcPct val="150000"/>
              </a:lnSpc>
              <a:spcBef>
                <a:spcPts val="750"/>
              </a:spcBef>
              <a:spcAft>
                <a:spcPts val="750"/>
              </a:spcAft>
            </a:pPr>
            <a:endParaRPr lang="en-US" sz="1800" b="1" u="sng" dirty="0">
              <a:solidFill>
                <a:srgbClr val="656565"/>
              </a:solidFill>
              <a:effectLst/>
              <a:latin typeface="Helvetica" panose="020B0604020202020204" pitchFamily="34" charset="0"/>
              <a:ea typeface="Calibri" panose="020F0502020204030204" pitchFamily="34" charset="0"/>
              <a:cs typeface="Calibri" panose="020F0502020204030204" pitchFamily="34" charset="0"/>
            </a:endParaRPr>
          </a:p>
          <a:p>
            <a:pPr marL="0" marR="0" algn="l">
              <a:lnSpc>
                <a:spcPct val="150000"/>
              </a:lnSpc>
              <a:spcBef>
                <a:spcPts val="750"/>
              </a:spcBef>
              <a:spcAft>
                <a:spcPts val="750"/>
              </a:spcAft>
            </a:pPr>
            <a:r>
              <a:rPr lang="en-US" sz="1800" b="0" u="sng" dirty="0">
                <a:solidFill>
                  <a:srgbClr val="656565"/>
                </a:solidFill>
                <a:effectLst/>
                <a:latin typeface="Helvetica" panose="020B0604020202020204" pitchFamily="34" charset="0"/>
                <a:ea typeface="Calibri" panose="020F0502020204030204" pitchFamily="34" charset="0"/>
                <a:cs typeface="Calibri" panose="020F0502020204030204" pitchFamily="34" charset="0"/>
              </a:rPr>
              <a:t>- Operate the same as last school year hopefully with these waivers</a:t>
            </a:r>
          </a:p>
          <a:p>
            <a:pPr marL="0" marR="0" algn="l">
              <a:lnSpc>
                <a:spcPct val="150000"/>
              </a:lnSpc>
              <a:spcBef>
                <a:spcPts val="750"/>
              </a:spcBef>
              <a:spcAft>
                <a:spcPts val="750"/>
              </a:spcAft>
            </a:pPr>
            <a:endParaRPr lang="en-US" sz="18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gn="l">
              <a:lnSpc>
                <a:spcPct val="150000"/>
              </a:lnSpc>
              <a:spcBef>
                <a:spcPts val="750"/>
              </a:spcBef>
              <a:spcAft>
                <a:spcPts val="750"/>
              </a:spcAft>
              <a:buFontTx/>
              <a:buChar char="-"/>
            </a:pPr>
            <a:r>
              <a:rPr lang="en-US" sz="1800" dirty="0">
                <a:solidFill>
                  <a:srgbClr val="656565"/>
                </a:solidFill>
                <a:effectLst/>
                <a:latin typeface="Helvetica" panose="020B0604020202020204" pitchFamily="34" charset="0"/>
                <a:ea typeface="Calibri" panose="020F0502020204030204" pitchFamily="34" charset="0"/>
              </a:rPr>
              <a:t>sponsors must complete the FFVP application packet in the </a:t>
            </a:r>
            <a:r>
              <a:rPr lang="en-US" sz="1800" u="sng" dirty="0">
                <a:solidFill>
                  <a:srgbClr val="656565"/>
                </a:solidFill>
                <a:effectLst/>
                <a:latin typeface="Helvetica" panose="020B0604020202020204" pitchFamily="34" charset="0"/>
                <a:ea typeface="Calibri" panose="020F0502020204030204" pitchFamily="34" charset="0"/>
                <a:hlinkClick r:id="rId4"/>
              </a:rPr>
              <a:t>Colorado Nutrition Portal </a:t>
            </a:r>
            <a:r>
              <a:rPr lang="en-US" sz="1800" dirty="0">
                <a:solidFill>
                  <a:srgbClr val="656565"/>
                </a:solidFill>
                <a:effectLst/>
                <a:latin typeface="Helvetica" panose="020B0604020202020204" pitchFamily="34" charset="0"/>
                <a:ea typeface="Calibri" panose="020F0502020204030204" pitchFamily="34" charset="0"/>
              </a:rPr>
              <a:t>by Saturday, July 31; you can reference the </a:t>
            </a:r>
            <a:r>
              <a:rPr lang="en-US" sz="1800" u="sng" dirty="0">
                <a:solidFill>
                  <a:srgbClr val="656565"/>
                </a:solidFill>
                <a:effectLst/>
                <a:latin typeface="Helvetica" panose="020B0604020202020204" pitchFamily="34" charset="0"/>
                <a:ea typeface="Calibri" panose="020F0502020204030204" pitchFamily="34" charset="0"/>
                <a:hlinkClick r:id="rId5"/>
              </a:rPr>
              <a:t>application instructions</a:t>
            </a:r>
            <a:r>
              <a:rPr lang="en-US" sz="1800" dirty="0">
                <a:solidFill>
                  <a:srgbClr val="656565"/>
                </a:solidFill>
                <a:effectLst/>
                <a:latin typeface="Helvetica" panose="020B0604020202020204" pitchFamily="34" charset="0"/>
                <a:ea typeface="Calibri" panose="020F0502020204030204" pitchFamily="34" charset="0"/>
              </a:rPr>
              <a:t> for more information</a:t>
            </a:r>
          </a:p>
          <a:p>
            <a:pPr marL="285750" marR="0" indent="-285750" algn="l">
              <a:lnSpc>
                <a:spcPct val="150000"/>
              </a:lnSpc>
              <a:spcBef>
                <a:spcPts val="750"/>
              </a:spcBef>
              <a:spcAft>
                <a:spcPts val="750"/>
              </a:spcAft>
              <a:buFontTx/>
              <a:buChar char="-"/>
            </a:pPr>
            <a:r>
              <a:rPr lang="en-US" sz="1800" dirty="0">
                <a:solidFill>
                  <a:srgbClr val="656565"/>
                </a:solidFill>
                <a:effectLst/>
                <a:latin typeface="Helvetica" panose="020B0604020202020204" pitchFamily="34" charset="0"/>
                <a:ea typeface="Calibri" panose="020F0502020204030204" pitchFamily="34" charset="0"/>
              </a:rPr>
              <a:t>At this time, sponsors should not make any updates to the National School Lunch Program or Seamless Summer Option applications. Ensure you are in the correct school year by selecting ‘Year’ in the top right hand corner of the portal upon logging in. </a:t>
            </a:r>
            <a:endParaRPr lang="en-US" sz="1800" dirty="0">
              <a:effectLst/>
              <a:latin typeface="Calibri" panose="020F0502020204030204" pitchFamily="34" charset="0"/>
              <a:ea typeface="Calibri" panose="020F0502020204030204" pitchFamily="34" charset="0"/>
            </a:endParaRPr>
          </a:p>
          <a:p>
            <a:pPr marL="0" marR="0" algn="l">
              <a:lnSpc>
                <a:spcPct val="150000"/>
              </a:lnSpc>
              <a:spcBef>
                <a:spcPts val="750"/>
              </a:spcBef>
              <a:spcAft>
                <a:spcPts val="750"/>
              </a:spcAft>
            </a:pPr>
            <a:endParaRPr lang="en-US" sz="1800" dirty="0">
              <a:solidFill>
                <a:srgbClr val="656565"/>
              </a:solidFill>
              <a:effectLst/>
              <a:latin typeface="Helvetica" panose="020B0604020202020204" pitchFamily="34" charset="0"/>
              <a:ea typeface="Calibri" panose="020F0502020204030204" pitchFamily="34" charset="0"/>
            </a:endParaRPr>
          </a:p>
          <a:p>
            <a:pPr marL="0" marR="0" algn="l">
              <a:lnSpc>
                <a:spcPct val="150000"/>
              </a:lnSpc>
              <a:spcBef>
                <a:spcPts val="750"/>
              </a:spcBef>
              <a:spcAft>
                <a:spcPts val="750"/>
              </a:spcAft>
            </a:pPr>
            <a:r>
              <a:rPr lang="en-US" sz="1800" dirty="0">
                <a:solidFill>
                  <a:srgbClr val="656565"/>
                </a:solidFill>
                <a:effectLst/>
                <a:latin typeface="Helvetica" panose="020B0604020202020204" pitchFamily="34" charset="0"/>
                <a:ea typeface="Calibri" panose="020F0502020204030204" pitchFamily="34" charset="0"/>
              </a:rPr>
              <a:t>For questions, contact Erica Boyd at </a:t>
            </a:r>
            <a:r>
              <a:rPr lang="en-US" sz="1800" u="sng" dirty="0">
                <a:solidFill>
                  <a:srgbClr val="656565"/>
                </a:solidFill>
                <a:effectLst/>
                <a:latin typeface="Helvetica" panose="020B0604020202020204" pitchFamily="34" charset="0"/>
                <a:ea typeface="Calibri" panose="020F0502020204030204" pitchFamily="34" charset="0"/>
                <a:hlinkClick r:id="rId6"/>
              </a:rPr>
              <a:t>boyd_e@cde.state.co.us</a:t>
            </a:r>
            <a:r>
              <a:rPr lang="en-US" sz="1800" dirty="0">
                <a:solidFill>
                  <a:srgbClr val="656565"/>
                </a:solidFill>
                <a:effectLst/>
                <a:latin typeface="Helvetica" panose="020B0604020202020204" pitchFamily="34" charset="0"/>
                <a:ea typeface="Calibri" panose="020F0502020204030204" pitchFamily="34" charset="0"/>
              </a:rPr>
              <a:t> or 720-693-3232. </a:t>
            </a:r>
            <a:br>
              <a:rPr lang="en-US" sz="1800" dirty="0">
                <a:solidFill>
                  <a:srgbClr val="656565"/>
                </a:solidFill>
                <a:effectLst/>
                <a:latin typeface="Helvetica" panose="020B0604020202020204" pitchFamily="34" charset="0"/>
                <a:ea typeface="Calibri" panose="020F0502020204030204" pitchFamily="34" charset="0"/>
              </a:rPr>
            </a:br>
            <a:br>
              <a:rPr lang="en-US" sz="1800" dirty="0">
                <a:solidFill>
                  <a:srgbClr val="656565"/>
                </a:solidFill>
                <a:effectLst/>
                <a:latin typeface="Helvetica" panose="020B0604020202020204" pitchFamily="34" charset="0"/>
                <a:ea typeface="Calibri" panose="020F0502020204030204" pitchFamily="34" charset="0"/>
              </a:rPr>
            </a:br>
            <a:endParaRPr lang="en-US" sz="1800" dirty="0">
              <a:solidFill>
                <a:srgbClr val="656565"/>
              </a:solidFill>
              <a:effectLst/>
              <a:latin typeface="Helvetica" panose="020B0604020202020204" pitchFamily="34" charset="0"/>
              <a:ea typeface="Calibri" panose="020F0502020204030204" pitchFamily="34" charset="0"/>
            </a:endParaRPr>
          </a:p>
          <a:p>
            <a:pPr marL="0" marR="0" algn="l">
              <a:lnSpc>
                <a:spcPct val="150000"/>
              </a:lnSpc>
              <a:spcBef>
                <a:spcPts val="750"/>
              </a:spcBef>
              <a:spcAft>
                <a:spcPts val="750"/>
              </a:spcAft>
            </a:pPr>
            <a:endParaRPr lang="en-US" sz="1800" dirty="0">
              <a:solidFill>
                <a:srgbClr val="656565"/>
              </a:solidFill>
              <a:effectLst/>
              <a:latin typeface="Helvetica" panose="020B0604020202020204" pitchFamily="34" charset="0"/>
              <a:ea typeface="Calibri" panose="020F0502020204030204" pitchFamily="34" charset="0"/>
            </a:endParaRPr>
          </a:p>
          <a:p>
            <a:pPr marL="0" marR="0" algn="l">
              <a:lnSpc>
                <a:spcPct val="150000"/>
              </a:lnSpc>
              <a:spcBef>
                <a:spcPts val="750"/>
              </a:spcBef>
              <a:spcAft>
                <a:spcPts val="750"/>
              </a:spcAft>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42</a:t>
            </a:fld>
            <a:endParaRPr lang="en-US"/>
          </a:p>
        </p:txBody>
      </p:sp>
    </p:spTree>
    <p:extLst>
      <p:ext uri="{BB962C8B-B14F-4D97-AF65-F5344CB8AC3E}">
        <p14:creationId xmlns:p14="http://schemas.microsoft.com/office/powerpoint/2010/main" val="41942332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Kerri</a:t>
            </a:r>
          </a:p>
        </p:txBody>
      </p:sp>
      <p:sp>
        <p:nvSpPr>
          <p:cNvPr id="4" name="Slide Number Placeholder 3"/>
          <p:cNvSpPr>
            <a:spLocks noGrp="1"/>
          </p:cNvSpPr>
          <p:nvPr>
            <p:ph type="sldNum" sz="quarter" idx="5"/>
          </p:nvPr>
        </p:nvSpPr>
        <p:spPr/>
        <p:txBody>
          <a:bodyPr/>
          <a:lstStyle/>
          <a:p>
            <a:fld id="{D8C3E97E-4890-4915-A7C2-F3D207C521C5}" type="slidenum">
              <a:rPr lang="en-US" smtClean="0"/>
              <a:t>43</a:t>
            </a:fld>
            <a:endParaRPr lang="en-US"/>
          </a:p>
        </p:txBody>
      </p:sp>
    </p:spTree>
    <p:extLst>
      <p:ext uri="{BB962C8B-B14F-4D97-AF65-F5344CB8AC3E}">
        <p14:creationId xmlns:p14="http://schemas.microsoft.com/office/powerpoint/2010/main" val="12576074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we’ve made it through the bulk of the content! You can continue to put questions in the chat but CDE School Nutrition wanted to take a couple minutes to update you on what we’ve been working on this last year, in addition to just getting through the pandemic like you 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light of all the changes and unique operations over the last year, our unit has continued to work on ways to improve and support you, our customers, to best serve Colorado children. </a:t>
            </a:r>
          </a:p>
          <a:p>
            <a:endParaRPr lang="en-US" dirty="0"/>
          </a:p>
          <a:p>
            <a:r>
              <a:rPr lang="en-US" dirty="0"/>
              <a:t>Before we do that, we wanted to “re-introduce” ourselves and put a face to our names; and let you know how much you are appreciated! </a:t>
            </a:r>
          </a:p>
        </p:txBody>
      </p:sp>
      <p:sp>
        <p:nvSpPr>
          <p:cNvPr id="4" name="Slide Number Placeholder 3"/>
          <p:cNvSpPr>
            <a:spLocks noGrp="1"/>
          </p:cNvSpPr>
          <p:nvPr>
            <p:ph type="sldNum" sz="quarter" idx="5"/>
          </p:nvPr>
        </p:nvSpPr>
        <p:spPr/>
        <p:txBody>
          <a:bodyPr/>
          <a:lstStyle/>
          <a:p>
            <a:fld id="{D8C3E97E-4890-4915-A7C2-F3D207C521C5}" type="slidenum">
              <a:rPr lang="en-US" smtClean="0"/>
              <a:t>44</a:t>
            </a:fld>
            <a:endParaRPr lang="en-US"/>
          </a:p>
        </p:txBody>
      </p:sp>
    </p:spTree>
    <p:extLst>
      <p:ext uri="{BB962C8B-B14F-4D97-AF65-F5344CB8AC3E}">
        <p14:creationId xmlns:p14="http://schemas.microsoft.com/office/powerpoint/2010/main" val="3139426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light of all the changes and unique operations over the last year, our unit as continued to work on ways to improve and support you, our customers, to best serve Colorado children.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After a lot of work, use of data, and resources such as contractors and you all, we are excited to implement some of these improvements. </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over the past year we have taken steps to focus on our unit strategic plan. To meet our goals and improve our strategy, changes to our structure will take place over the next year to accommodate our growing team.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Examples of some of the changes include:</a:t>
            </a: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rPr>
              <a:t>Positions and unit teams with more defined and dedicated areas of work such as policy, grants, training, and communications.</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rPr>
              <a:t>Revisioning small teams that provide support for specific program areas such as school meal eligibility, meal quality, procurement, and financial management.  </a:t>
            </a:r>
          </a:p>
          <a:p>
            <a:pPr marL="342900" marR="0" lvl="0" indent="-342900">
              <a:spcBef>
                <a:spcPts val="0"/>
              </a:spcBef>
              <a:spcAft>
                <a:spcPts val="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800" dirty="0">
                <a:effectLst/>
                <a:latin typeface="Calibri" panose="020F0502020204030204" pitchFamily="34" charset="0"/>
                <a:ea typeface="Times New Roman" panose="02020603050405020304" pitchFamily="18" charset="0"/>
              </a:rPr>
              <a:t>Additionally, starting this summer, School Nutrition will move to a point person model to provide more individualized customer service. Sponsors can contact the person assigned to their application in the </a:t>
            </a:r>
            <a:r>
              <a:rPr lang="en-US" sz="1800" u="sng" dirty="0">
                <a:solidFill>
                  <a:srgbClr val="0563C1"/>
                </a:solidFill>
                <a:effectLst/>
                <a:latin typeface="Calibri" panose="020F0502020204030204" pitchFamily="34" charset="0"/>
                <a:ea typeface="Times New Roman" panose="02020603050405020304" pitchFamily="18" charset="0"/>
                <a:hlinkClick r:id="rId3"/>
              </a:rPr>
              <a:t>Colorado Nutrition Portal</a:t>
            </a:r>
            <a:r>
              <a:rPr lang="en-US" sz="1800" dirty="0">
                <a:effectLst/>
                <a:latin typeface="Calibri" panose="020F0502020204030204" pitchFamily="34" charset="0"/>
                <a:ea typeface="Times New Roman" panose="02020603050405020304" pitchFamily="18" charset="0"/>
              </a:rPr>
              <a:t> for program related questions and support with applications, reviews, and training and technical assistance needs. </a:t>
            </a:r>
            <a:r>
              <a:rPr lang="en-US" dirty="0"/>
              <a:t>Sponsors operating SFSP can continue to contact the person assigned to their SFSP application. Once sponsors transition to planning for next school year, you can contact the person assigned to your SNP (SSO) application. This person will be your point of contact moving forward for program related questions and support with applications, reviews, and training and technical assistance needs. </a:t>
            </a:r>
          </a:p>
          <a:p>
            <a:pPr marL="342900" marR="0" lvl="0" indent="-342900">
              <a:spcBef>
                <a:spcPts val="0"/>
              </a:spcBef>
              <a:spcAft>
                <a:spcPts val="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45</a:t>
            </a:fld>
            <a:endParaRPr lang="en-US"/>
          </a:p>
        </p:txBody>
      </p:sp>
    </p:spTree>
    <p:extLst>
      <p:ext uri="{BB962C8B-B14F-4D97-AF65-F5344CB8AC3E}">
        <p14:creationId xmlns:p14="http://schemas.microsoft.com/office/powerpoint/2010/main" val="26102535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656565"/>
                </a:solidFill>
                <a:effectLst/>
                <a:latin typeface="Calibri" panose="020F0502020204030204" pitchFamily="34" charset="0"/>
              </a:rPr>
              <a:t>Sponsors can contact the person assigned to their application in the </a:t>
            </a:r>
            <a:r>
              <a:rPr lang="en-US" sz="1800" b="0" i="0" u="sng" strike="noStrike" dirty="0">
                <a:solidFill>
                  <a:srgbClr val="656565"/>
                </a:solidFill>
                <a:effectLst/>
                <a:latin typeface="Calibri" panose="020F0502020204030204" pitchFamily="34" charset="0"/>
                <a:hlinkClick r:id="rId3"/>
              </a:rPr>
              <a:t>Colorado Nutrition Portal</a:t>
            </a:r>
            <a:r>
              <a:rPr lang="en-US" sz="1800" b="0" i="0" u="none" strike="noStrike" dirty="0">
                <a:solidFill>
                  <a:srgbClr val="656565"/>
                </a:solidFill>
                <a:effectLst/>
                <a:latin typeface="Calibri" panose="020F0502020204030204" pitchFamily="34" charset="0"/>
              </a:rPr>
              <a:t> for program related questions and support with applications, reviews, and training and technical assistance needs. You can also find your contact person on our contact us webpage.</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46</a:t>
            </a:fld>
            <a:endParaRPr lang="en-US"/>
          </a:p>
        </p:txBody>
      </p:sp>
    </p:spTree>
    <p:extLst>
      <p:ext uri="{BB962C8B-B14F-4D97-AF65-F5344CB8AC3E}">
        <p14:creationId xmlns:p14="http://schemas.microsoft.com/office/powerpoint/2010/main" val="32225871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School Webpage </a:t>
            </a:r>
          </a:p>
          <a:p>
            <a:r>
              <a:rPr lang="en-US" dirty="0"/>
              <a:t>Waivers</a:t>
            </a:r>
          </a:p>
          <a:p>
            <a:r>
              <a:rPr lang="en-US" dirty="0"/>
              <a:t>FAQ</a:t>
            </a:r>
          </a:p>
        </p:txBody>
      </p:sp>
      <p:sp>
        <p:nvSpPr>
          <p:cNvPr id="4" name="Slide Number Placeholder 3"/>
          <p:cNvSpPr>
            <a:spLocks noGrp="1"/>
          </p:cNvSpPr>
          <p:nvPr>
            <p:ph type="sldNum" sz="quarter" idx="5"/>
          </p:nvPr>
        </p:nvSpPr>
        <p:spPr/>
        <p:txBody>
          <a:bodyPr/>
          <a:lstStyle/>
          <a:p>
            <a:fld id="{D8C3E97E-4890-4915-A7C2-F3D207C521C5}" type="slidenum">
              <a:rPr lang="en-US" smtClean="0"/>
              <a:t>47</a:t>
            </a:fld>
            <a:endParaRPr lang="en-US"/>
          </a:p>
        </p:txBody>
      </p:sp>
    </p:spTree>
    <p:extLst>
      <p:ext uri="{BB962C8B-B14F-4D97-AF65-F5344CB8AC3E}">
        <p14:creationId xmlns:p14="http://schemas.microsoft.com/office/powerpoint/2010/main" val="15511309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48</a:t>
            </a:fld>
            <a:endParaRPr lang="en-US"/>
          </a:p>
        </p:txBody>
      </p:sp>
    </p:spTree>
    <p:extLst>
      <p:ext uri="{BB962C8B-B14F-4D97-AF65-F5344CB8AC3E}">
        <p14:creationId xmlns:p14="http://schemas.microsoft.com/office/powerpoint/2010/main" val="16276707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49</a:t>
            </a:fld>
            <a:endParaRPr lang="en-US"/>
          </a:p>
        </p:txBody>
      </p:sp>
    </p:spTree>
    <p:extLst>
      <p:ext uri="{BB962C8B-B14F-4D97-AF65-F5344CB8AC3E}">
        <p14:creationId xmlns:p14="http://schemas.microsoft.com/office/powerpoint/2010/main" val="1971721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other conditions for success to make our time together today as meaningful as possible include. </a:t>
            </a:r>
          </a:p>
          <a:p>
            <a:r>
              <a:rPr lang="en-US" dirty="0"/>
              <a:t>Are there any other conditions that would help ensure a successful session that you would like to add today?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0926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We need your help to spread the word! We are looking to survey parents/guardians of school-age students on what they think about meals at school. This survey will help us create fresh, new marketing materials including videos and tools to help promote participation in school meals. The more input we receive from families, the better!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Our quick online survey will also help Child Nutrition Programs respond to the tastes and needs of families across the state.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We ask that you share this broadly with your networks of families and partners. We will follow up this session with an email that includes a promotional write up that you can simply forward. It will also be in this week’s DISH and promoted on social media.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50</a:t>
            </a:fld>
            <a:endParaRPr lang="en-US"/>
          </a:p>
        </p:txBody>
      </p:sp>
    </p:spTree>
    <p:extLst>
      <p:ext uri="{BB962C8B-B14F-4D97-AF65-F5344CB8AC3E}">
        <p14:creationId xmlns:p14="http://schemas.microsoft.com/office/powerpoint/2010/main" val="19555251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Q&amp;A – go to </a:t>
            </a:r>
            <a:r>
              <a:rPr lang="en-US" dirty="0" err="1"/>
              <a:t>jamboard</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51</a:t>
            </a:fld>
            <a:endParaRPr lang="en-US"/>
          </a:p>
        </p:txBody>
      </p:sp>
    </p:spTree>
    <p:extLst>
      <p:ext uri="{BB962C8B-B14F-4D97-AF65-F5344CB8AC3E}">
        <p14:creationId xmlns:p14="http://schemas.microsoft.com/office/powerpoint/2010/main" val="3211343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By the end of this training you will be able to:</a:t>
            </a:r>
          </a:p>
          <a:p>
            <a:pPr marL="0" marR="0" lvl="0" indent="0" algn="l" rtl="0">
              <a:lnSpc>
                <a:spcPct val="100000"/>
              </a:lnSpc>
              <a:spcBef>
                <a:spcPts val="0"/>
              </a:spcBef>
              <a:spcAft>
                <a:spcPts val="0"/>
              </a:spcAft>
              <a:buClr>
                <a:schemeClr val="dk1"/>
              </a:buClr>
              <a:buSzPts val="1200"/>
              <a:buFont typeface="Calibri"/>
              <a:buNone/>
            </a:pPr>
            <a:endParaRPr lang="en-US" sz="120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dirty="0"/>
              <a:t>You will receive 2 hours of training today in Menu Planning, Free and Reduced-Price Meal Benefits, Program Management, and Communications and Marketing</a:t>
            </a:r>
            <a:r>
              <a:rPr lang="en-US" dirty="0"/>
              <a:t>.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We will be going through lots of content over the next two hours but I have built in some breaks and activities. As mentioned in the conditions for success, please be present and I will be sure you get breaks. Additionally, feel free to type questions into the chat throughout the presentation. We will address the questions at two different times throughout the presentations. </a:t>
            </a:r>
          </a:p>
        </p:txBody>
      </p:sp>
      <p:sp>
        <p:nvSpPr>
          <p:cNvPr id="4" name="Slide Number Placeholder 3"/>
          <p:cNvSpPr>
            <a:spLocks noGrp="1"/>
          </p:cNvSpPr>
          <p:nvPr>
            <p:ph type="sldNum" sz="quarter" idx="5"/>
          </p:nvPr>
        </p:nvSpPr>
        <p:spPr/>
        <p:txBody>
          <a:bodyPr/>
          <a:lstStyle/>
          <a:p>
            <a:fld id="{D908E5F3-66E8-484D-9DED-AEF33F8FC268}" type="slidenum">
              <a:rPr lang="en-US" smtClean="0"/>
              <a:t>6</a:t>
            </a:fld>
            <a:endParaRPr lang="en-US"/>
          </a:p>
        </p:txBody>
      </p:sp>
    </p:spTree>
    <p:extLst>
      <p:ext uri="{BB962C8B-B14F-4D97-AF65-F5344CB8AC3E}">
        <p14:creationId xmlns:p14="http://schemas.microsoft.com/office/powerpoint/2010/main" val="2123649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Today’s training will follow directly along with content in the SSO toolkit and our FAQ document. </a:t>
            </a:r>
          </a:p>
          <a:p>
            <a:r>
              <a:rPr lang="en-US" dirty="0"/>
              <a:t>The SSO toolkit is still being finalized and will be published to our website soon; but is very similar to the SFSP toolkit from this past year. Keep an eye out in the DISH and on our website for this. </a:t>
            </a:r>
          </a:p>
          <a:p>
            <a:endParaRPr lang="en-US" dirty="0"/>
          </a:p>
          <a:p>
            <a:r>
              <a:rPr lang="en-US" dirty="0"/>
              <a:t>The FAQ is linked in the presentation and is on our website. The information has been included in the content and we will also cover specific questions submitted– the page numbers may change in the future as we add/update the document weekly. When updates are made, they are highlighted in yellow to make it easier for you to read and locate new information. You can also “control f” in both of these documents to search specific words you are looking for in the resource.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506429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000"/>
              </a:spcBef>
              <a:spcAft>
                <a:spcPts val="0"/>
              </a:spcAft>
            </a:pPr>
            <a:r>
              <a:rPr lang="en-US" sz="1800" b="0" i="0" u="none" strike="noStrike" dirty="0">
                <a:solidFill>
                  <a:srgbClr val="000000"/>
                </a:solidFill>
                <a:effectLst/>
                <a:latin typeface="Calibri" panose="020F0502020204030204" pitchFamily="34" charset="0"/>
              </a:rPr>
              <a:t>Now we will start going through the waivers and guidance released by the USDA that allow flexibility to school meal programs for the 2021-22 school year. Our office has opted into all waivers on your behalf. The only waiver that a sponsor has to apply for is related to meal patterns, which we will go in to more detail on later. </a:t>
            </a:r>
          </a:p>
          <a:p>
            <a:pPr rtl="0">
              <a:spcBef>
                <a:spcPts val="1000"/>
              </a:spcBef>
              <a:spcAft>
                <a:spcPts val="0"/>
              </a:spcAft>
            </a:pPr>
            <a:endParaRPr lang="en-US" sz="1800" b="0" i="0" u="none" strike="noStrike" dirty="0">
              <a:solidFill>
                <a:srgbClr val="000000"/>
              </a:solidFill>
              <a:effectLst/>
              <a:latin typeface="Calibri" panose="020F0502020204030204" pitchFamily="34" charset="0"/>
            </a:endParaRPr>
          </a:p>
          <a:p>
            <a:pPr rtl="0">
              <a:spcBef>
                <a:spcPts val="1000"/>
              </a:spcBef>
              <a:spcAft>
                <a:spcPts val="0"/>
              </a:spcAft>
            </a:pPr>
            <a:r>
              <a:rPr lang="en-US" sz="1800" b="0" i="0" u="none" strike="noStrike" dirty="0">
                <a:solidFill>
                  <a:srgbClr val="000000"/>
                </a:solidFill>
                <a:effectLst/>
                <a:latin typeface="Calibri" panose="020F0502020204030204" pitchFamily="34" charset="0"/>
              </a:rPr>
              <a:t>These waivers apply to the National School Lunch Program (NSLP), School Breakfast Program (SBP), Seamless Summer Option (SSO), and the Child and Adult Care Food Program (CACFP). </a:t>
            </a:r>
          </a:p>
          <a:p>
            <a:pPr rtl="0">
              <a:spcBef>
                <a:spcPts val="1000"/>
              </a:spcBef>
              <a:spcAft>
                <a:spcPts val="0"/>
              </a:spcAft>
            </a:pPr>
            <a:r>
              <a:rPr lang="en-US" sz="1800" b="0" i="0" u="none" strike="noStrike" dirty="0">
                <a:solidFill>
                  <a:srgbClr val="000000"/>
                </a:solidFill>
                <a:effectLst/>
                <a:latin typeface="Calibri" panose="020F0502020204030204" pitchFamily="34" charset="0"/>
              </a:rPr>
              <a:t>The link in this slide takes you to a summary of all of the waivers – past, present, CO specific and pending – with links to the full memo of each. This is a great reference if you need a deeper dive into any of the content; however, the tool kit and FAQ are meant to be a summary for you. </a:t>
            </a:r>
          </a:p>
          <a:p>
            <a:pPr rtl="0">
              <a:spcBef>
                <a:spcPts val="1000"/>
              </a:spcBef>
              <a:spcAft>
                <a:spcPts val="0"/>
              </a:spcAft>
            </a:pPr>
            <a:endParaRPr lang="en-US" sz="1800" b="0" i="0" u="none" strike="noStrike"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1031976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a high level overview of the main differences in program operations. </a:t>
            </a:r>
          </a:p>
          <a:p>
            <a:endParaRPr lang="en-US" sz="1800" dirty="0">
              <a:effectLst/>
              <a:latin typeface="Segoe UI" panose="020B0502040204020203" pitchFamily="34" charset="0"/>
            </a:endParaRPr>
          </a:p>
          <a:p>
            <a:r>
              <a:rPr lang="en-US" sz="1800" dirty="0">
                <a:effectLst/>
                <a:latin typeface="Segoe UI" panose="020B0502040204020203" pitchFamily="34" charset="0"/>
              </a:rPr>
              <a:t>The benefits of operating the SSO include being able to provide all meals to children for free, and receiving a higher reimbursement rate for meals served. Because of these benefits, today’s presentation will focus on how to implement SSO and the requirements. </a:t>
            </a: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126027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EF7521">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EF752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164079"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13.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4.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hyperlink" Target="http://www.cde.state.co.us/nutrition/sfspdailymealcountform-1"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31.png"/><Relationship Id="rId4" Type="http://schemas.openxmlformats.org/officeDocument/2006/relationships/hyperlink" Target="http://www.cde.state.co.us/node/55492"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hyperlink" Target="https://www.cde.state.co.us/nutrition/disclosurereference" TargetMode="External"/><Relationship Id="rId4" Type="http://schemas.openxmlformats.org/officeDocument/2006/relationships/hyperlink" Target="https://www.cde.state.co.us/cdefinance/auditunit_atrisk_freeandreduced"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hyperlink" Target="mailto:free&amp;reducedpriceschoolmeals@cde.state.co.us" TargetMode="External"/><Relationship Id="rId4" Type="http://schemas.openxmlformats.org/officeDocument/2006/relationships/hyperlink" Target="https://www.cde.state.co.us/nutrition/schoolmealeligibility"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https://jamboard.google.com/d/1G8xqfh8dGBgFH40WHrI0uYI7eVl_n_9bU38z6O1Td5U/edit?usp=sharing"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20.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hyperlink" Target="https://fns-prod.azureedge.net/sites/default/files/resource-files/Parent_Pickup.pdf" TargetMode="Externa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hyperlink" Target="https://jamboard.google.com/d/1G8xqfh8dGBgFH40WHrI0uYI7eVl_n_9bU38z6O1Td5U/edit?usp=sharing" TargetMode="Externa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hyperlink" Target="http://www.flickr.com/photos/usdagov/6276704367/" TargetMode="External"/><Relationship Id="rId5" Type="http://schemas.openxmlformats.org/officeDocument/2006/relationships/image" Target="../media/image37.jpg"/><Relationship Id="rId4" Type="http://schemas.openxmlformats.org/officeDocument/2006/relationships/hyperlink" Target="https://www.cde.state.co.us/nutrition/nutrimenuplanning"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38.png"/><Relationship Id="rId4" Type="http://schemas.openxmlformats.org/officeDocument/2006/relationships/hyperlink" Target="https://www.cde.state.co.us/nutrition/mealpatterncomparisonchart"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hyperlink" Target="mailto:Opgenorth_e@cde.state.co.us" TargetMode="External"/><Relationship Id="rId4" Type="http://schemas.openxmlformats.org/officeDocument/2006/relationships/hyperlink" Target="https://app.smartsheet.com/b/form/d890d4c6e2dc4e91afb319cb426e615a"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30.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31.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hyperlink" Target="https://www.cde.state.co.us/nutrition/nationalschoollunchprogramrequirements#specialdietaryneeds" TargetMode="External"/><Relationship Id="rId4" Type="http://schemas.openxmlformats.org/officeDocument/2006/relationships/hyperlink" Target="https://www.cde.state.co.us/nutrition/nationalschoollunchprogramrequirements#civilrights"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hyperlink" Target="https://www.cde.state.co.us/nutrition/nutrihaccpplan" TargetMode="External"/><Relationship Id="rId5" Type="http://schemas.openxmlformats.org/officeDocument/2006/relationships/hyperlink" Target="mailto:troy.huffman@state.co.us" TargetMode="External"/><Relationship Id="rId4" Type="http://schemas.openxmlformats.org/officeDocument/2006/relationships/hyperlink" Target="https://www.colorado.gov/pacific/cdphe/find-your-local-public-health-agency"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hyperlink" Target="smart%20snacks%20and%20cometitive%20foods%20webpage"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hyperlink" Target="https://www.cde.state.co.us/nutrition/localschoolwellnesspolicies"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hyperlink" Target="professional%20standards%20webpage"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hyperlink" Target="http://www.cde.state.co.us/node/23572" TargetMode="Externa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hyperlink" Target="https://www.cde.state.co.us/nutrition/adminreviewandtechnicalassistancecycle"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tags" Target="../tags/tag39.xml"/><Relationship Id="rId4" Type="http://schemas.openxmlformats.org/officeDocument/2006/relationships/hyperlink" Target="https://www.menti.com/w2fcv2187v"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hyperlink" Target="mailto:program.intake@usda.gov" TargetMode="External"/><Relationship Id="rId5" Type="http://schemas.openxmlformats.org/officeDocument/2006/relationships/hyperlink" Target="https://www.usda.gov/oascr/how-to-file-a-program-discrimination-complaint" TargetMode="External"/><Relationship Id="rId4" Type="http://schemas.openxmlformats.org/officeDocument/2006/relationships/hyperlink" Target="https://www.usda.gov/sites/default/files/documents/USDA-OASCR%20P-Complaint-Form-0508-0002-508-11-28-17Fax2Mail.pdf" TargetMode="Externa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40.png"/><Relationship Id="rId4" Type="http://schemas.openxmlformats.org/officeDocument/2006/relationships/hyperlink" Target="https://state.us5.list-manage.com/track/click?u=bee6c43ae6102530cf98cadf9&amp;id=c98643d52d&amp;e=234a867c40"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0.xml"/><Relationship Id="rId1" Type="http://schemas.openxmlformats.org/officeDocument/2006/relationships/tags" Target="../tags/tag43.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9.xml"/><Relationship Id="rId1" Type="http://schemas.openxmlformats.org/officeDocument/2006/relationships/tags" Target="../tags/tag44.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image" Target="../media/image45.pn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48.xml"/><Relationship Id="rId6" Type="http://schemas.openxmlformats.org/officeDocument/2006/relationships/hyperlink" Target="http://www.cde.state.co.us/nutrition/backtoschoolfaqs" TargetMode="External"/><Relationship Id="rId5" Type="http://schemas.openxmlformats.org/officeDocument/2006/relationships/hyperlink" Target="https://app.smartsheet.com/b/publish?EQBCT=2fbcc0b15a604b2fb461289e54d80f71" TargetMode="External"/><Relationship Id="rId4" Type="http://schemas.openxmlformats.org/officeDocument/2006/relationships/hyperlink" Target="http://www.cde.state.co.us/node/52637"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26.png"/><Relationship Id="rId3" Type="http://schemas.openxmlformats.org/officeDocument/2006/relationships/notesSlide" Target="../notesSlides/notesSlide5.xml"/><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slideLayout" Target="../slideLayouts/slideLayout2.xml"/><Relationship Id="rId16" Type="http://schemas.openxmlformats.org/officeDocument/2006/relationships/image" Target="../media/image24.png"/><Relationship Id="rId1" Type="http://schemas.openxmlformats.org/officeDocument/2006/relationships/tags" Target="../tags/tag6.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8.png"/><Relationship Id="rId19" Type="http://schemas.openxmlformats.org/officeDocument/2006/relationships/image" Target="../media/image27.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_rels/slide50.xml.rels><?xml version="1.0" encoding="UTF-8" standalone="yes"?>
<Relationships xmlns="http://schemas.openxmlformats.org/package/2006/relationships"><Relationship Id="rId3" Type="http://schemas.openxmlformats.org/officeDocument/2006/relationships/hyperlink" Target="https://surveys.coronainsights.com/s3/partner1" TargetMode="External"/><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image" Target="../media/image47.png"/><Relationship Id="rId4" Type="http://schemas.openxmlformats.org/officeDocument/2006/relationships/hyperlink" Target="https://app.smartsheet.com/b/form/0614096b88c046cbbb6ddda19d96ceb8"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9.xml"/><Relationship Id="rId4" Type="http://schemas.openxmlformats.org/officeDocument/2006/relationships/hyperlink" Target="https://app.smartsheet.com/b/publish?EQBCT=2fbcc0b15a604b2fb461289e54d80f71"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Back to School Planning for </a:t>
            </a:r>
            <a:br>
              <a:rPr lang="en-US" dirty="0"/>
            </a:br>
            <a:r>
              <a:rPr lang="en-US" dirty="0"/>
              <a:t>School Year 2021-22</a:t>
            </a:r>
          </a:p>
        </p:txBody>
      </p:sp>
      <p:sp>
        <p:nvSpPr>
          <p:cNvPr id="3" name="Subtitle 2"/>
          <p:cNvSpPr>
            <a:spLocks noGrp="1"/>
          </p:cNvSpPr>
          <p:nvPr>
            <p:ph type="subTitle" idx="1"/>
          </p:nvPr>
        </p:nvSpPr>
        <p:spPr/>
        <p:txBody>
          <a:bodyPr/>
          <a:lstStyle/>
          <a:p>
            <a:r>
              <a:rPr lang="en-US" dirty="0"/>
              <a:t>Kerri Link &amp; Erin Opgenorth</a:t>
            </a:r>
          </a:p>
          <a:p>
            <a:r>
              <a:rPr lang="en-US" dirty="0"/>
              <a:t>CDE School Nutrition Unit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custDataLst>
      <p:tags r:id="rId1"/>
    </p:custDataLst>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52CCC-CA7D-46D2-9E7F-30DEC0DAA1B3}"/>
              </a:ext>
            </a:extLst>
          </p:cNvPr>
          <p:cNvSpPr>
            <a:spLocks noGrp="1"/>
          </p:cNvSpPr>
          <p:nvPr>
            <p:ph type="title"/>
          </p:nvPr>
        </p:nvSpPr>
        <p:spPr>
          <a:xfrm>
            <a:off x="245193" y="254514"/>
            <a:ext cx="8509340" cy="756418"/>
          </a:xfrm>
        </p:spPr>
        <p:txBody>
          <a:bodyPr>
            <a:noAutofit/>
          </a:bodyPr>
          <a:lstStyle/>
          <a:p>
            <a:r>
              <a:rPr lang="en-US" dirty="0"/>
              <a:t>Before we dive into content, let’s get an idea of your plans. </a:t>
            </a:r>
            <a:br>
              <a:rPr lang="en-US" dirty="0"/>
            </a:br>
            <a:br>
              <a:rPr lang="en-US" dirty="0"/>
            </a:br>
            <a:br>
              <a:rPr lang="en-US" dirty="0"/>
            </a:br>
            <a:r>
              <a:rPr lang="en-US" dirty="0"/>
              <a:t>Which meal program </a:t>
            </a:r>
            <a:r>
              <a:rPr lang="en-US" dirty="0" err="1"/>
              <a:t>doyou</a:t>
            </a:r>
            <a:r>
              <a:rPr lang="en-US" dirty="0"/>
              <a:t> plan to serve under?</a:t>
            </a:r>
            <a:br>
              <a:rPr lang="en-US" dirty="0"/>
            </a:br>
            <a:endParaRPr lang="en-US" dirty="0"/>
          </a:p>
        </p:txBody>
      </p:sp>
      <p:sp>
        <p:nvSpPr>
          <p:cNvPr id="14" name="Content Placeholder 13">
            <a:extLst>
              <a:ext uri="{FF2B5EF4-FFF2-40B4-BE49-F238E27FC236}">
                <a16:creationId xmlns:a16="http://schemas.microsoft.com/office/drawing/2014/main" id="{0AB2D9E0-3041-4CA3-9BBD-12C3E3F31144}"/>
              </a:ext>
            </a:extLst>
          </p:cNvPr>
          <p:cNvSpPr>
            <a:spLocks noGrp="1"/>
          </p:cNvSpPr>
          <p:nvPr>
            <p:ph idx="1"/>
          </p:nvPr>
        </p:nvSpPr>
        <p:spPr>
          <a:xfrm>
            <a:off x="628650" y="1463040"/>
            <a:ext cx="7886700" cy="2499360"/>
          </a:xfrm>
        </p:spPr>
        <p:txBody>
          <a:bodyPr>
            <a:normAutofit/>
          </a:bodyPr>
          <a:lstStyle/>
          <a:p>
            <a:pPr marL="0" indent="0">
              <a:buNone/>
            </a:pPr>
            <a:r>
              <a:rPr lang="en-US" b="1" u="sng" dirty="0"/>
              <a:t>Poll Question:</a:t>
            </a:r>
          </a:p>
          <a:p>
            <a:pPr marL="0" indent="0">
              <a:buNone/>
            </a:pPr>
            <a:endParaRPr lang="en-US" sz="1200" dirty="0"/>
          </a:p>
          <a:p>
            <a:pPr marL="0" indent="0">
              <a:buNone/>
            </a:pPr>
            <a:r>
              <a:rPr lang="en-US" dirty="0"/>
              <a:t>Which meal program do you plan to serve under?</a:t>
            </a:r>
          </a:p>
          <a:p>
            <a:pPr>
              <a:buFont typeface="Wingdings" panose="05000000000000000000" pitchFamily="2" charset="2"/>
              <a:buChar char="q"/>
            </a:pPr>
            <a:r>
              <a:rPr lang="en-US" dirty="0"/>
              <a:t> SSO</a:t>
            </a:r>
          </a:p>
          <a:p>
            <a:pPr>
              <a:buFont typeface="Wingdings" panose="05000000000000000000" pitchFamily="2" charset="2"/>
              <a:buChar char="q"/>
            </a:pPr>
            <a:r>
              <a:rPr lang="en-US" dirty="0"/>
              <a:t> NSLP / SBP</a:t>
            </a:r>
          </a:p>
          <a:p>
            <a:pPr>
              <a:buFont typeface="Wingdings" panose="05000000000000000000" pitchFamily="2" charset="2"/>
              <a:buChar char="q"/>
            </a:pPr>
            <a:r>
              <a:rPr lang="en-US" dirty="0"/>
              <a:t> Still Deciding</a:t>
            </a:r>
          </a:p>
          <a:p>
            <a:pPr marL="0" indent="0">
              <a:buNone/>
            </a:pP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5BA7998A-21E9-4219-BC9D-FFFD46C30E7B}"/>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
        <p:nvSpPr>
          <p:cNvPr id="15" name="TextBox 14">
            <a:extLst>
              <a:ext uri="{FF2B5EF4-FFF2-40B4-BE49-F238E27FC236}">
                <a16:creationId xmlns:a16="http://schemas.microsoft.com/office/drawing/2014/main" id="{626B3214-21E2-4458-812B-9B91A4C3D21F}"/>
              </a:ext>
            </a:extLst>
          </p:cNvPr>
          <p:cNvSpPr txBox="1"/>
          <p:nvPr/>
        </p:nvSpPr>
        <p:spPr>
          <a:xfrm>
            <a:off x="628650" y="4431534"/>
            <a:ext cx="7685618" cy="1384995"/>
          </a:xfrm>
          <a:prstGeom prst="rect">
            <a:avLst/>
          </a:prstGeom>
          <a:noFill/>
        </p:spPr>
        <p:txBody>
          <a:bodyPr wrap="square" rtlCol="0">
            <a:spAutoFit/>
          </a:bodyPr>
          <a:lstStyle/>
          <a:p>
            <a:pPr marL="0" indent="0">
              <a:buNone/>
            </a:pPr>
            <a:r>
              <a:rPr lang="en-US" sz="2400" b="1" u="sng" dirty="0"/>
              <a:t>In the Chat:</a:t>
            </a:r>
          </a:p>
          <a:p>
            <a:pPr marL="0" indent="0">
              <a:buNone/>
            </a:pPr>
            <a:endParaRPr lang="en-US" sz="1200" dirty="0"/>
          </a:p>
          <a:p>
            <a:pPr marL="0" indent="0">
              <a:buNone/>
            </a:pPr>
            <a:r>
              <a:rPr lang="en-US" sz="2400" dirty="0"/>
              <a:t>If you’re still deciding, what additional information do you need to inform your decision?</a:t>
            </a:r>
          </a:p>
        </p:txBody>
      </p:sp>
    </p:spTree>
    <p:custDataLst>
      <p:tags r:id="rId1"/>
    </p:custDataLst>
    <p:extLst>
      <p:ext uri="{BB962C8B-B14F-4D97-AF65-F5344CB8AC3E}">
        <p14:creationId xmlns:p14="http://schemas.microsoft.com/office/powerpoint/2010/main" val="59443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C4DFE0-9B46-41F7-BBF1-88AD01FCA675}"/>
              </a:ext>
            </a:extLst>
          </p:cNvPr>
          <p:cNvSpPr>
            <a:spLocks noGrp="1"/>
          </p:cNvSpPr>
          <p:nvPr>
            <p:ph type="ctrTitle"/>
          </p:nvPr>
        </p:nvSpPr>
        <p:spPr/>
        <p:txBody>
          <a:bodyPr/>
          <a:lstStyle/>
          <a:p>
            <a:r>
              <a:rPr lang="en-US"/>
              <a:t>SSO Overview and Implementation</a:t>
            </a:r>
            <a:endParaRPr lang="en-US" dirty="0"/>
          </a:p>
        </p:txBody>
      </p:sp>
      <p:sp>
        <p:nvSpPr>
          <p:cNvPr id="5" name="Slide Number Placeholder 4"/>
          <p:cNvSpPr>
            <a:spLocks noGrp="1"/>
          </p:cNvSpPr>
          <p:nvPr>
            <p:ph type="sldNum" sz="quarter" idx="12"/>
          </p:nvPr>
        </p:nvSpPr>
        <p:spPr/>
        <p:txBody>
          <a:bodyPr/>
          <a:lstStyle/>
          <a:p>
            <a:fld id="{C479D5F6-EDCB-402A-AC08-4943A1820E8F}" type="slidenum">
              <a:rPr lang="en-US" smtClean="0"/>
              <a:pPr/>
              <a:t>11</a:t>
            </a:fld>
            <a:endParaRPr lang="en-US" dirty="0"/>
          </a:p>
        </p:txBody>
      </p:sp>
    </p:spTree>
    <p:custDataLst>
      <p:tags r:id="rId1"/>
    </p:custDataLst>
    <p:extLst>
      <p:ext uri="{BB962C8B-B14F-4D97-AF65-F5344CB8AC3E}">
        <p14:creationId xmlns:p14="http://schemas.microsoft.com/office/powerpoint/2010/main" val="1540298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627F374F-36C2-42C2-B0BF-E66D77ABE66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867" t="4911" r="816"/>
          <a:stretch/>
        </p:blipFill>
        <p:spPr bwMode="auto">
          <a:xfrm>
            <a:off x="6327058" y="2622429"/>
            <a:ext cx="2601261" cy="2338759"/>
          </a:xfrm>
          <a:prstGeom prst="rect">
            <a:avLst/>
          </a:prstGeom>
          <a:noFill/>
          <a:extLst>
            <a:ext uri="{909E8E84-426E-40DD-AFC4-6F175D3DCCD1}">
              <a14:hiddenFill xmlns:a14="http://schemas.microsoft.com/office/drawing/2010/main">
                <a:solidFill>
                  <a:srgbClr val="FFFFFF"/>
                </a:solidFill>
              </a14:hiddenFill>
            </a:ext>
          </a:extLst>
        </p:spPr>
      </p:pic>
      <p:sp>
        <p:nvSpPr>
          <p:cNvPr id="6150" name="Content Placeholder 6149">
            <a:extLst>
              <a:ext uri="{FF2B5EF4-FFF2-40B4-BE49-F238E27FC236}">
                <a16:creationId xmlns:a16="http://schemas.microsoft.com/office/drawing/2014/main" id="{F3254117-9DA9-4EFB-BBAE-58C1B25BD3BD}"/>
              </a:ext>
            </a:extLst>
          </p:cNvPr>
          <p:cNvSpPr>
            <a:spLocks noGrp="1"/>
          </p:cNvSpPr>
          <p:nvPr>
            <p:ph sz="half" idx="1"/>
          </p:nvPr>
        </p:nvSpPr>
        <p:spPr>
          <a:xfrm>
            <a:off x="628650" y="1593431"/>
            <a:ext cx="4978520" cy="4583799"/>
          </a:xfrm>
        </p:spPr>
        <p:txBody>
          <a:bodyPr anchor="t">
            <a:normAutofit/>
          </a:bodyPr>
          <a:lstStyle/>
          <a:p>
            <a:endParaRPr lang="en-US" b="0" i="0" u="none" strike="noStrike" dirty="0">
              <a:solidFill>
                <a:srgbClr val="000000"/>
              </a:solidFill>
              <a:effectLst/>
            </a:endParaRPr>
          </a:p>
          <a:p>
            <a:r>
              <a:rPr lang="en-US" b="0" i="0" u="none" strike="noStrike" dirty="0">
                <a:solidFill>
                  <a:srgbClr val="000000"/>
                </a:solidFill>
                <a:effectLst/>
              </a:rPr>
              <a:t>Allows sponsors to operate the SSO at any site, regardless of its location. </a:t>
            </a:r>
          </a:p>
          <a:p>
            <a:endParaRPr lang="en-US" b="0" i="0" u="none" strike="noStrike" dirty="0">
              <a:solidFill>
                <a:srgbClr val="000000"/>
              </a:solidFill>
              <a:effectLst/>
            </a:endParaRPr>
          </a:p>
          <a:p>
            <a:r>
              <a:rPr lang="en-US" dirty="0"/>
              <a:t>Sponsors have flexibility to serve meals at school and non-school sites; however, USDA encourages sponsors to operate the SSO at school sites when possible. </a:t>
            </a:r>
          </a:p>
        </p:txBody>
      </p:sp>
      <p:sp>
        <p:nvSpPr>
          <p:cNvPr id="2" name="Title 1">
            <a:extLst>
              <a:ext uri="{FF2B5EF4-FFF2-40B4-BE49-F238E27FC236}">
                <a16:creationId xmlns:a16="http://schemas.microsoft.com/office/drawing/2014/main" id="{848CC814-78BE-4D11-8489-E3E034EF7C4C}"/>
              </a:ext>
            </a:extLst>
          </p:cNvPr>
          <p:cNvSpPr>
            <a:spLocks noGrp="1"/>
          </p:cNvSpPr>
          <p:nvPr>
            <p:ph type="title"/>
          </p:nvPr>
        </p:nvSpPr>
        <p:spPr/>
        <p:txBody>
          <a:bodyPr>
            <a:normAutofit/>
          </a:bodyPr>
          <a:lstStyle/>
          <a:p>
            <a:r>
              <a:rPr lang="en-US" dirty="0"/>
              <a:t>Area Eligibility</a:t>
            </a:r>
          </a:p>
        </p:txBody>
      </p:sp>
      <p:sp>
        <p:nvSpPr>
          <p:cNvPr id="8" name="Cloud 7">
            <a:extLst>
              <a:ext uri="{FF2B5EF4-FFF2-40B4-BE49-F238E27FC236}">
                <a16:creationId xmlns:a16="http://schemas.microsoft.com/office/drawing/2014/main" id="{066389D1-67A9-4697-98FA-EA2DC61FB684}"/>
              </a:ext>
            </a:extLst>
          </p:cNvPr>
          <p:cNvSpPr/>
          <p:nvPr/>
        </p:nvSpPr>
        <p:spPr>
          <a:xfrm>
            <a:off x="321731" y="5582034"/>
            <a:ext cx="1296785" cy="1043360"/>
          </a:xfrm>
          <a:prstGeom prst="cloud">
            <a:avLst/>
          </a:prstGeom>
          <a:solidFill>
            <a:schemeClr val="accent1">
              <a:lumMod val="40000"/>
              <a:lumOff val="60000"/>
            </a:schemeClr>
          </a:solidFill>
          <a:ln w="76200">
            <a:solidFill>
              <a:srgbClr val="488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Toolkit</a:t>
            </a:r>
          </a:p>
          <a:p>
            <a:pPr algn="ctr"/>
            <a:r>
              <a:rPr lang="en-US" dirty="0">
                <a:ln w="0"/>
                <a:solidFill>
                  <a:schemeClr val="tx1"/>
                </a:solidFill>
                <a:effectLst>
                  <a:outerShdw blurRad="38100" dist="19050" dir="2700000" algn="tl" rotWithShape="0">
                    <a:schemeClr val="dk1">
                      <a:alpha val="40000"/>
                    </a:schemeClr>
                  </a:outerShdw>
                </a:effectLst>
              </a:rPr>
              <a:t>Pg. 5</a:t>
            </a:r>
          </a:p>
        </p:txBody>
      </p:sp>
      <p:sp>
        <p:nvSpPr>
          <p:cNvPr id="9" name="Oval 8">
            <a:extLst>
              <a:ext uri="{FF2B5EF4-FFF2-40B4-BE49-F238E27FC236}">
                <a16:creationId xmlns:a16="http://schemas.microsoft.com/office/drawing/2014/main" id="{E4872D0F-D526-48AC-9957-D52041EF53A7}"/>
              </a:ext>
            </a:extLst>
          </p:cNvPr>
          <p:cNvSpPr/>
          <p:nvPr/>
        </p:nvSpPr>
        <p:spPr>
          <a:xfrm>
            <a:off x="1618516" y="5636903"/>
            <a:ext cx="1296785" cy="1080655"/>
          </a:xfrm>
          <a:prstGeom prst="ellipse">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w="76200"/>
                <a:solidFill>
                  <a:schemeClr val="tx1"/>
                </a:solidFill>
                <a:effectLst>
                  <a:outerShdw blurRad="38100" dist="19050" dir="2700000" algn="tl" rotWithShape="0">
                    <a:schemeClr val="dk1">
                      <a:alpha val="40000"/>
                    </a:schemeClr>
                  </a:outerShdw>
                </a:effectLst>
              </a:rPr>
              <a:t>FAQ</a:t>
            </a:r>
          </a:p>
          <a:p>
            <a:pPr algn="ctr"/>
            <a:r>
              <a:rPr lang="en-US" dirty="0">
                <a:ln w="76200"/>
                <a:solidFill>
                  <a:schemeClr val="tx1"/>
                </a:solidFill>
                <a:effectLst>
                  <a:outerShdw blurRad="38100" dist="19050" dir="2700000" algn="tl" rotWithShape="0">
                    <a:schemeClr val="dk1">
                      <a:alpha val="40000"/>
                    </a:schemeClr>
                  </a:outerShdw>
                </a:effectLst>
              </a:rPr>
              <a:t>Pg. 2-3</a:t>
            </a:r>
            <a:endParaRPr lang="en-US" dirty="0">
              <a:ln w="76200">
                <a:solidFill>
                  <a:schemeClr val="accent6"/>
                </a:solidFill>
              </a:ln>
              <a:noFill/>
            </a:endParaRPr>
          </a:p>
        </p:txBody>
      </p:sp>
    </p:spTree>
    <p:custDataLst>
      <p:tags r:id="rId1"/>
    </p:custDataLst>
    <p:extLst>
      <p:ext uri="{BB962C8B-B14F-4D97-AF65-F5344CB8AC3E}">
        <p14:creationId xmlns:p14="http://schemas.microsoft.com/office/powerpoint/2010/main" val="3212322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A60F2-5806-4899-BB40-43C42FD200BB}"/>
              </a:ext>
            </a:extLst>
          </p:cNvPr>
          <p:cNvSpPr>
            <a:spLocks noGrp="1"/>
          </p:cNvSpPr>
          <p:nvPr>
            <p:ph type="title"/>
          </p:nvPr>
        </p:nvSpPr>
        <p:spPr/>
        <p:txBody>
          <a:bodyPr/>
          <a:lstStyle/>
          <a:p>
            <a:r>
              <a:rPr lang="en-US" dirty="0"/>
              <a:t>Area Eligibility </a:t>
            </a:r>
            <a:r>
              <a:rPr lang="en-US" dirty="0" err="1"/>
              <a:t>ctd</a:t>
            </a:r>
            <a:endParaRPr lang="en-US" dirty="0"/>
          </a:p>
        </p:txBody>
      </p:sp>
      <p:sp>
        <p:nvSpPr>
          <p:cNvPr id="3" name="Content Placeholder 2">
            <a:extLst>
              <a:ext uri="{FF2B5EF4-FFF2-40B4-BE49-F238E27FC236}">
                <a16:creationId xmlns:a16="http://schemas.microsoft.com/office/drawing/2014/main" id="{A1C50D30-D437-4C76-8826-D522E55A2C56}"/>
              </a:ext>
            </a:extLst>
          </p:cNvPr>
          <p:cNvSpPr>
            <a:spLocks noGrp="1"/>
          </p:cNvSpPr>
          <p:nvPr>
            <p:ph idx="1"/>
          </p:nvPr>
        </p:nvSpPr>
        <p:spPr/>
        <p:txBody>
          <a:bodyPr/>
          <a:lstStyle/>
          <a:p>
            <a:r>
              <a:rPr lang="en-US" dirty="0"/>
              <a:t>Meals may be provided to children that are not enrolled in the district, but this is not required. </a:t>
            </a:r>
          </a:p>
          <a:p>
            <a:endParaRPr lang="en-US" dirty="0"/>
          </a:p>
          <a:p>
            <a:r>
              <a:rPr lang="en-US" dirty="0"/>
              <a:t>USDA is encouraging sponsors to operate as close to normal operations as possible.</a:t>
            </a:r>
          </a:p>
        </p:txBody>
      </p:sp>
      <p:sp>
        <p:nvSpPr>
          <p:cNvPr id="4" name="Slide Number Placeholder 3">
            <a:extLst>
              <a:ext uri="{FF2B5EF4-FFF2-40B4-BE49-F238E27FC236}">
                <a16:creationId xmlns:a16="http://schemas.microsoft.com/office/drawing/2014/main" id="{9AF210FA-AE52-42A2-959E-229D799D9C99}"/>
              </a:ext>
            </a:extLst>
          </p:cNvPr>
          <p:cNvSpPr>
            <a:spLocks noGrp="1"/>
          </p:cNvSpPr>
          <p:nvPr>
            <p:ph type="sldNum" sz="quarter" idx="12"/>
          </p:nvPr>
        </p:nvSpPr>
        <p:spPr/>
        <p:txBody>
          <a:bodyPr/>
          <a:lstStyle/>
          <a:p>
            <a:fld id="{C479D5F6-EDCB-402A-AC08-4943A1820E8F}" type="slidenum">
              <a:rPr lang="en-US" smtClean="0"/>
              <a:pPr/>
              <a:t>13</a:t>
            </a:fld>
            <a:endParaRPr lang="en-US" dirty="0"/>
          </a:p>
        </p:txBody>
      </p:sp>
      <p:pic>
        <p:nvPicPr>
          <p:cNvPr id="5" name="Picture 2">
            <a:extLst>
              <a:ext uri="{FF2B5EF4-FFF2-40B4-BE49-F238E27FC236}">
                <a16:creationId xmlns:a16="http://schemas.microsoft.com/office/drawing/2014/main" id="{4078957B-8D22-4D02-BA7D-0B92623BCC2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867" t="4911" r="816"/>
          <a:stretch/>
        </p:blipFill>
        <p:spPr bwMode="auto">
          <a:xfrm>
            <a:off x="3286125" y="3581550"/>
            <a:ext cx="2601261" cy="2338759"/>
          </a:xfrm>
          <a:prstGeom prst="rect">
            <a:avLst/>
          </a:prstGeom>
          <a:noFill/>
          <a:extLst>
            <a:ext uri="{909E8E84-426E-40DD-AFC4-6F175D3DCCD1}">
              <a14:hiddenFill xmlns:a14="http://schemas.microsoft.com/office/drawing/2010/main">
                <a:solidFill>
                  <a:srgbClr val="FFFFFF"/>
                </a:solidFill>
              </a14:hiddenFill>
            </a:ext>
          </a:extLst>
        </p:spPr>
      </p:pic>
      <p:sp>
        <p:nvSpPr>
          <p:cNvPr id="6" name="Cloud 5">
            <a:extLst>
              <a:ext uri="{FF2B5EF4-FFF2-40B4-BE49-F238E27FC236}">
                <a16:creationId xmlns:a16="http://schemas.microsoft.com/office/drawing/2014/main" id="{47442344-CE5C-4F7D-8E8B-ECAB5A79EDF7}"/>
              </a:ext>
            </a:extLst>
          </p:cNvPr>
          <p:cNvSpPr/>
          <p:nvPr/>
        </p:nvSpPr>
        <p:spPr>
          <a:xfrm>
            <a:off x="321731" y="5582034"/>
            <a:ext cx="1296785" cy="1043360"/>
          </a:xfrm>
          <a:prstGeom prst="cloud">
            <a:avLst/>
          </a:prstGeom>
          <a:solidFill>
            <a:schemeClr val="accent1">
              <a:lumMod val="40000"/>
              <a:lumOff val="60000"/>
            </a:schemeClr>
          </a:solidFill>
          <a:ln w="76200">
            <a:solidFill>
              <a:srgbClr val="488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Toolkit</a:t>
            </a:r>
          </a:p>
          <a:p>
            <a:pPr algn="ctr"/>
            <a:r>
              <a:rPr lang="en-US" dirty="0">
                <a:ln w="0"/>
                <a:solidFill>
                  <a:schemeClr val="tx1"/>
                </a:solidFill>
                <a:effectLst>
                  <a:outerShdw blurRad="38100" dist="19050" dir="2700000" algn="tl" rotWithShape="0">
                    <a:schemeClr val="dk1">
                      <a:alpha val="40000"/>
                    </a:schemeClr>
                  </a:outerShdw>
                </a:effectLst>
              </a:rPr>
              <a:t>Pg. 5</a:t>
            </a:r>
          </a:p>
        </p:txBody>
      </p:sp>
      <p:sp>
        <p:nvSpPr>
          <p:cNvPr id="7" name="Oval 6">
            <a:extLst>
              <a:ext uri="{FF2B5EF4-FFF2-40B4-BE49-F238E27FC236}">
                <a16:creationId xmlns:a16="http://schemas.microsoft.com/office/drawing/2014/main" id="{06F324B4-120A-4F6A-BF1A-4339C79D7823}"/>
              </a:ext>
            </a:extLst>
          </p:cNvPr>
          <p:cNvSpPr/>
          <p:nvPr/>
        </p:nvSpPr>
        <p:spPr>
          <a:xfrm>
            <a:off x="1618516" y="5636903"/>
            <a:ext cx="1296785" cy="1080655"/>
          </a:xfrm>
          <a:prstGeom prst="ellipse">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w="76200"/>
                <a:solidFill>
                  <a:schemeClr val="tx1"/>
                </a:solidFill>
                <a:effectLst>
                  <a:outerShdw blurRad="38100" dist="19050" dir="2700000" algn="tl" rotWithShape="0">
                    <a:schemeClr val="dk1">
                      <a:alpha val="40000"/>
                    </a:schemeClr>
                  </a:outerShdw>
                </a:effectLst>
              </a:rPr>
              <a:t>FAQ</a:t>
            </a:r>
          </a:p>
          <a:p>
            <a:pPr algn="ctr"/>
            <a:r>
              <a:rPr lang="en-US" dirty="0">
                <a:ln w="76200"/>
                <a:solidFill>
                  <a:schemeClr val="tx1"/>
                </a:solidFill>
                <a:effectLst>
                  <a:outerShdw blurRad="38100" dist="19050" dir="2700000" algn="tl" rotWithShape="0">
                    <a:schemeClr val="dk1">
                      <a:alpha val="40000"/>
                    </a:schemeClr>
                  </a:outerShdw>
                </a:effectLst>
              </a:rPr>
              <a:t>Pg. 2-3</a:t>
            </a:r>
            <a:endParaRPr lang="en-US" dirty="0">
              <a:ln w="76200">
                <a:solidFill>
                  <a:schemeClr val="accent6"/>
                </a:solidFill>
              </a:ln>
              <a:noFill/>
            </a:endParaRPr>
          </a:p>
        </p:txBody>
      </p:sp>
    </p:spTree>
    <p:extLst>
      <p:ext uri="{BB962C8B-B14F-4D97-AF65-F5344CB8AC3E}">
        <p14:creationId xmlns:p14="http://schemas.microsoft.com/office/powerpoint/2010/main" val="2696490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BBC3E0-CAA8-4924-AA31-92B9AA14B330}"/>
              </a:ext>
            </a:extLst>
          </p:cNvPr>
          <p:cNvSpPr>
            <a:spLocks noGrp="1"/>
          </p:cNvSpPr>
          <p:nvPr>
            <p:ph type="title"/>
          </p:nvPr>
        </p:nvSpPr>
        <p:spPr/>
        <p:txBody>
          <a:bodyPr/>
          <a:lstStyle/>
          <a:p>
            <a:r>
              <a:rPr lang="en-US" dirty="0"/>
              <a:t>Allowable Meals</a:t>
            </a:r>
          </a:p>
        </p:txBody>
      </p:sp>
      <p:graphicFrame>
        <p:nvGraphicFramePr>
          <p:cNvPr id="11" name="Content Placeholder 6">
            <a:extLst>
              <a:ext uri="{FF2B5EF4-FFF2-40B4-BE49-F238E27FC236}">
                <a16:creationId xmlns:a16="http://schemas.microsoft.com/office/drawing/2014/main" id="{6D3D9F2C-26D1-4D7C-ACC1-32CACA705F84}"/>
              </a:ext>
            </a:extLst>
          </p:cNvPr>
          <p:cNvGraphicFramePr>
            <a:graphicFrameLocks noGrp="1"/>
          </p:cNvGraphicFramePr>
          <p:nvPr>
            <p:ph idx="1"/>
            <p:extLst>
              <p:ext uri="{D42A27DB-BD31-4B8C-83A1-F6EECF244321}">
                <p14:modId xmlns:p14="http://schemas.microsoft.com/office/powerpoint/2010/main" val="237231426"/>
              </p:ext>
            </p:extLst>
          </p:nvPr>
        </p:nvGraphicFramePr>
        <p:xfrm>
          <a:off x="628650" y="1463040"/>
          <a:ext cx="7886700" cy="46406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a:extLst>
              <a:ext uri="{FF2B5EF4-FFF2-40B4-BE49-F238E27FC236}">
                <a16:creationId xmlns:a16="http://schemas.microsoft.com/office/drawing/2014/main" id="{97F8FBFE-E00F-4559-81CA-0FEFF174B39D}"/>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
        <p:nvSpPr>
          <p:cNvPr id="8" name="Oval 7">
            <a:extLst>
              <a:ext uri="{FF2B5EF4-FFF2-40B4-BE49-F238E27FC236}">
                <a16:creationId xmlns:a16="http://schemas.microsoft.com/office/drawing/2014/main" id="{087398B7-BADC-4274-8A4E-C26F8CDB2CAF}"/>
              </a:ext>
            </a:extLst>
          </p:cNvPr>
          <p:cNvSpPr/>
          <p:nvPr/>
        </p:nvSpPr>
        <p:spPr>
          <a:xfrm>
            <a:off x="1519856" y="5748783"/>
            <a:ext cx="1296785" cy="1080655"/>
          </a:xfrm>
          <a:prstGeom prst="ellipse">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w="76200"/>
                <a:solidFill>
                  <a:schemeClr val="tx1"/>
                </a:solidFill>
                <a:effectLst>
                  <a:outerShdw blurRad="38100" dist="19050" dir="2700000" algn="tl" rotWithShape="0">
                    <a:schemeClr val="dk1">
                      <a:alpha val="40000"/>
                    </a:schemeClr>
                  </a:outerShdw>
                </a:effectLst>
              </a:rPr>
              <a:t>FAQ</a:t>
            </a:r>
          </a:p>
          <a:p>
            <a:pPr algn="ctr"/>
            <a:r>
              <a:rPr lang="en-US" dirty="0">
                <a:ln w="76200"/>
                <a:solidFill>
                  <a:schemeClr val="tx1"/>
                </a:solidFill>
                <a:effectLst>
                  <a:outerShdw blurRad="38100" dist="19050" dir="2700000" algn="tl" rotWithShape="0">
                    <a:schemeClr val="dk1">
                      <a:alpha val="40000"/>
                    </a:schemeClr>
                  </a:outerShdw>
                </a:effectLst>
              </a:rPr>
              <a:t>Pg. 7-9</a:t>
            </a:r>
            <a:endParaRPr lang="en-US" dirty="0">
              <a:ln w="76200">
                <a:solidFill>
                  <a:schemeClr val="accent6"/>
                </a:solidFill>
              </a:ln>
              <a:noFill/>
            </a:endParaRPr>
          </a:p>
        </p:txBody>
      </p:sp>
      <p:sp>
        <p:nvSpPr>
          <p:cNvPr id="7" name="Cloud 6">
            <a:extLst>
              <a:ext uri="{FF2B5EF4-FFF2-40B4-BE49-F238E27FC236}">
                <a16:creationId xmlns:a16="http://schemas.microsoft.com/office/drawing/2014/main" id="{51D2BB59-27D6-4673-AB1E-C852C7587134}"/>
              </a:ext>
            </a:extLst>
          </p:cNvPr>
          <p:cNvSpPr/>
          <p:nvPr/>
        </p:nvSpPr>
        <p:spPr>
          <a:xfrm>
            <a:off x="223071" y="5748783"/>
            <a:ext cx="1296785" cy="1043360"/>
          </a:xfrm>
          <a:prstGeom prst="cloud">
            <a:avLst/>
          </a:prstGeom>
          <a:solidFill>
            <a:schemeClr val="accent1">
              <a:lumMod val="40000"/>
              <a:lumOff val="60000"/>
            </a:schemeClr>
          </a:solidFill>
          <a:ln w="76200">
            <a:solidFill>
              <a:srgbClr val="488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Toolkit</a:t>
            </a:r>
          </a:p>
          <a:p>
            <a:pPr algn="ctr"/>
            <a:r>
              <a:rPr lang="en-US" dirty="0">
                <a:ln w="0"/>
                <a:solidFill>
                  <a:schemeClr val="tx1"/>
                </a:solidFill>
                <a:effectLst>
                  <a:outerShdw blurRad="38100" dist="19050" dir="2700000" algn="tl" rotWithShape="0">
                    <a:schemeClr val="dk1">
                      <a:alpha val="40000"/>
                    </a:schemeClr>
                  </a:outerShdw>
                </a:effectLst>
              </a:rPr>
              <a:t>Pg. 7</a:t>
            </a:r>
          </a:p>
        </p:txBody>
      </p:sp>
    </p:spTree>
    <p:custDataLst>
      <p:tags r:id="rId1"/>
    </p:custDataLst>
    <p:extLst>
      <p:ext uri="{BB962C8B-B14F-4D97-AF65-F5344CB8AC3E}">
        <p14:creationId xmlns:p14="http://schemas.microsoft.com/office/powerpoint/2010/main" val="1569943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46F9-DD9E-4C1C-9F1A-4609A8B354BB}"/>
              </a:ext>
            </a:extLst>
          </p:cNvPr>
          <p:cNvSpPr>
            <a:spLocks noGrp="1"/>
          </p:cNvSpPr>
          <p:nvPr>
            <p:ph type="title"/>
          </p:nvPr>
        </p:nvSpPr>
        <p:spPr/>
        <p:txBody>
          <a:bodyPr/>
          <a:lstStyle/>
          <a:p>
            <a:r>
              <a:rPr lang="en-US" dirty="0"/>
              <a:t>Allowable Meals </a:t>
            </a:r>
            <a:r>
              <a:rPr lang="en-US" dirty="0" err="1"/>
              <a:t>ctd</a:t>
            </a:r>
            <a:r>
              <a:rPr lang="en-US" dirty="0"/>
              <a:t>. </a:t>
            </a:r>
          </a:p>
        </p:txBody>
      </p:sp>
      <p:sp>
        <p:nvSpPr>
          <p:cNvPr id="3" name="Content Placeholder 2">
            <a:extLst>
              <a:ext uri="{FF2B5EF4-FFF2-40B4-BE49-F238E27FC236}">
                <a16:creationId xmlns:a16="http://schemas.microsoft.com/office/drawing/2014/main" id="{EFAC727F-355F-4D0A-9CBB-062BB039AA9A}"/>
              </a:ext>
            </a:extLst>
          </p:cNvPr>
          <p:cNvSpPr>
            <a:spLocks noGrp="1"/>
          </p:cNvSpPr>
          <p:nvPr>
            <p:ph idx="1"/>
          </p:nvPr>
        </p:nvSpPr>
        <p:spPr>
          <a:xfrm>
            <a:off x="474647" y="1315697"/>
            <a:ext cx="7886700" cy="4640674"/>
          </a:xfrm>
        </p:spPr>
        <p:txBody>
          <a:bodyPr>
            <a:normAutofit/>
          </a:bodyPr>
          <a:lstStyle/>
          <a:p>
            <a:pPr marL="45720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Calibri" panose="020F0502020204030204" pitchFamily="34" charset="0"/>
              </a:rPr>
              <a:t>Sponsors may </a:t>
            </a:r>
            <a:r>
              <a:rPr lang="en-US" sz="2400" b="1" u="sng" dirty="0">
                <a:effectLst/>
                <a:latin typeface="Calibri" panose="020F0502020204030204" pitchFamily="34" charset="0"/>
                <a:ea typeface="Calibri" panose="020F0502020204030204" pitchFamily="34" charset="0"/>
                <a:cs typeface="Calibri" panose="020F0502020204030204" pitchFamily="34" charset="0"/>
              </a:rPr>
              <a:t>not</a:t>
            </a:r>
            <a:r>
              <a:rPr lang="en-US" sz="2400" dirty="0">
                <a:effectLst/>
                <a:latin typeface="Calibri" panose="020F0502020204030204" pitchFamily="34" charset="0"/>
                <a:ea typeface="Calibri" panose="020F0502020204030204" pitchFamily="34" charset="0"/>
                <a:cs typeface="Calibri" panose="020F0502020204030204" pitchFamily="34" charset="0"/>
              </a:rPr>
              <a:t> provide weekend or holiday meals through the SSO or NSLP/SBP. </a:t>
            </a:r>
          </a:p>
          <a:p>
            <a:pPr marL="457200" marR="0">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45720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Calibri" panose="020F0502020204030204" pitchFamily="34" charset="0"/>
              </a:rPr>
              <a:t>Weekend or holiday meals may be provided through the Child and Adult Care Food Program (CACFP) At-Risk Afterschool Meals Program. </a:t>
            </a:r>
          </a:p>
          <a:p>
            <a:pPr marL="45720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Calibri" panose="020F0502020204030204" pitchFamily="34" charset="0"/>
              </a:rPr>
              <a:t>Sponsors are encouraged to participate in CACFP At-Risk Afterschool Meals during the 2021-22 school year.  Contact CDPHE for more information: </a:t>
            </a:r>
            <a:endParaRPr lang="en-US" dirty="0">
              <a:latin typeface="Calibri" panose="020F0502020204030204" pitchFamily="34" charset="0"/>
              <a:cs typeface="Calibri" panose="020F0502020204030204" pitchFamily="34" charset="0"/>
            </a:endParaRPr>
          </a:p>
          <a:p>
            <a:pPr marL="457200" marR="0">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C4903470-BFD2-40D5-95E2-FFDA81CC4FF3}"/>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
        <p:nvSpPr>
          <p:cNvPr id="5" name="Cloud 4">
            <a:extLst>
              <a:ext uri="{FF2B5EF4-FFF2-40B4-BE49-F238E27FC236}">
                <a16:creationId xmlns:a16="http://schemas.microsoft.com/office/drawing/2014/main" id="{04834879-A0F0-468A-9F45-31AA3001B713}"/>
              </a:ext>
            </a:extLst>
          </p:cNvPr>
          <p:cNvSpPr/>
          <p:nvPr/>
        </p:nvSpPr>
        <p:spPr>
          <a:xfrm>
            <a:off x="223071" y="5748783"/>
            <a:ext cx="1296785" cy="1043360"/>
          </a:xfrm>
          <a:prstGeom prst="cloud">
            <a:avLst/>
          </a:prstGeom>
          <a:solidFill>
            <a:schemeClr val="accent1">
              <a:lumMod val="40000"/>
              <a:lumOff val="60000"/>
            </a:schemeClr>
          </a:solidFill>
          <a:ln w="76200">
            <a:solidFill>
              <a:srgbClr val="488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Toolkit</a:t>
            </a:r>
          </a:p>
          <a:p>
            <a:pPr algn="ctr"/>
            <a:r>
              <a:rPr lang="en-US" dirty="0">
                <a:ln w="0"/>
                <a:solidFill>
                  <a:schemeClr val="tx1"/>
                </a:solidFill>
                <a:effectLst>
                  <a:outerShdw blurRad="38100" dist="19050" dir="2700000" algn="tl" rotWithShape="0">
                    <a:schemeClr val="dk1">
                      <a:alpha val="40000"/>
                    </a:schemeClr>
                  </a:outerShdw>
                </a:effectLst>
              </a:rPr>
              <a:t>Pg. 7</a:t>
            </a:r>
          </a:p>
        </p:txBody>
      </p:sp>
      <p:sp>
        <p:nvSpPr>
          <p:cNvPr id="6" name="Oval 5">
            <a:extLst>
              <a:ext uri="{FF2B5EF4-FFF2-40B4-BE49-F238E27FC236}">
                <a16:creationId xmlns:a16="http://schemas.microsoft.com/office/drawing/2014/main" id="{D118A26E-F959-41B8-95C1-17E32B961718}"/>
              </a:ext>
            </a:extLst>
          </p:cNvPr>
          <p:cNvSpPr/>
          <p:nvPr/>
        </p:nvSpPr>
        <p:spPr>
          <a:xfrm>
            <a:off x="1519856" y="5748783"/>
            <a:ext cx="1296785" cy="1080655"/>
          </a:xfrm>
          <a:prstGeom prst="ellipse">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w="76200"/>
                <a:solidFill>
                  <a:schemeClr val="tx1"/>
                </a:solidFill>
                <a:effectLst>
                  <a:outerShdw blurRad="38100" dist="19050" dir="2700000" algn="tl" rotWithShape="0">
                    <a:schemeClr val="dk1">
                      <a:alpha val="40000"/>
                    </a:schemeClr>
                  </a:outerShdw>
                </a:effectLst>
              </a:rPr>
              <a:t>FAQ</a:t>
            </a:r>
          </a:p>
          <a:p>
            <a:pPr algn="ctr"/>
            <a:r>
              <a:rPr lang="en-US" dirty="0">
                <a:ln w="76200"/>
                <a:solidFill>
                  <a:schemeClr val="tx1"/>
                </a:solidFill>
                <a:effectLst>
                  <a:outerShdw blurRad="38100" dist="19050" dir="2700000" algn="tl" rotWithShape="0">
                    <a:schemeClr val="dk1">
                      <a:alpha val="40000"/>
                    </a:schemeClr>
                  </a:outerShdw>
                </a:effectLst>
              </a:rPr>
              <a:t>Pg. 7-9</a:t>
            </a:r>
            <a:endParaRPr lang="en-US" dirty="0">
              <a:ln w="76200">
                <a:solidFill>
                  <a:schemeClr val="accent6"/>
                </a:solidFill>
              </a:ln>
              <a:noFill/>
            </a:endParaRPr>
          </a:p>
        </p:txBody>
      </p:sp>
    </p:spTree>
    <p:custDataLst>
      <p:tags r:id="rId1"/>
    </p:custDataLst>
    <p:extLst>
      <p:ext uri="{BB962C8B-B14F-4D97-AF65-F5344CB8AC3E}">
        <p14:creationId xmlns:p14="http://schemas.microsoft.com/office/powerpoint/2010/main" val="1861573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682F6-8BD9-4E09-9F05-0BEA86728383}"/>
              </a:ext>
            </a:extLst>
          </p:cNvPr>
          <p:cNvSpPr>
            <a:spLocks noGrp="1"/>
          </p:cNvSpPr>
          <p:nvPr>
            <p:ph type="title"/>
          </p:nvPr>
        </p:nvSpPr>
        <p:spPr/>
        <p:txBody>
          <a:bodyPr/>
          <a:lstStyle/>
          <a:p>
            <a:r>
              <a:rPr lang="en-US" dirty="0"/>
              <a:t>Meal Counting and Claiming</a:t>
            </a:r>
          </a:p>
        </p:txBody>
      </p:sp>
      <p:sp>
        <p:nvSpPr>
          <p:cNvPr id="3" name="Content Placeholder 2">
            <a:extLst>
              <a:ext uri="{FF2B5EF4-FFF2-40B4-BE49-F238E27FC236}">
                <a16:creationId xmlns:a16="http://schemas.microsoft.com/office/drawing/2014/main" id="{10CEAE38-A0C7-41DB-AEF6-134FAEF75692}"/>
              </a:ext>
            </a:extLst>
          </p:cNvPr>
          <p:cNvSpPr>
            <a:spLocks noGrp="1"/>
          </p:cNvSpPr>
          <p:nvPr>
            <p:ph idx="1"/>
          </p:nvPr>
        </p:nvSpPr>
        <p:spPr/>
        <p:txBody>
          <a:bodyPr/>
          <a:lstStyle/>
          <a:p>
            <a:r>
              <a:rPr lang="en-US" dirty="0"/>
              <a:t>Under SSO, all </a:t>
            </a:r>
            <a:r>
              <a:rPr lang="en-US" dirty="0">
                <a:effectLst/>
              </a:rPr>
              <a:t>reimbursable meals served are free. </a:t>
            </a:r>
          </a:p>
          <a:p>
            <a:r>
              <a:rPr lang="en-US" dirty="0">
                <a:effectLst/>
              </a:rPr>
              <a:t>Sponsors do not need to track meals based on the student’s eligibility status, however: </a:t>
            </a:r>
          </a:p>
          <a:p>
            <a:pPr lvl="1"/>
            <a:r>
              <a:rPr lang="en-US" dirty="0">
                <a:effectLst/>
              </a:rPr>
              <a:t>Must establish a point of service and record meals as they are served.</a:t>
            </a:r>
          </a:p>
          <a:p>
            <a:pPr lvl="1"/>
            <a:r>
              <a:rPr lang="en-US" dirty="0">
                <a:effectLst/>
              </a:rPr>
              <a:t>May use a </a:t>
            </a:r>
            <a:r>
              <a:rPr lang="en-US" dirty="0">
                <a:effectLst/>
                <a:hlinkClick r:id="rId4"/>
              </a:rPr>
              <a:t>paper form </a:t>
            </a:r>
            <a:r>
              <a:rPr lang="en-US" dirty="0">
                <a:effectLst/>
              </a:rPr>
              <a:t>or electronic point of service system to record meals by meal type each serving day</a:t>
            </a:r>
          </a:p>
          <a:p>
            <a:pPr lvl="1"/>
            <a:endParaRPr lang="en-US" dirty="0"/>
          </a:p>
        </p:txBody>
      </p:sp>
      <p:sp>
        <p:nvSpPr>
          <p:cNvPr id="4" name="Slide Number Placeholder 3">
            <a:extLst>
              <a:ext uri="{FF2B5EF4-FFF2-40B4-BE49-F238E27FC236}">
                <a16:creationId xmlns:a16="http://schemas.microsoft.com/office/drawing/2014/main" id="{68F96B24-D798-4CFC-B3F0-C2642599BA0D}"/>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
        <p:nvSpPr>
          <p:cNvPr id="5" name="Oval 4">
            <a:extLst>
              <a:ext uri="{FF2B5EF4-FFF2-40B4-BE49-F238E27FC236}">
                <a16:creationId xmlns:a16="http://schemas.microsoft.com/office/drawing/2014/main" id="{4BC2E6F9-4D32-4219-988E-417C19DC7516}"/>
              </a:ext>
            </a:extLst>
          </p:cNvPr>
          <p:cNvSpPr/>
          <p:nvPr/>
        </p:nvSpPr>
        <p:spPr>
          <a:xfrm>
            <a:off x="1519856" y="5706391"/>
            <a:ext cx="1296785" cy="1080655"/>
          </a:xfrm>
          <a:prstGeom prst="ellipse">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w="76200"/>
                <a:solidFill>
                  <a:schemeClr val="tx1"/>
                </a:solidFill>
                <a:effectLst>
                  <a:outerShdw blurRad="38100" dist="19050" dir="2700000" algn="tl" rotWithShape="0">
                    <a:schemeClr val="dk1">
                      <a:alpha val="40000"/>
                    </a:schemeClr>
                  </a:outerShdw>
                </a:effectLst>
              </a:rPr>
              <a:t>FAQ</a:t>
            </a:r>
          </a:p>
          <a:p>
            <a:pPr algn="ctr"/>
            <a:r>
              <a:rPr lang="en-US" dirty="0">
                <a:ln w="76200"/>
                <a:solidFill>
                  <a:schemeClr val="tx1"/>
                </a:solidFill>
                <a:effectLst>
                  <a:outerShdw blurRad="38100" dist="19050" dir="2700000" algn="tl" rotWithShape="0">
                    <a:schemeClr val="dk1">
                      <a:alpha val="40000"/>
                    </a:schemeClr>
                  </a:outerShdw>
                </a:effectLst>
              </a:rPr>
              <a:t>Pg. 6-7</a:t>
            </a:r>
            <a:endParaRPr lang="en-US" dirty="0">
              <a:ln w="76200">
                <a:solidFill>
                  <a:schemeClr val="accent6"/>
                </a:solidFill>
              </a:ln>
              <a:noFill/>
            </a:endParaRPr>
          </a:p>
        </p:txBody>
      </p:sp>
      <p:sp>
        <p:nvSpPr>
          <p:cNvPr id="6" name="Cloud 5">
            <a:extLst>
              <a:ext uri="{FF2B5EF4-FFF2-40B4-BE49-F238E27FC236}">
                <a16:creationId xmlns:a16="http://schemas.microsoft.com/office/drawing/2014/main" id="{71D647BC-C7B8-48DE-AD58-58E545069AAF}"/>
              </a:ext>
            </a:extLst>
          </p:cNvPr>
          <p:cNvSpPr/>
          <p:nvPr/>
        </p:nvSpPr>
        <p:spPr>
          <a:xfrm>
            <a:off x="223071" y="5743686"/>
            <a:ext cx="1296785" cy="1043360"/>
          </a:xfrm>
          <a:prstGeom prst="cloud">
            <a:avLst/>
          </a:prstGeom>
          <a:solidFill>
            <a:schemeClr val="accent1">
              <a:lumMod val="40000"/>
              <a:lumOff val="60000"/>
            </a:schemeClr>
          </a:solidFill>
          <a:ln w="76200">
            <a:solidFill>
              <a:srgbClr val="488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Toolkit</a:t>
            </a:r>
          </a:p>
          <a:p>
            <a:pPr algn="ctr"/>
            <a:r>
              <a:rPr lang="en-US" dirty="0">
                <a:ln w="0"/>
                <a:solidFill>
                  <a:schemeClr val="tx1"/>
                </a:solidFill>
                <a:effectLst>
                  <a:outerShdw blurRad="38100" dist="19050" dir="2700000" algn="tl" rotWithShape="0">
                    <a:schemeClr val="dk1">
                      <a:alpha val="40000"/>
                    </a:schemeClr>
                  </a:outerShdw>
                </a:effectLst>
              </a:rPr>
              <a:t>Pg. 8</a:t>
            </a:r>
          </a:p>
        </p:txBody>
      </p:sp>
    </p:spTree>
    <p:custDataLst>
      <p:tags r:id="rId1"/>
    </p:custDataLst>
    <p:extLst>
      <p:ext uri="{BB962C8B-B14F-4D97-AF65-F5344CB8AC3E}">
        <p14:creationId xmlns:p14="http://schemas.microsoft.com/office/powerpoint/2010/main" val="804948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5AC1F-1FC6-4803-AA87-4A4C0BADAE15}"/>
              </a:ext>
            </a:extLst>
          </p:cNvPr>
          <p:cNvSpPr>
            <a:spLocks noGrp="1"/>
          </p:cNvSpPr>
          <p:nvPr>
            <p:ph type="title"/>
          </p:nvPr>
        </p:nvSpPr>
        <p:spPr/>
        <p:txBody>
          <a:bodyPr vert="horz" lIns="91440" tIns="45720" rIns="91440" bIns="45720" rtlCol="0" anchor="ctr">
            <a:normAutofit/>
          </a:bodyPr>
          <a:lstStyle/>
          <a:p>
            <a:r>
              <a:rPr lang="en-US" sz="2600" kern="1200" dirty="0">
                <a:latin typeface="Museo Slab 500" panose="02000000000000000000"/>
              </a:rPr>
              <a:t>Reimbursement Rates</a:t>
            </a:r>
          </a:p>
        </p:txBody>
      </p:sp>
      <p:sp>
        <p:nvSpPr>
          <p:cNvPr id="7174" name="Content Placeholder 7173">
            <a:extLst>
              <a:ext uri="{FF2B5EF4-FFF2-40B4-BE49-F238E27FC236}">
                <a16:creationId xmlns:a16="http://schemas.microsoft.com/office/drawing/2014/main" id="{7600CA45-A543-47A7-B77A-5D8F3D0A7E44}"/>
              </a:ext>
            </a:extLst>
          </p:cNvPr>
          <p:cNvSpPr>
            <a:spLocks noGrp="1"/>
          </p:cNvSpPr>
          <p:nvPr>
            <p:ph idx="1"/>
          </p:nvPr>
        </p:nvSpPr>
        <p:spPr>
          <a:xfrm>
            <a:off x="489593" y="2035587"/>
            <a:ext cx="6009071" cy="3420475"/>
          </a:xfrm>
        </p:spPr>
        <p:txBody>
          <a:bodyPr anchor="ctr">
            <a:normAutofit/>
          </a:bodyPr>
          <a:lstStyle/>
          <a:p>
            <a:pPr marL="0" indent="0">
              <a:buNone/>
            </a:pPr>
            <a:r>
              <a:rPr lang="en-US" dirty="0"/>
              <a:t>Meals served under the SSO will be reimbursed at the higher Summer Food Service Program (SFSP) rate: </a:t>
            </a:r>
          </a:p>
          <a:p>
            <a:pPr marL="0" indent="0">
              <a:buNone/>
            </a:pPr>
            <a:r>
              <a:rPr lang="en-US" dirty="0">
                <a:hlinkClick r:id="rId4"/>
              </a:rPr>
              <a:t>http://www.cde.state.co.us/node/55492</a:t>
            </a:r>
            <a:r>
              <a:rPr lang="en-US" dirty="0"/>
              <a:t> </a:t>
            </a:r>
          </a:p>
          <a:p>
            <a:pPr marL="0" indent="0">
              <a:buNone/>
            </a:pPr>
            <a:r>
              <a:rPr lang="en-US" dirty="0"/>
              <a:t>    </a:t>
            </a:r>
          </a:p>
          <a:p>
            <a:pPr marL="0" indent="0">
              <a:buNone/>
            </a:pPr>
            <a:endParaRPr lang="en-US" sz="2800" dirty="0"/>
          </a:p>
        </p:txBody>
      </p:sp>
      <p:pic>
        <p:nvPicPr>
          <p:cNvPr id="7170" name="Picture 2" descr="Icon&#10;&#10;Description automatically generated">
            <a:extLst>
              <a:ext uri="{FF2B5EF4-FFF2-40B4-BE49-F238E27FC236}">
                <a16:creationId xmlns:a16="http://schemas.microsoft.com/office/drawing/2014/main" id="{692FD0CC-7322-444C-B7EA-3F8CB8B4C39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026" t="-242" r="11207" b="-13510"/>
          <a:stretch/>
        </p:blipFill>
        <p:spPr bwMode="auto">
          <a:xfrm rot="364471">
            <a:off x="6498664" y="2518347"/>
            <a:ext cx="2512142" cy="246257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10" name="Cloud 9">
            <a:extLst>
              <a:ext uri="{FF2B5EF4-FFF2-40B4-BE49-F238E27FC236}">
                <a16:creationId xmlns:a16="http://schemas.microsoft.com/office/drawing/2014/main" id="{96DEEA94-4EA8-47B8-9BD4-027CC71965F4}"/>
              </a:ext>
            </a:extLst>
          </p:cNvPr>
          <p:cNvSpPr/>
          <p:nvPr/>
        </p:nvSpPr>
        <p:spPr>
          <a:xfrm>
            <a:off x="304800" y="5456062"/>
            <a:ext cx="1296785" cy="1043360"/>
          </a:xfrm>
          <a:prstGeom prst="cloud">
            <a:avLst/>
          </a:prstGeom>
          <a:solidFill>
            <a:schemeClr val="accent1">
              <a:lumMod val="40000"/>
              <a:lumOff val="60000"/>
            </a:schemeClr>
          </a:solidFill>
          <a:ln w="76200">
            <a:solidFill>
              <a:srgbClr val="488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ln w="0"/>
                <a:solidFill>
                  <a:schemeClr val="tx1"/>
                </a:solidFill>
                <a:effectLst>
                  <a:outerShdw blurRad="38100" dist="19050" dir="2700000" algn="tl" rotWithShape="0">
                    <a:schemeClr val="dk1">
                      <a:alpha val="40000"/>
                    </a:schemeClr>
                  </a:outerShdw>
                </a:effectLst>
              </a:rPr>
              <a:t>Toolkit</a:t>
            </a:r>
          </a:p>
          <a:p>
            <a:pPr algn="ctr">
              <a:spcAft>
                <a:spcPts val="600"/>
              </a:spcAft>
            </a:pPr>
            <a:r>
              <a:rPr lang="en-US" dirty="0">
                <a:ln w="0"/>
                <a:solidFill>
                  <a:schemeClr val="tx1"/>
                </a:solidFill>
                <a:effectLst>
                  <a:outerShdw blurRad="38100" dist="19050" dir="2700000" algn="tl" rotWithShape="0">
                    <a:schemeClr val="dk1">
                      <a:alpha val="40000"/>
                    </a:schemeClr>
                  </a:outerShdw>
                </a:effectLst>
              </a:rPr>
              <a:t>Pg. 5</a:t>
            </a:r>
          </a:p>
        </p:txBody>
      </p:sp>
      <p:sp>
        <p:nvSpPr>
          <p:cNvPr id="11" name="Oval 10">
            <a:extLst>
              <a:ext uri="{FF2B5EF4-FFF2-40B4-BE49-F238E27FC236}">
                <a16:creationId xmlns:a16="http://schemas.microsoft.com/office/drawing/2014/main" id="{E2BA2343-AD81-4652-9561-82F9661FD28B}"/>
              </a:ext>
            </a:extLst>
          </p:cNvPr>
          <p:cNvSpPr/>
          <p:nvPr/>
        </p:nvSpPr>
        <p:spPr>
          <a:xfrm>
            <a:off x="1491342" y="5394960"/>
            <a:ext cx="1556658" cy="1249081"/>
          </a:xfrm>
          <a:prstGeom prst="ellipse">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spcAft>
                <a:spcPts val="600"/>
              </a:spcAft>
            </a:pPr>
            <a:r>
              <a:rPr lang="en-US" dirty="0">
                <a:ln w="76200"/>
                <a:solidFill>
                  <a:schemeClr val="tx1"/>
                </a:solidFill>
                <a:effectLst>
                  <a:outerShdw blurRad="38100" dist="19050" dir="2700000" algn="tl" rotWithShape="0">
                    <a:schemeClr val="dk1">
                      <a:alpha val="40000"/>
                    </a:schemeClr>
                  </a:outerShdw>
                </a:effectLst>
              </a:rPr>
              <a:t>FAQ</a:t>
            </a:r>
          </a:p>
          <a:p>
            <a:pPr algn="ctr">
              <a:spcAft>
                <a:spcPts val="600"/>
              </a:spcAft>
            </a:pPr>
            <a:r>
              <a:rPr lang="en-US" dirty="0">
                <a:ln w="76200"/>
                <a:solidFill>
                  <a:schemeClr val="tx1"/>
                </a:solidFill>
                <a:effectLst>
                  <a:outerShdw blurRad="38100" dist="19050" dir="2700000" algn="tl" rotWithShape="0">
                    <a:schemeClr val="dk1">
                      <a:alpha val="40000"/>
                    </a:schemeClr>
                  </a:outerShdw>
                </a:effectLst>
              </a:rPr>
              <a:t>Pg. 2-3,7</a:t>
            </a:r>
            <a:endParaRPr lang="en-US" dirty="0">
              <a:ln w="76200">
                <a:solidFill>
                  <a:schemeClr val="accent6"/>
                </a:solidFill>
              </a:ln>
              <a:noFill/>
            </a:endParaRPr>
          </a:p>
        </p:txBody>
      </p:sp>
    </p:spTree>
    <p:custDataLst>
      <p:tags r:id="rId1"/>
    </p:custDataLst>
    <p:extLst>
      <p:ext uri="{BB962C8B-B14F-4D97-AF65-F5344CB8AC3E}">
        <p14:creationId xmlns:p14="http://schemas.microsoft.com/office/powerpoint/2010/main" val="2585836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3D70D-CAA3-4143-9517-38FC2019CCC5}"/>
              </a:ext>
            </a:extLst>
          </p:cNvPr>
          <p:cNvSpPr>
            <a:spLocks noGrp="1"/>
          </p:cNvSpPr>
          <p:nvPr>
            <p:ph type="title"/>
          </p:nvPr>
        </p:nvSpPr>
        <p:spPr/>
        <p:txBody>
          <a:bodyPr/>
          <a:lstStyle/>
          <a:p>
            <a:r>
              <a:rPr lang="en-US" dirty="0"/>
              <a:t>Free &amp; Reduced-Price Meal Applications</a:t>
            </a:r>
          </a:p>
        </p:txBody>
      </p:sp>
      <p:sp>
        <p:nvSpPr>
          <p:cNvPr id="3" name="Content Placeholder 2">
            <a:extLst>
              <a:ext uri="{FF2B5EF4-FFF2-40B4-BE49-F238E27FC236}">
                <a16:creationId xmlns:a16="http://schemas.microsoft.com/office/drawing/2014/main" id="{F51C7012-D02E-487B-AF44-72919EA25337}"/>
              </a:ext>
            </a:extLst>
          </p:cNvPr>
          <p:cNvSpPr>
            <a:spLocks noGrp="1"/>
          </p:cNvSpPr>
          <p:nvPr>
            <p:ph idx="1"/>
          </p:nvPr>
        </p:nvSpPr>
        <p:spPr>
          <a:xfrm>
            <a:off x="628650" y="1463040"/>
            <a:ext cx="7886700" cy="4248448"/>
          </a:xfrm>
        </p:spPr>
        <p:txBody>
          <a:bodyPr>
            <a:normAutofit lnSpcReduction="10000"/>
          </a:bodyPr>
          <a:lstStyle/>
          <a:p>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US" sz="2400" dirty="0">
                <a:effectLst/>
                <a:latin typeface="Calibri" panose="020F0502020204030204" pitchFamily="34" charset="0"/>
                <a:ea typeface="Times New Roman" panose="02020603050405020304" pitchFamily="18" charset="0"/>
                <a:cs typeface="Times New Roman" panose="02020603050405020304" pitchFamily="18" charset="0"/>
              </a:rPr>
              <a:t>Sponsors operating the SSO may continue to collect and process free and reduced-price meal applications to establish eligibility for Pandemic-EBT (P-EBT) only. </a:t>
            </a:r>
          </a:p>
          <a:p>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US" dirty="0">
                <a:latin typeface="Calibri" panose="020F0502020204030204" pitchFamily="34" charset="0"/>
                <a:ea typeface="Times New Roman" panose="02020603050405020304" pitchFamily="18" charset="0"/>
                <a:cs typeface="Times New Roman" panose="02020603050405020304" pitchFamily="18" charset="0"/>
              </a:rPr>
              <a:t>Sponsors operating SSO but not participating in P-EBT cannot collect free and reduced-price applications, however, may use the </a:t>
            </a:r>
            <a:r>
              <a:rPr lang="en-US" sz="24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Family Economic Data Survey</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(FEDS Form). </a:t>
            </a:r>
            <a:r>
              <a:rPr lang="en-US" dirty="0">
                <a:latin typeface="Calibri" panose="020F0502020204030204" pitchFamily="34" charset="0"/>
                <a:ea typeface="Times New Roman" panose="02020603050405020304" pitchFamily="18" charset="0"/>
                <a:cs typeface="Times New Roman" panose="02020603050405020304" pitchFamily="18" charset="0"/>
              </a:rPr>
              <a:t> </a:t>
            </a:r>
          </a:p>
          <a:p>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US" sz="2400" dirty="0">
                <a:effectLst/>
                <a:latin typeface="Calibri" panose="020F0502020204030204" pitchFamily="34" charset="0"/>
                <a:ea typeface="Times New Roman" panose="02020603050405020304" pitchFamily="18" charset="0"/>
                <a:cs typeface="Times New Roman" panose="02020603050405020304" pitchFamily="18" charset="0"/>
              </a:rPr>
              <a:t>All </a:t>
            </a:r>
            <a:r>
              <a:rPr lang="en-US" sz="24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5"/>
              </a:rPr>
              <a:t>disclosure requirements</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for release of student eligibility for non-P-EBT or non-program needs will apply. </a:t>
            </a:r>
          </a:p>
          <a:p>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latin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DF34142B-5C36-4D26-83BC-7A1DE97B4FF8}"/>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
        <p:nvSpPr>
          <p:cNvPr id="5" name="Oval 4">
            <a:extLst>
              <a:ext uri="{FF2B5EF4-FFF2-40B4-BE49-F238E27FC236}">
                <a16:creationId xmlns:a16="http://schemas.microsoft.com/office/drawing/2014/main" id="{32426217-2571-463F-B5BD-34B1D5A37B0D}"/>
              </a:ext>
            </a:extLst>
          </p:cNvPr>
          <p:cNvSpPr/>
          <p:nvPr/>
        </p:nvSpPr>
        <p:spPr>
          <a:xfrm>
            <a:off x="1389265" y="5711488"/>
            <a:ext cx="1296785" cy="1080655"/>
          </a:xfrm>
          <a:prstGeom prst="ellipse">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w="76200"/>
                <a:solidFill>
                  <a:schemeClr val="tx1"/>
                </a:solidFill>
                <a:effectLst>
                  <a:outerShdw blurRad="38100" dist="19050" dir="2700000" algn="tl" rotWithShape="0">
                    <a:schemeClr val="dk1">
                      <a:alpha val="40000"/>
                    </a:schemeClr>
                  </a:outerShdw>
                </a:effectLst>
              </a:rPr>
              <a:t>FAQ</a:t>
            </a:r>
          </a:p>
          <a:p>
            <a:pPr algn="ctr"/>
            <a:r>
              <a:rPr lang="en-US" dirty="0">
                <a:ln w="76200"/>
                <a:solidFill>
                  <a:schemeClr val="tx1"/>
                </a:solidFill>
                <a:effectLst>
                  <a:outerShdw blurRad="38100" dist="19050" dir="2700000" algn="tl" rotWithShape="0">
                    <a:schemeClr val="dk1">
                      <a:alpha val="40000"/>
                    </a:schemeClr>
                  </a:outerShdw>
                </a:effectLst>
              </a:rPr>
              <a:t>Pg. 12-13</a:t>
            </a:r>
            <a:endParaRPr lang="en-US" dirty="0">
              <a:ln w="76200">
                <a:solidFill>
                  <a:schemeClr val="accent6"/>
                </a:solidFill>
              </a:ln>
              <a:noFill/>
            </a:endParaRPr>
          </a:p>
        </p:txBody>
      </p:sp>
      <p:sp>
        <p:nvSpPr>
          <p:cNvPr id="6" name="Cloud 5">
            <a:extLst>
              <a:ext uri="{FF2B5EF4-FFF2-40B4-BE49-F238E27FC236}">
                <a16:creationId xmlns:a16="http://schemas.microsoft.com/office/drawing/2014/main" id="{7A7C3BD2-E48D-48D4-BF13-7E899D87BA34}"/>
              </a:ext>
            </a:extLst>
          </p:cNvPr>
          <p:cNvSpPr/>
          <p:nvPr/>
        </p:nvSpPr>
        <p:spPr>
          <a:xfrm>
            <a:off x="223071" y="5748783"/>
            <a:ext cx="1296785" cy="1043360"/>
          </a:xfrm>
          <a:prstGeom prst="cloud">
            <a:avLst/>
          </a:prstGeom>
          <a:solidFill>
            <a:schemeClr val="accent1">
              <a:lumMod val="40000"/>
              <a:lumOff val="60000"/>
            </a:schemeClr>
          </a:solidFill>
          <a:ln w="76200">
            <a:solidFill>
              <a:srgbClr val="488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Toolkit</a:t>
            </a:r>
          </a:p>
          <a:p>
            <a:pPr algn="ctr"/>
            <a:r>
              <a:rPr lang="en-US" dirty="0">
                <a:ln w="0"/>
                <a:solidFill>
                  <a:schemeClr val="tx1"/>
                </a:solidFill>
                <a:effectLst>
                  <a:outerShdw blurRad="38100" dist="19050" dir="2700000" algn="tl" rotWithShape="0">
                    <a:schemeClr val="dk1">
                      <a:alpha val="40000"/>
                    </a:schemeClr>
                  </a:outerShdw>
                </a:effectLst>
              </a:rPr>
              <a:t>Pg. 7</a:t>
            </a:r>
          </a:p>
        </p:txBody>
      </p:sp>
    </p:spTree>
    <p:custDataLst>
      <p:tags r:id="rId1"/>
    </p:custDataLst>
    <p:extLst>
      <p:ext uri="{BB962C8B-B14F-4D97-AF65-F5344CB8AC3E}">
        <p14:creationId xmlns:p14="http://schemas.microsoft.com/office/powerpoint/2010/main" val="3708778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79F3D-3FAC-4548-BFA7-769EB993C4EE}"/>
              </a:ext>
            </a:extLst>
          </p:cNvPr>
          <p:cNvSpPr>
            <a:spLocks noGrp="1"/>
          </p:cNvSpPr>
          <p:nvPr>
            <p:ph type="title"/>
          </p:nvPr>
        </p:nvSpPr>
        <p:spPr/>
        <p:txBody>
          <a:bodyPr/>
          <a:lstStyle/>
          <a:p>
            <a:r>
              <a:rPr lang="en-US" dirty="0"/>
              <a:t>Free &amp; Reduced-Price Meal Applications </a:t>
            </a:r>
            <a:r>
              <a:rPr lang="en-US" dirty="0" err="1"/>
              <a:t>ctd</a:t>
            </a:r>
            <a:r>
              <a:rPr lang="en-US" dirty="0"/>
              <a:t>. </a:t>
            </a:r>
          </a:p>
        </p:txBody>
      </p:sp>
      <p:sp>
        <p:nvSpPr>
          <p:cNvPr id="3" name="Content Placeholder 2">
            <a:extLst>
              <a:ext uri="{FF2B5EF4-FFF2-40B4-BE49-F238E27FC236}">
                <a16:creationId xmlns:a16="http://schemas.microsoft.com/office/drawing/2014/main" id="{B1174C7E-32FE-4773-8244-1585EE04F538}"/>
              </a:ext>
            </a:extLst>
          </p:cNvPr>
          <p:cNvSpPr>
            <a:spLocks noGrp="1"/>
          </p:cNvSpPr>
          <p:nvPr>
            <p:ph idx="1"/>
          </p:nvPr>
        </p:nvSpPr>
        <p:spPr/>
        <p:txBody>
          <a:bodyPr>
            <a:normAutofit fontScale="92500" lnSpcReduction="10000"/>
          </a:bodyPr>
          <a:lstStyle/>
          <a:p>
            <a:pPr marL="342900" marR="0" lvl="0" indent="-342900">
              <a:lnSpc>
                <a:spcPct val="105000"/>
              </a:lnSpc>
              <a:spcBef>
                <a:spcPts val="0"/>
              </a:spcBef>
              <a:spcAft>
                <a:spcPts val="800"/>
              </a:spcAft>
              <a:buFont typeface="Symbol" panose="05050102010706020507" pitchFamily="18" charset="2"/>
              <a:buChar char=""/>
            </a:pP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5000"/>
              </a:lnSpc>
              <a:spcBef>
                <a:spcPts val="0"/>
              </a:spcBef>
              <a:spcAft>
                <a:spcPts val="800"/>
              </a:spcAft>
              <a:buFont typeface="Symbol" panose="05050102010706020507" pitchFamily="18" charset="2"/>
              <a:buChar char=""/>
            </a:pP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Sponsors that collect household applications in school year 2021-22 are required to conduct verification and complete direct certification uploads. </a:t>
            </a:r>
          </a:p>
          <a:p>
            <a:pPr marL="342900" marR="0" lvl="0" indent="-342900">
              <a:lnSpc>
                <a:spcPct val="105000"/>
              </a:lnSpc>
              <a:spcBef>
                <a:spcPts val="0"/>
              </a:spcBef>
              <a:spcAft>
                <a:spcPts val="800"/>
              </a:spcAft>
              <a:buFont typeface="Symbol" panose="05050102010706020507" pitchFamily="18" charset="2"/>
              <a:buChar char=""/>
            </a:pP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5000"/>
              </a:lnSpc>
              <a:spcBef>
                <a:spcPts val="0"/>
              </a:spcBef>
              <a:spcAft>
                <a:spcPts val="800"/>
              </a:spcAft>
              <a:buFont typeface="Symbol" panose="05050102010706020507" pitchFamily="18" charset="2"/>
              <a:buChar char=""/>
            </a:pPr>
            <a:r>
              <a:rPr lang="en-US" sz="2600" dirty="0">
                <a:effectLst/>
              </a:rPr>
              <a:t>The free and reduced-price school meal application and supporting materials are available on the </a:t>
            </a:r>
            <a:r>
              <a:rPr lang="en-US" sz="2600" dirty="0">
                <a:effectLst/>
                <a:hlinkClick r:id="rId4"/>
              </a:rPr>
              <a:t>School Meal Eligibility webpage</a:t>
            </a:r>
            <a:r>
              <a:rPr lang="en-US" sz="2600" dirty="0">
                <a:effectLst/>
              </a:rPr>
              <a:t>. </a:t>
            </a:r>
          </a:p>
          <a:p>
            <a:pPr marL="342900" indent="-342900">
              <a:lnSpc>
                <a:spcPct val="105000"/>
              </a:lnSpc>
              <a:spcBef>
                <a:spcPts val="0"/>
              </a:spcBef>
              <a:spcAft>
                <a:spcPts val="800"/>
              </a:spcAft>
              <a:buFont typeface="Symbol" panose="05050102010706020507" pitchFamily="18" charset="2"/>
              <a:buChar char=""/>
            </a:pPr>
            <a:endParaRPr lang="en-US" sz="2600" dirty="0">
              <a:ea typeface="Times New Roman" panose="02020603050405020304" pitchFamily="18" charset="0"/>
              <a:cs typeface="Times New Roman" panose="02020603050405020304" pitchFamily="18" charset="0"/>
            </a:endParaRPr>
          </a:p>
          <a:p>
            <a:pPr marL="342900" indent="-342900">
              <a:lnSpc>
                <a:spcPct val="105000"/>
              </a:lnSpc>
              <a:spcBef>
                <a:spcPts val="0"/>
              </a:spcBef>
              <a:spcAft>
                <a:spcPts val="800"/>
              </a:spcAft>
              <a:buFont typeface="Symbol" panose="05050102010706020507" pitchFamily="18" charset="2"/>
              <a:buChar char=""/>
            </a:pPr>
            <a:r>
              <a:rPr kumimoji="0" lang="fr-FR" sz="2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For questions, contact </a:t>
            </a:r>
            <a:r>
              <a:rPr kumimoji="0" lang="fr-FR" sz="2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hlinkClick r:id="rId5"/>
              </a:rPr>
              <a:t>free&amp;reducedpriceschoolmeals@cde.state.co.us</a:t>
            </a:r>
            <a:r>
              <a:rPr kumimoji="0" lang="fr-FR" sz="2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indent="-342900">
              <a:lnSpc>
                <a:spcPct val="105000"/>
              </a:lnSpc>
              <a:spcBef>
                <a:spcPts val="0"/>
              </a:spcBef>
              <a:spcAft>
                <a:spcPts val="800"/>
              </a:spcAft>
              <a:buFont typeface="Symbol" panose="05050102010706020507" pitchFamily="18" charset="2"/>
              <a:buChar char=""/>
            </a:pPr>
            <a:endParaRPr lang="en-US" dirty="0">
              <a:effectLst/>
              <a:ea typeface="Times New Roman" panose="02020603050405020304" pitchFamily="18" charset="0"/>
              <a:cs typeface="Times New Roman" panose="02020603050405020304" pitchFamily="18" charset="0"/>
            </a:endParaRPr>
          </a:p>
          <a:p>
            <a:pPr marL="342900" marR="0" lvl="0" indent="-342900">
              <a:lnSpc>
                <a:spcPct val="105000"/>
              </a:lnSpc>
              <a:spcBef>
                <a:spcPts val="0"/>
              </a:spcBef>
              <a:spcAft>
                <a:spcPts val="800"/>
              </a:spcAft>
              <a:buFont typeface="Symbol" panose="05050102010706020507" pitchFamily="18" charset="2"/>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D0FDD8ED-EE6E-4CFF-B994-BF16A9AEF72B}"/>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custDataLst>
      <p:tags r:id="rId1"/>
    </p:custDataLst>
    <p:extLst>
      <p:ext uri="{BB962C8B-B14F-4D97-AF65-F5344CB8AC3E}">
        <p14:creationId xmlns:p14="http://schemas.microsoft.com/office/powerpoint/2010/main" val="2676954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08467-5CBF-401A-B867-A0CEDAE63782}"/>
              </a:ext>
            </a:extLst>
          </p:cNvPr>
          <p:cNvSpPr>
            <a:spLocks noGrp="1"/>
          </p:cNvSpPr>
          <p:nvPr>
            <p:ph type="title"/>
          </p:nvPr>
        </p:nvSpPr>
        <p:spPr/>
        <p:txBody>
          <a:bodyPr/>
          <a:lstStyle/>
          <a:p>
            <a:r>
              <a:rPr lang="en-US" dirty="0"/>
              <a:t>Group Introductions</a:t>
            </a:r>
          </a:p>
        </p:txBody>
      </p:sp>
      <p:sp>
        <p:nvSpPr>
          <p:cNvPr id="3" name="Content Placeholder 2">
            <a:extLst>
              <a:ext uri="{FF2B5EF4-FFF2-40B4-BE49-F238E27FC236}">
                <a16:creationId xmlns:a16="http://schemas.microsoft.com/office/drawing/2014/main" id="{7781C3B4-7B9C-46B1-943A-319628F0EF67}"/>
              </a:ext>
            </a:extLst>
          </p:cNvPr>
          <p:cNvSpPr>
            <a:spLocks noGrp="1"/>
          </p:cNvSpPr>
          <p:nvPr>
            <p:ph idx="1"/>
          </p:nvPr>
        </p:nvSpPr>
        <p:spPr>
          <a:xfrm>
            <a:off x="628650" y="1523001"/>
            <a:ext cx="7886700" cy="2209550"/>
          </a:xfrm>
        </p:spPr>
        <p:txBody>
          <a:bodyPr/>
          <a:lstStyle/>
          <a:p>
            <a:r>
              <a:rPr lang="en-US" dirty="0" err="1"/>
              <a:t>Jamboard</a:t>
            </a:r>
            <a:r>
              <a:rPr lang="en-US" dirty="0"/>
              <a:t>: </a:t>
            </a:r>
            <a:r>
              <a:rPr lang="en-US" dirty="0">
                <a:hlinkClick r:id="rId4"/>
              </a:rPr>
              <a:t>https://jamboard.google.com/d/1G8xqfh8dGBgFH40WHrI0uYI7eVl_n_9bU38z6O1Td5U/edit?usp=sharing</a:t>
            </a:r>
            <a:r>
              <a:rPr lang="en-US" dirty="0"/>
              <a:t> </a:t>
            </a:r>
          </a:p>
          <a:p>
            <a:endParaRPr lang="en-US" dirty="0"/>
          </a:p>
          <a:p>
            <a:r>
              <a:rPr lang="en-US" dirty="0"/>
              <a:t>Name, District, Item of beauty within your view</a:t>
            </a:r>
          </a:p>
          <a:p>
            <a:endParaRPr lang="en-US" dirty="0"/>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4B8A936-AEFD-4958-A5B6-EC1845E2A283}"/>
              </a:ext>
            </a:extLst>
          </p:cNvPr>
          <p:cNvSpPr>
            <a:spLocks noGrp="1"/>
          </p:cNvSpPr>
          <p:nvPr>
            <p:ph type="sldNum" sz="quarter" idx="12"/>
          </p:nvPr>
        </p:nvSpPr>
        <p:spPr/>
        <p:txBody>
          <a:bodyPr/>
          <a:lstStyle/>
          <a:p>
            <a:fld id="{C479D5F6-EDCB-402A-AC08-4943A1820E8F}" type="slidenum">
              <a:rPr lang="en-US" smtClean="0"/>
              <a:pPr/>
              <a:t>2</a:t>
            </a:fld>
            <a:endParaRPr lang="en-US" dirty="0"/>
          </a:p>
        </p:txBody>
      </p:sp>
      <p:sp>
        <p:nvSpPr>
          <p:cNvPr id="5" name="TextBox 4">
            <a:extLst>
              <a:ext uri="{FF2B5EF4-FFF2-40B4-BE49-F238E27FC236}">
                <a16:creationId xmlns:a16="http://schemas.microsoft.com/office/drawing/2014/main" id="{6409542C-F521-40DD-9A1C-8AB2D9DA74A7}"/>
              </a:ext>
            </a:extLst>
          </p:cNvPr>
          <p:cNvSpPr txBox="1"/>
          <p:nvPr/>
        </p:nvSpPr>
        <p:spPr>
          <a:xfrm>
            <a:off x="2609227" y="4550169"/>
            <a:ext cx="5906123" cy="1569660"/>
          </a:xfrm>
          <a:prstGeom prst="rect">
            <a:avLst/>
          </a:prstGeom>
          <a:solidFill>
            <a:srgbClr val="92D050"/>
          </a:solidFill>
          <a:ln>
            <a:solidFill>
              <a:srgbClr val="92D050"/>
            </a:solidFill>
          </a:ln>
        </p:spPr>
        <p:txBody>
          <a:bodyPr wrap="square" rtlCol="0">
            <a:spAutoFit/>
          </a:bodyPr>
          <a:lstStyle/>
          <a:p>
            <a:r>
              <a:rPr lang="en-US" sz="2400" b="1" dirty="0">
                <a:solidFill>
                  <a:schemeClr val="bg1"/>
                </a:solidFill>
              </a:rPr>
              <a:t>Think about… </a:t>
            </a:r>
          </a:p>
          <a:p>
            <a:r>
              <a:rPr lang="en-US" sz="2400" b="1" dirty="0">
                <a:solidFill>
                  <a:schemeClr val="bg1"/>
                </a:solidFill>
              </a:rPr>
              <a:t>What is something you learned this past year that you plan to utilize during the upcoming school year? </a:t>
            </a:r>
          </a:p>
        </p:txBody>
      </p:sp>
    </p:spTree>
    <p:custDataLst>
      <p:tags r:id="rId1"/>
    </p:custDataLst>
    <p:extLst>
      <p:ext uri="{BB962C8B-B14F-4D97-AF65-F5344CB8AC3E}">
        <p14:creationId xmlns:p14="http://schemas.microsoft.com/office/powerpoint/2010/main" val="110076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D8BEB0B-7918-46FB-9FDC-A97FD982AF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30" r="9089" b="12723"/>
          <a:stretch/>
        </p:blipFill>
        <p:spPr bwMode="auto">
          <a:xfrm>
            <a:off x="5253319" y="1898404"/>
            <a:ext cx="3262031" cy="306119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FAA2F18-C10D-4060-A4B1-6BE6DBC39516}"/>
              </a:ext>
            </a:extLst>
          </p:cNvPr>
          <p:cNvSpPr>
            <a:spLocks noGrp="1"/>
          </p:cNvSpPr>
          <p:nvPr>
            <p:ph sz="half" idx="1"/>
          </p:nvPr>
        </p:nvSpPr>
        <p:spPr>
          <a:xfrm>
            <a:off x="397592" y="2194277"/>
            <a:ext cx="4551598" cy="3800925"/>
          </a:xfrm>
        </p:spPr>
        <p:txBody>
          <a:bodyPr vert="horz" lIns="91440" tIns="45720" rIns="91440" bIns="45720" rtlCol="0">
            <a:normAutofit/>
          </a:bodyPr>
          <a:lstStyle/>
          <a:p>
            <a:pPr marL="0" indent="0">
              <a:buNone/>
            </a:pPr>
            <a:endParaRPr lang="en-US" dirty="0">
              <a:effectLst/>
            </a:endParaRPr>
          </a:p>
          <a:p>
            <a:pPr marL="0" indent="0">
              <a:buNone/>
            </a:pPr>
            <a:r>
              <a:rPr lang="en-US" dirty="0">
                <a:effectLst/>
              </a:rPr>
              <a:t>Allows sponsors to set meal service times that work best for their school and community needs. </a:t>
            </a:r>
            <a:endParaRPr lang="en-US" dirty="0"/>
          </a:p>
        </p:txBody>
      </p:sp>
      <p:sp>
        <p:nvSpPr>
          <p:cNvPr id="4" name="Slide Number Placeholder 3">
            <a:extLst>
              <a:ext uri="{FF2B5EF4-FFF2-40B4-BE49-F238E27FC236}">
                <a16:creationId xmlns:a16="http://schemas.microsoft.com/office/drawing/2014/main" id="{6683D5B1-E84F-4BF1-A55C-40C0BEF7E270}"/>
              </a:ext>
            </a:extLst>
          </p:cNvPr>
          <p:cNvSpPr>
            <a:spLocks noGrp="1"/>
          </p:cNvSpPr>
          <p:nvPr>
            <p:ph type="sldNum" sz="quarter" idx="12"/>
          </p:nvPr>
        </p:nvSpPr>
        <p:spPr/>
        <p:txBody>
          <a:bodyPr vert="horz" lIns="91440" tIns="45720" rIns="91440" bIns="45720" rtlCol="0" anchor="ctr">
            <a:normAutofit/>
          </a:bodyPr>
          <a:lstStyle/>
          <a:p>
            <a:pPr algn="r">
              <a:spcAft>
                <a:spcPts val="600"/>
              </a:spcAft>
              <a:defRPr/>
            </a:pPr>
            <a:fld id="{C479D5F6-EDCB-402A-AC08-4943A1820E8F}" type="slidenum">
              <a:rPr lang="en-US" sz="1000">
                <a:solidFill>
                  <a:schemeClr val="bg1"/>
                </a:solidFill>
                <a:latin typeface="Calibri" panose="020F0502020204030204"/>
              </a:rPr>
              <a:pPr algn="r">
                <a:spcAft>
                  <a:spcPts val="600"/>
                </a:spcAft>
                <a:defRPr/>
              </a:pPr>
              <a:t>20</a:t>
            </a:fld>
            <a:endParaRPr lang="en-US" sz="1000">
              <a:solidFill>
                <a:schemeClr val="bg1"/>
              </a:solidFill>
              <a:latin typeface="Calibri" panose="020F0502020204030204"/>
            </a:endParaRPr>
          </a:p>
        </p:txBody>
      </p:sp>
      <p:sp>
        <p:nvSpPr>
          <p:cNvPr id="10" name="Cloud 9">
            <a:extLst>
              <a:ext uri="{FF2B5EF4-FFF2-40B4-BE49-F238E27FC236}">
                <a16:creationId xmlns:a16="http://schemas.microsoft.com/office/drawing/2014/main" id="{3FD4669B-D33B-49D6-9CE9-538F086564DD}"/>
              </a:ext>
            </a:extLst>
          </p:cNvPr>
          <p:cNvSpPr/>
          <p:nvPr/>
        </p:nvSpPr>
        <p:spPr>
          <a:xfrm>
            <a:off x="223071" y="5566220"/>
            <a:ext cx="1296785" cy="1043360"/>
          </a:xfrm>
          <a:prstGeom prst="cloud">
            <a:avLst/>
          </a:prstGeom>
          <a:solidFill>
            <a:schemeClr val="accent1">
              <a:lumMod val="40000"/>
              <a:lumOff val="60000"/>
            </a:schemeClr>
          </a:solidFill>
          <a:ln w="76200">
            <a:solidFill>
              <a:srgbClr val="488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ln w="0"/>
                <a:solidFill>
                  <a:schemeClr val="tx1"/>
                </a:solidFill>
                <a:effectLst>
                  <a:outerShdw blurRad="38100" dist="19050" dir="2700000" algn="tl" rotWithShape="0">
                    <a:schemeClr val="dk1">
                      <a:alpha val="40000"/>
                    </a:schemeClr>
                  </a:outerShdw>
                </a:effectLst>
              </a:rPr>
              <a:t>Toolkit</a:t>
            </a:r>
          </a:p>
          <a:p>
            <a:pPr algn="ctr">
              <a:spcAft>
                <a:spcPts val="600"/>
              </a:spcAft>
            </a:pPr>
            <a:r>
              <a:rPr lang="en-US" dirty="0">
                <a:ln w="0"/>
                <a:solidFill>
                  <a:schemeClr val="tx1"/>
                </a:solidFill>
                <a:effectLst>
                  <a:outerShdw blurRad="38100" dist="19050" dir="2700000" algn="tl" rotWithShape="0">
                    <a:schemeClr val="dk1">
                      <a:alpha val="40000"/>
                    </a:schemeClr>
                  </a:outerShdw>
                </a:effectLst>
              </a:rPr>
              <a:t>Pg. 4</a:t>
            </a:r>
          </a:p>
        </p:txBody>
      </p:sp>
      <p:sp>
        <p:nvSpPr>
          <p:cNvPr id="11" name="Oval 10">
            <a:extLst>
              <a:ext uri="{FF2B5EF4-FFF2-40B4-BE49-F238E27FC236}">
                <a16:creationId xmlns:a16="http://schemas.microsoft.com/office/drawing/2014/main" id="{B9CB4A4F-9B29-4FAB-A883-A9466DA5D2CD}"/>
              </a:ext>
            </a:extLst>
          </p:cNvPr>
          <p:cNvSpPr/>
          <p:nvPr/>
        </p:nvSpPr>
        <p:spPr>
          <a:xfrm>
            <a:off x="1389265" y="5563386"/>
            <a:ext cx="1296785" cy="1080655"/>
          </a:xfrm>
          <a:prstGeom prst="ellipse">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spcAft>
                <a:spcPts val="600"/>
              </a:spcAft>
            </a:pPr>
            <a:r>
              <a:rPr lang="en-US" dirty="0">
                <a:ln w="76200"/>
                <a:solidFill>
                  <a:schemeClr val="tx1"/>
                </a:solidFill>
                <a:effectLst>
                  <a:outerShdw blurRad="38100" dist="19050" dir="2700000" algn="tl" rotWithShape="0">
                    <a:schemeClr val="dk1">
                      <a:alpha val="40000"/>
                    </a:schemeClr>
                  </a:outerShdw>
                </a:effectLst>
              </a:rPr>
              <a:t>FAQ</a:t>
            </a:r>
          </a:p>
          <a:p>
            <a:pPr algn="ctr">
              <a:spcAft>
                <a:spcPts val="600"/>
              </a:spcAft>
            </a:pPr>
            <a:r>
              <a:rPr lang="en-US" dirty="0">
                <a:ln w="76200"/>
                <a:solidFill>
                  <a:schemeClr val="tx1"/>
                </a:solidFill>
                <a:effectLst>
                  <a:outerShdw blurRad="38100" dist="19050" dir="2700000" algn="tl" rotWithShape="0">
                    <a:schemeClr val="dk1">
                      <a:alpha val="40000"/>
                    </a:schemeClr>
                  </a:outerShdw>
                </a:effectLst>
              </a:rPr>
              <a:t>Pg. 2,</a:t>
            </a:r>
          </a:p>
          <a:p>
            <a:pPr algn="ctr">
              <a:spcAft>
                <a:spcPts val="600"/>
              </a:spcAft>
            </a:pPr>
            <a:r>
              <a:rPr lang="en-US" dirty="0">
                <a:ln w="76200"/>
                <a:solidFill>
                  <a:schemeClr val="tx1"/>
                </a:solidFill>
                <a:effectLst>
                  <a:outerShdw blurRad="38100" dist="19050" dir="2700000" algn="tl" rotWithShape="0">
                    <a:schemeClr val="dk1">
                      <a:alpha val="40000"/>
                    </a:schemeClr>
                  </a:outerShdw>
                </a:effectLst>
              </a:rPr>
              <a:t>8-9</a:t>
            </a:r>
            <a:endParaRPr lang="en-US" dirty="0">
              <a:ln w="76200">
                <a:solidFill>
                  <a:schemeClr val="accent6"/>
                </a:solidFill>
              </a:ln>
              <a:noFill/>
            </a:endParaRPr>
          </a:p>
        </p:txBody>
      </p:sp>
      <p:sp>
        <p:nvSpPr>
          <p:cNvPr id="12" name="Title 1">
            <a:extLst>
              <a:ext uri="{FF2B5EF4-FFF2-40B4-BE49-F238E27FC236}">
                <a16:creationId xmlns:a16="http://schemas.microsoft.com/office/drawing/2014/main" id="{306572CA-6F2A-4CAB-B326-46A26DA20A36}"/>
              </a:ext>
            </a:extLst>
          </p:cNvPr>
          <p:cNvSpPr txBox="1">
            <a:spLocks/>
          </p:cNvSpPr>
          <p:nvPr/>
        </p:nvSpPr>
        <p:spPr>
          <a:xfrm>
            <a:off x="397593" y="326443"/>
            <a:ext cx="6081865" cy="756418"/>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kern="1200">
                <a:solidFill>
                  <a:schemeClr val="bg1"/>
                </a:solidFill>
                <a:latin typeface="Museo Slab 500" panose="02000000000000000000" pitchFamily="50" charset="0"/>
                <a:ea typeface="+mj-ea"/>
                <a:cs typeface="+mj-cs"/>
              </a:defRPr>
            </a:lvl1pPr>
          </a:lstStyle>
          <a:p>
            <a:r>
              <a:rPr lang="en-US" dirty="0"/>
              <a:t>Meal Service Times</a:t>
            </a:r>
          </a:p>
        </p:txBody>
      </p:sp>
    </p:spTree>
    <p:custDataLst>
      <p:tags r:id="rId1"/>
    </p:custDataLst>
    <p:extLst>
      <p:ext uri="{BB962C8B-B14F-4D97-AF65-F5344CB8AC3E}">
        <p14:creationId xmlns:p14="http://schemas.microsoft.com/office/powerpoint/2010/main" val="1363029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con&#10;&#10;Description automatically generated">
            <a:extLst>
              <a:ext uri="{FF2B5EF4-FFF2-40B4-BE49-F238E27FC236}">
                <a16:creationId xmlns:a16="http://schemas.microsoft.com/office/drawing/2014/main" id="{3DE2ADAD-17D3-4DC6-9B6A-DF78F08D5B3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5438"/>
          <a:stretch/>
        </p:blipFill>
        <p:spPr bwMode="auto">
          <a:xfrm>
            <a:off x="5571277" y="2052148"/>
            <a:ext cx="3248873" cy="28831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1FF1EB1-900C-4E3A-BEC9-846F4CBD870B}"/>
              </a:ext>
            </a:extLst>
          </p:cNvPr>
          <p:cNvSpPr>
            <a:spLocks noGrp="1"/>
          </p:cNvSpPr>
          <p:nvPr>
            <p:ph type="title"/>
          </p:nvPr>
        </p:nvSpPr>
        <p:spPr>
          <a:xfrm>
            <a:off x="245193" y="216449"/>
            <a:ext cx="6081865" cy="514087"/>
          </a:xfrm>
          <a:noFill/>
        </p:spPr>
        <p:txBody>
          <a:bodyPr vert="horz" lIns="91440" tIns="45720" rIns="91440" bIns="45720" rtlCol="0" anchor="b">
            <a:normAutofit/>
          </a:bodyPr>
          <a:lstStyle/>
          <a:p>
            <a:r>
              <a:rPr lang="en-US" dirty="0">
                <a:latin typeface="Museo Slab 500" panose="02000000000000000000"/>
              </a:rPr>
              <a:t>Non-Congregate Feeding</a:t>
            </a:r>
          </a:p>
        </p:txBody>
      </p:sp>
      <p:sp>
        <p:nvSpPr>
          <p:cNvPr id="2054" name="Content Placeholder 2053">
            <a:extLst>
              <a:ext uri="{FF2B5EF4-FFF2-40B4-BE49-F238E27FC236}">
                <a16:creationId xmlns:a16="http://schemas.microsoft.com/office/drawing/2014/main" id="{B86DE56E-2514-4615-9900-BFD67A91346F}"/>
              </a:ext>
            </a:extLst>
          </p:cNvPr>
          <p:cNvSpPr>
            <a:spLocks noGrp="1"/>
          </p:cNvSpPr>
          <p:nvPr>
            <p:ph idx="1"/>
          </p:nvPr>
        </p:nvSpPr>
        <p:spPr>
          <a:xfrm>
            <a:off x="426014" y="1761133"/>
            <a:ext cx="5698408" cy="4054745"/>
          </a:xfrm>
          <a:noFill/>
        </p:spPr>
        <p:txBody>
          <a:bodyPr vert="horz" lIns="91440" tIns="45720" rIns="91440" bIns="45720" rtlCol="0">
            <a:normAutofit/>
          </a:bodyPr>
          <a:lstStyle/>
          <a:p>
            <a:r>
              <a:rPr lang="en-US" dirty="0"/>
              <a:t>M</a:t>
            </a:r>
            <a:r>
              <a:rPr lang="en-US" b="0" i="0" u="none" strike="noStrike" dirty="0">
                <a:effectLst/>
              </a:rPr>
              <a:t>eals and snacks may be taken and consumed off-site.</a:t>
            </a:r>
          </a:p>
          <a:p>
            <a:r>
              <a:rPr lang="en-US" dirty="0"/>
              <a:t>Options: </a:t>
            </a:r>
          </a:p>
          <a:p>
            <a:pPr lvl="1"/>
            <a:r>
              <a:rPr lang="en-US" dirty="0"/>
              <a:t>Grab and go</a:t>
            </a:r>
          </a:p>
          <a:p>
            <a:pPr lvl="1"/>
            <a:r>
              <a:rPr lang="en-US" dirty="0"/>
              <a:t>Home delivery</a:t>
            </a:r>
          </a:p>
          <a:p>
            <a:pPr lvl="1"/>
            <a:r>
              <a:rPr lang="en-US" dirty="0"/>
              <a:t>Parent pick up</a:t>
            </a:r>
          </a:p>
        </p:txBody>
      </p:sp>
      <p:sp>
        <p:nvSpPr>
          <p:cNvPr id="7" name="Cloud 6">
            <a:extLst>
              <a:ext uri="{FF2B5EF4-FFF2-40B4-BE49-F238E27FC236}">
                <a16:creationId xmlns:a16="http://schemas.microsoft.com/office/drawing/2014/main" id="{AD312D7C-250A-46FA-967D-5F07660BA0D4}"/>
              </a:ext>
            </a:extLst>
          </p:cNvPr>
          <p:cNvSpPr/>
          <p:nvPr/>
        </p:nvSpPr>
        <p:spPr>
          <a:xfrm>
            <a:off x="527330" y="5569350"/>
            <a:ext cx="1296785" cy="1043360"/>
          </a:xfrm>
          <a:prstGeom prst="cloud">
            <a:avLst/>
          </a:prstGeom>
          <a:solidFill>
            <a:schemeClr val="accent1">
              <a:lumMod val="40000"/>
              <a:lumOff val="60000"/>
            </a:schemeClr>
          </a:solidFill>
          <a:ln w="76200">
            <a:solidFill>
              <a:srgbClr val="488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Toolkit</a:t>
            </a:r>
          </a:p>
          <a:p>
            <a:pPr algn="ctr"/>
            <a:r>
              <a:rPr lang="en-US" dirty="0">
                <a:ln w="0"/>
                <a:solidFill>
                  <a:schemeClr val="tx1"/>
                </a:solidFill>
                <a:effectLst>
                  <a:outerShdw blurRad="38100" dist="19050" dir="2700000" algn="tl" rotWithShape="0">
                    <a:schemeClr val="dk1">
                      <a:alpha val="40000"/>
                    </a:schemeClr>
                  </a:outerShdw>
                </a:effectLst>
              </a:rPr>
              <a:t>Pg. 4</a:t>
            </a:r>
          </a:p>
        </p:txBody>
      </p:sp>
      <p:sp>
        <p:nvSpPr>
          <p:cNvPr id="8" name="Oval 7">
            <a:extLst>
              <a:ext uri="{FF2B5EF4-FFF2-40B4-BE49-F238E27FC236}">
                <a16:creationId xmlns:a16="http://schemas.microsoft.com/office/drawing/2014/main" id="{CE63B478-AB19-4492-9315-8561C01110D1}"/>
              </a:ext>
            </a:extLst>
          </p:cNvPr>
          <p:cNvSpPr/>
          <p:nvPr/>
        </p:nvSpPr>
        <p:spPr>
          <a:xfrm>
            <a:off x="1722795" y="5569350"/>
            <a:ext cx="1296785" cy="1080655"/>
          </a:xfrm>
          <a:prstGeom prst="ellipse">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w="76200"/>
                <a:solidFill>
                  <a:schemeClr val="tx1"/>
                </a:solidFill>
                <a:effectLst>
                  <a:outerShdw blurRad="38100" dist="19050" dir="2700000" algn="tl" rotWithShape="0">
                    <a:schemeClr val="dk1">
                      <a:alpha val="40000"/>
                    </a:schemeClr>
                  </a:outerShdw>
                </a:effectLst>
              </a:rPr>
              <a:t>FAQ</a:t>
            </a:r>
          </a:p>
          <a:p>
            <a:pPr algn="ctr"/>
            <a:r>
              <a:rPr lang="en-US" dirty="0">
                <a:ln w="76200"/>
                <a:solidFill>
                  <a:schemeClr val="tx1"/>
                </a:solidFill>
                <a:effectLst>
                  <a:outerShdw blurRad="38100" dist="19050" dir="2700000" algn="tl" rotWithShape="0">
                    <a:schemeClr val="dk1">
                      <a:alpha val="40000"/>
                    </a:schemeClr>
                  </a:outerShdw>
                </a:effectLst>
              </a:rPr>
              <a:t>Pg. 2,8</a:t>
            </a:r>
            <a:endParaRPr lang="en-US" dirty="0">
              <a:ln w="76200">
                <a:solidFill>
                  <a:schemeClr val="accent6"/>
                </a:solidFill>
              </a:ln>
              <a:noFill/>
            </a:endParaRPr>
          </a:p>
        </p:txBody>
      </p:sp>
    </p:spTree>
    <p:custDataLst>
      <p:tags r:id="rId1"/>
    </p:custDataLst>
    <p:extLst>
      <p:ext uri="{BB962C8B-B14F-4D97-AF65-F5344CB8AC3E}">
        <p14:creationId xmlns:p14="http://schemas.microsoft.com/office/powerpoint/2010/main" val="4154693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CE5D-BF4F-4B68-8E17-8DBB595E1522}"/>
              </a:ext>
            </a:extLst>
          </p:cNvPr>
          <p:cNvSpPr>
            <a:spLocks noGrp="1"/>
          </p:cNvSpPr>
          <p:nvPr>
            <p:ph type="title"/>
          </p:nvPr>
        </p:nvSpPr>
        <p:spPr/>
        <p:txBody>
          <a:bodyPr vert="horz" lIns="91440" tIns="45720" rIns="91440" bIns="45720" rtlCol="0" anchor="ctr">
            <a:normAutofit/>
          </a:bodyPr>
          <a:lstStyle/>
          <a:p>
            <a:r>
              <a:rPr lang="en-US" dirty="0">
                <a:latin typeface="Museo Slab 500" panose="02000000000000000000"/>
              </a:rPr>
              <a:t>Parent Meal Pick Up</a:t>
            </a:r>
          </a:p>
        </p:txBody>
      </p:sp>
      <p:pic>
        <p:nvPicPr>
          <p:cNvPr id="4098" name="Picture 2">
            <a:extLst>
              <a:ext uri="{FF2B5EF4-FFF2-40B4-BE49-F238E27FC236}">
                <a16:creationId xmlns:a16="http://schemas.microsoft.com/office/drawing/2014/main" id="{AC9AE61D-9CC9-4CED-80BE-6EAD44F62143}"/>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tretch/>
        </p:blipFill>
        <p:spPr bwMode="auto">
          <a:xfrm>
            <a:off x="5475799" y="2180699"/>
            <a:ext cx="3458454" cy="2977356"/>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AAB724B-0708-4154-8781-5F177FD57020}"/>
              </a:ext>
            </a:extLst>
          </p:cNvPr>
          <p:cNvSpPr txBox="1"/>
          <p:nvPr/>
        </p:nvSpPr>
        <p:spPr>
          <a:xfrm>
            <a:off x="386897" y="1536174"/>
            <a:ext cx="5136739" cy="3785652"/>
          </a:xfrm>
          <a:prstGeom prst="rect">
            <a:avLst/>
          </a:prstGeom>
          <a:noFill/>
        </p:spPr>
        <p:txBody>
          <a:bodyPr wrap="square" rtlCol="0">
            <a:spAutoFit/>
          </a:bodyPr>
          <a:lstStyle/>
          <a:p>
            <a:pPr marL="342900" indent="-342900">
              <a:buFont typeface="Arial" panose="020B0604020202020204" pitchFamily="34" charset="0"/>
              <a:buChar char="•"/>
            </a:pPr>
            <a:endParaRPr lang="en-US" sz="2400" b="0" i="0" u="none" strike="noStrike" dirty="0">
              <a:solidFill>
                <a:srgbClr val="000000"/>
              </a:solidFill>
              <a:effectLst/>
            </a:endParaRPr>
          </a:p>
          <a:p>
            <a:pPr marL="342900" indent="-342900">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Children are not required to be present while their parents/guardians pick up the meals; however, program accountability must be maintained. </a:t>
            </a:r>
          </a:p>
          <a:p>
            <a:pPr marL="342900" indent="-342900">
              <a:buFont typeface="Arial" panose="020B0604020202020204" pitchFamily="34" charset="0"/>
              <a:buChar char="•"/>
            </a:pPr>
            <a:endParaRPr lang="en-US" sz="2400" dirty="0">
              <a:solidFill>
                <a:srgbClr val="000000"/>
              </a:solidFill>
            </a:endParaRPr>
          </a:p>
          <a:p>
            <a:pPr marL="342900" indent="-342900">
              <a:buFont typeface="Arial" panose="020B0604020202020204" pitchFamily="34" charset="0"/>
              <a:buChar char="•"/>
            </a:pPr>
            <a:r>
              <a:rPr lang="en-US" sz="2400" b="0" i="0" u="none" strike="noStrike" dirty="0">
                <a:solidFill>
                  <a:srgbClr val="000000"/>
                </a:solidFill>
                <a:effectLst/>
              </a:rPr>
              <a:t>The </a:t>
            </a:r>
            <a:r>
              <a:rPr lang="en-US" sz="2400" b="0" i="0" u="sng" strike="noStrike" dirty="0">
                <a:solidFill>
                  <a:srgbClr val="1155CC"/>
                </a:solidFill>
                <a:effectLst/>
                <a:hlinkClick r:id="rId5"/>
              </a:rPr>
              <a:t>USDA Best Practices for Parent Pick-Up of Meals and Snacks</a:t>
            </a:r>
            <a:r>
              <a:rPr lang="en-US" sz="2400" b="0" i="0" u="none" strike="noStrike" dirty="0">
                <a:solidFill>
                  <a:srgbClr val="000000"/>
                </a:solidFill>
                <a:effectLst/>
              </a:rPr>
              <a:t> provides helpful information.</a:t>
            </a:r>
            <a:endParaRPr lang="en-US" sz="2400" dirty="0"/>
          </a:p>
        </p:txBody>
      </p:sp>
      <p:sp>
        <p:nvSpPr>
          <p:cNvPr id="8" name="Cloud 7">
            <a:extLst>
              <a:ext uri="{FF2B5EF4-FFF2-40B4-BE49-F238E27FC236}">
                <a16:creationId xmlns:a16="http://schemas.microsoft.com/office/drawing/2014/main" id="{7CB97B8F-7B55-403E-9754-3F0D3D71331E}"/>
              </a:ext>
            </a:extLst>
          </p:cNvPr>
          <p:cNvSpPr/>
          <p:nvPr/>
        </p:nvSpPr>
        <p:spPr>
          <a:xfrm>
            <a:off x="245193" y="5681706"/>
            <a:ext cx="1296785" cy="1043360"/>
          </a:xfrm>
          <a:prstGeom prst="cloud">
            <a:avLst/>
          </a:prstGeom>
          <a:solidFill>
            <a:schemeClr val="accent1">
              <a:lumMod val="40000"/>
              <a:lumOff val="60000"/>
            </a:schemeClr>
          </a:solidFill>
          <a:ln w="76200">
            <a:solidFill>
              <a:srgbClr val="488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Toolkit</a:t>
            </a:r>
          </a:p>
          <a:p>
            <a:pPr algn="ctr"/>
            <a:r>
              <a:rPr lang="en-US" dirty="0">
                <a:ln w="0"/>
                <a:solidFill>
                  <a:schemeClr val="tx1"/>
                </a:solidFill>
                <a:effectLst>
                  <a:outerShdw blurRad="38100" dist="19050" dir="2700000" algn="tl" rotWithShape="0">
                    <a:schemeClr val="dk1">
                      <a:alpha val="40000"/>
                    </a:schemeClr>
                  </a:outerShdw>
                </a:effectLst>
              </a:rPr>
              <a:t>Pg. 4, 7-8</a:t>
            </a:r>
          </a:p>
        </p:txBody>
      </p:sp>
      <p:sp>
        <p:nvSpPr>
          <p:cNvPr id="9" name="Oval 8">
            <a:extLst>
              <a:ext uri="{FF2B5EF4-FFF2-40B4-BE49-F238E27FC236}">
                <a16:creationId xmlns:a16="http://schemas.microsoft.com/office/drawing/2014/main" id="{1C5D8232-9C21-4A4A-94D3-D5CE3EEB41EA}"/>
              </a:ext>
            </a:extLst>
          </p:cNvPr>
          <p:cNvSpPr/>
          <p:nvPr/>
        </p:nvSpPr>
        <p:spPr>
          <a:xfrm>
            <a:off x="1658482" y="5681706"/>
            <a:ext cx="1296785" cy="1080655"/>
          </a:xfrm>
          <a:prstGeom prst="ellipse">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w="76200"/>
                <a:solidFill>
                  <a:schemeClr val="tx1"/>
                </a:solidFill>
                <a:effectLst>
                  <a:outerShdw blurRad="38100" dist="19050" dir="2700000" algn="tl" rotWithShape="0">
                    <a:schemeClr val="dk1">
                      <a:alpha val="40000"/>
                    </a:schemeClr>
                  </a:outerShdw>
                </a:effectLst>
              </a:rPr>
              <a:t>FAQ</a:t>
            </a:r>
          </a:p>
          <a:p>
            <a:pPr algn="ctr"/>
            <a:r>
              <a:rPr lang="en-US" dirty="0">
                <a:ln w="76200"/>
                <a:solidFill>
                  <a:schemeClr val="tx1"/>
                </a:solidFill>
                <a:effectLst>
                  <a:outerShdw blurRad="38100" dist="19050" dir="2700000" algn="tl" rotWithShape="0">
                    <a:schemeClr val="dk1">
                      <a:alpha val="40000"/>
                    </a:schemeClr>
                  </a:outerShdw>
                </a:effectLst>
              </a:rPr>
              <a:t>Pg. 2,5</a:t>
            </a:r>
            <a:endParaRPr lang="en-US" dirty="0">
              <a:ln w="76200">
                <a:solidFill>
                  <a:schemeClr val="accent6"/>
                </a:solidFill>
              </a:ln>
              <a:noFill/>
            </a:endParaRPr>
          </a:p>
        </p:txBody>
      </p:sp>
    </p:spTree>
    <p:custDataLst>
      <p:tags r:id="rId1"/>
    </p:custDataLst>
    <p:extLst>
      <p:ext uri="{BB962C8B-B14F-4D97-AF65-F5344CB8AC3E}">
        <p14:creationId xmlns:p14="http://schemas.microsoft.com/office/powerpoint/2010/main" val="992421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73EC5-62AF-49EF-B227-5DC655B6EC0E}"/>
              </a:ext>
            </a:extLst>
          </p:cNvPr>
          <p:cNvSpPr>
            <a:spLocks noGrp="1"/>
          </p:cNvSpPr>
          <p:nvPr>
            <p:ph type="title"/>
          </p:nvPr>
        </p:nvSpPr>
        <p:spPr/>
        <p:txBody>
          <a:bodyPr/>
          <a:lstStyle/>
          <a:p>
            <a:r>
              <a:rPr lang="en-US" dirty="0"/>
              <a:t>Renewal Application</a:t>
            </a:r>
          </a:p>
        </p:txBody>
      </p:sp>
      <p:sp>
        <p:nvSpPr>
          <p:cNvPr id="3" name="Content Placeholder 2">
            <a:extLst>
              <a:ext uri="{FF2B5EF4-FFF2-40B4-BE49-F238E27FC236}">
                <a16:creationId xmlns:a16="http://schemas.microsoft.com/office/drawing/2014/main" id="{1E5D148A-FA68-44BC-9189-CD9FEF5B45E5}"/>
              </a:ext>
            </a:extLst>
          </p:cNvPr>
          <p:cNvSpPr>
            <a:spLocks noGrp="1"/>
          </p:cNvSpPr>
          <p:nvPr>
            <p:ph idx="1"/>
          </p:nvPr>
        </p:nvSpPr>
        <p:spPr/>
        <p:txBody>
          <a:bodyPr>
            <a:normAutofit/>
          </a:bodyPr>
          <a:lstStyle/>
          <a:p>
            <a:r>
              <a:rPr lang="en-US" dirty="0"/>
              <a:t>Opening soon! More details are forthcoming. </a:t>
            </a:r>
          </a:p>
          <a:p>
            <a:endParaRPr lang="en-US" dirty="0"/>
          </a:p>
          <a:p>
            <a:r>
              <a:rPr lang="en-US" b="0" i="0" dirty="0">
                <a:effectLst/>
              </a:rPr>
              <a:t>Sponsors participating in the Seamless Summer Option must first apply in school year 2020-21. </a:t>
            </a:r>
            <a:endParaRPr lang="en-US" dirty="0"/>
          </a:p>
          <a:p>
            <a:endParaRPr lang="en-US" dirty="0"/>
          </a:p>
          <a:p>
            <a:r>
              <a:rPr lang="en-US" dirty="0"/>
              <a:t>Once the 2020-21 application is approved, sponsors will re-apply in school year 2021-22. This ensures important application data will roll over and less data input is required in the 2021-22 application. </a:t>
            </a:r>
          </a:p>
          <a:p>
            <a:endParaRPr lang="en-US" dirty="0"/>
          </a:p>
        </p:txBody>
      </p:sp>
      <p:sp>
        <p:nvSpPr>
          <p:cNvPr id="4" name="Slide Number Placeholder 3">
            <a:extLst>
              <a:ext uri="{FF2B5EF4-FFF2-40B4-BE49-F238E27FC236}">
                <a16:creationId xmlns:a16="http://schemas.microsoft.com/office/drawing/2014/main" id="{AA2B4142-A98C-4017-8E10-522F43B6C145}"/>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custDataLst>
      <p:tags r:id="rId1"/>
    </p:custDataLst>
    <p:extLst>
      <p:ext uri="{BB962C8B-B14F-4D97-AF65-F5344CB8AC3E}">
        <p14:creationId xmlns:p14="http://schemas.microsoft.com/office/powerpoint/2010/main" val="2536760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AF5117-448A-4C8A-80DA-00B4CC10055D}"/>
              </a:ext>
            </a:extLst>
          </p:cNvPr>
          <p:cNvPicPr>
            <a:picLocks noChangeAspect="1"/>
          </p:cNvPicPr>
          <p:nvPr/>
        </p:nvPicPr>
        <p:blipFill rotWithShape="1">
          <a:blip r:embed="rId4"/>
          <a:srcRect t="12371" b="15488"/>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55ADDCFF-556C-4F9E-A76F-DF8334D4A35E}"/>
              </a:ext>
            </a:extLst>
          </p:cNvPr>
          <p:cNvSpPr>
            <a:spLocks noGrp="1"/>
          </p:cNvSpPr>
          <p:nvPr>
            <p:ph idx="1"/>
          </p:nvPr>
        </p:nvSpPr>
        <p:spPr>
          <a:xfrm>
            <a:off x="494676" y="3903663"/>
            <a:ext cx="7807685" cy="2452687"/>
          </a:xfrm>
        </p:spPr>
        <p:txBody>
          <a:bodyPr anchor="ctr">
            <a:normAutofit/>
          </a:bodyPr>
          <a:lstStyle/>
          <a:p>
            <a:r>
              <a:rPr lang="en-US" dirty="0"/>
              <a:t>What have you connected with from the presentation so far? Any “ah ha’s”?</a:t>
            </a:r>
          </a:p>
          <a:p>
            <a:r>
              <a:rPr lang="en-US" dirty="0"/>
              <a:t>What is hard to wrap your head around still?</a:t>
            </a:r>
          </a:p>
          <a:p>
            <a:endParaRPr lang="en-US" dirty="0"/>
          </a:p>
          <a:p>
            <a:pPr marL="0" indent="0">
              <a:buNone/>
            </a:pPr>
            <a:r>
              <a:rPr lang="en-US" dirty="0">
                <a:hlinkClick r:id="rId5"/>
              </a:rPr>
              <a:t>https://jamboard.google.com/d/1G8xqfh8dGBgFH40WHrI0uYI7eVl_n_9bU38z6O1Td5U/edit?usp=sharing</a:t>
            </a:r>
            <a:r>
              <a:rPr lang="en-US" dirty="0"/>
              <a:t> </a:t>
            </a:r>
          </a:p>
        </p:txBody>
      </p:sp>
      <p:sp>
        <p:nvSpPr>
          <p:cNvPr id="4" name="Slide Number Placeholder 3">
            <a:extLst>
              <a:ext uri="{FF2B5EF4-FFF2-40B4-BE49-F238E27FC236}">
                <a16:creationId xmlns:a16="http://schemas.microsoft.com/office/drawing/2014/main" id="{E8C65DC1-23B9-4945-95E7-F79B225FA088}"/>
              </a:ext>
            </a:extLst>
          </p:cNvPr>
          <p:cNvSpPr>
            <a:spLocks noGrp="1"/>
          </p:cNvSpPr>
          <p:nvPr>
            <p:ph type="sldNum" sz="quarter" idx="12"/>
          </p:nvPr>
        </p:nvSpPr>
        <p:spPr>
          <a:xfrm>
            <a:off x="6648450" y="6356350"/>
            <a:ext cx="2057400" cy="365125"/>
          </a:xfrm>
        </p:spPr>
        <p:txBody>
          <a:bodyPr>
            <a:normAutofit/>
          </a:bodyPr>
          <a:lstStyle/>
          <a:p>
            <a:pPr algn="r">
              <a:spcAft>
                <a:spcPts val="600"/>
              </a:spcAft>
            </a:pPr>
            <a:fld id="{C479D5F6-EDCB-402A-AC08-4943A1820E8F}" type="slidenum">
              <a:rPr lang="en-US" sz="1000">
                <a:solidFill>
                  <a:schemeClr val="tx1">
                    <a:lumMod val="75000"/>
                    <a:lumOff val="25000"/>
                  </a:schemeClr>
                </a:solidFill>
              </a:rPr>
              <a:pPr algn="r">
                <a:spcAft>
                  <a:spcPts val="600"/>
                </a:spcAft>
              </a:pPr>
              <a:t>24</a:t>
            </a:fld>
            <a:endParaRPr lang="en-US" sz="100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1885755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Flowchart: Document 191">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rgbClr val="81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EC0EB0-E575-42E6-94D6-4DEE81F7949E}"/>
              </a:ext>
            </a:extLst>
          </p:cNvPr>
          <p:cNvSpPr>
            <a:spLocks noGrp="1"/>
          </p:cNvSpPr>
          <p:nvPr>
            <p:ph type="title"/>
          </p:nvPr>
        </p:nvSpPr>
        <p:spPr>
          <a:xfrm>
            <a:off x="628650" y="171162"/>
            <a:ext cx="2130136" cy="2371148"/>
          </a:xfrm>
        </p:spPr>
        <p:txBody>
          <a:bodyPr vert="horz" lIns="91440" tIns="45720" rIns="91440" bIns="45720" rtlCol="0" anchor="ctr">
            <a:normAutofit/>
          </a:bodyPr>
          <a:lstStyle/>
          <a:p>
            <a:r>
              <a:rPr lang="en-US" sz="2800" kern="1200">
                <a:solidFill>
                  <a:srgbClr val="FFFFFF"/>
                </a:solidFill>
                <a:latin typeface="+mj-lt"/>
                <a:ea typeface="+mj-ea"/>
                <a:cs typeface="+mj-cs"/>
              </a:rPr>
              <a:t>Break</a:t>
            </a:r>
          </a:p>
        </p:txBody>
      </p:sp>
      <p:pic>
        <p:nvPicPr>
          <p:cNvPr id="1026" name="Picture 2">
            <a:extLst>
              <a:ext uri="{FF2B5EF4-FFF2-40B4-BE49-F238E27FC236}">
                <a16:creationId xmlns:a16="http://schemas.microsoft.com/office/drawing/2014/main" id="{0C9C299D-0654-4B91-93BA-42235A9BA78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091" r="13816" b="-3"/>
          <a:stretch/>
        </p:blipFill>
        <p:spPr bwMode="auto">
          <a:xfrm>
            <a:off x="3266935" y="640080"/>
            <a:ext cx="5288680" cy="557881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669606C-5D37-43B9-AA0B-DBB12BF57BD0}"/>
              </a:ext>
            </a:extLst>
          </p:cNvPr>
          <p:cNvSpPr>
            <a:spLocks noGrp="1"/>
          </p:cNvSpPr>
          <p:nvPr>
            <p:ph type="sldNum" sz="quarter" idx="12"/>
          </p:nvPr>
        </p:nvSpPr>
        <p:spPr>
          <a:xfrm>
            <a:off x="8194857" y="6356350"/>
            <a:ext cx="469082" cy="365125"/>
          </a:xfrm>
          <a:noFill/>
        </p:spPr>
        <p:txBody>
          <a:bodyPr vert="horz" lIns="91440" tIns="45720" rIns="91440" bIns="45720" rtlCol="0" anchor="ctr">
            <a:normAutofit/>
          </a:bodyPr>
          <a:lstStyle/>
          <a:p>
            <a:pPr>
              <a:spcAft>
                <a:spcPts val="600"/>
              </a:spcAft>
              <a:defRPr/>
            </a:pPr>
            <a:fld id="{C479D5F6-EDCB-402A-AC08-4943A1820E8F}" type="slidenum">
              <a:rPr lang="en-US" sz="1200">
                <a:solidFill>
                  <a:schemeClr val="tx1">
                    <a:tint val="75000"/>
                  </a:schemeClr>
                </a:solidFill>
              </a:rPr>
              <a:pPr>
                <a:spcAft>
                  <a:spcPts val="600"/>
                </a:spcAft>
                <a:defRPr/>
              </a:pPr>
              <a:t>25</a:t>
            </a:fld>
            <a:endParaRPr lang="en-US" sz="1200">
              <a:solidFill>
                <a:schemeClr val="tx1">
                  <a:tint val="75000"/>
                </a:schemeClr>
              </a:solidFill>
            </a:endParaRPr>
          </a:p>
        </p:txBody>
      </p:sp>
    </p:spTree>
    <p:custDataLst>
      <p:tags r:id="rId1"/>
    </p:custDataLst>
    <p:extLst>
      <p:ext uri="{BB962C8B-B14F-4D97-AF65-F5344CB8AC3E}">
        <p14:creationId xmlns:p14="http://schemas.microsoft.com/office/powerpoint/2010/main" val="113689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BA087-CD8B-4E7C-8443-4BE11BCEAD1F}"/>
              </a:ext>
            </a:extLst>
          </p:cNvPr>
          <p:cNvSpPr>
            <a:spLocks noGrp="1"/>
          </p:cNvSpPr>
          <p:nvPr>
            <p:ph type="ctrTitle"/>
          </p:nvPr>
        </p:nvSpPr>
        <p:spPr>
          <a:xfrm>
            <a:off x="685800" y="1710777"/>
            <a:ext cx="7772400" cy="771166"/>
          </a:xfrm>
        </p:spPr>
        <p:txBody>
          <a:bodyPr>
            <a:normAutofit fontScale="90000"/>
          </a:bodyPr>
          <a:lstStyle/>
          <a:p>
            <a:r>
              <a:rPr lang="en-US" dirty="0"/>
              <a:t>Program Requirements</a:t>
            </a:r>
            <a:br>
              <a:rPr lang="en-US" dirty="0"/>
            </a:br>
            <a:br>
              <a:rPr lang="en-US" sz="3300" dirty="0"/>
            </a:br>
            <a:endParaRPr lang="en-US" sz="3300" dirty="0"/>
          </a:p>
        </p:txBody>
      </p:sp>
      <p:sp>
        <p:nvSpPr>
          <p:cNvPr id="3" name="Slide Number Placeholder 2">
            <a:extLst>
              <a:ext uri="{FF2B5EF4-FFF2-40B4-BE49-F238E27FC236}">
                <a16:creationId xmlns:a16="http://schemas.microsoft.com/office/drawing/2014/main" id="{89618954-7049-4B36-8343-B17D747D5B07}"/>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
        <p:nvSpPr>
          <p:cNvPr id="4" name="TextBox 3">
            <a:extLst>
              <a:ext uri="{FF2B5EF4-FFF2-40B4-BE49-F238E27FC236}">
                <a16:creationId xmlns:a16="http://schemas.microsoft.com/office/drawing/2014/main" id="{48846BFD-2A43-450F-9DF6-90F4F18CB6A0}"/>
              </a:ext>
            </a:extLst>
          </p:cNvPr>
          <p:cNvSpPr txBox="1"/>
          <p:nvPr/>
        </p:nvSpPr>
        <p:spPr>
          <a:xfrm>
            <a:off x="1447800" y="2393758"/>
            <a:ext cx="6248400" cy="3323987"/>
          </a:xfrm>
          <a:prstGeom prst="rect">
            <a:avLst/>
          </a:prstGeom>
          <a:noFill/>
        </p:spPr>
        <p:txBody>
          <a:bodyPr wrap="square" rtlCol="0">
            <a:spAutoFit/>
          </a:bodyPr>
          <a:lstStyle/>
          <a:p>
            <a:pPr marL="457200" indent="-457200">
              <a:buFont typeface="Courier New" panose="02070309020205020404" pitchFamily="49" charset="0"/>
              <a:buChar char="o"/>
            </a:pPr>
            <a:r>
              <a:rPr lang="en-US" sz="3000" dirty="0">
                <a:solidFill>
                  <a:schemeClr val="bg1"/>
                </a:solidFill>
              </a:rPr>
              <a:t>Meal Patterns</a:t>
            </a:r>
          </a:p>
          <a:p>
            <a:pPr marL="457200" indent="-457200">
              <a:buFont typeface="Courier New" panose="02070309020205020404" pitchFamily="49" charset="0"/>
              <a:buChar char="o"/>
            </a:pPr>
            <a:r>
              <a:rPr lang="en-US" sz="3000" dirty="0">
                <a:solidFill>
                  <a:schemeClr val="bg1"/>
                </a:solidFill>
              </a:rPr>
              <a:t>Civil Rights/Special Dietary Needs</a:t>
            </a:r>
          </a:p>
          <a:p>
            <a:pPr marL="457200" indent="-457200">
              <a:buFont typeface="Courier New" panose="02070309020205020404" pitchFamily="49" charset="0"/>
              <a:buChar char="o"/>
            </a:pPr>
            <a:r>
              <a:rPr lang="en-US" sz="3000" dirty="0">
                <a:solidFill>
                  <a:schemeClr val="bg1"/>
                </a:solidFill>
              </a:rPr>
              <a:t>Food Safety</a:t>
            </a:r>
          </a:p>
          <a:p>
            <a:pPr marL="457200" indent="-457200">
              <a:buFont typeface="Courier New" panose="02070309020205020404" pitchFamily="49" charset="0"/>
              <a:buChar char="o"/>
            </a:pPr>
            <a:r>
              <a:rPr lang="en-US" sz="3000" dirty="0">
                <a:solidFill>
                  <a:schemeClr val="bg1"/>
                </a:solidFill>
              </a:rPr>
              <a:t>Smart Snacks &amp; Competitive Foods</a:t>
            </a:r>
          </a:p>
          <a:p>
            <a:pPr marL="457200" indent="-457200">
              <a:buFont typeface="Courier New" panose="02070309020205020404" pitchFamily="49" charset="0"/>
              <a:buChar char="o"/>
            </a:pPr>
            <a:r>
              <a:rPr lang="en-US" sz="3000" dirty="0">
                <a:solidFill>
                  <a:schemeClr val="bg1"/>
                </a:solidFill>
              </a:rPr>
              <a:t>Local Wellness Policy</a:t>
            </a:r>
          </a:p>
          <a:p>
            <a:pPr marL="457200" indent="-457200">
              <a:buFont typeface="Courier New" panose="02070309020205020404" pitchFamily="49" charset="0"/>
              <a:buChar char="o"/>
            </a:pPr>
            <a:r>
              <a:rPr lang="en-US" sz="3000" dirty="0">
                <a:solidFill>
                  <a:schemeClr val="bg1"/>
                </a:solidFill>
              </a:rPr>
              <a:t>Professional Standards</a:t>
            </a:r>
          </a:p>
          <a:p>
            <a:pPr marL="457200" indent="-457200">
              <a:buFont typeface="Courier New" panose="02070309020205020404" pitchFamily="49" charset="0"/>
              <a:buChar char="o"/>
            </a:pPr>
            <a:r>
              <a:rPr lang="en-US" sz="3000" dirty="0">
                <a:solidFill>
                  <a:schemeClr val="bg1"/>
                </a:solidFill>
              </a:rPr>
              <a:t>Monitoring</a:t>
            </a:r>
          </a:p>
        </p:txBody>
      </p:sp>
    </p:spTree>
    <p:custDataLst>
      <p:tags r:id="rId1"/>
    </p:custDataLst>
    <p:extLst>
      <p:ext uri="{BB962C8B-B14F-4D97-AF65-F5344CB8AC3E}">
        <p14:creationId xmlns:p14="http://schemas.microsoft.com/office/powerpoint/2010/main" val="3038352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27624-1E5A-4498-9585-6FC0A649951A}"/>
              </a:ext>
            </a:extLst>
          </p:cNvPr>
          <p:cNvSpPr>
            <a:spLocks noGrp="1"/>
          </p:cNvSpPr>
          <p:nvPr>
            <p:ph type="title"/>
          </p:nvPr>
        </p:nvSpPr>
        <p:spPr>
          <a:xfrm>
            <a:off x="3575482" y="-651979"/>
            <a:ext cx="4939868" cy="1286160"/>
          </a:xfrm>
        </p:spPr>
        <p:txBody>
          <a:bodyPr anchor="b">
            <a:normAutofit/>
          </a:bodyPr>
          <a:lstStyle/>
          <a:p>
            <a:r>
              <a:rPr lang="en-US" dirty="0"/>
              <a:t>Meal Pattern Overview</a:t>
            </a:r>
          </a:p>
        </p:txBody>
      </p:sp>
      <p:sp>
        <p:nvSpPr>
          <p:cNvPr id="3" name="Content Placeholder 2">
            <a:extLst>
              <a:ext uri="{FF2B5EF4-FFF2-40B4-BE49-F238E27FC236}">
                <a16:creationId xmlns:a16="http://schemas.microsoft.com/office/drawing/2014/main" id="{91AF3E6E-A75C-4E0B-A8A9-E8801D142A6D}"/>
              </a:ext>
            </a:extLst>
          </p:cNvPr>
          <p:cNvSpPr>
            <a:spLocks noGrp="1"/>
          </p:cNvSpPr>
          <p:nvPr>
            <p:ph idx="1"/>
          </p:nvPr>
        </p:nvSpPr>
        <p:spPr>
          <a:xfrm>
            <a:off x="3724073" y="1667233"/>
            <a:ext cx="5187246" cy="4308391"/>
          </a:xfrm>
        </p:spPr>
        <p:txBody>
          <a:bodyPr>
            <a:normAutofit lnSpcReduction="10000"/>
          </a:bodyPr>
          <a:lstStyle/>
          <a:p>
            <a:r>
              <a:rPr lang="en-US" dirty="0"/>
              <a:t>All meals offered must meet the NSLP/SBP meal pattern component and quantity requirements and dietary specifications</a:t>
            </a:r>
          </a:p>
          <a:p>
            <a:r>
              <a:rPr lang="en-US" dirty="0"/>
              <a:t>Meal patterns emphasize fruits and vegetables, whole grains, and age-appropriate nutrition</a:t>
            </a:r>
          </a:p>
          <a:p>
            <a:r>
              <a:rPr lang="en-US" dirty="0"/>
              <a:t>USDA recognized the potential challenges of returning to NSLP/SBP meal patterns and is allowing flexibilities</a:t>
            </a:r>
          </a:p>
          <a:p>
            <a:r>
              <a:rPr lang="en-US" dirty="0">
                <a:hlinkClick r:id="rId4"/>
              </a:rPr>
              <a:t>Menu Planning </a:t>
            </a:r>
            <a:r>
              <a:rPr lang="en-US" dirty="0"/>
              <a:t>webpage</a:t>
            </a:r>
          </a:p>
          <a:p>
            <a:endParaRPr lang="en-US" sz="1800" dirty="0"/>
          </a:p>
        </p:txBody>
      </p:sp>
      <p:pic>
        <p:nvPicPr>
          <p:cNvPr id="6" name="Picture 5" descr="A picture containing food, vegetable, different, container&#10;&#10;Description automatically generated">
            <a:extLst>
              <a:ext uri="{FF2B5EF4-FFF2-40B4-BE49-F238E27FC236}">
                <a16:creationId xmlns:a16="http://schemas.microsoft.com/office/drawing/2014/main" id="{A1B6096D-6800-42B1-A57E-49FB9A317AD8}"/>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32119" r="31634"/>
          <a:stretch/>
        </p:blipFill>
        <p:spPr>
          <a:xfrm>
            <a:off x="20" y="10"/>
            <a:ext cx="3476673" cy="6857990"/>
          </a:xfrm>
          <a:prstGeom prst="rect">
            <a:avLst/>
          </a:prstGeom>
          <a:effectLst/>
        </p:spPr>
      </p:pic>
      <p:sp>
        <p:nvSpPr>
          <p:cNvPr id="4" name="Slide Number Placeholder 3">
            <a:extLst>
              <a:ext uri="{FF2B5EF4-FFF2-40B4-BE49-F238E27FC236}">
                <a16:creationId xmlns:a16="http://schemas.microsoft.com/office/drawing/2014/main" id="{E6751BBD-3E45-41ED-B724-FE8145312C38}"/>
              </a:ext>
            </a:extLst>
          </p:cNvPr>
          <p:cNvSpPr>
            <a:spLocks noGrp="1"/>
          </p:cNvSpPr>
          <p:nvPr>
            <p:ph type="sldNum" sz="quarter" idx="12"/>
          </p:nvPr>
        </p:nvSpPr>
        <p:spPr>
          <a:xfrm>
            <a:off x="7625281" y="6356350"/>
            <a:ext cx="890069" cy="365125"/>
          </a:xfrm>
        </p:spPr>
        <p:txBody>
          <a:bodyPr>
            <a:normAutofit/>
          </a:bodyPr>
          <a:lstStyle/>
          <a:p>
            <a:pPr>
              <a:spcAft>
                <a:spcPts val="600"/>
              </a:spcAft>
            </a:pPr>
            <a:fld id="{C479D5F6-EDCB-402A-AC08-4943A1820E8F}" type="slidenum">
              <a:rPr lang="en-US" smtClean="0"/>
              <a:pPr>
                <a:spcAft>
                  <a:spcPts val="600"/>
                </a:spcAft>
              </a:pPr>
              <a:t>27</a:t>
            </a:fld>
            <a:endParaRPr lang="en-US"/>
          </a:p>
        </p:txBody>
      </p:sp>
    </p:spTree>
    <p:custDataLst>
      <p:tags r:id="rId1"/>
    </p:custDataLst>
    <p:extLst>
      <p:ext uri="{BB962C8B-B14F-4D97-AF65-F5344CB8AC3E}">
        <p14:creationId xmlns:p14="http://schemas.microsoft.com/office/powerpoint/2010/main" val="3862868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AA498-19F4-4890-A5EF-82D03D836723}"/>
              </a:ext>
            </a:extLst>
          </p:cNvPr>
          <p:cNvSpPr>
            <a:spLocks noGrp="1"/>
          </p:cNvSpPr>
          <p:nvPr>
            <p:ph type="title"/>
          </p:nvPr>
        </p:nvSpPr>
        <p:spPr/>
        <p:txBody>
          <a:bodyPr/>
          <a:lstStyle/>
          <a:p>
            <a:r>
              <a:rPr lang="en-US" dirty="0">
                <a:hlinkClick r:id="rId4"/>
              </a:rPr>
              <a:t>Meal Pattern Comparison Chart</a:t>
            </a:r>
            <a:endParaRPr lang="en-US" dirty="0"/>
          </a:p>
        </p:txBody>
      </p:sp>
      <p:sp>
        <p:nvSpPr>
          <p:cNvPr id="4" name="Slide Number Placeholder 3">
            <a:extLst>
              <a:ext uri="{FF2B5EF4-FFF2-40B4-BE49-F238E27FC236}">
                <a16:creationId xmlns:a16="http://schemas.microsoft.com/office/drawing/2014/main" id="{1C8226C7-B0ED-4C5D-963E-A2EA8CC86FBB}"/>
              </a:ext>
            </a:extLst>
          </p:cNvPr>
          <p:cNvSpPr>
            <a:spLocks noGrp="1"/>
          </p:cNvSpPr>
          <p:nvPr>
            <p:ph type="sldNum" sz="quarter" idx="12"/>
          </p:nvPr>
        </p:nvSpPr>
        <p:spPr/>
        <p:txBody>
          <a:bodyPr/>
          <a:lstStyle/>
          <a:p>
            <a:fld id="{C479D5F6-EDCB-402A-AC08-4943A1820E8F}" type="slidenum">
              <a:rPr lang="en-US" smtClean="0"/>
              <a:pPr/>
              <a:t>28</a:t>
            </a:fld>
            <a:endParaRPr lang="en-US" dirty="0"/>
          </a:p>
        </p:txBody>
      </p:sp>
      <p:pic>
        <p:nvPicPr>
          <p:cNvPr id="6" name="Picture 5">
            <a:extLst>
              <a:ext uri="{FF2B5EF4-FFF2-40B4-BE49-F238E27FC236}">
                <a16:creationId xmlns:a16="http://schemas.microsoft.com/office/drawing/2014/main" id="{9F174A6C-7E96-4248-9D45-6E4B734DA120}"/>
              </a:ext>
            </a:extLst>
          </p:cNvPr>
          <p:cNvPicPr>
            <a:picLocks noChangeAspect="1"/>
          </p:cNvPicPr>
          <p:nvPr/>
        </p:nvPicPr>
        <p:blipFill>
          <a:blip r:embed="rId5"/>
          <a:stretch>
            <a:fillRect/>
          </a:stretch>
        </p:blipFill>
        <p:spPr>
          <a:xfrm>
            <a:off x="1164777" y="1417740"/>
            <a:ext cx="6571733" cy="5009278"/>
          </a:xfrm>
          <a:prstGeom prst="rect">
            <a:avLst/>
          </a:prstGeom>
          <a:ln>
            <a:solidFill>
              <a:schemeClr val="tx1"/>
            </a:solidFill>
          </a:ln>
        </p:spPr>
      </p:pic>
    </p:spTree>
    <p:custDataLst>
      <p:tags r:id="rId1"/>
    </p:custDataLst>
    <p:extLst>
      <p:ext uri="{BB962C8B-B14F-4D97-AF65-F5344CB8AC3E}">
        <p14:creationId xmlns:p14="http://schemas.microsoft.com/office/powerpoint/2010/main" val="3682911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690FA-79C3-4389-B2D8-A4ADD93D1595}"/>
              </a:ext>
            </a:extLst>
          </p:cNvPr>
          <p:cNvSpPr>
            <a:spLocks noGrp="1"/>
          </p:cNvSpPr>
          <p:nvPr>
            <p:ph type="title"/>
          </p:nvPr>
        </p:nvSpPr>
        <p:spPr/>
        <p:txBody>
          <a:bodyPr/>
          <a:lstStyle/>
          <a:p>
            <a:r>
              <a:rPr lang="en-US" dirty="0"/>
              <a:t>Meal Pattern Waivers</a:t>
            </a:r>
          </a:p>
        </p:txBody>
      </p:sp>
      <p:sp>
        <p:nvSpPr>
          <p:cNvPr id="3" name="Content Placeholder 2">
            <a:extLst>
              <a:ext uri="{FF2B5EF4-FFF2-40B4-BE49-F238E27FC236}">
                <a16:creationId xmlns:a16="http://schemas.microsoft.com/office/drawing/2014/main" id="{22C7C6FE-772B-475B-88F7-403BBCB88EA5}"/>
              </a:ext>
            </a:extLst>
          </p:cNvPr>
          <p:cNvSpPr>
            <a:spLocks noGrp="1"/>
          </p:cNvSpPr>
          <p:nvPr>
            <p:ph idx="1"/>
          </p:nvPr>
        </p:nvSpPr>
        <p:spPr>
          <a:xfrm>
            <a:off x="458649" y="1676933"/>
            <a:ext cx="8226702" cy="4640674"/>
          </a:xfrm>
        </p:spPr>
        <p:txBody>
          <a:bodyPr>
            <a:normAutofit lnSpcReduction="10000"/>
          </a:bodyPr>
          <a:lstStyle/>
          <a:p>
            <a:pPr>
              <a:spcAft>
                <a:spcPts val="600"/>
              </a:spcAft>
            </a:pPr>
            <a:r>
              <a:rPr lang="en-US" dirty="0"/>
              <a:t>USDA is allowing meal pattern waiver requests for the following: </a:t>
            </a:r>
          </a:p>
          <a:p>
            <a:pPr lvl="2">
              <a:buFont typeface="Courier New" panose="02070309020205020404" pitchFamily="49" charset="0"/>
              <a:buChar char="o"/>
            </a:pPr>
            <a:r>
              <a:rPr lang="en-US" sz="2200" dirty="0"/>
              <a:t>Sodium requirements</a:t>
            </a:r>
          </a:p>
          <a:p>
            <a:pPr lvl="2">
              <a:buFont typeface="Courier New" panose="02070309020205020404" pitchFamily="49" charset="0"/>
              <a:buChar char="o"/>
            </a:pPr>
            <a:r>
              <a:rPr lang="en-US" sz="2200" dirty="0"/>
              <a:t>Whole grain-rich requirements</a:t>
            </a:r>
          </a:p>
          <a:p>
            <a:pPr lvl="2">
              <a:buFont typeface="Courier New" panose="02070309020205020404" pitchFamily="49" charset="0"/>
              <a:buChar char="o"/>
            </a:pPr>
            <a:r>
              <a:rPr lang="en-US" sz="2200" dirty="0"/>
              <a:t>Vegetable subgroup requirements</a:t>
            </a:r>
          </a:p>
          <a:p>
            <a:pPr lvl="2">
              <a:buFont typeface="Courier New" panose="02070309020205020404" pitchFamily="49" charset="0"/>
              <a:buChar char="o"/>
            </a:pPr>
            <a:r>
              <a:rPr lang="en-US" sz="2200" dirty="0"/>
              <a:t>Milk variety requirements</a:t>
            </a:r>
          </a:p>
          <a:p>
            <a:pPr lvl="2">
              <a:buFont typeface="Courier New" panose="02070309020205020404" pitchFamily="49" charset="0"/>
              <a:buChar char="o"/>
            </a:pPr>
            <a:r>
              <a:rPr lang="en-US" sz="2200" dirty="0"/>
              <a:t>Low-fat flavored milk</a:t>
            </a:r>
          </a:p>
          <a:p>
            <a:pPr lvl="2">
              <a:buFont typeface="Courier New" panose="02070309020205020404" pitchFamily="49" charset="0"/>
              <a:buChar char="o"/>
            </a:pPr>
            <a:r>
              <a:rPr lang="en-US" sz="2200" dirty="0"/>
              <a:t>Age/grade group (K-12)</a:t>
            </a:r>
          </a:p>
          <a:p>
            <a:pPr marL="0" indent="0">
              <a:buNone/>
            </a:pPr>
            <a:endParaRPr lang="en-US" dirty="0"/>
          </a:p>
          <a:p>
            <a:pPr>
              <a:spcAft>
                <a:spcPts val="6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Sponsors may apply for these flexibilities using the </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Meal Pattern Waiver Request form</a:t>
            </a:r>
            <a:endPar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cs typeface="Times New Roman" panose="02020603050405020304" pitchFamily="18" charset="0"/>
              </a:rPr>
              <a:t>For questions, contact Erin Opgenorth at </a:t>
            </a:r>
            <a:r>
              <a:rPr lang="en-US" dirty="0">
                <a:solidFill>
                  <a:srgbClr val="0563C1"/>
                </a:solidFill>
                <a:latin typeface="Calibri" panose="020F0502020204030204" pitchFamily="34" charset="0"/>
                <a:cs typeface="Times New Roman" panose="02020603050405020304" pitchFamily="18" charset="0"/>
                <a:hlinkClick r:id="rId5"/>
              </a:rPr>
              <a:t>Opgenorth_e@cde.state.co.us</a:t>
            </a:r>
            <a:r>
              <a:rPr lang="en-US" dirty="0">
                <a:solidFill>
                  <a:srgbClr val="0563C1"/>
                </a:solidFill>
                <a:latin typeface="Calibri" panose="020F0502020204030204" pitchFamily="34" charset="0"/>
                <a:cs typeface="Times New Roman" panose="02020603050405020304" pitchFamily="18" charset="0"/>
              </a:rPr>
              <a:t> </a:t>
            </a:r>
            <a:r>
              <a:rPr lang="en-US" dirty="0">
                <a:latin typeface="Calibri" panose="020F0502020204030204" pitchFamily="34" charset="0"/>
                <a:cs typeface="Times New Roman" panose="02020603050405020304" pitchFamily="18" charset="0"/>
              </a:rPr>
              <a:t>or 720-822-1883.</a:t>
            </a:r>
            <a:endParaRPr lang="en-US" dirty="0"/>
          </a:p>
        </p:txBody>
      </p:sp>
      <p:sp>
        <p:nvSpPr>
          <p:cNvPr id="4" name="Slide Number Placeholder 3">
            <a:extLst>
              <a:ext uri="{FF2B5EF4-FFF2-40B4-BE49-F238E27FC236}">
                <a16:creationId xmlns:a16="http://schemas.microsoft.com/office/drawing/2014/main" id="{05C4C554-61FB-4DB3-B6B9-9181E4D32F1A}"/>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Tree>
    <p:custDataLst>
      <p:tags r:id="rId1"/>
    </p:custDataLst>
    <p:extLst>
      <p:ext uri="{BB962C8B-B14F-4D97-AF65-F5344CB8AC3E}">
        <p14:creationId xmlns:p14="http://schemas.microsoft.com/office/powerpoint/2010/main" val="3980978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830AF79D-465A-4681-98B4-A5C340C51447}"/>
              </a:ext>
            </a:extLst>
          </p:cNvPr>
          <p:cNvGraphicFramePr>
            <a:graphicFrameLocks noGrp="1"/>
          </p:cNvGraphicFramePr>
          <p:nvPr>
            <p:ph idx="4294967295"/>
            <p:extLst>
              <p:ext uri="{D42A27DB-BD31-4B8C-83A1-F6EECF244321}">
                <p14:modId xmlns:p14="http://schemas.microsoft.com/office/powerpoint/2010/main" val="4043472565"/>
              </p:ext>
            </p:extLst>
          </p:nvPr>
        </p:nvGraphicFramePr>
        <p:xfrm>
          <a:off x="930728" y="130629"/>
          <a:ext cx="7282543" cy="60415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4F313E7B-790C-42AB-866C-4AC2401D1DEC}"/>
              </a:ext>
            </a:extLst>
          </p:cNvPr>
          <p:cNvSpPr txBox="1"/>
          <p:nvPr/>
        </p:nvSpPr>
        <p:spPr>
          <a:xfrm>
            <a:off x="4179454" y="5721989"/>
            <a:ext cx="300182" cy="923330"/>
          </a:xfrm>
          <a:prstGeom prst="rect">
            <a:avLst/>
          </a:prstGeom>
          <a:noFill/>
        </p:spPr>
        <p:txBody>
          <a:bodyPr wrap="square">
            <a:spAutoFit/>
          </a:bodyPr>
          <a:lstStyle/>
          <a:p>
            <a:endParaRPr lang="en-US" dirty="0">
              <a:latin typeface="Calibri" panose="020F0502020204030204"/>
            </a:endParaRPr>
          </a:p>
          <a:p>
            <a:endParaRPr lang="en-US" dirty="0">
              <a:latin typeface="Calibri" panose="020F0502020204030204"/>
            </a:endParaRPr>
          </a:p>
          <a:p>
            <a:fld id="{C479D5F6-EDCB-402A-AC08-4943A1820E8F}" type="slidenum">
              <a:rPr lang="en-US" smtClean="0">
                <a:latin typeface="Calibri" panose="020F0502020204030204"/>
              </a:rPr>
              <a:pPr/>
              <a:t>3</a:t>
            </a:fld>
            <a:endParaRPr lang="en-US" dirty="0">
              <a:latin typeface="Calibri" panose="020F0502020204030204"/>
            </a:endParaRPr>
          </a:p>
        </p:txBody>
      </p:sp>
    </p:spTree>
    <p:custDataLst>
      <p:tags r:id="rId1"/>
    </p:custDataLst>
    <p:extLst>
      <p:ext uri="{BB962C8B-B14F-4D97-AF65-F5344CB8AC3E}">
        <p14:creationId xmlns:p14="http://schemas.microsoft.com/office/powerpoint/2010/main" val="4159728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AA498-19F4-4890-A5EF-82D03D836723}"/>
              </a:ext>
            </a:extLst>
          </p:cNvPr>
          <p:cNvSpPr>
            <a:spLocks noGrp="1"/>
          </p:cNvSpPr>
          <p:nvPr>
            <p:ph type="title"/>
          </p:nvPr>
        </p:nvSpPr>
        <p:spPr/>
        <p:txBody>
          <a:bodyPr/>
          <a:lstStyle/>
          <a:p>
            <a:r>
              <a:rPr lang="en-US" dirty="0"/>
              <a:t>Examples of Appropriate Waiver Justifications</a:t>
            </a:r>
          </a:p>
        </p:txBody>
      </p:sp>
      <p:sp>
        <p:nvSpPr>
          <p:cNvPr id="4" name="Slide Number Placeholder 3">
            <a:extLst>
              <a:ext uri="{FF2B5EF4-FFF2-40B4-BE49-F238E27FC236}">
                <a16:creationId xmlns:a16="http://schemas.microsoft.com/office/drawing/2014/main" id="{1C8226C7-B0ED-4C5D-963E-A2EA8CC86FBB}"/>
              </a:ext>
            </a:extLst>
          </p:cNvPr>
          <p:cNvSpPr>
            <a:spLocks noGrp="1"/>
          </p:cNvSpPr>
          <p:nvPr>
            <p:ph type="sldNum" sz="quarter" idx="12"/>
          </p:nvPr>
        </p:nvSpPr>
        <p:spPr/>
        <p:txBody>
          <a:bodyPr/>
          <a:lstStyle/>
          <a:p>
            <a:fld id="{C479D5F6-EDCB-402A-AC08-4943A1820E8F}" type="slidenum">
              <a:rPr lang="en-US" smtClean="0"/>
              <a:pPr/>
              <a:t>30</a:t>
            </a:fld>
            <a:endParaRPr lang="en-US" dirty="0"/>
          </a:p>
        </p:txBody>
      </p:sp>
      <p:graphicFrame>
        <p:nvGraphicFramePr>
          <p:cNvPr id="9" name="Content Placeholder 8">
            <a:extLst>
              <a:ext uri="{FF2B5EF4-FFF2-40B4-BE49-F238E27FC236}">
                <a16:creationId xmlns:a16="http://schemas.microsoft.com/office/drawing/2014/main" id="{685769E4-C932-4BF2-8B24-353D259CFE70}"/>
              </a:ext>
            </a:extLst>
          </p:cNvPr>
          <p:cNvGraphicFramePr>
            <a:graphicFrameLocks noGrp="1"/>
          </p:cNvGraphicFramePr>
          <p:nvPr>
            <p:ph idx="1"/>
            <p:extLst>
              <p:ext uri="{D42A27DB-BD31-4B8C-83A1-F6EECF244321}">
                <p14:modId xmlns:p14="http://schemas.microsoft.com/office/powerpoint/2010/main" val="418141692"/>
              </p:ext>
            </p:extLst>
          </p:nvPr>
        </p:nvGraphicFramePr>
        <p:xfrm>
          <a:off x="628650" y="1463040"/>
          <a:ext cx="7886700" cy="46406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881895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AA498-19F4-4890-A5EF-82D03D836723}"/>
              </a:ext>
            </a:extLst>
          </p:cNvPr>
          <p:cNvSpPr>
            <a:spLocks noGrp="1"/>
          </p:cNvSpPr>
          <p:nvPr>
            <p:ph type="title"/>
          </p:nvPr>
        </p:nvSpPr>
        <p:spPr/>
        <p:txBody>
          <a:bodyPr/>
          <a:lstStyle/>
          <a:p>
            <a:r>
              <a:rPr lang="en-US" dirty="0"/>
              <a:t>Examples of Unallowable Waiver Justifications</a:t>
            </a:r>
          </a:p>
        </p:txBody>
      </p:sp>
      <p:sp>
        <p:nvSpPr>
          <p:cNvPr id="4" name="Slide Number Placeholder 3">
            <a:extLst>
              <a:ext uri="{FF2B5EF4-FFF2-40B4-BE49-F238E27FC236}">
                <a16:creationId xmlns:a16="http://schemas.microsoft.com/office/drawing/2014/main" id="{1C8226C7-B0ED-4C5D-963E-A2EA8CC86FBB}"/>
              </a:ext>
            </a:extLst>
          </p:cNvPr>
          <p:cNvSpPr>
            <a:spLocks noGrp="1"/>
          </p:cNvSpPr>
          <p:nvPr>
            <p:ph type="sldNum" sz="quarter" idx="12"/>
          </p:nvPr>
        </p:nvSpPr>
        <p:spPr/>
        <p:txBody>
          <a:bodyPr/>
          <a:lstStyle/>
          <a:p>
            <a:fld id="{C479D5F6-EDCB-402A-AC08-4943A1820E8F}" type="slidenum">
              <a:rPr lang="en-US" smtClean="0"/>
              <a:pPr/>
              <a:t>31</a:t>
            </a:fld>
            <a:endParaRPr lang="en-US" dirty="0"/>
          </a:p>
        </p:txBody>
      </p:sp>
      <p:graphicFrame>
        <p:nvGraphicFramePr>
          <p:cNvPr id="9" name="Content Placeholder 8">
            <a:extLst>
              <a:ext uri="{FF2B5EF4-FFF2-40B4-BE49-F238E27FC236}">
                <a16:creationId xmlns:a16="http://schemas.microsoft.com/office/drawing/2014/main" id="{685769E4-C932-4BF2-8B24-353D259CFE70}"/>
              </a:ext>
            </a:extLst>
          </p:cNvPr>
          <p:cNvGraphicFramePr>
            <a:graphicFrameLocks noGrp="1"/>
          </p:cNvGraphicFramePr>
          <p:nvPr>
            <p:ph idx="1"/>
            <p:extLst>
              <p:ext uri="{D42A27DB-BD31-4B8C-83A1-F6EECF244321}">
                <p14:modId xmlns:p14="http://schemas.microsoft.com/office/powerpoint/2010/main" val="3758426901"/>
              </p:ext>
            </p:extLst>
          </p:nvPr>
        </p:nvGraphicFramePr>
        <p:xfrm>
          <a:off x="628650" y="1463040"/>
          <a:ext cx="7886700" cy="46406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539654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9DD07-4B02-45CD-9D0C-A82CBC2E8AB2}"/>
              </a:ext>
            </a:extLst>
          </p:cNvPr>
          <p:cNvSpPr>
            <a:spLocks noGrp="1"/>
          </p:cNvSpPr>
          <p:nvPr>
            <p:ph type="title"/>
          </p:nvPr>
        </p:nvSpPr>
        <p:spPr/>
        <p:txBody>
          <a:bodyPr/>
          <a:lstStyle/>
          <a:p>
            <a:r>
              <a:rPr lang="en-US" dirty="0"/>
              <a:t>Civil Rights &amp; Special Dietary Needs</a:t>
            </a:r>
          </a:p>
        </p:txBody>
      </p:sp>
      <p:sp>
        <p:nvSpPr>
          <p:cNvPr id="3" name="Content Placeholder 2">
            <a:extLst>
              <a:ext uri="{FF2B5EF4-FFF2-40B4-BE49-F238E27FC236}">
                <a16:creationId xmlns:a16="http://schemas.microsoft.com/office/drawing/2014/main" id="{161093E1-09E0-474B-8BD1-6CA02EBD81C0}"/>
              </a:ext>
            </a:extLst>
          </p:cNvPr>
          <p:cNvSpPr>
            <a:spLocks noGrp="1"/>
          </p:cNvSpPr>
          <p:nvPr>
            <p:ph idx="1"/>
          </p:nvPr>
        </p:nvSpPr>
        <p:spPr/>
        <p:txBody>
          <a:bodyPr/>
          <a:lstStyle/>
          <a:p>
            <a:r>
              <a:rPr lang="en-US" dirty="0"/>
              <a:t>Complete annual </a:t>
            </a:r>
            <a:r>
              <a:rPr lang="en-US" dirty="0">
                <a:hlinkClick r:id="rId4"/>
              </a:rPr>
              <a:t>Civil Rights </a:t>
            </a:r>
            <a:r>
              <a:rPr lang="en-US" dirty="0"/>
              <a:t>training for all frontline staff</a:t>
            </a:r>
          </a:p>
          <a:p>
            <a:pPr lvl="1"/>
            <a:r>
              <a:rPr lang="en-US" dirty="0"/>
              <a:t>Includes teachers involved with serving or counting meals in the classroom</a:t>
            </a:r>
          </a:p>
          <a:p>
            <a:r>
              <a:rPr lang="en-US" dirty="0"/>
              <a:t>Ensure a current Civil Rights complaint procedure is in place</a:t>
            </a:r>
          </a:p>
          <a:p>
            <a:r>
              <a:rPr lang="en-US" dirty="0"/>
              <a:t>Include the non-discrimination statement on your website and all program materials</a:t>
            </a:r>
          </a:p>
          <a:p>
            <a:r>
              <a:rPr lang="en-US" dirty="0"/>
              <a:t>Post “And Justice For All” posters</a:t>
            </a:r>
          </a:p>
          <a:p>
            <a:r>
              <a:rPr lang="en-US" dirty="0">
                <a:hlinkClick r:id="rId5"/>
              </a:rPr>
              <a:t>Special Dietary Needs</a:t>
            </a:r>
            <a:r>
              <a:rPr lang="en-US" dirty="0"/>
              <a:t>: continue to accommodate special dietary needs when supported with the appropriate documentation</a:t>
            </a:r>
          </a:p>
          <a:p>
            <a:endParaRPr lang="en-US" dirty="0"/>
          </a:p>
          <a:p>
            <a:endParaRPr lang="en-US" dirty="0"/>
          </a:p>
        </p:txBody>
      </p:sp>
      <p:sp>
        <p:nvSpPr>
          <p:cNvPr id="4" name="Slide Number Placeholder 3">
            <a:extLst>
              <a:ext uri="{FF2B5EF4-FFF2-40B4-BE49-F238E27FC236}">
                <a16:creationId xmlns:a16="http://schemas.microsoft.com/office/drawing/2014/main" id="{04656B16-9BD1-4F30-950A-0EB66B70AD6F}"/>
              </a:ext>
            </a:extLst>
          </p:cNvPr>
          <p:cNvSpPr>
            <a:spLocks noGrp="1"/>
          </p:cNvSpPr>
          <p:nvPr>
            <p:ph type="sldNum" sz="quarter" idx="12"/>
          </p:nvPr>
        </p:nvSpPr>
        <p:spPr/>
        <p:txBody>
          <a:bodyPr/>
          <a:lstStyle/>
          <a:p>
            <a:fld id="{C479D5F6-EDCB-402A-AC08-4943A1820E8F}" type="slidenum">
              <a:rPr lang="en-US" smtClean="0"/>
              <a:pPr/>
              <a:t>32</a:t>
            </a:fld>
            <a:endParaRPr lang="en-US" dirty="0"/>
          </a:p>
        </p:txBody>
      </p:sp>
      <p:sp>
        <p:nvSpPr>
          <p:cNvPr id="5" name="Cloud 4">
            <a:extLst>
              <a:ext uri="{FF2B5EF4-FFF2-40B4-BE49-F238E27FC236}">
                <a16:creationId xmlns:a16="http://schemas.microsoft.com/office/drawing/2014/main" id="{45DBC7B0-DBC7-4293-B752-39AC804A8982}"/>
              </a:ext>
            </a:extLst>
          </p:cNvPr>
          <p:cNvSpPr/>
          <p:nvPr/>
        </p:nvSpPr>
        <p:spPr>
          <a:xfrm>
            <a:off x="245193" y="5681706"/>
            <a:ext cx="1296785" cy="1043360"/>
          </a:xfrm>
          <a:prstGeom prst="cloud">
            <a:avLst/>
          </a:prstGeom>
          <a:solidFill>
            <a:schemeClr val="accent1">
              <a:lumMod val="40000"/>
              <a:lumOff val="60000"/>
            </a:schemeClr>
          </a:solidFill>
          <a:ln w="76200">
            <a:solidFill>
              <a:srgbClr val="488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Toolkit</a:t>
            </a:r>
          </a:p>
          <a:p>
            <a:pPr algn="ctr"/>
            <a:r>
              <a:rPr lang="en-US" dirty="0">
                <a:ln w="0"/>
                <a:solidFill>
                  <a:schemeClr val="tx1"/>
                </a:solidFill>
                <a:effectLst>
                  <a:outerShdw blurRad="38100" dist="19050" dir="2700000" algn="tl" rotWithShape="0">
                    <a:schemeClr val="dk1">
                      <a:alpha val="40000"/>
                    </a:schemeClr>
                  </a:outerShdw>
                </a:effectLst>
              </a:rPr>
              <a:t>Pg. 9</a:t>
            </a:r>
          </a:p>
        </p:txBody>
      </p:sp>
      <p:sp>
        <p:nvSpPr>
          <p:cNvPr id="6" name="Oval 5">
            <a:extLst>
              <a:ext uri="{FF2B5EF4-FFF2-40B4-BE49-F238E27FC236}">
                <a16:creationId xmlns:a16="http://schemas.microsoft.com/office/drawing/2014/main" id="{35236DBF-C80B-4F6E-95B8-7F8F294E5E4D}"/>
              </a:ext>
            </a:extLst>
          </p:cNvPr>
          <p:cNvSpPr/>
          <p:nvPr/>
        </p:nvSpPr>
        <p:spPr>
          <a:xfrm>
            <a:off x="1658482" y="5681706"/>
            <a:ext cx="1296785" cy="1080655"/>
          </a:xfrm>
          <a:prstGeom prst="ellipse">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w="76200"/>
                <a:solidFill>
                  <a:schemeClr val="tx1"/>
                </a:solidFill>
                <a:effectLst>
                  <a:outerShdw blurRad="38100" dist="19050" dir="2700000" algn="tl" rotWithShape="0">
                    <a:schemeClr val="dk1">
                      <a:alpha val="40000"/>
                    </a:schemeClr>
                  </a:outerShdw>
                </a:effectLst>
              </a:rPr>
              <a:t>FAQ</a:t>
            </a:r>
          </a:p>
          <a:p>
            <a:pPr algn="ctr"/>
            <a:r>
              <a:rPr lang="en-US" dirty="0">
                <a:ln w="76200"/>
                <a:solidFill>
                  <a:schemeClr val="tx1"/>
                </a:solidFill>
                <a:effectLst>
                  <a:outerShdw blurRad="38100" dist="19050" dir="2700000" algn="tl" rotWithShape="0">
                    <a:schemeClr val="dk1">
                      <a:alpha val="40000"/>
                    </a:schemeClr>
                  </a:outerShdw>
                </a:effectLst>
              </a:rPr>
              <a:t>Pg. 6</a:t>
            </a:r>
            <a:endParaRPr lang="en-US" dirty="0">
              <a:ln w="76200">
                <a:solidFill>
                  <a:schemeClr val="accent6"/>
                </a:solidFill>
              </a:ln>
              <a:noFill/>
            </a:endParaRPr>
          </a:p>
        </p:txBody>
      </p:sp>
    </p:spTree>
    <p:custDataLst>
      <p:tags r:id="rId1"/>
    </p:custDataLst>
    <p:extLst>
      <p:ext uri="{BB962C8B-B14F-4D97-AF65-F5344CB8AC3E}">
        <p14:creationId xmlns:p14="http://schemas.microsoft.com/office/powerpoint/2010/main" val="3810760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7F794-1310-408A-B0E0-D8A0C7E14AF8}"/>
              </a:ext>
            </a:extLst>
          </p:cNvPr>
          <p:cNvSpPr>
            <a:spLocks noGrp="1"/>
          </p:cNvSpPr>
          <p:nvPr>
            <p:ph type="title"/>
          </p:nvPr>
        </p:nvSpPr>
        <p:spPr/>
        <p:txBody>
          <a:bodyPr/>
          <a:lstStyle/>
          <a:p>
            <a:r>
              <a:rPr lang="en-US" dirty="0"/>
              <a:t>Food Safety</a:t>
            </a:r>
          </a:p>
        </p:txBody>
      </p:sp>
      <p:sp>
        <p:nvSpPr>
          <p:cNvPr id="3" name="Content Placeholder 2">
            <a:extLst>
              <a:ext uri="{FF2B5EF4-FFF2-40B4-BE49-F238E27FC236}">
                <a16:creationId xmlns:a16="http://schemas.microsoft.com/office/drawing/2014/main" id="{9E5D82A7-1176-4CEF-BF11-832620CB8EFA}"/>
              </a:ext>
            </a:extLst>
          </p:cNvPr>
          <p:cNvSpPr>
            <a:spLocks noGrp="1"/>
          </p:cNvSpPr>
          <p:nvPr>
            <p:ph idx="1"/>
          </p:nvPr>
        </p:nvSpPr>
        <p:spPr/>
        <p:txBody>
          <a:bodyPr>
            <a:normAutofit/>
          </a:bodyPr>
          <a:lstStyle/>
          <a:p>
            <a:r>
              <a:rPr lang="en-US" dirty="0"/>
              <a:t>Your </a:t>
            </a:r>
            <a:r>
              <a:rPr lang="en-US" dirty="0">
                <a:hlinkClick r:id="rId4"/>
              </a:rPr>
              <a:t>local public health agency</a:t>
            </a:r>
            <a:r>
              <a:rPr lang="en-US" dirty="0"/>
              <a:t> is the ultimate authority on food safety related questions.</a:t>
            </a:r>
          </a:p>
          <a:p>
            <a:endParaRPr lang="en-US" dirty="0"/>
          </a:p>
          <a:p>
            <a:r>
              <a:rPr lang="en-US" dirty="0"/>
              <a:t>A plan for providing meals to students will be school district and, in some cases, building centric.</a:t>
            </a:r>
          </a:p>
          <a:p>
            <a:endParaRPr lang="en-US" dirty="0"/>
          </a:p>
          <a:p>
            <a:r>
              <a:rPr lang="en-US" dirty="0"/>
              <a:t>For state-level guidance, consult </a:t>
            </a:r>
            <a:r>
              <a:rPr lang="en-US" dirty="0">
                <a:hlinkClick r:id="rId5"/>
              </a:rPr>
              <a:t>Troy Huffman</a:t>
            </a:r>
            <a:r>
              <a:rPr lang="en-US" dirty="0"/>
              <a:t> at 303-692-3664</a:t>
            </a:r>
          </a:p>
          <a:p>
            <a:endParaRPr lang="en-US" dirty="0"/>
          </a:p>
          <a:p>
            <a:r>
              <a:rPr lang="en-US" dirty="0"/>
              <a:t>View the </a:t>
            </a:r>
            <a:r>
              <a:rPr lang="en-US" dirty="0">
                <a:hlinkClick r:id="rId6"/>
              </a:rPr>
              <a:t>food safety webpage </a:t>
            </a:r>
            <a:r>
              <a:rPr lang="en-US" dirty="0"/>
              <a:t>for more resources </a:t>
            </a:r>
          </a:p>
        </p:txBody>
      </p:sp>
      <p:sp>
        <p:nvSpPr>
          <p:cNvPr id="4" name="Slide Number Placeholder 3">
            <a:extLst>
              <a:ext uri="{FF2B5EF4-FFF2-40B4-BE49-F238E27FC236}">
                <a16:creationId xmlns:a16="http://schemas.microsoft.com/office/drawing/2014/main" id="{687B3736-08BC-4681-8E48-2546415C56E5}"/>
              </a:ext>
            </a:extLst>
          </p:cNvPr>
          <p:cNvSpPr>
            <a:spLocks noGrp="1"/>
          </p:cNvSpPr>
          <p:nvPr>
            <p:ph type="sldNum" sz="quarter" idx="12"/>
          </p:nvPr>
        </p:nvSpPr>
        <p:spPr/>
        <p:txBody>
          <a:bodyPr/>
          <a:lstStyle/>
          <a:p>
            <a:fld id="{C479D5F6-EDCB-402A-AC08-4943A1820E8F}" type="slidenum">
              <a:rPr lang="en-US" smtClean="0"/>
              <a:pPr/>
              <a:t>33</a:t>
            </a:fld>
            <a:endParaRPr lang="en-US" dirty="0"/>
          </a:p>
        </p:txBody>
      </p:sp>
      <p:sp>
        <p:nvSpPr>
          <p:cNvPr id="5" name="Oval 4">
            <a:extLst>
              <a:ext uri="{FF2B5EF4-FFF2-40B4-BE49-F238E27FC236}">
                <a16:creationId xmlns:a16="http://schemas.microsoft.com/office/drawing/2014/main" id="{7C913BB0-EED5-4615-8EBA-3F23B3F5B202}"/>
              </a:ext>
            </a:extLst>
          </p:cNvPr>
          <p:cNvSpPr/>
          <p:nvPr/>
        </p:nvSpPr>
        <p:spPr>
          <a:xfrm>
            <a:off x="1519856" y="5693972"/>
            <a:ext cx="1296785" cy="1080655"/>
          </a:xfrm>
          <a:prstGeom prst="ellipse">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w="76200"/>
                <a:solidFill>
                  <a:schemeClr val="tx1"/>
                </a:solidFill>
                <a:effectLst>
                  <a:outerShdw blurRad="38100" dist="19050" dir="2700000" algn="tl" rotWithShape="0">
                    <a:schemeClr val="dk1">
                      <a:alpha val="40000"/>
                    </a:schemeClr>
                  </a:outerShdw>
                </a:effectLst>
              </a:rPr>
              <a:t>FAQ</a:t>
            </a:r>
          </a:p>
          <a:p>
            <a:pPr algn="ctr"/>
            <a:r>
              <a:rPr lang="en-US" dirty="0">
                <a:ln w="76200"/>
                <a:solidFill>
                  <a:schemeClr val="tx1"/>
                </a:solidFill>
                <a:effectLst>
                  <a:outerShdw blurRad="38100" dist="19050" dir="2700000" algn="tl" rotWithShape="0">
                    <a:schemeClr val="dk1">
                      <a:alpha val="40000"/>
                    </a:schemeClr>
                  </a:outerShdw>
                </a:effectLst>
              </a:rPr>
              <a:t>Pg. 10</a:t>
            </a:r>
            <a:endParaRPr lang="en-US" dirty="0">
              <a:ln w="76200">
                <a:solidFill>
                  <a:schemeClr val="accent6"/>
                </a:solidFill>
              </a:ln>
              <a:noFill/>
            </a:endParaRPr>
          </a:p>
        </p:txBody>
      </p:sp>
      <p:sp>
        <p:nvSpPr>
          <p:cNvPr id="6" name="Cloud 5">
            <a:extLst>
              <a:ext uri="{FF2B5EF4-FFF2-40B4-BE49-F238E27FC236}">
                <a16:creationId xmlns:a16="http://schemas.microsoft.com/office/drawing/2014/main" id="{8C013FAC-A870-4BEC-A1C6-B483A695016F}"/>
              </a:ext>
            </a:extLst>
          </p:cNvPr>
          <p:cNvSpPr/>
          <p:nvPr/>
        </p:nvSpPr>
        <p:spPr>
          <a:xfrm>
            <a:off x="170403" y="5748783"/>
            <a:ext cx="1296785" cy="1043360"/>
          </a:xfrm>
          <a:prstGeom prst="cloud">
            <a:avLst/>
          </a:prstGeom>
          <a:solidFill>
            <a:schemeClr val="accent1">
              <a:lumMod val="40000"/>
              <a:lumOff val="60000"/>
            </a:schemeClr>
          </a:solidFill>
          <a:ln w="76200">
            <a:solidFill>
              <a:srgbClr val="488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Toolkit</a:t>
            </a:r>
          </a:p>
          <a:p>
            <a:pPr algn="ctr"/>
            <a:r>
              <a:rPr lang="en-US" dirty="0">
                <a:ln w="0"/>
                <a:solidFill>
                  <a:schemeClr val="tx1"/>
                </a:solidFill>
                <a:effectLst>
                  <a:outerShdw blurRad="38100" dist="19050" dir="2700000" algn="tl" rotWithShape="0">
                    <a:schemeClr val="dk1">
                      <a:alpha val="40000"/>
                    </a:schemeClr>
                  </a:outerShdw>
                </a:effectLst>
              </a:rPr>
              <a:t>Pg. 6</a:t>
            </a:r>
          </a:p>
        </p:txBody>
      </p:sp>
    </p:spTree>
    <p:custDataLst>
      <p:tags r:id="rId1"/>
    </p:custDataLst>
    <p:extLst>
      <p:ext uri="{BB962C8B-B14F-4D97-AF65-F5344CB8AC3E}">
        <p14:creationId xmlns:p14="http://schemas.microsoft.com/office/powerpoint/2010/main" val="3593687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F7068-7213-46C7-857C-B8995B997E4F}"/>
              </a:ext>
            </a:extLst>
          </p:cNvPr>
          <p:cNvSpPr>
            <a:spLocks noGrp="1"/>
          </p:cNvSpPr>
          <p:nvPr>
            <p:ph type="title"/>
          </p:nvPr>
        </p:nvSpPr>
        <p:spPr/>
        <p:txBody>
          <a:bodyPr/>
          <a:lstStyle/>
          <a:p>
            <a:r>
              <a:rPr lang="en-US" dirty="0"/>
              <a:t>Smart Snacks and Competitive Foods </a:t>
            </a:r>
          </a:p>
        </p:txBody>
      </p:sp>
      <p:sp>
        <p:nvSpPr>
          <p:cNvPr id="3" name="Content Placeholder 2">
            <a:extLst>
              <a:ext uri="{FF2B5EF4-FFF2-40B4-BE49-F238E27FC236}">
                <a16:creationId xmlns:a16="http://schemas.microsoft.com/office/drawing/2014/main" id="{8951ED6F-124B-4466-8063-291BFB1A935B}"/>
              </a:ext>
            </a:extLst>
          </p:cNvPr>
          <p:cNvSpPr>
            <a:spLocks noGrp="1"/>
          </p:cNvSpPr>
          <p:nvPr>
            <p:ph idx="1"/>
          </p:nvPr>
        </p:nvSpPr>
        <p:spPr/>
        <p:txBody>
          <a:bodyPr/>
          <a:lstStyle/>
          <a:p>
            <a:r>
              <a:rPr lang="en-US" dirty="0"/>
              <a:t>Requirements are the same as if operating under NSLP. </a:t>
            </a:r>
          </a:p>
          <a:p>
            <a:endParaRPr lang="en-US" dirty="0"/>
          </a:p>
          <a:p>
            <a:r>
              <a:rPr lang="en-US" dirty="0"/>
              <a:t>You may serve a la carte/smart snacks with any service model.</a:t>
            </a:r>
          </a:p>
          <a:p>
            <a:endParaRPr lang="en-US" dirty="0"/>
          </a:p>
          <a:p>
            <a:r>
              <a:rPr lang="en-US" dirty="0"/>
              <a:t>View the </a:t>
            </a:r>
            <a:r>
              <a:rPr lang="en-US" dirty="0">
                <a:hlinkClick r:id="rId4" action="ppaction://hlinkfile"/>
              </a:rPr>
              <a:t>smart snacks and competitive foods webpage</a:t>
            </a:r>
            <a:r>
              <a:rPr lang="en-US" dirty="0"/>
              <a:t> for more resources.</a:t>
            </a:r>
          </a:p>
        </p:txBody>
      </p:sp>
      <p:sp>
        <p:nvSpPr>
          <p:cNvPr id="4" name="Slide Number Placeholder 3">
            <a:extLst>
              <a:ext uri="{FF2B5EF4-FFF2-40B4-BE49-F238E27FC236}">
                <a16:creationId xmlns:a16="http://schemas.microsoft.com/office/drawing/2014/main" id="{21ADE967-0F32-4480-B3E0-F82F8FB27AB9}"/>
              </a:ext>
            </a:extLst>
          </p:cNvPr>
          <p:cNvSpPr>
            <a:spLocks noGrp="1"/>
          </p:cNvSpPr>
          <p:nvPr>
            <p:ph type="sldNum" sz="quarter" idx="12"/>
          </p:nvPr>
        </p:nvSpPr>
        <p:spPr/>
        <p:txBody>
          <a:bodyPr/>
          <a:lstStyle/>
          <a:p>
            <a:fld id="{C479D5F6-EDCB-402A-AC08-4943A1820E8F}" type="slidenum">
              <a:rPr lang="en-US" smtClean="0"/>
              <a:pPr/>
              <a:t>34</a:t>
            </a:fld>
            <a:endParaRPr lang="en-US" dirty="0"/>
          </a:p>
        </p:txBody>
      </p:sp>
    </p:spTree>
    <p:custDataLst>
      <p:tags r:id="rId1"/>
    </p:custDataLst>
    <p:extLst>
      <p:ext uri="{BB962C8B-B14F-4D97-AF65-F5344CB8AC3E}">
        <p14:creationId xmlns:p14="http://schemas.microsoft.com/office/powerpoint/2010/main" val="3577988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78D5E-C806-465E-8BD6-47ED5776A6B8}"/>
              </a:ext>
            </a:extLst>
          </p:cNvPr>
          <p:cNvSpPr>
            <a:spLocks noGrp="1"/>
          </p:cNvSpPr>
          <p:nvPr>
            <p:ph type="title"/>
          </p:nvPr>
        </p:nvSpPr>
        <p:spPr/>
        <p:txBody>
          <a:bodyPr/>
          <a:lstStyle/>
          <a:p>
            <a:r>
              <a:rPr lang="en-US" dirty="0"/>
              <a:t>Local Wellness Policy </a:t>
            </a:r>
          </a:p>
        </p:txBody>
      </p:sp>
      <p:sp>
        <p:nvSpPr>
          <p:cNvPr id="3" name="Content Placeholder 2">
            <a:extLst>
              <a:ext uri="{FF2B5EF4-FFF2-40B4-BE49-F238E27FC236}">
                <a16:creationId xmlns:a16="http://schemas.microsoft.com/office/drawing/2014/main" id="{24A5C040-B223-444A-A4BC-0EF58F5B1152}"/>
              </a:ext>
            </a:extLst>
          </p:cNvPr>
          <p:cNvSpPr>
            <a:spLocks noGrp="1"/>
          </p:cNvSpPr>
          <p:nvPr>
            <p:ph idx="1"/>
          </p:nvPr>
        </p:nvSpPr>
        <p:spPr/>
        <p:txBody>
          <a:bodyPr/>
          <a:lstStyle/>
          <a:p>
            <a:r>
              <a:rPr lang="en-US" dirty="0"/>
              <a:t>Sponsors should continue to implement the goals and standards included in their local wellness policy and comply with all requirements of the final rule. </a:t>
            </a:r>
          </a:p>
          <a:p>
            <a:endParaRPr lang="en-US" dirty="0"/>
          </a:p>
          <a:p>
            <a:r>
              <a:rPr lang="en-US" dirty="0"/>
              <a:t>USDA extended the deadline to complete the triennial assessment to June 30, 2022, under a nationwide waiver. </a:t>
            </a:r>
          </a:p>
          <a:p>
            <a:endParaRPr lang="en-US" dirty="0"/>
          </a:p>
          <a:p>
            <a:r>
              <a:rPr lang="en-US" dirty="0"/>
              <a:t>View the </a:t>
            </a:r>
            <a:r>
              <a:rPr lang="en-US" dirty="0">
                <a:hlinkClick r:id="rId4"/>
              </a:rPr>
              <a:t>wellness policies webpage</a:t>
            </a:r>
            <a:r>
              <a:rPr lang="en-US" dirty="0"/>
              <a:t> for additional resources.</a:t>
            </a:r>
          </a:p>
          <a:p>
            <a:endParaRPr lang="en-US" dirty="0"/>
          </a:p>
        </p:txBody>
      </p:sp>
      <p:sp>
        <p:nvSpPr>
          <p:cNvPr id="4" name="Slide Number Placeholder 3">
            <a:extLst>
              <a:ext uri="{FF2B5EF4-FFF2-40B4-BE49-F238E27FC236}">
                <a16:creationId xmlns:a16="http://schemas.microsoft.com/office/drawing/2014/main" id="{36886C94-CD73-4857-BDFB-4883155C2679}"/>
              </a:ext>
            </a:extLst>
          </p:cNvPr>
          <p:cNvSpPr>
            <a:spLocks noGrp="1"/>
          </p:cNvSpPr>
          <p:nvPr>
            <p:ph type="sldNum" sz="quarter" idx="12"/>
          </p:nvPr>
        </p:nvSpPr>
        <p:spPr/>
        <p:txBody>
          <a:bodyPr/>
          <a:lstStyle/>
          <a:p>
            <a:fld id="{C479D5F6-EDCB-402A-AC08-4943A1820E8F}" type="slidenum">
              <a:rPr lang="en-US" smtClean="0"/>
              <a:pPr/>
              <a:t>35</a:t>
            </a:fld>
            <a:endParaRPr lang="en-US" dirty="0"/>
          </a:p>
        </p:txBody>
      </p:sp>
      <p:sp>
        <p:nvSpPr>
          <p:cNvPr id="5" name="Oval 4">
            <a:extLst>
              <a:ext uri="{FF2B5EF4-FFF2-40B4-BE49-F238E27FC236}">
                <a16:creationId xmlns:a16="http://schemas.microsoft.com/office/drawing/2014/main" id="{5F0D52DC-3D86-4CA1-90F1-86C470CDC9DA}"/>
              </a:ext>
            </a:extLst>
          </p:cNvPr>
          <p:cNvSpPr/>
          <p:nvPr/>
        </p:nvSpPr>
        <p:spPr>
          <a:xfrm>
            <a:off x="223071" y="5711488"/>
            <a:ext cx="1296785" cy="1080655"/>
          </a:xfrm>
          <a:prstGeom prst="ellipse">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w="76200"/>
                <a:solidFill>
                  <a:schemeClr val="tx1"/>
                </a:solidFill>
                <a:effectLst>
                  <a:outerShdw blurRad="38100" dist="19050" dir="2700000" algn="tl" rotWithShape="0">
                    <a:schemeClr val="dk1">
                      <a:alpha val="40000"/>
                    </a:schemeClr>
                  </a:outerShdw>
                </a:effectLst>
              </a:rPr>
              <a:t>FAQ</a:t>
            </a:r>
          </a:p>
          <a:p>
            <a:pPr algn="ctr"/>
            <a:r>
              <a:rPr lang="en-US" dirty="0">
                <a:ln w="76200"/>
                <a:solidFill>
                  <a:schemeClr val="tx1"/>
                </a:solidFill>
                <a:effectLst>
                  <a:outerShdw blurRad="38100" dist="19050" dir="2700000" algn="tl" rotWithShape="0">
                    <a:schemeClr val="dk1">
                      <a:alpha val="40000"/>
                    </a:schemeClr>
                  </a:outerShdw>
                </a:effectLst>
              </a:rPr>
              <a:t>Pg. 11</a:t>
            </a:r>
            <a:endParaRPr lang="en-US" dirty="0">
              <a:ln w="76200">
                <a:solidFill>
                  <a:schemeClr val="accent6"/>
                </a:solidFill>
              </a:ln>
              <a:noFill/>
            </a:endParaRPr>
          </a:p>
        </p:txBody>
      </p:sp>
    </p:spTree>
    <p:custDataLst>
      <p:tags r:id="rId1"/>
    </p:custDataLst>
    <p:extLst>
      <p:ext uri="{BB962C8B-B14F-4D97-AF65-F5344CB8AC3E}">
        <p14:creationId xmlns:p14="http://schemas.microsoft.com/office/powerpoint/2010/main" val="2069319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8EB72-0DC4-49A3-A1A0-B79198683CA5}"/>
              </a:ext>
            </a:extLst>
          </p:cNvPr>
          <p:cNvSpPr>
            <a:spLocks noGrp="1"/>
          </p:cNvSpPr>
          <p:nvPr>
            <p:ph type="title"/>
          </p:nvPr>
        </p:nvSpPr>
        <p:spPr/>
        <p:txBody>
          <a:bodyPr/>
          <a:lstStyle/>
          <a:p>
            <a:r>
              <a:rPr lang="en-US" dirty="0"/>
              <a:t>Professional Standards</a:t>
            </a:r>
          </a:p>
        </p:txBody>
      </p:sp>
      <p:sp>
        <p:nvSpPr>
          <p:cNvPr id="3" name="Content Placeholder 2">
            <a:extLst>
              <a:ext uri="{FF2B5EF4-FFF2-40B4-BE49-F238E27FC236}">
                <a16:creationId xmlns:a16="http://schemas.microsoft.com/office/drawing/2014/main" id="{4A0B080B-DE6A-4B24-9C47-47B5C3FC5F9C}"/>
              </a:ext>
            </a:extLst>
          </p:cNvPr>
          <p:cNvSpPr>
            <a:spLocks noGrp="1"/>
          </p:cNvSpPr>
          <p:nvPr>
            <p:ph idx="1"/>
          </p:nvPr>
        </p:nvSpPr>
        <p:spPr/>
        <p:txBody>
          <a:bodyPr>
            <a:normAutofit/>
          </a:bodyPr>
          <a:lstStyle/>
          <a:p>
            <a:r>
              <a:rPr lang="en-US" dirty="0">
                <a:effectLst/>
              </a:rPr>
              <a:t>School Nutrition allows the sponsor flexibility to complete annual training requirements over a two-year period.</a:t>
            </a:r>
            <a:endParaRPr lang="en-US" dirty="0"/>
          </a:p>
          <a:p>
            <a:r>
              <a:rPr lang="en-US" dirty="0">
                <a:effectLst/>
              </a:rPr>
              <a:t>All training must be tracked on a training tracker with the key area and learning objective codes.</a:t>
            </a:r>
            <a:endParaRPr lang="en-US" dirty="0"/>
          </a:p>
          <a:p>
            <a:r>
              <a:rPr lang="en-US" dirty="0">
                <a:effectLst/>
              </a:rPr>
              <a:t>Staff must complete the annual civil rights training and any other training applicable to their day-to-day job duties.</a:t>
            </a:r>
            <a:endParaRPr lang="en-US" dirty="0"/>
          </a:p>
          <a:p>
            <a:r>
              <a:rPr lang="en-US" dirty="0"/>
              <a:t>View the </a:t>
            </a:r>
            <a:r>
              <a:rPr lang="en-US" dirty="0">
                <a:hlinkClick r:id="rId4" action="ppaction://hlinkfile"/>
              </a:rPr>
              <a:t>professional standards webpage</a:t>
            </a:r>
            <a:r>
              <a:rPr lang="en-US" dirty="0"/>
              <a:t> for more information.</a:t>
            </a:r>
          </a:p>
        </p:txBody>
      </p:sp>
      <p:sp>
        <p:nvSpPr>
          <p:cNvPr id="4" name="Slide Number Placeholder 3">
            <a:extLst>
              <a:ext uri="{FF2B5EF4-FFF2-40B4-BE49-F238E27FC236}">
                <a16:creationId xmlns:a16="http://schemas.microsoft.com/office/drawing/2014/main" id="{9AE4B82A-C3C1-476D-AEE5-63C59BCB1912}"/>
              </a:ext>
            </a:extLst>
          </p:cNvPr>
          <p:cNvSpPr>
            <a:spLocks noGrp="1"/>
          </p:cNvSpPr>
          <p:nvPr>
            <p:ph type="sldNum" sz="quarter" idx="12"/>
          </p:nvPr>
        </p:nvSpPr>
        <p:spPr/>
        <p:txBody>
          <a:bodyPr/>
          <a:lstStyle/>
          <a:p>
            <a:fld id="{C479D5F6-EDCB-402A-AC08-4943A1820E8F}" type="slidenum">
              <a:rPr lang="en-US" smtClean="0"/>
              <a:pPr/>
              <a:t>36</a:t>
            </a:fld>
            <a:endParaRPr lang="en-US" dirty="0"/>
          </a:p>
        </p:txBody>
      </p:sp>
      <p:sp>
        <p:nvSpPr>
          <p:cNvPr id="5" name="Oval 4">
            <a:extLst>
              <a:ext uri="{FF2B5EF4-FFF2-40B4-BE49-F238E27FC236}">
                <a16:creationId xmlns:a16="http://schemas.microsoft.com/office/drawing/2014/main" id="{8DCF5BBC-BCF6-4FDA-9F38-E8E034BF6D33}"/>
              </a:ext>
            </a:extLst>
          </p:cNvPr>
          <p:cNvSpPr/>
          <p:nvPr/>
        </p:nvSpPr>
        <p:spPr>
          <a:xfrm>
            <a:off x="223071" y="5711488"/>
            <a:ext cx="1296785" cy="1080655"/>
          </a:xfrm>
          <a:prstGeom prst="ellipse">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w="76200"/>
                <a:solidFill>
                  <a:schemeClr val="tx1"/>
                </a:solidFill>
                <a:effectLst>
                  <a:outerShdw blurRad="38100" dist="19050" dir="2700000" algn="tl" rotWithShape="0">
                    <a:schemeClr val="dk1">
                      <a:alpha val="40000"/>
                    </a:schemeClr>
                  </a:outerShdw>
                </a:effectLst>
              </a:rPr>
              <a:t>FAQ</a:t>
            </a:r>
          </a:p>
          <a:p>
            <a:pPr algn="ctr"/>
            <a:r>
              <a:rPr lang="en-US" dirty="0">
                <a:ln w="76200"/>
                <a:solidFill>
                  <a:schemeClr val="tx1"/>
                </a:solidFill>
                <a:effectLst>
                  <a:outerShdw blurRad="38100" dist="19050" dir="2700000" algn="tl" rotWithShape="0">
                    <a:schemeClr val="dk1">
                      <a:alpha val="40000"/>
                    </a:schemeClr>
                  </a:outerShdw>
                </a:effectLst>
              </a:rPr>
              <a:t>Pg. 11</a:t>
            </a:r>
            <a:endParaRPr lang="en-US" dirty="0">
              <a:ln w="76200">
                <a:solidFill>
                  <a:schemeClr val="accent6"/>
                </a:solidFill>
              </a:ln>
              <a:noFill/>
            </a:endParaRPr>
          </a:p>
        </p:txBody>
      </p:sp>
    </p:spTree>
    <p:custDataLst>
      <p:tags r:id="rId1"/>
    </p:custDataLst>
    <p:extLst>
      <p:ext uri="{BB962C8B-B14F-4D97-AF65-F5344CB8AC3E}">
        <p14:creationId xmlns:p14="http://schemas.microsoft.com/office/powerpoint/2010/main" val="3699844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03C4FFA-FA3B-4CBC-9F24-4DDAE0C5DC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16" r="-2" b="13082"/>
          <a:stretch/>
        </p:blipFill>
        <p:spPr bwMode="auto">
          <a:xfrm>
            <a:off x="5161913" y="1955622"/>
            <a:ext cx="3445052" cy="26527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B4FFE16-3DDB-4CAC-B77A-72D45DBBCB7D}"/>
              </a:ext>
            </a:extLst>
          </p:cNvPr>
          <p:cNvSpPr>
            <a:spLocks noGrp="1"/>
          </p:cNvSpPr>
          <p:nvPr>
            <p:ph type="title"/>
          </p:nvPr>
        </p:nvSpPr>
        <p:spPr/>
        <p:txBody>
          <a:bodyPr>
            <a:normAutofit/>
          </a:bodyPr>
          <a:lstStyle/>
          <a:p>
            <a:r>
              <a:rPr lang="en-US" dirty="0"/>
              <a:t>Sponsor Monitoring</a:t>
            </a:r>
          </a:p>
        </p:txBody>
      </p:sp>
      <p:sp>
        <p:nvSpPr>
          <p:cNvPr id="5126" name="Content Placeholder 5125">
            <a:extLst>
              <a:ext uri="{FF2B5EF4-FFF2-40B4-BE49-F238E27FC236}">
                <a16:creationId xmlns:a16="http://schemas.microsoft.com/office/drawing/2014/main" id="{E3415D58-D648-495C-81BA-C5F7AC5CA027}"/>
              </a:ext>
            </a:extLst>
          </p:cNvPr>
          <p:cNvSpPr>
            <a:spLocks noGrp="1"/>
          </p:cNvSpPr>
          <p:nvPr>
            <p:ph idx="1"/>
          </p:nvPr>
        </p:nvSpPr>
        <p:spPr>
          <a:xfrm>
            <a:off x="297502" y="1488212"/>
            <a:ext cx="4764355" cy="3328430"/>
          </a:xfrm>
        </p:spPr>
        <p:txBody>
          <a:bodyPr anchor="ctr">
            <a:normAutofit/>
          </a:bodyPr>
          <a:lstStyle/>
          <a:p>
            <a:r>
              <a:rPr lang="en-US" b="0" i="0" u="none" strike="noStrike" dirty="0">
                <a:solidFill>
                  <a:srgbClr val="000000"/>
                </a:solidFill>
                <a:effectLst/>
              </a:rPr>
              <a:t>Sponsors may complete monitoring requirements through an off-site desk audit. </a:t>
            </a:r>
          </a:p>
          <a:p>
            <a:r>
              <a:rPr lang="en-US" b="0" i="0" u="none" strike="noStrike" dirty="0">
                <a:solidFill>
                  <a:srgbClr val="000000"/>
                </a:solidFill>
                <a:effectLst/>
              </a:rPr>
              <a:t>Each meal site must be reviewed at least once during the year. </a:t>
            </a:r>
          </a:p>
          <a:p>
            <a:r>
              <a:rPr lang="en-US" b="0" i="0" u="none" strike="noStrike" dirty="0">
                <a:solidFill>
                  <a:srgbClr val="000000"/>
                </a:solidFill>
                <a:effectLst/>
              </a:rPr>
              <a:t>Utilize the </a:t>
            </a:r>
            <a:r>
              <a:rPr lang="en-US" b="0" i="0" u="sng" strike="noStrike" dirty="0">
                <a:solidFill>
                  <a:srgbClr val="1155CC"/>
                </a:solidFill>
                <a:effectLst/>
                <a:hlinkClick r:id="rId5"/>
              </a:rPr>
              <a:t>SSO review form</a:t>
            </a:r>
            <a:r>
              <a:rPr lang="en-US" b="0" i="0" u="sng" strike="noStrike" dirty="0">
                <a:solidFill>
                  <a:srgbClr val="1155CC"/>
                </a:solidFill>
                <a:effectLst/>
              </a:rPr>
              <a:t>. </a:t>
            </a:r>
            <a:endParaRPr lang="en-US" dirty="0"/>
          </a:p>
        </p:txBody>
      </p:sp>
      <p:sp>
        <p:nvSpPr>
          <p:cNvPr id="7" name="Cloud 6">
            <a:extLst>
              <a:ext uri="{FF2B5EF4-FFF2-40B4-BE49-F238E27FC236}">
                <a16:creationId xmlns:a16="http://schemas.microsoft.com/office/drawing/2014/main" id="{CDA20BCE-4D12-4387-BD56-EEA57E3132B2}"/>
              </a:ext>
            </a:extLst>
          </p:cNvPr>
          <p:cNvSpPr/>
          <p:nvPr/>
        </p:nvSpPr>
        <p:spPr>
          <a:xfrm>
            <a:off x="245193" y="5560126"/>
            <a:ext cx="1296785" cy="1043360"/>
          </a:xfrm>
          <a:prstGeom prst="cloud">
            <a:avLst/>
          </a:prstGeom>
          <a:solidFill>
            <a:schemeClr val="accent1">
              <a:lumMod val="40000"/>
              <a:lumOff val="60000"/>
            </a:schemeClr>
          </a:solidFill>
          <a:ln w="76200">
            <a:solidFill>
              <a:srgbClr val="488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Toolkit</a:t>
            </a:r>
          </a:p>
          <a:p>
            <a:pPr algn="ctr"/>
            <a:r>
              <a:rPr lang="en-US" dirty="0">
                <a:ln w="0"/>
                <a:solidFill>
                  <a:schemeClr val="tx1"/>
                </a:solidFill>
                <a:effectLst>
                  <a:outerShdw blurRad="38100" dist="19050" dir="2700000" algn="tl" rotWithShape="0">
                    <a:schemeClr val="dk1">
                      <a:alpha val="40000"/>
                    </a:schemeClr>
                  </a:outerShdw>
                </a:effectLst>
              </a:rPr>
              <a:t>Pg. 4,9</a:t>
            </a:r>
          </a:p>
        </p:txBody>
      </p:sp>
      <p:sp>
        <p:nvSpPr>
          <p:cNvPr id="8" name="Oval 7">
            <a:extLst>
              <a:ext uri="{FF2B5EF4-FFF2-40B4-BE49-F238E27FC236}">
                <a16:creationId xmlns:a16="http://schemas.microsoft.com/office/drawing/2014/main" id="{4CC67184-217B-4D2F-BFBD-2EC5B215CC8B}"/>
              </a:ext>
            </a:extLst>
          </p:cNvPr>
          <p:cNvSpPr/>
          <p:nvPr/>
        </p:nvSpPr>
        <p:spPr>
          <a:xfrm>
            <a:off x="1541978" y="5369788"/>
            <a:ext cx="1296785" cy="1080655"/>
          </a:xfrm>
          <a:prstGeom prst="ellipse">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a:ln w="76200"/>
                <a:solidFill>
                  <a:schemeClr val="tx1"/>
                </a:solidFill>
                <a:effectLst>
                  <a:outerShdw blurRad="38100" dist="19050" dir="2700000" algn="tl" rotWithShape="0">
                    <a:schemeClr val="dk1">
                      <a:alpha val="40000"/>
                    </a:schemeClr>
                  </a:outerShdw>
                </a:effectLst>
              </a:rPr>
              <a:t>FAQ</a:t>
            </a:r>
          </a:p>
          <a:p>
            <a:pPr algn="ctr"/>
            <a:r>
              <a:rPr lang="en-US">
                <a:ln w="76200"/>
                <a:solidFill>
                  <a:schemeClr val="tx1"/>
                </a:solidFill>
                <a:effectLst>
                  <a:outerShdw blurRad="38100" dist="19050" dir="2700000" algn="tl" rotWithShape="0">
                    <a:schemeClr val="dk1">
                      <a:alpha val="40000"/>
                    </a:schemeClr>
                  </a:outerShdw>
                </a:effectLst>
              </a:rPr>
              <a:t>Pg. 10-11</a:t>
            </a:r>
            <a:endParaRPr lang="en-US" dirty="0">
              <a:ln w="76200">
                <a:solidFill>
                  <a:schemeClr val="accent6"/>
                </a:solidFill>
              </a:ln>
              <a:noFill/>
            </a:endParaRPr>
          </a:p>
        </p:txBody>
      </p:sp>
    </p:spTree>
    <p:custDataLst>
      <p:tags r:id="rId1"/>
    </p:custDataLst>
    <p:extLst>
      <p:ext uri="{BB962C8B-B14F-4D97-AF65-F5344CB8AC3E}">
        <p14:creationId xmlns:p14="http://schemas.microsoft.com/office/powerpoint/2010/main" val="7322714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B68C-CF3A-488E-A2A0-A464F0854896}"/>
              </a:ext>
            </a:extLst>
          </p:cNvPr>
          <p:cNvSpPr>
            <a:spLocks noGrp="1"/>
          </p:cNvSpPr>
          <p:nvPr>
            <p:ph type="title"/>
          </p:nvPr>
        </p:nvSpPr>
        <p:spPr/>
        <p:txBody>
          <a:bodyPr/>
          <a:lstStyle/>
          <a:p>
            <a:r>
              <a:rPr lang="en-US" dirty="0"/>
              <a:t>SY 2021-22 Administrative Reviews</a:t>
            </a:r>
          </a:p>
        </p:txBody>
      </p:sp>
      <p:sp>
        <p:nvSpPr>
          <p:cNvPr id="3" name="Content Placeholder 2">
            <a:extLst>
              <a:ext uri="{FF2B5EF4-FFF2-40B4-BE49-F238E27FC236}">
                <a16:creationId xmlns:a16="http://schemas.microsoft.com/office/drawing/2014/main" id="{69BAE1D2-3463-48DB-AA5E-6C85FA1EB307}"/>
              </a:ext>
            </a:extLst>
          </p:cNvPr>
          <p:cNvSpPr>
            <a:spLocks noGrp="1"/>
          </p:cNvSpPr>
          <p:nvPr>
            <p:ph idx="1"/>
          </p:nvPr>
        </p:nvSpPr>
        <p:spPr/>
        <p:txBody>
          <a:bodyPr/>
          <a:lstStyle/>
          <a:p>
            <a:r>
              <a:rPr lang="en-US" b="0" i="0" dirty="0">
                <a:effectLst/>
              </a:rPr>
              <a:t>CDE School Nutrition will maintain it's planned review schedule. </a:t>
            </a:r>
          </a:p>
          <a:p>
            <a:endParaRPr lang="en-US" dirty="0"/>
          </a:p>
          <a:p>
            <a:r>
              <a:rPr lang="en-US" b="0" i="0" dirty="0">
                <a:effectLst/>
              </a:rPr>
              <a:t>Review and technical assistance schedule can be found on the </a:t>
            </a:r>
            <a:r>
              <a:rPr lang="en-US" b="0" i="0" dirty="0">
                <a:effectLst/>
                <a:hlinkClick r:id="rId4"/>
              </a:rPr>
              <a:t>review webpage</a:t>
            </a:r>
            <a:r>
              <a:rPr lang="en-US" dirty="0"/>
              <a:t>. </a:t>
            </a:r>
            <a:endParaRPr lang="en-US" b="0" i="0" dirty="0">
              <a:effectLst/>
            </a:endParaRPr>
          </a:p>
          <a:p>
            <a:endParaRPr lang="en-US" b="0" i="0" dirty="0">
              <a:effectLst/>
            </a:endParaRPr>
          </a:p>
          <a:p>
            <a:r>
              <a:rPr lang="en-US" dirty="0"/>
              <a:t>A</a:t>
            </a:r>
            <a:r>
              <a:rPr lang="en-US" b="0" i="0" dirty="0">
                <a:effectLst/>
              </a:rPr>
              <a:t>dditional information on how to prepare, time frame, reviewer and if the review will be on or off-site is forthcoming.</a:t>
            </a:r>
          </a:p>
          <a:p>
            <a:endParaRPr lang="en-US" dirty="0"/>
          </a:p>
        </p:txBody>
      </p:sp>
      <p:sp>
        <p:nvSpPr>
          <p:cNvPr id="4" name="Slide Number Placeholder 3">
            <a:extLst>
              <a:ext uri="{FF2B5EF4-FFF2-40B4-BE49-F238E27FC236}">
                <a16:creationId xmlns:a16="http://schemas.microsoft.com/office/drawing/2014/main" id="{F0A68767-6EF4-4B67-8D91-A9F500BCAF4F}"/>
              </a:ext>
            </a:extLst>
          </p:cNvPr>
          <p:cNvSpPr>
            <a:spLocks noGrp="1"/>
          </p:cNvSpPr>
          <p:nvPr>
            <p:ph type="sldNum" sz="quarter" idx="12"/>
          </p:nvPr>
        </p:nvSpPr>
        <p:spPr/>
        <p:txBody>
          <a:bodyPr/>
          <a:lstStyle/>
          <a:p>
            <a:fld id="{C479D5F6-EDCB-402A-AC08-4943A1820E8F}" type="slidenum">
              <a:rPr lang="en-US" smtClean="0"/>
              <a:pPr/>
              <a:t>38</a:t>
            </a:fld>
            <a:endParaRPr lang="en-US" dirty="0"/>
          </a:p>
        </p:txBody>
      </p:sp>
      <p:sp>
        <p:nvSpPr>
          <p:cNvPr id="5" name="Oval 4">
            <a:extLst>
              <a:ext uri="{FF2B5EF4-FFF2-40B4-BE49-F238E27FC236}">
                <a16:creationId xmlns:a16="http://schemas.microsoft.com/office/drawing/2014/main" id="{221F49D7-6589-4AE6-A5C5-97327934E5AC}"/>
              </a:ext>
            </a:extLst>
          </p:cNvPr>
          <p:cNvSpPr/>
          <p:nvPr/>
        </p:nvSpPr>
        <p:spPr>
          <a:xfrm>
            <a:off x="32014" y="5711488"/>
            <a:ext cx="1296785" cy="1080655"/>
          </a:xfrm>
          <a:prstGeom prst="ellipse">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w="76200"/>
                <a:solidFill>
                  <a:schemeClr val="tx1"/>
                </a:solidFill>
                <a:effectLst>
                  <a:outerShdw blurRad="38100" dist="19050" dir="2700000" algn="tl" rotWithShape="0">
                    <a:schemeClr val="dk1">
                      <a:alpha val="40000"/>
                    </a:schemeClr>
                  </a:outerShdw>
                </a:effectLst>
              </a:rPr>
              <a:t>FAQ</a:t>
            </a:r>
          </a:p>
          <a:p>
            <a:pPr algn="ctr"/>
            <a:r>
              <a:rPr lang="en-US" dirty="0">
                <a:ln w="76200"/>
                <a:solidFill>
                  <a:schemeClr val="tx1"/>
                </a:solidFill>
                <a:effectLst>
                  <a:outerShdw blurRad="38100" dist="19050" dir="2700000" algn="tl" rotWithShape="0">
                    <a:schemeClr val="dk1">
                      <a:alpha val="40000"/>
                    </a:schemeClr>
                  </a:outerShdw>
                </a:effectLst>
              </a:rPr>
              <a:t>Pg. 11</a:t>
            </a:r>
            <a:endParaRPr lang="en-US" dirty="0">
              <a:ln w="76200">
                <a:solidFill>
                  <a:schemeClr val="accent6"/>
                </a:solidFill>
              </a:ln>
              <a:noFill/>
            </a:endParaRPr>
          </a:p>
        </p:txBody>
      </p:sp>
    </p:spTree>
    <p:custDataLst>
      <p:tags r:id="rId1"/>
    </p:custDataLst>
    <p:extLst>
      <p:ext uri="{BB962C8B-B14F-4D97-AF65-F5344CB8AC3E}">
        <p14:creationId xmlns:p14="http://schemas.microsoft.com/office/powerpoint/2010/main" val="3338939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52CCC-CA7D-46D2-9E7F-30DEC0DAA1B3}"/>
              </a:ext>
            </a:extLst>
          </p:cNvPr>
          <p:cNvSpPr>
            <a:spLocks noGrp="1"/>
          </p:cNvSpPr>
          <p:nvPr>
            <p:ph type="ctrTitle"/>
          </p:nvPr>
        </p:nvSpPr>
        <p:spPr>
          <a:xfrm>
            <a:off x="865094" y="1645458"/>
            <a:ext cx="7772400" cy="2337620"/>
          </a:xfrm>
        </p:spPr>
        <p:txBody>
          <a:bodyPr>
            <a:normAutofit fontScale="90000"/>
          </a:bodyPr>
          <a:lstStyle/>
          <a:p>
            <a:r>
              <a:rPr lang="en-US" dirty="0"/>
              <a:t>Time to Test Your Knowledge!</a:t>
            </a:r>
            <a:br>
              <a:rPr lang="en-US" dirty="0"/>
            </a:br>
            <a:br>
              <a:rPr lang="en-US" dirty="0"/>
            </a:br>
            <a:r>
              <a:rPr lang="en-US" dirty="0"/>
              <a:t>On your computer or phone go to</a:t>
            </a:r>
            <a:br>
              <a:rPr lang="en-US" dirty="0"/>
            </a:br>
            <a:br>
              <a:rPr lang="en-US" dirty="0"/>
            </a:br>
            <a:r>
              <a:rPr lang="en-US" b="0" i="0" dirty="0">
                <a:effectLst/>
                <a:latin typeface="Segoe UI" panose="020B0502040204020203" pitchFamily="34" charset="0"/>
                <a:hlinkClick r:id="rId4" tooltip="https://www.menti.com/w2fcv2187v"/>
              </a:rPr>
              <a:t>https://www.menti.com/w2fcv2187v</a:t>
            </a:r>
            <a:br>
              <a:rPr lang="en-US" b="0" i="0" dirty="0">
                <a:effectLst/>
                <a:latin typeface="Segoe UI" panose="020B0502040204020203" pitchFamily="34" charset="0"/>
              </a:rPr>
            </a:br>
            <a:br>
              <a:rPr lang="en-US" dirty="0"/>
            </a:br>
            <a:br>
              <a:rPr lang="en-US" dirty="0"/>
            </a:br>
            <a:endParaRPr lang="en-US" dirty="0"/>
          </a:p>
        </p:txBody>
      </p:sp>
      <p:sp>
        <p:nvSpPr>
          <p:cNvPr id="3" name="Slide Number Placeholder 2">
            <a:extLst>
              <a:ext uri="{FF2B5EF4-FFF2-40B4-BE49-F238E27FC236}">
                <a16:creationId xmlns:a16="http://schemas.microsoft.com/office/drawing/2014/main" id="{5BA7998A-21E9-4219-BC9D-FFFD46C30E7B}"/>
              </a:ext>
            </a:extLst>
          </p:cNvPr>
          <p:cNvSpPr>
            <a:spLocks noGrp="1"/>
          </p:cNvSpPr>
          <p:nvPr>
            <p:ph type="sldNum" sz="quarter" idx="12"/>
          </p:nvPr>
        </p:nvSpPr>
        <p:spPr/>
        <p:txBody>
          <a:bodyPr/>
          <a:lstStyle/>
          <a:p>
            <a:fld id="{C479D5F6-EDCB-402A-AC08-4943A1820E8F}" type="slidenum">
              <a:rPr lang="en-US" smtClean="0"/>
              <a:pPr/>
              <a:t>39</a:t>
            </a:fld>
            <a:endParaRPr lang="en-US" dirty="0"/>
          </a:p>
        </p:txBody>
      </p:sp>
    </p:spTree>
    <p:custDataLst>
      <p:tags r:id="rId1"/>
    </p:custDataLst>
    <p:extLst>
      <p:ext uri="{BB962C8B-B14F-4D97-AF65-F5344CB8AC3E}">
        <p14:creationId xmlns:p14="http://schemas.microsoft.com/office/powerpoint/2010/main" val="2007696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CB3A96-9CB5-49A0-A11E-0663C7ABA3C6}"/>
              </a:ext>
            </a:extLst>
          </p:cNvPr>
          <p:cNvSpPr>
            <a:spLocks noGrp="1"/>
          </p:cNvSpPr>
          <p:nvPr>
            <p:ph idx="1"/>
          </p:nvPr>
        </p:nvSpPr>
        <p:spPr>
          <a:xfrm>
            <a:off x="223072" y="1551214"/>
            <a:ext cx="8150366" cy="3976283"/>
          </a:xfrm>
        </p:spPr>
        <p:txBody>
          <a:bodyPr>
            <a:normAutofit fontScale="85000" lnSpcReduction="10000"/>
          </a:bodyPr>
          <a:lstStyle/>
          <a:p>
            <a:pPr marL="0" indent="0">
              <a:spcBef>
                <a:spcPts val="0"/>
              </a:spcBef>
              <a:buNone/>
            </a:pPr>
            <a:r>
              <a:rPr lang="en-US" sz="1800" dirty="0">
                <a:ea typeface="Calibri" panose="020F0502020204030204" pitchFamily="34"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marL="342900" lvl="1">
              <a:spcBef>
                <a:spcPts val="0"/>
              </a:spcBef>
            </a:pPr>
            <a:r>
              <a:rPr lang="en-US" sz="1800" dirty="0">
                <a:ea typeface="Calibri" panose="020F0502020204030204" pitchFamily="34" charset="0"/>
              </a:rPr>
              <a:t>To file a program complaint of discrimination, complete the </a:t>
            </a:r>
            <a:r>
              <a:rPr lang="en-US" sz="1800" u="sng" dirty="0">
                <a:solidFill>
                  <a:srgbClr val="0563C1"/>
                </a:solidFill>
                <a:ea typeface="Calibri" panose="020F0502020204030204" pitchFamily="34" charset="0"/>
                <a:hlinkClick r:id="rId4"/>
              </a:rPr>
              <a:t>USDA Program Discrimination Complaint Form</a:t>
            </a:r>
            <a:r>
              <a:rPr lang="en-US" sz="1800" dirty="0">
                <a:ea typeface="Calibri" panose="020F0502020204030204" pitchFamily="34" charset="0"/>
              </a:rPr>
              <a:t>, (AD-3027) found online at: </a:t>
            </a:r>
            <a:r>
              <a:rPr lang="en-US" sz="1800" u="sng" dirty="0">
                <a:solidFill>
                  <a:srgbClr val="0563C1"/>
                </a:solidFill>
                <a:ea typeface="Calibri" panose="020F0502020204030204" pitchFamily="34" charset="0"/>
                <a:hlinkClick r:id="rId5"/>
              </a:rPr>
              <a:t>https://www.usda.gov/oascr/how-to-file-a-program-discrimination-complaint</a:t>
            </a:r>
            <a:r>
              <a:rPr lang="en-US" sz="1800" dirty="0">
                <a:ea typeface="Calibri" panose="020F0502020204030204" pitchFamily="34" charset="0"/>
              </a:rPr>
              <a:t>, and at any USDA office, or write a letter addressed to USDA and provide in the letter all of the information requested in the form. </a:t>
            </a:r>
          </a:p>
          <a:p>
            <a:pPr marL="342900" lvl="1">
              <a:spcBef>
                <a:spcPts val="0"/>
              </a:spcBef>
            </a:pPr>
            <a:r>
              <a:rPr lang="en-US" sz="1800" dirty="0">
                <a:ea typeface="Calibri" panose="020F0502020204030204" pitchFamily="34" charset="0"/>
              </a:rPr>
              <a:t>To request a copy of the complaint form, call (866) 632-9992. Submit your completed form or letter to USDA by: (1) mail: U.S. Department of Agriculture Office of the Assistant Secretary for Civil Rights; 1400 Independence Avenue, SW Washington, D.C. 20250-9410; </a:t>
            </a:r>
          </a:p>
          <a:p>
            <a:pPr marL="342900" lvl="1">
              <a:spcBef>
                <a:spcPts val="0"/>
              </a:spcBef>
            </a:pPr>
            <a:r>
              <a:rPr lang="en-US" sz="1800" dirty="0">
                <a:ea typeface="Calibri" panose="020F0502020204030204" pitchFamily="34" charset="0"/>
              </a:rPr>
              <a:t>(2) fax: (202) 690-7442; or (3) email: </a:t>
            </a:r>
            <a:r>
              <a:rPr lang="en-US" sz="1800" u="sng" dirty="0">
                <a:solidFill>
                  <a:srgbClr val="0563C1"/>
                </a:solidFill>
                <a:ea typeface="Calibri" panose="020F0502020204030204" pitchFamily="34" charset="0"/>
                <a:hlinkClick r:id="rId6"/>
              </a:rPr>
              <a:t>program.intake@usda.gov</a:t>
            </a:r>
            <a:r>
              <a:rPr lang="en-US" sz="1800" dirty="0">
                <a:ea typeface="Calibri" panose="020F0502020204030204" pitchFamily="34" charset="0"/>
              </a:rPr>
              <a:t>. </a:t>
            </a:r>
          </a:p>
          <a:p>
            <a:pPr marL="0" indent="0">
              <a:spcBef>
                <a:spcPts val="0"/>
              </a:spcBef>
              <a:buNone/>
            </a:pPr>
            <a:endParaRPr lang="en-US" sz="1800" dirty="0">
              <a:ea typeface="Calibri" panose="020F0502020204030204" pitchFamily="34" charset="0"/>
            </a:endParaRPr>
          </a:p>
          <a:p>
            <a:pPr marL="0" indent="0">
              <a:spcBef>
                <a:spcPts val="0"/>
              </a:spcBef>
              <a:buNone/>
            </a:pPr>
            <a:r>
              <a:rPr lang="en-US" sz="1800" dirty="0">
                <a:ea typeface="Calibri" panose="020F0502020204030204" pitchFamily="34" charset="0"/>
              </a:rPr>
              <a:t>This institution is an equal opportunity provider</a:t>
            </a:r>
            <a:r>
              <a:rPr lang="en-US" sz="1350" dirty="0">
                <a:ea typeface="Calibri" panose="020F0502020204030204" pitchFamily="34" charset="0"/>
              </a:rPr>
              <a:t>.</a:t>
            </a:r>
          </a:p>
          <a:p>
            <a:pPr marL="0" indent="0">
              <a:buNone/>
            </a:pPr>
            <a:endParaRPr lang="en-US" dirty="0"/>
          </a:p>
        </p:txBody>
      </p:sp>
      <p:sp>
        <p:nvSpPr>
          <p:cNvPr id="4" name="Slide Number Placeholder 3">
            <a:extLst>
              <a:ext uri="{FF2B5EF4-FFF2-40B4-BE49-F238E27FC236}">
                <a16:creationId xmlns:a16="http://schemas.microsoft.com/office/drawing/2014/main" id="{E1CAF3CF-BD83-40A1-B580-868E9FDE33B5}"/>
              </a:ext>
            </a:extLst>
          </p:cNvPr>
          <p:cNvSpPr>
            <a:spLocks noGrp="1"/>
          </p:cNvSpPr>
          <p:nvPr>
            <p:ph type="sldNum" sz="quarter" idx="12"/>
          </p:nvPr>
        </p:nvSpPr>
        <p:spPr>
          <a:xfrm>
            <a:off x="4342489" y="6435878"/>
            <a:ext cx="229511" cy="260109"/>
          </a:xfrm>
        </p:spPr>
        <p:txBody>
          <a:bodyPr/>
          <a:lstStyle/>
          <a:p>
            <a:pPr algn="l">
              <a:defRPr/>
            </a:pPr>
            <a:fld id="{C479D5F6-EDCB-402A-AC08-4943A1820E8F}" type="slidenum">
              <a:rPr lang="en-US" sz="1200">
                <a:solidFill>
                  <a:prstClr val="white">
                    <a:lumMod val="50000"/>
                  </a:prstClr>
                </a:solidFill>
                <a:latin typeface="Calibri" panose="020F0502020204030204"/>
              </a:rPr>
              <a:pPr algn="l">
                <a:defRPr/>
              </a:pPr>
              <a:t>4</a:t>
            </a:fld>
            <a:endParaRPr lang="en-US" sz="1200" dirty="0">
              <a:solidFill>
                <a:prstClr val="white">
                  <a:lumMod val="50000"/>
                </a:prstClr>
              </a:solidFill>
              <a:latin typeface="Calibri" panose="020F0502020204030204"/>
            </a:endParaRPr>
          </a:p>
        </p:txBody>
      </p:sp>
      <p:sp>
        <p:nvSpPr>
          <p:cNvPr id="6" name="Title 5">
            <a:extLst>
              <a:ext uri="{FF2B5EF4-FFF2-40B4-BE49-F238E27FC236}">
                <a16:creationId xmlns:a16="http://schemas.microsoft.com/office/drawing/2014/main" id="{0CCC3EFB-247A-426E-AECE-37313ACAE1B5}"/>
              </a:ext>
            </a:extLst>
          </p:cNvPr>
          <p:cNvSpPr>
            <a:spLocks noGrp="1"/>
          </p:cNvSpPr>
          <p:nvPr>
            <p:ph type="title"/>
          </p:nvPr>
        </p:nvSpPr>
        <p:spPr>
          <a:xfrm>
            <a:off x="128805" y="162013"/>
            <a:ext cx="6691589" cy="994172"/>
          </a:xfrm>
        </p:spPr>
        <p:txBody>
          <a:bodyPr>
            <a:noAutofit/>
          </a:bodyPr>
          <a:lstStyle/>
          <a:p>
            <a:r>
              <a:rPr lang="en-US" sz="2800" b="1" dirty="0">
                <a:solidFill>
                  <a:prstClr val="white"/>
                </a:solidFill>
              </a:rPr>
              <a:t>Non-Discrimination Statement</a:t>
            </a:r>
            <a:endParaRPr lang="en-US" sz="2800" b="1" dirty="0"/>
          </a:p>
        </p:txBody>
      </p:sp>
    </p:spTree>
    <p:custDataLst>
      <p:tags r:id="rId1"/>
    </p:custDataLst>
    <p:extLst>
      <p:ext uri="{BB962C8B-B14F-4D97-AF65-F5344CB8AC3E}">
        <p14:creationId xmlns:p14="http://schemas.microsoft.com/office/powerpoint/2010/main" val="299727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14C30-7CC5-4102-BE08-226B0C885CD7}"/>
              </a:ext>
            </a:extLst>
          </p:cNvPr>
          <p:cNvSpPr>
            <a:spLocks noGrp="1"/>
          </p:cNvSpPr>
          <p:nvPr>
            <p:ph type="ctrTitle"/>
          </p:nvPr>
        </p:nvSpPr>
        <p:spPr>
          <a:xfrm>
            <a:off x="685800" y="2595715"/>
            <a:ext cx="7772400" cy="3213413"/>
          </a:xfrm>
        </p:spPr>
        <p:txBody>
          <a:bodyPr>
            <a:normAutofit fontScale="90000"/>
          </a:bodyPr>
          <a:lstStyle/>
          <a:p>
            <a:br>
              <a:rPr lang="en-US" dirty="0"/>
            </a:br>
            <a:r>
              <a:rPr lang="en-US" dirty="0"/>
              <a:t>Fresh Fruit &amp; Vegetable Program</a:t>
            </a:r>
            <a:br>
              <a:rPr lang="en-US" dirty="0"/>
            </a:br>
            <a:r>
              <a:rPr lang="en-US" dirty="0"/>
              <a:t>Afterschool Snack Program</a:t>
            </a:r>
            <a:br>
              <a:rPr lang="en-US" dirty="0"/>
            </a:br>
            <a:br>
              <a:rPr lang="en-US" dirty="0"/>
            </a:br>
            <a:br>
              <a:rPr lang="en-US" dirty="0"/>
            </a:br>
            <a:br>
              <a:rPr lang="en-US" dirty="0"/>
            </a:br>
            <a:endParaRPr lang="en-US" dirty="0"/>
          </a:p>
        </p:txBody>
      </p:sp>
      <p:sp>
        <p:nvSpPr>
          <p:cNvPr id="3" name="Slide Number Placeholder 2">
            <a:extLst>
              <a:ext uri="{FF2B5EF4-FFF2-40B4-BE49-F238E27FC236}">
                <a16:creationId xmlns:a16="http://schemas.microsoft.com/office/drawing/2014/main" id="{092884B3-4889-4752-8A55-0B9CB67F71C7}"/>
              </a:ext>
            </a:extLst>
          </p:cNvPr>
          <p:cNvSpPr>
            <a:spLocks noGrp="1"/>
          </p:cNvSpPr>
          <p:nvPr>
            <p:ph type="sldNum" sz="quarter" idx="12"/>
          </p:nvPr>
        </p:nvSpPr>
        <p:spPr/>
        <p:txBody>
          <a:bodyPr/>
          <a:lstStyle/>
          <a:p>
            <a:fld id="{C479D5F6-EDCB-402A-AC08-4943A1820E8F}" type="slidenum">
              <a:rPr lang="en-US" smtClean="0"/>
              <a:pPr/>
              <a:t>40</a:t>
            </a:fld>
            <a:endParaRPr lang="en-US" dirty="0"/>
          </a:p>
        </p:txBody>
      </p:sp>
      <p:sp>
        <p:nvSpPr>
          <p:cNvPr id="4" name="TextBox 3">
            <a:extLst>
              <a:ext uri="{FF2B5EF4-FFF2-40B4-BE49-F238E27FC236}">
                <a16:creationId xmlns:a16="http://schemas.microsoft.com/office/drawing/2014/main" id="{26EF605C-64EE-4135-BA3E-F2A8CCD823BB}"/>
              </a:ext>
            </a:extLst>
          </p:cNvPr>
          <p:cNvSpPr txBox="1"/>
          <p:nvPr/>
        </p:nvSpPr>
        <p:spPr>
          <a:xfrm>
            <a:off x="2221479" y="1595718"/>
            <a:ext cx="4932356" cy="646331"/>
          </a:xfrm>
          <a:prstGeom prst="rect">
            <a:avLst/>
          </a:prstGeom>
          <a:noFill/>
        </p:spPr>
        <p:txBody>
          <a:bodyPr wrap="square" rtlCol="0">
            <a:spAutoFit/>
          </a:bodyPr>
          <a:lstStyle/>
          <a:p>
            <a:r>
              <a:rPr lang="en-US" sz="3600" dirty="0">
                <a:solidFill>
                  <a:schemeClr val="bg1"/>
                </a:solidFill>
                <a:latin typeface="Museo Slab 500" panose="02000000000000000000"/>
              </a:rPr>
              <a:t>Additional Programs:</a:t>
            </a:r>
          </a:p>
        </p:txBody>
      </p:sp>
    </p:spTree>
    <p:custDataLst>
      <p:tags r:id="rId1"/>
    </p:custDataLst>
    <p:extLst>
      <p:ext uri="{BB962C8B-B14F-4D97-AF65-F5344CB8AC3E}">
        <p14:creationId xmlns:p14="http://schemas.microsoft.com/office/powerpoint/2010/main" val="494187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6A776-7C10-4A39-BBFE-0D7EAF39AE54}"/>
              </a:ext>
            </a:extLst>
          </p:cNvPr>
          <p:cNvSpPr>
            <a:spLocks noGrp="1"/>
          </p:cNvSpPr>
          <p:nvPr>
            <p:ph type="title"/>
          </p:nvPr>
        </p:nvSpPr>
        <p:spPr/>
        <p:txBody>
          <a:bodyPr/>
          <a:lstStyle/>
          <a:p>
            <a:r>
              <a:rPr lang="en-US" dirty="0"/>
              <a:t>Afterschool Snack Program (ASP)</a:t>
            </a:r>
          </a:p>
        </p:txBody>
      </p:sp>
      <p:sp>
        <p:nvSpPr>
          <p:cNvPr id="3" name="Content Placeholder 2">
            <a:extLst>
              <a:ext uri="{FF2B5EF4-FFF2-40B4-BE49-F238E27FC236}">
                <a16:creationId xmlns:a16="http://schemas.microsoft.com/office/drawing/2014/main" id="{B9FBD9C4-E8F6-42D4-A682-4FAE740B37CB}"/>
              </a:ext>
            </a:extLst>
          </p:cNvPr>
          <p:cNvSpPr>
            <a:spLocks noGrp="1"/>
          </p:cNvSpPr>
          <p:nvPr>
            <p:ph idx="1"/>
          </p:nvPr>
        </p:nvSpPr>
        <p:spPr/>
        <p:txBody>
          <a:bodyPr/>
          <a:lstStyle/>
          <a:p>
            <a:r>
              <a:rPr lang="en-US" dirty="0">
                <a:effectLst/>
                <a:latin typeface="Arial" panose="020B0604020202020204" pitchFamily="34" charset="0"/>
              </a:rPr>
              <a:t>Based on the Area Eligibility for Afterschool Programs nationwide waiver, all schools, regardless of their  location, can provide and claim all afterschool snacks at the free rate.</a:t>
            </a:r>
          </a:p>
          <a:p>
            <a:endParaRPr lang="en-US" dirty="0">
              <a:latin typeface="Arial" panose="020B0604020202020204" pitchFamily="34" charset="0"/>
            </a:endParaRPr>
          </a:p>
          <a:p>
            <a:r>
              <a:rPr lang="en-US" dirty="0">
                <a:latin typeface="Arial" panose="020B0604020202020204" pitchFamily="34" charset="0"/>
              </a:rPr>
              <a:t>ASP can operate at sites providing breakfast and lunch under SSO </a:t>
            </a:r>
            <a:endParaRPr lang="en-US" dirty="0"/>
          </a:p>
        </p:txBody>
      </p:sp>
      <p:sp>
        <p:nvSpPr>
          <p:cNvPr id="4" name="Slide Number Placeholder 3">
            <a:extLst>
              <a:ext uri="{FF2B5EF4-FFF2-40B4-BE49-F238E27FC236}">
                <a16:creationId xmlns:a16="http://schemas.microsoft.com/office/drawing/2014/main" id="{4574F2B6-D435-4F1B-934B-9640E6CAE2DE}"/>
              </a:ext>
            </a:extLst>
          </p:cNvPr>
          <p:cNvSpPr>
            <a:spLocks noGrp="1"/>
          </p:cNvSpPr>
          <p:nvPr>
            <p:ph type="sldNum" sz="quarter" idx="12"/>
          </p:nvPr>
        </p:nvSpPr>
        <p:spPr/>
        <p:txBody>
          <a:bodyPr/>
          <a:lstStyle/>
          <a:p>
            <a:fld id="{C479D5F6-EDCB-402A-AC08-4943A1820E8F}" type="slidenum">
              <a:rPr lang="en-US" smtClean="0"/>
              <a:pPr/>
              <a:t>41</a:t>
            </a:fld>
            <a:endParaRPr lang="en-US" dirty="0"/>
          </a:p>
        </p:txBody>
      </p:sp>
      <p:sp>
        <p:nvSpPr>
          <p:cNvPr id="5" name="Oval 4">
            <a:extLst>
              <a:ext uri="{FF2B5EF4-FFF2-40B4-BE49-F238E27FC236}">
                <a16:creationId xmlns:a16="http://schemas.microsoft.com/office/drawing/2014/main" id="{E29B4B24-2A0B-45AF-A123-02F9E280C0D1}"/>
              </a:ext>
            </a:extLst>
          </p:cNvPr>
          <p:cNvSpPr/>
          <p:nvPr/>
        </p:nvSpPr>
        <p:spPr>
          <a:xfrm>
            <a:off x="1519856" y="5743686"/>
            <a:ext cx="1296785" cy="1080655"/>
          </a:xfrm>
          <a:prstGeom prst="ellipse">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w="76200"/>
                <a:solidFill>
                  <a:schemeClr val="tx1"/>
                </a:solidFill>
                <a:effectLst>
                  <a:outerShdw blurRad="38100" dist="19050" dir="2700000" algn="tl" rotWithShape="0">
                    <a:schemeClr val="dk1">
                      <a:alpha val="40000"/>
                    </a:schemeClr>
                  </a:outerShdw>
                </a:effectLst>
              </a:rPr>
              <a:t>FAQ</a:t>
            </a:r>
          </a:p>
          <a:p>
            <a:pPr algn="ctr"/>
            <a:r>
              <a:rPr lang="en-US" dirty="0">
                <a:ln w="76200"/>
                <a:solidFill>
                  <a:schemeClr val="tx1"/>
                </a:solidFill>
                <a:effectLst>
                  <a:outerShdw blurRad="38100" dist="19050" dir="2700000" algn="tl" rotWithShape="0">
                    <a:schemeClr val="dk1">
                      <a:alpha val="40000"/>
                    </a:schemeClr>
                  </a:outerShdw>
                </a:effectLst>
              </a:rPr>
              <a:t>Pg. 3,8</a:t>
            </a:r>
            <a:endParaRPr lang="en-US" dirty="0">
              <a:ln w="76200">
                <a:solidFill>
                  <a:schemeClr val="accent6"/>
                </a:solidFill>
              </a:ln>
              <a:noFill/>
            </a:endParaRPr>
          </a:p>
        </p:txBody>
      </p:sp>
      <p:sp>
        <p:nvSpPr>
          <p:cNvPr id="6" name="Cloud 5">
            <a:extLst>
              <a:ext uri="{FF2B5EF4-FFF2-40B4-BE49-F238E27FC236}">
                <a16:creationId xmlns:a16="http://schemas.microsoft.com/office/drawing/2014/main" id="{503B55C7-4753-48FD-A8E7-7366DA2703F9}"/>
              </a:ext>
            </a:extLst>
          </p:cNvPr>
          <p:cNvSpPr/>
          <p:nvPr/>
        </p:nvSpPr>
        <p:spPr>
          <a:xfrm>
            <a:off x="223071" y="5743686"/>
            <a:ext cx="1296785" cy="1043360"/>
          </a:xfrm>
          <a:prstGeom prst="cloud">
            <a:avLst/>
          </a:prstGeom>
          <a:solidFill>
            <a:schemeClr val="accent1">
              <a:lumMod val="40000"/>
              <a:lumOff val="60000"/>
            </a:schemeClr>
          </a:solidFill>
          <a:ln w="76200">
            <a:solidFill>
              <a:srgbClr val="488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Toolkit</a:t>
            </a:r>
          </a:p>
          <a:p>
            <a:pPr algn="ctr"/>
            <a:r>
              <a:rPr lang="en-US" dirty="0">
                <a:ln w="0"/>
                <a:solidFill>
                  <a:schemeClr val="tx1"/>
                </a:solidFill>
                <a:effectLst>
                  <a:outerShdw blurRad="38100" dist="19050" dir="2700000" algn="tl" rotWithShape="0">
                    <a:schemeClr val="dk1">
                      <a:alpha val="40000"/>
                    </a:schemeClr>
                  </a:outerShdw>
                </a:effectLst>
              </a:rPr>
              <a:t>Pg. 5</a:t>
            </a:r>
          </a:p>
        </p:txBody>
      </p:sp>
    </p:spTree>
    <p:custDataLst>
      <p:tags r:id="rId1"/>
    </p:custDataLst>
    <p:extLst>
      <p:ext uri="{BB962C8B-B14F-4D97-AF65-F5344CB8AC3E}">
        <p14:creationId xmlns:p14="http://schemas.microsoft.com/office/powerpoint/2010/main" val="1435048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4EFF1-FD7F-41D6-A5F9-D9C92020E090}"/>
              </a:ext>
            </a:extLst>
          </p:cNvPr>
          <p:cNvSpPr>
            <a:spLocks noGrp="1"/>
          </p:cNvSpPr>
          <p:nvPr>
            <p:ph type="title"/>
          </p:nvPr>
        </p:nvSpPr>
        <p:spPr>
          <a:xfrm>
            <a:off x="152610" y="0"/>
            <a:ext cx="5928150" cy="1128068"/>
          </a:xfrm>
        </p:spPr>
        <p:txBody>
          <a:bodyPr anchor="ctr">
            <a:normAutofit/>
          </a:bodyPr>
          <a:lstStyle/>
          <a:p>
            <a:r>
              <a:rPr lang="en-US" sz="2700" dirty="0"/>
              <a:t>Fresh Fruit and Vegetable Program (FFVP)</a:t>
            </a:r>
          </a:p>
        </p:txBody>
      </p:sp>
      <p:sp>
        <p:nvSpPr>
          <p:cNvPr id="3" name="Content Placeholder 2">
            <a:extLst>
              <a:ext uri="{FF2B5EF4-FFF2-40B4-BE49-F238E27FC236}">
                <a16:creationId xmlns:a16="http://schemas.microsoft.com/office/drawing/2014/main" id="{D7BA26D9-7A61-4127-975D-F16E543E275D}"/>
              </a:ext>
            </a:extLst>
          </p:cNvPr>
          <p:cNvSpPr>
            <a:spLocks noGrp="1"/>
          </p:cNvSpPr>
          <p:nvPr>
            <p:ph idx="1"/>
          </p:nvPr>
        </p:nvSpPr>
        <p:spPr>
          <a:xfrm>
            <a:off x="221937" y="1384091"/>
            <a:ext cx="5858824" cy="4089817"/>
          </a:xfrm>
        </p:spPr>
        <p:txBody>
          <a:bodyPr anchor="ctr">
            <a:noAutofit/>
          </a:bodyPr>
          <a:lstStyle/>
          <a:p>
            <a:r>
              <a:rPr lang="en-US" dirty="0">
                <a:effectLst/>
              </a:rPr>
              <a:t>The FFVP can operate at sites providing meals under the SSO during school year 2021-22.</a:t>
            </a:r>
          </a:p>
          <a:p>
            <a:pPr marL="0" indent="0">
              <a:buNone/>
            </a:pPr>
            <a:endParaRPr lang="en-US" dirty="0"/>
          </a:p>
          <a:p>
            <a:r>
              <a:rPr lang="en-US" dirty="0"/>
              <a:t>CDE School Nutrition will be going for additional waivers to allow for parent pick up and alternate site pick up – stay tuned! </a:t>
            </a:r>
          </a:p>
          <a:p>
            <a:endParaRPr lang="en-US" dirty="0"/>
          </a:p>
          <a:p>
            <a:r>
              <a:rPr lang="en-US" dirty="0"/>
              <a:t>Apply </a:t>
            </a:r>
            <a:r>
              <a:rPr lang="en-US" dirty="0">
                <a:effectLst/>
                <a:ea typeface="Calibri" panose="020F0502020204030204" pitchFamily="34" charset="0"/>
                <a:cs typeface="Calibri" panose="020F0502020204030204" pitchFamily="34" charset="0"/>
              </a:rPr>
              <a:t>for FFVP in the </a:t>
            </a:r>
            <a:r>
              <a:rPr lang="en-US" u="sng" dirty="0">
                <a:effectLst/>
                <a:ea typeface="Calibri" panose="020F0502020204030204" pitchFamily="34" charset="0"/>
                <a:cs typeface="Calibri" panose="020F0502020204030204" pitchFamily="34" charset="0"/>
                <a:hlinkClick r:id="rId4"/>
              </a:rPr>
              <a:t>Colorado Nutrition Portal </a:t>
            </a:r>
            <a:r>
              <a:rPr lang="en-US" dirty="0">
                <a:effectLst/>
                <a:ea typeface="Calibri" panose="020F0502020204030204" pitchFamily="34" charset="0"/>
                <a:cs typeface="Calibri" panose="020F0502020204030204" pitchFamily="34" charset="0"/>
              </a:rPr>
              <a:t>by Saturday, July 31. </a:t>
            </a:r>
            <a:endParaRPr lang="en-US" dirty="0"/>
          </a:p>
        </p:txBody>
      </p:sp>
      <p:pic>
        <p:nvPicPr>
          <p:cNvPr id="6" name="Picture 5">
            <a:extLst>
              <a:ext uri="{FF2B5EF4-FFF2-40B4-BE49-F238E27FC236}">
                <a16:creationId xmlns:a16="http://schemas.microsoft.com/office/drawing/2014/main" id="{B578CDC4-32DA-4158-B41B-E0FDF5FF5BF5}"/>
              </a:ext>
            </a:extLst>
          </p:cNvPr>
          <p:cNvPicPr>
            <a:picLocks noChangeAspect="1"/>
          </p:cNvPicPr>
          <p:nvPr/>
        </p:nvPicPr>
        <p:blipFill rotWithShape="1">
          <a:blip r:embed="rId5"/>
          <a:srcRect l="6758" r="13950" b="2"/>
          <a:stretch/>
        </p:blipFill>
        <p:spPr>
          <a:xfrm>
            <a:off x="6112463" y="1384091"/>
            <a:ext cx="2809600" cy="2998466"/>
          </a:xfrm>
          <a:prstGeom prst="rect">
            <a:avLst/>
          </a:prstGeom>
        </p:spPr>
      </p:pic>
      <p:sp>
        <p:nvSpPr>
          <p:cNvPr id="4" name="Slide Number Placeholder 3">
            <a:extLst>
              <a:ext uri="{FF2B5EF4-FFF2-40B4-BE49-F238E27FC236}">
                <a16:creationId xmlns:a16="http://schemas.microsoft.com/office/drawing/2014/main" id="{546F1245-DDA5-4CEF-BE57-507230CF119F}"/>
              </a:ext>
            </a:extLst>
          </p:cNvPr>
          <p:cNvSpPr>
            <a:spLocks noGrp="1"/>
          </p:cNvSpPr>
          <p:nvPr>
            <p:ph type="sldNum" sz="quarter" idx="12"/>
          </p:nvPr>
        </p:nvSpPr>
        <p:spPr>
          <a:xfrm>
            <a:off x="7038802" y="6492240"/>
            <a:ext cx="791787" cy="365125"/>
          </a:xfrm>
        </p:spPr>
        <p:txBody>
          <a:bodyPr>
            <a:normAutofit/>
          </a:bodyPr>
          <a:lstStyle/>
          <a:p>
            <a:pPr>
              <a:spcAft>
                <a:spcPts val="600"/>
              </a:spcAft>
            </a:pPr>
            <a:fld id="{C479D5F6-EDCB-402A-AC08-4943A1820E8F}" type="slidenum">
              <a:rPr lang="en-US" smtClean="0"/>
              <a:pPr>
                <a:spcAft>
                  <a:spcPts val="600"/>
                </a:spcAft>
              </a:pPr>
              <a:t>42</a:t>
            </a:fld>
            <a:endParaRPr lang="en-US"/>
          </a:p>
        </p:txBody>
      </p:sp>
      <p:sp>
        <p:nvSpPr>
          <p:cNvPr id="5" name="Oval 4">
            <a:extLst>
              <a:ext uri="{FF2B5EF4-FFF2-40B4-BE49-F238E27FC236}">
                <a16:creationId xmlns:a16="http://schemas.microsoft.com/office/drawing/2014/main" id="{FC7E11A0-381C-498E-84C6-03CFE9E50804}"/>
              </a:ext>
            </a:extLst>
          </p:cNvPr>
          <p:cNvSpPr/>
          <p:nvPr/>
        </p:nvSpPr>
        <p:spPr>
          <a:xfrm>
            <a:off x="357291" y="5631789"/>
            <a:ext cx="1296785" cy="1080655"/>
          </a:xfrm>
          <a:prstGeom prst="ellipse">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spcAft>
                <a:spcPts val="600"/>
              </a:spcAft>
            </a:pPr>
            <a:r>
              <a:rPr lang="en-US" dirty="0">
                <a:ln w="76200"/>
                <a:solidFill>
                  <a:schemeClr val="tx1"/>
                </a:solidFill>
                <a:effectLst>
                  <a:outerShdw blurRad="38100" dist="19050" dir="2700000" algn="tl" rotWithShape="0">
                    <a:schemeClr val="dk1">
                      <a:alpha val="40000"/>
                    </a:schemeClr>
                  </a:outerShdw>
                </a:effectLst>
              </a:rPr>
              <a:t>FAQ</a:t>
            </a:r>
          </a:p>
          <a:p>
            <a:pPr algn="ctr">
              <a:spcAft>
                <a:spcPts val="600"/>
              </a:spcAft>
            </a:pPr>
            <a:r>
              <a:rPr lang="en-US" dirty="0">
                <a:ln w="76200"/>
                <a:solidFill>
                  <a:schemeClr val="tx1"/>
                </a:solidFill>
                <a:effectLst>
                  <a:outerShdw blurRad="38100" dist="19050" dir="2700000" algn="tl" rotWithShape="0">
                    <a:schemeClr val="dk1">
                      <a:alpha val="40000"/>
                    </a:schemeClr>
                  </a:outerShdw>
                </a:effectLst>
              </a:rPr>
              <a:t>Pg. 3</a:t>
            </a:r>
            <a:endParaRPr lang="en-US" dirty="0">
              <a:ln w="76200">
                <a:solidFill>
                  <a:schemeClr val="accent6"/>
                </a:solidFill>
              </a:ln>
              <a:noFill/>
            </a:endParaRPr>
          </a:p>
        </p:txBody>
      </p:sp>
    </p:spTree>
    <p:custDataLst>
      <p:tags r:id="rId1"/>
    </p:custDataLst>
    <p:extLst>
      <p:ext uri="{BB962C8B-B14F-4D97-AF65-F5344CB8AC3E}">
        <p14:creationId xmlns:p14="http://schemas.microsoft.com/office/powerpoint/2010/main" val="9007907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14C30-7CC5-4102-BE08-226B0C885CD7}"/>
              </a:ext>
            </a:extLst>
          </p:cNvPr>
          <p:cNvSpPr>
            <a:spLocks noGrp="1"/>
          </p:cNvSpPr>
          <p:nvPr>
            <p:ph type="ctrTitle"/>
          </p:nvPr>
        </p:nvSpPr>
        <p:spPr/>
        <p:txBody>
          <a:bodyPr>
            <a:normAutofit/>
          </a:bodyPr>
          <a:lstStyle/>
          <a:p>
            <a:r>
              <a:rPr lang="en-US" dirty="0"/>
              <a:t>CDE Support</a:t>
            </a:r>
          </a:p>
        </p:txBody>
      </p:sp>
      <p:sp>
        <p:nvSpPr>
          <p:cNvPr id="3" name="Slide Number Placeholder 2">
            <a:extLst>
              <a:ext uri="{FF2B5EF4-FFF2-40B4-BE49-F238E27FC236}">
                <a16:creationId xmlns:a16="http://schemas.microsoft.com/office/drawing/2014/main" id="{092884B3-4889-4752-8A55-0B9CB67F71C7}"/>
              </a:ext>
            </a:extLst>
          </p:cNvPr>
          <p:cNvSpPr>
            <a:spLocks noGrp="1"/>
          </p:cNvSpPr>
          <p:nvPr>
            <p:ph type="sldNum" sz="quarter" idx="12"/>
          </p:nvPr>
        </p:nvSpPr>
        <p:spPr/>
        <p:txBody>
          <a:bodyPr/>
          <a:lstStyle/>
          <a:p>
            <a:fld id="{C479D5F6-EDCB-402A-AC08-4943A1820E8F}" type="slidenum">
              <a:rPr lang="en-US" smtClean="0"/>
              <a:pPr/>
              <a:t>43</a:t>
            </a:fld>
            <a:endParaRPr lang="en-US" dirty="0"/>
          </a:p>
        </p:txBody>
      </p:sp>
    </p:spTree>
    <p:extLst>
      <p:ext uri="{BB962C8B-B14F-4D97-AF65-F5344CB8AC3E}">
        <p14:creationId xmlns:p14="http://schemas.microsoft.com/office/powerpoint/2010/main" val="36352672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7" name="Rectangle 12">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8" name="Rectangle 14">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5" name="Content Placeholder 4">
            <a:extLst>
              <a:ext uri="{FF2B5EF4-FFF2-40B4-BE49-F238E27FC236}">
                <a16:creationId xmlns:a16="http://schemas.microsoft.com/office/drawing/2014/main" id="{4517EB27-954F-472F-B480-5E10F7EAC052}"/>
              </a:ext>
            </a:extLst>
          </p:cNvPr>
          <p:cNvPicPr>
            <a:picLocks noGrp="1" noChangeAspect="1"/>
          </p:cNvPicPr>
          <p:nvPr>
            <p:ph idx="4294967295"/>
          </p:nvPr>
        </p:nvPicPr>
        <p:blipFill rotWithShape="1">
          <a:blip r:embed="rId4"/>
          <a:srcRect b="5243"/>
          <a:stretch/>
        </p:blipFill>
        <p:spPr>
          <a:xfrm rot="21480000">
            <a:off x="853377" y="1003258"/>
            <a:ext cx="7437246" cy="4764396"/>
          </a:xfrm>
          <a:prstGeom prst="rect">
            <a:avLst/>
          </a:prstGeom>
        </p:spPr>
      </p:pic>
      <p:sp>
        <p:nvSpPr>
          <p:cNvPr id="4" name="Slide Number Placeholder 3">
            <a:extLst>
              <a:ext uri="{FF2B5EF4-FFF2-40B4-BE49-F238E27FC236}">
                <a16:creationId xmlns:a16="http://schemas.microsoft.com/office/drawing/2014/main" id="{7D47150F-12E5-4CEF-9BD0-E95DBC2F244E}"/>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a:spcAft>
                <a:spcPts val="600"/>
              </a:spcAft>
            </a:pPr>
            <a:fld id="{C479D5F6-EDCB-402A-AC08-4943A1820E8F}" type="slidenum">
              <a:rPr lang="en-US" sz="1200" smtClean="0">
                <a:solidFill>
                  <a:schemeClr val="tx1">
                    <a:tint val="75000"/>
                  </a:schemeClr>
                </a:solidFill>
              </a:rPr>
              <a:pPr algn="r">
                <a:spcAft>
                  <a:spcPts val="600"/>
                </a:spcAft>
              </a:pPr>
              <a:t>44</a:t>
            </a:fld>
            <a:endParaRPr lang="en-US" sz="1200">
              <a:solidFill>
                <a:schemeClr val="tx1">
                  <a:tint val="75000"/>
                </a:schemeClr>
              </a:solidFill>
            </a:endParaRPr>
          </a:p>
        </p:txBody>
      </p:sp>
    </p:spTree>
    <p:custDataLst>
      <p:tags r:id="rId1"/>
    </p:custDataLst>
    <p:extLst>
      <p:ext uri="{BB962C8B-B14F-4D97-AF65-F5344CB8AC3E}">
        <p14:creationId xmlns:p14="http://schemas.microsoft.com/office/powerpoint/2010/main" val="11089169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47FB13-7BD0-4A0B-B74F-2EFF75DEC4B9}"/>
              </a:ext>
            </a:extLst>
          </p:cNvPr>
          <p:cNvSpPr>
            <a:spLocks noGrp="1"/>
          </p:cNvSpPr>
          <p:nvPr>
            <p:ph sz="half" idx="1"/>
          </p:nvPr>
        </p:nvSpPr>
        <p:spPr>
          <a:xfrm>
            <a:off x="628650" y="1463040"/>
            <a:ext cx="4591050" cy="4583799"/>
          </a:xfrm>
        </p:spPr>
        <p:txBody>
          <a:bodyPr/>
          <a:lstStyle/>
          <a:p>
            <a:r>
              <a:rPr lang="en-US" dirty="0">
                <a:effectLst/>
                <a:latin typeface="Calibri" panose="020F0502020204030204" pitchFamily="34" charset="0"/>
                <a:ea typeface="Times New Roman" panose="02020603050405020304" pitchFamily="18" charset="0"/>
              </a:rPr>
              <a:t>Positions and unit teams with more defined and dedicated areas of work such as policy, grants, training and communications. </a:t>
            </a:r>
          </a:p>
          <a:p>
            <a:endParaRPr lang="en-US" dirty="0">
              <a:effectLst/>
              <a:latin typeface="Calibri" panose="020F0502020204030204" pitchFamily="34" charset="0"/>
              <a:ea typeface="Times New Roman" panose="02020603050405020304" pitchFamily="18" charset="0"/>
            </a:endParaRPr>
          </a:p>
          <a:p>
            <a:r>
              <a:rPr lang="en-US" dirty="0">
                <a:effectLst/>
                <a:latin typeface="Calibri" panose="020F0502020204030204" pitchFamily="34" charset="0"/>
                <a:ea typeface="Times New Roman" panose="02020603050405020304" pitchFamily="18" charset="0"/>
              </a:rPr>
              <a:t>Revisioning small teams that provide support for specific program areas</a:t>
            </a:r>
            <a:r>
              <a:rPr lang="en-US" dirty="0">
                <a:latin typeface="Calibri" panose="020F0502020204030204" pitchFamily="34" charset="0"/>
                <a:ea typeface="Times New Roman" panose="02020603050405020304" pitchFamily="18" charset="0"/>
              </a:rPr>
              <a:t> such as school meal eligibility, meal quality, procurement, and financial management. </a:t>
            </a:r>
            <a:endParaRPr lang="en-US" dirty="0"/>
          </a:p>
        </p:txBody>
      </p:sp>
      <p:sp>
        <p:nvSpPr>
          <p:cNvPr id="4" name="Title 3">
            <a:extLst>
              <a:ext uri="{FF2B5EF4-FFF2-40B4-BE49-F238E27FC236}">
                <a16:creationId xmlns:a16="http://schemas.microsoft.com/office/drawing/2014/main" id="{3B41C606-708A-49B6-9DE1-1E3EAA3FB8D0}"/>
              </a:ext>
            </a:extLst>
          </p:cNvPr>
          <p:cNvSpPr>
            <a:spLocks noGrp="1"/>
          </p:cNvSpPr>
          <p:nvPr>
            <p:ph type="title"/>
          </p:nvPr>
        </p:nvSpPr>
        <p:spPr/>
        <p:txBody>
          <a:bodyPr/>
          <a:lstStyle/>
          <a:p>
            <a:r>
              <a:rPr lang="en-US" dirty="0"/>
              <a:t>CDE Updates: Strategic Plan</a:t>
            </a:r>
          </a:p>
        </p:txBody>
      </p:sp>
      <p:sp>
        <p:nvSpPr>
          <p:cNvPr id="5" name="Slide Number Placeholder 4">
            <a:extLst>
              <a:ext uri="{FF2B5EF4-FFF2-40B4-BE49-F238E27FC236}">
                <a16:creationId xmlns:a16="http://schemas.microsoft.com/office/drawing/2014/main" id="{CDB392A3-4A9E-4632-9651-5ABCAA106948}"/>
              </a:ext>
            </a:extLst>
          </p:cNvPr>
          <p:cNvSpPr>
            <a:spLocks noGrp="1"/>
          </p:cNvSpPr>
          <p:nvPr>
            <p:ph type="sldNum" sz="quarter" idx="12"/>
          </p:nvPr>
        </p:nvSpPr>
        <p:spPr/>
        <p:txBody>
          <a:bodyPr/>
          <a:lstStyle/>
          <a:p>
            <a:fld id="{C479D5F6-EDCB-402A-AC08-4943A1820E8F}" type="slidenum">
              <a:rPr lang="en-US" smtClean="0"/>
              <a:pPr/>
              <a:t>45</a:t>
            </a:fld>
            <a:endParaRPr lang="en-US" dirty="0"/>
          </a:p>
        </p:txBody>
      </p:sp>
      <p:pic>
        <p:nvPicPr>
          <p:cNvPr id="6" name="Picture 5">
            <a:extLst>
              <a:ext uri="{FF2B5EF4-FFF2-40B4-BE49-F238E27FC236}">
                <a16:creationId xmlns:a16="http://schemas.microsoft.com/office/drawing/2014/main" id="{764A408E-240B-407A-A575-C39E388F7447}"/>
              </a:ext>
            </a:extLst>
          </p:cNvPr>
          <p:cNvPicPr>
            <a:picLocks noChangeAspect="1"/>
          </p:cNvPicPr>
          <p:nvPr/>
        </p:nvPicPr>
        <p:blipFill>
          <a:blip r:embed="rId4"/>
          <a:stretch>
            <a:fillRect/>
          </a:stretch>
        </p:blipFill>
        <p:spPr>
          <a:xfrm>
            <a:off x="5219700" y="2115006"/>
            <a:ext cx="3295650" cy="2627987"/>
          </a:xfrm>
          <a:prstGeom prst="rect">
            <a:avLst/>
          </a:prstGeom>
        </p:spPr>
      </p:pic>
    </p:spTree>
    <p:custDataLst>
      <p:tags r:id="rId1"/>
    </p:custDataLst>
    <p:extLst>
      <p:ext uri="{BB962C8B-B14F-4D97-AF65-F5344CB8AC3E}">
        <p14:creationId xmlns:p14="http://schemas.microsoft.com/office/powerpoint/2010/main" val="10371253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A4CAF-5040-4A12-AA4B-9C61527C60D1}"/>
              </a:ext>
            </a:extLst>
          </p:cNvPr>
          <p:cNvSpPr>
            <a:spLocks noGrp="1"/>
          </p:cNvSpPr>
          <p:nvPr>
            <p:ph type="title"/>
          </p:nvPr>
        </p:nvSpPr>
        <p:spPr/>
        <p:txBody>
          <a:bodyPr/>
          <a:lstStyle/>
          <a:p>
            <a:r>
              <a:rPr lang="en-US" dirty="0"/>
              <a:t>CDE Updates: Caseload Model</a:t>
            </a:r>
          </a:p>
        </p:txBody>
      </p:sp>
      <p:sp>
        <p:nvSpPr>
          <p:cNvPr id="4" name="Slide Number Placeholder 3">
            <a:extLst>
              <a:ext uri="{FF2B5EF4-FFF2-40B4-BE49-F238E27FC236}">
                <a16:creationId xmlns:a16="http://schemas.microsoft.com/office/drawing/2014/main" id="{22AC2AA8-ACC9-48D9-81EC-6C5EF58F82B9}"/>
              </a:ext>
            </a:extLst>
          </p:cNvPr>
          <p:cNvSpPr>
            <a:spLocks noGrp="1"/>
          </p:cNvSpPr>
          <p:nvPr>
            <p:ph type="sldNum" sz="quarter" idx="12"/>
          </p:nvPr>
        </p:nvSpPr>
        <p:spPr/>
        <p:txBody>
          <a:bodyPr/>
          <a:lstStyle/>
          <a:p>
            <a:fld id="{C479D5F6-EDCB-402A-AC08-4943A1820E8F}" type="slidenum">
              <a:rPr lang="en-US" smtClean="0"/>
              <a:pPr/>
              <a:t>46</a:t>
            </a:fld>
            <a:endParaRPr lang="en-US" dirty="0"/>
          </a:p>
        </p:txBody>
      </p:sp>
      <p:sp>
        <p:nvSpPr>
          <p:cNvPr id="5" name="Content Placeholder 2">
            <a:extLst>
              <a:ext uri="{FF2B5EF4-FFF2-40B4-BE49-F238E27FC236}">
                <a16:creationId xmlns:a16="http://schemas.microsoft.com/office/drawing/2014/main" id="{0BC0890A-C8B9-4D5E-A7B3-FEBE3B53A511}"/>
              </a:ext>
            </a:extLst>
          </p:cNvPr>
          <p:cNvSpPr>
            <a:spLocks noGrp="1"/>
          </p:cNvSpPr>
          <p:nvPr>
            <p:ph idx="1"/>
          </p:nvPr>
        </p:nvSpPr>
        <p:spPr>
          <a:xfrm>
            <a:off x="628650" y="1463675"/>
            <a:ext cx="7886700" cy="4640263"/>
          </a:xfrm>
        </p:spPr>
        <p:txBody>
          <a:bodyPr/>
          <a:lstStyle/>
          <a:p>
            <a:r>
              <a:rPr lang="en-US" dirty="0">
                <a:effectLst/>
                <a:latin typeface="Calibri" panose="020F0502020204030204" pitchFamily="34" charset="0"/>
                <a:ea typeface="Times New Roman" panose="02020603050405020304" pitchFamily="18" charset="0"/>
              </a:rPr>
              <a:t>Model to provide more individualized customer service. </a:t>
            </a:r>
          </a:p>
          <a:p>
            <a:r>
              <a:rPr lang="en-US" dirty="0">
                <a:latin typeface="Calibri" panose="020F0502020204030204" pitchFamily="34" charset="0"/>
                <a:ea typeface="Times New Roman" panose="02020603050405020304" pitchFamily="18" charset="0"/>
              </a:rPr>
              <a:t>P</a:t>
            </a:r>
            <a:r>
              <a:rPr lang="en-US" dirty="0">
                <a:effectLst/>
                <a:latin typeface="Calibri" panose="020F0502020204030204" pitchFamily="34" charset="0"/>
                <a:ea typeface="Times New Roman" panose="02020603050405020304" pitchFamily="18" charset="0"/>
              </a:rPr>
              <a:t>rogram related questions and support with applications, reviews, and training and technical assistance needs.</a:t>
            </a:r>
          </a:p>
          <a:p>
            <a:r>
              <a:rPr lang="en-US" dirty="0">
                <a:latin typeface="Calibri" panose="020F0502020204030204" pitchFamily="34" charset="0"/>
              </a:rPr>
              <a:t>A list with your point person and their contact information can be found here: </a:t>
            </a:r>
            <a:endParaRPr lang="en-US" dirty="0"/>
          </a:p>
        </p:txBody>
      </p:sp>
      <p:pic>
        <p:nvPicPr>
          <p:cNvPr id="6" name="Picture 5">
            <a:extLst>
              <a:ext uri="{FF2B5EF4-FFF2-40B4-BE49-F238E27FC236}">
                <a16:creationId xmlns:a16="http://schemas.microsoft.com/office/drawing/2014/main" id="{996C7E5C-F155-497E-8126-468E7011F327}"/>
              </a:ext>
            </a:extLst>
          </p:cNvPr>
          <p:cNvPicPr>
            <a:picLocks noChangeAspect="1"/>
          </p:cNvPicPr>
          <p:nvPr/>
        </p:nvPicPr>
        <p:blipFill>
          <a:blip r:embed="rId4"/>
          <a:stretch>
            <a:fillRect/>
          </a:stretch>
        </p:blipFill>
        <p:spPr>
          <a:xfrm>
            <a:off x="1251771" y="3688440"/>
            <a:ext cx="6248400" cy="2828925"/>
          </a:xfrm>
          <a:prstGeom prst="rect">
            <a:avLst/>
          </a:prstGeom>
          <a:ln w="76200">
            <a:solidFill>
              <a:schemeClr val="accent4"/>
            </a:solidFill>
          </a:ln>
        </p:spPr>
      </p:pic>
      <p:sp>
        <p:nvSpPr>
          <p:cNvPr id="7" name="Arrow: Right 6">
            <a:extLst>
              <a:ext uri="{FF2B5EF4-FFF2-40B4-BE49-F238E27FC236}">
                <a16:creationId xmlns:a16="http://schemas.microsoft.com/office/drawing/2014/main" id="{BE7DD367-0746-435A-9BC4-2C540EC728E0}"/>
              </a:ext>
            </a:extLst>
          </p:cNvPr>
          <p:cNvSpPr/>
          <p:nvPr/>
        </p:nvSpPr>
        <p:spPr>
          <a:xfrm rot="13582888">
            <a:off x="6171539" y="5725736"/>
            <a:ext cx="584617" cy="359764"/>
          </a:xfrm>
          <a:prstGeom prst="rightArrow">
            <a:avLst/>
          </a:prstGeom>
          <a:solidFill>
            <a:schemeClr val="accent4"/>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7725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E5BF4-38F3-4853-87D2-C8375F9E5F6A}"/>
              </a:ext>
            </a:extLst>
          </p:cNvPr>
          <p:cNvSpPr>
            <a:spLocks noGrp="1"/>
          </p:cNvSpPr>
          <p:nvPr>
            <p:ph type="title"/>
          </p:nvPr>
        </p:nvSpPr>
        <p:spPr/>
        <p:txBody>
          <a:bodyPr/>
          <a:lstStyle/>
          <a:p>
            <a:r>
              <a:rPr lang="en-US" dirty="0"/>
              <a:t>CDE Website </a:t>
            </a:r>
          </a:p>
        </p:txBody>
      </p:sp>
      <p:pic>
        <p:nvPicPr>
          <p:cNvPr id="6" name="Content Placeholder 5">
            <a:extLst>
              <a:ext uri="{FF2B5EF4-FFF2-40B4-BE49-F238E27FC236}">
                <a16:creationId xmlns:a16="http://schemas.microsoft.com/office/drawing/2014/main" id="{F852BE60-3753-482F-98F9-1F662CF9CCA8}"/>
              </a:ext>
            </a:extLst>
          </p:cNvPr>
          <p:cNvPicPr>
            <a:picLocks noGrp="1" noChangeAspect="1"/>
          </p:cNvPicPr>
          <p:nvPr>
            <p:ph idx="1"/>
          </p:nvPr>
        </p:nvPicPr>
        <p:blipFill>
          <a:blip r:embed="rId4"/>
          <a:stretch>
            <a:fillRect/>
          </a:stretch>
        </p:blipFill>
        <p:spPr>
          <a:xfrm>
            <a:off x="656665" y="1604425"/>
            <a:ext cx="4116235" cy="2752422"/>
          </a:xfrm>
          <a:ln w="57150">
            <a:solidFill>
              <a:schemeClr val="accent4"/>
            </a:solidFill>
          </a:ln>
        </p:spPr>
      </p:pic>
      <p:sp>
        <p:nvSpPr>
          <p:cNvPr id="4" name="Slide Number Placeholder 3">
            <a:extLst>
              <a:ext uri="{FF2B5EF4-FFF2-40B4-BE49-F238E27FC236}">
                <a16:creationId xmlns:a16="http://schemas.microsoft.com/office/drawing/2014/main" id="{2578841B-7F42-4018-A3C8-838970437889}"/>
              </a:ext>
            </a:extLst>
          </p:cNvPr>
          <p:cNvSpPr>
            <a:spLocks noGrp="1"/>
          </p:cNvSpPr>
          <p:nvPr>
            <p:ph type="sldNum" sz="quarter" idx="12"/>
          </p:nvPr>
        </p:nvSpPr>
        <p:spPr/>
        <p:txBody>
          <a:bodyPr/>
          <a:lstStyle/>
          <a:p>
            <a:fld id="{C479D5F6-EDCB-402A-AC08-4943A1820E8F}" type="slidenum">
              <a:rPr lang="en-US" smtClean="0"/>
              <a:pPr/>
              <a:t>47</a:t>
            </a:fld>
            <a:endParaRPr lang="en-US" dirty="0"/>
          </a:p>
        </p:txBody>
      </p:sp>
      <p:pic>
        <p:nvPicPr>
          <p:cNvPr id="8" name="Picture 7">
            <a:extLst>
              <a:ext uri="{FF2B5EF4-FFF2-40B4-BE49-F238E27FC236}">
                <a16:creationId xmlns:a16="http://schemas.microsoft.com/office/drawing/2014/main" id="{DB156794-521E-47CE-B1A8-6E41BC4FD16C}"/>
              </a:ext>
            </a:extLst>
          </p:cNvPr>
          <p:cNvPicPr>
            <a:picLocks noChangeAspect="1"/>
          </p:cNvPicPr>
          <p:nvPr/>
        </p:nvPicPr>
        <p:blipFill>
          <a:blip r:embed="rId5"/>
          <a:stretch>
            <a:fillRect/>
          </a:stretch>
        </p:blipFill>
        <p:spPr>
          <a:xfrm>
            <a:off x="4036908" y="3822492"/>
            <a:ext cx="4884021" cy="2969651"/>
          </a:xfrm>
          <a:prstGeom prst="rect">
            <a:avLst/>
          </a:prstGeom>
          <a:ln w="57150">
            <a:solidFill>
              <a:schemeClr val="accent4"/>
            </a:solidFill>
          </a:ln>
        </p:spPr>
      </p:pic>
      <p:sp>
        <p:nvSpPr>
          <p:cNvPr id="5" name="Arrow: Right 4">
            <a:extLst>
              <a:ext uri="{FF2B5EF4-FFF2-40B4-BE49-F238E27FC236}">
                <a16:creationId xmlns:a16="http://schemas.microsoft.com/office/drawing/2014/main" id="{B1C84A0D-249A-4A25-99F2-AFAC06317637}"/>
              </a:ext>
            </a:extLst>
          </p:cNvPr>
          <p:cNvSpPr/>
          <p:nvPr/>
        </p:nvSpPr>
        <p:spPr>
          <a:xfrm rot="12969122">
            <a:off x="7809602" y="6112010"/>
            <a:ext cx="584617" cy="359764"/>
          </a:xfrm>
          <a:prstGeom prst="rightArrow">
            <a:avLst/>
          </a:prstGeom>
          <a:solidFill>
            <a:schemeClr val="accent4"/>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6FC2913D-BC8E-43F1-B6EE-631A8F7B70D4}"/>
              </a:ext>
            </a:extLst>
          </p:cNvPr>
          <p:cNvSpPr/>
          <p:nvPr/>
        </p:nvSpPr>
        <p:spPr>
          <a:xfrm rot="19499136">
            <a:off x="3744599" y="5719584"/>
            <a:ext cx="584617" cy="359764"/>
          </a:xfrm>
          <a:prstGeom prst="rightArrow">
            <a:avLst/>
          </a:prstGeom>
          <a:solidFill>
            <a:schemeClr val="accent4"/>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EAF2DE43-464D-4349-970F-D2F114B377FE}"/>
              </a:ext>
            </a:extLst>
          </p:cNvPr>
          <p:cNvSpPr/>
          <p:nvPr/>
        </p:nvSpPr>
        <p:spPr>
          <a:xfrm rot="1592648">
            <a:off x="617579" y="3426011"/>
            <a:ext cx="584617" cy="359764"/>
          </a:xfrm>
          <a:prstGeom prst="rightArrow">
            <a:avLst/>
          </a:prstGeom>
          <a:solidFill>
            <a:schemeClr val="accent4"/>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206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P spid="11"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B69D9-69E0-4196-8120-0DE4065BBFEB}"/>
              </a:ext>
            </a:extLst>
          </p:cNvPr>
          <p:cNvSpPr>
            <a:spLocks noGrp="1"/>
          </p:cNvSpPr>
          <p:nvPr>
            <p:ph type="title"/>
          </p:nvPr>
        </p:nvSpPr>
        <p:spPr/>
        <p:txBody>
          <a:bodyPr/>
          <a:lstStyle/>
          <a:p>
            <a:r>
              <a:rPr lang="en-US" dirty="0"/>
              <a:t>CDE Website </a:t>
            </a:r>
            <a:r>
              <a:rPr lang="en-US" dirty="0" err="1"/>
              <a:t>ctd</a:t>
            </a:r>
            <a:r>
              <a:rPr lang="en-US" dirty="0"/>
              <a:t>. </a:t>
            </a:r>
          </a:p>
        </p:txBody>
      </p:sp>
      <p:pic>
        <p:nvPicPr>
          <p:cNvPr id="6" name="Content Placeholder 5">
            <a:extLst>
              <a:ext uri="{FF2B5EF4-FFF2-40B4-BE49-F238E27FC236}">
                <a16:creationId xmlns:a16="http://schemas.microsoft.com/office/drawing/2014/main" id="{4E6CDF5C-4254-4D93-9B2B-1EE851D12D85}"/>
              </a:ext>
            </a:extLst>
          </p:cNvPr>
          <p:cNvPicPr>
            <a:picLocks noGrp="1" noChangeAspect="1"/>
          </p:cNvPicPr>
          <p:nvPr>
            <p:ph idx="1"/>
          </p:nvPr>
        </p:nvPicPr>
        <p:blipFill>
          <a:blip r:embed="rId4"/>
          <a:stretch>
            <a:fillRect/>
          </a:stretch>
        </p:blipFill>
        <p:spPr>
          <a:xfrm>
            <a:off x="628650" y="2035523"/>
            <a:ext cx="7886700" cy="3496566"/>
          </a:xfrm>
          <a:ln w="57150">
            <a:solidFill>
              <a:schemeClr val="accent4"/>
            </a:solidFill>
          </a:ln>
        </p:spPr>
      </p:pic>
      <p:sp>
        <p:nvSpPr>
          <p:cNvPr id="4" name="Slide Number Placeholder 3">
            <a:extLst>
              <a:ext uri="{FF2B5EF4-FFF2-40B4-BE49-F238E27FC236}">
                <a16:creationId xmlns:a16="http://schemas.microsoft.com/office/drawing/2014/main" id="{23464EC2-3FC1-4972-A381-0CD880131FED}"/>
              </a:ext>
            </a:extLst>
          </p:cNvPr>
          <p:cNvSpPr>
            <a:spLocks noGrp="1"/>
          </p:cNvSpPr>
          <p:nvPr>
            <p:ph type="sldNum" sz="quarter" idx="12"/>
          </p:nvPr>
        </p:nvSpPr>
        <p:spPr/>
        <p:txBody>
          <a:bodyPr/>
          <a:lstStyle/>
          <a:p>
            <a:fld id="{C479D5F6-EDCB-402A-AC08-4943A1820E8F}" type="slidenum">
              <a:rPr lang="en-US" smtClean="0"/>
              <a:pPr/>
              <a:t>48</a:t>
            </a:fld>
            <a:endParaRPr lang="en-US" dirty="0"/>
          </a:p>
        </p:txBody>
      </p:sp>
      <p:sp>
        <p:nvSpPr>
          <p:cNvPr id="8" name="Arrow: Right 7">
            <a:extLst>
              <a:ext uri="{FF2B5EF4-FFF2-40B4-BE49-F238E27FC236}">
                <a16:creationId xmlns:a16="http://schemas.microsoft.com/office/drawing/2014/main" id="{A87A245B-4B5A-4955-A422-A912108DF626}"/>
              </a:ext>
            </a:extLst>
          </p:cNvPr>
          <p:cNvSpPr/>
          <p:nvPr/>
        </p:nvSpPr>
        <p:spPr>
          <a:xfrm rot="2003728">
            <a:off x="6034750" y="2526681"/>
            <a:ext cx="584617" cy="359764"/>
          </a:xfrm>
          <a:prstGeom prst="rightArrow">
            <a:avLst/>
          </a:prstGeom>
          <a:solidFill>
            <a:schemeClr val="accent4"/>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749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E640-63B1-4B4F-93A0-5FCA1ABB227C}"/>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98F95CF9-13F9-4BCF-9C00-304178D76384}"/>
              </a:ext>
            </a:extLst>
          </p:cNvPr>
          <p:cNvSpPr>
            <a:spLocks noGrp="1"/>
          </p:cNvSpPr>
          <p:nvPr>
            <p:ph idx="1"/>
          </p:nvPr>
        </p:nvSpPr>
        <p:spPr/>
        <p:txBody>
          <a:bodyPr/>
          <a:lstStyle/>
          <a:p>
            <a:r>
              <a:rPr lang="en-US" dirty="0"/>
              <a:t>Colorado Department of Education Back to School Guidance: </a:t>
            </a:r>
            <a:r>
              <a:rPr lang="en-US" dirty="0">
                <a:hlinkClick r:id="rId4"/>
              </a:rPr>
              <a:t>http://www.cde.state.co.us/node/52637</a:t>
            </a:r>
            <a:r>
              <a:rPr lang="en-US" dirty="0"/>
              <a:t> </a:t>
            </a:r>
          </a:p>
          <a:p>
            <a:r>
              <a:rPr lang="en-US" dirty="0"/>
              <a:t>USDA Waivers and Guidance (Colorado): </a:t>
            </a:r>
            <a:r>
              <a:rPr lang="en-US" dirty="0">
                <a:hlinkClick r:id="rId5"/>
              </a:rPr>
              <a:t>https://app.smartsheet.com/b/publish?EQBCT=2fbcc0b15a604b2fb461289e54d80f71</a:t>
            </a:r>
            <a:r>
              <a:rPr lang="en-US" dirty="0"/>
              <a:t> </a:t>
            </a:r>
          </a:p>
          <a:p>
            <a:r>
              <a:rPr lang="en-US" dirty="0"/>
              <a:t>School year 2021-22 FAQs:                                 </a:t>
            </a:r>
            <a:r>
              <a:rPr lang="en-US" dirty="0">
                <a:hlinkClick r:id="rId6"/>
              </a:rPr>
              <a:t>http://www.cde.state.co.us/nutrition/backtoschoolfaqs</a:t>
            </a:r>
            <a:r>
              <a:rPr lang="en-US" dirty="0"/>
              <a:t> </a:t>
            </a:r>
          </a:p>
          <a:p>
            <a:endParaRPr lang="en-US" dirty="0"/>
          </a:p>
        </p:txBody>
      </p:sp>
      <p:sp>
        <p:nvSpPr>
          <p:cNvPr id="4" name="Slide Number Placeholder 3">
            <a:extLst>
              <a:ext uri="{FF2B5EF4-FFF2-40B4-BE49-F238E27FC236}">
                <a16:creationId xmlns:a16="http://schemas.microsoft.com/office/drawing/2014/main" id="{CCC79A73-C01E-4A4F-A0C6-10476088D47F}"/>
              </a:ext>
            </a:extLst>
          </p:cNvPr>
          <p:cNvSpPr>
            <a:spLocks noGrp="1"/>
          </p:cNvSpPr>
          <p:nvPr>
            <p:ph type="sldNum" sz="quarter" idx="12"/>
          </p:nvPr>
        </p:nvSpPr>
        <p:spPr/>
        <p:txBody>
          <a:bodyPr/>
          <a:lstStyle/>
          <a:p>
            <a:fld id="{C479D5F6-EDCB-402A-AC08-4943A1820E8F}" type="slidenum">
              <a:rPr lang="en-US" smtClean="0"/>
              <a:pPr/>
              <a:t>49</a:t>
            </a:fld>
            <a:endParaRPr lang="en-US" dirty="0"/>
          </a:p>
        </p:txBody>
      </p:sp>
    </p:spTree>
    <p:custDataLst>
      <p:tags r:id="rId1"/>
    </p:custDataLst>
    <p:extLst>
      <p:ext uri="{BB962C8B-B14F-4D97-AF65-F5344CB8AC3E}">
        <p14:creationId xmlns:p14="http://schemas.microsoft.com/office/powerpoint/2010/main" val="564064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C5E4-97D7-458D-B096-4B6F45DA7C98}"/>
              </a:ext>
            </a:extLst>
          </p:cNvPr>
          <p:cNvSpPr>
            <a:spLocks noGrp="1"/>
          </p:cNvSpPr>
          <p:nvPr>
            <p:ph type="title"/>
          </p:nvPr>
        </p:nvSpPr>
        <p:spPr>
          <a:xfrm>
            <a:off x="223071" y="191284"/>
            <a:ext cx="5524585" cy="756418"/>
          </a:xfrm>
        </p:spPr>
        <p:txBody>
          <a:bodyPr>
            <a:normAutofit/>
          </a:bodyPr>
          <a:lstStyle/>
          <a:p>
            <a:r>
              <a:rPr lang="en-US" sz="3600" dirty="0">
                <a:solidFill>
                  <a:schemeClr val="bg1"/>
                </a:solidFill>
                <a:latin typeface="Museo Slab 500" panose="02000000000000000000"/>
              </a:rPr>
              <a:t>Conditions for Success</a:t>
            </a:r>
          </a:p>
        </p:txBody>
      </p:sp>
      <p:sp>
        <p:nvSpPr>
          <p:cNvPr id="4" name="Slide Number Placeholder 3">
            <a:extLst>
              <a:ext uri="{FF2B5EF4-FFF2-40B4-BE49-F238E27FC236}">
                <a16:creationId xmlns:a16="http://schemas.microsoft.com/office/drawing/2014/main" id="{7A47CD37-05C7-4DA8-A880-15D15A65F84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BFA58277-9992-4B78-B1B5-6CD2A05734DE}"/>
              </a:ext>
            </a:extLst>
          </p:cNvPr>
          <p:cNvSpPr txBox="1"/>
          <p:nvPr/>
        </p:nvSpPr>
        <p:spPr>
          <a:xfrm>
            <a:off x="1567542" y="1414937"/>
            <a:ext cx="2743201"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Be present and engaged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Put your cell phone out of arms reach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Close out email or other tabs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Avoid multi-tasking or doing other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Participate in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prstClr val="black"/>
              </a:solidFill>
              <a:latin typeface="Calibri" panose="020F0502020204030204"/>
            </a:endParaRPr>
          </a:p>
          <a:p>
            <a:pPr>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Actively listen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5DA5A125-283F-4893-B396-70C7F27D4EB0}"/>
              </a:ext>
            </a:extLst>
          </p:cNvPr>
          <p:cNvSpPr txBox="1"/>
          <p:nvPr/>
        </p:nvSpPr>
        <p:spPr>
          <a:xfrm>
            <a:off x="5539335" y="1414937"/>
            <a:ext cx="3381594" cy="37087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Mute your microphone when you’re not talking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Bring a positive attitude and be ready to share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Be respectful, inclusive, and open minded</a:t>
            </a:r>
          </a:p>
        </p:txBody>
      </p:sp>
      <p:sp>
        <p:nvSpPr>
          <p:cNvPr id="13" name="Oval 12">
            <a:extLst>
              <a:ext uri="{FF2B5EF4-FFF2-40B4-BE49-F238E27FC236}">
                <a16:creationId xmlns:a16="http://schemas.microsoft.com/office/drawing/2014/main" id="{33BAE739-31BB-4657-BBC5-D09942B85511}"/>
              </a:ext>
            </a:extLst>
          </p:cNvPr>
          <p:cNvSpPr/>
          <p:nvPr/>
        </p:nvSpPr>
        <p:spPr>
          <a:xfrm>
            <a:off x="4754681" y="1447597"/>
            <a:ext cx="654908" cy="654908"/>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14" name="Rectangle 13" descr="Mute Speaker">
            <a:extLst>
              <a:ext uri="{FF2B5EF4-FFF2-40B4-BE49-F238E27FC236}">
                <a16:creationId xmlns:a16="http://schemas.microsoft.com/office/drawing/2014/main" id="{9AFC1BD8-B8B9-450F-814D-6531E7D9009C}"/>
              </a:ext>
            </a:extLst>
          </p:cNvPr>
          <p:cNvSpPr/>
          <p:nvPr/>
        </p:nvSpPr>
        <p:spPr>
          <a:xfrm>
            <a:off x="4910610" y="1586902"/>
            <a:ext cx="379847" cy="379847"/>
          </a:xfrm>
          <a:prstGeom prst="rect">
            <a:avLst/>
          </a:prstGeom>
          <a: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5" name="Rectangle 14" descr="Clock">
            <a:extLst>
              <a:ext uri="{FF2B5EF4-FFF2-40B4-BE49-F238E27FC236}">
                <a16:creationId xmlns:a16="http://schemas.microsoft.com/office/drawing/2014/main" id="{821A218A-B628-4BD4-9281-03B1B9477EEF}"/>
              </a:ext>
            </a:extLst>
          </p:cNvPr>
          <p:cNvSpPr/>
          <p:nvPr/>
        </p:nvSpPr>
        <p:spPr>
          <a:xfrm>
            <a:off x="845593" y="1414937"/>
            <a:ext cx="379847" cy="379847"/>
          </a:xfrm>
          <a:prstGeom prst="rect">
            <a:avLst/>
          </a:prstGeom>
          <a: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8" name="Rectangle 17" descr="Head with gears">
            <a:extLst>
              <a:ext uri="{FF2B5EF4-FFF2-40B4-BE49-F238E27FC236}">
                <a16:creationId xmlns:a16="http://schemas.microsoft.com/office/drawing/2014/main" id="{27B483FE-8268-4C83-93B2-391092D232E1}"/>
              </a:ext>
            </a:extLst>
          </p:cNvPr>
          <p:cNvSpPr/>
          <p:nvPr/>
        </p:nvSpPr>
        <p:spPr>
          <a:xfrm>
            <a:off x="4962662" y="-533589"/>
            <a:ext cx="379847" cy="379847"/>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0" name="Oval 19">
            <a:extLst>
              <a:ext uri="{FF2B5EF4-FFF2-40B4-BE49-F238E27FC236}">
                <a16:creationId xmlns:a16="http://schemas.microsoft.com/office/drawing/2014/main" id="{79DFC00E-02CF-43C0-B16C-7CE5FE1F54F7}"/>
              </a:ext>
            </a:extLst>
          </p:cNvPr>
          <p:cNvSpPr/>
          <p:nvPr/>
        </p:nvSpPr>
        <p:spPr>
          <a:xfrm>
            <a:off x="4783489" y="2926729"/>
            <a:ext cx="654908" cy="654908"/>
          </a:xfrm>
          <a:prstGeom prst="ellipse">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sp>
        <p:nvSpPr>
          <p:cNvPr id="22" name="Oval 21">
            <a:extLst>
              <a:ext uri="{FF2B5EF4-FFF2-40B4-BE49-F238E27FC236}">
                <a16:creationId xmlns:a16="http://schemas.microsoft.com/office/drawing/2014/main" id="{A6CFFA86-E7DC-456E-8783-BAE99A2FFF59}"/>
              </a:ext>
            </a:extLst>
          </p:cNvPr>
          <p:cNvSpPr/>
          <p:nvPr/>
        </p:nvSpPr>
        <p:spPr>
          <a:xfrm>
            <a:off x="793485" y="5354662"/>
            <a:ext cx="654908" cy="654908"/>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24" name="Oval 23">
            <a:extLst>
              <a:ext uri="{FF2B5EF4-FFF2-40B4-BE49-F238E27FC236}">
                <a16:creationId xmlns:a16="http://schemas.microsoft.com/office/drawing/2014/main" id="{35B7C87D-D2F0-4F9C-809F-F657FD42CF98}"/>
              </a:ext>
            </a:extLst>
          </p:cNvPr>
          <p:cNvSpPr/>
          <p:nvPr/>
        </p:nvSpPr>
        <p:spPr>
          <a:xfrm>
            <a:off x="769186" y="4220352"/>
            <a:ext cx="654908" cy="654908"/>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25" name="Oval 24">
            <a:extLst>
              <a:ext uri="{FF2B5EF4-FFF2-40B4-BE49-F238E27FC236}">
                <a16:creationId xmlns:a16="http://schemas.microsoft.com/office/drawing/2014/main" id="{3CF0DB18-61F3-4C3B-9155-BB244DC3665B}"/>
              </a:ext>
            </a:extLst>
          </p:cNvPr>
          <p:cNvSpPr/>
          <p:nvPr/>
        </p:nvSpPr>
        <p:spPr>
          <a:xfrm>
            <a:off x="4783489" y="4380692"/>
            <a:ext cx="654908" cy="654908"/>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26" name="Oval 25">
            <a:extLst>
              <a:ext uri="{FF2B5EF4-FFF2-40B4-BE49-F238E27FC236}">
                <a16:creationId xmlns:a16="http://schemas.microsoft.com/office/drawing/2014/main" id="{3E695A60-FFEF-43D7-8E86-FABB5CDE3516}"/>
              </a:ext>
            </a:extLst>
          </p:cNvPr>
          <p:cNvSpPr/>
          <p:nvPr/>
        </p:nvSpPr>
        <p:spPr>
          <a:xfrm>
            <a:off x="674336" y="1699072"/>
            <a:ext cx="654908" cy="654908"/>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28" name="Rectangle 27" descr="Headphones">
            <a:extLst>
              <a:ext uri="{FF2B5EF4-FFF2-40B4-BE49-F238E27FC236}">
                <a16:creationId xmlns:a16="http://schemas.microsoft.com/office/drawing/2014/main" id="{521B48A5-337A-490B-83D8-95E5D4463CD2}"/>
              </a:ext>
            </a:extLst>
          </p:cNvPr>
          <p:cNvSpPr/>
          <p:nvPr/>
        </p:nvSpPr>
        <p:spPr>
          <a:xfrm>
            <a:off x="931015" y="5492192"/>
            <a:ext cx="379847" cy="379847"/>
          </a:xfrm>
          <a:prstGeom prst="rect">
            <a:avLst/>
          </a:prstGeom>
          <a: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1" name="Rectangle 30" descr="Thumbs Up Sign">
            <a:extLst>
              <a:ext uri="{FF2B5EF4-FFF2-40B4-BE49-F238E27FC236}">
                <a16:creationId xmlns:a16="http://schemas.microsoft.com/office/drawing/2014/main" id="{3EB76991-3CC4-483C-869A-5FC8B0327BB5}"/>
              </a:ext>
            </a:extLst>
          </p:cNvPr>
          <p:cNvSpPr/>
          <p:nvPr/>
        </p:nvSpPr>
        <p:spPr>
          <a:xfrm>
            <a:off x="4963545" y="3084181"/>
            <a:ext cx="379847" cy="379847"/>
          </a:xfrm>
          <a:prstGeom prst="rect">
            <a:avLst/>
          </a:prstGeom>
          <a: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2" name="Rectangle 31" descr="Users">
            <a:extLst>
              <a:ext uri="{FF2B5EF4-FFF2-40B4-BE49-F238E27FC236}">
                <a16:creationId xmlns:a16="http://schemas.microsoft.com/office/drawing/2014/main" id="{4B4F47CA-FE2C-4413-AF80-97027D980F41}"/>
              </a:ext>
            </a:extLst>
          </p:cNvPr>
          <p:cNvSpPr/>
          <p:nvPr/>
        </p:nvSpPr>
        <p:spPr>
          <a:xfrm>
            <a:off x="906716" y="4328299"/>
            <a:ext cx="379847" cy="379847"/>
          </a:xfrm>
          <a:prstGeom prst="rect">
            <a:avLst/>
          </a:prstGeom>
          <a: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3" name="Rectangle 32" descr="Head with gears">
            <a:extLst>
              <a:ext uri="{FF2B5EF4-FFF2-40B4-BE49-F238E27FC236}">
                <a16:creationId xmlns:a16="http://schemas.microsoft.com/office/drawing/2014/main" id="{905DA2CD-C3A4-4B56-A5F6-41B8AB95310D}"/>
              </a:ext>
            </a:extLst>
          </p:cNvPr>
          <p:cNvSpPr/>
          <p:nvPr/>
        </p:nvSpPr>
        <p:spPr>
          <a:xfrm>
            <a:off x="849299" y="1836602"/>
            <a:ext cx="379847" cy="379847"/>
          </a:xfrm>
          <a:prstGeom prst="rect">
            <a:avLst/>
          </a:prstGeom>
          <a:blipFill>
            <a:blip r:embed="rId16">
              <a:extLst>
                <a:ext uri="{96DAC541-7B7A-43D3-8B79-37D633B846F1}">
                  <asvg:svgBlip xmlns:asvg="http://schemas.microsoft.com/office/drawing/2016/SVG/main" r:embed="rId17"/>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4" name="Rectangle 33" descr="Smiling Face with No Fill">
            <a:extLst>
              <a:ext uri="{FF2B5EF4-FFF2-40B4-BE49-F238E27FC236}">
                <a16:creationId xmlns:a16="http://schemas.microsoft.com/office/drawing/2014/main" id="{1675FC4B-DE74-4EFB-A767-0716630B40AD}"/>
              </a:ext>
            </a:extLst>
          </p:cNvPr>
          <p:cNvSpPr/>
          <p:nvPr/>
        </p:nvSpPr>
        <p:spPr>
          <a:xfrm>
            <a:off x="4944392" y="4518222"/>
            <a:ext cx="379847" cy="379847"/>
          </a:xfrm>
          <a:prstGeom prst="rect">
            <a:avLst/>
          </a:prstGeom>
          <a: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custDataLst>
      <p:tags r:id="rId1"/>
    </p:custDataLst>
    <p:extLst>
      <p:ext uri="{BB962C8B-B14F-4D97-AF65-F5344CB8AC3E}">
        <p14:creationId xmlns:p14="http://schemas.microsoft.com/office/powerpoint/2010/main" val="38798508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52CCC-CA7D-46D2-9E7F-30DEC0DAA1B3}"/>
              </a:ext>
            </a:extLst>
          </p:cNvPr>
          <p:cNvSpPr>
            <a:spLocks noGrp="1"/>
          </p:cNvSpPr>
          <p:nvPr>
            <p:ph type="ctrTitle"/>
          </p:nvPr>
        </p:nvSpPr>
        <p:spPr>
          <a:xfrm>
            <a:off x="685800" y="879648"/>
            <a:ext cx="7772400" cy="4629612"/>
          </a:xfrm>
        </p:spPr>
        <p:txBody>
          <a:bodyPr>
            <a:normAutofit/>
          </a:bodyPr>
          <a:lstStyle/>
          <a:p>
            <a:r>
              <a:rPr lang="en-US" dirty="0"/>
              <a:t>Parent / Guardian Survey: </a:t>
            </a:r>
            <a:br>
              <a:rPr lang="en-US" dirty="0"/>
            </a:br>
            <a:r>
              <a:rPr lang="en-US" dirty="0"/>
              <a:t>Perceptions of School Meals</a:t>
            </a:r>
            <a:br>
              <a:rPr lang="en-US" dirty="0"/>
            </a:br>
            <a:br>
              <a:rPr lang="en-US" dirty="0"/>
            </a:br>
            <a:r>
              <a:rPr lang="en-US" dirty="0">
                <a:hlinkClick r:id="rId3"/>
              </a:rPr>
              <a:t>https://surveys.coronainsights.com/s3/partner1</a:t>
            </a:r>
            <a:br>
              <a:rPr lang="en-US" dirty="0"/>
            </a:br>
            <a:br>
              <a:rPr lang="en-US" dirty="0"/>
            </a:br>
            <a:r>
              <a:rPr lang="en-US" i="1" dirty="0"/>
              <a:t>Please share broadly with your network of families</a:t>
            </a:r>
          </a:p>
        </p:txBody>
      </p:sp>
      <p:sp>
        <p:nvSpPr>
          <p:cNvPr id="3" name="Slide Number Placeholder 2">
            <a:extLst>
              <a:ext uri="{FF2B5EF4-FFF2-40B4-BE49-F238E27FC236}">
                <a16:creationId xmlns:a16="http://schemas.microsoft.com/office/drawing/2014/main" id="{5BA7998A-21E9-4219-BC9D-FFFD46C30E7B}"/>
              </a:ext>
            </a:extLst>
          </p:cNvPr>
          <p:cNvSpPr>
            <a:spLocks noGrp="1"/>
          </p:cNvSpPr>
          <p:nvPr>
            <p:ph type="sldNum" sz="quarter" idx="12"/>
          </p:nvPr>
        </p:nvSpPr>
        <p:spPr/>
        <p:txBody>
          <a:bodyPr/>
          <a:lstStyle/>
          <a:p>
            <a:fld id="{C479D5F6-EDCB-402A-AC08-4943A1820E8F}" type="slidenum">
              <a:rPr lang="en-US" smtClean="0"/>
              <a:pPr/>
              <a:t>50</a:t>
            </a:fld>
            <a:endParaRPr lang="en-US" dirty="0"/>
          </a:p>
        </p:txBody>
      </p:sp>
    </p:spTree>
    <p:extLst>
      <p:ext uri="{BB962C8B-B14F-4D97-AF65-F5344CB8AC3E}">
        <p14:creationId xmlns:p14="http://schemas.microsoft.com/office/powerpoint/2010/main" val="13387083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4">
            <a:extLst>
              <a:ext uri="{FF2B5EF4-FFF2-40B4-BE49-F238E27FC236}">
                <a16:creationId xmlns:a16="http://schemas.microsoft.com/office/drawing/2014/main" id="{A254D376-7060-4491-9779-FC35E62F3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5E744C-904D-4469-9675-E82D815C9158}"/>
              </a:ext>
            </a:extLst>
          </p:cNvPr>
          <p:cNvSpPr>
            <a:spLocks noGrp="1"/>
          </p:cNvSpPr>
          <p:nvPr>
            <p:ph type="title"/>
          </p:nvPr>
        </p:nvSpPr>
        <p:spPr>
          <a:xfrm>
            <a:off x="628650" y="5186423"/>
            <a:ext cx="7886700" cy="1114382"/>
          </a:xfrm>
        </p:spPr>
        <p:txBody>
          <a:bodyPr vert="horz" lIns="91440" tIns="45720" rIns="91440" bIns="45720" rtlCol="0" anchor="ctr">
            <a:normAutofit/>
          </a:bodyPr>
          <a:lstStyle/>
          <a:p>
            <a:pPr algn="ctr"/>
            <a:r>
              <a:rPr lang="en-US" sz="1800">
                <a:solidFill>
                  <a:schemeClr val="tx1"/>
                </a:solidFill>
                <a:latin typeface="+mj-lt"/>
              </a:rPr>
              <a:t>Questions?</a:t>
            </a:r>
            <a:br>
              <a:rPr lang="en-US" sz="1800">
                <a:solidFill>
                  <a:schemeClr val="tx1"/>
                </a:solidFill>
                <a:latin typeface="+mj-lt"/>
              </a:rPr>
            </a:br>
            <a:r>
              <a:rPr lang="en-US" sz="1800">
                <a:solidFill>
                  <a:schemeClr val="tx1"/>
                </a:solidFill>
                <a:latin typeface="+mj-lt"/>
              </a:rPr>
              <a:t>Submit via form at any time: </a:t>
            </a:r>
            <a:r>
              <a:rPr lang="en-US" sz="1800">
                <a:solidFill>
                  <a:schemeClr val="tx1"/>
                </a:solidFill>
                <a:latin typeface="+mj-lt"/>
                <a:hlinkClick r:id="rId4"/>
              </a:rPr>
              <a:t>https://app.smartsheet.com/b/form/0614096b88c046cbbb6ddda19d96ceb8 </a:t>
            </a:r>
            <a:endParaRPr lang="en-US" sz="1800">
              <a:solidFill>
                <a:schemeClr val="tx1"/>
              </a:solidFill>
              <a:latin typeface="+mj-lt"/>
            </a:endParaRPr>
          </a:p>
        </p:txBody>
      </p:sp>
      <p:pic>
        <p:nvPicPr>
          <p:cNvPr id="5" name="Picture 4">
            <a:extLst>
              <a:ext uri="{FF2B5EF4-FFF2-40B4-BE49-F238E27FC236}">
                <a16:creationId xmlns:a16="http://schemas.microsoft.com/office/drawing/2014/main" id="{07006A6A-5306-4A6F-9F5B-35E21E716CFA}"/>
              </a:ext>
            </a:extLst>
          </p:cNvPr>
          <p:cNvPicPr>
            <a:picLocks noChangeAspect="1"/>
          </p:cNvPicPr>
          <p:nvPr/>
        </p:nvPicPr>
        <p:blipFill rotWithShape="1">
          <a:blip r:embed="rId5"/>
          <a:srcRect l="4414" r="4412" b="-2"/>
          <a:stretch/>
        </p:blipFill>
        <p:spPr>
          <a:xfrm>
            <a:off x="20" y="10"/>
            <a:ext cx="9143980" cy="5014697"/>
          </a:xfrm>
          <a:prstGeom prst="rect">
            <a:avLst/>
          </a:prstGeom>
        </p:spPr>
      </p:pic>
      <p:sp>
        <p:nvSpPr>
          <p:cNvPr id="4" name="Slide Number Placeholder 3">
            <a:extLst>
              <a:ext uri="{FF2B5EF4-FFF2-40B4-BE49-F238E27FC236}">
                <a16:creationId xmlns:a16="http://schemas.microsoft.com/office/drawing/2014/main" id="{DD9FC094-6020-4A40-8A9E-6B8B94F68616}"/>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defTabSz="457200">
              <a:spcAft>
                <a:spcPts val="600"/>
              </a:spcAft>
              <a:defRPr/>
            </a:pPr>
            <a:fld id="{C479D5F6-EDCB-402A-AC08-4943A1820E8F}" type="slidenum">
              <a:rPr lang="en-US" sz="1200">
                <a:solidFill>
                  <a:schemeClr val="tx1">
                    <a:tint val="75000"/>
                  </a:schemeClr>
                </a:solidFill>
              </a:rPr>
              <a:pPr algn="r" defTabSz="457200">
                <a:spcAft>
                  <a:spcPts val="600"/>
                </a:spcAft>
                <a:defRPr/>
              </a:pPr>
              <a:t>51</a:t>
            </a:fld>
            <a:endParaRPr lang="en-US" sz="1200">
              <a:solidFill>
                <a:schemeClr val="tx1">
                  <a:tint val="75000"/>
                </a:schemeClr>
              </a:solidFill>
            </a:endParaRPr>
          </a:p>
        </p:txBody>
      </p:sp>
    </p:spTree>
    <p:custDataLst>
      <p:tags r:id="rId1"/>
    </p:custDataLst>
    <p:extLst>
      <p:ext uri="{BB962C8B-B14F-4D97-AF65-F5344CB8AC3E}">
        <p14:creationId xmlns:p14="http://schemas.microsoft.com/office/powerpoint/2010/main" val="16061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0153C-A80C-4CAD-B52B-9D38BC843AD1}"/>
              </a:ext>
            </a:extLst>
          </p:cNvPr>
          <p:cNvSpPr>
            <a:spLocks noGrp="1"/>
          </p:cNvSpPr>
          <p:nvPr>
            <p:ph type="title"/>
          </p:nvPr>
        </p:nvSpPr>
        <p:spPr/>
        <p:txBody>
          <a:bodyPr/>
          <a:lstStyle/>
          <a:p>
            <a:r>
              <a:rPr lang="en-US" dirty="0"/>
              <a:t>Learning Objectives </a:t>
            </a:r>
          </a:p>
        </p:txBody>
      </p:sp>
      <p:sp>
        <p:nvSpPr>
          <p:cNvPr id="3" name="Content Placeholder 2">
            <a:extLst>
              <a:ext uri="{FF2B5EF4-FFF2-40B4-BE49-F238E27FC236}">
                <a16:creationId xmlns:a16="http://schemas.microsoft.com/office/drawing/2014/main" id="{474947B8-1731-46C4-AEC4-0C093FCCBD8E}"/>
              </a:ext>
            </a:extLst>
          </p:cNvPr>
          <p:cNvSpPr>
            <a:spLocks noGrp="1"/>
          </p:cNvSpPr>
          <p:nvPr>
            <p:ph idx="1"/>
          </p:nvPr>
        </p:nvSpPr>
        <p:spPr>
          <a:xfrm>
            <a:off x="245194" y="1463040"/>
            <a:ext cx="8675736" cy="5140446"/>
          </a:xfrm>
        </p:spPr>
        <p:txBody>
          <a:bodyPr>
            <a:normAutofit/>
          </a:bodyPr>
          <a:lstStyle/>
          <a:p>
            <a:pPr marL="0" indent="0">
              <a:buNone/>
            </a:pPr>
            <a:r>
              <a:rPr lang="en-US" dirty="0"/>
              <a:t>By the end of this training, sponsors will be able to:</a:t>
            </a:r>
          </a:p>
          <a:p>
            <a:pPr lvl="1"/>
            <a:r>
              <a:rPr lang="en-US" dirty="0"/>
              <a:t>Demonstrate understanding of USDA waivers and program requirements for school year 2021-22. </a:t>
            </a:r>
          </a:p>
          <a:p>
            <a:pPr lvl="1"/>
            <a:r>
              <a:rPr lang="en-US" dirty="0"/>
              <a:t>Access available resources, including CDE School Nutrition staff, to ensure successful implementation of school year 2021-22 operations. </a:t>
            </a:r>
          </a:p>
          <a:p>
            <a:pPr lvl="1"/>
            <a:r>
              <a:rPr lang="en-US" dirty="0"/>
              <a:t>Express confidence in implementing the Seamless Summer Option for school year 2021-22. </a:t>
            </a:r>
          </a:p>
          <a:p>
            <a:pPr lvl="1"/>
            <a:r>
              <a:rPr lang="en-US" dirty="0"/>
              <a:t>Feel appreciated. </a:t>
            </a:r>
          </a:p>
          <a:p>
            <a:pPr marL="457200" lvl="1" indent="0">
              <a:buNone/>
            </a:pPr>
            <a:endParaRPr lang="en-US" dirty="0"/>
          </a:p>
          <a:p>
            <a:pPr marL="457200" lvl="1" indent="0">
              <a:buNone/>
            </a:pPr>
            <a:endParaRPr lang="en-US" dirty="0"/>
          </a:p>
          <a:p>
            <a:pPr marL="0" indent="0">
              <a:buNone/>
            </a:pPr>
            <a:r>
              <a:rPr lang="en-US" dirty="0"/>
              <a:t>Professional Standards</a:t>
            </a:r>
          </a:p>
          <a:p>
            <a:pPr lvl="1"/>
            <a:r>
              <a:rPr lang="en-US" dirty="0"/>
              <a:t>2 hours of training</a:t>
            </a:r>
          </a:p>
          <a:p>
            <a:pPr lvl="1"/>
            <a:r>
              <a:rPr lang="en-US" dirty="0"/>
              <a:t>Key Area/s and Learning Codes: 1100, 3100, 3200, 4000</a:t>
            </a:r>
          </a:p>
          <a:p>
            <a:endParaRPr lang="en-US" dirty="0"/>
          </a:p>
        </p:txBody>
      </p:sp>
      <p:sp>
        <p:nvSpPr>
          <p:cNvPr id="4" name="Slide Number Placeholder 3">
            <a:extLst>
              <a:ext uri="{FF2B5EF4-FFF2-40B4-BE49-F238E27FC236}">
                <a16:creationId xmlns:a16="http://schemas.microsoft.com/office/drawing/2014/main" id="{D51D5624-6631-42DF-B638-D2A32CFD7D3A}"/>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custDataLst>
      <p:tags r:id="rId1"/>
    </p:custDataLst>
    <p:extLst>
      <p:ext uri="{BB962C8B-B14F-4D97-AF65-F5344CB8AC3E}">
        <p14:creationId xmlns:p14="http://schemas.microsoft.com/office/powerpoint/2010/main" val="166161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78FE-0BCC-455D-9651-2A865152BC9A}"/>
              </a:ext>
            </a:extLst>
          </p:cNvPr>
          <p:cNvSpPr>
            <a:spLocks noGrp="1"/>
          </p:cNvSpPr>
          <p:nvPr>
            <p:ph type="title"/>
          </p:nvPr>
        </p:nvSpPr>
        <p:spPr/>
        <p:txBody>
          <a:bodyPr/>
          <a:lstStyle/>
          <a:p>
            <a:r>
              <a:rPr lang="en-US" dirty="0"/>
              <a:t>Training Guides</a:t>
            </a:r>
          </a:p>
        </p:txBody>
      </p:sp>
      <p:pic>
        <p:nvPicPr>
          <p:cNvPr id="7" name="Content Placeholder 6">
            <a:extLst>
              <a:ext uri="{FF2B5EF4-FFF2-40B4-BE49-F238E27FC236}">
                <a16:creationId xmlns:a16="http://schemas.microsoft.com/office/drawing/2014/main" id="{8E7B5E66-588E-4C85-AB5A-B6ABC664D62D}"/>
              </a:ext>
            </a:extLst>
          </p:cNvPr>
          <p:cNvPicPr>
            <a:picLocks noGrp="1" noChangeAspect="1"/>
          </p:cNvPicPr>
          <p:nvPr>
            <p:ph idx="1"/>
          </p:nvPr>
        </p:nvPicPr>
        <p:blipFill>
          <a:blip r:embed="rId4"/>
          <a:stretch>
            <a:fillRect/>
          </a:stretch>
        </p:blipFill>
        <p:spPr>
          <a:xfrm>
            <a:off x="4827164" y="1321906"/>
            <a:ext cx="4085975" cy="4787948"/>
          </a:xfrm>
          <a:ln w="28575">
            <a:solidFill>
              <a:srgbClr val="92D050"/>
            </a:solidFill>
          </a:ln>
        </p:spPr>
      </p:pic>
      <p:sp>
        <p:nvSpPr>
          <p:cNvPr id="4" name="Slide Number Placeholder 3">
            <a:extLst>
              <a:ext uri="{FF2B5EF4-FFF2-40B4-BE49-F238E27FC236}">
                <a16:creationId xmlns:a16="http://schemas.microsoft.com/office/drawing/2014/main" id="{B96812AF-1BD4-490D-847E-1F12B285A5F2}"/>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
        <p:nvSpPr>
          <p:cNvPr id="5" name="Oval 4">
            <a:extLst>
              <a:ext uri="{FF2B5EF4-FFF2-40B4-BE49-F238E27FC236}">
                <a16:creationId xmlns:a16="http://schemas.microsoft.com/office/drawing/2014/main" id="{005F8A48-823E-476C-8BD0-1EE90D912B8F}"/>
              </a:ext>
            </a:extLst>
          </p:cNvPr>
          <p:cNvSpPr/>
          <p:nvPr/>
        </p:nvSpPr>
        <p:spPr>
          <a:xfrm>
            <a:off x="6458611" y="5522831"/>
            <a:ext cx="1296785" cy="1080655"/>
          </a:xfrm>
          <a:prstGeom prst="ellipse">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w="76200"/>
                <a:solidFill>
                  <a:schemeClr val="tx1"/>
                </a:solidFill>
                <a:effectLst>
                  <a:outerShdw blurRad="38100" dist="19050" dir="2700000" algn="tl" rotWithShape="0">
                    <a:schemeClr val="dk1">
                      <a:alpha val="40000"/>
                    </a:schemeClr>
                  </a:outerShdw>
                </a:effectLst>
              </a:rPr>
              <a:t>FAQ</a:t>
            </a:r>
          </a:p>
          <a:p>
            <a:pPr algn="ctr"/>
            <a:r>
              <a:rPr lang="en-US" dirty="0">
                <a:ln w="76200"/>
                <a:solidFill>
                  <a:schemeClr val="tx1"/>
                </a:solidFill>
                <a:effectLst>
                  <a:outerShdw blurRad="38100" dist="19050" dir="2700000" algn="tl" rotWithShape="0">
                    <a:schemeClr val="dk1">
                      <a:alpha val="40000"/>
                    </a:schemeClr>
                  </a:outerShdw>
                </a:effectLst>
              </a:rPr>
              <a:t>Pg. 1</a:t>
            </a:r>
            <a:endParaRPr lang="en-US" dirty="0">
              <a:ln w="76200">
                <a:solidFill>
                  <a:schemeClr val="accent6"/>
                </a:solidFill>
              </a:ln>
              <a:noFill/>
            </a:endParaRPr>
          </a:p>
        </p:txBody>
      </p:sp>
      <p:pic>
        <p:nvPicPr>
          <p:cNvPr id="6" name="Picture 5">
            <a:extLst>
              <a:ext uri="{FF2B5EF4-FFF2-40B4-BE49-F238E27FC236}">
                <a16:creationId xmlns:a16="http://schemas.microsoft.com/office/drawing/2014/main" id="{260F60B2-69EE-40EE-BCAE-FB31528CBEF8}"/>
              </a:ext>
            </a:extLst>
          </p:cNvPr>
          <p:cNvPicPr>
            <a:picLocks noChangeAspect="1"/>
          </p:cNvPicPr>
          <p:nvPr/>
        </p:nvPicPr>
        <p:blipFill>
          <a:blip r:embed="rId5"/>
          <a:stretch>
            <a:fillRect/>
          </a:stretch>
        </p:blipFill>
        <p:spPr>
          <a:xfrm>
            <a:off x="357612" y="1431765"/>
            <a:ext cx="4011929" cy="4787948"/>
          </a:xfrm>
          <a:prstGeom prst="rect">
            <a:avLst/>
          </a:prstGeom>
          <a:ln w="38100" cap="sq" cmpd="thickThin">
            <a:solidFill>
              <a:schemeClr val="accent1"/>
            </a:solidFill>
            <a:prstDash val="solid"/>
            <a:miter lim="800000"/>
          </a:ln>
          <a:effectLst>
            <a:innerShdw blurRad="76200">
              <a:srgbClr val="000000"/>
            </a:innerShdw>
          </a:effectLst>
        </p:spPr>
      </p:pic>
      <p:sp>
        <p:nvSpPr>
          <p:cNvPr id="10" name="Cloud 9">
            <a:extLst>
              <a:ext uri="{FF2B5EF4-FFF2-40B4-BE49-F238E27FC236}">
                <a16:creationId xmlns:a16="http://schemas.microsoft.com/office/drawing/2014/main" id="{AB5FD866-49DC-41E1-8912-071B9366A2EC}"/>
              </a:ext>
            </a:extLst>
          </p:cNvPr>
          <p:cNvSpPr/>
          <p:nvPr/>
        </p:nvSpPr>
        <p:spPr>
          <a:xfrm>
            <a:off x="1562557" y="5597186"/>
            <a:ext cx="1296785" cy="1043360"/>
          </a:xfrm>
          <a:prstGeom prst="cloud">
            <a:avLst/>
          </a:prstGeom>
          <a:solidFill>
            <a:schemeClr val="accent1">
              <a:lumMod val="40000"/>
              <a:lumOff val="60000"/>
            </a:schemeClr>
          </a:solidFill>
          <a:ln w="76200">
            <a:solidFill>
              <a:srgbClr val="488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Toolkit</a:t>
            </a:r>
          </a:p>
          <a:p>
            <a:pPr algn="ctr"/>
            <a:r>
              <a:rPr lang="en-US" dirty="0">
                <a:ln w="0"/>
                <a:solidFill>
                  <a:schemeClr val="tx1"/>
                </a:solidFill>
                <a:effectLst>
                  <a:outerShdw blurRad="38100" dist="19050" dir="2700000" algn="tl" rotWithShape="0">
                    <a:schemeClr val="dk1">
                      <a:alpha val="40000"/>
                    </a:schemeClr>
                  </a:outerShdw>
                </a:effectLst>
              </a:rPr>
              <a:t>Pg. 1</a:t>
            </a:r>
          </a:p>
        </p:txBody>
      </p:sp>
    </p:spTree>
    <p:custDataLst>
      <p:tags r:id="rId1"/>
    </p:custDataLst>
    <p:extLst>
      <p:ext uri="{BB962C8B-B14F-4D97-AF65-F5344CB8AC3E}">
        <p14:creationId xmlns:p14="http://schemas.microsoft.com/office/powerpoint/2010/main" val="1871066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42ED5D-EF26-46B3-A14B-342AFEB2BE81}"/>
              </a:ext>
            </a:extLst>
          </p:cNvPr>
          <p:cNvSpPr>
            <a:spLocks noGrp="1"/>
          </p:cNvSpPr>
          <p:nvPr>
            <p:ph type="ctrTitle"/>
          </p:nvPr>
        </p:nvSpPr>
        <p:spPr>
          <a:xfrm>
            <a:off x="685800" y="1486107"/>
            <a:ext cx="7772400" cy="3595534"/>
          </a:xfrm>
        </p:spPr>
        <p:txBody>
          <a:bodyPr>
            <a:normAutofit/>
          </a:bodyPr>
          <a:lstStyle/>
          <a:p>
            <a:r>
              <a:rPr lang="en-US" sz="4800" dirty="0"/>
              <a:t>Nationwide Waiver Overview</a:t>
            </a:r>
            <a:br>
              <a:rPr lang="en-US" dirty="0"/>
            </a:br>
            <a:br>
              <a:rPr lang="en-US" dirty="0"/>
            </a:br>
            <a:r>
              <a:rPr lang="en-US" sz="3200" dirty="0">
                <a:latin typeface="+mn-lt"/>
              </a:rPr>
              <a:t>Effective July 1, 2021 through June 30, 2022, unless otherwise noted</a:t>
            </a:r>
            <a:br>
              <a:rPr lang="en-US" sz="3200" dirty="0">
                <a:latin typeface="+mn-lt"/>
              </a:rPr>
            </a:br>
            <a:br>
              <a:rPr lang="en-US" sz="3200" dirty="0">
                <a:latin typeface="+mn-lt"/>
              </a:rPr>
            </a:br>
            <a:r>
              <a:rPr lang="en-US" sz="3200" dirty="0">
                <a:latin typeface="+mn-lt"/>
                <a:hlinkClick r:id="rId4"/>
              </a:rPr>
              <a:t>https://app.smartsheet.com/b/publish?EQBCT=2fbcc0b15a604b2fb461289e54d80f71</a:t>
            </a:r>
            <a:r>
              <a:rPr lang="en-US" sz="3200" dirty="0">
                <a:latin typeface="+mn-lt"/>
              </a:rPr>
              <a:t> </a:t>
            </a:r>
            <a:endParaRPr lang="en-US" dirty="0">
              <a:latin typeface="+mn-lt"/>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8</a:t>
            </a:fld>
            <a:endParaRPr lang="en-US" dirty="0"/>
          </a:p>
        </p:txBody>
      </p:sp>
    </p:spTree>
    <p:custDataLst>
      <p:tags r:id="rId1"/>
    </p:custDataLst>
    <p:extLst>
      <p:ext uri="{BB962C8B-B14F-4D97-AF65-F5344CB8AC3E}">
        <p14:creationId xmlns:p14="http://schemas.microsoft.com/office/powerpoint/2010/main" val="764107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8433" y="136525"/>
            <a:ext cx="6927133" cy="927397"/>
          </a:xfrm>
        </p:spPr>
        <p:txBody>
          <a:bodyPr vert="horz" lIns="91440" tIns="45720" rIns="91440" bIns="45720" rtlCol="0" anchor="ctr">
            <a:normAutofit fontScale="90000"/>
          </a:bodyPr>
          <a:lstStyle/>
          <a:p>
            <a:pPr algn="ctr"/>
            <a:r>
              <a:rPr lang="en-US" sz="3500" kern="1200" dirty="0">
                <a:solidFill>
                  <a:schemeClr val="tx1"/>
                </a:solidFill>
                <a:latin typeface="Museo Slab 500" panose="02000000000000000000"/>
              </a:rPr>
              <a:t>Seamless Summer Option (SSO) OR National School Lunch Program (NSLP)</a:t>
            </a:r>
          </a:p>
        </p:txBody>
      </p:sp>
      <p:sp>
        <p:nvSpPr>
          <p:cNvPr id="5" name="Slide Number Placeholder 4"/>
          <p:cNvSpPr>
            <a:spLocks noGrp="1"/>
          </p:cNvSpPr>
          <p:nvPr>
            <p:ph type="sldNum" sz="quarter" idx="4294967295"/>
          </p:nvPr>
        </p:nvSpPr>
        <p:spPr>
          <a:xfrm>
            <a:off x="7086600" y="6356350"/>
            <a:ext cx="2057400" cy="365125"/>
          </a:xfrm>
        </p:spPr>
        <p:txBody>
          <a:bodyPr vert="horz" lIns="91440" tIns="45720" rIns="91440" bIns="45720" rtlCol="0" anchor="ctr">
            <a:normAutofit/>
          </a:bodyPr>
          <a:lstStyle/>
          <a:p>
            <a:pPr algn="r">
              <a:spcAft>
                <a:spcPts val="600"/>
              </a:spcAft>
            </a:pPr>
            <a:fld id="{C479D5F6-EDCB-402A-AC08-4943A1820E8F}" type="slidenum">
              <a:rPr lang="en-US" sz="1200" smtClean="0">
                <a:solidFill>
                  <a:schemeClr val="tx1">
                    <a:tint val="75000"/>
                  </a:schemeClr>
                </a:solidFill>
              </a:rPr>
              <a:pPr algn="r">
                <a:spcAft>
                  <a:spcPts val="600"/>
                </a:spcAft>
              </a:pPr>
              <a:t>9</a:t>
            </a:fld>
            <a:endParaRPr lang="en-US" sz="1200">
              <a:solidFill>
                <a:schemeClr val="tx1">
                  <a:tint val="75000"/>
                </a:schemeClr>
              </a:solidFill>
            </a:endParaRPr>
          </a:p>
        </p:txBody>
      </p:sp>
      <p:graphicFrame>
        <p:nvGraphicFramePr>
          <p:cNvPr id="6" name="Table 6">
            <a:extLst>
              <a:ext uri="{FF2B5EF4-FFF2-40B4-BE49-F238E27FC236}">
                <a16:creationId xmlns:a16="http://schemas.microsoft.com/office/drawing/2014/main" id="{300728C8-837A-4E06-A70C-DCDCB8E34147}"/>
              </a:ext>
            </a:extLst>
          </p:cNvPr>
          <p:cNvGraphicFramePr>
            <a:graphicFrameLocks noGrp="1"/>
          </p:cNvGraphicFramePr>
          <p:nvPr>
            <p:ph sz="half" idx="4294967295"/>
            <p:extLst>
              <p:ext uri="{D42A27DB-BD31-4B8C-83A1-F6EECF244321}">
                <p14:modId xmlns:p14="http://schemas.microsoft.com/office/powerpoint/2010/main" val="2324480688"/>
              </p:ext>
            </p:extLst>
          </p:nvPr>
        </p:nvGraphicFramePr>
        <p:xfrm>
          <a:off x="245193" y="1225523"/>
          <a:ext cx="8732552" cy="5334351"/>
        </p:xfrm>
        <a:graphic>
          <a:graphicData uri="http://schemas.openxmlformats.org/drawingml/2006/table">
            <a:tbl>
              <a:tblPr firstRow="1" bandRow="1">
                <a:tableStyleId>{5C22544A-7EE6-4342-B048-85BDC9FD1C3A}</a:tableStyleId>
              </a:tblPr>
              <a:tblGrid>
                <a:gridCol w="2220899">
                  <a:extLst>
                    <a:ext uri="{9D8B030D-6E8A-4147-A177-3AD203B41FA5}">
                      <a16:colId xmlns:a16="http://schemas.microsoft.com/office/drawing/2014/main" val="1499274761"/>
                    </a:ext>
                  </a:extLst>
                </a:gridCol>
                <a:gridCol w="3339740">
                  <a:extLst>
                    <a:ext uri="{9D8B030D-6E8A-4147-A177-3AD203B41FA5}">
                      <a16:colId xmlns:a16="http://schemas.microsoft.com/office/drawing/2014/main" val="3637773509"/>
                    </a:ext>
                  </a:extLst>
                </a:gridCol>
                <a:gridCol w="3171913">
                  <a:extLst>
                    <a:ext uri="{9D8B030D-6E8A-4147-A177-3AD203B41FA5}">
                      <a16:colId xmlns:a16="http://schemas.microsoft.com/office/drawing/2014/main" val="2596351277"/>
                    </a:ext>
                  </a:extLst>
                </a:gridCol>
              </a:tblGrid>
              <a:tr h="456582">
                <a:tc>
                  <a:txBody>
                    <a:bodyPr/>
                    <a:lstStyle/>
                    <a:p>
                      <a:endParaRPr lang="en-US" sz="1800"/>
                    </a:p>
                  </a:txBody>
                  <a:tcPr marL="90942" marR="90942" marT="45471" marB="45471"/>
                </a:tc>
                <a:tc>
                  <a:txBody>
                    <a:bodyPr/>
                    <a:lstStyle/>
                    <a:p>
                      <a:pPr algn="ctr"/>
                      <a:r>
                        <a:rPr lang="en-US" sz="2400" dirty="0"/>
                        <a:t>SSO</a:t>
                      </a:r>
                    </a:p>
                  </a:txBody>
                  <a:tcPr marL="90942" marR="90942" marT="45471" marB="45471"/>
                </a:tc>
                <a:tc>
                  <a:txBody>
                    <a:bodyPr/>
                    <a:lstStyle/>
                    <a:p>
                      <a:pPr algn="ctr"/>
                      <a:r>
                        <a:rPr lang="en-US" sz="2400" dirty="0"/>
                        <a:t>NSLP/SBP</a:t>
                      </a:r>
                    </a:p>
                  </a:txBody>
                  <a:tcPr marL="90942" marR="90942" marT="45471" marB="45471"/>
                </a:tc>
                <a:extLst>
                  <a:ext uri="{0D108BD9-81ED-4DB2-BD59-A6C34878D82A}">
                    <a16:rowId xmlns:a16="http://schemas.microsoft.com/office/drawing/2014/main" val="3213838277"/>
                  </a:ext>
                </a:extLst>
              </a:tr>
              <a:tr h="879342">
                <a:tc>
                  <a:txBody>
                    <a:bodyPr/>
                    <a:lstStyle/>
                    <a:p>
                      <a:r>
                        <a:rPr lang="en-US" sz="1800" dirty="0"/>
                        <a:t>Allowable Meals</a:t>
                      </a:r>
                    </a:p>
                  </a:txBody>
                  <a:tcPr marL="90942" marR="90942" marT="45471" marB="45471"/>
                </a:tc>
                <a:tc>
                  <a:txBody>
                    <a:bodyPr/>
                    <a:lstStyle/>
                    <a:p>
                      <a:r>
                        <a:rPr lang="en-US" sz="1800" dirty="0"/>
                        <a:t>Up to 2 meals each day: Breakfast, Lunch, Snack (AM or PM), and/or Supper</a:t>
                      </a:r>
                    </a:p>
                  </a:txBody>
                  <a:tcPr marL="90942" marR="90942" marT="45471" marB="45471"/>
                </a:tc>
                <a:tc>
                  <a:txBody>
                    <a:bodyPr/>
                    <a:lstStyle/>
                    <a:p>
                      <a:r>
                        <a:rPr lang="en-US" sz="1800" dirty="0"/>
                        <a:t>Breakfast, Lunch, Afterschool snacks </a:t>
                      </a:r>
                    </a:p>
                  </a:txBody>
                  <a:tcPr marL="90942" marR="90942" marT="45471" marB="45471"/>
                </a:tc>
                <a:extLst>
                  <a:ext uri="{0D108BD9-81ED-4DB2-BD59-A6C34878D82A}">
                    <a16:rowId xmlns:a16="http://schemas.microsoft.com/office/drawing/2014/main" val="686158242"/>
                  </a:ext>
                </a:extLst>
              </a:tr>
              <a:tr h="625686">
                <a:tc>
                  <a:txBody>
                    <a:bodyPr/>
                    <a:lstStyle/>
                    <a:p>
                      <a:r>
                        <a:rPr lang="en-US" sz="1800"/>
                        <a:t>Reimbursement Rates</a:t>
                      </a:r>
                    </a:p>
                  </a:txBody>
                  <a:tcPr marL="90942" marR="90942" marT="45471" marB="45471"/>
                </a:tc>
                <a:tc>
                  <a:txBody>
                    <a:bodyPr/>
                    <a:lstStyle/>
                    <a:p>
                      <a:r>
                        <a:rPr lang="en-US" sz="1800"/>
                        <a:t>SFSP reimbursement rate</a:t>
                      </a:r>
                    </a:p>
                  </a:txBody>
                  <a:tcPr marL="90942" marR="90942" marT="45471" marB="45471"/>
                </a:tc>
                <a:tc>
                  <a:txBody>
                    <a:bodyPr/>
                    <a:lstStyle/>
                    <a:p>
                      <a:r>
                        <a:rPr lang="en-US" sz="1800"/>
                        <a:t>NSLP/SBP reimbursement rates</a:t>
                      </a:r>
                    </a:p>
                  </a:txBody>
                  <a:tcPr marL="90942" marR="90942" marT="45471" marB="45471"/>
                </a:tc>
                <a:extLst>
                  <a:ext uri="{0D108BD9-81ED-4DB2-BD59-A6C34878D82A}">
                    <a16:rowId xmlns:a16="http://schemas.microsoft.com/office/drawing/2014/main" val="2462757276"/>
                  </a:ext>
                </a:extLst>
              </a:tr>
              <a:tr h="849687">
                <a:tc>
                  <a:txBody>
                    <a:bodyPr/>
                    <a:lstStyle/>
                    <a:p>
                      <a:r>
                        <a:rPr lang="en-US" sz="1800" dirty="0"/>
                        <a:t>Meal Claiming</a:t>
                      </a:r>
                    </a:p>
                  </a:txBody>
                  <a:tcPr marL="90942" marR="90942" marT="45471" marB="45471"/>
                </a:tc>
                <a:tc>
                  <a:txBody>
                    <a:bodyPr/>
                    <a:lstStyle/>
                    <a:p>
                      <a:r>
                        <a:rPr lang="en-US" sz="1800" dirty="0"/>
                        <a:t>All meals are free</a:t>
                      </a:r>
                    </a:p>
                  </a:txBody>
                  <a:tcPr marL="90942" marR="90942" marT="45471" marB="45471"/>
                </a:tc>
                <a:tc>
                  <a:txBody>
                    <a:bodyPr/>
                    <a:lstStyle/>
                    <a:p>
                      <a:r>
                        <a:rPr lang="en-US" sz="1800" dirty="0"/>
                        <a:t>Claim meals by student income eligibility (free/reduced/paid)</a:t>
                      </a:r>
                    </a:p>
                  </a:txBody>
                  <a:tcPr marL="90942" marR="90942" marT="45471" marB="45471"/>
                </a:tc>
                <a:extLst>
                  <a:ext uri="{0D108BD9-81ED-4DB2-BD59-A6C34878D82A}">
                    <a16:rowId xmlns:a16="http://schemas.microsoft.com/office/drawing/2014/main" val="1573247356"/>
                  </a:ext>
                </a:extLst>
              </a:tr>
              <a:tr h="372030">
                <a:tc>
                  <a:txBody>
                    <a:bodyPr/>
                    <a:lstStyle/>
                    <a:p>
                      <a:r>
                        <a:rPr lang="en-US" sz="1800"/>
                        <a:t>Meal Pattern</a:t>
                      </a:r>
                    </a:p>
                  </a:txBody>
                  <a:tcPr marL="90942" marR="90942" marT="45471" marB="45471"/>
                </a:tc>
                <a:tc>
                  <a:txBody>
                    <a:bodyPr/>
                    <a:lstStyle/>
                    <a:p>
                      <a:r>
                        <a:rPr lang="en-US" sz="1800" dirty="0"/>
                        <a:t>NSLP/SBP meal patterns</a:t>
                      </a:r>
                    </a:p>
                  </a:txBody>
                  <a:tcPr marL="90942" marR="90942" marT="45471" marB="45471"/>
                </a:tc>
                <a:tc>
                  <a:txBody>
                    <a:bodyPr/>
                    <a:lstStyle/>
                    <a:p>
                      <a:r>
                        <a:rPr lang="en-US" sz="1800"/>
                        <a:t>NSLP/SBP meal patterns</a:t>
                      </a:r>
                    </a:p>
                  </a:txBody>
                  <a:tcPr marL="90942" marR="90942" marT="45471" marB="45471"/>
                </a:tc>
                <a:extLst>
                  <a:ext uri="{0D108BD9-81ED-4DB2-BD59-A6C34878D82A}">
                    <a16:rowId xmlns:a16="http://schemas.microsoft.com/office/drawing/2014/main" val="1648280207"/>
                  </a:ext>
                </a:extLst>
              </a:tr>
              <a:tr h="372030">
                <a:tc>
                  <a:txBody>
                    <a:bodyPr/>
                    <a:lstStyle/>
                    <a:p>
                      <a:r>
                        <a:rPr lang="en-US" sz="1800"/>
                        <a:t>Applications</a:t>
                      </a:r>
                    </a:p>
                  </a:txBody>
                  <a:tcPr marL="90942" marR="90942" marT="45471" marB="45471"/>
                </a:tc>
                <a:tc>
                  <a:txBody>
                    <a:bodyPr/>
                    <a:lstStyle/>
                    <a:p>
                      <a:r>
                        <a:rPr lang="en-US" sz="1800" dirty="0"/>
                        <a:t>Child Nutrition Portal</a:t>
                      </a:r>
                    </a:p>
                  </a:txBody>
                  <a:tcPr marL="90942" marR="90942" marT="45471" marB="45471"/>
                </a:tc>
                <a:tc>
                  <a:txBody>
                    <a:bodyPr/>
                    <a:lstStyle/>
                    <a:p>
                      <a:r>
                        <a:rPr lang="en-US" sz="1800"/>
                        <a:t>Child Nutrition Portal</a:t>
                      </a:r>
                    </a:p>
                  </a:txBody>
                  <a:tcPr marL="90942" marR="90942" marT="45471" marB="45471"/>
                </a:tc>
                <a:extLst>
                  <a:ext uri="{0D108BD9-81ED-4DB2-BD59-A6C34878D82A}">
                    <a16:rowId xmlns:a16="http://schemas.microsoft.com/office/drawing/2014/main" val="886721664"/>
                  </a:ext>
                </a:extLst>
              </a:tr>
              <a:tr h="625686">
                <a:tc>
                  <a:txBody>
                    <a:bodyPr/>
                    <a:lstStyle/>
                    <a:p>
                      <a:r>
                        <a:rPr lang="en-US" sz="1800"/>
                        <a:t>FFVP</a:t>
                      </a:r>
                    </a:p>
                  </a:txBody>
                  <a:tcPr marL="90942" marR="90942" marT="45471" marB="45471"/>
                </a:tc>
                <a:tc>
                  <a:txBody>
                    <a:bodyPr/>
                    <a:lstStyle/>
                    <a:p>
                      <a:r>
                        <a:rPr lang="en-US" sz="1800" dirty="0"/>
                        <a:t>May apply and serve if awarded</a:t>
                      </a:r>
                    </a:p>
                  </a:txBody>
                  <a:tcPr marL="90942" marR="90942" marT="45471" marB="4547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May apply and serve if awarded</a:t>
                      </a:r>
                    </a:p>
                  </a:txBody>
                  <a:tcPr marL="90942" marR="90942" marT="45471" marB="45471"/>
                </a:tc>
                <a:extLst>
                  <a:ext uri="{0D108BD9-81ED-4DB2-BD59-A6C34878D82A}">
                    <a16:rowId xmlns:a16="http://schemas.microsoft.com/office/drawing/2014/main" val="467721851"/>
                  </a:ext>
                </a:extLst>
              </a:tr>
              <a:tr h="1104732">
                <a:tc>
                  <a:txBody>
                    <a:bodyPr/>
                    <a:lstStyle/>
                    <a:p>
                      <a:r>
                        <a:rPr lang="en-US" sz="1800" dirty="0"/>
                        <a:t>ASP</a:t>
                      </a:r>
                    </a:p>
                  </a:txBody>
                  <a:tcPr marL="90942" marR="90942" marT="45471" marB="45471"/>
                </a:tc>
                <a:tc>
                  <a:txBody>
                    <a:bodyPr/>
                    <a:lstStyle/>
                    <a:p>
                      <a:r>
                        <a:rPr lang="en-US" sz="1800" dirty="0"/>
                        <a:t>May apply and serve – waiver for area eligibility applicable</a:t>
                      </a:r>
                    </a:p>
                  </a:txBody>
                  <a:tcPr marL="90942" marR="90942" marT="45471" marB="4547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May apply and serve – waiver for area eligibility applicable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marL="90942" marR="90942" marT="45471" marB="45471"/>
                </a:tc>
                <a:extLst>
                  <a:ext uri="{0D108BD9-81ED-4DB2-BD59-A6C34878D82A}">
                    <a16:rowId xmlns:a16="http://schemas.microsoft.com/office/drawing/2014/main" val="2599097200"/>
                  </a:ext>
                </a:extLst>
              </a:tr>
            </a:tbl>
          </a:graphicData>
        </a:graphic>
      </p:graphicFrame>
    </p:spTree>
    <p:custDataLst>
      <p:tags r:id="rId1"/>
    </p:custDataLst>
    <p:extLst>
      <p:ext uri="{BB962C8B-B14F-4D97-AF65-F5344CB8AC3E}">
        <p14:creationId xmlns:p14="http://schemas.microsoft.com/office/powerpoint/2010/main" val="11140656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1672</TotalTime>
  <Words>6900</Words>
  <Application>Microsoft Office PowerPoint</Application>
  <PresentationFormat>On-screen Show (4:3)</PresentationFormat>
  <Paragraphs>640</Paragraphs>
  <Slides>51</Slides>
  <Notes>51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51</vt:i4>
      </vt:variant>
    </vt:vector>
  </HeadingPairs>
  <TitlesOfParts>
    <vt:vector size="62" baseType="lpstr">
      <vt:lpstr>Arial</vt:lpstr>
      <vt:lpstr>Calibri</vt:lpstr>
      <vt:lpstr>Calibri Light</vt:lpstr>
      <vt:lpstr>Courier New</vt:lpstr>
      <vt:lpstr>Helvetica</vt:lpstr>
      <vt:lpstr>Impact</vt:lpstr>
      <vt:lpstr>Museo Slab 500</vt:lpstr>
      <vt:lpstr>Segoe UI</vt:lpstr>
      <vt:lpstr>Symbol</vt:lpstr>
      <vt:lpstr>Wingdings</vt:lpstr>
      <vt:lpstr>Office Theme</vt:lpstr>
      <vt:lpstr>Back to School Planning for  School Year 2021-22</vt:lpstr>
      <vt:lpstr>Group Introductions</vt:lpstr>
      <vt:lpstr>PowerPoint Presentation</vt:lpstr>
      <vt:lpstr>Non-Discrimination Statement</vt:lpstr>
      <vt:lpstr>Conditions for Success</vt:lpstr>
      <vt:lpstr>Learning Objectives </vt:lpstr>
      <vt:lpstr>Training Guides</vt:lpstr>
      <vt:lpstr>Nationwide Waiver Overview  Effective July 1, 2021 through June 30, 2022, unless otherwise noted  https://app.smartsheet.com/b/publish?EQBCT=2fbcc0b15a604b2fb461289e54d80f71 </vt:lpstr>
      <vt:lpstr>Seamless Summer Option (SSO) OR National School Lunch Program (NSLP)</vt:lpstr>
      <vt:lpstr>Before we dive into content, let’s get an idea of your plans.    Which meal program doyou plan to serve under? </vt:lpstr>
      <vt:lpstr>SSO Overview and Implementation</vt:lpstr>
      <vt:lpstr>Area Eligibility</vt:lpstr>
      <vt:lpstr>Area Eligibility ctd</vt:lpstr>
      <vt:lpstr>Allowable Meals</vt:lpstr>
      <vt:lpstr>Allowable Meals ctd. </vt:lpstr>
      <vt:lpstr>Meal Counting and Claiming</vt:lpstr>
      <vt:lpstr>Reimbursement Rates</vt:lpstr>
      <vt:lpstr>Free &amp; Reduced-Price Meal Applications</vt:lpstr>
      <vt:lpstr>Free &amp; Reduced-Price Meal Applications ctd. </vt:lpstr>
      <vt:lpstr>PowerPoint Presentation</vt:lpstr>
      <vt:lpstr>Non-Congregate Feeding</vt:lpstr>
      <vt:lpstr>Parent Meal Pick Up</vt:lpstr>
      <vt:lpstr>Renewal Application</vt:lpstr>
      <vt:lpstr>PowerPoint Presentation</vt:lpstr>
      <vt:lpstr>Break</vt:lpstr>
      <vt:lpstr>Program Requirements  </vt:lpstr>
      <vt:lpstr>Meal Pattern Overview</vt:lpstr>
      <vt:lpstr>Meal Pattern Comparison Chart</vt:lpstr>
      <vt:lpstr>Meal Pattern Waivers</vt:lpstr>
      <vt:lpstr>Examples of Appropriate Waiver Justifications</vt:lpstr>
      <vt:lpstr>Examples of Unallowable Waiver Justifications</vt:lpstr>
      <vt:lpstr>Civil Rights &amp; Special Dietary Needs</vt:lpstr>
      <vt:lpstr>Food Safety</vt:lpstr>
      <vt:lpstr>Smart Snacks and Competitive Foods </vt:lpstr>
      <vt:lpstr>Local Wellness Policy </vt:lpstr>
      <vt:lpstr>Professional Standards</vt:lpstr>
      <vt:lpstr>Sponsor Monitoring</vt:lpstr>
      <vt:lpstr>SY 2021-22 Administrative Reviews</vt:lpstr>
      <vt:lpstr>Time to Test Your Knowledge!  On your computer or phone go to  https://www.menti.com/w2fcv2187v   </vt:lpstr>
      <vt:lpstr> Fresh Fruit &amp; Vegetable Program Afterschool Snack Program    </vt:lpstr>
      <vt:lpstr>Afterschool Snack Program (ASP)</vt:lpstr>
      <vt:lpstr>Fresh Fruit and Vegetable Program (FFVP)</vt:lpstr>
      <vt:lpstr>CDE Support</vt:lpstr>
      <vt:lpstr>PowerPoint Presentation</vt:lpstr>
      <vt:lpstr>CDE Updates: Strategic Plan</vt:lpstr>
      <vt:lpstr>CDE Updates: Caseload Model</vt:lpstr>
      <vt:lpstr>CDE Website </vt:lpstr>
      <vt:lpstr>CDE Website ctd. </vt:lpstr>
      <vt:lpstr>Resources</vt:lpstr>
      <vt:lpstr>Parent / Guardian Survey:  Perceptions of School Meals  https://surveys.coronainsights.com/s3/partner1  Please share broadly with your network of families</vt:lpstr>
      <vt:lpstr>Questions? Submit via form at any time: https://app.smartsheet.com/b/form/0614096b88c046cbbb6ddda19d96ceb8 </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Link, Kerri</cp:lastModifiedBy>
  <cp:revision>147</cp:revision>
  <dcterms:created xsi:type="dcterms:W3CDTF">2019-06-25T17:30:52Z</dcterms:created>
  <dcterms:modified xsi:type="dcterms:W3CDTF">2021-06-15T18:21:37Z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D403B717-ABF4-4F9D-8C40-5397083CB646</vt:lpwstr>
  </property>
  <property fmtid="{D5CDD505-2E9C-101B-9397-08002B2CF9AE}" pid="3" name="ArticulatePath">
    <vt:lpwstr>Back to School Planning Session</vt:lpwstr>
  </property>
</Properties>
</file>