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79" r:id="rId3"/>
    <p:sldId id="280" r:id="rId4"/>
    <p:sldId id="269" r:id="rId5"/>
    <p:sldId id="278" r:id="rId6"/>
    <p:sldId id="270" r:id="rId7"/>
    <p:sldId id="271" r:id="rId8"/>
    <p:sldId id="257" r:id="rId9"/>
    <p:sldId id="272" r:id="rId10"/>
    <p:sldId id="274" r:id="rId11"/>
    <p:sldId id="273" r:id="rId12"/>
    <p:sldId id="275" r:id="rId13"/>
    <p:sldId id="276" r:id="rId14"/>
    <p:sldId id="277"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ove, Alicia" initials="GA" lastIdx="13" clrIdx="0">
    <p:extLst>
      <p:ext uri="{19B8F6BF-5375-455C-9EA6-DF929625EA0E}">
        <p15:presenceInfo xmlns:p15="http://schemas.microsoft.com/office/powerpoint/2012/main" userId="S-1-5-21-170422339-1359699126-1544898942-58837" providerId="AD"/>
      </p:ext>
    </p:extLst>
  </p:cmAuthor>
  <p:cmAuthor id="2" name="Wetherbee, Benjamin" initials="WB" lastIdx="13" clrIdx="1">
    <p:extLst>
      <p:ext uri="{19B8F6BF-5375-455C-9EA6-DF929625EA0E}">
        <p15:presenceInfo xmlns:p15="http://schemas.microsoft.com/office/powerpoint/2012/main" userId="S-1-5-21-170422339-1359699126-1544898942-580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72209" autoAdjust="0"/>
  </p:normalViewPr>
  <p:slideViewPr>
    <p:cSldViewPr snapToGrid="0">
      <p:cViewPr varScale="1">
        <p:scale>
          <a:sx n="83" d="100"/>
          <a:sy n="83" d="100"/>
        </p:scale>
        <p:origin x="1614"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a:t>
            </a:r>
            <a:r>
              <a:rPr lang="en-US" dirty="0" smtClean="0"/>
              <a:t>training </a:t>
            </a:r>
            <a:r>
              <a:rPr lang="en-US" dirty="0" smtClean="0"/>
              <a:t>for Meal Counting and Recording.</a:t>
            </a:r>
            <a:r>
              <a:rPr lang="en-US" baseline="0" dirty="0" smtClean="0"/>
              <a:t> This training pairs with the Meal Claiming </a:t>
            </a:r>
            <a:r>
              <a:rPr lang="en-US" baseline="0" dirty="0" smtClean="0"/>
              <a:t>training </a:t>
            </a:r>
            <a:r>
              <a:rPr lang="en-US" baseline="0" dirty="0" smtClean="0"/>
              <a:t>and will focus on the process of counting and recording meals served within the Child Nutrition Programs for the purpose of claim submission and reimbursement.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2771531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Collection</a:t>
            </a:r>
            <a:r>
              <a:rPr lang="en-US" baseline="0" dirty="0" smtClean="0"/>
              <a:t> procedures are the exchange of any type of ticket, token, ID, name, or number that is used by students to obtain a reimbursable meal at the POS. The system in place must be able to connect students to their free, reduced-price, or paid eligibility. For example, using a tray count to count how many reimbursable meals have been served will not suffice because it will not capture information on a student’s eligibility status or who specifically was served a meal. This slide lists some acceptable and unacceptable methods of collection.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384095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Now that you understand how a POS must be positioned and</a:t>
            </a:r>
            <a:r>
              <a:rPr lang="en-US" baseline="0" dirty="0" smtClean="0"/>
              <a:t> what proper collection methods are, let’s circle back to counting the meals going through your service line. Remember, only meals that are reimbursable by USDA standards are allowed to be counted and claimed for reimbursement. Reimbursable meals must meet all meal pattern requirements and provide all students access to the required components and amounts of food. It is important that students and staff are trained on what this means.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Schools must identify on generic signage near or at the beginning of serving lines what combination of foods constitute a reimbursable meal. Best practice is to change signage daily to indicate specific foods served that 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Your school may implement Offer vs. Serve which allows students to decline some of the food offered but still receive a complete reimbursable meal. At lunch, all five components would be offered and the student can select three or more. At breakfast, four food items would be offered and the student can select three or more. For both meals, one of the three components or items selected by the student must be a ½ cup fruit or vegetable or a combination of both. If your school does implement Offer vs. Serve, you must also identify what a student must select, at minimum, in order to count their meal as reimbursable. Please note, requirements differ between age groups and the meal being served. Offer vs. Serve is optional for elementary and middle schools, but it is required for high school service. For more information, please visit the CDE School Nutrition meal planning and Offer vs. Serve webpage for resources and training opportunities.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174753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this point, you know how to properly count and record</a:t>
            </a:r>
            <a:r>
              <a:rPr lang="en-US" baseline="0" dirty="0" smtClean="0"/>
              <a:t> reimbursable meals so let’s address the other policies and procedures you must have in place for special situations. This slide contains a list of circumstances your SFA should have written policies and procedures for, outlining how to handle them at the POS. Some of these circumstances indicate reimbursable meals could be served, such as on field trips. You will want a solid understanding of how to operate these situations because you will want to count these meals toward your claim for reimbursement. Other circumstances on this list deal with meals you cannot claim for reimbursement, but describe transactions you will see at the POS, such as a la carte purchases and adult meals. The goal of any healthy food service department is to never be caught off guard and to always have a plan for dealing with any situation that may come your way. This list is not comprehensive and you should assess what additional policies your school should have. These policies are looked at during an Administrative review and if they do not exist, they may result in corrective action.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13</a:t>
            </a:fld>
            <a:endParaRPr lang="en-US"/>
          </a:p>
        </p:txBody>
      </p:sp>
    </p:spTree>
    <p:extLst>
      <p:ext uri="{BB962C8B-B14F-4D97-AF65-F5344CB8AC3E}">
        <p14:creationId xmlns:p14="http://schemas.microsoft.com/office/powerpoint/2010/main" val="3219250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a:t>
            </a:r>
            <a:r>
              <a:rPr lang="en-US" dirty="0" smtClean="0"/>
              <a:t>PowerPoint </a:t>
            </a:r>
            <a:r>
              <a:rPr lang="en-US" dirty="0" smtClean="0"/>
              <a:t>is a</a:t>
            </a:r>
            <a:r>
              <a:rPr lang="en-US" baseline="0" dirty="0" smtClean="0"/>
              <a:t> part of the counting and claiming process. If you haven’t already, take the claiming of reimbursable meals online training as well. </a:t>
            </a:r>
            <a:r>
              <a:rPr lang="en-US" baseline="0" dirty="0" smtClean="0"/>
              <a:t>The </a:t>
            </a:r>
            <a:r>
              <a:rPr lang="en-US" baseline="0" dirty="0" smtClean="0"/>
              <a:t>online claiming training is available on the professional development webpage. </a:t>
            </a:r>
          </a:p>
          <a:p>
            <a:endParaRPr lang="en-US" baseline="0" dirty="0" smtClean="0"/>
          </a:p>
          <a:p>
            <a:r>
              <a:rPr lang="en-US" baseline="0" dirty="0" smtClean="0"/>
              <a:t>Please feel free to contact our office for questions or clarification. </a:t>
            </a:r>
          </a:p>
          <a:p>
            <a:endParaRPr lang="en-US" baseline="0" dirty="0" smtClean="0"/>
          </a:p>
          <a:p>
            <a:r>
              <a:rPr lang="en-US" baseline="0" dirty="0" smtClean="0"/>
              <a:t>Thank you for tuning in to the training and also thank you for the work you do everyday in providing students healthy school meals! </a:t>
            </a:r>
          </a:p>
        </p:txBody>
      </p:sp>
      <p:sp>
        <p:nvSpPr>
          <p:cNvPr id="4" name="Slide Number Placeholder 3"/>
          <p:cNvSpPr>
            <a:spLocks noGrp="1"/>
          </p:cNvSpPr>
          <p:nvPr>
            <p:ph type="sldNum" sz="quarter" idx="10"/>
          </p:nvPr>
        </p:nvSpPr>
        <p:spPr/>
        <p:txBody>
          <a:bodyPr/>
          <a:lstStyle/>
          <a:p>
            <a:fld id="{D8C3E97E-4890-4915-A7C2-F3D207C521C5}" type="slidenum">
              <a:rPr lang="en-US" smtClean="0"/>
              <a:t>14</a:t>
            </a:fld>
            <a:endParaRPr lang="en-US"/>
          </a:p>
        </p:txBody>
      </p:sp>
    </p:spTree>
    <p:extLst>
      <p:ext uri="{BB962C8B-B14F-4D97-AF65-F5344CB8AC3E}">
        <p14:creationId xmlns:p14="http://schemas.microsoft.com/office/powerpoint/2010/main" val="1591049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621273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the end of this training, you will be able to define</a:t>
            </a:r>
            <a:r>
              <a:rPr lang="en-US" baseline="0" dirty="0" smtClean="0"/>
              <a:t> proper collection procedures involved in paying for reimbursable meals, understand the purpose of and how to correctly operate a point of sale, and describe how to accurately count reimbursable meals for claiming.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2440604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It is always important</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to understand the “why?” behind the practices you implement in  your programs. </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Meal counting, recording, and claiming procedures are important because they tie directly to the “bottom line” in regard to program funding. All of the work put toward menu planning and determining benefit issuance comes to a head in these processes and proper operations of such will result in maximized program funding. Because state and federal funding is reimbursed to sponsors, proper meal counting and claiming is of the utmost importance. This training will assist in ensuring the integrity of your food</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services department protected and maintained!</a:t>
            </a: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253097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let’s start with some definitions. Counting is defined as any actions and processes to ensure students are receiving reimbursable meals at the Point of Sale. The counting process takes counts by category (free, reduced-price, and paid) and it is imperative that students' eligibility for meals through direct certification and free and reduced meal applications is determined correctly. Counting also includes ensuring the meal served is reimbursable by USDA meal pattern requirements. Recording is defined as any actions taken at the Point of Sale to ensure the meals served are being documented correctly, by eligibility level, in the School Food Authority’s manual or electronic system. These counts are needed when preparing a claim for reimbursement at the end of each operating month. </a:t>
            </a:r>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3181592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Eligibility is</a:t>
            </a:r>
            <a:r>
              <a:rPr lang="en-US" baseline="0" dirty="0" smtClean="0"/>
              <a:t> the foundation of an accurate meal counting and recording system. If a student’s eligibility is not determined correctly, this error will follow to the service line where the meal will be counted incorrectly, therefore causing an inaccurate claim for reimbursement. </a:t>
            </a:r>
          </a:p>
          <a:p>
            <a:endParaRPr lang="en-US" baseline="0" dirty="0" smtClean="0"/>
          </a:p>
          <a:p>
            <a:r>
              <a:rPr lang="en-US" baseline="0" dirty="0" smtClean="0"/>
              <a:t>First: In order to determine if a student is eligible for a free or reduced-price meal, the SFA must collect applications and directly certify students. Applications determine eligibility by comparing a student’s household size and total household income to the current Income Eligibility Guidelines. Direct certification is a process where SFAs upload enrollment lists into the Colorado Child Nutrition Hub to determine students with automatic free status based on their enrollment in assistance programs such as Supplemental Nutrition Assistance Program (SNAP) and Temporary Assistance Program for Needy Families (TANF). Second: All students’ determined eligibility statuses must be recorded on a benefit issuance list. This list must be kept up to date and maintained throughout the year and applications are processed and direct certification is determined. Typically, this list exists independently outside of the Point of Sale.</a:t>
            </a:r>
          </a:p>
          <a:p>
            <a:endParaRPr lang="en-US" baseline="0" dirty="0" smtClean="0"/>
          </a:p>
          <a:p>
            <a:r>
              <a:rPr lang="en-US" baseline="0" dirty="0" smtClean="0"/>
              <a:t>Third: You must ensure the benefit issuance list matches the eligibility of students within the Point of Sale system and that it is updated as eligibilities change throughout the year. That way, when students are recorded at the POS, they are being recorded with their most up to date eligibility status.</a:t>
            </a:r>
            <a:endParaRPr lang="en-US"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1313393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have mentioned the Point of Sale—commonly referred to as simply</a:t>
            </a:r>
            <a:r>
              <a:rPr lang="en-US" baseline="0" dirty="0" smtClean="0"/>
              <a:t> the POS—but what does that refer to? The definition of the Point of Sale is </a:t>
            </a:r>
            <a:r>
              <a:rPr lang="en-US" sz="1200" baseline="0" dirty="0" smtClean="0"/>
              <a:t>t</a:t>
            </a:r>
            <a:r>
              <a:rPr lang="en-US" sz="1200" dirty="0" smtClean="0"/>
              <a:t>he point in the food service operation where a determination can accurately be made that a reimbursable meal has been served to an eligible student. This usually</a:t>
            </a:r>
            <a:r>
              <a:rPr lang="en-US" sz="1200" baseline="0" dirty="0" smtClean="0"/>
              <a:t> looks like a cash register or a station where the student pays for their meal before sitting down to eat. Sometimes this is manually operated, sometimes it is an electronic system. Just know that all SFAs must have an approved POS that act as the collection system for reimbursable meals.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1348042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Positioning of the POS is extremely important</a:t>
            </a:r>
            <a:r>
              <a:rPr lang="en-US" baseline="0" dirty="0" smtClean="0"/>
              <a:t> in order to properly identify if a reimbursable meal is being served. Food service personnel must be able to physically see that the meal a student has is indeed reimbursable. Ideally, the POS will be positioned at the end of a service line after all meal components have been served or selected. If this requirement cannot be met,  Colorado Department of Education (CDE) School Nutrition has an exemption waiver available for SFAs to complete. In this form, you would explain why the POS cannot be positioned in a way that allows staff to verify a meal as reimbursable at the end of a service line and provide an alternate solution. Common circumstances that warrant this are limited space, the addition of a salad bar, or location of an electricity outlet. CDE must approve all exemption requests. </a:t>
            </a:r>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4025839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Something very important to remember and consider—especially in the positioning of the POS–is overt identification. As defined on this slide, overt identification is any action </a:t>
            </a:r>
            <a:r>
              <a:rPr lang="en-US" sz="1200" dirty="0" smtClean="0"/>
              <a:t>that may result in a child being recognized as potentially eligible to receive free or reduced-price meals. No</a:t>
            </a:r>
            <a:r>
              <a:rPr lang="en-US" sz="1200" baseline="0" dirty="0" smtClean="0"/>
              <a:t> student should ever be openly or physically identified as being eligible for meal benefits. Examples of prohibited practices </a:t>
            </a:r>
            <a:r>
              <a:rPr lang="en-US" baseline="0" dirty="0" smtClean="0"/>
              <a:t>that overtly identify student as being eligible for free or reduced price benefits include students and staff being able to see identifiers on the POS that visually show eligibility status,</a:t>
            </a:r>
            <a:r>
              <a:rPr lang="en-US" dirty="0" smtClean="0"/>
              <a:t> separate serving lines, or limiting the choices of reimbursable meals based on eligibility.</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1254453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488B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hyperlink" Target="http://www.ascr.usda.gov/complaint_filing_cust.html"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mailto:program.intake@usda.gov"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36239"/>
            <a:ext cx="7772400" cy="1549556"/>
          </a:xfrm>
        </p:spPr>
        <p:txBody>
          <a:bodyPr>
            <a:normAutofit/>
          </a:bodyPr>
          <a:lstStyle/>
          <a:p>
            <a:r>
              <a:rPr lang="en-US" dirty="0" smtClean="0"/>
              <a:t>Meal Counting &amp; Recording</a:t>
            </a:r>
            <a:br>
              <a:rPr lang="en-US" dirty="0" smtClean="0"/>
            </a:br>
            <a:r>
              <a:rPr lang="en-US" sz="2200" dirty="0" smtClean="0"/>
              <a:t/>
            </a:r>
            <a:br>
              <a:rPr lang="en-US" sz="2200" dirty="0" smtClean="0"/>
            </a:br>
            <a:r>
              <a:rPr lang="en-US" sz="2000" dirty="0" smtClean="0">
                <a:solidFill>
                  <a:prstClr val="black"/>
                </a:solidFill>
                <a:latin typeface="Trebuchet MS" panose="020B0603020202020204" pitchFamily="34" charset="0"/>
              </a:rPr>
              <a:t>Guidance on how to count and record meals for claim </a:t>
            </a:r>
            <a:br>
              <a:rPr lang="en-US" sz="2000" dirty="0" smtClean="0">
                <a:solidFill>
                  <a:prstClr val="black"/>
                </a:solidFill>
                <a:latin typeface="Trebuchet MS" panose="020B0603020202020204" pitchFamily="34" charset="0"/>
              </a:rPr>
            </a:br>
            <a:r>
              <a:rPr lang="en-US" sz="2000" dirty="0" smtClean="0">
                <a:solidFill>
                  <a:prstClr val="black"/>
                </a:solidFill>
                <a:latin typeface="Trebuchet MS" panose="020B0603020202020204" pitchFamily="34" charset="0"/>
              </a:rPr>
              <a:t>reimbursement in the Child Nutrition Programs</a:t>
            </a:r>
            <a:endParaRPr lang="en-US" sz="2000" dirty="0"/>
          </a:p>
        </p:txBody>
      </p:sp>
      <p:sp>
        <p:nvSpPr>
          <p:cNvPr id="3" name="Subtitle 2"/>
          <p:cNvSpPr>
            <a:spLocks noGrp="1"/>
          </p:cNvSpPr>
          <p:nvPr>
            <p:ph type="subTitle" idx="1"/>
          </p:nvPr>
        </p:nvSpPr>
        <p:spPr/>
        <p:txBody>
          <a:bodyPr/>
          <a:lstStyle/>
          <a:p>
            <a:r>
              <a:rPr lang="en-US" dirty="0" smtClean="0"/>
              <a:t>School Nutrition Unit</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custDataLst>
      <p:tags r:id="rId1"/>
    </p:custDataLst>
    <p:extLst>
      <p:ext uri="{BB962C8B-B14F-4D97-AF65-F5344CB8AC3E}">
        <p14:creationId xmlns:p14="http://schemas.microsoft.com/office/powerpoint/2010/main" val="3044915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Overt Identification at the POS</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10</a:t>
            </a:fld>
            <a:endParaRPr lang="en-US" dirty="0"/>
          </a:p>
        </p:txBody>
      </p:sp>
      <p:sp>
        <p:nvSpPr>
          <p:cNvPr id="5" name="Content Placeholder 1"/>
          <p:cNvSpPr>
            <a:spLocks noGrp="1"/>
          </p:cNvSpPr>
          <p:nvPr>
            <p:ph idx="1"/>
          </p:nvPr>
        </p:nvSpPr>
        <p:spPr>
          <a:xfrm>
            <a:off x="628650" y="1463041"/>
            <a:ext cx="7886700" cy="2052056"/>
          </a:xfrm>
        </p:spPr>
        <p:txBody>
          <a:bodyPr>
            <a:normAutofit/>
          </a:bodyPr>
          <a:lstStyle/>
          <a:p>
            <a:pPr marL="0" indent="0">
              <a:spcBef>
                <a:spcPts val="1200"/>
              </a:spcBef>
              <a:buNone/>
            </a:pPr>
            <a:r>
              <a:rPr lang="en-US" sz="3600" u="sng" dirty="0" smtClean="0"/>
              <a:t>Overt Identification</a:t>
            </a:r>
            <a:r>
              <a:rPr lang="en-US" sz="3600" dirty="0" smtClean="0"/>
              <a:t>: Any action that may result in a child being recognized as potentially eligible to receive free or reduced-price meals.</a:t>
            </a:r>
            <a:endParaRPr lang="en-US" sz="3600" dirty="0"/>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
        <p:nvSpPr>
          <p:cNvPr id="8" name="Flowchart: Decision 7"/>
          <p:cNvSpPr/>
          <p:nvPr/>
        </p:nvSpPr>
        <p:spPr>
          <a:xfrm>
            <a:off x="628650" y="3515097"/>
            <a:ext cx="7886700" cy="308758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823065" y="4431375"/>
            <a:ext cx="5679580" cy="1577539"/>
          </a:xfrm>
          <a:prstGeom prst="rect">
            <a:avLst/>
          </a:prstGeom>
          <a:noFill/>
        </p:spPr>
        <p:txBody>
          <a:bodyPr wrap="square" rtlCol="0">
            <a:spAutoFit/>
          </a:bodyPr>
          <a:lstStyle/>
          <a:p>
            <a:pPr algn="ctr"/>
            <a:r>
              <a:rPr lang="en-US" sz="2400" dirty="0" smtClean="0">
                <a:solidFill>
                  <a:schemeClr val="bg1"/>
                </a:solidFill>
                <a:latin typeface="Trebuchet MS" panose="020B0603020202020204" pitchFamily="34" charset="0"/>
              </a:rPr>
              <a:t>Eligibility must </a:t>
            </a:r>
            <a:r>
              <a:rPr lang="en-US" sz="2400" u="sng" dirty="0" smtClean="0">
                <a:solidFill>
                  <a:schemeClr val="bg1"/>
                </a:solidFill>
                <a:latin typeface="Trebuchet MS" panose="020B0603020202020204" pitchFamily="34" charset="0"/>
              </a:rPr>
              <a:t>never</a:t>
            </a:r>
            <a:r>
              <a:rPr lang="en-US" sz="2400" dirty="0" smtClean="0">
                <a:solidFill>
                  <a:schemeClr val="bg1"/>
                </a:solidFill>
                <a:latin typeface="Trebuchet MS" panose="020B0603020202020204" pitchFamily="34" charset="0"/>
              </a:rPr>
              <a:t> be publicized or used in such a way that a student’s eligibility may be recognized by other students or staff</a:t>
            </a:r>
            <a:endParaRPr lang="en-US" sz="2400" dirty="0">
              <a:solidFill>
                <a:schemeClr val="bg1"/>
              </a:solidFill>
              <a:latin typeface="Trebuchet MS" panose="020B0603020202020204" pitchFamily="34" charset="0"/>
            </a:endParaRPr>
          </a:p>
        </p:txBody>
      </p:sp>
      <p:sp>
        <p:nvSpPr>
          <p:cNvPr id="9" name="TextBox 8"/>
          <p:cNvSpPr txBox="1"/>
          <p:nvPr/>
        </p:nvSpPr>
        <p:spPr>
          <a:xfrm>
            <a:off x="4263241" y="3515097"/>
            <a:ext cx="2196935" cy="1323439"/>
          </a:xfrm>
          <a:prstGeom prst="rect">
            <a:avLst/>
          </a:prstGeom>
          <a:noFill/>
        </p:spPr>
        <p:txBody>
          <a:bodyPr wrap="square" rtlCol="0">
            <a:spAutoFit/>
          </a:bodyPr>
          <a:lstStyle/>
          <a:p>
            <a:r>
              <a:rPr lang="en-US" sz="8000" dirty="0" smtClean="0">
                <a:solidFill>
                  <a:srgbClr val="FF0000"/>
                </a:solidFill>
                <a:effectLst>
                  <a:glow rad="63500">
                    <a:schemeClr val="bg1">
                      <a:alpha val="40000"/>
                    </a:schemeClr>
                  </a:glow>
                </a:effectLst>
                <a:latin typeface="Wide Latin" panose="020A0A07050505020404" pitchFamily="18" charset="0"/>
              </a:rPr>
              <a:t>!</a:t>
            </a:r>
            <a:endParaRPr lang="en-US" sz="8000" dirty="0">
              <a:solidFill>
                <a:srgbClr val="FF0000"/>
              </a:solidFill>
              <a:effectLst>
                <a:glow rad="63500">
                  <a:schemeClr val="bg1">
                    <a:alpha val="40000"/>
                  </a:schemeClr>
                </a:glow>
              </a:effectLst>
              <a:latin typeface="Wide Latin" panose="020A0A07050505020404" pitchFamily="18" charset="0"/>
            </a:endParaRPr>
          </a:p>
        </p:txBody>
      </p:sp>
    </p:spTree>
    <p:custDataLst>
      <p:tags r:id="rId1"/>
    </p:custDataLst>
    <p:extLst>
      <p:ext uri="{BB962C8B-B14F-4D97-AF65-F5344CB8AC3E}">
        <p14:creationId xmlns:p14="http://schemas.microsoft.com/office/powerpoint/2010/main" val="3002434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POS Collection Procedures</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11</a:t>
            </a:fld>
            <a:endParaRPr lang="en-US" dirty="0"/>
          </a:p>
        </p:txBody>
      </p:sp>
      <p:sp>
        <p:nvSpPr>
          <p:cNvPr id="5" name="Content Placeholder 1"/>
          <p:cNvSpPr>
            <a:spLocks noGrp="1"/>
          </p:cNvSpPr>
          <p:nvPr>
            <p:ph idx="1"/>
          </p:nvPr>
        </p:nvSpPr>
        <p:spPr>
          <a:xfrm>
            <a:off x="628650" y="1463040"/>
            <a:ext cx="7886700" cy="650768"/>
          </a:xfrm>
        </p:spPr>
        <p:txBody>
          <a:bodyPr>
            <a:normAutofit/>
          </a:bodyPr>
          <a:lstStyle/>
          <a:p>
            <a:pPr marL="0" indent="0" algn="ctr">
              <a:spcBef>
                <a:spcPts val="1200"/>
              </a:spcBef>
              <a:buNone/>
            </a:pPr>
            <a:r>
              <a:rPr lang="en-US" sz="3600" u="sng" dirty="0" smtClean="0"/>
              <a:t>Collection Procedures</a:t>
            </a:r>
          </a:p>
          <a:p>
            <a:pPr marL="0" indent="0" algn="ctr">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
        <p:nvSpPr>
          <p:cNvPr id="6" name="Content Placeholder 1"/>
          <p:cNvSpPr txBox="1">
            <a:spLocks/>
          </p:cNvSpPr>
          <p:nvPr/>
        </p:nvSpPr>
        <p:spPr>
          <a:xfrm>
            <a:off x="628650" y="2240532"/>
            <a:ext cx="7886700" cy="3768382"/>
          </a:xfrm>
          <a:prstGeom prst="rect">
            <a:avLst/>
          </a:prstGeom>
        </p:spPr>
        <p:txBody>
          <a:bodyPr vert="horz" lIns="0" tIns="0" rIns="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1200"/>
              </a:spcBef>
              <a:buFont typeface="Arial" panose="020B0604020202020204" pitchFamily="34" charset="0"/>
              <a:buNone/>
            </a:pPr>
            <a:r>
              <a:rPr lang="en-US" sz="3600" dirty="0" smtClean="0">
                <a:latin typeface="Trebuchet MS" panose="020B0603020202020204" pitchFamily="34" charset="0"/>
              </a:rPr>
              <a:t>Acceptable</a:t>
            </a:r>
          </a:p>
          <a:p>
            <a:pPr marL="0" indent="0" algn="ctr">
              <a:spcBef>
                <a:spcPts val="1200"/>
              </a:spcBef>
              <a:buFont typeface="Arial" panose="020B0604020202020204" pitchFamily="34" charset="0"/>
              <a:buNone/>
            </a:pPr>
            <a:endParaRPr lang="en-US" sz="3600" dirty="0"/>
          </a:p>
          <a:p>
            <a:pPr marL="0" indent="0" algn="ctr">
              <a:spcBef>
                <a:spcPts val="1200"/>
              </a:spcBef>
              <a:buFont typeface="Arial" panose="020B0604020202020204" pitchFamily="34" charset="0"/>
              <a:buNone/>
            </a:pPr>
            <a:endParaRPr lang="en-US" sz="3600" dirty="0" smtClean="0"/>
          </a:p>
          <a:p>
            <a:pPr marL="0" indent="0" algn="ctr">
              <a:spcBef>
                <a:spcPts val="1200"/>
              </a:spcBef>
              <a:buFont typeface="Arial" panose="020B0604020202020204" pitchFamily="34" charset="0"/>
              <a:buNone/>
            </a:pPr>
            <a:endParaRPr lang="en-US" sz="3600" dirty="0"/>
          </a:p>
          <a:p>
            <a:pPr marL="0" indent="0" algn="ctr">
              <a:spcBef>
                <a:spcPts val="1200"/>
              </a:spcBef>
              <a:buFont typeface="Arial" panose="020B0604020202020204" pitchFamily="34" charset="0"/>
              <a:buNone/>
            </a:pPr>
            <a:endParaRPr lang="en-US" sz="3600" dirty="0" smtClean="0"/>
          </a:p>
          <a:p>
            <a:pPr marL="0" indent="0" algn="ctr">
              <a:spcBef>
                <a:spcPts val="1200"/>
              </a:spcBef>
              <a:buFont typeface="Arial" panose="020B0604020202020204" pitchFamily="34" charset="0"/>
              <a:buNone/>
            </a:pPr>
            <a:r>
              <a:rPr lang="en-US" sz="3600" dirty="0" smtClean="0">
                <a:latin typeface="Trebuchet MS" panose="020B0603020202020204" pitchFamily="34" charset="0"/>
              </a:rPr>
              <a:t>Unacceptable</a:t>
            </a:r>
          </a:p>
          <a:p>
            <a:pPr marL="0" indent="0" algn="ctr">
              <a:buFont typeface="Arial" panose="020B0604020202020204" pitchFamily="34" charset="0"/>
              <a:buNone/>
            </a:pPr>
            <a:endParaRPr lang="en-US" dirty="0" smtClean="0"/>
          </a:p>
          <a:p>
            <a:pPr marL="0" indent="0">
              <a:buFont typeface="Arial" panose="020B0604020202020204" pitchFamily="34" charset="0"/>
              <a:buNone/>
            </a:pPr>
            <a:endParaRPr lang="en-US" dirty="0" smtClean="0"/>
          </a:p>
          <a:p>
            <a:pPr lvl="1"/>
            <a:endParaRPr lang="en-US" dirty="0" smtClean="0"/>
          </a:p>
          <a:p>
            <a:pPr marL="0" indent="0">
              <a:buFont typeface="Arial" panose="020B0604020202020204" pitchFamily="34" charset="0"/>
              <a:buNone/>
            </a:pPr>
            <a:endParaRPr lang="en-US" dirty="0" smtClean="0"/>
          </a:p>
          <a:p>
            <a:pPr marL="0" indent="0">
              <a:buFont typeface="Arial" panose="020B0604020202020204" pitchFamily="34" charset="0"/>
              <a:buNone/>
            </a:pPr>
            <a:endParaRPr lang="en-US" dirty="0" smtClean="0"/>
          </a:p>
          <a:p>
            <a:endParaRPr lang="en-US" dirty="0" smtClean="0"/>
          </a:p>
          <a:p>
            <a:endParaRPr lang="en-US" dirty="0"/>
          </a:p>
        </p:txBody>
      </p:sp>
      <p:sp>
        <p:nvSpPr>
          <p:cNvPr id="8" name="Oval 7"/>
          <p:cNvSpPr/>
          <p:nvPr/>
        </p:nvSpPr>
        <p:spPr>
          <a:xfrm>
            <a:off x="1021277" y="2885703"/>
            <a:ext cx="3206338" cy="3123211"/>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914404" y="2885702"/>
            <a:ext cx="3206338" cy="312321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rot="20930044">
            <a:off x="1274511" y="3265715"/>
            <a:ext cx="2320267" cy="461665"/>
          </a:xfrm>
          <a:prstGeom prst="rect">
            <a:avLst/>
          </a:prstGeom>
          <a:noFill/>
        </p:spPr>
        <p:txBody>
          <a:bodyPr wrap="square" rtlCol="0">
            <a:spAutoFit/>
          </a:bodyPr>
          <a:lstStyle/>
          <a:p>
            <a:r>
              <a:rPr lang="en-US" sz="2400" dirty="0" smtClean="0">
                <a:solidFill>
                  <a:schemeClr val="bg1"/>
                </a:solidFill>
                <a:latin typeface="Trebuchet MS" panose="020B0603020202020204" pitchFamily="34" charset="0"/>
              </a:rPr>
              <a:t>Coded ID Cards</a:t>
            </a:r>
            <a:endParaRPr lang="en-US" sz="2400" dirty="0">
              <a:solidFill>
                <a:schemeClr val="bg1"/>
              </a:solidFill>
              <a:latin typeface="Trebuchet MS" panose="020B0603020202020204" pitchFamily="34" charset="0"/>
            </a:endParaRPr>
          </a:p>
        </p:txBody>
      </p:sp>
      <p:sp>
        <p:nvSpPr>
          <p:cNvPr id="11" name="TextBox 10"/>
          <p:cNvSpPr txBox="1"/>
          <p:nvPr/>
        </p:nvSpPr>
        <p:spPr>
          <a:xfrm rot="1126074">
            <a:off x="2013889" y="4145966"/>
            <a:ext cx="2320267" cy="830997"/>
          </a:xfrm>
          <a:prstGeom prst="rect">
            <a:avLst/>
          </a:prstGeom>
          <a:noFill/>
        </p:spPr>
        <p:txBody>
          <a:bodyPr wrap="square" rtlCol="0">
            <a:spAutoFit/>
          </a:bodyPr>
          <a:lstStyle/>
          <a:p>
            <a:r>
              <a:rPr lang="en-US" sz="2400" dirty="0" smtClean="0">
                <a:solidFill>
                  <a:schemeClr val="bg1"/>
                </a:solidFill>
                <a:latin typeface="Trebuchet MS" panose="020B0603020202020204" pitchFamily="34" charset="0"/>
              </a:rPr>
              <a:t>Pin Pads for Student IDs</a:t>
            </a:r>
            <a:endParaRPr lang="en-US" sz="2400" dirty="0">
              <a:solidFill>
                <a:schemeClr val="bg1"/>
              </a:solidFill>
              <a:latin typeface="Trebuchet MS" panose="020B0603020202020204" pitchFamily="34" charset="0"/>
            </a:endParaRPr>
          </a:p>
        </p:txBody>
      </p:sp>
      <p:sp>
        <p:nvSpPr>
          <p:cNvPr id="12" name="TextBox 11"/>
          <p:cNvSpPr txBox="1"/>
          <p:nvPr/>
        </p:nvSpPr>
        <p:spPr>
          <a:xfrm rot="21140562">
            <a:off x="1758037" y="5016776"/>
            <a:ext cx="2320267" cy="461665"/>
          </a:xfrm>
          <a:prstGeom prst="rect">
            <a:avLst/>
          </a:prstGeom>
          <a:noFill/>
        </p:spPr>
        <p:txBody>
          <a:bodyPr wrap="square" rtlCol="0">
            <a:spAutoFit/>
          </a:bodyPr>
          <a:lstStyle/>
          <a:p>
            <a:r>
              <a:rPr lang="en-US" sz="2400" dirty="0" smtClean="0">
                <a:solidFill>
                  <a:schemeClr val="bg1"/>
                </a:solidFill>
                <a:latin typeface="Trebuchet MS" panose="020B0603020202020204" pitchFamily="34" charset="0"/>
              </a:rPr>
              <a:t>Tokens</a:t>
            </a:r>
            <a:endParaRPr lang="en-US" sz="2400" dirty="0">
              <a:solidFill>
                <a:schemeClr val="bg1"/>
              </a:solidFill>
              <a:latin typeface="Trebuchet MS" panose="020B0603020202020204" pitchFamily="34" charset="0"/>
            </a:endParaRPr>
          </a:p>
        </p:txBody>
      </p:sp>
      <p:sp>
        <p:nvSpPr>
          <p:cNvPr id="13" name="TextBox 12"/>
          <p:cNvSpPr txBox="1"/>
          <p:nvPr/>
        </p:nvSpPr>
        <p:spPr>
          <a:xfrm rot="1005269">
            <a:off x="5523852" y="3379304"/>
            <a:ext cx="2320267" cy="830997"/>
          </a:xfrm>
          <a:prstGeom prst="rect">
            <a:avLst/>
          </a:prstGeom>
          <a:noFill/>
        </p:spPr>
        <p:txBody>
          <a:bodyPr wrap="square" rtlCol="0">
            <a:spAutoFit/>
          </a:bodyPr>
          <a:lstStyle/>
          <a:p>
            <a:r>
              <a:rPr lang="en-US" sz="2400" dirty="0" smtClean="0">
                <a:solidFill>
                  <a:schemeClr val="bg1"/>
                </a:solidFill>
                <a:latin typeface="Trebuchet MS" panose="020B0603020202020204" pitchFamily="34" charset="0"/>
              </a:rPr>
              <a:t>Attendance Records </a:t>
            </a:r>
            <a:endParaRPr lang="en-US" sz="2400" dirty="0">
              <a:solidFill>
                <a:schemeClr val="bg1"/>
              </a:solidFill>
              <a:latin typeface="Trebuchet MS" panose="020B0603020202020204" pitchFamily="34" charset="0"/>
            </a:endParaRPr>
          </a:p>
        </p:txBody>
      </p:sp>
      <p:sp>
        <p:nvSpPr>
          <p:cNvPr id="14" name="TextBox 13"/>
          <p:cNvSpPr txBox="1"/>
          <p:nvPr/>
        </p:nvSpPr>
        <p:spPr>
          <a:xfrm rot="20930044">
            <a:off x="5193055" y="4216474"/>
            <a:ext cx="2649038" cy="461665"/>
          </a:xfrm>
          <a:prstGeom prst="rect">
            <a:avLst/>
          </a:prstGeom>
          <a:noFill/>
        </p:spPr>
        <p:txBody>
          <a:bodyPr wrap="square" rtlCol="0">
            <a:spAutoFit/>
          </a:bodyPr>
          <a:lstStyle/>
          <a:p>
            <a:r>
              <a:rPr lang="en-US" sz="2400" dirty="0" smtClean="0">
                <a:solidFill>
                  <a:schemeClr val="bg1"/>
                </a:solidFill>
                <a:latin typeface="Trebuchet MS" panose="020B0603020202020204" pitchFamily="34" charset="0"/>
              </a:rPr>
              <a:t>Classroom Counts</a:t>
            </a:r>
            <a:endParaRPr lang="en-US" sz="2400" dirty="0">
              <a:solidFill>
                <a:schemeClr val="bg1"/>
              </a:solidFill>
              <a:latin typeface="Trebuchet MS" panose="020B0603020202020204" pitchFamily="34" charset="0"/>
            </a:endParaRPr>
          </a:p>
        </p:txBody>
      </p:sp>
      <p:sp>
        <p:nvSpPr>
          <p:cNvPr id="15" name="TextBox 14"/>
          <p:cNvSpPr txBox="1"/>
          <p:nvPr/>
        </p:nvSpPr>
        <p:spPr>
          <a:xfrm rot="1040562">
            <a:off x="5746642" y="5147718"/>
            <a:ext cx="2372820" cy="476587"/>
          </a:xfrm>
          <a:prstGeom prst="rect">
            <a:avLst/>
          </a:prstGeom>
          <a:noFill/>
        </p:spPr>
        <p:txBody>
          <a:bodyPr wrap="square" rtlCol="0">
            <a:spAutoFit/>
          </a:bodyPr>
          <a:lstStyle/>
          <a:p>
            <a:r>
              <a:rPr lang="en-US" sz="2400" dirty="0" smtClean="0">
                <a:solidFill>
                  <a:schemeClr val="bg1"/>
                </a:solidFill>
                <a:latin typeface="Trebuchet MS" panose="020B0603020202020204" pitchFamily="34" charset="0"/>
              </a:rPr>
              <a:t>Tray Counts</a:t>
            </a:r>
            <a:endParaRPr lang="en-US" sz="2400" dirty="0">
              <a:solidFill>
                <a:schemeClr val="bg1"/>
              </a:solidFill>
              <a:latin typeface="Trebuchet MS" panose="020B0603020202020204" pitchFamily="34" charset="0"/>
            </a:endParaRPr>
          </a:p>
        </p:txBody>
      </p:sp>
    </p:spTree>
    <p:custDataLst>
      <p:tags r:id="rId1"/>
    </p:custDataLst>
    <p:extLst>
      <p:ext uri="{BB962C8B-B14F-4D97-AF65-F5344CB8AC3E}">
        <p14:creationId xmlns:p14="http://schemas.microsoft.com/office/powerpoint/2010/main" val="1614712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Point of Sale</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
        <p:nvSpPr>
          <p:cNvPr id="5" name="Content Placeholder 1"/>
          <p:cNvSpPr>
            <a:spLocks noGrp="1"/>
          </p:cNvSpPr>
          <p:nvPr>
            <p:ph idx="1"/>
          </p:nvPr>
        </p:nvSpPr>
        <p:spPr>
          <a:xfrm>
            <a:off x="628650" y="1463040"/>
            <a:ext cx="7886700" cy="4522124"/>
          </a:xfrm>
        </p:spPr>
        <p:txBody>
          <a:bodyPr>
            <a:normAutofit fontScale="85000" lnSpcReduction="10000"/>
          </a:bodyPr>
          <a:lstStyle/>
          <a:p>
            <a:pPr marL="0" indent="0">
              <a:buNone/>
            </a:pPr>
            <a:r>
              <a:rPr lang="en-US" sz="4200" dirty="0"/>
              <a:t>Reimbursable meals must meet all meal pattern requirements and provide all students access to the required components and amounts of food. </a:t>
            </a:r>
            <a:endParaRPr lang="en-US" sz="4200" dirty="0" smtClean="0"/>
          </a:p>
          <a:p>
            <a:pPr marL="0" indent="0">
              <a:buNone/>
            </a:pPr>
            <a:endParaRPr lang="en-US" sz="2800" dirty="0"/>
          </a:p>
          <a:p>
            <a:r>
              <a:rPr lang="en-US" sz="3000" dirty="0"/>
              <a:t>Reimbursable meal signage</a:t>
            </a:r>
          </a:p>
          <a:p>
            <a:r>
              <a:rPr lang="en-US" sz="3000" dirty="0" smtClean="0"/>
              <a:t>Offer vs. Serve</a:t>
            </a:r>
          </a:p>
          <a:p>
            <a:r>
              <a:rPr lang="en-US" sz="3000" dirty="0" smtClean="0"/>
              <a:t>Age group requirements</a:t>
            </a:r>
          </a:p>
          <a:p>
            <a:r>
              <a:rPr lang="en-US" sz="3000" dirty="0" smtClean="0"/>
              <a:t>Breakfast (SBP) and Lunch (NSLP) </a:t>
            </a:r>
            <a:br>
              <a:rPr lang="en-US" sz="3000" dirty="0" smtClean="0"/>
            </a:br>
            <a:r>
              <a:rPr lang="en-US" sz="3000" dirty="0" smtClean="0"/>
              <a:t>requirements</a:t>
            </a:r>
            <a:endParaRPr lang="en-US" sz="3000" dirty="0"/>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pic>
        <p:nvPicPr>
          <p:cNvPr id="6" name="Picture 5"/>
          <p:cNvPicPr>
            <a:picLocks noChangeAspect="1"/>
          </p:cNvPicPr>
          <p:nvPr/>
        </p:nvPicPr>
        <p:blipFill>
          <a:blip r:embed="rId4"/>
          <a:stretch>
            <a:fillRect/>
          </a:stretch>
        </p:blipFill>
        <p:spPr>
          <a:xfrm>
            <a:off x="5641583" y="3525920"/>
            <a:ext cx="3038475" cy="2181225"/>
          </a:xfrm>
          <a:prstGeom prst="rect">
            <a:avLst/>
          </a:prstGeom>
        </p:spPr>
      </p:pic>
      <p:sp>
        <p:nvSpPr>
          <p:cNvPr id="7" name="Rectangle 6"/>
          <p:cNvSpPr/>
          <p:nvPr/>
        </p:nvSpPr>
        <p:spPr>
          <a:xfrm>
            <a:off x="8515350" y="3408218"/>
            <a:ext cx="367393" cy="2256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112360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Policies and Procedures</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
        <p:nvSpPr>
          <p:cNvPr id="5" name="Content Placeholder 1"/>
          <p:cNvSpPr>
            <a:spLocks noGrp="1"/>
          </p:cNvSpPr>
          <p:nvPr>
            <p:ph idx="1"/>
          </p:nvPr>
        </p:nvSpPr>
        <p:spPr>
          <a:xfrm>
            <a:off x="628650" y="1463040"/>
            <a:ext cx="7886700" cy="4369349"/>
          </a:xfrm>
        </p:spPr>
        <p:txBody>
          <a:bodyPr>
            <a:normAutofit fontScale="85000" lnSpcReduction="20000"/>
          </a:bodyPr>
          <a:lstStyle/>
          <a:p>
            <a:pPr>
              <a:spcBef>
                <a:spcPts val="1200"/>
              </a:spcBef>
            </a:pPr>
            <a:r>
              <a:rPr lang="en-US" sz="3600" dirty="0" smtClean="0"/>
              <a:t>Incomplete/Non-Reimbursable Meals</a:t>
            </a:r>
          </a:p>
          <a:p>
            <a:pPr>
              <a:spcBef>
                <a:spcPts val="1200"/>
              </a:spcBef>
            </a:pPr>
            <a:r>
              <a:rPr lang="en-US" sz="3600" dirty="0" smtClean="0"/>
              <a:t>Second Meals</a:t>
            </a:r>
          </a:p>
          <a:p>
            <a:pPr>
              <a:spcBef>
                <a:spcPts val="1200"/>
              </a:spcBef>
            </a:pPr>
            <a:r>
              <a:rPr lang="en-US" sz="3600" dirty="0" smtClean="0"/>
              <a:t>Visiting Student Meals</a:t>
            </a:r>
          </a:p>
          <a:p>
            <a:pPr>
              <a:spcBef>
                <a:spcPts val="1200"/>
              </a:spcBef>
            </a:pPr>
            <a:r>
              <a:rPr lang="en-US" sz="3600" dirty="0" smtClean="0"/>
              <a:t>Adult and Non-Student Meals</a:t>
            </a:r>
          </a:p>
          <a:p>
            <a:pPr>
              <a:spcBef>
                <a:spcPts val="1200"/>
              </a:spcBef>
            </a:pPr>
            <a:r>
              <a:rPr lang="en-US" sz="3600" dirty="0" smtClean="0"/>
              <a:t>A la Carte</a:t>
            </a:r>
          </a:p>
          <a:p>
            <a:pPr>
              <a:spcBef>
                <a:spcPts val="1200"/>
              </a:spcBef>
            </a:pPr>
            <a:r>
              <a:rPr lang="en-US" sz="3600" dirty="0" smtClean="0"/>
              <a:t>Field Trips</a:t>
            </a:r>
          </a:p>
          <a:p>
            <a:pPr>
              <a:spcBef>
                <a:spcPts val="1200"/>
              </a:spcBef>
            </a:pPr>
            <a:r>
              <a:rPr lang="en-US" sz="3600" dirty="0" smtClean="0"/>
              <a:t>Students Without Funds</a:t>
            </a:r>
          </a:p>
          <a:p>
            <a:pPr>
              <a:spcBef>
                <a:spcPts val="1200"/>
              </a:spcBef>
            </a:pPr>
            <a:r>
              <a:rPr lang="en-US" sz="3600" dirty="0" smtClean="0"/>
              <a:t>New Students (eligibility not yet determined)</a:t>
            </a:r>
          </a:p>
          <a:p>
            <a:pPr>
              <a:spcBef>
                <a:spcPts val="1200"/>
              </a:spcBef>
            </a:pPr>
            <a:r>
              <a:rPr lang="en-US" sz="3600" dirty="0" smtClean="0"/>
              <a:t>Unpaid Meal Charge Policy</a:t>
            </a:r>
            <a:endParaRPr lang="en-US" sz="3200" dirty="0" smtClean="0"/>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Tree>
    <p:custDataLst>
      <p:tags r:id="rId1"/>
    </p:custDataLst>
    <p:extLst>
      <p:ext uri="{BB962C8B-B14F-4D97-AF65-F5344CB8AC3E}">
        <p14:creationId xmlns:p14="http://schemas.microsoft.com/office/powerpoint/2010/main" val="1295110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Contacts and Resources</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14</a:t>
            </a:fld>
            <a:endParaRPr lang="en-US" dirty="0"/>
          </a:p>
        </p:txBody>
      </p:sp>
      <p:sp>
        <p:nvSpPr>
          <p:cNvPr id="5" name="Content Placeholder 1"/>
          <p:cNvSpPr>
            <a:spLocks noGrp="1"/>
          </p:cNvSpPr>
          <p:nvPr>
            <p:ph idx="1"/>
          </p:nvPr>
        </p:nvSpPr>
        <p:spPr>
          <a:xfrm>
            <a:off x="628650" y="1463040"/>
            <a:ext cx="7886700" cy="4369349"/>
          </a:xfrm>
        </p:spPr>
        <p:txBody>
          <a:bodyPr>
            <a:normAutofit/>
          </a:bodyPr>
          <a:lstStyle/>
          <a:p>
            <a:r>
              <a:rPr lang="en-US" sz="3600" dirty="0"/>
              <a:t>Counting and claiming questions call: </a:t>
            </a:r>
            <a:r>
              <a:rPr lang="en-US" sz="3600" dirty="0" smtClean="0"/>
              <a:t>303-866-6661</a:t>
            </a:r>
          </a:p>
          <a:p>
            <a:pPr lvl="0"/>
            <a:r>
              <a:rPr lang="en-US" sz="2800" dirty="0">
                <a:solidFill>
                  <a:prstClr val="black"/>
                </a:solidFill>
              </a:rPr>
              <a:t>Further Resources:</a:t>
            </a:r>
          </a:p>
          <a:p>
            <a:pPr lvl="1">
              <a:buFont typeface="Courier New" panose="02070309020205020404" pitchFamily="49" charset="0"/>
              <a:buChar char="o"/>
            </a:pPr>
            <a:r>
              <a:rPr lang="en-US" sz="2400" dirty="0" smtClean="0">
                <a:solidFill>
                  <a:prstClr val="black"/>
                </a:solidFill>
              </a:rPr>
              <a:t>CO Child Nutrition Hub webpage</a:t>
            </a:r>
          </a:p>
          <a:p>
            <a:pPr lvl="1">
              <a:buFont typeface="Courier New" panose="02070309020205020404" pitchFamily="49" charset="0"/>
              <a:buChar char="o"/>
            </a:pPr>
            <a:r>
              <a:rPr lang="en-US" sz="2400" dirty="0" smtClean="0">
                <a:solidFill>
                  <a:prstClr val="black"/>
                </a:solidFill>
              </a:rPr>
              <a:t>Meal Claiming online training</a:t>
            </a:r>
            <a:endParaRPr lang="en-US" sz="2400" dirty="0">
              <a:solidFill>
                <a:prstClr val="black"/>
              </a:solidFill>
            </a:endParaRPr>
          </a:p>
          <a:p>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Tree>
    <p:custDataLst>
      <p:tags r:id="rId1"/>
    </p:custDataLst>
    <p:extLst>
      <p:ext uri="{BB962C8B-B14F-4D97-AF65-F5344CB8AC3E}">
        <p14:creationId xmlns:p14="http://schemas.microsoft.com/office/powerpoint/2010/main" val="124918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Together We Can</a:t>
            </a:r>
            <a:endParaRPr lang="en-US" dirty="0"/>
          </a:p>
        </p:txBody>
      </p:sp>
      <p:sp>
        <p:nvSpPr>
          <p:cNvPr id="5" name="Content Placeholder 4"/>
          <p:cNvSpPr>
            <a:spLocks noGrp="1"/>
          </p:cNvSpPr>
          <p:nvPr>
            <p:ph idx="1"/>
          </p:nvPr>
        </p:nvSpPr>
        <p:spPr/>
        <p:txBody>
          <a:bodyPr/>
          <a:lstStyle/>
          <a:p>
            <a:r>
              <a:rPr lang="en-US" b="1" dirty="0" smtClean="0"/>
              <a:t>CDE Vision </a:t>
            </a:r>
          </a:p>
          <a:p>
            <a:pPr lvl="1"/>
            <a:r>
              <a:rPr lang="en-US" dirty="0" smtClean="0"/>
              <a:t>All </a:t>
            </a:r>
            <a:r>
              <a:rPr lang="en-US" dirty="0"/>
              <a:t>students </a:t>
            </a:r>
            <a:r>
              <a:rPr lang="en-US" dirty="0" smtClean="0"/>
              <a:t>graduate ready for college and careers, and are prepared to be productive citizens of Colorado. </a:t>
            </a:r>
          </a:p>
          <a:p>
            <a:pPr marL="457200" lvl="1" indent="0">
              <a:buNone/>
            </a:pPr>
            <a:endParaRPr lang="en-US" dirty="0" smtClean="0"/>
          </a:p>
          <a:p>
            <a:r>
              <a:rPr lang="en-US" b="1" dirty="0" smtClean="0"/>
              <a:t>CDE Office of School Nutrition Mission</a:t>
            </a:r>
          </a:p>
          <a:p>
            <a:pPr lvl="1"/>
            <a:r>
              <a:rPr lang="en-US" dirty="0" smtClean="0"/>
              <a:t>The </a:t>
            </a:r>
            <a:r>
              <a:rPr lang="en-US" dirty="0"/>
              <a:t>Office of School Nutrition is committed to ensuring all school-aged children have equal access to healthy meals by supporting, training, and connecting Colorado’s child nutrition community.</a:t>
            </a:r>
          </a:p>
          <a:p>
            <a:endParaRPr lang="en-US" dirty="0"/>
          </a:p>
        </p:txBody>
      </p:sp>
    </p:spTree>
    <p:custDataLst>
      <p:tags r:id="rId1"/>
    </p:custDataLst>
    <p:extLst>
      <p:ext uri="{BB962C8B-B14F-4D97-AF65-F5344CB8AC3E}">
        <p14:creationId xmlns:p14="http://schemas.microsoft.com/office/powerpoint/2010/main" val="1680218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USDA Nondiscrimination Statement</a:t>
            </a:r>
            <a:endParaRPr lang="en-US" dirty="0"/>
          </a:p>
        </p:txBody>
      </p:sp>
      <p:sp>
        <p:nvSpPr>
          <p:cNvPr id="3" name="Content Placeholder 2"/>
          <p:cNvSpPr>
            <a:spLocks noGrp="1"/>
          </p:cNvSpPr>
          <p:nvPr>
            <p:ph idx="1"/>
          </p:nvPr>
        </p:nvSpPr>
        <p:spPr>
          <a:xfrm>
            <a:off x="628650" y="1463040"/>
            <a:ext cx="7886700" cy="5134530"/>
          </a:xfrm>
        </p:spPr>
        <p:txBody>
          <a:bodyPr>
            <a:normAutofit fontScale="25000" lnSpcReduction="20000"/>
          </a:bodyPr>
          <a:lstStyle/>
          <a:p>
            <a:pPr marL="0" indent="0">
              <a:buNone/>
            </a:pPr>
            <a:r>
              <a:rPr lang="en-US" sz="4800" dirty="0"/>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a:t>
            </a:r>
            <a:r>
              <a:rPr lang="en-US" sz="4800" dirty="0" smtClean="0"/>
              <a:t>color</a:t>
            </a:r>
            <a:r>
              <a:rPr lang="en-US" sz="4800" dirty="0"/>
              <a:t>, national origin, sex, disability, age, or reprisal or retaliation for prior civil rights activity in any program or activity conducted or funded by USDA.  </a:t>
            </a:r>
          </a:p>
          <a:p>
            <a:pPr marL="0" indent="0">
              <a:buNone/>
            </a:pPr>
            <a:r>
              <a:rPr lang="en-US" sz="4800" dirty="0"/>
              <a:t>Persons with disabilities who require alternative means of communication for program information (e.g. Braille, large print, audiotape, American Sign Language, etc.), should contact the Agency (State or local) where they applied for benefits.  Individuals who are deaf, hard of hearing or have speech disabilities may contact USDA through the Federal Relay Service at (800) 877-8339.  Additionally, program information may be made available in languages other than English</a:t>
            </a:r>
            <a:r>
              <a:rPr lang="en-US" sz="4800" dirty="0" smtClean="0"/>
              <a:t>.</a:t>
            </a:r>
            <a:endParaRPr lang="en-US" sz="4800" dirty="0"/>
          </a:p>
          <a:p>
            <a:pPr marL="0" indent="0">
              <a:buNone/>
            </a:pPr>
            <a:r>
              <a:rPr lang="en-US" sz="4800" dirty="0"/>
              <a:t>To file a program complaint of discrimination, complete the USDA Program Discrimination Complaint Form, (AD-3027) found online at: How to File a Complaint </a:t>
            </a:r>
            <a:r>
              <a:rPr lang="en-US" sz="4800" dirty="0" smtClean="0"/>
              <a:t> </a:t>
            </a:r>
            <a:r>
              <a:rPr lang="en-US" sz="4800" dirty="0" smtClean="0">
                <a:hlinkClick r:id="rId3"/>
              </a:rPr>
              <a:t>http</a:t>
            </a:r>
            <a:r>
              <a:rPr lang="en-US" sz="4800" dirty="0">
                <a:hlinkClick r:id="rId3"/>
              </a:rPr>
              <a:t>://</a:t>
            </a:r>
            <a:r>
              <a:rPr lang="en-US" sz="4800" dirty="0" smtClean="0">
                <a:hlinkClick r:id="rId3"/>
              </a:rPr>
              <a:t>www.ascr.usda.gov/complaint_filing_cust.html</a:t>
            </a:r>
            <a:r>
              <a:rPr lang="en-US" sz="4800" dirty="0" smtClean="0"/>
              <a:t>, and </a:t>
            </a:r>
            <a:r>
              <a:rPr lang="en-US" sz="4800" dirty="0"/>
              <a:t>at any USDA office, or write a letter addressed to USDA and provide in the letter all of the information requested in the form. To request a copy of the complaint form, call (866) 632-9992. Submit your completed form or letter to USDA by: </a:t>
            </a:r>
          </a:p>
          <a:p>
            <a:endParaRPr lang="en-US" sz="4800" u="sng" dirty="0"/>
          </a:p>
          <a:p>
            <a:pPr marL="0" indent="0">
              <a:buNone/>
            </a:pPr>
            <a:r>
              <a:rPr lang="en-US" sz="4800" dirty="0"/>
              <a:t>(</a:t>
            </a:r>
            <a:r>
              <a:rPr lang="en-US" sz="4800" dirty="0" smtClean="0"/>
              <a:t>1) mail</a:t>
            </a:r>
            <a:r>
              <a:rPr lang="en-US" sz="4800" dirty="0"/>
              <a:t>: U.S. Department of Agriculture </a:t>
            </a:r>
          </a:p>
          <a:p>
            <a:pPr marL="0" indent="0">
              <a:buNone/>
            </a:pPr>
            <a:r>
              <a:rPr lang="en-US" sz="4800" dirty="0"/>
              <a:t> </a:t>
            </a:r>
            <a:r>
              <a:rPr lang="en-US" sz="4800" dirty="0" smtClean="0"/>
              <a:t>      Office </a:t>
            </a:r>
            <a:r>
              <a:rPr lang="en-US" sz="4800" dirty="0"/>
              <a:t>of the Assistant Secretary for Civil Rights </a:t>
            </a:r>
          </a:p>
          <a:p>
            <a:pPr marL="0" indent="0">
              <a:buNone/>
            </a:pPr>
            <a:r>
              <a:rPr lang="en-US" sz="4800" dirty="0" smtClean="0"/>
              <a:t>       1400 </a:t>
            </a:r>
            <a:r>
              <a:rPr lang="en-US" sz="4800" dirty="0"/>
              <a:t>Independence Avenue, SW </a:t>
            </a:r>
          </a:p>
          <a:p>
            <a:pPr marL="0" indent="0">
              <a:buNone/>
            </a:pPr>
            <a:r>
              <a:rPr lang="en-US" sz="4800" dirty="0" smtClean="0"/>
              <a:t>       Washington</a:t>
            </a:r>
            <a:r>
              <a:rPr lang="en-US" sz="4800" dirty="0"/>
              <a:t>, D.C. 20250-9410; </a:t>
            </a:r>
          </a:p>
          <a:p>
            <a:endParaRPr lang="en-US" sz="4800" dirty="0"/>
          </a:p>
          <a:p>
            <a:pPr marL="0" indent="0">
              <a:buNone/>
            </a:pPr>
            <a:r>
              <a:rPr lang="en-US" sz="4800" dirty="0" smtClean="0"/>
              <a:t> (</a:t>
            </a:r>
            <a:r>
              <a:rPr lang="en-US" sz="4800" dirty="0"/>
              <a:t>2) </a:t>
            </a:r>
            <a:r>
              <a:rPr lang="en-US" sz="4800" dirty="0" smtClean="0"/>
              <a:t>fax</a:t>
            </a:r>
            <a:r>
              <a:rPr lang="en-US" sz="4800" dirty="0"/>
              <a:t>: (202) 690-7442; or </a:t>
            </a:r>
          </a:p>
          <a:p>
            <a:endParaRPr lang="en-US" sz="4800" dirty="0"/>
          </a:p>
          <a:p>
            <a:pPr marL="0" indent="0">
              <a:buNone/>
            </a:pPr>
            <a:r>
              <a:rPr lang="en-US" sz="4800" dirty="0" smtClean="0"/>
              <a:t> (</a:t>
            </a:r>
            <a:r>
              <a:rPr lang="en-US" sz="4800" dirty="0"/>
              <a:t>3) </a:t>
            </a:r>
            <a:r>
              <a:rPr lang="en-US" sz="4800" dirty="0" smtClean="0"/>
              <a:t> email</a:t>
            </a:r>
            <a:r>
              <a:rPr lang="en-US" sz="4800" dirty="0"/>
              <a:t>: </a:t>
            </a:r>
            <a:r>
              <a:rPr lang="en-US" sz="4800" dirty="0" smtClean="0">
                <a:hlinkClick r:id="rId4"/>
              </a:rPr>
              <a:t>program.intake@usda.gov</a:t>
            </a:r>
            <a:r>
              <a:rPr lang="en-US" sz="4800" dirty="0" smtClean="0"/>
              <a:t> </a:t>
            </a:r>
            <a:endParaRPr lang="en-US" sz="4800" dirty="0"/>
          </a:p>
          <a:p>
            <a:endParaRPr lang="en-US" sz="4800" dirty="0"/>
          </a:p>
          <a:p>
            <a:pPr marL="0" indent="0">
              <a:buNone/>
            </a:pPr>
            <a:r>
              <a:rPr lang="en-US" sz="4800" dirty="0"/>
              <a:t>This institution is an equal opportunity provider.</a:t>
            </a:r>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652910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Learning Objectives</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
        <p:nvSpPr>
          <p:cNvPr id="5" name="Content Placeholder 1"/>
          <p:cNvSpPr>
            <a:spLocks noGrp="1"/>
          </p:cNvSpPr>
          <p:nvPr>
            <p:ph idx="1"/>
          </p:nvPr>
        </p:nvSpPr>
        <p:spPr/>
        <p:txBody>
          <a:bodyPr>
            <a:normAutofit/>
          </a:bodyPr>
          <a:lstStyle/>
          <a:p>
            <a:pPr marL="457200" indent="-457200">
              <a:spcBef>
                <a:spcPts val="1200"/>
              </a:spcBef>
              <a:buFont typeface="+mj-lt"/>
              <a:buAutoNum type="arabicPeriod"/>
            </a:pPr>
            <a:r>
              <a:rPr lang="en-US" sz="2800" dirty="0" smtClean="0"/>
              <a:t>Define meal counting and recording</a:t>
            </a:r>
          </a:p>
          <a:p>
            <a:pPr marL="457200" indent="-457200">
              <a:spcBef>
                <a:spcPts val="1200"/>
              </a:spcBef>
              <a:buFont typeface="+mj-lt"/>
              <a:buAutoNum type="arabicPeriod"/>
            </a:pPr>
            <a:r>
              <a:rPr lang="en-US" sz="2800" dirty="0"/>
              <a:t>Explain where the Point of Sale (POS) should be located and what collection procedures are </a:t>
            </a:r>
            <a:r>
              <a:rPr lang="en-US" sz="2800" dirty="0" smtClean="0"/>
              <a:t>acceptable</a:t>
            </a:r>
          </a:p>
          <a:p>
            <a:pPr marL="457200" indent="-457200">
              <a:spcBef>
                <a:spcPts val="1200"/>
              </a:spcBef>
              <a:buFont typeface="+mj-lt"/>
              <a:buAutoNum type="arabicPeriod"/>
            </a:pPr>
            <a:r>
              <a:rPr lang="en-US" sz="2800" dirty="0" smtClean="0"/>
              <a:t>Describe how to accurately count meals for claim reimbursement</a:t>
            </a:r>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Tree>
    <p:custDataLst>
      <p:tags r:id="rId1"/>
    </p:custDataLst>
    <p:extLst>
      <p:ext uri="{BB962C8B-B14F-4D97-AF65-F5344CB8AC3E}">
        <p14:creationId xmlns:p14="http://schemas.microsoft.com/office/powerpoint/2010/main" val="1244585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24166"/>
            <a:ext cx="3977640" cy="1450504"/>
          </a:xfrm>
        </p:spPr>
        <p:txBody>
          <a:bodyPr>
            <a:noAutofit/>
          </a:bodyPr>
          <a:lstStyle/>
          <a:p>
            <a:r>
              <a:rPr lang="en-US" sz="8000" dirty="0" smtClean="0"/>
              <a:t>The “Why?”</a:t>
            </a:r>
            <a:endParaRPr lang="en-US" sz="8000" dirty="0"/>
          </a:p>
        </p:txBody>
      </p:sp>
      <p:sp>
        <p:nvSpPr>
          <p:cNvPr id="3" name="Slide Number Placeholder 2"/>
          <p:cNvSpPr>
            <a:spLocks noGrp="1"/>
          </p:cNvSpPr>
          <p:nvPr>
            <p:ph type="sldNum" sz="quarter" idx="12"/>
          </p:nvPr>
        </p:nvSpPr>
        <p:spPr>
          <a:xfrm>
            <a:off x="283453" y="6427018"/>
            <a:ext cx="2057400" cy="365125"/>
          </a:xfrm>
        </p:spPr>
        <p:txBody>
          <a:bodyPr/>
          <a:lstStyle/>
          <a:p>
            <a:fld id="{C479D5F6-EDCB-402A-AC08-4943A1820E8F}" type="slidenum">
              <a:rPr lang="en-US" smtClean="0"/>
              <a:pPr/>
              <a:t>5</a:t>
            </a:fld>
            <a:endParaRPr lang="en-US" dirty="0"/>
          </a:p>
        </p:txBody>
      </p:sp>
      <p:sp>
        <p:nvSpPr>
          <p:cNvPr id="5" name="TextBox 4"/>
          <p:cNvSpPr txBox="1"/>
          <p:nvPr/>
        </p:nvSpPr>
        <p:spPr>
          <a:xfrm>
            <a:off x="4857750" y="3611880"/>
            <a:ext cx="3966210" cy="1938992"/>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solidFill>
                  <a:schemeClr val="bg1"/>
                </a:solidFill>
              </a:rPr>
              <a:t>Counting and recording tie to the “bottom line” in regard to program funding</a:t>
            </a:r>
          </a:p>
          <a:p>
            <a:pPr marL="457200" indent="-457200">
              <a:buFont typeface="Arial" panose="020B0604020202020204" pitchFamily="34" charset="0"/>
              <a:buChar char="•"/>
            </a:pPr>
            <a:r>
              <a:rPr lang="en-US" sz="2400" dirty="0" smtClean="0">
                <a:solidFill>
                  <a:schemeClr val="bg1"/>
                </a:solidFill>
              </a:rPr>
              <a:t>Protect integrity of your food services department </a:t>
            </a:r>
            <a:endParaRPr lang="en-US" sz="2400" dirty="0">
              <a:solidFill>
                <a:schemeClr val="bg1"/>
              </a:solidFill>
            </a:endParaRPr>
          </a:p>
        </p:txBody>
      </p:sp>
    </p:spTree>
    <p:custDataLst>
      <p:tags r:id="rId1"/>
    </p:custDataLst>
    <p:extLst>
      <p:ext uri="{BB962C8B-B14F-4D97-AF65-F5344CB8AC3E}">
        <p14:creationId xmlns:p14="http://schemas.microsoft.com/office/powerpoint/2010/main" val="8169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284843" y="6427018"/>
            <a:ext cx="2057400" cy="365125"/>
          </a:xfrm>
        </p:spPr>
        <p:txBody>
          <a:bodyPr/>
          <a:lstStyle/>
          <a:p>
            <a:fld id="{C479D5F6-EDCB-402A-AC08-4943A1820E8F}" type="slidenum">
              <a:rPr lang="en-US" smtClean="0"/>
              <a:pPr/>
              <a:t>6</a:t>
            </a:fld>
            <a:endParaRPr lang="en-US" dirty="0"/>
          </a:p>
        </p:txBody>
      </p:sp>
      <p:sp>
        <p:nvSpPr>
          <p:cNvPr id="4" name="Title 4"/>
          <p:cNvSpPr>
            <a:spLocks noGrp="1"/>
          </p:cNvSpPr>
          <p:nvPr>
            <p:ph type="ctrTitle"/>
          </p:nvPr>
        </p:nvSpPr>
        <p:spPr>
          <a:xfrm>
            <a:off x="284843" y="1420769"/>
            <a:ext cx="4307858" cy="2359923"/>
          </a:xfrm>
        </p:spPr>
        <p:txBody>
          <a:bodyPr>
            <a:normAutofit/>
          </a:bodyPr>
          <a:lstStyle/>
          <a:p>
            <a:r>
              <a:rPr lang="en-US" b="1" u="sng" dirty="0" smtClean="0"/>
              <a:t>Counting</a:t>
            </a:r>
            <a:r>
              <a:rPr lang="en-US" dirty="0" smtClean="0"/>
              <a:t/>
            </a:r>
            <a:br>
              <a:rPr lang="en-US" dirty="0" smtClean="0"/>
            </a:br>
            <a:r>
              <a:rPr lang="en-US" sz="2800" dirty="0" smtClean="0"/>
              <a:t>Accurately counting </a:t>
            </a:r>
            <a:r>
              <a:rPr lang="en-US" sz="2800" dirty="0"/>
              <a:t>reimbursable meals as they are served to students at the POS</a:t>
            </a:r>
            <a:endParaRPr lang="en-US" sz="2700" dirty="0"/>
          </a:p>
        </p:txBody>
      </p:sp>
      <p:sp>
        <p:nvSpPr>
          <p:cNvPr id="5" name="Title 4"/>
          <p:cNvSpPr txBox="1">
            <a:spLocks/>
          </p:cNvSpPr>
          <p:nvPr/>
        </p:nvSpPr>
        <p:spPr>
          <a:xfrm>
            <a:off x="4592701" y="2848708"/>
            <a:ext cx="4307858" cy="2831124"/>
          </a:xfrm>
          <a:prstGeom prst="rect">
            <a:avLst/>
          </a:prstGeom>
        </p:spPr>
        <p:txBody>
          <a:bodyPr vert="horz" lIns="91440" tIns="45720" rIns="91440" bIns="45720" rtlCol="0" anchor="t" anchorCtr="0">
            <a:normAutofit fontScale="90000" lnSpcReduction="10000"/>
          </a:bodyPr>
          <a:lstStyle>
            <a:lvl1pPr algn="ctr" defTabSz="914400" rtl="0" eaLnBrk="1" latinLnBrk="0" hangingPunct="1">
              <a:lnSpc>
                <a:spcPct val="90000"/>
              </a:lnSpc>
              <a:spcBef>
                <a:spcPct val="0"/>
              </a:spcBef>
              <a:buNone/>
              <a:defRPr sz="4000" kern="1200">
                <a:solidFill>
                  <a:schemeClr val="bg1"/>
                </a:solidFill>
                <a:latin typeface="Museo Slab 500" panose="02000000000000000000" pitchFamily="50" charset="0"/>
                <a:ea typeface="+mj-ea"/>
                <a:cs typeface="+mj-cs"/>
              </a:defRPr>
            </a:lvl1pPr>
          </a:lstStyle>
          <a:p>
            <a:r>
              <a:rPr lang="en-US" sz="4100" b="1" u="sng" dirty="0" smtClean="0"/>
              <a:t>Recording</a:t>
            </a:r>
            <a:r>
              <a:rPr lang="en-US" dirty="0" smtClean="0"/>
              <a:t/>
            </a:r>
            <a:br>
              <a:rPr lang="en-US" dirty="0" smtClean="0"/>
            </a:br>
            <a:r>
              <a:rPr lang="en-US" sz="2800" dirty="0" smtClean="0"/>
              <a:t>Accurately </a:t>
            </a:r>
            <a:r>
              <a:rPr lang="en-US" sz="2800" dirty="0"/>
              <a:t>recording and maintaining daily meal count totals to be consolidated at the month’s end and submitted to CDE for reimbursement</a:t>
            </a:r>
          </a:p>
        </p:txBody>
      </p:sp>
    </p:spTree>
    <p:custDataLst>
      <p:tags r:id="rId1"/>
    </p:custDataLst>
    <p:extLst>
      <p:ext uri="{BB962C8B-B14F-4D97-AF65-F5344CB8AC3E}">
        <p14:creationId xmlns:p14="http://schemas.microsoft.com/office/powerpoint/2010/main" val="1946680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Eligibility Determination</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
        <p:nvSpPr>
          <p:cNvPr id="5" name="Content Placeholder 1"/>
          <p:cNvSpPr>
            <a:spLocks noGrp="1"/>
          </p:cNvSpPr>
          <p:nvPr>
            <p:ph idx="1"/>
          </p:nvPr>
        </p:nvSpPr>
        <p:spPr>
          <a:xfrm>
            <a:off x="628650" y="1463040"/>
            <a:ext cx="7886700" cy="752622"/>
          </a:xfrm>
        </p:spPr>
        <p:txBody>
          <a:bodyPr>
            <a:normAutofit/>
          </a:bodyPr>
          <a:lstStyle/>
          <a:p>
            <a:pPr marL="0" indent="0" algn="ctr">
              <a:buNone/>
            </a:pPr>
            <a:r>
              <a:rPr lang="en-US" b="1" dirty="0" smtClean="0"/>
              <a:t>All sites participating in Child Nutrition Programs must make free and reduced-price meals available to all </a:t>
            </a:r>
            <a:r>
              <a:rPr lang="en-US" b="1" u="sng" dirty="0" smtClean="0"/>
              <a:t>eligible</a:t>
            </a:r>
            <a:r>
              <a:rPr lang="en-US" b="1" dirty="0" smtClean="0"/>
              <a:t> children</a:t>
            </a:r>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
        <p:nvSpPr>
          <p:cNvPr id="6" name="Oval 5"/>
          <p:cNvSpPr/>
          <p:nvPr/>
        </p:nvSpPr>
        <p:spPr>
          <a:xfrm>
            <a:off x="631577" y="2531827"/>
            <a:ext cx="756138" cy="8088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1</a:t>
            </a:r>
            <a:endParaRPr lang="en-US" sz="4400" dirty="0"/>
          </a:p>
        </p:txBody>
      </p:sp>
      <p:sp>
        <p:nvSpPr>
          <p:cNvPr id="7" name="Oval 6"/>
          <p:cNvSpPr/>
          <p:nvPr/>
        </p:nvSpPr>
        <p:spPr>
          <a:xfrm>
            <a:off x="3329356" y="2531827"/>
            <a:ext cx="726830" cy="8088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2</a:t>
            </a:r>
            <a:endParaRPr lang="en-US" sz="4400" dirty="0"/>
          </a:p>
        </p:txBody>
      </p:sp>
      <p:sp>
        <p:nvSpPr>
          <p:cNvPr id="8" name="Oval 7"/>
          <p:cNvSpPr/>
          <p:nvPr/>
        </p:nvSpPr>
        <p:spPr>
          <a:xfrm>
            <a:off x="5961186" y="2531827"/>
            <a:ext cx="756138" cy="8088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3</a:t>
            </a:r>
            <a:endParaRPr lang="en-US" sz="4400" dirty="0"/>
          </a:p>
        </p:txBody>
      </p:sp>
      <p:sp>
        <p:nvSpPr>
          <p:cNvPr id="9" name="Rounded Rectangle 8"/>
          <p:cNvSpPr/>
          <p:nvPr/>
        </p:nvSpPr>
        <p:spPr>
          <a:xfrm>
            <a:off x="1181832" y="3182813"/>
            <a:ext cx="1975338" cy="28311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Trebuchet MS" panose="020B0603020202020204" pitchFamily="34" charset="0"/>
              </a:rPr>
              <a:t>Determine </a:t>
            </a:r>
          </a:p>
          <a:p>
            <a:pPr algn="ctr"/>
            <a:r>
              <a:rPr lang="en-US" sz="2400" b="1" dirty="0" smtClean="0">
                <a:latin typeface="Trebuchet MS" panose="020B0603020202020204" pitchFamily="34" charset="0"/>
              </a:rPr>
              <a:t>Eligibility</a:t>
            </a:r>
            <a:endParaRPr lang="en-US" sz="2400" b="1" dirty="0">
              <a:latin typeface="Trebuchet MS" panose="020B0603020202020204" pitchFamily="34" charset="0"/>
            </a:endParaRPr>
          </a:p>
        </p:txBody>
      </p:sp>
      <p:sp>
        <p:nvSpPr>
          <p:cNvPr id="10" name="Rounded Rectangle 9"/>
          <p:cNvSpPr/>
          <p:nvPr/>
        </p:nvSpPr>
        <p:spPr>
          <a:xfrm>
            <a:off x="3856893" y="3182813"/>
            <a:ext cx="1975338" cy="28311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Trebuchet MS" panose="020B0603020202020204" pitchFamily="34" charset="0"/>
              </a:rPr>
              <a:t>Maintain </a:t>
            </a:r>
          </a:p>
          <a:p>
            <a:pPr algn="ctr"/>
            <a:r>
              <a:rPr lang="en-US" sz="2400" b="1" dirty="0" smtClean="0">
                <a:latin typeface="Trebuchet MS" panose="020B0603020202020204" pitchFamily="34" charset="0"/>
              </a:rPr>
              <a:t>Benefit </a:t>
            </a:r>
          </a:p>
          <a:p>
            <a:pPr algn="ctr"/>
            <a:r>
              <a:rPr lang="en-US" sz="2400" b="1" dirty="0" smtClean="0">
                <a:latin typeface="Trebuchet MS" panose="020B0603020202020204" pitchFamily="34" charset="0"/>
              </a:rPr>
              <a:t>Issuance</a:t>
            </a:r>
          </a:p>
          <a:p>
            <a:pPr algn="ctr"/>
            <a:r>
              <a:rPr lang="en-US" sz="2400" b="1" dirty="0" smtClean="0">
                <a:latin typeface="Trebuchet MS" panose="020B0603020202020204" pitchFamily="34" charset="0"/>
              </a:rPr>
              <a:t>List</a:t>
            </a:r>
            <a:endParaRPr lang="en-US" sz="2400" b="1" dirty="0">
              <a:latin typeface="Trebuchet MS" panose="020B0603020202020204" pitchFamily="34" charset="0"/>
            </a:endParaRPr>
          </a:p>
        </p:txBody>
      </p:sp>
      <p:sp>
        <p:nvSpPr>
          <p:cNvPr id="11" name="Rounded Rectangle 10"/>
          <p:cNvSpPr/>
          <p:nvPr/>
        </p:nvSpPr>
        <p:spPr>
          <a:xfrm>
            <a:off x="6512171" y="3182813"/>
            <a:ext cx="1975338" cy="28311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Trebuchet MS" panose="020B0603020202020204" pitchFamily="34" charset="0"/>
              </a:rPr>
              <a:t>Match </a:t>
            </a:r>
          </a:p>
          <a:p>
            <a:pPr algn="ctr"/>
            <a:r>
              <a:rPr lang="en-US" sz="2400" b="1" dirty="0" smtClean="0">
                <a:latin typeface="Trebuchet MS" panose="020B0603020202020204" pitchFamily="34" charset="0"/>
              </a:rPr>
              <a:t>POS to</a:t>
            </a:r>
          </a:p>
          <a:p>
            <a:pPr algn="ctr"/>
            <a:r>
              <a:rPr lang="en-US" sz="2400" b="1" dirty="0" smtClean="0">
                <a:latin typeface="Trebuchet MS" panose="020B0603020202020204" pitchFamily="34" charset="0"/>
              </a:rPr>
              <a:t>Benefit</a:t>
            </a:r>
          </a:p>
          <a:p>
            <a:pPr algn="ctr"/>
            <a:r>
              <a:rPr lang="en-US" sz="2400" b="1" dirty="0" smtClean="0">
                <a:latin typeface="Trebuchet MS" panose="020B0603020202020204" pitchFamily="34" charset="0"/>
              </a:rPr>
              <a:t>Issuance</a:t>
            </a:r>
          </a:p>
          <a:p>
            <a:pPr algn="ctr"/>
            <a:r>
              <a:rPr lang="en-US" sz="2400" b="1" dirty="0" smtClean="0">
                <a:latin typeface="Trebuchet MS" panose="020B0603020202020204" pitchFamily="34" charset="0"/>
              </a:rPr>
              <a:t>List</a:t>
            </a:r>
          </a:p>
          <a:p>
            <a:pPr algn="ctr"/>
            <a:endParaRPr lang="en-US" b="1" dirty="0">
              <a:latin typeface="Trebuchet MS" panose="020B0603020202020204" pitchFamily="34" charset="0"/>
            </a:endParaRPr>
          </a:p>
        </p:txBody>
      </p:sp>
      <p:sp>
        <p:nvSpPr>
          <p:cNvPr id="12" name="Right Arrow 11"/>
          <p:cNvSpPr/>
          <p:nvPr/>
        </p:nvSpPr>
        <p:spPr>
          <a:xfrm>
            <a:off x="3286125" y="4308231"/>
            <a:ext cx="441813" cy="4923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5961186" y="4308230"/>
            <a:ext cx="441813" cy="4923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363294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Point of Sale</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8</a:t>
            </a:fld>
            <a:endParaRPr lang="en-US" dirty="0"/>
          </a:p>
        </p:txBody>
      </p:sp>
      <p:sp>
        <p:nvSpPr>
          <p:cNvPr id="5" name="Content Placeholder 1"/>
          <p:cNvSpPr>
            <a:spLocks noGrp="1"/>
          </p:cNvSpPr>
          <p:nvPr>
            <p:ph idx="1"/>
          </p:nvPr>
        </p:nvSpPr>
        <p:spPr>
          <a:xfrm>
            <a:off x="628650" y="1463040"/>
            <a:ext cx="7886700" cy="1743298"/>
          </a:xfrm>
        </p:spPr>
        <p:txBody>
          <a:bodyPr>
            <a:normAutofit/>
          </a:bodyPr>
          <a:lstStyle/>
          <a:p>
            <a:pPr marL="0" indent="0">
              <a:spcBef>
                <a:spcPts val="1200"/>
              </a:spcBef>
              <a:buNone/>
            </a:pPr>
            <a:r>
              <a:rPr lang="en-US" sz="2800" u="sng" dirty="0" smtClean="0"/>
              <a:t>Point of Sale (POS)</a:t>
            </a:r>
            <a:r>
              <a:rPr lang="en-US" sz="2800" dirty="0" smtClean="0"/>
              <a:t>: The point in the food service operation where a determination can accurately be made that a reimbursable meal has been served to an eligible student. </a:t>
            </a:r>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
        <p:nvSpPr>
          <p:cNvPr id="7" name="Rounded Rectangle 6"/>
          <p:cNvSpPr/>
          <p:nvPr/>
        </p:nvSpPr>
        <p:spPr>
          <a:xfrm>
            <a:off x="700273" y="3658446"/>
            <a:ext cx="7743454" cy="13419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All SFAs must have an approved collection system; </a:t>
            </a:r>
          </a:p>
          <a:p>
            <a:pPr algn="ctr"/>
            <a:r>
              <a:rPr lang="en-US" sz="2800" i="1" dirty="0"/>
              <a:t>or Point of Sale (POS)</a:t>
            </a:r>
          </a:p>
        </p:txBody>
      </p:sp>
    </p:spTree>
    <p:custDataLst>
      <p:tags r:id="rId1"/>
    </p:custDataLst>
    <p:extLst>
      <p:ext uri="{BB962C8B-B14F-4D97-AF65-F5344CB8AC3E}">
        <p14:creationId xmlns:p14="http://schemas.microsoft.com/office/powerpoint/2010/main" val="638276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Location of the POS</a:t>
            </a:r>
            <a:endParaRPr lang="en-US" sz="32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
        <p:nvSpPr>
          <p:cNvPr id="5" name="Content Placeholder 1"/>
          <p:cNvSpPr>
            <a:spLocks noGrp="1"/>
          </p:cNvSpPr>
          <p:nvPr>
            <p:ph idx="1"/>
          </p:nvPr>
        </p:nvSpPr>
        <p:spPr>
          <a:xfrm>
            <a:off x="628650" y="1463040"/>
            <a:ext cx="7886700" cy="3963983"/>
          </a:xfrm>
        </p:spPr>
        <p:txBody>
          <a:bodyPr>
            <a:normAutofit lnSpcReduction="10000"/>
          </a:bodyPr>
          <a:lstStyle/>
          <a:p>
            <a:pPr marL="0" indent="0">
              <a:spcBef>
                <a:spcPts val="1200"/>
              </a:spcBef>
              <a:buNone/>
            </a:pPr>
            <a:r>
              <a:rPr lang="en-US" sz="3600" dirty="0" smtClean="0"/>
              <a:t>Positioning the POS</a:t>
            </a:r>
          </a:p>
          <a:p>
            <a:pPr>
              <a:spcBef>
                <a:spcPts val="1200"/>
              </a:spcBef>
            </a:pPr>
            <a:r>
              <a:rPr lang="en-US" sz="3200" dirty="0" smtClean="0"/>
              <a:t>Personnel must be able to monitor that meals selected meet meal requirements</a:t>
            </a:r>
          </a:p>
          <a:p>
            <a:pPr>
              <a:spcBef>
                <a:spcPts val="1200"/>
              </a:spcBef>
            </a:pPr>
            <a:r>
              <a:rPr lang="en-US" sz="3200" dirty="0" smtClean="0"/>
              <a:t>Ideally located after all meal components have been selected (i.e., at the end of the line)</a:t>
            </a:r>
          </a:p>
          <a:p>
            <a:pPr>
              <a:spcBef>
                <a:spcPts val="1200"/>
              </a:spcBef>
            </a:pPr>
            <a:r>
              <a:rPr lang="en-US" sz="3200" dirty="0" smtClean="0"/>
              <a:t>Exemption waiver is available for extenuating circumstances</a:t>
            </a:r>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Tree>
    <p:custDataLst>
      <p:tags r:id="rId1"/>
    </p:custDataLst>
    <p:extLst>
      <p:ext uri="{BB962C8B-B14F-4D97-AF65-F5344CB8AC3E}">
        <p14:creationId xmlns:p14="http://schemas.microsoft.com/office/powerpoint/2010/main" val="9495374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655</TotalTime>
  <Words>2431</Words>
  <Application>Microsoft Office PowerPoint</Application>
  <PresentationFormat>On-screen Show (4:3)</PresentationFormat>
  <Paragraphs>196</Paragraphs>
  <Slides>14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Courier New</vt:lpstr>
      <vt:lpstr>Museo Slab 500</vt:lpstr>
      <vt:lpstr>Times New Roman</vt:lpstr>
      <vt:lpstr>Trebuchet MS</vt:lpstr>
      <vt:lpstr>Wide Latin</vt:lpstr>
      <vt:lpstr>Office Theme</vt:lpstr>
      <vt:lpstr>Meal Counting &amp; Recording  Guidance on how to count and record meals for claim  reimbursement in the Child Nutrition Programs</vt:lpstr>
      <vt:lpstr>Together We Can</vt:lpstr>
      <vt:lpstr>USDA Nondiscrimination Statement</vt:lpstr>
      <vt:lpstr>Learning Objectives</vt:lpstr>
      <vt:lpstr>The “Why?”</vt:lpstr>
      <vt:lpstr>Counting Accurately counting reimbursable meals as they are served to students at the POS</vt:lpstr>
      <vt:lpstr>Eligibility Determination</vt:lpstr>
      <vt:lpstr>Point of Sale</vt:lpstr>
      <vt:lpstr>Location of the POS</vt:lpstr>
      <vt:lpstr>Overt Identification at the POS</vt:lpstr>
      <vt:lpstr>POS Collection Procedures</vt:lpstr>
      <vt:lpstr>Point of Sale</vt:lpstr>
      <vt:lpstr>Policies and Procedures</vt:lpstr>
      <vt:lpstr>Contacts and Resources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Grove, Alicia</cp:lastModifiedBy>
  <cp:revision>88</cp:revision>
  <dcterms:created xsi:type="dcterms:W3CDTF">2019-06-25T17:30:52Z</dcterms:created>
  <dcterms:modified xsi:type="dcterms:W3CDTF">2019-11-01T21:57:00Z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F7603090-BEE8-49B1-90AC-67779ABF9D77</vt:lpwstr>
  </property>
  <property fmtid="{D5CDD505-2E9C-101B-9397-08002B2CF9AE}" pid="3" name="ArticulatePath">
    <vt:lpwstr>Meal Counting Training-Draft</vt:lpwstr>
  </property>
</Properties>
</file>