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72" r:id="rId2"/>
    <p:sldId id="321" r:id="rId3"/>
    <p:sldId id="317" r:id="rId4"/>
    <p:sldId id="329" r:id="rId5"/>
    <p:sldId id="318" r:id="rId6"/>
    <p:sldId id="319" r:id="rId7"/>
    <p:sldId id="322" r:id="rId8"/>
    <p:sldId id="323" r:id="rId9"/>
    <p:sldId id="325" r:id="rId10"/>
    <p:sldId id="331" r:id="rId11"/>
    <p:sldId id="333" r:id="rId12"/>
    <p:sldId id="332" r:id="rId13"/>
    <p:sldId id="330" r:id="rId14"/>
    <p:sldId id="281" r:id="rId15"/>
    <p:sldId id="327"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Collins" initials="" lastIdx="2" clrIdx="0"/>
  <p:cmAuthor id="1" name="Joey Willett" initials="" lastIdx="2" clrIdx="1"/>
  <p:cmAuthor id="2" name="Tammy Giessinger" initials="" lastIdx="1" clrIdx="2"/>
  <p:cmAuthor id="3" name="Negley, Tina" initials="NT" lastIdx="2" clrIdx="3">
    <p:extLst>
      <p:ext uri="{19B8F6BF-5375-455C-9EA6-DF929625EA0E}">
        <p15:presenceInfo xmlns:p15="http://schemas.microsoft.com/office/powerpoint/2012/main" userId="S-1-5-21-170422339-1359699126-1544898942-19658" providerId="AD"/>
      </p:ext>
    </p:extLst>
  </p:cmAuthor>
  <p:cmAuthor id="4" name="Mohajeri-Nelson, Nazanin" initials="MN" lastIdx="16" clrIdx="4">
    <p:extLst>
      <p:ext uri="{19B8F6BF-5375-455C-9EA6-DF929625EA0E}">
        <p15:presenceInfo xmlns:p15="http://schemas.microsoft.com/office/powerpoint/2012/main" userId="S-1-5-21-170422339-1359699126-1544898942-9798" providerId="AD"/>
      </p:ext>
    </p:extLst>
  </p:cmAuthor>
  <p:cmAuthor id="5" name="Giessinger, Tamara" initials="GT" lastIdx="8" clrIdx="5">
    <p:extLst>
      <p:ext uri="{19B8F6BF-5375-455C-9EA6-DF929625EA0E}">
        <p15:presenceInfo xmlns:p15="http://schemas.microsoft.com/office/powerpoint/2012/main" userId="S-1-5-21-170422339-1359699126-1544898942-58872" providerId="AD"/>
      </p:ext>
    </p:extLst>
  </p:cmAuthor>
  <p:cmAuthor id="6" name="Meredith, Jeremy" initials="MJ" lastIdx="1" clrIdx="6">
    <p:extLst>
      <p:ext uri="{19B8F6BF-5375-455C-9EA6-DF929625EA0E}">
        <p15:presenceInfo xmlns:p15="http://schemas.microsoft.com/office/powerpoint/2012/main" userId="S-1-5-21-170422339-1359699126-1544898942-570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EC4214"/>
    <a:srgbClr val="C63710"/>
    <a:srgbClr val="9966FF"/>
    <a:srgbClr val="0066CC"/>
    <a:srgbClr val="000000"/>
    <a:srgbClr val="6EC4E7"/>
    <a:srgbClr val="33CCFF"/>
    <a:srgbClr val="5C6670"/>
    <a:srgbClr val="FFC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3" autoAdjust="0"/>
    <p:restoredTop sz="92606" autoAdjust="0"/>
  </p:normalViewPr>
  <p:slideViewPr>
    <p:cSldViewPr snapToGrid="0">
      <p:cViewPr varScale="1">
        <p:scale>
          <a:sx n="111" d="100"/>
          <a:sy n="111" d="100"/>
        </p:scale>
        <p:origin x="102" y="366"/>
      </p:cViewPr>
      <p:guideLst>
        <p:guide orient="horz" pos="2160"/>
        <p:guide pos="2880"/>
      </p:guideLst>
    </p:cSldViewPr>
  </p:slideViewPr>
  <p:notesTextViewPr>
    <p:cViewPr>
      <p:scale>
        <a:sx n="125" d="100"/>
        <a:sy n="125" d="100"/>
      </p:scale>
      <p:origin x="0" y="0"/>
    </p:cViewPr>
  </p:notesTextViewPr>
  <p:notesViewPr>
    <p:cSldViewPr snapToGrid="0">
      <p:cViewPr varScale="1">
        <p:scale>
          <a:sx n="91" d="100"/>
          <a:sy n="91" d="100"/>
        </p:scale>
        <p:origin x="37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4F285D-85B3-47A6-AD8C-24A915D28D85}" type="doc">
      <dgm:prSet loTypeId="urn:microsoft.com/office/officeart/2005/8/layout/hProcess9" loCatId="process" qsTypeId="urn:microsoft.com/office/officeart/2005/8/quickstyle/simple1" qsCatId="simple" csTypeId="urn:microsoft.com/office/officeart/2005/8/colors/colorful2" csCatId="colorful" phldr="1"/>
      <dgm:spPr/>
    </dgm:pt>
    <dgm:pt modelId="{AD5057A8-3D23-448E-A34E-D153F603854B}">
      <dgm:prSet phldrT="[Text]"/>
      <dgm:spPr/>
      <dgm:t>
        <a:bodyPr/>
        <a:lstStyle/>
        <a:p>
          <a:r>
            <a:rPr lang="en-US" dirty="0" smtClean="0"/>
            <a:t>Why EDT? </a:t>
          </a:r>
          <a:endParaRPr lang="en-US" dirty="0"/>
        </a:p>
      </dgm:t>
    </dgm:pt>
    <dgm:pt modelId="{3CF749EE-5AEA-45AA-81C2-2186A909D228}" type="parTrans" cxnId="{43268024-C2D1-47ED-AD1E-18AD87D4D299}">
      <dgm:prSet/>
      <dgm:spPr/>
      <dgm:t>
        <a:bodyPr/>
        <a:lstStyle/>
        <a:p>
          <a:endParaRPr lang="en-US"/>
        </a:p>
      </dgm:t>
    </dgm:pt>
    <dgm:pt modelId="{477C206C-CC93-4FB3-AD88-D4A339DB9345}" type="sibTrans" cxnId="{43268024-C2D1-47ED-AD1E-18AD87D4D299}">
      <dgm:prSet/>
      <dgm:spPr/>
      <dgm:t>
        <a:bodyPr/>
        <a:lstStyle/>
        <a:p>
          <a:endParaRPr lang="en-US"/>
        </a:p>
      </dgm:t>
    </dgm:pt>
    <dgm:pt modelId="{239A3312-49F9-4DB2-BBEC-8AE15DD31834}">
      <dgm:prSet phldrT="[Text]"/>
      <dgm:spPr/>
      <dgm:t>
        <a:bodyPr/>
        <a:lstStyle/>
        <a:p>
          <a:r>
            <a:rPr lang="en-US" dirty="0" smtClean="0"/>
            <a:t>The rationale for gap size analysis</a:t>
          </a:r>
          <a:endParaRPr lang="en-US" dirty="0"/>
        </a:p>
      </dgm:t>
    </dgm:pt>
    <dgm:pt modelId="{5F1C9614-20FD-4F64-87FA-F9F9CB269E69}" type="parTrans" cxnId="{CA721C98-518F-4415-AF7C-DB98B83DB852}">
      <dgm:prSet/>
      <dgm:spPr/>
      <dgm:t>
        <a:bodyPr/>
        <a:lstStyle/>
        <a:p>
          <a:endParaRPr lang="en-US"/>
        </a:p>
      </dgm:t>
    </dgm:pt>
    <dgm:pt modelId="{3EC04702-7A72-4B5C-99EE-2F576A063252}" type="sibTrans" cxnId="{CA721C98-518F-4415-AF7C-DB98B83DB852}">
      <dgm:prSet/>
      <dgm:spPr/>
      <dgm:t>
        <a:bodyPr/>
        <a:lstStyle/>
        <a:p>
          <a:endParaRPr lang="en-US"/>
        </a:p>
      </dgm:t>
    </dgm:pt>
    <dgm:pt modelId="{9D25486F-D572-4735-B87D-A1843BBBEA0D}">
      <dgm:prSet phldrT="[Text]"/>
      <dgm:spPr/>
      <dgm:t>
        <a:bodyPr/>
        <a:lstStyle/>
        <a:p>
          <a:r>
            <a:rPr lang="en-US" dirty="0" smtClean="0"/>
            <a:t>Calculating Gap Size</a:t>
          </a:r>
          <a:endParaRPr lang="en-US" dirty="0"/>
        </a:p>
      </dgm:t>
    </dgm:pt>
    <dgm:pt modelId="{B7319DFE-B0D4-4DAD-9251-60CC28EBD7DB}" type="parTrans" cxnId="{7554E385-920E-4AC8-9B32-BD87FEB91337}">
      <dgm:prSet/>
      <dgm:spPr/>
      <dgm:t>
        <a:bodyPr/>
        <a:lstStyle/>
        <a:p>
          <a:endParaRPr lang="en-US"/>
        </a:p>
      </dgm:t>
    </dgm:pt>
    <dgm:pt modelId="{763A3854-2B0D-4EAE-A521-832D50447BC5}" type="sibTrans" cxnId="{7554E385-920E-4AC8-9B32-BD87FEB91337}">
      <dgm:prSet/>
      <dgm:spPr/>
      <dgm:t>
        <a:bodyPr/>
        <a:lstStyle/>
        <a:p>
          <a:endParaRPr lang="en-US"/>
        </a:p>
      </dgm:t>
    </dgm:pt>
    <dgm:pt modelId="{9B7DF11F-AD2B-4ABC-8017-438796C28A30}">
      <dgm:prSet/>
      <dgm:spPr/>
      <dgm:t>
        <a:bodyPr/>
        <a:lstStyle/>
        <a:p>
          <a:r>
            <a:rPr lang="en-US" dirty="0" smtClean="0"/>
            <a:t>Rules for Overall Gap Size</a:t>
          </a:r>
          <a:endParaRPr lang="en-US" dirty="0"/>
        </a:p>
      </dgm:t>
    </dgm:pt>
    <dgm:pt modelId="{AD14D7E0-43CB-437A-9C91-541C2007A4DD}" type="parTrans" cxnId="{F9986F68-8364-4F93-B3B5-8A8A2FEDFE7E}">
      <dgm:prSet/>
      <dgm:spPr/>
      <dgm:t>
        <a:bodyPr/>
        <a:lstStyle/>
        <a:p>
          <a:endParaRPr lang="en-US"/>
        </a:p>
      </dgm:t>
    </dgm:pt>
    <dgm:pt modelId="{DDCB05C0-EB19-486B-9C9A-5A3C803CFBA5}" type="sibTrans" cxnId="{F9986F68-8364-4F93-B3B5-8A8A2FEDFE7E}">
      <dgm:prSet/>
      <dgm:spPr/>
      <dgm:t>
        <a:bodyPr/>
        <a:lstStyle/>
        <a:p>
          <a:endParaRPr lang="en-US"/>
        </a:p>
      </dgm:t>
    </dgm:pt>
    <dgm:pt modelId="{4CF41CA8-39B1-4D0E-95BC-229668EC3CCC}">
      <dgm:prSet/>
      <dgm:spPr/>
      <dgm:t>
        <a:bodyPr/>
        <a:lstStyle/>
        <a:p>
          <a:r>
            <a:rPr lang="en-US" dirty="0" smtClean="0"/>
            <a:t>Number of LEAs with gaps and types</a:t>
          </a:r>
          <a:endParaRPr lang="en-US" dirty="0"/>
        </a:p>
      </dgm:t>
    </dgm:pt>
    <dgm:pt modelId="{2A531781-A485-44A8-8484-FEB0E742967F}" type="parTrans" cxnId="{F23E7333-EB2F-43DD-AA2D-BB1E371B0AB8}">
      <dgm:prSet/>
      <dgm:spPr/>
      <dgm:t>
        <a:bodyPr/>
        <a:lstStyle/>
        <a:p>
          <a:endParaRPr lang="en-US"/>
        </a:p>
      </dgm:t>
    </dgm:pt>
    <dgm:pt modelId="{9CB415E0-F9F7-45B3-92B3-B289BD8DD894}" type="sibTrans" cxnId="{F23E7333-EB2F-43DD-AA2D-BB1E371B0AB8}">
      <dgm:prSet/>
      <dgm:spPr/>
      <dgm:t>
        <a:bodyPr/>
        <a:lstStyle/>
        <a:p>
          <a:endParaRPr lang="en-US"/>
        </a:p>
      </dgm:t>
    </dgm:pt>
    <dgm:pt modelId="{B881F545-F7A1-4983-AE4A-8E30542A2C1B}">
      <dgm:prSet/>
      <dgm:spPr/>
      <dgm:t>
        <a:bodyPr/>
        <a:lstStyle/>
        <a:p>
          <a:r>
            <a:rPr lang="en-US" dirty="0" smtClean="0"/>
            <a:t>Actions Required and CDE Supports</a:t>
          </a:r>
          <a:endParaRPr lang="en-US" dirty="0"/>
        </a:p>
      </dgm:t>
    </dgm:pt>
    <dgm:pt modelId="{33141A91-6212-44B4-BEE2-2F52C28E78C2}" type="parTrans" cxnId="{CFD6ADBA-6BD4-4B6A-90E2-D7A82C46177B}">
      <dgm:prSet/>
      <dgm:spPr/>
      <dgm:t>
        <a:bodyPr/>
        <a:lstStyle/>
        <a:p>
          <a:endParaRPr lang="en-US"/>
        </a:p>
      </dgm:t>
    </dgm:pt>
    <dgm:pt modelId="{7FA61188-162E-4804-87F3-DE258C201DE1}" type="sibTrans" cxnId="{CFD6ADBA-6BD4-4B6A-90E2-D7A82C46177B}">
      <dgm:prSet/>
      <dgm:spPr/>
      <dgm:t>
        <a:bodyPr/>
        <a:lstStyle/>
        <a:p>
          <a:endParaRPr lang="en-US"/>
        </a:p>
      </dgm:t>
    </dgm:pt>
    <dgm:pt modelId="{D22EC25D-AA82-4FCD-A7FA-D528D7704A46}" type="pres">
      <dgm:prSet presAssocID="{134F285D-85B3-47A6-AD8C-24A915D28D85}" presName="CompostProcess" presStyleCnt="0">
        <dgm:presLayoutVars>
          <dgm:dir/>
          <dgm:resizeHandles val="exact"/>
        </dgm:presLayoutVars>
      </dgm:prSet>
      <dgm:spPr/>
    </dgm:pt>
    <dgm:pt modelId="{566A443C-FAB3-41C8-8BCB-91F37B1D5147}" type="pres">
      <dgm:prSet presAssocID="{134F285D-85B3-47A6-AD8C-24A915D28D85}" presName="arrow" presStyleLbl="bgShp" presStyleIdx="0" presStyleCnt="1" custScaleX="111615" custLinFactNeighborX="162" custLinFactNeighborY="2230"/>
      <dgm:spPr/>
    </dgm:pt>
    <dgm:pt modelId="{3638B46B-AA61-4595-B2FD-D06B5A2E150F}" type="pres">
      <dgm:prSet presAssocID="{134F285D-85B3-47A6-AD8C-24A915D28D85}" presName="linearProcess" presStyleCnt="0"/>
      <dgm:spPr/>
    </dgm:pt>
    <dgm:pt modelId="{FD440E94-09E1-43FF-B14F-146FBFA87DBD}" type="pres">
      <dgm:prSet presAssocID="{AD5057A8-3D23-448E-A34E-D153F603854B}" presName="textNode" presStyleLbl="node1" presStyleIdx="0" presStyleCnt="6">
        <dgm:presLayoutVars>
          <dgm:bulletEnabled val="1"/>
        </dgm:presLayoutVars>
      </dgm:prSet>
      <dgm:spPr/>
      <dgm:t>
        <a:bodyPr/>
        <a:lstStyle/>
        <a:p>
          <a:endParaRPr lang="en-US"/>
        </a:p>
      </dgm:t>
    </dgm:pt>
    <dgm:pt modelId="{A77A2E98-B54E-4407-873B-6013E5EDB3BC}" type="pres">
      <dgm:prSet presAssocID="{477C206C-CC93-4FB3-AD88-D4A339DB9345}" presName="sibTrans" presStyleCnt="0"/>
      <dgm:spPr/>
    </dgm:pt>
    <dgm:pt modelId="{57504ED0-0280-41C6-B006-887FD25738B5}" type="pres">
      <dgm:prSet presAssocID="{239A3312-49F9-4DB2-BBEC-8AE15DD31834}" presName="textNode" presStyleLbl="node1" presStyleIdx="1" presStyleCnt="6">
        <dgm:presLayoutVars>
          <dgm:bulletEnabled val="1"/>
        </dgm:presLayoutVars>
      </dgm:prSet>
      <dgm:spPr/>
      <dgm:t>
        <a:bodyPr/>
        <a:lstStyle/>
        <a:p>
          <a:endParaRPr lang="en-US"/>
        </a:p>
      </dgm:t>
    </dgm:pt>
    <dgm:pt modelId="{630269C2-930F-46B9-AA61-1D45E6823AA3}" type="pres">
      <dgm:prSet presAssocID="{3EC04702-7A72-4B5C-99EE-2F576A063252}" presName="sibTrans" presStyleCnt="0"/>
      <dgm:spPr/>
    </dgm:pt>
    <dgm:pt modelId="{3FBBFA02-F9BC-4AEC-AC34-427354BDAE7B}" type="pres">
      <dgm:prSet presAssocID="{9D25486F-D572-4735-B87D-A1843BBBEA0D}" presName="textNode" presStyleLbl="node1" presStyleIdx="2" presStyleCnt="6">
        <dgm:presLayoutVars>
          <dgm:bulletEnabled val="1"/>
        </dgm:presLayoutVars>
      </dgm:prSet>
      <dgm:spPr/>
      <dgm:t>
        <a:bodyPr/>
        <a:lstStyle/>
        <a:p>
          <a:endParaRPr lang="en-US"/>
        </a:p>
      </dgm:t>
    </dgm:pt>
    <dgm:pt modelId="{7971131F-A380-4156-97C5-A58D81C8D902}" type="pres">
      <dgm:prSet presAssocID="{763A3854-2B0D-4EAE-A521-832D50447BC5}" presName="sibTrans" presStyleCnt="0"/>
      <dgm:spPr/>
    </dgm:pt>
    <dgm:pt modelId="{700EE35A-6BA7-4A5D-8BAC-6EF16B984E97}" type="pres">
      <dgm:prSet presAssocID="{9B7DF11F-AD2B-4ABC-8017-438796C28A30}" presName="textNode" presStyleLbl="node1" presStyleIdx="3" presStyleCnt="6">
        <dgm:presLayoutVars>
          <dgm:bulletEnabled val="1"/>
        </dgm:presLayoutVars>
      </dgm:prSet>
      <dgm:spPr/>
      <dgm:t>
        <a:bodyPr/>
        <a:lstStyle/>
        <a:p>
          <a:endParaRPr lang="en-US"/>
        </a:p>
      </dgm:t>
    </dgm:pt>
    <dgm:pt modelId="{01C644FF-9008-4F54-94EA-1BA99BB828F2}" type="pres">
      <dgm:prSet presAssocID="{DDCB05C0-EB19-486B-9C9A-5A3C803CFBA5}" presName="sibTrans" presStyleCnt="0"/>
      <dgm:spPr/>
    </dgm:pt>
    <dgm:pt modelId="{05175316-23D7-4035-8470-1F2A736FAA86}" type="pres">
      <dgm:prSet presAssocID="{4CF41CA8-39B1-4D0E-95BC-229668EC3CCC}" presName="textNode" presStyleLbl="node1" presStyleIdx="4" presStyleCnt="6">
        <dgm:presLayoutVars>
          <dgm:bulletEnabled val="1"/>
        </dgm:presLayoutVars>
      </dgm:prSet>
      <dgm:spPr/>
      <dgm:t>
        <a:bodyPr/>
        <a:lstStyle/>
        <a:p>
          <a:endParaRPr lang="en-US"/>
        </a:p>
      </dgm:t>
    </dgm:pt>
    <dgm:pt modelId="{6122A73C-4180-4BD1-9C01-68ED141CB08A}" type="pres">
      <dgm:prSet presAssocID="{9CB415E0-F9F7-45B3-92B3-B289BD8DD894}" presName="sibTrans" presStyleCnt="0"/>
      <dgm:spPr/>
    </dgm:pt>
    <dgm:pt modelId="{82DCA1AF-D597-4156-B134-29A31B82ED1D}" type="pres">
      <dgm:prSet presAssocID="{B881F545-F7A1-4983-AE4A-8E30542A2C1B}" presName="textNode" presStyleLbl="node1" presStyleIdx="5" presStyleCnt="6">
        <dgm:presLayoutVars>
          <dgm:bulletEnabled val="1"/>
        </dgm:presLayoutVars>
      </dgm:prSet>
      <dgm:spPr/>
      <dgm:t>
        <a:bodyPr/>
        <a:lstStyle/>
        <a:p>
          <a:endParaRPr lang="en-US"/>
        </a:p>
      </dgm:t>
    </dgm:pt>
  </dgm:ptLst>
  <dgm:cxnLst>
    <dgm:cxn modelId="{7554E385-920E-4AC8-9B32-BD87FEB91337}" srcId="{134F285D-85B3-47A6-AD8C-24A915D28D85}" destId="{9D25486F-D572-4735-B87D-A1843BBBEA0D}" srcOrd="2" destOrd="0" parTransId="{B7319DFE-B0D4-4DAD-9251-60CC28EBD7DB}" sibTransId="{763A3854-2B0D-4EAE-A521-832D50447BC5}"/>
    <dgm:cxn modelId="{A8E62CCB-9565-40BD-AFAA-347A3DAD26E2}" type="presOf" srcId="{AD5057A8-3D23-448E-A34E-D153F603854B}" destId="{FD440E94-09E1-43FF-B14F-146FBFA87DBD}" srcOrd="0" destOrd="0" presId="urn:microsoft.com/office/officeart/2005/8/layout/hProcess9"/>
    <dgm:cxn modelId="{04F1BC93-6896-4423-B3CF-DF9287DDC62E}" type="presOf" srcId="{9B7DF11F-AD2B-4ABC-8017-438796C28A30}" destId="{700EE35A-6BA7-4A5D-8BAC-6EF16B984E97}" srcOrd="0" destOrd="0" presId="urn:microsoft.com/office/officeart/2005/8/layout/hProcess9"/>
    <dgm:cxn modelId="{8F2180EE-3263-42E7-9CC7-7257AA80C047}" type="presOf" srcId="{239A3312-49F9-4DB2-BBEC-8AE15DD31834}" destId="{57504ED0-0280-41C6-B006-887FD25738B5}" srcOrd="0" destOrd="0" presId="urn:microsoft.com/office/officeart/2005/8/layout/hProcess9"/>
    <dgm:cxn modelId="{EA4B520C-1D1C-42D7-A618-CC68CA87DEC4}" type="presOf" srcId="{9D25486F-D572-4735-B87D-A1843BBBEA0D}" destId="{3FBBFA02-F9BC-4AEC-AC34-427354BDAE7B}" srcOrd="0" destOrd="0" presId="urn:microsoft.com/office/officeart/2005/8/layout/hProcess9"/>
    <dgm:cxn modelId="{43268024-C2D1-47ED-AD1E-18AD87D4D299}" srcId="{134F285D-85B3-47A6-AD8C-24A915D28D85}" destId="{AD5057A8-3D23-448E-A34E-D153F603854B}" srcOrd="0" destOrd="0" parTransId="{3CF749EE-5AEA-45AA-81C2-2186A909D228}" sibTransId="{477C206C-CC93-4FB3-AD88-D4A339DB9345}"/>
    <dgm:cxn modelId="{F9986F68-8364-4F93-B3B5-8A8A2FEDFE7E}" srcId="{134F285D-85B3-47A6-AD8C-24A915D28D85}" destId="{9B7DF11F-AD2B-4ABC-8017-438796C28A30}" srcOrd="3" destOrd="0" parTransId="{AD14D7E0-43CB-437A-9C91-541C2007A4DD}" sibTransId="{DDCB05C0-EB19-486B-9C9A-5A3C803CFBA5}"/>
    <dgm:cxn modelId="{F23E7333-EB2F-43DD-AA2D-BB1E371B0AB8}" srcId="{134F285D-85B3-47A6-AD8C-24A915D28D85}" destId="{4CF41CA8-39B1-4D0E-95BC-229668EC3CCC}" srcOrd="4" destOrd="0" parTransId="{2A531781-A485-44A8-8484-FEB0E742967F}" sibTransId="{9CB415E0-F9F7-45B3-92B3-B289BD8DD894}"/>
    <dgm:cxn modelId="{8193A087-EEF2-4AF5-9625-657821208FB2}" type="presOf" srcId="{B881F545-F7A1-4983-AE4A-8E30542A2C1B}" destId="{82DCA1AF-D597-4156-B134-29A31B82ED1D}" srcOrd="0" destOrd="0" presId="urn:microsoft.com/office/officeart/2005/8/layout/hProcess9"/>
    <dgm:cxn modelId="{30CEDA40-7DCC-4811-9CA3-CC4F14885A42}" type="presOf" srcId="{4CF41CA8-39B1-4D0E-95BC-229668EC3CCC}" destId="{05175316-23D7-4035-8470-1F2A736FAA86}" srcOrd="0" destOrd="0" presId="urn:microsoft.com/office/officeart/2005/8/layout/hProcess9"/>
    <dgm:cxn modelId="{CA721C98-518F-4415-AF7C-DB98B83DB852}" srcId="{134F285D-85B3-47A6-AD8C-24A915D28D85}" destId="{239A3312-49F9-4DB2-BBEC-8AE15DD31834}" srcOrd="1" destOrd="0" parTransId="{5F1C9614-20FD-4F64-87FA-F9F9CB269E69}" sibTransId="{3EC04702-7A72-4B5C-99EE-2F576A063252}"/>
    <dgm:cxn modelId="{1AE1F4A6-3119-46E1-993E-D8E2255B3D96}" type="presOf" srcId="{134F285D-85B3-47A6-AD8C-24A915D28D85}" destId="{D22EC25D-AA82-4FCD-A7FA-D528D7704A46}" srcOrd="0" destOrd="0" presId="urn:microsoft.com/office/officeart/2005/8/layout/hProcess9"/>
    <dgm:cxn modelId="{CFD6ADBA-6BD4-4B6A-90E2-D7A82C46177B}" srcId="{134F285D-85B3-47A6-AD8C-24A915D28D85}" destId="{B881F545-F7A1-4983-AE4A-8E30542A2C1B}" srcOrd="5" destOrd="0" parTransId="{33141A91-6212-44B4-BEE2-2F52C28E78C2}" sibTransId="{7FA61188-162E-4804-87F3-DE258C201DE1}"/>
    <dgm:cxn modelId="{7BC14432-1F42-4C41-BF79-B31C22F7B419}" type="presParOf" srcId="{D22EC25D-AA82-4FCD-A7FA-D528D7704A46}" destId="{566A443C-FAB3-41C8-8BCB-91F37B1D5147}" srcOrd="0" destOrd="0" presId="urn:microsoft.com/office/officeart/2005/8/layout/hProcess9"/>
    <dgm:cxn modelId="{D8BB365B-0937-4325-AB03-9F3ADBB0902B}" type="presParOf" srcId="{D22EC25D-AA82-4FCD-A7FA-D528D7704A46}" destId="{3638B46B-AA61-4595-B2FD-D06B5A2E150F}" srcOrd="1" destOrd="0" presId="urn:microsoft.com/office/officeart/2005/8/layout/hProcess9"/>
    <dgm:cxn modelId="{F4345E25-1EFF-47E5-9C08-FA7E666ED0F1}" type="presParOf" srcId="{3638B46B-AA61-4595-B2FD-D06B5A2E150F}" destId="{FD440E94-09E1-43FF-B14F-146FBFA87DBD}" srcOrd="0" destOrd="0" presId="urn:microsoft.com/office/officeart/2005/8/layout/hProcess9"/>
    <dgm:cxn modelId="{D14E4FFA-219A-4CD7-8103-2B83369965B2}" type="presParOf" srcId="{3638B46B-AA61-4595-B2FD-D06B5A2E150F}" destId="{A77A2E98-B54E-4407-873B-6013E5EDB3BC}" srcOrd="1" destOrd="0" presId="urn:microsoft.com/office/officeart/2005/8/layout/hProcess9"/>
    <dgm:cxn modelId="{3028CDDC-04EE-48BF-A8A1-8271B23DE879}" type="presParOf" srcId="{3638B46B-AA61-4595-B2FD-D06B5A2E150F}" destId="{57504ED0-0280-41C6-B006-887FD25738B5}" srcOrd="2" destOrd="0" presId="urn:microsoft.com/office/officeart/2005/8/layout/hProcess9"/>
    <dgm:cxn modelId="{DBC7FB06-E927-4046-B441-44CE61DD9BD7}" type="presParOf" srcId="{3638B46B-AA61-4595-B2FD-D06B5A2E150F}" destId="{630269C2-930F-46B9-AA61-1D45E6823AA3}" srcOrd="3" destOrd="0" presId="urn:microsoft.com/office/officeart/2005/8/layout/hProcess9"/>
    <dgm:cxn modelId="{466EA92A-4065-405F-AB99-261FDC6EDDB4}" type="presParOf" srcId="{3638B46B-AA61-4595-B2FD-D06B5A2E150F}" destId="{3FBBFA02-F9BC-4AEC-AC34-427354BDAE7B}" srcOrd="4" destOrd="0" presId="urn:microsoft.com/office/officeart/2005/8/layout/hProcess9"/>
    <dgm:cxn modelId="{2F376FE6-613B-4E6F-893E-19D779344D69}" type="presParOf" srcId="{3638B46B-AA61-4595-B2FD-D06B5A2E150F}" destId="{7971131F-A380-4156-97C5-A58D81C8D902}" srcOrd="5" destOrd="0" presId="urn:microsoft.com/office/officeart/2005/8/layout/hProcess9"/>
    <dgm:cxn modelId="{C15D1899-7658-40F7-AE7A-806D9CDE8C5E}" type="presParOf" srcId="{3638B46B-AA61-4595-B2FD-D06B5A2E150F}" destId="{700EE35A-6BA7-4A5D-8BAC-6EF16B984E97}" srcOrd="6" destOrd="0" presId="urn:microsoft.com/office/officeart/2005/8/layout/hProcess9"/>
    <dgm:cxn modelId="{7C382509-449B-4CB9-BFA8-816FAAD5C7EE}" type="presParOf" srcId="{3638B46B-AA61-4595-B2FD-D06B5A2E150F}" destId="{01C644FF-9008-4F54-94EA-1BA99BB828F2}" srcOrd="7" destOrd="0" presId="urn:microsoft.com/office/officeart/2005/8/layout/hProcess9"/>
    <dgm:cxn modelId="{E1DDB5AA-4A15-4388-AA95-86A154AC54F4}" type="presParOf" srcId="{3638B46B-AA61-4595-B2FD-D06B5A2E150F}" destId="{05175316-23D7-4035-8470-1F2A736FAA86}" srcOrd="8" destOrd="0" presId="urn:microsoft.com/office/officeart/2005/8/layout/hProcess9"/>
    <dgm:cxn modelId="{0ADE4784-A548-42DF-B0A3-4885F27B4F6D}" type="presParOf" srcId="{3638B46B-AA61-4595-B2FD-D06B5A2E150F}" destId="{6122A73C-4180-4BD1-9C01-68ED141CB08A}" srcOrd="9" destOrd="0" presId="urn:microsoft.com/office/officeart/2005/8/layout/hProcess9"/>
    <dgm:cxn modelId="{AC7737F3-1340-43CA-A0CF-19B976AAFFB6}" type="presParOf" srcId="{3638B46B-AA61-4595-B2FD-D06B5A2E150F}" destId="{82DCA1AF-D597-4156-B134-29A31B82ED1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93ACE-BBE5-4A11-83A9-E8EB296EF5D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443472F-2BB7-440A-925D-18E65A6AE5E5}">
      <dgm:prSet phldrT="[Text]"/>
      <dgm:spPr/>
      <dgm:t>
        <a:bodyPr/>
        <a:lstStyle/>
        <a:p>
          <a:r>
            <a:rPr lang="en-US" dirty="0" smtClean="0"/>
            <a:t>Out of 179 total LEAs in Colorado, 146 (81%) participate in Title 1, A (FY18)</a:t>
          </a:r>
          <a:endParaRPr lang="en-US" dirty="0"/>
        </a:p>
      </dgm:t>
    </dgm:pt>
    <dgm:pt modelId="{E52A73EB-FA1B-42CC-B5DB-CE4ADDB23AF6}" type="parTrans" cxnId="{6F3B5849-EB8F-4A34-8077-794CE021870A}">
      <dgm:prSet/>
      <dgm:spPr/>
      <dgm:t>
        <a:bodyPr/>
        <a:lstStyle/>
        <a:p>
          <a:endParaRPr lang="en-US"/>
        </a:p>
      </dgm:t>
    </dgm:pt>
    <dgm:pt modelId="{9707DCD0-818E-4DBA-9BFE-CBA23994B21C}" type="sibTrans" cxnId="{6F3B5849-EB8F-4A34-8077-794CE021870A}">
      <dgm:prSet/>
      <dgm:spPr/>
      <dgm:t>
        <a:bodyPr/>
        <a:lstStyle/>
        <a:p>
          <a:endParaRPr lang="en-US"/>
        </a:p>
      </dgm:t>
    </dgm:pt>
    <dgm:pt modelId="{488BE44C-D016-46D5-9369-7EE9888647D6}">
      <dgm:prSet phldrT="[Text]"/>
      <dgm:spPr/>
      <dgm:t>
        <a:bodyPr/>
        <a:lstStyle/>
        <a:p>
          <a:r>
            <a:rPr lang="en-US" dirty="0" smtClean="0"/>
            <a:t>Out of 68 LEAs eligible for EDT data, 33 (48%) have some type of gap. </a:t>
          </a:r>
          <a:endParaRPr lang="en-US" dirty="0"/>
        </a:p>
      </dgm:t>
    </dgm:pt>
    <dgm:pt modelId="{19AB4402-3CAB-4B2C-973D-951A8092001B}" type="parTrans" cxnId="{D3EF80B2-BB5D-4B08-9E48-DEA3BA72C85C}">
      <dgm:prSet/>
      <dgm:spPr/>
      <dgm:t>
        <a:bodyPr/>
        <a:lstStyle/>
        <a:p>
          <a:endParaRPr lang="en-US"/>
        </a:p>
      </dgm:t>
    </dgm:pt>
    <dgm:pt modelId="{F33BCD2E-B80C-4BA6-89E4-FDA3FC923115}" type="sibTrans" cxnId="{D3EF80B2-BB5D-4B08-9E48-DEA3BA72C85C}">
      <dgm:prSet/>
      <dgm:spPr/>
      <dgm:t>
        <a:bodyPr/>
        <a:lstStyle/>
        <a:p>
          <a:endParaRPr lang="en-US"/>
        </a:p>
      </dgm:t>
    </dgm:pt>
    <dgm:pt modelId="{D00C7CE9-BBB4-4955-8269-7794765DD893}">
      <dgm:prSet phldrT="[Text]"/>
      <dgm:spPr>
        <a:solidFill>
          <a:schemeClr val="accent1">
            <a:lumMod val="75000"/>
          </a:schemeClr>
        </a:solidFill>
      </dgm:spPr>
      <dgm:t>
        <a:bodyPr/>
        <a:lstStyle/>
        <a:p>
          <a:r>
            <a:rPr lang="en-US" dirty="0" smtClean="0"/>
            <a:t>Ultimately, only 33 out of 179 LEAs in Colorado are 1) eligible and 2) have gaps.</a:t>
          </a:r>
          <a:endParaRPr lang="en-US" dirty="0"/>
        </a:p>
      </dgm:t>
    </dgm:pt>
    <dgm:pt modelId="{4F332AA8-9611-4B8A-B178-9149D71C1BDE}" type="parTrans" cxnId="{7884DEBD-3690-4618-8BC9-542AB13B3193}">
      <dgm:prSet/>
      <dgm:spPr/>
      <dgm:t>
        <a:bodyPr/>
        <a:lstStyle/>
        <a:p>
          <a:endParaRPr lang="en-US"/>
        </a:p>
      </dgm:t>
    </dgm:pt>
    <dgm:pt modelId="{8D4C7E72-2D6A-4823-85E9-80CBFCE8D557}" type="sibTrans" cxnId="{7884DEBD-3690-4618-8BC9-542AB13B3193}">
      <dgm:prSet/>
      <dgm:spPr/>
      <dgm:t>
        <a:bodyPr/>
        <a:lstStyle/>
        <a:p>
          <a:endParaRPr lang="en-US"/>
        </a:p>
      </dgm:t>
    </dgm:pt>
    <dgm:pt modelId="{11304B8B-FEF6-41CD-A978-E6A0F6B9806D}">
      <dgm:prSet/>
      <dgm:spPr/>
      <dgm:t>
        <a:bodyPr/>
        <a:lstStyle/>
        <a:p>
          <a:r>
            <a:rPr lang="en-US" dirty="0" smtClean="0"/>
            <a:t>Out of the 146 LEAs participating in Title I, Part A, 68 (47%) are eligible for EDT results.</a:t>
          </a:r>
          <a:endParaRPr lang="en-US" dirty="0"/>
        </a:p>
      </dgm:t>
      <dgm:extLst>
        <a:ext uri="{E40237B7-FDA0-4F09-8148-C483321AD2D9}">
          <dgm14:cNvPr xmlns:dgm14="http://schemas.microsoft.com/office/drawing/2010/diagram" id="0" name="" descr="This graphic describes the cascading breakdown of EDT-eligible LEAs who also have gaps " title="Breakdown of LEAs who get EDT data"/>
        </a:ext>
      </dgm:extLst>
    </dgm:pt>
    <dgm:pt modelId="{2F94FEC4-18C5-42DC-904E-D4C7C1A71C8D}" type="parTrans" cxnId="{8A0DD225-AA9E-4B01-96B1-620715C0487D}">
      <dgm:prSet/>
      <dgm:spPr/>
      <dgm:t>
        <a:bodyPr/>
        <a:lstStyle/>
        <a:p>
          <a:endParaRPr lang="en-US"/>
        </a:p>
      </dgm:t>
    </dgm:pt>
    <dgm:pt modelId="{BC18E2FF-30FA-4E28-BBDC-66F2FF47A718}" type="sibTrans" cxnId="{8A0DD225-AA9E-4B01-96B1-620715C0487D}">
      <dgm:prSet/>
      <dgm:spPr/>
      <dgm:t>
        <a:bodyPr/>
        <a:lstStyle/>
        <a:p>
          <a:endParaRPr lang="en-US"/>
        </a:p>
      </dgm:t>
    </dgm:pt>
    <dgm:pt modelId="{300C6336-55DB-4815-B087-8F22B6B3D71C}" type="pres">
      <dgm:prSet presAssocID="{27793ACE-BBE5-4A11-83A9-E8EB296EF5D0}" presName="outerComposite" presStyleCnt="0">
        <dgm:presLayoutVars>
          <dgm:chMax val="5"/>
          <dgm:dir/>
          <dgm:resizeHandles val="exact"/>
        </dgm:presLayoutVars>
      </dgm:prSet>
      <dgm:spPr/>
      <dgm:t>
        <a:bodyPr/>
        <a:lstStyle/>
        <a:p>
          <a:endParaRPr lang="en-US"/>
        </a:p>
      </dgm:t>
    </dgm:pt>
    <dgm:pt modelId="{7C5F6800-82C7-470B-ADCA-1D4AE9789C5E}" type="pres">
      <dgm:prSet presAssocID="{27793ACE-BBE5-4A11-83A9-E8EB296EF5D0}" presName="dummyMaxCanvas" presStyleCnt="0">
        <dgm:presLayoutVars/>
      </dgm:prSet>
      <dgm:spPr/>
    </dgm:pt>
    <dgm:pt modelId="{ABEC0F79-5757-494D-8BBD-4E91BEC2094E}" type="pres">
      <dgm:prSet presAssocID="{27793ACE-BBE5-4A11-83A9-E8EB296EF5D0}" presName="FourNodes_1" presStyleLbl="node1" presStyleIdx="0" presStyleCnt="4">
        <dgm:presLayoutVars>
          <dgm:bulletEnabled val="1"/>
        </dgm:presLayoutVars>
      </dgm:prSet>
      <dgm:spPr/>
      <dgm:t>
        <a:bodyPr/>
        <a:lstStyle/>
        <a:p>
          <a:endParaRPr lang="en-US"/>
        </a:p>
      </dgm:t>
    </dgm:pt>
    <dgm:pt modelId="{B98C593F-4157-4F43-82E2-D6A1AEAE22AD}" type="pres">
      <dgm:prSet presAssocID="{27793ACE-BBE5-4A11-83A9-E8EB296EF5D0}" presName="FourNodes_2" presStyleLbl="node1" presStyleIdx="1" presStyleCnt="4">
        <dgm:presLayoutVars>
          <dgm:bulletEnabled val="1"/>
        </dgm:presLayoutVars>
      </dgm:prSet>
      <dgm:spPr/>
      <dgm:t>
        <a:bodyPr/>
        <a:lstStyle/>
        <a:p>
          <a:endParaRPr lang="en-US"/>
        </a:p>
      </dgm:t>
    </dgm:pt>
    <dgm:pt modelId="{09477752-79CD-4E87-8DA0-8A28AFB38F72}" type="pres">
      <dgm:prSet presAssocID="{27793ACE-BBE5-4A11-83A9-E8EB296EF5D0}" presName="FourNodes_3" presStyleLbl="node1" presStyleIdx="2" presStyleCnt="4">
        <dgm:presLayoutVars>
          <dgm:bulletEnabled val="1"/>
        </dgm:presLayoutVars>
      </dgm:prSet>
      <dgm:spPr/>
      <dgm:t>
        <a:bodyPr/>
        <a:lstStyle/>
        <a:p>
          <a:endParaRPr lang="en-US"/>
        </a:p>
      </dgm:t>
    </dgm:pt>
    <dgm:pt modelId="{2AD10B62-B494-4B1A-B098-22D2AEC201F0}" type="pres">
      <dgm:prSet presAssocID="{27793ACE-BBE5-4A11-83A9-E8EB296EF5D0}" presName="FourNodes_4" presStyleLbl="node1" presStyleIdx="3" presStyleCnt="4">
        <dgm:presLayoutVars>
          <dgm:bulletEnabled val="1"/>
        </dgm:presLayoutVars>
      </dgm:prSet>
      <dgm:spPr/>
      <dgm:t>
        <a:bodyPr/>
        <a:lstStyle/>
        <a:p>
          <a:endParaRPr lang="en-US"/>
        </a:p>
      </dgm:t>
    </dgm:pt>
    <dgm:pt modelId="{3011ADBC-6F86-42A8-B920-4BC9B8CACE76}" type="pres">
      <dgm:prSet presAssocID="{27793ACE-BBE5-4A11-83A9-E8EB296EF5D0}" presName="FourConn_1-2" presStyleLbl="fgAccFollowNode1" presStyleIdx="0" presStyleCnt="3">
        <dgm:presLayoutVars>
          <dgm:bulletEnabled val="1"/>
        </dgm:presLayoutVars>
      </dgm:prSet>
      <dgm:spPr/>
      <dgm:t>
        <a:bodyPr/>
        <a:lstStyle/>
        <a:p>
          <a:endParaRPr lang="en-US"/>
        </a:p>
      </dgm:t>
    </dgm:pt>
    <dgm:pt modelId="{97A7D703-66C4-4DEF-A722-5EF5CFF927B2}" type="pres">
      <dgm:prSet presAssocID="{27793ACE-BBE5-4A11-83A9-E8EB296EF5D0}" presName="FourConn_2-3" presStyleLbl="fgAccFollowNode1" presStyleIdx="1" presStyleCnt="3">
        <dgm:presLayoutVars>
          <dgm:bulletEnabled val="1"/>
        </dgm:presLayoutVars>
      </dgm:prSet>
      <dgm:spPr/>
      <dgm:t>
        <a:bodyPr/>
        <a:lstStyle/>
        <a:p>
          <a:endParaRPr lang="en-US"/>
        </a:p>
      </dgm:t>
    </dgm:pt>
    <dgm:pt modelId="{2714A935-FEE8-4563-8D39-436939B969C8}" type="pres">
      <dgm:prSet presAssocID="{27793ACE-BBE5-4A11-83A9-E8EB296EF5D0}" presName="FourConn_3-4" presStyleLbl="fgAccFollowNode1" presStyleIdx="2" presStyleCnt="3">
        <dgm:presLayoutVars>
          <dgm:bulletEnabled val="1"/>
        </dgm:presLayoutVars>
      </dgm:prSet>
      <dgm:spPr/>
      <dgm:t>
        <a:bodyPr/>
        <a:lstStyle/>
        <a:p>
          <a:endParaRPr lang="en-US"/>
        </a:p>
      </dgm:t>
    </dgm:pt>
    <dgm:pt modelId="{18B8AE74-6D8F-434D-B711-27956A7CF34E}" type="pres">
      <dgm:prSet presAssocID="{27793ACE-BBE5-4A11-83A9-E8EB296EF5D0}" presName="FourNodes_1_text" presStyleLbl="node1" presStyleIdx="3" presStyleCnt="4">
        <dgm:presLayoutVars>
          <dgm:bulletEnabled val="1"/>
        </dgm:presLayoutVars>
      </dgm:prSet>
      <dgm:spPr/>
      <dgm:t>
        <a:bodyPr/>
        <a:lstStyle/>
        <a:p>
          <a:endParaRPr lang="en-US"/>
        </a:p>
      </dgm:t>
    </dgm:pt>
    <dgm:pt modelId="{1B6872BC-D3A5-4342-925A-899C63013D7C}" type="pres">
      <dgm:prSet presAssocID="{27793ACE-BBE5-4A11-83A9-E8EB296EF5D0}" presName="FourNodes_2_text" presStyleLbl="node1" presStyleIdx="3" presStyleCnt="4">
        <dgm:presLayoutVars>
          <dgm:bulletEnabled val="1"/>
        </dgm:presLayoutVars>
      </dgm:prSet>
      <dgm:spPr/>
      <dgm:t>
        <a:bodyPr/>
        <a:lstStyle/>
        <a:p>
          <a:endParaRPr lang="en-US"/>
        </a:p>
      </dgm:t>
    </dgm:pt>
    <dgm:pt modelId="{45E04FF0-E1DC-4E25-9957-2085715ACD1B}" type="pres">
      <dgm:prSet presAssocID="{27793ACE-BBE5-4A11-83A9-E8EB296EF5D0}" presName="FourNodes_3_text" presStyleLbl="node1" presStyleIdx="3" presStyleCnt="4">
        <dgm:presLayoutVars>
          <dgm:bulletEnabled val="1"/>
        </dgm:presLayoutVars>
      </dgm:prSet>
      <dgm:spPr/>
      <dgm:t>
        <a:bodyPr/>
        <a:lstStyle/>
        <a:p>
          <a:endParaRPr lang="en-US"/>
        </a:p>
      </dgm:t>
    </dgm:pt>
    <dgm:pt modelId="{09CB4CC3-4106-436F-BE3C-0D790DA5D6A4}" type="pres">
      <dgm:prSet presAssocID="{27793ACE-BBE5-4A11-83A9-E8EB296EF5D0}" presName="FourNodes_4_text" presStyleLbl="node1" presStyleIdx="3" presStyleCnt="4">
        <dgm:presLayoutVars>
          <dgm:bulletEnabled val="1"/>
        </dgm:presLayoutVars>
      </dgm:prSet>
      <dgm:spPr/>
      <dgm:t>
        <a:bodyPr/>
        <a:lstStyle/>
        <a:p>
          <a:endParaRPr lang="en-US"/>
        </a:p>
      </dgm:t>
    </dgm:pt>
  </dgm:ptLst>
  <dgm:cxnLst>
    <dgm:cxn modelId="{7884DEBD-3690-4618-8BC9-542AB13B3193}" srcId="{27793ACE-BBE5-4A11-83A9-E8EB296EF5D0}" destId="{D00C7CE9-BBB4-4955-8269-7794765DD893}" srcOrd="3" destOrd="0" parTransId="{4F332AA8-9611-4B8A-B178-9149D71C1BDE}" sibTransId="{8D4C7E72-2D6A-4823-85E9-80CBFCE8D557}"/>
    <dgm:cxn modelId="{9926353F-E0F1-473D-AB5F-34FEBCAA0A9B}" type="presOf" srcId="{488BE44C-D016-46D5-9369-7EE9888647D6}" destId="{09477752-79CD-4E87-8DA0-8A28AFB38F72}" srcOrd="0" destOrd="0" presId="urn:microsoft.com/office/officeart/2005/8/layout/vProcess5"/>
    <dgm:cxn modelId="{DFA3FAD8-20D6-4036-918C-04A046DBEAF4}" type="presOf" srcId="{F33BCD2E-B80C-4BA6-89E4-FDA3FC923115}" destId="{2714A935-FEE8-4563-8D39-436939B969C8}" srcOrd="0" destOrd="0" presId="urn:microsoft.com/office/officeart/2005/8/layout/vProcess5"/>
    <dgm:cxn modelId="{D3EF80B2-BB5D-4B08-9E48-DEA3BA72C85C}" srcId="{27793ACE-BBE5-4A11-83A9-E8EB296EF5D0}" destId="{488BE44C-D016-46D5-9369-7EE9888647D6}" srcOrd="2" destOrd="0" parTransId="{19AB4402-3CAB-4B2C-973D-951A8092001B}" sibTransId="{F33BCD2E-B80C-4BA6-89E4-FDA3FC923115}"/>
    <dgm:cxn modelId="{D068089C-0AD0-4E38-B304-3A2CD8F35609}" type="presOf" srcId="{D00C7CE9-BBB4-4955-8269-7794765DD893}" destId="{2AD10B62-B494-4B1A-B098-22D2AEC201F0}" srcOrd="0" destOrd="0" presId="urn:microsoft.com/office/officeart/2005/8/layout/vProcess5"/>
    <dgm:cxn modelId="{D5086478-A9E2-48CA-9D50-11325C7E4BC4}" type="presOf" srcId="{BC18E2FF-30FA-4E28-BBDC-66F2FF47A718}" destId="{97A7D703-66C4-4DEF-A722-5EF5CFF927B2}" srcOrd="0" destOrd="0" presId="urn:microsoft.com/office/officeart/2005/8/layout/vProcess5"/>
    <dgm:cxn modelId="{6F3B5849-EB8F-4A34-8077-794CE021870A}" srcId="{27793ACE-BBE5-4A11-83A9-E8EB296EF5D0}" destId="{9443472F-2BB7-440A-925D-18E65A6AE5E5}" srcOrd="0" destOrd="0" parTransId="{E52A73EB-FA1B-42CC-B5DB-CE4ADDB23AF6}" sibTransId="{9707DCD0-818E-4DBA-9BFE-CBA23994B21C}"/>
    <dgm:cxn modelId="{8A0DD225-AA9E-4B01-96B1-620715C0487D}" srcId="{27793ACE-BBE5-4A11-83A9-E8EB296EF5D0}" destId="{11304B8B-FEF6-41CD-A978-E6A0F6B9806D}" srcOrd="1" destOrd="0" parTransId="{2F94FEC4-18C5-42DC-904E-D4C7C1A71C8D}" sibTransId="{BC18E2FF-30FA-4E28-BBDC-66F2FF47A718}"/>
    <dgm:cxn modelId="{FBB5839C-019E-45F4-979C-0583E9A8EE33}" type="presOf" srcId="{D00C7CE9-BBB4-4955-8269-7794765DD893}" destId="{09CB4CC3-4106-436F-BE3C-0D790DA5D6A4}" srcOrd="1" destOrd="0" presId="urn:microsoft.com/office/officeart/2005/8/layout/vProcess5"/>
    <dgm:cxn modelId="{CFD9733C-89F5-4EB8-A9E4-0116E7A4588B}" type="presOf" srcId="{9443472F-2BB7-440A-925D-18E65A6AE5E5}" destId="{18B8AE74-6D8F-434D-B711-27956A7CF34E}" srcOrd="1" destOrd="0" presId="urn:microsoft.com/office/officeart/2005/8/layout/vProcess5"/>
    <dgm:cxn modelId="{44839E45-ED48-4923-B760-25A91B123165}" type="presOf" srcId="{11304B8B-FEF6-41CD-A978-E6A0F6B9806D}" destId="{1B6872BC-D3A5-4342-925A-899C63013D7C}" srcOrd="1" destOrd="0" presId="urn:microsoft.com/office/officeart/2005/8/layout/vProcess5"/>
    <dgm:cxn modelId="{45F705D3-6E0B-4420-82FB-7E8598D53B6A}" type="presOf" srcId="{27793ACE-BBE5-4A11-83A9-E8EB296EF5D0}" destId="{300C6336-55DB-4815-B087-8F22B6B3D71C}" srcOrd="0" destOrd="0" presId="urn:microsoft.com/office/officeart/2005/8/layout/vProcess5"/>
    <dgm:cxn modelId="{977DCAF6-ADBE-4125-AFE4-099FA213A793}" type="presOf" srcId="{9443472F-2BB7-440A-925D-18E65A6AE5E5}" destId="{ABEC0F79-5757-494D-8BBD-4E91BEC2094E}" srcOrd="0" destOrd="0" presId="urn:microsoft.com/office/officeart/2005/8/layout/vProcess5"/>
    <dgm:cxn modelId="{2DD50EB2-D2ED-4B37-9253-0181D6C317CC}" type="presOf" srcId="{11304B8B-FEF6-41CD-A978-E6A0F6B9806D}" destId="{B98C593F-4157-4F43-82E2-D6A1AEAE22AD}" srcOrd="0" destOrd="0" presId="urn:microsoft.com/office/officeart/2005/8/layout/vProcess5"/>
    <dgm:cxn modelId="{77566EB4-9425-47AC-BFC0-6DCE66BD0F5F}" type="presOf" srcId="{9707DCD0-818E-4DBA-9BFE-CBA23994B21C}" destId="{3011ADBC-6F86-42A8-B920-4BC9B8CACE76}" srcOrd="0" destOrd="0" presId="urn:microsoft.com/office/officeart/2005/8/layout/vProcess5"/>
    <dgm:cxn modelId="{F94DA21C-AA5A-425E-B99B-DC0F12B4986D}" type="presOf" srcId="{488BE44C-D016-46D5-9369-7EE9888647D6}" destId="{45E04FF0-E1DC-4E25-9957-2085715ACD1B}" srcOrd="1" destOrd="0" presId="urn:microsoft.com/office/officeart/2005/8/layout/vProcess5"/>
    <dgm:cxn modelId="{6959D82D-06A8-4047-A807-3C7C171BA0C9}" type="presParOf" srcId="{300C6336-55DB-4815-B087-8F22B6B3D71C}" destId="{7C5F6800-82C7-470B-ADCA-1D4AE9789C5E}" srcOrd="0" destOrd="0" presId="urn:microsoft.com/office/officeart/2005/8/layout/vProcess5"/>
    <dgm:cxn modelId="{E3E7CA48-43D7-49DC-B515-9CB9F2C53CB6}" type="presParOf" srcId="{300C6336-55DB-4815-B087-8F22B6B3D71C}" destId="{ABEC0F79-5757-494D-8BBD-4E91BEC2094E}" srcOrd="1" destOrd="0" presId="urn:microsoft.com/office/officeart/2005/8/layout/vProcess5"/>
    <dgm:cxn modelId="{6DA2D423-1A6F-4790-9E35-701B9BA61E78}" type="presParOf" srcId="{300C6336-55DB-4815-B087-8F22B6B3D71C}" destId="{B98C593F-4157-4F43-82E2-D6A1AEAE22AD}" srcOrd="2" destOrd="0" presId="urn:microsoft.com/office/officeart/2005/8/layout/vProcess5"/>
    <dgm:cxn modelId="{A908750F-0505-414C-B922-AA3836B8DCAA}" type="presParOf" srcId="{300C6336-55DB-4815-B087-8F22B6B3D71C}" destId="{09477752-79CD-4E87-8DA0-8A28AFB38F72}" srcOrd="3" destOrd="0" presId="urn:microsoft.com/office/officeart/2005/8/layout/vProcess5"/>
    <dgm:cxn modelId="{938EF82B-28E7-4106-8C13-12B1EE67688C}" type="presParOf" srcId="{300C6336-55DB-4815-B087-8F22B6B3D71C}" destId="{2AD10B62-B494-4B1A-B098-22D2AEC201F0}" srcOrd="4" destOrd="0" presId="urn:microsoft.com/office/officeart/2005/8/layout/vProcess5"/>
    <dgm:cxn modelId="{B6EEEAF0-CEC5-4929-AC80-6837E4635623}" type="presParOf" srcId="{300C6336-55DB-4815-B087-8F22B6B3D71C}" destId="{3011ADBC-6F86-42A8-B920-4BC9B8CACE76}" srcOrd="5" destOrd="0" presId="urn:microsoft.com/office/officeart/2005/8/layout/vProcess5"/>
    <dgm:cxn modelId="{434484C6-E8A1-4D41-BA46-A7A7BD9C155A}" type="presParOf" srcId="{300C6336-55DB-4815-B087-8F22B6B3D71C}" destId="{97A7D703-66C4-4DEF-A722-5EF5CFF927B2}" srcOrd="6" destOrd="0" presId="urn:microsoft.com/office/officeart/2005/8/layout/vProcess5"/>
    <dgm:cxn modelId="{144A61D0-7F21-47E3-A619-C408019EBA37}" type="presParOf" srcId="{300C6336-55DB-4815-B087-8F22B6B3D71C}" destId="{2714A935-FEE8-4563-8D39-436939B969C8}" srcOrd="7" destOrd="0" presId="urn:microsoft.com/office/officeart/2005/8/layout/vProcess5"/>
    <dgm:cxn modelId="{22AA2AD4-A201-4AFE-A77B-F81AA5C020DC}" type="presParOf" srcId="{300C6336-55DB-4815-B087-8F22B6B3D71C}" destId="{18B8AE74-6D8F-434D-B711-27956A7CF34E}" srcOrd="8" destOrd="0" presId="urn:microsoft.com/office/officeart/2005/8/layout/vProcess5"/>
    <dgm:cxn modelId="{0BAA0F23-C507-4E93-8107-7B51F0C0AC1D}" type="presParOf" srcId="{300C6336-55DB-4815-B087-8F22B6B3D71C}" destId="{1B6872BC-D3A5-4342-925A-899C63013D7C}" srcOrd="9" destOrd="0" presId="urn:microsoft.com/office/officeart/2005/8/layout/vProcess5"/>
    <dgm:cxn modelId="{7534F6A3-B67F-4304-A0D8-C214C73EB709}" type="presParOf" srcId="{300C6336-55DB-4815-B087-8F22B6B3D71C}" destId="{45E04FF0-E1DC-4E25-9957-2085715ACD1B}" srcOrd="10" destOrd="0" presId="urn:microsoft.com/office/officeart/2005/8/layout/vProcess5"/>
    <dgm:cxn modelId="{8250B309-0250-4D21-8D88-111D5F1AF6C7}" type="presParOf" srcId="{300C6336-55DB-4815-B087-8F22B6B3D71C}" destId="{09CB4CC3-4106-436F-BE3C-0D790DA5D6A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031228-D20A-4590-AB28-332D5DD91B05}" type="doc">
      <dgm:prSet loTypeId="urn:microsoft.com/office/officeart/2005/8/layout/pyramid3" loCatId="pyramid" qsTypeId="urn:microsoft.com/office/officeart/2005/8/quickstyle/simple1" qsCatId="simple" csTypeId="urn:microsoft.com/office/officeart/2005/8/colors/accent1_2" csCatId="accent1" phldr="1"/>
      <dgm:spPr/>
    </dgm:pt>
    <dgm:pt modelId="{29E281C5-7153-487C-90C7-13074F4BEC5F}">
      <dgm:prSet phldrT="[Text]" custT="1"/>
      <dgm:spPr>
        <a:solidFill>
          <a:srgbClr val="EC4214"/>
        </a:solidFill>
      </dgm:spPr>
      <dgm:t>
        <a:bodyPr/>
        <a:lstStyle/>
        <a:p>
          <a:r>
            <a:rPr lang="en-US" sz="2000"/>
            <a:t>Large Gap</a:t>
          </a:r>
        </a:p>
      </dgm:t>
    </dgm:pt>
    <dgm:pt modelId="{6783D4DC-CD2F-422E-A5F2-C3A36850A927}" type="parTrans" cxnId="{4DC9F1C5-A49C-40AC-8017-DD64C5C223B5}">
      <dgm:prSet/>
      <dgm:spPr/>
      <dgm:t>
        <a:bodyPr/>
        <a:lstStyle/>
        <a:p>
          <a:endParaRPr lang="en-US"/>
        </a:p>
      </dgm:t>
    </dgm:pt>
    <dgm:pt modelId="{B31F9729-BA70-4776-8770-1BD7A22E370F}" type="sibTrans" cxnId="{4DC9F1C5-A49C-40AC-8017-DD64C5C223B5}">
      <dgm:prSet/>
      <dgm:spPr/>
      <dgm:t>
        <a:bodyPr/>
        <a:lstStyle/>
        <a:p>
          <a:endParaRPr lang="en-US"/>
        </a:p>
      </dgm:t>
    </dgm:pt>
    <dgm:pt modelId="{9A1B2351-B55D-45F3-AEEF-6EAC7247AF5A}">
      <dgm:prSet phldrT="[Text]" custT="1"/>
      <dgm:spPr>
        <a:solidFill>
          <a:schemeClr val="accent2"/>
        </a:solidFill>
      </dgm:spPr>
      <dgm:t>
        <a:bodyPr/>
        <a:lstStyle/>
        <a:p>
          <a:r>
            <a:rPr lang="en-US" sz="2000"/>
            <a:t>Medium Gap</a:t>
          </a:r>
        </a:p>
      </dgm:t>
    </dgm:pt>
    <dgm:pt modelId="{D2C172C1-321C-42A8-81F0-1894DEF919C4}" type="parTrans" cxnId="{85AF5318-2050-4BDF-8913-D14DFDAD84E1}">
      <dgm:prSet/>
      <dgm:spPr/>
      <dgm:t>
        <a:bodyPr/>
        <a:lstStyle/>
        <a:p>
          <a:endParaRPr lang="en-US"/>
        </a:p>
      </dgm:t>
    </dgm:pt>
    <dgm:pt modelId="{201131B8-6C4E-4582-B75E-21A2EBA7CC0D}" type="sibTrans" cxnId="{85AF5318-2050-4BDF-8913-D14DFDAD84E1}">
      <dgm:prSet/>
      <dgm:spPr/>
      <dgm:t>
        <a:bodyPr/>
        <a:lstStyle/>
        <a:p>
          <a:endParaRPr lang="en-US"/>
        </a:p>
      </dgm:t>
    </dgm:pt>
    <dgm:pt modelId="{909E7B22-98D3-4FE4-8819-665002834CAE}">
      <dgm:prSet phldrT="[Text]" custT="1"/>
      <dgm:spPr>
        <a:solidFill>
          <a:schemeClr val="accent4"/>
        </a:solidFill>
      </dgm:spPr>
      <dgm:t>
        <a:bodyPr/>
        <a:lstStyle/>
        <a:p>
          <a:r>
            <a:rPr lang="en-US" sz="2000" dirty="0"/>
            <a:t>Small </a:t>
          </a:r>
        </a:p>
        <a:p>
          <a:r>
            <a:rPr lang="en-US" sz="2000" dirty="0"/>
            <a:t>Gap</a:t>
          </a:r>
        </a:p>
      </dgm:t>
    </dgm:pt>
    <dgm:pt modelId="{C08764B2-F58F-41CC-BF15-F3174FFF5A98}" type="parTrans" cxnId="{49E54E35-2FB4-45BC-839E-4F4054CFB1DB}">
      <dgm:prSet/>
      <dgm:spPr/>
      <dgm:t>
        <a:bodyPr/>
        <a:lstStyle/>
        <a:p>
          <a:endParaRPr lang="en-US"/>
        </a:p>
      </dgm:t>
    </dgm:pt>
    <dgm:pt modelId="{23B19396-6D2A-4386-BE1A-F2F9A7683DB6}" type="sibTrans" cxnId="{49E54E35-2FB4-45BC-839E-4F4054CFB1DB}">
      <dgm:prSet/>
      <dgm:spPr/>
      <dgm:t>
        <a:bodyPr/>
        <a:lstStyle/>
        <a:p>
          <a:endParaRPr lang="en-US"/>
        </a:p>
      </dgm:t>
    </dgm:pt>
    <dgm:pt modelId="{86C53C33-3A05-4085-9F91-31649B39C953}" type="pres">
      <dgm:prSet presAssocID="{64031228-D20A-4590-AB28-332D5DD91B05}" presName="Name0" presStyleCnt="0">
        <dgm:presLayoutVars>
          <dgm:dir/>
          <dgm:animLvl val="lvl"/>
          <dgm:resizeHandles val="exact"/>
        </dgm:presLayoutVars>
      </dgm:prSet>
      <dgm:spPr/>
    </dgm:pt>
    <dgm:pt modelId="{02C3A9B8-670E-4016-B42B-FFB131E5F87C}" type="pres">
      <dgm:prSet presAssocID="{29E281C5-7153-487C-90C7-13074F4BEC5F}" presName="Name8" presStyleCnt="0"/>
      <dgm:spPr/>
    </dgm:pt>
    <dgm:pt modelId="{66A1AA9A-0D7A-48FE-A845-AA9ADCA81113}" type="pres">
      <dgm:prSet presAssocID="{29E281C5-7153-487C-90C7-13074F4BEC5F}" presName="level" presStyleLbl="node1" presStyleIdx="0" presStyleCnt="3" custScaleY="51956">
        <dgm:presLayoutVars>
          <dgm:chMax val="1"/>
          <dgm:bulletEnabled val="1"/>
        </dgm:presLayoutVars>
      </dgm:prSet>
      <dgm:spPr/>
      <dgm:t>
        <a:bodyPr/>
        <a:lstStyle/>
        <a:p>
          <a:endParaRPr lang="en-US"/>
        </a:p>
      </dgm:t>
    </dgm:pt>
    <dgm:pt modelId="{AEC89BA5-6851-47B4-855E-067F1E330926}" type="pres">
      <dgm:prSet presAssocID="{29E281C5-7153-487C-90C7-13074F4BEC5F}" presName="levelTx" presStyleLbl="revTx" presStyleIdx="0" presStyleCnt="0">
        <dgm:presLayoutVars>
          <dgm:chMax val="1"/>
          <dgm:bulletEnabled val="1"/>
        </dgm:presLayoutVars>
      </dgm:prSet>
      <dgm:spPr/>
      <dgm:t>
        <a:bodyPr/>
        <a:lstStyle/>
        <a:p>
          <a:endParaRPr lang="en-US"/>
        </a:p>
      </dgm:t>
    </dgm:pt>
    <dgm:pt modelId="{9241465E-DAA1-43B5-AFB9-A3237D718AF2}" type="pres">
      <dgm:prSet presAssocID="{9A1B2351-B55D-45F3-AEEF-6EAC7247AF5A}" presName="Name8" presStyleCnt="0"/>
      <dgm:spPr/>
    </dgm:pt>
    <dgm:pt modelId="{E0794F00-B458-431F-B32B-B402B62971E4}" type="pres">
      <dgm:prSet presAssocID="{9A1B2351-B55D-45F3-AEEF-6EAC7247AF5A}" presName="level" presStyleLbl="node1" presStyleIdx="1" presStyleCnt="3" custScaleY="39487">
        <dgm:presLayoutVars>
          <dgm:chMax val="1"/>
          <dgm:bulletEnabled val="1"/>
        </dgm:presLayoutVars>
      </dgm:prSet>
      <dgm:spPr/>
      <dgm:t>
        <a:bodyPr/>
        <a:lstStyle/>
        <a:p>
          <a:endParaRPr lang="en-US"/>
        </a:p>
      </dgm:t>
    </dgm:pt>
    <dgm:pt modelId="{148B2CFF-7FC5-443A-8D27-D6AE0841761F}" type="pres">
      <dgm:prSet presAssocID="{9A1B2351-B55D-45F3-AEEF-6EAC7247AF5A}" presName="levelTx" presStyleLbl="revTx" presStyleIdx="0" presStyleCnt="0">
        <dgm:presLayoutVars>
          <dgm:chMax val="1"/>
          <dgm:bulletEnabled val="1"/>
        </dgm:presLayoutVars>
      </dgm:prSet>
      <dgm:spPr/>
      <dgm:t>
        <a:bodyPr/>
        <a:lstStyle/>
        <a:p>
          <a:endParaRPr lang="en-US"/>
        </a:p>
      </dgm:t>
    </dgm:pt>
    <dgm:pt modelId="{BDB3D2D5-EBB2-4D5D-BA7E-105517A20848}" type="pres">
      <dgm:prSet presAssocID="{909E7B22-98D3-4FE4-8819-665002834CAE}" presName="Name8" presStyleCnt="0"/>
      <dgm:spPr/>
    </dgm:pt>
    <dgm:pt modelId="{7C9ED8BB-96D8-4418-B536-A5DCB8E078FF}" type="pres">
      <dgm:prSet presAssocID="{909E7B22-98D3-4FE4-8819-665002834CAE}" presName="level" presStyleLbl="node1" presStyleIdx="2" presStyleCnt="3" custScaleY="54652">
        <dgm:presLayoutVars>
          <dgm:chMax val="1"/>
          <dgm:bulletEnabled val="1"/>
        </dgm:presLayoutVars>
      </dgm:prSet>
      <dgm:spPr/>
      <dgm:t>
        <a:bodyPr/>
        <a:lstStyle/>
        <a:p>
          <a:endParaRPr lang="en-US"/>
        </a:p>
      </dgm:t>
    </dgm:pt>
    <dgm:pt modelId="{8D512F9D-6E9B-4103-A785-1329E072E3A8}" type="pres">
      <dgm:prSet presAssocID="{909E7B22-98D3-4FE4-8819-665002834CAE}" presName="levelTx" presStyleLbl="revTx" presStyleIdx="0" presStyleCnt="0">
        <dgm:presLayoutVars>
          <dgm:chMax val="1"/>
          <dgm:bulletEnabled val="1"/>
        </dgm:presLayoutVars>
      </dgm:prSet>
      <dgm:spPr/>
      <dgm:t>
        <a:bodyPr/>
        <a:lstStyle/>
        <a:p>
          <a:endParaRPr lang="en-US"/>
        </a:p>
      </dgm:t>
    </dgm:pt>
  </dgm:ptLst>
  <dgm:cxnLst>
    <dgm:cxn modelId="{8CE2371D-AD3C-4F33-805A-4542D1281CA1}" type="presOf" srcId="{9A1B2351-B55D-45F3-AEEF-6EAC7247AF5A}" destId="{148B2CFF-7FC5-443A-8D27-D6AE0841761F}" srcOrd="1" destOrd="0" presId="urn:microsoft.com/office/officeart/2005/8/layout/pyramid3"/>
    <dgm:cxn modelId="{06F6538E-6106-43AB-AFE6-80A1AFE98317}" type="presOf" srcId="{909E7B22-98D3-4FE4-8819-665002834CAE}" destId="{8D512F9D-6E9B-4103-A785-1329E072E3A8}" srcOrd="1" destOrd="0" presId="urn:microsoft.com/office/officeart/2005/8/layout/pyramid3"/>
    <dgm:cxn modelId="{85AF5318-2050-4BDF-8913-D14DFDAD84E1}" srcId="{64031228-D20A-4590-AB28-332D5DD91B05}" destId="{9A1B2351-B55D-45F3-AEEF-6EAC7247AF5A}" srcOrd="1" destOrd="0" parTransId="{D2C172C1-321C-42A8-81F0-1894DEF919C4}" sibTransId="{201131B8-6C4E-4582-B75E-21A2EBA7CC0D}"/>
    <dgm:cxn modelId="{3ACB9053-7507-4DF7-8DFF-C294D56ACC1E}" type="presOf" srcId="{909E7B22-98D3-4FE4-8819-665002834CAE}" destId="{7C9ED8BB-96D8-4418-B536-A5DCB8E078FF}" srcOrd="0" destOrd="0" presId="urn:microsoft.com/office/officeart/2005/8/layout/pyramid3"/>
    <dgm:cxn modelId="{49E54E35-2FB4-45BC-839E-4F4054CFB1DB}" srcId="{64031228-D20A-4590-AB28-332D5DD91B05}" destId="{909E7B22-98D3-4FE4-8819-665002834CAE}" srcOrd="2" destOrd="0" parTransId="{C08764B2-F58F-41CC-BF15-F3174FFF5A98}" sibTransId="{23B19396-6D2A-4386-BE1A-F2F9A7683DB6}"/>
    <dgm:cxn modelId="{46C153E3-2D10-4BB2-9E20-238EE691B0A8}" type="presOf" srcId="{29E281C5-7153-487C-90C7-13074F4BEC5F}" destId="{66A1AA9A-0D7A-48FE-A845-AA9ADCA81113}" srcOrd="0" destOrd="0" presId="urn:microsoft.com/office/officeart/2005/8/layout/pyramid3"/>
    <dgm:cxn modelId="{2BCC4A79-5A56-4D49-818D-A3D92B092690}" type="presOf" srcId="{9A1B2351-B55D-45F3-AEEF-6EAC7247AF5A}" destId="{E0794F00-B458-431F-B32B-B402B62971E4}" srcOrd="0" destOrd="0" presId="urn:microsoft.com/office/officeart/2005/8/layout/pyramid3"/>
    <dgm:cxn modelId="{4DC9F1C5-A49C-40AC-8017-DD64C5C223B5}" srcId="{64031228-D20A-4590-AB28-332D5DD91B05}" destId="{29E281C5-7153-487C-90C7-13074F4BEC5F}" srcOrd="0" destOrd="0" parTransId="{6783D4DC-CD2F-422E-A5F2-C3A36850A927}" sibTransId="{B31F9729-BA70-4776-8770-1BD7A22E370F}"/>
    <dgm:cxn modelId="{6EE1DA6C-04C9-41CE-803D-474F45D79FA5}" type="presOf" srcId="{64031228-D20A-4590-AB28-332D5DD91B05}" destId="{86C53C33-3A05-4085-9F91-31649B39C953}" srcOrd="0" destOrd="0" presId="urn:microsoft.com/office/officeart/2005/8/layout/pyramid3"/>
    <dgm:cxn modelId="{B3797A9D-EEE1-46EB-9333-956B304E0309}" type="presOf" srcId="{29E281C5-7153-487C-90C7-13074F4BEC5F}" destId="{AEC89BA5-6851-47B4-855E-067F1E330926}" srcOrd="1" destOrd="0" presId="urn:microsoft.com/office/officeart/2005/8/layout/pyramid3"/>
    <dgm:cxn modelId="{734DC111-9915-4300-9739-BD53A02E5EA2}" type="presParOf" srcId="{86C53C33-3A05-4085-9F91-31649B39C953}" destId="{02C3A9B8-670E-4016-B42B-FFB131E5F87C}" srcOrd="0" destOrd="0" presId="urn:microsoft.com/office/officeart/2005/8/layout/pyramid3"/>
    <dgm:cxn modelId="{67B79151-4E53-42FA-8E35-54CF927BCDC5}" type="presParOf" srcId="{02C3A9B8-670E-4016-B42B-FFB131E5F87C}" destId="{66A1AA9A-0D7A-48FE-A845-AA9ADCA81113}" srcOrd="0" destOrd="0" presId="urn:microsoft.com/office/officeart/2005/8/layout/pyramid3"/>
    <dgm:cxn modelId="{5E092371-E97A-418C-8BED-19CCC9577FB8}" type="presParOf" srcId="{02C3A9B8-670E-4016-B42B-FFB131E5F87C}" destId="{AEC89BA5-6851-47B4-855E-067F1E330926}" srcOrd="1" destOrd="0" presId="urn:microsoft.com/office/officeart/2005/8/layout/pyramid3"/>
    <dgm:cxn modelId="{7ED4A33E-EAAE-4EC3-9EAE-21B3BBE61202}" type="presParOf" srcId="{86C53C33-3A05-4085-9F91-31649B39C953}" destId="{9241465E-DAA1-43B5-AFB9-A3237D718AF2}" srcOrd="1" destOrd="0" presId="urn:microsoft.com/office/officeart/2005/8/layout/pyramid3"/>
    <dgm:cxn modelId="{CF2762F6-3304-420B-AB69-24723D7CDDEE}" type="presParOf" srcId="{9241465E-DAA1-43B5-AFB9-A3237D718AF2}" destId="{E0794F00-B458-431F-B32B-B402B62971E4}" srcOrd="0" destOrd="0" presId="urn:microsoft.com/office/officeart/2005/8/layout/pyramid3"/>
    <dgm:cxn modelId="{54EA7E20-9110-429F-85C9-ED2B94760B03}" type="presParOf" srcId="{9241465E-DAA1-43B5-AFB9-A3237D718AF2}" destId="{148B2CFF-7FC5-443A-8D27-D6AE0841761F}" srcOrd="1" destOrd="0" presId="urn:microsoft.com/office/officeart/2005/8/layout/pyramid3"/>
    <dgm:cxn modelId="{615FD4ED-53BC-4649-8A7C-02346581DC17}" type="presParOf" srcId="{86C53C33-3A05-4085-9F91-31649B39C953}" destId="{BDB3D2D5-EBB2-4D5D-BA7E-105517A20848}" srcOrd="2" destOrd="0" presId="urn:microsoft.com/office/officeart/2005/8/layout/pyramid3"/>
    <dgm:cxn modelId="{81BF93FA-21B3-4307-BE1D-33FBC730080E}" type="presParOf" srcId="{BDB3D2D5-EBB2-4D5D-BA7E-105517A20848}" destId="{7C9ED8BB-96D8-4418-B536-A5DCB8E078FF}" srcOrd="0" destOrd="0" presId="urn:microsoft.com/office/officeart/2005/8/layout/pyramid3"/>
    <dgm:cxn modelId="{9038B54F-682E-462F-8CD8-E92F66858136}" type="presParOf" srcId="{BDB3D2D5-EBB2-4D5D-BA7E-105517A20848}" destId="{8D512F9D-6E9B-4103-A785-1329E072E3A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CFB612-258B-4DFC-B4A4-53B75CE18DEC}" type="doc">
      <dgm:prSet loTypeId="urn:microsoft.com/office/officeart/2005/8/layout/hChevron3" loCatId="process" qsTypeId="urn:microsoft.com/office/officeart/2005/8/quickstyle/simple1" qsCatId="simple" csTypeId="urn:microsoft.com/office/officeart/2005/8/colors/colorful3" csCatId="colorful" phldr="1"/>
      <dgm:spPr/>
    </dgm:pt>
    <dgm:pt modelId="{7660715A-6CC1-4EDB-9D5C-17C13BD3B328}">
      <dgm:prSet phldrT="[Text]" custT="1"/>
      <dgm:spPr/>
      <dgm:t>
        <a:bodyPr/>
        <a:lstStyle/>
        <a:p>
          <a:r>
            <a:rPr lang="en-US" sz="5400" dirty="0" smtClean="0"/>
            <a:t>April</a:t>
          </a:r>
          <a:endParaRPr lang="en-US" sz="5400" dirty="0"/>
        </a:p>
      </dgm:t>
    </dgm:pt>
    <dgm:pt modelId="{0B365F34-95FF-4247-8338-C11B597A7ABD}" type="parTrans" cxnId="{EB16CD8D-9178-4D1A-AF44-A3A9384E6B02}">
      <dgm:prSet/>
      <dgm:spPr/>
      <dgm:t>
        <a:bodyPr/>
        <a:lstStyle/>
        <a:p>
          <a:endParaRPr lang="en-US"/>
        </a:p>
      </dgm:t>
    </dgm:pt>
    <dgm:pt modelId="{C95C8262-9176-4740-9239-8DABA237BCF7}" type="sibTrans" cxnId="{EB16CD8D-9178-4D1A-AF44-A3A9384E6B02}">
      <dgm:prSet/>
      <dgm:spPr/>
      <dgm:t>
        <a:bodyPr/>
        <a:lstStyle/>
        <a:p>
          <a:endParaRPr lang="en-US"/>
        </a:p>
      </dgm:t>
    </dgm:pt>
    <dgm:pt modelId="{FBF84E77-8E4F-488F-B506-15AB37D0EDED}">
      <dgm:prSet phldrT="[Text]" custT="1"/>
      <dgm:spPr/>
      <dgm:t>
        <a:bodyPr/>
        <a:lstStyle/>
        <a:p>
          <a:r>
            <a:rPr lang="en-US" sz="5400" dirty="0" smtClean="0"/>
            <a:t>May</a:t>
          </a:r>
          <a:endParaRPr lang="en-US" sz="5400" dirty="0"/>
        </a:p>
      </dgm:t>
    </dgm:pt>
    <dgm:pt modelId="{EA71922D-F62A-4197-9F4F-10B1B9AE1E81}" type="parTrans" cxnId="{7A97470D-8BAC-4AB1-98CC-0BF9868CEE8B}">
      <dgm:prSet/>
      <dgm:spPr/>
      <dgm:t>
        <a:bodyPr/>
        <a:lstStyle/>
        <a:p>
          <a:endParaRPr lang="en-US"/>
        </a:p>
      </dgm:t>
    </dgm:pt>
    <dgm:pt modelId="{1364495C-D2F7-457E-AC53-F20036E5F08B}" type="sibTrans" cxnId="{7A97470D-8BAC-4AB1-98CC-0BF9868CEE8B}">
      <dgm:prSet/>
      <dgm:spPr/>
      <dgm:t>
        <a:bodyPr/>
        <a:lstStyle/>
        <a:p>
          <a:endParaRPr lang="en-US"/>
        </a:p>
      </dgm:t>
    </dgm:pt>
    <dgm:pt modelId="{892B7ED3-50BD-47DF-BC3D-3FC71B7583CB}">
      <dgm:prSet phldrT="[Text]" custT="1"/>
      <dgm:spPr/>
      <dgm:t>
        <a:bodyPr/>
        <a:lstStyle/>
        <a:p>
          <a:r>
            <a:rPr lang="en-US" sz="5400" dirty="0" smtClean="0"/>
            <a:t>June</a:t>
          </a:r>
          <a:endParaRPr lang="en-US" sz="5400" dirty="0"/>
        </a:p>
      </dgm:t>
    </dgm:pt>
    <dgm:pt modelId="{BC4066FC-0695-44A6-B8BD-8C060AB93242}" type="parTrans" cxnId="{805E0078-431C-4856-8578-39A2108F00EC}">
      <dgm:prSet/>
      <dgm:spPr/>
      <dgm:t>
        <a:bodyPr/>
        <a:lstStyle/>
        <a:p>
          <a:endParaRPr lang="en-US"/>
        </a:p>
      </dgm:t>
    </dgm:pt>
    <dgm:pt modelId="{2B3D5B9F-E040-415A-86D7-C5998E3D1038}" type="sibTrans" cxnId="{805E0078-431C-4856-8578-39A2108F00EC}">
      <dgm:prSet/>
      <dgm:spPr/>
      <dgm:t>
        <a:bodyPr/>
        <a:lstStyle/>
        <a:p>
          <a:endParaRPr lang="en-US"/>
        </a:p>
      </dgm:t>
    </dgm:pt>
    <dgm:pt modelId="{E3956D14-D343-48E0-8F93-88526395545A}" type="pres">
      <dgm:prSet presAssocID="{6ECFB612-258B-4DFC-B4A4-53B75CE18DEC}" presName="Name0" presStyleCnt="0">
        <dgm:presLayoutVars>
          <dgm:dir/>
          <dgm:resizeHandles val="exact"/>
        </dgm:presLayoutVars>
      </dgm:prSet>
      <dgm:spPr/>
    </dgm:pt>
    <dgm:pt modelId="{507B80E1-875B-454E-841C-F795F5B10D11}" type="pres">
      <dgm:prSet presAssocID="{7660715A-6CC1-4EDB-9D5C-17C13BD3B328}" presName="parTxOnly" presStyleLbl="node1" presStyleIdx="0" presStyleCnt="3">
        <dgm:presLayoutVars>
          <dgm:bulletEnabled val="1"/>
        </dgm:presLayoutVars>
      </dgm:prSet>
      <dgm:spPr/>
      <dgm:t>
        <a:bodyPr/>
        <a:lstStyle/>
        <a:p>
          <a:endParaRPr lang="en-US"/>
        </a:p>
      </dgm:t>
    </dgm:pt>
    <dgm:pt modelId="{83BDBC76-2500-4B3C-BE35-D5F3684374C6}" type="pres">
      <dgm:prSet presAssocID="{C95C8262-9176-4740-9239-8DABA237BCF7}" presName="parSpace" presStyleCnt="0"/>
      <dgm:spPr/>
    </dgm:pt>
    <dgm:pt modelId="{61F5503E-6AE5-438C-9D6E-7DEF136014EB}" type="pres">
      <dgm:prSet presAssocID="{FBF84E77-8E4F-488F-B506-15AB37D0EDED}" presName="parTxOnly" presStyleLbl="node1" presStyleIdx="1" presStyleCnt="3">
        <dgm:presLayoutVars>
          <dgm:bulletEnabled val="1"/>
        </dgm:presLayoutVars>
      </dgm:prSet>
      <dgm:spPr/>
      <dgm:t>
        <a:bodyPr/>
        <a:lstStyle/>
        <a:p>
          <a:endParaRPr lang="en-US"/>
        </a:p>
      </dgm:t>
    </dgm:pt>
    <dgm:pt modelId="{3611CB07-877A-48C4-8571-FF9D0297CCB9}" type="pres">
      <dgm:prSet presAssocID="{1364495C-D2F7-457E-AC53-F20036E5F08B}" presName="parSpace" presStyleCnt="0"/>
      <dgm:spPr/>
    </dgm:pt>
    <dgm:pt modelId="{A9A4670C-5715-40BF-B33C-362BFA520DB1}" type="pres">
      <dgm:prSet presAssocID="{892B7ED3-50BD-47DF-BC3D-3FC71B7583CB}" presName="parTxOnly" presStyleLbl="node1" presStyleIdx="2" presStyleCnt="3">
        <dgm:presLayoutVars>
          <dgm:bulletEnabled val="1"/>
        </dgm:presLayoutVars>
      </dgm:prSet>
      <dgm:spPr/>
      <dgm:t>
        <a:bodyPr/>
        <a:lstStyle/>
        <a:p>
          <a:endParaRPr lang="en-US"/>
        </a:p>
      </dgm:t>
    </dgm:pt>
  </dgm:ptLst>
  <dgm:cxnLst>
    <dgm:cxn modelId="{0D63C158-E746-4784-810B-C7D6D63D5903}" type="presOf" srcId="{6ECFB612-258B-4DFC-B4A4-53B75CE18DEC}" destId="{E3956D14-D343-48E0-8F93-88526395545A}" srcOrd="0" destOrd="0" presId="urn:microsoft.com/office/officeart/2005/8/layout/hChevron3"/>
    <dgm:cxn modelId="{2BD36108-15CD-4AE7-99D7-9C25C536409C}" type="presOf" srcId="{892B7ED3-50BD-47DF-BC3D-3FC71B7583CB}" destId="{A9A4670C-5715-40BF-B33C-362BFA520DB1}" srcOrd="0" destOrd="0" presId="urn:microsoft.com/office/officeart/2005/8/layout/hChevron3"/>
    <dgm:cxn modelId="{AE0225A9-95BC-4986-BEEB-3501AD851DB3}" type="presOf" srcId="{FBF84E77-8E4F-488F-B506-15AB37D0EDED}" destId="{61F5503E-6AE5-438C-9D6E-7DEF136014EB}" srcOrd="0" destOrd="0" presId="urn:microsoft.com/office/officeart/2005/8/layout/hChevron3"/>
    <dgm:cxn modelId="{84F11CB5-A861-49EB-82BE-4C54BE7133B4}" type="presOf" srcId="{7660715A-6CC1-4EDB-9D5C-17C13BD3B328}" destId="{507B80E1-875B-454E-841C-F795F5B10D11}" srcOrd="0" destOrd="0" presId="urn:microsoft.com/office/officeart/2005/8/layout/hChevron3"/>
    <dgm:cxn modelId="{805E0078-431C-4856-8578-39A2108F00EC}" srcId="{6ECFB612-258B-4DFC-B4A4-53B75CE18DEC}" destId="{892B7ED3-50BD-47DF-BC3D-3FC71B7583CB}" srcOrd="2" destOrd="0" parTransId="{BC4066FC-0695-44A6-B8BD-8C060AB93242}" sibTransId="{2B3D5B9F-E040-415A-86D7-C5998E3D1038}"/>
    <dgm:cxn modelId="{7A97470D-8BAC-4AB1-98CC-0BF9868CEE8B}" srcId="{6ECFB612-258B-4DFC-B4A4-53B75CE18DEC}" destId="{FBF84E77-8E4F-488F-B506-15AB37D0EDED}" srcOrd="1" destOrd="0" parTransId="{EA71922D-F62A-4197-9F4F-10B1B9AE1E81}" sibTransId="{1364495C-D2F7-457E-AC53-F20036E5F08B}"/>
    <dgm:cxn modelId="{EB16CD8D-9178-4D1A-AF44-A3A9384E6B02}" srcId="{6ECFB612-258B-4DFC-B4A4-53B75CE18DEC}" destId="{7660715A-6CC1-4EDB-9D5C-17C13BD3B328}" srcOrd="0" destOrd="0" parTransId="{0B365F34-95FF-4247-8338-C11B597A7ABD}" sibTransId="{C95C8262-9176-4740-9239-8DABA237BCF7}"/>
    <dgm:cxn modelId="{96F8647D-CB9C-4E69-B013-C405FDD3A005}" type="presParOf" srcId="{E3956D14-D343-48E0-8F93-88526395545A}" destId="{507B80E1-875B-454E-841C-F795F5B10D11}" srcOrd="0" destOrd="0" presId="urn:microsoft.com/office/officeart/2005/8/layout/hChevron3"/>
    <dgm:cxn modelId="{71DF30EB-B407-4354-A056-993D68E79135}" type="presParOf" srcId="{E3956D14-D343-48E0-8F93-88526395545A}" destId="{83BDBC76-2500-4B3C-BE35-D5F3684374C6}" srcOrd="1" destOrd="0" presId="urn:microsoft.com/office/officeart/2005/8/layout/hChevron3"/>
    <dgm:cxn modelId="{E5A1ECB8-8950-4A17-B907-53651E3ECA7F}" type="presParOf" srcId="{E3956D14-D343-48E0-8F93-88526395545A}" destId="{61F5503E-6AE5-438C-9D6E-7DEF136014EB}" srcOrd="2" destOrd="0" presId="urn:microsoft.com/office/officeart/2005/8/layout/hChevron3"/>
    <dgm:cxn modelId="{D33D5188-7ACF-42AD-84B4-4CB6B27B4FF4}" type="presParOf" srcId="{E3956D14-D343-48E0-8F93-88526395545A}" destId="{3611CB07-877A-48C4-8571-FF9D0297CCB9}" srcOrd="3" destOrd="0" presId="urn:microsoft.com/office/officeart/2005/8/layout/hChevron3"/>
    <dgm:cxn modelId="{C4FB9E90-043C-41F0-8551-3690AEAC605A}" type="presParOf" srcId="{E3956D14-D343-48E0-8F93-88526395545A}" destId="{A9A4670C-5715-40BF-B33C-362BFA520DB1}"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A443C-FAB3-41C8-8BCB-91F37B1D5147}">
      <dsp:nvSpPr>
        <dsp:cNvPr id="0" name=""/>
        <dsp:cNvSpPr/>
      </dsp:nvSpPr>
      <dsp:spPr>
        <a:xfrm>
          <a:off x="233843" y="0"/>
          <a:ext cx="8212769" cy="450985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440E94-09E1-43FF-B14F-146FBFA87DBD}">
      <dsp:nvSpPr>
        <dsp:cNvPr id="0" name=""/>
        <dsp:cNvSpPr/>
      </dsp:nvSpPr>
      <dsp:spPr>
        <a:xfrm>
          <a:off x="2377" y="1352956"/>
          <a:ext cx="1384297" cy="18039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Why EDT? </a:t>
          </a:r>
          <a:endParaRPr lang="en-US" sz="1900" kern="1200" dirty="0"/>
        </a:p>
      </dsp:txBody>
      <dsp:txXfrm>
        <a:off x="69953" y="1420532"/>
        <a:ext cx="1249145" cy="1668790"/>
      </dsp:txXfrm>
    </dsp:sp>
    <dsp:sp modelId="{57504ED0-0280-41C6-B006-887FD25738B5}">
      <dsp:nvSpPr>
        <dsp:cNvPr id="0" name=""/>
        <dsp:cNvSpPr/>
      </dsp:nvSpPr>
      <dsp:spPr>
        <a:xfrm>
          <a:off x="1455890" y="1352956"/>
          <a:ext cx="1384297" cy="1803942"/>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The rationale for gap size analysis</a:t>
          </a:r>
          <a:endParaRPr lang="en-US" sz="1900" kern="1200" dirty="0"/>
        </a:p>
      </dsp:txBody>
      <dsp:txXfrm>
        <a:off x="1523466" y="1420532"/>
        <a:ext cx="1249145" cy="1668790"/>
      </dsp:txXfrm>
    </dsp:sp>
    <dsp:sp modelId="{3FBBFA02-F9BC-4AEC-AC34-427354BDAE7B}">
      <dsp:nvSpPr>
        <dsp:cNvPr id="0" name=""/>
        <dsp:cNvSpPr/>
      </dsp:nvSpPr>
      <dsp:spPr>
        <a:xfrm>
          <a:off x="2909402" y="1352956"/>
          <a:ext cx="1384297" cy="1803942"/>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Calculating Gap Size</a:t>
          </a:r>
          <a:endParaRPr lang="en-US" sz="1900" kern="1200" dirty="0"/>
        </a:p>
      </dsp:txBody>
      <dsp:txXfrm>
        <a:off x="2976978" y="1420532"/>
        <a:ext cx="1249145" cy="1668790"/>
      </dsp:txXfrm>
    </dsp:sp>
    <dsp:sp modelId="{700EE35A-6BA7-4A5D-8BAC-6EF16B984E97}">
      <dsp:nvSpPr>
        <dsp:cNvPr id="0" name=""/>
        <dsp:cNvSpPr/>
      </dsp:nvSpPr>
      <dsp:spPr>
        <a:xfrm>
          <a:off x="4362915" y="1352956"/>
          <a:ext cx="1384297" cy="1803942"/>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Rules for Overall Gap Size</a:t>
          </a:r>
          <a:endParaRPr lang="en-US" sz="1900" kern="1200" dirty="0"/>
        </a:p>
      </dsp:txBody>
      <dsp:txXfrm>
        <a:off x="4430491" y="1420532"/>
        <a:ext cx="1249145" cy="1668790"/>
      </dsp:txXfrm>
    </dsp:sp>
    <dsp:sp modelId="{05175316-23D7-4035-8470-1F2A736FAA86}">
      <dsp:nvSpPr>
        <dsp:cNvPr id="0" name=""/>
        <dsp:cNvSpPr/>
      </dsp:nvSpPr>
      <dsp:spPr>
        <a:xfrm>
          <a:off x="5816428" y="1352956"/>
          <a:ext cx="1384297" cy="1803942"/>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Number of LEAs with gaps and types</a:t>
          </a:r>
          <a:endParaRPr lang="en-US" sz="1900" kern="1200" dirty="0"/>
        </a:p>
      </dsp:txBody>
      <dsp:txXfrm>
        <a:off x="5884004" y="1420532"/>
        <a:ext cx="1249145" cy="1668790"/>
      </dsp:txXfrm>
    </dsp:sp>
    <dsp:sp modelId="{82DCA1AF-D597-4156-B134-29A31B82ED1D}">
      <dsp:nvSpPr>
        <dsp:cNvPr id="0" name=""/>
        <dsp:cNvSpPr/>
      </dsp:nvSpPr>
      <dsp:spPr>
        <a:xfrm>
          <a:off x="7269940" y="1352956"/>
          <a:ext cx="1384297" cy="180394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Actions Required and CDE Supports</a:t>
          </a:r>
          <a:endParaRPr lang="en-US" sz="1900" kern="1200" dirty="0"/>
        </a:p>
      </dsp:txBody>
      <dsp:txXfrm>
        <a:off x="7337516" y="1420532"/>
        <a:ext cx="1249145" cy="1668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C0F79-5757-494D-8BBD-4E91BEC2094E}">
      <dsp:nvSpPr>
        <dsp:cNvPr id="0" name=""/>
        <dsp:cNvSpPr/>
      </dsp:nvSpPr>
      <dsp:spPr>
        <a:xfrm>
          <a:off x="0" y="0"/>
          <a:ext cx="4208108" cy="6527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Out of 179 total LEAs in Colorado, 146 (81%) participate in Title 1, A (FY18)</a:t>
          </a:r>
          <a:endParaRPr lang="en-US" sz="1400" kern="1200" dirty="0"/>
        </a:p>
      </dsp:txBody>
      <dsp:txXfrm>
        <a:off x="19119" y="19119"/>
        <a:ext cx="3448559" cy="614531"/>
      </dsp:txXfrm>
    </dsp:sp>
    <dsp:sp modelId="{B98C593F-4157-4F43-82E2-D6A1AEAE22AD}">
      <dsp:nvSpPr>
        <dsp:cNvPr id="0" name=""/>
        <dsp:cNvSpPr/>
      </dsp:nvSpPr>
      <dsp:spPr>
        <a:xfrm>
          <a:off x="352429" y="771454"/>
          <a:ext cx="4208108" cy="652769"/>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Out of the 146 LEAs participating in Title I, Part A, 68 (47%) are eligible for EDT results.</a:t>
          </a:r>
          <a:endParaRPr lang="en-US" sz="1400" kern="1200" dirty="0"/>
        </a:p>
      </dsp:txBody>
      <dsp:txXfrm>
        <a:off x="371548" y="790573"/>
        <a:ext cx="3393140" cy="614531"/>
      </dsp:txXfrm>
    </dsp:sp>
    <dsp:sp modelId="{09477752-79CD-4E87-8DA0-8A28AFB38F72}">
      <dsp:nvSpPr>
        <dsp:cNvPr id="0" name=""/>
        <dsp:cNvSpPr/>
      </dsp:nvSpPr>
      <dsp:spPr>
        <a:xfrm>
          <a:off x="699597" y="1542909"/>
          <a:ext cx="4208108" cy="65276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Out of 68 LEAs eligible for EDT data, 33 (48%) have some type of gap. </a:t>
          </a:r>
          <a:endParaRPr lang="en-US" sz="1400" kern="1200" dirty="0"/>
        </a:p>
      </dsp:txBody>
      <dsp:txXfrm>
        <a:off x="718716" y="1562028"/>
        <a:ext cx="3398400" cy="614531"/>
      </dsp:txXfrm>
    </dsp:sp>
    <dsp:sp modelId="{2AD10B62-B494-4B1A-B098-22D2AEC201F0}">
      <dsp:nvSpPr>
        <dsp:cNvPr id="0" name=""/>
        <dsp:cNvSpPr/>
      </dsp:nvSpPr>
      <dsp:spPr>
        <a:xfrm>
          <a:off x="1052026" y="2314364"/>
          <a:ext cx="4208108" cy="652769"/>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Ultimately, only 33 out of 179 LEAs in Colorado are 1) eligible and 2) have gaps.</a:t>
          </a:r>
          <a:endParaRPr lang="en-US" sz="1400" kern="1200" dirty="0"/>
        </a:p>
      </dsp:txBody>
      <dsp:txXfrm>
        <a:off x="1071145" y="2333483"/>
        <a:ext cx="3393140" cy="614531"/>
      </dsp:txXfrm>
    </dsp:sp>
    <dsp:sp modelId="{3011ADBC-6F86-42A8-B920-4BC9B8CACE76}">
      <dsp:nvSpPr>
        <dsp:cNvPr id="0" name=""/>
        <dsp:cNvSpPr/>
      </dsp:nvSpPr>
      <dsp:spPr>
        <a:xfrm>
          <a:off x="3783807" y="499962"/>
          <a:ext cx="424300" cy="42430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3879274" y="499962"/>
        <a:ext cx="233366" cy="319286"/>
      </dsp:txXfrm>
    </dsp:sp>
    <dsp:sp modelId="{97A7D703-66C4-4DEF-A722-5EF5CFF927B2}">
      <dsp:nvSpPr>
        <dsp:cNvPr id="0" name=""/>
        <dsp:cNvSpPr/>
      </dsp:nvSpPr>
      <dsp:spPr>
        <a:xfrm>
          <a:off x="4136236" y="1271416"/>
          <a:ext cx="424300" cy="424300"/>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4231703" y="1271416"/>
        <a:ext cx="233366" cy="319286"/>
      </dsp:txXfrm>
    </dsp:sp>
    <dsp:sp modelId="{2714A935-FEE8-4563-8D39-436939B969C8}">
      <dsp:nvSpPr>
        <dsp:cNvPr id="0" name=""/>
        <dsp:cNvSpPr/>
      </dsp:nvSpPr>
      <dsp:spPr>
        <a:xfrm>
          <a:off x="4483405" y="2042871"/>
          <a:ext cx="424300" cy="42430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4578872" y="2042871"/>
        <a:ext cx="233366" cy="319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1AA9A-0D7A-48FE-A845-AA9ADCA81113}">
      <dsp:nvSpPr>
        <dsp:cNvPr id="0" name=""/>
        <dsp:cNvSpPr/>
      </dsp:nvSpPr>
      <dsp:spPr>
        <a:xfrm rot="10800000">
          <a:off x="0" y="0"/>
          <a:ext cx="3592700" cy="1569771"/>
        </a:xfrm>
        <a:prstGeom prst="trapezoid">
          <a:avLst>
            <a:gd name="adj" fmla="val 40696"/>
          </a:avLst>
        </a:prstGeom>
        <a:solidFill>
          <a:srgbClr val="EC42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t>Large Gap</a:t>
          </a:r>
        </a:p>
      </dsp:txBody>
      <dsp:txXfrm rot="-10800000">
        <a:off x="628722" y="0"/>
        <a:ext cx="2335255" cy="1569771"/>
      </dsp:txXfrm>
    </dsp:sp>
    <dsp:sp modelId="{E0794F00-B458-431F-B32B-B402B62971E4}">
      <dsp:nvSpPr>
        <dsp:cNvPr id="0" name=""/>
        <dsp:cNvSpPr/>
      </dsp:nvSpPr>
      <dsp:spPr>
        <a:xfrm rot="10800000">
          <a:off x="638838" y="1569771"/>
          <a:ext cx="2315022" cy="1193039"/>
        </a:xfrm>
        <a:prstGeom prst="trapezoid">
          <a:avLst>
            <a:gd name="adj" fmla="val 40696"/>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t>Medium Gap</a:t>
          </a:r>
        </a:p>
      </dsp:txBody>
      <dsp:txXfrm rot="-10800000">
        <a:off x="1043967" y="1569771"/>
        <a:ext cx="1504764" cy="1193039"/>
      </dsp:txXfrm>
    </dsp:sp>
    <dsp:sp modelId="{7C9ED8BB-96D8-4418-B536-A5DCB8E078FF}">
      <dsp:nvSpPr>
        <dsp:cNvPr id="0" name=""/>
        <dsp:cNvSpPr/>
      </dsp:nvSpPr>
      <dsp:spPr>
        <a:xfrm rot="10800000">
          <a:off x="1124361" y="2762810"/>
          <a:ext cx="1343976" cy="1651226"/>
        </a:xfrm>
        <a:prstGeom prst="trapezoid">
          <a:avLst>
            <a:gd name="adj" fmla="val 5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Small </a:t>
          </a:r>
        </a:p>
        <a:p>
          <a:pPr lvl="0" algn="ctr" defTabSz="889000">
            <a:lnSpc>
              <a:spcPct val="90000"/>
            </a:lnSpc>
            <a:spcBef>
              <a:spcPct val="0"/>
            </a:spcBef>
            <a:spcAft>
              <a:spcPct val="35000"/>
            </a:spcAft>
          </a:pPr>
          <a:r>
            <a:rPr lang="en-US" sz="2000" kern="1200" dirty="0"/>
            <a:t>Gap</a:t>
          </a:r>
        </a:p>
      </dsp:txBody>
      <dsp:txXfrm rot="-10800000">
        <a:off x="1124361" y="2762810"/>
        <a:ext cx="1343976" cy="1651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B80E1-875B-454E-841C-F795F5B10D11}">
      <dsp:nvSpPr>
        <dsp:cNvPr id="0" name=""/>
        <dsp:cNvSpPr/>
      </dsp:nvSpPr>
      <dsp:spPr>
        <a:xfrm>
          <a:off x="3495" y="617908"/>
          <a:ext cx="3056793" cy="1222717"/>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lvl="0" algn="ctr" defTabSz="2400300">
            <a:lnSpc>
              <a:spcPct val="90000"/>
            </a:lnSpc>
            <a:spcBef>
              <a:spcPct val="0"/>
            </a:spcBef>
            <a:spcAft>
              <a:spcPct val="35000"/>
            </a:spcAft>
          </a:pPr>
          <a:r>
            <a:rPr lang="en-US" sz="5400" kern="1200" dirty="0" smtClean="0"/>
            <a:t>April</a:t>
          </a:r>
          <a:endParaRPr lang="en-US" sz="5400" kern="1200" dirty="0"/>
        </a:p>
      </dsp:txBody>
      <dsp:txXfrm>
        <a:off x="3495" y="617908"/>
        <a:ext cx="2751114" cy="1222717"/>
      </dsp:txXfrm>
    </dsp:sp>
    <dsp:sp modelId="{61F5503E-6AE5-438C-9D6E-7DEF136014EB}">
      <dsp:nvSpPr>
        <dsp:cNvPr id="0" name=""/>
        <dsp:cNvSpPr/>
      </dsp:nvSpPr>
      <dsp:spPr>
        <a:xfrm>
          <a:off x="2448930" y="617908"/>
          <a:ext cx="3056793" cy="1222717"/>
        </a:xfrm>
        <a:prstGeom prst="chevron">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27" tIns="144018" rIns="72009" bIns="144018" numCol="1" spcCol="1270" anchor="ctr" anchorCtr="0">
          <a:noAutofit/>
        </a:bodyPr>
        <a:lstStyle/>
        <a:p>
          <a:pPr lvl="0" algn="ctr" defTabSz="2400300">
            <a:lnSpc>
              <a:spcPct val="90000"/>
            </a:lnSpc>
            <a:spcBef>
              <a:spcPct val="0"/>
            </a:spcBef>
            <a:spcAft>
              <a:spcPct val="35000"/>
            </a:spcAft>
          </a:pPr>
          <a:r>
            <a:rPr lang="en-US" sz="5400" kern="1200" dirty="0" smtClean="0"/>
            <a:t>May</a:t>
          </a:r>
          <a:endParaRPr lang="en-US" sz="5400" kern="1200" dirty="0"/>
        </a:p>
      </dsp:txBody>
      <dsp:txXfrm>
        <a:off x="3060289" y="617908"/>
        <a:ext cx="1834076" cy="1222717"/>
      </dsp:txXfrm>
    </dsp:sp>
    <dsp:sp modelId="{A9A4670C-5715-40BF-B33C-362BFA520DB1}">
      <dsp:nvSpPr>
        <dsp:cNvPr id="0" name=""/>
        <dsp:cNvSpPr/>
      </dsp:nvSpPr>
      <dsp:spPr>
        <a:xfrm>
          <a:off x="4894364" y="617908"/>
          <a:ext cx="3056793" cy="1222717"/>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27" tIns="144018" rIns="72009" bIns="144018" numCol="1" spcCol="1270" anchor="ctr" anchorCtr="0">
          <a:noAutofit/>
        </a:bodyPr>
        <a:lstStyle/>
        <a:p>
          <a:pPr lvl="0" algn="ctr" defTabSz="2400300">
            <a:lnSpc>
              <a:spcPct val="90000"/>
            </a:lnSpc>
            <a:spcBef>
              <a:spcPct val="0"/>
            </a:spcBef>
            <a:spcAft>
              <a:spcPct val="35000"/>
            </a:spcAft>
          </a:pPr>
          <a:r>
            <a:rPr lang="en-US" sz="5400" kern="1200" dirty="0" smtClean="0"/>
            <a:t>June</a:t>
          </a:r>
          <a:endParaRPr lang="en-US" sz="5400" kern="1200" dirty="0"/>
        </a:p>
      </dsp:txBody>
      <dsp:txXfrm>
        <a:off x="5505723" y="617908"/>
        <a:ext cx="1834076" cy="12227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3DCB9E7-896B-4567-BC8F-AF20A48EB353}" type="datetimeFigureOut">
              <a:rPr lang="en-US" smtClean="0"/>
              <a:t>4/10/2019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4DB3CDE6-9864-4821-AC79-F3DA26BB98CA}" type="slidenum">
              <a:rPr lang="en-US" smtClean="0"/>
              <a:t>‹#›</a:t>
            </a:fld>
            <a:endParaRPr lang="en-US"/>
          </a:p>
        </p:txBody>
      </p:sp>
    </p:spTree>
    <p:extLst>
      <p:ext uri="{BB962C8B-B14F-4D97-AF65-F5344CB8AC3E}">
        <p14:creationId xmlns:p14="http://schemas.microsoft.com/office/powerpoint/2010/main" val="4146623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71C41A5-5806-4D8C-9101-87111F98DC19}" type="datetimeFigureOut">
              <a:rPr lang="en-US" smtClean="0"/>
              <a:t>4/10/2019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endParaRPr dirty="0"/>
          </a:p>
        </p:txBody>
      </p:sp>
      <p:sp>
        <p:nvSpPr>
          <p:cNvPr id="59" name="Google Shape;59;p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215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843c2c8c5_12_22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843c2c8c5_12_221: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a:buClr>
                <a:schemeClr val="dk1"/>
              </a:buClr>
              <a:buSzPts val="1100"/>
            </a:pPr>
            <a:r>
              <a:rPr lang="en-US" sz="1100" dirty="0">
                <a:latin typeface="Arial"/>
                <a:ea typeface="Arial"/>
                <a:cs typeface="Arial"/>
                <a:sym typeface="Arial"/>
              </a:rPr>
              <a:t>In response to district stakeholder requests for EDT school-level data, an explanation of the EDT analysis methodology, and what to do if identified with an EDT gap, Federal programs has developed several resources</a:t>
            </a:r>
            <a:r>
              <a:rPr lang="en-US" sz="1100" dirty="0" smtClean="0">
                <a:latin typeface="Arial"/>
                <a:ea typeface="Arial"/>
                <a:cs typeface="Arial"/>
                <a:sym typeface="Arial"/>
              </a:rPr>
              <a:t>:</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chemeClr val="dk1"/>
                </a:solidFill>
                <a:latin typeface="+mn-lt"/>
                <a:ea typeface="Calibri"/>
                <a:cs typeface="Calibri"/>
                <a:sym typeface="Calibri"/>
              </a:rPr>
              <a:t>School-Level EDT Results.</a:t>
            </a:r>
            <a:r>
              <a:rPr lang="en-US" sz="1200" b="1" baseline="0" dirty="0" smtClean="0">
                <a:solidFill>
                  <a:schemeClr val="dk1"/>
                </a:solidFill>
                <a:latin typeface="+mn-lt"/>
                <a:ea typeface="Calibri"/>
                <a:cs typeface="Calibri"/>
                <a:sym typeface="Calibri"/>
              </a:rPr>
              <a:t> </a:t>
            </a:r>
            <a:r>
              <a:rPr lang="en-US" sz="1200" b="0" i="0" u="none" strike="noStrike" kern="1200" dirty="0" smtClean="0">
                <a:solidFill>
                  <a:schemeClr val="tx1"/>
                </a:solidFill>
                <a:effectLst/>
                <a:latin typeface="+mn-lt"/>
                <a:ea typeface="+mn-ea"/>
                <a:cs typeface="+mn-cs"/>
              </a:rPr>
              <a:t>This data file provides the school-level number and percent of teachers who are not in-field, experienced, and effective, to facilitate district reflection and action planning. </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chemeClr val="dk1"/>
                </a:solidFill>
                <a:latin typeface="+mn-lt"/>
                <a:ea typeface="Calibri"/>
                <a:cs typeface="Calibri"/>
                <a:sym typeface="Calibri"/>
              </a:rPr>
              <a:t>Explanation of EDT Methodology.</a:t>
            </a:r>
            <a:r>
              <a:rPr lang="en-US" sz="1200" b="1" baseline="0" dirty="0" smtClean="0">
                <a:solidFill>
                  <a:schemeClr val="dk1"/>
                </a:solidFill>
                <a:latin typeface="+mn-lt"/>
                <a:ea typeface="Calibri"/>
                <a:cs typeface="Calibri"/>
                <a:sym typeface="Calibri"/>
              </a:rPr>
              <a:t> </a:t>
            </a:r>
            <a:r>
              <a:rPr lang="en-US" sz="1200" b="0" i="0" u="none" strike="noStrike" kern="1200" dirty="0" smtClean="0">
                <a:solidFill>
                  <a:schemeClr val="tx1"/>
                </a:solidFill>
                <a:effectLst/>
                <a:latin typeface="+mn-lt"/>
                <a:ea typeface="+mn-ea"/>
                <a:cs typeface="+mn-cs"/>
              </a:rPr>
              <a:t>This document explains, in detail, the approach the Federal Programs team takes to collect</a:t>
            </a:r>
            <a:r>
              <a:rPr lang="en-US" sz="1200" b="0" i="0" u="none" strike="noStrike" kern="1200" baseline="0" dirty="0" smtClean="0">
                <a:solidFill>
                  <a:schemeClr val="tx1"/>
                </a:solidFill>
                <a:effectLst/>
                <a:latin typeface="+mn-lt"/>
                <a:ea typeface="+mn-ea"/>
                <a:cs typeface="+mn-cs"/>
              </a:rPr>
              <a:t> and analyze</a:t>
            </a:r>
            <a:r>
              <a:rPr lang="en-US" sz="1200" b="0" i="0" u="none" strike="noStrike" kern="1200" dirty="0" smtClean="0">
                <a:solidFill>
                  <a:schemeClr val="tx1"/>
                </a:solidFill>
                <a:effectLst/>
                <a:latin typeface="+mn-lt"/>
                <a:ea typeface="+mn-ea"/>
                <a:cs typeface="+mn-cs"/>
              </a:rPr>
              <a:t> LEA data to produce the poverty and minority EDT analysis results.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chemeClr val="dk1"/>
                </a:solidFill>
                <a:latin typeface="+mn-lt"/>
                <a:ea typeface="Calibri"/>
                <a:cs typeface="Calibri"/>
                <a:sym typeface="Calibri"/>
              </a:rPr>
              <a:t>Meeting ESSA EDT Requirements</a:t>
            </a:r>
            <a:r>
              <a:rPr lang="en-US" sz="1200" b="0" dirty="0" smtClean="0">
                <a:solidFill>
                  <a:schemeClr val="dk1"/>
                </a:solidFill>
                <a:latin typeface="+mn-lt"/>
                <a:ea typeface="Calibri"/>
                <a:cs typeface="Calibri"/>
                <a:sym typeface="Calibri"/>
              </a:rPr>
              <a:t>.</a:t>
            </a:r>
            <a:r>
              <a:rPr lang="en-US" sz="1200" b="0" baseline="0" dirty="0" smtClean="0">
                <a:solidFill>
                  <a:schemeClr val="dk1"/>
                </a:solidFill>
                <a:latin typeface="+mn-lt"/>
                <a:ea typeface="Calibri"/>
                <a:cs typeface="Calibri"/>
                <a:sym typeface="Calibri"/>
              </a:rPr>
              <a:t> </a:t>
            </a:r>
            <a:r>
              <a:rPr lang="en-US" sz="1200" b="0" i="0" u="none" strike="noStrike" kern="1200" dirty="0" smtClean="0">
                <a:solidFill>
                  <a:schemeClr val="tx1"/>
                </a:solidFill>
                <a:effectLst/>
                <a:latin typeface="+mn-lt"/>
                <a:ea typeface="+mn-ea"/>
                <a:cs typeface="+mn-cs"/>
              </a:rPr>
              <a:t>This FAQ document addresses common questions about what ESSA requires of state EDT analyses, what to do in the event of EDT identification, and available federal and state funds that can be leveraged to address inequitable distribution of teachers.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Engaging</a:t>
            </a:r>
            <a:r>
              <a:rPr lang="en-US" sz="1200" b="1" baseline="0" dirty="0" smtClean="0"/>
              <a:t> Stakeholders About Educator Equity. </a:t>
            </a:r>
            <a:r>
              <a:rPr lang="en-US" sz="1200" b="0" i="0" u="none" strike="noStrike" kern="1200" dirty="0" smtClean="0">
                <a:solidFill>
                  <a:schemeClr val="tx1"/>
                </a:solidFill>
                <a:effectLst/>
                <a:latin typeface="+mn-lt"/>
                <a:ea typeface="+mn-ea"/>
                <a:cs typeface="+mn-cs"/>
              </a:rPr>
              <a:t>A PowerPoint template</a:t>
            </a:r>
            <a:r>
              <a:rPr lang="en-US" sz="1200" b="0" i="0" u="none" strike="noStrike" kern="1200" baseline="0" dirty="0" smtClean="0">
                <a:solidFill>
                  <a:schemeClr val="tx1"/>
                </a:solidFill>
                <a:effectLst/>
                <a:latin typeface="+mn-lt"/>
                <a:ea typeface="+mn-ea"/>
                <a:cs typeface="+mn-cs"/>
              </a:rPr>
              <a:t> for LEAs to use when empowering stakeholders with information about educator equity, district opportunities for improvement, and human capital system considerations when planning.</a:t>
            </a:r>
            <a:endParaRPr lang="en-US" sz="1200" b="0" i="0" u="none" strike="noStrike" kern="1200" dirty="0" smtClean="0">
              <a:solidFill>
                <a:schemeClr val="tx1"/>
              </a:solidFill>
              <a:effectLst/>
              <a:latin typeface="+mn-lt"/>
              <a:ea typeface="+mn-ea"/>
              <a:cs typeface="+mn-cs"/>
            </a:endParaRPr>
          </a:p>
          <a:p>
            <a:pPr>
              <a:buClr>
                <a:schemeClr val="dk1"/>
              </a:buClr>
              <a:buSzPts val="1100"/>
            </a:pPr>
            <a:endParaRPr sz="1100" dirty="0">
              <a:latin typeface="Arial"/>
              <a:ea typeface="Arial"/>
              <a:cs typeface="Arial"/>
              <a:sym typeface="Arial"/>
            </a:endParaRPr>
          </a:p>
          <a:p>
            <a:endParaRPr dirty="0"/>
          </a:p>
        </p:txBody>
      </p:sp>
      <p:sp>
        <p:nvSpPr>
          <p:cNvPr id="149" name="Google Shape;149;g4843c2c8c5_12_221: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14</a:t>
            </a:fld>
            <a:endParaRPr/>
          </a:p>
        </p:txBody>
      </p:sp>
    </p:spTree>
    <p:extLst>
      <p:ext uri="{BB962C8B-B14F-4D97-AF65-F5344CB8AC3E}">
        <p14:creationId xmlns:p14="http://schemas.microsoft.com/office/powerpoint/2010/main" val="2270384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374648d7_5_15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374648d7_5_15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marR="0" lvl="0" indent="-324041" algn="l" defTabSz="914400" rtl="0" eaLnBrk="1" fontAlgn="auto" latinLnBrk="0" hangingPunct="1">
              <a:lnSpc>
                <a:spcPct val="100000"/>
              </a:lnSpc>
              <a:spcBef>
                <a:spcPts val="0"/>
              </a:spcBef>
              <a:spcAft>
                <a:spcPts val="0"/>
              </a:spcAft>
              <a:buClrTx/>
              <a:buSzPts val="1400"/>
              <a:buFontTx/>
              <a:buChar char="●"/>
              <a:tabLst/>
              <a:defRPr/>
            </a:pPr>
            <a:endParaRPr dirty="0"/>
          </a:p>
        </p:txBody>
      </p:sp>
      <p:sp>
        <p:nvSpPr>
          <p:cNvPr id="112" name="Google Shape;112;g47374648d7_5_15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15</a:t>
            </a:fld>
            <a:endParaRPr/>
          </a:p>
        </p:txBody>
      </p:sp>
    </p:spTree>
    <p:extLst>
      <p:ext uri="{BB962C8B-B14F-4D97-AF65-F5344CB8AC3E}">
        <p14:creationId xmlns:p14="http://schemas.microsoft.com/office/powerpoint/2010/main" val="246833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374648d7_5_15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374648d7_5_15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indent="-324041">
              <a:buSzPts val="1400"/>
              <a:buChar char="●"/>
            </a:pPr>
            <a:endParaRPr dirty="0"/>
          </a:p>
        </p:txBody>
      </p:sp>
      <p:sp>
        <p:nvSpPr>
          <p:cNvPr id="112" name="Google Shape;112;g47374648d7_5_15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2</a:t>
            </a:fld>
            <a:endParaRPr/>
          </a:p>
        </p:txBody>
      </p:sp>
    </p:spTree>
    <p:extLst>
      <p:ext uri="{BB962C8B-B14F-4D97-AF65-F5344CB8AC3E}">
        <p14:creationId xmlns:p14="http://schemas.microsoft.com/office/powerpoint/2010/main" val="349866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374648d7_5_15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374648d7_5_15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indent="-324041">
              <a:buSzPts val="1400"/>
              <a:buChar char="●"/>
            </a:pPr>
            <a:r>
              <a:rPr lang="en-US" dirty="0" smtClean="0"/>
              <a:t>The Equitable </a:t>
            </a:r>
            <a:r>
              <a:rPr lang="en-US" dirty="0"/>
              <a:t>Distribution of Teachers </a:t>
            </a:r>
            <a:r>
              <a:rPr lang="en-US" dirty="0" smtClean="0"/>
              <a:t>analyses under ESSA replaces </a:t>
            </a:r>
            <a:r>
              <a:rPr lang="en-US" dirty="0"/>
              <a:t>the Highly Qualified requirement under </a:t>
            </a:r>
            <a:r>
              <a:rPr lang="en-US" dirty="0" smtClean="0"/>
              <a:t>NCLB. </a:t>
            </a:r>
          </a:p>
          <a:p>
            <a:pPr marL="466618" indent="-324041">
              <a:buSzPts val="1400"/>
              <a:buChar char="●"/>
            </a:pPr>
            <a:r>
              <a:rPr lang="en-US" dirty="0" smtClean="0"/>
              <a:t>CDE </a:t>
            </a:r>
            <a:r>
              <a:rPr lang="en-US" dirty="0"/>
              <a:t>uses October Count and HR Data </a:t>
            </a:r>
            <a:r>
              <a:rPr lang="en-US" dirty="0" smtClean="0"/>
              <a:t>self-reported by districts to conduct the EDT analyses</a:t>
            </a:r>
            <a:endParaRPr dirty="0"/>
          </a:p>
          <a:p>
            <a:pPr marL="466618" indent="-324041">
              <a:buSzPts val="1400"/>
              <a:buChar char="●"/>
            </a:pPr>
            <a:r>
              <a:rPr lang="en-US" dirty="0" smtClean="0"/>
              <a:t>CDE </a:t>
            </a:r>
            <a:r>
              <a:rPr lang="en-US" dirty="0"/>
              <a:t>conducts </a:t>
            </a:r>
            <a:r>
              <a:rPr lang="en-US" dirty="0" smtClean="0"/>
              <a:t>EDT analyses </a:t>
            </a:r>
            <a:r>
              <a:rPr lang="en-US" dirty="0"/>
              <a:t>annually on behalf of districts and notifies them of any disproportionalities gaps in student access that may raise equity concerns. </a:t>
            </a:r>
            <a:endParaRPr lang="en-US" dirty="0" smtClean="0"/>
          </a:p>
        </p:txBody>
      </p:sp>
      <p:sp>
        <p:nvSpPr>
          <p:cNvPr id="112" name="Google Shape;112;g47374648d7_5_15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a:t>
            </a:fld>
            <a:endParaRPr/>
          </a:p>
        </p:txBody>
      </p:sp>
    </p:spTree>
    <p:extLst>
      <p:ext uri="{BB962C8B-B14F-4D97-AF65-F5344CB8AC3E}">
        <p14:creationId xmlns:p14="http://schemas.microsoft.com/office/powerpoint/2010/main" val="189470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smtClean="0">
                <a:solidFill>
                  <a:schemeClr val="tx1"/>
                </a:solidFill>
                <a:latin typeface="+mn-lt"/>
              </a:rPr>
              <a:t>To meet these requirements and support LEAs, CDE annually conducts two EDT analyses. </a:t>
            </a:r>
          </a:p>
          <a:p>
            <a:pPr marL="457200" indent="-457200">
              <a:buFont typeface="Arial" panose="020B0604020202020204" pitchFamily="34" charset="0"/>
              <a:buChar char="•"/>
            </a:pPr>
            <a:r>
              <a:rPr lang="en-US" sz="1200" dirty="0" smtClean="0">
                <a:solidFill>
                  <a:schemeClr val="tx1"/>
                </a:solidFill>
                <a:latin typeface="+mn-lt"/>
              </a:rPr>
              <a:t>The first looks at distribution of teacher FTE by school poverty enrollment; the second by school minority. </a:t>
            </a:r>
          </a:p>
          <a:p>
            <a:pPr marL="457200" indent="-457200">
              <a:buFont typeface="Arial" panose="020B0604020202020204" pitchFamily="34" charset="0"/>
              <a:buChar char="•"/>
            </a:pPr>
            <a:r>
              <a:rPr lang="en-US" sz="1200" dirty="0" smtClean="0">
                <a:solidFill>
                  <a:schemeClr val="tx1"/>
                </a:solidFill>
                <a:latin typeface="+mn-lt"/>
              </a:rPr>
              <a:t>LEAs with fewer than 1,000 students enrolled (K-12) or no more than one school per grade span are exempt from these analyses. </a:t>
            </a:r>
          </a:p>
          <a:p>
            <a:pPr marL="457200" indent="-457200">
              <a:buFont typeface="Arial" panose="020B0604020202020204" pitchFamily="34" charset="0"/>
              <a:buChar char="•"/>
            </a:pPr>
            <a:r>
              <a:rPr lang="en-US" sz="1200" dirty="0" smtClean="0">
                <a:solidFill>
                  <a:schemeClr val="tx1"/>
                </a:solidFill>
                <a:latin typeface="+mn-lt"/>
              </a:rPr>
              <a:t>CDE compares 1st quartile (highest poverty/minority) schools to 4th quartile (lowest poverty/minority) schools within LEAs to identify gaps in the percentages of effective, in-field, and experienced core course teacher FTE. </a:t>
            </a:r>
          </a:p>
          <a:p>
            <a:pPr marL="457200" indent="-457200">
              <a:buFont typeface="Arial" panose="020B0604020202020204" pitchFamily="34" charset="0"/>
              <a:buChar char="•"/>
            </a:pPr>
            <a:r>
              <a:rPr lang="en-US" sz="1200" dirty="0" smtClean="0">
                <a:solidFill>
                  <a:schemeClr val="tx1"/>
                </a:solidFill>
                <a:latin typeface="+mn-lt"/>
              </a:rPr>
              <a:t>CDE uses HR and October Count collections data and shares district and school level results with LEAs through a secure file transfer system. </a:t>
            </a:r>
          </a:p>
          <a:p>
            <a:pPr marL="457200" indent="-457200">
              <a:buFont typeface="Arial" panose="020B0604020202020204" pitchFamily="34" charset="0"/>
              <a:buChar char="•"/>
            </a:pPr>
            <a:r>
              <a:rPr lang="en-US" sz="1200" dirty="0" smtClean="0">
                <a:solidFill>
                  <a:schemeClr val="tx1"/>
                </a:solidFill>
                <a:latin typeface="+mn-lt"/>
              </a:rPr>
              <a:t>Core courses:</a:t>
            </a:r>
          </a:p>
          <a:p>
            <a:pPr marL="914400" lvl="1" indent="-457200">
              <a:buFont typeface="Arial" panose="020B0604020202020204" pitchFamily="34" charset="0"/>
              <a:buChar char="•"/>
            </a:pPr>
            <a:r>
              <a:rPr lang="en-US" sz="1200" dirty="0" smtClean="0">
                <a:solidFill>
                  <a:schemeClr val="tx1"/>
                </a:solidFill>
                <a:latin typeface="+mn-lt"/>
              </a:rPr>
              <a:t>10</a:t>
            </a:r>
            <a:r>
              <a:rPr lang="en-US" sz="1200" baseline="0" dirty="0" smtClean="0">
                <a:solidFill>
                  <a:schemeClr val="tx1"/>
                </a:solidFill>
                <a:latin typeface="+mn-lt"/>
              </a:rPr>
              <a:t> - </a:t>
            </a:r>
            <a:r>
              <a:rPr lang="en-US" sz="1200" dirty="0" smtClean="0">
                <a:solidFill>
                  <a:schemeClr val="tx1"/>
                </a:solidFill>
                <a:latin typeface="+mn-lt"/>
              </a:rPr>
              <a:t>General Elementary Education</a:t>
            </a:r>
          </a:p>
          <a:p>
            <a:pPr marL="914400" lvl="1" indent="-457200">
              <a:buFont typeface="Arial" panose="020B0604020202020204" pitchFamily="34" charset="0"/>
              <a:buChar char="•"/>
            </a:pPr>
            <a:r>
              <a:rPr lang="en-US" sz="1200" dirty="0" smtClean="0">
                <a:solidFill>
                  <a:schemeClr val="tx1"/>
                </a:solidFill>
                <a:latin typeface="+mn-lt"/>
              </a:rPr>
              <a:t>15</a:t>
            </a:r>
            <a:r>
              <a:rPr lang="en-US" sz="1200" baseline="0" dirty="0" smtClean="0">
                <a:solidFill>
                  <a:schemeClr val="tx1"/>
                </a:solidFill>
                <a:latin typeface="+mn-lt"/>
              </a:rPr>
              <a:t> - </a:t>
            </a:r>
            <a:r>
              <a:rPr lang="en-US" sz="1200" dirty="0" smtClean="0">
                <a:solidFill>
                  <a:schemeClr val="tx1"/>
                </a:solidFill>
                <a:latin typeface="+mn-lt"/>
              </a:rPr>
              <a:t>General 7th / 8th Grade </a:t>
            </a:r>
          </a:p>
          <a:p>
            <a:pPr marL="914400" lvl="1" indent="-457200">
              <a:buFont typeface="Arial" panose="020B0604020202020204" pitchFamily="34" charset="0"/>
              <a:buChar char="•"/>
            </a:pPr>
            <a:r>
              <a:rPr lang="en-US" sz="1200" dirty="0" smtClean="0">
                <a:solidFill>
                  <a:schemeClr val="tx1"/>
                </a:solidFill>
                <a:latin typeface="+mn-lt"/>
              </a:rPr>
              <a:t>70</a:t>
            </a:r>
            <a:r>
              <a:rPr lang="en-US" sz="1200" baseline="0" dirty="0" smtClean="0">
                <a:solidFill>
                  <a:schemeClr val="tx1"/>
                </a:solidFill>
                <a:latin typeface="+mn-lt"/>
              </a:rPr>
              <a:t> - </a:t>
            </a:r>
            <a:r>
              <a:rPr lang="en-US" sz="1200" dirty="0" err="1" smtClean="0">
                <a:solidFill>
                  <a:schemeClr val="tx1"/>
                </a:solidFill>
                <a:latin typeface="+mn-lt"/>
              </a:rPr>
              <a:t>CoAlt</a:t>
            </a:r>
            <a:r>
              <a:rPr lang="en-US" sz="1200" dirty="0" smtClean="0">
                <a:solidFill>
                  <a:schemeClr val="tx1"/>
                </a:solidFill>
                <a:latin typeface="+mn-lt"/>
              </a:rPr>
              <a:t> Exclusively</a:t>
            </a:r>
          </a:p>
          <a:p>
            <a:pPr marL="914400" lvl="1" indent="-457200">
              <a:buFont typeface="Arial" panose="020B0604020202020204" pitchFamily="34" charset="0"/>
              <a:buChar char="•"/>
            </a:pPr>
            <a:r>
              <a:rPr lang="en-US" sz="1200" dirty="0" smtClean="0">
                <a:solidFill>
                  <a:schemeClr val="tx1"/>
                </a:solidFill>
                <a:latin typeface="+mn-lt"/>
              </a:rPr>
              <a:t>200</a:t>
            </a:r>
            <a:r>
              <a:rPr lang="en-US" sz="1200" baseline="0" dirty="0" smtClean="0">
                <a:solidFill>
                  <a:schemeClr val="tx1"/>
                </a:solidFill>
                <a:latin typeface="+mn-lt"/>
              </a:rPr>
              <a:t> - </a:t>
            </a:r>
            <a:r>
              <a:rPr lang="en-US" sz="1200" dirty="0" smtClean="0">
                <a:solidFill>
                  <a:schemeClr val="tx1"/>
                </a:solidFill>
                <a:latin typeface="+mn-lt"/>
              </a:rPr>
              <a:t>Art</a:t>
            </a:r>
          </a:p>
          <a:p>
            <a:pPr marL="914400" lvl="1" indent="-457200">
              <a:buFont typeface="Arial" panose="020B0604020202020204" pitchFamily="34" charset="0"/>
              <a:buChar char="•"/>
            </a:pPr>
            <a:r>
              <a:rPr lang="en-US" sz="1200" dirty="0" smtClean="0">
                <a:solidFill>
                  <a:schemeClr val="tx1"/>
                </a:solidFill>
                <a:latin typeface="+mn-lt"/>
              </a:rPr>
              <a:t>500</a:t>
            </a:r>
            <a:r>
              <a:rPr lang="en-US" sz="1200" baseline="0" dirty="0" smtClean="0">
                <a:solidFill>
                  <a:schemeClr val="tx1"/>
                </a:solidFill>
                <a:latin typeface="+mn-lt"/>
              </a:rPr>
              <a:t> - </a:t>
            </a:r>
            <a:r>
              <a:rPr lang="en-US" sz="1200" dirty="0" smtClean="0">
                <a:solidFill>
                  <a:schemeClr val="tx1"/>
                </a:solidFill>
                <a:latin typeface="+mn-lt"/>
              </a:rPr>
              <a:t>English Language Arts</a:t>
            </a:r>
          </a:p>
          <a:p>
            <a:pPr marL="914400" lvl="1" indent="-457200">
              <a:buFont typeface="Arial" panose="020B0604020202020204" pitchFamily="34" charset="0"/>
              <a:buChar char="•"/>
            </a:pPr>
            <a:r>
              <a:rPr lang="en-US" sz="1200" dirty="0" smtClean="0">
                <a:solidFill>
                  <a:schemeClr val="tx1"/>
                </a:solidFill>
                <a:latin typeface="+mn-lt"/>
              </a:rPr>
              <a:t>600</a:t>
            </a:r>
            <a:r>
              <a:rPr lang="en-US" sz="1200" baseline="0" dirty="0" smtClean="0">
                <a:solidFill>
                  <a:schemeClr val="tx1"/>
                </a:solidFill>
                <a:latin typeface="+mn-lt"/>
              </a:rPr>
              <a:t> - </a:t>
            </a:r>
            <a:r>
              <a:rPr lang="en-US" sz="1200" dirty="0" smtClean="0">
                <a:solidFill>
                  <a:schemeClr val="tx1"/>
                </a:solidFill>
                <a:latin typeface="+mn-lt"/>
              </a:rPr>
              <a:t>Foreign Languages</a:t>
            </a:r>
          </a:p>
          <a:p>
            <a:pPr marL="914400" lvl="1" indent="-457200">
              <a:buFont typeface="Arial" panose="020B0604020202020204" pitchFamily="34" charset="0"/>
              <a:buChar char="•"/>
            </a:pPr>
            <a:r>
              <a:rPr lang="en-US" sz="1200" dirty="0" smtClean="0">
                <a:solidFill>
                  <a:schemeClr val="tx1"/>
                </a:solidFill>
                <a:latin typeface="+mn-lt"/>
              </a:rPr>
              <a:t>1100</a:t>
            </a:r>
            <a:r>
              <a:rPr lang="en-US" sz="1200" baseline="0" dirty="0" smtClean="0">
                <a:solidFill>
                  <a:schemeClr val="tx1"/>
                </a:solidFill>
                <a:latin typeface="+mn-lt"/>
              </a:rPr>
              <a:t> - </a:t>
            </a:r>
            <a:r>
              <a:rPr lang="en-US" sz="1200" dirty="0" smtClean="0">
                <a:solidFill>
                  <a:schemeClr val="tx1"/>
                </a:solidFill>
                <a:latin typeface="+mn-lt"/>
              </a:rPr>
              <a:t>Mathematics</a:t>
            </a:r>
          </a:p>
          <a:p>
            <a:pPr marL="914400" lvl="1" indent="-457200">
              <a:buFont typeface="Arial" panose="020B0604020202020204" pitchFamily="34" charset="0"/>
              <a:buChar char="•"/>
            </a:pPr>
            <a:r>
              <a:rPr lang="en-US" sz="1200" dirty="0" smtClean="0">
                <a:solidFill>
                  <a:schemeClr val="tx1"/>
                </a:solidFill>
                <a:latin typeface="+mn-lt"/>
              </a:rPr>
              <a:t>1200</a:t>
            </a:r>
            <a:r>
              <a:rPr lang="en-US" sz="1200" baseline="0" dirty="0" smtClean="0">
                <a:solidFill>
                  <a:schemeClr val="tx1"/>
                </a:solidFill>
                <a:latin typeface="+mn-lt"/>
              </a:rPr>
              <a:t> - </a:t>
            </a:r>
            <a:r>
              <a:rPr lang="en-US" sz="1200" dirty="0" smtClean="0">
                <a:solidFill>
                  <a:schemeClr val="tx1"/>
                </a:solidFill>
                <a:latin typeface="+mn-lt"/>
              </a:rPr>
              <a:t>Music</a:t>
            </a:r>
          </a:p>
          <a:p>
            <a:pPr marL="914400" lvl="1" indent="-457200">
              <a:buFont typeface="Arial" panose="020B0604020202020204" pitchFamily="34" charset="0"/>
              <a:buChar char="•"/>
            </a:pPr>
            <a:r>
              <a:rPr lang="en-US" sz="1200" dirty="0" smtClean="0">
                <a:solidFill>
                  <a:schemeClr val="tx1"/>
                </a:solidFill>
                <a:latin typeface="+mn-lt"/>
              </a:rPr>
              <a:t>1300</a:t>
            </a:r>
            <a:r>
              <a:rPr lang="en-US" sz="1200" baseline="0" dirty="0" smtClean="0">
                <a:solidFill>
                  <a:schemeClr val="tx1"/>
                </a:solidFill>
                <a:latin typeface="+mn-lt"/>
              </a:rPr>
              <a:t> - </a:t>
            </a:r>
            <a:r>
              <a:rPr lang="en-US" sz="1200" dirty="0" smtClean="0">
                <a:solidFill>
                  <a:schemeClr val="tx1"/>
                </a:solidFill>
                <a:latin typeface="+mn-lt"/>
              </a:rPr>
              <a:t>Natural/Physical/General Science</a:t>
            </a:r>
          </a:p>
          <a:p>
            <a:pPr marL="914400" lvl="1" indent="-457200">
              <a:buFont typeface="Arial" panose="020B0604020202020204" pitchFamily="34" charset="0"/>
              <a:buChar char="•"/>
            </a:pPr>
            <a:r>
              <a:rPr lang="en-US" sz="1200" dirty="0" smtClean="0">
                <a:solidFill>
                  <a:schemeClr val="tx1"/>
                </a:solidFill>
                <a:latin typeface="+mn-lt"/>
              </a:rPr>
              <a:t>1500</a:t>
            </a:r>
            <a:r>
              <a:rPr lang="en-US" sz="1200" baseline="0" dirty="0" smtClean="0">
                <a:solidFill>
                  <a:schemeClr val="tx1"/>
                </a:solidFill>
                <a:latin typeface="+mn-lt"/>
              </a:rPr>
              <a:t> - </a:t>
            </a:r>
            <a:r>
              <a:rPr lang="en-US" sz="1200" dirty="0" smtClean="0">
                <a:solidFill>
                  <a:schemeClr val="tx1"/>
                </a:solidFill>
                <a:latin typeface="+mn-lt"/>
              </a:rPr>
              <a:t>Social Sciences</a:t>
            </a:r>
          </a:p>
          <a:p>
            <a:pPr marL="914400" lvl="1" indent="-457200">
              <a:buFont typeface="Arial" panose="020B0604020202020204" pitchFamily="34" charset="0"/>
              <a:buChar char="•"/>
            </a:pPr>
            <a:r>
              <a:rPr lang="en-US" sz="1200" dirty="0" smtClean="0">
                <a:solidFill>
                  <a:schemeClr val="tx1"/>
                </a:solidFill>
                <a:latin typeface="+mn-lt"/>
              </a:rPr>
              <a:t>1700</a:t>
            </a:r>
            <a:r>
              <a:rPr lang="en-US" sz="1200" baseline="0" dirty="0" smtClean="0">
                <a:solidFill>
                  <a:schemeClr val="tx1"/>
                </a:solidFill>
                <a:latin typeface="+mn-lt"/>
              </a:rPr>
              <a:t> - </a:t>
            </a:r>
            <a:r>
              <a:rPr lang="en-US" sz="1200" dirty="0" smtClean="0">
                <a:solidFill>
                  <a:schemeClr val="tx1"/>
                </a:solidFill>
                <a:latin typeface="+mn-lt"/>
              </a:rPr>
              <a:t>Special Education</a:t>
            </a:r>
          </a:p>
          <a:p>
            <a:pPr marL="914400" lvl="1" indent="-457200">
              <a:buFont typeface="Arial" panose="020B0604020202020204" pitchFamily="34" charset="0"/>
              <a:buChar char="•"/>
            </a:pPr>
            <a:endParaRPr lang="en-US" sz="1200" dirty="0" smtClean="0">
              <a:solidFill>
                <a:schemeClr val="tx1"/>
              </a:solidFill>
              <a:latin typeface="+mn-lt"/>
            </a:endParaRPr>
          </a:p>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a:t>
            </a:fld>
            <a:endParaRPr lang="en-US"/>
          </a:p>
        </p:txBody>
      </p:sp>
    </p:spTree>
    <p:extLst>
      <p:ext uri="{BB962C8B-B14F-4D97-AF65-F5344CB8AC3E}">
        <p14:creationId xmlns:p14="http://schemas.microsoft.com/office/powerpoint/2010/main" val="167405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374648d7_5_15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374648d7_5_15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285750" indent="-285750">
              <a:buFont typeface="Arial" panose="020B0604020202020204" pitchFamily="34" charset="0"/>
              <a:buChar char="•"/>
            </a:pPr>
            <a:r>
              <a:rPr lang="en-US" dirty="0" smtClean="0"/>
              <a:t>CDE presented two models to identify EDT gap sizes to front range Title I Directors and the Committee of Practitioners (COP). There was overwhelming support for Model B, which set a broader “Medium” gap (between 25-75</a:t>
            </a:r>
            <a:r>
              <a:rPr lang="en-US" baseline="30000" dirty="0" smtClean="0"/>
              <a:t>th</a:t>
            </a:r>
            <a:r>
              <a:rPr lang="en-US" dirty="0" smtClean="0"/>
              <a:t> percentiles) and narrower “large” and “small” gaps. Model A set broader large gaps.</a:t>
            </a:r>
          </a:p>
          <a:p>
            <a:pPr marL="285750" indent="-285750">
              <a:buFont typeface="Arial" panose="020B0604020202020204" pitchFamily="34" charset="0"/>
              <a:buChar char="•"/>
            </a:pPr>
            <a:r>
              <a:rPr lang="en-US" dirty="0" smtClean="0"/>
              <a:t>Stakeholders appreciated the opportunity for districts to exercise more flexibility where minimal gaps are found. </a:t>
            </a:r>
          </a:p>
          <a:p>
            <a:pPr marL="466618" indent="-324041">
              <a:buSzPts val="1400"/>
              <a:buChar char="●"/>
            </a:pPr>
            <a:endParaRPr dirty="0"/>
          </a:p>
        </p:txBody>
      </p:sp>
      <p:sp>
        <p:nvSpPr>
          <p:cNvPr id="112" name="Google Shape;112;g47374648d7_5_15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5</a:t>
            </a:fld>
            <a:endParaRPr/>
          </a:p>
        </p:txBody>
      </p:sp>
    </p:spTree>
    <p:extLst>
      <p:ext uri="{BB962C8B-B14F-4D97-AF65-F5344CB8AC3E}">
        <p14:creationId xmlns:p14="http://schemas.microsoft.com/office/powerpoint/2010/main" val="389927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374648d7_5_15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374648d7_5_15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indent="-324041">
              <a:buSzPts val="1400"/>
              <a:buChar char="●"/>
            </a:pPr>
            <a:r>
              <a:rPr lang="en-US" sz="1200" kern="1200" dirty="0" smtClean="0">
                <a:solidFill>
                  <a:schemeClr val="tx1"/>
                </a:solidFill>
                <a:effectLst/>
                <a:latin typeface="+mn-lt"/>
                <a:ea typeface="+mn-ea"/>
                <a:cs typeface="+mn-cs"/>
              </a:rPr>
              <a:t>To answer the question “</a:t>
            </a:r>
            <a:r>
              <a:rPr lang="en-US" sz="1200" i="1" kern="1200" dirty="0" smtClean="0">
                <a:solidFill>
                  <a:schemeClr val="tx1"/>
                </a:solidFill>
                <a:effectLst/>
                <a:latin typeface="+mn-lt"/>
                <a:ea typeface="+mn-ea"/>
                <a:cs typeface="+mn-cs"/>
              </a:rPr>
              <a:t>What is a significant EDT gap in Colorado?”</a:t>
            </a:r>
            <a:r>
              <a:rPr lang="en-US" sz="1200" kern="1200" dirty="0" smtClean="0">
                <a:solidFill>
                  <a:schemeClr val="tx1"/>
                </a:solidFill>
                <a:effectLst/>
                <a:latin typeface="+mn-lt"/>
                <a:ea typeface="+mn-ea"/>
                <a:cs typeface="+mn-cs"/>
              </a:rPr>
              <a:t> CDE analyzed gap variance across districts. </a:t>
            </a:r>
          </a:p>
          <a:p>
            <a:pPr marL="466618" indent="-324041">
              <a:buSzPts val="1400"/>
              <a:buChar char="●"/>
            </a:pPr>
            <a:r>
              <a:rPr lang="en-US" sz="1200" kern="1200" dirty="0" smtClean="0">
                <a:solidFill>
                  <a:schemeClr val="tx1"/>
                </a:solidFill>
                <a:effectLst/>
                <a:latin typeface="+mn-lt"/>
                <a:ea typeface="+mn-ea"/>
                <a:cs typeface="+mn-cs"/>
              </a:rPr>
              <a:t>Specifically, CDE analyzed districts’ EDT gap size by three criteria: teacher experience, in-field status, and effectiveness – each by school poverty and minority data. </a:t>
            </a:r>
          </a:p>
          <a:p>
            <a:pPr marL="466618" indent="-324041">
              <a:buSzPts val="1400"/>
              <a:buChar char="●"/>
            </a:pPr>
            <a:r>
              <a:rPr lang="en-US" sz="1200" kern="1200" dirty="0" smtClean="0">
                <a:solidFill>
                  <a:schemeClr val="tx1"/>
                </a:solidFill>
                <a:effectLst/>
                <a:latin typeface="+mn-lt"/>
                <a:ea typeface="+mn-ea"/>
                <a:cs typeface="+mn-cs"/>
              </a:rPr>
              <a:t>Variance was measured by sorting districts’ EDT results from smallest to largest, and assigning percentile rank to gaps. Three gap size rankings (large, medium, small) were developed by setting cut points according to percentile. </a:t>
            </a:r>
          </a:p>
        </p:txBody>
      </p:sp>
      <p:sp>
        <p:nvSpPr>
          <p:cNvPr id="112" name="Google Shape;112;g47374648d7_5_15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6</a:t>
            </a:fld>
            <a:endParaRPr/>
          </a:p>
        </p:txBody>
      </p:sp>
    </p:spTree>
    <p:extLst>
      <p:ext uri="{BB962C8B-B14F-4D97-AF65-F5344CB8AC3E}">
        <p14:creationId xmlns:p14="http://schemas.microsoft.com/office/powerpoint/2010/main" val="64849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374648d7_5_15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374648d7_5_15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marR="0" lvl="0" indent="-324041" algn="l" defTabSz="914400" rtl="0" eaLnBrk="1" fontAlgn="auto" latinLnBrk="0" hangingPunct="1">
              <a:lnSpc>
                <a:spcPct val="100000"/>
              </a:lnSpc>
              <a:spcBef>
                <a:spcPts val="0"/>
              </a:spcBef>
              <a:spcAft>
                <a:spcPts val="0"/>
              </a:spcAft>
              <a:buClrTx/>
              <a:buSzPts val="1400"/>
              <a:buFontTx/>
              <a:buChar char="●"/>
              <a:tabLst/>
              <a:defRPr/>
            </a:pPr>
            <a:r>
              <a:rPr lang="en-US" dirty="0" smtClean="0"/>
              <a:t>Taking into account the two types of EDT analyses: poverty and minority, as well as the three criteria of each analysis; teacher experience, in-field status, and effectiveness, there are six possible EDT gaps. </a:t>
            </a:r>
          </a:p>
          <a:p>
            <a:pPr marL="466618" marR="0" lvl="0" indent="-324041" algn="l" defTabSz="914400" rtl="0" eaLnBrk="1" fontAlgn="auto" latinLnBrk="0" hangingPunct="1">
              <a:lnSpc>
                <a:spcPct val="100000"/>
              </a:lnSpc>
              <a:spcBef>
                <a:spcPts val="0"/>
              </a:spcBef>
              <a:spcAft>
                <a:spcPts val="0"/>
              </a:spcAft>
              <a:buClrTx/>
              <a:buSzPts val="1400"/>
              <a:buFontTx/>
              <a:buChar char="●"/>
              <a:tabLst/>
              <a:defRPr/>
            </a:pPr>
            <a:r>
              <a:rPr lang="en-US" dirty="0" smtClean="0"/>
              <a:t>To simplify the identification of districts who must submit an educator equity plan to CDE and may need additional supports, two main rules inform how districts are identified for an “overall” gap</a:t>
            </a:r>
          </a:p>
        </p:txBody>
      </p:sp>
      <p:sp>
        <p:nvSpPr>
          <p:cNvPr id="112" name="Google Shape;112;g47374648d7_5_15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7</a:t>
            </a:fld>
            <a:endParaRPr/>
          </a:p>
        </p:txBody>
      </p:sp>
    </p:spTree>
    <p:extLst>
      <p:ext uri="{BB962C8B-B14F-4D97-AF65-F5344CB8AC3E}">
        <p14:creationId xmlns:p14="http://schemas.microsoft.com/office/powerpoint/2010/main" val="1234052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374648d7_5_15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374648d7_5_15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indent="-324041">
              <a:buSzPts val="1400"/>
              <a:buChar char="●"/>
            </a:pPr>
            <a:endParaRPr dirty="0"/>
          </a:p>
        </p:txBody>
      </p:sp>
      <p:sp>
        <p:nvSpPr>
          <p:cNvPr id="112" name="Google Shape;112;g47374648d7_5_15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8</a:t>
            </a:fld>
            <a:endParaRPr/>
          </a:p>
        </p:txBody>
      </p:sp>
    </p:spTree>
    <p:extLst>
      <p:ext uri="{BB962C8B-B14F-4D97-AF65-F5344CB8AC3E}">
        <p14:creationId xmlns:p14="http://schemas.microsoft.com/office/powerpoint/2010/main" val="337865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7374648d7_5_15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7374648d7_5_15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314027"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endParaRPr lang="en-US" sz="1200" dirty="0" smtClean="0">
              <a:effectLst/>
              <a:latin typeface="Calibri" panose="020F0502020204030204" pitchFamily="34" charset="0"/>
              <a:ea typeface="Calibri" panose="020F0502020204030204" pitchFamily="34" charset="0"/>
              <a:cs typeface="Calibri" panose="020F0502020204030204" pitchFamily="34" charset="0"/>
            </a:endParaRPr>
          </a:p>
          <a:p>
            <a:pPr marL="314027"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200" dirty="0" smtClean="0">
                <a:effectLst/>
                <a:latin typeface="Calibri" panose="020F0502020204030204" pitchFamily="34" charset="0"/>
                <a:ea typeface="Calibri" panose="020F0502020204030204" pitchFamily="34" charset="0"/>
                <a:cs typeface="Calibri" panose="020F0502020204030204" pitchFamily="34" charset="0"/>
              </a:rPr>
              <a:t>CDE considering an</a:t>
            </a:r>
            <a:r>
              <a:rPr lang="en-US" sz="1200" baseline="0" dirty="0" smtClean="0">
                <a:effectLst/>
                <a:latin typeface="Calibri" panose="020F0502020204030204" pitchFamily="34" charset="0"/>
                <a:ea typeface="Calibri" panose="020F0502020204030204" pitchFamily="34" charset="0"/>
                <a:cs typeface="Calibri" panose="020F0502020204030204" pitchFamily="34" charset="0"/>
              </a:rPr>
              <a:t> approach of including plan in district UIP.</a:t>
            </a:r>
            <a:endParaRPr lang="en-US" sz="1200" dirty="0" smtClean="0">
              <a:effectLst/>
              <a:latin typeface="Calibri" panose="020F0502020204030204" pitchFamily="34" charset="0"/>
              <a:ea typeface="Calibri" panose="020F0502020204030204" pitchFamily="34" charset="0"/>
              <a:cs typeface="Calibri" panose="020F0502020204030204" pitchFamily="34" charset="0"/>
            </a:endParaRPr>
          </a:p>
          <a:p>
            <a:pPr marL="314027"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endParaRPr lang="en-US" sz="1200" dirty="0" smtClean="0">
              <a:effectLst/>
              <a:latin typeface="Calibri" panose="020F0502020204030204" pitchFamily="34" charset="0"/>
              <a:ea typeface="Calibri" panose="020F0502020204030204" pitchFamily="34" charset="0"/>
              <a:cs typeface="Calibri" panose="020F0502020204030204" pitchFamily="34" charset="0"/>
            </a:endParaRPr>
          </a:p>
          <a:p>
            <a:pPr marL="142577" indent="0">
              <a:buSzPts val="1400"/>
              <a:buNone/>
            </a:pPr>
            <a:endParaRPr lang="en-US" sz="1200" kern="1200" dirty="0" smtClean="0">
              <a:solidFill>
                <a:schemeClr val="tx1"/>
              </a:solidFill>
              <a:effectLst/>
              <a:latin typeface="+mn-lt"/>
              <a:ea typeface="+mn-ea"/>
              <a:cs typeface="+mn-cs"/>
            </a:endParaRPr>
          </a:p>
          <a:p>
            <a:pPr marL="142577" indent="0">
              <a:buSzPts val="1400"/>
              <a:buNone/>
            </a:pPr>
            <a:endParaRPr lang="en-US" sz="1200" kern="1200" dirty="0" smtClean="0">
              <a:solidFill>
                <a:schemeClr val="tx1"/>
              </a:solidFill>
              <a:effectLst/>
              <a:latin typeface="+mn-lt"/>
              <a:ea typeface="+mn-ea"/>
              <a:cs typeface="+mn-cs"/>
            </a:endParaRPr>
          </a:p>
          <a:p>
            <a:pPr marL="142577" indent="0">
              <a:buSzPts val="1400"/>
              <a:buNone/>
            </a:pPr>
            <a:r>
              <a:rPr lang="en-US" sz="1200" kern="1200" dirty="0" smtClean="0">
                <a:solidFill>
                  <a:schemeClr val="tx1"/>
                </a:solidFill>
                <a:effectLst/>
                <a:latin typeface="+mn-lt"/>
                <a:ea typeface="+mn-ea"/>
                <a:cs typeface="+mn-cs"/>
              </a:rPr>
              <a:t>Facilitator</a:t>
            </a:r>
            <a:r>
              <a:rPr lang="en-US" sz="1200" kern="1200" baseline="0" dirty="0" smtClean="0">
                <a:solidFill>
                  <a:schemeClr val="tx1"/>
                </a:solidFill>
                <a:effectLst/>
                <a:latin typeface="+mn-lt"/>
                <a:ea typeface="+mn-ea"/>
                <a:cs typeface="+mn-cs"/>
              </a:rPr>
              <a:t> Questions: </a:t>
            </a:r>
            <a:r>
              <a:rPr lang="en-US" sz="1200" kern="1200" dirty="0" smtClean="0">
                <a:solidFill>
                  <a:schemeClr val="tx1"/>
                </a:solidFill>
                <a:effectLst/>
                <a:latin typeface="+mn-lt"/>
                <a:ea typeface="+mn-ea"/>
                <a:cs typeface="+mn-cs"/>
              </a:rPr>
              <a:t>Thoughts on this support framework? Suggestions for improvement?</a:t>
            </a:r>
          </a:p>
          <a:p>
            <a:pPr marL="466618" indent="-324041">
              <a:buSzPts val="1400"/>
              <a:buChar char="●"/>
            </a:pPr>
            <a:endParaRPr dirty="0"/>
          </a:p>
        </p:txBody>
      </p:sp>
      <p:sp>
        <p:nvSpPr>
          <p:cNvPr id="112" name="Google Shape;112;g47374648d7_5_15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9</a:t>
            </a:fld>
            <a:endParaRPr/>
          </a:p>
        </p:txBody>
      </p:sp>
    </p:spTree>
    <p:extLst>
      <p:ext uri="{BB962C8B-B14F-4D97-AF65-F5344CB8AC3E}">
        <p14:creationId xmlns:p14="http://schemas.microsoft.com/office/powerpoint/2010/main" val="458300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row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Orange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Orange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6FE65-F525-40D3-A0D4-2CECE88664B0}" type="datetime1">
              <a:rPr lang="en-US" smtClean="0"/>
              <a:t>4/10/2019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de.state.co.us/fedprograms/ov/index" TargetMode="External"/><Relationship Id="rId5" Type="http://schemas.openxmlformats.org/officeDocument/2006/relationships/hyperlink" Target="mailto:Negley_T@cde.state.co.us" TargetMode="External"/><Relationship Id="rId4" Type="http://schemas.openxmlformats.org/officeDocument/2006/relationships/hyperlink" Target="mailto:Meredith_J@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txBox="1">
            <a:spLocks noGrp="1"/>
          </p:cNvSpPr>
          <p:nvPr>
            <p:ph type="subTitle" idx="1"/>
          </p:nvPr>
        </p:nvSpPr>
        <p:spPr>
          <a:xfrm>
            <a:off x="1063486" y="5501890"/>
            <a:ext cx="6858000" cy="443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dirty="0" smtClean="0"/>
              <a:t>Federal Programs Unit  |  April 2019</a:t>
            </a:r>
            <a:endParaRPr dirty="0"/>
          </a:p>
          <a:p>
            <a:pPr marL="0" lvl="0" indent="0" algn="ctr" rtl="0">
              <a:lnSpc>
                <a:spcPct val="90000"/>
              </a:lnSpc>
              <a:spcBef>
                <a:spcPts val="1000"/>
              </a:spcBef>
              <a:spcAft>
                <a:spcPts val="0"/>
              </a:spcAft>
              <a:buClr>
                <a:schemeClr val="dk1"/>
              </a:buClr>
              <a:buSzPts val="2400"/>
              <a:buNone/>
            </a:pPr>
            <a:endParaRPr dirty="0"/>
          </a:p>
        </p:txBody>
      </p:sp>
      <p:sp>
        <p:nvSpPr>
          <p:cNvPr id="62" name="Google Shape;62;p11"/>
          <p:cNvSpPr txBox="1">
            <a:spLocks noGrp="1"/>
          </p:cNvSpPr>
          <p:nvPr>
            <p:ph type="ctrTitle"/>
          </p:nvPr>
        </p:nvSpPr>
        <p:spPr>
          <a:xfrm>
            <a:off x="1548274" y="2978826"/>
            <a:ext cx="5888423" cy="252306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5400"/>
              <a:buFont typeface="Arial"/>
              <a:buNone/>
            </a:pPr>
            <a:r>
              <a:rPr lang="en-US" sz="4000" b="1" dirty="0" smtClean="0"/>
              <a:t>Equitable Distribution of Teachers (EDT):</a:t>
            </a:r>
            <a:br>
              <a:rPr lang="en-US" sz="4000" b="1" dirty="0" smtClean="0"/>
            </a:br>
            <a:r>
              <a:rPr lang="en-US" sz="4000" b="1" dirty="0" smtClean="0"/>
              <a:t> Gap Sizes</a:t>
            </a:r>
            <a:endParaRPr sz="4000" b="1" dirty="0"/>
          </a:p>
        </p:txBody>
      </p:sp>
      <p:sp>
        <p:nvSpPr>
          <p:cNvPr id="63" name="Google Shape;63;p11"/>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32267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Considerations</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10</a:t>
            </a:fld>
            <a:endParaRPr lang="en-US" dirty="0"/>
          </a:p>
        </p:txBody>
      </p:sp>
      <p:sp>
        <p:nvSpPr>
          <p:cNvPr id="3" name="Content Placeholder 2"/>
          <p:cNvSpPr>
            <a:spLocks noGrp="1"/>
          </p:cNvSpPr>
          <p:nvPr>
            <p:ph idx="1"/>
          </p:nvPr>
        </p:nvSpPr>
        <p:spPr>
          <a:xfrm>
            <a:off x="1944708" y="1507524"/>
            <a:ext cx="6891092" cy="4973596"/>
          </a:xfrm>
        </p:spPr>
        <p:txBody>
          <a:bodyPr>
            <a:normAutofit fontScale="62500" lnSpcReduction="20000"/>
          </a:bodyPr>
          <a:lstStyle/>
          <a:p>
            <a:r>
              <a:rPr lang="en-US" sz="3200" i="1" dirty="0">
                <a:solidFill>
                  <a:schemeClr val="tx1"/>
                </a:solidFill>
                <a:latin typeface="+mn-lt"/>
              </a:rPr>
              <a:t>How does the LEA plan to address any disparities that result in low-income and minority students being taught at disproportionate rates by ineffective, inexperienced, or out-of-field teachers? </a:t>
            </a:r>
            <a:endParaRPr lang="en-US" sz="3200" i="1" dirty="0" smtClean="0">
              <a:solidFill>
                <a:schemeClr val="tx1"/>
              </a:solidFill>
              <a:latin typeface="+mn-lt"/>
            </a:endParaRPr>
          </a:p>
          <a:p>
            <a:endParaRPr lang="en-US" sz="200" dirty="0" smtClean="0">
              <a:solidFill>
                <a:schemeClr val="tx1"/>
              </a:solidFill>
              <a:latin typeface="+mn-lt"/>
            </a:endParaRPr>
          </a:p>
          <a:p>
            <a:endParaRPr lang="en-US" sz="700" dirty="0" smtClean="0">
              <a:solidFill>
                <a:schemeClr val="tx1"/>
              </a:solidFill>
              <a:latin typeface="+mn-lt"/>
            </a:endParaRPr>
          </a:p>
          <a:p>
            <a:pPr marL="285750" indent="-285750">
              <a:spcBef>
                <a:spcPts val="600"/>
              </a:spcBef>
              <a:buFont typeface="Arial" panose="020B0604020202020204" pitchFamily="34" charset="0"/>
              <a:buChar char="•"/>
            </a:pPr>
            <a:r>
              <a:rPr lang="en-US" sz="2200" b="1" dirty="0" smtClean="0">
                <a:solidFill>
                  <a:schemeClr val="tx1"/>
                </a:solidFill>
                <a:latin typeface="+mn-lt"/>
              </a:rPr>
              <a:t>Comprehensive Needs Assessment: </a:t>
            </a:r>
            <a:r>
              <a:rPr lang="en-US" sz="2200" dirty="0" smtClean="0">
                <a:solidFill>
                  <a:schemeClr val="tx1"/>
                </a:solidFill>
                <a:latin typeface="+mn-lt"/>
              </a:rPr>
              <a:t>How are EDT results being addressed through the CNA process? This process includes problem identification, analysis, planning, doing, and evaluation. </a:t>
            </a:r>
          </a:p>
          <a:p>
            <a:pPr marL="285750" indent="-285750">
              <a:spcBef>
                <a:spcPts val="600"/>
              </a:spcBef>
              <a:buFont typeface="Arial" panose="020B0604020202020204" pitchFamily="34" charset="0"/>
              <a:buChar char="•"/>
            </a:pPr>
            <a:r>
              <a:rPr lang="en-US" sz="2200" b="1" dirty="0" smtClean="0">
                <a:solidFill>
                  <a:schemeClr val="tx1"/>
                </a:solidFill>
                <a:latin typeface="+mn-lt"/>
              </a:rPr>
              <a:t>Human Capital Systems</a:t>
            </a:r>
            <a:r>
              <a:rPr lang="en-US" sz="2200" b="1" dirty="0">
                <a:solidFill>
                  <a:schemeClr val="tx1"/>
                </a:solidFill>
                <a:latin typeface="+mn-lt"/>
              </a:rPr>
              <a:t>: </a:t>
            </a:r>
            <a:r>
              <a:rPr lang="en-US" sz="2200" dirty="0" smtClean="0">
                <a:solidFill>
                  <a:schemeClr val="tx1"/>
                </a:solidFill>
                <a:latin typeface="+mn-lt"/>
              </a:rPr>
              <a:t>Through the CNA, LEAs with EDT gaps should consider human capital systems factors that research shows influence </a:t>
            </a:r>
            <a:r>
              <a:rPr lang="en-US" sz="2200" dirty="0">
                <a:solidFill>
                  <a:schemeClr val="tx1"/>
                </a:solidFill>
                <a:latin typeface="+mn-lt"/>
              </a:rPr>
              <a:t>teacher recruitment and </a:t>
            </a:r>
            <a:r>
              <a:rPr lang="en-US" sz="2200" dirty="0" smtClean="0">
                <a:solidFill>
                  <a:schemeClr val="tx1"/>
                </a:solidFill>
                <a:latin typeface="+mn-lt"/>
              </a:rPr>
              <a:t>retention. Plans may address one or more of these factors:</a:t>
            </a:r>
          </a:p>
          <a:p>
            <a:pPr marL="971550" lvl="1" indent="-285750">
              <a:spcBef>
                <a:spcPts val="600"/>
              </a:spcBef>
            </a:pPr>
            <a:r>
              <a:rPr lang="en-US" sz="2200" dirty="0" smtClean="0">
                <a:solidFill>
                  <a:schemeClr val="tx1"/>
                </a:solidFill>
                <a:latin typeface="+mn-lt"/>
              </a:rPr>
              <a:t>Salaries </a:t>
            </a:r>
            <a:r>
              <a:rPr lang="en-US" sz="2200" dirty="0">
                <a:solidFill>
                  <a:schemeClr val="tx1"/>
                </a:solidFill>
                <a:latin typeface="+mn-lt"/>
              </a:rPr>
              <a:t>and other forms of </a:t>
            </a:r>
            <a:r>
              <a:rPr lang="en-US" sz="2200" dirty="0" smtClean="0">
                <a:solidFill>
                  <a:schemeClr val="tx1"/>
                </a:solidFill>
                <a:latin typeface="+mn-lt"/>
              </a:rPr>
              <a:t>compensation; </a:t>
            </a:r>
          </a:p>
          <a:p>
            <a:pPr marL="971550" lvl="1" indent="-285750">
              <a:spcBef>
                <a:spcPts val="600"/>
              </a:spcBef>
            </a:pPr>
            <a:r>
              <a:rPr lang="en-US" sz="2200" dirty="0" smtClean="0">
                <a:solidFill>
                  <a:schemeClr val="tx1"/>
                </a:solidFill>
                <a:latin typeface="+mn-lt"/>
              </a:rPr>
              <a:t>Preparation </a:t>
            </a:r>
            <a:r>
              <a:rPr lang="en-US" sz="2200" dirty="0">
                <a:solidFill>
                  <a:schemeClr val="tx1"/>
                </a:solidFill>
                <a:latin typeface="+mn-lt"/>
              </a:rPr>
              <a:t>and costs to </a:t>
            </a:r>
            <a:r>
              <a:rPr lang="en-US" sz="2200" dirty="0" smtClean="0">
                <a:solidFill>
                  <a:schemeClr val="tx1"/>
                </a:solidFill>
                <a:latin typeface="+mn-lt"/>
              </a:rPr>
              <a:t>entry; </a:t>
            </a:r>
          </a:p>
          <a:p>
            <a:pPr marL="971550" lvl="1" indent="-285750">
              <a:spcBef>
                <a:spcPts val="600"/>
              </a:spcBef>
            </a:pPr>
            <a:r>
              <a:rPr lang="en-US" sz="2200" dirty="0" smtClean="0">
                <a:solidFill>
                  <a:schemeClr val="tx1"/>
                </a:solidFill>
                <a:latin typeface="+mn-lt"/>
              </a:rPr>
              <a:t>Hiring </a:t>
            </a:r>
            <a:r>
              <a:rPr lang="en-US" sz="2200" dirty="0">
                <a:solidFill>
                  <a:schemeClr val="tx1"/>
                </a:solidFill>
                <a:latin typeface="+mn-lt"/>
              </a:rPr>
              <a:t>and personnel </a:t>
            </a:r>
            <a:r>
              <a:rPr lang="en-US" sz="2200" dirty="0" smtClean="0">
                <a:solidFill>
                  <a:schemeClr val="tx1"/>
                </a:solidFill>
                <a:latin typeface="+mn-lt"/>
              </a:rPr>
              <a:t>management; </a:t>
            </a:r>
          </a:p>
          <a:p>
            <a:pPr marL="971550" lvl="1" indent="-285750">
              <a:spcBef>
                <a:spcPts val="600"/>
              </a:spcBef>
            </a:pPr>
            <a:r>
              <a:rPr lang="en-US" sz="2200" dirty="0" smtClean="0">
                <a:solidFill>
                  <a:schemeClr val="tx1"/>
                </a:solidFill>
                <a:latin typeface="+mn-lt"/>
              </a:rPr>
              <a:t>Induction </a:t>
            </a:r>
            <a:r>
              <a:rPr lang="en-US" sz="2200" dirty="0">
                <a:solidFill>
                  <a:schemeClr val="tx1"/>
                </a:solidFill>
                <a:latin typeface="+mn-lt"/>
              </a:rPr>
              <a:t>for new </a:t>
            </a:r>
            <a:r>
              <a:rPr lang="en-US" sz="2200" dirty="0" smtClean="0">
                <a:solidFill>
                  <a:schemeClr val="tx1"/>
                </a:solidFill>
                <a:latin typeface="+mn-lt"/>
              </a:rPr>
              <a:t>teachers; </a:t>
            </a:r>
          </a:p>
          <a:p>
            <a:pPr marL="971550" lvl="1" indent="-285750">
              <a:spcBef>
                <a:spcPts val="600"/>
              </a:spcBef>
            </a:pPr>
            <a:r>
              <a:rPr lang="en-US" sz="2200" dirty="0" smtClean="0">
                <a:solidFill>
                  <a:schemeClr val="tx1"/>
                </a:solidFill>
                <a:latin typeface="+mn-lt"/>
              </a:rPr>
              <a:t>Working </a:t>
            </a:r>
            <a:r>
              <a:rPr lang="en-US" sz="2200" dirty="0">
                <a:solidFill>
                  <a:schemeClr val="tx1"/>
                </a:solidFill>
                <a:latin typeface="+mn-lt"/>
              </a:rPr>
              <a:t>conditions: Supports for all teachers</a:t>
            </a:r>
            <a:r>
              <a:rPr lang="en-US" sz="2200" dirty="0" smtClean="0">
                <a:solidFill>
                  <a:schemeClr val="tx1"/>
                </a:solidFill>
                <a:latin typeface="+mn-lt"/>
              </a:rPr>
              <a:t>.</a:t>
            </a:r>
          </a:p>
          <a:p>
            <a:pPr marL="342900" indent="-342900">
              <a:spcBef>
                <a:spcPts val="600"/>
              </a:spcBef>
              <a:buFont typeface="Arial" panose="020B0604020202020204" pitchFamily="34" charset="0"/>
              <a:buChar char="•"/>
            </a:pPr>
            <a:r>
              <a:rPr lang="en-US" sz="2200" b="1" dirty="0" smtClean="0">
                <a:solidFill>
                  <a:schemeClr val="tx1"/>
                </a:solidFill>
                <a:latin typeface="+mn-lt"/>
              </a:rPr>
              <a:t>Lowest performing schools: </a:t>
            </a:r>
            <a:r>
              <a:rPr lang="en-US" sz="2200" dirty="0" smtClean="0">
                <a:solidFill>
                  <a:schemeClr val="tx1"/>
                </a:solidFill>
                <a:latin typeface="+mn-lt"/>
              </a:rPr>
              <a:t>How are resources being equitably distributed to CS/TS schools? Consider identified human capital factors.</a:t>
            </a:r>
            <a:endParaRPr lang="en-US" sz="2200" b="1" dirty="0" smtClean="0">
              <a:solidFill>
                <a:schemeClr val="tx1"/>
              </a:solidFill>
              <a:latin typeface="+mn-lt"/>
            </a:endParaRPr>
          </a:p>
          <a:p>
            <a:pPr marL="342900" indent="-342900">
              <a:spcBef>
                <a:spcPts val="600"/>
              </a:spcBef>
              <a:buFont typeface="Arial" panose="020B0604020202020204" pitchFamily="34" charset="0"/>
              <a:buChar char="•"/>
            </a:pPr>
            <a:r>
              <a:rPr lang="en-US" sz="2200" b="1" dirty="0" smtClean="0">
                <a:solidFill>
                  <a:schemeClr val="tx1"/>
                </a:solidFill>
                <a:latin typeface="+mn-lt"/>
              </a:rPr>
              <a:t>Use of Title II, Part </a:t>
            </a:r>
            <a:r>
              <a:rPr lang="en-US" sz="2200" b="1" dirty="0">
                <a:solidFill>
                  <a:schemeClr val="tx1"/>
                </a:solidFill>
                <a:latin typeface="+mn-lt"/>
              </a:rPr>
              <a:t>A </a:t>
            </a:r>
            <a:r>
              <a:rPr lang="en-US" sz="2200" b="1" dirty="0" smtClean="0">
                <a:solidFill>
                  <a:schemeClr val="tx1"/>
                </a:solidFill>
                <a:latin typeface="+mn-lt"/>
              </a:rPr>
              <a:t>funds: </a:t>
            </a:r>
            <a:r>
              <a:rPr lang="en-US" sz="2200" dirty="0" smtClean="0">
                <a:solidFill>
                  <a:schemeClr val="tx1"/>
                </a:solidFill>
                <a:latin typeface="+mn-lt"/>
              </a:rPr>
              <a:t>There is a strong connection between Title I, Part A Equitable Distribution of Teachers requirements and using Title II, Part A to address factors contributing to gaps. As a part of the Consolidated Application process, CDE will evaluate whether LEAs with medium or large EDT gaps are using Title II funds to address key factors that impact distribution of teachers.</a:t>
            </a:r>
            <a:endParaRPr lang="en-US" sz="2200" dirty="0">
              <a:solidFill>
                <a:schemeClr val="tx1"/>
              </a:solidFill>
              <a:latin typeface="+mn-lt"/>
            </a:endParaRPr>
          </a:p>
          <a:p>
            <a:pPr marL="285750" indent="-285750">
              <a:buFont typeface="Arial" panose="020B0604020202020204" pitchFamily="34" charset="0"/>
              <a:buChar char="•"/>
            </a:pPr>
            <a:endParaRPr lang="en-US" sz="1600" dirty="0">
              <a:solidFill>
                <a:schemeClr val="tx1"/>
              </a:solidFill>
              <a:latin typeface="+mn-lt"/>
            </a:endParaRPr>
          </a:p>
        </p:txBody>
      </p:sp>
      <p:sp>
        <p:nvSpPr>
          <p:cNvPr id="6" name="Left Brace 5" descr="This bracket is to represent the question within the application. " title="Question in the consolidated application bracket"/>
          <p:cNvSpPr/>
          <p:nvPr/>
        </p:nvSpPr>
        <p:spPr>
          <a:xfrm>
            <a:off x="1630351" y="1383957"/>
            <a:ext cx="259492" cy="98236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40290" y="1433383"/>
            <a:ext cx="1749553" cy="3046988"/>
          </a:xfrm>
          <a:prstGeom prst="rect">
            <a:avLst/>
          </a:prstGeom>
          <a:noFill/>
        </p:spPr>
        <p:txBody>
          <a:bodyPr wrap="square" rtlCol="0">
            <a:spAutoFit/>
          </a:bodyPr>
          <a:lstStyle/>
          <a:p>
            <a:r>
              <a:rPr lang="en-US" b="1" dirty="0" smtClean="0">
                <a:solidFill>
                  <a:srgbClr val="0070C0"/>
                </a:solidFill>
              </a:rPr>
              <a:t>Question in Consolidated Application </a:t>
            </a:r>
          </a:p>
          <a:p>
            <a:r>
              <a:rPr lang="en-US" sz="1200" dirty="0" smtClean="0"/>
              <a:t>(Title 1 narrative, Q4)</a:t>
            </a:r>
          </a:p>
          <a:p>
            <a:endParaRPr lang="en-US" b="1" dirty="0" smtClean="0"/>
          </a:p>
          <a:p>
            <a:endParaRPr lang="en-US" b="1" dirty="0" smtClean="0"/>
          </a:p>
          <a:p>
            <a:endParaRPr lang="en-US" b="1" dirty="0"/>
          </a:p>
          <a:p>
            <a:endParaRPr lang="en-US" b="1" dirty="0" smtClean="0"/>
          </a:p>
          <a:p>
            <a:endParaRPr lang="en-US" b="1" dirty="0">
              <a:solidFill>
                <a:srgbClr val="EF7521"/>
              </a:solidFill>
            </a:endParaRPr>
          </a:p>
          <a:p>
            <a:r>
              <a:rPr lang="en-US" b="1" dirty="0" smtClean="0">
                <a:solidFill>
                  <a:srgbClr val="EF7521"/>
                </a:solidFill>
              </a:rPr>
              <a:t>Planning Considerations</a:t>
            </a:r>
            <a:endParaRPr lang="en-US" b="1" dirty="0">
              <a:solidFill>
                <a:srgbClr val="EF7521"/>
              </a:solidFill>
            </a:endParaRPr>
          </a:p>
        </p:txBody>
      </p:sp>
      <p:sp>
        <p:nvSpPr>
          <p:cNvPr id="7" name="Left Brace 6" descr="This brakcet indicates what you need to consider when planning for the Title I Narrative, question 4." title="Planning Considerations bracket"/>
          <p:cNvSpPr/>
          <p:nvPr/>
        </p:nvSpPr>
        <p:spPr>
          <a:xfrm>
            <a:off x="1616513" y="2601097"/>
            <a:ext cx="273330" cy="3687292"/>
          </a:xfrm>
          <a:prstGeom prst="lef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7554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0"/>
            <a:ext cx="8524447" cy="710141"/>
          </a:xfrm>
        </p:spPr>
        <p:txBody>
          <a:bodyPr>
            <a:normAutofit/>
          </a:bodyPr>
          <a:lstStyle/>
          <a:p>
            <a:r>
              <a:rPr lang="en-US" dirty="0" smtClean="0"/>
              <a:t>EDT Data Sharing, Planning, Supports: Timeline</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11</a:t>
            </a:fld>
            <a:endParaRPr lang="en-US" dirty="0"/>
          </a:p>
        </p:txBody>
      </p:sp>
      <p:graphicFrame>
        <p:nvGraphicFramePr>
          <p:cNvPr id="5" name="Content Placeholder 4" descr="April - June timeline" title="Timeline"/>
          <p:cNvGraphicFramePr>
            <a:graphicFrameLocks noGrp="1"/>
          </p:cNvGraphicFramePr>
          <p:nvPr>
            <p:ph idx="1"/>
            <p:extLst>
              <p:ext uri="{D42A27DB-BD31-4B8C-83A1-F6EECF244321}">
                <p14:modId xmlns:p14="http://schemas.microsoft.com/office/powerpoint/2010/main" val="332822638"/>
              </p:ext>
            </p:extLst>
          </p:nvPr>
        </p:nvGraphicFramePr>
        <p:xfrm>
          <a:off x="559215" y="984461"/>
          <a:ext cx="7954654" cy="2458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59215" y="2922030"/>
            <a:ext cx="2455834" cy="3108543"/>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LEAs with identified overall medium or large gaps use most recent EDT results (2017-18) to inform planning for 2019-20 Consolidated Application grant cycle.</a:t>
            </a:r>
          </a:p>
          <a:p>
            <a:pPr marL="285750" indent="-285750">
              <a:buFont typeface="Wingdings" panose="05000000000000000000" pitchFamily="2" charset="2"/>
              <a:buChar char="Ø"/>
            </a:pPr>
            <a:r>
              <a:rPr lang="en-US" sz="1400" dirty="0" smtClean="0"/>
              <a:t>CDE will reach out to LEAs with medium or large gaps to offer technical support.</a:t>
            </a:r>
          </a:p>
          <a:p>
            <a:pPr marL="285750" indent="-285750">
              <a:buFont typeface="Wingdings" panose="05000000000000000000" pitchFamily="2" charset="2"/>
              <a:buChar char="Ø"/>
            </a:pPr>
            <a:r>
              <a:rPr lang="en-US" sz="1400" dirty="0" smtClean="0"/>
              <a:t>LEAs with overall small gaps consider most recent EDT results in developing local plan.</a:t>
            </a:r>
            <a:endParaRPr lang="en-US" sz="1400" dirty="0"/>
          </a:p>
        </p:txBody>
      </p:sp>
      <p:sp>
        <p:nvSpPr>
          <p:cNvPr id="7" name="TextBox 6"/>
          <p:cNvSpPr txBox="1"/>
          <p:nvPr/>
        </p:nvSpPr>
        <p:spPr>
          <a:xfrm>
            <a:off x="3128244" y="2922030"/>
            <a:ext cx="2450831" cy="3323987"/>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CDE shares SY2018-19 EDT results with LEAs by end of May.</a:t>
            </a:r>
          </a:p>
          <a:p>
            <a:pPr marL="285750" indent="-285750">
              <a:buFont typeface="Wingdings" panose="05000000000000000000" pitchFamily="2" charset="2"/>
              <a:buChar char="Ø"/>
            </a:pPr>
            <a:r>
              <a:rPr lang="en-US" sz="1400" dirty="0" smtClean="0"/>
              <a:t>Any LEAs with gaps are encouraged to consider latest EDT results in their action plans. However, LEAs are not required to use these data in 2019-20 Consolidated Application cycle, due to lag in timing.</a:t>
            </a:r>
          </a:p>
          <a:p>
            <a:pPr marL="285750" indent="-285750">
              <a:buFont typeface="Wingdings" panose="05000000000000000000" pitchFamily="2" charset="2"/>
              <a:buChar char="Ø"/>
            </a:pPr>
            <a:r>
              <a:rPr lang="en-US" sz="1400" dirty="0" smtClean="0"/>
              <a:t>CDE will continue to support any LEAs with medium or large gaps in planning.</a:t>
            </a:r>
            <a:endParaRPr lang="en-US" sz="1400" dirty="0"/>
          </a:p>
        </p:txBody>
      </p:sp>
      <p:sp>
        <p:nvSpPr>
          <p:cNvPr id="8" name="TextBox 7"/>
          <p:cNvSpPr txBox="1"/>
          <p:nvPr/>
        </p:nvSpPr>
        <p:spPr>
          <a:xfrm>
            <a:off x="5697273" y="2922030"/>
            <a:ext cx="2377868" cy="2462213"/>
          </a:xfrm>
          <a:prstGeom prst="rect">
            <a:avLst/>
          </a:prstGeom>
          <a:noFill/>
        </p:spPr>
        <p:txBody>
          <a:bodyPr wrap="square" rtlCol="0">
            <a:spAutoFit/>
          </a:bodyPr>
          <a:lstStyle/>
          <a:p>
            <a:pPr marL="285750" indent="-285750">
              <a:buFont typeface="Wingdings" panose="05000000000000000000" pitchFamily="2" charset="2"/>
              <a:buChar char="Ø"/>
            </a:pPr>
            <a:r>
              <a:rPr lang="en-US" sz="1400" dirty="0" smtClean="0"/>
              <a:t>CDE continues providing planning supports to LEAs with medium or large gaps. </a:t>
            </a:r>
          </a:p>
          <a:p>
            <a:pPr marL="285750" indent="-285750">
              <a:buFont typeface="Wingdings" panose="05000000000000000000" pitchFamily="2" charset="2"/>
              <a:buChar char="Ø"/>
            </a:pPr>
            <a:r>
              <a:rPr lang="en-US" sz="1400" dirty="0" smtClean="0"/>
              <a:t>All LEAs with medium or large overall gaps submit a plan under Title I, Narrative Question 4 in the Consolidated Application by end of June.</a:t>
            </a:r>
          </a:p>
        </p:txBody>
      </p:sp>
    </p:spTree>
    <p:extLst>
      <p:ext uri="{BB962C8B-B14F-4D97-AF65-F5344CB8AC3E}">
        <p14:creationId xmlns:p14="http://schemas.microsoft.com/office/powerpoint/2010/main" val="189939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EDT Gap Size Data Sharing</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12</a:t>
            </a:fld>
            <a:endParaRPr lang="en-US" dirty="0"/>
          </a:p>
        </p:txBody>
      </p:sp>
      <p:sp>
        <p:nvSpPr>
          <p:cNvPr id="3" name="Content Placeholder 2"/>
          <p:cNvSpPr>
            <a:spLocks noGrp="1"/>
          </p:cNvSpPr>
          <p:nvPr>
            <p:ph idx="1"/>
          </p:nvPr>
        </p:nvSpPr>
        <p:spPr>
          <a:xfrm>
            <a:off x="628650" y="1782146"/>
            <a:ext cx="7886700" cy="4032231"/>
          </a:xfrm>
        </p:spPr>
        <p:txBody>
          <a:bodyPr>
            <a:normAutofit/>
          </a:bodyPr>
          <a:lstStyle/>
          <a:p>
            <a:pPr marL="342900" indent="-342900">
              <a:buFont typeface="Arial" panose="020B0604020202020204" pitchFamily="34" charset="0"/>
              <a:buChar char="•"/>
            </a:pPr>
            <a:r>
              <a:rPr lang="en-US" sz="2000" dirty="0" smtClean="0">
                <a:solidFill>
                  <a:schemeClr val="tx1"/>
                </a:solidFill>
              </a:rPr>
              <a:t>CDE will share EDT gap size results directly with LEA Authorized Representatives via email, and post these on the EDT page.</a:t>
            </a:r>
          </a:p>
          <a:p>
            <a:pPr marL="342900" indent="-342900">
              <a:buFont typeface="Arial" panose="020B0604020202020204" pitchFamily="34" charset="0"/>
              <a:buChar char="•"/>
            </a:pPr>
            <a:r>
              <a:rPr lang="en-US" sz="2000" dirty="0" smtClean="0">
                <a:solidFill>
                  <a:schemeClr val="tx1"/>
                </a:solidFill>
              </a:rPr>
              <a:t>The data file will look like the example provided below.</a:t>
            </a:r>
            <a:endParaRPr lang="en-US" sz="2000" dirty="0">
              <a:solidFill>
                <a:schemeClr val="tx1"/>
              </a:solidFill>
            </a:endParaRPr>
          </a:p>
        </p:txBody>
      </p:sp>
      <p:pic>
        <p:nvPicPr>
          <p:cNvPr id="6" name="Picture 5" descr="Shows example EDT gap size data" title="Example EDT gap size file"/>
          <p:cNvPicPr>
            <a:picLocks noChangeAspect="1"/>
          </p:cNvPicPr>
          <p:nvPr/>
        </p:nvPicPr>
        <p:blipFill>
          <a:blip r:embed="rId2"/>
          <a:stretch>
            <a:fillRect/>
          </a:stretch>
        </p:blipFill>
        <p:spPr>
          <a:xfrm>
            <a:off x="345231" y="3223180"/>
            <a:ext cx="8612007" cy="1460787"/>
          </a:xfrm>
          <a:prstGeom prst="rect">
            <a:avLst/>
          </a:prstGeom>
        </p:spPr>
      </p:pic>
    </p:spTree>
    <p:extLst>
      <p:ext uri="{BB962C8B-B14F-4D97-AF65-F5344CB8AC3E}">
        <p14:creationId xmlns:p14="http://schemas.microsoft.com/office/powerpoint/2010/main" val="29020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EDT data and BOCES – Coordination is Key</a:t>
            </a:r>
            <a:endParaRPr lang="en-US" sz="3200" dirty="0"/>
          </a:p>
        </p:txBody>
      </p:sp>
      <p:sp>
        <p:nvSpPr>
          <p:cNvPr id="3" name="Content Placeholder 2"/>
          <p:cNvSpPr>
            <a:spLocks noGrp="1"/>
          </p:cNvSpPr>
          <p:nvPr>
            <p:ph idx="1"/>
          </p:nvPr>
        </p:nvSpPr>
        <p:spPr>
          <a:xfrm>
            <a:off x="628650" y="1737332"/>
            <a:ext cx="7735062" cy="4351338"/>
          </a:xfrm>
        </p:spPr>
        <p:txBody>
          <a:bodyPr>
            <a:normAutofit lnSpcReduction="10000"/>
          </a:bodyPr>
          <a:lstStyle/>
          <a:p>
            <a:pPr marL="342900" lvl="0" indent="-342900">
              <a:buFont typeface="Arial" panose="020B0604020202020204" pitchFamily="34" charset="0"/>
              <a:buChar char="•"/>
            </a:pPr>
            <a:r>
              <a:rPr lang="en-US" dirty="0">
                <a:solidFill>
                  <a:schemeClr val="tx1"/>
                </a:solidFill>
                <a:latin typeface="+mn-lt"/>
              </a:rPr>
              <a:t>According to ESSA statute, </a:t>
            </a:r>
            <a:r>
              <a:rPr lang="en-US" dirty="0" smtClean="0">
                <a:solidFill>
                  <a:schemeClr val="tx1"/>
                </a:solidFill>
                <a:latin typeface="+mn-lt"/>
              </a:rPr>
              <a:t>Local Education Agencies (LEAs) </a:t>
            </a:r>
            <a:r>
              <a:rPr lang="en-US" dirty="0">
                <a:solidFill>
                  <a:schemeClr val="tx1"/>
                </a:solidFill>
                <a:latin typeface="+mn-lt"/>
              </a:rPr>
              <a:t>are accountable for developing a plan to address EDT disparities (Sec. 1112 (b)(2</a:t>
            </a:r>
            <a:r>
              <a:rPr lang="en-US" dirty="0" smtClean="0">
                <a:solidFill>
                  <a:schemeClr val="tx1"/>
                </a:solidFill>
                <a:latin typeface="+mn-lt"/>
              </a:rPr>
              <a:t>)).</a:t>
            </a:r>
          </a:p>
          <a:p>
            <a:pPr marL="342900" indent="-342900">
              <a:buFont typeface="Arial" panose="020B0604020202020204" pitchFamily="34" charset="0"/>
              <a:buChar char="•"/>
            </a:pPr>
            <a:r>
              <a:rPr lang="en-US" dirty="0">
                <a:solidFill>
                  <a:schemeClr val="tx1"/>
                </a:solidFill>
                <a:latin typeface="+mn-lt"/>
              </a:rPr>
              <a:t>If the BOCES manages the Title I funds on behalf of an LEA with an EDT gap, they should be partners in the planning process to address gaps. Use of Title II funds should also be considered. </a:t>
            </a:r>
          </a:p>
          <a:p>
            <a:pPr marL="342900" indent="-342900">
              <a:buFont typeface="Arial" panose="020B0604020202020204" pitchFamily="34" charset="0"/>
              <a:buChar char="•"/>
            </a:pPr>
            <a:r>
              <a:rPr lang="en-US" dirty="0" smtClean="0">
                <a:solidFill>
                  <a:schemeClr val="tx1"/>
                </a:solidFill>
                <a:latin typeface="+mn-lt"/>
              </a:rPr>
              <a:t>LEAs </a:t>
            </a:r>
            <a:r>
              <a:rPr lang="en-US" dirty="0">
                <a:solidFill>
                  <a:schemeClr val="tx1"/>
                </a:solidFill>
                <a:latin typeface="+mn-lt"/>
              </a:rPr>
              <a:t>are encouraged to share school-level EDT data results to help inform the BOCES development of Title I and Title II </a:t>
            </a:r>
            <a:r>
              <a:rPr lang="en-US" dirty="0" smtClean="0">
                <a:solidFill>
                  <a:schemeClr val="tx1"/>
                </a:solidFill>
                <a:latin typeface="+mn-lt"/>
              </a:rPr>
              <a:t>plans (if applicable). </a:t>
            </a:r>
            <a:r>
              <a:rPr lang="en-US" dirty="0">
                <a:solidFill>
                  <a:schemeClr val="tx1"/>
                </a:solidFill>
                <a:latin typeface="+mn-lt"/>
              </a:rPr>
              <a:t>This is a part of the consultation agreement between LEAs and BOCES documented in the Consolidated Application</a:t>
            </a:r>
            <a:r>
              <a:rPr lang="en-US" dirty="0" smtClean="0">
                <a:solidFill>
                  <a:schemeClr val="tx1"/>
                </a:solidFill>
                <a:latin typeface="+mn-lt"/>
              </a:rPr>
              <a:t>.</a:t>
            </a:r>
            <a:endParaRPr lang="en-US" dirty="0">
              <a:solidFill>
                <a:schemeClr val="tx1"/>
              </a:solidFill>
              <a:latin typeface="+mn-lt"/>
            </a:endParaRP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13</a:t>
            </a:fld>
            <a:endParaRPr lang="en-US" dirty="0"/>
          </a:p>
        </p:txBody>
      </p:sp>
    </p:spTree>
    <p:extLst>
      <p:ext uri="{BB962C8B-B14F-4D97-AF65-F5344CB8AC3E}">
        <p14:creationId xmlns:p14="http://schemas.microsoft.com/office/powerpoint/2010/main" val="161718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274320" y="274320"/>
            <a:ext cx="78867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EDT </a:t>
            </a:r>
            <a:r>
              <a:rPr lang="en-US" dirty="0" smtClean="0"/>
              <a:t>Resources</a:t>
            </a:r>
            <a:endParaRPr dirty="0"/>
          </a:p>
        </p:txBody>
      </p:sp>
      <p:sp>
        <p:nvSpPr>
          <p:cNvPr id="152" name="Google Shape;152;p20"/>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14</a:t>
            </a:fld>
            <a:endParaRPr/>
          </a:p>
        </p:txBody>
      </p:sp>
      <p:sp>
        <p:nvSpPr>
          <p:cNvPr id="4" name="TextBox 3"/>
          <p:cNvSpPr txBox="1"/>
          <p:nvPr/>
        </p:nvSpPr>
        <p:spPr>
          <a:xfrm>
            <a:off x="742022" y="1662545"/>
            <a:ext cx="3363448" cy="3046988"/>
          </a:xfrm>
          <a:prstGeom prst="rect">
            <a:avLst/>
          </a:prstGeom>
          <a:solidFill>
            <a:schemeClr val="accent4">
              <a:lumMod val="60000"/>
              <a:lumOff val="40000"/>
            </a:schemeClr>
          </a:solidFill>
          <a:ln>
            <a:solidFill>
              <a:schemeClr val="tx1"/>
            </a:solidFill>
          </a:ln>
        </p:spPr>
        <p:txBody>
          <a:bodyPr wrap="square" rtlCol="0">
            <a:spAutoFit/>
          </a:bodyPr>
          <a:lstStyle/>
          <a:p>
            <a:pPr fontAlgn="t"/>
            <a:r>
              <a:rPr lang="en-US" sz="2400" b="1" dirty="0" smtClean="0"/>
              <a:t>Available Now!</a:t>
            </a:r>
          </a:p>
          <a:p>
            <a:pPr fontAlgn="t"/>
            <a:endParaRPr lang="en-US" sz="2000" b="1" dirty="0" smtClean="0"/>
          </a:p>
          <a:p>
            <a:pPr marL="285750" indent="-285750" fontAlgn="t">
              <a:buFont typeface="Arial" panose="020B0604020202020204" pitchFamily="34" charset="0"/>
              <a:buChar char="•"/>
            </a:pPr>
            <a:r>
              <a:rPr lang="en-US" dirty="0" smtClean="0"/>
              <a:t>School-Level </a:t>
            </a:r>
            <a:r>
              <a:rPr lang="en-US" dirty="0"/>
              <a:t>EDT </a:t>
            </a:r>
            <a:r>
              <a:rPr lang="en-US" dirty="0" smtClean="0"/>
              <a:t>Results</a:t>
            </a:r>
            <a:endParaRPr lang="en-US" dirty="0"/>
          </a:p>
          <a:p>
            <a:pPr marL="285750" indent="-285750" fontAlgn="t">
              <a:buFont typeface="Arial" panose="020B0604020202020204" pitchFamily="34" charset="0"/>
              <a:buChar char="•"/>
            </a:pPr>
            <a:r>
              <a:rPr lang="en-US" dirty="0"/>
              <a:t>Explanation of EDT </a:t>
            </a:r>
            <a:r>
              <a:rPr lang="en-US" dirty="0" smtClean="0"/>
              <a:t>Methodology</a:t>
            </a:r>
            <a:endParaRPr lang="en-US" dirty="0"/>
          </a:p>
          <a:p>
            <a:pPr marL="285750" indent="-285750" fontAlgn="t">
              <a:buFont typeface="Arial" panose="020B0604020202020204" pitchFamily="34" charset="0"/>
              <a:buChar char="•"/>
            </a:pPr>
            <a:r>
              <a:rPr lang="en-US" dirty="0"/>
              <a:t>Meeting ESSA EDT Requirements </a:t>
            </a:r>
            <a:r>
              <a:rPr lang="en-US" dirty="0" smtClean="0"/>
              <a:t>– FAQ Guide</a:t>
            </a:r>
            <a:endParaRPr lang="en-US" dirty="0"/>
          </a:p>
          <a:p>
            <a:pPr marL="285750" indent="-285750" fontAlgn="t">
              <a:buFont typeface="Arial" panose="020B0604020202020204" pitchFamily="34" charset="0"/>
              <a:buChar char="•"/>
            </a:pPr>
            <a:r>
              <a:rPr lang="en-US" dirty="0"/>
              <a:t>Engaging Stakeholders About Educator Equity </a:t>
            </a:r>
          </a:p>
          <a:p>
            <a:endParaRPr lang="en-US" dirty="0"/>
          </a:p>
        </p:txBody>
      </p:sp>
      <p:sp>
        <p:nvSpPr>
          <p:cNvPr id="3" name="Down Arrow 2" descr="Points from what is available now to the resource page of EDT" title="Available now arrow"/>
          <p:cNvSpPr/>
          <p:nvPr/>
        </p:nvSpPr>
        <p:spPr>
          <a:xfrm>
            <a:off x="2050521" y="4785179"/>
            <a:ext cx="746449" cy="376836"/>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42020" y="5237662"/>
            <a:ext cx="7114356" cy="738664"/>
          </a:xfrm>
          <a:prstGeom prst="rect">
            <a:avLst/>
          </a:prstGeom>
          <a:solidFill>
            <a:schemeClr val="accent4">
              <a:lumMod val="40000"/>
              <a:lumOff val="60000"/>
            </a:schemeClr>
          </a:solidFill>
          <a:ln>
            <a:solidFill>
              <a:schemeClr val="tx1"/>
            </a:solidFill>
          </a:ln>
        </p:spPr>
        <p:txBody>
          <a:bodyPr wrap="square" rtlCol="0">
            <a:spAutoFit/>
          </a:bodyPr>
          <a:lstStyle/>
          <a:p>
            <a:r>
              <a:rPr lang="en-US" sz="1400" dirty="0" smtClean="0"/>
              <a:t>Head to </a:t>
            </a:r>
            <a:r>
              <a:rPr lang="en-US" sz="1400" dirty="0" smtClean="0">
                <a:hlinkClick r:id="rId3"/>
              </a:rPr>
              <a:t>CDE Federal Program’s EDT page </a:t>
            </a:r>
            <a:r>
              <a:rPr lang="en-US" sz="1400" dirty="0"/>
              <a:t>to </a:t>
            </a:r>
            <a:r>
              <a:rPr lang="en-US" sz="1400" dirty="0" smtClean="0"/>
              <a:t>access these resources (data shared via </a:t>
            </a:r>
            <a:r>
              <a:rPr lang="en-US" sz="1400" dirty="0" err="1" smtClean="0"/>
              <a:t>Syncplicity</a:t>
            </a:r>
            <a:r>
              <a:rPr lang="en-US" sz="1400" dirty="0" smtClean="0"/>
              <a:t>): </a:t>
            </a:r>
            <a:r>
              <a:rPr lang="en-US" sz="1400" dirty="0" smtClean="0"/>
              <a:t>www.cde.state.co.us/fedprograms/equitabledistributionofteachers</a:t>
            </a:r>
            <a:endParaRPr lang="en-US" sz="1400" dirty="0"/>
          </a:p>
          <a:p>
            <a:endParaRPr lang="en-US" sz="1400" dirty="0" smtClean="0"/>
          </a:p>
        </p:txBody>
      </p:sp>
      <p:sp>
        <p:nvSpPr>
          <p:cNvPr id="6" name="TextBox 5"/>
          <p:cNvSpPr txBox="1"/>
          <p:nvPr/>
        </p:nvSpPr>
        <p:spPr>
          <a:xfrm>
            <a:off x="4797572" y="1662545"/>
            <a:ext cx="3264078" cy="2985433"/>
          </a:xfrm>
          <a:prstGeom prst="rect">
            <a:avLst/>
          </a:prstGeom>
          <a:solidFill>
            <a:schemeClr val="accent1">
              <a:lumMod val="40000"/>
              <a:lumOff val="60000"/>
            </a:schemeClr>
          </a:solidFill>
          <a:ln>
            <a:solidFill>
              <a:schemeClr val="tx1"/>
            </a:solidFill>
          </a:ln>
        </p:spPr>
        <p:txBody>
          <a:bodyPr wrap="square" rtlCol="0">
            <a:spAutoFit/>
          </a:bodyPr>
          <a:lstStyle/>
          <a:p>
            <a:pPr fontAlgn="t"/>
            <a:r>
              <a:rPr lang="en-US" sz="2400" b="1" dirty="0" smtClean="0"/>
              <a:t>On the Horizon</a:t>
            </a:r>
          </a:p>
          <a:p>
            <a:pPr fontAlgn="t"/>
            <a:endParaRPr lang="en-US" sz="2000" b="1" dirty="0" smtClean="0"/>
          </a:p>
          <a:p>
            <a:pPr marL="285750" indent="-285750" fontAlgn="t">
              <a:buFont typeface="Arial" panose="020B0604020202020204" pitchFamily="34" charset="0"/>
              <a:buChar char="•"/>
            </a:pPr>
            <a:r>
              <a:rPr lang="en-US" dirty="0" smtClean="0"/>
              <a:t>Additional EDT planning guidance</a:t>
            </a:r>
            <a:endParaRPr lang="en-US" dirty="0"/>
          </a:p>
          <a:p>
            <a:pPr marL="285750" indent="-285750" fontAlgn="t">
              <a:buFont typeface="Arial" panose="020B0604020202020204" pitchFamily="34" charset="0"/>
              <a:buChar char="•"/>
            </a:pPr>
            <a:r>
              <a:rPr lang="en-US" dirty="0" smtClean="0"/>
              <a:t>Updated Human Capital Systems self-evaluation tool (focus on evidence-based strategies to address EDT gaps)</a:t>
            </a:r>
          </a:p>
          <a:p>
            <a:pPr marL="285750" indent="-285750" fontAlgn="t">
              <a:buFont typeface="Arial" panose="020B0604020202020204" pitchFamily="34" charset="0"/>
              <a:buChar char="•"/>
            </a:pPr>
            <a:endParaRPr lang="en-US" dirty="0"/>
          </a:p>
        </p:txBody>
      </p:sp>
    </p:spTree>
    <p:extLst>
      <p:ext uri="{BB962C8B-B14F-4D97-AF65-F5344CB8AC3E}">
        <p14:creationId xmlns:p14="http://schemas.microsoft.com/office/powerpoint/2010/main" val="4209753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95700" y="316141"/>
            <a:ext cx="6653170" cy="710100"/>
          </a:xfrm>
          <a:prstGeom prst="rect">
            <a:avLst/>
          </a:prstGeom>
        </p:spPr>
        <p:txBody>
          <a:bodyPr spcFirstLastPara="1" wrap="square" lIns="0" tIns="0" rIns="0" bIns="0" anchor="t" anchorCtr="0">
            <a:noAutofit/>
          </a:bodyPr>
          <a:lstStyle/>
          <a:p>
            <a:pPr>
              <a:spcBef>
                <a:spcPts val="0"/>
              </a:spcBef>
            </a:pPr>
            <a:r>
              <a:rPr lang="en-US" dirty="0" smtClean="0"/>
              <a:t>Questions?</a:t>
            </a:r>
            <a:endParaRPr dirty="0"/>
          </a:p>
        </p:txBody>
      </p:sp>
      <p:sp>
        <p:nvSpPr>
          <p:cNvPr id="116" name="Google Shape;116;p18"/>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15</a:t>
            </a:fld>
            <a:endParaRPr/>
          </a:p>
        </p:txBody>
      </p:sp>
      <p:pic>
        <p:nvPicPr>
          <p:cNvPr id="1026" name="Picture 2" descr="https://lh5.googleusercontent.com/yQxIHwyNCpmOq1ONiHfrVWbs-UXVF04S0KUVHaOPNuIK6AVMqKeF4UbyUazvxOluLM9v_nsbxr4SEafU9N47SUlVQa1IEtDZcgOA0O6EV2R2SR3wM6ypws_4l38y7G01TuvGYkDB8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688" y="1550085"/>
            <a:ext cx="5811711" cy="2528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0583" y="4325553"/>
            <a:ext cx="7137919" cy="2031325"/>
          </a:xfrm>
          <a:prstGeom prst="rect">
            <a:avLst/>
          </a:prstGeom>
          <a:noFill/>
        </p:spPr>
        <p:txBody>
          <a:bodyPr wrap="square" rtlCol="0">
            <a:spAutoFit/>
          </a:bodyPr>
          <a:lstStyle/>
          <a:p>
            <a:pPr algn="ctr"/>
            <a:r>
              <a:rPr lang="en-US" dirty="0"/>
              <a:t>For more information, contact Jeremy </a:t>
            </a:r>
            <a:r>
              <a:rPr lang="en-US" dirty="0" smtClean="0"/>
              <a:t>Meredith, ESEA Senior Consultant, Title II Specialist, </a:t>
            </a:r>
            <a:r>
              <a:rPr lang="en-US" dirty="0"/>
              <a:t>at </a:t>
            </a:r>
            <a:r>
              <a:rPr lang="en-US" u="sng" dirty="0" smtClean="0">
                <a:hlinkClick r:id="rId4"/>
              </a:rPr>
              <a:t>Meredith_J@cde.state.co.us</a:t>
            </a:r>
            <a:r>
              <a:rPr lang="en-US" dirty="0" smtClean="0"/>
              <a:t> or Tina Negley, Data, Accountability Evaluation, and Reporting </a:t>
            </a:r>
            <a:r>
              <a:rPr lang="en-US" dirty="0"/>
              <a:t>Senior </a:t>
            </a:r>
            <a:r>
              <a:rPr lang="en-US" dirty="0" smtClean="0"/>
              <a:t>Consultant at </a:t>
            </a:r>
            <a:r>
              <a:rPr lang="en-US" dirty="0" smtClean="0">
                <a:hlinkClick r:id="rId5"/>
              </a:rPr>
              <a:t>Negley_T@cde.state.co.us</a:t>
            </a:r>
            <a:endParaRPr lang="en-US" dirty="0" smtClean="0"/>
          </a:p>
          <a:p>
            <a:pPr algn="ctr"/>
            <a:r>
              <a:rPr lang="en-US" b="1" dirty="0" smtClean="0"/>
              <a:t>or</a:t>
            </a:r>
          </a:p>
          <a:p>
            <a:pPr algn="ctr"/>
            <a:r>
              <a:rPr lang="en-US" b="1" dirty="0" smtClean="0">
                <a:hlinkClick r:id="rId6"/>
              </a:rPr>
              <a:t>Your District’s Regional Contact </a:t>
            </a:r>
            <a:r>
              <a:rPr lang="en-US" dirty="0" smtClean="0"/>
              <a:t>www.cde.state.co.us/fedprograms/ov/index</a:t>
            </a:r>
            <a:endParaRPr lang="en-US" b="1" dirty="0" smtClean="0">
              <a:solidFill>
                <a:srgbClr val="00B050"/>
              </a:solidFill>
            </a:endParaRPr>
          </a:p>
        </p:txBody>
      </p:sp>
    </p:spTree>
    <p:extLst>
      <p:ext uri="{BB962C8B-B14F-4D97-AF65-F5344CB8AC3E}">
        <p14:creationId xmlns:p14="http://schemas.microsoft.com/office/powerpoint/2010/main" val="317946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95700" y="248749"/>
            <a:ext cx="87483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Agenda</a:t>
            </a:r>
            <a:r>
              <a:rPr lang="en-US" dirty="0"/>
              <a:t>:</a:t>
            </a:r>
            <a:r>
              <a:rPr lang="en-US" dirty="0" smtClean="0"/>
              <a:t> Our Discussion Path Today</a:t>
            </a:r>
            <a:endParaRPr dirty="0"/>
          </a:p>
        </p:txBody>
      </p:sp>
      <p:sp>
        <p:nvSpPr>
          <p:cNvPr id="116" name="Google Shape;116;p18"/>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2</a:t>
            </a:fld>
            <a:endParaRPr/>
          </a:p>
        </p:txBody>
      </p:sp>
      <p:graphicFrame>
        <p:nvGraphicFramePr>
          <p:cNvPr id="2" name="Diagram 1" descr="This graphic presents the topics that will be covered in the presentation: Why EDT?; The rationale for gap size analysis; calculating gap size; rules for overall gap size; number of LEAs with gaps; and actions required and CDE supports." title="Agenda topics"/>
          <p:cNvGraphicFramePr/>
          <p:nvPr>
            <p:extLst>
              <p:ext uri="{D42A27DB-BD31-4B8C-83A1-F6EECF244321}">
                <p14:modId xmlns:p14="http://schemas.microsoft.com/office/powerpoint/2010/main" val="2433730148"/>
              </p:ext>
            </p:extLst>
          </p:nvPr>
        </p:nvGraphicFramePr>
        <p:xfrm>
          <a:off x="274320" y="1402672"/>
          <a:ext cx="8656616" cy="4509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1325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95700" y="449854"/>
            <a:ext cx="87483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Why EDT? An Overview</a:t>
            </a:r>
            <a:endParaRPr dirty="0"/>
          </a:p>
        </p:txBody>
      </p:sp>
      <p:sp>
        <p:nvSpPr>
          <p:cNvPr id="116" name="Google Shape;116;p18"/>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3</a:t>
            </a:fld>
            <a:endParaRPr/>
          </a:p>
        </p:txBody>
      </p:sp>
      <p:sp>
        <p:nvSpPr>
          <p:cNvPr id="22" name="TextBox 21"/>
          <p:cNvSpPr txBox="1"/>
          <p:nvPr/>
        </p:nvSpPr>
        <p:spPr>
          <a:xfrm>
            <a:off x="274320" y="1515048"/>
            <a:ext cx="5781248" cy="3693319"/>
          </a:xfrm>
          <a:prstGeom prst="rect">
            <a:avLst/>
          </a:prstGeom>
          <a:noFill/>
        </p:spPr>
        <p:txBody>
          <a:bodyPr wrap="square" rtlCol="0">
            <a:spAutoFit/>
          </a:bodyPr>
          <a:lstStyle/>
          <a:p>
            <a:r>
              <a:rPr lang="en-US" b="1" dirty="0" smtClean="0"/>
              <a:t>State Level</a:t>
            </a:r>
          </a:p>
          <a:p>
            <a:r>
              <a:rPr lang="en-US" dirty="0" smtClean="0"/>
              <a:t>ESSA requires </a:t>
            </a:r>
            <a:r>
              <a:rPr lang="en-US" dirty="0"/>
              <a:t>state education agencies to </a:t>
            </a:r>
            <a:r>
              <a:rPr lang="en-US" b="1" dirty="0"/>
              <a:t>annually evaluate </a:t>
            </a:r>
            <a:r>
              <a:rPr lang="en-US" dirty="0"/>
              <a:t>whether low-income and minority students are taught at disproportionate rates by ineffective, out-of-field, or inexperienced teachers compared to their higher-income, non-minority </a:t>
            </a:r>
            <a:r>
              <a:rPr lang="en-US" dirty="0" smtClean="0"/>
              <a:t>peers. (</a:t>
            </a:r>
            <a:r>
              <a:rPr lang="en-US" dirty="0"/>
              <a:t>ESSA, §1111 (g)(2)(b</a:t>
            </a:r>
            <a:r>
              <a:rPr lang="en-US" dirty="0" smtClean="0"/>
              <a:t>))</a:t>
            </a:r>
          </a:p>
          <a:p>
            <a:endParaRPr lang="en-US" dirty="0"/>
          </a:p>
          <a:p>
            <a:r>
              <a:rPr lang="en-US" b="1" dirty="0" smtClean="0"/>
              <a:t>LEA Level</a:t>
            </a:r>
          </a:p>
          <a:p>
            <a:r>
              <a:rPr lang="en-US" dirty="0" smtClean="0"/>
              <a:t>ESSA </a:t>
            </a:r>
            <a:r>
              <a:rPr lang="en-US" dirty="0"/>
              <a:t>also requires </a:t>
            </a:r>
            <a:r>
              <a:rPr lang="en-US" dirty="0" smtClean="0"/>
              <a:t>districts </a:t>
            </a:r>
            <a:r>
              <a:rPr lang="en-US" b="1" dirty="0" smtClean="0"/>
              <a:t>accepting </a:t>
            </a:r>
            <a:r>
              <a:rPr lang="en-US" b="1" dirty="0"/>
              <a:t>Title I, Part A funds </a:t>
            </a:r>
            <a:r>
              <a:rPr lang="en-US" dirty="0"/>
              <a:t>to </a:t>
            </a:r>
            <a:r>
              <a:rPr lang="en-US" b="1" dirty="0"/>
              <a:t>submit a plan </a:t>
            </a:r>
            <a:r>
              <a:rPr lang="en-US" dirty="0" smtClean="0"/>
              <a:t>to the state to </a:t>
            </a:r>
            <a:r>
              <a:rPr lang="en-US" b="1" dirty="0"/>
              <a:t>address any disparities </a:t>
            </a:r>
            <a:r>
              <a:rPr lang="en-US" dirty="0"/>
              <a:t>that result in low-income students and minority students being taught at higher rates than other students by ineffective, inexperienced, or out of field </a:t>
            </a:r>
            <a:r>
              <a:rPr lang="en-US" dirty="0" smtClean="0"/>
              <a:t>teachers. </a:t>
            </a:r>
            <a:r>
              <a:rPr lang="en-US" dirty="0"/>
              <a:t>(ESSA, §1112 (b)(2</a:t>
            </a:r>
            <a:r>
              <a:rPr lang="en-US" dirty="0" smtClean="0"/>
              <a:t>))</a:t>
            </a:r>
            <a:endParaRPr lang="en-US" dirty="0"/>
          </a:p>
        </p:txBody>
      </p:sp>
      <p:sp>
        <p:nvSpPr>
          <p:cNvPr id="23" name="TextBox 22"/>
          <p:cNvSpPr txBox="1"/>
          <p:nvPr/>
        </p:nvSpPr>
        <p:spPr>
          <a:xfrm>
            <a:off x="6251512" y="1715104"/>
            <a:ext cx="2687215" cy="3293209"/>
          </a:xfrm>
          <a:prstGeom prst="rect">
            <a:avLst/>
          </a:prstGeom>
          <a:solidFill>
            <a:schemeClr val="accent4">
              <a:lumMod val="40000"/>
              <a:lumOff val="60000"/>
            </a:schemeClr>
          </a:solidFill>
        </p:spPr>
        <p:txBody>
          <a:bodyPr wrap="square" rtlCol="0">
            <a:spAutoFit/>
          </a:bodyPr>
          <a:lstStyle/>
          <a:p>
            <a:r>
              <a:rPr lang="en-US" sz="1600" b="1" dirty="0" smtClean="0"/>
              <a:t>To </a:t>
            </a:r>
            <a:r>
              <a:rPr lang="en-US" sz="1600" b="1" dirty="0"/>
              <a:t>meet these requirements and support LEAs, the Colorado Department of Education (CDE) annually conducts two </a:t>
            </a:r>
            <a:r>
              <a:rPr lang="en-US" sz="1600" b="1" u="sng" dirty="0"/>
              <a:t>Equitable Distribution of Teachers (</a:t>
            </a:r>
            <a:r>
              <a:rPr lang="en-US" sz="1600" b="1" u="sng" dirty="0" smtClean="0"/>
              <a:t>EDT</a:t>
            </a:r>
            <a:r>
              <a:rPr lang="en-US" sz="1600" b="1" dirty="0" smtClean="0"/>
              <a:t>) analyses to identify educator equity gaps: </a:t>
            </a:r>
          </a:p>
          <a:p>
            <a:endParaRPr lang="en-US" sz="1600" b="1" dirty="0" smtClean="0"/>
          </a:p>
          <a:p>
            <a:pPr marL="342900" indent="-342900">
              <a:buAutoNum type="arabicParenBoth"/>
            </a:pPr>
            <a:r>
              <a:rPr lang="en-US" sz="1600" b="1" dirty="0" smtClean="0"/>
              <a:t>distribution </a:t>
            </a:r>
            <a:r>
              <a:rPr lang="en-US" sz="1600" b="1" dirty="0"/>
              <a:t>of teachers by school poverty data. </a:t>
            </a:r>
            <a:endParaRPr lang="en-US" sz="1600" b="1" dirty="0" smtClean="0"/>
          </a:p>
          <a:p>
            <a:pPr marL="342900" indent="-342900">
              <a:buAutoNum type="arabicParenBoth"/>
            </a:pPr>
            <a:r>
              <a:rPr lang="en-US" sz="1600" b="1" dirty="0" smtClean="0"/>
              <a:t>distribution </a:t>
            </a:r>
            <a:r>
              <a:rPr lang="en-US" sz="1600" b="1" dirty="0"/>
              <a:t>of teachers by school minority data. </a:t>
            </a:r>
            <a:endParaRPr lang="en-US" sz="1600" b="1" dirty="0" smtClean="0"/>
          </a:p>
        </p:txBody>
      </p:sp>
      <p:sp>
        <p:nvSpPr>
          <p:cNvPr id="126" name="Google Shape;126;p18"/>
          <p:cNvSpPr txBox="1"/>
          <p:nvPr/>
        </p:nvSpPr>
        <p:spPr>
          <a:xfrm>
            <a:off x="962994" y="6036851"/>
            <a:ext cx="6961800" cy="6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hlinkClick r:id="rId3"/>
              </a:rPr>
              <a:t>For more information on EDT, see CDE’s website</a:t>
            </a:r>
            <a:r>
              <a:rPr lang="en-US" sz="1400" b="1" dirty="0"/>
              <a:t>: </a:t>
            </a:r>
            <a:r>
              <a:rPr lang="en-US" sz="1400" dirty="0" smtClean="0"/>
              <a:t>www.cde.state.co.us/fedprograms/equitabledistributionofteachers</a:t>
            </a:r>
            <a:endParaRPr sz="14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93002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EDT Analyses Work</a:t>
            </a:r>
            <a:endParaRPr lang="en-US" dirty="0"/>
          </a:p>
        </p:txBody>
      </p:sp>
      <p:sp>
        <p:nvSpPr>
          <p:cNvPr id="3" name="Content Placeholder 2"/>
          <p:cNvSpPr>
            <a:spLocks noGrp="1"/>
          </p:cNvSpPr>
          <p:nvPr>
            <p:ph idx="1"/>
          </p:nvPr>
        </p:nvSpPr>
        <p:spPr>
          <a:xfrm>
            <a:off x="508211" y="1410345"/>
            <a:ext cx="7128360" cy="5044699"/>
          </a:xfrm>
        </p:spPr>
        <p:txBody>
          <a:bodyPr>
            <a:normAutofit/>
          </a:bodyPr>
          <a:lstStyle/>
          <a:p>
            <a:r>
              <a:rPr lang="en-US" sz="2000" b="1" dirty="0" smtClean="0">
                <a:solidFill>
                  <a:schemeClr val="tx1"/>
                </a:solidFill>
                <a:latin typeface="+mn-lt"/>
              </a:rPr>
              <a:t>EDT Analyses Process</a:t>
            </a:r>
          </a:p>
          <a:p>
            <a:endParaRPr lang="en-US" sz="1800" dirty="0">
              <a:solidFill>
                <a:schemeClr val="tx1"/>
              </a:solidFill>
              <a:latin typeface="+mn-lt"/>
            </a:endParaRPr>
          </a:p>
          <a:p>
            <a:endParaRPr lang="en-US" sz="1800" dirty="0" smtClean="0">
              <a:solidFill>
                <a:schemeClr val="tx1"/>
              </a:solidFill>
              <a:latin typeface="+mn-lt"/>
            </a:endParaRPr>
          </a:p>
          <a:p>
            <a:endParaRPr lang="en-US" sz="1800" dirty="0">
              <a:solidFill>
                <a:schemeClr val="tx1"/>
              </a:solidFill>
              <a:latin typeface="+mn-lt"/>
            </a:endParaRPr>
          </a:p>
          <a:p>
            <a:endParaRPr lang="en-US" sz="1800" dirty="0" smtClean="0">
              <a:solidFill>
                <a:schemeClr val="tx1"/>
              </a:solidFill>
              <a:latin typeface="+mn-lt"/>
            </a:endParaRPr>
          </a:p>
          <a:p>
            <a:endParaRPr lang="en-US" sz="1800" dirty="0" smtClean="0">
              <a:solidFill>
                <a:schemeClr val="tx1"/>
              </a:solidFill>
              <a:latin typeface="+mn-lt"/>
            </a:endParaRPr>
          </a:p>
          <a:p>
            <a:endParaRPr lang="en-US" sz="1800" dirty="0">
              <a:solidFill>
                <a:schemeClr val="tx1"/>
              </a:solidFill>
              <a:latin typeface="+mn-lt"/>
            </a:endParaRPr>
          </a:p>
          <a:p>
            <a:endParaRPr lang="en-US" sz="1800" dirty="0" smtClean="0">
              <a:solidFill>
                <a:schemeClr val="tx1"/>
              </a:solidFill>
              <a:latin typeface="+mn-lt"/>
            </a:endParaRPr>
          </a:p>
          <a:p>
            <a:endParaRPr lang="en-US" sz="1800" dirty="0" smtClean="0">
              <a:solidFill>
                <a:schemeClr val="tx1"/>
              </a:solidFill>
              <a:latin typeface="+mn-lt"/>
            </a:endParaRPr>
          </a:p>
          <a:p>
            <a:endParaRPr lang="en-US" sz="2000" b="1" dirty="0" smtClean="0">
              <a:solidFill>
                <a:schemeClr val="tx1"/>
              </a:solidFill>
              <a:latin typeface="+mn-lt"/>
            </a:endParaRPr>
          </a:p>
          <a:p>
            <a:r>
              <a:rPr lang="en-US" sz="2000" b="1" dirty="0" smtClean="0">
                <a:solidFill>
                  <a:schemeClr val="tx1"/>
                </a:solidFill>
                <a:latin typeface="+mn-lt"/>
              </a:rPr>
              <a:t>Current </a:t>
            </a:r>
            <a:r>
              <a:rPr lang="en-US" sz="2000" b="1" dirty="0">
                <a:solidFill>
                  <a:schemeClr val="tx1"/>
                </a:solidFill>
                <a:latin typeface="+mn-lt"/>
              </a:rPr>
              <a:t>practice </a:t>
            </a:r>
          </a:p>
          <a:p>
            <a:pPr marL="742950" lvl="1" indent="-285750"/>
            <a:r>
              <a:rPr lang="en-US" sz="1800" i="1" dirty="0"/>
              <a:t>Any</a:t>
            </a:r>
            <a:r>
              <a:rPr lang="en-US" sz="1800" dirty="0"/>
              <a:t> EDT gap </a:t>
            </a:r>
            <a:r>
              <a:rPr lang="en-US" sz="1800" dirty="0" smtClean="0">
                <a:sym typeface="Wingdings" panose="05000000000000000000" pitchFamily="2" charset="2"/>
              </a:rPr>
              <a:t></a:t>
            </a:r>
            <a:r>
              <a:rPr lang="en-US" sz="1800" dirty="0" smtClean="0"/>
              <a:t> </a:t>
            </a:r>
            <a:r>
              <a:rPr lang="en-US" sz="1800" dirty="0"/>
              <a:t>districts required to develop and submit a plan to CDE via the Consolidated Application.</a:t>
            </a:r>
            <a:r>
              <a:rPr lang="en-US" sz="1800" dirty="0" smtClean="0">
                <a:solidFill>
                  <a:srgbClr val="FF0000"/>
                </a:solidFill>
              </a:rPr>
              <a:t> </a:t>
            </a:r>
          </a:p>
          <a:p>
            <a:endParaRPr lang="en-US" dirty="0">
              <a:solidFill>
                <a:srgbClr val="FF0000"/>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pPr/>
              <a:t>4</a:t>
            </a:fld>
            <a:endParaRPr lang="en-US" dirty="0"/>
          </a:p>
        </p:txBody>
      </p:sp>
      <p:grpSp>
        <p:nvGrpSpPr>
          <p:cNvPr id="9" name="Google Shape;120;p18" descr="CDE analyzes FTE for 3 criteria; effective, in-field, and experience" title="Step 1"/>
          <p:cNvGrpSpPr/>
          <p:nvPr/>
        </p:nvGrpSpPr>
        <p:grpSpPr>
          <a:xfrm>
            <a:off x="512412" y="1917407"/>
            <a:ext cx="2523685" cy="2337332"/>
            <a:chOff x="0" y="1189988"/>
            <a:chExt cx="3546900" cy="2787196"/>
          </a:xfrm>
        </p:grpSpPr>
        <p:sp>
          <p:nvSpPr>
            <p:cNvPr id="10" name="Google Shape;121;p18"/>
            <p:cNvSpPr/>
            <p:nvPr/>
          </p:nvSpPr>
          <p:spPr>
            <a:xfrm>
              <a:off x="0" y="1189988"/>
              <a:ext cx="3546900" cy="638878"/>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FFFF"/>
                  </a:solidFill>
                  <a:latin typeface="Roboto"/>
                  <a:ea typeface="Roboto"/>
                  <a:cs typeface="Roboto"/>
                  <a:sym typeface="Roboto"/>
                </a:rPr>
                <a:t>Step 1</a:t>
              </a:r>
              <a:endParaRPr dirty="0">
                <a:solidFill>
                  <a:srgbClr val="FFFFFF"/>
                </a:solidFill>
                <a:latin typeface="Roboto"/>
                <a:ea typeface="Roboto"/>
                <a:cs typeface="Roboto"/>
                <a:sym typeface="Roboto"/>
              </a:endParaRPr>
            </a:p>
          </p:txBody>
        </p:sp>
        <p:sp>
          <p:nvSpPr>
            <p:cNvPr id="11" name="Google Shape;122;p18"/>
            <p:cNvSpPr txBox="1"/>
            <p:nvPr/>
          </p:nvSpPr>
          <p:spPr>
            <a:xfrm>
              <a:off x="183787" y="1858900"/>
              <a:ext cx="3019393" cy="211828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CDE </a:t>
              </a:r>
              <a:r>
                <a:rPr lang="en-US" dirty="0" smtClean="0">
                  <a:solidFill>
                    <a:schemeClr val="dk1"/>
                  </a:solidFill>
                </a:rPr>
                <a:t>analyzes teacher FTE in </a:t>
              </a:r>
              <a:r>
                <a:rPr lang="en-US" dirty="0">
                  <a:solidFill>
                    <a:schemeClr val="dk1"/>
                  </a:solidFill>
                </a:rPr>
                <a:t>core </a:t>
              </a:r>
              <a:r>
                <a:rPr lang="en-US" dirty="0" smtClean="0">
                  <a:solidFill>
                    <a:schemeClr val="dk1"/>
                  </a:solidFill>
                </a:rPr>
                <a:t>courses for </a:t>
              </a:r>
              <a:r>
                <a:rPr lang="en-US" dirty="0">
                  <a:solidFill>
                    <a:schemeClr val="dk1"/>
                  </a:solidFill>
                </a:rPr>
                <a:t>3 criteria: </a:t>
              </a:r>
              <a:endParaRPr dirty="0">
                <a:solidFill>
                  <a:schemeClr val="dk1"/>
                </a:solidFill>
              </a:endParaRPr>
            </a:p>
            <a:p>
              <a:pPr marL="457200" lvl="0" indent="-317500" algn="l" rtl="0">
                <a:spcBef>
                  <a:spcPts val="0"/>
                </a:spcBef>
                <a:spcAft>
                  <a:spcPts val="0"/>
                </a:spcAft>
                <a:buClr>
                  <a:schemeClr val="dk1"/>
                </a:buClr>
                <a:buSzPts val="1400"/>
                <a:buAutoNum type="arabicParenR"/>
              </a:pPr>
              <a:r>
                <a:rPr lang="en-US" dirty="0" smtClean="0">
                  <a:solidFill>
                    <a:schemeClr val="dk1"/>
                  </a:solidFill>
                </a:rPr>
                <a:t>effective </a:t>
              </a:r>
              <a:endParaRPr dirty="0">
                <a:solidFill>
                  <a:schemeClr val="dk1"/>
                </a:solidFill>
              </a:endParaRPr>
            </a:p>
            <a:p>
              <a:pPr marL="457200" lvl="0" indent="-317500" algn="l" rtl="0">
                <a:spcBef>
                  <a:spcPts val="0"/>
                </a:spcBef>
                <a:spcAft>
                  <a:spcPts val="0"/>
                </a:spcAft>
                <a:buClr>
                  <a:schemeClr val="dk1"/>
                </a:buClr>
                <a:buSzPts val="1400"/>
                <a:buAutoNum type="arabicParenR"/>
              </a:pPr>
              <a:r>
                <a:rPr lang="en-US" dirty="0" smtClean="0">
                  <a:solidFill>
                    <a:schemeClr val="dk1"/>
                  </a:solidFill>
                </a:rPr>
                <a:t>in-field </a:t>
              </a:r>
              <a:endParaRPr dirty="0">
                <a:solidFill>
                  <a:schemeClr val="dk1"/>
                </a:solidFill>
              </a:endParaRPr>
            </a:p>
            <a:p>
              <a:pPr marL="457200" lvl="0" indent="-317500" algn="l" rtl="0">
                <a:spcBef>
                  <a:spcPts val="0"/>
                </a:spcBef>
                <a:spcAft>
                  <a:spcPts val="0"/>
                </a:spcAft>
                <a:buClr>
                  <a:schemeClr val="dk1"/>
                </a:buClr>
                <a:buSzPts val="1400"/>
                <a:buAutoNum type="arabicParenR"/>
              </a:pPr>
              <a:r>
                <a:rPr lang="en-US" dirty="0">
                  <a:solidFill>
                    <a:schemeClr val="dk1"/>
                  </a:solidFill>
                </a:rPr>
                <a:t>experience </a:t>
              </a:r>
              <a:endParaRPr dirty="0">
                <a:latin typeface="Roboto"/>
                <a:ea typeface="Roboto"/>
                <a:cs typeface="Roboto"/>
                <a:sym typeface="Roboto"/>
              </a:endParaRPr>
            </a:p>
          </p:txBody>
        </p:sp>
      </p:grpSp>
      <p:grpSp>
        <p:nvGrpSpPr>
          <p:cNvPr id="12" name="Google Shape;123;p18" descr="Process of calculation described." title="Step 2"/>
          <p:cNvGrpSpPr/>
          <p:nvPr/>
        </p:nvGrpSpPr>
        <p:grpSpPr>
          <a:xfrm>
            <a:off x="2990250" y="1917395"/>
            <a:ext cx="2566343" cy="3215195"/>
            <a:chOff x="3195848" y="1189779"/>
            <a:chExt cx="3054000" cy="3138733"/>
          </a:xfrm>
        </p:grpSpPr>
        <p:sp>
          <p:nvSpPr>
            <p:cNvPr id="13" name="Google Shape;124;p18"/>
            <p:cNvSpPr/>
            <p:nvPr/>
          </p:nvSpPr>
          <p:spPr>
            <a:xfrm>
              <a:off x="3195848" y="1189779"/>
              <a:ext cx="3054000" cy="523033"/>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FFFF"/>
                  </a:solidFill>
                  <a:latin typeface="Roboto"/>
                  <a:ea typeface="Roboto"/>
                  <a:cs typeface="Roboto"/>
                  <a:sym typeface="Roboto"/>
                </a:rPr>
                <a:t>Step 2</a:t>
              </a:r>
              <a:endParaRPr dirty="0">
                <a:solidFill>
                  <a:srgbClr val="FFFFFF"/>
                </a:solidFill>
                <a:latin typeface="Roboto"/>
                <a:ea typeface="Roboto"/>
                <a:cs typeface="Roboto"/>
                <a:sym typeface="Roboto"/>
              </a:endParaRPr>
            </a:p>
          </p:txBody>
        </p:sp>
        <p:sp>
          <p:nvSpPr>
            <p:cNvPr id="14" name="Google Shape;125;p18"/>
            <p:cNvSpPr txBox="1"/>
            <p:nvPr/>
          </p:nvSpPr>
          <p:spPr>
            <a:xfrm>
              <a:off x="3459345" y="1712812"/>
              <a:ext cx="2527006" cy="26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For each LEA, CDE compares the district’s schools that fall into the state’s highest poverty and minority quartiles to those in the lowest quartiles to identify equity gaps.</a:t>
              </a:r>
              <a:endParaRPr dirty="0">
                <a:latin typeface="Roboto"/>
                <a:ea typeface="Roboto"/>
                <a:cs typeface="Roboto"/>
                <a:sym typeface="Roboto"/>
              </a:endParaRPr>
            </a:p>
          </p:txBody>
        </p:sp>
      </p:grpSp>
      <p:grpSp>
        <p:nvGrpSpPr>
          <p:cNvPr id="6" name="Google Shape;117;p18" descr="Dissemination process described." title="Step 3"/>
          <p:cNvGrpSpPr/>
          <p:nvPr/>
        </p:nvGrpSpPr>
        <p:grpSpPr>
          <a:xfrm>
            <a:off x="5513935" y="1917394"/>
            <a:ext cx="2496374" cy="3240390"/>
            <a:chOff x="5632317" y="1189775"/>
            <a:chExt cx="3305700" cy="3163318"/>
          </a:xfrm>
        </p:grpSpPr>
        <p:sp>
          <p:nvSpPr>
            <p:cNvPr id="7" name="Google Shape;118;p18"/>
            <p:cNvSpPr/>
            <p:nvPr/>
          </p:nvSpPr>
          <p:spPr>
            <a:xfrm>
              <a:off x="5632317" y="1189775"/>
              <a:ext cx="3305700" cy="523034"/>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Step 3</a:t>
              </a:r>
              <a:endParaRPr>
                <a:solidFill>
                  <a:srgbClr val="FFFFFF"/>
                </a:solidFill>
                <a:latin typeface="Roboto"/>
                <a:ea typeface="Roboto"/>
                <a:cs typeface="Roboto"/>
                <a:sym typeface="Roboto"/>
              </a:endParaRPr>
            </a:p>
          </p:txBody>
        </p:sp>
        <p:sp>
          <p:nvSpPr>
            <p:cNvPr id="8" name="Google Shape;119;p18" descr="Dissemination approach" title="Step 3"/>
            <p:cNvSpPr txBox="1"/>
            <p:nvPr/>
          </p:nvSpPr>
          <p:spPr>
            <a:xfrm>
              <a:off x="5951943" y="1737393"/>
              <a:ext cx="2666447"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latin typeface="Calibri" panose="020F0502020204030204" pitchFamily="34" charset="0"/>
                  <a:ea typeface="Roboto"/>
                  <a:cs typeface="Calibri" panose="020F0502020204030204" pitchFamily="34" charset="0"/>
                  <a:sym typeface="Roboto"/>
                </a:rPr>
                <a:t>CDE provides the results of the poverty and minority EDT analyses to all </a:t>
              </a:r>
              <a:r>
                <a:rPr lang="en-US" dirty="0" smtClean="0">
                  <a:latin typeface="Calibri" panose="020F0502020204030204" pitchFamily="34" charset="0"/>
                  <a:ea typeface="Roboto"/>
                  <a:cs typeface="Calibri" panose="020F0502020204030204" pitchFamily="34" charset="0"/>
                  <a:sym typeface="Roboto"/>
                </a:rPr>
                <a:t>LEAs with enough data to be included in the analyses.</a:t>
              </a:r>
              <a:endParaRPr dirty="0">
                <a:latin typeface="Calibri" panose="020F0502020204030204" pitchFamily="34" charset="0"/>
                <a:ea typeface="Roboto"/>
                <a:cs typeface="Calibri" panose="020F0502020204030204" pitchFamily="34" charset="0"/>
                <a:sym typeface="Roboto"/>
              </a:endParaRPr>
            </a:p>
          </p:txBody>
        </p:sp>
      </p:grpSp>
    </p:spTree>
    <p:extLst>
      <p:ext uri="{BB962C8B-B14F-4D97-AF65-F5344CB8AC3E}">
        <p14:creationId xmlns:p14="http://schemas.microsoft.com/office/powerpoint/2010/main" val="1842221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95700" y="363984"/>
            <a:ext cx="8748300" cy="61309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The Rationale for EDT Gap Size</a:t>
            </a:r>
            <a:endParaRPr dirty="0"/>
          </a:p>
        </p:txBody>
      </p:sp>
      <p:sp>
        <p:nvSpPr>
          <p:cNvPr id="116" name="Google Shape;116;p18"/>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5</a:t>
            </a:fld>
            <a:endParaRPr/>
          </a:p>
        </p:txBody>
      </p:sp>
      <p:sp>
        <p:nvSpPr>
          <p:cNvPr id="22" name="TextBox 21"/>
          <p:cNvSpPr txBox="1"/>
          <p:nvPr/>
        </p:nvSpPr>
        <p:spPr>
          <a:xfrm>
            <a:off x="395700" y="1361209"/>
            <a:ext cx="5379458" cy="3970318"/>
          </a:xfrm>
          <a:prstGeom prst="rect">
            <a:avLst/>
          </a:prstGeom>
          <a:noFill/>
        </p:spPr>
        <p:txBody>
          <a:bodyPr wrap="square" rtlCol="0">
            <a:spAutoFit/>
          </a:bodyPr>
          <a:lstStyle/>
          <a:p>
            <a:r>
              <a:rPr lang="en-US" b="1" dirty="0" smtClean="0"/>
              <a:t>Rationale</a:t>
            </a:r>
          </a:p>
          <a:p>
            <a:pPr marL="285750" indent="-285750">
              <a:buFont typeface="Arial" panose="020B0604020202020204" pitchFamily="34" charset="0"/>
              <a:buChar char="•"/>
            </a:pPr>
            <a:r>
              <a:rPr lang="en-US" dirty="0" smtClean="0"/>
              <a:t>The </a:t>
            </a:r>
            <a:r>
              <a:rPr lang="en-US" dirty="0"/>
              <a:t>average identified EDT gap </a:t>
            </a:r>
            <a:r>
              <a:rPr lang="en-US" dirty="0" smtClean="0"/>
              <a:t>size between </a:t>
            </a:r>
            <a:r>
              <a:rPr lang="en-US" dirty="0"/>
              <a:t>districts’ Q1 and Q4 schools can vary significantly</a:t>
            </a:r>
            <a:r>
              <a:rPr lang="en-US" dirty="0" smtClean="0"/>
              <a:t>.</a:t>
            </a:r>
            <a:r>
              <a:rPr lang="en-US" i="1" dirty="0" smtClean="0"/>
              <a:t> </a:t>
            </a:r>
          </a:p>
          <a:p>
            <a:pPr marL="285750" indent="-285750">
              <a:buFont typeface="Arial" panose="020B0604020202020204" pitchFamily="34" charset="0"/>
              <a:buChar char="•"/>
            </a:pPr>
            <a:r>
              <a:rPr lang="en-US" dirty="0" smtClean="0"/>
              <a:t>Ranking </a:t>
            </a:r>
            <a:r>
              <a:rPr lang="en-US" dirty="0"/>
              <a:t>the size of EDT gaps across Colorado provides </a:t>
            </a:r>
            <a:r>
              <a:rPr lang="en-US" dirty="0" smtClean="0"/>
              <a:t>a </a:t>
            </a:r>
            <a:r>
              <a:rPr lang="en-US" dirty="0"/>
              <a:t>measuring stick </a:t>
            </a:r>
            <a:r>
              <a:rPr lang="en-US" dirty="0" smtClean="0"/>
              <a:t>relative </a:t>
            </a:r>
            <a:r>
              <a:rPr lang="en-US" dirty="0"/>
              <a:t>to districts across the state. </a:t>
            </a:r>
            <a:endParaRPr lang="en-US" dirty="0" smtClean="0"/>
          </a:p>
          <a:p>
            <a:pPr marL="285750" indent="-285750">
              <a:buFont typeface="Arial" panose="020B0604020202020204" pitchFamily="34" charset="0"/>
              <a:buChar char="•"/>
            </a:pPr>
            <a:r>
              <a:rPr lang="en-US" dirty="0" smtClean="0"/>
              <a:t>Gap sizes provide LEAs with insignificant gaps more flexibility, and enable CDE to provide more resources and supports to LEAs with significant gaps.</a:t>
            </a:r>
          </a:p>
          <a:p>
            <a:pPr marL="285750" indent="-285750">
              <a:buFont typeface="Arial" panose="020B0604020202020204" pitchFamily="34" charset="0"/>
              <a:buChar char="•"/>
            </a:pPr>
            <a:endParaRPr lang="en-US" dirty="0" smtClean="0"/>
          </a:p>
          <a:p>
            <a:r>
              <a:rPr lang="en-US" b="1" dirty="0" smtClean="0"/>
              <a:t>Action</a:t>
            </a:r>
            <a:endParaRPr lang="en-US" b="1" dirty="0"/>
          </a:p>
          <a:p>
            <a:pPr marL="285750" indent="-285750">
              <a:buFont typeface="Arial" panose="020B0604020202020204" pitchFamily="34" charset="0"/>
              <a:buChar char="•"/>
            </a:pPr>
            <a:r>
              <a:rPr lang="en-US" dirty="0" smtClean="0"/>
              <a:t>Implement a system of gap sizes to show </a:t>
            </a:r>
            <a:r>
              <a:rPr lang="en-US" dirty="0"/>
              <a:t>which districts in Colorado are in need of additional supports to address educator equity </a:t>
            </a:r>
            <a:r>
              <a:rPr lang="en-US" dirty="0" smtClean="0"/>
              <a:t>gaps.</a:t>
            </a:r>
            <a:endParaRPr lang="en-US" dirty="0"/>
          </a:p>
        </p:txBody>
      </p:sp>
      <p:pic>
        <p:nvPicPr>
          <p:cNvPr id="2" name="Picture 1" descr="Ruler photo" title="Ruler 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447" y="1864895"/>
            <a:ext cx="2734137" cy="3493951"/>
          </a:xfrm>
          <a:prstGeom prst="rect">
            <a:avLst/>
          </a:prstGeom>
        </p:spPr>
      </p:pic>
    </p:spTree>
    <p:extLst>
      <p:ext uri="{BB962C8B-B14F-4D97-AF65-F5344CB8AC3E}">
        <p14:creationId xmlns:p14="http://schemas.microsoft.com/office/powerpoint/2010/main" val="2761200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95700" y="372862"/>
            <a:ext cx="8748300" cy="604212"/>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Calculating EDT Gap Size</a:t>
            </a:r>
            <a:endParaRPr dirty="0"/>
          </a:p>
        </p:txBody>
      </p:sp>
      <p:sp>
        <p:nvSpPr>
          <p:cNvPr id="116" name="Google Shape;116;p18"/>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6</a:t>
            </a:fld>
            <a:endParaRPr/>
          </a:p>
        </p:txBody>
      </p:sp>
      <p:sp>
        <p:nvSpPr>
          <p:cNvPr id="5" name="TextBox 4"/>
          <p:cNvSpPr txBox="1"/>
          <p:nvPr/>
        </p:nvSpPr>
        <p:spPr>
          <a:xfrm>
            <a:off x="508169" y="1572267"/>
            <a:ext cx="8169299" cy="2031325"/>
          </a:xfrm>
          <a:prstGeom prst="rect">
            <a:avLst/>
          </a:prstGeom>
          <a:noFill/>
        </p:spPr>
        <p:txBody>
          <a:bodyPr wrap="square" rtlCol="0">
            <a:spAutoFit/>
          </a:bodyPr>
          <a:lstStyle/>
          <a:p>
            <a:r>
              <a:rPr lang="en-US" b="1" dirty="0" smtClean="0"/>
              <a:t>Approach</a:t>
            </a:r>
          </a:p>
          <a:p>
            <a:pPr marL="285750" indent="-285750">
              <a:buFont typeface="Arial" panose="020B0604020202020204" pitchFamily="34" charset="0"/>
              <a:buChar char="•"/>
            </a:pPr>
            <a:r>
              <a:rPr lang="en-US" dirty="0" smtClean="0"/>
              <a:t>CDE </a:t>
            </a:r>
            <a:r>
              <a:rPr lang="en-US" dirty="0"/>
              <a:t>analyzed districts’ EDT gap size by three criteria: teacher experience, in-field status, and effectiveness–each by school poverty and minority data. </a:t>
            </a:r>
            <a:endParaRPr lang="en-US" dirty="0" smtClean="0"/>
          </a:p>
          <a:p>
            <a:pPr marL="285750" indent="-285750">
              <a:buFont typeface="Arial" panose="020B0604020202020204" pitchFamily="34" charset="0"/>
              <a:buChar char="•"/>
            </a:pPr>
            <a:r>
              <a:rPr lang="en-US" dirty="0" smtClean="0"/>
              <a:t>Variance </a:t>
            </a:r>
            <a:r>
              <a:rPr lang="en-US" dirty="0"/>
              <a:t>was measured by sorting districts’ EDT results from smallest to largest, and assigning percentile rank to gaps. </a:t>
            </a:r>
            <a:endParaRPr lang="en-US" dirty="0" smtClean="0"/>
          </a:p>
          <a:p>
            <a:pPr marL="285750" indent="-285750">
              <a:buFont typeface="Arial" panose="020B0604020202020204" pitchFamily="34" charset="0"/>
              <a:buChar char="•"/>
            </a:pPr>
            <a:r>
              <a:rPr lang="en-US" dirty="0" smtClean="0"/>
              <a:t>Three </a:t>
            </a:r>
            <a:r>
              <a:rPr lang="en-US" dirty="0"/>
              <a:t>gap size rankings (large, medium, small) were developed by setting cut points according to percentile. </a:t>
            </a:r>
          </a:p>
        </p:txBody>
      </p:sp>
      <p:pic>
        <p:nvPicPr>
          <p:cNvPr id="4" name="Picture 3" descr="Describes rankings and cut points" title="Gap size rankings and cut poi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3729833"/>
            <a:ext cx="8647821" cy="2168676"/>
          </a:xfrm>
          <a:prstGeom prst="rect">
            <a:avLst/>
          </a:prstGeom>
        </p:spPr>
      </p:pic>
      <p:sp>
        <p:nvSpPr>
          <p:cNvPr id="2" name="TextBox 1"/>
          <p:cNvSpPr txBox="1"/>
          <p:nvPr/>
        </p:nvSpPr>
        <p:spPr>
          <a:xfrm>
            <a:off x="5812338" y="5996686"/>
            <a:ext cx="3022170" cy="276999"/>
          </a:xfrm>
          <a:prstGeom prst="rect">
            <a:avLst/>
          </a:prstGeom>
          <a:noFill/>
        </p:spPr>
        <p:txBody>
          <a:bodyPr wrap="square" rtlCol="0">
            <a:spAutoFit/>
          </a:bodyPr>
          <a:lstStyle/>
          <a:p>
            <a:r>
              <a:rPr lang="en-US" sz="1200" dirty="0" smtClean="0"/>
              <a:t>* Based on SY2017-18 data collections</a:t>
            </a:r>
            <a:endParaRPr lang="en-US" sz="1200" dirty="0"/>
          </a:p>
        </p:txBody>
      </p:sp>
    </p:spTree>
    <p:extLst>
      <p:ext uri="{BB962C8B-B14F-4D97-AF65-F5344CB8AC3E}">
        <p14:creationId xmlns:p14="http://schemas.microsoft.com/office/powerpoint/2010/main" val="2127564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95700" y="316141"/>
            <a:ext cx="6653170" cy="710100"/>
          </a:xfrm>
          <a:prstGeom prst="rect">
            <a:avLst/>
          </a:prstGeom>
        </p:spPr>
        <p:txBody>
          <a:bodyPr spcFirstLastPara="1" wrap="square" lIns="0" tIns="0" rIns="0" bIns="0" anchor="t" anchorCtr="0">
            <a:noAutofit/>
          </a:bodyPr>
          <a:lstStyle/>
          <a:p>
            <a:pPr>
              <a:spcBef>
                <a:spcPts val="0"/>
              </a:spcBef>
            </a:pPr>
            <a:r>
              <a:rPr lang="en-US" dirty="0" smtClean="0"/>
              <a:t>Rules for Overall Gap Size</a:t>
            </a:r>
            <a:r>
              <a:rPr lang="en-US" dirty="0"/>
              <a:t/>
            </a:r>
            <a:br>
              <a:rPr lang="en-US" dirty="0"/>
            </a:br>
            <a:endParaRPr dirty="0"/>
          </a:p>
        </p:txBody>
      </p:sp>
      <p:sp>
        <p:nvSpPr>
          <p:cNvPr id="116" name="Google Shape;116;p18"/>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7</a:t>
            </a:fld>
            <a:endParaRPr/>
          </a:p>
        </p:txBody>
      </p:sp>
      <p:sp>
        <p:nvSpPr>
          <p:cNvPr id="7" name="TextBox 6"/>
          <p:cNvSpPr txBox="1"/>
          <p:nvPr/>
        </p:nvSpPr>
        <p:spPr>
          <a:xfrm>
            <a:off x="395699" y="1425454"/>
            <a:ext cx="6424978" cy="2585323"/>
          </a:xfrm>
          <a:prstGeom prst="rect">
            <a:avLst/>
          </a:prstGeom>
          <a:noFill/>
        </p:spPr>
        <p:txBody>
          <a:bodyPr wrap="square" rtlCol="0">
            <a:spAutoFit/>
          </a:bodyPr>
          <a:lstStyle/>
          <a:p>
            <a:pPr lvl="0"/>
            <a:r>
              <a:rPr lang="en-US" b="1" dirty="0" smtClean="0"/>
              <a:t>Rules</a:t>
            </a:r>
          </a:p>
          <a:p>
            <a:pPr marL="285750" lvl="0" indent="-285750">
              <a:buFont typeface="Arial" panose="020B0604020202020204" pitchFamily="34" charset="0"/>
              <a:buChar char="•"/>
            </a:pPr>
            <a:r>
              <a:rPr lang="en-US" b="1" dirty="0" smtClean="0"/>
              <a:t>Any </a:t>
            </a:r>
            <a:r>
              <a:rPr lang="en-US" b="1" dirty="0"/>
              <a:t>large gap</a:t>
            </a:r>
            <a:r>
              <a:rPr lang="en-US" dirty="0"/>
              <a:t> in either poverty or minority analyses equal an </a:t>
            </a:r>
            <a:r>
              <a:rPr lang="en-US" b="1" i="1" dirty="0"/>
              <a:t>overall</a:t>
            </a:r>
            <a:r>
              <a:rPr lang="en-US" b="1" dirty="0"/>
              <a:t> large gap</a:t>
            </a:r>
            <a:r>
              <a:rPr lang="en-US" dirty="0"/>
              <a:t>. </a:t>
            </a:r>
            <a:r>
              <a:rPr lang="en-US" dirty="0" smtClean="0"/>
              <a:t>(Scenario A)</a:t>
            </a:r>
            <a:endParaRPr lang="en-US" dirty="0"/>
          </a:p>
          <a:p>
            <a:pPr marL="285750" lvl="0" indent="-285750">
              <a:buFont typeface="Arial" panose="020B0604020202020204" pitchFamily="34" charset="0"/>
              <a:buChar char="•"/>
            </a:pPr>
            <a:r>
              <a:rPr lang="en-US" b="1" dirty="0"/>
              <a:t>Any medium gap</a:t>
            </a:r>
            <a:r>
              <a:rPr lang="en-US" dirty="0"/>
              <a:t> in either poverty or minority analyses equals an </a:t>
            </a:r>
            <a:r>
              <a:rPr lang="en-US" b="1" i="1" dirty="0"/>
              <a:t>overall</a:t>
            </a:r>
            <a:r>
              <a:rPr lang="en-US" b="1" dirty="0"/>
              <a:t> medium gap</a:t>
            </a:r>
            <a:r>
              <a:rPr lang="en-US" dirty="0"/>
              <a:t>, unless a large gap is identified</a:t>
            </a:r>
            <a:r>
              <a:rPr lang="en-US" dirty="0" smtClean="0"/>
              <a:t>. (Scenario B)</a:t>
            </a:r>
          </a:p>
          <a:p>
            <a:pPr marL="285750" lvl="0" indent="-285750">
              <a:buFont typeface="Arial" panose="020B0604020202020204" pitchFamily="34" charset="0"/>
              <a:buChar char="•"/>
            </a:pPr>
            <a:r>
              <a:rPr lang="en-US" dirty="0" smtClean="0"/>
              <a:t>If LEA has </a:t>
            </a:r>
            <a:r>
              <a:rPr lang="en-US" b="1" dirty="0" smtClean="0"/>
              <a:t>only small gaps</a:t>
            </a:r>
            <a:r>
              <a:rPr lang="en-US" dirty="0" smtClean="0"/>
              <a:t>, then </a:t>
            </a:r>
            <a:r>
              <a:rPr lang="en-US" b="1" i="1" dirty="0" smtClean="0"/>
              <a:t>overall</a:t>
            </a:r>
            <a:r>
              <a:rPr lang="en-US" b="1" dirty="0" smtClean="0"/>
              <a:t> small gap. </a:t>
            </a:r>
            <a:r>
              <a:rPr lang="en-US" dirty="0" smtClean="0"/>
              <a:t>(Scenario C).</a:t>
            </a:r>
            <a:endParaRPr lang="en-US" b="1" dirty="0" smtClean="0"/>
          </a:p>
          <a:p>
            <a:pPr marL="285750" lvl="0" indent="-285750">
              <a:buFont typeface="Arial" panose="020B0604020202020204" pitchFamily="34" charset="0"/>
              <a:buChar char="•"/>
            </a:pPr>
            <a:r>
              <a:rPr lang="en-US" dirty="0" smtClean="0"/>
              <a:t>If LEA has no gaps, then </a:t>
            </a:r>
            <a:r>
              <a:rPr lang="en-US" b="1" i="1" dirty="0" smtClean="0"/>
              <a:t>no overall </a:t>
            </a:r>
            <a:r>
              <a:rPr lang="en-US" b="1" dirty="0" smtClean="0"/>
              <a:t>gap</a:t>
            </a:r>
            <a:r>
              <a:rPr lang="en-US" dirty="0" smtClean="0"/>
              <a:t>.</a:t>
            </a:r>
            <a:endParaRPr lang="en-US" dirty="0"/>
          </a:p>
          <a:p>
            <a:endParaRPr lang="en-US" dirty="0"/>
          </a:p>
        </p:txBody>
      </p:sp>
      <p:sp>
        <p:nvSpPr>
          <p:cNvPr id="8" name="TextBox 7"/>
          <p:cNvSpPr txBox="1"/>
          <p:nvPr/>
        </p:nvSpPr>
        <p:spPr>
          <a:xfrm>
            <a:off x="6820677" y="1673257"/>
            <a:ext cx="1991957" cy="1815882"/>
          </a:xfrm>
          <a:prstGeom prst="rect">
            <a:avLst/>
          </a:prstGeom>
          <a:solidFill>
            <a:schemeClr val="accent4">
              <a:lumMod val="60000"/>
              <a:lumOff val="40000"/>
            </a:schemeClr>
          </a:solidFill>
        </p:spPr>
        <p:txBody>
          <a:bodyPr wrap="square" rtlCol="0">
            <a:spAutoFit/>
          </a:bodyPr>
          <a:lstStyle/>
          <a:p>
            <a:pPr algn="ctr"/>
            <a:r>
              <a:rPr lang="en-US" sz="1600" dirty="0"/>
              <a:t>CDE believes that any large or medium educator equity gap poses a significant barrier to equitable student access to excellent </a:t>
            </a:r>
            <a:r>
              <a:rPr lang="en-US" sz="1600" dirty="0" smtClean="0"/>
              <a:t>teachers.</a:t>
            </a:r>
            <a:endParaRPr lang="en-US" sz="1600" dirty="0"/>
          </a:p>
        </p:txBody>
      </p:sp>
      <p:pic>
        <p:nvPicPr>
          <p:cNvPr id="2" name="Picture 1" descr="Presents 3 scenarios to illustrate overall gap size." title="Gap size scenari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19" y="3942199"/>
            <a:ext cx="7773156" cy="2125341"/>
          </a:xfrm>
          <a:prstGeom prst="rect">
            <a:avLst/>
          </a:prstGeom>
        </p:spPr>
      </p:pic>
    </p:spTree>
    <p:extLst>
      <p:ext uri="{BB962C8B-B14F-4D97-AF65-F5344CB8AC3E}">
        <p14:creationId xmlns:p14="http://schemas.microsoft.com/office/powerpoint/2010/main" val="2821606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95700" y="316141"/>
            <a:ext cx="7034910" cy="710100"/>
          </a:xfrm>
          <a:prstGeom prst="rect">
            <a:avLst/>
          </a:prstGeom>
        </p:spPr>
        <p:txBody>
          <a:bodyPr spcFirstLastPara="1" wrap="square" lIns="0" tIns="0" rIns="0" bIns="0" anchor="t" anchorCtr="0">
            <a:noAutofit/>
          </a:bodyPr>
          <a:lstStyle/>
          <a:p>
            <a:pPr>
              <a:spcBef>
                <a:spcPts val="0"/>
              </a:spcBef>
            </a:pPr>
            <a:r>
              <a:rPr lang="en-US" dirty="0" smtClean="0"/>
              <a:t>By the Numbers: Eligible LEAs by Gap Size</a:t>
            </a:r>
            <a:r>
              <a:rPr lang="en-US" dirty="0"/>
              <a:t/>
            </a:r>
            <a:br>
              <a:rPr lang="en-US" dirty="0"/>
            </a:br>
            <a:endParaRPr dirty="0"/>
          </a:p>
        </p:txBody>
      </p:sp>
      <p:sp>
        <p:nvSpPr>
          <p:cNvPr id="116" name="Google Shape;116;p18"/>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8</a:t>
            </a:fld>
            <a:endParaRPr/>
          </a:p>
        </p:txBody>
      </p:sp>
      <p:sp>
        <p:nvSpPr>
          <p:cNvPr id="14" name="TextBox 13"/>
          <p:cNvSpPr txBox="1"/>
          <p:nvPr/>
        </p:nvSpPr>
        <p:spPr>
          <a:xfrm>
            <a:off x="359229" y="1770003"/>
            <a:ext cx="2429069" cy="307777"/>
          </a:xfrm>
          <a:prstGeom prst="rect">
            <a:avLst/>
          </a:prstGeom>
          <a:noFill/>
        </p:spPr>
        <p:txBody>
          <a:bodyPr wrap="square" rtlCol="0">
            <a:spAutoFit/>
          </a:bodyPr>
          <a:lstStyle/>
          <a:p>
            <a:r>
              <a:rPr lang="en-US" sz="1400" b="1" i="1" dirty="0" smtClean="0"/>
              <a:t>LEAs Eligible for Gap Size Data</a:t>
            </a:r>
            <a:endParaRPr lang="en-US" sz="1400" b="1" i="1" dirty="0"/>
          </a:p>
        </p:txBody>
      </p:sp>
      <p:sp>
        <p:nvSpPr>
          <p:cNvPr id="6" name="TextBox 5"/>
          <p:cNvSpPr txBox="1"/>
          <p:nvPr/>
        </p:nvSpPr>
        <p:spPr>
          <a:xfrm>
            <a:off x="620137" y="2202363"/>
            <a:ext cx="2160386" cy="1477328"/>
          </a:xfrm>
          <a:prstGeom prst="rect">
            <a:avLst/>
          </a:prstGeom>
          <a:solidFill>
            <a:schemeClr val="accent1">
              <a:lumMod val="20000"/>
              <a:lumOff val="80000"/>
            </a:schemeClr>
          </a:solidFill>
        </p:spPr>
        <p:txBody>
          <a:bodyPr wrap="square" rtlCol="0">
            <a:spAutoFit/>
          </a:bodyPr>
          <a:lstStyle/>
          <a:p>
            <a:r>
              <a:rPr lang="en-US" dirty="0" smtClean="0"/>
              <a:t>Eligibility = </a:t>
            </a:r>
          </a:p>
          <a:p>
            <a:pPr marL="285750" indent="-285750">
              <a:buFont typeface="Arial" panose="020B0604020202020204" pitchFamily="34" charset="0"/>
              <a:buChar char="•"/>
            </a:pPr>
            <a:r>
              <a:rPr lang="en-US" dirty="0" smtClean="0"/>
              <a:t>&gt;1,000 students; and</a:t>
            </a:r>
          </a:p>
          <a:p>
            <a:pPr marL="285750" indent="-285750">
              <a:buFont typeface="Arial" panose="020B0604020202020204" pitchFamily="34" charset="0"/>
              <a:buChar char="•"/>
            </a:pPr>
            <a:r>
              <a:rPr lang="en-US" dirty="0" smtClean="0"/>
              <a:t>At least 1 school per grade span</a:t>
            </a:r>
            <a:endParaRPr lang="en-US" dirty="0"/>
          </a:p>
        </p:txBody>
      </p:sp>
      <p:sp>
        <p:nvSpPr>
          <p:cNvPr id="9" name="Isosceles Triangle 8" descr="Points from the LEA Eligible for Gap size data fo the boxes that hold how many LEAs are elgible and have gaps. " title="Arrow"/>
          <p:cNvSpPr/>
          <p:nvPr/>
        </p:nvSpPr>
        <p:spPr>
          <a:xfrm rot="5400000">
            <a:off x="1889879" y="2776287"/>
            <a:ext cx="2444535" cy="2324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descr="Graphic describes number and percent of LEAs out of all in Colorado eligible for EDT gaps and with EDT gap sizes" title="LEAS eligible for EDT data"/>
          <p:cNvGraphicFramePr/>
          <p:nvPr>
            <p:extLst>
              <p:ext uri="{D42A27DB-BD31-4B8C-83A1-F6EECF244321}">
                <p14:modId xmlns:p14="http://schemas.microsoft.com/office/powerpoint/2010/main" val="1577906050"/>
              </p:ext>
            </p:extLst>
          </p:nvPr>
        </p:nvGraphicFramePr>
        <p:xfrm>
          <a:off x="3435996" y="1432816"/>
          <a:ext cx="5260135" cy="2967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42020" y="4618766"/>
            <a:ext cx="5738326" cy="307777"/>
          </a:xfrm>
          <a:prstGeom prst="rect">
            <a:avLst/>
          </a:prstGeom>
          <a:noFill/>
        </p:spPr>
        <p:txBody>
          <a:bodyPr wrap="square" rtlCol="0">
            <a:spAutoFit/>
          </a:bodyPr>
          <a:lstStyle/>
          <a:p>
            <a:r>
              <a:rPr lang="en-US" sz="1400" b="1" i="1" dirty="0" smtClean="0"/>
              <a:t>By the Numbers: LEAs by Gap Size</a:t>
            </a:r>
            <a:endParaRPr lang="en-US" sz="1400" b="1" i="1" dirty="0"/>
          </a:p>
        </p:txBody>
      </p:sp>
      <p:graphicFrame>
        <p:nvGraphicFramePr>
          <p:cNvPr id="3" name="Table 2" descr="Table gives number and percent of LEAs with gaps" title="Number of LEAs with gaps by size"/>
          <p:cNvGraphicFramePr>
            <a:graphicFrameLocks noGrp="1"/>
          </p:cNvGraphicFramePr>
          <p:nvPr>
            <p:extLst>
              <p:ext uri="{D42A27DB-BD31-4B8C-83A1-F6EECF244321}">
                <p14:modId xmlns:p14="http://schemas.microsoft.com/office/powerpoint/2010/main" val="4076885617"/>
              </p:ext>
            </p:extLst>
          </p:nvPr>
        </p:nvGraphicFramePr>
        <p:xfrm>
          <a:off x="821566" y="4935838"/>
          <a:ext cx="7291636" cy="1223481"/>
        </p:xfrm>
        <a:graphic>
          <a:graphicData uri="http://schemas.openxmlformats.org/drawingml/2006/table">
            <a:tbl>
              <a:tblPr firstRow="1" bandRow="1">
                <a:tableStyleId>{00A15C55-8517-42AA-B614-E9B94910E393}</a:tableStyleId>
              </a:tblPr>
              <a:tblGrid>
                <a:gridCol w="1822909">
                  <a:extLst>
                    <a:ext uri="{9D8B030D-6E8A-4147-A177-3AD203B41FA5}">
                      <a16:colId xmlns:a16="http://schemas.microsoft.com/office/drawing/2014/main" xmlns="" val="20000"/>
                    </a:ext>
                  </a:extLst>
                </a:gridCol>
                <a:gridCol w="1822909">
                  <a:extLst>
                    <a:ext uri="{9D8B030D-6E8A-4147-A177-3AD203B41FA5}">
                      <a16:colId xmlns:a16="http://schemas.microsoft.com/office/drawing/2014/main" xmlns="" val="20001"/>
                    </a:ext>
                  </a:extLst>
                </a:gridCol>
                <a:gridCol w="1822909">
                  <a:extLst>
                    <a:ext uri="{9D8B030D-6E8A-4147-A177-3AD203B41FA5}">
                      <a16:colId xmlns:a16="http://schemas.microsoft.com/office/drawing/2014/main" xmlns="" val="20002"/>
                    </a:ext>
                  </a:extLst>
                </a:gridCol>
                <a:gridCol w="1822909">
                  <a:extLst>
                    <a:ext uri="{9D8B030D-6E8A-4147-A177-3AD203B41FA5}">
                      <a16:colId xmlns:a16="http://schemas.microsoft.com/office/drawing/2014/main" xmlns="" val="20003"/>
                    </a:ext>
                  </a:extLst>
                </a:gridCol>
              </a:tblGrid>
              <a:tr h="407827">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US" dirty="0" smtClean="0"/>
                        <a:t> Large</a:t>
                      </a:r>
                      <a:endParaRPr lang="en-US" dirty="0"/>
                    </a:p>
                  </a:txBody>
                  <a:tcPr>
                    <a:lnT w="12700" cap="flat" cmpd="sng" algn="ctr">
                      <a:solidFill>
                        <a:schemeClr val="tx1"/>
                      </a:solidFill>
                      <a:prstDash val="solid"/>
                      <a:round/>
                      <a:headEnd type="none" w="med" len="med"/>
                      <a:tailEnd type="none" w="med" len="med"/>
                    </a:lnT>
                    <a:solidFill>
                      <a:srgbClr val="EC4214"/>
                    </a:solidFill>
                  </a:tcPr>
                </a:tc>
                <a:tc>
                  <a:txBody>
                    <a:bodyPr/>
                    <a:lstStyle/>
                    <a:p>
                      <a:pPr algn="ctr"/>
                      <a:r>
                        <a:rPr lang="en-US" dirty="0" smtClean="0"/>
                        <a:t>Medium</a:t>
                      </a:r>
                      <a:endParaRPr lang="en-US" dirty="0"/>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dirty="0" smtClean="0"/>
                        <a:t>Small</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407827">
                <a:tc>
                  <a:txBody>
                    <a:bodyPr/>
                    <a:lstStyle/>
                    <a:p>
                      <a:r>
                        <a:rPr lang="en-US" dirty="0" smtClean="0"/>
                        <a:t>Number</a:t>
                      </a:r>
                      <a:endParaRPr lang="en-US" dirty="0"/>
                    </a:p>
                  </a:txBody>
                  <a:tcPr>
                    <a:lnL w="12700" cap="flat" cmpd="sng" algn="ctr">
                      <a:solidFill>
                        <a:schemeClr val="tx1"/>
                      </a:solidFill>
                      <a:prstDash val="solid"/>
                      <a:round/>
                      <a:headEnd type="none" w="med" len="med"/>
                      <a:tailEnd type="none" w="med" len="med"/>
                    </a:lnL>
                  </a:tcPr>
                </a:tc>
                <a:tc>
                  <a:txBody>
                    <a:bodyPr/>
                    <a:lstStyle/>
                    <a:p>
                      <a:pPr algn="ctr"/>
                      <a:r>
                        <a:rPr lang="en-US" dirty="0" smtClean="0"/>
                        <a:t>12</a:t>
                      </a:r>
                      <a:endParaRPr lang="en-US" dirty="0"/>
                    </a:p>
                  </a:txBody>
                  <a:tcPr/>
                </a:tc>
                <a:tc>
                  <a:txBody>
                    <a:bodyPr/>
                    <a:lstStyle/>
                    <a:p>
                      <a:pPr algn="ctr"/>
                      <a:r>
                        <a:rPr lang="en-US" dirty="0" smtClean="0"/>
                        <a:t>16</a:t>
                      </a:r>
                      <a:endParaRPr lang="en-US" dirty="0"/>
                    </a:p>
                  </a:txBody>
                  <a:tcPr/>
                </a:tc>
                <a:tc>
                  <a:txBody>
                    <a:bodyPr/>
                    <a:lstStyle/>
                    <a:p>
                      <a:pPr algn="ctr"/>
                      <a:r>
                        <a:rPr lang="en-US" dirty="0" smtClean="0"/>
                        <a:t>5</a:t>
                      </a:r>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407827">
                <a:tc>
                  <a:txBody>
                    <a:bodyPr/>
                    <a:lstStyle/>
                    <a:p>
                      <a:r>
                        <a:rPr lang="en-US" dirty="0" smtClean="0"/>
                        <a:t>Percentage</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smtClean="0"/>
                        <a:t>36.4%</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48.5%</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15.2%</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176099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95700" y="316141"/>
            <a:ext cx="7404692" cy="710100"/>
          </a:xfrm>
          <a:prstGeom prst="rect">
            <a:avLst/>
          </a:prstGeom>
        </p:spPr>
        <p:txBody>
          <a:bodyPr spcFirstLastPara="1" wrap="square" lIns="0" tIns="0" rIns="0" bIns="0" anchor="t" anchorCtr="0">
            <a:noAutofit/>
          </a:bodyPr>
          <a:lstStyle/>
          <a:p>
            <a:pPr>
              <a:spcBef>
                <a:spcPts val="0"/>
              </a:spcBef>
            </a:pPr>
            <a:r>
              <a:rPr lang="en-US" dirty="0" smtClean="0"/>
              <a:t>EDT Gap Sizes: LEA Actions and CDE Supports</a:t>
            </a:r>
            <a:endParaRPr dirty="0"/>
          </a:p>
        </p:txBody>
      </p:sp>
      <p:sp>
        <p:nvSpPr>
          <p:cNvPr id="116" name="Google Shape;116;p18"/>
          <p:cNvSpPr txBox="1">
            <a:spLocks noGrp="1"/>
          </p:cNvSpPr>
          <p:nvPr>
            <p:ph type="sldNum" idx="12"/>
          </p:nvPr>
        </p:nvSpPr>
        <p:spPr>
          <a:xfrm>
            <a:off x="274320" y="6356351"/>
            <a:ext cx="4677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9</a:t>
            </a:fld>
            <a:endParaRPr/>
          </a:p>
        </p:txBody>
      </p:sp>
      <p:sp>
        <p:nvSpPr>
          <p:cNvPr id="5" name="Text Box 2"/>
          <p:cNvSpPr txBox="1">
            <a:spLocks noChangeArrowheads="1"/>
          </p:cNvSpPr>
          <p:nvPr/>
        </p:nvSpPr>
        <p:spPr bwMode="auto">
          <a:xfrm>
            <a:off x="6803856" y="1577461"/>
            <a:ext cx="2297136" cy="40017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smtClean="0">
                <a:latin typeface="Calibri" panose="020F0502020204030204" pitchFamily="34" charset="0"/>
                <a:ea typeface="Calibri" panose="020F0502020204030204" pitchFamily="34" charset="0"/>
                <a:cs typeface="Calibri" panose="020F0502020204030204" pitchFamily="34" charset="0"/>
              </a:rPr>
              <a:t>CDE Supports</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cs typeface="Calibri" panose="020F0502020204030204" pitchFamily="34" charset="0"/>
              </a:rPr>
              <a:t>Before </a:t>
            </a:r>
            <a:r>
              <a:rPr lang="en-US" sz="1200" dirty="0">
                <a:effectLst/>
                <a:latin typeface="Calibri" panose="020F0502020204030204" pitchFamily="34" charset="0"/>
                <a:ea typeface="Calibri" panose="020F0502020204030204" pitchFamily="34" charset="0"/>
                <a:cs typeface="Calibri" panose="020F0502020204030204" pitchFamily="34" charset="0"/>
              </a:rPr>
              <a:t>EDT data is shared with LEA in May each year, </a:t>
            </a:r>
            <a:r>
              <a:rPr lang="en-US" sz="1200" dirty="0" smtClean="0">
                <a:effectLst/>
                <a:latin typeface="Calibri" panose="020F0502020204030204" pitchFamily="34" charset="0"/>
                <a:ea typeface="Calibri" panose="020F0502020204030204" pitchFamily="34" charset="0"/>
                <a:cs typeface="Calibri" panose="020F0502020204030204" pitchFamily="34" charset="0"/>
              </a:rPr>
              <a:t>CDE contacts LEA to check on status of plan, offers technical support </a:t>
            </a:r>
            <a:r>
              <a:rPr lang="en-US" sz="1200" dirty="0" smtClean="0">
                <a:latin typeface="Calibri" panose="020F0502020204030204" pitchFamily="34" charset="0"/>
                <a:ea typeface="Calibri" panose="020F0502020204030204" pitchFamily="34" charset="0"/>
                <a:cs typeface="Calibri" panose="020F0502020204030204" pitchFamily="34" charset="0"/>
              </a:rPr>
              <a:t>on human capital systems problem solving.</a:t>
            </a:r>
            <a:r>
              <a:rPr lang="en-US" sz="1200" dirty="0" smtClean="0">
                <a:effectLst/>
                <a:latin typeface="Calibri" panose="020F0502020204030204" pitchFamily="34" charset="0"/>
                <a:ea typeface="Calibri" panose="020F0502020204030204" pitchFamily="34" charset="0"/>
                <a:cs typeface="Calibri" panose="020F0502020204030204" pitchFamily="34" charset="0"/>
              </a:rPr>
              <a:t> Federal </a:t>
            </a:r>
            <a:r>
              <a:rPr lang="en-US" sz="1200" dirty="0">
                <a:effectLst/>
                <a:latin typeface="Calibri" panose="020F0502020204030204" pitchFamily="34" charset="0"/>
                <a:ea typeface="Calibri" panose="020F0502020204030204" pitchFamily="34" charset="0"/>
                <a:cs typeface="Calibri" panose="020F0502020204030204" pitchFamily="34" charset="0"/>
              </a:rPr>
              <a:t>Programs reviews plan in Consolidated Application</a:t>
            </a:r>
            <a:r>
              <a:rPr lang="en-US" sz="1200" dirty="0" smtClean="0">
                <a:effectLst/>
                <a:latin typeface="Calibri" panose="020F0502020204030204" pitchFamily="34" charset="0"/>
                <a:ea typeface="Calibri" panose="020F0502020204030204" pitchFamily="34" charset="0"/>
                <a:cs typeface="Calibri" panose="020F0502020204030204" pitchFamily="34" charset="0"/>
              </a:rPr>
              <a:t>.</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CDE </a:t>
            </a:r>
            <a:r>
              <a:rPr lang="en-US" sz="1200" dirty="0" smtClean="0">
                <a:latin typeface="Calibri" panose="020F0502020204030204" pitchFamily="34" charset="0"/>
                <a:ea typeface="Calibri" panose="020F0502020204030204" pitchFamily="34" charset="0"/>
                <a:cs typeface="Calibri" panose="020F0502020204030204" pitchFamily="34" charset="0"/>
              </a:rPr>
              <a:t>shares </a:t>
            </a:r>
            <a:r>
              <a:rPr lang="en-US" sz="1200" dirty="0" smtClean="0">
                <a:effectLst/>
                <a:latin typeface="Calibri" panose="020F0502020204030204" pitchFamily="34" charset="0"/>
                <a:ea typeface="Calibri" panose="020F0502020204030204" pitchFamily="34" charset="0"/>
                <a:cs typeface="Calibri" panose="020F0502020204030204" pitchFamily="34" charset="0"/>
              </a:rPr>
              <a:t>EDT </a:t>
            </a:r>
            <a:r>
              <a:rPr lang="en-US" sz="1200" dirty="0">
                <a:effectLst/>
                <a:latin typeface="Calibri" panose="020F0502020204030204" pitchFamily="34" charset="0"/>
                <a:ea typeface="Calibri" panose="020F0502020204030204" pitchFamily="34" charset="0"/>
                <a:cs typeface="Calibri" panose="020F0502020204030204" pitchFamily="34" charset="0"/>
              </a:rPr>
              <a:t>results and links to resources for developing an educator equity plan that </a:t>
            </a:r>
            <a:r>
              <a:rPr lang="en-US" sz="1200" dirty="0" smtClean="0">
                <a:effectLst/>
                <a:latin typeface="Calibri" panose="020F0502020204030204" pitchFamily="34" charset="0"/>
                <a:ea typeface="Calibri" panose="020F0502020204030204" pitchFamily="34" charset="0"/>
                <a:cs typeface="Calibri" panose="020F0502020204030204" pitchFamily="34" charset="0"/>
              </a:rPr>
              <a:t>address </a:t>
            </a:r>
            <a:r>
              <a:rPr lang="en-US" sz="1200" dirty="0">
                <a:effectLst/>
                <a:latin typeface="Calibri" panose="020F0502020204030204" pitchFamily="34" charset="0"/>
                <a:ea typeface="Calibri" panose="020F0502020204030204" pitchFamily="34" charset="0"/>
                <a:cs typeface="Calibri" panose="020F0502020204030204" pitchFamily="34" charset="0"/>
              </a:rPr>
              <a:t>human capital challenges. </a:t>
            </a:r>
            <a:r>
              <a:rPr lang="en-US" sz="1200" dirty="0" smtClean="0">
                <a:effectLst/>
                <a:latin typeface="Calibri" panose="020F0502020204030204" pitchFamily="34" charset="0"/>
                <a:ea typeface="Calibri" panose="020F0502020204030204" pitchFamily="34" charset="0"/>
                <a:cs typeface="Calibri" panose="020F0502020204030204" pitchFamily="34" charset="0"/>
              </a:rPr>
              <a:t>CDE offers supports.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smtClean="0">
                <a:latin typeface="Calibri" panose="020F0502020204030204" pitchFamily="34" charset="0"/>
                <a:ea typeface="Calibri" panose="020F0502020204030204" pitchFamily="34" charset="0"/>
                <a:cs typeface="Calibri" panose="020F0502020204030204" pitchFamily="34" charset="0"/>
              </a:rPr>
              <a:t>CDE shares EDT results with relevant resources to develop an educator equity plan.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p:cNvSpPr txBox="1">
            <a:spLocks noChangeArrowheads="1"/>
          </p:cNvSpPr>
          <p:nvPr/>
        </p:nvSpPr>
        <p:spPr bwMode="auto">
          <a:xfrm>
            <a:off x="332546" y="1499581"/>
            <a:ext cx="2191870" cy="40017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smtClean="0">
                <a:latin typeface="Calibri" panose="020F0502020204030204" pitchFamily="34" charset="0"/>
                <a:ea typeface="Calibri" panose="020F0502020204030204" pitchFamily="34" charset="0"/>
                <a:cs typeface="Calibri" panose="020F0502020204030204" pitchFamily="34" charset="0"/>
              </a:rPr>
              <a:t>LEA Actions</a:t>
            </a:r>
            <a:endParaRPr lang="en-US" sz="1200" dirty="0"/>
          </a:p>
          <a:p>
            <a:pPr lvl="0"/>
            <a:r>
              <a:rPr lang="en-US" sz="1300" b="1" dirty="0"/>
              <a:t>Large gap</a:t>
            </a:r>
            <a:r>
              <a:rPr lang="en-US" sz="1300" dirty="0"/>
              <a:t>. LEA addresses the teacher equity gap as part of its </a:t>
            </a:r>
            <a:r>
              <a:rPr lang="en-US" sz="1300" dirty="0" smtClean="0"/>
              <a:t>Consolidated Application. Submits thorough plan addressing key human capital factors, use of Title funds, action plan and timelines.</a:t>
            </a:r>
          </a:p>
          <a:p>
            <a:pPr lvl="0"/>
            <a:endParaRPr lang="en-US" sz="1300" dirty="0" smtClean="0"/>
          </a:p>
          <a:p>
            <a:pPr lvl="0"/>
            <a:endParaRPr lang="en-US" sz="1300" dirty="0"/>
          </a:p>
          <a:p>
            <a:r>
              <a:rPr lang="en-US" sz="1300" b="1" dirty="0"/>
              <a:t>Medium gap</a:t>
            </a:r>
            <a:r>
              <a:rPr lang="en-US" sz="1300" dirty="0"/>
              <a:t>. LEA addresses the teacher equity gap as part of its Consolidated Application</a:t>
            </a:r>
            <a:r>
              <a:rPr lang="en-US" sz="1300" dirty="0" smtClean="0"/>
              <a:t>. Plan addresses human capital factors and use of Title funds.</a:t>
            </a:r>
          </a:p>
          <a:p>
            <a:pPr lvl="0"/>
            <a:endParaRPr lang="en-US" sz="1300" dirty="0" smtClean="0"/>
          </a:p>
          <a:p>
            <a:pPr lvl="0"/>
            <a:endParaRPr lang="en-US" sz="1300" dirty="0" smtClean="0"/>
          </a:p>
          <a:p>
            <a:r>
              <a:rPr lang="en-US" sz="1300" b="1" dirty="0"/>
              <a:t>Small gap</a:t>
            </a:r>
            <a:r>
              <a:rPr lang="en-US" sz="1300" dirty="0"/>
              <a:t>. LEA develops and implements a plan/strategies to eliminate the gap.  Subject to monitoring under Title I.</a:t>
            </a:r>
          </a:p>
          <a:p>
            <a:pPr marL="285750" lvl="0" indent="-285750">
              <a:buFont typeface="Arial" panose="020B0604020202020204" pitchFamily="34" charset="0"/>
              <a:buChar char="•"/>
            </a:pPr>
            <a:endParaRPr lang="en-US" sz="1200" dirty="0"/>
          </a:p>
          <a:p>
            <a:pPr marL="0" marR="0" algn="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6" name="Diagram 5" descr="Gap size inverted triangle diagram" title="Gap size"/>
          <p:cNvGraphicFramePr/>
          <p:nvPr>
            <p:extLst>
              <p:ext uri="{D42A27DB-BD31-4B8C-83A1-F6EECF244321}">
                <p14:modId xmlns:p14="http://schemas.microsoft.com/office/powerpoint/2010/main" val="2267173468"/>
              </p:ext>
            </p:extLst>
          </p:nvPr>
        </p:nvGraphicFramePr>
        <p:xfrm>
          <a:off x="2802372" y="1726751"/>
          <a:ext cx="3592700" cy="4414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descr="Points from large page to the CDE Supports: Before EDT data is shared with LEA in May each year, CDE contacts LEA to check on status of plan, offers technical support on human capital systems problem solving. Federal Programs reviews plan in Consolidated Application.&#10;" title="Arrow Large Gap (SEA) "/>
          <p:cNvCxnSpPr/>
          <p:nvPr/>
        </p:nvCxnSpPr>
        <p:spPr>
          <a:xfrm>
            <a:off x="6087788" y="2788626"/>
            <a:ext cx="565845" cy="3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Points from large gap to LEA Action: LEA addresses the teacher equity gap as part of its Consolidated Application. Submits thorough plan addressing key human capital factors, use of Title funds, action plan and timelines.&#10;" title="Arrow Large Gap (LEA) "/>
          <p:cNvCxnSpPr/>
          <p:nvPr/>
        </p:nvCxnSpPr>
        <p:spPr>
          <a:xfrm flipH="1">
            <a:off x="2428934" y="2782386"/>
            <a:ext cx="656514" cy="3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descr="Points from medium gap to CDE Supports: CDE shares EDT results and links to resources for developing an educator equity plan that address human capital challenges. CDE offers supports.&#10;" title="Arrow Medium Gap (SEA) "/>
          <p:cNvCxnSpPr/>
          <p:nvPr/>
        </p:nvCxnSpPr>
        <p:spPr>
          <a:xfrm>
            <a:off x="5636492" y="4121177"/>
            <a:ext cx="1015062" cy="103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Points from Medium gap to LEA Actions: LEA addresses the teacher equity gap as part of its Consolidated Application. Plan addresses human capital factors and use of Title funds.&#10;" title="Arrow Medium Gap (LEA) "/>
          <p:cNvCxnSpPr/>
          <p:nvPr/>
        </p:nvCxnSpPr>
        <p:spPr>
          <a:xfrm flipH="1">
            <a:off x="2542416" y="4117475"/>
            <a:ext cx="1109890" cy="74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descr="Points from small gap to CDE Supports: CDE shares EDT results with relevant resources to develop an educator equity plan.&#10;" title="Arrow Small Gap (SEA)"/>
          <p:cNvCxnSpPr/>
          <p:nvPr/>
        </p:nvCxnSpPr>
        <p:spPr>
          <a:xfrm>
            <a:off x="5205625" y="5374987"/>
            <a:ext cx="1445929" cy="62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Points from small gap to LEA Action: LEA develops and implements a plan/strategies to eliminate the gap.  Subject to monitoring under Title I.&#10;" title="Arrow Small Gap (LEA) "/>
          <p:cNvCxnSpPr/>
          <p:nvPr/>
        </p:nvCxnSpPr>
        <p:spPr>
          <a:xfrm flipH="1">
            <a:off x="2642288" y="5374987"/>
            <a:ext cx="1349530" cy="16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210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18962</TotalTime>
  <Words>2296</Words>
  <Application>Microsoft Office PowerPoint</Application>
  <PresentationFormat>On-screen Show (4:3)</PresentationFormat>
  <Paragraphs>224</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Museo Slab 500</vt:lpstr>
      <vt:lpstr>Roboto</vt:lpstr>
      <vt:lpstr>Times New Roman</vt:lpstr>
      <vt:lpstr>Trebuchet MS</vt:lpstr>
      <vt:lpstr>Wingdings</vt:lpstr>
      <vt:lpstr>Light Blue to Green Theme</vt:lpstr>
      <vt:lpstr>Equitable Distribution of Teachers (EDT):  Gap Sizes</vt:lpstr>
      <vt:lpstr>Agenda: Our Discussion Path Today</vt:lpstr>
      <vt:lpstr>Why EDT? An Overview</vt:lpstr>
      <vt:lpstr>How EDT Analyses Work</vt:lpstr>
      <vt:lpstr>The Rationale for EDT Gap Size</vt:lpstr>
      <vt:lpstr>Calculating EDT Gap Size</vt:lpstr>
      <vt:lpstr>Rules for Overall Gap Size </vt:lpstr>
      <vt:lpstr>By the Numbers: Eligible LEAs by Gap Size </vt:lpstr>
      <vt:lpstr>EDT Gap Sizes: LEA Actions and CDE Supports</vt:lpstr>
      <vt:lpstr>Planning Considerations</vt:lpstr>
      <vt:lpstr>EDT Data Sharing, Planning, Supports: Timeline</vt:lpstr>
      <vt:lpstr>EDT Gap Size Data Sharing</vt:lpstr>
      <vt:lpstr>EDT data and BOCES – Coordination is Key</vt:lpstr>
      <vt:lpstr>EDT Resources</vt:lpstr>
      <vt:lpstr>Questions?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296</cp:revision>
  <cp:lastPrinted>2019-02-21T16:06:27Z</cp:lastPrinted>
  <dcterms:created xsi:type="dcterms:W3CDTF">2018-01-08T21:58:16Z</dcterms:created>
  <dcterms:modified xsi:type="dcterms:W3CDTF">2019-04-10T14:05:30Z</dcterms:modified>
</cp:coreProperties>
</file>