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1" r:id="rId1"/>
  </p:sldMasterIdLst>
  <p:notesMasterIdLst>
    <p:notesMasterId r:id="rId27"/>
  </p:notesMasterIdLst>
  <p:sldIdLst>
    <p:sldId id="273" r:id="rId2"/>
    <p:sldId id="272" r:id="rId3"/>
    <p:sldId id="267" r:id="rId4"/>
    <p:sldId id="279" r:id="rId5"/>
    <p:sldId id="266" r:id="rId6"/>
    <p:sldId id="268" r:id="rId7"/>
    <p:sldId id="269" r:id="rId8"/>
    <p:sldId id="270" r:id="rId9"/>
    <p:sldId id="271" r:id="rId10"/>
    <p:sldId id="285" r:id="rId11"/>
    <p:sldId id="257" r:id="rId12"/>
    <p:sldId id="258" r:id="rId13"/>
    <p:sldId id="259" r:id="rId14"/>
    <p:sldId id="280" r:id="rId15"/>
    <p:sldId id="262" r:id="rId16"/>
    <p:sldId id="260" r:id="rId17"/>
    <p:sldId id="261" r:id="rId18"/>
    <p:sldId id="277" r:id="rId19"/>
    <p:sldId id="278" r:id="rId20"/>
    <p:sldId id="286" r:id="rId21"/>
    <p:sldId id="282" r:id="rId22"/>
    <p:sldId id="264" r:id="rId23"/>
    <p:sldId id="265" r:id="rId24"/>
    <p:sldId id="263" r:id="rId25"/>
    <p:sldId id="283"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gert, Julia" initials="WJ"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6092" autoAdjust="0"/>
  </p:normalViewPr>
  <p:slideViewPr>
    <p:cSldViewPr snapToGrid="0">
      <p:cViewPr>
        <p:scale>
          <a:sx n="60" d="100"/>
          <a:sy n="60" d="100"/>
        </p:scale>
        <p:origin x="-1512" y="-234"/>
      </p:cViewPr>
      <p:guideLst>
        <p:guide orient="horz" pos="2160"/>
        <p:guide pos="2880"/>
      </p:guideLst>
    </p:cSldViewPr>
  </p:slideViewPr>
  <p:notesTextViewPr>
    <p:cViewPr>
      <p:scale>
        <a:sx n="1" d="1"/>
        <a:sy n="1" d="1"/>
      </p:scale>
      <p:origin x="0" y="0"/>
    </p:cViewPr>
  </p:notesTextViewPr>
  <p:sorterViewPr>
    <p:cViewPr>
      <p:scale>
        <a:sx n="100" d="100"/>
        <a:sy n="100" d="100"/>
      </p:scale>
      <p:origin x="0" y="3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E1E69-3FCC-410A-812B-E2B85A35AA8B}" type="doc">
      <dgm:prSet loTypeId="urn:microsoft.com/office/officeart/2005/8/layout/chart3" loCatId="relationship" qsTypeId="urn:microsoft.com/office/officeart/2005/8/quickstyle/simple1" qsCatId="simple" csTypeId="urn:microsoft.com/office/officeart/2005/8/colors/accent1_2" csCatId="accent1" phldr="1"/>
      <dgm:spPr/>
    </dgm:pt>
    <dgm:pt modelId="{B0F5878A-7F84-490A-8B78-2A9A7038510B}">
      <dgm:prSet phldrT="[Text]"/>
      <dgm:spPr>
        <a:xfrm>
          <a:off x="1281106" y="407196"/>
          <a:ext cx="3413760" cy="3413760"/>
        </a:xfrm>
        <a:solidFill>
          <a:srgbClr val="CC3300">
            <a:alpha val="81961"/>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 </a:t>
          </a:r>
          <a:endParaRPr lang="en-US" dirty="0">
            <a:solidFill>
              <a:sysClr val="window" lastClr="FFFFFF"/>
            </a:solidFill>
            <a:latin typeface="Calibri"/>
            <a:ea typeface="+mn-ea"/>
            <a:cs typeface="+mn-cs"/>
          </a:endParaRPr>
        </a:p>
      </dgm:t>
    </dgm:pt>
    <dgm:pt modelId="{4801A7BA-24FA-496D-8B51-0C3BF143343F}" type="parTrans" cxnId="{2591A349-1AB1-4B2A-AF2A-6C7D4A8B76A3}">
      <dgm:prSet/>
      <dgm:spPr/>
      <dgm:t>
        <a:bodyPr/>
        <a:lstStyle/>
        <a:p>
          <a:endParaRPr lang="en-US"/>
        </a:p>
      </dgm:t>
    </dgm:pt>
    <dgm:pt modelId="{752C26AB-355E-4033-9D1A-2CF197D832A8}" type="sibTrans" cxnId="{2591A349-1AB1-4B2A-AF2A-6C7D4A8B76A3}">
      <dgm:prSet/>
      <dgm:spPr/>
      <dgm:t>
        <a:bodyPr/>
        <a:lstStyle/>
        <a:p>
          <a:endParaRPr lang="en-US"/>
        </a:p>
      </dgm:t>
    </dgm:pt>
    <dgm:pt modelId="{6D752EE8-F146-453B-970C-D7DDD6BC8E07}">
      <dgm:prSet phldrT="[Text]"/>
      <dgm:spPr>
        <a:xfrm>
          <a:off x="1281379" y="421651"/>
          <a:ext cx="3413760" cy="3413760"/>
        </a:xfrm>
        <a:solidFill>
          <a:srgbClr val="6B9DC7"/>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BBC8A88D-F0D9-411B-9AEE-A4E58CB61C0C}" type="parTrans" cxnId="{B3E6986F-F37C-40E7-9498-932AB9AA8F4E}">
      <dgm:prSet/>
      <dgm:spPr/>
      <dgm:t>
        <a:bodyPr/>
        <a:lstStyle/>
        <a:p>
          <a:endParaRPr lang="en-US"/>
        </a:p>
      </dgm:t>
    </dgm:pt>
    <dgm:pt modelId="{4F0F1003-C359-427C-97BB-A753CBCABA6D}" type="sibTrans" cxnId="{B3E6986F-F37C-40E7-9498-932AB9AA8F4E}">
      <dgm:prSet/>
      <dgm:spPr/>
      <dgm:t>
        <a:bodyPr/>
        <a:lstStyle/>
        <a:p>
          <a:endParaRPr lang="en-US"/>
        </a:p>
      </dgm:t>
    </dgm:pt>
    <dgm:pt modelId="{F3898263-D767-40A6-923F-1D01F2FB76F8}">
      <dgm:prSet phldrT="[Text]"/>
      <dgm:spPr>
        <a:xfrm>
          <a:off x="1281379" y="407415"/>
          <a:ext cx="3413760" cy="3413760"/>
        </a:xfr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1A8DFB9D-CFED-45D7-9EF1-358D6889DAA4}" type="parTrans" cxnId="{3625156C-D159-49E9-8BF0-D4E522F575D1}">
      <dgm:prSet/>
      <dgm:spPr/>
      <dgm:t>
        <a:bodyPr/>
        <a:lstStyle/>
        <a:p>
          <a:endParaRPr lang="en-US"/>
        </a:p>
      </dgm:t>
    </dgm:pt>
    <dgm:pt modelId="{5D07FFA9-4FD7-4DCC-8473-B9C4A2E2AAAC}" type="sibTrans" cxnId="{3625156C-D159-49E9-8BF0-D4E522F575D1}">
      <dgm:prSet/>
      <dgm:spPr/>
      <dgm:t>
        <a:bodyPr/>
        <a:lstStyle/>
        <a:p>
          <a:endParaRPr lang="en-US"/>
        </a:p>
      </dgm:t>
    </dgm:pt>
    <dgm:pt modelId="{0B44F9CB-774B-42DA-8E64-1F388C624EBF}">
      <dgm:prSet phldrT="[Text]"/>
      <dgm:spPr>
        <a:xfrm>
          <a:off x="1281379" y="407415"/>
          <a:ext cx="3413760" cy="3413760"/>
        </a:xfrm>
        <a:solidFill>
          <a:srgbClr val="CC3300">
            <a:alpha val="81961"/>
          </a:srgbClr>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7732EF56-6A1E-4F9A-B1D5-8419AAEF273F}" type="parTrans" cxnId="{30302674-1A59-4C5C-AE23-A4E4A7E86F86}">
      <dgm:prSet/>
      <dgm:spPr/>
      <dgm:t>
        <a:bodyPr/>
        <a:lstStyle/>
        <a:p>
          <a:endParaRPr lang="en-US"/>
        </a:p>
      </dgm:t>
    </dgm:pt>
    <dgm:pt modelId="{FE31BFEF-13A8-4FBF-A434-A9B66A4A0225}" type="sibTrans" cxnId="{30302674-1A59-4C5C-AE23-A4E4A7E86F86}">
      <dgm:prSet/>
      <dgm:spPr/>
      <dgm:t>
        <a:bodyPr/>
        <a:lstStyle/>
        <a:p>
          <a:endParaRPr lang="en-US"/>
        </a:p>
      </dgm:t>
    </dgm:pt>
    <dgm:pt modelId="{C2EB4AA1-B987-4273-925D-C4F425455F1B}">
      <dgm:prSet phldrT="[Text]"/>
      <dgm:spPr>
        <a:xfrm>
          <a:off x="1281379" y="407415"/>
          <a:ext cx="3413760" cy="3413760"/>
        </a:xfrm>
        <a:solidFill>
          <a:srgbClr val="6B9DC7"/>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FB8E2D00-8664-49DB-816F-885A18BAD158}" type="parTrans" cxnId="{6A5401C2-C8D4-4048-8E4E-F29BFEA7287A}">
      <dgm:prSet/>
      <dgm:spPr/>
      <dgm:t>
        <a:bodyPr/>
        <a:lstStyle/>
        <a:p>
          <a:endParaRPr lang="en-US"/>
        </a:p>
      </dgm:t>
    </dgm:pt>
    <dgm:pt modelId="{C6639176-0A37-4A27-AF12-CAB2C9D02203}" type="sibTrans" cxnId="{6A5401C2-C8D4-4048-8E4E-F29BFEA7287A}">
      <dgm:prSet/>
      <dgm:spPr/>
      <dgm:t>
        <a:bodyPr/>
        <a:lstStyle/>
        <a:p>
          <a:endParaRPr lang="en-US"/>
        </a:p>
      </dgm:t>
    </dgm:pt>
    <dgm:pt modelId="{344906CA-B389-46FA-BDD3-58066B1E447D}" type="pres">
      <dgm:prSet presAssocID="{A79E1E69-3FCC-410A-812B-E2B85A35AA8B}" presName="compositeShape" presStyleCnt="0">
        <dgm:presLayoutVars>
          <dgm:chMax val="7"/>
          <dgm:dir/>
          <dgm:resizeHandles val="exact"/>
        </dgm:presLayoutVars>
      </dgm:prSet>
      <dgm:spPr/>
    </dgm:pt>
    <dgm:pt modelId="{C0E0993C-6844-41EC-959C-9D66BF55594D}" type="pres">
      <dgm:prSet presAssocID="{A79E1E69-3FCC-410A-812B-E2B85A35AA8B}" presName="wedge1" presStyleLbl="node1" presStyleIdx="0" presStyleCnt="5" custLinFactNeighborX="-3508" custLinFactNeighborY="4815"/>
      <dgm:spPr>
        <a:prstGeom prst="pie">
          <a:avLst>
            <a:gd name="adj1" fmla="val 16200000"/>
            <a:gd name="adj2" fmla="val 20520000"/>
          </a:avLst>
        </a:prstGeom>
      </dgm:spPr>
      <dgm:t>
        <a:bodyPr/>
        <a:lstStyle/>
        <a:p>
          <a:endParaRPr lang="en-US"/>
        </a:p>
      </dgm:t>
    </dgm:pt>
    <dgm:pt modelId="{74DD0892-009C-4FE5-8C40-01CAA2269F21}" type="pres">
      <dgm:prSet presAssocID="{A79E1E69-3FCC-410A-812B-E2B85A35AA8B}" presName="wedge1Tx" presStyleLbl="node1" presStyleIdx="0" presStyleCnt="5">
        <dgm:presLayoutVars>
          <dgm:chMax val="0"/>
          <dgm:chPref val="0"/>
          <dgm:bulletEnabled val="1"/>
        </dgm:presLayoutVars>
      </dgm:prSet>
      <dgm:spPr/>
      <dgm:t>
        <a:bodyPr/>
        <a:lstStyle/>
        <a:p>
          <a:endParaRPr lang="en-US"/>
        </a:p>
      </dgm:t>
    </dgm:pt>
    <dgm:pt modelId="{5DEC4697-EE2C-497A-8313-D2E4089DF78A}" type="pres">
      <dgm:prSet presAssocID="{A79E1E69-3FCC-410A-812B-E2B85A35AA8B}" presName="wedge2" presStyleLbl="node1" presStyleIdx="1" presStyleCnt="5"/>
      <dgm:spPr>
        <a:prstGeom prst="pie">
          <a:avLst>
            <a:gd name="adj1" fmla="val 20520000"/>
            <a:gd name="adj2" fmla="val 3240000"/>
          </a:avLst>
        </a:prstGeom>
      </dgm:spPr>
      <dgm:t>
        <a:bodyPr/>
        <a:lstStyle/>
        <a:p>
          <a:endParaRPr lang="en-US"/>
        </a:p>
      </dgm:t>
    </dgm:pt>
    <dgm:pt modelId="{80270A14-2024-490F-9DD0-5FA9A213AE92}" type="pres">
      <dgm:prSet presAssocID="{A79E1E69-3FCC-410A-812B-E2B85A35AA8B}" presName="wedge2Tx" presStyleLbl="node1" presStyleIdx="1" presStyleCnt="5">
        <dgm:presLayoutVars>
          <dgm:chMax val="0"/>
          <dgm:chPref val="0"/>
          <dgm:bulletEnabled val="1"/>
        </dgm:presLayoutVars>
      </dgm:prSet>
      <dgm:spPr/>
      <dgm:t>
        <a:bodyPr/>
        <a:lstStyle/>
        <a:p>
          <a:endParaRPr lang="en-US"/>
        </a:p>
      </dgm:t>
    </dgm:pt>
    <dgm:pt modelId="{209C2A87-5276-48DF-A7CF-432EDBB7F401}" type="pres">
      <dgm:prSet presAssocID="{A79E1E69-3FCC-410A-812B-E2B85A35AA8B}" presName="wedge3" presStyleLbl="node1" presStyleIdx="2" presStyleCnt="5"/>
      <dgm:spPr>
        <a:prstGeom prst="pie">
          <a:avLst>
            <a:gd name="adj1" fmla="val 3240000"/>
            <a:gd name="adj2" fmla="val 7560000"/>
          </a:avLst>
        </a:prstGeom>
      </dgm:spPr>
      <dgm:t>
        <a:bodyPr/>
        <a:lstStyle/>
        <a:p>
          <a:endParaRPr lang="en-US"/>
        </a:p>
      </dgm:t>
    </dgm:pt>
    <dgm:pt modelId="{D158B1C4-9CFE-4A7B-9DB7-7C556910E935}" type="pres">
      <dgm:prSet presAssocID="{A79E1E69-3FCC-410A-812B-E2B85A35AA8B}" presName="wedge3Tx" presStyleLbl="node1" presStyleIdx="2" presStyleCnt="5">
        <dgm:presLayoutVars>
          <dgm:chMax val="0"/>
          <dgm:chPref val="0"/>
          <dgm:bulletEnabled val="1"/>
        </dgm:presLayoutVars>
      </dgm:prSet>
      <dgm:spPr/>
      <dgm:t>
        <a:bodyPr/>
        <a:lstStyle/>
        <a:p>
          <a:endParaRPr lang="en-US"/>
        </a:p>
      </dgm:t>
    </dgm:pt>
    <dgm:pt modelId="{43534F5A-8206-44B9-900A-06873D9965B3}" type="pres">
      <dgm:prSet presAssocID="{A79E1E69-3FCC-410A-812B-E2B85A35AA8B}" presName="wedge4" presStyleLbl="node1" presStyleIdx="3" presStyleCnt="5" custLinFactNeighborY="417"/>
      <dgm:spPr>
        <a:prstGeom prst="pie">
          <a:avLst>
            <a:gd name="adj1" fmla="val 7560000"/>
            <a:gd name="adj2" fmla="val 11880000"/>
          </a:avLst>
        </a:prstGeom>
      </dgm:spPr>
      <dgm:t>
        <a:bodyPr/>
        <a:lstStyle/>
        <a:p>
          <a:endParaRPr lang="en-US"/>
        </a:p>
      </dgm:t>
    </dgm:pt>
    <dgm:pt modelId="{B5388EF5-15FA-4E72-8C26-8709AEA63E49}" type="pres">
      <dgm:prSet presAssocID="{A79E1E69-3FCC-410A-812B-E2B85A35AA8B}" presName="wedge4Tx" presStyleLbl="node1" presStyleIdx="3" presStyleCnt="5">
        <dgm:presLayoutVars>
          <dgm:chMax val="0"/>
          <dgm:chPref val="0"/>
          <dgm:bulletEnabled val="1"/>
        </dgm:presLayoutVars>
      </dgm:prSet>
      <dgm:spPr/>
      <dgm:t>
        <a:bodyPr/>
        <a:lstStyle/>
        <a:p>
          <a:endParaRPr lang="en-US"/>
        </a:p>
      </dgm:t>
    </dgm:pt>
    <dgm:pt modelId="{7D665640-3495-43A5-B8FB-31FC7BE02614}" type="pres">
      <dgm:prSet presAssocID="{A79E1E69-3FCC-410A-812B-E2B85A35AA8B}" presName="wedge5" presStyleLbl="node1" presStyleIdx="4" presStyleCnt="5"/>
      <dgm:spPr>
        <a:prstGeom prst="pie">
          <a:avLst>
            <a:gd name="adj1" fmla="val 11880000"/>
            <a:gd name="adj2" fmla="val 16200000"/>
          </a:avLst>
        </a:prstGeom>
      </dgm:spPr>
      <dgm:t>
        <a:bodyPr/>
        <a:lstStyle/>
        <a:p>
          <a:endParaRPr lang="en-US"/>
        </a:p>
      </dgm:t>
    </dgm:pt>
    <dgm:pt modelId="{9E651A7C-7643-4D03-87EC-2EE4BF0A9F09}" type="pres">
      <dgm:prSet presAssocID="{A79E1E69-3FCC-410A-812B-E2B85A35AA8B}" presName="wedge5Tx" presStyleLbl="node1" presStyleIdx="4" presStyleCnt="5">
        <dgm:presLayoutVars>
          <dgm:chMax val="0"/>
          <dgm:chPref val="0"/>
          <dgm:bulletEnabled val="1"/>
        </dgm:presLayoutVars>
      </dgm:prSet>
      <dgm:spPr/>
      <dgm:t>
        <a:bodyPr/>
        <a:lstStyle/>
        <a:p>
          <a:endParaRPr lang="en-US"/>
        </a:p>
      </dgm:t>
    </dgm:pt>
  </dgm:ptLst>
  <dgm:cxnLst>
    <dgm:cxn modelId="{09FA4546-12BB-4839-A6FA-06C45CC7614C}" type="presOf" srcId="{B0F5878A-7F84-490A-8B78-2A9A7038510B}" destId="{C0E0993C-6844-41EC-959C-9D66BF55594D}" srcOrd="0" destOrd="0" presId="urn:microsoft.com/office/officeart/2005/8/layout/chart3"/>
    <dgm:cxn modelId="{4C63E499-7692-48F2-BBED-65AC4A5DAC90}" type="presOf" srcId="{6D752EE8-F146-453B-970C-D7DDD6BC8E07}" destId="{B5388EF5-15FA-4E72-8C26-8709AEA63E49}" srcOrd="1" destOrd="0" presId="urn:microsoft.com/office/officeart/2005/8/layout/chart3"/>
    <dgm:cxn modelId="{1480C480-90E7-4A67-861D-7ACD22305D60}" type="presOf" srcId="{F3898263-D767-40A6-923F-1D01F2FB76F8}" destId="{80270A14-2024-490F-9DD0-5FA9A213AE92}" srcOrd="1" destOrd="0" presId="urn:microsoft.com/office/officeart/2005/8/layout/chart3"/>
    <dgm:cxn modelId="{CE5C1F3E-C994-4CBD-AD42-AF275E4597A2}" type="presOf" srcId="{B0F5878A-7F84-490A-8B78-2A9A7038510B}" destId="{74DD0892-009C-4FE5-8C40-01CAA2269F21}" srcOrd="1" destOrd="0" presId="urn:microsoft.com/office/officeart/2005/8/layout/chart3"/>
    <dgm:cxn modelId="{7FDDC89C-C1E4-4FD3-9505-C8EB93646CC0}" type="presOf" srcId="{A79E1E69-3FCC-410A-812B-E2B85A35AA8B}" destId="{344906CA-B389-46FA-BDD3-58066B1E447D}" srcOrd="0" destOrd="0" presId="urn:microsoft.com/office/officeart/2005/8/layout/chart3"/>
    <dgm:cxn modelId="{40FE68EB-3563-4304-A9A3-AE62D7811E36}" type="presOf" srcId="{0B44F9CB-774B-42DA-8E64-1F388C624EBF}" destId="{9E651A7C-7643-4D03-87EC-2EE4BF0A9F09}" srcOrd="1" destOrd="0" presId="urn:microsoft.com/office/officeart/2005/8/layout/chart3"/>
    <dgm:cxn modelId="{30302674-1A59-4C5C-AE23-A4E4A7E86F86}" srcId="{A79E1E69-3FCC-410A-812B-E2B85A35AA8B}" destId="{0B44F9CB-774B-42DA-8E64-1F388C624EBF}" srcOrd="4" destOrd="0" parTransId="{7732EF56-6A1E-4F9A-B1D5-8419AAEF273F}" sibTransId="{FE31BFEF-13A8-4FBF-A434-A9B66A4A0225}"/>
    <dgm:cxn modelId="{18C43560-F71D-4E84-ACC3-882F845CCD1F}" type="presOf" srcId="{F3898263-D767-40A6-923F-1D01F2FB76F8}" destId="{5DEC4697-EE2C-497A-8313-D2E4089DF78A}" srcOrd="0" destOrd="0" presId="urn:microsoft.com/office/officeart/2005/8/layout/chart3"/>
    <dgm:cxn modelId="{6A5401C2-C8D4-4048-8E4E-F29BFEA7287A}" srcId="{A79E1E69-3FCC-410A-812B-E2B85A35AA8B}" destId="{C2EB4AA1-B987-4273-925D-C4F425455F1B}" srcOrd="2" destOrd="0" parTransId="{FB8E2D00-8664-49DB-816F-885A18BAD158}" sibTransId="{C6639176-0A37-4A27-AF12-CAB2C9D02203}"/>
    <dgm:cxn modelId="{B3E6986F-F37C-40E7-9498-932AB9AA8F4E}" srcId="{A79E1E69-3FCC-410A-812B-E2B85A35AA8B}" destId="{6D752EE8-F146-453B-970C-D7DDD6BC8E07}" srcOrd="3" destOrd="0" parTransId="{BBC8A88D-F0D9-411B-9AEE-A4E58CB61C0C}" sibTransId="{4F0F1003-C359-427C-97BB-A753CBCABA6D}"/>
    <dgm:cxn modelId="{476164EB-E7CA-4FB5-A078-547E418BB465}" type="presOf" srcId="{C2EB4AA1-B987-4273-925D-C4F425455F1B}" destId="{D158B1C4-9CFE-4A7B-9DB7-7C556910E935}" srcOrd="1" destOrd="0" presId="urn:microsoft.com/office/officeart/2005/8/layout/chart3"/>
    <dgm:cxn modelId="{82DCB827-20ED-407D-8F71-39F9B6FD4F23}" type="presOf" srcId="{6D752EE8-F146-453B-970C-D7DDD6BC8E07}" destId="{43534F5A-8206-44B9-900A-06873D9965B3}" srcOrd="0" destOrd="0" presId="urn:microsoft.com/office/officeart/2005/8/layout/chart3"/>
    <dgm:cxn modelId="{2591A349-1AB1-4B2A-AF2A-6C7D4A8B76A3}" srcId="{A79E1E69-3FCC-410A-812B-E2B85A35AA8B}" destId="{B0F5878A-7F84-490A-8B78-2A9A7038510B}" srcOrd="0" destOrd="0" parTransId="{4801A7BA-24FA-496D-8B51-0C3BF143343F}" sibTransId="{752C26AB-355E-4033-9D1A-2CF197D832A8}"/>
    <dgm:cxn modelId="{3D5316C1-288D-49E5-9D27-8E271CE04130}" type="presOf" srcId="{0B44F9CB-774B-42DA-8E64-1F388C624EBF}" destId="{7D665640-3495-43A5-B8FB-31FC7BE02614}" srcOrd="0" destOrd="0" presId="urn:microsoft.com/office/officeart/2005/8/layout/chart3"/>
    <dgm:cxn modelId="{3625156C-D159-49E9-8BF0-D4E522F575D1}" srcId="{A79E1E69-3FCC-410A-812B-E2B85A35AA8B}" destId="{F3898263-D767-40A6-923F-1D01F2FB76F8}" srcOrd="1" destOrd="0" parTransId="{1A8DFB9D-CFED-45D7-9EF1-358D6889DAA4}" sibTransId="{5D07FFA9-4FD7-4DCC-8473-B9C4A2E2AAAC}"/>
    <dgm:cxn modelId="{965B53B7-1C51-4714-A665-87E9B7A2CDEA}" type="presOf" srcId="{C2EB4AA1-B987-4273-925D-C4F425455F1B}" destId="{209C2A87-5276-48DF-A7CF-432EDBB7F401}" srcOrd="0" destOrd="0" presId="urn:microsoft.com/office/officeart/2005/8/layout/chart3"/>
    <dgm:cxn modelId="{6614C21A-4018-48DE-8F69-7A40557A8C0F}" type="presParOf" srcId="{344906CA-B389-46FA-BDD3-58066B1E447D}" destId="{C0E0993C-6844-41EC-959C-9D66BF55594D}" srcOrd="0" destOrd="0" presId="urn:microsoft.com/office/officeart/2005/8/layout/chart3"/>
    <dgm:cxn modelId="{6899D915-3304-436F-8AD5-DAAA0F0BEC98}" type="presParOf" srcId="{344906CA-B389-46FA-BDD3-58066B1E447D}" destId="{74DD0892-009C-4FE5-8C40-01CAA2269F21}" srcOrd="1" destOrd="0" presId="urn:microsoft.com/office/officeart/2005/8/layout/chart3"/>
    <dgm:cxn modelId="{F6353631-EFCD-4295-AD36-4EA31749703D}" type="presParOf" srcId="{344906CA-B389-46FA-BDD3-58066B1E447D}" destId="{5DEC4697-EE2C-497A-8313-D2E4089DF78A}" srcOrd="2" destOrd="0" presId="urn:microsoft.com/office/officeart/2005/8/layout/chart3"/>
    <dgm:cxn modelId="{EDC9C610-79DE-44CE-ABA9-2B0D6A7A3F95}" type="presParOf" srcId="{344906CA-B389-46FA-BDD3-58066B1E447D}" destId="{80270A14-2024-490F-9DD0-5FA9A213AE92}" srcOrd="3" destOrd="0" presId="urn:microsoft.com/office/officeart/2005/8/layout/chart3"/>
    <dgm:cxn modelId="{A3C2E1CC-E5B5-40EE-9E92-3651CEB2BF8F}" type="presParOf" srcId="{344906CA-B389-46FA-BDD3-58066B1E447D}" destId="{209C2A87-5276-48DF-A7CF-432EDBB7F401}" srcOrd="4" destOrd="0" presId="urn:microsoft.com/office/officeart/2005/8/layout/chart3"/>
    <dgm:cxn modelId="{3ACE7D1C-8393-4304-B9CF-D27D58427FE0}" type="presParOf" srcId="{344906CA-B389-46FA-BDD3-58066B1E447D}" destId="{D158B1C4-9CFE-4A7B-9DB7-7C556910E935}" srcOrd="5" destOrd="0" presId="urn:microsoft.com/office/officeart/2005/8/layout/chart3"/>
    <dgm:cxn modelId="{CC933ABF-8291-4CDC-8969-EB6A3183DC80}" type="presParOf" srcId="{344906CA-B389-46FA-BDD3-58066B1E447D}" destId="{43534F5A-8206-44B9-900A-06873D9965B3}" srcOrd="6" destOrd="0" presId="urn:microsoft.com/office/officeart/2005/8/layout/chart3"/>
    <dgm:cxn modelId="{A8422F65-13ED-4F4F-85DB-A6AD8E1FBF61}" type="presParOf" srcId="{344906CA-B389-46FA-BDD3-58066B1E447D}" destId="{B5388EF5-15FA-4E72-8C26-8709AEA63E49}" srcOrd="7" destOrd="0" presId="urn:microsoft.com/office/officeart/2005/8/layout/chart3"/>
    <dgm:cxn modelId="{9C6397CD-847F-4BB7-951F-047BE6DB6F68}" type="presParOf" srcId="{344906CA-B389-46FA-BDD3-58066B1E447D}" destId="{7D665640-3495-43A5-B8FB-31FC7BE02614}" srcOrd="8" destOrd="0" presId="urn:microsoft.com/office/officeart/2005/8/layout/chart3"/>
    <dgm:cxn modelId="{20FC499E-4746-436C-A3E7-DEA7071D70A2}" type="presParOf" srcId="{344906CA-B389-46FA-BDD3-58066B1E447D}" destId="{9E651A7C-7643-4D03-87EC-2EE4BF0A9F09}"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0993C-6844-41EC-959C-9D66BF55594D}">
      <dsp:nvSpPr>
        <dsp:cNvPr id="0" name=""/>
        <dsp:cNvSpPr/>
      </dsp:nvSpPr>
      <dsp:spPr>
        <a:xfrm>
          <a:off x="1647591" y="404783"/>
          <a:ext cx="3393533" cy="3393533"/>
        </a:xfrm>
        <a:prstGeom prst="pie">
          <a:avLst>
            <a:gd name="adj1" fmla="val 16200000"/>
            <a:gd name="adj2" fmla="val 20520000"/>
          </a:avLst>
        </a:prstGeom>
        <a:solidFill>
          <a:srgbClr val="CC3300">
            <a:alpha val="81961"/>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solidFill>
                <a:sysClr val="window" lastClr="FFFFFF"/>
              </a:solidFill>
              <a:latin typeface="Calibri"/>
              <a:ea typeface="+mn-ea"/>
              <a:cs typeface="+mn-cs"/>
            </a:rPr>
            <a:t> </a:t>
          </a:r>
          <a:endParaRPr lang="en-US" sz="4700" kern="1200" dirty="0">
            <a:solidFill>
              <a:sysClr val="window" lastClr="FFFFFF"/>
            </a:solidFill>
            <a:latin typeface="Calibri"/>
            <a:ea typeface="+mn-ea"/>
            <a:cs typeface="+mn-cs"/>
          </a:endParaRPr>
        </a:p>
      </dsp:txBody>
      <dsp:txXfrm>
        <a:off x="3387181" y="911794"/>
        <a:ext cx="1151377" cy="787784"/>
      </dsp:txXfrm>
    </dsp:sp>
    <dsp:sp modelId="{5DEC4697-EE2C-497A-8313-D2E4089DF78A}">
      <dsp:nvSpPr>
        <dsp:cNvPr id="0" name=""/>
        <dsp:cNvSpPr/>
      </dsp:nvSpPr>
      <dsp:spPr>
        <a:xfrm>
          <a:off x="1647863" y="405002"/>
          <a:ext cx="3393533" cy="3393533"/>
        </a:xfrm>
        <a:prstGeom prst="pie">
          <a:avLst>
            <a:gd name="adj1" fmla="val 20520000"/>
            <a:gd name="adj2" fmla="val 3240000"/>
          </a:avLst>
        </a:prstGeom>
        <a:solidFill>
          <a:srgbClr val="9BBB59">
            <a:lumMod val="75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solidFill>
              <a:sysClr val="window" lastClr="FFFFFF"/>
            </a:solidFill>
            <a:latin typeface="Calibri"/>
            <a:ea typeface="+mn-ea"/>
            <a:cs typeface="+mn-cs"/>
          </a:endParaRPr>
        </a:p>
      </dsp:txBody>
      <dsp:txXfrm>
        <a:off x="3865779" y="1940172"/>
        <a:ext cx="1009980" cy="852423"/>
      </dsp:txXfrm>
    </dsp:sp>
    <dsp:sp modelId="{209C2A87-5276-48DF-A7CF-432EDBB7F401}">
      <dsp:nvSpPr>
        <dsp:cNvPr id="0" name=""/>
        <dsp:cNvSpPr/>
      </dsp:nvSpPr>
      <dsp:spPr>
        <a:xfrm>
          <a:off x="1647863" y="405002"/>
          <a:ext cx="3393533" cy="3393533"/>
        </a:xfrm>
        <a:prstGeom prst="pie">
          <a:avLst>
            <a:gd name="adj1" fmla="val 3240000"/>
            <a:gd name="adj2" fmla="val 7560000"/>
          </a:avLst>
        </a:prstGeom>
        <a:solidFill>
          <a:srgbClr val="6B9DC7"/>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n-US" sz="4400" kern="1200" dirty="0">
            <a:solidFill>
              <a:sysClr val="window" lastClr="FFFFFF"/>
            </a:solidFill>
            <a:latin typeface="Calibri"/>
            <a:ea typeface="+mn-ea"/>
            <a:cs typeface="+mn-cs"/>
          </a:endParaRPr>
        </a:p>
      </dsp:txBody>
      <dsp:txXfrm>
        <a:off x="2738642" y="2950152"/>
        <a:ext cx="1211976" cy="727185"/>
      </dsp:txXfrm>
    </dsp:sp>
    <dsp:sp modelId="{43534F5A-8206-44B9-900A-06873D9965B3}">
      <dsp:nvSpPr>
        <dsp:cNvPr id="0" name=""/>
        <dsp:cNvSpPr/>
      </dsp:nvSpPr>
      <dsp:spPr>
        <a:xfrm>
          <a:off x="1647863" y="419153"/>
          <a:ext cx="3393533" cy="3393533"/>
        </a:xfrm>
        <a:prstGeom prst="pie">
          <a:avLst>
            <a:gd name="adj1" fmla="val 7560000"/>
            <a:gd name="adj2" fmla="val 11880000"/>
          </a:avLst>
        </a:prstGeom>
        <a:solidFill>
          <a:srgbClr val="6B9DC7"/>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solidFill>
              <a:sysClr val="window" lastClr="FFFFFF"/>
            </a:solidFill>
            <a:latin typeface="Calibri"/>
            <a:ea typeface="+mn-ea"/>
            <a:cs typeface="+mn-cs"/>
          </a:endParaRPr>
        </a:p>
      </dsp:txBody>
      <dsp:txXfrm>
        <a:off x="1809460" y="1954323"/>
        <a:ext cx="1009980" cy="852423"/>
      </dsp:txXfrm>
    </dsp:sp>
    <dsp:sp modelId="{7D665640-3495-43A5-B8FB-31FC7BE02614}">
      <dsp:nvSpPr>
        <dsp:cNvPr id="0" name=""/>
        <dsp:cNvSpPr/>
      </dsp:nvSpPr>
      <dsp:spPr>
        <a:xfrm>
          <a:off x="1647863" y="405002"/>
          <a:ext cx="3393533" cy="3393533"/>
        </a:xfrm>
        <a:prstGeom prst="pie">
          <a:avLst>
            <a:gd name="adj1" fmla="val 11880000"/>
            <a:gd name="adj2" fmla="val 16200000"/>
          </a:avLst>
        </a:prstGeom>
        <a:solidFill>
          <a:srgbClr val="CC3300">
            <a:alpha val="81961"/>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solidFill>
              <a:sysClr val="window" lastClr="FFFFFF"/>
            </a:solidFill>
            <a:latin typeface="Calibri"/>
            <a:ea typeface="+mn-ea"/>
            <a:cs typeface="+mn-cs"/>
          </a:endParaRPr>
        </a:p>
      </dsp:txBody>
      <dsp:txXfrm>
        <a:off x="2142753" y="922111"/>
        <a:ext cx="1151377" cy="787784"/>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15AA099-D5E8-456D-BB8C-A4A5924DB7C0}" type="datetimeFigureOut">
              <a:rPr lang="en-US" smtClean="0"/>
              <a:t>10/5/2017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858D72E-DA22-43B5-9646-FB9B2B0AD8EC}" type="slidenum">
              <a:rPr lang="en-US" smtClean="0"/>
              <a:t>‹#›</a:t>
            </a:fld>
            <a:endParaRPr lang="en-US"/>
          </a:p>
        </p:txBody>
      </p:sp>
    </p:spTree>
    <p:extLst>
      <p:ext uri="{BB962C8B-B14F-4D97-AF65-F5344CB8AC3E}">
        <p14:creationId xmlns:p14="http://schemas.microsoft.com/office/powerpoint/2010/main" val="3107488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slide. Will not cover how</a:t>
            </a:r>
            <a:r>
              <a:rPr lang="en-US" baseline="0" dirty="0" smtClean="0"/>
              <a:t> to use a specific intervention. This is not a training on any particular intervention </a:t>
            </a:r>
            <a:endParaRPr lang="en-US" dirty="0"/>
          </a:p>
        </p:txBody>
      </p:sp>
      <p:sp>
        <p:nvSpPr>
          <p:cNvPr id="4" name="Slide Number Placeholder 3"/>
          <p:cNvSpPr>
            <a:spLocks noGrp="1"/>
          </p:cNvSpPr>
          <p:nvPr>
            <p:ph type="sldNum" sz="quarter" idx="10"/>
          </p:nvPr>
        </p:nvSpPr>
        <p:spPr/>
        <p:txBody>
          <a:bodyPr/>
          <a:lstStyle/>
          <a:p>
            <a:fld id="{48ED05C0-9DFA-4D78-BE2D-E72D06BEB45A}" type="slidenum">
              <a:rPr lang="en-US" smtClean="0"/>
              <a:t>2</a:t>
            </a:fld>
            <a:endParaRPr lang="en-US"/>
          </a:p>
        </p:txBody>
      </p:sp>
    </p:spTree>
    <p:extLst>
      <p:ext uri="{BB962C8B-B14F-4D97-AF65-F5344CB8AC3E}">
        <p14:creationId xmlns:p14="http://schemas.microsoft.com/office/powerpoint/2010/main" val="887301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8D72E-DA22-43B5-9646-FB9B2B0AD8EC}" type="slidenum">
              <a:rPr lang="en-US" smtClean="0"/>
              <a:t>13</a:t>
            </a:fld>
            <a:endParaRPr lang="en-US"/>
          </a:p>
        </p:txBody>
      </p:sp>
    </p:spTree>
    <p:extLst>
      <p:ext uri="{BB962C8B-B14F-4D97-AF65-F5344CB8AC3E}">
        <p14:creationId xmlns:p14="http://schemas.microsoft.com/office/powerpoint/2010/main" val="40052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8D72E-DA22-43B5-9646-FB9B2B0AD8EC}" type="slidenum">
              <a:rPr lang="en-US" smtClean="0"/>
              <a:t>15</a:t>
            </a:fld>
            <a:endParaRPr lang="en-US"/>
          </a:p>
        </p:txBody>
      </p:sp>
    </p:spTree>
    <p:extLst>
      <p:ext uri="{BB962C8B-B14F-4D97-AF65-F5344CB8AC3E}">
        <p14:creationId xmlns:p14="http://schemas.microsoft.com/office/powerpoint/2010/main" val="1135275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Teaching: modeling;</a:t>
            </a:r>
            <a:r>
              <a:rPr lang="en-US" baseline="0" dirty="0" smtClean="0"/>
              <a:t> </a:t>
            </a:r>
            <a:r>
              <a:rPr lang="en-US" dirty="0" smtClean="0"/>
              <a:t>discrete skills and steps. Application to real life: Emphasize</a:t>
            </a:r>
            <a:r>
              <a:rPr lang="en-US" baseline="0" dirty="0" smtClean="0"/>
              <a:t> the “what if you do” what if you don’t in real life examples</a:t>
            </a:r>
          </a:p>
          <a:p>
            <a:r>
              <a:rPr lang="en-US" baseline="0" dirty="0" smtClean="0"/>
              <a:t>Forecast considerations for system. Making it effective as Tier 2 system</a:t>
            </a:r>
            <a:endParaRPr lang="en-US" dirty="0"/>
          </a:p>
        </p:txBody>
      </p:sp>
      <p:sp>
        <p:nvSpPr>
          <p:cNvPr id="4" name="Slide Number Placeholder 3"/>
          <p:cNvSpPr>
            <a:spLocks noGrp="1"/>
          </p:cNvSpPr>
          <p:nvPr>
            <p:ph type="sldNum" sz="quarter" idx="10"/>
          </p:nvPr>
        </p:nvSpPr>
        <p:spPr/>
        <p:txBody>
          <a:bodyPr/>
          <a:lstStyle/>
          <a:p>
            <a:fld id="{48ED05C0-9DFA-4D78-BE2D-E72D06BEB45A}" type="slidenum">
              <a:rPr lang="en-US" smtClean="0"/>
              <a:t>16</a:t>
            </a:fld>
            <a:endParaRPr lang="en-US"/>
          </a:p>
        </p:txBody>
      </p:sp>
    </p:spTree>
    <p:extLst>
      <p:ext uri="{BB962C8B-B14F-4D97-AF65-F5344CB8AC3E}">
        <p14:creationId xmlns:p14="http://schemas.microsoft.com/office/powerpoint/2010/main" val="20338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have characterized PBIS as the structure</a:t>
            </a:r>
            <a:r>
              <a:rPr lang="en-US" baseline="0" dirty="0" smtClean="0"/>
              <a:t> and SEL as the support within the umbrella of positive school climate</a:t>
            </a:r>
          </a:p>
          <a:p>
            <a:r>
              <a:rPr lang="en-US" baseline="0" dirty="0" smtClean="0"/>
              <a:t>Same have said that PBIS is an evidence-based PBIS program. </a:t>
            </a:r>
            <a:r>
              <a:rPr lang="en-US" dirty="0" smtClean="0"/>
              <a:t>SEL coordinators do not know how to do the work effectively.</a:t>
            </a:r>
            <a:r>
              <a:rPr lang="en-US" baseline="0" dirty="0" smtClean="0"/>
              <a:t>  </a:t>
            </a:r>
            <a:r>
              <a:rPr lang="en-US" dirty="0" smtClean="0"/>
              <a:t>Must be taught like you would teach any skill</a:t>
            </a:r>
          </a:p>
          <a:p>
            <a:endParaRPr lang="en-US" dirty="0"/>
          </a:p>
        </p:txBody>
      </p:sp>
      <p:sp>
        <p:nvSpPr>
          <p:cNvPr id="4" name="Slide Number Placeholder 3"/>
          <p:cNvSpPr>
            <a:spLocks noGrp="1"/>
          </p:cNvSpPr>
          <p:nvPr>
            <p:ph type="sldNum" sz="quarter" idx="10"/>
          </p:nvPr>
        </p:nvSpPr>
        <p:spPr/>
        <p:txBody>
          <a:bodyPr/>
          <a:lstStyle/>
          <a:p>
            <a:fld id="{E858D72E-DA22-43B5-9646-FB9B2B0AD8EC}" type="slidenum">
              <a:rPr lang="en-US" smtClean="0"/>
              <a:t>17</a:t>
            </a:fld>
            <a:endParaRPr lang="en-US"/>
          </a:p>
        </p:txBody>
      </p:sp>
    </p:spTree>
    <p:extLst>
      <p:ext uri="{BB962C8B-B14F-4D97-AF65-F5344CB8AC3E}">
        <p14:creationId xmlns:p14="http://schemas.microsoft.com/office/powerpoint/2010/main" val="1198068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xfrm>
            <a:off x="1143000" y="685800"/>
            <a:ext cx="4572000" cy="3429000"/>
          </a:xfrm>
          <a:ln/>
        </p:spPr>
      </p:sp>
      <p:sp>
        <p:nvSpPr>
          <p:cNvPr id="242691" name="Notes Placeholder 2"/>
          <p:cNvSpPr>
            <a:spLocks noGrp="1"/>
          </p:cNvSpPr>
          <p:nvPr>
            <p:ph type="body" idx="1"/>
          </p:nvPr>
        </p:nvSpPr>
        <p:spPr>
          <a:xfrm>
            <a:off x="670891" y="4272201"/>
            <a:ext cx="5485158" cy="41144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are considering</a:t>
            </a:r>
            <a:r>
              <a:rPr lang="en-US" altLang="en-US" baseline="0" dirty="0" smtClean="0"/>
              <a:t> implementation science and infrastructure as systems design. Talking about both in this section</a:t>
            </a:r>
            <a:endParaRPr lang="en-US" altLang="en-US" dirty="0" smtClean="0"/>
          </a:p>
        </p:txBody>
      </p:sp>
      <p:sp>
        <p:nvSpPr>
          <p:cNvPr id="2" name="Date Placeholder 1"/>
          <p:cNvSpPr>
            <a:spLocks noGrp="1"/>
          </p:cNvSpPr>
          <p:nvPr>
            <p:ph type="dt" idx="10"/>
          </p:nvPr>
        </p:nvSpPr>
        <p:spPr>
          <a:xfrm>
            <a:off x="3884753" y="0"/>
            <a:ext cx="2971697" cy="456889"/>
          </a:xfrm>
          <a:prstGeom prst="rect">
            <a:avLst/>
          </a:prstGeom>
        </p:spPr>
        <p:txBody>
          <a:bodyPr lIns="89584" tIns="44792" rIns="89584" bIns="44792"/>
          <a:lstStyle/>
          <a:p>
            <a:r>
              <a:rPr lang="en-US" smtClean="0">
                <a:solidFill>
                  <a:prstClr val="black"/>
                </a:solidFill>
              </a:rPr>
              <a:t>August 2015</a:t>
            </a:r>
            <a:endParaRPr lang="en-US">
              <a:solidFill>
                <a:prstClr val="black"/>
              </a:solidFill>
            </a:endParaRPr>
          </a:p>
        </p:txBody>
      </p:sp>
      <p:sp>
        <p:nvSpPr>
          <p:cNvPr id="3" name="Header Placeholder 2"/>
          <p:cNvSpPr>
            <a:spLocks noGrp="1"/>
          </p:cNvSpPr>
          <p:nvPr>
            <p:ph type="hdr" sz="quarter" idx="11"/>
          </p:nvPr>
        </p:nvSpPr>
        <p:spPr>
          <a:xfrm>
            <a:off x="0" y="0"/>
            <a:ext cx="2971697" cy="456889"/>
          </a:xfrm>
          <a:prstGeom prst="rect">
            <a:avLst/>
          </a:prstGeom>
        </p:spPr>
        <p:txBody>
          <a:bodyPr lIns="89584" tIns="44792" rIns="89584" bIns="44792"/>
          <a:lstStyle/>
          <a:p>
            <a:r>
              <a:rPr lang="en-US" smtClean="0">
                <a:solidFill>
                  <a:prstClr val="black"/>
                </a:solidFill>
              </a:rPr>
              <a:t>CDE OLS MTSS Implementation Workshop</a:t>
            </a:r>
            <a:endParaRPr lang="en-US">
              <a:solidFill>
                <a:prstClr val="black"/>
              </a:solidFill>
            </a:endParaRPr>
          </a:p>
        </p:txBody>
      </p:sp>
    </p:spTree>
    <p:extLst>
      <p:ext uri="{BB962C8B-B14F-4D97-AF65-F5344CB8AC3E}">
        <p14:creationId xmlns:p14="http://schemas.microsoft.com/office/powerpoint/2010/main" val="2830560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consider systems and student along with implementation and impact, it creates a matrix. Questions that you ask/data to gather for each cell.</a:t>
            </a:r>
            <a:endParaRPr lang="en-US" dirty="0"/>
          </a:p>
        </p:txBody>
      </p:sp>
      <p:sp>
        <p:nvSpPr>
          <p:cNvPr id="4" name="Slide Number Placeholder 3"/>
          <p:cNvSpPr>
            <a:spLocks noGrp="1"/>
          </p:cNvSpPr>
          <p:nvPr>
            <p:ph type="sldNum" sz="quarter" idx="10"/>
          </p:nvPr>
        </p:nvSpPr>
        <p:spPr/>
        <p:txBody>
          <a:bodyPr/>
          <a:lstStyle/>
          <a:p>
            <a:pPr>
              <a:defRPr/>
            </a:pPr>
            <a:fld id="{3515C521-62BE-C747-B2CB-0AF6D845BB79}" type="slidenum">
              <a:rPr lang="en-US" smtClean="0"/>
              <a:pPr>
                <a:defRPr/>
              </a:pPr>
              <a:t>19</a:t>
            </a:fld>
            <a:endParaRPr lang="en-US"/>
          </a:p>
        </p:txBody>
      </p:sp>
    </p:spTree>
    <p:extLst>
      <p:ext uri="{BB962C8B-B14F-4D97-AF65-F5344CB8AC3E}">
        <p14:creationId xmlns:p14="http://schemas.microsoft.com/office/powerpoint/2010/main" val="1195816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features are </a:t>
            </a:r>
            <a:r>
              <a:rPr lang="en-US" b="1" baseline="0" dirty="0" smtClean="0"/>
              <a:t>the salient things </a:t>
            </a:r>
            <a:r>
              <a:rPr lang="en-US" baseline="0" dirty="0" smtClean="0"/>
              <a:t>you’d see ... What does it look like? </a:t>
            </a:r>
            <a:endParaRPr lang="en-US" dirty="0"/>
          </a:p>
        </p:txBody>
      </p:sp>
      <p:sp>
        <p:nvSpPr>
          <p:cNvPr id="4" name="Slide Number Placeholder 3"/>
          <p:cNvSpPr>
            <a:spLocks noGrp="1"/>
          </p:cNvSpPr>
          <p:nvPr>
            <p:ph type="sldNum" sz="quarter" idx="10"/>
          </p:nvPr>
        </p:nvSpPr>
        <p:spPr/>
        <p:txBody>
          <a:bodyPr/>
          <a:lstStyle/>
          <a:p>
            <a:fld id="{48ED05C0-9DFA-4D78-BE2D-E72D06BEB45A}" type="slidenum">
              <a:rPr lang="en-US" smtClean="0"/>
              <a:t>20</a:t>
            </a:fld>
            <a:endParaRPr lang="en-US"/>
          </a:p>
        </p:txBody>
      </p:sp>
    </p:spTree>
    <p:extLst>
      <p:ext uri="{BB962C8B-B14F-4D97-AF65-F5344CB8AC3E}">
        <p14:creationId xmlns:p14="http://schemas.microsoft.com/office/powerpoint/2010/main" val="3120383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Trauma Informed Care is in the recognition, understanding, and responsiveness to trauma with explicit efforts made in restoring emotional safety, building healthy relationships, and creating positive opportunities where students can practice self-regulation strategies and prosocial skills. </a:t>
            </a:r>
          </a:p>
        </p:txBody>
      </p:sp>
      <p:sp>
        <p:nvSpPr>
          <p:cNvPr id="4" name="Slide Number Placeholder 3"/>
          <p:cNvSpPr>
            <a:spLocks noGrp="1"/>
          </p:cNvSpPr>
          <p:nvPr>
            <p:ph type="sldNum" sz="quarter" idx="10"/>
          </p:nvPr>
        </p:nvSpPr>
        <p:spPr/>
        <p:txBody>
          <a:bodyPr/>
          <a:lstStyle/>
          <a:p>
            <a:fld id="{E858D72E-DA22-43B5-9646-FB9B2B0AD8EC}" type="slidenum">
              <a:rPr lang="en-US" smtClean="0"/>
              <a:t>22</a:t>
            </a:fld>
            <a:endParaRPr lang="en-US"/>
          </a:p>
        </p:txBody>
      </p:sp>
    </p:spTree>
    <p:extLst>
      <p:ext uri="{BB962C8B-B14F-4D97-AF65-F5344CB8AC3E}">
        <p14:creationId xmlns:p14="http://schemas.microsoft.com/office/powerpoint/2010/main" val="3054701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Trauma Informed Care is in the recognition, understanding, and responsiveness to trauma with explicit efforts made in restoring emotional safety, building healthy relationships, and creating positive opportunities where students can practice self-regulation strategies and prosocial skills.  Both FBA and TIC assume that if we learn more about precipitating factors associated with behavior, gain a better understanding of the need that the behavior serves, and identify critical features surrounding motivation or intent, we are better equipped to select strategies that will target lagging skills, teach new, pro-social behaviors that serve the same function or need, create environments where students feel safe to practices those skills, and promote self-regulation. </a:t>
            </a:r>
          </a:p>
        </p:txBody>
      </p:sp>
      <p:sp>
        <p:nvSpPr>
          <p:cNvPr id="4" name="Slide Number Placeholder 3"/>
          <p:cNvSpPr>
            <a:spLocks noGrp="1"/>
          </p:cNvSpPr>
          <p:nvPr>
            <p:ph type="sldNum" sz="quarter" idx="10"/>
          </p:nvPr>
        </p:nvSpPr>
        <p:spPr/>
        <p:txBody>
          <a:bodyPr/>
          <a:lstStyle/>
          <a:p>
            <a:fld id="{E858D72E-DA22-43B5-9646-FB9B2B0AD8EC}" type="slidenum">
              <a:rPr lang="en-US" smtClean="0"/>
              <a:t>23</a:t>
            </a:fld>
            <a:endParaRPr lang="en-US"/>
          </a:p>
        </p:txBody>
      </p:sp>
    </p:spTree>
    <p:extLst>
      <p:ext uri="{BB962C8B-B14F-4D97-AF65-F5344CB8AC3E}">
        <p14:creationId xmlns:p14="http://schemas.microsoft.com/office/powerpoint/2010/main" val="3207600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8D72E-DA22-43B5-9646-FB9B2B0AD8EC}" type="slidenum">
              <a:rPr lang="en-US" smtClean="0"/>
              <a:t>24</a:t>
            </a:fld>
            <a:endParaRPr lang="en-US"/>
          </a:p>
        </p:txBody>
      </p:sp>
    </p:spTree>
    <p:extLst>
      <p:ext uri="{BB962C8B-B14F-4D97-AF65-F5344CB8AC3E}">
        <p14:creationId xmlns:p14="http://schemas.microsoft.com/office/powerpoint/2010/main" val="398556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Who’s here? </a:t>
            </a:r>
          </a:p>
          <a:p>
            <a:pPr marL="228600" indent="-228600">
              <a:buAutoNum type="arabicPeriod"/>
            </a:pPr>
            <a:r>
              <a:rPr lang="en-US" dirty="0" err="1" smtClean="0"/>
              <a:t>Reg</a:t>
            </a:r>
            <a:r>
              <a:rPr lang="en-US" dirty="0" smtClean="0"/>
              <a:t> education teachers</a:t>
            </a:r>
          </a:p>
          <a:p>
            <a:pPr marL="228600" indent="-228600">
              <a:buAutoNum type="arabicPeriod"/>
            </a:pPr>
            <a:r>
              <a:rPr lang="en-US" dirty="0" smtClean="0"/>
              <a:t>SPED</a:t>
            </a:r>
            <a:r>
              <a:rPr lang="en-US" baseline="0" dirty="0" smtClean="0"/>
              <a:t> teachers</a:t>
            </a:r>
          </a:p>
          <a:p>
            <a:pPr marL="228600" indent="-228600">
              <a:buAutoNum type="arabicPeriod"/>
            </a:pPr>
            <a:r>
              <a:rPr lang="en-US" baseline="0" dirty="0" smtClean="0"/>
              <a:t>School </a:t>
            </a:r>
            <a:r>
              <a:rPr lang="en-US" baseline="0" dirty="0" err="1" smtClean="0"/>
              <a:t>psychs</a:t>
            </a:r>
            <a:r>
              <a:rPr lang="en-US" baseline="0" dirty="0" smtClean="0"/>
              <a:t>, counselors, social workers?</a:t>
            </a:r>
          </a:p>
          <a:p>
            <a:pPr marL="228600" indent="-228600">
              <a:buAutoNum type="arabicPeriod"/>
            </a:pPr>
            <a:r>
              <a:rPr lang="en-US" baseline="0" dirty="0" smtClean="0"/>
              <a:t>Principals or assistant principals?</a:t>
            </a:r>
          </a:p>
          <a:p>
            <a:pPr marL="228600" indent="-228600">
              <a:buAutoNum type="arabicPeriod"/>
            </a:pPr>
            <a:r>
              <a:rPr lang="en-US" baseline="0" dirty="0" smtClean="0"/>
              <a:t>District-level personnel? Directors, coordinators…</a:t>
            </a:r>
          </a:p>
          <a:p>
            <a:pPr marL="228600" indent="-228600">
              <a:buAutoNum type="arabicPeriod"/>
            </a:pPr>
            <a:r>
              <a:rPr lang="en-US" baseline="0" dirty="0" smtClean="0"/>
              <a:t>Other?</a:t>
            </a:r>
          </a:p>
          <a:p>
            <a:pPr marL="228600" indent="-228600">
              <a:buAutoNum type="arabicPeriod"/>
            </a:pPr>
            <a:endParaRPr lang="en-US" dirty="0"/>
          </a:p>
        </p:txBody>
      </p:sp>
      <p:sp>
        <p:nvSpPr>
          <p:cNvPr id="4" name="Header Placeholder 3"/>
          <p:cNvSpPr>
            <a:spLocks noGrp="1"/>
          </p:cNvSpPr>
          <p:nvPr>
            <p:ph type="hdr" sz="quarter" idx="10"/>
          </p:nvPr>
        </p:nvSpPr>
        <p:spPr/>
        <p:txBody>
          <a:bodyPr/>
          <a:lstStyle/>
          <a:p>
            <a:r>
              <a:rPr lang="en-US" smtClean="0"/>
              <a:t>CDE MTSS Webinar</a:t>
            </a:r>
            <a:endParaRPr lang="en-US"/>
          </a:p>
        </p:txBody>
      </p:sp>
      <p:sp>
        <p:nvSpPr>
          <p:cNvPr id="5" name="Date Placeholder 4"/>
          <p:cNvSpPr>
            <a:spLocks noGrp="1"/>
          </p:cNvSpPr>
          <p:nvPr>
            <p:ph type="dt" idx="11"/>
          </p:nvPr>
        </p:nvSpPr>
        <p:spPr/>
        <p:txBody>
          <a:bodyPr/>
          <a:lstStyle/>
          <a:p>
            <a:fld id="{7604F022-0958-4BE8-9625-67F581F9BB32}" type="datetime1">
              <a:rPr lang="en-US" smtClean="0"/>
              <a:t>10/5/2017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a:t>
            </a:fld>
            <a:endParaRPr lang="en-US"/>
          </a:p>
        </p:txBody>
      </p:sp>
    </p:spTree>
    <p:extLst>
      <p:ext uri="{BB962C8B-B14F-4D97-AF65-F5344CB8AC3E}">
        <p14:creationId xmlns:p14="http://schemas.microsoft.com/office/powerpoint/2010/main" val="363371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8D72E-DA22-43B5-9646-FB9B2B0AD8EC}" type="slidenum">
              <a:rPr lang="en-US" smtClean="0"/>
              <a:t>5</a:t>
            </a:fld>
            <a:endParaRPr lang="en-US"/>
          </a:p>
        </p:txBody>
      </p:sp>
    </p:spTree>
    <p:extLst>
      <p:ext uri="{BB962C8B-B14F-4D97-AF65-F5344CB8AC3E}">
        <p14:creationId xmlns:p14="http://schemas.microsoft.com/office/powerpoint/2010/main" val="2907662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t>When we think of implementing a practice in a school, we want to consider 4 key elements. Let’s start with outcomes. What do we want to achieve by using PBIS, for example? These are valued by staff, community and they support social competence and academic achievement. Then we have Data. What data will we use to inform that outcome? Then practices…what will we ask staff to do to reach the outcomes? Then…what systems will we put in place to support staff behavior and allow them to implement the practices and gather the data needed? This is the key piece…we tend to be really good at behavior rand data…and maybe we have a general idea of outcomes…but systems is the issue. </a:t>
            </a:r>
          </a:p>
          <a:p>
            <a:endParaRPr lang="en-US" sz="1100" baseline="0" dirty="0" smtClean="0"/>
          </a:p>
          <a:p>
            <a:r>
              <a:rPr lang="en-US" sz="1100" baseline="0" dirty="0" smtClean="0"/>
              <a:t>This is how you get sustainability. This is MTSS</a:t>
            </a:r>
            <a:endParaRPr lang="en-US" sz="1100" dirty="0"/>
          </a:p>
        </p:txBody>
      </p:sp>
      <p:sp>
        <p:nvSpPr>
          <p:cNvPr id="4" name="Slide Number Placeholder 3"/>
          <p:cNvSpPr>
            <a:spLocks noGrp="1"/>
          </p:cNvSpPr>
          <p:nvPr>
            <p:ph type="sldNum" sz="quarter" idx="10"/>
          </p:nvPr>
        </p:nvSpPr>
        <p:spPr/>
        <p:txBody>
          <a:bodyPr/>
          <a:lstStyle/>
          <a:p>
            <a:fld id="{B07E0EF2-9619-4B27-905E-5C7404CC9385}" type="slidenum">
              <a:rPr lang="en-US" smtClean="0"/>
              <a:t>6</a:t>
            </a:fld>
            <a:endParaRPr lang="en-US"/>
          </a:p>
        </p:txBody>
      </p:sp>
    </p:spTree>
    <p:extLst>
      <p:ext uri="{BB962C8B-B14F-4D97-AF65-F5344CB8AC3E}">
        <p14:creationId xmlns:p14="http://schemas.microsoft.com/office/powerpoint/2010/main" val="422603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Practices: Here are the broad practices. You may have differentiation by grade level or for individual kids. </a:t>
            </a:r>
            <a:endParaRPr lang="en-US" dirty="0"/>
          </a:p>
        </p:txBody>
      </p:sp>
      <p:sp>
        <p:nvSpPr>
          <p:cNvPr id="4" name="Slide Number Placeholder 3"/>
          <p:cNvSpPr>
            <a:spLocks noGrp="1"/>
          </p:cNvSpPr>
          <p:nvPr>
            <p:ph type="sldNum" sz="quarter" idx="10"/>
          </p:nvPr>
        </p:nvSpPr>
        <p:spPr/>
        <p:txBody>
          <a:bodyPr/>
          <a:lstStyle/>
          <a:p>
            <a:fld id="{48ED05C0-9DFA-4D78-BE2D-E72D06BEB45A}" type="slidenum">
              <a:rPr lang="en-US" smtClean="0"/>
              <a:t>7</a:t>
            </a:fld>
            <a:endParaRPr lang="en-US"/>
          </a:p>
        </p:txBody>
      </p:sp>
    </p:spTree>
    <p:extLst>
      <p:ext uri="{BB962C8B-B14F-4D97-AF65-F5344CB8AC3E}">
        <p14:creationId xmlns:p14="http://schemas.microsoft.com/office/powerpoint/2010/main" val="74666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D05C0-9DFA-4D78-BE2D-E72D06BEB45A}" type="slidenum">
              <a:rPr lang="en-US" smtClean="0"/>
              <a:t>8</a:t>
            </a:fld>
            <a:endParaRPr lang="en-US"/>
          </a:p>
        </p:txBody>
      </p:sp>
    </p:spTree>
    <p:extLst>
      <p:ext uri="{BB962C8B-B14F-4D97-AF65-F5344CB8AC3E}">
        <p14:creationId xmlns:p14="http://schemas.microsoft.com/office/powerpoint/2010/main" val="815365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D05C0-9DFA-4D78-BE2D-E72D06BEB45A}" type="slidenum">
              <a:rPr lang="en-US" smtClean="0"/>
              <a:t>9</a:t>
            </a:fld>
            <a:endParaRPr lang="en-US"/>
          </a:p>
        </p:txBody>
      </p:sp>
    </p:spTree>
    <p:extLst>
      <p:ext uri="{BB962C8B-B14F-4D97-AF65-F5344CB8AC3E}">
        <p14:creationId xmlns:p14="http://schemas.microsoft.com/office/powerpoint/2010/main" val="445720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1417638" y="1163638"/>
            <a:ext cx="4187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Social and emotional learning (SEL) is the process through which children and adults acquire and effectively apply the knowledge, attitudes, and skills necessary to understand and manage emotions, set and achieve positive goals, feel and show empathy for others, establish and maintain positive relationships, and make responsible decisions.</a:t>
            </a:r>
          </a:p>
          <a:p>
            <a:pPr eaLnBrk="1" hangingPunct="1">
              <a:spcBef>
                <a:spcPct val="0"/>
              </a:spcBef>
            </a:pPr>
            <a:endParaRPr lang="en-US" altLang="en-US" dirty="0" smtClean="0"/>
          </a:p>
          <a:p>
            <a:pPr eaLnBrk="1" hangingPunct="1">
              <a:spcBef>
                <a:spcPct val="0"/>
              </a:spcBef>
            </a:pPr>
            <a:r>
              <a:rPr lang="en-US" altLang="en-US" dirty="0" smtClean="0"/>
              <a:t>This research demonstrates that educators cannot just hope that students arrive to school competent in recognizing and managing their emotions, setting and achieving goals, appreciating the perspectives of others, establishing and maintaining healthy relationships, making responsible decisions, and in managing conflict. We must teach, model, and provide consistent reinforcement of these skills throughout the school day in order to create an environment where students feel safe, belong, connect, and are engaged in their learning.  This is recognized in our</a:t>
            </a:r>
            <a:r>
              <a:rPr lang="en-US" altLang="en-US" baseline="0" dirty="0" smtClean="0"/>
              <a:t> Colorado Academic Standards as well-</a:t>
            </a:r>
            <a:r>
              <a:rPr lang="en-US" altLang="en-US" dirty="0" smtClean="0"/>
              <a:t> ESW standard in the Comprehensive</a:t>
            </a:r>
            <a:r>
              <a:rPr lang="en-US" altLang="en-US" baseline="0" dirty="0" smtClean="0"/>
              <a:t> Physical Health and Education content area </a:t>
            </a:r>
            <a:r>
              <a:rPr lang="en-US" altLang="en-US" dirty="0" smtClean="0"/>
              <a:t>provides the developmentally appropriate framework and language for teaching</a:t>
            </a:r>
            <a:r>
              <a:rPr lang="en-US" altLang="en-US" baseline="0" dirty="0" smtClean="0"/>
              <a:t> students these competencies</a:t>
            </a:r>
            <a:r>
              <a:rPr lang="en-US" altLang="en-US" dirty="0" smtClean="0"/>
              <a:t>. </a:t>
            </a:r>
          </a:p>
          <a:p>
            <a:pPr eaLnBrk="1" hangingPunct="1">
              <a:spcBef>
                <a:spcPct val="0"/>
              </a:spcBef>
            </a:pPr>
            <a:endParaRPr lang="en-US" altLang="en-US" dirty="0"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81128" indent="-300433" eaLnBrk="0" hangingPunct="0">
              <a:defRPr>
                <a:solidFill>
                  <a:schemeClr val="tx1"/>
                </a:solidFill>
                <a:latin typeface="Arial" charset="0"/>
              </a:defRPr>
            </a:lvl2pPr>
            <a:lvl3pPr marL="1201735" indent="-240347" eaLnBrk="0" hangingPunct="0">
              <a:defRPr>
                <a:solidFill>
                  <a:schemeClr val="tx1"/>
                </a:solidFill>
                <a:latin typeface="Arial" charset="0"/>
              </a:defRPr>
            </a:lvl3pPr>
            <a:lvl4pPr marL="1682430" indent="-240347" eaLnBrk="0" hangingPunct="0">
              <a:defRPr>
                <a:solidFill>
                  <a:schemeClr val="tx1"/>
                </a:solidFill>
                <a:latin typeface="Arial" charset="0"/>
              </a:defRPr>
            </a:lvl4pPr>
            <a:lvl5pPr marL="2163122" indent="-240347" eaLnBrk="0" hangingPunct="0">
              <a:defRPr>
                <a:solidFill>
                  <a:schemeClr val="tx1"/>
                </a:solidFill>
                <a:latin typeface="Arial" charset="0"/>
              </a:defRPr>
            </a:lvl5pPr>
            <a:lvl6pPr marL="2643816" indent="-240347" eaLnBrk="0" fontAlgn="base" hangingPunct="0">
              <a:spcBef>
                <a:spcPct val="0"/>
              </a:spcBef>
              <a:spcAft>
                <a:spcPct val="0"/>
              </a:spcAft>
              <a:defRPr>
                <a:solidFill>
                  <a:schemeClr val="tx1"/>
                </a:solidFill>
                <a:latin typeface="Arial" charset="0"/>
              </a:defRPr>
            </a:lvl6pPr>
            <a:lvl7pPr marL="3124511" indent="-240347" eaLnBrk="0" fontAlgn="base" hangingPunct="0">
              <a:spcBef>
                <a:spcPct val="0"/>
              </a:spcBef>
              <a:spcAft>
                <a:spcPct val="0"/>
              </a:spcAft>
              <a:defRPr>
                <a:solidFill>
                  <a:schemeClr val="tx1"/>
                </a:solidFill>
                <a:latin typeface="Arial" charset="0"/>
              </a:defRPr>
            </a:lvl7pPr>
            <a:lvl8pPr marL="3605204" indent="-240347" eaLnBrk="0" fontAlgn="base" hangingPunct="0">
              <a:spcBef>
                <a:spcPct val="0"/>
              </a:spcBef>
              <a:spcAft>
                <a:spcPct val="0"/>
              </a:spcAft>
              <a:defRPr>
                <a:solidFill>
                  <a:schemeClr val="tx1"/>
                </a:solidFill>
                <a:latin typeface="Arial" charset="0"/>
              </a:defRPr>
            </a:lvl8pPr>
            <a:lvl9pPr marL="4085900" indent="-240347"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129276C-1FBF-4080-8D98-02FF1AD91D3A}" type="slidenum">
              <a:rPr lang="en-US" altLang="en-US" smtClean="0">
                <a:solidFill>
                  <a:prstClr val="black"/>
                </a:solidFill>
                <a:latin typeface="Calibri" pitchFamily="34" charset="0"/>
              </a:rPr>
              <a:pPr eaLnBrk="1" fontAlgn="base" hangingPunct="1">
                <a:spcBef>
                  <a:spcPct val="0"/>
                </a:spcBef>
                <a:spcAft>
                  <a:spcPct val="0"/>
                </a:spcAft>
              </a:pPr>
              <a:t>11</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1863718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809625"/>
            <a:ext cx="4816475" cy="3613150"/>
          </a:xfrm>
        </p:spPr>
      </p:sp>
      <p:sp>
        <p:nvSpPr>
          <p:cNvPr id="3" name="Notes Placeholder 2"/>
          <p:cNvSpPr>
            <a:spLocks noGrp="1"/>
          </p:cNvSpPr>
          <p:nvPr>
            <p:ph type="body" idx="1"/>
          </p:nvPr>
        </p:nvSpPr>
        <p:spPr/>
        <p:txBody>
          <a:bodyPr>
            <a:normAutofit/>
          </a:bodyPr>
          <a:lstStyle/>
          <a:p>
            <a:pPr fontAlgn="base"/>
            <a:r>
              <a:rPr lang="en-US" b="1" dirty="0" smtClean="0">
                <a:effectLst/>
              </a:rPr>
              <a:t>Collaborative for Academic, Social, and Emotional Learning. “</a:t>
            </a:r>
            <a:r>
              <a:rPr lang="en-US" dirty="0"/>
              <a:t>For a growing number of schools and districts, SEL has become a coordinating framework for how educators, families, and communities partner to promote students’ social, emotional, and academic learning.</a:t>
            </a:r>
          </a:p>
          <a:p>
            <a:pPr fontAlgn="base"/>
            <a:r>
              <a:rPr lang="en-US" dirty="0"/>
              <a:t>SEL is embedded in their strategic plans, staffing, professional learning, and budgets. It guides their curriculum choices and classroom instruction — both direct practice in SEL as well as integrated instruction with reading, math, history, and other core subjects.</a:t>
            </a:r>
          </a:p>
          <a:p>
            <a:pPr fontAlgn="base"/>
            <a:r>
              <a:rPr lang="en-US" dirty="0"/>
              <a:t>It drives many of their schoolwide practices and policies. It informs how adults and students relate with each other at all levels of the system, creating a welcoming, participatory, and caring climate for learning.</a:t>
            </a:r>
          </a:p>
          <a:p>
            <a:pPr fontAlgn="base"/>
            <a:r>
              <a:rPr lang="en-US" dirty="0"/>
              <a:t>It shapes their partnerships with families and community members, highlighting engagement, trust, and collaboration.”</a:t>
            </a:r>
          </a:p>
          <a:p>
            <a:pPr fontAlgn="base"/>
            <a:endParaRPr lang="en-US" dirty="0"/>
          </a:p>
          <a:p>
            <a:pPr fontAlgn="base"/>
            <a:r>
              <a:rPr lang="en-US" dirty="0"/>
              <a:t>“Our partner districts are developing tools to help districts conduct needs assessments, align resources, select programs, assess progress, and more.”</a:t>
            </a:r>
          </a:p>
        </p:txBody>
      </p:sp>
      <p:sp>
        <p:nvSpPr>
          <p:cNvPr id="4" name="Slide Number Placeholder 3"/>
          <p:cNvSpPr>
            <a:spLocks noGrp="1"/>
          </p:cNvSpPr>
          <p:nvPr>
            <p:ph type="sldNum" sz="quarter" idx="10"/>
          </p:nvPr>
        </p:nvSpPr>
        <p:spPr/>
        <p:txBody>
          <a:bodyPr/>
          <a:lstStyle/>
          <a:p>
            <a:pPr defTabSz="942080">
              <a:defRPr/>
            </a:pPr>
            <a:fld id="{57711175-3725-4C46-B108-50309AD1C9EA}" type="slidenum">
              <a:rPr lang="en-US">
                <a:solidFill>
                  <a:prstClr val="black"/>
                </a:solidFill>
                <a:latin typeface="Calibri"/>
              </a:rPr>
              <a:pPr defTabSz="942080">
                <a:defRPr/>
              </a:pPr>
              <a:t>12</a:t>
            </a:fld>
            <a:endParaRPr lang="en-US" dirty="0">
              <a:solidFill>
                <a:prstClr val="black"/>
              </a:solidFill>
              <a:latin typeface="Calibri"/>
            </a:endParaRPr>
          </a:p>
        </p:txBody>
      </p:sp>
    </p:spTree>
    <p:extLst>
      <p:ext uri="{BB962C8B-B14F-4D97-AF65-F5344CB8AC3E}">
        <p14:creationId xmlns:p14="http://schemas.microsoft.com/office/powerpoint/2010/main" val="2479655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342900"/>
            <a:fld id="{49B24EC9-D412-49F8-B26B-B7E454A540B6}" type="datetimeFigureOut">
              <a:rPr lang="en-US" smtClean="0">
                <a:solidFill>
                  <a:prstClr val="black">
                    <a:tint val="75000"/>
                  </a:prstClr>
                </a:solidFill>
              </a:rPr>
              <a:pPr defTabSz="342900"/>
              <a:t>10/5/2017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34A3F748-31DA-4297-96EF-69DC737B5DDE}"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334466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342900"/>
            <a:fld id="{49B24EC9-D412-49F8-B26B-B7E454A540B6}" type="datetimeFigureOut">
              <a:rPr lang="en-US" smtClean="0">
                <a:solidFill>
                  <a:prstClr val="black">
                    <a:tint val="75000"/>
                  </a:prstClr>
                </a:solidFill>
              </a:rPr>
              <a:pPr defTabSz="342900"/>
              <a:t>10/5/2017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34A3F748-31DA-4297-96EF-69DC737B5DDE}"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217099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342900"/>
            <a:fld id="{49B24EC9-D412-49F8-B26B-B7E454A540B6}" type="datetimeFigureOut">
              <a:rPr lang="en-US" smtClean="0">
                <a:solidFill>
                  <a:prstClr val="black">
                    <a:tint val="75000"/>
                  </a:prstClr>
                </a:solidFill>
              </a:rPr>
              <a:pPr defTabSz="342900"/>
              <a:t>10/5/2017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34A3F748-31DA-4297-96EF-69DC737B5DDE}"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1115368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27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425821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2"/>
            <a:ext cx="7886700" cy="5037025"/>
          </a:xfrm>
        </p:spPr>
        <p:txBody>
          <a:bodyPr/>
          <a:lstStyle>
            <a:lvl1pPr>
              <a:buClr>
                <a:srgbClr val="0D1E8E"/>
              </a:buClr>
              <a:defRPr sz="2100">
                <a:latin typeface="Trebuchet MS" panose="020B0603020202020204" pitchFamily="34" charset="0"/>
              </a:defRPr>
            </a:lvl1pPr>
            <a:lvl2pPr>
              <a:buClr>
                <a:srgbClr val="00953A"/>
              </a:buClr>
              <a:defRPr sz="18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5" name="Rectangle 14"/>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18" name="Slide Number Placeholder 5"/>
          <p:cNvSpPr txBox="1">
            <a:spLocks/>
          </p:cNvSpPr>
          <p:nvPr userDrawn="1"/>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
        <p:nvSpPr>
          <p:cNvPr id="17" name="Rectangle 16"/>
          <p:cNvSpPr/>
          <p:nvPr userDrawn="1"/>
        </p:nvSpPr>
        <p:spPr>
          <a:xfrm>
            <a:off x="0" y="0"/>
            <a:ext cx="9144000" cy="906649"/>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9" name="Rectangle 18"/>
          <p:cNvSpPr/>
          <p:nvPr userDrawn="1"/>
        </p:nvSpPr>
        <p:spPr>
          <a:xfrm>
            <a:off x="0" y="90665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20"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Autofit/>
          </a:bodyPr>
          <a:lstStyle>
            <a:lvl1pPr>
              <a:defRPr sz="2700">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6946723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21" name="Date Placeholder 2"/>
          <p:cNvSpPr txBox="1">
            <a:spLocks/>
          </p:cNvSpPr>
          <p:nvPr userDrawn="1"/>
        </p:nvSpPr>
        <p:spPr>
          <a:xfrm>
            <a:off x="628650" y="6508800"/>
            <a:ext cx="2057400" cy="212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900" smtClean="0">
                <a:solidFill>
                  <a:prstClr val="black">
                    <a:tint val="75000"/>
                  </a:prstClr>
                </a:solidFill>
              </a:rPr>
              <a:pPr/>
              <a:t>10/5/2017</a:t>
            </a:fld>
            <a:endParaRPr lang="en-US" sz="900">
              <a:solidFill>
                <a:prstClr val="black">
                  <a:tint val="75000"/>
                </a:prstClr>
              </a:solidFill>
            </a:endParaRPr>
          </a:p>
        </p:txBody>
      </p:sp>
      <p:sp>
        <p:nvSpPr>
          <p:cNvPr id="22" name="Rectangle 21"/>
          <p:cNvSpPr/>
          <p:nvPr userDrawn="1"/>
        </p:nvSpPr>
        <p:spPr>
          <a:xfrm>
            <a:off x="0" y="0"/>
            <a:ext cx="9144000" cy="906649"/>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23" name="Rectangle 22"/>
          <p:cNvSpPr/>
          <p:nvPr userDrawn="1"/>
        </p:nvSpPr>
        <p:spPr>
          <a:xfrm>
            <a:off x="0" y="90665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24" name="Rectangle 23"/>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27" name="Slide Number Placeholder 5"/>
          <p:cNvSpPr txBox="1">
            <a:spLocks/>
          </p:cNvSpPr>
          <p:nvPr userDrawn="1"/>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
        <p:nvSpPr>
          <p:cNvPr id="10" name="Content Placeholder 2"/>
          <p:cNvSpPr>
            <a:spLocks noGrp="1"/>
          </p:cNvSpPr>
          <p:nvPr>
            <p:ph idx="1"/>
          </p:nvPr>
        </p:nvSpPr>
        <p:spPr>
          <a:xfrm>
            <a:off x="628651" y="1207008"/>
            <a:ext cx="3859679" cy="5056992"/>
          </a:xfrm>
        </p:spPr>
        <p:txBody>
          <a:bodyPr/>
          <a:lstStyle>
            <a:lvl1pPr>
              <a:buClr>
                <a:srgbClr val="0D1E8E"/>
              </a:buClr>
              <a:defRPr sz="2100">
                <a:latin typeface="Trebuchet MS" panose="020B0603020202020204" pitchFamily="34" charset="0"/>
              </a:defRPr>
            </a:lvl1pPr>
            <a:lvl2pPr>
              <a:buClr>
                <a:srgbClr val="00953A"/>
              </a:buClr>
              <a:defRPr sz="18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9" y="1207008"/>
            <a:ext cx="3859679" cy="5056992"/>
          </a:xfrm>
        </p:spPr>
        <p:txBody>
          <a:bodyPr/>
          <a:lstStyle>
            <a:lvl1pPr>
              <a:buClr>
                <a:srgbClr val="0D1E8E"/>
              </a:buClr>
              <a:defRPr sz="2100">
                <a:latin typeface="Trebuchet MS" panose="020B0603020202020204" pitchFamily="34" charset="0"/>
              </a:defRPr>
            </a:lvl1pPr>
            <a:lvl2pPr>
              <a:buClr>
                <a:srgbClr val="00953A"/>
              </a:buClr>
              <a:defRPr sz="18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Autofit/>
          </a:bodyPr>
          <a:lstStyle>
            <a:lvl1pPr>
              <a:defRPr sz="2700">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5800468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8" name="Rectangle 7"/>
          <p:cNvSpPr/>
          <p:nvPr userDrawn="1"/>
        </p:nvSpPr>
        <p:spPr>
          <a:xfrm>
            <a:off x="0" y="2"/>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9" name="Rectangle 8"/>
          <p:cNvSpPr/>
          <p:nvPr userDrawn="1"/>
        </p:nvSpPr>
        <p:spPr>
          <a:xfrm>
            <a:off x="0" y="6785907"/>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1"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10/5/2017</a:t>
            </a:fld>
            <a:endParaRPr lang="en-US" dirty="0">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15577494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6" name="Rectangle 5"/>
          <p:cNvSpPr/>
          <p:nvPr userDrawn="1"/>
        </p:nvSpPr>
        <p:spPr>
          <a:xfrm>
            <a:off x="0" y="2"/>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7" name="Rectangle 6"/>
          <p:cNvSpPr/>
          <p:nvPr userDrawn="1"/>
        </p:nvSpPr>
        <p:spPr>
          <a:xfrm>
            <a:off x="0" y="6785907"/>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1"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10/5/2017</a:t>
            </a:fld>
            <a:endParaRPr lang="en-US" dirty="0">
              <a:solidFill>
                <a:prstClr val="white">
                  <a:lumMod val="85000"/>
                </a:prstClr>
              </a:solidFill>
            </a:endParaRPr>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18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3734029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solidFill>
                  <a:prstClr val="black">
                    <a:tint val="75000"/>
                  </a:prstClr>
                </a:solidFill>
              </a:rPr>
              <a:pPr/>
              <a:t>10/5/2017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Tree>
    <p:extLst>
      <p:ext uri="{BB962C8B-B14F-4D97-AF65-F5344CB8AC3E}">
        <p14:creationId xmlns:p14="http://schemas.microsoft.com/office/powerpoint/2010/main" val="417480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0">
              <a:schemeClr val="accent1">
                <a:lumMod val="40000"/>
                <a:lumOff val="60000"/>
              </a:schemeClr>
            </a:gs>
            <a:gs pos="15000">
              <a:schemeClr val="accent1">
                <a:lumMod val="40000"/>
                <a:lumOff val="60000"/>
              </a:schemeClr>
            </a:gs>
            <a:gs pos="42000">
              <a:schemeClr val="accent1">
                <a:lumMod val="45000"/>
                <a:lumOff val="5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solidFill>
                  <a:prstClr val="black">
                    <a:tint val="75000"/>
                  </a:prstClr>
                </a:solidFill>
              </a:rPr>
              <a:pPr/>
              <a:t>10/5/2017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Tree>
    <p:extLst>
      <p:ext uri="{BB962C8B-B14F-4D97-AF65-F5344CB8AC3E}">
        <p14:creationId xmlns:p14="http://schemas.microsoft.com/office/powerpoint/2010/main" val="29456252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tivity Slide">
    <p:spTree>
      <p:nvGrpSpPr>
        <p:cNvPr id="1" name=""/>
        <p:cNvGrpSpPr/>
        <p:nvPr/>
      </p:nvGrpSpPr>
      <p:grpSpPr>
        <a:xfrm>
          <a:off x="0" y="0"/>
          <a:ext cx="0" cy="0"/>
          <a:chOff x="0" y="0"/>
          <a:chExt cx="0" cy="0"/>
        </a:xfrm>
      </p:grpSpPr>
      <p:sp>
        <p:nvSpPr>
          <p:cNvPr id="6" name="Rectangle 5"/>
          <p:cNvSpPr/>
          <p:nvPr userDrawn="1"/>
        </p:nvSpPr>
        <p:spPr>
          <a:xfrm>
            <a:off x="1" y="0"/>
            <a:ext cx="122843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2" name="Title 1"/>
          <p:cNvSpPr>
            <a:spLocks noGrp="1"/>
          </p:cNvSpPr>
          <p:nvPr>
            <p:ph type="title"/>
          </p:nvPr>
        </p:nvSpPr>
        <p:spPr>
          <a:xfrm>
            <a:off x="1228434" y="275954"/>
            <a:ext cx="7241796" cy="521208"/>
          </a:xfrm>
        </p:spPr>
        <p:txBody>
          <a:bodyPr>
            <a:noAutofit/>
          </a:bodyPr>
          <a:lstStyle>
            <a:lvl1pPr>
              <a:defRPr sz="27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9B24EC9-D412-49F8-B26B-B7E454A540B6}" type="datetimeFigureOut">
              <a:rPr lang="en-US" smtClean="0">
                <a:solidFill>
                  <a:prstClr val="black">
                    <a:tint val="75000"/>
                  </a:prstClr>
                </a:solidFill>
              </a:rPr>
              <a:pPr/>
              <a:t>10/5/2017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pic>
        <p:nvPicPr>
          <p:cNvPr id="1032" name="Picture 8" descr="Related imag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960" y="192026"/>
            <a:ext cx="910515" cy="91051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1228435" y="1102540"/>
            <a:ext cx="7286915" cy="5136886"/>
          </a:xfrm>
        </p:spPr>
        <p:txBody>
          <a:bodyPr/>
          <a:lstStyle>
            <a:lvl1pPr>
              <a:buClr>
                <a:srgbClr val="0D1E8E"/>
              </a:buClr>
              <a:defRPr sz="2100">
                <a:latin typeface="Trebuchet MS" panose="020B0603020202020204" pitchFamily="34" charset="0"/>
              </a:defRPr>
            </a:lvl1pPr>
            <a:lvl2pPr>
              <a:buClr>
                <a:srgbClr val="00953A"/>
              </a:buClr>
              <a:defRPr sz="1650">
                <a:latin typeface="Trebuchet MS" panose="020B0603020202020204" pitchFamily="34" charset="0"/>
              </a:defRPr>
            </a:lvl2pPr>
            <a:lvl3pPr>
              <a:buClr>
                <a:srgbClr val="EF7521"/>
              </a:buClr>
              <a:defRPr sz="150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2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55570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10/5/2017</a:t>
            </a:fld>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9" name="Slide Number Placeholder 5"/>
          <p:cNvSpPr txBox="1">
            <a:spLocks/>
          </p:cNvSpPr>
          <p:nvPr userDrawn="1"/>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
        <p:nvSpPr>
          <p:cNvPr id="10" name="Rectangle 9"/>
          <p:cNvSpPr/>
          <p:nvPr userDrawn="1"/>
        </p:nvSpPr>
        <p:spPr>
          <a:xfrm>
            <a:off x="0" y="0"/>
            <a:ext cx="9144000" cy="906649"/>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1" name="Rectangle 10"/>
          <p:cNvSpPr/>
          <p:nvPr userDrawn="1"/>
        </p:nvSpPr>
        <p:spPr>
          <a:xfrm>
            <a:off x="0" y="90665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Tree>
    <p:extLst>
      <p:ext uri="{BB962C8B-B14F-4D97-AF65-F5344CB8AC3E}">
        <p14:creationId xmlns:p14="http://schemas.microsoft.com/office/powerpoint/2010/main" val="3686719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228013" y="6443665"/>
            <a:ext cx="488950" cy="365125"/>
          </a:xfrm>
          <a:prstGeom prst="rect">
            <a:avLst/>
          </a:prstGeom>
        </p:spPr>
        <p:txBody>
          <a:bodyPr/>
          <a:lstStyle/>
          <a:p>
            <a:pPr>
              <a:defRPr/>
            </a:pPr>
            <a:fld id="{279BB82B-2E4C-9C44-AE27-5825B3FBE2B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16859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27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3897110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1500">
                <a:solidFill>
                  <a:srgbClr val="45454C"/>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3150" spc="113"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6"/>
            <a:ext cx="8341851" cy="407987"/>
          </a:xfrm>
        </p:spPr>
        <p:txBody>
          <a:bodyPr/>
          <a:lstStyle>
            <a:lvl1pPr marL="34290" indent="0" algn="ctr">
              <a:buFontTx/>
              <a:buNone/>
              <a:defRPr sz="12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20" y="1007897"/>
            <a:ext cx="5825528" cy="1261751"/>
          </a:xfrm>
          <a:prstGeom prst="rect">
            <a:avLst/>
          </a:prstGeom>
        </p:spPr>
      </p:pic>
    </p:spTree>
    <p:extLst>
      <p:ext uri="{BB962C8B-B14F-4D97-AF65-F5344CB8AC3E}">
        <p14:creationId xmlns:p14="http://schemas.microsoft.com/office/powerpoint/2010/main" val="4244859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7" y="2669751"/>
            <a:ext cx="2700533" cy="3681991"/>
          </a:xfrm>
          <a:prstGeom prst="rect">
            <a:avLst/>
          </a:prstGeom>
        </p:spPr>
      </p:pic>
      <p:sp>
        <p:nvSpPr>
          <p:cNvPr id="9" name="Content Placeholder 2"/>
          <p:cNvSpPr>
            <a:spLocks noGrp="1"/>
          </p:cNvSpPr>
          <p:nvPr>
            <p:ph idx="1"/>
          </p:nvPr>
        </p:nvSpPr>
        <p:spPr>
          <a:xfrm>
            <a:off x="628650" y="1202402"/>
            <a:ext cx="7886700" cy="5037025"/>
          </a:xfrm>
        </p:spPr>
        <p:txBody>
          <a:bodyPr/>
          <a:lstStyle>
            <a:lvl1pPr>
              <a:buClr>
                <a:srgbClr val="0D1E8E"/>
              </a:buClr>
              <a:defRPr sz="1800">
                <a:latin typeface="Trebuchet MS" panose="020B0603020202020204" pitchFamily="34" charset="0"/>
              </a:defRPr>
            </a:lvl1pPr>
            <a:lvl2pPr>
              <a:buClr>
                <a:srgbClr val="00953A"/>
              </a:buClr>
              <a:defRPr sz="15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1" name="Date Placeholder 2"/>
          <p:cNvSpPr txBox="1">
            <a:spLocks/>
          </p:cNvSpPr>
          <p:nvPr userDrawn="1"/>
        </p:nvSpPr>
        <p:spPr>
          <a:xfrm>
            <a:off x="628650" y="6508800"/>
            <a:ext cx="2057400" cy="212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900" smtClean="0">
                <a:solidFill>
                  <a:prstClr val="black">
                    <a:tint val="75000"/>
                  </a:prstClr>
                </a:solidFill>
              </a:rPr>
              <a:pPr/>
              <a:t>10/5/2017</a:t>
            </a:fld>
            <a:endParaRPr lang="en-US" sz="900">
              <a:solidFill>
                <a:prstClr val="black">
                  <a:tint val="75000"/>
                </a:prstClr>
              </a:solidFill>
            </a:endParaRP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4" name="Rectangle 13"/>
          <p:cNvSpPr/>
          <p:nvPr userDrawn="1"/>
        </p:nvSpPr>
        <p:spPr>
          <a:xfrm>
            <a:off x="0" y="787383"/>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18" name="Rectangle 17"/>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21" name="Slide Number Placeholder 5"/>
          <p:cNvSpPr txBox="1">
            <a:spLocks/>
          </p:cNvSpPr>
          <p:nvPr userDrawn="1"/>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745946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2"/>
            <a:ext cx="7886700" cy="5037025"/>
          </a:xfrm>
        </p:spPr>
        <p:txBody>
          <a:bodyPr/>
          <a:lstStyle>
            <a:lvl1pPr>
              <a:buClr>
                <a:srgbClr val="0D1E8E"/>
              </a:buClr>
              <a:defRPr sz="1800">
                <a:latin typeface="Trebuchet MS" panose="020B0603020202020204" pitchFamily="34" charset="0"/>
              </a:defRPr>
            </a:lvl1pPr>
            <a:lvl2pPr>
              <a:buClr>
                <a:srgbClr val="00953A"/>
              </a:buClr>
              <a:defRPr sz="15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6" name="Date Placeholder 2"/>
          <p:cNvSpPr txBox="1">
            <a:spLocks/>
          </p:cNvSpPr>
          <p:nvPr userDrawn="1"/>
        </p:nvSpPr>
        <p:spPr>
          <a:xfrm>
            <a:off x="628650" y="6508800"/>
            <a:ext cx="2057400" cy="212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900" smtClean="0">
                <a:solidFill>
                  <a:prstClr val="black">
                    <a:tint val="75000"/>
                  </a:prstClr>
                </a:solidFill>
              </a:rPr>
              <a:pPr/>
              <a:t>10/5/2017</a:t>
            </a:fld>
            <a:endParaRPr lang="en-US" sz="900">
              <a:solidFill>
                <a:prstClr val="black">
                  <a:tint val="75000"/>
                </a:prstClr>
              </a:solidFill>
            </a:endParaRPr>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8" name="Rectangle 17"/>
          <p:cNvSpPr/>
          <p:nvPr userDrawn="1"/>
        </p:nvSpPr>
        <p:spPr>
          <a:xfrm>
            <a:off x="0" y="787383"/>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19" name="Rectangle 18"/>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22" name="Slide Number Placeholder 5"/>
          <p:cNvSpPr txBox="1">
            <a:spLocks/>
          </p:cNvSpPr>
          <p:nvPr userDrawn="1"/>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07831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7" y="2669751"/>
            <a:ext cx="2700533" cy="3681991"/>
          </a:xfrm>
          <a:prstGeom prst="rect">
            <a:avLst/>
          </a:prstGeom>
        </p:spPr>
      </p:pic>
      <p:sp>
        <p:nvSpPr>
          <p:cNvPr id="9" name="Content Placeholder 2"/>
          <p:cNvSpPr>
            <a:spLocks noGrp="1"/>
          </p:cNvSpPr>
          <p:nvPr>
            <p:ph idx="1"/>
          </p:nvPr>
        </p:nvSpPr>
        <p:spPr>
          <a:xfrm>
            <a:off x="628650" y="1202402"/>
            <a:ext cx="7886700" cy="5037025"/>
          </a:xfrm>
        </p:spPr>
        <p:txBody>
          <a:bodyPr/>
          <a:lstStyle>
            <a:lvl1pPr>
              <a:buClr>
                <a:srgbClr val="0D1E8E"/>
              </a:buClr>
              <a:defRPr sz="1800">
                <a:latin typeface="Trebuchet MS" panose="020B0603020202020204" pitchFamily="34" charset="0"/>
              </a:defRPr>
            </a:lvl1pPr>
            <a:lvl2pPr>
              <a:buClr>
                <a:srgbClr val="00953A"/>
              </a:buClr>
              <a:defRPr sz="15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1" name="Date Placeholder 2"/>
          <p:cNvSpPr txBox="1">
            <a:spLocks/>
          </p:cNvSpPr>
          <p:nvPr userDrawn="1"/>
        </p:nvSpPr>
        <p:spPr>
          <a:xfrm>
            <a:off x="628650" y="6508800"/>
            <a:ext cx="2057400" cy="212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900" smtClean="0">
                <a:solidFill>
                  <a:prstClr val="black">
                    <a:tint val="75000"/>
                  </a:prstClr>
                </a:solidFill>
              </a:rPr>
              <a:pPr/>
              <a:t>10/5/2017</a:t>
            </a:fld>
            <a:endParaRPr lang="en-US" sz="900">
              <a:solidFill>
                <a:prstClr val="black">
                  <a:tint val="75000"/>
                </a:prstClr>
              </a:solidFill>
            </a:endParaRP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4" name="Rectangle 13"/>
          <p:cNvSpPr/>
          <p:nvPr userDrawn="1"/>
        </p:nvSpPr>
        <p:spPr>
          <a:xfrm>
            <a:off x="0" y="787383"/>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18" name="Rectangle 17"/>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21" name="Slide Number Placeholder 5"/>
          <p:cNvSpPr txBox="1">
            <a:spLocks/>
          </p:cNvSpPr>
          <p:nvPr userDrawn="1"/>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625171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302592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342900"/>
            <a:fld id="{49B24EC9-D412-49F8-B26B-B7E454A540B6}" type="datetimeFigureOut">
              <a:rPr lang="en-US" smtClean="0">
                <a:solidFill>
                  <a:prstClr val="black">
                    <a:tint val="75000"/>
                  </a:prstClr>
                </a:solidFill>
              </a:rPr>
              <a:pPr defTabSz="342900"/>
              <a:t>10/5/2017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34A3F748-31DA-4297-96EF-69DC737B5DDE}"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221479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10/5/2017</a:t>
            </a:fld>
            <a:endParaRPr lang="en-US" dirty="0"/>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Date Placeholder 2"/>
          <p:cNvSpPr txBox="1">
            <a:spLocks/>
          </p:cNvSpPr>
          <p:nvPr userDrawn="1"/>
        </p:nvSpPr>
        <p:spPr>
          <a:xfrm>
            <a:off x="628650" y="6508800"/>
            <a:ext cx="2057400" cy="212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900" smtClean="0">
                <a:solidFill>
                  <a:prstClr val="black">
                    <a:tint val="75000"/>
                  </a:prstClr>
                </a:solidFill>
              </a:rPr>
              <a:pPr/>
              <a:t>10/5/2017</a:t>
            </a:fld>
            <a:endParaRPr lang="en-US" sz="900">
              <a:solidFill>
                <a:prstClr val="black">
                  <a:tint val="75000"/>
                </a:prstClr>
              </a:solidFill>
            </a:endParaRPr>
          </a:p>
        </p:txBody>
      </p:sp>
      <p:sp>
        <p:nvSpPr>
          <p:cNvPr id="9" name="Rectangle 8"/>
          <p:cNvSpPr/>
          <p:nvPr userDrawn="1"/>
        </p:nvSpPr>
        <p:spPr>
          <a:xfrm>
            <a:off x="0" y="0"/>
            <a:ext cx="9144000" cy="906649"/>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0" name="Rectangle 9"/>
          <p:cNvSpPr/>
          <p:nvPr userDrawn="1"/>
        </p:nvSpPr>
        <p:spPr>
          <a:xfrm>
            <a:off x="0" y="90665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11" name="Rectangle 10"/>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13" name="Slide Number Placeholder 5"/>
          <p:cNvSpPr txBox="1">
            <a:spLocks/>
          </p:cNvSpPr>
          <p:nvPr userDrawn="1"/>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Tree>
    <p:extLst>
      <p:ext uri="{BB962C8B-B14F-4D97-AF65-F5344CB8AC3E}">
        <p14:creationId xmlns:p14="http://schemas.microsoft.com/office/powerpoint/2010/main" val="275146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342900"/>
            <a:fld id="{49B24EC9-D412-49F8-B26B-B7E454A540B6}" type="datetimeFigureOut">
              <a:rPr lang="en-US" smtClean="0">
                <a:solidFill>
                  <a:prstClr val="black">
                    <a:tint val="75000"/>
                  </a:prstClr>
                </a:solidFill>
              </a:rPr>
              <a:pPr defTabSz="342900"/>
              <a:t>10/5/2017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342900"/>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342900"/>
            <a:fld id="{34A3F748-31DA-4297-96EF-69DC737B5DDE}"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244257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AF9269-117D-4EA6-A484-76FE1CCB58FA}" type="datetimeFigureOut">
              <a:rPr lang="en-US" smtClean="0">
                <a:solidFill>
                  <a:prstClr val="black">
                    <a:tint val="75000"/>
                  </a:prstClr>
                </a:solidFill>
              </a:rPr>
              <a:pPr/>
              <a:t>10/5/2017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738971-457E-47E5-9389-B3498EE1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716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10/5/2017</a:t>
            </a:fld>
            <a:endParaRPr lang="en-US" dirty="0"/>
          </a:p>
        </p:txBody>
      </p:sp>
      <p:sp>
        <p:nvSpPr>
          <p:cNvPr id="3" name="Footer Placeholder 2"/>
          <p:cNvSpPr>
            <a:spLocks noGrp="1"/>
          </p:cNvSpPr>
          <p:nvPr>
            <p:ph type="ftr" sz="quarter" idx="11"/>
          </p:nvPr>
        </p:nvSpPr>
        <p:spPr/>
        <p:txBody>
          <a:bodyPr/>
          <a:lstStyle/>
          <a:p>
            <a:fld id="{757A2F4E-5D54-B04B-91BD-7E78EE1FE9FD}" type="slidenum">
              <a:rPr lang="en-US" smtClean="0"/>
              <a:pPr/>
              <a:t>‹#›</a:t>
            </a:fld>
            <a:endParaRPr lang="en-US" dirty="0" smtClean="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5" name="Picture 4"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3487124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342900"/>
            <a:fld id="{49B24EC9-D412-49F8-B26B-B7E454A540B6}" type="datetimeFigureOut">
              <a:rPr lang="en-US" smtClean="0">
                <a:solidFill>
                  <a:prstClr val="black">
                    <a:tint val="75000"/>
                  </a:prstClr>
                </a:solidFill>
              </a:rPr>
              <a:pPr defTabSz="342900"/>
              <a:t>10/5/2017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3429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342900"/>
            <a:fld id="{34A3F748-31DA-4297-96EF-69DC737B5DDE}"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389219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342900"/>
            <a:fld id="{49B24EC9-D412-49F8-B26B-B7E454A540B6}" type="datetimeFigureOut">
              <a:rPr lang="en-US" smtClean="0">
                <a:solidFill>
                  <a:prstClr val="black">
                    <a:tint val="75000"/>
                  </a:prstClr>
                </a:solidFill>
              </a:rPr>
              <a:pPr defTabSz="342900"/>
              <a:t>10/5/2017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3429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342900"/>
            <a:fld id="{34A3F748-31DA-4297-96EF-69DC737B5DDE}"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367297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342900"/>
            <a:fld id="{49B24EC9-D412-49F8-B26B-B7E454A540B6}" type="datetimeFigureOut">
              <a:rPr lang="en-US" smtClean="0">
                <a:solidFill>
                  <a:prstClr val="black">
                    <a:tint val="75000"/>
                  </a:prstClr>
                </a:solidFill>
              </a:rPr>
              <a:pPr defTabSz="342900"/>
              <a:t>10/5/2017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42900"/>
            <a:fld id="{34A3F748-31DA-4297-96EF-69DC737B5DDE}"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82862711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4" r:id="rId22"/>
    <p:sldLayoutId id="2147483676" r:id="rId23"/>
    <p:sldLayoutId id="2147483677" r:id="rId24"/>
    <p:sldLayoutId id="2147483678" r:id="rId25"/>
    <p:sldLayoutId id="2147483703"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11530" y="3696000"/>
            <a:ext cx="7886700" cy="2080800"/>
          </a:xfrm>
        </p:spPr>
        <p:txBody>
          <a:bodyPr/>
          <a:lstStyle/>
          <a:p>
            <a:r>
              <a:rPr lang="en-US" dirty="0"/>
              <a:t>Creating a Layered Continuum of Evidence-Based Practices to Support Behavioral Health and Emotional Wellness.</a:t>
            </a:r>
            <a:endParaRPr lang="en-US" dirty="0">
              <a:solidFill>
                <a:srgbClr val="FF0000"/>
              </a:solidFill>
            </a:endParaRPr>
          </a:p>
        </p:txBody>
      </p:sp>
      <p:sp>
        <p:nvSpPr>
          <p:cNvPr id="5" name="TextBox 4"/>
          <p:cNvSpPr txBox="1"/>
          <p:nvPr/>
        </p:nvSpPr>
        <p:spPr>
          <a:xfrm>
            <a:off x="3014133" y="5875867"/>
            <a:ext cx="3115733" cy="646331"/>
          </a:xfrm>
          <a:prstGeom prst="rect">
            <a:avLst/>
          </a:prstGeom>
          <a:noFill/>
        </p:spPr>
        <p:txBody>
          <a:bodyPr wrap="square" rtlCol="0">
            <a:spAutoFit/>
          </a:bodyPr>
          <a:lstStyle/>
          <a:p>
            <a:pPr algn="ctr"/>
            <a:r>
              <a:rPr lang="en-US" dirty="0" smtClean="0"/>
              <a:t>September 2017</a:t>
            </a:r>
          </a:p>
          <a:p>
            <a:pPr algn="ctr"/>
            <a:r>
              <a:rPr lang="en-US" dirty="0" smtClean="0"/>
              <a:t>Office of Learning Supports</a:t>
            </a:r>
            <a:endParaRPr lang="en-US" dirty="0"/>
          </a:p>
        </p:txBody>
      </p:sp>
    </p:spTree>
    <p:extLst>
      <p:ext uri="{BB962C8B-B14F-4D97-AF65-F5344CB8AC3E}">
        <p14:creationId xmlns:p14="http://schemas.microsoft.com/office/powerpoint/2010/main" val="2136898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246"/>
            <a:ext cx="7886700" cy="713235"/>
          </a:xfrm>
        </p:spPr>
        <p:txBody>
          <a:bodyPr/>
          <a:lstStyle/>
          <a:p>
            <a:r>
              <a:rPr lang="en-US" dirty="0" smtClean="0">
                <a:solidFill>
                  <a:schemeClr val="bg1"/>
                </a:solidFill>
              </a:rPr>
              <a:t>What is Social Emotional Learning</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t>“Social </a:t>
            </a:r>
            <a:r>
              <a:rPr lang="en-US" dirty="0"/>
              <a:t>and emotional learning (SEL) is the process through which children and adults acquire and effectively apply the knowledge, attitudes, and skills necessary to understand and manage emotions, set and achieve positive goals, feel and show empathy for others, establish and maintain positive relationships, and make responsible decisions</a:t>
            </a:r>
            <a:r>
              <a:rPr lang="en-US" dirty="0" smtClean="0"/>
              <a:t>.”</a:t>
            </a:r>
            <a:endParaRPr lang="en-US" dirty="0"/>
          </a:p>
          <a:p>
            <a:pPr marL="0" indent="0">
              <a:buNone/>
            </a:pPr>
            <a:r>
              <a:rPr lang="en-US" dirty="0"/>
              <a:t>	</a:t>
            </a:r>
            <a:r>
              <a:rPr lang="en-US" dirty="0" smtClean="0"/>
              <a:t>		</a:t>
            </a:r>
            <a:r>
              <a:rPr lang="en-US" sz="1400" dirty="0" smtClean="0"/>
              <a:t>CASEL </a:t>
            </a:r>
            <a:r>
              <a:rPr lang="en-US" sz="1400" dirty="0"/>
              <a:t>Collaborative for Academic, Social, and Emotional </a:t>
            </a:r>
            <a:r>
              <a:rPr lang="en-US" sz="1400" dirty="0" smtClean="0"/>
              <a:t>Learning</a:t>
            </a:r>
            <a:endParaRPr lang="en-US" sz="1400" dirty="0"/>
          </a:p>
          <a:p>
            <a:endParaRPr lang="en-US" dirty="0"/>
          </a:p>
        </p:txBody>
      </p:sp>
      <p:pic>
        <p:nvPicPr>
          <p:cNvPr id="5" name="Picture 4"/>
          <p:cNvPicPr>
            <a:picLocks noChangeAspect="1"/>
          </p:cNvPicPr>
          <p:nvPr/>
        </p:nvPicPr>
        <p:blipFill>
          <a:blip r:embed="rId2"/>
          <a:stretch>
            <a:fillRect/>
          </a:stretch>
        </p:blipFill>
        <p:spPr>
          <a:xfrm>
            <a:off x="4705350" y="5583607"/>
            <a:ext cx="3186113" cy="869580"/>
          </a:xfrm>
          <a:prstGeom prst="rect">
            <a:avLst/>
          </a:prstGeom>
        </p:spPr>
      </p:pic>
    </p:spTree>
    <p:extLst>
      <p:ext uri="{BB962C8B-B14F-4D97-AF65-F5344CB8AC3E}">
        <p14:creationId xmlns:p14="http://schemas.microsoft.com/office/powerpoint/2010/main" val="281719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266701" y="190955"/>
            <a:ext cx="7886700" cy="615919"/>
          </a:xfrm>
          <a:ln>
            <a:miter lim="800000"/>
            <a:headEnd/>
            <a:tailEnd/>
          </a:ln>
        </p:spPr>
        <p:txBody>
          <a:bodyPr wrap="square" numCol="1" anchor="t" anchorCtr="0" compatLnSpc="1">
            <a:prstTxWarp prst="textNoShape">
              <a:avLst/>
            </a:prstTxWarp>
            <a:normAutofit/>
          </a:bodyPr>
          <a:lstStyle/>
          <a:p>
            <a:pPr>
              <a:defRPr/>
            </a:pPr>
            <a:r>
              <a:rPr lang="en-US" sz="3600" dirty="0" smtClean="0"/>
              <a:t>Social Emotional Learning</a:t>
            </a:r>
            <a:endParaRPr lang="en-US" sz="3600" dirty="0" smtClean="0">
              <a:ea typeface="+mj-ea"/>
            </a:endParaRPr>
          </a:p>
        </p:txBody>
      </p:sp>
      <p:sp>
        <p:nvSpPr>
          <p:cNvPr id="18435" name="Content Placeholder 2"/>
          <p:cNvSpPr>
            <a:spLocks noGrp="1"/>
          </p:cNvSpPr>
          <p:nvPr>
            <p:ph idx="1"/>
          </p:nvPr>
        </p:nvSpPr>
        <p:spPr bwMode="auto">
          <a:ln>
            <a:miter lim="800000"/>
            <a:headEnd/>
            <a:tailEnd/>
          </a:ln>
        </p:spPr>
        <p:txBody>
          <a:bodyPr wrap="square" numCol="1" anchor="t" anchorCtr="0" compatLnSpc="1">
            <a:prstTxWarp prst="textNoShape">
              <a:avLst/>
            </a:prstTxWarp>
          </a:bodyPr>
          <a:lstStyle/>
          <a:p>
            <a:pPr>
              <a:defRPr/>
            </a:pPr>
            <a:endParaRPr lang="en-US" smtClean="0"/>
          </a:p>
        </p:txBody>
      </p:sp>
      <p:pic>
        <p:nvPicPr>
          <p:cNvPr id="37892" name="Picture 3" descr="casel benefit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1" y="981045"/>
            <a:ext cx="8654142" cy="58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245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3" y="69809"/>
            <a:ext cx="8659586" cy="861929"/>
          </a:xfrm>
        </p:spPr>
        <p:txBody>
          <a:bodyPr>
            <a:noAutofit/>
          </a:bodyPr>
          <a:lstStyle/>
          <a:p>
            <a:r>
              <a:rPr lang="en-US" sz="3600" dirty="0"/>
              <a:t>Levels of School-wide SEL and </a:t>
            </a:r>
            <a:r>
              <a:rPr lang="en-US" sz="3600" dirty="0" smtClean="0"/>
              <a:t>5 </a:t>
            </a:r>
            <a:r>
              <a:rPr lang="en-US" sz="3600" dirty="0"/>
              <a:t>Domains of SEL</a:t>
            </a:r>
          </a:p>
        </p:txBody>
      </p:sp>
      <p:sp>
        <p:nvSpPr>
          <p:cNvPr id="23" name="Oval 22"/>
          <p:cNvSpPr/>
          <p:nvPr/>
        </p:nvSpPr>
        <p:spPr>
          <a:xfrm>
            <a:off x="1456813" y="931738"/>
            <a:ext cx="6382532" cy="568113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sz="1350" kern="0" dirty="0">
              <a:solidFill>
                <a:prstClr val="white"/>
              </a:solidFill>
              <a:latin typeface="Calibri"/>
            </a:endParaRPr>
          </a:p>
        </p:txBody>
      </p:sp>
      <p:sp>
        <p:nvSpPr>
          <p:cNvPr id="25" name="Oval 24"/>
          <p:cNvSpPr/>
          <p:nvPr/>
        </p:nvSpPr>
        <p:spPr>
          <a:xfrm>
            <a:off x="1967416" y="1408974"/>
            <a:ext cx="5361327" cy="4772156"/>
          </a:xfrm>
          <a:prstGeom prst="ellipse">
            <a:avLst/>
          </a:prstGeom>
          <a:solidFill>
            <a:srgbClr val="4F81BD">
              <a:lumMod val="75000"/>
            </a:srgbClr>
          </a:solidFill>
          <a:ln w="25400" cap="flat" cmpd="sng" algn="ctr">
            <a:solidFill>
              <a:srgbClr val="4F81BD">
                <a:shade val="50000"/>
              </a:srgbClr>
            </a:solidFill>
            <a:prstDash val="solid"/>
          </a:ln>
          <a:effectLst/>
        </p:spPr>
        <p:txBody>
          <a:bodyPr rtlCol="0" anchor="ctr"/>
          <a:lstStyle/>
          <a:p>
            <a:pPr algn="ctr">
              <a:defRPr/>
            </a:pPr>
            <a:r>
              <a:rPr lang="en-US" sz="1350" b="1" kern="0" dirty="0">
                <a:solidFill>
                  <a:srgbClr val="4F81BD">
                    <a:lumMod val="20000"/>
                    <a:lumOff val="80000"/>
                  </a:srgbClr>
                </a:solidFill>
                <a:latin typeface="Calibri"/>
              </a:rPr>
              <a:t>SEL CURRICULUM &amp; INSTRUCTION</a:t>
            </a:r>
          </a:p>
        </p:txBody>
      </p:sp>
      <p:sp>
        <p:nvSpPr>
          <p:cNvPr id="26" name="Oval 25"/>
          <p:cNvSpPr/>
          <p:nvPr/>
        </p:nvSpPr>
        <p:spPr>
          <a:xfrm>
            <a:off x="2307818" y="1749842"/>
            <a:ext cx="4680523" cy="4090420"/>
          </a:xfrm>
          <a:prstGeom prst="ellipse">
            <a:avLst/>
          </a:prstGeom>
          <a:solidFill>
            <a:srgbClr val="1F497D"/>
          </a:solidFill>
          <a:ln w="25400" cap="flat" cmpd="sng" algn="ctr">
            <a:solidFill>
              <a:srgbClr val="4F81BD">
                <a:shade val="50000"/>
              </a:srgbClr>
            </a:solidFill>
            <a:prstDash val="solid"/>
          </a:ln>
          <a:effectLst/>
        </p:spPr>
        <p:txBody>
          <a:bodyPr rtlCol="0" anchor="ctr"/>
          <a:lstStyle/>
          <a:p>
            <a:pPr algn="ctr">
              <a:defRPr/>
            </a:pPr>
            <a:endParaRPr lang="en-US" sz="1350" kern="0" dirty="0">
              <a:solidFill>
                <a:prstClr val="white"/>
              </a:solidFill>
              <a:latin typeface="Calibri"/>
            </a:endParaRPr>
          </a:p>
        </p:txBody>
      </p:sp>
      <p:graphicFrame>
        <p:nvGraphicFramePr>
          <p:cNvPr id="27" name="Diagram 26"/>
          <p:cNvGraphicFramePr/>
          <p:nvPr>
            <p:extLst>
              <p:ext uri="{D42A27DB-BD31-4B8C-83A1-F6EECF244321}">
                <p14:modId xmlns:p14="http://schemas.microsoft.com/office/powerpoint/2010/main" val="4232383239"/>
              </p:ext>
            </p:extLst>
          </p:nvPr>
        </p:nvGraphicFramePr>
        <p:xfrm>
          <a:off x="1300796" y="1775091"/>
          <a:ext cx="6808034" cy="4039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Rectangle 23"/>
          <p:cNvSpPr/>
          <p:nvPr/>
        </p:nvSpPr>
        <p:spPr>
          <a:xfrm>
            <a:off x="1470997" y="1212008"/>
            <a:ext cx="6382532" cy="5499343"/>
          </a:xfrm>
          <a:prstGeom prst="rect">
            <a:avLst/>
          </a:prstGeom>
          <a:noFill/>
        </p:spPr>
        <p:txBody>
          <a:bodyPr spcFirstLastPara="1" wrap="none" lIns="68580" tIns="34290" rIns="68580" bIns="34290" numCol="1">
            <a:prstTxWarp prst="textArchUp">
              <a:avLst/>
            </a:prstTxWarp>
            <a:spAutoFit/>
          </a:bodyPr>
          <a:lstStyle/>
          <a:p>
            <a:pPr algn="ctr">
              <a:defRPr/>
            </a:pPr>
            <a:r>
              <a:rPr lang="en-US" sz="1050" b="1" dirty="0">
                <a:ln w="0"/>
                <a:solidFill>
                  <a:prstClr val="white"/>
                </a:solidFill>
                <a:effectLst>
                  <a:outerShdw blurRad="38100" dist="19050" dir="2700000" algn="tl" rotWithShape="0">
                    <a:prstClr val="black">
                      <a:alpha val="40000"/>
                    </a:prstClr>
                  </a:outerShdw>
                </a:effectLst>
                <a:latin typeface="Calibri"/>
              </a:rPr>
              <a:t>FAMILY &amp; COMMUNITY PARTNERSHIPS</a:t>
            </a:r>
          </a:p>
        </p:txBody>
      </p:sp>
      <p:sp>
        <p:nvSpPr>
          <p:cNvPr id="28" name="TextBox 27"/>
          <p:cNvSpPr txBox="1"/>
          <p:nvPr/>
        </p:nvSpPr>
        <p:spPr>
          <a:xfrm>
            <a:off x="3014963" y="3961679"/>
            <a:ext cx="3318917" cy="1742216"/>
          </a:xfrm>
          <a:prstGeom prst="rect">
            <a:avLst/>
          </a:prstGeom>
          <a:noFill/>
        </p:spPr>
        <p:txBody>
          <a:bodyPr wrap="square" rtlCol="0">
            <a:prstTxWarp prst="textArchDown">
              <a:avLst>
                <a:gd name="adj" fmla="val 20934338"/>
              </a:avLst>
            </a:prstTxWarp>
            <a:spAutoFit/>
          </a:bodyPr>
          <a:lstStyle/>
          <a:p>
            <a:pPr algn="ctr">
              <a:defRPr/>
            </a:pPr>
            <a:r>
              <a:rPr lang="en-US" sz="1050" b="1" dirty="0">
                <a:solidFill>
                  <a:srgbClr val="4F81BD">
                    <a:lumMod val="20000"/>
                    <a:lumOff val="80000"/>
                  </a:srgbClr>
                </a:solidFill>
                <a:latin typeface="Calibri"/>
              </a:rPr>
              <a:t>SEL CURRICULUM &amp; INSTRUCTION</a:t>
            </a:r>
          </a:p>
        </p:txBody>
      </p:sp>
      <p:sp>
        <p:nvSpPr>
          <p:cNvPr id="29" name="Oval 28"/>
          <p:cNvSpPr/>
          <p:nvPr/>
        </p:nvSpPr>
        <p:spPr>
          <a:xfrm>
            <a:off x="4109110" y="3406189"/>
            <a:ext cx="1021205" cy="908982"/>
          </a:xfrm>
          <a:prstGeom prst="ellipse">
            <a:avLst/>
          </a:prstGeom>
          <a:solidFill>
            <a:sysClr val="window" lastClr="FFFFFF">
              <a:lumMod val="85000"/>
            </a:sysClr>
          </a:solidFill>
          <a:ln w="25400" cap="flat" cmpd="sng" algn="ctr">
            <a:solidFill>
              <a:sysClr val="window" lastClr="FFFFFF">
                <a:lumMod val="85000"/>
              </a:sysClr>
            </a:solidFill>
            <a:prstDash val="solid"/>
          </a:ln>
          <a:effectLst/>
        </p:spPr>
        <p:txBody>
          <a:bodyPr rtlCol="0" anchor="ctr"/>
          <a:lstStyle/>
          <a:p>
            <a:pPr algn="ctr">
              <a:defRPr/>
            </a:pPr>
            <a:endParaRPr lang="en-US" sz="1350" kern="0" dirty="0">
              <a:solidFill>
                <a:prstClr val="white"/>
              </a:solidFill>
              <a:latin typeface="Calibri"/>
            </a:endParaRPr>
          </a:p>
        </p:txBody>
      </p:sp>
      <p:sp>
        <p:nvSpPr>
          <p:cNvPr id="30" name="TextBox 29"/>
          <p:cNvSpPr txBox="1"/>
          <p:nvPr/>
        </p:nvSpPr>
        <p:spPr>
          <a:xfrm>
            <a:off x="3300656" y="2810439"/>
            <a:ext cx="1616908" cy="550715"/>
          </a:xfrm>
          <a:prstGeom prst="rect">
            <a:avLst/>
          </a:prstGeom>
          <a:noFill/>
        </p:spPr>
        <p:txBody>
          <a:bodyPr wrap="square" rtlCol="0">
            <a:spAutoFit/>
          </a:bodyPr>
          <a:lstStyle/>
          <a:p>
            <a:pPr>
              <a:defRPr/>
            </a:pPr>
            <a:r>
              <a:rPr lang="en-US" sz="1050" b="1" dirty="0">
                <a:solidFill>
                  <a:srgbClr val="FFB69F"/>
                </a:solidFill>
                <a:latin typeface="Calibri"/>
              </a:rPr>
              <a:t>SELF-MANAGEMENT</a:t>
            </a:r>
          </a:p>
        </p:txBody>
      </p:sp>
      <p:sp>
        <p:nvSpPr>
          <p:cNvPr id="31" name="TextBox 30"/>
          <p:cNvSpPr txBox="1"/>
          <p:nvPr/>
        </p:nvSpPr>
        <p:spPr>
          <a:xfrm>
            <a:off x="4789913" y="2800201"/>
            <a:ext cx="1616908" cy="550715"/>
          </a:xfrm>
          <a:prstGeom prst="rect">
            <a:avLst/>
          </a:prstGeom>
          <a:noFill/>
        </p:spPr>
        <p:txBody>
          <a:bodyPr wrap="square" rtlCol="0">
            <a:spAutoFit/>
          </a:bodyPr>
          <a:lstStyle/>
          <a:p>
            <a:pPr>
              <a:defRPr/>
            </a:pPr>
            <a:r>
              <a:rPr lang="en-US" sz="1050" b="1" dirty="0">
                <a:solidFill>
                  <a:srgbClr val="FFB69F"/>
                </a:solidFill>
                <a:latin typeface="Calibri"/>
              </a:rPr>
              <a:t>SELF-AWARENESS</a:t>
            </a:r>
          </a:p>
        </p:txBody>
      </p:sp>
      <p:sp>
        <p:nvSpPr>
          <p:cNvPr id="32" name="TextBox 31"/>
          <p:cNvSpPr txBox="1"/>
          <p:nvPr/>
        </p:nvSpPr>
        <p:spPr>
          <a:xfrm>
            <a:off x="5130315" y="3841618"/>
            <a:ext cx="1203566" cy="577080"/>
          </a:xfrm>
          <a:prstGeom prst="rect">
            <a:avLst/>
          </a:prstGeom>
          <a:noFill/>
        </p:spPr>
        <p:txBody>
          <a:bodyPr wrap="square" rtlCol="0">
            <a:spAutoFit/>
          </a:bodyPr>
          <a:lstStyle/>
          <a:p>
            <a:pPr>
              <a:defRPr/>
            </a:pPr>
            <a:r>
              <a:rPr lang="en-US" sz="1050" b="1" dirty="0">
                <a:solidFill>
                  <a:srgbClr val="9BBB59">
                    <a:lumMod val="40000"/>
                    <a:lumOff val="60000"/>
                  </a:srgbClr>
                </a:solidFill>
                <a:latin typeface="Calibri"/>
              </a:rPr>
              <a:t>RESPONSIBLE DECISION-MAKING</a:t>
            </a:r>
          </a:p>
        </p:txBody>
      </p:sp>
      <p:sp>
        <p:nvSpPr>
          <p:cNvPr id="33" name="TextBox 32"/>
          <p:cNvSpPr txBox="1"/>
          <p:nvPr/>
        </p:nvSpPr>
        <p:spPr>
          <a:xfrm>
            <a:off x="3938909" y="4779782"/>
            <a:ext cx="1616908" cy="550715"/>
          </a:xfrm>
          <a:prstGeom prst="rect">
            <a:avLst/>
          </a:prstGeom>
          <a:noFill/>
        </p:spPr>
        <p:txBody>
          <a:bodyPr wrap="square" rtlCol="0">
            <a:spAutoFit/>
          </a:bodyPr>
          <a:lstStyle/>
          <a:p>
            <a:pPr>
              <a:defRPr/>
            </a:pPr>
            <a:r>
              <a:rPr lang="en-US" sz="1050" b="1" dirty="0">
                <a:solidFill>
                  <a:srgbClr val="4F81BD">
                    <a:lumMod val="20000"/>
                    <a:lumOff val="80000"/>
                  </a:srgbClr>
                </a:solidFill>
                <a:latin typeface="Calibri"/>
              </a:rPr>
              <a:t>RELATIONSHIP SKILLS</a:t>
            </a:r>
          </a:p>
        </p:txBody>
      </p:sp>
      <p:sp>
        <p:nvSpPr>
          <p:cNvPr id="34" name="TextBox 33"/>
          <p:cNvSpPr txBox="1"/>
          <p:nvPr/>
        </p:nvSpPr>
        <p:spPr>
          <a:xfrm>
            <a:off x="2956810" y="3664823"/>
            <a:ext cx="1492702" cy="253916"/>
          </a:xfrm>
          <a:prstGeom prst="rect">
            <a:avLst/>
          </a:prstGeom>
          <a:noFill/>
        </p:spPr>
        <p:txBody>
          <a:bodyPr wrap="square" rtlCol="0">
            <a:spAutoFit/>
          </a:bodyPr>
          <a:lstStyle/>
          <a:p>
            <a:pPr>
              <a:defRPr/>
            </a:pPr>
            <a:r>
              <a:rPr lang="en-US" sz="1050" b="1" dirty="0">
                <a:solidFill>
                  <a:srgbClr val="4F81BD">
                    <a:lumMod val="20000"/>
                    <a:lumOff val="80000"/>
                  </a:srgbClr>
                </a:solidFill>
                <a:latin typeface="Calibri"/>
              </a:rPr>
              <a:t>SOCIAL AWARENESS</a:t>
            </a:r>
          </a:p>
        </p:txBody>
      </p:sp>
      <p:sp>
        <p:nvSpPr>
          <p:cNvPr id="35" name="TextBox 34"/>
          <p:cNvSpPr txBox="1"/>
          <p:nvPr/>
        </p:nvSpPr>
        <p:spPr>
          <a:xfrm>
            <a:off x="4160376" y="3539174"/>
            <a:ext cx="936105" cy="715582"/>
          </a:xfrm>
          <a:prstGeom prst="rect">
            <a:avLst/>
          </a:prstGeom>
          <a:noFill/>
        </p:spPr>
        <p:txBody>
          <a:bodyPr wrap="square" rtlCol="0">
            <a:spAutoFit/>
          </a:bodyPr>
          <a:lstStyle/>
          <a:p>
            <a:pPr algn="ctr">
              <a:defRPr/>
            </a:pPr>
            <a:r>
              <a:rPr lang="en-US" sz="1100" b="1" dirty="0">
                <a:solidFill>
                  <a:prstClr val="black"/>
                </a:solidFill>
                <a:latin typeface="Calibri"/>
              </a:rPr>
              <a:t>Social and</a:t>
            </a:r>
          </a:p>
          <a:p>
            <a:pPr algn="ctr">
              <a:defRPr/>
            </a:pPr>
            <a:r>
              <a:rPr lang="en-US" sz="1100" b="1" dirty="0">
                <a:solidFill>
                  <a:prstClr val="black"/>
                </a:solidFill>
                <a:latin typeface="Calibri"/>
              </a:rPr>
              <a:t>Emotional</a:t>
            </a:r>
          </a:p>
          <a:p>
            <a:pPr algn="ctr">
              <a:defRPr/>
            </a:pPr>
            <a:r>
              <a:rPr lang="en-US" sz="1100" b="1" dirty="0">
                <a:solidFill>
                  <a:prstClr val="black"/>
                </a:solidFill>
                <a:latin typeface="Calibri"/>
              </a:rPr>
              <a:t>Learning</a:t>
            </a:r>
          </a:p>
          <a:p>
            <a:pPr algn="ctr">
              <a:defRPr/>
            </a:pPr>
            <a:r>
              <a:rPr lang="en-US" sz="750" b="1" dirty="0">
                <a:solidFill>
                  <a:prstClr val="black"/>
                </a:solidFill>
                <a:latin typeface="Calibri"/>
              </a:rPr>
              <a:t>(SEL)</a:t>
            </a:r>
          </a:p>
        </p:txBody>
      </p:sp>
      <p:sp>
        <p:nvSpPr>
          <p:cNvPr id="36" name="TextBox 35"/>
          <p:cNvSpPr txBox="1"/>
          <p:nvPr/>
        </p:nvSpPr>
        <p:spPr>
          <a:xfrm>
            <a:off x="3300656" y="2002084"/>
            <a:ext cx="2694847" cy="1150903"/>
          </a:xfrm>
          <a:prstGeom prst="rect">
            <a:avLst/>
          </a:prstGeom>
          <a:noFill/>
        </p:spPr>
        <p:txBody>
          <a:bodyPr wrap="square" rtlCol="0">
            <a:prstTxWarp prst="textArchUp">
              <a:avLst>
                <a:gd name="adj" fmla="val 10800005"/>
              </a:avLst>
            </a:prstTxWarp>
            <a:spAutoFit/>
          </a:bodyPr>
          <a:lstStyle/>
          <a:p>
            <a:pPr algn="ctr">
              <a:defRPr/>
            </a:pPr>
            <a:r>
              <a:rPr lang="en-US" sz="1200" b="1" dirty="0">
                <a:solidFill>
                  <a:prstClr val="white"/>
                </a:solidFill>
                <a:latin typeface="Calibri"/>
              </a:rPr>
              <a:t>SEL CURRICULUM &amp; INSTRUCTION</a:t>
            </a:r>
          </a:p>
        </p:txBody>
      </p:sp>
      <p:sp>
        <p:nvSpPr>
          <p:cNvPr id="37" name="Rectangle 36"/>
          <p:cNvSpPr/>
          <p:nvPr/>
        </p:nvSpPr>
        <p:spPr>
          <a:xfrm>
            <a:off x="3270264" y="1676598"/>
            <a:ext cx="2808314" cy="902747"/>
          </a:xfrm>
          <a:prstGeom prst="rect">
            <a:avLst/>
          </a:prstGeom>
          <a:noFill/>
        </p:spPr>
        <p:txBody>
          <a:bodyPr spcFirstLastPara="1" wrap="none" lIns="68580" tIns="34290" rIns="68580" bIns="34290" numCol="1">
            <a:prstTxWarp prst="textArchUp">
              <a:avLst/>
            </a:prstTxWarp>
            <a:spAutoFit/>
          </a:bodyPr>
          <a:lstStyle/>
          <a:p>
            <a:pPr algn="ctr">
              <a:defRPr/>
            </a:pPr>
            <a:r>
              <a:rPr lang="en-US" sz="1050" b="1" dirty="0">
                <a:ln w="0"/>
                <a:solidFill>
                  <a:prstClr val="white"/>
                </a:solidFill>
                <a:effectLst>
                  <a:outerShdw blurRad="38100" dist="19050" dir="2700000" algn="tl" rotWithShape="0">
                    <a:prstClr val="black">
                      <a:alpha val="40000"/>
                    </a:prstClr>
                  </a:outerShdw>
                </a:effectLst>
                <a:latin typeface="Calibri"/>
              </a:rPr>
              <a:t>SCHOOLWIDE PRACTICES &amp; POLICIES</a:t>
            </a:r>
          </a:p>
        </p:txBody>
      </p:sp>
      <p:sp>
        <p:nvSpPr>
          <p:cNvPr id="38" name="Rectangle 37"/>
          <p:cNvSpPr/>
          <p:nvPr/>
        </p:nvSpPr>
        <p:spPr>
          <a:xfrm>
            <a:off x="3270264" y="5123156"/>
            <a:ext cx="2808314" cy="902747"/>
          </a:xfrm>
          <a:prstGeom prst="rect">
            <a:avLst/>
          </a:prstGeom>
          <a:noFill/>
        </p:spPr>
        <p:txBody>
          <a:bodyPr spcFirstLastPara="1" wrap="none" lIns="68580" tIns="34290" rIns="68580" bIns="34290" numCol="1">
            <a:prstTxWarp prst="textArchDown">
              <a:avLst/>
            </a:prstTxWarp>
            <a:spAutoFit/>
          </a:bodyPr>
          <a:lstStyle/>
          <a:p>
            <a:pPr algn="ctr">
              <a:defRPr/>
            </a:pPr>
            <a:r>
              <a:rPr lang="en-US" sz="1050" b="1" dirty="0">
                <a:ln w="0"/>
                <a:solidFill>
                  <a:prstClr val="white"/>
                </a:solidFill>
                <a:effectLst>
                  <a:outerShdw blurRad="38100" dist="19050" dir="2700000" algn="tl" rotWithShape="0">
                    <a:prstClr val="black">
                      <a:alpha val="40000"/>
                    </a:prstClr>
                  </a:outerShdw>
                </a:effectLst>
                <a:latin typeface="Calibri"/>
              </a:rPr>
              <a:t>SCHOOLWIDE PRACTICES &amp; POLICIES</a:t>
            </a:r>
          </a:p>
        </p:txBody>
      </p:sp>
      <p:sp>
        <p:nvSpPr>
          <p:cNvPr id="39" name="Rectangle 38"/>
          <p:cNvSpPr/>
          <p:nvPr/>
        </p:nvSpPr>
        <p:spPr>
          <a:xfrm>
            <a:off x="1470997" y="931739"/>
            <a:ext cx="6382532" cy="5499343"/>
          </a:xfrm>
          <a:prstGeom prst="rect">
            <a:avLst/>
          </a:prstGeom>
          <a:noFill/>
        </p:spPr>
        <p:txBody>
          <a:bodyPr spcFirstLastPara="1" wrap="none" lIns="68580" tIns="34290" rIns="68580" bIns="34290" numCol="1">
            <a:prstTxWarp prst="textArchDown">
              <a:avLst/>
            </a:prstTxWarp>
            <a:spAutoFit/>
          </a:bodyPr>
          <a:lstStyle/>
          <a:p>
            <a:pPr algn="ctr">
              <a:defRPr/>
            </a:pPr>
            <a:r>
              <a:rPr lang="en-US" sz="1050" b="1" dirty="0">
                <a:ln w="0"/>
                <a:solidFill>
                  <a:prstClr val="white"/>
                </a:solidFill>
                <a:effectLst>
                  <a:outerShdw blurRad="38100" dist="19050" dir="2700000" algn="tl" rotWithShape="0">
                    <a:prstClr val="black">
                      <a:alpha val="40000"/>
                    </a:prstClr>
                  </a:outerShdw>
                </a:effectLst>
                <a:latin typeface="Calibri"/>
              </a:rPr>
              <a:t>FAMILY, &amp; COMMUNITY PARTNERSHIPS</a:t>
            </a:r>
          </a:p>
        </p:txBody>
      </p:sp>
      <p:sp>
        <p:nvSpPr>
          <p:cNvPr id="3" name="TextBox 2"/>
          <p:cNvSpPr txBox="1"/>
          <p:nvPr/>
        </p:nvSpPr>
        <p:spPr>
          <a:xfrm>
            <a:off x="1" y="5815012"/>
            <a:ext cx="2507750" cy="307777"/>
          </a:xfrm>
          <a:prstGeom prst="rect">
            <a:avLst/>
          </a:prstGeom>
          <a:noFill/>
        </p:spPr>
        <p:txBody>
          <a:bodyPr wrap="square" rtlCol="0">
            <a:spAutoFit/>
          </a:bodyPr>
          <a:lstStyle/>
          <a:p>
            <a:r>
              <a:rPr lang="en-US" sz="1400" dirty="0"/>
              <a:t>http://www.casel.org/</a:t>
            </a:r>
          </a:p>
        </p:txBody>
      </p:sp>
    </p:spTree>
    <p:extLst>
      <p:ext uri="{BB962C8B-B14F-4D97-AF65-F5344CB8AC3E}">
        <p14:creationId xmlns:p14="http://schemas.microsoft.com/office/powerpoint/2010/main" val="142224838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78" y="125641"/>
            <a:ext cx="8907236" cy="712560"/>
          </a:xfrm>
        </p:spPr>
        <p:txBody>
          <a:bodyPr>
            <a:noAutofit/>
          </a:bodyPr>
          <a:lstStyle/>
          <a:p>
            <a:r>
              <a:rPr lang="en-US" sz="3600" dirty="0" smtClean="0"/>
              <a:t>Building Bridges to Language  </a:t>
            </a:r>
            <a:endParaRPr lang="en-US" sz="3600" dirty="0"/>
          </a:p>
        </p:txBody>
      </p:sp>
      <p:sp>
        <p:nvSpPr>
          <p:cNvPr id="2" name="Content Placeholder 1"/>
          <p:cNvSpPr>
            <a:spLocks noGrp="1"/>
          </p:cNvSpPr>
          <p:nvPr>
            <p:ph sz="half" idx="1"/>
          </p:nvPr>
        </p:nvSpPr>
        <p:spPr/>
        <p:txBody>
          <a:bodyPr>
            <a:normAutofit fontScale="92500" lnSpcReduction="10000"/>
          </a:bodyPr>
          <a:lstStyle/>
          <a:p>
            <a:r>
              <a:rPr lang="en-US" dirty="0" smtClean="0"/>
              <a:t>Bullying Prevention</a:t>
            </a:r>
          </a:p>
          <a:p>
            <a:r>
              <a:rPr lang="en-US" dirty="0" smtClean="0"/>
              <a:t>Positive youth development</a:t>
            </a:r>
          </a:p>
          <a:p>
            <a:r>
              <a:rPr lang="en-US" dirty="0" smtClean="0"/>
              <a:t>Character </a:t>
            </a:r>
            <a:r>
              <a:rPr lang="en-US" dirty="0" err="1" smtClean="0"/>
              <a:t>ed</a:t>
            </a:r>
            <a:endParaRPr lang="en-US" dirty="0" smtClean="0"/>
          </a:p>
          <a:p>
            <a:r>
              <a:rPr lang="en-US" dirty="0" smtClean="0"/>
              <a:t>21</a:t>
            </a:r>
            <a:r>
              <a:rPr lang="en-US" baseline="30000" dirty="0" smtClean="0"/>
              <a:t>st</a:t>
            </a:r>
            <a:r>
              <a:rPr lang="en-US" dirty="0" smtClean="0"/>
              <a:t> century skills</a:t>
            </a:r>
          </a:p>
          <a:p>
            <a:r>
              <a:rPr lang="en-US" dirty="0" smtClean="0"/>
              <a:t>Soft skills</a:t>
            </a:r>
          </a:p>
          <a:p>
            <a:r>
              <a:rPr lang="en-US" dirty="0" smtClean="0"/>
              <a:t>Essential Skills</a:t>
            </a:r>
          </a:p>
          <a:p>
            <a:r>
              <a:rPr lang="en-US" dirty="0" smtClean="0"/>
              <a:t>Self-regulation</a:t>
            </a:r>
          </a:p>
          <a:p>
            <a:r>
              <a:rPr lang="en-US" dirty="0" smtClean="0"/>
              <a:t>Self-monitoring</a:t>
            </a:r>
          </a:p>
          <a:p>
            <a:r>
              <a:rPr lang="en-US" dirty="0"/>
              <a:t>Mindfulness</a:t>
            </a:r>
          </a:p>
          <a:p>
            <a:endParaRPr lang="en-US" dirty="0" smtClean="0"/>
          </a:p>
          <a:p>
            <a:endParaRPr lang="en-US" dirty="0" smtClean="0"/>
          </a:p>
        </p:txBody>
      </p:sp>
      <p:sp>
        <p:nvSpPr>
          <p:cNvPr id="3" name="Content Placeholder 2"/>
          <p:cNvSpPr>
            <a:spLocks noGrp="1"/>
          </p:cNvSpPr>
          <p:nvPr>
            <p:ph sz="half" idx="2"/>
          </p:nvPr>
        </p:nvSpPr>
        <p:spPr/>
        <p:txBody>
          <a:bodyPr>
            <a:normAutofit fontScale="92500" lnSpcReduction="10000"/>
          </a:bodyPr>
          <a:lstStyle/>
          <a:p>
            <a:r>
              <a:rPr lang="en-US" dirty="0" smtClean="0"/>
              <a:t>Bullying prevention</a:t>
            </a:r>
          </a:p>
          <a:p>
            <a:r>
              <a:rPr lang="en-US" dirty="0" smtClean="0"/>
              <a:t>Whole child approach</a:t>
            </a:r>
          </a:p>
          <a:p>
            <a:r>
              <a:rPr lang="en-US" dirty="0" err="1" smtClean="0"/>
              <a:t>Brainwise</a:t>
            </a:r>
            <a:endParaRPr lang="en-US" dirty="0" smtClean="0"/>
          </a:p>
          <a:p>
            <a:r>
              <a:rPr lang="en-US" dirty="0" smtClean="0"/>
              <a:t>Restorative practices</a:t>
            </a:r>
          </a:p>
          <a:p>
            <a:r>
              <a:rPr lang="en-US" dirty="0" smtClean="0"/>
              <a:t>Problem solving training</a:t>
            </a:r>
          </a:p>
          <a:p>
            <a:r>
              <a:rPr lang="en-US" dirty="0" smtClean="0"/>
              <a:t>Empathy training</a:t>
            </a:r>
          </a:p>
          <a:p>
            <a:r>
              <a:rPr lang="en-US" dirty="0" smtClean="0"/>
              <a:t>Compassion training</a:t>
            </a:r>
          </a:p>
          <a:p>
            <a:r>
              <a:rPr lang="en-US" dirty="0" smtClean="0"/>
              <a:t>Optimism training</a:t>
            </a:r>
          </a:p>
          <a:p>
            <a:r>
              <a:rPr lang="en-US" dirty="0" smtClean="0"/>
              <a:t>Positive culture and climate</a:t>
            </a:r>
            <a:endParaRPr lang="en-US" dirty="0"/>
          </a:p>
        </p:txBody>
      </p:sp>
      <p:sp>
        <p:nvSpPr>
          <p:cNvPr id="5" name="TextBox 4"/>
          <p:cNvSpPr txBox="1"/>
          <p:nvPr/>
        </p:nvSpPr>
        <p:spPr>
          <a:xfrm>
            <a:off x="628650" y="1135380"/>
            <a:ext cx="7517130" cy="523220"/>
          </a:xfrm>
          <a:prstGeom prst="rect">
            <a:avLst/>
          </a:prstGeom>
          <a:noFill/>
        </p:spPr>
        <p:txBody>
          <a:bodyPr wrap="square" rtlCol="0">
            <a:spAutoFit/>
          </a:bodyPr>
          <a:lstStyle/>
          <a:p>
            <a:r>
              <a:rPr lang="en-US" sz="2800" dirty="0" smtClean="0"/>
              <a:t>Social Emotional Learning…</a:t>
            </a:r>
            <a:endParaRPr lang="en-US" sz="2800" dirty="0"/>
          </a:p>
        </p:txBody>
      </p:sp>
    </p:spTree>
    <p:extLst>
      <p:ext uri="{BB962C8B-B14F-4D97-AF65-F5344CB8AC3E}">
        <p14:creationId xmlns:p14="http://schemas.microsoft.com/office/powerpoint/2010/main" val="3434343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810995" y="1634443"/>
            <a:ext cx="7476356" cy="449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64626" y="-198811"/>
            <a:ext cx="7886700" cy="1325563"/>
          </a:xfrm>
        </p:spPr>
        <p:txBody>
          <a:bodyPr/>
          <a:lstStyle/>
          <a:p>
            <a:r>
              <a:rPr lang="en-US" dirty="0" smtClean="0"/>
              <a:t>Think, Write, Share</a:t>
            </a:r>
            <a:endParaRPr lang="en-US" dirty="0"/>
          </a:p>
        </p:txBody>
      </p:sp>
      <p:sp>
        <p:nvSpPr>
          <p:cNvPr id="7" name="TextBox 6"/>
          <p:cNvSpPr txBox="1"/>
          <p:nvPr/>
        </p:nvSpPr>
        <p:spPr>
          <a:xfrm>
            <a:off x="1447991" y="3427664"/>
            <a:ext cx="6202364" cy="1569660"/>
          </a:xfrm>
          <a:prstGeom prst="rect">
            <a:avLst/>
          </a:prstGeom>
          <a:noFill/>
        </p:spPr>
        <p:txBody>
          <a:bodyPr wrap="square" rtlCol="0">
            <a:spAutoFit/>
          </a:bodyPr>
          <a:lstStyle/>
          <a:p>
            <a:r>
              <a:rPr lang="en-US" sz="3200" dirty="0" smtClean="0"/>
              <a:t> Turn to an elbow partner and discuss other educational language used to describe SEL</a:t>
            </a:r>
            <a:endParaRPr lang="en-US" sz="3200" dirty="0"/>
          </a:p>
        </p:txBody>
      </p:sp>
    </p:spTree>
    <p:extLst>
      <p:ext uri="{BB962C8B-B14F-4D97-AF65-F5344CB8AC3E}">
        <p14:creationId xmlns:p14="http://schemas.microsoft.com/office/powerpoint/2010/main" val="1362855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529"/>
            <a:ext cx="8831389" cy="828137"/>
          </a:xfrm>
        </p:spPr>
        <p:txBody>
          <a:bodyPr>
            <a:normAutofit/>
          </a:bodyPr>
          <a:lstStyle/>
          <a:p>
            <a:r>
              <a:rPr lang="en-US" sz="3600" dirty="0" smtClean="0"/>
              <a:t>Traditional Representation of each Approach</a:t>
            </a:r>
            <a:endParaRPr lang="en-US" sz="3600" dirty="0"/>
          </a:p>
        </p:txBody>
      </p:sp>
      <p:sp>
        <p:nvSpPr>
          <p:cNvPr id="3" name="Content Placeholder 2"/>
          <p:cNvSpPr>
            <a:spLocks noGrp="1"/>
          </p:cNvSpPr>
          <p:nvPr>
            <p:ph sz="half" idx="1"/>
          </p:nvPr>
        </p:nvSpPr>
        <p:spPr>
          <a:xfrm>
            <a:off x="266340" y="1186974"/>
            <a:ext cx="4133131" cy="4351338"/>
          </a:xfrm>
          <a:ln>
            <a:solidFill>
              <a:srgbClr val="00B050"/>
            </a:solidFill>
          </a:ln>
        </p:spPr>
        <p:txBody>
          <a:bodyPr>
            <a:normAutofit fontScale="85000" lnSpcReduction="20000"/>
          </a:bodyPr>
          <a:lstStyle/>
          <a:p>
            <a:pPr marL="0" indent="0">
              <a:buNone/>
            </a:pPr>
            <a:r>
              <a:rPr lang="en-US" b="1" dirty="0" smtClean="0"/>
              <a:t>PBIS </a:t>
            </a:r>
          </a:p>
          <a:p>
            <a:pPr marL="0" indent="0">
              <a:buNone/>
            </a:pPr>
            <a:r>
              <a:rPr lang="en-US" dirty="0" smtClean="0"/>
              <a:t>• </a:t>
            </a:r>
            <a:r>
              <a:rPr lang="en-US" dirty="0"/>
              <a:t>Management of </a:t>
            </a:r>
            <a:r>
              <a:rPr lang="en-US" dirty="0" smtClean="0"/>
              <a:t>behavior</a:t>
            </a:r>
          </a:p>
          <a:p>
            <a:pPr marL="0" indent="0">
              <a:buNone/>
            </a:pPr>
            <a:r>
              <a:rPr lang="en-US" dirty="0" smtClean="0"/>
              <a:t>• Context/setting </a:t>
            </a:r>
            <a:r>
              <a:rPr lang="en-US" dirty="0"/>
              <a:t>specific </a:t>
            </a:r>
            <a:r>
              <a:rPr lang="en-US" dirty="0" smtClean="0"/>
              <a:t>behaviors</a:t>
            </a:r>
          </a:p>
          <a:p>
            <a:pPr marL="0" indent="0">
              <a:buNone/>
            </a:pPr>
            <a:r>
              <a:rPr lang="en-US" dirty="0" smtClean="0"/>
              <a:t> </a:t>
            </a:r>
            <a:r>
              <a:rPr lang="en-US" dirty="0"/>
              <a:t>• Data and progress monitoring </a:t>
            </a:r>
            <a:endParaRPr lang="en-US" dirty="0" smtClean="0"/>
          </a:p>
          <a:p>
            <a:pPr marL="0" indent="0">
              <a:buNone/>
            </a:pPr>
            <a:r>
              <a:rPr lang="en-US" dirty="0" smtClean="0"/>
              <a:t>• </a:t>
            </a:r>
            <a:r>
              <a:rPr lang="en-US" dirty="0"/>
              <a:t>Emphasis on structures and systems to enable </a:t>
            </a:r>
            <a:r>
              <a:rPr lang="en-US" dirty="0" smtClean="0"/>
              <a:t>system level </a:t>
            </a:r>
            <a:r>
              <a:rPr lang="en-US" dirty="0"/>
              <a:t>change </a:t>
            </a:r>
            <a:endParaRPr lang="en-US" dirty="0" smtClean="0"/>
          </a:p>
          <a:p>
            <a:pPr marL="0" indent="0">
              <a:buNone/>
            </a:pPr>
            <a:r>
              <a:rPr lang="en-US" dirty="0" smtClean="0"/>
              <a:t>• prescriptive 5:1 positive interactions</a:t>
            </a:r>
          </a:p>
          <a:p>
            <a:r>
              <a:rPr lang="en-US" dirty="0" smtClean="0"/>
              <a:t>Context specific implementation </a:t>
            </a:r>
          </a:p>
        </p:txBody>
      </p:sp>
      <p:sp>
        <p:nvSpPr>
          <p:cNvPr id="5" name="Content Placeholder 4"/>
          <p:cNvSpPr>
            <a:spLocks noGrp="1"/>
          </p:cNvSpPr>
          <p:nvPr>
            <p:ph sz="half" idx="2"/>
          </p:nvPr>
        </p:nvSpPr>
        <p:spPr>
          <a:xfrm>
            <a:off x="4641011" y="1186974"/>
            <a:ext cx="4190378" cy="4351338"/>
          </a:xfrm>
          <a:ln>
            <a:solidFill>
              <a:srgbClr val="7030A0"/>
            </a:solidFill>
          </a:ln>
        </p:spPr>
        <p:txBody>
          <a:bodyPr>
            <a:normAutofit fontScale="85000" lnSpcReduction="20000"/>
          </a:bodyPr>
          <a:lstStyle/>
          <a:p>
            <a:pPr marL="0" indent="0">
              <a:buNone/>
            </a:pPr>
            <a:r>
              <a:rPr lang="en-US" b="1" dirty="0" smtClean="0"/>
              <a:t>SEL</a:t>
            </a:r>
            <a:r>
              <a:rPr lang="en-US" dirty="0" smtClean="0"/>
              <a:t> </a:t>
            </a:r>
          </a:p>
          <a:p>
            <a:pPr marL="0" indent="0">
              <a:buNone/>
            </a:pPr>
            <a:r>
              <a:rPr lang="en-US" dirty="0" smtClean="0"/>
              <a:t>• </a:t>
            </a:r>
            <a:r>
              <a:rPr lang="en-US" dirty="0"/>
              <a:t>Self-discipline </a:t>
            </a:r>
            <a:endParaRPr lang="en-US" dirty="0" smtClean="0"/>
          </a:p>
          <a:p>
            <a:pPr marL="0" indent="0">
              <a:buNone/>
            </a:pPr>
            <a:r>
              <a:rPr lang="en-US" dirty="0" smtClean="0"/>
              <a:t>• </a:t>
            </a:r>
            <a:r>
              <a:rPr lang="en-US" dirty="0"/>
              <a:t>Focus on building </a:t>
            </a:r>
            <a:r>
              <a:rPr lang="en-US" dirty="0" smtClean="0"/>
              <a:t>competence</a:t>
            </a:r>
          </a:p>
          <a:p>
            <a:pPr marL="0" indent="0">
              <a:buNone/>
            </a:pPr>
            <a:r>
              <a:rPr lang="en-US" dirty="0" smtClean="0"/>
              <a:t> </a:t>
            </a:r>
            <a:r>
              <a:rPr lang="en-US" dirty="0"/>
              <a:t>• Specific teaching tools </a:t>
            </a:r>
            <a:endParaRPr lang="en-US" dirty="0" smtClean="0"/>
          </a:p>
          <a:p>
            <a:pPr marL="0" indent="0">
              <a:buNone/>
            </a:pPr>
            <a:r>
              <a:rPr lang="en-US" dirty="0" smtClean="0"/>
              <a:t>• Emphasis </a:t>
            </a:r>
            <a:r>
              <a:rPr lang="en-US" dirty="0"/>
              <a:t>on classroom </a:t>
            </a:r>
            <a:r>
              <a:rPr lang="en-US" dirty="0" smtClean="0"/>
              <a:t>practices</a:t>
            </a:r>
          </a:p>
          <a:p>
            <a:r>
              <a:rPr lang="en-US" dirty="0" smtClean="0"/>
              <a:t>Emphasis on </a:t>
            </a:r>
            <a:r>
              <a:rPr lang="en-US" dirty="0"/>
              <a:t>student relationships (student-student; student-teacher; teacher-teacher) </a:t>
            </a:r>
            <a:endParaRPr lang="en-US" dirty="0" smtClean="0"/>
          </a:p>
          <a:p>
            <a:pPr marL="0" indent="0">
              <a:buNone/>
            </a:pPr>
            <a:r>
              <a:rPr lang="en-US" dirty="0" smtClean="0"/>
              <a:t>• </a:t>
            </a:r>
            <a:r>
              <a:rPr lang="en-US" dirty="0"/>
              <a:t>Clearly articulated scope and sequence </a:t>
            </a:r>
          </a:p>
          <a:p>
            <a:endParaRPr lang="en-US" dirty="0"/>
          </a:p>
        </p:txBody>
      </p:sp>
      <p:sp>
        <p:nvSpPr>
          <p:cNvPr id="4" name="TextBox 3"/>
          <p:cNvSpPr txBox="1"/>
          <p:nvPr/>
        </p:nvSpPr>
        <p:spPr>
          <a:xfrm>
            <a:off x="140083" y="5696464"/>
            <a:ext cx="7206018" cy="738664"/>
          </a:xfrm>
          <a:prstGeom prst="rect">
            <a:avLst/>
          </a:prstGeom>
          <a:noFill/>
        </p:spPr>
        <p:txBody>
          <a:bodyPr wrap="square" rtlCol="0">
            <a:spAutoFit/>
          </a:bodyPr>
          <a:lstStyle/>
          <a:p>
            <a:r>
              <a:rPr lang="en-US" sz="1400" dirty="0"/>
              <a:t>Sara A. Whitcomb, Ph.D. Sarah A. </a:t>
            </a:r>
            <a:r>
              <a:rPr lang="en-US" sz="1400" dirty="0" err="1"/>
              <a:t>Fefer</a:t>
            </a:r>
            <a:r>
              <a:rPr lang="en-US" sz="1400" dirty="0"/>
              <a:t>, Ph.D. BCBA University of </a:t>
            </a:r>
            <a:r>
              <a:rPr lang="en-US" sz="1400" dirty="0" smtClean="0"/>
              <a:t>Massachusetts, </a:t>
            </a:r>
            <a:r>
              <a:rPr lang="en-US" sz="1400" dirty="0"/>
              <a:t>Amherst College of </a:t>
            </a:r>
            <a:r>
              <a:rPr lang="en-US" sz="1400" dirty="0" smtClean="0"/>
              <a:t>Education </a:t>
            </a:r>
            <a:r>
              <a:rPr lang="en-US" sz="1400" dirty="0"/>
              <a:t>School Psychology </a:t>
            </a:r>
            <a:r>
              <a:rPr lang="en-US" sz="1400" dirty="0" smtClean="0"/>
              <a:t>Program</a:t>
            </a:r>
          </a:p>
          <a:p>
            <a:r>
              <a:rPr lang="en-US" sz="1400" dirty="0" smtClean="0"/>
              <a:t>New England PBIS Forum 2014</a:t>
            </a:r>
            <a:endParaRPr lang="en-US" sz="1400" dirty="0"/>
          </a:p>
        </p:txBody>
      </p:sp>
    </p:spTree>
    <p:extLst>
      <p:ext uri="{BB962C8B-B14F-4D97-AF65-F5344CB8AC3E}">
        <p14:creationId xmlns:p14="http://schemas.microsoft.com/office/powerpoint/2010/main" val="1128582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207" y="83663"/>
            <a:ext cx="7886700" cy="846850"/>
          </a:xfrm>
        </p:spPr>
        <p:txBody>
          <a:bodyPr>
            <a:normAutofit/>
          </a:bodyPr>
          <a:lstStyle/>
          <a:p>
            <a:r>
              <a:rPr lang="en-US" sz="3600" dirty="0" smtClean="0"/>
              <a:t>EBP for Social Skills</a:t>
            </a:r>
            <a:endParaRPr lang="en-US" sz="3600" dirty="0"/>
          </a:p>
        </p:txBody>
      </p:sp>
      <p:sp>
        <p:nvSpPr>
          <p:cNvPr id="2" name="Content Placeholder 1"/>
          <p:cNvSpPr>
            <a:spLocks noGrp="1"/>
          </p:cNvSpPr>
          <p:nvPr>
            <p:ph idx="1"/>
          </p:nvPr>
        </p:nvSpPr>
        <p:spPr>
          <a:xfrm>
            <a:off x="1" y="1121434"/>
            <a:ext cx="8888186" cy="5257595"/>
          </a:xfrm>
        </p:spPr>
        <p:txBody>
          <a:bodyPr>
            <a:normAutofit/>
          </a:bodyPr>
          <a:lstStyle/>
          <a:p>
            <a:pPr marL="0" indent="0" algn="ctr">
              <a:buNone/>
            </a:pPr>
            <a:r>
              <a:rPr lang="en-US" dirty="0"/>
              <a:t>Can just use your expectations…define the expectation more explicitly </a:t>
            </a:r>
          </a:p>
        </p:txBody>
      </p:sp>
      <p:sp>
        <p:nvSpPr>
          <p:cNvPr id="4" name="Rounded Rectangle 3"/>
          <p:cNvSpPr/>
          <p:nvPr/>
        </p:nvSpPr>
        <p:spPr bwMode="auto">
          <a:xfrm>
            <a:off x="897147" y="2670066"/>
            <a:ext cx="2107096" cy="714911"/>
          </a:xfrm>
          <a:prstGeom prst="roundRect">
            <a:avLst/>
          </a:prstGeom>
          <a:solidFill>
            <a:srgbClr val="008000"/>
          </a:solidFill>
          <a:ln w="9525" cap="flat" cmpd="sng" algn="ctr">
            <a:noFill/>
            <a:prstDash val="solid"/>
            <a:round/>
            <a:headEnd type="none" w="med" len="med"/>
            <a:tailEnd type="none" w="med" len="med"/>
          </a:ln>
          <a:effectLst>
            <a:outerShdw blurRad="50800" dist="38100" dir="2700000">
              <a:srgbClr val="000000">
                <a:alpha val="43000"/>
              </a:srgbClr>
            </a:outerShdw>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2100" dirty="0">
                <a:solidFill>
                  <a:schemeClr val="bg1"/>
                </a:solidFill>
                <a:latin typeface="Calibri"/>
                <a:ea typeface="ＭＳ Ｐゴシック" charset="-128"/>
                <a:cs typeface="Calibri"/>
              </a:rPr>
              <a:t>Teaching of Skill</a:t>
            </a:r>
          </a:p>
        </p:txBody>
      </p:sp>
      <p:sp>
        <p:nvSpPr>
          <p:cNvPr id="5" name="Rounded Rectangle 4"/>
          <p:cNvSpPr/>
          <p:nvPr/>
        </p:nvSpPr>
        <p:spPr bwMode="auto">
          <a:xfrm>
            <a:off x="1805873" y="3574139"/>
            <a:ext cx="4165059" cy="676851"/>
          </a:xfrm>
          <a:prstGeom prst="roundRect">
            <a:avLst/>
          </a:prstGeom>
          <a:solidFill>
            <a:srgbClr val="FF0000"/>
          </a:solidFill>
          <a:ln w="9525" cap="flat" cmpd="sng" algn="ctr">
            <a:noFill/>
            <a:prstDash val="solid"/>
            <a:round/>
            <a:headEnd type="none" w="med" len="med"/>
            <a:tailEnd type="none" w="med" len="med"/>
          </a:ln>
          <a:effectLst>
            <a:outerShdw blurRad="50800" dist="38100" dir="2700000">
              <a:srgbClr val="000000">
                <a:alpha val="43000"/>
              </a:srgbClr>
            </a:outerShdw>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2100" dirty="0" smtClean="0">
                <a:solidFill>
                  <a:schemeClr val="bg1"/>
                </a:solidFill>
                <a:latin typeface="Calibri"/>
                <a:ea typeface="ＭＳ Ｐゴシック" charset="-128"/>
                <a:cs typeface="Calibri"/>
              </a:rPr>
              <a:t>Model, Practice </a:t>
            </a:r>
            <a:r>
              <a:rPr lang="en-US" sz="2100" dirty="0">
                <a:solidFill>
                  <a:schemeClr val="bg1"/>
                </a:solidFill>
                <a:latin typeface="Calibri"/>
                <a:ea typeface="ＭＳ Ｐゴシック" charset="-128"/>
                <a:cs typeface="Calibri"/>
              </a:rPr>
              <a:t>and Reinforcement of Skill</a:t>
            </a:r>
          </a:p>
        </p:txBody>
      </p:sp>
      <p:sp>
        <p:nvSpPr>
          <p:cNvPr id="6" name="Rounded Rectangle 5"/>
          <p:cNvSpPr/>
          <p:nvPr/>
        </p:nvSpPr>
        <p:spPr bwMode="auto">
          <a:xfrm>
            <a:off x="2763079" y="4529578"/>
            <a:ext cx="4917385" cy="720279"/>
          </a:xfrm>
          <a:prstGeom prst="roundRect">
            <a:avLst/>
          </a:prstGeom>
          <a:solidFill>
            <a:srgbClr val="000090"/>
          </a:solidFill>
          <a:ln w="9525" cap="flat" cmpd="sng" algn="ctr">
            <a:noFill/>
            <a:prstDash val="solid"/>
            <a:round/>
            <a:headEnd type="none" w="med" len="med"/>
            <a:tailEnd type="none" w="med" len="med"/>
          </a:ln>
          <a:effectLst>
            <a:outerShdw blurRad="50800" dist="38100" dir="2700000">
              <a:srgbClr val="000000">
                <a:alpha val="43000"/>
              </a:srgbClr>
            </a:outerShdw>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2800" dirty="0">
                <a:solidFill>
                  <a:schemeClr val="bg1"/>
                </a:solidFill>
                <a:latin typeface="Calibri"/>
                <a:ea typeface="ＭＳ Ｐゴシック" charset="-128"/>
                <a:cs typeface="Calibri"/>
              </a:rPr>
              <a:t>Generalization and Maintenance</a:t>
            </a:r>
          </a:p>
        </p:txBody>
      </p:sp>
      <p:sp>
        <p:nvSpPr>
          <p:cNvPr id="7" name="TextBox 6"/>
          <p:cNvSpPr txBox="1"/>
          <p:nvPr/>
        </p:nvSpPr>
        <p:spPr>
          <a:xfrm>
            <a:off x="969092" y="1857204"/>
            <a:ext cx="2239933" cy="646331"/>
          </a:xfrm>
          <a:prstGeom prst="rect">
            <a:avLst/>
          </a:prstGeom>
          <a:noFill/>
        </p:spPr>
        <p:txBody>
          <a:bodyPr wrap="square" rtlCol="0">
            <a:spAutoFit/>
          </a:bodyPr>
          <a:lstStyle/>
          <a:p>
            <a:pPr algn="ctr"/>
            <a:r>
              <a:rPr lang="en-US" dirty="0" smtClean="0">
                <a:solidFill>
                  <a:srgbClr val="000000"/>
                </a:solidFill>
                <a:latin typeface="Calibri"/>
                <a:cs typeface="Calibri"/>
              </a:rPr>
              <a:t>Discrete steps;</a:t>
            </a:r>
          </a:p>
          <a:p>
            <a:pPr algn="ctr"/>
            <a:r>
              <a:rPr lang="en-US" dirty="0" smtClean="0">
                <a:solidFill>
                  <a:srgbClr val="000000"/>
                </a:solidFill>
                <a:latin typeface="Calibri"/>
                <a:cs typeface="Calibri"/>
              </a:rPr>
              <a:t> what it is/is not</a:t>
            </a:r>
            <a:endParaRPr lang="en-US" dirty="0">
              <a:solidFill>
                <a:srgbClr val="000000"/>
              </a:solidFill>
              <a:latin typeface="Calibri"/>
              <a:cs typeface="Calibri"/>
            </a:endParaRPr>
          </a:p>
        </p:txBody>
      </p:sp>
      <p:sp>
        <p:nvSpPr>
          <p:cNvPr id="8" name="TextBox 7"/>
          <p:cNvSpPr txBox="1"/>
          <p:nvPr/>
        </p:nvSpPr>
        <p:spPr>
          <a:xfrm>
            <a:off x="2902975" y="3055602"/>
            <a:ext cx="3645176" cy="369332"/>
          </a:xfrm>
          <a:prstGeom prst="rect">
            <a:avLst/>
          </a:prstGeom>
          <a:noFill/>
        </p:spPr>
        <p:txBody>
          <a:bodyPr wrap="square" rtlCol="0">
            <a:spAutoFit/>
          </a:bodyPr>
          <a:lstStyle/>
          <a:p>
            <a:pPr algn="ctr"/>
            <a:r>
              <a:rPr lang="en-US" dirty="0">
                <a:solidFill>
                  <a:srgbClr val="000000"/>
                </a:solidFill>
                <a:latin typeface="Calibri"/>
                <a:cs typeface="Calibri"/>
              </a:rPr>
              <a:t>Controlled and Applied Settings</a:t>
            </a:r>
          </a:p>
        </p:txBody>
      </p:sp>
      <p:sp>
        <p:nvSpPr>
          <p:cNvPr id="9" name="TextBox 8"/>
          <p:cNvSpPr txBox="1"/>
          <p:nvPr/>
        </p:nvSpPr>
        <p:spPr>
          <a:xfrm>
            <a:off x="5970932" y="3967336"/>
            <a:ext cx="1885950" cy="369332"/>
          </a:xfrm>
          <a:prstGeom prst="rect">
            <a:avLst/>
          </a:prstGeom>
          <a:noFill/>
        </p:spPr>
        <p:txBody>
          <a:bodyPr wrap="square" rtlCol="0">
            <a:spAutoFit/>
          </a:bodyPr>
          <a:lstStyle/>
          <a:p>
            <a:pPr algn="ctr"/>
            <a:r>
              <a:rPr lang="en-US" dirty="0">
                <a:latin typeface="Calibri"/>
                <a:cs typeface="Calibri"/>
              </a:rPr>
              <a:t>All Settings</a:t>
            </a:r>
          </a:p>
        </p:txBody>
      </p:sp>
      <p:sp>
        <p:nvSpPr>
          <p:cNvPr id="11" name="Right Arrow 10"/>
          <p:cNvSpPr/>
          <p:nvPr/>
        </p:nvSpPr>
        <p:spPr>
          <a:xfrm>
            <a:off x="897147" y="5326807"/>
            <a:ext cx="7991040" cy="903017"/>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0" fontAlgn="base" hangingPunct="0">
              <a:spcBef>
                <a:spcPct val="0"/>
              </a:spcBef>
              <a:spcAft>
                <a:spcPct val="0"/>
              </a:spcAft>
            </a:pPr>
            <a:r>
              <a:rPr lang="en-US" sz="2800" i="1" dirty="0">
                <a:solidFill>
                  <a:schemeClr val="bg1"/>
                </a:solidFill>
                <a:ea typeface="ＭＳ Ｐゴシック" charset="-128"/>
                <a:cs typeface="Calibri"/>
              </a:rPr>
              <a:t>Monitor and Evaluation</a:t>
            </a:r>
          </a:p>
        </p:txBody>
      </p:sp>
    </p:spTree>
    <p:extLst>
      <p:ext uri="{BB962C8B-B14F-4D97-AF65-F5344CB8AC3E}">
        <p14:creationId xmlns:p14="http://schemas.microsoft.com/office/powerpoint/2010/main" val="1225399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075" y="214207"/>
            <a:ext cx="7886700" cy="504886"/>
          </a:xfrm>
        </p:spPr>
        <p:txBody>
          <a:bodyPr>
            <a:normAutofit fontScale="90000"/>
          </a:bodyPr>
          <a:lstStyle/>
          <a:p>
            <a:r>
              <a:rPr lang="en-US" dirty="0" smtClean="0"/>
              <a:t>Connecting to PBIS</a:t>
            </a:r>
            <a:endParaRPr lang="en-US" dirty="0"/>
          </a:p>
        </p:txBody>
      </p:sp>
      <p:sp>
        <p:nvSpPr>
          <p:cNvPr id="5" name="Content Placeholder 4"/>
          <p:cNvSpPr>
            <a:spLocks noGrp="1"/>
          </p:cNvSpPr>
          <p:nvPr>
            <p:ph idx="1"/>
          </p:nvPr>
        </p:nvSpPr>
        <p:spPr>
          <a:xfrm>
            <a:off x="380075" y="1272746"/>
            <a:ext cx="8578574" cy="5239265"/>
          </a:xfrm>
        </p:spPr>
        <p:txBody>
          <a:bodyPr>
            <a:normAutofit/>
          </a:bodyPr>
          <a:lstStyle/>
          <a:p>
            <a:pPr marL="0" indent="0" algn="ctr">
              <a:buNone/>
            </a:pPr>
            <a:r>
              <a:rPr lang="en-US" sz="3200" dirty="0" smtClean="0"/>
              <a:t>In order to be successful with either PBIS and SEL, we need an </a:t>
            </a:r>
            <a:r>
              <a:rPr lang="en-US" sz="3200" b="1" dirty="0" smtClean="0"/>
              <a:t>integrated approach</a:t>
            </a:r>
            <a:r>
              <a:rPr lang="en-US" sz="3200" dirty="0" smtClean="0"/>
              <a:t>…without it, it is very difficult to get down to the teacher-student interaction and sustainability is challenging if not impossible</a:t>
            </a:r>
            <a:endParaRPr lang="en-US" sz="3200" dirty="0"/>
          </a:p>
        </p:txBody>
      </p:sp>
      <p:pic>
        <p:nvPicPr>
          <p:cNvPr id="1028" name="Picture 4" descr="Hard Dollar Integration Partn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382" y="3816149"/>
            <a:ext cx="438150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49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424123" y="1151490"/>
            <a:ext cx="2350570" cy="322283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Rectangle 4"/>
          <p:cNvSpPr/>
          <p:nvPr/>
        </p:nvSpPr>
        <p:spPr>
          <a:xfrm>
            <a:off x="6627001" y="1154613"/>
            <a:ext cx="2350570" cy="322283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extBox 1"/>
          <p:cNvSpPr txBox="1"/>
          <p:nvPr/>
        </p:nvSpPr>
        <p:spPr>
          <a:xfrm>
            <a:off x="161181" y="3207896"/>
            <a:ext cx="2431300" cy="1015663"/>
          </a:xfrm>
          <a:prstGeom prst="rect">
            <a:avLst/>
          </a:prstGeom>
          <a:noFill/>
        </p:spPr>
        <p:txBody>
          <a:bodyPr wrap="square" rtlCol="0">
            <a:spAutoFit/>
          </a:bodyPr>
          <a:lstStyle/>
          <a:p>
            <a:pPr algn="ctr" defTabSz="457200"/>
            <a:r>
              <a:rPr lang="en-US" sz="2000" dirty="0" smtClean="0">
                <a:solidFill>
                  <a:srgbClr val="4472C4">
                    <a:lumMod val="50000"/>
                  </a:srgbClr>
                </a:solidFill>
              </a:rPr>
              <a:t>Academic, Behavior, </a:t>
            </a:r>
          </a:p>
          <a:p>
            <a:pPr algn="ctr" defTabSz="457200"/>
            <a:r>
              <a:rPr lang="en-US" sz="2000" dirty="0" smtClean="0">
                <a:solidFill>
                  <a:srgbClr val="4472C4">
                    <a:lumMod val="50000"/>
                  </a:srgbClr>
                </a:solidFill>
              </a:rPr>
              <a:t>Family, Staff Supports, etc. </a:t>
            </a:r>
          </a:p>
        </p:txBody>
      </p:sp>
      <p:sp>
        <p:nvSpPr>
          <p:cNvPr id="8" name="TextBox 7"/>
          <p:cNvSpPr txBox="1"/>
          <p:nvPr/>
        </p:nvSpPr>
        <p:spPr>
          <a:xfrm>
            <a:off x="158184" y="1936764"/>
            <a:ext cx="2431300" cy="954107"/>
          </a:xfrm>
          <a:prstGeom prst="rect">
            <a:avLst/>
          </a:prstGeom>
          <a:noFill/>
        </p:spPr>
        <p:txBody>
          <a:bodyPr wrap="square" rtlCol="0">
            <a:spAutoFit/>
          </a:bodyPr>
          <a:lstStyle/>
          <a:p>
            <a:pPr algn="ctr" defTabSz="457200"/>
            <a:r>
              <a:rPr lang="en-US" sz="2800" b="1" dirty="0" smtClean="0">
                <a:solidFill>
                  <a:srgbClr val="000000"/>
                </a:solidFill>
              </a:rPr>
              <a:t>Effective Interventions</a:t>
            </a:r>
          </a:p>
        </p:txBody>
      </p:sp>
      <p:grpSp>
        <p:nvGrpSpPr>
          <p:cNvPr id="28" name="Group 27"/>
          <p:cNvGrpSpPr/>
          <p:nvPr/>
        </p:nvGrpSpPr>
        <p:grpSpPr>
          <a:xfrm>
            <a:off x="132025" y="1158624"/>
            <a:ext cx="2431300" cy="3218823"/>
            <a:chOff x="132025" y="1158624"/>
            <a:chExt cx="2431300" cy="3218823"/>
          </a:xfrm>
        </p:grpSpPr>
        <p:sp>
          <p:nvSpPr>
            <p:cNvPr id="3" name="Rectangle 2"/>
            <p:cNvSpPr/>
            <p:nvPr/>
          </p:nvSpPr>
          <p:spPr>
            <a:xfrm>
              <a:off x="161181" y="1158624"/>
              <a:ext cx="2372989" cy="3218823"/>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TextBox 8"/>
            <p:cNvSpPr txBox="1"/>
            <p:nvPr/>
          </p:nvSpPr>
          <p:spPr>
            <a:xfrm>
              <a:off x="132025" y="1286084"/>
              <a:ext cx="2431300" cy="523220"/>
            </a:xfrm>
            <a:prstGeom prst="rect">
              <a:avLst/>
            </a:prstGeom>
            <a:noFill/>
          </p:spPr>
          <p:txBody>
            <a:bodyPr wrap="square" rtlCol="0">
              <a:spAutoFit/>
            </a:bodyPr>
            <a:lstStyle/>
            <a:p>
              <a:pPr algn="ctr" defTabSz="457200"/>
              <a:r>
                <a:rPr lang="en-US" sz="2800" b="1" dirty="0" smtClean="0">
                  <a:solidFill>
                    <a:srgbClr val="70AD47">
                      <a:lumMod val="75000"/>
                    </a:srgbClr>
                  </a:solidFill>
                  <a:effectLst>
                    <a:outerShdw blurRad="38100" dist="38100" dir="2700000" algn="tl">
                      <a:srgbClr val="000000">
                        <a:alpha val="43137"/>
                      </a:srgbClr>
                    </a:outerShdw>
                  </a:effectLst>
                </a:rPr>
                <a:t>What</a:t>
              </a:r>
            </a:p>
          </p:txBody>
        </p:sp>
      </p:grpSp>
      <p:sp>
        <p:nvSpPr>
          <p:cNvPr id="15" name="TextBox 14"/>
          <p:cNvSpPr txBox="1"/>
          <p:nvPr/>
        </p:nvSpPr>
        <p:spPr>
          <a:xfrm>
            <a:off x="3409268" y="3265973"/>
            <a:ext cx="2431300" cy="707886"/>
          </a:xfrm>
          <a:prstGeom prst="rect">
            <a:avLst/>
          </a:prstGeom>
          <a:noFill/>
        </p:spPr>
        <p:txBody>
          <a:bodyPr wrap="square" rtlCol="0">
            <a:spAutoFit/>
          </a:bodyPr>
          <a:lstStyle/>
          <a:p>
            <a:pPr algn="ctr" defTabSz="457200"/>
            <a:r>
              <a:rPr lang="en-US" sz="2000" dirty="0" smtClean="0">
                <a:solidFill>
                  <a:srgbClr val="4472C4">
                    <a:lumMod val="50000"/>
                  </a:srgbClr>
                </a:solidFill>
              </a:rPr>
              <a:t>Implementation Science</a:t>
            </a:r>
          </a:p>
        </p:txBody>
      </p:sp>
      <p:sp>
        <p:nvSpPr>
          <p:cNvPr id="17" name="TextBox 16"/>
          <p:cNvSpPr txBox="1"/>
          <p:nvPr/>
        </p:nvSpPr>
        <p:spPr>
          <a:xfrm>
            <a:off x="3406271" y="1936764"/>
            <a:ext cx="2431300" cy="1200329"/>
          </a:xfrm>
          <a:prstGeom prst="rect">
            <a:avLst/>
          </a:prstGeom>
          <a:noFill/>
        </p:spPr>
        <p:txBody>
          <a:bodyPr wrap="square" rtlCol="0">
            <a:spAutoFit/>
          </a:bodyPr>
          <a:lstStyle/>
          <a:p>
            <a:pPr algn="ctr" defTabSz="457200"/>
            <a:r>
              <a:rPr lang="en-US" sz="2400" b="1" dirty="0" smtClean="0">
                <a:solidFill>
                  <a:srgbClr val="000000"/>
                </a:solidFill>
              </a:rPr>
              <a:t>Effective Implementation Methods</a:t>
            </a:r>
          </a:p>
        </p:txBody>
      </p:sp>
      <p:grpSp>
        <p:nvGrpSpPr>
          <p:cNvPr id="31" name="Group 30"/>
          <p:cNvGrpSpPr/>
          <p:nvPr/>
        </p:nvGrpSpPr>
        <p:grpSpPr>
          <a:xfrm>
            <a:off x="3380112" y="1158624"/>
            <a:ext cx="2431300" cy="3218823"/>
            <a:chOff x="3380112" y="1158624"/>
            <a:chExt cx="2431300" cy="3218823"/>
          </a:xfrm>
        </p:grpSpPr>
        <p:sp>
          <p:nvSpPr>
            <p:cNvPr id="16" name="Rectangle 15"/>
            <p:cNvSpPr/>
            <p:nvPr/>
          </p:nvSpPr>
          <p:spPr>
            <a:xfrm>
              <a:off x="3409268" y="1158624"/>
              <a:ext cx="2372989" cy="3218823"/>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TextBox 17"/>
            <p:cNvSpPr txBox="1"/>
            <p:nvPr/>
          </p:nvSpPr>
          <p:spPr>
            <a:xfrm>
              <a:off x="3380112" y="1286084"/>
              <a:ext cx="2431300" cy="523220"/>
            </a:xfrm>
            <a:prstGeom prst="rect">
              <a:avLst/>
            </a:prstGeom>
            <a:noFill/>
          </p:spPr>
          <p:txBody>
            <a:bodyPr wrap="square" rtlCol="0">
              <a:spAutoFit/>
            </a:bodyPr>
            <a:lstStyle/>
            <a:p>
              <a:pPr algn="ctr" defTabSz="457200"/>
              <a:r>
                <a:rPr lang="en-US" sz="2800" b="1" dirty="0" smtClean="0">
                  <a:solidFill>
                    <a:srgbClr val="70AD47">
                      <a:lumMod val="75000"/>
                    </a:srgbClr>
                  </a:solidFill>
                  <a:effectLst>
                    <a:outerShdw blurRad="38100" dist="38100" dir="2700000" algn="tl">
                      <a:srgbClr val="000000">
                        <a:alpha val="43137"/>
                      </a:srgbClr>
                    </a:outerShdw>
                  </a:effectLst>
                </a:rPr>
                <a:t>How</a:t>
              </a:r>
            </a:p>
          </p:txBody>
        </p:sp>
      </p:grpSp>
      <p:sp>
        <p:nvSpPr>
          <p:cNvPr id="19" name="TextBox 18"/>
          <p:cNvSpPr txBox="1"/>
          <p:nvPr/>
        </p:nvSpPr>
        <p:spPr>
          <a:xfrm>
            <a:off x="6599044" y="3207896"/>
            <a:ext cx="2431300" cy="707886"/>
          </a:xfrm>
          <a:prstGeom prst="rect">
            <a:avLst/>
          </a:prstGeom>
          <a:noFill/>
        </p:spPr>
        <p:txBody>
          <a:bodyPr wrap="square" rtlCol="0">
            <a:spAutoFit/>
          </a:bodyPr>
          <a:lstStyle/>
          <a:p>
            <a:pPr algn="ctr" defTabSz="457200"/>
            <a:r>
              <a:rPr lang="en-US" sz="2000" dirty="0" smtClean="0">
                <a:solidFill>
                  <a:srgbClr val="4472C4">
                    <a:lumMod val="50000"/>
                  </a:srgbClr>
                </a:solidFill>
              </a:rPr>
              <a:t>Supportive Infrastructure</a:t>
            </a:r>
          </a:p>
        </p:txBody>
      </p:sp>
      <p:sp>
        <p:nvSpPr>
          <p:cNvPr id="21" name="TextBox 20"/>
          <p:cNvSpPr txBox="1"/>
          <p:nvPr/>
        </p:nvSpPr>
        <p:spPr>
          <a:xfrm>
            <a:off x="6654358" y="2058228"/>
            <a:ext cx="2431300" cy="954107"/>
          </a:xfrm>
          <a:prstGeom prst="rect">
            <a:avLst/>
          </a:prstGeom>
          <a:noFill/>
        </p:spPr>
        <p:txBody>
          <a:bodyPr wrap="square" rtlCol="0">
            <a:spAutoFit/>
          </a:bodyPr>
          <a:lstStyle/>
          <a:p>
            <a:pPr algn="ctr" defTabSz="457200"/>
            <a:r>
              <a:rPr lang="en-US" sz="2800" b="1" dirty="0" smtClean="0">
                <a:solidFill>
                  <a:srgbClr val="000000"/>
                </a:solidFill>
              </a:rPr>
              <a:t>Enabling Contexts</a:t>
            </a:r>
          </a:p>
        </p:txBody>
      </p:sp>
      <p:grpSp>
        <p:nvGrpSpPr>
          <p:cNvPr id="4096" name="Group 4095"/>
          <p:cNvGrpSpPr/>
          <p:nvPr/>
        </p:nvGrpSpPr>
        <p:grpSpPr>
          <a:xfrm>
            <a:off x="6599044" y="1158624"/>
            <a:ext cx="2431300" cy="3218823"/>
            <a:chOff x="6599044" y="1158624"/>
            <a:chExt cx="2431300" cy="3218823"/>
          </a:xfrm>
        </p:grpSpPr>
        <p:sp>
          <p:nvSpPr>
            <p:cNvPr id="20" name="Rectangle 19"/>
            <p:cNvSpPr/>
            <p:nvPr/>
          </p:nvSpPr>
          <p:spPr>
            <a:xfrm>
              <a:off x="6628200" y="1158624"/>
              <a:ext cx="2372989" cy="3218823"/>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 name="TextBox 21"/>
            <p:cNvSpPr txBox="1"/>
            <p:nvPr/>
          </p:nvSpPr>
          <p:spPr>
            <a:xfrm>
              <a:off x="6599044" y="1286084"/>
              <a:ext cx="2431300" cy="523220"/>
            </a:xfrm>
            <a:prstGeom prst="rect">
              <a:avLst/>
            </a:prstGeom>
            <a:noFill/>
          </p:spPr>
          <p:txBody>
            <a:bodyPr wrap="square" rtlCol="0">
              <a:spAutoFit/>
            </a:bodyPr>
            <a:lstStyle/>
            <a:p>
              <a:pPr algn="ctr" defTabSz="457200"/>
              <a:r>
                <a:rPr lang="en-US" sz="2800" b="1" dirty="0" smtClean="0">
                  <a:solidFill>
                    <a:srgbClr val="70AD47">
                      <a:lumMod val="75000"/>
                    </a:srgbClr>
                  </a:solidFill>
                  <a:effectLst>
                    <a:outerShdw blurRad="38100" dist="38100" dir="2700000" algn="tl">
                      <a:srgbClr val="000000">
                        <a:alpha val="43137"/>
                      </a:srgbClr>
                    </a:outerShdw>
                  </a:effectLst>
                </a:rPr>
                <a:t>Where</a:t>
              </a:r>
            </a:p>
          </p:txBody>
        </p:sp>
      </p:grpSp>
      <p:sp>
        <p:nvSpPr>
          <p:cNvPr id="25" name="TextBox 24"/>
          <p:cNvSpPr txBox="1"/>
          <p:nvPr/>
        </p:nvSpPr>
        <p:spPr>
          <a:xfrm>
            <a:off x="3406271" y="5216859"/>
            <a:ext cx="2431300" cy="1384995"/>
          </a:xfrm>
          <a:prstGeom prst="rect">
            <a:avLst/>
          </a:prstGeom>
          <a:noFill/>
        </p:spPr>
        <p:txBody>
          <a:bodyPr wrap="square" rtlCol="0">
            <a:spAutoFit/>
          </a:bodyPr>
          <a:lstStyle/>
          <a:p>
            <a:pPr algn="ctr" defTabSz="457200"/>
            <a:r>
              <a:rPr lang="en-US" sz="2800" b="1" dirty="0" smtClean="0">
                <a:solidFill>
                  <a:srgbClr val="000000"/>
                </a:solidFill>
              </a:rPr>
              <a:t>Socially Significant Outcomes</a:t>
            </a:r>
          </a:p>
        </p:txBody>
      </p:sp>
      <p:grpSp>
        <p:nvGrpSpPr>
          <p:cNvPr id="30" name="Group 29"/>
          <p:cNvGrpSpPr/>
          <p:nvPr/>
        </p:nvGrpSpPr>
        <p:grpSpPr>
          <a:xfrm>
            <a:off x="3380112" y="4560022"/>
            <a:ext cx="2431300" cy="2163135"/>
            <a:chOff x="3380112" y="4560022"/>
            <a:chExt cx="2431300" cy="2163135"/>
          </a:xfrm>
        </p:grpSpPr>
        <p:sp>
          <p:nvSpPr>
            <p:cNvPr id="24" name="Rectangle 23"/>
            <p:cNvSpPr/>
            <p:nvPr/>
          </p:nvSpPr>
          <p:spPr>
            <a:xfrm>
              <a:off x="3409268" y="4560022"/>
              <a:ext cx="2372989" cy="2163135"/>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 name="TextBox 25"/>
            <p:cNvSpPr txBox="1"/>
            <p:nvPr/>
          </p:nvSpPr>
          <p:spPr>
            <a:xfrm>
              <a:off x="3380112" y="4687482"/>
              <a:ext cx="2431300" cy="523220"/>
            </a:xfrm>
            <a:prstGeom prst="rect">
              <a:avLst/>
            </a:prstGeom>
            <a:noFill/>
          </p:spPr>
          <p:txBody>
            <a:bodyPr wrap="square" rtlCol="0">
              <a:spAutoFit/>
            </a:bodyPr>
            <a:lstStyle/>
            <a:p>
              <a:pPr algn="ctr" defTabSz="457200"/>
              <a:r>
                <a:rPr lang="en-US" sz="2800" b="1" dirty="0" smtClean="0">
                  <a:solidFill>
                    <a:srgbClr val="70AD47">
                      <a:lumMod val="75000"/>
                    </a:srgbClr>
                  </a:solidFill>
                  <a:effectLst>
                    <a:outerShdw blurRad="38100" dist="38100" dir="2700000" algn="tl">
                      <a:srgbClr val="000000">
                        <a:alpha val="43137"/>
                      </a:srgbClr>
                    </a:outerShdw>
                  </a:effectLst>
                </a:rPr>
                <a:t>Why</a:t>
              </a:r>
            </a:p>
          </p:txBody>
        </p:sp>
      </p:grpSp>
      <p:sp>
        <p:nvSpPr>
          <p:cNvPr id="4" name="Multiply 3"/>
          <p:cNvSpPr/>
          <p:nvPr/>
        </p:nvSpPr>
        <p:spPr>
          <a:xfrm>
            <a:off x="2191450" y="2146112"/>
            <a:ext cx="1502228" cy="1384995"/>
          </a:xfrm>
          <a:prstGeom prst="mathMultiply">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a:solidFill>
                <a:prstClr val="white"/>
              </a:solidFill>
            </a:endParaRPr>
          </a:p>
        </p:txBody>
      </p:sp>
      <p:sp>
        <p:nvSpPr>
          <p:cNvPr id="27" name="Multiply 26"/>
          <p:cNvSpPr/>
          <p:nvPr/>
        </p:nvSpPr>
        <p:spPr>
          <a:xfrm>
            <a:off x="5454115" y="2144493"/>
            <a:ext cx="1502228" cy="1384995"/>
          </a:xfrm>
          <a:prstGeom prst="mathMultiply">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a:solidFill>
                <a:prstClr val="white"/>
              </a:solidFill>
            </a:endParaRPr>
          </a:p>
        </p:txBody>
      </p:sp>
      <p:sp>
        <p:nvSpPr>
          <p:cNvPr id="7" name="Equal 6"/>
          <p:cNvSpPr/>
          <p:nvPr/>
        </p:nvSpPr>
        <p:spPr>
          <a:xfrm>
            <a:off x="2166879" y="5052974"/>
            <a:ext cx="1306285" cy="1073021"/>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a:solidFill>
                <a:prstClr val="black"/>
              </a:solidFill>
            </a:endParaRPr>
          </a:p>
        </p:txBody>
      </p:sp>
      <p:sp>
        <p:nvSpPr>
          <p:cNvPr id="29" name="TextBox 28"/>
          <p:cNvSpPr txBox="1"/>
          <p:nvPr/>
        </p:nvSpPr>
        <p:spPr>
          <a:xfrm>
            <a:off x="0" y="6248918"/>
            <a:ext cx="3191195" cy="461665"/>
          </a:xfrm>
          <a:prstGeom prst="rect">
            <a:avLst/>
          </a:prstGeom>
          <a:noFill/>
        </p:spPr>
        <p:txBody>
          <a:bodyPr wrap="none" rtlCol="0">
            <a:spAutoFit/>
          </a:bodyPr>
          <a:lstStyle/>
          <a:p>
            <a:pPr defTabSz="457200"/>
            <a:r>
              <a:rPr lang="en-US" sz="1200" dirty="0" smtClean="0">
                <a:solidFill>
                  <a:prstClr val="black"/>
                </a:solidFill>
              </a:rPr>
              <a:t>Adapted from 2012 Dean </a:t>
            </a:r>
            <a:r>
              <a:rPr lang="en-US" sz="1200" dirty="0" err="1" smtClean="0">
                <a:solidFill>
                  <a:prstClr val="black"/>
                </a:solidFill>
              </a:rPr>
              <a:t>Fixen</a:t>
            </a:r>
            <a:r>
              <a:rPr lang="en-US" sz="1200" dirty="0" smtClean="0">
                <a:solidFill>
                  <a:prstClr val="black"/>
                </a:solidFill>
              </a:rPr>
              <a:t> and Karen Blasé,</a:t>
            </a:r>
            <a:br>
              <a:rPr lang="en-US" sz="1200" dirty="0" smtClean="0">
                <a:solidFill>
                  <a:prstClr val="black"/>
                </a:solidFill>
              </a:rPr>
            </a:br>
            <a:r>
              <a:rPr lang="en-US" sz="1200" dirty="0" smtClean="0">
                <a:solidFill>
                  <a:prstClr val="black"/>
                </a:solidFill>
              </a:rPr>
              <a:t>National Implementation Research Network</a:t>
            </a:r>
            <a:endParaRPr lang="en-US" sz="1200" dirty="0">
              <a:solidFill>
                <a:prstClr val="black"/>
              </a:solidFill>
            </a:endParaRPr>
          </a:p>
        </p:txBody>
      </p:sp>
      <p:sp>
        <p:nvSpPr>
          <p:cNvPr id="6" name="Slide Number Placeholder 5"/>
          <p:cNvSpPr>
            <a:spLocks noGrp="1"/>
          </p:cNvSpPr>
          <p:nvPr>
            <p:ph type="sldNum" sz="quarter" idx="12"/>
          </p:nvPr>
        </p:nvSpPr>
        <p:spPr/>
        <p:txBody>
          <a:bodyPr/>
          <a:lstStyle/>
          <a:p>
            <a:fld id="{34A3F748-31DA-4297-96EF-69DC737B5DDE}" type="slidenum">
              <a:rPr lang="en-US" smtClean="0">
                <a:solidFill>
                  <a:prstClr val="black">
                    <a:tint val="75000"/>
                  </a:prstClr>
                </a:solidFill>
              </a:rPr>
              <a:pPr/>
              <a:t>18</a:t>
            </a:fld>
            <a:endParaRPr lang="en-US" dirty="0">
              <a:solidFill>
                <a:prstClr val="black">
                  <a:tint val="75000"/>
                </a:prstClr>
              </a:solidFill>
            </a:endParaRPr>
          </a:p>
        </p:txBody>
      </p:sp>
      <p:sp>
        <p:nvSpPr>
          <p:cNvPr id="33" name="TextBox 32"/>
          <p:cNvSpPr txBox="1"/>
          <p:nvPr/>
        </p:nvSpPr>
        <p:spPr>
          <a:xfrm>
            <a:off x="78695" y="78403"/>
            <a:ext cx="8922494" cy="646331"/>
          </a:xfrm>
          <a:prstGeom prst="rect">
            <a:avLst/>
          </a:prstGeom>
          <a:noFill/>
        </p:spPr>
        <p:txBody>
          <a:bodyPr wrap="square" rtlCol="0">
            <a:spAutoFit/>
          </a:bodyPr>
          <a:lstStyle/>
          <a:p>
            <a:pPr defTabSz="457200"/>
            <a:r>
              <a:rPr lang="en-US" sz="3600" dirty="0" smtClean="0">
                <a:solidFill>
                  <a:prstClr val="black"/>
                </a:solidFill>
                <a:latin typeface="Museo Slab 500" panose="02000000000000000000" pitchFamily="50" charset="0"/>
              </a:rPr>
              <a:t>But how do we integrate supports?</a:t>
            </a:r>
            <a:endParaRPr lang="en-US" sz="3600" dirty="0">
              <a:solidFill>
                <a:prstClr val="black"/>
              </a:solidFill>
              <a:latin typeface="Museo Slab 500" panose="02000000000000000000" pitchFamily="50" charset="0"/>
            </a:endParaRPr>
          </a:p>
        </p:txBody>
      </p:sp>
    </p:spTree>
    <p:extLst>
      <p:ext uri="{BB962C8B-B14F-4D97-AF65-F5344CB8AC3E}">
        <p14:creationId xmlns:p14="http://schemas.microsoft.com/office/powerpoint/2010/main" val="2469880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par>
                                <p:cTn id="30" presetID="22" presetClass="entr" presetSubtype="8"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nodeType="withEffect">
                                  <p:stCondLst>
                                    <p:cond delay="0"/>
                                  </p:stCondLst>
                                  <p:childTnLst>
                                    <p:set>
                                      <p:cBhvr>
                                        <p:cTn id="45" dur="1" fill="hold">
                                          <p:stCondLst>
                                            <p:cond delay="0"/>
                                          </p:stCondLst>
                                        </p:cTn>
                                        <p:tgtEl>
                                          <p:spTgt spid="4096"/>
                                        </p:tgtEl>
                                        <p:attrNameLst>
                                          <p:attrName>style.visibility</p:attrName>
                                        </p:attrNameLst>
                                      </p:cBhvr>
                                      <p:to>
                                        <p:strVal val="visible"/>
                                      </p:to>
                                    </p:set>
                                    <p:animEffect transition="in" filter="wipe(left)">
                                      <p:cBhvr>
                                        <p:cTn id="46" dur="500"/>
                                        <p:tgtEl>
                                          <p:spTgt spid="409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animBg="1"/>
      <p:bldP spid="2" grpId="0"/>
      <p:bldP spid="8" grpId="0"/>
      <p:bldP spid="15" grpId="0"/>
      <p:bldP spid="17" grpId="0"/>
      <p:bldP spid="19" grpId="0"/>
      <p:bldP spid="21" grpId="0"/>
      <p:bldP spid="25" grpId="0"/>
      <p:bldP spid="4" grpId="0" animBg="1"/>
      <p:bldP spid="27"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8913"/>
            <a:ext cx="8610600" cy="577800"/>
          </a:xfrm>
        </p:spPr>
        <p:txBody>
          <a:bodyPr>
            <a:normAutofit fontScale="90000"/>
          </a:bodyPr>
          <a:lstStyle/>
          <a:p>
            <a:r>
              <a:rPr lang="en-US" dirty="0" smtClean="0"/>
              <a:t>Questions Teams Asks: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84981805"/>
              </p:ext>
            </p:extLst>
          </p:nvPr>
        </p:nvGraphicFramePr>
        <p:xfrm>
          <a:off x="130404" y="1003546"/>
          <a:ext cx="8861196" cy="5486400"/>
        </p:xfrm>
        <a:graphic>
          <a:graphicData uri="http://schemas.openxmlformats.org/drawingml/2006/table">
            <a:tbl>
              <a:tblPr firstRow="1" bandRow="1">
                <a:tableStyleId>{5940675A-B579-460E-94D1-54222C63F5DA}</a:tableStyleId>
              </a:tblPr>
              <a:tblGrid>
                <a:gridCol w="1718977"/>
                <a:gridCol w="3598642"/>
                <a:gridCol w="3543577"/>
              </a:tblGrid>
              <a:tr h="333313">
                <a:tc>
                  <a:txBody>
                    <a:bodyPr/>
                    <a:lstStyle/>
                    <a:p>
                      <a:endParaRPr lang="en-US" dirty="0"/>
                    </a:p>
                  </a:txBody>
                  <a:tcPr/>
                </a:tc>
                <a:tc>
                  <a:txBody>
                    <a:bodyPr/>
                    <a:lstStyle/>
                    <a:p>
                      <a:pPr algn="ctr"/>
                      <a:r>
                        <a:rPr lang="en-US" b="1" dirty="0" err="1" smtClean="0"/>
                        <a:t>Schoolwide</a:t>
                      </a:r>
                      <a:endParaRPr lang="en-US" b="1" dirty="0"/>
                    </a:p>
                  </a:txBody>
                  <a:tcPr/>
                </a:tc>
                <a:tc>
                  <a:txBody>
                    <a:bodyPr/>
                    <a:lstStyle/>
                    <a:p>
                      <a:pPr algn="ctr"/>
                      <a:r>
                        <a:rPr lang="en-US" b="1" dirty="0" smtClean="0"/>
                        <a:t>Student</a:t>
                      </a:r>
                      <a:endParaRPr lang="en-US" b="1" dirty="0"/>
                    </a:p>
                  </a:txBody>
                  <a:tcPr/>
                </a:tc>
              </a:tr>
              <a:tr h="2083209">
                <a:tc>
                  <a:txBody>
                    <a:bodyPr/>
                    <a:lstStyle/>
                    <a:p>
                      <a:r>
                        <a:rPr lang="en-US" b="1" dirty="0" smtClean="0"/>
                        <a:t>Implementation</a:t>
                      </a:r>
                      <a:endParaRPr lang="en-US" b="1" dirty="0"/>
                    </a:p>
                  </a:txBody>
                  <a:tcPr anchor="ctr"/>
                </a:tc>
                <a:tc>
                  <a:txBody>
                    <a:bodyPr/>
                    <a:lstStyle/>
                    <a:p>
                      <a:r>
                        <a:rPr lang="en-US" b="1" dirty="0" smtClean="0"/>
                        <a:t>Systems-Implementation:</a:t>
                      </a:r>
                    </a:p>
                    <a:p>
                      <a:pPr marL="285750" indent="-285750">
                        <a:buFont typeface="Arial" panose="020B0604020202020204" pitchFamily="34" charset="0"/>
                        <a:buChar char="•"/>
                      </a:pPr>
                      <a:r>
                        <a:rPr lang="en-US" dirty="0" smtClean="0"/>
                        <a:t>Who</a:t>
                      </a:r>
                      <a:r>
                        <a:rPr lang="en-US" baseline="0" dirty="0" smtClean="0"/>
                        <a:t> is on each team? When/where do the teams meet?</a:t>
                      </a:r>
                    </a:p>
                    <a:p>
                      <a:pPr marL="285750" indent="-285750">
                        <a:buFont typeface="Arial" panose="020B0604020202020204" pitchFamily="34" charset="0"/>
                        <a:buChar char="•"/>
                      </a:pPr>
                      <a:r>
                        <a:rPr lang="en-US" baseline="0" dirty="0" smtClean="0"/>
                        <a:t>What interventions are available? </a:t>
                      </a:r>
                    </a:p>
                    <a:p>
                      <a:pPr marL="285750" indent="-285750">
                        <a:buFont typeface="Arial" panose="020B0604020202020204" pitchFamily="34" charset="0"/>
                        <a:buChar char="•"/>
                      </a:pPr>
                      <a:r>
                        <a:rPr lang="en-US" baseline="0" dirty="0" smtClean="0"/>
                        <a:t>What training and support is provided to staff?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Fidelity of interventions overall is at least 90%?</a:t>
                      </a:r>
                      <a:endParaRPr lang="en-US" dirty="0" smtClean="0"/>
                    </a:p>
                  </a:txBody>
                  <a:tcPr/>
                </a:tc>
                <a:tc>
                  <a:txBody>
                    <a:bodyPr/>
                    <a:lstStyle/>
                    <a:p>
                      <a:r>
                        <a:rPr lang="en-US" b="1" dirty="0" smtClean="0"/>
                        <a:t>Student-Implementation:</a:t>
                      </a:r>
                    </a:p>
                    <a:p>
                      <a:pPr marL="285750" indent="-285750">
                        <a:buFont typeface="Arial" panose="020B0604020202020204" pitchFamily="34" charset="0"/>
                        <a:buChar char="•"/>
                      </a:pPr>
                      <a:r>
                        <a:rPr lang="en-US" dirty="0" smtClean="0"/>
                        <a:t>How does</a:t>
                      </a:r>
                      <a:r>
                        <a:rPr lang="en-US" baseline="0" dirty="0" smtClean="0"/>
                        <a:t> a student receive Tier 2/3 services and supports? </a:t>
                      </a:r>
                    </a:p>
                    <a:p>
                      <a:pPr marL="285750" indent="-285750">
                        <a:buFont typeface="Arial" panose="020B0604020202020204" pitchFamily="34" charset="0"/>
                        <a:buChar char="•"/>
                      </a:pPr>
                      <a:r>
                        <a:rPr lang="en-US" baseline="0" dirty="0" smtClean="0"/>
                        <a:t>What is the process? </a:t>
                      </a:r>
                    </a:p>
                    <a:p>
                      <a:pPr marL="285750" indent="-285750">
                        <a:buFont typeface="Arial" panose="020B0604020202020204" pitchFamily="34" charset="0"/>
                        <a:buChar char="•"/>
                      </a:pPr>
                      <a:r>
                        <a:rPr lang="en-US" baseline="0" dirty="0" smtClean="0"/>
                        <a:t>What paperwork is needed? Who completes it? </a:t>
                      </a:r>
                      <a:endParaRPr lang="en-US" dirty="0"/>
                    </a:p>
                  </a:txBody>
                  <a:tcPr/>
                </a:tc>
              </a:tr>
              <a:tr h="2333194">
                <a:tc>
                  <a:txBody>
                    <a:bodyPr/>
                    <a:lstStyle/>
                    <a:p>
                      <a:r>
                        <a:rPr lang="en-US" b="1" dirty="0" smtClean="0"/>
                        <a:t>Impact</a:t>
                      </a:r>
                      <a:endParaRPr lang="en-US" b="1" dirty="0"/>
                    </a:p>
                  </a:txBody>
                  <a:tcPr anchor="ctr"/>
                </a:tc>
                <a:tc>
                  <a:txBody>
                    <a:bodyPr/>
                    <a:lstStyle/>
                    <a:p>
                      <a:r>
                        <a:rPr lang="en-US" b="1" dirty="0" smtClean="0"/>
                        <a:t>Systems-Impact: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At least 80% of students are successful at Tier 1?</a:t>
                      </a:r>
                      <a:endParaRPr lang="en-US" dirty="0" smtClean="0"/>
                    </a:p>
                    <a:p>
                      <a:pPr marL="285750" indent="-285750">
                        <a:buFont typeface="Arial" panose="020B0604020202020204" pitchFamily="34" charset="0"/>
                        <a:buChar char="•"/>
                      </a:pPr>
                      <a:r>
                        <a:rPr lang="en-US" dirty="0" smtClean="0"/>
                        <a:t>10-15%</a:t>
                      </a:r>
                      <a:r>
                        <a:rPr lang="en-US" baseline="0" dirty="0" smtClean="0"/>
                        <a:t> of student population need Tier 2/3?</a:t>
                      </a:r>
                    </a:p>
                    <a:p>
                      <a:pPr marL="285750" indent="-285750">
                        <a:buFont typeface="Arial" panose="020B0604020202020204" pitchFamily="34" charset="0"/>
                        <a:buChar char="•"/>
                      </a:pPr>
                      <a:r>
                        <a:rPr lang="en-US" baseline="0" dirty="0" smtClean="0"/>
                        <a:t>At least 80% of students in Tier 2/3 are successful?</a:t>
                      </a:r>
                    </a:p>
                  </a:txBody>
                  <a:tcPr/>
                </a:tc>
                <a:tc>
                  <a:txBody>
                    <a:bodyPr/>
                    <a:lstStyle/>
                    <a:p>
                      <a:r>
                        <a:rPr lang="en-US" b="1" dirty="0" smtClean="0"/>
                        <a:t>Student-Impact: </a:t>
                      </a:r>
                    </a:p>
                    <a:p>
                      <a:pPr marL="285750" indent="-285750">
                        <a:buFont typeface="Arial" panose="020B0604020202020204" pitchFamily="34" charset="0"/>
                        <a:buChar char="•"/>
                      </a:pPr>
                      <a:r>
                        <a:rPr lang="en-US" dirty="0" smtClean="0"/>
                        <a:t>Which students needs interventions?</a:t>
                      </a:r>
                      <a:r>
                        <a:rPr lang="en-US" baseline="0" dirty="0" smtClean="0"/>
                        <a:t> </a:t>
                      </a:r>
                    </a:p>
                    <a:p>
                      <a:pPr marL="285750" indent="-285750">
                        <a:buFont typeface="Arial" panose="020B0604020202020204" pitchFamily="34" charset="0"/>
                        <a:buChar char="•"/>
                      </a:pPr>
                      <a:r>
                        <a:rPr lang="en-US" dirty="0" smtClean="0"/>
                        <a:t>What intervention does a given student need? </a:t>
                      </a:r>
                    </a:p>
                    <a:p>
                      <a:pPr marL="285750" indent="-285750">
                        <a:buFont typeface="Arial" panose="020B0604020202020204" pitchFamily="34" charset="0"/>
                        <a:buChar char="•"/>
                      </a:pPr>
                      <a:r>
                        <a:rPr lang="en-US" dirty="0" smtClean="0"/>
                        <a:t>What is the progress of a given</a:t>
                      </a:r>
                      <a:r>
                        <a:rPr lang="en-US" baseline="0" dirty="0" smtClean="0"/>
                        <a:t> student?</a:t>
                      </a:r>
                    </a:p>
                    <a:p>
                      <a:pPr marL="285750" indent="-285750">
                        <a:buFont typeface="Arial" panose="020B0604020202020204" pitchFamily="34" charset="0"/>
                        <a:buChar char="•"/>
                      </a:pPr>
                      <a:r>
                        <a:rPr lang="en-US" baseline="0" dirty="0" smtClean="0"/>
                        <a:t>Is a given group of students successful with level of support?</a:t>
                      </a:r>
                      <a:endParaRPr lang="en-US" dirty="0"/>
                    </a:p>
                  </a:txBody>
                  <a:tcPr/>
                </a:tc>
              </a:tr>
            </a:tbl>
          </a:graphicData>
        </a:graphic>
      </p:graphicFrame>
      <p:sp>
        <p:nvSpPr>
          <p:cNvPr id="12" name="Right Arrow 11"/>
          <p:cNvSpPr/>
          <p:nvPr/>
        </p:nvSpPr>
        <p:spPr>
          <a:xfrm>
            <a:off x="977626" y="4279629"/>
            <a:ext cx="4972440" cy="1904832"/>
          </a:xfrm>
          <a:prstGeom prst="rightArrow">
            <a:avLst/>
          </a:prstGeom>
          <a:solidFill>
            <a:srgbClr val="FFFF0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Can’t just live here.</a:t>
            </a:r>
            <a:br>
              <a:rPr lang="en-US" sz="2400" dirty="0" smtClean="0">
                <a:solidFill>
                  <a:sysClr val="windowText" lastClr="000000"/>
                </a:solidFill>
              </a:rPr>
            </a:br>
            <a:r>
              <a:rPr lang="en-US" sz="2400" dirty="0" smtClean="0">
                <a:solidFill>
                  <a:sysClr val="windowText" lastClr="000000"/>
                </a:solidFill>
              </a:rPr>
              <a:t>Must </a:t>
            </a:r>
            <a:r>
              <a:rPr lang="en-US" sz="2400" dirty="0">
                <a:solidFill>
                  <a:sysClr val="windowText" lastClr="000000"/>
                </a:solidFill>
              </a:rPr>
              <a:t>a</a:t>
            </a:r>
            <a:r>
              <a:rPr lang="en-US" sz="2400" dirty="0" smtClean="0">
                <a:solidFill>
                  <a:sysClr val="windowText" lastClr="000000"/>
                </a:solidFill>
              </a:rPr>
              <a:t>ddress all other tasks/cells.</a:t>
            </a:r>
            <a:endParaRPr lang="en-US" sz="2400" dirty="0">
              <a:solidFill>
                <a:sysClr val="windowText" lastClr="000000"/>
              </a:solidFill>
            </a:endParaRPr>
          </a:p>
        </p:txBody>
      </p:sp>
    </p:spTree>
    <p:extLst>
      <p:ext uri="{BB962C8B-B14F-4D97-AF65-F5344CB8AC3E}">
        <p14:creationId xmlns:p14="http://schemas.microsoft.com/office/powerpoint/2010/main" val="93440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 y="83187"/>
            <a:ext cx="7886700" cy="793114"/>
          </a:xfrm>
        </p:spPr>
        <p:txBody>
          <a:bodyPr/>
          <a:lstStyle/>
          <a:p>
            <a:r>
              <a:rPr lang="en-US" dirty="0" smtClean="0"/>
              <a:t>Objectives</a:t>
            </a:r>
            <a:endParaRPr lang="en-US" dirty="0"/>
          </a:p>
        </p:txBody>
      </p:sp>
      <p:sp>
        <p:nvSpPr>
          <p:cNvPr id="3" name="Content Placeholder 2"/>
          <p:cNvSpPr>
            <a:spLocks noGrp="1"/>
          </p:cNvSpPr>
          <p:nvPr>
            <p:ph idx="1"/>
          </p:nvPr>
        </p:nvSpPr>
        <p:spPr>
          <a:xfrm>
            <a:off x="514350" y="1360804"/>
            <a:ext cx="7886700" cy="5292479"/>
          </a:xfrm>
        </p:spPr>
        <p:txBody>
          <a:bodyPr>
            <a:normAutofit lnSpcReduction="10000"/>
          </a:bodyPr>
          <a:lstStyle/>
          <a:p>
            <a:pPr marL="0" indent="0">
              <a:buNone/>
            </a:pPr>
            <a:r>
              <a:rPr lang="en-US" sz="3200" dirty="0" smtClean="0"/>
              <a:t>The Participant will:</a:t>
            </a:r>
          </a:p>
          <a:p>
            <a:pPr lvl="1">
              <a:lnSpc>
                <a:spcPct val="150000"/>
              </a:lnSpc>
            </a:pPr>
            <a:r>
              <a:rPr lang="en-US" sz="2800" dirty="0" smtClean="0"/>
              <a:t>Review of PBIS Logic</a:t>
            </a:r>
          </a:p>
          <a:p>
            <a:pPr lvl="1">
              <a:lnSpc>
                <a:spcPct val="110000"/>
              </a:lnSpc>
            </a:pPr>
            <a:r>
              <a:rPr lang="en-US" sz="2800" i="1" dirty="0" smtClean="0"/>
              <a:t>Investigate the evidence based practice used when teaching social skills</a:t>
            </a:r>
          </a:p>
          <a:p>
            <a:pPr lvl="1">
              <a:lnSpc>
                <a:spcPct val="150000"/>
              </a:lnSpc>
            </a:pPr>
            <a:r>
              <a:rPr lang="en-US" sz="2800" i="1" dirty="0" smtClean="0"/>
              <a:t>Gain an understanding Trauma Sensitive Schools</a:t>
            </a:r>
          </a:p>
          <a:p>
            <a:pPr lvl="1">
              <a:lnSpc>
                <a:spcPct val="120000"/>
              </a:lnSpc>
            </a:pPr>
            <a:r>
              <a:rPr lang="en-US" sz="2800" i="1" dirty="0" smtClean="0"/>
              <a:t> </a:t>
            </a:r>
            <a:r>
              <a:rPr lang="en-US" sz="2800" i="1" dirty="0"/>
              <a:t>Consider an integrative approach to Behavioral Health and Emotional </a:t>
            </a:r>
            <a:r>
              <a:rPr lang="en-US" sz="2800" i="1" dirty="0" smtClean="0"/>
              <a:t>Wellness</a:t>
            </a:r>
          </a:p>
          <a:p>
            <a:pPr lvl="1">
              <a:lnSpc>
                <a:spcPct val="110000"/>
              </a:lnSpc>
            </a:pPr>
            <a:r>
              <a:rPr lang="en-US" sz="2800" i="1" dirty="0" smtClean="0"/>
              <a:t>Understand the importance of measuring implementation and impact at the school-wide and student level </a:t>
            </a:r>
            <a:endParaRPr lang="en-US" sz="2800" i="1" dirty="0"/>
          </a:p>
          <a:p>
            <a:pPr marL="457200" lvl="1" indent="0">
              <a:buNone/>
            </a:pPr>
            <a:endParaRPr lang="en-US" i="1" dirty="0" smtClean="0"/>
          </a:p>
          <a:p>
            <a:pPr lvl="1"/>
            <a:endParaRPr lang="en-US" dirty="0" smtClean="0">
              <a:solidFill>
                <a:srgbClr val="7030A0"/>
              </a:solidFill>
            </a:endParaRPr>
          </a:p>
        </p:txBody>
      </p:sp>
    </p:spTree>
    <p:extLst>
      <p:ext uri="{BB962C8B-B14F-4D97-AF65-F5344CB8AC3E}">
        <p14:creationId xmlns:p14="http://schemas.microsoft.com/office/powerpoint/2010/main" val="288488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180655"/>
              </p:ext>
            </p:extLst>
          </p:nvPr>
        </p:nvGraphicFramePr>
        <p:xfrm>
          <a:off x="120982" y="83078"/>
          <a:ext cx="8833832" cy="6311416"/>
        </p:xfrm>
        <a:graphic>
          <a:graphicData uri="http://schemas.openxmlformats.org/drawingml/2006/table">
            <a:tbl>
              <a:tblPr firstRow="1" firstCol="1" bandRow="1">
                <a:tableStyleId>{5940675A-B579-460E-94D1-54222C63F5DA}</a:tableStyleId>
              </a:tblPr>
              <a:tblGrid>
                <a:gridCol w="2070424"/>
                <a:gridCol w="6763408"/>
              </a:tblGrid>
              <a:tr h="394466">
                <a:tc>
                  <a:txBody>
                    <a:bodyPr/>
                    <a:lstStyle/>
                    <a:p>
                      <a:pPr marL="0" marR="0" algn="ctr">
                        <a:spcBef>
                          <a:spcPts val="600"/>
                        </a:spcBef>
                        <a:spcAft>
                          <a:spcPts val="600"/>
                        </a:spcAft>
                      </a:pPr>
                      <a:r>
                        <a:rPr lang="en-US" sz="2200" b="1" dirty="0">
                          <a:solidFill>
                            <a:schemeClr val="bg1"/>
                          </a:solidFill>
                          <a:effectLst/>
                        </a:rPr>
                        <a:t>Feature</a:t>
                      </a:r>
                      <a:endParaRPr lang="en-US" sz="2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solidFill>
                      <a:schemeClr val="tx1"/>
                    </a:solidFill>
                  </a:tcPr>
                </a:tc>
                <a:tc>
                  <a:txBody>
                    <a:bodyPr/>
                    <a:lstStyle/>
                    <a:p>
                      <a:pPr marL="0" marR="0" algn="ctr">
                        <a:spcBef>
                          <a:spcPts val="600"/>
                        </a:spcBef>
                        <a:spcAft>
                          <a:spcPts val="600"/>
                        </a:spcAft>
                      </a:pPr>
                      <a:r>
                        <a:rPr lang="en-US" sz="2200" b="1" dirty="0">
                          <a:solidFill>
                            <a:schemeClr val="bg1"/>
                          </a:solidFill>
                          <a:effectLst/>
                        </a:rPr>
                        <a:t>Description</a:t>
                      </a:r>
                      <a:endParaRPr lang="en-US" sz="2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solidFill>
                      <a:schemeClr val="tx1"/>
                    </a:solidFill>
                  </a:tcPr>
                </a:tc>
              </a:tr>
              <a:tr h="0">
                <a:tc>
                  <a:txBody>
                    <a:bodyPr/>
                    <a:lstStyle/>
                    <a:p>
                      <a:pPr marL="0" marR="0">
                        <a:spcBef>
                          <a:spcPts val="300"/>
                        </a:spcBef>
                        <a:spcAft>
                          <a:spcPts val="300"/>
                        </a:spcAft>
                      </a:pPr>
                      <a:r>
                        <a:rPr lang="en-US" sz="1800" b="1" dirty="0">
                          <a:effectLst/>
                        </a:rPr>
                        <a:t>Explicit instruction of expectations/skills</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spcBef>
                          <a:spcPts val="300"/>
                        </a:spcBef>
                        <a:spcAft>
                          <a:spcPts val="300"/>
                        </a:spcAft>
                      </a:pPr>
                      <a:r>
                        <a:rPr lang="en-US" sz="1800" dirty="0">
                          <a:effectLst/>
                        </a:rPr>
                        <a:t>Teach the student exactly what is expected using examples and non-examples to illustrate </a:t>
                      </a:r>
                      <a:r>
                        <a:rPr lang="en-US" sz="1800" dirty="0" smtClean="0">
                          <a:effectLst/>
                        </a:rPr>
                        <a:t>desired behaviors (consider</a:t>
                      </a:r>
                      <a:r>
                        <a:rPr lang="en-US" sz="1800" baseline="0" dirty="0" smtClean="0">
                          <a:effectLst/>
                        </a:rPr>
                        <a:t> avoidance of </a:t>
                      </a:r>
                      <a:r>
                        <a:rPr lang="en-US" sz="1800" dirty="0" smtClean="0">
                          <a:effectLst/>
                        </a:rPr>
                        <a:t>“appropriateness”). Typically:</a:t>
                      </a:r>
                      <a:r>
                        <a:rPr lang="en-US" sz="1800" baseline="0" dirty="0" smtClean="0">
                          <a:effectLst/>
                        </a:rPr>
                        <a:t> </a:t>
                      </a:r>
                      <a:r>
                        <a:rPr lang="en-US" sz="1800" dirty="0" smtClean="0">
                          <a:effectLst/>
                        </a:rPr>
                        <a:t>Define </a:t>
                      </a:r>
                      <a:r>
                        <a:rPr lang="en-US" sz="1800" dirty="0">
                          <a:effectLst/>
                        </a:rPr>
                        <a:t>behaviors, role </a:t>
                      </a:r>
                      <a:r>
                        <a:rPr lang="en-US" sz="1800" dirty="0" smtClean="0">
                          <a:effectLst/>
                        </a:rPr>
                        <a:t>play, </a:t>
                      </a:r>
                      <a:r>
                        <a:rPr lang="en-US" sz="1800" dirty="0">
                          <a:effectLst/>
                        </a:rPr>
                        <a:t>and </a:t>
                      </a:r>
                      <a:r>
                        <a:rPr lang="en-US" sz="1800" dirty="0" smtClean="0">
                          <a:effectLst/>
                        </a:rPr>
                        <a:t>cite feedback for initial and ongoing implementation.</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r>
              <a:tr h="704870">
                <a:tc>
                  <a:txBody>
                    <a:bodyPr/>
                    <a:lstStyle/>
                    <a:p>
                      <a:pPr marL="0" marR="0">
                        <a:spcBef>
                          <a:spcPts val="300"/>
                        </a:spcBef>
                        <a:spcAft>
                          <a:spcPts val="300"/>
                        </a:spcAft>
                      </a:pPr>
                      <a:r>
                        <a:rPr lang="en-US" sz="1800" b="1" dirty="0">
                          <a:effectLst/>
                        </a:rPr>
                        <a:t>Structured prompts for </a:t>
                      </a:r>
                      <a:r>
                        <a:rPr lang="en-US" sz="1800" b="1" dirty="0" smtClean="0">
                          <a:effectLst/>
                        </a:rPr>
                        <a:t>behaviors</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spcBef>
                          <a:spcPts val="300"/>
                        </a:spcBef>
                        <a:spcAft>
                          <a:spcPts val="300"/>
                        </a:spcAft>
                      </a:pPr>
                      <a:r>
                        <a:rPr lang="en-US" sz="1800" dirty="0">
                          <a:effectLst/>
                        </a:rPr>
                        <a:t>This might include reminders of expected </a:t>
                      </a:r>
                      <a:r>
                        <a:rPr lang="en-US" sz="1800" dirty="0" smtClean="0">
                          <a:effectLst/>
                        </a:rPr>
                        <a:t>behaviors, visuals, </a:t>
                      </a:r>
                      <a:r>
                        <a:rPr lang="en-US" sz="1800" dirty="0">
                          <a:effectLst/>
                        </a:rPr>
                        <a:t>or cues on a point card.</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r>
              <a:tr h="0">
                <a:tc>
                  <a:txBody>
                    <a:bodyPr/>
                    <a:lstStyle/>
                    <a:p>
                      <a:pPr marL="0" marR="0">
                        <a:spcBef>
                          <a:spcPts val="300"/>
                        </a:spcBef>
                        <a:spcAft>
                          <a:spcPts val="300"/>
                        </a:spcAft>
                      </a:pPr>
                      <a:r>
                        <a:rPr lang="en-US" sz="1800" b="1" dirty="0">
                          <a:effectLst/>
                        </a:rPr>
                        <a:t>Opportunities to practice the skills</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spcBef>
                          <a:spcPts val="300"/>
                        </a:spcBef>
                        <a:spcAft>
                          <a:spcPts val="300"/>
                        </a:spcAft>
                      </a:pPr>
                      <a:r>
                        <a:rPr lang="en-US" sz="1800" dirty="0">
                          <a:effectLst/>
                        </a:rPr>
                        <a:t>Skill practice should be embedded throughout the school day and across </a:t>
                      </a:r>
                      <a:r>
                        <a:rPr lang="en-US" sz="1800" dirty="0" smtClean="0">
                          <a:effectLst/>
                        </a:rPr>
                        <a:t>[relevant] </a:t>
                      </a:r>
                      <a:r>
                        <a:rPr lang="en-US" sz="1800" dirty="0">
                          <a:effectLst/>
                        </a:rPr>
                        <a:t>environments (and not just in an isolated instructional/skills group setting).</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r>
              <a:tr h="0">
                <a:tc>
                  <a:txBody>
                    <a:bodyPr/>
                    <a:lstStyle/>
                    <a:p>
                      <a:pPr marL="0" marR="0">
                        <a:spcBef>
                          <a:spcPts val="300"/>
                        </a:spcBef>
                        <a:spcAft>
                          <a:spcPts val="300"/>
                        </a:spcAft>
                      </a:pPr>
                      <a:r>
                        <a:rPr lang="en-US" sz="1800" b="1" dirty="0">
                          <a:effectLst/>
                        </a:rPr>
                        <a:t>Frequent feedback to the student</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spcBef>
                          <a:spcPts val="300"/>
                        </a:spcBef>
                        <a:spcAft>
                          <a:spcPts val="300"/>
                        </a:spcAft>
                      </a:pPr>
                      <a:r>
                        <a:rPr lang="en-US" sz="1800" dirty="0">
                          <a:effectLst/>
                        </a:rPr>
                        <a:t>Students should receive positive and corrective feedback at regular intervals throughout the school day on the expectations or skills being targeted (usually at least once per period or subject area). Feedback should be </a:t>
                      </a:r>
                      <a:r>
                        <a:rPr lang="en-US" sz="1800" dirty="0" smtClean="0">
                          <a:effectLst/>
                        </a:rPr>
                        <a:t>consistent</a:t>
                      </a:r>
                      <a:r>
                        <a:rPr lang="en-US" sz="1800" baseline="0" dirty="0" smtClean="0">
                          <a:effectLst/>
                        </a:rPr>
                        <a:t> </a:t>
                      </a:r>
                      <a:r>
                        <a:rPr lang="en-US" sz="1800" dirty="0" smtClean="0">
                          <a:effectLst/>
                        </a:rPr>
                        <a:t>and </a:t>
                      </a:r>
                      <a:r>
                        <a:rPr lang="en-US" sz="1800" dirty="0">
                          <a:effectLst/>
                        </a:rPr>
                        <a:t>specific and focus on positive interactions.</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r>
              <a:tr h="0">
                <a:tc>
                  <a:txBody>
                    <a:bodyPr/>
                    <a:lstStyle/>
                    <a:p>
                      <a:pPr marL="0" marR="0">
                        <a:spcBef>
                          <a:spcPts val="300"/>
                        </a:spcBef>
                        <a:spcAft>
                          <a:spcPts val="300"/>
                        </a:spcAft>
                      </a:pPr>
                      <a:r>
                        <a:rPr lang="en-US" sz="1800" b="1" dirty="0">
                          <a:effectLst/>
                        </a:rPr>
                        <a:t>Mechanism to fade support</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spcBef>
                          <a:spcPts val="300"/>
                        </a:spcBef>
                        <a:spcAft>
                          <a:spcPts val="300"/>
                        </a:spcAft>
                      </a:pPr>
                      <a:r>
                        <a:rPr lang="en-US" sz="1800" dirty="0">
                          <a:effectLst/>
                        </a:rPr>
                        <a:t>This often involves reducing the number of times the student is prompted or receives feedback about a skill. It can also involve increasing the interval between delivery of acknowledgements </a:t>
                      </a:r>
                      <a:r>
                        <a:rPr lang="en-US" sz="1800" dirty="0" smtClean="0">
                          <a:effectLst/>
                        </a:rPr>
                        <a:t>(“positive</a:t>
                      </a:r>
                      <a:r>
                        <a:rPr lang="en-US" sz="1800" baseline="0" dirty="0" smtClean="0">
                          <a:effectLst/>
                        </a:rPr>
                        <a:t> referrals”)</a:t>
                      </a:r>
                      <a:r>
                        <a:rPr lang="en-US" sz="1800" dirty="0" smtClean="0">
                          <a:effectLst/>
                        </a:rPr>
                        <a:t> </a:t>
                      </a:r>
                      <a:r>
                        <a:rPr lang="en-US" sz="1800" dirty="0">
                          <a:effectLst/>
                        </a:rPr>
                        <a:t>associated with success.</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r>
              <a:tr h="928109">
                <a:tc>
                  <a:txBody>
                    <a:bodyPr/>
                    <a:lstStyle/>
                    <a:p>
                      <a:pPr marL="0" marR="0">
                        <a:spcBef>
                          <a:spcPts val="300"/>
                        </a:spcBef>
                        <a:spcAft>
                          <a:spcPts val="300"/>
                        </a:spcAft>
                      </a:pPr>
                      <a:r>
                        <a:rPr lang="en-US" sz="1800" b="1" dirty="0">
                          <a:effectLst/>
                        </a:rPr>
                        <a:t>Communication with students’ </a:t>
                      </a:r>
                      <a:r>
                        <a:rPr lang="en-US" sz="1800" b="1" dirty="0" smtClean="0">
                          <a:effectLst/>
                        </a:rPr>
                        <a:t>families</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solidFill>
                      <a:schemeClr val="bg1"/>
                    </a:solidFill>
                  </a:tcPr>
                </a:tc>
                <a:tc>
                  <a:txBody>
                    <a:bodyPr/>
                    <a:lstStyle/>
                    <a:p>
                      <a:pPr marL="0" marR="0">
                        <a:spcBef>
                          <a:spcPts val="300"/>
                        </a:spcBef>
                        <a:spcAft>
                          <a:spcPts val="300"/>
                        </a:spcAft>
                      </a:pPr>
                      <a:r>
                        <a:rPr lang="en-US" sz="1800" dirty="0" smtClean="0">
                          <a:effectLst/>
                        </a:rPr>
                        <a:t>Outreach to parents/families (e.g.,</a:t>
                      </a:r>
                      <a:r>
                        <a:rPr lang="en-US" sz="1800" baseline="0" dirty="0" smtClean="0">
                          <a:effectLst/>
                        </a:rPr>
                        <a:t> </a:t>
                      </a:r>
                      <a:r>
                        <a:rPr lang="en-US" sz="1800" dirty="0" smtClean="0">
                          <a:effectLst/>
                        </a:rPr>
                        <a:t>brief </a:t>
                      </a:r>
                      <a:r>
                        <a:rPr lang="en-US" sz="1800" dirty="0">
                          <a:effectLst/>
                        </a:rPr>
                        <a:t>notes home </a:t>
                      </a:r>
                      <a:r>
                        <a:rPr lang="en-US" sz="1800" dirty="0" smtClean="0">
                          <a:effectLst/>
                        </a:rPr>
                        <a:t>,</a:t>
                      </a:r>
                      <a:r>
                        <a:rPr lang="en-US" sz="1800" baseline="0" dirty="0" smtClean="0">
                          <a:effectLst/>
                        </a:rPr>
                        <a:t> </a:t>
                      </a:r>
                      <a:r>
                        <a:rPr lang="en-US" sz="1800" dirty="0" smtClean="0">
                          <a:effectLst/>
                        </a:rPr>
                        <a:t>daily </a:t>
                      </a:r>
                      <a:r>
                        <a:rPr lang="en-US" sz="1800" dirty="0">
                          <a:effectLst/>
                        </a:rPr>
                        <a:t>or weekly </a:t>
                      </a:r>
                      <a:r>
                        <a:rPr lang="en-US" sz="1800" dirty="0" smtClean="0">
                          <a:effectLst/>
                        </a:rPr>
                        <a:t>; </a:t>
                      </a:r>
                      <a:r>
                        <a:rPr lang="en-US" sz="1800" dirty="0">
                          <a:effectLst/>
                        </a:rPr>
                        <a:t>phone calls, emails, </a:t>
                      </a:r>
                      <a:r>
                        <a:rPr lang="en-US" sz="1800" dirty="0" smtClean="0">
                          <a:effectLst/>
                        </a:rPr>
                        <a:t>post </a:t>
                      </a:r>
                      <a:r>
                        <a:rPr lang="en-US" sz="1800" dirty="0">
                          <a:effectLst/>
                        </a:rPr>
                        <a:t>card mailers </a:t>
                      </a:r>
                      <a:r>
                        <a:rPr lang="en-US" sz="1800" dirty="0" smtClean="0">
                          <a:effectLst/>
                        </a:rPr>
                        <a:t>or </a:t>
                      </a:r>
                      <a:r>
                        <a:rPr lang="en-US" sz="1800" dirty="0">
                          <a:effectLst/>
                        </a:rPr>
                        <a:t>other quick, </a:t>
                      </a:r>
                      <a:r>
                        <a:rPr lang="en-US" sz="1800" dirty="0" smtClean="0">
                          <a:effectLst/>
                        </a:rPr>
                        <a:t>culturally-relevant </a:t>
                      </a:r>
                      <a:r>
                        <a:rPr lang="en-US" sz="1800" dirty="0">
                          <a:effectLst/>
                        </a:rPr>
                        <a:t>communication </a:t>
                      </a:r>
                      <a:r>
                        <a:rPr lang="en-US" sz="1800" dirty="0" smtClean="0">
                          <a:effectLst/>
                        </a:rPr>
                        <a:t>forms).</a:t>
                      </a:r>
                      <a:r>
                        <a:rPr lang="en-US" sz="1800" baseline="0" dirty="0" smtClean="0">
                          <a:effectLst/>
                        </a:rPr>
                        <a:t> </a:t>
                      </a:r>
                      <a:r>
                        <a:rPr lang="en-US" sz="1800" i="1" dirty="0" smtClean="0">
                          <a:effectLst/>
                        </a:rPr>
                        <a:t>Considerations:</a:t>
                      </a:r>
                      <a:r>
                        <a:rPr lang="en-US" sz="1800" i="1" baseline="0" dirty="0" smtClean="0">
                          <a:effectLst/>
                        </a:rPr>
                        <a:t> </a:t>
                      </a:r>
                      <a:r>
                        <a:rPr lang="en-US" sz="1800" baseline="0" dirty="0" smtClean="0">
                          <a:effectLst/>
                        </a:rPr>
                        <a:t>Content &amp; C</a:t>
                      </a:r>
                      <a:r>
                        <a:rPr lang="en-US" sz="1800" dirty="0" smtClean="0">
                          <a:effectLst/>
                        </a:rPr>
                        <a:t>onfidentiality</a:t>
                      </a:r>
                      <a:r>
                        <a:rPr lang="en-US" sz="1800" baseline="0" dirty="0" smtClean="0">
                          <a:effectLst/>
                        </a:rPr>
                        <a:t> &amp; Two-way options</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solidFill>
                      <a:schemeClr val="bg1"/>
                    </a:solidFill>
                  </a:tcPr>
                </a:tc>
              </a:tr>
            </a:tbl>
          </a:graphicData>
        </a:graphic>
      </p:graphicFrame>
      <p:sp>
        <p:nvSpPr>
          <p:cNvPr id="3" name="TextBox 13"/>
          <p:cNvSpPr txBox="1">
            <a:spLocks noChangeArrowheads="1"/>
          </p:cNvSpPr>
          <p:nvPr/>
        </p:nvSpPr>
        <p:spPr bwMode="auto">
          <a:xfrm>
            <a:off x="47298" y="6465633"/>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solidFill>
                  <a:schemeClr val="bg1">
                    <a:lumMod val="65000"/>
                  </a:schemeClr>
                </a:solidFill>
                <a:latin typeface="+mj-lt"/>
              </a:rPr>
              <a:t>Adapted from CDE PBIS presentations</a:t>
            </a:r>
            <a:endParaRPr lang="en-US" altLang="en-US" dirty="0">
              <a:solidFill>
                <a:schemeClr val="bg1">
                  <a:lumMod val="65000"/>
                </a:schemeClr>
              </a:solidFill>
              <a:latin typeface="+mj-lt"/>
            </a:endParaRPr>
          </a:p>
        </p:txBody>
      </p:sp>
    </p:spTree>
    <p:extLst>
      <p:ext uri="{BB962C8B-B14F-4D97-AF65-F5344CB8AC3E}">
        <p14:creationId xmlns:p14="http://schemas.microsoft.com/office/powerpoint/2010/main" val="818382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810995" y="1634443"/>
            <a:ext cx="7476356" cy="449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64626" y="-198811"/>
            <a:ext cx="7886700" cy="1325563"/>
          </a:xfrm>
        </p:spPr>
        <p:txBody>
          <a:bodyPr/>
          <a:lstStyle/>
          <a:p>
            <a:r>
              <a:rPr lang="en-US" dirty="0" smtClean="0"/>
              <a:t>Think, Write, Share</a:t>
            </a:r>
            <a:endParaRPr lang="en-US" dirty="0"/>
          </a:p>
        </p:txBody>
      </p:sp>
      <p:sp>
        <p:nvSpPr>
          <p:cNvPr id="7" name="TextBox 6"/>
          <p:cNvSpPr txBox="1"/>
          <p:nvPr/>
        </p:nvSpPr>
        <p:spPr>
          <a:xfrm>
            <a:off x="850604" y="3427664"/>
            <a:ext cx="7336465" cy="2062103"/>
          </a:xfrm>
          <a:prstGeom prst="rect">
            <a:avLst/>
          </a:prstGeom>
          <a:noFill/>
        </p:spPr>
        <p:txBody>
          <a:bodyPr wrap="square" rtlCol="0">
            <a:spAutoFit/>
          </a:bodyPr>
          <a:lstStyle/>
          <a:p>
            <a:r>
              <a:rPr lang="en-US" sz="3200" dirty="0" smtClean="0"/>
              <a:t>1. Think about your current </a:t>
            </a:r>
            <a:r>
              <a:rPr lang="en-US" sz="3200" dirty="0"/>
              <a:t>Tiered systems. What are some areas to consider?</a:t>
            </a:r>
          </a:p>
          <a:p>
            <a:r>
              <a:rPr lang="en-US" sz="3200" dirty="0" smtClean="0"/>
              <a:t>2.  What are areas that you feel are being addressed? What should be improved?</a:t>
            </a:r>
            <a:endParaRPr lang="en-US" sz="3200" dirty="0"/>
          </a:p>
        </p:txBody>
      </p:sp>
    </p:spTree>
    <p:extLst>
      <p:ext uri="{BB962C8B-B14F-4D97-AF65-F5344CB8AC3E}">
        <p14:creationId xmlns:p14="http://schemas.microsoft.com/office/powerpoint/2010/main" val="943541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982" y="526943"/>
            <a:ext cx="8760418" cy="456856"/>
          </a:xfrm>
        </p:spPr>
        <p:txBody>
          <a:bodyPr>
            <a:normAutofit fontScale="90000"/>
          </a:bodyPr>
          <a:lstStyle/>
          <a:p>
            <a:r>
              <a:rPr lang="en-US" b="1" dirty="0"/>
              <a:t>What exactly </a:t>
            </a:r>
            <a:r>
              <a:rPr lang="en-US" b="1" i="1" dirty="0"/>
              <a:t>IS</a:t>
            </a:r>
            <a:r>
              <a:rPr lang="en-US" b="1" dirty="0"/>
              <a:t> a trauma-sensitive school?</a:t>
            </a:r>
            <a:br>
              <a:rPr lang="en-US" b="1" dirty="0"/>
            </a:br>
            <a:endParaRPr lang="en-US" dirty="0"/>
          </a:p>
        </p:txBody>
      </p:sp>
      <p:sp>
        <p:nvSpPr>
          <p:cNvPr id="2" name="Footer Placeholder 1"/>
          <p:cNvSpPr>
            <a:spLocks noGrp="1"/>
          </p:cNvSpPr>
          <p:nvPr>
            <p:ph type="ftr" sz="quarter" idx="11"/>
          </p:nvPr>
        </p:nvSpPr>
        <p:spPr/>
        <p:txBody>
          <a:bodyPr/>
          <a:lstStyle/>
          <a:p>
            <a:r>
              <a:rPr lang="en-US" dirty="0" smtClean="0"/>
              <a:t>43</a:t>
            </a:r>
            <a:endParaRPr lang="en-US" dirty="0"/>
          </a:p>
        </p:txBody>
      </p:sp>
      <p:sp>
        <p:nvSpPr>
          <p:cNvPr id="3" name="TextBox 2"/>
          <p:cNvSpPr txBox="1"/>
          <p:nvPr/>
        </p:nvSpPr>
        <p:spPr>
          <a:xfrm>
            <a:off x="154982" y="755371"/>
            <a:ext cx="8090116" cy="6063198"/>
          </a:xfrm>
          <a:prstGeom prst="rect">
            <a:avLst/>
          </a:prstGeom>
          <a:noFill/>
        </p:spPr>
        <p:txBody>
          <a:bodyPr wrap="square" rtlCol="0">
            <a:spAutoFit/>
          </a:bodyPr>
          <a:lstStyle/>
          <a:p>
            <a:endParaRPr lang="en-US" sz="3200" b="1" dirty="0"/>
          </a:p>
          <a:p>
            <a:pPr marL="457200" indent="-457200">
              <a:buAutoNum type="arabicPeriod"/>
            </a:pPr>
            <a:r>
              <a:rPr lang="en-US" sz="2800" b="1" dirty="0" smtClean="0"/>
              <a:t>All staff understand the prevalence and impact of trauma of their students and themselves.</a:t>
            </a:r>
          </a:p>
          <a:p>
            <a:pPr marL="457200" indent="-457200">
              <a:buAutoNum type="arabicPeriod"/>
            </a:pPr>
            <a:r>
              <a:rPr lang="en-US" sz="2800" b="1" dirty="0" smtClean="0"/>
              <a:t>School strives for physical, emotional, social, academic safety for all.</a:t>
            </a:r>
          </a:p>
          <a:p>
            <a:pPr marL="457200" indent="-457200">
              <a:buAutoNum type="arabicPeriod"/>
            </a:pPr>
            <a:r>
              <a:rPr lang="en-US" sz="2800" b="1" dirty="0" smtClean="0"/>
              <a:t>The school addresses holistic student needs.</a:t>
            </a:r>
          </a:p>
          <a:p>
            <a:pPr marL="457200" indent="-457200">
              <a:buAutoNum type="arabicPeriod"/>
            </a:pPr>
            <a:r>
              <a:rPr lang="en-US" sz="2800" b="1" dirty="0" smtClean="0"/>
              <a:t>The school is inclusive and connects students to the community instead of excluding them.</a:t>
            </a:r>
          </a:p>
          <a:p>
            <a:pPr marL="457200" indent="-457200">
              <a:buAutoNum type="arabicPeriod"/>
            </a:pPr>
            <a:r>
              <a:rPr lang="en-US" sz="2800" b="1" dirty="0" smtClean="0"/>
              <a:t>The school staff work collaboratively to support students.</a:t>
            </a:r>
          </a:p>
          <a:p>
            <a:pPr marL="457200" indent="-457200">
              <a:buAutoNum type="arabicPeriod"/>
            </a:pPr>
            <a:r>
              <a:rPr lang="en-US" sz="2800" b="1" dirty="0" smtClean="0"/>
              <a:t>School leaders adapt services and supports based on contemporary needs of students. </a:t>
            </a:r>
          </a:p>
          <a:p>
            <a:pPr marL="457200" indent="-457200">
              <a:buAutoNum type="arabicPeriod"/>
            </a:pPr>
            <a:endParaRPr lang="en-US" sz="2400" b="1" dirty="0" smtClean="0"/>
          </a:p>
          <a:p>
            <a:pPr marL="457200" indent="-457200">
              <a:buAutoNum type="arabicPeriod"/>
            </a:pPr>
            <a:endParaRPr lang="en-US" sz="2400" b="1" dirty="0"/>
          </a:p>
        </p:txBody>
      </p:sp>
    </p:spTree>
    <p:extLst>
      <p:ext uri="{BB962C8B-B14F-4D97-AF65-F5344CB8AC3E}">
        <p14:creationId xmlns:p14="http://schemas.microsoft.com/office/powerpoint/2010/main" val="235387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0" y="109182"/>
            <a:ext cx="8784040" cy="709684"/>
          </a:xfrm>
        </p:spPr>
        <p:txBody>
          <a:bodyPr>
            <a:noAutofit/>
          </a:bodyPr>
          <a:lstStyle/>
          <a:p>
            <a:r>
              <a:rPr lang="en-US" sz="3600" b="1" dirty="0" smtClean="0"/>
              <a:t>Linking Trauma Informed Approaches with PBIS</a:t>
            </a:r>
            <a:endParaRPr lang="en-US" sz="3600" b="1" dirty="0"/>
          </a:p>
        </p:txBody>
      </p:sp>
      <p:sp>
        <p:nvSpPr>
          <p:cNvPr id="3" name="TextBox 2"/>
          <p:cNvSpPr txBox="1"/>
          <p:nvPr/>
        </p:nvSpPr>
        <p:spPr>
          <a:xfrm>
            <a:off x="0" y="928844"/>
            <a:ext cx="9083040" cy="5693866"/>
          </a:xfrm>
          <a:prstGeom prst="rect">
            <a:avLst/>
          </a:prstGeom>
          <a:noFill/>
        </p:spPr>
        <p:txBody>
          <a:bodyPr wrap="square" rtlCol="0">
            <a:spAutoFit/>
          </a:bodyPr>
          <a:lstStyle/>
          <a:p>
            <a:pPr marL="285750" indent="-285750">
              <a:buFont typeface="Arial" panose="020B0604020202020204" pitchFamily="34" charset="0"/>
              <a:buChar char="•"/>
            </a:pPr>
            <a:r>
              <a:rPr lang="en-US" sz="2600" dirty="0" smtClean="0"/>
              <a:t>Both emphasize the recognition, understanding, and responsiveness to student needs using a preventive, positive, and instructional lens.</a:t>
            </a:r>
          </a:p>
          <a:p>
            <a:pPr marL="285750" indent="-285750">
              <a:buFont typeface="Arial" panose="020B0604020202020204" pitchFamily="34" charset="0"/>
              <a:buChar char="•"/>
            </a:pPr>
            <a:r>
              <a:rPr lang="en-US" sz="2600" dirty="0" smtClean="0"/>
              <a:t>Both recognize the necessity of building the collective capacity of school personal to create safe, predictable, and engaging learning environments for all students.</a:t>
            </a:r>
          </a:p>
          <a:p>
            <a:pPr marL="285750" indent="-285750">
              <a:buFont typeface="Arial" panose="020B0604020202020204" pitchFamily="34" charset="0"/>
              <a:buChar char="•"/>
            </a:pPr>
            <a:r>
              <a:rPr lang="en-US" sz="2600" dirty="0" smtClean="0"/>
              <a:t>Both make explicit efforts to build healthy, trusting relationships, emphasize choice and empowerment through skill building.</a:t>
            </a:r>
          </a:p>
          <a:p>
            <a:pPr marL="285750" indent="-285750">
              <a:buFont typeface="Arial" panose="020B0604020202020204" pitchFamily="34" charset="0"/>
              <a:buChar char="•"/>
            </a:pPr>
            <a:r>
              <a:rPr lang="en-US" sz="2600" dirty="0" smtClean="0"/>
              <a:t>Both intentionally create positive opportunities where students can practice self-regulation strategies and prosocial skills.</a:t>
            </a:r>
          </a:p>
          <a:p>
            <a:pPr marL="285750" indent="-285750">
              <a:buFont typeface="Arial" panose="020B0604020202020204" pitchFamily="34" charset="0"/>
              <a:buChar char="•"/>
            </a:pPr>
            <a:r>
              <a:rPr lang="en-US" sz="2600" dirty="0" smtClean="0"/>
              <a:t>Both view collaborative partnerships between school, home, and community as essential for creating culturally relevant outcomes and sustained benefits for students.</a:t>
            </a:r>
            <a:endParaRPr lang="en-US" sz="2600" dirty="0"/>
          </a:p>
        </p:txBody>
      </p:sp>
    </p:spTree>
    <p:extLst>
      <p:ext uri="{BB962C8B-B14F-4D97-AF65-F5344CB8AC3E}">
        <p14:creationId xmlns:p14="http://schemas.microsoft.com/office/powerpoint/2010/main" val="387427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48640"/>
            <a:ext cx="9144000" cy="488590"/>
          </a:xfrm>
        </p:spPr>
        <p:txBody>
          <a:bodyPr>
            <a:noAutofit/>
          </a:bodyPr>
          <a:lstStyle/>
          <a:p>
            <a:r>
              <a:rPr lang="en-US" sz="3600" b="1" dirty="0" smtClean="0"/>
              <a:t>Becoming even </a:t>
            </a:r>
            <a:r>
              <a:rPr lang="en-US" sz="3600" b="1" dirty="0"/>
              <a:t>more </a:t>
            </a:r>
            <a:r>
              <a:rPr lang="en-US" sz="3600" b="1" dirty="0" smtClean="0"/>
              <a:t>Trauma Sensitive…</a:t>
            </a:r>
            <a:r>
              <a:rPr lang="en-US" sz="3600" b="1" dirty="0"/>
              <a:t/>
            </a:r>
            <a:br>
              <a:rPr lang="en-US" sz="3600" b="1" dirty="0"/>
            </a:br>
            <a:endParaRPr lang="en-US" sz="3600" dirty="0"/>
          </a:p>
        </p:txBody>
      </p:sp>
      <p:sp>
        <p:nvSpPr>
          <p:cNvPr id="4" name="TextBox 3"/>
          <p:cNvSpPr txBox="1"/>
          <p:nvPr/>
        </p:nvSpPr>
        <p:spPr>
          <a:xfrm>
            <a:off x="0" y="791569"/>
            <a:ext cx="9014459" cy="5386090"/>
          </a:xfrm>
          <a:prstGeom prst="rect">
            <a:avLst/>
          </a:prstGeom>
          <a:noFill/>
        </p:spPr>
        <p:txBody>
          <a:bodyPr wrap="square" rtlCol="0">
            <a:spAutoFit/>
          </a:bodyPr>
          <a:lstStyle/>
          <a:p>
            <a:endParaRPr lang="en-US" sz="3200" b="1" dirty="0" smtClean="0"/>
          </a:p>
          <a:p>
            <a:pPr marL="457200" indent="-457200">
              <a:buAutoNum type="arabicPeriod"/>
            </a:pPr>
            <a:r>
              <a:rPr lang="en-US" sz="2400" dirty="0" smtClean="0"/>
              <a:t>Raise staff awareness of the prevalence and impact of trauma.</a:t>
            </a:r>
          </a:p>
          <a:p>
            <a:pPr marL="457200" indent="-457200">
              <a:buAutoNum type="arabicPeriod"/>
            </a:pPr>
            <a:r>
              <a:rPr lang="en-US" sz="2400" dirty="0" smtClean="0"/>
              <a:t>Recognize that problem behaviors might be a response/adaptation trauma.</a:t>
            </a:r>
          </a:p>
          <a:p>
            <a:pPr marL="457200" indent="-457200">
              <a:buFontTx/>
              <a:buAutoNum type="arabicPeriod"/>
            </a:pPr>
            <a:r>
              <a:rPr lang="en-US" sz="2400" dirty="0"/>
              <a:t>Pay attention to students </a:t>
            </a:r>
            <a:r>
              <a:rPr lang="en-US" sz="2400" i="1" dirty="0"/>
              <a:t>emotional </a:t>
            </a:r>
            <a:r>
              <a:rPr lang="en-US" sz="2400" dirty="0"/>
              <a:t>responses in addition to behavioral ones</a:t>
            </a:r>
            <a:r>
              <a:rPr lang="en-US" sz="2400" dirty="0" smtClean="0"/>
              <a:t>.</a:t>
            </a:r>
          </a:p>
          <a:p>
            <a:pPr marL="457200" indent="-457200">
              <a:buAutoNum type="arabicPeriod"/>
            </a:pPr>
            <a:r>
              <a:rPr lang="en-US" sz="2400" dirty="0" smtClean="0"/>
              <a:t>Establish a discipline system that is sensitive, predictable and respectful. </a:t>
            </a:r>
          </a:p>
          <a:p>
            <a:pPr marL="457200" indent="-457200">
              <a:buFontTx/>
              <a:buAutoNum type="arabicPeriod"/>
            </a:pPr>
            <a:r>
              <a:rPr lang="en-US" sz="2400" dirty="0"/>
              <a:t>For students impacted by trauma, work with them to identify and reduce school triggers</a:t>
            </a:r>
            <a:r>
              <a:rPr lang="en-US" sz="2400" dirty="0" smtClean="0"/>
              <a:t>.</a:t>
            </a:r>
          </a:p>
          <a:p>
            <a:pPr marL="457200" indent="-457200">
              <a:buAutoNum type="arabicPeriod"/>
            </a:pPr>
            <a:r>
              <a:rPr lang="en-US" sz="2400" dirty="0" smtClean="0"/>
              <a:t>Infuse youth development and cultural sensitivity into curricula, student activities, staff professional development and family/community events.</a:t>
            </a:r>
          </a:p>
          <a:p>
            <a:pPr marL="457200" indent="-457200">
              <a:buAutoNum type="arabicPeriod"/>
            </a:pPr>
            <a:endParaRPr lang="en-US" sz="2400" dirty="0"/>
          </a:p>
        </p:txBody>
      </p:sp>
    </p:spTree>
    <p:extLst>
      <p:ext uri="{BB962C8B-B14F-4D97-AF65-F5344CB8AC3E}">
        <p14:creationId xmlns:p14="http://schemas.microsoft.com/office/powerpoint/2010/main" val="69178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810995" y="1634443"/>
            <a:ext cx="7476356" cy="449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64626" y="-198811"/>
            <a:ext cx="7886700" cy="1325563"/>
          </a:xfrm>
        </p:spPr>
        <p:txBody>
          <a:bodyPr/>
          <a:lstStyle/>
          <a:p>
            <a:r>
              <a:rPr lang="en-US" dirty="0" smtClean="0"/>
              <a:t>Think, Write, Share</a:t>
            </a:r>
            <a:endParaRPr lang="en-US" dirty="0"/>
          </a:p>
        </p:txBody>
      </p:sp>
      <p:sp>
        <p:nvSpPr>
          <p:cNvPr id="7" name="TextBox 6"/>
          <p:cNvSpPr txBox="1"/>
          <p:nvPr/>
        </p:nvSpPr>
        <p:spPr>
          <a:xfrm>
            <a:off x="1447991" y="3427664"/>
            <a:ext cx="6202364" cy="1569660"/>
          </a:xfrm>
          <a:prstGeom prst="rect">
            <a:avLst/>
          </a:prstGeom>
          <a:noFill/>
        </p:spPr>
        <p:txBody>
          <a:bodyPr wrap="square" rtlCol="0">
            <a:spAutoFit/>
          </a:bodyPr>
          <a:lstStyle/>
          <a:p>
            <a:r>
              <a:rPr lang="en-US" sz="3200" dirty="0" smtClean="0"/>
              <a:t> Discuss current efforts to be more trauma informed as </a:t>
            </a:r>
            <a:r>
              <a:rPr lang="en-US" sz="3200" smtClean="0"/>
              <a:t>a Tiered </a:t>
            </a:r>
            <a:r>
              <a:rPr lang="en-US" sz="3200" dirty="0" smtClean="0"/>
              <a:t>approach</a:t>
            </a:r>
            <a:endParaRPr lang="en-US" sz="3200" dirty="0"/>
          </a:p>
        </p:txBody>
      </p:sp>
    </p:spTree>
    <p:extLst>
      <p:ext uri="{BB962C8B-B14F-4D97-AF65-F5344CB8AC3E}">
        <p14:creationId xmlns:p14="http://schemas.microsoft.com/office/powerpoint/2010/main" val="3031600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350" y="-145414"/>
            <a:ext cx="7886700" cy="1325563"/>
          </a:xfrm>
        </p:spPr>
        <p:txBody>
          <a:bodyPr/>
          <a:lstStyle/>
          <a:p>
            <a:r>
              <a:rPr lang="en-US" dirty="0" smtClean="0"/>
              <a:t>Who is in the room?</a:t>
            </a:r>
            <a:endParaRPr lang="en-US" dirty="0"/>
          </a:p>
        </p:txBody>
      </p:sp>
      <p:pic>
        <p:nvPicPr>
          <p:cNvPr id="1026" name="Picture 2" descr="Image result for teacher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7522" y="1298873"/>
            <a:ext cx="4788955" cy="491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581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810995" y="1634443"/>
            <a:ext cx="7476356" cy="449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64626" y="-198811"/>
            <a:ext cx="7886700" cy="1325563"/>
          </a:xfrm>
        </p:spPr>
        <p:txBody>
          <a:bodyPr/>
          <a:lstStyle/>
          <a:p>
            <a:r>
              <a:rPr lang="en-US" dirty="0" smtClean="0"/>
              <a:t>Think, Write, Share</a:t>
            </a:r>
            <a:endParaRPr lang="en-US" dirty="0"/>
          </a:p>
        </p:txBody>
      </p:sp>
      <p:sp>
        <p:nvSpPr>
          <p:cNvPr id="7" name="TextBox 6"/>
          <p:cNvSpPr txBox="1"/>
          <p:nvPr/>
        </p:nvSpPr>
        <p:spPr>
          <a:xfrm>
            <a:off x="1305945" y="3816626"/>
            <a:ext cx="6486456" cy="1138773"/>
          </a:xfrm>
          <a:prstGeom prst="rect">
            <a:avLst/>
          </a:prstGeom>
          <a:noFill/>
        </p:spPr>
        <p:txBody>
          <a:bodyPr wrap="none" rtlCol="0">
            <a:spAutoFit/>
          </a:bodyPr>
          <a:lstStyle/>
          <a:p>
            <a:r>
              <a:rPr lang="en-US" sz="3600" dirty="0" smtClean="0"/>
              <a:t>1. </a:t>
            </a:r>
            <a:r>
              <a:rPr lang="en-US" sz="3200" dirty="0" smtClean="0"/>
              <a:t>Paraphrase PBIS in your own words</a:t>
            </a:r>
          </a:p>
          <a:p>
            <a:r>
              <a:rPr lang="en-US" sz="3200" dirty="0" smtClean="0"/>
              <a:t>2. Turn to an elbow partner and share</a:t>
            </a:r>
            <a:endParaRPr lang="en-US" sz="3200" dirty="0"/>
          </a:p>
        </p:txBody>
      </p:sp>
    </p:spTree>
    <p:extLst>
      <p:ext uri="{BB962C8B-B14F-4D97-AF65-F5344CB8AC3E}">
        <p14:creationId xmlns:p14="http://schemas.microsoft.com/office/powerpoint/2010/main" val="138248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211" y="115085"/>
            <a:ext cx="8760039" cy="6581376"/>
          </a:xfrm>
          <a:prstGeom prst="rect">
            <a:avLst/>
          </a:prstGeom>
        </p:spPr>
      </p:pic>
    </p:spTree>
    <p:extLst>
      <p:ext uri="{BB962C8B-B14F-4D97-AF65-F5344CB8AC3E}">
        <p14:creationId xmlns:p14="http://schemas.microsoft.com/office/powerpoint/2010/main" val="1694868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7CC5E41-7F6F-4972-B71E-2D2B56E3DCF6}" type="slidenum">
              <a:rPr lang="en-US" smtClean="0"/>
              <a:t>6</a:t>
            </a:fld>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52245" y="959617"/>
            <a:ext cx="5205047" cy="4922931"/>
          </a:xfrm>
          <a:prstGeom prst="rect">
            <a:avLst/>
          </a:prstGeom>
        </p:spPr>
      </p:pic>
      <p:sp>
        <p:nvSpPr>
          <p:cNvPr id="2" name="TextBox 1"/>
          <p:cNvSpPr txBox="1"/>
          <p:nvPr/>
        </p:nvSpPr>
        <p:spPr>
          <a:xfrm>
            <a:off x="2203938" y="251731"/>
            <a:ext cx="4501660" cy="707886"/>
          </a:xfrm>
          <a:prstGeom prst="rect">
            <a:avLst/>
          </a:prstGeom>
          <a:noFill/>
        </p:spPr>
        <p:txBody>
          <a:bodyPr wrap="square" rtlCol="0">
            <a:spAutoFit/>
          </a:bodyPr>
          <a:lstStyle/>
          <a:p>
            <a:pPr algn="ctr"/>
            <a:r>
              <a:rPr lang="en-US" sz="2000" dirty="0" smtClean="0">
                <a:solidFill>
                  <a:srgbClr val="7030A0"/>
                </a:solidFill>
                <a:latin typeface="Museo Slab 500" panose="02000000000000000000" pitchFamily="50" charset="0"/>
              </a:rPr>
              <a:t>Supporting Social Competence &amp; Academic Achievement</a:t>
            </a:r>
            <a:endParaRPr lang="en-US" sz="2000" dirty="0">
              <a:solidFill>
                <a:srgbClr val="7030A0"/>
              </a:solidFill>
              <a:latin typeface="Museo Slab 500" panose="02000000000000000000" pitchFamily="50" charset="0"/>
            </a:endParaRPr>
          </a:p>
        </p:txBody>
      </p:sp>
      <p:sp>
        <p:nvSpPr>
          <p:cNvPr id="7" name="TextBox 6"/>
          <p:cNvSpPr txBox="1"/>
          <p:nvPr/>
        </p:nvSpPr>
        <p:spPr>
          <a:xfrm>
            <a:off x="6657242" y="2031006"/>
            <a:ext cx="2486758" cy="707886"/>
          </a:xfrm>
          <a:prstGeom prst="rect">
            <a:avLst/>
          </a:prstGeom>
          <a:noFill/>
        </p:spPr>
        <p:txBody>
          <a:bodyPr wrap="square" rtlCol="0">
            <a:spAutoFit/>
          </a:bodyPr>
          <a:lstStyle/>
          <a:p>
            <a:pPr algn="ctr"/>
            <a:r>
              <a:rPr lang="en-US" sz="2000" dirty="0" smtClean="0">
                <a:solidFill>
                  <a:srgbClr val="7030A0"/>
                </a:solidFill>
                <a:latin typeface="Museo Slab 500" panose="02000000000000000000" pitchFamily="50" charset="0"/>
              </a:rPr>
              <a:t>Supporting Decision Making</a:t>
            </a:r>
            <a:endParaRPr lang="en-US" sz="2000" dirty="0">
              <a:solidFill>
                <a:srgbClr val="7030A0"/>
              </a:solidFill>
              <a:latin typeface="Museo Slab 500" panose="02000000000000000000" pitchFamily="50" charset="0"/>
            </a:endParaRPr>
          </a:p>
        </p:txBody>
      </p:sp>
      <p:sp>
        <p:nvSpPr>
          <p:cNvPr id="8" name="TextBox 7"/>
          <p:cNvSpPr txBox="1"/>
          <p:nvPr/>
        </p:nvSpPr>
        <p:spPr>
          <a:xfrm>
            <a:off x="-83527" y="2031006"/>
            <a:ext cx="2486758" cy="707886"/>
          </a:xfrm>
          <a:prstGeom prst="rect">
            <a:avLst/>
          </a:prstGeom>
          <a:noFill/>
        </p:spPr>
        <p:txBody>
          <a:bodyPr wrap="square" rtlCol="0">
            <a:spAutoFit/>
          </a:bodyPr>
          <a:lstStyle/>
          <a:p>
            <a:pPr algn="ctr"/>
            <a:r>
              <a:rPr lang="en-US" sz="2000" dirty="0" smtClean="0">
                <a:solidFill>
                  <a:srgbClr val="7030A0"/>
                </a:solidFill>
                <a:latin typeface="Museo Slab 500" panose="02000000000000000000" pitchFamily="50" charset="0"/>
              </a:rPr>
              <a:t>Supporting </a:t>
            </a:r>
            <a:br>
              <a:rPr lang="en-US" sz="2000" dirty="0" smtClean="0">
                <a:solidFill>
                  <a:srgbClr val="7030A0"/>
                </a:solidFill>
                <a:latin typeface="Museo Slab 500" panose="02000000000000000000" pitchFamily="50" charset="0"/>
              </a:rPr>
            </a:br>
            <a:r>
              <a:rPr lang="en-US" sz="2000" dirty="0" smtClean="0">
                <a:solidFill>
                  <a:srgbClr val="7030A0"/>
                </a:solidFill>
                <a:latin typeface="Museo Slab 500" panose="02000000000000000000" pitchFamily="50" charset="0"/>
              </a:rPr>
              <a:t>Staff Behavior</a:t>
            </a:r>
            <a:endParaRPr lang="en-US" sz="2000" dirty="0">
              <a:solidFill>
                <a:srgbClr val="7030A0"/>
              </a:solidFill>
              <a:latin typeface="Museo Slab 500" panose="02000000000000000000" pitchFamily="50" charset="0"/>
            </a:endParaRPr>
          </a:p>
        </p:txBody>
      </p:sp>
      <p:sp>
        <p:nvSpPr>
          <p:cNvPr id="9" name="TextBox 8"/>
          <p:cNvSpPr txBox="1"/>
          <p:nvPr/>
        </p:nvSpPr>
        <p:spPr>
          <a:xfrm>
            <a:off x="3211389" y="6013590"/>
            <a:ext cx="2486758" cy="707886"/>
          </a:xfrm>
          <a:prstGeom prst="rect">
            <a:avLst/>
          </a:prstGeom>
          <a:noFill/>
        </p:spPr>
        <p:txBody>
          <a:bodyPr wrap="square" rtlCol="0">
            <a:spAutoFit/>
          </a:bodyPr>
          <a:lstStyle/>
          <a:p>
            <a:pPr algn="ctr"/>
            <a:r>
              <a:rPr lang="en-US" sz="2000" dirty="0" smtClean="0">
                <a:solidFill>
                  <a:srgbClr val="7030A0"/>
                </a:solidFill>
                <a:latin typeface="Museo Slab 500" panose="02000000000000000000" pitchFamily="50" charset="0"/>
              </a:rPr>
              <a:t>Supporting Student Behavior</a:t>
            </a:r>
            <a:endParaRPr lang="en-US" sz="2000" dirty="0">
              <a:solidFill>
                <a:srgbClr val="7030A0"/>
              </a:solidFill>
              <a:latin typeface="Museo Slab 500" panose="02000000000000000000" pitchFamily="50" charset="0"/>
            </a:endParaRPr>
          </a:p>
        </p:txBody>
      </p:sp>
      <p:sp>
        <p:nvSpPr>
          <p:cNvPr id="3" name="TextBox 2"/>
          <p:cNvSpPr txBox="1"/>
          <p:nvPr/>
        </p:nvSpPr>
        <p:spPr>
          <a:xfrm>
            <a:off x="0" y="0"/>
            <a:ext cx="2403231" cy="461665"/>
          </a:xfrm>
          <a:prstGeom prst="rect">
            <a:avLst/>
          </a:prstGeom>
          <a:noFill/>
        </p:spPr>
        <p:txBody>
          <a:bodyPr wrap="square" rtlCol="0">
            <a:spAutoFit/>
          </a:bodyPr>
          <a:lstStyle/>
          <a:p>
            <a:r>
              <a:rPr lang="en-US" sz="2400" b="1" dirty="0" smtClean="0">
                <a:latin typeface="Museo Slab 500" panose="02000000000000000000" pitchFamily="50" charset="0"/>
              </a:rPr>
              <a:t>PBIS Logic</a:t>
            </a:r>
            <a:endParaRPr lang="en-US" sz="2400" b="1" dirty="0">
              <a:latin typeface="Museo Slab 500" panose="02000000000000000000" pitchFamily="50" charset="0"/>
            </a:endParaRPr>
          </a:p>
        </p:txBody>
      </p:sp>
    </p:spTree>
    <p:extLst>
      <p:ext uri="{BB962C8B-B14F-4D97-AF65-F5344CB8AC3E}">
        <p14:creationId xmlns:p14="http://schemas.microsoft.com/office/powerpoint/2010/main" val="26190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6" y="0"/>
            <a:ext cx="9127067" cy="6858000"/>
          </a:xfrm>
          <a:prstGeom prst="rect">
            <a:avLst/>
          </a:prstGeom>
        </p:spPr>
      </p:pic>
      <p:sp>
        <p:nvSpPr>
          <p:cNvPr id="5" name="Right Arrow 4"/>
          <p:cNvSpPr/>
          <p:nvPr/>
        </p:nvSpPr>
        <p:spPr>
          <a:xfrm>
            <a:off x="148917" y="3205317"/>
            <a:ext cx="3736258" cy="1838632"/>
          </a:xfrm>
          <a:prstGeom prst="rightArrow">
            <a:avLst/>
          </a:prstGeom>
          <a:solidFill>
            <a:schemeClr val="accent6">
              <a:lumMod val="50000"/>
            </a:schemeClr>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smtClean="0"/>
              <a:t>Outcomes: </a:t>
            </a:r>
            <a:r>
              <a:rPr lang="en-US" dirty="0" smtClean="0"/>
              <a:t>At least 80% successful with Tier 1 practices alone</a:t>
            </a:r>
            <a:endParaRPr lang="en-US" dirty="0"/>
          </a:p>
        </p:txBody>
      </p:sp>
      <p:sp>
        <p:nvSpPr>
          <p:cNvPr id="6" name="Right Arrow 5"/>
          <p:cNvSpPr/>
          <p:nvPr/>
        </p:nvSpPr>
        <p:spPr>
          <a:xfrm>
            <a:off x="672110" y="4685073"/>
            <a:ext cx="3736258" cy="1838632"/>
          </a:xfrm>
          <a:prstGeom prst="rightArrow">
            <a:avLst/>
          </a:prstGeom>
          <a:solidFill>
            <a:schemeClr val="accent6">
              <a:lumMod val="50000"/>
            </a:schemeClr>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smtClean="0"/>
              <a:t>Data: </a:t>
            </a:r>
            <a:r>
              <a:rPr lang="en-US" dirty="0" smtClean="0"/>
              <a:t>Office Discipline Referrals, Attendance, Truancy, Grades</a:t>
            </a:r>
            <a:endParaRPr lang="en-US" dirty="0"/>
          </a:p>
        </p:txBody>
      </p:sp>
      <p:sp>
        <p:nvSpPr>
          <p:cNvPr id="7" name="Left Arrow 6"/>
          <p:cNvSpPr/>
          <p:nvPr/>
        </p:nvSpPr>
        <p:spPr>
          <a:xfrm>
            <a:off x="4931560" y="3261238"/>
            <a:ext cx="4168878" cy="1726791"/>
          </a:xfrm>
          <a:prstGeom prst="leftArrow">
            <a:avLst/>
          </a:prstGeom>
          <a:solidFill>
            <a:schemeClr val="accent6">
              <a:lumMod val="50000"/>
            </a:schemeClr>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en-US" b="1" dirty="0" smtClean="0"/>
              <a:t>Practices: </a:t>
            </a:r>
            <a:r>
              <a:rPr lang="en-US" dirty="0" smtClean="0"/>
              <a:t>Identify and Teach Expectations, </a:t>
            </a:r>
            <a:r>
              <a:rPr lang="en-US" dirty="0" err="1" smtClean="0"/>
              <a:t>Ack</a:t>
            </a:r>
            <a:r>
              <a:rPr lang="en-US" dirty="0" smtClean="0"/>
              <a:t> System, Discipline Procedures, Classroom </a:t>
            </a:r>
            <a:r>
              <a:rPr lang="en-US" dirty="0" err="1" smtClean="0"/>
              <a:t>Mang</a:t>
            </a:r>
            <a:endParaRPr lang="en-US" b="1" dirty="0"/>
          </a:p>
        </p:txBody>
      </p:sp>
      <p:sp>
        <p:nvSpPr>
          <p:cNvPr id="9" name="Left Arrow 8"/>
          <p:cNvSpPr/>
          <p:nvPr/>
        </p:nvSpPr>
        <p:spPr>
          <a:xfrm>
            <a:off x="4548819" y="4685073"/>
            <a:ext cx="4168878" cy="1838632"/>
          </a:xfrm>
          <a:prstGeom prst="leftArrow">
            <a:avLst/>
          </a:prstGeom>
          <a:solidFill>
            <a:schemeClr val="accent6">
              <a:lumMod val="50000"/>
            </a:schemeClr>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en-US" b="1" dirty="0" smtClean="0"/>
              <a:t>Systems: </a:t>
            </a:r>
            <a:r>
              <a:rPr lang="en-US" dirty="0" smtClean="0"/>
              <a:t>Team-based, Process for teaching expectations to students and adults, Data system and use, </a:t>
            </a:r>
            <a:r>
              <a:rPr lang="en-US" dirty="0" err="1" smtClean="0"/>
              <a:t>etc</a:t>
            </a:r>
            <a:endParaRPr lang="en-US" b="1" dirty="0"/>
          </a:p>
        </p:txBody>
      </p:sp>
      <p:sp>
        <p:nvSpPr>
          <p:cNvPr id="2" name="TextBox 1"/>
          <p:cNvSpPr txBox="1"/>
          <p:nvPr/>
        </p:nvSpPr>
        <p:spPr>
          <a:xfrm>
            <a:off x="148916" y="108154"/>
            <a:ext cx="3951135" cy="1077218"/>
          </a:xfrm>
          <a:prstGeom prst="rect">
            <a:avLst/>
          </a:prstGeom>
          <a:noFill/>
        </p:spPr>
        <p:txBody>
          <a:bodyPr wrap="square" rtlCol="0">
            <a:spAutoFit/>
          </a:bodyPr>
          <a:lstStyle/>
          <a:p>
            <a:r>
              <a:rPr lang="en-US" sz="3200" dirty="0" smtClean="0">
                <a:solidFill>
                  <a:schemeClr val="accent5">
                    <a:lumMod val="50000"/>
                  </a:schemeClr>
                </a:solidFill>
                <a:latin typeface="Museo Slab 500" panose="02000000000000000000" pitchFamily="50" charset="0"/>
              </a:rPr>
              <a:t>Tier 1/Universal PBIS</a:t>
            </a:r>
            <a:endParaRPr lang="en-US" sz="3200" dirty="0">
              <a:solidFill>
                <a:schemeClr val="accent5">
                  <a:lumMod val="50000"/>
                </a:schemeClr>
              </a:solidFill>
              <a:latin typeface="Museo Slab 500" panose="02000000000000000000" pitchFamily="50" charset="0"/>
            </a:endParaRPr>
          </a:p>
        </p:txBody>
      </p:sp>
    </p:spTree>
    <p:extLst>
      <p:ext uri="{BB962C8B-B14F-4D97-AF65-F5344CB8AC3E}">
        <p14:creationId xmlns:p14="http://schemas.microsoft.com/office/powerpoint/2010/main" val="4027578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righ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624" r="8662" b="15062"/>
          <a:stretch/>
        </p:blipFill>
        <p:spPr>
          <a:xfrm>
            <a:off x="-163914" y="0"/>
            <a:ext cx="9075761" cy="6837528"/>
          </a:xfrm>
          <a:prstGeom prst="rect">
            <a:avLst/>
          </a:prstGeom>
        </p:spPr>
      </p:pic>
      <p:sp>
        <p:nvSpPr>
          <p:cNvPr id="5" name="Right Arrow 4"/>
          <p:cNvSpPr/>
          <p:nvPr/>
        </p:nvSpPr>
        <p:spPr>
          <a:xfrm>
            <a:off x="500181" y="646763"/>
            <a:ext cx="3736258" cy="1838632"/>
          </a:xfrm>
          <a:prstGeom prst="rightArrow">
            <a:avLst/>
          </a:prstGeom>
          <a:solidFill>
            <a:srgbClr val="FFFF00"/>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smtClean="0">
                <a:solidFill>
                  <a:sysClr val="windowText" lastClr="000000"/>
                </a:solidFill>
              </a:rPr>
              <a:t>Outcomes: </a:t>
            </a:r>
            <a:r>
              <a:rPr lang="en-US" dirty="0">
                <a:solidFill>
                  <a:sysClr val="windowText" lastClr="000000"/>
                </a:solidFill>
              </a:rPr>
              <a:t>Use with 10-15% of </a:t>
            </a:r>
            <a:r>
              <a:rPr lang="en-US" dirty="0" smtClean="0">
                <a:solidFill>
                  <a:sysClr val="windowText" lastClr="000000"/>
                </a:solidFill>
              </a:rPr>
              <a:t>students; At least 80% of students in Tier 2 are successful </a:t>
            </a:r>
            <a:endParaRPr lang="en-US" dirty="0">
              <a:solidFill>
                <a:sysClr val="windowText" lastClr="000000"/>
              </a:solidFill>
            </a:endParaRPr>
          </a:p>
        </p:txBody>
      </p:sp>
      <p:sp>
        <p:nvSpPr>
          <p:cNvPr id="6" name="Right Arrow 5"/>
          <p:cNvSpPr/>
          <p:nvPr/>
        </p:nvSpPr>
        <p:spPr>
          <a:xfrm>
            <a:off x="177331" y="2172818"/>
            <a:ext cx="3736258" cy="1838632"/>
          </a:xfrm>
          <a:prstGeom prst="rightArrow">
            <a:avLst/>
          </a:prstGeom>
          <a:solidFill>
            <a:srgbClr val="FFFF00"/>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smtClean="0">
                <a:solidFill>
                  <a:sysClr val="windowText" lastClr="000000"/>
                </a:solidFill>
              </a:rPr>
              <a:t>Data: </a:t>
            </a:r>
            <a:r>
              <a:rPr lang="en-US" dirty="0" smtClean="0">
                <a:solidFill>
                  <a:sysClr val="windowText" lastClr="000000"/>
                </a:solidFill>
              </a:rPr>
              <a:t>ODRs, Daily Point Cards, Screening tools, </a:t>
            </a:r>
            <a:r>
              <a:rPr lang="en-US" dirty="0" err="1" smtClean="0">
                <a:solidFill>
                  <a:sysClr val="windowText" lastClr="000000"/>
                </a:solidFill>
              </a:rPr>
              <a:t>etc</a:t>
            </a:r>
            <a:endParaRPr lang="en-US" dirty="0">
              <a:solidFill>
                <a:sysClr val="windowText" lastClr="000000"/>
              </a:solidFill>
            </a:endParaRPr>
          </a:p>
        </p:txBody>
      </p:sp>
      <p:sp>
        <p:nvSpPr>
          <p:cNvPr id="7" name="Left Arrow 6"/>
          <p:cNvSpPr/>
          <p:nvPr/>
        </p:nvSpPr>
        <p:spPr>
          <a:xfrm>
            <a:off x="4663946" y="646763"/>
            <a:ext cx="4168878" cy="1726791"/>
          </a:xfrm>
          <a:prstGeom prst="leftArrow">
            <a:avLst/>
          </a:prstGeom>
          <a:solidFill>
            <a:srgbClr val="FFFF00"/>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en-US" b="1" dirty="0" smtClean="0">
                <a:solidFill>
                  <a:sysClr val="windowText" lastClr="000000"/>
                </a:solidFill>
              </a:rPr>
              <a:t>Practices: </a:t>
            </a:r>
            <a:r>
              <a:rPr lang="en-US" dirty="0" smtClean="0">
                <a:solidFill>
                  <a:sysClr val="windowText" lastClr="000000"/>
                </a:solidFill>
              </a:rPr>
              <a:t>Efficient interventions for small groups of students (not always delivered in a group, however)</a:t>
            </a:r>
            <a:endParaRPr lang="en-US" b="1" dirty="0">
              <a:solidFill>
                <a:sysClr val="windowText" lastClr="000000"/>
              </a:solidFill>
            </a:endParaRPr>
          </a:p>
        </p:txBody>
      </p:sp>
      <p:sp>
        <p:nvSpPr>
          <p:cNvPr id="9" name="Left Arrow 8"/>
          <p:cNvSpPr/>
          <p:nvPr/>
        </p:nvSpPr>
        <p:spPr>
          <a:xfrm>
            <a:off x="4875555" y="2172818"/>
            <a:ext cx="4168878" cy="1838632"/>
          </a:xfrm>
          <a:prstGeom prst="leftArrow">
            <a:avLst/>
          </a:prstGeom>
          <a:solidFill>
            <a:srgbClr val="FFFF00"/>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en-US" b="1" dirty="0" smtClean="0">
                <a:solidFill>
                  <a:sysClr val="windowText" lastClr="000000"/>
                </a:solidFill>
              </a:rPr>
              <a:t>Systems: </a:t>
            </a:r>
            <a:r>
              <a:rPr lang="en-US" dirty="0" smtClean="0">
                <a:solidFill>
                  <a:sysClr val="windowText" lastClr="000000"/>
                </a:solidFill>
              </a:rPr>
              <a:t>Team-based, Process for identifying students and providing support, Data system and use, </a:t>
            </a:r>
            <a:r>
              <a:rPr lang="en-US" dirty="0" err="1" smtClean="0">
                <a:solidFill>
                  <a:sysClr val="windowText" lastClr="000000"/>
                </a:solidFill>
              </a:rPr>
              <a:t>etc</a:t>
            </a:r>
            <a:endParaRPr lang="en-US" b="1" dirty="0">
              <a:solidFill>
                <a:sysClr val="windowText" lastClr="000000"/>
              </a:solidFill>
            </a:endParaRPr>
          </a:p>
        </p:txBody>
      </p:sp>
      <p:sp>
        <p:nvSpPr>
          <p:cNvPr id="8" name="TextBox 7"/>
          <p:cNvSpPr txBox="1"/>
          <p:nvPr/>
        </p:nvSpPr>
        <p:spPr>
          <a:xfrm>
            <a:off x="148916" y="108154"/>
            <a:ext cx="3951135" cy="1077218"/>
          </a:xfrm>
          <a:prstGeom prst="rect">
            <a:avLst/>
          </a:prstGeom>
          <a:noFill/>
        </p:spPr>
        <p:txBody>
          <a:bodyPr wrap="square" rtlCol="0">
            <a:spAutoFit/>
          </a:bodyPr>
          <a:lstStyle/>
          <a:p>
            <a:r>
              <a:rPr lang="en-US" sz="3200" dirty="0" smtClean="0">
                <a:solidFill>
                  <a:schemeClr val="accent5">
                    <a:lumMod val="50000"/>
                  </a:schemeClr>
                </a:solidFill>
                <a:latin typeface="Museo Slab 500" panose="02000000000000000000" pitchFamily="50" charset="0"/>
              </a:rPr>
              <a:t>Tier 2/Targeted PBIS</a:t>
            </a:r>
            <a:endParaRPr lang="en-US" sz="3200" dirty="0">
              <a:solidFill>
                <a:schemeClr val="accent5">
                  <a:lumMod val="50000"/>
                </a:schemeClr>
              </a:solidFill>
              <a:latin typeface="Museo Slab 500" panose="02000000000000000000" pitchFamily="50" charset="0"/>
            </a:endParaRPr>
          </a:p>
        </p:txBody>
      </p:sp>
    </p:spTree>
    <p:extLst>
      <p:ext uri="{BB962C8B-B14F-4D97-AF65-F5344CB8AC3E}">
        <p14:creationId xmlns:p14="http://schemas.microsoft.com/office/powerpoint/2010/main" val="23997324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righ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916" y="108154"/>
            <a:ext cx="3951135" cy="1077218"/>
          </a:xfrm>
          <a:prstGeom prst="rect">
            <a:avLst/>
          </a:prstGeom>
          <a:noFill/>
        </p:spPr>
        <p:txBody>
          <a:bodyPr wrap="square" rtlCol="0">
            <a:spAutoFit/>
          </a:bodyPr>
          <a:lstStyle/>
          <a:p>
            <a:r>
              <a:rPr lang="en-US" sz="3200" dirty="0" smtClean="0">
                <a:solidFill>
                  <a:schemeClr val="accent5">
                    <a:lumMod val="50000"/>
                  </a:schemeClr>
                </a:solidFill>
                <a:latin typeface="Museo Slab 500" panose="02000000000000000000" pitchFamily="50" charset="0"/>
              </a:rPr>
              <a:t>Tier 3/Intensive PBIS</a:t>
            </a:r>
            <a:endParaRPr lang="en-US" sz="3200" dirty="0">
              <a:solidFill>
                <a:schemeClr val="accent5">
                  <a:lumMod val="50000"/>
                </a:schemeClr>
              </a:solidFill>
              <a:latin typeface="Museo Slab 500" panose="02000000000000000000" pitchFamily="50"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060" r="14456" b="30101"/>
          <a:stretch/>
        </p:blipFill>
        <p:spPr>
          <a:xfrm>
            <a:off x="-13648" y="0"/>
            <a:ext cx="9157648" cy="6823881"/>
          </a:xfrm>
          <a:prstGeom prst="rect">
            <a:avLst/>
          </a:prstGeom>
        </p:spPr>
      </p:pic>
      <p:sp>
        <p:nvSpPr>
          <p:cNvPr id="5" name="Right Arrow 4"/>
          <p:cNvSpPr/>
          <p:nvPr/>
        </p:nvSpPr>
        <p:spPr>
          <a:xfrm>
            <a:off x="461065" y="0"/>
            <a:ext cx="3736258" cy="1838632"/>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smtClean="0"/>
              <a:t>Outcomes: </a:t>
            </a:r>
            <a:r>
              <a:rPr lang="en-US" dirty="0"/>
              <a:t>Use with 3-5% of </a:t>
            </a:r>
            <a:r>
              <a:rPr lang="en-US" dirty="0" smtClean="0"/>
              <a:t>students; Students reach individual goals </a:t>
            </a:r>
            <a:endParaRPr lang="en-US" dirty="0"/>
          </a:p>
        </p:txBody>
      </p:sp>
      <p:sp>
        <p:nvSpPr>
          <p:cNvPr id="6" name="Right Arrow 5"/>
          <p:cNvSpPr/>
          <p:nvPr/>
        </p:nvSpPr>
        <p:spPr>
          <a:xfrm>
            <a:off x="256354" y="807475"/>
            <a:ext cx="3736258" cy="1838632"/>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smtClean="0"/>
              <a:t>Data:</a:t>
            </a:r>
            <a:r>
              <a:rPr lang="en-US" dirty="0" smtClean="0"/>
              <a:t> Rating Scales, ODRs, Daily Point Cards, progress from Tier 2, Results of Complex FBA, </a:t>
            </a:r>
            <a:r>
              <a:rPr lang="en-US" dirty="0" err="1" smtClean="0"/>
              <a:t>etc</a:t>
            </a:r>
            <a:endParaRPr lang="en-US" dirty="0"/>
          </a:p>
        </p:txBody>
      </p:sp>
      <p:sp>
        <p:nvSpPr>
          <p:cNvPr id="7" name="Left Arrow 6"/>
          <p:cNvSpPr/>
          <p:nvPr/>
        </p:nvSpPr>
        <p:spPr>
          <a:xfrm>
            <a:off x="4936510" y="0"/>
            <a:ext cx="4168878" cy="1726791"/>
          </a:xfrm>
          <a:prstGeom prst="lef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en-US" b="1" dirty="0" smtClean="0"/>
              <a:t>Practices: </a:t>
            </a:r>
            <a:r>
              <a:rPr lang="en-US" dirty="0" smtClean="0"/>
              <a:t>Individualized interventions, Wrap-Around supports</a:t>
            </a:r>
            <a:endParaRPr lang="en-US" b="1" dirty="0"/>
          </a:p>
        </p:txBody>
      </p:sp>
      <p:sp>
        <p:nvSpPr>
          <p:cNvPr id="9" name="Left Arrow 8"/>
          <p:cNvSpPr/>
          <p:nvPr/>
        </p:nvSpPr>
        <p:spPr>
          <a:xfrm>
            <a:off x="4936510" y="863395"/>
            <a:ext cx="4168878" cy="1838632"/>
          </a:xfrm>
          <a:prstGeom prst="lef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en-US" b="1" dirty="0" smtClean="0"/>
              <a:t>Systems: </a:t>
            </a:r>
            <a:r>
              <a:rPr lang="en-US" dirty="0" smtClean="0"/>
              <a:t>Team-based, Process for identifying students and providing support, Data system and use, </a:t>
            </a:r>
            <a:r>
              <a:rPr lang="en-US" dirty="0" err="1" smtClean="0"/>
              <a:t>etc</a:t>
            </a:r>
            <a:endParaRPr lang="en-US" b="1" dirty="0"/>
          </a:p>
        </p:txBody>
      </p:sp>
    </p:spTree>
    <p:extLst>
      <p:ext uri="{BB962C8B-B14F-4D97-AF65-F5344CB8AC3E}">
        <p14:creationId xmlns:p14="http://schemas.microsoft.com/office/powerpoint/2010/main" val="9441061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righ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2369</Words>
  <Application>Microsoft Office PowerPoint</Application>
  <PresentationFormat>On-screen Show (4:3)</PresentationFormat>
  <Paragraphs>243</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1_Office Theme</vt:lpstr>
      <vt:lpstr>PowerPoint Presentation</vt:lpstr>
      <vt:lpstr>Objectives</vt:lpstr>
      <vt:lpstr>Who is in the room?</vt:lpstr>
      <vt:lpstr>Think, Write, Share</vt:lpstr>
      <vt:lpstr>PowerPoint Presentation</vt:lpstr>
      <vt:lpstr>PowerPoint Presentation</vt:lpstr>
      <vt:lpstr>PowerPoint Presentation</vt:lpstr>
      <vt:lpstr>PowerPoint Presentation</vt:lpstr>
      <vt:lpstr>PowerPoint Presentation</vt:lpstr>
      <vt:lpstr>What is Social Emotional Learning</vt:lpstr>
      <vt:lpstr>Social Emotional Learning</vt:lpstr>
      <vt:lpstr>Levels of School-wide SEL and 5 Domains of SEL</vt:lpstr>
      <vt:lpstr>Building Bridges to Language  </vt:lpstr>
      <vt:lpstr>Think, Write, Share</vt:lpstr>
      <vt:lpstr>Traditional Representation of each Approach</vt:lpstr>
      <vt:lpstr>EBP for Social Skills</vt:lpstr>
      <vt:lpstr>Connecting to PBIS</vt:lpstr>
      <vt:lpstr>PowerPoint Presentation</vt:lpstr>
      <vt:lpstr>Questions Teams Asks:</vt:lpstr>
      <vt:lpstr>PowerPoint Presentation</vt:lpstr>
      <vt:lpstr>Think, Write, Share</vt:lpstr>
      <vt:lpstr>What exactly IS a trauma-sensitive school? </vt:lpstr>
      <vt:lpstr>Linking Trauma Informed Approaches with PBIS</vt:lpstr>
      <vt:lpstr>Becoming even more Trauma Sensitive… </vt:lpstr>
      <vt:lpstr>Think, Write, Share</vt:lpstr>
    </vt:vector>
  </TitlesOfParts>
  <Company>Colorado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DeSousa, Lynne</dc:creator>
  <cp:lastModifiedBy>Watchorn, Kim</cp:lastModifiedBy>
  <cp:revision>35</cp:revision>
  <cp:lastPrinted>2017-06-22T19:37:53Z</cp:lastPrinted>
  <dcterms:created xsi:type="dcterms:W3CDTF">2017-06-20T17:13:37Z</dcterms:created>
  <dcterms:modified xsi:type="dcterms:W3CDTF">2017-10-05T06:13:56Z</dcterms:modified>
</cp:coreProperties>
</file>