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3" r:id="rId4"/>
    <p:sldMasterId id="2147483735" r:id="rId5"/>
    <p:sldMasterId id="2147483660" r:id="rId6"/>
  </p:sldMasterIdLst>
  <p:notesMasterIdLst>
    <p:notesMasterId r:id="rId53"/>
  </p:notesMasterIdLst>
  <p:sldIdLst>
    <p:sldId id="270" r:id="rId7"/>
    <p:sldId id="11470" r:id="rId8"/>
    <p:sldId id="11472" r:id="rId9"/>
    <p:sldId id="302" r:id="rId10"/>
    <p:sldId id="11509" r:id="rId11"/>
    <p:sldId id="11519" r:id="rId12"/>
    <p:sldId id="11471" r:id="rId13"/>
    <p:sldId id="11497" r:id="rId14"/>
    <p:sldId id="303" r:id="rId15"/>
    <p:sldId id="326" r:id="rId16"/>
    <p:sldId id="344" r:id="rId17"/>
    <p:sldId id="11500" r:id="rId18"/>
    <p:sldId id="11469" r:id="rId19"/>
    <p:sldId id="263" r:id="rId20"/>
    <p:sldId id="11491" r:id="rId21"/>
    <p:sldId id="11506" r:id="rId22"/>
    <p:sldId id="11507" r:id="rId23"/>
    <p:sldId id="11493" r:id="rId24"/>
    <p:sldId id="11511" r:id="rId25"/>
    <p:sldId id="11512" r:id="rId26"/>
    <p:sldId id="11526" r:id="rId27"/>
    <p:sldId id="11513" r:id="rId28"/>
    <p:sldId id="11486" r:id="rId29"/>
    <p:sldId id="11514" r:id="rId30"/>
    <p:sldId id="11524" r:id="rId31"/>
    <p:sldId id="11487" r:id="rId32"/>
    <p:sldId id="11515" r:id="rId33"/>
    <p:sldId id="11527" r:id="rId34"/>
    <p:sldId id="11528" r:id="rId35"/>
    <p:sldId id="11516" r:id="rId36"/>
    <p:sldId id="345" r:id="rId37"/>
    <p:sldId id="11517" r:id="rId38"/>
    <p:sldId id="11447" r:id="rId39"/>
    <p:sldId id="267" r:id="rId40"/>
    <p:sldId id="272" r:id="rId41"/>
    <p:sldId id="11496" r:id="rId42"/>
    <p:sldId id="11501" r:id="rId43"/>
    <p:sldId id="11502" r:id="rId44"/>
    <p:sldId id="11503" r:id="rId45"/>
    <p:sldId id="11504" r:id="rId46"/>
    <p:sldId id="11518" r:id="rId47"/>
    <p:sldId id="11508" r:id="rId48"/>
    <p:sldId id="11494" r:id="rId49"/>
    <p:sldId id="11468" r:id="rId50"/>
    <p:sldId id="11522" r:id="rId51"/>
    <p:sldId id="11365" r:id="rId52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54"/>
      <p:bold r:id="rId55"/>
      <p:italic r:id="rId56"/>
      <p:boldItalic r:id="rId57"/>
    </p:embeddedFont>
    <p:embeddedFont>
      <p:font typeface="Montserrat Medium" panose="00000600000000000000" pitchFamily="2" charset="0"/>
      <p:regular r:id="rId58"/>
      <p:italic r:id="rId59"/>
    </p:embeddedFont>
    <p:embeddedFont>
      <p:font typeface="Montserrat SemiBold" panose="00000700000000000000" pitchFamily="2" charset="0"/>
      <p:bold r:id="rId60"/>
      <p:boldItalic r:id="rId61"/>
    </p:embeddedFont>
    <p:embeddedFont>
      <p:font typeface="Roboto" panose="02000000000000000000" pitchFamily="2" charset="0"/>
      <p:regular r:id="rId62"/>
      <p:bold r:id="rId63"/>
      <p:italic r:id="rId64"/>
      <p:boldItalic r:id="rId65"/>
    </p:embeddedFont>
    <p:embeddedFont>
      <p:font typeface="Roboto Medium" panose="02000000000000000000" pitchFamily="2" charset="0"/>
      <p:regular r:id="rId66"/>
      <p:bold r:id="rId67"/>
      <p:italic r:id="rId68"/>
      <p:boldItalic r:id="rId69"/>
    </p:embeddedFont>
    <p:embeddedFont>
      <p:font typeface="Rockwell" panose="02060603020205020403" pitchFamily="18" charset="0"/>
      <p:regular r:id="rId70"/>
      <p:bold r:id="rId71"/>
      <p:italic r:id="rId72"/>
      <p:boldItalic r:id="rId73"/>
    </p:embeddedFont>
    <p:embeddedFont>
      <p:font typeface="Tahoma" panose="020B0604030504040204" pitchFamily="34" charset="0"/>
      <p:regular r:id="rId74"/>
      <p:bold r:id="rId75"/>
    </p:embeddedFont>
    <p:embeddedFont>
      <p:font typeface="Trebuchet MS" panose="020B0603020202020204" pitchFamily="34" charset="0"/>
      <p:regular r:id="rId76"/>
      <p:bold r:id="rId77"/>
      <p:italic r:id="rId78"/>
      <p:boldItalic r:id="rId7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25" roundtripDataSignature="AMtx7milG3FEVXcC7RlEFZX6qYD3+//pK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B045A4E-28D3-4DEB-64B2-5EB13A811039}" name="Baskin, Heather" initials="BH" userId="S::baskin_h@cde.state.co.us::235280e0-8027-4781-bd6f-ac05fc1ddeca" providerId="AD"/>
  <p188:author id="{BBCD2662-5B2C-47A9-57E3-22C903AB1C56}" name="Langley, Paige" initials="LP" userId="S::langley_p@cde.state.co.us::9cff9844-9ed4-42d1-9826-cd84789cb419" providerId="AD"/>
  <p188:author id="{D517E865-5F42-1196-8DAE-2EAB9D24D48B}" name="Klabo, Krista, ED.S., NCSP" initials="KN" userId="S::klabo_k@cde.state.co.us::5c706ae7-a413-4513-a530-b6116523be04" providerId="AD"/>
  <p188:author id="{74DB1373-2F57-E6AA-F8E5-49665346F09E}" name="Kirchhof, Christina" initials="KC" userId="S::kirchhof_c@cde.state.co.us::7c6ffb67-b42b-4a6c-a57a-24ee92f295b3" providerId="AD"/>
  <p188:author id="{EAA07BA9-F749-7661-6950-3248485E5A28}" name="Langley, Paige" initials="PL" userId="S::Langley_P@cde.state.co.us::9cff9844-9ed4-42d1-9826-cd84789cb419" providerId="AD"/>
  <p188:author id="{E1CF03C2-CFE5-5802-2B8A-1695EC7CAE46}" name="Daldegan, Evan" initials="ED" userId="S::Daldegan_E@cde.state.co.us::1df97bf7-cecb-41d7-b4d0-dc27909c759c" providerId="AD"/>
  <p188:author id="{253B7BEF-D1F4-932B-560F-C50CFA97000C}" name="Kirchhof, Christina" initials="CK" userId="S::Kirchhof_c@cde.state.co.us::7c6ffb67-b42b-4a6c-a57a-24ee92f295b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4F"/>
    <a:srgbClr val="FF0101"/>
    <a:srgbClr val="00AA48"/>
    <a:srgbClr val="0A0A0A"/>
    <a:srgbClr val="4CADB4"/>
    <a:srgbClr val="43B4BD"/>
    <a:srgbClr val="36BCCA"/>
    <a:srgbClr val="43ACBD"/>
    <a:srgbClr val="33CCCC"/>
    <a:srgbClr val="FC9E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392" autoAdjust="0"/>
  </p:normalViewPr>
  <p:slideViewPr>
    <p:cSldViewPr snapToGrid="0">
      <p:cViewPr varScale="1">
        <p:scale>
          <a:sx n="107" d="100"/>
          <a:sy n="107" d="100"/>
        </p:scale>
        <p:origin x="1656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74" Type="http://schemas.openxmlformats.org/officeDocument/2006/relationships/font" Target="fonts/font21.fntdata"/><Relationship Id="rId79" Type="http://schemas.openxmlformats.org/officeDocument/2006/relationships/font" Target="fonts/font26.fntdata"/><Relationship Id="rId12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font" Target="fonts/font16.fntdata"/><Relationship Id="rId77" Type="http://schemas.openxmlformats.org/officeDocument/2006/relationships/font" Target="fonts/font24.fntdata"/><Relationship Id="rId126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font" Target="fonts/font19.fntdata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129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font" Target="fonts/font17.fntdata"/><Relationship Id="rId75" Type="http://schemas.openxmlformats.org/officeDocument/2006/relationships/font" Target="fonts/font22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font" Target="fonts/font4.fntdata"/><Relationship Id="rId127" Type="http://schemas.openxmlformats.org/officeDocument/2006/relationships/viewProps" Target="viewProp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3" Type="http://schemas.openxmlformats.org/officeDocument/2006/relationships/font" Target="fonts/font20.fntdata"/><Relationship Id="rId78" Type="http://schemas.openxmlformats.org/officeDocument/2006/relationships/font" Target="fonts/font25.fntdata"/><Relationship Id="rId130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font" Target="fonts/font2.fntdata"/><Relationship Id="rId76" Type="http://schemas.openxmlformats.org/officeDocument/2006/relationships/font" Target="fonts/font23.fntdata"/><Relationship Id="rId125" Type="http://customschemas.google.com/relationships/presentationmetadata" Target="metadata"/><Relationship Id="rId7" Type="http://schemas.openxmlformats.org/officeDocument/2006/relationships/slide" Target="slides/slide1.xml"/><Relationship Id="rId71" Type="http://schemas.openxmlformats.org/officeDocument/2006/relationships/font" Target="fonts/font18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font" Target="fonts/font13.fntdata"/><Relationship Id="rId6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1" name="Google Shape;47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455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52907-2DBD-8F66-AF45-15DAB88C8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9EFAE7-5740-7D06-73B2-F3A1EF158C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8733C9-CECB-825C-65F2-1D15A5E676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8769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D7005-4975-7093-AE76-594C85AAE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215B10-3424-3083-FF80-9A727C69C8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CEDBCC-50A1-847B-F026-D695E59811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880AFD-F857-DE5E-DB78-FB0CB86022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30FA5-EC34-42A7-9F4E-A672C588214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6837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37596dd8440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37596dd8440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898" name="Google Shape;898;g37596dd8440_0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50F28-599D-3C52-A7FC-FBC773E13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7D9453-C517-E2E9-47DD-B57AA9E096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AA0E7D-F4C3-2BA4-AF38-CE295C86E8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753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21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9709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1610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D15D4-CFF8-56F1-E0CA-255C0A3A9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0F3B46-A989-0FD6-F5A5-F36B2E7E10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7625CE-E202-180A-2ADC-A5B55D1466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3803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0A427-3F80-877B-0EA1-4E6127806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0F7EAD-1FDB-BA6D-2E7D-216FA76002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181C4E-D246-84AF-417F-EAD5692951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579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0550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2041E-B66F-A23F-55C0-D8465EE64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1C0530-588E-5021-9768-54FEE67188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674415-E73D-32B5-480B-99AD7ACB21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354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A4C6D-C39D-CCA8-7C40-893179CA3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28F879-0102-88DF-0103-B606C6066E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B348EC-B11E-273C-0465-645A7DE8FA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6308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2489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EC50C-31A2-B8E2-713F-18D6E4640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687B78-6C31-FEAB-5419-E5AB7DE0CB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E589B8-7B06-003C-CE47-FB3F4B27BA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1746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CB1AC-1E50-A486-EDE7-05060633E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55A0DB-3EE7-22A4-40E9-9F450F8DB1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D7615D-75F8-399A-C710-77562A8EFB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9212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9236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F6191-D7EF-D525-4A7B-B46536508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E5C2F8-BDA2-6D2B-3A0C-01F082EAC6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2CBA12-B668-914B-C41C-5487785828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57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F777A-0A2D-AAEC-C37D-ABB2E722A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C60156-7F70-63B5-FCA7-5B9E601485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3708C5-EDD7-EBBA-334C-F53357C8AC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3943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0E1C5E-5DBC-F3DB-935F-BF675E8A2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EC7F2E-82B6-A673-D40F-19E95E80B3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63A11F-2515-DEE0-F05A-C2D55E2E38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6247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E3D06-D854-31C3-98FF-B18119F31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8CB5D0-1C43-8687-F115-5BBA93DABF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5D40CF-5543-9F50-36D1-41AEBE2407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53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7976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30FA5-EC34-42A7-9F4E-A672C588214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103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047AF-9993-5585-3780-C41ECB823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F7E692-99DB-09FA-252E-7ABC123DC7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909327-94CC-A1EB-F9FB-A8F8F11B6A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60C082-6FD2-17A9-BE16-7DD1132C0C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D05C0-9DFA-4D78-BE2D-E72D06BEB45A}" type="slidenum">
              <a:rPr lang="en-US" smtClean="0"/>
              <a:t>32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759AB4-4B0F-1970-C15D-35534A22998C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4/20/2018</a:t>
            </a:r>
          </a:p>
        </p:txBody>
      </p:sp>
    </p:spTree>
    <p:extLst>
      <p:ext uri="{BB962C8B-B14F-4D97-AF65-F5344CB8AC3E}">
        <p14:creationId xmlns:p14="http://schemas.microsoft.com/office/powerpoint/2010/main" val="41096136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D05C0-9DFA-4D78-BE2D-E72D06BEB45A}" type="slidenum">
              <a:rPr lang="en-US" smtClean="0"/>
              <a:t>33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4/20/2018</a:t>
            </a:r>
          </a:p>
        </p:txBody>
      </p:sp>
    </p:spTree>
    <p:extLst>
      <p:ext uri="{BB962C8B-B14F-4D97-AF65-F5344CB8AC3E}">
        <p14:creationId xmlns:p14="http://schemas.microsoft.com/office/powerpoint/2010/main" val="42447984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ED05C0-9DFA-4D78-BE2D-E72D06BEB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8128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ED05C0-9DFA-4D78-BE2D-E72D06BEB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1257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98956-6359-356D-160F-170A0601C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38F7BD-924F-6C9D-234C-0ACA5A92E7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A2B264-3583-9C9D-1B0A-8BBC0D5A4C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8192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7011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348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67900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473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14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73394-C778-9238-7A00-0A1A7AE11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7207F9-6EF2-C0C2-AA26-C37EE137FC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9AB01F-28C3-A7FC-45AD-A0B1FC26DC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7278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9314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3297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620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14448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6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" name="Google Shape;161;p6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11/23/22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" name="Google Shape;162;p6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16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089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35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39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16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indent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30FA5-EC34-42A7-9F4E-A672C588214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31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blank - Orange">
  <p:cSld name="SECTION_HEADER_1_2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5"/>
          <p:cNvSpPr/>
          <p:nvPr/>
        </p:nvSpPr>
        <p:spPr>
          <a:xfrm>
            <a:off x="0" y="4311400"/>
            <a:ext cx="9144000" cy="8394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" name="Google Shape;56;p35"/>
          <p:cNvSpPr txBox="1"/>
          <p:nvPr/>
        </p:nvSpPr>
        <p:spPr>
          <a:xfrm>
            <a:off x="123875" y="4164100"/>
            <a:ext cx="48636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" name="Google Shape;57;p35"/>
          <p:cNvSpPr txBox="1">
            <a:spLocks noGrp="1"/>
          </p:cNvSpPr>
          <p:nvPr>
            <p:ph type="title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8" name="Google Shape;58;p35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" name="Google Shape;59;p35" descr="CDE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can be copy/pasted to other slides - 01">
  <p:cSld name="TITLE_AND_BODY_1_1_1_1_1_1_1_1_1_1_1_1_1_1_1_1_1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58" descr="Photo of elementary stude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58" descr="Photo of elementary stud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1933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58" descr="Photo of elementary students and teach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1467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58" descr="Photo of elementary stud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210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58" descr="Photo of elementary stud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00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58" descr="Photo of elementary stud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41933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58" descr="Photo of elementary studen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31467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58" descr="Photo of elementary students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21000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5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can be copy/pasted to other slides - 02">
  <p:cSld name="TITLE_AND_BODY_1_1_1_1_1_1_1_1_1_1_1_1_1_1_1_1_1_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59" descr="Photo of elementary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59" descr="Photo of elementary student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1933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59" descr="Photo of high school stud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1467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59" descr="Photo of high school student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210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59" descr="Photo of high school student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00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59" descr="Photo of high school stud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41933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59" descr="Photo of high school student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31467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59" descr="Photo of high school student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21000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5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can be copy/pasted to other slides - 03">
  <p:cSld name="TITLE_AND_BODY_1_1_1_1_1_1_1_1_1_1_1_1_1_1_1_1_1_1_1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60" descr="Photo of high school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60" descr="Photo of high school stud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1933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60" descr="Photo of high school student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1467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6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6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5" name="Google Shape;315;p6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6" name="Google Shape;316;p6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6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19" name="Google Shape;319;p6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67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31" name="Google Shape;331;p6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2" name="Google Shape;332;p6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1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eb57fa4619_1_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5" name="Google Shape;335;g2eb57fa4619_1_2"/>
          <p:cNvSpPr txBox="1">
            <a:spLocks noGrp="1"/>
          </p:cNvSpPr>
          <p:nvPr>
            <p:ph type="sldNum" idx="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36" name="Google Shape;336;g2eb57fa4619_1_2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g2eb57fa4619_1_2"/>
          <p:cNvSpPr txBox="1"/>
          <p:nvPr/>
        </p:nvSpPr>
        <p:spPr>
          <a:xfrm>
            <a:off x="311700" y="708075"/>
            <a:ext cx="55566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Vision </a:t>
            </a:r>
            <a:endParaRPr sz="1200" b="0" i="0" u="none" strike="noStrike" cap="none">
              <a:solidFill>
                <a:srgbClr val="EF75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To create an equitable educational environment where </a:t>
            </a:r>
            <a:r>
              <a:rPr lang="en" sz="10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all</a:t>
            </a:r>
            <a:r>
              <a:rPr lang="en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students and staff in Colorado thrive</a:t>
            </a:r>
            <a:endParaRPr sz="2000" b="0" i="0" u="none" strike="noStrike" cap="non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338" name="Google Shape;338;g2eb57fa4619_1_2" descr="&quot;&quot;"/>
          <p:cNvCxnSpPr/>
          <p:nvPr/>
        </p:nvCxnSpPr>
        <p:spPr>
          <a:xfrm>
            <a:off x="-160100" y="1282346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39" name="Google Shape;339;g2eb57fa4619_1_2"/>
          <p:cNvSpPr txBox="1"/>
          <p:nvPr/>
        </p:nvSpPr>
        <p:spPr>
          <a:xfrm>
            <a:off x="3249133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SERVE</a:t>
            </a:r>
            <a:endParaRPr sz="1100" b="0" i="0" u="none" strike="noStrike" cap="none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5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Provide actionable support to local educational agencies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0" name="Google Shape;340;g2eb57fa4619_1_2"/>
          <p:cNvSpPr txBox="1"/>
          <p:nvPr/>
        </p:nvSpPr>
        <p:spPr>
          <a:xfrm>
            <a:off x="5239167" y="1630850"/>
            <a:ext cx="1600200" cy="6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</a:t>
            </a: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GUIDE</a:t>
            </a:r>
            <a:endParaRPr sz="1400" b="1" i="0" u="none" strike="noStrike" cap="none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Implement policy and legislation in an effective way 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1" name="Google Shape;341;g2eb57fa4619_1_2"/>
          <p:cNvSpPr txBox="1"/>
          <p:nvPr/>
        </p:nvSpPr>
        <p:spPr>
          <a:xfrm>
            <a:off x="7229200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ELEVATE</a:t>
            </a:r>
            <a:endParaRPr sz="1400" b="1" i="0" u="none" strike="noStrike" cap="none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Share the experiences of local educational agencies and students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2" name="Google Shape;342;g2eb57fa4619_1_2"/>
          <p:cNvSpPr txBox="1"/>
          <p:nvPr/>
        </p:nvSpPr>
        <p:spPr>
          <a:xfrm>
            <a:off x="311700" y="1368825"/>
            <a:ext cx="25476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Role</a:t>
            </a:r>
            <a:endParaRPr sz="1600" b="1" i="0" u="none" strike="noStrike" cap="none">
              <a:solidFill>
                <a:srgbClr val="EF75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To improve student outcomes and ensure students and families across Colorado have access to high-quality schools, we will: 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3" name="Google Shape;343;g2eb57fa4619_1_2"/>
          <p:cNvSpPr txBox="1"/>
          <p:nvPr/>
        </p:nvSpPr>
        <p:spPr>
          <a:xfrm>
            <a:off x="311700" y="2586100"/>
            <a:ext cx="84273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Core Values:    </a:t>
            </a: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INTEGRITY  |  EQUITY  |  ACCOUNTABILITY  |  TRUST  |  SERVICE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4" name="Google Shape;344;g2eb57fa4619_1_2" descr="&quot;&quot;"/>
          <p:cNvCxnSpPr/>
          <p:nvPr/>
        </p:nvCxnSpPr>
        <p:spPr>
          <a:xfrm>
            <a:off x="3130417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345" name="Google Shape;345;g2eb57fa4619_1_2"/>
          <p:cNvGrpSpPr/>
          <p:nvPr/>
        </p:nvGrpSpPr>
        <p:grpSpPr>
          <a:xfrm>
            <a:off x="311700" y="3548650"/>
            <a:ext cx="8363900" cy="646200"/>
            <a:chOff x="375100" y="3396250"/>
            <a:chExt cx="8363900" cy="646200"/>
          </a:xfrm>
        </p:grpSpPr>
        <p:sp>
          <p:nvSpPr>
            <p:cNvPr id="346" name="Google Shape;346;g2eb57fa4619_1_2"/>
            <p:cNvSpPr/>
            <p:nvPr/>
          </p:nvSpPr>
          <p:spPr>
            <a:xfrm rot="5400000">
              <a:off x="71244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g2eb57fa4619_1_2"/>
            <p:cNvSpPr/>
            <p:nvPr/>
          </p:nvSpPr>
          <p:spPr>
            <a:xfrm rot="5400000">
              <a:off x="5197433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g2eb57fa4619_1_2"/>
            <p:cNvSpPr/>
            <p:nvPr/>
          </p:nvSpPr>
          <p:spPr>
            <a:xfrm rot="5400000">
              <a:off x="3270467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g2eb57fa4619_1_2"/>
            <p:cNvSpPr/>
            <p:nvPr/>
          </p:nvSpPr>
          <p:spPr>
            <a:xfrm rot="5400000">
              <a:off x="13435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g2eb57fa4619_1_2"/>
            <p:cNvSpPr txBox="1"/>
            <p:nvPr/>
          </p:nvSpPr>
          <p:spPr>
            <a:xfrm>
              <a:off x="959725" y="3534700"/>
              <a:ext cx="1801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Increase Student</a:t>
              </a:r>
              <a:b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Engagement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1" name="Google Shape;351;g2eb57fa4619_1_2"/>
            <p:cNvSpPr txBox="1"/>
            <p:nvPr/>
          </p:nvSpPr>
          <p:spPr>
            <a:xfrm>
              <a:off x="3118651" y="35299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Accelerate Student Outcomes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2" name="Google Shape;352;g2eb57fa4619_1_2"/>
            <p:cNvSpPr txBox="1"/>
            <p:nvPr/>
          </p:nvSpPr>
          <p:spPr>
            <a:xfrm>
              <a:off x="7024201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Provide Operational Excellence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3" name="Google Shape;353;g2eb57fa4619_1_2"/>
            <p:cNvSpPr txBox="1"/>
            <p:nvPr/>
          </p:nvSpPr>
          <p:spPr>
            <a:xfrm>
              <a:off x="5071413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Strengthen the Educator Workforce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cxnSp>
        <p:nvCxnSpPr>
          <p:cNvPr id="354" name="Google Shape;354;g2eb57fa4619_1_2" descr="&quot;&quot;"/>
          <p:cNvCxnSpPr/>
          <p:nvPr/>
        </p:nvCxnSpPr>
        <p:spPr>
          <a:xfrm>
            <a:off x="5120450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55" name="Google Shape;355;g2eb57fa4619_1_2" descr="&quot;&quot;"/>
          <p:cNvCxnSpPr/>
          <p:nvPr/>
        </p:nvCxnSpPr>
        <p:spPr>
          <a:xfrm>
            <a:off x="7110483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56" name="Google Shape;356;g2eb57fa4619_1_2"/>
          <p:cNvCxnSpPr/>
          <p:nvPr/>
        </p:nvCxnSpPr>
        <p:spPr>
          <a:xfrm>
            <a:off x="-160100" y="2409466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57" name="Google Shape;357;g2eb57fa4619_1_2"/>
          <p:cNvCxnSpPr/>
          <p:nvPr/>
        </p:nvCxnSpPr>
        <p:spPr>
          <a:xfrm>
            <a:off x="-160100" y="3016625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58" name="Google Shape;358;g2eb57fa4619_1_2"/>
          <p:cNvSpPr txBox="1"/>
          <p:nvPr/>
        </p:nvSpPr>
        <p:spPr>
          <a:xfrm>
            <a:off x="311700" y="3219775"/>
            <a:ext cx="16002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Priorities: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g2eb57fa4619_1_2"/>
          <p:cNvSpPr txBox="1"/>
          <p:nvPr/>
        </p:nvSpPr>
        <p:spPr>
          <a:xfrm>
            <a:off x="311700" y="171000"/>
            <a:ext cx="5556600" cy="2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Theory of Change</a:t>
            </a:r>
            <a:endParaRPr sz="20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60" name="Google Shape;360;g2eb57fa4619_1_2" descr="&quot;&quot;"/>
          <p:cNvCxnSpPr/>
          <p:nvPr/>
        </p:nvCxnSpPr>
        <p:spPr>
          <a:xfrm>
            <a:off x="-160100" y="588900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61" name="Google Shape;361;g2eb57fa4619_1_2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2" name="Google Shape;362;g2eb57fa4619_1_2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/>
          <p:nvPr/>
        </p:nvSpPr>
        <p:spPr>
          <a:xfrm>
            <a:off x="0" y="3506431"/>
            <a:ext cx="9144000" cy="1637071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00953A">
                  <a:alpha val="48235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8"/>
          <p:cNvSpPr txBox="1">
            <a:spLocks noGrp="1"/>
          </p:cNvSpPr>
          <p:nvPr>
            <p:ph type="ctrTitle"/>
          </p:nvPr>
        </p:nvSpPr>
        <p:spPr>
          <a:xfrm>
            <a:off x="685801" y="2493127"/>
            <a:ext cx="7801897" cy="730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8"/>
          <p:cNvSpPr txBox="1">
            <a:spLocks noGrp="1"/>
          </p:cNvSpPr>
          <p:nvPr>
            <p:ph type="subTitle" idx="1"/>
          </p:nvPr>
        </p:nvSpPr>
        <p:spPr>
          <a:xfrm>
            <a:off x="685801" y="3506431"/>
            <a:ext cx="7801897" cy="436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9" name="Google Shape;19;p8"/>
          <p:cNvSpPr txBox="1">
            <a:spLocks noGrp="1"/>
          </p:cNvSpPr>
          <p:nvPr>
            <p:ph type="sldNum" idx="12"/>
          </p:nvPr>
        </p:nvSpPr>
        <p:spPr>
          <a:xfrm>
            <a:off x="249655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12246" y="474531"/>
            <a:ext cx="2116730" cy="13217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Google Shape;21;p8"/>
          <p:cNvCxnSpPr/>
          <p:nvPr/>
        </p:nvCxnSpPr>
        <p:spPr>
          <a:xfrm>
            <a:off x="685802" y="2079522"/>
            <a:ext cx="7801897" cy="0"/>
          </a:xfrm>
          <a:prstGeom prst="straightConnector1">
            <a:avLst/>
          </a:prstGeom>
          <a:noFill/>
          <a:ln w="19050" cap="flat" cmpd="sng">
            <a:solidFill>
              <a:srgbClr val="00953A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7549674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lank">
  <p:cSld name="3_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3"/>
            <a:ext cx="9143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12"/>
          <p:cNvSpPr txBox="1">
            <a:spLocks noGrp="1"/>
          </p:cNvSpPr>
          <p:nvPr>
            <p:ph type="ctrTitle"/>
          </p:nvPr>
        </p:nvSpPr>
        <p:spPr>
          <a:xfrm>
            <a:off x="0" y="1946787"/>
            <a:ext cx="9144000" cy="1753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sldNum" idx="12"/>
          </p:nvPr>
        </p:nvSpPr>
        <p:spPr>
          <a:xfrm>
            <a:off x="170937" y="482026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2266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image - Orange" type="secHead">
  <p:cSld name="SECTION_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4"/>
          <p:cNvSpPr/>
          <p:nvPr/>
        </p:nvSpPr>
        <p:spPr>
          <a:xfrm>
            <a:off x="0" y="4311400"/>
            <a:ext cx="9144000" cy="8394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34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34"/>
          <p:cNvSpPr txBox="1"/>
          <p:nvPr/>
        </p:nvSpPr>
        <p:spPr>
          <a:xfrm>
            <a:off x="123875" y="4164100"/>
            <a:ext cx="48636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4" name="Google Shape;64;p34" descr="CDE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34" descr="&quot;&quot;"/>
          <p:cNvCxnSpPr/>
          <p:nvPr/>
        </p:nvCxnSpPr>
        <p:spPr>
          <a:xfrm>
            <a:off x="0" y="91835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87BF4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7" name="Google Shape;67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77900" cy="30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8" name="Google Shape;68;p34"/>
          <p:cNvSpPr txBox="1">
            <a:spLocks noGrp="1"/>
          </p:cNvSpPr>
          <p:nvPr>
            <p:ph type="title" idx="2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69" name="Google Shape;69;p34" descr="Photo of elementary stud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9200" y="616825"/>
            <a:ext cx="3034799" cy="3034799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3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0"/>
          <p:cNvSpPr txBox="1">
            <a:spLocks noGrp="1"/>
          </p:cNvSpPr>
          <p:nvPr>
            <p:ph type="body" idx="1"/>
          </p:nvPr>
        </p:nvSpPr>
        <p:spPr>
          <a:xfrm>
            <a:off x="628650" y="1165860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857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685800" lvl="1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body" idx="2"/>
          </p:nvPr>
        </p:nvSpPr>
        <p:spPr>
          <a:xfrm>
            <a:off x="4629150" y="1165860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857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685800" lvl="1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9" name="Google Shape;29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86705" y="4629151"/>
            <a:ext cx="857291" cy="364739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20"/>
          <p:cNvSpPr txBox="1">
            <a:spLocks noGrp="1"/>
          </p:cNvSpPr>
          <p:nvPr>
            <p:ph type="sldNum" idx="12"/>
          </p:nvPr>
        </p:nvSpPr>
        <p:spPr>
          <a:xfrm>
            <a:off x="249655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31" name="Google Shape;3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" y="1"/>
            <a:ext cx="9143990" cy="914399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20"/>
          <p:cNvSpPr txBox="1">
            <a:spLocks noGrp="1"/>
          </p:cNvSpPr>
          <p:nvPr>
            <p:ph type="title"/>
          </p:nvPr>
        </p:nvSpPr>
        <p:spPr>
          <a:xfrm>
            <a:off x="332674" y="153882"/>
            <a:ext cx="6048876" cy="673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87860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7" cy="91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194" y="190885"/>
            <a:ext cx="6081865" cy="567314"/>
          </a:xfrm>
        </p:spPr>
        <p:txBody>
          <a:bodyPr lIns="0" tIns="0" rIns="0" bIns="0" anchor="t" anchorCtr="0">
            <a:normAutofit/>
          </a:bodyPr>
          <a:lstStyle>
            <a:lvl1pPr>
              <a:defRPr sz="1800">
                <a:solidFill>
                  <a:schemeClr val="bg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97280"/>
            <a:ext cx="7886700" cy="3480506"/>
          </a:xfrm>
        </p:spPr>
        <p:txBody>
          <a:bodyPr lIns="0" tIns="0" rIns="0"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29151"/>
            <a:ext cx="1143000" cy="364439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3071" y="4820265"/>
            <a:ext cx="2057400" cy="273844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8042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6736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194" y="190885"/>
            <a:ext cx="6081865" cy="567314"/>
          </a:xfrm>
        </p:spPr>
        <p:txBody>
          <a:bodyPr lIns="0" tIns="0" rIns="0" bIns="0" anchor="t" anchorCtr="0">
            <a:normAutofit/>
          </a:bodyPr>
          <a:lstStyle>
            <a:lvl1pPr>
              <a:defRPr sz="1800">
                <a:solidFill>
                  <a:schemeClr val="tx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0389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5143499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85800" y="1946787"/>
            <a:ext cx="7772400" cy="1753215"/>
          </a:xfrm>
        </p:spPr>
        <p:txBody>
          <a:bodyPr anchor="t" anchorCtr="0">
            <a:normAutofit/>
          </a:bodyPr>
          <a:lstStyle>
            <a:lvl1pPr algn="ctr">
              <a:defRPr sz="3000">
                <a:solidFill>
                  <a:schemeClr val="bg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3071" y="4820265"/>
            <a:ext cx="2057400" cy="273844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193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7" cy="91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194" y="190885"/>
            <a:ext cx="6081865" cy="567314"/>
          </a:xfrm>
        </p:spPr>
        <p:txBody>
          <a:bodyPr lIns="0" tIns="0" rIns="0" bIns="0" anchor="t" anchorCtr="0">
            <a:normAutofit/>
          </a:bodyPr>
          <a:lstStyle>
            <a:lvl1pPr>
              <a:defRPr sz="1800">
                <a:solidFill>
                  <a:schemeClr val="bg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97280"/>
            <a:ext cx="7886700" cy="3480506"/>
          </a:xfrm>
        </p:spPr>
        <p:txBody>
          <a:bodyPr lIns="0" tIns="0" rIns="0"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29151"/>
            <a:ext cx="1143000" cy="364439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3071" y="4820265"/>
            <a:ext cx="2057400" cy="273844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9432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36"/>
          <p:cNvSpPr txBox="1">
            <a:spLocks noGrp="1"/>
          </p:cNvSpPr>
          <p:nvPr>
            <p:ph type="sldNum" idx="12"/>
          </p:nvPr>
        </p:nvSpPr>
        <p:spPr>
          <a:xfrm>
            <a:off x="223071" y="48202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04" name="Google Shape;404;p1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29152"/>
            <a:ext cx="1143000" cy="364439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136"/>
          <p:cNvSpPr txBox="1">
            <a:spLocks noGrp="1"/>
          </p:cNvSpPr>
          <p:nvPr>
            <p:ph type="title"/>
          </p:nvPr>
        </p:nvSpPr>
        <p:spPr>
          <a:xfrm>
            <a:off x="245195" y="188049"/>
            <a:ext cx="6081865" cy="572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56745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out image - Orange">
  <p:cSld name="Slide without image - Orang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/>
          <p:nvPr/>
        </p:nvSpPr>
        <p:spPr>
          <a:xfrm>
            <a:off x="123875" y="4164100"/>
            <a:ext cx="48636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1" name="Google Shape;11;p30" descr="&quot;&quot;"/>
          <p:cNvCxnSpPr/>
          <p:nvPr/>
        </p:nvCxnSpPr>
        <p:spPr>
          <a:xfrm>
            <a:off x="0" y="91835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EF752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" name="Google Shape;12;p30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3" name="Google Shape;13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77900" cy="30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" name="Google Shape;14;p30"/>
          <p:cNvSpPr txBox="1">
            <a:spLocks noGrp="1"/>
          </p:cNvSpPr>
          <p:nvPr>
            <p:ph type="title" idx="2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5" name="Google Shape;15;p30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6;p30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0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77798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C77FEE7-E082-34A7-48FF-015E14023AE5}"/>
              </a:ext>
            </a:extLst>
          </p:cNvPr>
          <p:cNvSpPr/>
          <p:nvPr userDrawn="1"/>
        </p:nvSpPr>
        <p:spPr>
          <a:xfrm>
            <a:off x="0" y="0"/>
            <a:ext cx="14859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91756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C77FEE7-E082-34A7-48FF-015E14023AE5}"/>
              </a:ext>
            </a:extLst>
          </p:cNvPr>
          <p:cNvSpPr/>
          <p:nvPr userDrawn="1"/>
        </p:nvSpPr>
        <p:spPr>
          <a:xfrm>
            <a:off x="7658100" y="0"/>
            <a:ext cx="14859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1453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- Blue">
  <p:cSld name="TITLE_AND_BODY_1_1_1_1_1_1_1_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1" name="Google Shape;121;p44" descr="&quot;&quot;"/>
          <p:cNvSpPr/>
          <p:nvPr/>
        </p:nvSpPr>
        <p:spPr>
          <a:xfrm>
            <a:off x="1125" y="0"/>
            <a:ext cx="9144000" cy="27432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44"/>
          <p:cNvSpPr txBox="1">
            <a:spLocks noGrp="1"/>
          </p:cNvSpPr>
          <p:nvPr>
            <p:ph type="sldNum" idx="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3" name="Google Shape;123;p44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44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4525" y="746675"/>
            <a:ext cx="1456100" cy="9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44" descr="Photo of high school stud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24275" y="0"/>
            <a:ext cx="3019725" cy="448362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44"/>
          <p:cNvSpPr txBox="1">
            <a:spLocks noGrp="1"/>
          </p:cNvSpPr>
          <p:nvPr>
            <p:ph type="title"/>
          </p:nvPr>
        </p:nvSpPr>
        <p:spPr>
          <a:xfrm>
            <a:off x="205525" y="2075700"/>
            <a:ext cx="5778300" cy="5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oboto"/>
              <a:buNone/>
              <a:defRPr sz="2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7" name="Google Shape;127;p44"/>
          <p:cNvSpPr txBox="1">
            <a:spLocks noGrp="1"/>
          </p:cNvSpPr>
          <p:nvPr>
            <p:ph type="title" idx="3"/>
          </p:nvPr>
        </p:nvSpPr>
        <p:spPr>
          <a:xfrm>
            <a:off x="205525" y="2960750"/>
            <a:ext cx="5778300" cy="10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2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ur schools, students and educators - Blue">
  <p:cSld name="TITLE_AND_BODY_1_1_1_1_1_1_1_1_1_1_1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45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45"/>
          <p:cNvSpPr txBox="1"/>
          <p:nvPr/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Our schools, students, and educators</a:t>
            </a:r>
            <a:endParaRPr sz="23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1" name="Google Shape;131;p45"/>
          <p:cNvSpPr txBox="1"/>
          <p:nvPr/>
        </p:nvSpPr>
        <p:spPr>
          <a:xfrm>
            <a:off x="6587225" y="1228675"/>
            <a:ext cx="2195400" cy="24000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Eligible for Free/Reduced </a:t>
            </a:r>
            <a:b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Lunch: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403,231 (~46%)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Students with Individualized Education Programs: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113,992 (~13%)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Multilingual Learners*: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95,734 (~11%)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McKinney Vento: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16,540 (~2%)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45"/>
          <p:cNvSpPr txBox="1"/>
          <p:nvPr/>
        </p:nvSpPr>
        <p:spPr>
          <a:xfrm>
            <a:off x="6819275" y="3751550"/>
            <a:ext cx="17313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1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*Includes both Non-English Proficient and Limited English Proficient students</a:t>
            </a:r>
            <a:endParaRPr sz="800" b="0" i="1" u="none" strike="noStrike" cap="none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33" name="Google Shape;133;p45"/>
          <p:cNvGrpSpPr/>
          <p:nvPr/>
        </p:nvGrpSpPr>
        <p:grpSpPr>
          <a:xfrm>
            <a:off x="308400" y="1062325"/>
            <a:ext cx="1006800" cy="1003500"/>
            <a:chOff x="308400" y="1076275"/>
            <a:chExt cx="1006800" cy="1003500"/>
          </a:xfrm>
        </p:grpSpPr>
        <p:sp>
          <p:nvSpPr>
            <p:cNvPr id="134" name="Google Shape;134;p45" descr="&quot;&quot;"/>
            <p:cNvSpPr/>
            <p:nvPr/>
          </p:nvSpPr>
          <p:spPr>
            <a:xfrm>
              <a:off x="311700" y="1076275"/>
              <a:ext cx="1003500" cy="1003500"/>
            </a:xfrm>
            <a:prstGeom prst="ellipse">
              <a:avLst/>
            </a:prstGeom>
            <a:solidFill>
              <a:srgbClr val="EF7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5"/>
            <p:cNvSpPr txBox="1"/>
            <p:nvPr/>
          </p:nvSpPr>
          <p:spPr>
            <a:xfrm>
              <a:off x="308400" y="1092575"/>
              <a:ext cx="1003500" cy="89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178</a:t>
              </a:r>
              <a:endParaRPr sz="13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SCHOOL</a:t>
              </a:r>
              <a:endPara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DISTRICTS</a:t>
              </a:r>
              <a:endPara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36" name="Google Shape;136;p45"/>
          <p:cNvGrpSpPr/>
          <p:nvPr/>
        </p:nvGrpSpPr>
        <p:grpSpPr>
          <a:xfrm>
            <a:off x="308400" y="2150613"/>
            <a:ext cx="1006800" cy="1003500"/>
            <a:chOff x="308400" y="2218825"/>
            <a:chExt cx="1006800" cy="1003500"/>
          </a:xfrm>
        </p:grpSpPr>
        <p:sp>
          <p:nvSpPr>
            <p:cNvPr id="137" name="Google Shape;137;p45" descr="&quot;&quot;"/>
            <p:cNvSpPr/>
            <p:nvPr/>
          </p:nvSpPr>
          <p:spPr>
            <a:xfrm>
              <a:off x="311700" y="2218825"/>
              <a:ext cx="1003500" cy="1003500"/>
            </a:xfrm>
            <a:prstGeom prst="ellipse">
              <a:avLst/>
            </a:prstGeom>
            <a:solidFill>
              <a:srgbClr val="F8B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5"/>
            <p:cNvSpPr txBox="1"/>
            <p:nvPr/>
          </p:nvSpPr>
          <p:spPr>
            <a:xfrm>
              <a:off x="308400" y="2309488"/>
              <a:ext cx="1003500" cy="82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1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1,927</a:t>
              </a:r>
              <a:endParaRPr sz="13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SCHOOL</a:t>
              </a:r>
              <a:endPara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39" name="Google Shape;139;p45"/>
          <p:cNvGrpSpPr/>
          <p:nvPr/>
        </p:nvGrpSpPr>
        <p:grpSpPr>
          <a:xfrm>
            <a:off x="308400" y="3238900"/>
            <a:ext cx="1006800" cy="1003500"/>
            <a:chOff x="308400" y="1076275"/>
            <a:chExt cx="1006800" cy="1003500"/>
          </a:xfrm>
        </p:grpSpPr>
        <p:sp>
          <p:nvSpPr>
            <p:cNvPr id="140" name="Google Shape;140;p45" descr="&quot;&quot;"/>
            <p:cNvSpPr/>
            <p:nvPr/>
          </p:nvSpPr>
          <p:spPr>
            <a:xfrm>
              <a:off x="311700" y="1076275"/>
              <a:ext cx="1003500" cy="1003500"/>
            </a:xfrm>
            <a:prstGeom prst="ellipse">
              <a:avLst/>
            </a:prstGeom>
            <a:solidFill>
              <a:srgbClr val="009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5"/>
            <p:cNvSpPr txBox="1"/>
            <p:nvPr/>
          </p:nvSpPr>
          <p:spPr>
            <a:xfrm>
              <a:off x="308400" y="1146775"/>
              <a:ext cx="1003500" cy="89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881,464</a:t>
              </a:r>
              <a:endParaRPr sz="13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PUBLIC </a:t>
              </a:r>
              <a:br>
                <a:rPr lang="en" sz="1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1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SCHOOL</a:t>
              </a:r>
              <a:endPara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STUDENTS</a:t>
              </a:r>
              <a:endPara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42" name="Google Shape;142;p45"/>
          <p:cNvSpPr txBox="1"/>
          <p:nvPr/>
        </p:nvSpPr>
        <p:spPr>
          <a:xfrm>
            <a:off x="1603037" y="1064563"/>
            <a:ext cx="46245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Student Demographics</a:t>
            </a:r>
            <a:endParaRPr sz="14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3" name="Google Shape;143;p45" descr="Graphic of student demographics, October 2023 data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1637" y="1426175"/>
            <a:ext cx="4307277" cy="27448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4" name="Google Shape;144;p45" descr="&quot;&quot;"/>
          <p:cNvCxnSpPr/>
          <p:nvPr/>
        </p:nvCxnSpPr>
        <p:spPr>
          <a:xfrm>
            <a:off x="0" y="91835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5" name="Google Shape;145;p45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45" descr="CDE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45"/>
          <p:cNvSpPr txBox="1"/>
          <p:nvPr/>
        </p:nvSpPr>
        <p:spPr>
          <a:xfrm>
            <a:off x="4623875" y="4103400"/>
            <a:ext cx="2195400" cy="1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*October 2023 Data</a:t>
            </a:r>
            <a:endParaRPr sz="8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4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eory of Change - Blue">
  <p:cSld name="TITLE_AND_BODY_1_1_1_1_1_1_1_1_1_1_1_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46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46"/>
          <p:cNvSpPr txBox="1"/>
          <p:nvPr/>
        </p:nvSpPr>
        <p:spPr>
          <a:xfrm>
            <a:off x="311700" y="708075"/>
            <a:ext cx="55566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488BC9"/>
                </a:solidFill>
                <a:latin typeface="Roboto"/>
                <a:ea typeface="Roboto"/>
                <a:cs typeface="Roboto"/>
                <a:sym typeface="Roboto"/>
              </a:rPr>
              <a:t>Our Vision </a:t>
            </a:r>
            <a:endParaRPr sz="1200" b="0" i="0" u="none" strike="noStrike" cap="none">
              <a:solidFill>
                <a:srgbClr val="488BC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To create an equitable educational environment where </a:t>
            </a:r>
            <a:r>
              <a:rPr lang="en" sz="10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all</a:t>
            </a:r>
            <a:r>
              <a:rPr lang="en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students and staff in Colorado thrive</a:t>
            </a:r>
            <a:endParaRPr sz="2000" b="0" i="0" u="none" strike="noStrike" cap="non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152" name="Google Shape;152;p46" descr="&quot;&quot;"/>
          <p:cNvCxnSpPr/>
          <p:nvPr/>
        </p:nvCxnSpPr>
        <p:spPr>
          <a:xfrm>
            <a:off x="-160100" y="1282346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488BC9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53" name="Google Shape;153;p46"/>
          <p:cNvSpPr txBox="1"/>
          <p:nvPr/>
        </p:nvSpPr>
        <p:spPr>
          <a:xfrm>
            <a:off x="3249133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488BC9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SERVE</a:t>
            </a:r>
            <a:endParaRPr sz="1100" b="0" i="0" u="none" strike="noStrike" cap="none">
              <a:solidFill>
                <a:srgbClr val="488BC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5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Provide actionable support to local educational agencies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4" name="Google Shape;154;p46"/>
          <p:cNvSpPr txBox="1"/>
          <p:nvPr/>
        </p:nvSpPr>
        <p:spPr>
          <a:xfrm>
            <a:off x="5239167" y="1630850"/>
            <a:ext cx="1600200" cy="6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488BC9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</a:t>
            </a:r>
            <a:r>
              <a:rPr lang="en" sz="1100" b="0" i="0" u="none" strike="noStrike" cap="none">
                <a:solidFill>
                  <a:srgbClr val="488BC9"/>
                </a:solidFill>
                <a:latin typeface="Roboto Medium"/>
                <a:ea typeface="Roboto Medium"/>
                <a:cs typeface="Roboto Medium"/>
                <a:sym typeface="Roboto Medium"/>
              </a:rPr>
              <a:t>GUIDE</a:t>
            </a:r>
            <a:endParaRPr sz="1400" b="1" i="0" u="none" strike="noStrike" cap="none">
              <a:solidFill>
                <a:srgbClr val="488BC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Implement policy and legislation in an effective way 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5" name="Google Shape;155;p46"/>
          <p:cNvSpPr txBox="1"/>
          <p:nvPr/>
        </p:nvSpPr>
        <p:spPr>
          <a:xfrm>
            <a:off x="7229200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488BC9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ELEVATE</a:t>
            </a:r>
            <a:endParaRPr sz="1400" b="1" i="0" u="none" strike="noStrike" cap="none">
              <a:solidFill>
                <a:srgbClr val="488BC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Share the experiences of local educational agencies and students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6" name="Google Shape;156;p46"/>
          <p:cNvSpPr txBox="1"/>
          <p:nvPr/>
        </p:nvSpPr>
        <p:spPr>
          <a:xfrm>
            <a:off x="311700" y="1368825"/>
            <a:ext cx="25476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b="1" i="0" u="none" strike="noStrike" cap="none">
                <a:solidFill>
                  <a:srgbClr val="488BC9"/>
                </a:solidFill>
                <a:latin typeface="Roboto"/>
                <a:ea typeface="Roboto"/>
                <a:cs typeface="Roboto"/>
                <a:sym typeface="Roboto"/>
              </a:rPr>
              <a:t>Our Role</a:t>
            </a:r>
            <a:endParaRPr sz="1600" b="1" i="0" u="none" strike="noStrike" cap="none">
              <a:solidFill>
                <a:srgbClr val="488BC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To improve student outcomes and ensure students and families across Colorado have access to high-quality schools, we will: 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7" name="Google Shape;157;p46"/>
          <p:cNvSpPr txBox="1"/>
          <p:nvPr/>
        </p:nvSpPr>
        <p:spPr>
          <a:xfrm>
            <a:off x="311700" y="2586100"/>
            <a:ext cx="84273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488BC9"/>
                </a:solidFill>
                <a:latin typeface="Roboto"/>
                <a:ea typeface="Roboto"/>
                <a:cs typeface="Roboto"/>
                <a:sym typeface="Roboto"/>
              </a:rPr>
              <a:t>Our Core Values: </a:t>
            </a: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INTEGRITY  |  EQUITY  |  ACCOUNTABILITY  |  TRUST  |  SERVICE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8" name="Google Shape;158;p46" descr="&quot;&quot;"/>
          <p:cNvCxnSpPr/>
          <p:nvPr/>
        </p:nvCxnSpPr>
        <p:spPr>
          <a:xfrm>
            <a:off x="3130417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488BC9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159" name="Google Shape;159;p46"/>
          <p:cNvGrpSpPr/>
          <p:nvPr/>
        </p:nvGrpSpPr>
        <p:grpSpPr>
          <a:xfrm>
            <a:off x="311700" y="3548650"/>
            <a:ext cx="8363900" cy="646200"/>
            <a:chOff x="375100" y="3396250"/>
            <a:chExt cx="8363900" cy="646200"/>
          </a:xfrm>
        </p:grpSpPr>
        <p:sp>
          <p:nvSpPr>
            <p:cNvPr id="160" name="Google Shape;160;p46"/>
            <p:cNvSpPr/>
            <p:nvPr/>
          </p:nvSpPr>
          <p:spPr>
            <a:xfrm rot="5400000">
              <a:off x="71244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3CC1CC"/>
                </a:gs>
                <a:gs pos="33000">
                  <a:srgbClr val="6EC4E8"/>
                </a:gs>
                <a:gs pos="100000">
                  <a:srgbClr val="488BC9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46"/>
            <p:cNvSpPr/>
            <p:nvPr/>
          </p:nvSpPr>
          <p:spPr>
            <a:xfrm rot="5400000">
              <a:off x="5197433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3CC1CC"/>
                </a:gs>
                <a:gs pos="33000">
                  <a:srgbClr val="6EC4E8"/>
                </a:gs>
                <a:gs pos="100000">
                  <a:srgbClr val="488BC9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46"/>
            <p:cNvSpPr/>
            <p:nvPr/>
          </p:nvSpPr>
          <p:spPr>
            <a:xfrm rot="5400000">
              <a:off x="3270467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3CC1CC"/>
                </a:gs>
                <a:gs pos="33000">
                  <a:srgbClr val="6EC4E8"/>
                </a:gs>
                <a:gs pos="100000">
                  <a:srgbClr val="488BC9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46"/>
            <p:cNvSpPr/>
            <p:nvPr/>
          </p:nvSpPr>
          <p:spPr>
            <a:xfrm rot="5400000">
              <a:off x="13435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3CC1CC"/>
                </a:gs>
                <a:gs pos="33000">
                  <a:srgbClr val="6EC4E8"/>
                </a:gs>
                <a:gs pos="100000">
                  <a:srgbClr val="488BC9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46"/>
            <p:cNvSpPr txBox="1"/>
            <p:nvPr/>
          </p:nvSpPr>
          <p:spPr>
            <a:xfrm>
              <a:off x="959725" y="3534700"/>
              <a:ext cx="1801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Increase Student</a:t>
              </a:r>
              <a:b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Engagement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5" name="Google Shape;165;p46"/>
            <p:cNvSpPr txBox="1"/>
            <p:nvPr/>
          </p:nvSpPr>
          <p:spPr>
            <a:xfrm>
              <a:off x="3118651" y="35299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Accelerate Student Outcomes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6" name="Google Shape;166;p46"/>
            <p:cNvSpPr txBox="1"/>
            <p:nvPr/>
          </p:nvSpPr>
          <p:spPr>
            <a:xfrm>
              <a:off x="7024201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Provide Operational Excellence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7" name="Google Shape;167;p46"/>
            <p:cNvSpPr txBox="1"/>
            <p:nvPr/>
          </p:nvSpPr>
          <p:spPr>
            <a:xfrm>
              <a:off x="5071413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Strengthen the Educator Workforce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cxnSp>
        <p:nvCxnSpPr>
          <p:cNvPr id="168" name="Google Shape;168;p46" descr="&quot;&quot;"/>
          <p:cNvCxnSpPr/>
          <p:nvPr/>
        </p:nvCxnSpPr>
        <p:spPr>
          <a:xfrm>
            <a:off x="5120450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488BC9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169" name="Google Shape;169;p46" descr="&quot;&quot;"/>
          <p:cNvCxnSpPr/>
          <p:nvPr/>
        </p:nvCxnSpPr>
        <p:spPr>
          <a:xfrm>
            <a:off x="7110483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488BC9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170" name="Google Shape;170;p46" descr="&quot;&quot;"/>
          <p:cNvCxnSpPr/>
          <p:nvPr/>
        </p:nvCxnSpPr>
        <p:spPr>
          <a:xfrm>
            <a:off x="-160100" y="2409466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488BC9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171" name="Google Shape;171;p46" descr="&quot;&quot;"/>
          <p:cNvCxnSpPr/>
          <p:nvPr/>
        </p:nvCxnSpPr>
        <p:spPr>
          <a:xfrm>
            <a:off x="-160100" y="3016625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488BC9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72" name="Google Shape;172;p46"/>
          <p:cNvSpPr txBox="1"/>
          <p:nvPr/>
        </p:nvSpPr>
        <p:spPr>
          <a:xfrm>
            <a:off x="311700" y="3219775"/>
            <a:ext cx="16002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488BC9"/>
                </a:solidFill>
                <a:latin typeface="Roboto"/>
                <a:ea typeface="Roboto"/>
                <a:cs typeface="Roboto"/>
                <a:sym typeface="Roboto"/>
              </a:rPr>
              <a:t>Our Priorities:</a:t>
            </a:r>
            <a:endParaRPr sz="1300" b="0" i="0" u="none" strike="noStrike" cap="none">
              <a:solidFill>
                <a:srgbClr val="488BC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46"/>
          <p:cNvSpPr txBox="1"/>
          <p:nvPr/>
        </p:nvSpPr>
        <p:spPr>
          <a:xfrm>
            <a:off x="311700" y="171000"/>
            <a:ext cx="5556600" cy="2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Theory of Change</a:t>
            </a:r>
            <a:endParaRPr sz="20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74" name="Google Shape;174;p46" descr="&quot;&quot;"/>
          <p:cNvCxnSpPr/>
          <p:nvPr/>
        </p:nvCxnSpPr>
        <p:spPr>
          <a:xfrm>
            <a:off x="-160100" y="588900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488BC9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75" name="Google Shape;175;p46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" name="Google Shape;176;p46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4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image - Blue">
  <p:cSld name="TITLE_AND_BODY_1_1_1_1_1_1_1_1_1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47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0" name="Google Shape;180;p47" descr="&quot;&quot;"/>
          <p:cNvCxnSpPr/>
          <p:nvPr/>
        </p:nvCxnSpPr>
        <p:spPr>
          <a:xfrm>
            <a:off x="0" y="91835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1" name="Google Shape;181;p47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82" name="Google Shape;182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77900" cy="30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83" name="Google Shape;183;p47"/>
          <p:cNvSpPr txBox="1">
            <a:spLocks noGrp="1"/>
          </p:cNvSpPr>
          <p:nvPr>
            <p:ph type="title" idx="2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84" name="Google Shape;184;p47" descr="Photo of high school stud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9200" y="616825"/>
            <a:ext cx="3034799" cy="3034799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47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" name="Google Shape;186;p47" descr="CDE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4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out image - Blue">
  <p:cSld name="TITLE_AND_BODY_1_1_1_1_1_1_1_1_1_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48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0" name="Google Shape;190;p48" descr="&quot;&quot;"/>
          <p:cNvCxnSpPr/>
          <p:nvPr/>
        </p:nvCxnSpPr>
        <p:spPr>
          <a:xfrm>
            <a:off x="0" y="91835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1" name="Google Shape;191;p48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2" name="Google Shape;192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77900" cy="30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3" name="Google Shape;193;p48"/>
          <p:cNvSpPr txBox="1">
            <a:spLocks noGrp="1"/>
          </p:cNvSpPr>
          <p:nvPr>
            <p:ph type="title" idx="2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4" name="Google Shape;194;p48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" name="Google Shape;195;p48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4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5">
  <p:cSld name="TITLE_AND_BODY_1_1_1_1_1_1_1_1_1_1_1_1_2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56" descr="Photo of high school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56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56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p56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5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eory of Change - Orange">
  <p:cSld name="SECTION_HEADER_1_1_1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7" name="Google Shape;247;p32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2"/>
          <p:cNvSpPr txBox="1"/>
          <p:nvPr/>
        </p:nvSpPr>
        <p:spPr>
          <a:xfrm>
            <a:off x="311700" y="708075"/>
            <a:ext cx="55566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Vision test test</a:t>
            </a:r>
            <a:endParaRPr sz="1200" b="0" i="0" u="none" strike="noStrike" cap="none">
              <a:solidFill>
                <a:srgbClr val="EF75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To create an equitable educational environment where </a:t>
            </a:r>
            <a:r>
              <a:rPr lang="en" sz="10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all</a:t>
            </a:r>
            <a:r>
              <a:rPr lang="en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students and staff in Colorado thrive</a:t>
            </a:r>
            <a:endParaRPr sz="2000" b="0" i="0" u="none" strike="noStrike" cap="non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249" name="Google Shape;249;p32" descr="&quot;&quot;"/>
          <p:cNvCxnSpPr/>
          <p:nvPr/>
        </p:nvCxnSpPr>
        <p:spPr>
          <a:xfrm>
            <a:off x="-160100" y="1282346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50" name="Google Shape;250;p32"/>
          <p:cNvSpPr txBox="1"/>
          <p:nvPr/>
        </p:nvSpPr>
        <p:spPr>
          <a:xfrm>
            <a:off x="3249133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SERVE</a:t>
            </a:r>
            <a:endParaRPr sz="1100" b="0" i="0" u="none" strike="noStrike" cap="none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5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Provide actionable support to local educational agencies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1" name="Google Shape;251;p32"/>
          <p:cNvSpPr txBox="1"/>
          <p:nvPr/>
        </p:nvSpPr>
        <p:spPr>
          <a:xfrm>
            <a:off x="5239167" y="1630850"/>
            <a:ext cx="1600200" cy="6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</a:t>
            </a: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GUIDE</a:t>
            </a:r>
            <a:endParaRPr sz="1400" b="1" i="0" u="none" strike="noStrike" cap="none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Implement policy and legislation in an effective way 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2" name="Google Shape;252;p32"/>
          <p:cNvSpPr txBox="1"/>
          <p:nvPr/>
        </p:nvSpPr>
        <p:spPr>
          <a:xfrm>
            <a:off x="7229200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ELEVATE</a:t>
            </a:r>
            <a:endParaRPr sz="1400" b="1" i="0" u="none" strike="noStrike" cap="none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Share the experiences of local educational agencies and students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3" name="Google Shape;253;p32"/>
          <p:cNvSpPr txBox="1"/>
          <p:nvPr/>
        </p:nvSpPr>
        <p:spPr>
          <a:xfrm>
            <a:off x="311700" y="1368825"/>
            <a:ext cx="25476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Role</a:t>
            </a:r>
            <a:endParaRPr sz="1600" b="1" i="0" u="none" strike="noStrike" cap="none">
              <a:solidFill>
                <a:srgbClr val="EF75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To improve student outcomes and ensure students and families across Colorado have access to high-quality schools, we will: 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4" name="Google Shape;254;p32"/>
          <p:cNvSpPr txBox="1"/>
          <p:nvPr/>
        </p:nvSpPr>
        <p:spPr>
          <a:xfrm>
            <a:off x="311700" y="2586100"/>
            <a:ext cx="84273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Core Values:    </a:t>
            </a: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INTEGRITY  |  EQUITY  |  ACCOUNTABILITY  |  TRUST  |  SERVICE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5" name="Google Shape;255;p32" descr="&quot;&quot;"/>
          <p:cNvCxnSpPr/>
          <p:nvPr/>
        </p:nvCxnSpPr>
        <p:spPr>
          <a:xfrm>
            <a:off x="3130417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256" name="Google Shape;256;p32"/>
          <p:cNvGrpSpPr/>
          <p:nvPr/>
        </p:nvGrpSpPr>
        <p:grpSpPr>
          <a:xfrm>
            <a:off x="311700" y="3548650"/>
            <a:ext cx="8363900" cy="646200"/>
            <a:chOff x="375100" y="3396250"/>
            <a:chExt cx="8363900" cy="646200"/>
          </a:xfrm>
        </p:grpSpPr>
        <p:sp>
          <p:nvSpPr>
            <p:cNvPr id="257" name="Google Shape;257;p32"/>
            <p:cNvSpPr/>
            <p:nvPr/>
          </p:nvSpPr>
          <p:spPr>
            <a:xfrm rot="5400000">
              <a:off x="71244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32"/>
            <p:cNvSpPr/>
            <p:nvPr/>
          </p:nvSpPr>
          <p:spPr>
            <a:xfrm rot="5400000">
              <a:off x="5197433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32"/>
            <p:cNvSpPr/>
            <p:nvPr/>
          </p:nvSpPr>
          <p:spPr>
            <a:xfrm rot="5400000">
              <a:off x="3270467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2"/>
            <p:cNvSpPr/>
            <p:nvPr/>
          </p:nvSpPr>
          <p:spPr>
            <a:xfrm rot="5400000">
              <a:off x="13435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32"/>
            <p:cNvSpPr txBox="1"/>
            <p:nvPr/>
          </p:nvSpPr>
          <p:spPr>
            <a:xfrm>
              <a:off x="959725" y="3534700"/>
              <a:ext cx="1801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Increase Student</a:t>
              </a:r>
              <a:b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Engagement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2" name="Google Shape;262;p32"/>
            <p:cNvSpPr txBox="1"/>
            <p:nvPr/>
          </p:nvSpPr>
          <p:spPr>
            <a:xfrm>
              <a:off x="3118651" y="35299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Accelerate Student Outcomes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3" name="Google Shape;263;p32"/>
            <p:cNvSpPr txBox="1"/>
            <p:nvPr/>
          </p:nvSpPr>
          <p:spPr>
            <a:xfrm>
              <a:off x="7024201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Provide Operational Excellence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4" name="Google Shape;264;p32"/>
            <p:cNvSpPr txBox="1"/>
            <p:nvPr/>
          </p:nvSpPr>
          <p:spPr>
            <a:xfrm>
              <a:off x="5071413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Strengthen the Educator Workforce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cxnSp>
        <p:nvCxnSpPr>
          <p:cNvPr id="265" name="Google Shape;265;p32" descr="&quot;&quot;"/>
          <p:cNvCxnSpPr/>
          <p:nvPr/>
        </p:nvCxnSpPr>
        <p:spPr>
          <a:xfrm>
            <a:off x="5120450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266" name="Google Shape;266;p32" descr="&quot;&quot;"/>
          <p:cNvCxnSpPr/>
          <p:nvPr/>
        </p:nvCxnSpPr>
        <p:spPr>
          <a:xfrm>
            <a:off x="7110483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267" name="Google Shape;267;p32"/>
          <p:cNvCxnSpPr/>
          <p:nvPr/>
        </p:nvCxnSpPr>
        <p:spPr>
          <a:xfrm>
            <a:off x="-160100" y="2409466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268" name="Google Shape;268;p32"/>
          <p:cNvCxnSpPr/>
          <p:nvPr/>
        </p:nvCxnSpPr>
        <p:spPr>
          <a:xfrm>
            <a:off x="-160100" y="3016625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69" name="Google Shape;269;p32"/>
          <p:cNvSpPr txBox="1"/>
          <p:nvPr/>
        </p:nvSpPr>
        <p:spPr>
          <a:xfrm>
            <a:off x="311700" y="3219775"/>
            <a:ext cx="16002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Priorities: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32"/>
          <p:cNvSpPr txBox="1"/>
          <p:nvPr/>
        </p:nvSpPr>
        <p:spPr>
          <a:xfrm>
            <a:off x="311700" y="171000"/>
            <a:ext cx="5556600" cy="2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Theory of Change</a:t>
            </a:r>
            <a:endParaRPr sz="20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71" name="Google Shape;271;p32" descr="&quot;&quot;"/>
          <p:cNvCxnSpPr/>
          <p:nvPr/>
        </p:nvCxnSpPr>
        <p:spPr>
          <a:xfrm>
            <a:off x="-160100" y="588900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72" name="Google Shape;272;p32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p32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4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736" r:id="rId5"/>
    <p:sldLayoutId id="2147483700" r:id="rId6"/>
    <p:sldLayoutId id="2147483701" r:id="rId7"/>
    <p:sldLayoutId id="2147483709" r:id="rId8"/>
    <p:sldLayoutId id="2147483710" r:id="rId9"/>
    <p:sldLayoutId id="2147483712" r:id="rId10"/>
    <p:sldLayoutId id="2147483713" r:id="rId11"/>
    <p:sldLayoutId id="2147483714" r:id="rId12"/>
    <p:sldLayoutId id="2147483716" r:id="rId13"/>
    <p:sldLayoutId id="2147483717" r:id="rId14"/>
    <p:sldLayoutId id="2147483718" r:id="rId15"/>
    <p:sldLayoutId id="2147483721" r:id="rId16"/>
    <p:sldLayoutId id="2147483722" r:id="rId17"/>
    <p:sldLayoutId id="2147483723" r:id="rId18"/>
    <p:sldLayoutId id="2147483725" r:id="rId19"/>
    <p:sldLayoutId id="2147483726" r:id="rId20"/>
    <p:sldLayoutId id="2147483728" r:id="rId21"/>
    <p:sldLayoutId id="2147483733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45193" y="4770490"/>
            <a:ext cx="2057400" cy="273844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9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9" r:id="rId2"/>
    <p:sldLayoutId id="2147483662" r:id="rId3"/>
    <p:sldLayoutId id="2147483729" r:id="rId4"/>
    <p:sldLayoutId id="2147483734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Header 2</a:t>
            </a:r>
          </a:p>
          <a:p>
            <a:pPr lvl="1"/>
            <a:r>
              <a:rPr lang="en-US"/>
              <a:t>Header 3</a:t>
            </a:r>
          </a:p>
          <a:p>
            <a:pPr lvl="2"/>
            <a:r>
              <a:rPr lang="en-US"/>
              <a:t>Slide Text</a:t>
            </a:r>
          </a:p>
        </p:txBody>
      </p:sp>
    </p:spTree>
    <p:custDataLst>
      <p:tags r:id="rId4"/>
    </p:custDataLst>
    <p:extLst>
      <p:ext uri="{BB962C8B-B14F-4D97-AF65-F5344CB8AC3E}">
        <p14:creationId xmlns:p14="http://schemas.microsoft.com/office/powerpoint/2010/main" val="10059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9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Montserrat SemiBold" panose="000007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Montserrat Medium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 SemiBold" panose="000007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hyperlink" Target="https://www.cde.state.co.us/mtss/comtss-practice-profiles-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hyperlink" Target="https://comtss.learnworlds.com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png"/><Relationship Id="rId4" Type="http://schemas.openxmlformats.org/officeDocument/2006/relationships/hyperlink" Target="https://www.cde.state.co.us/mtss/rti-within-comtss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png"/><Relationship Id="rId4" Type="http://schemas.openxmlformats.org/officeDocument/2006/relationships/hyperlink" Target="https://www.cde.state.co.us/mtss/committee-audit-pdf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9.png"/><Relationship Id="rId4" Type="http://schemas.openxmlformats.org/officeDocument/2006/relationships/hyperlink" Target="https://www.cde.state.co.us/mtss/communication-plan-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1.png"/><Relationship Id="rId4" Type="http://schemas.openxmlformats.org/officeDocument/2006/relationships/hyperlink" Target="https://www.cde.state.co.us/mtss/data-baseddecision-makingprotocol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3.png"/><Relationship Id="rId4" Type="http://schemas.openxmlformats.org/officeDocument/2006/relationships/hyperlink" Target="https://www.cde.state.co.us/mtss/professional-development-plan-notes-word-0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e.state.co.us/mtss/resources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dGKwBfws7Qu0gNlWfmNoVX7BYbfA8KhbjOi25VxV5QkTFGKg/viewform?usp=header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us02web.zoom.us/meeting/register/PlXw_OxYRZeJq927dR9dcQ#/registration" TargetMode="External"/><Relationship Id="rId4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2.xml"/><Relationship Id="rId6" Type="http://schemas.openxmlformats.org/officeDocument/2006/relationships/hyperlink" Target="mailto:RTI@cde.state.co.us" TargetMode="External"/><Relationship Id="rId5" Type="http://schemas.openxmlformats.org/officeDocument/2006/relationships/hyperlink" Target="http://www.cde.state.co.us/mtss&#160;" TargetMode="External"/><Relationship Id="rId4" Type="http://schemas.openxmlformats.org/officeDocument/2006/relationships/image" Target="../media/image8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6"/>
          <p:cNvSpPr txBox="1">
            <a:spLocks noGrp="1"/>
          </p:cNvSpPr>
          <p:nvPr>
            <p:ph type="title" idx="3"/>
          </p:nvPr>
        </p:nvSpPr>
        <p:spPr>
          <a:xfrm>
            <a:off x="365545" y="2786337"/>
            <a:ext cx="5450640" cy="1478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2000" b="1">
                <a:latin typeface="+mj-lt"/>
              </a:rPr>
              <a:t>Understanding Response to Intervention Within the Colorado Multi-tiered System of Supports Framework: Essential Concepts for Educators</a:t>
            </a:r>
            <a:endParaRPr lang="en-US" sz="2000"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32C11-57F2-B35D-C481-F047A645F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05100"/>
            <a:ext cx="8622627" cy="741300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latin typeface="+mj-lt"/>
                <a:ea typeface="Calibri"/>
                <a:cs typeface="Calibri"/>
              </a:rPr>
              <a:t>Colorado Multi-tiered System of Supports </a:t>
            </a:r>
          </a:p>
        </p:txBody>
      </p:sp>
      <p:pic>
        <p:nvPicPr>
          <p:cNvPr id="4" name="Content Placeholder 3" descr="The Colorado Multi-Tiered System of Supports logo ">
            <a:extLst>
              <a:ext uri="{FF2B5EF4-FFF2-40B4-BE49-F238E27FC236}">
                <a16:creationId xmlns:a16="http://schemas.microsoft.com/office/drawing/2014/main" id="{27721231-A862-6F89-2BC0-787ED4B0A89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30674" y="1006032"/>
            <a:ext cx="1915726" cy="23641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1FDC6B-8D24-6771-0A7E-EA200FDE8010}"/>
              </a:ext>
            </a:extLst>
          </p:cNvPr>
          <p:cNvSpPr txBox="1"/>
          <p:nvPr/>
        </p:nvSpPr>
        <p:spPr>
          <a:xfrm>
            <a:off x="2116183" y="1006032"/>
            <a:ext cx="7027817" cy="2681440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50000"/>
              </a:lnSpc>
              <a:spcBef>
                <a:spcPts val="563"/>
              </a:spcBef>
              <a:spcAft>
                <a:spcPts val="0"/>
              </a:spcAft>
            </a:pPr>
            <a:r>
              <a:rPr lang="en-US" sz="2000" b="0" i="0" u="none" strike="noStrike" dirty="0">
                <a:effectLst/>
                <a:ea typeface="Calibri"/>
                <a:cs typeface="Arial"/>
              </a:rPr>
              <a:t>COMTSS is a </a:t>
            </a:r>
            <a:r>
              <a:rPr lang="en-US" sz="2000" i="0" u="none" strike="noStrike" dirty="0">
                <a:effectLst/>
                <a:ea typeface="Calibri"/>
                <a:cs typeface="Arial"/>
              </a:rPr>
              <a:t>prevention-based framework </a:t>
            </a:r>
            <a:r>
              <a:rPr lang="en-US" sz="2000" b="0" i="0" u="none" strike="noStrike" dirty="0">
                <a:effectLst/>
                <a:ea typeface="Calibri"/>
                <a:cs typeface="Arial"/>
              </a:rPr>
              <a:t>using </a:t>
            </a:r>
            <a:r>
              <a:rPr lang="en-US" sz="2000" b="0" i="0" u="sng" dirty="0">
                <a:effectLst/>
                <a:ea typeface="Calibri"/>
                <a:cs typeface="Arial"/>
              </a:rPr>
              <a:t>team-driven leadership</a:t>
            </a:r>
            <a:r>
              <a:rPr lang="en-US" sz="2000" b="0" i="0" u="none" strike="noStrike" dirty="0">
                <a:effectLst/>
                <a:ea typeface="Calibri"/>
                <a:cs typeface="Arial"/>
              </a:rPr>
              <a:t> and </a:t>
            </a:r>
            <a:r>
              <a:rPr lang="en-US" sz="2000" b="0" i="0" u="sng" dirty="0">
                <a:effectLst/>
                <a:ea typeface="Calibri"/>
                <a:cs typeface="Arial"/>
              </a:rPr>
              <a:t>data-based problem solving</a:t>
            </a:r>
            <a:r>
              <a:rPr lang="en-US" sz="2000" b="0" i="0" u="none" strike="noStrike" dirty="0">
                <a:effectLst/>
                <a:ea typeface="Calibri"/>
                <a:cs typeface="Arial"/>
              </a:rPr>
              <a:t> to improve the outcomes of every student through </a:t>
            </a:r>
            <a:r>
              <a:rPr lang="en-US" sz="2000" b="0" i="0" u="sng" dirty="0">
                <a:effectLst/>
                <a:ea typeface="Calibri"/>
                <a:cs typeface="Arial"/>
              </a:rPr>
              <a:t>family, school, and community partnerships,</a:t>
            </a:r>
            <a:r>
              <a:rPr lang="en-US" sz="2000" b="0" i="0" u="none" strike="noStrike" dirty="0">
                <a:effectLst/>
                <a:ea typeface="Calibri"/>
                <a:cs typeface="Arial"/>
              </a:rPr>
              <a:t> </a:t>
            </a:r>
            <a:r>
              <a:rPr lang="en-US" sz="2000" b="0" i="0" u="sng" dirty="0">
                <a:effectLst/>
                <a:ea typeface="Calibri"/>
                <a:cs typeface="Arial"/>
              </a:rPr>
              <a:t>comprehensive assessment,</a:t>
            </a:r>
            <a:r>
              <a:rPr lang="en-US" sz="2000" b="0" i="0" u="none" strike="noStrike" dirty="0">
                <a:effectLst/>
                <a:ea typeface="Calibri"/>
                <a:cs typeface="Arial"/>
              </a:rPr>
              <a:t> and a </a:t>
            </a:r>
            <a:r>
              <a:rPr lang="en-US" sz="2000" b="0" i="0" u="sng" dirty="0">
                <a:effectLst/>
                <a:ea typeface="Calibri"/>
                <a:cs typeface="Arial"/>
              </a:rPr>
              <a:t>layered continuum of supports</a:t>
            </a:r>
            <a:r>
              <a:rPr lang="en-US" sz="2000" b="0" i="0" u="none" strike="noStrike" dirty="0">
                <a:effectLst/>
                <a:ea typeface="Calibri"/>
                <a:cs typeface="Arial"/>
              </a:rPr>
              <a:t>.</a:t>
            </a:r>
            <a:r>
              <a:rPr lang="en-US" sz="2000" dirty="0">
                <a:ea typeface="Calibri"/>
                <a:cs typeface="Arial"/>
              </a:rPr>
              <a:t> </a:t>
            </a:r>
            <a:br>
              <a:rPr lang="en-US" sz="1500" dirty="0">
                <a:latin typeface="Trebuchet MS" panose="020B0603020202020204" pitchFamily="34" charset="0"/>
              </a:rPr>
            </a:br>
            <a:endParaRPr lang="en-US" sz="15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698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13F97-72AD-C77D-CACF-5AFD2F9C2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+mj-lt"/>
              </a:rPr>
              <a:t>Response to Intervention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4B44E-C8D4-0072-D6ED-579ED65C05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6590" y="1302026"/>
            <a:ext cx="7494105" cy="1789044"/>
          </a:xfrm>
        </p:spPr>
        <p:txBody>
          <a:bodyPr>
            <a:normAutofit fontScale="77500" lnSpcReduction="20000"/>
          </a:bodyPr>
          <a:lstStyle/>
          <a:p>
            <a:pPr marL="127000" indent="0">
              <a:lnSpc>
                <a:spcPct val="114999"/>
              </a:lnSpc>
              <a:buNone/>
            </a:pPr>
            <a:r>
              <a:rPr lang="en-US" sz="2800">
                <a:latin typeface="+mn-lt"/>
              </a:rPr>
              <a:t>RtI targets implementation at the school- level creating structures and supports that focus on giving all students high-quality instruction and individualized tiered support based on their academic, social-emotional, and behavioral needs. </a:t>
            </a:r>
          </a:p>
          <a:p>
            <a:pPr marL="127000" indent="0">
              <a:lnSpc>
                <a:spcPct val="114999"/>
              </a:lnSpc>
              <a:buNone/>
            </a:pPr>
            <a:endParaRPr lang="en-US">
              <a:latin typeface="+mn-lt"/>
            </a:endParaRPr>
          </a:p>
          <a:p>
            <a:pPr marL="127000" indent="0">
              <a:lnSpc>
                <a:spcPct val="114999"/>
              </a:lnSpc>
              <a:buNone/>
            </a:pPr>
            <a:endParaRPr lang="en-US"/>
          </a:p>
          <a:p>
            <a:pPr marL="127000" indent="0">
              <a:lnSpc>
                <a:spcPct val="114999"/>
              </a:lnSpc>
              <a:buNone/>
            </a:pPr>
            <a:endParaRPr lang="en-US"/>
          </a:p>
          <a:p>
            <a:pPr marL="127000" indent="0">
              <a:lnSpc>
                <a:spcPct val="114999"/>
              </a:lnSpc>
              <a:buNone/>
            </a:pPr>
            <a:endParaRPr lang="en-US"/>
          </a:p>
        </p:txBody>
      </p:sp>
      <p:pic>
        <p:nvPicPr>
          <p:cNvPr id="4" name="Picture 3" descr="Response to Intervention logo&#10;">
            <a:extLst>
              <a:ext uri="{FF2B5EF4-FFF2-40B4-BE49-F238E27FC236}">
                <a16:creationId xmlns:a16="http://schemas.microsoft.com/office/drawing/2014/main" id="{F9DF3B53-EA2B-0130-CABF-FF06AF652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107" y="3130596"/>
            <a:ext cx="1809069" cy="157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473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D5E7E-9EAB-2EA9-506D-0B08D4A1D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0F8A4-06FA-E1B0-8A93-472CC5122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64" y="105100"/>
            <a:ext cx="8894672" cy="741300"/>
          </a:xfrm>
        </p:spPr>
        <p:txBody>
          <a:bodyPr/>
          <a:lstStyle/>
          <a:p>
            <a:r>
              <a:rPr lang="en-US" sz="2800" dirty="0">
                <a:latin typeface="+mj-lt"/>
              </a:rPr>
              <a:t>The Key Features of Response to Intervention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3AAA0F-0656-C425-F44A-5103A728E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664" y="846400"/>
            <a:ext cx="8556757" cy="4192000"/>
          </a:xfrm>
        </p:spPr>
        <p:txBody>
          <a:bodyPr>
            <a:normAutofit/>
          </a:bodyPr>
          <a:lstStyle/>
          <a:p>
            <a:pPr>
              <a:lnSpc>
                <a:spcPct val="114999"/>
              </a:lnSpc>
            </a:pPr>
            <a:r>
              <a:rPr lang="en-US" sz="1900" dirty="0">
                <a:latin typeface="+mn-lt"/>
              </a:rPr>
              <a:t>A collaborative team focused on student-level problem solving.</a:t>
            </a:r>
          </a:p>
          <a:p>
            <a:pPr>
              <a:lnSpc>
                <a:spcPct val="114999"/>
              </a:lnSpc>
            </a:pPr>
            <a:r>
              <a:rPr lang="en-US" sz="1900" dirty="0">
                <a:latin typeface="+mn-lt"/>
              </a:rPr>
              <a:t>A problem-solving model focused on individual student needs.</a:t>
            </a:r>
          </a:p>
          <a:p>
            <a:pPr>
              <a:lnSpc>
                <a:spcPct val="114999"/>
              </a:lnSpc>
            </a:pPr>
            <a:r>
              <a:rPr lang="en-US" sz="1900" dirty="0">
                <a:latin typeface="+mn-lt"/>
              </a:rPr>
              <a:t>A standardized process to select and implement evidence-based practices.</a:t>
            </a:r>
          </a:p>
          <a:p>
            <a:pPr>
              <a:lnSpc>
                <a:spcPct val="114999"/>
              </a:lnSpc>
            </a:pPr>
            <a:r>
              <a:rPr lang="en-US" sz="1900" dirty="0">
                <a:latin typeface="+mn-lt"/>
              </a:rPr>
              <a:t>A comprehensive data collection and analysis process is used consistently to target identified student needs.</a:t>
            </a:r>
          </a:p>
          <a:p>
            <a:pPr>
              <a:lnSpc>
                <a:spcPct val="114999"/>
              </a:lnSpc>
            </a:pPr>
            <a:r>
              <a:rPr lang="en-US" sz="1900" dirty="0">
                <a:latin typeface="+mn-lt"/>
              </a:rPr>
              <a:t>Capacity building for all partners to understand and implement interventions.</a:t>
            </a:r>
          </a:p>
          <a:p>
            <a:pPr>
              <a:lnSpc>
                <a:spcPct val="104999"/>
              </a:lnSpc>
            </a:pPr>
            <a:r>
              <a:rPr lang="en-US" sz="1900" dirty="0">
                <a:latin typeface="+mn-lt"/>
              </a:rPr>
              <a:t>Consistent, meaningful collaboration with families.</a:t>
            </a:r>
          </a:p>
          <a:p>
            <a:pPr marL="127000" indent="0">
              <a:lnSpc>
                <a:spcPct val="114999"/>
              </a:lnSpc>
              <a:buNone/>
            </a:pPr>
            <a:endParaRPr lang="en-US" dirty="0"/>
          </a:p>
          <a:p>
            <a:pPr marL="127000" indent="0">
              <a:lnSpc>
                <a:spcPct val="114999"/>
              </a:lnSpc>
              <a:buNone/>
            </a:pPr>
            <a:endParaRPr lang="en-US" dirty="0"/>
          </a:p>
          <a:p>
            <a:pPr marL="127000" indent="0">
              <a:lnSpc>
                <a:spcPct val="114999"/>
              </a:lnSpc>
              <a:buNone/>
            </a:pPr>
            <a:endParaRPr lang="en-US" dirty="0"/>
          </a:p>
        </p:txBody>
      </p:sp>
      <p:pic>
        <p:nvPicPr>
          <p:cNvPr id="4" name="Picture 3" descr="Response to Intervention logo">
            <a:extLst>
              <a:ext uri="{FF2B5EF4-FFF2-40B4-BE49-F238E27FC236}">
                <a16:creationId xmlns:a16="http://schemas.microsoft.com/office/drawing/2014/main" id="{AEAA7FA0-42A9-B876-FF3A-FE358488D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9905" y="248478"/>
            <a:ext cx="1199431" cy="103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88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07E45-5AFB-9AC7-FAC4-DBEA40942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7D208-C5E9-92E5-ED78-38DBA9E95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05100"/>
            <a:ext cx="8622627" cy="741300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>
                <a:latin typeface="+mj-lt"/>
                <a:ea typeface="Calibri"/>
                <a:cs typeface="Calibri"/>
              </a:rPr>
              <a:t>The Framework Supports the initiative</a:t>
            </a:r>
          </a:p>
        </p:txBody>
      </p:sp>
      <p:pic>
        <p:nvPicPr>
          <p:cNvPr id="4" name="Content Placeholder 3" descr="The Colorado Multi-Tiered System of Supports logo showing Response to Intervention embedded within it">
            <a:extLst>
              <a:ext uri="{FF2B5EF4-FFF2-40B4-BE49-F238E27FC236}">
                <a16:creationId xmlns:a16="http://schemas.microsoft.com/office/drawing/2014/main" id="{FC3166F7-8167-883A-7DDE-4DE283F051E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71862" y="1195335"/>
            <a:ext cx="1877864" cy="23174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6DB43B-BFB6-B178-1921-0D2C6999296F}"/>
              </a:ext>
            </a:extLst>
          </p:cNvPr>
          <p:cNvSpPr txBox="1"/>
          <p:nvPr/>
        </p:nvSpPr>
        <p:spPr>
          <a:xfrm>
            <a:off x="2049726" y="979178"/>
            <a:ext cx="70942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b="1"/>
              <a:t>COMTSS</a:t>
            </a:r>
            <a:r>
              <a:rPr lang="en-US" sz="2400"/>
              <a:t> is the framework that outlines </a:t>
            </a:r>
            <a:r>
              <a:rPr lang="en-US" sz="2400" b="1" i="1"/>
              <a:t>how</a:t>
            </a:r>
            <a:r>
              <a:rPr lang="en-US" sz="2400"/>
              <a:t> the work is done, using five core components. It serves as an implementation guide to ensure all necessary elements are in place.</a:t>
            </a:r>
          </a:p>
          <a:p>
            <a:pPr>
              <a:buNone/>
            </a:pPr>
            <a:endParaRPr lang="en-US" sz="2400"/>
          </a:p>
          <a:p>
            <a:pPr>
              <a:buNone/>
            </a:pPr>
            <a:r>
              <a:rPr lang="en-US" sz="2400" b="1"/>
              <a:t>RtI</a:t>
            </a:r>
            <a:r>
              <a:rPr lang="en-US" sz="2400"/>
              <a:t> is an initiative that operates within the COMTSS framework, using its implementation practices to determine </a:t>
            </a:r>
            <a:r>
              <a:rPr lang="en-US" sz="2400" b="1" i="1"/>
              <a:t>what</a:t>
            </a:r>
            <a:r>
              <a:rPr lang="en-US" sz="2400"/>
              <a:t> work is done to support students.</a:t>
            </a:r>
          </a:p>
        </p:txBody>
      </p:sp>
    </p:spTree>
    <p:extLst>
      <p:ext uri="{BB962C8B-B14F-4D97-AF65-F5344CB8AC3E}">
        <p14:creationId xmlns:p14="http://schemas.microsoft.com/office/powerpoint/2010/main" val="1255132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EBABAB-80F6-9520-784B-CB8C8B78A8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8564" y="195094"/>
            <a:ext cx="2753967" cy="4001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Aligned Framework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B37E72-E0CE-6EE5-FA01-0D2506853B3B}"/>
              </a:ext>
            </a:extLst>
          </p:cNvPr>
          <p:cNvSpPr txBox="1"/>
          <p:nvPr/>
        </p:nvSpPr>
        <p:spPr>
          <a:xfrm>
            <a:off x="205486" y="908432"/>
            <a:ext cx="26208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COMTSS is the </a:t>
            </a:r>
            <a:r>
              <a:rPr lang="en-US" sz="2000" b="1" i="1" dirty="0"/>
              <a:t>integration</a:t>
            </a:r>
            <a:r>
              <a:rPr lang="en-US" sz="2000" b="1" dirty="0"/>
              <a:t> of several multi-tiered initiatives (including </a:t>
            </a:r>
            <a:r>
              <a:rPr lang="en-US" sz="2000" b="1" dirty="0" err="1"/>
              <a:t>RtI</a:t>
            </a:r>
            <a:r>
              <a:rPr lang="en-US" sz="2000" b="1" dirty="0"/>
              <a:t>) into one clear aligned framework used to address multiple domains in education.</a:t>
            </a:r>
          </a:p>
          <a:p>
            <a:endParaRPr lang="en-US" b="1" dirty="0"/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(McIntosh &amp; Goodman, 2016)</a:t>
            </a:r>
            <a:endParaRPr lang="en-US" dirty="0"/>
          </a:p>
        </p:txBody>
      </p:sp>
      <p:pic>
        <p:nvPicPr>
          <p:cNvPr id="901" name="Google Shape;901;p110" descr="Large blue arrow pointing up representing a system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2531" y="195094"/>
            <a:ext cx="3171825" cy="417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2" name="Google Shape;902;p110" descr="Orange circle representing vision or goal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67656" y="739988"/>
            <a:ext cx="1321594" cy="122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1" name="Google Shape;911;p110" descr="A series of gray arrows pointing towards the orange circle, representing initiatives that are aligned to a vision.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CxnSpPr/>
          <p:nvPr/>
        </p:nvCxnSpPr>
        <p:spPr>
          <a:xfrm rot="10800000" flipH="1">
            <a:off x="4362553" y="1992788"/>
            <a:ext cx="6600" cy="1158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903" name="Google Shape;903;p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074863" y="469294"/>
            <a:ext cx="1479000" cy="3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chemeClr val="tx1"/>
                </a:solidFill>
              </a:rPr>
              <a:t>= initiative</a:t>
            </a:r>
          </a:p>
        </p:txBody>
      </p:sp>
      <p:cxnSp>
        <p:nvCxnSpPr>
          <p:cNvPr id="904" name="Google Shape;904;p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 flipH="1">
            <a:off x="6954000" y="357281"/>
            <a:ext cx="7200" cy="6222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905" name="Google Shape;905;p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>
            <a:off x="3786300" y="2910038"/>
            <a:ext cx="0" cy="10131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906" name="Google Shape;906;p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>
            <a:off x="4305431" y="3406069"/>
            <a:ext cx="21300" cy="6753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907" name="Google Shape;907;p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 flipH="1">
            <a:off x="5149500" y="2154469"/>
            <a:ext cx="14100" cy="13011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908" name="Google Shape;908;p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>
            <a:off x="4820888" y="2154394"/>
            <a:ext cx="21300" cy="1863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909" name="Google Shape;909;p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>
            <a:off x="4985944" y="3132169"/>
            <a:ext cx="19800" cy="5937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910" name="Google Shape;910;p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 flipH="1">
            <a:off x="4155984" y="2246944"/>
            <a:ext cx="24900" cy="15033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912" name="Google Shape;912;p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>
            <a:off x="3922294" y="3441356"/>
            <a:ext cx="1200" cy="4194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913" name="Google Shape;913;p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 flipH="1">
            <a:off x="4451119" y="2708925"/>
            <a:ext cx="7200" cy="9885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914" name="Google Shape;914;p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 flipH="1">
            <a:off x="5254594" y="3462844"/>
            <a:ext cx="7200" cy="8034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915" name="Google Shape;915;p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 flipH="1">
            <a:off x="4583006" y="3320494"/>
            <a:ext cx="900" cy="6612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916" name="Google Shape;916;p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>
            <a:off x="3989156" y="2196994"/>
            <a:ext cx="6900" cy="1344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917" name="Google Shape;917;p110" descr="COMTSS logo flowing towards vision representing the integration of COMTSS to the system and vision through alignment of initiatives.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12468" y="2195123"/>
            <a:ext cx="2231949" cy="2753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5000"/>
            <a:lumOff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E9798F-0705-6201-6B54-AE56CA6EC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3EFA685-2530-24A1-E427-0FF1058BC86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1700" y="-572700"/>
            <a:ext cx="8520600" cy="572700"/>
          </a:xfr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r>
              <a:rPr lang="en-US"/>
              <a:t>COMTSS supporting implementation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2477CA-3EE6-F27D-683D-7B5D822E118C}"/>
              </a:ext>
            </a:extLst>
          </p:cNvPr>
          <p:cNvSpPr/>
          <p:nvPr/>
        </p:nvSpPr>
        <p:spPr>
          <a:xfrm>
            <a:off x="52387" y="115531"/>
            <a:ext cx="2743200" cy="88458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Framework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2FCD00-1C62-DF37-7A21-3DEA89B87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3183" y="810267"/>
            <a:ext cx="1177626" cy="12597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Colorado Multi-Tiered system of Supports Logo">
            <a:extLst>
              <a:ext uri="{FF2B5EF4-FFF2-40B4-BE49-F238E27FC236}">
                <a16:creationId xmlns:a16="http://schemas.microsoft.com/office/drawing/2014/main" id="{B3AE5854-5267-C097-1B39-707416D1F93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83" y="810267"/>
            <a:ext cx="1177626" cy="125975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241ACB7-42E1-DBE7-64B5-3EF6C997970F}"/>
              </a:ext>
            </a:extLst>
          </p:cNvPr>
          <p:cNvSpPr/>
          <p:nvPr/>
        </p:nvSpPr>
        <p:spPr>
          <a:xfrm>
            <a:off x="1828800" y="1185438"/>
            <a:ext cx="2743200" cy="88458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Initiatives</a:t>
            </a:r>
          </a:p>
        </p:txBody>
      </p:sp>
      <p:pic>
        <p:nvPicPr>
          <p:cNvPr id="20" name="Picture 19" descr="Response to Intervention logo">
            <a:extLst>
              <a:ext uri="{FF2B5EF4-FFF2-40B4-BE49-F238E27FC236}">
                <a16:creationId xmlns:a16="http://schemas.microsoft.com/office/drawing/2014/main" id="{9BB330B2-AC68-3B7C-9659-272AFBAE0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8699" y="1937845"/>
            <a:ext cx="1063282" cy="1000060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B141B04-E929-137B-2B8C-6464393C57DA}"/>
              </a:ext>
            </a:extLst>
          </p:cNvPr>
          <p:cNvSpPr/>
          <p:nvPr/>
        </p:nvSpPr>
        <p:spPr>
          <a:xfrm>
            <a:off x="4118112" y="2262799"/>
            <a:ext cx="2743200" cy="8996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Practices</a:t>
            </a:r>
          </a:p>
        </p:txBody>
      </p:sp>
      <p:pic>
        <p:nvPicPr>
          <p:cNvPr id="16" name="Picture 15" descr="Positive Behavioral Interventions and Supports logo">
            <a:extLst>
              <a:ext uri="{FF2B5EF4-FFF2-40B4-BE49-F238E27FC236}">
                <a16:creationId xmlns:a16="http://schemas.microsoft.com/office/drawing/2014/main" id="{1A13B18F-ACB5-F047-454B-2EB1F34AD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9561" y="3023311"/>
            <a:ext cx="1242408" cy="1242408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C8B8A9F-DADA-F6DA-0266-2BC3E39B87FC}"/>
              </a:ext>
            </a:extLst>
          </p:cNvPr>
          <p:cNvSpPr/>
          <p:nvPr/>
        </p:nvSpPr>
        <p:spPr>
          <a:xfrm>
            <a:off x="6052930" y="3277427"/>
            <a:ext cx="2743200" cy="88458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Students</a:t>
            </a:r>
          </a:p>
        </p:txBody>
      </p:sp>
      <p:pic>
        <p:nvPicPr>
          <p:cNvPr id="18" name="Picture 17" descr="students at graduation image">
            <a:extLst>
              <a:ext uri="{FF2B5EF4-FFF2-40B4-BE49-F238E27FC236}">
                <a16:creationId xmlns:a16="http://schemas.microsoft.com/office/drawing/2014/main" id="{46C47875-D015-2013-AEB3-72AD6E6B1B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9339" y="4005470"/>
            <a:ext cx="1391130" cy="996092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21" name="Arrow: Bent 20">
            <a:extLst>
              <a:ext uri="{FF2B5EF4-FFF2-40B4-BE49-F238E27FC236}">
                <a16:creationId xmlns:a16="http://schemas.microsoft.com/office/drawing/2014/main" id="{B5A0E74D-7EC8-0A6B-3A97-521480855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2655813" y="457328"/>
            <a:ext cx="854765" cy="575217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4D1784F-4393-4449-601A-C5F127CB5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4048" y="1404664"/>
            <a:ext cx="603556" cy="8779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8B37929-09D0-7936-2A7E-6493EC27A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6950" y="2437875"/>
            <a:ext cx="603556" cy="8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20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An image of the practice profile as it appears on the CDE webpage. ">
            <a:extLst>
              <a:ext uri="{FF2B5EF4-FFF2-40B4-BE49-F238E27FC236}">
                <a16:creationId xmlns:a16="http://schemas.microsoft.com/office/drawing/2014/main" id="{E2722089-B3AA-E13A-FDD2-FAA99A4B4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+mj-lt"/>
              </a:rPr>
              <a:t>Practice Profiles </a:t>
            </a:r>
          </a:p>
        </p:txBody>
      </p:sp>
      <p:pic>
        <p:nvPicPr>
          <p:cNvPr id="6" name="Picture 5" descr="Practice Profile of Team Driven Shared Leadership, visit slide link for the full Practice Profiles.">
            <a:extLst>
              <a:ext uri="{FF2B5EF4-FFF2-40B4-BE49-F238E27FC236}">
                <a16:creationId xmlns:a16="http://schemas.microsoft.com/office/drawing/2014/main" id="{F5AFBC8D-0A13-5C82-7782-A8D3A1180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37" y="1074982"/>
            <a:ext cx="5965674" cy="38803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13F696-77F3-29CA-6B02-79A408D52464}"/>
              </a:ext>
            </a:extLst>
          </p:cNvPr>
          <p:cNvSpPr txBox="1"/>
          <p:nvPr/>
        </p:nvSpPr>
        <p:spPr>
          <a:xfrm>
            <a:off x="6209211" y="2055223"/>
            <a:ext cx="271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linkClick r:id="rId4"/>
              </a:rPr>
              <a:t>COMTSS Practice Profiles Link</a:t>
            </a:r>
          </a:p>
          <a:p>
            <a:r>
              <a:rPr lang="en-US">
                <a:hlinkClick r:id="rId4"/>
              </a:rPr>
              <a:t> </a:t>
            </a:r>
            <a:endParaRPr lang="en-US"/>
          </a:p>
        </p:txBody>
      </p:sp>
      <p:pic>
        <p:nvPicPr>
          <p:cNvPr id="5" name="Picture 4" descr="QR code for practice profiles">
            <a:extLst>
              <a:ext uri="{FF2B5EF4-FFF2-40B4-BE49-F238E27FC236}">
                <a16:creationId xmlns:a16="http://schemas.microsoft.com/office/drawing/2014/main" id="{BD72B2A6-5E77-B441-B6C5-4D8AFE7019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7046" y="2578443"/>
            <a:ext cx="1305107" cy="130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11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20ECD-0354-ACCB-FEED-424106CC9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+mj-lt"/>
              </a:rPr>
              <a:t>Online Academy </a:t>
            </a:r>
          </a:p>
        </p:txBody>
      </p:sp>
      <p:pic>
        <p:nvPicPr>
          <p:cNvPr id="6" name="Picture 5" descr="Lessons as they appears on the COMTSS Online Academy.">
            <a:extLst>
              <a:ext uri="{FF2B5EF4-FFF2-40B4-BE49-F238E27FC236}">
                <a16:creationId xmlns:a16="http://schemas.microsoft.com/office/drawing/2014/main" id="{A0F6A3FD-3B43-1CB2-5BA6-AA9F1EF86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30" y="972815"/>
            <a:ext cx="5872531" cy="39093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7C7FA4-21BF-F142-42FB-683FA458A0F1}"/>
              </a:ext>
            </a:extLst>
          </p:cNvPr>
          <p:cNvSpPr txBox="1"/>
          <p:nvPr/>
        </p:nvSpPr>
        <p:spPr>
          <a:xfrm>
            <a:off x="6514011" y="1833086"/>
            <a:ext cx="24993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linkClick r:id="rId4"/>
              </a:rPr>
              <a:t>Online Academy Link</a:t>
            </a:r>
          </a:p>
          <a:p>
            <a:endParaRPr lang="en-US">
              <a:hlinkClick r:id="rId4"/>
            </a:endParaRPr>
          </a:p>
          <a:p>
            <a:r>
              <a:rPr lang="en-US">
                <a:hlinkClick r:id="rId4"/>
              </a:rPr>
              <a:t> </a:t>
            </a:r>
            <a:endParaRPr lang="en-US"/>
          </a:p>
        </p:txBody>
      </p:sp>
      <p:pic>
        <p:nvPicPr>
          <p:cNvPr id="5" name="Picture 4" descr="QR code for Online Academy ">
            <a:extLst>
              <a:ext uri="{FF2B5EF4-FFF2-40B4-BE49-F238E27FC236}">
                <a16:creationId xmlns:a16="http://schemas.microsoft.com/office/drawing/2014/main" id="{568F3E86-D576-BBF1-A1C9-1DF9CF779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352" y="2448692"/>
            <a:ext cx="1350496" cy="135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413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3ED924E-39E1-D66F-E4A6-B9C7C36416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96593"/>
            <a:ext cx="8547652" cy="3150314"/>
          </a:xfrm>
        </p:spPr>
        <p:txBody>
          <a:bodyPr>
            <a:noAutofit/>
          </a:bodyPr>
          <a:lstStyle/>
          <a:p>
            <a:r>
              <a:rPr lang="en-US" sz="5400">
                <a:solidFill>
                  <a:schemeClr val="tx1"/>
                </a:solidFill>
                <a:latin typeface="Museo Slab 500"/>
              </a:rPr>
              <a:t>How does having an implementation framework (COMTSS) directly support the initiative? (RtI)</a:t>
            </a:r>
            <a:br>
              <a:rPr lang="en-US" sz="5400"/>
            </a:br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11472885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E90DB-14E6-6C45-8181-3D9B4BC35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A6FED7F-8E01-31F9-BC37-EA955485C2B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18504" y="171850"/>
            <a:ext cx="2886441" cy="8309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COMTSS and RtI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Working Together </a:t>
            </a:r>
          </a:p>
        </p:txBody>
      </p:sp>
      <p:sp>
        <p:nvSpPr>
          <p:cNvPr id="2" name="Oval 1" descr="A smaller oval within a large oval representing the RtI framework. The ovals indicate the RTI framework fits inside the COMTSS framework">
            <a:extLst>
              <a:ext uri="{FF2B5EF4-FFF2-40B4-BE49-F238E27FC236}">
                <a16:creationId xmlns:a16="http://schemas.microsoft.com/office/drawing/2014/main" id="{4264B8EF-4DA2-A945-42FF-0B7A6118F7C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8894" y="0"/>
            <a:ext cx="6849106" cy="507682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7C2AFA-F069-D080-0A87-9E00E7D19E68}"/>
              </a:ext>
            </a:extLst>
          </p:cNvPr>
          <p:cNvSpPr txBox="1"/>
          <p:nvPr/>
        </p:nvSpPr>
        <p:spPr>
          <a:xfrm>
            <a:off x="475861" y="587348"/>
            <a:ext cx="2550985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u="sng">
                <a:solidFill>
                  <a:schemeClr val="accent1">
                    <a:lumMod val="75000"/>
                  </a:schemeClr>
                </a:solidFill>
                <a:latin typeface="+mn-lt"/>
                <a:ea typeface="Calibri"/>
                <a:cs typeface="Calibri"/>
              </a:rPr>
              <a:t>COMTSS</a:t>
            </a:r>
            <a:endParaRPr lang="en-US" sz="2400" b="1" u="sng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endParaRPr lang="en-US" sz="2400">
              <a:latin typeface="+mn-lt"/>
            </a:endParaRPr>
          </a:p>
          <a:p>
            <a:r>
              <a:rPr lang="en-US" sz="2400">
                <a:latin typeface="+mn-lt"/>
              </a:rPr>
              <a:t>Examples of the  COMTSS Component used to support the implementation and sustainability  of RtI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C46628-919A-F0A8-05DF-596BC23DC2CB}"/>
              </a:ext>
            </a:extLst>
          </p:cNvPr>
          <p:cNvSpPr txBox="1"/>
          <p:nvPr/>
        </p:nvSpPr>
        <p:spPr>
          <a:xfrm>
            <a:off x="1256721" y="4186303"/>
            <a:ext cx="2992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WHOLE SCHOOL LEVEL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0665076-6100-DA9E-65EF-0C6A17D3D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89255" y="636010"/>
            <a:ext cx="3968745" cy="38714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31983D-8378-342C-400E-0D6DEB3245FF}"/>
              </a:ext>
            </a:extLst>
          </p:cNvPr>
          <p:cNvSpPr txBox="1"/>
          <p:nvPr/>
        </p:nvSpPr>
        <p:spPr>
          <a:xfrm>
            <a:off x="3333436" y="685664"/>
            <a:ext cx="3264855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u="sng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RtI</a:t>
            </a:r>
            <a:endParaRPr lang="en-US" sz="2400" b="1" u="sng">
              <a:solidFill>
                <a:schemeClr val="tx1"/>
              </a:solidFill>
              <a:latin typeface="+mn-lt"/>
            </a:endParaRPr>
          </a:p>
          <a:p>
            <a:pPr algn="l"/>
            <a:endParaRPr lang="en-US"/>
          </a:p>
          <a:p>
            <a:pPr algn="l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CEA960-7BED-95A9-4638-839CC75521AC}"/>
              </a:ext>
            </a:extLst>
          </p:cNvPr>
          <p:cNvSpPr txBox="1"/>
          <p:nvPr/>
        </p:nvSpPr>
        <p:spPr>
          <a:xfrm>
            <a:off x="3124597" y="1387026"/>
            <a:ext cx="36825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An initiative that includes Tier 1, Tier 2, Tier 3 practices, protocols, and procedures that support student needs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0B8A14-2CD5-2BD0-370F-5881064F1A70}"/>
              </a:ext>
            </a:extLst>
          </p:cNvPr>
          <p:cNvSpPr txBox="1"/>
          <p:nvPr/>
        </p:nvSpPr>
        <p:spPr>
          <a:xfrm>
            <a:off x="3721496" y="3859571"/>
            <a:ext cx="2550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STUDENT LEVEL</a:t>
            </a:r>
          </a:p>
        </p:txBody>
      </p:sp>
      <p:pic>
        <p:nvPicPr>
          <p:cNvPr id="6" name="Content Placeholder 3" descr="The Colorado Multi-Tiered System of Supports logo showing Response to Intervention embedded within it">
            <a:extLst>
              <a:ext uri="{FF2B5EF4-FFF2-40B4-BE49-F238E27FC236}">
                <a16:creationId xmlns:a16="http://schemas.microsoft.com/office/drawing/2014/main" id="{C16E8BDB-BB76-3EEE-06A5-9D2EF4EB3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347" y="1387026"/>
            <a:ext cx="2503643" cy="308973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6E09A0C2-A8FE-F112-E490-BC64832E6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994393" y="3002852"/>
            <a:ext cx="1890341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RtI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2396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599DC-5AF4-A1B0-0C92-E560ED7A1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194" y="190885"/>
            <a:ext cx="8160252" cy="567314"/>
          </a:xfrm>
        </p:spPr>
        <p:txBody>
          <a:bodyPr>
            <a:noAutofit/>
          </a:bodyPr>
          <a:lstStyle/>
          <a:p>
            <a:r>
              <a:rPr lang="en-US" sz="3600">
                <a:solidFill>
                  <a:schemeClr val="tx1"/>
                </a:solidFill>
                <a:latin typeface="+mn-lt"/>
              </a:rPr>
              <a:t>Introductions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7782E1-C712-A3FE-28B1-B926744DB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" y="981066"/>
            <a:ext cx="8869680" cy="4056925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US" sz="1900" b="1">
                <a:solidFill>
                  <a:schemeClr val="tx1"/>
                </a:solidFill>
              </a:rPr>
              <a:t>In the chat, please add your: </a:t>
            </a:r>
          </a:p>
          <a:p>
            <a:r>
              <a:rPr lang="en-US" sz="1900">
                <a:solidFill>
                  <a:schemeClr val="tx1"/>
                </a:solidFill>
              </a:rPr>
              <a:t>Name </a:t>
            </a:r>
          </a:p>
          <a:p>
            <a:r>
              <a:rPr lang="en-US" sz="1900">
                <a:solidFill>
                  <a:schemeClr val="tx1"/>
                </a:solidFill>
              </a:rPr>
              <a:t>Roll</a:t>
            </a:r>
          </a:p>
          <a:p>
            <a:pPr marL="114300" indent="0">
              <a:buNone/>
            </a:pPr>
            <a:endParaRPr lang="en-US" sz="190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en-US" sz="1900" b="1">
                <a:solidFill>
                  <a:schemeClr val="tx1"/>
                </a:solidFill>
              </a:rPr>
              <a:t>Who we are: </a:t>
            </a:r>
          </a:p>
          <a:p>
            <a:pPr marL="114300" indent="0">
              <a:buNone/>
            </a:pPr>
            <a:r>
              <a:rPr lang="en-US" sz="1900">
                <a:solidFill>
                  <a:schemeClr val="tx1"/>
                </a:solidFill>
              </a:rPr>
              <a:t>Christina Kirchhof and Evan Daldegan – COMTSS Implementation Specialists in the Office of Learning Supports and members of the Response to Intervention (RtI) team. </a:t>
            </a:r>
          </a:p>
          <a:p>
            <a:pPr marL="114300" indent="0">
              <a:buNone/>
            </a:pPr>
            <a:endParaRPr lang="en-US" sz="190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en-US" sz="1900">
                <a:solidFill>
                  <a:schemeClr val="tx1"/>
                </a:solidFill>
              </a:rPr>
              <a:t>This series is presented in collaboration with the Office of Special Education, Office of Gifted Education, and the Office of Standards and Instructional Support.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3B67A3-585A-9295-BBE1-4660198E8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058" y="190885"/>
            <a:ext cx="3219864" cy="214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00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F9AC86-03A2-25B6-9532-22B737E25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 descr="Team-Driven Shared Leadership">
            <a:extLst>
              <a:ext uri="{FF2B5EF4-FFF2-40B4-BE49-F238E27FC236}">
                <a16:creationId xmlns:a16="http://schemas.microsoft.com/office/drawing/2014/main" id="{89B82E39-0C82-9BD0-3D31-F0D89656A18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132175" y="85617"/>
            <a:ext cx="1877675" cy="110799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Roboto"/>
                <a:sym typeface="Arial"/>
              </a:rPr>
              <a:t>Team-Driven Shared Leadership </a:t>
            </a:r>
            <a:endParaRPr kumimoji="0" lang="en-US" sz="2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2" name="Oval 1" descr="A smaller oval within a large oval representing the RtI framework. The ovals indicate the RTI framework fits inside the COMTSS framework">
            <a:extLst>
              <a:ext uri="{FF2B5EF4-FFF2-40B4-BE49-F238E27FC236}">
                <a16:creationId xmlns:a16="http://schemas.microsoft.com/office/drawing/2014/main" id="{14D48FBD-7A90-D8ED-D200-19FA9AD3767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7743" y="-24089"/>
            <a:ext cx="7583162" cy="5147542"/>
          </a:xfrm>
          <a:prstGeom prst="ellipse">
            <a:avLst/>
          </a:prstGeom>
          <a:gradFill flip="none" rotWithShape="1">
            <a:gsLst>
              <a:gs pos="0">
                <a:srgbClr val="C7B0D0">
                  <a:tint val="66000"/>
                  <a:satMod val="160000"/>
                </a:srgbClr>
              </a:gs>
              <a:gs pos="50000">
                <a:srgbClr val="C7B0D0">
                  <a:tint val="44500"/>
                  <a:satMod val="160000"/>
                </a:srgbClr>
              </a:gs>
              <a:gs pos="100000">
                <a:srgbClr val="C7B0D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FE0009C-DCC5-CA3A-61AA-638738657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44704" y="621426"/>
            <a:ext cx="4241791" cy="3871480"/>
          </a:xfrm>
          <a:prstGeom prst="ellipse">
            <a:avLst/>
          </a:prstGeom>
          <a:solidFill>
            <a:srgbClr val="ECE5F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F1C729-6409-BBC4-5175-7A11307248C4}"/>
              </a:ext>
            </a:extLst>
          </p:cNvPr>
          <p:cNvSpPr txBox="1"/>
          <p:nvPr/>
        </p:nvSpPr>
        <p:spPr>
          <a:xfrm>
            <a:off x="1457505" y="465309"/>
            <a:ext cx="1694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/>
              <a:t>COMTSS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3CF172-5556-E939-4BD0-C35DCC2DA628}"/>
              </a:ext>
            </a:extLst>
          </p:cNvPr>
          <p:cNvSpPr txBox="1"/>
          <p:nvPr/>
        </p:nvSpPr>
        <p:spPr>
          <a:xfrm>
            <a:off x="939404" y="1236431"/>
            <a:ext cx="2731186" cy="30777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+mn-lt"/>
              </a:rPr>
              <a:t>School leadership team helps build the RtI team, sets a consistent meeting schedule, defines team roles, and trains all members on data protocols and procedures</a:t>
            </a:r>
            <a:endParaRPr lang="en-US" sz="2000">
              <a:latin typeface="+mn-lt"/>
              <a:ea typeface="Calibri"/>
              <a:cs typeface="Calibri"/>
            </a:endParaRPr>
          </a:p>
          <a:p>
            <a:pPr algn="l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84573-D74C-2476-6FA4-1F94AC1E8180}"/>
              </a:ext>
            </a:extLst>
          </p:cNvPr>
          <p:cNvSpPr txBox="1"/>
          <p:nvPr/>
        </p:nvSpPr>
        <p:spPr>
          <a:xfrm>
            <a:off x="5216616" y="704816"/>
            <a:ext cx="980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/>
              <a:t>RtI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C30327-CD34-7840-9B43-BE6ACE4DA534}"/>
              </a:ext>
            </a:extLst>
          </p:cNvPr>
          <p:cNvSpPr txBox="1"/>
          <p:nvPr/>
        </p:nvSpPr>
        <p:spPr>
          <a:xfrm>
            <a:off x="4087208" y="1236431"/>
            <a:ext cx="3264855" cy="28931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+mn-lt"/>
              </a:rPr>
              <a:t>Student problem-solving team spends less time organizing themselves and more time analyzing student needs and planning interventions. </a:t>
            </a:r>
            <a:endParaRPr lang="en-US" sz="2400">
              <a:solidFill>
                <a:schemeClr val="tx1"/>
              </a:solidFill>
              <a:latin typeface="+mn-lt"/>
              <a:ea typeface="Calibri"/>
              <a:cs typeface="Calibri"/>
            </a:endParaRPr>
          </a:p>
          <a:p>
            <a:pPr algn="l"/>
            <a:endParaRPr lang="en-US"/>
          </a:p>
        </p:txBody>
      </p:sp>
      <p:pic>
        <p:nvPicPr>
          <p:cNvPr id="11" name="Picture 10" descr="Team-Driven Shared Leadership logo">
            <a:extLst>
              <a:ext uri="{FF2B5EF4-FFF2-40B4-BE49-F238E27FC236}">
                <a16:creationId xmlns:a16="http://schemas.microsoft.com/office/drawing/2014/main" id="{45058C16-3CF3-E63F-797C-440D72476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5660" y="3582683"/>
            <a:ext cx="1581035" cy="139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60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FDC4B-D409-8208-C3C0-843DC775A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A8B88A0-B4F4-0155-34C6-A5927F17C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61" y="149486"/>
            <a:ext cx="8886825" cy="781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0FFAC0-1D43-1473-5364-E7CC7BC19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64143"/>
            <a:ext cx="8520600" cy="84473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/>
              <a:t>Response to Intervention: Key Feature </a:t>
            </a:r>
            <a:br>
              <a:rPr lang="en-US" b="1"/>
            </a:br>
            <a:endParaRPr lang="en-US" b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8E2DE4-DC50-C694-28D7-7B884F27C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114" y="755375"/>
            <a:ext cx="902481" cy="8506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A663C5-CF82-2A4A-B901-4B0A7432AEEE}"/>
              </a:ext>
            </a:extLst>
          </p:cNvPr>
          <p:cNvSpPr txBox="1"/>
          <p:nvPr/>
        </p:nvSpPr>
        <p:spPr>
          <a:xfrm>
            <a:off x="1062681" y="984054"/>
            <a:ext cx="6734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A collaborative team focused on student-level </a:t>
            </a:r>
            <a:br>
              <a:rPr lang="en-US" sz="2000" b="1"/>
            </a:br>
            <a:r>
              <a:rPr lang="en-US" sz="2000" b="1"/>
              <a:t>problem solving.</a:t>
            </a:r>
            <a:endParaRPr lang="en-US" sz="2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2EC802-A1C4-325B-D02D-95372FE9B9A8}"/>
              </a:ext>
            </a:extLst>
          </p:cNvPr>
          <p:cNvSpPr txBox="1"/>
          <p:nvPr/>
        </p:nvSpPr>
        <p:spPr>
          <a:xfrm>
            <a:off x="86060" y="1745458"/>
            <a:ext cx="88868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Each school maintains a diverse, </a:t>
            </a:r>
            <a:r>
              <a:rPr lang="en-US" sz="2000" b="1"/>
              <a:t>collaborative team </a:t>
            </a:r>
            <a:r>
              <a:rPr lang="en-US" sz="2000"/>
              <a:t>to address academic, behavioral, and/or social emotional </a:t>
            </a:r>
            <a:r>
              <a:rPr lang="en-US" sz="2000" b="1"/>
              <a:t>needs of students </a:t>
            </a:r>
            <a:r>
              <a:rPr lang="en-US" sz="2000"/>
              <a:t>at risk or not making adequate progress.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2857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Representation should be </a:t>
            </a:r>
            <a:r>
              <a:rPr lang="en-US" sz="2000" b="1"/>
              <a:t>diverse</a:t>
            </a:r>
            <a:r>
              <a:rPr lang="en-US" sz="2000"/>
              <a:t>. Members may include teachers, specialists, administrators, families, and, when appropriate, the student.</a:t>
            </a:r>
          </a:p>
          <a:p>
            <a:pPr lvl="2">
              <a:spcAft>
                <a:spcPts val="600"/>
              </a:spcAft>
            </a:pPr>
            <a:endParaRPr lang="en-US" sz="200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Teams </a:t>
            </a:r>
            <a:r>
              <a:rPr lang="en-US" sz="2000" b="1"/>
              <a:t>meet regularly </a:t>
            </a:r>
            <a:r>
              <a:rPr lang="en-US" sz="2000"/>
              <a:t>to implement and monitor problem-solving processes.</a:t>
            </a:r>
          </a:p>
        </p:txBody>
      </p:sp>
    </p:spTree>
    <p:extLst>
      <p:ext uri="{BB962C8B-B14F-4D97-AF65-F5344CB8AC3E}">
        <p14:creationId xmlns:p14="http://schemas.microsoft.com/office/powerpoint/2010/main" val="33985551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D7A80-CF7B-17B8-CB93-567297882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579D5-BD67-3618-F429-4FD9451D4CA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025298" y="61464"/>
            <a:ext cx="2121144" cy="12003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Arial"/>
              </a:rPr>
              <a:t>Data-Based Problem Solving and Decision Making</a:t>
            </a: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4" name="Oval 3" descr="A smaller oval within a large oval representing the RtI framework. The ovals indicate the RTI framework fits inside the COMTSS framework">
            <a:extLst>
              <a:ext uri="{FF2B5EF4-FFF2-40B4-BE49-F238E27FC236}">
                <a16:creationId xmlns:a16="http://schemas.microsoft.com/office/drawing/2014/main" id="{FE26571D-6BAE-0D20-CFCD-900A1E1C14C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0" y="28091"/>
            <a:ext cx="7583162" cy="5053945"/>
          </a:xfrm>
          <a:prstGeom prst="ellipse">
            <a:avLst/>
          </a:prstGeom>
          <a:gradFill flip="none" rotWithShape="1">
            <a:gsLst>
              <a:gs pos="0">
                <a:srgbClr val="79CDF7">
                  <a:tint val="66000"/>
                  <a:satMod val="160000"/>
                </a:srgbClr>
              </a:gs>
              <a:gs pos="50000">
                <a:srgbClr val="79CDF7">
                  <a:tint val="44500"/>
                  <a:satMod val="160000"/>
                </a:srgbClr>
              </a:gs>
              <a:gs pos="100000">
                <a:srgbClr val="79CDF7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742C26E-8062-794F-229F-789B6C79B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69422" y="636010"/>
            <a:ext cx="4241791" cy="3871480"/>
          </a:xfrm>
          <a:prstGeom prst="ellipse">
            <a:avLst/>
          </a:prstGeom>
          <a:solidFill>
            <a:srgbClr val="E3F3F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84B342-F11E-A841-601E-AFD63DBF71B3}"/>
              </a:ext>
            </a:extLst>
          </p:cNvPr>
          <p:cNvSpPr txBox="1"/>
          <p:nvPr/>
        </p:nvSpPr>
        <p:spPr>
          <a:xfrm>
            <a:off x="-296916" y="826722"/>
            <a:ext cx="45775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>
                <a:latin typeface="+mn-lt"/>
                <a:ea typeface="Calibri"/>
                <a:cs typeface="Calibri"/>
              </a:rPr>
              <a:t>COMTSS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753FA9-A5E4-0A6F-C1B8-EADDCED925B2}"/>
              </a:ext>
            </a:extLst>
          </p:cNvPr>
          <p:cNvSpPr txBox="1"/>
          <p:nvPr/>
        </p:nvSpPr>
        <p:spPr>
          <a:xfrm>
            <a:off x="247377" y="1684313"/>
            <a:ext cx="3280993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+mn-lt"/>
                <a:cs typeface="Calibri"/>
              </a:rPr>
              <a:t>Collect and use implementation and student outcome data to make decisions about how well each tier is functioning.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E88BF3-9E8E-04EC-0128-1EA5BEC1E679}"/>
              </a:ext>
            </a:extLst>
          </p:cNvPr>
          <p:cNvSpPr txBox="1"/>
          <p:nvPr/>
        </p:nvSpPr>
        <p:spPr>
          <a:xfrm>
            <a:off x="4318002" y="1084148"/>
            <a:ext cx="23595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>
                <a:latin typeface="+mn-lt"/>
                <a:ea typeface="Calibri"/>
                <a:cs typeface="Calibri"/>
              </a:rPr>
              <a:t>RtI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A9337C-7907-A29D-1F41-A6677D01168D}"/>
              </a:ext>
            </a:extLst>
          </p:cNvPr>
          <p:cNvSpPr txBox="1"/>
          <p:nvPr/>
        </p:nvSpPr>
        <p:spPr>
          <a:xfrm>
            <a:off x="3791581" y="1314981"/>
            <a:ext cx="3412384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400" b="1" u="sng">
              <a:solidFill>
                <a:schemeClr val="tx1"/>
              </a:solidFill>
              <a:latin typeface="+mn-lt"/>
              <a:ea typeface="Calibri"/>
              <a:cs typeface="Calibri"/>
            </a:endParaRPr>
          </a:p>
          <a:p>
            <a:pPr algn="ctr"/>
            <a:r>
              <a:rPr lang="en-US" sz="2400">
                <a:solidFill>
                  <a:schemeClr val="tx1"/>
                </a:solidFill>
                <a:latin typeface="+mn-lt"/>
                <a:cs typeface="Calibri"/>
              </a:rPr>
              <a:t>Use multiple sources of data to evaluate student progress and make adjustments to individual student  interventions if needed. </a:t>
            </a:r>
            <a:endParaRPr lang="en-US" sz="24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Picture 2" descr="Data-based problem solving and decision making logo">
            <a:extLst>
              <a:ext uri="{FF2B5EF4-FFF2-40B4-BE49-F238E27FC236}">
                <a16:creationId xmlns:a16="http://schemas.microsoft.com/office/drawing/2014/main" id="{E3DF4860-A00D-5C56-113C-7BD756275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079" y="3399993"/>
            <a:ext cx="1512744" cy="151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0811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4BC3F-E7F5-6B50-6DE1-C7FA6236A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D60024F-E39B-6A4A-F852-975677032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61" y="149486"/>
            <a:ext cx="8886825" cy="781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D57627-6AC7-C6CB-5AA1-293B355B4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49486"/>
            <a:ext cx="8520600" cy="7810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/>
              <a:t>Response to Intervention: Key Feature</a:t>
            </a:r>
            <a:br>
              <a:rPr lang="en-US" sz="3600" b="1"/>
            </a:br>
            <a:br>
              <a:rPr lang="en-US" sz="3100" b="1"/>
            </a:br>
            <a:br>
              <a:rPr lang="en-US" sz="2400"/>
            </a:br>
            <a:br>
              <a:rPr lang="en-US" sz="2400"/>
            </a:b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C68457-D498-275F-13CD-14121EE08E81}"/>
              </a:ext>
            </a:extLst>
          </p:cNvPr>
          <p:cNvSpPr txBox="1"/>
          <p:nvPr/>
        </p:nvSpPr>
        <p:spPr>
          <a:xfrm>
            <a:off x="318495" y="1017167"/>
            <a:ext cx="8513805" cy="781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 problem-solving model focused on individual student needs.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FFFAED-CAED-FCD3-2B02-733F86DC156B}"/>
              </a:ext>
            </a:extLst>
          </p:cNvPr>
          <p:cNvSpPr txBox="1"/>
          <p:nvPr/>
        </p:nvSpPr>
        <p:spPr>
          <a:xfrm>
            <a:off x="782843" y="1798217"/>
            <a:ext cx="8190043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Follows a structured Four-Step Process: </a:t>
            </a:r>
          </a:p>
          <a:p>
            <a:pPr marL="1317625" lvl="5" indent="-284163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/>
              <a:t>Problem identification, Problem Analysis, Plan Monitoring, and Plan Evaluation.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Uses comprehensive data, both </a:t>
            </a:r>
            <a:r>
              <a:rPr lang="en-US" sz="2400" b="1"/>
              <a:t>formal and informal</a:t>
            </a:r>
            <a:r>
              <a:rPr lang="en-US" sz="2400"/>
              <a:t>, for all decision-making.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Ensures interventions are selected efficiently and </a:t>
            </a:r>
            <a:r>
              <a:rPr lang="en-US" sz="2400" b="1"/>
              <a:t>matched to the student’s needs.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24BA59-A4D7-E20E-BD67-0F73E30AE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61" y="4240530"/>
            <a:ext cx="958029" cy="90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159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10512-16C5-4AA7-6FE4-FAF11CC06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189BB4-F9D1-D4BF-D6D9-E6AF8C03662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037739" y="43969"/>
            <a:ext cx="2106261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Arial"/>
              </a:rPr>
              <a:t>Comprehensive Screening and Assessment System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5" name="Oval 4" descr="A smaller oval within a large oval representing the RtI framework. The ovals indicate the RTI framework fits inside the COMTSS framework">
            <a:extLst>
              <a:ext uri="{FF2B5EF4-FFF2-40B4-BE49-F238E27FC236}">
                <a16:creationId xmlns:a16="http://schemas.microsoft.com/office/drawing/2014/main" id="{4915CBDF-39CA-FB0D-C737-7FE29A7ADDD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-674" y="16461"/>
            <a:ext cx="7583162" cy="5147542"/>
          </a:xfrm>
          <a:prstGeom prst="ellipse">
            <a:avLst/>
          </a:prstGeom>
          <a:gradFill flip="none" rotWithShape="1">
            <a:gsLst>
              <a:gs pos="0">
                <a:srgbClr val="4CADB4">
                  <a:tint val="66000"/>
                  <a:satMod val="160000"/>
                </a:srgbClr>
              </a:gs>
              <a:gs pos="50000">
                <a:srgbClr val="4CADB4">
                  <a:tint val="44500"/>
                  <a:satMod val="160000"/>
                </a:srgbClr>
              </a:gs>
              <a:gs pos="100000">
                <a:srgbClr val="4CADB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F424B5F-06C1-C7C3-0CC3-7342BD26C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76877" y="654492"/>
            <a:ext cx="3896313" cy="3871480"/>
          </a:xfrm>
          <a:prstGeom prst="ellipse">
            <a:avLst/>
          </a:prstGeom>
          <a:gradFill flip="none" rotWithShape="1">
            <a:gsLst>
              <a:gs pos="0">
                <a:schemeClr val="accent5">
                  <a:tint val="66000"/>
                  <a:satMod val="160000"/>
                </a:schemeClr>
              </a:gs>
              <a:gs pos="50000">
                <a:schemeClr val="accent5">
                  <a:tint val="44500"/>
                  <a:satMod val="160000"/>
                </a:schemeClr>
              </a:gs>
              <a:gs pos="100000">
                <a:schemeClr val="accent5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A27B5A-737D-F390-44ED-D28863727777}"/>
              </a:ext>
            </a:extLst>
          </p:cNvPr>
          <p:cNvSpPr txBox="1"/>
          <p:nvPr/>
        </p:nvSpPr>
        <p:spPr>
          <a:xfrm>
            <a:off x="-211869" y="834997"/>
            <a:ext cx="46730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>
                <a:solidFill>
                  <a:schemeClr val="tx1"/>
                </a:solidFill>
                <a:latin typeface="+mj-lt"/>
                <a:ea typeface="Calibri"/>
                <a:cs typeface="Calibri"/>
              </a:rPr>
              <a:t>COMTSS</a:t>
            </a:r>
            <a:endParaRPr lang="en-US" sz="2400" b="1" u="sng">
              <a:solidFill>
                <a:schemeClr val="tx1"/>
              </a:solidFill>
              <a:latin typeface="+mj-lt"/>
              <a:ea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EF69AD-63FF-A296-D37D-8F09BEFCFA36}"/>
              </a:ext>
            </a:extLst>
          </p:cNvPr>
          <p:cNvSpPr txBox="1"/>
          <p:nvPr/>
        </p:nvSpPr>
        <p:spPr>
          <a:xfrm>
            <a:off x="269527" y="1630847"/>
            <a:ext cx="3336013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+mj-lt"/>
              </a:rPr>
              <a:t>Aligns school-wide assessment tools, creates an assessment calendar, and ensures that teams have access to all data collected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630888-94D8-19B4-E6D5-37E399017D4F}"/>
              </a:ext>
            </a:extLst>
          </p:cNvPr>
          <p:cNvSpPr txBox="1"/>
          <p:nvPr/>
        </p:nvSpPr>
        <p:spPr>
          <a:xfrm>
            <a:off x="4418202" y="766655"/>
            <a:ext cx="26625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>
                <a:solidFill>
                  <a:schemeClr val="tx1"/>
                </a:solidFill>
                <a:latin typeface="+mj-lt"/>
                <a:ea typeface="Calibri"/>
                <a:cs typeface="Calibri"/>
              </a:rPr>
              <a:t>RtI</a:t>
            </a:r>
            <a:endParaRPr lang="en-US" sz="2400" b="1" u="sng">
              <a:solidFill>
                <a:schemeClr val="tx1"/>
              </a:solidFill>
              <a:latin typeface="+mj-lt"/>
              <a:ea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839E02-1C1F-EE84-8F5A-88E434EE3C23}"/>
              </a:ext>
            </a:extLst>
          </p:cNvPr>
          <p:cNvSpPr txBox="1"/>
          <p:nvPr/>
        </p:nvSpPr>
        <p:spPr>
          <a:xfrm>
            <a:off x="3937377" y="957924"/>
            <a:ext cx="3495442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400" b="1" u="sng">
              <a:solidFill>
                <a:schemeClr val="tx1"/>
              </a:solidFill>
              <a:latin typeface="+mn-lt"/>
              <a:ea typeface="Calibri"/>
              <a:cs typeface="Calibri"/>
            </a:endParaRPr>
          </a:p>
          <a:p>
            <a:pPr algn="ctr"/>
            <a:r>
              <a:rPr lang="en-US" sz="240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The student problem solving team will be able to take full advantage of an assortment of data that directly helps to guide specific services for specific students</a:t>
            </a:r>
            <a:endParaRPr lang="en-US" sz="24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Picture 1" descr="Comprehensive Screening and Assessment System logo">
            <a:extLst>
              <a:ext uri="{FF2B5EF4-FFF2-40B4-BE49-F238E27FC236}">
                <a16:creationId xmlns:a16="http://schemas.microsoft.com/office/drawing/2014/main" id="{FA781EDE-86D0-138E-8E37-12CA667FC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156" y="3595427"/>
            <a:ext cx="1457325" cy="142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916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6BCBA-76C0-4623-B289-2623A97ED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050F7BB-6A60-7BDA-CCD9-8BB601AFC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9" y="153113"/>
            <a:ext cx="8888738" cy="7803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D6A20C-F0C1-1BE9-5F7B-88295F3AD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48" y="148681"/>
            <a:ext cx="8520600" cy="78035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/>
              <a:t>Response to Intervention: Key Feature </a:t>
            </a: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6B3A63-FF34-6E4E-6B95-4DAFFAF31345}"/>
              </a:ext>
            </a:extLst>
          </p:cNvPr>
          <p:cNvSpPr txBox="1"/>
          <p:nvPr/>
        </p:nvSpPr>
        <p:spPr>
          <a:xfrm>
            <a:off x="439331" y="622570"/>
            <a:ext cx="8704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 </a:t>
            </a:r>
            <a:br>
              <a:rPr lang="en-US" sz="2400"/>
            </a:br>
            <a:r>
              <a:rPr lang="en-US" sz="2400" b="1"/>
              <a:t>A comprehensive data collection and analysis process is used consistently to target identified student needs </a:t>
            </a:r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004A9E-353F-91BF-0B67-81B0642132B1}"/>
              </a:ext>
            </a:extLst>
          </p:cNvPr>
          <p:cNvSpPr txBox="1"/>
          <p:nvPr/>
        </p:nvSpPr>
        <p:spPr>
          <a:xfrm>
            <a:off x="439332" y="1822899"/>
            <a:ext cx="84716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Decision rules are established based on a </a:t>
            </a:r>
            <a:r>
              <a:rPr lang="en-US" sz="2000" b="1"/>
              <a:t>comprehensive review </a:t>
            </a:r>
            <a:r>
              <a:rPr lang="en-US" sz="2000"/>
              <a:t>of all available data and are evaluated at regular intervals.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Decision rules </a:t>
            </a:r>
            <a:r>
              <a:rPr lang="en-US" sz="2000" b="1"/>
              <a:t>clearly distinguish </a:t>
            </a:r>
            <a:r>
              <a:rPr lang="en-US" sz="2000"/>
              <a:t>between system-level (COMTSS) and student-level (RtI) considerations.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Decision rules are </a:t>
            </a:r>
            <a:r>
              <a:rPr lang="en-US" sz="2000" b="1"/>
              <a:t>applied equitably </a:t>
            </a:r>
            <a:r>
              <a:rPr lang="en-US" sz="2000"/>
              <a:t>and consistently when reviewing student-level data.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174C1B-0240-6FB7-1172-D885FAFDA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47" y="4363143"/>
            <a:ext cx="827940" cy="7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147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6576B-29DC-84FA-409E-C65505BCC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3A0B424-E6C4-6C0C-045E-0E2E08160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61" y="70766"/>
            <a:ext cx="8888738" cy="7803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7BC46B-955C-5C96-3945-2A22DFC06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30" y="157915"/>
            <a:ext cx="8520600" cy="589338"/>
          </a:xfrm>
        </p:spPr>
        <p:txBody>
          <a:bodyPr>
            <a:noAutofit/>
          </a:bodyPr>
          <a:lstStyle/>
          <a:p>
            <a:pPr algn="ctr"/>
            <a:r>
              <a:rPr lang="en-US" sz="3200" b="1"/>
              <a:t>Response to Intervention: Key Feature</a:t>
            </a:r>
            <a:endParaRPr lang="en-US" sz="2400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294592-7DF6-0D9B-A1AE-0A55DEE7D2B3}"/>
              </a:ext>
            </a:extLst>
          </p:cNvPr>
          <p:cNvSpPr txBox="1"/>
          <p:nvPr/>
        </p:nvSpPr>
        <p:spPr>
          <a:xfrm>
            <a:off x="86061" y="973847"/>
            <a:ext cx="8971878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1"/>
              <a:t>Standardized Process to Select and Implement </a:t>
            </a:r>
            <a:br>
              <a:rPr lang="en-US" sz="1800" b="1"/>
            </a:br>
            <a:r>
              <a:rPr lang="en-US" sz="1800" b="1"/>
              <a:t>Evidence-Based Practices</a:t>
            </a:r>
            <a:endParaRPr lang="en-US" sz="180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/>
              <a:t>Identify culturally responsive, developmentally appropriate evidence-based interventions (EBIs).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/>
              <a:t>Evaluate EBIs for contextual fit with the school’s values, needs, skills, and resources.</a:t>
            </a:r>
          </a:p>
          <a:p>
            <a:pPr>
              <a:spcAft>
                <a:spcPts val="600"/>
              </a:spcAft>
            </a:pPr>
            <a:endParaRPr lang="en-US" sz="1800"/>
          </a:p>
          <a:p>
            <a:pPr>
              <a:spcAft>
                <a:spcPts val="600"/>
              </a:spcAft>
            </a:pPr>
            <a:r>
              <a:rPr lang="en-US" sz="1800"/>
              <a:t>Assess in three areas:</a:t>
            </a:r>
          </a:p>
          <a:p>
            <a:pPr marL="342900" lvl="8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800" b="1"/>
              <a:t>Strength</a:t>
            </a:r>
            <a:r>
              <a:rPr lang="en-US" sz="1800"/>
              <a:t>: Clearly defined and supported by high-quality research.</a:t>
            </a:r>
          </a:p>
          <a:p>
            <a:pPr marL="342900" lvl="3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800" b="1"/>
              <a:t>Fit: </a:t>
            </a:r>
            <a:r>
              <a:rPr lang="en-US" sz="1800"/>
              <a:t>Addresses identified needs and aligns with staff skills.</a:t>
            </a:r>
          </a:p>
          <a:p>
            <a:pPr marL="342900" lvl="3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800" b="1"/>
              <a:t>Capacity: </a:t>
            </a:r>
            <a:r>
              <a:rPr lang="en-US" sz="1800"/>
              <a:t>Leadership support, resources, and time available for implementation.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2E3B51-4A35-6B17-E2F9-72D56D94D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770" y="2824685"/>
            <a:ext cx="958029" cy="90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944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C9C1E-29C6-6A03-A8D2-8804C4F95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BE93BF-6753-6923-D6C3-5BA437F9277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29829" y="92901"/>
            <a:ext cx="2110479" cy="10156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Arial"/>
              </a:rPr>
              <a:t>Family, School, and Community Partnerships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5" name="Oval 4" descr="A smaller oval within a large oval representing the RtI framework. The ovals indicate the RTI framework fits inside the COMTSS framework">
            <a:extLst>
              <a:ext uri="{FF2B5EF4-FFF2-40B4-BE49-F238E27FC236}">
                <a16:creationId xmlns:a16="http://schemas.microsoft.com/office/drawing/2014/main" id="{56FFCFC0-88E9-A523-82EC-4D8944E6A6F0}"/>
              </a:ext>
            </a:extLst>
          </p:cNvPr>
          <p:cNvSpPr/>
          <p:nvPr/>
        </p:nvSpPr>
        <p:spPr>
          <a:xfrm>
            <a:off x="-3839" y="0"/>
            <a:ext cx="7583162" cy="5147542"/>
          </a:xfrm>
          <a:prstGeom prst="ellipse">
            <a:avLst/>
          </a:prstGeom>
          <a:gradFill flip="none" rotWithShape="1">
            <a:gsLst>
              <a:gs pos="0">
                <a:srgbClr val="5F71C7">
                  <a:tint val="66000"/>
                  <a:satMod val="160000"/>
                </a:srgbClr>
              </a:gs>
              <a:gs pos="50000">
                <a:srgbClr val="5F71C7">
                  <a:tint val="44500"/>
                  <a:satMod val="160000"/>
                </a:srgbClr>
              </a:gs>
              <a:gs pos="100000">
                <a:srgbClr val="5F71C7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C0DF179-EB25-0E3A-6AE2-C1D7BD929F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37532" y="615874"/>
            <a:ext cx="4241791" cy="3871480"/>
          </a:xfrm>
          <a:prstGeom prst="ellipse">
            <a:avLst/>
          </a:prstGeom>
          <a:gradFill flip="none" rotWithShape="1">
            <a:gsLst>
              <a:gs pos="0">
                <a:srgbClr val="99A5DE">
                  <a:tint val="66000"/>
                  <a:satMod val="160000"/>
                </a:srgbClr>
              </a:gs>
              <a:gs pos="50000">
                <a:srgbClr val="99A5DE">
                  <a:tint val="44500"/>
                  <a:satMod val="160000"/>
                </a:srgbClr>
              </a:gs>
              <a:gs pos="100000">
                <a:srgbClr val="99A5DE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DC8D5B-0CA2-F49F-870F-986E5A6258AB}"/>
              </a:ext>
            </a:extLst>
          </p:cNvPr>
          <p:cNvSpPr txBox="1"/>
          <p:nvPr/>
        </p:nvSpPr>
        <p:spPr>
          <a:xfrm>
            <a:off x="1054150" y="877731"/>
            <a:ext cx="17212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COMTSS</a:t>
            </a:r>
            <a:endParaRPr lang="en-US" sz="2400" b="1" u="sng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5BC219-DEDF-BA12-9B09-0173FB8C48D1}"/>
              </a:ext>
            </a:extLst>
          </p:cNvPr>
          <p:cNvSpPr txBox="1"/>
          <p:nvPr/>
        </p:nvSpPr>
        <p:spPr>
          <a:xfrm>
            <a:off x="161303" y="1443152"/>
            <a:ext cx="3300826" cy="25237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+mn-lt"/>
              </a:rPr>
              <a:t>Establishes trusting relationships using school-wide family engagement strategies and collects feedback to improve processes. </a:t>
            </a:r>
            <a:endParaRPr lang="en-US" sz="2400" b="1" u="sng">
              <a:latin typeface="+mn-lt"/>
              <a:ea typeface="Calibri"/>
              <a:cs typeface="Calibri"/>
            </a:endParaRPr>
          </a:p>
          <a:p>
            <a:pPr algn="l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C788FD-533E-727B-8473-ACFBBC733EE3}"/>
              </a:ext>
            </a:extLst>
          </p:cNvPr>
          <p:cNvSpPr txBox="1"/>
          <p:nvPr/>
        </p:nvSpPr>
        <p:spPr>
          <a:xfrm>
            <a:off x="4953450" y="792340"/>
            <a:ext cx="11878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RtI</a:t>
            </a:r>
            <a:endParaRPr lang="en-US" sz="2400" b="1" u="sng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0D9876-FBE8-8A92-3C5F-A669B8FE99DD}"/>
              </a:ext>
            </a:extLst>
          </p:cNvPr>
          <p:cNvSpPr txBox="1"/>
          <p:nvPr/>
        </p:nvSpPr>
        <p:spPr>
          <a:xfrm>
            <a:off x="3674178" y="1311015"/>
            <a:ext cx="3796641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/>
              <a:t>Include parents in student RtI meetings and use two-way communication with families about individual student needs, strengths, and progress through a culturally responsive approach to problem solving-    “parents as partners”</a:t>
            </a:r>
          </a:p>
        </p:txBody>
      </p:sp>
      <p:pic>
        <p:nvPicPr>
          <p:cNvPr id="2" name="Picture 1" descr="Family, School, and Community Partnerships logo">
            <a:extLst>
              <a:ext uri="{FF2B5EF4-FFF2-40B4-BE49-F238E27FC236}">
                <a16:creationId xmlns:a16="http://schemas.microsoft.com/office/drawing/2014/main" id="{0C204F07-1E00-2EBB-53F5-29775E2F1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0819" y="3497294"/>
            <a:ext cx="1511878" cy="149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7960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5517D-8C9E-B2FA-B012-5EC54A363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7ACBD97-7510-EFB2-1E0D-9640FD4A3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31" y="206621"/>
            <a:ext cx="8888738" cy="7803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D37610-652D-8F6A-27FC-A8ECA5AFB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185" y="206621"/>
            <a:ext cx="8520600" cy="129501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/>
              <a:t>Response to Intervention: Key Feature </a:t>
            </a:r>
            <a:br>
              <a:rPr lang="en-US"/>
            </a:br>
            <a:br>
              <a:rPr lang="en-US"/>
            </a:br>
            <a:r>
              <a:rPr lang="en-US" b="1"/>
              <a:t>Consistent, meaningful collaboration with families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41DE9645-3D85-B67D-AA51-939165E76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887" y="1847212"/>
            <a:ext cx="8099898" cy="270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20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• Families play a crucial role in the RtI model and problem-solving process. Their </a:t>
            </a: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partnership is essential</a:t>
            </a:r>
            <a:r>
              <a:rPr kumimoji="0" lang="en-US" altLang="en-US" sz="20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and their input should be included when developing intervention plans.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20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• The RtI team ensures that the whole of the RtI process is </a:t>
            </a: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accommodating to the needs of the family</a:t>
            </a:r>
            <a:r>
              <a:rPr kumimoji="0" lang="en-US" altLang="en-US" sz="20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ensuring that they can engage meaningfully.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20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• Families and school staff maintain </a:t>
            </a: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regular, two-way, and meaningful communication </a:t>
            </a:r>
            <a:r>
              <a:rPr kumimoji="0" lang="en-US" altLang="en-US" sz="20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 support student learning.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0CF76A-589E-5D04-FC4A-16EA287FF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47" y="4363141"/>
            <a:ext cx="827940" cy="7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1556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94C4D-3537-AD15-E2D5-B60388D67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414210-10B6-5F70-9218-50B904301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61" y="174656"/>
            <a:ext cx="8888738" cy="7803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0E65A4-E176-FBDC-DEB5-9387C1462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15152"/>
            <a:ext cx="8520600" cy="619965"/>
          </a:xfrm>
        </p:spPr>
        <p:txBody>
          <a:bodyPr>
            <a:noAutofit/>
          </a:bodyPr>
          <a:lstStyle/>
          <a:p>
            <a:pPr algn="ctr"/>
            <a:r>
              <a:rPr lang="en-US" sz="3000" b="1" dirty="0"/>
              <a:t>Response to Intervention: Key Feature (Cont.)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736EF6-A2AF-C61E-F773-3B0EBB5F7D12}"/>
              </a:ext>
            </a:extLst>
          </p:cNvPr>
          <p:cNvSpPr txBox="1"/>
          <p:nvPr/>
        </p:nvSpPr>
        <p:spPr>
          <a:xfrm>
            <a:off x="518983" y="995508"/>
            <a:ext cx="79577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Capacity building for all partners to understand and implement interventions</a:t>
            </a:r>
            <a:endParaRPr lang="en-US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C8333F7E-72C3-69F3-B4E3-63C0F56C9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629" y="1993761"/>
            <a:ext cx="856217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  <a:t>• The RtI team ensures that </a:t>
            </a: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capacity building opportunities </a:t>
            </a: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  <a:t>and experiences are available to </a:t>
            </a: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all partners </a:t>
            </a: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  <a:t>and include activities or resources that provide information or feedback about the RtI process.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20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  <a:t>• Barriers to RtI implementation can include </a:t>
            </a: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anything that interferes </a:t>
            </a: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  <a:t>with the implementation of the </a:t>
            </a: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"solutions</a:t>
            </a: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  <a:t>" that were decided upon by the RtI team. These barriers are reviewed at regular intervals.</a:t>
            </a: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8DDAE4-813B-E24B-9075-62B3A1E53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61" y="4240530"/>
            <a:ext cx="958029" cy="90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554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99F7A-15C9-4AAE-93A7-CE362A784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>
                <a:solidFill>
                  <a:schemeClr val="tx1"/>
                </a:solidFill>
                <a:latin typeface="+mn-lt"/>
              </a:rPr>
              <a:t>Session Norms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E2BEC-10BC-6D8F-EC6F-027D4C1DC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281" y="1097280"/>
            <a:ext cx="6684719" cy="377412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solidFill>
                  <a:schemeClr val="tx1"/>
                </a:solidFill>
              </a:rPr>
              <a:t>Right click on your photo to rename yourself if needed. Select the three dots in the upper right corner and then rename. </a:t>
            </a:r>
          </a:p>
          <a:p>
            <a:pPr lvl="1">
              <a:lnSpc>
                <a:spcPct val="150000"/>
              </a:lnSpc>
            </a:pPr>
            <a:r>
              <a:rPr lang="en-US" sz="1700">
                <a:solidFill>
                  <a:schemeClr val="tx1"/>
                </a:solidFill>
              </a:rPr>
              <a:t>Please include your first and last name for attendance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chemeClr val="tx1"/>
                </a:solidFill>
              </a:rPr>
              <a:t>Be as virtually present as possible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chemeClr val="tx1"/>
                </a:solidFill>
              </a:rPr>
              <a:t>Communicate any needs or questions through zoom chat – we have allotted time to answer questions at the end.</a:t>
            </a:r>
          </a:p>
        </p:txBody>
      </p:sp>
      <p:pic>
        <p:nvPicPr>
          <p:cNvPr id="2050" name="Picture 2" descr="Zoom settings menu highlighting the &quot;Rename&quot; function">
            <a:extLst>
              <a:ext uri="{FF2B5EF4-FFF2-40B4-BE49-F238E27FC236}">
                <a16:creationId xmlns:a16="http://schemas.microsoft.com/office/drawing/2014/main" id="{073FD836-6CEF-0BD0-4699-9CD359085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960403"/>
            <a:ext cx="2238375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0201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F4A4F-81A4-2BD8-5197-3534D3D6C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870FE4-691D-3B3F-EAC5-CD7D1F9AC94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389671" y="70957"/>
            <a:ext cx="1716225" cy="14465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Arial"/>
              </a:rPr>
              <a:t>Layered Continuum of Supports</a:t>
            </a:r>
            <a:endParaRPr kumimoji="0" lang="en-US" sz="2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9" name="Oval 8" descr="A smaller oval within a large oval representing the RtI framework. The ovals indicate the RTI framework fits inside the COMTSS framework">
            <a:extLst>
              <a:ext uri="{FF2B5EF4-FFF2-40B4-BE49-F238E27FC236}">
                <a16:creationId xmlns:a16="http://schemas.microsoft.com/office/drawing/2014/main" id="{6E0F3193-4E07-99E9-5175-6DB89DC60C5B}"/>
              </a:ext>
            </a:extLst>
          </p:cNvPr>
          <p:cNvSpPr/>
          <p:nvPr/>
        </p:nvSpPr>
        <p:spPr>
          <a:xfrm>
            <a:off x="101016" y="-4042"/>
            <a:ext cx="7583162" cy="5147542"/>
          </a:xfrm>
          <a:prstGeom prst="ellipse">
            <a:avLst/>
          </a:prstGeom>
          <a:gradFill flip="none" rotWithShape="1">
            <a:gsLst>
              <a:gs pos="0">
                <a:srgbClr val="60A500">
                  <a:tint val="66000"/>
                  <a:satMod val="160000"/>
                </a:srgbClr>
              </a:gs>
              <a:gs pos="50000">
                <a:srgbClr val="60A500">
                  <a:tint val="44500"/>
                  <a:satMod val="160000"/>
                </a:srgbClr>
              </a:gs>
              <a:gs pos="100000">
                <a:srgbClr val="60A5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423E735-1914-3B8F-17A5-1276A14FE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49625" y="633989"/>
            <a:ext cx="4120158" cy="3871480"/>
          </a:xfrm>
          <a:prstGeom prst="ellipse">
            <a:avLst/>
          </a:prstGeom>
          <a:gradFill flip="none" rotWithShape="1">
            <a:gsLst>
              <a:gs pos="0">
                <a:srgbClr val="75CC00">
                  <a:tint val="66000"/>
                  <a:satMod val="160000"/>
                </a:srgbClr>
              </a:gs>
              <a:gs pos="50000">
                <a:srgbClr val="75CC00">
                  <a:tint val="44500"/>
                  <a:satMod val="160000"/>
                </a:srgbClr>
              </a:gs>
              <a:gs pos="100000">
                <a:srgbClr val="75CC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81D4F7-1F52-6C14-F1F6-C5971044B0C3}"/>
              </a:ext>
            </a:extLst>
          </p:cNvPr>
          <p:cNvSpPr txBox="1"/>
          <p:nvPr/>
        </p:nvSpPr>
        <p:spPr>
          <a:xfrm>
            <a:off x="-247851" y="627484"/>
            <a:ext cx="46056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>
                <a:latin typeface="+mn-lt"/>
                <a:ea typeface="Calibri"/>
                <a:cs typeface="Calibri"/>
              </a:rPr>
              <a:t>COMTSS</a:t>
            </a:r>
            <a:endParaRPr lang="en-US" sz="2400" b="1" u="sng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42423F-78DA-85B9-564A-E8FFD5E38642}"/>
              </a:ext>
            </a:extLst>
          </p:cNvPr>
          <p:cNvSpPr txBox="1"/>
          <p:nvPr/>
        </p:nvSpPr>
        <p:spPr>
          <a:xfrm>
            <a:off x="815650" y="1170500"/>
            <a:ext cx="2929693" cy="35702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+mn-lt"/>
              </a:rPr>
              <a:t>Creates and maintains a central “menu” of Tier 1, Tier 2, and Tier 3 interventions to ensure alignment and avoid duplication or gaps. </a:t>
            </a:r>
            <a:endParaRPr lang="en-US" sz="2400" b="1" u="sng">
              <a:latin typeface="+mn-lt"/>
              <a:ea typeface="Calibri"/>
              <a:cs typeface="Calibri"/>
            </a:endParaRPr>
          </a:p>
          <a:p>
            <a:pPr algn="ctr"/>
            <a:endParaRPr lang="en-US" sz="2000" b="1" u="sng">
              <a:latin typeface="Calibri"/>
              <a:ea typeface="Calibri"/>
              <a:cs typeface="Calibri"/>
            </a:endParaRPr>
          </a:p>
          <a:p>
            <a:endParaRPr lang="en-US">
              <a:ea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05F076-BB8F-4E23-C031-DC5053A624E3}"/>
              </a:ext>
            </a:extLst>
          </p:cNvPr>
          <p:cNvSpPr txBox="1"/>
          <p:nvPr/>
        </p:nvSpPr>
        <p:spPr>
          <a:xfrm>
            <a:off x="4767788" y="802458"/>
            <a:ext cx="17951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RtI</a:t>
            </a:r>
            <a:endParaRPr lang="en-US" sz="2400" b="1" u="sng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B795FF-0EF7-A867-BE56-D8D4FCF20BA5}"/>
              </a:ext>
            </a:extLst>
          </p:cNvPr>
          <p:cNvSpPr txBox="1"/>
          <p:nvPr/>
        </p:nvSpPr>
        <p:spPr>
          <a:xfrm>
            <a:off x="4213677" y="1432592"/>
            <a:ext cx="3201583" cy="28315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+mn-lt"/>
              </a:rPr>
              <a:t>Teams can quickly match students to interventions instead of reinventing the wheel or debating untested ideas.</a:t>
            </a:r>
            <a:endParaRPr lang="en-US" sz="2400" b="1" u="sng">
              <a:solidFill>
                <a:schemeClr val="tx1"/>
              </a:solidFill>
              <a:latin typeface="+mn-lt"/>
              <a:ea typeface="Calibri"/>
              <a:cs typeface="Calibri"/>
            </a:endParaRPr>
          </a:p>
          <a:p>
            <a:pPr algn="ctr"/>
            <a:endParaRPr lang="en-US" sz="2000" b="1" u="sng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endParaRPr lang="en-US">
              <a:solidFill>
                <a:schemeClr val="tx1"/>
              </a:solidFill>
              <a:ea typeface="Calibri"/>
            </a:endParaRPr>
          </a:p>
        </p:txBody>
      </p:sp>
      <p:pic>
        <p:nvPicPr>
          <p:cNvPr id="2" name="Picture 1" descr="Layered continuum of supports logo">
            <a:extLst>
              <a:ext uri="{FF2B5EF4-FFF2-40B4-BE49-F238E27FC236}">
                <a16:creationId xmlns:a16="http://schemas.microsoft.com/office/drawing/2014/main" id="{1E095F1A-AC1F-A573-DC2D-20975C14F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694" y="3625993"/>
            <a:ext cx="1316181" cy="134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983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70D1C-128C-06AD-9286-EA5244265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60" y="-465386"/>
            <a:ext cx="6849873" cy="400110"/>
          </a:xfrm>
        </p:spPr>
        <p:txBody>
          <a:bodyPr>
            <a:noAutofit/>
          </a:bodyPr>
          <a:lstStyle/>
          <a:p>
            <a:r>
              <a:rPr lang="en-US" sz="2400"/>
              <a:t>RtI Layered Continuum of Support</a:t>
            </a:r>
          </a:p>
        </p:txBody>
      </p:sp>
      <p:pic>
        <p:nvPicPr>
          <p:cNvPr id="2050" name="Picture 2" descr="The layered continuum of support showing 80% for Universal supports, 10-15% for Targeted supports, and 5-10% for Intensive supports. ">
            <a:extLst>
              <a:ext uri="{FF2B5EF4-FFF2-40B4-BE49-F238E27FC236}">
                <a16:creationId xmlns:a16="http://schemas.microsoft.com/office/drawing/2014/main" id="{6E9D8CCA-8C57-9C58-E3DC-45DE7AFBD7F4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4" r="3657" b="3726"/>
          <a:stretch/>
        </p:blipFill>
        <p:spPr bwMode="auto">
          <a:xfrm>
            <a:off x="407770" y="-9656"/>
            <a:ext cx="8438538" cy="329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Left-Right 5">
            <a:extLst>
              <a:ext uri="{FF2B5EF4-FFF2-40B4-BE49-F238E27FC236}">
                <a16:creationId xmlns:a16="http://schemas.microsoft.com/office/drawing/2014/main" id="{1E7B2AF0-E9A7-6F4D-AFD6-07F10809672A}"/>
              </a:ext>
            </a:extLst>
          </p:cNvPr>
          <p:cNvSpPr/>
          <p:nvPr/>
        </p:nvSpPr>
        <p:spPr>
          <a:xfrm rot="20267429">
            <a:off x="3214601" y="1826951"/>
            <a:ext cx="5563870" cy="868564"/>
          </a:xfrm>
          <a:prstGeom prst="left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Prevention/Promotion throughout the tiers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F80D47-33AA-A181-7581-C0C55A7EF4BF}"/>
              </a:ext>
            </a:extLst>
          </p:cNvPr>
          <p:cNvSpPr txBox="1"/>
          <p:nvPr/>
        </p:nvSpPr>
        <p:spPr>
          <a:xfrm>
            <a:off x="661209" y="4621898"/>
            <a:ext cx="6046213" cy="77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en-US" sz="2400" b="0" i="0" u="none" strike="noStrike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students receive </a:t>
            </a:r>
            <a:r>
              <a:rPr lang="en-US" sz="2400" b="1" i="0" u="none" strike="noStrike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universal</a:t>
            </a:r>
            <a:r>
              <a:rPr lang="en-US" sz="2400" b="0" i="0" u="none" strike="noStrike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supports</a:t>
            </a:r>
            <a:endParaRPr lang="en-US" sz="2400" b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US" sz="1013"/>
            </a:br>
            <a:endParaRPr lang="en-US" sz="1013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378FBE-A2BF-19E9-1ADE-473727D80CFD}"/>
              </a:ext>
            </a:extLst>
          </p:cNvPr>
          <p:cNvSpPr txBox="1"/>
          <p:nvPr/>
        </p:nvSpPr>
        <p:spPr>
          <a:xfrm>
            <a:off x="1132294" y="4147681"/>
            <a:ext cx="7158658" cy="77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en-US" sz="2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students </a:t>
            </a:r>
            <a:r>
              <a:rPr lang="en-US" sz="2400" b="0" i="0" u="sng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en-US" sz="2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receive </a:t>
            </a:r>
            <a:r>
              <a:rPr lang="en-US" sz="2400" b="1" i="0" strike="noStrike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targeted</a:t>
            </a:r>
            <a:r>
              <a:rPr lang="en-US" sz="2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supports</a:t>
            </a:r>
            <a:endParaRPr lang="en-US" sz="2400" b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US" sz="1013"/>
            </a:br>
            <a:endParaRPr lang="en-US" sz="1013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888139-14F9-3A7C-62FA-2D1D5832BEF0}"/>
              </a:ext>
            </a:extLst>
          </p:cNvPr>
          <p:cNvSpPr txBox="1"/>
          <p:nvPr/>
        </p:nvSpPr>
        <p:spPr>
          <a:xfrm>
            <a:off x="1798473" y="3624134"/>
            <a:ext cx="6492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Few</a:t>
            </a:r>
            <a:r>
              <a:rPr lang="en-US" sz="2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students </a:t>
            </a:r>
            <a:r>
              <a:rPr lang="en-US" sz="2400" i="0" u="sng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en-US" sz="2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receive </a:t>
            </a:r>
            <a:r>
              <a:rPr lang="en-US" sz="2400" b="1" i="0" u="none" strike="noStrike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intensive</a:t>
            </a:r>
            <a:r>
              <a:rPr lang="en-US" sz="2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supports</a:t>
            </a:r>
            <a:endParaRPr lang="en-US" sz="2400" b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C7E378-FE98-2B76-94D7-6862AAF11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57958" y="3678091"/>
            <a:ext cx="1377387" cy="404738"/>
          </a:xfrm>
          <a:prstGeom prst="rect">
            <a:avLst/>
          </a:prstGeom>
          <a:noFill/>
          <a:ln w="38100">
            <a:solidFill>
              <a:srgbClr val="FF01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426FED-663D-FA68-599A-FA25A489A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44712" y="4217160"/>
            <a:ext cx="1261641" cy="404738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0A9486-0942-CA72-8AB9-8FB569721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61227" y="4645108"/>
            <a:ext cx="1430898" cy="40473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49A767-D69A-0B2B-209D-447624E54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660393" y="1614749"/>
            <a:ext cx="1516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80%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543E2E-8E1A-F1E3-3006-F214A0E63E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56842" y="678867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/>
              <a:t>10-15%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2B7A4A-9966-C45E-2520-0253270E3E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292164" y="95137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/>
              <a:t>5-10%</a:t>
            </a:r>
          </a:p>
        </p:txBody>
      </p:sp>
    </p:spTree>
    <p:extLst>
      <p:ext uri="{BB962C8B-B14F-4D97-AF65-F5344CB8AC3E}">
        <p14:creationId xmlns:p14="http://schemas.microsoft.com/office/powerpoint/2010/main" val="26265119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3D6A16-21FB-8B2F-EEA2-2C3275334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0FB84A53-8E82-B6D5-D1E8-3CB994BA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438" y="8050"/>
            <a:ext cx="6081865" cy="567314"/>
          </a:xfrm>
        </p:spPr>
        <p:txBody>
          <a:bodyPr/>
          <a:lstStyle/>
          <a:p>
            <a:r>
              <a:rPr lang="en-US" sz="3600" u="sng">
                <a:latin typeface="Arial" panose="020B0604020202020204" pitchFamily="34" charset="0"/>
                <a:cs typeface="Arial" panose="020B0604020202020204" pitchFamily="34" charset="0"/>
              </a:rPr>
              <a:t>Ingredients for the Tiers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8B93D6-F334-A8E3-D0B1-CF5B0A350691}"/>
              </a:ext>
            </a:extLst>
          </p:cNvPr>
          <p:cNvSpPr txBox="1"/>
          <p:nvPr/>
        </p:nvSpPr>
        <p:spPr>
          <a:xfrm>
            <a:off x="-67906" y="722442"/>
            <a:ext cx="1607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Outcome:</a:t>
            </a:r>
            <a:endParaRPr lang="en-US" sz="2400" b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D876BAD-5EF4-30DB-C838-11FAA21A3DA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260860" y="841262"/>
            <a:ext cx="5986275" cy="974125"/>
          </a:xfrm>
        </p:spPr>
        <p:txBody>
          <a:bodyPr>
            <a:normAutofit fontScale="32500" lnSpcReduction="20000"/>
          </a:bodyPr>
          <a:lstStyle/>
          <a:p>
            <a:pPr marL="174625" lvl="1" indent="0">
              <a:buNone/>
            </a:pPr>
            <a:r>
              <a:rPr lang="en-US" sz="6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goal or target for each tier </a:t>
            </a:r>
          </a:p>
          <a:p>
            <a:pPr marL="174625" lvl="1" indent="0">
              <a:buNone/>
            </a:pPr>
            <a:r>
              <a:rPr lang="en-US" sz="6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growth, performance, success-</a:t>
            </a:r>
          </a:p>
          <a:p>
            <a:pPr marL="174625" lvl="1" indent="0">
              <a:buNone/>
            </a:pPr>
            <a:r>
              <a:rPr lang="en-US" sz="64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“What we </a:t>
            </a:r>
            <a:r>
              <a:rPr lang="en-US" sz="6400" i="1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specifically</a:t>
            </a:r>
            <a:r>
              <a:rPr lang="en-US" sz="64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want to achieve”</a:t>
            </a:r>
          </a:p>
          <a:p>
            <a:pPr marL="174625" lvl="1" indent="0">
              <a:buNone/>
            </a:pPr>
            <a:endParaRPr lang="en-US" sz="6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lvl="1" indent="0">
              <a:buNone/>
            </a:pPr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lvl="1" indent="0">
              <a:buNone/>
            </a:pPr>
            <a:endParaRPr lang="en-US" sz="11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D1EDB4-D445-0A28-F5DB-5421FF75C7ED}"/>
              </a:ext>
            </a:extLst>
          </p:cNvPr>
          <p:cNvSpPr txBox="1"/>
          <p:nvPr/>
        </p:nvSpPr>
        <p:spPr>
          <a:xfrm>
            <a:off x="-222139" y="1842619"/>
            <a:ext cx="1607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Data:</a:t>
            </a:r>
            <a:endParaRPr lang="en-US" sz="2400" b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2EA5C896-D66D-88D6-7932-8EAA4A1CE4DA}"/>
              </a:ext>
            </a:extLst>
          </p:cNvPr>
          <p:cNvSpPr txBox="1">
            <a:spLocks/>
          </p:cNvSpPr>
          <p:nvPr/>
        </p:nvSpPr>
        <p:spPr>
          <a:xfrm>
            <a:off x="1260860" y="1953309"/>
            <a:ext cx="6323915" cy="974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The evidence used to drive decision making at system and student levels- </a:t>
            </a:r>
          </a:p>
          <a:p>
            <a:pPr marL="0" indent="0">
              <a:buNone/>
            </a:pPr>
            <a:r>
              <a:rPr lang="en-US" i="1"/>
              <a:t>“What information are we using?” </a:t>
            </a:r>
            <a:endParaRPr lang="en-US"/>
          </a:p>
          <a:p>
            <a:pPr marL="174625" lvl="1" indent="0">
              <a:buClrTx/>
              <a:buFont typeface="Arial" panose="020B0604020202020204" pitchFamily="34" charset="0"/>
              <a:buNone/>
            </a:pPr>
            <a:endParaRPr lang="en-US" sz="6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lvl="1" indent="0">
              <a:buClrTx/>
              <a:buFont typeface="Arial" panose="020B0604020202020204" pitchFamily="34" charset="0"/>
              <a:buNone/>
            </a:pPr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lvl="1" indent="0">
              <a:buClrTx/>
              <a:buFont typeface="Arial" panose="020B0604020202020204" pitchFamily="34" charset="0"/>
              <a:buNone/>
            </a:pPr>
            <a:endParaRPr lang="en-US" sz="11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70F0C8-9F9B-903B-9A3A-233DBDF4F0C2}"/>
              </a:ext>
            </a:extLst>
          </p:cNvPr>
          <p:cNvSpPr txBox="1"/>
          <p:nvPr/>
        </p:nvSpPr>
        <p:spPr>
          <a:xfrm>
            <a:off x="-67906" y="2997026"/>
            <a:ext cx="1607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Practices:</a:t>
            </a:r>
            <a:endParaRPr lang="en-US" sz="2400" b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67576C4C-E24B-E1B9-1C2E-1C309920C6FF}"/>
              </a:ext>
            </a:extLst>
          </p:cNvPr>
          <p:cNvSpPr txBox="1">
            <a:spLocks/>
          </p:cNvSpPr>
          <p:nvPr/>
        </p:nvSpPr>
        <p:spPr>
          <a:xfrm>
            <a:off x="1424335" y="3084817"/>
            <a:ext cx="5783403" cy="974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Instructional, behavioral, or support strategies implemented at each tier</a:t>
            </a:r>
          </a:p>
          <a:p>
            <a:pPr marL="0" indent="0">
              <a:buNone/>
            </a:pPr>
            <a:r>
              <a:rPr lang="en-US" i="1"/>
              <a:t>“What we do.”</a:t>
            </a:r>
            <a:endParaRPr lang="en-US"/>
          </a:p>
          <a:p>
            <a:pPr marL="174625" lvl="1" indent="0">
              <a:buClrTx/>
              <a:buFont typeface="Arial" panose="020B0604020202020204" pitchFamily="34" charset="0"/>
              <a:buNone/>
            </a:pPr>
            <a:endParaRPr lang="en-US" sz="6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lvl="1" indent="0">
              <a:buClrTx/>
              <a:buFont typeface="Arial" panose="020B0604020202020204" pitchFamily="34" charset="0"/>
              <a:buNone/>
            </a:pPr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lvl="1" indent="0">
              <a:buClrTx/>
              <a:buFont typeface="Arial" panose="020B0604020202020204" pitchFamily="34" charset="0"/>
              <a:buNone/>
            </a:pPr>
            <a:endParaRPr lang="en-US" sz="11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46F978-CC34-0F8D-B326-EFBA629F9459}"/>
              </a:ext>
            </a:extLst>
          </p:cNvPr>
          <p:cNvSpPr txBox="1"/>
          <p:nvPr/>
        </p:nvSpPr>
        <p:spPr>
          <a:xfrm>
            <a:off x="-67906" y="4008246"/>
            <a:ext cx="1607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Systems:</a:t>
            </a:r>
            <a:endParaRPr lang="en-US" sz="2400" b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D3A863AC-F1D1-A1B2-3372-47D7C05E8D43}"/>
              </a:ext>
            </a:extLst>
          </p:cNvPr>
          <p:cNvSpPr txBox="1">
            <a:spLocks/>
          </p:cNvSpPr>
          <p:nvPr/>
        </p:nvSpPr>
        <p:spPr>
          <a:xfrm>
            <a:off x="1384937" y="4030455"/>
            <a:ext cx="7209788" cy="12037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/>
              <a:t>Practices, Protocols, Procedures and </a:t>
            </a:r>
            <a:r>
              <a:rPr lang="en-US" sz="2400" err="1"/>
              <a:t>mutli</a:t>
            </a:r>
            <a:r>
              <a:rPr lang="en-US" sz="2400"/>
              <a:t>-disciplinary teaming to support RtI</a:t>
            </a:r>
          </a:p>
          <a:p>
            <a:pPr marL="0" indent="0">
              <a:buNone/>
            </a:pPr>
            <a:r>
              <a:rPr lang="en-US" sz="2400" i="1"/>
              <a:t>“What structures make it work effectively and sustainably?”   </a:t>
            </a:r>
            <a:endParaRPr lang="en-US" sz="2400"/>
          </a:p>
          <a:p>
            <a:pPr marL="174625" lvl="1" indent="0">
              <a:buClrTx/>
              <a:buFont typeface="Arial" panose="020B0604020202020204" pitchFamily="34" charset="0"/>
              <a:buNone/>
            </a:pP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lvl="1" indent="0">
              <a:buClrTx/>
              <a:buFont typeface="Arial" panose="020B0604020202020204" pitchFamily="34" charset="0"/>
              <a:buNone/>
            </a:pP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lvl="1" indent="0">
              <a:buClrTx/>
              <a:buFont typeface="Arial" panose="020B0604020202020204" pitchFamily="34" charset="0"/>
              <a:buNone/>
            </a:pPr>
            <a:endParaRPr lang="en-US" sz="2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CD2DE6-3986-CDF7-32C1-20717DC6F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594725" y="4749800"/>
            <a:ext cx="549275" cy="393700"/>
          </a:xfrm>
        </p:spPr>
        <p:txBody>
          <a:bodyPr/>
          <a:lstStyle/>
          <a:p>
            <a:pPr>
              <a:defRPr/>
            </a:pPr>
            <a:fld id="{279BB82B-2E4C-9C44-AE27-5825B3FBE2B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20" name="Picture 19" descr="The mountain in the COMTSS logo">
            <a:extLst>
              <a:ext uri="{FF2B5EF4-FFF2-40B4-BE49-F238E27FC236}">
                <a16:creationId xmlns:a16="http://schemas.microsoft.com/office/drawing/2014/main" id="{5627162F-37A2-6763-069C-961C0EF449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902" y="1404120"/>
            <a:ext cx="1935995" cy="216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999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8381" y="477210"/>
            <a:ext cx="5618203" cy="76944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Tier 1: Universal Systems</a:t>
            </a:r>
            <a:b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High Quality Tier 1 Instruction</a:t>
            </a: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Picture 3" descr="The base of the mountain in the COMTSS logo representing Ti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259" y="0"/>
            <a:ext cx="6845300" cy="514350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58381" y="1786405"/>
            <a:ext cx="4600832" cy="1745704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Outcomes: </a:t>
            </a: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 of students are successful with Tier 1 strategies/practices alone </a:t>
            </a:r>
          </a:p>
        </p:txBody>
      </p:sp>
      <p:sp>
        <p:nvSpPr>
          <p:cNvPr id="6" name="Right Arrow 5"/>
          <p:cNvSpPr/>
          <p:nvPr/>
        </p:nvSpPr>
        <p:spPr>
          <a:xfrm>
            <a:off x="26227" y="2951079"/>
            <a:ext cx="4688041" cy="2178179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Data: 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 Discipline Referrals, Attendance, universal screening,  engagement, grades, assessments, implementation</a:t>
            </a:r>
          </a:p>
        </p:txBody>
      </p:sp>
      <p:sp>
        <p:nvSpPr>
          <p:cNvPr id="7" name="Left Arrow 6"/>
          <p:cNvSpPr/>
          <p:nvPr/>
        </p:nvSpPr>
        <p:spPr>
          <a:xfrm>
            <a:off x="4714269" y="1758166"/>
            <a:ext cx="4230948" cy="1802181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Practices: 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Quality Instructional Practices</a:t>
            </a:r>
          </a:p>
          <a:p>
            <a:pPr algn="r"/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Best, First Instruction </a:t>
            </a: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Left Arrow 8"/>
          <p:cNvSpPr/>
          <p:nvPr/>
        </p:nvSpPr>
        <p:spPr>
          <a:xfrm>
            <a:off x="4746422" y="2951080"/>
            <a:ext cx="4339196" cy="2143030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Systems: 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team-based learning opportunities for all staff, data collection system, implementation supports</a:t>
            </a: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79BB82B-2E4C-9C44-AE27-5825B3FBE2BA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9622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 txBox="1">
            <a:spLocks noGrp="1"/>
          </p:cNvSpPr>
          <p:nvPr>
            <p:ph type="title" idx="4294967295"/>
          </p:nvPr>
        </p:nvSpPr>
        <p:spPr>
          <a:xfrm>
            <a:off x="-1" y="46333"/>
            <a:ext cx="4829175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Tier 2: Targeted/Supplemental Systems</a:t>
            </a:r>
          </a:p>
        </p:txBody>
      </p:sp>
      <p:pic>
        <p:nvPicPr>
          <p:cNvPr id="4" name="Picture 3" descr="The middle of the mountain in the COMTSS logo representing Tier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" r="8662" b="15062"/>
          <a:stretch/>
        </p:blipFill>
        <p:spPr>
          <a:xfrm>
            <a:off x="1077233" y="-30979"/>
            <a:ext cx="6806821" cy="5128146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84081" y="561541"/>
            <a:ext cx="4483889" cy="1565777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1600" b="1" kern="1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Outcomes: </a:t>
            </a:r>
            <a:r>
              <a:rPr lang="en-US" sz="1600" kern="1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with 10-15% of students; At least 70% of students in Tier 2 are successful –Close the skill gap</a:t>
            </a:r>
          </a:p>
        </p:txBody>
      </p:sp>
      <p:sp>
        <p:nvSpPr>
          <p:cNvPr id="6" name="Right Arrow 5"/>
          <p:cNvSpPr/>
          <p:nvPr/>
        </p:nvSpPr>
        <p:spPr>
          <a:xfrm>
            <a:off x="72987" y="1598064"/>
            <a:ext cx="4407658" cy="2057804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1800" b="1" kern="1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Data: </a:t>
            </a:r>
            <a:r>
              <a:rPr lang="en-US" sz="1800" kern="1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discipline, academic growth, progress monitoring intervention data, implementation data</a:t>
            </a:r>
          </a:p>
        </p:txBody>
      </p:sp>
      <p:sp>
        <p:nvSpPr>
          <p:cNvPr id="7" name="Left Arrow 6"/>
          <p:cNvSpPr/>
          <p:nvPr/>
        </p:nvSpPr>
        <p:spPr>
          <a:xfrm>
            <a:off x="4652156" y="561542"/>
            <a:ext cx="4297930" cy="1565776"/>
          </a:xfrm>
          <a:prstGeom prst="leftArrow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00">
              <a:buClrTx/>
            </a:pPr>
            <a:r>
              <a:rPr lang="en-US" sz="1800" b="1" kern="1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Practices: </a:t>
            </a:r>
            <a:r>
              <a:rPr lang="en-US" sz="1800" kern="1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Efficient interventions for small groups of students in and/or outside of the classroom </a:t>
            </a:r>
            <a:endParaRPr lang="en-US" sz="1800" b="1" kern="1200">
              <a:solidFill>
                <a:sysClr val="windowText" lastClr="000000"/>
              </a:solidFill>
              <a:latin typeface="+mj-lt"/>
            </a:endParaRPr>
          </a:p>
        </p:txBody>
      </p:sp>
      <p:sp>
        <p:nvSpPr>
          <p:cNvPr id="9" name="Left Arrow 8"/>
          <p:cNvSpPr/>
          <p:nvPr/>
        </p:nvSpPr>
        <p:spPr>
          <a:xfrm>
            <a:off x="4750684" y="1482032"/>
            <a:ext cx="4320329" cy="2173836"/>
          </a:xfrm>
          <a:prstGeom prst="leftArrow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00">
              <a:buClrTx/>
            </a:pPr>
            <a:r>
              <a:rPr lang="en-US" sz="1800" b="1" kern="1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Systems: </a:t>
            </a:r>
            <a:r>
              <a:rPr lang="en-US" sz="1800" kern="1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Team-based</a:t>
            </a:r>
            <a:r>
              <a:rPr lang="en-US" sz="1800" b="1" kern="1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1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 for identifying needs and matching support, progress monitoring, data system, coaching support</a:t>
            </a:r>
            <a:endParaRPr lang="en-US" sz="1800" b="1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4545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 txBox="1">
            <a:spLocks noGrp="1"/>
          </p:cNvSpPr>
          <p:nvPr>
            <p:ph type="title" idx="4294967295"/>
          </p:nvPr>
        </p:nvSpPr>
        <p:spPr>
          <a:xfrm>
            <a:off x="202759" y="3095491"/>
            <a:ext cx="2963351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Tier 3: Intensive</a:t>
            </a:r>
          </a:p>
        </p:txBody>
      </p:sp>
      <p:pic>
        <p:nvPicPr>
          <p:cNvPr id="4" name="Picture 3" descr="The top of the mountain in the COMTSS logo representing Ti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0" r="14456" b="30101"/>
          <a:stretch/>
        </p:blipFill>
        <p:spPr>
          <a:xfrm>
            <a:off x="1134070" y="23468"/>
            <a:ext cx="6868236" cy="5117911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146324" y="-75824"/>
            <a:ext cx="4429489" cy="1727705"/>
          </a:xfrm>
          <a:prstGeom prst="rightArrow">
            <a:avLst/>
          </a:prstGeom>
          <a:solidFill>
            <a:srgbClr val="FC9E8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18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Outcomes: </a:t>
            </a:r>
            <a:r>
              <a:rPr lang="en-US" sz="1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with 3-5% of students; Students make meaningful progress toward individual goals </a:t>
            </a:r>
          </a:p>
        </p:txBody>
      </p:sp>
      <p:sp>
        <p:nvSpPr>
          <p:cNvPr id="6" name="Right Arrow 5"/>
          <p:cNvSpPr/>
          <p:nvPr/>
        </p:nvSpPr>
        <p:spPr>
          <a:xfrm>
            <a:off x="145576" y="1142917"/>
            <a:ext cx="4418051" cy="2414239"/>
          </a:xfrm>
          <a:prstGeom prst="rightArrow">
            <a:avLst/>
          </a:prstGeom>
          <a:solidFill>
            <a:srgbClr val="FC9E8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18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Data:</a:t>
            </a:r>
            <a:r>
              <a:rPr lang="en-US" sz="1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Outlined in behavior support plans, individualized progress monitoring data in area(s) of need</a:t>
            </a:r>
          </a:p>
        </p:txBody>
      </p:sp>
      <p:sp>
        <p:nvSpPr>
          <p:cNvPr id="7" name="Left Arrow 6"/>
          <p:cNvSpPr/>
          <p:nvPr/>
        </p:nvSpPr>
        <p:spPr>
          <a:xfrm>
            <a:off x="4644491" y="-10288"/>
            <a:ext cx="4429488" cy="1662169"/>
          </a:xfrm>
          <a:prstGeom prst="leftArrow">
            <a:avLst/>
          </a:prstGeom>
          <a:solidFill>
            <a:srgbClr val="FC9E8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00">
              <a:buClrTx/>
            </a:pPr>
            <a:r>
              <a:rPr lang="en-US" sz="18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Practices: </a:t>
            </a:r>
            <a:r>
              <a:rPr lang="en-US" sz="1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Individualized interventions and supports, “wrap-around” supports</a:t>
            </a:r>
            <a:endParaRPr lang="en-US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Left Arrow 8"/>
          <p:cNvSpPr/>
          <p:nvPr/>
        </p:nvSpPr>
        <p:spPr>
          <a:xfrm>
            <a:off x="4644491" y="1229508"/>
            <a:ext cx="4430236" cy="2241056"/>
          </a:xfrm>
          <a:prstGeom prst="leftArrow">
            <a:avLst/>
          </a:prstGeom>
          <a:solidFill>
            <a:srgbClr val="FC9E8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00">
              <a:buClrTx/>
            </a:pPr>
            <a:r>
              <a:rPr lang="en-US" sz="18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Systems: </a:t>
            </a:r>
            <a:r>
              <a:rPr lang="en-US" sz="1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a Process for identifying needs and matching supports, ongoing coaching and support for teachers</a:t>
            </a:r>
            <a:endParaRPr lang="en-US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8946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5B9A8-207B-09C1-CDC9-718C1F206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075C8-0859-0B14-1873-9F30F9883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+mj-lt"/>
              </a:rPr>
              <a:t>Objectives Revisited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F6227C-4235-2B4F-A320-4E7D7B1E9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017088"/>
            <a:ext cx="6090556" cy="3456179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>
                <a:latin typeface="+mn-lt"/>
              </a:rPr>
              <a:t>Participants will be able to describe how </a:t>
            </a:r>
            <a:r>
              <a:rPr lang="en-US" sz="2000">
                <a:latin typeface="+mn-lt"/>
                <a:cs typeface="Arial"/>
              </a:rPr>
              <a:t>RtI functions within</a:t>
            </a:r>
            <a:r>
              <a:rPr lang="en-US" sz="2000">
                <a:latin typeface="+mn-lt"/>
              </a:rPr>
              <a:t> the Colorado Multi-Tiered System of Supports (COMTSS) Framework.</a:t>
            </a:r>
          </a:p>
          <a:p>
            <a:pPr marL="127000" indent="0">
              <a:lnSpc>
                <a:spcPct val="100000"/>
              </a:lnSpc>
              <a:buNone/>
            </a:pPr>
            <a:endParaRPr lang="en-US" sz="200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sz="2000">
                <a:latin typeface="+mn-lt"/>
              </a:rPr>
              <a:t>Participants will enhance their understanding of the key features of RtI and the function of each.</a:t>
            </a:r>
          </a:p>
          <a:p>
            <a:pPr marL="127000" indent="0">
              <a:lnSpc>
                <a:spcPct val="100000"/>
              </a:lnSpc>
              <a:buNone/>
            </a:pPr>
            <a:endParaRPr lang="en-US" sz="20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19732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8E548-E37D-DFA6-68F7-4B0F28C92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59220"/>
            <a:ext cx="8520600" cy="572700"/>
          </a:xfrm>
        </p:spPr>
        <p:txBody>
          <a:bodyPr>
            <a:noAutofit/>
          </a:bodyPr>
          <a:lstStyle/>
          <a:p>
            <a:pPr algn="ctr"/>
            <a:r>
              <a:rPr lang="en-US" sz="3200"/>
              <a:t>RtI Within COMTSS Crosswalk</a:t>
            </a:r>
          </a:p>
        </p:txBody>
      </p:sp>
      <p:pic>
        <p:nvPicPr>
          <p:cNvPr id="4" name="Picture 3" descr="RTI Within COMTSS Crosswalk, visit the slide link for the full Crosswalk">
            <a:extLst>
              <a:ext uri="{FF2B5EF4-FFF2-40B4-BE49-F238E27FC236}">
                <a16:creationId xmlns:a16="http://schemas.microsoft.com/office/drawing/2014/main" id="{C9E5D6FD-B26A-D32E-A1E3-13C5A5D9E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462" y="975768"/>
            <a:ext cx="6315075" cy="17811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8C44F1-085B-4CBC-F553-920F42748A26}"/>
              </a:ext>
            </a:extLst>
          </p:cNvPr>
          <p:cNvSpPr txBox="1"/>
          <p:nvPr/>
        </p:nvSpPr>
        <p:spPr>
          <a:xfrm>
            <a:off x="592183" y="2987040"/>
            <a:ext cx="7907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This table shows how </a:t>
            </a:r>
            <a:r>
              <a:rPr lang="en-US" sz="2000" err="1"/>
              <a:t>RtI</a:t>
            </a:r>
            <a:r>
              <a:rPr lang="en-US" sz="2000"/>
              <a:t> aligns with each of the five COMTSS components at the school level. </a:t>
            </a:r>
          </a:p>
          <a:p>
            <a:endParaRPr lang="en-US" sz="2000"/>
          </a:p>
          <a:p>
            <a:r>
              <a:rPr lang="en-US" sz="2000">
                <a:hlinkClick r:id="rId4"/>
              </a:rPr>
              <a:t>Link to the Crosswalk </a:t>
            </a:r>
            <a:endParaRPr lang="en-US" sz="2000"/>
          </a:p>
        </p:txBody>
      </p:sp>
      <p:pic>
        <p:nvPicPr>
          <p:cNvPr id="11" name="Picture 10" descr="QR code to the crosswalk ">
            <a:extLst>
              <a:ext uri="{FF2B5EF4-FFF2-40B4-BE49-F238E27FC236}">
                <a16:creationId xmlns:a16="http://schemas.microsoft.com/office/drawing/2014/main" id="{06DBE4F0-BDCD-8407-D68A-E3CBA3448F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5718" y="3506012"/>
            <a:ext cx="1333819" cy="132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083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0A89E-C846-7084-5E81-2CF54FFE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79925"/>
            <a:ext cx="8520600" cy="572700"/>
          </a:xfrm>
        </p:spPr>
        <p:txBody>
          <a:bodyPr>
            <a:noAutofit/>
          </a:bodyPr>
          <a:lstStyle/>
          <a:p>
            <a:pPr algn="ctr"/>
            <a:r>
              <a:rPr lang="en-US" sz="3200"/>
              <a:t>Committee Audit Protocol</a:t>
            </a:r>
          </a:p>
        </p:txBody>
      </p:sp>
      <p:pic>
        <p:nvPicPr>
          <p:cNvPr id="5" name="Picture 4" descr="The main header of the Communication Planning tool. Visit slide link for full document. &#10;">
            <a:extLst>
              <a:ext uri="{FF2B5EF4-FFF2-40B4-BE49-F238E27FC236}">
                <a16:creationId xmlns:a16="http://schemas.microsoft.com/office/drawing/2014/main" id="{236FEAF3-3E33-F451-C620-C6DB39404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23" y="1043426"/>
            <a:ext cx="8128000" cy="23039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A057A0-257A-73FC-A866-B3337B31AB03}"/>
              </a:ext>
            </a:extLst>
          </p:cNvPr>
          <p:cNvSpPr txBox="1"/>
          <p:nvPr/>
        </p:nvSpPr>
        <p:spPr>
          <a:xfrm>
            <a:off x="444137" y="3733852"/>
            <a:ext cx="519030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This protocol identifies each team or committee in a setting and define its functions and</a:t>
            </a:r>
          </a:p>
          <a:p>
            <a:r>
              <a:rPr lang="en-US" sz="1600" dirty="0"/>
              <a:t> intended outcomes. </a:t>
            </a:r>
          </a:p>
          <a:p>
            <a:endParaRPr lang="en-US" dirty="0"/>
          </a:p>
          <a:p>
            <a:r>
              <a:rPr lang="en-US" dirty="0">
                <a:hlinkClick r:id="rId4"/>
              </a:rPr>
              <a:t>Committee Audit Link </a:t>
            </a:r>
            <a:endParaRPr lang="en-US" dirty="0"/>
          </a:p>
        </p:txBody>
      </p:sp>
      <p:pic>
        <p:nvPicPr>
          <p:cNvPr id="7" name="Picture 6" descr="QR code to the committee audit">
            <a:extLst>
              <a:ext uri="{FF2B5EF4-FFF2-40B4-BE49-F238E27FC236}">
                <a16:creationId xmlns:a16="http://schemas.microsoft.com/office/drawing/2014/main" id="{21089611-E89A-9C0C-AB3C-DE829623AB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5155" y="3750945"/>
            <a:ext cx="1234467" cy="123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328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A44C8-67C6-128A-1CCF-BA5448559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03026"/>
            <a:ext cx="8520600" cy="572700"/>
          </a:xfrm>
        </p:spPr>
        <p:txBody>
          <a:bodyPr>
            <a:noAutofit/>
          </a:bodyPr>
          <a:lstStyle/>
          <a:p>
            <a:pPr algn="ctr"/>
            <a:r>
              <a:rPr lang="en-US" sz="3200"/>
              <a:t>Communication Plan </a:t>
            </a:r>
          </a:p>
        </p:txBody>
      </p:sp>
      <p:pic>
        <p:nvPicPr>
          <p:cNvPr id="5" name="Picture 4" descr="The main header of the Communication Planning tool. Visit slide link for full document. ">
            <a:extLst>
              <a:ext uri="{FF2B5EF4-FFF2-40B4-BE49-F238E27FC236}">
                <a16:creationId xmlns:a16="http://schemas.microsoft.com/office/drawing/2014/main" id="{08EE1420-3B9A-5444-9757-0A74E8F77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951067"/>
            <a:ext cx="8520600" cy="2415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D73CB6-C54B-EA32-9A4C-4F3F953E2999}"/>
              </a:ext>
            </a:extLst>
          </p:cNvPr>
          <p:cNvSpPr txBox="1"/>
          <p:nvPr/>
        </p:nvSpPr>
        <p:spPr>
          <a:xfrm>
            <a:off x="261259" y="3622766"/>
            <a:ext cx="58260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This tool gives teams a structured way to plan communication with both internal </a:t>
            </a:r>
          </a:p>
          <a:p>
            <a:r>
              <a:rPr lang="en-US" sz="1800"/>
              <a:t>and external stakeholders. </a:t>
            </a:r>
          </a:p>
          <a:p>
            <a:endParaRPr lang="en-US" sz="1800"/>
          </a:p>
          <a:p>
            <a:r>
              <a:rPr lang="en-US" sz="1800">
                <a:hlinkClick r:id="rId4"/>
              </a:rPr>
              <a:t>Communication Plan Link </a:t>
            </a:r>
            <a:endParaRPr lang="en-US" sz="1800"/>
          </a:p>
        </p:txBody>
      </p:sp>
      <p:pic>
        <p:nvPicPr>
          <p:cNvPr id="7" name="Picture 6" descr="QR code to the communication plan ">
            <a:extLst>
              <a:ext uri="{FF2B5EF4-FFF2-40B4-BE49-F238E27FC236}">
                <a16:creationId xmlns:a16="http://schemas.microsoft.com/office/drawing/2014/main" id="{5049D53E-322F-F4EB-6CDF-998EC63361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557" y="3712131"/>
            <a:ext cx="1298598" cy="129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69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D02B9-26A1-5CB2-3CE9-7E1629A47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solidFill>
                  <a:schemeClr val="tx1"/>
                </a:solidFill>
                <a:latin typeface="+mj-lt"/>
              </a:rPr>
              <a:t>Objectives and 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19A0C3-DEBF-C00D-1C7C-AEB2E4154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194" y="1431661"/>
            <a:ext cx="4692650" cy="3480506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>
                <a:solidFill>
                  <a:schemeClr val="tx1"/>
                </a:solidFill>
                <a:latin typeface="+mn-lt"/>
              </a:rPr>
              <a:t>Participants will be able to describe how </a:t>
            </a:r>
            <a:r>
              <a:rPr lang="en-US" sz="2000">
                <a:solidFill>
                  <a:schemeClr val="tx1"/>
                </a:solidFill>
                <a:latin typeface="+mn-lt"/>
                <a:cs typeface="Arial"/>
              </a:rPr>
              <a:t>RtI functions within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 the COMTSS Framework.</a:t>
            </a:r>
          </a:p>
          <a:p>
            <a:pPr marL="127000" indent="0">
              <a:lnSpc>
                <a:spcPct val="100000"/>
              </a:lnSpc>
              <a:buNone/>
            </a:pPr>
            <a:endParaRPr lang="en-US" sz="200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chemeClr val="tx1"/>
                </a:solidFill>
                <a:latin typeface="+mn-lt"/>
              </a:rPr>
              <a:t>Participants will enhance their understanding of the key features of RtI and the function of each.</a:t>
            </a:r>
          </a:p>
          <a:p>
            <a:pPr marL="127000" indent="0">
              <a:lnSpc>
                <a:spcPct val="100000"/>
              </a:lnSpc>
              <a:buNone/>
            </a:pPr>
            <a:endParaRPr lang="en-US" sz="200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404D37-EAD3-EC27-3263-B0BCC3A8BFFB}"/>
              </a:ext>
            </a:extLst>
          </p:cNvPr>
          <p:cNvSpPr txBox="1"/>
          <p:nvPr/>
        </p:nvSpPr>
        <p:spPr>
          <a:xfrm>
            <a:off x="5658184" y="2571750"/>
            <a:ext cx="3822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1. Content</a:t>
            </a:r>
          </a:p>
          <a:p>
            <a:r>
              <a:rPr lang="en-US" sz="2400"/>
              <a:t>2. Resources</a:t>
            </a:r>
          </a:p>
          <a:p>
            <a:r>
              <a:rPr lang="en-US" sz="2400"/>
              <a:t>3. Q&amp;A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132DE-E7BB-3083-3791-FB393E2A05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2890" y="190885"/>
            <a:ext cx="3022178" cy="201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8580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E613E-9809-892A-00C7-0F00EC02F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699" y="136387"/>
            <a:ext cx="8520600" cy="572700"/>
          </a:xfrm>
        </p:spPr>
        <p:txBody>
          <a:bodyPr>
            <a:noAutofit/>
          </a:bodyPr>
          <a:lstStyle/>
          <a:p>
            <a:pPr algn="ctr"/>
            <a:r>
              <a:rPr lang="en-US" sz="3200"/>
              <a:t>Decision-Making Protocol</a:t>
            </a:r>
          </a:p>
        </p:txBody>
      </p:sp>
      <p:pic>
        <p:nvPicPr>
          <p:cNvPr id="6" name="Picture 5" descr="Sample of activities included in the decision-making protocol. Visit slide link for full document. ">
            <a:extLst>
              <a:ext uri="{FF2B5EF4-FFF2-40B4-BE49-F238E27FC236}">
                <a16:creationId xmlns:a16="http://schemas.microsoft.com/office/drawing/2014/main" id="{E4A51BF5-FFE7-F359-8AFD-D27DE0430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10" y="874550"/>
            <a:ext cx="5581696" cy="3913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4B025C-6B37-1F26-6B16-1A656AF81598}"/>
              </a:ext>
            </a:extLst>
          </p:cNvPr>
          <p:cNvSpPr txBox="1"/>
          <p:nvPr/>
        </p:nvSpPr>
        <p:spPr>
          <a:xfrm>
            <a:off x="5956663" y="874550"/>
            <a:ext cx="28756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The Data-Based Decision-Making protocol is designed to guide the four-step problem-solving process. </a:t>
            </a:r>
          </a:p>
          <a:p>
            <a:endParaRPr lang="en-US" sz="1800"/>
          </a:p>
          <a:p>
            <a:r>
              <a:rPr lang="en-US" sz="1800">
                <a:hlinkClick r:id="rId4"/>
              </a:rPr>
              <a:t>Decision Making Protocol Link</a:t>
            </a:r>
            <a:endParaRPr lang="en-US" sz="1800"/>
          </a:p>
        </p:txBody>
      </p:sp>
      <p:pic>
        <p:nvPicPr>
          <p:cNvPr id="7" name="Picture 6" descr="QR code to the decision-making protocol. ">
            <a:extLst>
              <a:ext uri="{FF2B5EF4-FFF2-40B4-BE49-F238E27FC236}">
                <a16:creationId xmlns:a16="http://schemas.microsoft.com/office/drawing/2014/main" id="{77BF8F48-615D-39F9-8E2F-A12BB635BB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8257" y="3261252"/>
            <a:ext cx="1632447" cy="165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988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1A3A52-0A70-3D59-EFB6-393975119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E2A3B-4A6F-70A8-97F9-0CDD4734C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89425"/>
            <a:ext cx="8520600" cy="572700"/>
          </a:xfrm>
        </p:spPr>
        <p:txBody>
          <a:bodyPr>
            <a:noAutofit/>
          </a:bodyPr>
          <a:lstStyle/>
          <a:p>
            <a:pPr algn="ctr"/>
            <a:r>
              <a:rPr lang="en-US" sz="3200"/>
              <a:t>Professional Development Plan </a:t>
            </a:r>
          </a:p>
        </p:txBody>
      </p:sp>
      <p:pic>
        <p:nvPicPr>
          <p:cNvPr id="7" name="Picture 6" descr="Sample of the Professional Development Plan tool. Visit slide link for full document. &#10;">
            <a:extLst>
              <a:ext uri="{FF2B5EF4-FFF2-40B4-BE49-F238E27FC236}">
                <a16:creationId xmlns:a16="http://schemas.microsoft.com/office/drawing/2014/main" id="{C6B2654E-F552-ED2F-536F-F629CC66F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19" y="1278459"/>
            <a:ext cx="5808209" cy="25865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048EDB-15C9-7995-ABA0-C9CAA5731111}"/>
              </a:ext>
            </a:extLst>
          </p:cNvPr>
          <p:cNvSpPr txBox="1"/>
          <p:nvPr/>
        </p:nvSpPr>
        <p:spPr>
          <a:xfrm>
            <a:off x="6383383" y="1071154"/>
            <a:ext cx="24489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The professional development plan gives direction and focus to staff learning. </a:t>
            </a:r>
          </a:p>
          <a:p>
            <a:endParaRPr lang="en-US" sz="1800"/>
          </a:p>
          <a:p>
            <a:r>
              <a:rPr lang="en-US" sz="1800">
                <a:hlinkClick r:id="rId4"/>
              </a:rPr>
              <a:t>Professional Development Plan Link </a:t>
            </a:r>
            <a:endParaRPr lang="en-US" sz="1800"/>
          </a:p>
        </p:txBody>
      </p:sp>
      <p:pic>
        <p:nvPicPr>
          <p:cNvPr id="4" name="Picture 3" descr="QR code to the professional development plan ">
            <a:extLst>
              <a:ext uri="{FF2B5EF4-FFF2-40B4-BE49-F238E27FC236}">
                <a16:creationId xmlns:a16="http://schemas.microsoft.com/office/drawing/2014/main" id="{63C38BF3-B790-4AB0-E32B-452262019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7258" y="3463241"/>
            <a:ext cx="1521166" cy="152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4693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26F77-7F6A-49F4-F0D3-D349B8641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D6927C4-E7C0-411E-6331-27C0A581B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62075" cy="92598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D83F905-033D-5DEF-784D-5731918DF93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70382" y="129850"/>
            <a:ext cx="5128591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Questions and Answers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B84AD4-C998-5627-C984-E424542484F2}"/>
              </a:ext>
            </a:extLst>
          </p:cNvPr>
          <p:cNvSpPr txBox="1"/>
          <p:nvPr/>
        </p:nvSpPr>
        <p:spPr>
          <a:xfrm>
            <a:off x="278296" y="966388"/>
            <a:ext cx="86867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1. How might COMTSS support adult education and family literacy in a way that aligns with the Colorado two-generation strategies?</a:t>
            </a:r>
          </a:p>
          <a:p>
            <a:endParaRPr lang="en-US" sz="1600" dirty="0"/>
          </a:p>
          <a:p>
            <a:r>
              <a:rPr lang="en-US" sz="1600" dirty="0"/>
              <a:t>2. How can we be more efficient with COMTSS and RTI? </a:t>
            </a:r>
          </a:p>
          <a:p>
            <a:endParaRPr lang="en-US" sz="1600" dirty="0"/>
          </a:p>
          <a:p>
            <a:r>
              <a:rPr lang="en-US" sz="1600" dirty="0"/>
              <a:t>3. How can special education and general education teams work together to make this process better/more effective? </a:t>
            </a:r>
          </a:p>
          <a:p>
            <a:r>
              <a:rPr lang="en-US" sz="1600" dirty="0"/>
              <a:t>	3.1. How can RTI be used most effectively prior to making program adjustments?</a:t>
            </a:r>
          </a:p>
          <a:p>
            <a:endParaRPr lang="en-US" sz="1600" dirty="0"/>
          </a:p>
          <a:p>
            <a:r>
              <a:rPr lang="en-US" sz="1600" dirty="0"/>
              <a:t>4. What does the </a:t>
            </a:r>
            <a:r>
              <a:rPr lang="en-US" sz="1600" dirty="0" err="1"/>
              <a:t>RtI</a:t>
            </a:r>
            <a:r>
              <a:rPr lang="en-US" sz="1600" dirty="0"/>
              <a:t> process look like for behavior interventions?</a:t>
            </a:r>
          </a:p>
          <a:p>
            <a:endParaRPr lang="en-US" sz="1600" dirty="0"/>
          </a:p>
          <a:p>
            <a:r>
              <a:rPr lang="en-US" sz="1600" dirty="0"/>
              <a:t>5. What might </a:t>
            </a:r>
            <a:r>
              <a:rPr lang="en-US" sz="1600" dirty="0" err="1"/>
              <a:t>RtI</a:t>
            </a:r>
            <a:r>
              <a:rPr lang="en-US" sz="1600" dirty="0"/>
              <a:t> look like at the secondary level?</a:t>
            </a:r>
          </a:p>
          <a:p>
            <a:endParaRPr lang="en-US" sz="1600" dirty="0"/>
          </a:p>
          <a:p>
            <a:r>
              <a:rPr lang="en-US" sz="1600" dirty="0"/>
              <a:t>6.What considerations are there for students and families of Faith Communities?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6232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C5156-982D-9A17-D9FF-0BC328AB4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423" y="331385"/>
            <a:ext cx="7527483" cy="696032"/>
          </a:xfrm>
        </p:spPr>
        <p:txBody>
          <a:bodyPr>
            <a:normAutofit fontScale="90000"/>
          </a:bodyPr>
          <a:lstStyle/>
          <a:p>
            <a:r>
              <a:rPr lang="en-US" sz="4000"/>
              <a:t>Resources and October 9</a:t>
            </a:r>
            <a:r>
              <a:rPr lang="en-US" sz="4000" baseline="30000"/>
              <a:t>th</a:t>
            </a:r>
            <a:r>
              <a:rPr lang="en-US" sz="4000"/>
              <a:t> Session 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DECC79-1D41-08DD-DE85-D9281C68758F}"/>
              </a:ext>
            </a:extLst>
          </p:cNvPr>
          <p:cNvSpPr txBox="1"/>
          <p:nvPr/>
        </p:nvSpPr>
        <p:spPr>
          <a:xfrm>
            <a:off x="239064" y="2571750"/>
            <a:ext cx="53493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hlinkClick r:id="rId3"/>
              </a:rPr>
              <a:t>https://www.cde.state.co.us/mtss/resources</a:t>
            </a:r>
            <a:endParaRPr lang="en-US" sz="2000"/>
          </a:p>
        </p:txBody>
      </p:sp>
      <p:pic>
        <p:nvPicPr>
          <p:cNvPr id="13" name="Picture 12" descr="QR code for resources and October 9th registration">
            <a:extLst>
              <a:ext uri="{FF2B5EF4-FFF2-40B4-BE49-F238E27FC236}">
                <a16:creationId xmlns:a16="http://schemas.microsoft.com/office/drawing/2014/main" id="{A2874C9E-4F01-CA15-3FE5-0B0F7B017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3183" y="1279900"/>
            <a:ext cx="3141753" cy="318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1367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7A190-3BF5-85B9-8FFA-45711C871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+mn-lt"/>
              </a:rPr>
              <a:t>The Gift of Feedback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7500DB-EEFF-1ADF-B59F-698ADABDB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612119"/>
            <a:ext cx="5277900" cy="1738116"/>
          </a:xfrm>
        </p:spPr>
        <p:txBody>
          <a:bodyPr>
            <a:normAutofit fontScale="25000" lnSpcReduction="20000"/>
          </a:bodyPr>
          <a:lstStyle/>
          <a:p>
            <a:pPr marL="127000" indent="0">
              <a:buNone/>
            </a:pPr>
            <a:endParaRPr lang="en-US">
              <a:hlinkClick r:id="rId3"/>
            </a:endParaRPr>
          </a:p>
          <a:p>
            <a:pPr marL="127000" indent="0">
              <a:buNone/>
            </a:pPr>
            <a:endParaRPr lang="en-US">
              <a:hlinkClick r:id="rId3"/>
            </a:endParaRPr>
          </a:p>
          <a:p>
            <a:pPr marL="127000" indent="0">
              <a:buNone/>
            </a:pPr>
            <a:endParaRPr lang="en-US" sz="9600">
              <a:latin typeface="+mn-lt"/>
              <a:hlinkClick r:id="rId3"/>
            </a:endParaRPr>
          </a:p>
          <a:p>
            <a:pPr marL="127000" indent="0">
              <a:buNone/>
            </a:pPr>
            <a:endParaRPr lang="en-US" sz="9600">
              <a:latin typeface="+mn-lt"/>
              <a:hlinkClick r:id="rId3"/>
            </a:endParaRPr>
          </a:p>
          <a:p>
            <a:pPr marL="127000" indent="0">
              <a:buNone/>
            </a:pPr>
            <a:r>
              <a:rPr lang="en-US" sz="9600" err="1">
                <a:latin typeface="+mn-lt"/>
                <a:hlinkClick r:id="rId3"/>
              </a:rPr>
              <a:t>RtI</a:t>
            </a:r>
            <a:r>
              <a:rPr lang="en-US" sz="9600">
                <a:latin typeface="+mn-lt"/>
                <a:hlinkClick r:id="rId3"/>
              </a:rPr>
              <a:t> September 5th Feedback Survey</a:t>
            </a:r>
            <a:endParaRPr lang="en-US" sz="9600">
              <a:latin typeface="+mn-lt"/>
            </a:endParaRPr>
          </a:p>
        </p:txBody>
      </p:sp>
      <p:pic>
        <p:nvPicPr>
          <p:cNvPr id="6" name="Picture 5" descr="A QR code to a feedback survey about the training ">
            <a:extLst>
              <a:ext uri="{FF2B5EF4-FFF2-40B4-BE49-F238E27FC236}">
                <a16:creationId xmlns:a16="http://schemas.microsoft.com/office/drawing/2014/main" id="{3A858635-3AF0-6D32-F8CB-DE57BBCD2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2949" y="1187707"/>
            <a:ext cx="1055502" cy="10555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98E6A5-D654-B343-10BE-950C4EC63EAD}"/>
              </a:ext>
            </a:extLst>
          </p:cNvPr>
          <p:cNvSpPr txBox="1"/>
          <p:nvPr/>
        </p:nvSpPr>
        <p:spPr>
          <a:xfrm>
            <a:off x="498764" y="3219293"/>
            <a:ext cx="5871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hlinkClick r:id="rId5"/>
              </a:rPr>
              <a:t>Registration for the October 9</a:t>
            </a:r>
            <a:r>
              <a:rPr lang="en-US" sz="2400" baseline="30000">
                <a:hlinkClick r:id="rId5"/>
              </a:rPr>
              <a:t>th</a:t>
            </a:r>
            <a:r>
              <a:rPr lang="en-US" sz="2400">
                <a:hlinkClick r:id="rId5"/>
              </a:rPr>
              <a:t> training 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6725340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9E7AF36-C1B7-A567-F68B-641795479C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0861" y="492354"/>
            <a:ext cx="4009066" cy="960240"/>
          </a:xfrm>
        </p:spPr>
        <p:txBody>
          <a:bodyPr>
            <a:noAutofit/>
          </a:bodyPr>
          <a:lstStyle/>
          <a:p>
            <a:r>
              <a:rPr lang="en-US" sz="2000" dirty="0"/>
              <a:t>School Mental Health Support Program</a:t>
            </a:r>
          </a:p>
        </p:txBody>
      </p:sp>
      <p:pic>
        <p:nvPicPr>
          <p:cNvPr id="4" name="Picture 3" descr="School Mental Health Support Program logo">
            <a:extLst>
              <a:ext uri="{FF2B5EF4-FFF2-40B4-BE49-F238E27FC236}">
                <a16:creationId xmlns:a16="http://schemas.microsoft.com/office/drawing/2014/main" id="{8F3FE2F0-3001-137B-CB17-6630BF08D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28" y="36380"/>
            <a:ext cx="1477052" cy="542792"/>
          </a:xfrm>
          <a:prstGeom prst="rect">
            <a:avLst/>
          </a:prstGeom>
        </p:spPr>
      </p:pic>
      <p:pic>
        <p:nvPicPr>
          <p:cNvPr id="6" name="Picture 5" descr="The Kempe Center logo">
            <a:extLst>
              <a:ext uri="{FF2B5EF4-FFF2-40B4-BE49-F238E27FC236}">
                <a16:creationId xmlns:a16="http://schemas.microsoft.com/office/drawing/2014/main" id="{E8583A7A-95DA-1229-62AA-A7F65636C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7992" y="86873"/>
            <a:ext cx="1328738" cy="542925"/>
          </a:xfrm>
          <a:prstGeom prst="rect">
            <a:avLst/>
          </a:prstGeom>
        </p:spPr>
      </p:pic>
      <p:pic>
        <p:nvPicPr>
          <p:cNvPr id="2" name="Picture 1" descr="Butler Institute for Families logo">
            <a:extLst>
              <a:ext uri="{FF2B5EF4-FFF2-40B4-BE49-F238E27FC236}">
                <a16:creationId xmlns:a16="http://schemas.microsoft.com/office/drawing/2014/main" id="{FA61EC14-9D71-FD5C-75C9-920A80B322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8197" y="307776"/>
            <a:ext cx="2000250" cy="278606"/>
          </a:xfrm>
          <a:prstGeom prst="rect">
            <a:avLst/>
          </a:prstGeom>
        </p:spPr>
      </p:pic>
      <p:pic>
        <p:nvPicPr>
          <p:cNvPr id="7" name="Picture 6" descr="Colorado Behavioral Health Administration logo">
            <a:extLst>
              <a:ext uri="{FF2B5EF4-FFF2-40B4-BE49-F238E27FC236}">
                <a16:creationId xmlns:a16="http://schemas.microsoft.com/office/drawing/2014/main" id="{49535788-70F3-6526-26DC-8E5C9F3D62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6325" y="785812"/>
            <a:ext cx="1843088" cy="30003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93C19BC-FC56-59EB-4EC9-99E9646B3443}"/>
              </a:ext>
            </a:extLst>
          </p:cNvPr>
          <p:cNvSpPr>
            <a:spLocks noGrp="1"/>
          </p:cNvSpPr>
          <p:nvPr/>
        </p:nvSpPr>
        <p:spPr>
          <a:xfrm>
            <a:off x="169428" y="1281068"/>
            <a:ext cx="7077974" cy="3778931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2500"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Implemented by Kempe Center for the Prevention and Treatment of Child Abuse and Neglect at University of Colorado Anschutz Medical Campus and Butler Institute at University of Denver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Established by HB24-124, funded by Colorado Behavioral Health Administration (BHA)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Training, consultation, implementation support, and resources on: mental health, resiliency, trauma-informed practices, cultural responsiveness, mindfulness and cognitive-behavioral skills, resources for managing suicide risk, educator wellness and addressing work-related stress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Aligned with Multi-Tiered System of Supports (MTSS)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Virtual learning sessions on many topics, more coming soon</a:t>
            </a:r>
          </a:p>
        </p:txBody>
      </p:sp>
    </p:spTree>
    <p:extLst>
      <p:ext uri="{BB962C8B-B14F-4D97-AF65-F5344CB8AC3E}">
        <p14:creationId xmlns:p14="http://schemas.microsoft.com/office/powerpoint/2010/main" val="9110733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6390" r="1863" b="7191"/>
          <a:stretch/>
        </p:blipFill>
        <p:spPr>
          <a:xfrm>
            <a:off x="339589" y="204806"/>
            <a:ext cx="3519290" cy="5124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6815" r="-27260"/>
          <a:stretch/>
        </p:blipFill>
        <p:spPr>
          <a:xfrm>
            <a:off x="3795516" y="98735"/>
            <a:ext cx="7340197" cy="494603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6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39589" y="782875"/>
            <a:ext cx="3352800" cy="315467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68569" tIns="34275" rIns="68569" bIns="3427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685800">
              <a:buClr>
                <a:srgbClr val="000000"/>
              </a:buClr>
              <a:buSzTx/>
              <a:defRPr/>
            </a:pPr>
            <a:r>
              <a:rPr lang="en-US" sz="1800" b="1">
                <a:latin typeface="Tahoma"/>
                <a:ea typeface="Tahoma"/>
                <a:cs typeface="Tahoma"/>
                <a:sym typeface="Tahoma"/>
              </a:rPr>
              <a:t>For questions or more information please visit:</a:t>
            </a:r>
            <a:br>
              <a:rPr lang="en-US" sz="1800" b="1">
                <a:latin typeface="Tahoma"/>
                <a:ea typeface="Tahoma"/>
                <a:cs typeface="Tahoma"/>
              </a:rPr>
            </a:br>
            <a:br>
              <a:rPr lang="en-US" sz="1500" b="1">
                <a:latin typeface="Tahoma"/>
                <a:ea typeface="Tahoma"/>
                <a:cs typeface="Tahoma"/>
              </a:rPr>
            </a:br>
            <a:r>
              <a:rPr lang="en-US" sz="1800">
                <a:hlinkClick r:id="rId5"/>
              </a:rPr>
              <a:t>www.cde.state.co.us/mtss</a:t>
            </a:r>
            <a:r>
              <a:rPr lang="en-US" sz="2100">
                <a:latin typeface="Calibri"/>
                <a:ea typeface="Calibri"/>
                <a:cs typeface="Calibri"/>
                <a:sym typeface="Calibri"/>
                <a:hlinkClick r:id="rId5"/>
              </a:rPr>
              <a:t> </a:t>
            </a:r>
            <a:endParaRPr lang="en-US" sz="1050">
              <a:solidFill>
                <a:srgbClr val="000000"/>
              </a:solidFill>
            </a:endParaRPr>
          </a:p>
          <a:p>
            <a:pPr defTabSz="685800">
              <a:buClr>
                <a:srgbClr val="000000"/>
              </a:buClr>
              <a:buSzTx/>
              <a:defRPr/>
            </a:pPr>
            <a:endParaRPr lang="en-US" sz="1800">
              <a:latin typeface="Calibri"/>
              <a:ea typeface="Calibri"/>
              <a:cs typeface="Calibri"/>
              <a:sym typeface="Calibri"/>
            </a:endParaRPr>
          </a:p>
          <a:p>
            <a:pPr algn="ctr" defTabSz="685800">
              <a:buClr>
                <a:srgbClr val="000000"/>
              </a:buClr>
              <a:buSzTx/>
              <a:defRPr/>
            </a:pPr>
            <a:r>
              <a:rPr lang="en-US" sz="1800" b="1">
                <a:latin typeface="Tahoma"/>
                <a:ea typeface="Tahoma"/>
                <a:cs typeface="Tahoma"/>
                <a:sym typeface="Tahoma"/>
              </a:rPr>
              <a:t>Or email us at: </a:t>
            </a:r>
            <a:br>
              <a:rPr lang="en-US" sz="1600" b="1">
                <a:latin typeface="Tahoma"/>
                <a:ea typeface="Tahoma"/>
                <a:cs typeface="Tahoma"/>
              </a:rPr>
            </a:br>
            <a:br>
              <a:rPr lang="en-US" sz="1600" b="1">
                <a:latin typeface="Tahoma"/>
                <a:ea typeface="Tahoma"/>
                <a:cs typeface="Tahoma"/>
              </a:rPr>
            </a:br>
            <a:r>
              <a:rPr lang="en-US" sz="1600" b="1">
                <a:latin typeface="Tahoma"/>
                <a:ea typeface="Tahoma"/>
                <a:cs typeface="Tahoma"/>
              </a:rPr>
              <a:t>Response to Intervention Mailbox</a:t>
            </a:r>
            <a:br>
              <a:rPr lang="en-US" sz="1600" b="1">
                <a:latin typeface="Tahoma"/>
                <a:ea typeface="Tahoma"/>
                <a:cs typeface="Tahoma"/>
              </a:rPr>
            </a:br>
            <a:r>
              <a:rPr lang="en-US" sz="1600" b="1">
                <a:latin typeface="Tahoma"/>
                <a:ea typeface="Tahoma"/>
                <a:cs typeface="Tahoma"/>
                <a:hlinkClick r:id="rId6"/>
              </a:rPr>
              <a:t>RTI@cde.state.co.us</a:t>
            </a:r>
            <a:r>
              <a:rPr lang="en-US" sz="1600" b="1">
                <a:latin typeface="Tahoma"/>
                <a:ea typeface="Tahoma"/>
                <a:cs typeface="Tahoma"/>
              </a:rPr>
              <a:t> </a:t>
            </a:r>
            <a:br>
              <a:rPr lang="en-US" sz="3600" u="sng"/>
            </a:br>
            <a:br>
              <a:rPr lang="en-US" sz="1800" u="sng"/>
            </a:br>
            <a:endParaRPr lang="en-US" sz="105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25"/>
    </mc:Choice>
    <mc:Fallback xmlns="">
      <p:transition spd="slow" advTm="61825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D5EA1-42C4-6B9D-EB45-1338620A3D27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Why Now?</a:t>
            </a:r>
          </a:p>
        </p:txBody>
      </p:sp>
      <p:pic>
        <p:nvPicPr>
          <p:cNvPr id="6" name="Picture 5" descr="A clock with a sign that says, &quot;Why Now?&quot;">
            <a:extLst>
              <a:ext uri="{FF2B5EF4-FFF2-40B4-BE49-F238E27FC236}">
                <a16:creationId xmlns:a16="http://schemas.microsoft.com/office/drawing/2014/main" id="{9D3B1911-0B98-4BF1-2D87-818D024AC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281112"/>
            <a:ext cx="3810000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872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F0884-EA01-0BF1-94CA-EAB7F95EA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+mn-lt"/>
              </a:rPr>
              <a:t>Future RtI Trainings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FAE355-62E7-B0BF-E7DE-D1AD8FA15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367480" cy="3034800"/>
          </a:xfrm>
        </p:spPr>
        <p:txBody>
          <a:bodyPr>
            <a:normAutofit/>
          </a:bodyPr>
          <a:lstStyle/>
          <a:p>
            <a:pPr marL="127000" indent="0">
              <a:buNone/>
            </a:pPr>
            <a:r>
              <a:rPr lang="en-US" sz="2400" b="1">
                <a:latin typeface="+mj-lt"/>
              </a:rPr>
              <a:t>Using Assessments in Response to Intervention</a:t>
            </a:r>
          </a:p>
          <a:p>
            <a:pPr marL="127000" indent="0">
              <a:buNone/>
            </a:pPr>
            <a:r>
              <a:rPr lang="en-US" sz="2400">
                <a:latin typeface="+mj-lt"/>
              </a:rPr>
              <a:t>October 9, 2025 – 8:30-9:30am</a:t>
            </a:r>
          </a:p>
          <a:p>
            <a:pPr marL="127000" indent="0">
              <a:buNone/>
            </a:pPr>
            <a:endParaRPr lang="en-US" sz="2400">
              <a:latin typeface="+mj-lt"/>
            </a:endParaRPr>
          </a:p>
          <a:p>
            <a:pPr marL="127000" indent="0">
              <a:buNone/>
            </a:pPr>
            <a:r>
              <a:rPr lang="en-US" sz="2400" b="1">
                <a:latin typeface="+mj-lt"/>
              </a:rPr>
              <a:t>Data Literacy for Response to Intervention</a:t>
            </a:r>
          </a:p>
          <a:p>
            <a:pPr marL="127000" indent="0">
              <a:buNone/>
            </a:pPr>
            <a:r>
              <a:rPr lang="en-US" sz="2400">
                <a:latin typeface="+mj-lt"/>
              </a:rPr>
              <a:t>November 20, 2025 – 8:30-9:30am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D0F37B-76C4-68E4-63BB-CBD3D299E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2325" y="1015315"/>
            <a:ext cx="1064405" cy="1066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101E48-2332-428A-0F8F-42DA17FC0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7565" y="2351122"/>
            <a:ext cx="1064405" cy="106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9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825E613-5716-FA2F-C8BD-36C2CE28C84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82955" y="861646"/>
            <a:ext cx="2509838" cy="310854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Which version of Michael Scott best matches your feelings about Response to Intervention?</a:t>
            </a:r>
          </a:p>
        </p:txBody>
      </p:sp>
      <p:pic>
        <p:nvPicPr>
          <p:cNvPr id="1026" name="Picture 2" descr="A series of funny emotional expressions being made by Michael Scott from TV show &quot;the Office&quot;  ">
            <a:extLst>
              <a:ext uri="{FF2B5EF4-FFF2-40B4-BE49-F238E27FC236}">
                <a16:creationId xmlns:a16="http://schemas.microsoft.com/office/drawing/2014/main" id="{50B5925A-AB71-21CD-30E0-5A8BE8BCE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216" y="7200"/>
            <a:ext cx="57054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494FBD95-EC03-4206-8AD4-72F198FB6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31738" y="1230921"/>
            <a:ext cx="376727" cy="395654"/>
          </a:xfrm>
          <a:prstGeom prst="ellipse">
            <a:avLst/>
          </a:prstGeom>
          <a:solidFill>
            <a:srgbClr val="00204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F6FB494-62EC-1AB6-26FA-353F44CB4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07492" y="1230921"/>
            <a:ext cx="351692" cy="359695"/>
          </a:xfrm>
          <a:prstGeom prst="ellipse">
            <a:avLst/>
          </a:prstGeom>
          <a:solidFill>
            <a:srgbClr val="00204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615031B-E62C-BAB3-CDD6-7C41A2E96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25999" y="1248504"/>
            <a:ext cx="351692" cy="359695"/>
          </a:xfrm>
          <a:prstGeom prst="ellipse">
            <a:avLst/>
          </a:prstGeom>
          <a:solidFill>
            <a:srgbClr val="00204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98B67A3-83A6-F8DA-C435-5D7E47F87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48012" y="2960581"/>
            <a:ext cx="324582" cy="359695"/>
          </a:xfrm>
          <a:prstGeom prst="ellipse">
            <a:avLst/>
          </a:prstGeom>
          <a:solidFill>
            <a:srgbClr val="00204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AD811DB-E8A7-49D7-88ED-E8C61865D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08665" y="2994570"/>
            <a:ext cx="324582" cy="325706"/>
          </a:xfrm>
          <a:prstGeom prst="ellipse">
            <a:avLst/>
          </a:prstGeom>
          <a:solidFill>
            <a:srgbClr val="00204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5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73BE992-81A1-8245-79F1-B4D72794D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25999" y="2994570"/>
            <a:ext cx="324581" cy="325706"/>
          </a:xfrm>
          <a:prstGeom prst="ellipse">
            <a:avLst/>
          </a:prstGeom>
          <a:solidFill>
            <a:srgbClr val="00204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6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B94C35C-35E0-BC7F-8CB1-3FE5F817E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06490" y="4704279"/>
            <a:ext cx="376727" cy="359695"/>
          </a:xfrm>
          <a:prstGeom prst="ellipse">
            <a:avLst/>
          </a:prstGeom>
          <a:solidFill>
            <a:srgbClr val="00204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7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4174474-4820-D20D-7A7A-C41651735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07492" y="4738268"/>
            <a:ext cx="391625" cy="325706"/>
          </a:xfrm>
          <a:prstGeom prst="ellipse">
            <a:avLst/>
          </a:prstGeom>
          <a:solidFill>
            <a:srgbClr val="00204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8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1B89403-013F-438F-0572-B187ED49B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58954" y="4761037"/>
            <a:ext cx="391625" cy="325706"/>
          </a:xfrm>
          <a:prstGeom prst="ellipse">
            <a:avLst/>
          </a:prstGeom>
          <a:solidFill>
            <a:srgbClr val="00204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174564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71A8F-CF6F-0FFF-922F-B07B689528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1700" y="-572700"/>
            <a:ext cx="8520600" cy="572700"/>
          </a:xfr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r>
              <a:rPr lang="en-US"/>
              <a:t>Michael Scott quote</a:t>
            </a:r>
          </a:p>
        </p:txBody>
      </p:sp>
      <p:pic>
        <p:nvPicPr>
          <p:cNvPr id="1026" name="Picture 2" descr="A quote said by Michael Scott from TV show &quot;The Office:&quot; I knew exactly what to do, but in a much more real sense, I had no idea what to do.&quot;">
            <a:extLst>
              <a:ext uri="{FF2B5EF4-FFF2-40B4-BE49-F238E27FC236}">
                <a16:creationId xmlns:a16="http://schemas.microsoft.com/office/drawing/2014/main" id="{B26F7EF4-C87F-3A02-1753-F02774D49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652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BF1AB-9528-4F11-73B0-39460250B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69771"/>
            <a:ext cx="9144000" cy="1580606"/>
          </a:xfrm>
        </p:spPr>
        <p:txBody>
          <a:bodyPr>
            <a:normAutofit fontScale="90000"/>
          </a:bodyPr>
          <a:lstStyle/>
          <a:p>
            <a:r>
              <a:rPr lang="en-US" sz="3600">
                <a:solidFill>
                  <a:schemeClr val="tx1"/>
                </a:solidFill>
              </a:rPr>
              <a:t>Colorado Multi-Tiered System of Supports </a:t>
            </a:r>
            <a:br>
              <a:rPr lang="en-US" sz="3600">
                <a:solidFill>
                  <a:schemeClr val="tx1"/>
                </a:solidFill>
              </a:rPr>
            </a:br>
            <a:r>
              <a:rPr lang="en-US" sz="3600">
                <a:solidFill>
                  <a:schemeClr val="tx1"/>
                </a:solidFill>
              </a:rPr>
              <a:t>and </a:t>
            </a:r>
            <a:br>
              <a:rPr lang="en-US" sz="3600">
                <a:solidFill>
                  <a:schemeClr val="tx1"/>
                </a:solidFill>
              </a:rPr>
            </a:br>
            <a:r>
              <a:rPr lang="en-US" sz="3600">
                <a:solidFill>
                  <a:schemeClr val="tx1"/>
                </a:solidFill>
              </a:rPr>
              <a:t>Response to Intervention </a:t>
            </a: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952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2013 - 2022 Theme">
  <a:themeElements>
    <a:clrScheme name="SMHSP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72A54"/>
      </a:accent1>
      <a:accent2>
        <a:srgbClr val="004B96"/>
      </a:accent2>
      <a:accent3>
        <a:srgbClr val="FFC843"/>
      </a:accent3>
      <a:accent4>
        <a:srgbClr val="6BA3B8"/>
      </a:accent4>
      <a:accent5>
        <a:srgbClr val="F68C2E"/>
      </a:accent5>
      <a:accent6>
        <a:srgbClr val="74956B"/>
      </a:accent6>
      <a:hlink>
        <a:srgbClr val="004B96"/>
      </a:hlink>
      <a:folHlink>
        <a:srgbClr val="A05B95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afd8c4a-fe3c-41c6-823e-e35e5abfca68" xsi:nil="true"/>
    <lcf76f155ced4ddcb4097134ff3c332f xmlns="00f509a9-c32d-4da3-8aae-24aafb2d4278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41645ACF207C40A9AC68552812CF56" ma:contentTypeVersion="16" ma:contentTypeDescription="Create a new document." ma:contentTypeScope="" ma:versionID="f9232f28651d8e3f12d6b2bf37495cca">
  <xsd:schema xmlns:xsd="http://www.w3.org/2001/XMLSchema" xmlns:xs="http://www.w3.org/2001/XMLSchema" xmlns:p="http://schemas.microsoft.com/office/2006/metadata/properties" xmlns:ns2="00f509a9-c32d-4da3-8aae-24aafb2d4278" xmlns:ns3="8afd8c4a-fe3c-41c6-823e-e35e5abfca68" targetNamespace="http://schemas.microsoft.com/office/2006/metadata/properties" ma:root="true" ma:fieldsID="873a2528915f1930a72968efede4e947" ns2:_="" ns3:_="">
    <xsd:import namespace="00f509a9-c32d-4da3-8aae-24aafb2d4278"/>
    <xsd:import namespace="8afd8c4a-fe3c-41c6-823e-e35e5abfca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f509a9-c32d-4da3-8aae-24aafb2d42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3d99294-4495-451a-babc-f01b43cdf90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fd8c4a-fe3c-41c6-823e-e35e5abfca6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f8b9ac8-2da5-49a7-8169-80d31a44dd17}" ma:internalName="TaxCatchAll" ma:showField="CatchAllData" ma:web="8afd8c4a-fe3c-41c6-823e-e35e5abfca6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15871AF-E4E2-4474-BBBF-C4CA544DC804}">
  <ds:schemaRefs>
    <ds:schemaRef ds:uri="http://www.w3.org/XML/1998/namespace"/>
    <ds:schemaRef ds:uri="http://schemas.microsoft.com/office/2006/documentManagement/types"/>
    <ds:schemaRef ds:uri="00f509a9-c32d-4da3-8aae-24aafb2d4278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purl.org/dc/elements/1.1/"/>
    <ds:schemaRef ds:uri="http://purl.org/dc/terms/"/>
    <ds:schemaRef ds:uri="http://schemas.openxmlformats.org/package/2006/metadata/core-properties"/>
    <ds:schemaRef ds:uri="8afd8c4a-fe3c-41c6-823e-e35e5abfca68"/>
  </ds:schemaRefs>
</ds:datastoreItem>
</file>

<file path=customXml/itemProps2.xml><?xml version="1.0" encoding="utf-8"?>
<ds:datastoreItem xmlns:ds="http://schemas.openxmlformats.org/officeDocument/2006/customXml" ds:itemID="{9868DFF9-D997-40F2-A3AE-07C7C5C57042}">
  <ds:schemaRefs>
    <ds:schemaRef ds:uri="00f509a9-c32d-4da3-8aae-24aafb2d4278"/>
    <ds:schemaRef ds:uri="8afd8c4a-fe3c-41c6-823e-e35e5abfca6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1C9AC83-A244-4C73-9B74-EBB8100F5EE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2144</Words>
  <Application>Microsoft Office PowerPoint</Application>
  <PresentationFormat>On-screen Show (16:9)</PresentationFormat>
  <Paragraphs>267</Paragraphs>
  <Slides>46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46</vt:i4>
      </vt:variant>
    </vt:vector>
  </HeadingPairs>
  <TitlesOfParts>
    <vt:vector size="63" baseType="lpstr">
      <vt:lpstr>Rockwell</vt:lpstr>
      <vt:lpstr>Wingdings</vt:lpstr>
      <vt:lpstr>Arial</vt:lpstr>
      <vt:lpstr>Museo Slab 500</vt:lpstr>
      <vt:lpstr>Courier New</vt:lpstr>
      <vt:lpstr>Tahoma</vt:lpstr>
      <vt:lpstr>Calibri Light</vt:lpstr>
      <vt:lpstr>Roboto Medium</vt:lpstr>
      <vt:lpstr>Montserrat</vt:lpstr>
      <vt:lpstr>Montserrat Medium</vt:lpstr>
      <vt:lpstr>Calibri</vt:lpstr>
      <vt:lpstr>Roboto</vt:lpstr>
      <vt:lpstr>Trebuchet MS</vt:lpstr>
      <vt:lpstr>Montserrat SemiBold</vt:lpstr>
      <vt:lpstr>Simple Light</vt:lpstr>
      <vt:lpstr>Office Theme</vt:lpstr>
      <vt:lpstr>Office 2013 - 2022 Theme</vt:lpstr>
      <vt:lpstr>Understanding Response to Intervention Within the Colorado Multi-tiered System of Supports Framework: Essential Concepts for Educators</vt:lpstr>
      <vt:lpstr>Introductions</vt:lpstr>
      <vt:lpstr>Session Norms </vt:lpstr>
      <vt:lpstr>Objectives and Agenda</vt:lpstr>
      <vt:lpstr>Why Now?</vt:lpstr>
      <vt:lpstr>Future RtI Trainings</vt:lpstr>
      <vt:lpstr>Which version of Michael Scott best matches your feelings about Response to Intervention?</vt:lpstr>
      <vt:lpstr>Michael Scott quote</vt:lpstr>
      <vt:lpstr>Colorado Multi-Tiered System of Supports  and  Response to Intervention  </vt:lpstr>
      <vt:lpstr>Colorado Multi-tiered System of Supports </vt:lpstr>
      <vt:lpstr>Response to Intervention</vt:lpstr>
      <vt:lpstr>The Key Features of Response to Intervention</vt:lpstr>
      <vt:lpstr>The Framework Supports the initiative</vt:lpstr>
      <vt:lpstr>Aligned Framework</vt:lpstr>
      <vt:lpstr>COMTSS supporting implementation</vt:lpstr>
      <vt:lpstr>Practice Profiles </vt:lpstr>
      <vt:lpstr>Online Academy </vt:lpstr>
      <vt:lpstr>How does having an implementation framework (COMTSS) directly support the initiative? (RtI) </vt:lpstr>
      <vt:lpstr>COMTSS and RtI  Working Together </vt:lpstr>
      <vt:lpstr>Team-Driven Shared Leadership </vt:lpstr>
      <vt:lpstr>Response to Intervention: Key Feature  </vt:lpstr>
      <vt:lpstr>Data-Based Problem Solving and Decision Making</vt:lpstr>
      <vt:lpstr>Response to Intervention: Key Feature    </vt:lpstr>
      <vt:lpstr>Comprehensive Screening and Assessment System</vt:lpstr>
      <vt:lpstr>Response to Intervention: Key Feature    </vt:lpstr>
      <vt:lpstr>Response to Intervention: Key Feature</vt:lpstr>
      <vt:lpstr>Family, School, and Community Partnerships</vt:lpstr>
      <vt:lpstr>Response to Intervention: Key Feature   Consistent, meaningful collaboration with families     </vt:lpstr>
      <vt:lpstr>Response to Intervention: Key Feature (Cont.)</vt:lpstr>
      <vt:lpstr>Layered Continuum of Supports</vt:lpstr>
      <vt:lpstr>RtI Layered Continuum of Support</vt:lpstr>
      <vt:lpstr>Ingredients for the Tiers </vt:lpstr>
      <vt:lpstr>Tier 1: Universal Systems High Quality Tier 1 Instruction</vt:lpstr>
      <vt:lpstr>Tier 2: Targeted/Supplemental Systems</vt:lpstr>
      <vt:lpstr>Tier 3: Intensive</vt:lpstr>
      <vt:lpstr>Objectives Revisited </vt:lpstr>
      <vt:lpstr>RtI Within COMTSS Crosswalk</vt:lpstr>
      <vt:lpstr>Committee Audit Protocol</vt:lpstr>
      <vt:lpstr>Communication Plan </vt:lpstr>
      <vt:lpstr>Decision-Making Protocol</vt:lpstr>
      <vt:lpstr>Professional Development Plan </vt:lpstr>
      <vt:lpstr>Questions and Answers </vt:lpstr>
      <vt:lpstr>Resources and October 9th Session   </vt:lpstr>
      <vt:lpstr>The Gift of Feedback </vt:lpstr>
      <vt:lpstr>School Mental Health Support Program</vt:lpstr>
      <vt:lpstr>For questions or more information please visit:  www.cde.state.co.us/mtss   Or email us at:   Response to Intervention Mailbox RTI@cde.state.co.us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Response to Intervention Within the Colorado Multi-tiered System of Supports Framework - Essential Concepts for Educators</dc:title>
  <dc:creator>Office of Learning Supports</dc:creator>
  <cp:keywords>RtI; COMTSS</cp:keywords>
  <cp:lastModifiedBy>Langley, Paige</cp:lastModifiedBy>
  <cp:revision>5</cp:revision>
  <dcterms:modified xsi:type="dcterms:W3CDTF">2025-10-01T20:50:22Z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0x0101004441645ACF207C40A9AC68552812CF56</vt:lpwstr>
  </property>
  <property fmtid="{D5CDD505-2E9C-101B-9397-08002B2CF9AE}" pid="3" name="MediaServiceImageTags">
    <vt:lpwstr/>
  </property>
</Properties>
</file>