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4"/>
    <p:sldMasterId id="2147483699" r:id="rId5"/>
  </p:sldMasterIdLst>
  <p:notesMasterIdLst>
    <p:notesMasterId r:id="rId47"/>
  </p:notesMasterIdLst>
  <p:sldIdLst>
    <p:sldId id="290" r:id="rId6"/>
    <p:sldId id="291" r:id="rId7"/>
    <p:sldId id="11472" r:id="rId8"/>
    <p:sldId id="11473" r:id="rId9"/>
    <p:sldId id="11474" r:id="rId10"/>
    <p:sldId id="11582" r:id="rId11"/>
    <p:sldId id="302" r:id="rId12"/>
    <p:sldId id="11547" r:id="rId13"/>
    <p:sldId id="287" r:id="rId14"/>
    <p:sldId id="288" r:id="rId15"/>
    <p:sldId id="289" r:id="rId16"/>
    <p:sldId id="11578" r:id="rId17"/>
    <p:sldId id="11549" r:id="rId18"/>
    <p:sldId id="11568" r:id="rId19"/>
    <p:sldId id="258" r:id="rId20"/>
    <p:sldId id="11550" r:id="rId21"/>
    <p:sldId id="11551" r:id="rId22"/>
    <p:sldId id="11552" r:id="rId23"/>
    <p:sldId id="11577" r:id="rId24"/>
    <p:sldId id="11561" r:id="rId25"/>
    <p:sldId id="11563" r:id="rId26"/>
    <p:sldId id="11567" r:id="rId27"/>
    <p:sldId id="11564" r:id="rId28"/>
    <p:sldId id="11566" r:id="rId29"/>
    <p:sldId id="11569" r:id="rId30"/>
    <p:sldId id="11580" r:id="rId31"/>
    <p:sldId id="11571" r:id="rId32"/>
    <p:sldId id="11584" r:id="rId33"/>
    <p:sldId id="11570" r:id="rId34"/>
    <p:sldId id="11579" r:id="rId35"/>
    <p:sldId id="11581" r:id="rId36"/>
    <p:sldId id="11572" r:id="rId37"/>
    <p:sldId id="11576" r:id="rId38"/>
    <p:sldId id="11585" r:id="rId39"/>
    <p:sldId id="11573" r:id="rId40"/>
    <p:sldId id="11559" r:id="rId41"/>
    <p:sldId id="11557" r:id="rId42"/>
    <p:sldId id="11553" r:id="rId43"/>
    <p:sldId id="11565" r:id="rId44"/>
    <p:sldId id="11548" r:id="rId45"/>
    <p:sldId id="11365" r:id="rId46"/>
  </p:sldIdLst>
  <p:sldSz cx="9144000" cy="5143500" type="screen16x9"/>
  <p:notesSz cx="6858000" cy="9144000"/>
  <p:embeddedFontLst>
    <p:embeddedFont>
      <p:font typeface="Abadi" panose="020B0604020104020204" pitchFamily="34" charset="0"/>
      <p:regular r:id="rId48"/>
      <p:bold r:id="rId49"/>
      <p:italic r:id="rId50"/>
    </p:embeddedFont>
    <p:embeddedFont>
      <p:font typeface="Lucida Sans" panose="020B0602030504020204" pitchFamily="34" charset="0"/>
      <p:regular r:id="rId51"/>
      <p:bold r:id="rId52"/>
      <p:italic r:id="rId53"/>
      <p:boldItalic r:id="rId54"/>
    </p:embeddedFont>
    <p:embeddedFont>
      <p:font typeface="Neue Haas Grotesk Text Pro" panose="020B0504020202020204" pitchFamily="34"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Roboto" panose="02000000000000000000" pitchFamily="2" charset="0"/>
      <p:regular r:id="rId63"/>
      <p:bold r:id="rId64"/>
      <p:italic r:id="rId65"/>
      <p:boldItalic r:id="rId66"/>
    </p:embeddedFont>
    <p:embeddedFont>
      <p:font typeface="Tahoma" panose="020B0604030504040204"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045A4E-28D3-4DEB-64B2-5EB13A811039}" name="Baskin, Heather" initials="BH" userId="S::baskin_h@cde.state.co.us::235280e0-8027-4781-bd6f-ac05fc1ddeca" providerId="AD"/>
  <p188:author id="{7D4C3363-9AA8-358A-BD8D-DD68BB3ACC4C}" name="Freeman, Katherine" initials="FK" userId="S::freeman_k@cde.state.co.us::10a8d104-2533-40be-9eef-5851dab98f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26D"/>
    <a:srgbClr val="001A51"/>
    <a:srgbClr val="FFFFFF"/>
    <a:srgbClr val="A8DEF3"/>
    <a:srgbClr val="CABFD9"/>
    <a:srgbClr val="ADDABE"/>
    <a:srgbClr val="0000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05E04-F690-4B68-AAD7-F3EB74219ECC}" v="114" vWet="712" dt="2026-01-15T15:18:12.910"/>
    <p1510:client id="{1E05A236-CA1C-A6A0-CE17-3524A3DA149C}" v="1858" dt="2026-01-15T03:37:44.993"/>
    <p1510:client id="{5C67EF8C-CFF4-4D89-8808-8B605B987669}" v="42" dt="2026-01-15T17:16:48.697"/>
    <p1510:client id="{8BCB7DC4-0655-48D5-9852-94DE83035DC0}" v="1693" dt="2026-01-15T17:07:19.080"/>
    <p1510:client id="{A63C46B2-04BB-45A2-8C9F-F048BFDACA7A}" v="34" dt="2026-01-15T20:44:45.351"/>
  </p1510:revLst>
</p1510:revInfo>
</file>

<file path=ppt/tableStyles.xml><?xml version="1.0" encoding="utf-8"?>
<a:tblStyleLst xmlns:a="http://schemas.openxmlformats.org/drawingml/2006/main" def="{68354708-4285-4236-B2BC-7500786986EC}">
  <a:tblStyle styleId="{68354708-4285-4236-B2BC-7500786986E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90" y="-19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2.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badi" panose="020F0502020204030204" pitchFamily="34" charset="0"/>
        <a:ea typeface="Abadi" panose="020F0502020204030204" pitchFamily="34"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0258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7" name="Google Shape;128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ea typeface="Calibri"/>
              <a:cs typeface="Calibri"/>
            </a:endParaRPr>
          </a:p>
        </p:txBody>
      </p:sp>
    </p:spTree>
    <p:extLst>
      <p:ext uri="{BB962C8B-B14F-4D97-AF65-F5344CB8AC3E}">
        <p14:creationId xmlns:p14="http://schemas.microsoft.com/office/powerpoint/2010/main" val="186018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20000"/>
              </a:lnSpc>
              <a:spcBef>
                <a:spcPts val="1400"/>
              </a:spcBef>
              <a:buNone/>
            </a:pPr>
            <a:endParaRPr lang="en-US" dirty="0">
              <a:solidFill>
                <a:srgbClr val="123F7B"/>
              </a:solidFill>
            </a:endParaRPr>
          </a:p>
        </p:txBody>
      </p:sp>
    </p:spTree>
    <p:extLst>
      <p:ext uri="{BB962C8B-B14F-4D97-AF65-F5344CB8AC3E}">
        <p14:creationId xmlns:p14="http://schemas.microsoft.com/office/powerpoint/2010/main" val="674084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127932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35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724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AA9A5-6242-031D-9332-50751B1DE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3B578-C311-090A-9FB9-5CB56622BD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FC725F-E823-819A-4E37-932CB7301798}"/>
              </a:ext>
            </a:extLst>
          </p:cNvPr>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2455420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4D815-998D-908C-E459-ECF6CBCDE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A7FF4-B596-F146-FCE7-D199495E7C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A676CC-9819-3A68-15CC-0DF48ADFB7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9169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60" name="Google Shape;160;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badi" panose="020B0604020104020204" pitchFamily="34" charset="0"/>
              <a:sym typeface="Arial"/>
            </a:endParaRPr>
          </a:p>
        </p:txBody>
      </p:sp>
      <p:sp>
        <p:nvSpPr>
          <p:cNvPr id="161" name="Google Shape;161;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badi" panose="020B0604020104020204" pitchFamily="34" charset="0"/>
                <a:sym typeface="Arial"/>
              </a:rPr>
              <a:t>11/23/22</a:t>
            </a:r>
            <a:endParaRPr kumimoji="0" sz="1400" b="0" i="0" u="none" strike="noStrike" kern="0" cap="none" spc="0" normalizeH="0" baseline="0" noProof="0" dirty="0">
              <a:ln>
                <a:noFill/>
              </a:ln>
              <a:solidFill>
                <a:srgbClr val="000000"/>
              </a:solidFill>
              <a:effectLst/>
              <a:uLnTx/>
              <a:uFillTx/>
              <a:latin typeface="Abadi" panose="020B0604020104020204" pitchFamily="34" charset="0"/>
              <a:sym typeface="Arial"/>
            </a:endParaRPr>
          </a:p>
        </p:txBody>
      </p:sp>
      <p:sp>
        <p:nvSpPr>
          <p:cNvPr id="162" name="Google Shape;162;p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badi" panose="020B0604020104020204" pitchFamily="34" charset="0"/>
              <a:sym typeface="Arial"/>
            </a:endParaRPr>
          </a:p>
        </p:txBody>
      </p:sp>
      <p:sp>
        <p:nvSpPr>
          <p:cNvPr id="163" name="Google Shape;1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badi" panose="020B06040201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dirty="0">
              <a:ln>
                <a:noFill/>
              </a:ln>
              <a:solidFill>
                <a:srgbClr val="000000"/>
              </a:solidFill>
              <a:effectLst/>
              <a:uLnTx/>
              <a:uFillTx/>
              <a:latin typeface="Abadi" panose="020B0604020104020204" pitchFamily="34" charset="0"/>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679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033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85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974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71463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0" name="Google Shape;122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badi" panose="020B0604020104020204" pitchFamily="34" charset="0"/>
              </a:rPr>
              <a:t>9</a:t>
            </a:fld>
            <a:endParaRPr dirty="0">
              <a:latin typeface="Abadi" panose="020B0604020104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33:notes"/>
          <p:cNvSpPr txBox="1">
            <a:spLocks noGrp="1"/>
          </p:cNvSpPr>
          <p:nvPr>
            <p:ph type="body" idx="1"/>
          </p:nvPr>
        </p:nvSpPr>
        <p:spPr>
          <a:xfrm>
            <a:off x="701040" y="4415790"/>
            <a:ext cx="5608200" cy="4183500"/>
          </a:xfrm>
          <a:prstGeom prst="rect">
            <a:avLst/>
          </a:prstGeom>
          <a:noFill/>
          <a:ln>
            <a:noFill/>
          </a:ln>
        </p:spPr>
        <p:txBody>
          <a:bodyPr spcFirstLastPara="1" wrap="square" lIns="93125" tIns="93125" rIns="93125" bIns="931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31" name="Google Shape;1231;p33:notes"/>
          <p:cNvSpPr txBox="1">
            <a:spLocks noGrp="1"/>
          </p:cNvSpPr>
          <p:nvPr>
            <p:ph type="sldNum" idx="12"/>
          </p:nvPr>
        </p:nvSpPr>
        <p:spPr>
          <a:xfrm>
            <a:off x="3970938" y="8829967"/>
            <a:ext cx="3037800" cy="464700"/>
          </a:xfrm>
          <a:prstGeom prst="rect">
            <a:avLst/>
          </a:prstGeom>
          <a:noFill/>
          <a:ln>
            <a:noFill/>
          </a:ln>
        </p:spPr>
        <p:txBody>
          <a:bodyPr spcFirstLastPara="1" wrap="square" lIns="93125" tIns="93125" rIns="93125" bIns="93125" anchor="ctr"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34:notes"/>
          <p:cNvSpPr txBox="1">
            <a:spLocks noGrp="1"/>
          </p:cNvSpPr>
          <p:nvPr>
            <p:ph type="body" idx="1"/>
          </p:nvPr>
        </p:nvSpPr>
        <p:spPr>
          <a:xfrm>
            <a:off x="685800" y="4400549"/>
            <a:ext cx="5486400" cy="393921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44" name="Google Shape;124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without image - Blue">
  <p:cSld name="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badi" panose="020F0502020204030204" pitchFamily="34" charset="0"/>
                <a:ea typeface="Arial"/>
                <a:cs typeface="Arial"/>
                <a:sym typeface="Arial"/>
              </a:rPr>
              <a:t> </a:t>
            </a:r>
            <a:fld id="{00000000-1234-1234-1234-123412341234}" type="slidenum">
              <a:rPr lang="en" sz="1300" b="0" i="0" u="none" strike="noStrike" cap="none">
                <a:solidFill>
                  <a:srgbClr val="FFFFFF"/>
                </a:solidFill>
                <a:latin typeface="Abadi" panose="020F0502020204030204" pitchFamily="34" charset="0"/>
                <a:ea typeface="Arial"/>
                <a:cs typeface="Arial"/>
                <a:sym typeface="Arial"/>
              </a:rPr>
              <a:t>‹#›</a:t>
            </a:fld>
            <a:endParaRPr sz="1300" b="0" i="0" u="none" strike="noStrike" cap="none" dirty="0">
              <a:solidFill>
                <a:srgbClr val="FFFFFF"/>
              </a:solidFill>
              <a:latin typeface="Abadi" panose="020F0502020204030204" pitchFamily="34" charset="0"/>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8427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77FEE7-E082-34A7-48FF-015E14023AE5}"/>
              </a:ext>
            </a:extLst>
          </p:cNvPr>
          <p:cNvSpPr/>
          <p:nvPr userDrawn="1"/>
        </p:nvSpPr>
        <p:spPr>
          <a:xfrm>
            <a:off x="7658100" y="0"/>
            <a:ext cx="1485900" cy="51435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Abadi" panose="020F0502020204030204" pitchFamily="34" charset="0"/>
            </a:endParaRPr>
          </a:p>
        </p:txBody>
      </p:sp>
    </p:spTree>
    <p:custDataLst>
      <p:tags r:id="rId1"/>
    </p:custDataLst>
    <p:extLst>
      <p:ext uri="{BB962C8B-B14F-4D97-AF65-F5344CB8AC3E}">
        <p14:creationId xmlns:p14="http://schemas.microsoft.com/office/powerpoint/2010/main" val="127112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1"/>
        <p:cNvGrpSpPr/>
        <p:nvPr/>
      </p:nvGrpSpPr>
      <p:grpSpPr>
        <a:xfrm>
          <a:off x="0" y="0"/>
          <a:ext cx="0" cy="0"/>
          <a:chOff x="0" y="0"/>
          <a:chExt cx="0" cy="0"/>
        </a:xfrm>
      </p:grpSpPr>
      <p:pic>
        <p:nvPicPr>
          <p:cNvPr id="42" name="Google Shape;42;p88"/>
          <p:cNvPicPr preferRelativeResize="0"/>
          <p:nvPr/>
        </p:nvPicPr>
        <p:blipFill rotWithShape="1">
          <a:blip r:embed="rId2">
            <a:alphaModFix/>
          </a:blip>
          <a:srcRect/>
          <a:stretch/>
        </p:blipFill>
        <p:spPr>
          <a:xfrm>
            <a:off x="6" y="1"/>
            <a:ext cx="9143990" cy="914399"/>
          </a:xfrm>
          <a:prstGeom prst="rect">
            <a:avLst/>
          </a:prstGeom>
          <a:noFill/>
          <a:ln>
            <a:noFill/>
          </a:ln>
        </p:spPr>
      </p:pic>
      <p:sp>
        <p:nvSpPr>
          <p:cNvPr id="43" name="Google Shape;43;p88"/>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badi" panose="020F0502020204030204" pitchFamily="34" charset="0"/>
                <a:ea typeface="Abadi" panose="020F0502020204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88"/>
          <p:cNvSpPr txBox="1">
            <a:spLocks noGrp="1"/>
          </p:cNvSpPr>
          <p:nvPr>
            <p:ph type="body" idx="1"/>
          </p:nvPr>
        </p:nvSpPr>
        <p:spPr>
          <a:xfrm>
            <a:off x="628650" y="1165860"/>
            <a:ext cx="7886700" cy="3263504"/>
          </a:xfrm>
          <a:prstGeom prst="rect">
            <a:avLst/>
          </a:prstGeom>
          <a:noFill/>
          <a:ln>
            <a:noFill/>
          </a:ln>
        </p:spPr>
        <p:txBody>
          <a:bodyPr spcFirstLastPara="1" wrap="square" lIns="0" tIns="0" rIns="0" bIns="0" anchor="t" anchorCtr="0">
            <a:normAutofit/>
          </a:bodyPr>
          <a:lstStyle>
            <a:lvl1pPr marL="342900" lvl="0" indent="-285750" algn="l">
              <a:lnSpc>
                <a:spcPct val="90000"/>
              </a:lnSpc>
              <a:spcBef>
                <a:spcPts val="750"/>
              </a:spcBef>
              <a:spcAft>
                <a:spcPts val="0"/>
              </a:spcAft>
              <a:buClr>
                <a:schemeClr val="dk1"/>
              </a:buClr>
              <a:buSzPts val="2400"/>
              <a:buChar char="•"/>
              <a:defRPr sz="1800"/>
            </a:lvl1pPr>
            <a:lvl2pPr marL="685800" lvl="1" indent="-266700" algn="l">
              <a:lnSpc>
                <a:spcPct val="90000"/>
              </a:lnSpc>
              <a:spcBef>
                <a:spcPts val="375"/>
              </a:spcBef>
              <a:spcAft>
                <a:spcPts val="0"/>
              </a:spcAft>
              <a:buClr>
                <a:schemeClr val="dk1"/>
              </a:buClr>
              <a:buSzPts val="2000"/>
              <a:buChar char="•"/>
              <a:defRPr sz="1500"/>
            </a:lvl2pPr>
            <a:lvl3pPr marL="1028700" lvl="2" indent="-257175" algn="l">
              <a:lnSpc>
                <a:spcPct val="90000"/>
              </a:lnSpc>
              <a:spcBef>
                <a:spcPts val="375"/>
              </a:spcBef>
              <a:spcAft>
                <a:spcPts val="0"/>
              </a:spcAft>
              <a:buClr>
                <a:schemeClr val="dk1"/>
              </a:buClr>
              <a:buSzPts val="1800"/>
              <a:buChar char="•"/>
              <a:defRPr sz="1350"/>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45" name="Google Shape;45;p88"/>
          <p:cNvPicPr preferRelativeResize="0"/>
          <p:nvPr/>
        </p:nvPicPr>
        <p:blipFill rotWithShape="1">
          <a:blip r:embed="rId3">
            <a:alphaModFix/>
          </a:blip>
          <a:srcRect/>
          <a:stretch/>
        </p:blipFill>
        <p:spPr>
          <a:xfrm>
            <a:off x="8086705" y="4629151"/>
            <a:ext cx="857291" cy="364739"/>
          </a:xfrm>
          <a:prstGeom prst="rect">
            <a:avLst/>
          </a:prstGeom>
          <a:noFill/>
          <a:ln>
            <a:noFill/>
          </a:ln>
        </p:spPr>
      </p:pic>
      <p:sp>
        <p:nvSpPr>
          <p:cNvPr id="46" name="Google Shape;46;p88"/>
          <p:cNvSpPr txBox="1">
            <a:spLocks noGrp="1"/>
          </p:cNvSpPr>
          <p:nvPr>
            <p:ph type="sldNum" idx="12"/>
          </p:nvPr>
        </p:nvSpPr>
        <p:spPr>
          <a:xfrm>
            <a:off x="249655"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7F7F7F"/>
                </a:solidFill>
                <a:latin typeface="Calibri"/>
                <a:ea typeface="Calibri"/>
                <a:cs typeface="Calibri"/>
                <a:sym typeface="Calibri"/>
              </a:defRPr>
            </a:lvl1pPr>
            <a:lvl2pPr marL="0" lvl="1" indent="0" algn="l">
              <a:spcBef>
                <a:spcPts val="0"/>
              </a:spcBef>
              <a:buNone/>
              <a:defRPr sz="1200">
                <a:solidFill>
                  <a:srgbClr val="7F7F7F"/>
                </a:solidFill>
                <a:latin typeface="Calibri"/>
                <a:ea typeface="Calibri"/>
                <a:cs typeface="Calibri"/>
                <a:sym typeface="Calibri"/>
              </a:defRPr>
            </a:lvl2pPr>
            <a:lvl3pPr marL="0" lvl="2" indent="0" algn="l">
              <a:spcBef>
                <a:spcPts val="0"/>
              </a:spcBef>
              <a:buNone/>
              <a:defRPr sz="1200">
                <a:solidFill>
                  <a:srgbClr val="7F7F7F"/>
                </a:solidFill>
                <a:latin typeface="Calibri"/>
                <a:ea typeface="Calibri"/>
                <a:cs typeface="Calibri"/>
                <a:sym typeface="Calibri"/>
              </a:defRPr>
            </a:lvl3pPr>
            <a:lvl4pPr marL="0" lvl="3" indent="0" algn="l">
              <a:spcBef>
                <a:spcPts val="0"/>
              </a:spcBef>
              <a:buNone/>
              <a:defRPr sz="1200">
                <a:solidFill>
                  <a:srgbClr val="7F7F7F"/>
                </a:solidFill>
                <a:latin typeface="Calibri"/>
                <a:ea typeface="Calibri"/>
                <a:cs typeface="Calibri"/>
                <a:sym typeface="Calibri"/>
              </a:defRPr>
            </a:lvl4pPr>
            <a:lvl5pPr marL="0" lvl="4" indent="0" algn="l">
              <a:spcBef>
                <a:spcPts val="0"/>
              </a:spcBef>
              <a:buNone/>
              <a:defRPr sz="1200">
                <a:solidFill>
                  <a:srgbClr val="7F7F7F"/>
                </a:solidFill>
                <a:latin typeface="Calibri"/>
                <a:ea typeface="Calibri"/>
                <a:cs typeface="Calibri"/>
                <a:sym typeface="Calibri"/>
              </a:defRPr>
            </a:lvl5pPr>
            <a:lvl6pPr marL="0" lvl="5" indent="0" algn="l">
              <a:spcBef>
                <a:spcPts val="0"/>
              </a:spcBef>
              <a:buNone/>
              <a:defRPr sz="1200">
                <a:solidFill>
                  <a:srgbClr val="7F7F7F"/>
                </a:solidFill>
                <a:latin typeface="Calibri"/>
                <a:ea typeface="Calibri"/>
                <a:cs typeface="Calibri"/>
                <a:sym typeface="Calibri"/>
              </a:defRPr>
            </a:lvl6pPr>
            <a:lvl7pPr marL="0" lvl="6" indent="0" algn="l">
              <a:spcBef>
                <a:spcPts val="0"/>
              </a:spcBef>
              <a:buNone/>
              <a:defRPr sz="1200">
                <a:solidFill>
                  <a:srgbClr val="7F7F7F"/>
                </a:solidFill>
                <a:latin typeface="Calibri"/>
                <a:ea typeface="Calibri"/>
                <a:cs typeface="Calibri"/>
                <a:sym typeface="Calibri"/>
              </a:defRPr>
            </a:lvl7pPr>
            <a:lvl8pPr marL="0" lvl="7" indent="0" algn="l">
              <a:spcBef>
                <a:spcPts val="0"/>
              </a:spcBef>
              <a:buNone/>
              <a:defRPr sz="1200">
                <a:solidFill>
                  <a:srgbClr val="7F7F7F"/>
                </a:solidFill>
                <a:latin typeface="Calibri"/>
                <a:ea typeface="Calibri"/>
                <a:cs typeface="Calibri"/>
                <a:sym typeface="Calibri"/>
              </a:defRPr>
            </a:lvl8pPr>
            <a:lvl9pPr marL="0" lvl="8" indent="0" algn="l">
              <a:spcBef>
                <a:spcPts val="0"/>
              </a:spcBef>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47" name="Google Shape;47;p88"/>
          <p:cNvPicPr preferRelativeResize="0"/>
          <p:nvPr/>
        </p:nvPicPr>
        <p:blipFill rotWithShape="1">
          <a:blip r:embed="rId4">
            <a:alphaModFix/>
          </a:blip>
          <a:srcRect/>
          <a:stretch/>
        </p:blipFill>
        <p:spPr>
          <a:xfrm>
            <a:off x="128460" y="13717"/>
            <a:ext cx="723883" cy="827774"/>
          </a:xfrm>
          <a:prstGeom prst="rect">
            <a:avLst/>
          </a:prstGeom>
          <a:noFill/>
          <a:ln>
            <a:noFill/>
          </a:ln>
        </p:spPr>
      </p:pic>
    </p:spTree>
    <p:extLst>
      <p:ext uri="{BB962C8B-B14F-4D97-AF65-F5344CB8AC3E}">
        <p14:creationId xmlns:p14="http://schemas.microsoft.com/office/powerpoint/2010/main" val="3950579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8"/>
        <p:cNvGrpSpPr/>
        <p:nvPr/>
      </p:nvGrpSpPr>
      <p:grpSpPr>
        <a:xfrm>
          <a:off x="0" y="0"/>
          <a:ext cx="0" cy="0"/>
          <a:chOff x="0" y="0"/>
          <a:chExt cx="0" cy="0"/>
        </a:xfrm>
      </p:grpSpPr>
      <p:pic>
        <p:nvPicPr>
          <p:cNvPr id="49" name="Google Shape;49;p89"/>
          <p:cNvPicPr preferRelativeResize="0"/>
          <p:nvPr/>
        </p:nvPicPr>
        <p:blipFill rotWithShape="1">
          <a:blip r:embed="rId2">
            <a:alphaModFix/>
          </a:blip>
          <a:srcRect/>
          <a:stretch/>
        </p:blipFill>
        <p:spPr>
          <a:xfrm>
            <a:off x="6" y="1"/>
            <a:ext cx="9143990" cy="914399"/>
          </a:xfrm>
          <a:prstGeom prst="rect">
            <a:avLst/>
          </a:prstGeom>
          <a:noFill/>
          <a:ln>
            <a:noFill/>
          </a:ln>
        </p:spPr>
      </p:pic>
      <p:sp>
        <p:nvSpPr>
          <p:cNvPr id="50" name="Google Shape;50;p89"/>
          <p:cNvSpPr txBox="1">
            <a:spLocks noGrp="1"/>
          </p:cNvSpPr>
          <p:nvPr>
            <p:ph type="title"/>
          </p:nvPr>
        </p:nvSpPr>
        <p:spPr>
          <a:xfrm>
            <a:off x="980803" y="267462"/>
            <a:ext cx="5400747" cy="5603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badi" panose="020F0502020204030204" pitchFamily="34" charset="0"/>
                <a:ea typeface="Abadi" panose="020F0502020204030204" pitchFamily="3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89"/>
          <p:cNvSpPr txBox="1">
            <a:spLocks noGrp="1"/>
          </p:cNvSpPr>
          <p:nvPr>
            <p:ph type="body" idx="1"/>
          </p:nvPr>
        </p:nvSpPr>
        <p:spPr>
          <a:xfrm>
            <a:off x="628650" y="1165860"/>
            <a:ext cx="7886700" cy="3263504"/>
          </a:xfrm>
          <a:prstGeom prst="rect">
            <a:avLst/>
          </a:prstGeom>
          <a:noFill/>
          <a:ln>
            <a:noFill/>
          </a:ln>
        </p:spPr>
        <p:txBody>
          <a:bodyPr spcFirstLastPara="1" wrap="square" lIns="0" tIns="0" rIns="0" bIns="0" anchor="t" anchorCtr="0">
            <a:normAutofit/>
          </a:bodyPr>
          <a:lstStyle>
            <a:lvl1pPr marL="342900" lvl="0" indent="-285750" algn="l">
              <a:lnSpc>
                <a:spcPct val="90000"/>
              </a:lnSpc>
              <a:spcBef>
                <a:spcPts val="750"/>
              </a:spcBef>
              <a:spcAft>
                <a:spcPts val="0"/>
              </a:spcAft>
              <a:buClr>
                <a:schemeClr val="dk1"/>
              </a:buClr>
              <a:buSzPts val="2400"/>
              <a:buChar char="•"/>
              <a:defRPr sz="1800"/>
            </a:lvl1pPr>
            <a:lvl2pPr marL="685800" lvl="1" indent="-266700" algn="l">
              <a:lnSpc>
                <a:spcPct val="90000"/>
              </a:lnSpc>
              <a:spcBef>
                <a:spcPts val="375"/>
              </a:spcBef>
              <a:spcAft>
                <a:spcPts val="0"/>
              </a:spcAft>
              <a:buClr>
                <a:schemeClr val="dk1"/>
              </a:buClr>
              <a:buSzPts val="2000"/>
              <a:buChar char="•"/>
              <a:defRPr sz="1500"/>
            </a:lvl2pPr>
            <a:lvl3pPr marL="1028700" lvl="2" indent="-257175" algn="l">
              <a:lnSpc>
                <a:spcPct val="90000"/>
              </a:lnSpc>
              <a:spcBef>
                <a:spcPts val="375"/>
              </a:spcBef>
              <a:spcAft>
                <a:spcPts val="0"/>
              </a:spcAft>
              <a:buClr>
                <a:schemeClr val="dk1"/>
              </a:buClr>
              <a:buSzPts val="1800"/>
              <a:buChar char="•"/>
              <a:defRPr sz="1350"/>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52" name="Google Shape;52;p89"/>
          <p:cNvPicPr preferRelativeResize="0"/>
          <p:nvPr/>
        </p:nvPicPr>
        <p:blipFill rotWithShape="1">
          <a:blip r:embed="rId3">
            <a:alphaModFix/>
          </a:blip>
          <a:srcRect/>
          <a:stretch/>
        </p:blipFill>
        <p:spPr>
          <a:xfrm>
            <a:off x="8086705" y="4629151"/>
            <a:ext cx="857291" cy="364739"/>
          </a:xfrm>
          <a:prstGeom prst="rect">
            <a:avLst/>
          </a:prstGeom>
          <a:noFill/>
          <a:ln>
            <a:noFill/>
          </a:ln>
        </p:spPr>
      </p:pic>
      <p:sp>
        <p:nvSpPr>
          <p:cNvPr id="53" name="Google Shape;53;p89"/>
          <p:cNvSpPr txBox="1">
            <a:spLocks noGrp="1"/>
          </p:cNvSpPr>
          <p:nvPr>
            <p:ph type="sldNum" idx="12"/>
          </p:nvPr>
        </p:nvSpPr>
        <p:spPr>
          <a:xfrm>
            <a:off x="249655" y="4767263"/>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rgbClr val="7F7F7F"/>
                </a:solidFill>
                <a:latin typeface="Calibri"/>
                <a:ea typeface="Calibri"/>
                <a:cs typeface="Calibri"/>
                <a:sym typeface="Calibri"/>
              </a:defRPr>
            </a:lvl1pPr>
            <a:lvl2pPr marL="0" lvl="1" indent="0" algn="l">
              <a:spcBef>
                <a:spcPts val="0"/>
              </a:spcBef>
              <a:buNone/>
              <a:defRPr sz="1200">
                <a:solidFill>
                  <a:srgbClr val="7F7F7F"/>
                </a:solidFill>
                <a:latin typeface="Calibri"/>
                <a:ea typeface="Calibri"/>
                <a:cs typeface="Calibri"/>
                <a:sym typeface="Calibri"/>
              </a:defRPr>
            </a:lvl2pPr>
            <a:lvl3pPr marL="0" lvl="2" indent="0" algn="l">
              <a:spcBef>
                <a:spcPts val="0"/>
              </a:spcBef>
              <a:buNone/>
              <a:defRPr sz="1200">
                <a:solidFill>
                  <a:srgbClr val="7F7F7F"/>
                </a:solidFill>
                <a:latin typeface="Calibri"/>
                <a:ea typeface="Calibri"/>
                <a:cs typeface="Calibri"/>
                <a:sym typeface="Calibri"/>
              </a:defRPr>
            </a:lvl3pPr>
            <a:lvl4pPr marL="0" lvl="3" indent="0" algn="l">
              <a:spcBef>
                <a:spcPts val="0"/>
              </a:spcBef>
              <a:buNone/>
              <a:defRPr sz="1200">
                <a:solidFill>
                  <a:srgbClr val="7F7F7F"/>
                </a:solidFill>
                <a:latin typeface="Calibri"/>
                <a:ea typeface="Calibri"/>
                <a:cs typeface="Calibri"/>
                <a:sym typeface="Calibri"/>
              </a:defRPr>
            </a:lvl4pPr>
            <a:lvl5pPr marL="0" lvl="4" indent="0" algn="l">
              <a:spcBef>
                <a:spcPts val="0"/>
              </a:spcBef>
              <a:buNone/>
              <a:defRPr sz="1200">
                <a:solidFill>
                  <a:srgbClr val="7F7F7F"/>
                </a:solidFill>
                <a:latin typeface="Calibri"/>
                <a:ea typeface="Calibri"/>
                <a:cs typeface="Calibri"/>
                <a:sym typeface="Calibri"/>
              </a:defRPr>
            </a:lvl5pPr>
            <a:lvl6pPr marL="0" lvl="5" indent="0" algn="l">
              <a:spcBef>
                <a:spcPts val="0"/>
              </a:spcBef>
              <a:buNone/>
              <a:defRPr sz="1200">
                <a:solidFill>
                  <a:srgbClr val="7F7F7F"/>
                </a:solidFill>
                <a:latin typeface="Calibri"/>
                <a:ea typeface="Calibri"/>
                <a:cs typeface="Calibri"/>
                <a:sym typeface="Calibri"/>
              </a:defRPr>
            </a:lvl6pPr>
            <a:lvl7pPr marL="0" lvl="6" indent="0" algn="l">
              <a:spcBef>
                <a:spcPts val="0"/>
              </a:spcBef>
              <a:buNone/>
              <a:defRPr sz="1200">
                <a:solidFill>
                  <a:srgbClr val="7F7F7F"/>
                </a:solidFill>
                <a:latin typeface="Calibri"/>
                <a:ea typeface="Calibri"/>
                <a:cs typeface="Calibri"/>
                <a:sym typeface="Calibri"/>
              </a:defRPr>
            </a:lvl7pPr>
            <a:lvl8pPr marL="0" lvl="7" indent="0" algn="l">
              <a:spcBef>
                <a:spcPts val="0"/>
              </a:spcBef>
              <a:buNone/>
              <a:defRPr sz="1200">
                <a:solidFill>
                  <a:srgbClr val="7F7F7F"/>
                </a:solidFill>
                <a:latin typeface="Calibri"/>
                <a:ea typeface="Calibri"/>
                <a:cs typeface="Calibri"/>
                <a:sym typeface="Calibri"/>
              </a:defRPr>
            </a:lvl8pPr>
            <a:lvl9pPr marL="0" lvl="8" indent="0" algn="l">
              <a:spcBef>
                <a:spcPts val="0"/>
              </a:spcBef>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54" name="Google Shape;54;p89"/>
          <p:cNvPicPr preferRelativeResize="0"/>
          <p:nvPr/>
        </p:nvPicPr>
        <p:blipFill rotWithShape="1">
          <a:blip r:embed="rId4">
            <a:alphaModFix/>
          </a:blip>
          <a:srcRect/>
          <a:stretch/>
        </p:blipFill>
        <p:spPr>
          <a:xfrm>
            <a:off x="128460" y="13717"/>
            <a:ext cx="723884" cy="827774"/>
          </a:xfrm>
          <a:prstGeom prst="rect">
            <a:avLst/>
          </a:prstGeom>
          <a:noFill/>
          <a:ln>
            <a:noFill/>
          </a:ln>
        </p:spPr>
      </p:pic>
    </p:spTree>
    <p:extLst>
      <p:ext uri="{BB962C8B-B14F-4D97-AF65-F5344CB8AC3E}">
        <p14:creationId xmlns:p14="http://schemas.microsoft.com/office/powerpoint/2010/main" val="13982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26443" y="841772"/>
            <a:ext cx="5691116" cy="1965866"/>
          </a:xfrm>
        </p:spPr>
        <p:txBody>
          <a:bodyPr anchor="b">
            <a:normAutofit/>
          </a:bodyPr>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26443" y="2882782"/>
            <a:ext cx="5691116" cy="1060568"/>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lvl1pPr>
          </a:lstStyle>
          <a:p>
            <a:fld id="{C128FA71-3A18-48C0-980F-4B68F7F63042}" type="datetime1">
              <a:rPr lang="en-US" smtClean="0"/>
              <a:pPr/>
              <a:t>1/15/2026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20663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lvl1pPr>
          </a:lstStyle>
          <a:p>
            <a:fld id="{51C1210E-201E-4473-82AC-2466F5386C38}" type="datetime1">
              <a:rPr lang="en-US" smtClean="0"/>
              <a:pPr/>
              <a:t>1/15/2026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33674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52536" y="415212"/>
            <a:ext cx="6204855" cy="3006644"/>
          </a:xfrm>
        </p:spPr>
        <p:txBody>
          <a:bodyPr anchor="t">
            <a:normAutofit/>
          </a:bodyPr>
          <a:lstStyle>
            <a:lvl1pPr>
              <a:defRPr sz="405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52535" y="3442098"/>
            <a:ext cx="6204855" cy="1038463"/>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lvl1pPr>
              <a:defRPr/>
            </a:lvl1pPr>
          </a:lstStyle>
          <a:p>
            <a:fld id="{B01EA198-6CAB-4B8F-B93F-1F9C8C4B6CE7}" type="datetime1">
              <a:rPr lang="en-US" smtClean="0"/>
              <a:pPr/>
              <a:t>1/15/2026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02221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6" y="411480"/>
            <a:ext cx="8055864" cy="84919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59486"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lvl1pPr>
          </a:lstStyle>
          <a:p>
            <a:fld id="{CA06041F-4525-44D5-AA4F-332294BF1F56}" type="datetime1">
              <a:rPr lang="en-US" smtClean="0"/>
              <a:pPr/>
              <a:t>1/15/2026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50831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57200" y="410547"/>
            <a:ext cx="8059341" cy="857469"/>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57201" y="1264301"/>
            <a:ext cx="3868340" cy="419876"/>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457201" y="1790171"/>
            <a:ext cx="3868340" cy="2823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629150" y="1264301"/>
            <a:ext cx="3887391" cy="419876"/>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4629150" y="1790171"/>
            <a:ext cx="3887392" cy="28238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lvl1pPr>
              <a:defRPr/>
            </a:lvl1pPr>
          </a:lstStyle>
          <a:p>
            <a:fld id="{F9557091-BBDF-4EB9-BA6B-2BB67AC4FC0F}" type="datetime1">
              <a:rPr lang="en-US" smtClean="0"/>
              <a:pPr/>
              <a:t>1/15/2026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lvl1pPr>
              <a:defRPr/>
            </a:lvl1p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75063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lvl1pPr>
              <a:defRPr/>
            </a:lvl1pPr>
          </a:lstStyle>
          <a:p>
            <a:fld id="{2D6B226B-77A6-410C-9796-083F278E0125}" type="datetime1">
              <a:rPr lang="en-US" smtClean="0"/>
              <a:pPr/>
              <a:t>1/15/2026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lvl1pPr>
              <a:defRPr/>
            </a:lvl1p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5633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056425"/>
            <a:ext cx="8520600" cy="34164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lvl1pPr>
              <a:defRPr/>
            </a:lvl1pPr>
          </a:lstStyle>
          <a:p>
            <a:fld id="{A23A578B-D289-4C40-8593-3D356C49DA58}" type="datetime1">
              <a:rPr lang="en-US" smtClean="0"/>
              <a:pPr/>
              <a:t>1/15/2026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lvl1pPr>
              <a:defRPr/>
            </a:lvl1p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7656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47870" y="415212"/>
            <a:ext cx="2696726" cy="1318129"/>
          </a:xfrm>
        </p:spPr>
        <p:txBody>
          <a:bodyPr anchor="t">
            <a:normAutofit/>
          </a:bodyPr>
          <a:lstStyle>
            <a:lvl1pPr>
              <a:defRPr sz="21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3851031" y="415212"/>
            <a:ext cx="4709806" cy="411480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47870" y="1733341"/>
            <a:ext cx="2696726" cy="2796671"/>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lvl1pPr>
              <a:defRPr/>
            </a:lvl1pPr>
          </a:lstStyle>
          <a:p>
            <a:fld id="{713DFAE3-14DB-48A7-A80F-80DDB072CE3D}" type="datetime1">
              <a:rPr lang="en-US" smtClean="0"/>
              <a:pPr/>
              <a:t>1/15/2026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5686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45770" y="418338"/>
            <a:ext cx="2696726" cy="1659235"/>
          </a:xfrm>
        </p:spPr>
        <p:txBody>
          <a:bodyPr anchor="t">
            <a:normAutofit/>
          </a:bodyPr>
          <a:lstStyle>
            <a:lvl1pPr>
              <a:defRPr sz="21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3797490" y="492827"/>
            <a:ext cx="4862765" cy="41669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57201" y="2119603"/>
            <a:ext cx="2689190" cy="2575979"/>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lvl1pPr>
              <a:defRPr/>
            </a:lvl1pPr>
          </a:lstStyle>
          <a:p>
            <a:fld id="{92C5EAEF-6478-4102-8F5D-A5FE9FC97ACB}" type="datetime1">
              <a:rPr lang="en-US" smtClean="0"/>
              <a:pPr/>
              <a:t>1/15/2026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20525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459486" y="411480"/>
            <a:ext cx="7886700" cy="849194"/>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459486" y="1260674"/>
            <a:ext cx="7886700" cy="33720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lvl1pPr>
              <a:defRPr/>
            </a:lvl1pPr>
          </a:lstStyle>
          <a:p>
            <a:fld id="{7104EDB3-C0E8-45F8-9E1D-1B6C8D1880C0}" type="datetime1">
              <a:rPr lang="en-US" smtClean="0"/>
              <a:pPr/>
              <a:t>1/15/2026</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18185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7226166" y="433873"/>
            <a:ext cx="1535278" cy="41988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628650" y="433873"/>
            <a:ext cx="6597516" cy="41988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lvl1pPr>
              <a:defRPr/>
            </a:lvl1pPr>
          </a:lstStyle>
          <a:p>
            <a:fld id="{9CF0EC4B-54ED-4041-B552-9BA760FA3DBA}" type="datetime1">
              <a:rPr lang="en-US" smtClean="0"/>
              <a:pPr/>
              <a:t>1/15/2026</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lvl1pPr>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6749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badi" panose="020F0502020204030204" pitchFamily="34" charset="0"/>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81000">
              <a:spcBef>
                <a:spcPts val="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81000" algn="ctr">
              <a:spcBef>
                <a:spcPts val="0"/>
              </a:spcBef>
              <a:spcAft>
                <a:spcPts val="0"/>
              </a:spcAft>
              <a:buSzPts val="2400"/>
              <a:buChar char="●"/>
              <a:defRPr/>
            </a:lvl1pPr>
            <a:lvl2pPr marL="914400" lvl="1" indent="-381000" algn="ctr">
              <a:spcBef>
                <a:spcPts val="0"/>
              </a:spcBef>
              <a:spcAft>
                <a:spcPts val="0"/>
              </a:spcAft>
              <a:buSzPts val="2400"/>
              <a:buChar char="○"/>
              <a:defRPr/>
            </a:lvl2pPr>
            <a:lvl3pPr marL="1371600" lvl="2" indent="-381000" algn="ctr">
              <a:spcBef>
                <a:spcPts val="0"/>
              </a:spcBef>
              <a:spcAft>
                <a:spcPts val="0"/>
              </a:spcAft>
              <a:buSzPts val="2400"/>
              <a:buChar char="■"/>
              <a:defRPr/>
            </a:lvl3pPr>
            <a:lvl4pPr marL="1828800" lvl="3" indent="-381000" algn="ctr">
              <a:spcBef>
                <a:spcPts val="0"/>
              </a:spcBef>
              <a:spcAft>
                <a:spcPts val="0"/>
              </a:spcAft>
              <a:buSzPts val="2400"/>
              <a:buChar char="●"/>
              <a:defRPr/>
            </a:lvl4pPr>
            <a:lvl5pPr marL="2286000" lvl="4" indent="-381000" algn="ctr">
              <a:spcBef>
                <a:spcPts val="0"/>
              </a:spcBef>
              <a:spcAft>
                <a:spcPts val="0"/>
              </a:spcAft>
              <a:buSzPts val="2400"/>
              <a:buChar char="○"/>
              <a:defRPr/>
            </a:lvl5pPr>
            <a:lvl6pPr marL="2743200" lvl="5" indent="-381000" algn="ctr">
              <a:spcBef>
                <a:spcPts val="0"/>
              </a:spcBef>
              <a:spcAft>
                <a:spcPts val="0"/>
              </a:spcAft>
              <a:buSzPts val="2400"/>
              <a:buChar char="■"/>
              <a:defRPr/>
            </a:lvl6pPr>
            <a:lvl7pPr marL="3200400" lvl="6" indent="-381000" algn="ctr">
              <a:spcBef>
                <a:spcPts val="0"/>
              </a:spcBef>
              <a:spcAft>
                <a:spcPts val="0"/>
              </a:spcAft>
              <a:buSzPts val="2400"/>
              <a:buChar char="●"/>
              <a:defRPr/>
            </a:lvl7pPr>
            <a:lvl8pPr marL="3657600" lvl="7" indent="-381000" algn="ctr">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42900" y="0"/>
            <a:ext cx="8457000" cy="9600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3200"/>
              <a:buFont typeface="Calibri"/>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14"/>
          <p:cNvSpPr txBox="1">
            <a:spLocks noGrp="1"/>
          </p:cNvSpPr>
          <p:nvPr>
            <p:ph type="body" idx="1"/>
          </p:nvPr>
        </p:nvSpPr>
        <p:spPr>
          <a:xfrm>
            <a:off x="342900" y="1028699"/>
            <a:ext cx="8457000" cy="32577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400"/>
              </a:spcBef>
              <a:spcAft>
                <a:spcPts val="0"/>
              </a:spcAft>
              <a:buSzPts val="2000"/>
              <a:buChar char="●"/>
              <a:defRPr/>
            </a:lvl1pPr>
            <a:lvl2pPr marL="914400" lvl="1" indent="-355600" algn="l">
              <a:lnSpc>
                <a:spcPct val="100000"/>
              </a:lnSpc>
              <a:spcBef>
                <a:spcPts val="500"/>
              </a:spcBef>
              <a:spcAft>
                <a:spcPts val="0"/>
              </a:spcAft>
              <a:buSzPts val="2000"/>
              <a:buChar char="○"/>
              <a:defRPr/>
            </a:lvl2pPr>
            <a:lvl3pPr marL="1371600" lvl="2" indent="-355600" algn="l">
              <a:lnSpc>
                <a:spcPct val="100000"/>
              </a:lnSpc>
              <a:spcBef>
                <a:spcPts val="500"/>
              </a:spcBef>
              <a:spcAft>
                <a:spcPts val="0"/>
              </a:spcAft>
              <a:buSzPts val="2000"/>
              <a:buChar char="■"/>
              <a:defRPr/>
            </a:lvl3pPr>
            <a:lvl4pPr marL="1828800" lvl="3" indent="-355600" algn="l">
              <a:lnSpc>
                <a:spcPct val="100000"/>
              </a:lnSpc>
              <a:spcBef>
                <a:spcPts val="500"/>
              </a:spcBef>
              <a:spcAft>
                <a:spcPts val="0"/>
              </a:spcAft>
              <a:buSzPts val="2000"/>
              <a:buChar char="●"/>
              <a:defRPr/>
            </a:lvl4pPr>
            <a:lvl5pPr marL="2286000" lvl="4" indent="-355600" algn="l">
              <a:lnSpc>
                <a:spcPct val="100000"/>
              </a:lnSpc>
              <a:spcBef>
                <a:spcPts val="500"/>
              </a:spcBef>
              <a:spcAft>
                <a:spcPts val="0"/>
              </a:spcAft>
              <a:buSzPts val="2000"/>
              <a:buChar char="○"/>
              <a:defRPr/>
            </a:lvl5pPr>
            <a:lvl6pPr marL="2743200" lvl="5" indent="-317500" algn="l">
              <a:lnSpc>
                <a:spcPct val="90000"/>
              </a:lnSpc>
              <a:spcBef>
                <a:spcPts val="3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2" name="Google Shape;62;p14"/>
          <p:cNvSpPr txBox="1">
            <a:spLocks noGrp="1"/>
          </p:cNvSpPr>
          <p:nvPr>
            <p:ph type="sldNum" idx="12"/>
          </p:nvPr>
        </p:nvSpPr>
        <p:spPr>
          <a:xfrm>
            <a:off x="8801100" y="4904863"/>
            <a:ext cx="117900" cy="246221"/>
          </a:xfrm>
          <a:prstGeom prst="rect">
            <a:avLst/>
          </a:prstGeom>
          <a:noFill/>
          <a:ln>
            <a:noFill/>
          </a:ln>
        </p:spPr>
        <p:txBody>
          <a:bodyPr spcFirstLastPara="1" wrap="square" lIns="0" tIns="0" rIns="0" bIns="0" anchor="b" anchorCtr="0">
            <a:spAutoFit/>
          </a:bodyPr>
          <a:lstStyle>
            <a:lvl1pPr marL="0" lvl="0" indent="0" algn="r">
              <a:spcBef>
                <a:spcPts val="0"/>
              </a:spcBef>
              <a:buNone/>
              <a:defRPr sz="800" b="0" i="0">
                <a:solidFill>
                  <a:schemeClr val="dk1"/>
                </a:solidFill>
                <a:latin typeface="Abadi" panose="020F0502020204030204" pitchFamily="34" charset="0"/>
                <a:ea typeface="Abadi" panose="020F0502020204030204" pitchFamily="34" charset="0"/>
                <a:cs typeface="Arial"/>
                <a:sym typeface="Arial"/>
              </a:defRPr>
            </a:lvl1pPr>
            <a:lvl2pPr marL="0" lvl="1" indent="0" algn="r">
              <a:spcBef>
                <a:spcPts val="0"/>
              </a:spcBef>
              <a:buNone/>
              <a:defRPr sz="800" b="0" i="0">
                <a:solidFill>
                  <a:schemeClr val="dk1"/>
                </a:solidFill>
                <a:latin typeface="Arial"/>
                <a:ea typeface="Arial"/>
                <a:cs typeface="Arial"/>
                <a:sym typeface="Arial"/>
              </a:defRPr>
            </a:lvl2pPr>
            <a:lvl3pPr marL="0" lvl="2" indent="0" algn="r">
              <a:spcBef>
                <a:spcPts val="0"/>
              </a:spcBef>
              <a:buNone/>
              <a:defRPr sz="800" b="0" i="0">
                <a:solidFill>
                  <a:schemeClr val="dk1"/>
                </a:solidFill>
                <a:latin typeface="Arial"/>
                <a:ea typeface="Arial"/>
                <a:cs typeface="Arial"/>
                <a:sym typeface="Arial"/>
              </a:defRPr>
            </a:lvl3pPr>
            <a:lvl4pPr marL="0" lvl="3" indent="0" algn="r">
              <a:spcBef>
                <a:spcPts val="0"/>
              </a:spcBef>
              <a:buNone/>
              <a:defRPr sz="800" b="0" i="0">
                <a:solidFill>
                  <a:schemeClr val="dk1"/>
                </a:solidFill>
                <a:latin typeface="Arial"/>
                <a:ea typeface="Arial"/>
                <a:cs typeface="Arial"/>
                <a:sym typeface="Arial"/>
              </a:defRPr>
            </a:lvl4pPr>
            <a:lvl5pPr marL="0" lvl="4" indent="0" algn="r">
              <a:spcBef>
                <a:spcPts val="0"/>
              </a:spcBef>
              <a:buNone/>
              <a:defRPr sz="800" b="0" i="0">
                <a:solidFill>
                  <a:schemeClr val="dk1"/>
                </a:solidFill>
                <a:latin typeface="Arial"/>
                <a:ea typeface="Arial"/>
                <a:cs typeface="Arial"/>
                <a:sym typeface="Arial"/>
              </a:defRPr>
            </a:lvl5pPr>
            <a:lvl6pPr marL="0" lvl="5" indent="0" algn="r">
              <a:spcBef>
                <a:spcPts val="0"/>
              </a:spcBef>
              <a:buNone/>
              <a:defRPr sz="800" b="0" i="0">
                <a:solidFill>
                  <a:schemeClr val="dk1"/>
                </a:solidFill>
                <a:latin typeface="Arial"/>
                <a:ea typeface="Arial"/>
                <a:cs typeface="Arial"/>
                <a:sym typeface="Arial"/>
              </a:defRPr>
            </a:lvl6pPr>
            <a:lvl7pPr marL="0" lvl="6" indent="0" algn="r">
              <a:spcBef>
                <a:spcPts val="0"/>
              </a:spcBef>
              <a:buNone/>
              <a:defRPr sz="800" b="0" i="0">
                <a:solidFill>
                  <a:schemeClr val="dk1"/>
                </a:solidFill>
                <a:latin typeface="Arial"/>
                <a:ea typeface="Arial"/>
                <a:cs typeface="Arial"/>
                <a:sym typeface="Arial"/>
              </a:defRPr>
            </a:lvl7pPr>
            <a:lvl8pPr marL="0" lvl="7" indent="0" algn="r">
              <a:spcBef>
                <a:spcPts val="0"/>
              </a:spcBef>
              <a:buNone/>
              <a:defRPr sz="800" b="0" i="0">
                <a:solidFill>
                  <a:schemeClr val="dk1"/>
                </a:solidFill>
                <a:latin typeface="Arial"/>
                <a:ea typeface="Arial"/>
                <a:cs typeface="Arial"/>
                <a:sym typeface="Arial"/>
              </a:defRPr>
            </a:lvl8pPr>
            <a:lvl9pPr marL="0" lvl="8" indent="0" algn="r">
              <a:spcBef>
                <a:spcPts val="0"/>
              </a:spcBef>
              <a:buNone/>
              <a:defRPr sz="800" b="0" i="0">
                <a:solidFill>
                  <a:schemeClr val="dk1"/>
                </a:solidFill>
                <a:latin typeface="Arial"/>
                <a:ea typeface="Arial"/>
                <a:cs typeface="Arial"/>
                <a:sym typeface="Arial"/>
              </a:defRPr>
            </a:lvl9pPr>
          </a:lstStyle>
          <a:p>
            <a:fld id="{00000000-1234-1234-1234-123412341234}" type="slidenum">
              <a:rPr lang="en" smtClean="0"/>
              <a:pPr/>
              <a:t>‹#›</a:t>
            </a:fld>
            <a:endParaRPr lang="e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badi" panose="020F0502020204030204" pitchFamily="34" charset="0"/>
                <a:ea typeface="Abadi" panose="020F0502020204030204" pitchFamily="34"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7176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1276293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5">
            <a:alphaModFix/>
          </a:blip>
          <a:stretch>
            <a:fillRect/>
          </a:stretch>
        </p:blipFill>
        <p:spPr>
          <a:xfrm>
            <a:off x="0" y="2663900"/>
            <a:ext cx="9443226" cy="5143500"/>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123F7B"/>
              </a:buClr>
              <a:buSzPts val="2800"/>
              <a:buFont typeface="Calibri"/>
              <a:buNone/>
              <a:defRPr sz="2800">
                <a:solidFill>
                  <a:srgbClr val="123F7B"/>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1pPr>
            <a:lvl2pPr marL="914400" lvl="1"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2pPr>
            <a:lvl3pPr marL="1371600" lvl="2"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3pPr>
            <a:lvl4pPr marL="1828800" lvl="3"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4pPr>
            <a:lvl5pPr marL="2286000" lvl="4"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5pPr>
            <a:lvl6pPr marL="2743200" lvl="5"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6pPr>
            <a:lvl7pPr marL="3200400" lvl="6"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7pPr>
            <a:lvl8pPr marL="3657600" lvl="7"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8pPr>
            <a:lvl9pPr marL="4114800" lvl="8" indent="-381000">
              <a:lnSpc>
                <a:spcPct val="115000"/>
              </a:lnSpc>
              <a:spcBef>
                <a:spcPts val="0"/>
              </a:spcBef>
              <a:spcAft>
                <a:spcPts val="0"/>
              </a:spcAft>
              <a:buClr>
                <a:srgbClr val="123F7B"/>
              </a:buClr>
              <a:buSzPts val="2400"/>
              <a:buFont typeface="Calibri"/>
              <a:buChar char="■"/>
              <a:defRPr sz="2400">
                <a:solidFill>
                  <a:srgbClr val="123F7B"/>
                </a:solidFill>
                <a:latin typeface="Calibri"/>
                <a:ea typeface="Calibri"/>
                <a:cs typeface="Calibri"/>
                <a:sym typeface="Calibri"/>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Abadi" panose="020F050202020403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
        <p:nvSpPr>
          <p:cNvPr id="10" name="Google Shape;10;p1"/>
          <p:cNvSpPr txBox="1"/>
          <p:nvPr/>
        </p:nvSpPr>
        <p:spPr>
          <a:xfrm>
            <a:off x="4897925" y="133675"/>
            <a:ext cx="4026900"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123F7B"/>
              </a:solidFill>
              <a:latin typeface="Calibri"/>
              <a:ea typeface="Calibri"/>
              <a:cs typeface="Calibri"/>
              <a:sym typeface="Calibri"/>
            </a:endParaRPr>
          </a:p>
        </p:txBody>
      </p:sp>
      <p:pic>
        <p:nvPicPr>
          <p:cNvPr id="11" name="Google Shape;11;p1" title="cde_logo_reverse-emblem.png"/>
          <p:cNvPicPr preferRelativeResize="0"/>
          <p:nvPr/>
        </p:nvPicPr>
        <p:blipFill>
          <a:blip r:embed="rId16">
            <a:alphaModFix/>
          </a:blip>
          <a:stretch>
            <a:fillRect/>
          </a:stretch>
        </p:blipFill>
        <p:spPr>
          <a:xfrm>
            <a:off x="0" y="4477171"/>
            <a:ext cx="1527001" cy="6663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60" r:id="rId7"/>
    <p:sldLayoutId id="2147483663" r:id="rId8"/>
    <p:sldLayoutId id="2147483664" r:id="rId9"/>
    <p:sldLayoutId id="2147483665" r:id="rId10"/>
    <p:sldLayoutId id="2147483666" r:id="rId11"/>
    <p:sldLayoutId id="2147483700" r:id="rId12"/>
    <p:sldLayoutId id="21474837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59486" y="411480"/>
            <a:ext cx="7990184" cy="84919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59486" y="1286649"/>
            <a:ext cx="7990184" cy="3445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2870" y="4839752"/>
            <a:ext cx="2620736" cy="273844"/>
          </a:xfrm>
          <a:prstGeom prst="rect">
            <a:avLst/>
          </a:prstGeom>
        </p:spPr>
        <p:txBody>
          <a:bodyPr vert="horz" lIns="91440" tIns="45720" rIns="91440" bIns="45720" rtlCol="0" anchor="ctr"/>
          <a:lstStyle>
            <a:lvl1pPr algn="l">
              <a:defRPr sz="675">
                <a:solidFill>
                  <a:schemeClr val="tx1"/>
                </a:solidFill>
                <a:latin typeface="Abadi" panose="020F0502020204030204" pitchFamily="34" charset="0"/>
              </a:defRPr>
            </a:lvl1pPr>
          </a:lstStyle>
          <a:p>
            <a:fld id="{67F45AC6-C491-4585-A584-9CE2AF7D5500}" type="datetime1">
              <a:rPr lang="en-US" smtClean="0"/>
              <a:pPr/>
              <a:t>1/15/2026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657391" y="4839752"/>
            <a:ext cx="2104054" cy="273844"/>
          </a:xfrm>
          <a:prstGeom prst="rect">
            <a:avLst/>
          </a:prstGeom>
        </p:spPr>
        <p:txBody>
          <a:bodyPr vert="horz" lIns="91440" tIns="45720" rIns="91440" bIns="45720" rtlCol="0" anchor="ctr"/>
          <a:lstStyle>
            <a:lvl1pPr algn="r">
              <a:defRPr sz="675">
                <a:solidFill>
                  <a:schemeClr val="tx1"/>
                </a:solidFill>
                <a:latin typeface="Abad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724122" y="4839752"/>
            <a:ext cx="321905" cy="273844"/>
          </a:xfrm>
          <a:prstGeom prst="rect">
            <a:avLst/>
          </a:prstGeom>
        </p:spPr>
        <p:txBody>
          <a:bodyPr vert="horz" lIns="91440" tIns="45720" rIns="91440" bIns="45720" rtlCol="0" anchor="ctr"/>
          <a:lstStyle>
            <a:lvl1pPr algn="r">
              <a:defRPr sz="675">
                <a:solidFill>
                  <a:schemeClr val="tx1"/>
                </a:solidFill>
                <a:latin typeface="Abadi" panose="020F0502020204030204" pitchFamily="34" charset="0"/>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613700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udlguidelines.cast.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novakeducation.com/hubfs/UDL%20Now!_Chapter%207%20Templates.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hyperlink" Target="https://udlguidelines.cast.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de.state.co.us/mtss/rti-training"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Novakeducation.com" TargetMode="External"/><Relationship Id="rId2" Type="http://schemas.openxmlformats.org/officeDocument/2006/relationships/hyperlink" Target="https://www.cast.org/" TargetMode="External"/><Relationship Id="rId1" Type="http://schemas.openxmlformats.org/officeDocument/2006/relationships/slideLayout" Target="../slideLayouts/slideLayout8.xml"/><Relationship Id="rId5" Type="http://schemas.openxmlformats.org/officeDocument/2006/relationships/hyperlink" Target="https://poe.com/Iudia" TargetMode="External"/><Relationship Id="rId4" Type="http://schemas.openxmlformats.org/officeDocument/2006/relationships/hyperlink" Target="https://www.novakeducation.com/blog/ai-for-udl-a-review-of-the-ai-tool-ludi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hyperlink" Target="mailto:RTI@cde.state.co.us" TargetMode="External"/><Relationship Id="rId4" Type="http://schemas.openxmlformats.org/officeDocument/2006/relationships/hyperlink" Target="http://www.cde.state.co.us/mtss&#16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s02web.zoom.us/meeting/register/N5P9vcPKRQe_edCTMCRnSQ#/registration"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nam04.safelinks.protection.outlook.com/?url=https%3A%2F%2Fus02web.zoom.us%2Fmeeting%2Fregister%2Fb00RB-rVQ9SSQHZvk8ibyw&amp;data=05%7C02%7CLangley_P%40cde.state.co.us%7Cb608e2102d4146aa823208de3cc71ea6%7Ca751cfc81f9a4edb83709f1c6d4bea5a%7C0%7C0%7C639015023085130585%7CUnknown%7CTWFpbGZsb3d8eyJFbXB0eU1hcGkiOnRydWUsIlYiOiIwLjAuMDAwMCIsIlAiOiJXaW4zMiIsIkFOIjoiTWFpbCIsIldUIjoyfQ%3D%3D%7C0%7C%7C%7C&amp;sdata=MihKmH1N0xu4gUfetGMb72PdEaFbyjylXoDdVwKzHhM%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ast.org/what-we-do/evidenc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FF85-DD63-A904-AC20-1AA8A5B9E0D8}"/>
              </a:ext>
            </a:extLst>
          </p:cNvPr>
          <p:cNvSpPr>
            <a:spLocks noGrp="1"/>
          </p:cNvSpPr>
          <p:nvPr>
            <p:ph type="title"/>
          </p:nvPr>
        </p:nvSpPr>
        <p:spPr>
          <a:xfrm>
            <a:off x="311700" y="1882626"/>
            <a:ext cx="8520600" cy="841800"/>
          </a:xfrm>
        </p:spPr>
        <p:txBody>
          <a:bodyPr>
            <a:noAutofit/>
          </a:bodyPr>
          <a:lstStyle/>
          <a:p>
            <a:r>
              <a:rPr lang="en-US" b="1" dirty="0">
                <a:latin typeface="Abadi" panose="020F0502020204030204" pitchFamily="34" charset="0"/>
              </a:rPr>
              <a:t>Integrating Universal Design for Learning within </a:t>
            </a:r>
            <a:br>
              <a:rPr lang="en-US" b="1" dirty="0">
                <a:latin typeface="Abadi" panose="020F0502020204030204" pitchFamily="34" charset="0"/>
              </a:rPr>
            </a:br>
            <a:r>
              <a:rPr lang="en-US" b="1" dirty="0">
                <a:latin typeface="Abadi" panose="020F0502020204030204" pitchFamily="34" charset="0"/>
              </a:rPr>
              <a:t>Response to Intervention</a:t>
            </a:r>
            <a:br>
              <a:rPr lang="en-US" dirty="0">
                <a:latin typeface="Abadi" panose="020F0502020204030204" pitchFamily="34" charset="0"/>
              </a:rPr>
            </a:br>
            <a:br>
              <a:rPr lang="en-US" dirty="0">
                <a:latin typeface="Abadi" panose="020F0502020204030204" pitchFamily="34" charset="0"/>
              </a:rPr>
            </a:br>
            <a:r>
              <a:rPr lang="en-US" dirty="0">
                <a:latin typeface="Abadi" panose="020F0502020204030204" pitchFamily="34" charset="0"/>
              </a:rPr>
              <a:t>January 15, 2026</a:t>
            </a:r>
          </a:p>
        </p:txBody>
      </p:sp>
      <p:pic>
        <p:nvPicPr>
          <p:cNvPr id="3" name="Picture 2" descr="RtI logo">
            <a:extLst>
              <a:ext uri="{FF2B5EF4-FFF2-40B4-BE49-F238E27FC236}">
                <a16:creationId xmlns:a16="http://schemas.microsoft.com/office/drawing/2014/main" id="{A6C44176-E5DB-D0AB-2611-DD45ED9A4F24}"/>
              </a:ext>
            </a:extLst>
          </p:cNvPr>
          <p:cNvPicPr>
            <a:picLocks noChangeAspect="1"/>
          </p:cNvPicPr>
          <p:nvPr/>
        </p:nvPicPr>
        <p:blipFill>
          <a:blip r:embed="rId3"/>
          <a:stretch>
            <a:fillRect/>
          </a:stretch>
        </p:blipFill>
        <p:spPr>
          <a:xfrm>
            <a:off x="1616276" y="4580038"/>
            <a:ext cx="648968" cy="563462"/>
          </a:xfrm>
          <a:prstGeom prst="rect">
            <a:avLst/>
          </a:prstGeom>
        </p:spPr>
      </p:pic>
    </p:spTree>
    <p:extLst>
      <p:ext uri="{BB962C8B-B14F-4D97-AF65-F5344CB8AC3E}">
        <p14:creationId xmlns:p14="http://schemas.microsoft.com/office/powerpoint/2010/main" val="179994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5" name="Google Shape;1235;p33">
            <a:extLst>
              <a:ext uri="{C183D7F6-B498-43B3-948B-1728B52AA6E4}">
                <adec:decorative xmlns:adec="http://schemas.microsoft.com/office/drawing/2017/decorative" val="1"/>
              </a:ext>
            </a:extLst>
          </p:cNvPr>
          <p:cNvSpPr/>
          <p:nvPr/>
        </p:nvSpPr>
        <p:spPr>
          <a:xfrm flipH="1">
            <a:off x="3843764" y="0"/>
            <a:ext cx="5300234"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1236" name="Google Shape;1236;p33"/>
          <p:cNvSpPr txBox="1">
            <a:spLocks noGrp="1"/>
          </p:cNvSpPr>
          <p:nvPr>
            <p:ph type="title"/>
          </p:nvPr>
        </p:nvSpPr>
        <p:spPr>
          <a:xfrm>
            <a:off x="6221124" y="311668"/>
            <a:ext cx="2461249" cy="1424934"/>
          </a:xfrm>
          <a:prstGeom prst="rect">
            <a:avLst/>
          </a:prstGeom>
          <a:noFill/>
          <a:ln>
            <a:noFill/>
          </a:ln>
        </p:spPr>
        <p:txBody>
          <a:bodyPr spcFirstLastPara="1" wrap="square" lIns="68569" tIns="34275" rIns="68569" bIns="34275" anchor="ctr" anchorCtr="0">
            <a:normAutofit fontScale="90000"/>
          </a:bodyPr>
          <a:lstStyle/>
          <a:p>
            <a:pPr>
              <a:lnSpc>
                <a:spcPct val="90000"/>
              </a:lnSpc>
              <a:buSzPct val="63063"/>
            </a:pPr>
            <a:r>
              <a:rPr lang="en-US" sz="2775" b="1" dirty="0">
                <a:latin typeface="Abadi" panose="020F0502020204030204" pitchFamily="34" charset="0"/>
                <a:ea typeface="Arial"/>
                <a:cs typeface="Arial"/>
                <a:sym typeface="Arial"/>
              </a:rPr>
              <a:t>Physical Variability and The Myth of Average</a:t>
            </a:r>
            <a:endParaRPr dirty="0"/>
          </a:p>
        </p:txBody>
      </p:sp>
      <p:pic>
        <p:nvPicPr>
          <p:cNvPr id="1234" name="Google Shape;1234;p33" descr="A diverse group of people standing together."/>
          <p:cNvPicPr preferRelativeResize="0"/>
          <p:nvPr/>
        </p:nvPicPr>
        <p:blipFill rotWithShape="1">
          <a:blip r:embed="rId3">
            <a:alphaModFix/>
          </a:blip>
          <a:srcRect l="999" r="32499" b="-1"/>
          <a:stretch>
            <a:fillRect/>
          </a:stretch>
        </p:blipFill>
        <p:spPr>
          <a:xfrm>
            <a:off x="0" y="7"/>
            <a:ext cx="6135396" cy="5143493"/>
          </a:xfrm>
          <a:prstGeom prst="rect">
            <a:avLst/>
          </a:prstGeom>
          <a:noFill/>
          <a:ln>
            <a:noFill/>
          </a:ln>
        </p:spPr>
      </p:pic>
      <p:sp>
        <p:nvSpPr>
          <p:cNvPr id="1237" name="Google Shape;1237;p33"/>
          <p:cNvSpPr txBox="1"/>
          <p:nvPr/>
        </p:nvSpPr>
        <p:spPr>
          <a:xfrm>
            <a:off x="6269231" y="1847083"/>
            <a:ext cx="2866642" cy="2324867"/>
          </a:xfrm>
          <a:prstGeom prst="rect">
            <a:avLst/>
          </a:prstGeom>
          <a:noFill/>
          <a:ln>
            <a:noFill/>
          </a:ln>
        </p:spPr>
        <p:txBody>
          <a:bodyPr spcFirstLastPara="1" wrap="square" lIns="68569" tIns="34275" rIns="68569" bIns="34275" anchor="t" anchorCtr="0">
            <a:normAutofit/>
          </a:bodyPr>
          <a:lstStyle/>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Height</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Shoulders</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Chest</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Waist</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Hips</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Legs</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Reach</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Torso</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Neck</a:t>
            </a:r>
          </a:p>
          <a:p>
            <a:pPr marL="171450" indent="-171450">
              <a:lnSpc>
                <a:spcPct val="90000"/>
              </a:lnSpc>
              <a:buClr>
                <a:schemeClr val="dk1"/>
              </a:buClr>
              <a:buSzPts val="2000"/>
              <a:buFont typeface="Arial"/>
              <a:buChar char="•"/>
            </a:pPr>
            <a:r>
              <a:rPr lang="en-US" sz="1500" b="1" dirty="0">
                <a:solidFill>
                  <a:schemeClr val="dk1"/>
                </a:solidFill>
                <a:latin typeface="Abadi" panose="020F0502020204030204" pitchFamily="34" charset="0"/>
              </a:rPr>
              <a:t>Thigh</a:t>
            </a:r>
            <a:endParaRPr sz="1500" b="1" dirty="0">
              <a:solidFill>
                <a:schemeClr val="dk1"/>
              </a:solidFill>
              <a:latin typeface="Abadi" panose="020F0502020204030204" pitchFamily="34" charset="0"/>
            </a:endParaRPr>
          </a:p>
        </p:txBody>
      </p:sp>
      <p:pic>
        <p:nvPicPr>
          <p:cNvPr id="1238" name="Google Shape;1238;p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52872" y="4668280"/>
            <a:ext cx="857291" cy="364739"/>
          </a:xfrm>
          <a:prstGeom prst="rect">
            <a:avLst/>
          </a:prstGeom>
          <a:noFill/>
          <a:ln>
            <a:noFill/>
          </a:ln>
        </p:spPr>
      </p:pic>
      <p:sp>
        <p:nvSpPr>
          <p:cNvPr id="1239" name="Google Shape;1239;p33"/>
          <p:cNvSpPr txBox="1"/>
          <p:nvPr/>
        </p:nvSpPr>
        <p:spPr>
          <a:xfrm>
            <a:off x="1038245" y="5143500"/>
            <a:ext cx="6212661" cy="623217"/>
          </a:xfrm>
          <a:prstGeom prst="rect">
            <a:avLst/>
          </a:prstGeom>
          <a:solidFill>
            <a:srgbClr val="FFFFFF"/>
          </a:solidFill>
          <a:ln>
            <a:noFill/>
          </a:ln>
        </p:spPr>
        <p:txBody>
          <a:bodyPr spcFirstLastPara="1" wrap="square" lIns="68569" tIns="34275" rIns="68569" bIns="34275" anchor="t" anchorCtr="0">
            <a:spAutoFit/>
          </a:bodyPr>
          <a:lstStyle/>
          <a:p>
            <a:pPr>
              <a:buSzPts val="1200"/>
            </a:pPr>
            <a:r>
              <a:rPr lang="en-US" sz="1800" dirty="0">
                <a:latin typeface="Calibri"/>
                <a:ea typeface="Calibri"/>
                <a:cs typeface="Calibri"/>
                <a:sym typeface="Calibri"/>
              </a:rPr>
              <a:t>Rose, T. (2016). The End of Average: How to Succeed in a World</a:t>
            </a:r>
            <a:endParaRPr sz="1800" dirty="0">
              <a:latin typeface="Abadi" panose="020F0502020204030204" pitchFamily="34" charset="0"/>
            </a:endParaRPr>
          </a:p>
          <a:p>
            <a:pPr>
              <a:buSzPts val="1200"/>
            </a:pPr>
            <a:r>
              <a:rPr lang="en-US" sz="1800" dirty="0">
                <a:latin typeface="Calibri"/>
                <a:ea typeface="Calibri"/>
                <a:cs typeface="Calibri"/>
                <a:sym typeface="Calibri"/>
              </a:rPr>
              <a:t> that Values Sameness. San Francisco, CA: </a:t>
            </a:r>
            <a:r>
              <a:rPr lang="en-US" sz="1800" dirty="0" err="1">
                <a:latin typeface="Calibri"/>
                <a:ea typeface="Calibri"/>
                <a:cs typeface="Calibri"/>
                <a:sym typeface="Calibri"/>
              </a:rPr>
              <a:t>HarperOne</a:t>
            </a:r>
            <a:r>
              <a:rPr lang="en-US" sz="1800" dirty="0">
                <a:latin typeface="Calibri"/>
                <a:ea typeface="Calibri"/>
                <a:cs typeface="Calibri"/>
                <a:sym typeface="Calibri"/>
              </a:rPr>
              <a:t>.</a:t>
            </a:r>
            <a:endParaRPr sz="1800" dirty="0">
              <a:latin typeface="Abad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34">
            <a:extLst>
              <a:ext uri="{C183D7F6-B498-43B3-948B-1728B52AA6E4}">
                <adec:decorative xmlns:adec="http://schemas.microsoft.com/office/drawing/2017/decorative" val="1"/>
              </a:ext>
            </a:extLst>
          </p:cNvPr>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dirty="0">
              <a:solidFill>
                <a:srgbClr val="FFFFFF"/>
              </a:solidFill>
              <a:latin typeface="Calibri"/>
              <a:ea typeface="Calibri"/>
              <a:cs typeface="Calibri"/>
              <a:sym typeface="Calibri"/>
            </a:endParaRPr>
          </a:p>
        </p:txBody>
      </p:sp>
      <p:sp>
        <p:nvSpPr>
          <p:cNvPr id="1247" name="Google Shape;1247;p34">
            <a:extLst>
              <a:ext uri="{C183D7F6-B498-43B3-948B-1728B52AA6E4}">
                <adec:decorative xmlns:adec="http://schemas.microsoft.com/office/drawing/2017/decorative" val="1"/>
              </a:ext>
            </a:extLst>
          </p:cNvPr>
          <p:cNvSpPr/>
          <p:nvPr/>
        </p:nvSpPr>
        <p:spPr>
          <a:xfrm rot="5400000" flipH="1">
            <a:off x="-1063155" y="1063154"/>
            <a:ext cx="5156864" cy="3030558"/>
          </a:xfrm>
          <a:prstGeom prst="rect">
            <a:avLst/>
          </a:prstGeom>
          <a:gradFill>
            <a:gsLst>
              <a:gs pos="0">
                <a:srgbClr val="000000"/>
              </a:gs>
              <a:gs pos="100000">
                <a:srgbClr val="2E75B5"/>
              </a:gs>
            </a:gsLst>
            <a:lin ang="186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248" name="Google Shape;1248;p34">
            <a:extLst>
              <a:ext uri="{C183D7F6-B498-43B3-948B-1728B52AA6E4}">
                <adec:decorative xmlns:adec="http://schemas.microsoft.com/office/drawing/2017/decorative" val="1"/>
              </a:ext>
            </a:extLst>
          </p:cNvPr>
          <p:cNvSpPr/>
          <p:nvPr/>
        </p:nvSpPr>
        <p:spPr>
          <a:xfrm rot="-5400000">
            <a:off x="-118872" y="1995355"/>
            <a:ext cx="3266696" cy="3028952"/>
          </a:xfrm>
          <a:prstGeom prst="rect">
            <a:avLst/>
          </a:prstGeom>
          <a:gradFill>
            <a:gsLst>
              <a:gs pos="0">
                <a:srgbClr val="5B9BD5">
                  <a:alpha val="49803"/>
                </a:srgbClr>
              </a:gs>
              <a:gs pos="100000">
                <a:srgbClr val="1E4E79">
                  <a:alpha val="0"/>
                </a:srgbClr>
              </a:gs>
            </a:gsLst>
            <a:lin ang="114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249" name="Google Shape;1249;p34">
            <a:extLst>
              <a:ext uri="{C183D7F6-B498-43B3-948B-1728B52AA6E4}">
                <adec:decorative xmlns:adec="http://schemas.microsoft.com/office/drawing/2017/decorative" val="1"/>
              </a:ext>
            </a:extLst>
          </p:cNvPr>
          <p:cNvSpPr/>
          <p:nvPr/>
        </p:nvSpPr>
        <p:spPr>
          <a:xfrm rot="-5400000" flipH="1">
            <a:off x="-885662" y="1228564"/>
            <a:ext cx="5143179" cy="2686051"/>
          </a:xfrm>
          <a:prstGeom prst="rect">
            <a:avLst/>
          </a:prstGeom>
          <a:gradFill>
            <a:gsLst>
              <a:gs pos="0">
                <a:srgbClr val="000000">
                  <a:alpha val="58823"/>
                </a:srgbClr>
              </a:gs>
              <a:gs pos="69000">
                <a:srgbClr val="5B9BD5">
                  <a:alpha val="0"/>
                </a:srgbClr>
              </a:gs>
              <a:gs pos="100000">
                <a:srgbClr val="5B9BD5">
                  <a:alpha val="0"/>
                </a:srgbClr>
              </a:gs>
            </a:gsLst>
            <a:lin ang="132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250" name="Google Shape;1250;p34">
            <a:extLst>
              <a:ext uri="{C183D7F6-B498-43B3-948B-1728B52AA6E4}">
                <adec:decorative xmlns:adec="http://schemas.microsoft.com/office/drawing/2017/decorative" val="1"/>
              </a:ext>
            </a:extLst>
          </p:cNvPr>
          <p:cNvSpPr/>
          <p:nvPr/>
        </p:nvSpPr>
        <p:spPr>
          <a:xfrm rot="6097846">
            <a:off x="-560517" y="900984"/>
            <a:ext cx="3606227" cy="3066500"/>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CC2E5">
                  <a:alpha val="0"/>
                </a:srgbClr>
              </a:gs>
              <a:gs pos="39000">
                <a:srgbClr val="9CC2E5">
                  <a:alpha val="0"/>
                </a:srgbClr>
              </a:gs>
              <a:gs pos="100000">
                <a:srgbClr val="2E75B5">
                  <a:alpha val="25882"/>
                </a:srgbClr>
              </a:gs>
            </a:gsLst>
            <a:lin ang="186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pic>
        <p:nvPicPr>
          <p:cNvPr id="1253" name="Google Shape;1253;p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086705" y="4629151"/>
            <a:ext cx="857291" cy="364739"/>
          </a:xfrm>
          <a:prstGeom prst="rect">
            <a:avLst/>
          </a:prstGeom>
          <a:noFill/>
          <a:ln>
            <a:noFill/>
          </a:ln>
        </p:spPr>
      </p:pic>
      <p:sp>
        <p:nvSpPr>
          <p:cNvPr id="1251" name="Google Shape;1251;p34"/>
          <p:cNvSpPr txBox="1">
            <a:spLocks noGrp="1"/>
          </p:cNvSpPr>
          <p:nvPr>
            <p:ph type="title"/>
          </p:nvPr>
        </p:nvSpPr>
        <p:spPr>
          <a:xfrm>
            <a:off x="493295" y="2144494"/>
            <a:ext cx="2160621" cy="2303930"/>
          </a:xfrm>
          <a:prstGeom prst="rect">
            <a:avLst/>
          </a:prstGeom>
          <a:noFill/>
          <a:ln>
            <a:noFill/>
          </a:ln>
        </p:spPr>
        <p:txBody>
          <a:bodyPr spcFirstLastPara="1" wrap="square" lIns="68569" tIns="34275" rIns="68569" bIns="34275" anchor="t" anchorCtr="0">
            <a:normAutofit/>
          </a:bodyPr>
          <a:lstStyle/>
          <a:p>
            <a:pPr>
              <a:spcAft>
                <a:spcPts val="2400"/>
              </a:spcAft>
              <a:buClr>
                <a:srgbClr val="FFFFFF"/>
              </a:buClr>
              <a:buSzPts val="4000"/>
            </a:pPr>
            <a:r>
              <a:rPr lang="en-US" sz="3000" b="1" dirty="0">
                <a:solidFill>
                  <a:srgbClr val="FFFFFF"/>
                </a:solidFill>
              </a:rPr>
              <a:t>Physical Variability:</a:t>
            </a:r>
            <a:br>
              <a:rPr lang="en-US" sz="3000" dirty="0"/>
            </a:br>
            <a:r>
              <a:rPr lang="en-US" sz="3000" dirty="0">
                <a:solidFill>
                  <a:srgbClr val="FFFFFF"/>
                </a:solidFill>
              </a:rPr>
              <a:t>Variability is the Norm</a:t>
            </a:r>
            <a:endParaRPr dirty="0"/>
          </a:p>
        </p:txBody>
      </p:sp>
      <p:pic>
        <p:nvPicPr>
          <p:cNvPr id="1256" name="Google Shape;1256;p34" descr="A graph showing Physical Variability "/>
          <p:cNvPicPr preferRelativeResize="0"/>
          <p:nvPr/>
        </p:nvPicPr>
        <p:blipFill rotWithShape="1">
          <a:blip r:embed="rId4">
            <a:alphaModFix/>
          </a:blip>
          <a:srcRect/>
          <a:stretch/>
        </p:blipFill>
        <p:spPr>
          <a:xfrm>
            <a:off x="3332118" y="240880"/>
            <a:ext cx="4174105" cy="3835979"/>
          </a:xfrm>
          <a:prstGeom prst="rect">
            <a:avLst/>
          </a:prstGeom>
          <a:noFill/>
          <a:ln>
            <a:noFill/>
          </a:ln>
        </p:spPr>
      </p:pic>
      <p:grpSp>
        <p:nvGrpSpPr>
          <p:cNvPr id="1270" name="Google Shape;1270;p34" descr="Student 1 has a different Physical Variability than Student 2"/>
          <p:cNvGrpSpPr/>
          <p:nvPr/>
        </p:nvGrpSpPr>
        <p:grpSpPr>
          <a:xfrm>
            <a:off x="5254179" y="822803"/>
            <a:ext cx="3334080" cy="2892542"/>
            <a:chOff x="7005572" y="1500271"/>
            <a:chExt cx="4445440" cy="3856722"/>
          </a:xfrm>
        </p:grpSpPr>
        <p:grpSp>
          <p:nvGrpSpPr>
            <p:cNvPr id="1271" name="Google Shape;1271;p34"/>
            <p:cNvGrpSpPr/>
            <p:nvPr/>
          </p:nvGrpSpPr>
          <p:grpSpPr>
            <a:xfrm>
              <a:off x="7005572" y="1500271"/>
              <a:ext cx="553378" cy="3856722"/>
              <a:chOff x="7005572" y="1500271"/>
              <a:chExt cx="553378" cy="3856722"/>
            </a:xfrm>
          </p:grpSpPr>
          <p:cxnSp>
            <p:nvCxnSpPr>
              <p:cNvPr id="1272" name="Google Shape;1272;p34"/>
              <p:cNvCxnSpPr/>
              <p:nvPr/>
            </p:nvCxnSpPr>
            <p:spPr>
              <a:xfrm flipH="1">
                <a:off x="7024255" y="1977943"/>
                <a:ext cx="449920" cy="465008"/>
              </a:xfrm>
              <a:prstGeom prst="straightConnector1">
                <a:avLst/>
              </a:prstGeom>
              <a:noFill/>
              <a:ln w="76200" cap="flat" cmpd="sng">
                <a:solidFill>
                  <a:srgbClr val="00B0F0"/>
                </a:solidFill>
                <a:prstDash val="solid"/>
                <a:miter lim="800000"/>
                <a:headEnd type="diamond" w="med" len="med"/>
                <a:tailEnd type="diamond" w="med" len="med"/>
              </a:ln>
            </p:spPr>
          </p:cxnSp>
          <p:grpSp>
            <p:nvGrpSpPr>
              <p:cNvPr id="1273" name="Google Shape;1273;p34"/>
              <p:cNvGrpSpPr/>
              <p:nvPr/>
            </p:nvGrpSpPr>
            <p:grpSpPr>
              <a:xfrm>
                <a:off x="7005572" y="1500271"/>
                <a:ext cx="553378" cy="3856722"/>
                <a:chOff x="7005572" y="1500271"/>
                <a:chExt cx="553378" cy="3856722"/>
              </a:xfrm>
            </p:grpSpPr>
            <p:cxnSp>
              <p:nvCxnSpPr>
                <p:cNvPr id="1274" name="Google Shape;1274;p34"/>
                <p:cNvCxnSpPr/>
                <p:nvPr/>
              </p:nvCxnSpPr>
              <p:spPr>
                <a:xfrm flipH="1">
                  <a:off x="7017244" y="4395278"/>
                  <a:ext cx="506650" cy="489855"/>
                </a:xfrm>
                <a:prstGeom prst="straightConnector1">
                  <a:avLst/>
                </a:prstGeom>
                <a:noFill/>
                <a:ln w="76200" cap="flat" cmpd="sng">
                  <a:solidFill>
                    <a:srgbClr val="00B0F0"/>
                  </a:solidFill>
                  <a:prstDash val="solid"/>
                  <a:miter lim="800000"/>
                  <a:headEnd type="diamond" w="med" len="med"/>
                  <a:tailEnd type="diamond" w="med" len="med"/>
                </a:ln>
              </p:spPr>
            </p:cxnSp>
            <p:grpSp>
              <p:nvGrpSpPr>
                <p:cNvPr id="1275" name="Google Shape;1275;p34"/>
                <p:cNvGrpSpPr/>
                <p:nvPr/>
              </p:nvGrpSpPr>
              <p:grpSpPr>
                <a:xfrm>
                  <a:off x="7005572" y="1500271"/>
                  <a:ext cx="553378" cy="3856722"/>
                  <a:chOff x="7005572" y="1500271"/>
                  <a:chExt cx="553378" cy="3856722"/>
                </a:xfrm>
              </p:grpSpPr>
              <p:cxnSp>
                <p:nvCxnSpPr>
                  <p:cNvPr id="1276" name="Google Shape;1276;p34"/>
                  <p:cNvCxnSpPr/>
                  <p:nvPr/>
                </p:nvCxnSpPr>
                <p:spPr>
                  <a:xfrm>
                    <a:off x="7519401" y="3440518"/>
                    <a:ext cx="8987" cy="474646"/>
                  </a:xfrm>
                  <a:prstGeom prst="straightConnector1">
                    <a:avLst/>
                  </a:prstGeom>
                  <a:noFill/>
                  <a:ln w="76200" cap="flat" cmpd="sng">
                    <a:solidFill>
                      <a:srgbClr val="00B0F0"/>
                    </a:solidFill>
                    <a:prstDash val="solid"/>
                    <a:miter lim="800000"/>
                    <a:headEnd type="diamond" w="med" len="med"/>
                    <a:tailEnd type="diamond" w="med" len="med"/>
                  </a:ln>
                </p:spPr>
              </p:cxnSp>
              <p:grpSp>
                <p:nvGrpSpPr>
                  <p:cNvPr id="1277" name="Google Shape;1277;p34"/>
                  <p:cNvGrpSpPr/>
                  <p:nvPr/>
                </p:nvGrpSpPr>
                <p:grpSpPr>
                  <a:xfrm>
                    <a:off x="7005572" y="1500271"/>
                    <a:ext cx="553378" cy="3856722"/>
                    <a:chOff x="7005572" y="1500271"/>
                    <a:chExt cx="553378" cy="3856722"/>
                  </a:xfrm>
                </p:grpSpPr>
                <p:cxnSp>
                  <p:nvCxnSpPr>
                    <p:cNvPr id="1278" name="Google Shape;1278;p34"/>
                    <p:cNvCxnSpPr/>
                    <p:nvPr/>
                  </p:nvCxnSpPr>
                  <p:spPr>
                    <a:xfrm>
                      <a:off x="7463930" y="1500271"/>
                      <a:ext cx="0" cy="477672"/>
                    </a:xfrm>
                    <a:prstGeom prst="straightConnector1">
                      <a:avLst/>
                    </a:prstGeom>
                    <a:noFill/>
                    <a:ln w="76200" cap="flat" cmpd="sng">
                      <a:solidFill>
                        <a:srgbClr val="00B0F0"/>
                      </a:solidFill>
                      <a:prstDash val="solid"/>
                      <a:miter lim="800000"/>
                      <a:headEnd type="diamond" w="med" len="med"/>
                      <a:tailEnd type="diamond" w="med" len="med"/>
                    </a:ln>
                  </p:spPr>
                </p:cxnSp>
                <p:cxnSp>
                  <p:nvCxnSpPr>
                    <p:cNvPr id="1279" name="Google Shape;1279;p34"/>
                    <p:cNvCxnSpPr/>
                    <p:nvPr/>
                  </p:nvCxnSpPr>
                  <p:spPr>
                    <a:xfrm>
                      <a:off x="7017244" y="2442951"/>
                      <a:ext cx="488310" cy="543599"/>
                    </a:xfrm>
                    <a:prstGeom prst="straightConnector1">
                      <a:avLst/>
                    </a:prstGeom>
                    <a:noFill/>
                    <a:ln w="76200" cap="flat" cmpd="sng">
                      <a:solidFill>
                        <a:srgbClr val="00B0F0"/>
                      </a:solidFill>
                      <a:prstDash val="solid"/>
                      <a:miter lim="800000"/>
                      <a:headEnd type="diamond" w="med" len="med"/>
                      <a:tailEnd type="diamond" w="med" len="med"/>
                    </a:ln>
                  </p:spPr>
                </p:cxnSp>
                <p:cxnSp>
                  <p:nvCxnSpPr>
                    <p:cNvPr id="1280" name="Google Shape;1280;p34"/>
                    <p:cNvCxnSpPr/>
                    <p:nvPr/>
                  </p:nvCxnSpPr>
                  <p:spPr>
                    <a:xfrm>
                      <a:off x="7514907" y="2992761"/>
                      <a:ext cx="8987" cy="474646"/>
                    </a:xfrm>
                    <a:prstGeom prst="straightConnector1">
                      <a:avLst/>
                    </a:prstGeom>
                    <a:noFill/>
                    <a:ln w="76200" cap="flat" cmpd="sng">
                      <a:solidFill>
                        <a:srgbClr val="00B0F0"/>
                      </a:solidFill>
                      <a:prstDash val="solid"/>
                      <a:miter lim="800000"/>
                      <a:headEnd type="diamond" w="med" len="med"/>
                      <a:tailEnd type="diamond" w="med" len="med"/>
                    </a:ln>
                  </p:spPr>
                </p:cxnSp>
                <p:cxnSp>
                  <p:nvCxnSpPr>
                    <p:cNvPr id="1281" name="Google Shape;1281;p34"/>
                    <p:cNvCxnSpPr/>
                    <p:nvPr/>
                  </p:nvCxnSpPr>
                  <p:spPr>
                    <a:xfrm>
                      <a:off x="7549963" y="3924206"/>
                      <a:ext cx="8987" cy="474646"/>
                    </a:xfrm>
                    <a:prstGeom prst="straightConnector1">
                      <a:avLst/>
                    </a:prstGeom>
                    <a:noFill/>
                    <a:ln w="76200" cap="flat" cmpd="sng">
                      <a:solidFill>
                        <a:srgbClr val="00B0F0"/>
                      </a:solidFill>
                      <a:prstDash val="solid"/>
                      <a:miter lim="800000"/>
                      <a:headEnd type="diamond" w="med" len="med"/>
                      <a:tailEnd type="diamond" w="med" len="med"/>
                    </a:ln>
                  </p:spPr>
                </p:cxnSp>
                <p:cxnSp>
                  <p:nvCxnSpPr>
                    <p:cNvPr id="1282" name="Google Shape;1282;p34"/>
                    <p:cNvCxnSpPr/>
                    <p:nvPr/>
                  </p:nvCxnSpPr>
                  <p:spPr>
                    <a:xfrm>
                      <a:off x="7005572" y="4904771"/>
                      <a:ext cx="0" cy="452222"/>
                    </a:xfrm>
                    <a:prstGeom prst="straightConnector1">
                      <a:avLst/>
                    </a:prstGeom>
                    <a:noFill/>
                    <a:ln w="76200" cap="flat" cmpd="sng">
                      <a:solidFill>
                        <a:srgbClr val="00B0F0"/>
                      </a:solidFill>
                      <a:prstDash val="solid"/>
                      <a:miter lim="800000"/>
                      <a:headEnd type="diamond" w="med" len="med"/>
                      <a:tailEnd type="diamond" w="med" len="med"/>
                    </a:ln>
                  </p:spPr>
                </p:cxnSp>
              </p:grpSp>
            </p:grpSp>
          </p:grpSp>
        </p:grpSp>
        <p:sp>
          <p:nvSpPr>
            <p:cNvPr id="1283" name="Google Shape;1283;p34"/>
            <p:cNvSpPr txBox="1"/>
            <p:nvPr/>
          </p:nvSpPr>
          <p:spPr>
            <a:xfrm>
              <a:off x="10113532" y="3497152"/>
              <a:ext cx="1337480" cy="369292"/>
            </a:xfrm>
            <a:prstGeom prst="rect">
              <a:avLst/>
            </a:prstGeom>
            <a:noFill/>
            <a:ln>
              <a:noFill/>
            </a:ln>
          </p:spPr>
          <p:txBody>
            <a:bodyPr spcFirstLastPara="1" wrap="square" lIns="68569" tIns="34275" rIns="68569" bIns="34275" anchor="t" anchorCtr="0">
              <a:spAutoFit/>
            </a:bodyPr>
            <a:lstStyle/>
            <a:p>
              <a:pPr>
                <a:buClr>
                  <a:srgbClr val="0070C0"/>
                </a:buClr>
                <a:buSzPts val="1800"/>
              </a:pPr>
              <a:r>
                <a:rPr lang="en-US" sz="1350" b="1" dirty="0">
                  <a:solidFill>
                    <a:srgbClr val="0070C0"/>
                  </a:solidFill>
                  <a:latin typeface="Calibri"/>
                  <a:ea typeface="Calibri"/>
                  <a:cs typeface="Calibri"/>
                  <a:sym typeface="Calibri"/>
                </a:rPr>
                <a:t>Student 1</a:t>
              </a:r>
              <a:endParaRPr sz="1350" dirty="0">
                <a:latin typeface="Calibri"/>
                <a:ea typeface="Calibri"/>
                <a:cs typeface="Calibri"/>
                <a:sym typeface="Calibri"/>
              </a:endParaRPr>
            </a:p>
          </p:txBody>
        </p:sp>
      </p:grpSp>
      <p:grpSp>
        <p:nvGrpSpPr>
          <p:cNvPr id="1257" name="Google Shape;1257;p34">
            <a:extLst>
              <a:ext uri="{C183D7F6-B498-43B3-948B-1728B52AA6E4}">
                <adec:decorative xmlns:adec="http://schemas.microsoft.com/office/drawing/2017/decorative" val="1"/>
              </a:ext>
            </a:extLst>
          </p:cNvPr>
          <p:cNvGrpSpPr/>
          <p:nvPr/>
        </p:nvGrpSpPr>
        <p:grpSpPr>
          <a:xfrm>
            <a:off x="5629165" y="822803"/>
            <a:ext cx="2959094" cy="2892542"/>
            <a:chOff x="7505554" y="1500271"/>
            <a:chExt cx="3945458" cy="3856722"/>
          </a:xfrm>
        </p:grpSpPr>
        <p:grpSp>
          <p:nvGrpSpPr>
            <p:cNvPr id="1258" name="Google Shape;1258;p34"/>
            <p:cNvGrpSpPr/>
            <p:nvPr/>
          </p:nvGrpSpPr>
          <p:grpSpPr>
            <a:xfrm>
              <a:off x="7505554" y="1500271"/>
              <a:ext cx="913693" cy="3856722"/>
              <a:chOff x="7505554" y="1500271"/>
              <a:chExt cx="913693" cy="3856722"/>
            </a:xfrm>
          </p:grpSpPr>
          <p:cxnSp>
            <p:nvCxnSpPr>
              <p:cNvPr id="1259" name="Google Shape;1259;p34"/>
              <p:cNvCxnSpPr/>
              <p:nvPr/>
            </p:nvCxnSpPr>
            <p:spPr>
              <a:xfrm flipH="1">
                <a:off x="7505554" y="1977943"/>
                <a:ext cx="404120" cy="465008"/>
              </a:xfrm>
              <a:prstGeom prst="straightConnector1">
                <a:avLst/>
              </a:prstGeom>
              <a:noFill/>
              <a:ln w="38100" cap="flat" cmpd="sng">
                <a:solidFill>
                  <a:srgbClr val="7030A0"/>
                </a:solidFill>
                <a:prstDash val="solid"/>
                <a:miter lim="800000"/>
                <a:headEnd type="oval" w="med" len="med"/>
                <a:tailEnd type="oval" w="med" len="med"/>
              </a:ln>
            </p:spPr>
          </p:cxnSp>
          <p:grpSp>
            <p:nvGrpSpPr>
              <p:cNvPr id="1260" name="Google Shape;1260;p34"/>
              <p:cNvGrpSpPr/>
              <p:nvPr/>
            </p:nvGrpSpPr>
            <p:grpSpPr>
              <a:xfrm>
                <a:off x="7505554" y="1500271"/>
                <a:ext cx="913693" cy="3856722"/>
                <a:chOff x="7505554" y="1500271"/>
                <a:chExt cx="913693" cy="3856722"/>
              </a:xfrm>
            </p:grpSpPr>
            <p:cxnSp>
              <p:nvCxnSpPr>
                <p:cNvPr id="1261" name="Google Shape;1261;p34"/>
                <p:cNvCxnSpPr/>
                <p:nvPr/>
              </p:nvCxnSpPr>
              <p:spPr>
                <a:xfrm>
                  <a:off x="8409822" y="2986550"/>
                  <a:ext cx="7011" cy="465008"/>
                </a:xfrm>
                <a:prstGeom prst="straightConnector1">
                  <a:avLst/>
                </a:prstGeom>
                <a:noFill/>
                <a:ln w="38100" cap="flat" cmpd="sng">
                  <a:solidFill>
                    <a:srgbClr val="7030A0"/>
                  </a:solidFill>
                  <a:prstDash val="solid"/>
                  <a:miter lim="800000"/>
                  <a:headEnd type="oval" w="med" len="med"/>
                  <a:tailEnd type="oval" w="med" len="med"/>
                </a:ln>
              </p:spPr>
            </p:cxnSp>
            <p:grpSp>
              <p:nvGrpSpPr>
                <p:cNvPr id="1262" name="Google Shape;1262;p34"/>
                <p:cNvGrpSpPr/>
                <p:nvPr/>
              </p:nvGrpSpPr>
              <p:grpSpPr>
                <a:xfrm>
                  <a:off x="7505554" y="1500271"/>
                  <a:ext cx="913693" cy="3856722"/>
                  <a:chOff x="7110484" y="1719618"/>
                  <a:chExt cx="913693" cy="3856722"/>
                </a:xfrm>
              </p:grpSpPr>
              <p:cxnSp>
                <p:nvCxnSpPr>
                  <p:cNvPr id="1263" name="Google Shape;1263;p34"/>
                  <p:cNvCxnSpPr/>
                  <p:nvPr/>
                </p:nvCxnSpPr>
                <p:spPr>
                  <a:xfrm flipH="1">
                    <a:off x="7519916" y="1719618"/>
                    <a:ext cx="494836" cy="477672"/>
                  </a:xfrm>
                  <a:prstGeom prst="straightConnector1">
                    <a:avLst/>
                  </a:prstGeom>
                  <a:noFill/>
                  <a:ln w="38100" cap="flat" cmpd="sng">
                    <a:solidFill>
                      <a:srgbClr val="7030A0"/>
                    </a:solidFill>
                    <a:prstDash val="solid"/>
                    <a:miter lim="800000"/>
                    <a:headEnd type="oval" w="med" len="med"/>
                    <a:tailEnd type="oval" w="med" len="med"/>
                  </a:ln>
                </p:spPr>
              </p:cxnSp>
              <p:cxnSp>
                <p:nvCxnSpPr>
                  <p:cNvPr id="1264" name="Google Shape;1264;p34"/>
                  <p:cNvCxnSpPr/>
                  <p:nvPr/>
                </p:nvCxnSpPr>
                <p:spPr>
                  <a:xfrm>
                    <a:off x="7110484" y="2662298"/>
                    <a:ext cx="904268" cy="543599"/>
                  </a:xfrm>
                  <a:prstGeom prst="straightConnector1">
                    <a:avLst/>
                  </a:prstGeom>
                  <a:noFill/>
                  <a:ln w="38100" cap="flat" cmpd="sng">
                    <a:solidFill>
                      <a:srgbClr val="7030A0"/>
                    </a:solidFill>
                    <a:prstDash val="solid"/>
                    <a:miter lim="800000"/>
                    <a:headEnd type="oval" w="med" len="med"/>
                    <a:tailEnd type="oval" w="med" len="med"/>
                  </a:ln>
                </p:spPr>
              </p:cxnSp>
              <p:cxnSp>
                <p:nvCxnSpPr>
                  <p:cNvPr id="1265" name="Google Shape;1265;p34"/>
                  <p:cNvCxnSpPr/>
                  <p:nvPr/>
                </p:nvCxnSpPr>
                <p:spPr>
                  <a:xfrm flipH="1">
                    <a:off x="7562618" y="3670905"/>
                    <a:ext cx="461559" cy="496707"/>
                  </a:xfrm>
                  <a:prstGeom prst="straightConnector1">
                    <a:avLst/>
                  </a:prstGeom>
                  <a:noFill/>
                  <a:ln w="38100" cap="flat" cmpd="sng">
                    <a:solidFill>
                      <a:srgbClr val="7030A0"/>
                    </a:solidFill>
                    <a:prstDash val="solid"/>
                    <a:miter lim="800000"/>
                    <a:headEnd type="oval" w="med" len="med"/>
                    <a:tailEnd type="oval" w="med" len="med"/>
                  </a:ln>
                </p:spPr>
              </p:cxnSp>
              <p:cxnSp>
                <p:nvCxnSpPr>
                  <p:cNvPr id="1266" name="Google Shape;1266;p34"/>
                  <p:cNvCxnSpPr/>
                  <p:nvPr/>
                </p:nvCxnSpPr>
                <p:spPr>
                  <a:xfrm>
                    <a:off x="7559112" y="4167612"/>
                    <a:ext cx="455640" cy="447013"/>
                  </a:xfrm>
                  <a:prstGeom prst="straightConnector1">
                    <a:avLst/>
                  </a:prstGeom>
                  <a:noFill/>
                  <a:ln w="38100" cap="flat" cmpd="sng">
                    <a:solidFill>
                      <a:srgbClr val="7030A0"/>
                    </a:solidFill>
                    <a:prstDash val="solid"/>
                    <a:miter lim="800000"/>
                    <a:headEnd type="oval" w="med" len="med"/>
                    <a:tailEnd type="oval" w="med" len="med"/>
                  </a:ln>
                </p:spPr>
              </p:cxnSp>
              <p:cxnSp>
                <p:nvCxnSpPr>
                  <p:cNvPr id="1267" name="Google Shape;1267;p34"/>
                  <p:cNvCxnSpPr/>
                  <p:nvPr/>
                </p:nvCxnSpPr>
                <p:spPr>
                  <a:xfrm flipH="1">
                    <a:off x="7559112" y="4614625"/>
                    <a:ext cx="462651" cy="489855"/>
                  </a:xfrm>
                  <a:prstGeom prst="straightConnector1">
                    <a:avLst/>
                  </a:prstGeom>
                  <a:noFill/>
                  <a:ln w="38100" cap="flat" cmpd="sng">
                    <a:solidFill>
                      <a:srgbClr val="7030A0"/>
                    </a:solidFill>
                    <a:prstDash val="solid"/>
                    <a:miter lim="800000"/>
                    <a:headEnd type="oval" w="med" len="med"/>
                    <a:tailEnd type="oval" w="med" len="med"/>
                  </a:ln>
                </p:spPr>
              </p:cxnSp>
              <p:cxnSp>
                <p:nvCxnSpPr>
                  <p:cNvPr id="1268" name="Google Shape;1268;p34"/>
                  <p:cNvCxnSpPr/>
                  <p:nvPr/>
                </p:nvCxnSpPr>
                <p:spPr>
                  <a:xfrm flipH="1">
                    <a:off x="7312544" y="5104480"/>
                    <a:ext cx="246568" cy="471860"/>
                  </a:xfrm>
                  <a:prstGeom prst="straightConnector1">
                    <a:avLst/>
                  </a:prstGeom>
                  <a:noFill/>
                  <a:ln w="38100" cap="flat" cmpd="sng">
                    <a:solidFill>
                      <a:srgbClr val="7030A0"/>
                    </a:solidFill>
                    <a:prstDash val="solid"/>
                    <a:miter lim="800000"/>
                    <a:headEnd type="oval" w="med" len="med"/>
                    <a:tailEnd type="oval" w="med" len="med"/>
                  </a:ln>
                </p:spPr>
              </p:cxnSp>
            </p:grpSp>
          </p:grpSp>
        </p:grpSp>
        <p:sp>
          <p:nvSpPr>
            <p:cNvPr id="1269" name="Google Shape;1269;p34"/>
            <p:cNvSpPr txBox="1"/>
            <p:nvPr/>
          </p:nvSpPr>
          <p:spPr>
            <a:xfrm>
              <a:off x="10113532" y="2477512"/>
              <a:ext cx="1337480" cy="369292"/>
            </a:xfrm>
            <a:prstGeom prst="rect">
              <a:avLst/>
            </a:prstGeom>
            <a:noFill/>
            <a:ln>
              <a:noFill/>
            </a:ln>
          </p:spPr>
          <p:txBody>
            <a:bodyPr spcFirstLastPara="1" wrap="square" lIns="68569" tIns="34275" rIns="68569" bIns="34275" anchor="t" anchorCtr="0">
              <a:spAutoFit/>
            </a:bodyPr>
            <a:lstStyle/>
            <a:p>
              <a:pPr>
                <a:buClr>
                  <a:srgbClr val="7030A0"/>
                </a:buClr>
                <a:buSzPts val="1800"/>
              </a:pPr>
              <a:r>
                <a:rPr lang="en-US" sz="1350" b="1" dirty="0">
                  <a:solidFill>
                    <a:srgbClr val="7030A0"/>
                  </a:solidFill>
                  <a:latin typeface="Calibri"/>
                  <a:ea typeface="Calibri"/>
                  <a:cs typeface="Calibri"/>
                  <a:sym typeface="Calibri"/>
                </a:rPr>
                <a:t>Student 2</a:t>
              </a:r>
              <a:r>
                <a:rPr lang="en-US" sz="1350" dirty="0">
                  <a:latin typeface="Calibri"/>
                  <a:ea typeface="Calibri"/>
                  <a:cs typeface="Calibri"/>
                  <a:sym typeface="Calibri"/>
                </a:rPr>
                <a:t> </a:t>
              </a:r>
              <a:endParaRPr sz="1050" dirty="0">
                <a:latin typeface="Abadi" panose="020F0502020204030204" pitchFamily="34" charset="0"/>
              </a:endParaRPr>
            </a:p>
          </p:txBody>
        </p:sp>
      </p:grpSp>
      <p:sp>
        <p:nvSpPr>
          <p:cNvPr id="1254" name="Google Shape;1254;p34"/>
          <p:cNvSpPr txBox="1"/>
          <p:nvPr/>
        </p:nvSpPr>
        <p:spPr>
          <a:xfrm>
            <a:off x="3179345" y="4325166"/>
            <a:ext cx="4786110" cy="500107"/>
          </a:xfrm>
          <a:prstGeom prst="rect">
            <a:avLst/>
          </a:prstGeom>
          <a:solidFill>
            <a:srgbClr val="001A51"/>
          </a:solidFill>
          <a:ln>
            <a:noFill/>
          </a:ln>
        </p:spPr>
        <p:txBody>
          <a:bodyPr spcFirstLastPara="1" wrap="square" lIns="68569" tIns="34275" rIns="68569" bIns="34275" anchor="t" anchorCtr="0">
            <a:spAutoFit/>
          </a:bodyPr>
          <a:lstStyle/>
          <a:p>
            <a:pPr>
              <a:buClr>
                <a:srgbClr val="FFFFFF"/>
              </a:buClr>
              <a:buSzPts val="1200"/>
            </a:pPr>
            <a:r>
              <a:rPr lang="en-US" dirty="0">
                <a:solidFill>
                  <a:srgbClr val="FFFFFF"/>
                </a:solidFill>
                <a:latin typeface="Calibri"/>
                <a:ea typeface="Calibri"/>
                <a:cs typeface="Calibri"/>
                <a:sym typeface="Calibri"/>
              </a:rPr>
              <a:t>Rose, T. (2016). The End of Average: How to Succeed in a World</a:t>
            </a:r>
            <a:endParaRPr dirty="0">
              <a:latin typeface="Abadi" panose="020F0502020204030204" pitchFamily="34" charset="0"/>
            </a:endParaRPr>
          </a:p>
          <a:p>
            <a:pPr>
              <a:buClr>
                <a:srgbClr val="FFFFFF"/>
              </a:buClr>
              <a:buSzPts val="1200"/>
            </a:pPr>
            <a:r>
              <a:rPr lang="en-US" dirty="0">
                <a:solidFill>
                  <a:srgbClr val="FFFFFF"/>
                </a:solidFill>
                <a:latin typeface="Calibri"/>
                <a:ea typeface="Calibri"/>
                <a:cs typeface="Calibri"/>
                <a:sym typeface="Calibri"/>
              </a:rPr>
              <a:t> that Values Sameness. San Francisco, CA: </a:t>
            </a:r>
            <a:r>
              <a:rPr lang="en-US" dirty="0" err="1">
                <a:solidFill>
                  <a:srgbClr val="FFFFFF"/>
                </a:solidFill>
                <a:latin typeface="Calibri"/>
                <a:ea typeface="Calibri"/>
                <a:cs typeface="Calibri"/>
                <a:sym typeface="Calibri"/>
              </a:rPr>
              <a:t>HarperOne</a:t>
            </a:r>
            <a:r>
              <a:rPr lang="en-US" dirty="0">
                <a:solidFill>
                  <a:srgbClr val="FFFFFF"/>
                </a:solidFill>
                <a:latin typeface="Calibri"/>
                <a:ea typeface="Calibri"/>
                <a:cs typeface="Calibri"/>
                <a:sym typeface="Calibri"/>
              </a:rPr>
              <a:t>.</a:t>
            </a:r>
            <a:endParaRPr dirty="0">
              <a:latin typeface="Abad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35">
            <a:extLst>
              <a:ext uri="{C183D7F6-B498-43B3-948B-1728B52AA6E4}">
                <adec:decorative xmlns:adec="http://schemas.microsoft.com/office/drawing/2017/decorative" val="1"/>
              </a:ext>
            </a:extLst>
          </p:cNvPr>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290" name="Google Shape;1290;p35">
            <a:extLst>
              <a:ext uri="{C183D7F6-B498-43B3-948B-1728B52AA6E4}">
                <adec:decorative xmlns:adec="http://schemas.microsoft.com/office/drawing/2017/decorative" val="1"/>
              </a:ext>
            </a:extLst>
          </p:cNvPr>
          <p:cNvSpPr/>
          <p:nvPr/>
        </p:nvSpPr>
        <p:spPr>
          <a:xfrm rot="5400000" flipH="1">
            <a:off x="-1063155" y="1063154"/>
            <a:ext cx="5156864" cy="3030558"/>
          </a:xfrm>
          <a:prstGeom prst="rect">
            <a:avLst/>
          </a:prstGeom>
          <a:gradFill>
            <a:gsLst>
              <a:gs pos="0">
                <a:srgbClr val="000000"/>
              </a:gs>
              <a:gs pos="100000">
                <a:srgbClr val="2E75B5"/>
              </a:gs>
            </a:gsLst>
            <a:lin ang="186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291" name="Google Shape;1291;p35">
            <a:extLst>
              <a:ext uri="{C183D7F6-B498-43B3-948B-1728B52AA6E4}">
                <adec:decorative xmlns:adec="http://schemas.microsoft.com/office/drawing/2017/decorative" val="1"/>
              </a:ext>
            </a:extLst>
          </p:cNvPr>
          <p:cNvSpPr/>
          <p:nvPr/>
        </p:nvSpPr>
        <p:spPr>
          <a:xfrm rot="-5400000">
            <a:off x="-118872" y="1995355"/>
            <a:ext cx="3266696" cy="3028952"/>
          </a:xfrm>
          <a:prstGeom prst="rect">
            <a:avLst/>
          </a:prstGeom>
          <a:gradFill>
            <a:gsLst>
              <a:gs pos="0">
                <a:srgbClr val="5B9BD5">
                  <a:alpha val="49803"/>
                </a:srgbClr>
              </a:gs>
              <a:gs pos="100000">
                <a:srgbClr val="1E4E79">
                  <a:alpha val="0"/>
                </a:srgbClr>
              </a:gs>
            </a:gsLst>
            <a:lin ang="114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292" name="Google Shape;1292;p35">
            <a:extLst>
              <a:ext uri="{C183D7F6-B498-43B3-948B-1728B52AA6E4}">
                <adec:decorative xmlns:adec="http://schemas.microsoft.com/office/drawing/2017/decorative" val="1"/>
              </a:ext>
            </a:extLst>
          </p:cNvPr>
          <p:cNvSpPr/>
          <p:nvPr/>
        </p:nvSpPr>
        <p:spPr>
          <a:xfrm rot="-5400000" flipH="1">
            <a:off x="-885662" y="1228564"/>
            <a:ext cx="5143179" cy="2686051"/>
          </a:xfrm>
          <a:prstGeom prst="rect">
            <a:avLst/>
          </a:prstGeom>
          <a:gradFill>
            <a:gsLst>
              <a:gs pos="0">
                <a:srgbClr val="000000">
                  <a:alpha val="58823"/>
                </a:srgbClr>
              </a:gs>
              <a:gs pos="69000">
                <a:srgbClr val="5B9BD5">
                  <a:alpha val="0"/>
                </a:srgbClr>
              </a:gs>
              <a:gs pos="100000">
                <a:srgbClr val="5B9BD5">
                  <a:alpha val="0"/>
                </a:srgbClr>
              </a:gs>
            </a:gsLst>
            <a:lin ang="132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1293" name="Google Shape;1293;p35">
            <a:extLst>
              <a:ext uri="{C183D7F6-B498-43B3-948B-1728B52AA6E4}">
                <adec:decorative xmlns:adec="http://schemas.microsoft.com/office/drawing/2017/decorative" val="1"/>
              </a:ext>
            </a:extLst>
          </p:cNvPr>
          <p:cNvSpPr/>
          <p:nvPr/>
        </p:nvSpPr>
        <p:spPr>
          <a:xfrm rot="6097846">
            <a:off x="-560517" y="900984"/>
            <a:ext cx="3606227" cy="3066500"/>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CC2E5">
                  <a:alpha val="0"/>
                </a:srgbClr>
              </a:gs>
              <a:gs pos="39000">
                <a:srgbClr val="9CC2E5">
                  <a:alpha val="0"/>
                </a:srgbClr>
              </a:gs>
              <a:gs pos="100000">
                <a:srgbClr val="2E75B5">
                  <a:alpha val="25882"/>
                </a:srgbClr>
              </a:gs>
            </a:gsLst>
            <a:lin ang="18600000" scaled="0"/>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pic>
        <p:nvPicPr>
          <p:cNvPr id="1297" name="Google Shape;1297;p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79850" y="4721815"/>
            <a:ext cx="857291" cy="364739"/>
          </a:xfrm>
          <a:prstGeom prst="rect">
            <a:avLst/>
          </a:prstGeom>
          <a:noFill/>
          <a:ln>
            <a:noFill/>
          </a:ln>
        </p:spPr>
      </p:pic>
      <p:sp>
        <p:nvSpPr>
          <p:cNvPr id="1294" name="Google Shape;1294;p35"/>
          <p:cNvSpPr txBox="1">
            <a:spLocks noGrp="1"/>
          </p:cNvSpPr>
          <p:nvPr>
            <p:ph type="title"/>
          </p:nvPr>
        </p:nvSpPr>
        <p:spPr>
          <a:xfrm>
            <a:off x="495031" y="2075329"/>
            <a:ext cx="2160621" cy="1803727"/>
          </a:xfrm>
          <a:prstGeom prst="rect">
            <a:avLst/>
          </a:prstGeom>
          <a:noFill/>
          <a:ln>
            <a:noFill/>
          </a:ln>
        </p:spPr>
        <p:txBody>
          <a:bodyPr spcFirstLastPara="1" wrap="square" lIns="68569" tIns="34275" rIns="68569" bIns="34275" anchor="t" anchorCtr="0">
            <a:normAutofit/>
          </a:bodyPr>
          <a:lstStyle/>
          <a:p>
            <a:pPr>
              <a:buClr>
                <a:srgbClr val="FFFFFF"/>
              </a:buClr>
              <a:buSzPts val="3600"/>
            </a:pPr>
            <a:r>
              <a:rPr lang="en-US" sz="3000" b="1" dirty="0">
                <a:solidFill>
                  <a:srgbClr val="FFFFFF"/>
                </a:solidFill>
              </a:rPr>
              <a:t>Learner Variability:</a:t>
            </a:r>
            <a:br>
              <a:rPr lang="en-US" sz="3000" dirty="0"/>
            </a:br>
            <a:r>
              <a:rPr lang="en-US" sz="3000" dirty="0">
                <a:solidFill>
                  <a:srgbClr val="FFFFFF"/>
                </a:solidFill>
              </a:rPr>
              <a:t>Variability is the Norm</a:t>
            </a:r>
            <a:endParaRPr sz="3000" dirty="0"/>
          </a:p>
        </p:txBody>
      </p:sp>
      <p:pic>
        <p:nvPicPr>
          <p:cNvPr id="1300" name="Google Shape;1300;p35" descr="A graph showing Learner Variability"/>
          <p:cNvPicPr preferRelativeResize="0"/>
          <p:nvPr/>
        </p:nvPicPr>
        <p:blipFill rotWithShape="1">
          <a:blip r:embed="rId4">
            <a:alphaModFix/>
          </a:blip>
          <a:srcRect/>
          <a:stretch/>
        </p:blipFill>
        <p:spPr>
          <a:xfrm>
            <a:off x="3260009" y="238185"/>
            <a:ext cx="4468037" cy="3817075"/>
          </a:xfrm>
          <a:prstGeom prst="rect">
            <a:avLst/>
          </a:prstGeom>
          <a:noFill/>
          <a:ln w="9525" cap="flat" cmpd="sng">
            <a:solidFill>
              <a:schemeClr val="accent1"/>
            </a:solidFill>
            <a:prstDash val="solid"/>
            <a:round/>
            <a:headEnd type="none" w="sm" len="sm"/>
            <a:tailEnd type="none" w="sm" len="sm"/>
          </a:ln>
        </p:spPr>
      </p:pic>
      <p:grpSp>
        <p:nvGrpSpPr>
          <p:cNvPr id="1301" name="Google Shape;1301;p35" descr="Similar to Physical Variability, Student 1 has different Learner Variability than Student 2."/>
          <p:cNvGrpSpPr/>
          <p:nvPr/>
        </p:nvGrpSpPr>
        <p:grpSpPr>
          <a:xfrm>
            <a:off x="5578989" y="771232"/>
            <a:ext cx="3431526" cy="2833448"/>
            <a:chOff x="7438652" y="1460310"/>
            <a:chExt cx="4575368" cy="3777930"/>
          </a:xfrm>
        </p:grpSpPr>
        <p:sp>
          <p:nvSpPr>
            <p:cNvPr id="1302" name="Google Shape;1302;p35"/>
            <p:cNvSpPr txBox="1"/>
            <p:nvPr/>
          </p:nvSpPr>
          <p:spPr>
            <a:xfrm>
              <a:off x="10492004" y="2396569"/>
              <a:ext cx="1522016" cy="369292"/>
            </a:xfrm>
            <a:prstGeom prst="rect">
              <a:avLst/>
            </a:prstGeom>
            <a:noFill/>
            <a:ln>
              <a:noFill/>
            </a:ln>
          </p:spPr>
          <p:txBody>
            <a:bodyPr spcFirstLastPara="1" wrap="square" lIns="68569" tIns="34275" rIns="68569" bIns="34275" anchor="t" anchorCtr="0">
              <a:spAutoFit/>
            </a:bodyPr>
            <a:lstStyle/>
            <a:p>
              <a:pPr>
                <a:buClr>
                  <a:srgbClr val="7030A0"/>
                </a:buClr>
                <a:buSzPts val="1800"/>
              </a:pPr>
              <a:r>
                <a:rPr lang="en-US" sz="1350" b="1" dirty="0">
                  <a:solidFill>
                    <a:srgbClr val="7030A0"/>
                  </a:solidFill>
                  <a:latin typeface="Abadi" panose="020B0604020104020204" pitchFamily="34" charset="0"/>
                </a:rPr>
                <a:t>Student 2</a:t>
              </a:r>
              <a:endParaRPr sz="1050" dirty="0">
                <a:latin typeface="Abadi" panose="020B0604020104020204" pitchFamily="34" charset="0"/>
              </a:endParaRPr>
            </a:p>
          </p:txBody>
        </p:sp>
        <p:grpSp>
          <p:nvGrpSpPr>
            <p:cNvPr id="1303" name="Google Shape;1303;p35"/>
            <p:cNvGrpSpPr/>
            <p:nvPr/>
          </p:nvGrpSpPr>
          <p:grpSpPr>
            <a:xfrm>
              <a:off x="7438652" y="1460310"/>
              <a:ext cx="1910065" cy="3777930"/>
              <a:chOff x="7438652" y="1460310"/>
              <a:chExt cx="1910065" cy="3777930"/>
            </a:xfrm>
          </p:grpSpPr>
          <p:cxnSp>
            <p:nvCxnSpPr>
              <p:cNvPr id="1304" name="Google Shape;1304;p35"/>
              <p:cNvCxnSpPr/>
              <p:nvPr/>
            </p:nvCxnSpPr>
            <p:spPr>
              <a:xfrm>
                <a:off x="7963203" y="3945047"/>
                <a:ext cx="1383541" cy="385482"/>
              </a:xfrm>
              <a:prstGeom prst="straightConnector1">
                <a:avLst/>
              </a:prstGeom>
              <a:noFill/>
              <a:ln w="38100" cap="flat" cmpd="sng">
                <a:solidFill>
                  <a:srgbClr val="7030A0"/>
                </a:solidFill>
                <a:prstDash val="solid"/>
                <a:miter lim="800000"/>
                <a:headEnd type="oval" w="med" len="med"/>
                <a:tailEnd type="oval" w="med" len="med"/>
              </a:ln>
            </p:spPr>
          </p:cxnSp>
          <p:grpSp>
            <p:nvGrpSpPr>
              <p:cNvPr id="1305" name="Google Shape;1305;p35"/>
              <p:cNvGrpSpPr/>
              <p:nvPr/>
            </p:nvGrpSpPr>
            <p:grpSpPr>
              <a:xfrm>
                <a:off x="7438652" y="1460310"/>
                <a:ext cx="1910065" cy="3777930"/>
                <a:chOff x="7438652" y="1460310"/>
                <a:chExt cx="1910065" cy="3777930"/>
              </a:xfrm>
            </p:grpSpPr>
            <p:cxnSp>
              <p:nvCxnSpPr>
                <p:cNvPr id="1306" name="Google Shape;1306;p35"/>
                <p:cNvCxnSpPr/>
                <p:nvPr/>
              </p:nvCxnSpPr>
              <p:spPr>
                <a:xfrm flipH="1">
                  <a:off x="8802806" y="2924668"/>
                  <a:ext cx="545911" cy="421128"/>
                </a:xfrm>
                <a:prstGeom prst="straightConnector1">
                  <a:avLst/>
                </a:prstGeom>
                <a:noFill/>
                <a:ln w="38100" cap="flat" cmpd="sng">
                  <a:solidFill>
                    <a:srgbClr val="7030A0"/>
                  </a:solidFill>
                  <a:prstDash val="solid"/>
                  <a:miter lim="800000"/>
                  <a:headEnd type="oval" w="med" len="med"/>
                  <a:tailEnd type="oval" w="med" len="med"/>
                </a:ln>
              </p:spPr>
            </p:cxnSp>
            <p:cxnSp>
              <p:nvCxnSpPr>
                <p:cNvPr id="1307" name="Google Shape;1307;p35"/>
                <p:cNvCxnSpPr/>
                <p:nvPr/>
              </p:nvCxnSpPr>
              <p:spPr>
                <a:xfrm flipH="1">
                  <a:off x="8393373" y="1460310"/>
                  <a:ext cx="409433" cy="464024"/>
                </a:xfrm>
                <a:prstGeom prst="straightConnector1">
                  <a:avLst/>
                </a:prstGeom>
                <a:noFill/>
                <a:ln w="38100" cap="flat" cmpd="sng">
                  <a:solidFill>
                    <a:srgbClr val="7030A0"/>
                  </a:solidFill>
                  <a:prstDash val="solid"/>
                  <a:miter lim="800000"/>
                  <a:headEnd type="oval" w="med" len="med"/>
                  <a:tailEnd type="oval" w="med" len="med"/>
                </a:ln>
              </p:spPr>
            </p:cxnSp>
            <p:cxnSp>
              <p:nvCxnSpPr>
                <p:cNvPr id="1308" name="Google Shape;1308;p35"/>
                <p:cNvCxnSpPr/>
                <p:nvPr/>
              </p:nvCxnSpPr>
              <p:spPr>
                <a:xfrm>
                  <a:off x="8393373" y="1924334"/>
                  <a:ext cx="409433" cy="436729"/>
                </a:xfrm>
                <a:prstGeom prst="straightConnector1">
                  <a:avLst/>
                </a:prstGeom>
                <a:noFill/>
                <a:ln w="38100" cap="flat" cmpd="sng">
                  <a:solidFill>
                    <a:srgbClr val="7030A0"/>
                  </a:solidFill>
                  <a:prstDash val="solid"/>
                  <a:miter lim="800000"/>
                  <a:headEnd type="oval" w="med" len="med"/>
                  <a:tailEnd type="oval" w="med" len="med"/>
                </a:ln>
              </p:spPr>
            </p:cxnSp>
            <p:cxnSp>
              <p:nvCxnSpPr>
                <p:cNvPr id="1309" name="Google Shape;1309;p35"/>
                <p:cNvCxnSpPr/>
                <p:nvPr/>
              </p:nvCxnSpPr>
              <p:spPr>
                <a:xfrm>
                  <a:off x="8802806" y="2355286"/>
                  <a:ext cx="545911" cy="559558"/>
                </a:xfrm>
                <a:prstGeom prst="straightConnector1">
                  <a:avLst/>
                </a:prstGeom>
                <a:noFill/>
                <a:ln w="38100" cap="flat" cmpd="sng">
                  <a:solidFill>
                    <a:srgbClr val="7030A0"/>
                  </a:solidFill>
                  <a:prstDash val="solid"/>
                  <a:miter lim="800000"/>
                  <a:headEnd type="oval" w="med" len="med"/>
                  <a:tailEnd type="oval" w="med" len="med"/>
                </a:ln>
              </p:spPr>
            </p:cxnSp>
            <p:cxnSp>
              <p:nvCxnSpPr>
                <p:cNvPr id="1310" name="Google Shape;1310;p35"/>
                <p:cNvCxnSpPr/>
                <p:nvPr/>
              </p:nvCxnSpPr>
              <p:spPr>
                <a:xfrm flipH="1">
                  <a:off x="7963203" y="3345796"/>
                  <a:ext cx="839603" cy="597361"/>
                </a:xfrm>
                <a:prstGeom prst="straightConnector1">
                  <a:avLst/>
                </a:prstGeom>
                <a:noFill/>
                <a:ln w="38100" cap="flat" cmpd="sng">
                  <a:solidFill>
                    <a:srgbClr val="7030A0"/>
                  </a:solidFill>
                  <a:prstDash val="solid"/>
                  <a:miter lim="800000"/>
                  <a:headEnd type="oval" w="med" len="med"/>
                  <a:tailEnd type="oval" w="med" len="med"/>
                </a:ln>
              </p:spPr>
            </p:cxnSp>
            <p:cxnSp>
              <p:nvCxnSpPr>
                <p:cNvPr id="1311" name="Google Shape;1311;p35"/>
                <p:cNvCxnSpPr/>
                <p:nvPr/>
              </p:nvCxnSpPr>
              <p:spPr>
                <a:xfrm flipH="1">
                  <a:off x="8818426" y="4317793"/>
                  <a:ext cx="528318" cy="522229"/>
                </a:xfrm>
                <a:prstGeom prst="straightConnector1">
                  <a:avLst/>
                </a:prstGeom>
                <a:noFill/>
                <a:ln w="38100" cap="flat" cmpd="sng">
                  <a:solidFill>
                    <a:srgbClr val="7030A0"/>
                  </a:solidFill>
                  <a:prstDash val="solid"/>
                  <a:miter lim="800000"/>
                  <a:headEnd type="oval" w="med" len="med"/>
                  <a:tailEnd type="oval" w="med" len="med"/>
                </a:ln>
              </p:spPr>
            </p:cxnSp>
            <p:cxnSp>
              <p:nvCxnSpPr>
                <p:cNvPr id="1312" name="Google Shape;1312;p35"/>
                <p:cNvCxnSpPr/>
                <p:nvPr/>
              </p:nvCxnSpPr>
              <p:spPr>
                <a:xfrm flipH="1">
                  <a:off x="7438652" y="4840022"/>
                  <a:ext cx="1379774" cy="398218"/>
                </a:xfrm>
                <a:prstGeom prst="straightConnector1">
                  <a:avLst/>
                </a:prstGeom>
                <a:noFill/>
                <a:ln w="38100" cap="flat" cmpd="sng">
                  <a:solidFill>
                    <a:srgbClr val="7030A0"/>
                  </a:solidFill>
                  <a:prstDash val="solid"/>
                  <a:miter lim="800000"/>
                  <a:headEnd type="oval" w="med" len="med"/>
                  <a:tailEnd type="oval" w="med" len="med"/>
                </a:ln>
              </p:spPr>
            </p:cxnSp>
          </p:grpSp>
        </p:grpSp>
      </p:grpSp>
      <p:grpSp>
        <p:nvGrpSpPr>
          <p:cNvPr id="1313" name="Google Shape;1313;p35">
            <a:extLst>
              <a:ext uri="{C183D7F6-B498-43B3-948B-1728B52AA6E4}">
                <adec:decorative xmlns:adec="http://schemas.microsoft.com/office/drawing/2017/decorative" val="1"/>
              </a:ext>
            </a:extLst>
          </p:cNvPr>
          <p:cNvGrpSpPr/>
          <p:nvPr/>
        </p:nvGrpSpPr>
        <p:grpSpPr>
          <a:xfrm>
            <a:off x="5221432" y="771233"/>
            <a:ext cx="3579666" cy="2898762"/>
            <a:chOff x="6961909" y="1460310"/>
            <a:chExt cx="4772888" cy="3865016"/>
          </a:xfrm>
        </p:grpSpPr>
        <p:grpSp>
          <p:nvGrpSpPr>
            <p:cNvPr id="1314" name="Google Shape;1314;p35"/>
            <p:cNvGrpSpPr/>
            <p:nvPr/>
          </p:nvGrpSpPr>
          <p:grpSpPr>
            <a:xfrm>
              <a:off x="6961909" y="1460310"/>
              <a:ext cx="2514600" cy="3865016"/>
              <a:chOff x="6961909" y="1460310"/>
              <a:chExt cx="2514600" cy="3865016"/>
            </a:xfrm>
          </p:grpSpPr>
          <p:cxnSp>
            <p:nvCxnSpPr>
              <p:cNvPr id="1315" name="Google Shape;1315;p35"/>
              <p:cNvCxnSpPr/>
              <p:nvPr/>
            </p:nvCxnSpPr>
            <p:spPr>
              <a:xfrm>
                <a:off x="7439269" y="1924334"/>
                <a:ext cx="279403" cy="489152"/>
              </a:xfrm>
              <a:prstGeom prst="straightConnector1">
                <a:avLst/>
              </a:prstGeom>
              <a:noFill/>
              <a:ln w="76200" cap="flat" cmpd="sng">
                <a:solidFill>
                  <a:srgbClr val="00B0F0"/>
                </a:solidFill>
                <a:prstDash val="solid"/>
                <a:miter lim="800000"/>
                <a:headEnd type="diamond" w="med" len="med"/>
                <a:tailEnd type="none" w="sm" len="sm"/>
              </a:ln>
            </p:spPr>
          </p:cxnSp>
          <p:cxnSp>
            <p:nvCxnSpPr>
              <p:cNvPr id="1316" name="Google Shape;1316;p35"/>
              <p:cNvCxnSpPr/>
              <p:nvPr/>
            </p:nvCxnSpPr>
            <p:spPr>
              <a:xfrm rot="10800000" flipH="1">
                <a:off x="7001045" y="2914844"/>
                <a:ext cx="387354" cy="485056"/>
              </a:xfrm>
              <a:prstGeom prst="straightConnector1">
                <a:avLst/>
              </a:prstGeom>
              <a:noFill/>
              <a:ln w="76200" cap="flat" cmpd="sng">
                <a:solidFill>
                  <a:srgbClr val="00B0F0"/>
                </a:solidFill>
                <a:prstDash val="solid"/>
                <a:miter lim="800000"/>
                <a:headEnd type="diamond" w="med" len="med"/>
                <a:tailEnd type="diamond" w="med" len="med"/>
              </a:ln>
            </p:spPr>
          </p:cxnSp>
          <p:cxnSp>
            <p:nvCxnSpPr>
              <p:cNvPr id="1317" name="Google Shape;1317;p35"/>
              <p:cNvCxnSpPr/>
              <p:nvPr/>
            </p:nvCxnSpPr>
            <p:spPr>
              <a:xfrm rot="10800000" flipH="1">
                <a:off x="7824355" y="4428461"/>
                <a:ext cx="1652154" cy="411561"/>
              </a:xfrm>
              <a:prstGeom prst="straightConnector1">
                <a:avLst/>
              </a:prstGeom>
              <a:noFill/>
              <a:ln w="76200" cap="flat" cmpd="sng">
                <a:solidFill>
                  <a:srgbClr val="00B0F0"/>
                </a:solidFill>
                <a:prstDash val="solid"/>
                <a:miter lim="800000"/>
                <a:headEnd type="diamond" w="med" len="med"/>
                <a:tailEnd type="diamond" w="med" len="med"/>
              </a:ln>
            </p:spPr>
          </p:cxnSp>
          <p:grpSp>
            <p:nvGrpSpPr>
              <p:cNvPr id="1318" name="Google Shape;1318;p35"/>
              <p:cNvGrpSpPr/>
              <p:nvPr/>
            </p:nvGrpSpPr>
            <p:grpSpPr>
              <a:xfrm>
                <a:off x="6961909" y="1460310"/>
                <a:ext cx="2514600" cy="3865016"/>
                <a:chOff x="6961909" y="1460310"/>
                <a:chExt cx="2514600" cy="3865016"/>
              </a:xfrm>
            </p:grpSpPr>
            <p:cxnSp>
              <p:nvCxnSpPr>
                <p:cNvPr id="1319" name="Google Shape;1319;p35"/>
                <p:cNvCxnSpPr/>
                <p:nvPr/>
              </p:nvCxnSpPr>
              <p:spPr>
                <a:xfrm>
                  <a:off x="6961909" y="1460310"/>
                  <a:ext cx="476743" cy="464024"/>
                </a:xfrm>
                <a:prstGeom prst="straightConnector1">
                  <a:avLst/>
                </a:prstGeom>
                <a:noFill/>
                <a:ln w="76200" cap="flat" cmpd="sng">
                  <a:solidFill>
                    <a:srgbClr val="00B0F0"/>
                  </a:solidFill>
                  <a:prstDash val="solid"/>
                  <a:miter lim="800000"/>
                  <a:headEnd type="diamond" w="med" len="med"/>
                  <a:tailEnd type="none" w="sm" len="sm"/>
                </a:ln>
              </p:spPr>
            </p:cxnSp>
            <p:cxnSp>
              <p:nvCxnSpPr>
                <p:cNvPr id="1320" name="Google Shape;1320;p35"/>
                <p:cNvCxnSpPr/>
                <p:nvPr/>
              </p:nvCxnSpPr>
              <p:spPr>
                <a:xfrm flipH="1">
                  <a:off x="7378171" y="2431305"/>
                  <a:ext cx="340501" cy="493363"/>
                </a:xfrm>
                <a:prstGeom prst="straightConnector1">
                  <a:avLst/>
                </a:prstGeom>
                <a:noFill/>
                <a:ln w="76200" cap="flat" cmpd="sng">
                  <a:solidFill>
                    <a:srgbClr val="00B0F0"/>
                  </a:solidFill>
                  <a:prstDash val="solid"/>
                  <a:miter lim="800000"/>
                  <a:headEnd type="diamond" w="med" len="med"/>
                  <a:tailEnd type="none" w="sm" len="sm"/>
                </a:ln>
              </p:spPr>
            </p:cxnSp>
            <p:cxnSp>
              <p:nvCxnSpPr>
                <p:cNvPr id="1321" name="Google Shape;1321;p35"/>
                <p:cNvCxnSpPr/>
                <p:nvPr/>
              </p:nvCxnSpPr>
              <p:spPr>
                <a:xfrm>
                  <a:off x="7001045" y="3398219"/>
                  <a:ext cx="2372619" cy="544938"/>
                </a:xfrm>
                <a:prstGeom prst="straightConnector1">
                  <a:avLst/>
                </a:prstGeom>
                <a:noFill/>
                <a:ln w="76200" cap="flat" cmpd="sng">
                  <a:solidFill>
                    <a:srgbClr val="00B0F0"/>
                  </a:solidFill>
                  <a:prstDash val="solid"/>
                  <a:miter lim="800000"/>
                  <a:headEnd type="diamond" w="med" len="med"/>
                  <a:tailEnd type="diamond" w="med" len="med"/>
                </a:ln>
              </p:spPr>
            </p:cxnSp>
            <p:cxnSp>
              <p:nvCxnSpPr>
                <p:cNvPr id="1322" name="Google Shape;1322;p35"/>
                <p:cNvCxnSpPr/>
                <p:nvPr/>
              </p:nvCxnSpPr>
              <p:spPr>
                <a:xfrm rot="10800000">
                  <a:off x="9374046" y="3952244"/>
                  <a:ext cx="102463" cy="474283"/>
                </a:xfrm>
                <a:prstGeom prst="straightConnector1">
                  <a:avLst/>
                </a:prstGeom>
                <a:noFill/>
                <a:ln w="76200" cap="flat" cmpd="sng">
                  <a:solidFill>
                    <a:srgbClr val="00B0F0"/>
                  </a:solidFill>
                  <a:prstDash val="solid"/>
                  <a:miter lim="800000"/>
                  <a:headEnd type="diamond" w="med" len="med"/>
                  <a:tailEnd type="diamond" w="med" len="med"/>
                </a:ln>
              </p:spPr>
            </p:cxnSp>
            <p:cxnSp>
              <p:nvCxnSpPr>
                <p:cNvPr id="1323" name="Google Shape;1323;p35"/>
                <p:cNvCxnSpPr/>
                <p:nvPr/>
              </p:nvCxnSpPr>
              <p:spPr>
                <a:xfrm rot="10800000">
                  <a:off x="7824355" y="4865233"/>
                  <a:ext cx="1520416" cy="460093"/>
                </a:xfrm>
                <a:prstGeom prst="straightConnector1">
                  <a:avLst/>
                </a:prstGeom>
                <a:noFill/>
                <a:ln w="76200" cap="flat" cmpd="sng">
                  <a:solidFill>
                    <a:srgbClr val="00B0F0"/>
                  </a:solidFill>
                  <a:prstDash val="solid"/>
                  <a:miter lim="800000"/>
                  <a:headEnd type="diamond" w="med" len="med"/>
                  <a:tailEnd type="diamond" w="med" len="med"/>
                </a:ln>
              </p:spPr>
            </p:cxnSp>
          </p:grpSp>
        </p:grpSp>
        <p:sp>
          <p:nvSpPr>
            <p:cNvPr id="1324" name="Google Shape;1324;p35"/>
            <p:cNvSpPr txBox="1"/>
            <p:nvPr/>
          </p:nvSpPr>
          <p:spPr>
            <a:xfrm>
              <a:off x="10492004" y="3820053"/>
              <a:ext cx="1242793" cy="369292"/>
            </a:xfrm>
            <a:prstGeom prst="rect">
              <a:avLst/>
            </a:prstGeom>
            <a:noFill/>
            <a:ln>
              <a:noFill/>
            </a:ln>
          </p:spPr>
          <p:txBody>
            <a:bodyPr spcFirstLastPara="1" wrap="square" lIns="68569" tIns="34275" rIns="68569" bIns="34275" anchor="t" anchorCtr="0">
              <a:spAutoFit/>
            </a:bodyPr>
            <a:lstStyle/>
            <a:p>
              <a:pPr>
                <a:buClr>
                  <a:srgbClr val="2E75B5"/>
                </a:buClr>
                <a:buSzPts val="1800"/>
              </a:pPr>
              <a:r>
                <a:rPr lang="en-US" sz="1350" b="1" dirty="0">
                  <a:solidFill>
                    <a:srgbClr val="2E75B5"/>
                  </a:solidFill>
                  <a:latin typeface="Abadi" panose="020B0604020104020204" pitchFamily="34" charset="0"/>
                </a:rPr>
                <a:t>Student 1</a:t>
              </a:r>
              <a:endParaRPr sz="1350" dirty="0">
                <a:latin typeface="Calibri"/>
                <a:ea typeface="Calibri"/>
                <a:cs typeface="Calibri"/>
                <a:sym typeface="Calibri"/>
              </a:endParaRPr>
            </a:p>
          </p:txBody>
        </p:sp>
      </p:grpSp>
      <p:sp>
        <p:nvSpPr>
          <p:cNvPr id="2" name="Google Shape;1254;p34">
            <a:extLst>
              <a:ext uri="{FF2B5EF4-FFF2-40B4-BE49-F238E27FC236}">
                <a16:creationId xmlns:a16="http://schemas.microsoft.com/office/drawing/2014/main" id="{487CD0B4-177F-564F-9DC3-DF13436AE79B}"/>
              </a:ext>
            </a:extLst>
          </p:cNvPr>
          <p:cNvSpPr txBox="1"/>
          <p:nvPr/>
        </p:nvSpPr>
        <p:spPr>
          <a:xfrm>
            <a:off x="3138145" y="4393340"/>
            <a:ext cx="5119109" cy="500107"/>
          </a:xfrm>
          <a:prstGeom prst="rect">
            <a:avLst/>
          </a:prstGeom>
          <a:solidFill>
            <a:srgbClr val="001A51"/>
          </a:solidFill>
          <a:ln>
            <a:noFill/>
          </a:ln>
        </p:spPr>
        <p:txBody>
          <a:bodyPr spcFirstLastPara="1" wrap="square" lIns="68569" tIns="34275" rIns="68569" bIns="34275" anchor="t" anchorCtr="0">
            <a:spAutoFit/>
          </a:bodyPr>
          <a:lstStyle/>
          <a:p>
            <a:pPr>
              <a:buClr>
                <a:srgbClr val="FFFFFF"/>
              </a:buClr>
              <a:buSzPts val="1200"/>
            </a:pPr>
            <a:r>
              <a:rPr lang="en-US" dirty="0">
                <a:solidFill>
                  <a:srgbClr val="FFFFFF"/>
                </a:solidFill>
                <a:latin typeface="Calibri"/>
                <a:ea typeface="Calibri"/>
                <a:cs typeface="Calibri"/>
                <a:sym typeface="Calibri"/>
              </a:rPr>
              <a:t>Rose, T. (2016). The End of Average: How to Succeed in a World</a:t>
            </a:r>
            <a:endParaRPr dirty="0">
              <a:latin typeface="Abadi" panose="020B0604020104020204" pitchFamily="34" charset="0"/>
            </a:endParaRPr>
          </a:p>
          <a:p>
            <a:pPr>
              <a:buClr>
                <a:srgbClr val="FFFFFF"/>
              </a:buClr>
              <a:buSzPts val="1200"/>
            </a:pPr>
            <a:r>
              <a:rPr lang="en-US" dirty="0">
                <a:solidFill>
                  <a:srgbClr val="FFFFFF"/>
                </a:solidFill>
                <a:latin typeface="Calibri"/>
                <a:ea typeface="Calibri"/>
                <a:cs typeface="Calibri"/>
                <a:sym typeface="Calibri"/>
              </a:rPr>
              <a:t> that Values Sameness. San Francisco, CA: </a:t>
            </a:r>
            <a:r>
              <a:rPr lang="en-US" dirty="0" err="1">
                <a:solidFill>
                  <a:srgbClr val="FFFFFF"/>
                </a:solidFill>
                <a:latin typeface="Calibri"/>
                <a:ea typeface="Calibri"/>
                <a:cs typeface="Calibri"/>
                <a:sym typeface="Calibri"/>
              </a:rPr>
              <a:t>HarperOne</a:t>
            </a:r>
            <a:r>
              <a:rPr lang="en-US" dirty="0">
                <a:solidFill>
                  <a:srgbClr val="FFFFFF"/>
                </a:solidFill>
                <a:latin typeface="Calibri"/>
                <a:ea typeface="Calibri"/>
                <a:cs typeface="Calibri"/>
                <a:sym typeface="Calibri"/>
              </a:rPr>
              <a:t>.</a:t>
            </a:r>
            <a:endParaRPr dirty="0">
              <a:latin typeface="Abadi" panose="020B06040201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FE6ACF-B872-8A8B-E8ED-95569A7272A4}"/>
              </a:ext>
            </a:extLst>
          </p:cNvPr>
          <p:cNvSpPr>
            <a:spLocks noGrp="1"/>
          </p:cNvSpPr>
          <p:nvPr>
            <p:ph type="title"/>
          </p:nvPr>
        </p:nvSpPr>
        <p:spPr>
          <a:xfrm>
            <a:off x="158153" y="66675"/>
            <a:ext cx="8900122" cy="676552"/>
          </a:xfrm>
        </p:spPr>
        <p:txBody>
          <a:bodyPr>
            <a:normAutofit/>
          </a:bodyPr>
          <a:lstStyle/>
          <a:p>
            <a:r>
              <a:rPr lang="en-US" sz="2400" dirty="0">
                <a:solidFill>
                  <a:srgbClr val="0F326D"/>
                </a:solidFill>
                <a:latin typeface="Abadi" panose="020B0604020104020204" pitchFamily="34" charset="0"/>
                <a:ea typeface="Open Sans"/>
                <a:cs typeface="Open Sans"/>
              </a:rPr>
              <a:t>The Goal of Universal Design for Learning: </a:t>
            </a:r>
            <a:r>
              <a:rPr lang="en-US" sz="2400" dirty="0">
                <a:solidFill>
                  <a:srgbClr val="0F326D"/>
                </a:solidFill>
                <a:latin typeface="Abadi" panose="020B0604020104020204" pitchFamily="34" charset="0"/>
              </a:rPr>
              <a:t>Learner Agency</a:t>
            </a:r>
            <a:endParaRPr lang="en-US" sz="2400" dirty="0">
              <a:latin typeface="Abadi" panose="020B0604020104020204" pitchFamily="34" charset="0"/>
            </a:endParaRPr>
          </a:p>
        </p:txBody>
      </p:sp>
      <p:sp>
        <p:nvSpPr>
          <p:cNvPr id="3" name="Text Placeholder 2">
            <a:extLst>
              <a:ext uri="{FF2B5EF4-FFF2-40B4-BE49-F238E27FC236}">
                <a16:creationId xmlns:a16="http://schemas.microsoft.com/office/drawing/2014/main" id="{A5B0B6A7-4609-7D3B-E5DB-F601CCC7F028}"/>
              </a:ext>
            </a:extLst>
          </p:cNvPr>
          <p:cNvSpPr>
            <a:spLocks noGrp="1"/>
          </p:cNvSpPr>
          <p:nvPr>
            <p:ph type="body" idx="1"/>
          </p:nvPr>
        </p:nvSpPr>
        <p:spPr>
          <a:xfrm>
            <a:off x="343500" y="743227"/>
            <a:ext cx="8457000" cy="3491809"/>
          </a:xfrm>
        </p:spPr>
        <p:txBody>
          <a:bodyPr spcFirstLastPara="1" wrap="square" lIns="0" tIns="0" rIns="0" bIns="0" anchor="t" anchorCtr="0">
            <a:noAutofit/>
          </a:bodyPr>
          <a:lstStyle/>
          <a:p>
            <a:pPr marL="101600" indent="0">
              <a:buNone/>
            </a:pPr>
            <a:r>
              <a:rPr lang="en-US" sz="1800" b="1" dirty="0">
                <a:solidFill>
                  <a:srgbClr val="0F326D"/>
                </a:solidFill>
                <a:latin typeface="Abadi" panose="020B0604020104020204" pitchFamily="34" charset="0"/>
                <a:ea typeface="Open Sans"/>
                <a:cs typeface="Open Sans"/>
              </a:rPr>
              <a:t>The UDL Guidelines inform the design of learning environments to support learner agency that is:</a:t>
            </a:r>
            <a:endParaRPr lang="en-US" sz="1800" b="1" dirty="0">
              <a:solidFill>
                <a:srgbClr val="0F326D"/>
              </a:solidFill>
              <a:latin typeface="Abadi" panose="020B0604020104020204" pitchFamily="34" charset="0"/>
            </a:endParaRPr>
          </a:p>
          <a:p>
            <a:r>
              <a:rPr lang="en-US" sz="1400" b="1" dirty="0">
                <a:solidFill>
                  <a:srgbClr val="0F326D"/>
                </a:solidFill>
                <a:latin typeface="Abadi" panose="020B0604020104020204" pitchFamily="34" charset="0"/>
                <a:ea typeface="Open Sans"/>
                <a:cs typeface="Open Sans"/>
              </a:rPr>
              <a:t>Purposeful</a:t>
            </a:r>
            <a:r>
              <a:rPr lang="en-US" sz="1400" dirty="0">
                <a:solidFill>
                  <a:srgbClr val="0F326D"/>
                </a:solidFill>
                <a:latin typeface="Abadi" panose="020B0604020104020204" pitchFamily="34" charset="0"/>
                <a:ea typeface="Open Sans"/>
                <a:cs typeface="Open Sans"/>
              </a:rPr>
              <a:t> - internalized self-efficacy, acting in ways that are personally and socially meaningful.</a:t>
            </a:r>
            <a:endParaRPr lang="en-US" sz="1400" dirty="0">
              <a:solidFill>
                <a:srgbClr val="0F326D"/>
              </a:solidFill>
              <a:latin typeface="Abadi" panose="020B0604020104020204" pitchFamily="34" charset="0"/>
            </a:endParaRPr>
          </a:p>
          <a:p>
            <a:r>
              <a:rPr lang="en-US" sz="1400" b="1" dirty="0">
                <a:solidFill>
                  <a:srgbClr val="0F326D"/>
                </a:solidFill>
                <a:latin typeface="Abadi" panose="020B0604020104020204" pitchFamily="34" charset="0"/>
                <a:ea typeface="Open Sans"/>
                <a:cs typeface="Open Sans"/>
              </a:rPr>
              <a:t>Reflective</a:t>
            </a:r>
            <a:r>
              <a:rPr lang="en-US" sz="1400" dirty="0">
                <a:solidFill>
                  <a:srgbClr val="0F326D"/>
                </a:solidFill>
                <a:latin typeface="Abadi" panose="020B0604020104020204" pitchFamily="34" charset="0"/>
                <a:ea typeface="Open Sans"/>
                <a:cs typeface="Open Sans"/>
              </a:rPr>
              <a:t> - self-awareness and metacognition to identify internal motivations and external influences that support learning and make adjustments when necessary.</a:t>
            </a:r>
            <a:endParaRPr lang="en-US" sz="1400" dirty="0">
              <a:solidFill>
                <a:srgbClr val="0F326D"/>
              </a:solidFill>
              <a:latin typeface="Abadi" panose="020B0604020104020204" pitchFamily="34" charset="0"/>
            </a:endParaRPr>
          </a:p>
          <a:p>
            <a:r>
              <a:rPr lang="en-US" sz="1400" b="1" dirty="0">
                <a:solidFill>
                  <a:srgbClr val="0F326D"/>
                </a:solidFill>
                <a:latin typeface="Abadi" panose="020B0604020104020204" pitchFamily="34" charset="0"/>
                <a:ea typeface="Open Sans"/>
                <a:cs typeface="Open Sans"/>
              </a:rPr>
              <a:t>Resourceful</a:t>
            </a:r>
            <a:r>
              <a:rPr lang="en-US" sz="1400" dirty="0">
                <a:solidFill>
                  <a:srgbClr val="0F326D"/>
                </a:solidFill>
                <a:latin typeface="Abadi" panose="020B0604020104020204" pitchFamily="34" charset="0"/>
                <a:ea typeface="Open Sans"/>
                <a:cs typeface="Open Sans"/>
              </a:rPr>
              <a:t> - understanding and applying assets, strengths, resources, and linguistic and cultural capital.</a:t>
            </a:r>
            <a:endParaRPr lang="en-US" sz="1400" dirty="0">
              <a:solidFill>
                <a:srgbClr val="0F326D"/>
              </a:solidFill>
              <a:latin typeface="Abadi" panose="020B0604020104020204" pitchFamily="34" charset="0"/>
            </a:endParaRPr>
          </a:p>
          <a:p>
            <a:r>
              <a:rPr lang="en-US" sz="1400" b="1" dirty="0">
                <a:solidFill>
                  <a:srgbClr val="0F326D"/>
                </a:solidFill>
                <a:latin typeface="Abadi" panose="020B0604020104020204" pitchFamily="34" charset="0"/>
                <a:ea typeface="Open Sans"/>
                <a:cs typeface="Open Sans"/>
              </a:rPr>
              <a:t>Authentic</a:t>
            </a:r>
            <a:r>
              <a:rPr lang="en-US" sz="1400" dirty="0">
                <a:solidFill>
                  <a:srgbClr val="0F326D"/>
                </a:solidFill>
                <a:latin typeface="Abadi" panose="020B0604020104020204" pitchFamily="34" charset="0"/>
                <a:ea typeface="Open Sans"/>
                <a:cs typeface="Open Sans"/>
              </a:rPr>
              <a:t> - increasing comprehension and deepening understanding in ways that are genuine.</a:t>
            </a:r>
            <a:endParaRPr lang="en-US" sz="1400" dirty="0">
              <a:solidFill>
                <a:srgbClr val="0F326D"/>
              </a:solidFill>
              <a:latin typeface="Abadi" panose="020B0604020104020204" pitchFamily="34" charset="0"/>
            </a:endParaRPr>
          </a:p>
          <a:p>
            <a:r>
              <a:rPr lang="en-US" sz="1400" b="1" dirty="0">
                <a:solidFill>
                  <a:srgbClr val="0F326D"/>
                </a:solidFill>
                <a:latin typeface="Abadi" panose="020B0604020104020204" pitchFamily="34" charset="0"/>
                <a:ea typeface="Open Sans"/>
                <a:cs typeface="Open Sans"/>
              </a:rPr>
              <a:t>Strategic</a:t>
            </a:r>
            <a:r>
              <a:rPr lang="en-US" sz="1400" dirty="0">
                <a:solidFill>
                  <a:srgbClr val="0F326D"/>
                </a:solidFill>
                <a:latin typeface="Abadi" panose="020B0604020104020204" pitchFamily="34" charset="0"/>
                <a:ea typeface="Open Sans"/>
                <a:cs typeface="Open Sans"/>
              </a:rPr>
              <a:t> - setting goals and monitoring learning with intentionality and </a:t>
            </a:r>
            <a:r>
              <a:rPr lang="en-US" sz="1400" dirty="0" err="1">
                <a:solidFill>
                  <a:srgbClr val="0F326D"/>
                </a:solidFill>
                <a:latin typeface="Abadi" panose="020B0604020104020204" pitchFamily="34" charset="0"/>
                <a:ea typeface="Open Sans"/>
                <a:cs typeface="Open Sans"/>
              </a:rPr>
              <a:t>planfulness</a:t>
            </a:r>
            <a:r>
              <a:rPr lang="en-US" sz="1400" dirty="0">
                <a:solidFill>
                  <a:srgbClr val="0F326D"/>
                </a:solidFill>
                <a:latin typeface="Abadi" panose="020B0604020104020204" pitchFamily="34" charset="0"/>
                <a:ea typeface="Open Sans"/>
                <a:cs typeface="Open Sans"/>
              </a:rPr>
              <a:t>.</a:t>
            </a:r>
            <a:endParaRPr lang="en-US" sz="1400" dirty="0">
              <a:solidFill>
                <a:srgbClr val="0F326D"/>
              </a:solidFill>
              <a:latin typeface="Abadi" panose="020B0604020104020204" pitchFamily="34" charset="0"/>
            </a:endParaRPr>
          </a:p>
          <a:p>
            <a:r>
              <a:rPr lang="en-US" sz="1400" b="1" dirty="0">
                <a:solidFill>
                  <a:srgbClr val="0F326D"/>
                </a:solidFill>
                <a:latin typeface="Abadi" panose="020B0604020104020204" pitchFamily="34" charset="0"/>
                <a:ea typeface="Open Sans"/>
                <a:cs typeface="Open Sans"/>
              </a:rPr>
              <a:t>Action-oriented</a:t>
            </a:r>
            <a:r>
              <a:rPr lang="en-US" sz="1400" dirty="0">
                <a:solidFill>
                  <a:srgbClr val="0F326D"/>
                </a:solidFill>
                <a:latin typeface="Abadi" panose="020B0604020104020204" pitchFamily="34" charset="0"/>
                <a:ea typeface="Open Sans"/>
                <a:cs typeface="Open Sans"/>
              </a:rPr>
              <a:t> - self-directed and collective action in pursuit of learning goals</a:t>
            </a:r>
            <a:r>
              <a:rPr lang="en-US" sz="1400" dirty="0">
                <a:solidFill>
                  <a:srgbClr val="0F326D"/>
                </a:solidFill>
                <a:latin typeface="Open Sans"/>
                <a:ea typeface="Open Sans"/>
                <a:cs typeface="Open Sans"/>
              </a:rPr>
              <a:t>.</a:t>
            </a:r>
            <a:endParaRPr lang="en-US" sz="1400" dirty="0">
              <a:solidFill>
                <a:srgbClr val="0F326D"/>
              </a:solidFill>
            </a:endParaRPr>
          </a:p>
          <a:p>
            <a:endParaRPr lang="en-US" sz="1200" dirty="0">
              <a:solidFill>
                <a:srgbClr val="0F326D"/>
              </a:solidFill>
              <a:latin typeface="Open Sans"/>
              <a:ea typeface="Open Sans"/>
              <a:cs typeface="Open Sans"/>
            </a:endParaRPr>
          </a:p>
          <a:p>
            <a:endParaRPr lang="en-US" sz="1200" dirty="0">
              <a:solidFill>
                <a:srgbClr val="0F326D"/>
              </a:solidFill>
              <a:latin typeface="Open Sans"/>
              <a:ea typeface="Open Sans"/>
              <a:cs typeface="Open Sans"/>
            </a:endParaRPr>
          </a:p>
          <a:p>
            <a:endParaRPr lang="en-US" dirty="0"/>
          </a:p>
        </p:txBody>
      </p:sp>
    </p:spTree>
    <p:extLst>
      <p:ext uri="{BB962C8B-B14F-4D97-AF65-F5344CB8AC3E}">
        <p14:creationId xmlns:p14="http://schemas.microsoft.com/office/powerpoint/2010/main" val="52499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EA4CC-100F-0BA3-307E-639F80468AAC}"/>
              </a:ext>
            </a:extLst>
          </p:cNvPr>
          <p:cNvSpPr>
            <a:spLocks noGrp="1"/>
          </p:cNvSpPr>
          <p:nvPr>
            <p:ph type="title"/>
          </p:nvPr>
        </p:nvSpPr>
        <p:spPr>
          <a:xfrm>
            <a:off x="342900" y="0"/>
            <a:ext cx="8457000" cy="679010"/>
          </a:xfrm>
        </p:spPr>
        <p:txBody>
          <a:bodyPr>
            <a:normAutofit/>
          </a:bodyPr>
          <a:lstStyle/>
          <a:p>
            <a:r>
              <a:rPr lang="en-US" sz="3200" dirty="0">
                <a:latin typeface="Abadi" panose="020B0604020104020204" pitchFamily="34" charset="0"/>
              </a:rPr>
              <a:t>Learner Agency Benefits </a:t>
            </a:r>
            <a:r>
              <a:rPr lang="en-US" sz="3200" u="sng" dirty="0">
                <a:latin typeface="Abadi" panose="020B0604020104020204" pitchFamily="34" charset="0"/>
              </a:rPr>
              <a:t>All</a:t>
            </a:r>
            <a:r>
              <a:rPr lang="en-US" sz="3200" dirty="0">
                <a:latin typeface="Abadi" panose="020B0604020104020204" pitchFamily="34" charset="0"/>
              </a:rPr>
              <a:t> Learners </a:t>
            </a:r>
          </a:p>
        </p:txBody>
      </p:sp>
      <p:sp>
        <p:nvSpPr>
          <p:cNvPr id="8" name="TextBox 7">
            <a:extLst>
              <a:ext uri="{FF2B5EF4-FFF2-40B4-BE49-F238E27FC236}">
                <a16:creationId xmlns:a16="http://schemas.microsoft.com/office/drawing/2014/main" id="{430322AB-BD35-8A6A-9DBD-DB667569651C}"/>
              </a:ext>
            </a:extLst>
          </p:cNvPr>
          <p:cNvSpPr txBox="1"/>
          <p:nvPr/>
        </p:nvSpPr>
        <p:spPr>
          <a:xfrm>
            <a:off x="439615" y="1099038"/>
            <a:ext cx="2778369" cy="30800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1400"/>
              </a:spcBef>
              <a:buFont typeface="Arial" panose="020B0604020202020204" pitchFamily="34" charset="0"/>
              <a:buChar char="•"/>
            </a:pPr>
            <a:r>
              <a:rPr lang="en-US" sz="1800" dirty="0">
                <a:solidFill>
                  <a:srgbClr val="123F7B"/>
                </a:solidFill>
                <a:latin typeface="Abadi" panose="020B0604020104020204" pitchFamily="34" charset="0"/>
              </a:rPr>
              <a:t>Opportunities for depth, complexity, and challenge</a:t>
            </a:r>
            <a:endParaRPr lang="en-US" sz="1800" dirty="0">
              <a:latin typeface="Abadi" panose="020B0604020104020204" pitchFamily="34" charset="0"/>
            </a:endParaRPr>
          </a:p>
          <a:p>
            <a:pPr marL="285750" indent="-285750">
              <a:lnSpc>
                <a:spcPct val="120000"/>
              </a:lnSpc>
              <a:spcBef>
                <a:spcPts val="1400"/>
              </a:spcBef>
              <a:buFont typeface="Arial" panose="020B0604020202020204" pitchFamily="34" charset="0"/>
              <a:buChar char="•"/>
            </a:pPr>
            <a:r>
              <a:rPr lang="en-US" sz="1800" dirty="0">
                <a:solidFill>
                  <a:srgbClr val="123F7B"/>
                </a:solidFill>
                <a:latin typeface="Abadi" panose="020B0604020104020204" pitchFamily="34" charset="0"/>
              </a:rPr>
              <a:t>Reduced reliance on pull-out or add-on enrichment</a:t>
            </a:r>
            <a:endParaRPr lang="en-US" sz="1800" dirty="0">
              <a:latin typeface="Abadi" panose="020B0604020104020204" pitchFamily="34" charset="0"/>
            </a:endParaRPr>
          </a:p>
          <a:p>
            <a:pPr marL="285750" indent="-285750">
              <a:lnSpc>
                <a:spcPct val="120000"/>
              </a:lnSpc>
              <a:spcBef>
                <a:spcPts val="1400"/>
              </a:spcBef>
              <a:buFont typeface="Arial" panose="020B0604020202020204" pitchFamily="34" charset="0"/>
              <a:buChar char="•"/>
            </a:pPr>
            <a:r>
              <a:rPr lang="en-US" sz="1800" dirty="0">
                <a:solidFill>
                  <a:srgbClr val="123F7B"/>
                </a:solidFill>
                <a:latin typeface="Abadi" panose="020B0604020104020204" pitchFamily="34" charset="0"/>
              </a:rPr>
              <a:t>Flexible demonstration of learning</a:t>
            </a:r>
            <a:endParaRPr lang="en-US" dirty="0">
              <a:latin typeface="Abadi" panose="020B0604020104020204" pitchFamily="34" charset="0"/>
            </a:endParaRPr>
          </a:p>
        </p:txBody>
      </p:sp>
      <p:sp>
        <p:nvSpPr>
          <p:cNvPr id="4" name="TextBox 3">
            <a:extLst>
              <a:ext uri="{FF2B5EF4-FFF2-40B4-BE49-F238E27FC236}">
                <a16:creationId xmlns:a16="http://schemas.microsoft.com/office/drawing/2014/main" id="{CD632E2A-CC11-23E8-2247-4AD8A34707BE}"/>
              </a:ext>
            </a:extLst>
          </p:cNvPr>
          <p:cNvSpPr txBox="1"/>
          <p:nvPr/>
        </p:nvSpPr>
        <p:spPr>
          <a:xfrm>
            <a:off x="3357645" y="907088"/>
            <a:ext cx="2901971" cy="2759730"/>
          </a:xfrm>
          <a:prstGeom prst="rect">
            <a:avLst/>
          </a:prstGeom>
          <a:noFill/>
        </p:spPr>
        <p:txBody>
          <a:bodyPr wrap="square" lIns="91440" tIns="45720" rIns="91440" bIns="45720" rtlCol="0" anchor="t">
            <a:spAutoFit/>
          </a:bodyPr>
          <a:lstStyle/>
          <a:p>
            <a:pPr algn="ctr"/>
            <a:endParaRPr lang="en-US" sz="2400" b="1" dirty="0">
              <a:solidFill>
                <a:srgbClr val="0F326D"/>
              </a:solidFill>
              <a:latin typeface="Abadi" panose="020B0604020104020204" pitchFamily="34" charset="0"/>
            </a:endParaRPr>
          </a:p>
          <a:p>
            <a:pPr marL="285750" indent="-285750">
              <a:spcAft>
                <a:spcPts val="1400"/>
              </a:spcAft>
              <a:buFont typeface="Arial" panose="020B0604020202020204" pitchFamily="34" charset="0"/>
              <a:buChar char="•"/>
            </a:pPr>
            <a:r>
              <a:rPr lang="en-US" sz="1800" dirty="0">
                <a:solidFill>
                  <a:srgbClr val="0F326D"/>
                </a:solidFill>
                <a:latin typeface="Abadi" panose="020B0604020104020204" pitchFamily="34" charset="0"/>
              </a:rPr>
              <a:t>Improved access to content</a:t>
            </a:r>
          </a:p>
          <a:p>
            <a:pPr marL="285750" indent="-285750">
              <a:spcAft>
                <a:spcPts val="1400"/>
              </a:spcAft>
              <a:buFont typeface="Arial" panose="020B0604020202020204" pitchFamily="34" charset="0"/>
              <a:buChar char="•"/>
            </a:pPr>
            <a:r>
              <a:rPr lang="en-US" sz="1800" dirty="0">
                <a:solidFill>
                  <a:srgbClr val="0F326D"/>
                </a:solidFill>
                <a:latin typeface="Abadi" panose="020B0604020104020204" pitchFamily="34" charset="0"/>
              </a:rPr>
              <a:t>Reduced language load without reducing rigor</a:t>
            </a:r>
          </a:p>
          <a:p>
            <a:pPr marL="285750" indent="-285750">
              <a:buFont typeface="Arial" panose="020B0604020202020204" pitchFamily="34" charset="0"/>
              <a:buChar char="•"/>
            </a:pPr>
            <a:r>
              <a:rPr lang="en-US" sz="1800" dirty="0">
                <a:solidFill>
                  <a:srgbClr val="0F326D"/>
                </a:solidFill>
                <a:latin typeface="Abadi" panose="020B0604020104020204" pitchFamily="34" charset="0"/>
              </a:rPr>
              <a:t>Intentional vocabulary and language development</a:t>
            </a:r>
          </a:p>
        </p:txBody>
      </p:sp>
      <p:sp>
        <p:nvSpPr>
          <p:cNvPr id="5" name="TextBox 4">
            <a:extLst>
              <a:ext uri="{FF2B5EF4-FFF2-40B4-BE49-F238E27FC236}">
                <a16:creationId xmlns:a16="http://schemas.microsoft.com/office/drawing/2014/main" id="{7C7905D1-EC67-96B7-4177-09A50778AED8}"/>
              </a:ext>
            </a:extLst>
          </p:cNvPr>
          <p:cNvSpPr txBox="1"/>
          <p:nvPr/>
        </p:nvSpPr>
        <p:spPr>
          <a:xfrm>
            <a:off x="6248024" y="900423"/>
            <a:ext cx="2791968" cy="2759730"/>
          </a:xfrm>
          <a:prstGeom prst="rect">
            <a:avLst/>
          </a:prstGeom>
          <a:noFill/>
        </p:spPr>
        <p:txBody>
          <a:bodyPr wrap="square" lIns="91440" tIns="45720" rIns="91440" bIns="45720" rtlCol="0" anchor="t">
            <a:spAutoFit/>
          </a:bodyPr>
          <a:lstStyle/>
          <a:p>
            <a:pPr algn="ctr"/>
            <a:endParaRPr lang="en-US" sz="2400" b="1" dirty="0">
              <a:solidFill>
                <a:srgbClr val="0F326D"/>
              </a:solidFill>
              <a:latin typeface="Abadi" panose="020B0604020104020204" pitchFamily="34" charset="0"/>
            </a:endParaRPr>
          </a:p>
          <a:p>
            <a:pPr marL="285750" indent="-285750">
              <a:spcAft>
                <a:spcPts val="1400"/>
              </a:spcAft>
              <a:buFont typeface="Arial" panose="020B0604020202020204" pitchFamily="34" charset="0"/>
              <a:buChar char="•"/>
            </a:pPr>
            <a:r>
              <a:rPr lang="en-US" sz="1800" dirty="0">
                <a:solidFill>
                  <a:srgbClr val="0F326D"/>
                </a:solidFill>
                <a:latin typeface="Abadi" panose="020B0604020104020204" pitchFamily="34" charset="0"/>
              </a:rPr>
              <a:t>Early access and prevention</a:t>
            </a:r>
          </a:p>
          <a:p>
            <a:pPr marL="285750" indent="-285750">
              <a:spcAft>
                <a:spcPts val="1400"/>
              </a:spcAft>
              <a:buFont typeface="Arial" panose="020B0604020202020204" pitchFamily="34" charset="0"/>
              <a:buChar char="•"/>
            </a:pPr>
            <a:r>
              <a:rPr lang="en-US" sz="1800" dirty="0">
                <a:solidFill>
                  <a:srgbClr val="0F326D"/>
                </a:solidFill>
                <a:latin typeface="Abadi" panose="020B0604020104020204" pitchFamily="34" charset="0"/>
              </a:rPr>
              <a:t>Multiple pathways to understanding</a:t>
            </a:r>
          </a:p>
          <a:p>
            <a:pPr marL="285750" indent="-285750">
              <a:buFont typeface="Arial" panose="020B0604020202020204" pitchFamily="34" charset="0"/>
              <a:buChar char="•"/>
            </a:pPr>
            <a:r>
              <a:rPr lang="en-US" sz="1800" dirty="0">
                <a:solidFill>
                  <a:srgbClr val="0F326D"/>
                </a:solidFill>
                <a:latin typeface="Abadi" panose="020B0604020104020204" pitchFamily="34" charset="0"/>
              </a:rPr>
              <a:t>Flexible ways to participate and respond</a:t>
            </a:r>
          </a:p>
        </p:txBody>
      </p:sp>
      <p:cxnSp>
        <p:nvCxnSpPr>
          <p:cNvPr id="11" name="Straight Connector 10">
            <a:extLst>
              <a:ext uri="{FF2B5EF4-FFF2-40B4-BE49-F238E27FC236}">
                <a16:creationId xmlns:a16="http://schemas.microsoft.com/office/drawing/2014/main" id="{E1A301DC-113F-DD78-D0F3-370D0F13A441}"/>
              </a:ext>
              <a:ext uri="{C183D7F6-B498-43B3-948B-1728B52AA6E4}">
                <adec:decorative xmlns:adec="http://schemas.microsoft.com/office/drawing/2017/decorative" val="1"/>
              </a:ext>
            </a:extLst>
          </p:cNvPr>
          <p:cNvCxnSpPr>
            <a:cxnSpLocks/>
          </p:cNvCxnSpPr>
          <p:nvPr/>
        </p:nvCxnSpPr>
        <p:spPr>
          <a:xfrm>
            <a:off x="3346053" y="748592"/>
            <a:ext cx="0" cy="3518608"/>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AFAE5CFC-1FAF-7B49-154A-72DBE4E2E22F}"/>
              </a:ext>
              <a:ext uri="{C183D7F6-B498-43B3-948B-1728B52AA6E4}">
                <adec:decorative xmlns:adec="http://schemas.microsoft.com/office/drawing/2017/decorative" val="1"/>
              </a:ext>
            </a:extLst>
          </p:cNvPr>
          <p:cNvCxnSpPr>
            <a:cxnSpLocks/>
          </p:cNvCxnSpPr>
          <p:nvPr/>
        </p:nvCxnSpPr>
        <p:spPr>
          <a:xfrm>
            <a:off x="6253744" y="748592"/>
            <a:ext cx="0" cy="351860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36396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Title 2" descr="CAST Universal Design for Learning Guidelines visual ">
            <a:extLst>
              <a:ext uri="{FF2B5EF4-FFF2-40B4-BE49-F238E27FC236}">
                <a16:creationId xmlns:a16="http://schemas.microsoft.com/office/drawing/2014/main" id="{54F1084A-FC06-B7FC-CF31-E1E9342EC480}"/>
              </a:ext>
            </a:extLst>
          </p:cNvPr>
          <p:cNvSpPr>
            <a:spLocks noGrp="1"/>
          </p:cNvSpPr>
          <p:nvPr>
            <p:ph type="title"/>
          </p:nvPr>
        </p:nvSpPr>
        <p:spPr>
          <a:xfrm>
            <a:off x="459486" y="-849194"/>
            <a:ext cx="7990184" cy="849194"/>
          </a:xfrm>
        </p:spPr>
        <p:txBody>
          <a:bodyPr vert="horz" lIns="91440" tIns="45720" rIns="91440" bIns="45720" rtlCol="0" anchor="b">
            <a:normAutofit fontScale="90000"/>
          </a:bodyPr>
          <a:lstStyle/>
          <a:p>
            <a:r>
              <a:rPr lang="en-US" dirty="0">
                <a:latin typeface="Abadi" panose="020B0604020104020204" pitchFamily="34" charset="0"/>
                <a:cs typeface="Arial" panose="020B0604020202020204" pitchFamily="34" charset="0"/>
              </a:rPr>
              <a:t>CAST Universal Design for Learning Guidelines visual </a:t>
            </a:r>
          </a:p>
        </p:txBody>
      </p:sp>
      <p:pic>
        <p:nvPicPr>
          <p:cNvPr id="5" name="Content Placeholder 4" descr="A screenshot of the Universal Design for Learning Guidelines from the Center on Inclusive Technology and Education Systems (CAST). Visit the slide link for the full guidelines from CAST.org. ">
            <a:extLst>
              <a:ext uri="{FF2B5EF4-FFF2-40B4-BE49-F238E27FC236}">
                <a16:creationId xmlns:a16="http://schemas.microsoft.com/office/drawing/2014/main" id="{F53016EF-1FD9-541E-FFD9-786AF9ECBF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212" y="0"/>
            <a:ext cx="6881960" cy="5157894"/>
          </a:xfrm>
        </p:spPr>
      </p:pic>
      <p:sp>
        <p:nvSpPr>
          <p:cNvPr id="2" name="TextBox 1">
            <a:extLst>
              <a:ext uri="{FF2B5EF4-FFF2-40B4-BE49-F238E27FC236}">
                <a16:creationId xmlns:a16="http://schemas.microsoft.com/office/drawing/2014/main" id="{D74093A5-4483-CED1-9274-BD9DBEEA6495}"/>
              </a:ext>
            </a:extLst>
          </p:cNvPr>
          <p:cNvSpPr txBox="1"/>
          <p:nvPr/>
        </p:nvSpPr>
        <p:spPr>
          <a:xfrm>
            <a:off x="7515226" y="1778795"/>
            <a:ext cx="1278731" cy="1200329"/>
          </a:xfrm>
          <a:prstGeom prst="rect">
            <a:avLst/>
          </a:prstGeom>
          <a:solidFill>
            <a:schemeClr val="bg1"/>
          </a:solidFill>
        </p:spPr>
        <p:txBody>
          <a:bodyPr wrap="square" rtlCol="0">
            <a:spAutoFit/>
          </a:bodyPr>
          <a:lstStyle/>
          <a:p>
            <a:r>
              <a:rPr lang="en-US" sz="1800" dirty="0">
                <a:latin typeface="Abadi" panose="020B0604020104020204" pitchFamily="34" charset="0"/>
                <a:hlinkClick r:id="rId4"/>
              </a:rPr>
              <a:t>Universal Design for Learning Guidelines</a:t>
            </a:r>
            <a:endParaRPr lang="en-US" sz="1800" dirty="0">
              <a:latin typeface="Abadi" panose="020B0604020104020204" pitchFamily="34" charset="0"/>
            </a:endParaRPr>
          </a:p>
        </p:txBody>
      </p:sp>
    </p:spTree>
    <p:extLst>
      <p:ext uri="{BB962C8B-B14F-4D97-AF65-F5344CB8AC3E}">
        <p14:creationId xmlns:p14="http://schemas.microsoft.com/office/powerpoint/2010/main" val="1167983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3805-E6CB-1B5F-63F4-F1052776662C}"/>
              </a:ext>
            </a:extLst>
          </p:cNvPr>
          <p:cNvSpPr>
            <a:spLocks noGrp="1"/>
          </p:cNvSpPr>
          <p:nvPr>
            <p:ph type="title" idx="4294967295"/>
          </p:nvPr>
        </p:nvSpPr>
        <p:spPr>
          <a:xfrm>
            <a:off x="459486" y="-849194"/>
            <a:ext cx="7990184" cy="849194"/>
          </a:xfrm>
        </p:spPr>
        <p:txBody>
          <a:bodyPr vert="horz" lIns="91440" tIns="45720" rIns="91440" bIns="45720" rtlCol="0" anchor="b">
            <a:normAutofit/>
          </a:bodyPr>
          <a:lstStyle/>
          <a:p>
            <a:r>
              <a:rPr lang="en-US" dirty="0">
                <a:latin typeface="Abadi" panose="020B0604020104020204" pitchFamily="34" charset="0"/>
                <a:cs typeface="Arial" panose="020B0604020202020204" pitchFamily="34" charset="0"/>
              </a:rPr>
              <a:t>Engagement</a:t>
            </a:r>
          </a:p>
        </p:txBody>
      </p:sp>
      <p:pic>
        <p:nvPicPr>
          <p:cNvPr id="4" name="Picture 3" descr="Engagement considerations from the Universal Design for Learning Guidelines.">
            <a:extLst>
              <a:ext uri="{FF2B5EF4-FFF2-40B4-BE49-F238E27FC236}">
                <a16:creationId xmlns:a16="http://schemas.microsoft.com/office/drawing/2014/main" id="{90943BDD-19CA-0CCF-23E7-2FEBD7BDFE08}"/>
              </a:ext>
            </a:extLst>
          </p:cNvPr>
          <p:cNvPicPr>
            <a:picLocks noChangeAspect="1"/>
          </p:cNvPicPr>
          <p:nvPr/>
        </p:nvPicPr>
        <p:blipFill>
          <a:blip r:embed="rId2"/>
          <a:stretch>
            <a:fillRect/>
          </a:stretch>
        </p:blipFill>
        <p:spPr>
          <a:xfrm>
            <a:off x="106729" y="0"/>
            <a:ext cx="3035068" cy="5143500"/>
          </a:xfrm>
          <a:prstGeom prst="rect">
            <a:avLst/>
          </a:prstGeom>
        </p:spPr>
      </p:pic>
      <p:pic>
        <p:nvPicPr>
          <p:cNvPr id="12" name="Picture 11" descr="A brain with the limbic system highlighted; engagement considerations target the &quot;why&quot; of learning.">
            <a:extLst>
              <a:ext uri="{FF2B5EF4-FFF2-40B4-BE49-F238E27FC236}">
                <a16:creationId xmlns:a16="http://schemas.microsoft.com/office/drawing/2014/main" id="{D58474CC-C8E4-8EB4-8425-844A4172B8C6}"/>
              </a:ext>
            </a:extLst>
          </p:cNvPr>
          <p:cNvPicPr>
            <a:picLocks noChangeAspect="1"/>
          </p:cNvPicPr>
          <p:nvPr/>
        </p:nvPicPr>
        <p:blipFill>
          <a:blip r:embed="rId3"/>
          <a:stretch>
            <a:fillRect/>
          </a:stretch>
        </p:blipFill>
        <p:spPr>
          <a:xfrm>
            <a:off x="3304422" y="932793"/>
            <a:ext cx="1451187" cy="2902373"/>
          </a:xfrm>
          <a:prstGeom prst="rect">
            <a:avLst/>
          </a:prstGeom>
          <a:ln w="57150">
            <a:solidFill>
              <a:srgbClr val="ADDABE"/>
            </a:solidFill>
          </a:ln>
        </p:spPr>
      </p:pic>
      <p:sp>
        <p:nvSpPr>
          <p:cNvPr id="9" name="Rectangle 3">
            <a:extLst>
              <a:ext uri="{FF2B5EF4-FFF2-40B4-BE49-F238E27FC236}">
                <a16:creationId xmlns:a16="http://schemas.microsoft.com/office/drawing/2014/main" id="{6DC77839-916E-88F0-0F94-CD9188A852B3}"/>
              </a:ext>
            </a:extLst>
          </p:cNvPr>
          <p:cNvSpPr>
            <a:spLocks noChangeArrowheads="1"/>
          </p:cNvSpPr>
          <p:nvPr/>
        </p:nvSpPr>
        <p:spPr bwMode="auto">
          <a:xfrm>
            <a:off x="5009641" y="1417587"/>
            <a:ext cx="4027630" cy="2308324"/>
          </a:xfrm>
          <a:prstGeom prst="rect">
            <a:avLst/>
          </a:prstGeom>
          <a:noFill/>
          <a:ln w="57150">
            <a:solidFill>
              <a:srgbClr val="ADDAB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i="0" u="none" strike="noStrike" cap="none" normalizeH="0" baseline="0" dirty="0">
                <a:ln>
                  <a:noFill/>
                </a:ln>
                <a:solidFill>
                  <a:schemeClr val="tx1"/>
                </a:solidFill>
                <a:effectLst/>
                <a:latin typeface="Abadi" panose="020B0604020104020204" pitchFamily="34" charset="0"/>
                <a:ea typeface="Open Sans" panose="020B0606030504020204" pitchFamily="34" charset="0"/>
                <a:cs typeface="Arial" panose="020B0604020202020204" pitchFamily="34" charset="0"/>
              </a:rPr>
              <a:t>The Limbic </a:t>
            </a:r>
            <a:r>
              <a:rPr lang="en-US" altLang="en-US" sz="1800" dirty="0">
                <a:solidFill>
                  <a:schemeClr val="tx1"/>
                </a:solidFill>
                <a:latin typeface="Abadi" panose="020B0604020104020204" pitchFamily="34" charset="0"/>
                <a:ea typeface="Open Sans" panose="020B0606030504020204" pitchFamily="34" charset="0"/>
                <a:cs typeface="Arial" panose="020B0604020202020204" pitchFamily="34" charset="0"/>
              </a:rPr>
              <a:t>S</a:t>
            </a:r>
            <a:r>
              <a:rPr kumimoji="0" lang="en-US" altLang="en-US" sz="1800" i="0" u="none" strike="noStrike" cap="none" normalizeH="0" baseline="0" dirty="0">
                <a:ln>
                  <a:noFill/>
                </a:ln>
                <a:solidFill>
                  <a:schemeClr val="tx1"/>
                </a:solidFill>
                <a:effectLst/>
                <a:latin typeface="Abadi" panose="020B0604020104020204" pitchFamily="34" charset="0"/>
                <a:ea typeface="Open Sans" panose="020B0606030504020204" pitchFamily="34" charset="0"/>
                <a:cs typeface="Arial" panose="020B0604020202020204" pitchFamily="34" charset="0"/>
              </a:rPr>
              <a:t>ystem is a group of brain structures that includes the amygdala, hippocampus, and hypothalamus. These parts help control emotions and memory. The limbic system is also responsible for our “fight or flight” response, which is how the body reacts to danger or stress.</a:t>
            </a:r>
          </a:p>
        </p:txBody>
      </p:sp>
    </p:spTree>
    <p:extLst>
      <p:ext uri="{BB962C8B-B14F-4D97-AF65-F5344CB8AC3E}">
        <p14:creationId xmlns:p14="http://schemas.microsoft.com/office/powerpoint/2010/main" val="318741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48C37-2B9D-38BB-9CF2-57B7BD2DAF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78E58F-07C8-7B86-6ACB-0689C095931F}"/>
              </a:ext>
            </a:extLst>
          </p:cNvPr>
          <p:cNvSpPr>
            <a:spLocks noGrp="1"/>
          </p:cNvSpPr>
          <p:nvPr>
            <p:ph type="title" idx="4294967295"/>
          </p:nvPr>
        </p:nvSpPr>
        <p:spPr>
          <a:xfrm>
            <a:off x="459486" y="-849194"/>
            <a:ext cx="7990184" cy="849194"/>
          </a:xfrm>
        </p:spPr>
        <p:txBody>
          <a:bodyPr vert="horz" lIns="91440" tIns="45720" rIns="91440" bIns="45720" rtlCol="0" anchor="b">
            <a:normAutofit/>
          </a:bodyPr>
          <a:lstStyle/>
          <a:p>
            <a:r>
              <a:rPr lang="en-US" dirty="0">
                <a:latin typeface="Abadi" panose="020B0604020104020204" pitchFamily="34" charset="0"/>
                <a:cs typeface="Arial" panose="020B0604020202020204" pitchFamily="34" charset="0"/>
              </a:rPr>
              <a:t>Representation</a:t>
            </a:r>
          </a:p>
        </p:txBody>
      </p:sp>
      <p:pic>
        <p:nvPicPr>
          <p:cNvPr id="2" name="Picture 1" descr="Representation considerations from the Universal Design for Learning Guidelines.">
            <a:extLst>
              <a:ext uri="{FF2B5EF4-FFF2-40B4-BE49-F238E27FC236}">
                <a16:creationId xmlns:a16="http://schemas.microsoft.com/office/drawing/2014/main" id="{A51D042B-1AEC-E179-4B2E-14185AFC6551}"/>
              </a:ext>
            </a:extLst>
          </p:cNvPr>
          <p:cNvPicPr>
            <a:picLocks noChangeAspect="1"/>
          </p:cNvPicPr>
          <p:nvPr/>
        </p:nvPicPr>
        <p:blipFill>
          <a:blip r:embed="rId2"/>
          <a:stretch>
            <a:fillRect/>
          </a:stretch>
        </p:blipFill>
        <p:spPr>
          <a:xfrm>
            <a:off x="341870" y="0"/>
            <a:ext cx="2715181" cy="5143500"/>
          </a:xfrm>
          <a:prstGeom prst="rect">
            <a:avLst/>
          </a:prstGeom>
        </p:spPr>
      </p:pic>
      <p:pic>
        <p:nvPicPr>
          <p:cNvPr id="19" name="Picture 18" descr="A brain with the temporal lobe highlighted; representation considerations target the &quot;what&quot; of learning.">
            <a:extLst>
              <a:ext uri="{FF2B5EF4-FFF2-40B4-BE49-F238E27FC236}">
                <a16:creationId xmlns:a16="http://schemas.microsoft.com/office/drawing/2014/main" id="{FD8BA5CA-DDC7-4E81-5699-DCD82638B60C}"/>
              </a:ext>
            </a:extLst>
          </p:cNvPr>
          <p:cNvPicPr>
            <a:picLocks noChangeAspect="1"/>
          </p:cNvPicPr>
          <p:nvPr/>
        </p:nvPicPr>
        <p:blipFill>
          <a:blip r:embed="rId3"/>
          <a:stretch>
            <a:fillRect/>
          </a:stretch>
        </p:blipFill>
        <p:spPr>
          <a:xfrm>
            <a:off x="3233487" y="1448365"/>
            <a:ext cx="1221165" cy="2246769"/>
          </a:xfrm>
          <a:prstGeom prst="rect">
            <a:avLst/>
          </a:prstGeom>
          <a:ln w="57150">
            <a:solidFill>
              <a:srgbClr val="CABFD9"/>
            </a:solidFill>
          </a:ln>
        </p:spPr>
      </p:pic>
      <p:sp>
        <p:nvSpPr>
          <p:cNvPr id="16" name="Rectangle 8">
            <a:extLst>
              <a:ext uri="{FF2B5EF4-FFF2-40B4-BE49-F238E27FC236}">
                <a16:creationId xmlns:a16="http://schemas.microsoft.com/office/drawing/2014/main" id="{B0E10F98-F4B8-E271-32DB-45207CC1DF70}"/>
              </a:ext>
            </a:extLst>
          </p:cNvPr>
          <p:cNvSpPr>
            <a:spLocks noChangeArrowheads="1"/>
          </p:cNvSpPr>
          <p:nvPr/>
        </p:nvSpPr>
        <p:spPr bwMode="auto">
          <a:xfrm>
            <a:off x="4640674" y="1140587"/>
            <a:ext cx="4434052" cy="2862322"/>
          </a:xfrm>
          <a:prstGeom prst="rect">
            <a:avLst/>
          </a:prstGeom>
          <a:noFill/>
          <a:ln w="57150">
            <a:solidFill>
              <a:srgbClr val="CABFD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i="0" u="none" strike="noStrike" cap="none" normalizeH="0" baseline="0" dirty="0">
                <a:ln>
                  <a:noFill/>
                </a:ln>
                <a:solidFill>
                  <a:schemeClr val="tx1"/>
                </a:solidFill>
                <a:effectLst/>
                <a:latin typeface="Abadi" panose="020B0604020104020204" pitchFamily="34" charset="0"/>
                <a:ea typeface="Open Sans" panose="020B0606030504020204" pitchFamily="34" charset="0"/>
                <a:cs typeface="Arial" panose="020B0604020202020204" pitchFamily="34" charset="0"/>
              </a:rPr>
              <a:t>The Temporal </a:t>
            </a:r>
            <a:r>
              <a:rPr lang="en-US" altLang="en-US" sz="1800" dirty="0">
                <a:solidFill>
                  <a:schemeClr val="tx1"/>
                </a:solidFill>
                <a:latin typeface="Abadi" panose="020B0604020104020204" pitchFamily="34" charset="0"/>
                <a:ea typeface="Open Sans" panose="020B0606030504020204" pitchFamily="34" charset="0"/>
                <a:cs typeface="Arial" panose="020B0604020202020204" pitchFamily="34" charset="0"/>
              </a:rPr>
              <a:t>L</a:t>
            </a:r>
            <a:r>
              <a:rPr kumimoji="0" lang="en-US" altLang="en-US" sz="1800" i="0" u="none" strike="noStrike" cap="none" normalizeH="0" baseline="0" dirty="0">
                <a:ln>
                  <a:noFill/>
                </a:ln>
                <a:solidFill>
                  <a:schemeClr val="tx1"/>
                </a:solidFill>
                <a:effectLst/>
                <a:latin typeface="Abadi" panose="020B0604020104020204" pitchFamily="34" charset="0"/>
                <a:ea typeface="Open Sans" panose="020B0606030504020204" pitchFamily="34" charset="0"/>
                <a:cs typeface="Arial" panose="020B0604020202020204" pitchFamily="34" charset="0"/>
              </a:rPr>
              <a:t>obe is an important part of the brain that handles many key functions. It helps us recognize things, understand language, form memories, and respond emotionally. This lobe is also involved in processing what we hear, see, and smell. In addition, it plays a big role in both short-term and long-term memory. Overall, the temporal lobe is essential for perception, communication, and memory</a:t>
            </a:r>
            <a:r>
              <a:rPr lang="en-US" altLang="en-US" sz="1800" dirty="0">
                <a:solidFill>
                  <a:schemeClr val="tx1"/>
                </a:solidFill>
                <a:latin typeface="Abadi" panose="020B0604020104020204" pitchFamily="34" charset="0"/>
                <a:ea typeface="Open Sans" panose="020B0606030504020204" pitchFamily="34" charset="0"/>
                <a:cs typeface="Arial" panose="020B0604020202020204" pitchFamily="34" charset="0"/>
              </a:rPr>
              <a:t>. </a:t>
            </a:r>
            <a:endParaRPr lang="en-US" altLang="en-US" sz="3200" dirty="0">
              <a:solidFill>
                <a:schemeClr val="tx1"/>
              </a:solidFill>
              <a:latin typeface="Abadi" panose="020B0604020104020204" pitchFamily="34" charset="0"/>
              <a:ea typeface="Open Sans" panose="020B0606030504020204" pitchFamily="34" charset="0"/>
              <a:cs typeface="Arial" panose="020B0604020202020204" pitchFamily="34" charset="0"/>
            </a:endParaRPr>
          </a:p>
        </p:txBody>
      </p:sp>
      <p:sp>
        <p:nvSpPr>
          <p:cNvPr id="5" name="Flowchart: Terminator 4">
            <a:extLst>
              <a:ext uri="{FF2B5EF4-FFF2-40B4-BE49-F238E27FC236}">
                <a16:creationId xmlns:a16="http://schemas.microsoft.com/office/drawing/2014/main" id="{16C75121-18FF-C474-CFAD-CFD1990359FB}"/>
              </a:ext>
              <a:ext uri="{C183D7F6-B498-43B3-948B-1728B52AA6E4}">
                <adec:decorative xmlns:adec="http://schemas.microsoft.com/office/drawing/2017/decorative" val="1"/>
              </a:ext>
            </a:extLst>
          </p:cNvPr>
          <p:cNvSpPr/>
          <p:nvPr/>
        </p:nvSpPr>
        <p:spPr>
          <a:xfrm>
            <a:off x="165434" y="1233235"/>
            <a:ext cx="233111" cy="751974"/>
          </a:xfrm>
          <a:prstGeom prst="flowChartTermina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b="1">
                <a:solidFill>
                  <a:schemeClr val="tx1"/>
                </a:solidFill>
                <a:latin typeface="Lucida Sans" panose="020B0602030504020204" pitchFamily="34" charset="0"/>
              </a:rPr>
              <a:t>Access</a:t>
            </a:r>
          </a:p>
        </p:txBody>
      </p:sp>
      <p:sp>
        <p:nvSpPr>
          <p:cNvPr id="6" name="Flowchart: Terminator 5">
            <a:extLst>
              <a:ext uri="{FF2B5EF4-FFF2-40B4-BE49-F238E27FC236}">
                <a16:creationId xmlns:a16="http://schemas.microsoft.com/office/drawing/2014/main" id="{29F1F2DB-C704-4E51-7F79-FCFCE890F268}"/>
              </a:ext>
              <a:ext uri="{C183D7F6-B498-43B3-948B-1728B52AA6E4}">
                <adec:decorative xmlns:adec="http://schemas.microsoft.com/office/drawing/2017/decorative" val="1"/>
              </a:ext>
            </a:extLst>
          </p:cNvPr>
          <p:cNvSpPr/>
          <p:nvPr/>
        </p:nvSpPr>
        <p:spPr>
          <a:xfrm>
            <a:off x="69274" y="2659023"/>
            <a:ext cx="329272" cy="751974"/>
          </a:xfrm>
          <a:prstGeom prst="flowChartTermina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b="1">
                <a:solidFill>
                  <a:schemeClr val="tx1"/>
                </a:solidFill>
                <a:latin typeface="Lucida Sans" panose="020B0602030504020204" pitchFamily="34" charset="0"/>
              </a:rPr>
              <a:t>Support</a:t>
            </a:r>
          </a:p>
        </p:txBody>
      </p:sp>
      <p:sp>
        <p:nvSpPr>
          <p:cNvPr id="7" name="Flowchart: Terminator 6">
            <a:extLst>
              <a:ext uri="{FF2B5EF4-FFF2-40B4-BE49-F238E27FC236}">
                <a16:creationId xmlns:a16="http://schemas.microsoft.com/office/drawing/2014/main" id="{15371D94-14D9-3244-F871-CE31579F6755}"/>
              </a:ext>
              <a:ext uri="{C183D7F6-B498-43B3-948B-1728B52AA6E4}">
                <adec:decorative xmlns:adec="http://schemas.microsoft.com/office/drawing/2017/decorative" val="1"/>
              </a:ext>
            </a:extLst>
          </p:cNvPr>
          <p:cNvSpPr/>
          <p:nvPr/>
        </p:nvSpPr>
        <p:spPr>
          <a:xfrm>
            <a:off x="69273" y="3910265"/>
            <a:ext cx="329271" cy="1056590"/>
          </a:xfrm>
          <a:prstGeom prst="flowChartTermina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US" sz="800" b="1" dirty="0">
                <a:solidFill>
                  <a:schemeClr val="tx1"/>
                </a:solidFill>
                <a:latin typeface="Lucida Sans" panose="020B0602030504020204" pitchFamily="34" charset="0"/>
                <a:cs typeface="Arial"/>
              </a:rPr>
              <a:t>Executive Function</a:t>
            </a:r>
          </a:p>
        </p:txBody>
      </p:sp>
    </p:spTree>
    <p:extLst>
      <p:ext uri="{BB962C8B-B14F-4D97-AF65-F5344CB8AC3E}">
        <p14:creationId xmlns:p14="http://schemas.microsoft.com/office/powerpoint/2010/main" val="4285635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72F6F-BA45-5C78-DDD7-BC5BAB9128B7}"/>
              </a:ext>
            </a:extLst>
          </p:cNvPr>
          <p:cNvSpPr>
            <a:spLocks noGrp="1"/>
          </p:cNvSpPr>
          <p:nvPr>
            <p:ph type="title" idx="4294967295"/>
          </p:nvPr>
        </p:nvSpPr>
        <p:spPr>
          <a:xfrm>
            <a:off x="459486" y="-849194"/>
            <a:ext cx="7990184" cy="849194"/>
          </a:xfrm>
        </p:spPr>
        <p:txBody>
          <a:bodyPr vert="horz" lIns="91440" tIns="45720" rIns="91440" bIns="45720" rtlCol="0" anchor="b">
            <a:normAutofit/>
          </a:bodyPr>
          <a:lstStyle/>
          <a:p>
            <a:r>
              <a:rPr lang="en-US" dirty="0">
                <a:latin typeface="Abadi" panose="020B0604020104020204" pitchFamily="34" charset="0"/>
                <a:cs typeface="Arial" panose="020B0604020202020204" pitchFamily="34" charset="0"/>
              </a:rPr>
              <a:t>Action and expression</a:t>
            </a:r>
          </a:p>
        </p:txBody>
      </p:sp>
      <p:pic>
        <p:nvPicPr>
          <p:cNvPr id="2" name="Picture 1" descr="Action and Expression considerations from the Universal Design for Learning Guidelines.">
            <a:extLst>
              <a:ext uri="{FF2B5EF4-FFF2-40B4-BE49-F238E27FC236}">
                <a16:creationId xmlns:a16="http://schemas.microsoft.com/office/drawing/2014/main" id="{8EC3FED0-4E1D-0A4F-FD11-4A419AC95912}"/>
              </a:ext>
            </a:extLst>
          </p:cNvPr>
          <p:cNvPicPr>
            <a:picLocks noChangeAspect="1"/>
          </p:cNvPicPr>
          <p:nvPr/>
        </p:nvPicPr>
        <p:blipFill>
          <a:blip r:embed="rId2"/>
          <a:stretch>
            <a:fillRect/>
          </a:stretch>
        </p:blipFill>
        <p:spPr>
          <a:xfrm>
            <a:off x="281490" y="0"/>
            <a:ext cx="2759273" cy="5143500"/>
          </a:xfrm>
          <a:prstGeom prst="rect">
            <a:avLst/>
          </a:prstGeom>
        </p:spPr>
      </p:pic>
      <p:pic>
        <p:nvPicPr>
          <p:cNvPr id="20" name="Picture 19" descr="A brain with the front lobe highlighted; action and expression considerations target the &quot;how&quot; of learning.">
            <a:extLst>
              <a:ext uri="{FF2B5EF4-FFF2-40B4-BE49-F238E27FC236}">
                <a16:creationId xmlns:a16="http://schemas.microsoft.com/office/drawing/2014/main" id="{C9129377-9CE1-B927-C0EF-F804E88C1098}"/>
              </a:ext>
            </a:extLst>
          </p:cNvPr>
          <p:cNvPicPr>
            <a:picLocks noChangeAspect="1"/>
          </p:cNvPicPr>
          <p:nvPr/>
        </p:nvPicPr>
        <p:blipFill>
          <a:blip r:embed="rId3"/>
          <a:stretch>
            <a:fillRect/>
          </a:stretch>
        </p:blipFill>
        <p:spPr>
          <a:xfrm>
            <a:off x="3150058" y="1068175"/>
            <a:ext cx="1154487" cy="2570039"/>
          </a:xfrm>
          <a:prstGeom prst="rect">
            <a:avLst/>
          </a:prstGeom>
          <a:ln w="57150">
            <a:solidFill>
              <a:srgbClr val="A8DEF3"/>
            </a:solidFill>
          </a:ln>
        </p:spPr>
      </p:pic>
      <p:sp>
        <p:nvSpPr>
          <p:cNvPr id="17" name="Rectangle 8">
            <a:extLst>
              <a:ext uri="{FF2B5EF4-FFF2-40B4-BE49-F238E27FC236}">
                <a16:creationId xmlns:a16="http://schemas.microsoft.com/office/drawing/2014/main" id="{9C8ABEBE-5722-E0B1-8D88-3AE153CEFF7C}"/>
              </a:ext>
            </a:extLst>
          </p:cNvPr>
          <p:cNvSpPr>
            <a:spLocks noChangeArrowheads="1"/>
          </p:cNvSpPr>
          <p:nvPr/>
        </p:nvSpPr>
        <p:spPr bwMode="auto">
          <a:xfrm>
            <a:off x="4470636" y="783534"/>
            <a:ext cx="4523621" cy="3139321"/>
          </a:xfrm>
          <a:prstGeom prst="rect">
            <a:avLst/>
          </a:prstGeom>
          <a:noFill/>
          <a:ln w="57150">
            <a:solidFill>
              <a:srgbClr val="A8DEF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i="0" u="none" strike="noStrike" cap="none" normalizeH="0" baseline="0" dirty="0">
                <a:ln>
                  <a:noFill/>
                </a:ln>
                <a:solidFill>
                  <a:schemeClr val="tx1"/>
                </a:solidFill>
                <a:effectLst/>
                <a:latin typeface="Abadi" panose="020B0604020104020204" pitchFamily="34" charset="0"/>
                <a:ea typeface="Open Sans" panose="020B0606030504020204" pitchFamily="34" charset="0"/>
                <a:cs typeface="Arial" panose="020B0604020202020204" pitchFamily="34" charset="0"/>
              </a:rPr>
              <a:t>The Frontal </a:t>
            </a:r>
            <a:r>
              <a:rPr lang="en-US" altLang="en-US" sz="1800" dirty="0">
                <a:solidFill>
                  <a:schemeClr val="tx1"/>
                </a:solidFill>
                <a:latin typeface="Abadi" panose="020B0604020104020204" pitchFamily="34" charset="0"/>
                <a:ea typeface="Open Sans" panose="020B0606030504020204" pitchFamily="34" charset="0"/>
                <a:cs typeface="Arial" panose="020B0604020202020204" pitchFamily="34" charset="0"/>
              </a:rPr>
              <a:t>L</a:t>
            </a:r>
            <a:r>
              <a:rPr kumimoji="0" lang="en-US" altLang="en-US" sz="1800" i="0" u="none" strike="noStrike" cap="none" normalizeH="0" baseline="0" dirty="0">
                <a:ln>
                  <a:noFill/>
                </a:ln>
                <a:solidFill>
                  <a:schemeClr val="tx1"/>
                </a:solidFill>
                <a:effectLst/>
                <a:latin typeface="Abadi" panose="020B0604020104020204" pitchFamily="34" charset="0"/>
                <a:ea typeface="Open Sans" panose="020B0606030504020204" pitchFamily="34" charset="0"/>
                <a:cs typeface="Arial" panose="020B0604020202020204" pitchFamily="34" charset="0"/>
              </a:rPr>
              <a:t>obes are the largest part of the brain’s cerebral cortex. They play a big role in what we call “higher-level” thinking. These lobes help with important skills like making decisions, planning, solving problems, and thinking through ideas. They also control voluntary movements, attention, language understanding, and overall intelligence. In short, the frontal lobes are key for many functions that help us learn, communicate, and make choices every day.</a:t>
            </a:r>
            <a:endParaRPr kumimoji="0" lang="en-US" altLang="en-US" sz="4000" i="0" u="none" strike="noStrike" cap="none" normalizeH="0" baseline="0" dirty="0">
              <a:ln>
                <a:noFill/>
              </a:ln>
              <a:solidFill>
                <a:schemeClr val="tx1"/>
              </a:solidFill>
              <a:effectLst/>
              <a:latin typeface="Abadi" panose="020B0604020104020204" pitchFamily="34" charset="0"/>
              <a:ea typeface="Open Sans" panose="020B0606030504020204" pitchFamily="34" charset="0"/>
              <a:cs typeface="Arial" panose="020B0604020202020204" pitchFamily="34" charset="0"/>
            </a:endParaRPr>
          </a:p>
        </p:txBody>
      </p:sp>
      <p:sp>
        <p:nvSpPr>
          <p:cNvPr id="4" name="Flowchart: Terminator 3">
            <a:extLst>
              <a:ext uri="{FF2B5EF4-FFF2-40B4-BE49-F238E27FC236}">
                <a16:creationId xmlns:a16="http://schemas.microsoft.com/office/drawing/2014/main" id="{DF36683F-B8FF-24F7-3CA8-8013E7AE5A2E}"/>
              </a:ext>
              <a:ext uri="{C183D7F6-B498-43B3-948B-1728B52AA6E4}">
                <adec:decorative xmlns:adec="http://schemas.microsoft.com/office/drawing/2017/decorative" val="1"/>
              </a:ext>
            </a:extLst>
          </p:cNvPr>
          <p:cNvSpPr/>
          <p:nvPr/>
        </p:nvSpPr>
        <p:spPr>
          <a:xfrm>
            <a:off x="48379" y="3941180"/>
            <a:ext cx="233111" cy="894735"/>
          </a:xfrm>
          <a:prstGeom prst="flowChartTermina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b="1">
                <a:solidFill>
                  <a:schemeClr val="tx1"/>
                </a:solidFill>
                <a:latin typeface="Lucida Sans" panose="020B0602030504020204" pitchFamily="34" charset="0"/>
              </a:rPr>
              <a:t>Executive Function</a:t>
            </a:r>
          </a:p>
        </p:txBody>
      </p:sp>
      <p:sp>
        <p:nvSpPr>
          <p:cNvPr id="6" name="Flowchart: Terminator 5">
            <a:extLst>
              <a:ext uri="{FF2B5EF4-FFF2-40B4-BE49-F238E27FC236}">
                <a16:creationId xmlns:a16="http://schemas.microsoft.com/office/drawing/2014/main" id="{E74A806F-4169-2797-CE7B-FD8F5E45A150}"/>
              </a:ext>
              <a:ext uri="{C183D7F6-B498-43B3-948B-1728B52AA6E4}">
                <adec:decorative xmlns:adec="http://schemas.microsoft.com/office/drawing/2017/decorative" val="1"/>
              </a:ext>
            </a:extLst>
          </p:cNvPr>
          <p:cNvSpPr/>
          <p:nvPr/>
        </p:nvSpPr>
        <p:spPr>
          <a:xfrm>
            <a:off x="49297" y="2570039"/>
            <a:ext cx="233111" cy="751974"/>
          </a:xfrm>
          <a:prstGeom prst="flowChartTermina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b="1">
                <a:solidFill>
                  <a:schemeClr val="tx1"/>
                </a:solidFill>
                <a:latin typeface="Lucida Sans" panose="020B0602030504020204" pitchFamily="34" charset="0"/>
              </a:rPr>
              <a:t>Support</a:t>
            </a:r>
          </a:p>
        </p:txBody>
      </p:sp>
      <p:sp>
        <p:nvSpPr>
          <p:cNvPr id="8" name="Flowchart: Terminator 7">
            <a:extLst>
              <a:ext uri="{FF2B5EF4-FFF2-40B4-BE49-F238E27FC236}">
                <a16:creationId xmlns:a16="http://schemas.microsoft.com/office/drawing/2014/main" id="{C9594722-8E20-0D5F-BDBF-A4E592011B72}"/>
              </a:ext>
              <a:ext uri="{C183D7F6-B498-43B3-948B-1728B52AA6E4}">
                <adec:decorative xmlns:adec="http://schemas.microsoft.com/office/drawing/2017/decorative" val="1"/>
              </a:ext>
            </a:extLst>
          </p:cNvPr>
          <p:cNvSpPr/>
          <p:nvPr/>
        </p:nvSpPr>
        <p:spPr>
          <a:xfrm>
            <a:off x="48379" y="1198898"/>
            <a:ext cx="233111" cy="751974"/>
          </a:xfrm>
          <a:prstGeom prst="flowChartTermina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800" b="1">
                <a:solidFill>
                  <a:schemeClr val="tx1"/>
                </a:solidFill>
                <a:latin typeface="Lucida Sans" panose="020B0602030504020204" pitchFamily="34" charset="0"/>
              </a:rPr>
              <a:t>Access</a:t>
            </a:r>
          </a:p>
        </p:txBody>
      </p:sp>
    </p:spTree>
    <p:extLst>
      <p:ext uri="{BB962C8B-B14F-4D97-AF65-F5344CB8AC3E}">
        <p14:creationId xmlns:p14="http://schemas.microsoft.com/office/powerpoint/2010/main" val="2380987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5F28E-1AFD-B4BF-17C1-B5D5C0BA3EA8}"/>
              </a:ext>
            </a:extLst>
          </p:cNvPr>
          <p:cNvSpPr txBox="1">
            <a:spLocks noGrp="1"/>
          </p:cNvSpPr>
          <p:nvPr>
            <p:ph type="title" idx="4294967295"/>
          </p:nvPr>
        </p:nvSpPr>
        <p:spPr>
          <a:xfrm>
            <a:off x="85241" y="165100"/>
            <a:ext cx="9283484"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badi" panose="020B0604020104020204" pitchFamily="34" charset="0"/>
                <a:ea typeface="Arial"/>
                <a:cs typeface="Arial"/>
                <a:sym typeface="Arial"/>
              </a:rPr>
              <a:t>How does technology support Universal Design for Learning? </a:t>
            </a:r>
          </a:p>
        </p:txBody>
      </p:sp>
      <p:pic>
        <p:nvPicPr>
          <p:cNvPr id="4" name="Picture 3" descr="A child holding a tablet.">
            <a:extLst>
              <a:ext uri="{FF2B5EF4-FFF2-40B4-BE49-F238E27FC236}">
                <a16:creationId xmlns:a16="http://schemas.microsoft.com/office/drawing/2014/main" id="{034CFE07-C277-BC93-8B6A-8B2480900E77}"/>
              </a:ext>
            </a:extLst>
          </p:cNvPr>
          <p:cNvPicPr>
            <a:picLocks noChangeAspect="1"/>
          </p:cNvPicPr>
          <p:nvPr/>
        </p:nvPicPr>
        <p:blipFill>
          <a:blip r:embed="rId3"/>
          <a:stretch>
            <a:fillRect/>
          </a:stretch>
        </p:blipFill>
        <p:spPr>
          <a:xfrm>
            <a:off x="1656861" y="865309"/>
            <a:ext cx="5525478" cy="3108081"/>
          </a:xfrm>
          <a:prstGeom prst="rect">
            <a:avLst/>
          </a:prstGeom>
        </p:spPr>
      </p:pic>
      <p:sp>
        <p:nvSpPr>
          <p:cNvPr id="6" name="TextBox 5">
            <a:extLst>
              <a:ext uri="{FF2B5EF4-FFF2-40B4-BE49-F238E27FC236}">
                <a16:creationId xmlns:a16="http://schemas.microsoft.com/office/drawing/2014/main" id="{142B8997-A12F-07D6-678F-8889C3EE12F3}"/>
              </a:ext>
            </a:extLst>
          </p:cNvPr>
          <p:cNvSpPr txBox="1"/>
          <p:nvPr/>
        </p:nvSpPr>
        <p:spPr>
          <a:xfrm>
            <a:off x="311859" y="4180701"/>
            <a:ext cx="8520281" cy="646331"/>
          </a:xfrm>
          <a:prstGeom prst="rect">
            <a:avLst/>
          </a:prstGeom>
          <a:noFill/>
        </p:spPr>
        <p:txBody>
          <a:bodyPr wrap="none" rtlCol="0">
            <a:spAutoFit/>
          </a:bodyPr>
          <a:lstStyle/>
          <a:p>
            <a:r>
              <a:rPr lang="en-US" sz="1800" dirty="0">
                <a:latin typeface="Abadi" panose="020B0604020104020204" pitchFamily="34" charset="0"/>
              </a:rPr>
              <a:t>What are some examples from your own life in how technology removes barriers?</a:t>
            </a:r>
          </a:p>
          <a:p>
            <a:pPr algn="ctr"/>
            <a:r>
              <a:rPr lang="en-US" sz="1800" dirty="0">
                <a:latin typeface="Abadi" panose="020B0604020104020204" pitchFamily="34" charset="0"/>
              </a:rPr>
              <a:t>Waterfall in the chat</a:t>
            </a:r>
          </a:p>
        </p:txBody>
      </p:sp>
    </p:spTree>
    <p:extLst>
      <p:ext uri="{BB962C8B-B14F-4D97-AF65-F5344CB8AC3E}">
        <p14:creationId xmlns:p14="http://schemas.microsoft.com/office/powerpoint/2010/main" val="1261532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33A1-F930-0F77-24A5-A3B6F08011BA}"/>
              </a:ext>
            </a:extLst>
          </p:cNvPr>
          <p:cNvSpPr>
            <a:spLocks noGrp="1"/>
          </p:cNvSpPr>
          <p:nvPr>
            <p:ph type="title"/>
          </p:nvPr>
        </p:nvSpPr>
        <p:spPr>
          <a:xfrm>
            <a:off x="311700" y="110239"/>
            <a:ext cx="8520600" cy="572700"/>
          </a:xfrm>
        </p:spPr>
        <p:txBody>
          <a:bodyPr>
            <a:normAutofit fontScale="90000"/>
          </a:bodyPr>
          <a:lstStyle/>
          <a:p>
            <a:r>
              <a:rPr lang="en-US" b="1" dirty="0">
                <a:latin typeface="Abadi" panose="020F0502020204030204" pitchFamily="34" charset="0"/>
              </a:rPr>
              <a:t>Welcome!</a:t>
            </a:r>
          </a:p>
        </p:txBody>
      </p:sp>
      <p:sp>
        <p:nvSpPr>
          <p:cNvPr id="3" name="Text Placeholder 2">
            <a:extLst>
              <a:ext uri="{FF2B5EF4-FFF2-40B4-BE49-F238E27FC236}">
                <a16:creationId xmlns:a16="http://schemas.microsoft.com/office/drawing/2014/main" id="{E6249430-BA06-5DF2-EFC7-DBD343EB3E86}"/>
              </a:ext>
            </a:extLst>
          </p:cNvPr>
          <p:cNvSpPr>
            <a:spLocks noGrp="1"/>
          </p:cNvSpPr>
          <p:nvPr>
            <p:ph type="body" idx="1"/>
          </p:nvPr>
        </p:nvSpPr>
        <p:spPr>
          <a:xfrm>
            <a:off x="311700" y="682939"/>
            <a:ext cx="8520600" cy="3848493"/>
          </a:xfrm>
        </p:spPr>
        <p:txBody>
          <a:bodyPr>
            <a:normAutofit fontScale="92500" lnSpcReduction="10000"/>
          </a:bodyPr>
          <a:lstStyle/>
          <a:p>
            <a:pPr marL="114300" indent="0">
              <a:buNone/>
            </a:pPr>
            <a:r>
              <a:rPr lang="en-US" b="1" dirty="0">
                <a:solidFill>
                  <a:srgbClr val="0F326D"/>
                </a:solidFill>
                <a:latin typeface="Abadi" panose="020F0502020204030204" pitchFamily="34" charset="0"/>
              </a:rPr>
              <a:t>In the chat, please add your: </a:t>
            </a:r>
          </a:p>
          <a:p>
            <a:r>
              <a:rPr lang="en-US" dirty="0">
                <a:solidFill>
                  <a:srgbClr val="0F326D"/>
                </a:solidFill>
                <a:latin typeface="Abadi" panose="020F0502020204030204" pitchFamily="34" charset="0"/>
              </a:rPr>
              <a:t>Name </a:t>
            </a:r>
          </a:p>
          <a:p>
            <a:pPr>
              <a:spcAft>
                <a:spcPts val="1800"/>
              </a:spcAft>
            </a:pPr>
            <a:r>
              <a:rPr lang="en-US" dirty="0">
                <a:solidFill>
                  <a:srgbClr val="0F326D"/>
                </a:solidFill>
                <a:latin typeface="Abadi" panose="020F0502020204030204" pitchFamily="34" charset="0"/>
              </a:rPr>
              <a:t>Roll</a:t>
            </a:r>
          </a:p>
          <a:p>
            <a:pPr marL="114300" indent="0">
              <a:buNone/>
            </a:pPr>
            <a:r>
              <a:rPr lang="en-US" b="1" dirty="0">
                <a:solidFill>
                  <a:srgbClr val="0F326D"/>
                </a:solidFill>
                <a:latin typeface="Abadi" panose="020F0502020204030204" pitchFamily="34" charset="0"/>
              </a:rPr>
              <a:t>Who we are: </a:t>
            </a:r>
          </a:p>
          <a:p>
            <a:pPr indent="-342900"/>
            <a:r>
              <a:rPr lang="en-US" b="1" dirty="0">
                <a:solidFill>
                  <a:srgbClr val="0F326D"/>
                </a:solidFill>
                <a:latin typeface="Abadi" panose="020F0502020204030204" pitchFamily="34" charset="0"/>
              </a:rPr>
              <a:t>Katherine Freeman </a:t>
            </a:r>
            <a:r>
              <a:rPr lang="en-US" dirty="0">
                <a:solidFill>
                  <a:srgbClr val="0F326D"/>
                </a:solidFill>
                <a:latin typeface="Abadi" panose="020F0502020204030204" pitchFamily="34" charset="0"/>
              </a:rPr>
              <a:t>– Colorado Multi-Tiered System of Supports (COMTSS) Regional Specialist </a:t>
            </a:r>
          </a:p>
          <a:p>
            <a:pPr indent="-342900">
              <a:spcAft>
                <a:spcPts val="1800"/>
              </a:spcAft>
            </a:pPr>
            <a:r>
              <a:rPr lang="en-US" b="1" dirty="0">
                <a:solidFill>
                  <a:srgbClr val="0F326D"/>
                </a:solidFill>
                <a:latin typeface="Abadi" panose="020F0502020204030204" pitchFamily="34" charset="0"/>
              </a:rPr>
              <a:t>Milcah Hawk </a:t>
            </a:r>
            <a:r>
              <a:rPr lang="en-US" dirty="0">
                <a:solidFill>
                  <a:srgbClr val="0F326D"/>
                </a:solidFill>
                <a:latin typeface="Abadi" panose="020F0502020204030204" pitchFamily="34" charset="0"/>
              </a:rPr>
              <a:t>– COMTSS Regional Specialist </a:t>
            </a:r>
          </a:p>
          <a:p>
            <a:pPr marL="114300" indent="0">
              <a:buNone/>
            </a:pPr>
            <a:r>
              <a:rPr lang="en-US" sz="1900" dirty="0">
                <a:solidFill>
                  <a:srgbClr val="0F326D"/>
                </a:solidFill>
                <a:latin typeface="Abadi" panose="020F0502020204030204" pitchFamily="34" charset="0"/>
              </a:rPr>
              <a:t>This series is presented in collaboration with the Office of Special Education, Office of Gifted Education, and the Office of Standards and Instructional Support. </a:t>
            </a:r>
          </a:p>
          <a:p>
            <a:pPr marL="76200" indent="0">
              <a:buNone/>
            </a:pPr>
            <a:endParaRPr lang="en-US" dirty="0"/>
          </a:p>
        </p:txBody>
      </p:sp>
      <p:pic>
        <p:nvPicPr>
          <p:cNvPr id="7" name="Picture 6" descr="Happy New Year 2026">
            <a:extLst>
              <a:ext uri="{FF2B5EF4-FFF2-40B4-BE49-F238E27FC236}">
                <a16:creationId xmlns:a16="http://schemas.microsoft.com/office/drawing/2014/main" id="{3A5086EF-E1EC-4F9A-2EF1-24554C96A5C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881420" y="310833"/>
            <a:ext cx="2852929" cy="1711758"/>
          </a:xfrm>
          <a:prstGeom prst="rect">
            <a:avLst/>
          </a:prstGeom>
        </p:spPr>
      </p:pic>
    </p:spTree>
    <p:extLst>
      <p:ext uri="{BB962C8B-B14F-4D97-AF65-F5344CB8AC3E}">
        <p14:creationId xmlns:p14="http://schemas.microsoft.com/office/powerpoint/2010/main" val="4131563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3E53-579F-0704-B048-68CD83DD01DC}"/>
              </a:ext>
            </a:extLst>
          </p:cNvPr>
          <p:cNvSpPr>
            <a:spLocks noGrp="1"/>
          </p:cNvSpPr>
          <p:nvPr>
            <p:ph type="title"/>
          </p:nvPr>
        </p:nvSpPr>
        <p:spPr>
          <a:xfrm>
            <a:off x="103179" y="197688"/>
            <a:ext cx="9031294" cy="572700"/>
          </a:xfrm>
        </p:spPr>
        <p:txBody>
          <a:bodyPr>
            <a:noAutofit/>
          </a:bodyPr>
          <a:lstStyle/>
          <a:p>
            <a:r>
              <a:rPr lang="en-US" sz="2100" b="1" dirty="0">
                <a:latin typeface="Abadi" panose="020B0604020104020204" pitchFamily="34" charset="0"/>
              </a:rPr>
              <a:t>A Tier 1 Lesson </a:t>
            </a:r>
            <a:r>
              <a:rPr lang="en-US" sz="2100" b="1" u="sng" dirty="0">
                <a:latin typeface="Abadi" panose="020B0604020104020204" pitchFamily="34" charset="0"/>
              </a:rPr>
              <a:t>Without</a:t>
            </a:r>
            <a:r>
              <a:rPr lang="en-US" sz="2100" b="1" dirty="0">
                <a:latin typeface="Abadi" panose="020B0604020104020204" pitchFamily="34" charset="0"/>
              </a:rPr>
              <a:t> Universal Design for Learning Principles: Context</a:t>
            </a:r>
          </a:p>
        </p:txBody>
      </p:sp>
      <p:sp>
        <p:nvSpPr>
          <p:cNvPr id="3" name="Text Placeholder 2">
            <a:extLst>
              <a:ext uri="{FF2B5EF4-FFF2-40B4-BE49-F238E27FC236}">
                <a16:creationId xmlns:a16="http://schemas.microsoft.com/office/drawing/2014/main" id="{84C5569C-30D2-30EC-F673-101A63BAF3B5}"/>
              </a:ext>
            </a:extLst>
          </p:cNvPr>
          <p:cNvSpPr>
            <a:spLocks noGrp="1"/>
          </p:cNvSpPr>
          <p:nvPr>
            <p:ph type="body" idx="1"/>
          </p:nvPr>
        </p:nvSpPr>
        <p:spPr>
          <a:xfrm>
            <a:off x="311700" y="951493"/>
            <a:ext cx="8520600" cy="3416400"/>
          </a:xfrm>
        </p:spPr>
        <p:txBody>
          <a:bodyPr/>
          <a:lstStyle/>
          <a:p>
            <a:pPr marL="76200" indent="0">
              <a:spcAft>
                <a:spcPts val="2400"/>
              </a:spcAft>
              <a:buNone/>
            </a:pPr>
            <a:r>
              <a:rPr lang="en-US" sz="1800" b="1" dirty="0">
                <a:latin typeface="Abadi" panose="020B0604020104020204" pitchFamily="34" charset="0"/>
              </a:rPr>
              <a:t>Context:</a:t>
            </a:r>
            <a:r>
              <a:rPr lang="en-US" sz="1800" dirty="0">
                <a:latin typeface="Abadi" panose="020B0604020104020204" pitchFamily="34" charset="0"/>
              </a:rPr>
              <a:t> 6th grade language arts, 25 students; diverse group including students from various cultural backgrounds, 3 ML students, 4 students with IEPs, 2 students with ALPs</a:t>
            </a:r>
          </a:p>
          <a:p>
            <a:pPr marL="76200" indent="0">
              <a:lnSpc>
                <a:spcPct val="114999"/>
              </a:lnSpc>
              <a:buNone/>
            </a:pPr>
            <a:r>
              <a:rPr lang="en-US" sz="1800" b="1" dirty="0">
                <a:latin typeface="Abadi" panose="020B0604020104020204" pitchFamily="34" charset="0"/>
              </a:rPr>
              <a:t>Instructional Environment: </a:t>
            </a:r>
          </a:p>
          <a:p>
            <a:pPr>
              <a:lnSpc>
                <a:spcPct val="114999"/>
              </a:lnSpc>
            </a:pPr>
            <a:r>
              <a:rPr lang="en-US" sz="1800" dirty="0">
                <a:latin typeface="Abadi" panose="020B0604020104020204" pitchFamily="34" charset="0"/>
              </a:rPr>
              <a:t>Traditional rows of desks facing the front</a:t>
            </a:r>
          </a:p>
          <a:p>
            <a:pPr>
              <a:lnSpc>
                <a:spcPct val="114999"/>
              </a:lnSpc>
            </a:pPr>
            <a:r>
              <a:rPr lang="en-US" sz="1800" dirty="0">
                <a:latin typeface="Abadi" panose="020B0604020104020204" pitchFamily="34" charset="0"/>
              </a:rPr>
              <a:t>Walls display posters with literary terms and grammar rules</a:t>
            </a:r>
          </a:p>
          <a:p>
            <a:pPr>
              <a:lnSpc>
                <a:spcPct val="114999"/>
              </a:lnSpc>
            </a:pPr>
            <a:r>
              <a:rPr lang="en-US" sz="1800" dirty="0">
                <a:latin typeface="Abadi" panose="020B0604020104020204" pitchFamily="34" charset="0"/>
              </a:rPr>
              <a:t>Single projector used for presentations</a:t>
            </a:r>
          </a:p>
          <a:p>
            <a:pPr>
              <a:lnSpc>
                <a:spcPct val="114999"/>
              </a:lnSpc>
            </a:pPr>
            <a:r>
              <a:rPr lang="en-US" sz="1800" dirty="0">
                <a:latin typeface="Abadi" panose="020B0604020104020204" pitchFamily="34" charset="0"/>
              </a:rPr>
              <a:t>Minimal flexible seating</a:t>
            </a:r>
          </a:p>
          <a:p>
            <a:pPr>
              <a:lnSpc>
                <a:spcPct val="114999"/>
              </a:lnSpc>
            </a:pPr>
            <a:r>
              <a:rPr lang="en-US" sz="1800" dirty="0">
                <a:latin typeface="Abadi" panose="020B0604020104020204" pitchFamily="34" charset="0"/>
              </a:rPr>
              <a:t>Learning resources on table at back of the room</a:t>
            </a:r>
          </a:p>
          <a:p>
            <a:pPr>
              <a:lnSpc>
                <a:spcPct val="114999"/>
              </a:lnSpc>
            </a:pPr>
            <a:endParaRPr lang="en-US" sz="1600" dirty="0"/>
          </a:p>
        </p:txBody>
      </p:sp>
    </p:spTree>
    <p:extLst>
      <p:ext uri="{BB962C8B-B14F-4D97-AF65-F5344CB8AC3E}">
        <p14:creationId xmlns:p14="http://schemas.microsoft.com/office/powerpoint/2010/main" val="44924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ABD1-1588-D608-BA7A-4271A27D6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43BDE-FC3A-21F0-6115-7A131DDD80DB}"/>
              </a:ext>
            </a:extLst>
          </p:cNvPr>
          <p:cNvSpPr>
            <a:spLocks noGrp="1"/>
          </p:cNvSpPr>
          <p:nvPr>
            <p:ph type="title"/>
          </p:nvPr>
        </p:nvSpPr>
        <p:spPr>
          <a:xfrm>
            <a:off x="132931" y="94772"/>
            <a:ext cx="9146339" cy="775223"/>
          </a:xfrm>
        </p:spPr>
        <p:txBody>
          <a:bodyPr>
            <a:noAutofit/>
          </a:bodyPr>
          <a:lstStyle/>
          <a:p>
            <a:r>
              <a:rPr lang="en-US" sz="2000" b="1" dirty="0">
                <a:latin typeface="Abadi" panose="020B0604020104020204" pitchFamily="34" charset="0"/>
              </a:rPr>
              <a:t>A Tier 1 Lesson </a:t>
            </a:r>
            <a:r>
              <a:rPr lang="en-US" sz="2000" b="1" u="sng" dirty="0">
                <a:latin typeface="Abadi" panose="020B0604020104020204" pitchFamily="34" charset="0"/>
              </a:rPr>
              <a:t>Without </a:t>
            </a:r>
            <a:r>
              <a:rPr lang="en-US" sz="2000" b="1" dirty="0">
                <a:latin typeface="Abadi" panose="020B0604020104020204" pitchFamily="34" charset="0"/>
                <a:cs typeface="Arial"/>
              </a:rPr>
              <a:t>Universal Design for Learning Principles</a:t>
            </a:r>
            <a:r>
              <a:rPr lang="en-US" sz="2000" b="1" dirty="0">
                <a:latin typeface="Abadi" panose="020B0604020104020204" pitchFamily="34" charset="0"/>
              </a:rPr>
              <a:t>: Standards and Goals</a:t>
            </a:r>
          </a:p>
        </p:txBody>
      </p:sp>
      <p:sp>
        <p:nvSpPr>
          <p:cNvPr id="3" name="Text Placeholder 2">
            <a:extLst>
              <a:ext uri="{FF2B5EF4-FFF2-40B4-BE49-F238E27FC236}">
                <a16:creationId xmlns:a16="http://schemas.microsoft.com/office/drawing/2014/main" id="{365AC3B9-AD6B-B974-A086-04F46EA7E8BD}"/>
              </a:ext>
            </a:extLst>
          </p:cNvPr>
          <p:cNvSpPr>
            <a:spLocks noGrp="1"/>
          </p:cNvSpPr>
          <p:nvPr>
            <p:ph type="body" idx="1"/>
          </p:nvPr>
        </p:nvSpPr>
        <p:spPr>
          <a:xfrm>
            <a:off x="249215" y="855707"/>
            <a:ext cx="8709286" cy="3660694"/>
          </a:xfrm>
        </p:spPr>
        <p:txBody>
          <a:bodyPr>
            <a:normAutofit lnSpcReduction="10000"/>
          </a:bodyPr>
          <a:lstStyle/>
          <a:p>
            <a:pPr marL="76200" indent="0">
              <a:lnSpc>
                <a:spcPct val="114999"/>
              </a:lnSpc>
              <a:buNone/>
            </a:pPr>
            <a:r>
              <a:rPr lang="en-US" sz="1800" b="1" dirty="0">
                <a:latin typeface="Abadi" panose="020B0604020104020204" pitchFamily="34" charset="0"/>
              </a:rPr>
              <a:t>Standards: </a:t>
            </a:r>
            <a:endParaRPr lang="en-US" dirty="0"/>
          </a:p>
          <a:p>
            <a:pPr>
              <a:lnSpc>
                <a:spcPct val="114999"/>
              </a:lnSpc>
            </a:pPr>
            <a:r>
              <a:rPr lang="en-US" sz="1800" dirty="0">
                <a:latin typeface="Abadi" panose="020B0604020104020204" pitchFamily="34" charset="0"/>
              </a:rPr>
              <a:t>CCSS.RL.6.3: Describe how a particular story's or drama's plot unfolds in a series of episodes as well as how the characters respond or change as the plot moves toward a resolution.</a:t>
            </a:r>
          </a:p>
          <a:p>
            <a:pPr>
              <a:lnSpc>
                <a:spcPct val="114999"/>
              </a:lnSpc>
              <a:spcAft>
                <a:spcPts val="2400"/>
              </a:spcAft>
            </a:pPr>
            <a:r>
              <a:rPr lang="en-US" sz="1800" dirty="0">
                <a:latin typeface="Abadi" panose="020B0604020104020204" pitchFamily="34" charset="0"/>
              </a:rPr>
              <a:t>CCSS.RL.6.1: Cite textual evidence to support analysis of what the text says explicitly as well as inferences drawn from the text.</a:t>
            </a:r>
            <a:endParaRPr lang="en-US" sz="1800" b="1" dirty="0">
              <a:latin typeface="Abadi" panose="020B0604020104020204" pitchFamily="34" charset="0"/>
            </a:endParaRPr>
          </a:p>
          <a:p>
            <a:pPr marL="76200" indent="0">
              <a:lnSpc>
                <a:spcPct val="114999"/>
              </a:lnSpc>
              <a:buNone/>
            </a:pPr>
            <a:r>
              <a:rPr lang="en-US" sz="1800" b="1" dirty="0">
                <a:latin typeface="Abadi" panose="020B0604020104020204" pitchFamily="34" charset="0"/>
              </a:rPr>
              <a:t>Learning Goals:</a:t>
            </a:r>
          </a:p>
          <a:p>
            <a:pPr marL="76200" indent="0">
              <a:lnSpc>
                <a:spcPct val="114999"/>
              </a:lnSpc>
              <a:buNone/>
            </a:pPr>
            <a:r>
              <a:rPr lang="en-US" sz="1800" dirty="0">
                <a:latin typeface="Abadi" panose="020B0604020104020204" pitchFamily="34" charset="0"/>
              </a:rPr>
              <a:t>Students will be able to:</a:t>
            </a:r>
          </a:p>
          <a:p>
            <a:pPr>
              <a:lnSpc>
                <a:spcPct val="114999"/>
              </a:lnSpc>
            </a:pPr>
            <a:r>
              <a:rPr lang="en-US" sz="1800" dirty="0">
                <a:latin typeface="Abadi" panose="020B0604020104020204" pitchFamily="34" charset="0"/>
              </a:rPr>
              <a:t>Define character development</a:t>
            </a:r>
          </a:p>
          <a:p>
            <a:pPr>
              <a:lnSpc>
                <a:spcPct val="114999"/>
              </a:lnSpc>
            </a:pPr>
            <a:r>
              <a:rPr lang="en-US" sz="1800" dirty="0">
                <a:latin typeface="Abadi" panose="020B0604020104020204" pitchFamily="34" charset="0"/>
              </a:rPr>
              <a:t>Write a paragraph with examples of how a character develops or changes in a novel </a:t>
            </a:r>
          </a:p>
          <a:p>
            <a:pPr marL="76200" indent="0">
              <a:lnSpc>
                <a:spcPct val="114999"/>
              </a:lnSpc>
              <a:buNone/>
            </a:pPr>
            <a:endParaRPr lang="en-US" sz="1600" b="1" dirty="0"/>
          </a:p>
          <a:p>
            <a:pPr>
              <a:lnSpc>
                <a:spcPct val="114999"/>
              </a:lnSpc>
            </a:pPr>
            <a:endParaRPr lang="en-US" sz="1600" dirty="0"/>
          </a:p>
        </p:txBody>
      </p:sp>
    </p:spTree>
    <p:extLst>
      <p:ext uri="{BB962C8B-B14F-4D97-AF65-F5344CB8AC3E}">
        <p14:creationId xmlns:p14="http://schemas.microsoft.com/office/powerpoint/2010/main" val="1318623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7135D-ACE7-D503-7251-210910B107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26156-4832-4817-B635-79DB1E5C3A25}"/>
              </a:ext>
            </a:extLst>
          </p:cNvPr>
          <p:cNvSpPr>
            <a:spLocks noGrp="1"/>
          </p:cNvSpPr>
          <p:nvPr>
            <p:ph type="title"/>
          </p:nvPr>
        </p:nvSpPr>
        <p:spPr>
          <a:xfrm>
            <a:off x="142875" y="59387"/>
            <a:ext cx="8379619" cy="935760"/>
          </a:xfrm>
        </p:spPr>
        <p:txBody>
          <a:bodyPr>
            <a:noAutofit/>
          </a:bodyPr>
          <a:lstStyle/>
          <a:p>
            <a:r>
              <a:rPr lang="en-US" sz="2600" b="1" dirty="0">
                <a:latin typeface="Abadi" panose="020B0604020104020204" pitchFamily="34" charset="0"/>
              </a:rPr>
              <a:t>A Tier 1 Lesson </a:t>
            </a:r>
            <a:r>
              <a:rPr lang="en-US" sz="2600" b="1" u="sng" dirty="0">
                <a:latin typeface="Abadi" panose="020B0604020104020204" pitchFamily="34" charset="0"/>
              </a:rPr>
              <a:t>Without</a:t>
            </a:r>
            <a:r>
              <a:rPr lang="en-US" sz="2600" b="1" dirty="0">
                <a:latin typeface="Abadi" panose="020B0604020104020204" pitchFamily="34" charset="0"/>
              </a:rPr>
              <a:t> </a:t>
            </a:r>
            <a:r>
              <a:rPr lang="en-US" sz="2400" b="1" dirty="0">
                <a:latin typeface="Abadi" panose="020B0604020104020204" pitchFamily="34" charset="0"/>
                <a:cs typeface="Arial"/>
              </a:rPr>
              <a:t>Universal Design  for Learning Principles</a:t>
            </a:r>
            <a:r>
              <a:rPr lang="en-US" sz="2600" b="1" dirty="0">
                <a:latin typeface="Abadi" panose="020B0604020104020204" pitchFamily="34" charset="0"/>
              </a:rPr>
              <a:t>: Lesson Outline</a:t>
            </a:r>
          </a:p>
        </p:txBody>
      </p:sp>
      <p:sp>
        <p:nvSpPr>
          <p:cNvPr id="9" name="TextBox 5">
            <a:extLst>
              <a:ext uri="{FF2B5EF4-FFF2-40B4-BE49-F238E27FC236}">
                <a16:creationId xmlns:a16="http://schemas.microsoft.com/office/drawing/2014/main" id="{560011EE-CD3D-58AE-7396-A3A203CA3DE5}"/>
              </a:ext>
            </a:extLst>
          </p:cNvPr>
          <p:cNvSpPr txBox="1"/>
          <p:nvPr/>
        </p:nvSpPr>
        <p:spPr>
          <a:xfrm>
            <a:off x="230782" y="1048463"/>
            <a:ext cx="8682436" cy="36533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4488" indent="-344488">
              <a:lnSpc>
                <a:spcPct val="114999"/>
              </a:lnSpc>
              <a:buFont typeface="+mj-lt"/>
              <a:buAutoNum type="arabicPeriod"/>
              <a:tabLst>
                <a:tab pos="344488" algn="l"/>
                <a:tab pos="400050" algn="l"/>
              </a:tabLst>
            </a:pPr>
            <a:r>
              <a:rPr lang="en-US" sz="1600" b="1" dirty="0">
                <a:solidFill>
                  <a:srgbClr val="123F7B"/>
                </a:solidFill>
                <a:latin typeface="Abadi" panose="020B0604020104020204" pitchFamily="34" charset="0"/>
                <a:ea typeface="Calibri"/>
                <a:cs typeface="Calibri"/>
              </a:rPr>
              <a:t>Introduction (15 min)</a:t>
            </a:r>
            <a:endParaRPr lang="en-US" sz="1600" b="1" dirty="0">
              <a:latin typeface="Abadi" panose="020B0604020104020204" pitchFamily="34" charset="0"/>
              <a:ea typeface="Calibri"/>
              <a:cs typeface="Calibri"/>
            </a:endParaRPr>
          </a:p>
          <a:p>
            <a:pPr marL="876300" lvl="1" indent="-342900">
              <a:lnSpc>
                <a:spcPct val="114999"/>
              </a:lnSpc>
              <a:buFont typeface="Courier New,monospace"/>
              <a:buChar char="o"/>
            </a:pPr>
            <a:r>
              <a:rPr lang="en-US" sz="1600" dirty="0">
                <a:solidFill>
                  <a:srgbClr val="123F7B"/>
                </a:solidFill>
                <a:latin typeface="Abadi" panose="020B0604020104020204" pitchFamily="34" charset="0"/>
                <a:ea typeface="Calibri"/>
                <a:cs typeface="Calibri"/>
              </a:rPr>
              <a:t>Define character development</a:t>
            </a:r>
          </a:p>
          <a:p>
            <a:pPr marL="876300" lvl="1" indent="-342900">
              <a:lnSpc>
                <a:spcPct val="114999"/>
              </a:lnSpc>
              <a:spcAft>
                <a:spcPts val="600"/>
              </a:spcAft>
              <a:buFont typeface="Courier New,monospace"/>
              <a:buChar char="o"/>
            </a:pPr>
            <a:r>
              <a:rPr lang="en-US" sz="1600" dirty="0">
                <a:solidFill>
                  <a:srgbClr val="123F7B"/>
                </a:solidFill>
                <a:latin typeface="Abadi" panose="020B0604020104020204" pitchFamily="34" charset="0"/>
                <a:ea typeface="Calibri"/>
                <a:cs typeface="Calibri"/>
              </a:rPr>
              <a:t>Ask students to share characters they know and briefly discuss their development.</a:t>
            </a:r>
          </a:p>
          <a:p>
            <a:pPr marL="342900" indent="-342900">
              <a:lnSpc>
                <a:spcPct val="114999"/>
              </a:lnSpc>
              <a:buAutoNum type="arabicPeriod"/>
            </a:pPr>
            <a:r>
              <a:rPr lang="en-US" sz="1600" b="1" dirty="0">
                <a:solidFill>
                  <a:srgbClr val="123F7B"/>
                </a:solidFill>
                <a:latin typeface="Abadi" panose="020B0604020104020204" pitchFamily="34" charset="0"/>
                <a:ea typeface="Calibri"/>
                <a:cs typeface="Calibri"/>
              </a:rPr>
              <a:t>Reading activity (30 min)</a:t>
            </a:r>
          </a:p>
          <a:p>
            <a:pPr marL="800100" lvl="1" indent="-342900">
              <a:lnSpc>
                <a:spcPct val="114999"/>
              </a:lnSpc>
              <a:spcAft>
                <a:spcPts val="600"/>
              </a:spcAft>
              <a:buFont typeface="Courier New,monospace"/>
              <a:buChar char="o"/>
            </a:pPr>
            <a:r>
              <a:rPr lang="en-US" sz="1600" dirty="0">
                <a:solidFill>
                  <a:srgbClr val="123F7B"/>
                </a:solidFill>
                <a:latin typeface="Abadi" panose="020B0604020104020204" pitchFamily="34" charset="0"/>
                <a:ea typeface="Calibri"/>
                <a:cs typeface="Calibri"/>
              </a:rPr>
              <a:t>Assign a chapter from </a:t>
            </a:r>
            <a:r>
              <a:rPr lang="en-US" sz="1600" i="1" dirty="0">
                <a:solidFill>
                  <a:srgbClr val="123F7B"/>
                </a:solidFill>
                <a:latin typeface="Abadi" panose="020B0604020104020204" pitchFamily="34" charset="0"/>
                <a:ea typeface="Calibri"/>
                <a:cs typeface="Calibri"/>
              </a:rPr>
              <a:t>Holes </a:t>
            </a:r>
            <a:r>
              <a:rPr lang="en-US" sz="1600" dirty="0">
                <a:solidFill>
                  <a:srgbClr val="123F7B"/>
                </a:solidFill>
                <a:latin typeface="Abadi" panose="020B0604020104020204" pitchFamily="34" charset="0"/>
                <a:ea typeface="Calibri"/>
                <a:cs typeface="Calibri"/>
              </a:rPr>
              <a:t>by Louis Sachar for students to read silently</a:t>
            </a:r>
          </a:p>
          <a:p>
            <a:pPr marL="342900" indent="-342900">
              <a:lnSpc>
                <a:spcPct val="114999"/>
              </a:lnSpc>
              <a:buAutoNum type="arabicPeriod"/>
            </a:pPr>
            <a:r>
              <a:rPr lang="en-US" sz="1600" b="1" dirty="0">
                <a:solidFill>
                  <a:srgbClr val="123F7B"/>
                </a:solidFill>
                <a:latin typeface="Abadi" panose="020B0604020104020204" pitchFamily="34" charset="0"/>
                <a:ea typeface="Calibri"/>
                <a:cs typeface="Calibri"/>
              </a:rPr>
              <a:t>Class discussion (20 min)</a:t>
            </a:r>
          </a:p>
          <a:p>
            <a:pPr marL="800100" lvl="1" indent="-342900">
              <a:lnSpc>
                <a:spcPct val="114999"/>
              </a:lnSpc>
              <a:spcAft>
                <a:spcPts val="600"/>
              </a:spcAft>
              <a:buFont typeface="Courier New,monospace"/>
              <a:buChar char="o"/>
            </a:pPr>
            <a:r>
              <a:rPr lang="en-US" sz="1600" dirty="0">
                <a:solidFill>
                  <a:srgbClr val="123F7B"/>
                </a:solidFill>
                <a:latin typeface="Abadi" panose="020B0604020104020204" pitchFamily="34" charset="0"/>
                <a:ea typeface="Calibri"/>
                <a:cs typeface="Calibri"/>
              </a:rPr>
              <a:t>Whole group discussion about character traits, asking open-ended questions that require students to recall details from the chapter</a:t>
            </a:r>
          </a:p>
          <a:p>
            <a:pPr marL="342900" indent="-342900">
              <a:lnSpc>
                <a:spcPct val="114999"/>
              </a:lnSpc>
              <a:buAutoNum type="arabicPeriod"/>
            </a:pPr>
            <a:r>
              <a:rPr lang="en-US" sz="1600" b="1" dirty="0">
                <a:solidFill>
                  <a:srgbClr val="123F7B"/>
                </a:solidFill>
                <a:latin typeface="Abadi" panose="020B0604020104020204" pitchFamily="34" charset="0"/>
                <a:ea typeface="Calibri"/>
                <a:cs typeface="Calibri"/>
              </a:rPr>
              <a:t>Written assignment (15 min)</a:t>
            </a:r>
          </a:p>
          <a:p>
            <a:pPr marL="800100" lvl="1" indent="-342900">
              <a:lnSpc>
                <a:spcPct val="114999"/>
              </a:lnSpc>
              <a:buFont typeface="Courier New,monospace"/>
              <a:buChar char="o"/>
            </a:pPr>
            <a:r>
              <a:rPr lang="en-US" sz="1600" dirty="0">
                <a:solidFill>
                  <a:srgbClr val="123F7B"/>
                </a:solidFill>
                <a:latin typeface="Abadi" panose="020B0604020104020204" pitchFamily="34" charset="0"/>
                <a:ea typeface="Calibri"/>
                <a:cs typeface="Calibri"/>
              </a:rPr>
              <a:t>Students write a paragraph describing how a character developed over the events of the chapter.</a:t>
            </a:r>
            <a:endParaRPr lang="en-US" sz="1500" dirty="0">
              <a:solidFill>
                <a:srgbClr val="123F7B"/>
              </a:solidFill>
              <a:latin typeface="Calibri"/>
              <a:ea typeface="Calibri"/>
              <a:cs typeface="Calibri"/>
            </a:endParaRPr>
          </a:p>
          <a:p>
            <a:endParaRPr lang="en-US" dirty="0">
              <a:latin typeface="Abadi" panose="020B0604020104020204" pitchFamily="34" charset="0"/>
              <a:ea typeface="Calibri"/>
            </a:endParaRPr>
          </a:p>
        </p:txBody>
      </p:sp>
    </p:spTree>
    <p:extLst>
      <p:ext uri="{BB962C8B-B14F-4D97-AF65-F5344CB8AC3E}">
        <p14:creationId xmlns:p14="http://schemas.microsoft.com/office/powerpoint/2010/main" val="1725328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1D213-CABB-472A-8693-F5188044B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FFE4F-E765-CC90-9D05-F8627D421134}"/>
              </a:ext>
            </a:extLst>
          </p:cNvPr>
          <p:cNvSpPr>
            <a:spLocks noGrp="1"/>
          </p:cNvSpPr>
          <p:nvPr>
            <p:ph type="title"/>
          </p:nvPr>
        </p:nvSpPr>
        <p:spPr>
          <a:xfrm>
            <a:off x="85241" y="87664"/>
            <a:ext cx="9058759" cy="572700"/>
          </a:xfrm>
        </p:spPr>
        <p:txBody>
          <a:bodyPr>
            <a:noAutofit/>
          </a:bodyPr>
          <a:lstStyle/>
          <a:p>
            <a:r>
              <a:rPr lang="en-US" sz="2000" b="1" dirty="0">
                <a:latin typeface="Abadi" panose="020B0604020104020204" pitchFamily="34" charset="0"/>
              </a:rPr>
              <a:t>A Tier 1 Lesson </a:t>
            </a:r>
            <a:r>
              <a:rPr lang="en-US" sz="2000" b="1" u="sng" dirty="0">
                <a:latin typeface="Abadi" panose="020B0604020104020204" pitchFamily="34" charset="0"/>
              </a:rPr>
              <a:t>Without</a:t>
            </a:r>
            <a:r>
              <a:rPr lang="en-US" sz="2000" b="1" dirty="0">
                <a:latin typeface="Abadi" panose="020B0604020104020204" pitchFamily="34" charset="0"/>
              </a:rPr>
              <a:t> </a:t>
            </a:r>
            <a:r>
              <a:rPr lang="en-US" sz="2000" b="1" dirty="0">
                <a:latin typeface="Abadi" panose="020B0604020104020204" pitchFamily="34" charset="0"/>
                <a:cs typeface="Arial"/>
              </a:rPr>
              <a:t>Universal Design for Learning Principles</a:t>
            </a:r>
            <a:r>
              <a:rPr lang="en-US" sz="2000" b="1" dirty="0">
                <a:latin typeface="Abadi" panose="020B0604020104020204" pitchFamily="34" charset="0"/>
              </a:rPr>
              <a:t>: Outcomes</a:t>
            </a:r>
          </a:p>
        </p:txBody>
      </p:sp>
      <p:sp>
        <p:nvSpPr>
          <p:cNvPr id="4" name="TextBox 3">
            <a:extLst>
              <a:ext uri="{FF2B5EF4-FFF2-40B4-BE49-F238E27FC236}">
                <a16:creationId xmlns:a16="http://schemas.microsoft.com/office/drawing/2014/main" id="{9E6A3E72-6DE7-E2A9-DFE7-FD12AB421186}"/>
              </a:ext>
            </a:extLst>
          </p:cNvPr>
          <p:cNvSpPr txBox="1"/>
          <p:nvPr/>
        </p:nvSpPr>
        <p:spPr>
          <a:xfrm>
            <a:off x="571500" y="826476"/>
            <a:ext cx="7420707"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F326D"/>
                </a:solidFill>
                <a:latin typeface="Abadi" panose="020B0604020104020204" pitchFamily="34" charset="0"/>
              </a:rPr>
              <a:t>1. Introduction</a:t>
            </a:r>
          </a:p>
          <a:p>
            <a:pPr marL="742950" lvl="1" indent="-285750">
              <a:buFont typeface="Courier New"/>
              <a:buChar char="o"/>
            </a:pPr>
            <a:r>
              <a:rPr lang="en-US" sz="1600" dirty="0">
                <a:solidFill>
                  <a:srgbClr val="0F326D"/>
                </a:solidFill>
                <a:latin typeface="Abadi" panose="020B0604020104020204" pitchFamily="34" charset="0"/>
              </a:rPr>
              <a:t>3 students raised their hands to share in the discussion</a:t>
            </a:r>
          </a:p>
          <a:p>
            <a:pPr marL="742950" lvl="1" indent="-285750">
              <a:spcAft>
                <a:spcPts val="1200"/>
              </a:spcAft>
              <a:buFont typeface="Courier New"/>
              <a:buChar char="o"/>
            </a:pPr>
            <a:r>
              <a:rPr lang="en-US" sz="1600" dirty="0">
                <a:solidFill>
                  <a:srgbClr val="0F326D"/>
                </a:solidFill>
                <a:latin typeface="Abadi" panose="020B0604020104020204" pitchFamily="34" charset="0"/>
              </a:rPr>
              <a:t>Teacher shared several examples</a:t>
            </a:r>
          </a:p>
          <a:p>
            <a:r>
              <a:rPr lang="en-US" sz="1600" dirty="0">
                <a:solidFill>
                  <a:srgbClr val="0F326D"/>
                </a:solidFill>
                <a:latin typeface="Abadi" panose="020B0604020104020204" pitchFamily="34" charset="0"/>
              </a:rPr>
              <a:t>2. </a:t>
            </a:r>
            <a:r>
              <a:rPr lang="en-US" sz="1600" b="1" dirty="0">
                <a:solidFill>
                  <a:srgbClr val="0F326D"/>
                </a:solidFill>
                <a:latin typeface="Abadi" panose="020B0604020104020204" pitchFamily="34" charset="0"/>
              </a:rPr>
              <a:t>Reading activity</a:t>
            </a:r>
          </a:p>
          <a:p>
            <a:pPr marL="742950" lvl="1" indent="-285750">
              <a:buFont typeface="Courier New"/>
              <a:buChar char="o"/>
            </a:pPr>
            <a:r>
              <a:rPr lang="en-US" sz="1600" dirty="0">
                <a:solidFill>
                  <a:srgbClr val="0F326D"/>
                </a:solidFill>
                <a:latin typeface="Abadi" panose="020B0604020104020204" pitchFamily="34" charset="0"/>
              </a:rPr>
              <a:t>Teacher had to redirect the whole class to stop talking 4 times</a:t>
            </a:r>
          </a:p>
          <a:p>
            <a:pPr marL="742950" lvl="1" indent="-285750">
              <a:buFont typeface="Courier New"/>
              <a:buChar char="o"/>
            </a:pPr>
            <a:r>
              <a:rPr lang="en-US" sz="1600" dirty="0">
                <a:solidFill>
                  <a:srgbClr val="0F326D"/>
                </a:solidFill>
                <a:latin typeface="Abadi" panose="020B0604020104020204" pitchFamily="34" charset="0"/>
              </a:rPr>
              <a:t>2 office discipline referrals were written for disruption, and 1 students was sent to work in the hallway</a:t>
            </a:r>
          </a:p>
          <a:p>
            <a:pPr marL="742950" lvl="1" indent="-285750">
              <a:buFont typeface="Courier New"/>
              <a:buChar char="o"/>
            </a:pPr>
            <a:r>
              <a:rPr lang="en-US" sz="1600" dirty="0">
                <a:solidFill>
                  <a:srgbClr val="0F326D"/>
                </a:solidFill>
                <a:latin typeface="Abadi" panose="020B0604020104020204" pitchFamily="34" charset="0"/>
              </a:rPr>
              <a:t>1 student fell asleep</a:t>
            </a:r>
          </a:p>
          <a:p>
            <a:pPr marL="742950" lvl="1" indent="-285750">
              <a:spcAft>
                <a:spcPts val="1200"/>
              </a:spcAft>
              <a:buFont typeface="Courier New"/>
              <a:buChar char="o"/>
            </a:pPr>
            <a:r>
              <a:rPr lang="en-US" sz="1600" dirty="0">
                <a:solidFill>
                  <a:srgbClr val="0F326D"/>
                </a:solidFill>
                <a:latin typeface="Abadi" panose="020B0604020104020204" pitchFamily="34" charset="0"/>
              </a:rPr>
              <a:t>Unclear how many students completed the </a:t>
            </a:r>
            <a:r>
              <a:rPr lang="en-US" sz="1600" dirty="0" err="1">
                <a:solidFill>
                  <a:srgbClr val="0F326D"/>
                </a:solidFill>
                <a:latin typeface="Abadi" panose="020B0604020104020204" pitchFamily="34" charset="0"/>
              </a:rPr>
              <a:t>readinG</a:t>
            </a:r>
            <a:endParaRPr lang="en-US" sz="1600" dirty="0">
              <a:solidFill>
                <a:srgbClr val="0F326D"/>
              </a:solidFill>
              <a:latin typeface="Abadi" panose="020B0604020104020204" pitchFamily="34" charset="0"/>
            </a:endParaRPr>
          </a:p>
          <a:p>
            <a:r>
              <a:rPr lang="en-US" sz="1600" b="1" dirty="0">
                <a:solidFill>
                  <a:srgbClr val="0F326D"/>
                </a:solidFill>
                <a:latin typeface="Abadi" panose="020B0604020104020204" pitchFamily="34" charset="0"/>
              </a:rPr>
              <a:t>3. Class discussion</a:t>
            </a:r>
          </a:p>
          <a:p>
            <a:pPr marL="742950" lvl="1" indent="-285750">
              <a:buFont typeface="Courier New"/>
              <a:buChar char="o"/>
            </a:pPr>
            <a:r>
              <a:rPr lang="en-US" sz="1600" dirty="0">
                <a:solidFill>
                  <a:srgbClr val="0F326D"/>
                </a:solidFill>
                <a:latin typeface="Abadi" panose="020B0604020104020204" pitchFamily="34" charset="0"/>
              </a:rPr>
              <a:t>The same 3 students raised their hands to share in the discussion</a:t>
            </a:r>
          </a:p>
          <a:p>
            <a:pPr marL="742950" lvl="1" indent="-285750">
              <a:buFont typeface="Courier New"/>
              <a:buChar char="o"/>
            </a:pPr>
            <a:r>
              <a:rPr lang="en-US" sz="1600" dirty="0">
                <a:solidFill>
                  <a:srgbClr val="0F326D"/>
                </a:solidFill>
                <a:latin typeface="Abadi" panose="020B0604020104020204" pitchFamily="34" charset="0"/>
              </a:rPr>
              <a:t>Teacher called on 2 more students, but they couldn’t provide details from the chapter</a:t>
            </a:r>
          </a:p>
        </p:txBody>
      </p:sp>
    </p:spTree>
    <p:extLst>
      <p:ext uri="{BB962C8B-B14F-4D97-AF65-F5344CB8AC3E}">
        <p14:creationId xmlns:p14="http://schemas.microsoft.com/office/powerpoint/2010/main" val="673638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21C01-D527-D21D-5972-EA25912E71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9F7FAF-3CD0-4C90-7726-5E7E068CF8FB}"/>
              </a:ext>
            </a:extLst>
          </p:cNvPr>
          <p:cNvSpPr>
            <a:spLocks noGrp="1"/>
          </p:cNvSpPr>
          <p:nvPr>
            <p:ph type="title"/>
          </p:nvPr>
        </p:nvSpPr>
        <p:spPr>
          <a:xfrm>
            <a:off x="311700" y="166795"/>
            <a:ext cx="8520600" cy="572700"/>
          </a:xfrm>
        </p:spPr>
        <p:txBody>
          <a:bodyPr>
            <a:noAutofit/>
          </a:bodyPr>
          <a:lstStyle/>
          <a:p>
            <a:r>
              <a:rPr lang="en-US" sz="2000" b="1" dirty="0">
                <a:latin typeface="Abadi" panose="020B0604020104020204" pitchFamily="34" charset="0"/>
              </a:rPr>
              <a:t>A Tier 1 Lesson </a:t>
            </a:r>
            <a:r>
              <a:rPr lang="en-US" sz="2000" b="1" u="sng" dirty="0">
                <a:latin typeface="Abadi" panose="020B0604020104020204" pitchFamily="34" charset="0"/>
              </a:rPr>
              <a:t>Without</a:t>
            </a:r>
            <a:r>
              <a:rPr lang="en-US" sz="2000" b="1" dirty="0">
                <a:latin typeface="Abadi" panose="020B0604020104020204" pitchFamily="34" charset="0"/>
              </a:rPr>
              <a:t> </a:t>
            </a:r>
            <a:r>
              <a:rPr lang="en-US" sz="2000" b="1" dirty="0">
                <a:latin typeface="Abadi" panose="020B0604020104020204" pitchFamily="34" charset="0"/>
                <a:cs typeface="Arial"/>
              </a:rPr>
              <a:t>Universal Design for Learning Principles</a:t>
            </a:r>
            <a:r>
              <a:rPr lang="en-US" sz="2000" b="1" dirty="0">
                <a:latin typeface="Abadi" panose="020B0604020104020204" pitchFamily="34" charset="0"/>
              </a:rPr>
              <a:t>: Assessment Outcomes</a:t>
            </a:r>
          </a:p>
        </p:txBody>
      </p:sp>
      <p:sp>
        <p:nvSpPr>
          <p:cNvPr id="6" name="TextBox 5">
            <a:extLst>
              <a:ext uri="{FF2B5EF4-FFF2-40B4-BE49-F238E27FC236}">
                <a16:creationId xmlns:a16="http://schemas.microsoft.com/office/drawing/2014/main" id="{B1A6532D-CEC0-7F29-4E4F-EFEFCAE72C72}"/>
              </a:ext>
            </a:extLst>
          </p:cNvPr>
          <p:cNvSpPr txBox="1"/>
          <p:nvPr/>
        </p:nvSpPr>
        <p:spPr>
          <a:xfrm>
            <a:off x="1149886" y="1022503"/>
            <a:ext cx="6341583"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rtl="0">
              <a:buFont typeface=""/>
              <a:buAutoNum type="arabicPeriod" startAt="4"/>
            </a:pPr>
            <a:r>
              <a:rPr lang="en-US" sz="1600" b="1" baseline="0" dirty="0">
                <a:solidFill>
                  <a:srgbClr val="123F7B"/>
                </a:solidFill>
                <a:latin typeface="Abadi" panose="020B0604020104020204" pitchFamily="34" charset="0"/>
              </a:rPr>
              <a:t>Written assignment</a:t>
            </a:r>
            <a:endParaRPr lang="en-US" sz="1600" b="1" dirty="0">
              <a:latin typeface="Abadi" panose="020B0604020104020204" pitchFamily="34" charset="0"/>
            </a:endParaRPr>
          </a:p>
          <a:p>
            <a:pPr marL="800100" lvl="1" indent="-342900">
              <a:buFont typeface="Courier New,monospace"/>
              <a:buChar char="o"/>
            </a:pPr>
            <a:r>
              <a:rPr lang="en-US" sz="1600" baseline="0" dirty="0">
                <a:solidFill>
                  <a:srgbClr val="123F7B"/>
                </a:solidFill>
                <a:latin typeface="Abadi" panose="020B0604020104020204" pitchFamily="34" charset="0"/>
              </a:rPr>
              <a:t>Students write a paragraph describing how a character developed over the events </a:t>
            </a:r>
            <a:r>
              <a:rPr lang="en-US" sz="1600" dirty="0">
                <a:solidFill>
                  <a:srgbClr val="123F7B"/>
                </a:solidFill>
                <a:latin typeface="Abadi" panose="020B0604020104020204" pitchFamily="34" charset="0"/>
              </a:rPr>
              <a:t>of the</a:t>
            </a:r>
            <a:r>
              <a:rPr lang="en-US" sz="1600" baseline="0" dirty="0">
                <a:solidFill>
                  <a:srgbClr val="123F7B"/>
                </a:solidFill>
                <a:latin typeface="Abadi" panose="020B0604020104020204" pitchFamily="34" charset="0"/>
              </a:rPr>
              <a:t> chapter.</a:t>
            </a:r>
          </a:p>
          <a:p>
            <a:pPr algn="ctr"/>
            <a:endParaRPr lang="en-US" dirty="0">
              <a:latin typeface="Abadi" panose="020B0604020104020204" pitchFamily="34" charset="0"/>
            </a:endParaRPr>
          </a:p>
        </p:txBody>
      </p:sp>
      <p:graphicFrame>
        <p:nvGraphicFramePr>
          <p:cNvPr id="3" name="Table 2">
            <a:extLst>
              <a:ext uri="{FF2B5EF4-FFF2-40B4-BE49-F238E27FC236}">
                <a16:creationId xmlns:a16="http://schemas.microsoft.com/office/drawing/2014/main" id="{A8C8F870-30C8-0CD2-24F0-F0C2A2A120FD}"/>
              </a:ext>
            </a:extLst>
          </p:cNvPr>
          <p:cNvGraphicFramePr>
            <a:graphicFrameLocks noGrp="1"/>
          </p:cNvGraphicFramePr>
          <p:nvPr>
            <p:extLst>
              <p:ext uri="{D42A27DB-BD31-4B8C-83A1-F6EECF244321}">
                <p14:modId xmlns:p14="http://schemas.microsoft.com/office/powerpoint/2010/main" val="2779909740"/>
              </p:ext>
            </p:extLst>
          </p:nvPr>
        </p:nvGraphicFramePr>
        <p:xfrm>
          <a:off x="426903" y="2162060"/>
          <a:ext cx="8023422" cy="1036320"/>
        </p:xfrm>
        <a:graphic>
          <a:graphicData uri="http://schemas.openxmlformats.org/drawingml/2006/table">
            <a:tbl>
              <a:tblPr firstRow="1" firstCol="1" bandRow="1">
                <a:tableStyleId>{68354708-4285-4236-B2BC-7500786986EC}</a:tableStyleId>
              </a:tblPr>
              <a:tblGrid>
                <a:gridCol w="1337237">
                  <a:extLst>
                    <a:ext uri="{9D8B030D-6E8A-4147-A177-3AD203B41FA5}">
                      <a16:colId xmlns:a16="http://schemas.microsoft.com/office/drawing/2014/main" val="1513950766"/>
                    </a:ext>
                  </a:extLst>
                </a:gridCol>
                <a:gridCol w="1337237">
                  <a:extLst>
                    <a:ext uri="{9D8B030D-6E8A-4147-A177-3AD203B41FA5}">
                      <a16:colId xmlns:a16="http://schemas.microsoft.com/office/drawing/2014/main" val="4122594895"/>
                    </a:ext>
                  </a:extLst>
                </a:gridCol>
                <a:gridCol w="1337237">
                  <a:extLst>
                    <a:ext uri="{9D8B030D-6E8A-4147-A177-3AD203B41FA5}">
                      <a16:colId xmlns:a16="http://schemas.microsoft.com/office/drawing/2014/main" val="4212786028"/>
                    </a:ext>
                  </a:extLst>
                </a:gridCol>
                <a:gridCol w="1337237">
                  <a:extLst>
                    <a:ext uri="{9D8B030D-6E8A-4147-A177-3AD203B41FA5}">
                      <a16:colId xmlns:a16="http://schemas.microsoft.com/office/drawing/2014/main" val="1674682475"/>
                    </a:ext>
                  </a:extLst>
                </a:gridCol>
                <a:gridCol w="1337237">
                  <a:extLst>
                    <a:ext uri="{9D8B030D-6E8A-4147-A177-3AD203B41FA5}">
                      <a16:colId xmlns:a16="http://schemas.microsoft.com/office/drawing/2014/main" val="913997092"/>
                    </a:ext>
                  </a:extLst>
                </a:gridCol>
                <a:gridCol w="1337237">
                  <a:extLst>
                    <a:ext uri="{9D8B030D-6E8A-4147-A177-3AD203B41FA5}">
                      <a16:colId xmlns:a16="http://schemas.microsoft.com/office/drawing/2014/main" val="3040050667"/>
                    </a:ext>
                  </a:extLst>
                </a:gridCol>
              </a:tblGrid>
              <a:tr h="370840">
                <a:tc>
                  <a:txBody>
                    <a:bodyPr/>
                    <a:lstStyle/>
                    <a:p>
                      <a:pPr algn="ctr"/>
                      <a:endParaRPr lang="en-US" dirty="0">
                        <a:latin typeface="Abadi" panose="020B0604020104020204" pitchFamily="34" charset="0"/>
                      </a:endParaRPr>
                    </a:p>
                  </a:txBody>
                  <a:tcPr/>
                </a:tc>
                <a:tc>
                  <a:txBody>
                    <a:bodyPr/>
                    <a:lstStyle/>
                    <a:p>
                      <a:pPr algn="ctr"/>
                      <a:r>
                        <a:rPr lang="en-US" b="1" dirty="0">
                          <a:solidFill>
                            <a:srgbClr val="001A51"/>
                          </a:solidFill>
                          <a:latin typeface="Abadi" panose="020B0604020104020204" pitchFamily="34" charset="0"/>
                        </a:rPr>
                        <a:t>Exceeded expectations</a:t>
                      </a:r>
                    </a:p>
                  </a:txBody>
                  <a:tcPr/>
                </a:tc>
                <a:tc>
                  <a:txBody>
                    <a:bodyPr/>
                    <a:lstStyle/>
                    <a:p>
                      <a:pPr lvl="0" algn="ctr">
                        <a:buNone/>
                      </a:pPr>
                      <a:r>
                        <a:rPr lang="en-US" b="1" dirty="0">
                          <a:solidFill>
                            <a:srgbClr val="001A51"/>
                          </a:solidFill>
                          <a:latin typeface="Abadi" panose="020B0604020104020204" pitchFamily="34" charset="0"/>
                        </a:rPr>
                        <a:t>Met expectations</a:t>
                      </a:r>
                      <a:endParaRPr lang="en-US" dirty="0"/>
                    </a:p>
                  </a:txBody>
                  <a:tcPr/>
                </a:tc>
                <a:tc>
                  <a:txBody>
                    <a:bodyPr/>
                    <a:lstStyle/>
                    <a:p>
                      <a:pPr lvl="0" algn="ctr">
                        <a:buNone/>
                      </a:pPr>
                      <a:r>
                        <a:rPr lang="en-US" b="1" dirty="0">
                          <a:solidFill>
                            <a:srgbClr val="001A51"/>
                          </a:solidFill>
                          <a:latin typeface="Abadi" panose="020B0604020104020204" pitchFamily="34" charset="0"/>
                        </a:rPr>
                        <a:t>Partially met expectations</a:t>
                      </a:r>
                      <a:endParaRPr lang="en-US" dirty="0"/>
                    </a:p>
                  </a:txBody>
                  <a:tcPr/>
                </a:tc>
                <a:tc>
                  <a:txBody>
                    <a:bodyPr/>
                    <a:lstStyle/>
                    <a:p>
                      <a:pPr lvl="0" algn="ctr">
                        <a:buNone/>
                      </a:pPr>
                      <a:r>
                        <a:rPr lang="en-US" b="1" dirty="0">
                          <a:solidFill>
                            <a:srgbClr val="001A51"/>
                          </a:solidFill>
                          <a:latin typeface="Abadi" panose="020B0604020104020204" pitchFamily="34" charset="0"/>
                        </a:rPr>
                        <a:t>Did not meet expectations</a:t>
                      </a:r>
                      <a:endParaRPr lang="en-US" dirty="0"/>
                    </a:p>
                  </a:txBody>
                  <a:tcPr/>
                </a:tc>
                <a:tc>
                  <a:txBody>
                    <a:bodyPr/>
                    <a:lstStyle/>
                    <a:p>
                      <a:pPr lvl="0" algn="ctr">
                        <a:buNone/>
                      </a:pPr>
                      <a:r>
                        <a:rPr lang="en-US" b="1" dirty="0">
                          <a:solidFill>
                            <a:srgbClr val="001A51"/>
                          </a:solidFill>
                          <a:latin typeface="Abadi" panose="020B0604020104020204" pitchFamily="34" charset="0"/>
                        </a:rPr>
                        <a:t>Absent</a:t>
                      </a:r>
                      <a:endParaRPr lang="en-US" dirty="0"/>
                    </a:p>
                  </a:txBody>
                  <a:tcPr/>
                </a:tc>
                <a:extLst>
                  <a:ext uri="{0D108BD9-81ED-4DB2-BD59-A6C34878D82A}">
                    <a16:rowId xmlns:a16="http://schemas.microsoft.com/office/drawing/2014/main" val="989351217"/>
                  </a:ext>
                </a:extLst>
              </a:tr>
              <a:tr h="370840">
                <a:tc>
                  <a:txBody>
                    <a:bodyPr/>
                    <a:lstStyle/>
                    <a:p>
                      <a:pPr algn="ctr"/>
                      <a:r>
                        <a:rPr lang="en-US" b="1" dirty="0">
                          <a:solidFill>
                            <a:srgbClr val="001A51"/>
                          </a:solidFill>
                          <a:latin typeface="Abadi" panose="020B0604020104020204" pitchFamily="34" charset="0"/>
                        </a:rPr>
                        <a:t>Number of students</a:t>
                      </a:r>
                    </a:p>
                  </a:txBody>
                  <a:tcPr/>
                </a:tc>
                <a:tc>
                  <a:txBody>
                    <a:bodyPr/>
                    <a:lstStyle/>
                    <a:p>
                      <a:pPr algn="ctr"/>
                      <a:r>
                        <a:rPr lang="en-US" dirty="0">
                          <a:latin typeface="Abadi" panose="020B0604020104020204" pitchFamily="34" charset="0"/>
                        </a:rPr>
                        <a:t>1</a:t>
                      </a:r>
                    </a:p>
                  </a:txBody>
                  <a:tcPr/>
                </a:tc>
                <a:tc>
                  <a:txBody>
                    <a:bodyPr/>
                    <a:lstStyle/>
                    <a:p>
                      <a:pPr lvl="0" algn="ctr">
                        <a:buNone/>
                      </a:pPr>
                      <a:r>
                        <a:rPr lang="en-US" dirty="0">
                          <a:solidFill>
                            <a:srgbClr val="001A51"/>
                          </a:solidFill>
                          <a:latin typeface="Abadi" panose="020B0604020104020204" pitchFamily="34" charset="0"/>
                        </a:rPr>
                        <a:t>3</a:t>
                      </a:r>
                      <a:endParaRPr lang="en-US" dirty="0"/>
                    </a:p>
                  </a:txBody>
                  <a:tcPr/>
                </a:tc>
                <a:tc>
                  <a:txBody>
                    <a:bodyPr/>
                    <a:lstStyle/>
                    <a:p>
                      <a:pPr lvl="0" algn="ctr">
                        <a:buNone/>
                      </a:pPr>
                      <a:r>
                        <a:rPr lang="en-US" dirty="0">
                          <a:solidFill>
                            <a:srgbClr val="001A51"/>
                          </a:solidFill>
                          <a:latin typeface="Abadi" panose="020B0604020104020204" pitchFamily="34" charset="0"/>
                        </a:rPr>
                        <a:t>9</a:t>
                      </a:r>
                    </a:p>
                  </a:txBody>
                  <a:tcPr/>
                </a:tc>
                <a:tc>
                  <a:txBody>
                    <a:bodyPr/>
                    <a:lstStyle/>
                    <a:p>
                      <a:pPr lvl="0" algn="ctr">
                        <a:buNone/>
                      </a:pPr>
                      <a:r>
                        <a:rPr lang="en-US" dirty="0">
                          <a:solidFill>
                            <a:srgbClr val="001A51"/>
                          </a:solidFill>
                          <a:latin typeface="Abadi" panose="020B0604020104020204" pitchFamily="34" charset="0"/>
                        </a:rPr>
                        <a:t>10</a:t>
                      </a:r>
                      <a:endParaRPr lang="en-US" dirty="0"/>
                    </a:p>
                  </a:txBody>
                  <a:tcPr/>
                </a:tc>
                <a:tc>
                  <a:txBody>
                    <a:bodyPr/>
                    <a:lstStyle/>
                    <a:p>
                      <a:pPr lvl="0" algn="ctr">
                        <a:buNone/>
                      </a:pPr>
                      <a:r>
                        <a:rPr lang="en-US" dirty="0">
                          <a:solidFill>
                            <a:srgbClr val="001A51"/>
                          </a:solidFill>
                          <a:latin typeface="Abadi" panose="020B0604020104020204" pitchFamily="34" charset="0"/>
                        </a:rPr>
                        <a:t>2</a:t>
                      </a:r>
                      <a:endParaRPr lang="en-US" dirty="0"/>
                    </a:p>
                  </a:txBody>
                  <a:tcPr/>
                </a:tc>
                <a:extLst>
                  <a:ext uri="{0D108BD9-81ED-4DB2-BD59-A6C34878D82A}">
                    <a16:rowId xmlns:a16="http://schemas.microsoft.com/office/drawing/2014/main" val="3780498368"/>
                  </a:ext>
                </a:extLst>
              </a:tr>
            </a:tbl>
          </a:graphicData>
        </a:graphic>
      </p:graphicFrame>
    </p:spTree>
    <p:extLst>
      <p:ext uri="{BB962C8B-B14F-4D97-AF65-F5344CB8AC3E}">
        <p14:creationId xmlns:p14="http://schemas.microsoft.com/office/powerpoint/2010/main" val="2087269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FF62-20D6-7808-7679-1F119AB21B80}"/>
              </a:ext>
            </a:extLst>
          </p:cNvPr>
          <p:cNvSpPr>
            <a:spLocks noGrp="1"/>
          </p:cNvSpPr>
          <p:nvPr>
            <p:ph type="title"/>
          </p:nvPr>
        </p:nvSpPr>
        <p:spPr>
          <a:xfrm>
            <a:off x="311700" y="183374"/>
            <a:ext cx="8520600" cy="572700"/>
          </a:xfrm>
        </p:spPr>
        <p:txBody>
          <a:bodyPr>
            <a:normAutofit/>
          </a:bodyPr>
          <a:lstStyle/>
          <a:p>
            <a:r>
              <a:rPr lang="en-US" sz="2400" b="1" dirty="0">
                <a:latin typeface="Abadi" panose="020B0604020104020204" pitchFamily="34" charset="0"/>
              </a:rPr>
              <a:t>Lesson Reflection: Curriculum Components</a:t>
            </a:r>
          </a:p>
        </p:txBody>
      </p:sp>
      <p:sp>
        <p:nvSpPr>
          <p:cNvPr id="4" name="TextBox 3">
            <a:extLst>
              <a:ext uri="{FF2B5EF4-FFF2-40B4-BE49-F238E27FC236}">
                <a16:creationId xmlns:a16="http://schemas.microsoft.com/office/drawing/2014/main" id="{345B3395-2A86-27B0-39D7-2EF79E744604}"/>
              </a:ext>
            </a:extLst>
          </p:cNvPr>
          <p:cNvSpPr txBox="1"/>
          <p:nvPr/>
        </p:nvSpPr>
        <p:spPr>
          <a:xfrm>
            <a:off x="465992" y="931984"/>
            <a:ext cx="7649307"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F326D"/>
                </a:solidFill>
                <a:latin typeface="Abadi" panose="020B0604020104020204" pitchFamily="34" charset="0"/>
              </a:rPr>
              <a:t>Goals</a:t>
            </a:r>
          </a:p>
          <a:p>
            <a:pPr>
              <a:spcAft>
                <a:spcPts val="1800"/>
              </a:spcAft>
            </a:pPr>
            <a:r>
              <a:rPr lang="en-US" sz="1600" dirty="0">
                <a:solidFill>
                  <a:srgbClr val="0F326D"/>
                </a:solidFill>
                <a:latin typeface="Abadi" panose="020B0604020104020204" pitchFamily="34" charset="0"/>
              </a:rPr>
              <a:t>Does the learning goal allow for multiple means of representation and/or action and expression?</a:t>
            </a:r>
          </a:p>
          <a:p>
            <a:r>
              <a:rPr lang="en-US" sz="1600" b="1" dirty="0">
                <a:solidFill>
                  <a:srgbClr val="0F326D"/>
                </a:solidFill>
                <a:latin typeface="Abadi" panose="020B0604020104020204" pitchFamily="34" charset="0"/>
              </a:rPr>
              <a:t>Methods</a:t>
            </a:r>
          </a:p>
          <a:p>
            <a:pPr>
              <a:spcAft>
                <a:spcPts val="1800"/>
              </a:spcAft>
            </a:pPr>
            <a:r>
              <a:rPr lang="en-US" sz="1600" dirty="0">
                <a:solidFill>
                  <a:srgbClr val="0F326D"/>
                </a:solidFill>
                <a:latin typeface="Abadi" panose="020B0604020104020204" pitchFamily="34" charset="0"/>
              </a:rPr>
              <a:t>Do students have a choice for how they build knowledge and access resources?</a:t>
            </a:r>
          </a:p>
          <a:p>
            <a:r>
              <a:rPr lang="en-US" sz="1600" b="1" dirty="0">
                <a:solidFill>
                  <a:srgbClr val="0F326D"/>
                </a:solidFill>
                <a:latin typeface="Abadi" panose="020B0604020104020204" pitchFamily="34" charset="0"/>
              </a:rPr>
              <a:t>Materials</a:t>
            </a:r>
          </a:p>
          <a:p>
            <a:pPr>
              <a:spcAft>
                <a:spcPts val="1800"/>
              </a:spcAft>
            </a:pPr>
            <a:r>
              <a:rPr lang="en-US" sz="1600" dirty="0">
                <a:solidFill>
                  <a:srgbClr val="0F326D"/>
                </a:solidFill>
                <a:latin typeface="Abadi" panose="020B0604020104020204" pitchFamily="34" charset="0"/>
              </a:rPr>
              <a:t>Do students have a choice in the materials they will use?</a:t>
            </a:r>
          </a:p>
          <a:p>
            <a:r>
              <a:rPr lang="en-US" sz="1600" b="1" dirty="0">
                <a:solidFill>
                  <a:srgbClr val="0F326D"/>
                </a:solidFill>
                <a:latin typeface="Abadi" panose="020B0604020104020204" pitchFamily="34" charset="0"/>
              </a:rPr>
              <a:t>Assessments</a:t>
            </a:r>
          </a:p>
          <a:p>
            <a:r>
              <a:rPr lang="en-US" sz="1600" dirty="0">
                <a:solidFill>
                  <a:srgbClr val="0F326D"/>
                </a:solidFill>
                <a:latin typeface="Abadi" panose="020B0604020104020204" pitchFamily="34" charset="0"/>
              </a:rPr>
              <a:t>Are there opportunities for diagnostic, formative, and summative assessments?</a:t>
            </a:r>
          </a:p>
        </p:txBody>
      </p:sp>
    </p:spTree>
    <p:extLst>
      <p:ext uri="{BB962C8B-B14F-4D97-AF65-F5344CB8AC3E}">
        <p14:creationId xmlns:p14="http://schemas.microsoft.com/office/powerpoint/2010/main" val="686865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1C6FD-71DF-E8AD-F9BD-AEDD411CC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85F36-A436-ED3A-1918-E629BEBF2AAC}"/>
              </a:ext>
            </a:extLst>
          </p:cNvPr>
          <p:cNvSpPr>
            <a:spLocks noGrp="1"/>
          </p:cNvSpPr>
          <p:nvPr>
            <p:ph type="title"/>
          </p:nvPr>
        </p:nvSpPr>
        <p:spPr>
          <a:xfrm>
            <a:off x="311700" y="27856"/>
            <a:ext cx="8520600" cy="761269"/>
          </a:xfrm>
        </p:spPr>
        <p:txBody>
          <a:bodyPr spcFirstLastPara="1" wrap="square" lIns="91425" tIns="91425" rIns="91425" bIns="91425" anchor="t" anchorCtr="0">
            <a:noAutofit/>
          </a:bodyPr>
          <a:lstStyle/>
          <a:p>
            <a:r>
              <a:rPr lang="en-US" sz="2000" b="1" dirty="0">
                <a:latin typeface="Abadi" panose="020B0604020104020204" pitchFamily="34" charset="0"/>
              </a:rPr>
              <a:t>Lesson </a:t>
            </a:r>
            <a:r>
              <a:rPr lang="en-US" sz="2000" b="1" u="sng" dirty="0">
                <a:latin typeface="Abadi" panose="020B0604020104020204" pitchFamily="34" charset="0"/>
              </a:rPr>
              <a:t>without</a:t>
            </a:r>
            <a:r>
              <a:rPr lang="en-US" sz="2000" b="1" dirty="0">
                <a:latin typeface="Abadi" panose="020B0604020104020204" pitchFamily="34" charset="0"/>
              </a:rPr>
              <a:t> </a:t>
            </a:r>
            <a:r>
              <a:rPr lang="en-US" sz="2000" b="1" dirty="0">
                <a:latin typeface="Abadi" panose="020B0604020104020204" pitchFamily="34" charset="0"/>
                <a:cs typeface="Arial"/>
              </a:rPr>
              <a:t>Universal Design for Learning Principles</a:t>
            </a:r>
            <a:r>
              <a:rPr lang="en-US" sz="2000" b="1" dirty="0">
                <a:latin typeface="Abadi" panose="020B0604020104020204" pitchFamily="34" charset="0"/>
              </a:rPr>
              <a:t> reflection: What were the discussion barriers?</a:t>
            </a:r>
          </a:p>
        </p:txBody>
      </p:sp>
      <p:sp>
        <p:nvSpPr>
          <p:cNvPr id="6" name="TextBox 5">
            <a:extLst>
              <a:ext uri="{FF2B5EF4-FFF2-40B4-BE49-F238E27FC236}">
                <a16:creationId xmlns:a16="http://schemas.microsoft.com/office/drawing/2014/main" id="{4E64EEBE-F78B-4E92-233E-D19116975949}"/>
              </a:ext>
            </a:extLst>
          </p:cNvPr>
          <p:cNvSpPr txBox="1"/>
          <p:nvPr/>
        </p:nvSpPr>
        <p:spPr>
          <a:xfrm>
            <a:off x="492369" y="956069"/>
            <a:ext cx="8339931" cy="3031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F326D"/>
                </a:solidFill>
                <a:latin typeface="Abadi" panose="020B0604020104020204" pitchFamily="34" charset="0"/>
              </a:rPr>
              <a:t>Barrier: Students are unprepared to contribute to the discussion (i.e. lack of content knowledge)</a:t>
            </a:r>
          </a:p>
          <a:p>
            <a:r>
              <a:rPr lang="en-US" sz="1600" dirty="0">
                <a:solidFill>
                  <a:srgbClr val="0F326D"/>
                </a:solidFill>
                <a:latin typeface="Abadi" panose="020B0604020104020204" pitchFamily="34" charset="0"/>
              </a:rPr>
              <a:t>Provide options/choice for students to</a:t>
            </a:r>
          </a:p>
          <a:p>
            <a:pPr marL="342900" indent="-342900">
              <a:buAutoNum type="arabicPeriod"/>
            </a:pPr>
            <a:r>
              <a:rPr lang="en-US" sz="1600" dirty="0">
                <a:solidFill>
                  <a:srgbClr val="0F326D"/>
                </a:solidFill>
                <a:latin typeface="Abadi" panose="020B0604020104020204" pitchFamily="34" charset="0"/>
              </a:rPr>
              <a:t>Complete anticipation guides</a:t>
            </a:r>
          </a:p>
          <a:p>
            <a:pPr marL="342900" indent="-342900">
              <a:buAutoNum type="arabicPeriod"/>
            </a:pPr>
            <a:r>
              <a:rPr lang="en-US" sz="1600" dirty="0">
                <a:solidFill>
                  <a:srgbClr val="0F326D"/>
                </a:solidFill>
                <a:latin typeface="Abadi" panose="020B0604020104020204" pitchFamily="34" charset="0"/>
              </a:rPr>
              <a:t>Review possible prompts before the discussion</a:t>
            </a:r>
          </a:p>
          <a:p>
            <a:pPr marL="342900" indent="-342900">
              <a:spcAft>
                <a:spcPts val="1800"/>
              </a:spcAft>
              <a:buAutoNum type="arabicPeriod"/>
            </a:pPr>
            <a:r>
              <a:rPr lang="en-US" sz="1600" dirty="0">
                <a:solidFill>
                  <a:srgbClr val="0F326D"/>
                </a:solidFill>
                <a:latin typeface="Abadi" panose="020B0604020104020204" pitchFamily="34" charset="0"/>
              </a:rPr>
              <a:t>Write questions as they review class resources so they have pre-prepared low-risk opportunities to speak (Stengel et al, 2019)</a:t>
            </a:r>
            <a:endParaRPr lang="en-US" sz="1600" b="1" dirty="0">
              <a:solidFill>
                <a:srgbClr val="0F326D"/>
              </a:solidFill>
              <a:latin typeface="Abadi" panose="020B0604020104020204" pitchFamily="34" charset="0"/>
            </a:endParaRPr>
          </a:p>
          <a:p>
            <a:r>
              <a:rPr lang="en-US" sz="1600" b="1" dirty="0">
                <a:solidFill>
                  <a:srgbClr val="0F326D"/>
                </a:solidFill>
                <a:latin typeface="Abadi" panose="020B0604020104020204" pitchFamily="34" charset="0"/>
              </a:rPr>
              <a:t>Barrier: Students lack language skills to participate effectively</a:t>
            </a:r>
          </a:p>
          <a:p>
            <a:pPr marL="342900" indent="-342900">
              <a:buAutoNum type="arabicPeriod"/>
            </a:pPr>
            <a:r>
              <a:rPr lang="en-US" sz="1600" dirty="0">
                <a:solidFill>
                  <a:srgbClr val="0F326D"/>
                </a:solidFill>
                <a:latin typeface="Abadi" panose="020B0604020104020204" pitchFamily="34" charset="0"/>
              </a:rPr>
              <a:t>Provide a word bank with content-specific vocabulary</a:t>
            </a:r>
          </a:p>
          <a:p>
            <a:pPr marL="342900" indent="-342900">
              <a:buAutoNum type="arabicPeriod"/>
            </a:pPr>
            <a:r>
              <a:rPr lang="en-US" sz="1600" dirty="0">
                <a:solidFill>
                  <a:srgbClr val="0F326D"/>
                </a:solidFill>
                <a:latin typeface="Abadi" panose="020B0604020104020204" pitchFamily="34" charset="0"/>
              </a:rPr>
              <a:t>Provide the option to use sentence stems or frames</a:t>
            </a:r>
            <a:endParaRPr lang="en-US" dirty="0">
              <a:solidFill>
                <a:srgbClr val="0F326D"/>
              </a:solidFill>
              <a:latin typeface="Abadi" panose="020B0604020104020204" pitchFamily="34" charset="0"/>
            </a:endParaRPr>
          </a:p>
          <a:p>
            <a:endParaRPr lang="en-US" sz="1600" dirty="0">
              <a:solidFill>
                <a:srgbClr val="001A51"/>
              </a:solidFill>
              <a:latin typeface="Abadi" panose="020B0604020104020204" pitchFamily="34" charset="0"/>
            </a:endParaRPr>
          </a:p>
        </p:txBody>
      </p:sp>
      <p:sp>
        <p:nvSpPr>
          <p:cNvPr id="5" name="TextBox 4">
            <a:extLst>
              <a:ext uri="{FF2B5EF4-FFF2-40B4-BE49-F238E27FC236}">
                <a16:creationId xmlns:a16="http://schemas.microsoft.com/office/drawing/2014/main" id="{200AA0B3-36AE-9CCC-0CB9-9150BCD53B2A}"/>
              </a:ext>
            </a:extLst>
          </p:cNvPr>
          <p:cNvSpPr txBox="1"/>
          <p:nvPr/>
        </p:nvSpPr>
        <p:spPr>
          <a:xfrm>
            <a:off x="2848160" y="3960548"/>
            <a:ext cx="4459896" cy="523220"/>
          </a:xfrm>
          <a:prstGeom prst="rect">
            <a:avLst/>
          </a:prstGeom>
          <a:noFill/>
          <a:ln w="19050">
            <a:solidFill>
              <a:srgbClr val="0F326D"/>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badi" panose="020B0604020104020204" pitchFamily="34" charset="0"/>
              </a:rPr>
              <a:t>Resource: </a:t>
            </a:r>
            <a:r>
              <a:rPr lang="en-US" dirty="0">
                <a:latin typeface="Abadi" panose="020B0604020104020204" pitchFamily="34" charset="0"/>
                <a:hlinkClick r:id="rId2"/>
              </a:rPr>
              <a:t>UDL Considerations for Minimizing Classroom Discussion Barriers from Novak Education</a:t>
            </a:r>
            <a:endParaRPr lang="en-US" dirty="0">
              <a:latin typeface="Abadi" panose="020B0604020104020204" pitchFamily="34" charset="0"/>
            </a:endParaRPr>
          </a:p>
        </p:txBody>
      </p:sp>
    </p:spTree>
    <p:extLst>
      <p:ext uri="{BB962C8B-B14F-4D97-AF65-F5344CB8AC3E}">
        <p14:creationId xmlns:p14="http://schemas.microsoft.com/office/powerpoint/2010/main" val="2464717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F5B62-C969-767F-E656-5DF37A296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6C2A3-451B-4878-D372-AE9687747F73}"/>
              </a:ext>
            </a:extLst>
          </p:cNvPr>
          <p:cNvSpPr>
            <a:spLocks noGrp="1"/>
          </p:cNvSpPr>
          <p:nvPr>
            <p:ph type="title"/>
          </p:nvPr>
        </p:nvSpPr>
        <p:spPr>
          <a:xfrm>
            <a:off x="311699" y="197688"/>
            <a:ext cx="8251275" cy="572700"/>
          </a:xfrm>
        </p:spPr>
        <p:txBody>
          <a:bodyPr>
            <a:noAutofit/>
          </a:bodyPr>
          <a:lstStyle/>
          <a:p>
            <a:r>
              <a:rPr lang="en-US" sz="2200" b="1" dirty="0">
                <a:latin typeface="Abadi" panose="020B0604020104020204" pitchFamily="34" charset="0"/>
              </a:rPr>
              <a:t>A Tier 1 Lesson </a:t>
            </a:r>
            <a:r>
              <a:rPr lang="en-US" sz="2200" b="1" u="sng" dirty="0">
                <a:latin typeface="Abadi" panose="020B0604020104020204" pitchFamily="34" charset="0"/>
              </a:rPr>
              <a:t>With</a:t>
            </a:r>
            <a:r>
              <a:rPr lang="en-US" sz="2200" b="1" dirty="0">
                <a:latin typeface="Abadi" panose="020B0604020104020204" pitchFamily="34" charset="0"/>
              </a:rPr>
              <a:t> </a:t>
            </a:r>
            <a:r>
              <a:rPr lang="en-US" sz="2200" b="1" dirty="0">
                <a:latin typeface="Abadi" panose="020B0604020104020204" pitchFamily="34" charset="0"/>
                <a:cs typeface="Arial"/>
              </a:rPr>
              <a:t>Universal Design for Learning Principles</a:t>
            </a:r>
            <a:r>
              <a:rPr lang="en-US" sz="2200" b="1" dirty="0">
                <a:latin typeface="Abadi" panose="020B0604020104020204" pitchFamily="34" charset="0"/>
              </a:rPr>
              <a:t>: Context and Environment</a:t>
            </a:r>
          </a:p>
        </p:txBody>
      </p:sp>
      <p:sp>
        <p:nvSpPr>
          <p:cNvPr id="3" name="Text Placeholder 2">
            <a:extLst>
              <a:ext uri="{FF2B5EF4-FFF2-40B4-BE49-F238E27FC236}">
                <a16:creationId xmlns:a16="http://schemas.microsoft.com/office/drawing/2014/main" id="{BE64A4A4-E2FB-9037-4193-3410CA6161CD}"/>
              </a:ext>
            </a:extLst>
          </p:cNvPr>
          <p:cNvSpPr>
            <a:spLocks noGrp="1"/>
          </p:cNvSpPr>
          <p:nvPr>
            <p:ph type="body" idx="1"/>
          </p:nvPr>
        </p:nvSpPr>
        <p:spPr>
          <a:xfrm>
            <a:off x="311700" y="982808"/>
            <a:ext cx="8520600" cy="3416400"/>
          </a:xfrm>
        </p:spPr>
        <p:txBody>
          <a:bodyPr>
            <a:normAutofit lnSpcReduction="10000"/>
          </a:bodyPr>
          <a:lstStyle/>
          <a:p>
            <a:pPr marL="76200" indent="0">
              <a:spcAft>
                <a:spcPts val="1800"/>
              </a:spcAft>
              <a:buNone/>
            </a:pPr>
            <a:r>
              <a:rPr lang="en-US" sz="1800" b="1" dirty="0">
                <a:latin typeface="Abadi" panose="020B0604020104020204" pitchFamily="34" charset="0"/>
              </a:rPr>
              <a:t>Context:</a:t>
            </a:r>
            <a:r>
              <a:rPr lang="en-US" sz="1800" dirty="0">
                <a:latin typeface="Abadi" panose="020B0604020104020204" pitchFamily="34" charset="0"/>
              </a:rPr>
              <a:t> 6th grade language arts, 25 students; diverse group including students from various cultural backgrounds, 3 ML students, 4 students with IEPs, 2 students with ALPs</a:t>
            </a:r>
          </a:p>
          <a:p>
            <a:pPr marL="76200" indent="0">
              <a:lnSpc>
                <a:spcPct val="114999"/>
              </a:lnSpc>
              <a:buNone/>
            </a:pPr>
            <a:r>
              <a:rPr lang="en-US" sz="1800" b="1" dirty="0">
                <a:latin typeface="Abadi" panose="020B0604020104020204" pitchFamily="34" charset="0"/>
              </a:rPr>
              <a:t>Instructional Environment: </a:t>
            </a:r>
          </a:p>
          <a:p>
            <a:pPr>
              <a:lnSpc>
                <a:spcPct val="114999"/>
              </a:lnSpc>
            </a:pPr>
            <a:r>
              <a:rPr lang="en-US" sz="1800" dirty="0">
                <a:latin typeface="Abadi" panose="020B0604020104020204" pitchFamily="34" charset="0"/>
              </a:rPr>
              <a:t>Classroom designed to be flexible and welcoming, with a range of seating options (traditional and standing desks, floor cushions, etc.) - 4.1, 4.2, 8.3, 7.1</a:t>
            </a:r>
          </a:p>
          <a:p>
            <a:pPr>
              <a:lnSpc>
                <a:spcPct val="114999"/>
              </a:lnSpc>
            </a:pPr>
            <a:r>
              <a:rPr lang="en-US" sz="1800" dirty="0">
                <a:latin typeface="Abadi" panose="020B0604020104020204" pitchFamily="34" charset="0"/>
              </a:rPr>
              <a:t>Learning centers with resources and a technology corner with tablets – 4.1, 4.2, 1.1. 1.3</a:t>
            </a:r>
          </a:p>
          <a:p>
            <a:pPr>
              <a:lnSpc>
                <a:spcPct val="114999"/>
              </a:lnSpc>
            </a:pPr>
            <a:r>
              <a:rPr lang="en-US" sz="1800" dirty="0">
                <a:latin typeface="Abadi" panose="020B0604020104020204" pitchFamily="34" charset="0"/>
              </a:rPr>
              <a:t>Walls feature student work, culturally relevant materials, and charts with language learning strategies – 2.1, 2.2, 2.3, 2.4, 7.2, 8.3</a:t>
            </a:r>
          </a:p>
          <a:p>
            <a:pPr>
              <a:lnSpc>
                <a:spcPct val="114999"/>
              </a:lnSpc>
            </a:pPr>
            <a:endParaRPr lang="en-US" sz="1600" dirty="0"/>
          </a:p>
        </p:txBody>
      </p:sp>
    </p:spTree>
    <p:extLst>
      <p:ext uri="{BB962C8B-B14F-4D97-AF65-F5344CB8AC3E}">
        <p14:creationId xmlns:p14="http://schemas.microsoft.com/office/powerpoint/2010/main" val="3694048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53085-BE1D-AE01-62CB-E756CF7FE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C6E43-833F-F1D5-FCC8-889CD02163BC}"/>
              </a:ext>
            </a:extLst>
          </p:cNvPr>
          <p:cNvSpPr>
            <a:spLocks noGrp="1"/>
          </p:cNvSpPr>
          <p:nvPr>
            <p:ph type="title"/>
          </p:nvPr>
        </p:nvSpPr>
        <p:spPr>
          <a:xfrm>
            <a:off x="-2800" y="1491"/>
            <a:ext cx="9146339" cy="1036078"/>
          </a:xfrm>
        </p:spPr>
        <p:txBody>
          <a:bodyPr>
            <a:noAutofit/>
          </a:bodyPr>
          <a:lstStyle/>
          <a:p>
            <a:r>
              <a:rPr lang="en-US" sz="2000" b="1" dirty="0">
                <a:latin typeface="Abadi" panose="020B0604020104020204" pitchFamily="34" charset="0"/>
              </a:rPr>
              <a:t>A Tier 1 Lesson </a:t>
            </a:r>
            <a:r>
              <a:rPr lang="en-US" sz="2000" b="1" u="sng" dirty="0">
                <a:latin typeface="Abadi" panose="020B0604020104020204" pitchFamily="34" charset="0"/>
              </a:rPr>
              <a:t>With </a:t>
            </a:r>
            <a:r>
              <a:rPr lang="en-US" sz="2000" b="1" dirty="0">
                <a:latin typeface="Abadi" panose="020B0604020104020204" pitchFamily="34" charset="0"/>
                <a:cs typeface="Arial"/>
              </a:rPr>
              <a:t>Universal Design for Learning Principles</a:t>
            </a:r>
            <a:r>
              <a:rPr lang="en-US" sz="2000" b="1" dirty="0">
                <a:latin typeface="Abadi" panose="020B0604020104020204" pitchFamily="34" charset="0"/>
              </a:rPr>
              <a:t>: Standards and Goals</a:t>
            </a:r>
          </a:p>
        </p:txBody>
      </p:sp>
      <p:sp>
        <p:nvSpPr>
          <p:cNvPr id="3" name="Text Placeholder 2">
            <a:extLst>
              <a:ext uri="{FF2B5EF4-FFF2-40B4-BE49-F238E27FC236}">
                <a16:creationId xmlns:a16="http://schemas.microsoft.com/office/drawing/2014/main" id="{D491D321-344A-8CF4-754E-774E10CB5646}"/>
              </a:ext>
            </a:extLst>
          </p:cNvPr>
          <p:cNvSpPr>
            <a:spLocks noGrp="1"/>
          </p:cNvSpPr>
          <p:nvPr>
            <p:ph type="body" idx="1"/>
          </p:nvPr>
        </p:nvSpPr>
        <p:spPr>
          <a:xfrm>
            <a:off x="134911" y="804033"/>
            <a:ext cx="8709286" cy="3660694"/>
          </a:xfrm>
        </p:spPr>
        <p:txBody>
          <a:bodyPr>
            <a:normAutofit lnSpcReduction="10000"/>
          </a:bodyPr>
          <a:lstStyle/>
          <a:p>
            <a:pPr marL="76200" indent="0">
              <a:lnSpc>
                <a:spcPct val="114999"/>
              </a:lnSpc>
              <a:buNone/>
            </a:pPr>
            <a:r>
              <a:rPr lang="en-US" sz="1800" b="1" dirty="0">
                <a:latin typeface="Abadi" panose="020B0604020104020204" pitchFamily="34" charset="0"/>
              </a:rPr>
              <a:t>Standards: </a:t>
            </a:r>
            <a:endParaRPr lang="en-US" dirty="0"/>
          </a:p>
          <a:p>
            <a:pPr>
              <a:lnSpc>
                <a:spcPct val="114999"/>
              </a:lnSpc>
            </a:pPr>
            <a:r>
              <a:rPr lang="en-US" sz="1800" dirty="0">
                <a:latin typeface="Abadi" panose="020B0604020104020204" pitchFamily="34" charset="0"/>
              </a:rPr>
              <a:t>CCSS.RL.6.3: Describe how a particular story's or drama's plot unfolds in a series of episodes as well as how the characters respond or change as the plot moves toward a resolution.</a:t>
            </a:r>
          </a:p>
          <a:p>
            <a:pPr>
              <a:lnSpc>
                <a:spcPct val="114999"/>
              </a:lnSpc>
              <a:spcAft>
                <a:spcPts val="1800"/>
              </a:spcAft>
            </a:pPr>
            <a:r>
              <a:rPr lang="en-US" sz="1800" dirty="0">
                <a:latin typeface="Abadi" panose="020B0604020104020204" pitchFamily="34" charset="0"/>
              </a:rPr>
              <a:t>CCSS.RL.6.1: Cite textual evidence to support analysis of what the text says explicitly as well as inferences drawn from the text.</a:t>
            </a:r>
            <a:endParaRPr lang="en-US" sz="1800" b="1" dirty="0">
              <a:latin typeface="Abadi" panose="020B0604020104020204" pitchFamily="34" charset="0"/>
            </a:endParaRPr>
          </a:p>
          <a:p>
            <a:pPr marL="76200" indent="0">
              <a:lnSpc>
                <a:spcPct val="114999"/>
              </a:lnSpc>
              <a:buNone/>
            </a:pPr>
            <a:r>
              <a:rPr lang="en-US" sz="1800" b="1" dirty="0">
                <a:latin typeface="Abadi" panose="020B0604020104020204" pitchFamily="34" charset="0"/>
              </a:rPr>
              <a:t>Learning Goals:</a:t>
            </a:r>
          </a:p>
          <a:p>
            <a:pPr marL="76200" indent="0">
              <a:lnSpc>
                <a:spcPct val="114999"/>
              </a:lnSpc>
              <a:buNone/>
            </a:pPr>
            <a:r>
              <a:rPr lang="en-US" sz="1800" dirty="0">
                <a:latin typeface="Abadi" panose="020B0604020104020204" pitchFamily="34" charset="0"/>
              </a:rPr>
              <a:t>Students will be able to:</a:t>
            </a:r>
          </a:p>
          <a:p>
            <a:pPr>
              <a:lnSpc>
                <a:spcPct val="114999"/>
              </a:lnSpc>
            </a:pPr>
            <a:r>
              <a:rPr lang="en-US" sz="1800" dirty="0">
                <a:latin typeface="Abadi" panose="020B0604020104020204" pitchFamily="34" charset="0"/>
              </a:rPr>
              <a:t>Define character development</a:t>
            </a:r>
          </a:p>
          <a:p>
            <a:pPr>
              <a:lnSpc>
                <a:spcPct val="114999"/>
              </a:lnSpc>
            </a:pPr>
            <a:r>
              <a:rPr lang="en-US" sz="1800" dirty="0">
                <a:latin typeface="Abadi" panose="020B0604020104020204" pitchFamily="34" charset="0"/>
              </a:rPr>
              <a:t>Describe how a character changes over the events of the novel, citing evidence from the text.</a:t>
            </a:r>
          </a:p>
          <a:p>
            <a:pPr marL="76200" indent="0">
              <a:lnSpc>
                <a:spcPct val="114999"/>
              </a:lnSpc>
              <a:buNone/>
            </a:pPr>
            <a:endParaRPr lang="en-US" sz="1600" b="1" dirty="0"/>
          </a:p>
          <a:p>
            <a:pPr>
              <a:lnSpc>
                <a:spcPct val="114999"/>
              </a:lnSpc>
            </a:pPr>
            <a:endParaRPr lang="en-US" sz="1600" dirty="0"/>
          </a:p>
        </p:txBody>
      </p:sp>
    </p:spTree>
    <p:extLst>
      <p:ext uri="{BB962C8B-B14F-4D97-AF65-F5344CB8AC3E}">
        <p14:creationId xmlns:p14="http://schemas.microsoft.com/office/powerpoint/2010/main" val="2067845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E623-001D-1770-AD28-3DB9ABD3E2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D6B06-6474-0DE7-EB3E-A789EB5F23D5}"/>
              </a:ext>
            </a:extLst>
          </p:cNvPr>
          <p:cNvSpPr>
            <a:spLocks noGrp="1"/>
          </p:cNvSpPr>
          <p:nvPr>
            <p:ph type="title"/>
          </p:nvPr>
        </p:nvSpPr>
        <p:spPr>
          <a:xfrm>
            <a:off x="52285" y="218686"/>
            <a:ext cx="9091715" cy="949713"/>
          </a:xfrm>
        </p:spPr>
        <p:txBody>
          <a:bodyPr>
            <a:noAutofit/>
          </a:bodyPr>
          <a:lstStyle/>
          <a:p>
            <a:r>
              <a:rPr lang="en-US" sz="2200" b="1" dirty="0">
                <a:latin typeface="Abadi" panose="020B0604020104020204" pitchFamily="34" charset="0"/>
              </a:rPr>
              <a:t>A Tier 1 Lesson </a:t>
            </a:r>
            <a:r>
              <a:rPr lang="en-US" sz="2200" b="1" u="sng" dirty="0">
                <a:latin typeface="Abadi" panose="020B0604020104020204" pitchFamily="34" charset="0"/>
              </a:rPr>
              <a:t>With</a:t>
            </a:r>
            <a:r>
              <a:rPr lang="en-US" sz="2200" b="1" dirty="0">
                <a:latin typeface="Abadi" panose="020B0604020104020204" pitchFamily="34" charset="0"/>
              </a:rPr>
              <a:t> </a:t>
            </a:r>
            <a:r>
              <a:rPr lang="en-US" sz="2200" b="1" dirty="0">
                <a:latin typeface="Abadi" panose="020B0604020104020204" pitchFamily="34" charset="0"/>
                <a:cs typeface="Arial"/>
              </a:rPr>
              <a:t>Universal Design for Learning Principles</a:t>
            </a:r>
            <a:r>
              <a:rPr lang="en-US" sz="2200" b="1" dirty="0">
                <a:latin typeface="Abadi" panose="020B0604020104020204" pitchFamily="34" charset="0"/>
              </a:rPr>
              <a:t>: </a:t>
            </a:r>
            <a:br>
              <a:rPr lang="en-US" sz="2200" b="1" dirty="0">
                <a:latin typeface="Abadi" panose="020B0604020104020204" pitchFamily="34" charset="0"/>
              </a:rPr>
            </a:br>
            <a:r>
              <a:rPr lang="en-US" sz="2200" b="1" dirty="0">
                <a:latin typeface="Abadi" panose="020B0604020104020204" pitchFamily="34" charset="0"/>
              </a:rPr>
              <a:t>Lesson Outline, Introduction</a:t>
            </a:r>
          </a:p>
        </p:txBody>
      </p:sp>
      <p:sp>
        <p:nvSpPr>
          <p:cNvPr id="6" name="TextBox 5">
            <a:extLst>
              <a:ext uri="{FF2B5EF4-FFF2-40B4-BE49-F238E27FC236}">
                <a16:creationId xmlns:a16="http://schemas.microsoft.com/office/drawing/2014/main" id="{EB128883-B891-DEA7-ADF9-E35FAD4F37D9}"/>
              </a:ext>
            </a:extLst>
          </p:cNvPr>
          <p:cNvSpPr txBox="1"/>
          <p:nvPr/>
        </p:nvSpPr>
        <p:spPr>
          <a:xfrm>
            <a:off x="230782" y="1022316"/>
            <a:ext cx="8682436" cy="35994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6200">
              <a:lnSpc>
                <a:spcPct val="114999"/>
              </a:lnSpc>
            </a:pPr>
            <a:endParaRPr lang="en-US" sz="1600" b="1" dirty="0">
              <a:solidFill>
                <a:srgbClr val="123F7B"/>
              </a:solidFill>
              <a:latin typeface="Abadi" panose="020B0604020104020204" pitchFamily="34" charset="0"/>
              <a:ea typeface="Calibri"/>
              <a:cs typeface="Calibri"/>
            </a:endParaRPr>
          </a:p>
          <a:p>
            <a:pPr marL="76200">
              <a:lnSpc>
                <a:spcPct val="114999"/>
              </a:lnSpc>
            </a:pPr>
            <a:r>
              <a:rPr lang="en-US" sz="1800" b="1" dirty="0">
                <a:solidFill>
                  <a:srgbClr val="123F7B"/>
                </a:solidFill>
                <a:latin typeface="Abadi" panose="020B0604020104020204" pitchFamily="34" charset="0"/>
                <a:ea typeface="Calibri"/>
                <a:cs typeface="Calibri"/>
              </a:rPr>
              <a:t>Introduction (15 min)</a:t>
            </a:r>
            <a:endParaRPr lang="en-US" sz="1800" b="1" dirty="0">
              <a:latin typeface="Abadi" panose="020B0604020104020204" pitchFamily="34" charset="0"/>
              <a:ea typeface="Calibri"/>
              <a:cs typeface="Calibri"/>
            </a:endParaRPr>
          </a:p>
          <a:p>
            <a:pPr marL="876300" lvl="1" indent="-342900">
              <a:lnSpc>
                <a:spcPct val="114999"/>
              </a:lnSpc>
              <a:buFont typeface="Courier New,monospace"/>
              <a:buChar char="o"/>
            </a:pPr>
            <a:r>
              <a:rPr lang="en-US" sz="1800" dirty="0">
                <a:solidFill>
                  <a:srgbClr val="123F7B"/>
                </a:solidFill>
                <a:latin typeface="Abadi" panose="020B0604020104020204" pitchFamily="34" charset="0"/>
                <a:ea typeface="Calibri"/>
                <a:cs typeface="Calibri"/>
              </a:rPr>
              <a:t>Show a video clip showing character development in popular media (movies, cartoons) - 2.5</a:t>
            </a:r>
          </a:p>
          <a:p>
            <a:pPr marL="876300" lvl="1" indent="-342900">
              <a:lnSpc>
                <a:spcPct val="114999"/>
              </a:lnSpc>
              <a:buFont typeface="Courier New,monospace"/>
              <a:buChar char="o"/>
            </a:pPr>
            <a:r>
              <a:rPr lang="en-US" sz="1800" dirty="0">
                <a:solidFill>
                  <a:srgbClr val="123F7B"/>
                </a:solidFill>
                <a:latin typeface="Abadi" panose="020B0604020104020204" pitchFamily="34" charset="0"/>
                <a:ea typeface="Calibri"/>
                <a:cs typeface="Calibri"/>
              </a:rPr>
              <a:t>Provide sentence stems for students to discuss with a partner about how the characters changed and what caused the changes – 5.3, 8.1</a:t>
            </a:r>
          </a:p>
          <a:p>
            <a:pPr marL="876300" lvl="1" indent="-342900">
              <a:lnSpc>
                <a:spcPct val="114999"/>
              </a:lnSpc>
              <a:buFont typeface="Courier New,monospace"/>
              <a:buChar char="o"/>
            </a:pPr>
            <a:r>
              <a:rPr lang="en-US" sz="1800" dirty="0">
                <a:solidFill>
                  <a:srgbClr val="123F7B"/>
                </a:solidFill>
                <a:latin typeface="Abadi" panose="020B0604020104020204" pitchFamily="34" charset="0"/>
                <a:ea typeface="Calibri"/>
                <a:cs typeface="Calibri"/>
              </a:rPr>
              <a:t>Call on pairs of students to share what they discussed with the class – 8.3</a:t>
            </a:r>
          </a:p>
          <a:p>
            <a:pPr marL="342900" indent="-342900">
              <a:lnSpc>
                <a:spcPct val="114999"/>
              </a:lnSpc>
              <a:buAutoNum type="arabicPeriod"/>
            </a:pPr>
            <a:endParaRPr lang="en-US" sz="1600" dirty="0">
              <a:solidFill>
                <a:srgbClr val="123F7B"/>
              </a:solidFill>
              <a:latin typeface="Abadi" panose="020B0604020104020204" pitchFamily="34" charset="0"/>
              <a:ea typeface="Calibri"/>
              <a:cs typeface="Calibri"/>
            </a:endParaRPr>
          </a:p>
          <a:p>
            <a:pPr marL="342900" indent="-342900">
              <a:lnSpc>
                <a:spcPct val="114999"/>
              </a:lnSpc>
              <a:buAutoNum type="arabicPeriod"/>
            </a:pPr>
            <a:endParaRPr lang="en-US" sz="1600" dirty="0">
              <a:solidFill>
                <a:srgbClr val="123F7B"/>
              </a:solidFill>
              <a:latin typeface="Abadi" panose="020B0604020104020204" pitchFamily="34" charset="0"/>
              <a:ea typeface="Calibri"/>
              <a:cs typeface="Calibri"/>
            </a:endParaRPr>
          </a:p>
          <a:p>
            <a:pPr marL="876300" lvl="1" indent="-342900">
              <a:lnSpc>
                <a:spcPct val="114999"/>
              </a:lnSpc>
              <a:buFont typeface="Courier New,monospace"/>
              <a:buChar char="o"/>
            </a:pPr>
            <a:endParaRPr lang="en-US" sz="1500" dirty="0">
              <a:solidFill>
                <a:srgbClr val="123F7B"/>
              </a:solidFill>
              <a:latin typeface="Calibri"/>
              <a:ea typeface="Calibri"/>
              <a:cs typeface="Calibri"/>
            </a:endParaRPr>
          </a:p>
          <a:p>
            <a:pPr marL="876300" lvl="1" indent="-342900">
              <a:lnSpc>
                <a:spcPct val="114999"/>
              </a:lnSpc>
              <a:buFont typeface="Courier New,monospace"/>
              <a:buChar char="o"/>
            </a:pPr>
            <a:endParaRPr lang="en-US" sz="1500" dirty="0">
              <a:solidFill>
                <a:srgbClr val="123F7B"/>
              </a:solidFill>
              <a:latin typeface="Calibri"/>
              <a:ea typeface="Calibri"/>
              <a:cs typeface="Calibri"/>
            </a:endParaRPr>
          </a:p>
          <a:p>
            <a:endParaRPr lang="en-US" dirty="0">
              <a:latin typeface="Abadi" panose="020B0604020104020204" pitchFamily="34" charset="0"/>
              <a:ea typeface="Calibri"/>
            </a:endParaRPr>
          </a:p>
        </p:txBody>
      </p:sp>
    </p:spTree>
    <p:extLst>
      <p:ext uri="{BB962C8B-B14F-4D97-AF65-F5344CB8AC3E}">
        <p14:creationId xmlns:p14="http://schemas.microsoft.com/office/powerpoint/2010/main" val="285432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9F7A-15C9-4AAE-93A7-CE362A784ACF}"/>
              </a:ext>
            </a:extLst>
          </p:cNvPr>
          <p:cNvSpPr>
            <a:spLocks noGrp="1"/>
          </p:cNvSpPr>
          <p:nvPr>
            <p:ph type="title"/>
          </p:nvPr>
        </p:nvSpPr>
        <p:spPr>
          <a:xfrm>
            <a:off x="245194" y="190885"/>
            <a:ext cx="3430932" cy="567314"/>
          </a:xfrm>
        </p:spPr>
        <p:txBody>
          <a:bodyPr>
            <a:normAutofit/>
          </a:bodyPr>
          <a:lstStyle/>
          <a:p>
            <a:r>
              <a:rPr lang="en-US" sz="3600" dirty="0">
                <a:latin typeface="Abadi" panose="020F0502020204030204" pitchFamily="34" charset="0"/>
              </a:rPr>
              <a:t>Session Norms </a:t>
            </a:r>
          </a:p>
        </p:txBody>
      </p:sp>
      <p:sp>
        <p:nvSpPr>
          <p:cNvPr id="3" name="Content Placeholder 2">
            <a:extLst>
              <a:ext uri="{FF2B5EF4-FFF2-40B4-BE49-F238E27FC236}">
                <a16:creationId xmlns:a16="http://schemas.microsoft.com/office/drawing/2014/main" id="{526E2BEC-10BC-6D8F-EC6F-027D4C1DCF73}"/>
              </a:ext>
            </a:extLst>
          </p:cNvPr>
          <p:cNvSpPr>
            <a:spLocks noGrp="1"/>
          </p:cNvSpPr>
          <p:nvPr>
            <p:ph idx="1"/>
          </p:nvPr>
        </p:nvSpPr>
        <p:spPr>
          <a:xfrm>
            <a:off x="245194" y="1097280"/>
            <a:ext cx="5363126" cy="3774122"/>
          </a:xfrm>
        </p:spPr>
        <p:txBody>
          <a:bodyPr>
            <a:noAutofit/>
          </a:bodyPr>
          <a:lstStyle/>
          <a:p>
            <a:pPr>
              <a:lnSpc>
                <a:spcPct val="150000"/>
              </a:lnSpc>
            </a:pPr>
            <a:r>
              <a:rPr lang="en-US" dirty="0">
                <a:solidFill>
                  <a:srgbClr val="0F326D"/>
                </a:solidFill>
                <a:latin typeface="Abadi" panose="020F0502020204030204" pitchFamily="34" charset="0"/>
              </a:rPr>
              <a:t>Be as virtually present as possible</a:t>
            </a:r>
          </a:p>
          <a:p>
            <a:pPr>
              <a:lnSpc>
                <a:spcPct val="150000"/>
              </a:lnSpc>
            </a:pPr>
            <a:r>
              <a:rPr lang="en-US" dirty="0">
                <a:solidFill>
                  <a:srgbClr val="0F326D"/>
                </a:solidFill>
                <a:latin typeface="Abadi" panose="020F0502020204030204" pitchFamily="34" charset="0"/>
              </a:rPr>
              <a:t>Communicate any needs or questions through zoom chat – we have allotted time to answer questions at the end.</a:t>
            </a:r>
          </a:p>
        </p:txBody>
      </p:sp>
      <p:pic>
        <p:nvPicPr>
          <p:cNvPr id="1026" name="Picture 2" descr="Norms">
            <a:extLst>
              <a:ext uri="{FF2B5EF4-FFF2-40B4-BE49-F238E27FC236}">
                <a16:creationId xmlns:a16="http://schemas.microsoft.com/office/drawing/2014/main" id="{E9BABB14-CC41-A105-4338-D000B2E69CCA}"/>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546" y="474542"/>
            <a:ext cx="2497722" cy="340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20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70432-2886-A29C-A4E0-903828DE8A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3A19F-0152-0A79-CD54-38AF319274A9}"/>
              </a:ext>
            </a:extLst>
          </p:cNvPr>
          <p:cNvSpPr>
            <a:spLocks noGrp="1"/>
          </p:cNvSpPr>
          <p:nvPr>
            <p:ph type="title"/>
          </p:nvPr>
        </p:nvSpPr>
        <p:spPr>
          <a:xfrm>
            <a:off x="-970" y="142946"/>
            <a:ext cx="9091715" cy="858540"/>
          </a:xfrm>
        </p:spPr>
        <p:txBody>
          <a:bodyPr>
            <a:noAutofit/>
          </a:bodyPr>
          <a:lstStyle/>
          <a:p>
            <a:r>
              <a:rPr lang="en-US" sz="2200" b="1" dirty="0">
                <a:latin typeface="Abadi" panose="020B0604020104020204" pitchFamily="34" charset="0"/>
              </a:rPr>
              <a:t>A Tier 1 Lesson </a:t>
            </a:r>
            <a:r>
              <a:rPr lang="en-US" sz="2200" b="1" u="sng" dirty="0">
                <a:latin typeface="Abadi" panose="020B0604020104020204" pitchFamily="34" charset="0"/>
              </a:rPr>
              <a:t>With</a:t>
            </a:r>
            <a:r>
              <a:rPr lang="en-US" sz="2200" b="1" dirty="0">
                <a:latin typeface="Abadi" panose="020B0604020104020204" pitchFamily="34" charset="0"/>
              </a:rPr>
              <a:t> </a:t>
            </a:r>
            <a:r>
              <a:rPr lang="en-US" sz="2200" b="1" dirty="0">
                <a:latin typeface="Abadi" panose="020B0604020104020204" pitchFamily="34" charset="0"/>
                <a:cs typeface="Arial"/>
              </a:rPr>
              <a:t>Universal Design for Learning Principles</a:t>
            </a:r>
            <a:r>
              <a:rPr lang="en-US" sz="2200" b="1" dirty="0">
                <a:latin typeface="Abadi" panose="020B0604020104020204" pitchFamily="34" charset="0"/>
              </a:rPr>
              <a:t>: </a:t>
            </a:r>
            <a:br>
              <a:rPr lang="en-US" sz="2200" b="1" dirty="0">
                <a:latin typeface="Abadi" panose="020B0604020104020204" pitchFamily="34" charset="0"/>
              </a:rPr>
            </a:br>
            <a:r>
              <a:rPr lang="en-US" sz="2200" b="1" dirty="0">
                <a:latin typeface="Abadi" panose="020B0604020104020204" pitchFamily="34" charset="0"/>
              </a:rPr>
              <a:t>Lesson Outline, Reading Activity</a:t>
            </a:r>
          </a:p>
        </p:txBody>
      </p:sp>
      <p:sp>
        <p:nvSpPr>
          <p:cNvPr id="6" name="TextBox 5">
            <a:extLst>
              <a:ext uri="{FF2B5EF4-FFF2-40B4-BE49-F238E27FC236}">
                <a16:creationId xmlns:a16="http://schemas.microsoft.com/office/drawing/2014/main" id="{29CA2BE4-D2C7-F1F7-A1F6-55D280174264}"/>
              </a:ext>
            </a:extLst>
          </p:cNvPr>
          <p:cNvSpPr txBox="1"/>
          <p:nvPr/>
        </p:nvSpPr>
        <p:spPr>
          <a:xfrm>
            <a:off x="230782" y="1504794"/>
            <a:ext cx="8682436" cy="1983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6200">
              <a:lnSpc>
                <a:spcPct val="114999"/>
              </a:lnSpc>
            </a:pPr>
            <a:r>
              <a:rPr lang="en-US" sz="1800" b="1" dirty="0">
                <a:solidFill>
                  <a:srgbClr val="123F7B"/>
                </a:solidFill>
                <a:latin typeface="Abadi" panose="020B0604020104020204" pitchFamily="34" charset="0"/>
                <a:ea typeface="Calibri"/>
                <a:cs typeface="Calibri"/>
              </a:rPr>
              <a:t>Reading activity (30 min)</a:t>
            </a:r>
            <a:endParaRPr lang="en-US" sz="1800" b="1" dirty="0">
              <a:latin typeface="Abadi" panose="020B0604020104020204" pitchFamily="34" charset="0"/>
            </a:endParaRPr>
          </a:p>
          <a:p>
            <a:pPr marL="800100" lvl="1" indent="-342900">
              <a:lnSpc>
                <a:spcPct val="114999"/>
              </a:lnSpc>
              <a:buFont typeface="Courier New,monospace"/>
              <a:buChar char="o"/>
            </a:pPr>
            <a:r>
              <a:rPr lang="en-US" sz="1800" dirty="0">
                <a:solidFill>
                  <a:srgbClr val="123F7B"/>
                </a:solidFill>
                <a:latin typeface="Abadi" panose="020B0604020104020204" pitchFamily="34" charset="0"/>
                <a:ea typeface="Calibri"/>
                <a:cs typeface="Calibri"/>
              </a:rPr>
              <a:t>Distribute graphic organizers to help students track character traits and changes throughout the story – 6.3, 3.2</a:t>
            </a:r>
          </a:p>
          <a:p>
            <a:pPr marL="800100" lvl="1" indent="-342900">
              <a:lnSpc>
                <a:spcPct val="114999"/>
              </a:lnSpc>
              <a:buFont typeface="Courier New,monospace"/>
              <a:buChar char="o"/>
            </a:pPr>
            <a:r>
              <a:rPr lang="en-US" sz="1800" dirty="0">
                <a:solidFill>
                  <a:srgbClr val="123F7B"/>
                </a:solidFill>
                <a:latin typeface="Abadi" panose="020B0604020104020204" pitchFamily="34" charset="0"/>
                <a:ea typeface="Calibri"/>
                <a:cs typeface="Calibri"/>
              </a:rPr>
              <a:t>Students read the assigned chapter from their chosen literature circle novel, with the option of reading silently, reading along with the audiobook, or reading with partner – 1.1, 1.2, 7.1</a:t>
            </a:r>
            <a:endParaRPr lang="en-US" sz="1500" dirty="0">
              <a:solidFill>
                <a:srgbClr val="123F7B"/>
              </a:solidFill>
              <a:latin typeface="Calibri"/>
              <a:ea typeface="Calibri"/>
              <a:cs typeface="Calibri"/>
            </a:endParaRPr>
          </a:p>
        </p:txBody>
      </p:sp>
    </p:spTree>
    <p:extLst>
      <p:ext uri="{BB962C8B-B14F-4D97-AF65-F5344CB8AC3E}">
        <p14:creationId xmlns:p14="http://schemas.microsoft.com/office/powerpoint/2010/main" val="803509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B6B0-D21B-528B-9DE7-F27856DF3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58538-3293-FED7-1FC2-C6226A66474F}"/>
              </a:ext>
            </a:extLst>
          </p:cNvPr>
          <p:cNvSpPr>
            <a:spLocks noGrp="1"/>
          </p:cNvSpPr>
          <p:nvPr>
            <p:ph type="title"/>
          </p:nvPr>
        </p:nvSpPr>
        <p:spPr>
          <a:xfrm>
            <a:off x="-970" y="142946"/>
            <a:ext cx="9091715" cy="887568"/>
          </a:xfrm>
        </p:spPr>
        <p:txBody>
          <a:bodyPr>
            <a:noAutofit/>
          </a:bodyPr>
          <a:lstStyle/>
          <a:p>
            <a:r>
              <a:rPr lang="en-US" sz="2200" b="1" dirty="0">
                <a:latin typeface="Abadi" panose="020B0604020104020204" pitchFamily="34" charset="0"/>
              </a:rPr>
              <a:t>A Tier 1 Lesson </a:t>
            </a:r>
            <a:r>
              <a:rPr lang="en-US" sz="2200" b="1" u="sng" dirty="0">
                <a:latin typeface="Abadi" panose="020B0604020104020204" pitchFamily="34" charset="0"/>
              </a:rPr>
              <a:t>With</a:t>
            </a:r>
            <a:r>
              <a:rPr lang="en-US" sz="2200" b="1" dirty="0">
                <a:latin typeface="Abadi" panose="020B0604020104020204" pitchFamily="34" charset="0"/>
              </a:rPr>
              <a:t> </a:t>
            </a:r>
            <a:r>
              <a:rPr lang="en-US" sz="2200" b="1" dirty="0">
                <a:latin typeface="Abadi" panose="020B0604020104020204" pitchFamily="34" charset="0"/>
                <a:cs typeface="Arial"/>
              </a:rPr>
              <a:t>Universal Design for Learning Principles</a:t>
            </a:r>
            <a:r>
              <a:rPr lang="en-US" sz="2200" b="1" dirty="0">
                <a:latin typeface="Abadi" panose="020B0604020104020204" pitchFamily="34" charset="0"/>
              </a:rPr>
              <a:t>: </a:t>
            </a:r>
            <a:br>
              <a:rPr lang="en-US" sz="2200" b="1" dirty="0">
                <a:latin typeface="Abadi" panose="020B0604020104020204" pitchFamily="34" charset="0"/>
              </a:rPr>
            </a:br>
            <a:r>
              <a:rPr lang="en-US" sz="2200" b="1" dirty="0">
                <a:latin typeface="Abadi" panose="020B0604020104020204" pitchFamily="34" charset="0"/>
              </a:rPr>
              <a:t>Lesson Outline, Group Discussion</a:t>
            </a:r>
          </a:p>
        </p:txBody>
      </p:sp>
      <p:sp>
        <p:nvSpPr>
          <p:cNvPr id="6" name="TextBox 5">
            <a:extLst>
              <a:ext uri="{FF2B5EF4-FFF2-40B4-BE49-F238E27FC236}">
                <a16:creationId xmlns:a16="http://schemas.microsoft.com/office/drawing/2014/main" id="{EA324DF4-F75C-164C-8952-E763ED843223}"/>
              </a:ext>
            </a:extLst>
          </p:cNvPr>
          <p:cNvSpPr txBox="1"/>
          <p:nvPr/>
        </p:nvSpPr>
        <p:spPr>
          <a:xfrm>
            <a:off x="203669" y="1718676"/>
            <a:ext cx="8682436" cy="1339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1800" b="1" dirty="0">
                <a:solidFill>
                  <a:srgbClr val="123F7B"/>
                </a:solidFill>
                <a:latin typeface="Abadi" panose="020B0604020104020204" pitchFamily="34" charset="0"/>
                <a:ea typeface="Calibri"/>
                <a:cs typeface="Calibri"/>
              </a:rPr>
              <a:t>Group discussion (20 min)</a:t>
            </a:r>
          </a:p>
          <a:p>
            <a:pPr marL="800100" lvl="1" indent="-342900">
              <a:lnSpc>
                <a:spcPct val="114999"/>
              </a:lnSpc>
              <a:buFont typeface="Courier New,monospace"/>
              <a:buChar char="o"/>
            </a:pPr>
            <a:r>
              <a:rPr lang="en-US" sz="1800" dirty="0">
                <a:solidFill>
                  <a:srgbClr val="123F7B"/>
                </a:solidFill>
                <a:latin typeface="Abadi" panose="020B0604020104020204" pitchFamily="34" charset="0"/>
                <a:ea typeface="Calibri"/>
                <a:cs typeface="Calibri"/>
              </a:rPr>
              <a:t>Students meet with their literature circle groups to discuss their observations using their graphic organizers, allowing for peer learning and exchange of ideas – 8.3, 9.3</a:t>
            </a:r>
          </a:p>
        </p:txBody>
      </p:sp>
    </p:spTree>
    <p:extLst>
      <p:ext uri="{BB962C8B-B14F-4D97-AF65-F5344CB8AC3E}">
        <p14:creationId xmlns:p14="http://schemas.microsoft.com/office/powerpoint/2010/main" val="789267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9F269-950B-F3AE-748B-A50C4BB31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B901C-4860-2757-B4A5-A3998FAB1A00}"/>
              </a:ext>
            </a:extLst>
          </p:cNvPr>
          <p:cNvSpPr>
            <a:spLocks noGrp="1"/>
          </p:cNvSpPr>
          <p:nvPr>
            <p:ph type="title"/>
          </p:nvPr>
        </p:nvSpPr>
        <p:spPr>
          <a:xfrm>
            <a:off x="-970" y="142946"/>
            <a:ext cx="9091715" cy="858540"/>
          </a:xfrm>
        </p:spPr>
        <p:txBody>
          <a:bodyPr>
            <a:noAutofit/>
          </a:bodyPr>
          <a:lstStyle/>
          <a:p>
            <a:r>
              <a:rPr lang="en-US" sz="2200" b="1" dirty="0">
                <a:latin typeface="Abadi" panose="020B0604020104020204" pitchFamily="34" charset="0"/>
              </a:rPr>
              <a:t>A Tier 1 Lesson </a:t>
            </a:r>
            <a:r>
              <a:rPr lang="en-US" sz="2200" b="1" u="sng" dirty="0">
                <a:latin typeface="Abadi" panose="020B0604020104020204" pitchFamily="34" charset="0"/>
              </a:rPr>
              <a:t>With</a:t>
            </a:r>
            <a:r>
              <a:rPr lang="en-US" sz="2200" b="1" dirty="0">
                <a:latin typeface="Abadi" panose="020B0604020104020204" pitchFamily="34" charset="0"/>
              </a:rPr>
              <a:t> </a:t>
            </a:r>
            <a:r>
              <a:rPr lang="en-US" sz="2200" b="1" dirty="0">
                <a:latin typeface="Abadi" panose="020B0604020104020204" pitchFamily="34" charset="0"/>
                <a:cs typeface="Arial"/>
              </a:rPr>
              <a:t>Universal Design for Learning Principles</a:t>
            </a:r>
            <a:r>
              <a:rPr lang="en-US" sz="2200" b="1" dirty="0">
                <a:latin typeface="Abadi" panose="020B0604020104020204" pitchFamily="34" charset="0"/>
              </a:rPr>
              <a:t>: </a:t>
            </a:r>
            <a:br>
              <a:rPr lang="en-US" sz="2200" b="1" dirty="0">
                <a:latin typeface="Abadi" panose="020B0604020104020204" pitchFamily="34" charset="0"/>
              </a:rPr>
            </a:br>
            <a:r>
              <a:rPr lang="en-US" sz="2200" b="1" dirty="0">
                <a:latin typeface="Abadi" panose="020B0604020104020204" pitchFamily="34" charset="0"/>
              </a:rPr>
              <a:t>Lesson Outline, Assessment Option</a:t>
            </a:r>
          </a:p>
        </p:txBody>
      </p:sp>
      <p:sp>
        <p:nvSpPr>
          <p:cNvPr id="6" name="TextBox 5">
            <a:extLst>
              <a:ext uri="{FF2B5EF4-FFF2-40B4-BE49-F238E27FC236}">
                <a16:creationId xmlns:a16="http://schemas.microsoft.com/office/drawing/2014/main" id="{EE95FD15-7CD7-217A-6D16-C451917C3E8F}"/>
              </a:ext>
            </a:extLst>
          </p:cNvPr>
          <p:cNvSpPr txBox="1"/>
          <p:nvPr/>
        </p:nvSpPr>
        <p:spPr>
          <a:xfrm>
            <a:off x="203669" y="1327673"/>
            <a:ext cx="8682436" cy="2620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1800" b="1" dirty="0">
                <a:solidFill>
                  <a:srgbClr val="123F7B"/>
                </a:solidFill>
                <a:latin typeface="Abadi" panose="020B0604020104020204" pitchFamily="34" charset="0"/>
                <a:ea typeface="Calibri"/>
                <a:cs typeface="Calibri"/>
              </a:rPr>
              <a:t>Assessment option (15 min)</a:t>
            </a:r>
            <a:endParaRPr lang="en-US" sz="1800" b="1" dirty="0">
              <a:latin typeface="Abadi" panose="020B0604020104020204" pitchFamily="34" charset="0"/>
            </a:endParaRPr>
          </a:p>
          <a:p>
            <a:pPr marL="800100" lvl="1" indent="-342900">
              <a:lnSpc>
                <a:spcPct val="114999"/>
              </a:lnSpc>
              <a:buFont typeface="Courier New,monospace"/>
              <a:buChar char="o"/>
            </a:pPr>
            <a:r>
              <a:rPr lang="en-US" sz="1800" dirty="0">
                <a:solidFill>
                  <a:srgbClr val="123F7B"/>
                </a:solidFill>
                <a:latin typeface="Abadi" panose="020B0604020104020204" pitchFamily="34" charset="0"/>
                <a:ea typeface="Calibri"/>
                <a:cs typeface="Calibri"/>
              </a:rPr>
              <a:t>Students choose to demonstrate understanding with a choice - 7.1, 5.1, 6.1</a:t>
            </a:r>
          </a:p>
          <a:p>
            <a:pPr marL="1257300" lvl="2" indent="-342900">
              <a:lnSpc>
                <a:spcPct val="114999"/>
              </a:lnSpc>
              <a:buFont typeface="Wingdings"/>
              <a:buChar char="§"/>
            </a:pPr>
            <a:r>
              <a:rPr lang="en-US" sz="1800" dirty="0">
                <a:solidFill>
                  <a:srgbClr val="123F7B"/>
                </a:solidFill>
                <a:latin typeface="Abadi" panose="020B0604020104020204" pitchFamily="34" charset="0"/>
                <a:ea typeface="Calibri"/>
                <a:cs typeface="Calibri"/>
              </a:rPr>
              <a:t>Creative project – multimedia poster that represents a character's journey and development in the story, using evidence from the text</a:t>
            </a:r>
          </a:p>
          <a:p>
            <a:pPr marL="1257300" lvl="2" indent="-342900">
              <a:lnSpc>
                <a:spcPct val="114999"/>
              </a:lnSpc>
              <a:buFont typeface="Wingdings"/>
              <a:buChar char="§"/>
            </a:pPr>
            <a:r>
              <a:rPr lang="en-US" sz="1800" dirty="0">
                <a:solidFill>
                  <a:srgbClr val="123F7B"/>
                </a:solidFill>
                <a:latin typeface="Abadi" panose="020B0604020104020204" pitchFamily="34" charset="0"/>
                <a:ea typeface="Calibri"/>
                <a:cs typeface="Calibri"/>
              </a:rPr>
              <a:t>Socratic seminar – preparation and guided discussion, using evidence from the text to support arguments</a:t>
            </a:r>
          </a:p>
          <a:p>
            <a:pPr marL="1257300" lvl="2" indent="-342900">
              <a:lnSpc>
                <a:spcPct val="114999"/>
              </a:lnSpc>
              <a:buFont typeface="Wingdings"/>
              <a:buChar char="§"/>
            </a:pPr>
            <a:r>
              <a:rPr lang="en-US" sz="1800" dirty="0">
                <a:solidFill>
                  <a:srgbClr val="123F7B"/>
                </a:solidFill>
                <a:latin typeface="Abadi" panose="020B0604020104020204" pitchFamily="34" charset="0"/>
                <a:ea typeface="Calibri"/>
                <a:cs typeface="Calibri"/>
              </a:rPr>
              <a:t>Written reflection – students describe how a character changed, using evidence from the text and providing personal insights</a:t>
            </a:r>
            <a:endParaRPr lang="en-US" sz="1500" dirty="0">
              <a:solidFill>
                <a:srgbClr val="123F7B"/>
              </a:solidFill>
              <a:latin typeface="Calibri"/>
              <a:ea typeface="Calibri"/>
              <a:cs typeface="Calibri"/>
            </a:endParaRPr>
          </a:p>
        </p:txBody>
      </p:sp>
    </p:spTree>
    <p:extLst>
      <p:ext uri="{BB962C8B-B14F-4D97-AF65-F5344CB8AC3E}">
        <p14:creationId xmlns:p14="http://schemas.microsoft.com/office/powerpoint/2010/main" val="3816905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a:extLst>
            <a:ext uri="{FF2B5EF4-FFF2-40B4-BE49-F238E27FC236}">
              <a16:creationId xmlns:a16="http://schemas.microsoft.com/office/drawing/2014/main" id="{F91B0FF4-56BF-9BC5-969A-848D65807282}"/>
            </a:ext>
          </a:extLst>
        </p:cNvPr>
        <p:cNvGrpSpPr/>
        <p:nvPr/>
      </p:nvGrpSpPr>
      <p:grpSpPr>
        <a:xfrm>
          <a:off x="0" y="0"/>
          <a:ext cx="0" cy="0"/>
          <a:chOff x="0" y="0"/>
          <a:chExt cx="0" cy="0"/>
        </a:xfrm>
      </p:grpSpPr>
      <p:sp>
        <p:nvSpPr>
          <p:cNvPr id="3" name="Title 2" descr="CAST Universal Design for Learning Guidelines visual ">
            <a:extLst>
              <a:ext uri="{FF2B5EF4-FFF2-40B4-BE49-F238E27FC236}">
                <a16:creationId xmlns:a16="http://schemas.microsoft.com/office/drawing/2014/main" id="{B0C27D48-40D8-5383-263F-14680C6C0274}"/>
              </a:ext>
            </a:extLst>
          </p:cNvPr>
          <p:cNvSpPr>
            <a:spLocks noGrp="1"/>
          </p:cNvSpPr>
          <p:nvPr>
            <p:ph type="title"/>
          </p:nvPr>
        </p:nvSpPr>
        <p:spPr>
          <a:xfrm>
            <a:off x="459486" y="-1019331"/>
            <a:ext cx="7990184" cy="1019331"/>
          </a:xfrm>
        </p:spPr>
        <p:txBody>
          <a:bodyPr vert="horz" lIns="91440" tIns="45720" rIns="91440" bIns="45720" rtlCol="0" anchor="b">
            <a:normAutofit fontScale="90000"/>
          </a:bodyPr>
          <a:lstStyle/>
          <a:p>
            <a:r>
              <a:rPr lang="en-US" dirty="0">
                <a:latin typeface="Abadi" panose="020B0604020104020204" pitchFamily="34" charset="0"/>
                <a:cs typeface="Arial" panose="020B0604020202020204" pitchFamily="34" charset="0"/>
              </a:rPr>
              <a:t>CAST Universal Design for Learning Guidelines Used in the Sample Lesson</a:t>
            </a:r>
          </a:p>
        </p:txBody>
      </p:sp>
      <p:pic>
        <p:nvPicPr>
          <p:cNvPr id="5" name="Content Placeholder 4" descr="A screenshot of the Universal Design for Learning Guidelines: considerations that appeared in the sample lesson are check-marked and underlined. The lesson included considerations from engagement, representation, and action and expression.">
            <a:extLst>
              <a:ext uri="{FF2B5EF4-FFF2-40B4-BE49-F238E27FC236}">
                <a16:creationId xmlns:a16="http://schemas.microsoft.com/office/drawing/2014/main" id="{45B356B6-1105-AC5D-9DCE-E80D41806BAA}"/>
              </a:ext>
            </a:extLst>
          </p:cNvPr>
          <p:cNvPicPr>
            <a:picLocks noGrp="1" noChangeAspect="1"/>
          </p:cNvPicPr>
          <p:nvPr>
            <p:ph idx="1"/>
          </p:nvPr>
        </p:nvPicPr>
        <p:blipFill>
          <a:blip r:embed="rId3"/>
          <a:stretch>
            <a:fillRect/>
          </a:stretch>
        </p:blipFill>
        <p:spPr>
          <a:xfrm>
            <a:off x="288608" y="-1375"/>
            <a:ext cx="6786388" cy="5144875"/>
          </a:xfrm>
          <a:prstGeom prst="rect">
            <a:avLst/>
          </a:prstGeom>
        </p:spPr>
      </p:pic>
      <p:sp>
        <p:nvSpPr>
          <p:cNvPr id="2" name="TextBox 1">
            <a:extLst>
              <a:ext uri="{FF2B5EF4-FFF2-40B4-BE49-F238E27FC236}">
                <a16:creationId xmlns:a16="http://schemas.microsoft.com/office/drawing/2014/main" id="{13C527CE-D126-7572-7D66-1FD7310CCDF6}"/>
              </a:ext>
            </a:extLst>
          </p:cNvPr>
          <p:cNvSpPr txBox="1"/>
          <p:nvPr/>
        </p:nvSpPr>
        <p:spPr>
          <a:xfrm>
            <a:off x="7478940" y="1684452"/>
            <a:ext cx="1278731" cy="1200329"/>
          </a:xfrm>
          <a:prstGeom prst="rect">
            <a:avLst/>
          </a:prstGeom>
          <a:solidFill>
            <a:schemeClr val="bg1"/>
          </a:solidFill>
        </p:spPr>
        <p:txBody>
          <a:bodyPr wrap="square" rtlCol="0">
            <a:spAutoFit/>
          </a:bodyPr>
          <a:lstStyle/>
          <a:p>
            <a:r>
              <a:rPr lang="en-US" sz="1800" dirty="0">
                <a:latin typeface="Abadi" panose="020B0604020104020204" pitchFamily="34" charset="0"/>
                <a:hlinkClick r:id="rId4"/>
              </a:rPr>
              <a:t>Universal Design for Learning Guidelines</a:t>
            </a:r>
            <a:endParaRPr lang="en-US" sz="1800" dirty="0">
              <a:latin typeface="Abadi" panose="020B0604020104020204" pitchFamily="34" charset="0"/>
            </a:endParaRPr>
          </a:p>
        </p:txBody>
      </p:sp>
    </p:spTree>
    <p:extLst>
      <p:ext uri="{BB962C8B-B14F-4D97-AF65-F5344CB8AC3E}">
        <p14:creationId xmlns:p14="http://schemas.microsoft.com/office/powerpoint/2010/main" val="3525280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03D6-FBA1-16C5-AC5C-1EB888152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00C932-E3BB-77C9-4826-567FBF33B88B}"/>
              </a:ext>
            </a:extLst>
          </p:cNvPr>
          <p:cNvSpPr>
            <a:spLocks noGrp="1"/>
          </p:cNvSpPr>
          <p:nvPr>
            <p:ph type="title"/>
          </p:nvPr>
        </p:nvSpPr>
        <p:spPr>
          <a:xfrm>
            <a:off x="311700" y="166795"/>
            <a:ext cx="8520600" cy="572700"/>
          </a:xfrm>
        </p:spPr>
        <p:txBody>
          <a:bodyPr>
            <a:noAutofit/>
          </a:bodyPr>
          <a:lstStyle/>
          <a:p>
            <a:r>
              <a:rPr lang="en-US" sz="2000" b="1" dirty="0">
                <a:latin typeface="Abadi" panose="020B0604020104020204" pitchFamily="34" charset="0"/>
              </a:rPr>
              <a:t>A Tier 1 Lesson </a:t>
            </a:r>
            <a:r>
              <a:rPr lang="en-US" sz="2000" b="1" u="sng" dirty="0">
                <a:latin typeface="Abadi" panose="020B0604020104020204" pitchFamily="34" charset="0"/>
              </a:rPr>
              <a:t>With</a:t>
            </a:r>
            <a:r>
              <a:rPr lang="en-US" sz="2000" b="1" dirty="0">
                <a:latin typeface="Abadi" panose="020B0604020104020204" pitchFamily="34" charset="0"/>
              </a:rPr>
              <a:t> </a:t>
            </a:r>
            <a:r>
              <a:rPr lang="en-US" sz="2000" b="1" dirty="0">
                <a:latin typeface="Abadi" panose="020B0604020104020204" pitchFamily="34" charset="0"/>
                <a:cs typeface="Arial"/>
              </a:rPr>
              <a:t>Universal Design for Learning Principles</a:t>
            </a:r>
            <a:r>
              <a:rPr lang="en-US" sz="2000" b="1" dirty="0">
                <a:latin typeface="Abadi" panose="020B0604020104020204" pitchFamily="34" charset="0"/>
              </a:rPr>
              <a:t>: Outcomes</a:t>
            </a:r>
          </a:p>
        </p:txBody>
      </p:sp>
      <p:sp>
        <p:nvSpPr>
          <p:cNvPr id="4" name="TextBox 3">
            <a:extLst>
              <a:ext uri="{FF2B5EF4-FFF2-40B4-BE49-F238E27FC236}">
                <a16:creationId xmlns:a16="http://schemas.microsoft.com/office/drawing/2014/main" id="{DF881CA8-F9D6-5F06-3F36-E806F9A9E075}"/>
              </a:ext>
            </a:extLst>
          </p:cNvPr>
          <p:cNvSpPr txBox="1"/>
          <p:nvPr/>
        </p:nvSpPr>
        <p:spPr>
          <a:xfrm>
            <a:off x="536330" y="861645"/>
            <a:ext cx="742070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0F326D"/>
                </a:solidFill>
                <a:latin typeface="Abadi" panose="020B0604020104020204" pitchFamily="34" charset="0"/>
              </a:rPr>
              <a:t>1. </a:t>
            </a:r>
            <a:r>
              <a:rPr lang="en-US" sz="1800" b="1" dirty="0">
                <a:solidFill>
                  <a:srgbClr val="0F326D"/>
                </a:solidFill>
                <a:latin typeface="Abadi" panose="020B0604020104020204" pitchFamily="34" charset="0"/>
              </a:rPr>
              <a:t>Introduction</a:t>
            </a:r>
          </a:p>
          <a:p>
            <a:pPr marL="742950" lvl="1" indent="-285750">
              <a:buFont typeface="Courier New"/>
              <a:buChar char="o"/>
            </a:pPr>
            <a:r>
              <a:rPr lang="en-US" sz="1800" dirty="0">
                <a:solidFill>
                  <a:srgbClr val="0F326D"/>
                </a:solidFill>
                <a:latin typeface="Abadi" panose="020B0604020104020204" pitchFamily="34" charset="0"/>
              </a:rPr>
              <a:t>All students participated in peer discussions</a:t>
            </a:r>
          </a:p>
          <a:p>
            <a:pPr marL="742950" lvl="1" indent="-285750">
              <a:spcAft>
                <a:spcPts val="2400"/>
              </a:spcAft>
              <a:buFont typeface="Courier New"/>
              <a:buChar char="o"/>
            </a:pPr>
            <a:r>
              <a:rPr lang="en-US" sz="1800" dirty="0">
                <a:solidFill>
                  <a:srgbClr val="0F326D"/>
                </a:solidFill>
                <a:latin typeface="Abadi" panose="020B0604020104020204" pitchFamily="34" charset="0"/>
              </a:rPr>
              <a:t>6 pairs of students shared their ideas with the class</a:t>
            </a:r>
          </a:p>
          <a:p>
            <a:r>
              <a:rPr lang="en-US" sz="1800" dirty="0">
                <a:solidFill>
                  <a:srgbClr val="0F326D"/>
                </a:solidFill>
                <a:latin typeface="Abadi" panose="020B0604020104020204" pitchFamily="34" charset="0"/>
              </a:rPr>
              <a:t>2</a:t>
            </a:r>
            <a:r>
              <a:rPr lang="en-US" sz="1800" b="1" dirty="0">
                <a:solidFill>
                  <a:srgbClr val="0F326D"/>
                </a:solidFill>
                <a:latin typeface="Abadi" panose="020B0604020104020204" pitchFamily="34" charset="0"/>
              </a:rPr>
              <a:t>. Reading activity</a:t>
            </a:r>
          </a:p>
          <a:p>
            <a:pPr marL="742950" lvl="1" indent="-285750">
              <a:buFont typeface="Courier New"/>
              <a:buChar char="o"/>
            </a:pPr>
            <a:r>
              <a:rPr lang="en-US" sz="1800" dirty="0">
                <a:solidFill>
                  <a:srgbClr val="0F326D"/>
                </a:solidFill>
                <a:latin typeface="Abadi" panose="020B0604020104020204" pitchFamily="34" charset="0"/>
              </a:rPr>
              <a:t>Teacher had to redirect one group of students once</a:t>
            </a:r>
          </a:p>
          <a:p>
            <a:pPr marL="742950" lvl="1" indent="-285750">
              <a:spcAft>
                <a:spcPts val="2400"/>
              </a:spcAft>
              <a:buFont typeface="Courier New"/>
              <a:buChar char="o"/>
            </a:pPr>
            <a:r>
              <a:rPr lang="en-US" sz="1800" dirty="0">
                <a:solidFill>
                  <a:srgbClr val="0F326D"/>
                </a:solidFill>
                <a:latin typeface="Abadi" panose="020B0604020104020204" pitchFamily="34" charset="0"/>
              </a:rPr>
              <a:t>All but 4 students finished the reading</a:t>
            </a:r>
          </a:p>
          <a:p>
            <a:r>
              <a:rPr lang="en-US" sz="1800" dirty="0">
                <a:solidFill>
                  <a:srgbClr val="0F326D"/>
                </a:solidFill>
                <a:latin typeface="Abadi" panose="020B0604020104020204" pitchFamily="34" charset="0"/>
              </a:rPr>
              <a:t>3. </a:t>
            </a:r>
            <a:r>
              <a:rPr lang="en-US" sz="1800" b="1" dirty="0">
                <a:solidFill>
                  <a:srgbClr val="0F326D"/>
                </a:solidFill>
                <a:latin typeface="Abadi" panose="020B0604020104020204" pitchFamily="34" charset="0"/>
              </a:rPr>
              <a:t>Class discussion</a:t>
            </a:r>
          </a:p>
          <a:p>
            <a:pPr marL="742950" lvl="1" indent="-285750">
              <a:buFont typeface="Courier New"/>
              <a:buChar char="o"/>
            </a:pPr>
            <a:r>
              <a:rPr lang="en-US" sz="1800" dirty="0">
                <a:solidFill>
                  <a:srgbClr val="0F326D"/>
                </a:solidFill>
                <a:latin typeface="Abadi" panose="020B0604020104020204" pitchFamily="34" charset="0"/>
              </a:rPr>
              <a:t>All students participated in group discussions</a:t>
            </a:r>
          </a:p>
          <a:p>
            <a:pPr marL="742950" lvl="1" indent="-285750">
              <a:buFont typeface="Courier New"/>
              <a:buChar char="o"/>
            </a:pPr>
            <a:r>
              <a:rPr lang="en-US" sz="1800" dirty="0">
                <a:solidFill>
                  <a:srgbClr val="0F326D"/>
                </a:solidFill>
                <a:latin typeface="Abadi" panose="020B0604020104020204" pitchFamily="34" charset="0"/>
              </a:rPr>
              <a:t>Teacher monitored groups, redirected 2 of them, and prompted 3 students to participate</a:t>
            </a:r>
          </a:p>
        </p:txBody>
      </p:sp>
    </p:spTree>
    <p:extLst>
      <p:ext uri="{BB962C8B-B14F-4D97-AF65-F5344CB8AC3E}">
        <p14:creationId xmlns:p14="http://schemas.microsoft.com/office/powerpoint/2010/main" val="3302156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45DD-1DA2-02B2-3DE9-4B99619AE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8BDCD-6DDA-648D-2868-28F5AC2BEB08}"/>
              </a:ext>
            </a:extLst>
          </p:cNvPr>
          <p:cNvSpPr>
            <a:spLocks noGrp="1"/>
          </p:cNvSpPr>
          <p:nvPr>
            <p:ph type="title"/>
          </p:nvPr>
        </p:nvSpPr>
        <p:spPr>
          <a:xfrm>
            <a:off x="311700" y="166794"/>
            <a:ext cx="8520600" cy="848823"/>
          </a:xfrm>
        </p:spPr>
        <p:txBody>
          <a:bodyPr>
            <a:noAutofit/>
          </a:bodyPr>
          <a:lstStyle/>
          <a:p>
            <a:r>
              <a:rPr lang="en-US" sz="2200" b="1" dirty="0">
                <a:latin typeface="Abadi" panose="020B0604020104020204" pitchFamily="34" charset="0"/>
              </a:rPr>
              <a:t>A Tier 1 Lesson </a:t>
            </a:r>
            <a:r>
              <a:rPr lang="en-US" sz="2200" b="1" u="sng" dirty="0">
                <a:latin typeface="Abadi" panose="020B0604020104020204" pitchFamily="34" charset="0"/>
              </a:rPr>
              <a:t>With</a:t>
            </a:r>
            <a:r>
              <a:rPr lang="en-US" sz="2200" b="1" dirty="0">
                <a:latin typeface="Abadi" panose="020B0604020104020204" pitchFamily="34" charset="0"/>
              </a:rPr>
              <a:t> </a:t>
            </a:r>
            <a:r>
              <a:rPr lang="en-US" sz="2200" b="1" dirty="0">
                <a:latin typeface="Abadi" panose="020B0604020104020204" pitchFamily="34" charset="0"/>
                <a:cs typeface="Arial"/>
              </a:rPr>
              <a:t>Universal Design for Learning Principles</a:t>
            </a:r>
            <a:r>
              <a:rPr lang="en-US" sz="2200" b="1" dirty="0">
                <a:latin typeface="Abadi" panose="020B0604020104020204" pitchFamily="34" charset="0"/>
              </a:rPr>
              <a:t>: Assessment Outcomes</a:t>
            </a:r>
          </a:p>
        </p:txBody>
      </p:sp>
      <p:sp>
        <p:nvSpPr>
          <p:cNvPr id="6" name="TextBox 5">
            <a:extLst>
              <a:ext uri="{FF2B5EF4-FFF2-40B4-BE49-F238E27FC236}">
                <a16:creationId xmlns:a16="http://schemas.microsoft.com/office/drawing/2014/main" id="{3D7BDEF6-E0F9-C219-43DD-7FC9EF1DE73E}"/>
              </a:ext>
            </a:extLst>
          </p:cNvPr>
          <p:cNvSpPr txBox="1"/>
          <p:nvPr/>
        </p:nvSpPr>
        <p:spPr>
          <a:xfrm>
            <a:off x="1115201" y="1065626"/>
            <a:ext cx="2606694"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123F7B"/>
                </a:solidFill>
                <a:latin typeface="Abadi" panose="020B0604020104020204" pitchFamily="34" charset="0"/>
              </a:rPr>
              <a:t>4. Assessment options</a:t>
            </a:r>
            <a:endParaRPr lang="en-US" sz="1800" baseline="0" dirty="0">
              <a:latin typeface="Abadi" panose="020B0604020104020204" pitchFamily="34" charset="0"/>
            </a:endParaRPr>
          </a:p>
          <a:p>
            <a:pPr marL="285750" indent="-285750">
              <a:buChar char="•"/>
            </a:pPr>
            <a:r>
              <a:rPr lang="en-US" sz="1800" dirty="0">
                <a:solidFill>
                  <a:srgbClr val="123F7B"/>
                </a:solidFill>
                <a:latin typeface="Abadi" panose="020B0604020104020204" pitchFamily="34" charset="0"/>
              </a:rPr>
              <a:t>Creative project</a:t>
            </a:r>
          </a:p>
          <a:p>
            <a:pPr marL="285750" indent="-285750">
              <a:buChar char="•"/>
            </a:pPr>
            <a:r>
              <a:rPr lang="en-US" sz="1800" dirty="0">
                <a:solidFill>
                  <a:srgbClr val="123F7B"/>
                </a:solidFill>
                <a:latin typeface="Abadi" panose="020B0604020104020204" pitchFamily="34" charset="0"/>
              </a:rPr>
              <a:t>Socratic seminar</a:t>
            </a:r>
          </a:p>
          <a:p>
            <a:pPr marL="285750" indent="-285750">
              <a:buChar char="•"/>
            </a:pPr>
            <a:r>
              <a:rPr lang="en-US" sz="1800" dirty="0">
                <a:solidFill>
                  <a:srgbClr val="123F7B"/>
                </a:solidFill>
                <a:latin typeface="Abadi" panose="020B0604020104020204" pitchFamily="34" charset="0"/>
              </a:rPr>
              <a:t>Written reflection</a:t>
            </a:r>
          </a:p>
          <a:p>
            <a:pPr algn="ctr"/>
            <a:endParaRPr lang="en-US" dirty="0">
              <a:latin typeface="Abadi" panose="020B0604020104020204" pitchFamily="34" charset="0"/>
            </a:endParaRPr>
          </a:p>
        </p:txBody>
      </p:sp>
      <p:graphicFrame>
        <p:nvGraphicFramePr>
          <p:cNvPr id="4" name="Table 3">
            <a:extLst>
              <a:ext uri="{FF2B5EF4-FFF2-40B4-BE49-F238E27FC236}">
                <a16:creationId xmlns:a16="http://schemas.microsoft.com/office/drawing/2014/main" id="{31AEE14C-3CF7-1748-5D79-AC2FABC02B24}"/>
              </a:ext>
            </a:extLst>
          </p:cNvPr>
          <p:cNvGraphicFramePr>
            <a:graphicFrameLocks noGrp="1"/>
          </p:cNvGraphicFramePr>
          <p:nvPr>
            <p:extLst>
              <p:ext uri="{D42A27DB-BD31-4B8C-83A1-F6EECF244321}">
                <p14:modId xmlns:p14="http://schemas.microsoft.com/office/powerpoint/2010/main" val="3590051018"/>
              </p:ext>
            </p:extLst>
          </p:nvPr>
        </p:nvGraphicFramePr>
        <p:xfrm>
          <a:off x="449612" y="2482203"/>
          <a:ext cx="8023404" cy="1650886"/>
        </p:xfrm>
        <a:graphic>
          <a:graphicData uri="http://schemas.openxmlformats.org/drawingml/2006/table">
            <a:tbl>
              <a:tblPr firstRow="1" firstCol="1" bandRow="1">
                <a:tableStyleId>{68354708-4285-4236-B2BC-7500786986EC}</a:tableStyleId>
              </a:tblPr>
              <a:tblGrid>
                <a:gridCol w="1337234">
                  <a:extLst>
                    <a:ext uri="{9D8B030D-6E8A-4147-A177-3AD203B41FA5}">
                      <a16:colId xmlns:a16="http://schemas.microsoft.com/office/drawing/2014/main" val="3381993414"/>
                    </a:ext>
                  </a:extLst>
                </a:gridCol>
                <a:gridCol w="1337234">
                  <a:extLst>
                    <a:ext uri="{9D8B030D-6E8A-4147-A177-3AD203B41FA5}">
                      <a16:colId xmlns:a16="http://schemas.microsoft.com/office/drawing/2014/main" val="1991815425"/>
                    </a:ext>
                  </a:extLst>
                </a:gridCol>
                <a:gridCol w="1337234">
                  <a:extLst>
                    <a:ext uri="{9D8B030D-6E8A-4147-A177-3AD203B41FA5}">
                      <a16:colId xmlns:a16="http://schemas.microsoft.com/office/drawing/2014/main" val="1871546297"/>
                    </a:ext>
                  </a:extLst>
                </a:gridCol>
                <a:gridCol w="1337234">
                  <a:extLst>
                    <a:ext uri="{9D8B030D-6E8A-4147-A177-3AD203B41FA5}">
                      <a16:colId xmlns:a16="http://schemas.microsoft.com/office/drawing/2014/main" val="1640215405"/>
                    </a:ext>
                  </a:extLst>
                </a:gridCol>
                <a:gridCol w="1337234">
                  <a:extLst>
                    <a:ext uri="{9D8B030D-6E8A-4147-A177-3AD203B41FA5}">
                      <a16:colId xmlns:a16="http://schemas.microsoft.com/office/drawing/2014/main" val="2998532129"/>
                    </a:ext>
                  </a:extLst>
                </a:gridCol>
                <a:gridCol w="1337234">
                  <a:extLst>
                    <a:ext uri="{9D8B030D-6E8A-4147-A177-3AD203B41FA5}">
                      <a16:colId xmlns:a16="http://schemas.microsoft.com/office/drawing/2014/main" val="3394328111"/>
                    </a:ext>
                  </a:extLst>
                </a:gridCol>
              </a:tblGrid>
              <a:tr h="511340">
                <a:tc>
                  <a:txBody>
                    <a:bodyPr/>
                    <a:lstStyle/>
                    <a:p>
                      <a:pPr fontAlgn="t">
                        <a:buNone/>
                      </a:pP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b="1" dirty="0">
                          <a:solidFill>
                            <a:srgbClr val="001A51"/>
                          </a:solidFill>
                          <a:effectLst/>
                          <a:latin typeface="Abadi" panose="020B0604020104020204" pitchFamily="34" charset="0"/>
                        </a:rPr>
                        <a:t>Exceeded expectations</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b="1" dirty="0">
                          <a:solidFill>
                            <a:srgbClr val="001A51"/>
                          </a:solidFill>
                          <a:effectLst/>
                          <a:latin typeface="Abadi" panose="020B0604020104020204" pitchFamily="34" charset="0"/>
                        </a:rPr>
                        <a:t>Met expectations</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b="1" dirty="0">
                          <a:solidFill>
                            <a:srgbClr val="001A51"/>
                          </a:solidFill>
                          <a:effectLst/>
                          <a:latin typeface="Abadi" panose="020B0604020104020204" pitchFamily="34" charset="0"/>
                        </a:rPr>
                        <a:t>Partially met expectations</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b="1" dirty="0">
                          <a:solidFill>
                            <a:srgbClr val="001A51"/>
                          </a:solidFill>
                          <a:effectLst/>
                          <a:latin typeface="Abadi" panose="020B0604020104020204" pitchFamily="34" charset="0"/>
                        </a:rPr>
                        <a:t>Did not meet expectations</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b="1" dirty="0">
                          <a:solidFill>
                            <a:srgbClr val="001A51"/>
                          </a:solidFill>
                          <a:effectLst/>
                          <a:latin typeface="Abadi" panose="020B0604020104020204" pitchFamily="34" charset="0"/>
                        </a:rPr>
                        <a:t>Absent</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759610709"/>
                  </a:ext>
                </a:extLst>
              </a:tr>
              <a:tr h="511340">
                <a:tc>
                  <a:txBody>
                    <a:bodyPr/>
                    <a:lstStyle/>
                    <a:p>
                      <a:pPr algn="ctr" rtl="0" fontAlgn="base">
                        <a:lnSpc>
                          <a:spcPts val="2100"/>
                        </a:lnSpc>
                        <a:buNone/>
                      </a:pPr>
                      <a:r>
                        <a:rPr lang="en-US" sz="1400" b="1" dirty="0">
                          <a:solidFill>
                            <a:srgbClr val="001A51"/>
                          </a:solidFill>
                          <a:effectLst/>
                          <a:latin typeface="Abadi" panose="020B0604020104020204" pitchFamily="34" charset="0"/>
                        </a:rPr>
                        <a:t>Without UDL</a:t>
                      </a: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dirty="0">
                          <a:effectLst/>
                          <a:latin typeface="Abadi" panose="020B0604020104020204" pitchFamily="34" charset="0"/>
                        </a:rPr>
                        <a:t>1</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dirty="0">
                          <a:solidFill>
                            <a:srgbClr val="001A51"/>
                          </a:solidFill>
                          <a:effectLst/>
                          <a:latin typeface="Abadi" panose="020B0604020104020204" pitchFamily="34" charset="0"/>
                        </a:rPr>
                        <a:t>3</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dirty="0">
                          <a:solidFill>
                            <a:srgbClr val="001A51"/>
                          </a:solidFill>
                          <a:effectLst/>
                          <a:latin typeface="Abadi" panose="020B0604020104020204" pitchFamily="34" charset="0"/>
                        </a:rPr>
                        <a:t>9</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dirty="0">
                          <a:solidFill>
                            <a:srgbClr val="001A51"/>
                          </a:solidFill>
                          <a:effectLst/>
                          <a:latin typeface="Abadi" panose="020B0604020104020204" pitchFamily="34" charset="0"/>
                        </a:rPr>
                        <a:t>10</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tc>
                  <a:txBody>
                    <a:bodyPr/>
                    <a:lstStyle/>
                    <a:p>
                      <a:pPr algn="ctr" rtl="0" fontAlgn="base">
                        <a:lnSpc>
                          <a:spcPts val="2100"/>
                        </a:lnSpc>
                        <a:buNone/>
                      </a:pPr>
                      <a:r>
                        <a:rPr lang="en-US" sz="1400" dirty="0">
                          <a:solidFill>
                            <a:srgbClr val="001A51"/>
                          </a:solidFill>
                          <a:effectLst/>
                          <a:latin typeface="Abadi" panose="020B0604020104020204" pitchFamily="34" charset="0"/>
                        </a:rPr>
                        <a:t>2</a:t>
                      </a:r>
                      <a:endParaRPr lang="en-US" dirty="0">
                        <a:effectLst/>
                        <a:latin typeface="Abadi" panose="020B0604020104020204" pitchFamily="34" charset="0"/>
                      </a:endParaRPr>
                    </a:p>
                  </a:txBody>
                  <a:tcPr marL="115824" marR="115824" marT="57912" marB="57912">
                    <a:lnL w="12059" cap="flat" cmpd="sng" algn="ctr">
                      <a:solidFill>
                        <a:srgbClr val="9E9E9E"/>
                      </a:solidFill>
                      <a:prstDash val="solid"/>
                      <a:round/>
                      <a:headEnd type="none" w="med" len="med"/>
                      <a:tailEnd type="none" w="med" len="med"/>
                    </a:lnL>
                    <a:lnR w="12059" cap="flat" cmpd="sng" algn="ctr">
                      <a:solidFill>
                        <a:srgbClr val="9E9E9E"/>
                      </a:solidFill>
                      <a:prstDash val="solid"/>
                      <a:round/>
                      <a:headEnd type="none" w="med" len="med"/>
                      <a:tailEnd type="none" w="med" len="med"/>
                    </a:lnR>
                    <a:lnT w="12059" cap="flat" cmpd="sng" algn="ctr">
                      <a:solidFill>
                        <a:srgbClr val="9E9E9E"/>
                      </a:solidFill>
                      <a:prstDash val="solid"/>
                      <a:round/>
                      <a:headEnd type="none" w="med" len="med"/>
                      <a:tailEnd type="none" w="med" len="med"/>
                    </a:lnT>
                    <a:lnB w="12059"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973897249"/>
                  </a:ext>
                </a:extLst>
              </a:tr>
              <a:tr h="511340">
                <a:tc>
                  <a:txBody>
                    <a:bodyPr/>
                    <a:lstStyle/>
                    <a:p>
                      <a:pPr lvl="0" algn="ctr">
                        <a:lnSpc>
                          <a:spcPts val="2100"/>
                        </a:lnSpc>
                        <a:buNone/>
                      </a:pPr>
                      <a:r>
                        <a:rPr lang="en-US" sz="1400" b="1" dirty="0">
                          <a:solidFill>
                            <a:srgbClr val="001A51"/>
                          </a:solidFill>
                          <a:effectLst/>
                          <a:latin typeface="Abadi" panose="020B0604020104020204" pitchFamily="34" charset="0"/>
                        </a:rPr>
                        <a:t>With UDL</a:t>
                      </a:r>
                    </a:p>
                  </a:txBody>
                  <a:tcPr marL="115823" marR="115823" marT="57912" marB="57912">
                    <a:lnL w="12058">
                      <a:solidFill>
                        <a:srgbClr val="9E9E9E"/>
                      </a:solidFill>
                    </a:lnL>
                    <a:lnR w="12058">
                      <a:solidFill>
                        <a:srgbClr val="9E9E9E"/>
                      </a:solidFill>
                    </a:lnR>
                    <a:lnT w="12059" cap="flat" cmpd="sng" algn="ctr">
                      <a:solidFill>
                        <a:srgbClr val="9E9E9E"/>
                      </a:solidFill>
                      <a:prstDash val="solid"/>
                      <a:round/>
                      <a:headEnd type="none" w="med" len="med"/>
                      <a:tailEnd type="none" w="med" len="med"/>
                    </a:lnT>
                    <a:lnB w="12058">
                      <a:solidFill>
                        <a:srgbClr val="9E9E9E"/>
                      </a:solidFill>
                    </a:lnB>
                    <a:noFill/>
                  </a:tcPr>
                </a:tc>
                <a:tc>
                  <a:txBody>
                    <a:bodyPr/>
                    <a:lstStyle/>
                    <a:p>
                      <a:pPr lvl="0" algn="ctr">
                        <a:lnSpc>
                          <a:spcPts val="2100"/>
                        </a:lnSpc>
                        <a:buNone/>
                      </a:pPr>
                      <a:r>
                        <a:rPr lang="en-US" sz="1400" dirty="0">
                          <a:effectLst/>
                          <a:latin typeface="Abadi" panose="020B0604020104020204" pitchFamily="34" charset="0"/>
                        </a:rPr>
                        <a:t>4</a:t>
                      </a:r>
                    </a:p>
                  </a:txBody>
                  <a:tcPr marL="115823" marR="115823" marT="57912" marB="57912">
                    <a:lnL w="12058">
                      <a:solidFill>
                        <a:srgbClr val="9E9E9E"/>
                      </a:solidFill>
                    </a:lnL>
                    <a:lnR w="12058">
                      <a:solidFill>
                        <a:srgbClr val="9E9E9E"/>
                      </a:solidFill>
                    </a:lnR>
                    <a:lnT w="12059" cap="flat" cmpd="sng" algn="ctr">
                      <a:solidFill>
                        <a:srgbClr val="9E9E9E"/>
                      </a:solidFill>
                      <a:prstDash val="solid"/>
                      <a:round/>
                      <a:headEnd type="none" w="med" len="med"/>
                      <a:tailEnd type="none" w="med" len="med"/>
                    </a:lnT>
                    <a:lnB w="12058">
                      <a:solidFill>
                        <a:srgbClr val="9E9E9E"/>
                      </a:solidFill>
                    </a:lnB>
                    <a:noFill/>
                  </a:tcPr>
                </a:tc>
                <a:tc>
                  <a:txBody>
                    <a:bodyPr/>
                    <a:lstStyle/>
                    <a:p>
                      <a:pPr lvl="0" algn="ctr">
                        <a:lnSpc>
                          <a:spcPts val="2100"/>
                        </a:lnSpc>
                        <a:buNone/>
                      </a:pPr>
                      <a:r>
                        <a:rPr lang="en-US" sz="1400" dirty="0">
                          <a:solidFill>
                            <a:srgbClr val="001A51"/>
                          </a:solidFill>
                          <a:effectLst/>
                          <a:latin typeface="Abadi" panose="020B0604020104020204" pitchFamily="34" charset="0"/>
                        </a:rPr>
                        <a:t>9</a:t>
                      </a:r>
                    </a:p>
                  </a:txBody>
                  <a:tcPr marL="115823" marR="115823" marT="57912" marB="57912">
                    <a:lnL w="12058">
                      <a:solidFill>
                        <a:srgbClr val="9E9E9E"/>
                      </a:solidFill>
                    </a:lnL>
                    <a:lnR w="12058">
                      <a:solidFill>
                        <a:srgbClr val="9E9E9E"/>
                      </a:solidFill>
                    </a:lnR>
                    <a:lnT w="12059" cap="flat" cmpd="sng" algn="ctr">
                      <a:solidFill>
                        <a:srgbClr val="9E9E9E"/>
                      </a:solidFill>
                      <a:prstDash val="solid"/>
                      <a:round/>
                      <a:headEnd type="none" w="med" len="med"/>
                      <a:tailEnd type="none" w="med" len="med"/>
                    </a:lnT>
                    <a:lnB w="12058">
                      <a:solidFill>
                        <a:srgbClr val="9E9E9E"/>
                      </a:solidFill>
                    </a:lnB>
                    <a:noFill/>
                  </a:tcPr>
                </a:tc>
                <a:tc>
                  <a:txBody>
                    <a:bodyPr/>
                    <a:lstStyle/>
                    <a:p>
                      <a:pPr lvl="0" algn="ctr">
                        <a:lnSpc>
                          <a:spcPts val="2100"/>
                        </a:lnSpc>
                        <a:buNone/>
                      </a:pPr>
                      <a:r>
                        <a:rPr lang="en-US" sz="1400" dirty="0">
                          <a:solidFill>
                            <a:srgbClr val="001A51"/>
                          </a:solidFill>
                          <a:effectLst/>
                          <a:latin typeface="Abadi" panose="020B0604020104020204" pitchFamily="34" charset="0"/>
                        </a:rPr>
                        <a:t>7</a:t>
                      </a:r>
                    </a:p>
                  </a:txBody>
                  <a:tcPr marL="115823" marR="115823" marT="57912" marB="57912">
                    <a:lnL w="12058">
                      <a:solidFill>
                        <a:srgbClr val="9E9E9E"/>
                      </a:solidFill>
                    </a:lnL>
                    <a:lnR w="12058">
                      <a:solidFill>
                        <a:srgbClr val="9E9E9E"/>
                      </a:solidFill>
                    </a:lnR>
                    <a:lnT w="12059" cap="flat" cmpd="sng" algn="ctr">
                      <a:solidFill>
                        <a:srgbClr val="9E9E9E"/>
                      </a:solidFill>
                      <a:prstDash val="solid"/>
                      <a:round/>
                      <a:headEnd type="none" w="med" len="med"/>
                      <a:tailEnd type="none" w="med" len="med"/>
                    </a:lnT>
                    <a:lnB w="12058">
                      <a:solidFill>
                        <a:srgbClr val="9E9E9E"/>
                      </a:solidFill>
                    </a:lnB>
                    <a:noFill/>
                  </a:tcPr>
                </a:tc>
                <a:tc>
                  <a:txBody>
                    <a:bodyPr/>
                    <a:lstStyle/>
                    <a:p>
                      <a:pPr lvl="0" algn="ctr">
                        <a:lnSpc>
                          <a:spcPts val="2100"/>
                        </a:lnSpc>
                        <a:buNone/>
                      </a:pPr>
                      <a:r>
                        <a:rPr lang="en-US" sz="1400" dirty="0">
                          <a:solidFill>
                            <a:srgbClr val="001A51"/>
                          </a:solidFill>
                          <a:effectLst/>
                          <a:latin typeface="Abadi" panose="020B0604020104020204" pitchFamily="34" charset="0"/>
                        </a:rPr>
                        <a:t>3</a:t>
                      </a:r>
                    </a:p>
                  </a:txBody>
                  <a:tcPr marL="115823" marR="115823" marT="57912" marB="57912">
                    <a:lnL w="12058">
                      <a:solidFill>
                        <a:srgbClr val="9E9E9E"/>
                      </a:solidFill>
                    </a:lnL>
                    <a:lnR w="12058">
                      <a:solidFill>
                        <a:srgbClr val="9E9E9E"/>
                      </a:solidFill>
                    </a:lnR>
                    <a:lnT w="12059" cap="flat" cmpd="sng" algn="ctr">
                      <a:solidFill>
                        <a:srgbClr val="9E9E9E"/>
                      </a:solidFill>
                      <a:prstDash val="solid"/>
                      <a:round/>
                      <a:headEnd type="none" w="med" len="med"/>
                      <a:tailEnd type="none" w="med" len="med"/>
                    </a:lnT>
                    <a:lnB w="12058">
                      <a:solidFill>
                        <a:srgbClr val="9E9E9E"/>
                      </a:solidFill>
                    </a:lnB>
                    <a:noFill/>
                  </a:tcPr>
                </a:tc>
                <a:tc>
                  <a:txBody>
                    <a:bodyPr/>
                    <a:lstStyle/>
                    <a:p>
                      <a:pPr lvl="0" algn="ctr">
                        <a:lnSpc>
                          <a:spcPts val="2100"/>
                        </a:lnSpc>
                        <a:buNone/>
                      </a:pPr>
                      <a:r>
                        <a:rPr lang="en-US" sz="1400" dirty="0">
                          <a:solidFill>
                            <a:srgbClr val="001A51"/>
                          </a:solidFill>
                          <a:effectLst/>
                          <a:latin typeface="Abadi" panose="020B0604020104020204" pitchFamily="34" charset="0"/>
                        </a:rPr>
                        <a:t>2</a:t>
                      </a:r>
                    </a:p>
                  </a:txBody>
                  <a:tcPr marL="115823" marR="115823" marT="57912" marB="57912">
                    <a:lnL w="12058">
                      <a:solidFill>
                        <a:srgbClr val="9E9E9E"/>
                      </a:solidFill>
                    </a:lnL>
                    <a:lnR w="12058">
                      <a:solidFill>
                        <a:srgbClr val="9E9E9E"/>
                      </a:solidFill>
                    </a:lnR>
                    <a:lnT w="12059" cap="flat" cmpd="sng" algn="ctr">
                      <a:solidFill>
                        <a:srgbClr val="9E9E9E"/>
                      </a:solidFill>
                      <a:prstDash val="solid"/>
                      <a:round/>
                      <a:headEnd type="none" w="med" len="med"/>
                      <a:tailEnd type="none" w="med" len="med"/>
                    </a:lnT>
                    <a:lnB w="12058">
                      <a:solidFill>
                        <a:srgbClr val="9E9E9E"/>
                      </a:solidFill>
                    </a:lnB>
                    <a:noFill/>
                  </a:tcPr>
                </a:tc>
                <a:extLst>
                  <a:ext uri="{0D108BD9-81ED-4DB2-BD59-A6C34878D82A}">
                    <a16:rowId xmlns:a16="http://schemas.microsoft.com/office/drawing/2014/main" val="1352795309"/>
                  </a:ext>
                </a:extLst>
              </a:tr>
            </a:tbl>
          </a:graphicData>
        </a:graphic>
      </p:graphicFrame>
    </p:spTree>
    <p:extLst>
      <p:ext uri="{BB962C8B-B14F-4D97-AF65-F5344CB8AC3E}">
        <p14:creationId xmlns:p14="http://schemas.microsoft.com/office/powerpoint/2010/main" val="2242708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26DB6-5F5C-0814-BA15-5DC8526CDD43}"/>
              </a:ext>
            </a:extLst>
          </p:cNvPr>
          <p:cNvSpPr>
            <a:spLocks noGrp="1"/>
          </p:cNvSpPr>
          <p:nvPr>
            <p:ph type="title"/>
          </p:nvPr>
        </p:nvSpPr>
        <p:spPr>
          <a:xfrm>
            <a:off x="165546" y="9489"/>
            <a:ext cx="8978454" cy="947773"/>
          </a:xfrm>
        </p:spPr>
        <p:txBody>
          <a:bodyPr>
            <a:noAutofit/>
          </a:bodyPr>
          <a:lstStyle/>
          <a:p>
            <a:r>
              <a:rPr lang="en-US" sz="2200" b="1" dirty="0">
                <a:latin typeface="Abadi" panose="020B0604020104020204" pitchFamily="34" charset="0"/>
              </a:rPr>
              <a:t>How Universal Design for Learning Strengthens Response to Intervention as a System</a:t>
            </a:r>
          </a:p>
        </p:txBody>
      </p:sp>
      <p:sp>
        <p:nvSpPr>
          <p:cNvPr id="3" name="TextBox 2">
            <a:extLst>
              <a:ext uri="{FF2B5EF4-FFF2-40B4-BE49-F238E27FC236}">
                <a16:creationId xmlns:a16="http://schemas.microsoft.com/office/drawing/2014/main" id="{F74677EE-6F2F-18B5-4157-64509735BF48}"/>
              </a:ext>
            </a:extLst>
          </p:cNvPr>
          <p:cNvSpPr txBox="1"/>
          <p:nvPr/>
        </p:nvSpPr>
        <p:spPr>
          <a:xfrm>
            <a:off x="462559" y="1121220"/>
            <a:ext cx="8384427" cy="2893100"/>
          </a:xfrm>
          <a:prstGeom prst="rect">
            <a:avLst/>
          </a:prstGeom>
          <a:noFill/>
        </p:spPr>
        <p:txBody>
          <a:bodyPr wrap="square" rtlCol="0">
            <a:spAutoFit/>
          </a:bodyPr>
          <a:lstStyle/>
          <a:p>
            <a:pPr>
              <a:spcAft>
                <a:spcPts val="1800"/>
              </a:spcAft>
            </a:pPr>
            <a:r>
              <a:rPr lang="en-US" sz="1800" b="1" dirty="0">
                <a:solidFill>
                  <a:srgbClr val="001A51"/>
                </a:solidFill>
                <a:latin typeface="Abadi" panose="020B0604020104020204" pitchFamily="34" charset="0"/>
              </a:rPr>
              <a:t>UDL is not an add-on to </a:t>
            </a:r>
            <a:r>
              <a:rPr lang="en-US" sz="1800" b="1" dirty="0" err="1">
                <a:solidFill>
                  <a:srgbClr val="001A51"/>
                </a:solidFill>
                <a:latin typeface="Abadi" panose="020B0604020104020204" pitchFamily="34" charset="0"/>
              </a:rPr>
              <a:t>RtI</a:t>
            </a:r>
            <a:r>
              <a:rPr lang="en-US" sz="1800" dirty="0">
                <a:solidFill>
                  <a:srgbClr val="001A51"/>
                </a:solidFill>
                <a:latin typeface="Abadi" panose="020B0604020104020204" pitchFamily="34" charset="0"/>
              </a:rPr>
              <a:t>—it is the design approach that makes </a:t>
            </a:r>
            <a:r>
              <a:rPr lang="en-US" sz="1800" dirty="0" err="1">
                <a:solidFill>
                  <a:srgbClr val="001A51"/>
                </a:solidFill>
                <a:latin typeface="Abadi" panose="020B0604020104020204" pitchFamily="34" charset="0"/>
              </a:rPr>
              <a:t>RtI</a:t>
            </a:r>
            <a:r>
              <a:rPr lang="en-US" sz="1800" dirty="0">
                <a:solidFill>
                  <a:srgbClr val="001A51"/>
                </a:solidFill>
                <a:latin typeface="Abadi" panose="020B0604020104020204" pitchFamily="34" charset="0"/>
              </a:rPr>
              <a:t> more preventive, equitable, and sustainable.</a:t>
            </a:r>
          </a:p>
          <a:p>
            <a:pPr marL="285750" indent="-285750">
              <a:spcAft>
                <a:spcPts val="1800"/>
              </a:spcAft>
              <a:buFont typeface="Arial" panose="020B0604020202020204" pitchFamily="34" charset="0"/>
              <a:buChar char="•"/>
            </a:pPr>
            <a:r>
              <a:rPr lang="en-US" sz="1800" dirty="0">
                <a:solidFill>
                  <a:srgbClr val="001A51"/>
                </a:solidFill>
                <a:latin typeface="Abadi" panose="020B0604020104020204" pitchFamily="34" charset="0"/>
              </a:rPr>
              <a:t>UDL improves Tier 1 quality, which is the foundation of </a:t>
            </a:r>
            <a:r>
              <a:rPr lang="en-US" sz="1800" dirty="0" err="1">
                <a:solidFill>
                  <a:srgbClr val="001A51"/>
                </a:solidFill>
                <a:latin typeface="Abadi" panose="020B0604020104020204" pitchFamily="34" charset="0"/>
              </a:rPr>
              <a:t>RtI</a:t>
            </a:r>
            <a:endParaRPr lang="en-US" sz="1800" dirty="0">
              <a:solidFill>
                <a:srgbClr val="001A51"/>
              </a:solidFill>
              <a:latin typeface="Abadi" panose="020B0604020104020204" pitchFamily="34" charset="0"/>
            </a:endParaRPr>
          </a:p>
          <a:p>
            <a:pPr marL="285750" indent="-285750">
              <a:spcAft>
                <a:spcPts val="1800"/>
              </a:spcAft>
              <a:buFont typeface="Arial" panose="020B0604020202020204" pitchFamily="34" charset="0"/>
              <a:buChar char="•"/>
            </a:pPr>
            <a:r>
              <a:rPr lang="en-US" sz="1800" dirty="0">
                <a:solidFill>
                  <a:srgbClr val="001A51"/>
                </a:solidFill>
                <a:latin typeface="Abadi" panose="020B0604020104020204" pitchFamily="34" charset="0"/>
              </a:rPr>
              <a:t>Fewer students need intensive support when barriers are removed proactively</a:t>
            </a:r>
          </a:p>
          <a:p>
            <a:pPr marL="285750" indent="-285750">
              <a:spcAft>
                <a:spcPts val="1800"/>
              </a:spcAft>
              <a:buFont typeface="Arial" panose="020B0604020202020204" pitchFamily="34" charset="0"/>
              <a:buChar char="•"/>
            </a:pPr>
            <a:r>
              <a:rPr lang="en-US" sz="1800" dirty="0" err="1">
                <a:solidFill>
                  <a:srgbClr val="001A51"/>
                </a:solidFill>
                <a:latin typeface="Abadi" panose="020B0604020104020204" pitchFamily="34" charset="0"/>
              </a:rPr>
              <a:t>RtI</a:t>
            </a:r>
            <a:r>
              <a:rPr lang="en-US" sz="1800" dirty="0">
                <a:solidFill>
                  <a:srgbClr val="001A51"/>
                </a:solidFill>
                <a:latin typeface="Abadi" panose="020B0604020104020204" pitchFamily="34" charset="0"/>
              </a:rPr>
              <a:t> data become more reliable because instruction is designed for variability</a:t>
            </a:r>
          </a:p>
          <a:p>
            <a:pPr marL="285750" indent="-285750">
              <a:buFont typeface="Arial" panose="020B0604020202020204" pitchFamily="34" charset="0"/>
              <a:buChar char="•"/>
            </a:pPr>
            <a:r>
              <a:rPr lang="en-US" sz="1800" dirty="0">
                <a:solidFill>
                  <a:srgbClr val="001A51"/>
                </a:solidFill>
                <a:latin typeface="Abadi" panose="020B0604020104020204" pitchFamily="34" charset="0"/>
              </a:rPr>
              <a:t>Problem-solving conversations shift from student deficits to instructional design</a:t>
            </a:r>
          </a:p>
          <a:p>
            <a:endParaRPr lang="en-US" dirty="0">
              <a:latin typeface="Abadi" panose="020B0604020104020204" pitchFamily="34" charset="0"/>
            </a:endParaRPr>
          </a:p>
        </p:txBody>
      </p:sp>
    </p:spTree>
    <p:extLst>
      <p:ext uri="{BB962C8B-B14F-4D97-AF65-F5344CB8AC3E}">
        <p14:creationId xmlns:p14="http://schemas.microsoft.com/office/powerpoint/2010/main" val="3654334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CF4BAA-81D2-CB05-6103-FD0F2700655E}"/>
              </a:ext>
            </a:extLst>
          </p:cNvPr>
          <p:cNvSpPr>
            <a:spLocks noGrp="1"/>
          </p:cNvSpPr>
          <p:nvPr>
            <p:ph type="title"/>
          </p:nvPr>
        </p:nvSpPr>
        <p:spPr>
          <a:xfrm>
            <a:off x="123482" y="72791"/>
            <a:ext cx="8654275" cy="816218"/>
          </a:xfrm>
        </p:spPr>
        <p:txBody>
          <a:bodyPr spcFirstLastPara="1" wrap="square" lIns="91425" tIns="91425" rIns="91425" bIns="91425" anchor="t" anchorCtr="0">
            <a:noAutofit/>
          </a:bodyPr>
          <a:lstStyle/>
          <a:p>
            <a:r>
              <a:rPr lang="en-US" sz="2000" b="1" dirty="0">
                <a:latin typeface="Abadi" panose="020B0604020104020204" pitchFamily="34" charset="0"/>
              </a:rPr>
              <a:t>The Difference between Universal Design for Learning and Differentiated Instruction</a:t>
            </a:r>
          </a:p>
        </p:txBody>
      </p:sp>
      <p:sp>
        <p:nvSpPr>
          <p:cNvPr id="9" name="TextBox 8">
            <a:extLst>
              <a:ext uri="{FF2B5EF4-FFF2-40B4-BE49-F238E27FC236}">
                <a16:creationId xmlns:a16="http://schemas.microsoft.com/office/drawing/2014/main" id="{FC832ED9-9061-3497-0DA5-6E5706257C7C}"/>
              </a:ext>
            </a:extLst>
          </p:cNvPr>
          <p:cNvSpPr txBox="1"/>
          <p:nvPr/>
        </p:nvSpPr>
        <p:spPr>
          <a:xfrm>
            <a:off x="2135989" y="903891"/>
            <a:ext cx="617730" cy="338554"/>
          </a:xfrm>
          <a:prstGeom prst="rect">
            <a:avLst/>
          </a:prstGeom>
          <a:noFill/>
          <a:ln w="19050">
            <a:noFill/>
          </a:ln>
        </p:spPr>
        <p:txBody>
          <a:bodyPr wrap="square" rtlCol="0">
            <a:spAutoFit/>
          </a:bodyPr>
          <a:lstStyle/>
          <a:p>
            <a:r>
              <a:rPr lang="en-US" sz="1600" u="sng" dirty="0">
                <a:solidFill>
                  <a:srgbClr val="0F326D"/>
                </a:solidFill>
                <a:latin typeface="Abadi" panose="020B0604020104020204" pitchFamily="34" charset="0"/>
              </a:rPr>
              <a:t>UDL</a:t>
            </a:r>
          </a:p>
        </p:txBody>
      </p:sp>
      <p:sp>
        <p:nvSpPr>
          <p:cNvPr id="7" name="TextBox 6">
            <a:extLst>
              <a:ext uri="{FF2B5EF4-FFF2-40B4-BE49-F238E27FC236}">
                <a16:creationId xmlns:a16="http://schemas.microsoft.com/office/drawing/2014/main" id="{6C2EE9D2-E134-62A0-EF0E-9D72BEBA7773}"/>
              </a:ext>
            </a:extLst>
          </p:cNvPr>
          <p:cNvSpPr txBox="1"/>
          <p:nvPr/>
        </p:nvSpPr>
        <p:spPr>
          <a:xfrm>
            <a:off x="216353" y="1196399"/>
            <a:ext cx="4457003" cy="3354765"/>
          </a:xfrm>
          <a:prstGeom prst="rect">
            <a:avLst/>
          </a:prstGeom>
          <a:noFill/>
        </p:spPr>
        <p:txBody>
          <a:bodyPr wrap="square" rtlCol="0">
            <a:spAutoFit/>
          </a:bodyPr>
          <a:lstStyle/>
          <a:p>
            <a:pPr algn="ctr">
              <a:spcAft>
                <a:spcPts val="1200"/>
              </a:spcAft>
            </a:pPr>
            <a:r>
              <a:rPr lang="en-US" b="1" dirty="0">
                <a:solidFill>
                  <a:srgbClr val="0F326D"/>
                </a:solidFill>
                <a:latin typeface="Abadi" panose="020B0604020104020204" pitchFamily="34" charset="0"/>
              </a:rPr>
              <a:t>The goal is to remove barriers to learning, supporting strong understanding and learner agency.</a:t>
            </a:r>
            <a:endParaRPr lang="en-US" dirty="0">
              <a:solidFill>
                <a:srgbClr val="0F326D"/>
              </a:solidFill>
              <a:latin typeface="Abadi" panose="020B0604020104020204" pitchFamily="34" charset="0"/>
            </a:endParaRPr>
          </a:p>
          <a:p>
            <a:pPr marL="171450" indent="-171450" algn="ctr">
              <a:spcAft>
                <a:spcPts val="1200"/>
              </a:spcAft>
              <a:buFont typeface="Arial" panose="020B0604020202020204" pitchFamily="34" charset="0"/>
              <a:buChar char="•"/>
            </a:pPr>
            <a:r>
              <a:rPr lang="en-US" dirty="0">
                <a:solidFill>
                  <a:srgbClr val="0F326D"/>
                </a:solidFill>
                <a:latin typeface="Abadi" panose="020B0604020104020204" pitchFamily="34" charset="0"/>
              </a:rPr>
              <a:t>Proactively designs instruction so all learners have accessible options including multiple means of engagement, representation, and action and expression for all students.</a:t>
            </a:r>
          </a:p>
          <a:p>
            <a:pPr marL="171450" indent="-171450" algn="ctr">
              <a:spcAft>
                <a:spcPts val="1200"/>
              </a:spcAft>
              <a:buFont typeface="Arial" panose="020B0604020202020204" pitchFamily="34" charset="0"/>
              <a:buChar char="•"/>
            </a:pPr>
            <a:r>
              <a:rPr lang="en-US" dirty="0">
                <a:solidFill>
                  <a:srgbClr val="0F326D"/>
                </a:solidFill>
                <a:latin typeface="Abadi" panose="020B0604020104020204" pitchFamily="34" charset="0"/>
              </a:rPr>
              <a:t>Emphasizes designing flexible goals, methods, materials, and assessments with diverse learner needs in mind from the start.</a:t>
            </a:r>
          </a:p>
          <a:p>
            <a:pPr marL="171450" indent="-171450" algn="ctr">
              <a:buFont typeface="Arial" panose="020B0604020202020204" pitchFamily="34" charset="0"/>
              <a:buChar char="•"/>
            </a:pPr>
            <a:r>
              <a:rPr lang="en-US" dirty="0">
                <a:solidFill>
                  <a:srgbClr val="0F326D"/>
                </a:solidFill>
                <a:latin typeface="Abadi" panose="020B0604020104020204" pitchFamily="34" charset="0"/>
              </a:rPr>
              <a:t>Students are encouraged to make choices and self-differentiate, selecting pathways that best support their learning.</a:t>
            </a:r>
          </a:p>
        </p:txBody>
      </p:sp>
      <p:sp>
        <p:nvSpPr>
          <p:cNvPr id="11" name="TextBox 10">
            <a:extLst>
              <a:ext uri="{FF2B5EF4-FFF2-40B4-BE49-F238E27FC236}">
                <a16:creationId xmlns:a16="http://schemas.microsoft.com/office/drawing/2014/main" id="{BA2179AD-DCC7-D1B8-6D39-032777D8CBF1}"/>
              </a:ext>
            </a:extLst>
          </p:cNvPr>
          <p:cNvSpPr txBox="1"/>
          <p:nvPr/>
        </p:nvSpPr>
        <p:spPr>
          <a:xfrm>
            <a:off x="5721216" y="903891"/>
            <a:ext cx="2458609" cy="338554"/>
          </a:xfrm>
          <a:prstGeom prst="rect">
            <a:avLst/>
          </a:prstGeom>
          <a:noFill/>
          <a:ln w="19050">
            <a:noFill/>
          </a:ln>
        </p:spPr>
        <p:txBody>
          <a:bodyPr wrap="square" rtlCol="0">
            <a:spAutoFit/>
          </a:bodyPr>
          <a:lstStyle/>
          <a:p>
            <a:r>
              <a:rPr lang="en-US" sz="1600" u="sng" dirty="0">
                <a:solidFill>
                  <a:srgbClr val="0F326D"/>
                </a:solidFill>
                <a:latin typeface="Abadi" panose="020B0604020104020204" pitchFamily="34" charset="0"/>
              </a:rPr>
              <a:t>Differentiated Instruction </a:t>
            </a:r>
          </a:p>
        </p:txBody>
      </p:sp>
      <p:sp>
        <p:nvSpPr>
          <p:cNvPr id="8" name="TextBox 7">
            <a:extLst>
              <a:ext uri="{FF2B5EF4-FFF2-40B4-BE49-F238E27FC236}">
                <a16:creationId xmlns:a16="http://schemas.microsoft.com/office/drawing/2014/main" id="{C4FD4C5C-FED6-C219-2092-6E53C304F31A}"/>
              </a:ext>
            </a:extLst>
          </p:cNvPr>
          <p:cNvSpPr txBox="1"/>
          <p:nvPr/>
        </p:nvSpPr>
        <p:spPr>
          <a:xfrm>
            <a:off x="4673355" y="1196399"/>
            <a:ext cx="4327138" cy="2923877"/>
          </a:xfrm>
          <a:prstGeom prst="rect">
            <a:avLst/>
          </a:prstGeom>
          <a:noFill/>
        </p:spPr>
        <p:txBody>
          <a:bodyPr wrap="square" rtlCol="0">
            <a:spAutoFit/>
          </a:bodyPr>
          <a:lstStyle/>
          <a:p>
            <a:pPr algn="ctr">
              <a:spcAft>
                <a:spcPts val="1200"/>
              </a:spcAft>
            </a:pPr>
            <a:r>
              <a:rPr lang="en-US" b="1" dirty="0">
                <a:solidFill>
                  <a:srgbClr val="0F326D"/>
                </a:solidFill>
                <a:latin typeface="Abadi" panose="020B0604020104020204" pitchFamily="34" charset="0"/>
              </a:rPr>
              <a:t>The goal is to create a responsive and effective learning environment for individual students or groups of learners.</a:t>
            </a:r>
            <a:endParaRPr lang="en-US" dirty="0">
              <a:solidFill>
                <a:srgbClr val="0F326D"/>
              </a:solidFill>
              <a:latin typeface="Abadi" panose="020B0604020104020204" pitchFamily="34" charset="0"/>
            </a:endParaRPr>
          </a:p>
          <a:p>
            <a:pPr marL="285750" indent="-285750" algn="ctr">
              <a:spcAft>
                <a:spcPts val="1200"/>
              </a:spcAft>
              <a:buFont typeface="Arial" panose="020B0604020202020204" pitchFamily="34" charset="0"/>
              <a:buChar char="•"/>
            </a:pPr>
            <a:r>
              <a:rPr lang="en-US" dirty="0">
                <a:solidFill>
                  <a:srgbClr val="0F326D"/>
                </a:solidFill>
                <a:latin typeface="Abadi" panose="020B0604020104020204" pitchFamily="34" charset="0"/>
              </a:rPr>
              <a:t>Responsive practice in which instructional adjustments are made based on individual student needs.</a:t>
            </a:r>
          </a:p>
          <a:p>
            <a:pPr marL="285750" indent="-285750" algn="ctr">
              <a:spcAft>
                <a:spcPts val="1200"/>
              </a:spcAft>
              <a:buFont typeface="Arial" panose="020B0604020202020204" pitchFamily="34" charset="0"/>
              <a:buChar char="•"/>
            </a:pPr>
            <a:r>
              <a:rPr lang="en-US" dirty="0">
                <a:solidFill>
                  <a:srgbClr val="0F326D"/>
                </a:solidFill>
                <a:latin typeface="Abadi" panose="020B0604020104020204" pitchFamily="34" charset="0"/>
              </a:rPr>
              <a:t>Differentiation often occurs after data are reviewed and patterns or trends are identified.</a:t>
            </a:r>
          </a:p>
          <a:p>
            <a:pPr marL="285750" indent="-285750" algn="ctr">
              <a:buFont typeface="Arial" panose="020B0604020202020204" pitchFamily="34" charset="0"/>
              <a:buChar char="•"/>
            </a:pPr>
            <a:r>
              <a:rPr lang="en-US" dirty="0">
                <a:solidFill>
                  <a:srgbClr val="0F326D"/>
                </a:solidFill>
                <a:latin typeface="Abadi" panose="020B0604020104020204" pitchFamily="34" charset="0"/>
              </a:rPr>
              <a:t>Relies on targeted, teacher-directed strategies, with educators determining which supports and approaches students receive.</a:t>
            </a:r>
          </a:p>
        </p:txBody>
      </p:sp>
    </p:spTree>
    <p:extLst>
      <p:ext uri="{BB962C8B-B14F-4D97-AF65-F5344CB8AC3E}">
        <p14:creationId xmlns:p14="http://schemas.microsoft.com/office/powerpoint/2010/main" val="3402592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8750-4270-248F-AADB-9F4F0EB7FAED}"/>
              </a:ext>
            </a:extLst>
          </p:cNvPr>
          <p:cNvSpPr>
            <a:spLocks noGrp="1"/>
          </p:cNvSpPr>
          <p:nvPr>
            <p:ph type="title"/>
          </p:nvPr>
        </p:nvSpPr>
        <p:spPr>
          <a:xfrm>
            <a:off x="168825" y="168800"/>
            <a:ext cx="8520600" cy="809894"/>
          </a:xfrm>
        </p:spPr>
        <p:txBody>
          <a:bodyPr>
            <a:noAutofit/>
          </a:bodyPr>
          <a:lstStyle/>
          <a:p>
            <a:r>
              <a:rPr lang="en-US" sz="2200" b="1" dirty="0">
                <a:latin typeface="Abadi" panose="020B0604020104020204" pitchFamily="34" charset="0"/>
              </a:rPr>
              <a:t>Integrating Universal Design for Learning and Response to Intervention</a:t>
            </a:r>
          </a:p>
        </p:txBody>
      </p:sp>
      <p:sp>
        <p:nvSpPr>
          <p:cNvPr id="4" name="TextBox 3">
            <a:extLst>
              <a:ext uri="{FF2B5EF4-FFF2-40B4-BE49-F238E27FC236}">
                <a16:creationId xmlns:a16="http://schemas.microsoft.com/office/drawing/2014/main" id="{A8AE220C-F9D0-10B1-F511-E4A893FB8DFB}"/>
              </a:ext>
            </a:extLst>
          </p:cNvPr>
          <p:cNvSpPr txBox="1"/>
          <p:nvPr/>
        </p:nvSpPr>
        <p:spPr>
          <a:xfrm>
            <a:off x="127275" y="1133981"/>
            <a:ext cx="888945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800"/>
              </a:spcAft>
              <a:buChar char="•"/>
            </a:pPr>
            <a:r>
              <a:rPr lang="en-US" sz="2000" dirty="0">
                <a:solidFill>
                  <a:srgbClr val="0F326D"/>
                </a:solidFill>
                <a:latin typeface="Abadi" panose="020B0604020104020204" pitchFamily="34" charset="0"/>
              </a:rPr>
              <a:t>"Educators in MTSS need to be both proactive and responsive to accelerate student learning." (Novak 2022)</a:t>
            </a:r>
          </a:p>
          <a:p>
            <a:pPr marL="285750" indent="-285750">
              <a:spcAft>
                <a:spcPts val="1800"/>
              </a:spcAft>
              <a:buChar char="•"/>
            </a:pPr>
            <a:r>
              <a:rPr lang="en-US" sz="2000" dirty="0">
                <a:solidFill>
                  <a:srgbClr val="0F326D"/>
                </a:solidFill>
                <a:latin typeface="Abadi" panose="020B0604020104020204" pitchFamily="34" charset="0"/>
              </a:rPr>
              <a:t>UDL proactively designs lessons to anticipate and eliminate barriers to learning.</a:t>
            </a:r>
          </a:p>
          <a:p>
            <a:pPr marL="285750" indent="-285750">
              <a:buChar char="•"/>
            </a:pPr>
            <a:r>
              <a:rPr lang="en-US" sz="2000" dirty="0" err="1">
                <a:solidFill>
                  <a:srgbClr val="0F326D"/>
                </a:solidFill>
                <a:latin typeface="Abadi" panose="020B0604020104020204" pitchFamily="34" charset="0"/>
              </a:rPr>
              <a:t>RtI</a:t>
            </a:r>
            <a:r>
              <a:rPr lang="en-US" sz="2000" dirty="0">
                <a:solidFill>
                  <a:srgbClr val="0F326D"/>
                </a:solidFill>
                <a:latin typeface="Abadi" panose="020B0604020104020204" pitchFamily="34" charset="0"/>
              </a:rPr>
              <a:t> responds to student needs by providing additional targeted and/or intensive support.</a:t>
            </a:r>
          </a:p>
        </p:txBody>
      </p:sp>
      <p:sp>
        <p:nvSpPr>
          <p:cNvPr id="3" name="TextBox 2">
            <a:extLst>
              <a:ext uri="{FF2B5EF4-FFF2-40B4-BE49-F238E27FC236}">
                <a16:creationId xmlns:a16="http://schemas.microsoft.com/office/drawing/2014/main" id="{C03B49BE-E284-EE63-7419-08D403334A4E}"/>
              </a:ext>
            </a:extLst>
          </p:cNvPr>
          <p:cNvSpPr txBox="1"/>
          <p:nvPr/>
        </p:nvSpPr>
        <p:spPr>
          <a:xfrm>
            <a:off x="1426870" y="3909887"/>
            <a:ext cx="53991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F326D"/>
                </a:solidFill>
                <a:latin typeface="Abadi" panose="020B0604020104020204" pitchFamily="34" charset="0"/>
              </a:rPr>
              <a:t>Novak, K. (2022). </a:t>
            </a:r>
            <a:r>
              <a:rPr lang="en-US" i="1" dirty="0">
                <a:solidFill>
                  <a:srgbClr val="0F326D"/>
                </a:solidFill>
                <a:latin typeface="Abadi" panose="020B0604020104020204" pitchFamily="34" charset="0"/>
              </a:rPr>
              <a:t>UDL Now! A Teacher's Guide to Applying Universal Design for Learning</a:t>
            </a:r>
            <a:r>
              <a:rPr lang="en-US" dirty="0">
                <a:solidFill>
                  <a:srgbClr val="0F326D"/>
                </a:solidFill>
                <a:latin typeface="Abadi" panose="020B0604020104020204" pitchFamily="34" charset="0"/>
              </a:rPr>
              <a:t>. CAST Professional Publishing.</a:t>
            </a:r>
          </a:p>
        </p:txBody>
      </p:sp>
    </p:spTree>
    <p:extLst>
      <p:ext uri="{BB962C8B-B14F-4D97-AF65-F5344CB8AC3E}">
        <p14:creationId xmlns:p14="http://schemas.microsoft.com/office/powerpoint/2010/main" val="502635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BBF1C-DE8B-234E-697F-5DF817925A23}"/>
              </a:ext>
            </a:extLst>
          </p:cNvPr>
          <p:cNvSpPr>
            <a:spLocks noGrp="1"/>
          </p:cNvSpPr>
          <p:nvPr>
            <p:ph type="title"/>
          </p:nvPr>
        </p:nvSpPr>
        <p:spPr/>
        <p:txBody>
          <a:bodyPr>
            <a:normAutofit fontScale="90000"/>
          </a:bodyPr>
          <a:lstStyle/>
          <a:p>
            <a:r>
              <a:rPr lang="en-US" dirty="0">
                <a:latin typeface="Abadi" panose="020B0604020104020204" pitchFamily="34" charset="0"/>
              </a:rPr>
              <a:t>Breakout Groups</a:t>
            </a:r>
          </a:p>
        </p:txBody>
      </p:sp>
      <p:sp>
        <p:nvSpPr>
          <p:cNvPr id="3" name="Text Placeholder 2">
            <a:extLst>
              <a:ext uri="{FF2B5EF4-FFF2-40B4-BE49-F238E27FC236}">
                <a16:creationId xmlns:a16="http://schemas.microsoft.com/office/drawing/2014/main" id="{E37BDD34-9D5C-682D-F1EF-84CDC87C79D2}"/>
              </a:ext>
            </a:extLst>
          </p:cNvPr>
          <p:cNvSpPr>
            <a:spLocks noGrp="1"/>
          </p:cNvSpPr>
          <p:nvPr>
            <p:ph type="body" idx="1"/>
          </p:nvPr>
        </p:nvSpPr>
        <p:spPr/>
        <p:txBody>
          <a:bodyPr/>
          <a:lstStyle/>
          <a:p>
            <a:pPr marL="76200" indent="0">
              <a:spcAft>
                <a:spcPts val="2400"/>
              </a:spcAft>
              <a:buNone/>
            </a:pPr>
            <a:r>
              <a:rPr lang="en-US" dirty="0">
                <a:latin typeface="Abadi" panose="020B0604020104020204" pitchFamily="34" charset="0"/>
              </a:rPr>
              <a:t>Self-select based on your experience with UDL</a:t>
            </a:r>
          </a:p>
          <a:p>
            <a:pPr marL="76200" indent="0">
              <a:lnSpc>
                <a:spcPct val="114999"/>
              </a:lnSpc>
              <a:buNone/>
            </a:pPr>
            <a:r>
              <a:rPr lang="en-US" dirty="0">
                <a:latin typeface="Abadi" panose="020B0604020104020204" pitchFamily="34" charset="0"/>
              </a:rPr>
              <a:t>Group 1: Beginner </a:t>
            </a:r>
          </a:p>
          <a:p>
            <a:pPr marL="76200" indent="0">
              <a:lnSpc>
                <a:spcPct val="114999"/>
              </a:lnSpc>
              <a:buNone/>
            </a:pPr>
            <a:r>
              <a:rPr lang="en-US" dirty="0">
                <a:latin typeface="Abadi" panose="020B0604020104020204" pitchFamily="34" charset="0"/>
              </a:rPr>
              <a:t>Group 2: Intermediate</a:t>
            </a:r>
          </a:p>
          <a:p>
            <a:pPr marL="76200" indent="0">
              <a:lnSpc>
                <a:spcPct val="114999"/>
              </a:lnSpc>
              <a:buNone/>
            </a:pPr>
            <a:r>
              <a:rPr lang="en-US" dirty="0">
                <a:latin typeface="Abadi" panose="020B0604020104020204" pitchFamily="34" charset="0"/>
              </a:rPr>
              <a:t>Group 3: Administrators and experts</a:t>
            </a:r>
          </a:p>
        </p:txBody>
      </p:sp>
    </p:spTree>
    <p:extLst>
      <p:ext uri="{BB962C8B-B14F-4D97-AF65-F5344CB8AC3E}">
        <p14:creationId xmlns:p14="http://schemas.microsoft.com/office/powerpoint/2010/main" val="374604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7530-237F-8EB4-245B-35A48A65E7BA}"/>
              </a:ext>
            </a:extLst>
          </p:cNvPr>
          <p:cNvSpPr>
            <a:spLocks noGrp="1"/>
          </p:cNvSpPr>
          <p:nvPr>
            <p:ph type="title"/>
          </p:nvPr>
        </p:nvSpPr>
        <p:spPr/>
        <p:txBody>
          <a:bodyPr>
            <a:normAutofit/>
          </a:bodyPr>
          <a:lstStyle/>
          <a:p>
            <a:pPr algn="l"/>
            <a:r>
              <a:rPr lang="en-US" sz="3200" dirty="0">
                <a:latin typeface="Abadi" panose="020F0502020204030204" pitchFamily="34" charset="0"/>
              </a:rPr>
              <a:t>Previous Sessions </a:t>
            </a:r>
          </a:p>
        </p:txBody>
      </p:sp>
      <p:sp>
        <p:nvSpPr>
          <p:cNvPr id="3" name="Text Placeholder 2">
            <a:extLst>
              <a:ext uri="{FF2B5EF4-FFF2-40B4-BE49-F238E27FC236}">
                <a16:creationId xmlns:a16="http://schemas.microsoft.com/office/drawing/2014/main" id="{02AF37CB-7CE6-BD58-4D99-AC9A9C7505FA}"/>
              </a:ext>
            </a:extLst>
          </p:cNvPr>
          <p:cNvSpPr>
            <a:spLocks noGrp="1"/>
          </p:cNvSpPr>
          <p:nvPr>
            <p:ph type="body" idx="1"/>
          </p:nvPr>
        </p:nvSpPr>
        <p:spPr>
          <a:xfrm>
            <a:off x="176645" y="765463"/>
            <a:ext cx="7374636" cy="3564082"/>
          </a:xfrm>
        </p:spPr>
        <p:txBody>
          <a:bodyPr>
            <a:normAutofit/>
          </a:bodyPr>
          <a:lstStyle/>
          <a:p>
            <a:pPr marL="127000" indent="0">
              <a:buNone/>
            </a:pPr>
            <a:r>
              <a:rPr lang="en-US" sz="2200" b="1" dirty="0">
                <a:latin typeface="Abadi" panose="020F0502020204030204" pitchFamily="34" charset="0"/>
              </a:rPr>
              <a:t>Recordings and slide decks </a:t>
            </a:r>
            <a:r>
              <a:rPr lang="en-US" sz="2200" dirty="0">
                <a:latin typeface="Abadi" panose="020F0502020204030204" pitchFamily="34" charset="0"/>
              </a:rPr>
              <a:t>can be found at the bottom of the </a:t>
            </a:r>
            <a:r>
              <a:rPr lang="en-US" sz="2200" dirty="0" err="1">
                <a:latin typeface="Abadi" panose="020F0502020204030204" pitchFamily="34" charset="0"/>
                <a:hlinkClick r:id="rId2"/>
              </a:rPr>
              <a:t>RtI</a:t>
            </a:r>
            <a:r>
              <a:rPr lang="en-US" sz="2200" dirty="0">
                <a:latin typeface="Abadi" panose="020F0502020204030204" pitchFamily="34" charset="0"/>
                <a:hlinkClick r:id="rId2"/>
              </a:rPr>
              <a:t> training page </a:t>
            </a:r>
            <a:endParaRPr lang="en-US" sz="2200" dirty="0">
              <a:latin typeface="Abadi" panose="020F0502020204030204" pitchFamily="34" charset="0"/>
            </a:endParaRPr>
          </a:p>
          <a:p>
            <a:pPr marL="469900" indent="-342900"/>
            <a:r>
              <a:rPr lang="en-US" sz="2200" b="1" dirty="0">
                <a:latin typeface="Abadi" panose="020F0502020204030204" pitchFamily="34" charset="0"/>
              </a:rPr>
              <a:t>September</a:t>
            </a:r>
            <a:r>
              <a:rPr lang="en-US" sz="2200" dirty="0">
                <a:latin typeface="Abadi" panose="020F0502020204030204" pitchFamily="34" charset="0"/>
              </a:rPr>
              <a:t> – </a:t>
            </a:r>
            <a:r>
              <a:rPr lang="en-US" sz="2200" i="1" dirty="0">
                <a:latin typeface="Abadi" panose="020F0502020204030204" pitchFamily="34" charset="0"/>
              </a:rPr>
              <a:t>Response to Intervention (RTI) within the COMTSS Framework</a:t>
            </a:r>
            <a:endParaRPr lang="en-US" sz="2200" dirty="0">
              <a:latin typeface="Abadi" panose="020F0502020204030204" pitchFamily="34" charset="0"/>
            </a:endParaRPr>
          </a:p>
          <a:p>
            <a:pPr marL="469900" indent="-342900"/>
            <a:r>
              <a:rPr lang="en-US" sz="2200" b="1" dirty="0">
                <a:latin typeface="Abadi" panose="020F0502020204030204" pitchFamily="34" charset="0"/>
              </a:rPr>
              <a:t>October</a:t>
            </a:r>
            <a:r>
              <a:rPr lang="en-US" sz="2200" dirty="0">
                <a:latin typeface="Abadi" panose="020F0502020204030204" pitchFamily="34" charset="0"/>
              </a:rPr>
              <a:t> - </a:t>
            </a:r>
            <a:r>
              <a:rPr lang="en-US" sz="2200" i="1" dirty="0">
                <a:latin typeface="Abadi" panose="020F0502020204030204" pitchFamily="34" charset="0"/>
              </a:rPr>
              <a:t>Using Assessments in Response to Intervention</a:t>
            </a:r>
          </a:p>
          <a:p>
            <a:pPr marL="469900" indent="-342900"/>
            <a:r>
              <a:rPr lang="en-US" sz="2200" b="1" dirty="0">
                <a:latin typeface="Abadi" panose="020F0502020204030204" pitchFamily="34" charset="0"/>
              </a:rPr>
              <a:t>November</a:t>
            </a:r>
            <a:r>
              <a:rPr lang="en-US" sz="2200" i="1" dirty="0">
                <a:latin typeface="Abadi" panose="020F0502020204030204" pitchFamily="34" charset="0"/>
              </a:rPr>
              <a:t> -  Data Literacy in Response to Intervention</a:t>
            </a:r>
          </a:p>
          <a:p>
            <a:pPr marL="101600" indent="0">
              <a:buNone/>
            </a:pPr>
            <a:endParaRPr lang="en-US" dirty="0"/>
          </a:p>
        </p:txBody>
      </p:sp>
      <p:pic>
        <p:nvPicPr>
          <p:cNvPr id="4" name="Picture 3" descr="QR code for previous sessions">
            <a:extLst>
              <a:ext uri="{FF2B5EF4-FFF2-40B4-BE49-F238E27FC236}">
                <a16:creationId xmlns:a16="http://schemas.microsoft.com/office/drawing/2014/main" id="{CE3976AE-4A6B-4387-E047-FBF34BD19C5D}"/>
              </a:ext>
            </a:extLst>
          </p:cNvPr>
          <p:cNvPicPr>
            <a:picLocks noChangeAspect="1"/>
          </p:cNvPicPr>
          <p:nvPr/>
        </p:nvPicPr>
        <p:blipFill>
          <a:blip r:embed="rId3"/>
          <a:stretch>
            <a:fillRect/>
          </a:stretch>
        </p:blipFill>
        <p:spPr>
          <a:xfrm>
            <a:off x="7991034" y="171100"/>
            <a:ext cx="890009" cy="904441"/>
          </a:xfrm>
          <a:prstGeom prst="rect">
            <a:avLst/>
          </a:prstGeom>
        </p:spPr>
      </p:pic>
      <p:pic>
        <p:nvPicPr>
          <p:cNvPr id="5" name="Picture 4">
            <a:extLst>
              <a:ext uri="{FF2B5EF4-FFF2-40B4-BE49-F238E27FC236}">
                <a16:creationId xmlns:a16="http://schemas.microsoft.com/office/drawing/2014/main" id="{E7908989-FB46-CC8F-7ABF-82D578922C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91034" y="1272366"/>
            <a:ext cx="877900" cy="877900"/>
          </a:xfrm>
          <a:prstGeom prst="rect">
            <a:avLst/>
          </a:prstGeom>
        </p:spPr>
      </p:pic>
      <p:pic>
        <p:nvPicPr>
          <p:cNvPr id="6" name="Picture 5">
            <a:extLst>
              <a:ext uri="{FF2B5EF4-FFF2-40B4-BE49-F238E27FC236}">
                <a16:creationId xmlns:a16="http://schemas.microsoft.com/office/drawing/2014/main" id="{BB0FD3A5-7C71-1889-1058-9774B6C899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91034" y="2232313"/>
            <a:ext cx="877900" cy="883997"/>
          </a:xfrm>
          <a:prstGeom prst="rect">
            <a:avLst/>
          </a:prstGeom>
        </p:spPr>
      </p:pic>
      <p:pic>
        <p:nvPicPr>
          <p:cNvPr id="11" name="Picture 10">
            <a:extLst>
              <a:ext uri="{FF2B5EF4-FFF2-40B4-BE49-F238E27FC236}">
                <a16:creationId xmlns:a16="http://schemas.microsoft.com/office/drawing/2014/main" id="{00D077EF-E3CC-8B52-8C90-A3220E21227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91034" y="3231852"/>
            <a:ext cx="890009" cy="964212"/>
          </a:xfrm>
          <a:prstGeom prst="rect">
            <a:avLst/>
          </a:prstGeom>
        </p:spPr>
      </p:pic>
    </p:spTree>
    <p:extLst>
      <p:ext uri="{BB962C8B-B14F-4D97-AF65-F5344CB8AC3E}">
        <p14:creationId xmlns:p14="http://schemas.microsoft.com/office/powerpoint/2010/main" val="2449217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768A-3C2A-50DF-8EFA-7BD52A6141BF}"/>
              </a:ext>
            </a:extLst>
          </p:cNvPr>
          <p:cNvSpPr>
            <a:spLocks noGrp="1"/>
          </p:cNvSpPr>
          <p:nvPr>
            <p:ph type="title"/>
          </p:nvPr>
        </p:nvSpPr>
        <p:spPr>
          <a:xfrm>
            <a:off x="20755" y="131758"/>
            <a:ext cx="8811545" cy="572700"/>
          </a:xfrm>
        </p:spPr>
        <p:txBody>
          <a:bodyPr>
            <a:noAutofit/>
          </a:bodyPr>
          <a:lstStyle/>
          <a:p>
            <a:r>
              <a:rPr lang="en-US" b="1" dirty="0">
                <a:latin typeface="Abadi" panose="020B0604020104020204" pitchFamily="34" charset="0"/>
              </a:rPr>
              <a:t>More Universal Design for Learning</a:t>
            </a:r>
            <a:r>
              <a:rPr lang="en-US" sz="3200" b="1" dirty="0">
                <a:latin typeface="Abadi" panose="020B0604020104020204" pitchFamily="34" charset="0"/>
              </a:rPr>
              <a:t> </a:t>
            </a:r>
            <a:r>
              <a:rPr lang="en-US" b="1" dirty="0">
                <a:latin typeface="Abadi" panose="020B0604020104020204" pitchFamily="34" charset="0"/>
              </a:rPr>
              <a:t>Resources</a:t>
            </a:r>
          </a:p>
        </p:txBody>
      </p:sp>
      <p:sp>
        <p:nvSpPr>
          <p:cNvPr id="3" name="TextBox 2">
            <a:extLst>
              <a:ext uri="{FF2B5EF4-FFF2-40B4-BE49-F238E27FC236}">
                <a16:creationId xmlns:a16="http://schemas.microsoft.com/office/drawing/2014/main" id="{876024B2-6CDA-30D2-22AD-46B885F12F46}"/>
              </a:ext>
            </a:extLst>
          </p:cNvPr>
          <p:cNvSpPr txBox="1"/>
          <p:nvPr/>
        </p:nvSpPr>
        <p:spPr>
          <a:xfrm>
            <a:off x="311700" y="863590"/>
            <a:ext cx="730166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0F326D"/>
                </a:solidFill>
                <a:latin typeface="Abadi" panose="020B0604020104020204" pitchFamily="34" charset="0"/>
                <a:hlinkClick r:id="rId2"/>
              </a:rPr>
              <a:t>CAST.org</a:t>
            </a:r>
            <a:endParaRPr lang="en-US" sz="2400" dirty="0">
              <a:solidFill>
                <a:srgbClr val="0F326D"/>
              </a:solidFill>
              <a:latin typeface="Abadi" panose="020B0604020104020204" pitchFamily="34" charset="0"/>
            </a:endParaRPr>
          </a:p>
          <a:p>
            <a:pPr marL="285750" indent="-285750">
              <a:buChar char="•"/>
            </a:pPr>
            <a:r>
              <a:rPr lang="en-US" sz="2400" dirty="0">
                <a:solidFill>
                  <a:srgbClr val="0F326D"/>
                </a:solidFill>
                <a:latin typeface="Abadi" panose="020B0604020104020204" pitchFamily="34" charset="0"/>
              </a:rPr>
              <a:t>CAST UDL Guidelines 3.0</a:t>
            </a:r>
          </a:p>
          <a:p>
            <a:pPr marL="285750" indent="-285750">
              <a:buChar char="•"/>
            </a:pPr>
            <a:r>
              <a:rPr lang="en-US" sz="2400" dirty="0">
                <a:solidFill>
                  <a:srgbClr val="0F326D"/>
                </a:solidFill>
                <a:latin typeface="Abadi" panose="020B0604020104020204" pitchFamily="34" charset="0"/>
              </a:rPr>
              <a:t>Downloads, resources, and more information about UDL</a:t>
            </a:r>
          </a:p>
          <a:p>
            <a:endParaRPr lang="en-US" sz="2400" dirty="0">
              <a:solidFill>
                <a:srgbClr val="0F326D"/>
              </a:solidFill>
              <a:latin typeface="Abadi" panose="020B0604020104020204" pitchFamily="34" charset="0"/>
            </a:endParaRPr>
          </a:p>
          <a:p>
            <a:r>
              <a:rPr lang="en-US" sz="2400" dirty="0">
                <a:solidFill>
                  <a:srgbClr val="0F326D"/>
                </a:solidFill>
                <a:latin typeface="Abadi" panose="020B0604020104020204" pitchFamily="34" charset="0"/>
                <a:hlinkClick r:id="rId3"/>
              </a:rPr>
              <a:t>Novakeducation.com</a:t>
            </a:r>
          </a:p>
          <a:p>
            <a:pPr marL="285750" indent="-285750">
              <a:buChar char="•"/>
            </a:pPr>
            <a:r>
              <a:rPr lang="en-US" sz="2400" dirty="0">
                <a:solidFill>
                  <a:srgbClr val="0F326D"/>
                </a:solidFill>
                <a:latin typeface="Abadi" panose="020B0604020104020204" pitchFamily="34" charset="0"/>
              </a:rPr>
              <a:t>Blog, resources, downloads</a:t>
            </a:r>
          </a:p>
          <a:p>
            <a:pPr marL="285750" indent="-285750">
              <a:buChar char="•"/>
            </a:pPr>
            <a:r>
              <a:rPr lang="en-US" sz="2400" dirty="0">
                <a:solidFill>
                  <a:srgbClr val="0F326D"/>
                </a:solidFill>
                <a:latin typeface="Abadi" panose="020B0604020104020204" pitchFamily="34" charset="0"/>
                <a:hlinkClick r:id="rId4"/>
              </a:rPr>
              <a:t>AI for UDL: A Review of the AI Tool LUDIA</a:t>
            </a:r>
            <a:endParaRPr lang="en-US" sz="2400" dirty="0">
              <a:solidFill>
                <a:srgbClr val="0F326D"/>
              </a:solidFill>
              <a:latin typeface="Abadi" panose="020B0604020104020204" pitchFamily="34" charset="0"/>
            </a:endParaRPr>
          </a:p>
          <a:p>
            <a:pPr marL="285750" indent="-285750">
              <a:buChar char="•"/>
            </a:pPr>
            <a:r>
              <a:rPr lang="en-US" sz="2400" dirty="0">
                <a:solidFill>
                  <a:srgbClr val="0F326D"/>
                </a:solidFill>
                <a:latin typeface="Abadi" panose="020B0604020104020204" pitchFamily="34" charset="0"/>
                <a:hlinkClick r:id="rId5"/>
              </a:rPr>
              <a:t>LUDIA</a:t>
            </a:r>
            <a:r>
              <a:rPr lang="en-US" sz="2400" dirty="0">
                <a:solidFill>
                  <a:srgbClr val="0F326D"/>
                </a:solidFill>
                <a:latin typeface="Abadi" panose="020B0604020104020204" pitchFamily="34" charset="0"/>
              </a:rPr>
              <a:t> </a:t>
            </a:r>
          </a:p>
        </p:txBody>
      </p:sp>
    </p:spTree>
    <p:extLst>
      <p:ext uri="{BB962C8B-B14F-4D97-AF65-F5344CB8AC3E}">
        <p14:creationId xmlns:p14="http://schemas.microsoft.com/office/powerpoint/2010/main" val="549837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7" name="Google Shape;167;p6">
            <a:extLst>
              <a:ext uri="{C183D7F6-B498-43B3-948B-1728B52AA6E4}">
                <adec:decorative xmlns:adec="http://schemas.microsoft.com/office/drawing/2017/decorative" val="1"/>
              </a:ext>
            </a:extLst>
          </p:cNvPr>
          <p:cNvPicPr preferRelativeResize="0"/>
          <p:nvPr/>
        </p:nvPicPr>
        <p:blipFill rotWithShape="1">
          <a:blip r:embed="rId3">
            <a:alphaModFix/>
          </a:blip>
          <a:srcRect l="6390" r="1863" b="7191"/>
          <a:stretch/>
        </p:blipFill>
        <p:spPr>
          <a:xfrm>
            <a:off x="140486" y="98735"/>
            <a:ext cx="3519290" cy="5124543"/>
          </a:xfrm>
          <a:prstGeom prst="rect">
            <a:avLst/>
          </a:prstGeom>
          <a:noFill/>
          <a:ln>
            <a:noFill/>
          </a:ln>
        </p:spPr>
      </p:pic>
      <p:sp>
        <p:nvSpPr>
          <p:cNvPr id="168" name="Google Shape;168;p6">
            <a:extLst>
              <a:ext uri="{C183D7F6-B498-43B3-948B-1728B52AA6E4}">
                <adec:decorative xmlns:adec="http://schemas.microsoft.com/office/drawing/2017/decorative" val="0"/>
              </a:ext>
            </a:extLst>
          </p:cNvPr>
          <p:cNvSpPr txBox="1">
            <a:spLocks noGrp="1"/>
          </p:cNvSpPr>
          <p:nvPr>
            <p:ph type="title" idx="4294967295"/>
          </p:nvPr>
        </p:nvSpPr>
        <p:spPr>
          <a:xfrm>
            <a:off x="223731" y="712016"/>
            <a:ext cx="3352800" cy="2654543"/>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p>
            <a:pPr algn="ctr" defTabSz="685800">
              <a:spcAft>
                <a:spcPts val="5400"/>
              </a:spcAft>
              <a:buClr>
                <a:srgbClr val="000000"/>
              </a:buClr>
              <a:buSzTx/>
              <a:defRPr/>
            </a:pPr>
            <a:r>
              <a:rPr lang="en-US" sz="1800" b="1" dirty="0">
                <a:latin typeface="Tahoma"/>
                <a:ea typeface="Tahoma"/>
                <a:cs typeface="Tahoma"/>
                <a:sym typeface="Tahoma"/>
              </a:rPr>
              <a:t>For questions or more information please visit:</a:t>
            </a:r>
            <a:br>
              <a:rPr lang="en-US" sz="1500" b="1" dirty="0">
                <a:latin typeface="Tahoma"/>
                <a:ea typeface="Tahoma"/>
                <a:cs typeface="Tahoma"/>
                <a:sym typeface="Tahoma"/>
              </a:rPr>
            </a:br>
            <a:r>
              <a:rPr lang="en-US" sz="1800" dirty="0">
                <a:hlinkClick r:id="rId4"/>
              </a:rPr>
              <a:t>www.cde.state.co.us/mtss</a:t>
            </a:r>
            <a:r>
              <a:rPr lang="en-US" sz="2100" dirty="0">
                <a:sym typeface="Calibri"/>
                <a:hlinkClick r:id="rId4"/>
              </a:rPr>
              <a:t> </a:t>
            </a:r>
            <a:endParaRPr lang="en-US" sz="1800" dirty="0">
              <a:latin typeface="Calibri"/>
              <a:ea typeface="Calibri"/>
              <a:cs typeface="Calibri"/>
              <a:sym typeface="Calibri"/>
            </a:endParaRPr>
          </a:p>
          <a:p>
            <a:pPr algn="ctr" defTabSz="685800">
              <a:buClr>
                <a:srgbClr val="000000"/>
              </a:buClr>
              <a:buSzTx/>
              <a:defRPr/>
            </a:pPr>
            <a:r>
              <a:rPr lang="en-US" sz="1800" b="1" dirty="0">
                <a:latin typeface="Tahoma"/>
                <a:ea typeface="Tahoma"/>
                <a:cs typeface="Tahoma"/>
                <a:sym typeface="Tahoma"/>
              </a:rPr>
              <a:t>Or email us at: </a:t>
            </a:r>
            <a:br>
              <a:rPr lang="en-US" sz="1600" b="1" dirty="0">
                <a:latin typeface="Tahoma"/>
                <a:ea typeface="Tahoma"/>
                <a:cs typeface="Tahoma"/>
              </a:rPr>
            </a:br>
            <a:r>
              <a:rPr lang="en-US" sz="1600" b="1" dirty="0">
                <a:latin typeface="Tahoma"/>
                <a:ea typeface="Tahoma"/>
                <a:cs typeface="Tahoma"/>
              </a:rPr>
              <a:t>Response to Intervention Mailbox</a:t>
            </a:r>
            <a:br>
              <a:rPr lang="en-US" sz="1600" b="1" dirty="0">
                <a:latin typeface="Tahoma"/>
                <a:ea typeface="Tahoma"/>
                <a:cs typeface="Tahoma"/>
              </a:rPr>
            </a:br>
            <a:r>
              <a:rPr lang="en-US" sz="1600" b="1" dirty="0">
                <a:latin typeface="Tahoma"/>
                <a:ea typeface="Tahoma"/>
                <a:cs typeface="Tahoma"/>
                <a:hlinkClick r:id="rId5"/>
              </a:rPr>
              <a:t>RTI@cde.state.co.us</a:t>
            </a:r>
            <a:r>
              <a:rPr lang="en-US" sz="1600" b="1" dirty="0">
                <a:latin typeface="Tahoma"/>
                <a:ea typeface="Tahoma"/>
                <a:cs typeface="Tahoma"/>
              </a:rPr>
              <a:t> </a:t>
            </a:r>
            <a:endParaRPr lang="en-US" sz="1050" dirty="0">
              <a:solidFill>
                <a:srgbClr val="000000"/>
              </a:solidFill>
            </a:endParaRPr>
          </a:p>
        </p:txBody>
      </p:sp>
      <p:pic>
        <p:nvPicPr>
          <p:cNvPr id="165" name="Google Shape;165;p6">
            <a:extLst>
              <a:ext uri="{C183D7F6-B498-43B3-948B-1728B52AA6E4}">
                <adec:decorative xmlns:adec="http://schemas.microsoft.com/office/drawing/2017/decorative" val="1"/>
              </a:ext>
            </a:extLst>
          </p:cNvPr>
          <p:cNvPicPr preferRelativeResize="0"/>
          <p:nvPr/>
        </p:nvPicPr>
        <p:blipFill rotWithShape="1">
          <a:blip r:embed="rId6">
            <a:alphaModFix/>
          </a:blip>
          <a:srcRect l="26815" r="-27260"/>
          <a:stretch/>
        </p:blipFill>
        <p:spPr>
          <a:xfrm>
            <a:off x="3795516" y="98735"/>
            <a:ext cx="7340197" cy="49460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1825"/>
    </mc:Choice>
    <mc:Fallback xmlns="">
      <p:transition spd="slow" advTm="6182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11CB4-754B-7FE2-3B2E-0F50B2980314}"/>
              </a:ext>
            </a:extLst>
          </p:cNvPr>
          <p:cNvSpPr>
            <a:spLocks noGrp="1"/>
          </p:cNvSpPr>
          <p:nvPr>
            <p:ph type="title"/>
          </p:nvPr>
        </p:nvSpPr>
        <p:spPr>
          <a:xfrm>
            <a:off x="146304" y="121920"/>
            <a:ext cx="7493931" cy="872507"/>
          </a:xfrm>
        </p:spPr>
        <p:txBody>
          <a:bodyPr>
            <a:normAutofit/>
          </a:bodyPr>
          <a:lstStyle/>
          <a:p>
            <a:pPr algn="l"/>
            <a:r>
              <a:rPr lang="en-US" dirty="0">
                <a:latin typeface="Abadi" panose="020F0502020204030204" pitchFamily="34" charset="0"/>
              </a:rPr>
              <a:t>Response to Intervention to Support a Continuum of Learners</a:t>
            </a:r>
          </a:p>
        </p:txBody>
      </p:sp>
      <p:sp>
        <p:nvSpPr>
          <p:cNvPr id="3" name="Text Placeholder 2">
            <a:extLst>
              <a:ext uri="{FF2B5EF4-FFF2-40B4-BE49-F238E27FC236}">
                <a16:creationId xmlns:a16="http://schemas.microsoft.com/office/drawing/2014/main" id="{0B6B19C9-134B-8210-3500-A090F3671428}"/>
              </a:ext>
            </a:extLst>
          </p:cNvPr>
          <p:cNvSpPr>
            <a:spLocks noGrp="1"/>
          </p:cNvSpPr>
          <p:nvPr>
            <p:ph type="body" idx="1"/>
          </p:nvPr>
        </p:nvSpPr>
        <p:spPr>
          <a:xfrm>
            <a:off x="0" y="1060707"/>
            <a:ext cx="8944880" cy="3201191"/>
          </a:xfrm>
        </p:spPr>
        <p:txBody>
          <a:bodyPr>
            <a:normAutofit fontScale="32500" lnSpcReduction="20000"/>
          </a:bodyPr>
          <a:lstStyle/>
          <a:p>
            <a:pPr marL="127000" indent="0">
              <a:buNone/>
            </a:pPr>
            <a:r>
              <a:rPr lang="en-US" sz="6200" b="1" dirty="0">
                <a:latin typeface="Abadi" panose="020F0502020204030204" pitchFamily="34" charset="0"/>
              </a:rPr>
              <a:t>February 19th, 2026 – 8:30-9:30</a:t>
            </a:r>
            <a:endParaRPr lang="en-US" sz="6200" dirty="0">
              <a:latin typeface="Abadi" panose="020F0502020204030204" pitchFamily="34" charset="0"/>
            </a:endParaRPr>
          </a:p>
          <a:p>
            <a:pPr marL="127000" indent="0">
              <a:buNone/>
            </a:pPr>
            <a:r>
              <a:rPr lang="en-US" sz="6200" dirty="0">
                <a:latin typeface="Abadi" panose="020F0502020204030204" pitchFamily="34" charset="0"/>
              </a:rPr>
              <a:t>Participants will: </a:t>
            </a:r>
          </a:p>
          <a:p>
            <a:r>
              <a:rPr lang="en-US" sz="6200" dirty="0">
                <a:latin typeface="Abadi" panose="020F0502020204030204" pitchFamily="34" charset="0"/>
              </a:rPr>
              <a:t>Apply assessment practices to support an array of learner abilities.</a:t>
            </a:r>
          </a:p>
          <a:p>
            <a:r>
              <a:rPr lang="en-US" sz="6200" dirty="0">
                <a:latin typeface="Abadi" panose="020F0502020204030204" pitchFamily="34" charset="0"/>
              </a:rPr>
              <a:t>Use data literacy to drive collaborative approaches.</a:t>
            </a:r>
          </a:p>
          <a:p>
            <a:r>
              <a:rPr lang="en-US" sz="6200" dirty="0">
                <a:latin typeface="Abadi" panose="020F0502020204030204" pitchFamily="34" charset="0"/>
              </a:rPr>
              <a:t>Explore their systems and student-centered decisions to ensure support for all levels.</a:t>
            </a:r>
          </a:p>
          <a:p>
            <a:pPr marL="127000" indent="0">
              <a:buNone/>
            </a:pPr>
            <a:r>
              <a:rPr lang="en-US" sz="6200" b="1" dirty="0">
                <a:latin typeface="Abadi" panose="020F0502020204030204" pitchFamily="34" charset="0"/>
                <a:hlinkClick r:id="rId3"/>
              </a:rPr>
              <a:t>Register for February 19th here</a:t>
            </a:r>
          </a:p>
          <a:p>
            <a:pPr marL="101600" indent="0">
              <a:buNone/>
            </a:pPr>
            <a:endParaRPr lang="en-US" dirty="0"/>
          </a:p>
        </p:txBody>
      </p:sp>
      <p:pic>
        <p:nvPicPr>
          <p:cNvPr id="6" name="Picture 5">
            <a:extLst>
              <a:ext uri="{FF2B5EF4-FFF2-40B4-BE49-F238E27FC236}">
                <a16:creationId xmlns:a16="http://schemas.microsoft.com/office/drawing/2014/main" id="{F7F7B1AA-9A50-6D6D-9D3B-20856253C9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35873" y="188200"/>
            <a:ext cx="1401751" cy="1401751"/>
          </a:xfrm>
          <a:prstGeom prst="rect">
            <a:avLst/>
          </a:prstGeom>
        </p:spPr>
      </p:pic>
      <p:pic>
        <p:nvPicPr>
          <p:cNvPr id="3074" name="Picture 2" descr="QR Code Image">
            <a:extLst>
              <a:ext uri="{FF2B5EF4-FFF2-40B4-BE49-F238E27FC236}">
                <a16:creationId xmlns:a16="http://schemas.microsoft.com/office/drawing/2014/main" id="{BB6710BD-A924-AF1A-393D-3DC5E3157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6219" y="3553549"/>
            <a:ext cx="1468031" cy="146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01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ABAC-1993-3665-1446-38D4677A4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4A78B-077D-47C3-851F-384B5BDE8598}"/>
              </a:ext>
            </a:extLst>
          </p:cNvPr>
          <p:cNvSpPr>
            <a:spLocks noGrp="1"/>
          </p:cNvSpPr>
          <p:nvPr>
            <p:ph type="title"/>
          </p:nvPr>
        </p:nvSpPr>
        <p:spPr>
          <a:xfrm>
            <a:off x="146304" y="121920"/>
            <a:ext cx="8877924" cy="872507"/>
          </a:xfrm>
        </p:spPr>
        <p:txBody>
          <a:bodyPr>
            <a:normAutofit/>
          </a:bodyPr>
          <a:lstStyle/>
          <a:p>
            <a:pPr algn="l"/>
            <a:r>
              <a:rPr lang="en-US" dirty="0">
                <a:latin typeface="Abadi" panose="020F0502020204030204" pitchFamily="34" charset="0"/>
              </a:rPr>
              <a:t>Response to Intervention to Support Multilingual Learners</a:t>
            </a:r>
          </a:p>
        </p:txBody>
      </p:sp>
      <p:sp>
        <p:nvSpPr>
          <p:cNvPr id="3" name="Text Placeholder 2">
            <a:extLst>
              <a:ext uri="{FF2B5EF4-FFF2-40B4-BE49-F238E27FC236}">
                <a16:creationId xmlns:a16="http://schemas.microsoft.com/office/drawing/2014/main" id="{304680DB-EECF-FB7A-B841-01FA895A2732}"/>
              </a:ext>
            </a:extLst>
          </p:cNvPr>
          <p:cNvSpPr>
            <a:spLocks noGrp="1"/>
          </p:cNvSpPr>
          <p:nvPr>
            <p:ph type="body" idx="1"/>
          </p:nvPr>
        </p:nvSpPr>
        <p:spPr>
          <a:xfrm>
            <a:off x="119772" y="881413"/>
            <a:ext cx="8912352" cy="3726736"/>
          </a:xfrm>
        </p:spPr>
        <p:txBody>
          <a:bodyPr>
            <a:normAutofit lnSpcReduction="10000"/>
          </a:bodyPr>
          <a:lstStyle/>
          <a:p>
            <a:pPr marL="127000" indent="0">
              <a:buNone/>
            </a:pPr>
            <a:endParaRPr lang="en-US" sz="2000" b="1" dirty="0">
              <a:latin typeface="Abadi" panose="020F0502020204030204" pitchFamily="34" charset="0"/>
            </a:endParaRPr>
          </a:p>
          <a:p>
            <a:pPr marL="127000" indent="0">
              <a:buNone/>
            </a:pPr>
            <a:r>
              <a:rPr lang="en-US" sz="2000" b="1" dirty="0">
                <a:latin typeface="Abadi" panose="020F0502020204030204" pitchFamily="34" charset="0"/>
              </a:rPr>
              <a:t>March 12th, 2026 – 8:30-9:30</a:t>
            </a:r>
            <a:endParaRPr lang="en-US" sz="2000" dirty="0">
              <a:latin typeface="Abadi" panose="020F0502020204030204" pitchFamily="34" charset="0"/>
            </a:endParaRPr>
          </a:p>
          <a:p>
            <a:pPr marL="127000" indent="0">
              <a:buNone/>
            </a:pPr>
            <a:r>
              <a:rPr lang="en-US" sz="1800" dirty="0">
                <a:latin typeface="Abadi" panose="020F0502020204030204" pitchFamily="34" charset="0"/>
              </a:rPr>
              <a:t>Participants will: </a:t>
            </a:r>
          </a:p>
          <a:p>
            <a:r>
              <a:rPr lang="en-US" sz="1800" dirty="0">
                <a:latin typeface="Abadi" panose="020F0502020204030204" pitchFamily="34" charset="0"/>
              </a:rPr>
              <a:t>Participants will be able to apply Like-Peer comparative data to inform equitable instructional, intervention, and referral decisions across Colorado Multi-Tiered System of Supports (COMTSS) tiers for multilingual learners.</a:t>
            </a:r>
          </a:p>
          <a:p>
            <a:r>
              <a:rPr lang="en-US" sz="1800" dirty="0">
                <a:latin typeface="Abadi" panose="020F0502020204030204" pitchFamily="34" charset="0"/>
              </a:rPr>
              <a:t>Participants will be able to explain how Like-Peer comparative data strengthens COMTSS decision-making for multilingual learners by contextualizing performance within linguistically and culturally comparable groups. </a:t>
            </a:r>
          </a:p>
          <a:p>
            <a:pPr marL="101600" indent="0">
              <a:buNone/>
            </a:pPr>
            <a:r>
              <a:rPr lang="en-US" sz="1800" b="1" dirty="0">
                <a:latin typeface="Abadi" panose="020F0502020204030204" pitchFamily="34" charset="0"/>
                <a:hlinkClick r:id="rId3"/>
              </a:rPr>
              <a:t>Register for March 12</a:t>
            </a:r>
            <a:r>
              <a:rPr lang="en-US" sz="1800" b="1" baseline="30000" dirty="0">
                <a:latin typeface="Abadi" panose="020F0502020204030204" pitchFamily="34" charset="0"/>
                <a:hlinkClick r:id="rId3"/>
              </a:rPr>
              <a:t>th</a:t>
            </a:r>
            <a:r>
              <a:rPr lang="en-US" sz="1800" b="1" dirty="0">
                <a:latin typeface="Abadi" panose="020F0502020204030204" pitchFamily="34" charset="0"/>
                <a:hlinkClick r:id="rId3"/>
              </a:rPr>
              <a:t> here</a:t>
            </a:r>
            <a:endParaRPr lang="en-US" sz="1800" b="1" dirty="0">
              <a:latin typeface="Abadi" panose="020F0502020204030204" pitchFamily="34" charset="0"/>
            </a:endParaRPr>
          </a:p>
        </p:txBody>
      </p:sp>
      <p:pic>
        <p:nvPicPr>
          <p:cNvPr id="5" name="Picture 4">
            <a:extLst>
              <a:ext uri="{FF2B5EF4-FFF2-40B4-BE49-F238E27FC236}">
                <a16:creationId xmlns:a16="http://schemas.microsoft.com/office/drawing/2014/main" id="{C77055FC-199E-F58E-ADB9-B9A208DB09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43972" y="581354"/>
            <a:ext cx="958077" cy="1037917"/>
          </a:xfrm>
          <a:prstGeom prst="rect">
            <a:avLst/>
          </a:prstGeom>
        </p:spPr>
      </p:pic>
      <p:pic>
        <p:nvPicPr>
          <p:cNvPr id="2054" name="Picture 6" descr="QR Code Image">
            <a:extLst>
              <a:ext uri="{FF2B5EF4-FFF2-40B4-BE49-F238E27FC236}">
                <a16:creationId xmlns:a16="http://schemas.microsoft.com/office/drawing/2014/main" id="{8C23BA53-D340-468A-137B-E3F42E4DD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260" y="3688080"/>
            <a:ext cx="13335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35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02B9-26A1-5CB2-3CE9-7E1629A47A9B}"/>
              </a:ext>
            </a:extLst>
          </p:cNvPr>
          <p:cNvSpPr>
            <a:spLocks noGrp="1"/>
          </p:cNvSpPr>
          <p:nvPr>
            <p:ph type="title"/>
          </p:nvPr>
        </p:nvSpPr>
        <p:spPr/>
        <p:txBody>
          <a:bodyPr/>
          <a:lstStyle/>
          <a:p>
            <a:pPr algn="l"/>
            <a:r>
              <a:rPr lang="en-US" sz="3200" dirty="0">
                <a:latin typeface="Abadi" panose="020F0502020204030204" pitchFamily="34" charset="0"/>
              </a:rPr>
              <a:t>Objectives and Agenda</a:t>
            </a:r>
          </a:p>
        </p:txBody>
      </p:sp>
      <p:sp>
        <p:nvSpPr>
          <p:cNvPr id="4" name="Text Placeholder 3">
            <a:extLst>
              <a:ext uri="{FF2B5EF4-FFF2-40B4-BE49-F238E27FC236}">
                <a16:creationId xmlns:a16="http://schemas.microsoft.com/office/drawing/2014/main" id="{E119A0C3-DEBF-C00D-1C7C-AEB2E41543EE}"/>
              </a:ext>
            </a:extLst>
          </p:cNvPr>
          <p:cNvSpPr>
            <a:spLocks noGrp="1"/>
          </p:cNvSpPr>
          <p:nvPr>
            <p:ph idx="1"/>
          </p:nvPr>
        </p:nvSpPr>
        <p:spPr>
          <a:xfrm>
            <a:off x="0" y="747290"/>
            <a:ext cx="6292016" cy="2966931"/>
          </a:xfrm>
        </p:spPr>
        <p:txBody>
          <a:bodyPr spcFirstLastPara="1" wrap="square" lIns="91425" tIns="91425" rIns="91425" bIns="91425" anchor="t" anchorCtr="0">
            <a:noAutofit/>
          </a:bodyPr>
          <a:lstStyle/>
          <a:p>
            <a:r>
              <a:rPr lang="en-US" sz="1800" dirty="0">
                <a:solidFill>
                  <a:srgbClr val="0F326D"/>
                </a:solidFill>
                <a:latin typeface="Abadi" panose="020F0502020204030204" pitchFamily="34" charset="0"/>
              </a:rPr>
              <a:t>Participants will explore how Universal Design for Learning (UDL) Guiding </a:t>
            </a:r>
            <a:r>
              <a:rPr lang="en-US" sz="1800" b="1" dirty="0">
                <a:solidFill>
                  <a:srgbClr val="0F326D"/>
                </a:solidFill>
                <a:latin typeface="Abadi" panose="020F0502020204030204" pitchFamily="34" charset="0"/>
              </a:rPr>
              <a:t>Principles strengthen </a:t>
            </a:r>
            <a:r>
              <a:rPr lang="en-US" sz="1800" b="1" dirty="0" err="1">
                <a:solidFill>
                  <a:srgbClr val="0F326D"/>
                </a:solidFill>
                <a:latin typeface="Abadi" panose="020F0502020204030204" pitchFamily="34" charset="0"/>
              </a:rPr>
              <a:t>RtI</a:t>
            </a:r>
            <a:r>
              <a:rPr lang="en-US" sz="1800" b="1" dirty="0">
                <a:solidFill>
                  <a:srgbClr val="0F326D"/>
                </a:solidFill>
                <a:latin typeface="Abadi" panose="020F0502020204030204" pitchFamily="34" charset="0"/>
              </a:rPr>
              <a:t> by improving access, equity, and effectiveness across all tiers of support.</a:t>
            </a:r>
          </a:p>
          <a:p>
            <a:r>
              <a:rPr lang="en-US" sz="1800" dirty="0">
                <a:solidFill>
                  <a:srgbClr val="0F326D"/>
                </a:solidFill>
                <a:latin typeface="Abadi" panose="020F0502020204030204" pitchFamily="34" charset="0"/>
              </a:rPr>
              <a:t>Participants will identify ways to </a:t>
            </a:r>
            <a:r>
              <a:rPr lang="en-US" sz="1800" b="1" dirty="0">
                <a:solidFill>
                  <a:srgbClr val="0F326D"/>
                </a:solidFill>
                <a:latin typeface="Abadi" panose="020F0502020204030204" pitchFamily="34" charset="0"/>
              </a:rPr>
              <a:t>embed UDL strategies in core instruction </a:t>
            </a:r>
            <a:r>
              <a:rPr lang="en-US" sz="1800" dirty="0">
                <a:solidFill>
                  <a:srgbClr val="0F326D"/>
                </a:solidFill>
                <a:latin typeface="Abadi" panose="020F0502020204030204" pitchFamily="34" charset="0"/>
              </a:rPr>
              <a:t>to reduce barriers and support all learners.</a:t>
            </a:r>
          </a:p>
          <a:p>
            <a:r>
              <a:rPr lang="en-US" sz="1800" dirty="0">
                <a:solidFill>
                  <a:srgbClr val="0F326D"/>
                </a:solidFill>
                <a:latin typeface="Abadi" panose="020F0502020204030204" pitchFamily="34" charset="0"/>
              </a:rPr>
              <a:t>Participants will demonstrate how </a:t>
            </a:r>
            <a:r>
              <a:rPr lang="en-US" sz="1800" b="1" dirty="0">
                <a:solidFill>
                  <a:srgbClr val="0F326D"/>
                </a:solidFill>
                <a:latin typeface="Abadi" panose="020F0502020204030204" pitchFamily="34" charset="0"/>
              </a:rPr>
              <a:t>UDL can inform targeted and intensive interventions,</a:t>
            </a:r>
            <a:r>
              <a:rPr lang="en-US" sz="1800" dirty="0">
                <a:solidFill>
                  <a:srgbClr val="0F326D"/>
                </a:solidFill>
                <a:latin typeface="Abadi" panose="020F0502020204030204" pitchFamily="34" charset="0"/>
              </a:rPr>
              <a:t> ensuring flexibility and accessibility for diverse learners.</a:t>
            </a:r>
          </a:p>
        </p:txBody>
      </p:sp>
      <p:sp>
        <p:nvSpPr>
          <p:cNvPr id="3" name="TextBox 2">
            <a:extLst>
              <a:ext uri="{FF2B5EF4-FFF2-40B4-BE49-F238E27FC236}">
                <a16:creationId xmlns:a16="http://schemas.microsoft.com/office/drawing/2014/main" id="{7A404D37-EAD3-EC27-3263-B0BCC3A8BFFB}"/>
              </a:ext>
            </a:extLst>
          </p:cNvPr>
          <p:cNvSpPr txBox="1"/>
          <p:nvPr/>
        </p:nvSpPr>
        <p:spPr>
          <a:xfrm>
            <a:off x="6458705" y="2571750"/>
            <a:ext cx="2348072" cy="1200329"/>
          </a:xfrm>
          <a:prstGeom prst="rect">
            <a:avLst/>
          </a:prstGeom>
          <a:noFill/>
        </p:spPr>
        <p:txBody>
          <a:bodyPr wrap="square" rtlCol="0">
            <a:spAutoFit/>
          </a:bodyPr>
          <a:lstStyle/>
          <a:p>
            <a:r>
              <a:rPr lang="en-US" sz="2400" dirty="0">
                <a:solidFill>
                  <a:srgbClr val="0F326D"/>
                </a:solidFill>
                <a:latin typeface="Abadi" panose="020F0502020204030204" pitchFamily="34" charset="0"/>
              </a:rPr>
              <a:t>1. Content</a:t>
            </a:r>
          </a:p>
          <a:p>
            <a:r>
              <a:rPr lang="en-US" sz="2400" dirty="0">
                <a:solidFill>
                  <a:srgbClr val="0F326D"/>
                </a:solidFill>
                <a:latin typeface="Abadi" panose="020F0502020204030204" pitchFamily="34" charset="0"/>
              </a:rPr>
              <a:t>2. Application </a:t>
            </a:r>
          </a:p>
          <a:p>
            <a:r>
              <a:rPr lang="en-US" sz="2400" dirty="0">
                <a:solidFill>
                  <a:srgbClr val="0F326D"/>
                </a:solidFill>
                <a:latin typeface="Abadi" panose="020F0502020204030204" pitchFamily="34" charset="0"/>
              </a:rPr>
              <a:t>3. Q&amp;A</a:t>
            </a:r>
          </a:p>
        </p:txBody>
      </p:sp>
      <p:pic>
        <p:nvPicPr>
          <p:cNvPr id="5" name="Picture 4">
            <a:extLst>
              <a:ext uri="{FF2B5EF4-FFF2-40B4-BE49-F238E27FC236}">
                <a16:creationId xmlns:a16="http://schemas.microsoft.com/office/drawing/2014/main" id="{828132DE-E7BB-3083-3791-FB393E2A05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59100" y="190885"/>
            <a:ext cx="2547676" cy="1698875"/>
          </a:xfrm>
          <a:prstGeom prst="rect">
            <a:avLst/>
          </a:prstGeom>
        </p:spPr>
      </p:pic>
    </p:spTree>
    <p:extLst>
      <p:ext uri="{BB962C8B-B14F-4D97-AF65-F5344CB8AC3E}">
        <p14:creationId xmlns:p14="http://schemas.microsoft.com/office/powerpoint/2010/main" val="276085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515F-8750-62A5-EC59-1F1E9C6F14CA}"/>
              </a:ext>
            </a:extLst>
          </p:cNvPr>
          <p:cNvSpPr>
            <a:spLocks noGrp="1"/>
          </p:cNvSpPr>
          <p:nvPr>
            <p:ph type="title"/>
          </p:nvPr>
        </p:nvSpPr>
        <p:spPr/>
        <p:txBody>
          <a:bodyPr>
            <a:normAutofit/>
          </a:bodyPr>
          <a:lstStyle/>
          <a:p>
            <a:r>
              <a:rPr lang="en-US" sz="3600" dirty="0">
                <a:latin typeface="Abadi" panose="020F0502020204030204" pitchFamily="34" charset="0"/>
              </a:rPr>
              <a:t>Universal Design for Learning</a:t>
            </a:r>
          </a:p>
        </p:txBody>
      </p:sp>
      <p:sp>
        <p:nvSpPr>
          <p:cNvPr id="4" name="TextBox 3">
            <a:extLst>
              <a:ext uri="{FF2B5EF4-FFF2-40B4-BE49-F238E27FC236}">
                <a16:creationId xmlns:a16="http://schemas.microsoft.com/office/drawing/2014/main" id="{560C8CA4-FCBD-ED6B-9570-95C5DB993FB5}"/>
              </a:ext>
            </a:extLst>
          </p:cNvPr>
          <p:cNvSpPr txBox="1"/>
          <p:nvPr/>
        </p:nvSpPr>
        <p:spPr>
          <a:xfrm>
            <a:off x="774024" y="960000"/>
            <a:ext cx="774623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F326D"/>
                </a:solidFill>
                <a:latin typeface="Abadi" panose="020F0502020204030204" pitchFamily="34" charset="0"/>
              </a:rPr>
              <a:t>UDL</a:t>
            </a:r>
            <a:r>
              <a:rPr lang="en-US" sz="2800" b="1" dirty="0">
                <a:solidFill>
                  <a:srgbClr val="0F326D"/>
                </a:solidFill>
                <a:latin typeface="Abadi" panose="020F0502020204030204" pitchFamily="34" charset="0"/>
              </a:rPr>
              <a:t> </a:t>
            </a:r>
            <a:r>
              <a:rPr lang="en-US" sz="2800" baseline="0" dirty="0">
                <a:solidFill>
                  <a:srgbClr val="0F326D"/>
                </a:solidFill>
                <a:latin typeface="Abadi" panose="020F0502020204030204" pitchFamily="34" charset="0"/>
              </a:rPr>
              <a:t>is a framework to guide the design of learning environments that are </a:t>
            </a:r>
            <a:r>
              <a:rPr lang="en-US" sz="2800" b="1" baseline="0" dirty="0">
                <a:solidFill>
                  <a:srgbClr val="0F326D"/>
                </a:solidFill>
                <a:latin typeface="Abadi" panose="020F0502020204030204" pitchFamily="34" charset="0"/>
              </a:rPr>
              <a:t>accessible</a:t>
            </a:r>
            <a:r>
              <a:rPr lang="en-US" sz="2800" baseline="0" dirty="0">
                <a:solidFill>
                  <a:srgbClr val="0F326D"/>
                </a:solidFill>
                <a:latin typeface="Abadi" panose="020F0502020204030204" pitchFamily="34" charset="0"/>
              </a:rPr>
              <a:t>, </a:t>
            </a:r>
            <a:r>
              <a:rPr lang="en-US" sz="2800" b="1" baseline="0" dirty="0">
                <a:solidFill>
                  <a:srgbClr val="0F326D"/>
                </a:solidFill>
                <a:latin typeface="Abadi" panose="020F0502020204030204" pitchFamily="34" charset="0"/>
              </a:rPr>
              <a:t>inclusive</a:t>
            </a:r>
            <a:r>
              <a:rPr lang="en-US" sz="2800" baseline="0" dirty="0">
                <a:solidFill>
                  <a:srgbClr val="0F326D"/>
                </a:solidFill>
                <a:latin typeface="Abadi" panose="020F0502020204030204" pitchFamily="34" charset="0"/>
              </a:rPr>
              <a:t>, and </a:t>
            </a:r>
            <a:r>
              <a:rPr lang="en-US" sz="2800" b="1" baseline="0" dirty="0">
                <a:solidFill>
                  <a:srgbClr val="0F326D"/>
                </a:solidFill>
                <a:latin typeface="Abadi" panose="020F0502020204030204" pitchFamily="34" charset="0"/>
              </a:rPr>
              <a:t>challenging</a:t>
            </a:r>
            <a:r>
              <a:rPr lang="en-US" sz="2800" baseline="0" dirty="0">
                <a:solidFill>
                  <a:srgbClr val="0F326D"/>
                </a:solidFill>
                <a:latin typeface="Abadi" panose="020F0502020204030204" pitchFamily="34" charset="0"/>
              </a:rPr>
              <a:t> for every learner. Ultimately, the goal of UDL is to support </a:t>
            </a:r>
            <a:r>
              <a:rPr lang="en-US" sz="2800" b="1" baseline="0" dirty="0">
                <a:solidFill>
                  <a:srgbClr val="0F326D"/>
                </a:solidFill>
                <a:latin typeface="Abadi" panose="020F0502020204030204" pitchFamily="34" charset="0"/>
              </a:rPr>
              <a:t>learner agency</a:t>
            </a:r>
            <a:r>
              <a:rPr lang="en-US" sz="2800" baseline="0" dirty="0">
                <a:solidFill>
                  <a:srgbClr val="0F326D"/>
                </a:solidFill>
                <a:latin typeface="Abadi" panose="020F0502020204030204" pitchFamily="34" charset="0"/>
              </a:rPr>
              <a:t>, the capacity to actively participate in making choices in service of learning goals. </a:t>
            </a:r>
            <a:endParaRPr lang="en-US" sz="2800" dirty="0">
              <a:latin typeface="Abadi" panose="020F0502020204030204" pitchFamily="34" charset="0"/>
            </a:endParaRPr>
          </a:p>
          <a:p>
            <a:pPr algn="ctr"/>
            <a:endParaRPr lang="en-US" dirty="0">
              <a:latin typeface="Abadi" panose="020F0502020204030204" pitchFamily="34" charset="0"/>
            </a:endParaRPr>
          </a:p>
        </p:txBody>
      </p:sp>
      <p:sp>
        <p:nvSpPr>
          <p:cNvPr id="3" name="TextBox 2">
            <a:extLst>
              <a:ext uri="{FF2B5EF4-FFF2-40B4-BE49-F238E27FC236}">
                <a16:creationId xmlns:a16="http://schemas.microsoft.com/office/drawing/2014/main" id="{57B41BD3-9107-8866-FF25-CF10D9DFF107}"/>
              </a:ext>
            </a:extLst>
          </p:cNvPr>
          <p:cNvSpPr txBox="1"/>
          <p:nvPr/>
        </p:nvSpPr>
        <p:spPr>
          <a:xfrm>
            <a:off x="774024" y="3853100"/>
            <a:ext cx="6428363" cy="369332"/>
          </a:xfrm>
          <a:prstGeom prst="rect">
            <a:avLst/>
          </a:prstGeom>
          <a:noFill/>
        </p:spPr>
        <p:txBody>
          <a:bodyPr wrap="none" rtlCol="0">
            <a:spAutoFit/>
          </a:bodyPr>
          <a:lstStyle/>
          <a:p>
            <a:r>
              <a:rPr lang="en-US" sz="1800" b="1" dirty="0">
                <a:solidFill>
                  <a:srgbClr val="001A51"/>
                </a:solidFill>
                <a:latin typeface="Abadi" panose="020F0502020204030204" pitchFamily="34" charset="0"/>
                <a:hlinkClick r:id="rId3">
                  <a:extLst>
                    <a:ext uri="{A12FA001-AC4F-418D-AE19-62706E023703}">
                      <ahyp:hlinkClr xmlns:ahyp="http://schemas.microsoft.com/office/drawing/2018/hyperlinkcolor" val="tx"/>
                    </a:ext>
                  </a:extLst>
                </a:hlinkClick>
              </a:rPr>
              <a:t>Center for Applied Technology (CAST) UDL Evidence and Benefits </a:t>
            </a:r>
            <a:endParaRPr lang="en-US" sz="1800" b="1" dirty="0">
              <a:solidFill>
                <a:srgbClr val="001A51"/>
              </a:solidFill>
              <a:latin typeface="Abadi" panose="020F0502020204030204" pitchFamily="34" charset="0"/>
            </a:endParaRPr>
          </a:p>
        </p:txBody>
      </p:sp>
    </p:spTree>
    <p:extLst>
      <p:ext uri="{BB962C8B-B14F-4D97-AF65-F5344CB8AC3E}">
        <p14:creationId xmlns:p14="http://schemas.microsoft.com/office/powerpoint/2010/main" val="96971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1222" name="Google Shape;1222;p32" descr="Learner Variability with an image of a brain as a thumb print"/>
          <p:cNvPicPr preferRelativeResize="0"/>
          <p:nvPr/>
        </p:nvPicPr>
        <p:blipFill rotWithShape="1">
          <a:blip r:embed="rId3">
            <a:alphaModFix/>
          </a:blip>
          <a:srcRect b="9639"/>
          <a:stretch/>
        </p:blipFill>
        <p:spPr>
          <a:xfrm>
            <a:off x="15" y="7"/>
            <a:ext cx="9143985" cy="5143493"/>
          </a:xfrm>
          <a:prstGeom prst="rect">
            <a:avLst/>
          </a:prstGeom>
          <a:noFill/>
          <a:ln>
            <a:noFill/>
          </a:ln>
        </p:spPr>
      </p:pic>
      <p:sp>
        <p:nvSpPr>
          <p:cNvPr id="1223" name="Google Shape;1223;p32">
            <a:extLst>
              <a:ext uri="{C183D7F6-B498-43B3-948B-1728B52AA6E4}">
                <adec:decorative xmlns:adec="http://schemas.microsoft.com/office/drawing/2017/decorative" val="1"/>
              </a:ext>
            </a:extLst>
          </p:cNvPr>
          <p:cNvSpPr/>
          <p:nvPr/>
        </p:nvSpPr>
        <p:spPr>
          <a:xfrm>
            <a:off x="0" y="3990107"/>
            <a:ext cx="9144000" cy="552413"/>
          </a:xfrm>
          <a:prstGeom prst="rect">
            <a:avLst/>
          </a:prstGeom>
          <a:solidFill>
            <a:schemeClr val="lt1">
              <a:alpha val="92941"/>
            </a:schemeClr>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24" name="Google Shape;1224;p32"/>
          <p:cNvSpPr txBox="1">
            <a:spLocks noGrp="1"/>
          </p:cNvSpPr>
          <p:nvPr>
            <p:ph type="title"/>
          </p:nvPr>
        </p:nvSpPr>
        <p:spPr>
          <a:xfrm>
            <a:off x="392907" y="3987930"/>
            <a:ext cx="8408194" cy="558627"/>
          </a:xfrm>
          <a:prstGeom prst="rect">
            <a:avLst/>
          </a:prstGeom>
          <a:noFill/>
          <a:ln>
            <a:noFill/>
          </a:ln>
        </p:spPr>
        <p:txBody>
          <a:bodyPr spcFirstLastPara="1" wrap="square" lIns="68569" tIns="34275" rIns="68569" bIns="34275" anchor="ctr" anchorCtr="0">
            <a:normAutofit/>
          </a:bodyPr>
          <a:lstStyle/>
          <a:p>
            <a:pPr algn="ctr">
              <a:lnSpc>
                <a:spcPct val="90000"/>
              </a:lnSpc>
              <a:buClr>
                <a:srgbClr val="262626"/>
              </a:buClr>
              <a:buSzPts val="3600"/>
            </a:pPr>
            <a:r>
              <a:rPr lang="en-US" sz="2700" b="1" dirty="0">
                <a:solidFill>
                  <a:srgbClr val="262626"/>
                </a:solidFill>
                <a:latin typeface="Abadi" panose="020F0502020204030204" pitchFamily="34" charset="0"/>
                <a:ea typeface="Arial"/>
                <a:cs typeface="Arial"/>
                <a:sym typeface="Arial"/>
              </a:rPr>
              <a:t>Learner Variability</a:t>
            </a:r>
            <a:endParaRPr b="1" dirty="0"/>
          </a:p>
        </p:txBody>
      </p:sp>
      <p:cxnSp>
        <p:nvCxnSpPr>
          <p:cNvPr id="1225" name="Google Shape;1225;p32">
            <a:extLst>
              <a:ext uri="{C183D7F6-B498-43B3-948B-1728B52AA6E4}">
                <adec:decorative xmlns:adec="http://schemas.microsoft.com/office/drawing/2017/decorative" val="1"/>
              </a:ext>
            </a:extLst>
          </p:cNvPr>
          <p:cNvCxnSpPr/>
          <p:nvPr/>
        </p:nvCxnSpPr>
        <p:spPr>
          <a:xfrm>
            <a:off x="0" y="3931487"/>
            <a:ext cx="9144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1226" name="Google Shape;1226;p32">
            <a:extLst>
              <a:ext uri="{C183D7F6-B498-43B3-948B-1728B52AA6E4}">
                <adec:decorative xmlns:adec="http://schemas.microsoft.com/office/drawing/2017/decorative" val="1"/>
              </a:ext>
            </a:extLst>
          </p:cNvPr>
          <p:cNvCxnSpPr/>
          <p:nvPr/>
        </p:nvCxnSpPr>
        <p:spPr>
          <a:xfrm>
            <a:off x="0" y="4601139"/>
            <a:ext cx="9144000" cy="0"/>
          </a:xfrm>
          <a:prstGeom prst="straightConnector1">
            <a:avLst/>
          </a:prstGeom>
          <a:noFill/>
          <a:ln w="41275" cap="flat" cmpd="sng">
            <a:solidFill>
              <a:schemeClr val="lt1">
                <a:alpha val="89803"/>
              </a:schemeClr>
            </a:solidFill>
            <a:prstDash val="solid"/>
            <a:miter lim="800000"/>
            <a:headEnd type="none" w="sm" len="sm"/>
            <a:tailEnd type="none" w="sm" len="sm"/>
          </a:ln>
        </p:spPr>
      </p:cxnSp>
      <p:sp>
        <p:nvSpPr>
          <p:cNvPr id="1227" name="Google Shape;1227;p32"/>
          <p:cNvSpPr txBox="1">
            <a:spLocks noGrp="1"/>
          </p:cNvSpPr>
          <p:nvPr>
            <p:ph type="sldNum" idx="12"/>
          </p:nvPr>
        </p:nvSpPr>
        <p:spPr>
          <a:xfrm>
            <a:off x="6457950" y="4767263"/>
            <a:ext cx="2057400" cy="273844"/>
          </a:xfrm>
          <a:prstGeom prst="rect">
            <a:avLst/>
          </a:prstGeom>
          <a:noFill/>
          <a:ln>
            <a:noFill/>
          </a:ln>
        </p:spPr>
        <p:txBody>
          <a:bodyPr spcFirstLastPara="1" wrap="square" lIns="68569" tIns="34275" rIns="68569" bIns="34275" anchor="ctr" anchorCtr="0">
            <a:normAutofit/>
          </a:bodyPr>
          <a:lstStyle/>
          <a:p>
            <a:fld id="{00000000-1234-1234-1234-123412341234}" type="slidenum">
              <a:rPr lang="en-US" sz="900">
                <a:solidFill>
                  <a:srgbClr val="FFFFFF"/>
                </a:solidFill>
              </a:rPr>
              <a:pPr/>
              <a:t>9</a:t>
            </a:fld>
            <a:endParaRPr sz="900" dirty="0">
              <a:solidFill>
                <a:srgbClr val="FFFFFF"/>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D0E0E3"/>
      </a:lt1>
      <a:dk2>
        <a:srgbClr val="595959"/>
      </a:dk2>
      <a:lt2>
        <a:srgbClr val="EEEEEE"/>
      </a:lt2>
      <a:accent1>
        <a:srgbClr val="E6EAEE"/>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41645ACF207C40A9AC68552812CF56" ma:contentTypeVersion="16" ma:contentTypeDescription="Create a new document." ma:contentTypeScope="" ma:versionID="26591125026f4c7a545ef5a9ab3a7dbd">
  <xsd:schema xmlns:xsd="http://www.w3.org/2001/XMLSchema" xmlns:xs="http://www.w3.org/2001/XMLSchema" xmlns:p="http://schemas.microsoft.com/office/2006/metadata/properties" xmlns:ns2="00f509a9-c32d-4da3-8aae-24aafb2d4278" xmlns:ns3="8afd8c4a-fe3c-41c6-823e-e35e5abfca68" targetNamespace="http://schemas.microsoft.com/office/2006/metadata/properties" ma:root="true" ma:fieldsID="dd695c0bd3b5d50bed911c485436b4e8" ns2:_="" ns3:_="">
    <xsd:import namespace="00f509a9-c32d-4da3-8aae-24aafb2d4278"/>
    <xsd:import namespace="8afd8c4a-fe3c-41c6-823e-e35e5abfca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509a9-c32d-4da3-8aae-24aafb2d42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fd8c4a-fe3c-41c6-823e-e35e5abfca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f8b9ac8-2da5-49a7-8169-80d31a44dd17}" ma:internalName="TaxCatchAll" ma:showField="CatchAllData" ma:web="8afd8c4a-fe3c-41c6-823e-e35e5abfca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afd8c4a-fe3c-41c6-823e-e35e5abfca68" xsi:nil="true"/>
    <lcf76f155ced4ddcb4097134ff3c332f xmlns="00f509a9-c32d-4da3-8aae-24aafb2d42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20EE0B-C269-42B6-B311-7E635F007CF0}">
  <ds:schemaRefs>
    <ds:schemaRef ds:uri="http://schemas.microsoft.com/sharepoint/v3/contenttype/forms"/>
  </ds:schemaRefs>
</ds:datastoreItem>
</file>

<file path=customXml/itemProps2.xml><?xml version="1.0" encoding="utf-8"?>
<ds:datastoreItem xmlns:ds="http://schemas.openxmlformats.org/officeDocument/2006/customXml" ds:itemID="{EBDA600D-8A9D-4527-AC41-988621E9F01D}">
  <ds:schemaRefs>
    <ds:schemaRef ds:uri="00f509a9-c32d-4da3-8aae-24aafb2d4278"/>
    <ds:schemaRef ds:uri="8afd8c4a-fe3c-41c6-823e-e35e5abfca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553E30-D05D-4F7C-AEC0-CE9FD3B5ACB3}">
  <ds:schemaRefs>
    <ds:schemaRef ds:uri="00f509a9-c32d-4da3-8aae-24aafb2d4278"/>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8afd8c4a-fe3c-41c6-823e-e35e5abfca68"/>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76</TotalTime>
  <Words>2722</Words>
  <Application>Microsoft Office PowerPoint</Application>
  <PresentationFormat>On-screen Show (16:9)</PresentationFormat>
  <Paragraphs>289</Paragraphs>
  <Slides>41</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Wingdings</vt:lpstr>
      <vt:lpstr>Neue Haas Grotesk Text Pro</vt:lpstr>
      <vt:lpstr>Lucida Sans</vt:lpstr>
      <vt:lpstr>Open Sans</vt:lpstr>
      <vt:lpstr>Roboto</vt:lpstr>
      <vt:lpstr>Abadi</vt:lpstr>
      <vt:lpstr>Tahoma</vt:lpstr>
      <vt:lpstr>Courier New</vt:lpstr>
      <vt:lpstr>Courier New,monospace</vt:lpstr>
      <vt:lpstr>Calibri</vt:lpstr>
      <vt:lpstr>Arial</vt:lpstr>
      <vt:lpstr>Simple Light</vt:lpstr>
      <vt:lpstr>VanillaVTI</vt:lpstr>
      <vt:lpstr>Integrating Universal Design for Learning within  Response to Intervention  January 15, 2026</vt:lpstr>
      <vt:lpstr>Welcome!</vt:lpstr>
      <vt:lpstr>Session Norms </vt:lpstr>
      <vt:lpstr>Previous Sessions </vt:lpstr>
      <vt:lpstr>Response to Intervention to Support a Continuum of Learners</vt:lpstr>
      <vt:lpstr>Response to Intervention to Support Multilingual Learners</vt:lpstr>
      <vt:lpstr>Objectives and Agenda</vt:lpstr>
      <vt:lpstr>Universal Design for Learning</vt:lpstr>
      <vt:lpstr>Learner Variability</vt:lpstr>
      <vt:lpstr>Physical Variability and The Myth of Average</vt:lpstr>
      <vt:lpstr>Physical Variability: Variability is the Norm</vt:lpstr>
      <vt:lpstr>Learner Variability: Variability is the Norm</vt:lpstr>
      <vt:lpstr>The Goal of Universal Design for Learning: Learner Agency</vt:lpstr>
      <vt:lpstr>Learner Agency Benefits All Learners </vt:lpstr>
      <vt:lpstr>CAST Universal Design for Learning Guidelines visual </vt:lpstr>
      <vt:lpstr>Engagement</vt:lpstr>
      <vt:lpstr>Representation</vt:lpstr>
      <vt:lpstr>Action and expression</vt:lpstr>
      <vt:lpstr>How does technology support Universal Design for Learning? </vt:lpstr>
      <vt:lpstr>A Tier 1 Lesson Without Universal Design for Learning Principles: Context</vt:lpstr>
      <vt:lpstr>A Tier 1 Lesson Without Universal Design for Learning Principles: Standards and Goals</vt:lpstr>
      <vt:lpstr>A Tier 1 Lesson Without Universal Design  for Learning Principles: Lesson Outline</vt:lpstr>
      <vt:lpstr>A Tier 1 Lesson Without Universal Design for Learning Principles: Outcomes</vt:lpstr>
      <vt:lpstr>A Tier 1 Lesson Without Universal Design for Learning Principles: Assessment Outcomes</vt:lpstr>
      <vt:lpstr>Lesson Reflection: Curriculum Components</vt:lpstr>
      <vt:lpstr>Lesson without Universal Design for Learning Principles reflection: What were the discussion barriers?</vt:lpstr>
      <vt:lpstr>A Tier 1 Lesson With Universal Design for Learning Principles: Context and Environment</vt:lpstr>
      <vt:lpstr>A Tier 1 Lesson With Universal Design for Learning Principles: Standards and Goals</vt:lpstr>
      <vt:lpstr>A Tier 1 Lesson With Universal Design for Learning Principles:  Lesson Outline, Introduction</vt:lpstr>
      <vt:lpstr>A Tier 1 Lesson With Universal Design for Learning Principles:  Lesson Outline, Reading Activity</vt:lpstr>
      <vt:lpstr>A Tier 1 Lesson With Universal Design for Learning Principles:  Lesson Outline, Group Discussion</vt:lpstr>
      <vt:lpstr>A Tier 1 Lesson With Universal Design for Learning Principles:  Lesson Outline, Assessment Option</vt:lpstr>
      <vt:lpstr>CAST Universal Design for Learning Guidelines Used in the Sample Lesson</vt:lpstr>
      <vt:lpstr>A Tier 1 Lesson With Universal Design for Learning Principles: Outcomes</vt:lpstr>
      <vt:lpstr>A Tier 1 Lesson With Universal Design for Learning Principles: Assessment Outcomes</vt:lpstr>
      <vt:lpstr>How Universal Design for Learning Strengthens Response to Intervention as a System</vt:lpstr>
      <vt:lpstr>The Difference between Universal Design for Learning and Differentiated Instruction</vt:lpstr>
      <vt:lpstr>Integrating Universal Design for Learning and Response to Intervention</vt:lpstr>
      <vt:lpstr>Breakout Groups</vt:lpstr>
      <vt:lpstr>More Universal Design for Learning Resources</vt:lpstr>
      <vt:lpstr>For questions or more information please visit: www.cde.state.co.us/mtss  Or email us at:  Response to Intervention Mailbox RTI@cde.state.co.us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Universal Design for Learning within Response to Intervention</dc:title>
  <dc:creator>Brown, Kristen</dc:creator>
  <cp:lastModifiedBy>Langley, Paige</cp:lastModifiedBy>
  <cp:revision>9</cp:revision>
  <dcterms:modified xsi:type="dcterms:W3CDTF">2026-01-15T23:45:17Z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0x0101004441645ACF207C40A9AC68552812CF56</vt:lpwstr>
  </property>
  <property fmtid="{D5CDD505-2E9C-101B-9397-08002B2CF9AE}" pid="3" name="MediaServiceImageTags">
    <vt:lpwstr/>
  </property>
</Properties>
</file>