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4"/>
  </p:sldMasterIdLst>
  <p:notesMasterIdLst>
    <p:notesMasterId r:id="rId33"/>
  </p:notesMasterIdLst>
  <p:sldIdLst>
    <p:sldId id="270" r:id="rId5"/>
    <p:sldId id="11470" r:id="rId6"/>
    <p:sldId id="11472" r:id="rId7"/>
    <p:sldId id="302" r:id="rId8"/>
    <p:sldId id="11519" r:id="rId9"/>
    <p:sldId id="11544" r:id="rId10"/>
    <p:sldId id="11545" r:id="rId11"/>
    <p:sldId id="11486" r:id="rId12"/>
    <p:sldId id="11536" r:id="rId13"/>
    <p:sldId id="11546" r:id="rId14"/>
    <p:sldId id="262" r:id="rId15"/>
    <p:sldId id="11542" r:id="rId16"/>
    <p:sldId id="11534" r:id="rId17"/>
    <p:sldId id="11530" r:id="rId18"/>
    <p:sldId id="11540" r:id="rId19"/>
    <p:sldId id="11522" r:id="rId20"/>
    <p:sldId id="11535" r:id="rId21"/>
    <p:sldId id="11549" r:id="rId22"/>
    <p:sldId id="11523" r:id="rId23"/>
    <p:sldId id="11543" r:id="rId24"/>
    <p:sldId id="11537" r:id="rId25"/>
    <p:sldId id="11524" r:id="rId26"/>
    <p:sldId id="11547" r:id="rId27"/>
    <p:sldId id="11538" r:id="rId28"/>
    <p:sldId id="11533" r:id="rId29"/>
    <p:sldId id="11539" r:id="rId30"/>
    <p:sldId id="11548" r:id="rId31"/>
    <p:sldId id="11365" r:id="rId32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34"/>
      <p:bold r:id="rId35"/>
      <p:italic r:id="rId36"/>
      <p:boldItalic r:id="rId37"/>
    </p:embeddedFont>
    <p:embeddedFont>
      <p:font typeface="Museo Slab 500" panose="02000000000000000000" charset="0"/>
      <p:regular r:id="rId38"/>
      <p:bold r:id="rId39"/>
      <p: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Roboto Medium" panose="02000000000000000000" pitchFamily="2" charset="0"/>
      <p:regular r:id="rId45"/>
      <p:bold r:id="rId46"/>
      <p:italic r:id="rId47"/>
      <p:boldItalic r:id="rId48"/>
    </p:embeddedFont>
    <p:embeddedFont>
      <p:font typeface="Rockwell" panose="02060603020205020403" pitchFamily="18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125" roundtripDataSignature="AMtx7milG3FEVXcC7RlEFZX6qYD3+//pK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B045A4E-28D3-4DEB-64B2-5EB13A811039}" name="Baskin, Heather" initials="BH" userId="S::baskin_h@cde.state.co.us::235280e0-8027-4781-bd6f-ac05fc1ddeca" providerId="AD"/>
  <p188:author id="{BBCD2662-5B2C-47A9-57E3-22C903AB1C56}" name="Langley, Paige" initials="LP" userId="S::langley_p@cde.state.co.us::9cff9844-9ed4-42d1-9826-cd84789cb419" providerId="AD"/>
  <p188:author id="{D517E865-5F42-1196-8DAE-2EAB9D24D48B}" name="Klabo, Krista, ED.S., NCSP" initials="KN" userId="S::klabo_k@cde.state.co.us::5c706ae7-a413-4513-a530-b6116523be04" providerId="AD"/>
  <p188:author id="{74DB1373-2F57-E6AA-F8E5-49665346F09E}" name="Kirchhof, Christina" initials="KC" userId="S::kirchhof_c@cde.state.co.us::7c6ffb67-b42b-4a6c-a57a-24ee92f295b3" providerId="AD"/>
  <p188:author id="{EAA07BA9-F749-7661-6950-3248485E5A28}" name="Langley, Paige" initials="PL" userId="S::Langley_P@cde.state.co.us::9cff9844-9ed4-42d1-9826-cd84789cb419" providerId="AD"/>
  <p188:author id="{E1CF03C2-CFE5-5802-2B8A-1695EC7CAE46}" name="Daldegan, Evan" initials="ED" userId="S::Daldegan_E@cde.state.co.us::1df97bf7-cecb-41d7-b4d0-dc27909c759c" providerId="AD"/>
  <p188:author id="{253B7BEF-D1F4-932B-560F-C50CFA97000C}" name="Kirchhof, Christina" initials="CK" userId="S::Kirchhof_c@cde.state.co.us::7c6ffb67-b42b-4a6c-a57a-24ee92f295b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4F"/>
    <a:srgbClr val="FF0101"/>
    <a:srgbClr val="00AA48"/>
    <a:srgbClr val="0A0A0A"/>
    <a:srgbClr val="4CADB4"/>
    <a:srgbClr val="43B4BD"/>
    <a:srgbClr val="36BCCA"/>
    <a:srgbClr val="43ACBD"/>
    <a:srgbClr val="33CCCC"/>
    <a:srgbClr val="FC9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18CCE0-DB37-4215-854C-47BFBB34845A}" v="485" dt="2025-10-09T13:58:04.008"/>
    <p1510:client id="{970B2048-340A-4579-832E-7E22CBD07B19}" v="809" dt="2025-10-08T22:36:29.096"/>
    <p1510:client id="{CAE5953D-8177-4579-BDD5-EDC1CB6B226D}" v="3558" dt="2025-10-09T13:53:26.0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3" d="100"/>
          <a:sy n="133" d="100"/>
        </p:scale>
        <p:origin x="90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125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128" Type="http://schemas.openxmlformats.org/officeDocument/2006/relationships/theme" Target="theme/theme1.xml"/><Relationship Id="rId131" Type="http://schemas.microsoft.com/office/2018/10/relationships/authors" Target="author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12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129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27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13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668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92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8DDBC-2998-EFEE-990E-1184F5EBD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55B94-F055-E04A-71E0-6824D0CEC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E4C942-DDAD-3060-174D-DE4B689E5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479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59DEE-2B41-F81E-1A18-645842F6D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8CA3F-42D7-DCA1-A7E1-94D0B90C6D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C7ABEA-4713-4EDE-1085-42EC6D65CD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83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1058B-E97C-9E4E-7749-4B7440D9E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176FFE-CA66-1325-6CCC-BBBF800132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F9ABFC-11F5-953E-47CE-0EFD724417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67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063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1AC39-FDAF-B21C-7069-29F510E23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83BBFB-FCFC-B805-4DA2-33E57D9E1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4326FD-226B-EE64-CD7A-86A473C68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80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47797-9477-F45F-8E4C-CE9EE3322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34DAA-2332-2151-C5A3-C8616F964C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572E88-1B56-296C-E366-CE035806AF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2944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6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5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4940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5D6F9-1E6F-F06D-52A7-6107272EB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963D00-29E1-CE35-CA50-FD45D2F72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BFA679-39C0-92AC-E686-6B0BE46E7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0925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82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9CC80-BA82-9C96-9338-09B7A17A8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A51EC3-F07C-9268-20DD-2741A25492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E681BC-F1E0-57FE-C39E-41224D298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559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6697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57230-EE04-873F-657F-1EB0B8AC2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609997-A0EC-0D8B-C48E-46BCFA3FAE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0CE7A-0A74-0FD6-E069-6AEC99CEE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783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090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413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952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1" name="Google Shape;161;p6:notes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11/23/22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97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1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92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6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87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48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9845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9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/>
          <p:nvPr/>
        </p:nvSpPr>
        <p:spPr>
          <a:xfrm>
            <a:off x="0" y="3506431"/>
            <a:ext cx="9144000" cy="1637071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00953A">
                  <a:alpha val="48235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8"/>
          <p:cNvSpPr txBox="1">
            <a:spLocks noGrp="1"/>
          </p:cNvSpPr>
          <p:nvPr>
            <p:ph type="ctrTitle"/>
          </p:nvPr>
        </p:nvSpPr>
        <p:spPr>
          <a:xfrm>
            <a:off x="685801" y="2493127"/>
            <a:ext cx="7801897" cy="730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ubTitle" idx="1"/>
          </p:nvPr>
        </p:nvSpPr>
        <p:spPr>
          <a:xfrm>
            <a:off x="685801" y="3506431"/>
            <a:ext cx="7801897" cy="436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sldNum" idx="12"/>
          </p:nvPr>
        </p:nvSpPr>
        <p:spPr>
          <a:xfrm>
            <a:off x="249655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512246" y="474531"/>
            <a:ext cx="2116730" cy="1321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;p8"/>
          <p:cNvCxnSpPr/>
          <p:nvPr/>
        </p:nvCxnSpPr>
        <p:spPr>
          <a:xfrm>
            <a:off x="685802" y="2079522"/>
            <a:ext cx="7801897" cy="0"/>
          </a:xfrm>
          <a:prstGeom prst="straightConnector1">
            <a:avLst/>
          </a:prstGeom>
          <a:noFill/>
          <a:ln w="19050" cap="flat" cmpd="sng">
            <a:solidFill>
              <a:srgbClr val="00953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754967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3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2"/>
          <p:cNvSpPr txBox="1">
            <a:spLocks noGrp="1"/>
          </p:cNvSpPr>
          <p:nvPr>
            <p:ph type="ctrTitle"/>
          </p:nvPr>
        </p:nvSpPr>
        <p:spPr>
          <a:xfrm>
            <a:off x="0" y="1946787"/>
            <a:ext cx="9144000" cy="175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2"/>
          <p:cNvSpPr txBox="1">
            <a:spLocks noGrp="1"/>
          </p:cNvSpPr>
          <p:nvPr>
            <p:ph type="sldNum" idx="12"/>
          </p:nvPr>
        </p:nvSpPr>
        <p:spPr>
          <a:xfrm>
            <a:off x="170937" y="4820266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266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628650" y="1165860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body" idx="2"/>
          </p:nvPr>
        </p:nvSpPr>
        <p:spPr>
          <a:xfrm>
            <a:off x="4629150" y="1165860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857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685800" lvl="1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" name="Google Shape;2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86705" y="4629151"/>
            <a:ext cx="857291" cy="364739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20"/>
          <p:cNvSpPr txBox="1">
            <a:spLocks noGrp="1"/>
          </p:cNvSpPr>
          <p:nvPr>
            <p:ph type="sldNum" idx="12"/>
          </p:nvPr>
        </p:nvSpPr>
        <p:spPr>
          <a:xfrm>
            <a:off x="249655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2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1" name="Google Shape;3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" y="1"/>
            <a:ext cx="9143990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332674" y="153882"/>
            <a:ext cx="6048876" cy="673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7860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3997" cy="91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94" y="190885"/>
            <a:ext cx="6081865" cy="567314"/>
          </a:xfrm>
        </p:spPr>
        <p:txBody>
          <a:bodyPr lIns="0" tIns="0" rIns="0" bIns="0" anchor="t" anchorCtr="0">
            <a:normAutofit/>
          </a:bodyPr>
          <a:lstStyle>
            <a:lvl1pPr>
              <a:defRPr sz="1800">
                <a:solidFill>
                  <a:schemeClr val="bg1"/>
                </a:solidFill>
                <a:latin typeface="Museo Slab 500" panose="02000000000000000000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7280"/>
            <a:ext cx="7886700" cy="3480506"/>
          </a:xfrm>
        </p:spPr>
        <p:txBody>
          <a:bodyPr lIns="0" tIns="0" rIns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29151"/>
            <a:ext cx="1143000" cy="364439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3071" y="4820265"/>
            <a:ext cx="2057400" cy="273844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79D5F6-EDCB-402A-AC08-4943A1820E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04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9" name="Google Shape;69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673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Orange">
  <p:cSld name="Slide without image - Orang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1" name="Google Shape;11;p30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EF752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3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301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378" lvl="1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566" lvl="2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754" lvl="3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5943" lvl="4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132" lvl="5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320" lvl="6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509" lvl="7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697" lvl="8" indent="-31749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" name="Google Shape;15;p30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30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4320696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0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1" y="4518326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925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1" name="Google Shape;121;p44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3" name="Google Shape;123;p44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4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4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r schools, students and educators - Blue">
  <p:cSld name="TITLE_AND_BODY_1_1_1_1_1_1_1_1_1_1_1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45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45"/>
          <p:cNvSpPr txBox="1"/>
          <p:nvPr/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Our schools, students, and educators</a:t>
            </a:r>
            <a:endParaRPr sz="2300" b="1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45"/>
          <p:cNvSpPr txBox="1"/>
          <p:nvPr/>
        </p:nvSpPr>
        <p:spPr>
          <a:xfrm>
            <a:off x="6587225" y="1228675"/>
            <a:ext cx="2195400" cy="2400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Eligible for Free/Reduced </a:t>
            </a:r>
            <a:b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Lunch: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403,231 (~46%)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Students with Individualized Education Programs: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113,992 (~13%)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Multilingual Learners*: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95,734 (~11%)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McKinney Vento:</a:t>
            </a:r>
            <a:endParaRPr sz="11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16,540 (~2%)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45"/>
          <p:cNvSpPr txBox="1"/>
          <p:nvPr/>
        </p:nvSpPr>
        <p:spPr>
          <a:xfrm>
            <a:off x="6819275" y="3751550"/>
            <a:ext cx="17313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1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*Includes both Non-English Proficient and Limited English Proficient students</a:t>
            </a:r>
            <a:endParaRPr sz="800" b="0" i="1" u="none" strike="noStrike" cap="none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33" name="Google Shape;133;p45"/>
          <p:cNvGrpSpPr/>
          <p:nvPr/>
        </p:nvGrpSpPr>
        <p:grpSpPr>
          <a:xfrm>
            <a:off x="308400" y="1062325"/>
            <a:ext cx="1006800" cy="1003500"/>
            <a:chOff x="308400" y="1076275"/>
            <a:chExt cx="1006800" cy="1003500"/>
          </a:xfrm>
        </p:grpSpPr>
        <p:sp>
          <p:nvSpPr>
            <p:cNvPr id="134" name="Google Shape;134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EF75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5"/>
            <p:cNvSpPr txBox="1"/>
            <p:nvPr/>
          </p:nvSpPr>
          <p:spPr>
            <a:xfrm>
              <a:off x="308400" y="10925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178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DISTRICTS</a:t>
              </a:r>
              <a:endParaRPr sz="12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6" name="Google Shape;136;p45"/>
          <p:cNvGrpSpPr/>
          <p:nvPr/>
        </p:nvGrpSpPr>
        <p:grpSpPr>
          <a:xfrm>
            <a:off x="308400" y="2150613"/>
            <a:ext cx="1006800" cy="1003500"/>
            <a:chOff x="308400" y="2218825"/>
            <a:chExt cx="1006800" cy="1003500"/>
          </a:xfrm>
        </p:grpSpPr>
        <p:sp>
          <p:nvSpPr>
            <p:cNvPr id="137" name="Google Shape;137;p45" descr="&quot;&quot;"/>
            <p:cNvSpPr/>
            <p:nvPr/>
          </p:nvSpPr>
          <p:spPr>
            <a:xfrm>
              <a:off x="311700" y="2218825"/>
              <a:ext cx="1003500" cy="1003500"/>
            </a:xfrm>
            <a:prstGeom prst="ellipse">
              <a:avLst/>
            </a:prstGeom>
            <a:solidFill>
              <a:srgbClr val="F8B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5"/>
            <p:cNvSpPr txBox="1"/>
            <p:nvPr/>
          </p:nvSpPr>
          <p:spPr>
            <a:xfrm>
              <a:off x="308400" y="2309488"/>
              <a:ext cx="10035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1,927</a:t>
              </a:r>
              <a:endParaRPr sz="13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0" i="0" u="none" strike="noStrike" cap="non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2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9" name="Google Shape;139;p45"/>
          <p:cNvGrpSpPr/>
          <p:nvPr/>
        </p:nvGrpSpPr>
        <p:grpSpPr>
          <a:xfrm>
            <a:off x="308400" y="3238900"/>
            <a:ext cx="1006800" cy="1003500"/>
            <a:chOff x="308400" y="1076275"/>
            <a:chExt cx="1006800" cy="1003500"/>
          </a:xfrm>
        </p:grpSpPr>
        <p:sp>
          <p:nvSpPr>
            <p:cNvPr id="140" name="Google Shape;140;p45" descr="&quot;&quot;"/>
            <p:cNvSpPr/>
            <p:nvPr/>
          </p:nvSpPr>
          <p:spPr>
            <a:xfrm>
              <a:off x="311700" y="1076275"/>
              <a:ext cx="1003500" cy="1003500"/>
            </a:xfrm>
            <a:prstGeom prst="ellipse">
              <a:avLst/>
            </a:prstGeom>
            <a:solidFill>
              <a:srgbClr val="009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5"/>
            <p:cNvSpPr txBox="1"/>
            <p:nvPr/>
          </p:nvSpPr>
          <p:spPr>
            <a:xfrm>
              <a:off x="308400" y="1146775"/>
              <a:ext cx="1003500" cy="89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" sz="13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881,464</a:t>
              </a:r>
              <a:endParaRPr sz="13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PUBLIC </a:t>
              </a:r>
              <a:b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SCHOOL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" sz="1000" b="0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STUDENTS</a:t>
              </a:r>
              <a:endPara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2" name="Google Shape;142;p45"/>
          <p:cNvSpPr txBox="1"/>
          <p:nvPr/>
        </p:nvSpPr>
        <p:spPr>
          <a:xfrm>
            <a:off x="1603037" y="1064563"/>
            <a:ext cx="46245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Student Demographics</a:t>
            </a:r>
            <a:endParaRPr sz="14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3" name="Google Shape;143;p45" descr="Graphic of student demographics, October 2023 data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1637" y="1426175"/>
            <a:ext cx="4307277" cy="27448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" name="Google Shape;144;p45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5" name="Google Shape;145;p4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45" descr="CD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45"/>
          <p:cNvSpPr txBox="1"/>
          <p:nvPr/>
        </p:nvSpPr>
        <p:spPr>
          <a:xfrm>
            <a:off x="4623875" y="4103400"/>
            <a:ext cx="2195400" cy="1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*October 2023 Data</a:t>
            </a:r>
            <a:endParaRPr sz="80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Blue">
  <p:cSld name="TITLE_AND_BODY_1_1_1_1_1_1_1_1_1_1_1_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6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6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152" name="Google Shape;152;p46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3" name="Google Shape;153;p46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4" name="Google Shape;154;p46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5" name="Google Shape;155;p46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488BC9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6" name="Google Shape;156;p46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488BC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7" name="Google Shape;157;p46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Core Values: </a:t>
            </a: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8" name="Google Shape;158;p46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59" name="Google Shape;159;p46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160" name="Google Shape;160;p46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46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46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46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3CC1CC"/>
                </a:gs>
                <a:gs pos="33000">
                  <a:srgbClr val="6EC4E8"/>
                </a:gs>
                <a:gs pos="100000">
                  <a:srgbClr val="488BC9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46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5" name="Google Shape;165;p46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6" name="Google Shape;166;p46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7" name="Google Shape;167;p46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168" name="Google Shape;168;p46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69" name="Google Shape;169;p46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0" name="Google Shape;170;p46" descr="&quot;&quot;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171" name="Google Shape;171;p46" descr="&quot;&quot;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72" name="Google Shape;172;p46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488BC9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rgbClr val="488BC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46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74" name="Google Shape;174;p46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488BC9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75" name="Google Shape;175;p4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Google Shape;176;p4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8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48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4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4" name="Google Shape;194;p4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4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736" r:id="rId5"/>
    <p:sldLayoutId id="2147483701" r:id="rId6"/>
    <p:sldLayoutId id="2147483710" r:id="rId7"/>
    <p:sldLayoutId id="2147483712" r:id="rId8"/>
    <p:sldLayoutId id="2147483713" r:id="rId9"/>
    <p:sldLayoutId id="2147483714" r:id="rId10"/>
    <p:sldLayoutId id="2147483716" r:id="rId11"/>
    <p:sldLayoutId id="2147483717" r:id="rId12"/>
    <p:sldLayoutId id="2147483718" r:id="rId13"/>
    <p:sldLayoutId id="2147483721" r:id="rId14"/>
    <p:sldLayoutId id="2147483722" r:id="rId15"/>
    <p:sldLayoutId id="2147483723" r:id="rId16"/>
    <p:sldLayoutId id="2147483725" r:id="rId17"/>
    <p:sldLayoutId id="2147483726" r:id="rId18"/>
    <p:sldLayoutId id="2147483728" r:id="rId19"/>
    <p:sldLayoutId id="2147483733" r:id="rId20"/>
    <p:sldLayoutId id="2147483737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mtss/rti-tools-resources-research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comath/material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cde.state.co.us/coloradoliteracy/readactassessments#interi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comath/material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www.cde.state.co.us/coloradoliteracy/readactassessments#diagnostic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comath/material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e.state.co.us/mtss/rti-tools-resources-research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charts.intensiveintervention.org/ascreening?_gl=1*wyuuq0*_ga*NzU0NzgyNDExLjE3NTYxNTI2NDQ.*_ga_8HTR3VBRFZ*czE3NTkyNjg4NTYkbzE0JGcwJHQxNzU5MjY4ODU2JGo2MCRsMCRoMA" TargetMode="External"/><Relationship Id="rId5" Type="http://schemas.openxmlformats.org/officeDocument/2006/relationships/hyperlink" Target="https://www.cde.state.co.us/comath/materials?field_cs_category_tid=All&amp;field_cs_grade_tid=All&amp;field_cs_free_resource_value=All&amp;title=" TargetMode="External"/><Relationship Id="rId4" Type="http://schemas.openxmlformats.org/officeDocument/2006/relationships/hyperlink" Target="https://www.cde.state.co.us/coloradoliteracy/readactassessments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forms.gle/5jbCWBiNKcMt9PDi8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RTI@cde.state.co.us" TargetMode="External"/><Relationship Id="rId5" Type="http://schemas.openxmlformats.org/officeDocument/2006/relationships/hyperlink" Target="http://www.cde.state.co.us/mtss&#160;" TargetMode="Externa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117922337?share=copy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www.cde.state.co.us/mtss/rti-train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s02web.zoom.us/meeting/register/rWQqUEGrTiCkShDTZKLPVQ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s02web.zoom.us/meeting/register/PlXw_OxYRZeJq927dR9dcQ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"/>
          <p:cNvSpPr txBox="1">
            <a:spLocks noGrp="1"/>
          </p:cNvSpPr>
          <p:nvPr>
            <p:ph type="title" idx="3"/>
          </p:nvPr>
        </p:nvSpPr>
        <p:spPr>
          <a:xfrm>
            <a:off x="383833" y="2832057"/>
            <a:ext cx="5450640" cy="1122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3600" b="1"/>
              <a:t>Using Assessments in Response to Intervention</a:t>
            </a:r>
            <a:br>
              <a:rPr lang="en-US" sz="2800" b="1"/>
            </a:br>
            <a:endParaRPr lang="en-US" sz="280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30F8B-F0A0-E14C-81B5-F33C2C155032}"/>
              </a:ext>
            </a:extLst>
          </p:cNvPr>
          <p:cNvSpPr txBox="1"/>
          <p:nvPr/>
        </p:nvSpPr>
        <p:spPr>
          <a:xfrm>
            <a:off x="2000250" y="3954780"/>
            <a:ext cx="3451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October 9</a:t>
            </a:r>
            <a:r>
              <a:rPr lang="en-US" sz="2000" baseline="30000"/>
              <a:t>th</a:t>
            </a:r>
            <a:r>
              <a:rPr lang="en-US" sz="2000"/>
              <a:t>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2C2E-204F-F408-9ACC-9B2997C9C7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4790" y="19115"/>
            <a:ext cx="7169150" cy="741363"/>
          </a:xfrm>
        </p:spPr>
        <p:txBody>
          <a:bodyPr>
            <a:normAutofit fontScale="90000"/>
          </a:bodyPr>
          <a:lstStyle/>
          <a:p>
            <a:r>
              <a:rPr lang="en-US" sz="3200"/>
              <a:t>Four Assessment Types Inventory Tool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747482-0FB6-CC0A-F0E4-7BF3EACFD1E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4790" y="614364"/>
            <a:ext cx="8653548" cy="1441104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400">
                <a:hlinkClick r:id="rId3"/>
              </a:rPr>
              <a:t>RtI Tools, Resources, and Research Webpage</a:t>
            </a:r>
            <a:endParaRPr lang="en-US" sz="2400"/>
          </a:p>
          <a:p>
            <a:endParaRPr lang="en-US"/>
          </a:p>
        </p:txBody>
      </p:sp>
      <p:pic>
        <p:nvPicPr>
          <p:cNvPr id="6" name="Picture 5" descr="picutre of the CDE RtI webpage">
            <a:extLst>
              <a:ext uri="{FF2B5EF4-FFF2-40B4-BE49-F238E27FC236}">
                <a16:creationId xmlns:a16="http://schemas.microsoft.com/office/drawing/2014/main" id="{149034AB-0A9F-65D7-7AD8-4AB911CB5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4790" y="1304082"/>
            <a:ext cx="9144000" cy="36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68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166313" y="245523"/>
            <a:ext cx="4649035" cy="53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3024"/>
            </a:pPr>
            <a:r>
              <a:rPr lang="en-US" sz="2700" b="1">
                <a:solidFill>
                  <a:schemeClr val="tx1"/>
                </a:solidFill>
              </a:rPr>
              <a:t>The Four Assessment Types</a:t>
            </a:r>
            <a:endParaRPr sz="2700" b="1">
              <a:solidFill>
                <a:schemeClr val="tx1"/>
              </a:solidFill>
            </a:endParaRPr>
          </a:p>
        </p:txBody>
      </p:sp>
      <p:pic>
        <p:nvPicPr>
          <p:cNvPr id="173" name="Google Shape;173;p4" descr="Teal and white clipboard icon for Comprehensive Screening and Assessment Syste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83030" y="56929"/>
            <a:ext cx="757238" cy="7572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Google Shape;174;p4" descr="Universal Screening and Assessments with a red pencil and checklist"/>
          <p:cNvGrpSpPr/>
          <p:nvPr/>
        </p:nvGrpSpPr>
        <p:grpSpPr>
          <a:xfrm>
            <a:off x="404626" y="1405739"/>
            <a:ext cx="4636353" cy="1201556"/>
            <a:chOff x="844302" y="2483919"/>
            <a:chExt cx="6181802" cy="1602074"/>
          </a:xfrm>
        </p:grpSpPr>
        <p:grpSp>
          <p:nvGrpSpPr>
            <p:cNvPr id="175" name="Google Shape;175;p4"/>
            <p:cNvGrpSpPr/>
            <p:nvPr/>
          </p:nvGrpSpPr>
          <p:grpSpPr>
            <a:xfrm>
              <a:off x="844302" y="2483919"/>
              <a:ext cx="6181802" cy="1602074"/>
              <a:chOff x="633242" y="1291472"/>
              <a:chExt cx="4636468" cy="1201585"/>
            </a:xfrm>
          </p:grpSpPr>
          <p:sp>
            <p:nvSpPr>
              <p:cNvPr id="176" name="Google Shape;176;p4"/>
              <p:cNvSpPr txBox="1"/>
              <p:nvPr/>
            </p:nvSpPr>
            <p:spPr>
              <a:xfrm flipH="1">
                <a:off x="633242" y="1492019"/>
                <a:ext cx="1824000" cy="7928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>
                  <a:buSzPts val="1700"/>
                </a:pPr>
                <a:r>
                  <a:rPr lang="en-US" sz="2000" b="1" dirty="0">
                    <a:solidFill>
                      <a:schemeClr val="tx1"/>
                    </a:solidFill>
                  </a:rPr>
                  <a:t>Universal Screening Assessments</a:t>
                </a:r>
                <a:endParaRPr sz="20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7" name="Google Shape;177;p4"/>
              <p:cNvCxnSpPr>
                <a:cxnSpLocks/>
              </p:cNvCxnSpPr>
              <p:nvPr/>
            </p:nvCxnSpPr>
            <p:spPr>
              <a:xfrm flipV="1">
                <a:off x="2494072" y="1615963"/>
                <a:ext cx="1717951" cy="194004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D83829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178" name="Google Shape;178;p4"/>
              <p:cNvGrpSpPr/>
              <p:nvPr/>
            </p:nvGrpSpPr>
            <p:grpSpPr>
              <a:xfrm>
                <a:off x="4035088" y="1291472"/>
                <a:ext cx="1234622" cy="1201585"/>
                <a:chOff x="3750225" y="1774000"/>
                <a:chExt cx="149575" cy="145525"/>
              </a:xfrm>
            </p:grpSpPr>
            <p:sp>
              <p:nvSpPr>
                <p:cNvPr id="179" name="Google Shape;179;p4"/>
                <p:cNvSpPr/>
                <p:nvPr/>
              </p:nvSpPr>
              <p:spPr>
                <a:xfrm>
                  <a:off x="3750225" y="1774000"/>
                  <a:ext cx="149575" cy="14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83" h="5821" extrusionOk="0">
                      <a:moveTo>
                        <a:pt x="2652" y="1"/>
                      </a:moveTo>
                      <a:cubicBezTo>
                        <a:pt x="1473" y="1"/>
                        <a:pt x="333" y="843"/>
                        <a:pt x="176" y="2200"/>
                      </a:cubicBezTo>
                      <a:cubicBezTo>
                        <a:pt x="1" y="3763"/>
                        <a:pt x="1259" y="4955"/>
                        <a:pt x="2643" y="4955"/>
                      </a:cubicBezTo>
                      <a:cubicBezTo>
                        <a:pt x="3079" y="4955"/>
                        <a:pt x="3528" y="4836"/>
                        <a:pt x="3948" y="4573"/>
                      </a:cubicBezTo>
                      <a:lnTo>
                        <a:pt x="5203" y="5821"/>
                      </a:lnTo>
                      <a:lnTo>
                        <a:pt x="5982" y="5035"/>
                      </a:lnTo>
                      <a:lnTo>
                        <a:pt x="4735" y="3787"/>
                      </a:lnTo>
                      <a:cubicBezTo>
                        <a:pt x="5340" y="2813"/>
                        <a:pt x="5196" y="1544"/>
                        <a:pt x="4388" y="729"/>
                      </a:cubicBezTo>
                      <a:cubicBezTo>
                        <a:pt x="3888" y="228"/>
                        <a:pt x="3265" y="1"/>
                        <a:pt x="2652" y="1"/>
                      </a:cubicBezTo>
                      <a:close/>
                    </a:path>
                  </a:pathLst>
                </a:custGeom>
                <a:solidFill>
                  <a:srgbClr val="D8382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SzPts val="1400"/>
                  </a:pPr>
                  <a:endParaRPr sz="1050"/>
                </a:p>
              </p:txBody>
            </p:sp>
            <p:sp>
              <p:nvSpPr>
                <p:cNvPr id="180" name="Google Shape;180;p4"/>
                <p:cNvSpPr/>
                <p:nvPr/>
              </p:nvSpPr>
              <p:spPr>
                <a:xfrm>
                  <a:off x="3776075" y="1794931"/>
                  <a:ext cx="82600" cy="7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152" extrusionOk="0">
                      <a:moveTo>
                        <a:pt x="1658" y="1"/>
                      </a:moveTo>
                      <a:cubicBezTo>
                        <a:pt x="853" y="1"/>
                        <a:pt x="162" y="612"/>
                        <a:pt x="87" y="1428"/>
                      </a:cubicBezTo>
                      <a:cubicBezTo>
                        <a:pt x="1" y="2294"/>
                        <a:pt x="635" y="3058"/>
                        <a:pt x="1501" y="3145"/>
                      </a:cubicBezTo>
                      <a:cubicBezTo>
                        <a:pt x="1550" y="3149"/>
                        <a:pt x="1598" y="3151"/>
                        <a:pt x="1647" y="3151"/>
                      </a:cubicBezTo>
                      <a:cubicBezTo>
                        <a:pt x="2451" y="3151"/>
                        <a:pt x="3142" y="2540"/>
                        <a:pt x="3217" y="1724"/>
                      </a:cubicBezTo>
                      <a:cubicBezTo>
                        <a:pt x="3304" y="858"/>
                        <a:pt x="2669" y="94"/>
                        <a:pt x="1804" y="7"/>
                      </a:cubicBezTo>
                      <a:cubicBezTo>
                        <a:pt x="1755" y="3"/>
                        <a:pt x="1706" y="1"/>
                        <a:pt x="16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SzPts val="1400"/>
                  </a:pPr>
                  <a:endParaRPr sz="1050"/>
                </a:p>
              </p:txBody>
            </p:sp>
          </p:grpSp>
        </p:grpSp>
        <p:grpSp>
          <p:nvGrpSpPr>
            <p:cNvPr id="181" name="Google Shape;181;p4"/>
            <p:cNvGrpSpPr/>
            <p:nvPr/>
          </p:nvGrpSpPr>
          <p:grpSpPr>
            <a:xfrm>
              <a:off x="5883585" y="2889974"/>
              <a:ext cx="523702" cy="458815"/>
              <a:chOff x="1049375" y="2318350"/>
              <a:chExt cx="298525" cy="295400"/>
            </a:xfrm>
          </p:grpSpPr>
          <p:sp>
            <p:nvSpPr>
              <p:cNvPr id="182" name="Google Shape;182;p4"/>
              <p:cNvSpPr/>
              <p:nvPr/>
            </p:nvSpPr>
            <p:spPr>
              <a:xfrm>
                <a:off x="1101350" y="2492325"/>
                <a:ext cx="701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021" extrusionOk="0">
                    <a:moveTo>
                      <a:pt x="2473" y="0"/>
                    </a:moveTo>
                    <a:cubicBezTo>
                      <a:pt x="2377" y="0"/>
                      <a:pt x="2273" y="32"/>
                      <a:pt x="2206" y="99"/>
                    </a:cubicBezTo>
                    <a:lnTo>
                      <a:pt x="1072" y="1233"/>
                    </a:lnTo>
                    <a:lnTo>
                      <a:pt x="599" y="761"/>
                    </a:lnTo>
                    <a:cubicBezTo>
                      <a:pt x="536" y="713"/>
                      <a:pt x="449" y="690"/>
                      <a:pt x="363" y="690"/>
                    </a:cubicBezTo>
                    <a:cubicBezTo>
                      <a:pt x="276" y="690"/>
                      <a:pt x="189" y="713"/>
                      <a:pt x="126" y="761"/>
                    </a:cubicBezTo>
                    <a:cubicBezTo>
                      <a:pt x="0" y="887"/>
                      <a:pt x="0" y="1139"/>
                      <a:pt x="126" y="1233"/>
                    </a:cubicBezTo>
                    <a:lnTo>
                      <a:pt x="820" y="1958"/>
                    </a:lnTo>
                    <a:cubicBezTo>
                      <a:pt x="914" y="2021"/>
                      <a:pt x="977" y="2021"/>
                      <a:pt x="1072" y="2021"/>
                    </a:cubicBezTo>
                    <a:cubicBezTo>
                      <a:pt x="1135" y="2021"/>
                      <a:pt x="1261" y="1989"/>
                      <a:pt x="1292" y="1926"/>
                    </a:cubicBezTo>
                    <a:lnTo>
                      <a:pt x="2678" y="540"/>
                    </a:lnTo>
                    <a:cubicBezTo>
                      <a:pt x="2804" y="414"/>
                      <a:pt x="2804" y="162"/>
                      <a:pt x="2678" y="68"/>
                    </a:cubicBezTo>
                    <a:cubicBezTo>
                      <a:pt x="2634" y="24"/>
                      <a:pt x="2557" y="0"/>
                      <a:pt x="2473" y="0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1101350" y="2440525"/>
                <a:ext cx="70125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046" extrusionOk="0">
                    <a:moveTo>
                      <a:pt x="2469" y="1"/>
                    </a:moveTo>
                    <a:cubicBezTo>
                      <a:pt x="2374" y="1"/>
                      <a:pt x="2272" y="40"/>
                      <a:pt x="2206" y="123"/>
                    </a:cubicBezTo>
                    <a:lnTo>
                      <a:pt x="1072" y="1257"/>
                    </a:lnTo>
                    <a:lnTo>
                      <a:pt x="599" y="785"/>
                    </a:lnTo>
                    <a:cubicBezTo>
                      <a:pt x="536" y="738"/>
                      <a:pt x="449" y="714"/>
                      <a:pt x="363" y="714"/>
                    </a:cubicBezTo>
                    <a:cubicBezTo>
                      <a:pt x="276" y="714"/>
                      <a:pt x="189" y="738"/>
                      <a:pt x="126" y="785"/>
                    </a:cubicBezTo>
                    <a:cubicBezTo>
                      <a:pt x="0" y="911"/>
                      <a:pt x="0" y="1163"/>
                      <a:pt x="126" y="1257"/>
                    </a:cubicBezTo>
                    <a:lnTo>
                      <a:pt x="820" y="1982"/>
                    </a:lnTo>
                    <a:cubicBezTo>
                      <a:pt x="914" y="2045"/>
                      <a:pt x="977" y="2045"/>
                      <a:pt x="1072" y="2045"/>
                    </a:cubicBezTo>
                    <a:cubicBezTo>
                      <a:pt x="1135" y="2045"/>
                      <a:pt x="1261" y="2014"/>
                      <a:pt x="1292" y="1951"/>
                    </a:cubicBezTo>
                    <a:lnTo>
                      <a:pt x="2678" y="564"/>
                    </a:lnTo>
                    <a:cubicBezTo>
                      <a:pt x="2804" y="438"/>
                      <a:pt x="2804" y="186"/>
                      <a:pt x="2678" y="92"/>
                    </a:cubicBezTo>
                    <a:cubicBezTo>
                      <a:pt x="2634" y="32"/>
                      <a:pt x="2554" y="1"/>
                      <a:pt x="2469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1101350" y="2388550"/>
                <a:ext cx="70125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045" extrusionOk="0">
                    <a:moveTo>
                      <a:pt x="2469" y="1"/>
                    </a:moveTo>
                    <a:cubicBezTo>
                      <a:pt x="2374" y="1"/>
                      <a:pt x="2272" y="40"/>
                      <a:pt x="2206" y="123"/>
                    </a:cubicBezTo>
                    <a:lnTo>
                      <a:pt x="1072" y="1257"/>
                    </a:lnTo>
                    <a:lnTo>
                      <a:pt x="599" y="785"/>
                    </a:lnTo>
                    <a:cubicBezTo>
                      <a:pt x="536" y="722"/>
                      <a:pt x="449" y="690"/>
                      <a:pt x="363" y="690"/>
                    </a:cubicBezTo>
                    <a:cubicBezTo>
                      <a:pt x="276" y="690"/>
                      <a:pt x="189" y="722"/>
                      <a:pt x="126" y="785"/>
                    </a:cubicBezTo>
                    <a:cubicBezTo>
                      <a:pt x="0" y="911"/>
                      <a:pt x="0" y="1131"/>
                      <a:pt x="126" y="1257"/>
                    </a:cubicBezTo>
                    <a:lnTo>
                      <a:pt x="820" y="1982"/>
                    </a:lnTo>
                    <a:cubicBezTo>
                      <a:pt x="914" y="2045"/>
                      <a:pt x="977" y="2045"/>
                      <a:pt x="1072" y="2045"/>
                    </a:cubicBezTo>
                    <a:cubicBezTo>
                      <a:pt x="1135" y="2045"/>
                      <a:pt x="1261" y="2013"/>
                      <a:pt x="1292" y="1919"/>
                    </a:cubicBezTo>
                    <a:lnTo>
                      <a:pt x="2678" y="532"/>
                    </a:lnTo>
                    <a:cubicBezTo>
                      <a:pt x="2804" y="438"/>
                      <a:pt x="2804" y="186"/>
                      <a:pt x="2678" y="91"/>
                    </a:cubicBezTo>
                    <a:cubicBezTo>
                      <a:pt x="2634" y="32"/>
                      <a:pt x="2554" y="1"/>
                      <a:pt x="2469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1049375" y="2318350"/>
                <a:ext cx="298525" cy="295400"/>
              </a:xfrm>
              <a:custGeom>
                <a:avLst/>
                <a:gdLst/>
                <a:ahLst/>
                <a:cxnLst/>
                <a:rect l="l" t="t" r="r" b="b"/>
                <a:pathLst>
                  <a:path w="11941" h="11816" extrusionOk="0">
                    <a:moveTo>
                      <a:pt x="6963" y="1198"/>
                    </a:moveTo>
                    <a:lnTo>
                      <a:pt x="7876" y="2143"/>
                    </a:lnTo>
                    <a:lnTo>
                      <a:pt x="6963" y="2143"/>
                    </a:lnTo>
                    <a:lnTo>
                      <a:pt x="6963" y="1198"/>
                    </a:lnTo>
                    <a:close/>
                    <a:moveTo>
                      <a:pt x="10286" y="3498"/>
                    </a:moveTo>
                    <a:cubicBezTo>
                      <a:pt x="10373" y="3498"/>
                      <a:pt x="10460" y="3530"/>
                      <a:pt x="10523" y="3593"/>
                    </a:cubicBezTo>
                    <a:lnTo>
                      <a:pt x="10995" y="4065"/>
                    </a:lnTo>
                    <a:cubicBezTo>
                      <a:pt x="11184" y="4223"/>
                      <a:pt x="11184" y="4475"/>
                      <a:pt x="11027" y="4569"/>
                    </a:cubicBezTo>
                    <a:lnTo>
                      <a:pt x="10806" y="4821"/>
                    </a:lnTo>
                    <a:lnTo>
                      <a:pt x="9798" y="3845"/>
                    </a:lnTo>
                    <a:lnTo>
                      <a:pt x="10050" y="3593"/>
                    </a:lnTo>
                    <a:cubicBezTo>
                      <a:pt x="10113" y="3530"/>
                      <a:pt x="10200" y="3498"/>
                      <a:pt x="10286" y="3498"/>
                    </a:cubicBezTo>
                    <a:close/>
                    <a:moveTo>
                      <a:pt x="9294" y="4349"/>
                    </a:moveTo>
                    <a:lnTo>
                      <a:pt x="10271" y="5325"/>
                    </a:lnTo>
                    <a:lnTo>
                      <a:pt x="7845" y="7783"/>
                    </a:lnTo>
                    <a:lnTo>
                      <a:pt x="6868" y="6774"/>
                    </a:lnTo>
                    <a:lnTo>
                      <a:pt x="9294" y="4349"/>
                    </a:lnTo>
                    <a:close/>
                    <a:moveTo>
                      <a:pt x="6585" y="7499"/>
                    </a:moveTo>
                    <a:lnTo>
                      <a:pt x="7183" y="8098"/>
                    </a:lnTo>
                    <a:lnTo>
                      <a:pt x="6427" y="8255"/>
                    </a:lnTo>
                    <a:lnTo>
                      <a:pt x="6585" y="7499"/>
                    </a:lnTo>
                    <a:close/>
                    <a:moveTo>
                      <a:pt x="6994" y="10398"/>
                    </a:moveTo>
                    <a:lnTo>
                      <a:pt x="6994" y="10776"/>
                    </a:lnTo>
                    <a:cubicBezTo>
                      <a:pt x="6994" y="10870"/>
                      <a:pt x="7057" y="10996"/>
                      <a:pt x="7089" y="11122"/>
                    </a:cubicBezTo>
                    <a:lnTo>
                      <a:pt x="1071" y="11122"/>
                    </a:lnTo>
                    <a:cubicBezTo>
                      <a:pt x="882" y="11122"/>
                      <a:pt x="693" y="10965"/>
                      <a:pt x="693" y="10776"/>
                    </a:cubicBezTo>
                    <a:lnTo>
                      <a:pt x="693" y="10398"/>
                    </a:lnTo>
                    <a:close/>
                    <a:moveTo>
                      <a:pt x="6270" y="663"/>
                    </a:moveTo>
                    <a:lnTo>
                      <a:pt x="6270" y="2458"/>
                    </a:lnTo>
                    <a:cubicBezTo>
                      <a:pt x="6270" y="2647"/>
                      <a:pt x="6427" y="2805"/>
                      <a:pt x="6616" y="2805"/>
                    </a:cubicBezTo>
                    <a:lnTo>
                      <a:pt x="8349" y="2805"/>
                    </a:lnTo>
                    <a:lnTo>
                      <a:pt x="8349" y="4286"/>
                    </a:lnTo>
                    <a:lnTo>
                      <a:pt x="6112" y="6554"/>
                    </a:lnTo>
                    <a:cubicBezTo>
                      <a:pt x="6081" y="6585"/>
                      <a:pt x="6018" y="6680"/>
                      <a:pt x="6018" y="6711"/>
                    </a:cubicBezTo>
                    <a:lnTo>
                      <a:pt x="5608" y="8633"/>
                    </a:lnTo>
                    <a:cubicBezTo>
                      <a:pt x="5545" y="8759"/>
                      <a:pt x="5608" y="8885"/>
                      <a:pt x="5671" y="8948"/>
                    </a:cubicBezTo>
                    <a:cubicBezTo>
                      <a:pt x="5742" y="9019"/>
                      <a:pt x="5813" y="9055"/>
                      <a:pt x="5897" y="9055"/>
                    </a:cubicBezTo>
                    <a:cubicBezTo>
                      <a:pt x="5925" y="9055"/>
                      <a:pt x="5955" y="9051"/>
                      <a:pt x="5986" y="9043"/>
                    </a:cubicBezTo>
                    <a:lnTo>
                      <a:pt x="7908" y="8602"/>
                    </a:lnTo>
                    <a:cubicBezTo>
                      <a:pt x="8002" y="8602"/>
                      <a:pt x="8034" y="8570"/>
                      <a:pt x="8065" y="8507"/>
                    </a:cubicBezTo>
                    <a:lnTo>
                      <a:pt x="8349" y="8255"/>
                    </a:lnTo>
                    <a:lnTo>
                      <a:pt x="8349" y="10807"/>
                    </a:lnTo>
                    <a:lnTo>
                      <a:pt x="8380" y="10807"/>
                    </a:lnTo>
                    <a:cubicBezTo>
                      <a:pt x="8380" y="10996"/>
                      <a:pt x="8223" y="11154"/>
                      <a:pt x="8034" y="11154"/>
                    </a:cubicBezTo>
                    <a:cubicBezTo>
                      <a:pt x="7845" y="11154"/>
                      <a:pt x="7687" y="10996"/>
                      <a:pt x="7687" y="10807"/>
                    </a:cubicBezTo>
                    <a:lnTo>
                      <a:pt x="7687" y="10083"/>
                    </a:lnTo>
                    <a:cubicBezTo>
                      <a:pt x="7687" y="9893"/>
                      <a:pt x="7530" y="9736"/>
                      <a:pt x="7309" y="9736"/>
                    </a:cubicBezTo>
                    <a:lnTo>
                      <a:pt x="1386" y="9736"/>
                    </a:lnTo>
                    <a:lnTo>
                      <a:pt x="1386" y="663"/>
                    </a:lnTo>
                    <a:close/>
                    <a:moveTo>
                      <a:pt x="1071" y="1"/>
                    </a:moveTo>
                    <a:cubicBezTo>
                      <a:pt x="882" y="1"/>
                      <a:pt x="693" y="158"/>
                      <a:pt x="693" y="379"/>
                    </a:cubicBezTo>
                    <a:lnTo>
                      <a:pt x="693" y="9736"/>
                    </a:lnTo>
                    <a:lnTo>
                      <a:pt x="347" y="9736"/>
                    </a:lnTo>
                    <a:cubicBezTo>
                      <a:pt x="158" y="9736"/>
                      <a:pt x="0" y="9893"/>
                      <a:pt x="0" y="10083"/>
                    </a:cubicBezTo>
                    <a:lnTo>
                      <a:pt x="0" y="10807"/>
                    </a:lnTo>
                    <a:cubicBezTo>
                      <a:pt x="0" y="11406"/>
                      <a:pt x="473" y="11815"/>
                      <a:pt x="1008" y="11815"/>
                    </a:cubicBezTo>
                    <a:lnTo>
                      <a:pt x="8002" y="11815"/>
                    </a:lnTo>
                    <a:cubicBezTo>
                      <a:pt x="8569" y="11815"/>
                      <a:pt x="9011" y="11343"/>
                      <a:pt x="9011" y="10807"/>
                    </a:cubicBezTo>
                    <a:lnTo>
                      <a:pt x="9011" y="7562"/>
                    </a:lnTo>
                    <a:lnTo>
                      <a:pt x="11499" y="5105"/>
                    </a:lnTo>
                    <a:cubicBezTo>
                      <a:pt x="11940" y="4664"/>
                      <a:pt x="11940" y="4034"/>
                      <a:pt x="11531" y="3593"/>
                    </a:cubicBezTo>
                    <a:lnTo>
                      <a:pt x="11058" y="3120"/>
                    </a:lnTo>
                    <a:cubicBezTo>
                      <a:pt x="10869" y="2931"/>
                      <a:pt x="10609" y="2836"/>
                      <a:pt x="10346" y="2836"/>
                    </a:cubicBezTo>
                    <a:cubicBezTo>
                      <a:pt x="10082" y="2836"/>
                      <a:pt x="9814" y="2931"/>
                      <a:pt x="9609" y="3120"/>
                    </a:cubicBezTo>
                    <a:lnTo>
                      <a:pt x="9105" y="3624"/>
                    </a:lnTo>
                    <a:lnTo>
                      <a:pt x="9105" y="2490"/>
                    </a:lnTo>
                    <a:cubicBezTo>
                      <a:pt x="9105" y="2427"/>
                      <a:pt x="9074" y="2332"/>
                      <a:pt x="8979" y="2269"/>
                    </a:cubicBezTo>
                    <a:lnTo>
                      <a:pt x="6900" y="127"/>
                    </a:lnTo>
                    <a:cubicBezTo>
                      <a:pt x="6805" y="64"/>
                      <a:pt x="6742" y="1"/>
                      <a:pt x="6648" y="1"/>
                    </a:cubicBez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</p:grpSp>
      </p:grpSp>
      <p:grpSp>
        <p:nvGrpSpPr>
          <p:cNvPr id="211" name="Google Shape;211;p4" descr="Summative Assessments with a green trophy"/>
          <p:cNvGrpSpPr/>
          <p:nvPr/>
        </p:nvGrpSpPr>
        <p:grpSpPr>
          <a:xfrm>
            <a:off x="-452781" y="2166590"/>
            <a:ext cx="4512990" cy="1682018"/>
            <a:chOff x="-603707" y="3879384"/>
            <a:chExt cx="6017319" cy="2242690"/>
          </a:xfrm>
        </p:grpSpPr>
        <p:grpSp>
          <p:nvGrpSpPr>
            <p:cNvPr id="212" name="Google Shape;212;p4"/>
            <p:cNvGrpSpPr/>
            <p:nvPr/>
          </p:nvGrpSpPr>
          <p:grpSpPr>
            <a:xfrm>
              <a:off x="-603707" y="3879384"/>
              <a:ext cx="6017319" cy="2242690"/>
              <a:chOff x="-224187" y="2052340"/>
              <a:chExt cx="4513103" cy="1682059"/>
            </a:xfrm>
          </p:grpSpPr>
          <p:sp>
            <p:nvSpPr>
              <p:cNvPr id="213" name="Google Shape;213;p4"/>
              <p:cNvSpPr txBox="1"/>
              <p:nvPr/>
            </p:nvSpPr>
            <p:spPr>
              <a:xfrm flipH="1">
                <a:off x="-224187" y="3154498"/>
                <a:ext cx="2628480" cy="5799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r">
                  <a:buSzPts val="1700"/>
                </a:pPr>
                <a:r>
                  <a:rPr lang="en-US" sz="2000" b="1">
                    <a:solidFill>
                      <a:schemeClr val="tx1"/>
                    </a:solidFill>
                  </a:rPr>
                  <a:t>Summative</a:t>
                </a:r>
                <a:endParaRPr sz="2000" b="1">
                  <a:solidFill>
                    <a:schemeClr val="tx1"/>
                  </a:solidFill>
                </a:endParaRPr>
              </a:p>
              <a:p>
                <a:pPr algn="r">
                  <a:buSzPts val="1700"/>
                </a:pPr>
                <a:r>
                  <a:rPr lang="en-US" sz="2000" b="1">
                    <a:solidFill>
                      <a:schemeClr val="tx1"/>
                    </a:solidFill>
                  </a:rPr>
                  <a:t>Assessments</a:t>
                </a:r>
                <a:endParaRPr sz="2000" b="1">
                  <a:solidFill>
                    <a:schemeClr val="tx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cxnSp>
            <p:nvCxnSpPr>
              <p:cNvPr id="214" name="Google Shape;214;p4"/>
              <p:cNvCxnSpPr>
                <a:cxnSpLocks/>
                <a:stCxn id="213" idx="1"/>
              </p:cNvCxnSpPr>
              <p:nvPr/>
            </p:nvCxnSpPr>
            <p:spPr>
              <a:xfrm flipV="1">
                <a:off x="2404293" y="2651622"/>
                <a:ext cx="1017142" cy="792827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00953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15" name="Google Shape;215;p4"/>
              <p:cNvGrpSpPr/>
              <p:nvPr/>
            </p:nvGrpSpPr>
            <p:grpSpPr>
              <a:xfrm>
                <a:off x="3051818" y="2052340"/>
                <a:ext cx="1237098" cy="1195599"/>
                <a:chOff x="3631100" y="1866150"/>
                <a:chExt cx="149875" cy="144800"/>
              </a:xfrm>
            </p:grpSpPr>
            <p:sp>
              <p:nvSpPr>
                <p:cNvPr id="216" name="Google Shape;216;p4"/>
                <p:cNvSpPr/>
                <p:nvPr/>
              </p:nvSpPr>
              <p:spPr>
                <a:xfrm>
                  <a:off x="3631100" y="1866150"/>
                  <a:ext cx="149875" cy="14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5" h="5792" extrusionOk="0">
                      <a:moveTo>
                        <a:pt x="5251" y="0"/>
                      </a:moveTo>
                      <a:lnTo>
                        <a:pt x="4025" y="1226"/>
                      </a:lnTo>
                      <a:cubicBezTo>
                        <a:pt x="3619" y="974"/>
                        <a:pt x="3165" y="852"/>
                        <a:pt x="2716" y="852"/>
                      </a:cubicBezTo>
                      <a:cubicBezTo>
                        <a:pt x="1986" y="852"/>
                        <a:pt x="1267" y="1174"/>
                        <a:pt x="780" y="1782"/>
                      </a:cubicBezTo>
                      <a:cubicBezTo>
                        <a:pt x="1" y="2770"/>
                        <a:pt x="80" y="4183"/>
                        <a:pt x="967" y="5070"/>
                      </a:cubicBezTo>
                      <a:cubicBezTo>
                        <a:pt x="1449" y="5548"/>
                        <a:pt x="2082" y="5792"/>
                        <a:pt x="2716" y="5792"/>
                      </a:cubicBezTo>
                      <a:cubicBezTo>
                        <a:pt x="3259" y="5792"/>
                        <a:pt x="3804" y="5613"/>
                        <a:pt x="4256" y="5251"/>
                      </a:cubicBezTo>
                      <a:cubicBezTo>
                        <a:pt x="5237" y="4472"/>
                        <a:pt x="5475" y="3073"/>
                        <a:pt x="4811" y="2012"/>
                      </a:cubicBezTo>
                      <a:lnTo>
                        <a:pt x="5994" y="822"/>
                      </a:lnTo>
                      <a:cubicBezTo>
                        <a:pt x="5872" y="736"/>
                        <a:pt x="5756" y="642"/>
                        <a:pt x="5655" y="541"/>
                      </a:cubicBezTo>
                      <a:cubicBezTo>
                        <a:pt x="5497" y="382"/>
                        <a:pt x="5360" y="202"/>
                        <a:pt x="5251" y="0"/>
                      </a:cubicBezTo>
                      <a:close/>
                    </a:path>
                  </a:pathLst>
                </a:custGeom>
                <a:solidFill>
                  <a:srgbClr val="0095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SzPts val="1400"/>
                  </a:pPr>
                  <a:endParaRPr sz="1050"/>
                </a:p>
              </p:txBody>
            </p:sp>
            <p:sp>
              <p:nvSpPr>
                <p:cNvPr id="217" name="Google Shape;217;p4"/>
                <p:cNvSpPr/>
                <p:nvPr/>
              </p:nvSpPr>
              <p:spPr>
                <a:xfrm>
                  <a:off x="3654725" y="1907806"/>
                  <a:ext cx="86575" cy="7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" h="3152" extrusionOk="0">
                      <a:moveTo>
                        <a:pt x="1733" y="0"/>
                      </a:moveTo>
                      <a:cubicBezTo>
                        <a:pt x="1018" y="0"/>
                        <a:pt x="375" y="490"/>
                        <a:pt x="203" y="1212"/>
                      </a:cubicBezTo>
                      <a:cubicBezTo>
                        <a:pt x="1" y="2056"/>
                        <a:pt x="520" y="2907"/>
                        <a:pt x="1371" y="3109"/>
                      </a:cubicBezTo>
                      <a:cubicBezTo>
                        <a:pt x="1493" y="3138"/>
                        <a:pt x="1615" y="3152"/>
                        <a:pt x="1735" y="3152"/>
                      </a:cubicBezTo>
                      <a:cubicBezTo>
                        <a:pt x="2447" y="3152"/>
                        <a:pt x="3094" y="2662"/>
                        <a:pt x="3261" y="1940"/>
                      </a:cubicBezTo>
                      <a:cubicBezTo>
                        <a:pt x="3463" y="1096"/>
                        <a:pt x="2943" y="245"/>
                        <a:pt x="2099" y="43"/>
                      </a:cubicBezTo>
                      <a:cubicBezTo>
                        <a:pt x="1976" y="14"/>
                        <a:pt x="1854" y="0"/>
                        <a:pt x="173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SzPts val="1400"/>
                  </a:pPr>
                  <a:endParaRPr sz="1050"/>
                </a:p>
              </p:txBody>
            </p:sp>
          </p:grpSp>
        </p:grpSp>
        <p:grpSp>
          <p:nvGrpSpPr>
            <p:cNvPr id="218" name="Google Shape;218;p4"/>
            <p:cNvGrpSpPr/>
            <p:nvPr/>
          </p:nvGrpSpPr>
          <p:grpSpPr>
            <a:xfrm>
              <a:off x="4289606" y="4520941"/>
              <a:ext cx="421446" cy="458816"/>
              <a:chOff x="-62133506" y="1939566"/>
              <a:chExt cx="249126" cy="300804"/>
            </a:xfrm>
          </p:grpSpPr>
          <p:sp>
            <p:nvSpPr>
              <p:cNvPr id="219" name="Google Shape;219;p4"/>
              <p:cNvSpPr/>
              <p:nvPr/>
            </p:nvSpPr>
            <p:spPr>
              <a:xfrm>
                <a:off x="-62133506" y="1939566"/>
                <a:ext cx="249126" cy="300804"/>
              </a:xfrm>
              <a:custGeom>
                <a:avLst/>
                <a:gdLst/>
                <a:ahLst/>
                <a:cxnLst/>
                <a:rect l="l" t="t" r="r" b="b"/>
                <a:pathLst>
                  <a:path w="12382" h="12792" extrusionOk="0">
                    <a:moveTo>
                      <a:pt x="11594" y="1670"/>
                    </a:moveTo>
                    <a:lnTo>
                      <a:pt x="11594" y="2899"/>
                    </a:lnTo>
                    <a:cubicBezTo>
                      <a:pt x="11594" y="3970"/>
                      <a:pt x="10775" y="4883"/>
                      <a:pt x="9735" y="4946"/>
                    </a:cubicBezTo>
                    <a:cubicBezTo>
                      <a:pt x="9861" y="4631"/>
                      <a:pt x="9924" y="4190"/>
                      <a:pt x="9924" y="3781"/>
                    </a:cubicBezTo>
                    <a:lnTo>
                      <a:pt x="9924" y="1670"/>
                    </a:lnTo>
                    <a:close/>
                    <a:moveTo>
                      <a:pt x="2489" y="1733"/>
                    </a:moveTo>
                    <a:lnTo>
                      <a:pt x="2489" y="3812"/>
                    </a:lnTo>
                    <a:cubicBezTo>
                      <a:pt x="2489" y="4253"/>
                      <a:pt x="2584" y="4631"/>
                      <a:pt x="2678" y="5041"/>
                    </a:cubicBezTo>
                    <a:cubicBezTo>
                      <a:pt x="1638" y="4915"/>
                      <a:pt x="851" y="4033"/>
                      <a:pt x="851" y="2993"/>
                    </a:cubicBezTo>
                    <a:lnTo>
                      <a:pt x="851" y="1733"/>
                    </a:lnTo>
                    <a:close/>
                    <a:moveTo>
                      <a:pt x="9105" y="882"/>
                    </a:moveTo>
                    <a:lnTo>
                      <a:pt x="9105" y="3812"/>
                    </a:lnTo>
                    <a:cubicBezTo>
                      <a:pt x="9105" y="5419"/>
                      <a:pt x="7813" y="6679"/>
                      <a:pt x="6207" y="6679"/>
                    </a:cubicBezTo>
                    <a:cubicBezTo>
                      <a:pt x="4600" y="6679"/>
                      <a:pt x="3308" y="5387"/>
                      <a:pt x="3308" y="3812"/>
                    </a:cubicBezTo>
                    <a:lnTo>
                      <a:pt x="3308" y="882"/>
                    </a:lnTo>
                    <a:close/>
                    <a:moveTo>
                      <a:pt x="6648" y="7467"/>
                    </a:moveTo>
                    <a:lnTo>
                      <a:pt x="6648" y="8601"/>
                    </a:lnTo>
                    <a:lnTo>
                      <a:pt x="5797" y="8601"/>
                    </a:lnTo>
                    <a:lnTo>
                      <a:pt x="5797" y="7467"/>
                    </a:lnTo>
                    <a:cubicBezTo>
                      <a:pt x="5923" y="7467"/>
                      <a:pt x="6081" y="7498"/>
                      <a:pt x="6207" y="7498"/>
                    </a:cubicBezTo>
                    <a:cubicBezTo>
                      <a:pt x="6301" y="7498"/>
                      <a:pt x="6459" y="7498"/>
                      <a:pt x="6648" y="7467"/>
                    </a:cubicBezTo>
                    <a:close/>
                    <a:moveTo>
                      <a:pt x="7057" y="9389"/>
                    </a:moveTo>
                    <a:cubicBezTo>
                      <a:pt x="7309" y="9389"/>
                      <a:pt x="7498" y="9609"/>
                      <a:pt x="7498" y="9830"/>
                    </a:cubicBezTo>
                    <a:lnTo>
                      <a:pt x="7498" y="10271"/>
                    </a:lnTo>
                    <a:lnTo>
                      <a:pt x="5009" y="10271"/>
                    </a:lnTo>
                    <a:lnTo>
                      <a:pt x="5009" y="9830"/>
                    </a:lnTo>
                    <a:lnTo>
                      <a:pt x="4978" y="9830"/>
                    </a:lnTo>
                    <a:cubicBezTo>
                      <a:pt x="4978" y="9609"/>
                      <a:pt x="5167" y="9389"/>
                      <a:pt x="5419" y="9389"/>
                    </a:cubicBezTo>
                    <a:close/>
                    <a:moveTo>
                      <a:pt x="8727" y="11090"/>
                    </a:moveTo>
                    <a:cubicBezTo>
                      <a:pt x="8948" y="11090"/>
                      <a:pt x="9105" y="11279"/>
                      <a:pt x="9105" y="11499"/>
                    </a:cubicBezTo>
                    <a:lnTo>
                      <a:pt x="9105" y="11909"/>
                    </a:lnTo>
                    <a:lnTo>
                      <a:pt x="3308" y="11909"/>
                    </a:lnTo>
                    <a:lnTo>
                      <a:pt x="3308" y="11499"/>
                    </a:lnTo>
                    <a:cubicBezTo>
                      <a:pt x="3308" y="11247"/>
                      <a:pt x="3529" y="11090"/>
                      <a:pt x="3718" y="11090"/>
                    </a:cubicBezTo>
                    <a:close/>
                    <a:moveTo>
                      <a:pt x="2899" y="0"/>
                    </a:moveTo>
                    <a:cubicBezTo>
                      <a:pt x="2647" y="0"/>
                      <a:pt x="2489" y="189"/>
                      <a:pt x="2489" y="410"/>
                    </a:cubicBezTo>
                    <a:lnTo>
                      <a:pt x="2489" y="819"/>
                    </a:lnTo>
                    <a:lnTo>
                      <a:pt x="410" y="819"/>
                    </a:lnTo>
                    <a:cubicBezTo>
                      <a:pt x="221" y="882"/>
                      <a:pt x="0" y="1040"/>
                      <a:pt x="0" y="1292"/>
                    </a:cubicBezTo>
                    <a:lnTo>
                      <a:pt x="0" y="2930"/>
                    </a:lnTo>
                    <a:cubicBezTo>
                      <a:pt x="0" y="4568"/>
                      <a:pt x="1323" y="5860"/>
                      <a:pt x="2930" y="5860"/>
                    </a:cubicBezTo>
                    <a:lnTo>
                      <a:pt x="3119" y="5860"/>
                    </a:lnTo>
                    <a:cubicBezTo>
                      <a:pt x="3560" y="6522"/>
                      <a:pt x="4222" y="7026"/>
                      <a:pt x="4978" y="7309"/>
                    </a:cubicBezTo>
                    <a:lnTo>
                      <a:pt x="4978" y="8695"/>
                    </a:lnTo>
                    <a:cubicBezTo>
                      <a:pt x="4505" y="8853"/>
                      <a:pt x="4159" y="9326"/>
                      <a:pt x="4159" y="9861"/>
                    </a:cubicBezTo>
                    <a:lnTo>
                      <a:pt x="4159" y="10302"/>
                    </a:lnTo>
                    <a:lnTo>
                      <a:pt x="3749" y="10302"/>
                    </a:lnTo>
                    <a:cubicBezTo>
                      <a:pt x="3088" y="10302"/>
                      <a:pt x="2521" y="10869"/>
                      <a:pt x="2521" y="11531"/>
                    </a:cubicBezTo>
                    <a:lnTo>
                      <a:pt x="2521" y="12350"/>
                    </a:lnTo>
                    <a:cubicBezTo>
                      <a:pt x="2521" y="12571"/>
                      <a:pt x="2741" y="12791"/>
                      <a:pt x="2930" y="12791"/>
                    </a:cubicBezTo>
                    <a:lnTo>
                      <a:pt x="9546" y="12791"/>
                    </a:lnTo>
                    <a:cubicBezTo>
                      <a:pt x="9767" y="12791"/>
                      <a:pt x="9924" y="12571"/>
                      <a:pt x="9924" y="12350"/>
                    </a:cubicBezTo>
                    <a:lnTo>
                      <a:pt x="9924" y="11499"/>
                    </a:lnTo>
                    <a:cubicBezTo>
                      <a:pt x="9924" y="10806"/>
                      <a:pt x="9389" y="10271"/>
                      <a:pt x="8727" y="10271"/>
                    </a:cubicBezTo>
                    <a:lnTo>
                      <a:pt x="8286" y="10271"/>
                    </a:lnTo>
                    <a:lnTo>
                      <a:pt x="8286" y="9830"/>
                    </a:lnTo>
                    <a:cubicBezTo>
                      <a:pt x="8286" y="9294"/>
                      <a:pt x="7939" y="8853"/>
                      <a:pt x="7467" y="8664"/>
                    </a:cubicBezTo>
                    <a:lnTo>
                      <a:pt x="7467" y="7278"/>
                    </a:lnTo>
                    <a:cubicBezTo>
                      <a:pt x="8191" y="6994"/>
                      <a:pt x="8885" y="6490"/>
                      <a:pt x="9294" y="5828"/>
                    </a:cubicBezTo>
                    <a:lnTo>
                      <a:pt x="9515" y="5828"/>
                    </a:lnTo>
                    <a:cubicBezTo>
                      <a:pt x="11121" y="5828"/>
                      <a:pt x="12382" y="4505"/>
                      <a:pt x="12382" y="2899"/>
                    </a:cubicBezTo>
                    <a:lnTo>
                      <a:pt x="12382" y="1260"/>
                    </a:lnTo>
                    <a:cubicBezTo>
                      <a:pt x="12382" y="1008"/>
                      <a:pt x="12193" y="819"/>
                      <a:pt x="11972" y="819"/>
                    </a:cubicBezTo>
                    <a:lnTo>
                      <a:pt x="9893" y="819"/>
                    </a:lnTo>
                    <a:lnTo>
                      <a:pt x="9893" y="410"/>
                    </a:lnTo>
                    <a:cubicBezTo>
                      <a:pt x="9893" y="189"/>
                      <a:pt x="9704" y="0"/>
                      <a:pt x="9515" y="0"/>
                    </a:cubicBezTo>
                    <a:close/>
                  </a:path>
                </a:pathLst>
              </a:custGeom>
              <a:solidFill>
                <a:srgbClr val="00953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220" name="Google Shape;220;p4"/>
              <p:cNvSpPr/>
              <p:nvPr/>
            </p:nvSpPr>
            <p:spPr>
              <a:xfrm>
                <a:off x="-62062506" y="1977117"/>
                <a:ext cx="10712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4285" h="3908" extrusionOk="0">
                    <a:moveTo>
                      <a:pt x="2111" y="1308"/>
                    </a:moveTo>
                    <a:lnTo>
                      <a:pt x="2237" y="1560"/>
                    </a:lnTo>
                    <a:cubicBezTo>
                      <a:pt x="2300" y="1686"/>
                      <a:pt x="2395" y="1781"/>
                      <a:pt x="2552" y="1812"/>
                    </a:cubicBezTo>
                    <a:lnTo>
                      <a:pt x="2867" y="1844"/>
                    </a:lnTo>
                    <a:lnTo>
                      <a:pt x="2615" y="2033"/>
                    </a:lnTo>
                    <a:cubicBezTo>
                      <a:pt x="2552" y="2127"/>
                      <a:pt x="2458" y="2285"/>
                      <a:pt x="2521" y="2411"/>
                    </a:cubicBezTo>
                    <a:lnTo>
                      <a:pt x="2552" y="2726"/>
                    </a:lnTo>
                    <a:lnTo>
                      <a:pt x="2269" y="2568"/>
                    </a:lnTo>
                    <a:cubicBezTo>
                      <a:pt x="2206" y="2505"/>
                      <a:pt x="2143" y="2505"/>
                      <a:pt x="2080" y="2505"/>
                    </a:cubicBezTo>
                    <a:cubicBezTo>
                      <a:pt x="1985" y="2505"/>
                      <a:pt x="1954" y="2505"/>
                      <a:pt x="1891" y="2568"/>
                    </a:cubicBezTo>
                    <a:lnTo>
                      <a:pt x="1607" y="2726"/>
                    </a:lnTo>
                    <a:lnTo>
                      <a:pt x="1639" y="2411"/>
                    </a:lnTo>
                    <a:cubicBezTo>
                      <a:pt x="1670" y="2285"/>
                      <a:pt x="1607" y="2127"/>
                      <a:pt x="1513" y="2033"/>
                    </a:cubicBezTo>
                    <a:lnTo>
                      <a:pt x="1292" y="1844"/>
                    </a:lnTo>
                    <a:lnTo>
                      <a:pt x="1670" y="1812"/>
                    </a:lnTo>
                    <a:cubicBezTo>
                      <a:pt x="1796" y="1812"/>
                      <a:pt x="1922" y="1686"/>
                      <a:pt x="1985" y="1560"/>
                    </a:cubicBezTo>
                    <a:lnTo>
                      <a:pt x="2111" y="1308"/>
                    </a:lnTo>
                    <a:close/>
                    <a:moveTo>
                      <a:pt x="2143" y="1"/>
                    </a:moveTo>
                    <a:cubicBezTo>
                      <a:pt x="1993" y="1"/>
                      <a:pt x="1843" y="79"/>
                      <a:pt x="1765" y="237"/>
                    </a:cubicBezTo>
                    <a:lnTo>
                      <a:pt x="1355" y="1056"/>
                    </a:lnTo>
                    <a:lnTo>
                      <a:pt x="473" y="1182"/>
                    </a:lnTo>
                    <a:cubicBezTo>
                      <a:pt x="95" y="1214"/>
                      <a:pt x="0" y="1655"/>
                      <a:pt x="221" y="1875"/>
                    </a:cubicBezTo>
                    <a:lnTo>
                      <a:pt x="851" y="2505"/>
                    </a:lnTo>
                    <a:lnTo>
                      <a:pt x="693" y="3419"/>
                    </a:lnTo>
                    <a:cubicBezTo>
                      <a:pt x="668" y="3693"/>
                      <a:pt x="880" y="3908"/>
                      <a:pt x="1110" y="3908"/>
                    </a:cubicBezTo>
                    <a:cubicBezTo>
                      <a:pt x="1171" y="3908"/>
                      <a:pt x="1233" y="3893"/>
                      <a:pt x="1292" y="3860"/>
                    </a:cubicBezTo>
                    <a:lnTo>
                      <a:pt x="2111" y="3419"/>
                    </a:lnTo>
                    <a:lnTo>
                      <a:pt x="2930" y="3860"/>
                    </a:lnTo>
                    <a:cubicBezTo>
                      <a:pt x="2992" y="3891"/>
                      <a:pt x="3056" y="3905"/>
                      <a:pt x="3119" y="3905"/>
                    </a:cubicBezTo>
                    <a:cubicBezTo>
                      <a:pt x="3376" y="3905"/>
                      <a:pt x="3605" y="3672"/>
                      <a:pt x="3529" y="3419"/>
                    </a:cubicBezTo>
                    <a:lnTo>
                      <a:pt x="3371" y="2505"/>
                    </a:lnTo>
                    <a:lnTo>
                      <a:pt x="4033" y="1875"/>
                    </a:lnTo>
                    <a:cubicBezTo>
                      <a:pt x="4285" y="1655"/>
                      <a:pt x="4159" y="1214"/>
                      <a:pt x="3812" y="1182"/>
                    </a:cubicBezTo>
                    <a:lnTo>
                      <a:pt x="2899" y="1056"/>
                    </a:lnTo>
                    <a:lnTo>
                      <a:pt x="2521" y="237"/>
                    </a:lnTo>
                    <a:cubicBezTo>
                      <a:pt x="2442" y="79"/>
                      <a:pt x="2292" y="1"/>
                      <a:pt x="2143" y="1"/>
                    </a:cubicBezTo>
                    <a:close/>
                  </a:path>
                </a:pathLst>
              </a:custGeom>
              <a:solidFill>
                <a:srgbClr val="00953A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</p:grpSp>
      </p:grpSp>
      <p:grpSp>
        <p:nvGrpSpPr>
          <p:cNvPr id="186" name="Google Shape;186;p4" descr="Diagnostic Assessments with a blue magnifying glass looking at a person"/>
          <p:cNvGrpSpPr/>
          <p:nvPr/>
        </p:nvGrpSpPr>
        <p:grpSpPr>
          <a:xfrm>
            <a:off x="4612149" y="1371509"/>
            <a:ext cx="4042214" cy="2187156"/>
            <a:chOff x="6149531" y="2819277"/>
            <a:chExt cx="5389618" cy="2916207"/>
          </a:xfrm>
        </p:grpSpPr>
        <p:grpSp>
          <p:nvGrpSpPr>
            <p:cNvPr id="187" name="Google Shape;187;p4"/>
            <p:cNvGrpSpPr/>
            <p:nvPr/>
          </p:nvGrpSpPr>
          <p:grpSpPr>
            <a:xfrm>
              <a:off x="6149531" y="2819277"/>
              <a:ext cx="5389618" cy="2916207"/>
              <a:chOff x="6454331" y="2438277"/>
              <a:chExt cx="5389618" cy="2916207"/>
            </a:xfrm>
          </p:grpSpPr>
          <p:grpSp>
            <p:nvGrpSpPr>
              <p:cNvPr id="188" name="Google Shape;188;p4"/>
              <p:cNvGrpSpPr/>
              <p:nvPr/>
            </p:nvGrpSpPr>
            <p:grpSpPr>
              <a:xfrm>
                <a:off x="6454331" y="2438277"/>
                <a:ext cx="5389618" cy="2916207"/>
                <a:chOff x="4840906" y="1257239"/>
                <a:chExt cx="4042315" cy="2187210"/>
              </a:xfrm>
            </p:grpSpPr>
            <p:sp>
              <p:nvSpPr>
                <p:cNvPr id="189" name="Google Shape;189;p4"/>
                <p:cNvSpPr txBox="1"/>
                <p:nvPr/>
              </p:nvSpPr>
              <p:spPr>
                <a:xfrm flipH="1">
                  <a:off x="6991203" y="1257239"/>
                  <a:ext cx="1892018" cy="48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SzPts val="1700"/>
                  </a:pPr>
                  <a:r>
                    <a:rPr lang="en-US" sz="2000" b="1">
                      <a:solidFill>
                        <a:schemeClr val="tx1"/>
                      </a:solidFill>
                    </a:rPr>
                    <a:t>Diagnostic Assessments</a:t>
                  </a:r>
                  <a:endParaRPr sz="2800" b="1">
                    <a:solidFill>
                      <a:schemeClr val="tx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endParaRPr>
                </a:p>
              </p:txBody>
            </p:sp>
            <p:sp>
              <p:nvSpPr>
                <p:cNvPr id="190" name="Google Shape;190;p4"/>
                <p:cNvSpPr/>
                <p:nvPr/>
              </p:nvSpPr>
              <p:spPr>
                <a:xfrm>
                  <a:off x="4840906" y="2242244"/>
                  <a:ext cx="1354514" cy="1202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4" h="5824" extrusionOk="0">
                      <a:moveTo>
                        <a:pt x="3329" y="0"/>
                      </a:moveTo>
                      <a:cubicBezTo>
                        <a:pt x="1439" y="0"/>
                        <a:pt x="206" y="2117"/>
                        <a:pt x="1255" y="3790"/>
                      </a:cubicBezTo>
                      <a:lnTo>
                        <a:pt x="0" y="5038"/>
                      </a:lnTo>
                      <a:lnTo>
                        <a:pt x="786" y="5824"/>
                      </a:lnTo>
                      <a:lnTo>
                        <a:pt x="2034" y="4569"/>
                      </a:lnTo>
                      <a:cubicBezTo>
                        <a:pt x="2441" y="4823"/>
                        <a:pt x="2897" y="4947"/>
                        <a:pt x="3350" y="4947"/>
                      </a:cubicBezTo>
                      <a:cubicBezTo>
                        <a:pt x="3989" y="4947"/>
                        <a:pt x="4622" y="4700"/>
                        <a:pt x="5099" y="4223"/>
                      </a:cubicBezTo>
                      <a:cubicBezTo>
                        <a:pt x="6563" y="2758"/>
                        <a:pt x="5683" y="248"/>
                        <a:pt x="3628" y="18"/>
                      </a:cubicBezTo>
                      <a:cubicBezTo>
                        <a:pt x="3527" y="6"/>
                        <a:pt x="3427" y="0"/>
                        <a:pt x="3329" y="0"/>
                      </a:cubicBezTo>
                      <a:close/>
                    </a:path>
                  </a:pathLst>
                </a:custGeom>
                <a:solidFill>
                  <a:srgbClr val="5EB2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SzPts val="1400"/>
                  </a:pPr>
                  <a:endParaRPr sz="1050"/>
                </a:p>
              </p:txBody>
            </p:sp>
          </p:grpSp>
          <p:grpSp>
            <p:nvGrpSpPr>
              <p:cNvPr id="191" name="Google Shape;191;p4"/>
              <p:cNvGrpSpPr/>
              <p:nvPr/>
            </p:nvGrpSpPr>
            <p:grpSpPr>
              <a:xfrm>
                <a:off x="6900900" y="3951400"/>
                <a:ext cx="942978" cy="886004"/>
                <a:chOff x="6900900" y="3951400"/>
                <a:chExt cx="942978" cy="886004"/>
              </a:xfrm>
            </p:grpSpPr>
            <p:sp>
              <p:nvSpPr>
                <p:cNvPr id="192" name="Google Shape;192;p4"/>
                <p:cNvSpPr/>
                <p:nvPr/>
              </p:nvSpPr>
              <p:spPr>
                <a:xfrm>
                  <a:off x="6900900" y="3951400"/>
                  <a:ext cx="942978" cy="886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4" h="3152" extrusionOk="0">
                      <a:moveTo>
                        <a:pt x="1658" y="1"/>
                      </a:moveTo>
                      <a:cubicBezTo>
                        <a:pt x="853" y="1"/>
                        <a:pt x="162" y="612"/>
                        <a:pt x="87" y="1428"/>
                      </a:cubicBezTo>
                      <a:cubicBezTo>
                        <a:pt x="1" y="2294"/>
                        <a:pt x="635" y="3058"/>
                        <a:pt x="1501" y="3145"/>
                      </a:cubicBezTo>
                      <a:cubicBezTo>
                        <a:pt x="1550" y="3149"/>
                        <a:pt x="1598" y="3151"/>
                        <a:pt x="1647" y="3151"/>
                      </a:cubicBezTo>
                      <a:cubicBezTo>
                        <a:pt x="2451" y="3151"/>
                        <a:pt x="3142" y="2540"/>
                        <a:pt x="3217" y="1724"/>
                      </a:cubicBezTo>
                      <a:cubicBezTo>
                        <a:pt x="3304" y="858"/>
                        <a:pt x="2669" y="94"/>
                        <a:pt x="1804" y="7"/>
                      </a:cubicBezTo>
                      <a:cubicBezTo>
                        <a:pt x="1755" y="3"/>
                        <a:pt x="1706" y="1"/>
                        <a:pt x="16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SzPts val="1400"/>
                  </a:pPr>
                  <a:endParaRPr sz="1050"/>
                </a:p>
              </p:txBody>
            </p:sp>
            <p:grpSp>
              <p:nvGrpSpPr>
                <p:cNvPr id="193" name="Google Shape;193;p4"/>
                <p:cNvGrpSpPr/>
                <p:nvPr/>
              </p:nvGrpSpPr>
              <p:grpSpPr>
                <a:xfrm>
                  <a:off x="7066408" y="4135061"/>
                  <a:ext cx="581915" cy="518693"/>
                  <a:chOff x="-62976525" y="1919968"/>
                  <a:chExt cx="328450" cy="316450"/>
                </a:xfrm>
              </p:grpSpPr>
              <p:sp>
                <p:nvSpPr>
                  <p:cNvPr id="194" name="Google Shape;194;p4"/>
                  <p:cNvSpPr/>
                  <p:nvPr/>
                </p:nvSpPr>
                <p:spPr>
                  <a:xfrm>
                    <a:off x="-62976525" y="1919968"/>
                    <a:ext cx="328450" cy="31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38" h="12658" extrusionOk="0">
                        <a:moveTo>
                          <a:pt x="8144" y="835"/>
                        </a:moveTo>
                        <a:cubicBezTo>
                          <a:pt x="9097" y="835"/>
                          <a:pt x="10050" y="1197"/>
                          <a:pt x="10775" y="1922"/>
                        </a:cubicBezTo>
                        <a:cubicBezTo>
                          <a:pt x="12256" y="3371"/>
                          <a:pt x="12256" y="5734"/>
                          <a:pt x="10775" y="7183"/>
                        </a:cubicBezTo>
                        <a:cubicBezTo>
                          <a:pt x="10050" y="7908"/>
                          <a:pt x="9097" y="8270"/>
                          <a:pt x="8144" y="8270"/>
                        </a:cubicBezTo>
                        <a:cubicBezTo>
                          <a:pt x="7191" y="8270"/>
                          <a:pt x="6238" y="7908"/>
                          <a:pt x="5513" y="7183"/>
                        </a:cubicBezTo>
                        <a:cubicBezTo>
                          <a:pt x="4064" y="5734"/>
                          <a:pt x="4064" y="3371"/>
                          <a:pt x="5513" y="1922"/>
                        </a:cubicBezTo>
                        <a:cubicBezTo>
                          <a:pt x="6238" y="1197"/>
                          <a:pt x="7191" y="835"/>
                          <a:pt x="8144" y="835"/>
                        </a:cubicBezTo>
                        <a:close/>
                        <a:moveTo>
                          <a:pt x="3466" y="8632"/>
                        </a:moveTo>
                        <a:lnTo>
                          <a:pt x="4064" y="9231"/>
                        </a:lnTo>
                        <a:lnTo>
                          <a:pt x="1607" y="11688"/>
                        </a:lnTo>
                        <a:lnTo>
                          <a:pt x="1008" y="11090"/>
                        </a:lnTo>
                        <a:lnTo>
                          <a:pt x="3466" y="8632"/>
                        </a:lnTo>
                        <a:close/>
                        <a:moveTo>
                          <a:pt x="8172" y="0"/>
                        </a:moveTo>
                        <a:cubicBezTo>
                          <a:pt x="7010" y="0"/>
                          <a:pt x="5844" y="441"/>
                          <a:pt x="4946" y="1323"/>
                        </a:cubicBezTo>
                        <a:cubicBezTo>
                          <a:pt x="3277" y="3024"/>
                          <a:pt x="3182" y="5671"/>
                          <a:pt x="4694" y="7467"/>
                        </a:cubicBezTo>
                        <a:lnTo>
                          <a:pt x="4096" y="8065"/>
                        </a:lnTo>
                        <a:lnTo>
                          <a:pt x="3214" y="7183"/>
                        </a:lnTo>
                        <a:cubicBezTo>
                          <a:pt x="3151" y="7104"/>
                          <a:pt x="3048" y="7065"/>
                          <a:pt x="2942" y="7065"/>
                        </a:cubicBezTo>
                        <a:cubicBezTo>
                          <a:pt x="2836" y="7065"/>
                          <a:pt x="2725" y="7104"/>
                          <a:pt x="2646" y="7183"/>
                        </a:cubicBezTo>
                        <a:cubicBezTo>
                          <a:pt x="2489" y="7341"/>
                          <a:pt x="2489" y="7624"/>
                          <a:pt x="2646" y="7782"/>
                        </a:cubicBezTo>
                        <a:lnTo>
                          <a:pt x="2899" y="8065"/>
                        </a:lnTo>
                        <a:lnTo>
                          <a:pt x="158" y="10806"/>
                        </a:lnTo>
                        <a:cubicBezTo>
                          <a:pt x="0" y="10964"/>
                          <a:pt x="0" y="11247"/>
                          <a:pt x="158" y="11405"/>
                        </a:cubicBezTo>
                        <a:lnTo>
                          <a:pt x="1292" y="12539"/>
                        </a:lnTo>
                        <a:cubicBezTo>
                          <a:pt x="1371" y="12618"/>
                          <a:pt x="1481" y="12657"/>
                          <a:pt x="1591" y="12657"/>
                        </a:cubicBezTo>
                        <a:cubicBezTo>
                          <a:pt x="1701" y="12657"/>
                          <a:pt x="1812" y="12618"/>
                          <a:pt x="1890" y="12539"/>
                        </a:cubicBezTo>
                        <a:lnTo>
                          <a:pt x="4631" y="9798"/>
                        </a:lnTo>
                        <a:lnTo>
                          <a:pt x="4915" y="10050"/>
                        </a:lnTo>
                        <a:cubicBezTo>
                          <a:pt x="4994" y="10129"/>
                          <a:pt x="5104" y="10168"/>
                          <a:pt x="5214" y="10168"/>
                        </a:cubicBezTo>
                        <a:cubicBezTo>
                          <a:pt x="5324" y="10168"/>
                          <a:pt x="5435" y="10129"/>
                          <a:pt x="5513" y="10050"/>
                        </a:cubicBezTo>
                        <a:cubicBezTo>
                          <a:pt x="5671" y="9893"/>
                          <a:pt x="5671" y="9640"/>
                          <a:pt x="5513" y="9483"/>
                        </a:cubicBezTo>
                        <a:lnTo>
                          <a:pt x="4631" y="8601"/>
                        </a:lnTo>
                        <a:lnTo>
                          <a:pt x="5230" y="8034"/>
                        </a:lnTo>
                        <a:cubicBezTo>
                          <a:pt x="6059" y="8730"/>
                          <a:pt x="7090" y="9078"/>
                          <a:pt x="8127" y="9078"/>
                        </a:cubicBezTo>
                        <a:cubicBezTo>
                          <a:pt x="9296" y="9078"/>
                          <a:pt x="10472" y="8635"/>
                          <a:pt x="11373" y="7750"/>
                        </a:cubicBezTo>
                        <a:cubicBezTo>
                          <a:pt x="13138" y="5986"/>
                          <a:pt x="13138" y="3087"/>
                          <a:pt x="11373" y="1323"/>
                        </a:cubicBezTo>
                        <a:cubicBezTo>
                          <a:pt x="10491" y="441"/>
                          <a:pt x="9333" y="0"/>
                          <a:pt x="8172" y="0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68569" tIns="68569" rIns="68569" bIns="68569" anchor="ctr" anchorCtr="0">
                    <a:noAutofit/>
                  </a:bodyPr>
                  <a:lstStyle/>
                  <a:p>
                    <a:pPr>
                      <a:buSzPts val="1400"/>
                    </a:pPr>
                    <a:endParaRPr sz="1050"/>
                  </a:p>
                </p:txBody>
              </p:sp>
              <p:sp>
                <p:nvSpPr>
                  <p:cNvPr id="195" name="Google Shape;195;p4"/>
                  <p:cNvSpPr/>
                  <p:nvPr/>
                </p:nvSpPr>
                <p:spPr>
                  <a:xfrm>
                    <a:off x="-62835550" y="1960918"/>
                    <a:ext cx="123675" cy="134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7" h="5388" extrusionOk="0">
                        <a:moveTo>
                          <a:pt x="2458" y="882"/>
                        </a:moveTo>
                        <a:cubicBezTo>
                          <a:pt x="2930" y="882"/>
                          <a:pt x="3308" y="1229"/>
                          <a:pt x="3308" y="1702"/>
                        </a:cubicBezTo>
                        <a:cubicBezTo>
                          <a:pt x="3308" y="2174"/>
                          <a:pt x="2962" y="2521"/>
                          <a:pt x="2458" y="2521"/>
                        </a:cubicBezTo>
                        <a:cubicBezTo>
                          <a:pt x="1985" y="2521"/>
                          <a:pt x="1639" y="2174"/>
                          <a:pt x="1639" y="1702"/>
                        </a:cubicBezTo>
                        <a:cubicBezTo>
                          <a:pt x="1639" y="1229"/>
                          <a:pt x="2048" y="882"/>
                          <a:pt x="2458" y="882"/>
                        </a:cubicBezTo>
                        <a:close/>
                        <a:moveTo>
                          <a:pt x="2458" y="3340"/>
                        </a:moveTo>
                        <a:cubicBezTo>
                          <a:pt x="3245" y="3340"/>
                          <a:pt x="3876" y="3875"/>
                          <a:pt x="4096" y="4600"/>
                        </a:cubicBezTo>
                        <a:lnTo>
                          <a:pt x="883" y="4600"/>
                        </a:lnTo>
                        <a:cubicBezTo>
                          <a:pt x="1040" y="3875"/>
                          <a:pt x="1733" y="3340"/>
                          <a:pt x="2458" y="3340"/>
                        </a:cubicBezTo>
                        <a:close/>
                        <a:moveTo>
                          <a:pt x="2458" y="0"/>
                        </a:moveTo>
                        <a:cubicBezTo>
                          <a:pt x="1576" y="0"/>
                          <a:pt x="820" y="756"/>
                          <a:pt x="820" y="1670"/>
                        </a:cubicBezTo>
                        <a:cubicBezTo>
                          <a:pt x="820" y="2080"/>
                          <a:pt x="977" y="2489"/>
                          <a:pt x="1292" y="2804"/>
                        </a:cubicBezTo>
                        <a:cubicBezTo>
                          <a:pt x="536" y="3245"/>
                          <a:pt x="0" y="4033"/>
                          <a:pt x="0" y="4978"/>
                        </a:cubicBezTo>
                        <a:cubicBezTo>
                          <a:pt x="0" y="5230"/>
                          <a:pt x="189" y="5388"/>
                          <a:pt x="410" y="5388"/>
                        </a:cubicBezTo>
                        <a:lnTo>
                          <a:pt x="4569" y="5388"/>
                        </a:lnTo>
                        <a:cubicBezTo>
                          <a:pt x="4789" y="5388"/>
                          <a:pt x="4947" y="5199"/>
                          <a:pt x="4947" y="4978"/>
                        </a:cubicBezTo>
                        <a:cubicBezTo>
                          <a:pt x="4947" y="4033"/>
                          <a:pt x="4443" y="3245"/>
                          <a:pt x="3655" y="2804"/>
                        </a:cubicBezTo>
                        <a:cubicBezTo>
                          <a:pt x="3939" y="2489"/>
                          <a:pt x="4128" y="2080"/>
                          <a:pt x="4128" y="1670"/>
                        </a:cubicBezTo>
                        <a:cubicBezTo>
                          <a:pt x="4128" y="756"/>
                          <a:pt x="3371" y="0"/>
                          <a:pt x="2458" y="0"/>
                        </a:cubicBezTo>
                        <a:close/>
                      </a:path>
                    </a:pathLst>
                  </a:custGeom>
                  <a:solidFill>
                    <a:srgbClr val="5EB2FC"/>
                  </a:solidFill>
                  <a:ln>
                    <a:noFill/>
                  </a:ln>
                </p:spPr>
                <p:txBody>
                  <a:bodyPr spcFirstLastPara="1" wrap="square" lIns="68569" tIns="68569" rIns="68569" bIns="68569" anchor="ctr" anchorCtr="0">
                    <a:noAutofit/>
                  </a:bodyPr>
                  <a:lstStyle/>
                  <a:p>
                    <a:pPr>
                      <a:buSzPts val="1400"/>
                    </a:pPr>
                    <a:endParaRPr sz="1050"/>
                  </a:p>
                </p:txBody>
              </p:sp>
            </p:grpSp>
          </p:grpSp>
        </p:grpSp>
        <p:cxnSp>
          <p:nvCxnSpPr>
            <p:cNvPr id="196" name="Google Shape;196;p4"/>
            <p:cNvCxnSpPr>
              <a:cxnSpLocks/>
              <a:stCxn id="189" idx="3"/>
            </p:cNvCxnSpPr>
            <p:nvPr/>
          </p:nvCxnSpPr>
          <p:spPr>
            <a:xfrm rot="10800000" flipV="1">
              <a:off x="7532727" y="3142668"/>
              <a:ext cx="1483796" cy="1285798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5EB2FC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97" name="Google Shape;197;p4" descr="Formative Assessments with a yellow line graph."/>
          <p:cNvGrpSpPr/>
          <p:nvPr/>
        </p:nvGrpSpPr>
        <p:grpSpPr>
          <a:xfrm>
            <a:off x="3603529" y="3153166"/>
            <a:ext cx="4203692" cy="1178112"/>
            <a:chOff x="4804705" y="4204221"/>
            <a:chExt cx="5604922" cy="1570816"/>
          </a:xfrm>
        </p:grpSpPr>
        <p:grpSp>
          <p:nvGrpSpPr>
            <p:cNvPr id="198" name="Google Shape;198;p4"/>
            <p:cNvGrpSpPr/>
            <p:nvPr/>
          </p:nvGrpSpPr>
          <p:grpSpPr>
            <a:xfrm>
              <a:off x="4804705" y="4204221"/>
              <a:ext cx="5604922" cy="1570816"/>
              <a:chOff x="3834631" y="3038944"/>
              <a:chExt cx="3966683" cy="1178141"/>
            </a:xfrm>
          </p:grpSpPr>
          <p:sp>
            <p:nvSpPr>
              <p:cNvPr id="199" name="Google Shape;199;p4"/>
              <p:cNvSpPr txBox="1"/>
              <p:nvPr/>
            </p:nvSpPr>
            <p:spPr>
              <a:xfrm flipH="1">
                <a:off x="6056303" y="3247720"/>
                <a:ext cx="1745011" cy="8206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SzPts val="1700"/>
                </a:pPr>
                <a:r>
                  <a:rPr lang="en-US" sz="2000" b="1">
                    <a:solidFill>
                      <a:schemeClr val="tx1"/>
                    </a:solidFill>
                  </a:rPr>
                  <a:t>Formative Assessments</a:t>
                </a:r>
                <a:endParaRPr sz="2800" b="1">
                  <a:solidFill>
                    <a:schemeClr val="tx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cxnSp>
            <p:nvCxnSpPr>
              <p:cNvPr id="200" name="Google Shape;200;p4"/>
              <p:cNvCxnSpPr>
                <a:cxnSpLocks/>
                <a:stCxn id="199" idx="3"/>
              </p:cNvCxnSpPr>
              <p:nvPr/>
            </p:nvCxnSpPr>
            <p:spPr>
              <a:xfrm rot="10800000" flipV="1">
                <a:off x="4828995" y="3658036"/>
                <a:ext cx="1227308" cy="291755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FCBD24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01" name="Google Shape;201;p4"/>
              <p:cNvGrpSpPr/>
              <p:nvPr/>
            </p:nvGrpSpPr>
            <p:grpSpPr>
              <a:xfrm>
                <a:off x="3834631" y="3038944"/>
                <a:ext cx="1233578" cy="1178141"/>
                <a:chOff x="3834631" y="3038944"/>
                <a:chExt cx="1233578" cy="1178141"/>
              </a:xfrm>
            </p:grpSpPr>
            <p:grpSp>
              <p:nvGrpSpPr>
                <p:cNvPr id="202" name="Google Shape;202;p4"/>
                <p:cNvGrpSpPr/>
                <p:nvPr/>
              </p:nvGrpSpPr>
              <p:grpSpPr>
                <a:xfrm>
                  <a:off x="4552428" y="3557802"/>
                  <a:ext cx="149392" cy="158986"/>
                  <a:chOff x="6448975" y="1463375"/>
                  <a:chExt cx="212175" cy="225800"/>
                </a:xfrm>
              </p:grpSpPr>
              <p:sp>
                <p:nvSpPr>
                  <p:cNvPr id="203" name="Google Shape;203;p4"/>
                  <p:cNvSpPr/>
                  <p:nvPr/>
                </p:nvSpPr>
                <p:spPr>
                  <a:xfrm>
                    <a:off x="6578000" y="1463375"/>
                    <a:ext cx="83150" cy="78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6" h="3130" extrusionOk="0">
                        <a:moveTo>
                          <a:pt x="482" y="1"/>
                        </a:moveTo>
                        <a:cubicBezTo>
                          <a:pt x="280" y="1"/>
                          <a:pt x="95" y="114"/>
                          <a:pt x="1" y="293"/>
                        </a:cubicBezTo>
                        <a:lnTo>
                          <a:pt x="3322" y="3130"/>
                        </a:lnTo>
                        <a:lnTo>
                          <a:pt x="3322" y="564"/>
                        </a:lnTo>
                        <a:cubicBezTo>
                          <a:pt x="3325" y="253"/>
                          <a:pt x="3072" y="1"/>
                          <a:pt x="2761" y="1"/>
                        </a:cubicBezTo>
                        <a:cubicBezTo>
                          <a:pt x="2760" y="1"/>
                          <a:pt x="2758" y="1"/>
                          <a:pt x="2756" y="1"/>
                        </a:cubicBezTo>
                        <a:lnTo>
                          <a:pt x="497" y="1"/>
                        </a:lnTo>
                        <a:cubicBezTo>
                          <a:pt x="492" y="1"/>
                          <a:pt x="487" y="1"/>
                          <a:pt x="4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SzPts val="1900"/>
                    </a:pPr>
                    <a:endParaRPr sz="1425">
                      <a:solidFill>
                        <a:srgbClr val="435D74"/>
                      </a:solidFill>
                    </a:endParaRPr>
                  </a:p>
                </p:txBody>
              </p:sp>
              <p:sp>
                <p:nvSpPr>
                  <p:cNvPr id="204" name="Google Shape;204;p4"/>
                  <p:cNvSpPr/>
                  <p:nvPr/>
                </p:nvSpPr>
                <p:spPr>
                  <a:xfrm>
                    <a:off x="6448975" y="1632700"/>
                    <a:ext cx="56475" cy="56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9" h="2259" extrusionOk="0">
                        <a:moveTo>
                          <a:pt x="0" y="0"/>
                        </a:moveTo>
                        <a:lnTo>
                          <a:pt x="0" y="2259"/>
                        </a:lnTo>
                        <a:lnTo>
                          <a:pt x="2259" y="2259"/>
                        </a:lnTo>
                        <a:lnTo>
                          <a:pt x="225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SzPts val="1900"/>
                    </a:pPr>
                    <a:endParaRPr sz="1425">
                      <a:solidFill>
                        <a:srgbClr val="435D74"/>
                      </a:solidFill>
                    </a:endParaRPr>
                  </a:p>
                </p:txBody>
              </p:sp>
            </p:grpSp>
            <p:grpSp>
              <p:nvGrpSpPr>
                <p:cNvPr id="205" name="Google Shape;205;p4"/>
                <p:cNvGrpSpPr/>
                <p:nvPr/>
              </p:nvGrpSpPr>
              <p:grpSpPr>
                <a:xfrm>
                  <a:off x="3834631" y="3038944"/>
                  <a:ext cx="1233578" cy="1178141"/>
                  <a:chOff x="3834631" y="3038944"/>
                  <a:chExt cx="1233578" cy="1178141"/>
                </a:xfrm>
              </p:grpSpPr>
              <p:sp>
                <p:nvSpPr>
                  <p:cNvPr id="206" name="Google Shape;206;p4"/>
                  <p:cNvSpPr/>
                  <p:nvPr/>
                </p:nvSpPr>
                <p:spPr>
                  <a:xfrm>
                    <a:off x="3834631" y="3038944"/>
                    <a:ext cx="1233578" cy="1178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2" h="5821" extrusionOk="0">
                        <a:moveTo>
                          <a:pt x="786" y="0"/>
                        </a:moveTo>
                        <a:lnTo>
                          <a:pt x="0" y="787"/>
                        </a:lnTo>
                        <a:lnTo>
                          <a:pt x="1255" y="2034"/>
                        </a:lnTo>
                        <a:cubicBezTo>
                          <a:pt x="642" y="3008"/>
                          <a:pt x="786" y="4277"/>
                          <a:pt x="1601" y="5092"/>
                        </a:cubicBezTo>
                        <a:cubicBezTo>
                          <a:pt x="2102" y="5593"/>
                          <a:pt x="2724" y="5821"/>
                          <a:pt x="3335" y="5821"/>
                        </a:cubicBezTo>
                        <a:cubicBezTo>
                          <a:pt x="4512" y="5821"/>
                          <a:pt x="5649" y="4979"/>
                          <a:pt x="5806" y="3621"/>
                        </a:cubicBezTo>
                        <a:cubicBezTo>
                          <a:pt x="5981" y="2058"/>
                          <a:pt x="4723" y="867"/>
                          <a:pt x="3339" y="867"/>
                        </a:cubicBezTo>
                        <a:cubicBezTo>
                          <a:pt x="2903" y="867"/>
                          <a:pt x="2454" y="985"/>
                          <a:pt x="2034" y="1248"/>
                        </a:cubicBezTo>
                        <a:lnTo>
                          <a:pt x="786" y="0"/>
                        </a:lnTo>
                        <a:close/>
                      </a:path>
                    </a:pathLst>
                  </a:custGeom>
                  <a:solidFill>
                    <a:srgbClr val="FCBD2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SzPts val="1400"/>
                    </a:pPr>
                    <a:endParaRPr sz="1050"/>
                  </a:p>
                </p:txBody>
              </p:sp>
              <p:sp>
                <p:nvSpPr>
                  <p:cNvPr id="207" name="Google Shape;207;p4"/>
                  <p:cNvSpPr/>
                  <p:nvPr/>
                </p:nvSpPr>
                <p:spPr>
                  <a:xfrm>
                    <a:off x="4160279" y="3382367"/>
                    <a:ext cx="714607" cy="6502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3" h="3150" extrusionOk="0">
                        <a:moveTo>
                          <a:pt x="1740" y="0"/>
                        </a:moveTo>
                        <a:cubicBezTo>
                          <a:pt x="1022" y="0"/>
                          <a:pt x="376" y="485"/>
                          <a:pt x="203" y="1209"/>
                        </a:cubicBezTo>
                        <a:cubicBezTo>
                          <a:pt x="1" y="2060"/>
                          <a:pt x="527" y="2904"/>
                          <a:pt x="1371" y="3106"/>
                        </a:cubicBezTo>
                        <a:cubicBezTo>
                          <a:pt x="1493" y="3135"/>
                          <a:pt x="1615" y="3149"/>
                          <a:pt x="1735" y="3149"/>
                        </a:cubicBezTo>
                        <a:cubicBezTo>
                          <a:pt x="2447" y="3149"/>
                          <a:pt x="3095" y="2660"/>
                          <a:pt x="3268" y="1938"/>
                        </a:cubicBezTo>
                        <a:cubicBezTo>
                          <a:pt x="3463" y="1094"/>
                          <a:pt x="2943" y="243"/>
                          <a:pt x="2099" y="41"/>
                        </a:cubicBezTo>
                        <a:cubicBezTo>
                          <a:pt x="1979" y="13"/>
                          <a:pt x="1858" y="0"/>
                          <a:pt x="174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SzPts val="1400"/>
                    </a:pPr>
                    <a:endParaRPr sz="1050"/>
                  </a:p>
                </p:txBody>
              </p:sp>
            </p:grpSp>
          </p:grpSp>
        </p:grpSp>
        <p:grpSp>
          <p:nvGrpSpPr>
            <p:cNvPr id="208" name="Google Shape;208;p4"/>
            <p:cNvGrpSpPr/>
            <p:nvPr/>
          </p:nvGrpSpPr>
          <p:grpSpPr>
            <a:xfrm>
              <a:off x="5524970" y="4868352"/>
              <a:ext cx="559471" cy="424279"/>
              <a:chOff x="-61043539" y="3270997"/>
              <a:chExt cx="319205" cy="316650"/>
            </a:xfrm>
          </p:grpSpPr>
          <p:sp>
            <p:nvSpPr>
              <p:cNvPr id="209" name="Google Shape;209;p4"/>
              <p:cNvSpPr/>
              <p:nvPr/>
            </p:nvSpPr>
            <p:spPr>
              <a:xfrm>
                <a:off x="-61043539" y="3270997"/>
                <a:ext cx="316650" cy="316650"/>
              </a:xfrm>
              <a:custGeom>
                <a:avLst/>
                <a:gdLst/>
                <a:ahLst/>
                <a:cxnLst/>
                <a:rect l="l" t="t" r="r" b="b"/>
                <a:pathLst>
                  <a:path w="12666" h="12666" extrusionOk="0">
                    <a:moveTo>
                      <a:pt x="379" y="0"/>
                    </a:moveTo>
                    <a:cubicBezTo>
                      <a:pt x="158" y="0"/>
                      <a:pt x="1" y="189"/>
                      <a:pt x="1" y="441"/>
                    </a:cubicBezTo>
                    <a:lnTo>
                      <a:pt x="1" y="12287"/>
                    </a:lnTo>
                    <a:cubicBezTo>
                      <a:pt x="1" y="12508"/>
                      <a:pt x="190" y="12665"/>
                      <a:pt x="379" y="12665"/>
                    </a:cubicBezTo>
                    <a:lnTo>
                      <a:pt x="12256" y="12665"/>
                    </a:lnTo>
                    <a:cubicBezTo>
                      <a:pt x="12477" y="12665"/>
                      <a:pt x="12666" y="12476"/>
                      <a:pt x="12666" y="12287"/>
                    </a:cubicBezTo>
                    <a:cubicBezTo>
                      <a:pt x="12634" y="12098"/>
                      <a:pt x="12477" y="11878"/>
                      <a:pt x="12256" y="11878"/>
                    </a:cubicBezTo>
                    <a:lnTo>
                      <a:pt x="820" y="11878"/>
                    </a:lnTo>
                    <a:lnTo>
                      <a:pt x="820" y="441"/>
                    </a:lnTo>
                    <a:cubicBezTo>
                      <a:pt x="820" y="189"/>
                      <a:pt x="631" y="0"/>
                      <a:pt x="379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  <p:sp>
            <p:nvSpPr>
              <p:cNvPr id="210" name="Google Shape;210;p4"/>
              <p:cNvSpPr/>
              <p:nvPr/>
            </p:nvSpPr>
            <p:spPr>
              <a:xfrm>
                <a:off x="-61000009" y="3353699"/>
                <a:ext cx="275675" cy="151250"/>
              </a:xfrm>
              <a:custGeom>
                <a:avLst/>
                <a:gdLst/>
                <a:ahLst/>
                <a:cxnLst/>
                <a:rect l="l" t="t" r="r" b="b"/>
                <a:pathLst>
                  <a:path w="11027" h="6050" extrusionOk="0">
                    <a:moveTo>
                      <a:pt x="9767" y="788"/>
                    </a:moveTo>
                    <a:cubicBezTo>
                      <a:pt x="10019" y="788"/>
                      <a:pt x="10208" y="977"/>
                      <a:pt x="10208" y="1229"/>
                    </a:cubicBezTo>
                    <a:cubicBezTo>
                      <a:pt x="10176" y="1450"/>
                      <a:pt x="10019" y="1639"/>
                      <a:pt x="9767" y="1639"/>
                    </a:cubicBezTo>
                    <a:cubicBezTo>
                      <a:pt x="9546" y="1639"/>
                      <a:pt x="9389" y="1450"/>
                      <a:pt x="9389" y="1229"/>
                    </a:cubicBezTo>
                    <a:cubicBezTo>
                      <a:pt x="9389" y="977"/>
                      <a:pt x="9578" y="788"/>
                      <a:pt x="9767" y="788"/>
                    </a:cubicBezTo>
                    <a:close/>
                    <a:moveTo>
                      <a:pt x="4001" y="1607"/>
                    </a:moveTo>
                    <a:cubicBezTo>
                      <a:pt x="4222" y="1607"/>
                      <a:pt x="4379" y="1796"/>
                      <a:pt x="4379" y="2048"/>
                    </a:cubicBezTo>
                    <a:cubicBezTo>
                      <a:pt x="4379" y="2269"/>
                      <a:pt x="4222" y="2489"/>
                      <a:pt x="4001" y="2489"/>
                    </a:cubicBezTo>
                    <a:cubicBezTo>
                      <a:pt x="3749" y="2489"/>
                      <a:pt x="3560" y="2269"/>
                      <a:pt x="3560" y="2048"/>
                    </a:cubicBezTo>
                    <a:cubicBezTo>
                      <a:pt x="3560" y="1796"/>
                      <a:pt x="3749" y="1607"/>
                      <a:pt x="4001" y="1607"/>
                    </a:cubicBezTo>
                    <a:close/>
                    <a:moveTo>
                      <a:pt x="6459" y="4128"/>
                    </a:moveTo>
                    <a:cubicBezTo>
                      <a:pt x="6679" y="4128"/>
                      <a:pt x="6900" y="4317"/>
                      <a:pt x="6900" y="4569"/>
                    </a:cubicBezTo>
                    <a:cubicBezTo>
                      <a:pt x="6868" y="4758"/>
                      <a:pt x="6711" y="4947"/>
                      <a:pt x="6459" y="4947"/>
                    </a:cubicBezTo>
                    <a:cubicBezTo>
                      <a:pt x="6238" y="4947"/>
                      <a:pt x="6081" y="4758"/>
                      <a:pt x="6081" y="4569"/>
                    </a:cubicBezTo>
                    <a:cubicBezTo>
                      <a:pt x="6081" y="4317"/>
                      <a:pt x="6270" y="4128"/>
                      <a:pt x="6459" y="4128"/>
                    </a:cubicBezTo>
                    <a:close/>
                    <a:moveTo>
                      <a:pt x="1229" y="4380"/>
                    </a:moveTo>
                    <a:cubicBezTo>
                      <a:pt x="1481" y="4380"/>
                      <a:pt x="1638" y="4569"/>
                      <a:pt x="1638" y="4789"/>
                    </a:cubicBezTo>
                    <a:cubicBezTo>
                      <a:pt x="1638" y="5041"/>
                      <a:pt x="1481" y="5230"/>
                      <a:pt x="1229" y="5230"/>
                    </a:cubicBezTo>
                    <a:cubicBezTo>
                      <a:pt x="1008" y="5230"/>
                      <a:pt x="788" y="5041"/>
                      <a:pt x="788" y="4789"/>
                    </a:cubicBezTo>
                    <a:cubicBezTo>
                      <a:pt x="788" y="4569"/>
                      <a:pt x="1008" y="4380"/>
                      <a:pt x="1229" y="4380"/>
                    </a:cubicBezTo>
                    <a:close/>
                    <a:moveTo>
                      <a:pt x="9767" y="0"/>
                    </a:moveTo>
                    <a:cubicBezTo>
                      <a:pt x="9105" y="0"/>
                      <a:pt x="8570" y="536"/>
                      <a:pt x="8570" y="1229"/>
                    </a:cubicBezTo>
                    <a:cubicBezTo>
                      <a:pt x="8570" y="1418"/>
                      <a:pt x="8601" y="1576"/>
                      <a:pt x="8664" y="1765"/>
                    </a:cubicBezTo>
                    <a:lnTo>
                      <a:pt x="7026" y="3434"/>
                    </a:lnTo>
                    <a:cubicBezTo>
                      <a:pt x="6868" y="3340"/>
                      <a:pt x="6679" y="3308"/>
                      <a:pt x="6459" y="3308"/>
                    </a:cubicBezTo>
                    <a:cubicBezTo>
                      <a:pt x="6270" y="3308"/>
                      <a:pt x="6112" y="3340"/>
                      <a:pt x="5923" y="3434"/>
                    </a:cubicBezTo>
                    <a:lnTo>
                      <a:pt x="5104" y="2584"/>
                    </a:lnTo>
                    <a:cubicBezTo>
                      <a:pt x="5167" y="2426"/>
                      <a:pt x="5199" y="2237"/>
                      <a:pt x="5199" y="2048"/>
                    </a:cubicBezTo>
                    <a:cubicBezTo>
                      <a:pt x="5199" y="1387"/>
                      <a:pt x="4663" y="788"/>
                      <a:pt x="4001" y="788"/>
                    </a:cubicBezTo>
                    <a:cubicBezTo>
                      <a:pt x="3308" y="788"/>
                      <a:pt x="2773" y="1324"/>
                      <a:pt x="2773" y="2048"/>
                    </a:cubicBezTo>
                    <a:cubicBezTo>
                      <a:pt x="2773" y="2237"/>
                      <a:pt x="2804" y="2395"/>
                      <a:pt x="2899" y="2584"/>
                    </a:cubicBezTo>
                    <a:lnTo>
                      <a:pt x="1796" y="3686"/>
                    </a:lnTo>
                    <a:cubicBezTo>
                      <a:pt x="1638" y="3623"/>
                      <a:pt x="1418" y="3592"/>
                      <a:pt x="1229" y="3592"/>
                    </a:cubicBezTo>
                    <a:cubicBezTo>
                      <a:pt x="567" y="3592"/>
                      <a:pt x="0" y="4128"/>
                      <a:pt x="0" y="4852"/>
                    </a:cubicBezTo>
                    <a:cubicBezTo>
                      <a:pt x="0" y="5514"/>
                      <a:pt x="567" y="6049"/>
                      <a:pt x="1229" y="6049"/>
                    </a:cubicBezTo>
                    <a:cubicBezTo>
                      <a:pt x="1890" y="6049"/>
                      <a:pt x="2458" y="5514"/>
                      <a:pt x="2458" y="4852"/>
                    </a:cubicBezTo>
                    <a:cubicBezTo>
                      <a:pt x="2458" y="4632"/>
                      <a:pt x="2426" y="4474"/>
                      <a:pt x="2332" y="4285"/>
                    </a:cubicBezTo>
                    <a:lnTo>
                      <a:pt x="3434" y="3182"/>
                    </a:lnTo>
                    <a:cubicBezTo>
                      <a:pt x="3592" y="3245"/>
                      <a:pt x="3781" y="3308"/>
                      <a:pt x="4001" y="3308"/>
                    </a:cubicBezTo>
                    <a:cubicBezTo>
                      <a:pt x="4190" y="3308"/>
                      <a:pt x="4348" y="3277"/>
                      <a:pt x="4537" y="3182"/>
                    </a:cubicBezTo>
                    <a:lnTo>
                      <a:pt x="5356" y="4001"/>
                    </a:lnTo>
                    <a:cubicBezTo>
                      <a:pt x="5293" y="4159"/>
                      <a:pt x="5262" y="4348"/>
                      <a:pt x="5262" y="4569"/>
                    </a:cubicBezTo>
                    <a:cubicBezTo>
                      <a:pt x="5262" y="5230"/>
                      <a:pt x="5797" y="5766"/>
                      <a:pt x="6459" y="5766"/>
                    </a:cubicBezTo>
                    <a:cubicBezTo>
                      <a:pt x="7152" y="5766"/>
                      <a:pt x="7687" y="5230"/>
                      <a:pt x="7687" y="4569"/>
                    </a:cubicBezTo>
                    <a:cubicBezTo>
                      <a:pt x="7687" y="4348"/>
                      <a:pt x="7656" y="4191"/>
                      <a:pt x="7561" y="4001"/>
                    </a:cubicBezTo>
                    <a:lnTo>
                      <a:pt x="9231" y="2363"/>
                    </a:lnTo>
                    <a:cubicBezTo>
                      <a:pt x="9389" y="2426"/>
                      <a:pt x="9578" y="2489"/>
                      <a:pt x="9767" y="2489"/>
                    </a:cubicBezTo>
                    <a:cubicBezTo>
                      <a:pt x="10460" y="2489"/>
                      <a:pt x="11027" y="1922"/>
                      <a:pt x="11027" y="1229"/>
                    </a:cubicBezTo>
                    <a:cubicBezTo>
                      <a:pt x="10995" y="536"/>
                      <a:pt x="10460" y="0"/>
                      <a:pt x="9767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/>
              <a:p>
                <a:pPr>
                  <a:buSzPts val="1400"/>
                </a:pPr>
                <a:endParaRPr sz="1050"/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0752"/>
    </mc:Choice>
    <mc:Fallback xmlns="">
      <p:transition advTm="2075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78DFA-B56E-E441-59E8-18707C7C3B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11700" y="-572700"/>
            <a:ext cx="8520600" cy="572700"/>
          </a:xfr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/>
              <a:t>What, why, when, and how</a:t>
            </a:r>
          </a:p>
        </p:txBody>
      </p:sp>
      <p:pic>
        <p:nvPicPr>
          <p:cNvPr id="11" name="Picture 10" descr="A picture of children's block stacked on top of each other showing the letters W, W, W, H.">
            <a:extLst>
              <a:ext uri="{FF2B5EF4-FFF2-40B4-BE49-F238E27FC236}">
                <a16:creationId xmlns:a16="http://schemas.microsoft.com/office/drawing/2014/main" id="{54A45833-5777-D0E6-851E-AF1B5B6A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84" y="235508"/>
            <a:ext cx="3214688" cy="47790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69E508-7EB3-D331-2677-50CEE289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217420" y="545440"/>
            <a:ext cx="56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W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FE7C13-C685-1DE2-2AA3-A84CDA6E2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18004" y="3528013"/>
            <a:ext cx="46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BA28BC-F6AE-8B12-A0F8-3F27599A40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328891" y="1527817"/>
            <a:ext cx="621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DF13333-BD5F-8DF3-7007-98F95AB1C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188042" y="2571750"/>
            <a:ext cx="566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D144E7-27BE-AA0F-B58B-EE88ED225AED}"/>
              </a:ext>
            </a:extLst>
          </p:cNvPr>
          <p:cNvSpPr txBox="1"/>
          <p:nvPr/>
        </p:nvSpPr>
        <p:spPr>
          <a:xfrm>
            <a:off x="4233672" y="-91440"/>
            <a:ext cx="3952210" cy="4924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/>
              <a:t>What?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Why? 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When? </a:t>
            </a:r>
          </a:p>
          <a:p>
            <a:pPr>
              <a:lnSpc>
                <a:spcPct val="150000"/>
              </a:lnSpc>
            </a:pPr>
            <a:r>
              <a:rPr lang="en-US" sz="5400" dirty="0"/>
              <a:t>How?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6DA0E37-5F69-6525-9965-AA11DFF55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5016" y="4112239"/>
            <a:ext cx="957155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5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D062E-72F6-8B67-15C9-406C2C477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947188-DD87-F79F-63FC-8EFA4244B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12" y="65087"/>
            <a:ext cx="8886825" cy="78105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0B18C23-1984-B702-7A80-E38D404A8A6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6007" y="189116"/>
            <a:ext cx="7361808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Universal Screening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911499-5386-A8D7-5118-1B822239BA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29" y="1145966"/>
            <a:ext cx="1130358" cy="31624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F2E95-88BE-61FD-E204-603AEEA83EB7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99032" y="897920"/>
            <a:ext cx="7670038" cy="4108247"/>
          </a:xfrm>
        </p:spPr>
        <p:txBody>
          <a:bodyPr>
            <a:normAutofit fontScale="92500"/>
          </a:bodyPr>
          <a:lstStyle/>
          <a:p>
            <a:pPr marL="127000" indent="0"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What:</a:t>
            </a:r>
            <a:r>
              <a:rPr lang="en-US" sz="2400" dirty="0">
                <a:solidFill>
                  <a:schemeClr val="tx1"/>
                </a:solidFill>
              </a:rPr>
              <a:t> Brief assessments given to all students in math, literacy, behavior, social/emotional competencies, etc. </a:t>
            </a:r>
          </a:p>
          <a:p>
            <a:pPr marL="127000" indent="0"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Why: </a:t>
            </a:r>
            <a:r>
              <a:rPr lang="en-US" sz="2400" dirty="0">
                <a:solidFill>
                  <a:schemeClr val="tx1"/>
                </a:solidFill>
              </a:rPr>
              <a:t>To analyze overall student(s) needs and/or to identify those who may need intervention or enrichment opportunities- </a:t>
            </a:r>
            <a:r>
              <a:rPr lang="en-US" sz="2400" i="1" dirty="0">
                <a:solidFill>
                  <a:schemeClr val="tx1"/>
                </a:solidFill>
              </a:rPr>
              <a:t>“Who needs ______?”</a:t>
            </a:r>
            <a:endParaRPr lang="en-US" sz="2400" dirty="0">
              <a:solidFill>
                <a:schemeClr val="tx1"/>
              </a:solidFill>
            </a:endParaRPr>
          </a:p>
          <a:p>
            <a:pPr marL="127000" indent="0"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tx1"/>
                </a:solidFill>
              </a:rPr>
              <a:t>When</a:t>
            </a:r>
            <a:r>
              <a:rPr lang="en-US" sz="2400" dirty="0">
                <a:solidFill>
                  <a:schemeClr val="tx1"/>
                </a:solidFill>
              </a:rPr>
              <a:t>: Fall, Winter, Spring</a:t>
            </a:r>
          </a:p>
          <a:p>
            <a:pPr marL="127000" indent="0">
              <a:buNone/>
            </a:pPr>
            <a:r>
              <a:rPr lang="en-US" sz="2400" b="1" dirty="0">
                <a:solidFill>
                  <a:schemeClr val="tx1"/>
                </a:solidFill>
              </a:rPr>
              <a:t>How: </a:t>
            </a:r>
            <a:r>
              <a:rPr lang="en-US" sz="2400" dirty="0">
                <a:solidFill>
                  <a:schemeClr val="tx1"/>
                </a:solidFill>
              </a:rPr>
              <a:t>What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you have available, your system and student needs, staff capacity, and resources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8977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3CBE0-FCF4-29B5-AC18-892132ADD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0EFA-77FD-EB36-84E4-AA1B828D03F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6675" y="104775"/>
            <a:ext cx="8844060" cy="741363"/>
          </a:xfrm>
        </p:spPr>
        <p:txBody>
          <a:bodyPr>
            <a:normAutofit/>
          </a:bodyPr>
          <a:lstStyle/>
          <a:p>
            <a:r>
              <a:rPr lang="en-US"/>
              <a:t>Common Universal Screening Assessment Examples </a:t>
            </a:r>
          </a:p>
        </p:txBody>
      </p:sp>
      <p:sp>
        <p:nvSpPr>
          <p:cNvPr id="3" name="Text Placeholder 2" descr="This table lists common universal screening assessments for math and reading which include MAP assessments, STAR assessments, Iowa Assessments, Acadience Math, DIBELS, and i-Ready">
            <a:extLst>
              <a:ext uri="{FF2B5EF4-FFF2-40B4-BE49-F238E27FC236}">
                <a16:creationId xmlns:a16="http://schemas.microsoft.com/office/drawing/2014/main" id="{C7F7307D-DD27-3D23-8012-2A4A479D200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675" y="846138"/>
            <a:ext cx="9077325" cy="3687762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endParaRPr lang="en-US"/>
          </a:p>
          <a:p>
            <a:pPr marL="12700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418E9F-25C8-E348-E813-81E02DA88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307454"/>
              </p:ext>
            </p:extLst>
          </p:nvPr>
        </p:nvGraphicFramePr>
        <p:xfrm>
          <a:off x="255471" y="922373"/>
          <a:ext cx="8699732" cy="3809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9866">
                  <a:extLst>
                    <a:ext uri="{9D8B030D-6E8A-4147-A177-3AD203B41FA5}">
                      <a16:colId xmlns:a16="http://schemas.microsoft.com/office/drawing/2014/main" val="2016492220"/>
                    </a:ext>
                  </a:extLst>
                </a:gridCol>
                <a:gridCol w="4349866">
                  <a:extLst>
                    <a:ext uri="{9D8B030D-6E8A-4147-A177-3AD203B41FA5}">
                      <a16:colId xmlns:a16="http://schemas.microsoft.com/office/drawing/2014/main" val="3616001108"/>
                    </a:ext>
                  </a:extLst>
                </a:gridCol>
              </a:tblGrid>
              <a:tr h="550861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Math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Reading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53069"/>
                  </a:ext>
                </a:extLst>
              </a:tr>
              <a:tr h="843957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Northwest Evaluation Association (NWEA) Measure of Academic Progress (MAP) Growth Math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Dynamic Indicators of Basic Early Literacy Skills</a:t>
                      </a:r>
                    </a:p>
                    <a:p>
                      <a:pPr algn="ctr"/>
                      <a:r>
                        <a:rPr lang="en-US" sz="1800"/>
                        <a:t>(DIBELS)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311534"/>
                  </a:ext>
                </a:extLst>
              </a:tr>
              <a:tr h="593896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Renaissance STAR Math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Renaissance STAR Reading and STAR Early Literacy </a:t>
                      </a:r>
                      <a:endParaRPr lang="en-US" sz="18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264156"/>
                  </a:ext>
                </a:extLst>
              </a:tr>
              <a:tr h="515550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Iowa Assessments (K-12)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i-Ready Assessment for Reading</a:t>
                      </a:r>
                      <a:endParaRPr lang="en-US" sz="1800" b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386879"/>
                  </a:ext>
                </a:extLst>
              </a:tr>
              <a:tr h="593896">
                <a:tc>
                  <a:txBody>
                    <a:bodyPr/>
                    <a:lstStyle/>
                    <a:p>
                      <a:pPr algn="ctr"/>
                      <a:endParaRPr lang="en-US" sz="1800"/>
                    </a:p>
                    <a:p>
                      <a:pPr algn="ctr"/>
                      <a:r>
                        <a:rPr lang="en-US" sz="1800"/>
                        <a:t>Acadience Math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Acadience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Reading K-6 </a:t>
                      </a:r>
                    </a:p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(including Rapid Automatized Naming (RAN), Spelling, and Word Use Fluency-Revised)</a:t>
                      </a:r>
                      <a:endParaRPr lang="en-US" sz="1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182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8DBBE6A-8B74-7F30-E29C-CFD5DB8B4AF4}"/>
              </a:ext>
            </a:extLst>
          </p:cNvPr>
          <p:cNvSpPr txBox="1"/>
          <p:nvPr/>
        </p:nvSpPr>
        <p:spPr>
          <a:xfrm>
            <a:off x="70287" y="4731984"/>
            <a:ext cx="4185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hlinkClick r:id="rId3"/>
              </a:rPr>
              <a:t>CDE Mathematics Resource Bank</a:t>
            </a:r>
            <a:endParaRPr 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796D6-EC87-BAEE-E985-B7E107074287}"/>
              </a:ext>
            </a:extLst>
          </p:cNvPr>
          <p:cNvSpPr txBox="1"/>
          <p:nvPr/>
        </p:nvSpPr>
        <p:spPr>
          <a:xfrm>
            <a:off x="4350170" y="4761493"/>
            <a:ext cx="5030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hlinkClick r:id="rId4"/>
              </a:rPr>
              <a:t>CDE READ Act Approved Screeners (Interim)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80806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C0E1B-1E8D-2966-DEFF-FB9E06A72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FD214-0142-53F8-41FF-8CC1D69611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126"/>
            <a:ext cx="8844060" cy="741363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Common Universal Screening Assessment Example:-Behavior/Social Emotional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0A3371-47FB-5E5E-E167-417AA8BFBAFA}"/>
              </a:ext>
            </a:extLst>
          </p:cNvPr>
          <p:cNvSpPr txBox="1"/>
          <p:nvPr/>
        </p:nvSpPr>
        <p:spPr>
          <a:xfrm>
            <a:off x="472611" y="1140431"/>
            <a:ext cx="819877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en-US" sz="2200" b="1" dirty="0"/>
              <a:t>Behavioral and Emotional Screening Systems</a:t>
            </a:r>
            <a:endParaRPr lang="en-US" sz="2200" dirty="0"/>
          </a:p>
          <a:p>
            <a:pPr algn="ctr" fontAlgn="t"/>
            <a:r>
              <a:rPr lang="en-US" sz="2000" dirty="0"/>
              <a:t>Behavioral and Emotional Screening System (BASC-3 BESS)</a:t>
            </a:r>
          </a:p>
          <a:p>
            <a:pPr algn="ctr" fontAlgn="t"/>
            <a:r>
              <a:rPr lang="en-US" sz="2000" dirty="0"/>
              <a:t>Behavior Intervention Monitoring Assessment System (BIMAS-2)</a:t>
            </a:r>
          </a:p>
          <a:p>
            <a:pPr algn="ctr" fontAlgn="t"/>
            <a:r>
              <a:rPr lang="en-US" sz="2000" dirty="0"/>
              <a:t>Devereux Student Strengths Assessment (DESSA)</a:t>
            </a:r>
          </a:p>
          <a:p>
            <a:pPr algn="ctr" fontAlgn="t"/>
            <a:r>
              <a:rPr lang="en-US" sz="2000" dirty="0"/>
              <a:t>Preschool and Kindergarten Behavior Scales (PKBS-2)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946B3B-729B-0B69-6B6C-306504CD1DAC}"/>
              </a:ext>
            </a:extLst>
          </p:cNvPr>
          <p:cNvSpPr txBox="1"/>
          <p:nvPr/>
        </p:nvSpPr>
        <p:spPr>
          <a:xfrm>
            <a:off x="760287" y="3556793"/>
            <a:ext cx="72741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 fontAlgn="t">
              <a:buNone/>
            </a:pPr>
            <a:r>
              <a:rPr lang="en-US" sz="2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Cognitive Ability 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en-US" sz="2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creener</a:t>
            </a:r>
          </a:p>
          <a:p>
            <a:pPr marR="0" algn="ctr" rtl="0" fontAlgn="t">
              <a:buNone/>
            </a:pP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Cognitive Abilities Test (</a:t>
            </a:r>
            <a:r>
              <a:rPr lang="en-US" sz="2000" b="0" i="0" u="none" strike="noStrike" dirty="0" err="1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CogAT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90A0C0-8DF0-FC12-3DFE-78A67044F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708" y="1017142"/>
            <a:ext cx="8147407" cy="1972638"/>
          </a:xfrm>
          <a:prstGeom prst="rect">
            <a:avLst/>
          </a:prstGeom>
          <a:noFill/>
          <a:ln w="762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82B189-FEB5-F00E-41E1-442CC5FC4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2611" y="3287730"/>
            <a:ext cx="8198778" cy="133564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14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54063-0F04-FE0D-1178-DC2BDDDAF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51916F-EA77-6532-BA38-765A5A3C3A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12" y="65087"/>
            <a:ext cx="8886825" cy="7810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B4A4027-3237-6D4D-23FD-42C9168DAA9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82563" y="214476"/>
            <a:ext cx="812984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Diagnostic (Skill Gap Identification)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D03949-F6CD-81B3-1DF1-AE4EE4507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2" y="1275345"/>
            <a:ext cx="1130358" cy="31624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97827-3A13-EA40-8F40-C370428CB6E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08785" y="954695"/>
            <a:ext cx="7752652" cy="4605401"/>
          </a:xfrm>
        </p:spPr>
        <p:txBody>
          <a:bodyPr>
            <a:noAutofit/>
          </a:bodyPr>
          <a:lstStyle/>
          <a:p>
            <a:pPr marL="12700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What: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2400" dirty="0">
                <a:solidFill>
                  <a:schemeClr val="tx1"/>
                </a:solidFill>
              </a:rPr>
              <a:t>inpoint student’s </a:t>
            </a:r>
            <a:r>
              <a:rPr lang="en-US" sz="2400" u="sng" dirty="0">
                <a:solidFill>
                  <a:schemeClr val="tx1"/>
                </a:solidFill>
              </a:rPr>
              <a:t>precise skill deficits</a:t>
            </a:r>
            <a:r>
              <a:rPr lang="en-US" sz="2400" dirty="0">
                <a:solidFill>
                  <a:schemeClr val="tx1"/>
                </a:solidFill>
              </a:rPr>
              <a:t> to guide individualized intervention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planning </a:t>
            </a:r>
          </a:p>
          <a:p>
            <a:pPr marL="12700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Why: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Identification of specific skills, helps us better match targeted intervention to student needs-guides what skills to work on. </a:t>
            </a:r>
          </a:p>
          <a:p>
            <a:pPr marL="12700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When: </a:t>
            </a:r>
            <a:r>
              <a:rPr lang="en-US" sz="2400" dirty="0">
                <a:solidFill>
                  <a:schemeClr val="tx1"/>
                </a:solidFill>
              </a:rPr>
              <a:t>Administered after a student(s) are flagged by a screener or before instruction begins </a:t>
            </a:r>
            <a:endParaRPr lang="en-US" sz="2400" b="1" dirty="0">
              <a:solidFill>
                <a:schemeClr val="tx1"/>
              </a:solidFill>
              <a:latin typeface="+mn-lt"/>
            </a:endParaRPr>
          </a:p>
          <a:p>
            <a:pPr marL="127000" indent="0">
              <a:lnSpc>
                <a:spcPct val="100000"/>
              </a:lnSpc>
              <a:spcAft>
                <a:spcPts val="18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How: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Individually or in small group setting</a:t>
            </a:r>
          </a:p>
        </p:txBody>
      </p:sp>
    </p:spTree>
    <p:extLst>
      <p:ext uri="{BB962C8B-B14F-4D97-AF65-F5344CB8AC3E}">
        <p14:creationId xmlns:p14="http://schemas.microsoft.com/office/powerpoint/2010/main" val="1615244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D1BDE-0394-C50C-9CF6-4D622AA5A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ECDD0-429B-FA1B-5930-E012F54771C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989" y="163311"/>
            <a:ext cx="7169150" cy="741363"/>
          </a:xfrm>
        </p:spPr>
        <p:txBody>
          <a:bodyPr/>
          <a:lstStyle/>
          <a:p>
            <a:r>
              <a:rPr lang="en-US"/>
              <a:t>Common Diagnostic Assessment Examples</a:t>
            </a:r>
          </a:p>
        </p:txBody>
      </p:sp>
      <p:sp>
        <p:nvSpPr>
          <p:cNvPr id="3" name="Text Placeholder 2" descr="This is a table that lists common diagnostic assessments in math and reading such as STAR Math, i-Ready Math Diagnostic, EasyCBM, Exact Path Diagnostic, STAR Reading, mClass, and STAR Early Learning">
            <a:extLst>
              <a:ext uri="{FF2B5EF4-FFF2-40B4-BE49-F238E27FC236}">
                <a16:creationId xmlns:a16="http://schemas.microsoft.com/office/drawing/2014/main" id="{EC14C5A0-95FE-85CB-2308-38750B43846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675" y="846138"/>
            <a:ext cx="9077325" cy="3392688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endParaRPr lang="en-US"/>
          </a:p>
          <a:p>
            <a:pPr marL="12700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872B6EC-4AB0-3E25-0913-9F11A6805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068022"/>
              </p:ext>
            </p:extLst>
          </p:nvPr>
        </p:nvGraphicFramePr>
        <p:xfrm>
          <a:off x="211003" y="904674"/>
          <a:ext cx="8801008" cy="3162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0504">
                  <a:extLst>
                    <a:ext uri="{9D8B030D-6E8A-4147-A177-3AD203B41FA5}">
                      <a16:colId xmlns:a16="http://schemas.microsoft.com/office/drawing/2014/main" val="2016492220"/>
                    </a:ext>
                  </a:extLst>
                </a:gridCol>
                <a:gridCol w="4400504">
                  <a:extLst>
                    <a:ext uri="{9D8B030D-6E8A-4147-A177-3AD203B41FA5}">
                      <a16:colId xmlns:a16="http://schemas.microsoft.com/office/drawing/2014/main" val="3616001108"/>
                    </a:ext>
                  </a:extLst>
                </a:gridCol>
              </a:tblGrid>
              <a:tr h="593214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Math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Reading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53069"/>
                  </a:ext>
                </a:extLst>
              </a:tr>
              <a:tr h="734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Renaissance STAR Math Assessment (student report)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Renaissance STAR Reading Assessment (student report)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311534"/>
                  </a:ext>
                </a:extLst>
              </a:tr>
              <a:tr h="639557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i-Ready Math Diagnostic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mCLASS with DIBELS 8th Edition, 2018</a:t>
                      </a:r>
                      <a:endParaRPr lang="en-US" sz="1800" b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264156"/>
                  </a:ext>
                </a:extLst>
              </a:tr>
              <a:tr h="555187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EasyCBM Math (with error analysis)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i-Ready Assessment for Reading</a:t>
                      </a:r>
                      <a:endParaRPr lang="en-US" sz="1800" b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386879"/>
                  </a:ext>
                </a:extLst>
              </a:tr>
              <a:tr h="639557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Exact Path Diagnostic Assessment Math (3-8)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Star Early Learning (English and Spanish)*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182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D2041AF-1306-8876-9719-7CCA3251B3F5}"/>
              </a:ext>
            </a:extLst>
          </p:cNvPr>
          <p:cNvSpPr txBox="1"/>
          <p:nvPr/>
        </p:nvSpPr>
        <p:spPr>
          <a:xfrm>
            <a:off x="326728" y="4323221"/>
            <a:ext cx="3981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hlinkClick r:id="rId3"/>
              </a:rPr>
              <a:t>CDE Math Resource Database</a:t>
            </a:r>
            <a:endParaRPr lang="en-US" sz="2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BA8C31-B092-F8BA-BBE2-40BAE61573D7}"/>
              </a:ext>
            </a:extLst>
          </p:cNvPr>
          <p:cNvSpPr txBox="1"/>
          <p:nvPr/>
        </p:nvSpPr>
        <p:spPr>
          <a:xfrm>
            <a:off x="4912821" y="4353999"/>
            <a:ext cx="4231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hlinkClick r:id="rId4"/>
              </a:rPr>
              <a:t>CDE Reading Diagnostic Assessments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9298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6E91B-4686-125A-2796-8759A2202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5A6F8-A78B-2695-799B-B6BC842896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989" y="163311"/>
            <a:ext cx="8880022" cy="741363"/>
          </a:xfrm>
        </p:spPr>
        <p:txBody>
          <a:bodyPr/>
          <a:lstStyle/>
          <a:p>
            <a:r>
              <a:rPr lang="en-US"/>
              <a:t>Informal Diagnostic Assessment Examples</a:t>
            </a:r>
          </a:p>
        </p:txBody>
      </p:sp>
      <p:sp>
        <p:nvSpPr>
          <p:cNvPr id="3" name="Text Placeholder 2" descr="This is a table that lists common diagnostic assessments in math and reading such as STAR Math, i-Ready Math Diagnostic, EasyCBM, Exact Path Diagnostic, STAR Reading, mClass, and STAR Early Learning">
            <a:extLst>
              <a:ext uri="{FF2B5EF4-FFF2-40B4-BE49-F238E27FC236}">
                <a16:creationId xmlns:a16="http://schemas.microsoft.com/office/drawing/2014/main" id="{2BC1936A-74BA-6CBB-42BD-A8B3E71E4D6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675" y="846138"/>
            <a:ext cx="9077325" cy="3392688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endParaRPr lang="en-US"/>
          </a:p>
          <a:p>
            <a:pPr marL="127000" indent="0">
              <a:buNone/>
            </a:pP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9FBEE5-CA22-9FE9-927F-E3743A054A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061766"/>
              </p:ext>
            </p:extLst>
          </p:nvPr>
        </p:nvGraphicFramePr>
        <p:xfrm>
          <a:off x="211003" y="904674"/>
          <a:ext cx="8801007" cy="2349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669">
                  <a:extLst>
                    <a:ext uri="{9D8B030D-6E8A-4147-A177-3AD203B41FA5}">
                      <a16:colId xmlns:a16="http://schemas.microsoft.com/office/drawing/2014/main" val="2016492220"/>
                    </a:ext>
                  </a:extLst>
                </a:gridCol>
                <a:gridCol w="2933669">
                  <a:extLst>
                    <a:ext uri="{9D8B030D-6E8A-4147-A177-3AD203B41FA5}">
                      <a16:colId xmlns:a16="http://schemas.microsoft.com/office/drawing/2014/main" val="515768845"/>
                    </a:ext>
                  </a:extLst>
                </a:gridCol>
                <a:gridCol w="2933669">
                  <a:extLst>
                    <a:ext uri="{9D8B030D-6E8A-4147-A177-3AD203B41FA5}">
                      <a16:colId xmlns:a16="http://schemas.microsoft.com/office/drawing/2014/main" val="3616001108"/>
                    </a:ext>
                  </a:extLst>
                </a:gridCol>
              </a:tblGrid>
              <a:tr h="593214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Math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Behavior or Social-emotional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Literacy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53069"/>
                  </a:ext>
                </a:extLst>
              </a:tr>
              <a:tr h="734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Error 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Observation logs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Error analysis of reading passages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311534"/>
                  </a:ext>
                </a:extLst>
              </a:tr>
              <a:tr h="639557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Math interviews or think-alouds</a:t>
                      </a:r>
                      <a:endParaRPr lang="en-US" sz="180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ABC (Antecedent-Behavior-Consequence) charts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Writing samples with rubrics</a:t>
                      </a:r>
                      <a:endParaRPr lang="en-US" sz="18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26415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C9194A0-E730-C01A-0D7C-957DCFB5DBCE}"/>
              </a:ext>
            </a:extLst>
          </p:cNvPr>
          <p:cNvSpPr txBox="1"/>
          <p:nvPr/>
        </p:nvSpPr>
        <p:spPr>
          <a:xfrm>
            <a:off x="211003" y="3511296"/>
            <a:ext cx="88010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Informal diagnostics are:</a:t>
            </a:r>
          </a:p>
          <a:p>
            <a:r>
              <a:rPr lang="en-US" sz="2000" b="1" dirty="0"/>
              <a:t>Flexible </a:t>
            </a:r>
            <a:r>
              <a:rPr lang="en-US" sz="2000" dirty="0"/>
              <a:t>– created or adapted by educators.</a:t>
            </a:r>
          </a:p>
          <a:p>
            <a:r>
              <a:rPr lang="en-US" sz="2000" b="1" dirty="0"/>
              <a:t>Targeted</a:t>
            </a:r>
            <a:r>
              <a:rPr lang="en-US" sz="2000" dirty="0"/>
              <a:t> – focus on one specific skill or concept.</a:t>
            </a:r>
          </a:p>
          <a:p>
            <a:r>
              <a:rPr lang="en-US" sz="2000" b="1" dirty="0"/>
              <a:t>Actionable</a:t>
            </a:r>
            <a:r>
              <a:rPr lang="en-US" sz="2000" dirty="0"/>
              <a:t> – results can be used immediately to adjust instruction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534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033CF-A90D-7CCB-C5A0-67AED360F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5812A9-BA82-8239-CEED-401A8492FA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12" y="65087"/>
            <a:ext cx="8886825" cy="7810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2116AB50-E716-76AF-3228-D38FC45C54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1699" y="166255"/>
            <a:ext cx="864973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Formative Assessments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40DED3-9513-1B5D-25FA-A9B414B6DD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80078"/>
            <a:ext cx="1130358" cy="31624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EE5F5-6EB6-59D3-2CE5-5F9776B4A68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08100" y="1180078"/>
            <a:ext cx="7835900" cy="3898335"/>
          </a:xfrm>
        </p:spPr>
        <p:txBody>
          <a:bodyPr>
            <a:noAutofit/>
          </a:bodyPr>
          <a:lstStyle/>
          <a:p>
            <a:pPr marL="12700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What: 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/>
              </a:rPr>
              <a:t>Formative assessments are ongoing checks for understanding. 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 marL="12700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Why: 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/>
              </a:rPr>
              <a:t>To provide immediate feedback to guide teaching and support student learning in real time.</a:t>
            </a:r>
          </a:p>
          <a:p>
            <a:pPr marL="12700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When: </a:t>
            </a:r>
            <a:r>
              <a:rPr lang="en-US" sz="2400" dirty="0">
                <a:solidFill>
                  <a:schemeClr val="tx1"/>
                </a:solidFill>
                <a:latin typeface="+mj-lt"/>
                <a:cs typeface="Arial"/>
              </a:rPr>
              <a:t>Used directly before, after, or during instruction.</a:t>
            </a:r>
            <a:endParaRPr lang="en-US" sz="2400" dirty="0">
              <a:solidFill>
                <a:schemeClr val="tx1"/>
              </a:solidFill>
              <a:latin typeface="+mj-lt"/>
            </a:endParaRPr>
          </a:p>
          <a:p>
            <a:pPr marL="12700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How: </a:t>
            </a:r>
            <a:r>
              <a:rPr lang="en-US" sz="2400" dirty="0">
                <a:solidFill>
                  <a:schemeClr val="tx1"/>
                </a:solidFill>
                <a:latin typeface="Arial"/>
                <a:cs typeface="Arial"/>
              </a:rPr>
              <a:t>quizzes, class discussions, exit tickets, or observations</a:t>
            </a:r>
          </a:p>
          <a:p>
            <a:pPr marL="127000" indent="0">
              <a:buNone/>
            </a:pP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5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99DC-5AF4-A1B0-0C92-E560ED7A1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94" y="190885"/>
            <a:ext cx="8160252" cy="567314"/>
          </a:xfrm>
        </p:spPr>
        <p:txBody>
          <a:bodyPr>
            <a:noAutofit/>
          </a:bodyPr>
          <a:lstStyle/>
          <a:p>
            <a:r>
              <a:rPr lang="en-US" sz="3600">
                <a:solidFill>
                  <a:schemeClr val="tx1"/>
                </a:solidFill>
                <a:latin typeface="+mn-lt"/>
              </a:rPr>
              <a:t>Introductions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7782E1-C712-A3FE-28B1-B926744DB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" y="981066"/>
            <a:ext cx="9062720" cy="4056925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</a:rPr>
              <a:t>In the chat, please add your: </a:t>
            </a:r>
          </a:p>
          <a:p>
            <a:r>
              <a:rPr lang="en-US" dirty="0">
                <a:solidFill>
                  <a:schemeClr val="tx1"/>
                </a:solidFill>
              </a:rPr>
              <a:t>Name </a:t>
            </a:r>
          </a:p>
          <a:p>
            <a:r>
              <a:rPr lang="en-US" dirty="0">
                <a:solidFill>
                  <a:schemeClr val="tx1"/>
                </a:solidFill>
              </a:rPr>
              <a:t>Roll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</a:rPr>
              <a:t>Do you support elementary, secondary, or district wide (all levels)?</a:t>
            </a:r>
          </a:p>
          <a:p>
            <a:pPr marL="114300" indent="0">
              <a:buNone/>
            </a:pPr>
            <a:r>
              <a:rPr lang="en-US" b="1" dirty="0">
                <a:solidFill>
                  <a:schemeClr val="tx1"/>
                </a:solidFill>
              </a:rPr>
              <a:t>Who we are: 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Evan Daldegan – Colorado Multi-Tiered System of Support (COMTSS) Implementation Specialist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Heather Baskin – Assistant Director of Gifted Education </a:t>
            </a:r>
          </a:p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Christina Kirchhof – COMTSS Implementation Specialist </a:t>
            </a:r>
          </a:p>
          <a:p>
            <a:pPr marL="114300" indent="0">
              <a:buNone/>
            </a:pPr>
            <a:endParaRPr lang="en-US" sz="16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This series is presented in collaboration with the Office of Special Education, Office of Gifted Education, and the Office of Standards and Instructional Support.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3B67A3-585A-9295-BBE1-4660198E8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2026" y="70357"/>
            <a:ext cx="2734312" cy="182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0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FD4CC-F83B-C63A-450A-9496DE76F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B5B6F7-3CF2-90EF-BD5B-26A3EB55E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12" y="65087"/>
            <a:ext cx="8886825" cy="7810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227A71-DEDB-AF75-1999-2E94EB5EAA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4613" y="166255"/>
            <a:ext cx="8886824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Formative Assessment: Progress Monitoring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EA74B-A707-B630-4B84-443CC8DE6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2" y="1054526"/>
            <a:ext cx="1130358" cy="31624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7F9C5-03B4-FDBF-80D3-967DC0D7E82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04970" y="959415"/>
            <a:ext cx="7938522" cy="3877761"/>
          </a:xfrm>
        </p:spPr>
        <p:txBody>
          <a:bodyPr>
            <a:noAutofit/>
          </a:bodyPr>
          <a:lstStyle/>
          <a:p>
            <a:pPr marL="12700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What: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U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sed to assess if a student is making adequate academic or behavioral progress. </a:t>
            </a:r>
          </a:p>
          <a:p>
            <a:pPr marL="12700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Why: 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Evaluates the effectiveness of instruction or interventions. Helps educators make informed decisions about continuing, modifying, or intensifying support.</a:t>
            </a:r>
          </a:p>
          <a:p>
            <a:pPr marL="12700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When: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Involves regularly collecting and analyzing data</a:t>
            </a:r>
          </a:p>
          <a:p>
            <a:pPr marL="127000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How: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Requires previous determination of current state and specific future goals</a:t>
            </a:r>
          </a:p>
          <a:p>
            <a:pPr marL="127000" indent="0">
              <a:lnSpc>
                <a:spcPct val="150000"/>
              </a:lnSpc>
              <a:buNone/>
            </a:pP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51102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FAFDD1-ED70-82E9-9217-4E0D4E293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EFF7-FE45-CC8F-88C5-4959EF70F9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1989" y="163311"/>
            <a:ext cx="7169150" cy="741363"/>
          </a:xfrm>
        </p:spPr>
        <p:txBody>
          <a:bodyPr/>
          <a:lstStyle/>
          <a:p>
            <a:r>
              <a:rPr lang="en-US"/>
              <a:t>Common Progress Monitoring Examples</a:t>
            </a:r>
          </a:p>
        </p:txBody>
      </p:sp>
      <p:sp>
        <p:nvSpPr>
          <p:cNvPr id="3" name="Text Placeholder 2" descr="This table lists common progress monitoring assessments in the areas of math and reading such as aimsweb plus, acadience, i-Ready, and STAR assessments">
            <a:extLst>
              <a:ext uri="{FF2B5EF4-FFF2-40B4-BE49-F238E27FC236}">
                <a16:creationId xmlns:a16="http://schemas.microsoft.com/office/drawing/2014/main" id="{00F2CAD6-A5AD-01A5-EEA4-745681B2AFC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675" y="846137"/>
            <a:ext cx="9077325" cy="3854831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endParaRPr lang="en-US"/>
          </a:p>
          <a:p>
            <a:pPr marL="127000" indent="0">
              <a:buNone/>
            </a:pPr>
            <a:endParaRPr lang="en-US"/>
          </a:p>
        </p:txBody>
      </p:sp>
      <p:graphicFrame>
        <p:nvGraphicFramePr>
          <p:cNvPr id="4" name="Table 3" descr="This table lists common progress monitoring examples such as aimswebPlus, Acadience, i-Ready, Istation, and STAR assessments">
            <a:extLst>
              <a:ext uri="{FF2B5EF4-FFF2-40B4-BE49-F238E27FC236}">
                <a16:creationId xmlns:a16="http://schemas.microsoft.com/office/drawing/2014/main" id="{9F028F22-79CE-C5F4-EB7F-159027CD69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7741654"/>
              </p:ext>
            </p:extLst>
          </p:nvPr>
        </p:nvGraphicFramePr>
        <p:xfrm>
          <a:off x="211003" y="868120"/>
          <a:ext cx="8801008" cy="3796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0504">
                  <a:extLst>
                    <a:ext uri="{9D8B030D-6E8A-4147-A177-3AD203B41FA5}">
                      <a16:colId xmlns:a16="http://schemas.microsoft.com/office/drawing/2014/main" val="2016492220"/>
                    </a:ext>
                  </a:extLst>
                </a:gridCol>
                <a:gridCol w="4400504">
                  <a:extLst>
                    <a:ext uri="{9D8B030D-6E8A-4147-A177-3AD203B41FA5}">
                      <a16:colId xmlns:a16="http://schemas.microsoft.com/office/drawing/2014/main" val="3616001108"/>
                    </a:ext>
                  </a:extLst>
                </a:gridCol>
              </a:tblGrid>
              <a:tr h="593214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Math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Reading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53069"/>
                  </a:ext>
                </a:extLst>
              </a:tr>
              <a:tr h="734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aimswebPlus Math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Acadience Reading K-6 (aka DIBELS Next®)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311534"/>
                  </a:ext>
                </a:extLst>
              </a:tr>
              <a:tr h="639557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i-Ready Diagnostic and Growth Monitoring (Math)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latin typeface="+mn-lt"/>
                        </a:rPr>
                        <a:t>aimswebPlus 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2641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+mn-lt"/>
                        </a:rPr>
                        <a:t>Istation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>
                          <a:latin typeface="+mn-lt"/>
                        </a:rPr>
                        <a:t>i-Ready Diagnostic and Growth Monitoring (Reading)</a:t>
                      </a:r>
                    </a:p>
                    <a:p>
                      <a:pPr algn="ctr"/>
                      <a:endParaRPr lang="en-US" sz="1800" b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8386879"/>
                  </a:ext>
                </a:extLst>
              </a:tr>
              <a:tr h="6395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Renaissance STAR Math Assessment (Student Progress Monitoring Report)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Renaissance STAR Reading Assessment (Student Progress Monitoring Report)</a:t>
                      </a:r>
                    </a:p>
                    <a:p>
                      <a:pPr algn="ctr"/>
                      <a:endParaRPr lang="en-US" sz="18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182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C7C607-50CE-9D99-7001-FFDB263DCA77}"/>
              </a:ext>
            </a:extLst>
          </p:cNvPr>
          <p:cNvSpPr txBox="1"/>
          <p:nvPr/>
        </p:nvSpPr>
        <p:spPr>
          <a:xfrm>
            <a:off x="435910" y="4664415"/>
            <a:ext cx="3981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hlinkClick r:id="rId3"/>
              </a:rPr>
              <a:t>CDE Math Resource Database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559679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675819-C997-5B93-0536-4D03C0F3A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20B3466-2900-4161-667F-FC98D4E0C7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3713" y="104775"/>
            <a:ext cx="8650287" cy="741363"/>
          </a:xfrm>
        </p:spPr>
        <p:txBody>
          <a:bodyPr/>
          <a:lstStyle/>
          <a:p>
            <a:pPr algn="ctr"/>
            <a:r>
              <a:rPr lang="en-US" sz="3200" b="1">
                <a:latin typeface="+mn-lt"/>
              </a:rPr>
              <a:t>Summative Assessments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C295E-6C5C-059F-7913-6FC58123B32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362456" y="1081141"/>
            <a:ext cx="7598981" cy="3838100"/>
          </a:xfrm>
        </p:spPr>
        <p:txBody>
          <a:bodyPr>
            <a:noAutofit/>
          </a:bodyPr>
          <a:lstStyle/>
          <a:p>
            <a:pPr marL="127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What: 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Summative assessments evaluate total student learning.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127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Why: 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They help determine whether learning goals have been met.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127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When: 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End of an instructional period, such as a unit, semester, or school year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  <a:p>
            <a:pPr marL="12700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How: </a:t>
            </a:r>
            <a:r>
              <a:rPr lang="en-US" sz="2400" dirty="0">
                <a:solidFill>
                  <a:schemeClr val="tx1"/>
                </a:solidFill>
                <a:latin typeface="+mn-lt"/>
                <a:cs typeface="Arial"/>
              </a:rPr>
              <a:t>These include final exams, standardized tests, or end-of-unit projects.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5FB43F-FC74-96E6-DF8E-636CD22FB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12" y="65087"/>
            <a:ext cx="888682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F115BB-4B53-19C9-3230-68F014E21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679" y="104775"/>
            <a:ext cx="5505165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33194-BAED-E9DE-8F33-B92D805D3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12" y="1081141"/>
            <a:ext cx="113395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71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356E0-D135-7FBB-5833-774617D60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, yellow, and red square with the words, &quot;Response to Intervention: Key Feature&quot; written on it">
            <a:extLst>
              <a:ext uri="{FF2B5EF4-FFF2-40B4-BE49-F238E27FC236}">
                <a16:creationId xmlns:a16="http://schemas.microsoft.com/office/drawing/2014/main" id="{C65F40B3-0F2C-06BB-4E69-8D569C8B23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12" y="47376"/>
            <a:ext cx="8886825" cy="781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915710-DE2E-7F94-055B-2EF8DB465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2" y="1081141"/>
            <a:ext cx="1133954" cy="3164098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423E806-B973-D9C4-D7D0-59E55E5EC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25062" y="114735"/>
            <a:ext cx="8785924" cy="64633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Four Assessment Types Summary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F3CE3A-F406-814C-390D-0547EB867EF4}"/>
              </a:ext>
            </a:extLst>
          </p:cNvPr>
          <p:cNvSpPr txBox="1"/>
          <p:nvPr/>
        </p:nvSpPr>
        <p:spPr>
          <a:xfrm>
            <a:off x="1556952" y="1382917"/>
            <a:ext cx="78465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400" b="1" dirty="0"/>
              <a:t>Universal Screeners</a:t>
            </a:r>
            <a:r>
              <a:rPr lang="en-US" sz="2400" dirty="0"/>
              <a:t> = </a:t>
            </a:r>
            <a:r>
              <a:rPr lang="en-US" sz="2400" i="1" dirty="0"/>
              <a:t>who</a:t>
            </a:r>
            <a:r>
              <a:rPr lang="en-US" sz="2400" dirty="0"/>
              <a:t> might need help?</a:t>
            </a:r>
          </a:p>
          <a:p>
            <a:pPr>
              <a:spcAft>
                <a:spcPts val="1800"/>
              </a:spcAft>
            </a:pPr>
            <a:r>
              <a:rPr lang="en-US" sz="2400" b="1" dirty="0"/>
              <a:t>Diagnostics</a:t>
            </a:r>
            <a:r>
              <a:rPr lang="en-US" sz="2400" dirty="0"/>
              <a:t> = </a:t>
            </a:r>
            <a:r>
              <a:rPr lang="en-US" sz="2400" i="1" dirty="0"/>
              <a:t>what exactly</a:t>
            </a:r>
            <a:r>
              <a:rPr lang="en-US" sz="2400" dirty="0"/>
              <a:t> do they need?</a:t>
            </a:r>
          </a:p>
          <a:p>
            <a:pPr>
              <a:spcAft>
                <a:spcPts val="1800"/>
              </a:spcAft>
            </a:pPr>
            <a:r>
              <a:rPr lang="en-US" sz="2400" b="1" dirty="0"/>
              <a:t>Formative</a:t>
            </a:r>
            <a:r>
              <a:rPr lang="en-US" sz="2400" dirty="0"/>
              <a:t> = </a:t>
            </a:r>
            <a:r>
              <a:rPr lang="en-US" sz="2400" i="1" dirty="0"/>
              <a:t>how</a:t>
            </a:r>
            <a:r>
              <a:rPr lang="en-US" sz="2400" dirty="0"/>
              <a:t> are they doing in the moment?</a:t>
            </a:r>
          </a:p>
          <a:p>
            <a:pPr marL="630238" indent="-117475">
              <a:spcAft>
                <a:spcPts val="1800"/>
              </a:spcAft>
              <a:buFont typeface="Wingdings" panose="05000000000000000000" pitchFamily="2" charset="2"/>
              <a:buChar char="Ø"/>
              <a:tabLst>
                <a:tab pos="401638" algn="l"/>
              </a:tabLst>
            </a:pPr>
            <a:r>
              <a:rPr lang="en-US" sz="2400" b="1" dirty="0"/>
              <a:t>Progress Monitoring</a:t>
            </a:r>
            <a:r>
              <a:rPr lang="en-US" sz="2400" dirty="0"/>
              <a:t> = is the intervention working?</a:t>
            </a:r>
          </a:p>
          <a:p>
            <a:pPr>
              <a:spcAft>
                <a:spcPts val="1800"/>
              </a:spcAft>
            </a:pPr>
            <a:r>
              <a:rPr lang="en-US" sz="2400" b="1" dirty="0"/>
              <a:t>Summative</a:t>
            </a:r>
            <a:r>
              <a:rPr lang="en-US" sz="2400" dirty="0"/>
              <a:t> = did they reach the end goals?</a:t>
            </a:r>
          </a:p>
        </p:txBody>
      </p:sp>
    </p:spTree>
    <p:extLst>
      <p:ext uri="{BB962C8B-B14F-4D97-AF65-F5344CB8AC3E}">
        <p14:creationId xmlns:p14="http://schemas.microsoft.com/office/powerpoint/2010/main" val="194692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5C944-443A-9852-337A-ACA04C74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94" y="190885"/>
            <a:ext cx="8624486" cy="567314"/>
          </a:xfrm>
        </p:spPr>
        <p:txBody>
          <a:bodyPr/>
          <a:lstStyle/>
          <a:p>
            <a:r>
              <a:rPr lang="en-US" sz="3600" b="1">
                <a:solidFill>
                  <a:schemeClr val="tx1"/>
                </a:solidFill>
                <a:latin typeface="+mn-lt"/>
              </a:rPr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8EBA1-D511-ADC7-DA0E-48DACEBAD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95" y="1101600"/>
            <a:ext cx="6414806" cy="3535200"/>
          </a:xfrm>
        </p:spPr>
        <p:txBody>
          <a:bodyPr>
            <a:normAutofit/>
          </a:bodyPr>
          <a:lstStyle/>
          <a:p>
            <a:pPr marL="127000" indent="0">
              <a:spcAft>
                <a:spcPts val="1800"/>
              </a:spcAft>
              <a:buNone/>
            </a:pPr>
            <a:r>
              <a:rPr lang="en-US" sz="2000" dirty="0">
                <a:hlinkClick r:id="rId3"/>
              </a:rPr>
              <a:t>CDE </a:t>
            </a:r>
            <a:r>
              <a:rPr lang="en-US" sz="2000" dirty="0" err="1">
                <a:hlinkClick r:id="rId3"/>
              </a:rPr>
              <a:t>RtI</a:t>
            </a:r>
            <a:r>
              <a:rPr lang="en-US" sz="2000" dirty="0">
                <a:hlinkClick r:id="rId3"/>
              </a:rPr>
              <a:t> One-Pagers</a:t>
            </a:r>
            <a:endParaRPr lang="en-US" sz="2000" dirty="0">
              <a:hlinkClick r:id="rId4"/>
            </a:endParaRPr>
          </a:p>
          <a:p>
            <a:pPr marL="127000" indent="0">
              <a:spcAft>
                <a:spcPts val="1800"/>
              </a:spcAft>
              <a:buNone/>
            </a:pPr>
            <a:r>
              <a:rPr lang="en-US" sz="2000" dirty="0">
                <a:hlinkClick r:id="rId4"/>
              </a:rPr>
              <a:t>READ Act Approved Assessments</a:t>
            </a:r>
            <a:endParaRPr lang="en-US" sz="2000" dirty="0">
              <a:hlinkClick r:id="rId5"/>
            </a:endParaRPr>
          </a:p>
          <a:p>
            <a:pPr marL="127000" indent="0">
              <a:spcAft>
                <a:spcPts val="1800"/>
              </a:spcAft>
              <a:buNone/>
            </a:pPr>
            <a:r>
              <a:rPr lang="en-US" sz="2000" dirty="0">
                <a:hlinkClick r:id="rId5"/>
              </a:rPr>
              <a:t> CDE’s Mathematics Resource Bank</a:t>
            </a:r>
            <a:endParaRPr lang="en-US" sz="2000" dirty="0">
              <a:hlinkClick r:id="rId6"/>
            </a:endParaRPr>
          </a:p>
          <a:p>
            <a:pPr marL="127000" indent="0">
              <a:spcAft>
                <a:spcPts val="1800"/>
              </a:spcAft>
              <a:buNone/>
            </a:pPr>
            <a:r>
              <a:rPr lang="en-US" sz="2000" dirty="0">
                <a:hlinkClick r:id="rId6"/>
              </a:rPr>
              <a:t>National Center on Intensive Intervention (NCII) </a:t>
            </a:r>
          </a:p>
          <a:p>
            <a:pPr marL="127000" indent="0">
              <a:spcAft>
                <a:spcPts val="1800"/>
              </a:spcAft>
              <a:buNone/>
            </a:pPr>
            <a:r>
              <a:rPr lang="en-US" sz="2000" dirty="0">
                <a:hlinkClick r:id="rId6"/>
              </a:rPr>
              <a:t>Academic Screening Tools Chart</a:t>
            </a:r>
            <a:endParaRPr lang="en-US" dirty="0"/>
          </a:p>
          <a:p>
            <a:pPr marL="127000" indent="0">
              <a:buNone/>
            </a:pPr>
            <a:r>
              <a:rPr lang="en-US" sz="2000" dirty="0" err="1">
                <a:hlinkClick r:id="rId3"/>
              </a:rPr>
              <a:t>RtI</a:t>
            </a:r>
            <a:r>
              <a:rPr lang="en-US" sz="2000" dirty="0">
                <a:hlinkClick r:id="rId3"/>
              </a:rPr>
              <a:t> Tools, Four Assessment Types Inventory Tool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448434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F2584-027C-1A2F-9EA2-722392BD4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66948-B573-B9C7-0FB4-384A9977D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latin typeface="Arial"/>
              </a:rPr>
              <a:t>Collaborative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E18E0-395F-B9A3-0BA8-8F1B8642E3FF}"/>
              </a:ext>
            </a:extLst>
          </p:cNvPr>
          <p:cNvSpPr txBox="1"/>
          <p:nvPr/>
        </p:nvSpPr>
        <p:spPr>
          <a:xfrm>
            <a:off x="137184" y="1024128"/>
            <a:ext cx="598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Assign a note taker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/>
              <a:t>Assign someone to share out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FB00A-1DC8-DB84-F8DD-455D5E48F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24" y="1909742"/>
            <a:ext cx="8680753" cy="278306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/>
              </a:rPr>
              <a:t>What assessment types does your system already have in place? What gaps exist? </a:t>
            </a:r>
          </a:p>
          <a:p>
            <a:r>
              <a:rPr lang="en-US" sz="1800" dirty="0">
                <a:latin typeface="Arial"/>
              </a:rPr>
              <a:t>How do your teams determine whether an assessment is giving actionable data?</a:t>
            </a:r>
          </a:p>
          <a:p>
            <a:r>
              <a:rPr lang="en-US" sz="1800" dirty="0">
                <a:latin typeface="Arial"/>
              </a:rPr>
              <a:t>Who is looking at the data in your schools? Who should be there that is not present? </a:t>
            </a:r>
          </a:p>
          <a:p>
            <a:r>
              <a:rPr lang="en-US" sz="1800" dirty="0">
                <a:latin typeface="Arial"/>
              </a:rPr>
              <a:t>Are you routinely using the data you gather? </a:t>
            </a:r>
          </a:p>
          <a:p>
            <a:pPr>
              <a:lnSpc>
                <a:spcPct val="114999"/>
              </a:lnSpc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CF98EE-C3A6-0A03-EDEA-AECA48A10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405" y="105100"/>
            <a:ext cx="1978411" cy="130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96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7D7DE-2ED1-06F1-FDFA-5D3D15749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+mn-lt"/>
              </a:rPr>
              <a:t>Questions &amp; Answers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AC906-7242-3875-41AF-236FF1E4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593" y="1152475"/>
            <a:ext cx="6294632" cy="30348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+mj-lt"/>
              </a:rPr>
              <a:t>How do we align the four assessment types so they work together instead of feeling separate?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j-lt"/>
              </a:rPr>
              <a:t>How do we communicate assessment purposes and results clearly to families?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j-lt"/>
              </a:rPr>
              <a:t>How do we ensure assessments are culturally and linguistically responsive?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latin typeface="+mj-lt"/>
              </a:rPr>
              <a:t>How can we make progress monitoring efficient without overwhelming staff?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ACEDA9-FC12-71E1-A650-942FC093B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907" y="105100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2613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91D9-9565-46CE-1AF0-3BB41B81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+mn-lt"/>
              </a:rPr>
              <a:t>Feedback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6F1F0A-398B-FB66-DEB0-F8C6D2ACA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5277900" cy="741300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800" dirty="0">
                <a:latin typeface="+mj-lt"/>
                <a:hlinkClick r:id="rId2"/>
              </a:rPr>
              <a:t>October 9</a:t>
            </a:r>
            <a:r>
              <a:rPr lang="en-US" sz="2800" baseline="30000" dirty="0">
                <a:latin typeface="+mj-lt"/>
                <a:hlinkClick r:id="rId2"/>
              </a:rPr>
              <a:t>th</a:t>
            </a:r>
            <a:r>
              <a:rPr lang="en-US" sz="2800" dirty="0">
                <a:latin typeface="+mj-lt"/>
                <a:hlinkClick r:id="rId2"/>
              </a:rPr>
              <a:t> Feedback Form 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35E260-FA88-7FF0-103C-8BF4B7919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075" y="1639819"/>
            <a:ext cx="2943225" cy="1552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B1317-C276-AD6C-B536-29BBCD8C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973" y="1979298"/>
            <a:ext cx="1975931" cy="201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429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390" r="1863" b="7191"/>
          <a:stretch/>
        </p:blipFill>
        <p:spPr>
          <a:xfrm>
            <a:off x="173099" y="98735"/>
            <a:ext cx="3519290" cy="512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6815" r="-27260"/>
          <a:stretch/>
        </p:blipFill>
        <p:spPr>
          <a:xfrm>
            <a:off x="4031823" y="98735"/>
            <a:ext cx="6550560" cy="494603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39589" y="782875"/>
            <a:ext cx="3352800" cy="344706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68569" tIns="34275" rIns="68569" bIns="34275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buClr>
                <a:srgbClr val="000000"/>
              </a:buClr>
              <a:buSzTx/>
              <a:defRPr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For questions or more information please visit:</a:t>
            </a:r>
            <a:br>
              <a:rPr lang="en-US" sz="1800" b="1">
                <a:latin typeface="Tahoma"/>
                <a:ea typeface="Tahoma"/>
                <a:cs typeface="Tahoma"/>
              </a:rPr>
            </a:br>
            <a:br>
              <a:rPr lang="en-US" sz="1500" b="1">
                <a:latin typeface="Tahoma"/>
                <a:ea typeface="Tahoma"/>
                <a:cs typeface="Tahoma"/>
              </a:rPr>
            </a:br>
            <a:r>
              <a:rPr lang="en-US" sz="2000" dirty="0">
                <a:hlinkClick r:id="rId5"/>
              </a:rPr>
              <a:t>www.cde.state.co.us/mtss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  <a:hlinkClick r:id="rId5"/>
              </a:rPr>
              <a:t> </a:t>
            </a:r>
            <a:endParaRPr lang="en-US" sz="2000" dirty="0">
              <a:solidFill>
                <a:srgbClr val="000000"/>
              </a:solidFill>
            </a:endParaRPr>
          </a:p>
          <a:p>
            <a:pPr defTabSz="685800">
              <a:buClr>
                <a:srgbClr val="000000"/>
              </a:buClr>
              <a:buSzTx/>
              <a:defRPr/>
            </a:pPr>
            <a:endParaRPr lang="en-US" sz="1800">
              <a:latin typeface="Calibri"/>
              <a:ea typeface="Calibri"/>
              <a:cs typeface="Calibri"/>
              <a:sym typeface="Calibri"/>
            </a:endParaRPr>
          </a:p>
          <a:p>
            <a:pPr algn="ctr" defTabSz="685800">
              <a:buClr>
                <a:srgbClr val="000000"/>
              </a:buClr>
              <a:buSzTx/>
              <a:defRPr/>
            </a:pPr>
            <a:r>
              <a:rPr lang="en-US" sz="1800" b="1">
                <a:latin typeface="Tahoma"/>
                <a:ea typeface="Tahoma"/>
                <a:cs typeface="Tahoma"/>
                <a:sym typeface="Tahoma"/>
              </a:rPr>
              <a:t>Or email us at: </a:t>
            </a:r>
            <a:br>
              <a:rPr lang="en-US" sz="1600" b="1">
                <a:latin typeface="Tahoma"/>
                <a:ea typeface="Tahoma"/>
                <a:cs typeface="Tahoma"/>
              </a:rPr>
            </a:br>
            <a:br>
              <a:rPr lang="en-US" sz="1600" b="1">
                <a:latin typeface="Tahoma"/>
                <a:ea typeface="Tahoma"/>
                <a:cs typeface="Tahoma"/>
              </a:rPr>
            </a:br>
            <a:r>
              <a:rPr lang="en-US" sz="1600" b="1">
                <a:latin typeface="Tahoma"/>
                <a:ea typeface="Tahoma"/>
                <a:cs typeface="Tahoma"/>
              </a:rPr>
              <a:t>Response to Intervention Mailbox</a:t>
            </a:r>
            <a:br>
              <a:rPr lang="en-US" sz="1600" b="1">
                <a:latin typeface="Tahoma"/>
                <a:ea typeface="Tahoma"/>
                <a:cs typeface="Tahoma"/>
              </a:rPr>
            </a:br>
            <a:br>
              <a:rPr lang="en-US" sz="1600" b="1" dirty="0">
                <a:latin typeface="Tahoma"/>
                <a:ea typeface="Tahoma"/>
                <a:cs typeface="Tahoma"/>
              </a:rPr>
            </a:br>
            <a:r>
              <a:rPr lang="en-US" sz="2000" dirty="0">
                <a:latin typeface="+mn-lt"/>
                <a:ea typeface="Tahoma"/>
                <a:cs typeface="Tahoma"/>
                <a:hlinkClick r:id="rId6"/>
              </a:rPr>
              <a:t>RTI@cde.state.co.us</a:t>
            </a:r>
            <a:r>
              <a:rPr lang="en-US" sz="2000" dirty="0">
                <a:latin typeface="+mn-lt"/>
                <a:ea typeface="Tahoma"/>
                <a:cs typeface="Tahoma"/>
              </a:rPr>
              <a:t> </a:t>
            </a:r>
            <a:br>
              <a:rPr lang="en-US" sz="3600" u="sng"/>
            </a:br>
            <a:br>
              <a:rPr lang="en-US" sz="1800" u="sng"/>
            </a:br>
            <a:endParaRPr lang="en-US" sz="105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25"/>
    </mc:Choice>
    <mc:Fallback xmlns="">
      <p:transition spd="slow" advTm="6182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99F7A-15C9-4AAE-93A7-CE362A784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solidFill>
                  <a:schemeClr val="tx1"/>
                </a:solidFill>
                <a:latin typeface="+mn-lt"/>
              </a:rPr>
              <a:t>Session Norms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E2BEC-10BC-6D8F-EC6F-027D4C1DC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81" y="1097280"/>
            <a:ext cx="7964879" cy="37741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</a:rPr>
              <a:t>Be as virtually present as possible</a:t>
            </a:r>
          </a:p>
          <a:p>
            <a:pPr>
              <a:lnSpc>
                <a:spcPct val="150000"/>
              </a:lnSpc>
            </a:pPr>
            <a:r>
              <a:rPr lang="en-US" sz="2000">
                <a:solidFill>
                  <a:schemeClr val="tx1"/>
                </a:solidFill>
              </a:rPr>
              <a:t>Communicate any needs or questions through zoom chat – we have allotted time to answer questions at the end.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C429BA-028F-F1EB-E318-E5E9A8A47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2799969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020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D02B9-26A1-5CB2-3CE9-7E1629A47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solidFill>
                  <a:schemeClr val="tx1"/>
                </a:solidFill>
                <a:latin typeface="+mj-lt"/>
              </a:rPr>
              <a:t>Objectives and Agenda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9A0C3-DEBF-C00D-1C7C-AEB2E4154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39327"/>
            <a:ext cx="5124474" cy="3480506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fontAlgn="base"/>
            <a:r>
              <a:rPr lang="en-US" dirty="0">
                <a:solidFill>
                  <a:schemeClr val="tx1"/>
                </a:solidFill>
              </a:rPr>
              <a:t>Participants will learn the purpose and types of assessments used within a tiered system, including universal screening, diagnostic assessments, formative, and summative assessments.  </a:t>
            </a:r>
          </a:p>
          <a:p>
            <a:pPr fontAlgn="base"/>
            <a:endParaRPr lang="en-US" dirty="0">
              <a:solidFill>
                <a:schemeClr val="tx1"/>
              </a:solidFill>
            </a:endParaRPr>
          </a:p>
          <a:p>
            <a:pPr fontAlgn="base"/>
            <a:r>
              <a:rPr lang="en-US" dirty="0">
                <a:solidFill>
                  <a:schemeClr val="tx1"/>
                </a:solidFill>
              </a:rPr>
              <a:t>Participants will understand how to adjust supports according to assessment data.</a:t>
            </a:r>
          </a:p>
          <a:p>
            <a:pPr marL="127000" indent="0">
              <a:lnSpc>
                <a:spcPct val="100000"/>
              </a:lnSpc>
              <a:buNone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404D37-EAD3-EC27-3263-B0BCC3A8BFFB}"/>
              </a:ext>
            </a:extLst>
          </p:cNvPr>
          <p:cNvSpPr txBox="1"/>
          <p:nvPr/>
        </p:nvSpPr>
        <p:spPr>
          <a:xfrm>
            <a:off x="5237362" y="2937327"/>
            <a:ext cx="429264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/>
              <a:t>1. Content/Resources-20 minutes</a:t>
            </a:r>
          </a:p>
          <a:p>
            <a:r>
              <a:rPr lang="en-US" sz="2000"/>
              <a:t>2. Breakout Rooms- 25 minutes</a:t>
            </a:r>
          </a:p>
          <a:p>
            <a:r>
              <a:rPr lang="en-US" sz="2000"/>
              <a:t>3. Q&amp;A- 15 minutes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8132DE-E7BB-3083-3791-FB393E2A05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120" y="190885"/>
            <a:ext cx="3022178" cy="20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5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F0884-EA01-0BF1-94CA-EAB7F95EA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+mn-lt"/>
              </a:rPr>
              <a:t>Previous Sessions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FAE355-62E7-B0BF-E7DE-D1AD8FA15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889" y="846400"/>
            <a:ext cx="7258755" cy="3340875"/>
          </a:xfrm>
        </p:spPr>
        <p:txBody>
          <a:bodyPr>
            <a:normAutofit/>
          </a:bodyPr>
          <a:lstStyle/>
          <a:p>
            <a:pPr marL="127000" indent="0">
              <a:spcAft>
                <a:spcPts val="7200"/>
              </a:spcAft>
              <a:buNone/>
            </a:pPr>
            <a:r>
              <a:rPr lang="en-US" sz="2400" b="1" dirty="0">
                <a:latin typeface="+mj-lt"/>
                <a:hlinkClick r:id="rId3"/>
              </a:rPr>
              <a:t>Recording - Response to Intervention (</a:t>
            </a:r>
            <a:r>
              <a:rPr lang="en-US" sz="2400" b="1" dirty="0" err="1">
                <a:latin typeface="+mj-lt"/>
                <a:hlinkClick r:id="rId3"/>
              </a:rPr>
              <a:t>RtI</a:t>
            </a:r>
            <a:r>
              <a:rPr lang="en-US" sz="2400" b="1" dirty="0">
                <a:latin typeface="+mj-lt"/>
                <a:hlinkClick r:id="rId3"/>
              </a:rPr>
              <a:t>) within the Colorado Multi-Tiered System of Supports Framework</a:t>
            </a:r>
            <a:endParaRPr lang="en-US" sz="2400" b="1" dirty="0">
              <a:latin typeface="+mj-lt"/>
            </a:endParaRPr>
          </a:p>
          <a:p>
            <a:pPr marL="127000" indent="0">
              <a:buNone/>
            </a:pPr>
            <a:r>
              <a:rPr lang="en-US" sz="2400" b="1" dirty="0">
                <a:latin typeface="+mj-lt"/>
              </a:rPr>
              <a:t>The Slide Deck </a:t>
            </a:r>
            <a:r>
              <a:rPr lang="en-US" sz="2400" dirty="0">
                <a:latin typeface="+mj-lt"/>
              </a:rPr>
              <a:t>can be found at the bottom of the </a:t>
            </a:r>
            <a:r>
              <a:rPr lang="en-US" sz="2400" dirty="0" err="1">
                <a:latin typeface="+mj-lt"/>
                <a:hlinkClick r:id="rId4"/>
              </a:rPr>
              <a:t>RtI</a:t>
            </a:r>
            <a:r>
              <a:rPr lang="en-US" sz="2400" dirty="0">
                <a:latin typeface="+mj-lt"/>
                <a:hlinkClick r:id="rId4"/>
              </a:rPr>
              <a:t> training page. </a:t>
            </a:r>
            <a:r>
              <a:rPr lang="en-US" sz="2400" dirty="0">
                <a:latin typeface="+mj-lt"/>
              </a:rPr>
              <a:t> </a:t>
            </a:r>
          </a:p>
          <a:p>
            <a:pPr marL="127000" indent="0">
              <a:buNone/>
            </a:pPr>
            <a:endParaRPr lang="en-US" sz="2400" dirty="0">
              <a:latin typeface="+mj-lt"/>
            </a:endParaRPr>
          </a:p>
          <a:p>
            <a:pPr marL="127000" indent="0">
              <a:buNone/>
            </a:pPr>
            <a:endParaRPr lang="en-US" sz="2400" dirty="0">
              <a:latin typeface="+mj-lt"/>
            </a:endParaRPr>
          </a:p>
          <a:p>
            <a:pPr marL="127000" indent="0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7B1FEF-F3CB-8850-164E-A8339F07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5761" y="1125058"/>
            <a:ext cx="1725350" cy="17253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E3EB7-27F2-44E5-B493-EE339341E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0256" y="1857041"/>
            <a:ext cx="714709" cy="714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9B9910-9D24-E163-13B9-4DAAF552B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0256" y="3485811"/>
            <a:ext cx="714709" cy="72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5A963-48B5-1FA7-5ED1-22093890A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DF612-6DE0-3B7D-5EB7-85C077924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05100"/>
            <a:ext cx="7190701" cy="741300"/>
          </a:xfrm>
        </p:spPr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Data Literacy for Response to Intervention </a:t>
            </a:r>
            <a:br>
              <a:rPr lang="en-US" sz="2800" b="1" dirty="0"/>
            </a:br>
            <a:endParaRPr lang="en-US" sz="28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61BC0-BE49-91E0-79D5-B17AD928F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186" y="901312"/>
            <a:ext cx="8566291" cy="3340875"/>
          </a:xfrm>
        </p:spPr>
        <p:txBody>
          <a:bodyPr>
            <a:normAutofit fontScale="77500" lnSpcReduction="20000"/>
          </a:bodyPr>
          <a:lstStyle/>
          <a:p>
            <a:pPr marL="127000" indent="0">
              <a:spcAft>
                <a:spcPts val="1200"/>
              </a:spcAft>
              <a:buNone/>
            </a:pPr>
            <a:r>
              <a:rPr lang="en-US" sz="3600" dirty="0">
                <a:latin typeface="+mn-lt"/>
              </a:rPr>
              <a:t>November 20, 2025 – 8:30-9:30am</a:t>
            </a:r>
            <a:endParaRPr lang="en-US" sz="2600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en-US" sz="2600" dirty="0">
                <a:latin typeface="+mn-lt"/>
              </a:rPr>
              <a:t>Participants will learn how to collect, analyze, and use data to identify student needs, monitor progress, and make informed instructional and intervention decisions.</a:t>
            </a:r>
          </a:p>
          <a:p>
            <a:r>
              <a:rPr lang="en-US" sz="2600" dirty="0">
                <a:latin typeface="+mn-lt"/>
              </a:rPr>
              <a:t>Participants will learn strategies for using assessment data collaboratively in problem-solving teams to make timely, student-centered decisions across all tiers.</a:t>
            </a:r>
          </a:p>
          <a:p>
            <a:pPr marL="127000" indent="0">
              <a:buNone/>
            </a:pPr>
            <a:endParaRPr lang="en-US" sz="2600" b="1" dirty="0">
              <a:latin typeface="+mn-lt"/>
            </a:endParaRPr>
          </a:p>
          <a:p>
            <a:pPr marL="127000" indent="0">
              <a:buNone/>
            </a:pPr>
            <a:r>
              <a:rPr lang="en-US" sz="3400" b="1" dirty="0">
                <a:latin typeface="+mn-lt"/>
                <a:hlinkClick r:id="rId3"/>
              </a:rPr>
              <a:t>Register for November 20</a:t>
            </a:r>
            <a:r>
              <a:rPr lang="en-US" sz="3400" b="1" baseline="30000" dirty="0">
                <a:latin typeface="+mn-lt"/>
                <a:hlinkClick r:id="rId3"/>
              </a:rPr>
              <a:t>th</a:t>
            </a:r>
            <a:r>
              <a:rPr lang="en-US" sz="3400" b="1" dirty="0">
                <a:latin typeface="+mn-lt"/>
                <a:hlinkClick r:id="rId3"/>
              </a:rPr>
              <a:t> here </a:t>
            </a:r>
            <a:endParaRPr lang="en-US" sz="3400" b="1" dirty="0">
              <a:latin typeface="+mn-lt"/>
            </a:endParaRPr>
          </a:p>
          <a:p>
            <a:pPr marL="127000" indent="0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35B72-A173-08BC-AB84-D8429BA7C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2113" y="298570"/>
            <a:ext cx="1066701" cy="10667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66F90D-0E79-6D2D-4CD5-0D6A018525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378" y="3268401"/>
            <a:ext cx="1015566" cy="102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18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36C53-5BD3-6DCA-024A-827F67819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3AC95-A46E-3D29-7F21-B835B1448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88" y="54612"/>
            <a:ext cx="8566290" cy="944224"/>
          </a:xfrm>
        </p:spPr>
        <p:txBody>
          <a:bodyPr/>
          <a:lstStyle/>
          <a:p>
            <a:pPr marL="127000" indent="0"/>
            <a:r>
              <a:rPr lang="en-US" sz="2400" b="1" dirty="0"/>
              <a:t>Integrating Universal Design for Learning within </a:t>
            </a:r>
            <a:br>
              <a:rPr lang="en-US" sz="2400" b="1" dirty="0"/>
            </a:br>
            <a:r>
              <a:rPr lang="en-US" sz="2400" b="1" dirty="0"/>
              <a:t>Response to Intervention</a:t>
            </a:r>
            <a:endParaRPr lang="en-US" sz="32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EE3AC-AF5E-A556-ADA3-3D5DB58F3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888" y="846400"/>
            <a:ext cx="9031111" cy="3545600"/>
          </a:xfrm>
        </p:spPr>
        <p:txBody>
          <a:bodyPr>
            <a:normAutofit fontScale="77500" lnSpcReduction="20000"/>
          </a:bodyPr>
          <a:lstStyle/>
          <a:p>
            <a:pPr marL="127000" indent="0">
              <a:spcAft>
                <a:spcPts val="1200"/>
              </a:spcAft>
              <a:buNone/>
            </a:pPr>
            <a:r>
              <a:rPr lang="en-US" sz="2900" dirty="0">
                <a:latin typeface="+mn-lt"/>
              </a:rPr>
              <a:t>January 15th, 2026 – 8:30-9:30</a:t>
            </a:r>
            <a:endParaRPr lang="en-US" sz="2600" dirty="0">
              <a:latin typeface="+mn-lt"/>
            </a:endParaRPr>
          </a:p>
          <a:p>
            <a:pPr marL="127000" indent="0">
              <a:buNone/>
            </a:pPr>
            <a:r>
              <a:rPr lang="en-US" sz="2600" dirty="0">
                <a:latin typeface="+mn-lt"/>
              </a:rPr>
              <a:t>Participants will: </a:t>
            </a:r>
          </a:p>
          <a:p>
            <a:pPr>
              <a:spcAft>
                <a:spcPts val="600"/>
              </a:spcAft>
            </a:pPr>
            <a:r>
              <a:rPr lang="en-US" sz="2300" dirty="0">
                <a:latin typeface="+mn-lt"/>
              </a:rPr>
              <a:t>Describe how Universal Design for Learning (UDL) principles strengthen Response to Intervention (</a:t>
            </a:r>
            <a:r>
              <a:rPr lang="en-US" sz="2300" dirty="0" err="1">
                <a:latin typeface="+mn-lt"/>
              </a:rPr>
              <a:t>RtI</a:t>
            </a:r>
            <a:r>
              <a:rPr lang="en-US" sz="2300" dirty="0">
                <a:latin typeface="+mn-lt"/>
              </a:rPr>
              <a:t>) by improving access, equity, and effectiveness across all tiers of support.</a:t>
            </a:r>
          </a:p>
          <a:p>
            <a:pPr>
              <a:spcAft>
                <a:spcPts val="600"/>
              </a:spcAft>
            </a:pPr>
            <a:r>
              <a:rPr lang="en-US" sz="2300" dirty="0">
                <a:latin typeface="+mn-lt"/>
              </a:rPr>
              <a:t>Identify ways to embed UDL strategies in core instruction to reduce barriers and support all learners.</a:t>
            </a:r>
          </a:p>
          <a:p>
            <a:pPr>
              <a:spcAft>
                <a:spcPts val="600"/>
              </a:spcAft>
            </a:pPr>
            <a:r>
              <a:rPr lang="en-US" sz="2300" dirty="0">
                <a:latin typeface="+mn-lt"/>
              </a:rPr>
              <a:t>Demonstrate how UDL can inform targeted and intensive interventions, ensuring flexibility and accessibility for diverse learners.</a:t>
            </a:r>
          </a:p>
          <a:p>
            <a:pPr marL="127000" indent="0">
              <a:buNone/>
            </a:pPr>
            <a:r>
              <a:rPr lang="en-US" sz="3100" b="1" dirty="0">
                <a:latin typeface="+mn-lt"/>
                <a:hlinkClick r:id="rId3"/>
              </a:rPr>
              <a:t>Register for January 15</a:t>
            </a:r>
            <a:r>
              <a:rPr lang="en-US" sz="3100" b="1" baseline="30000" dirty="0">
                <a:latin typeface="+mn-lt"/>
                <a:hlinkClick r:id="rId3"/>
              </a:rPr>
              <a:t>th</a:t>
            </a:r>
            <a:r>
              <a:rPr lang="en-US" sz="3100" b="1" dirty="0">
                <a:latin typeface="+mn-lt"/>
                <a:hlinkClick r:id="rId3"/>
              </a:rPr>
              <a:t> here</a:t>
            </a:r>
            <a:endParaRPr lang="en-US" sz="3100" b="1" dirty="0">
              <a:latin typeface="+mn-lt"/>
            </a:endParaRPr>
          </a:p>
          <a:p>
            <a:endParaRPr lang="en-US" sz="2600" dirty="0">
              <a:latin typeface="+mn-lt"/>
            </a:endParaRPr>
          </a:p>
          <a:p>
            <a:pPr marL="127000" indent="0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5B078E-E409-7465-B6C6-ECFFB40B6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711" y="636549"/>
            <a:ext cx="1092279" cy="1092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A657F8-3B2D-D1A9-DAF7-D8EFD442C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287" y="3708996"/>
            <a:ext cx="892855" cy="89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4BC3F-E7F5-6B50-6DE1-C7FA6236A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60024F-E39B-6A4A-F852-9756770324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61" y="149486"/>
            <a:ext cx="8886825" cy="781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D57627-6AC7-C6CB-5AA1-293B355B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49486"/>
            <a:ext cx="8520600" cy="78105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/>
              <a:t>Response to Intervention: Key Feature</a:t>
            </a:r>
            <a:br>
              <a:rPr lang="en-US" sz="3600" b="1"/>
            </a:br>
            <a:br>
              <a:rPr lang="en-US" sz="3100" b="1"/>
            </a:br>
            <a:br>
              <a:rPr lang="en-US" sz="2400"/>
            </a:br>
            <a:br>
              <a:rPr lang="en-US" sz="2400"/>
            </a:b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4BA59-A4D7-E20E-BD67-0F73E30AE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61" y="4240530"/>
            <a:ext cx="958029" cy="902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FFAED-CAED-FCD3-2B02-733F86DC156B}"/>
              </a:ext>
            </a:extLst>
          </p:cNvPr>
          <p:cNvSpPr txBox="1"/>
          <p:nvPr/>
        </p:nvSpPr>
        <p:spPr>
          <a:xfrm>
            <a:off x="782843" y="1798217"/>
            <a:ext cx="8190043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Follows a structured Four-Step Process: </a:t>
            </a:r>
          </a:p>
          <a:p>
            <a:pPr marL="1317625" lvl="5" indent="-2841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Problem identification, Problem Analysis, Plan Monitoring, and Plan Evaluation.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Uses comprehensive data, both </a:t>
            </a:r>
            <a:r>
              <a:rPr lang="en-US" sz="2400" b="1" dirty="0"/>
              <a:t>formal and informal</a:t>
            </a:r>
            <a:r>
              <a:rPr lang="en-US" sz="2400" dirty="0"/>
              <a:t>, for all decision-making.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Ensures interventions are selected efficiently and </a:t>
            </a:r>
            <a:r>
              <a:rPr lang="en-US" sz="2400" b="1" dirty="0"/>
              <a:t>matched to the student’s needs.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C68457-D498-275F-13CD-14121EE08E81}"/>
              </a:ext>
            </a:extLst>
          </p:cNvPr>
          <p:cNvSpPr txBox="1"/>
          <p:nvPr/>
        </p:nvSpPr>
        <p:spPr>
          <a:xfrm>
            <a:off x="318495" y="1017167"/>
            <a:ext cx="8513805" cy="781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problem-solving model focused on individual student needs.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15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A7A687-FF7A-80E6-E7CF-4C065B2D0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523" y="104277"/>
            <a:ext cx="7167900" cy="741300"/>
          </a:xfrm>
        </p:spPr>
        <p:txBody>
          <a:bodyPr/>
          <a:lstStyle/>
          <a:p>
            <a:r>
              <a:rPr lang="en-US" sz="3200"/>
              <a:t>Assessment Disclaimers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FB861C-56BF-6B53-46D4-2D0CD06EB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56748" y="992719"/>
            <a:ext cx="7647512" cy="3521682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800"/>
              </a:spcAft>
            </a:pPr>
            <a:r>
              <a:rPr lang="en-US" sz="2600" dirty="0"/>
              <a:t>Please be sure to reference your district, school, and/or Board of Cooperative Educational Services (BOCES) policies and procedures around obtaining parent/guardian consent for assessments.</a:t>
            </a:r>
          </a:p>
          <a:p>
            <a:pPr>
              <a:spcAft>
                <a:spcPts val="1800"/>
              </a:spcAft>
            </a:pPr>
            <a:r>
              <a:rPr lang="en-US" sz="2600" dirty="0"/>
              <a:t>The presence of a particular assessment in this presentation </a:t>
            </a:r>
            <a:r>
              <a:rPr lang="en-US" sz="2600" u="sng" dirty="0"/>
              <a:t>does not constitute endorsement</a:t>
            </a:r>
            <a:r>
              <a:rPr lang="en-US" sz="2600" dirty="0"/>
              <a:t> and should not be viewed as a recommendation.</a:t>
            </a:r>
            <a:endParaRPr lang="en-US" sz="2600" dirty="0">
              <a:latin typeface="+mn-lt"/>
            </a:endParaRPr>
          </a:p>
          <a:p>
            <a:r>
              <a:rPr lang="en-US" sz="2600" dirty="0">
                <a:latin typeface="+mn-lt"/>
              </a:rPr>
              <a:t>Some assessments can have multiple purposes based on reports they can generate and how they are being used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Google Shape;287;p5" descr="Warning with solid fill">
            <a:extLst>
              <a:ext uri="{FF2B5EF4-FFF2-40B4-BE49-F238E27FC236}">
                <a16:creationId xmlns:a16="http://schemas.microsoft.com/office/drawing/2014/main" id="{FE44D1A3-385F-61D4-7D3B-1C4EDE94BD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69164" y="1694576"/>
            <a:ext cx="1434517" cy="1489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6;p5">
            <a:extLst>
              <a:ext uri="{FF2B5EF4-FFF2-40B4-BE49-F238E27FC236}">
                <a16:creationId xmlns:a16="http://schemas.microsoft.com/office/drawing/2014/main" id="{21D8CC89-5488-A46B-5E01-D92C6A644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69787"/>
            <a:ext cx="757238" cy="757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11451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afd8c4a-fe3c-41c6-823e-e35e5abfca68" xsi:nil="true"/>
    <lcf76f155ced4ddcb4097134ff3c332f xmlns="00f509a9-c32d-4da3-8aae-24aafb2d427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41645ACF207C40A9AC68552812CF56" ma:contentTypeVersion="16" ma:contentTypeDescription="Create a new document." ma:contentTypeScope="" ma:versionID="f9232f28651d8e3f12d6b2bf37495cca">
  <xsd:schema xmlns:xsd="http://www.w3.org/2001/XMLSchema" xmlns:xs="http://www.w3.org/2001/XMLSchema" xmlns:p="http://schemas.microsoft.com/office/2006/metadata/properties" xmlns:ns2="00f509a9-c32d-4da3-8aae-24aafb2d4278" xmlns:ns3="8afd8c4a-fe3c-41c6-823e-e35e5abfca68" targetNamespace="http://schemas.microsoft.com/office/2006/metadata/properties" ma:root="true" ma:fieldsID="873a2528915f1930a72968efede4e947" ns2:_="" ns3:_="">
    <xsd:import namespace="00f509a9-c32d-4da3-8aae-24aafb2d4278"/>
    <xsd:import namespace="8afd8c4a-fe3c-41c6-823e-e35e5abfc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f509a9-c32d-4da3-8aae-24aafb2d42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3d99294-4495-451a-babc-f01b43cdf90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fd8c4a-fe3c-41c6-823e-e35e5abfca6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f8b9ac8-2da5-49a7-8169-80d31a44dd17}" ma:internalName="TaxCatchAll" ma:showField="CatchAllData" ma:web="8afd8c4a-fe3c-41c6-823e-e35e5abfca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C9AC83-A244-4C73-9B74-EBB8100F5E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15871AF-E4E2-4474-BBBF-C4CA544DC804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00f509a9-c32d-4da3-8aae-24aafb2d4278"/>
    <ds:schemaRef ds:uri="http://purl.org/dc/terms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8afd8c4a-fe3c-41c6-823e-e35e5abfca68"/>
  </ds:schemaRefs>
</ds:datastoreItem>
</file>

<file path=customXml/itemProps3.xml><?xml version="1.0" encoding="utf-8"?>
<ds:datastoreItem xmlns:ds="http://schemas.openxmlformats.org/officeDocument/2006/customXml" ds:itemID="{9868DFF9-D997-40F2-A3AE-07C7C5C57042}">
  <ds:schemaRefs>
    <ds:schemaRef ds:uri="00f509a9-c32d-4da3-8aae-24aafb2d4278"/>
    <ds:schemaRef ds:uri="8afd8c4a-fe3c-41c6-823e-e35e5abfca6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1461</Words>
  <Application>Microsoft Office PowerPoint</Application>
  <PresentationFormat>On-screen Show (16:9)</PresentationFormat>
  <Paragraphs>188</Paragraphs>
  <Slides>28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Wingdings</vt:lpstr>
      <vt:lpstr>Fira Sans Extra Condensed Medium</vt:lpstr>
      <vt:lpstr>Arial</vt:lpstr>
      <vt:lpstr>Roboto Medium</vt:lpstr>
      <vt:lpstr>Museo Slab 500</vt:lpstr>
      <vt:lpstr>Calibri</vt:lpstr>
      <vt:lpstr>Roboto</vt:lpstr>
      <vt:lpstr>Rockwell</vt:lpstr>
      <vt:lpstr>Tahoma</vt:lpstr>
      <vt:lpstr>Simple Light</vt:lpstr>
      <vt:lpstr>Using Assessments in Response to Intervention </vt:lpstr>
      <vt:lpstr>Introductions</vt:lpstr>
      <vt:lpstr>Session Norms </vt:lpstr>
      <vt:lpstr>Objectives and Agenda</vt:lpstr>
      <vt:lpstr>Previous Sessions </vt:lpstr>
      <vt:lpstr> Data Literacy for Response to Intervention  </vt:lpstr>
      <vt:lpstr>Integrating Universal Design for Learning within  Response to Intervention</vt:lpstr>
      <vt:lpstr>Response to Intervention: Key Feature    </vt:lpstr>
      <vt:lpstr>Assessment Disclaimers</vt:lpstr>
      <vt:lpstr>Four Assessment Types Inventory Tool</vt:lpstr>
      <vt:lpstr>The Four Assessment Types</vt:lpstr>
      <vt:lpstr>What, why, when, and how</vt:lpstr>
      <vt:lpstr>Universal Screening</vt:lpstr>
      <vt:lpstr>Common Universal Screening Assessment Examples </vt:lpstr>
      <vt:lpstr>Common Universal Screening Assessment Example:-Behavior/Social Emotional</vt:lpstr>
      <vt:lpstr>Diagnostic (Skill Gap Identification) </vt:lpstr>
      <vt:lpstr>Common Diagnostic Assessment Examples</vt:lpstr>
      <vt:lpstr>Informal Diagnostic Assessment Examples</vt:lpstr>
      <vt:lpstr>Formative Assessments </vt:lpstr>
      <vt:lpstr>Formative Assessment: Progress Monitoring  </vt:lpstr>
      <vt:lpstr>Common Progress Monitoring Examples</vt:lpstr>
      <vt:lpstr>Summative Assessments </vt:lpstr>
      <vt:lpstr>Four Assessment Types Summary</vt:lpstr>
      <vt:lpstr>Resources</vt:lpstr>
      <vt:lpstr>Collaborative Learning</vt:lpstr>
      <vt:lpstr>Questions &amp; Answers</vt:lpstr>
      <vt:lpstr>Feedback</vt:lpstr>
      <vt:lpstr>For questions or more information please visit:  www.cde.state.co.us/mtss   Or email us at:   Response to Intervention Mailbox  RTI@cde.state.co.us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Assessments in Response to Intervention</dc:title>
  <dc:creator>Office of Learning Supports</dc:creator>
  <cp:keywords>RtI; COMTSS</cp:keywords>
  <cp:lastModifiedBy>Langley, Paige</cp:lastModifiedBy>
  <cp:revision>6</cp:revision>
  <dcterms:modified xsi:type="dcterms:W3CDTF">2025-10-09T15:43:50Z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0x0101004441645ACF207C40A9AC68552812CF56</vt:lpwstr>
  </property>
  <property fmtid="{D5CDD505-2E9C-101B-9397-08002B2CF9AE}" pid="3" name="MediaServiceImageTags">
    <vt:lpwstr/>
  </property>
</Properties>
</file>