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7"/>
  </p:notesMasterIdLst>
  <p:sldIdLst>
    <p:sldId id="289" r:id="rId2"/>
    <p:sldId id="290" r:id="rId3"/>
    <p:sldId id="295" r:id="rId4"/>
    <p:sldId id="291" r:id="rId5"/>
    <p:sldId id="292" r:id="rId6"/>
    <p:sldId id="306" r:id="rId7"/>
    <p:sldId id="307" r:id="rId8"/>
    <p:sldId id="293" r:id="rId9"/>
    <p:sldId id="294" r:id="rId10"/>
    <p:sldId id="296" r:id="rId11"/>
    <p:sldId id="277" r:id="rId12"/>
    <p:sldId id="278" r:id="rId13"/>
    <p:sldId id="279" r:id="rId14"/>
    <p:sldId id="280" r:id="rId15"/>
    <p:sldId id="282" r:id="rId16"/>
    <p:sldId id="283" r:id="rId17"/>
    <p:sldId id="284" r:id="rId18"/>
    <p:sldId id="304" r:id="rId19"/>
    <p:sldId id="305" r:id="rId20"/>
    <p:sldId id="288" r:id="rId21"/>
    <p:sldId id="299" r:id="rId22"/>
    <p:sldId id="302" r:id="rId23"/>
    <p:sldId id="303" r:id="rId24"/>
    <p:sldId id="286"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3" autoAdjust="0"/>
    <p:restoredTop sz="99739" autoAdjust="0"/>
  </p:normalViewPr>
  <p:slideViewPr>
    <p:cSldViewPr snapToGrid="0">
      <p:cViewPr varScale="1">
        <p:scale>
          <a:sx n="87" d="100"/>
          <a:sy n="87" d="100"/>
        </p:scale>
        <p:origin x="-408"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tinyurl.com</a:t>
            </a:r>
            <a:r>
              <a:rPr lang="en-US" dirty="0" smtClean="0"/>
              <a:t>/DBIWebinarMay132020</a:t>
            </a:r>
          </a:p>
          <a:p>
            <a:r>
              <a:rPr lang="en-US" dirty="0" smtClean="0"/>
              <a:t>Welcome</a:t>
            </a:r>
            <a:r>
              <a:rPr lang="en-US" baseline="0" dirty="0" smtClean="0"/>
              <a:t> everyone, we’re thrilled to have this webinar on data-based individualization or DBI.</a:t>
            </a:r>
            <a:endParaRPr lang="en-US" dirty="0" smtClean="0"/>
          </a:p>
          <a:p>
            <a:endParaRPr lang="en-US" dirty="0"/>
          </a:p>
        </p:txBody>
      </p:sp>
      <p:sp>
        <p:nvSpPr>
          <p:cNvPr id="4" name="Slide Number Placeholder 3"/>
          <p:cNvSpPr>
            <a:spLocks noGrp="1"/>
          </p:cNvSpPr>
          <p:nvPr>
            <p:ph type="sldNum" sz="quarter" idx="10"/>
          </p:nvPr>
        </p:nvSpPr>
        <p:spPr/>
        <p:txBody>
          <a:bodyPr/>
          <a:lstStyle/>
          <a:p>
            <a:fld id="{0E8F8094-881C-4B0C-B126-BC2CA45F90D2}" type="slidenum">
              <a:rPr lang="en-US" smtClean="0"/>
              <a:t>2</a:t>
            </a:fld>
            <a:endParaRPr lang="en-US"/>
          </a:p>
        </p:txBody>
      </p:sp>
    </p:spTree>
    <p:extLst>
      <p:ext uri="{BB962C8B-B14F-4D97-AF65-F5344CB8AC3E}">
        <p14:creationId xmlns:p14="http://schemas.microsoft.com/office/powerpoint/2010/main" val="94115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DBI </a:t>
            </a:r>
            <a:r>
              <a:rPr lang="en-US" dirty="0"/>
              <a:t>is a systematic method for using data to determine </a:t>
            </a:r>
            <a:r>
              <a:rPr lang="en-US" i="1" dirty="0"/>
              <a:t>when and how </a:t>
            </a:r>
            <a:r>
              <a:rPr lang="en-US" dirty="0"/>
              <a:t>to </a:t>
            </a:r>
            <a:r>
              <a:rPr lang="en-US" b="0" dirty="0"/>
              <a:t>individualize and intensify intervention for students with severe and persistent learning and behavioral needs. </a:t>
            </a:r>
            <a:r>
              <a:rPr lang="en-US" dirty="0"/>
              <a:t>It is grounded in research conducted by </a:t>
            </a:r>
            <a:r>
              <a:rPr lang="en-US" dirty="0" err="1"/>
              <a:t>Deno</a:t>
            </a:r>
            <a:r>
              <a:rPr lang="en-US" dirty="0"/>
              <a:t> and </a:t>
            </a:r>
            <a:r>
              <a:rPr lang="en-US" dirty="0" err="1"/>
              <a:t>Mirkin</a:t>
            </a:r>
            <a:r>
              <a:rPr lang="en-US" dirty="0"/>
              <a:t> at the University of Minnesota and expanded upon by others (</a:t>
            </a:r>
            <a:r>
              <a:rPr lang="en-US" sz="1200" dirty="0"/>
              <a:t>Capizzi &amp; Fuchs, 2005; Fuchs, </a:t>
            </a:r>
            <a:r>
              <a:rPr lang="en-US" sz="1200" dirty="0" err="1"/>
              <a:t>Deno</a:t>
            </a:r>
            <a:r>
              <a:rPr lang="en-US" sz="1200" dirty="0"/>
              <a:t>, &amp; </a:t>
            </a:r>
            <a:r>
              <a:rPr lang="en-US" sz="1200" dirty="0" err="1"/>
              <a:t>Mirkin</a:t>
            </a:r>
            <a:r>
              <a:rPr lang="en-US" sz="1200" dirty="0"/>
              <a:t>, 1984; Fuchs, Fuchs, &amp; Hamlett, 1989)</a:t>
            </a:r>
            <a:r>
              <a:rPr lang="en-US" dirty="0"/>
              <a:t>. </a:t>
            </a:r>
            <a:r>
              <a:rPr lang="en-US" b="0" dirty="0"/>
              <a:t> The </a:t>
            </a:r>
            <a:r>
              <a:rPr lang="en-US" b="0" i="0" dirty="0"/>
              <a:t>DBI process </a:t>
            </a:r>
            <a:r>
              <a:rPr lang="en-US" b="0" dirty="0"/>
              <a:t>integrates evidence-based intervention, assessment,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reality, DBI is the technical term for what many good teachers do naturally through the problem-solving process: frequently review student data and make changes to their teaching based on what works for students. DBI, however, makes this process systematic, explicit, and tailored to meet the needs of individual students through a multi-step process that gradually intensifies instruction and support.</a:t>
            </a:r>
          </a:p>
          <a:p>
            <a:endParaRPr lang="en-US" i="1" dirty="0"/>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15</a:t>
            </a:fld>
            <a:endParaRPr lang="en-US" dirty="0"/>
          </a:p>
        </p:txBody>
      </p:sp>
    </p:spTree>
    <p:extLst>
      <p:ext uri="{BB962C8B-B14F-4D97-AF65-F5344CB8AC3E}">
        <p14:creationId xmlns:p14="http://schemas.microsoft.com/office/powerpoint/2010/main" val="405593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4" name="Slide Number Placeholder 3"/>
          <p:cNvSpPr>
            <a:spLocks noGrp="1"/>
          </p:cNvSpPr>
          <p:nvPr>
            <p:ph type="sldNum" sz="quarter" idx="10"/>
          </p:nvPr>
        </p:nvSpPr>
        <p:spPr>
          <a:xfrm>
            <a:off x="3472553" y="9036542"/>
            <a:ext cx="77996" cy="231784"/>
          </a:xfrm>
        </p:spPr>
        <p:txBody>
          <a:bodyPr/>
          <a:lstStyle/>
          <a:p>
            <a:fld id="{8D836AF3-CC6A-EB40-95BA-82A4417E5055}" type="slidenum">
              <a:rPr lang="en-US" smtClean="0">
                <a:solidFill>
                  <a:prstClr val="black"/>
                </a:solidFill>
              </a:rPr>
              <a:pPr/>
              <a:t>16</a:t>
            </a:fld>
            <a:endParaRPr lang="en-US" dirty="0">
              <a:solidFill>
                <a:prstClr val="black"/>
              </a:solidFill>
            </a:endParaRPr>
          </a:p>
        </p:txBody>
      </p:sp>
      <p:sp>
        <p:nvSpPr>
          <p:cNvPr id="3" name="Notes Placeholder 2"/>
          <p:cNvSpPr>
            <a:spLocks noGrp="1"/>
          </p:cNvSpPr>
          <p:nvPr>
            <p:ph type="body" idx="1"/>
          </p:nvPr>
        </p:nvSpPr>
        <p:spPr/>
        <p:txBody>
          <a:bodyPr/>
          <a:lstStyle/>
          <a:p>
            <a:r>
              <a:rPr lang="en-US" i="1" dirty="0"/>
              <a:t>Briefly review slide and reinforce that DBI is a process not a one time fix, single approach or preset program. </a:t>
            </a:r>
          </a:p>
        </p:txBody>
      </p:sp>
    </p:spTree>
    <p:extLst>
      <p:ext uri="{BB962C8B-B14F-4D97-AF65-F5344CB8AC3E}">
        <p14:creationId xmlns:p14="http://schemas.microsoft.com/office/powerpoint/2010/main" val="68406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cs typeface="Arial" panose="020B0604020202020204" pitchFamily="34" charset="0"/>
              </a:rPr>
              <a:t>The DBI process includes 5 iterative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a:solidFill>
                  <a:schemeClr val="tx1"/>
                </a:solidFill>
                <a:effectLst/>
                <a:cs typeface="Arial" panose="020B0604020202020204" pitchFamily="34" charset="0"/>
              </a:rPr>
              <a:t>Step 1: The DBI process builds on validated intervention program delivered with fidelity. The validated intervention program is typically an evidence-based standard-protocol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a:solidFill>
                  <a:schemeClr val="tx1"/>
                </a:solidFill>
                <a:effectLst/>
                <a:cs typeface="Arial" panose="020B0604020202020204" pitchFamily="34" charset="0"/>
              </a:rPr>
              <a:t>Step 2: Regular progress monitoring data are collected to determine whether the student is responding or not responding to the intervention. If the student is responsive, the teacher continues to provide the validated intervention program and monitors student progress until the student reaches expectations. If the data suggest that the student is not responding while other students who have received the intervention have responded, then the teacher moves to the next step of the process.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dirty="0">
              <a:solidFill>
                <a:schemeClr val="tx1"/>
              </a:solidFill>
              <a:effectLs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a:solidFill>
                  <a:schemeClr val="tx1"/>
                </a:solidFill>
                <a:effectLst/>
                <a:cs typeface="Arial" panose="020B0604020202020204" pitchFamily="34" charset="0"/>
              </a:rPr>
              <a:t>Step 3: To determine why the student is not responding, diagnostic data are collected and reviewed to identify specific skill deficits or behavior concerns that are affecting the student’s progress. This may include data from informal and formal academic and behavior measures. These data are used to develop a hypotheses about why the student is not responding.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dirty="0">
              <a:solidFill>
                <a:schemeClr val="tx1"/>
              </a:solidFill>
              <a:effectLs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a:solidFill>
                  <a:schemeClr val="tx1"/>
                </a:solidFill>
                <a:effectLst/>
                <a:cs typeface="Arial" panose="020B0604020202020204" pitchFamily="34" charset="0"/>
              </a:rPr>
              <a:t>Step 4: The hypothesis along with educators’ expertise are used to develop an individual student plan for modifying or adapting the intervention to better meet the student’s individualized needs.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kern="1200" dirty="0">
              <a:solidFill>
                <a:schemeClr val="tx1"/>
              </a:solidFill>
              <a:effectLs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a:solidFill>
                  <a:schemeClr val="tx1"/>
                </a:solidFill>
                <a:effectLst/>
                <a:cs typeface="Arial" panose="020B0604020202020204" pitchFamily="34" charset="0"/>
              </a:rPr>
              <a:t>Step 5: While implementing the intervention adaptations, the teacher continues to collect progress monitoring data at regular intervals to determine responsiveness. Students whose data indicate responsiveness continue with the adapted intervention. Students whose data indicate nonresponse return to Step 3, where the teacher will analyze additional data and consider additional adaptations. </a:t>
            </a:r>
          </a:p>
        </p:txBody>
      </p:sp>
      <p:sp>
        <p:nvSpPr>
          <p:cNvPr id="4" name="Slide Number Placeholder 3"/>
          <p:cNvSpPr>
            <a:spLocks noGrp="1"/>
          </p:cNvSpPr>
          <p:nvPr>
            <p:ph type="sldNum" sz="quarter" idx="10"/>
          </p:nvPr>
        </p:nvSpPr>
        <p:spPr/>
        <p:txBody>
          <a:bodyPr/>
          <a:lstStyle/>
          <a:p>
            <a:fld id="{1BCF944E-AC27-4BEA-9C0A-695BFCE7C965}" type="slidenum">
              <a:rPr lang="en-US" smtClean="0"/>
              <a:pPr/>
              <a:t>17</a:t>
            </a:fld>
            <a:endParaRPr lang="en-US" dirty="0"/>
          </a:p>
        </p:txBody>
      </p:sp>
    </p:spTree>
    <p:extLst>
      <p:ext uri="{BB962C8B-B14F-4D97-AF65-F5344CB8AC3E}">
        <p14:creationId xmlns:p14="http://schemas.microsoft.com/office/powerpoint/2010/main" val="160909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18</a:t>
            </a:fld>
            <a:endParaRPr lang="en-US" dirty="0"/>
          </a:p>
        </p:txBody>
      </p:sp>
    </p:spTree>
    <p:extLst>
      <p:ext uri="{BB962C8B-B14F-4D97-AF65-F5344CB8AC3E}">
        <p14:creationId xmlns:p14="http://schemas.microsoft.com/office/powerpoint/2010/main" val="210211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1BCF944E-AC27-4BEA-9C0A-695BFCE7C965}" type="slidenum">
              <a:rPr lang="en-US" smtClean="0"/>
              <a:pPr/>
              <a:t>19</a:t>
            </a:fld>
            <a:endParaRPr lang="en-US" dirty="0"/>
          </a:p>
        </p:txBody>
      </p:sp>
    </p:spTree>
    <p:extLst>
      <p:ext uri="{BB962C8B-B14F-4D97-AF65-F5344CB8AC3E}">
        <p14:creationId xmlns:p14="http://schemas.microsoft.com/office/powerpoint/2010/main" val="2102119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654962"/>
            <a:ext cx="5486400" cy="3600450"/>
          </a:xfrm>
        </p:spPr>
        <p:txBody>
          <a:bodyPr/>
          <a:lstStyle/>
          <a:p>
            <a:r>
              <a:rPr lang="en-US" sz="1100"/>
              <a:t>(</a:t>
            </a:r>
            <a:r>
              <a:rPr lang="en-US" sz="1100" i="1"/>
              <a:t>Click for animation</a:t>
            </a:r>
            <a:r>
              <a:rPr lang="en-US" sz="1100"/>
              <a:t>) </a:t>
            </a:r>
            <a:r>
              <a:rPr lang="en-US" sz="1100" i="1"/>
              <a:t>Review slide.</a:t>
            </a:r>
          </a:p>
        </p:txBody>
      </p:sp>
      <p:sp>
        <p:nvSpPr>
          <p:cNvPr id="4" name="Slide Number Placeholder 3"/>
          <p:cNvSpPr>
            <a:spLocks noGrp="1"/>
          </p:cNvSpPr>
          <p:nvPr>
            <p:ph type="sldNum" sz="quarter" idx="10"/>
          </p:nvPr>
        </p:nvSpPr>
        <p:spPr/>
        <p:txBody>
          <a:bodyPr/>
          <a:lstStyle/>
          <a:p>
            <a:fld id="{1BCF944E-AC27-4BEA-9C0A-695BFCE7C965}" type="slidenum">
              <a:rPr lang="en-US" smtClean="0"/>
              <a:pPr/>
              <a:t>20</a:t>
            </a:fld>
            <a:endParaRPr lang="en-US"/>
          </a:p>
        </p:txBody>
      </p:sp>
    </p:spTree>
    <p:extLst>
      <p:ext uri="{BB962C8B-B14F-4D97-AF65-F5344CB8AC3E}">
        <p14:creationId xmlns:p14="http://schemas.microsoft.com/office/powerpoint/2010/main" val="235448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list. We can chat into the chat our treat</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96931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various problem</a:t>
            </a:r>
            <a:r>
              <a:rPr lang="en-US" baseline="0" dirty="0" smtClean="0"/>
              <a:t> solving models used at CDE (5 different ones), so we’re aligning language and use when it comes to support students with intensive needs. To that end, we are aligning at CDE. Then offering training and support. This webinar is our introduction to share DBI and begin supporting stakeholders. </a:t>
            </a:r>
            <a:endParaRPr lang="en-US" dirty="0" smtClean="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76276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Mtss</a:t>
            </a:r>
            <a:r>
              <a:rPr lang="en-US" dirty="0" smtClean="0"/>
              <a:t> website</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54033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6E52E-E7A8-47E4-B5F0-EC257B41070A}" type="slidenum">
              <a:rPr lang="en-US" smtClean="0"/>
              <a:t>8</a:t>
            </a:fld>
            <a:endParaRPr lang="en-US"/>
          </a:p>
        </p:txBody>
      </p:sp>
    </p:spTree>
    <p:extLst>
      <p:ext uri="{BB962C8B-B14F-4D97-AF65-F5344CB8AC3E}">
        <p14:creationId xmlns:p14="http://schemas.microsoft.com/office/powerpoint/2010/main" val="3933612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409575" y="698500"/>
            <a:ext cx="6203950" cy="3490913"/>
          </a:xfrm>
          <a:ln/>
        </p:spPr>
      </p:sp>
      <p:sp>
        <p:nvSpPr>
          <p:cNvPr id="91139" name="Slide Number Placeholder 3"/>
          <p:cNvSpPr>
            <a:spLocks noGrp="1"/>
          </p:cNvSpPr>
          <p:nvPr>
            <p:ph type="sldNum" sz="quarter" idx="5"/>
          </p:nvPr>
        </p:nvSpPr>
        <p:spPr>
          <a:noFill/>
        </p:spPr>
        <p:txBody>
          <a:bodyPr/>
          <a:lstStyle/>
          <a:p>
            <a:fld id="{78E91393-7C62-4878-95C0-74998B024367}" type="slidenum">
              <a:rPr lang="en-US" smtClean="0">
                <a:solidFill>
                  <a:prstClr val="black"/>
                </a:solidFill>
                <a:latin typeface="Arial" charset="0"/>
                <a:ea typeface="ＭＳ Ｐゴシック"/>
                <a:cs typeface="ＭＳ Ｐゴシック"/>
              </a:rPr>
              <a:pPr/>
              <a:t>11</a:t>
            </a:fld>
            <a:endParaRPr lang="en-US" dirty="0">
              <a:solidFill>
                <a:prstClr val="black"/>
              </a:solidFill>
              <a:latin typeface="Arial" charset="0"/>
              <a:ea typeface="ＭＳ Ｐゴシック"/>
              <a:cs typeface="ＭＳ Ｐゴシック"/>
            </a:endParaRPr>
          </a:p>
        </p:txBody>
      </p:sp>
      <p:sp>
        <p:nvSpPr>
          <p:cNvPr id="2" name="Notes Placehold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Intensive intervention </a:t>
            </a:r>
            <a:r>
              <a:rPr lang="en-US" sz="1200" dirty="0"/>
              <a:t>addresses </a:t>
            </a:r>
            <a:r>
              <a:rPr lang="en-US" sz="1200" i="1" dirty="0"/>
              <a:t>severe and persistent </a:t>
            </a:r>
            <a:r>
              <a:rPr lang="en-US" sz="1200" dirty="0"/>
              <a:t>learning and behavioral difficulties. It is </a:t>
            </a:r>
            <a:r>
              <a:rPr lang="en-US" sz="1200" kern="1200" dirty="0">
                <a:solidFill>
                  <a:schemeClr val="tx1"/>
                </a:solidFill>
                <a:effectLst/>
                <a:latin typeface="Arial" panose="020B0604020202020204" pitchFamily="34" charset="0"/>
                <a:ea typeface="+mn-ea"/>
                <a:cs typeface="Arial" panose="020B0604020202020204" pitchFamily="34" charset="0"/>
              </a:rPr>
              <a:t>intended for a small percentage of students with severe and persistent learning and behavioral needs, including those who: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Are not making adequate progress in their current intervention program (often, a Tier 2, evidence-based intervention)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Are not meeting individualized education program (IEP) goals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Have persistently low academic achievement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Have high-intensity/frequency behavior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Intensive intervention is driven by data and characterized by increased intensify and individualization. </a:t>
            </a:r>
          </a:p>
        </p:txBody>
      </p:sp>
    </p:spTree>
    <p:extLst>
      <p:ext uri="{BB962C8B-B14F-4D97-AF65-F5344CB8AC3E}">
        <p14:creationId xmlns:p14="http://schemas.microsoft.com/office/powerpoint/2010/main" val="415306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While there is a growing body of evidence-based practices, we know that validated programs are not universally effective. Even after implementing them with fidelity, 3</a:t>
            </a:r>
            <a:r>
              <a:rPr lang="en-US" baseline="0" dirty="0" smtClean="0"/>
              <a:t> to </a:t>
            </a:r>
            <a:r>
              <a:rPr lang="en-US" dirty="0" smtClean="0"/>
              <a:t>5% of students will need more help. Those</a:t>
            </a:r>
            <a:r>
              <a:rPr lang="en-US" baseline="0" dirty="0" smtClean="0"/>
              <a:t> students with intensive needs often require upwards of 10 to 30 times as much practice as their peers when they are learning new information. </a:t>
            </a:r>
          </a:p>
          <a:p>
            <a:endParaRPr lang="en-US" baseline="0" dirty="0" smtClean="0"/>
          </a:p>
          <a:p>
            <a:r>
              <a:rPr lang="en-US" i="1" baseline="0" dirty="0" smtClean="0"/>
              <a:t>Note: while the previous slide highlighted poor outcomes for students with disabilities, not all students with intensive needs have an identified disability. For example, the practice guide by </a:t>
            </a:r>
            <a:r>
              <a:rPr lang="en-US" i="1" baseline="0" dirty="0" err="1" smtClean="0"/>
              <a:t>Gersten</a:t>
            </a:r>
            <a:r>
              <a:rPr lang="en-US" i="1" baseline="0" dirty="0" smtClean="0"/>
              <a:t> et al. (2008) reflects data that include students without disabilities.</a:t>
            </a:r>
            <a:endParaRPr lang="en-US" i="1" dirty="0" smtClean="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12</a:t>
            </a:fld>
            <a:endParaRPr lang="en-US"/>
          </a:p>
        </p:txBody>
      </p:sp>
    </p:spTree>
    <p:extLst>
      <p:ext uri="{BB962C8B-B14F-4D97-AF65-F5344CB8AC3E}">
        <p14:creationId xmlns:p14="http://schemas.microsoft.com/office/powerpoint/2010/main" val="84759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lvl="1">
              <a:defRPr/>
            </a:pPr>
            <a:r>
              <a:rPr lang="en-US" b="0" i="1" dirty="0" smtClean="0"/>
              <a:t>Review slide. </a:t>
            </a:r>
          </a:p>
          <a:p>
            <a:pPr marL="0" lvl="1">
              <a:defRPr/>
            </a:pPr>
            <a:endParaRPr lang="en-US" dirty="0" smtClean="0"/>
          </a:p>
          <a:p>
            <a:pPr defTabSz="924287">
              <a:defRPr/>
            </a:pPr>
            <a:r>
              <a:rPr lang="en-US" b="0" baseline="0" dirty="0" smtClean="0"/>
              <a:t>The decision to move a student directly to an intensive intervention should be made on an individual and case-by-case basis. In most cases, data should be collected over time to help demonstrate that the student’s low achievement/behavior challenges are both significant AND persistent. </a:t>
            </a:r>
            <a:endParaRPr lang="en-US" b="0" dirty="0" smtClean="0"/>
          </a:p>
          <a:p>
            <a:endParaRPr lang="en-US" dirty="0"/>
          </a:p>
        </p:txBody>
      </p:sp>
      <p:sp>
        <p:nvSpPr>
          <p:cNvPr id="4" name="Slide Number Placeholder 3"/>
          <p:cNvSpPr>
            <a:spLocks noGrp="1"/>
          </p:cNvSpPr>
          <p:nvPr>
            <p:ph type="sldNum" sz="quarter" idx="10"/>
          </p:nvPr>
        </p:nvSpPr>
        <p:spPr/>
        <p:txBody>
          <a:bodyPr/>
          <a:lstStyle/>
          <a:p>
            <a:fld id="{015CC356-F3FB-4EFF-8CC6-CE45B8A6F079}" type="slidenum">
              <a:rPr lang="en-US" smtClean="0"/>
              <a:t>13</a:t>
            </a:fld>
            <a:endParaRPr lang="en-US"/>
          </a:p>
        </p:txBody>
      </p:sp>
    </p:spTree>
    <p:extLst>
      <p:ext uri="{BB962C8B-B14F-4D97-AF65-F5344CB8AC3E}">
        <p14:creationId xmlns:p14="http://schemas.microsoft.com/office/powerpoint/2010/main" val="275066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 data. </a:t>
            </a:r>
          </a:p>
          <a:p>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Additional research and articles focused on intensive intervention are available at (ADD CITATION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Jung, P. G., McMaster, K. L., Kunkel, A. K., Shin, J., &amp; Stecker, P. M. (2018). Effects of data‐based individualization for students with intensive learning needs: A meta‐analysis. Learning Disabilities Research &amp; Practice, 33(3), 144–155 and growth benchmark from </a:t>
            </a:r>
            <a:r>
              <a:rPr lang="en-US" dirty="0" err="1"/>
              <a:t>Scammacca</a:t>
            </a:r>
            <a:r>
              <a:rPr lang="en-US" dirty="0"/>
              <a:t>, N. K., Fall, A. M., &amp; Roberts, G. (2015). Benchmarks for expected annual academic growth for students in the bottom quartile of the normative distribution. Journal of Research on Educational Effectiveness, 8(3), 366–379</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2261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926"/>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12E97C0-5F73-44DB-BA78-72A9FE98EAC1}"/>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1" y="4180248"/>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1" y="5011460"/>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Subtitle</a:t>
            </a:r>
          </a:p>
        </p:txBody>
      </p:sp>
      <p:sp>
        <p:nvSpPr>
          <p:cNvPr id="7" name="Date"/>
          <p:cNvSpPr>
            <a:spLocks noGrp="1"/>
          </p:cNvSpPr>
          <p:nvPr>
            <p:ph type="body" sz="quarter" idx="14" hasCustomPrompt="1"/>
          </p:nvPr>
        </p:nvSpPr>
        <p:spPr>
          <a:xfrm>
            <a:off x="10111863" y="3716537"/>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32" indent="0" algn="ctr">
              <a:lnSpc>
                <a:spcPct val="100000"/>
              </a:lnSpc>
              <a:spcBef>
                <a:spcPts val="0"/>
              </a:spcBef>
              <a:buNone/>
              <a:defRPr>
                <a:solidFill>
                  <a:schemeClr val="bg1"/>
                </a:solidFill>
              </a:defRPr>
            </a:lvl2pPr>
            <a:lvl3pPr marL="685783" indent="0" algn="ctr">
              <a:lnSpc>
                <a:spcPct val="100000"/>
              </a:lnSpc>
              <a:spcBef>
                <a:spcPts val="0"/>
              </a:spcBef>
              <a:buNone/>
              <a:defRPr>
                <a:solidFill>
                  <a:schemeClr val="bg1"/>
                </a:solidFill>
              </a:defRPr>
            </a:lvl3pPr>
            <a:lvl4pPr marL="1005815" indent="0" algn="ctr">
              <a:lnSpc>
                <a:spcPct val="100000"/>
              </a:lnSpc>
              <a:spcBef>
                <a:spcPts val="0"/>
              </a:spcBef>
              <a:buNone/>
              <a:defRPr>
                <a:solidFill>
                  <a:schemeClr val="bg1"/>
                </a:solidFill>
              </a:defRPr>
            </a:lvl4pPr>
            <a:lvl5pPr marL="1325847"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1"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32" indent="0">
              <a:buNone/>
              <a:defRPr>
                <a:solidFill>
                  <a:schemeClr val="bg1"/>
                </a:solidFill>
              </a:defRPr>
            </a:lvl2pPr>
            <a:lvl3pPr marL="685783" indent="0">
              <a:buNone/>
              <a:defRPr>
                <a:solidFill>
                  <a:schemeClr val="bg1"/>
                </a:solidFill>
              </a:defRPr>
            </a:lvl3pPr>
            <a:lvl4pPr marL="1005815" indent="0">
              <a:buNone/>
              <a:defRPr>
                <a:solidFill>
                  <a:schemeClr val="bg1"/>
                </a:solidFill>
              </a:defRPr>
            </a:lvl4pPr>
            <a:lvl5pPr marL="1325847"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3" y="6734893"/>
            <a:ext cx="2954335" cy="123111"/>
          </a:xfrm>
        </p:spPr>
        <p:txBody>
          <a:bodyPr/>
          <a:lstStyle/>
          <a:p>
            <a:endParaRPr lang="en-US" dirty="0"/>
          </a:p>
        </p:txBody>
      </p:sp>
    </p:spTree>
    <p:extLst>
      <p:ext uri="{BB962C8B-B14F-4D97-AF65-F5344CB8AC3E}">
        <p14:creationId xmlns:p14="http://schemas.microsoft.com/office/powerpoint/2010/main" val="9385623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7977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3"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30"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5"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8744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2"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xmlns=""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71435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9" y="1089661"/>
            <a:ext cx="7275343"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9" y="4016330"/>
            <a:ext cx="7275343" cy="1899139"/>
          </a:xfrm>
        </p:spPr>
        <p:txBody>
          <a:bodyPr>
            <a:normAutofit/>
          </a:bodyPr>
          <a:lstStyle>
            <a:lvl1pPr marL="0" indent="0" algn="l">
              <a:spcBef>
                <a:spcPts val="0"/>
              </a:spcBef>
              <a:buNone/>
              <a:defRPr sz="3700">
                <a:solidFill>
                  <a:schemeClr val="accent2"/>
                </a:solidFill>
              </a:defRPr>
            </a:lvl1pPr>
            <a:lvl2pPr marL="320032" indent="0">
              <a:spcBef>
                <a:spcPts val="0"/>
              </a:spcBef>
              <a:buNone/>
              <a:defRPr>
                <a:solidFill>
                  <a:schemeClr val="bg1"/>
                </a:solidFill>
              </a:defRPr>
            </a:lvl2pPr>
            <a:lvl3pPr marL="685783" indent="0">
              <a:spcBef>
                <a:spcPts val="0"/>
              </a:spcBef>
              <a:buNone/>
              <a:defRPr>
                <a:solidFill>
                  <a:schemeClr val="bg1"/>
                </a:solidFill>
              </a:defRPr>
            </a:lvl3pPr>
            <a:lvl4pPr marL="1005815" indent="0">
              <a:spcBef>
                <a:spcPts val="0"/>
              </a:spcBef>
              <a:buNone/>
              <a:defRPr>
                <a:solidFill>
                  <a:schemeClr val="bg1"/>
                </a:solidFill>
              </a:defRPr>
            </a:lvl4pPr>
            <a:lvl5pPr marL="1325847"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xmlns=""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92778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549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125505"/>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283222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76910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110597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457200" indent="-457189">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25780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68322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8755C8-8D25-4DE8-B85A-2D35221F970B}" type="slidenum">
              <a:rPr lang="en-US" smtClean="0"/>
              <a:t>‹#›</a:t>
            </a:fld>
            <a:endParaRPr lang="en-US"/>
          </a:p>
        </p:txBody>
      </p:sp>
    </p:spTree>
    <p:extLst>
      <p:ext uri="{BB962C8B-B14F-4D97-AF65-F5344CB8AC3E}">
        <p14:creationId xmlns:p14="http://schemas.microsoft.com/office/powerpoint/2010/main" val="337734635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t>‹#›</a:t>
            </a:fld>
            <a:endParaRPr lang="en-US"/>
          </a:p>
        </p:txBody>
      </p:sp>
    </p:spTree>
    <p:extLst>
      <p:ext uri="{BB962C8B-B14F-4D97-AF65-F5344CB8AC3E}">
        <p14:creationId xmlns:p14="http://schemas.microsoft.com/office/powerpoint/2010/main" val="1137162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Tree>
    <p:extLst>
      <p:ext uri="{BB962C8B-B14F-4D97-AF65-F5344CB8AC3E}">
        <p14:creationId xmlns:p14="http://schemas.microsoft.com/office/powerpoint/2010/main" val="1657967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t>‹#›</a:t>
            </a:fld>
            <a:endParaRPr lang="en-US"/>
          </a:p>
        </p:txBody>
      </p:sp>
    </p:spTree>
    <p:extLst>
      <p:ext uri="{BB962C8B-B14F-4D97-AF65-F5344CB8AC3E}">
        <p14:creationId xmlns:p14="http://schemas.microsoft.com/office/powerpoint/2010/main" val="2708565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t>‹#›</a:t>
            </a:fld>
            <a:endParaRPr lang="en-US"/>
          </a:p>
        </p:txBody>
      </p:sp>
    </p:spTree>
    <p:extLst>
      <p:ext uri="{BB962C8B-B14F-4D97-AF65-F5344CB8AC3E}">
        <p14:creationId xmlns:p14="http://schemas.microsoft.com/office/powerpoint/2010/main" val="386016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t>‹#›</a:t>
            </a:fld>
            <a:endParaRPr lang="en-US"/>
          </a:p>
        </p:txBody>
      </p:sp>
    </p:spTree>
    <p:extLst>
      <p:ext uri="{BB962C8B-B14F-4D97-AF65-F5344CB8AC3E}">
        <p14:creationId xmlns:p14="http://schemas.microsoft.com/office/powerpoint/2010/main" val="2754651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22869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2286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5/13/20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668"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4.svg"/><Relationship Id="rId5" Type="http://schemas.openxmlformats.org/officeDocument/2006/relationships/image" Target="../media/image24.png"/><Relationship Id="rId6" Type="http://schemas.openxmlformats.org/officeDocument/2006/relationships/image" Target="../media/image16.sv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s://drive.google.com/drive/folders/1f7DrvYsKOq6CaHa8B3q0dfioepMCqFAT?usp=sharing" TargetMode="External"/><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9.jpeg"/><Relationship Id="rId3" Type="http://schemas.openxmlformats.org/officeDocument/2006/relationships/hyperlink" Target="http://www.surveymonkey.com/r/DBIwebinar202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iles.eric.ed.gov/fulltext/ED575656.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mtss/resources" TargetMode="External"/><Relationship Id="rId4"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Data-based Individualization:</a:t>
            </a:r>
            <a:br>
              <a:rPr lang="en-US" dirty="0" smtClean="0"/>
            </a:br>
            <a:r>
              <a:rPr lang="en-US" dirty="0" smtClean="0"/>
              <a:t>What is it and How to Start?</a:t>
            </a:r>
            <a:endParaRPr lang="en-US" dirty="0"/>
          </a:p>
        </p:txBody>
      </p:sp>
      <p:sp>
        <p:nvSpPr>
          <p:cNvPr id="3" name="Subtitle 2"/>
          <p:cNvSpPr>
            <a:spLocks noGrp="1"/>
          </p:cNvSpPr>
          <p:nvPr>
            <p:ph type="subTitle" idx="1"/>
          </p:nvPr>
        </p:nvSpPr>
        <p:spPr>
          <a:xfrm>
            <a:off x="2099733" y="4826000"/>
            <a:ext cx="8133463" cy="1402844"/>
          </a:xfrm>
        </p:spPr>
        <p:txBody>
          <a:bodyPr>
            <a:noAutofit/>
          </a:bodyPr>
          <a:lstStyle/>
          <a:p>
            <a:r>
              <a:rPr lang="en-US" sz="2600" dirty="0" smtClean="0"/>
              <a:t>May 13, 2020, 3pm MT</a:t>
            </a:r>
          </a:p>
          <a:p>
            <a:r>
              <a:rPr lang="en-US" sz="2600" i="1" dirty="0" smtClean="0"/>
              <a:t>Office of Learning Supports</a:t>
            </a:r>
          </a:p>
          <a:p>
            <a:r>
              <a:rPr lang="en-US" sz="2600" i="1" dirty="0" smtClean="0"/>
              <a:t>National Center on Intensive Intervention</a:t>
            </a:r>
            <a:endParaRPr lang="en-US" sz="2600" i="1" dirty="0"/>
          </a:p>
        </p:txBody>
      </p:sp>
      <p:sp>
        <p:nvSpPr>
          <p:cNvPr id="4" name="Rectangle 3"/>
          <p:cNvSpPr/>
          <p:nvPr/>
        </p:nvSpPr>
        <p:spPr>
          <a:xfrm>
            <a:off x="145934" y="192120"/>
            <a:ext cx="4855190" cy="830997"/>
          </a:xfrm>
          <a:prstGeom prst="rect">
            <a:avLst/>
          </a:prstGeom>
        </p:spPr>
        <p:txBody>
          <a:bodyPr wrap="none">
            <a:spAutoFit/>
          </a:bodyPr>
          <a:lstStyle/>
          <a:p>
            <a:r>
              <a:rPr lang="en-US" sz="2400" b="1" i="1" dirty="0" smtClean="0"/>
              <a:t>Materials here: </a:t>
            </a:r>
          </a:p>
          <a:p>
            <a:r>
              <a:rPr lang="en-US" sz="2400" b="1" dirty="0" err="1" smtClean="0"/>
              <a:t>tinyurl.com</a:t>
            </a:r>
            <a:r>
              <a:rPr lang="en-US" sz="2400" b="1" dirty="0"/>
              <a:t>/DBIWebinarMay132020</a:t>
            </a:r>
          </a:p>
        </p:txBody>
      </p:sp>
      <p:pic>
        <p:nvPicPr>
          <p:cNvPr id="5" name="Picture 4"/>
          <p:cNvPicPr>
            <a:picLocks noChangeAspect="1"/>
          </p:cNvPicPr>
          <p:nvPr/>
        </p:nvPicPr>
        <p:blipFill>
          <a:blip r:embed="rId2"/>
          <a:stretch>
            <a:fillRect/>
          </a:stretch>
        </p:blipFill>
        <p:spPr>
          <a:xfrm>
            <a:off x="261785" y="6201157"/>
            <a:ext cx="3242343" cy="572178"/>
          </a:xfrm>
          <a:prstGeom prst="rect">
            <a:avLst/>
          </a:prstGeom>
        </p:spPr>
      </p:pic>
      <p:pic>
        <p:nvPicPr>
          <p:cNvPr id="7" name="Picture 6" descr="AdobeStock_1147641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933" y="0"/>
            <a:ext cx="1761067" cy="1761067"/>
          </a:xfrm>
          <a:prstGeom prst="rect">
            <a:avLst/>
          </a:prstGeom>
        </p:spPr>
      </p:pic>
    </p:spTree>
    <p:extLst>
      <p:ext uri="{BB962C8B-B14F-4D97-AF65-F5344CB8AC3E}">
        <p14:creationId xmlns:p14="http://schemas.microsoft.com/office/powerpoint/2010/main" val="32037328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DBI</a:t>
            </a:r>
            <a:br>
              <a:rPr lang="en-US" dirty="0" smtClean="0"/>
            </a:br>
            <a:r>
              <a:rPr lang="en-US" dirty="0" smtClean="0"/>
              <a:t/>
            </a:r>
            <a:br>
              <a:rPr lang="en-US" dirty="0" smtClean="0"/>
            </a:br>
            <a:r>
              <a:rPr lang="en-US" dirty="0" smtClean="0"/>
              <a:t>Veronica Fiedler</a:t>
            </a:r>
            <a:endParaRPr lang="en-US" dirty="0"/>
          </a:p>
        </p:txBody>
      </p:sp>
    </p:spTree>
    <p:extLst>
      <p:ext uri="{BB962C8B-B14F-4D97-AF65-F5344CB8AC3E}">
        <p14:creationId xmlns:p14="http://schemas.microsoft.com/office/powerpoint/2010/main" val="20926928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normAutofit/>
          </a:bodyPr>
          <a:lstStyle/>
          <a:p>
            <a:r>
              <a:rPr lang="en-US" sz="3200" dirty="0"/>
              <a:t>What is </a:t>
            </a:r>
            <a:r>
              <a:rPr lang="en-US" sz="3200" dirty="0" smtClean="0"/>
              <a:t>Intensive </a:t>
            </a:r>
            <a:r>
              <a:rPr lang="en-US" sz="3200" dirty="0"/>
              <a:t>I</a:t>
            </a:r>
            <a:r>
              <a:rPr lang="en-US" sz="3200" dirty="0" smtClean="0"/>
              <a:t>ntervention</a:t>
            </a:r>
            <a:r>
              <a:rPr lang="en-US" sz="3200" dirty="0"/>
              <a:t>?</a:t>
            </a:r>
          </a:p>
        </p:txBody>
      </p:sp>
      <p:sp>
        <p:nvSpPr>
          <p:cNvPr id="3" name="Content Placeholder 2"/>
          <p:cNvSpPr>
            <a:spLocks noGrp="1"/>
          </p:cNvSpPr>
          <p:nvPr>
            <p:ph idx="1"/>
          </p:nvPr>
        </p:nvSpPr>
        <p:spPr/>
        <p:txBody>
          <a:bodyPr/>
          <a:lstStyle/>
          <a:p>
            <a:pPr marL="0" indent="0">
              <a:buNone/>
            </a:pPr>
            <a:r>
              <a:rPr lang="en-US" sz="2800" b="1" dirty="0"/>
              <a:t>Intensive intervention</a:t>
            </a:r>
            <a:r>
              <a:rPr lang="en-US" sz="2800" dirty="0"/>
              <a:t> addresses </a:t>
            </a:r>
            <a:r>
              <a:rPr lang="en-US" sz="2800" i="1" dirty="0"/>
              <a:t>severe and persistent </a:t>
            </a:r>
            <a:r>
              <a:rPr lang="en-US" sz="2800" dirty="0"/>
              <a:t>learning and behavioral difficulties. </a:t>
            </a:r>
          </a:p>
        </p:txBody>
      </p:sp>
      <p:sp>
        <p:nvSpPr>
          <p:cNvPr id="5" name="Slide Number Placeholder 4">
            <a:extLst>
              <a:ext uri="{FF2B5EF4-FFF2-40B4-BE49-F238E27FC236}">
                <a16:creationId xmlns:a16="http://schemas.microsoft.com/office/drawing/2014/main" xmlns="" id="{A85D8139-E804-4A4F-BC88-4C0B190D276C}"/>
              </a:ext>
            </a:extLst>
          </p:cNvPr>
          <p:cNvSpPr>
            <a:spLocks noGrp="1"/>
          </p:cNvSpPr>
          <p:nvPr>
            <p:ph type="sldNum" sz="quarter" idx="12"/>
          </p:nvPr>
        </p:nvSpPr>
        <p:spPr/>
        <p:txBody>
          <a:bodyPr/>
          <a:lstStyle/>
          <a:p>
            <a:pPr algn="r"/>
            <a:fld id="{F3477EC8-074D-41C4-94AE-E9EA7CEEA348}" type="slidenum">
              <a:rPr lang="en-US" smtClean="0"/>
              <a:pPr algn="r"/>
              <a:t>11</a:t>
            </a:fld>
            <a:endParaRPr lang="en-US" dirty="0"/>
          </a:p>
        </p:txBody>
      </p:sp>
      <p:sp>
        <p:nvSpPr>
          <p:cNvPr id="2" name="Rounded Rectangle 1"/>
          <p:cNvSpPr/>
          <p:nvPr/>
        </p:nvSpPr>
        <p:spPr>
          <a:xfrm>
            <a:off x="1193422" y="2711231"/>
            <a:ext cx="4462721" cy="7177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000" dirty="0">
                <a:solidFill>
                  <a:srgbClr val="FFFFFF"/>
                </a:solidFill>
              </a:rPr>
              <a:t>Driven by </a:t>
            </a:r>
            <a:r>
              <a:rPr lang="en-US" sz="3000" i="1" dirty="0">
                <a:solidFill>
                  <a:srgbClr val="FFFFFF"/>
                </a:solidFill>
              </a:rPr>
              <a:t>data </a:t>
            </a:r>
          </a:p>
        </p:txBody>
      </p:sp>
      <p:sp>
        <p:nvSpPr>
          <p:cNvPr id="8" name="Rounded Rectangle 7"/>
          <p:cNvSpPr/>
          <p:nvPr/>
        </p:nvSpPr>
        <p:spPr>
          <a:xfrm>
            <a:off x="6797948" y="2092361"/>
            <a:ext cx="4462721" cy="13931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sz="3000" dirty="0">
                <a:solidFill>
                  <a:srgbClr val="FFFFFF"/>
                </a:solidFill>
              </a:rPr>
              <a:t>Characterized </a:t>
            </a:r>
            <a:br>
              <a:rPr lang="en-US" sz="3000" dirty="0">
                <a:solidFill>
                  <a:srgbClr val="FFFFFF"/>
                </a:solidFill>
              </a:rPr>
            </a:br>
            <a:r>
              <a:rPr lang="en-US" sz="3000" dirty="0">
                <a:solidFill>
                  <a:srgbClr val="FFFFFF"/>
                </a:solidFill>
              </a:rPr>
              <a:t>by </a:t>
            </a:r>
            <a:r>
              <a:rPr lang="en-US" sz="3000" i="1" dirty="0">
                <a:solidFill>
                  <a:srgbClr val="FFFFFF"/>
                </a:solidFill>
              </a:rPr>
              <a:t>increased intensity</a:t>
            </a:r>
            <a:r>
              <a:rPr lang="en-US" sz="3000" dirty="0">
                <a:solidFill>
                  <a:srgbClr val="FFFFFF"/>
                </a:solidFill>
              </a:rPr>
              <a:t> and </a:t>
            </a:r>
            <a:r>
              <a:rPr lang="en-US" sz="3000" i="1" dirty="0">
                <a:solidFill>
                  <a:srgbClr val="FFFFFF"/>
                </a:solidFill>
              </a:rPr>
              <a:t>individualization</a:t>
            </a:r>
            <a:endParaRPr lang="en-US" sz="3000" dirty="0">
              <a:solidFill>
                <a:srgbClr val="FFFFFF"/>
              </a:solidFill>
            </a:endParaRPr>
          </a:p>
        </p:txBody>
      </p:sp>
      <p:pic>
        <p:nvPicPr>
          <p:cNvPr id="9" name="Graphic 8" descr="Upward trend">
            <a:extLst>
              <a:ext uri="{FF2B5EF4-FFF2-40B4-BE49-F238E27FC236}">
                <a16:creationId xmlns:a16="http://schemas.microsoft.com/office/drawing/2014/main" xmlns="" id="{7A3505AA-32B3-419F-8040-631766D1E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79447" y="3252411"/>
            <a:ext cx="3090672" cy="3090672"/>
          </a:xfrm>
          <a:prstGeom prst="rect">
            <a:avLst/>
          </a:prstGeom>
        </p:spPr>
      </p:pic>
      <p:pic>
        <p:nvPicPr>
          <p:cNvPr id="6" name="Graphic 5" descr="Gauge">
            <a:extLst>
              <a:ext uri="{FF2B5EF4-FFF2-40B4-BE49-F238E27FC236}">
                <a16:creationId xmlns:a16="http://schemas.microsoft.com/office/drawing/2014/main" xmlns="" id="{49E5D97D-9AEF-4CE5-BF9E-958458159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64334" y="3461884"/>
            <a:ext cx="3029885" cy="3029885"/>
          </a:xfrm>
          <a:prstGeom prst="rect">
            <a:avLst/>
          </a:prstGeom>
        </p:spPr>
      </p:pic>
    </p:spTree>
    <p:extLst>
      <p:ext uri="{BB962C8B-B14F-4D97-AF65-F5344CB8AC3E}">
        <p14:creationId xmlns:p14="http://schemas.microsoft.com/office/powerpoint/2010/main" val="24743478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F3477EC8-074D-41C4-94AE-E9EA7CEEA348}" type="slidenum">
              <a:rPr>
                <a:solidFill>
                  <a:srgbClr val="FFFFFF">
                    <a:lumMod val="75000"/>
                  </a:srgbClr>
                </a:solidFill>
              </a:rPr>
              <a:pPr algn="r"/>
              <a:t>12</a:t>
            </a:fld>
            <a:endParaRPr dirty="0">
              <a:solidFill>
                <a:srgbClr val="FFFFFF">
                  <a:lumMod val="75000"/>
                </a:srgbClr>
              </a:solidFill>
            </a:endParaRPr>
          </a:p>
        </p:txBody>
      </p:sp>
      <p:sp>
        <p:nvSpPr>
          <p:cNvPr id="3" name="Title 2"/>
          <p:cNvSpPr>
            <a:spLocks noGrp="1"/>
          </p:cNvSpPr>
          <p:nvPr>
            <p:ph type="title"/>
          </p:nvPr>
        </p:nvSpPr>
        <p:spPr/>
        <p:txBody>
          <a:bodyPr>
            <a:normAutofit/>
          </a:bodyPr>
          <a:lstStyle/>
          <a:p>
            <a:r>
              <a:rPr lang="en-US" sz="3200" dirty="0"/>
              <a:t>Why Intensive Intervention?</a:t>
            </a:r>
          </a:p>
        </p:txBody>
      </p:sp>
      <p:sp>
        <p:nvSpPr>
          <p:cNvPr id="5" name="TextBox 4"/>
          <p:cNvSpPr txBox="1"/>
          <p:nvPr/>
        </p:nvSpPr>
        <p:spPr>
          <a:xfrm>
            <a:off x="704851" y="2456329"/>
            <a:ext cx="4943474" cy="2246769"/>
          </a:xfrm>
          <a:prstGeom prst="rect">
            <a:avLst/>
          </a:prstGeom>
          <a:noFill/>
        </p:spPr>
        <p:txBody>
          <a:bodyPr wrap="square" rtlCol="0">
            <a:spAutoFit/>
          </a:bodyPr>
          <a:lstStyle/>
          <a:p>
            <a:pPr fontAlgn="base">
              <a:spcBef>
                <a:spcPct val="0"/>
              </a:spcBef>
              <a:spcAft>
                <a:spcPct val="0"/>
              </a:spcAft>
            </a:pPr>
            <a:r>
              <a:rPr lang="en-US" sz="2800" dirty="0">
                <a:solidFill>
                  <a:srgbClr val="4E76A0">
                    <a:lumMod val="75000"/>
                  </a:srgbClr>
                </a:solidFill>
                <a:ea typeface="Arial" pitchFamily="34" charset="0"/>
                <a:cs typeface="Franklin Gothic Book" pitchFamily="34" charset="0"/>
              </a:rPr>
              <a:t>Too many students, especially those with disabilities, lack basic skills for reading and mathematics or have serious discipline problems in school</a:t>
            </a:r>
          </a:p>
        </p:txBody>
      </p:sp>
      <p:pic>
        <p:nvPicPr>
          <p:cNvPr id="2" name="Picture 1" descr="This image illustrates the percentage of students with disabilities lacking basic reading and math. 67% of fourth grade and 63% of eigth grade students with disabilities lack basic reading skills. 45% of fourth grade and 68% of eigth grade students with disabilities lack basic math skills. One in three students with disabilities have disciplinary problems at schoo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517" y="1460888"/>
            <a:ext cx="3747808" cy="48954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427011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533400" y="1461487"/>
            <a:ext cx="8345489"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Franklin Gothic Book" pitchFamily="34" charset="0"/>
              </a:defRPr>
            </a:lvl1pPr>
            <a:lvl2pPr marL="742950" indent="-285750" algn="l" rtl="0" eaLnBrk="1" fontAlgn="base" hangingPunct="1">
              <a:spcBef>
                <a:spcPct val="20000"/>
              </a:spcBef>
              <a:spcAft>
                <a:spcPct val="0"/>
              </a:spcAft>
              <a:buFont typeface="Arial" charset="0"/>
              <a:buChar char="–"/>
              <a:defRPr sz="1800" kern="1200">
                <a:solidFill>
                  <a:schemeClr val="tx2">
                    <a:lumMod val="75000"/>
                  </a:schemeClr>
                </a:solidFill>
                <a:latin typeface="+mn-lt"/>
                <a:ea typeface="+mn-ea"/>
                <a:cs typeface="Franklin Gothic Book" pitchFamily="34" charset="0"/>
              </a:defRPr>
            </a:lvl2pPr>
            <a:lvl3pPr marL="1143000" indent="-228600" algn="l" rtl="0" eaLnBrk="1" fontAlgn="base" hangingPunct="1">
              <a:spcBef>
                <a:spcPct val="20000"/>
              </a:spcBef>
              <a:spcAft>
                <a:spcPct val="0"/>
              </a:spcAft>
              <a:buFont typeface="Arial" charset="0"/>
              <a:buChar char="•"/>
              <a:defRPr sz="1400" kern="1200" baseline="0">
                <a:solidFill>
                  <a:schemeClr val="tx2">
                    <a:lumMod val="75000"/>
                  </a:schemeClr>
                </a:solidFill>
                <a:latin typeface="+mn-lt"/>
                <a:ea typeface="+mn-ea"/>
                <a:cs typeface="Franklin Gothic Book" pitchFamily="34" charset="0"/>
              </a:defRPr>
            </a:lvl3pPr>
            <a:lvl4pPr marL="915988" indent="-228600" algn="l" rtl="0" eaLnBrk="1" fontAlgn="base" hangingPunct="1">
              <a:spcBef>
                <a:spcPct val="20000"/>
              </a:spcBef>
              <a:spcAft>
                <a:spcPct val="0"/>
              </a:spcAft>
              <a:buFont typeface="Arial" charset="0"/>
              <a:buChar char="–"/>
              <a:defRPr sz="1400" kern="1200" baseline="0">
                <a:solidFill>
                  <a:schemeClr val="tx2">
                    <a:lumMod val="75000"/>
                  </a:schemeClr>
                </a:solidFill>
                <a:latin typeface="+mn-lt"/>
                <a:ea typeface="+mn-ea"/>
                <a:cs typeface="Arial" pitchFamily="34" charset="0"/>
              </a:defRPr>
            </a:lvl4pPr>
            <a:lvl5pPr marL="1143000" indent="-228600" algn="l" rtl="0" eaLnBrk="1" fontAlgn="base" hangingPunct="1">
              <a:spcBef>
                <a:spcPct val="20000"/>
              </a:spcBef>
              <a:spcAft>
                <a:spcPct val="0"/>
              </a:spcAft>
              <a:buFont typeface="Arial" charset="0"/>
              <a:buChar char="»"/>
              <a:defRPr sz="1400" kern="1200" baseline="0">
                <a:solidFill>
                  <a:schemeClr val="tx2">
                    <a:lumMod val="75000"/>
                  </a:schemeClr>
                </a:solidFill>
                <a:latin typeface="+mn-lt"/>
                <a:ea typeface="+mn-ea"/>
                <a:cs typeface="Arial" pitchFamily="34" charset="0"/>
              </a:defRPr>
            </a:lvl5pPr>
            <a:lvl6pPr marL="1377950"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ct val="20000"/>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236538" indent="-236538">
              <a:spcAft>
                <a:spcPts val="0"/>
              </a:spcAft>
              <a:buClr>
                <a:sysClr val="window" lastClr="FFFFFF">
                  <a:lumMod val="65000"/>
                </a:sysClr>
              </a:buClr>
              <a:defRPr/>
            </a:pPr>
            <a:r>
              <a:rPr lang="en-US" sz="2800" dirty="0">
                <a:solidFill>
                  <a:srgbClr val="4E76A0">
                    <a:lumMod val="75000"/>
                  </a:srgbClr>
                </a:solidFill>
              </a:rPr>
              <a:t>Students with disabilities who are </a:t>
            </a:r>
            <a:r>
              <a:rPr lang="en-US" sz="2800" u="sng" dirty="0">
                <a:solidFill>
                  <a:srgbClr val="4E76A0">
                    <a:lumMod val="75000"/>
                  </a:srgbClr>
                </a:solidFill>
              </a:rPr>
              <a:t>not making adequate progress</a:t>
            </a:r>
            <a:r>
              <a:rPr lang="en-US" sz="2800" dirty="0">
                <a:solidFill>
                  <a:srgbClr val="4E76A0">
                    <a:lumMod val="75000"/>
                  </a:srgbClr>
                </a:solidFill>
              </a:rPr>
              <a:t> in their current instructional </a:t>
            </a:r>
            <a:r>
              <a:rPr lang="en-US" sz="2800" dirty="0" smtClean="0">
                <a:solidFill>
                  <a:srgbClr val="4E76A0">
                    <a:lumMod val="75000"/>
                  </a:srgbClr>
                </a:solidFill>
              </a:rPr>
              <a:t>program</a:t>
            </a:r>
            <a:endParaRPr lang="en-US" sz="2800" dirty="0">
              <a:solidFill>
                <a:srgbClr val="4E76A0">
                  <a:lumMod val="75000"/>
                </a:srgbClr>
              </a:solidFill>
            </a:endParaRPr>
          </a:p>
          <a:p>
            <a:pPr marL="236538" indent="-236538">
              <a:spcAft>
                <a:spcPts val="0"/>
              </a:spcAft>
              <a:buClr>
                <a:sysClr val="window" lastClr="FFFFFF">
                  <a:lumMod val="65000"/>
                </a:sysClr>
              </a:buClr>
              <a:defRPr/>
            </a:pPr>
            <a:r>
              <a:rPr lang="en-US" sz="2800" dirty="0">
                <a:solidFill>
                  <a:srgbClr val="4E76A0">
                    <a:lumMod val="75000"/>
                  </a:srgbClr>
                </a:solidFill>
              </a:rPr>
              <a:t>Students who present with very </a:t>
            </a:r>
            <a:r>
              <a:rPr lang="en-US" sz="2800" u="sng" dirty="0">
                <a:solidFill>
                  <a:srgbClr val="4E76A0">
                    <a:lumMod val="75000"/>
                  </a:srgbClr>
                </a:solidFill>
              </a:rPr>
              <a:t>low academic achievement</a:t>
            </a:r>
            <a:r>
              <a:rPr lang="en-US" sz="2800" dirty="0">
                <a:solidFill>
                  <a:srgbClr val="4E76A0">
                    <a:lumMod val="75000"/>
                  </a:srgbClr>
                </a:solidFill>
              </a:rPr>
              <a:t> and/or </a:t>
            </a:r>
            <a:r>
              <a:rPr lang="en-US" sz="2800" u="sng" dirty="0">
                <a:solidFill>
                  <a:srgbClr val="4E76A0">
                    <a:lumMod val="75000"/>
                  </a:srgbClr>
                </a:solidFill>
              </a:rPr>
              <a:t>high-intensity or high-frequency behavior problems</a:t>
            </a:r>
            <a:r>
              <a:rPr lang="en-US" sz="2800" dirty="0">
                <a:solidFill>
                  <a:srgbClr val="4E76A0">
                    <a:lumMod val="75000"/>
                  </a:srgbClr>
                </a:solidFill>
              </a:rPr>
              <a:t> (typically those with disabilities) </a:t>
            </a:r>
          </a:p>
          <a:p>
            <a:pPr marL="236538" indent="-236538">
              <a:spcAft>
                <a:spcPts val="0"/>
              </a:spcAft>
              <a:buClr>
                <a:sysClr val="window" lastClr="FFFFFF">
                  <a:lumMod val="65000"/>
                </a:sysClr>
              </a:buClr>
              <a:defRPr/>
            </a:pPr>
            <a:r>
              <a:rPr lang="en-US" sz="2800" dirty="0">
                <a:solidFill>
                  <a:srgbClr val="4E76A0">
                    <a:lumMod val="75000"/>
                  </a:srgbClr>
                </a:solidFill>
              </a:rPr>
              <a:t>Students in a tiered intervention system who have </a:t>
            </a:r>
            <a:r>
              <a:rPr lang="en-US" sz="2800" u="sng" dirty="0">
                <a:solidFill>
                  <a:srgbClr val="4E76A0">
                    <a:lumMod val="75000"/>
                  </a:srgbClr>
                </a:solidFill>
              </a:rPr>
              <a:t>not responded</a:t>
            </a:r>
            <a:r>
              <a:rPr lang="en-US" sz="2800" dirty="0">
                <a:solidFill>
                  <a:srgbClr val="4E76A0">
                    <a:lumMod val="75000"/>
                  </a:srgbClr>
                </a:solidFill>
              </a:rPr>
              <a:t> to secondary intervention programs delivered with fidelity</a:t>
            </a:r>
          </a:p>
          <a:p>
            <a:pPr>
              <a:spcAft>
                <a:spcPts val="0"/>
              </a:spcAft>
              <a:buClr>
                <a:sysClr val="window" lastClr="FFFFFF">
                  <a:lumMod val="65000"/>
                </a:sysClr>
              </a:buClr>
              <a:defRPr/>
            </a:pPr>
            <a:endParaRPr lang="en-US" sz="2800" dirty="0">
              <a:solidFill>
                <a:sysClr val="windowText" lastClr="000000"/>
              </a:solidFill>
              <a:latin typeface="Calibri"/>
            </a:endParaRPr>
          </a:p>
        </p:txBody>
      </p:sp>
      <p:pic>
        <p:nvPicPr>
          <p:cNvPr id="7" name="Picture 8" descr="image of people grouped together "/>
          <p:cNvPicPr>
            <a:picLocks noChangeAspect="1" noChangeArrowheads="1"/>
          </p:cNvPicPr>
          <p:nvPr/>
        </p:nvPicPr>
        <p:blipFill>
          <a:blip r:embed="rId3"/>
          <a:srcRect/>
          <a:stretch>
            <a:fillRect/>
          </a:stretch>
        </p:blipFill>
        <p:spPr bwMode="auto">
          <a:xfrm>
            <a:off x="9062208" y="1804387"/>
            <a:ext cx="2864862" cy="2276472"/>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sz="3200" dirty="0"/>
              <a:t>Who needs Intensive Intervention?</a:t>
            </a:r>
          </a:p>
        </p:txBody>
      </p:sp>
      <p:sp>
        <p:nvSpPr>
          <p:cNvPr id="5" name="Slide Number Placeholder 4"/>
          <p:cNvSpPr>
            <a:spLocks noGrp="1"/>
          </p:cNvSpPr>
          <p:nvPr>
            <p:ph type="sldNum" sz="quarter" idx="12"/>
          </p:nvPr>
        </p:nvSpPr>
        <p:spPr/>
        <p:txBody>
          <a:bodyPr/>
          <a:lstStyle/>
          <a:p>
            <a:pPr algn="r"/>
            <a:fld id="{F3477EC8-074D-41C4-94AE-E9EA7CEEA348}" type="slidenum">
              <a:rPr>
                <a:solidFill>
                  <a:srgbClr val="FFFFFF">
                    <a:lumMod val="75000"/>
                  </a:srgbClr>
                </a:solidFill>
              </a:rPr>
              <a:pPr algn="r"/>
              <a:t>13</a:t>
            </a:fld>
            <a:endParaRPr dirty="0">
              <a:solidFill>
                <a:srgbClr val="FFFFFF">
                  <a:lumMod val="75000"/>
                </a:srgbClr>
              </a:solidFill>
            </a:endParaRPr>
          </a:p>
        </p:txBody>
      </p:sp>
    </p:spTree>
    <p:extLst>
      <p:ext uri="{BB962C8B-B14F-4D97-AF65-F5344CB8AC3E}">
        <p14:creationId xmlns:p14="http://schemas.microsoft.com/office/powerpoint/2010/main" val="1072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74D1F-3A88-4C7F-BDCC-B808665C9D77}"/>
              </a:ext>
            </a:extLst>
          </p:cNvPr>
          <p:cNvSpPr>
            <a:spLocks noGrp="1"/>
          </p:cNvSpPr>
          <p:nvPr>
            <p:ph type="title"/>
          </p:nvPr>
        </p:nvSpPr>
        <p:spPr/>
        <p:txBody>
          <a:bodyPr>
            <a:normAutofit/>
          </a:bodyPr>
          <a:lstStyle/>
          <a:p>
            <a:r>
              <a:rPr lang="en-US" sz="3200" dirty="0"/>
              <a:t>Benefits of </a:t>
            </a:r>
            <a:r>
              <a:rPr lang="en-US" sz="3200" dirty="0" smtClean="0"/>
              <a:t>Intensive </a:t>
            </a:r>
            <a:r>
              <a:rPr lang="en-US" sz="3200" dirty="0"/>
              <a:t>I</a:t>
            </a:r>
            <a:r>
              <a:rPr lang="en-US" sz="3200" dirty="0" smtClean="0"/>
              <a:t>ntervention </a:t>
            </a:r>
            <a:endParaRPr lang="en-US" sz="3200" dirty="0"/>
          </a:p>
        </p:txBody>
      </p:sp>
      <p:sp>
        <p:nvSpPr>
          <p:cNvPr id="5" name="Content Placeholder 2">
            <a:extLst>
              <a:ext uri="{FF2B5EF4-FFF2-40B4-BE49-F238E27FC236}">
                <a16:creationId xmlns:a16="http://schemas.microsoft.com/office/drawing/2014/main" xmlns="" id="{058A0349-554B-4292-9295-6C67368EB5D9}"/>
              </a:ext>
            </a:extLst>
          </p:cNvPr>
          <p:cNvSpPr>
            <a:spLocks noGrp="1"/>
          </p:cNvSpPr>
          <p:nvPr>
            <p:ph idx="1"/>
          </p:nvPr>
        </p:nvSpPr>
        <p:spPr/>
        <p:txBody>
          <a:bodyPr>
            <a:normAutofit/>
          </a:bodyPr>
          <a:lstStyle/>
          <a:p>
            <a:pPr marL="0" indent="0">
              <a:buNone/>
            </a:pPr>
            <a:r>
              <a:rPr lang="en-US" i="1" dirty="0"/>
              <a:t>In one year, 78% of students receiving intervention reached ambitious growth goals set using national norms. Thirty percent of students were exited from any kind of intervention.</a:t>
            </a:r>
            <a:endParaRPr lang="en-US" dirty="0"/>
          </a:p>
          <a:p>
            <a:pPr marL="0" indent="0" algn="r">
              <a:buNone/>
            </a:pPr>
            <a:r>
              <a:rPr lang="en-US" dirty="0"/>
              <a:t>—Bristol Warren Regional School District, Rhode Island </a:t>
            </a:r>
          </a:p>
        </p:txBody>
      </p:sp>
      <p:sp>
        <p:nvSpPr>
          <p:cNvPr id="4" name="Slide Number Placeholder 3">
            <a:extLst>
              <a:ext uri="{FF2B5EF4-FFF2-40B4-BE49-F238E27FC236}">
                <a16:creationId xmlns:a16="http://schemas.microsoft.com/office/drawing/2014/main" xmlns="" id="{D75ED0BB-95CD-4040-98ED-91E32B7F0C49}"/>
              </a:ext>
            </a:extLst>
          </p:cNvPr>
          <p:cNvSpPr>
            <a:spLocks noGrp="1"/>
          </p:cNvSpPr>
          <p:nvPr>
            <p:ph type="sldNum" sz="quarter" idx="12"/>
          </p:nvPr>
        </p:nvSpPr>
        <p:spPr/>
        <p:txBody>
          <a:bodyPr/>
          <a:lstStyle/>
          <a:p>
            <a:fld id="{99A20822-4A49-4D36-86E3-300BA48D3F00}" type="slidenum">
              <a:rPr lang="en-US" smtClean="0"/>
              <a:t>14</a:t>
            </a:fld>
            <a:endParaRPr lang="en-US"/>
          </a:p>
        </p:txBody>
      </p:sp>
      <p:sp>
        <p:nvSpPr>
          <p:cNvPr id="3" name="Text Placeholder 2">
            <a:extLst>
              <a:ext uri="{FF2B5EF4-FFF2-40B4-BE49-F238E27FC236}">
                <a16:creationId xmlns:a16="http://schemas.microsoft.com/office/drawing/2014/main" xmlns="" id="{EB14DC99-DA94-49F2-91A2-08DB0DEE58F7}"/>
              </a:ext>
            </a:extLst>
          </p:cNvPr>
          <p:cNvSpPr>
            <a:spLocks noGrp="1"/>
          </p:cNvSpPr>
          <p:nvPr>
            <p:ph type="body" sz="quarter" idx="4294967295"/>
          </p:nvPr>
        </p:nvSpPr>
        <p:spPr>
          <a:xfrm>
            <a:off x="0" y="5305425"/>
            <a:ext cx="6462713" cy="363538"/>
          </a:xfrm>
        </p:spPr>
        <p:txBody>
          <a:bodyPr>
            <a:normAutofit fontScale="55000" lnSpcReduction="20000"/>
          </a:bodyPr>
          <a:lstStyle/>
          <a:p>
            <a:r>
              <a:rPr lang="en-US" dirty="0"/>
              <a:t>Jung, McMaster, Kunkel, Shin, Stecker, 2018; </a:t>
            </a:r>
            <a:r>
              <a:rPr lang="en-US" dirty="0" err="1"/>
              <a:t>Scammacca</a:t>
            </a:r>
            <a:r>
              <a:rPr lang="en-US" dirty="0"/>
              <a:t>, Fall, Roberts, 2015. </a:t>
            </a:r>
          </a:p>
        </p:txBody>
      </p:sp>
      <p:pic>
        <p:nvPicPr>
          <p:cNvPr id="6" name="Picture 5">
            <a:extLst>
              <a:ext uri="{FF2B5EF4-FFF2-40B4-BE49-F238E27FC236}">
                <a16:creationId xmlns:a16="http://schemas.microsoft.com/office/drawing/2014/main" xmlns="" id="{511A5D42-2D7E-4592-8747-067E4D017FDE}"/>
              </a:ext>
            </a:extLst>
          </p:cNvPr>
          <p:cNvPicPr>
            <a:picLocks noChangeAspect="1"/>
          </p:cNvPicPr>
          <p:nvPr/>
        </p:nvPicPr>
        <p:blipFill>
          <a:blip r:embed="rId3"/>
          <a:stretch>
            <a:fillRect/>
          </a:stretch>
        </p:blipFill>
        <p:spPr>
          <a:xfrm>
            <a:off x="785024" y="1795989"/>
            <a:ext cx="4897061" cy="3268882"/>
          </a:xfrm>
          <a:prstGeom prst="rect">
            <a:avLst/>
          </a:prstGeom>
        </p:spPr>
      </p:pic>
    </p:spTree>
    <p:extLst>
      <p:ext uri="{BB962C8B-B14F-4D97-AF65-F5344CB8AC3E}">
        <p14:creationId xmlns:p14="http://schemas.microsoft.com/office/powerpoint/2010/main" val="63315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57" y="0"/>
            <a:ext cx="8065168" cy="898524"/>
          </a:xfrm>
        </p:spPr>
        <p:txBody>
          <a:bodyPr>
            <a:noAutofit/>
          </a:bodyPr>
          <a:lstStyle/>
          <a:p>
            <a:r>
              <a:rPr lang="en-US" sz="3200" dirty="0"/>
              <a:t>What is </a:t>
            </a:r>
            <a:r>
              <a:rPr lang="en-US" sz="3200" dirty="0" smtClean="0"/>
              <a:t>Data-Based </a:t>
            </a:r>
            <a:r>
              <a:rPr lang="en-US" sz="3200" dirty="0"/>
              <a:t>I</a:t>
            </a:r>
            <a:r>
              <a:rPr lang="en-US" sz="3200" dirty="0" smtClean="0"/>
              <a:t>ndividualization </a:t>
            </a:r>
            <a:r>
              <a:rPr lang="en-US" sz="3200" dirty="0"/>
              <a:t>(DBI)?</a:t>
            </a:r>
            <a:endParaRPr lang="en-US" sz="3200" b="0" dirty="0"/>
          </a:p>
        </p:txBody>
      </p:sp>
      <p:sp>
        <p:nvSpPr>
          <p:cNvPr id="3" name="Content Placeholder 2"/>
          <p:cNvSpPr>
            <a:spLocks noGrp="1"/>
          </p:cNvSpPr>
          <p:nvPr>
            <p:ph idx="1"/>
          </p:nvPr>
        </p:nvSpPr>
        <p:spPr>
          <a:xfrm>
            <a:off x="771433" y="1821180"/>
            <a:ext cx="7143750" cy="4351338"/>
          </a:xfrm>
        </p:spPr>
        <p:txBody>
          <a:bodyPr>
            <a:normAutofit/>
          </a:bodyPr>
          <a:lstStyle/>
          <a:p>
            <a:r>
              <a:rPr lang="en-US" sz="2800" dirty="0"/>
              <a:t>Data-based individualization (DBI) is a</a:t>
            </a:r>
            <a:r>
              <a:rPr lang="en-US" sz="2800" b="1" dirty="0"/>
              <a:t> research-based process </a:t>
            </a:r>
            <a:r>
              <a:rPr lang="en-US" sz="2800" dirty="0"/>
              <a:t>for individualizing and intensifying interventions </a:t>
            </a:r>
            <a:r>
              <a:rPr lang="en-US" sz="2800" b="1" dirty="0"/>
              <a:t>for students with severe and persistent learning and behavioral needs. </a:t>
            </a:r>
          </a:p>
          <a:p>
            <a:endParaRPr lang="en-US" sz="800" b="1" dirty="0"/>
          </a:p>
          <a:p>
            <a:r>
              <a:rPr lang="en-US" sz="2800" dirty="0"/>
              <a:t>The </a:t>
            </a:r>
            <a:r>
              <a:rPr lang="en-US" sz="2800" i="1" dirty="0"/>
              <a:t>process</a:t>
            </a:r>
            <a:r>
              <a:rPr lang="en-US" sz="2800" dirty="0"/>
              <a:t> integrates </a:t>
            </a:r>
            <a:r>
              <a:rPr lang="en-US" sz="2800" b="1" dirty="0"/>
              <a:t>evidence-based intervention, assessment, and strategies.</a:t>
            </a:r>
          </a:p>
          <a:p>
            <a:endParaRPr lang="en-US" b="1" dirty="0"/>
          </a:p>
          <a:p>
            <a:pPr marL="285750" lvl="1" indent="-285750"/>
            <a:endParaRPr lang="en-US" sz="1400" dirty="0">
              <a:latin typeface="Arial" charset="0"/>
              <a:cs typeface="Arial" charset="0"/>
            </a:endParaRP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15</a:t>
            </a:fld>
            <a:endParaRPr lang="en-US" dirty="0"/>
          </a:p>
        </p:txBody>
      </p:sp>
      <p:grpSp>
        <p:nvGrpSpPr>
          <p:cNvPr id="6" name="Group 5">
            <a:extLst>
              <a:ext uri="{FF2B5EF4-FFF2-40B4-BE49-F238E27FC236}">
                <a16:creationId xmlns:a16="http://schemas.microsoft.com/office/drawing/2014/main" xmlns="" id="{8DAA1105-5521-4A38-A6A2-FDA41AFAF25D}"/>
              </a:ext>
            </a:extLst>
          </p:cNvPr>
          <p:cNvGrpSpPr/>
          <p:nvPr/>
        </p:nvGrpSpPr>
        <p:grpSpPr>
          <a:xfrm>
            <a:off x="7915183" y="1141693"/>
            <a:ext cx="4276817" cy="4667795"/>
            <a:chOff x="-449019" y="-837799"/>
            <a:chExt cx="4930894" cy="6442045"/>
          </a:xfrm>
        </p:grpSpPr>
        <p:pic>
          <p:nvPicPr>
            <p:cNvPr id="7" name="Picture 6" descr="A picture containing text&#10;&#10;Description generated with high confidence">
              <a:extLst>
                <a:ext uri="{FF2B5EF4-FFF2-40B4-BE49-F238E27FC236}">
                  <a16:creationId xmlns:a16="http://schemas.microsoft.com/office/drawing/2014/main" xmlns=""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1" y="-64051"/>
              <a:ext cx="3933969" cy="5668297"/>
            </a:xfrm>
            <a:prstGeom prst="rect">
              <a:avLst/>
            </a:prstGeom>
          </p:spPr>
        </p:pic>
        <p:sp>
          <p:nvSpPr>
            <p:cNvPr id="8" name="TextBox 7">
              <a:extLst>
                <a:ext uri="{FF2B5EF4-FFF2-40B4-BE49-F238E27FC236}">
                  <a16:creationId xmlns:a16="http://schemas.microsoft.com/office/drawing/2014/main" xmlns="" id="{AD81714A-1AEC-4FF3-B677-E7A4A4E45AB1}"/>
                </a:ext>
              </a:extLst>
            </p:cNvPr>
            <p:cNvSpPr txBox="1"/>
            <p:nvPr/>
          </p:nvSpPr>
          <p:spPr>
            <a:xfrm>
              <a:off x="-449019" y="-837799"/>
              <a:ext cx="4930893" cy="509717"/>
            </a:xfrm>
            <a:prstGeom prst="rect">
              <a:avLst/>
            </a:prstGeom>
            <a:noFill/>
          </p:spPr>
          <p:txBody>
            <a:bodyPr wrap="square" rtlCol="0">
              <a:spAutoFit/>
            </a:bodyPr>
            <a:lstStyle/>
            <a:p>
              <a:pPr algn="ctr"/>
              <a:r>
                <a:rPr lang="en-US" b="1" dirty="0"/>
                <a:t>DBI Process</a:t>
              </a:r>
            </a:p>
          </p:txBody>
        </p:sp>
      </p:grpSp>
    </p:spTree>
    <p:extLst>
      <p:ext uri="{BB962C8B-B14F-4D97-AF65-F5344CB8AC3E}">
        <p14:creationId xmlns:p14="http://schemas.microsoft.com/office/powerpoint/2010/main" val="311229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lnSpcReduction="10000"/>
          </a:bodyPr>
          <a:lstStyle/>
          <a:p>
            <a:pPr marL="0" indent="0">
              <a:buNone/>
            </a:pPr>
            <a:r>
              <a:rPr lang="en-US" sz="2800" b="1" i="1" dirty="0"/>
              <a:t>Is…</a:t>
            </a:r>
          </a:p>
          <a:p>
            <a:pPr marL="457200" indent="-457200">
              <a:buFont typeface="Wingdings" panose="05000000000000000000" pitchFamily="2" charset="2"/>
              <a:buChar char="§"/>
            </a:pPr>
            <a:r>
              <a:rPr lang="en-US" dirty="0"/>
              <a:t>A process </a:t>
            </a:r>
          </a:p>
          <a:p>
            <a:pPr marL="457200" indent="-457200">
              <a:buFont typeface="Wingdings" panose="05000000000000000000" pitchFamily="2" charset="2"/>
              <a:buChar char="§"/>
            </a:pPr>
            <a:r>
              <a:rPr lang="en-US" dirty="0"/>
              <a:t>Individualized based on student needs </a:t>
            </a:r>
          </a:p>
          <a:p>
            <a:pPr marL="457200" indent="-457200">
              <a:buFont typeface="Wingdings" panose="05000000000000000000" pitchFamily="2" charset="2"/>
              <a:buChar char="§"/>
            </a:pPr>
            <a:r>
              <a:rPr lang="en-US" dirty="0"/>
              <a:t>More intense, often with substantively different content AND pedagogy</a:t>
            </a:r>
          </a:p>
          <a:p>
            <a:pPr marL="457200" indent="-457200">
              <a:buFont typeface="Wingdings" panose="05000000000000000000" pitchFamily="2" charset="2"/>
              <a:buChar char="§"/>
            </a:pPr>
            <a:r>
              <a:rPr lang="en-US" dirty="0"/>
              <a:t>Involves more frequent and precise progress monitoring </a:t>
            </a:r>
          </a:p>
          <a:p>
            <a:pPr marL="457200" indent="-457200">
              <a:buFont typeface="Wingdings" panose="05000000000000000000" pitchFamily="2" charset="2"/>
              <a:buChar char="§"/>
            </a:pPr>
            <a:r>
              <a:rPr lang="en-US" dirty="0"/>
              <a:t>An approach that integrates academic and behavioral supports </a:t>
            </a:r>
          </a:p>
        </p:txBody>
      </p:sp>
      <p:sp>
        <p:nvSpPr>
          <p:cNvPr id="5" name="Content Placeholder 4"/>
          <p:cNvSpPr>
            <a:spLocks noGrp="1"/>
          </p:cNvSpPr>
          <p:nvPr>
            <p:ph sz="half" idx="2"/>
          </p:nvPr>
        </p:nvSpPr>
        <p:spPr/>
        <p:txBody>
          <a:bodyPr>
            <a:normAutofit/>
          </a:bodyPr>
          <a:lstStyle/>
          <a:p>
            <a:pPr marL="0" indent="0">
              <a:buNone/>
            </a:pPr>
            <a:r>
              <a:rPr lang="en-US" sz="2800" b="1" i="1" dirty="0"/>
              <a:t>Is Not…</a:t>
            </a:r>
          </a:p>
          <a:p>
            <a:pPr marL="457200" indent="-457200">
              <a:buFont typeface="Wingdings" panose="05000000000000000000" pitchFamily="2" charset="2"/>
              <a:buChar char="§"/>
            </a:pPr>
            <a:r>
              <a:rPr lang="en-US" dirty="0"/>
              <a:t>A one-time fix</a:t>
            </a:r>
          </a:p>
          <a:p>
            <a:pPr marL="457200" indent="-457200">
              <a:buFont typeface="Wingdings" panose="05000000000000000000" pitchFamily="2" charset="2"/>
              <a:buChar char="§"/>
            </a:pPr>
            <a:r>
              <a:rPr lang="en-US" dirty="0"/>
              <a:t>A single approach </a:t>
            </a:r>
          </a:p>
          <a:p>
            <a:pPr marL="457200" indent="-457200">
              <a:buFont typeface="Wingdings" panose="05000000000000000000" pitchFamily="2" charset="2"/>
              <a:buChar char="§"/>
            </a:pPr>
            <a:r>
              <a:rPr lang="en-US" dirty="0"/>
              <a:t>A manual</a:t>
            </a:r>
          </a:p>
          <a:p>
            <a:pPr marL="457200" indent="-457200">
              <a:buFont typeface="Wingdings" panose="05000000000000000000" pitchFamily="2" charset="2"/>
              <a:buChar char="§"/>
            </a:pPr>
            <a:r>
              <a:rPr lang="en-US" dirty="0"/>
              <a:t>A preset program</a:t>
            </a:r>
          </a:p>
          <a:p>
            <a:pPr marL="457200" indent="-457200">
              <a:buFont typeface="Wingdings" panose="05000000000000000000" pitchFamily="2" charset="2"/>
              <a:buChar char="§"/>
            </a:pPr>
            <a:r>
              <a:rPr lang="en-US" dirty="0"/>
              <a:t>More of the same Tier 1  instruction </a:t>
            </a:r>
          </a:p>
          <a:p>
            <a:pPr marL="457200" indent="-457200">
              <a:buFont typeface="Wingdings" panose="05000000000000000000" pitchFamily="2" charset="2"/>
              <a:buChar char="§"/>
            </a:pPr>
            <a:r>
              <a:rPr lang="en-US" dirty="0"/>
              <a:t>More of the same Tier 2  instruction </a:t>
            </a:r>
          </a:p>
          <a:p>
            <a:endParaRPr lang="en-US" dirty="0"/>
          </a:p>
        </p:txBody>
      </p:sp>
      <p:sp>
        <p:nvSpPr>
          <p:cNvPr id="11" name="Slide Number Placeholder 10"/>
          <p:cNvSpPr>
            <a:spLocks noGrp="1"/>
          </p:cNvSpPr>
          <p:nvPr>
            <p:ph type="sldNum" sz="quarter" idx="12"/>
          </p:nvPr>
        </p:nvSpPr>
        <p:spPr/>
        <p:txBody>
          <a:bodyPr/>
          <a:lstStyle/>
          <a:p>
            <a:fld id="{C9050EB5-2D55-4DFB-AE68-E2EAFCAF9C7A}" type="slidenum">
              <a:rPr>
                <a:solidFill>
                  <a:srgbClr val="FFFFFF">
                    <a:lumMod val="75000"/>
                  </a:srgbClr>
                </a:solidFill>
              </a:rPr>
              <a:pPr/>
              <a:t>16</a:t>
            </a:fld>
            <a:endParaRPr dirty="0">
              <a:solidFill>
                <a:srgbClr val="FFFFFF">
                  <a:lumMod val="75000"/>
                </a:srgbClr>
              </a:solidFill>
            </a:endParaRPr>
          </a:p>
        </p:txBody>
      </p:sp>
      <p:sp>
        <p:nvSpPr>
          <p:cNvPr id="2" name="Title 1"/>
          <p:cNvSpPr>
            <a:spLocks noGrp="1"/>
          </p:cNvSpPr>
          <p:nvPr>
            <p:ph type="title"/>
          </p:nvPr>
        </p:nvSpPr>
        <p:spPr>
          <a:xfrm>
            <a:off x="443565" y="337574"/>
            <a:ext cx="8065168" cy="766374"/>
          </a:xfrm>
        </p:spPr>
        <p:txBody>
          <a:bodyPr>
            <a:normAutofit/>
          </a:bodyPr>
          <a:lstStyle/>
          <a:p>
            <a:r>
              <a:rPr lang="en-US" sz="3200" dirty="0"/>
              <a:t>What is DBI?</a:t>
            </a:r>
          </a:p>
        </p:txBody>
      </p:sp>
    </p:spTree>
    <p:extLst>
      <p:ext uri="{BB962C8B-B14F-4D97-AF65-F5344CB8AC3E}">
        <p14:creationId xmlns:p14="http://schemas.microsoft.com/office/powerpoint/2010/main" val="4072517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275" y="96520"/>
            <a:ext cx="8066088" cy="898525"/>
          </a:xfrm>
        </p:spPr>
        <p:txBody>
          <a:bodyPr>
            <a:normAutofit/>
          </a:bodyPr>
          <a:lstStyle/>
          <a:p>
            <a:r>
              <a:rPr lang="en-US" sz="3200" b="1" dirty="0"/>
              <a:t>Five DBI Steps</a:t>
            </a:r>
          </a:p>
        </p:txBody>
      </p:sp>
      <p:sp>
        <p:nvSpPr>
          <p:cNvPr id="3" name="Content Placeholder 2"/>
          <p:cNvSpPr>
            <a:spLocks noGrp="1"/>
          </p:cNvSpPr>
          <p:nvPr>
            <p:ph sz="half" idx="4294967295"/>
          </p:nvPr>
        </p:nvSpPr>
        <p:spPr>
          <a:xfrm>
            <a:off x="295275" y="1026080"/>
            <a:ext cx="5181600" cy="4351338"/>
          </a:xfrm>
        </p:spPr>
        <p:txBody>
          <a:bodyPr>
            <a:normAutofit fontScale="85000" lnSpcReduction="20000"/>
          </a:bodyPr>
          <a:lstStyle/>
          <a:p>
            <a:pPr marL="514350" indent="-514350">
              <a:lnSpc>
                <a:spcPct val="110000"/>
              </a:lnSpc>
              <a:buAutoNum type="arabicPeriod"/>
            </a:pPr>
            <a:r>
              <a:rPr lang="en-US" dirty="0">
                <a:solidFill>
                  <a:srgbClr val="000000"/>
                </a:solidFill>
              </a:rPr>
              <a:t>Validated intervention program, delivered with fidelity</a:t>
            </a:r>
          </a:p>
          <a:p>
            <a:pPr marL="514350" indent="-514350">
              <a:lnSpc>
                <a:spcPct val="110000"/>
              </a:lnSpc>
              <a:buAutoNum type="arabicPeriod"/>
            </a:pPr>
            <a:r>
              <a:rPr lang="en-US" dirty="0">
                <a:solidFill>
                  <a:srgbClr val="000000"/>
                </a:solidFill>
              </a:rPr>
              <a:t>Progress monitoring</a:t>
            </a:r>
          </a:p>
          <a:p>
            <a:pPr marL="514350" indent="-514350">
              <a:lnSpc>
                <a:spcPct val="110000"/>
              </a:lnSpc>
              <a:buAutoNum type="arabicPeriod"/>
            </a:pPr>
            <a:r>
              <a:rPr lang="en-US" dirty="0">
                <a:solidFill>
                  <a:srgbClr val="000000"/>
                </a:solidFill>
              </a:rPr>
              <a:t>Diagnostic data used to develop a hypothesis</a:t>
            </a:r>
          </a:p>
          <a:p>
            <a:pPr marL="514350" indent="-514350">
              <a:lnSpc>
                <a:spcPct val="110000"/>
              </a:lnSpc>
              <a:buAutoNum type="arabicPeriod"/>
            </a:pPr>
            <a:r>
              <a:rPr lang="en-US" dirty="0">
                <a:solidFill>
                  <a:srgbClr val="000000"/>
                </a:solidFill>
              </a:rPr>
              <a:t>Adaptation to validated intervention</a:t>
            </a:r>
          </a:p>
          <a:p>
            <a:pPr marL="514350" indent="-514350">
              <a:lnSpc>
                <a:spcPct val="110000"/>
              </a:lnSpc>
              <a:buAutoNum type="arabicPeriod"/>
            </a:pPr>
            <a:r>
              <a:rPr lang="en-US" dirty="0">
                <a:solidFill>
                  <a:srgbClr val="000000"/>
                </a:solidFill>
              </a:rPr>
              <a:t>Continued progress monitoring, with adaptations occurring whenever needed to ensure adequate progress</a:t>
            </a:r>
          </a:p>
        </p:txBody>
      </p:sp>
      <p:sp>
        <p:nvSpPr>
          <p:cNvPr id="5" name="Slide Number Placeholder 5"/>
          <p:cNvSpPr>
            <a:spLocks noGrp="1"/>
          </p:cNvSpPr>
          <p:nvPr>
            <p:ph type="sldNum" sz="quarter" idx="4294967295"/>
          </p:nvPr>
        </p:nvSpPr>
        <p:spPr>
          <a:xfrm>
            <a:off x="0" y="6356350"/>
            <a:ext cx="2743200" cy="365125"/>
          </a:xfrm>
        </p:spPr>
        <p:txBody>
          <a:bodyPr/>
          <a:lstStyle/>
          <a:p>
            <a:fld id="{B094D1B2-26D5-48CC-9B16-6583E954EFA6}" type="slidenum">
              <a:rPr lang="en-US" smtClean="0"/>
              <a:t>17</a:t>
            </a:fld>
            <a:endParaRPr lang="en-US" dirty="0"/>
          </a:p>
        </p:txBody>
      </p:sp>
      <p:sp>
        <p:nvSpPr>
          <p:cNvPr id="11" name="Right Arrow 10"/>
          <p:cNvSpPr/>
          <p:nvPr/>
        </p:nvSpPr>
        <p:spPr>
          <a:xfrm>
            <a:off x="6419235" y="927736"/>
            <a:ext cx="638790" cy="463550"/>
          </a:xfrm>
          <a:prstGeom prst="rightArrow">
            <a:avLst/>
          </a:prstGeom>
          <a:solidFill>
            <a:schemeClr val="accent2"/>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 xmlns:a16="http://schemas.microsoft.com/office/drawing/2014/main" id="{47D8EB87-78F1-4A21-B13C-DF820A6BE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675" y="674605"/>
            <a:ext cx="4624365" cy="5590651"/>
          </a:xfrm>
          <a:prstGeom prst="rect">
            <a:avLst/>
          </a:prstGeom>
        </p:spPr>
      </p:pic>
      <p:sp>
        <p:nvSpPr>
          <p:cNvPr id="14" name="Right Arrow 13"/>
          <p:cNvSpPr/>
          <p:nvPr/>
        </p:nvSpPr>
        <p:spPr>
          <a:xfrm>
            <a:off x="6419235" y="1826261"/>
            <a:ext cx="638790" cy="463550"/>
          </a:xfrm>
          <a:prstGeom prst="rightArrow">
            <a:avLst/>
          </a:prstGeom>
          <a:solidFill>
            <a:schemeClr val="accent6">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419235" y="4166236"/>
            <a:ext cx="638790" cy="463550"/>
          </a:xfrm>
          <a:prstGeom prst="rightArrow">
            <a:avLst/>
          </a:prstGeom>
          <a:solidFill>
            <a:schemeClr val="accent2"/>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419235" y="3289938"/>
            <a:ext cx="638790" cy="463550"/>
          </a:xfrm>
          <a:prstGeom prst="rightArrow">
            <a:avLst/>
          </a:prstGeom>
          <a:solidFill>
            <a:schemeClr val="accent6">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409710" y="5141832"/>
            <a:ext cx="638790" cy="463550"/>
          </a:xfrm>
          <a:prstGeom prst="rightArrow">
            <a:avLst/>
          </a:prstGeom>
          <a:solidFill>
            <a:schemeClr val="accent6">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131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25" y="0"/>
            <a:ext cx="10515600" cy="961924"/>
          </a:xfrm>
        </p:spPr>
        <p:txBody>
          <a:bodyPr/>
          <a:lstStyle/>
          <a:p>
            <a:r>
              <a:rPr lang="en-US" b="1" dirty="0" smtClean="0"/>
              <a:t>Validated Intervention Program (e.g., Tier 2)</a:t>
            </a:r>
            <a:endParaRPr lang="en-US" b="1" dirty="0"/>
          </a:p>
        </p:txBody>
      </p:sp>
      <p:sp>
        <p:nvSpPr>
          <p:cNvPr id="3" name="Content Placeholder 2"/>
          <p:cNvSpPr>
            <a:spLocks noGrp="1"/>
          </p:cNvSpPr>
          <p:nvPr>
            <p:ph sz="quarter" idx="15"/>
          </p:nvPr>
        </p:nvSpPr>
        <p:spPr>
          <a:xfrm>
            <a:off x="457200" y="1371600"/>
            <a:ext cx="7034439" cy="4343400"/>
          </a:xfrm>
        </p:spPr>
        <p:txBody>
          <a:bodyPr>
            <a:normAutofit lnSpcReduction="10000"/>
          </a:bodyPr>
          <a:lstStyle/>
          <a:p>
            <a:pPr>
              <a:lnSpc>
                <a:spcPct val="110000"/>
              </a:lnSpc>
            </a:pPr>
            <a:r>
              <a:rPr lang="en-US" dirty="0" smtClean="0">
                <a:solidFill>
                  <a:srgbClr val="000000"/>
                </a:solidFill>
              </a:rPr>
              <a:t>Use of a standard approach here to maximize efficiency</a:t>
            </a:r>
          </a:p>
          <a:p>
            <a:pPr>
              <a:lnSpc>
                <a:spcPct val="110000"/>
              </a:lnSpc>
            </a:pPr>
            <a:r>
              <a:rPr lang="en-US" dirty="0" smtClean="0">
                <a:solidFill>
                  <a:srgbClr val="000000"/>
                </a:solidFill>
              </a:rPr>
              <a:t>Standard = intervention that has common procedures and focus used for all students identified for support </a:t>
            </a:r>
            <a:r>
              <a:rPr lang="en-US" i="1" dirty="0" smtClean="0">
                <a:solidFill>
                  <a:srgbClr val="000000"/>
                </a:solidFill>
              </a:rPr>
              <a:t>(focused on group needs, not individualized needs yet)</a:t>
            </a:r>
          </a:p>
          <a:p>
            <a:pPr>
              <a:lnSpc>
                <a:spcPct val="110000"/>
              </a:lnSpc>
            </a:pPr>
            <a:endParaRPr lang="en-US" dirty="0" smtClean="0">
              <a:solidFill>
                <a:srgbClr val="000000"/>
              </a:solidFill>
            </a:endParaRPr>
          </a:p>
          <a:p>
            <a:pPr>
              <a:lnSpc>
                <a:spcPct val="110000"/>
              </a:lnSpc>
            </a:pPr>
            <a:r>
              <a:rPr lang="en-US" dirty="0" smtClean="0">
                <a:solidFill>
                  <a:srgbClr val="000000"/>
                </a:solidFill>
              </a:rPr>
              <a:t>70-80% of students respond with a standard intervention at Tier 2 </a:t>
            </a:r>
            <a:r>
              <a:rPr lang="en-US" sz="1800" dirty="0" smtClean="0">
                <a:solidFill>
                  <a:srgbClr val="000000"/>
                </a:solidFill>
              </a:rPr>
              <a:t>(</a:t>
            </a:r>
            <a:r>
              <a:rPr lang="en-US" sz="1800" i="1" dirty="0" smtClean="0">
                <a:solidFill>
                  <a:srgbClr val="000000"/>
                </a:solidFill>
              </a:rPr>
              <a:t>Vaughn et al., 2010</a:t>
            </a:r>
            <a:r>
              <a:rPr lang="en-US" sz="1800" dirty="0" smtClean="0">
                <a:solidFill>
                  <a:srgbClr val="000000"/>
                </a:solidFill>
              </a:rPr>
              <a:t>)</a:t>
            </a:r>
            <a:endParaRPr lang="en-US" sz="1800" dirty="0">
              <a:solidFill>
                <a:srgbClr val="000000"/>
              </a:solidFill>
            </a:endParaRPr>
          </a:p>
        </p:txBody>
      </p:sp>
      <p:sp>
        <p:nvSpPr>
          <p:cNvPr id="5" name="Slide Number Placeholder 5"/>
          <p:cNvSpPr>
            <a:spLocks noGrp="1"/>
          </p:cNvSpPr>
          <p:nvPr>
            <p:ph type="sldNum" sz="quarter" idx="14"/>
          </p:nvPr>
        </p:nvSpPr>
        <p:spPr/>
        <p:txBody>
          <a:bodyPr/>
          <a:lstStyle/>
          <a:p>
            <a:fld id="{B094D1B2-26D5-48CC-9B16-6583E954EFA6}" type="slidenum">
              <a:rPr lang="en-US" smtClean="0"/>
              <a:t>18</a:t>
            </a:fld>
            <a:endParaRPr lang="en-US" dirty="0"/>
          </a:p>
        </p:txBody>
      </p:sp>
      <p:grpSp>
        <p:nvGrpSpPr>
          <p:cNvPr id="7" name="Group 6">
            <a:extLst>
              <a:ext uri="{FF2B5EF4-FFF2-40B4-BE49-F238E27FC236}">
                <a16:creationId xmlns="" xmlns:a16="http://schemas.microsoft.com/office/drawing/2014/main" id="{8DAA1105-5521-4A38-A6A2-FDA41AFAF25D}"/>
              </a:ext>
            </a:extLst>
          </p:cNvPr>
          <p:cNvGrpSpPr/>
          <p:nvPr/>
        </p:nvGrpSpPr>
        <p:grpSpPr>
          <a:xfrm>
            <a:off x="7915184" y="1035563"/>
            <a:ext cx="4276816" cy="4679437"/>
            <a:chOff x="-449018" y="-853866"/>
            <a:chExt cx="4930893" cy="6458112"/>
          </a:xfrm>
        </p:grpSpPr>
        <p:pic>
          <p:nvPicPr>
            <p:cNvPr id="8" name="Picture 7" descr="A picture containing text&#10;&#10;Description generated with high confidence">
              <a:extLst>
                <a:ext uri="{FF2B5EF4-FFF2-40B4-BE49-F238E27FC236}">
                  <a16:creationId xmlns=""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1" y="-64051"/>
              <a:ext cx="3933969" cy="5668297"/>
            </a:xfrm>
            <a:prstGeom prst="rect">
              <a:avLst/>
            </a:prstGeom>
          </p:spPr>
        </p:pic>
        <p:sp>
          <p:nvSpPr>
            <p:cNvPr id="9" name="TextBox 8">
              <a:extLst>
                <a:ext uri="{FF2B5EF4-FFF2-40B4-BE49-F238E27FC236}">
                  <a16:creationId xmlns="" xmlns:a16="http://schemas.microsoft.com/office/drawing/2014/main" id="{AD81714A-1AEC-4FF3-B677-E7A4A4E45AB1}"/>
                </a:ext>
              </a:extLst>
            </p:cNvPr>
            <p:cNvSpPr txBox="1"/>
            <p:nvPr/>
          </p:nvSpPr>
          <p:spPr>
            <a:xfrm>
              <a:off x="-449018" y="-853866"/>
              <a:ext cx="4930893" cy="509717"/>
            </a:xfrm>
            <a:prstGeom prst="rect">
              <a:avLst/>
            </a:prstGeom>
            <a:noFill/>
          </p:spPr>
          <p:txBody>
            <a:bodyPr wrap="square" rtlCol="0">
              <a:spAutoFit/>
            </a:bodyPr>
            <a:lstStyle/>
            <a:p>
              <a:pPr algn="ctr"/>
              <a:r>
                <a:rPr lang="en-US" b="1" dirty="0"/>
                <a:t>DBI Process</a:t>
              </a:r>
            </a:p>
          </p:txBody>
        </p:sp>
      </p:grpSp>
      <p:sp>
        <p:nvSpPr>
          <p:cNvPr id="10" name="Right Arrow 9" descr="An arrow points to Intervention adaptation - based on observed needs.  Kelsey's teacher will make qualitative changes to the intervention based on the results of informal diagnostic assessment."/>
          <p:cNvSpPr/>
          <p:nvPr/>
        </p:nvSpPr>
        <p:spPr>
          <a:xfrm>
            <a:off x="7634360" y="1491457"/>
            <a:ext cx="1246909" cy="72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65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205 -0.00764 L -0.02483 -0.0831 C -0.03524 -0.09907 -0.04236 -0.1243 -0.04479 -0.15115 C -0.04757 -0.18148 -0.04514 -0.20694 -0.03767 -0.22592 L -0.00608 -0.31389 " pathEditMode="relative" rAng="4980000" ptsTypes="AAAAA">
                                      <p:cBhvr>
                                        <p:cTn id="6" dur="2000" fill="hold"/>
                                        <p:tgtEl>
                                          <p:spTgt spid="10"/>
                                        </p:tgtEl>
                                        <p:attrNameLst>
                                          <p:attrName>ppt_x</p:attrName>
                                          <p:attrName>ppt_y</p:attrName>
                                        </p:attrNameLst>
                                      </p:cBhvr>
                                      <p:rCtr x="-4045"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6" y="137631"/>
            <a:ext cx="10932079" cy="1325563"/>
          </a:xfrm>
        </p:spPr>
        <p:txBody>
          <a:bodyPr>
            <a:normAutofit/>
          </a:bodyPr>
          <a:lstStyle/>
          <a:p>
            <a:r>
              <a:rPr lang="en-US" b="1" dirty="0" smtClean="0"/>
              <a:t>Adjustments to Match</a:t>
            </a:r>
            <a:r>
              <a:rPr lang="en-US" b="1" dirty="0"/>
              <a:t> </a:t>
            </a:r>
            <a:r>
              <a:rPr lang="en-US" b="1" dirty="0" smtClean="0"/>
              <a:t>Student’s Individual Needs (Tier 3)</a:t>
            </a:r>
            <a:endParaRPr lang="en-US" b="1" dirty="0"/>
          </a:p>
        </p:txBody>
      </p:sp>
      <p:sp>
        <p:nvSpPr>
          <p:cNvPr id="3" name="Content Placeholder 2"/>
          <p:cNvSpPr>
            <a:spLocks noGrp="1"/>
          </p:cNvSpPr>
          <p:nvPr>
            <p:ph sz="quarter" idx="15"/>
          </p:nvPr>
        </p:nvSpPr>
        <p:spPr>
          <a:xfrm>
            <a:off x="457201" y="1807630"/>
            <a:ext cx="7034439" cy="4343400"/>
          </a:xfrm>
        </p:spPr>
        <p:txBody>
          <a:bodyPr>
            <a:normAutofit/>
          </a:bodyPr>
          <a:lstStyle/>
          <a:p>
            <a:pPr>
              <a:lnSpc>
                <a:spcPct val="110000"/>
              </a:lnSpc>
            </a:pPr>
            <a:r>
              <a:rPr lang="en-US" dirty="0" smtClean="0">
                <a:solidFill>
                  <a:srgbClr val="000000"/>
                </a:solidFill>
              </a:rPr>
              <a:t>Use of diagnostic data to modify supports to meet student’s specific needs</a:t>
            </a:r>
          </a:p>
          <a:p>
            <a:pPr>
              <a:lnSpc>
                <a:spcPct val="110000"/>
              </a:lnSpc>
            </a:pPr>
            <a:r>
              <a:rPr lang="en-US" dirty="0" smtClean="0">
                <a:solidFill>
                  <a:srgbClr val="000000"/>
                </a:solidFill>
              </a:rPr>
              <a:t>Use RIOT/ICEL framework to organize data collection</a:t>
            </a:r>
          </a:p>
          <a:p>
            <a:pPr lvl="1">
              <a:lnSpc>
                <a:spcPct val="110000"/>
              </a:lnSpc>
            </a:pPr>
            <a:r>
              <a:rPr lang="en-US" dirty="0" smtClean="0">
                <a:solidFill>
                  <a:srgbClr val="000000"/>
                </a:solidFill>
              </a:rPr>
              <a:t>Handout on RIOT/ICEL </a:t>
            </a:r>
          </a:p>
          <a:p>
            <a:pPr>
              <a:lnSpc>
                <a:spcPct val="110000"/>
              </a:lnSpc>
            </a:pPr>
            <a:r>
              <a:rPr lang="en-US" dirty="0" smtClean="0">
                <a:solidFill>
                  <a:srgbClr val="000000"/>
                </a:solidFill>
              </a:rPr>
              <a:t>Develop a hypothesis that guides adjustment of supports</a:t>
            </a:r>
          </a:p>
        </p:txBody>
      </p:sp>
      <p:sp>
        <p:nvSpPr>
          <p:cNvPr id="5" name="Slide Number Placeholder 5"/>
          <p:cNvSpPr>
            <a:spLocks noGrp="1"/>
          </p:cNvSpPr>
          <p:nvPr>
            <p:ph type="sldNum" sz="quarter" idx="14"/>
          </p:nvPr>
        </p:nvSpPr>
        <p:spPr/>
        <p:txBody>
          <a:bodyPr/>
          <a:lstStyle/>
          <a:p>
            <a:fld id="{B094D1B2-26D5-48CC-9B16-6583E954EFA6}" type="slidenum">
              <a:rPr lang="en-US" smtClean="0"/>
              <a:t>19</a:t>
            </a:fld>
            <a:endParaRPr lang="en-US" dirty="0"/>
          </a:p>
        </p:txBody>
      </p:sp>
      <p:grpSp>
        <p:nvGrpSpPr>
          <p:cNvPr id="7" name="Group 6">
            <a:extLst>
              <a:ext uri="{FF2B5EF4-FFF2-40B4-BE49-F238E27FC236}">
                <a16:creationId xmlns="" xmlns:a16="http://schemas.microsoft.com/office/drawing/2014/main" id="{8DAA1105-5521-4A38-A6A2-FDA41AFAF25D}"/>
              </a:ext>
            </a:extLst>
          </p:cNvPr>
          <p:cNvGrpSpPr/>
          <p:nvPr/>
        </p:nvGrpSpPr>
        <p:grpSpPr>
          <a:xfrm>
            <a:off x="7915184" y="1035563"/>
            <a:ext cx="4276816" cy="4679437"/>
            <a:chOff x="-449018" y="-853866"/>
            <a:chExt cx="4930893" cy="6458112"/>
          </a:xfrm>
        </p:grpSpPr>
        <p:pic>
          <p:nvPicPr>
            <p:cNvPr id="8" name="Picture 7" descr="A picture containing text&#10;&#10;Description generated with high confidence">
              <a:extLst>
                <a:ext uri="{FF2B5EF4-FFF2-40B4-BE49-F238E27FC236}">
                  <a16:creationId xmlns=""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1" y="-64051"/>
              <a:ext cx="3933969" cy="5668297"/>
            </a:xfrm>
            <a:prstGeom prst="rect">
              <a:avLst/>
            </a:prstGeom>
          </p:spPr>
        </p:pic>
        <p:sp>
          <p:nvSpPr>
            <p:cNvPr id="9" name="TextBox 8">
              <a:extLst>
                <a:ext uri="{FF2B5EF4-FFF2-40B4-BE49-F238E27FC236}">
                  <a16:creationId xmlns="" xmlns:a16="http://schemas.microsoft.com/office/drawing/2014/main" id="{AD81714A-1AEC-4FF3-B677-E7A4A4E45AB1}"/>
                </a:ext>
              </a:extLst>
            </p:cNvPr>
            <p:cNvSpPr txBox="1"/>
            <p:nvPr/>
          </p:nvSpPr>
          <p:spPr>
            <a:xfrm>
              <a:off x="-449018" y="-853866"/>
              <a:ext cx="4930893" cy="509717"/>
            </a:xfrm>
            <a:prstGeom prst="rect">
              <a:avLst/>
            </a:prstGeom>
            <a:noFill/>
          </p:spPr>
          <p:txBody>
            <a:bodyPr wrap="square" rtlCol="0">
              <a:spAutoFit/>
            </a:bodyPr>
            <a:lstStyle/>
            <a:p>
              <a:pPr algn="ctr"/>
              <a:r>
                <a:rPr lang="en-US" b="1" dirty="0"/>
                <a:t>DBI Process</a:t>
              </a:r>
            </a:p>
          </p:txBody>
        </p:sp>
      </p:grpSp>
      <p:sp>
        <p:nvSpPr>
          <p:cNvPr id="10" name="Right Arrow 9" descr="An arrow points to Intervention adaptation - based on observed needs.  Kelsey's teacher will make qualitative changes to the intervention based on the results of informal diagnostic assessment."/>
          <p:cNvSpPr/>
          <p:nvPr/>
        </p:nvSpPr>
        <p:spPr>
          <a:xfrm>
            <a:off x="7507359" y="3378314"/>
            <a:ext cx="1246909" cy="72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486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205 -0.00764 L -0.02483 -0.0831 C -0.03524 -0.09907 -0.04236 -0.1243 -0.04479 -0.15115 C -0.04757 -0.18148 -0.04514 -0.20694 -0.03767 -0.22592 L -0.00608 -0.31389 " pathEditMode="relative" rAng="4980000" ptsTypes="AAAAA">
                                      <p:cBhvr>
                                        <p:cTn id="6" dur="2000" fill="hold"/>
                                        <p:tgtEl>
                                          <p:spTgt spid="10"/>
                                        </p:tgtEl>
                                        <p:attrNameLst>
                                          <p:attrName>ppt_x</p:attrName>
                                          <p:attrName>ppt_y</p:attrName>
                                        </p:attrNameLst>
                                      </p:cBhvr>
                                      <p:rCtr x="-4045"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txBox="1">
            <a:spLocks/>
          </p:cNvSpPr>
          <p:nvPr/>
        </p:nvSpPr>
        <p:spPr>
          <a:xfrm>
            <a:off x="1684869" y="254172"/>
            <a:ext cx="9173632" cy="11745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660066"/>
                </a:solidFill>
                <a:latin typeface="Arial Black"/>
                <a:cs typeface="Arial Black"/>
              </a:rPr>
              <a:t>We will be recording this webinar.</a:t>
            </a:r>
            <a:br>
              <a:rPr lang="en-US" sz="3600" dirty="0" smtClean="0">
                <a:solidFill>
                  <a:srgbClr val="660066"/>
                </a:solidFill>
                <a:latin typeface="Arial Black"/>
                <a:cs typeface="Arial Black"/>
              </a:rPr>
            </a:br>
            <a:r>
              <a:rPr lang="en-US" sz="3600" dirty="0" smtClean="0">
                <a:solidFill>
                  <a:srgbClr val="660066"/>
                </a:solidFill>
                <a:latin typeface="Arial Black"/>
                <a:cs typeface="Arial Black"/>
              </a:rPr>
              <a:t>Please access </a:t>
            </a:r>
            <a:r>
              <a:rPr lang="en-US" sz="3600" dirty="0" smtClean="0">
                <a:solidFill>
                  <a:srgbClr val="660066"/>
                </a:solidFill>
                <a:latin typeface="Arial Black"/>
                <a:cs typeface="Arial Black"/>
                <a:hlinkClick r:id="rId4"/>
              </a:rPr>
              <a:t>materials here</a:t>
            </a:r>
            <a:r>
              <a:rPr lang="en-US" sz="3600" dirty="0" smtClean="0">
                <a:solidFill>
                  <a:srgbClr val="660066"/>
                </a:solidFill>
                <a:latin typeface="Arial Black"/>
                <a:cs typeface="Arial Black"/>
              </a:rPr>
              <a:t>. </a:t>
            </a:r>
            <a:endParaRPr lang="en-US" sz="3600" dirty="0">
              <a:solidFill>
                <a:srgbClr val="660066"/>
              </a:solidFill>
              <a:latin typeface="Arial Black"/>
              <a:cs typeface="Arial Black"/>
            </a:endParaRPr>
          </a:p>
        </p:txBody>
      </p:sp>
      <p:sp>
        <p:nvSpPr>
          <p:cNvPr id="4" name="Rectangle 3"/>
          <p:cNvSpPr/>
          <p:nvPr/>
        </p:nvSpPr>
        <p:spPr>
          <a:xfrm>
            <a:off x="3458138" y="5790960"/>
            <a:ext cx="6388287" cy="584776"/>
          </a:xfrm>
          <a:prstGeom prst="rect">
            <a:avLst/>
          </a:prstGeom>
        </p:spPr>
        <p:txBody>
          <a:bodyPr wrap="none">
            <a:spAutoFit/>
          </a:bodyPr>
          <a:lstStyle/>
          <a:p>
            <a:r>
              <a:rPr lang="en-US" sz="3200" b="1" dirty="0" err="1">
                <a:solidFill>
                  <a:schemeClr val="bg1"/>
                </a:solidFill>
              </a:rPr>
              <a:t>tinyurl.com</a:t>
            </a:r>
            <a:r>
              <a:rPr lang="en-US" sz="3200" b="1" dirty="0">
                <a:solidFill>
                  <a:schemeClr val="bg1"/>
                </a:solidFill>
              </a:rPr>
              <a:t>/DBIWebinarMay132020</a:t>
            </a:r>
          </a:p>
        </p:txBody>
      </p:sp>
    </p:spTree>
    <p:extLst>
      <p:ext uri="{BB962C8B-B14F-4D97-AF65-F5344CB8AC3E}">
        <p14:creationId xmlns:p14="http://schemas.microsoft.com/office/powerpoint/2010/main" val="39925177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4"/>
          </p:nvPr>
        </p:nvSpPr>
        <p:spPr/>
        <p:txBody>
          <a:bodyPr/>
          <a:lstStyle/>
          <a:p>
            <a:pPr algn="r"/>
            <a:fld id="{F3477EC8-074D-41C4-94AE-E9EA7CEEA348}" type="slidenum">
              <a:rPr lang="en-US" smtClean="0"/>
              <a:pPr algn="r"/>
              <a:t>20</a:t>
            </a:fld>
            <a:endParaRPr lang="en-US"/>
          </a:p>
        </p:txBody>
      </p:sp>
      <p:sp>
        <p:nvSpPr>
          <p:cNvPr id="2" name="Title 1"/>
          <p:cNvSpPr>
            <a:spLocks noGrp="1"/>
          </p:cNvSpPr>
          <p:nvPr>
            <p:ph type="title"/>
          </p:nvPr>
        </p:nvSpPr>
        <p:spPr>
          <a:xfrm>
            <a:off x="252920" y="1739925"/>
            <a:ext cx="6285438" cy="1280160"/>
          </a:xfrm>
          <a:solidFill>
            <a:schemeClr val="bg1"/>
          </a:solidFill>
        </p:spPr>
        <p:txBody>
          <a:bodyPr>
            <a:noAutofit/>
          </a:bodyPr>
          <a:lstStyle/>
          <a:p>
            <a:pPr marL="233363"/>
            <a:r>
              <a:rPr lang="en-US" dirty="0"/>
              <a:t>DBI is an ongoing process based on student responsiveness to the intervention</a:t>
            </a:r>
            <a:r>
              <a:rPr lang="en-US" b="0" dirty="0"/>
              <a:t>. </a:t>
            </a:r>
          </a:p>
        </p:txBody>
      </p:sp>
      <p:sp>
        <p:nvSpPr>
          <p:cNvPr id="9" name="Right Arrow 8" descr="An arrow points to Intervention adaptation - based on observed needs.  Kelsey's teacher will make qualitative changes to the intervention based on the results of informal diagnostic assessment."/>
          <p:cNvSpPr/>
          <p:nvPr/>
        </p:nvSpPr>
        <p:spPr>
          <a:xfrm>
            <a:off x="5495734" y="4943447"/>
            <a:ext cx="1246909" cy="72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Content Placeholder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 xmlns:a16="http://schemas.microsoft.com/office/drawing/2014/main" id="{47D8EB87-78F1-4A21-B13C-DF820A6BE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643" y="835314"/>
            <a:ext cx="4225372" cy="5108286"/>
          </a:xfrm>
          <a:prstGeom prst="rect">
            <a:avLst/>
          </a:prstGeom>
        </p:spPr>
      </p:pic>
    </p:spTree>
    <p:extLst>
      <p:ext uri="{BB962C8B-B14F-4D97-AF65-F5344CB8AC3E}">
        <p14:creationId xmlns:p14="http://schemas.microsoft.com/office/powerpoint/2010/main" val="1976219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2205 -0.00764 L -0.02483 -0.0831 C -0.03524 -0.09907 -0.04236 -0.1243 -0.04479 -0.15115 C -0.04757 -0.18148 -0.04514 -0.20694 -0.03767 -0.22592 L -0.00608 -0.31389 " pathEditMode="relative" rAng="4980000" ptsTypes="AAAAA">
                                      <p:cBhvr>
                                        <p:cTn id="6" dur="2000" fill="hold"/>
                                        <p:tgtEl>
                                          <p:spTgt spid="9"/>
                                        </p:tgtEl>
                                        <p:attrNameLst>
                                          <p:attrName>ppt_x</p:attrName>
                                          <p:attrName>ppt_y</p:attrName>
                                        </p:attrNameLst>
                                      </p:cBhvr>
                                      <p:rCtr x="-4045" y="-1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Readiness for DBI</a:t>
            </a:r>
            <a:br>
              <a:rPr lang="en-US" dirty="0" smtClean="0"/>
            </a:br>
            <a:r>
              <a:rPr lang="en-US" dirty="0" smtClean="0"/>
              <a:t/>
            </a:r>
            <a:br>
              <a:rPr lang="en-US" dirty="0" smtClean="0"/>
            </a:br>
            <a:r>
              <a:rPr lang="en-US" dirty="0" smtClean="0"/>
              <a:t>Steve Goodman, PhD</a:t>
            </a:r>
            <a:endParaRPr lang="en-US" dirty="0"/>
          </a:p>
        </p:txBody>
      </p:sp>
    </p:spTree>
    <p:extLst>
      <p:ext uri="{BB962C8B-B14F-4D97-AF65-F5344CB8AC3E}">
        <p14:creationId xmlns:p14="http://schemas.microsoft.com/office/powerpoint/2010/main" val="39287862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 and Answer</a:t>
            </a:r>
            <a:br>
              <a:rPr lang="en-US" dirty="0" smtClean="0"/>
            </a:br>
            <a:r>
              <a:rPr lang="en-US" dirty="0"/>
              <a:t/>
            </a:r>
            <a:br>
              <a:rPr lang="en-US" dirty="0"/>
            </a:br>
            <a:r>
              <a:rPr lang="en-US" dirty="0" smtClean="0"/>
              <a:t>-Facilitated by Lindsey Hayes</a:t>
            </a:r>
            <a:endParaRPr lang="en-US" dirty="0"/>
          </a:p>
        </p:txBody>
      </p:sp>
    </p:spTree>
    <p:extLst>
      <p:ext uri="{BB962C8B-B14F-4D97-AF65-F5344CB8AC3E}">
        <p14:creationId xmlns:p14="http://schemas.microsoft.com/office/powerpoint/2010/main" val="4506478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3" name="TextBox 2"/>
          <p:cNvSpPr txBox="1"/>
          <p:nvPr/>
        </p:nvSpPr>
        <p:spPr>
          <a:xfrm>
            <a:off x="208490" y="0"/>
            <a:ext cx="11201668" cy="2800767"/>
          </a:xfrm>
          <a:prstGeom prst="rect">
            <a:avLst/>
          </a:prstGeom>
          <a:noFill/>
        </p:spPr>
        <p:txBody>
          <a:bodyPr wrap="square" rtlCol="0">
            <a:spAutoFit/>
          </a:bodyPr>
          <a:lstStyle/>
          <a:p>
            <a:r>
              <a:rPr lang="en-US" sz="2800" dirty="0" smtClean="0">
                <a:latin typeface="Arial Black"/>
                <a:cs typeface="Arial Black"/>
              </a:rPr>
              <a:t>Thank you for attending! Please complete the evaluation survey at: </a:t>
            </a:r>
            <a:r>
              <a:rPr lang="en-US" sz="2800" dirty="0">
                <a:latin typeface="Arial Black"/>
                <a:cs typeface="Arial Black"/>
                <a:hlinkClick r:id="rId3"/>
              </a:rPr>
              <a:t>www.surveymonkey.com/r/</a:t>
            </a:r>
            <a:r>
              <a:rPr lang="en-US" sz="2800" dirty="0" smtClean="0">
                <a:latin typeface="Arial Black"/>
                <a:cs typeface="Arial Black"/>
                <a:hlinkClick r:id="rId3"/>
              </a:rPr>
              <a:t>DBIwebinar2020</a:t>
            </a:r>
            <a:endParaRPr lang="en-US" sz="2800" dirty="0" smtClean="0">
              <a:latin typeface="Arial Black"/>
              <a:cs typeface="Arial Black"/>
            </a:endParaRPr>
          </a:p>
          <a:p>
            <a:endParaRPr lang="en-US" sz="2800" dirty="0">
              <a:latin typeface="Arial Black"/>
              <a:cs typeface="Arial Black"/>
            </a:endParaRPr>
          </a:p>
          <a:p>
            <a:r>
              <a:rPr lang="en-US" sz="2800" dirty="0" smtClean="0">
                <a:latin typeface="Arial Black"/>
                <a:cs typeface="Arial Black"/>
              </a:rPr>
              <a:t>You can provide your email for a chance to win the book: </a:t>
            </a:r>
            <a:r>
              <a:rPr lang="en-US" sz="2800" i="1" dirty="0" smtClean="0">
                <a:latin typeface="Arial Black"/>
                <a:cs typeface="Arial Black"/>
              </a:rPr>
              <a:t>Essentials of Intensive Interventions</a:t>
            </a:r>
            <a:r>
              <a:rPr lang="en-US" sz="2800" dirty="0" smtClean="0">
                <a:latin typeface="Arial Black"/>
                <a:cs typeface="Arial Black"/>
              </a:rPr>
              <a:t>!</a:t>
            </a:r>
          </a:p>
          <a:p>
            <a:endParaRPr lang="en-US" dirty="0"/>
          </a:p>
          <a:p>
            <a:r>
              <a:rPr lang="en-US" dirty="0" smtClean="0"/>
              <a:t> </a:t>
            </a:r>
            <a:endParaRPr lang="en-US" dirty="0"/>
          </a:p>
        </p:txBody>
      </p:sp>
    </p:spTree>
    <p:extLst>
      <p:ext uri="{BB962C8B-B14F-4D97-AF65-F5344CB8AC3E}">
        <p14:creationId xmlns:p14="http://schemas.microsoft.com/office/powerpoint/2010/main" val="20117531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C89BE69-908A-45A5-9804-02A7CACABFEC}"/>
              </a:ext>
            </a:extLst>
          </p:cNvPr>
          <p:cNvSpPr>
            <a:spLocks noGrp="1"/>
          </p:cNvSpPr>
          <p:nvPr>
            <p:ph type="title"/>
          </p:nvPr>
        </p:nvSpPr>
        <p:spPr/>
        <p:txBody>
          <a:bodyPr/>
          <a:lstStyle/>
          <a:p>
            <a:r>
              <a:rPr lang="en-US" dirty="0"/>
              <a:t>References</a:t>
            </a:r>
          </a:p>
        </p:txBody>
      </p:sp>
      <p:sp>
        <p:nvSpPr>
          <p:cNvPr id="6" name="Text Placeholder 5">
            <a:extLst>
              <a:ext uri="{FF2B5EF4-FFF2-40B4-BE49-F238E27FC236}">
                <a16:creationId xmlns:a16="http://schemas.microsoft.com/office/drawing/2014/main" xmlns="" id="{76DE9FF7-E8A3-4B3B-8C29-573528C92374}"/>
              </a:ext>
            </a:extLst>
          </p:cNvPr>
          <p:cNvSpPr>
            <a:spLocks noGrp="1"/>
          </p:cNvSpPr>
          <p:nvPr>
            <p:ph idx="1"/>
          </p:nvPr>
        </p:nvSpPr>
        <p:spPr/>
        <p:txBody>
          <a:bodyPr>
            <a:normAutofit lnSpcReduction="10000"/>
          </a:bodyPr>
          <a:lstStyle/>
          <a:p>
            <a:pPr indent="-457200"/>
            <a:r>
              <a:rPr lang="en-US" dirty="0"/>
              <a:t>Beck, I.L., McKeown, M.G. &amp; </a:t>
            </a:r>
            <a:r>
              <a:rPr lang="en-US" dirty="0" err="1"/>
              <a:t>Kucan</a:t>
            </a:r>
            <a:r>
              <a:rPr lang="en-US" dirty="0"/>
              <a:t>, L. (2002). </a:t>
            </a:r>
            <a:r>
              <a:rPr lang="en-US" u="sng" dirty="0"/>
              <a:t> </a:t>
            </a:r>
            <a:r>
              <a:rPr lang="en-US" i="1" dirty="0"/>
              <a:t>Bringing Words to Life</a:t>
            </a:r>
            <a:r>
              <a:rPr lang="en-US" dirty="0"/>
              <a:t>:  </a:t>
            </a:r>
            <a:r>
              <a:rPr lang="en-US" i="1" dirty="0"/>
              <a:t>Robust Vocabulary Instruction</a:t>
            </a:r>
            <a:r>
              <a:rPr lang="en-US" dirty="0"/>
              <a:t>. New York: The Guilford Press.</a:t>
            </a:r>
          </a:p>
          <a:p>
            <a:pPr indent="-457200"/>
            <a:r>
              <a:rPr lang="en-US" dirty="0"/>
              <a:t>Blevins, J. (2006). New perspectives on English sound patterns: ‘Natural’ and ‘Unnatural’ in Evolutionary Phonology. </a:t>
            </a:r>
            <a:r>
              <a:rPr lang="en-US" i="1" dirty="0"/>
              <a:t>Journal of English Linguistics. 34,</a:t>
            </a:r>
            <a:r>
              <a:rPr lang="en-US" dirty="0"/>
              <a:t> 6–25.</a:t>
            </a:r>
          </a:p>
          <a:p>
            <a:pPr indent="-457200"/>
            <a:r>
              <a:rPr lang="en-US" dirty="0" err="1"/>
              <a:t>Chall</a:t>
            </a:r>
            <a:r>
              <a:rPr lang="en-US" dirty="0"/>
              <a:t>, J.S. (1996). American reading achievement:  Should we worry?  </a:t>
            </a:r>
            <a:r>
              <a:rPr lang="en-US" i="1" dirty="0"/>
              <a:t>Research in the Teaching of English, 30</a:t>
            </a:r>
            <a:r>
              <a:rPr lang="en-US" dirty="0"/>
              <a:t>, 303-310.</a:t>
            </a:r>
          </a:p>
          <a:p>
            <a:pPr indent="-457200"/>
            <a:r>
              <a:rPr lang="en-US" dirty="0"/>
              <a:t>Fuchs, L. S., Fuchs, D., &amp; Malone A. S. (2017). The taxonomy of intervention intensity. </a:t>
            </a:r>
            <a:r>
              <a:rPr lang="en-US" i="1" dirty="0"/>
              <a:t>Teaching Exceptional Children</a:t>
            </a:r>
            <a:r>
              <a:rPr lang="en-US" dirty="0"/>
              <a:t>, </a:t>
            </a:r>
            <a:r>
              <a:rPr lang="en-US" i="1" dirty="0"/>
              <a:t>50</a:t>
            </a:r>
            <a:r>
              <a:rPr lang="en-US" dirty="0"/>
              <a:t>(1), 35–43.</a:t>
            </a:r>
          </a:p>
          <a:p>
            <a:pPr indent="-457200"/>
            <a:r>
              <a:rPr lang="en-US" dirty="0" err="1"/>
              <a:t>Kame'enui</a:t>
            </a:r>
            <a:r>
              <a:rPr lang="en-US" dirty="0"/>
              <a:t>, E. J., Simmons, D. C., Baker, S., Chard, D. J., Dickson, S. V., Gunn, B., Smith, S. B., </a:t>
            </a:r>
            <a:r>
              <a:rPr lang="en-US" dirty="0" err="1"/>
              <a:t>Sprick</a:t>
            </a:r>
            <a:r>
              <a:rPr lang="en-US" dirty="0"/>
              <a:t>, M., &amp; Lin, S. J. (1997). Effective strategies for teaching beginning reading. In E. J. </a:t>
            </a:r>
            <a:r>
              <a:rPr lang="en-US" dirty="0" err="1"/>
              <a:t>Kame'enui</a:t>
            </a:r>
            <a:r>
              <a:rPr lang="en-US" dirty="0"/>
              <a:t>, &amp; D. W. </a:t>
            </a:r>
            <a:r>
              <a:rPr lang="en-US" dirty="0" err="1"/>
              <a:t>Carnine</a:t>
            </a:r>
            <a:r>
              <a:rPr lang="en-US" dirty="0"/>
              <a:t> (Eds.), </a:t>
            </a:r>
            <a:r>
              <a:rPr lang="en-US" i="1" dirty="0"/>
              <a:t>Effective Teaching Strategies That Accommodate Diverse Learners</a:t>
            </a:r>
            <a:r>
              <a:rPr lang="en-US" u="sng" dirty="0"/>
              <a:t>.</a:t>
            </a:r>
            <a:r>
              <a:rPr lang="en-US" dirty="0"/>
              <a:t> Columbus, OH: Merrill.</a:t>
            </a:r>
          </a:p>
          <a:p>
            <a:endParaRPr lang="en-US" dirty="0"/>
          </a:p>
        </p:txBody>
      </p:sp>
      <p:sp>
        <p:nvSpPr>
          <p:cNvPr id="4" name="Slide Number Placeholder 3">
            <a:extLst>
              <a:ext uri="{FF2B5EF4-FFF2-40B4-BE49-F238E27FC236}">
                <a16:creationId xmlns:a16="http://schemas.microsoft.com/office/drawing/2014/main" xmlns="" id="{C5FBD28C-B3A9-4B7E-9FBD-EFE930ACD1DD}"/>
              </a:ext>
            </a:extLst>
          </p:cNvPr>
          <p:cNvSpPr>
            <a:spLocks noGrp="1"/>
          </p:cNvSpPr>
          <p:nvPr>
            <p:ph type="sldNum" sz="quarter" idx="12"/>
          </p:nvPr>
        </p:nvSpPr>
        <p:spPr/>
        <p:txBody>
          <a:bodyPr/>
          <a:lstStyle/>
          <a:p>
            <a:fld id="{99A20822-4A49-4D36-86E3-300BA48D3F00}" type="slidenum">
              <a:rPr lang="en-US" smtClean="0"/>
              <a:pPr/>
              <a:t>24</a:t>
            </a:fld>
            <a:endParaRPr lang="en-US" dirty="0"/>
          </a:p>
        </p:txBody>
      </p:sp>
    </p:spTree>
    <p:extLst>
      <p:ext uri="{BB962C8B-B14F-4D97-AF65-F5344CB8AC3E}">
        <p14:creationId xmlns:p14="http://schemas.microsoft.com/office/powerpoint/2010/main" val="357209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C89BE69-908A-45A5-9804-02A7CACABFEC}"/>
              </a:ext>
            </a:extLst>
          </p:cNvPr>
          <p:cNvSpPr>
            <a:spLocks noGrp="1"/>
          </p:cNvSpPr>
          <p:nvPr>
            <p:ph type="title"/>
          </p:nvPr>
        </p:nvSpPr>
        <p:spPr/>
        <p:txBody>
          <a:bodyPr/>
          <a:lstStyle/>
          <a:p>
            <a:r>
              <a:rPr lang="en-US" dirty="0"/>
              <a:t>References</a:t>
            </a:r>
          </a:p>
        </p:txBody>
      </p:sp>
      <p:sp>
        <p:nvSpPr>
          <p:cNvPr id="6" name="Text Placeholder 5">
            <a:extLst>
              <a:ext uri="{FF2B5EF4-FFF2-40B4-BE49-F238E27FC236}">
                <a16:creationId xmlns:a16="http://schemas.microsoft.com/office/drawing/2014/main" xmlns="" id="{76DE9FF7-E8A3-4B3B-8C29-573528C92374}"/>
              </a:ext>
            </a:extLst>
          </p:cNvPr>
          <p:cNvSpPr>
            <a:spLocks noGrp="1"/>
          </p:cNvSpPr>
          <p:nvPr>
            <p:ph idx="1"/>
          </p:nvPr>
        </p:nvSpPr>
        <p:spPr/>
        <p:txBody>
          <a:bodyPr/>
          <a:lstStyle/>
          <a:p>
            <a:pPr indent="-457200"/>
            <a:r>
              <a:rPr lang="en-US" dirty="0"/>
              <a:t>Kamil, M. L., Borman, G. D., Dole, J., </a:t>
            </a:r>
            <a:r>
              <a:rPr lang="en-US" dirty="0" err="1"/>
              <a:t>Kral</a:t>
            </a:r>
            <a:r>
              <a:rPr lang="en-US" dirty="0"/>
              <a:t>, C. C., Salinger, T., and </a:t>
            </a:r>
            <a:r>
              <a:rPr lang="en-US" dirty="0" err="1"/>
              <a:t>Torgesen</a:t>
            </a:r>
            <a:r>
              <a:rPr lang="en-US" dirty="0"/>
              <a:t>, J. (2008). Improving adolescent literacy: Effective classroom and intervention practices: A Practice Guide (NCEE #2008-4027). Washington, DC: National Center for Education Evaluation and Regional Assistance, Institute of Education Sciences, U.S. Department of Education. Retrieved from http://ies.ed.gov/ncee/wwc.</a:t>
            </a:r>
          </a:p>
          <a:p>
            <a:pPr indent="-457200"/>
            <a:r>
              <a:rPr lang="en-US" dirty="0"/>
              <a:t>Mol, S. E., Bus, A. G., &amp; De Jong, M. T. (2009). Interactive book reading in early education: A tool to stimulate print knowledge as well as oral language. Review of Educational Research, 79, 979-1007. Doi: 10.3102/0034654309332561 </a:t>
            </a:r>
          </a:p>
          <a:p>
            <a:pPr indent="-457200"/>
            <a:r>
              <a:rPr lang="en-US" dirty="0"/>
              <a:t>National Center on Intensive Intervention. (2013). </a:t>
            </a:r>
            <a:r>
              <a:rPr lang="en-US" i="1" dirty="0"/>
              <a:t>Data-based individualization: A framework for intensive intervention</a:t>
            </a:r>
            <a:r>
              <a:rPr lang="en-US" dirty="0"/>
              <a:t>.</a:t>
            </a:r>
            <a:r>
              <a:rPr lang="en-US" i="1" dirty="0"/>
              <a:t> </a:t>
            </a:r>
            <a:r>
              <a:rPr lang="en-US" dirty="0"/>
              <a:t>Washington, DC: American Institutes for Research. Retrieved from </a:t>
            </a:r>
            <a:r>
              <a:rPr lang="en-US" dirty="0">
                <a:hlinkClick r:id="rId2"/>
              </a:rPr>
              <a:t>https://files.eric.ed.gov/fulltext/ED575656.pdf</a:t>
            </a:r>
            <a:endParaRPr lang="en-US" dirty="0"/>
          </a:p>
          <a:p>
            <a:endParaRPr lang="en-US" dirty="0"/>
          </a:p>
        </p:txBody>
      </p:sp>
      <p:sp>
        <p:nvSpPr>
          <p:cNvPr id="4" name="Slide Number Placeholder 3">
            <a:extLst>
              <a:ext uri="{FF2B5EF4-FFF2-40B4-BE49-F238E27FC236}">
                <a16:creationId xmlns:a16="http://schemas.microsoft.com/office/drawing/2014/main" xmlns="" id="{C5FBD28C-B3A9-4B7E-9FBD-EFE930ACD1DD}"/>
              </a:ext>
            </a:extLst>
          </p:cNvPr>
          <p:cNvSpPr>
            <a:spLocks noGrp="1"/>
          </p:cNvSpPr>
          <p:nvPr>
            <p:ph type="sldNum" sz="quarter" idx="12"/>
          </p:nvPr>
        </p:nvSpPr>
        <p:spPr/>
        <p:txBody>
          <a:bodyPr/>
          <a:lstStyle/>
          <a:p>
            <a:fld id="{99A20822-4A49-4D36-86E3-300BA48D3F00}" type="slidenum">
              <a:rPr lang="en-US" smtClean="0"/>
              <a:pPr/>
              <a:t>25</a:t>
            </a:fld>
            <a:endParaRPr lang="en-US" dirty="0"/>
          </a:p>
        </p:txBody>
      </p:sp>
    </p:spTree>
    <p:extLst>
      <p:ext uri="{BB962C8B-B14F-4D97-AF65-F5344CB8AC3E}">
        <p14:creationId xmlns:p14="http://schemas.microsoft.com/office/powerpoint/2010/main" val="3996035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 with Clock.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467"/>
            <a:ext cx="12192000" cy="6993467"/>
          </a:xfrm>
          <a:prstGeom prst="rect">
            <a:avLst/>
          </a:prstGeom>
        </p:spPr>
      </p:pic>
      <p:sp>
        <p:nvSpPr>
          <p:cNvPr id="2" name="Title 1"/>
          <p:cNvSpPr>
            <a:spLocks noGrp="1"/>
          </p:cNvSpPr>
          <p:nvPr>
            <p:ph type="title"/>
          </p:nvPr>
        </p:nvSpPr>
        <p:spPr>
          <a:xfrm>
            <a:off x="426632" y="0"/>
            <a:ext cx="8065168" cy="898524"/>
          </a:xfrm>
        </p:spPr>
        <p:txBody>
          <a:bodyPr/>
          <a:lstStyle/>
          <a:p>
            <a:r>
              <a:rPr lang="en-US" sz="3600" dirty="0" smtClean="0"/>
              <a:t>Housekeeping</a:t>
            </a:r>
            <a:endParaRPr lang="en-US" sz="3600" dirty="0"/>
          </a:p>
        </p:txBody>
      </p:sp>
      <p:sp>
        <p:nvSpPr>
          <p:cNvPr id="3" name="Content Placeholder 2"/>
          <p:cNvSpPr>
            <a:spLocks noGrp="1"/>
          </p:cNvSpPr>
          <p:nvPr>
            <p:ph idx="1"/>
          </p:nvPr>
        </p:nvSpPr>
        <p:spPr>
          <a:xfrm>
            <a:off x="499532" y="1063413"/>
            <a:ext cx="6307667" cy="5489787"/>
          </a:xfrm>
        </p:spPr>
        <p:txBody>
          <a:bodyPr>
            <a:normAutofit lnSpcReduction="10000"/>
          </a:bodyPr>
          <a:lstStyle/>
          <a:p>
            <a:r>
              <a:rPr lang="en-US" sz="2800" dirty="0" smtClean="0">
                <a:solidFill>
                  <a:schemeClr val="bg1"/>
                </a:solidFill>
                <a:latin typeface="Arial"/>
                <a:cs typeface="Arial"/>
              </a:rPr>
              <a:t>Webinar will be recorded and posted online at: </a:t>
            </a:r>
            <a:r>
              <a:rPr lang="en-US" sz="2800" dirty="0" err="1" smtClean="0">
                <a:solidFill>
                  <a:schemeClr val="bg1"/>
                </a:solidFill>
                <a:latin typeface="Arial"/>
                <a:cs typeface="Arial"/>
              </a:rPr>
              <a:t>cde.state.co.us</a:t>
            </a:r>
            <a:r>
              <a:rPr lang="en-US" sz="2800" dirty="0" smtClean="0">
                <a:solidFill>
                  <a:schemeClr val="bg1"/>
                </a:solidFill>
                <a:latin typeface="Arial"/>
                <a:cs typeface="Arial"/>
              </a:rPr>
              <a:t>/</a:t>
            </a:r>
            <a:r>
              <a:rPr lang="en-US" sz="2800" dirty="0" err="1" smtClean="0">
                <a:solidFill>
                  <a:schemeClr val="bg1"/>
                </a:solidFill>
                <a:latin typeface="Arial"/>
                <a:cs typeface="Arial"/>
              </a:rPr>
              <a:t>mtss</a:t>
            </a:r>
            <a:endParaRPr lang="en-US" sz="2800" dirty="0" smtClean="0">
              <a:solidFill>
                <a:schemeClr val="bg1"/>
              </a:solidFill>
              <a:latin typeface="Arial"/>
              <a:cs typeface="Arial"/>
            </a:endParaRPr>
          </a:p>
          <a:p>
            <a:r>
              <a:rPr lang="en-US" sz="2800" dirty="0" smtClean="0">
                <a:solidFill>
                  <a:schemeClr val="bg1"/>
                </a:solidFill>
                <a:latin typeface="Arial"/>
                <a:cs typeface="Arial"/>
              </a:rPr>
              <a:t>Certificate of completion available (linked to evaluation survey).</a:t>
            </a:r>
          </a:p>
          <a:p>
            <a:r>
              <a:rPr lang="en-US" sz="2800" dirty="0" smtClean="0">
                <a:solidFill>
                  <a:schemeClr val="bg1"/>
                </a:solidFill>
                <a:latin typeface="Arial"/>
                <a:cs typeface="Arial"/>
              </a:rPr>
              <a:t>Use the chat room for asking questions.</a:t>
            </a:r>
          </a:p>
          <a:p>
            <a:r>
              <a:rPr lang="en-US" sz="2800" dirty="0" smtClean="0">
                <a:solidFill>
                  <a:schemeClr val="bg1"/>
                </a:solidFill>
                <a:latin typeface="Arial"/>
                <a:cs typeface="Arial"/>
              </a:rPr>
              <a:t>Because of the size of session, your microphone is off and not used.</a:t>
            </a:r>
          </a:p>
          <a:p>
            <a:r>
              <a:rPr lang="en-US" sz="2800" dirty="0" smtClean="0">
                <a:solidFill>
                  <a:schemeClr val="bg1"/>
                </a:solidFill>
                <a:latin typeface="Arial"/>
                <a:cs typeface="Arial"/>
              </a:rPr>
              <a:t>We will answer any questions we don’t get to will be answered afterwards in a document.</a:t>
            </a:r>
          </a:p>
          <a:p>
            <a:r>
              <a:rPr lang="en-US" sz="2800" dirty="0" smtClean="0">
                <a:solidFill>
                  <a:schemeClr val="bg1"/>
                </a:solidFill>
                <a:latin typeface="Arial"/>
                <a:cs typeface="Arial"/>
              </a:rPr>
              <a:t>Turn your camera off (it helps reduce bandwidth usage). </a:t>
            </a:r>
          </a:p>
          <a:p>
            <a:endParaRPr lang="en-US" sz="2800" dirty="0">
              <a:latin typeface="Arial"/>
              <a:cs typeface="Arial"/>
            </a:endParaRPr>
          </a:p>
        </p:txBody>
      </p:sp>
    </p:spTree>
    <p:extLst>
      <p:ext uri="{BB962C8B-B14F-4D97-AF65-F5344CB8AC3E}">
        <p14:creationId xmlns:p14="http://schemas.microsoft.com/office/powerpoint/2010/main" val="1080224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 cream variety.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82317" y="296129"/>
            <a:ext cx="8201851" cy="954107"/>
          </a:xfrm>
          <a:prstGeom prst="rect">
            <a:avLst/>
          </a:prstGeom>
          <a:noFill/>
        </p:spPr>
        <p:txBody>
          <a:bodyPr wrap="square" rtlCol="0">
            <a:spAutoFit/>
          </a:bodyPr>
          <a:lstStyle/>
          <a:p>
            <a:r>
              <a:rPr lang="en-US" sz="2800" dirty="0" smtClean="0">
                <a:latin typeface="Avenir Black"/>
                <a:cs typeface="Avenir Black"/>
              </a:rPr>
              <a:t>In the chat, please share your name, title, and favorite summer treat. </a:t>
            </a:r>
            <a:endParaRPr lang="en-US" sz="2800" dirty="0">
              <a:latin typeface="Avenir Black"/>
              <a:cs typeface="Avenir Black"/>
            </a:endParaRPr>
          </a:p>
        </p:txBody>
      </p:sp>
    </p:spTree>
    <p:extLst>
      <p:ext uri="{BB962C8B-B14F-4D97-AF65-F5344CB8AC3E}">
        <p14:creationId xmlns:p14="http://schemas.microsoft.com/office/powerpoint/2010/main" val="14543989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64" y="205176"/>
            <a:ext cx="9505077" cy="898524"/>
          </a:xfrm>
        </p:spPr>
        <p:txBody>
          <a:bodyPr>
            <a:normAutofit/>
          </a:bodyPr>
          <a:lstStyle/>
          <a:p>
            <a:r>
              <a:rPr lang="en-US" sz="3600" dirty="0" smtClean="0"/>
              <a:t>Webinar Panel</a:t>
            </a:r>
            <a:endParaRPr lang="en-US" sz="3600" dirty="0"/>
          </a:p>
        </p:txBody>
      </p:sp>
      <p:sp>
        <p:nvSpPr>
          <p:cNvPr id="5" name="Content Placeholder 4"/>
          <p:cNvSpPr>
            <a:spLocks noGrp="1"/>
          </p:cNvSpPr>
          <p:nvPr>
            <p:ph idx="1"/>
          </p:nvPr>
        </p:nvSpPr>
        <p:spPr/>
        <p:txBody>
          <a:bodyPr>
            <a:normAutofit/>
          </a:bodyPr>
          <a:lstStyle/>
          <a:p>
            <a:r>
              <a:rPr lang="en-US" sz="2800" dirty="0" smtClean="0"/>
              <a:t>Jason Harlacher, </a:t>
            </a:r>
            <a:r>
              <a:rPr lang="en-US" sz="2800" i="1" dirty="0" smtClean="0"/>
              <a:t>MTSS Specialist, CDE</a:t>
            </a:r>
          </a:p>
          <a:p>
            <a:r>
              <a:rPr lang="en-US" sz="2800" dirty="0" smtClean="0"/>
              <a:t>Veronica Fiedler, </a:t>
            </a:r>
            <a:r>
              <a:rPr lang="en-US" sz="2800" i="1" dirty="0" smtClean="0"/>
              <a:t>SLD Specialist, CDE</a:t>
            </a:r>
          </a:p>
          <a:p>
            <a:r>
              <a:rPr lang="en-US" sz="2800" dirty="0" smtClean="0"/>
              <a:t>Sarah Benz, </a:t>
            </a:r>
            <a:r>
              <a:rPr lang="en-US" sz="2800" i="1" dirty="0" smtClean="0"/>
              <a:t>Researcher, American Institutes for Research </a:t>
            </a:r>
          </a:p>
          <a:p>
            <a:r>
              <a:rPr lang="en-US" sz="2800" dirty="0" smtClean="0"/>
              <a:t>Lindsey Hayes, </a:t>
            </a:r>
            <a:r>
              <a:rPr lang="en-US" sz="2800" i="1" dirty="0" smtClean="0"/>
              <a:t>Senior Researcher, </a:t>
            </a:r>
            <a:r>
              <a:rPr lang="en-US" sz="2800" i="1" dirty="0"/>
              <a:t>American Institutes for Research </a:t>
            </a:r>
            <a:endParaRPr lang="en-US" sz="2800" i="1" dirty="0" smtClean="0"/>
          </a:p>
          <a:p>
            <a:r>
              <a:rPr lang="en-US" sz="2800" dirty="0" smtClean="0"/>
              <a:t>Steve Goodman, </a:t>
            </a:r>
            <a:r>
              <a:rPr lang="en-US" sz="2800" i="1" dirty="0" smtClean="0"/>
              <a:t>Director, </a:t>
            </a:r>
            <a:r>
              <a:rPr lang="en-US" sz="2800" i="1" dirty="0" err="1" smtClean="0"/>
              <a:t>MiBLSI</a:t>
            </a:r>
            <a:endParaRPr lang="en-US" sz="2800" i="1" dirty="0" smtClean="0"/>
          </a:p>
        </p:txBody>
      </p:sp>
      <p:sp>
        <p:nvSpPr>
          <p:cNvPr id="3" name="Slide Number Placeholder 2"/>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6" name="Picture 5"/>
          <p:cNvPicPr>
            <a:picLocks noChangeAspect="1"/>
          </p:cNvPicPr>
          <p:nvPr/>
        </p:nvPicPr>
        <p:blipFill>
          <a:blip r:embed="rId3"/>
          <a:stretch>
            <a:fillRect/>
          </a:stretch>
        </p:blipFill>
        <p:spPr>
          <a:xfrm>
            <a:off x="1142318" y="6040138"/>
            <a:ext cx="3242343" cy="572178"/>
          </a:xfrm>
          <a:prstGeom prst="rect">
            <a:avLst/>
          </a:prstGeom>
        </p:spPr>
      </p:pic>
    </p:spTree>
    <p:extLst>
      <p:ext uri="{BB962C8B-B14F-4D97-AF65-F5344CB8AC3E}">
        <p14:creationId xmlns:p14="http://schemas.microsoft.com/office/powerpoint/2010/main" val="30897588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10224" y="2288939"/>
            <a:ext cx="5460378" cy="937329"/>
          </a:xfrm>
        </p:spPr>
        <p:txBody>
          <a:bodyPr>
            <a:normAutofit/>
          </a:bodyPr>
          <a:lstStyle/>
          <a:p>
            <a:pPr marL="0" indent="0">
              <a:buNone/>
            </a:pPr>
            <a:r>
              <a:rPr lang="en-US" sz="2800" b="1" dirty="0" smtClean="0"/>
              <a:t>Increase alignment of DBI across CDE</a:t>
            </a:r>
          </a:p>
        </p:txBody>
      </p:sp>
      <p:sp>
        <p:nvSpPr>
          <p:cNvPr id="6" name="Content Placeholder 5"/>
          <p:cNvSpPr>
            <a:spLocks noGrp="1"/>
          </p:cNvSpPr>
          <p:nvPr>
            <p:ph sz="half" idx="2"/>
          </p:nvPr>
        </p:nvSpPr>
        <p:spPr>
          <a:xfrm>
            <a:off x="6146802" y="3217331"/>
            <a:ext cx="5283200" cy="3217335"/>
          </a:xfrm>
        </p:spPr>
        <p:txBody>
          <a:bodyPr>
            <a:normAutofit fontScale="92500" lnSpcReduction="10000"/>
          </a:bodyPr>
          <a:lstStyle/>
          <a:p>
            <a:r>
              <a:rPr lang="en-US" sz="2800" dirty="0" smtClean="0"/>
              <a:t>Guidance on alignment with other problem solving models or processes</a:t>
            </a:r>
          </a:p>
          <a:p>
            <a:r>
              <a:rPr lang="en-US" sz="2800" dirty="0" smtClean="0"/>
              <a:t>Webinar (May 13)</a:t>
            </a:r>
          </a:p>
          <a:p>
            <a:r>
              <a:rPr lang="en-US" sz="2800" dirty="0" smtClean="0"/>
              <a:t>Online modules on DBI (May 18)</a:t>
            </a:r>
          </a:p>
          <a:p>
            <a:pPr lvl="1"/>
            <a:r>
              <a:rPr lang="en-US" dirty="0" smtClean="0">
                <a:hlinkClick r:id="rId3"/>
              </a:rPr>
              <a:t>cde.state.co.us/mtss/resources</a:t>
            </a:r>
            <a:endParaRPr lang="en-US" dirty="0" smtClean="0"/>
          </a:p>
          <a:p>
            <a:r>
              <a:rPr lang="en-US" sz="2800" dirty="0" smtClean="0"/>
              <a:t>Online Academy (Sept)</a:t>
            </a:r>
          </a:p>
          <a:p>
            <a:r>
              <a:rPr lang="en-US" sz="2800" dirty="0" smtClean="0"/>
              <a:t>Training Series (20/21 year)</a:t>
            </a:r>
            <a:endParaRPr lang="en-US" sz="2800" dirty="0"/>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
        <p:nvSpPr>
          <p:cNvPr id="4" name="Title 3"/>
          <p:cNvSpPr>
            <a:spLocks noGrp="1"/>
          </p:cNvSpPr>
          <p:nvPr>
            <p:ph type="title"/>
          </p:nvPr>
        </p:nvSpPr>
        <p:spPr/>
        <p:txBody>
          <a:bodyPr>
            <a:normAutofit/>
          </a:bodyPr>
          <a:lstStyle/>
          <a:p>
            <a:r>
              <a:rPr lang="en-US" sz="3200" dirty="0" smtClean="0"/>
              <a:t>NCII Project: TA Plan</a:t>
            </a:r>
            <a:endParaRPr lang="en-US" sz="3200" dirty="0"/>
          </a:p>
        </p:txBody>
      </p:sp>
      <p:sp>
        <p:nvSpPr>
          <p:cNvPr id="7" name="Content Placeholder 4"/>
          <p:cNvSpPr txBox="1">
            <a:spLocks/>
          </p:cNvSpPr>
          <p:nvPr/>
        </p:nvSpPr>
        <p:spPr>
          <a:xfrm>
            <a:off x="440268" y="3244487"/>
            <a:ext cx="5181600" cy="1987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Aligning offices and department on resources, language, and content around DBI</a:t>
            </a:r>
          </a:p>
        </p:txBody>
      </p:sp>
      <p:sp>
        <p:nvSpPr>
          <p:cNvPr id="8" name="Content Placeholder 5"/>
          <p:cNvSpPr txBox="1">
            <a:spLocks/>
          </p:cNvSpPr>
          <p:nvPr/>
        </p:nvSpPr>
        <p:spPr>
          <a:xfrm>
            <a:off x="6254445" y="2302579"/>
            <a:ext cx="5181600" cy="1014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t>Provide support on use of DBI to stakeholders</a:t>
            </a:r>
          </a:p>
        </p:txBody>
      </p:sp>
      <p:cxnSp>
        <p:nvCxnSpPr>
          <p:cNvPr id="10" name="Straight Connector 9"/>
          <p:cNvCxnSpPr/>
          <p:nvPr/>
        </p:nvCxnSpPr>
        <p:spPr>
          <a:xfrm>
            <a:off x="519507" y="3180913"/>
            <a:ext cx="5261592"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60291" y="3182132"/>
            <a:ext cx="5261592"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5121652" y="215072"/>
            <a:ext cx="3242343" cy="572178"/>
          </a:xfrm>
          <a:prstGeom prst="rect">
            <a:avLst/>
          </a:prstGeom>
        </p:spPr>
      </p:pic>
      <p:sp>
        <p:nvSpPr>
          <p:cNvPr id="9" name="Rectangle 8"/>
          <p:cNvSpPr/>
          <p:nvPr/>
        </p:nvSpPr>
        <p:spPr>
          <a:xfrm>
            <a:off x="575734" y="1286933"/>
            <a:ext cx="10888133" cy="101599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t>Variation in language and problem solving processes used with students with intensive needs.  </a:t>
            </a:r>
            <a:endParaRPr lang="en-US" sz="2800" dirty="0"/>
          </a:p>
        </p:txBody>
      </p:sp>
    </p:spTree>
    <p:extLst>
      <p:ext uri="{BB962C8B-B14F-4D97-AF65-F5344CB8AC3E}">
        <p14:creationId xmlns:p14="http://schemas.microsoft.com/office/powerpoint/2010/main" val="27478298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8755C8-8D25-4DE8-B85A-2D35221F970B}" type="slidenum">
              <a:rPr lang="en-US" smtClean="0"/>
              <a:t>7</a:t>
            </a:fld>
            <a:endParaRPr lang="en-US"/>
          </a:p>
        </p:txBody>
      </p:sp>
      <p:pic>
        <p:nvPicPr>
          <p:cNvPr id="3" name="Picture 2"/>
          <p:cNvPicPr>
            <a:picLocks noChangeAspect="1"/>
          </p:cNvPicPr>
          <p:nvPr/>
        </p:nvPicPr>
        <p:blipFill>
          <a:blip r:embed="rId3"/>
          <a:stretch>
            <a:fillRect/>
          </a:stretch>
        </p:blipFill>
        <p:spPr>
          <a:xfrm>
            <a:off x="393700" y="1612900"/>
            <a:ext cx="11404600" cy="3619500"/>
          </a:xfrm>
          <a:prstGeom prst="rect">
            <a:avLst/>
          </a:prstGeom>
          <a:ln>
            <a:solidFill>
              <a:srgbClr val="5B9BD5"/>
            </a:solidFill>
          </a:ln>
        </p:spPr>
      </p:pic>
      <p:sp>
        <p:nvSpPr>
          <p:cNvPr id="4" name="Rectangle 3"/>
          <p:cNvSpPr/>
          <p:nvPr/>
        </p:nvSpPr>
        <p:spPr>
          <a:xfrm>
            <a:off x="1218648" y="619668"/>
            <a:ext cx="6573634" cy="584776"/>
          </a:xfrm>
          <a:prstGeom prst="rect">
            <a:avLst/>
          </a:prstGeom>
        </p:spPr>
        <p:txBody>
          <a:bodyPr wrap="none">
            <a:spAutoFit/>
          </a:bodyPr>
          <a:lstStyle/>
          <a:p>
            <a:r>
              <a:rPr lang="en-US" sz="3200" b="1" dirty="0" err="1" smtClean="0"/>
              <a:t>www.cde.state.co.us</a:t>
            </a:r>
            <a:r>
              <a:rPr lang="en-US" sz="3200" b="1" dirty="0"/>
              <a:t>/</a:t>
            </a:r>
            <a:r>
              <a:rPr lang="en-US" sz="3200" b="1" dirty="0" err="1"/>
              <a:t>mtss</a:t>
            </a:r>
            <a:r>
              <a:rPr lang="en-US" sz="3200" b="1" dirty="0"/>
              <a:t>/resources</a:t>
            </a:r>
          </a:p>
        </p:txBody>
      </p:sp>
    </p:spTree>
    <p:extLst>
      <p:ext uri="{BB962C8B-B14F-4D97-AF65-F5344CB8AC3E}">
        <p14:creationId xmlns:p14="http://schemas.microsoft.com/office/powerpoint/2010/main" val="179944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rigley in the m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0751"/>
            <a:ext cx="12192000" cy="5937250"/>
          </a:xfrm>
          <a:prstGeom prst="rect">
            <a:avLst/>
          </a:prstGeom>
        </p:spPr>
      </p:pic>
      <p:sp>
        <p:nvSpPr>
          <p:cNvPr id="7" name="TextBox 6"/>
          <p:cNvSpPr txBox="1"/>
          <p:nvPr/>
        </p:nvSpPr>
        <p:spPr>
          <a:xfrm>
            <a:off x="0" y="1"/>
            <a:ext cx="12192000" cy="954107"/>
          </a:xfrm>
          <a:prstGeom prst="rect">
            <a:avLst/>
          </a:prstGeom>
          <a:noFill/>
        </p:spPr>
        <p:txBody>
          <a:bodyPr wrap="square" rtlCol="0">
            <a:spAutoFit/>
          </a:bodyPr>
          <a:lstStyle/>
          <a:p>
            <a:r>
              <a:rPr lang="en-US" sz="2800" b="1" i="1" dirty="0" smtClean="0"/>
              <a:t>Objectives:</a:t>
            </a:r>
            <a:r>
              <a:rPr lang="en-US" sz="2400" b="1" i="1" dirty="0" smtClean="0"/>
              <a:t>	</a:t>
            </a:r>
            <a:r>
              <a:rPr lang="en-US" sz="2800" b="1" dirty="0" smtClean="0"/>
              <a:t>Understand steps of DBI</a:t>
            </a:r>
          </a:p>
          <a:p>
            <a:r>
              <a:rPr lang="en-US" sz="2800" b="1" dirty="0" smtClean="0"/>
              <a:t>		Identify critical pieces for readiness for implementation </a:t>
            </a:r>
            <a:endParaRPr lang="en-US" sz="2800" b="1" dirty="0"/>
          </a:p>
        </p:txBody>
      </p:sp>
    </p:spTree>
    <p:extLst>
      <p:ext uri="{BB962C8B-B14F-4D97-AF65-F5344CB8AC3E}">
        <p14:creationId xmlns:p14="http://schemas.microsoft.com/office/powerpoint/2010/main" val="1383417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enda.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07167" y="1126610"/>
            <a:ext cx="7408332" cy="4832093"/>
          </a:xfrm>
          <a:prstGeom prst="rect">
            <a:avLst/>
          </a:prstGeom>
          <a:noFill/>
        </p:spPr>
        <p:txBody>
          <a:bodyPr wrap="square" rtlCol="0">
            <a:spAutoFit/>
          </a:bodyPr>
          <a:lstStyle/>
          <a:p>
            <a:pPr marL="400050" indent="-400050">
              <a:buAutoNum type="romanUcPeriod"/>
            </a:pPr>
            <a:r>
              <a:rPr lang="en-US" sz="2800" dirty="0" smtClean="0">
                <a:solidFill>
                  <a:schemeClr val="bg1"/>
                </a:solidFill>
                <a:latin typeface="Noteworthy Light"/>
                <a:cs typeface="Noteworthy Light"/>
              </a:rPr>
              <a:t>Overview of DBI (30 </a:t>
            </a:r>
            <a:r>
              <a:rPr lang="en-US" sz="2800" dirty="0" err="1" smtClean="0">
                <a:solidFill>
                  <a:schemeClr val="bg1"/>
                </a:solidFill>
                <a:latin typeface="Noteworthy Light"/>
                <a:cs typeface="Noteworthy Light"/>
              </a:rPr>
              <a:t>mins</a:t>
            </a:r>
            <a:r>
              <a:rPr lang="en-US" sz="2800" dirty="0" smtClean="0">
                <a:solidFill>
                  <a:schemeClr val="bg1"/>
                </a:solidFill>
                <a:latin typeface="Noteworthy Light"/>
                <a:cs typeface="Noteworthy Light"/>
              </a:rPr>
              <a:t>)</a:t>
            </a:r>
          </a:p>
          <a:p>
            <a:pPr lvl="1"/>
            <a:r>
              <a:rPr lang="en-US" sz="2800" dirty="0">
                <a:solidFill>
                  <a:schemeClr val="bg1"/>
                </a:solidFill>
                <a:latin typeface="Noteworthy Light"/>
                <a:cs typeface="Noteworthy Light"/>
              </a:rPr>
              <a:t>-</a:t>
            </a:r>
            <a:r>
              <a:rPr lang="en-US" sz="2800" dirty="0" smtClean="0">
                <a:solidFill>
                  <a:schemeClr val="bg1"/>
                </a:solidFill>
                <a:latin typeface="Noteworthy Light"/>
                <a:cs typeface="Noteworthy Light"/>
              </a:rPr>
              <a:t>Veronica Fiedler </a:t>
            </a:r>
          </a:p>
          <a:p>
            <a:pPr lvl="1"/>
            <a:r>
              <a:rPr lang="en-US" sz="2800" dirty="0" smtClean="0">
                <a:solidFill>
                  <a:schemeClr val="bg1"/>
                </a:solidFill>
                <a:latin typeface="Noteworthy Light"/>
                <a:cs typeface="Noteworthy Light"/>
              </a:rPr>
              <a:t>-Quiz; Jason Harlacher</a:t>
            </a:r>
          </a:p>
          <a:p>
            <a:pPr marL="400050" indent="-400050">
              <a:buAutoNum type="romanUcPeriod"/>
            </a:pPr>
            <a:endParaRPr lang="en-US" sz="2800" dirty="0" smtClean="0">
              <a:solidFill>
                <a:schemeClr val="bg1"/>
              </a:solidFill>
              <a:latin typeface="Noteworthy Light"/>
              <a:cs typeface="Noteworthy Light"/>
            </a:endParaRPr>
          </a:p>
          <a:p>
            <a:pPr marL="400050" indent="-400050">
              <a:buAutoNum type="romanUcPeriod"/>
            </a:pPr>
            <a:r>
              <a:rPr lang="en-US" sz="2800" dirty="0" smtClean="0">
                <a:solidFill>
                  <a:schemeClr val="bg1"/>
                </a:solidFill>
                <a:latin typeface="Noteworthy Light"/>
                <a:cs typeface="Noteworthy Light"/>
              </a:rPr>
              <a:t>Readiness for DBI (45 </a:t>
            </a:r>
            <a:r>
              <a:rPr lang="en-US" sz="2800" dirty="0" err="1" smtClean="0">
                <a:solidFill>
                  <a:schemeClr val="bg1"/>
                </a:solidFill>
                <a:latin typeface="Noteworthy Light"/>
                <a:cs typeface="Noteworthy Light"/>
              </a:rPr>
              <a:t>mins</a:t>
            </a:r>
            <a:r>
              <a:rPr lang="en-US" sz="2800" dirty="0" smtClean="0">
                <a:solidFill>
                  <a:schemeClr val="bg1"/>
                </a:solidFill>
                <a:latin typeface="Noteworthy Light"/>
                <a:cs typeface="Noteworthy Light"/>
              </a:rPr>
              <a:t>)</a:t>
            </a:r>
          </a:p>
          <a:p>
            <a:pPr lvl="1"/>
            <a:r>
              <a:rPr lang="en-US" sz="2800" dirty="0" smtClean="0">
                <a:solidFill>
                  <a:schemeClr val="bg1"/>
                </a:solidFill>
                <a:latin typeface="Noteworthy Light"/>
                <a:cs typeface="Noteworthy Light"/>
              </a:rPr>
              <a:t>-Steve Goodman</a:t>
            </a:r>
          </a:p>
          <a:p>
            <a:pPr lvl="1"/>
            <a:r>
              <a:rPr lang="en-US" sz="2800" dirty="0" smtClean="0">
                <a:solidFill>
                  <a:schemeClr val="bg1"/>
                </a:solidFill>
                <a:latin typeface="Noteworthy Light"/>
                <a:cs typeface="Noteworthy Light"/>
              </a:rPr>
              <a:t>-Introduction by Sarah Benz</a:t>
            </a:r>
          </a:p>
          <a:p>
            <a:pPr marL="400050" indent="-400050">
              <a:buAutoNum type="romanUcPeriod"/>
            </a:pPr>
            <a:endParaRPr lang="en-US" sz="2800" dirty="0">
              <a:solidFill>
                <a:schemeClr val="bg1"/>
              </a:solidFill>
              <a:latin typeface="Noteworthy Light"/>
              <a:cs typeface="Noteworthy Light"/>
            </a:endParaRPr>
          </a:p>
          <a:p>
            <a:pPr marL="400050" indent="-400050">
              <a:buAutoNum type="romanUcPeriod"/>
            </a:pPr>
            <a:r>
              <a:rPr lang="en-US" sz="2800" dirty="0" smtClean="0">
                <a:solidFill>
                  <a:schemeClr val="bg1"/>
                </a:solidFill>
                <a:latin typeface="Noteworthy Light"/>
                <a:cs typeface="Noteworthy Light"/>
              </a:rPr>
              <a:t>Questions and Answers (15 </a:t>
            </a:r>
            <a:r>
              <a:rPr lang="en-US" sz="2800" dirty="0" err="1" smtClean="0">
                <a:solidFill>
                  <a:schemeClr val="bg1"/>
                </a:solidFill>
                <a:latin typeface="Noteworthy Light"/>
                <a:cs typeface="Noteworthy Light"/>
              </a:rPr>
              <a:t>mins</a:t>
            </a:r>
            <a:r>
              <a:rPr lang="en-US" sz="2800" dirty="0" smtClean="0">
                <a:solidFill>
                  <a:schemeClr val="bg1"/>
                </a:solidFill>
                <a:latin typeface="Noteworthy Light"/>
                <a:cs typeface="Noteworthy Light"/>
              </a:rPr>
              <a:t>)</a:t>
            </a:r>
          </a:p>
          <a:p>
            <a:pPr lvl="1"/>
            <a:r>
              <a:rPr lang="en-US" sz="2800" dirty="0" smtClean="0">
                <a:solidFill>
                  <a:schemeClr val="bg1"/>
                </a:solidFill>
                <a:latin typeface="Noteworthy Light"/>
                <a:cs typeface="Noteworthy Light"/>
              </a:rPr>
              <a:t>-Facilitated by Lindsey Hayes</a:t>
            </a:r>
          </a:p>
          <a:p>
            <a:pPr marL="400050" indent="-400050">
              <a:buAutoNum type="romanUcPeriod"/>
            </a:pPr>
            <a:endParaRPr lang="en-US" sz="2800" dirty="0">
              <a:solidFill>
                <a:schemeClr val="bg1"/>
              </a:solidFill>
              <a:latin typeface="Noteworthy Light"/>
              <a:cs typeface="Noteworthy Light"/>
            </a:endParaRPr>
          </a:p>
        </p:txBody>
      </p:sp>
    </p:spTree>
    <p:extLst>
      <p:ext uri="{BB962C8B-B14F-4D97-AF65-F5344CB8AC3E}">
        <p14:creationId xmlns:p14="http://schemas.microsoft.com/office/powerpoint/2010/main" val="36770297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5816</TotalTime>
  <Words>2169</Words>
  <Application>Microsoft Macintosh PowerPoint</Application>
  <PresentationFormat>Custom</PresentationFormat>
  <Paragraphs>189</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Data-based Individualization: What is it and How to Start?</vt:lpstr>
      <vt:lpstr>PowerPoint Presentation</vt:lpstr>
      <vt:lpstr>Housekeeping</vt:lpstr>
      <vt:lpstr>PowerPoint Presentation</vt:lpstr>
      <vt:lpstr>Webinar Panel</vt:lpstr>
      <vt:lpstr>NCII Project: TA Plan</vt:lpstr>
      <vt:lpstr>PowerPoint Presentation</vt:lpstr>
      <vt:lpstr>PowerPoint Presentation</vt:lpstr>
      <vt:lpstr>PowerPoint Presentation</vt:lpstr>
      <vt:lpstr>Overview of DBI  Veronica Fiedler</vt:lpstr>
      <vt:lpstr>What is Intensive Intervention?</vt:lpstr>
      <vt:lpstr>Why Intensive Intervention?</vt:lpstr>
      <vt:lpstr>Who needs Intensive Intervention?</vt:lpstr>
      <vt:lpstr>Benefits of Intensive Intervention </vt:lpstr>
      <vt:lpstr>What is Data-Based Individualization (DBI)?</vt:lpstr>
      <vt:lpstr>What is DBI?</vt:lpstr>
      <vt:lpstr>Five DBI Steps</vt:lpstr>
      <vt:lpstr>Validated Intervention Program (e.g., Tier 2)</vt:lpstr>
      <vt:lpstr>Adjustments to Match Student’s Individual Needs (Tier 3)</vt:lpstr>
      <vt:lpstr>DBI is an ongoing process based on student responsiveness to the intervention. </vt:lpstr>
      <vt:lpstr>Readiness for DBI  Steve Goodman, PhD</vt:lpstr>
      <vt:lpstr>Questions and Answer  -Facilitated by Lindsey Hayes</vt:lpstr>
      <vt:lpstr>PowerPoint Presentation</vt:lpstr>
      <vt:lpstr>References</vt:lpstr>
      <vt:lpstr>References</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Jason Harlacher</cp:lastModifiedBy>
  <cp:revision>47</cp:revision>
  <dcterms:created xsi:type="dcterms:W3CDTF">2019-06-25T17:30:52Z</dcterms:created>
  <dcterms:modified xsi:type="dcterms:W3CDTF">2020-05-14T15:35:54Z</dcterms:modified>
</cp:coreProperties>
</file>