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21"/>
  </p:notesMasterIdLst>
  <p:handoutMasterIdLst>
    <p:handoutMasterId r:id="rId22"/>
  </p:handoutMasterIdLst>
  <p:sldIdLst>
    <p:sldId id="268" r:id="rId3"/>
    <p:sldId id="294" r:id="rId4"/>
    <p:sldId id="572" r:id="rId5"/>
    <p:sldId id="578" r:id="rId6"/>
    <p:sldId id="589" r:id="rId7"/>
    <p:sldId id="590" r:id="rId8"/>
    <p:sldId id="594" r:id="rId9"/>
    <p:sldId id="595" r:id="rId10"/>
    <p:sldId id="593" r:id="rId11"/>
    <p:sldId id="591" r:id="rId12"/>
    <p:sldId id="587" r:id="rId13"/>
    <p:sldId id="588" r:id="rId14"/>
    <p:sldId id="571" r:id="rId15"/>
    <p:sldId id="592" r:id="rId16"/>
    <p:sldId id="586" r:id="rId17"/>
    <p:sldId id="582" r:id="rId18"/>
    <p:sldId id="585" r:id="rId19"/>
    <p:sldId id="280"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9DC3E6"/>
    <a:srgbClr val="3333CC"/>
    <a:srgbClr val="009999"/>
    <a:srgbClr val="86BE40"/>
    <a:srgbClr val="993366"/>
    <a:srgbClr val="101E8E"/>
    <a:srgbClr val="EF7521"/>
    <a:srgbClr val="46797A"/>
    <a:srgbClr val="FFC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56838" autoAdjust="0"/>
  </p:normalViewPr>
  <p:slideViewPr>
    <p:cSldViewPr snapToGrid="0" showGuides="1">
      <p:cViewPr>
        <p:scale>
          <a:sx n="70" d="100"/>
          <a:sy n="70" d="100"/>
        </p:scale>
        <p:origin x="-127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atchorn_k\AppData\Local\Microsoft\Windows\Temporary%20Internet%20Files\Content.Outlook\Z2VGTVZ5\FSCPSurveyResults_Year1_201709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StronglyDisagree_Percentage</c:v>
                </c:pt>
              </c:strCache>
            </c:strRef>
          </c:tx>
          <c:invertIfNegative val="0"/>
          <c:cat>
            <c:strRef>
              <c:f>Sheet1!$A$2:$A$38</c:f>
              <c:strCache>
                <c:ptCount val="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AllItems</c:v>
                </c:pt>
              </c:strCache>
            </c:strRef>
          </c:cat>
          <c:val>
            <c:numRef>
              <c:f>Sheet1!$B$2:$B$38</c:f>
              <c:numCache>
                <c:formatCode>0.0%</c:formatCode>
                <c:ptCount val="37"/>
                <c:pt idx="0">
                  <c:v>0</c:v>
                </c:pt>
                <c:pt idx="1">
                  <c:v>0</c:v>
                </c:pt>
                <c:pt idx="2">
                  <c:v>0</c:v>
                </c:pt>
                <c:pt idx="3">
                  <c:v>0</c:v>
                </c:pt>
                <c:pt idx="4">
                  <c:v>0</c:v>
                </c:pt>
                <c:pt idx="5">
                  <c:v>4.5454545454545497E-2</c:v>
                </c:pt>
                <c:pt idx="6">
                  <c:v>0</c:v>
                </c:pt>
                <c:pt idx="7">
                  <c:v>9.0909090909090898E-2</c:v>
                </c:pt>
                <c:pt idx="8">
                  <c:v>0</c:v>
                </c:pt>
                <c:pt idx="9">
                  <c:v>0</c:v>
                </c:pt>
                <c:pt idx="10">
                  <c:v>0</c:v>
                </c:pt>
                <c:pt idx="11">
                  <c:v>4.5454545454545497E-2</c:v>
                </c:pt>
                <c:pt idx="12">
                  <c:v>4.5454545454545497E-2</c:v>
                </c:pt>
                <c:pt idx="13">
                  <c:v>4.5454545454545497E-2</c:v>
                </c:pt>
                <c:pt idx="14">
                  <c:v>4.5454545454545497E-2</c:v>
                </c:pt>
                <c:pt idx="15">
                  <c:v>4.5454545454545497E-2</c:v>
                </c:pt>
                <c:pt idx="16">
                  <c:v>4.5454545454545497E-2</c:v>
                </c:pt>
                <c:pt idx="17">
                  <c:v>0</c:v>
                </c:pt>
                <c:pt idx="18">
                  <c:v>0</c:v>
                </c:pt>
                <c:pt idx="19">
                  <c:v>0</c:v>
                </c:pt>
                <c:pt idx="20">
                  <c:v>0</c:v>
                </c:pt>
                <c:pt idx="21">
                  <c:v>0</c:v>
                </c:pt>
                <c:pt idx="22">
                  <c:v>0</c:v>
                </c:pt>
                <c:pt idx="23">
                  <c:v>4.5454545454545497E-2</c:v>
                </c:pt>
                <c:pt idx="24">
                  <c:v>9.0909090909090898E-2</c:v>
                </c:pt>
                <c:pt idx="25">
                  <c:v>0</c:v>
                </c:pt>
                <c:pt idx="26">
                  <c:v>0</c:v>
                </c:pt>
                <c:pt idx="27">
                  <c:v>0</c:v>
                </c:pt>
                <c:pt idx="28">
                  <c:v>0</c:v>
                </c:pt>
                <c:pt idx="29">
                  <c:v>4.5454545454545497E-2</c:v>
                </c:pt>
                <c:pt idx="30">
                  <c:v>0.13636363636363599</c:v>
                </c:pt>
                <c:pt idx="31">
                  <c:v>0.13636363636363599</c:v>
                </c:pt>
                <c:pt idx="32">
                  <c:v>9.0909090909090898E-2</c:v>
                </c:pt>
                <c:pt idx="33">
                  <c:v>0</c:v>
                </c:pt>
                <c:pt idx="34">
                  <c:v>0</c:v>
                </c:pt>
                <c:pt idx="35">
                  <c:v>9.0909090909090898E-2</c:v>
                </c:pt>
                <c:pt idx="36">
                  <c:v>2.9040404040403998E-2</c:v>
                </c:pt>
              </c:numCache>
            </c:numRef>
          </c:val>
        </c:ser>
        <c:ser>
          <c:idx val="1"/>
          <c:order val="1"/>
          <c:tx>
            <c:strRef>
              <c:f>Sheet1!$C$1</c:f>
              <c:strCache>
                <c:ptCount val="1"/>
                <c:pt idx="0">
                  <c:v>Disagree_Percentage</c:v>
                </c:pt>
              </c:strCache>
            </c:strRef>
          </c:tx>
          <c:invertIfNegative val="0"/>
          <c:cat>
            <c:strRef>
              <c:f>Sheet1!$A$2:$A$38</c:f>
              <c:strCache>
                <c:ptCount val="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AllItems</c:v>
                </c:pt>
              </c:strCache>
            </c:strRef>
          </c:cat>
          <c:val>
            <c:numRef>
              <c:f>Sheet1!$C$2:$C$38</c:f>
              <c:numCache>
                <c:formatCode>0.0%</c:formatCode>
                <c:ptCount val="37"/>
                <c:pt idx="0">
                  <c:v>0</c:v>
                </c:pt>
                <c:pt idx="1">
                  <c:v>0</c:v>
                </c:pt>
                <c:pt idx="2">
                  <c:v>9.0909090909090898E-2</c:v>
                </c:pt>
                <c:pt idx="3">
                  <c:v>9.0909090909090898E-2</c:v>
                </c:pt>
                <c:pt idx="4">
                  <c:v>9.0909090909090898E-2</c:v>
                </c:pt>
                <c:pt idx="5">
                  <c:v>0.27272727272727298</c:v>
                </c:pt>
                <c:pt idx="6">
                  <c:v>0</c:v>
                </c:pt>
                <c:pt idx="7">
                  <c:v>0.31818181818181801</c:v>
                </c:pt>
                <c:pt idx="8">
                  <c:v>0</c:v>
                </c:pt>
                <c:pt idx="9">
                  <c:v>0.36363636363636398</c:v>
                </c:pt>
                <c:pt idx="10">
                  <c:v>9.0909090909090898E-2</c:v>
                </c:pt>
                <c:pt idx="11">
                  <c:v>0.22727272727272699</c:v>
                </c:pt>
                <c:pt idx="12">
                  <c:v>4.5454545454545497E-2</c:v>
                </c:pt>
                <c:pt idx="13">
                  <c:v>4.5454545454545497E-2</c:v>
                </c:pt>
                <c:pt idx="14">
                  <c:v>0.18181818181818199</c:v>
                </c:pt>
                <c:pt idx="15">
                  <c:v>0.36363636363636398</c:v>
                </c:pt>
                <c:pt idx="16">
                  <c:v>0.13636363636363599</c:v>
                </c:pt>
                <c:pt idx="17">
                  <c:v>9.0909090909090898E-2</c:v>
                </c:pt>
                <c:pt idx="18">
                  <c:v>4.5454545454545497E-2</c:v>
                </c:pt>
                <c:pt idx="19">
                  <c:v>9.0909090909090898E-2</c:v>
                </c:pt>
                <c:pt idx="20">
                  <c:v>0.31818181818181801</c:v>
                </c:pt>
                <c:pt idx="21">
                  <c:v>9.0909090909090898E-2</c:v>
                </c:pt>
                <c:pt idx="22">
                  <c:v>4.5454545454545497E-2</c:v>
                </c:pt>
                <c:pt idx="23">
                  <c:v>0.22727272727272699</c:v>
                </c:pt>
                <c:pt idx="24">
                  <c:v>0.27272727272727298</c:v>
                </c:pt>
                <c:pt idx="25">
                  <c:v>9.0909090909090898E-2</c:v>
                </c:pt>
                <c:pt idx="26">
                  <c:v>9.0909090909090898E-2</c:v>
                </c:pt>
                <c:pt idx="27">
                  <c:v>9.0909090909090898E-2</c:v>
                </c:pt>
                <c:pt idx="28">
                  <c:v>4.5454545454545497E-2</c:v>
                </c:pt>
                <c:pt idx="29">
                  <c:v>0.13636363636363599</c:v>
                </c:pt>
                <c:pt idx="30">
                  <c:v>0.45454545454545497</c:v>
                </c:pt>
                <c:pt idx="31">
                  <c:v>0.54545454545454497</c:v>
                </c:pt>
                <c:pt idx="32">
                  <c:v>4.5454545454545497E-2</c:v>
                </c:pt>
                <c:pt idx="33">
                  <c:v>0</c:v>
                </c:pt>
                <c:pt idx="34">
                  <c:v>9.0909090909090898E-2</c:v>
                </c:pt>
                <c:pt idx="35">
                  <c:v>0.54545454545454497</c:v>
                </c:pt>
                <c:pt idx="36">
                  <c:v>0.15656565656565699</c:v>
                </c:pt>
              </c:numCache>
            </c:numRef>
          </c:val>
        </c:ser>
        <c:ser>
          <c:idx val="2"/>
          <c:order val="2"/>
          <c:tx>
            <c:strRef>
              <c:f>Sheet1!$D$1</c:f>
              <c:strCache>
                <c:ptCount val="1"/>
                <c:pt idx="0">
                  <c:v>NeitherAgreeNorDisagree_Percentage</c:v>
                </c:pt>
              </c:strCache>
            </c:strRef>
          </c:tx>
          <c:invertIfNegative val="0"/>
          <c:cat>
            <c:strRef>
              <c:f>Sheet1!$A$2:$A$38</c:f>
              <c:strCache>
                <c:ptCount val="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AllItems</c:v>
                </c:pt>
              </c:strCache>
            </c:strRef>
          </c:cat>
          <c:val>
            <c:numRef>
              <c:f>Sheet1!$D$2:$D$38</c:f>
              <c:numCache>
                <c:formatCode>0.0%</c:formatCode>
                <c:ptCount val="37"/>
                <c:pt idx="0">
                  <c:v>0.18181818181818199</c:v>
                </c:pt>
                <c:pt idx="1">
                  <c:v>0.22727272727272699</c:v>
                </c:pt>
                <c:pt idx="2">
                  <c:v>0.27272727272727298</c:v>
                </c:pt>
                <c:pt idx="3">
                  <c:v>0.31818181818181801</c:v>
                </c:pt>
                <c:pt idx="4">
                  <c:v>0.13636363636363599</c:v>
                </c:pt>
                <c:pt idx="5">
                  <c:v>0.18181818181818199</c:v>
                </c:pt>
                <c:pt idx="6">
                  <c:v>0.13636363636363599</c:v>
                </c:pt>
                <c:pt idx="7">
                  <c:v>0.31818181818181801</c:v>
                </c:pt>
                <c:pt idx="8">
                  <c:v>0.18181818181818199</c:v>
                </c:pt>
                <c:pt idx="9">
                  <c:v>0.13636363636363599</c:v>
                </c:pt>
                <c:pt idx="10">
                  <c:v>0.36363636363636398</c:v>
                </c:pt>
                <c:pt idx="11">
                  <c:v>0.27272727272727298</c:v>
                </c:pt>
                <c:pt idx="12">
                  <c:v>0.36363636363636398</c:v>
                </c:pt>
                <c:pt idx="13">
                  <c:v>0.40909090909090901</c:v>
                </c:pt>
                <c:pt idx="14">
                  <c:v>0.31818181818181801</c:v>
                </c:pt>
                <c:pt idx="15">
                  <c:v>0.22727272727272699</c:v>
                </c:pt>
                <c:pt idx="16">
                  <c:v>0.22727272727272699</c:v>
                </c:pt>
                <c:pt idx="17">
                  <c:v>0.36363636363636398</c:v>
                </c:pt>
                <c:pt idx="18">
                  <c:v>0.22727272727272699</c:v>
                </c:pt>
                <c:pt idx="19">
                  <c:v>0.18181818181818199</c:v>
                </c:pt>
                <c:pt idx="20">
                  <c:v>0.22727272727272699</c:v>
                </c:pt>
                <c:pt idx="21">
                  <c:v>0.31818181818181801</c:v>
                </c:pt>
                <c:pt idx="22">
                  <c:v>0.40909090909090901</c:v>
                </c:pt>
                <c:pt idx="23">
                  <c:v>0.31818181818181801</c:v>
                </c:pt>
                <c:pt idx="24">
                  <c:v>0.18181818181818199</c:v>
                </c:pt>
                <c:pt idx="25">
                  <c:v>0.13636363636363599</c:v>
                </c:pt>
                <c:pt idx="26">
                  <c:v>0.31818181818181801</c:v>
                </c:pt>
                <c:pt idx="27">
                  <c:v>0.18181818181818199</c:v>
                </c:pt>
                <c:pt idx="28">
                  <c:v>0.18181818181818199</c:v>
                </c:pt>
                <c:pt idx="29">
                  <c:v>0.36363636363636398</c:v>
                </c:pt>
                <c:pt idx="30">
                  <c:v>0.27272727272727298</c:v>
                </c:pt>
                <c:pt idx="31">
                  <c:v>0.13636363636363599</c:v>
                </c:pt>
                <c:pt idx="32">
                  <c:v>0.36363636363636398</c:v>
                </c:pt>
                <c:pt idx="33">
                  <c:v>0.13636363636363599</c:v>
                </c:pt>
                <c:pt idx="34">
                  <c:v>0.18181818181818199</c:v>
                </c:pt>
                <c:pt idx="35">
                  <c:v>0.13636363636363599</c:v>
                </c:pt>
                <c:pt idx="36">
                  <c:v>0.24747474747474699</c:v>
                </c:pt>
              </c:numCache>
            </c:numRef>
          </c:val>
        </c:ser>
        <c:ser>
          <c:idx val="3"/>
          <c:order val="3"/>
          <c:tx>
            <c:strRef>
              <c:f>Sheet1!$E$1</c:f>
              <c:strCache>
                <c:ptCount val="1"/>
                <c:pt idx="0">
                  <c:v>Agree_Percentage</c:v>
                </c:pt>
              </c:strCache>
            </c:strRef>
          </c:tx>
          <c:invertIfNegative val="0"/>
          <c:cat>
            <c:strRef>
              <c:f>Sheet1!$A$2:$A$38</c:f>
              <c:strCache>
                <c:ptCount val="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AllItems</c:v>
                </c:pt>
              </c:strCache>
            </c:strRef>
          </c:cat>
          <c:val>
            <c:numRef>
              <c:f>Sheet1!$E$2:$E$38</c:f>
              <c:numCache>
                <c:formatCode>0.0%</c:formatCode>
                <c:ptCount val="37"/>
                <c:pt idx="0">
                  <c:v>0.59090909090909105</c:v>
                </c:pt>
                <c:pt idx="1">
                  <c:v>0.59090909090909105</c:v>
                </c:pt>
                <c:pt idx="2">
                  <c:v>0.54545454545454497</c:v>
                </c:pt>
                <c:pt idx="3">
                  <c:v>0.45454545454545497</c:v>
                </c:pt>
                <c:pt idx="4">
                  <c:v>0.54545454545454497</c:v>
                </c:pt>
                <c:pt idx="5">
                  <c:v>0.40909090909090901</c:v>
                </c:pt>
                <c:pt idx="6">
                  <c:v>0.54545454545454497</c:v>
                </c:pt>
                <c:pt idx="7">
                  <c:v>0.22727272727272699</c:v>
                </c:pt>
                <c:pt idx="8">
                  <c:v>0.54545454545454497</c:v>
                </c:pt>
                <c:pt idx="9">
                  <c:v>0.36363636363636398</c:v>
                </c:pt>
                <c:pt idx="10">
                  <c:v>0.54545454545454497</c:v>
                </c:pt>
                <c:pt idx="11">
                  <c:v>0.40909090909090901</c:v>
                </c:pt>
                <c:pt idx="12">
                  <c:v>0.5</c:v>
                </c:pt>
                <c:pt idx="13">
                  <c:v>0.45454545454545497</c:v>
                </c:pt>
                <c:pt idx="14">
                  <c:v>0.36363636363636398</c:v>
                </c:pt>
                <c:pt idx="15">
                  <c:v>0.36363636363636398</c:v>
                </c:pt>
                <c:pt idx="16">
                  <c:v>0.59090909090909105</c:v>
                </c:pt>
                <c:pt idx="17">
                  <c:v>0.45454545454545497</c:v>
                </c:pt>
                <c:pt idx="18">
                  <c:v>0.68181818181818199</c:v>
                </c:pt>
                <c:pt idx="19">
                  <c:v>0.63636363636363602</c:v>
                </c:pt>
                <c:pt idx="20">
                  <c:v>0.36363636363636398</c:v>
                </c:pt>
                <c:pt idx="21">
                  <c:v>0.5</c:v>
                </c:pt>
                <c:pt idx="22">
                  <c:v>0.45454545454545497</c:v>
                </c:pt>
                <c:pt idx="23">
                  <c:v>0.31818181818181801</c:v>
                </c:pt>
                <c:pt idx="24">
                  <c:v>0.36363636363636398</c:v>
                </c:pt>
                <c:pt idx="25">
                  <c:v>0.63636363636363602</c:v>
                </c:pt>
                <c:pt idx="26">
                  <c:v>0.5</c:v>
                </c:pt>
                <c:pt idx="27">
                  <c:v>0.68181818181818199</c:v>
                </c:pt>
                <c:pt idx="28">
                  <c:v>0.72727272727272696</c:v>
                </c:pt>
                <c:pt idx="29">
                  <c:v>0.40909090909090901</c:v>
                </c:pt>
                <c:pt idx="30">
                  <c:v>0.13636363636363599</c:v>
                </c:pt>
                <c:pt idx="31">
                  <c:v>0.18181818181818199</c:v>
                </c:pt>
                <c:pt idx="32">
                  <c:v>0.45454545454545497</c:v>
                </c:pt>
                <c:pt idx="33">
                  <c:v>0.68181818181818199</c:v>
                </c:pt>
                <c:pt idx="34">
                  <c:v>0.54545454545454497</c:v>
                </c:pt>
                <c:pt idx="35">
                  <c:v>0.18181818181818199</c:v>
                </c:pt>
                <c:pt idx="36">
                  <c:v>0.47095959595959602</c:v>
                </c:pt>
              </c:numCache>
            </c:numRef>
          </c:val>
        </c:ser>
        <c:ser>
          <c:idx val="4"/>
          <c:order val="4"/>
          <c:tx>
            <c:strRef>
              <c:f>Sheet1!$F$1</c:f>
              <c:strCache>
                <c:ptCount val="1"/>
                <c:pt idx="0">
                  <c:v>StronglyAgree_Percentage</c:v>
                </c:pt>
              </c:strCache>
            </c:strRef>
          </c:tx>
          <c:invertIfNegative val="0"/>
          <c:cat>
            <c:strRef>
              <c:f>Sheet1!$A$2:$A$38</c:f>
              <c:strCache>
                <c:ptCount val="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AllItems</c:v>
                </c:pt>
              </c:strCache>
            </c:strRef>
          </c:cat>
          <c:val>
            <c:numRef>
              <c:f>Sheet1!$F$2:$F$38</c:f>
              <c:numCache>
                <c:formatCode>0.0%</c:formatCode>
                <c:ptCount val="37"/>
                <c:pt idx="0">
                  <c:v>0.22727272727272699</c:v>
                </c:pt>
                <c:pt idx="1">
                  <c:v>0.18181818181818199</c:v>
                </c:pt>
                <c:pt idx="2">
                  <c:v>9.0909090909090898E-2</c:v>
                </c:pt>
                <c:pt idx="3">
                  <c:v>0.13636363636363599</c:v>
                </c:pt>
                <c:pt idx="4">
                  <c:v>0.18181818181818199</c:v>
                </c:pt>
                <c:pt idx="5">
                  <c:v>4.5454545454545497E-2</c:v>
                </c:pt>
                <c:pt idx="6">
                  <c:v>0.27272727272727298</c:v>
                </c:pt>
                <c:pt idx="7">
                  <c:v>4.5454545454545497E-2</c:v>
                </c:pt>
                <c:pt idx="8">
                  <c:v>0.22727272727272699</c:v>
                </c:pt>
                <c:pt idx="9">
                  <c:v>0.13636363636363599</c:v>
                </c:pt>
                <c:pt idx="10">
                  <c:v>0</c:v>
                </c:pt>
                <c:pt idx="11">
                  <c:v>0</c:v>
                </c:pt>
                <c:pt idx="12">
                  <c:v>4.5454545454545497E-2</c:v>
                </c:pt>
                <c:pt idx="13">
                  <c:v>0</c:v>
                </c:pt>
                <c:pt idx="14">
                  <c:v>4.5454545454545497E-2</c:v>
                </c:pt>
                <c:pt idx="15">
                  <c:v>0</c:v>
                </c:pt>
                <c:pt idx="16">
                  <c:v>0</c:v>
                </c:pt>
                <c:pt idx="17">
                  <c:v>4.5454545454545497E-2</c:v>
                </c:pt>
                <c:pt idx="18">
                  <c:v>0</c:v>
                </c:pt>
                <c:pt idx="19">
                  <c:v>4.5454545454545497E-2</c:v>
                </c:pt>
                <c:pt idx="20">
                  <c:v>4.5454545454545497E-2</c:v>
                </c:pt>
                <c:pt idx="21">
                  <c:v>9.0909090909090898E-2</c:v>
                </c:pt>
                <c:pt idx="22">
                  <c:v>4.5454545454545497E-2</c:v>
                </c:pt>
                <c:pt idx="23">
                  <c:v>9.0909090909090898E-2</c:v>
                </c:pt>
                <c:pt idx="24">
                  <c:v>4.5454545454545497E-2</c:v>
                </c:pt>
                <c:pt idx="25">
                  <c:v>0.13636363636363599</c:v>
                </c:pt>
                <c:pt idx="26">
                  <c:v>4.5454545454545497E-2</c:v>
                </c:pt>
                <c:pt idx="27">
                  <c:v>0</c:v>
                </c:pt>
                <c:pt idx="28">
                  <c:v>4.5454545454545497E-2</c:v>
                </c:pt>
                <c:pt idx="29">
                  <c:v>0</c:v>
                </c:pt>
                <c:pt idx="30">
                  <c:v>0</c:v>
                </c:pt>
                <c:pt idx="31">
                  <c:v>0</c:v>
                </c:pt>
                <c:pt idx="32">
                  <c:v>0</c:v>
                </c:pt>
                <c:pt idx="33">
                  <c:v>0.13636363636363599</c:v>
                </c:pt>
                <c:pt idx="34">
                  <c:v>0.13636363636363599</c:v>
                </c:pt>
                <c:pt idx="35">
                  <c:v>0</c:v>
                </c:pt>
                <c:pt idx="36">
                  <c:v>7.0707070707070704E-2</c:v>
                </c:pt>
              </c:numCache>
            </c:numRef>
          </c:val>
        </c:ser>
        <c:dLbls>
          <c:showLegendKey val="0"/>
          <c:showVal val="0"/>
          <c:showCatName val="0"/>
          <c:showSerName val="0"/>
          <c:showPercent val="0"/>
          <c:showBubbleSize val="0"/>
        </c:dLbls>
        <c:gapWidth val="150"/>
        <c:axId val="81768448"/>
        <c:axId val="81770368"/>
      </c:barChart>
      <c:catAx>
        <c:axId val="81768448"/>
        <c:scaling>
          <c:orientation val="minMax"/>
        </c:scaling>
        <c:delete val="0"/>
        <c:axPos val="b"/>
        <c:majorTickMark val="out"/>
        <c:minorTickMark val="none"/>
        <c:tickLblPos val="nextTo"/>
        <c:crossAx val="81770368"/>
        <c:crosses val="autoZero"/>
        <c:auto val="1"/>
        <c:lblAlgn val="ctr"/>
        <c:lblOffset val="100"/>
        <c:noMultiLvlLbl val="0"/>
      </c:catAx>
      <c:valAx>
        <c:axId val="81770368"/>
        <c:scaling>
          <c:orientation val="minMax"/>
        </c:scaling>
        <c:delete val="0"/>
        <c:axPos val="l"/>
        <c:majorGridlines/>
        <c:numFmt formatCode="0.0%" sourceLinked="1"/>
        <c:majorTickMark val="out"/>
        <c:minorTickMark val="none"/>
        <c:tickLblPos val="nextTo"/>
        <c:crossAx val="81768448"/>
        <c:crosses val="autoZero"/>
        <c:crossBetween val="between"/>
      </c:valAx>
    </c:plotArea>
    <c:legend>
      <c:legendPos val="r"/>
      <c:layout>
        <c:manualLayout>
          <c:xMode val="edge"/>
          <c:yMode val="edge"/>
          <c:x val="0.11302490285857723"/>
          <c:y val="1.252523971906771E-3"/>
          <c:w val="0.24971423884611338"/>
          <c:h val="0.26794839963447953"/>
        </c:manualLayout>
      </c:layout>
      <c:overlay val="0"/>
      <c:spPr>
        <a:solidFill>
          <a:schemeClr val="bg1">
            <a:lumMod val="85000"/>
          </a:schemeClr>
        </a:solidFill>
      </c:sp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9/18/2017</a:t>
            </a:fld>
            <a:endParaRPr lang="en-US"/>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9/18/2017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outerShdw blurRad="38100" dist="38100" dir="2700000" algn="tl">
                    <a:srgbClr val="000000">
                      <a:alpha val="43137"/>
                    </a:srgbClr>
                  </a:outerShdw>
                </a:effectLst>
              </a:rPr>
              <a:t>Definition of the whole</a:t>
            </a:r>
            <a:r>
              <a:rPr lang="en-US" i="1" baseline="0" dirty="0" smtClean="0">
                <a:effectLst>
                  <a:outerShdw blurRad="38100" dist="38100" dir="2700000" algn="tl">
                    <a:srgbClr val="000000">
                      <a:alpha val="43137"/>
                    </a:srgbClr>
                  </a:outerShdw>
                </a:effectLst>
              </a:rPr>
              <a:t> framework:</a:t>
            </a:r>
          </a:p>
          <a:p>
            <a:endParaRPr lang="en-US" i="1" baseline="0"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CO-MTSS </a:t>
            </a:r>
            <a:r>
              <a:rPr lang="en-US" i="1" dirty="0">
                <a:effectLst>
                  <a:outerShdw blurRad="38100" dist="38100" dir="2700000" algn="tl">
                    <a:srgbClr val="000000">
                      <a:alpha val="43137"/>
                    </a:srgbClr>
                  </a:outerShdw>
                </a:effectLst>
              </a:rPr>
              <a:t>is a prevention-based framework of </a:t>
            </a:r>
            <a:r>
              <a:rPr lang="en-US" i="1" u="sng" dirty="0">
                <a:solidFill>
                  <a:srgbClr val="FFFF00"/>
                </a:solidFill>
                <a:effectLst>
                  <a:outerShdw blurRad="38100" dist="38100" dir="2700000" algn="tl">
                    <a:srgbClr val="000000">
                      <a:alpha val="43137"/>
                    </a:srgbClr>
                  </a:outerShdw>
                </a:effectLst>
              </a:rPr>
              <a:t>team-driven,</a:t>
            </a:r>
            <a:r>
              <a:rPr lang="en-US" i="1" dirty="0">
                <a:effectLst>
                  <a:outerShdw blurRad="38100" dist="38100" dir="2700000" algn="tl">
                    <a:srgbClr val="000000">
                      <a:alpha val="43137"/>
                    </a:srgbClr>
                  </a:outerShdw>
                </a:effectLst>
              </a:rPr>
              <a:t> </a:t>
            </a:r>
            <a:r>
              <a:rPr lang="en-US" i="1" u="sng" dirty="0">
                <a:solidFill>
                  <a:srgbClr val="FFFF00"/>
                </a:solidFill>
                <a:effectLst>
                  <a:outerShdw blurRad="38100" dist="38100" dir="2700000" algn="tl">
                    <a:srgbClr val="000000">
                      <a:alpha val="43137"/>
                    </a:srgbClr>
                  </a:outerShdw>
                </a:effectLst>
              </a:rPr>
              <a:t>data-based problem solving </a:t>
            </a:r>
            <a:r>
              <a:rPr lang="en-US" i="1" dirty="0">
                <a:effectLst>
                  <a:outerShdw blurRad="38100" dist="38100" dir="2700000" algn="tl">
                    <a:srgbClr val="000000">
                      <a:alpha val="43137"/>
                    </a:srgbClr>
                  </a:outerShdw>
                </a:effectLst>
              </a:rPr>
              <a:t>for improving the outcomes of every student through </a:t>
            </a:r>
            <a:r>
              <a:rPr lang="en-US" i="1" u="sng" dirty="0">
                <a:solidFill>
                  <a:srgbClr val="FFFF00"/>
                </a:solidFill>
                <a:effectLst>
                  <a:outerShdw blurRad="38100" dist="38100" dir="2700000" algn="tl">
                    <a:srgbClr val="000000">
                      <a:alpha val="43137"/>
                    </a:srgbClr>
                  </a:outerShdw>
                </a:effectLst>
              </a:rPr>
              <a:t>family, school, and community partnering</a:t>
            </a:r>
            <a:r>
              <a:rPr lang="en-US" i="1" dirty="0">
                <a:effectLst>
                  <a:outerShdw blurRad="38100" dist="38100" dir="2700000" algn="tl">
                    <a:srgbClr val="000000">
                      <a:alpha val="43137"/>
                    </a:srgbClr>
                  </a:outerShdw>
                </a:effectLst>
              </a:rPr>
              <a:t> and a </a:t>
            </a:r>
            <a:r>
              <a:rPr lang="en-US" i="1" u="sng" dirty="0">
                <a:solidFill>
                  <a:srgbClr val="FFFF00"/>
                </a:solidFill>
                <a:effectLst>
                  <a:outerShdw blurRad="38100" dist="38100" dir="2700000" algn="tl">
                    <a:srgbClr val="000000">
                      <a:alpha val="43137"/>
                    </a:srgbClr>
                  </a:outerShdw>
                </a:effectLst>
              </a:rPr>
              <a:t>layered continuum </a:t>
            </a:r>
            <a:r>
              <a:rPr lang="en-US" i="1" dirty="0">
                <a:effectLst>
                  <a:outerShdw blurRad="38100" dist="38100" dir="2700000" algn="tl">
                    <a:srgbClr val="000000">
                      <a:alpha val="43137"/>
                    </a:srgbClr>
                  </a:outerShdw>
                </a:effectLst>
              </a:rPr>
              <a:t>of </a:t>
            </a:r>
            <a:r>
              <a:rPr lang="en-US" i="1" u="sng" dirty="0">
                <a:solidFill>
                  <a:srgbClr val="FFFF00"/>
                </a:solidFill>
                <a:effectLst>
                  <a:outerShdw blurRad="38100" dist="38100" dir="2700000" algn="tl">
                    <a:srgbClr val="000000">
                      <a:alpha val="43137"/>
                    </a:srgbClr>
                  </a:outerShdw>
                </a:effectLst>
              </a:rPr>
              <a:t>evidence-based practices </a:t>
            </a:r>
            <a:r>
              <a:rPr lang="en-US" i="1" dirty="0">
                <a:effectLst>
                  <a:outerShdw blurRad="38100" dist="38100" dir="2700000" algn="tl">
                    <a:srgbClr val="000000">
                      <a:alpha val="43137"/>
                    </a:srgbClr>
                  </a:outerShdw>
                </a:effectLst>
              </a:rPr>
              <a:t>applied at the classroom, school, district, region, and state level.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33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344746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This is a theoretical model for how school, family, and community interaction effects children’s learning.  It was developed by Dr. Joyce Epstein based decades of research from schools primarily located in Baltimore City.  You will see that three entities are represented: Family, School, and Community.  Community can include businesses, school alumni, neighbors, parents with children not yet at school age.  Each group does some things for students separately, and others together.  </a:t>
            </a:r>
          </a:p>
          <a:p>
            <a:pPr>
              <a:spcBef>
                <a:spcPct val="0"/>
              </a:spcBef>
            </a:pPr>
            <a:endParaRPr lang="en-US" dirty="0" smtClean="0"/>
          </a:p>
          <a:p>
            <a:pPr>
              <a:spcBef>
                <a:spcPct val="0"/>
              </a:spcBef>
            </a:pPr>
            <a:r>
              <a:rPr lang="en-US" b="1" dirty="0" smtClean="0"/>
              <a:t>What are some sole responsibilities for families?  Schools?  The Community?</a:t>
            </a:r>
          </a:p>
          <a:p>
            <a:pPr>
              <a:spcBef>
                <a:spcPct val="0"/>
              </a:spcBef>
            </a:pPr>
            <a:endParaRPr lang="en-US" b="1" dirty="0" smtClean="0"/>
          </a:p>
          <a:p>
            <a:pPr>
              <a:spcBef>
                <a:spcPct val="0"/>
              </a:spcBef>
            </a:pPr>
            <a:r>
              <a:rPr lang="en-US" dirty="0" smtClean="0"/>
              <a:t>Depending on the extend of collaboration, the spheres either move closer together or farther apart.  This model is </a:t>
            </a:r>
            <a:r>
              <a:rPr lang="en-US" u="sng" dirty="0" smtClean="0"/>
              <a:t>NOT</a:t>
            </a:r>
            <a:r>
              <a:rPr lang="en-US" dirty="0" smtClean="0"/>
              <a:t>  a Venn diagram.  It is a dynamic model that is different for every student and school and can change over time.  If the school’s beliefs and values differ greatly from those of the family, the circles will move away from each other.  Likewise, if families, schools, and the community unite for a shared goal/vision, the circles will move closer together.</a:t>
            </a:r>
          </a:p>
          <a:p>
            <a:pPr>
              <a:spcBef>
                <a:spcPct val="0"/>
              </a:spcBef>
            </a:pPr>
            <a:endParaRPr lang="en-US" dirty="0" smtClean="0"/>
          </a:p>
          <a:p>
            <a:pPr>
              <a:spcBef>
                <a:spcPct val="0"/>
              </a:spcBef>
            </a:pPr>
            <a:r>
              <a:rPr lang="en-US" b="1" dirty="0" smtClean="0"/>
              <a:t>Just think about the answer to this question, you don’t need to vocalize it, but if you were to draw the Overlapping Spheres of Influence Model for you school, families, and community, how do you think it would look?</a:t>
            </a:r>
            <a:r>
              <a:rPr lang="en-US" dirty="0" smtClean="0"/>
              <a:t>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238213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2798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Timing-&gt; 2 minutes</a:t>
            </a:r>
          </a:p>
          <a:p>
            <a:endParaRPr lang="en-US" dirty="0" smtClean="0"/>
          </a:p>
          <a:p>
            <a:endParaRPr lang="en-US" dirty="0" smtClean="0"/>
          </a:p>
          <a:p>
            <a:r>
              <a:rPr lang="en-US" dirty="0" smtClean="0"/>
              <a:t>Next-&gt;</a:t>
            </a:r>
            <a:r>
              <a:rPr lang="en-US" baseline="0" dirty="0" smtClean="0"/>
              <a:t> Colorado’s Dispute Resolution Statistics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130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a:t>
            </a:r>
            <a:r>
              <a:rPr lang="en-US" baseline="0" dirty="0" smtClean="0"/>
              <a:t> as handout)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401847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a:r>
          </a:p>
          <a:p>
            <a:pPr marL="173284" indent="-173284">
              <a:buFont typeface="Arial"/>
              <a:buChar char="•"/>
            </a:pPr>
            <a:r>
              <a:rPr lang="en-US" dirty="0" smtClean="0"/>
              <a:t>This slide notes the funding source for this work. </a:t>
            </a:r>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254518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933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22" y="2669761"/>
            <a:ext cx="2700533" cy="3681991"/>
          </a:xfrm>
          <a:prstGeom prst="rect">
            <a:avLst/>
          </a:prstGeom>
        </p:spPr>
      </p:pic>
      <p:sp>
        <p:nvSpPr>
          <p:cNvPr id="9" name="Content Placeholder 2"/>
          <p:cNvSpPr>
            <a:spLocks noGrp="1"/>
          </p:cNvSpPr>
          <p:nvPr>
            <p:ph idx="1"/>
          </p:nvPr>
        </p:nvSpPr>
        <p:spPr>
          <a:xfrm>
            <a:off x="628650" y="1202407"/>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9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680623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58635"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04015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250813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241986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131783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372849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 name="Rectangle 17"/>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75695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3" name="Rectangle 22"/>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0" name="Content Placeholder 2"/>
          <p:cNvSpPr>
            <a:spLocks noGrp="1"/>
          </p:cNvSpPr>
          <p:nvPr>
            <p:ph idx="1"/>
          </p:nvPr>
        </p:nvSpPr>
        <p:spPr>
          <a:xfrm>
            <a:off x="628651" y="1207008"/>
            <a:ext cx="3859679" cy="5056992"/>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9" y="1207008"/>
            <a:ext cx="3859679" cy="5056992"/>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946843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9/18/2017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405684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9/18/2017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18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2689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9/18/2017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3031895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7999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48047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8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fld id="{757A2F4E-5D54-B04B-91BD-7E78EE1FE9FD}" type="slidenum">
              <a:rPr lang="en-US" smtClean="0">
                <a:solidFill>
                  <a:prstClr val="black">
                    <a:tint val="75000"/>
                  </a:prstClr>
                </a:solidFill>
              </a:rPr>
              <a:pPr/>
              <a:t>‹#›</a:t>
            </a:fld>
            <a:endParaRPr lang="en-US" dirty="0" smtClean="0">
              <a:solidFill>
                <a:prstClr val="black">
                  <a:tint val="75000"/>
                </a:prstClr>
              </a:solidFill>
            </a:endParaRPr>
          </a:p>
        </p:txBody>
      </p:sp>
    </p:spTree>
    <p:extLst>
      <p:ext uri="{BB962C8B-B14F-4D97-AF65-F5344CB8AC3E}">
        <p14:creationId xmlns:p14="http://schemas.microsoft.com/office/powerpoint/2010/main" val="1147160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fld id="{757A2F4E-5D54-B04B-91BD-7E78EE1FE9FD}" type="slidenum">
              <a:rPr lang="en-US" smtClean="0">
                <a:solidFill>
                  <a:prstClr val="black">
                    <a:tint val="75000"/>
                  </a:prstClr>
                </a:solidFill>
              </a:rPr>
              <a:pPr/>
              <a:t>‹#›</a:t>
            </a:fld>
            <a:endParaRPr lang="en-US" dirty="0" smtClean="0">
              <a:solidFill>
                <a:prstClr val="black">
                  <a:tint val="75000"/>
                </a:prstClr>
              </a:solidFill>
            </a:endParaRPr>
          </a:p>
        </p:txBody>
      </p:sp>
    </p:spTree>
    <p:extLst>
      <p:ext uri="{BB962C8B-B14F-4D97-AF65-F5344CB8AC3E}">
        <p14:creationId xmlns:p14="http://schemas.microsoft.com/office/powerpoint/2010/main" val="2704465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9/18/2017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9/18/2017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9/18/2017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 id="2147483725" r:id="rId11"/>
    <p:sldLayoutId id="2147483726"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750">
                <a:solidFill>
                  <a:schemeClr val="tx1">
                    <a:tint val="75000"/>
                  </a:schemeClr>
                </a:solidFill>
              </a:defRPr>
            </a:lvl1pPr>
          </a:lstStyle>
          <a:p>
            <a:fld id="{49B24EC9-D412-49F8-B26B-B7E454A540B6}" type="datetimeFigureOut">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900">
                <a:solidFill>
                  <a:schemeClr val="tx1">
                    <a:tint val="75000"/>
                  </a:schemeClr>
                </a:solidFill>
              </a:defRPr>
            </a:lvl1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8697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2" r:id="rId10"/>
    <p:sldLayoutId id="2147483723" r:id="rId11"/>
    <p:sldLayoutId id="2147483724" r:id="rId12"/>
  </p:sldLayoutIdLst>
  <p:txStyles>
    <p:titleStyle>
      <a:lvl1pPr algn="l" defTabSz="685800" rtl="0" eaLnBrk="1" latinLnBrk="0" hangingPunct="1">
        <a:lnSpc>
          <a:spcPct val="90000"/>
        </a:lnSpc>
        <a:spcBef>
          <a:spcPct val="0"/>
        </a:spcBef>
        <a:buNone/>
        <a:defRPr sz="21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mtss/familyschoolpartnershipineducationmonthoct2017flyer"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e.state.co.us/standardsandinstruction/guidestostandards" TargetMode="External"/><Relationship Id="rId3" Type="http://schemas.openxmlformats.org/officeDocument/2006/relationships/hyperlink" Target="http://www.cde.state.co.us/mtss/fscp" TargetMode="External"/><Relationship Id="rId7" Type="http://schemas.openxmlformats.org/officeDocument/2006/relationships/hyperlink" Target="http://www.cde.state.co.us/uip/school_family_community_partnership_survey" TargetMode="External"/><Relationship Id="rId2" Type="http://schemas.openxmlformats.org/officeDocument/2006/relationships/hyperlink" Target="http://www.cde.state.co.us/resourcesforparents" TargetMode="External"/><Relationship Id="rId1" Type="http://schemas.openxmlformats.org/officeDocument/2006/relationships/slideLayout" Target="../slideLayouts/slideLayout2.xml"/><Relationship Id="rId6" Type="http://schemas.openxmlformats.org/officeDocument/2006/relationships/hyperlink" Target="http://www.cde.state.co.us/uip/promising" TargetMode="External"/><Relationship Id="rId5" Type="http://schemas.openxmlformats.org/officeDocument/2006/relationships/hyperlink" Target="http://www.cde.state.co.us/uip/familyengagement" TargetMode="External"/><Relationship Id="rId4" Type="http://schemas.openxmlformats.org/officeDocument/2006/relationships/hyperlink" Target="http://www.cde.state.co.us/uip/trainingmaterial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mtss/fscpdistricteoyresponseformmay2017"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www.cde.state.co.us/uip/familyengagement"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4095750"/>
            <a:ext cx="7886700" cy="2290650"/>
          </a:xfrm>
        </p:spPr>
        <p:txBody>
          <a:bodyPr>
            <a:normAutofit lnSpcReduction="10000"/>
          </a:bodyPr>
          <a:lstStyle/>
          <a:p>
            <a:r>
              <a:rPr lang="en-US" sz="3900" dirty="0"/>
              <a:t>Effective Family, School, and Community Partnering (FSCP) </a:t>
            </a:r>
            <a:r>
              <a:rPr lang="en-US" sz="4600" dirty="0"/>
              <a:t/>
            </a:r>
            <a:br>
              <a:rPr lang="en-US" sz="4600" dirty="0"/>
            </a:br>
            <a:endParaRPr lang="en-US" sz="4600" dirty="0" smtClean="0"/>
          </a:p>
          <a:p>
            <a:r>
              <a:rPr lang="en-US" sz="2800" dirty="0" smtClean="0">
                <a:latin typeface="Trebuchet MS" panose="020B0603020202020204" pitchFamily="34" charset="0"/>
              </a:rPr>
              <a:t>September 18, </a:t>
            </a:r>
            <a:r>
              <a:rPr lang="en-US" sz="2800" dirty="0" smtClean="0">
                <a:latin typeface="Trebuchet MS" panose="020B0603020202020204" pitchFamily="34" charset="0"/>
              </a:rPr>
              <a:t>2017</a:t>
            </a:r>
          </a:p>
          <a:p>
            <a:endParaRPr lang="en-US"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1476" cy="521208"/>
          </a:xfrm>
        </p:spPr>
        <p:txBody>
          <a:bodyPr>
            <a:normAutofit/>
          </a:bodyPr>
          <a:lstStyle/>
          <a:p>
            <a:r>
              <a:rPr lang="en-US" dirty="0" smtClean="0"/>
              <a:t>What are you “</a:t>
            </a:r>
            <a:r>
              <a:rPr lang="en-US" dirty="0" smtClean="0">
                <a:solidFill>
                  <a:srgbClr val="FFFF00"/>
                </a:solidFill>
              </a:rPr>
              <a:t>ready</a:t>
            </a:r>
            <a:r>
              <a:rPr lang="en-US" dirty="0" smtClean="0"/>
              <a:t>” to impact? </a:t>
            </a:r>
            <a:endParaRPr lang="en-US" dirty="0"/>
          </a:p>
        </p:txBody>
      </p:sp>
      <p:sp>
        <p:nvSpPr>
          <p:cNvPr id="4" name="Content Placeholder 2"/>
          <p:cNvSpPr>
            <a:spLocks noGrp="1"/>
          </p:cNvSpPr>
          <p:nvPr>
            <p:ph sz="half" idx="4294967295"/>
          </p:nvPr>
        </p:nvSpPr>
        <p:spPr>
          <a:xfrm>
            <a:off x="196060" y="1963462"/>
            <a:ext cx="2743200" cy="3657600"/>
          </a:xfrm>
          <a:prstGeom prst="rect">
            <a:avLst/>
          </a:prstGeom>
          <a:ln>
            <a:solidFill>
              <a:schemeClr val="bg1">
                <a:lumMod val="65000"/>
              </a:schemeClr>
            </a:solidFill>
          </a:ln>
        </p:spPr>
        <p:txBody>
          <a:bodyPr/>
          <a:lstStyle/>
          <a:p>
            <a:r>
              <a:rPr lang="en-US" u="sng" dirty="0" smtClean="0"/>
              <a:t>Universal FSCP</a:t>
            </a:r>
            <a:endParaRPr lang="en-US" u="sng" dirty="0"/>
          </a:p>
        </p:txBody>
      </p:sp>
      <p:sp>
        <p:nvSpPr>
          <p:cNvPr id="5" name="Content Placeholder 4"/>
          <p:cNvSpPr>
            <a:spLocks noGrp="1"/>
          </p:cNvSpPr>
          <p:nvPr>
            <p:ph sz="quarter" idx="4294967295"/>
          </p:nvPr>
        </p:nvSpPr>
        <p:spPr>
          <a:xfrm>
            <a:off x="3185317" y="1962149"/>
            <a:ext cx="2743200" cy="3657600"/>
          </a:xfrm>
          <a:prstGeom prst="rect">
            <a:avLst/>
          </a:prstGeom>
          <a:ln>
            <a:solidFill>
              <a:srgbClr val="79C7AF"/>
            </a:solidFill>
          </a:ln>
        </p:spPr>
        <p:txBody>
          <a:bodyPr/>
          <a:lstStyle/>
          <a:p>
            <a:r>
              <a:rPr lang="en-US" u="sng" dirty="0" smtClean="0"/>
              <a:t>Targeted FSCP</a:t>
            </a:r>
            <a:endParaRPr lang="en-US" u="sng" dirty="0"/>
          </a:p>
        </p:txBody>
      </p:sp>
      <p:sp>
        <p:nvSpPr>
          <p:cNvPr id="9" name="Content Placeholder 4"/>
          <p:cNvSpPr>
            <a:spLocks noGrp="1"/>
          </p:cNvSpPr>
          <p:nvPr>
            <p:ph sz="quarter" idx="4294967295"/>
          </p:nvPr>
        </p:nvSpPr>
        <p:spPr>
          <a:xfrm>
            <a:off x="6176010" y="1962149"/>
            <a:ext cx="2743200" cy="3657600"/>
          </a:xfrm>
          <a:prstGeom prst="rect">
            <a:avLst/>
          </a:prstGeom>
          <a:ln>
            <a:solidFill>
              <a:srgbClr val="79C7AF"/>
            </a:solidFill>
          </a:ln>
        </p:spPr>
        <p:txBody>
          <a:bodyPr/>
          <a:lstStyle/>
          <a:p>
            <a:r>
              <a:rPr lang="en-US" u="sng" dirty="0" smtClean="0"/>
              <a:t>Intensive FSCP</a:t>
            </a:r>
            <a:endParaRPr lang="en-US" u="sng" dirty="0"/>
          </a:p>
        </p:txBody>
      </p:sp>
      <p:sp>
        <p:nvSpPr>
          <p:cNvPr id="2" name="TextBox 1"/>
          <p:cNvSpPr txBox="1"/>
          <p:nvPr/>
        </p:nvSpPr>
        <p:spPr>
          <a:xfrm>
            <a:off x="0" y="1007417"/>
            <a:ext cx="9144000" cy="830997"/>
          </a:xfrm>
          <a:prstGeom prst="rect">
            <a:avLst/>
          </a:prstGeom>
          <a:noFill/>
        </p:spPr>
        <p:txBody>
          <a:bodyPr wrap="square" rtlCol="0">
            <a:spAutoFit/>
          </a:bodyPr>
          <a:lstStyle/>
          <a:p>
            <a:pPr algn="ctr"/>
            <a:r>
              <a:rPr lang="en-US" sz="2400" dirty="0" smtClean="0"/>
              <a:t>Multi-Tiered FSCP: </a:t>
            </a:r>
            <a:r>
              <a:rPr lang="en-US" sz="2400" dirty="0" smtClean="0">
                <a:solidFill>
                  <a:schemeClr val="accent2">
                    <a:lumMod val="75000"/>
                  </a:schemeClr>
                </a:solidFill>
              </a:rPr>
              <a:t>What </a:t>
            </a:r>
            <a:r>
              <a:rPr lang="en-US" sz="2400" dirty="0" smtClean="0">
                <a:solidFill>
                  <a:schemeClr val="accent2">
                    <a:lumMod val="75000"/>
                  </a:schemeClr>
                </a:solidFill>
              </a:rPr>
              <a:t>would you like to see “in place</a:t>
            </a:r>
            <a:r>
              <a:rPr lang="en-US" sz="2400" dirty="0" smtClean="0">
                <a:solidFill>
                  <a:schemeClr val="accent2">
                    <a:lumMod val="75000"/>
                  </a:schemeClr>
                </a:solidFill>
              </a:rPr>
              <a:t>”?</a:t>
            </a:r>
            <a:br>
              <a:rPr lang="en-US" sz="2400" dirty="0" smtClean="0">
                <a:solidFill>
                  <a:schemeClr val="accent2">
                    <a:lumMod val="75000"/>
                  </a:schemeClr>
                </a:solidFill>
              </a:rPr>
            </a:br>
            <a:r>
              <a:rPr lang="en-US" sz="2400" dirty="0" smtClean="0">
                <a:solidFill>
                  <a:schemeClr val="accent2">
                    <a:lumMod val="75000"/>
                  </a:schemeClr>
                </a:solidFill>
              </a:rPr>
              <a:t>What </a:t>
            </a:r>
            <a:r>
              <a:rPr lang="en-US" sz="2400" dirty="0" smtClean="0">
                <a:solidFill>
                  <a:schemeClr val="accent2">
                    <a:lumMod val="75000"/>
                  </a:schemeClr>
                </a:solidFill>
              </a:rPr>
              <a:t>is the desired outcome?</a:t>
            </a:r>
            <a:endParaRPr lang="en-US" sz="2400" dirty="0">
              <a:solidFill>
                <a:schemeClr val="accent2">
                  <a:lumMod val="75000"/>
                </a:schemeClr>
              </a:solidFill>
            </a:endParaRPr>
          </a:p>
        </p:txBody>
      </p:sp>
    </p:spTree>
    <p:extLst>
      <p:ext uri="{BB962C8B-B14F-4D97-AF65-F5344CB8AC3E}">
        <p14:creationId xmlns:p14="http://schemas.microsoft.com/office/powerpoint/2010/main" val="21178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016845" y="920260"/>
            <a:ext cx="3757877" cy="56768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A5A5A5"/>
              </a:buClr>
              <a:buFont typeface="Wingdings" panose="05000000000000000000" pitchFamily="2" charset="2"/>
              <a:buChar char="§"/>
            </a:pPr>
            <a:r>
              <a:rPr lang="en-US" sz="1600" dirty="0">
                <a:solidFill>
                  <a:schemeClr val="tx1">
                    <a:lumMod val="50000"/>
                  </a:schemeClr>
                </a:solidFill>
              </a:rPr>
              <a:t>Miscommunication</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Misperceptions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Perceived threat</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Past issues and relationships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Cultural differences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interests or goals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processing styles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Different values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Lack of information or misinformation</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Ambiguity</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Emotions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Unmet psychological needs</a:t>
            </a:r>
          </a:p>
          <a:p>
            <a:pPr>
              <a:lnSpc>
                <a:spcPct val="150000"/>
              </a:lnSpc>
              <a:buClr>
                <a:srgbClr val="A5A5A5"/>
              </a:buClr>
              <a:buFont typeface="Wingdings" panose="05000000000000000000" pitchFamily="2" charset="2"/>
              <a:buChar char="§"/>
            </a:pPr>
            <a:r>
              <a:rPr lang="en-US" sz="1600" dirty="0">
                <a:solidFill>
                  <a:schemeClr val="tx1">
                    <a:lumMod val="50000"/>
                  </a:schemeClr>
                </a:solidFill>
              </a:rPr>
              <a:t>Limited resources or unequal </a:t>
            </a:r>
            <a:r>
              <a:rPr lang="en-US" sz="1600" dirty="0" smtClean="0">
                <a:solidFill>
                  <a:schemeClr val="tx1">
                    <a:lumMod val="50000"/>
                  </a:schemeClr>
                </a:solidFill>
              </a:rPr>
              <a:t>control</a:t>
            </a:r>
            <a:endParaRPr lang="en-US" sz="1600" dirty="0">
              <a:solidFill>
                <a:schemeClr val="tx1">
                  <a:lumMod val="50000"/>
                </a:schemeClr>
              </a:solidFill>
            </a:endParaRPr>
          </a:p>
        </p:txBody>
      </p:sp>
      <p:sp>
        <p:nvSpPr>
          <p:cNvPr id="14" name="Rectangular Callout 13"/>
          <p:cNvSpPr/>
          <p:nvPr/>
        </p:nvSpPr>
        <p:spPr>
          <a:xfrm>
            <a:off x="1028701" y="990601"/>
            <a:ext cx="3390900" cy="3546230"/>
          </a:xfrm>
          <a:prstGeom prst="wedgeRectCallout">
            <a:avLst>
              <a:gd name="adj1" fmla="val -21236"/>
              <a:gd name="adj2" fmla="val 10868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prstClr val="white"/>
                </a:solidFill>
              </a:rPr>
              <a:t>Conflict is a signal or message that something is not working and needs to be different.</a:t>
            </a:r>
          </a:p>
          <a:p>
            <a:pPr algn="ctr"/>
            <a:r>
              <a:rPr lang="en-US" sz="2000" dirty="0">
                <a:solidFill>
                  <a:prstClr val="white"/>
                </a:solidFill>
              </a:rPr>
              <a:t>-</a:t>
            </a:r>
            <a:r>
              <a:rPr lang="en-US" sz="2000" i="1" dirty="0">
                <a:solidFill>
                  <a:prstClr val="white"/>
                </a:solidFill>
              </a:rPr>
              <a:t>Talk Through Conflict Using Interests-Based Problem Solving, </a:t>
            </a:r>
            <a:r>
              <a:rPr lang="en-US" sz="2000" dirty="0">
                <a:solidFill>
                  <a:prstClr val="white"/>
                </a:solidFill>
              </a:rPr>
              <a:t>Education Service Center Region 4. (2011).</a:t>
            </a:r>
            <a:endParaRPr lang="en-US" sz="2000" i="1" dirty="0">
              <a:solidFill>
                <a:prstClr val="white"/>
              </a:solidFill>
            </a:endParaRPr>
          </a:p>
        </p:txBody>
      </p:sp>
      <p:sp>
        <p:nvSpPr>
          <p:cNvPr id="4" name="Title 3"/>
          <p:cNvSpPr>
            <a:spLocks noGrp="1"/>
          </p:cNvSpPr>
          <p:nvPr>
            <p:ph type="title"/>
          </p:nvPr>
        </p:nvSpPr>
        <p:spPr>
          <a:xfrm>
            <a:off x="1220300" y="280875"/>
            <a:ext cx="5915025" cy="521208"/>
          </a:xfrm>
        </p:spPr>
        <p:txBody>
          <a:bodyPr>
            <a:noAutofit/>
          </a:bodyPr>
          <a:lstStyle/>
          <a:p>
            <a:pPr algn="ctr"/>
            <a:r>
              <a:rPr lang="en-US" sz="3600" b="1" dirty="0"/>
              <a:t>Why do people conflict?</a:t>
            </a:r>
          </a:p>
        </p:txBody>
      </p:sp>
    </p:spTree>
    <p:extLst>
      <p:ext uri="{BB962C8B-B14F-4D97-AF65-F5344CB8AC3E}">
        <p14:creationId xmlns:p14="http://schemas.microsoft.com/office/powerpoint/2010/main" val="2515089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28969" y="1799669"/>
            <a:ext cx="5729867" cy="4832092"/>
          </a:xfrm>
          <a:prstGeom prst="rect">
            <a:avLst/>
          </a:prstGeom>
          <a:noFill/>
        </p:spPr>
        <p:txBody>
          <a:bodyPr wrap="square" rtlCol="0">
            <a:spAutoFit/>
          </a:bodyPr>
          <a:lstStyle/>
          <a:p>
            <a:pPr marL="285750" indent="-285750">
              <a:spcBef>
                <a:spcPts val="800"/>
              </a:spcBef>
              <a:buClr>
                <a:srgbClr val="8DC63F"/>
              </a:buClr>
              <a:buFont typeface="Wingdings" panose="05000000000000000000" pitchFamily="2" charset="2"/>
              <a:buChar char="§"/>
            </a:pPr>
            <a:r>
              <a:rPr lang="en-US" sz="2400" dirty="0" smtClean="0">
                <a:solidFill>
                  <a:srgbClr val="5C6670"/>
                </a:solidFill>
              </a:rPr>
              <a:t>Most special education conflict centers on the development of the IEP.</a:t>
            </a:r>
          </a:p>
          <a:p>
            <a:pPr marL="285750" indent="-285750">
              <a:spcBef>
                <a:spcPts val="800"/>
              </a:spcBef>
              <a:buClr>
                <a:srgbClr val="8DC63F"/>
              </a:buClr>
              <a:buFont typeface="Wingdings" panose="05000000000000000000" pitchFamily="2" charset="2"/>
              <a:buChar char="§"/>
            </a:pPr>
            <a:r>
              <a:rPr lang="en-US" sz="2400" dirty="0" smtClean="0">
                <a:solidFill>
                  <a:srgbClr val="5C6670"/>
                </a:solidFill>
              </a:rPr>
              <a:t>A natural imbalance of power exists that results in parents feeling undervalued in the IEP process.</a:t>
            </a:r>
          </a:p>
          <a:p>
            <a:pPr marL="285750" indent="-285750">
              <a:spcBef>
                <a:spcPts val="800"/>
              </a:spcBef>
              <a:buClr>
                <a:srgbClr val="8DC63F"/>
              </a:buClr>
              <a:buFont typeface="Wingdings" panose="05000000000000000000" pitchFamily="2" charset="2"/>
              <a:buChar char="§"/>
            </a:pPr>
            <a:r>
              <a:rPr lang="en-US" sz="2400" dirty="0" smtClean="0">
                <a:solidFill>
                  <a:srgbClr val="5C6670"/>
                </a:solidFill>
              </a:rPr>
              <a:t>School staff members, administrators, and families often become focused on disagreement and engaged in a relationship strained by unresolved conflict.</a:t>
            </a:r>
          </a:p>
          <a:p>
            <a:pPr marL="285750" indent="-285750">
              <a:spcBef>
                <a:spcPts val="800"/>
              </a:spcBef>
              <a:buClr>
                <a:srgbClr val="8DC63F"/>
              </a:buClr>
              <a:buFont typeface="Wingdings" panose="05000000000000000000" pitchFamily="2" charset="2"/>
              <a:buChar char="§"/>
            </a:pPr>
            <a:r>
              <a:rPr lang="en-US" sz="2400" dirty="0" smtClean="0">
                <a:solidFill>
                  <a:srgbClr val="5C6670"/>
                </a:solidFill>
              </a:rPr>
              <a:t>School districts are spending over $90 million per year on conflict resolution.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4" y="1979654"/>
            <a:ext cx="2857951" cy="2761071"/>
          </a:xfrm>
          <a:prstGeom prst="rect">
            <a:avLst/>
          </a:prstGeom>
        </p:spPr>
      </p:pic>
      <p:sp>
        <p:nvSpPr>
          <p:cNvPr id="5" name="Title 1"/>
          <p:cNvSpPr>
            <a:spLocks noGrp="1"/>
          </p:cNvSpPr>
          <p:nvPr>
            <p:ph type="title"/>
          </p:nvPr>
        </p:nvSpPr>
        <p:spPr>
          <a:xfrm>
            <a:off x="292100" y="548545"/>
            <a:ext cx="8851900" cy="1054394"/>
          </a:xfrm>
        </p:spPr>
        <p:txBody>
          <a:bodyPr>
            <a:noAutofit/>
          </a:bodyPr>
          <a:lstStyle/>
          <a:p>
            <a:r>
              <a:rPr lang="en-US" sz="5400" b="1" dirty="0" smtClean="0"/>
              <a:t>The Challenge</a:t>
            </a:r>
            <a:endParaRPr lang="en-US" sz="54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03" y="1979654"/>
            <a:ext cx="2924767" cy="297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585" y="-130134"/>
            <a:ext cx="226853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94449"/>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1476" cy="521208"/>
          </a:xfrm>
        </p:spPr>
        <p:txBody>
          <a:bodyPr>
            <a:normAutofit/>
          </a:bodyPr>
          <a:lstStyle/>
          <a:p>
            <a:r>
              <a:rPr lang="en-US" dirty="0" smtClean="0"/>
              <a:t>How do we build the capacity of our partners?</a:t>
            </a:r>
            <a:endParaRPr lang="en-US" dirty="0"/>
          </a:p>
        </p:txBody>
      </p:sp>
      <p:sp>
        <p:nvSpPr>
          <p:cNvPr id="4" name="Content Placeholder 2"/>
          <p:cNvSpPr>
            <a:spLocks noGrp="1"/>
          </p:cNvSpPr>
          <p:nvPr>
            <p:ph sz="half" idx="4294967295"/>
          </p:nvPr>
        </p:nvSpPr>
        <p:spPr>
          <a:xfrm>
            <a:off x="196060" y="1963462"/>
            <a:ext cx="2743200" cy="3657600"/>
          </a:xfrm>
          <a:prstGeom prst="rect">
            <a:avLst/>
          </a:prstGeom>
          <a:ln>
            <a:solidFill>
              <a:schemeClr val="bg1">
                <a:lumMod val="65000"/>
              </a:schemeClr>
            </a:solidFill>
          </a:ln>
        </p:spPr>
        <p:txBody>
          <a:bodyPr/>
          <a:lstStyle/>
          <a:p>
            <a:r>
              <a:rPr lang="en-US" u="sng" dirty="0" smtClean="0"/>
              <a:t>Staff learn: </a:t>
            </a:r>
            <a:r>
              <a:rPr lang="en-US" u="sng" dirty="0" smtClean="0"/>
              <a:t>FSCP</a:t>
            </a:r>
            <a:endParaRPr lang="en-US" u="sng" dirty="0"/>
          </a:p>
        </p:txBody>
      </p:sp>
      <p:sp>
        <p:nvSpPr>
          <p:cNvPr id="5" name="Content Placeholder 4"/>
          <p:cNvSpPr>
            <a:spLocks noGrp="1"/>
          </p:cNvSpPr>
          <p:nvPr>
            <p:ph sz="quarter" idx="4294967295"/>
          </p:nvPr>
        </p:nvSpPr>
        <p:spPr>
          <a:xfrm>
            <a:off x="3185317" y="1962149"/>
            <a:ext cx="2743200" cy="3657600"/>
          </a:xfrm>
          <a:prstGeom prst="rect">
            <a:avLst/>
          </a:prstGeom>
          <a:ln>
            <a:solidFill>
              <a:srgbClr val="79C7AF"/>
            </a:solidFill>
          </a:ln>
        </p:spPr>
        <p:txBody>
          <a:bodyPr/>
          <a:lstStyle/>
          <a:p>
            <a:r>
              <a:rPr lang="en-US" u="sng" dirty="0" smtClean="0"/>
              <a:t>Families </a:t>
            </a:r>
            <a:r>
              <a:rPr lang="en-US" u="sng" dirty="0"/>
              <a:t>learn: FSCP</a:t>
            </a:r>
            <a:endParaRPr lang="en-US" u="sng" dirty="0"/>
          </a:p>
        </p:txBody>
      </p:sp>
      <p:sp>
        <p:nvSpPr>
          <p:cNvPr id="9" name="Content Placeholder 4"/>
          <p:cNvSpPr>
            <a:spLocks noGrp="1"/>
          </p:cNvSpPr>
          <p:nvPr>
            <p:ph sz="quarter" idx="4294967295"/>
          </p:nvPr>
        </p:nvSpPr>
        <p:spPr>
          <a:xfrm>
            <a:off x="6176010" y="1962149"/>
            <a:ext cx="2743200" cy="3657600"/>
          </a:xfrm>
          <a:prstGeom prst="rect">
            <a:avLst/>
          </a:prstGeom>
          <a:ln>
            <a:solidFill>
              <a:srgbClr val="79C7AF"/>
            </a:solidFill>
          </a:ln>
        </p:spPr>
        <p:txBody>
          <a:bodyPr/>
          <a:lstStyle/>
          <a:p>
            <a:r>
              <a:rPr lang="en-US" u="sng" dirty="0" smtClean="0"/>
              <a:t>Community </a:t>
            </a:r>
            <a:r>
              <a:rPr lang="en-US" u="sng" dirty="0"/>
              <a:t>learn: FSCP</a:t>
            </a:r>
            <a:endParaRPr lang="en-US" u="sng" dirty="0"/>
          </a:p>
        </p:txBody>
      </p:sp>
      <p:sp>
        <p:nvSpPr>
          <p:cNvPr id="2" name="TextBox 1"/>
          <p:cNvSpPr txBox="1"/>
          <p:nvPr/>
        </p:nvSpPr>
        <p:spPr>
          <a:xfrm>
            <a:off x="0" y="1007417"/>
            <a:ext cx="9144000" cy="830997"/>
          </a:xfrm>
          <a:prstGeom prst="rect">
            <a:avLst/>
          </a:prstGeom>
          <a:noFill/>
        </p:spPr>
        <p:txBody>
          <a:bodyPr wrap="square" rtlCol="0">
            <a:spAutoFit/>
          </a:bodyPr>
          <a:lstStyle/>
          <a:p>
            <a:pPr algn="ctr"/>
            <a:r>
              <a:rPr lang="en-US" sz="2400" dirty="0" smtClean="0"/>
              <a:t>Multi-Tiered FSCP: </a:t>
            </a:r>
            <a:r>
              <a:rPr lang="en-US" sz="2400" dirty="0" smtClean="0">
                <a:solidFill>
                  <a:schemeClr val="accent2">
                    <a:lumMod val="75000"/>
                  </a:schemeClr>
                </a:solidFill>
              </a:rPr>
              <a:t>What are ideas for stakeholders?</a:t>
            </a:r>
          </a:p>
          <a:p>
            <a:pPr algn="ctr"/>
            <a:r>
              <a:rPr lang="en-US" sz="2400" dirty="0" smtClean="0">
                <a:solidFill>
                  <a:schemeClr val="accent2">
                    <a:lumMod val="75000"/>
                  </a:schemeClr>
                </a:solidFill>
              </a:rPr>
              <a:t>The “What”, the “Why”, and the “How”</a:t>
            </a:r>
            <a:r>
              <a:rPr lang="en-US" sz="2400" dirty="0" smtClean="0">
                <a:solidFill>
                  <a:schemeClr val="accent2">
                    <a:lumMod val="75000"/>
                  </a:schemeClr>
                </a:solidFill>
              </a:rPr>
              <a:t> </a:t>
            </a:r>
            <a:endParaRPr lang="en-US" sz="2400" dirty="0">
              <a:solidFill>
                <a:schemeClr val="accent2">
                  <a:lumMod val="75000"/>
                </a:schemeClr>
              </a:solidFill>
            </a:endParaRPr>
          </a:p>
        </p:txBody>
      </p:sp>
    </p:spTree>
    <p:extLst>
      <p:ext uri="{BB962C8B-B14F-4D97-AF65-F5344CB8AC3E}">
        <p14:creationId xmlns:p14="http://schemas.microsoft.com/office/powerpoint/2010/main" val="42169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06" y="212961"/>
            <a:ext cx="7712764" cy="61333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43878" y="6493890"/>
            <a:ext cx="7808299" cy="338554"/>
          </a:xfrm>
          <a:prstGeom prst="rect">
            <a:avLst/>
          </a:prstGeom>
        </p:spPr>
        <p:txBody>
          <a:bodyPr wrap="square">
            <a:spAutoFit/>
          </a:bodyPr>
          <a:lstStyle/>
          <a:p>
            <a:r>
              <a:rPr lang="en-US" sz="1600" dirty="0">
                <a:hlinkClick r:id="rId3"/>
              </a:rPr>
              <a:t>http://</a:t>
            </a:r>
            <a:r>
              <a:rPr lang="en-US" sz="1600" dirty="0" smtClean="0">
                <a:hlinkClick r:id="rId3"/>
              </a:rPr>
              <a:t>www.cde.state.co.us/mtss/familyschoolpartnershipineducationmonthoct2017flyer</a:t>
            </a:r>
            <a:r>
              <a:rPr lang="en-US" sz="1600" dirty="0" smtClean="0"/>
              <a:t> </a:t>
            </a:r>
            <a:endParaRPr lang="en-US" sz="1600" dirty="0"/>
          </a:p>
        </p:txBody>
      </p:sp>
    </p:spTree>
    <p:extLst>
      <p:ext uri="{BB962C8B-B14F-4D97-AF65-F5344CB8AC3E}">
        <p14:creationId xmlns:p14="http://schemas.microsoft.com/office/powerpoint/2010/main" val="348424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rmAutofit/>
          </a:bodyPr>
          <a:lstStyle/>
          <a:p>
            <a:r>
              <a:rPr lang="en-US" dirty="0" smtClean="0"/>
              <a:t>What are you “</a:t>
            </a:r>
            <a:r>
              <a:rPr lang="en-US" dirty="0" smtClean="0">
                <a:solidFill>
                  <a:srgbClr val="FFFF00"/>
                </a:solidFill>
              </a:rPr>
              <a:t>planning</a:t>
            </a:r>
            <a:r>
              <a:rPr lang="en-US" dirty="0" smtClean="0"/>
              <a:t>” to impact? (individually)</a:t>
            </a:r>
            <a:endParaRPr lang="en-US" dirty="0"/>
          </a:p>
        </p:txBody>
      </p:sp>
      <p:sp>
        <p:nvSpPr>
          <p:cNvPr id="4" name="Content Placeholder 2"/>
          <p:cNvSpPr>
            <a:spLocks noGrp="1"/>
          </p:cNvSpPr>
          <p:nvPr>
            <p:ph sz="half" idx="4294967295"/>
          </p:nvPr>
        </p:nvSpPr>
        <p:spPr>
          <a:xfrm>
            <a:off x="196060" y="2001562"/>
            <a:ext cx="2743200" cy="3657600"/>
          </a:xfrm>
          <a:prstGeom prst="rect">
            <a:avLst/>
          </a:prstGeom>
          <a:ln>
            <a:solidFill>
              <a:schemeClr val="bg1">
                <a:lumMod val="65000"/>
              </a:schemeClr>
            </a:solidFill>
          </a:ln>
        </p:spPr>
        <p:txBody>
          <a:bodyPr/>
          <a:lstStyle/>
          <a:p>
            <a:r>
              <a:rPr lang="en-US" u="sng" dirty="0" smtClean="0"/>
              <a:t>30 Days</a:t>
            </a:r>
            <a:endParaRPr lang="en-US" u="sng" dirty="0"/>
          </a:p>
        </p:txBody>
      </p:sp>
      <p:sp>
        <p:nvSpPr>
          <p:cNvPr id="5" name="Content Placeholder 4"/>
          <p:cNvSpPr>
            <a:spLocks noGrp="1"/>
          </p:cNvSpPr>
          <p:nvPr>
            <p:ph sz="quarter" idx="4294967295"/>
          </p:nvPr>
        </p:nvSpPr>
        <p:spPr>
          <a:xfrm>
            <a:off x="3185317" y="2000249"/>
            <a:ext cx="2743200" cy="3657600"/>
          </a:xfrm>
          <a:prstGeom prst="rect">
            <a:avLst/>
          </a:prstGeom>
          <a:ln>
            <a:solidFill>
              <a:srgbClr val="79C7AF"/>
            </a:solidFill>
          </a:ln>
        </p:spPr>
        <p:txBody>
          <a:bodyPr/>
          <a:lstStyle/>
          <a:p>
            <a:r>
              <a:rPr lang="en-US" u="sng" dirty="0" smtClean="0"/>
              <a:t>60 Days</a:t>
            </a:r>
            <a:endParaRPr lang="en-US" u="sng" dirty="0"/>
          </a:p>
        </p:txBody>
      </p:sp>
      <p:sp>
        <p:nvSpPr>
          <p:cNvPr id="9" name="Content Placeholder 4"/>
          <p:cNvSpPr>
            <a:spLocks noGrp="1"/>
          </p:cNvSpPr>
          <p:nvPr>
            <p:ph sz="quarter" idx="4294967295"/>
          </p:nvPr>
        </p:nvSpPr>
        <p:spPr>
          <a:xfrm>
            <a:off x="6176010" y="2000249"/>
            <a:ext cx="2743200" cy="3657600"/>
          </a:xfrm>
          <a:prstGeom prst="rect">
            <a:avLst/>
          </a:prstGeom>
          <a:ln>
            <a:solidFill>
              <a:srgbClr val="79C7AF"/>
            </a:solidFill>
          </a:ln>
        </p:spPr>
        <p:txBody>
          <a:bodyPr/>
          <a:lstStyle/>
          <a:p>
            <a:r>
              <a:rPr lang="en-US" u="sng" dirty="0" smtClean="0"/>
              <a:t>90 Days</a:t>
            </a:r>
            <a:endParaRPr lang="en-US" u="sng" dirty="0"/>
          </a:p>
        </p:txBody>
      </p:sp>
      <p:sp>
        <p:nvSpPr>
          <p:cNvPr id="6" name="TextBox 5"/>
          <p:cNvSpPr txBox="1"/>
          <p:nvPr/>
        </p:nvSpPr>
        <p:spPr>
          <a:xfrm>
            <a:off x="0" y="1007417"/>
            <a:ext cx="9144000" cy="830997"/>
          </a:xfrm>
          <a:prstGeom prst="rect">
            <a:avLst/>
          </a:prstGeom>
          <a:noFill/>
        </p:spPr>
        <p:txBody>
          <a:bodyPr wrap="square" rtlCol="0">
            <a:spAutoFit/>
          </a:bodyPr>
          <a:lstStyle/>
          <a:p>
            <a:pPr algn="ctr"/>
            <a:r>
              <a:rPr lang="en-US" sz="2400" dirty="0" smtClean="0">
                <a:solidFill>
                  <a:schemeClr val="accent2">
                    <a:lumMod val="75000"/>
                  </a:schemeClr>
                </a:solidFill>
              </a:rPr>
              <a:t>What would you like to see “in place”? What is the desired outcome?</a:t>
            </a:r>
          </a:p>
          <a:p>
            <a:pPr algn="ctr"/>
            <a:r>
              <a:rPr lang="en-US" sz="2400" i="1" dirty="0" smtClean="0">
                <a:solidFill>
                  <a:schemeClr val="accent2">
                    <a:lumMod val="75000"/>
                  </a:schemeClr>
                </a:solidFill>
              </a:rPr>
              <a:t>Note if it is a PERSONAL action step or a SYSTEM action step.</a:t>
            </a:r>
            <a:endParaRPr lang="en-US" sz="2400" i="1" dirty="0">
              <a:solidFill>
                <a:schemeClr val="accent2">
                  <a:lumMod val="75000"/>
                </a:schemeClr>
              </a:solidFill>
            </a:endParaRPr>
          </a:p>
        </p:txBody>
      </p:sp>
    </p:spTree>
    <p:extLst>
      <p:ext uri="{BB962C8B-B14F-4D97-AF65-F5344CB8AC3E}">
        <p14:creationId xmlns:p14="http://schemas.microsoft.com/office/powerpoint/2010/main" val="26072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935700"/>
            <a:ext cx="8629650" cy="5236500"/>
          </a:xfrm>
        </p:spPr>
        <p:txBody>
          <a:bodyPr>
            <a:noAutofit/>
          </a:bodyPr>
          <a:lstStyle/>
          <a:p>
            <a:pPr marL="285750" lvl="1" indent="-171450"/>
            <a:r>
              <a:rPr lang="en-US" sz="2400" b="1" dirty="0"/>
              <a:t>Family/Parent Resources: </a:t>
            </a:r>
            <a:r>
              <a:rPr lang="en-US" sz="2400" b="1" dirty="0">
                <a:hlinkClick r:id="rId2"/>
              </a:rPr>
              <a:t>http://www.cde.state.co.us/resourcesforparents</a:t>
            </a:r>
            <a:endParaRPr lang="en-US" sz="2400" b="1" dirty="0"/>
          </a:p>
          <a:p>
            <a:pPr marL="285750" lvl="1" indent="-171450"/>
            <a:r>
              <a:rPr lang="en-US" sz="2400" b="1" dirty="0"/>
              <a:t>Multi-Tiered FSCP: </a:t>
            </a:r>
            <a:r>
              <a:rPr lang="en-US" sz="2400" b="1" dirty="0">
                <a:hlinkClick r:id="rId3"/>
              </a:rPr>
              <a:t>http://</a:t>
            </a:r>
            <a:r>
              <a:rPr lang="en-US" sz="2400" b="1" dirty="0" smtClean="0">
                <a:hlinkClick r:id="rId3"/>
              </a:rPr>
              <a:t>www.cde.state.co.us/mtss/fscp</a:t>
            </a:r>
            <a:r>
              <a:rPr lang="en-US" sz="2400" b="1" dirty="0" smtClean="0"/>
              <a:t> </a:t>
            </a:r>
            <a:endParaRPr lang="en-US" sz="2400" b="1" dirty="0"/>
          </a:p>
          <a:p>
            <a:pPr marL="285750" lvl="1" indent="-171450"/>
            <a:r>
              <a:rPr lang="en-US" sz="2400" b="1" dirty="0"/>
              <a:t>Training Resources: </a:t>
            </a:r>
            <a:r>
              <a:rPr lang="en-US" sz="2400" b="1" dirty="0">
                <a:hlinkClick r:id="rId4"/>
              </a:rPr>
              <a:t>http://</a:t>
            </a:r>
            <a:r>
              <a:rPr lang="en-US" sz="2400" b="1" dirty="0" smtClean="0">
                <a:hlinkClick r:id="rId4"/>
              </a:rPr>
              <a:t>www.cde.state.co.us/uip/trainingmaterials</a:t>
            </a:r>
            <a:r>
              <a:rPr lang="en-US" sz="2400" b="1" dirty="0" smtClean="0"/>
              <a:t> </a:t>
            </a:r>
            <a:endParaRPr lang="en-US" sz="2400" b="1" dirty="0"/>
          </a:p>
          <a:p>
            <a:pPr marL="285750" lvl="1" indent="-171450"/>
            <a:r>
              <a:rPr lang="en-US" sz="2400" b="1" dirty="0" smtClean="0"/>
              <a:t>Research Briefs: </a:t>
            </a:r>
            <a:r>
              <a:rPr lang="en-US" sz="2400" b="1" dirty="0">
                <a:hlinkClick r:id="rId5"/>
              </a:rPr>
              <a:t>http://www.cde.state.co.us/uip/familyengagement</a:t>
            </a:r>
            <a:endParaRPr lang="en-US" sz="2400" b="1" dirty="0"/>
          </a:p>
          <a:p>
            <a:pPr marL="285750" lvl="1" indent="-171450"/>
            <a:r>
              <a:rPr lang="en-US" sz="2400" b="1" dirty="0"/>
              <a:t>Promising Partnership Practices: </a:t>
            </a:r>
            <a:r>
              <a:rPr lang="en-US" sz="2400" b="1" dirty="0">
                <a:hlinkClick r:id="rId6"/>
              </a:rPr>
              <a:t>http://www.cde.state.co.us/uip/promising</a:t>
            </a:r>
            <a:endParaRPr lang="en-US" sz="2400" b="1" dirty="0"/>
          </a:p>
          <a:p>
            <a:pPr marL="285750" lvl="1" indent="-171450"/>
            <a:r>
              <a:rPr lang="en-US" sz="2400" b="1" dirty="0" smtClean="0"/>
              <a:t>Survey: </a:t>
            </a:r>
            <a:r>
              <a:rPr lang="en-US" sz="2400" b="1" dirty="0" smtClean="0">
                <a:hlinkClick r:id="rId7"/>
              </a:rPr>
              <a:t>http</a:t>
            </a:r>
            <a:r>
              <a:rPr lang="en-US" sz="2400" b="1" dirty="0">
                <a:hlinkClick r:id="rId7"/>
              </a:rPr>
              <a:t>://www.cde.state.co.us/uip/school_family_community_partnership_survey</a:t>
            </a:r>
            <a:endParaRPr lang="en-US" sz="2400" b="1" dirty="0"/>
          </a:p>
          <a:p>
            <a:pPr marL="285750" lvl="1" indent="-171450"/>
            <a:r>
              <a:rPr lang="en-US" sz="2400" b="1" dirty="0"/>
              <a:t>Colorado Academic Standards Parent Guides: </a:t>
            </a:r>
            <a:r>
              <a:rPr lang="en-US" sz="2400" b="1" dirty="0">
                <a:hlinkClick r:id="rId8"/>
              </a:rPr>
              <a:t>https://</a:t>
            </a:r>
            <a:r>
              <a:rPr lang="en-US" sz="2400" b="1" dirty="0" smtClean="0">
                <a:hlinkClick r:id="rId8"/>
              </a:rPr>
              <a:t>www.cde.state.co.us/standardsandinstruction/guidestostandards</a:t>
            </a:r>
            <a:endParaRPr lang="en-US" sz="2400" b="1" dirty="0"/>
          </a:p>
        </p:txBody>
      </p:sp>
      <p:sp>
        <p:nvSpPr>
          <p:cNvPr id="3"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399920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109856"/>
          </a:xfrm>
          <a:prstGeom prst="rect">
            <a:avLst/>
          </a:prstGeom>
          <a:ln>
            <a:solidFill>
              <a:schemeClr val="tx1">
                <a:lumMod val="75000"/>
              </a:schemeClr>
            </a:solidFill>
          </a:ln>
        </p:spPr>
      </p:pic>
      <p:sp>
        <p:nvSpPr>
          <p:cNvPr id="3" name="Content Placeholder 1"/>
          <p:cNvSpPr txBox="1">
            <a:spLocks/>
          </p:cNvSpPr>
          <p:nvPr/>
        </p:nvSpPr>
        <p:spPr>
          <a:xfrm>
            <a:off x="1854538" y="1724891"/>
            <a:ext cx="5228521" cy="3507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2600" i="1" dirty="0" smtClean="0">
                <a:solidFill>
                  <a:schemeClr val="bg2">
                    <a:lumMod val="50000"/>
                  </a:schemeClr>
                </a:solidFill>
              </a:rPr>
              <a:t>“…No matter how skilled professionals are, nor how loving families are, each cannot achieve alone, what the parties, working hand-in-hand, can accomplish together.” </a:t>
            </a:r>
            <a:r>
              <a:rPr lang="en-US" sz="2600" dirty="0" smtClean="0">
                <a:solidFill>
                  <a:schemeClr val="bg2">
                    <a:lumMod val="50000"/>
                  </a:schemeClr>
                </a:solidFill>
                <a:ea typeface="ＭＳ Ｐゴシック" pitchFamily="34" charset="-128"/>
              </a:rPr>
              <a:t>(Adapted from Peterson and Cooper as cited in 2007)</a:t>
            </a:r>
            <a:r>
              <a:rPr lang="en-US" altLang="ja-JP" sz="2600" dirty="0" smtClean="0">
                <a:solidFill>
                  <a:schemeClr val="bg2">
                    <a:lumMod val="50000"/>
                  </a:schemeClr>
                </a:solidFill>
              </a:rPr>
              <a:t> </a:t>
            </a:r>
            <a:endParaRPr lang="en-US" sz="2600" dirty="0"/>
          </a:p>
        </p:txBody>
      </p:sp>
    </p:spTree>
    <p:extLst>
      <p:ext uri="{BB962C8B-B14F-4D97-AF65-F5344CB8AC3E}">
        <p14:creationId xmlns:p14="http://schemas.microsoft.com/office/powerpoint/2010/main" val="840746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100263"/>
            <a:ext cx="8342313" cy="1987550"/>
          </a:xfrm>
        </p:spPr>
        <p:txBody>
          <a:bodyPr/>
          <a:lstStyle/>
          <a:p>
            <a:r>
              <a:rPr lang="en-US" sz="3200" dirty="0" smtClean="0"/>
              <a:t> </a:t>
            </a:r>
            <a:endParaRPr lang="en-US" sz="3200" dirty="0"/>
          </a:p>
        </p:txBody>
      </p:sp>
      <p:sp>
        <p:nvSpPr>
          <p:cNvPr id="2" name="Rectangle 1"/>
          <p:cNvSpPr/>
          <p:nvPr/>
        </p:nvSpPr>
        <p:spPr>
          <a:xfrm>
            <a:off x="214313" y="146324"/>
            <a:ext cx="8601075" cy="5909310"/>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a:t>
            </a:r>
            <a:r>
              <a:rPr lang="en-US" sz="2400" dirty="0" smtClean="0"/>
              <a:t>Local Education Agencies (LEAs) and Administrative </a:t>
            </a:r>
            <a:r>
              <a:rPr lang="en-US" sz="2400" dirty="0"/>
              <a:t>Units (AUs) may have developed their own policies or procedures that differ from those described herein. Be sure to refer to your local AU’s policies and procedures through </a:t>
            </a:r>
            <a:r>
              <a:rPr lang="en-US" sz="2400" dirty="0" smtClean="0"/>
              <a:t>local leadership (e.g., Directors of Special Education, Title I Coordinators, superintendents). </a:t>
            </a:r>
            <a:r>
              <a:rPr lang="en-US" sz="2400" dirty="0"/>
              <a:t>If you are seeking legal advice, please contact your legal counsel.</a:t>
            </a:r>
          </a:p>
          <a:p>
            <a:r>
              <a:rPr lang="en-US" sz="1200" dirty="0"/>
              <a:t> </a:t>
            </a:r>
          </a:p>
          <a:p>
            <a:r>
              <a:rPr lang="en-US" sz="2400" dirty="0" smtClean="0"/>
              <a:t>Note that the </a:t>
            </a:r>
            <a:r>
              <a:rPr lang="en-US" sz="2400" dirty="0"/>
              <a:t>contents of this </a:t>
            </a:r>
            <a:r>
              <a:rPr lang="en-US" sz="2400" dirty="0" smtClean="0"/>
              <a:t>presentation and corresponding handouts </a:t>
            </a:r>
            <a:r>
              <a:rPr lang="en-US" sz="2400" dirty="0"/>
              <a:t>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0"/>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303711" y="1556504"/>
            <a:ext cx="8598367" cy="3196656"/>
            <a:chOff x="303711" y="1556504"/>
            <a:chExt cx="8598367" cy="3196656"/>
          </a:xfrm>
        </p:grpSpPr>
        <p:sp>
          <p:nvSpPr>
            <p:cNvPr id="14" name="TextBox 13"/>
            <p:cNvSpPr txBox="1"/>
            <p:nvPr/>
          </p:nvSpPr>
          <p:spPr>
            <a:xfrm>
              <a:off x="4985261" y="1556504"/>
              <a:ext cx="2817631" cy="338554"/>
            </a:xfrm>
            <a:prstGeom prst="rect">
              <a:avLst/>
            </a:prstGeom>
            <a:noFill/>
          </p:spPr>
          <p:txBody>
            <a:bodyPr wrap="none" rtlCol="0">
              <a:spAutoFit/>
            </a:bodyPr>
            <a:lstStyle/>
            <a:p>
              <a:r>
                <a:rPr lang="en-US" sz="1600" dirty="0" smtClean="0">
                  <a:solidFill>
                    <a:srgbClr val="000000"/>
                  </a:solidFill>
                </a:rPr>
                <a:t>Team-Driven Shared </a:t>
              </a:r>
              <a:r>
                <a:rPr lang="en-US" sz="1600" dirty="0">
                  <a:solidFill>
                    <a:srgbClr val="000000"/>
                  </a:solidFill>
                </a:rPr>
                <a:t>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r>
                <a:rPr lang="en-US" sz="1600" dirty="0">
                  <a:solidFill>
                    <a:srgbClr val="000000"/>
                  </a:solidFill>
                </a:rPr>
                <a:t>Data-Based </a:t>
              </a:r>
            </a:p>
            <a:p>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308520" y="2437239"/>
              <a:ext cx="2071786" cy="584775"/>
            </a:xfrm>
            <a:prstGeom prst="rect">
              <a:avLst/>
            </a:prstGeom>
            <a:noFill/>
          </p:spPr>
          <p:txBody>
            <a:bodyPr wrap="none" rtlCol="0">
              <a:spAutoFit/>
            </a:bodyPr>
            <a:lstStyle/>
            <a:p>
              <a:pPr algn="r"/>
              <a:r>
                <a:rPr lang="en-US" sz="1600" dirty="0">
                  <a:solidFill>
                    <a:srgbClr val="000000"/>
                  </a:solidFill>
                </a:rPr>
                <a:t>Family, School, and </a:t>
              </a:r>
            </a:p>
            <a:p>
              <a:pPr algn="r"/>
              <a:r>
                <a:rPr lang="en-US" sz="1600"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r>
                <a:rPr lang="en-US" sz="1600" dirty="0">
                  <a:solidFill>
                    <a:srgbClr val="000000"/>
                  </a:solidFill>
                </a:rPr>
                <a:t>Layered Continuum </a:t>
              </a:r>
            </a:p>
            <a:p>
              <a:r>
                <a:rPr lang="en-US" sz="1600" dirty="0">
                  <a:solidFill>
                    <a:srgbClr val="000000"/>
                  </a:solidFill>
                </a:rPr>
                <a:t>of Supports</a:t>
              </a:r>
            </a:p>
          </p:txBody>
        </p:sp>
        <p:sp>
          <p:nvSpPr>
            <p:cNvPr id="18" name="TextBox 17"/>
            <p:cNvSpPr txBox="1"/>
            <p:nvPr/>
          </p:nvSpPr>
          <p:spPr>
            <a:xfrm>
              <a:off x="303711" y="4168385"/>
              <a:ext cx="1535997" cy="584775"/>
            </a:xfrm>
            <a:prstGeom prst="rect">
              <a:avLst/>
            </a:prstGeom>
            <a:noFill/>
          </p:spPr>
          <p:txBody>
            <a:bodyPr wrap="none" rtlCol="0">
              <a:spAutoFit/>
            </a:bodyPr>
            <a:lstStyle/>
            <a:p>
              <a:pPr algn="r"/>
              <a:r>
                <a:rPr lang="en-US" sz="1600" dirty="0">
                  <a:solidFill>
                    <a:srgbClr val="000000"/>
                  </a:solidFill>
                </a:rPr>
                <a:t>Evidence-Based </a:t>
              </a:r>
            </a:p>
            <a:p>
              <a:pPr algn="r"/>
              <a:r>
                <a:rPr lang="en-US" sz="1600"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600" y="3816225"/>
            <a:ext cx="984375" cy="9843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67397" y="2220851"/>
            <a:ext cx="1157545" cy="105072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
        <p:nvSpPr>
          <p:cNvPr id="19" name="Oval 18"/>
          <p:cNvSpPr/>
          <p:nvPr/>
        </p:nvSpPr>
        <p:spPr>
          <a:xfrm>
            <a:off x="303711" y="2045776"/>
            <a:ext cx="3221231" cy="1394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7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02400"/>
            <a:ext cx="3181066" cy="2055150"/>
          </a:xfrm>
        </p:spPr>
        <p:txBody>
          <a:bodyPr/>
          <a:lstStyle/>
          <a:p>
            <a:r>
              <a:rPr lang="en-US" dirty="0" smtClean="0"/>
              <a:t>Who is in the room? </a:t>
            </a:r>
          </a:p>
          <a:p>
            <a:r>
              <a:rPr lang="en-US" dirty="0" smtClean="0"/>
              <a:t>“Voices” are heard</a:t>
            </a:r>
            <a:endParaRPr lang="en-US" dirty="0"/>
          </a:p>
        </p:txBody>
      </p:sp>
      <p:sp>
        <p:nvSpPr>
          <p:cNvPr id="3" name="Title 2"/>
          <p:cNvSpPr>
            <a:spLocks noGrp="1"/>
          </p:cNvSpPr>
          <p:nvPr>
            <p:ph type="title"/>
          </p:nvPr>
        </p:nvSpPr>
        <p:spPr/>
        <p:txBody>
          <a:bodyPr/>
          <a:lstStyle/>
          <a:p>
            <a:r>
              <a:rPr lang="en-US" dirty="0" smtClean="0"/>
              <a:t>What is happening for you?</a:t>
            </a:r>
            <a:endParaRPr lang="en-US" dirty="0"/>
          </a:p>
        </p:txBody>
      </p:sp>
      <p:sp>
        <p:nvSpPr>
          <p:cNvPr id="4" name="Content Placeholder 1"/>
          <p:cNvSpPr txBox="1">
            <a:spLocks/>
          </p:cNvSpPr>
          <p:nvPr/>
        </p:nvSpPr>
        <p:spPr>
          <a:xfrm>
            <a:off x="3794078" y="1037230"/>
            <a:ext cx="5139234" cy="4040875"/>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t>PROMPTS:</a:t>
            </a:r>
          </a:p>
          <a:p>
            <a:pPr marL="457200" indent="-457200" algn="ctr">
              <a:buFont typeface="+mj-lt"/>
              <a:buAutoNum type="arabicPeriod"/>
            </a:pPr>
            <a:r>
              <a:rPr lang="en-US" sz="2800" dirty="0" smtClean="0"/>
              <a:t>In general, what is your viewpoint of the basic issues families have in your district?</a:t>
            </a:r>
          </a:p>
          <a:p>
            <a:pPr marL="457200" indent="-457200" algn="ctr">
              <a:buFont typeface="+mj-lt"/>
              <a:buAutoNum type="arabicPeriod"/>
            </a:pPr>
            <a:r>
              <a:rPr lang="en-US" sz="2800" dirty="0" smtClean="0"/>
              <a:t>What are your experiences in observing how the school systems interact with families?</a:t>
            </a:r>
            <a:endParaRPr lang="en-US" sz="2800" dirty="0"/>
          </a:p>
        </p:txBody>
      </p:sp>
      <p:sp>
        <p:nvSpPr>
          <p:cNvPr id="5" name="Rectangle 4"/>
          <p:cNvSpPr/>
          <p:nvPr/>
        </p:nvSpPr>
        <p:spPr>
          <a:xfrm>
            <a:off x="2681784" y="5214585"/>
            <a:ext cx="5206621" cy="1477328"/>
          </a:xfrm>
          <a:prstGeom prst="rect">
            <a:avLst/>
          </a:prstGeom>
        </p:spPr>
        <p:txBody>
          <a:bodyPr wrap="square">
            <a:spAutoFit/>
          </a:bodyPr>
          <a:lstStyle/>
          <a:p>
            <a:r>
              <a:rPr lang="en-US" b="1" dirty="0" smtClean="0"/>
              <a:t>Our MTSS FSCP Definition:</a:t>
            </a:r>
          </a:p>
          <a:p>
            <a:r>
              <a:rPr lang="en-US" dirty="0" smtClean="0"/>
              <a:t>Family</a:t>
            </a:r>
            <a:r>
              <a:rPr lang="en-US" dirty="0"/>
              <a:t>, School, and Community Partnering - The collaboration of families, schools and communities as active partners in improving learner, classroom, school, district, and state outcomes.</a:t>
            </a:r>
          </a:p>
        </p:txBody>
      </p:sp>
    </p:spTree>
    <p:extLst>
      <p:ext uri="{BB962C8B-B14F-4D97-AF65-F5344CB8AC3E}">
        <p14:creationId xmlns:p14="http://schemas.microsoft.com/office/powerpoint/2010/main" val="86564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0100" y="1352551"/>
            <a:ext cx="3905250" cy="4591050"/>
          </a:xfrm>
        </p:spPr>
        <p:txBody>
          <a:bodyPr/>
          <a:lstStyle/>
          <a:p>
            <a:pPr marL="0" indent="0" algn="ctr">
              <a:buNone/>
            </a:pPr>
            <a:r>
              <a:rPr lang="en-US" sz="3600" u="sng" dirty="0"/>
              <a:t>Factors Influencing </a:t>
            </a:r>
          </a:p>
          <a:p>
            <a:pPr marL="0" indent="0" algn="ctr">
              <a:buNone/>
            </a:pPr>
            <a:r>
              <a:rPr lang="en-US" sz="3600" u="sng" dirty="0"/>
              <a:t>Effective Partnering</a:t>
            </a:r>
          </a:p>
          <a:p>
            <a:pPr marL="0" indent="0" algn="ctr">
              <a:buNone/>
            </a:pPr>
            <a:r>
              <a:rPr lang="en-US" sz="3200" dirty="0">
                <a:solidFill>
                  <a:schemeClr val="accent1">
                    <a:lumMod val="75000"/>
                  </a:schemeClr>
                </a:solidFill>
              </a:rPr>
              <a:t>Experiences,</a:t>
            </a:r>
          </a:p>
          <a:p>
            <a:pPr marL="0" indent="0" algn="ctr">
              <a:buNone/>
            </a:pPr>
            <a:r>
              <a:rPr lang="en-US" sz="3200" dirty="0">
                <a:solidFill>
                  <a:schemeClr val="accent1">
                    <a:lumMod val="75000"/>
                  </a:schemeClr>
                </a:solidFill>
              </a:rPr>
              <a:t>Beliefs,</a:t>
            </a:r>
          </a:p>
          <a:p>
            <a:pPr marL="0" indent="0" algn="ctr">
              <a:buNone/>
            </a:pPr>
            <a:r>
              <a:rPr lang="en-US" sz="3200" dirty="0">
                <a:solidFill>
                  <a:schemeClr val="accent1">
                    <a:lumMod val="75000"/>
                  </a:schemeClr>
                </a:solidFill>
              </a:rPr>
              <a:t>Practices </a:t>
            </a:r>
          </a:p>
          <a:p>
            <a:endParaRPr lang="en-US" dirty="0"/>
          </a:p>
          <a:p>
            <a:endParaRPr lang="en-US" dirty="0"/>
          </a:p>
        </p:txBody>
      </p:sp>
      <p:sp>
        <p:nvSpPr>
          <p:cNvPr id="3" name="Title 2"/>
          <p:cNvSpPr>
            <a:spLocks noGrp="1"/>
          </p:cNvSpPr>
          <p:nvPr>
            <p:ph type="title"/>
          </p:nvPr>
        </p:nvSpPr>
        <p:spPr/>
        <p:txBody>
          <a:bodyPr/>
          <a:lstStyle/>
          <a:p>
            <a:r>
              <a:rPr lang="en-US" dirty="0" smtClean="0"/>
              <a:t>OVERLAPPING SPHERES OF INFLUENCE</a:t>
            </a:r>
            <a:endParaRPr lang="en-US" dirty="0"/>
          </a:p>
        </p:txBody>
      </p:sp>
      <p:pic>
        <p:nvPicPr>
          <p:cNvPr id="4" name="Shape 326"/>
          <p:cNvPicPr preferRelativeResize="0"/>
          <p:nvPr/>
        </p:nvPicPr>
        <p:blipFill rotWithShape="1">
          <a:blip r:embed="rId3">
            <a:alphaModFix/>
          </a:blip>
          <a:srcRect l="1939" b="3340"/>
          <a:stretch/>
        </p:blipFill>
        <p:spPr>
          <a:xfrm>
            <a:off x="828612" y="1539893"/>
            <a:ext cx="3965700" cy="3811500"/>
          </a:xfrm>
          <a:prstGeom prst="rect">
            <a:avLst/>
          </a:prstGeom>
          <a:solidFill>
            <a:schemeClr val="accent1"/>
          </a:solidFill>
          <a:ln>
            <a:noFill/>
          </a:ln>
        </p:spPr>
      </p:pic>
      <p:sp>
        <p:nvSpPr>
          <p:cNvPr id="5" name="Shape 329"/>
          <p:cNvSpPr txBox="1"/>
          <p:nvPr/>
        </p:nvSpPr>
        <p:spPr>
          <a:xfrm>
            <a:off x="6553200" y="0"/>
            <a:ext cx="2590800" cy="366713"/>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1" i="1" dirty="0">
                <a:solidFill>
                  <a:schemeClr val="accent3">
                    <a:lumMod val="60000"/>
                    <a:lumOff val="40000"/>
                  </a:schemeClr>
                </a:solidFill>
                <a:latin typeface="Trebuchet MS" panose="020B0603020202020204" pitchFamily="34" charset="0"/>
                <a:ea typeface="Book Antiqua"/>
                <a:cs typeface="Book Antiqua"/>
                <a:sym typeface="Book Antiqua"/>
              </a:rPr>
              <a:t>Theoretical Model</a:t>
            </a:r>
          </a:p>
        </p:txBody>
      </p:sp>
    </p:spTree>
    <p:extLst>
      <p:ext uri="{BB962C8B-B14F-4D97-AF65-F5344CB8AC3E}">
        <p14:creationId xmlns:p14="http://schemas.microsoft.com/office/powerpoint/2010/main" val="317580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FSCP Survey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45" y="919163"/>
            <a:ext cx="848677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2955" y="6101645"/>
            <a:ext cx="7178723" cy="369332"/>
          </a:xfrm>
          <a:prstGeom prst="rect">
            <a:avLst/>
          </a:prstGeom>
        </p:spPr>
        <p:txBody>
          <a:bodyPr wrap="square">
            <a:spAutoFit/>
          </a:bodyPr>
          <a:lstStyle/>
          <a:p>
            <a:r>
              <a:rPr lang="en-US" dirty="0">
                <a:hlinkClick r:id="rId3"/>
              </a:rPr>
              <a:t>http://</a:t>
            </a:r>
            <a:r>
              <a:rPr lang="en-US" dirty="0" smtClean="0">
                <a:hlinkClick r:id="rId3"/>
              </a:rPr>
              <a:t>www.cde.state.co.us/mtss/fscpdistricteoyresponseformmay2017</a:t>
            </a:r>
            <a:r>
              <a:rPr lang="en-US" dirty="0" smtClean="0"/>
              <a:t> </a:t>
            </a:r>
            <a:endParaRPr lang="en-US" dirty="0"/>
          </a:p>
        </p:txBody>
      </p:sp>
    </p:spTree>
    <p:extLst>
      <p:ext uri="{BB962C8B-B14F-4D97-AF65-F5344CB8AC3E}">
        <p14:creationId xmlns:p14="http://schemas.microsoft.com/office/powerpoint/2010/main" val="145488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023" y="192024"/>
            <a:ext cx="8460657" cy="521208"/>
          </a:xfrm>
        </p:spPr>
        <p:txBody>
          <a:bodyPr>
            <a:normAutofit fontScale="90000"/>
          </a:bodyPr>
          <a:lstStyle/>
          <a:p>
            <a:r>
              <a:rPr lang="en-US" dirty="0" smtClean="0"/>
              <a:t>End of Year Average (N=22, some “opt out” on items)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238407688"/>
              </p:ext>
            </p:extLst>
          </p:nvPr>
        </p:nvGraphicFramePr>
        <p:xfrm>
          <a:off x="341194" y="1023582"/>
          <a:ext cx="9840035" cy="5363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605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02399"/>
            <a:ext cx="5307718" cy="4911798"/>
          </a:xfrm>
        </p:spPr>
        <p:txBody>
          <a:bodyPr>
            <a:normAutofit fontScale="92500" lnSpcReduction="10000"/>
          </a:bodyPr>
          <a:lstStyle/>
          <a:p>
            <a:pPr>
              <a:lnSpc>
                <a:spcPct val="200000"/>
              </a:lnSpc>
            </a:pPr>
            <a:r>
              <a:rPr lang="en-US" sz="2800" dirty="0" smtClean="0"/>
              <a:t>What are your evaluation methods for FSCP?</a:t>
            </a:r>
          </a:p>
          <a:p>
            <a:pPr>
              <a:lnSpc>
                <a:spcPct val="200000"/>
              </a:lnSpc>
            </a:pPr>
            <a:r>
              <a:rPr lang="en-US" sz="2800" dirty="0" smtClean="0"/>
              <a:t>What are you trying to measure? What is of value?</a:t>
            </a:r>
          </a:p>
          <a:p>
            <a:pPr>
              <a:lnSpc>
                <a:spcPct val="200000"/>
              </a:lnSpc>
            </a:pPr>
            <a:r>
              <a:rPr lang="en-US" sz="2800" dirty="0" smtClean="0"/>
              <a:t>What tool(s) have you used? What would you like to try?</a:t>
            </a:r>
            <a:endParaRPr lang="en-US" sz="2800" dirty="0"/>
          </a:p>
        </p:txBody>
      </p:sp>
      <p:sp>
        <p:nvSpPr>
          <p:cNvPr id="3" name="Title 2"/>
          <p:cNvSpPr>
            <a:spLocks noGrp="1"/>
          </p:cNvSpPr>
          <p:nvPr>
            <p:ph type="title"/>
          </p:nvPr>
        </p:nvSpPr>
        <p:spPr/>
        <p:txBody>
          <a:bodyPr/>
          <a:lstStyle/>
          <a:p>
            <a:r>
              <a:rPr lang="en-US" dirty="0" smtClean="0"/>
              <a:t>How do you know it’s working?</a:t>
            </a:r>
            <a:endParaRPr lang="en-US" dirty="0"/>
          </a:p>
        </p:txBody>
      </p:sp>
      <p:pic>
        <p:nvPicPr>
          <p:cNvPr id="5" name="Picture 4"/>
          <p:cNvPicPr>
            <a:picLocks noChangeAspect="1"/>
          </p:cNvPicPr>
          <p:nvPr/>
        </p:nvPicPr>
        <p:blipFill>
          <a:blip r:embed="rId2"/>
          <a:stretch>
            <a:fillRect/>
          </a:stretch>
        </p:blipFill>
        <p:spPr>
          <a:xfrm>
            <a:off x="6343810" y="2042334"/>
            <a:ext cx="1989667" cy="2489189"/>
          </a:xfrm>
          <a:prstGeom prst="rect">
            <a:avLst/>
          </a:prstGeom>
          <a:ln>
            <a:solidFill>
              <a:schemeClr val="accent1">
                <a:lumMod val="75000"/>
              </a:schemeClr>
            </a:solidFill>
          </a:ln>
        </p:spPr>
      </p:pic>
    </p:spTree>
    <p:extLst>
      <p:ext uri="{BB962C8B-B14F-4D97-AF65-F5344CB8AC3E}">
        <p14:creationId xmlns:p14="http://schemas.microsoft.com/office/powerpoint/2010/main" val="126816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a:ln>
            <a:solidFill>
              <a:schemeClr val="tx2">
                <a:lumMod val="50000"/>
              </a:schemeClr>
            </a:solidFill>
          </a:ln>
        </p:spPr>
        <p:txBody>
          <a:bodyPr/>
          <a:lstStyle/>
          <a:p>
            <a:pPr marL="0" indent="0" algn="ctr">
              <a:buNone/>
            </a:pPr>
            <a:r>
              <a:rPr lang="en-US" u="sng" dirty="0" smtClean="0"/>
              <a:t>Celebrations</a:t>
            </a:r>
            <a:endParaRPr lang="en-US" u="sng" dirty="0"/>
          </a:p>
        </p:txBody>
      </p:sp>
      <p:sp>
        <p:nvSpPr>
          <p:cNvPr id="4" name="Content Placeholder 3"/>
          <p:cNvSpPr>
            <a:spLocks noGrp="1"/>
          </p:cNvSpPr>
          <p:nvPr>
            <p:ph idx="13"/>
          </p:nvPr>
        </p:nvSpPr>
        <p:spPr>
          <a:ln>
            <a:solidFill>
              <a:schemeClr val="tx2">
                <a:lumMod val="75000"/>
              </a:schemeClr>
            </a:solidFill>
          </a:ln>
        </p:spPr>
        <p:txBody>
          <a:bodyPr/>
          <a:lstStyle/>
          <a:p>
            <a:pPr marL="0" indent="0" algn="ctr">
              <a:buNone/>
            </a:pPr>
            <a:r>
              <a:rPr lang="en-US" u="sng" dirty="0" smtClean="0"/>
              <a:t>Challenges</a:t>
            </a:r>
            <a:endParaRPr lang="en-US" u="sng" dirty="0"/>
          </a:p>
        </p:txBody>
      </p:sp>
      <p:sp>
        <p:nvSpPr>
          <p:cNvPr id="3" name="Title 2"/>
          <p:cNvSpPr>
            <a:spLocks noGrp="1"/>
          </p:cNvSpPr>
          <p:nvPr>
            <p:ph type="title"/>
          </p:nvPr>
        </p:nvSpPr>
        <p:spPr/>
        <p:txBody>
          <a:bodyPr/>
          <a:lstStyle/>
          <a:p>
            <a:r>
              <a:rPr lang="en-US" dirty="0" smtClean="0"/>
              <a:t>Chart Paper Activity</a:t>
            </a:r>
            <a:endParaRPr lang="en-US" dirty="0"/>
          </a:p>
        </p:txBody>
      </p:sp>
    </p:spTree>
    <p:extLst>
      <p:ext uri="{BB962C8B-B14F-4D97-AF65-F5344CB8AC3E}">
        <p14:creationId xmlns:p14="http://schemas.microsoft.com/office/powerpoint/2010/main" val="32907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Brochures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43" y="1127007"/>
            <a:ext cx="2286000" cy="3457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1614488"/>
            <a:ext cx="2343150" cy="3629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943" y="1127007"/>
            <a:ext cx="2438400" cy="3629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22051" y="5610620"/>
            <a:ext cx="5356747" cy="369332"/>
          </a:xfrm>
          <a:prstGeom prst="rect">
            <a:avLst/>
          </a:prstGeom>
        </p:spPr>
        <p:txBody>
          <a:bodyPr wrap="square">
            <a:spAutoFit/>
          </a:bodyPr>
          <a:lstStyle/>
          <a:p>
            <a:r>
              <a:rPr lang="en-US" dirty="0">
                <a:hlinkClick r:id="rId5"/>
              </a:rPr>
              <a:t>http://</a:t>
            </a:r>
            <a:r>
              <a:rPr lang="en-US" dirty="0" smtClean="0">
                <a:hlinkClick r:id="rId5"/>
              </a:rPr>
              <a:t>www.cde.state.co.us/uip/familyengagement</a:t>
            </a:r>
            <a:r>
              <a:rPr lang="en-US" dirty="0" smtClean="0"/>
              <a:t> </a:t>
            </a:r>
            <a:endParaRPr lang="en-US" dirty="0"/>
          </a:p>
        </p:txBody>
      </p:sp>
    </p:spTree>
    <p:extLst>
      <p:ext uri="{BB962C8B-B14F-4D97-AF65-F5344CB8AC3E}">
        <p14:creationId xmlns:p14="http://schemas.microsoft.com/office/powerpoint/2010/main" val="421538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1090</TotalTime>
  <Words>991</Words>
  <Application>Microsoft Office PowerPoint</Application>
  <PresentationFormat>On-screen Show (4:3)</PresentationFormat>
  <Paragraphs>119</Paragraphs>
  <Slides>18</Slides>
  <Notes>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MTSS and Essential Components</vt:lpstr>
      <vt:lpstr>What is happening for you?</vt:lpstr>
      <vt:lpstr>OVERLAPPING SPHERES OF INFLUENCE</vt:lpstr>
      <vt:lpstr>FSCP Survey</vt:lpstr>
      <vt:lpstr>End of Year Average (N=22, some “opt out” on items)</vt:lpstr>
      <vt:lpstr>How do you know it’s working?</vt:lpstr>
      <vt:lpstr>Chart Paper Activity</vt:lpstr>
      <vt:lpstr>Brochures</vt:lpstr>
      <vt:lpstr>What are you “ready” to impact? </vt:lpstr>
      <vt:lpstr>Why do people conflict?</vt:lpstr>
      <vt:lpstr>The Challenge</vt:lpstr>
      <vt:lpstr>How do we build the capacity of our partners?</vt:lpstr>
      <vt:lpstr>PowerPoint Presentation</vt:lpstr>
      <vt:lpstr>What are you “planning” to impact? (individually)</vt:lpstr>
      <vt:lpstr>Additional Resources</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120</cp:revision>
  <cp:lastPrinted>2017-08-17T13:12:45Z</cp:lastPrinted>
  <dcterms:created xsi:type="dcterms:W3CDTF">2016-08-31T23:11:11Z</dcterms:created>
  <dcterms:modified xsi:type="dcterms:W3CDTF">2017-09-18T18:41:31Z</dcterms:modified>
</cp:coreProperties>
</file>