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70" r:id="rId5"/>
    <p:sldId id="420" r:id="rId6"/>
    <p:sldId id="458" r:id="rId7"/>
    <p:sldId id="372" r:id="rId8"/>
    <p:sldId id="373" r:id="rId9"/>
    <p:sldId id="452" r:id="rId10"/>
    <p:sldId id="417" r:id="rId11"/>
    <p:sldId id="453" r:id="rId12"/>
    <p:sldId id="418" r:id="rId13"/>
    <p:sldId id="378" r:id="rId14"/>
    <p:sldId id="375" r:id="rId15"/>
    <p:sldId id="388" r:id="rId16"/>
    <p:sldId id="459" r:id="rId17"/>
    <p:sldId id="379" r:id="rId18"/>
    <p:sldId id="380" r:id="rId19"/>
    <p:sldId id="381" r:id="rId20"/>
    <p:sldId id="382" r:id="rId21"/>
    <p:sldId id="383" r:id="rId22"/>
    <p:sldId id="384" r:id="rId23"/>
    <p:sldId id="3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077" autoAdjust="0"/>
  </p:normalViewPr>
  <p:slideViewPr>
    <p:cSldViewPr snapToGrid="0">
      <p:cViewPr varScale="1">
        <p:scale>
          <a:sx n="69" d="100"/>
          <a:sy n="69" d="100"/>
        </p:scale>
        <p:origin x="1356" y="72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79820E-7628-45DC-9C4C-423435E43B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C2E229-B26E-445A-863C-E55F0FFD3B7F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Intervene Immediately and Calmly</a:t>
          </a:r>
        </a:p>
      </dgm:t>
    </dgm:pt>
    <dgm:pt modelId="{030EC3DF-8FA5-4734-A298-C59666684209}" type="parTrans" cxnId="{B08A3A6D-E0E2-422B-9B66-0E1403D2D308}">
      <dgm:prSet/>
      <dgm:spPr/>
      <dgm:t>
        <a:bodyPr/>
        <a:lstStyle/>
        <a:p>
          <a:endParaRPr lang="en-US"/>
        </a:p>
      </dgm:t>
    </dgm:pt>
    <dgm:pt modelId="{C868E460-8E2A-4DA3-960D-1A371AE8DD50}" type="sibTrans" cxnId="{B08A3A6D-E0E2-422B-9B66-0E1403D2D308}">
      <dgm:prSet/>
      <dgm:spPr/>
      <dgm:t>
        <a:bodyPr/>
        <a:lstStyle/>
        <a:p>
          <a:endParaRPr lang="en-US"/>
        </a:p>
      </dgm:t>
    </dgm:pt>
    <dgm:pt modelId="{3AB9F689-0C94-4A30-A853-62BB970498B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Why: Acting quickly shows that discrimination or harassment is not tolerated.</a:t>
          </a:r>
        </a:p>
      </dgm:t>
    </dgm:pt>
    <dgm:pt modelId="{F4F95D9C-B6C7-4D98-805D-46532BE1D978}" type="parTrans" cxnId="{327FD250-0F62-4C41-9EB4-6FE6E7C17247}">
      <dgm:prSet/>
      <dgm:spPr/>
      <dgm:t>
        <a:bodyPr/>
        <a:lstStyle/>
        <a:p>
          <a:endParaRPr lang="en-US"/>
        </a:p>
      </dgm:t>
    </dgm:pt>
    <dgm:pt modelId="{910D7DE4-68F7-415E-96EF-0AC7356EE357}" type="sibTrans" cxnId="{327FD250-0F62-4C41-9EB4-6FE6E7C17247}">
      <dgm:prSet/>
      <dgm:spPr/>
      <dgm:t>
        <a:bodyPr/>
        <a:lstStyle/>
        <a:p>
          <a:endParaRPr lang="en-US"/>
        </a:p>
      </dgm:t>
    </dgm:pt>
    <dgm:pt modelId="{9ADC2D55-3577-41BF-AA2A-67D2F98CD38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How: Stay calm and firm. Interrupt the behavior, even if you are unsure of all the details.</a:t>
          </a:r>
        </a:p>
      </dgm:t>
    </dgm:pt>
    <dgm:pt modelId="{E8064969-F0E2-4DCC-B48D-610F3C0C3902}" type="parTrans" cxnId="{A58FE6EC-81C2-455F-A0A6-FA8CFE0BE37F}">
      <dgm:prSet/>
      <dgm:spPr/>
      <dgm:t>
        <a:bodyPr/>
        <a:lstStyle/>
        <a:p>
          <a:endParaRPr lang="en-US"/>
        </a:p>
      </dgm:t>
    </dgm:pt>
    <dgm:pt modelId="{99679132-E9DA-48C1-977A-E467DD485D82}" type="sibTrans" cxnId="{A58FE6EC-81C2-455F-A0A6-FA8CFE0BE37F}">
      <dgm:prSet/>
      <dgm:spPr/>
      <dgm:t>
        <a:bodyPr/>
        <a:lstStyle/>
        <a:p>
          <a:endParaRPr lang="en-US"/>
        </a:p>
      </dgm:t>
    </dgm:pt>
    <dgm:pt modelId="{D9D18377-5758-4B94-A7E8-6E1BFBF07396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Separate and De-escalate</a:t>
          </a:r>
        </a:p>
      </dgm:t>
    </dgm:pt>
    <dgm:pt modelId="{A995CF1E-31A1-40D3-95FC-65EFBD716DB3}" type="parTrans" cxnId="{FAE247CF-C341-4323-9F90-A4059B3BF7AD}">
      <dgm:prSet/>
      <dgm:spPr/>
      <dgm:t>
        <a:bodyPr/>
        <a:lstStyle/>
        <a:p>
          <a:endParaRPr lang="en-US"/>
        </a:p>
      </dgm:t>
    </dgm:pt>
    <dgm:pt modelId="{00379D39-8FFE-4736-B863-D89E33D2B1D6}" type="sibTrans" cxnId="{FAE247CF-C341-4323-9F90-A4059B3BF7AD}">
      <dgm:prSet/>
      <dgm:spPr/>
      <dgm:t>
        <a:bodyPr/>
        <a:lstStyle/>
        <a:p>
          <a:endParaRPr lang="en-US"/>
        </a:p>
      </dgm:t>
    </dgm:pt>
    <dgm:pt modelId="{C1E17595-16DD-48DA-BA19-E37F5740D9F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Separate the students.</a:t>
          </a:r>
        </a:p>
      </dgm:t>
    </dgm:pt>
    <dgm:pt modelId="{5F3C809D-DBD8-438A-962E-4616CC93241C}" type="parTrans" cxnId="{3553C551-DCAB-493F-B333-8B58FA66F1CB}">
      <dgm:prSet/>
      <dgm:spPr/>
      <dgm:t>
        <a:bodyPr/>
        <a:lstStyle/>
        <a:p>
          <a:endParaRPr lang="en-US"/>
        </a:p>
      </dgm:t>
    </dgm:pt>
    <dgm:pt modelId="{3776F804-7F4A-46C4-8C1B-26709615F5C3}" type="sibTrans" cxnId="{3553C551-DCAB-493F-B333-8B58FA66F1CB}">
      <dgm:prSet/>
      <dgm:spPr/>
      <dgm:t>
        <a:bodyPr/>
        <a:lstStyle/>
        <a:p>
          <a:endParaRPr lang="en-US"/>
        </a:p>
      </dgm:t>
    </dgm:pt>
    <dgm:pt modelId="{7B975849-3242-4BCC-ACF1-A41E644FF67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Focus on de-escalating any tension and keeping all students safe.</a:t>
          </a:r>
        </a:p>
      </dgm:t>
    </dgm:pt>
    <dgm:pt modelId="{553CF923-E7E5-467F-8D2E-1445F0AAE64B}" type="parTrans" cxnId="{FDEC6AE1-7698-40F3-976C-929F1ABCE672}">
      <dgm:prSet/>
      <dgm:spPr/>
      <dgm:t>
        <a:bodyPr/>
        <a:lstStyle/>
        <a:p>
          <a:endParaRPr lang="en-US"/>
        </a:p>
      </dgm:t>
    </dgm:pt>
    <dgm:pt modelId="{BAF4C9E7-7609-4525-98DA-0E9F6747915C}" type="sibTrans" cxnId="{FDEC6AE1-7698-40F3-976C-929F1ABCE672}">
      <dgm:prSet/>
      <dgm:spPr/>
      <dgm:t>
        <a:bodyPr/>
        <a:lstStyle/>
        <a:p>
          <a:endParaRPr lang="en-US"/>
        </a:p>
      </dgm:t>
    </dgm:pt>
    <dgm:pt modelId="{D6FC1008-E194-43C2-BD4E-8E5911937E2C}" type="pres">
      <dgm:prSet presAssocID="{7579820E-7628-45DC-9C4C-423435E43BBE}" presName="linear" presStyleCnt="0">
        <dgm:presLayoutVars>
          <dgm:animLvl val="lvl"/>
          <dgm:resizeHandles val="exact"/>
        </dgm:presLayoutVars>
      </dgm:prSet>
      <dgm:spPr/>
    </dgm:pt>
    <dgm:pt modelId="{3422D613-2B55-4816-95B4-776B3D03DF89}" type="pres">
      <dgm:prSet presAssocID="{08C2E229-B26E-445A-863C-E55F0FFD3B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A0B61D-003E-4F0E-9E63-47CD3EBB5FB1}" type="pres">
      <dgm:prSet presAssocID="{08C2E229-B26E-445A-863C-E55F0FFD3B7F}" presName="childText" presStyleLbl="revTx" presStyleIdx="0" presStyleCnt="2">
        <dgm:presLayoutVars>
          <dgm:bulletEnabled val="1"/>
        </dgm:presLayoutVars>
      </dgm:prSet>
      <dgm:spPr/>
    </dgm:pt>
    <dgm:pt modelId="{314A5196-51AF-4472-A0B8-81ACC4193A78}" type="pres">
      <dgm:prSet presAssocID="{D9D18377-5758-4B94-A7E8-6E1BFBF0739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03BEAB9-33D2-47F6-9A8B-3C2550001675}" type="pres">
      <dgm:prSet presAssocID="{D9D18377-5758-4B94-A7E8-6E1BFBF073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3B25D0D-7735-48E2-B035-378164B1AFF9}" type="presOf" srcId="{7579820E-7628-45DC-9C4C-423435E43BBE}" destId="{D6FC1008-E194-43C2-BD4E-8E5911937E2C}" srcOrd="0" destOrd="0" presId="urn:microsoft.com/office/officeart/2005/8/layout/vList2"/>
    <dgm:cxn modelId="{E6249E1B-7788-46F0-9092-A562A3085170}" type="presOf" srcId="{3AB9F689-0C94-4A30-A853-62BB970498B8}" destId="{D8A0B61D-003E-4F0E-9E63-47CD3EBB5FB1}" srcOrd="0" destOrd="0" presId="urn:microsoft.com/office/officeart/2005/8/layout/vList2"/>
    <dgm:cxn modelId="{ED3C0135-A978-4795-9997-20F4DD7EF198}" type="presOf" srcId="{7B975849-3242-4BCC-ACF1-A41E644FF673}" destId="{403BEAB9-33D2-47F6-9A8B-3C2550001675}" srcOrd="0" destOrd="1" presId="urn:microsoft.com/office/officeart/2005/8/layout/vList2"/>
    <dgm:cxn modelId="{E9446F35-09FB-48D4-898B-447540F86E0F}" type="presOf" srcId="{9ADC2D55-3577-41BF-AA2A-67D2F98CD382}" destId="{D8A0B61D-003E-4F0E-9E63-47CD3EBB5FB1}" srcOrd="0" destOrd="1" presId="urn:microsoft.com/office/officeart/2005/8/layout/vList2"/>
    <dgm:cxn modelId="{B08A3A6D-E0E2-422B-9B66-0E1403D2D308}" srcId="{7579820E-7628-45DC-9C4C-423435E43BBE}" destId="{08C2E229-B26E-445A-863C-E55F0FFD3B7F}" srcOrd="0" destOrd="0" parTransId="{030EC3DF-8FA5-4734-A298-C59666684209}" sibTransId="{C868E460-8E2A-4DA3-960D-1A371AE8DD50}"/>
    <dgm:cxn modelId="{327FD250-0F62-4C41-9EB4-6FE6E7C17247}" srcId="{08C2E229-B26E-445A-863C-E55F0FFD3B7F}" destId="{3AB9F689-0C94-4A30-A853-62BB970498B8}" srcOrd="0" destOrd="0" parTransId="{F4F95D9C-B6C7-4D98-805D-46532BE1D978}" sibTransId="{910D7DE4-68F7-415E-96EF-0AC7356EE357}"/>
    <dgm:cxn modelId="{3553C551-DCAB-493F-B333-8B58FA66F1CB}" srcId="{D9D18377-5758-4B94-A7E8-6E1BFBF07396}" destId="{C1E17595-16DD-48DA-BA19-E37F5740D9F6}" srcOrd="0" destOrd="0" parTransId="{5F3C809D-DBD8-438A-962E-4616CC93241C}" sibTransId="{3776F804-7F4A-46C4-8C1B-26709615F5C3}"/>
    <dgm:cxn modelId="{14B32352-C44D-4CF9-9ADA-F380D25EE05E}" type="presOf" srcId="{D9D18377-5758-4B94-A7E8-6E1BFBF07396}" destId="{314A5196-51AF-4472-A0B8-81ACC4193A78}" srcOrd="0" destOrd="0" presId="urn:microsoft.com/office/officeart/2005/8/layout/vList2"/>
    <dgm:cxn modelId="{EED5F181-BA08-4365-A4CF-6BD67327BD7C}" type="presOf" srcId="{08C2E229-B26E-445A-863C-E55F0FFD3B7F}" destId="{3422D613-2B55-4816-95B4-776B3D03DF89}" srcOrd="0" destOrd="0" presId="urn:microsoft.com/office/officeart/2005/8/layout/vList2"/>
    <dgm:cxn modelId="{02E67894-88F3-4568-81F7-69899033AFF7}" type="presOf" srcId="{C1E17595-16DD-48DA-BA19-E37F5740D9F6}" destId="{403BEAB9-33D2-47F6-9A8B-3C2550001675}" srcOrd="0" destOrd="0" presId="urn:microsoft.com/office/officeart/2005/8/layout/vList2"/>
    <dgm:cxn modelId="{FAE247CF-C341-4323-9F90-A4059B3BF7AD}" srcId="{7579820E-7628-45DC-9C4C-423435E43BBE}" destId="{D9D18377-5758-4B94-A7E8-6E1BFBF07396}" srcOrd="1" destOrd="0" parTransId="{A995CF1E-31A1-40D3-95FC-65EFBD716DB3}" sibTransId="{00379D39-8FFE-4736-B863-D89E33D2B1D6}"/>
    <dgm:cxn modelId="{FDEC6AE1-7698-40F3-976C-929F1ABCE672}" srcId="{D9D18377-5758-4B94-A7E8-6E1BFBF07396}" destId="{7B975849-3242-4BCC-ACF1-A41E644FF673}" srcOrd="1" destOrd="0" parTransId="{553CF923-E7E5-467F-8D2E-1445F0AAE64B}" sibTransId="{BAF4C9E7-7609-4525-98DA-0E9F6747915C}"/>
    <dgm:cxn modelId="{A58FE6EC-81C2-455F-A0A6-FA8CFE0BE37F}" srcId="{08C2E229-B26E-445A-863C-E55F0FFD3B7F}" destId="{9ADC2D55-3577-41BF-AA2A-67D2F98CD382}" srcOrd="1" destOrd="0" parTransId="{E8064969-F0E2-4DCC-B48D-610F3C0C3902}" sibTransId="{99679132-E9DA-48C1-977A-E467DD485D82}"/>
    <dgm:cxn modelId="{E86F62BC-0950-4635-B41E-FAAF0AA537B2}" type="presParOf" srcId="{D6FC1008-E194-43C2-BD4E-8E5911937E2C}" destId="{3422D613-2B55-4816-95B4-776B3D03DF89}" srcOrd="0" destOrd="0" presId="urn:microsoft.com/office/officeart/2005/8/layout/vList2"/>
    <dgm:cxn modelId="{9D96932D-5DDB-49D4-9C8B-AA774981D5F9}" type="presParOf" srcId="{D6FC1008-E194-43C2-BD4E-8E5911937E2C}" destId="{D8A0B61D-003E-4F0E-9E63-47CD3EBB5FB1}" srcOrd="1" destOrd="0" presId="urn:microsoft.com/office/officeart/2005/8/layout/vList2"/>
    <dgm:cxn modelId="{020364D3-B027-4186-B2EA-F62B0EF6E524}" type="presParOf" srcId="{D6FC1008-E194-43C2-BD4E-8E5911937E2C}" destId="{314A5196-51AF-4472-A0B8-81ACC4193A78}" srcOrd="2" destOrd="0" presId="urn:microsoft.com/office/officeart/2005/8/layout/vList2"/>
    <dgm:cxn modelId="{7F54B4C8-F3AC-40B4-BA1B-8F9ADD65FB14}" type="presParOf" srcId="{D6FC1008-E194-43C2-BD4E-8E5911937E2C}" destId="{403BEAB9-33D2-47F6-9A8B-3C255000167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79820E-7628-45DC-9C4C-423435E43B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C2E229-B26E-445A-863C-E55F0FFD3B7F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Listen Actively and Name Next Steps</a:t>
          </a:r>
        </a:p>
      </dgm:t>
    </dgm:pt>
    <dgm:pt modelId="{030EC3DF-8FA5-4734-A298-C59666684209}" type="parTrans" cxnId="{B08A3A6D-E0E2-422B-9B66-0E1403D2D308}">
      <dgm:prSet/>
      <dgm:spPr/>
      <dgm:t>
        <a:bodyPr/>
        <a:lstStyle/>
        <a:p>
          <a:endParaRPr lang="en-US"/>
        </a:p>
      </dgm:t>
    </dgm:pt>
    <dgm:pt modelId="{C868E460-8E2A-4DA3-960D-1A371AE8DD50}" type="sibTrans" cxnId="{B08A3A6D-E0E2-422B-9B66-0E1403D2D308}">
      <dgm:prSet/>
      <dgm:spPr/>
      <dgm:t>
        <a:bodyPr/>
        <a:lstStyle/>
        <a:p>
          <a:endParaRPr lang="en-US"/>
        </a:p>
      </dgm:t>
    </dgm:pt>
    <dgm:pt modelId="{3AB9F689-0C94-4A30-A853-62BB970498B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a student chooses to report a concern to you, listen actively and repeat back what you hear and understand. Let them know you are taking the situation seriously and what next steps will be.  </a:t>
          </a:r>
        </a:p>
      </dgm:t>
    </dgm:pt>
    <dgm:pt modelId="{F4F95D9C-B6C7-4D98-805D-46532BE1D978}" type="parTrans" cxnId="{327FD250-0F62-4C41-9EB4-6FE6E7C17247}">
      <dgm:prSet/>
      <dgm:spPr/>
      <dgm:t>
        <a:bodyPr/>
        <a:lstStyle/>
        <a:p>
          <a:endParaRPr lang="en-US"/>
        </a:p>
      </dgm:t>
    </dgm:pt>
    <dgm:pt modelId="{910D7DE4-68F7-415E-96EF-0AC7356EE357}" type="sibTrans" cxnId="{327FD250-0F62-4C41-9EB4-6FE6E7C17247}">
      <dgm:prSet/>
      <dgm:spPr/>
      <dgm:t>
        <a:bodyPr/>
        <a:lstStyle/>
        <a:p>
          <a:endParaRPr lang="en-US"/>
        </a:p>
      </dgm:t>
    </dgm:pt>
    <dgm:pt modelId="{D9D18377-5758-4B94-A7E8-6E1BFBF0739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Avoid “Victim-Blaming”</a:t>
          </a:r>
        </a:p>
      </dgm:t>
    </dgm:pt>
    <dgm:pt modelId="{A995CF1E-31A1-40D3-95FC-65EFBD716DB3}" type="parTrans" cxnId="{FAE247CF-C341-4323-9F90-A4059B3BF7AD}">
      <dgm:prSet/>
      <dgm:spPr/>
      <dgm:t>
        <a:bodyPr/>
        <a:lstStyle/>
        <a:p>
          <a:endParaRPr lang="en-US"/>
        </a:p>
      </dgm:t>
    </dgm:pt>
    <dgm:pt modelId="{00379D39-8FFE-4736-B863-D89E33D2B1D6}" type="sibTrans" cxnId="{FAE247CF-C341-4323-9F90-A4059B3BF7AD}">
      <dgm:prSet/>
      <dgm:spPr/>
      <dgm:t>
        <a:bodyPr/>
        <a:lstStyle/>
        <a:p>
          <a:endParaRPr lang="en-US"/>
        </a:p>
      </dgm:t>
    </dgm:pt>
    <dgm:pt modelId="{C1E17595-16DD-48DA-BA19-E37F5740D9F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Avoid questioning the behavior, clothing, or tone of the person that experienced the harm; suggesting the reporting student provoked or was responsible for the situation or misunderstood the situation; minimizing the harm; or telling the student to change something about themselves to prevent future incidents. </a:t>
          </a:r>
        </a:p>
      </dgm:t>
    </dgm:pt>
    <dgm:pt modelId="{5F3C809D-DBD8-438A-962E-4616CC93241C}" type="parTrans" cxnId="{3553C551-DCAB-493F-B333-8B58FA66F1CB}">
      <dgm:prSet/>
      <dgm:spPr/>
      <dgm:t>
        <a:bodyPr/>
        <a:lstStyle/>
        <a:p>
          <a:endParaRPr lang="en-US"/>
        </a:p>
      </dgm:t>
    </dgm:pt>
    <dgm:pt modelId="{3776F804-7F4A-46C4-8C1B-26709615F5C3}" type="sibTrans" cxnId="{3553C551-DCAB-493F-B333-8B58FA66F1CB}">
      <dgm:prSet/>
      <dgm:spPr/>
      <dgm:t>
        <a:bodyPr/>
        <a:lstStyle/>
        <a:p>
          <a:endParaRPr lang="en-US"/>
        </a:p>
      </dgm:t>
    </dgm:pt>
    <dgm:pt modelId="{D6FC1008-E194-43C2-BD4E-8E5911937E2C}" type="pres">
      <dgm:prSet presAssocID="{7579820E-7628-45DC-9C4C-423435E43BBE}" presName="linear" presStyleCnt="0">
        <dgm:presLayoutVars>
          <dgm:animLvl val="lvl"/>
          <dgm:resizeHandles val="exact"/>
        </dgm:presLayoutVars>
      </dgm:prSet>
      <dgm:spPr/>
    </dgm:pt>
    <dgm:pt modelId="{3422D613-2B55-4816-95B4-776B3D03DF89}" type="pres">
      <dgm:prSet presAssocID="{08C2E229-B26E-445A-863C-E55F0FFD3B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A0B61D-003E-4F0E-9E63-47CD3EBB5FB1}" type="pres">
      <dgm:prSet presAssocID="{08C2E229-B26E-445A-863C-E55F0FFD3B7F}" presName="childText" presStyleLbl="revTx" presStyleIdx="0" presStyleCnt="2">
        <dgm:presLayoutVars>
          <dgm:bulletEnabled val="1"/>
        </dgm:presLayoutVars>
      </dgm:prSet>
      <dgm:spPr/>
    </dgm:pt>
    <dgm:pt modelId="{314A5196-51AF-4472-A0B8-81ACC4193A78}" type="pres">
      <dgm:prSet presAssocID="{D9D18377-5758-4B94-A7E8-6E1BFBF0739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03BEAB9-33D2-47F6-9A8B-3C2550001675}" type="pres">
      <dgm:prSet presAssocID="{D9D18377-5758-4B94-A7E8-6E1BFBF073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3B25D0D-7735-48E2-B035-378164B1AFF9}" type="presOf" srcId="{7579820E-7628-45DC-9C4C-423435E43BBE}" destId="{D6FC1008-E194-43C2-BD4E-8E5911937E2C}" srcOrd="0" destOrd="0" presId="urn:microsoft.com/office/officeart/2005/8/layout/vList2"/>
    <dgm:cxn modelId="{E6249E1B-7788-46F0-9092-A562A3085170}" type="presOf" srcId="{3AB9F689-0C94-4A30-A853-62BB970498B8}" destId="{D8A0B61D-003E-4F0E-9E63-47CD3EBB5FB1}" srcOrd="0" destOrd="0" presId="urn:microsoft.com/office/officeart/2005/8/layout/vList2"/>
    <dgm:cxn modelId="{B08A3A6D-E0E2-422B-9B66-0E1403D2D308}" srcId="{7579820E-7628-45DC-9C4C-423435E43BBE}" destId="{08C2E229-B26E-445A-863C-E55F0FFD3B7F}" srcOrd="0" destOrd="0" parTransId="{030EC3DF-8FA5-4734-A298-C59666684209}" sibTransId="{C868E460-8E2A-4DA3-960D-1A371AE8DD50}"/>
    <dgm:cxn modelId="{327FD250-0F62-4C41-9EB4-6FE6E7C17247}" srcId="{08C2E229-B26E-445A-863C-E55F0FFD3B7F}" destId="{3AB9F689-0C94-4A30-A853-62BB970498B8}" srcOrd="0" destOrd="0" parTransId="{F4F95D9C-B6C7-4D98-805D-46532BE1D978}" sibTransId="{910D7DE4-68F7-415E-96EF-0AC7356EE357}"/>
    <dgm:cxn modelId="{3553C551-DCAB-493F-B333-8B58FA66F1CB}" srcId="{D9D18377-5758-4B94-A7E8-6E1BFBF07396}" destId="{C1E17595-16DD-48DA-BA19-E37F5740D9F6}" srcOrd="0" destOrd="0" parTransId="{5F3C809D-DBD8-438A-962E-4616CC93241C}" sibTransId="{3776F804-7F4A-46C4-8C1B-26709615F5C3}"/>
    <dgm:cxn modelId="{14B32352-C44D-4CF9-9ADA-F380D25EE05E}" type="presOf" srcId="{D9D18377-5758-4B94-A7E8-6E1BFBF07396}" destId="{314A5196-51AF-4472-A0B8-81ACC4193A78}" srcOrd="0" destOrd="0" presId="urn:microsoft.com/office/officeart/2005/8/layout/vList2"/>
    <dgm:cxn modelId="{EED5F181-BA08-4365-A4CF-6BD67327BD7C}" type="presOf" srcId="{08C2E229-B26E-445A-863C-E55F0FFD3B7F}" destId="{3422D613-2B55-4816-95B4-776B3D03DF89}" srcOrd="0" destOrd="0" presId="urn:microsoft.com/office/officeart/2005/8/layout/vList2"/>
    <dgm:cxn modelId="{02E67894-88F3-4568-81F7-69899033AFF7}" type="presOf" srcId="{C1E17595-16DD-48DA-BA19-E37F5740D9F6}" destId="{403BEAB9-33D2-47F6-9A8B-3C2550001675}" srcOrd="0" destOrd="0" presId="urn:microsoft.com/office/officeart/2005/8/layout/vList2"/>
    <dgm:cxn modelId="{FAE247CF-C341-4323-9F90-A4059B3BF7AD}" srcId="{7579820E-7628-45DC-9C4C-423435E43BBE}" destId="{D9D18377-5758-4B94-A7E8-6E1BFBF07396}" srcOrd="1" destOrd="0" parTransId="{A995CF1E-31A1-40D3-95FC-65EFBD716DB3}" sibTransId="{00379D39-8FFE-4736-B863-D89E33D2B1D6}"/>
    <dgm:cxn modelId="{E86F62BC-0950-4635-B41E-FAAF0AA537B2}" type="presParOf" srcId="{D6FC1008-E194-43C2-BD4E-8E5911937E2C}" destId="{3422D613-2B55-4816-95B4-776B3D03DF89}" srcOrd="0" destOrd="0" presId="urn:microsoft.com/office/officeart/2005/8/layout/vList2"/>
    <dgm:cxn modelId="{9D96932D-5DDB-49D4-9C8B-AA774981D5F9}" type="presParOf" srcId="{D6FC1008-E194-43C2-BD4E-8E5911937E2C}" destId="{D8A0B61D-003E-4F0E-9E63-47CD3EBB5FB1}" srcOrd="1" destOrd="0" presId="urn:microsoft.com/office/officeart/2005/8/layout/vList2"/>
    <dgm:cxn modelId="{020364D3-B027-4186-B2EA-F62B0EF6E524}" type="presParOf" srcId="{D6FC1008-E194-43C2-BD4E-8E5911937E2C}" destId="{314A5196-51AF-4472-A0B8-81ACC4193A78}" srcOrd="2" destOrd="0" presId="urn:microsoft.com/office/officeart/2005/8/layout/vList2"/>
    <dgm:cxn modelId="{7F54B4C8-F3AC-40B4-BA1B-8F9ADD65FB14}" type="presParOf" srcId="{D6FC1008-E194-43C2-BD4E-8E5911937E2C}" destId="{403BEAB9-33D2-47F6-9A8B-3C255000167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79820E-7628-45DC-9C4C-423435E43B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C2E229-B26E-445A-863C-E55F0FFD3B7F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Document the Incident</a:t>
          </a:r>
        </a:p>
      </dgm:t>
    </dgm:pt>
    <dgm:pt modelId="{030EC3DF-8FA5-4734-A298-C59666684209}" type="parTrans" cxnId="{B08A3A6D-E0E2-422B-9B66-0E1403D2D308}">
      <dgm:prSet/>
      <dgm:spPr/>
      <dgm:t>
        <a:bodyPr/>
        <a:lstStyle/>
        <a:p>
          <a:endParaRPr lang="en-US"/>
        </a:p>
      </dgm:t>
    </dgm:pt>
    <dgm:pt modelId="{C868E460-8E2A-4DA3-960D-1A371AE8DD50}" type="sibTrans" cxnId="{B08A3A6D-E0E2-422B-9B66-0E1403D2D308}">
      <dgm:prSet/>
      <dgm:spPr/>
      <dgm:t>
        <a:bodyPr/>
        <a:lstStyle/>
        <a:p>
          <a:endParaRPr lang="en-US"/>
        </a:p>
      </dgm:t>
    </dgm:pt>
    <dgm:pt modelId="{3AB9F689-0C94-4A30-A853-62BB970498B8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 soon as it is safe and appropriate, write down exactly what you saw and heard, noting date, time, location, people involved, and any steps taken. </a:t>
          </a:r>
        </a:p>
      </dgm:t>
    </dgm:pt>
    <dgm:pt modelId="{F4F95D9C-B6C7-4D98-805D-46532BE1D978}" type="parTrans" cxnId="{327FD250-0F62-4C41-9EB4-6FE6E7C17247}">
      <dgm:prSet/>
      <dgm:spPr/>
      <dgm:t>
        <a:bodyPr/>
        <a:lstStyle/>
        <a:p>
          <a:endParaRPr lang="en-US"/>
        </a:p>
      </dgm:t>
    </dgm:pt>
    <dgm:pt modelId="{910D7DE4-68F7-415E-96EF-0AC7356EE357}" type="sibTrans" cxnId="{327FD250-0F62-4C41-9EB4-6FE6E7C17247}">
      <dgm:prSet/>
      <dgm:spPr/>
      <dgm:t>
        <a:bodyPr/>
        <a:lstStyle/>
        <a:p>
          <a:endParaRPr lang="en-US"/>
        </a:p>
      </dgm:t>
    </dgm:pt>
    <dgm:pt modelId="{D9D18377-5758-4B94-A7E8-6E1BFBF0739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Report Through Proper Channels</a:t>
          </a:r>
        </a:p>
      </dgm:t>
    </dgm:pt>
    <dgm:pt modelId="{A995CF1E-31A1-40D3-95FC-65EFBD716DB3}" type="parTrans" cxnId="{FAE247CF-C341-4323-9F90-A4059B3BF7AD}">
      <dgm:prSet/>
      <dgm:spPr/>
      <dgm:t>
        <a:bodyPr/>
        <a:lstStyle/>
        <a:p>
          <a:endParaRPr lang="en-US"/>
        </a:p>
      </dgm:t>
    </dgm:pt>
    <dgm:pt modelId="{00379D39-8FFE-4736-B863-D89E33D2B1D6}" type="sibTrans" cxnId="{FAE247CF-C341-4323-9F90-A4059B3BF7AD}">
      <dgm:prSet/>
      <dgm:spPr/>
      <dgm:t>
        <a:bodyPr/>
        <a:lstStyle/>
        <a:p>
          <a:endParaRPr lang="en-US"/>
        </a:p>
      </dgm:t>
    </dgm:pt>
    <dgm:pt modelId="{C1E17595-16DD-48DA-BA19-E37F5740D9F6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Follow your school’s reporting protocol (to administration, counselors, Title IX coordinator, etc.). </a:t>
          </a:r>
        </a:p>
      </dgm:t>
    </dgm:pt>
    <dgm:pt modelId="{5F3C809D-DBD8-438A-962E-4616CC93241C}" type="parTrans" cxnId="{3553C551-DCAB-493F-B333-8B58FA66F1CB}">
      <dgm:prSet/>
      <dgm:spPr/>
      <dgm:t>
        <a:bodyPr/>
        <a:lstStyle/>
        <a:p>
          <a:endParaRPr lang="en-US"/>
        </a:p>
      </dgm:t>
    </dgm:pt>
    <dgm:pt modelId="{3776F804-7F4A-46C4-8C1B-26709615F5C3}" type="sibTrans" cxnId="{3553C551-DCAB-493F-B333-8B58FA66F1CB}">
      <dgm:prSet/>
      <dgm:spPr/>
      <dgm:t>
        <a:bodyPr/>
        <a:lstStyle/>
        <a:p>
          <a:endParaRPr lang="en-US"/>
        </a:p>
      </dgm:t>
    </dgm:pt>
    <dgm:pt modelId="{EE1FC1BC-BD5C-43EF-A01C-AC77E6BBCBF2}">
      <dgm:prSet/>
      <dgm:spPr/>
      <dgm:t>
        <a:bodyPr/>
        <a:lstStyle/>
        <a:p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C475C7F-344F-402F-9D1B-160A3AE5793E}" type="parTrans" cxnId="{1E8C82AD-5A37-44F4-9B45-1AA325E499C4}">
      <dgm:prSet/>
      <dgm:spPr/>
      <dgm:t>
        <a:bodyPr/>
        <a:lstStyle/>
        <a:p>
          <a:endParaRPr lang="en-US"/>
        </a:p>
      </dgm:t>
    </dgm:pt>
    <dgm:pt modelId="{644F1EFA-8BB8-4808-B46A-91618B42F5CC}" type="sibTrans" cxnId="{1E8C82AD-5A37-44F4-9B45-1AA325E499C4}">
      <dgm:prSet/>
      <dgm:spPr/>
      <dgm:t>
        <a:bodyPr/>
        <a:lstStyle/>
        <a:p>
          <a:endParaRPr lang="en-US"/>
        </a:p>
      </dgm:t>
    </dgm:pt>
    <dgm:pt modelId="{95E7D317-3B31-46F9-8409-81B382F04A3C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the harassment is based on sex, it is particularly important to get that information to your Title IX coordinator immediately because there are specific protocols that must be followed. </a:t>
          </a:r>
        </a:p>
      </dgm:t>
    </dgm:pt>
    <dgm:pt modelId="{1E89D319-B2B2-4378-B49C-E854F96DBB48}" type="parTrans" cxnId="{4E7C0619-2320-4FCF-A120-6DAFACF23709}">
      <dgm:prSet/>
      <dgm:spPr/>
      <dgm:t>
        <a:bodyPr/>
        <a:lstStyle/>
        <a:p>
          <a:endParaRPr lang="en-US"/>
        </a:p>
      </dgm:t>
    </dgm:pt>
    <dgm:pt modelId="{4AF97F6A-770F-450A-9B99-2B63A9B3A1CC}" type="sibTrans" cxnId="{4E7C0619-2320-4FCF-A120-6DAFACF23709}">
      <dgm:prSet/>
      <dgm:spPr/>
      <dgm:t>
        <a:bodyPr/>
        <a:lstStyle/>
        <a:p>
          <a:endParaRPr lang="en-US"/>
        </a:p>
      </dgm:t>
    </dgm:pt>
    <dgm:pt modelId="{D6FC1008-E194-43C2-BD4E-8E5911937E2C}" type="pres">
      <dgm:prSet presAssocID="{7579820E-7628-45DC-9C4C-423435E43BBE}" presName="linear" presStyleCnt="0">
        <dgm:presLayoutVars>
          <dgm:animLvl val="lvl"/>
          <dgm:resizeHandles val="exact"/>
        </dgm:presLayoutVars>
      </dgm:prSet>
      <dgm:spPr/>
    </dgm:pt>
    <dgm:pt modelId="{3422D613-2B55-4816-95B4-776B3D03DF89}" type="pres">
      <dgm:prSet presAssocID="{08C2E229-B26E-445A-863C-E55F0FFD3B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A0B61D-003E-4F0E-9E63-47CD3EBB5FB1}" type="pres">
      <dgm:prSet presAssocID="{08C2E229-B26E-445A-863C-E55F0FFD3B7F}" presName="childText" presStyleLbl="revTx" presStyleIdx="0" presStyleCnt="2" custScaleY="127720">
        <dgm:presLayoutVars>
          <dgm:bulletEnabled val="1"/>
        </dgm:presLayoutVars>
      </dgm:prSet>
      <dgm:spPr/>
    </dgm:pt>
    <dgm:pt modelId="{314A5196-51AF-4472-A0B8-81ACC4193A78}" type="pres">
      <dgm:prSet presAssocID="{D9D18377-5758-4B94-A7E8-6E1BFBF0739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03BEAB9-33D2-47F6-9A8B-3C2550001675}" type="pres">
      <dgm:prSet presAssocID="{D9D18377-5758-4B94-A7E8-6E1BFBF073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3B25D0D-7735-48E2-B035-378164B1AFF9}" type="presOf" srcId="{7579820E-7628-45DC-9C4C-423435E43BBE}" destId="{D6FC1008-E194-43C2-BD4E-8E5911937E2C}" srcOrd="0" destOrd="0" presId="urn:microsoft.com/office/officeart/2005/8/layout/vList2"/>
    <dgm:cxn modelId="{4E7C0619-2320-4FCF-A120-6DAFACF23709}" srcId="{D9D18377-5758-4B94-A7E8-6E1BFBF07396}" destId="{95E7D317-3B31-46F9-8409-81B382F04A3C}" srcOrd="1" destOrd="0" parTransId="{1E89D319-B2B2-4378-B49C-E854F96DBB48}" sibTransId="{4AF97F6A-770F-450A-9B99-2B63A9B3A1CC}"/>
    <dgm:cxn modelId="{E6249E1B-7788-46F0-9092-A562A3085170}" type="presOf" srcId="{3AB9F689-0C94-4A30-A853-62BB970498B8}" destId="{D8A0B61D-003E-4F0E-9E63-47CD3EBB5FB1}" srcOrd="0" destOrd="0" presId="urn:microsoft.com/office/officeart/2005/8/layout/vList2"/>
    <dgm:cxn modelId="{D7B4122D-D5E8-4A8C-8CC4-BB5C5530D027}" type="presOf" srcId="{EE1FC1BC-BD5C-43EF-A01C-AC77E6BBCBF2}" destId="{403BEAB9-33D2-47F6-9A8B-3C2550001675}" srcOrd="0" destOrd="2" presId="urn:microsoft.com/office/officeart/2005/8/layout/vList2"/>
    <dgm:cxn modelId="{07E20035-7913-476B-A4F0-C38F2B1FE4C2}" type="presOf" srcId="{95E7D317-3B31-46F9-8409-81B382F04A3C}" destId="{403BEAB9-33D2-47F6-9A8B-3C2550001675}" srcOrd="0" destOrd="1" presId="urn:microsoft.com/office/officeart/2005/8/layout/vList2"/>
    <dgm:cxn modelId="{B08A3A6D-E0E2-422B-9B66-0E1403D2D308}" srcId="{7579820E-7628-45DC-9C4C-423435E43BBE}" destId="{08C2E229-B26E-445A-863C-E55F0FFD3B7F}" srcOrd="0" destOrd="0" parTransId="{030EC3DF-8FA5-4734-A298-C59666684209}" sibTransId="{C868E460-8E2A-4DA3-960D-1A371AE8DD50}"/>
    <dgm:cxn modelId="{327FD250-0F62-4C41-9EB4-6FE6E7C17247}" srcId="{08C2E229-B26E-445A-863C-E55F0FFD3B7F}" destId="{3AB9F689-0C94-4A30-A853-62BB970498B8}" srcOrd="0" destOrd="0" parTransId="{F4F95D9C-B6C7-4D98-805D-46532BE1D978}" sibTransId="{910D7DE4-68F7-415E-96EF-0AC7356EE357}"/>
    <dgm:cxn modelId="{3553C551-DCAB-493F-B333-8B58FA66F1CB}" srcId="{D9D18377-5758-4B94-A7E8-6E1BFBF07396}" destId="{C1E17595-16DD-48DA-BA19-E37F5740D9F6}" srcOrd="0" destOrd="0" parTransId="{5F3C809D-DBD8-438A-962E-4616CC93241C}" sibTransId="{3776F804-7F4A-46C4-8C1B-26709615F5C3}"/>
    <dgm:cxn modelId="{14B32352-C44D-4CF9-9ADA-F380D25EE05E}" type="presOf" srcId="{D9D18377-5758-4B94-A7E8-6E1BFBF07396}" destId="{314A5196-51AF-4472-A0B8-81ACC4193A78}" srcOrd="0" destOrd="0" presId="urn:microsoft.com/office/officeart/2005/8/layout/vList2"/>
    <dgm:cxn modelId="{EED5F181-BA08-4365-A4CF-6BD67327BD7C}" type="presOf" srcId="{08C2E229-B26E-445A-863C-E55F0FFD3B7F}" destId="{3422D613-2B55-4816-95B4-776B3D03DF89}" srcOrd="0" destOrd="0" presId="urn:microsoft.com/office/officeart/2005/8/layout/vList2"/>
    <dgm:cxn modelId="{02E67894-88F3-4568-81F7-69899033AFF7}" type="presOf" srcId="{C1E17595-16DD-48DA-BA19-E37F5740D9F6}" destId="{403BEAB9-33D2-47F6-9A8B-3C2550001675}" srcOrd="0" destOrd="0" presId="urn:microsoft.com/office/officeart/2005/8/layout/vList2"/>
    <dgm:cxn modelId="{1E8C82AD-5A37-44F4-9B45-1AA325E499C4}" srcId="{D9D18377-5758-4B94-A7E8-6E1BFBF07396}" destId="{EE1FC1BC-BD5C-43EF-A01C-AC77E6BBCBF2}" srcOrd="2" destOrd="0" parTransId="{AC475C7F-344F-402F-9D1B-160A3AE5793E}" sibTransId="{644F1EFA-8BB8-4808-B46A-91618B42F5CC}"/>
    <dgm:cxn modelId="{FAE247CF-C341-4323-9F90-A4059B3BF7AD}" srcId="{7579820E-7628-45DC-9C4C-423435E43BBE}" destId="{D9D18377-5758-4B94-A7E8-6E1BFBF07396}" srcOrd="1" destOrd="0" parTransId="{A995CF1E-31A1-40D3-95FC-65EFBD716DB3}" sibTransId="{00379D39-8FFE-4736-B863-D89E33D2B1D6}"/>
    <dgm:cxn modelId="{E86F62BC-0950-4635-B41E-FAAF0AA537B2}" type="presParOf" srcId="{D6FC1008-E194-43C2-BD4E-8E5911937E2C}" destId="{3422D613-2B55-4816-95B4-776B3D03DF89}" srcOrd="0" destOrd="0" presId="urn:microsoft.com/office/officeart/2005/8/layout/vList2"/>
    <dgm:cxn modelId="{9D96932D-5DDB-49D4-9C8B-AA774981D5F9}" type="presParOf" srcId="{D6FC1008-E194-43C2-BD4E-8E5911937E2C}" destId="{D8A0B61D-003E-4F0E-9E63-47CD3EBB5FB1}" srcOrd="1" destOrd="0" presId="urn:microsoft.com/office/officeart/2005/8/layout/vList2"/>
    <dgm:cxn modelId="{020364D3-B027-4186-B2EA-F62B0EF6E524}" type="presParOf" srcId="{D6FC1008-E194-43C2-BD4E-8E5911937E2C}" destId="{314A5196-51AF-4472-A0B8-81ACC4193A78}" srcOrd="2" destOrd="0" presId="urn:microsoft.com/office/officeart/2005/8/layout/vList2"/>
    <dgm:cxn modelId="{7F54B4C8-F3AC-40B4-BA1B-8F9ADD65FB14}" type="presParOf" srcId="{D6FC1008-E194-43C2-BD4E-8E5911937E2C}" destId="{403BEAB9-33D2-47F6-9A8B-3C255000167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AB3A92-C186-4153-BEB0-66EFB602AF12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BDE7F-0B82-4265-B3F4-6BD59B1AA91F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7. Recognize the impact of trauma</a:t>
          </a:r>
        </a:p>
      </dgm:t>
    </dgm:pt>
    <dgm:pt modelId="{3D71E6A2-C13A-43C8-8B9C-052747774CD3}" type="parTrans" cxnId="{98013862-DE92-45EA-AB26-C8000C25CB07}">
      <dgm:prSet/>
      <dgm:spPr/>
      <dgm:t>
        <a:bodyPr/>
        <a:lstStyle/>
        <a:p>
          <a:endParaRPr lang="en-US"/>
        </a:p>
      </dgm:t>
    </dgm:pt>
    <dgm:pt modelId="{22C74345-4399-4FEE-B0DF-2BBC7EF72984}" type="sibTrans" cxnId="{98013862-DE92-45EA-AB26-C8000C25CB07}">
      <dgm:prSet/>
      <dgm:spPr/>
      <dgm:t>
        <a:bodyPr/>
        <a:lstStyle/>
        <a:p>
          <a:endParaRPr lang="en-US"/>
        </a:p>
      </dgm:t>
    </dgm:pt>
    <dgm:pt modelId="{8385C70D-EA99-488D-BE02-26923A9729AF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Over two-thirds of children in the U.S. have reported experiencing at least one traumatic event by age 16, and more than 60% of Americans have experienced at least one Adverse Childhood Experience (ACE), with 16.7% having experienced four or more. </a:t>
          </a:r>
        </a:p>
      </dgm:t>
    </dgm:pt>
    <dgm:pt modelId="{F63AB9B0-D8AA-43AC-8716-4397788E67BF}" type="parTrans" cxnId="{0DACBF14-5A22-4F77-814C-A5ADCF5766B6}">
      <dgm:prSet/>
      <dgm:spPr/>
      <dgm:t>
        <a:bodyPr/>
        <a:lstStyle/>
        <a:p>
          <a:endParaRPr lang="en-US"/>
        </a:p>
      </dgm:t>
    </dgm:pt>
    <dgm:pt modelId="{9B3F9CD6-F7B8-49B3-829A-041612844843}" type="sibTrans" cxnId="{0DACBF14-5A22-4F77-814C-A5ADCF5766B6}">
      <dgm:prSet/>
      <dgm:spPr/>
      <dgm:t>
        <a:bodyPr/>
        <a:lstStyle/>
        <a:p>
          <a:endParaRPr lang="en-US"/>
        </a:p>
      </dgm:t>
    </dgm:pt>
    <dgm:pt modelId="{4D30B753-7539-4997-98D7-04E680B67893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These experiences affect our fundamental sense of safety, trust, and belonging. They affect how we are impacted by additional harms.</a:t>
          </a:r>
        </a:p>
      </dgm:t>
    </dgm:pt>
    <dgm:pt modelId="{03248EE3-51EB-491A-A63E-1D40802A463F}" type="parTrans" cxnId="{5B4A52C2-8665-473F-8929-F870E7ED6E8D}">
      <dgm:prSet/>
      <dgm:spPr/>
      <dgm:t>
        <a:bodyPr/>
        <a:lstStyle/>
        <a:p>
          <a:endParaRPr lang="en-US"/>
        </a:p>
      </dgm:t>
    </dgm:pt>
    <dgm:pt modelId="{CD7B93F1-17A9-4AF4-AFFD-3B978B94B22D}" type="sibTrans" cxnId="{5B4A52C2-8665-473F-8929-F870E7ED6E8D}">
      <dgm:prSet/>
      <dgm:spPr/>
      <dgm:t>
        <a:bodyPr/>
        <a:lstStyle/>
        <a:p>
          <a:endParaRPr lang="en-US"/>
        </a:p>
      </dgm:t>
    </dgm:pt>
    <dgm:pt modelId="{F962C07B-4DCB-45AC-9690-FA38198635A2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we respond to discrimination and harassment, we can compound existing trauma if we aren’t careful. Or we can be a safe and supportive space that allows for healing.</a:t>
          </a:r>
        </a:p>
      </dgm:t>
    </dgm:pt>
    <dgm:pt modelId="{19744314-F879-43AC-9C50-58BD694B7373}" type="parTrans" cxnId="{9CE01603-3D52-4185-A8AF-86ABF7B71857}">
      <dgm:prSet/>
      <dgm:spPr/>
      <dgm:t>
        <a:bodyPr/>
        <a:lstStyle/>
        <a:p>
          <a:endParaRPr lang="en-US"/>
        </a:p>
      </dgm:t>
    </dgm:pt>
    <dgm:pt modelId="{6B5C4517-FAE5-42DE-86AD-04875F47F047}" type="sibTrans" cxnId="{9CE01603-3D52-4185-A8AF-86ABF7B71857}">
      <dgm:prSet/>
      <dgm:spPr/>
      <dgm:t>
        <a:bodyPr/>
        <a:lstStyle/>
        <a:p>
          <a:endParaRPr lang="en-US"/>
        </a:p>
      </dgm:t>
    </dgm:pt>
    <dgm:pt modelId="{A44F92EE-D08E-4739-B87D-B503B019C377}" type="pres">
      <dgm:prSet presAssocID="{58AB3A92-C186-4153-BEB0-66EFB602AF12}" presName="Name0" presStyleCnt="0">
        <dgm:presLayoutVars>
          <dgm:dir/>
          <dgm:animLvl val="lvl"/>
          <dgm:resizeHandles val="exact"/>
        </dgm:presLayoutVars>
      </dgm:prSet>
      <dgm:spPr/>
    </dgm:pt>
    <dgm:pt modelId="{0E2AFEC0-419A-4FD6-8C0F-91F1EA1177F3}" type="pres">
      <dgm:prSet presAssocID="{5A1BDE7F-0B82-4265-B3F4-6BD59B1AA91F}" presName="linNode" presStyleCnt="0"/>
      <dgm:spPr/>
    </dgm:pt>
    <dgm:pt modelId="{4BF06CDB-CD19-4A06-B113-D8DA32361D03}" type="pres">
      <dgm:prSet presAssocID="{5A1BDE7F-0B82-4265-B3F4-6BD59B1AA91F}" presName="parentText" presStyleLbl="node1" presStyleIdx="0" presStyleCnt="1" custScaleX="63122" custScaleY="62757" custLinFactNeighborX="-10441" custLinFactNeighborY="-788">
        <dgm:presLayoutVars>
          <dgm:chMax val="1"/>
          <dgm:bulletEnabled val="1"/>
        </dgm:presLayoutVars>
      </dgm:prSet>
      <dgm:spPr/>
    </dgm:pt>
    <dgm:pt modelId="{313879E1-8C06-4C86-AE15-8D96E1F25320}" type="pres">
      <dgm:prSet presAssocID="{5A1BDE7F-0B82-4265-B3F4-6BD59B1AA91F}" presName="descendantText" presStyleLbl="alignAccFollowNode1" presStyleIdx="0" presStyleCnt="1" custScaleX="115156">
        <dgm:presLayoutVars>
          <dgm:bulletEnabled val="1"/>
        </dgm:presLayoutVars>
      </dgm:prSet>
      <dgm:spPr/>
    </dgm:pt>
  </dgm:ptLst>
  <dgm:cxnLst>
    <dgm:cxn modelId="{9CE01603-3D52-4185-A8AF-86ABF7B71857}" srcId="{5A1BDE7F-0B82-4265-B3F4-6BD59B1AA91F}" destId="{F962C07B-4DCB-45AC-9690-FA38198635A2}" srcOrd="2" destOrd="0" parTransId="{19744314-F879-43AC-9C50-58BD694B7373}" sibTransId="{6B5C4517-FAE5-42DE-86AD-04875F47F047}"/>
    <dgm:cxn modelId="{0DACBF14-5A22-4F77-814C-A5ADCF5766B6}" srcId="{5A1BDE7F-0B82-4265-B3F4-6BD59B1AA91F}" destId="{8385C70D-EA99-488D-BE02-26923A9729AF}" srcOrd="0" destOrd="0" parTransId="{F63AB9B0-D8AA-43AC-8716-4397788E67BF}" sibTransId="{9B3F9CD6-F7B8-49B3-829A-041612844843}"/>
    <dgm:cxn modelId="{40D9AD15-C242-4199-B947-1437CF947911}" type="presOf" srcId="{4D30B753-7539-4997-98D7-04E680B67893}" destId="{313879E1-8C06-4C86-AE15-8D96E1F25320}" srcOrd="0" destOrd="1" presId="urn:microsoft.com/office/officeart/2005/8/layout/vList5"/>
    <dgm:cxn modelId="{F922DB22-CACA-4A0F-A4C4-85079AD139A8}" type="presOf" srcId="{58AB3A92-C186-4153-BEB0-66EFB602AF12}" destId="{A44F92EE-D08E-4739-B87D-B503B019C377}" srcOrd="0" destOrd="0" presId="urn:microsoft.com/office/officeart/2005/8/layout/vList5"/>
    <dgm:cxn modelId="{EE73143A-E192-4530-A0A5-1FF9C7F80A50}" type="presOf" srcId="{F962C07B-4DCB-45AC-9690-FA38198635A2}" destId="{313879E1-8C06-4C86-AE15-8D96E1F25320}" srcOrd="0" destOrd="2" presId="urn:microsoft.com/office/officeart/2005/8/layout/vList5"/>
    <dgm:cxn modelId="{98013862-DE92-45EA-AB26-C8000C25CB07}" srcId="{58AB3A92-C186-4153-BEB0-66EFB602AF12}" destId="{5A1BDE7F-0B82-4265-B3F4-6BD59B1AA91F}" srcOrd="0" destOrd="0" parTransId="{3D71E6A2-C13A-43C8-8B9C-052747774CD3}" sibTransId="{22C74345-4399-4FEE-B0DF-2BBC7EF72984}"/>
    <dgm:cxn modelId="{A16BF9AE-0EAC-4822-A52A-66F4E0F53B65}" type="presOf" srcId="{5A1BDE7F-0B82-4265-B3F4-6BD59B1AA91F}" destId="{4BF06CDB-CD19-4A06-B113-D8DA32361D03}" srcOrd="0" destOrd="0" presId="urn:microsoft.com/office/officeart/2005/8/layout/vList5"/>
    <dgm:cxn modelId="{5B4A52C2-8665-473F-8929-F870E7ED6E8D}" srcId="{5A1BDE7F-0B82-4265-B3F4-6BD59B1AA91F}" destId="{4D30B753-7539-4997-98D7-04E680B67893}" srcOrd="1" destOrd="0" parTransId="{03248EE3-51EB-491A-A63E-1D40802A463F}" sibTransId="{CD7B93F1-17A9-4AF4-AFFD-3B978B94B22D}"/>
    <dgm:cxn modelId="{997D9EC9-43E4-4AC4-802E-B519C084599A}" type="presOf" srcId="{8385C70D-EA99-488D-BE02-26923A9729AF}" destId="{313879E1-8C06-4C86-AE15-8D96E1F25320}" srcOrd="0" destOrd="0" presId="urn:microsoft.com/office/officeart/2005/8/layout/vList5"/>
    <dgm:cxn modelId="{A6A26E27-5AA3-4A49-A2C5-7005C97FDE57}" type="presParOf" srcId="{A44F92EE-D08E-4739-B87D-B503B019C377}" destId="{0E2AFEC0-419A-4FD6-8C0F-91F1EA1177F3}" srcOrd="0" destOrd="0" presId="urn:microsoft.com/office/officeart/2005/8/layout/vList5"/>
    <dgm:cxn modelId="{367CCE9F-099A-40B7-A3B9-1C62F645CED5}" type="presParOf" srcId="{0E2AFEC0-419A-4FD6-8C0F-91F1EA1177F3}" destId="{4BF06CDB-CD19-4A06-B113-D8DA32361D03}" srcOrd="0" destOrd="0" presId="urn:microsoft.com/office/officeart/2005/8/layout/vList5"/>
    <dgm:cxn modelId="{D83B0ECF-C5AC-43B3-A712-9C6B4D51734A}" type="presParOf" srcId="{0E2AFEC0-419A-4FD6-8C0F-91F1EA1177F3}" destId="{313879E1-8C06-4C86-AE15-8D96E1F2532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5AF856-D79A-4791-851B-E8D5FCC1EC56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F93447E-ED6C-4255-91F0-1DB6AA734C2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These are often referred to as “supportive measures.”</a:t>
          </a:r>
        </a:p>
      </dgm:t>
    </dgm:pt>
    <dgm:pt modelId="{1263699C-F96E-4CEB-9413-461642AADAD3}" type="parTrans" cxnId="{A106EB49-2821-4E8C-8F41-F86F1423E904}">
      <dgm:prSet/>
      <dgm:spPr/>
      <dgm:t>
        <a:bodyPr/>
        <a:lstStyle/>
        <a:p>
          <a:endParaRPr lang="en-US"/>
        </a:p>
      </dgm:t>
    </dgm:pt>
    <dgm:pt modelId="{F0EC3512-2A3F-47BE-8DBB-5AD5E5557CCC}" type="sibTrans" cxnId="{A106EB49-2821-4E8C-8F41-F86F1423E904}">
      <dgm:prSet/>
      <dgm:spPr/>
      <dgm:t>
        <a:bodyPr/>
        <a:lstStyle/>
        <a:p>
          <a:endParaRPr lang="en-US"/>
        </a:p>
      </dgm:t>
    </dgm:pt>
    <dgm:pt modelId="{1B9E585B-15E8-4EE7-BD0E-186E14BC0142}" type="pres">
      <dgm:prSet presAssocID="{545AF856-D79A-4791-851B-E8D5FCC1EC5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6DD688-CE12-4C32-A3A4-B6255DD2A365}" type="pres">
      <dgm:prSet presAssocID="{2F93447E-ED6C-4255-91F0-1DB6AA734C2E}" presName="hierRoot1" presStyleCnt="0"/>
      <dgm:spPr/>
    </dgm:pt>
    <dgm:pt modelId="{56D9F362-36B6-4B82-A965-275201F1E2DA}" type="pres">
      <dgm:prSet presAssocID="{2F93447E-ED6C-4255-91F0-1DB6AA734C2E}" presName="composite" presStyleCnt="0"/>
      <dgm:spPr/>
    </dgm:pt>
    <dgm:pt modelId="{6F6371F6-36BE-4AE9-B15F-34882CF58D87}" type="pres">
      <dgm:prSet presAssocID="{2F93447E-ED6C-4255-91F0-1DB6AA734C2E}" presName="background" presStyleLbl="node0" presStyleIdx="0" presStyleCnt="1"/>
      <dgm:spPr/>
    </dgm:pt>
    <dgm:pt modelId="{15F3E8DB-E678-4910-B132-01B3ED280283}" type="pres">
      <dgm:prSet presAssocID="{2F93447E-ED6C-4255-91F0-1DB6AA734C2E}" presName="text" presStyleLbl="fgAcc0" presStyleIdx="0" presStyleCnt="1">
        <dgm:presLayoutVars>
          <dgm:chPref val="3"/>
        </dgm:presLayoutVars>
      </dgm:prSet>
      <dgm:spPr/>
    </dgm:pt>
    <dgm:pt modelId="{9D920301-6BE3-46D0-958B-477C31C77A6B}" type="pres">
      <dgm:prSet presAssocID="{2F93447E-ED6C-4255-91F0-1DB6AA734C2E}" presName="hierChild2" presStyleCnt="0"/>
      <dgm:spPr/>
    </dgm:pt>
  </dgm:ptLst>
  <dgm:cxnLst>
    <dgm:cxn modelId="{C2D8732D-7710-4233-B1FF-0AF3D4BA9BD1}" type="presOf" srcId="{545AF856-D79A-4791-851B-E8D5FCC1EC56}" destId="{1B9E585B-15E8-4EE7-BD0E-186E14BC0142}" srcOrd="0" destOrd="0" presId="urn:microsoft.com/office/officeart/2005/8/layout/hierarchy1"/>
    <dgm:cxn modelId="{A106EB49-2821-4E8C-8F41-F86F1423E904}" srcId="{545AF856-D79A-4791-851B-E8D5FCC1EC56}" destId="{2F93447E-ED6C-4255-91F0-1DB6AA734C2E}" srcOrd="0" destOrd="0" parTransId="{1263699C-F96E-4CEB-9413-461642AADAD3}" sibTransId="{F0EC3512-2A3F-47BE-8DBB-5AD5E5557CCC}"/>
    <dgm:cxn modelId="{7C7DC2CA-7E93-45E3-99C2-40BA884C70E5}" type="presOf" srcId="{2F93447E-ED6C-4255-91F0-1DB6AA734C2E}" destId="{15F3E8DB-E678-4910-B132-01B3ED280283}" srcOrd="0" destOrd="0" presId="urn:microsoft.com/office/officeart/2005/8/layout/hierarchy1"/>
    <dgm:cxn modelId="{8F8CA600-3312-4653-BFC6-9D76AC33EB68}" type="presParOf" srcId="{1B9E585B-15E8-4EE7-BD0E-186E14BC0142}" destId="{286DD688-CE12-4C32-A3A4-B6255DD2A365}" srcOrd="0" destOrd="0" presId="urn:microsoft.com/office/officeart/2005/8/layout/hierarchy1"/>
    <dgm:cxn modelId="{60D4FA89-4132-4005-BD69-C1332C174747}" type="presParOf" srcId="{286DD688-CE12-4C32-A3A4-B6255DD2A365}" destId="{56D9F362-36B6-4B82-A965-275201F1E2DA}" srcOrd="0" destOrd="0" presId="urn:microsoft.com/office/officeart/2005/8/layout/hierarchy1"/>
    <dgm:cxn modelId="{391933E0-4CA9-4DBB-929A-2F0509E83E9B}" type="presParOf" srcId="{56D9F362-36B6-4B82-A965-275201F1E2DA}" destId="{6F6371F6-36BE-4AE9-B15F-34882CF58D87}" srcOrd="0" destOrd="0" presId="urn:microsoft.com/office/officeart/2005/8/layout/hierarchy1"/>
    <dgm:cxn modelId="{D3014656-B479-49C4-B92F-456BE08ED265}" type="presParOf" srcId="{56D9F362-36B6-4B82-A965-275201F1E2DA}" destId="{15F3E8DB-E678-4910-B132-01B3ED280283}" srcOrd="1" destOrd="0" presId="urn:microsoft.com/office/officeart/2005/8/layout/hierarchy1"/>
    <dgm:cxn modelId="{34A78599-7E66-4CF7-A52C-1B0C6F69C0A2}" type="presParOf" srcId="{286DD688-CE12-4C32-A3A4-B6255DD2A365}" destId="{9D920301-6BE3-46D0-958B-477C31C77A6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2D613-2B55-4816-95B4-776B3D03DF89}">
      <dsp:nvSpPr>
        <dsp:cNvPr id="0" name=""/>
        <dsp:cNvSpPr/>
      </dsp:nvSpPr>
      <dsp:spPr>
        <a:xfrm>
          <a:off x="0" y="28462"/>
          <a:ext cx="9808772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Intervene Immediately and Calmly</a:t>
          </a:r>
        </a:p>
      </dsp:txBody>
      <dsp:txXfrm>
        <a:off x="36296" y="64758"/>
        <a:ext cx="9736180" cy="670943"/>
      </dsp:txXfrm>
    </dsp:sp>
    <dsp:sp modelId="{D8A0B61D-003E-4F0E-9E63-47CD3EBB5FB1}">
      <dsp:nvSpPr>
        <dsp:cNvPr id="0" name=""/>
        <dsp:cNvSpPr/>
      </dsp:nvSpPr>
      <dsp:spPr>
        <a:xfrm>
          <a:off x="0" y="771997"/>
          <a:ext cx="9808772" cy="1507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29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Why: Acting quickly shows that discrimination or harassment is not tolerated.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How: Stay calm and firm. Interrupt the behavior, even if you are unsure of all the details.</a:t>
          </a:r>
        </a:p>
      </dsp:txBody>
      <dsp:txXfrm>
        <a:off x="0" y="771997"/>
        <a:ext cx="9808772" cy="1507994"/>
      </dsp:txXfrm>
    </dsp:sp>
    <dsp:sp modelId="{314A5196-51AF-4472-A0B8-81ACC4193A78}">
      <dsp:nvSpPr>
        <dsp:cNvPr id="0" name=""/>
        <dsp:cNvSpPr/>
      </dsp:nvSpPr>
      <dsp:spPr>
        <a:xfrm>
          <a:off x="0" y="2279992"/>
          <a:ext cx="9808772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Separate and De-escalate</a:t>
          </a:r>
        </a:p>
      </dsp:txBody>
      <dsp:txXfrm>
        <a:off x="36296" y="2316288"/>
        <a:ext cx="9736180" cy="670943"/>
      </dsp:txXfrm>
    </dsp:sp>
    <dsp:sp modelId="{403BEAB9-33D2-47F6-9A8B-3C2550001675}">
      <dsp:nvSpPr>
        <dsp:cNvPr id="0" name=""/>
        <dsp:cNvSpPr/>
      </dsp:nvSpPr>
      <dsp:spPr>
        <a:xfrm>
          <a:off x="0" y="3023527"/>
          <a:ext cx="9808772" cy="834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29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Separate the students.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Focus on de-escalating any tension and keeping all students safe.</a:t>
          </a:r>
        </a:p>
      </dsp:txBody>
      <dsp:txXfrm>
        <a:off x="0" y="3023527"/>
        <a:ext cx="9808772" cy="834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2D613-2B55-4816-95B4-776B3D03DF89}">
      <dsp:nvSpPr>
        <dsp:cNvPr id="0" name=""/>
        <dsp:cNvSpPr/>
      </dsp:nvSpPr>
      <dsp:spPr>
        <a:xfrm>
          <a:off x="0" y="26975"/>
          <a:ext cx="9808772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Listen Actively and Name Next Steps</a:t>
          </a:r>
        </a:p>
      </dsp:txBody>
      <dsp:txXfrm>
        <a:off x="33955" y="60930"/>
        <a:ext cx="9740862" cy="627655"/>
      </dsp:txXfrm>
    </dsp:sp>
    <dsp:sp modelId="{D8A0B61D-003E-4F0E-9E63-47CD3EBB5FB1}">
      <dsp:nvSpPr>
        <dsp:cNvPr id="0" name=""/>
        <dsp:cNvSpPr/>
      </dsp:nvSpPr>
      <dsp:spPr>
        <a:xfrm>
          <a:off x="0" y="722541"/>
          <a:ext cx="9808772" cy="1050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29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a student chooses to report a concern to you, listen actively and repeat back what you hear and understand. Let them know you are taking the situation seriously and what next steps will be.  </a:t>
          </a:r>
        </a:p>
      </dsp:txBody>
      <dsp:txXfrm>
        <a:off x="0" y="722541"/>
        <a:ext cx="9808772" cy="1050524"/>
      </dsp:txXfrm>
    </dsp:sp>
    <dsp:sp modelId="{314A5196-51AF-4472-A0B8-81ACC4193A78}">
      <dsp:nvSpPr>
        <dsp:cNvPr id="0" name=""/>
        <dsp:cNvSpPr/>
      </dsp:nvSpPr>
      <dsp:spPr>
        <a:xfrm>
          <a:off x="0" y="1773066"/>
          <a:ext cx="9808772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Avoid “Victim-Blaming”</a:t>
          </a:r>
        </a:p>
      </dsp:txBody>
      <dsp:txXfrm>
        <a:off x="33955" y="1807021"/>
        <a:ext cx="9740862" cy="627655"/>
      </dsp:txXfrm>
    </dsp:sp>
    <dsp:sp modelId="{403BEAB9-33D2-47F6-9A8B-3C2550001675}">
      <dsp:nvSpPr>
        <dsp:cNvPr id="0" name=""/>
        <dsp:cNvSpPr/>
      </dsp:nvSpPr>
      <dsp:spPr>
        <a:xfrm>
          <a:off x="0" y="2468631"/>
          <a:ext cx="9808772" cy="168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29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Avoid questioning the behavior, clothing, or tone of the person that experienced the harm; suggesting the reporting student provoked or was responsible for the situation or misunderstood the situation; minimizing the harm; or telling the student to change something about themselves to prevent future incidents. </a:t>
          </a:r>
        </a:p>
      </dsp:txBody>
      <dsp:txXfrm>
        <a:off x="0" y="2468631"/>
        <a:ext cx="9808772" cy="1680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2D613-2B55-4816-95B4-776B3D03DF89}">
      <dsp:nvSpPr>
        <dsp:cNvPr id="0" name=""/>
        <dsp:cNvSpPr/>
      </dsp:nvSpPr>
      <dsp:spPr>
        <a:xfrm>
          <a:off x="0" y="6312"/>
          <a:ext cx="9808772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Document the Incident</a:t>
          </a:r>
        </a:p>
      </dsp:txBody>
      <dsp:txXfrm>
        <a:off x="31613" y="37925"/>
        <a:ext cx="9745546" cy="584369"/>
      </dsp:txXfrm>
    </dsp:sp>
    <dsp:sp modelId="{D8A0B61D-003E-4F0E-9E63-47CD3EBB5FB1}">
      <dsp:nvSpPr>
        <dsp:cNvPr id="0" name=""/>
        <dsp:cNvSpPr/>
      </dsp:nvSpPr>
      <dsp:spPr>
        <a:xfrm>
          <a:off x="0" y="653907"/>
          <a:ext cx="9808772" cy="856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29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 soon as it is safe and appropriate, write down exactly what you saw and heard, noting date, time, location, people involved, and any steps taken. </a:t>
          </a:r>
        </a:p>
      </dsp:txBody>
      <dsp:txXfrm>
        <a:off x="0" y="653907"/>
        <a:ext cx="9808772" cy="856592"/>
      </dsp:txXfrm>
    </dsp:sp>
    <dsp:sp modelId="{314A5196-51AF-4472-A0B8-81ACC4193A78}">
      <dsp:nvSpPr>
        <dsp:cNvPr id="0" name=""/>
        <dsp:cNvSpPr/>
      </dsp:nvSpPr>
      <dsp:spPr>
        <a:xfrm>
          <a:off x="0" y="1510499"/>
          <a:ext cx="9808772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Report Through Proper Channels</a:t>
          </a:r>
        </a:p>
      </dsp:txBody>
      <dsp:txXfrm>
        <a:off x="31613" y="1542112"/>
        <a:ext cx="9745546" cy="584369"/>
      </dsp:txXfrm>
    </dsp:sp>
    <dsp:sp modelId="{403BEAB9-33D2-47F6-9A8B-3C2550001675}">
      <dsp:nvSpPr>
        <dsp:cNvPr id="0" name=""/>
        <dsp:cNvSpPr/>
      </dsp:nvSpPr>
      <dsp:spPr>
        <a:xfrm>
          <a:off x="0" y="2158094"/>
          <a:ext cx="9808772" cy="2012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29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Follow your school’s reporting protocol (to administration, counselors, Title IX coordinator, etc.).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the harassment is based on sex, it is particularly important to get that information to your Title IX coordinator immediately because there are specific protocols that must be followed.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158094"/>
        <a:ext cx="9808772" cy="20120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879E1-8C06-4C86-AE15-8D96E1F25320}">
      <dsp:nvSpPr>
        <dsp:cNvPr id="0" name=""/>
        <dsp:cNvSpPr/>
      </dsp:nvSpPr>
      <dsp:spPr>
        <a:xfrm rot="5400000">
          <a:off x="4063472" y="-1320391"/>
          <a:ext cx="3442077" cy="69475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Over two-thirds of children in the U.S. have reported experiencing at least one traumatic event by age 16, and more than 60% of Americans have experienced at least one Adverse Childhood Experience (ACE), with 16.7% having experienced four or more.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These experiences affect our fundamental sense of safety, trust, and belonging. They affect how we are impacted by additional harms.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When we respond to discrimination and harassment, we can compound existing trauma if we aren’t careful. Or we can be a safe and supportive space that allows for healing.</a:t>
          </a:r>
        </a:p>
      </dsp:txBody>
      <dsp:txXfrm rot="-5400000">
        <a:off x="2310718" y="600391"/>
        <a:ext cx="6779558" cy="3106021"/>
      </dsp:txXfrm>
    </dsp:sp>
    <dsp:sp modelId="{4BF06CDB-CD19-4A06-B113-D8DA32361D03}">
      <dsp:nvSpPr>
        <dsp:cNvPr id="0" name=""/>
        <dsp:cNvSpPr/>
      </dsp:nvSpPr>
      <dsp:spPr>
        <a:xfrm>
          <a:off x="0" y="769406"/>
          <a:ext cx="2142153" cy="27001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7. Recognize the impact of trauma</a:t>
          </a:r>
        </a:p>
      </dsp:txBody>
      <dsp:txXfrm>
        <a:off x="104571" y="873977"/>
        <a:ext cx="1933011" cy="24910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371F6-36BE-4AE9-B15F-34882CF58D87}">
      <dsp:nvSpPr>
        <dsp:cNvPr id="0" name=""/>
        <dsp:cNvSpPr/>
      </dsp:nvSpPr>
      <dsp:spPr>
        <a:xfrm>
          <a:off x="1185958" y="130"/>
          <a:ext cx="5562312" cy="35320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F3E8DB-E678-4910-B132-01B3ED280283}">
      <dsp:nvSpPr>
        <dsp:cNvPr id="0" name=""/>
        <dsp:cNvSpPr/>
      </dsp:nvSpPr>
      <dsp:spPr>
        <a:xfrm>
          <a:off x="1803993" y="587263"/>
          <a:ext cx="5562312" cy="3532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These are often referred to as “supportive measures.”</a:t>
          </a:r>
        </a:p>
      </dsp:txBody>
      <dsp:txXfrm>
        <a:off x="1907444" y="690714"/>
        <a:ext cx="5355410" cy="3325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6/6/2025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6/6/2025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9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3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802C-421D-3083-E4AC-34E95BF5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104CF9-0137-A3D8-8010-FA9E358EA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38614-EC8C-ACD2-BBF1-5E1733F20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EEBAD-054A-D94B-2FC9-32665F71B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olorado.public.law/statutes/crs_22-1-143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5E9C-80C3-5855-83A1-579BB003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5" y="690511"/>
            <a:ext cx="6030242" cy="525308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Responding to Discrimination and Harassment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F5977-221F-0288-F29E-CEB601CD448E}"/>
              </a:ext>
            </a:extLst>
          </p:cNvPr>
          <p:cNvSpPr txBox="1"/>
          <p:nvPr/>
        </p:nvSpPr>
        <p:spPr>
          <a:xfrm>
            <a:off x="1470991" y="6072809"/>
            <a:ext cx="920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SB23-296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– Module 2 for All School Employees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5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3BEA-F5CF-9F44-9BB8-840ED278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/>
          <a:p>
            <a:r>
              <a:rPr lang="en-US" dirty="0"/>
              <a:t>Core message</a:t>
            </a:r>
          </a:p>
        </p:txBody>
      </p:sp>
      <p:pic>
        <p:nvPicPr>
          <p:cNvPr id="7" name="Picture Placeholder 6" descr="Person giving presentation">
            <a:extLst>
              <a:ext uri="{FF2B5EF4-FFF2-40B4-BE49-F238E27FC236}">
                <a16:creationId xmlns:a16="http://schemas.microsoft.com/office/drawing/2014/main" id="{D7A843CA-E813-D9CB-8F5F-C904EDA8C9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212" b="25212"/>
          <a:stretch/>
        </p:blipFill>
        <p:spPr>
          <a:xfrm>
            <a:off x="915600" y="10"/>
            <a:ext cx="10361995" cy="3428990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C88B0-B380-F786-EEB5-E81CFF6E50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5228488"/>
            <a:ext cx="9923770" cy="136825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“In our school, everyone deserves respect. If we see or hear discrimination or harassment, we take action — every time.”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FD16BB1-8312-DF32-98C2-9470DD8035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40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C27D-1F4D-1EA4-818C-E10F3E62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Measures and Other Concrete Actions</a:t>
            </a:r>
          </a:p>
        </p:txBody>
      </p:sp>
    </p:spTree>
    <p:extLst>
      <p:ext uri="{BB962C8B-B14F-4D97-AF65-F5344CB8AC3E}">
        <p14:creationId xmlns:p14="http://schemas.microsoft.com/office/powerpoint/2010/main" val="213732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AA7D-A434-AABC-D732-F0AA77D8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150675" cy="1427585"/>
          </a:xfrm>
        </p:spPr>
        <p:txBody>
          <a:bodyPr anchor="ctr">
            <a:normAutofit/>
          </a:bodyPr>
          <a:lstStyle/>
          <a:p>
            <a:r>
              <a:rPr lang="en-US" dirty="0"/>
              <a:t>Supporting students after a report of discrimination or harassment.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EC488-F234-9685-8866-4A5C99D3AD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F1E2E7D-AB7C-FEA0-6290-A600D661E67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941810673"/>
              </p:ext>
            </p:extLst>
          </p:nvPr>
        </p:nvGraphicFramePr>
        <p:xfrm>
          <a:off x="1450153" y="2108722"/>
          <a:ext cx="8552264" cy="4119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8654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84EA-8A8D-91E9-D0E5-870ACFA9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note of caution…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D13D758-ADDB-9785-87F9-2799DC4EB89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supportive measures can be provided immediately. Others should only be implemented after an investigation and finding is made.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 with your designated contact on the appropriate timing for supportive measures.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5CF79-F3A2-77F0-8590-D3C21A1559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7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44CF-93FC-02C8-2E94-F981E440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6"/>
            <a:ext cx="2825472" cy="4929394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0E268-AE66-3507-60DB-8BB578E07A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76800" y="737115"/>
            <a:ext cx="5961373" cy="54070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Safe Environment Adjustments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 Seating Changes: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Move students away from each other in shared classes. 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 Adjustments: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class schedules, lunch periods, or bus routes to reduce contact.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 Entry/Exit Plan: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arrive early or leave late to avoid interactions.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847B3-79A0-4900-A294-AF8BB9CB0A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F12E-9AE7-51CA-5A9F-20631F65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2825472" cy="5407091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B7960-936B-25ED-3F2F-AB8ADE32A8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5519" y="737115"/>
            <a:ext cx="6482654" cy="54070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Academic Support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Assignment Extension: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flexibility for assignments or tests if the situation has affected their focus.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Tutoring Services: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 extra academic help to keep the student on track.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Quiet Spaces: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access to a quiet room for breaks if the student is feeling overwhelmed.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27032-9390-EFDC-4EEA-0615808589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9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7238-1122-C793-E8A5-4F5238A3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2908599" cy="5552849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5427E-F17D-CC85-722D-3F79F85E1C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1273" y="737115"/>
            <a:ext cx="6196900" cy="54070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Counseling and Emotional Support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Counselor Sessions: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check-ins with a counselor or psychologist.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Support Programs: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 the student with safe peer groups or mentoring programs.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Crisis Intervention: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access to mental health support if needed.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A3146-E270-4E1A-9D8D-A276A9453C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9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65CA-B433-F24F-4C52-1F5536E7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2867035" cy="5407091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07757-DEDF-0FB7-4D76-552BF8D5E9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22618" y="737115"/>
            <a:ext cx="6515555" cy="54070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Communication Supports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Designate a Point of Contact: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Designate a staff member the student can check in with regularly.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Updates: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the student and their family informed (within privacy limits) about the school’s steps and any changes.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Interpretation: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families with limited English proficiency, ensure availability of interpreters and translation of documents. Don’t rely on student to translate for family.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D091-FD6F-2202-4E11-7629DB87106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3D33-718B-F8FE-3D7A-B80B7699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6"/>
            <a:ext cx="2562235" cy="520648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1CCB2-1672-2185-9D50-B00D39D013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19600" y="737115"/>
            <a:ext cx="6418573" cy="54070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Monitoring and Safety Measures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Adult Supervision: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supervision in hallways, cafeterias, or other areas of concern.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Behavioral Contracts: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agreements to reinforce boundaries and safety expectations.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Threat Assessments: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there is a potential ongoing threat to the student or school, convene a multi-disciplinary team to conduct a threat assessment and evaluate risk and what is needed to mitigate risk.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 Plans: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a formal safety plan tailored to the student’s specific needs.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DDF72-44E7-0FBF-827D-E73399C3D1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0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7F69-893E-4324-CE9D-0C9856D6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6"/>
            <a:ext cx="2825472" cy="520648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</a:t>
            </a:r>
            <a:r>
              <a:rPr lang="en-US" dirty="0"/>
              <a:t>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E8E1B-D46F-EFFE-875F-A4C3A46F8F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8982" y="737115"/>
            <a:ext cx="6169191" cy="540709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Restorative Options (if appropriate)</a:t>
            </a:r>
          </a:p>
          <a:p>
            <a:pPr lvl="1"/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Mediation (voluntary):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Facilitate conversations to address harm and promote understanding.</a:t>
            </a:r>
          </a:p>
          <a:p>
            <a:pPr lvl="1"/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Circles: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 in supportive conversations to rebuild a sense of belonging.</a:t>
            </a:r>
          </a:p>
          <a:p>
            <a:pPr lvl="1"/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Service or Required Learning for the Student that was Found to have Caused the Harm: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Assigned learning or other required actions to ensure that student learns about the impact of their actions.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7E7A1-DBF1-F2BD-F369-FC4D8C1023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72C3-D4F2-10C1-C546-9FC255574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13ACB-6C1A-B6E8-601C-F53C5ED4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3174169" cy="540709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 for this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1581E-77CC-440D-A6E4-92917C3EA0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6948" y="737115"/>
            <a:ext cx="5441225" cy="540709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Responding in the Moment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Supportive Measures and Other Concrete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C25B7-88D3-EB29-53B2-D99922C40A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40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431FA-BA21-7C94-2C6B-AC4441A3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4547-F58F-9034-2CFC-B2B47947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/>
          <a:p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each concrete action you take to respond to the harm caused by discrimination and harassment, you make a difference. Thank you.</a:t>
            </a:r>
          </a:p>
        </p:txBody>
      </p:sp>
      <p:pic>
        <p:nvPicPr>
          <p:cNvPr id="6" name="Picture Placeholder 5" descr="Multicultural girls hugging">
            <a:extLst>
              <a:ext uri="{FF2B5EF4-FFF2-40B4-BE49-F238E27FC236}">
                <a16:creationId xmlns:a16="http://schemas.microsoft.com/office/drawing/2014/main" id="{039DE238-5CB1-4423-271B-D75E11D3C42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l="31286" r="7918" b="-2"/>
          <a:stretch/>
        </p:blipFill>
        <p:spPr>
          <a:xfrm>
            <a:off x="6282286" y="690465"/>
            <a:ext cx="4784372" cy="5253089"/>
          </a:xfrm>
          <a:noFill/>
        </p:spPr>
      </p:pic>
      <p:sp>
        <p:nvSpPr>
          <p:cNvPr id="11" name="Slide Number Placeholder 3" hidden="1">
            <a:extLst>
              <a:ext uri="{FF2B5EF4-FFF2-40B4-BE49-F238E27FC236}">
                <a16:creationId xmlns:a16="http://schemas.microsoft.com/office/drawing/2014/main" id="{04BA0D62-EB52-91CD-6D67-54410AD5EB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14F81-E57B-92B4-4175-1E870AAF3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CF78-F8E9-9E32-5873-464B2CC0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3"/>
            <a:ext cx="9150675" cy="12190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reminder on our basic concept from            C.R.S.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§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22-1-143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94991-B0A0-40A2-F4D7-FC83E5A7486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2" y="1982804"/>
            <a:ext cx="9474521" cy="45046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[Offensive Unwelcome Conduct or Communication]</a:t>
            </a:r>
          </a:p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[Connected to a Protected Class]</a:t>
            </a:r>
          </a:p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[Meeting a Defined Standard of Harm or Impact to the Student]</a:t>
            </a:r>
          </a:p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marL="0" indent="0" algn="ctr">
              <a:buNone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Discrimination or Harassment under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C.R.S. §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22-1-143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0DC14-FF23-A1DA-9250-B449871159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1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8CAC-D175-4F42-271E-DE3131582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Responding in the Moment</a:t>
            </a:r>
          </a:p>
        </p:txBody>
      </p:sp>
    </p:spTree>
    <p:extLst>
      <p:ext uri="{BB962C8B-B14F-4D97-AF65-F5344CB8AC3E}">
        <p14:creationId xmlns:p14="http://schemas.microsoft.com/office/powerpoint/2010/main" val="183651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F9565-BCCB-DA4D-2E16-5BE65DEB0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 for Responding in the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7C481-29B3-E3AC-1340-ACDD1B96A4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21F1B0B-8D4D-7CE0-8048-699AD23CF85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74655701"/>
              </p:ext>
            </p:extLst>
          </p:nvPr>
        </p:nvGraphicFramePr>
        <p:xfrm>
          <a:off x="1468813" y="2057402"/>
          <a:ext cx="9808772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534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79B73-1BC8-5E8C-EAEA-0D0BB9D7D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C81B-6ACA-CD44-EE4E-26FA5A44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26330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 for Responding in the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7F4BF-A28A-D374-AE61-8B7C7059EF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E5BA0B5-0215-9273-780C-658577EA2167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90325070"/>
              </p:ext>
            </p:extLst>
          </p:nvPr>
        </p:nvGraphicFramePr>
        <p:xfrm>
          <a:off x="1468813" y="1767155"/>
          <a:ext cx="9808772" cy="417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059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E77F-2865-FF6D-4853-AD933033A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3"/>
            <a:ext cx="9808773" cy="1016338"/>
          </a:xfrm>
        </p:spPr>
        <p:txBody>
          <a:bodyPr/>
          <a:lstStyle/>
          <a:p>
            <a:pPr algn="ctr"/>
            <a:r>
              <a:rPr lang="en-US" dirty="0"/>
              <a:t>Blaming vs. Supporting</a:t>
            </a:r>
          </a:p>
        </p:txBody>
      </p:sp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EFD39F61-2A1D-0A6A-4AC3-DFBB5D37D72B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898972442"/>
              </p:ext>
            </p:extLst>
          </p:nvPr>
        </p:nvGraphicFramePr>
        <p:xfrm>
          <a:off x="1487475" y="1446867"/>
          <a:ext cx="9790112" cy="49072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895056">
                  <a:extLst>
                    <a:ext uri="{9D8B030D-6E8A-4147-A177-3AD203B41FA5}">
                      <a16:colId xmlns:a16="http://schemas.microsoft.com/office/drawing/2014/main" val="1024551857"/>
                    </a:ext>
                  </a:extLst>
                </a:gridCol>
                <a:gridCol w="4895056">
                  <a:extLst>
                    <a:ext uri="{9D8B030D-6E8A-4147-A177-3AD203B41FA5}">
                      <a16:colId xmlns:a16="http://schemas.microsoft.com/office/drawing/2014/main" val="2575315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Instead of saying…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Try saying…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311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“Why didn’t you walk away?”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“Thank you for telling me—this took courage.”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504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“Try to ignore it next time.”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“We don’t want you to feel unsafe or harassed. Let’s talk about next steps together.”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7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“You just have to be more careful.”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“You have the right to feel safe and respected here.”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391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“If you dress like that, people are going to say things.”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“No one has the right to make comments about your appearance in a demeaning way.”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“They didn’t mean it that way.”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“Even if they didn’t intend something, I want to focus on how it impacted you.”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6417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0B589-F9A2-3C16-2944-E59797F94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0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E6CF7-1B46-4DA9-1779-F07BBB3B9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022A-28F2-0DB0-CA4F-3212CB3E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263303"/>
          </a:xfrm>
        </p:spPr>
        <p:txBody>
          <a:bodyPr anchor="ctr">
            <a:normAutofit/>
          </a:bodyPr>
          <a:lstStyle/>
          <a:p>
            <a:r>
              <a:rPr lang="en-US" dirty="0"/>
              <a:t>Best Practices for Responding in the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76D1A-BFEB-7607-542C-0AD0C3DBE3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496BD26-7F4E-D7EE-F9E8-3B41FA84449D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275580715"/>
              </p:ext>
            </p:extLst>
          </p:nvPr>
        </p:nvGraphicFramePr>
        <p:xfrm>
          <a:off x="1468813" y="1767155"/>
          <a:ext cx="9808772" cy="417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2561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5B23E-97BE-1B82-37FF-374849394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05DD-F292-0D35-A28E-2EC05029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dirty="0"/>
              <a:t>Best Practices for Responding in the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43AD7-7C69-6FE4-5B0E-F6A6A08273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A62BA44-82B1-C347-FAD2-26E5EFC5228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962454897"/>
              </p:ext>
            </p:extLst>
          </p:nvPr>
        </p:nvGraphicFramePr>
        <p:xfrm>
          <a:off x="1468814" y="1931436"/>
          <a:ext cx="9426868" cy="4306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9608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DB7358-0BCB-4DEB-B717-C1D7CC555F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9140</TotalTime>
  <Words>1149</Words>
  <Application>Microsoft Office PowerPoint</Application>
  <PresentationFormat>Widescreen</PresentationFormat>
  <Paragraphs>110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Tisa Offc Serif Pro</vt:lpstr>
      <vt:lpstr>Univers Light</vt:lpstr>
      <vt:lpstr>Custom</vt:lpstr>
      <vt:lpstr>Responding to Discrimination and Harassment</vt:lpstr>
      <vt:lpstr>Agenda for this Module</vt:lpstr>
      <vt:lpstr>A reminder on our basic concept from            C.R.S. § 22-1-143 </vt:lpstr>
      <vt:lpstr>Responding in the Moment</vt:lpstr>
      <vt:lpstr>Best Practices for Responding in the Moment</vt:lpstr>
      <vt:lpstr>Best Practices for Responding in the Moment</vt:lpstr>
      <vt:lpstr>Blaming vs. Supporting</vt:lpstr>
      <vt:lpstr>Best Practices for Responding in the Moment</vt:lpstr>
      <vt:lpstr>Best Practices for Responding in the Moment</vt:lpstr>
      <vt:lpstr>Core message</vt:lpstr>
      <vt:lpstr>Supportive Measures and Other Concrete Actions</vt:lpstr>
      <vt:lpstr>Supporting students after a report of discrimination or harassment.</vt:lpstr>
      <vt:lpstr>A note of caution…</vt:lpstr>
      <vt:lpstr>Supportive Measures </vt:lpstr>
      <vt:lpstr>Supportive Measures</vt:lpstr>
      <vt:lpstr>Supportive Measures</vt:lpstr>
      <vt:lpstr>Supportive Measures</vt:lpstr>
      <vt:lpstr>Supportive Measures</vt:lpstr>
      <vt:lpstr>Supportive Measures </vt:lpstr>
      <vt:lpstr>With each concrete action you take to respond to the harm caused by discrimination and harassment, you make a difference. 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Berge</dc:creator>
  <cp:lastModifiedBy>Michelle Berge</cp:lastModifiedBy>
  <cp:revision>84</cp:revision>
  <dcterms:created xsi:type="dcterms:W3CDTF">2025-05-03T15:23:54Z</dcterms:created>
  <dcterms:modified xsi:type="dcterms:W3CDTF">2025-06-06T22:18:52Z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