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48"/>
  </p:notesMasterIdLst>
  <p:sldIdLst>
    <p:sldId id="290" r:id="rId5"/>
    <p:sldId id="291" r:id="rId6"/>
    <p:sldId id="11472" r:id="rId7"/>
    <p:sldId id="11473" r:id="rId8"/>
    <p:sldId id="11474" r:id="rId9"/>
    <p:sldId id="302" r:id="rId10"/>
    <p:sldId id="11546" r:id="rId11"/>
    <p:sldId id="11495" r:id="rId12"/>
    <p:sldId id="262" r:id="rId13"/>
    <p:sldId id="11475" r:id="rId14"/>
    <p:sldId id="11552" r:id="rId15"/>
    <p:sldId id="11553" r:id="rId16"/>
    <p:sldId id="11558" r:id="rId17"/>
    <p:sldId id="11559" r:id="rId18"/>
    <p:sldId id="11574" r:id="rId19"/>
    <p:sldId id="11575" r:id="rId20"/>
    <p:sldId id="11560" r:id="rId21"/>
    <p:sldId id="11565" r:id="rId22"/>
    <p:sldId id="11566" r:id="rId23"/>
    <p:sldId id="11567" r:id="rId24"/>
    <p:sldId id="11568" r:id="rId25"/>
    <p:sldId id="11551" r:id="rId26"/>
    <p:sldId id="11573" r:id="rId27"/>
    <p:sldId id="11569" r:id="rId28"/>
    <p:sldId id="11570" r:id="rId29"/>
    <p:sldId id="11571" r:id="rId30"/>
    <p:sldId id="11572" r:id="rId31"/>
    <p:sldId id="264" r:id="rId32"/>
    <p:sldId id="268" r:id="rId33"/>
    <p:sldId id="269" r:id="rId34"/>
    <p:sldId id="274" r:id="rId35"/>
    <p:sldId id="275" r:id="rId36"/>
    <p:sldId id="276" r:id="rId37"/>
    <p:sldId id="280" r:id="rId38"/>
    <p:sldId id="282" r:id="rId39"/>
    <p:sldId id="286" r:id="rId40"/>
    <p:sldId id="289" r:id="rId41"/>
    <p:sldId id="11576" r:id="rId42"/>
    <p:sldId id="11468" r:id="rId43"/>
    <p:sldId id="296" r:id="rId44"/>
    <p:sldId id="295" r:id="rId45"/>
    <p:sldId id="11508" r:id="rId46"/>
    <p:sldId id="11365" r:id="rId47"/>
  </p:sldIdLst>
  <p:sldSz cx="9144000" cy="5143500" type="screen16x9"/>
  <p:notesSz cx="6858000" cy="9144000"/>
  <p:embeddedFontLst>
    <p:embeddedFont>
      <p:font typeface="Roboto" panose="02000000000000000000" pitchFamily="2" charset="0"/>
      <p:regular r:id="rId49"/>
      <p:bold r:id="rId50"/>
      <p:italic r:id="rId51"/>
      <p:boldItalic r:id="rId52"/>
    </p:embeddedFont>
    <p:embeddedFont>
      <p:font typeface="Tahoma" panose="020B060403050404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1"/>
    <a:srgbClr val="0F326D"/>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BCB11-913B-4DE7-AC0C-59DD2C3B4288}" v="139" dt="2025-11-19T22:48:26.569"/>
  </p1510:revLst>
</p1510:revInfo>
</file>

<file path=ppt/tableStyles.xml><?xml version="1.0" encoding="utf-8"?>
<a:tblStyleLst xmlns:a="http://schemas.openxmlformats.org/drawingml/2006/main" def="{68354708-4285-4236-B2BC-7500786986EC}">
  <a:tblStyle styleId="{68354708-4285-4236-B2BC-7500786986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81" autoAdjust="0"/>
  </p:normalViewPr>
  <p:slideViewPr>
    <p:cSldViewPr snapToGrid="0">
      <p:cViewPr varScale="1">
        <p:scale>
          <a:sx n="125" d="100"/>
          <a:sy n="125" d="100"/>
        </p:scale>
        <p:origin x="9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679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27649-E656-4525-2522-63DCF8F0B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154F4-640F-AEB1-B7F5-66692AEC4AD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A4AC162-C47B-D9D2-DE2B-42C5938DDE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039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544A-DB13-84D2-E19F-D3F4EA8D1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36E75-8C36-53FA-5270-79AD808B598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A6664A-230B-D254-71BC-C630E35DFFD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070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24421-17E0-0F49-30B3-574F1BB93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3DFB0-5BA9-3761-8175-A96EF2536F9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782B2E-A7C7-B0E3-49B4-BDF12796CCED}"/>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31871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910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8577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94DDC-46AF-9DD0-CD6C-38A66080C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3C0DF-B6BE-5472-B5CC-906632121B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90B486E-7E35-1F69-BA3A-0E1109C9E6B2}"/>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95555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9D86-7F26-BF7E-1341-AA63E15E6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6F53B-40BC-46F8-DC7D-29EB0A38B69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C3F9639-EF55-9C72-17F7-905B239A3A40}"/>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3434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31597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1061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8543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974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4DDEC-4FCE-5F3B-41B2-B99E7990F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8A34A-B94E-CE3F-FE74-2105D2BEAED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1C9441E-ED81-A579-9ABC-D1A2E1E6C138}"/>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55465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49323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de2a4912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9de2a4912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9e3a1e1fb3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9e3a1e1fb3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9e3a1e1fb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9e3a1e1fb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9e3a1e1fb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9e3a1e1fb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9de2a49125_0_40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425" cap="flat" cmpd="sng">
            <a:solidFill>
              <a:srgbClr val="000000"/>
            </a:solidFill>
            <a:prstDash val="solid"/>
            <a:round/>
            <a:headEnd type="none" w="sm" len="sm"/>
            <a:tailEnd type="none" w="sm" len="sm"/>
          </a:ln>
        </p:spPr>
      </p:sp>
      <p:sp>
        <p:nvSpPr>
          <p:cNvPr id="229" name="Google Shape;229;g39de2a49125_0_407:notes"/>
          <p:cNvSpPr txBox="1">
            <a:spLocks noGrp="1"/>
          </p:cNvSpPr>
          <p:nvPr>
            <p:ph type="body" idx="1"/>
          </p:nvPr>
        </p:nvSpPr>
        <p:spPr>
          <a:xfrm>
            <a:off x="1" y="3479931"/>
            <a:ext cx="6856500" cy="4947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a:p>
        </p:txBody>
      </p:sp>
      <p:sp>
        <p:nvSpPr>
          <p:cNvPr id="230" name="Google Shape;230;g39de2a49125_0_407:notes"/>
          <p:cNvSpPr txBox="1">
            <a:spLocks noGrp="1"/>
          </p:cNvSpPr>
          <p:nvPr>
            <p:ph type="dt" idx="10"/>
          </p:nvPr>
        </p:nvSpPr>
        <p:spPr>
          <a:xfrm>
            <a:off x="3884617" y="8534406"/>
            <a:ext cx="2971800" cy="6096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r>
              <a:rPr lang="en" sz="1400"/>
              <a:t>(added from Insert tab, Header &amp; Footer icon, Fixed Date and time)  1/23/2018</a:t>
            </a:r>
            <a:endParaRPr sz="1400"/>
          </a:p>
        </p:txBody>
      </p:sp>
      <p:sp>
        <p:nvSpPr>
          <p:cNvPr id="231" name="Google Shape;231;g39de2a49125_0_407:notes"/>
          <p:cNvSpPr txBox="1">
            <a:spLocks noGrp="1"/>
          </p:cNvSpPr>
          <p:nvPr>
            <p:ph type="ftr" idx="11"/>
          </p:nvPr>
        </p:nvSpPr>
        <p:spPr>
          <a:xfrm>
            <a:off x="4" y="8534409"/>
            <a:ext cx="2971800" cy="609600"/>
          </a:xfrm>
          <a:prstGeom prst="rect">
            <a:avLst/>
          </a:prstGeom>
          <a:noFill/>
          <a:ln>
            <a:noFill/>
          </a:ln>
        </p:spPr>
        <p:txBody>
          <a:bodyPr spcFirstLastPara="1" wrap="square" lIns="91275" tIns="45650" rIns="91275" bIns="45650" anchor="b" anchorCtr="0">
            <a:noAutofit/>
          </a:bodyPr>
          <a:lstStyle/>
          <a:p>
            <a:pPr marL="0" lvl="0" indent="0" algn="l" rtl="0">
              <a:spcBef>
                <a:spcPts val="0"/>
              </a:spcBef>
              <a:spcAft>
                <a:spcPts val="0"/>
              </a:spcAft>
              <a:buNone/>
            </a:pPr>
            <a:r>
              <a:rPr lang="en" sz="1400"/>
              <a:t>Presentation Title (added from Insert tab, Header &amp; Footer icon)</a:t>
            </a:r>
            <a:endParaRPr sz="1400"/>
          </a:p>
        </p:txBody>
      </p:sp>
      <p:sp>
        <p:nvSpPr>
          <p:cNvPr id="232" name="Google Shape;232;g39de2a49125_0_407:notes"/>
          <p:cNvSpPr txBox="1">
            <a:spLocks noGrp="1"/>
          </p:cNvSpPr>
          <p:nvPr>
            <p:ph type="sldNum" idx="12"/>
          </p:nvPr>
        </p:nvSpPr>
        <p:spPr>
          <a:xfrm>
            <a:off x="3339778" y="8876276"/>
            <a:ext cx="178500" cy="227700"/>
          </a:xfrm>
          <a:prstGeom prst="rect">
            <a:avLst/>
          </a:prstGeom>
          <a:noFill/>
          <a:ln>
            <a:noFill/>
          </a:ln>
        </p:spPr>
        <p:txBody>
          <a:bodyPr spcFirstLastPara="1" wrap="square" lIns="0" tIns="0" rIns="0" bIns="45650" anchor="ctr" anchorCtr="1">
            <a:noAutofit/>
          </a:bodyPr>
          <a:lstStyle/>
          <a:p>
            <a:pPr marL="0" lvl="0" indent="0" algn="ctr" rtl="0">
              <a:spcBef>
                <a:spcPts val="0"/>
              </a:spcBef>
              <a:spcAft>
                <a:spcPts val="0"/>
              </a:spcAft>
              <a:buNone/>
            </a:pPr>
            <a:fld id="{00000000-1234-1234-1234-123412341234}" type="slidenum">
              <a:rPr lang="en" sz="1400"/>
              <a:t>32</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9e3a1e1fb3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9e3a1e1fb3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9e3a1e1fb3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9e3a1e1fb3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9e97068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9e970687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069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9e3a1e1fb3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9e3a1e1fb3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9e3a1e1fb3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9e3a1e1fb3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762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7282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F269D-A657-4AB4-A9A2-A73857B27FBD}" type="slidenum">
              <a:t>41</a:t>
            </a:fld>
            <a:endParaRPr lang="en-US"/>
          </a:p>
        </p:txBody>
      </p:sp>
    </p:spTree>
    <p:extLst>
      <p:ext uri="{BB962C8B-B14F-4D97-AF65-F5344CB8AC3E}">
        <p14:creationId xmlns:p14="http://schemas.microsoft.com/office/powerpoint/2010/main" val="1898154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067931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
        <p:nvSpPr>
          <p:cNvPr id="160" name="Google Shape;160;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11/23/22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682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66f3ce6e8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66f3ce6e8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12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8739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5716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5047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127629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without image - Blue">
  <p:cSld name="Slide without image - Blue">
    <p:spTree>
      <p:nvGrpSpPr>
        <p:cNvPr id="1" name="Shape 188"/>
        <p:cNvGrpSpPr/>
        <p:nvPr/>
      </p:nvGrpSpPr>
      <p:grpSpPr>
        <a:xfrm>
          <a:off x="0" y="0"/>
          <a:ext cx="0" cy="0"/>
          <a:chOff x="0" y="0"/>
          <a:chExt cx="0" cy="0"/>
        </a:xfrm>
      </p:grpSpPr>
      <p:pic>
        <p:nvPicPr>
          <p:cNvPr id="189" name="Google Shape;189;p48"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cxnSp>
        <p:nvCxnSpPr>
          <p:cNvPr id="190" name="Google Shape;190;p48" descr="&quot;&quot;"/>
          <p:cNvCxnSpPr/>
          <p:nvPr/>
        </p:nvCxnSpPr>
        <p:spPr>
          <a:xfrm>
            <a:off x="0" y="918350"/>
            <a:ext cx="7479600" cy="0"/>
          </a:xfrm>
          <a:prstGeom prst="straightConnector1">
            <a:avLst/>
          </a:prstGeom>
          <a:noFill/>
          <a:ln w="19050" cap="flat" cmpd="sng">
            <a:solidFill>
              <a:srgbClr val="488BC9"/>
            </a:solidFill>
            <a:prstDash val="solid"/>
            <a:round/>
            <a:headEnd type="none" w="sm" len="sm"/>
            <a:tailEnd type="none" w="sm" len="sm"/>
          </a:ln>
        </p:spPr>
      </p:cxnSp>
      <p:sp>
        <p:nvSpPr>
          <p:cNvPr id="191" name="Google Shape;191;p48"/>
          <p:cNvSpPr txBox="1">
            <a:spLocks noGrp="1"/>
          </p:cNvSpPr>
          <p:nvPr>
            <p:ph type="title"/>
          </p:nvPr>
        </p:nvSpPr>
        <p:spPr>
          <a:xfrm>
            <a:off x="311700" y="105100"/>
            <a:ext cx="71679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92" name="Google Shape;192;p48"/>
          <p:cNvSpPr txBox="1">
            <a:spLocks noGrp="1"/>
          </p:cNvSpPr>
          <p:nvPr>
            <p:ph type="body" idx="1"/>
          </p:nvPr>
        </p:nvSpPr>
        <p:spPr>
          <a:xfrm>
            <a:off x="311700" y="1152475"/>
            <a:ext cx="5277900" cy="30348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193" name="Google Shape;193;p48"/>
          <p:cNvSpPr txBox="1">
            <a:spLocks noGrp="1"/>
          </p:cNvSpPr>
          <p:nvPr>
            <p:ph type="title" idx="2"/>
          </p:nvPr>
        </p:nvSpPr>
        <p:spPr>
          <a:xfrm>
            <a:off x="123875" y="4347400"/>
            <a:ext cx="7267200" cy="156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9pPr>
          </a:lstStyle>
          <a:p>
            <a:endParaRPr/>
          </a:p>
        </p:txBody>
      </p:sp>
      <p:sp>
        <p:nvSpPr>
          <p:cNvPr id="194" name="Google Shape;194;p48"/>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195" name="Google Shape;195;p48"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
        <p:nvSpPr>
          <p:cNvPr id="196" name="Google Shape;196;p4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8427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7FEE7-E082-34A7-48FF-015E14023AE5}"/>
              </a:ext>
            </a:extLst>
          </p:cNvPr>
          <p:cNvSpPr/>
          <p:nvPr userDrawn="1"/>
        </p:nvSpPr>
        <p:spPr>
          <a:xfrm>
            <a:off x="7658100" y="0"/>
            <a:ext cx="1485900" cy="51435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custDataLst>
      <p:tags r:id="rId1"/>
    </p:custDataLst>
    <p:extLst>
      <p:ext uri="{BB962C8B-B14F-4D97-AF65-F5344CB8AC3E}">
        <p14:creationId xmlns:p14="http://schemas.microsoft.com/office/powerpoint/2010/main" val="127112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05642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81000">
              <a:spcBef>
                <a:spcPts val="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81000" algn="ctr">
              <a:spcBef>
                <a:spcPts val="0"/>
              </a:spcBef>
              <a:spcAft>
                <a:spcPts val="0"/>
              </a:spcAft>
              <a:buSzPts val="2400"/>
              <a:buChar char="●"/>
              <a:defRPr/>
            </a:lvl1pPr>
            <a:lvl2pPr marL="914400" lvl="1" indent="-381000" algn="ctr">
              <a:spcBef>
                <a:spcPts val="0"/>
              </a:spcBef>
              <a:spcAft>
                <a:spcPts val="0"/>
              </a:spcAft>
              <a:buSzPts val="2400"/>
              <a:buChar char="○"/>
              <a:defRPr/>
            </a:lvl2pPr>
            <a:lvl3pPr marL="1371600" lvl="2" indent="-381000" algn="ctr">
              <a:spcBef>
                <a:spcPts val="0"/>
              </a:spcBef>
              <a:spcAft>
                <a:spcPts val="0"/>
              </a:spcAft>
              <a:buSzPts val="2400"/>
              <a:buChar char="■"/>
              <a:defRPr/>
            </a:lvl3pPr>
            <a:lvl4pPr marL="1828800" lvl="3" indent="-381000" algn="ctr">
              <a:spcBef>
                <a:spcPts val="0"/>
              </a:spcBef>
              <a:spcAft>
                <a:spcPts val="0"/>
              </a:spcAft>
              <a:buSzPts val="2400"/>
              <a:buChar char="●"/>
              <a:defRPr/>
            </a:lvl4pPr>
            <a:lvl5pPr marL="2286000" lvl="4" indent="-381000" algn="ctr">
              <a:spcBef>
                <a:spcPts val="0"/>
              </a:spcBef>
              <a:spcAft>
                <a:spcPts val="0"/>
              </a:spcAft>
              <a:buSzPts val="2400"/>
              <a:buChar char="○"/>
              <a:defRPr/>
            </a:lvl5pPr>
            <a:lvl6pPr marL="2743200" lvl="5" indent="-381000" algn="ctr">
              <a:spcBef>
                <a:spcPts val="0"/>
              </a:spcBef>
              <a:spcAft>
                <a:spcPts val="0"/>
              </a:spcAft>
              <a:buSzPts val="2400"/>
              <a:buChar char="■"/>
              <a:defRPr/>
            </a:lvl6pPr>
            <a:lvl7pPr marL="3200400" lvl="6" indent="-381000" algn="ctr">
              <a:spcBef>
                <a:spcPts val="0"/>
              </a:spcBef>
              <a:spcAft>
                <a:spcPts val="0"/>
              </a:spcAft>
              <a:buSzPts val="2400"/>
              <a:buChar char="●"/>
              <a:defRPr/>
            </a:lvl7pPr>
            <a:lvl8pPr marL="3657600" lvl="7" indent="-381000" algn="ctr">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42900" y="0"/>
            <a:ext cx="8457000" cy="9600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dk1"/>
              </a:buClr>
              <a:buSzPts val="3200"/>
              <a:buFont typeface="Calibri"/>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14"/>
          <p:cNvSpPr txBox="1">
            <a:spLocks noGrp="1"/>
          </p:cNvSpPr>
          <p:nvPr>
            <p:ph type="body" idx="1"/>
          </p:nvPr>
        </p:nvSpPr>
        <p:spPr>
          <a:xfrm>
            <a:off x="342900" y="1028699"/>
            <a:ext cx="8457000" cy="32577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4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62" name="Google Shape;62;p14"/>
          <p:cNvSpPr txBox="1">
            <a:spLocks noGrp="1"/>
          </p:cNvSpPr>
          <p:nvPr>
            <p:ph type="sldNum" idx="12"/>
          </p:nvPr>
        </p:nvSpPr>
        <p:spPr>
          <a:xfrm>
            <a:off x="8801100" y="5028084"/>
            <a:ext cx="117900" cy="123000"/>
          </a:xfrm>
          <a:prstGeom prst="rect">
            <a:avLst/>
          </a:prstGeom>
          <a:noFill/>
          <a:ln>
            <a:noFill/>
          </a:ln>
        </p:spPr>
        <p:txBody>
          <a:bodyPr spcFirstLastPara="1" wrap="square" lIns="0" tIns="0" rIns="0" bIns="0" anchor="b" anchorCtr="0">
            <a:spAutoFit/>
          </a:bodyPr>
          <a:lstStyle>
            <a:lvl1pPr marL="0" lvl="0" indent="0" algn="r">
              <a:spcBef>
                <a:spcPts val="0"/>
              </a:spcBef>
              <a:buNone/>
              <a:defRPr sz="800" b="0" i="0">
                <a:solidFill>
                  <a:schemeClr val="dk1"/>
                </a:solidFill>
                <a:latin typeface="Arial"/>
                <a:ea typeface="Arial"/>
                <a:cs typeface="Arial"/>
                <a:sym typeface="Arial"/>
              </a:defRPr>
            </a:lvl1pPr>
            <a:lvl2pPr marL="0" lvl="1" indent="0" algn="r">
              <a:spcBef>
                <a:spcPts val="0"/>
              </a:spcBef>
              <a:buNone/>
              <a:defRPr sz="800" b="0" i="0">
                <a:solidFill>
                  <a:schemeClr val="dk1"/>
                </a:solidFill>
                <a:latin typeface="Arial"/>
                <a:ea typeface="Arial"/>
                <a:cs typeface="Arial"/>
                <a:sym typeface="Arial"/>
              </a:defRPr>
            </a:lvl2pPr>
            <a:lvl3pPr marL="0" lvl="2" indent="0" algn="r">
              <a:spcBef>
                <a:spcPts val="0"/>
              </a:spcBef>
              <a:buNone/>
              <a:defRPr sz="800" b="0" i="0">
                <a:solidFill>
                  <a:schemeClr val="dk1"/>
                </a:solidFill>
                <a:latin typeface="Arial"/>
                <a:ea typeface="Arial"/>
                <a:cs typeface="Arial"/>
                <a:sym typeface="Arial"/>
              </a:defRPr>
            </a:lvl3pPr>
            <a:lvl4pPr marL="0" lvl="3" indent="0" algn="r">
              <a:spcBef>
                <a:spcPts val="0"/>
              </a:spcBef>
              <a:buNone/>
              <a:defRPr sz="800" b="0" i="0">
                <a:solidFill>
                  <a:schemeClr val="dk1"/>
                </a:solidFill>
                <a:latin typeface="Arial"/>
                <a:ea typeface="Arial"/>
                <a:cs typeface="Arial"/>
                <a:sym typeface="Arial"/>
              </a:defRPr>
            </a:lvl4pPr>
            <a:lvl5pPr marL="0" lvl="4" indent="0" algn="r">
              <a:spcBef>
                <a:spcPts val="0"/>
              </a:spcBef>
              <a:buNone/>
              <a:defRPr sz="800" b="0" i="0">
                <a:solidFill>
                  <a:schemeClr val="dk1"/>
                </a:solidFill>
                <a:latin typeface="Arial"/>
                <a:ea typeface="Arial"/>
                <a:cs typeface="Arial"/>
                <a:sym typeface="Arial"/>
              </a:defRPr>
            </a:lvl5pPr>
            <a:lvl6pPr marL="0" lvl="5" indent="0" algn="r">
              <a:spcBef>
                <a:spcPts val="0"/>
              </a:spcBef>
              <a:buNone/>
              <a:defRPr sz="800" b="0" i="0">
                <a:solidFill>
                  <a:schemeClr val="dk1"/>
                </a:solidFill>
                <a:latin typeface="Arial"/>
                <a:ea typeface="Arial"/>
                <a:cs typeface="Arial"/>
                <a:sym typeface="Arial"/>
              </a:defRPr>
            </a:lvl6pPr>
            <a:lvl7pPr marL="0" lvl="6" indent="0" algn="r">
              <a:spcBef>
                <a:spcPts val="0"/>
              </a:spcBef>
              <a:buNone/>
              <a:defRPr sz="800" b="0" i="0">
                <a:solidFill>
                  <a:schemeClr val="dk1"/>
                </a:solidFill>
                <a:latin typeface="Arial"/>
                <a:ea typeface="Arial"/>
                <a:cs typeface="Arial"/>
                <a:sym typeface="Arial"/>
              </a:defRPr>
            </a:lvl7pPr>
            <a:lvl8pPr marL="0" lvl="7" indent="0" algn="r">
              <a:spcBef>
                <a:spcPts val="0"/>
              </a:spcBef>
              <a:buNone/>
              <a:defRPr sz="800" b="0" i="0">
                <a:solidFill>
                  <a:schemeClr val="dk1"/>
                </a:solidFill>
                <a:latin typeface="Arial"/>
                <a:ea typeface="Arial"/>
                <a:cs typeface="Arial"/>
                <a:sym typeface="Arial"/>
              </a:defRPr>
            </a:lvl8pPr>
            <a:lvl9pPr marL="0" lvl="8" indent="0" algn="r">
              <a:spcBef>
                <a:spcPts val="0"/>
              </a:spcBef>
              <a:buNone/>
              <a:defRPr sz="80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0"/>
        <p:cNvGrpSpPr/>
        <p:nvPr/>
      </p:nvGrpSpPr>
      <p:grpSpPr>
        <a:xfrm>
          <a:off x="0" y="0"/>
          <a:ext cx="0" cy="0"/>
          <a:chOff x="0" y="0"/>
          <a:chExt cx="0" cy="0"/>
        </a:xfrm>
      </p:grpSpPr>
      <p:sp>
        <p:nvSpPr>
          <p:cNvPr id="311" name="Google Shape;311;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2" name="Google Shape;312;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17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4">
            <a:alphaModFix/>
          </a:blip>
          <a:stretch>
            <a:fillRect/>
          </a:stretch>
        </p:blipFill>
        <p:spPr>
          <a:xfrm>
            <a:off x="0" y="2663900"/>
            <a:ext cx="9443226" cy="5143500"/>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23F7B"/>
              </a:buClr>
              <a:buSzPts val="2800"/>
              <a:buFont typeface="Calibri"/>
              <a:buNone/>
              <a:defRPr sz="2800">
                <a:solidFill>
                  <a:srgbClr val="123F7B"/>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1pPr>
            <a:lvl2pPr marL="914400" lvl="1"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2pPr>
            <a:lvl3pPr marL="1371600" lvl="2"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3pPr>
            <a:lvl4pPr marL="1828800" lvl="3"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4pPr>
            <a:lvl5pPr marL="2286000" lvl="4"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5pPr>
            <a:lvl6pPr marL="2743200" lvl="5"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6pPr>
            <a:lvl7pPr marL="3200400" lvl="6"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7pPr>
            <a:lvl8pPr marL="3657600" lvl="7"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8pPr>
            <a:lvl9pPr marL="4114800" lvl="8" indent="-381000">
              <a:lnSpc>
                <a:spcPct val="115000"/>
              </a:lnSpc>
              <a:spcBef>
                <a:spcPts val="0"/>
              </a:spcBef>
              <a:spcAft>
                <a:spcPts val="0"/>
              </a:spcAft>
              <a:buClr>
                <a:srgbClr val="123F7B"/>
              </a:buClr>
              <a:buSzPts val="2400"/>
              <a:buFont typeface="Calibri"/>
              <a:buChar char="■"/>
              <a:defRPr sz="2400">
                <a:solidFill>
                  <a:srgbClr val="123F7B"/>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txBox="1"/>
          <p:nvPr/>
        </p:nvSpPr>
        <p:spPr>
          <a:xfrm>
            <a:off x="4897925" y="133675"/>
            <a:ext cx="4026900"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123F7B"/>
              </a:solidFill>
              <a:latin typeface="Calibri"/>
              <a:ea typeface="Calibri"/>
              <a:cs typeface="Calibri"/>
              <a:sym typeface="Calibri"/>
            </a:endParaRPr>
          </a:p>
        </p:txBody>
      </p:sp>
      <p:pic>
        <p:nvPicPr>
          <p:cNvPr id="11" name="Google Shape;11;p1" title="cde_logo_reverse-emblem.png"/>
          <p:cNvPicPr preferRelativeResize="0"/>
          <p:nvPr/>
        </p:nvPicPr>
        <p:blipFill>
          <a:blip r:embed="rId15">
            <a:alphaModFix/>
          </a:blip>
          <a:stretch>
            <a:fillRect/>
          </a:stretch>
        </p:blipFill>
        <p:spPr>
          <a:xfrm>
            <a:off x="0" y="4477171"/>
            <a:ext cx="1527001" cy="666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60" r:id="rId8"/>
    <p:sldLayoutId id="2147483663" r:id="rId9"/>
    <p:sldLayoutId id="2147483664"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mtss/individualized-problemsolvin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hyperlink" Target="https://us02web.zoom.us/survey/w5gP3luCOQP7y0eOuwtojpQbPOm9PrixiaM_Y_7cQZ1rsckvtw4.HAYAufY5ThoPM3QR/view?id=FsBJZ9vBQjO9pZtgzQcKqw#/sharePreview"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de.state.co.us/mtss/rti-training" TargetMode="Externa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hyperlink" Target="https://ucdenver.zoom.us/meeting/register/EKgNvtYNRG2SNfxQD9uv4Q#/registration" TargetMode="Externa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mailto:RTI@cde.state.co.us" TargetMode="External"/><Relationship Id="rId5" Type="http://schemas.openxmlformats.org/officeDocument/2006/relationships/hyperlink" Target="http://www.ed.cde.state.co.us/mtss&#160;" TargetMode="Externa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s02web.zoom.us/meeting/register/PlXw_OxYRZeJq927dR9dcQ"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FF85-DD63-A904-AC20-1AA8A5B9E0D8}"/>
              </a:ext>
            </a:extLst>
          </p:cNvPr>
          <p:cNvSpPr>
            <a:spLocks noGrp="1"/>
          </p:cNvSpPr>
          <p:nvPr>
            <p:ph type="title"/>
          </p:nvPr>
        </p:nvSpPr>
        <p:spPr>
          <a:xfrm>
            <a:off x="311700" y="815340"/>
            <a:ext cx="8520600" cy="1630680"/>
          </a:xfrm>
        </p:spPr>
        <p:txBody>
          <a:bodyPr>
            <a:noAutofit/>
          </a:bodyPr>
          <a:lstStyle/>
          <a:p>
            <a:pPr>
              <a:spcAft>
                <a:spcPts val="1800"/>
              </a:spcAft>
            </a:pPr>
            <a:r>
              <a:rPr lang="en-US" b="1" dirty="0">
                <a:latin typeface="+mn-lt"/>
              </a:rPr>
              <a:t>Data Literacy for Response to Intervention</a:t>
            </a:r>
            <a:endParaRPr lang="en-US" dirty="0">
              <a:latin typeface="+mn-lt"/>
            </a:endParaRPr>
          </a:p>
        </p:txBody>
      </p:sp>
      <p:sp>
        <p:nvSpPr>
          <p:cNvPr id="3" name="TextBox 2">
            <a:extLst>
              <a:ext uri="{FF2B5EF4-FFF2-40B4-BE49-F238E27FC236}">
                <a16:creationId xmlns:a16="http://schemas.microsoft.com/office/drawing/2014/main" id="{90C39D4D-647C-5417-EEF8-5101E3659CE5}"/>
              </a:ext>
            </a:extLst>
          </p:cNvPr>
          <p:cNvSpPr txBox="1"/>
          <p:nvPr/>
        </p:nvSpPr>
        <p:spPr>
          <a:xfrm>
            <a:off x="2107222" y="2895600"/>
            <a:ext cx="4801314" cy="646331"/>
          </a:xfrm>
          <a:prstGeom prst="rect">
            <a:avLst/>
          </a:prstGeom>
          <a:noFill/>
        </p:spPr>
        <p:txBody>
          <a:bodyPr wrap="none" rtlCol="0">
            <a:spAutoFit/>
          </a:bodyPr>
          <a:lstStyle/>
          <a:p>
            <a:r>
              <a:rPr lang="en-US" sz="3600" b="1" dirty="0">
                <a:solidFill>
                  <a:srgbClr val="123F7B"/>
                </a:solidFill>
                <a:latin typeface="+mn-lt"/>
                <a:ea typeface="Calibri"/>
                <a:cs typeface="Calibri"/>
                <a:sym typeface="Calibri"/>
              </a:rPr>
              <a:t>November </a:t>
            </a:r>
            <a:r>
              <a:rPr lang="en-US" sz="3600" b="1" dirty="0">
                <a:solidFill>
                  <a:srgbClr val="123F7B"/>
                </a:solidFill>
                <a:latin typeface="+mn-lt"/>
                <a:ea typeface="Calibri"/>
                <a:cs typeface="Calibri"/>
              </a:rPr>
              <a:t>20th, 2025</a:t>
            </a:r>
          </a:p>
        </p:txBody>
      </p:sp>
    </p:spTree>
    <p:extLst>
      <p:ext uri="{BB962C8B-B14F-4D97-AF65-F5344CB8AC3E}">
        <p14:creationId xmlns:p14="http://schemas.microsoft.com/office/powerpoint/2010/main" val="179994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6B3-C5EB-A456-5F1C-F3C4A3C8F161}"/>
              </a:ext>
            </a:extLst>
          </p:cNvPr>
          <p:cNvSpPr>
            <a:spLocks noGrp="1"/>
          </p:cNvSpPr>
          <p:nvPr>
            <p:ph type="title"/>
          </p:nvPr>
        </p:nvSpPr>
        <p:spPr>
          <a:xfrm>
            <a:off x="342900" y="158496"/>
            <a:ext cx="8457000" cy="801504"/>
          </a:xfrm>
        </p:spPr>
        <p:txBody>
          <a:bodyPr>
            <a:normAutofit/>
          </a:bodyPr>
          <a:lstStyle/>
          <a:p>
            <a:pPr algn="l"/>
            <a:r>
              <a:rPr lang="en-US" sz="3600" dirty="0">
                <a:latin typeface="+mj-lt"/>
              </a:rPr>
              <a:t>Fidelity Before Outcomes</a:t>
            </a:r>
          </a:p>
        </p:txBody>
      </p:sp>
      <p:sp>
        <p:nvSpPr>
          <p:cNvPr id="3" name="Text Placeholder 2">
            <a:extLst>
              <a:ext uri="{FF2B5EF4-FFF2-40B4-BE49-F238E27FC236}">
                <a16:creationId xmlns:a16="http://schemas.microsoft.com/office/drawing/2014/main" id="{740B22A7-DB86-3656-43C7-E6AEF2FA6312}"/>
              </a:ext>
            </a:extLst>
          </p:cNvPr>
          <p:cNvSpPr>
            <a:spLocks noGrp="1"/>
          </p:cNvSpPr>
          <p:nvPr>
            <p:ph type="body" idx="1"/>
          </p:nvPr>
        </p:nvSpPr>
        <p:spPr>
          <a:xfrm>
            <a:off x="342900" y="1028699"/>
            <a:ext cx="8457000" cy="2419039"/>
          </a:xfrm>
        </p:spPr>
        <p:txBody>
          <a:bodyPr/>
          <a:lstStyle/>
          <a:p>
            <a:pPr marL="101600" indent="0">
              <a:spcAft>
                <a:spcPts val="2400"/>
              </a:spcAft>
              <a:buNone/>
            </a:pPr>
            <a:r>
              <a:rPr lang="en-US" b="1" dirty="0">
                <a:latin typeface="+mn-lt"/>
              </a:rPr>
              <a:t>Implementation fidelity data </a:t>
            </a:r>
            <a:r>
              <a:rPr lang="en-US" dirty="0">
                <a:latin typeface="+mn-lt"/>
              </a:rPr>
              <a:t>measures how closely a program is delivered according to its original plan.</a:t>
            </a:r>
          </a:p>
          <a:p>
            <a:pPr marL="101600" indent="0">
              <a:buNone/>
            </a:pPr>
            <a:r>
              <a:rPr lang="en-US" b="1" dirty="0">
                <a:latin typeface="+mn-lt"/>
              </a:rPr>
              <a:t>Outcome data </a:t>
            </a:r>
            <a:r>
              <a:rPr lang="en-US" dirty="0">
                <a:latin typeface="+mn-lt"/>
              </a:rPr>
              <a:t>is information that measures the impact or results of a program, intervention, or process</a:t>
            </a:r>
          </a:p>
        </p:txBody>
      </p:sp>
    </p:spTree>
    <p:extLst>
      <p:ext uri="{BB962C8B-B14F-4D97-AF65-F5344CB8AC3E}">
        <p14:creationId xmlns:p14="http://schemas.microsoft.com/office/powerpoint/2010/main" val="344084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A074-37D9-CD0F-EAFB-8470D6620A3D}"/>
              </a:ext>
            </a:extLst>
          </p:cNvPr>
          <p:cNvSpPr>
            <a:spLocks noGrp="1"/>
          </p:cNvSpPr>
          <p:nvPr>
            <p:ph type="title"/>
          </p:nvPr>
        </p:nvSpPr>
        <p:spPr>
          <a:xfrm>
            <a:off x="457200" y="0"/>
            <a:ext cx="8342700" cy="960000"/>
          </a:xfrm>
        </p:spPr>
        <p:txBody>
          <a:bodyPr>
            <a:normAutofit/>
          </a:bodyPr>
          <a:lstStyle/>
          <a:p>
            <a:pPr algn="l"/>
            <a:r>
              <a:rPr lang="en-US" sz="3600" dirty="0">
                <a:solidFill>
                  <a:srgbClr val="0F326D"/>
                </a:solidFill>
                <a:latin typeface="+mj-lt"/>
              </a:rPr>
              <a:t>Decision Rules</a:t>
            </a:r>
          </a:p>
        </p:txBody>
      </p:sp>
      <p:sp>
        <p:nvSpPr>
          <p:cNvPr id="3" name="Content Placeholder 2">
            <a:extLst>
              <a:ext uri="{FF2B5EF4-FFF2-40B4-BE49-F238E27FC236}">
                <a16:creationId xmlns:a16="http://schemas.microsoft.com/office/drawing/2014/main" id="{0D305F81-75EC-90D7-DF6A-97F827DEEB5E}"/>
              </a:ext>
            </a:extLst>
          </p:cNvPr>
          <p:cNvSpPr>
            <a:spLocks noGrp="1"/>
          </p:cNvSpPr>
          <p:nvPr>
            <p:ph idx="1"/>
          </p:nvPr>
        </p:nvSpPr>
        <p:spPr>
          <a:xfrm>
            <a:off x="245192" y="1068446"/>
            <a:ext cx="7094391" cy="2991489"/>
          </a:xfrm>
        </p:spPr>
        <p:txBody>
          <a:bodyPr>
            <a:noAutofit/>
          </a:bodyPr>
          <a:lstStyle/>
          <a:p>
            <a:pPr marL="114300" indent="0">
              <a:buNone/>
            </a:pPr>
            <a:r>
              <a:rPr lang="en-US" sz="2400" dirty="0">
                <a:solidFill>
                  <a:srgbClr val="0F326D"/>
                </a:solidFill>
                <a:latin typeface="+mj-lt"/>
              </a:rPr>
              <a:t>Clear, predetermined guidelines or criteria that teams use to determine when a student requires additional support, when to adjust existing interventions, or when to consider reducing or discontinuing support. These rules ensure decisions are consistent, data-driven, and equitable.</a:t>
            </a:r>
          </a:p>
        </p:txBody>
      </p:sp>
      <p:pic>
        <p:nvPicPr>
          <p:cNvPr id="4" name="Picture 3">
            <a:extLst>
              <a:ext uri="{FF2B5EF4-FFF2-40B4-BE49-F238E27FC236}">
                <a16:creationId xmlns:a16="http://schemas.microsoft.com/office/drawing/2014/main" id="{17669A78-C599-9C29-2458-58FD0E1242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39331" y="230262"/>
            <a:ext cx="1459476" cy="1459476"/>
          </a:xfrm>
          <a:prstGeom prst="rect">
            <a:avLst/>
          </a:prstGeom>
        </p:spPr>
      </p:pic>
    </p:spTree>
    <p:extLst>
      <p:ext uri="{BB962C8B-B14F-4D97-AF65-F5344CB8AC3E}">
        <p14:creationId xmlns:p14="http://schemas.microsoft.com/office/powerpoint/2010/main" val="376440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E732-5D60-7935-2818-275811EFBE11}"/>
              </a:ext>
            </a:extLst>
          </p:cNvPr>
          <p:cNvSpPr>
            <a:spLocks noGrp="1"/>
          </p:cNvSpPr>
          <p:nvPr>
            <p:ph type="title"/>
          </p:nvPr>
        </p:nvSpPr>
        <p:spPr>
          <a:xfrm>
            <a:off x="95694" y="190885"/>
            <a:ext cx="9048306" cy="567314"/>
          </a:xfrm>
        </p:spPr>
        <p:txBody>
          <a:bodyPr>
            <a:noAutofit/>
          </a:bodyPr>
          <a:lstStyle/>
          <a:p>
            <a:r>
              <a:rPr lang="en-US" sz="3200" dirty="0">
                <a:solidFill>
                  <a:srgbClr val="0F326D"/>
                </a:solidFill>
                <a:latin typeface="+mj-lt"/>
              </a:rPr>
              <a:t>Behavior Intervention Decision Rules Example </a:t>
            </a:r>
          </a:p>
        </p:txBody>
      </p:sp>
      <p:sp>
        <p:nvSpPr>
          <p:cNvPr id="7" name="TextBox 6">
            <a:extLst>
              <a:ext uri="{FF2B5EF4-FFF2-40B4-BE49-F238E27FC236}">
                <a16:creationId xmlns:a16="http://schemas.microsoft.com/office/drawing/2014/main" id="{87B6711B-B25D-8619-85BA-55863F97686B}"/>
              </a:ext>
            </a:extLst>
          </p:cNvPr>
          <p:cNvSpPr txBox="1"/>
          <p:nvPr/>
        </p:nvSpPr>
        <p:spPr>
          <a:xfrm>
            <a:off x="2590645" y="859219"/>
            <a:ext cx="3962709" cy="1323439"/>
          </a:xfrm>
          <a:prstGeom prst="rect">
            <a:avLst/>
          </a:prstGeom>
          <a:noFill/>
        </p:spPr>
        <p:txBody>
          <a:bodyPr wrap="square">
            <a:spAutoFit/>
          </a:bodyPr>
          <a:lstStyle/>
          <a:p>
            <a:r>
              <a:rPr lang="en-US" sz="2000" b="1" dirty="0">
                <a:solidFill>
                  <a:srgbClr val="0F326D"/>
                </a:solidFill>
              </a:rPr>
              <a:t>Michael Scott’s School for Tots </a:t>
            </a:r>
          </a:p>
          <a:p>
            <a:pPr marL="285750" indent="-285750">
              <a:buFont typeface="Arial" panose="020B0604020202020204" pitchFamily="34" charset="0"/>
              <a:buChar char="•"/>
            </a:pPr>
            <a:r>
              <a:rPr lang="en-US" sz="2000" dirty="0">
                <a:solidFill>
                  <a:srgbClr val="0F326D"/>
                </a:solidFill>
              </a:rPr>
              <a:t>564 students enrolled</a:t>
            </a:r>
          </a:p>
          <a:p>
            <a:pPr marL="285750" indent="-285750">
              <a:buFont typeface="Arial" panose="020B0604020202020204" pitchFamily="34" charset="0"/>
              <a:buChar char="•"/>
            </a:pPr>
            <a:r>
              <a:rPr lang="en-US" sz="2000" dirty="0">
                <a:solidFill>
                  <a:srgbClr val="0F326D"/>
                </a:solidFill>
              </a:rPr>
              <a:t>100 4th grade students </a:t>
            </a:r>
          </a:p>
          <a:p>
            <a:pPr marL="285750" indent="-285750">
              <a:buFont typeface="Arial" panose="020B0604020202020204" pitchFamily="34" charset="0"/>
              <a:buChar char="•"/>
            </a:pPr>
            <a:r>
              <a:rPr lang="en-US" sz="2000" dirty="0">
                <a:solidFill>
                  <a:srgbClr val="0F326D"/>
                </a:solidFill>
              </a:rPr>
              <a:t>Suburban</a:t>
            </a:r>
          </a:p>
        </p:txBody>
      </p:sp>
      <p:pic>
        <p:nvPicPr>
          <p:cNvPr id="2052" name="Picture 4">
            <a:extLst>
              <a:ext uri="{FF2B5EF4-FFF2-40B4-BE49-F238E27FC236}">
                <a16:creationId xmlns:a16="http://schemas.microsoft.com/office/drawing/2014/main" id="{68D0A691-0527-BE9C-3F69-FDC4B719B3D8}"/>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8252" y="2283678"/>
            <a:ext cx="2767895" cy="217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88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307FD-FBBB-2FD3-B9CE-20412A587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1295B-8467-1AD3-58F5-6FE9F75E229D}"/>
              </a:ext>
            </a:extLst>
          </p:cNvPr>
          <p:cNvSpPr>
            <a:spLocks noGrp="1"/>
          </p:cNvSpPr>
          <p:nvPr>
            <p:ph type="title"/>
          </p:nvPr>
        </p:nvSpPr>
        <p:spPr>
          <a:xfrm>
            <a:off x="245194" y="190885"/>
            <a:ext cx="8453963" cy="567314"/>
          </a:xfrm>
        </p:spPr>
        <p:txBody>
          <a:bodyPr>
            <a:noAutofit/>
          </a:bodyPr>
          <a:lstStyle/>
          <a:p>
            <a:r>
              <a:rPr lang="en-US" sz="3200" dirty="0">
                <a:solidFill>
                  <a:srgbClr val="0F326D"/>
                </a:solidFill>
                <a:latin typeface="+mj-lt"/>
              </a:rPr>
              <a:t>Aggregated Universal Screener Data</a:t>
            </a:r>
          </a:p>
        </p:txBody>
      </p:sp>
      <p:sp>
        <p:nvSpPr>
          <p:cNvPr id="16" name="Rectangle 15">
            <a:extLst>
              <a:ext uri="{FF2B5EF4-FFF2-40B4-BE49-F238E27FC236}">
                <a16:creationId xmlns:a16="http://schemas.microsoft.com/office/drawing/2014/main" id="{704DD12B-57AA-FE99-49F4-4E6330274B9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4140" y="980303"/>
            <a:ext cx="2957384" cy="406949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Rectangle 16">
            <a:extLst>
              <a:ext uri="{FF2B5EF4-FFF2-40B4-BE49-F238E27FC236}">
                <a16:creationId xmlns:a16="http://schemas.microsoft.com/office/drawing/2014/main" id="{F4B0EEB1-D2D6-2F79-E0F6-260EA1E4A4A1}"/>
              </a:ext>
              <a:ext uri="{C183D7F6-B498-43B3-948B-1728B52AA6E4}">
                <adec:decorative xmlns:adec="http://schemas.microsoft.com/office/drawing/2017/decorative" val="1"/>
              </a:ext>
            </a:extLst>
          </p:cNvPr>
          <p:cNvSpPr/>
          <p:nvPr/>
        </p:nvSpPr>
        <p:spPr>
          <a:xfrm>
            <a:off x="3093308" y="980303"/>
            <a:ext cx="2957384" cy="4069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3B48B7-AC74-BE97-76F7-0EC106F1830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112476" y="980303"/>
            <a:ext cx="2957384" cy="4069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169AEB-5D05-888E-7448-1A352D42769F}"/>
              </a:ext>
            </a:extLst>
          </p:cNvPr>
          <p:cNvSpPr txBox="1"/>
          <p:nvPr/>
        </p:nvSpPr>
        <p:spPr>
          <a:xfrm>
            <a:off x="44240" y="980303"/>
            <a:ext cx="3083086" cy="4185761"/>
          </a:xfrm>
          <a:prstGeom prst="rect">
            <a:avLst/>
          </a:prstGeom>
          <a:noFill/>
        </p:spPr>
        <p:txBody>
          <a:bodyPr wrap="square" rtlCol="0">
            <a:spAutoFit/>
          </a:bodyPr>
          <a:lstStyle/>
          <a:p>
            <a:pPr lvl="0" algn="ctr">
              <a:spcAft>
                <a:spcPts val="1800"/>
              </a:spcAft>
              <a:defRPr/>
            </a:pPr>
            <a:r>
              <a:rPr lang="en-US" sz="1800" u="sng" dirty="0"/>
              <a:t>Reading Screener Results</a:t>
            </a:r>
            <a:endParaRPr lang="en-US" sz="1800" dirty="0"/>
          </a:p>
          <a:p>
            <a:pPr marL="285750" lvl="0" indent="-285750" algn="ctr">
              <a:buFont typeface="Arial" panose="020B0604020202020204" pitchFamily="34" charset="0"/>
              <a:buChar char="•"/>
              <a:defRPr/>
            </a:pPr>
            <a:r>
              <a:rPr lang="en-US" sz="1800" dirty="0"/>
              <a:t>Above 50th percentile: 	</a:t>
            </a:r>
          </a:p>
          <a:p>
            <a:pPr lvl="0" algn="ctr">
              <a:spcAft>
                <a:spcPts val="1800"/>
              </a:spcAft>
              <a:defRPr/>
            </a:pPr>
            <a:r>
              <a:rPr lang="en-US" sz="1800" dirty="0"/>
              <a:t>82 students</a:t>
            </a:r>
          </a:p>
          <a:p>
            <a:pPr marL="285750" lvl="0" indent="-285750" algn="ctr">
              <a:buFont typeface="Arial" panose="020B0604020202020204" pitchFamily="34" charset="0"/>
              <a:buChar char="•"/>
              <a:defRPr/>
            </a:pPr>
            <a:r>
              <a:rPr lang="en-US" sz="1800" dirty="0"/>
              <a:t>21st–50th percentile: </a:t>
            </a:r>
          </a:p>
          <a:p>
            <a:pPr lvl="0" algn="ctr">
              <a:spcAft>
                <a:spcPts val="1800"/>
              </a:spcAft>
              <a:defRPr/>
            </a:pPr>
            <a:r>
              <a:rPr lang="en-US" sz="1800" dirty="0"/>
              <a:t>12 students</a:t>
            </a:r>
          </a:p>
          <a:p>
            <a:pPr marL="285750" lvl="0" indent="-285750" algn="ctr">
              <a:buFont typeface="Arial" panose="020B0604020202020204" pitchFamily="34" charset="0"/>
              <a:buChar char="•"/>
              <a:defRPr/>
            </a:pPr>
            <a:r>
              <a:rPr lang="en-US" sz="1800" dirty="0"/>
              <a:t>Below 20th percentile: </a:t>
            </a:r>
          </a:p>
          <a:p>
            <a:pPr lvl="0" algn="ctr">
              <a:spcAft>
                <a:spcPts val="5400"/>
              </a:spcAft>
              <a:defRPr/>
            </a:pPr>
            <a:r>
              <a:rPr lang="en-US" sz="1800" dirty="0"/>
              <a:t>6 students</a:t>
            </a:r>
          </a:p>
          <a:p>
            <a:pPr lvl="0" algn="ctr">
              <a:defRPr/>
            </a:pPr>
            <a:r>
              <a:rPr lang="en-US" sz="1800" dirty="0"/>
              <a:t>Average Score: 205 (national average ~200)</a:t>
            </a:r>
          </a:p>
          <a:p>
            <a:endParaRPr lang="en-US" dirty="0"/>
          </a:p>
        </p:txBody>
      </p:sp>
      <p:sp>
        <p:nvSpPr>
          <p:cNvPr id="20" name="TextBox 19">
            <a:extLst>
              <a:ext uri="{FF2B5EF4-FFF2-40B4-BE49-F238E27FC236}">
                <a16:creationId xmlns:a16="http://schemas.microsoft.com/office/drawing/2014/main" id="{3192793C-A83F-7A2C-8183-D19B7537B3C2}"/>
              </a:ext>
            </a:extLst>
          </p:cNvPr>
          <p:cNvSpPr txBox="1">
            <a:spLocks noGrp="1" noRot="1" noMove="1" noResize="1" noEditPoints="1" noAdjustHandles="1" noChangeArrowheads="1" noChangeShapeType="1"/>
          </p:cNvSpPr>
          <p:nvPr/>
        </p:nvSpPr>
        <p:spPr>
          <a:xfrm>
            <a:off x="3093308" y="980303"/>
            <a:ext cx="2957384" cy="4185761"/>
          </a:xfrm>
          <a:prstGeom prst="rect">
            <a:avLst/>
          </a:prstGeom>
          <a:noFill/>
        </p:spPr>
        <p:txBody>
          <a:bodyPr wrap="square" rtlCol="0">
            <a:spAutoFit/>
          </a:bodyPr>
          <a:lstStyle/>
          <a:p>
            <a:pPr algn="ctr">
              <a:spcAft>
                <a:spcPts val="1800"/>
              </a:spcAft>
            </a:pPr>
            <a:r>
              <a:rPr lang="en-US" sz="1800" u="sng" dirty="0"/>
              <a:t>Math Screener Results</a:t>
            </a:r>
            <a:endParaRPr lang="en-US" sz="1800" dirty="0"/>
          </a:p>
          <a:p>
            <a:pPr marL="285750" indent="-285750" algn="ctr">
              <a:buFont typeface="Arial" panose="020B0604020202020204" pitchFamily="34" charset="0"/>
              <a:buChar char="•"/>
            </a:pPr>
            <a:r>
              <a:rPr lang="en-US" sz="1800" dirty="0"/>
              <a:t>Above 50th percentile: </a:t>
            </a:r>
          </a:p>
          <a:p>
            <a:pPr algn="ctr">
              <a:spcAft>
                <a:spcPts val="1800"/>
              </a:spcAft>
            </a:pPr>
            <a:r>
              <a:rPr lang="en-US" sz="1800" dirty="0"/>
              <a:t>76 students</a:t>
            </a:r>
          </a:p>
          <a:p>
            <a:pPr marL="285750" indent="-285750" algn="ctr">
              <a:buFont typeface="Arial" panose="020B0604020202020204" pitchFamily="34" charset="0"/>
              <a:buChar char="•"/>
            </a:pPr>
            <a:r>
              <a:rPr lang="en-US" sz="1800" dirty="0"/>
              <a:t>21st–50th percentile: </a:t>
            </a:r>
          </a:p>
          <a:p>
            <a:pPr algn="ctr">
              <a:spcAft>
                <a:spcPts val="1800"/>
              </a:spcAft>
            </a:pPr>
            <a:r>
              <a:rPr lang="en-US" sz="1800" dirty="0"/>
              <a:t>16 students</a:t>
            </a:r>
          </a:p>
          <a:p>
            <a:pPr marL="285750" indent="-285750" algn="ctr">
              <a:buFont typeface="Arial" panose="020B0604020202020204" pitchFamily="34" charset="0"/>
              <a:buChar char="•"/>
            </a:pPr>
            <a:r>
              <a:rPr lang="en-US" sz="1800" dirty="0"/>
              <a:t>Below 20th percentile: </a:t>
            </a:r>
          </a:p>
          <a:p>
            <a:pPr algn="ctr">
              <a:spcAft>
                <a:spcPts val="5400"/>
              </a:spcAft>
            </a:pPr>
            <a:r>
              <a:rPr lang="en-US" sz="1800" dirty="0"/>
              <a:t>8 students</a:t>
            </a:r>
          </a:p>
          <a:p>
            <a:pPr algn="ctr"/>
            <a:r>
              <a:rPr lang="en-US" sz="1800" dirty="0"/>
              <a:t>Average Score: 203 (national average ~201)</a:t>
            </a:r>
          </a:p>
          <a:p>
            <a:endParaRPr lang="en-US" dirty="0"/>
          </a:p>
        </p:txBody>
      </p:sp>
      <p:sp>
        <p:nvSpPr>
          <p:cNvPr id="21" name="TextBox 20">
            <a:extLst>
              <a:ext uri="{FF2B5EF4-FFF2-40B4-BE49-F238E27FC236}">
                <a16:creationId xmlns:a16="http://schemas.microsoft.com/office/drawing/2014/main" id="{22758305-1535-1724-8C44-1955E7617818}"/>
              </a:ext>
            </a:extLst>
          </p:cNvPr>
          <p:cNvSpPr txBox="1">
            <a:spLocks noGrp="1" noRot="1" noMove="1" noResize="1" noEditPoints="1" noAdjustHandles="1" noChangeArrowheads="1" noChangeShapeType="1"/>
          </p:cNvSpPr>
          <p:nvPr/>
        </p:nvSpPr>
        <p:spPr>
          <a:xfrm>
            <a:off x="6112476" y="980303"/>
            <a:ext cx="2957384" cy="2723823"/>
          </a:xfrm>
          <a:prstGeom prst="rect">
            <a:avLst/>
          </a:prstGeom>
          <a:noFill/>
        </p:spPr>
        <p:txBody>
          <a:bodyPr wrap="square" rtlCol="0">
            <a:spAutoFit/>
          </a:bodyPr>
          <a:lstStyle/>
          <a:p>
            <a:pPr algn="ctr">
              <a:spcAft>
                <a:spcPts val="1800"/>
              </a:spcAft>
            </a:pPr>
            <a:r>
              <a:rPr lang="en-US" sz="1800" u="sng" dirty="0"/>
              <a:t>Behavior Screener Results</a:t>
            </a:r>
            <a:endParaRPr lang="en-US" sz="1800" dirty="0"/>
          </a:p>
          <a:p>
            <a:pPr marL="285750" indent="-285750" algn="ctr">
              <a:buFont typeface="Arial" panose="020B0604020202020204" pitchFamily="34" charset="0"/>
              <a:buChar char="•"/>
            </a:pPr>
            <a:r>
              <a:rPr lang="en-US" sz="1800" dirty="0"/>
              <a:t>Low Risk (0-3): </a:t>
            </a:r>
          </a:p>
          <a:p>
            <a:pPr algn="ctr">
              <a:spcAft>
                <a:spcPts val="1800"/>
              </a:spcAft>
            </a:pPr>
            <a:r>
              <a:rPr lang="en-US" sz="1800" dirty="0"/>
              <a:t>86 students</a:t>
            </a:r>
          </a:p>
          <a:p>
            <a:pPr marL="285750" indent="-285750" algn="ctr">
              <a:buFont typeface="Arial" panose="020B0604020202020204" pitchFamily="34" charset="0"/>
              <a:buChar char="•"/>
            </a:pPr>
            <a:r>
              <a:rPr lang="en-US" sz="1800" dirty="0"/>
              <a:t>Moderate Risk (4-8): </a:t>
            </a:r>
          </a:p>
          <a:p>
            <a:pPr algn="ctr">
              <a:spcAft>
                <a:spcPts val="1800"/>
              </a:spcAft>
            </a:pPr>
            <a:r>
              <a:rPr lang="en-US" sz="1800" dirty="0"/>
              <a:t>10 students</a:t>
            </a:r>
          </a:p>
          <a:p>
            <a:pPr marL="285750" indent="-285750" algn="ctr">
              <a:buFont typeface="Arial" panose="020B0604020202020204" pitchFamily="34" charset="0"/>
              <a:buChar char="•"/>
            </a:pPr>
            <a:r>
              <a:rPr lang="en-US" sz="1800" dirty="0"/>
              <a:t>High Risk (9-15): </a:t>
            </a:r>
          </a:p>
          <a:p>
            <a:pPr algn="ctr"/>
            <a:r>
              <a:rPr lang="en-US" sz="1800" dirty="0"/>
              <a:t>4 students </a:t>
            </a:r>
          </a:p>
        </p:txBody>
      </p:sp>
    </p:spTree>
    <p:extLst>
      <p:ext uri="{BB962C8B-B14F-4D97-AF65-F5344CB8AC3E}">
        <p14:creationId xmlns:p14="http://schemas.microsoft.com/office/powerpoint/2010/main" val="315724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2E475-8BA7-EE3A-C63E-F93C5B058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AD9EA-EDF8-07C4-0BEA-2E16D112531C}"/>
              </a:ext>
            </a:extLst>
          </p:cNvPr>
          <p:cNvSpPr>
            <a:spLocks noGrp="1"/>
          </p:cNvSpPr>
          <p:nvPr>
            <p:ph type="title"/>
          </p:nvPr>
        </p:nvSpPr>
        <p:spPr>
          <a:xfrm>
            <a:off x="140043" y="190885"/>
            <a:ext cx="8929817" cy="567314"/>
          </a:xfrm>
        </p:spPr>
        <p:txBody>
          <a:bodyPr>
            <a:noAutofit/>
          </a:bodyPr>
          <a:lstStyle/>
          <a:p>
            <a:r>
              <a:rPr lang="en-US" sz="2800">
                <a:solidFill>
                  <a:srgbClr val="0F326D"/>
                </a:solidFill>
                <a:latin typeface="+mj-lt"/>
              </a:rPr>
              <a:t>Aggregated Universal Screener Data – First Glance</a:t>
            </a:r>
          </a:p>
        </p:txBody>
      </p:sp>
      <p:sp>
        <p:nvSpPr>
          <p:cNvPr id="16" name="Rectangle 15">
            <a:extLst>
              <a:ext uri="{FF2B5EF4-FFF2-40B4-BE49-F238E27FC236}">
                <a16:creationId xmlns:a16="http://schemas.microsoft.com/office/drawing/2014/main" id="{6999DFB9-1EB4-964E-CC48-014D0620B635}"/>
              </a:ext>
              <a:ext uri="{C183D7F6-B498-43B3-948B-1728B52AA6E4}">
                <adec:decorative xmlns:adec="http://schemas.microsoft.com/office/drawing/2017/decorative" val="1"/>
              </a:ext>
            </a:extLst>
          </p:cNvPr>
          <p:cNvSpPr/>
          <p:nvPr/>
        </p:nvSpPr>
        <p:spPr>
          <a:xfrm>
            <a:off x="74140" y="980303"/>
            <a:ext cx="2957384" cy="4069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0C36BD-A150-DA24-329B-FEBC1238CCA7}"/>
              </a:ext>
            </a:extLst>
          </p:cNvPr>
          <p:cNvSpPr txBox="1"/>
          <p:nvPr/>
        </p:nvSpPr>
        <p:spPr>
          <a:xfrm>
            <a:off x="74140" y="1087976"/>
            <a:ext cx="2957384" cy="2723823"/>
          </a:xfrm>
          <a:prstGeom prst="rect">
            <a:avLst/>
          </a:prstGeom>
          <a:noFill/>
        </p:spPr>
        <p:txBody>
          <a:bodyPr wrap="square" rtlCol="0">
            <a:spAutoFit/>
          </a:bodyPr>
          <a:lstStyle/>
          <a:p>
            <a:pPr algn="ctr">
              <a:spcAft>
                <a:spcPts val="1800"/>
              </a:spcAft>
            </a:pPr>
            <a:r>
              <a:rPr lang="en-US" sz="1800" u="sng" dirty="0"/>
              <a:t>Reading Screener Results</a:t>
            </a:r>
            <a:endParaRPr lang="en-US" sz="1800" dirty="0"/>
          </a:p>
          <a:p>
            <a:pPr marL="285750" indent="-285750" algn="ctr">
              <a:buFont typeface="Arial" panose="020B0604020202020204" pitchFamily="34" charset="0"/>
              <a:buChar char="•"/>
            </a:pPr>
            <a:r>
              <a:rPr lang="en-US" sz="1800" dirty="0"/>
              <a:t>Above 50th percentile: 	</a:t>
            </a:r>
          </a:p>
          <a:p>
            <a:pPr algn="ctr">
              <a:spcAft>
                <a:spcPts val="1800"/>
              </a:spcAft>
            </a:pPr>
            <a:r>
              <a:rPr lang="en-US" sz="1800" dirty="0"/>
              <a:t>82 students</a:t>
            </a:r>
          </a:p>
          <a:p>
            <a:pPr marL="285750" indent="-285750" algn="ctr">
              <a:buFont typeface="Arial" panose="020B0604020202020204" pitchFamily="34" charset="0"/>
              <a:buChar char="•"/>
            </a:pPr>
            <a:r>
              <a:rPr lang="en-US" sz="1800" dirty="0"/>
              <a:t>21st–50th percentile: </a:t>
            </a:r>
          </a:p>
          <a:p>
            <a:pPr algn="ctr">
              <a:spcAft>
                <a:spcPts val="1800"/>
              </a:spcAft>
            </a:pPr>
            <a:r>
              <a:rPr lang="en-US" sz="1800" dirty="0">
                <a:highlight>
                  <a:srgbClr val="FFFF00"/>
                </a:highlight>
              </a:rPr>
              <a:t>12 students</a:t>
            </a:r>
            <a:endParaRPr lang="en-US" sz="1800" dirty="0"/>
          </a:p>
          <a:p>
            <a:pPr marL="285750" indent="-285750" algn="ctr">
              <a:buFont typeface="Arial" panose="020B0604020202020204" pitchFamily="34" charset="0"/>
              <a:buChar char="•"/>
            </a:pPr>
            <a:r>
              <a:rPr lang="en-US" sz="1800" dirty="0"/>
              <a:t>Below 20th percentile: </a:t>
            </a:r>
          </a:p>
          <a:p>
            <a:pPr algn="ctr"/>
            <a:r>
              <a:rPr lang="en-US" sz="1800" dirty="0">
                <a:highlight>
                  <a:srgbClr val="FFFF00"/>
                </a:highlight>
              </a:rPr>
              <a:t>6 students</a:t>
            </a:r>
            <a:endParaRPr lang="en-US" sz="1800" dirty="0"/>
          </a:p>
        </p:txBody>
      </p:sp>
      <p:sp>
        <p:nvSpPr>
          <p:cNvPr id="3" name="Rectangle 2" descr="18% of students are identified for evaluation from the Reading Screener Results">
            <a:extLst>
              <a:ext uri="{FF2B5EF4-FFF2-40B4-BE49-F238E27FC236}">
                <a16:creationId xmlns:a16="http://schemas.microsoft.com/office/drawing/2014/main" id="{AE85AD7B-4E08-3DEF-110C-34ADA9A48162}"/>
              </a:ext>
              <a:ext uri="{C183D7F6-B498-43B3-948B-1728B52AA6E4}">
                <adec:decorative xmlns:adec="http://schemas.microsoft.com/office/drawing/2017/decorative" val="0"/>
              </a:ext>
            </a:extLst>
          </p:cNvPr>
          <p:cNvSpPr/>
          <p:nvPr/>
        </p:nvSpPr>
        <p:spPr>
          <a:xfrm>
            <a:off x="351816" y="4108094"/>
            <a:ext cx="2377440" cy="606221"/>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B64DCF-D63D-EF12-A58A-8E625E912E78}"/>
              </a:ext>
              <a:ext uri="{C183D7F6-B498-43B3-948B-1728B52AA6E4}">
                <adec:decorative xmlns:adec="http://schemas.microsoft.com/office/drawing/2017/decorative" val="1"/>
              </a:ext>
            </a:extLst>
          </p:cNvPr>
          <p:cNvSpPr txBox="1"/>
          <p:nvPr/>
        </p:nvSpPr>
        <p:spPr>
          <a:xfrm>
            <a:off x="612403" y="4253395"/>
            <a:ext cx="1930998" cy="338554"/>
          </a:xfrm>
          <a:prstGeom prst="rect">
            <a:avLst/>
          </a:prstGeom>
          <a:noFill/>
        </p:spPr>
        <p:txBody>
          <a:bodyPr wrap="square" rtlCol="0">
            <a:spAutoFit/>
          </a:bodyPr>
          <a:lstStyle/>
          <a:p>
            <a:r>
              <a:rPr lang="en-US" sz="1600" dirty="0">
                <a:highlight>
                  <a:srgbClr val="FFFF00"/>
                </a:highlight>
              </a:rPr>
              <a:t>18% of students</a:t>
            </a:r>
          </a:p>
        </p:txBody>
      </p:sp>
      <p:sp>
        <p:nvSpPr>
          <p:cNvPr id="17" name="Rectangle 16">
            <a:extLst>
              <a:ext uri="{FF2B5EF4-FFF2-40B4-BE49-F238E27FC236}">
                <a16:creationId xmlns:a16="http://schemas.microsoft.com/office/drawing/2014/main" id="{39A61526-5621-B02A-72E2-37AC4C9D209F}"/>
              </a:ext>
              <a:ext uri="{C183D7F6-B498-43B3-948B-1728B52AA6E4}">
                <adec:decorative xmlns:adec="http://schemas.microsoft.com/office/drawing/2017/decorative" val="1"/>
              </a:ext>
            </a:extLst>
          </p:cNvPr>
          <p:cNvSpPr/>
          <p:nvPr/>
        </p:nvSpPr>
        <p:spPr>
          <a:xfrm>
            <a:off x="3093308" y="980303"/>
            <a:ext cx="2957384" cy="4069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B9A23B-1EA3-B93B-1D33-EBCE20758ADD}"/>
              </a:ext>
            </a:extLst>
          </p:cNvPr>
          <p:cNvSpPr txBox="1"/>
          <p:nvPr/>
        </p:nvSpPr>
        <p:spPr>
          <a:xfrm>
            <a:off x="3031524" y="1087976"/>
            <a:ext cx="2957384" cy="3493264"/>
          </a:xfrm>
          <a:prstGeom prst="rect">
            <a:avLst/>
          </a:prstGeom>
          <a:noFill/>
        </p:spPr>
        <p:txBody>
          <a:bodyPr wrap="square" rtlCol="0">
            <a:spAutoFit/>
          </a:bodyPr>
          <a:lstStyle/>
          <a:p>
            <a:pPr algn="ctr">
              <a:spcAft>
                <a:spcPts val="1800"/>
              </a:spcAft>
            </a:pPr>
            <a:r>
              <a:rPr lang="en-US" sz="1800" u="sng" dirty="0"/>
              <a:t>Math Screener Results</a:t>
            </a:r>
            <a:endParaRPr lang="en-US" sz="1800" dirty="0"/>
          </a:p>
          <a:p>
            <a:pPr marL="285750" indent="-285750" algn="ctr">
              <a:buFont typeface="Arial" panose="020B0604020202020204" pitchFamily="34" charset="0"/>
              <a:buChar char="•"/>
            </a:pPr>
            <a:r>
              <a:rPr lang="en-US" sz="1800" dirty="0"/>
              <a:t>Above 50th percentile: </a:t>
            </a:r>
          </a:p>
          <a:p>
            <a:pPr algn="ctr">
              <a:spcAft>
                <a:spcPts val="1800"/>
              </a:spcAft>
            </a:pPr>
            <a:r>
              <a:rPr lang="en-US" sz="1800" dirty="0"/>
              <a:t>76 students</a:t>
            </a:r>
          </a:p>
          <a:p>
            <a:pPr marL="285750" indent="-285750" algn="ctr">
              <a:buFont typeface="Arial" panose="020B0604020202020204" pitchFamily="34" charset="0"/>
              <a:buChar char="•"/>
            </a:pPr>
            <a:r>
              <a:rPr lang="en-US" sz="1800" dirty="0"/>
              <a:t>21st–50th percentile: </a:t>
            </a:r>
          </a:p>
          <a:p>
            <a:pPr algn="ctr">
              <a:spcAft>
                <a:spcPts val="1800"/>
              </a:spcAft>
            </a:pPr>
            <a:r>
              <a:rPr lang="en-US" sz="1800" dirty="0">
                <a:highlight>
                  <a:srgbClr val="FFFF00"/>
                </a:highlight>
              </a:rPr>
              <a:t>16 students</a:t>
            </a:r>
            <a:endParaRPr lang="en-US" sz="1800" dirty="0"/>
          </a:p>
          <a:p>
            <a:pPr marL="285750" indent="-285750" algn="ctr">
              <a:buFont typeface="Arial" panose="020B0604020202020204" pitchFamily="34" charset="0"/>
              <a:buChar char="•"/>
            </a:pPr>
            <a:r>
              <a:rPr lang="en-US" sz="1800" dirty="0"/>
              <a:t>Below 20th percentile: </a:t>
            </a:r>
          </a:p>
          <a:p>
            <a:pPr algn="ctr"/>
            <a:r>
              <a:rPr lang="en-US" sz="1800" dirty="0">
                <a:highlight>
                  <a:srgbClr val="FFFF00"/>
                </a:highlight>
              </a:rPr>
              <a:t>8 students</a:t>
            </a:r>
          </a:p>
          <a:p>
            <a:pPr algn="ctr"/>
            <a:endParaRPr lang="en-US" sz="1800" dirty="0"/>
          </a:p>
          <a:p>
            <a:pPr algn="ctr"/>
            <a:endParaRPr lang="en-US" sz="1800" dirty="0"/>
          </a:p>
          <a:p>
            <a:endParaRPr lang="en-US" dirty="0"/>
          </a:p>
        </p:txBody>
      </p:sp>
      <p:pic>
        <p:nvPicPr>
          <p:cNvPr id="4" name="Picture 3" descr="24% of students are identified for evaluation from the Math Screener Results">
            <a:extLst>
              <a:ext uri="{FF2B5EF4-FFF2-40B4-BE49-F238E27FC236}">
                <a16:creationId xmlns:a16="http://schemas.microsoft.com/office/drawing/2014/main" id="{BED6C0F2-E766-C025-1A37-89659AC5286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70984" y="4086373"/>
            <a:ext cx="2402032" cy="627942"/>
          </a:xfrm>
          <a:prstGeom prst="rect">
            <a:avLst/>
          </a:prstGeom>
        </p:spPr>
      </p:pic>
      <p:sp>
        <p:nvSpPr>
          <p:cNvPr id="27" name="TextBox 26">
            <a:extLst>
              <a:ext uri="{FF2B5EF4-FFF2-40B4-BE49-F238E27FC236}">
                <a16:creationId xmlns:a16="http://schemas.microsoft.com/office/drawing/2014/main" id="{AA28000C-66B0-3E16-78D3-1E02A18C817B}"/>
              </a:ext>
              <a:ext uri="{C183D7F6-B498-43B3-948B-1728B52AA6E4}">
                <adec:decorative xmlns:adec="http://schemas.microsoft.com/office/drawing/2017/decorative" val="1"/>
              </a:ext>
            </a:extLst>
          </p:cNvPr>
          <p:cNvSpPr txBox="1"/>
          <p:nvPr/>
        </p:nvSpPr>
        <p:spPr>
          <a:xfrm>
            <a:off x="3647738" y="4222617"/>
            <a:ext cx="1848524" cy="369332"/>
          </a:xfrm>
          <a:prstGeom prst="rect">
            <a:avLst/>
          </a:prstGeom>
          <a:noFill/>
        </p:spPr>
        <p:txBody>
          <a:bodyPr wrap="square">
            <a:spAutoFit/>
          </a:bodyPr>
          <a:lstStyle/>
          <a:p>
            <a:r>
              <a:rPr lang="en-US" sz="1800">
                <a:highlight>
                  <a:srgbClr val="FFFF00"/>
                </a:highlight>
              </a:rPr>
              <a:t>24% of students</a:t>
            </a:r>
          </a:p>
        </p:txBody>
      </p:sp>
      <p:sp>
        <p:nvSpPr>
          <p:cNvPr id="18" name="Rectangle 17">
            <a:extLst>
              <a:ext uri="{FF2B5EF4-FFF2-40B4-BE49-F238E27FC236}">
                <a16:creationId xmlns:a16="http://schemas.microsoft.com/office/drawing/2014/main" id="{F048EFD9-D61F-BFA4-AF80-64194CCE09CC}"/>
              </a:ext>
              <a:ext uri="{C183D7F6-B498-43B3-948B-1728B52AA6E4}">
                <adec:decorative xmlns:adec="http://schemas.microsoft.com/office/drawing/2017/decorative" val="1"/>
              </a:ext>
            </a:extLst>
          </p:cNvPr>
          <p:cNvSpPr/>
          <p:nvPr/>
        </p:nvSpPr>
        <p:spPr>
          <a:xfrm>
            <a:off x="6112476" y="980303"/>
            <a:ext cx="2957384" cy="4069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764024D-0760-BF66-DBF6-38715F18874C}"/>
              </a:ext>
            </a:extLst>
          </p:cNvPr>
          <p:cNvSpPr txBox="1"/>
          <p:nvPr/>
        </p:nvSpPr>
        <p:spPr>
          <a:xfrm>
            <a:off x="6112476" y="1077738"/>
            <a:ext cx="2957384" cy="2723823"/>
          </a:xfrm>
          <a:prstGeom prst="rect">
            <a:avLst/>
          </a:prstGeom>
          <a:noFill/>
        </p:spPr>
        <p:txBody>
          <a:bodyPr wrap="square" rtlCol="0">
            <a:spAutoFit/>
          </a:bodyPr>
          <a:lstStyle/>
          <a:p>
            <a:pPr algn="ctr">
              <a:spcAft>
                <a:spcPts val="1800"/>
              </a:spcAft>
            </a:pPr>
            <a:r>
              <a:rPr lang="en-US" sz="1800" u="sng" dirty="0"/>
              <a:t>Behavior Screener Results</a:t>
            </a:r>
            <a:endParaRPr lang="en-US" sz="1800" dirty="0"/>
          </a:p>
          <a:p>
            <a:pPr marL="285750" indent="-285750" algn="ctr">
              <a:buFont typeface="Arial" panose="020B0604020202020204" pitchFamily="34" charset="0"/>
              <a:buChar char="•"/>
            </a:pPr>
            <a:r>
              <a:rPr lang="en-US" sz="1800" dirty="0"/>
              <a:t>Low Risk (0-3): </a:t>
            </a:r>
          </a:p>
          <a:p>
            <a:pPr algn="ctr">
              <a:spcAft>
                <a:spcPts val="1800"/>
              </a:spcAft>
            </a:pPr>
            <a:r>
              <a:rPr lang="en-US" sz="1800" dirty="0"/>
              <a:t>86 students</a:t>
            </a:r>
          </a:p>
          <a:p>
            <a:pPr marL="285750" indent="-285750" algn="ctr">
              <a:buFont typeface="Arial" panose="020B0604020202020204" pitchFamily="34" charset="0"/>
              <a:buChar char="•"/>
            </a:pPr>
            <a:r>
              <a:rPr lang="en-US" sz="1800" dirty="0"/>
              <a:t>Moderate Risk (4-8): </a:t>
            </a:r>
          </a:p>
          <a:p>
            <a:pPr algn="ctr">
              <a:spcAft>
                <a:spcPts val="1800"/>
              </a:spcAft>
            </a:pPr>
            <a:r>
              <a:rPr lang="en-US" sz="1800" dirty="0">
                <a:highlight>
                  <a:srgbClr val="FFFF00"/>
                </a:highlight>
              </a:rPr>
              <a:t>10 students</a:t>
            </a:r>
            <a:endParaRPr lang="en-US" sz="1800" dirty="0"/>
          </a:p>
          <a:p>
            <a:pPr marL="285750" indent="-285750" algn="ctr">
              <a:buFont typeface="Arial" panose="020B0604020202020204" pitchFamily="34" charset="0"/>
              <a:buChar char="•"/>
            </a:pPr>
            <a:r>
              <a:rPr lang="en-US" sz="1800" dirty="0"/>
              <a:t>High Risk (9-15): </a:t>
            </a:r>
          </a:p>
          <a:p>
            <a:pPr algn="ctr">
              <a:spcAft>
                <a:spcPts val="1800"/>
              </a:spcAft>
            </a:pPr>
            <a:r>
              <a:rPr lang="en-US" sz="1800" dirty="0">
                <a:highlight>
                  <a:srgbClr val="FFFF00"/>
                </a:highlight>
              </a:rPr>
              <a:t>4 students</a:t>
            </a:r>
          </a:p>
        </p:txBody>
      </p:sp>
      <p:pic>
        <p:nvPicPr>
          <p:cNvPr id="5" name="Picture 4" descr="14% of students are identified for evaluation from the &#10;Behavior Screener Results">
            <a:extLst>
              <a:ext uri="{FF2B5EF4-FFF2-40B4-BE49-F238E27FC236}">
                <a16:creationId xmlns:a16="http://schemas.microsoft.com/office/drawing/2014/main" id="{6E98205B-6027-96F4-0388-1A041DEA744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390152" y="4086373"/>
            <a:ext cx="2402032" cy="627942"/>
          </a:xfrm>
          <a:prstGeom prst="rect">
            <a:avLst/>
          </a:prstGeom>
        </p:spPr>
      </p:pic>
      <p:sp>
        <p:nvSpPr>
          <p:cNvPr id="29" name="TextBox 28">
            <a:extLst>
              <a:ext uri="{FF2B5EF4-FFF2-40B4-BE49-F238E27FC236}">
                <a16:creationId xmlns:a16="http://schemas.microsoft.com/office/drawing/2014/main" id="{CE5817BC-0CE1-6D30-3A56-EF83CB902ADE}"/>
              </a:ext>
              <a:ext uri="{C183D7F6-B498-43B3-948B-1728B52AA6E4}">
                <adec:decorative xmlns:adec="http://schemas.microsoft.com/office/drawing/2017/decorative" val="1"/>
              </a:ext>
            </a:extLst>
          </p:cNvPr>
          <p:cNvSpPr txBox="1"/>
          <p:nvPr/>
        </p:nvSpPr>
        <p:spPr>
          <a:xfrm>
            <a:off x="6735303" y="4211957"/>
            <a:ext cx="1868248" cy="369332"/>
          </a:xfrm>
          <a:prstGeom prst="rect">
            <a:avLst/>
          </a:prstGeom>
          <a:noFill/>
        </p:spPr>
        <p:txBody>
          <a:bodyPr wrap="square">
            <a:spAutoFit/>
          </a:bodyPr>
          <a:lstStyle/>
          <a:p>
            <a:r>
              <a:rPr lang="en-US" sz="1800">
                <a:highlight>
                  <a:srgbClr val="FFFF00"/>
                </a:highlight>
              </a:rPr>
              <a:t>14% of students</a:t>
            </a:r>
          </a:p>
        </p:txBody>
      </p:sp>
    </p:spTree>
    <p:extLst>
      <p:ext uri="{BB962C8B-B14F-4D97-AF65-F5344CB8AC3E}">
        <p14:creationId xmlns:p14="http://schemas.microsoft.com/office/powerpoint/2010/main" val="317255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3D7E4-C3ED-333C-EFCC-CFC361369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9B91B-95AA-FC76-CD10-55F54FFB3B44}"/>
              </a:ext>
            </a:extLst>
          </p:cNvPr>
          <p:cNvSpPr>
            <a:spLocks noGrp="1"/>
          </p:cNvSpPr>
          <p:nvPr>
            <p:ph type="title"/>
          </p:nvPr>
        </p:nvSpPr>
        <p:spPr>
          <a:xfrm>
            <a:off x="1" y="190885"/>
            <a:ext cx="9300518" cy="567314"/>
          </a:xfrm>
        </p:spPr>
        <p:txBody>
          <a:bodyPr>
            <a:noAutofit/>
          </a:bodyPr>
          <a:lstStyle/>
          <a:p>
            <a:r>
              <a:rPr lang="en-US" sz="2700" dirty="0">
                <a:solidFill>
                  <a:srgbClr val="0F326D"/>
                </a:solidFill>
                <a:latin typeface="+mj-lt"/>
              </a:rPr>
              <a:t>Aggregated Office Discipline Referrals and Attendance Data</a:t>
            </a:r>
          </a:p>
        </p:txBody>
      </p:sp>
      <p:sp>
        <p:nvSpPr>
          <p:cNvPr id="19" name="TextBox 18">
            <a:extLst>
              <a:ext uri="{FF2B5EF4-FFF2-40B4-BE49-F238E27FC236}">
                <a16:creationId xmlns:a16="http://schemas.microsoft.com/office/drawing/2014/main" id="{ED4721F7-BDAE-4686-D674-5E8524BFAD1B}"/>
              </a:ext>
            </a:extLst>
          </p:cNvPr>
          <p:cNvSpPr txBox="1"/>
          <p:nvPr/>
        </p:nvSpPr>
        <p:spPr>
          <a:xfrm>
            <a:off x="96820" y="1013074"/>
            <a:ext cx="2957384" cy="39319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1800"/>
              </a:spcAft>
            </a:pPr>
            <a:r>
              <a:rPr lang="en-US" sz="1800" b="1" dirty="0">
                <a:solidFill>
                  <a:srgbClr val="001A51"/>
                </a:solidFill>
              </a:rPr>
              <a:t>Total ODRs (Last 30 Days): 20</a:t>
            </a:r>
          </a:p>
          <a:p>
            <a:pPr algn="ctr" fontAlgn="base"/>
            <a:r>
              <a:rPr lang="en-US" sz="1800" dirty="0">
                <a:solidFill>
                  <a:srgbClr val="001A51"/>
                </a:solidFill>
              </a:rPr>
              <a:t>Frequent Behavior Issues (5+ ODRs): </a:t>
            </a:r>
          </a:p>
          <a:p>
            <a:pPr algn="ctr" fontAlgn="base">
              <a:spcAft>
                <a:spcPts val="1800"/>
              </a:spcAft>
            </a:pPr>
            <a:r>
              <a:rPr lang="en-US" sz="1800" dirty="0">
                <a:solidFill>
                  <a:srgbClr val="001A51"/>
                </a:solidFill>
              </a:rPr>
              <a:t>3 students </a:t>
            </a:r>
          </a:p>
          <a:p>
            <a:pPr algn="ctr" fontAlgn="base"/>
            <a:r>
              <a:rPr lang="en-US" sz="1800" dirty="0">
                <a:solidFill>
                  <a:srgbClr val="001A51"/>
                </a:solidFill>
              </a:rPr>
              <a:t>Moderate Behavior Issues (2-4 ODRs): </a:t>
            </a:r>
          </a:p>
          <a:p>
            <a:pPr algn="ctr" fontAlgn="base">
              <a:spcAft>
                <a:spcPts val="1800"/>
              </a:spcAft>
            </a:pPr>
            <a:r>
              <a:rPr lang="en-US" sz="1800" dirty="0">
                <a:solidFill>
                  <a:srgbClr val="001A51"/>
                </a:solidFill>
              </a:rPr>
              <a:t>7 students </a:t>
            </a:r>
          </a:p>
          <a:p>
            <a:pPr algn="ctr" fontAlgn="base"/>
            <a:r>
              <a:rPr lang="en-US" sz="1800" dirty="0">
                <a:solidFill>
                  <a:srgbClr val="001A51"/>
                </a:solidFill>
              </a:rPr>
              <a:t>One-time Incidents: </a:t>
            </a:r>
          </a:p>
          <a:p>
            <a:pPr algn="ctr" fontAlgn="base"/>
            <a:r>
              <a:rPr lang="en-US" sz="1800" dirty="0">
                <a:solidFill>
                  <a:srgbClr val="001A51"/>
                </a:solidFill>
              </a:rPr>
              <a:t>10 students</a:t>
            </a:r>
          </a:p>
        </p:txBody>
      </p:sp>
      <p:sp>
        <p:nvSpPr>
          <p:cNvPr id="3" name="TextBox 2">
            <a:extLst>
              <a:ext uri="{FF2B5EF4-FFF2-40B4-BE49-F238E27FC236}">
                <a16:creationId xmlns:a16="http://schemas.microsoft.com/office/drawing/2014/main" id="{DBE2463D-B533-16B6-7DA8-0CF66AF7646A}"/>
              </a:ext>
            </a:extLst>
          </p:cNvPr>
          <p:cNvSpPr txBox="1"/>
          <p:nvPr/>
        </p:nvSpPr>
        <p:spPr>
          <a:xfrm>
            <a:off x="3142735" y="1013075"/>
            <a:ext cx="2932670" cy="39319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700" b="1" dirty="0">
                <a:solidFill>
                  <a:srgbClr val="0F326D"/>
                </a:solidFill>
              </a:rPr>
              <a:t>Top Reasons for Referral:</a:t>
            </a:r>
          </a:p>
          <a:p>
            <a:pPr algn="ctr"/>
            <a:r>
              <a:rPr lang="en-US" sz="1800" dirty="0">
                <a:solidFill>
                  <a:srgbClr val="0F326D"/>
                </a:solidFill>
              </a:rPr>
              <a:t>Disruptive behavior: </a:t>
            </a:r>
          </a:p>
          <a:p>
            <a:pPr algn="ctr">
              <a:spcAft>
                <a:spcPts val="1800"/>
              </a:spcAft>
            </a:pPr>
            <a:r>
              <a:rPr lang="en-US" sz="1800" dirty="0">
                <a:solidFill>
                  <a:srgbClr val="0F326D"/>
                </a:solidFill>
              </a:rPr>
              <a:t>8 cases</a:t>
            </a:r>
          </a:p>
          <a:p>
            <a:pPr algn="ctr"/>
            <a:r>
              <a:rPr lang="en-US" sz="1800" dirty="0">
                <a:solidFill>
                  <a:srgbClr val="0F326D"/>
                </a:solidFill>
              </a:rPr>
              <a:t>Physical aggression: </a:t>
            </a:r>
          </a:p>
          <a:p>
            <a:pPr algn="ctr">
              <a:spcAft>
                <a:spcPts val="1800"/>
              </a:spcAft>
            </a:pPr>
            <a:r>
              <a:rPr lang="en-US" sz="1800" dirty="0">
                <a:solidFill>
                  <a:srgbClr val="0F326D"/>
                </a:solidFill>
              </a:rPr>
              <a:t>5 cases</a:t>
            </a:r>
          </a:p>
          <a:p>
            <a:pPr algn="ctr">
              <a:spcAft>
                <a:spcPts val="1800"/>
              </a:spcAft>
            </a:pPr>
            <a:r>
              <a:rPr lang="en-US" sz="1800" dirty="0">
                <a:solidFill>
                  <a:srgbClr val="0F326D"/>
                </a:solidFill>
              </a:rPr>
              <a:t>Defiance/non-compliance: 4 cases</a:t>
            </a:r>
          </a:p>
          <a:p>
            <a:pPr algn="ctr"/>
            <a:r>
              <a:rPr lang="en-US" sz="1800" dirty="0">
                <a:solidFill>
                  <a:srgbClr val="0F326D"/>
                </a:solidFill>
              </a:rPr>
              <a:t>Other (bullying, vandalism, etc.): </a:t>
            </a:r>
          </a:p>
          <a:p>
            <a:pPr algn="ctr"/>
            <a:r>
              <a:rPr lang="en-US" sz="1800" dirty="0">
                <a:solidFill>
                  <a:srgbClr val="0F326D"/>
                </a:solidFill>
              </a:rPr>
              <a:t>3 cases</a:t>
            </a:r>
          </a:p>
        </p:txBody>
      </p:sp>
      <p:sp>
        <p:nvSpPr>
          <p:cNvPr id="4" name="TextBox 3">
            <a:extLst>
              <a:ext uri="{FF2B5EF4-FFF2-40B4-BE49-F238E27FC236}">
                <a16:creationId xmlns:a16="http://schemas.microsoft.com/office/drawing/2014/main" id="{46383912-D9F4-EC78-0F84-9515B2422691}"/>
              </a:ext>
            </a:extLst>
          </p:cNvPr>
          <p:cNvSpPr txBox="1"/>
          <p:nvPr/>
        </p:nvSpPr>
        <p:spPr>
          <a:xfrm>
            <a:off x="6163936" y="1013075"/>
            <a:ext cx="2883244" cy="39319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1800"/>
              </a:spcAft>
            </a:pPr>
            <a:r>
              <a:rPr lang="en-US" sz="1800" b="1" dirty="0">
                <a:solidFill>
                  <a:srgbClr val="0F326D"/>
                </a:solidFill>
              </a:rPr>
              <a:t>Attendance Data (Last 30 Days)</a:t>
            </a:r>
            <a:endParaRPr lang="en-US" sz="1800" dirty="0">
              <a:solidFill>
                <a:srgbClr val="0F326D"/>
              </a:solidFill>
            </a:endParaRPr>
          </a:p>
          <a:p>
            <a:pPr algn="ctr">
              <a:spcAft>
                <a:spcPts val="1800"/>
              </a:spcAft>
            </a:pPr>
            <a:r>
              <a:rPr lang="en-US" sz="1800" dirty="0">
                <a:solidFill>
                  <a:srgbClr val="0F326D"/>
                </a:solidFill>
              </a:rPr>
              <a:t>Average Attendance Rate: 92%</a:t>
            </a:r>
          </a:p>
          <a:p>
            <a:pPr algn="ctr"/>
            <a:r>
              <a:rPr lang="en-US" sz="1800" dirty="0">
                <a:solidFill>
                  <a:srgbClr val="0F326D"/>
                </a:solidFill>
              </a:rPr>
              <a:t>Number of students with chronic absenteeism (less than 90% attendance): </a:t>
            </a:r>
          </a:p>
          <a:p>
            <a:pPr algn="ctr">
              <a:spcAft>
                <a:spcPts val="1800"/>
              </a:spcAft>
            </a:pPr>
            <a:r>
              <a:rPr lang="en-US" sz="1800" dirty="0">
                <a:solidFill>
                  <a:srgbClr val="0F326D"/>
                </a:solidFill>
              </a:rPr>
              <a:t>15</a:t>
            </a:r>
          </a:p>
          <a:p>
            <a:pPr algn="ctr"/>
            <a:r>
              <a:rPr lang="en-US" sz="1800" dirty="0">
                <a:solidFill>
                  <a:srgbClr val="0F326D"/>
                </a:solidFill>
              </a:rPr>
              <a:t>Number of students with perfect attendance:</a:t>
            </a:r>
          </a:p>
          <a:p>
            <a:pPr algn="ctr"/>
            <a:r>
              <a:rPr lang="en-US" sz="1800" dirty="0">
                <a:solidFill>
                  <a:srgbClr val="0F326D"/>
                </a:solidFill>
              </a:rPr>
              <a:t> 25</a:t>
            </a:r>
          </a:p>
        </p:txBody>
      </p:sp>
    </p:spTree>
    <p:extLst>
      <p:ext uri="{BB962C8B-B14F-4D97-AF65-F5344CB8AC3E}">
        <p14:creationId xmlns:p14="http://schemas.microsoft.com/office/powerpoint/2010/main" val="403106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ACFF9-D639-5274-8B07-F2F44939C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9491A-8204-0326-CA6F-350B46E17FFE}"/>
              </a:ext>
            </a:extLst>
          </p:cNvPr>
          <p:cNvSpPr>
            <a:spLocks noGrp="1"/>
          </p:cNvSpPr>
          <p:nvPr>
            <p:ph type="title"/>
          </p:nvPr>
        </p:nvSpPr>
        <p:spPr>
          <a:xfrm>
            <a:off x="-156518" y="160107"/>
            <a:ext cx="9300518" cy="567314"/>
          </a:xfrm>
        </p:spPr>
        <p:txBody>
          <a:bodyPr>
            <a:noAutofit/>
          </a:bodyPr>
          <a:lstStyle/>
          <a:p>
            <a:r>
              <a:rPr lang="en-US" sz="2400" dirty="0">
                <a:solidFill>
                  <a:srgbClr val="0F326D"/>
                </a:solidFill>
                <a:latin typeface="+mj-lt"/>
              </a:rPr>
              <a:t>Aggregated Office Discipline Referrals and Attendance Data – First Glance</a:t>
            </a:r>
          </a:p>
        </p:txBody>
      </p:sp>
      <p:sp>
        <p:nvSpPr>
          <p:cNvPr id="19" name="TextBox 18">
            <a:extLst>
              <a:ext uri="{FF2B5EF4-FFF2-40B4-BE49-F238E27FC236}">
                <a16:creationId xmlns:a16="http://schemas.microsoft.com/office/drawing/2014/main" id="{8BFFC7F8-B216-4E37-FCF3-60B1665B45CD}"/>
              </a:ext>
            </a:extLst>
          </p:cNvPr>
          <p:cNvSpPr txBox="1"/>
          <p:nvPr/>
        </p:nvSpPr>
        <p:spPr>
          <a:xfrm>
            <a:off x="96820" y="1013075"/>
            <a:ext cx="2957384" cy="42062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1800"/>
              </a:spcAft>
            </a:pPr>
            <a:r>
              <a:rPr lang="en-US" sz="1800" b="1" dirty="0">
                <a:solidFill>
                  <a:srgbClr val="001A51"/>
                </a:solidFill>
              </a:rPr>
              <a:t>Total ODRs: 20</a:t>
            </a:r>
          </a:p>
          <a:p>
            <a:pPr algn="ctr" fontAlgn="base"/>
            <a:r>
              <a:rPr lang="en-US" sz="1800" dirty="0">
                <a:solidFill>
                  <a:srgbClr val="001A51"/>
                </a:solidFill>
              </a:rPr>
              <a:t>Frequent Behavior Issues (5+ ODRs): </a:t>
            </a:r>
          </a:p>
          <a:p>
            <a:pPr algn="ctr" fontAlgn="base">
              <a:spcAft>
                <a:spcPts val="1800"/>
              </a:spcAft>
            </a:pPr>
            <a:r>
              <a:rPr lang="en-US" sz="1800" dirty="0">
                <a:solidFill>
                  <a:srgbClr val="001A51"/>
                </a:solidFill>
                <a:highlight>
                  <a:srgbClr val="FFFF00"/>
                </a:highlight>
              </a:rPr>
              <a:t>3 students </a:t>
            </a:r>
            <a:endParaRPr lang="en-US" sz="1800" dirty="0">
              <a:solidFill>
                <a:srgbClr val="001A51"/>
              </a:solidFill>
            </a:endParaRPr>
          </a:p>
          <a:p>
            <a:pPr algn="ctr" fontAlgn="base"/>
            <a:r>
              <a:rPr lang="en-US" sz="1800" dirty="0">
                <a:solidFill>
                  <a:srgbClr val="001A51"/>
                </a:solidFill>
              </a:rPr>
              <a:t>Moderate Behavior Issues (2-4 ODRs): </a:t>
            </a:r>
          </a:p>
          <a:p>
            <a:pPr algn="ctr" fontAlgn="base">
              <a:spcAft>
                <a:spcPts val="1800"/>
              </a:spcAft>
            </a:pPr>
            <a:r>
              <a:rPr lang="en-US" sz="1800" dirty="0">
                <a:solidFill>
                  <a:srgbClr val="001A51"/>
                </a:solidFill>
                <a:highlight>
                  <a:srgbClr val="FFFF00"/>
                </a:highlight>
              </a:rPr>
              <a:t>7 students </a:t>
            </a:r>
            <a:endParaRPr lang="en-US" sz="1800" dirty="0">
              <a:solidFill>
                <a:srgbClr val="001A51"/>
              </a:solidFill>
            </a:endParaRPr>
          </a:p>
          <a:p>
            <a:pPr algn="ctr" fontAlgn="base"/>
            <a:r>
              <a:rPr lang="en-US" sz="1800" dirty="0">
                <a:solidFill>
                  <a:srgbClr val="001A51"/>
                </a:solidFill>
              </a:rPr>
              <a:t>One-time Incidents: </a:t>
            </a:r>
          </a:p>
          <a:p>
            <a:pPr algn="ctr" fontAlgn="base">
              <a:spcAft>
                <a:spcPts val="1800"/>
              </a:spcAft>
            </a:pPr>
            <a:r>
              <a:rPr lang="en-US" sz="1800" dirty="0">
                <a:solidFill>
                  <a:srgbClr val="001A51"/>
                </a:solidFill>
              </a:rPr>
              <a:t>10 students</a:t>
            </a:r>
            <a:endParaRPr lang="en-US" sz="1800" dirty="0"/>
          </a:p>
          <a:p>
            <a:pPr algn="ctr"/>
            <a:r>
              <a:rPr lang="en-US" sz="1800" dirty="0">
                <a:solidFill>
                  <a:srgbClr val="001A51"/>
                </a:solidFill>
                <a:highlight>
                  <a:srgbClr val="FFFF00"/>
                </a:highlight>
              </a:rPr>
              <a:t>10% of  students</a:t>
            </a:r>
          </a:p>
          <a:p>
            <a:pPr algn="ctr"/>
            <a:endParaRPr lang="en-US" sz="1800" dirty="0"/>
          </a:p>
          <a:p>
            <a:pPr algn="ctr"/>
            <a:endParaRPr lang="en-US" sz="1800" dirty="0"/>
          </a:p>
        </p:txBody>
      </p:sp>
      <p:sp>
        <p:nvSpPr>
          <p:cNvPr id="5" name="Rectangle 4" descr="10% of students are identified as needing further evaluation from Office Discipline Referral data">
            <a:extLst>
              <a:ext uri="{FF2B5EF4-FFF2-40B4-BE49-F238E27FC236}">
                <a16:creationId xmlns:a16="http://schemas.microsoft.com/office/drawing/2014/main" id="{0BD337E3-6731-B75C-4E23-F695FCFD6E83}"/>
              </a:ext>
              <a:ext uri="{C183D7F6-B498-43B3-948B-1728B52AA6E4}">
                <adec:decorative xmlns:adec="http://schemas.microsoft.com/office/drawing/2017/decorative" val="0"/>
              </a:ext>
            </a:extLst>
          </p:cNvPr>
          <p:cNvSpPr/>
          <p:nvPr/>
        </p:nvSpPr>
        <p:spPr>
          <a:xfrm>
            <a:off x="591671" y="4378979"/>
            <a:ext cx="2011680" cy="430305"/>
          </a:xfrm>
          <a:prstGeom prst="rect">
            <a:avLst/>
          </a:prstGeom>
          <a:noFill/>
          <a:ln>
            <a:solidFill>
              <a:srgbClr val="001A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2C635D-910A-6C02-7274-60452B8B6990}"/>
              </a:ext>
            </a:extLst>
          </p:cNvPr>
          <p:cNvSpPr txBox="1"/>
          <p:nvPr/>
        </p:nvSpPr>
        <p:spPr>
          <a:xfrm>
            <a:off x="3142735" y="1013074"/>
            <a:ext cx="2932670" cy="42062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1800"/>
              </a:spcAft>
            </a:pPr>
            <a:r>
              <a:rPr lang="en-US" sz="1700" b="1" dirty="0">
                <a:solidFill>
                  <a:srgbClr val="0F326D"/>
                </a:solidFill>
              </a:rPr>
              <a:t>Top Reasons for Referral:</a:t>
            </a:r>
          </a:p>
          <a:p>
            <a:pPr algn="ctr"/>
            <a:r>
              <a:rPr lang="en-US" sz="1800" dirty="0">
                <a:solidFill>
                  <a:srgbClr val="0F326D"/>
                </a:solidFill>
              </a:rPr>
              <a:t>Disruptive behavior: </a:t>
            </a:r>
          </a:p>
          <a:p>
            <a:pPr algn="ctr">
              <a:spcAft>
                <a:spcPts val="1800"/>
              </a:spcAft>
            </a:pPr>
            <a:r>
              <a:rPr lang="en-US" sz="1800" dirty="0">
                <a:solidFill>
                  <a:srgbClr val="0F326D"/>
                </a:solidFill>
              </a:rPr>
              <a:t>8 cases</a:t>
            </a:r>
          </a:p>
          <a:p>
            <a:pPr algn="ctr"/>
            <a:r>
              <a:rPr lang="en-US" sz="1800" dirty="0">
                <a:solidFill>
                  <a:srgbClr val="0F326D"/>
                </a:solidFill>
              </a:rPr>
              <a:t>Physical aggression: </a:t>
            </a:r>
          </a:p>
          <a:p>
            <a:pPr algn="ctr">
              <a:spcAft>
                <a:spcPts val="1800"/>
              </a:spcAft>
            </a:pPr>
            <a:r>
              <a:rPr lang="en-US" sz="1800" dirty="0">
                <a:solidFill>
                  <a:srgbClr val="0F326D"/>
                </a:solidFill>
              </a:rPr>
              <a:t>5 cases</a:t>
            </a:r>
          </a:p>
          <a:p>
            <a:pPr algn="ctr">
              <a:spcAft>
                <a:spcPts val="1800"/>
              </a:spcAft>
            </a:pPr>
            <a:r>
              <a:rPr lang="en-US" sz="1800" dirty="0">
                <a:solidFill>
                  <a:srgbClr val="0F326D"/>
                </a:solidFill>
              </a:rPr>
              <a:t>Defiance/non-compliance: 4 cases</a:t>
            </a:r>
          </a:p>
          <a:p>
            <a:pPr algn="ctr">
              <a:spcAft>
                <a:spcPts val="1800"/>
              </a:spcAft>
            </a:pPr>
            <a:r>
              <a:rPr lang="en-US" sz="1800" dirty="0">
                <a:solidFill>
                  <a:srgbClr val="0F326D"/>
                </a:solidFill>
              </a:rPr>
              <a:t>Other (bullying, vandalism, etc.): </a:t>
            </a:r>
          </a:p>
          <a:p>
            <a:pPr algn="ctr"/>
            <a:r>
              <a:rPr lang="en-US" sz="1800" dirty="0">
                <a:solidFill>
                  <a:srgbClr val="0F326D"/>
                </a:solidFill>
              </a:rPr>
              <a:t>3 cases</a:t>
            </a:r>
          </a:p>
        </p:txBody>
      </p:sp>
      <p:sp>
        <p:nvSpPr>
          <p:cNvPr id="4" name="TextBox 3">
            <a:extLst>
              <a:ext uri="{FF2B5EF4-FFF2-40B4-BE49-F238E27FC236}">
                <a16:creationId xmlns:a16="http://schemas.microsoft.com/office/drawing/2014/main" id="{0CA69793-0262-1C4F-E4DA-64B8BAEFD609}"/>
              </a:ext>
            </a:extLst>
          </p:cNvPr>
          <p:cNvSpPr txBox="1"/>
          <p:nvPr/>
        </p:nvSpPr>
        <p:spPr>
          <a:xfrm>
            <a:off x="6163936" y="1013074"/>
            <a:ext cx="2883244" cy="42062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1800"/>
              </a:spcAft>
            </a:pPr>
            <a:r>
              <a:rPr lang="en-US" sz="1800" b="1" dirty="0">
                <a:solidFill>
                  <a:srgbClr val="0F326D"/>
                </a:solidFill>
              </a:rPr>
              <a:t>Attendance Data </a:t>
            </a:r>
            <a:endParaRPr lang="en-US" sz="1800" dirty="0">
              <a:solidFill>
                <a:srgbClr val="0F326D"/>
              </a:solidFill>
            </a:endParaRPr>
          </a:p>
          <a:p>
            <a:pPr algn="ctr">
              <a:spcAft>
                <a:spcPts val="1800"/>
              </a:spcAft>
            </a:pPr>
            <a:r>
              <a:rPr lang="en-US" sz="1800" dirty="0">
                <a:solidFill>
                  <a:srgbClr val="0F326D"/>
                </a:solidFill>
              </a:rPr>
              <a:t>Average Attendance Rate: 92%</a:t>
            </a:r>
          </a:p>
          <a:p>
            <a:pPr algn="ctr"/>
            <a:r>
              <a:rPr lang="en-US" sz="1800" dirty="0">
                <a:solidFill>
                  <a:srgbClr val="0F326D"/>
                </a:solidFill>
              </a:rPr>
              <a:t>Number of students with chronic absenteeism (less than 90% attendance): </a:t>
            </a:r>
          </a:p>
          <a:p>
            <a:pPr algn="ctr">
              <a:spcAft>
                <a:spcPts val="1800"/>
              </a:spcAft>
            </a:pPr>
            <a:r>
              <a:rPr lang="en-US" sz="1800" dirty="0">
                <a:solidFill>
                  <a:srgbClr val="0F326D"/>
                </a:solidFill>
                <a:highlight>
                  <a:srgbClr val="FFFF00"/>
                </a:highlight>
              </a:rPr>
              <a:t>15</a:t>
            </a:r>
            <a:endParaRPr lang="en-US" sz="1800" dirty="0">
              <a:solidFill>
                <a:srgbClr val="0F326D"/>
              </a:solidFill>
            </a:endParaRPr>
          </a:p>
          <a:p>
            <a:pPr algn="ctr"/>
            <a:r>
              <a:rPr lang="en-US" sz="1800" dirty="0">
                <a:solidFill>
                  <a:srgbClr val="0F326D"/>
                </a:solidFill>
              </a:rPr>
              <a:t>Number of students with perfect attendance:</a:t>
            </a:r>
          </a:p>
          <a:p>
            <a:pPr algn="ctr">
              <a:spcAft>
                <a:spcPts val="1800"/>
              </a:spcAft>
            </a:pPr>
            <a:r>
              <a:rPr lang="en-US" sz="1800" dirty="0">
                <a:solidFill>
                  <a:srgbClr val="0F326D"/>
                </a:solidFill>
              </a:rPr>
              <a:t> 25</a:t>
            </a:r>
          </a:p>
          <a:p>
            <a:pPr algn="ctr"/>
            <a:r>
              <a:rPr lang="en-US" sz="1800" dirty="0">
                <a:solidFill>
                  <a:srgbClr val="0F326D"/>
                </a:solidFill>
                <a:highlight>
                  <a:srgbClr val="FFFF00"/>
                </a:highlight>
              </a:rPr>
              <a:t>15% of students</a:t>
            </a:r>
          </a:p>
        </p:txBody>
      </p:sp>
      <p:pic>
        <p:nvPicPr>
          <p:cNvPr id="7" name="Picture 6" descr="15% of students are identified as needing further evaluation from the Attendance data">
            <a:extLst>
              <a:ext uri="{FF2B5EF4-FFF2-40B4-BE49-F238E27FC236}">
                <a16:creationId xmlns:a16="http://schemas.microsoft.com/office/drawing/2014/main" id="{157A2C26-5EDC-DA2E-F785-3B4EA4B09B2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587438" y="4623588"/>
            <a:ext cx="2036240" cy="457240"/>
          </a:xfrm>
          <a:prstGeom prst="rect">
            <a:avLst/>
          </a:prstGeom>
        </p:spPr>
      </p:pic>
    </p:spTree>
    <p:extLst>
      <p:ext uri="{BB962C8B-B14F-4D97-AF65-F5344CB8AC3E}">
        <p14:creationId xmlns:p14="http://schemas.microsoft.com/office/powerpoint/2010/main" val="370763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478D-4076-AD48-7074-90CFCB337C3A}"/>
              </a:ext>
            </a:extLst>
          </p:cNvPr>
          <p:cNvSpPr>
            <a:spLocks noGrp="1"/>
          </p:cNvSpPr>
          <p:nvPr>
            <p:ph type="title"/>
          </p:nvPr>
        </p:nvSpPr>
        <p:spPr>
          <a:xfrm>
            <a:off x="233810" y="105541"/>
            <a:ext cx="8626956" cy="567314"/>
          </a:xfrm>
        </p:spPr>
        <p:txBody>
          <a:bodyPr>
            <a:normAutofit/>
          </a:bodyPr>
          <a:lstStyle/>
          <a:p>
            <a:r>
              <a:rPr lang="en-US" sz="3600">
                <a:solidFill>
                  <a:srgbClr val="0F326D"/>
                </a:solidFill>
                <a:latin typeface="+mj-lt"/>
              </a:rPr>
              <a:t>Making Decision Rules </a:t>
            </a:r>
          </a:p>
        </p:txBody>
      </p:sp>
      <p:sp>
        <p:nvSpPr>
          <p:cNvPr id="3" name="Content Placeholder 2">
            <a:extLst>
              <a:ext uri="{FF2B5EF4-FFF2-40B4-BE49-F238E27FC236}">
                <a16:creationId xmlns:a16="http://schemas.microsoft.com/office/drawing/2014/main" id="{29330BD5-52BF-0ED7-9D80-AC3687EE4C4B}"/>
              </a:ext>
            </a:extLst>
          </p:cNvPr>
          <p:cNvSpPr>
            <a:spLocks noGrp="1"/>
          </p:cNvSpPr>
          <p:nvPr>
            <p:ph idx="1"/>
          </p:nvPr>
        </p:nvSpPr>
        <p:spPr>
          <a:xfrm>
            <a:off x="146304" y="672855"/>
            <a:ext cx="8851392" cy="3855335"/>
          </a:xfrm>
        </p:spPr>
        <p:txBody>
          <a:bodyPr>
            <a:normAutofit/>
          </a:bodyPr>
          <a:lstStyle/>
          <a:p>
            <a:pPr marL="114300" indent="0" algn="ctr">
              <a:buNone/>
            </a:pPr>
            <a:r>
              <a:rPr lang="en-US" sz="2400" b="1" dirty="0">
                <a:solidFill>
                  <a:srgbClr val="0F326D"/>
                </a:solidFill>
                <a:latin typeface="+mj-lt"/>
              </a:rPr>
              <a:t>Student considered for more intensive supports if ANY of the following apply</a:t>
            </a:r>
            <a:endParaRPr lang="en-US" sz="2000" b="1" dirty="0">
              <a:solidFill>
                <a:srgbClr val="0F326D"/>
              </a:solidFill>
              <a:latin typeface="+mj-lt"/>
            </a:endParaRPr>
          </a:p>
          <a:p>
            <a:pPr fontAlgn="base">
              <a:lnSpc>
                <a:spcPct val="110000"/>
              </a:lnSpc>
            </a:pPr>
            <a:r>
              <a:rPr lang="en-US" sz="2000" dirty="0">
                <a:solidFill>
                  <a:srgbClr val="0F326D"/>
                </a:solidFill>
                <a:latin typeface="+mj-lt"/>
              </a:rPr>
              <a:t>Score of 4 or above (moderate or high) on the Behavior Screener</a:t>
            </a:r>
          </a:p>
          <a:p>
            <a:pPr fontAlgn="base">
              <a:lnSpc>
                <a:spcPct val="110000"/>
              </a:lnSpc>
            </a:pPr>
            <a:r>
              <a:rPr lang="en-US" sz="2000" dirty="0">
                <a:solidFill>
                  <a:srgbClr val="0F326D"/>
                </a:solidFill>
                <a:latin typeface="+mj-lt"/>
              </a:rPr>
              <a:t>2 or more ODRs in the past 30 days</a:t>
            </a:r>
          </a:p>
          <a:p>
            <a:pPr fontAlgn="base">
              <a:lnSpc>
                <a:spcPct val="110000"/>
              </a:lnSpc>
            </a:pPr>
            <a:r>
              <a:rPr lang="en-US" sz="2000" dirty="0">
                <a:solidFill>
                  <a:srgbClr val="0F326D"/>
                </a:solidFill>
                <a:latin typeface="+mj-lt"/>
              </a:rPr>
              <a:t>Teacher concerns about behavior that impact academic engagement</a:t>
            </a:r>
          </a:p>
          <a:p>
            <a:pPr fontAlgn="base">
              <a:lnSpc>
                <a:spcPct val="110000"/>
              </a:lnSpc>
            </a:pPr>
            <a:r>
              <a:rPr lang="en-US" sz="2000" dirty="0">
                <a:solidFill>
                  <a:srgbClr val="0F326D"/>
                </a:solidFill>
                <a:latin typeface="+mj-lt"/>
              </a:rPr>
              <a:t>Below 90% attendance </a:t>
            </a:r>
          </a:p>
          <a:p>
            <a:pPr fontAlgn="base">
              <a:lnSpc>
                <a:spcPct val="110000"/>
              </a:lnSpc>
            </a:pPr>
            <a:r>
              <a:rPr lang="en-US" sz="2000" dirty="0">
                <a:solidFill>
                  <a:srgbClr val="0F326D"/>
                </a:solidFill>
                <a:latin typeface="+mj-lt"/>
              </a:rPr>
              <a:t>Combination of academic struggles and behavior risk</a:t>
            </a:r>
          </a:p>
          <a:p>
            <a:pPr marL="114300" indent="0">
              <a:buNone/>
            </a:pPr>
            <a:endParaRPr lang="en-US" dirty="0"/>
          </a:p>
        </p:txBody>
      </p:sp>
    </p:spTree>
    <p:extLst>
      <p:ext uri="{BB962C8B-B14F-4D97-AF65-F5344CB8AC3E}">
        <p14:creationId xmlns:p14="http://schemas.microsoft.com/office/powerpoint/2010/main" val="123965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94DF-659C-B8DA-2ED0-5B3F7F73C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91A0A-7028-BA00-8A7D-D1D071840500}"/>
              </a:ext>
              <a:ext uri="{C183D7F6-B498-43B3-948B-1728B52AA6E4}">
                <adec:decorative xmlns:adec="http://schemas.microsoft.com/office/drawing/2017/decorative" val="0"/>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pPr>
              <a:spcAft>
                <a:spcPts val="1800"/>
              </a:spcAft>
            </a:pPr>
            <a:r>
              <a:rPr lang="en-US" dirty="0"/>
              <a:t>Identifying Students Using Decision Rules from Assessment Data</a:t>
            </a:r>
          </a:p>
        </p:txBody>
      </p:sp>
      <p:graphicFrame>
        <p:nvGraphicFramePr>
          <p:cNvPr id="4" name="Table 3">
            <a:extLst>
              <a:ext uri="{FF2B5EF4-FFF2-40B4-BE49-F238E27FC236}">
                <a16:creationId xmlns:a16="http://schemas.microsoft.com/office/drawing/2014/main" id="{785ED8BA-4195-F0FB-CC2E-4CB307D334C8}"/>
              </a:ext>
            </a:extLst>
          </p:cNvPr>
          <p:cNvGraphicFramePr>
            <a:graphicFrameLocks noGrp="1"/>
          </p:cNvGraphicFramePr>
          <p:nvPr>
            <p:extLst>
              <p:ext uri="{D42A27DB-BD31-4B8C-83A1-F6EECF244321}">
                <p14:modId xmlns:p14="http://schemas.microsoft.com/office/powerpoint/2010/main" val="1999604266"/>
              </p:ext>
            </p:extLst>
          </p:nvPr>
        </p:nvGraphicFramePr>
        <p:xfrm>
          <a:off x="0" y="82300"/>
          <a:ext cx="9144000" cy="4978899"/>
        </p:xfrm>
        <a:graphic>
          <a:graphicData uri="http://schemas.openxmlformats.org/drawingml/2006/table">
            <a:tbl>
              <a:tblPr firstRow="1" firstCol="1" bandRow="1">
                <a:tableStyleId>{5C22544A-7EE6-4342-B048-85BDC9FD1C3A}</a:tableStyleId>
              </a:tblPr>
              <a:tblGrid>
                <a:gridCol w="403654">
                  <a:extLst>
                    <a:ext uri="{9D8B030D-6E8A-4147-A177-3AD203B41FA5}">
                      <a16:colId xmlns:a16="http://schemas.microsoft.com/office/drawing/2014/main" val="1674112931"/>
                    </a:ext>
                  </a:extLst>
                </a:gridCol>
                <a:gridCol w="1335204">
                  <a:extLst>
                    <a:ext uri="{9D8B030D-6E8A-4147-A177-3AD203B41FA5}">
                      <a16:colId xmlns:a16="http://schemas.microsoft.com/office/drawing/2014/main" val="489139922"/>
                    </a:ext>
                  </a:extLst>
                </a:gridCol>
                <a:gridCol w="1131758">
                  <a:extLst>
                    <a:ext uri="{9D8B030D-6E8A-4147-A177-3AD203B41FA5}">
                      <a16:colId xmlns:a16="http://schemas.microsoft.com/office/drawing/2014/main" val="839684509"/>
                    </a:ext>
                  </a:extLst>
                </a:gridCol>
                <a:gridCol w="1521502">
                  <a:extLst>
                    <a:ext uri="{9D8B030D-6E8A-4147-A177-3AD203B41FA5}">
                      <a16:colId xmlns:a16="http://schemas.microsoft.com/office/drawing/2014/main" val="2224586454"/>
                    </a:ext>
                  </a:extLst>
                </a:gridCol>
                <a:gridCol w="1536492">
                  <a:extLst>
                    <a:ext uri="{9D8B030D-6E8A-4147-A177-3AD203B41FA5}">
                      <a16:colId xmlns:a16="http://schemas.microsoft.com/office/drawing/2014/main" val="42867590"/>
                    </a:ext>
                  </a:extLst>
                </a:gridCol>
                <a:gridCol w="742013">
                  <a:extLst>
                    <a:ext uri="{9D8B030D-6E8A-4147-A177-3AD203B41FA5}">
                      <a16:colId xmlns:a16="http://schemas.microsoft.com/office/drawing/2014/main" val="1894416626"/>
                    </a:ext>
                  </a:extLst>
                </a:gridCol>
                <a:gridCol w="2473377">
                  <a:extLst>
                    <a:ext uri="{9D8B030D-6E8A-4147-A177-3AD203B41FA5}">
                      <a16:colId xmlns:a16="http://schemas.microsoft.com/office/drawing/2014/main" val="1782253911"/>
                    </a:ext>
                  </a:extLst>
                </a:gridCol>
              </a:tblGrid>
              <a:tr h="458953">
                <a:tc>
                  <a:txBody>
                    <a:bodyPr/>
                    <a:lstStyle/>
                    <a:p>
                      <a:pPr algn="l"/>
                      <a:endParaRPr lang="en-US" sz="1600" b="0">
                        <a:latin typeface="+mj-lt"/>
                      </a:endParaRPr>
                    </a:p>
                  </a:txBody>
                  <a:tcPr/>
                </a:tc>
                <a:tc>
                  <a:txBody>
                    <a:bodyPr/>
                    <a:lstStyle/>
                    <a:p>
                      <a:pPr algn="l"/>
                      <a:r>
                        <a:rPr lang="en-US" sz="1600" b="1">
                          <a:solidFill>
                            <a:schemeClr val="tx1"/>
                          </a:solidFill>
                          <a:latin typeface="+mj-lt"/>
                        </a:rPr>
                        <a:t>Attendance</a:t>
                      </a:r>
                    </a:p>
                  </a:txBody>
                  <a:tcPr/>
                </a:tc>
                <a:tc>
                  <a:txBody>
                    <a:bodyPr/>
                    <a:lstStyle/>
                    <a:p>
                      <a:pPr algn="l"/>
                      <a:r>
                        <a:rPr lang="en-US" sz="1600" b="1" dirty="0">
                          <a:solidFill>
                            <a:schemeClr val="tx1"/>
                          </a:solidFill>
                          <a:latin typeface="+mj-lt"/>
                        </a:rPr>
                        <a:t>Behavior</a:t>
                      </a:r>
                    </a:p>
                  </a:txBody>
                  <a:tcPr/>
                </a:tc>
                <a:tc>
                  <a:txBody>
                    <a:bodyPr/>
                    <a:lstStyle/>
                    <a:p>
                      <a:pPr algn="l"/>
                      <a:r>
                        <a:rPr lang="en-US" sz="1600" b="1">
                          <a:solidFill>
                            <a:schemeClr val="tx1"/>
                          </a:solidFill>
                          <a:latin typeface="+mj-lt"/>
                        </a:rPr>
                        <a:t>Math</a:t>
                      </a:r>
                    </a:p>
                  </a:txBody>
                  <a:tcPr/>
                </a:tc>
                <a:tc>
                  <a:txBody>
                    <a:bodyPr/>
                    <a:lstStyle/>
                    <a:p>
                      <a:pPr algn="l"/>
                      <a:r>
                        <a:rPr lang="en-US" sz="1600" b="1">
                          <a:solidFill>
                            <a:schemeClr val="tx1"/>
                          </a:solidFill>
                          <a:latin typeface="+mj-lt"/>
                        </a:rPr>
                        <a:t>Reading</a:t>
                      </a:r>
                    </a:p>
                  </a:txBody>
                  <a:tcPr/>
                </a:tc>
                <a:tc>
                  <a:txBody>
                    <a:bodyPr/>
                    <a:lstStyle/>
                    <a:p>
                      <a:pPr algn="l"/>
                      <a:r>
                        <a:rPr lang="en-US" sz="1600" b="1">
                          <a:solidFill>
                            <a:schemeClr val="tx1"/>
                          </a:solidFill>
                          <a:latin typeface="+mj-lt"/>
                        </a:rPr>
                        <a:t>ODR </a:t>
                      </a:r>
                    </a:p>
                  </a:txBody>
                  <a:tcPr/>
                </a:tc>
                <a:tc>
                  <a:txBody>
                    <a:bodyPr/>
                    <a:lstStyle/>
                    <a:p>
                      <a:pPr algn="l"/>
                      <a:r>
                        <a:rPr lang="en-US" sz="1600" b="1">
                          <a:solidFill>
                            <a:schemeClr val="tx1"/>
                          </a:solidFill>
                          <a:latin typeface="+mj-lt"/>
                        </a:rPr>
                        <a:t>Teacher Feedback </a:t>
                      </a:r>
                    </a:p>
                  </a:txBody>
                  <a:tcPr/>
                </a:tc>
                <a:extLst>
                  <a:ext uri="{0D108BD9-81ED-4DB2-BD59-A6C34878D82A}">
                    <a16:rowId xmlns:a16="http://schemas.microsoft.com/office/drawing/2014/main" val="3480890282"/>
                  </a:ext>
                </a:extLst>
              </a:tr>
              <a:tr h="530621">
                <a:tc>
                  <a:txBody>
                    <a:bodyPr/>
                    <a:lstStyle/>
                    <a:p>
                      <a:pPr rtl="0" fontAlgn="t">
                        <a:buNone/>
                      </a:pPr>
                      <a:r>
                        <a:rPr lang="en-US" sz="1600" b="0" i="0" u="none" strike="noStrike">
                          <a:solidFill>
                            <a:srgbClr val="000000"/>
                          </a:solidFill>
                          <a:effectLst/>
                          <a:latin typeface="+mj-lt"/>
                        </a:rPr>
                        <a:t>A</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88%</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High</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6</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Off-task, peer conflicts</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1257325222"/>
                  </a:ext>
                </a:extLst>
              </a:tr>
              <a:tr h="364373">
                <a:tc>
                  <a:txBody>
                    <a:bodyPr/>
                    <a:lstStyle/>
                    <a:p>
                      <a:pPr rtl="0" fontAlgn="t">
                        <a:buNone/>
                      </a:pPr>
                      <a:r>
                        <a:rPr lang="en-US" sz="1600" b="0" i="0" u="none" strike="noStrike">
                          <a:solidFill>
                            <a:srgbClr val="000000"/>
                          </a:solidFill>
                          <a:effectLst/>
                          <a:latin typeface="+mj-lt"/>
                        </a:rPr>
                        <a:t>B</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95%</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Low</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Below Avg. </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Below Avg. </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1</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Difficulty focusing</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2080066071"/>
                  </a:ext>
                </a:extLst>
              </a:tr>
              <a:tr h="364373">
                <a:tc>
                  <a:txBody>
                    <a:bodyPr/>
                    <a:lstStyle/>
                    <a:p>
                      <a:pPr rtl="0" fontAlgn="t">
                        <a:buNone/>
                      </a:pPr>
                      <a:r>
                        <a:rPr lang="en-US" sz="1600" b="0" i="0" u="none" strike="noStrike">
                          <a:solidFill>
                            <a:srgbClr val="000000"/>
                          </a:solidFill>
                          <a:effectLst/>
                          <a:latin typeface="+mj-lt"/>
                        </a:rPr>
                        <a:t>C</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78%</a:t>
                      </a:r>
                      <a:endParaRPr lang="en-US" sz="1600">
                        <a:effectLst/>
                        <a:highlight>
                          <a:srgbClr val="FFFF00"/>
                        </a:highlight>
                        <a:latin typeface="+mj-lt"/>
                      </a:endParaRPr>
                    </a:p>
                  </a:txBody>
                  <a:tcPr marL="49085" marR="49085" marT="49085" marB="49085"/>
                </a:tc>
                <a:tc>
                  <a:txBody>
                    <a:bodyPr/>
                    <a:lstStyle/>
                    <a:p>
                      <a:pPr rtl="0" fontAlgn="t">
                        <a:buNone/>
                      </a:pPr>
                      <a:r>
                        <a:rPr lang="en-US" sz="1600">
                          <a:effectLst/>
                          <a:latin typeface="+mj-lt"/>
                        </a:rPr>
                        <a:t>Low</a:t>
                      </a:r>
                    </a:p>
                  </a:txBody>
                  <a:tcPr marL="49085" marR="49085" marT="49085" marB="49085"/>
                </a:tc>
                <a:tc>
                  <a:txBody>
                    <a:bodyPr/>
                    <a:lstStyle/>
                    <a:p>
                      <a:pPr rtl="0" fontAlgn="t">
                        <a:buNone/>
                      </a:pPr>
                      <a:r>
                        <a:rPr lang="en-US" sz="1600" b="0" i="0" u="none" strike="noStrike">
                          <a:solidFill>
                            <a:srgbClr val="000000"/>
                          </a:solidFill>
                          <a:effectLst/>
                          <a:latin typeface="+mj-lt"/>
                        </a:rPr>
                        <a:t>On-track</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On-track </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1</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 engagement</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2982229484"/>
                  </a:ext>
                </a:extLst>
              </a:tr>
              <a:tr h="364373">
                <a:tc>
                  <a:txBody>
                    <a:bodyPr/>
                    <a:lstStyle/>
                    <a:p>
                      <a:pPr rtl="0" fontAlgn="t">
                        <a:buNone/>
                      </a:pPr>
                      <a:r>
                        <a:rPr lang="en-US" sz="1600" b="0" i="0" u="none" strike="noStrike">
                          <a:solidFill>
                            <a:srgbClr val="000000"/>
                          </a:solidFill>
                          <a:effectLst/>
                          <a:latin typeface="+mj-lt"/>
                        </a:rPr>
                        <a:t>D</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92%</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Low</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Below avg. </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On-track </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0</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Positive peer leader</a:t>
                      </a:r>
                      <a:endParaRPr lang="en-US" sz="1600">
                        <a:effectLst/>
                        <a:latin typeface="+mj-lt"/>
                      </a:endParaRPr>
                    </a:p>
                  </a:txBody>
                  <a:tcPr marL="49085" marR="49085" marT="49085" marB="49085"/>
                </a:tc>
                <a:extLst>
                  <a:ext uri="{0D108BD9-81ED-4DB2-BD59-A6C34878D82A}">
                    <a16:rowId xmlns:a16="http://schemas.microsoft.com/office/drawing/2014/main" val="612519272"/>
                  </a:ext>
                </a:extLst>
              </a:tr>
              <a:tr h="530621">
                <a:tc>
                  <a:txBody>
                    <a:bodyPr/>
                    <a:lstStyle/>
                    <a:p>
                      <a:pPr rtl="0" fontAlgn="t">
                        <a:buNone/>
                      </a:pPr>
                      <a:r>
                        <a:rPr lang="en-US" sz="1600" b="0" i="0" u="none" strike="noStrike">
                          <a:solidFill>
                            <a:srgbClr val="000000"/>
                          </a:solidFill>
                          <a:effectLst/>
                          <a:latin typeface="+mj-lt"/>
                        </a:rPr>
                        <a:t>E</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85%</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Moderate</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3</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Avoids work, withdrawn</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1137380317"/>
                  </a:ext>
                </a:extLst>
              </a:tr>
              <a:tr h="413369">
                <a:tc>
                  <a:txBody>
                    <a:bodyPr/>
                    <a:lstStyle/>
                    <a:p>
                      <a:pPr rtl="0" fontAlgn="t">
                        <a:buNone/>
                      </a:pPr>
                      <a:r>
                        <a:rPr lang="en-US" sz="1600" b="0" i="0" u="none" strike="noStrike">
                          <a:solidFill>
                            <a:srgbClr val="000000"/>
                          </a:solidFill>
                          <a:effectLst/>
                          <a:latin typeface="+mj-lt"/>
                        </a:rPr>
                        <a:t>F</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97%</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Low</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On-track </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On-track </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1</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Engaged, </a:t>
                      </a:r>
                      <a:r>
                        <a:rPr lang="en-US" sz="1600" b="0" i="0" u="none" strike="noStrike">
                          <a:solidFill>
                            <a:srgbClr val="000000"/>
                          </a:solidFill>
                          <a:effectLst/>
                          <a:highlight>
                            <a:srgbClr val="FFFF00"/>
                          </a:highlight>
                          <a:latin typeface="+mj-lt"/>
                        </a:rPr>
                        <a:t>disruptive</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2394863924"/>
                  </a:ext>
                </a:extLst>
              </a:tr>
              <a:tr h="530621">
                <a:tc>
                  <a:txBody>
                    <a:bodyPr/>
                    <a:lstStyle/>
                    <a:p>
                      <a:pPr rtl="0" fontAlgn="t">
                        <a:buNone/>
                      </a:pPr>
                      <a:r>
                        <a:rPr lang="en-US" sz="1600" b="0" i="0" u="none" strike="noStrike">
                          <a:solidFill>
                            <a:srgbClr val="000000"/>
                          </a:solidFill>
                          <a:effectLst/>
                          <a:latin typeface="+mj-lt"/>
                        </a:rPr>
                        <a:t>G</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90%</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Moderate</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Below Avg. </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4</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Poor emotional regulation</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344562766"/>
                  </a:ext>
                </a:extLst>
              </a:tr>
              <a:tr h="429331">
                <a:tc>
                  <a:txBody>
                    <a:bodyPr/>
                    <a:lstStyle/>
                    <a:p>
                      <a:pPr rtl="0" fontAlgn="t">
                        <a:buNone/>
                      </a:pPr>
                      <a:r>
                        <a:rPr lang="en-US" sz="1600" b="0" i="0" u="none" strike="noStrike">
                          <a:solidFill>
                            <a:srgbClr val="000000"/>
                          </a:solidFill>
                          <a:effectLst/>
                          <a:latin typeface="+mj-lt"/>
                        </a:rPr>
                        <a:t>H</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93%</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Low</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On-track </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On-track </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1</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Struggles with transitions</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3455077670"/>
                  </a:ext>
                </a:extLst>
              </a:tr>
              <a:tr h="530621">
                <a:tc>
                  <a:txBody>
                    <a:bodyPr/>
                    <a:lstStyle/>
                    <a:p>
                      <a:pPr rtl="0" fontAlgn="t">
                        <a:buNone/>
                      </a:pPr>
                      <a:r>
                        <a:rPr lang="en-US" sz="1600" b="0" i="0" u="none" strike="noStrike">
                          <a:solidFill>
                            <a:srgbClr val="000000"/>
                          </a:solidFill>
                          <a:effectLst/>
                          <a:latin typeface="+mj-lt"/>
                        </a:rPr>
                        <a:t>I</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89%</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Low</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On-track </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On-track </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0</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Strong academic focus</a:t>
                      </a:r>
                      <a:endParaRPr lang="en-US" sz="1600">
                        <a:effectLst/>
                        <a:latin typeface="+mj-lt"/>
                      </a:endParaRPr>
                    </a:p>
                  </a:txBody>
                  <a:tcPr marL="49085" marR="49085" marT="49085" marB="49085"/>
                </a:tc>
                <a:extLst>
                  <a:ext uri="{0D108BD9-81ED-4DB2-BD59-A6C34878D82A}">
                    <a16:rowId xmlns:a16="http://schemas.microsoft.com/office/drawing/2014/main" val="3308158839"/>
                  </a:ext>
                </a:extLst>
              </a:tr>
              <a:tr h="461643">
                <a:tc>
                  <a:txBody>
                    <a:bodyPr/>
                    <a:lstStyle/>
                    <a:p>
                      <a:pPr rtl="0" fontAlgn="t">
                        <a:buNone/>
                      </a:pPr>
                      <a:r>
                        <a:rPr lang="en-US" sz="1600" b="0" i="0" u="none" strike="noStrike">
                          <a:solidFill>
                            <a:srgbClr val="000000"/>
                          </a:solidFill>
                          <a:effectLst/>
                          <a:latin typeface="+mj-lt"/>
                        </a:rPr>
                        <a:t>J</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80%</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High</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7</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dirty="0">
                          <a:solidFill>
                            <a:srgbClr val="000000"/>
                          </a:solidFill>
                          <a:effectLst/>
                          <a:highlight>
                            <a:srgbClr val="FFFF00"/>
                          </a:highlight>
                          <a:latin typeface="+mj-lt"/>
                        </a:rPr>
                        <a:t>Frequent outbursts</a:t>
                      </a:r>
                      <a:endParaRPr lang="en-US" sz="1600" dirty="0">
                        <a:effectLst/>
                        <a:highlight>
                          <a:srgbClr val="FFFF00"/>
                        </a:highlight>
                        <a:latin typeface="+mj-lt"/>
                      </a:endParaRPr>
                    </a:p>
                  </a:txBody>
                  <a:tcPr marL="49085" marR="49085" marT="49085" marB="49085"/>
                </a:tc>
                <a:extLst>
                  <a:ext uri="{0D108BD9-81ED-4DB2-BD59-A6C34878D82A}">
                    <a16:rowId xmlns:a16="http://schemas.microsoft.com/office/drawing/2014/main" val="3341084856"/>
                  </a:ext>
                </a:extLst>
              </a:tr>
            </a:tbl>
          </a:graphicData>
        </a:graphic>
      </p:graphicFrame>
      <p:sp>
        <p:nvSpPr>
          <p:cNvPr id="3" name="TextBox 2">
            <a:extLst>
              <a:ext uri="{FF2B5EF4-FFF2-40B4-BE49-F238E27FC236}">
                <a16:creationId xmlns:a16="http://schemas.microsoft.com/office/drawing/2014/main" id="{37E289D8-A9EF-E00D-2DFE-8537DF9C971A}"/>
              </a:ext>
            </a:extLst>
          </p:cNvPr>
          <p:cNvSpPr txBox="1"/>
          <p:nvPr/>
        </p:nvSpPr>
        <p:spPr>
          <a:xfrm>
            <a:off x="110631" y="5143500"/>
            <a:ext cx="8499969" cy="646331"/>
          </a:xfrm>
          <a:prstGeom prst="rect">
            <a:avLst/>
          </a:prstGeom>
          <a:solidFill>
            <a:schemeClr val="bg1"/>
          </a:solidFill>
        </p:spPr>
        <p:txBody>
          <a:bodyPr wrap="square" rtlCol="0">
            <a:spAutoFit/>
          </a:bodyPr>
          <a:lstStyle/>
          <a:p>
            <a:r>
              <a:rPr lang="en-US" sz="1800" dirty="0"/>
              <a:t>Students A, C, E, and J from the assessment data table are identified as needing further evaluation</a:t>
            </a:r>
          </a:p>
        </p:txBody>
      </p:sp>
    </p:spTree>
    <p:extLst>
      <p:ext uri="{BB962C8B-B14F-4D97-AF65-F5344CB8AC3E}">
        <p14:creationId xmlns:p14="http://schemas.microsoft.com/office/powerpoint/2010/main" val="70859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2BC1-CD21-E61D-DA4F-80C4E7A96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38C22-39DB-9805-42EA-9196E1DBDFCC}"/>
              </a:ext>
            </a:extLst>
          </p:cNvPr>
          <p:cNvSpPr>
            <a:spLocks noGrp="1"/>
          </p:cNvSpPr>
          <p:nvPr>
            <p:ph type="title"/>
          </p:nvPr>
        </p:nvSpPr>
        <p:spPr>
          <a:xfrm>
            <a:off x="245194" y="190885"/>
            <a:ext cx="8626956" cy="567314"/>
          </a:xfrm>
        </p:spPr>
        <p:txBody>
          <a:bodyPr>
            <a:normAutofit/>
          </a:bodyPr>
          <a:lstStyle/>
          <a:p>
            <a:r>
              <a:rPr lang="en-US" sz="3600">
                <a:solidFill>
                  <a:srgbClr val="0F326D"/>
                </a:solidFill>
                <a:latin typeface="+mj-lt"/>
              </a:rPr>
              <a:t>Modifying Decision Rules </a:t>
            </a:r>
          </a:p>
        </p:txBody>
      </p:sp>
      <p:sp>
        <p:nvSpPr>
          <p:cNvPr id="3" name="Content Placeholder 2">
            <a:extLst>
              <a:ext uri="{FF2B5EF4-FFF2-40B4-BE49-F238E27FC236}">
                <a16:creationId xmlns:a16="http://schemas.microsoft.com/office/drawing/2014/main" id="{C2A01A85-F277-DFEB-4296-AF15369B81C8}"/>
              </a:ext>
            </a:extLst>
          </p:cNvPr>
          <p:cNvSpPr>
            <a:spLocks noGrp="1"/>
          </p:cNvSpPr>
          <p:nvPr>
            <p:ph idx="1"/>
          </p:nvPr>
        </p:nvSpPr>
        <p:spPr>
          <a:xfrm>
            <a:off x="148281" y="758199"/>
            <a:ext cx="8847437" cy="3855335"/>
          </a:xfrm>
        </p:spPr>
        <p:txBody>
          <a:bodyPr>
            <a:normAutofit lnSpcReduction="10000"/>
          </a:bodyPr>
          <a:lstStyle/>
          <a:p>
            <a:pPr marL="114300" indent="0" algn="ctr">
              <a:lnSpc>
                <a:spcPct val="110000"/>
              </a:lnSpc>
              <a:buNone/>
            </a:pPr>
            <a:r>
              <a:rPr lang="en-US" sz="2400" b="1" dirty="0">
                <a:solidFill>
                  <a:srgbClr val="0F326D"/>
                </a:solidFill>
              </a:rPr>
              <a:t>Student considered for more intensive supports </a:t>
            </a:r>
            <a:r>
              <a:rPr lang="en-US" sz="2400" b="1" dirty="0">
                <a:solidFill>
                  <a:srgbClr val="0F326D"/>
                </a:solidFill>
                <a:highlight>
                  <a:srgbClr val="FFFF00"/>
                </a:highlight>
              </a:rPr>
              <a:t>if ANY TWO </a:t>
            </a:r>
            <a:r>
              <a:rPr lang="en-US" sz="2400" b="1" dirty="0">
                <a:solidFill>
                  <a:srgbClr val="0F326D"/>
                </a:solidFill>
              </a:rPr>
              <a:t>of the following apply</a:t>
            </a:r>
            <a:endParaRPr lang="en-US" sz="2000" b="1" dirty="0">
              <a:solidFill>
                <a:srgbClr val="0F326D"/>
              </a:solidFill>
            </a:endParaRPr>
          </a:p>
          <a:p>
            <a:pPr fontAlgn="base">
              <a:lnSpc>
                <a:spcPct val="110000"/>
              </a:lnSpc>
            </a:pPr>
            <a:r>
              <a:rPr lang="en-US" sz="2000" dirty="0">
                <a:solidFill>
                  <a:srgbClr val="0F326D"/>
                </a:solidFill>
              </a:rPr>
              <a:t>Score of 4 or above (moderate or high) on the Behavior Screener</a:t>
            </a:r>
          </a:p>
          <a:p>
            <a:pPr fontAlgn="base">
              <a:lnSpc>
                <a:spcPct val="110000"/>
              </a:lnSpc>
            </a:pPr>
            <a:r>
              <a:rPr lang="en-US" sz="2000" dirty="0">
                <a:solidFill>
                  <a:srgbClr val="0F326D"/>
                </a:solidFill>
              </a:rPr>
              <a:t>2 or more ODRs in the past 30 days</a:t>
            </a:r>
          </a:p>
          <a:p>
            <a:pPr fontAlgn="base">
              <a:lnSpc>
                <a:spcPct val="110000"/>
              </a:lnSpc>
            </a:pPr>
            <a:r>
              <a:rPr lang="en-US" sz="2000" b="1" u="sng" dirty="0">
                <a:solidFill>
                  <a:srgbClr val="0F326D"/>
                </a:solidFill>
              </a:rPr>
              <a:t>Do not include</a:t>
            </a:r>
            <a:r>
              <a:rPr lang="en-US" sz="2000" dirty="0">
                <a:solidFill>
                  <a:srgbClr val="0F326D"/>
                </a:solidFill>
              </a:rPr>
              <a:t>: Teacher concerns about behavior that impact academic engagement</a:t>
            </a:r>
          </a:p>
          <a:p>
            <a:pPr fontAlgn="base">
              <a:lnSpc>
                <a:spcPct val="110000"/>
              </a:lnSpc>
            </a:pPr>
            <a:r>
              <a:rPr lang="en-US" sz="2000" dirty="0">
                <a:solidFill>
                  <a:srgbClr val="0F326D"/>
                </a:solidFill>
              </a:rPr>
              <a:t>Below 90% attendance </a:t>
            </a:r>
          </a:p>
          <a:p>
            <a:pPr fontAlgn="base">
              <a:lnSpc>
                <a:spcPct val="110000"/>
              </a:lnSpc>
            </a:pPr>
            <a:r>
              <a:rPr lang="en-US" sz="2000" dirty="0">
                <a:solidFill>
                  <a:srgbClr val="0F326D"/>
                </a:solidFill>
              </a:rPr>
              <a:t>Combination of academic struggles and behavior risk</a:t>
            </a:r>
          </a:p>
          <a:p>
            <a:pPr marL="114300" indent="0">
              <a:buNone/>
            </a:pPr>
            <a:endParaRPr lang="en-US" dirty="0"/>
          </a:p>
        </p:txBody>
      </p:sp>
    </p:spTree>
    <p:extLst>
      <p:ext uri="{BB962C8B-B14F-4D97-AF65-F5344CB8AC3E}">
        <p14:creationId xmlns:p14="http://schemas.microsoft.com/office/powerpoint/2010/main" val="360882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33A1-F930-0F77-24A5-A3B6F08011BA}"/>
              </a:ext>
            </a:extLst>
          </p:cNvPr>
          <p:cNvSpPr>
            <a:spLocks noGrp="1"/>
          </p:cNvSpPr>
          <p:nvPr>
            <p:ph type="title"/>
          </p:nvPr>
        </p:nvSpPr>
        <p:spPr>
          <a:xfrm>
            <a:off x="311700" y="110239"/>
            <a:ext cx="8520600" cy="572700"/>
          </a:xfrm>
        </p:spPr>
        <p:txBody>
          <a:bodyPr>
            <a:normAutofit fontScale="90000"/>
          </a:bodyPr>
          <a:lstStyle/>
          <a:p>
            <a:r>
              <a:rPr lang="en-US" b="1">
                <a:latin typeface="+mj-lt"/>
              </a:rPr>
              <a:t>Introductions</a:t>
            </a:r>
          </a:p>
        </p:txBody>
      </p:sp>
      <p:sp>
        <p:nvSpPr>
          <p:cNvPr id="3" name="Text Placeholder 2">
            <a:extLst>
              <a:ext uri="{FF2B5EF4-FFF2-40B4-BE49-F238E27FC236}">
                <a16:creationId xmlns:a16="http://schemas.microsoft.com/office/drawing/2014/main" id="{E6249430-BA06-5DF2-EFC7-DBD343EB3E86}"/>
              </a:ext>
            </a:extLst>
          </p:cNvPr>
          <p:cNvSpPr>
            <a:spLocks noGrp="1"/>
          </p:cNvSpPr>
          <p:nvPr>
            <p:ph type="body" idx="1"/>
          </p:nvPr>
        </p:nvSpPr>
        <p:spPr>
          <a:xfrm>
            <a:off x="311700" y="682939"/>
            <a:ext cx="8520600" cy="3848493"/>
          </a:xfrm>
        </p:spPr>
        <p:txBody>
          <a:bodyPr>
            <a:normAutofit fontScale="92500"/>
          </a:bodyPr>
          <a:lstStyle/>
          <a:p>
            <a:pPr marL="114300" indent="0">
              <a:buNone/>
            </a:pPr>
            <a:r>
              <a:rPr lang="en-US" b="1" dirty="0">
                <a:solidFill>
                  <a:srgbClr val="0F326D"/>
                </a:solidFill>
                <a:latin typeface="+mn-lt"/>
              </a:rPr>
              <a:t>In the chat, please add your: </a:t>
            </a:r>
          </a:p>
          <a:p>
            <a:r>
              <a:rPr lang="en-US" dirty="0">
                <a:solidFill>
                  <a:srgbClr val="0F326D"/>
                </a:solidFill>
                <a:latin typeface="+mn-lt"/>
              </a:rPr>
              <a:t>Name </a:t>
            </a:r>
          </a:p>
          <a:p>
            <a:pPr>
              <a:spcAft>
                <a:spcPts val="1800"/>
              </a:spcAft>
            </a:pPr>
            <a:r>
              <a:rPr lang="en-US" dirty="0">
                <a:solidFill>
                  <a:srgbClr val="0F326D"/>
                </a:solidFill>
                <a:latin typeface="+mn-lt"/>
              </a:rPr>
              <a:t>Roll</a:t>
            </a:r>
          </a:p>
          <a:p>
            <a:pPr marL="114300" indent="0">
              <a:buNone/>
            </a:pPr>
            <a:r>
              <a:rPr lang="en-US" b="1" dirty="0">
                <a:solidFill>
                  <a:srgbClr val="0F326D"/>
                </a:solidFill>
                <a:latin typeface="+mn-lt"/>
              </a:rPr>
              <a:t>Who we are: </a:t>
            </a:r>
          </a:p>
          <a:p>
            <a:pPr marL="114300" indent="0">
              <a:buNone/>
            </a:pPr>
            <a:r>
              <a:rPr lang="en-US" dirty="0">
                <a:solidFill>
                  <a:srgbClr val="0F326D"/>
                </a:solidFill>
                <a:latin typeface="+mn-lt"/>
              </a:rPr>
              <a:t>Christina Kirchhof – COMTSS Implementation Specialist </a:t>
            </a:r>
          </a:p>
          <a:p>
            <a:pPr marL="114300" indent="0">
              <a:spcAft>
                <a:spcPts val="1800"/>
              </a:spcAft>
              <a:buNone/>
            </a:pPr>
            <a:r>
              <a:rPr lang="en-US" dirty="0">
                <a:solidFill>
                  <a:srgbClr val="0F326D"/>
                </a:solidFill>
                <a:latin typeface="+mn-lt"/>
              </a:rPr>
              <a:t>Emily Ottinger – Specific Learning Disabilities Specialist </a:t>
            </a:r>
          </a:p>
          <a:p>
            <a:pPr marL="114300" indent="0">
              <a:buNone/>
            </a:pPr>
            <a:r>
              <a:rPr lang="en-US" sz="1900" dirty="0">
                <a:solidFill>
                  <a:srgbClr val="0F326D"/>
                </a:solidFill>
                <a:latin typeface="+mn-lt"/>
              </a:rPr>
              <a:t>This series is presented in collaboration with the Office of Special Education, Office of Gifted Education, and the Office of Standards and Instructional Support. </a:t>
            </a:r>
          </a:p>
        </p:txBody>
      </p:sp>
      <p:pic>
        <p:nvPicPr>
          <p:cNvPr id="4" name="Picture 3">
            <a:extLst>
              <a:ext uri="{FF2B5EF4-FFF2-40B4-BE49-F238E27FC236}">
                <a16:creationId xmlns:a16="http://schemas.microsoft.com/office/drawing/2014/main" id="{DCE8D849-95C3-16EE-BB2A-9B33E6DCB7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29506" y="225569"/>
            <a:ext cx="2502794" cy="1668529"/>
          </a:xfrm>
          <a:prstGeom prst="rect">
            <a:avLst/>
          </a:prstGeom>
        </p:spPr>
      </p:pic>
    </p:spTree>
    <p:extLst>
      <p:ext uri="{BB962C8B-B14F-4D97-AF65-F5344CB8AC3E}">
        <p14:creationId xmlns:p14="http://schemas.microsoft.com/office/powerpoint/2010/main" val="413156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0DF0D-AB02-F603-71AB-B46A8D8AD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93017-979F-2CEE-8ED6-5C6E8CF6B5E5}"/>
              </a:ext>
              <a:ext uri="{C183D7F6-B498-43B3-948B-1728B52AA6E4}">
                <adec:decorative xmlns:adec="http://schemas.microsoft.com/office/drawing/2017/decorative" val="0"/>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pPr>
              <a:spcAft>
                <a:spcPts val="1800"/>
              </a:spcAft>
            </a:pPr>
            <a:r>
              <a:rPr lang="en-US" dirty="0"/>
              <a:t>Re-evaluating Students After Decision Rule Changes</a:t>
            </a:r>
          </a:p>
        </p:txBody>
      </p:sp>
      <p:graphicFrame>
        <p:nvGraphicFramePr>
          <p:cNvPr id="4" name="Table 3">
            <a:extLst>
              <a:ext uri="{FF2B5EF4-FFF2-40B4-BE49-F238E27FC236}">
                <a16:creationId xmlns:a16="http://schemas.microsoft.com/office/drawing/2014/main" id="{D33C7887-B88C-0E9D-4B7A-AEA5289CE5FF}"/>
              </a:ext>
            </a:extLst>
          </p:cNvPr>
          <p:cNvGraphicFramePr>
            <a:graphicFrameLocks noGrp="1"/>
          </p:cNvGraphicFramePr>
          <p:nvPr>
            <p:extLst>
              <p:ext uri="{D42A27DB-BD31-4B8C-83A1-F6EECF244321}">
                <p14:modId xmlns:p14="http://schemas.microsoft.com/office/powerpoint/2010/main" val="2364638402"/>
              </p:ext>
            </p:extLst>
          </p:nvPr>
        </p:nvGraphicFramePr>
        <p:xfrm>
          <a:off x="0" y="185172"/>
          <a:ext cx="9144000" cy="4773156"/>
        </p:xfrm>
        <a:graphic>
          <a:graphicData uri="http://schemas.openxmlformats.org/drawingml/2006/table">
            <a:tbl>
              <a:tblPr firstRow="1" firstCol="1" bandRow="1">
                <a:tableStyleId>{5C22544A-7EE6-4342-B048-85BDC9FD1C3A}</a:tableStyleId>
              </a:tblPr>
              <a:tblGrid>
                <a:gridCol w="403654">
                  <a:extLst>
                    <a:ext uri="{9D8B030D-6E8A-4147-A177-3AD203B41FA5}">
                      <a16:colId xmlns:a16="http://schemas.microsoft.com/office/drawing/2014/main" val="1674112931"/>
                    </a:ext>
                  </a:extLst>
                </a:gridCol>
                <a:gridCol w="1335204">
                  <a:extLst>
                    <a:ext uri="{9D8B030D-6E8A-4147-A177-3AD203B41FA5}">
                      <a16:colId xmlns:a16="http://schemas.microsoft.com/office/drawing/2014/main" val="489139922"/>
                    </a:ext>
                  </a:extLst>
                </a:gridCol>
                <a:gridCol w="1131758">
                  <a:extLst>
                    <a:ext uri="{9D8B030D-6E8A-4147-A177-3AD203B41FA5}">
                      <a16:colId xmlns:a16="http://schemas.microsoft.com/office/drawing/2014/main" val="839684509"/>
                    </a:ext>
                  </a:extLst>
                </a:gridCol>
                <a:gridCol w="1521502">
                  <a:extLst>
                    <a:ext uri="{9D8B030D-6E8A-4147-A177-3AD203B41FA5}">
                      <a16:colId xmlns:a16="http://schemas.microsoft.com/office/drawing/2014/main" val="2224586454"/>
                    </a:ext>
                  </a:extLst>
                </a:gridCol>
                <a:gridCol w="1536492">
                  <a:extLst>
                    <a:ext uri="{9D8B030D-6E8A-4147-A177-3AD203B41FA5}">
                      <a16:colId xmlns:a16="http://schemas.microsoft.com/office/drawing/2014/main" val="42867590"/>
                    </a:ext>
                  </a:extLst>
                </a:gridCol>
                <a:gridCol w="742013">
                  <a:extLst>
                    <a:ext uri="{9D8B030D-6E8A-4147-A177-3AD203B41FA5}">
                      <a16:colId xmlns:a16="http://schemas.microsoft.com/office/drawing/2014/main" val="1894416626"/>
                    </a:ext>
                  </a:extLst>
                </a:gridCol>
                <a:gridCol w="2473377">
                  <a:extLst>
                    <a:ext uri="{9D8B030D-6E8A-4147-A177-3AD203B41FA5}">
                      <a16:colId xmlns:a16="http://schemas.microsoft.com/office/drawing/2014/main" val="1782253911"/>
                    </a:ext>
                  </a:extLst>
                </a:gridCol>
              </a:tblGrid>
              <a:tr h="439988">
                <a:tc>
                  <a:txBody>
                    <a:bodyPr/>
                    <a:lstStyle/>
                    <a:p>
                      <a:pPr algn="l"/>
                      <a:endParaRPr lang="en-US" sz="1600" b="0">
                        <a:latin typeface="+mj-lt"/>
                      </a:endParaRPr>
                    </a:p>
                  </a:txBody>
                  <a:tcPr/>
                </a:tc>
                <a:tc>
                  <a:txBody>
                    <a:bodyPr/>
                    <a:lstStyle/>
                    <a:p>
                      <a:pPr algn="l"/>
                      <a:r>
                        <a:rPr lang="en-US" sz="1600" b="1">
                          <a:solidFill>
                            <a:schemeClr val="tx1"/>
                          </a:solidFill>
                          <a:latin typeface="+mj-lt"/>
                        </a:rPr>
                        <a:t>Attendance</a:t>
                      </a:r>
                    </a:p>
                  </a:txBody>
                  <a:tcPr/>
                </a:tc>
                <a:tc>
                  <a:txBody>
                    <a:bodyPr/>
                    <a:lstStyle/>
                    <a:p>
                      <a:pPr algn="l"/>
                      <a:r>
                        <a:rPr lang="en-US" sz="1600" b="1">
                          <a:solidFill>
                            <a:schemeClr val="tx1"/>
                          </a:solidFill>
                          <a:latin typeface="+mj-lt"/>
                        </a:rPr>
                        <a:t>Behavior</a:t>
                      </a:r>
                    </a:p>
                  </a:txBody>
                  <a:tcPr/>
                </a:tc>
                <a:tc>
                  <a:txBody>
                    <a:bodyPr/>
                    <a:lstStyle/>
                    <a:p>
                      <a:pPr algn="l"/>
                      <a:r>
                        <a:rPr lang="en-US" sz="1600" b="1">
                          <a:solidFill>
                            <a:schemeClr val="tx1"/>
                          </a:solidFill>
                          <a:latin typeface="+mj-lt"/>
                        </a:rPr>
                        <a:t>Math</a:t>
                      </a:r>
                    </a:p>
                  </a:txBody>
                  <a:tcPr/>
                </a:tc>
                <a:tc>
                  <a:txBody>
                    <a:bodyPr/>
                    <a:lstStyle/>
                    <a:p>
                      <a:pPr algn="l"/>
                      <a:r>
                        <a:rPr lang="en-US" sz="1600" b="1">
                          <a:solidFill>
                            <a:schemeClr val="tx1"/>
                          </a:solidFill>
                          <a:latin typeface="+mj-lt"/>
                        </a:rPr>
                        <a:t>Reading</a:t>
                      </a:r>
                    </a:p>
                  </a:txBody>
                  <a:tcPr/>
                </a:tc>
                <a:tc>
                  <a:txBody>
                    <a:bodyPr/>
                    <a:lstStyle/>
                    <a:p>
                      <a:pPr algn="l"/>
                      <a:r>
                        <a:rPr lang="en-US" sz="1600" b="1">
                          <a:solidFill>
                            <a:schemeClr val="tx1"/>
                          </a:solidFill>
                          <a:latin typeface="+mj-lt"/>
                        </a:rPr>
                        <a:t>ODR </a:t>
                      </a:r>
                    </a:p>
                  </a:txBody>
                  <a:tcPr/>
                </a:tc>
                <a:tc>
                  <a:txBody>
                    <a:bodyPr/>
                    <a:lstStyle/>
                    <a:p>
                      <a:pPr algn="l"/>
                      <a:r>
                        <a:rPr lang="en-US" sz="1600" b="1" strike="sngStrike">
                          <a:solidFill>
                            <a:schemeClr val="tx1"/>
                          </a:solidFill>
                          <a:latin typeface="+mj-lt"/>
                        </a:rPr>
                        <a:t>Teacher Feedback </a:t>
                      </a:r>
                    </a:p>
                  </a:txBody>
                  <a:tcPr/>
                </a:tc>
                <a:extLst>
                  <a:ext uri="{0D108BD9-81ED-4DB2-BD59-A6C34878D82A}">
                    <a16:rowId xmlns:a16="http://schemas.microsoft.com/office/drawing/2014/main" val="3480890282"/>
                  </a:ext>
                </a:extLst>
              </a:tr>
              <a:tr h="508694">
                <a:tc>
                  <a:txBody>
                    <a:bodyPr/>
                    <a:lstStyle/>
                    <a:p>
                      <a:pPr rtl="0" fontAlgn="t">
                        <a:buNone/>
                      </a:pPr>
                      <a:r>
                        <a:rPr lang="en-US" sz="1600" b="0" i="0" u="none" strike="noStrike">
                          <a:solidFill>
                            <a:srgbClr val="000000"/>
                          </a:solidFill>
                          <a:effectLst/>
                          <a:latin typeface="+mj-lt"/>
                        </a:rPr>
                        <a:t>A</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88%</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High</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dirty="0">
                          <a:solidFill>
                            <a:srgbClr val="000000"/>
                          </a:solidFill>
                          <a:effectLst/>
                          <a:highlight>
                            <a:srgbClr val="FFFF00"/>
                          </a:highlight>
                          <a:latin typeface="+mj-lt"/>
                        </a:rPr>
                        <a:t>Low</a:t>
                      </a:r>
                      <a:endParaRPr lang="en-US" sz="1600" dirty="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6</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Off-task, peer conflicts</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1257325222"/>
                  </a:ext>
                </a:extLst>
              </a:tr>
              <a:tr h="349316">
                <a:tc>
                  <a:txBody>
                    <a:bodyPr/>
                    <a:lstStyle/>
                    <a:p>
                      <a:pPr rtl="0" fontAlgn="t">
                        <a:buNone/>
                      </a:pPr>
                      <a:r>
                        <a:rPr lang="en-US" sz="1600" b="0" i="0" u="none" strike="sngStrike">
                          <a:solidFill>
                            <a:srgbClr val="000000"/>
                          </a:solidFill>
                          <a:effectLst/>
                          <a:latin typeface="+mj-lt"/>
                        </a:rPr>
                        <a:t>B</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95%</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Low</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Below Avg. </a:t>
                      </a:r>
                      <a:endParaRPr lang="en-US" sz="1600" strike="sngStrike">
                        <a:effectLst/>
                        <a:highlight>
                          <a:srgbClr val="C0C0C0"/>
                        </a:highligh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Below Avg. </a:t>
                      </a:r>
                      <a:endParaRPr lang="en-US" sz="1600" strike="sngStrike">
                        <a:effectLst/>
                        <a:highlight>
                          <a:srgbClr val="C0C0C0"/>
                        </a:highligh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1</a:t>
                      </a:r>
                      <a:endParaRPr lang="en-US" sz="1600" strike="no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Difficulty focusing</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2080066071"/>
                  </a:ext>
                </a:extLst>
              </a:tr>
              <a:tr h="349316">
                <a:tc>
                  <a:txBody>
                    <a:bodyPr/>
                    <a:lstStyle/>
                    <a:p>
                      <a:pPr rtl="0" fontAlgn="t">
                        <a:buNone/>
                      </a:pPr>
                      <a:r>
                        <a:rPr lang="en-US" sz="1600" b="0" i="0" u="none" strike="sngStrike">
                          <a:solidFill>
                            <a:srgbClr val="000000"/>
                          </a:solidFill>
                          <a:effectLst/>
                          <a:latin typeface="+mj-lt"/>
                        </a:rPr>
                        <a:t>C</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FFFF00"/>
                          </a:highlight>
                          <a:latin typeface="+mj-lt"/>
                        </a:rPr>
                        <a:t>78%</a:t>
                      </a:r>
                      <a:endParaRPr lang="en-US" sz="1600" strike="sngStrike">
                        <a:effectLst/>
                        <a:highlight>
                          <a:srgbClr val="FFFF00"/>
                        </a:highlight>
                        <a:latin typeface="+mj-lt"/>
                      </a:endParaRPr>
                    </a:p>
                  </a:txBody>
                  <a:tcPr marL="49085" marR="49085" marT="49085" marB="49085"/>
                </a:tc>
                <a:tc>
                  <a:txBody>
                    <a:bodyPr/>
                    <a:lstStyle/>
                    <a:p>
                      <a:pPr rtl="0" fontAlgn="t">
                        <a:buNone/>
                      </a:pPr>
                      <a:r>
                        <a:rPr lang="en-US" sz="1600" strike="sngStrike">
                          <a:effectLst/>
                          <a:latin typeface="+mj-lt"/>
                        </a:rPr>
                        <a:t>Low</a:t>
                      </a:r>
                    </a:p>
                  </a:txBody>
                  <a:tcPr marL="49085" marR="49085" marT="49085" marB="49085"/>
                </a:tc>
                <a:tc>
                  <a:txBody>
                    <a:bodyPr/>
                    <a:lstStyle/>
                    <a:p>
                      <a:pPr rtl="0" fontAlgn="t">
                        <a:buNone/>
                      </a:pPr>
                      <a:r>
                        <a:rPr lang="en-US" sz="1600" b="0" i="0" u="none" strike="sngStrike">
                          <a:solidFill>
                            <a:srgbClr val="000000"/>
                          </a:solidFill>
                          <a:effectLst/>
                          <a:latin typeface="+mj-lt"/>
                        </a:rPr>
                        <a:t>On-track</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On-track </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1</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Low engagement</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2982229484"/>
                  </a:ext>
                </a:extLst>
              </a:tr>
              <a:tr h="349316">
                <a:tc>
                  <a:txBody>
                    <a:bodyPr/>
                    <a:lstStyle/>
                    <a:p>
                      <a:pPr rtl="0" fontAlgn="t">
                        <a:buNone/>
                      </a:pPr>
                      <a:r>
                        <a:rPr lang="en-US" sz="1600" b="0" i="0" u="none" strike="sngStrike">
                          <a:solidFill>
                            <a:srgbClr val="000000"/>
                          </a:solidFill>
                          <a:effectLst/>
                          <a:latin typeface="+mj-lt"/>
                        </a:rPr>
                        <a:t>D</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92%</a:t>
                      </a:r>
                      <a:endParaRPr lang="en-US" sz="1600" strike="sngStrike">
                        <a:effectLst/>
                        <a:latin typeface="+mj-lt"/>
                      </a:endParaRPr>
                    </a:p>
                  </a:txBody>
                  <a:tcPr marL="49085" marR="49085" marT="49085" marB="49085"/>
                </a:tc>
                <a:tc>
                  <a:txBody>
                    <a:bodyPr/>
                    <a:lstStyle/>
                    <a:p>
                      <a:pPr rtl="0" fontAlgn="t">
                        <a:buNone/>
                      </a:pPr>
                      <a:r>
                        <a:rPr lang="en-US" sz="1600" b="0" i="0" u="none" strike="sngStrike" dirty="0">
                          <a:solidFill>
                            <a:srgbClr val="000000"/>
                          </a:solidFill>
                          <a:effectLst/>
                          <a:latin typeface="+mj-lt"/>
                        </a:rPr>
                        <a:t>Low</a:t>
                      </a:r>
                      <a:endParaRPr lang="en-US" sz="1600" strike="sngStrike" dirty="0">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Below avg. </a:t>
                      </a:r>
                      <a:endParaRPr lang="en-US" sz="1600" strike="sngStrike">
                        <a:effectLst/>
                        <a:highlight>
                          <a:srgbClr val="C0C0C0"/>
                        </a:highligh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On-track </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0</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Positive peer leader</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612519272"/>
                  </a:ext>
                </a:extLst>
              </a:tr>
              <a:tr h="508694">
                <a:tc>
                  <a:txBody>
                    <a:bodyPr/>
                    <a:lstStyle/>
                    <a:p>
                      <a:pPr rtl="0" fontAlgn="t">
                        <a:buNone/>
                      </a:pPr>
                      <a:r>
                        <a:rPr lang="en-US" sz="1600" b="0" i="0" u="none" strike="noStrike">
                          <a:solidFill>
                            <a:srgbClr val="000000"/>
                          </a:solidFill>
                          <a:effectLst/>
                          <a:latin typeface="+mj-lt"/>
                        </a:rPr>
                        <a:t>E</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85%</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Moderate</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3</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Avoids work, withdrawn</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1137380317"/>
                  </a:ext>
                </a:extLst>
              </a:tr>
              <a:tr h="396287">
                <a:tc>
                  <a:txBody>
                    <a:bodyPr/>
                    <a:lstStyle/>
                    <a:p>
                      <a:pPr rtl="0" fontAlgn="t">
                        <a:buNone/>
                      </a:pPr>
                      <a:r>
                        <a:rPr lang="en-US" sz="1600" b="0" i="0" u="none" strike="sngStrike">
                          <a:solidFill>
                            <a:srgbClr val="000000"/>
                          </a:solidFill>
                          <a:effectLst/>
                          <a:latin typeface="+mj-lt"/>
                        </a:rPr>
                        <a:t>F</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97%</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Low</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On-track </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On-track </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1</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Engaged, disruptive</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2394863924"/>
                  </a:ext>
                </a:extLst>
              </a:tr>
              <a:tr h="508694">
                <a:tc>
                  <a:txBody>
                    <a:bodyPr/>
                    <a:lstStyle/>
                    <a:p>
                      <a:pPr rtl="0" fontAlgn="t">
                        <a:buNone/>
                      </a:pPr>
                      <a:r>
                        <a:rPr lang="en-US" sz="1600" b="0" i="0" u="none" strike="noStrike">
                          <a:solidFill>
                            <a:srgbClr val="000000"/>
                          </a:solidFill>
                          <a:effectLst/>
                          <a:latin typeface="+mj-lt"/>
                        </a:rPr>
                        <a:t>G</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90%</a:t>
                      </a:r>
                      <a:endParaRPr lang="en-US" sz="1600">
                        <a:effectLst/>
                        <a:latin typeface="+mj-lt"/>
                      </a:endParaRPr>
                    </a:p>
                  </a:txBody>
                  <a:tcPr marL="49085" marR="49085" marT="49085" marB="49085"/>
                </a:tc>
                <a:tc>
                  <a:txBody>
                    <a:bodyPr/>
                    <a:lstStyle/>
                    <a:p>
                      <a:pPr rtl="0" fontAlgn="t">
                        <a:buNone/>
                      </a:pPr>
                      <a:r>
                        <a:rPr lang="en-US" sz="1600" b="0" i="0" u="none" strike="noStrike" dirty="0">
                          <a:solidFill>
                            <a:srgbClr val="000000"/>
                          </a:solidFill>
                          <a:effectLst/>
                          <a:highlight>
                            <a:srgbClr val="FFFF00"/>
                          </a:highlight>
                          <a:latin typeface="+mj-lt"/>
                        </a:rPr>
                        <a:t>Moderate</a:t>
                      </a:r>
                      <a:endParaRPr lang="en-US" sz="1600" dirty="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Below Avg. </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4</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Poor emotional regulation</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344562766"/>
                  </a:ext>
                </a:extLst>
              </a:tr>
              <a:tr h="411590">
                <a:tc>
                  <a:txBody>
                    <a:bodyPr/>
                    <a:lstStyle/>
                    <a:p>
                      <a:pPr rtl="0" fontAlgn="t">
                        <a:buNone/>
                      </a:pPr>
                      <a:r>
                        <a:rPr lang="en-US" sz="1600" b="0" i="0" u="none" strike="sngStrike">
                          <a:solidFill>
                            <a:srgbClr val="000000"/>
                          </a:solidFill>
                          <a:effectLst/>
                          <a:latin typeface="+mj-lt"/>
                        </a:rPr>
                        <a:t>H</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93%</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Low</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On-track </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On-track </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1</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Struggles with transitions</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3455077670"/>
                  </a:ext>
                </a:extLst>
              </a:tr>
              <a:tr h="508694">
                <a:tc>
                  <a:txBody>
                    <a:bodyPr/>
                    <a:lstStyle/>
                    <a:p>
                      <a:pPr rtl="0" fontAlgn="t">
                        <a:buNone/>
                      </a:pPr>
                      <a:r>
                        <a:rPr lang="en-US" sz="1600" b="0" i="0" u="none" strike="sngStrike">
                          <a:solidFill>
                            <a:srgbClr val="000000"/>
                          </a:solidFill>
                          <a:effectLst/>
                          <a:latin typeface="+mj-lt"/>
                        </a:rPr>
                        <a:t>I</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100%</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Low</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On-track </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On-track </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latin typeface="+mj-lt"/>
                        </a:rPr>
                        <a:t>0</a:t>
                      </a:r>
                      <a:endParaRPr lang="en-US" sz="1600" strike="sngStrike">
                        <a:effectLst/>
                        <a:latin typeface="+mj-lt"/>
                      </a:endParaRPr>
                    </a:p>
                  </a:txBody>
                  <a:tcPr marL="49085" marR="49085" marT="49085" marB="49085"/>
                </a:tc>
                <a:tc>
                  <a:txBody>
                    <a:bodyPr/>
                    <a:lstStyle/>
                    <a:p>
                      <a:pPr rtl="0" fontAlgn="t">
                        <a:buNone/>
                      </a:pPr>
                      <a:r>
                        <a:rPr lang="en-US" sz="1600" b="0" i="0" u="none" strike="sngStrike">
                          <a:solidFill>
                            <a:srgbClr val="000000"/>
                          </a:solidFill>
                          <a:effectLst/>
                          <a:highlight>
                            <a:srgbClr val="C0C0C0"/>
                          </a:highlight>
                          <a:latin typeface="+mj-lt"/>
                        </a:rPr>
                        <a:t>Strong academic focus</a:t>
                      </a:r>
                      <a:endParaRPr lang="en-US" sz="1600" strike="sngStrike">
                        <a:effectLst/>
                        <a:highlight>
                          <a:srgbClr val="C0C0C0"/>
                        </a:highlight>
                        <a:latin typeface="+mj-lt"/>
                      </a:endParaRPr>
                    </a:p>
                  </a:txBody>
                  <a:tcPr marL="49085" marR="49085" marT="49085" marB="49085"/>
                </a:tc>
                <a:extLst>
                  <a:ext uri="{0D108BD9-81ED-4DB2-BD59-A6C34878D82A}">
                    <a16:rowId xmlns:a16="http://schemas.microsoft.com/office/drawing/2014/main" val="3308158839"/>
                  </a:ext>
                </a:extLst>
              </a:tr>
              <a:tr h="442567">
                <a:tc>
                  <a:txBody>
                    <a:bodyPr/>
                    <a:lstStyle/>
                    <a:p>
                      <a:pPr rtl="0" fontAlgn="t">
                        <a:buNone/>
                      </a:pPr>
                      <a:r>
                        <a:rPr lang="en-US" sz="1600" b="0" i="0" u="none" strike="noStrike">
                          <a:solidFill>
                            <a:srgbClr val="000000"/>
                          </a:solidFill>
                          <a:effectLst/>
                          <a:latin typeface="+mj-lt"/>
                        </a:rPr>
                        <a:t>J</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80%</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dirty="0">
                          <a:solidFill>
                            <a:srgbClr val="000000"/>
                          </a:solidFill>
                          <a:effectLst/>
                          <a:highlight>
                            <a:srgbClr val="FFFF00"/>
                          </a:highlight>
                          <a:latin typeface="+mj-lt"/>
                        </a:rPr>
                        <a:t>High</a:t>
                      </a:r>
                      <a:endParaRPr lang="en-US" sz="1600" dirty="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7</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sngStrike" dirty="0">
                          <a:solidFill>
                            <a:srgbClr val="000000"/>
                          </a:solidFill>
                          <a:effectLst/>
                          <a:highlight>
                            <a:srgbClr val="C0C0C0"/>
                          </a:highlight>
                          <a:latin typeface="+mj-lt"/>
                        </a:rPr>
                        <a:t>Frequent outbursts</a:t>
                      </a:r>
                      <a:endParaRPr lang="en-US" sz="1600" strike="sngStrike" dirty="0">
                        <a:effectLst/>
                        <a:highlight>
                          <a:srgbClr val="C0C0C0"/>
                        </a:highlight>
                        <a:latin typeface="+mj-lt"/>
                      </a:endParaRPr>
                    </a:p>
                  </a:txBody>
                  <a:tcPr marL="49085" marR="49085" marT="49085" marB="49085"/>
                </a:tc>
                <a:extLst>
                  <a:ext uri="{0D108BD9-81ED-4DB2-BD59-A6C34878D82A}">
                    <a16:rowId xmlns:a16="http://schemas.microsoft.com/office/drawing/2014/main" val="3341084856"/>
                  </a:ext>
                </a:extLst>
              </a:tr>
            </a:tbl>
          </a:graphicData>
        </a:graphic>
      </p:graphicFrame>
      <p:sp>
        <p:nvSpPr>
          <p:cNvPr id="3" name="TextBox 2">
            <a:extLst>
              <a:ext uri="{FF2B5EF4-FFF2-40B4-BE49-F238E27FC236}">
                <a16:creationId xmlns:a16="http://schemas.microsoft.com/office/drawing/2014/main" id="{5C889A73-B73E-247C-546C-810EF5CEA19D}"/>
              </a:ext>
            </a:extLst>
          </p:cNvPr>
          <p:cNvSpPr txBox="1"/>
          <p:nvPr/>
        </p:nvSpPr>
        <p:spPr>
          <a:xfrm>
            <a:off x="536553" y="5254052"/>
            <a:ext cx="7790484" cy="923330"/>
          </a:xfrm>
          <a:prstGeom prst="rect">
            <a:avLst/>
          </a:prstGeom>
          <a:solidFill>
            <a:schemeClr val="bg1"/>
          </a:solidFill>
        </p:spPr>
        <p:txBody>
          <a:bodyPr wrap="square" rtlCol="0">
            <a:spAutoFit/>
          </a:bodyPr>
          <a:lstStyle/>
          <a:p>
            <a:r>
              <a:rPr lang="en-US" sz="1800" dirty="0"/>
              <a:t>Students from the original data table (slide 18) have been removed from consideration for additional evaluation after the Decision Rules were changed</a:t>
            </a:r>
          </a:p>
        </p:txBody>
      </p:sp>
    </p:spTree>
    <p:extLst>
      <p:ext uri="{BB962C8B-B14F-4D97-AF65-F5344CB8AC3E}">
        <p14:creationId xmlns:p14="http://schemas.microsoft.com/office/powerpoint/2010/main" val="333358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4079-747D-AF6A-3884-CEA8113A2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B27DA-D026-5D4E-209E-1092A44A4CEB}"/>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pPr>
              <a:spcAft>
                <a:spcPts val="1800"/>
              </a:spcAft>
            </a:pPr>
            <a:r>
              <a:rPr lang="en-US" dirty="0"/>
              <a:t>Final Students Identified for Evaluation Using Decision Rules</a:t>
            </a:r>
          </a:p>
        </p:txBody>
      </p:sp>
      <p:graphicFrame>
        <p:nvGraphicFramePr>
          <p:cNvPr id="4" name="Table 3">
            <a:extLst>
              <a:ext uri="{FF2B5EF4-FFF2-40B4-BE49-F238E27FC236}">
                <a16:creationId xmlns:a16="http://schemas.microsoft.com/office/drawing/2014/main" id="{4D536366-1218-6B6C-08EE-6E9400CB2156}"/>
              </a:ext>
            </a:extLst>
          </p:cNvPr>
          <p:cNvGraphicFramePr>
            <a:graphicFrameLocks noGrp="1"/>
          </p:cNvGraphicFramePr>
          <p:nvPr>
            <p:extLst>
              <p:ext uri="{D42A27DB-BD31-4B8C-83A1-F6EECF244321}">
                <p14:modId xmlns:p14="http://schemas.microsoft.com/office/powerpoint/2010/main" val="2198699650"/>
              </p:ext>
            </p:extLst>
          </p:nvPr>
        </p:nvGraphicFramePr>
        <p:xfrm>
          <a:off x="0" y="697429"/>
          <a:ext cx="9144000" cy="2358262"/>
        </p:xfrm>
        <a:graphic>
          <a:graphicData uri="http://schemas.openxmlformats.org/drawingml/2006/table">
            <a:tbl>
              <a:tblPr firstRow="1" firstCol="1" bandRow="1">
                <a:tableStyleId>{5C22544A-7EE6-4342-B048-85BDC9FD1C3A}</a:tableStyleId>
              </a:tblPr>
              <a:tblGrid>
                <a:gridCol w="403654">
                  <a:extLst>
                    <a:ext uri="{9D8B030D-6E8A-4147-A177-3AD203B41FA5}">
                      <a16:colId xmlns:a16="http://schemas.microsoft.com/office/drawing/2014/main" val="1674112931"/>
                    </a:ext>
                  </a:extLst>
                </a:gridCol>
                <a:gridCol w="1335204">
                  <a:extLst>
                    <a:ext uri="{9D8B030D-6E8A-4147-A177-3AD203B41FA5}">
                      <a16:colId xmlns:a16="http://schemas.microsoft.com/office/drawing/2014/main" val="489139922"/>
                    </a:ext>
                  </a:extLst>
                </a:gridCol>
                <a:gridCol w="1131758">
                  <a:extLst>
                    <a:ext uri="{9D8B030D-6E8A-4147-A177-3AD203B41FA5}">
                      <a16:colId xmlns:a16="http://schemas.microsoft.com/office/drawing/2014/main" val="839684509"/>
                    </a:ext>
                  </a:extLst>
                </a:gridCol>
                <a:gridCol w="1521502">
                  <a:extLst>
                    <a:ext uri="{9D8B030D-6E8A-4147-A177-3AD203B41FA5}">
                      <a16:colId xmlns:a16="http://schemas.microsoft.com/office/drawing/2014/main" val="2224586454"/>
                    </a:ext>
                  </a:extLst>
                </a:gridCol>
                <a:gridCol w="1536492">
                  <a:extLst>
                    <a:ext uri="{9D8B030D-6E8A-4147-A177-3AD203B41FA5}">
                      <a16:colId xmlns:a16="http://schemas.microsoft.com/office/drawing/2014/main" val="42867590"/>
                    </a:ext>
                  </a:extLst>
                </a:gridCol>
                <a:gridCol w="742013">
                  <a:extLst>
                    <a:ext uri="{9D8B030D-6E8A-4147-A177-3AD203B41FA5}">
                      <a16:colId xmlns:a16="http://schemas.microsoft.com/office/drawing/2014/main" val="1894416626"/>
                    </a:ext>
                  </a:extLst>
                </a:gridCol>
                <a:gridCol w="2473377">
                  <a:extLst>
                    <a:ext uri="{9D8B030D-6E8A-4147-A177-3AD203B41FA5}">
                      <a16:colId xmlns:a16="http://schemas.microsoft.com/office/drawing/2014/main" val="1782253911"/>
                    </a:ext>
                  </a:extLst>
                </a:gridCol>
              </a:tblGrid>
              <a:tr h="430786">
                <a:tc>
                  <a:txBody>
                    <a:bodyPr/>
                    <a:lstStyle/>
                    <a:p>
                      <a:pPr algn="l"/>
                      <a:endParaRPr lang="en-US" sz="1600" b="0">
                        <a:latin typeface="+mj-lt"/>
                      </a:endParaRPr>
                    </a:p>
                  </a:txBody>
                  <a:tcPr/>
                </a:tc>
                <a:tc>
                  <a:txBody>
                    <a:bodyPr/>
                    <a:lstStyle/>
                    <a:p>
                      <a:pPr algn="l"/>
                      <a:r>
                        <a:rPr lang="en-US" sz="1600" b="1">
                          <a:solidFill>
                            <a:schemeClr val="tx1"/>
                          </a:solidFill>
                          <a:latin typeface="+mj-lt"/>
                        </a:rPr>
                        <a:t>Attendance</a:t>
                      </a:r>
                    </a:p>
                  </a:txBody>
                  <a:tcPr/>
                </a:tc>
                <a:tc>
                  <a:txBody>
                    <a:bodyPr/>
                    <a:lstStyle/>
                    <a:p>
                      <a:pPr algn="l"/>
                      <a:r>
                        <a:rPr lang="en-US" sz="1600" b="1" dirty="0">
                          <a:solidFill>
                            <a:schemeClr val="tx1"/>
                          </a:solidFill>
                          <a:latin typeface="+mj-lt"/>
                        </a:rPr>
                        <a:t>Behavior</a:t>
                      </a:r>
                    </a:p>
                  </a:txBody>
                  <a:tcPr/>
                </a:tc>
                <a:tc>
                  <a:txBody>
                    <a:bodyPr/>
                    <a:lstStyle/>
                    <a:p>
                      <a:pPr algn="l"/>
                      <a:r>
                        <a:rPr lang="en-US" sz="1600" b="1">
                          <a:solidFill>
                            <a:schemeClr val="tx1"/>
                          </a:solidFill>
                          <a:latin typeface="+mj-lt"/>
                        </a:rPr>
                        <a:t>Math</a:t>
                      </a:r>
                    </a:p>
                  </a:txBody>
                  <a:tcPr/>
                </a:tc>
                <a:tc>
                  <a:txBody>
                    <a:bodyPr/>
                    <a:lstStyle/>
                    <a:p>
                      <a:pPr algn="l"/>
                      <a:r>
                        <a:rPr lang="en-US" sz="1600" b="1">
                          <a:solidFill>
                            <a:schemeClr val="tx1"/>
                          </a:solidFill>
                          <a:latin typeface="+mj-lt"/>
                        </a:rPr>
                        <a:t>Reading</a:t>
                      </a:r>
                    </a:p>
                  </a:txBody>
                  <a:tcPr/>
                </a:tc>
                <a:tc>
                  <a:txBody>
                    <a:bodyPr/>
                    <a:lstStyle/>
                    <a:p>
                      <a:pPr algn="l"/>
                      <a:r>
                        <a:rPr lang="en-US" sz="1600" b="1">
                          <a:solidFill>
                            <a:schemeClr val="tx1"/>
                          </a:solidFill>
                          <a:latin typeface="+mj-lt"/>
                        </a:rPr>
                        <a:t>ODR </a:t>
                      </a:r>
                    </a:p>
                  </a:txBody>
                  <a:tcPr/>
                </a:tc>
                <a:tc>
                  <a:txBody>
                    <a:bodyPr/>
                    <a:lstStyle/>
                    <a:p>
                      <a:pPr algn="l"/>
                      <a:r>
                        <a:rPr lang="en-US" sz="1600" b="1">
                          <a:solidFill>
                            <a:schemeClr val="tx1"/>
                          </a:solidFill>
                          <a:latin typeface="+mj-lt"/>
                        </a:rPr>
                        <a:t>Teacher Feedback </a:t>
                      </a:r>
                    </a:p>
                  </a:txBody>
                  <a:tcPr/>
                </a:tc>
                <a:extLst>
                  <a:ext uri="{0D108BD9-81ED-4DB2-BD59-A6C34878D82A}">
                    <a16:rowId xmlns:a16="http://schemas.microsoft.com/office/drawing/2014/main" val="3480890282"/>
                  </a:ext>
                </a:extLst>
              </a:tr>
              <a:tr h="498055">
                <a:tc>
                  <a:txBody>
                    <a:bodyPr/>
                    <a:lstStyle/>
                    <a:p>
                      <a:pPr rtl="0" fontAlgn="t">
                        <a:buNone/>
                      </a:pPr>
                      <a:r>
                        <a:rPr lang="en-US" sz="1600" b="0" i="0" u="none" strike="noStrike">
                          <a:solidFill>
                            <a:srgbClr val="000000"/>
                          </a:solidFill>
                          <a:effectLst/>
                          <a:latin typeface="+mj-lt"/>
                        </a:rPr>
                        <a:t>A</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88%</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High</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6</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Off-task, peer conflicts</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1257325222"/>
                  </a:ext>
                </a:extLst>
              </a:tr>
              <a:tr h="498055">
                <a:tc>
                  <a:txBody>
                    <a:bodyPr/>
                    <a:lstStyle/>
                    <a:p>
                      <a:pPr rtl="0" fontAlgn="t">
                        <a:buNone/>
                      </a:pPr>
                      <a:r>
                        <a:rPr lang="en-US" sz="1600" b="0" i="0" u="none" strike="noStrike">
                          <a:solidFill>
                            <a:srgbClr val="000000"/>
                          </a:solidFill>
                          <a:effectLst/>
                          <a:latin typeface="+mj-lt"/>
                        </a:rPr>
                        <a:t>E</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85%</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Moderate</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dirty="0">
                          <a:solidFill>
                            <a:srgbClr val="000000"/>
                          </a:solidFill>
                          <a:effectLst/>
                          <a:highlight>
                            <a:srgbClr val="FFFF00"/>
                          </a:highlight>
                          <a:latin typeface="+mj-lt"/>
                        </a:rPr>
                        <a:t>Low</a:t>
                      </a:r>
                      <a:endParaRPr lang="en-US" sz="1600" dirty="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3</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Avoids work, withdrawn</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1137380317"/>
                  </a:ext>
                </a:extLst>
              </a:tr>
              <a:tr h="498055">
                <a:tc>
                  <a:txBody>
                    <a:bodyPr/>
                    <a:lstStyle/>
                    <a:p>
                      <a:pPr rtl="0" fontAlgn="t">
                        <a:buNone/>
                      </a:pPr>
                      <a:r>
                        <a:rPr lang="en-US" sz="1600" b="0" i="0" u="none" strike="noStrike">
                          <a:solidFill>
                            <a:srgbClr val="000000"/>
                          </a:solidFill>
                          <a:effectLst/>
                          <a:latin typeface="+mj-lt"/>
                        </a:rPr>
                        <a:t>G</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latin typeface="+mj-lt"/>
                        </a:rPr>
                        <a:t>90%</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Moderate</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Below Avg. </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4</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Poor emotional regulation</a:t>
                      </a:r>
                      <a:endParaRPr lang="en-US" sz="1600">
                        <a:effectLst/>
                        <a:highlight>
                          <a:srgbClr val="FFFF00"/>
                        </a:highlight>
                        <a:latin typeface="+mj-lt"/>
                      </a:endParaRPr>
                    </a:p>
                  </a:txBody>
                  <a:tcPr marL="49085" marR="49085" marT="49085" marB="49085"/>
                </a:tc>
                <a:extLst>
                  <a:ext uri="{0D108BD9-81ED-4DB2-BD59-A6C34878D82A}">
                    <a16:rowId xmlns:a16="http://schemas.microsoft.com/office/drawing/2014/main" val="344562766"/>
                  </a:ext>
                </a:extLst>
              </a:tr>
              <a:tr h="433311">
                <a:tc>
                  <a:txBody>
                    <a:bodyPr/>
                    <a:lstStyle/>
                    <a:p>
                      <a:pPr rtl="0" fontAlgn="t">
                        <a:buNone/>
                      </a:pPr>
                      <a:r>
                        <a:rPr lang="en-US" sz="1600" b="0" i="0" u="none" strike="noStrike">
                          <a:solidFill>
                            <a:srgbClr val="000000"/>
                          </a:solidFill>
                          <a:effectLst/>
                          <a:latin typeface="+mj-lt"/>
                        </a:rPr>
                        <a:t>J</a:t>
                      </a:r>
                      <a:endParaRPr lang="en-US" sz="1600">
                        <a:effectLs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80%</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dirty="0">
                          <a:solidFill>
                            <a:srgbClr val="000000"/>
                          </a:solidFill>
                          <a:effectLst/>
                          <a:highlight>
                            <a:srgbClr val="FFFF00"/>
                          </a:highlight>
                          <a:latin typeface="+mj-lt"/>
                        </a:rPr>
                        <a:t>High</a:t>
                      </a:r>
                      <a:endParaRPr lang="en-US" sz="1600" dirty="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Low</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a:solidFill>
                            <a:srgbClr val="000000"/>
                          </a:solidFill>
                          <a:effectLst/>
                          <a:highlight>
                            <a:srgbClr val="FFFF00"/>
                          </a:highlight>
                          <a:latin typeface="+mj-lt"/>
                        </a:rPr>
                        <a:t>7</a:t>
                      </a:r>
                      <a:endParaRPr lang="en-US" sz="1600">
                        <a:effectLst/>
                        <a:highlight>
                          <a:srgbClr val="FFFF00"/>
                        </a:highlight>
                        <a:latin typeface="+mj-lt"/>
                      </a:endParaRPr>
                    </a:p>
                  </a:txBody>
                  <a:tcPr marL="49085" marR="49085" marT="49085" marB="49085"/>
                </a:tc>
                <a:tc>
                  <a:txBody>
                    <a:bodyPr/>
                    <a:lstStyle/>
                    <a:p>
                      <a:pPr rtl="0" fontAlgn="t">
                        <a:buNone/>
                      </a:pPr>
                      <a:r>
                        <a:rPr lang="en-US" sz="1600" b="0" i="0" u="none" strike="noStrike" dirty="0">
                          <a:solidFill>
                            <a:srgbClr val="000000"/>
                          </a:solidFill>
                          <a:effectLst/>
                          <a:highlight>
                            <a:srgbClr val="FFFF00"/>
                          </a:highlight>
                          <a:latin typeface="+mj-lt"/>
                        </a:rPr>
                        <a:t>Frequent outbursts</a:t>
                      </a:r>
                      <a:endParaRPr lang="en-US" sz="1600" dirty="0">
                        <a:effectLst/>
                        <a:highlight>
                          <a:srgbClr val="FFFF00"/>
                        </a:highlight>
                        <a:latin typeface="+mj-lt"/>
                      </a:endParaRPr>
                    </a:p>
                  </a:txBody>
                  <a:tcPr marL="49085" marR="49085" marT="49085" marB="49085"/>
                </a:tc>
                <a:extLst>
                  <a:ext uri="{0D108BD9-81ED-4DB2-BD59-A6C34878D82A}">
                    <a16:rowId xmlns:a16="http://schemas.microsoft.com/office/drawing/2014/main" val="3341084856"/>
                  </a:ext>
                </a:extLst>
              </a:tr>
            </a:tbl>
          </a:graphicData>
        </a:graphic>
      </p:graphicFrame>
    </p:spTree>
    <p:extLst>
      <p:ext uri="{BB962C8B-B14F-4D97-AF65-F5344CB8AC3E}">
        <p14:creationId xmlns:p14="http://schemas.microsoft.com/office/powerpoint/2010/main" val="1676841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19F42-30C6-0B9F-4DFE-CCFEA3961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593FD-1898-0990-1959-68703CC6E27D}"/>
              </a:ext>
            </a:extLst>
          </p:cNvPr>
          <p:cNvSpPr>
            <a:spLocks noGrp="1"/>
          </p:cNvSpPr>
          <p:nvPr>
            <p:ph type="title"/>
          </p:nvPr>
        </p:nvSpPr>
        <p:spPr>
          <a:xfrm>
            <a:off x="242045" y="25118"/>
            <a:ext cx="8659909" cy="567314"/>
          </a:xfrm>
        </p:spPr>
        <p:txBody>
          <a:bodyPr>
            <a:normAutofit fontScale="90000"/>
          </a:bodyPr>
          <a:lstStyle/>
          <a:p>
            <a:pPr algn="l"/>
            <a:r>
              <a:rPr lang="en-US" sz="4000" b="1" dirty="0">
                <a:solidFill>
                  <a:srgbClr val="0F326D"/>
                </a:solidFill>
                <a:latin typeface="+mn-lt"/>
              </a:rPr>
              <a:t>The 10/10 Rule </a:t>
            </a:r>
            <a:endParaRPr lang="en-US" sz="3600" dirty="0">
              <a:latin typeface="+mn-lt"/>
            </a:endParaRPr>
          </a:p>
        </p:txBody>
      </p:sp>
      <p:sp>
        <p:nvSpPr>
          <p:cNvPr id="11" name="Text Placeholder 10">
            <a:extLst>
              <a:ext uri="{FF2B5EF4-FFF2-40B4-BE49-F238E27FC236}">
                <a16:creationId xmlns:a16="http://schemas.microsoft.com/office/drawing/2014/main" id="{E9A60BB2-CF4B-F758-851A-B1E7B9BF7846}"/>
              </a:ext>
            </a:extLst>
          </p:cNvPr>
          <p:cNvSpPr>
            <a:spLocks noGrp="1"/>
          </p:cNvSpPr>
          <p:nvPr>
            <p:ph type="body" idx="1"/>
          </p:nvPr>
        </p:nvSpPr>
        <p:spPr>
          <a:xfrm>
            <a:off x="342900" y="547142"/>
            <a:ext cx="8457000" cy="3852473"/>
          </a:xfrm>
        </p:spPr>
        <p:txBody>
          <a:bodyPr>
            <a:normAutofit fontScale="62500" lnSpcReduction="20000"/>
          </a:bodyPr>
          <a:lstStyle/>
          <a:p>
            <a:pPr marL="101600" indent="0">
              <a:spcAft>
                <a:spcPts val="1800"/>
              </a:spcAft>
              <a:buNone/>
            </a:pPr>
            <a:r>
              <a:rPr lang="en-US" sz="3800" b="1" dirty="0">
                <a:solidFill>
                  <a:srgbClr val="0F326D"/>
                </a:solidFill>
              </a:rPr>
              <a:t>The 10/10 rule helps you decide which type of solution to implement:</a:t>
            </a:r>
          </a:p>
          <a:p>
            <a:pPr marL="101600" indent="0">
              <a:spcBef>
                <a:spcPts val="0"/>
              </a:spcBef>
              <a:buNone/>
            </a:pPr>
            <a:r>
              <a:rPr lang="en-US" sz="3800" b="1" dirty="0">
                <a:solidFill>
                  <a:srgbClr val="0F326D"/>
                </a:solidFill>
              </a:rPr>
              <a:t>10 students = Group-based solution</a:t>
            </a:r>
          </a:p>
          <a:p>
            <a:pPr marL="101600" indent="0">
              <a:spcBef>
                <a:spcPts val="0"/>
              </a:spcBef>
              <a:spcAft>
                <a:spcPts val="1800"/>
              </a:spcAft>
              <a:buNone/>
            </a:pPr>
            <a:r>
              <a:rPr lang="en-US" sz="3800" b="1" dirty="0">
                <a:solidFill>
                  <a:srgbClr val="0F326D"/>
                </a:solidFill>
              </a:rPr>
              <a:t>10% = System-based solution</a:t>
            </a:r>
          </a:p>
          <a:p>
            <a:pPr marL="101600" indent="0">
              <a:spcBef>
                <a:spcPts val="0"/>
              </a:spcBef>
              <a:spcAft>
                <a:spcPts val="1800"/>
              </a:spcAft>
              <a:buNone/>
            </a:pPr>
            <a:r>
              <a:rPr lang="en-US" sz="2900" dirty="0">
                <a:solidFill>
                  <a:srgbClr val="0F326D"/>
                </a:solidFill>
              </a:rPr>
              <a:t>A school has 500 students enrolled.</a:t>
            </a:r>
          </a:p>
          <a:p>
            <a:pPr>
              <a:spcBef>
                <a:spcPts val="0"/>
              </a:spcBef>
              <a:spcAft>
                <a:spcPts val="1200"/>
              </a:spcAft>
            </a:pPr>
            <a:r>
              <a:rPr lang="en-US" sz="2900" dirty="0">
                <a:solidFill>
                  <a:srgbClr val="0F326D"/>
                </a:solidFill>
              </a:rPr>
              <a:t>40 students are chronically absent – group-based solution (8%)</a:t>
            </a:r>
          </a:p>
          <a:p>
            <a:pPr>
              <a:spcBef>
                <a:spcPts val="0"/>
              </a:spcBef>
              <a:spcAft>
                <a:spcPts val="4800"/>
              </a:spcAft>
            </a:pPr>
            <a:r>
              <a:rPr lang="en-US" sz="2900" dirty="0">
                <a:solidFill>
                  <a:srgbClr val="0F326D"/>
                </a:solidFill>
              </a:rPr>
              <a:t>100 students are chronically absent – System-based solution (22%)</a:t>
            </a:r>
          </a:p>
          <a:p>
            <a:pPr marL="101600" indent="0">
              <a:spcBef>
                <a:spcPts val="0"/>
              </a:spcBef>
              <a:buNone/>
            </a:pPr>
            <a:r>
              <a:rPr lang="en-US" dirty="0">
                <a:solidFill>
                  <a:srgbClr val="0F326D"/>
                </a:solidFill>
              </a:rPr>
              <a:t>McIntosh, K., et al. (2021). Ensuring Equity in Multi-Tiered Systems of Support. </a:t>
            </a:r>
            <a:r>
              <a:rPr lang="en-US" i="1" dirty="0">
                <a:solidFill>
                  <a:srgbClr val="0F326D"/>
                </a:solidFill>
              </a:rPr>
              <a:t>Journal of Positive Behavior Interventions, 23</a:t>
            </a:r>
            <a:r>
              <a:rPr lang="en-US" dirty="0">
                <a:solidFill>
                  <a:srgbClr val="0F326D"/>
                </a:solidFill>
              </a:rPr>
              <a:t>(4), 195-208</a:t>
            </a:r>
            <a:r>
              <a:rPr lang="en-US" sz="1200" dirty="0">
                <a:solidFill>
                  <a:srgbClr val="0F326D"/>
                </a:solidFill>
              </a:rPr>
              <a:t>.</a:t>
            </a:r>
          </a:p>
          <a:p>
            <a:endParaRPr lang="en-US" dirty="0"/>
          </a:p>
        </p:txBody>
      </p:sp>
      <p:pic>
        <p:nvPicPr>
          <p:cNvPr id="4" name="Picture 3" descr="The layered continuum of supports">
            <a:extLst>
              <a:ext uri="{FF2B5EF4-FFF2-40B4-BE49-F238E27FC236}">
                <a16:creationId xmlns:a16="http://schemas.microsoft.com/office/drawing/2014/main" id="{7C882796-2404-527E-0480-8FD545934A73}"/>
              </a:ext>
            </a:extLst>
          </p:cNvPr>
          <p:cNvPicPr>
            <a:picLocks noChangeAspect="1"/>
          </p:cNvPicPr>
          <p:nvPr/>
        </p:nvPicPr>
        <p:blipFill>
          <a:blip r:embed="rId3"/>
          <a:stretch>
            <a:fillRect/>
          </a:stretch>
        </p:blipFill>
        <p:spPr>
          <a:xfrm>
            <a:off x="6326294" y="1459480"/>
            <a:ext cx="2572512" cy="1003586"/>
          </a:xfrm>
          <a:prstGeom prst="rect">
            <a:avLst/>
          </a:prstGeom>
        </p:spPr>
      </p:pic>
    </p:spTree>
    <p:extLst>
      <p:ext uri="{BB962C8B-B14F-4D97-AF65-F5344CB8AC3E}">
        <p14:creationId xmlns:p14="http://schemas.microsoft.com/office/powerpoint/2010/main" val="1225577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947F4B-95CE-F1FF-1B92-9087B263D0E9}"/>
              </a:ext>
            </a:extLst>
          </p:cNvPr>
          <p:cNvSpPr>
            <a:spLocks noGrp="1"/>
          </p:cNvSpPr>
          <p:nvPr>
            <p:ph type="title"/>
          </p:nvPr>
        </p:nvSpPr>
        <p:spPr>
          <a:xfrm>
            <a:off x="1735917" y="-87164"/>
            <a:ext cx="5782525" cy="572700"/>
          </a:xfrm>
        </p:spPr>
        <p:txBody>
          <a:bodyPr>
            <a:normAutofit fontScale="90000"/>
          </a:bodyPr>
          <a:lstStyle/>
          <a:p>
            <a:r>
              <a:rPr lang="en-US" b="1" dirty="0">
                <a:solidFill>
                  <a:srgbClr val="0F326D"/>
                </a:solidFill>
                <a:latin typeface="+mj-lt"/>
              </a:rPr>
              <a:t>Local Context Matters</a:t>
            </a:r>
            <a:br>
              <a:rPr lang="en-US" b="1" dirty="0">
                <a:solidFill>
                  <a:srgbClr val="0F326D"/>
                </a:solidFill>
              </a:rPr>
            </a:br>
            <a:endParaRPr lang="en-US" dirty="0"/>
          </a:p>
        </p:txBody>
      </p:sp>
      <p:graphicFrame>
        <p:nvGraphicFramePr>
          <p:cNvPr id="4" name="Table 3">
            <a:extLst>
              <a:ext uri="{FF2B5EF4-FFF2-40B4-BE49-F238E27FC236}">
                <a16:creationId xmlns:a16="http://schemas.microsoft.com/office/drawing/2014/main" id="{4C505FD1-0B54-4B6C-0C41-6963429C1CFA}"/>
              </a:ext>
            </a:extLst>
          </p:cNvPr>
          <p:cNvGraphicFramePr>
            <a:graphicFrameLocks noGrp="1"/>
          </p:cNvGraphicFramePr>
          <p:nvPr>
            <p:extLst>
              <p:ext uri="{D42A27DB-BD31-4B8C-83A1-F6EECF244321}">
                <p14:modId xmlns:p14="http://schemas.microsoft.com/office/powerpoint/2010/main" val="1767653229"/>
              </p:ext>
            </p:extLst>
          </p:nvPr>
        </p:nvGraphicFramePr>
        <p:xfrm>
          <a:off x="55180" y="559675"/>
          <a:ext cx="9144000" cy="3896995"/>
        </p:xfrm>
        <a:graphic>
          <a:graphicData uri="http://schemas.openxmlformats.org/drawingml/2006/table">
            <a:tbl>
              <a:tblPr firstRow="1">
                <a:tableStyleId>{68354708-4285-4236-B2BC-7500786986EC}</a:tableStyleId>
              </a:tblPr>
              <a:tblGrid>
                <a:gridCol w="1524000">
                  <a:extLst>
                    <a:ext uri="{9D8B030D-6E8A-4147-A177-3AD203B41FA5}">
                      <a16:colId xmlns:a16="http://schemas.microsoft.com/office/drawing/2014/main" val="1789892604"/>
                    </a:ext>
                  </a:extLst>
                </a:gridCol>
                <a:gridCol w="1524000">
                  <a:extLst>
                    <a:ext uri="{9D8B030D-6E8A-4147-A177-3AD203B41FA5}">
                      <a16:colId xmlns:a16="http://schemas.microsoft.com/office/drawing/2014/main" val="4028651175"/>
                    </a:ext>
                  </a:extLst>
                </a:gridCol>
                <a:gridCol w="1524000">
                  <a:extLst>
                    <a:ext uri="{9D8B030D-6E8A-4147-A177-3AD203B41FA5}">
                      <a16:colId xmlns:a16="http://schemas.microsoft.com/office/drawing/2014/main" val="2950313928"/>
                    </a:ext>
                  </a:extLst>
                </a:gridCol>
                <a:gridCol w="1628491">
                  <a:extLst>
                    <a:ext uri="{9D8B030D-6E8A-4147-A177-3AD203B41FA5}">
                      <a16:colId xmlns:a16="http://schemas.microsoft.com/office/drawing/2014/main" val="3127537521"/>
                    </a:ext>
                  </a:extLst>
                </a:gridCol>
                <a:gridCol w="1515224">
                  <a:extLst>
                    <a:ext uri="{9D8B030D-6E8A-4147-A177-3AD203B41FA5}">
                      <a16:colId xmlns:a16="http://schemas.microsoft.com/office/drawing/2014/main" val="3872579182"/>
                    </a:ext>
                  </a:extLst>
                </a:gridCol>
                <a:gridCol w="1428285">
                  <a:extLst>
                    <a:ext uri="{9D8B030D-6E8A-4147-A177-3AD203B41FA5}">
                      <a16:colId xmlns:a16="http://schemas.microsoft.com/office/drawing/2014/main" val="3160838153"/>
                    </a:ext>
                  </a:extLst>
                </a:gridCol>
              </a:tblGrid>
              <a:tr h="906611">
                <a:tc>
                  <a:txBody>
                    <a:bodyPr/>
                    <a:lstStyle/>
                    <a:p>
                      <a:pPr>
                        <a:buNone/>
                      </a:pPr>
                      <a:r>
                        <a:rPr lang="en-US" sz="1600" b="1" dirty="0">
                          <a:solidFill>
                            <a:srgbClr val="0F326D"/>
                          </a:solidFill>
                        </a:rPr>
                        <a:t>Population</a:t>
                      </a:r>
                    </a:p>
                  </a:txBody>
                  <a:tcPr anchor="ctr">
                    <a:solidFill>
                      <a:schemeClr val="bg1"/>
                    </a:solidFill>
                  </a:tcPr>
                </a:tc>
                <a:tc>
                  <a:txBody>
                    <a:bodyPr/>
                    <a:lstStyle/>
                    <a:p>
                      <a:pPr>
                        <a:buNone/>
                      </a:pPr>
                      <a:r>
                        <a:rPr lang="en-US" sz="1600" b="1">
                          <a:solidFill>
                            <a:srgbClr val="0F326D"/>
                          </a:solidFill>
                        </a:rPr>
                        <a:t>2+ ODRs (10)</a:t>
                      </a:r>
                    </a:p>
                  </a:txBody>
                  <a:tcPr anchor="ctr">
                    <a:solidFill>
                      <a:schemeClr val="bg1"/>
                    </a:solidFill>
                  </a:tcPr>
                </a:tc>
                <a:tc>
                  <a:txBody>
                    <a:bodyPr/>
                    <a:lstStyle/>
                    <a:p>
                      <a:pPr>
                        <a:buNone/>
                      </a:pPr>
                      <a:r>
                        <a:rPr lang="en-US" sz="1600" b="1">
                          <a:solidFill>
                            <a:srgbClr val="0F326D"/>
                          </a:solidFill>
                        </a:rPr>
                        <a:t>Behavior </a:t>
                      </a:r>
                      <a:r>
                        <a:rPr lang="en-US" sz="1600" b="1" err="1">
                          <a:solidFill>
                            <a:srgbClr val="0F326D"/>
                          </a:solidFill>
                        </a:rPr>
                        <a:t>mod+high</a:t>
                      </a:r>
                      <a:r>
                        <a:rPr lang="en-US" sz="1600" b="1">
                          <a:solidFill>
                            <a:srgbClr val="0F326D"/>
                          </a:solidFill>
                        </a:rPr>
                        <a:t> (14)</a:t>
                      </a:r>
                    </a:p>
                  </a:txBody>
                  <a:tcPr anchor="ctr">
                    <a:solidFill>
                      <a:schemeClr val="bg1"/>
                    </a:solidFill>
                  </a:tcPr>
                </a:tc>
                <a:tc>
                  <a:txBody>
                    <a:bodyPr/>
                    <a:lstStyle/>
                    <a:p>
                      <a:pPr>
                        <a:buNone/>
                      </a:pPr>
                      <a:r>
                        <a:rPr lang="en-US" sz="1600" b="1">
                          <a:solidFill>
                            <a:srgbClr val="0F326D"/>
                          </a:solidFill>
                        </a:rPr>
                        <a:t>Chronic absent (15)</a:t>
                      </a:r>
                    </a:p>
                  </a:txBody>
                  <a:tcPr anchor="ctr">
                    <a:solidFill>
                      <a:schemeClr val="bg1"/>
                    </a:solidFill>
                  </a:tcPr>
                </a:tc>
                <a:tc>
                  <a:txBody>
                    <a:bodyPr/>
                    <a:lstStyle/>
                    <a:p>
                      <a:pPr>
                        <a:buNone/>
                      </a:pPr>
                      <a:r>
                        <a:rPr lang="en-US" sz="1600" b="1">
                          <a:solidFill>
                            <a:srgbClr val="0F326D"/>
                          </a:solidFill>
                        </a:rPr>
                        <a:t>Reading &lt;20 (6)</a:t>
                      </a:r>
                    </a:p>
                  </a:txBody>
                  <a:tcPr anchor="ctr">
                    <a:solidFill>
                      <a:schemeClr val="bg1"/>
                    </a:solidFill>
                  </a:tcPr>
                </a:tc>
                <a:tc>
                  <a:txBody>
                    <a:bodyPr/>
                    <a:lstStyle/>
                    <a:p>
                      <a:pPr>
                        <a:buNone/>
                      </a:pPr>
                      <a:r>
                        <a:rPr lang="en-US" sz="1600" b="1">
                          <a:solidFill>
                            <a:srgbClr val="0F326D"/>
                          </a:solidFill>
                        </a:rPr>
                        <a:t>Math &lt;20 (8)</a:t>
                      </a:r>
                    </a:p>
                  </a:txBody>
                  <a:tcPr anchor="ctr">
                    <a:solidFill>
                      <a:schemeClr val="bg1"/>
                    </a:solidFill>
                  </a:tcPr>
                </a:tc>
                <a:extLst>
                  <a:ext uri="{0D108BD9-81ED-4DB2-BD59-A6C34878D82A}">
                    <a16:rowId xmlns:a16="http://schemas.microsoft.com/office/drawing/2014/main" val="2999760354"/>
                  </a:ext>
                </a:extLst>
              </a:tr>
              <a:tr h="705141">
                <a:tc>
                  <a:txBody>
                    <a:bodyPr/>
                    <a:lstStyle/>
                    <a:p>
                      <a:pPr>
                        <a:buNone/>
                      </a:pPr>
                      <a:r>
                        <a:rPr lang="en-US" sz="1800" b="1">
                          <a:solidFill>
                            <a:srgbClr val="0F326D"/>
                          </a:solidFill>
                        </a:rPr>
                        <a:t>100</a:t>
                      </a:r>
                      <a:r>
                        <a:rPr lang="en-US" sz="1800">
                          <a:solidFill>
                            <a:srgbClr val="0F326D"/>
                          </a:solidFill>
                        </a:rPr>
                        <a:t> (current example)</a:t>
                      </a:r>
                    </a:p>
                  </a:txBody>
                  <a:tcPr anchor="ctr">
                    <a:solidFill>
                      <a:schemeClr val="tx2"/>
                    </a:solidFill>
                  </a:tcPr>
                </a:tc>
                <a:tc>
                  <a:txBody>
                    <a:bodyPr/>
                    <a:lstStyle/>
                    <a:p>
                      <a:pPr>
                        <a:buNone/>
                      </a:pPr>
                      <a:r>
                        <a:rPr lang="en-US" sz="1800" b="0">
                          <a:solidFill>
                            <a:srgbClr val="0F326D"/>
                          </a:solidFill>
                        </a:rPr>
                        <a:t>10.0%</a:t>
                      </a:r>
                    </a:p>
                  </a:txBody>
                  <a:tcPr anchor="ctr">
                    <a:solidFill>
                      <a:schemeClr val="tx2"/>
                    </a:solidFill>
                  </a:tcPr>
                </a:tc>
                <a:tc>
                  <a:txBody>
                    <a:bodyPr/>
                    <a:lstStyle/>
                    <a:p>
                      <a:pPr>
                        <a:buNone/>
                      </a:pPr>
                      <a:r>
                        <a:rPr lang="en-US" sz="1800" b="0">
                          <a:solidFill>
                            <a:srgbClr val="0F326D"/>
                          </a:solidFill>
                        </a:rPr>
                        <a:t>14.0%</a:t>
                      </a:r>
                    </a:p>
                  </a:txBody>
                  <a:tcPr anchor="ctr">
                    <a:solidFill>
                      <a:schemeClr val="tx2"/>
                    </a:solidFill>
                  </a:tcPr>
                </a:tc>
                <a:tc>
                  <a:txBody>
                    <a:bodyPr/>
                    <a:lstStyle/>
                    <a:p>
                      <a:pPr>
                        <a:buNone/>
                      </a:pPr>
                      <a:r>
                        <a:rPr lang="en-US" sz="1800" b="0">
                          <a:solidFill>
                            <a:srgbClr val="0F326D"/>
                          </a:solidFill>
                        </a:rPr>
                        <a:t>15.0%</a:t>
                      </a:r>
                    </a:p>
                  </a:txBody>
                  <a:tcPr anchor="ctr">
                    <a:solidFill>
                      <a:schemeClr val="tx2"/>
                    </a:solidFill>
                  </a:tcPr>
                </a:tc>
                <a:tc>
                  <a:txBody>
                    <a:bodyPr/>
                    <a:lstStyle/>
                    <a:p>
                      <a:pPr>
                        <a:buNone/>
                      </a:pPr>
                      <a:r>
                        <a:rPr lang="en-US" sz="1800" b="0">
                          <a:solidFill>
                            <a:srgbClr val="0F326D"/>
                          </a:solidFill>
                        </a:rPr>
                        <a:t>6.0%</a:t>
                      </a:r>
                    </a:p>
                  </a:txBody>
                  <a:tcPr anchor="ctr">
                    <a:solidFill>
                      <a:schemeClr val="tx2"/>
                    </a:solidFill>
                  </a:tcPr>
                </a:tc>
                <a:tc>
                  <a:txBody>
                    <a:bodyPr/>
                    <a:lstStyle/>
                    <a:p>
                      <a:pPr>
                        <a:buNone/>
                      </a:pPr>
                      <a:r>
                        <a:rPr lang="en-US" sz="1800" b="0">
                          <a:solidFill>
                            <a:srgbClr val="0F326D"/>
                          </a:solidFill>
                        </a:rPr>
                        <a:t>8.0%</a:t>
                      </a:r>
                    </a:p>
                  </a:txBody>
                  <a:tcPr anchor="ctr">
                    <a:solidFill>
                      <a:schemeClr val="tx2"/>
                    </a:solidFill>
                  </a:tcPr>
                </a:tc>
                <a:extLst>
                  <a:ext uri="{0D108BD9-81ED-4DB2-BD59-A6C34878D82A}">
                    <a16:rowId xmlns:a16="http://schemas.microsoft.com/office/drawing/2014/main" val="3396206747"/>
                  </a:ext>
                </a:extLst>
              </a:tr>
              <a:tr h="774226">
                <a:tc>
                  <a:txBody>
                    <a:bodyPr/>
                    <a:lstStyle/>
                    <a:p>
                      <a:pPr>
                        <a:buNone/>
                      </a:pPr>
                      <a:r>
                        <a:rPr lang="en-US" sz="1800" b="1">
                          <a:solidFill>
                            <a:srgbClr val="0F326D"/>
                          </a:solidFill>
                        </a:rPr>
                        <a:t>564</a:t>
                      </a:r>
                      <a:r>
                        <a:rPr lang="en-US" sz="1800">
                          <a:solidFill>
                            <a:srgbClr val="0F326D"/>
                          </a:solidFill>
                        </a:rPr>
                        <a:t> (whole school)</a:t>
                      </a:r>
                    </a:p>
                  </a:txBody>
                  <a:tcPr anchor="ctr">
                    <a:solidFill>
                      <a:schemeClr val="tx2"/>
                    </a:solidFill>
                  </a:tcPr>
                </a:tc>
                <a:tc>
                  <a:txBody>
                    <a:bodyPr/>
                    <a:lstStyle/>
                    <a:p>
                      <a:pPr>
                        <a:buNone/>
                      </a:pPr>
                      <a:r>
                        <a:rPr lang="en-US" sz="1800">
                          <a:solidFill>
                            <a:srgbClr val="0F326D"/>
                          </a:solidFill>
                        </a:rPr>
                        <a:t>1.77%</a:t>
                      </a:r>
                    </a:p>
                  </a:txBody>
                  <a:tcPr anchor="ctr">
                    <a:solidFill>
                      <a:schemeClr val="tx2"/>
                    </a:solidFill>
                  </a:tcPr>
                </a:tc>
                <a:tc>
                  <a:txBody>
                    <a:bodyPr/>
                    <a:lstStyle/>
                    <a:p>
                      <a:pPr>
                        <a:buNone/>
                      </a:pPr>
                      <a:r>
                        <a:rPr lang="en-US" sz="1800">
                          <a:solidFill>
                            <a:srgbClr val="0F326D"/>
                          </a:solidFill>
                        </a:rPr>
                        <a:t>2.48%</a:t>
                      </a:r>
                    </a:p>
                  </a:txBody>
                  <a:tcPr anchor="ctr">
                    <a:solidFill>
                      <a:schemeClr val="tx2"/>
                    </a:solidFill>
                  </a:tcPr>
                </a:tc>
                <a:tc>
                  <a:txBody>
                    <a:bodyPr/>
                    <a:lstStyle/>
                    <a:p>
                      <a:pPr>
                        <a:buNone/>
                      </a:pPr>
                      <a:r>
                        <a:rPr lang="en-US" sz="1800">
                          <a:solidFill>
                            <a:srgbClr val="0F326D"/>
                          </a:solidFill>
                        </a:rPr>
                        <a:t>2.66%</a:t>
                      </a:r>
                    </a:p>
                  </a:txBody>
                  <a:tcPr anchor="ctr">
                    <a:solidFill>
                      <a:schemeClr val="tx2"/>
                    </a:solidFill>
                  </a:tcPr>
                </a:tc>
                <a:tc>
                  <a:txBody>
                    <a:bodyPr/>
                    <a:lstStyle/>
                    <a:p>
                      <a:pPr>
                        <a:buNone/>
                      </a:pPr>
                      <a:r>
                        <a:rPr lang="en-US" sz="1800">
                          <a:solidFill>
                            <a:srgbClr val="0F326D"/>
                          </a:solidFill>
                        </a:rPr>
                        <a:t>1.06%</a:t>
                      </a:r>
                    </a:p>
                  </a:txBody>
                  <a:tcPr anchor="ctr">
                    <a:solidFill>
                      <a:schemeClr val="tx2"/>
                    </a:solidFill>
                  </a:tcPr>
                </a:tc>
                <a:tc>
                  <a:txBody>
                    <a:bodyPr/>
                    <a:lstStyle/>
                    <a:p>
                      <a:pPr>
                        <a:buNone/>
                      </a:pPr>
                      <a:r>
                        <a:rPr lang="en-US" sz="1800">
                          <a:solidFill>
                            <a:srgbClr val="0F326D"/>
                          </a:solidFill>
                        </a:rPr>
                        <a:t>1.42%</a:t>
                      </a:r>
                    </a:p>
                  </a:txBody>
                  <a:tcPr anchor="ctr">
                    <a:solidFill>
                      <a:schemeClr val="tx2"/>
                    </a:solidFill>
                  </a:tcPr>
                </a:tc>
                <a:extLst>
                  <a:ext uri="{0D108BD9-81ED-4DB2-BD59-A6C34878D82A}">
                    <a16:rowId xmlns:a16="http://schemas.microsoft.com/office/drawing/2014/main" val="205747501"/>
                  </a:ext>
                </a:extLst>
              </a:tr>
              <a:tr h="705141">
                <a:tc>
                  <a:txBody>
                    <a:bodyPr/>
                    <a:lstStyle/>
                    <a:p>
                      <a:pPr>
                        <a:buNone/>
                      </a:pPr>
                      <a:r>
                        <a:rPr lang="en-US" sz="1800" b="1">
                          <a:solidFill>
                            <a:srgbClr val="0F326D"/>
                          </a:solidFill>
                        </a:rPr>
                        <a:t>45</a:t>
                      </a:r>
                      <a:r>
                        <a:rPr lang="en-US" sz="1800">
                          <a:solidFill>
                            <a:srgbClr val="0F326D"/>
                          </a:solidFill>
                        </a:rPr>
                        <a:t> (small school)</a:t>
                      </a:r>
                    </a:p>
                  </a:txBody>
                  <a:tcPr anchor="ctr">
                    <a:solidFill>
                      <a:schemeClr val="tx2"/>
                    </a:solidFill>
                  </a:tcPr>
                </a:tc>
                <a:tc>
                  <a:txBody>
                    <a:bodyPr/>
                    <a:lstStyle/>
                    <a:p>
                      <a:pPr>
                        <a:buNone/>
                      </a:pPr>
                      <a:r>
                        <a:rPr lang="en-US" sz="1800">
                          <a:solidFill>
                            <a:srgbClr val="0F326D"/>
                          </a:solidFill>
                        </a:rPr>
                        <a:t>22.22%</a:t>
                      </a:r>
                    </a:p>
                  </a:txBody>
                  <a:tcPr anchor="ctr">
                    <a:solidFill>
                      <a:schemeClr val="tx2"/>
                    </a:solidFill>
                  </a:tcPr>
                </a:tc>
                <a:tc>
                  <a:txBody>
                    <a:bodyPr/>
                    <a:lstStyle/>
                    <a:p>
                      <a:pPr>
                        <a:buNone/>
                      </a:pPr>
                      <a:r>
                        <a:rPr lang="en-US" sz="1800">
                          <a:solidFill>
                            <a:srgbClr val="0F326D"/>
                          </a:solidFill>
                        </a:rPr>
                        <a:t>31.11%</a:t>
                      </a:r>
                    </a:p>
                  </a:txBody>
                  <a:tcPr anchor="ctr">
                    <a:solidFill>
                      <a:schemeClr val="tx2"/>
                    </a:solidFill>
                  </a:tcPr>
                </a:tc>
                <a:tc>
                  <a:txBody>
                    <a:bodyPr/>
                    <a:lstStyle/>
                    <a:p>
                      <a:pPr>
                        <a:buNone/>
                      </a:pPr>
                      <a:r>
                        <a:rPr lang="en-US" sz="1800">
                          <a:solidFill>
                            <a:srgbClr val="0F326D"/>
                          </a:solidFill>
                        </a:rPr>
                        <a:t>33.33%</a:t>
                      </a:r>
                    </a:p>
                  </a:txBody>
                  <a:tcPr anchor="ctr">
                    <a:solidFill>
                      <a:schemeClr val="tx2"/>
                    </a:solidFill>
                  </a:tcPr>
                </a:tc>
                <a:tc>
                  <a:txBody>
                    <a:bodyPr/>
                    <a:lstStyle/>
                    <a:p>
                      <a:pPr>
                        <a:buNone/>
                      </a:pPr>
                      <a:r>
                        <a:rPr lang="en-US" sz="1800">
                          <a:solidFill>
                            <a:srgbClr val="0F326D"/>
                          </a:solidFill>
                        </a:rPr>
                        <a:t>13.33%</a:t>
                      </a:r>
                    </a:p>
                  </a:txBody>
                  <a:tcPr anchor="ctr">
                    <a:solidFill>
                      <a:schemeClr val="tx2"/>
                    </a:solidFill>
                  </a:tcPr>
                </a:tc>
                <a:tc>
                  <a:txBody>
                    <a:bodyPr/>
                    <a:lstStyle/>
                    <a:p>
                      <a:pPr>
                        <a:buNone/>
                      </a:pPr>
                      <a:r>
                        <a:rPr lang="en-US" sz="1800">
                          <a:solidFill>
                            <a:srgbClr val="0F326D"/>
                          </a:solidFill>
                        </a:rPr>
                        <a:t>17.78%</a:t>
                      </a:r>
                    </a:p>
                  </a:txBody>
                  <a:tcPr anchor="ctr">
                    <a:solidFill>
                      <a:schemeClr val="tx2"/>
                    </a:solidFill>
                  </a:tcPr>
                </a:tc>
                <a:extLst>
                  <a:ext uri="{0D108BD9-81ED-4DB2-BD59-A6C34878D82A}">
                    <a16:rowId xmlns:a16="http://schemas.microsoft.com/office/drawing/2014/main" val="1235448462"/>
                  </a:ext>
                </a:extLst>
              </a:tr>
              <a:tr h="402938">
                <a:tc>
                  <a:txBody>
                    <a:bodyPr/>
                    <a:lstStyle/>
                    <a:p>
                      <a:pPr>
                        <a:buNone/>
                      </a:pPr>
                      <a:r>
                        <a:rPr lang="en-US" sz="1800" b="1">
                          <a:solidFill>
                            <a:srgbClr val="0F326D"/>
                          </a:solidFill>
                        </a:rPr>
                        <a:t>75</a:t>
                      </a:r>
                      <a:endParaRPr lang="en-US" sz="1800">
                        <a:solidFill>
                          <a:srgbClr val="0F326D"/>
                        </a:solidFill>
                      </a:endParaRPr>
                    </a:p>
                  </a:txBody>
                  <a:tcPr anchor="ctr">
                    <a:solidFill>
                      <a:schemeClr val="tx2"/>
                    </a:solidFill>
                  </a:tcPr>
                </a:tc>
                <a:tc>
                  <a:txBody>
                    <a:bodyPr/>
                    <a:lstStyle/>
                    <a:p>
                      <a:pPr>
                        <a:buNone/>
                      </a:pPr>
                      <a:r>
                        <a:rPr lang="en-US" sz="1800">
                          <a:solidFill>
                            <a:srgbClr val="0F326D"/>
                          </a:solidFill>
                        </a:rPr>
                        <a:t>13.33%</a:t>
                      </a:r>
                    </a:p>
                  </a:txBody>
                  <a:tcPr anchor="ctr">
                    <a:solidFill>
                      <a:schemeClr val="tx2"/>
                    </a:solidFill>
                  </a:tcPr>
                </a:tc>
                <a:tc>
                  <a:txBody>
                    <a:bodyPr/>
                    <a:lstStyle/>
                    <a:p>
                      <a:pPr>
                        <a:buNone/>
                      </a:pPr>
                      <a:r>
                        <a:rPr lang="en-US" sz="1800">
                          <a:solidFill>
                            <a:srgbClr val="0F326D"/>
                          </a:solidFill>
                        </a:rPr>
                        <a:t>18.67%</a:t>
                      </a:r>
                    </a:p>
                  </a:txBody>
                  <a:tcPr anchor="ctr">
                    <a:solidFill>
                      <a:schemeClr val="tx2"/>
                    </a:solidFill>
                  </a:tcPr>
                </a:tc>
                <a:tc>
                  <a:txBody>
                    <a:bodyPr/>
                    <a:lstStyle/>
                    <a:p>
                      <a:pPr>
                        <a:buNone/>
                      </a:pPr>
                      <a:r>
                        <a:rPr lang="en-US" sz="1800">
                          <a:solidFill>
                            <a:srgbClr val="0F326D"/>
                          </a:solidFill>
                        </a:rPr>
                        <a:t>20.00%</a:t>
                      </a:r>
                    </a:p>
                  </a:txBody>
                  <a:tcPr anchor="ctr">
                    <a:solidFill>
                      <a:schemeClr val="tx2"/>
                    </a:solidFill>
                  </a:tcPr>
                </a:tc>
                <a:tc>
                  <a:txBody>
                    <a:bodyPr/>
                    <a:lstStyle/>
                    <a:p>
                      <a:pPr>
                        <a:buNone/>
                      </a:pPr>
                      <a:r>
                        <a:rPr lang="en-US" sz="1800">
                          <a:solidFill>
                            <a:srgbClr val="0F326D"/>
                          </a:solidFill>
                        </a:rPr>
                        <a:t>8.00%</a:t>
                      </a:r>
                    </a:p>
                  </a:txBody>
                  <a:tcPr anchor="ctr">
                    <a:solidFill>
                      <a:schemeClr val="tx2"/>
                    </a:solidFill>
                  </a:tcPr>
                </a:tc>
                <a:tc>
                  <a:txBody>
                    <a:bodyPr/>
                    <a:lstStyle/>
                    <a:p>
                      <a:pPr>
                        <a:buNone/>
                      </a:pPr>
                      <a:r>
                        <a:rPr lang="en-US" sz="1800">
                          <a:solidFill>
                            <a:srgbClr val="0F326D"/>
                          </a:solidFill>
                        </a:rPr>
                        <a:t>10.67%</a:t>
                      </a:r>
                    </a:p>
                  </a:txBody>
                  <a:tcPr anchor="ctr">
                    <a:solidFill>
                      <a:schemeClr val="tx2"/>
                    </a:solidFill>
                  </a:tcPr>
                </a:tc>
                <a:extLst>
                  <a:ext uri="{0D108BD9-81ED-4DB2-BD59-A6C34878D82A}">
                    <a16:rowId xmlns:a16="http://schemas.microsoft.com/office/drawing/2014/main" val="1358394622"/>
                  </a:ext>
                </a:extLst>
              </a:tr>
              <a:tr h="402938">
                <a:tc>
                  <a:txBody>
                    <a:bodyPr/>
                    <a:lstStyle/>
                    <a:p>
                      <a:pPr>
                        <a:buNone/>
                      </a:pPr>
                      <a:r>
                        <a:rPr lang="en-US" sz="1800" b="1">
                          <a:solidFill>
                            <a:srgbClr val="0F326D"/>
                          </a:solidFill>
                        </a:rPr>
                        <a:t>120</a:t>
                      </a:r>
                      <a:endParaRPr lang="en-US" sz="1800">
                        <a:solidFill>
                          <a:srgbClr val="0F326D"/>
                        </a:solidFill>
                      </a:endParaRPr>
                    </a:p>
                  </a:txBody>
                  <a:tcPr anchor="ctr">
                    <a:solidFill>
                      <a:schemeClr val="tx2"/>
                    </a:solidFill>
                  </a:tcPr>
                </a:tc>
                <a:tc>
                  <a:txBody>
                    <a:bodyPr/>
                    <a:lstStyle/>
                    <a:p>
                      <a:pPr>
                        <a:buNone/>
                      </a:pPr>
                      <a:r>
                        <a:rPr lang="en-US" sz="1800">
                          <a:solidFill>
                            <a:srgbClr val="0F326D"/>
                          </a:solidFill>
                        </a:rPr>
                        <a:t>8.33%</a:t>
                      </a:r>
                    </a:p>
                  </a:txBody>
                  <a:tcPr anchor="ctr">
                    <a:solidFill>
                      <a:schemeClr val="tx2"/>
                    </a:solidFill>
                  </a:tcPr>
                </a:tc>
                <a:tc>
                  <a:txBody>
                    <a:bodyPr/>
                    <a:lstStyle/>
                    <a:p>
                      <a:pPr>
                        <a:buNone/>
                      </a:pPr>
                      <a:r>
                        <a:rPr lang="en-US" sz="1800">
                          <a:solidFill>
                            <a:srgbClr val="0F326D"/>
                          </a:solidFill>
                        </a:rPr>
                        <a:t>11.67%</a:t>
                      </a:r>
                    </a:p>
                  </a:txBody>
                  <a:tcPr anchor="ctr">
                    <a:solidFill>
                      <a:schemeClr val="tx2"/>
                    </a:solidFill>
                  </a:tcPr>
                </a:tc>
                <a:tc>
                  <a:txBody>
                    <a:bodyPr/>
                    <a:lstStyle/>
                    <a:p>
                      <a:pPr>
                        <a:buNone/>
                      </a:pPr>
                      <a:r>
                        <a:rPr lang="en-US" sz="1800">
                          <a:solidFill>
                            <a:srgbClr val="0F326D"/>
                          </a:solidFill>
                        </a:rPr>
                        <a:t>12.50%</a:t>
                      </a:r>
                    </a:p>
                  </a:txBody>
                  <a:tcPr anchor="ctr">
                    <a:solidFill>
                      <a:schemeClr val="tx2"/>
                    </a:solidFill>
                  </a:tcPr>
                </a:tc>
                <a:tc>
                  <a:txBody>
                    <a:bodyPr/>
                    <a:lstStyle/>
                    <a:p>
                      <a:pPr>
                        <a:buNone/>
                      </a:pPr>
                      <a:r>
                        <a:rPr lang="en-US" sz="1800">
                          <a:solidFill>
                            <a:srgbClr val="0F326D"/>
                          </a:solidFill>
                        </a:rPr>
                        <a:t>5.00%</a:t>
                      </a:r>
                    </a:p>
                  </a:txBody>
                  <a:tcPr anchor="ctr">
                    <a:solidFill>
                      <a:schemeClr val="tx2"/>
                    </a:solidFill>
                  </a:tcPr>
                </a:tc>
                <a:tc>
                  <a:txBody>
                    <a:bodyPr/>
                    <a:lstStyle/>
                    <a:p>
                      <a:pPr>
                        <a:buNone/>
                      </a:pPr>
                      <a:r>
                        <a:rPr lang="en-US" sz="1800" dirty="0">
                          <a:solidFill>
                            <a:srgbClr val="0F326D"/>
                          </a:solidFill>
                        </a:rPr>
                        <a:t>6.67%</a:t>
                      </a:r>
                    </a:p>
                  </a:txBody>
                  <a:tcPr anchor="ctr">
                    <a:solidFill>
                      <a:schemeClr val="tx2"/>
                    </a:solidFill>
                  </a:tcPr>
                </a:tc>
                <a:extLst>
                  <a:ext uri="{0D108BD9-81ED-4DB2-BD59-A6C34878D82A}">
                    <a16:rowId xmlns:a16="http://schemas.microsoft.com/office/drawing/2014/main" val="1265559008"/>
                  </a:ext>
                </a:extLst>
              </a:tr>
            </a:tbl>
          </a:graphicData>
        </a:graphic>
      </p:graphicFrame>
    </p:spTree>
    <p:extLst>
      <p:ext uri="{BB962C8B-B14F-4D97-AF65-F5344CB8AC3E}">
        <p14:creationId xmlns:p14="http://schemas.microsoft.com/office/powerpoint/2010/main" val="381075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EFEFC-57CF-91D6-6C09-80C8B695F452}"/>
              </a:ext>
            </a:extLst>
          </p:cNvPr>
          <p:cNvSpPr>
            <a:spLocks noGrp="1"/>
          </p:cNvSpPr>
          <p:nvPr>
            <p:ph type="title"/>
          </p:nvPr>
        </p:nvSpPr>
        <p:spPr>
          <a:xfrm>
            <a:off x="85344" y="213377"/>
            <a:ext cx="9058656" cy="572700"/>
          </a:xfrm>
        </p:spPr>
        <p:txBody>
          <a:bodyPr>
            <a:noAutofit/>
          </a:bodyPr>
          <a:lstStyle/>
          <a:p>
            <a:r>
              <a:rPr lang="en-US" sz="3200" dirty="0">
                <a:latin typeface="+mj-lt"/>
              </a:rPr>
              <a:t>Elementary Research-Based Decision Rules </a:t>
            </a:r>
          </a:p>
        </p:txBody>
      </p:sp>
      <p:sp>
        <p:nvSpPr>
          <p:cNvPr id="5" name="Text Placeholder 4">
            <a:extLst>
              <a:ext uri="{FF2B5EF4-FFF2-40B4-BE49-F238E27FC236}">
                <a16:creationId xmlns:a16="http://schemas.microsoft.com/office/drawing/2014/main" id="{C1F37D81-F533-A96B-ED0A-B698F53DC18F}"/>
              </a:ext>
            </a:extLst>
          </p:cNvPr>
          <p:cNvSpPr>
            <a:spLocks noGrp="1"/>
          </p:cNvSpPr>
          <p:nvPr>
            <p:ph type="body" idx="1"/>
          </p:nvPr>
        </p:nvSpPr>
        <p:spPr>
          <a:xfrm>
            <a:off x="311700" y="926592"/>
            <a:ext cx="8520600" cy="3546233"/>
          </a:xfrm>
        </p:spPr>
        <p:txBody>
          <a:bodyPr>
            <a:normAutofit fontScale="85000" lnSpcReduction="10000"/>
          </a:bodyPr>
          <a:lstStyle/>
          <a:p>
            <a:pPr marL="127000" indent="0">
              <a:spcAft>
                <a:spcPts val="1800"/>
              </a:spcAft>
              <a:buNone/>
            </a:pPr>
            <a:r>
              <a:rPr lang="en-US" sz="2800" dirty="0">
                <a:latin typeface="+mj-lt"/>
              </a:rPr>
              <a:t>Researchers examined 581,775 referrals across 2500 elementary schools. </a:t>
            </a:r>
          </a:p>
          <a:p>
            <a:pPr marL="127000" indent="0">
              <a:spcAft>
                <a:spcPts val="1800"/>
              </a:spcAft>
              <a:buNone/>
            </a:pPr>
            <a:r>
              <a:rPr lang="en-US" sz="2800" dirty="0">
                <a:latin typeface="+mj-lt"/>
              </a:rPr>
              <a:t>For elementary schoolers, </a:t>
            </a:r>
            <a:r>
              <a:rPr lang="en-US" sz="2800" b="1" dirty="0">
                <a:latin typeface="+mj-lt"/>
              </a:rPr>
              <a:t>50% of students who received 6 or more total referrals</a:t>
            </a:r>
            <a:r>
              <a:rPr lang="en-US" sz="2800" dirty="0">
                <a:latin typeface="+mj-lt"/>
              </a:rPr>
              <a:t> over the year already </a:t>
            </a:r>
            <a:r>
              <a:rPr lang="en-US" sz="2800" b="1" dirty="0">
                <a:latin typeface="+mj-lt"/>
              </a:rPr>
              <a:t>had 2 or more referrals by the end of October</a:t>
            </a:r>
            <a:r>
              <a:rPr lang="en-US" sz="2800" dirty="0">
                <a:latin typeface="+mj-lt"/>
              </a:rPr>
              <a:t>; </a:t>
            </a:r>
            <a:r>
              <a:rPr lang="en-US" sz="2800" b="1" dirty="0">
                <a:latin typeface="+mj-lt"/>
              </a:rPr>
              <a:t>79% had 2 or more referrals by the end of December. </a:t>
            </a:r>
            <a:endParaRPr lang="en-US" sz="1300" dirty="0">
              <a:latin typeface="+mj-lt"/>
            </a:endParaRPr>
          </a:p>
          <a:p>
            <a:pPr marL="127000" indent="0">
              <a:buNone/>
            </a:pPr>
            <a:r>
              <a:rPr lang="en-US" sz="1600" dirty="0">
                <a:latin typeface="+mj-lt"/>
              </a:rPr>
              <a:t>McIntosh, K., Frank, J., &amp; Spaulding, S. A. (2010). Establishing research-based trajectories of office discipline referrals for individual students. </a:t>
            </a:r>
            <a:r>
              <a:rPr lang="en-US" sz="1600" i="1" dirty="0">
                <a:latin typeface="+mj-lt"/>
              </a:rPr>
              <a:t>School Psychology Review</a:t>
            </a:r>
            <a:r>
              <a:rPr lang="en-US" sz="1600" dirty="0">
                <a:latin typeface="+mj-lt"/>
              </a:rPr>
              <a:t>, 39, 380-394.</a:t>
            </a:r>
          </a:p>
          <a:p>
            <a:pPr marL="76200" indent="0">
              <a:buNone/>
            </a:pPr>
            <a:endParaRPr lang="en-US" dirty="0"/>
          </a:p>
        </p:txBody>
      </p:sp>
    </p:spTree>
    <p:extLst>
      <p:ext uri="{BB962C8B-B14F-4D97-AF65-F5344CB8AC3E}">
        <p14:creationId xmlns:p14="http://schemas.microsoft.com/office/powerpoint/2010/main" val="2700778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FDC4-46D1-C36F-DE8F-8966B3F97A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3483C6-70A4-2893-9A76-0D2874287986}"/>
              </a:ext>
            </a:extLst>
          </p:cNvPr>
          <p:cNvSpPr>
            <a:spLocks noGrp="1"/>
          </p:cNvSpPr>
          <p:nvPr>
            <p:ph type="title"/>
          </p:nvPr>
        </p:nvSpPr>
        <p:spPr>
          <a:xfrm>
            <a:off x="85344" y="213377"/>
            <a:ext cx="9058656" cy="572700"/>
          </a:xfrm>
        </p:spPr>
        <p:txBody>
          <a:bodyPr>
            <a:noAutofit/>
          </a:bodyPr>
          <a:lstStyle/>
          <a:p>
            <a:r>
              <a:rPr lang="en-US" sz="3200">
                <a:latin typeface="+mj-lt"/>
              </a:rPr>
              <a:t>Secondary Research-Based Decision Rules </a:t>
            </a:r>
          </a:p>
        </p:txBody>
      </p:sp>
      <p:sp>
        <p:nvSpPr>
          <p:cNvPr id="5" name="Text Placeholder 4">
            <a:extLst>
              <a:ext uri="{FF2B5EF4-FFF2-40B4-BE49-F238E27FC236}">
                <a16:creationId xmlns:a16="http://schemas.microsoft.com/office/drawing/2014/main" id="{00F39796-88BC-F35A-3B3D-0F963617A5F4}"/>
              </a:ext>
            </a:extLst>
          </p:cNvPr>
          <p:cNvSpPr>
            <a:spLocks noGrp="1"/>
          </p:cNvSpPr>
          <p:nvPr>
            <p:ph type="body" idx="1"/>
          </p:nvPr>
        </p:nvSpPr>
        <p:spPr>
          <a:xfrm>
            <a:off x="85344" y="926592"/>
            <a:ext cx="8912352" cy="3546233"/>
          </a:xfrm>
        </p:spPr>
        <p:txBody>
          <a:bodyPr>
            <a:normAutofit fontScale="47500" lnSpcReduction="20000"/>
          </a:bodyPr>
          <a:lstStyle/>
          <a:p>
            <a:pPr marL="127000" indent="0">
              <a:spcAft>
                <a:spcPts val="1800"/>
              </a:spcAft>
              <a:buNone/>
            </a:pPr>
            <a:r>
              <a:rPr lang="en-US" sz="4000" dirty="0">
                <a:latin typeface="+mj-lt"/>
              </a:rPr>
              <a:t>Researchers examined 403,172 referrals across almost 600 middle schools to answer the same question: When is the earliest time we can intervene and change the trajectory for students who might benefit from additional support? </a:t>
            </a:r>
          </a:p>
          <a:p>
            <a:pPr marL="127000" indent="0">
              <a:spcAft>
                <a:spcPts val="3000"/>
              </a:spcAft>
              <a:buNone/>
            </a:pPr>
            <a:r>
              <a:rPr lang="en-US" sz="4000" dirty="0">
                <a:latin typeface="+mj-lt"/>
              </a:rPr>
              <a:t>While October and November are still good times to look for students with two or more referrals, there’s an even better predictor at the middle school level. </a:t>
            </a:r>
            <a:r>
              <a:rPr lang="en-US" sz="4000" b="1" dirty="0">
                <a:latin typeface="+mj-lt"/>
              </a:rPr>
              <a:t>For middle school students who receive six or more referrals by the end of the year, 91% had at least one referral in September for defiance.</a:t>
            </a:r>
            <a:endParaRPr lang="en-US" sz="6700" b="1" dirty="0">
              <a:latin typeface="+mj-lt"/>
            </a:endParaRPr>
          </a:p>
          <a:p>
            <a:pPr marL="127000" indent="0">
              <a:buNone/>
            </a:pPr>
            <a:r>
              <a:rPr lang="en-US" sz="2900" dirty="0" err="1">
                <a:latin typeface="+mj-lt"/>
              </a:rPr>
              <a:t>Predy</a:t>
            </a:r>
            <a:r>
              <a:rPr lang="en-US" sz="2900" dirty="0">
                <a:latin typeface="+mj-lt"/>
              </a:rPr>
              <a:t>, L., McIntosh, K., &amp; Frank, J. (2014). Utility of number and type of office discipline referrals in predicting chronic problem behavior in middle schools. </a:t>
            </a:r>
            <a:r>
              <a:rPr lang="en-US" sz="2900" i="1" dirty="0">
                <a:latin typeface="+mj-lt"/>
              </a:rPr>
              <a:t>School Psychology Review</a:t>
            </a:r>
            <a:r>
              <a:rPr lang="en-US" sz="2900" dirty="0">
                <a:latin typeface="+mj-lt"/>
              </a:rPr>
              <a:t>, 43(4), 472-489.</a:t>
            </a:r>
            <a:endParaRPr lang="en-US" sz="2900" b="1" dirty="0">
              <a:latin typeface="+mj-lt"/>
            </a:endParaRPr>
          </a:p>
          <a:p>
            <a:pPr marL="76200" indent="0">
              <a:buNone/>
            </a:pPr>
            <a:endParaRPr lang="en-US" dirty="0"/>
          </a:p>
        </p:txBody>
      </p:sp>
    </p:spTree>
    <p:extLst>
      <p:ext uri="{BB962C8B-B14F-4D97-AF65-F5344CB8AC3E}">
        <p14:creationId xmlns:p14="http://schemas.microsoft.com/office/powerpoint/2010/main" val="3322980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0904-84FB-5A7A-8828-94404A7C4CDD}"/>
              </a:ext>
            </a:extLst>
          </p:cNvPr>
          <p:cNvSpPr>
            <a:spLocks noGrp="1"/>
          </p:cNvSpPr>
          <p:nvPr>
            <p:ph type="title"/>
          </p:nvPr>
        </p:nvSpPr>
        <p:spPr>
          <a:xfrm>
            <a:off x="0" y="0"/>
            <a:ext cx="9144000" cy="960000"/>
          </a:xfrm>
        </p:spPr>
        <p:txBody>
          <a:bodyPr>
            <a:normAutofit/>
          </a:bodyPr>
          <a:lstStyle/>
          <a:p>
            <a:r>
              <a:rPr lang="en-US" sz="3200" dirty="0">
                <a:latin typeface="Arial"/>
              </a:rPr>
              <a:t>Matching Interventions to Student Skill Gaps</a:t>
            </a:r>
            <a:endParaRPr lang="en-US" sz="3200" dirty="0"/>
          </a:p>
        </p:txBody>
      </p:sp>
      <p:sp>
        <p:nvSpPr>
          <p:cNvPr id="3" name="Text Placeholder 2">
            <a:extLst>
              <a:ext uri="{FF2B5EF4-FFF2-40B4-BE49-F238E27FC236}">
                <a16:creationId xmlns:a16="http://schemas.microsoft.com/office/drawing/2014/main" id="{6777E439-22AE-DB4A-E20D-05DF18CC543E}"/>
              </a:ext>
            </a:extLst>
          </p:cNvPr>
          <p:cNvSpPr>
            <a:spLocks noGrp="1"/>
          </p:cNvSpPr>
          <p:nvPr>
            <p:ph type="body" idx="1"/>
          </p:nvPr>
        </p:nvSpPr>
        <p:spPr/>
        <p:txBody>
          <a:bodyPr>
            <a:normAutofit/>
          </a:bodyPr>
          <a:lstStyle/>
          <a:p>
            <a:r>
              <a:rPr lang="en-US" dirty="0">
                <a:latin typeface="+mj-lt"/>
              </a:rPr>
              <a:t>Interventions are most effective when they directly address the </a:t>
            </a:r>
            <a:r>
              <a:rPr lang="en-US" b="1" dirty="0">
                <a:latin typeface="+mj-lt"/>
              </a:rPr>
              <a:t>specific skill</a:t>
            </a:r>
            <a:r>
              <a:rPr lang="en-US" dirty="0">
                <a:latin typeface="+mj-lt"/>
              </a:rPr>
              <a:t> a student is missing.</a:t>
            </a:r>
          </a:p>
          <a:p>
            <a:pPr>
              <a:lnSpc>
                <a:spcPct val="114999"/>
              </a:lnSpc>
            </a:pPr>
            <a:r>
              <a:rPr lang="en-US" dirty="0">
                <a:latin typeface="+mj-lt"/>
              </a:rPr>
              <a:t>General or unrelated interventions = wasted time and student frustration.</a:t>
            </a:r>
          </a:p>
          <a:p>
            <a:pPr marL="127000" indent="0" algn="ctr">
              <a:lnSpc>
                <a:spcPct val="114999"/>
              </a:lnSpc>
              <a:buNone/>
            </a:pPr>
            <a:r>
              <a:rPr lang="en-US" sz="2000" dirty="0">
                <a:latin typeface="+mj-lt"/>
              </a:rPr>
              <a:t>Data ➡️ Skill Gap ➡️ Targeted Intervention ➡️ Progress Monitoring ➡️ Adjustment</a:t>
            </a:r>
          </a:p>
          <a:p>
            <a:pPr marL="101600" indent="0">
              <a:buNone/>
            </a:pPr>
            <a:endParaRPr lang="en-US" dirty="0"/>
          </a:p>
        </p:txBody>
      </p:sp>
    </p:spTree>
    <p:extLst>
      <p:ext uri="{BB962C8B-B14F-4D97-AF65-F5344CB8AC3E}">
        <p14:creationId xmlns:p14="http://schemas.microsoft.com/office/powerpoint/2010/main" val="226725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3480-F202-5C82-FFF3-2C57F8C62426}"/>
              </a:ext>
            </a:extLst>
          </p:cNvPr>
          <p:cNvSpPr>
            <a:spLocks noGrp="1"/>
          </p:cNvSpPr>
          <p:nvPr>
            <p:ph type="title"/>
          </p:nvPr>
        </p:nvSpPr>
        <p:spPr/>
        <p:txBody>
          <a:bodyPr>
            <a:normAutofit/>
          </a:bodyPr>
          <a:lstStyle/>
          <a:p>
            <a:r>
              <a:rPr lang="en-US" sz="3600" dirty="0">
                <a:latin typeface="Arial"/>
                <a:cs typeface="Arial"/>
              </a:rPr>
              <a:t>Key Steps in Effective Intervention </a:t>
            </a:r>
            <a:endParaRPr lang="en-US" sz="3600" dirty="0"/>
          </a:p>
        </p:txBody>
      </p:sp>
      <p:sp>
        <p:nvSpPr>
          <p:cNvPr id="3" name="Text Placeholder 2">
            <a:extLst>
              <a:ext uri="{FF2B5EF4-FFF2-40B4-BE49-F238E27FC236}">
                <a16:creationId xmlns:a16="http://schemas.microsoft.com/office/drawing/2014/main" id="{D689BCE2-9E7C-D222-F0FC-B95731DD3171}"/>
              </a:ext>
            </a:extLst>
          </p:cNvPr>
          <p:cNvSpPr>
            <a:spLocks noGrp="1"/>
          </p:cNvSpPr>
          <p:nvPr>
            <p:ph type="body" idx="1"/>
          </p:nvPr>
        </p:nvSpPr>
        <p:spPr>
          <a:xfrm>
            <a:off x="342900" y="942900"/>
            <a:ext cx="8654796" cy="3257700"/>
          </a:xfrm>
        </p:spPr>
        <p:txBody>
          <a:bodyPr>
            <a:normAutofit fontScale="92500"/>
          </a:bodyPr>
          <a:lstStyle/>
          <a:p>
            <a:r>
              <a:rPr lang="en-US" b="1" dirty="0">
                <a:latin typeface="Arial"/>
              </a:rPr>
              <a:t>Start with data:</a:t>
            </a:r>
            <a:r>
              <a:rPr lang="en-US" dirty="0">
                <a:latin typeface="Arial"/>
              </a:rPr>
              <a:t> What skill is missing?</a:t>
            </a:r>
          </a:p>
          <a:p>
            <a:pPr>
              <a:lnSpc>
                <a:spcPct val="114999"/>
              </a:lnSpc>
            </a:pPr>
            <a:r>
              <a:rPr lang="en-US" b="1" dirty="0">
                <a:latin typeface="Arial"/>
              </a:rPr>
              <a:t>Pinpoint the exact gap:</a:t>
            </a:r>
            <a:r>
              <a:rPr lang="en-US" dirty="0">
                <a:latin typeface="Arial"/>
              </a:rPr>
              <a:t> Accuracy? Fluency? Comprehension? Application?</a:t>
            </a:r>
          </a:p>
          <a:p>
            <a:pPr>
              <a:lnSpc>
                <a:spcPct val="114999"/>
              </a:lnSpc>
            </a:pPr>
            <a:r>
              <a:rPr lang="en-US" b="1" dirty="0">
                <a:latin typeface="Arial"/>
              </a:rPr>
              <a:t>Select an intervention:</a:t>
            </a:r>
            <a:r>
              <a:rPr lang="en-US" dirty="0">
                <a:latin typeface="Arial"/>
              </a:rPr>
              <a:t> Choose one that targets that skill.</a:t>
            </a:r>
          </a:p>
          <a:p>
            <a:pPr>
              <a:lnSpc>
                <a:spcPct val="114999"/>
              </a:lnSpc>
            </a:pPr>
            <a:r>
              <a:rPr lang="en-US" b="1" dirty="0">
                <a:latin typeface="Arial"/>
              </a:rPr>
              <a:t>Monitor and adjust:</a:t>
            </a:r>
            <a:r>
              <a:rPr lang="en-US" dirty="0">
                <a:latin typeface="Arial"/>
              </a:rPr>
              <a:t> If no progress, recheck the gap or intensity.</a:t>
            </a:r>
          </a:p>
          <a:p>
            <a:pPr marL="127000" indent="0">
              <a:lnSpc>
                <a:spcPct val="114999"/>
              </a:lnSpc>
              <a:buNone/>
            </a:pPr>
            <a:r>
              <a:rPr lang="en-US" dirty="0">
                <a:latin typeface="Arial"/>
              </a:rPr>
              <a:t>The right match speeds up learning. The wrong match stalls it.</a:t>
            </a:r>
          </a:p>
          <a:p>
            <a:pPr marL="101600" indent="0">
              <a:buNone/>
            </a:pPr>
            <a:endParaRPr lang="en-US" dirty="0"/>
          </a:p>
        </p:txBody>
      </p:sp>
    </p:spTree>
    <p:extLst>
      <p:ext uri="{BB962C8B-B14F-4D97-AF65-F5344CB8AC3E}">
        <p14:creationId xmlns:p14="http://schemas.microsoft.com/office/powerpoint/2010/main" val="162834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311700" y="13829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mj-lt"/>
              </a:rPr>
              <a:t>Approach – Step 1</a:t>
            </a:r>
            <a:endParaRPr dirty="0">
              <a:latin typeface="+mj-lt"/>
            </a:endParaRPr>
          </a:p>
          <a:p>
            <a:pPr marL="0" lvl="0" indent="0" algn="l" rtl="0">
              <a:spcBef>
                <a:spcPts val="0"/>
              </a:spcBef>
              <a:spcAft>
                <a:spcPts val="0"/>
              </a:spcAft>
              <a:buNone/>
            </a:pPr>
            <a:endParaRPr dirty="0"/>
          </a:p>
        </p:txBody>
      </p:sp>
      <p:sp>
        <p:nvSpPr>
          <p:cNvPr id="120" name="Google Shape;120;p24"/>
          <p:cNvSpPr txBox="1">
            <a:spLocks noGrp="1"/>
          </p:cNvSpPr>
          <p:nvPr>
            <p:ph type="body" idx="1"/>
          </p:nvPr>
        </p:nvSpPr>
        <p:spPr>
          <a:xfrm>
            <a:off x="311700" y="1056425"/>
            <a:ext cx="4433721"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latin typeface="+mj-lt"/>
              </a:rPr>
              <a:t>DBI is a research-based process for individualizing and intensifying interventions for student with severe and persistent learning and behavioral needs.</a:t>
            </a:r>
            <a:endParaRPr dirty="0">
              <a:latin typeface="+mj-lt"/>
            </a:endParaRPr>
          </a:p>
          <a:p>
            <a:pPr marL="0" lvl="0" indent="0" algn="l" rtl="0">
              <a:spcBef>
                <a:spcPts val="1200"/>
              </a:spcBef>
              <a:spcAft>
                <a:spcPts val="1200"/>
              </a:spcAft>
              <a:buNone/>
            </a:pPr>
            <a:r>
              <a:rPr lang="en" dirty="0">
                <a:latin typeface="+mj-lt"/>
              </a:rPr>
              <a:t>The process integrates evidence-based intervention, assessment, and strategies.</a:t>
            </a:r>
            <a:endParaRPr dirty="0">
              <a:latin typeface="+mj-lt"/>
            </a:endParaRPr>
          </a:p>
        </p:txBody>
      </p:sp>
      <p:pic>
        <p:nvPicPr>
          <p:cNvPr id="122" name="Google Shape;122;p24" descr="A flowchart showing the process of DBI."/>
          <p:cNvPicPr preferRelativeResize="0"/>
          <p:nvPr/>
        </p:nvPicPr>
        <p:blipFill rotWithShape="1">
          <a:blip r:embed="rId3">
            <a:alphaModFix/>
          </a:blip>
          <a:srcRect/>
          <a:stretch/>
        </p:blipFill>
        <p:spPr>
          <a:xfrm>
            <a:off x="4638528" y="286350"/>
            <a:ext cx="3871024" cy="4718857"/>
          </a:xfrm>
          <a:prstGeom prst="rect">
            <a:avLst/>
          </a:prstGeom>
          <a:noFill/>
          <a:ln>
            <a:noFill/>
          </a:ln>
        </p:spPr>
      </p:pic>
      <p:sp>
        <p:nvSpPr>
          <p:cNvPr id="124" name="Google Shape;124;p24">
            <a:extLst>
              <a:ext uri="{C183D7F6-B498-43B3-948B-1728B52AA6E4}">
                <adec:decorative xmlns:adec="http://schemas.microsoft.com/office/drawing/2017/decorative" val="1"/>
              </a:ext>
            </a:extLst>
          </p:cNvPr>
          <p:cNvSpPr/>
          <p:nvPr/>
        </p:nvSpPr>
        <p:spPr>
          <a:xfrm>
            <a:off x="5823776" y="269559"/>
            <a:ext cx="1898100" cy="873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217107" y="97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mj-lt"/>
              </a:rPr>
              <a:t>Progress Monitoring</a:t>
            </a:r>
            <a:endParaRPr b="1">
              <a:latin typeface="+mj-lt"/>
            </a:endParaRPr>
          </a:p>
        </p:txBody>
      </p:sp>
      <p:sp>
        <p:nvSpPr>
          <p:cNvPr id="152" name="Google Shape;152;p28"/>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mj-lt"/>
              </a:rPr>
              <a:t>Progress monitoring is important for understanding student responsiveness and determining when changes are needed. </a:t>
            </a:r>
            <a:endParaRPr dirty="0">
              <a:latin typeface="+mj-lt"/>
            </a:endParaRPr>
          </a:p>
          <a:p>
            <a:pPr marL="457200" lvl="0" indent="-381000" algn="l" rtl="0">
              <a:spcBef>
                <a:spcPts val="1200"/>
              </a:spcBef>
              <a:spcAft>
                <a:spcPts val="0"/>
              </a:spcAft>
              <a:buSzPts val="2400"/>
              <a:buChar char="●"/>
            </a:pPr>
            <a:r>
              <a:rPr lang="en" dirty="0">
                <a:latin typeface="+mj-lt"/>
              </a:rPr>
              <a:t>Valid and reliable tools, standardized delivery</a:t>
            </a:r>
            <a:endParaRPr dirty="0">
              <a:latin typeface="+mj-lt"/>
            </a:endParaRPr>
          </a:p>
          <a:p>
            <a:pPr marL="457200" lvl="0" indent="-381000" algn="l" rtl="0">
              <a:spcBef>
                <a:spcPts val="0"/>
              </a:spcBef>
              <a:spcAft>
                <a:spcPts val="0"/>
              </a:spcAft>
              <a:buSzPts val="2400"/>
              <a:buChar char="●"/>
            </a:pPr>
            <a:r>
              <a:rPr lang="en" dirty="0">
                <a:latin typeface="+mj-lt"/>
              </a:rPr>
              <a:t>Frequency depends on intensity of instruction</a:t>
            </a:r>
            <a:endParaRPr dirty="0">
              <a:latin typeface="+mj-lt"/>
            </a:endParaRPr>
          </a:p>
          <a:p>
            <a:pPr marL="457200" lvl="0" indent="-381000" algn="l" rtl="0">
              <a:spcBef>
                <a:spcPts val="0"/>
              </a:spcBef>
              <a:spcAft>
                <a:spcPts val="0"/>
              </a:spcAft>
              <a:buSzPts val="2400"/>
              <a:buChar char="●"/>
            </a:pPr>
            <a:r>
              <a:rPr lang="en" dirty="0">
                <a:latin typeface="+mj-lt"/>
              </a:rPr>
              <a:t>Requires ongoing graphed data and a goal for valid interpretation</a:t>
            </a:r>
            <a:endParaRPr dirty="0">
              <a:latin typeface="+mj-lt"/>
            </a:endParaRPr>
          </a:p>
          <a:p>
            <a:pPr marL="457200" lvl="0" indent="-381000" algn="l" rtl="0">
              <a:spcBef>
                <a:spcPts val="0"/>
              </a:spcBef>
              <a:spcAft>
                <a:spcPts val="0"/>
              </a:spcAft>
              <a:buSzPts val="2400"/>
              <a:buChar char="●"/>
            </a:pPr>
            <a:r>
              <a:rPr lang="en" dirty="0">
                <a:latin typeface="+mj-lt"/>
              </a:rPr>
              <a:t>Curriculum-Based Measures, General Outcome Measures</a:t>
            </a:r>
            <a:endParaRPr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9F7A-15C9-4AAE-93A7-CE362A784ACF}"/>
              </a:ext>
            </a:extLst>
          </p:cNvPr>
          <p:cNvSpPr>
            <a:spLocks noGrp="1"/>
          </p:cNvSpPr>
          <p:nvPr>
            <p:ph type="title"/>
          </p:nvPr>
        </p:nvSpPr>
        <p:spPr>
          <a:xfrm>
            <a:off x="245194" y="190885"/>
            <a:ext cx="3430932" cy="567314"/>
          </a:xfrm>
        </p:spPr>
        <p:txBody>
          <a:bodyPr>
            <a:normAutofit/>
          </a:bodyPr>
          <a:lstStyle/>
          <a:p>
            <a:r>
              <a:rPr lang="en-US" sz="3600">
                <a:latin typeface="+mn-lt"/>
              </a:rPr>
              <a:t>Session Norms </a:t>
            </a:r>
          </a:p>
        </p:txBody>
      </p:sp>
      <p:sp>
        <p:nvSpPr>
          <p:cNvPr id="3" name="Content Placeholder 2">
            <a:extLst>
              <a:ext uri="{FF2B5EF4-FFF2-40B4-BE49-F238E27FC236}">
                <a16:creationId xmlns:a16="http://schemas.microsoft.com/office/drawing/2014/main" id="{526E2BEC-10BC-6D8F-EC6F-027D4C1DCF73}"/>
              </a:ext>
            </a:extLst>
          </p:cNvPr>
          <p:cNvSpPr>
            <a:spLocks noGrp="1"/>
          </p:cNvSpPr>
          <p:nvPr>
            <p:ph idx="1"/>
          </p:nvPr>
        </p:nvSpPr>
        <p:spPr>
          <a:xfrm>
            <a:off x="245194" y="1097280"/>
            <a:ext cx="5363126" cy="3774122"/>
          </a:xfrm>
        </p:spPr>
        <p:txBody>
          <a:bodyPr>
            <a:noAutofit/>
          </a:bodyPr>
          <a:lstStyle/>
          <a:p>
            <a:pPr>
              <a:lnSpc>
                <a:spcPct val="150000"/>
              </a:lnSpc>
            </a:pPr>
            <a:r>
              <a:rPr lang="en-US" sz="2000" dirty="0">
                <a:solidFill>
                  <a:srgbClr val="0F326D"/>
                </a:solidFill>
                <a:latin typeface="+mj-lt"/>
              </a:rPr>
              <a:t>Be as virtually present as possible</a:t>
            </a:r>
          </a:p>
          <a:p>
            <a:pPr>
              <a:lnSpc>
                <a:spcPct val="150000"/>
              </a:lnSpc>
            </a:pPr>
            <a:r>
              <a:rPr lang="en-US" sz="2000" dirty="0">
                <a:solidFill>
                  <a:srgbClr val="0F326D"/>
                </a:solidFill>
                <a:latin typeface="+mj-lt"/>
              </a:rPr>
              <a:t>Communicate any needs or questions through zoom chat – we have allotted time to answer questions at the end.</a:t>
            </a:r>
          </a:p>
        </p:txBody>
      </p:sp>
      <p:pic>
        <p:nvPicPr>
          <p:cNvPr id="1026" name="Picture 2">
            <a:extLst>
              <a:ext uri="{FF2B5EF4-FFF2-40B4-BE49-F238E27FC236}">
                <a16:creationId xmlns:a16="http://schemas.microsoft.com/office/drawing/2014/main" id="{E9BABB14-CC41-A105-4338-D000B2E69CC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546" y="474542"/>
            <a:ext cx="2497722" cy="340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020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169810" y="15336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mj-lt"/>
              </a:rPr>
              <a:t>Does the Intervention Work?</a:t>
            </a:r>
            <a:endParaRPr b="1">
              <a:latin typeface="+mj-lt"/>
            </a:endParaRPr>
          </a:p>
        </p:txBody>
      </p:sp>
      <p:sp>
        <p:nvSpPr>
          <p:cNvPr id="158" name="Google Shape;158;p29"/>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latin typeface="+mj-lt"/>
              </a:rPr>
              <a:t>At this step, staff regularly collect and analyze progress monitoring data to determine if the student is responding to the validated intervention. </a:t>
            </a:r>
            <a:endParaRPr dirty="0">
              <a:latin typeface="+mj-lt"/>
            </a:endParaRPr>
          </a:p>
          <a:p>
            <a:pPr marL="457200" lvl="0" indent="-381000" algn="l" rtl="0">
              <a:spcBef>
                <a:spcPts val="1200"/>
              </a:spcBef>
              <a:spcAft>
                <a:spcPts val="0"/>
              </a:spcAft>
              <a:buSzPts val="2400"/>
              <a:buChar char="●"/>
            </a:pPr>
            <a:r>
              <a:rPr lang="en" dirty="0">
                <a:latin typeface="+mj-lt"/>
              </a:rPr>
              <a:t>Were data collected regularly and with a consistent approach?</a:t>
            </a:r>
            <a:endParaRPr dirty="0">
              <a:latin typeface="+mj-lt"/>
            </a:endParaRPr>
          </a:p>
          <a:p>
            <a:pPr marL="457200" lvl="0" indent="-381000" algn="l" rtl="0">
              <a:spcBef>
                <a:spcPts val="0"/>
              </a:spcBef>
              <a:spcAft>
                <a:spcPts val="0"/>
              </a:spcAft>
              <a:buSzPts val="2400"/>
              <a:buChar char="●"/>
            </a:pPr>
            <a:r>
              <a:rPr lang="en" dirty="0">
                <a:latin typeface="+mj-lt"/>
              </a:rPr>
              <a:t>Were progress data graphed?</a:t>
            </a:r>
            <a:endParaRPr dirty="0">
              <a:latin typeface="+mj-lt"/>
            </a:endParaRPr>
          </a:p>
          <a:p>
            <a:pPr marL="457200" lvl="0" indent="-381000" algn="l" rtl="0">
              <a:spcBef>
                <a:spcPts val="0"/>
              </a:spcBef>
              <a:spcAft>
                <a:spcPts val="0"/>
              </a:spcAft>
              <a:buSzPts val="2400"/>
              <a:buChar char="●"/>
            </a:pPr>
            <a:r>
              <a:rPr lang="en" dirty="0">
                <a:latin typeface="+mj-lt"/>
              </a:rPr>
              <a:t>Was the goal set using a validated approach?</a:t>
            </a:r>
            <a:endParaRPr dirty="0">
              <a:latin typeface="+mj-lt"/>
            </a:endParaRPr>
          </a:p>
          <a:p>
            <a:pPr marL="457200" lvl="0" indent="-381000" algn="l" rtl="0">
              <a:spcBef>
                <a:spcPts val="0"/>
              </a:spcBef>
              <a:spcAft>
                <a:spcPts val="0"/>
              </a:spcAft>
              <a:buSzPts val="2400"/>
              <a:buChar char="●"/>
            </a:pPr>
            <a:r>
              <a:rPr lang="en" dirty="0">
                <a:latin typeface="+mj-lt"/>
              </a:rPr>
              <a:t>Was the intervention effective for most students?</a:t>
            </a:r>
            <a:endParaRPr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146162" y="31915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mj-lt"/>
              </a:rPr>
              <a:t>Approach – Step 2</a:t>
            </a:r>
            <a:endParaRPr sz="3600">
              <a:latin typeface="+mj-lt"/>
            </a:endParaRPr>
          </a:p>
          <a:p>
            <a:pPr marL="0" lvl="0" indent="0" algn="l" rtl="0">
              <a:spcBef>
                <a:spcPts val="0"/>
              </a:spcBef>
              <a:spcAft>
                <a:spcPts val="0"/>
              </a:spcAft>
              <a:buNone/>
            </a:pPr>
            <a:endParaRPr/>
          </a:p>
        </p:txBody>
      </p:sp>
      <p:pic>
        <p:nvPicPr>
          <p:cNvPr id="224" name="Google Shape;224;p34" descr="A flowchart showing the process of DBI."/>
          <p:cNvPicPr preferRelativeResize="0"/>
          <p:nvPr/>
        </p:nvPicPr>
        <p:blipFill rotWithShape="1">
          <a:blip r:embed="rId3">
            <a:alphaModFix/>
          </a:blip>
          <a:srcRect/>
          <a:stretch/>
        </p:blipFill>
        <p:spPr>
          <a:xfrm>
            <a:off x="3325925" y="212321"/>
            <a:ext cx="3871024" cy="4718857"/>
          </a:xfrm>
          <a:prstGeom prst="rect">
            <a:avLst/>
          </a:prstGeom>
          <a:noFill/>
          <a:ln>
            <a:noFill/>
          </a:ln>
        </p:spPr>
      </p:pic>
      <p:sp>
        <p:nvSpPr>
          <p:cNvPr id="226" name="Google Shape;226;p34">
            <a:extLst>
              <a:ext uri="{C183D7F6-B498-43B3-948B-1728B52AA6E4}">
                <adec:decorative xmlns:adec="http://schemas.microsoft.com/office/drawing/2017/decorative" val="1"/>
              </a:ext>
            </a:extLst>
          </p:cNvPr>
          <p:cNvSpPr/>
          <p:nvPr/>
        </p:nvSpPr>
        <p:spPr>
          <a:xfrm>
            <a:off x="4545890" y="2240220"/>
            <a:ext cx="1898100" cy="873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idx="4294967295"/>
          </p:nvPr>
        </p:nvSpPr>
        <p:spPr>
          <a:xfrm>
            <a:off x="342900" y="0"/>
            <a:ext cx="8457000" cy="9600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chemeClr val="dk1"/>
              </a:buClr>
              <a:buSzPts val="3200"/>
              <a:buFont typeface="Calibri"/>
              <a:buNone/>
            </a:pPr>
            <a:r>
              <a:rPr lang="en" sz="3200" b="1" i="0" u="none" strike="noStrike" cap="none">
                <a:solidFill>
                  <a:srgbClr val="001A51"/>
                </a:solidFill>
                <a:latin typeface="+mj-lt"/>
                <a:ea typeface="Calibri"/>
                <a:cs typeface="Calibri"/>
                <a:sym typeface="Calibri"/>
              </a:rPr>
              <a:t>Why Do Students Experience Challenges?</a:t>
            </a:r>
            <a:endParaRPr>
              <a:solidFill>
                <a:srgbClr val="001A51"/>
              </a:solidFill>
              <a:latin typeface="+mj-lt"/>
            </a:endParaRPr>
          </a:p>
        </p:txBody>
      </p:sp>
      <p:pic>
        <p:nvPicPr>
          <p:cNvPr id="235" name="Google Shape;235;p35" descr="A goldfish in a fish bowl"/>
          <p:cNvPicPr preferRelativeResize="0"/>
          <p:nvPr/>
        </p:nvPicPr>
        <p:blipFill rotWithShape="1">
          <a:blip r:embed="rId3">
            <a:alphaModFix/>
          </a:blip>
          <a:srcRect/>
          <a:stretch/>
        </p:blipFill>
        <p:spPr>
          <a:xfrm>
            <a:off x="2535459" y="1028699"/>
            <a:ext cx="4071934" cy="3257551"/>
          </a:xfrm>
          <a:prstGeom prst="rect">
            <a:avLst/>
          </a:prstGeom>
          <a:noFill/>
          <a:ln>
            <a:noFill/>
          </a:ln>
        </p:spPr>
      </p:pic>
      <p:sp>
        <p:nvSpPr>
          <p:cNvPr id="236" name="Google Shape;236;p35"/>
          <p:cNvSpPr txBox="1">
            <a:spLocks noGrp="1"/>
          </p:cNvSpPr>
          <p:nvPr>
            <p:ph type="sldNum" idx="12"/>
          </p:nvPr>
        </p:nvSpPr>
        <p:spPr>
          <a:xfrm>
            <a:off x="8801100" y="5028084"/>
            <a:ext cx="117900" cy="123000"/>
          </a:xfrm>
          <a:prstGeom prst="rect">
            <a:avLst/>
          </a:prstGeom>
          <a:noFill/>
          <a:ln>
            <a:noFill/>
          </a:ln>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277200" y="97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j-lt"/>
              </a:rPr>
              <a:t>Relevant and Alterable Variables</a:t>
            </a:r>
            <a:endParaRPr>
              <a:latin typeface="+mj-lt"/>
            </a:endParaRPr>
          </a:p>
        </p:txBody>
      </p:sp>
      <p:sp>
        <p:nvSpPr>
          <p:cNvPr id="242" name="Google Shape;242;p36"/>
          <p:cNvSpPr txBox="1">
            <a:spLocks noGrp="1"/>
          </p:cNvSpPr>
          <p:nvPr>
            <p:ph type="body" idx="1"/>
          </p:nvPr>
        </p:nvSpPr>
        <p:spPr>
          <a:xfrm>
            <a:off x="122513" y="863550"/>
            <a:ext cx="2863500" cy="3472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76200" lvl="0" indent="0" algn="l" rtl="0">
              <a:spcBef>
                <a:spcPts val="0"/>
              </a:spcBef>
              <a:spcAft>
                <a:spcPts val="0"/>
              </a:spcAft>
              <a:buSzPts val="2400"/>
              <a:buNone/>
            </a:pPr>
            <a:r>
              <a:rPr lang="en" sz="2000" b="1" dirty="0">
                <a:latin typeface="+mj-lt"/>
              </a:rPr>
              <a:t>Curriculum</a:t>
            </a:r>
            <a:endParaRPr sz="2000" b="1" dirty="0">
              <a:latin typeface="+mj-lt"/>
            </a:endParaRPr>
          </a:p>
          <a:p>
            <a:pPr marL="914400" lvl="1" indent="-381000" algn="l" rtl="0">
              <a:spcBef>
                <a:spcPts val="0"/>
              </a:spcBef>
              <a:spcAft>
                <a:spcPts val="0"/>
              </a:spcAft>
              <a:buSzPts val="2400"/>
              <a:buChar char="○"/>
            </a:pPr>
            <a:r>
              <a:rPr lang="en" sz="2000" dirty="0">
                <a:latin typeface="+mj-lt"/>
              </a:rPr>
              <a:t>Scope and Sequence</a:t>
            </a:r>
            <a:endParaRPr sz="2000" dirty="0">
              <a:latin typeface="+mj-lt"/>
            </a:endParaRPr>
          </a:p>
          <a:p>
            <a:pPr marL="914400" lvl="1" indent="-381000" algn="l" rtl="0">
              <a:spcBef>
                <a:spcPts val="0"/>
              </a:spcBef>
              <a:spcAft>
                <a:spcPts val="0"/>
              </a:spcAft>
              <a:buSzPts val="2400"/>
              <a:buChar char="○"/>
            </a:pPr>
            <a:r>
              <a:rPr lang="en" sz="2000" dirty="0">
                <a:latin typeface="+mj-lt"/>
              </a:rPr>
              <a:t>Level of Difficulty</a:t>
            </a:r>
            <a:endParaRPr sz="2000" dirty="0">
              <a:latin typeface="+mj-lt"/>
            </a:endParaRPr>
          </a:p>
          <a:p>
            <a:pPr marL="914400" lvl="1" indent="-381000" algn="l" rtl="0">
              <a:spcBef>
                <a:spcPts val="0"/>
              </a:spcBef>
              <a:spcAft>
                <a:spcPts val="0"/>
              </a:spcAft>
              <a:buSzPts val="2400"/>
              <a:buChar char="○"/>
            </a:pPr>
            <a:r>
              <a:rPr lang="en" sz="2000" dirty="0">
                <a:latin typeface="+mj-lt"/>
              </a:rPr>
              <a:t>Match to learner</a:t>
            </a:r>
            <a:endParaRPr sz="2000" dirty="0">
              <a:latin typeface="+mj-lt"/>
            </a:endParaRPr>
          </a:p>
          <a:p>
            <a:pPr marL="914400" lvl="1" indent="-381000" algn="l" rtl="0">
              <a:spcBef>
                <a:spcPts val="0"/>
              </a:spcBef>
              <a:spcAft>
                <a:spcPts val="0"/>
              </a:spcAft>
              <a:buSzPts val="2400"/>
              <a:buChar char="○"/>
            </a:pPr>
            <a:r>
              <a:rPr lang="en" sz="2000" dirty="0">
                <a:latin typeface="+mj-lt"/>
              </a:rPr>
              <a:t>High Quality Materials</a:t>
            </a:r>
            <a:endParaRPr sz="2000" dirty="0">
              <a:latin typeface="+mj-lt"/>
            </a:endParaRPr>
          </a:p>
        </p:txBody>
      </p:sp>
      <p:sp>
        <p:nvSpPr>
          <p:cNvPr id="243" name="Google Shape;243;p36"/>
          <p:cNvSpPr txBox="1"/>
          <p:nvPr/>
        </p:nvSpPr>
        <p:spPr>
          <a:xfrm>
            <a:off x="3108196" y="867303"/>
            <a:ext cx="2724600" cy="347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76200" lvl="0" algn="l" rtl="0">
              <a:lnSpc>
                <a:spcPct val="100000"/>
              </a:lnSpc>
              <a:spcBef>
                <a:spcPts val="0"/>
              </a:spcBef>
              <a:spcAft>
                <a:spcPts val="0"/>
              </a:spcAft>
              <a:buClr>
                <a:srgbClr val="123F7B"/>
              </a:buClr>
              <a:buSzPts val="2400"/>
            </a:pPr>
            <a:r>
              <a:rPr lang="en" sz="2000" b="1" dirty="0">
                <a:solidFill>
                  <a:srgbClr val="123F7B"/>
                </a:solidFill>
                <a:latin typeface="+mj-lt"/>
                <a:ea typeface="Calibri"/>
                <a:cs typeface="Calibri"/>
                <a:sym typeface="Calibri"/>
              </a:rPr>
              <a:t>Instruction</a:t>
            </a:r>
            <a:endParaRPr sz="2000" b="1" dirty="0">
              <a:solidFill>
                <a:srgbClr val="123F7B"/>
              </a:solidFill>
              <a:latin typeface="+mj-lt"/>
              <a:ea typeface="Calibri"/>
              <a:cs typeface="Calibri"/>
              <a:sym typeface="Calibri"/>
            </a:endParaRPr>
          </a:p>
          <a:p>
            <a:pPr marL="914400" lvl="1" indent="-381000" algn="l" rtl="0">
              <a:lnSpc>
                <a:spcPct val="100000"/>
              </a:lnSpc>
              <a:spcBef>
                <a:spcPts val="0"/>
              </a:spcBef>
              <a:spcAft>
                <a:spcPts val="0"/>
              </a:spcAft>
              <a:buClr>
                <a:srgbClr val="123F7B"/>
              </a:buClr>
              <a:buSzPts val="2400"/>
              <a:buFont typeface="Calibri"/>
              <a:buChar char="○"/>
            </a:pPr>
            <a:r>
              <a:rPr lang="en" sz="2000" dirty="0">
                <a:solidFill>
                  <a:srgbClr val="123F7B"/>
                </a:solidFill>
                <a:latin typeface="+mj-lt"/>
                <a:ea typeface="Calibri"/>
                <a:cs typeface="Calibri"/>
                <a:sym typeface="Calibri"/>
              </a:rPr>
              <a:t>Explicit Instruction</a:t>
            </a:r>
            <a:endParaRPr sz="2000" dirty="0">
              <a:solidFill>
                <a:srgbClr val="123F7B"/>
              </a:solidFill>
              <a:latin typeface="+mj-lt"/>
              <a:ea typeface="Calibri"/>
              <a:cs typeface="Calibri"/>
              <a:sym typeface="Calibri"/>
            </a:endParaRPr>
          </a:p>
          <a:p>
            <a:pPr marL="914400" lvl="1" indent="-381000" algn="l" rtl="0">
              <a:lnSpc>
                <a:spcPct val="100000"/>
              </a:lnSpc>
              <a:spcBef>
                <a:spcPts val="0"/>
              </a:spcBef>
              <a:spcAft>
                <a:spcPts val="0"/>
              </a:spcAft>
              <a:buClr>
                <a:srgbClr val="123F7B"/>
              </a:buClr>
              <a:buSzPts val="2400"/>
              <a:buFont typeface="Calibri"/>
              <a:buChar char="○"/>
            </a:pPr>
            <a:r>
              <a:rPr lang="en" sz="2000" dirty="0">
                <a:solidFill>
                  <a:srgbClr val="123F7B"/>
                </a:solidFill>
                <a:latin typeface="+mj-lt"/>
                <a:ea typeface="Calibri"/>
                <a:cs typeface="Calibri"/>
                <a:sym typeface="Calibri"/>
              </a:rPr>
              <a:t>Pacing</a:t>
            </a:r>
            <a:endParaRPr sz="2000" dirty="0">
              <a:solidFill>
                <a:srgbClr val="123F7B"/>
              </a:solidFill>
              <a:latin typeface="+mj-lt"/>
              <a:ea typeface="Calibri"/>
              <a:cs typeface="Calibri"/>
              <a:sym typeface="Calibri"/>
            </a:endParaRPr>
          </a:p>
          <a:p>
            <a:pPr marL="914400" lvl="1" indent="-381000" algn="l" rtl="0">
              <a:lnSpc>
                <a:spcPct val="100000"/>
              </a:lnSpc>
              <a:spcBef>
                <a:spcPts val="0"/>
              </a:spcBef>
              <a:spcAft>
                <a:spcPts val="0"/>
              </a:spcAft>
              <a:buClr>
                <a:srgbClr val="123F7B"/>
              </a:buClr>
              <a:buSzPts val="2400"/>
              <a:buFont typeface="Calibri"/>
              <a:buChar char="○"/>
            </a:pPr>
            <a:r>
              <a:rPr lang="en" sz="2000" dirty="0">
                <a:solidFill>
                  <a:srgbClr val="123F7B"/>
                </a:solidFill>
                <a:latin typeface="+mj-lt"/>
                <a:ea typeface="Calibri"/>
                <a:cs typeface="Calibri"/>
                <a:sym typeface="Calibri"/>
              </a:rPr>
              <a:t>Corrective Feedback</a:t>
            </a:r>
            <a:endParaRPr sz="2000" dirty="0">
              <a:solidFill>
                <a:srgbClr val="123F7B"/>
              </a:solidFill>
              <a:latin typeface="+mj-lt"/>
              <a:ea typeface="Calibri"/>
              <a:cs typeface="Calibri"/>
              <a:sym typeface="Calibri"/>
            </a:endParaRPr>
          </a:p>
          <a:p>
            <a:pPr marL="914400" lvl="1" indent="-381000" algn="l" rtl="0">
              <a:lnSpc>
                <a:spcPct val="100000"/>
              </a:lnSpc>
              <a:spcBef>
                <a:spcPts val="0"/>
              </a:spcBef>
              <a:spcAft>
                <a:spcPts val="0"/>
              </a:spcAft>
              <a:buClr>
                <a:srgbClr val="123F7B"/>
              </a:buClr>
              <a:buSzPts val="2400"/>
              <a:buFont typeface="Calibri"/>
              <a:buChar char="○"/>
            </a:pPr>
            <a:r>
              <a:rPr lang="en" sz="2000" dirty="0">
                <a:solidFill>
                  <a:srgbClr val="123F7B"/>
                </a:solidFill>
                <a:latin typeface="+mj-lt"/>
                <a:ea typeface="Calibri"/>
                <a:cs typeface="Calibri"/>
                <a:sym typeface="Calibri"/>
              </a:rPr>
              <a:t>Engagement Strategies</a:t>
            </a:r>
            <a:endParaRPr sz="2000" dirty="0">
              <a:solidFill>
                <a:srgbClr val="123F7B"/>
              </a:solidFill>
              <a:latin typeface="+mj-lt"/>
              <a:ea typeface="Calibri"/>
              <a:cs typeface="Calibri"/>
              <a:sym typeface="Calibri"/>
            </a:endParaRPr>
          </a:p>
          <a:p>
            <a:pPr marL="457200" lvl="0" indent="0" algn="l" rtl="0">
              <a:lnSpc>
                <a:spcPct val="115000"/>
              </a:lnSpc>
              <a:spcBef>
                <a:spcPts val="1200"/>
              </a:spcBef>
              <a:spcAft>
                <a:spcPts val="1200"/>
              </a:spcAft>
              <a:buNone/>
            </a:pPr>
            <a:endParaRPr sz="2400" dirty="0">
              <a:solidFill>
                <a:srgbClr val="123F7B"/>
              </a:solidFill>
              <a:latin typeface="Calibri"/>
              <a:ea typeface="Calibri"/>
              <a:cs typeface="Calibri"/>
              <a:sym typeface="Calibri"/>
            </a:endParaRPr>
          </a:p>
        </p:txBody>
      </p:sp>
      <p:sp>
        <p:nvSpPr>
          <p:cNvPr id="244" name="Google Shape;244;p36"/>
          <p:cNvSpPr txBox="1"/>
          <p:nvPr/>
        </p:nvSpPr>
        <p:spPr>
          <a:xfrm>
            <a:off x="5954979" y="863550"/>
            <a:ext cx="3011327" cy="347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95250" lvl="0" algn="l" rtl="0">
              <a:lnSpc>
                <a:spcPct val="100000"/>
              </a:lnSpc>
              <a:spcBef>
                <a:spcPts val="0"/>
              </a:spcBef>
              <a:spcAft>
                <a:spcPts val="0"/>
              </a:spcAft>
              <a:buClr>
                <a:srgbClr val="123F7B"/>
              </a:buClr>
              <a:buSzPts val="2100"/>
            </a:pPr>
            <a:r>
              <a:rPr lang="en" sz="2000" b="1">
                <a:solidFill>
                  <a:srgbClr val="123F7B"/>
                </a:solidFill>
                <a:latin typeface="+mj-lt"/>
                <a:ea typeface="Calibri"/>
                <a:cs typeface="Calibri"/>
                <a:sym typeface="Calibri"/>
              </a:rPr>
              <a:t>Environment</a:t>
            </a:r>
            <a:endParaRPr sz="2000" b="1">
              <a:solidFill>
                <a:srgbClr val="123F7B"/>
              </a:solidFill>
              <a:latin typeface="+mj-lt"/>
              <a:ea typeface="Calibri"/>
              <a:cs typeface="Calibri"/>
              <a:sym typeface="Calibri"/>
            </a:endParaRPr>
          </a:p>
          <a:p>
            <a:pPr marL="914400" lvl="1" indent="-361950" algn="l" rtl="0">
              <a:lnSpc>
                <a:spcPct val="100000"/>
              </a:lnSpc>
              <a:spcBef>
                <a:spcPts val="0"/>
              </a:spcBef>
              <a:spcAft>
                <a:spcPts val="0"/>
              </a:spcAft>
              <a:buClr>
                <a:srgbClr val="123F7B"/>
              </a:buClr>
              <a:buSzPts val="2100"/>
              <a:buFont typeface="Calibri"/>
              <a:buChar char="○"/>
            </a:pPr>
            <a:r>
              <a:rPr lang="en" sz="2000">
                <a:solidFill>
                  <a:srgbClr val="123F7B"/>
                </a:solidFill>
                <a:latin typeface="+mj-lt"/>
                <a:ea typeface="Calibri"/>
                <a:cs typeface="Calibri"/>
                <a:sym typeface="Calibri"/>
              </a:rPr>
              <a:t>Clear Expectations</a:t>
            </a:r>
            <a:endParaRPr sz="2000">
              <a:solidFill>
                <a:srgbClr val="123F7B"/>
              </a:solidFill>
              <a:latin typeface="+mj-lt"/>
              <a:ea typeface="Calibri"/>
              <a:cs typeface="Calibri"/>
              <a:sym typeface="Calibri"/>
            </a:endParaRPr>
          </a:p>
          <a:p>
            <a:pPr marL="914400" lvl="1" indent="-361950" algn="l" rtl="0">
              <a:lnSpc>
                <a:spcPct val="100000"/>
              </a:lnSpc>
              <a:spcBef>
                <a:spcPts val="0"/>
              </a:spcBef>
              <a:spcAft>
                <a:spcPts val="0"/>
              </a:spcAft>
              <a:buClr>
                <a:srgbClr val="123F7B"/>
              </a:buClr>
              <a:buSzPts val="2100"/>
              <a:buFont typeface="Calibri"/>
              <a:buChar char="○"/>
            </a:pPr>
            <a:r>
              <a:rPr lang="en" sz="2000">
                <a:solidFill>
                  <a:srgbClr val="123F7B"/>
                </a:solidFill>
                <a:latin typeface="+mj-lt"/>
                <a:ea typeface="Calibri"/>
                <a:cs typeface="Calibri"/>
                <a:sym typeface="Calibri"/>
              </a:rPr>
              <a:t>Positive Reinforcement</a:t>
            </a:r>
            <a:endParaRPr sz="2000">
              <a:solidFill>
                <a:srgbClr val="123F7B"/>
              </a:solidFill>
              <a:latin typeface="+mj-lt"/>
              <a:ea typeface="Calibri"/>
              <a:cs typeface="Calibri"/>
              <a:sym typeface="Calibri"/>
            </a:endParaRPr>
          </a:p>
          <a:p>
            <a:pPr marL="914400" lvl="1" indent="-361950" algn="l" rtl="0">
              <a:lnSpc>
                <a:spcPct val="100000"/>
              </a:lnSpc>
              <a:spcBef>
                <a:spcPts val="0"/>
              </a:spcBef>
              <a:spcAft>
                <a:spcPts val="0"/>
              </a:spcAft>
              <a:buClr>
                <a:srgbClr val="123F7B"/>
              </a:buClr>
              <a:buSzPts val="2100"/>
              <a:buFont typeface="Calibri"/>
              <a:buChar char="○"/>
            </a:pPr>
            <a:r>
              <a:rPr lang="en" sz="2000">
                <a:solidFill>
                  <a:srgbClr val="123F7B"/>
                </a:solidFill>
                <a:latin typeface="+mj-lt"/>
                <a:ea typeface="Calibri"/>
                <a:cs typeface="Calibri"/>
                <a:sym typeface="Calibri"/>
              </a:rPr>
              <a:t>Positive Interactions</a:t>
            </a:r>
            <a:endParaRPr sz="2000">
              <a:solidFill>
                <a:srgbClr val="123F7B"/>
              </a:solidFill>
              <a:latin typeface="+mj-lt"/>
              <a:ea typeface="Calibri"/>
              <a:cs typeface="Calibri"/>
              <a:sym typeface="Calibri"/>
            </a:endParaRPr>
          </a:p>
          <a:p>
            <a:pPr marL="914400" lvl="1" indent="-361950" algn="l" rtl="0">
              <a:lnSpc>
                <a:spcPct val="100000"/>
              </a:lnSpc>
              <a:spcBef>
                <a:spcPts val="0"/>
              </a:spcBef>
              <a:spcAft>
                <a:spcPts val="0"/>
              </a:spcAft>
              <a:buClr>
                <a:srgbClr val="123F7B"/>
              </a:buClr>
              <a:buSzPts val="2100"/>
              <a:buFont typeface="Calibri"/>
              <a:buChar char="○"/>
            </a:pPr>
            <a:r>
              <a:rPr lang="en" sz="2000">
                <a:solidFill>
                  <a:srgbClr val="123F7B"/>
                </a:solidFill>
                <a:latin typeface="+mj-lt"/>
                <a:ea typeface="Calibri"/>
                <a:cs typeface="Calibri"/>
                <a:sym typeface="Calibri"/>
              </a:rPr>
              <a:t>Positive Feedback</a:t>
            </a:r>
            <a:endParaRPr sz="2000">
              <a:solidFill>
                <a:srgbClr val="123F7B"/>
              </a:solidFill>
              <a:latin typeface="+mj-lt"/>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256520" y="27160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mj-lt"/>
              </a:rPr>
              <a:t>Why Didn’t the Intervention Work?</a:t>
            </a:r>
            <a:endParaRPr b="1">
              <a:latin typeface="+mj-lt"/>
            </a:endParaRPr>
          </a:p>
        </p:txBody>
      </p:sp>
      <p:sp>
        <p:nvSpPr>
          <p:cNvPr id="271" name="Google Shape;271;p40"/>
          <p:cNvSpPr txBox="1">
            <a:spLocks noGrp="1"/>
          </p:cNvSpPr>
          <p:nvPr>
            <p:ph type="body" idx="1"/>
          </p:nvPr>
        </p:nvSpPr>
        <p:spPr>
          <a:xfrm>
            <a:off x="311700" y="10564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mj-lt"/>
              </a:rPr>
              <a:t>Staff use diagnostic data to develop a hypothesis about why the student is struggling.</a:t>
            </a:r>
            <a:endParaRPr dirty="0">
              <a:latin typeface="+mj-lt"/>
            </a:endParaRPr>
          </a:p>
          <a:p>
            <a:pPr marL="457200" lvl="0" indent="-381000" algn="l" rtl="0">
              <a:spcBef>
                <a:spcPts val="1200"/>
              </a:spcBef>
              <a:spcAft>
                <a:spcPts val="0"/>
              </a:spcAft>
              <a:buSzPts val="2400"/>
              <a:buChar char="●"/>
            </a:pPr>
            <a:r>
              <a:rPr lang="en" dirty="0">
                <a:latin typeface="+mj-lt"/>
              </a:rPr>
              <a:t>Do multiple data sources confirm slow progress?</a:t>
            </a:r>
            <a:endParaRPr dirty="0">
              <a:latin typeface="+mj-lt"/>
            </a:endParaRPr>
          </a:p>
          <a:p>
            <a:pPr marL="457200" lvl="0" indent="-381000" algn="l" rtl="0">
              <a:spcBef>
                <a:spcPts val="0"/>
              </a:spcBef>
              <a:spcAft>
                <a:spcPts val="0"/>
              </a:spcAft>
              <a:buSzPts val="2400"/>
              <a:buChar char="●"/>
            </a:pPr>
            <a:r>
              <a:rPr lang="en" dirty="0">
                <a:latin typeface="+mj-lt"/>
              </a:rPr>
              <a:t>Have both academic and behavioral explanations been considered?</a:t>
            </a:r>
            <a:endParaRPr dirty="0">
              <a:latin typeface="+mj-lt"/>
            </a:endParaRPr>
          </a:p>
          <a:p>
            <a:pPr marL="457200" lvl="0" indent="-381000" algn="l" rtl="0">
              <a:spcBef>
                <a:spcPts val="0"/>
              </a:spcBef>
              <a:spcAft>
                <a:spcPts val="0"/>
              </a:spcAft>
              <a:buSzPts val="2400"/>
              <a:buChar char="●"/>
            </a:pPr>
            <a:r>
              <a:rPr lang="en" dirty="0">
                <a:latin typeface="+mj-lt"/>
              </a:rPr>
              <a:t>What do these data suggest about what needs to be changed?</a:t>
            </a:r>
            <a:endParaRPr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mj-lt"/>
              </a:rPr>
              <a:t>Informal Diagnostic Data</a:t>
            </a:r>
            <a:endParaRPr b="1" dirty="0">
              <a:latin typeface="+mj-lt"/>
            </a:endParaRPr>
          </a:p>
        </p:txBody>
      </p:sp>
      <p:sp>
        <p:nvSpPr>
          <p:cNvPr id="299" name="Google Shape;299;p42"/>
          <p:cNvSpPr txBox="1">
            <a:spLocks noGrp="1"/>
          </p:cNvSpPr>
          <p:nvPr>
            <p:ph type="body" idx="1"/>
          </p:nvPr>
        </p:nvSpPr>
        <p:spPr>
          <a:xfrm>
            <a:off x="311700" y="105642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dirty="0">
                <a:latin typeface="+mj-lt"/>
              </a:rPr>
              <a:t>Analysis of student errors in work samples and progress monitoring data (curriculum)</a:t>
            </a:r>
            <a:endParaRPr dirty="0">
              <a:latin typeface="+mj-lt"/>
            </a:endParaRPr>
          </a:p>
          <a:p>
            <a:pPr marL="457200" lvl="0" indent="-381000" algn="l" rtl="0">
              <a:spcBef>
                <a:spcPts val="0"/>
              </a:spcBef>
              <a:spcAft>
                <a:spcPts val="0"/>
              </a:spcAft>
              <a:buSzPts val="2400"/>
              <a:buChar char="●"/>
            </a:pPr>
            <a:r>
              <a:rPr lang="en" dirty="0">
                <a:latin typeface="+mj-lt"/>
              </a:rPr>
              <a:t>Classroom observations (instruction, environment)</a:t>
            </a:r>
            <a:endParaRPr dirty="0">
              <a:latin typeface="+mj-lt"/>
            </a:endParaRPr>
          </a:p>
          <a:p>
            <a:pPr marL="457200" lvl="0" indent="-381000" algn="l" rtl="0">
              <a:spcBef>
                <a:spcPts val="0"/>
              </a:spcBef>
              <a:spcAft>
                <a:spcPts val="0"/>
              </a:spcAft>
              <a:buSzPts val="2400"/>
              <a:buChar char="●"/>
            </a:pPr>
            <a:r>
              <a:rPr lang="en" dirty="0">
                <a:latin typeface="+mj-lt"/>
              </a:rPr>
              <a:t>Interviews with student or family</a:t>
            </a:r>
            <a:endParaRPr dirty="0">
              <a:latin typeface="+mj-lt"/>
            </a:endParaRPr>
          </a:p>
          <a:p>
            <a:pPr marL="457200" lvl="0" indent="-381000" algn="l" rtl="0">
              <a:spcBef>
                <a:spcPts val="0"/>
              </a:spcBef>
              <a:spcAft>
                <a:spcPts val="0"/>
              </a:spcAft>
              <a:buSzPts val="2400"/>
              <a:buChar char="●"/>
            </a:pPr>
            <a:r>
              <a:rPr lang="en" dirty="0">
                <a:latin typeface="+mj-lt"/>
              </a:rPr>
              <a:t>Intervention-specific assessments (curriculum)</a:t>
            </a:r>
            <a:endParaRPr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311700" y="24795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mj-lt"/>
              </a:rPr>
              <a:t>What Change is Needed?</a:t>
            </a:r>
            <a:br>
              <a:rPr lang="en" b="1" dirty="0">
                <a:latin typeface="+mj-lt"/>
              </a:rPr>
            </a:br>
            <a:endParaRPr b="1" dirty="0">
              <a:latin typeface="+mj-lt"/>
            </a:endParaRPr>
          </a:p>
        </p:txBody>
      </p:sp>
      <p:sp>
        <p:nvSpPr>
          <p:cNvPr id="327" name="Google Shape;327;p46"/>
          <p:cNvSpPr txBox="1">
            <a:spLocks noGrp="1"/>
          </p:cNvSpPr>
          <p:nvPr>
            <p:ph type="body" idx="1"/>
          </p:nvPr>
        </p:nvSpPr>
        <p:spPr>
          <a:xfrm>
            <a:off x="311700" y="985481"/>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latin typeface="+mj-lt"/>
              </a:rPr>
              <a:t>The hypothesis, along with educator expertise, is used to develop an individual student plan for modifying or adapting the intervention to better meet the student’s individual needs.</a:t>
            </a:r>
            <a:endParaRPr dirty="0">
              <a:latin typeface="+mj-lt"/>
            </a:endParaRPr>
          </a:p>
          <a:p>
            <a:pPr marL="457200" lvl="0" indent="-369570" algn="l" rtl="0">
              <a:spcBef>
                <a:spcPts val="1200"/>
              </a:spcBef>
              <a:spcAft>
                <a:spcPts val="0"/>
              </a:spcAft>
              <a:buSzPct val="100000"/>
              <a:buChar char="●"/>
            </a:pPr>
            <a:r>
              <a:rPr lang="en" dirty="0">
                <a:latin typeface="+mj-lt"/>
              </a:rPr>
              <a:t>Does the adaptation address the hypothesis?</a:t>
            </a:r>
            <a:endParaRPr dirty="0">
              <a:latin typeface="+mj-lt"/>
            </a:endParaRPr>
          </a:p>
          <a:p>
            <a:pPr marL="457200" lvl="0" indent="-369570" algn="l" rtl="0">
              <a:spcBef>
                <a:spcPts val="0"/>
              </a:spcBef>
              <a:spcAft>
                <a:spcPts val="0"/>
              </a:spcAft>
              <a:buSzPct val="100000"/>
              <a:buChar char="●"/>
            </a:pPr>
            <a:r>
              <a:rPr lang="en" dirty="0">
                <a:latin typeface="+mj-lt"/>
              </a:rPr>
              <a:t>Does the plan address both academic and behavioral concerns when needed?</a:t>
            </a:r>
            <a:endParaRPr dirty="0">
              <a:latin typeface="+mj-lt"/>
            </a:endParaRPr>
          </a:p>
          <a:p>
            <a:pPr marL="457200" lvl="0" indent="-369570" algn="l" rtl="0">
              <a:spcBef>
                <a:spcPts val="0"/>
              </a:spcBef>
              <a:spcAft>
                <a:spcPts val="0"/>
              </a:spcAft>
              <a:buSzPct val="100000"/>
              <a:buChar char="●"/>
            </a:pPr>
            <a:r>
              <a:rPr lang="en" dirty="0">
                <a:latin typeface="+mj-lt"/>
              </a:rPr>
              <a:t>Are procedures in place for implementing and monitoring the adapted intervention?</a:t>
            </a:r>
            <a:endParaRPr dirty="0">
              <a:latin typeface="+mj-lt"/>
            </a:endParaRPr>
          </a:p>
          <a:p>
            <a:pPr marL="457200" lvl="0" indent="-369570" algn="l" rtl="0">
              <a:spcBef>
                <a:spcPts val="0"/>
              </a:spcBef>
              <a:spcAft>
                <a:spcPts val="0"/>
              </a:spcAft>
              <a:buSzPct val="100000"/>
              <a:buChar char="●"/>
            </a:pPr>
            <a:r>
              <a:rPr lang="en" dirty="0">
                <a:latin typeface="+mj-lt"/>
              </a:rPr>
              <a:t>Are only a few adaptations made at one time?</a:t>
            </a:r>
            <a:endParaRPr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title"/>
          </p:nvPr>
        </p:nvSpPr>
        <p:spPr>
          <a:xfrm>
            <a:off x="217107" y="20854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mj-lt"/>
              </a:rPr>
              <a:t>Did the Change Work?</a:t>
            </a:r>
            <a:endParaRPr b="1">
              <a:latin typeface="+mj-lt"/>
            </a:endParaRPr>
          </a:p>
        </p:txBody>
      </p:sp>
      <p:sp>
        <p:nvSpPr>
          <p:cNvPr id="356" name="Google Shape;356;p49"/>
          <p:cNvSpPr txBox="1">
            <a:spLocks noGrp="1"/>
          </p:cNvSpPr>
          <p:nvPr>
            <p:ph type="body" idx="1"/>
          </p:nvPr>
        </p:nvSpPr>
        <p:spPr>
          <a:xfrm>
            <a:off x="311700" y="10564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mj-lt"/>
              </a:rPr>
              <a:t>Continue to collect, graph, and analyze progress monitoring data to determine if the student is responding to the adapted intervention.</a:t>
            </a:r>
            <a:endParaRPr>
              <a:latin typeface="+mj-lt"/>
            </a:endParaRPr>
          </a:p>
          <a:p>
            <a:pPr marL="457200" lvl="0" indent="-381000" algn="l" rtl="0">
              <a:spcBef>
                <a:spcPts val="1200"/>
              </a:spcBef>
              <a:spcAft>
                <a:spcPts val="0"/>
              </a:spcAft>
              <a:buSzPts val="2400"/>
              <a:buChar char="●"/>
            </a:pPr>
            <a:r>
              <a:rPr lang="en">
                <a:latin typeface="+mj-lt"/>
              </a:rPr>
              <a:t>Are data collected according to the plan?</a:t>
            </a:r>
            <a:endParaRPr>
              <a:latin typeface="+mj-lt"/>
            </a:endParaRPr>
          </a:p>
          <a:p>
            <a:pPr marL="457200" lvl="0" indent="-381000" algn="l" rtl="0">
              <a:spcBef>
                <a:spcPts val="0"/>
              </a:spcBef>
              <a:spcAft>
                <a:spcPts val="0"/>
              </a:spcAft>
              <a:buSzPts val="2400"/>
              <a:buChar char="●"/>
            </a:pPr>
            <a:r>
              <a:rPr lang="en">
                <a:latin typeface="+mj-lt"/>
              </a:rPr>
              <a:t>Does the graph indicate when adaptations were made?</a:t>
            </a:r>
            <a:endParaRPr>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AD6C-25AC-AE6D-630E-AB8CED5874EC}"/>
              </a:ext>
            </a:extLst>
          </p:cNvPr>
          <p:cNvSpPr>
            <a:spLocks noGrp="1"/>
          </p:cNvSpPr>
          <p:nvPr>
            <p:ph type="title"/>
          </p:nvPr>
        </p:nvSpPr>
        <p:spPr>
          <a:xfrm>
            <a:off x="155181" y="99400"/>
            <a:ext cx="8520600" cy="572700"/>
          </a:xfrm>
        </p:spPr>
        <p:txBody>
          <a:bodyPr>
            <a:normAutofit fontScale="90000"/>
          </a:bodyPr>
          <a:lstStyle/>
          <a:p>
            <a:r>
              <a:rPr lang="en-US" dirty="0"/>
              <a:t>New Resource!</a:t>
            </a:r>
          </a:p>
        </p:txBody>
      </p:sp>
      <p:sp>
        <p:nvSpPr>
          <p:cNvPr id="3" name="Text Placeholder 2">
            <a:extLst>
              <a:ext uri="{FF2B5EF4-FFF2-40B4-BE49-F238E27FC236}">
                <a16:creationId xmlns:a16="http://schemas.microsoft.com/office/drawing/2014/main" id="{473E1D75-2893-9852-97B6-D40C7560F5FB}"/>
              </a:ext>
            </a:extLst>
          </p:cNvPr>
          <p:cNvSpPr>
            <a:spLocks noGrp="1"/>
          </p:cNvSpPr>
          <p:nvPr>
            <p:ph type="body" idx="1"/>
          </p:nvPr>
        </p:nvSpPr>
        <p:spPr>
          <a:xfrm>
            <a:off x="155181" y="672100"/>
            <a:ext cx="8520600" cy="1029284"/>
          </a:xfrm>
        </p:spPr>
        <p:txBody>
          <a:bodyPr>
            <a:normAutofit/>
          </a:bodyPr>
          <a:lstStyle/>
          <a:p>
            <a:pPr marL="76200" indent="0">
              <a:buNone/>
            </a:pPr>
            <a:r>
              <a:rPr lang="en-US" b="1" dirty="0">
                <a:hlinkClick r:id="rId2"/>
              </a:rPr>
              <a:t>Individualized, Data-Driven Problem-Solving Quick Reference Tool</a:t>
            </a:r>
            <a:endParaRPr lang="en-US" b="1" dirty="0"/>
          </a:p>
          <a:p>
            <a:pPr marL="76200" indent="0">
              <a:buNone/>
            </a:pPr>
            <a:endParaRPr lang="en-US" dirty="0"/>
          </a:p>
        </p:txBody>
      </p:sp>
      <p:pic>
        <p:nvPicPr>
          <p:cNvPr id="5" name="Picture 4" descr="A screenshot of the Individualized Data Driven Problem Solving Quick Reference Tool">
            <a:extLst>
              <a:ext uri="{FF2B5EF4-FFF2-40B4-BE49-F238E27FC236}">
                <a16:creationId xmlns:a16="http://schemas.microsoft.com/office/drawing/2014/main" id="{2B727484-D5F5-AB12-200E-36D53E0CA633}"/>
              </a:ext>
            </a:extLst>
          </p:cNvPr>
          <p:cNvPicPr>
            <a:picLocks noChangeAspect="1"/>
          </p:cNvPicPr>
          <p:nvPr/>
        </p:nvPicPr>
        <p:blipFill>
          <a:blip r:embed="rId3"/>
          <a:stretch>
            <a:fillRect/>
          </a:stretch>
        </p:blipFill>
        <p:spPr>
          <a:xfrm>
            <a:off x="2097614" y="1334530"/>
            <a:ext cx="6891205" cy="3649401"/>
          </a:xfrm>
          <a:prstGeom prst="rect">
            <a:avLst/>
          </a:prstGeom>
        </p:spPr>
      </p:pic>
      <p:pic>
        <p:nvPicPr>
          <p:cNvPr id="7" name="Picture 6">
            <a:extLst>
              <a:ext uri="{FF2B5EF4-FFF2-40B4-BE49-F238E27FC236}">
                <a16:creationId xmlns:a16="http://schemas.microsoft.com/office/drawing/2014/main" id="{8003C283-42B3-D134-9E2D-362EE9D21F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462" y="2172698"/>
            <a:ext cx="1529114" cy="1499326"/>
          </a:xfrm>
          <a:prstGeom prst="rect">
            <a:avLst/>
          </a:prstGeom>
        </p:spPr>
      </p:pic>
    </p:spTree>
    <p:extLst>
      <p:ext uri="{BB962C8B-B14F-4D97-AF65-F5344CB8AC3E}">
        <p14:creationId xmlns:p14="http://schemas.microsoft.com/office/powerpoint/2010/main" val="1668879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D6F41F-FC50-4AA7-1911-2CAB788FF1EA}"/>
              </a:ext>
            </a:extLst>
          </p:cNvPr>
          <p:cNvSpPr>
            <a:spLocks noGrp="1"/>
          </p:cNvSpPr>
          <p:nvPr>
            <p:ph type="title"/>
          </p:nvPr>
        </p:nvSpPr>
        <p:spPr>
          <a:xfrm>
            <a:off x="490250" y="-4090800"/>
            <a:ext cx="6367800" cy="4090800"/>
          </a:xfrm>
        </p:spPr>
        <p:txBody>
          <a:bodyPr spcFirstLastPara="1" wrap="square" lIns="91425" tIns="91425" rIns="91425" bIns="91425" anchor="b" anchorCtr="0">
            <a:normAutofit/>
          </a:bodyPr>
          <a:lstStyle/>
          <a:p>
            <a:pPr>
              <a:spcAft>
                <a:spcPts val="4200"/>
              </a:spcAft>
            </a:pPr>
            <a:r>
              <a:rPr lang="en-US"/>
              <a:t>Feedback</a:t>
            </a:r>
          </a:p>
        </p:txBody>
      </p:sp>
      <p:sp>
        <p:nvSpPr>
          <p:cNvPr id="5" name="TextBox 4">
            <a:extLst>
              <a:ext uri="{FF2B5EF4-FFF2-40B4-BE49-F238E27FC236}">
                <a16:creationId xmlns:a16="http://schemas.microsoft.com/office/drawing/2014/main" id="{6DD610F5-79E7-2247-EB44-99B15078BC96}"/>
              </a:ext>
            </a:extLst>
          </p:cNvPr>
          <p:cNvSpPr txBox="1"/>
          <p:nvPr/>
        </p:nvSpPr>
        <p:spPr>
          <a:xfrm>
            <a:off x="426633" y="843580"/>
            <a:ext cx="4712926" cy="954107"/>
          </a:xfrm>
          <a:prstGeom prst="rect">
            <a:avLst/>
          </a:prstGeom>
          <a:noFill/>
        </p:spPr>
        <p:txBody>
          <a:bodyPr wrap="square">
            <a:spAutoFit/>
          </a:bodyPr>
          <a:lstStyle/>
          <a:p>
            <a:r>
              <a:rPr lang="en-US" sz="2800">
                <a:hlinkClick r:id="rId3"/>
              </a:rPr>
              <a:t>November 20, 2025 Feeback Survey  </a:t>
            </a:r>
            <a:endParaRPr lang="en-US" sz="2800"/>
          </a:p>
        </p:txBody>
      </p:sp>
      <p:pic>
        <p:nvPicPr>
          <p:cNvPr id="8" name="Picture 7" descr="QR code for feedback &#10;">
            <a:extLst>
              <a:ext uri="{FF2B5EF4-FFF2-40B4-BE49-F238E27FC236}">
                <a16:creationId xmlns:a16="http://schemas.microsoft.com/office/drawing/2014/main" id="{70B01561-0EB3-0CBD-A670-B8CA2E2FBCEB}"/>
              </a:ext>
            </a:extLst>
          </p:cNvPr>
          <p:cNvPicPr>
            <a:picLocks noChangeAspect="1"/>
          </p:cNvPicPr>
          <p:nvPr/>
        </p:nvPicPr>
        <p:blipFill>
          <a:blip r:embed="rId4"/>
          <a:stretch>
            <a:fillRect/>
          </a:stretch>
        </p:blipFill>
        <p:spPr>
          <a:xfrm>
            <a:off x="1135824" y="2369425"/>
            <a:ext cx="1524000" cy="1524000"/>
          </a:xfrm>
          <a:prstGeom prst="rect">
            <a:avLst/>
          </a:prstGeom>
        </p:spPr>
      </p:pic>
      <p:pic>
        <p:nvPicPr>
          <p:cNvPr id="9" name="Picture 8">
            <a:extLst>
              <a:ext uri="{FF2B5EF4-FFF2-40B4-BE49-F238E27FC236}">
                <a16:creationId xmlns:a16="http://schemas.microsoft.com/office/drawing/2014/main" id="{3013B054-EAD2-7050-93A5-4DBE27B585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589600" y="1183882"/>
            <a:ext cx="3064705" cy="2149868"/>
          </a:xfrm>
          <a:prstGeom prst="rect">
            <a:avLst/>
          </a:prstGeom>
        </p:spPr>
      </p:pic>
    </p:spTree>
    <p:extLst>
      <p:ext uri="{BB962C8B-B14F-4D97-AF65-F5344CB8AC3E}">
        <p14:creationId xmlns:p14="http://schemas.microsoft.com/office/powerpoint/2010/main" val="267253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7530-237F-8EB4-245B-35A48A65E7BA}"/>
              </a:ext>
            </a:extLst>
          </p:cNvPr>
          <p:cNvSpPr>
            <a:spLocks noGrp="1"/>
          </p:cNvSpPr>
          <p:nvPr>
            <p:ph type="title"/>
          </p:nvPr>
        </p:nvSpPr>
        <p:spPr/>
        <p:txBody>
          <a:bodyPr>
            <a:normAutofit/>
          </a:bodyPr>
          <a:lstStyle/>
          <a:p>
            <a:pPr algn="l"/>
            <a:r>
              <a:rPr lang="en-US" sz="3200">
                <a:latin typeface="+mn-lt"/>
              </a:rPr>
              <a:t>Previous Sessions </a:t>
            </a:r>
          </a:p>
        </p:txBody>
      </p:sp>
      <p:sp>
        <p:nvSpPr>
          <p:cNvPr id="3" name="Text Placeholder 2">
            <a:extLst>
              <a:ext uri="{FF2B5EF4-FFF2-40B4-BE49-F238E27FC236}">
                <a16:creationId xmlns:a16="http://schemas.microsoft.com/office/drawing/2014/main" id="{02AF37CB-7CE6-BD58-4D99-AC9A9C7505FA}"/>
              </a:ext>
            </a:extLst>
          </p:cNvPr>
          <p:cNvSpPr>
            <a:spLocks noGrp="1"/>
          </p:cNvSpPr>
          <p:nvPr>
            <p:ph type="body" idx="1"/>
          </p:nvPr>
        </p:nvSpPr>
        <p:spPr>
          <a:xfrm>
            <a:off x="342900" y="1028699"/>
            <a:ext cx="7374636" cy="2933701"/>
          </a:xfrm>
        </p:spPr>
        <p:txBody>
          <a:bodyPr>
            <a:normAutofit/>
          </a:bodyPr>
          <a:lstStyle/>
          <a:p>
            <a:pPr marL="127000" indent="0">
              <a:spcAft>
                <a:spcPts val="1800"/>
              </a:spcAft>
              <a:buNone/>
            </a:pPr>
            <a:r>
              <a:rPr lang="en-US" sz="2200" b="1" dirty="0">
                <a:latin typeface="+mn-lt"/>
              </a:rPr>
              <a:t>Recordings and slide decks </a:t>
            </a:r>
            <a:r>
              <a:rPr lang="en-US" sz="2200" dirty="0">
                <a:latin typeface="+mn-lt"/>
              </a:rPr>
              <a:t>can be found at the bottom of the </a:t>
            </a:r>
            <a:r>
              <a:rPr lang="en-US" sz="2200" dirty="0" err="1">
                <a:latin typeface="+mn-lt"/>
                <a:hlinkClick r:id="rId2"/>
              </a:rPr>
              <a:t>RtI</a:t>
            </a:r>
            <a:r>
              <a:rPr lang="en-US" sz="2200" dirty="0">
                <a:latin typeface="+mn-lt"/>
                <a:hlinkClick r:id="rId2"/>
              </a:rPr>
              <a:t> training page </a:t>
            </a:r>
            <a:endParaRPr lang="en-US" sz="2200" dirty="0">
              <a:latin typeface="+mn-lt"/>
            </a:endParaRPr>
          </a:p>
          <a:p>
            <a:pPr marL="127000" indent="0">
              <a:spcAft>
                <a:spcPts val="1800"/>
              </a:spcAft>
              <a:buNone/>
            </a:pPr>
            <a:r>
              <a:rPr lang="en-US" sz="2200" dirty="0">
                <a:latin typeface="+mn-lt"/>
              </a:rPr>
              <a:t>September – </a:t>
            </a:r>
            <a:r>
              <a:rPr lang="en-US" sz="2200" i="1" dirty="0">
                <a:latin typeface="+mn-lt"/>
              </a:rPr>
              <a:t>Response to Intervention within the Colorado Multi-Tiered System of Supports Framework</a:t>
            </a:r>
            <a:endParaRPr lang="en-US" sz="2200" dirty="0">
              <a:latin typeface="+mn-lt"/>
            </a:endParaRPr>
          </a:p>
          <a:p>
            <a:pPr marL="127000" indent="0">
              <a:buNone/>
            </a:pPr>
            <a:r>
              <a:rPr lang="en-US" sz="2200" dirty="0">
                <a:latin typeface="+mn-lt"/>
              </a:rPr>
              <a:t>October - </a:t>
            </a:r>
            <a:r>
              <a:rPr lang="en-US" sz="2200" i="1" dirty="0">
                <a:latin typeface="+mn-lt"/>
              </a:rPr>
              <a:t>Using Assessments in Response to Intervention </a:t>
            </a:r>
          </a:p>
          <a:p>
            <a:pPr marL="101600" indent="0">
              <a:buNone/>
            </a:pPr>
            <a:endParaRPr lang="en-US" dirty="0"/>
          </a:p>
        </p:txBody>
      </p:sp>
      <p:pic>
        <p:nvPicPr>
          <p:cNvPr id="4" name="Picture 3" descr="QR code for previous sessions, visit RtI Training Page link on slide. ">
            <a:extLst>
              <a:ext uri="{FF2B5EF4-FFF2-40B4-BE49-F238E27FC236}">
                <a16:creationId xmlns:a16="http://schemas.microsoft.com/office/drawing/2014/main" id="{CE3976AE-4A6B-4387-E047-FBF34BD19C5D}"/>
              </a:ext>
            </a:extLst>
          </p:cNvPr>
          <p:cNvPicPr>
            <a:picLocks noChangeAspect="1"/>
          </p:cNvPicPr>
          <p:nvPr/>
        </p:nvPicPr>
        <p:blipFill>
          <a:blip r:embed="rId3"/>
          <a:stretch>
            <a:fillRect/>
          </a:stretch>
        </p:blipFill>
        <p:spPr>
          <a:xfrm>
            <a:off x="7824540" y="825420"/>
            <a:ext cx="944681" cy="960000"/>
          </a:xfrm>
          <a:prstGeom prst="rect">
            <a:avLst/>
          </a:prstGeom>
        </p:spPr>
      </p:pic>
      <p:pic>
        <p:nvPicPr>
          <p:cNvPr id="5" name="Picture 4">
            <a:extLst>
              <a:ext uri="{FF2B5EF4-FFF2-40B4-BE49-F238E27FC236}">
                <a16:creationId xmlns:a16="http://schemas.microsoft.com/office/drawing/2014/main" id="{E7908989-FB46-CC8F-7ABF-82D578922C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73270" y="2056599"/>
            <a:ext cx="877900" cy="877900"/>
          </a:xfrm>
          <a:prstGeom prst="rect">
            <a:avLst/>
          </a:prstGeom>
        </p:spPr>
      </p:pic>
      <p:pic>
        <p:nvPicPr>
          <p:cNvPr id="6" name="Picture 5">
            <a:extLst>
              <a:ext uri="{FF2B5EF4-FFF2-40B4-BE49-F238E27FC236}">
                <a16:creationId xmlns:a16="http://schemas.microsoft.com/office/drawing/2014/main" id="{BB0FD3A5-7C71-1889-1058-9774B6C8993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73270" y="3205678"/>
            <a:ext cx="877900" cy="883997"/>
          </a:xfrm>
          <a:prstGeom prst="rect">
            <a:avLst/>
          </a:prstGeom>
        </p:spPr>
      </p:pic>
    </p:spTree>
    <p:extLst>
      <p:ext uri="{BB962C8B-B14F-4D97-AF65-F5344CB8AC3E}">
        <p14:creationId xmlns:p14="http://schemas.microsoft.com/office/powerpoint/2010/main" val="2449217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1EA00-F8B3-E4FC-4879-99852A74C5F9}"/>
              </a:ext>
            </a:extLst>
          </p:cNvPr>
          <p:cNvSpPr>
            <a:spLocks noGrp="1"/>
          </p:cNvSpPr>
          <p:nvPr>
            <p:ph type="title" idx="4294967295"/>
          </p:nvPr>
        </p:nvSpPr>
        <p:spPr>
          <a:xfrm>
            <a:off x="14520" y="-583675"/>
            <a:ext cx="8520600" cy="572700"/>
          </a:xfrm>
        </p:spPr>
        <p:txBody>
          <a:bodyPr>
            <a:normAutofit fontScale="90000"/>
          </a:bodyPr>
          <a:lstStyle/>
          <a:p>
            <a:r>
              <a:rPr lang="en-US" dirty="0"/>
              <a:t>The School Mental Health Support Program</a:t>
            </a:r>
          </a:p>
        </p:txBody>
      </p:sp>
      <p:pic>
        <p:nvPicPr>
          <p:cNvPr id="4" name="Picture 3" descr="School Mental Health Support Program logo">
            <a:extLst>
              <a:ext uri="{FF2B5EF4-FFF2-40B4-BE49-F238E27FC236}">
                <a16:creationId xmlns:a16="http://schemas.microsoft.com/office/drawing/2014/main" id="{8F3FE2F0-3001-137B-CB17-6630BF08DEFD}"/>
              </a:ext>
            </a:extLst>
          </p:cNvPr>
          <p:cNvPicPr>
            <a:picLocks noChangeAspect="1"/>
          </p:cNvPicPr>
          <p:nvPr/>
        </p:nvPicPr>
        <p:blipFill>
          <a:blip r:embed="rId3"/>
          <a:stretch>
            <a:fillRect/>
          </a:stretch>
        </p:blipFill>
        <p:spPr>
          <a:xfrm>
            <a:off x="172394" y="87006"/>
            <a:ext cx="3207544" cy="1178719"/>
          </a:xfrm>
          <a:prstGeom prst="rect">
            <a:avLst/>
          </a:prstGeom>
        </p:spPr>
      </p:pic>
      <p:pic>
        <p:nvPicPr>
          <p:cNvPr id="6" name="Picture 5" descr="Kempe Center logo">
            <a:extLst>
              <a:ext uri="{FF2B5EF4-FFF2-40B4-BE49-F238E27FC236}">
                <a16:creationId xmlns:a16="http://schemas.microsoft.com/office/drawing/2014/main" id="{E8583A7A-95DA-1229-62AA-A7F65636CABA}"/>
              </a:ext>
            </a:extLst>
          </p:cNvPr>
          <p:cNvPicPr>
            <a:picLocks noChangeAspect="1"/>
          </p:cNvPicPr>
          <p:nvPr/>
        </p:nvPicPr>
        <p:blipFill>
          <a:blip r:embed="rId4"/>
          <a:stretch>
            <a:fillRect/>
          </a:stretch>
        </p:blipFill>
        <p:spPr>
          <a:xfrm>
            <a:off x="4007992" y="86873"/>
            <a:ext cx="1328738" cy="542925"/>
          </a:xfrm>
          <a:prstGeom prst="rect">
            <a:avLst/>
          </a:prstGeom>
        </p:spPr>
      </p:pic>
      <p:pic>
        <p:nvPicPr>
          <p:cNvPr id="2" name="Picture 1" descr="Butler Institute for Families logo">
            <a:extLst>
              <a:ext uri="{FF2B5EF4-FFF2-40B4-BE49-F238E27FC236}">
                <a16:creationId xmlns:a16="http://schemas.microsoft.com/office/drawing/2014/main" id="{FA61EC14-9D71-FD5C-75C9-920A80B3228E}"/>
              </a:ext>
            </a:extLst>
          </p:cNvPr>
          <p:cNvPicPr>
            <a:picLocks noChangeAspect="1"/>
          </p:cNvPicPr>
          <p:nvPr/>
        </p:nvPicPr>
        <p:blipFill>
          <a:blip r:embed="rId5"/>
          <a:stretch>
            <a:fillRect/>
          </a:stretch>
        </p:blipFill>
        <p:spPr>
          <a:xfrm>
            <a:off x="5618197" y="307776"/>
            <a:ext cx="2000250" cy="278606"/>
          </a:xfrm>
          <a:prstGeom prst="rect">
            <a:avLst/>
          </a:prstGeom>
        </p:spPr>
      </p:pic>
      <p:pic>
        <p:nvPicPr>
          <p:cNvPr id="7" name="Picture 6" descr="Colorado Behavioral Health Administration logo">
            <a:extLst>
              <a:ext uri="{FF2B5EF4-FFF2-40B4-BE49-F238E27FC236}">
                <a16:creationId xmlns:a16="http://schemas.microsoft.com/office/drawing/2014/main" id="{49535788-70F3-6526-26DC-8E5C9F3D620B}"/>
              </a:ext>
            </a:extLst>
          </p:cNvPr>
          <p:cNvPicPr>
            <a:picLocks noChangeAspect="1"/>
          </p:cNvPicPr>
          <p:nvPr/>
        </p:nvPicPr>
        <p:blipFill>
          <a:blip r:embed="rId6"/>
          <a:stretch>
            <a:fillRect/>
          </a:stretch>
        </p:blipFill>
        <p:spPr>
          <a:xfrm>
            <a:off x="4886325" y="785812"/>
            <a:ext cx="1843088" cy="300038"/>
          </a:xfrm>
          <a:prstGeom prst="rect">
            <a:avLst/>
          </a:prstGeom>
        </p:spPr>
      </p:pic>
      <p:sp>
        <p:nvSpPr>
          <p:cNvPr id="5" name="Content Placeholder 2">
            <a:extLst>
              <a:ext uri="{FF2B5EF4-FFF2-40B4-BE49-F238E27FC236}">
                <a16:creationId xmlns:a16="http://schemas.microsoft.com/office/drawing/2014/main" id="{F93C19BC-FC56-59EB-4EC9-99E9646B3443}"/>
              </a:ext>
            </a:extLst>
          </p:cNvPr>
          <p:cNvSpPr>
            <a:spLocks/>
          </p:cNvSpPr>
          <p:nvPr/>
        </p:nvSpPr>
        <p:spPr>
          <a:xfrm>
            <a:off x="0" y="1382407"/>
            <a:ext cx="9144000" cy="377893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j-lt"/>
                <a:ea typeface="+mn-ea"/>
                <a:cs typeface="+mn-cs"/>
                <a:sym typeface="Arial"/>
              </a:rPr>
              <a:t>Implemented by Kempe Center for the Prevention and Treatment of Child Abuse and Neglect at University of Colorado Anschutz Medical Campus and Butler Institute at University of Denver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j-lt"/>
                <a:ea typeface="+mn-ea"/>
                <a:cs typeface="+mn-cs"/>
                <a:sym typeface="Arial"/>
              </a:rPr>
              <a:t>Established by HB24-124, funded by Colorado Behavioral Health Administration (BHA)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j-lt"/>
                <a:ea typeface="+mn-ea"/>
                <a:cs typeface="+mn-cs"/>
                <a:sym typeface="Arial"/>
              </a:rPr>
              <a:t>Training, consultation, implementation support, and resources on: mental health, resiliency, trauma-informed practices, cultural responsiveness, mindfulness and cognitive-behavioral skills, resources for managing suicide risk, educator wellness and addressing work-related stress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j-lt"/>
                <a:ea typeface="+mn-ea"/>
                <a:cs typeface="+mn-cs"/>
                <a:sym typeface="Arial"/>
              </a:rPr>
              <a:t>Aligned with Multi-Tiered System of Supports (MTSS)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j-lt"/>
                <a:ea typeface="+mn-ea"/>
                <a:cs typeface="+mn-cs"/>
                <a:sym typeface="Arial"/>
              </a:rPr>
              <a:t>Virtual learning sessions on many topics, more coming soon</a:t>
            </a:r>
          </a:p>
        </p:txBody>
      </p:sp>
    </p:spTree>
    <p:extLst>
      <p:ext uri="{BB962C8B-B14F-4D97-AF65-F5344CB8AC3E}">
        <p14:creationId xmlns:p14="http://schemas.microsoft.com/office/powerpoint/2010/main" val="911073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FE90BE-A6E2-17E5-D93D-3F2DB2515D1D}"/>
              </a:ext>
            </a:extLst>
          </p:cNvPr>
          <p:cNvSpPr>
            <a:spLocks noGrp="1"/>
          </p:cNvSpPr>
          <p:nvPr>
            <p:ph type="title" idx="4294967295"/>
          </p:nvPr>
        </p:nvSpPr>
        <p:spPr>
          <a:xfrm>
            <a:off x="2392851" y="137981"/>
            <a:ext cx="5806770" cy="925970"/>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300" b="0" i="0" u="none" strike="noStrike" kern="1200" cap="none" spc="0" normalizeH="0" baseline="0" noProof="0" dirty="0">
                <a:ln>
                  <a:noFill/>
                </a:ln>
                <a:solidFill>
                  <a:srgbClr val="000000"/>
                </a:solidFill>
                <a:effectLst/>
                <a:uLnTx/>
                <a:uFillTx/>
                <a:latin typeface="Calibri Light" panose="020F0302020204030204"/>
                <a:ea typeface="+mj-ea"/>
                <a:cs typeface="+mj-cs"/>
                <a:sym typeface="Arial"/>
              </a:rPr>
              <a:t>Application to Practice session: </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300" b="0" i="0" u="none" strike="noStrike" kern="1200" cap="none" spc="0" normalizeH="0" baseline="0" noProof="0" dirty="0">
                <a:ln>
                  <a:noFill/>
                </a:ln>
                <a:solidFill>
                  <a:srgbClr val="000000"/>
                </a:solidFill>
                <a:effectLst/>
                <a:uLnTx/>
                <a:uFillTx/>
                <a:latin typeface="Calibri Light" panose="020F0302020204030204"/>
                <a:ea typeface="+mj-ea"/>
                <a:cs typeface="+mj-cs"/>
                <a:sym typeface="Arial"/>
              </a:rPr>
              <a:t>Wed Dec. 3rd at 8:30am</a:t>
            </a:r>
          </a:p>
        </p:txBody>
      </p:sp>
      <p:sp>
        <p:nvSpPr>
          <p:cNvPr id="7" name="Content Placeholder 2">
            <a:extLst>
              <a:ext uri="{FF2B5EF4-FFF2-40B4-BE49-F238E27FC236}">
                <a16:creationId xmlns:a16="http://schemas.microsoft.com/office/drawing/2014/main" id="{D2B04DAF-99AC-496A-BA70-65404118A9CA}"/>
              </a:ext>
            </a:extLst>
          </p:cNvPr>
          <p:cNvSpPr>
            <a:spLocks noGrp="1"/>
          </p:cNvSpPr>
          <p:nvPr/>
        </p:nvSpPr>
        <p:spPr>
          <a:xfrm>
            <a:off x="851199" y="1209229"/>
            <a:ext cx="5235975" cy="211439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Tx/>
              <a:defRPr/>
            </a:pPr>
            <a:r>
              <a:rPr lang="en-US" sz="2100" dirty="0">
                <a:solidFill>
                  <a:srgbClr val="000000"/>
                </a:solidFill>
                <a:latin typeface="Calibri" panose="020F0502020204030204"/>
              </a:rPr>
              <a:t>Dig deeper</a:t>
            </a:r>
          </a:p>
          <a:p>
            <a:pPr marL="171450" indent="-171450" defTabSz="685800">
              <a:spcBef>
                <a:spcPts val="750"/>
              </a:spcBef>
              <a:buClrTx/>
              <a:defRPr/>
            </a:pPr>
            <a:r>
              <a:rPr lang="en-US" sz="2100" dirty="0">
                <a:solidFill>
                  <a:srgbClr val="000000"/>
                </a:solidFill>
                <a:latin typeface="Calibri" panose="020F0502020204030204"/>
              </a:rPr>
              <a:t>Ask follow-up questions</a:t>
            </a:r>
          </a:p>
          <a:p>
            <a:pPr marL="171450" indent="-171450" defTabSz="685800">
              <a:spcBef>
                <a:spcPts val="750"/>
              </a:spcBef>
              <a:buClrTx/>
              <a:defRPr/>
            </a:pPr>
            <a:r>
              <a:rPr lang="en-US" sz="2100" dirty="0">
                <a:solidFill>
                  <a:srgbClr val="000000"/>
                </a:solidFill>
                <a:latin typeface="Calibri" panose="020F0502020204030204"/>
              </a:rPr>
              <a:t>Discuss implementation opportunities</a:t>
            </a:r>
          </a:p>
          <a:p>
            <a:pPr>
              <a:defRPr/>
            </a:pPr>
            <a:r>
              <a:rPr lang="en-US" sz="2100" dirty="0">
                <a:solidFill>
                  <a:srgbClr val="000000"/>
                </a:solidFill>
                <a:latin typeface="Calibri" panose="020F0502020204030204"/>
              </a:rPr>
              <a:t>Problem-solve with other school </a:t>
            </a:r>
          </a:p>
          <a:p>
            <a:pPr marL="0" indent="0">
              <a:buNone/>
              <a:defRPr/>
            </a:pPr>
            <a:r>
              <a:rPr lang="en-US" sz="2100" dirty="0">
                <a:solidFill>
                  <a:srgbClr val="000000"/>
                </a:solidFill>
                <a:latin typeface="Calibri" panose="020F0502020204030204"/>
              </a:rPr>
              <a:t>professionals across Colorado</a:t>
            </a:r>
            <a:endParaRPr lang="en-US" sz="2100" dirty="0">
              <a:solidFill>
                <a:srgbClr val="000000"/>
              </a:solidFill>
              <a:latin typeface="Calibri" panose="020F0502020204030204"/>
              <a:ea typeface="Calibri"/>
              <a:cs typeface="Calibri"/>
            </a:endParaRPr>
          </a:p>
          <a:p>
            <a:pPr marL="0" indent="0">
              <a:buNone/>
            </a:pPr>
            <a:endParaRPr lang="en-US" sz="2100" dirty="0">
              <a:solidFill>
                <a:srgbClr val="000000"/>
              </a:solidFill>
              <a:latin typeface="Calibri" panose="020F0502020204030204"/>
              <a:ea typeface="Calibri"/>
              <a:cs typeface="Calibri"/>
            </a:endParaRPr>
          </a:p>
        </p:txBody>
      </p:sp>
      <p:pic>
        <p:nvPicPr>
          <p:cNvPr id="2" name="Picture 1">
            <a:extLst>
              <a:ext uri="{FF2B5EF4-FFF2-40B4-BE49-F238E27FC236}">
                <a16:creationId xmlns:a16="http://schemas.microsoft.com/office/drawing/2014/main" id="{5DC583E4-1877-79DC-FB89-8E4E0C9389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2243138" cy="807244"/>
          </a:xfrm>
          <a:prstGeom prst="rect">
            <a:avLst/>
          </a:prstGeom>
        </p:spPr>
      </p:pic>
      <p:pic>
        <p:nvPicPr>
          <p:cNvPr id="3" name="Picture 2">
            <a:extLst>
              <a:ext uri="{FF2B5EF4-FFF2-40B4-BE49-F238E27FC236}">
                <a16:creationId xmlns:a16="http://schemas.microsoft.com/office/drawing/2014/main" id="{CE62D377-9A30-9179-4FEF-152DB3FFA6D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54623" y="1200961"/>
            <a:ext cx="2084240" cy="2114391"/>
          </a:xfrm>
          <a:prstGeom prst="rect">
            <a:avLst/>
          </a:prstGeom>
        </p:spPr>
      </p:pic>
      <p:sp>
        <p:nvSpPr>
          <p:cNvPr id="4" name="TextBox 3">
            <a:extLst>
              <a:ext uri="{FF2B5EF4-FFF2-40B4-BE49-F238E27FC236}">
                <a16:creationId xmlns:a16="http://schemas.microsoft.com/office/drawing/2014/main" id="{BC252F81-BADA-2BD7-3E34-2E96F9E5D5B8}"/>
              </a:ext>
            </a:extLst>
          </p:cNvPr>
          <p:cNvSpPr txBox="1"/>
          <p:nvPr/>
        </p:nvSpPr>
        <p:spPr>
          <a:xfrm>
            <a:off x="2588890" y="3580328"/>
            <a:ext cx="4180337" cy="707886"/>
          </a:xfrm>
          <a:prstGeom prst="rect">
            <a:avLst/>
          </a:prstGeom>
          <a:noFill/>
        </p:spPr>
        <p:txBody>
          <a:bodyPr wrap="square" rtlCol="0">
            <a:spAutoFit/>
          </a:bodyPr>
          <a:lstStyle/>
          <a:p>
            <a:r>
              <a:rPr lang="en-US" sz="2000" dirty="0">
                <a:hlinkClick r:id="rId5"/>
              </a:rPr>
              <a:t>Register for Application to Practice Session: Data Literacy for </a:t>
            </a:r>
            <a:r>
              <a:rPr lang="en-US" sz="2000" dirty="0" err="1">
                <a:hlinkClick r:id="rId5"/>
              </a:rPr>
              <a:t>RtI</a:t>
            </a:r>
            <a:endParaRPr lang="en-US" sz="2000" dirty="0"/>
          </a:p>
        </p:txBody>
      </p:sp>
    </p:spTree>
    <p:extLst>
      <p:ext uri="{BB962C8B-B14F-4D97-AF65-F5344CB8AC3E}">
        <p14:creationId xmlns:p14="http://schemas.microsoft.com/office/powerpoint/2010/main" val="3478028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26F77-7F6A-49F4-F0D3-D349B86418C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D6927C4-E7C0-411E-6331-27C0A581BA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362075" cy="925981"/>
          </a:xfrm>
          <a:prstGeom prst="rect">
            <a:avLst/>
          </a:prstGeom>
        </p:spPr>
      </p:pic>
      <p:sp>
        <p:nvSpPr>
          <p:cNvPr id="4" name="Title 3">
            <a:extLst>
              <a:ext uri="{FF2B5EF4-FFF2-40B4-BE49-F238E27FC236}">
                <a16:creationId xmlns:a16="http://schemas.microsoft.com/office/drawing/2014/main" id="{DD83F905-033D-5DEF-784D-5731918DF937}"/>
              </a:ext>
            </a:extLst>
          </p:cNvPr>
          <p:cNvSpPr txBox="1">
            <a:spLocks noGrp="1"/>
          </p:cNvSpPr>
          <p:nvPr>
            <p:ph type="title" idx="4294967295"/>
          </p:nvPr>
        </p:nvSpPr>
        <p:spPr>
          <a:xfrm>
            <a:off x="1570382" y="129850"/>
            <a:ext cx="512859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001A51"/>
                </a:solidFill>
                <a:effectLst/>
                <a:uLnTx/>
                <a:uFillTx/>
                <a:latin typeface="Arial"/>
                <a:ea typeface="Arial"/>
                <a:cs typeface="Arial"/>
                <a:sym typeface="Arial"/>
              </a:rPr>
              <a:t>Questions and Answers </a:t>
            </a:r>
          </a:p>
        </p:txBody>
      </p:sp>
      <p:pic>
        <p:nvPicPr>
          <p:cNvPr id="2" name="Picture 1">
            <a:extLst>
              <a:ext uri="{FF2B5EF4-FFF2-40B4-BE49-F238E27FC236}">
                <a16:creationId xmlns:a16="http://schemas.microsoft.com/office/drawing/2014/main" id="{45494E72-F97D-894B-50E4-EC3673C879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07211" y="1330635"/>
            <a:ext cx="4529578" cy="2949114"/>
          </a:xfrm>
          <a:prstGeom prst="rect">
            <a:avLst/>
          </a:prstGeom>
        </p:spPr>
      </p:pic>
    </p:spTree>
    <p:extLst>
      <p:ext uri="{BB962C8B-B14F-4D97-AF65-F5344CB8AC3E}">
        <p14:creationId xmlns:p14="http://schemas.microsoft.com/office/powerpoint/2010/main" val="2032623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2" name="Title 1">
            <a:extLst>
              <a:ext uri="{FF2B5EF4-FFF2-40B4-BE49-F238E27FC236}">
                <a16:creationId xmlns:a16="http://schemas.microsoft.com/office/drawing/2014/main" id="{5640B68D-1F58-8C69-55E2-ADC6CCF97E7F}"/>
              </a:ext>
            </a:extLst>
          </p:cNvPr>
          <p:cNvSpPr txBox="1">
            <a:spLocks noGrp="1"/>
          </p:cNvSpPr>
          <p:nvPr>
            <p:ph type="title" idx="4294967295"/>
          </p:nvPr>
        </p:nvSpPr>
        <p:spPr>
          <a:xfrm>
            <a:off x="15240" y="-601980"/>
            <a:ext cx="2212465"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Contact Us</a:t>
            </a:r>
          </a:p>
        </p:txBody>
      </p:sp>
      <p:pic>
        <p:nvPicPr>
          <p:cNvPr id="167" name="Google Shape;167;p6" descr="A picture of a sticky note with text that says &quot;For questions ore more information please visit: www.cde.state.co.us/mtss Or email us at: comtss@cde.state.co.us"/>
          <p:cNvPicPr preferRelativeResize="0"/>
          <p:nvPr/>
        </p:nvPicPr>
        <p:blipFill rotWithShape="1">
          <a:blip r:embed="rId3">
            <a:alphaModFix/>
          </a:blip>
          <a:srcRect l="6390" r="1863" b="7191"/>
          <a:stretch/>
        </p:blipFill>
        <p:spPr>
          <a:xfrm>
            <a:off x="140486" y="98735"/>
            <a:ext cx="3519290" cy="4099885"/>
          </a:xfrm>
          <a:prstGeom prst="rect">
            <a:avLst/>
          </a:prstGeom>
          <a:noFill/>
          <a:ln>
            <a:noFill/>
          </a:ln>
        </p:spPr>
      </p:pic>
      <p:pic>
        <p:nvPicPr>
          <p:cNvPr id="165" name="Google Shape;165;p6">
            <a:extLst>
              <a:ext uri="{C183D7F6-B498-43B3-948B-1728B52AA6E4}">
                <adec:decorative xmlns:adec="http://schemas.microsoft.com/office/drawing/2017/decorative" val="1"/>
              </a:ext>
            </a:extLst>
          </p:cNvPr>
          <p:cNvPicPr preferRelativeResize="0"/>
          <p:nvPr/>
        </p:nvPicPr>
        <p:blipFill rotWithShape="1">
          <a:blip r:embed="rId4">
            <a:alphaModFix/>
          </a:blip>
          <a:srcRect l="26815" r="-27260"/>
          <a:stretch/>
        </p:blipFill>
        <p:spPr>
          <a:xfrm>
            <a:off x="3795516" y="98735"/>
            <a:ext cx="7340197" cy="4946030"/>
          </a:xfrm>
          <a:prstGeom prst="rect">
            <a:avLst/>
          </a:prstGeom>
          <a:noFill/>
          <a:ln>
            <a:noFill/>
          </a:ln>
        </p:spPr>
      </p:pic>
      <p:sp>
        <p:nvSpPr>
          <p:cNvPr id="168" name="Google Shape;168;p6">
            <a:extLst>
              <a:ext uri="{C183D7F6-B498-43B3-948B-1728B52AA6E4}">
                <adec:decorative xmlns:adec="http://schemas.microsoft.com/office/drawing/2017/decorative" val="1"/>
              </a:ext>
            </a:extLst>
          </p:cNvPr>
          <p:cNvSpPr txBox="1">
            <a:spLocks/>
          </p:cNvSpPr>
          <p:nvPr/>
        </p:nvSpPr>
        <p:spPr>
          <a:xfrm>
            <a:off x="223731" y="717531"/>
            <a:ext cx="3352800" cy="2423710"/>
          </a:xfrm>
          <a:prstGeom prst="rect">
            <a:avLst/>
          </a:prstGeom>
          <a:noFill/>
          <a:ln>
            <a:noFill/>
            <a:prstDash/>
          </a:ln>
          <a:effectLst/>
        </p:spPr>
        <p:txBody>
          <a:bodyPr rot="0" spcFirstLastPara="1" vertOverflow="overflow" horzOverflow="overflow" vert="horz" wrap="square" lIns="68569" tIns="34275" rIns="68569" bIns="34275"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1800"/>
              </a:spcAft>
              <a:buClr>
                <a:srgbClr val="000000"/>
              </a:buClr>
              <a:buSzTx/>
              <a:buFont typeface="Calibri"/>
              <a:buNone/>
              <a:tabLst/>
              <a:defRPr/>
            </a:pPr>
            <a:r>
              <a:rPr kumimoji="0" lang="en-US" sz="1800" b="1" i="0" u="none" strike="noStrike" kern="0" cap="none" spc="0" normalizeH="0" baseline="0" noProof="0" dirty="0">
                <a:ln>
                  <a:noFill/>
                </a:ln>
                <a:solidFill>
                  <a:srgbClr val="123F7B"/>
                </a:solidFill>
                <a:effectLst/>
                <a:uLnTx/>
                <a:uFillTx/>
                <a:latin typeface="Tahoma"/>
                <a:ea typeface="Tahoma"/>
                <a:cs typeface="Tahoma"/>
                <a:sym typeface="Tahoma"/>
              </a:rPr>
              <a:t>For questions or more information please visit:</a:t>
            </a:r>
            <a:br>
              <a:rPr kumimoji="0" lang="en-US" sz="1800" b="1" i="0" u="none" strike="noStrike" kern="0" cap="none" spc="0" normalizeH="0" baseline="0" noProof="0" dirty="0">
                <a:ln>
                  <a:noFill/>
                </a:ln>
                <a:solidFill>
                  <a:srgbClr val="123F7B"/>
                </a:solidFill>
                <a:effectLst/>
                <a:uLnTx/>
                <a:uFillTx/>
                <a:latin typeface="Tahoma"/>
                <a:ea typeface="Tahoma"/>
                <a:cs typeface="Tahoma"/>
                <a:sym typeface="Tahoma"/>
              </a:rPr>
            </a:br>
            <a:r>
              <a:rPr kumimoji="0" lang="en-US" sz="1800" b="0" i="0" u="none" strike="noStrike" kern="0" cap="none" spc="0" normalizeH="0" baseline="0" noProof="0" dirty="0">
                <a:ln>
                  <a:noFill/>
                </a:ln>
                <a:solidFill>
                  <a:srgbClr val="123F7B"/>
                </a:solidFill>
                <a:effectLst/>
                <a:uLnTx/>
                <a:uFillTx/>
                <a:latin typeface="Calibri"/>
                <a:ea typeface="Calibri"/>
                <a:cs typeface="Calibri"/>
                <a:sym typeface="Calibri"/>
                <a:hlinkClick r:id="rId5"/>
              </a:rPr>
              <a:t>www.ed.cde.state.co.us/mtss</a:t>
            </a:r>
            <a:r>
              <a:rPr kumimoji="0" lang="en-US" sz="2100" b="0" i="0" u="none" strike="noStrike" kern="0" cap="none" spc="0" normalizeH="0" baseline="0" noProof="0" dirty="0">
                <a:ln>
                  <a:noFill/>
                </a:ln>
                <a:solidFill>
                  <a:srgbClr val="123F7B"/>
                </a:solidFill>
                <a:effectLst/>
                <a:uLnTx/>
                <a:uFillTx/>
                <a:latin typeface="Calibri"/>
                <a:ea typeface="Calibri"/>
                <a:cs typeface="Calibri"/>
                <a:sym typeface="Calibri"/>
                <a:hlinkClick r:id="rId5"/>
              </a:rPr>
              <a:t> </a:t>
            </a:r>
            <a:endParaRPr kumimoji="0" lang="en-US" sz="1800" b="0" i="0" u="none" strike="noStrike" kern="0" cap="none" spc="0" normalizeH="0" baseline="0" noProof="0" dirty="0">
              <a:ln>
                <a:noFill/>
              </a:ln>
              <a:solidFill>
                <a:srgbClr val="123F7B"/>
              </a:solidFill>
              <a:effectLst/>
              <a:uLnTx/>
              <a:uFillTx/>
              <a:latin typeface="Calibri"/>
              <a:ea typeface="Calibri"/>
              <a:cs typeface="Calibri"/>
              <a:sym typeface="Calibri"/>
            </a:endParaRPr>
          </a:p>
          <a:p>
            <a:pPr marL="0" marR="0" lvl="0" indent="0" algn="ctr" defTabSz="685800" rtl="0" eaLnBrk="1" fontAlgn="auto" latinLnBrk="0" hangingPunct="1">
              <a:lnSpc>
                <a:spcPct val="100000"/>
              </a:lnSpc>
              <a:spcBef>
                <a:spcPts val="0"/>
              </a:spcBef>
              <a:spcAft>
                <a:spcPts val="1800"/>
              </a:spcAft>
              <a:buClr>
                <a:srgbClr val="000000"/>
              </a:buClr>
              <a:buSzTx/>
              <a:buFont typeface="Calibri"/>
              <a:buNone/>
              <a:tabLst/>
              <a:defRPr/>
            </a:pPr>
            <a:r>
              <a:rPr kumimoji="0" lang="en-US" sz="1800" b="1" i="0" u="none" strike="noStrike" kern="0" cap="none" spc="0" normalizeH="0" baseline="0" noProof="0" dirty="0">
                <a:ln>
                  <a:noFill/>
                </a:ln>
                <a:solidFill>
                  <a:srgbClr val="123F7B"/>
                </a:solidFill>
                <a:effectLst/>
                <a:uLnTx/>
                <a:uFillTx/>
                <a:latin typeface="Tahoma"/>
                <a:ea typeface="Tahoma"/>
                <a:cs typeface="Tahoma"/>
                <a:sym typeface="Tahoma"/>
              </a:rPr>
              <a:t>Or email us at: </a:t>
            </a:r>
            <a:br>
              <a:rPr kumimoji="0" lang="en-US" sz="1600" b="1" i="0" u="none" strike="noStrike" kern="0" cap="none" spc="0" normalizeH="0" baseline="0" noProof="0" dirty="0">
                <a:ln>
                  <a:noFill/>
                </a:ln>
                <a:solidFill>
                  <a:srgbClr val="123F7B"/>
                </a:solidFill>
                <a:effectLst/>
                <a:uLnTx/>
                <a:uFillTx/>
                <a:latin typeface="Tahoma"/>
                <a:ea typeface="Tahoma"/>
                <a:cs typeface="Tahoma"/>
                <a:sym typeface="Calibri"/>
              </a:rPr>
            </a:br>
            <a:r>
              <a:rPr kumimoji="0" lang="en-US" sz="1600" b="1" i="0" u="none" strike="noStrike" kern="0" cap="none" spc="0" normalizeH="0" baseline="0" noProof="0" dirty="0">
                <a:ln>
                  <a:noFill/>
                </a:ln>
                <a:solidFill>
                  <a:srgbClr val="123F7B"/>
                </a:solidFill>
                <a:effectLst/>
                <a:uLnTx/>
                <a:uFillTx/>
                <a:latin typeface="Tahoma"/>
                <a:ea typeface="Tahoma"/>
                <a:cs typeface="Tahoma"/>
                <a:sym typeface="Calibri"/>
              </a:rPr>
              <a:t>Response to Intervention Mailbox</a:t>
            </a:r>
            <a:br>
              <a:rPr kumimoji="0" lang="en-US" sz="1600" b="1" i="0" u="none" strike="noStrike" kern="0" cap="none" spc="0" normalizeH="0" baseline="0" noProof="0" dirty="0">
                <a:ln>
                  <a:noFill/>
                </a:ln>
                <a:solidFill>
                  <a:srgbClr val="123F7B"/>
                </a:solidFill>
                <a:effectLst/>
                <a:uLnTx/>
                <a:uFillTx/>
                <a:latin typeface="Tahoma"/>
                <a:ea typeface="Tahoma"/>
                <a:cs typeface="Tahoma"/>
                <a:sym typeface="Calibri"/>
              </a:rPr>
            </a:br>
            <a:r>
              <a:rPr kumimoji="0" lang="en-US" sz="1600" b="1" i="0" u="none" strike="noStrike" kern="0" cap="none" spc="0" normalizeH="0" baseline="0" noProof="0" dirty="0">
                <a:ln>
                  <a:noFill/>
                </a:ln>
                <a:solidFill>
                  <a:srgbClr val="123F7B"/>
                </a:solidFill>
                <a:effectLst/>
                <a:uLnTx/>
                <a:uFillTx/>
                <a:latin typeface="Tahoma"/>
                <a:ea typeface="Tahoma"/>
                <a:cs typeface="Tahoma"/>
                <a:sym typeface="Calibri"/>
                <a:hlinkClick r:id="rId6"/>
              </a:rPr>
              <a:t>RTI@cde.state.co.us</a:t>
            </a:r>
            <a:r>
              <a:rPr kumimoji="0" lang="en-US" sz="1600" b="1" i="0" u="none" strike="noStrike" kern="0" cap="none" spc="0" normalizeH="0" baseline="0" noProof="0" dirty="0">
                <a:ln>
                  <a:noFill/>
                </a:ln>
                <a:solidFill>
                  <a:srgbClr val="123F7B"/>
                </a:solidFill>
                <a:effectLst/>
                <a:uLnTx/>
                <a:uFillTx/>
                <a:latin typeface="Tahoma"/>
                <a:ea typeface="Tahoma"/>
                <a:cs typeface="Tahoma"/>
                <a:sym typeface="Calibri"/>
              </a:rPr>
              <a:t> </a:t>
            </a:r>
            <a:endParaRPr kumimoji="0" lang="en-US" sz="105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61825"/>
    </mc:Choice>
    <mc:Fallback xmlns="">
      <p:transition spd="slow" advTm="6182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1CB4-754B-7FE2-3B2E-0F50B2980314}"/>
              </a:ext>
            </a:extLst>
          </p:cNvPr>
          <p:cNvSpPr>
            <a:spLocks noGrp="1"/>
          </p:cNvSpPr>
          <p:nvPr>
            <p:ph type="title"/>
          </p:nvPr>
        </p:nvSpPr>
        <p:spPr>
          <a:xfrm>
            <a:off x="146304" y="121920"/>
            <a:ext cx="8912352" cy="838080"/>
          </a:xfrm>
        </p:spPr>
        <p:txBody>
          <a:bodyPr>
            <a:normAutofit fontScale="90000"/>
          </a:bodyPr>
          <a:lstStyle/>
          <a:p>
            <a:pPr algn="l"/>
            <a:r>
              <a:rPr lang="en-US" dirty="0">
                <a:latin typeface="+mn-lt"/>
              </a:rPr>
              <a:t>Integrating Universal Design for Learning (UDL) within </a:t>
            </a:r>
            <a:br>
              <a:rPr lang="en-US" dirty="0">
                <a:latin typeface="+mn-lt"/>
              </a:rPr>
            </a:br>
            <a:r>
              <a:rPr lang="en-US" dirty="0">
                <a:latin typeface="+mn-lt"/>
              </a:rPr>
              <a:t>Response to Intervention (</a:t>
            </a:r>
            <a:r>
              <a:rPr lang="en-US" dirty="0" err="1">
                <a:latin typeface="+mn-lt"/>
              </a:rPr>
              <a:t>RtI</a:t>
            </a:r>
            <a:r>
              <a:rPr lang="en-US" dirty="0">
                <a:latin typeface="+mn-lt"/>
              </a:rPr>
              <a:t>)</a:t>
            </a:r>
          </a:p>
        </p:txBody>
      </p:sp>
      <p:sp>
        <p:nvSpPr>
          <p:cNvPr id="3" name="Text Placeholder 2">
            <a:extLst>
              <a:ext uri="{FF2B5EF4-FFF2-40B4-BE49-F238E27FC236}">
                <a16:creationId xmlns:a16="http://schemas.microsoft.com/office/drawing/2014/main" id="{0B6B19C9-134B-8210-3500-A090F3671428}"/>
              </a:ext>
            </a:extLst>
          </p:cNvPr>
          <p:cNvSpPr>
            <a:spLocks noGrp="1"/>
          </p:cNvSpPr>
          <p:nvPr>
            <p:ph type="body" idx="1"/>
          </p:nvPr>
        </p:nvSpPr>
        <p:spPr>
          <a:xfrm>
            <a:off x="146304" y="988955"/>
            <a:ext cx="8912352" cy="3573841"/>
          </a:xfrm>
        </p:spPr>
        <p:txBody>
          <a:bodyPr>
            <a:normAutofit fontScale="55000" lnSpcReduction="20000"/>
          </a:bodyPr>
          <a:lstStyle/>
          <a:p>
            <a:pPr marL="127000" indent="0">
              <a:buNone/>
            </a:pPr>
            <a:r>
              <a:rPr lang="en-US" sz="3300" b="1" dirty="0">
                <a:latin typeface="+mj-lt"/>
              </a:rPr>
              <a:t>January 15th, 2026 – 8:30-9:30</a:t>
            </a:r>
            <a:endParaRPr lang="en-US" sz="3300" dirty="0">
              <a:latin typeface="+mj-lt"/>
            </a:endParaRPr>
          </a:p>
          <a:p>
            <a:pPr marL="127000" indent="0">
              <a:buNone/>
            </a:pPr>
            <a:r>
              <a:rPr lang="en-US" sz="3300" dirty="0">
                <a:latin typeface="+mj-lt"/>
              </a:rPr>
              <a:t>Participants will: </a:t>
            </a:r>
          </a:p>
          <a:p>
            <a:r>
              <a:rPr lang="en-US" sz="3300" dirty="0">
                <a:latin typeface="+mj-lt"/>
              </a:rPr>
              <a:t>Describe how Universal Design for Learning (UDL) principles strengthen Response to Intervention (</a:t>
            </a:r>
            <a:r>
              <a:rPr lang="en-US" sz="3300" dirty="0" err="1">
                <a:latin typeface="+mj-lt"/>
              </a:rPr>
              <a:t>RtI</a:t>
            </a:r>
            <a:r>
              <a:rPr lang="en-US" sz="3300" dirty="0">
                <a:latin typeface="+mj-lt"/>
              </a:rPr>
              <a:t>) by improving access, equity, and effectiveness across all tiers of support.</a:t>
            </a:r>
          </a:p>
          <a:p>
            <a:r>
              <a:rPr lang="en-US" sz="3300" dirty="0">
                <a:latin typeface="+mj-lt"/>
              </a:rPr>
              <a:t>Identify ways to embed UDL strategies in core instruction to reduce barriers and support all learners.</a:t>
            </a:r>
          </a:p>
          <a:p>
            <a:r>
              <a:rPr lang="en-US" sz="3300" dirty="0">
                <a:latin typeface="+mj-lt"/>
              </a:rPr>
              <a:t>Demonstrate how UDL can inform targeted and intensive interventions, ensuring flexibility and accessibility for diverse learners.</a:t>
            </a:r>
          </a:p>
          <a:p>
            <a:pPr marL="127000" indent="0">
              <a:buNone/>
            </a:pPr>
            <a:r>
              <a:rPr lang="en-US" sz="3300" b="1" dirty="0">
                <a:latin typeface="+mj-lt"/>
                <a:hlinkClick r:id="rId2"/>
              </a:rPr>
              <a:t>Register for January 15</a:t>
            </a:r>
            <a:r>
              <a:rPr lang="en-US" sz="3300" b="1" baseline="30000" dirty="0">
                <a:latin typeface="+mj-lt"/>
                <a:hlinkClick r:id="rId2"/>
              </a:rPr>
              <a:t>th</a:t>
            </a:r>
            <a:r>
              <a:rPr lang="en-US" sz="3300" b="1" dirty="0">
                <a:latin typeface="+mj-lt"/>
                <a:hlinkClick r:id="rId2"/>
              </a:rPr>
              <a:t> here</a:t>
            </a:r>
            <a:endParaRPr lang="en-US" sz="3300" b="1" dirty="0">
              <a:latin typeface="+mj-lt"/>
            </a:endParaRPr>
          </a:p>
          <a:p>
            <a:pPr marL="101600" indent="0">
              <a:buNone/>
            </a:pPr>
            <a:endParaRPr lang="en-US" dirty="0"/>
          </a:p>
        </p:txBody>
      </p:sp>
      <p:pic>
        <p:nvPicPr>
          <p:cNvPr id="4" name="Picture 3">
            <a:extLst>
              <a:ext uri="{FF2B5EF4-FFF2-40B4-BE49-F238E27FC236}">
                <a16:creationId xmlns:a16="http://schemas.microsoft.com/office/drawing/2014/main" id="{782D450A-D31E-67AD-1C67-16FC8773A3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19689" y="3939501"/>
            <a:ext cx="1253673" cy="1262260"/>
          </a:xfrm>
          <a:prstGeom prst="rect">
            <a:avLst/>
          </a:prstGeom>
        </p:spPr>
      </p:pic>
      <p:pic>
        <p:nvPicPr>
          <p:cNvPr id="5" name="Picture 4">
            <a:extLst>
              <a:ext uri="{FF2B5EF4-FFF2-40B4-BE49-F238E27FC236}">
                <a16:creationId xmlns:a16="http://schemas.microsoft.com/office/drawing/2014/main" id="{087911D3-A883-8223-A075-51BEB15BF3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08621" y="580704"/>
            <a:ext cx="1091279" cy="1097375"/>
          </a:xfrm>
          <a:prstGeom prst="rect">
            <a:avLst/>
          </a:prstGeom>
        </p:spPr>
      </p:pic>
    </p:spTree>
    <p:extLst>
      <p:ext uri="{BB962C8B-B14F-4D97-AF65-F5344CB8AC3E}">
        <p14:creationId xmlns:p14="http://schemas.microsoft.com/office/powerpoint/2010/main" val="268301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02B9-26A1-5CB2-3CE9-7E1629A47A9B}"/>
              </a:ext>
            </a:extLst>
          </p:cNvPr>
          <p:cNvSpPr>
            <a:spLocks noGrp="1"/>
          </p:cNvSpPr>
          <p:nvPr>
            <p:ph type="title"/>
          </p:nvPr>
        </p:nvSpPr>
        <p:spPr/>
        <p:txBody>
          <a:bodyPr/>
          <a:lstStyle/>
          <a:p>
            <a:pPr algn="l"/>
            <a:r>
              <a:rPr lang="en-US" sz="3200" dirty="0">
                <a:latin typeface="+mj-lt"/>
              </a:rPr>
              <a:t>Objectives and Agenda</a:t>
            </a:r>
          </a:p>
        </p:txBody>
      </p:sp>
      <p:sp>
        <p:nvSpPr>
          <p:cNvPr id="4" name="Text Placeholder 3">
            <a:extLst>
              <a:ext uri="{FF2B5EF4-FFF2-40B4-BE49-F238E27FC236}">
                <a16:creationId xmlns:a16="http://schemas.microsoft.com/office/drawing/2014/main" id="{E119A0C3-DEBF-C00D-1C7C-AEB2E41543EE}"/>
              </a:ext>
            </a:extLst>
          </p:cNvPr>
          <p:cNvSpPr>
            <a:spLocks noGrp="1"/>
          </p:cNvSpPr>
          <p:nvPr>
            <p:ph idx="1"/>
          </p:nvPr>
        </p:nvSpPr>
        <p:spPr>
          <a:xfrm>
            <a:off x="166689" y="863851"/>
            <a:ext cx="6013907" cy="3792284"/>
          </a:xfrm>
        </p:spPr>
        <p:txBody>
          <a:bodyPr spcFirstLastPara="1" wrap="square" lIns="91425" tIns="91425" rIns="91425" bIns="91425" anchor="t" anchorCtr="0">
            <a:noAutofit/>
          </a:bodyPr>
          <a:lstStyle/>
          <a:p>
            <a:pPr>
              <a:lnSpc>
                <a:spcPct val="100000"/>
              </a:lnSpc>
            </a:pPr>
            <a:r>
              <a:rPr lang="en-US" sz="2000" dirty="0">
                <a:solidFill>
                  <a:srgbClr val="0F326D"/>
                </a:solidFill>
                <a:latin typeface="+mn-lt"/>
              </a:rPr>
              <a:t>Participants will learn how to collect, analyze, and use data to identify student needs, monitor progress, and make informed instructional and intervention decisions.</a:t>
            </a:r>
          </a:p>
          <a:p>
            <a:pPr>
              <a:lnSpc>
                <a:spcPct val="100000"/>
              </a:lnSpc>
            </a:pPr>
            <a:r>
              <a:rPr lang="en-US" sz="2000" dirty="0">
                <a:solidFill>
                  <a:srgbClr val="0F326D"/>
                </a:solidFill>
                <a:latin typeface="+mn-lt"/>
              </a:rPr>
              <a:t>Participants will learn strategies for using assessment data collaboratively in problem-solving teams to make timely, student-centered decisions across all tiers.</a:t>
            </a:r>
          </a:p>
        </p:txBody>
      </p:sp>
      <p:sp>
        <p:nvSpPr>
          <p:cNvPr id="3" name="TextBox 2">
            <a:extLst>
              <a:ext uri="{FF2B5EF4-FFF2-40B4-BE49-F238E27FC236}">
                <a16:creationId xmlns:a16="http://schemas.microsoft.com/office/drawing/2014/main" id="{7A404D37-EAD3-EC27-3263-B0BCC3A8BFFB}"/>
              </a:ext>
            </a:extLst>
          </p:cNvPr>
          <p:cNvSpPr txBox="1"/>
          <p:nvPr/>
        </p:nvSpPr>
        <p:spPr>
          <a:xfrm>
            <a:off x="6458705" y="2571750"/>
            <a:ext cx="2348072" cy="1200329"/>
          </a:xfrm>
          <a:prstGeom prst="rect">
            <a:avLst/>
          </a:prstGeom>
          <a:noFill/>
        </p:spPr>
        <p:txBody>
          <a:bodyPr wrap="square" rtlCol="0">
            <a:spAutoFit/>
          </a:bodyPr>
          <a:lstStyle/>
          <a:p>
            <a:r>
              <a:rPr lang="en-US" sz="2400" dirty="0">
                <a:solidFill>
                  <a:srgbClr val="0F326D"/>
                </a:solidFill>
              </a:rPr>
              <a:t>1. Content</a:t>
            </a:r>
          </a:p>
          <a:p>
            <a:r>
              <a:rPr lang="en-US" sz="2400" dirty="0">
                <a:solidFill>
                  <a:srgbClr val="0F326D"/>
                </a:solidFill>
              </a:rPr>
              <a:t>2. Resources</a:t>
            </a:r>
          </a:p>
          <a:p>
            <a:r>
              <a:rPr lang="en-US" sz="2400" dirty="0">
                <a:solidFill>
                  <a:srgbClr val="0F326D"/>
                </a:solidFill>
              </a:rPr>
              <a:t>3. Q&amp;A</a:t>
            </a:r>
          </a:p>
        </p:txBody>
      </p:sp>
      <p:pic>
        <p:nvPicPr>
          <p:cNvPr id="5" name="Picture 4">
            <a:extLst>
              <a:ext uri="{FF2B5EF4-FFF2-40B4-BE49-F238E27FC236}">
                <a16:creationId xmlns:a16="http://schemas.microsoft.com/office/drawing/2014/main" id="{828132DE-E7BB-3083-3791-FB393E2A05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59100" y="190885"/>
            <a:ext cx="2547676" cy="1698875"/>
          </a:xfrm>
          <a:prstGeom prst="rect">
            <a:avLst/>
          </a:prstGeom>
        </p:spPr>
      </p:pic>
    </p:spTree>
    <p:extLst>
      <p:ext uri="{BB962C8B-B14F-4D97-AF65-F5344CB8AC3E}">
        <p14:creationId xmlns:p14="http://schemas.microsoft.com/office/powerpoint/2010/main" val="276085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FA7A-1C1A-4527-1791-90C6F9602444}"/>
              </a:ext>
            </a:extLst>
          </p:cNvPr>
          <p:cNvSpPr>
            <a:spLocks noGrp="1"/>
          </p:cNvSpPr>
          <p:nvPr>
            <p:ph type="title"/>
          </p:nvPr>
        </p:nvSpPr>
        <p:spPr/>
        <p:txBody>
          <a:bodyPr>
            <a:normAutofit/>
          </a:bodyPr>
          <a:lstStyle/>
          <a:p>
            <a:pPr algn="l"/>
            <a:r>
              <a:rPr lang="en-US" sz="3600">
                <a:solidFill>
                  <a:srgbClr val="0F326D"/>
                </a:solidFill>
                <a:latin typeface="+mn-lt"/>
              </a:rPr>
              <a:t>In October….</a:t>
            </a:r>
          </a:p>
        </p:txBody>
      </p:sp>
      <p:sp>
        <p:nvSpPr>
          <p:cNvPr id="3" name="Content Placeholder 2">
            <a:extLst>
              <a:ext uri="{FF2B5EF4-FFF2-40B4-BE49-F238E27FC236}">
                <a16:creationId xmlns:a16="http://schemas.microsoft.com/office/drawing/2014/main" id="{032AD2A1-08CE-6A6D-AC8D-1E33A0234795}"/>
              </a:ext>
            </a:extLst>
          </p:cNvPr>
          <p:cNvSpPr>
            <a:spLocks noGrp="1"/>
          </p:cNvSpPr>
          <p:nvPr>
            <p:ph idx="1"/>
          </p:nvPr>
        </p:nvSpPr>
        <p:spPr>
          <a:xfrm>
            <a:off x="123348" y="883680"/>
            <a:ext cx="8045291" cy="3855335"/>
          </a:xfrm>
        </p:spPr>
        <p:txBody>
          <a:bodyPr>
            <a:normAutofit/>
          </a:bodyPr>
          <a:lstStyle/>
          <a:p>
            <a:r>
              <a:rPr lang="en-US" sz="1800" dirty="0">
                <a:solidFill>
                  <a:srgbClr val="0F326D"/>
                </a:solidFill>
                <a:latin typeface="+mj-lt"/>
              </a:rPr>
              <a:t>We learned about types of assessments used in </a:t>
            </a:r>
            <a:r>
              <a:rPr lang="en-US" sz="1800" dirty="0" err="1">
                <a:solidFill>
                  <a:srgbClr val="0F326D"/>
                </a:solidFill>
                <a:latin typeface="+mj-lt"/>
              </a:rPr>
              <a:t>RtI</a:t>
            </a:r>
            <a:endParaRPr lang="en-US" sz="1800" dirty="0">
              <a:solidFill>
                <a:srgbClr val="0F326D"/>
              </a:solidFill>
              <a:latin typeface="+mj-lt"/>
            </a:endParaRPr>
          </a:p>
          <a:p>
            <a:r>
              <a:rPr lang="en-US" sz="1800" dirty="0">
                <a:solidFill>
                  <a:srgbClr val="0F326D"/>
                </a:solidFill>
                <a:latin typeface="+mj-lt"/>
              </a:rPr>
              <a:t>We learned the What, When, Why, and How about the four assessment types</a:t>
            </a:r>
          </a:p>
          <a:p>
            <a:pPr lvl="1"/>
            <a:r>
              <a:rPr lang="en-US" altLang="en-US" sz="1800" dirty="0">
                <a:solidFill>
                  <a:srgbClr val="0F326D"/>
                </a:solidFill>
                <a:latin typeface="+mj-lt"/>
              </a:rPr>
              <a:t>Screening → Who may be at risk?</a:t>
            </a:r>
          </a:p>
          <a:p>
            <a:pPr lvl="1"/>
            <a:r>
              <a:rPr lang="en-US" altLang="en-US" sz="1800" dirty="0">
                <a:solidFill>
                  <a:srgbClr val="0F326D"/>
                </a:solidFill>
                <a:latin typeface="+mj-lt"/>
              </a:rPr>
              <a:t>Diagnostic → Why might they be struggling?</a:t>
            </a:r>
          </a:p>
          <a:p>
            <a:pPr lvl="1"/>
            <a:r>
              <a:rPr lang="en-US" altLang="en-US" sz="1800" dirty="0">
                <a:solidFill>
                  <a:srgbClr val="0F326D"/>
                </a:solidFill>
                <a:latin typeface="+mj-lt"/>
              </a:rPr>
              <a:t>Progress monitoring → Is intervention working?</a:t>
            </a:r>
          </a:p>
          <a:p>
            <a:pPr lvl="1"/>
            <a:r>
              <a:rPr lang="en-US" altLang="en-US" sz="1800" dirty="0">
                <a:solidFill>
                  <a:srgbClr val="0F326D"/>
                </a:solidFill>
                <a:latin typeface="+mj-lt"/>
              </a:rPr>
              <a:t>Summative → How effective was the intervention in meeting the goal?</a:t>
            </a:r>
          </a:p>
          <a:p>
            <a:r>
              <a:rPr lang="en-US" altLang="en-US" sz="1800" dirty="0">
                <a:solidFill>
                  <a:srgbClr val="0F326D"/>
                </a:solidFill>
                <a:latin typeface="+mj-lt"/>
              </a:rPr>
              <a:t>We reviewed the Four Assessment Types Inventory Tool</a:t>
            </a:r>
            <a:endParaRPr lang="en-US" altLang="en-US" sz="1600" dirty="0">
              <a:solidFill>
                <a:schemeClr val="tx1"/>
              </a:solidFill>
              <a:latin typeface="Arial" panose="020B0604020202020204" pitchFamily="34" charset="0"/>
            </a:endParaRPr>
          </a:p>
          <a:p>
            <a:pPr lvl="1"/>
            <a:endParaRPr lang="en-US" altLang="en-US" sz="1600" dirty="0">
              <a:solidFill>
                <a:schemeClr val="tx1"/>
              </a:solidFill>
              <a:latin typeface="Arial" panose="020B0604020202020204" pitchFamily="34" charset="0"/>
            </a:endParaRPr>
          </a:p>
          <a:p>
            <a:pPr lvl="1"/>
            <a:endParaRPr lang="en-US" altLang="en-US" sz="1600" dirty="0">
              <a:solidFill>
                <a:schemeClr val="tx1"/>
              </a:solidFill>
              <a:latin typeface="Arial" panose="020B0604020202020204" pitchFamily="34" charset="0"/>
            </a:endParaRPr>
          </a:p>
          <a:p>
            <a:pPr lvl="1"/>
            <a:endParaRPr lang="en-US" altLang="en-US" sz="1600" dirty="0">
              <a:solidFill>
                <a:schemeClr val="tx1"/>
              </a:solidFill>
              <a:latin typeface="Arial" panose="020B0604020202020204" pitchFamily="34" charset="0"/>
            </a:endParaRPr>
          </a:p>
          <a:p>
            <a:pPr lvl="1"/>
            <a:endParaRPr lang="en-US" dirty="0"/>
          </a:p>
          <a:p>
            <a:endParaRPr lang="en-US" dirty="0"/>
          </a:p>
        </p:txBody>
      </p:sp>
      <p:pic>
        <p:nvPicPr>
          <p:cNvPr id="3074" name="Picture 2">
            <a:extLst>
              <a:ext uri="{FF2B5EF4-FFF2-40B4-BE49-F238E27FC236}">
                <a16:creationId xmlns:a16="http://schemas.microsoft.com/office/drawing/2014/main" id="{CAA411F4-2477-AF2A-A6ED-194F31C74BA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961" y="117726"/>
            <a:ext cx="1874939" cy="124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79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1CF21-A68C-6508-6F9D-C07AFF5CE74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36ADC93-5BFD-4BD4-020C-E9477ABF7C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779" y="153113"/>
            <a:ext cx="8888738" cy="780356"/>
          </a:xfrm>
          <a:prstGeom prst="rect">
            <a:avLst/>
          </a:prstGeom>
        </p:spPr>
      </p:pic>
      <p:sp>
        <p:nvSpPr>
          <p:cNvPr id="2" name="Title 1">
            <a:extLst>
              <a:ext uri="{FF2B5EF4-FFF2-40B4-BE49-F238E27FC236}">
                <a16:creationId xmlns:a16="http://schemas.microsoft.com/office/drawing/2014/main" id="{EB74B717-37D7-124E-9B36-D136DB2AF8D9}"/>
              </a:ext>
            </a:extLst>
          </p:cNvPr>
          <p:cNvSpPr>
            <a:spLocks noGrp="1"/>
          </p:cNvSpPr>
          <p:nvPr>
            <p:ph type="title"/>
          </p:nvPr>
        </p:nvSpPr>
        <p:spPr>
          <a:xfrm>
            <a:off x="188483" y="219974"/>
            <a:ext cx="8767034" cy="585984"/>
          </a:xfrm>
        </p:spPr>
        <p:txBody>
          <a:bodyPr>
            <a:normAutofit fontScale="90000"/>
          </a:bodyPr>
          <a:lstStyle/>
          <a:p>
            <a:pPr algn="ctr"/>
            <a:r>
              <a:rPr lang="en-US" sz="3600" b="1" dirty="0">
                <a:latin typeface="+mj-lt"/>
              </a:rPr>
              <a:t>Response to Intervention: Key Feature</a:t>
            </a:r>
            <a:endParaRPr lang="en-US" dirty="0"/>
          </a:p>
        </p:txBody>
      </p:sp>
      <p:sp>
        <p:nvSpPr>
          <p:cNvPr id="5" name="TextBox 4">
            <a:extLst>
              <a:ext uri="{FF2B5EF4-FFF2-40B4-BE49-F238E27FC236}">
                <a16:creationId xmlns:a16="http://schemas.microsoft.com/office/drawing/2014/main" id="{1FF3A5A1-B1D7-1567-E718-88887E481807}"/>
              </a:ext>
            </a:extLst>
          </p:cNvPr>
          <p:cNvSpPr txBox="1"/>
          <p:nvPr/>
        </p:nvSpPr>
        <p:spPr>
          <a:xfrm>
            <a:off x="232009" y="907868"/>
            <a:ext cx="8558278" cy="830997"/>
          </a:xfrm>
          <a:prstGeom prst="rect">
            <a:avLst/>
          </a:prstGeom>
          <a:noFill/>
        </p:spPr>
        <p:txBody>
          <a:bodyPr wrap="square" rtlCol="0">
            <a:spAutoFit/>
          </a:bodyPr>
          <a:lstStyle/>
          <a:p>
            <a:pPr algn="ctr"/>
            <a:r>
              <a:rPr lang="en-US" sz="2400" b="1" dirty="0">
                <a:solidFill>
                  <a:srgbClr val="123F7B"/>
                </a:solidFill>
                <a:latin typeface="+mj-lt"/>
                <a:ea typeface="Calibri"/>
                <a:cs typeface="Calibri"/>
              </a:rPr>
              <a:t>A </a:t>
            </a:r>
            <a:r>
              <a:rPr lang="en-US" sz="2400" b="1" dirty="0">
                <a:solidFill>
                  <a:srgbClr val="123F7B"/>
                </a:solidFill>
                <a:latin typeface="+mj-lt"/>
                <a:ea typeface="Calibri"/>
                <a:cs typeface="Calibri"/>
                <a:sym typeface="Calibri"/>
              </a:rPr>
              <a:t>comprehensive</a:t>
            </a:r>
            <a:r>
              <a:rPr lang="en-US" sz="2400" b="1" dirty="0">
                <a:solidFill>
                  <a:srgbClr val="123F7B"/>
                </a:solidFill>
                <a:latin typeface="+mj-lt"/>
                <a:ea typeface="Calibri"/>
                <a:cs typeface="Calibri"/>
              </a:rPr>
              <a:t> data collection and analysis process is used consistently to target identified student needs</a:t>
            </a:r>
          </a:p>
        </p:txBody>
      </p:sp>
      <p:sp>
        <p:nvSpPr>
          <p:cNvPr id="6" name="Rectangle 3">
            <a:extLst>
              <a:ext uri="{FF2B5EF4-FFF2-40B4-BE49-F238E27FC236}">
                <a16:creationId xmlns:a16="http://schemas.microsoft.com/office/drawing/2014/main" id="{CD529FB4-FF5F-8CB4-886D-F4BE126283DD}"/>
              </a:ext>
            </a:extLst>
          </p:cNvPr>
          <p:cNvSpPr>
            <a:spLocks noChangeArrowheads="1"/>
          </p:cNvSpPr>
          <p:nvPr/>
        </p:nvSpPr>
        <p:spPr bwMode="auto">
          <a:xfrm>
            <a:off x="188483" y="2142751"/>
            <a:ext cx="8767034"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ts val="600"/>
              </a:spcAft>
              <a:buClrTx/>
              <a:buFont typeface="Arial" panose="020B0604020202020204" pitchFamily="34" charset="0"/>
              <a:buChar char="•"/>
            </a:pPr>
            <a:r>
              <a:rPr lang="en-US" altLang="en-US" sz="2000">
                <a:solidFill>
                  <a:srgbClr val="0F326D"/>
                </a:solidFill>
                <a:latin typeface="Arial" panose="020B0604020202020204" pitchFamily="34" charset="0"/>
              </a:rPr>
              <a:t>Decision rules are established based on a comprehensive review of all available data and are evaluated at regular intervals</a:t>
            </a:r>
          </a:p>
          <a:p>
            <a:pPr marL="342900" lvl="0" indent="-342900" eaLnBrk="0" fontAlgn="base" hangingPunct="0">
              <a:spcBef>
                <a:spcPct val="0"/>
              </a:spcBef>
              <a:spcAft>
                <a:spcPts val="600"/>
              </a:spcAft>
              <a:buClrTx/>
              <a:buFont typeface="Arial" panose="020B0604020202020204" pitchFamily="34" charset="0"/>
              <a:buChar char="•"/>
            </a:pPr>
            <a:r>
              <a:rPr lang="en-US" altLang="en-US" sz="2000">
                <a:solidFill>
                  <a:srgbClr val="0F326D"/>
                </a:solidFill>
                <a:latin typeface="Arial" panose="020B0604020202020204" pitchFamily="34" charset="0"/>
              </a:rPr>
              <a:t>Decision rules clearly distinguish between system-level (COMTSS) and student-level (RtI) considerations. </a:t>
            </a:r>
          </a:p>
          <a:p>
            <a:pPr marL="342900" lvl="0" indent="-342900" eaLnBrk="0" fontAlgn="base" hangingPunct="0">
              <a:spcBef>
                <a:spcPct val="0"/>
              </a:spcBef>
              <a:spcAft>
                <a:spcPts val="600"/>
              </a:spcAft>
              <a:buClrTx/>
              <a:buFont typeface="Arial" panose="020B0604020202020204" pitchFamily="34" charset="0"/>
              <a:buChar char="•"/>
            </a:pPr>
            <a:r>
              <a:rPr lang="en-US" altLang="en-US" sz="2000">
                <a:solidFill>
                  <a:srgbClr val="0F326D"/>
                </a:solidFill>
                <a:latin typeface="Arial" panose="020B0604020202020204" pitchFamily="34" charset="0"/>
              </a:rPr>
              <a:t>Decision rules are applied equitably and consistently when reviewing student-level data.</a:t>
            </a:r>
            <a:endParaRPr kumimoji="0" lang="en-US" altLang="en-US" sz="2000" i="0" u="none" strike="noStrike" cap="none" normalizeH="0" baseline="0">
              <a:ln>
                <a:noFill/>
              </a:ln>
              <a:solidFill>
                <a:srgbClr val="0F326D"/>
              </a:solidFill>
              <a:effectLst/>
              <a:latin typeface="Arial" panose="020B0604020202020204" pitchFamily="34" charset="0"/>
            </a:endParaRPr>
          </a:p>
        </p:txBody>
      </p:sp>
      <p:pic>
        <p:nvPicPr>
          <p:cNvPr id="3" name="Picture 2">
            <a:extLst>
              <a:ext uri="{FF2B5EF4-FFF2-40B4-BE49-F238E27FC236}">
                <a16:creationId xmlns:a16="http://schemas.microsoft.com/office/drawing/2014/main" id="{3E259D54-AFD9-4D03-1DEE-F9485F8DDC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16060" y="4363143"/>
            <a:ext cx="827940" cy="780357"/>
          </a:xfrm>
          <a:prstGeom prst="rect">
            <a:avLst/>
          </a:prstGeom>
        </p:spPr>
      </p:pic>
    </p:spTree>
    <p:extLst>
      <p:ext uri="{BB962C8B-B14F-4D97-AF65-F5344CB8AC3E}">
        <p14:creationId xmlns:p14="http://schemas.microsoft.com/office/powerpoint/2010/main" val="176675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 name="Title 2">
            <a:extLst>
              <a:ext uri="{FF2B5EF4-FFF2-40B4-BE49-F238E27FC236}">
                <a16:creationId xmlns:a16="http://schemas.microsoft.com/office/drawing/2014/main" id="{ED91A2C9-29E4-5445-77A1-C1E69CBF842C}"/>
              </a:ext>
            </a:extLst>
          </p:cNvPr>
          <p:cNvSpPr>
            <a:spLocks noGrp="1"/>
          </p:cNvSpPr>
          <p:nvPr>
            <p:ph type="title"/>
          </p:nvPr>
        </p:nvSpPr>
        <p:spPr>
          <a:xfrm>
            <a:off x="-10585" y="-589291"/>
            <a:ext cx="8520600" cy="572700"/>
          </a:xfrm>
        </p:spPr>
        <p:txBody>
          <a:bodyPr>
            <a:normAutofit fontScale="90000"/>
          </a:bodyPr>
          <a:lstStyle/>
          <a:p>
            <a:r>
              <a:rPr lang="en-US" dirty="0"/>
              <a:t>Data Quote</a:t>
            </a:r>
          </a:p>
        </p:txBody>
      </p:sp>
      <p:sp>
        <p:nvSpPr>
          <p:cNvPr id="108" name="Google Shape;108;p22"/>
          <p:cNvSpPr txBox="1">
            <a:spLocks noGrp="1"/>
          </p:cNvSpPr>
          <p:nvPr>
            <p:ph type="body" idx="1"/>
          </p:nvPr>
        </p:nvSpPr>
        <p:spPr>
          <a:xfrm>
            <a:off x="311700" y="712779"/>
            <a:ext cx="8520600" cy="3544427"/>
          </a:xfrm>
          <a:prstGeom prst="rect">
            <a:avLst/>
          </a:prstGeom>
        </p:spPr>
        <p:txBody>
          <a:bodyPr spcFirstLastPara="1" wrap="square" lIns="91425" tIns="91425" rIns="91425" bIns="91425" anchor="t" anchorCtr="0">
            <a:normAutofit/>
          </a:bodyPr>
          <a:lstStyle/>
          <a:p>
            <a:pPr marL="88900" lvl="0" indent="0" algn="l" rtl="0">
              <a:spcBef>
                <a:spcPts val="0"/>
              </a:spcBef>
              <a:spcAft>
                <a:spcPts val="5400"/>
              </a:spcAft>
              <a:buClr>
                <a:schemeClr val="dk1"/>
              </a:buClr>
              <a:buSzPts val="1100"/>
              <a:buFont typeface="Arial"/>
              <a:buNone/>
            </a:pPr>
            <a:r>
              <a:rPr lang="en" dirty="0">
                <a:solidFill>
                  <a:srgbClr val="0F326D"/>
                </a:solidFill>
                <a:latin typeface="Arial"/>
                <a:ea typeface="Arial"/>
                <a:cs typeface="Arial"/>
                <a:sym typeface="Arial"/>
              </a:rPr>
              <a:t>“The data people use may differ. The interpretations may differ. Even the same data may mean different things to different people. Data, in and of themselves, are meaningless. They are simply numbers. </a:t>
            </a:r>
            <a:r>
              <a:rPr lang="en" b="1" dirty="0">
                <a:solidFill>
                  <a:srgbClr val="0F326D"/>
                </a:solidFill>
                <a:latin typeface="Arial"/>
                <a:ea typeface="Arial"/>
                <a:cs typeface="Arial"/>
                <a:sym typeface="Arial"/>
              </a:rPr>
              <a:t>Data gain meaning through context.”</a:t>
            </a:r>
            <a:r>
              <a:rPr lang="en" dirty="0">
                <a:solidFill>
                  <a:srgbClr val="0F326D"/>
                </a:solidFill>
                <a:latin typeface="Arial"/>
                <a:ea typeface="Arial"/>
                <a:cs typeface="Arial"/>
                <a:sym typeface="Arial"/>
              </a:rPr>
              <a:t>​</a:t>
            </a:r>
          </a:p>
          <a:p>
            <a:pPr marL="88900" lvl="0" indent="0" algn="l" rtl="0">
              <a:spcBef>
                <a:spcPts val="0"/>
              </a:spcBef>
              <a:spcAft>
                <a:spcPts val="0"/>
              </a:spcAft>
              <a:buClr>
                <a:schemeClr val="dk1"/>
              </a:buClr>
              <a:buSzPts val="1100"/>
              <a:buFont typeface="Arial"/>
              <a:buNone/>
            </a:pPr>
            <a:r>
              <a:rPr lang="en" sz="1400" dirty="0">
                <a:solidFill>
                  <a:srgbClr val="0F326D"/>
                </a:solidFill>
                <a:latin typeface="Arial"/>
                <a:ea typeface="Arial"/>
                <a:cs typeface="Arial"/>
                <a:sym typeface="Arial"/>
              </a:rPr>
              <a:t>Mandinach, E. B. (2012). A perfect time for data use: Using data-driven decision making to inform practice.</a:t>
            </a:r>
            <a:r>
              <a:rPr lang="en" sz="1400" i="1" dirty="0">
                <a:solidFill>
                  <a:srgbClr val="0F326D"/>
                </a:solidFill>
                <a:latin typeface="Arial"/>
                <a:ea typeface="Arial"/>
                <a:cs typeface="Arial"/>
                <a:sym typeface="Arial"/>
              </a:rPr>
              <a:t> Educational Psychologist</a:t>
            </a:r>
            <a:r>
              <a:rPr lang="en" sz="1400" dirty="0">
                <a:solidFill>
                  <a:srgbClr val="0F326D"/>
                </a:solidFill>
                <a:latin typeface="Arial"/>
                <a:ea typeface="Arial"/>
                <a:cs typeface="Arial"/>
                <a:sym typeface="Arial"/>
              </a:rPr>
              <a:t>, 47(2), 71-85.</a:t>
            </a:r>
            <a:endParaRPr sz="1400" dirty="0">
              <a:solidFill>
                <a:srgbClr val="0F326D"/>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D0E0E3"/>
      </a:lt1>
      <a:dk2>
        <a:srgbClr val="595959"/>
      </a:dk2>
      <a:lt2>
        <a:srgbClr val="EEEEEE"/>
      </a:lt2>
      <a:accent1>
        <a:srgbClr val="E6EAEE"/>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fd8c4a-fe3c-41c6-823e-e35e5abfca68" xsi:nil="true"/>
    <lcf76f155ced4ddcb4097134ff3c332f xmlns="00f509a9-c32d-4da3-8aae-24aafb2d427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41645ACF207C40A9AC68552812CF56" ma:contentTypeVersion="16" ma:contentTypeDescription="Create a new document." ma:contentTypeScope="" ma:versionID="792c919a53a661dcd5497cf182ec1ac6">
  <xsd:schema xmlns:xsd="http://www.w3.org/2001/XMLSchema" xmlns:xs="http://www.w3.org/2001/XMLSchema" xmlns:p="http://schemas.microsoft.com/office/2006/metadata/properties" xmlns:ns2="00f509a9-c32d-4da3-8aae-24aafb2d4278" xmlns:ns3="8afd8c4a-fe3c-41c6-823e-e35e5abfca68" targetNamespace="http://schemas.microsoft.com/office/2006/metadata/properties" ma:root="true" ma:fieldsID="4170ecc1bce8eb5b0fecfb618030ac62" ns2:_="" ns3:_="">
    <xsd:import namespace="00f509a9-c32d-4da3-8aae-24aafb2d4278"/>
    <xsd:import namespace="8afd8c4a-fe3c-41c6-823e-e35e5abfca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509a9-c32d-4da3-8aae-24aafb2d4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fd8c4a-fe3c-41c6-823e-e35e5abfca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8b9ac8-2da5-49a7-8169-80d31a44dd17}" ma:internalName="TaxCatchAll" ma:showField="CatchAllData" ma:web="8afd8c4a-fe3c-41c6-823e-e35e5abfca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553E30-D05D-4F7C-AEC0-CE9FD3B5ACB3}">
  <ds:schemaRefs>
    <ds:schemaRef ds:uri="8afd8c4a-fe3c-41c6-823e-e35e5abfca68"/>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00f509a9-c32d-4da3-8aae-24aafb2d4278"/>
    <ds:schemaRef ds:uri="http://purl.org/dc/dcmitype/"/>
  </ds:schemaRefs>
</ds:datastoreItem>
</file>

<file path=customXml/itemProps2.xml><?xml version="1.0" encoding="utf-8"?>
<ds:datastoreItem xmlns:ds="http://schemas.openxmlformats.org/officeDocument/2006/customXml" ds:itemID="{B620EE0B-C269-42B6-B311-7E635F007CF0}">
  <ds:schemaRefs>
    <ds:schemaRef ds:uri="http://schemas.microsoft.com/sharepoint/v3/contenttype/forms"/>
  </ds:schemaRefs>
</ds:datastoreItem>
</file>

<file path=customXml/itemProps3.xml><?xml version="1.0" encoding="utf-8"?>
<ds:datastoreItem xmlns:ds="http://schemas.openxmlformats.org/officeDocument/2006/customXml" ds:itemID="{FE4C93A4-5FDF-4E99-8446-87AC9C4C7082}">
  <ds:schemaRefs>
    <ds:schemaRef ds:uri="00f509a9-c32d-4da3-8aae-24aafb2d4278"/>
    <ds:schemaRef ds:uri="8afd8c4a-fe3c-41c6-823e-e35e5abfca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2632</Words>
  <Application>Microsoft Office PowerPoint</Application>
  <PresentationFormat>On-screen Show (16:9)</PresentationFormat>
  <Paragraphs>505</Paragraphs>
  <Slides>43</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Roboto</vt:lpstr>
      <vt:lpstr>Calibri Light</vt:lpstr>
      <vt:lpstr>Tahoma</vt:lpstr>
      <vt:lpstr>Calibri</vt:lpstr>
      <vt:lpstr>Simple Light</vt:lpstr>
      <vt:lpstr>Data Literacy for Response to Intervention</vt:lpstr>
      <vt:lpstr>Introductions</vt:lpstr>
      <vt:lpstr>Session Norms </vt:lpstr>
      <vt:lpstr>Previous Sessions </vt:lpstr>
      <vt:lpstr>Integrating Universal Design for Learning (UDL) within  Response to Intervention (RtI)</vt:lpstr>
      <vt:lpstr>Objectives and Agenda</vt:lpstr>
      <vt:lpstr>In October….</vt:lpstr>
      <vt:lpstr>Response to Intervention: Key Feature</vt:lpstr>
      <vt:lpstr>Data Quote</vt:lpstr>
      <vt:lpstr>Fidelity Before Outcomes</vt:lpstr>
      <vt:lpstr>Decision Rules</vt:lpstr>
      <vt:lpstr>Behavior Intervention Decision Rules Example </vt:lpstr>
      <vt:lpstr>Aggregated Universal Screener Data</vt:lpstr>
      <vt:lpstr>Aggregated Universal Screener Data – First Glance</vt:lpstr>
      <vt:lpstr>Aggregated Office Discipline Referrals and Attendance Data</vt:lpstr>
      <vt:lpstr>Aggregated Office Discipline Referrals and Attendance Data – First Glance</vt:lpstr>
      <vt:lpstr>Making Decision Rules </vt:lpstr>
      <vt:lpstr>Identifying Students Using Decision Rules from Assessment Data</vt:lpstr>
      <vt:lpstr>Modifying Decision Rules </vt:lpstr>
      <vt:lpstr>Re-evaluating Students After Decision Rule Changes</vt:lpstr>
      <vt:lpstr>Final Students Identified for Evaluation Using Decision Rules</vt:lpstr>
      <vt:lpstr>The 10/10 Rule </vt:lpstr>
      <vt:lpstr>Local Context Matters </vt:lpstr>
      <vt:lpstr>Elementary Research-Based Decision Rules </vt:lpstr>
      <vt:lpstr>Secondary Research-Based Decision Rules </vt:lpstr>
      <vt:lpstr>Matching Interventions to Student Skill Gaps</vt:lpstr>
      <vt:lpstr>Key Steps in Effective Intervention </vt:lpstr>
      <vt:lpstr>Approach – Step 1 </vt:lpstr>
      <vt:lpstr>Progress Monitoring</vt:lpstr>
      <vt:lpstr>Does the Intervention Work?</vt:lpstr>
      <vt:lpstr>Approach – Step 2 </vt:lpstr>
      <vt:lpstr>Why Do Students Experience Challenges?</vt:lpstr>
      <vt:lpstr>Relevant and Alterable Variables</vt:lpstr>
      <vt:lpstr>Why Didn’t the Intervention Work?</vt:lpstr>
      <vt:lpstr>Informal Diagnostic Data</vt:lpstr>
      <vt:lpstr>What Change is Needed? </vt:lpstr>
      <vt:lpstr>Did the Change Work?</vt:lpstr>
      <vt:lpstr>New Resource!</vt:lpstr>
      <vt:lpstr>Feedback</vt:lpstr>
      <vt:lpstr>The School Mental Health Support Program</vt:lpstr>
      <vt:lpstr>Application to Practice session:  Wed Dec. 3rd at 8:30am</vt:lpstr>
      <vt:lpstr>Questions and Answers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Literacy for Response to Intervention</dc:title>
  <dc:creator>Office of Learning Supports</dc:creator>
  <cp:lastModifiedBy>Langley, Paige</cp:lastModifiedBy>
  <cp:revision>4</cp:revision>
  <dcterms:modified xsi:type="dcterms:W3CDTF">2025-11-21T22:38:48Z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0x0101004441645ACF207C40A9AC68552812CF56</vt:lpwstr>
  </property>
  <property fmtid="{D5CDD505-2E9C-101B-9397-08002B2CF9AE}" pid="3" name="MediaServiceImageTags">
    <vt:lpwstr/>
  </property>
</Properties>
</file>