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50"/>
  </p:notesMasterIdLst>
  <p:handoutMasterIdLst>
    <p:handoutMasterId r:id="rId51"/>
  </p:handoutMasterIdLst>
  <p:sldIdLst>
    <p:sldId id="258" r:id="rId3"/>
    <p:sldId id="268" r:id="rId4"/>
    <p:sldId id="313" r:id="rId5"/>
    <p:sldId id="318" r:id="rId6"/>
    <p:sldId id="314" r:id="rId7"/>
    <p:sldId id="326" r:id="rId8"/>
    <p:sldId id="345" r:id="rId9"/>
    <p:sldId id="267" r:id="rId10"/>
    <p:sldId id="289" r:id="rId11"/>
    <p:sldId id="272" r:id="rId12"/>
    <p:sldId id="271" r:id="rId13"/>
    <p:sldId id="316" r:id="rId14"/>
    <p:sldId id="327" r:id="rId15"/>
    <p:sldId id="336" r:id="rId16"/>
    <p:sldId id="337" r:id="rId17"/>
    <p:sldId id="347" r:id="rId18"/>
    <p:sldId id="286" r:id="rId19"/>
    <p:sldId id="312" r:id="rId20"/>
    <p:sldId id="310" r:id="rId21"/>
    <p:sldId id="276" r:id="rId22"/>
    <p:sldId id="348" r:id="rId23"/>
    <p:sldId id="283" r:id="rId24"/>
    <p:sldId id="279" r:id="rId25"/>
    <p:sldId id="353" r:id="rId26"/>
    <p:sldId id="309" r:id="rId27"/>
    <p:sldId id="317" r:id="rId28"/>
    <p:sldId id="319" r:id="rId29"/>
    <p:sldId id="344" r:id="rId30"/>
    <p:sldId id="352" r:id="rId31"/>
    <p:sldId id="342" r:id="rId32"/>
    <p:sldId id="274" r:id="rId33"/>
    <p:sldId id="287" r:id="rId34"/>
    <p:sldId id="297" r:id="rId35"/>
    <p:sldId id="321" r:id="rId36"/>
    <p:sldId id="322" r:id="rId37"/>
    <p:sldId id="324" r:id="rId38"/>
    <p:sldId id="323" r:id="rId39"/>
    <p:sldId id="307" r:id="rId40"/>
    <p:sldId id="340" r:id="rId41"/>
    <p:sldId id="304" r:id="rId42"/>
    <p:sldId id="305" r:id="rId43"/>
    <p:sldId id="306" r:id="rId44"/>
    <p:sldId id="333" r:id="rId45"/>
    <p:sldId id="355" r:id="rId46"/>
    <p:sldId id="320" r:id="rId47"/>
    <p:sldId id="330" r:id="rId48"/>
    <p:sldId id="332" r:id="rId4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arson, Alyssa" initials="A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8A6"/>
    <a:srgbClr val="F7C3A3"/>
    <a:srgbClr val="F3DAA7"/>
    <a:srgbClr val="F9BCA1"/>
    <a:srgbClr val="F4C3A3"/>
    <a:srgbClr val="FDC5A3"/>
    <a:srgbClr val="ECC5A3"/>
    <a:srgbClr val="F7C5A3"/>
    <a:srgbClr val="009644"/>
    <a:srgbClr val="101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4" autoAdjust="0"/>
    <p:restoredTop sz="84547" autoAdjust="0"/>
  </p:normalViewPr>
  <p:slideViewPr>
    <p:cSldViewPr snapToGrid="0" showGuides="1">
      <p:cViewPr>
        <p:scale>
          <a:sx n="70" d="100"/>
          <a:sy n="70" d="100"/>
        </p:scale>
        <p:origin x="-1284" y="1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80DA37-947C-4FD6-A4B6-DFAA219E6D3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2A3D3B3C-F15E-4E3E-A2F7-ADA158FC7655}">
      <dgm:prSet phldrT="[Text]" custT="1"/>
      <dgm:spPr>
        <a:solidFill>
          <a:schemeClr val="accent2">
            <a:lumMod val="75000"/>
          </a:schemeClr>
        </a:solidFill>
      </dgm:spPr>
      <dgm:t>
        <a:bodyPr/>
        <a:lstStyle/>
        <a:p>
          <a:r>
            <a:rPr lang="en-US" sz="2400" dirty="0"/>
            <a:t>Adult Learning Principles</a:t>
          </a:r>
        </a:p>
      </dgm:t>
    </dgm:pt>
    <dgm:pt modelId="{51D40CC8-9170-4DE4-B178-62A89B198E4E}" type="parTrans" cxnId="{D119FDE3-3454-4B59-9A66-C2667C50C600}">
      <dgm:prSet/>
      <dgm:spPr/>
      <dgm:t>
        <a:bodyPr/>
        <a:lstStyle/>
        <a:p>
          <a:endParaRPr lang="en-US"/>
        </a:p>
      </dgm:t>
    </dgm:pt>
    <dgm:pt modelId="{4DE5946D-F299-478E-AD7D-945C00CD65AF}" type="sibTrans" cxnId="{D119FDE3-3454-4B59-9A66-C2667C50C600}">
      <dgm:prSet/>
      <dgm:spPr/>
      <dgm:t>
        <a:bodyPr/>
        <a:lstStyle/>
        <a:p>
          <a:endParaRPr lang="en-US"/>
        </a:p>
      </dgm:t>
    </dgm:pt>
    <dgm:pt modelId="{190778D9-1332-4CA2-A985-CDA5A758B19F}">
      <dgm:prSet phldrT="[Text]" custT="1"/>
      <dgm:spPr>
        <a:solidFill>
          <a:schemeClr val="accent1"/>
        </a:solidFill>
      </dgm:spPr>
      <dgm:t>
        <a:bodyPr/>
        <a:lstStyle/>
        <a:p>
          <a:r>
            <a:rPr lang="en-US" sz="2400" dirty="0" smtClean="0"/>
            <a:t>Introduction</a:t>
          </a:r>
          <a:endParaRPr lang="en-US" sz="2400" dirty="0"/>
        </a:p>
      </dgm:t>
    </dgm:pt>
    <dgm:pt modelId="{7A6ACD23-D15C-4C99-9A1B-C615B9F6DC27}" type="parTrans" cxnId="{D5255889-0AA5-4B80-869F-CA76228CA657}">
      <dgm:prSet custT="1"/>
      <dgm:spPr/>
      <dgm:t>
        <a:bodyPr/>
        <a:lstStyle/>
        <a:p>
          <a:endParaRPr lang="en-US" sz="2000"/>
        </a:p>
      </dgm:t>
    </dgm:pt>
    <dgm:pt modelId="{37444AC1-2CA3-4095-9948-D2696ECCEB79}" type="sibTrans" cxnId="{D5255889-0AA5-4B80-869F-CA76228CA657}">
      <dgm:prSet/>
      <dgm:spPr/>
      <dgm:t>
        <a:bodyPr/>
        <a:lstStyle/>
        <a:p>
          <a:endParaRPr lang="en-US"/>
        </a:p>
      </dgm:t>
    </dgm:pt>
    <dgm:pt modelId="{080E9F5B-FD1E-4E56-BADE-A32B782C867A}">
      <dgm:prSet phldrT="[Text]" custT="1"/>
      <dgm:spPr/>
      <dgm:t>
        <a:bodyPr/>
        <a:lstStyle/>
        <a:p>
          <a:r>
            <a:rPr lang="en-US" sz="2400" dirty="0"/>
            <a:t>Illustration</a:t>
          </a:r>
        </a:p>
      </dgm:t>
    </dgm:pt>
    <dgm:pt modelId="{01C31A71-3A30-4A8C-8171-32654A304076}" type="parTrans" cxnId="{0738152C-BA16-4928-8163-41CE44019034}">
      <dgm:prSet custT="1"/>
      <dgm:spPr/>
      <dgm:t>
        <a:bodyPr/>
        <a:lstStyle/>
        <a:p>
          <a:endParaRPr lang="en-US" sz="2000"/>
        </a:p>
      </dgm:t>
    </dgm:pt>
    <dgm:pt modelId="{FC3C678D-1CB4-44EA-A1EB-1E1BD55A6275}" type="sibTrans" cxnId="{0738152C-BA16-4928-8163-41CE44019034}">
      <dgm:prSet/>
      <dgm:spPr/>
      <dgm:t>
        <a:bodyPr/>
        <a:lstStyle/>
        <a:p>
          <a:endParaRPr lang="en-US"/>
        </a:p>
      </dgm:t>
    </dgm:pt>
    <dgm:pt modelId="{B2EB8EF3-2E33-4F6E-A712-B7D461231BA3}">
      <dgm:prSet phldrT="[Text]" custT="1"/>
      <dgm:spPr/>
      <dgm:t>
        <a:bodyPr/>
        <a:lstStyle/>
        <a:p>
          <a:r>
            <a:rPr lang="en-US" sz="2400" dirty="0"/>
            <a:t>Mastery</a:t>
          </a:r>
        </a:p>
      </dgm:t>
    </dgm:pt>
    <dgm:pt modelId="{80B4F5F2-A571-4DFB-88AC-2A54E343BA27}" type="parTrans" cxnId="{A6FE77E3-55A9-46E2-BB3D-808385CC0B2D}">
      <dgm:prSet custT="1"/>
      <dgm:spPr/>
      <dgm:t>
        <a:bodyPr/>
        <a:lstStyle/>
        <a:p>
          <a:endParaRPr lang="en-US" sz="2000"/>
        </a:p>
      </dgm:t>
    </dgm:pt>
    <dgm:pt modelId="{FB828FED-91D5-476E-B291-FA57776725EC}" type="sibTrans" cxnId="{A6FE77E3-55A9-46E2-BB3D-808385CC0B2D}">
      <dgm:prSet/>
      <dgm:spPr/>
      <dgm:t>
        <a:bodyPr/>
        <a:lstStyle/>
        <a:p>
          <a:endParaRPr lang="en-US"/>
        </a:p>
      </dgm:t>
    </dgm:pt>
    <dgm:pt modelId="{22E9DEA3-EDC6-4F3D-8A3D-CA4EAB5D3354}">
      <dgm:prSet phldrT="[Text]" custT="1"/>
      <dgm:spPr/>
      <dgm:t>
        <a:bodyPr/>
        <a:lstStyle/>
        <a:p>
          <a:r>
            <a:rPr lang="en-US" sz="2400" dirty="0" smtClean="0"/>
            <a:t>Practicing</a:t>
          </a:r>
          <a:endParaRPr lang="en-US" sz="2400" dirty="0"/>
        </a:p>
      </dgm:t>
    </dgm:pt>
    <dgm:pt modelId="{FC21C05F-5101-4EFB-8311-70B9F6D6419E}" type="parTrans" cxnId="{3F3A7AB2-113B-4F90-BC5C-C377DB54150C}">
      <dgm:prSet custT="1"/>
      <dgm:spPr/>
      <dgm:t>
        <a:bodyPr/>
        <a:lstStyle/>
        <a:p>
          <a:endParaRPr lang="en-US" sz="2000"/>
        </a:p>
      </dgm:t>
    </dgm:pt>
    <dgm:pt modelId="{E1074D75-9895-47DA-81FD-C6B0A7FB6E42}" type="sibTrans" cxnId="{3F3A7AB2-113B-4F90-BC5C-C377DB54150C}">
      <dgm:prSet/>
      <dgm:spPr/>
      <dgm:t>
        <a:bodyPr/>
        <a:lstStyle/>
        <a:p>
          <a:endParaRPr lang="en-US"/>
        </a:p>
      </dgm:t>
    </dgm:pt>
    <dgm:pt modelId="{9CAB2DAA-8CA1-4A66-8EA0-C34787ADD9C9}">
      <dgm:prSet phldrT="[Text]" custT="1"/>
      <dgm:spPr/>
      <dgm:t>
        <a:bodyPr/>
        <a:lstStyle/>
        <a:p>
          <a:r>
            <a:rPr lang="en-US" sz="2400" dirty="0"/>
            <a:t>Reflection</a:t>
          </a:r>
        </a:p>
      </dgm:t>
    </dgm:pt>
    <dgm:pt modelId="{76C38F2A-FAC8-41CB-9EFF-7C5472405C3A}" type="parTrans" cxnId="{1D9C1195-BF23-48DB-8B0F-7F8F9D888BE4}">
      <dgm:prSet custT="1"/>
      <dgm:spPr/>
      <dgm:t>
        <a:bodyPr/>
        <a:lstStyle/>
        <a:p>
          <a:endParaRPr lang="en-US" sz="2000"/>
        </a:p>
      </dgm:t>
    </dgm:pt>
    <dgm:pt modelId="{1CBA5AF5-200D-4B97-8633-423835CA4F04}" type="sibTrans" cxnId="{1D9C1195-BF23-48DB-8B0F-7F8F9D888BE4}">
      <dgm:prSet/>
      <dgm:spPr/>
      <dgm:t>
        <a:bodyPr/>
        <a:lstStyle/>
        <a:p>
          <a:endParaRPr lang="en-US"/>
        </a:p>
      </dgm:t>
    </dgm:pt>
    <dgm:pt modelId="{234523BC-3F76-41AF-B32D-FBB631C0845A}">
      <dgm:prSet phldrT="[Text]" custT="1"/>
      <dgm:spPr/>
      <dgm:t>
        <a:bodyPr/>
        <a:lstStyle/>
        <a:p>
          <a:r>
            <a:rPr lang="en-US" sz="2400" dirty="0" smtClean="0"/>
            <a:t>Evaluation</a:t>
          </a:r>
          <a:endParaRPr lang="en-US" sz="2400" dirty="0"/>
        </a:p>
      </dgm:t>
    </dgm:pt>
    <dgm:pt modelId="{D39B23E4-AB9C-43EE-8D82-091D29E3539D}" type="parTrans" cxnId="{B085A014-0C90-4576-A350-A87CB2E882EB}">
      <dgm:prSet custT="1"/>
      <dgm:spPr/>
      <dgm:t>
        <a:bodyPr/>
        <a:lstStyle/>
        <a:p>
          <a:endParaRPr lang="en-US" sz="2000"/>
        </a:p>
      </dgm:t>
    </dgm:pt>
    <dgm:pt modelId="{66131F4C-A0D4-46F2-9DC1-CD69E94C9324}" type="sibTrans" cxnId="{B085A014-0C90-4576-A350-A87CB2E882EB}">
      <dgm:prSet/>
      <dgm:spPr/>
      <dgm:t>
        <a:bodyPr/>
        <a:lstStyle/>
        <a:p>
          <a:endParaRPr lang="en-US"/>
        </a:p>
      </dgm:t>
    </dgm:pt>
    <dgm:pt modelId="{41DBB90B-FA7E-49AA-AB44-38A89541E87C}" type="pres">
      <dgm:prSet presAssocID="{9280DA37-947C-4FD6-A4B6-DFAA219E6D38}" presName="cycle" presStyleCnt="0">
        <dgm:presLayoutVars>
          <dgm:chMax val="1"/>
          <dgm:dir/>
          <dgm:animLvl val="ctr"/>
          <dgm:resizeHandles val="exact"/>
        </dgm:presLayoutVars>
      </dgm:prSet>
      <dgm:spPr/>
      <dgm:t>
        <a:bodyPr/>
        <a:lstStyle/>
        <a:p>
          <a:endParaRPr lang="en-US"/>
        </a:p>
      </dgm:t>
    </dgm:pt>
    <dgm:pt modelId="{7CBCEEB6-5056-455A-AED2-EF60424601D5}" type="pres">
      <dgm:prSet presAssocID="{2A3D3B3C-F15E-4E3E-A2F7-ADA158FC7655}" presName="centerShape" presStyleLbl="node0" presStyleIdx="0" presStyleCnt="1"/>
      <dgm:spPr/>
      <dgm:t>
        <a:bodyPr/>
        <a:lstStyle/>
        <a:p>
          <a:endParaRPr lang="en-US"/>
        </a:p>
      </dgm:t>
    </dgm:pt>
    <dgm:pt modelId="{A5A8EC38-0FD4-40E3-AC3D-31ACFDC11895}" type="pres">
      <dgm:prSet presAssocID="{7A6ACD23-D15C-4C99-9A1B-C615B9F6DC27}" presName="Name9" presStyleLbl="parChTrans1D2" presStyleIdx="0" presStyleCnt="6"/>
      <dgm:spPr/>
      <dgm:t>
        <a:bodyPr/>
        <a:lstStyle/>
        <a:p>
          <a:endParaRPr lang="en-US"/>
        </a:p>
      </dgm:t>
    </dgm:pt>
    <dgm:pt modelId="{2464CB12-2F06-4ECD-AE8E-F4C6BCC679BA}" type="pres">
      <dgm:prSet presAssocID="{7A6ACD23-D15C-4C99-9A1B-C615B9F6DC27}" presName="connTx" presStyleLbl="parChTrans1D2" presStyleIdx="0" presStyleCnt="6"/>
      <dgm:spPr/>
      <dgm:t>
        <a:bodyPr/>
        <a:lstStyle/>
        <a:p>
          <a:endParaRPr lang="en-US"/>
        </a:p>
      </dgm:t>
    </dgm:pt>
    <dgm:pt modelId="{64FC6155-E57E-456A-8C44-B1A8D09D17B4}" type="pres">
      <dgm:prSet presAssocID="{190778D9-1332-4CA2-A985-CDA5A758B19F}" presName="node" presStyleLbl="node1" presStyleIdx="0" presStyleCnt="6" custScaleX="123728">
        <dgm:presLayoutVars>
          <dgm:bulletEnabled val="1"/>
        </dgm:presLayoutVars>
      </dgm:prSet>
      <dgm:spPr/>
      <dgm:t>
        <a:bodyPr/>
        <a:lstStyle/>
        <a:p>
          <a:endParaRPr lang="en-US"/>
        </a:p>
      </dgm:t>
    </dgm:pt>
    <dgm:pt modelId="{B9A45D5A-02B7-4207-87E6-BBB75EEBB857}" type="pres">
      <dgm:prSet presAssocID="{01C31A71-3A30-4A8C-8171-32654A304076}" presName="Name9" presStyleLbl="parChTrans1D2" presStyleIdx="1" presStyleCnt="6"/>
      <dgm:spPr/>
      <dgm:t>
        <a:bodyPr/>
        <a:lstStyle/>
        <a:p>
          <a:endParaRPr lang="en-US"/>
        </a:p>
      </dgm:t>
    </dgm:pt>
    <dgm:pt modelId="{B5EDCB81-CDA8-475E-BDBF-9FBCD48B0A94}" type="pres">
      <dgm:prSet presAssocID="{01C31A71-3A30-4A8C-8171-32654A304076}" presName="connTx" presStyleLbl="parChTrans1D2" presStyleIdx="1" presStyleCnt="6"/>
      <dgm:spPr/>
      <dgm:t>
        <a:bodyPr/>
        <a:lstStyle/>
        <a:p>
          <a:endParaRPr lang="en-US"/>
        </a:p>
      </dgm:t>
    </dgm:pt>
    <dgm:pt modelId="{EDC9ECAB-9158-4510-BD96-45401DDAB10A}" type="pres">
      <dgm:prSet presAssocID="{080E9F5B-FD1E-4E56-BADE-A32B782C867A}" presName="node" presStyleLbl="node1" presStyleIdx="1" presStyleCnt="6" custScaleX="108881">
        <dgm:presLayoutVars>
          <dgm:bulletEnabled val="1"/>
        </dgm:presLayoutVars>
      </dgm:prSet>
      <dgm:spPr/>
      <dgm:t>
        <a:bodyPr/>
        <a:lstStyle/>
        <a:p>
          <a:endParaRPr lang="en-US"/>
        </a:p>
      </dgm:t>
    </dgm:pt>
    <dgm:pt modelId="{BBCBAC6B-BA8B-4AC6-BE14-17C6BF77D550}" type="pres">
      <dgm:prSet presAssocID="{FC21C05F-5101-4EFB-8311-70B9F6D6419E}" presName="Name9" presStyleLbl="parChTrans1D2" presStyleIdx="2" presStyleCnt="6"/>
      <dgm:spPr/>
      <dgm:t>
        <a:bodyPr/>
        <a:lstStyle/>
        <a:p>
          <a:endParaRPr lang="en-US"/>
        </a:p>
      </dgm:t>
    </dgm:pt>
    <dgm:pt modelId="{84BF4879-695B-4441-8A1E-52E2C4CA783E}" type="pres">
      <dgm:prSet presAssocID="{FC21C05F-5101-4EFB-8311-70B9F6D6419E}" presName="connTx" presStyleLbl="parChTrans1D2" presStyleIdx="2" presStyleCnt="6"/>
      <dgm:spPr/>
      <dgm:t>
        <a:bodyPr/>
        <a:lstStyle/>
        <a:p>
          <a:endParaRPr lang="en-US"/>
        </a:p>
      </dgm:t>
    </dgm:pt>
    <dgm:pt modelId="{93212C53-B95A-4100-BD3B-1777CE3BA402}" type="pres">
      <dgm:prSet presAssocID="{22E9DEA3-EDC6-4F3D-8A3D-CA4EAB5D3354}" presName="node" presStyleLbl="node1" presStyleIdx="2" presStyleCnt="6" custScaleX="108881">
        <dgm:presLayoutVars>
          <dgm:bulletEnabled val="1"/>
        </dgm:presLayoutVars>
      </dgm:prSet>
      <dgm:spPr/>
      <dgm:t>
        <a:bodyPr/>
        <a:lstStyle/>
        <a:p>
          <a:endParaRPr lang="en-US"/>
        </a:p>
      </dgm:t>
    </dgm:pt>
    <dgm:pt modelId="{07738210-4450-4741-85F6-906FDFAB7221}" type="pres">
      <dgm:prSet presAssocID="{D39B23E4-AB9C-43EE-8D82-091D29E3539D}" presName="Name9" presStyleLbl="parChTrans1D2" presStyleIdx="3" presStyleCnt="6"/>
      <dgm:spPr/>
      <dgm:t>
        <a:bodyPr/>
        <a:lstStyle/>
        <a:p>
          <a:endParaRPr lang="en-US"/>
        </a:p>
      </dgm:t>
    </dgm:pt>
    <dgm:pt modelId="{1FC81007-7978-4C98-B19B-A1D28479FECF}" type="pres">
      <dgm:prSet presAssocID="{D39B23E4-AB9C-43EE-8D82-091D29E3539D}" presName="connTx" presStyleLbl="parChTrans1D2" presStyleIdx="3" presStyleCnt="6"/>
      <dgm:spPr/>
      <dgm:t>
        <a:bodyPr/>
        <a:lstStyle/>
        <a:p>
          <a:endParaRPr lang="en-US"/>
        </a:p>
      </dgm:t>
    </dgm:pt>
    <dgm:pt modelId="{A33DB391-C1E0-40B4-B42A-5E3E87D899B1}" type="pres">
      <dgm:prSet presAssocID="{234523BC-3F76-41AF-B32D-FBB631C0845A}" presName="node" presStyleLbl="node1" presStyleIdx="3" presStyleCnt="6" custScaleX="113830">
        <dgm:presLayoutVars>
          <dgm:bulletEnabled val="1"/>
        </dgm:presLayoutVars>
      </dgm:prSet>
      <dgm:spPr/>
      <dgm:t>
        <a:bodyPr/>
        <a:lstStyle/>
        <a:p>
          <a:endParaRPr lang="en-US"/>
        </a:p>
      </dgm:t>
    </dgm:pt>
    <dgm:pt modelId="{0E26E62F-6248-4F33-9B17-BAA9B4D688C2}" type="pres">
      <dgm:prSet presAssocID="{76C38F2A-FAC8-41CB-9EFF-7C5472405C3A}" presName="Name9" presStyleLbl="parChTrans1D2" presStyleIdx="4" presStyleCnt="6"/>
      <dgm:spPr/>
      <dgm:t>
        <a:bodyPr/>
        <a:lstStyle/>
        <a:p>
          <a:endParaRPr lang="en-US"/>
        </a:p>
      </dgm:t>
    </dgm:pt>
    <dgm:pt modelId="{BE256006-E005-4DCA-8C38-FAC6E86E7288}" type="pres">
      <dgm:prSet presAssocID="{76C38F2A-FAC8-41CB-9EFF-7C5472405C3A}" presName="connTx" presStyleLbl="parChTrans1D2" presStyleIdx="4" presStyleCnt="6"/>
      <dgm:spPr/>
      <dgm:t>
        <a:bodyPr/>
        <a:lstStyle/>
        <a:p>
          <a:endParaRPr lang="en-US"/>
        </a:p>
      </dgm:t>
    </dgm:pt>
    <dgm:pt modelId="{0EF26E24-5506-4E71-AE1B-028E0B07B1CD}" type="pres">
      <dgm:prSet presAssocID="{9CAB2DAA-8CA1-4A66-8EA0-C34787ADD9C9}" presName="node" presStyleLbl="node1" presStyleIdx="4" presStyleCnt="6" custScaleX="108881">
        <dgm:presLayoutVars>
          <dgm:bulletEnabled val="1"/>
        </dgm:presLayoutVars>
      </dgm:prSet>
      <dgm:spPr/>
      <dgm:t>
        <a:bodyPr/>
        <a:lstStyle/>
        <a:p>
          <a:endParaRPr lang="en-US"/>
        </a:p>
      </dgm:t>
    </dgm:pt>
    <dgm:pt modelId="{BE30F72B-74C9-4E71-8E88-87F0A05721C4}" type="pres">
      <dgm:prSet presAssocID="{80B4F5F2-A571-4DFB-88AC-2A54E343BA27}" presName="Name9" presStyleLbl="parChTrans1D2" presStyleIdx="5" presStyleCnt="6"/>
      <dgm:spPr/>
      <dgm:t>
        <a:bodyPr/>
        <a:lstStyle/>
        <a:p>
          <a:endParaRPr lang="en-US"/>
        </a:p>
      </dgm:t>
    </dgm:pt>
    <dgm:pt modelId="{734B7F4E-D27F-4DBC-BAFE-2A60BA4C309A}" type="pres">
      <dgm:prSet presAssocID="{80B4F5F2-A571-4DFB-88AC-2A54E343BA27}" presName="connTx" presStyleLbl="parChTrans1D2" presStyleIdx="5" presStyleCnt="6"/>
      <dgm:spPr/>
      <dgm:t>
        <a:bodyPr/>
        <a:lstStyle/>
        <a:p>
          <a:endParaRPr lang="en-US"/>
        </a:p>
      </dgm:t>
    </dgm:pt>
    <dgm:pt modelId="{09E4E3E2-B1CB-4C74-9114-E7F9AFB47580}" type="pres">
      <dgm:prSet presAssocID="{B2EB8EF3-2E33-4F6E-A712-B7D461231BA3}" presName="node" presStyleLbl="node1" presStyleIdx="5" presStyleCnt="6" custScaleX="108881">
        <dgm:presLayoutVars>
          <dgm:bulletEnabled val="1"/>
        </dgm:presLayoutVars>
      </dgm:prSet>
      <dgm:spPr/>
      <dgm:t>
        <a:bodyPr/>
        <a:lstStyle/>
        <a:p>
          <a:endParaRPr lang="en-US"/>
        </a:p>
      </dgm:t>
    </dgm:pt>
  </dgm:ptLst>
  <dgm:cxnLst>
    <dgm:cxn modelId="{1FE260E0-CB70-42FF-91EC-8F1D6DAA85FD}" type="presOf" srcId="{7A6ACD23-D15C-4C99-9A1B-C615B9F6DC27}" destId="{2464CB12-2F06-4ECD-AE8E-F4C6BCC679BA}" srcOrd="1" destOrd="0" presId="urn:microsoft.com/office/officeart/2005/8/layout/radial1"/>
    <dgm:cxn modelId="{E8FC608A-304D-4302-9626-4F0097382D43}" type="presOf" srcId="{FC21C05F-5101-4EFB-8311-70B9F6D6419E}" destId="{84BF4879-695B-4441-8A1E-52E2C4CA783E}" srcOrd="1" destOrd="0" presId="urn:microsoft.com/office/officeart/2005/8/layout/radial1"/>
    <dgm:cxn modelId="{60E73D8C-9BFA-4418-AE8D-7E4A1BBE9C16}" type="presOf" srcId="{80B4F5F2-A571-4DFB-88AC-2A54E343BA27}" destId="{734B7F4E-D27F-4DBC-BAFE-2A60BA4C309A}" srcOrd="1" destOrd="0" presId="urn:microsoft.com/office/officeart/2005/8/layout/radial1"/>
    <dgm:cxn modelId="{3F3A7AB2-113B-4F90-BC5C-C377DB54150C}" srcId="{2A3D3B3C-F15E-4E3E-A2F7-ADA158FC7655}" destId="{22E9DEA3-EDC6-4F3D-8A3D-CA4EAB5D3354}" srcOrd="2" destOrd="0" parTransId="{FC21C05F-5101-4EFB-8311-70B9F6D6419E}" sibTransId="{E1074D75-9895-47DA-81FD-C6B0A7FB6E42}"/>
    <dgm:cxn modelId="{0D5320BC-C8A1-4C6D-9DF5-39327C8A4FFD}" type="presOf" srcId="{234523BC-3F76-41AF-B32D-FBB631C0845A}" destId="{A33DB391-C1E0-40B4-B42A-5E3E87D899B1}" srcOrd="0" destOrd="0" presId="urn:microsoft.com/office/officeart/2005/8/layout/radial1"/>
    <dgm:cxn modelId="{BA68F00D-20BA-4208-ADB2-EA9F872F71F0}" type="presOf" srcId="{7A6ACD23-D15C-4C99-9A1B-C615B9F6DC27}" destId="{A5A8EC38-0FD4-40E3-AC3D-31ACFDC11895}" srcOrd="0" destOrd="0" presId="urn:microsoft.com/office/officeart/2005/8/layout/radial1"/>
    <dgm:cxn modelId="{F219CF43-8396-4364-A707-DBF28472C7D0}" type="presOf" srcId="{080E9F5B-FD1E-4E56-BADE-A32B782C867A}" destId="{EDC9ECAB-9158-4510-BD96-45401DDAB10A}" srcOrd="0" destOrd="0" presId="urn:microsoft.com/office/officeart/2005/8/layout/radial1"/>
    <dgm:cxn modelId="{A047DD9F-90F7-4652-8930-CD1E9F003585}" type="presOf" srcId="{9280DA37-947C-4FD6-A4B6-DFAA219E6D38}" destId="{41DBB90B-FA7E-49AA-AB44-38A89541E87C}" srcOrd="0" destOrd="0" presId="urn:microsoft.com/office/officeart/2005/8/layout/radial1"/>
    <dgm:cxn modelId="{F02436DE-6399-4C6C-8120-5FEBAACF13E1}" type="presOf" srcId="{D39B23E4-AB9C-43EE-8D82-091D29E3539D}" destId="{07738210-4450-4741-85F6-906FDFAB7221}" srcOrd="0" destOrd="0" presId="urn:microsoft.com/office/officeart/2005/8/layout/radial1"/>
    <dgm:cxn modelId="{86E884D1-30AB-4A58-9AD5-E398724F2835}" type="presOf" srcId="{76C38F2A-FAC8-41CB-9EFF-7C5472405C3A}" destId="{BE256006-E005-4DCA-8C38-FAC6E86E7288}" srcOrd="1" destOrd="0" presId="urn:microsoft.com/office/officeart/2005/8/layout/radial1"/>
    <dgm:cxn modelId="{23312459-9CB9-4601-85F2-DE446D6EFE1B}" type="presOf" srcId="{190778D9-1332-4CA2-A985-CDA5A758B19F}" destId="{64FC6155-E57E-456A-8C44-B1A8D09D17B4}" srcOrd="0" destOrd="0" presId="urn:microsoft.com/office/officeart/2005/8/layout/radial1"/>
    <dgm:cxn modelId="{33C04E76-2E84-43A3-BA5E-895F5AE1594A}" type="presOf" srcId="{B2EB8EF3-2E33-4F6E-A712-B7D461231BA3}" destId="{09E4E3E2-B1CB-4C74-9114-E7F9AFB47580}" srcOrd="0" destOrd="0" presId="urn:microsoft.com/office/officeart/2005/8/layout/radial1"/>
    <dgm:cxn modelId="{A6FE77E3-55A9-46E2-BB3D-808385CC0B2D}" srcId="{2A3D3B3C-F15E-4E3E-A2F7-ADA158FC7655}" destId="{B2EB8EF3-2E33-4F6E-A712-B7D461231BA3}" srcOrd="5" destOrd="0" parTransId="{80B4F5F2-A571-4DFB-88AC-2A54E343BA27}" sibTransId="{FB828FED-91D5-476E-B291-FA57776725EC}"/>
    <dgm:cxn modelId="{2C5F2169-76CD-48C6-B9B2-39B7C661D231}" type="presOf" srcId="{01C31A71-3A30-4A8C-8171-32654A304076}" destId="{B5EDCB81-CDA8-475E-BDBF-9FBCD48B0A94}" srcOrd="1" destOrd="0" presId="urn:microsoft.com/office/officeart/2005/8/layout/radial1"/>
    <dgm:cxn modelId="{273A3780-2165-4CB1-BA8C-AEBB57B2B751}" type="presOf" srcId="{2A3D3B3C-F15E-4E3E-A2F7-ADA158FC7655}" destId="{7CBCEEB6-5056-455A-AED2-EF60424601D5}" srcOrd="0" destOrd="0" presId="urn:microsoft.com/office/officeart/2005/8/layout/radial1"/>
    <dgm:cxn modelId="{DE6D7F1D-9BFA-4362-8291-55A4B18DBA59}" type="presOf" srcId="{80B4F5F2-A571-4DFB-88AC-2A54E343BA27}" destId="{BE30F72B-74C9-4E71-8E88-87F0A05721C4}" srcOrd="0" destOrd="0" presId="urn:microsoft.com/office/officeart/2005/8/layout/radial1"/>
    <dgm:cxn modelId="{DC955E83-3E56-450B-910E-19DB6BAD5510}" type="presOf" srcId="{76C38F2A-FAC8-41CB-9EFF-7C5472405C3A}" destId="{0E26E62F-6248-4F33-9B17-BAA9B4D688C2}" srcOrd="0" destOrd="0" presId="urn:microsoft.com/office/officeart/2005/8/layout/radial1"/>
    <dgm:cxn modelId="{B085A014-0C90-4576-A350-A87CB2E882EB}" srcId="{2A3D3B3C-F15E-4E3E-A2F7-ADA158FC7655}" destId="{234523BC-3F76-41AF-B32D-FBB631C0845A}" srcOrd="3" destOrd="0" parTransId="{D39B23E4-AB9C-43EE-8D82-091D29E3539D}" sibTransId="{66131F4C-A0D4-46F2-9DC1-CD69E94C9324}"/>
    <dgm:cxn modelId="{D0411895-AF73-45C9-8359-DF8559BD2D44}" type="presOf" srcId="{9CAB2DAA-8CA1-4A66-8EA0-C34787ADD9C9}" destId="{0EF26E24-5506-4E71-AE1B-028E0B07B1CD}" srcOrd="0" destOrd="0" presId="urn:microsoft.com/office/officeart/2005/8/layout/radial1"/>
    <dgm:cxn modelId="{1D9C1195-BF23-48DB-8B0F-7F8F9D888BE4}" srcId="{2A3D3B3C-F15E-4E3E-A2F7-ADA158FC7655}" destId="{9CAB2DAA-8CA1-4A66-8EA0-C34787ADD9C9}" srcOrd="4" destOrd="0" parTransId="{76C38F2A-FAC8-41CB-9EFF-7C5472405C3A}" sibTransId="{1CBA5AF5-200D-4B97-8633-423835CA4F04}"/>
    <dgm:cxn modelId="{3DECFE58-26F5-4137-9CE6-D7B770BD2978}" type="presOf" srcId="{22E9DEA3-EDC6-4F3D-8A3D-CA4EAB5D3354}" destId="{93212C53-B95A-4100-BD3B-1777CE3BA402}" srcOrd="0" destOrd="0" presId="urn:microsoft.com/office/officeart/2005/8/layout/radial1"/>
    <dgm:cxn modelId="{D5255889-0AA5-4B80-869F-CA76228CA657}" srcId="{2A3D3B3C-F15E-4E3E-A2F7-ADA158FC7655}" destId="{190778D9-1332-4CA2-A985-CDA5A758B19F}" srcOrd="0" destOrd="0" parTransId="{7A6ACD23-D15C-4C99-9A1B-C615B9F6DC27}" sibTransId="{37444AC1-2CA3-4095-9948-D2696ECCEB79}"/>
    <dgm:cxn modelId="{EF3A5452-A229-4D07-A148-1FD684A5CEEF}" type="presOf" srcId="{01C31A71-3A30-4A8C-8171-32654A304076}" destId="{B9A45D5A-02B7-4207-87E6-BBB75EEBB857}" srcOrd="0" destOrd="0" presId="urn:microsoft.com/office/officeart/2005/8/layout/radial1"/>
    <dgm:cxn modelId="{0738152C-BA16-4928-8163-41CE44019034}" srcId="{2A3D3B3C-F15E-4E3E-A2F7-ADA158FC7655}" destId="{080E9F5B-FD1E-4E56-BADE-A32B782C867A}" srcOrd="1" destOrd="0" parTransId="{01C31A71-3A30-4A8C-8171-32654A304076}" sibTransId="{FC3C678D-1CB4-44EA-A1EB-1E1BD55A6275}"/>
    <dgm:cxn modelId="{D119FDE3-3454-4B59-9A66-C2667C50C600}" srcId="{9280DA37-947C-4FD6-A4B6-DFAA219E6D38}" destId="{2A3D3B3C-F15E-4E3E-A2F7-ADA158FC7655}" srcOrd="0" destOrd="0" parTransId="{51D40CC8-9170-4DE4-B178-62A89B198E4E}" sibTransId="{4DE5946D-F299-478E-AD7D-945C00CD65AF}"/>
    <dgm:cxn modelId="{031F0321-8CF1-4AAE-97B1-B900591C8017}" type="presOf" srcId="{FC21C05F-5101-4EFB-8311-70B9F6D6419E}" destId="{BBCBAC6B-BA8B-4AC6-BE14-17C6BF77D550}" srcOrd="0" destOrd="0" presId="urn:microsoft.com/office/officeart/2005/8/layout/radial1"/>
    <dgm:cxn modelId="{E3166982-0E25-4D1B-8A91-2F1A577F7A22}" type="presOf" srcId="{D39B23E4-AB9C-43EE-8D82-091D29E3539D}" destId="{1FC81007-7978-4C98-B19B-A1D28479FECF}" srcOrd="1" destOrd="0" presId="urn:microsoft.com/office/officeart/2005/8/layout/radial1"/>
    <dgm:cxn modelId="{E8CB5524-CC67-46DE-8250-942245C7C366}" type="presParOf" srcId="{41DBB90B-FA7E-49AA-AB44-38A89541E87C}" destId="{7CBCEEB6-5056-455A-AED2-EF60424601D5}" srcOrd="0" destOrd="0" presId="urn:microsoft.com/office/officeart/2005/8/layout/radial1"/>
    <dgm:cxn modelId="{BD30261D-BC8E-4474-96FE-92137F66DFD6}" type="presParOf" srcId="{41DBB90B-FA7E-49AA-AB44-38A89541E87C}" destId="{A5A8EC38-0FD4-40E3-AC3D-31ACFDC11895}" srcOrd="1" destOrd="0" presId="urn:microsoft.com/office/officeart/2005/8/layout/radial1"/>
    <dgm:cxn modelId="{5B9A09E1-E129-46FD-AB10-266698A728F8}" type="presParOf" srcId="{A5A8EC38-0FD4-40E3-AC3D-31ACFDC11895}" destId="{2464CB12-2F06-4ECD-AE8E-F4C6BCC679BA}" srcOrd="0" destOrd="0" presId="urn:microsoft.com/office/officeart/2005/8/layout/radial1"/>
    <dgm:cxn modelId="{C0B9154A-5021-4D20-99C7-99F1566393E5}" type="presParOf" srcId="{41DBB90B-FA7E-49AA-AB44-38A89541E87C}" destId="{64FC6155-E57E-456A-8C44-B1A8D09D17B4}" srcOrd="2" destOrd="0" presId="urn:microsoft.com/office/officeart/2005/8/layout/radial1"/>
    <dgm:cxn modelId="{D1F36627-DE67-4D20-B32A-EAF08C0F26C0}" type="presParOf" srcId="{41DBB90B-FA7E-49AA-AB44-38A89541E87C}" destId="{B9A45D5A-02B7-4207-87E6-BBB75EEBB857}" srcOrd="3" destOrd="0" presId="urn:microsoft.com/office/officeart/2005/8/layout/radial1"/>
    <dgm:cxn modelId="{B2F17D5C-8C2F-4104-B0FC-9A2A0265C24B}" type="presParOf" srcId="{B9A45D5A-02B7-4207-87E6-BBB75EEBB857}" destId="{B5EDCB81-CDA8-475E-BDBF-9FBCD48B0A94}" srcOrd="0" destOrd="0" presId="urn:microsoft.com/office/officeart/2005/8/layout/radial1"/>
    <dgm:cxn modelId="{D1B47878-F213-492B-B17D-F196D5A4C5E4}" type="presParOf" srcId="{41DBB90B-FA7E-49AA-AB44-38A89541E87C}" destId="{EDC9ECAB-9158-4510-BD96-45401DDAB10A}" srcOrd="4" destOrd="0" presId="urn:microsoft.com/office/officeart/2005/8/layout/radial1"/>
    <dgm:cxn modelId="{D3A8B933-E1C5-4DE7-AE28-9B67BBC27871}" type="presParOf" srcId="{41DBB90B-FA7E-49AA-AB44-38A89541E87C}" destId="{BBCBAC6B-BA8B-4AC6-BE14-17C6BF77D550}" srcOrd="5" destOrd="0" presId="urn:microsoft.com/office/officeart/2005/8/layout/radial1"/>
    <dgm:cxn modelId="{16DE599F-B252-4ABC-A8E0-DEE38DA9C9B7}" type="presParOf" srcId="{BBCBAC6B-BA8B-4AC6-BE14-17C6BF77D550}" destId="{84BF4879-695B-4441-8A1E-52E2C4CA783E}" srcOrd="0" destOrd="0" presId="urn:microsoft.com/office/officeart/2005/8/layout/radial1"/>
    <dgm:cxn modelId="{C00ABDA7-D303-48A0-8611-0151D52F03CD}" type="presParOf" srcId="{41DBB90B-FA7E-49AA-AB44-38A89541E87C}" destId="{93212C53-B95A-4100-BD3B-1777CE3BA402}" srcOrd="6" destOrd="0" presId="urn:microsoft.com/office/officeart/2005/8/layout/radial1"/>
    <dgm:cxn modelId="{C28EDFA5-0A12-44D6-B877-D77B49A58100}" type="presParOf" srcId="{41DBB90B-FA7E-49AA-AB44-38A89541E87C}" destId="{07738210-4450-4741-85F6-906FDFAB7221}" srcOrd="7" destOrd="0" presId="urn:microsoft.com/office/officeart/2005/8/layout/radial1"/>
    <dgm:cxn modelId="{8CAE134F-9542-4692-AEC9-30ADF503778D}" type="presParOf" srcId="{07738210-4450-4741-85F6-906FDFAB7221}" destId="{1FC81007-7978-4C98-B19B-A1D28479FECF}" srcOrd="0" destOrd="0" presId="urn:microsoft.com/office/officeart/2005/8/layout/radial1"/>
    <dgm:cxn modelId="{75CA0A94-6785-4DCC-AA2C-CB9E40550C01}" type="presParOf" srcId="{41DBB90B-FA7E-49AA-AB44-38A89541E87C}" destId="{A33DB391-C1E0-40B4-B42A-5E3E87D899B1}" srcOrd="8" destOrd="0" presId="urn:microsoft.com/office/officeart/2005/8/layout/radial1"/>
    <dgm:cxn modelId="{A3F0537A-759F-4D59-A763-2BD9E31E548E}" type="presParOf" srcId="{41DBB90B-FA7E-49AA-AB44-38A89541E87C}" destId="{0E26E62F-6248-4F33-9B17-BAA9B4D688C2}" srcOrd="9" destOrd="0" presId="urn:microsoft.com/office/officeart/2005/8/layout/radial1"/>
    <dgm:cxn modelId="{2FAA6BA0-A8AB-495D-B8CE-21B983347967}" type="presParOf" srcId="{0E26E62F-6248-4F33-9B17-BAA9B4D688C2}" destId="{BE256006-E005-4DCA-8C38-FAC6E86E7288}" srcOrd="0" destOrd="0" presId="urn:microsoft.com/office/officeart/2005/8/layout/radial1"/>
    <dgm:cxn modelId="{62606E78-40A6-429B-B490-7A473F6CF0C2}" type="presParOf" srcId="{41DBB90B-FA7E-49AA-AB44-38A89541E87C}" destId="{0EF26E24-5506-4E71-AE1B-028E0B07B1CD}" srcOrd="10" destOrd="0" presId="urn:microsoft.com/office/officeart/2005/8/layout/radial1"/>
    <dgm:cxn modelId="{05112C29-32C9-48E3-B185-8DCA665A4CFC}" type="presParOf" srcId="{41DBB90B-FA7E-49AA-AB44-38A89541E87C}" destId="{BE30F72B-74C9-4E71-8E88-87F0A05721C4}" srcOrd="11" destOrd="0" presId="urn:microsoft.com/office/officeart/2005/8/layout/radial1"/>
    <dgm:cxn modelId="{A3EB9CE6-0E80-47D7-9FEB-7346E8F4E3A6}" type="presParOf" srcId="{BE30F72B-74C9-4E71-8E88-87F0A05721C4}" destId="{734B7F4E-D27F-4DBC-BAFE-2A60BA4C309A}" srcOrd="0" destOrd="0" presId="urn:microsoft.com/office/officeart/2005/8/layout/radial1"/>
    <dgm:cxn modelId="{BDCE2857-46F0-4EDC-9BA6-648E9C06450C}" type="presParOf" srcId="{41DBB90B-FA7E-49AA-AB44-38A89541E87C}" destId="{09E4E3E2-B1CB-4C74-9114-E7F9AFB47580}"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CEEB6-5056-455A-AED2-EF60424601D5}">
      <dsp:nvSpPr>
        <dsp:cNvPr id="0" name=""/>
        <dsp:cNvSpPr/>
      </dsp:nvSpPr>
      <dsp:spPr>
        <a:xfrm>
          <a:off x="5540062" y="2434255"/>
          <a:ext cx="1847599" cy="1847599"/>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Adult Learning Principles</a:t>
          </a:r>
        </a:p>
      </dsp:txBody>
      <dsp:txXfrm>
        <a:off x="5810637" y="2704830"/>
        <a:ext cx="1306449" cy="1306449"/>
      </dsp:txXfrm>
    </dsp:sp>
    <dsp:sp modelId="{A5A8EC38-0FD4-40E3-AC3D-31ACFDC11895}">
      <dsp:nvSpPr>
        <dsp:cNvPr id="0" name=""/>
        <dsp:cNvSpPr/>
      </dsp:nvSpPr>
      <dsp:spPr>
        <a:xfrm rot="16200000">
          <a:off x="6184762" y="2142293"/>
          <a:ext cx="558198" cy="25725"/>
        </a:xfrm>
        <a:custGeom>
          <a:avLst/>
          <a:gdLst/>
          <a:ahLst/>
          <a:cxnLst/>
          <a:rect l="0" t="0" r="0" b="0"/>
          <a:pathLst>
            <a:path>
              <a:moveTo>
                <a:pt x="0" y="12862"/>
              </a:moveTo>
              <a:lnTo>
                <a:pt x="558198" y="12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6449907" y="2141201"/>
        <a:ext cx="27909" cy="27909"/>
      </dsp:txXfrm>
    </dsp:sp>
    <dsp:sp modelId="{64FC6155-E57E-456A-8C44-B1A8D09D17B4}">
      <dsp:nvSpPr>
        <dsp:cNvPr id="0" name=""/>
        <dsp:cNvSpPr/>
      </dsp:nvSpPr>
      <dsp:spPr>
        <a:xfrm>
          <a:off x="5320862" y="28457"/>
          <a:ext cx="2285998" cy="1847599"/>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Introduction</a:t>
          </a:r>
          <a:endParaRPr lang="en-US" sz="2400" kern="1200" dirty="0"/>
        </a:p>
      </dsp:txBody>
      <dsp:txXfrm>
        <a:off x="5655639" y="299032"/>
        <a:ext cx="1616444" cy="1306449"/>
      </dsp:txXfrm>
    </dsp:sp>
    <dsp:sp modelId="{B9A45D5A-02B7-4207-87E6-BBB75EEBB857}">
      <dsp:nvSpPr>
        <dsp:cNvPr id="0" name=""/>
        <dsp:cNvSpPr/>
      </dsp:nvSpPr>
      <dsp:spPr>
        <a:xfrm rot="19800000">
          <a:off x="7230489" y="2758617"/>
          <a:ext cx="498698" cy="25725"/>
        </a:xfrm>
        <a:custGeom>
          <a:avLst/>
          <a:gdLst/>
          <a:ahLst/>
          <a:cxnLst/>
          <a:rect l="0" t="0" r="0" b="0"/>
          <a:pathLst>
            <a:path>
              <a:moveTo>
                <a:pt x="0" y="12862"/>
              </a:moveTo>
              <a:lnTo>
                <a:pt x="498698" y="12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7467371" y="2759013"/>
        <a:ext cx="24934" cy="24934"/>
      </dsp:txXfrm>
    </dsp:sp>
    <dsp:sp modelId="{EDC9ECAB-9158-4510-BD96-45401DDAB10A}">
      <dsp:nvSpPr>
        <dsp:cNvPr id="0" name=""/>
        <dsp:cNvSpPr/>
      </dsp:nvSpPr>
      <dsp:spPr>
        <a:xfrm>
          <a:off x="7541501" y="1231356"/>
          <a:ext cx="2011685" cy="18475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Illustration</a:t>
          </a:r>
        </a:p>
      </dsp:txBody>
      <dsp:txXfrm>
        <a:off x="7836105" y="1501931"/>
        <a:ext cx="1422477" cy="1306449"/>
      </dsp:txXfrm>
    </dsp:sp>
    <dsp:sp modelId="{BBCBAC6B-BA8B-4AC6-BE14-17C6BF77D550}">
      <dsp:nvSpPr>
        <dsp:cNvPr id="0" name=""/>
        <dsp:cNvSpPr/>
      </dsp:nvSpPr>
      <dsp:spPr>
        <a:xfrm rot="1800000">
          <a:off x="7230489" y="3931766"/>
          <a:ext cx="498698" cy="25725"/>
        </a:xfrm>
        <a:custGeom>
          <a:avLst/>
          <a:gdLst/>
          <a:ahLst/>
          <a:cxnLst/>
          <a:rect l="0" t="0" r="0" b="0"/>
          <a:pathLst>
            <a:path>
              <a:moveTo>
                <a:pt x="0" y="12862"/>
              </a:moveTo>
              <a:lnTo>
                <a:pt x="498698" y="12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7467371" y="3932162"/>
        <a:ext cx="24934" cy="24934"/>
      </dsp:txXfrm>
    </dsp:sp>
    <dsp:sp modelId="{93212C53-B95A-4100-BD3B-1777CE3BA402}">
      <dsp:nvSpPr>
        <dsp:cNvPr id="0" name=""/>
        <dsp:cNvSpPr/>
      </dsp:nvSpPr>
      <dsp:spPr>
        <a:xfrm>
          <a:off x="7541501" y="3637154"/>
          <a:ext cx="2011685" cy="18475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Practicing</a:t>
          </a:r>
          <a:endParaRPr lang="en-US" sz="2400" kern="1200" dirty="0"/>
        </a:p>
      </dsp:txBody>
      <dsp:txXfrm>
        <a:off x="7836105" y="3907729"/>
        <a:ext cx="1422477" cy="1306449"/>
      </dsp:txXfrm>
    </dsp:sp>
    <dsp:sp modelId="{07738210-4450-4741-85F6-906FDFAB7221}">
      <dsp:nvSpPr>
        <dsp:cNvPr id="0" name=""/>
        <dsp:cNvSpPr/>
      </dsp:nvSpPr>
      <dsp:spPr>
        <a:xfrm rot="5400000">
          <a:off x="6184762" y="4548091"/>
          <a:ext cx="558198" cy="25725"/>
        </a:xfrm>
        <a:custGeom>
          <a:avLst/>
          <a:gdLst/>
          <a:ahLst/>
          <a:cxnLst/>
          <a:rect l="0" t="0" r="0" b="0"/>
          <a:pathLst>
            <a:path>
              <a:moveTo>
                <a:pt x="0" y="12862"/>
              </a:moveTo>
              <a:lnTo>
                <a:pt x="558198" y="12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6449907" y="4546998"/>
        <a:ext cx="27909" cy="27909"/>
      </dsp:txXfrm>
    </dsp:sp>
    <dsp:sp modelId="{A33DB391-C1E0-40B4-B42A-5E3E87D899B1}">
      <dsp:nvSpPr>
        <dsp:cNvPr id="0" name=""/>
        <dsp:cNvSpPr/>
      </dsp:nvSpPr>
      <dsp:spPr>
        <a:xfrm>
          <a:off x="5412300" y="4840052"/>
          <a:ext cx="2103122" cy="18475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Evaluation</a:t>
          </a:r>
          <a:endParaRPr lang="en-US" sz="2400" kern="1200" dirty="0"/>
        </a:p>
      </dsp:txBody>
      <dsp:txXfrm>
        <a:off x="5720295" y="5110627"/>
        <a:ext cx="1487132" cy="1306449"/>
      </dsp:txXfrm>
    </dsp:sp>
    <dsp:sp modelId="{0E26E62F-6248-4F33-9B17-BAA9B4D688C2}">
      <dsp:nvSpPr>
        <dsp:cNvPr id="0" name=""/>
        <dsp:cNvSpPr/>
      </dsp:nvSpPr>
      <dsp:spPr>
        <a:xfrm rot="9000000">
          <a:off x="5198536" y="3931766"/>
          <a:ext cx="498698" cy="25725"/>
        </a:xfrm>
        <a:custGeom>
          <a:avLst/>
          <a:gdLst/>
          <a:ahLst/>
          <a:cxnLst/>
          <a:rect l="0" t="0" r="0" b="0"/>
          <a:pathLst>
            <a:path>
              <a:moveTo>
                <a:pt x="0" y="12862"/>
              </a:moveTo>
              <a:lnTo>
                <a:pt x="498698" y="12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5435417" y="3932162"/>
        <a:ext cx="24934" cy="24934"/>
      </dsp:txXfrm>
    </dsp:sp>
    <dsp:sp modelId="{0EF26E24-5506-4E71-AE1B-028E0B07B1CD}">
      <dsp:nvSpPr>
        <dsp:cNvPr id="0" name=""/>
        <dsp:cNvSpPr/>
      </dsp:nvSpPr>
      <dsp:spPr>
        <a:xfrm>
          <a:off x="3374537" y="3637154"/>
          <a:ext cx="2011685" cy="18475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Reflection</a:t>
          </a:r>
        </a:p>
      </dsp:txBody>
      <dsp:txXfrm>
        <a:off x="3669141" y="3907729"/>
        <a:ext cx="1422477" cy="1306449"/>
      </dsp:txXfrm>
    </dsp:sp>
    <dsp:sp modelId="{BE30F72B-74C9-4E71-8E88-87F0A05721C4}">
      <dsp:nvSpPr>
        <dsp:cNvPr id="0" name=""/>
        <dsp:cNvSpPr/>
      </dsp:nvSpPr>
      <dsp:spPr>
        <a:xfrm rot="12600000">
          <a:off x="5198536" y="2758617"/>
          <a:ext cx="498698" cy="25725"/>
        </a:xfrm>
        <a:custGeom>
          <a:avLst/>
          <a:gdLst/>
          <a:ahLst/>
          <a:cxnLst/>
          <a:rect l="0" t="0" r="0" b="0"/>
          <a:pathLst>
            <a:path>
              <a:moveTo>
                <a:pt x="0" y="12862"/>
              </a:moveTo>
              <a:lnTo>
                <a:pt x="498698" y="12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5435417" y="2759013"/>
        <a:ext cx="24934" cy="24934"/>
      </dsp:txXfrm>
    </dsp:sp>
    <dsp:sp modelId="{09E4E3E2-B1CB-4C74-9114-E7F9AFB47580}">
      <dsp:nvSpPr>
        <dsp:cNvPr id="0" name=""/>
        <dsp:cNvSpPr/>
      </dsp:nvSpPr>
      <dsp:spPr>
        <a:xfrm>
          <a:off x="3374537" y="1231356"/>
          <a:ext cx="2011685" cy="18475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Mastery</a:t>
          </a:r>
        </a:p>
      </dsp:txBody>
      <dsp:txXfrm>
        <a:off x="3669141" y="1501931"/>
        <a:ext cx="1422477" cy="130644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r>
              <a:rPr lang="en-US" smtClean="0"/>
              <a:t>CDE APBS Session Materials online at: http://www.cde.state.co.us/mtss/adultlearningopportunities/apbs2017</a:t>
            </a: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D798AA05-AD07-47CB-B058-4E705BF755C3}" type="datetimeFigureOut">
              <a:rPr lang="en-US" smtClean="0"/>
              <a:t>3/3/2017</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636970AF-4BA1-444E-97C3-17E87DBC936F}" type="slidenum">
              <a:rPr lang="en-US" smtClean="0"/>
              <a:t>‹#›</a:t>
            </a:fld>
            <a:endParaRPr lang="en-US"/>
          </a:p>
        </p:txBody>
      </p:sp>
    </p:spTree>
    <p:extLst>
      <p:ext uri="{BB962C8B-B14F-4D97-AF65-F5344CB8AC3E}">
        <p14:creationId xmlns:p14="http://schemas.microsoft.com/office/powerpoint/2010/main" val="423304028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r>
              <a:rPr lang="en-US" smtClean="0"/>
              <a:t>CDE APBS Session Materials online at: http://www.cde.state.co.us/mtss/adultlearningopportunities/apbs2017</a:t>
            </a: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E68FDDF-4F05-43AA-A352-D3BC014618CA}" type="datetimeFigureOut">
              <a:rPr lang="en-US" smtClean="0"/>
              <a:t>3/3/2017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76AB643-1C83-46B1-A4FF-8E4A58FA665A}" type="slidenum">
              <a:rPr lang="en-US" smtClean="0"/>
              <a:t>‹#›</a:t>
            </a:fld>
            <a:endParaRPr lang="en-US"/>
          </a:p>
        </p:txBody>
      </p:sp>
    </p:spTree>
    <p:extLst>
      <p:ext uri="{BB962C8B-B14F-4D97-AF65-F5344CB8AC3E}">
        <p14:creationId xmlns:p14="http://schemas.microsoft.com/office/powerpoint/2010/main" val="245702644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hfrp.org/publications-resources/browse-our-publications/how-to-develop-a-logic-model-for-districtwide-family-engagement-strategi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AB643-1C83-46B1-A4FF-8E4A58FA665A}" type="slidenum">
              <a:rPr lang="en-US" smtClean="0"/>
              <a:t>1</a:t>
            </a:fld>
            <a:endParaRPr lang="en-US"/>
          </a:p>
        </p:txBody>
      </p:sp>
      <p:sp>
        <p:nvSpPr>
          <p:cNvPr id="5" name="Date Placeholder 4"/>
          <p:cNvSpPr>
            <a:spLocks noGrp="1"/>
          </p:cNvSpPr>
          <p:nvPr>
            <p:ph type="dt" idx="11"/>
          </p:nvPr>
        </p:nvSpPr>
        <p:spPr/>
        <p:txBody>
          <a:bodyPr/>
          <a:lstStyle/>
          <a:p>
            <a:fld id="{57D57B92-C6B9-4BF3-9BE5-73E103FD48DE}"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730345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screenshots of</a:t>
            </a:r>
            <a:r>
              <a:rPr lang="en-US" baseline="0" dirty="0" smtClean="0"/>
              <a:t> tools in the Guide.</a:t>
            </a:r>
          </a:p>
          <a:p>
            <a:r>
              <a:rPr lang="en-US" baseline="0" dirty="0" smtClean="0"/>
              <a:t>This slide: </a:t>
            </a:r>
            <a:r>
              <a:rPr lang="en-US" dirty="0" smtClean="0"/>
              <a:t>Referencing</a:t>
            </a:r>
            <a:r>
              <a:rPr lang="en-US" baseline="0" dirty="0" smtClean="0"/>
              <a:t> the “triangle” (tiered logic)</a:t>
            </a:r>
          </a:p>
          <a:p>
            <a:r>
              <a:rPr lang="en-US" baseline="0" dirty="0" smtClean="0"/>
              <a:t>-anecdote if time-permitting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15</a:t>
            </a:fld>
            <a:endParaRPr lang="en-US"/>
          </a:p>
        </p:txBody>
      </p:sp>
      <p:sp>
        <p:nvSpPr>
          <p:cNvPr id="5" name="Date Placeholder 4"/>
          <p:cNvSpPr>
            <a:spLocks noGrp="1"/>
          </p:cNvSpPr>
          <p:nvPr>
            <p:ph type="dt" idx="11"/>
          </p:nvPr>
        </p:nvSpPr>
        <p:spPr/>
        <p:txBody>
          <a:bodyPr/>
          <a:lstStyle/>
          <a:p>
            <a:fld id="{A3F1DCA4-3F82-4D36-A531-86F2F87543CE}"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29484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“we” think “we” the “system”; it is the global/universal/collective “we”</a:t>
            </a:r>
            <a:r>
              <a:rPr lang="en-US" baseline="0" dirty="0" smtClean="0"/>
              <a:t>; the “MTSS-</a:t>
            </a:r>
            <a:r>
              <a:rPr lang="en-US" baseline="0" dirty="0" err="1" smtClean="0"/>
              <a:t>rs</a:t>
            </a:r>
            <a:r>
              <a:rPr lang="en-US" baseline="0" dirty="0" smtClean="0"/>
              <a:t>”…</a:t>
            </a:r>
          </a:p>
          <a:p>
            <a:r>
              <a:rPr lang="en-US" baseline="0" dirty="0" smtClean="0"/>
              <a:t>We = collective PN</a:t>
            </a:r>
          </a:p>
          <a:p>
            <a:r>
              <a:rPr lang="en-US" baseline="0" dirty="0" smtClean="0"/>
              <a:t>We = “partners in progress”</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16</a:t>
            </a:fld>
            <a:endParaRPr lang="en-US"/>
          </a:p>
        </p:txBody>
      </p:sp>
      <p:sp>
        <p:nvSpPr>
          <p:cNvPr id="5" name="Date Placeholder 4"/>
          <p:cNvSpPr>
            <a:spLocks noGrp="1"/>
          </p:cNvSpPr>
          <p:nvPr>
            <p:ph type="dt" idx="11"/>
          </p:nvPr>
        </p:nvSpPr>
        <p:spPr/>
        <p:txBody>
          <a:bodyPr/>
          <a:lstStyle/>
          <a:p>
            <a:fld id="{0DEC14C3-3BFE-4D60-B132-105FDBCCD595}"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19908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the language you use…consider the</a:t>
            </a:r>
            <a:r>
              <a:rPr lang="en-US" baseline="0" dirty="0" smtClean="0"/>
              <a:t> partnering.</a:t>
            </a:r>
          </a:p>
          <a:p>
            <a:r>
              <a:rPr lang="en-US" baseline="0" dirty="0" smtClean="0"/>
              <a:t>Connections to other MTSS components.</a:t>
            </a:r>
          </a:p>
          <a:p>
            <a:r>
              <a:rPr lang="en-US" baseline="0" dirty="0" smtClean="0"/>
              <a:t>Connections to </a:t>
            </a:r>
            <a:r>
              <a:rPr lang="en-US" baseline="0" dirty="0" err="1" smtClean="0"/>
              <a:t>Impleme</a:t>
            </a:r>
            <a:r>
              <a:rPr lang="en-US" baseline="0" dirty="0" smtClean="0"/>
              <a:t>. Sci.</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17</a:t>
            </a:fld>
            <a:endParaRPr lang="en-US"/>
          </a:p>
        </p:txBody>
      </p:sp>
      <p:sp>
        <p:nvSpPr>
          <p:cNvPr id="5" name="Date Placeholder 4"/>
          <p:cNvSpPr>
            <a:spLocks noGrp="1"/>
          </p:cNvSpPr>
          <p:nvPr>
            <p:ph type="dt" idx="11"/>
          </p:nvPr>
        </p:nvSpPr>
        <p:spPr/>
        <p:txBody>
          <a:bodyPr/>
          <a:lstStyle/>
          <a:p>
            <a:fld id="{05F93111-435F-4CEB-87ED-6FCA306D2554}"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173370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Tools/resources on MTSS</a:t>
            </a:r>
            <a:r>
              <a:rPr lang="en-US" baseline="0" dirty="0" smtClean="0"/>
              <a:t> FSCP page. </a:t>
            </a:r>
          </a:p>
          <a:p>
            <a:r>
              <a:rPr lang="en-US" baseline="0" smtClean="0"/>
              <a:t>[Animate </a:t>
            </a:r>
            <a:r>
              <a:rPr lang="en-US" baseline="0" dirty="0" smtClean="0"/>
              <a:t>slide.]</a:t>
            </a:r>
          </a:p>
          <a:p>
            <a:r>
              <a:rPr lang="en-US" baseline="0" smtClean="0"/>
              <a:t>Including screenshot of Practice Profile (see full handout).</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21</a:t>
            </a:fld>
            <a:endParaRPr lang="en-US">
              <a:solidFill>
                <a:prstClr val="black"/>
              </a:solidFill>
            </a:endParaRPr>
          </a:p>
        </p:txBody>
      </p:sp>
      <p:sp>
        <p:nvSpPr>
          <p:cNvPr id="5" name="Date Placeholder 4"/>
          <p:cNvSpPr>
            <a:spLocks noGrp="1"/>
          </p:cNvSpPr>
          <p:nvPr>
            <p:ph type="dt" idx="11"/>
          </p:nvPr>
        </p:nvSpPr>
        <p:spPr/>
        <p:txBody>
          <a:bodyPr/>
          <a:lstStyle/>
          <a:p>
            <a:fld id="{32BAA2A6-8E9C-4D15-89A3-6FEBA7751D75}"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2161279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take a look and make a choice.</a:t>
            </a:r>
          </a:p>
          <a:p>
            <a:endParaRPr lang="en-US" dirty="0" smtClean="0"/>
          </a:p>
          <a:p>
            <a:r>
              <a:rPr lang="en-US" dirty="0" smtClean="0"/>
              <a:t>Then</a:t>
            </a:r>
            <a:r>
              <a:rPr lang="en-US" smtClean="0"/>
              <a:t>…(speaker) Link </a:t>
            </a:r>
            <a:r>
              <a:rPr lang="en-US" dirty="0" smtClean="0"/>
              <a:t>standards to </a:t>
            </a:r>
            <a:r>
              <a:rPr lang="en-US" dirty="0" err="1" smtClean="0"/>
              <a:t>elems</a:t>
            </a:r>
            <a:r>
              <a:rPr lang="en-US" dirty="0" smtClean="0"/>
              <a:t>.</a:t>
            </a:r>
            <a:r>
              <a:rPr lang="en-US" baseline="0" dirty="0" smtClean="0"/>
              <a:t> of bike.</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22</a:t>
            </a:fld>
            <a:endParaRPr lang="en-US"/>
          </a:p>
        </p:txBody>
      </p:sp>
      <p:sp>
        <p:nvSpPr>
          <p:cNvPr id="5" name="Date Placeholder 4"/>
          <p:cNvSpPr>
            <a:spLocks noGrp="1"/>
          </p:cNvSpPr>
          <p:nvPr>
            <p:ph type="dt" idx="11"/>
          </p:nvPr>
        </p:nvSpPr>
        <p:spPr/>
        <p:txBody>
          <a:bodyPr/>
          <a:lstStyle/>
          <a:p>
            <a:fld id="{20ADB5D5-C5D4-457E-A833-099A8C5F0D75}"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77570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quotation</a:t>
            </a:r>
            <a:r>
              <a:rPr lang="en-US" baseline="0" dirty="0" smtClean="0"/>
              <a:t> leads to some of the “how”. We always like to say that this work is not “person-specific” (or individual dependent); MTSS implementation demands certain elements, but it should be more than a solo project or a </a:t>
            </a:r>
            <a:r>
              <a:rPr lang="en-US" baseline="0" dirty="0" err="1" smtClean="0"/>
              <a:t>siloed</a:t>
            </a:r>
            <a:r>
              <a:rPr lang="en-US" baseline="0" dirty="0" smtClean="0"/>
              <a:t> activity. It is not “about the individual” –it’s not even about the individual STUDENT…it’s about every student. It IS about the processes and the drivers that ensure your system functions effectively to reach desired outcomes. </a:t>
            </a:r>
          </a:p>
          <a:p>
            <a:endParaRPr lang="en-US" baseline="0" dirty="0" smtClean="0"/>
          </a:p>
          <a:p>
            <a:r>
              <a:rPr lang="en-US" baseline="0" dirty="0" smtClean="0"/>
              <a:t>Systems change is about implementation and sustainability of: processes, protocols, procedures, and practices. “It’s not about the people” (as those can/should/do change). The system ‘sustains’.</a:t>
            </a:r>
          </a:p>
          <a:p>
            <a:endParaRPr lang="en-US" baseline="0" dirty="0" smtClean="0"/>
          </a:p>
          <a:p>
            <a:r>
              <a:rPr lang="en-US" baseline="0" dirty="0" smtClean="0"/>
              <a:t>It is not “a person” who implements systems change.</a:t>
            </a:r>
          </a:p>
          <a:p>
            <a:r>
              <a:rPr lang="en-US" baseline="0" dirty="0" smtClean="0"/>
              <a:t>(as in it’s not = ex: “Kim, the interventionist, does MTSS at our school.”)</a:t>
            </a:r>
            <a:endParaRPr lang="en-US" dirty="0"/>
          </a:p>
        </p:txBody>
      </p:sp>
      <p:sp>
        <p:nvSpPr>
          <p:cNvPr id="4" name="Header Placeholder 3"/>
          <p:cNvSpPr>
            <a:spLocks noGrp="1"/>
          </p:cNvSpPr>
          <p:nvPr>
            <p:ph type="hdr" sz="quarter" idx="10"/>
          </p:nvPr>
        </p:nvSpPr>
        <p:spPr/>
        <p:txBody>
          <a:bodyPr/>
          <a:lstStyle/>
          <a:p>
            <a:r>
              <a:rPr lang="en-US" smtClean="0"/>
              <a:t>CDE APBS Session Materials online at: http://www.cde.state.co.us/mtss/adultlearningopportunities/apbs2017</a:t>
            </a:r>
            <a:endParaRPr lang="en-US" dirty="0"/>
          </a:p>
        </p:txBody>
      </p:sp>
      <p:sp>
        <p:nvSpPr>
          <p:cNvPr id="5" name="Date Placeholder 4"/>
          <p:cNvSpPr>
            <a:spLocks noGrp="1"/>
          </p:cNvSpPr>
          <p:nvPr>
            <p:ph type="dt" idx="11"/>
          </p:nvPr>
        </p:nvSpPr>
        <p:spPr/>
        <p:txBody>
          <a:bodyPr/>
          <a:lstStyle/>
          <a:p>
            <a:r>
              <a:rPr lang="en-US" smtClean="0"/>
              <a:t>Dec. 9, 2015</a:t>
            </a:r>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pPr/>
              <a:t>27</a:t>
            </a:fld>
            <a:endParaRPr lang="en-US" dirty="0"/>
          </a:p>
        </p:txBody>
      </p:sp>
    </p:spTree>
    <p:extLst>
      <p:ext uri="{BB962C8B-B14F-4D97-AF65-F5344CB8AC3E}">
        <p14:creationId xmlns:p14="http://schemas.microsoft.com/office/powerpoint/2010/main" val="808423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Collaboratively constructed by CDE (SEA) &amp; PEAK (PTI): used within FSCP</a:t>
            </a:r>
            <a:r>
              <a:rPr lang="en-US" baseline="0" dirty="0" smtClean="0"/>
              <a:t> </a:t>
            </a:r>
            <a:r>
              <a:rPr lang="en-US" baseline="0" dirty="0" err="1" smtClean="0"/>
              <a:t>CoP</a:t>
            </a:r>
            <a:r>
              <a:rPr lang="en-US" baseline="0" dirty="0" smtClean="0"/>
              <a:t> </a:t>
            </a:r>
          </a:p>
          <a:p>
            <a:endParaRPr lang="en-US" baseline="0" dirty="0" smtClean="0"/>
          </a:p>
          <a:p>
            <a:pPr defTabSz="933237">
              <a:defRPr/>
            </a:pPr>
            <a:r>
              <a:rPr lang="en-US" dirty="0"/>
              <a:t>What is a Logic Model?</a:t>
            </a:r>
          </a:p>
          <a:p>
            <a:r>
              <a:rPr lang="en-US" dirty="0"/>
              <a:t>Illustrates the connection between what an </a:t>
            </a:r>
          </a:p>
          <a:p>
            <a:r>
              <a:rPr lang="en-US" dirty="0"/>
              <a:t>organization does (e.g. its activities)</a:t>
            </a:r>
          </a:p>
          <a:p>
            <a:r>
              <a:rPr lang="en-US" dirty="0"/>
              <a:t>and what it hopes to achieve </a:t>
            </a:r>
          </a:p>
          <a:p>
            <a:r>
              <a:rPr lang="en-US" dirty="0"/>
              <a:t>(e.g. its goals and outcomes).</a:t>
            </a:r>
          </a:p>
          <a:p>
            <a:endParaRPr lang="en-US" dirty="0"/>
          </a:p>
          <a:p>
            <a:r>
              <a:rPr lang="en-US" dirty="0"/>
              <a:t>Harvard Family Research Project, November 2009</a:t>
            </a:r>
          </a:p>
          <a:p>
            <a:r>
              <a:rPr lang="en-US" dirty="0">
                <a:hlinkClick r:id="rId3"/>
              </a:rPr>
              <a:t>http://www.hfrp.org/publications-resources/browse-our-publications/how-to-develop-a-logic-model-for-districtwide-family-engagement-strategies</a:t>
            </a:r>
            <a:r>
              <a:rPr lang="en-US" dirty="0"/>
              <a:t>  </a:t>
            </a:r>
          </a:p>
          <a:p>
            <a:endParaRPr lang="en-US" dirty="0"/>
          </a:p>
          <a:p>
            <a:r>
              <a:rPr lang="en-US" dirty="0"/>
              <a:t>How to Develop a Logic Model for District-Wide Family Engagement Strategies </a:t>
            </a:r>
          </a:p>
          <a:p>
            <a:pPr marL="349964" indent="-349964">
              <a:buFont typeface="+mj-lt"/>
              <a:buAutoNum type="arabicPeriod"/>
            </a:pPr>
            <a:r>
              <a:rPr lang="en-US" dirty="0"/>
              <a:t>Define the Goals That Will Shape Your Strategy</a:t>
            </a:r>
          </a:p>
          <a:p>
            <a:endParaRPr lang="en-US" dirty="0"/>
          </a:p>
          <a:p>
            <a:pPr marL="349964" indent="-349964">
              <a:buFont typeface="+mj-lt"/>
              <a:buAutoNum type="arabicPeriod"/>
            </a:pPr>
            <a:r>
              <a:rPr lang="en-US" dirty="0"/>
              <a:t>Identify You District’s Inputs</a:t>
            </a:r>
          </a:p>
          <a:p>
            <a:endParaRPr lang="en-US" dirty="0"/>
          </a:p>
          <a:p>
            <a:pPr marL="349964" indent="-349964">
              <a:buFont typeface="+mj-lt"/>
              <a:buAutoNum type="arabicPeriod"/>
            </a:pPr>
            <a:r>
              <a:rPr lang="en-US" dirty="0"/>
              <a:t>Specify Which Activities Your District Will Implement</a:t>
            </a:r>
          </a:p>
          <a:p>
            <a:endParaRPr lang="en-US" dirty="0"/>
          </a:p>
          <a:p>
            <a:pPr marL="349964" indent="-349964">
              <a:buFont typeface="+mj-lt"/>
              <a:buAutoNum type="arabicPeriod"/>
            </a:pPr>
            <a:r>
              <a:rPr lang="en-US" dirty="0"/>
              <a:t>Define the Desired outcomes of Your District’s Activities</a:t>
            </a:r>
          </a:p>
          <a:p>
            <a:endParaRPr lang="en-US" dirty="0"/>
          </a:p>
          <a:p>
            <a:pPr marL="349964" indent="-349964">
              <a:buFont typeface="+mj-lt"/>
              <a:buAutoNum type="arabicPeriod"/>
            </a:pPr>
            <a:r>
              <a:rPr lang="en-US" dirty="0"/>
              <a:t>Select Performance Measures to Track Progress</a:t>
            </a:r>
          </a:p>
          <a:p>
            <a:endParaRPr lang="en-US" dirty="0"/>
          </a:p>
          <a:p>
            <a:endParaRPr lang="en-US" dirty="0"/>
          </a:p>
          <a:p>
            <a:r>
              <a:rPr lang="en-US" dirty="0"/>
              <a:t>Harvard Family Research Project, November 2009</a:t>
            </a:r>
          </a:p>
          <a:p>
            <a:r>
              <a:rPr lang="en-US" dirty="0">
                <a:hlinkClick r:id="rId3"/>
              </a:rPr>
              <a:t>http://www.hfrp.org/publications-resources/browse-our-publications/</a:t>
            </a:r>
          </a:p>
          <a:p>
            <a:r>
              <a:rPr lang="en-US" dirty="0">
                <a:hlinkClick r:id="rId3"/>
              </a:rPr>
              <a:t>how-to-develop-a-logic-model-for-districtwide-family-engagement-strategies</a:t>
            </a:r>
            <a:r>
              <a:rPr lang="en-US" dirty="0"/>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29</a:t>
            </a:fld>
            <a:endParaRPr lang="en-US"/>
          </a:p>
        </p:txBody>
      </p:sp>
      <p:sp>
        <p:nvSpPr>
          <p:cNvPr id="5" name="Date Placeholder 4"/>
          <p:cNvSpPr>
            <a:spLocks noGrp="1"/>
          </p:cNvSpPr>
          <p:nvPr>
            <p:ph type="dt" idx="11"/>
          </p:nvPr>
        </p:nvSpPr>
        <p:spPr/>
        <p:txBody>
          <a:bodyPr/>
          <a:lstStyle/>
          <a:p>
            <a:fld id="{C2ABE656-236F-4478-9866-E3D9E5DB818A}"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216631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526940-3945-463B-B89A-2637AD8383CD}" type="slidenum">
              <a:rPr lang="en-US"/>
              <a:pPr fontAlgn="base">
                <a:spcBef>
                  <a:spcPct val="0"/>
                </a:spcBef>
                <a:spcAft>
                  <a:spcPct val="0"/>
                </a:spcAft>
              </a:pPr>
              <a:t>30</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is a theoretical model for how school, family, and community interaction effects children’s learning.  It was developed by Dr. Joyce Epstein based decades of research from schools primarily located in Baltimore City.  You will see that three entities are represented: Family, School, and Community.  Community can include businesses, school alumni, neighbors, parents with children not yet at school age.  Each group does some things for students separately, and others together.  </a:t>
            </a:r>
          </a:p>
          <a:p>
            <a:pPr>
              <a:spcBef>
                <a:spcPct val="0"/>
              </a:spcBef>
            </a:pPr>
            <a:endParaRPr lang="en-US" smtClean="0"/>
          </a:p>
          <a:p>
            <a:pPr>
              <a:spcBef>
                <a:spcPct val="0"/>
              </a:spcBef>
            </a:pPr>
            <a:r>
              <a:rPr lang="en-US" b="1" smtClean="0"/>
              <a:t>What are some sole responsibilities for families?  Schools?  The Community?</a:t>
            </a:r>
          </a:p>
          <a:p>
            <a:pPr>
              <a:spcBef>
                <a:spcPct val="0"/>
              </a:spcBef>
            </a:pPr>
            <a:endParaRPr lang="en-US" b="1" smtClean="0"/>
          </a:p>
          <a:p>
            <a:pPr>
              <a:spcBef>
                <a:spcPct val="0"/>
              </a:spcBef>
            </a:pPr>
            <a:r>
              <a:rPr lang="en-US" smtClean="0"/>
              <a:t>Depending on the extend of collaboration, the spheres either move closer together or farther apart.  This model is </a:t>
            </a:r>
            <a:r>
              <a:rPr lang="en-US" u="sng" smtClean="0"/>
              <a:t>NOT</a:t>
            </a:r>
            <a:r>
              <a:rPr lang="en-US" smtClean="0"/>
              <a:t>  a Venn diagram.  It is a dynamic model that is different for every student and school and can change over time.  If the school’s beliefs and values differ greatly from those of the family, the circles will move away from each other.  Likewise, if families, schools, and the community unite for a shared goal/vision, the circles will move closer together.</a:t>
            </a:r>
          </a:p>
          <a:p>
            <a:pPr>
              <a:spcBef>
                <a:spcPct val="0"/>
              </a:spcBef>
            </a:pPr>
            <a:endParaRPr lang="en-US" smtClean="0"/>
          </a:p>
          <a:p>
            <a:pPr>
              <a:spcBef>
                <a:spcPct val="0"/>
              </a:spcBef>
            </a:pPr>
            <a:r>
              <a:rPr lang="en-US" b="1" smtClean="0"/>
              <a:t>Just think about the answer to this question, you don’t need to vocalize it, but if you were to draw the Overlapping Spheres of Influence Model for you school, families, and community, how do you think it would look?</a:t>
            </a:r>
            <a:r>
              <a:rPr lang="en-US" smtClean="0"/>
              <a:t>  Keep that question in mind as we move throughout the day.</a:t>
            </a:r>
            <a:endParaRPr lang="en-US" b="1" smtClean="0"/>
          </a:p>
        </p:txBody>
      </p:sp>
      <p:sp>
        <p:nvSpPr>
          <p:cNvPr id="2" name="Date Placeholder 1"/>
          <p:cNvSpPr>
            <a:spLocks noGrp="1"/>
          </p:cNvSpPr>
          <p:nvPr>
            <p:ph type="dt" idx="10"/>
          </p:nvPr>
        </p:nvSpPr>
        <p:spPr/>
        <p:txBody>
          <a:bodyPr/>
          <a:lstStyle/>
          <a:p>
            <a:fld id="{BED1AA1E-CB3E-4D2F-A7AB-745569DB97C7}" type="datetime1">
              <a:rPr lang="en-US" smtClean="0"/>
              <a:t>3/3/2017</a:t>
            </a:fld>
            <a:endParaRPr lang="en-US"/>
          </a:p>
        </p:txBody>
      </p:sp>
      <p:sp>
        <p:nvSpPr>
          <p:cNvPr id="3" name="Header Placeholder 2"/>
          <p:cNvSpPr>
            <a:spLocks noGrp="1"/>
          </p:cNvSpPr>
          <p:nvPr>
            <p:ph type="hdr" sz="quarter" idx="11"/>
          </p:nvPr>
        </p:nvSpPr>
        <p:spPr/>
        <p:txBody>
          <a:bodyPr/>
          <a:lstStyle/>
          <a:p>
            <a:r>
              <a:rPr lang="en-US" smtClean="0"/>
              <a:t>CDE APBS Session Materials online at: http://www.cde.state.co.us/mtss/adultlearningopportunities/apbs2017</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defTabSz="933237">
              <a:defRPr/>
            </a:pPr>
            <a:r>
              <a:rPr lang="en-US" baseline="0" dirty="0" smtClean="0"/>
              <a:t>Reflection/discussion (brief)</a:t>
            </a:r>
          </a:p>
          <a:p>
            <a:pPr defTabSz="933237">
              <a:defRPr/>
            </a:pPr>
            <a:endParaRPr lang="en-US" baseline="0" dirty="0" smtClean="0"/>
          </a:p>
          <a:p>
            <a:pPr defTabSz="933237">
              <a:defRPr/>
            </a:pPr>
            <a:r>
              <a:rPr lang="en-US" baseline="0" dirty="0" smtClean="0"/>
              <a:t>Connections to READINESS!!! NOTE: “parents” here &gt; within our language, “families”</a:t>
            </a:r>
          </a:p>
          <a:p>
            <a:pPr defTabSz="933237">
              <a:defRPr/>
            </a:pPr>
            <a:endParaRPr lang="en-US" baseline="0" dirty="0" smtClean="0"/>
          </a:p>
          <a:p>
            <a:pPr defTabSz="933237">
              <a:defRPr/>
            </a:pPr>
            <a:r>
              <a:rPr lang="en-US" baseline="0" dirty="0" smtClean="0"/>
              <a:t>Prompt idea(s):</a:t>
            </a:r>
          </a:p>
          <a:p>
            <a:pPr defTabSz="933237">
              <a:defRPr/>
            </a:pPr>
            <a:r>
              <a:rPr lang="en-US" baseline="0" dirty="0" smtClean="0"/>
              <a:t>What beliefs do you have/hold for FSCP? How are these aligned/challenging?</a:t>
            </a:r>
          </a:p>
          <a:p>
            <a:pPr defTabSz="933237">
              <a:defRPr/>
            </a:pPr>
            <a:r>
              <a:rPr lang="en-US" baseline="0" dirty="0" smtClean="0"/>
              <a:t>Consider the following four core beliefs </a:t>
            </a:r>
            <a:r>
              <a:rPr lang="en-US" dirty="0" smtClean="0"/>
              <a:t>to determine schools/districts</a:t>
            </a:r>
            <a:r>
              <a:rPr lang="en-US" baseline="0" dirty="0" smtClean="0"/>
              <a:t> are ready to partner with families.  </a:t>
            </a:r>
            <a:endParaRPr lang="en-US" dirty="0" smtClean="0"/>
          </a:p>
          <a:p>
            <a:endParaRPr lang="en-US" baseline="0" dirty="0" smtClean="0"/>
          </a:p>
          <a:p>
            <a:r>
              <a:rPr lang="en-US" baseline="0" dirty="0" smtClean="0"/>
              <a:t>Notes:</a:t>
            </a:r>
          </a:p>
          <a:p>
            <a:r>
              <a:rPr lang="en-US" baseline="0" dirty="0" smtClean="0"/>
              <a:t>Dr. Joyce Epstein’s Theoretical Model, The Overlapping Spheres of Influence, states that stakeholders’ philosophies, experiences, and practices impact the extent to which families, schools, and communities collaborate. </a:t>
            </a:r>
          </a:p>
          <a:p>
            <a:endParaRPr lang="en-US" baseline="0" dirty="0" smtClean="0"/>
          </a:p>
        </p:txBody>
      </p:sp>
      <p:sp>
        <p:nvSpPr>
          <p:cNvPr id="4" name="Header Placeholder 3"/>
          <p:cNvSpPr>
            <a:spLocks noGrp="1"/>
          </p:cNvSpPr>
          <p:nvPr>
            <p:ph type="hdr" sz="quarter" idx="10"/>
          </p:nvPr>
        </p:nvSpPr>
        <p:spPr/>
        <p:txBody>
          <a:bodyPr/>
          <a:lstStyle/>
          <a:p>
            <a:r>
              <a:rPr lang="en-US" smtClean="0">
                <a:solidFill>
                  <a:prstClr val="black"/>
                </a:solidFill>
              </a:rPr>
              <a:t>CDE APBS Session Materials online at: http://www.cde.state.co.us/mtss/adultlearningopportunities/apbs2017</a:t>
            </a:r>
            <a:endParaRPr lang="en-US">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3/3/2017</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891595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 data (connect to UIP)</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32</a:t>
            </a:fld>
            <a:endParaRPr lang="en-US"/>
          </a:p>
        </p:txBody>
      </p:sp>
      <p:sp>
        <p:nvSpPr>
          <p:cNvPr id="5" name="Date Placeholder 4"/>
          <p:cNvSpPr>
            <a:spLocks noGrp="1"/>
          </p:cNvSpPr>
          <p:nvPr>
            <p:ph type="dt" idx="11"/>
          </p:nvPr>
        </p:nvSpPr>
        <p:spPr/>
        <p:txBody>
          <a:bodyPr/>
          <a:lstStyle/>
          <a:p>
            <a:fld id="{53883037-270C-4464-982C-0D87E9023F88}"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85555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CDE APBS Session Materials online at: http://www.cde.state.co.us/mtss/adultlearningopportunities/apbs2017</a:t>
            </a:r>
            <a:endParaRPr lang="en-US">
              <a:solidFill>
                <a:prstClr val="black"/>
              </a:solidFill>
            </a:endParaRPr>
          </a:p>
        </p:txBody>
      </p:sp>
      <p:sp>
        <p:nvSpPr>
          <p:cNvPr id="5" name="Date Placeholder 4"/>
          <p:cNvSpPr>
            <a:spLocks noGrp="1"/>
          </p:cNvSpPr>
          <p:nvPr>
            <p:ph type="dt" idx="11"/>
          </p:nvPr>
        </p:nvSpPr>
        <p:spPr/>
        <p:txBody>
          <a:bodyPr/>
          <a:lstStyle/>
          <a:p>
            <a:fld id="{5AB7F4C6-942F-4F26-8714-92226A2EBB4D}" type="datetime1">
              <a:rPr lang="en-US" smtClean="0">
                <a:solidFill>
                  <a:prstClr val="black"/>
                </a:solidFill>
              </a:rPr>
              <a:pPr/>
              <a:t>3/3/2017</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32751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endParaRPr>
              <a:solidFill>
                <a:schemeClr val="dk1"/>
              </a:solidFill>
              <a:latin typeface="Calibri"/>
              <a:ea typeface="Calibri"/>
              <a:cs typeface="Calibri"/>
              <a:sym typeface="Calibri"/>
            </a:endParaRPr>
          </a:p>
        </p:txBody>
      </p:sp>
      <p:sp>
        <p:nvSpPr>
          <p:cNvPr id="161" name="Shape 161"/>
          <p:cNvSpPr txBox="1">
            <a:spLocks noGrp="1"/>
          </p:cNvSpPr>
          <p:nvPr>
            <p:ph type="hdr" idx="3"/>
          </p:nvPr>
        </p:nvSpPr>
        <p:spPr>
          <a:xfrm>
            <a:off x="1" y="0"/>
            <a:ext cx="3043342" cy="465455"/>
          </a:xfrm>
          <a:prstGeom prst="rect">
            <a:avLst/>
          </a:prstGeom>
          <a:noFill/>
          <a:ln>
            <a:noFill/>
          </a:ln>
        </p:spPr>
        <p:txBody>
          <a:bodyPr lIns="93308" tIns="46641" rIns="93308" bIns="46641" anchor="t" anchorCtr="0">
            <a:noAutofit/>
          </a:bodyPr>
          <a:lstStyle/>
          <a:p>
            <a:pPr>
              <a:buSzPct val="25000"/>
            </a:pPr>
            <a:r>
              <a:rPr lang="en-US" smtClean="0">
                <a:solidFill>
                  <a:schemeClr val="dk1"/>
                </a:solidFill>
                <a:latin typeface="Calibri"/>
                <a:ea typeface="Calibri"/>
                <a:cs typeface="Calibri"/>
                <a:sym typeface="Calibri"/>
              </a:rPr>
              <a:t>CDE APBS Session Materials online at: http://www.cde.state.co.us/mtss/adultlearningopportunities/apbs2017</a:t>
            </a:r>
            <a:endParaRPr>
              <a:solidFill>
                <a:schemeClr val="dk1"/>
              </a:solidFill>
              <a:latin typeface="Calibri"/>
              <a:ea typeface="Calibri"/>
              <a:cs typeface="Calibri"/>
              <a:sym typeface="Calibri"/>
            </a:endParaRPr>
          </a:p>
        </p:txBody>
      </p:sp>
      <p:sp>
        <p:nvSpPr>
          <p:cNvPr id="162" name="Shape 162"/>
          <p:cNvSpPr txBox="1">
            <a:spLocks noGrp="1"/>
          </p:cNvSpPr>
          <p:nvPr>
            <p:ph type="dt" idx="10"/>
          </p:nvPr>
        </p:nvSpPr>
        <p:spPr>
          <a:xfrm>
            <a:off x="3978131" y="0"/>
            <a:ext cx="3043342" cy="465455"/>
          </a:xfrm>
          <a:prstGeom prst="rect">
            <a:avLst/>
          </a:prstGeom>
          <a:noFill/>
          <a:ln>
            <a:noFill/>
          </a:ln>
        </p:spPr>
        <p:txBody>
          <a:bodyPr lIns="93308" tIns="46641" rIns="93308" bIns="46641" anchor="t" anchorCtr="0">
            <a:noAutofit/>
          </a:bodyPr>
          <a:lstStyle/>
          <a:p>
            <a:pPr>
              <a:buSzPct val="25000"/>
            </a:pPr>
            <a:r>
              <a:rPr lang="en-US">
                <a:solidFill>
                  <a:schemeClr val="dk1"/>
                </a:solidFill>
                <a:latin typeface="Calibri"/>
                <a:ea typeface="Calibri"/>
                <a:cs typeface="Calibri"/>
                <a:sym typeface="Calibri"/>
              </a:rPr>
              <a:t>2/6/2017</a:t>
            </a:r>
          </a:p>
        </p:txBody>
      </p:sp>
      <p:sp>
        <p:nvSpPr>
          <p:cNvPr id="163" name="Shape 163"/>
          <p:cNvSpPr txBox="1">
            <a:spLocks noGrp="1"/>
          </p:cNvSpPr>
          <p:nvPr>
            <p:ph type="ftr" idx="11"/>
          </p:nvPr>
        </p:nvSpPr>
        <p:spPr>
          <a:xfrm>
            <a:off x="1" y="8842029"/>
            <a:ext cx="3043342" cy="465455"/>
          </a:xfrm>
          <a:prstGeom prst="rect">
            <a:avLst/>
          </a:prstGeom>
          <a:noFill/>
          <a:ln>
            <a:noFill/>
          </a:ln>
        </p:spPr>
        <p:txBody>
          <a:bodyPr lIns="93308" tIns="46641" rIns="93308" bIns="46641" anchor="b" anchorCtr="0">
            <a:noAutofit/>
          </a:bodyPr>
          <a:lstStyle/>
          <a:p>
            <a:pPr>
              <a:buSzPct val="25000"/>
            </a:pPr>
            <a:endParaRPr>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33</a:t>
            </a:fld>
            <a:endParaRPr lang="en-US">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defTabSz="466618">
              <a:defRPr/>
            </a:pPr>
            <a:r>
              <a:rPr lang="en-US" baseline="0" dirty="0" smtClean="0"/>
              <a:t>Based on current education research, SACPIE recommends that schools and districts in Colorado move away from “random acts of partnership” to instead implement and comprehensive and sustainable partnership structure linked to student learning.  Over the past three years, hundreds of schools and districts in Colorado have attended trainings about this comprehensive structure.  The four components of this comprehensive structure include:</a:t>
            </a:r>
          </a:p>
          <a:p>
            <a:pPr marL="233309" indent="-233309" defTabSz="466618">
              <a:buFontTx/>
              <a:buAutoNum type="arabicParenR"/>
              <a:defRPr/>
            </a:pPr>
            <a:r>
              <a:rPr lang="en-US" baseline="0" dirty="0" smtClean="0"/>
              <a:t>Implementing the Framework of the National Standards for Family-School Partnerships</a:t>
            </a:r>
          </a:p>
          <a:p>
            <a:pPr marL="233309" indent="-233309" defTabSz="466618">
              <a:buFontTx/>
              <a:buAutoNum type="arabicParenR"/>
              <a:defRPr/>
            </a:pPr>
            <a:r>
              <a:rPr lang="en-US" baseline="0" dirty="0" smtClean="0"/>
              <a:t>Sharing Leadership</a:t>
            </a:r>
          </a:p>
          <a:p>
            <a:pPr marL="233309" indent="-233309" defTabSz="466618">
              <a:buFontTx/>
              <a:buAutoNum type="arabicParenR"/>
              <a:defRPr/>
            </a:pPr>
            <a:r>
              <a:rPr lang="en-US" baseline="0" dirty="0" smtClean="0"/>
              <a:t>Action Planning</a:t>
            </a:r>
          </a:p>
          <a:p>
            <a:pPr marL="233309" indent="-233309" defTabSz="466618">
              <a:buFontTx/>
              <a:buAutoNum type="arabicParenR"/>
              <a:defRPr/>
            </a:pPr>
            <a:r>
              <a:rPr lang="en-US" baseline="0" dirty="0" smtClean="0"/>
              <a:t>Evaluating</a:t>
            </a:r>
          </a:p>
          <a:p>
            <a:pPr marL="233309" indent="-233309" defTabSz="466618">
              <a:buFontTx/>
              <a:buAutoNum type="arabicParenR"/>
              <a:defRPr/>
            </a:pPr>
            <a:endParaRPr lang="en-US" baseline="0" dirty="0" smtClean="0"/>
          </a:p>
          <a:p>
            <a:pPr defTabSz="466618">
              <a:defRPr/>
            </a:pPr>
            <a:r>
              <a:rPr lang="en-US" baseline="0" dirty="0" smtClean="0"/>
              <a:t>Based on Senate Bill 09-90, Colorado aligns its FSCP work with the National Standards for Family-School Partnerships.  These standards are a framework for schools and districts to consider when organizing their outreach and partnerships with families.  More information on the National Standards for Family-School Partnerships is located on the CDE website, which is at the bottom of the slide.</a:t>
            </a:r>
          </a:p>
          <a:p>
            <a:pPr defTabSz="466618">
              <a:defRPr/>
            </a:pPr>
            <a:endParaRPr lang="en-US" baseline="0" dirty="0" smtClean="0"/>
          </a:p>
          <a:p>
            <a:pPr defTabSz="466618">
              <a:defRPr/>
            </a:pPr>
            <a:r>
              <a:rPr lang="en-US" baseline="0" dirty="0" smtClean="0"/>
              <a:t>Sharing leadership is important to include different voices and perspectives on various topics.  Sharing leadership may occur in committees already established in schools and districts, such as the accountability committee or parent-teacher groups (PTA or PTO).</a:t>
            </a:r>
          </a:p>
          <a:p>
            <a:pPr defTabSz="466618">
              <a:defRPr/>
            </a:pPr>
            <a:endParaRPr lang="en-US" baseline="0" dirty="0" smtClean="0"/>
          </a:p>
          <a:p>
            <a:pPr defTabSz="466618">
              <a:defRPr/>
            </a:pPr>
            <a:r>
              <a:rPr lang="en-US" baseline="0" dirty="0" smtClean="0"/>
              <a:t>It is also important to include FSCP within the Unified Improvement Plan.  Family partnerships may be a major improvement strategy of its own but more likely will be embedded within the action plan to accomplish the school’s or district’s goals.</a:t>
            </a:r>
          </a:p>
          <a:p>
            <a:pPr defTabSz="466618">
              <a:defRPr/>
            </a:pPr>
            <a:endParaRPr lang="en-US" baseline="0" dirty="0" smtClean="0"/>
          </a:p>
          <a:p>
            <a:pPr defTabSz="466618">
              <a:defRPr/>
            </a:pPr>
            <a:r>
              <a:rPr lang="en-US" baseline="0" dirty="0" smtClean="0"/>
              <a:t>Finally, evaluating individual initiatives and the partnership structure as a whole is critical to sustaining effective and intentional FSCP.</a:t>
            </a:r>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CDE APBS Session Materials online at: http://www.cde.state.co.us/mtss/adultlearningopportunities/apbs2017</a:t>
            </a:r>
            <a:endParaRPr lang="en-US">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3/3/2017</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662758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000" dirty="0" err="1">
                <a:ea typeface="ＭＳ Ｐゴシック" pitchFamily="34" charset="-128"/>
              </a:rPr>
              <a:t>Flamboyan</a:t>
            </a:r>
            <a:r>
              <a:rPr lang="en-US" sz="1000" dirty="0">
                <a:ea typeface="ＭＳ Ｐゴシック" pitchFamily="34" charset="-128"/>
              </a:rPr>
              <a:t> Foundation, located in Washington DC, conducted a meta analysis linking FSCP to student learning.  This slide shows which activities have a low vs. high impact on student achievement.  It’s important to note that the low impact activities are </a:t>
            </a:r>
            <a:r>
              <a:rPr lang="en-US" sz="1000" u="sng" dirty="0">
                <a:ea typeface="ＭＳ Ｐゴシック" pitchFamily="34" charset="-128"/>
              </a:rPr>
              <a:t>not</a:t>
            </a:r>
            <a:r>
              <a:rPr lang="en-US" sz="1000" dirty="0">
                <a:ea typeface="ＭＳ Ｐゴシック" pitchFamily="34" charset="-128"/>
              </a:rPr>
              <a:t> bad activities to implement.  These activities—celebrations, potlucks, performances—are often great first steps to create a welcoming climate of partnership.  However, schools and districts should work toward prioritizing the high impact strategies to have the highest impact on student learning.</a:t>
            </a:r>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44076" indent="-286182" eaLnBrk="0" hangingPunct="0">
              <a:defRPr sz="2400">
                <a:solidFill>
                  <a:schemeClr val="tx1"/>
                </a:solidFill>
                <a:latin typeface="Arial" pitchFamily="34" charset="0"/>
                <a:ea typeface="ＭＳ Ｐゴシック" pitchFamily="34" charset="-128"/>
              </a:defRPr>
            </a:lvl2pPr>
            <a:lvl3pPr marL="1144731" indent="-228946" eaLnBrk="0" hangingPunct="0">
              <a:defRPr sz="2400">
                <a:solidFill>
                  <a:schemeClr val="tx1"/>
                </a:solidFill>
                <a:latin typeface="Arial" pitchFamily="34" charset="0"/>
                <a:ea typeface="ＭＳ Ｐゴシック" pitchFamily="34" charset="-128"/>
              </a:defRPr>
            </a:lvl3pPr>
            <a:lvl4pPr marL="1602624" indent="-228946" eaLnBrk="0" hangingPunct="0">
              <a:defRPr sz="2400">
                <a:solidFill>
                  <a:schemeClr val="tx1"/>
                </a:solidFill>
                <a:latin typeface="Arial" pitchFamily="34" charset="0"/>
                <a:ea typeface="ＭＳ Ｐゴシック" pitchFamily="34" charset="-128"/>
              </a:defRPr>
            </a:lvl4pPr>
            <a:lvl5pPr marL="2060517" indent="-228946" eaLnBrk="0" hangingPunct="0">
              <a:defRPr sz="2400">
                <a:solidFill>
                  <a:schemeClr val="tx1"/>
                </a:solidFill>
                <a:latin typeface="Arial" pitchFamily="34" charset="0"/>
                <a:ea typeface="ＭＳ Ｐゴシック" pitchFamily="34" charset="-128"/>
              </a:defRPr>
            </a:lvl5pPr>
            <a:lvl6pPr marL="2518409" indent="-22894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301" indent="-22894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94" indent="-22894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87" indent="-22894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E4A9248B-FEB3-4D6B-BA37-F29EC3CF8ED8}" type="slidenum">
              <a:rPr lang="en-US" sz="1200">
                <a:solidFill>
                  <a:prstClr val="black"/>
                </a:solidFill>
              </a:rPr>
              <a:pPr eaLnBrk="1" hangingPunct="1">
                <a:defRPr/>
              </a:pPr>
              <a:t>38</a:t>
            </a:fld>
            <a:endParaRPr lang="en-US" sz="1200">
              <a:solidFill>
                <a:prstClr val="black"/>
              </a:solidFill>
            </a:endParaRPr>
          </a:p>
        </p:txBody>
      </p:sp>
      <p:sp>
        <p:nvSpPr>
          <p:cNvPr id="2" name="Date Placeholder 1"/>
          <p:cNvSpPr>
            <a:spLocks noGrp="1"/>
          </p:cNvSpPr>
          <p:nvPr>
            <p:ph type="dt" idx="10"/>
          </p:nvPr>
        </p:nvSpPr>
        <p:spPr/>
        <p:txBody>
          <a:bodyPr/>
          <a:lstStyle/>
          <a:p>
            <a:fld id="{64B539AA-4A19-9645-938E-0E44B64F3E7E}" type="datetime1">
              <a:rPr lang="en-US" smtClean="0">
                <a:solidFill>
                  <a:prstClr val="black"/>
                </a:solidFill>
              </a:rPr>
              <a:pPr/>
              <a:t>3/3/2017</a:t>
            </a:fld>
            <a:endParaRPr lang="en-US" dirty="0">
              <a:solidFill>
                <a:prstClr val="black"/>
              </a:solidFill>
            </a:endParaRPr>
          </a:p>
        </p:txBody>
      </p:sp>
      <p:sp>
        <p:nvSpPr>
          <p:cNvPr id="3" name="Header Placeholder 2"/>
          <p:cNvSpPr>
            <a:spLocks noGrp="1"/>
          </p:cNvSpPr>
          <p:nvPr>
            <p:ph type="hdr" sz="quarter" idx="11"/>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757338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pPr algn="ctr"/>
            <a:r>
              <a:rPr lang="en-US" b="1">
                <a:solidFill>
                  <a:srgbClr val="000000"/>
                </a:solidFill>
                <a:latin typeface="Arial"/>
                <a:ea typeface="Arial"/>
                <a:cs typeface="Arial"/>
                <a:sym typeface="Arial"/>
              </a:rPr>
              <a:t>Building a Foundation of  Relationship and Community to rely on when more</a:t>
            </a:r>
          </a:p>
          <a:p>
            <a:pPr algn="ctr"/>
            <a:r>
              <a:rPr lang="en-US" b="1">
                <a:solidFill>
                  <a:srgbClr val="000000"/>
                </a:solidFill>
                <a:latin typeface="Arial"/>
                <a:ea typeface="Arial"/>
                <a:cs typeface="Arial"/>
                <a:sym typeface="Arial"/>
              </a:rPr>
              <a:t>support is needed.</a:t>
            </a:r>
          </a:p>
          <a:p>
            <a:endParaRPr/>
          </a:p>
        </p:txBody>
      </p:sp>
      <p:sp>
        <p:nvSpPr>
          <p:cNvPr id="268" name="Shape 268"/>
          <p:cNvSpPr txBox="1">
            <a:spLocks noGrp="1"/>
          </p:cNvSpPr>
          <p:nvPr>
            <p:ph type="sldNum" idx="12"/>
          </p:nvPr>
        </p:nvSpPr>
        <p:spPr>
          <a:xfrm>
            <a:off x="3978131" y="8842029"/>
            <a:ext cx="3043343" cy="465455"/>
          </a:xfrm>
          <a:prstGeom prst="rect">
            <a:avLst/>
          </a:prstGeom>
        </p:spPr>
        <p:txBody>
          <a:bodyPr lIns="93308" tIns="46641" rIns="93308" bIns="46641" anchor="b" anchorCtr="0">
            <a:noAutofit/>
          </a:bodyPr>
          <a:lstStyle/>
          <a:p>
            <a:pPr>
              <a:buClr>
                <a:srgbClr val="000000"/>
              </a:buClr>
              <a:buSzPct val="25000"/>
            </a:pPr>
            <a:fld id="{00000000-1234-1234-1234-123412341234}" type="slidenum">
              <a:rPr lang="en-US"/>
              <a:pPr>
                <a:buClr>
                  <a:srgbClr val="000000"/>
                </a:buClr>
                <a:buSzPct val="25000"/>
              </a:pPr>
              <a:t>40</a:t>
            </a:fld>
            <a:endParaRPr lang="en-US"/>
          </a:p>
        </p:txBody>
      </p:sp>
      <p:sp>
        <p:nvSpPr>
          <p:cNvPr id="2" name="Date Placeholder 1"/>
          <p:cNvSpPr>
            <a:spLocks noGrp="1"/>
          </p:cNvSpPr>
          <p:nvPr>
            <p:ph type="dt" idx="13"/>
          </p:nvPr>
        </p:nvSpPr>
        <p:spPr/>
        <p:txBody>
          <a:bodyPr/>
          <a:lstStyle/>
          <a:p>
            <a:fld id="{213471AF-84A2-4CBF-920D-56C180FF83BE}" type="datetime1">
              <a:rPr lang="en-US" smtClean="0"/>
              <a:t>3/3/2017</a:t>
            </a:fld>
            <a:endParaRPr lang="en-US"/>
          </a:p>
        </p:txBody>
      </p:sp>
      <p:sp>
        <p:nvSpPr>
          <p:cNvPr id="3" name="Header Placeholder 2"/>
          <p:cNvSpPr>
            <a:spLocks noGrp="1"/>
          </p:cNvSpPr>
          <p:nvPr>
            <p:ph type="hdr" sz="quarter" idx="14"/>
          </p:nvPr>
        </p:nvSpPr>
        <p:spPr/>
        <p:txBody>
          <a:bodyPr/>
          <a:lstStyle/>
          <a:p>
            <a:r>
              <a:rPr lang="en-US" smtClean="0"/>
              <a:t>CDE APBS Session Materials online at: http://www.cde.state.co.us/mtss/adultlearningopportunities/apbs2017</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endParaRPr/>
          </a:p>
        </p:txBody>
      </p:sp>
      <p:sp>
        <p:nvSpPr>
          <p:cNvPr id="277" name="Shape 277"/>
          <p:cNvSpPr txBox="1">
            <a:spLocks noGrp="1"/>
          </p:cNvSpPr>
          <p:nvPr>
            <p:ph type="sldNum" idx="12"/>
          </p:nvPr>
        </p:nvSpPr>
        <p:spPr>
          <a:xfrm>
            <a:off x="3978131" y="8842029"/>
            <a:ext cx="3043343" cy="465455"/>
          </a:xfrm>
          <a:prstGeom prst="rect">
            <a:avLst/>
          </a:prstGeom>
        </p:spPr>
        <p:txBody>
          <a:bodyPr lIns="93308" tIns="46641" rIns="93308" bIns="46641" anchor="b" anchorCtr="0">
            <a:noAutofit/>
          </a:bodyPr>
          <a:lstStyle/>
          <a:p>
            <a:pPr>
              <a:buClr>
                <a:srgbClr val="000000"/>
              </a:buClr>
              <a:buSzPct val="25000"/>
            </a:pPr>
            <a:fld id="{00000000-1234-1234-1234-123412341234}" type="slidenum">
              <a:rPr lang="en-US"/>
              <a:pPr>
                <a:buClr>
                  <a:srgbClr val="000000"/>
                </a:buClr>
                <a:buSzPct val="25000"/>
              </a:pPr>
              <a:t>41</a:t>
            </a:fld>
            <a:endParaRPr lang="en-US"/>
          </a:p>
        </p:txBody>
      </p:sp>
      <p:sp>
        <p:nvSpPr>
          <p:cNvPr id="2" name="Date Placeholder 1"/>
          <p:cNvSpPr>
            <a:spLocks noGrp="1"/>
          </p:cNvSpPr>
          <p:nvPr>
            <p:ph type="dt" idx="13"/>
          </p:nvPr>
        </p:nvSpPr>
        <p:spPr/>
        <p:txBody>
          <a:bodyPr/>
          <a:lstStyle/>
          <a:p>
            <a:fld id="{3AC11F25-BC53-4595-845F-B6033CBBE081}" type="datetime1">
              <a:rPr lang="en-US" smtClean="0"/>
              <a:t>3/3/2017</a:t>
            </a:fld>
            <a:endParaRPr lang="en-US"/>
          </a:p>
        </p:txBody>
      </p:sp>
      <p:sp>
        <p:nvSpPr>
          <p:cNvPr id="3" name="Header Placeholder 2"/>
          <p:cNvSpPr>
            <a:spLocks noGrp="1"/>
          </p:cNvSpPr>
          <p:nvPr>
            <p:ph type="hdr" sz="quarter" idx="14"/>
          </p:nvPr>
        </p:nvSpPr>
        <p:spPr/>
        <p:txBody>
          <a:bodyPr/>
          <a:lstStyle/>
          <a:p>
            <a:r>
              <a:rPr lang="en-US" smtClean="0"/>
              <a:t>CDE APBS Session Materials online at: http://www.cde.state.co.us/mtss/adultlearningopportunities/apbs2017</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endParaRPr/>
          </a:p>
        </p:txBody>
      </p:sp>
      <p:sp>
        <p:nvSpPr>
          <p:cNvPr id="290" name="Shape 290"/>
          <p:cNvSpPr txBox="1">
            <a:spLocks noGrp="1"/>
          </p:cNvSpPr>
          <p:nvPr>
            <p:ph type="sldNum" idx="12"/>
          </p:nvPr>
        </p:nvSpPr>
        <p:spPr>
          <a:xfrm>
            <a:off x="3978131" y="8842029"/>
            <a:ext cx="3043343" cy="465455"/>
          </a:xfrm>
          <a:prstGeom prst="rect">
            <a:avLst/>
          </a:prstGeom>
        </p:spPr>
        <p:txBody>
          <a:bodyPr lIns="93308" tIns="46641" rIns="93308" bIns="46641" anchor="b" anchorCtr="0">
            <a:noAutofit/>
          </a:bodyPr>
          <a:lstStyle/>
          <a:p>
            <a:pPr>
              <a:buClr>
                <a:srgbClr val="000000"/>
              </a:buClr>
              <a:buSzPct val="25000"/>
            </a:pPr>
            <a:fld id="{00000000-1234-1234-1234-123412341234}" type="slidenum">
              <a:rPr lang="en-US"/>
              <a:pPr>
                <a:buClr>
                  <a:srgbClr val="000000"/>
                </a:buClr>
                <a:buSzPct val="25000"/>
              </a:pPr>
              <a:t>42</a:t>
            </a:fld>
            <a:endParaRPr lang="en-US"/>
          </a:p>
        </p:txBody>
      </p:sp>
      <p:sp>
        <p:nvSpPr>
          <p:cNvPr id="2" name="Date Placeholder 1"/>
          <p:cNvSpPr>
            <a:spLocks noGrp="1"/>
          </p:cNvSpPr>
          <p:nvPr>
            <p:ph type="dt" idx="13"/>
          </p:nvPr>
        </p:nvSpPr>
        <p:spPr/>
        <p:txBody>
          <a:bodyPr/>
          <a:lstStyle/>
          <a:p>
            <a:fld id="{DF77BE8E-07EF-4313-AB0B-630EFD1B9E24}" type="datetime1">
              <a:rPr lang="en-US" smtClean="0"/>
              <a:t>3/3/2017</a:t>
            </a:fld>
            <a:endParaRPr lang="en-US"/>
          </a:p>
        </p:txBody>
      </p:sp>
      <p:sp>
        <p:nvSpPr>
          <p:cNvPr id="3" name="Header Placeholder 2"/>
          <p:cNvSpPr>
            <a:spLocks noGrp="1"/>
          </p:cNvSpPr>
          <p:nvPr>
            <p:ph type="hdr" sz="quarter" idx="14"/>
          </p:nvPr>
        </p:nvSpPr>
        <p:spPr/>
        <p:txBody>
          <a:bodyPr/>
          <a:lstStyle/>
          <a:p>
            <a:r>
              <a:rPr lang="en-US" smtClean="0"/>
              <a:t>CDE APBS Session Materials online at: http://www.cde.state.co.us/mtss/adultlearningopportunities/apbs2017</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the CDE offices have developed resources to support FSCP.  Some of the most general resources are available on the links here.</a:t>
            </a: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CDE APBS Session Materials online at: http://www.cde.state.co.us/mtss/adultlearningopportunities/apbs2017</a:t>
            </a:r>
            <a:endParaRPr lang="en-US">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3/3/2017</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91693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definition (as of 2016)</a:t>
            </a:r>
            <a:endParaRPr lang="en-US" dirty="0"/>
          </a:p>
        </p:txBody>
      </p:sp>
      <p:sp>
        <p:nvSpPr>
          <p:cNvPr id="4" name="Header Placeholder 3"/>
          <p:cNvSpPr>
            <a:spLocks noGrp="1"/>
          </p:cNvSpPr>
          <p:nvPr>
            <p:ph type="hdr" sz="quarter" idx="10"/>
          </p:nvPr>
        </p:nvSpPr>
        <p:spPr/>
        <p:txBody>
          <a:bodyPr/>
          <a:lstStyle/>
          <a:p>
            <a:r>
              <a:rPr lang="en-US" smtClean="0"/>
              <a:t>CDE APBS Session Materials online at: http://www.cde.state.co.us/mtss/adultlearningopportunities/apbs2017</a:t>
            </a:r>
            <a:endParaRPr lang="en-US"/>
          </a:p>
        </p:txBody>
      </p:sp>
      <p:sp>
        <p:nvSpPr>
          <p:cNvPr id="5" name="Date Placeholder 4"/>
          <p:cNvSpPr>
            <a:spLocks noGrp="1"/>
          </p:cNvSpPr>
          <p:nvPr>
            <p:ph type="dt" idx="11"/>
          </p:nvPr>
        </p:nvSpPr>
        <p:spPr/>
        <p:txBody>
          <a:bodyPr/>
          <a:lstStyle/>
          <a:p>
            <a:fld id="{DF7F1863-8423-8E48-8D02-88636C918AC7}" type="datetime1">
              <a:rPr lang="en-US" smtClean="0"/>
              <a:t>3/3/2017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6</a:t>
            </a:fld>
            <a:endParaRPr lang="en-US"/>
          </a:p>
        </p:txBody>
      </p:sp>
    </p:spTree>
    <p:extLst>
      <p:ext uri="{BB962C8B-B14F-4D97-AF65-F5344CB8AC3E}">
        <p14:creationId xmlns:p14="http://schemas.microsoft.com/office/powerpoint/2010/main" val="323518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image of a barge…</a:t>
            </a:r>
          </a:p>
          <a:p>
            <a:r>
              <a:rPr lang="en-US" dirty="0" smtClean="0"/>
              <a:t>Implementation is not “a quick shift” or a “quick change” or a “quick turn</a:t>
            </a:r>
            <a:r>
              <a:rPr lang="en-US" dirty="0" smtClean="0"/>
              <a:t>”</a:t>
            </a:r>
            <a:endParaRPr lang="en-US" dirty="0" smtClean="0"/>
          </a:p>
        </p:txBody>
      </p:sp>
      <p:sp>
        <p:nvSpPr>
          <p:cNvPr id="4" name="Header Placeholder 3"/>
          <p:cNvSpPr>
            <a:spLocks noGrp="1"/>
          </p:cNvSpPr>
          <p:nvPr>
            <p:ph type="hdr" sz="quarter" idx="10"/>
          </p:nvPr>
        </p:nvSpPr>
        <p:spPr/>
        <p:txBody>
          <a:bodyPr/>
          <a:lstStyle/>
          <a:p>
            <a:r>
              <a:rPr lang="en-US" smtClean="0">
                <a:solidFill>
                  <a:prstClr val="black"/>
                </a:solidFill>
              </a:rPr>
              <a:t>CDE APBS Session Materials online at: http://www.cde.state.co.us/mtss/adultlearningopportunities/apbs2017</a:t>
            </a:r>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7</a:t>
            </a:fld>
            <a:endParaRPr lang="en-US">
              <a:solidFill>
                <a:prstClr val="black"/>
              </a:solidFill>
            </a:endParaRPr>
          </a:p>
        </p:txBody>
      </p:sp>
      <p:sp>
        <p:nvSpPr>
          <p:cNvPr id="5" name="Date Placeholder 4"/>
          <p:cNvSpPr>
            <a:spLocks noGrp="1"/>
          </p:cNvSpPr>
          <p:nvPr>
            <p:ph type="dt" idx="14"/>
          </p:nvPr>
        </p:nvSpPr>
        <p:spPr/>
        <p:txBody>
          <a:bodyPr/>
          <a:lstStyle/>
          <a:p>
            <a:fld id="{D89F4F0B-AAAE-491B-AD2F-E0B5661DCE37}" type="datetime1">
              <a:rPr lang="en-US" smtClean="0"/>
              <a:t>3/3/2017</a:t>
            </a:fld>
            <a:endParaRPr lang="en-US"/>
          </a:p>
        </p:txBody>
      </p:sp>
    </p:spTree>
    <p:extLst>
      <p:ext uri="{BB962C8B-B14F-4D97-AF65-F5344CB8AC3E}">
        <p14:creationId xmlns:p14="http://schemas.microsoft.com/office/powerpoint/2010/main" val="247667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i="1" dirty="0" smtClean="0">
                <a:effectLst>
                  <a:outerShdw blurRad="38100" dist="38100" dir="2700000" algn="tl">
                    <a:srgbClr val="000000">
                      <a:alpha val="43137"/>
                    </a:srgbClr>
                  </a:outerShdw>
                </a:effectLst>
              </a:rPr>
              <a:t>CO-MTSS is a prevention-based framework of </a:t>
            </a:r>
            <a:r>
              <a:rPr lang="en-US" i="1" u="sng" dirty="0" smtClean="0">
                <a:solidFill>
                  <a:srgbClr val="FFFF00"/>
                </a:solidFill>
                <a:effectLst>
                  <a:outerShdw blurRad="38100" dist="38100" dir="2700000" algn="tl">
                    <a:srgbClr val="000000">
                      <a:alpha val="43137"/>
                    </a:srgbClr>
                  </a:outerShdw>
                </a:effectLst>
              </a:rPr>
              <a:t>team-driven,</a:t>
            </a:r>
            <a:r>
              <a:rPr lang="en-US" i="1" dirty="0" smtClean="0">
                <a:effectLst>
                  <a:outerShdw blurRad="38100" dist="38100" dir="2700000" algn="tl">
                    <a:srgbClr val="000000">
                      <a:alpha val="43137"/>
                    </a:srgbClr>
                  </a:outerShdw>
                </a:effectLst>
              </a:rPr>
              <a:t> </a:t>
            </a:r>
            <a:r>
              <a:rPr lang="en-US" i="1" u="sng" dirty="0" smtClean="0">
                <a:solidFill>
                  <a:srgbClr val="FFFF00"/>
                </a:solidFill>
                <a:effectLst>
                  <a:outerShdw blurRad="38100" dist="38100" dir="2700000" algn="tl">
                    <a:srgbClr val="000000">
                      <a:alpha val="43137"/>
                    </a:srgbClr>
                  </a:outerShdw>
                </a:effectLst>
              </a:rPr>
              <a:t>data-based problem solving </a:t>
            </a:r>
            <a:r>
              <a:rPr lang="en-US" i="1" dirty="0" smtClean="0">
                <a:effectLst>
                  <a:outerShdw blurRad="38100" dist="38100" dir="2700000" algn="tl">
                    <a:srgbClr val="000000">
                      <a:alpha val="43137"/>
                    </a:srgbClr>
                  </a:outerShdw>
                </a:effectLst>
              </a:rPr>
              <a:t>for improving the outcomes of every student through </a:t>
            </a:r>
            <a:r>
              <a:rPr lang="en-US" i="1" u="sng" dirty="0" smtClean="0">
                <a:solidFill>
                  <a:srgbClr val="FFFF00"/>
                </a:solidFill>
                <a:effectLst>
                  <a:outerShdw blurRad="38100" dist="38100" dir="2700000" algn="tl">
                    <a:srgbClr val="000000">
                      <a:alpha val="43137"/>
                    </a:srgbClr>
                  </a:outerShdw>
                </a:effectLst>
              </a:rPr>
              <a:t>family, school, and community partnering</a:t>
            </a:r>
            <a:r>
              <a:rPr lang="en-US" i="1" dirty="0" smtClean="0">
                <a:effectLst>
                  <a:outerShdw blurRad="38100" dist="38100" dir="2700000" algn="tl">
                    <a:srgbClr val="000000">
                      <a:alpha val="43137"/>
                    </a:srgbClr>
                  </a:outerShdw>
                </a:effectLst>
              </a:rPr>
              <a:t> and a </a:t>
            </a:r>
            <a:r>
              <a:rPr lang="en-US" i="1" u="sng" dirty="0" smtClean="0">
                <a:solidFill>
                  <a:srgbClr val="FFFF00"/>
                </a:solidFill>
                <a:effectLst>
                  <a:outerShdw blurRad="38100" dist="38100" dir="2700000" algn="tl">
                    <a:srgbClr val="000000">
                      <a:alpha val="43137"/>
                    </a:srgbClr>
                  </a:outerShdw>
                </a:effectLst>
              </a:rPr>
              <a:t>layered continuum </a:t>
            </a:r>
            <a:r>
              <a:rPr lang="en-US" i="1" dirty="0" smtClean="0">
                <a:effectLst>
                  <a:outerShdw blurRad="38100" dist="38100" dir="2700000" algn="tl">
                    <a:srgbClr val="000000">
                      <a:alpha val="43137"/>
                    </a:srgbClr>
                  </a:outerShdw>
                </a:effectLst>
              </a:rPr>
              <a:t>of </a:t>
            </a:r>
            <a:r>
              <a:rPr lang="en-US" i="1" u="sng" dirty="0" smtClean="0">
                <a:solidFill>
                  <a:srgbClr val="FFFF00"/>
                </a:solidFill>
                <a:effectLst>
                  <a:outerShdw blurRad="38100" dist="38100" dir="2700000" algn="tl">
                    <a:srgbClr val="000000">
                      <a:alpha val="43137"/>
                    </a:srgbClr>
                  </a:outerShdw>
                </a:effectLst>
              </a:rPr>
              <a:t>evidence-based practices </a:t>
            </a:r>
            <a:r>
              <a:rPr lang="en-US" i="1" dirty="0" smtClean="0">
                <a:effectLst>
                  <a:outerShdw blurRad="38100" dist="38100" dir="2700000" algn="tl">
                    <a:srgbClr val="000000">
                      <a:alpha val="43137"/>
                    </a:srgbClr>
                  </a:outerShdw>
                </a:effectLst>
              </a:rPr>
              <a:t>applied at the classroom, school, district, region, and state level.</a:t>
            </a:r>
            <a:endParaRPr lang="en-US" dirty="0" smtClean="0"/>
          </a:p>
          <a:p>
            <a:endParaRPr lang="en-US" dirty="0" smtClean="0"/>
          </a:p>
          <a:p>
            <a:endParaRPr lang="en-US" dirty="0" smtClean="0"/>
          </a:p>
          <a:p>
            <a:r>
              <a:rPr lang="en-US" dirty="0" smtClean="0"/>
              <a:t>Note that FSCP is Multi-Tiered</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8</a:t>
            </a:fld>
            <a:endParaRPr lang="en-US"/>
          </a:p>
        </p:txBody>
      </p:sp>
      <p:sp>
        <p:nvSpPr>
          <p:cNvPr id="5" name="Date Placeholder 4"/>
          <p:cNvSpPr>
            <a:spLocks noGrp="1"/>
          </p:cNvSpPr>
          <p:nvPr>
            <p:ph type="dt" idx="11"/>
          </p:nvPr>
        </p:nvSpPr>
        <p:spPr/>
        <p:txBody>
          <a:bodyPr/>
          <a:lstStyle/>
          <a:p>
            <a:fld id="{71E13B80-116F-4830-B091-ED44A84F7127}"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56563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 piece of paper</a:t>
            </a:r>
            <a:r>
              <a:rPr lang="en-US" baseline="0" dirty="0" smtClean="0"/>
              <a:t>/</a:t>
            </a:r>
            <a:r>
              <a:rPr lang="en-US" baseline="0" dirty="0" err="1" smtClean="0"/>
              <a:t>notecatcher</a:t>
            </a:r>
            <a:r>
              <a:rPr lang="en-US" baseline="0" dirty="0" smtClean="0"/>
              <a:t>/index card/post-it note, Fill in the blank…</a:t>
            </a:r>
          </a:p>
          <a:p>
            <a:endParaRPr lang="en-US" baseline="0" dirty="0" smtClean="0"/>
          </a:p>
          <a:p>
            <a:r>
              <a:rPr lang="en-US" baseline="0" dirty="0" smtClean="0"/>
              <a:t>“Partnering is…” ___</a:t>
            </a:r>
          </a:p>
          <a:p>
            <a:endParaRPr lang="en-US" baseline="0" dirty="0" smtClean="0"/>
          </a:p>
          <a:p>
            <a:r>
              <a:rPr lang="en-US" baseline="0" dirty="0" smtClean="0"/>
              <a:t>Then, in looking at our definition, think: what gels/what differs?</a:t>
            </a:r>
          </a:p>
          <a:p>
            <a:endParaRPr lang="en-US" baseline="0" dirty="0" smtClean="0"/>
          </a:p>
          <a:p>
            <a:r>
              <a:rPr lang="en-US" baseline="0" dirty="0" smtClean="0"/>
              <a:t>Also…aloud for all:</a:t>
            </a:r>
          </a:p>
          <a:p>
            <a:endParaRPr lang="en-US" baseline="0" dirty="0" smtClean="0"/>
          </a:p>
          <a:p>
            <a:r>
              <a:rPr lang="en-US" baseline="0" dirty="0" smtClean="0"/>
              <a:t>Think of a partner in your life. What attributes (adjectives/descriptors) would you use to describe the relationship you have with that individual?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9</a:t>
            </a:fld>
            <a:endParaRPr lang="en-US"/>
          </a:p>
        </p:txBody>
      </p:sp>
      <p:sp>
        <p:nvSpPr>
          <p:cNvPr id="5" name="Date Placeholder 4"/>
          <p:cNvSpPr>
            <a:spLocks noGrp="1"/>
          </p:cNvSpPr>
          <p:nvPr>
            <p:ph type="dt" idx="11"/>
          </p:nvPr>
        </p:nvSpPr>
        <p:spPr/>
        <p:txBody>
          <a:bodyPr/>
          <a:lstStyle/>
          <a:p>
            <a:fld id="{3A82D670-5E32-4754-B692-18E36756C262}"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1106515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Over 50 years of research supports </a:t>
            </a:r>
            <a:r>
              <a:rPr lang="en-US" dirty="0" err="1" smtClean="0"/>
              <a:t>impl</a:t>
            </a:r>
            <a:r>
              <a:rPr lang="en-US" dirty="0" smtClean="0"/>
              <a:t>. FSCP effectively.</a:t>
            </a:r>
          </a:p>
          <a:p>
            <a:endParaRPr lang="en-US" dirty="0" smtClean="0"/>
          </a:p>
          <a:p>
            <a:endParaRPr lang="en-US" dirty="0" smtClean="0"/>
          </a:p>
          <a:p>
            <a:r>
              <a:rPr lang="en-US" dirty="0" smtClean="0"/>
              <a:t>Key Points:</a:t>
            </a:r>
          </a:p>
          <a:p>
            <a:pPr marL="174982" indent="-174982">
              <a:buFont typeface="Arial"/>
              <a:buChar char="•"/>
            </a:pPr>
            <a:r>
              <a:rPr lang="en-US" dirty="0" smtClean="0"/>
              <a:t>It is important for all stakeholders understand the rationale for partnering – there is a strong research base as to its effectiveness in improving student achievement</a:t>
            </a:r>
          </a:p>
          <a:p>
            <a:pPr marL="174982" indent="-174982">
              <a:buFont typeface="Arial"/>
              <a:buChar char="•"/>
            </a:pPr>
            <a:r>
              <a:rPr lang="en-US" dirty="0" smtClean="0"/>
              <a:t>Federal and state laws have been created based on the strong research base. </a:t>
            </a:r>
          </a:p>
          <a:p>
            <a:pPr marL="174982" indent="-174982">
              <a:buFont typeface="Arial"/>
              <a:buChar char="•"/>
            </a:pPr>
            <a:r>
              <a:rPr lang="en-US" dirty="0" smtClean="0"/>
              <a:t>Because of the research and laws, there is a national  shift for educator and families. </a:t>
            </a:r>
            <a:endParaRPr lang="en-US"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solidFill>
                  <a:prstClr val="black"/>
                </a:solidFill>
              </a:rPr>
              <a:pPr/>
              <a:t>10</a:t>
            </a:fld>
            <a:endParaRPr lang="en-US" dirty="0">
              <a:solidFill>
                <a:prstClr val="black"/>
              </a:solidFill>
            </a:endParaRPr>
          </a:p>
        </p:txBody>
      </p:sp>
      <p:sp>
        <p:nvSpPr>
          <p:cNvPr id="5" name="Date Placeholder 4"/>
          <p:cNvSpPr>
            <a:spLocks noGrp="1"/>
          </p:cNvSpPr>
          <p:nvPr>
            <p:ph type="dt" idx="11"/>
          </p:nvPr>
        </p:nvSpPr>
        <p:spPr/>
        <p:txBody>
          <a:bodyPr/>
          <a:lstStyle/>
          <a:p>
            <a:fld id="{64B539AA-4A19-9645-938E-0E44B64F3E7E}" type="datetime1">
              <a:rPr lang="en-US" smtClean="0"/>
              <a:t>3/3/2017</a:t>
            </a:fld>
            <a:endParaRPr lang="en-US" dirty="0"/>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88675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0966" indent="-288833" eaLnBrk="0" hangingPunct="0">
              <a:defRPr sz="2400">
                <a:solidFill>
                  <a:schemeClr val="tx1"/>
                </a:solidFill>
                <a:latin typeface="Arial" pitchFamily="34" charset="0"/>
                <a:ea typeface="ＭＳ Ｐゴシック" pitchFamily="34" charset="-128"/>
              </a:defRPr>
            </a:lvl2pPr>
            <a:lvl3pPr marL="1155333" indent="-231067" eaLnBrk="0" hangingPunct="0">
              <a:defRPr sz="2400">
                <a:solidFill>
                  <a:schemeClr val="tx1"/>
                </a:solidFill>
                <a:latin typeface="Arial" pitchFamily="34" charset="0"/>
                <a:ea typeface="ＭＳ Ｐゴシック" pitchFamily="34" charset="-128"/>
              </a:defRPr>
            </a:lvl3pPr>
            <a:lvl4pPr marL="1617467" indent="-231067" eaLnBrk="0" hangingPunct="0">
              <a:defRPr sz="2400">
                <a:solidFill>
                  <a:schemeClr val="tx1"/>
                </a:solidFill>
                <a:latin typeface="Arial" pitchFamily="34" charset="0"/>
                <a:ea typeface="ＭＳ Ｐゴシック" pitchFamily="34" charset="-128"/>
              </a:defRPr>
            </a:lvl4pPr>
            <a:lvl5pPr marL="2079600" indent="-231067" eaLnBrk="0" hangingPunct="0">
              <a:defRPr sz="2400">
                <a:solidFill>
                  <a:schemeClr val="tx1"/>
                </a:solidFill>
                <a:latin typeface="Arial" pitchFamily="34" charset="0"/>
                <a:ea typeface="ＭＳ Ｐゴシック" pitchFamily="34" charset="-128"/>
              </a:defRPr>
            </a:lvl5pPr>
            <a:lvl6pPr marL="2541734" indent="-23106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3868" indent="-23106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000" indent="-23106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133" indent="-23106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93EBA4A-6224-466E-A8AF-15C87983B99D}" type="slidenum">
              <a:rPr lang="en-US" sz="1200"/>
              <a:pPr eaLnBrk="1" hangingPunct="1"/>
              <a:t>11</a:t>
            </a:fld>
            <a:endParaRPr lang="en-US" sz="1200" dirty="0"/>
          </a:p>
        </p:txBody>
      </p:sp>
      <p:sp>
        <p:nvSpPr>
          <p:cNvPr id="22530" name="Rectangle 2"/>
          <p:cNvSpPr>
            <a:spLocks noGrp="1" noRot="1" noChangeAspect="1" noChangeArrowheads="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xfrm>
            <a:off x="936415" y="4422461"/>
            <a:ext cx="5150273"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Key Points:</a:t>
            </a:r>
          </a:p>
          <a:p>
            <a:pPr marL="171415" indent="-171415">
              <a:spcBef>
                <a:spcPct val="0"/>
              </a:spcBef>
              <a:buFont typeface="Arial"/>
              <a:buChar char="•"/>
            </a:pPr>
            <a:r>
              <a:rPr lang="en-US" dirty="0" smtClean="0">
                <a:latin typeface="Arial" pitchFamily="34" charset="0"/>
                <a:ea typeface="ＭＳ Ｐゴシック" pitchFamily="34" charset="-128"/>
              </a:rPr>
              <a:t>Families &amp; teachers work together right away when student is struggling; all try to understand the problems. </a:t>
            </a:r>
          </a:p>
          <a:p>
            <a:pPr marL="171415" indent="-171415">
              <a:spcBef>
                <a:spcPct val="0"/>
              </a:spcBef>
              <a:buFont typeface="Arial"/>
              <a:buChar char="•"/>
            </a:pPr>
            <a:r>
              <a:rPr lang="en-US" dirty="0" smtClean="0">
                <a:latin typeface="Arial" pitchFamily="34" charset="0"/>
                <a:ea typeface="ＭＳ Ｐゴシック" pitchFamily="34" charset="-128"/>
              </a:rPr>
              <a:t>This keeps students engaged in the learning process.</a:t>
            </a:r>
          </a:p>
          <a:p>
            <a:pPr marL="171415" indent="-171415">
              <a:spcBef>
                <a:spcPct val="0"/>
              </a:spcBef>
              <a:buFont typeface="Arial"/>
              <a:buChar char="•"/>
            </a:pPr>
            <a:r>
              <a:rPr lang="en-US" dirty="0" smtClean="0">
                <a:latin typeface="Arial" pitchFamily="34" charset="0"/>
                <a:ea typeface="ＭＳ Ｐゴシック" pitchFamily="34" charset="-128"/>
              </a:rPr>
              <a:t>Easier to overcome differences when focusing on big picture &amp; what really counts - students.</a:t>
            </a:r>
          </a:p>
          <a:p>
            <a:pPr marL="171415" indent="-171415">
              <a:spcBef>
                <a:spcPct val="0"/>
              </a:spcBef>
              <a:buFont typeface="Arial"/>
              <a:buChar char="•"/>
            </a:pPr>
            <a:r>
              <a:rPr lang="en-US" dirty="0" smtClean="0">
                <a:latin typeface="Arial" pitchFamily="34" charset="0"/>
                <a:ea typeface="ＭＳ Ｐゴシック" pitchFamily="34" charset="-128"/>
              </a:rPr>
              <a:t>Relationships, relationships, relationships… </a:t>
            </a:r>
          </a:p>
          <a:p>
            <a:pPr marL="171415" indent="-171415">
              <a:spcBef>
                <a:spcPct val="0"/>
              </a:spcBef>
              <a:buFont typeface="Arial"/>
              <a:buChar char="•"/>
            </a:pPr>
            <a:r>
              <a:rPr lang="en-US" dirty="0" smtClean="0">
                <a:latin typeface="Arial" pitchFamily="34" charset="0"/>
                <a:ea typeface="ＭＳ Ｐゴシック" pitchFamily="34" charset="-128"/>
              </a:rPr>
              <a:t>Students see adults in their lives caring and sharing.</a:t>
            </a:r>
          </a:p>
        </p:txBody>
      </p:sp>
      <p:sp>
        <p:nvSpPr>
          <p:cNvPr id="2" name="Date Placeholder 1"/>
          <p:cNvSpPr>
            <a:spLocks noGrp="1"/>
          </p:cNvSpPr>
          <p:nvPr>
            <p:ph type="dt" idx="10"/>
          </p:nvPr>
        </p:nvSpPr>
        <p:spPr/>
        <p:txBody>
          <a:bodyPr/>
          <a:lstStyle/>
          <a:p>
            <a:fld id="{64B539AA-4A19-9645-938E-0E44B64F3E7E}" type="datetime1">
              <a:rPr lang="en-US" smtClean="0"/>
              <a:t>3/3/2017</a:t>
            </a:fld>
            <a:endParaRPr lang="en-US" dirty="0"/>
          </a:p>
        </p:txBody>
      </p:sp>
      <p:sp>
        <p:nvSpPr>
          <p:cNvPr id="3" name="Header Placeholder 2"/>
          <p:cNvSpPr>
            <a:spLocks noGrp="1"/>
          </p:cNvSpPr>
          <p:nvPr>
            <p:ph type="hdr" sz="quarter" idx="11"/>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46591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layer supports on…(matching to need)…student</a:t>
            </a:r>
            <a:r>
              <a:rPr lang="en-US" baseline="0" dirty="0" smtClean="0"/>
              <a:t>s do not ‘move through tiers’ (as if it were a “maze” for them to navigate).”</a:t>
            </a:r>
          </a:p>
          <a:p>
            <a:endParaRPr lang="en-US" baseline="0" dirty="0" smtClean="0"/>
          </a:p>
          <a:p>
            <a:pPr defTabSz="466536">
              <a:defRPr/>
            </a:pPr>
            <a:r>
              <a:rPr lang="en-US" dirty="0" smtClean="0"/>
              <a:t>“layered continuum” = having a strong ‘core’ isn’t enough; having ‘quality interventions’ isn’t enough; all has to be equally supportive</a:t>
            </a:r>
          </a:p>
          <a:p>
            <a:endParaRPr lang="en-US" baseline="0" dirty="0" smtClean="0"/>
          </a:p>
          <a:p>
            <a:r>
              <a:rPr lang="en-US" baseline="0" dirty="0" smtClean="0"/>
              <a:t>Notes: </a:t>
            </a:r>
          </a:p>
          <a:p>
            <a:r>
              <a:rPr lang="en-US" dirty="0"/>
              <a:t>High quality instruction is provided to all students. </a:t>
            </a:r>
          </a:p>
          <a:p>
            <a:r>
              <a:rPr lang="en-US" dirty="0"/>
              <a:t>Some students benefit from additional instruction, progress monitoring and support to ensure educational gaps are eliminated. </a:t>
            </a:r>
          </a:p>
          <a:p>
            <a:r>
              <a:rPr lang="en-US" dirty="0"/>
              <a:t>Also, a few students benefit from more precise and explicit support to ensure their persistent academic or behavioral needs are met. </a:t>
            </a:r>
          </a:p>
          <a:p>
            <a:endParaRPr lang="en-US" dirty="0"/>
          </a:p>
        </p:txBody>
      </p:sp>
      <p:sp>
        <p:nvSpPr>
          <p:cNvPr id="4" name="Slide Number Placeholder 3"/>
          <p:cNvSpPr>
            <a:spLocks noGrp="1"/>
          </p:cNvSpPr>
          <p:nvPr>
            <p:ph type="sldNum" sz="quarter" idx="10"/>
          </p:nvPr>
        </p:nvSpPr>
        <p:spPr/>
        <p:txBody>
          <a:bodyPr/>
          <a:lstStyle/>
          <a:p>
            <a:fld id="{174B2C1C-5766-4747-9FAF-73D7D65BE219}" type="slidenum">
              <a:rPr lang="en-US" smtClean="0"/>
              <a:t>13</a:t>
            </a:fld>
            <a:endParaRPr lang="en-US"/>
          </a:p>
        </p:txBody>
      </p:sp>
      <p:sp>
        <p:nvSpPr>
          <p:cNvPr id="5" name="Date Placeholder 4"/>
          <p:cNvSpPr>
            <a:spLocks noGrp="1"/>
          </p:cNvSpPr>
          <p:nvPr>
            <p:ph type="dt" idx="11"/>
          </p:nvPr>
        </p:nvSpPr>
        <p:spPr/>
        <p:txBody>
          <a:bodyPr/>
          <a:lstStyle/>
          <a:p>
            <a:fld id="{B093FAA2-3658-470D-BE12-46400F027E48}" type="datetime1">
              <a:rPr lang="en-US" smtClean="0"/>
              <a:t>3/3/2017</a:t>
            </a:fld>
            <a:endParaRPr lang="en-US"/>
          </a:p>
        </p:txBody>
      </p:sp>
      <p:sp>
        <p:nvSpPr>
          <p:cNvPr id="6" name="Header Placeholder 5"/>
          <p:cNvSpPr>
            <a:spLocks noGrp="1"/>
          </p:cNvSpPr>
          <p:nvPr>
            <p:ph type="hdr" sz="quarter" idx="12"/>
          </p:nvPr>
        </p:nvSpPr>
        <p:spPr/>
        <p:txBody>
          <a:bodyPr/>
          <a:lstStyle/>
          <a:p>
            <a:r>
              <a:rPr lang="en-US" smtClean="0"/>
              <a:t>CDE APBS Session Materials online at: http://www.cde.state.co.us/mtss/adultlearningopportunities/apbs2017</a:t>
            </a:r>
            <a:endParaRPr lang="en-US"/>
          </a:p>
        </p:txBody>
      </p:sp>
    </p:spTree>
    <p:extLst>
      <p:ext uri="{BB962C8B-B14F-4D97-AF65-F5344CB8AC3E}">
        <p14:creationId xmlns:p14="http://schemas.microsoft.com/office/powerpoint/2010/main" val="3171557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72791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pic>
        <p:nvPicPr>
          <p:cNvPr id="5" name="Picture 4"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218445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Untitled-2-0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065907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518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11676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0983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3427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2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82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4264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822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298690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9822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924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3657600"/>
          </a:xfrm>
        </p:spPr>
        <p:txBody>
          <a:bodyPr/>
          <a:lstStyle/>
          <a:p>
            <a:pPr lvl="0"/>
            <a:endParaRPr lang="en-US" noProof="0" smtClean="0"/>
          </a:p>
        </p:txBody>
      </p:sp>
    </p:spTree>
    <p:extLst>
      <p:ext uri="{BB962C8B-B14F-4D97-AF65-F5344CB8AC3E}">
        <p14:creationId xmlns:p14="http://schemas.microsoft.com/office/powerpoint/2010/main" val="1600068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3657600"/>
          </a:xfrm>
        </p:spPr>
        <p:txBody>
          <a:bodyPr/>
          <a:lstStyle/>
          <a:p>
            <a:pPr lvl="0"/>
            <a:endParaRPr lang="en-US" noProof="0" smtClean="0"/>
          </a:p>
        </p:txBody>
      </p:sp>
    </p:spTree>
    <p:extLst>
      <p:ext uri="{BB962C8B-B14F-4D97-AF65-F5344CB8AC3E}">
        <p14:creationId xmlns:p14="http://schemas.microsoft.com/office/powerpoint/2010/main" val="169574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36576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9986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3657600"/>
          </a:xfrm>
        </p:spPr>
        <p:txBody>
          <a:bodyPr/>
          <a:lstStyle/>
          <a:p>
            <a:pPr lvl="0"/>
            <a:endParaRPr lang="en-US" noProof="0" smtClean="0"/>
          </a:p>
        </p:txBody>
      </p:sp>
    </p:spTree>
    <p:extLst>
      <p:ext uri="{BB962C8B-B14F-4D97-AF65-F5344CB8AC3E}">
        <p14:creationId xmlns:p14="http://schemas.microsoft.com/office/powerpoint/2010/main" val="1537421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638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783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4708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3657600"/>
          </a:xfrm>
        </p:spPr>
        <p:txBody>
          <a:bodyPr/>
          <a:lstStyle/>
          <a:p>
            <a:pPr lvl="0"/>
            <a:endParaRPr lang="en-US" noProof="0" smtClean="0"/>
          </a:p>
        </p:txBody>
      </p:sp>
    </p:spTree>
    <p:extLst>
      <p:ext uri="{BB962C8B-B14F-4D97-AF65-F5344CB8AC3E}">
        <p14:creationId xmlns:p14="http://schemas.microsoft.com/office/powerpoint/2010/main" val="344465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146086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3886200"/>
            <a:ext cx="77724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822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86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6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3095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36576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776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22307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9836323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pPr/>
              <a:t>3/3/2017</a:t>
            </a:fld>
            <a:endParaRPr lang="en-US" dirty="0"/>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Tree>
    <p:extLst>
      <p:ext uri="{BB962C8B-B14F-4D97-AF65-F5344CB8AC3E}">
        <p14:creationId xmlns:p14="http://schemas.microsoft.com/office/powerpoint/2010/main" val="285086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pPr/>
              <a:t>3/3/2017</a:t>
            </a:fld>
            <a:endParaRPr lang="en-US" dirty="0"/>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8701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pPr/>
              <a:t>3/3/2017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03816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Green Narrow Bar">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81000" y="355847"/>
            <a:ext cx="8381260" cy="782073"/>
          </a:xfrm>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61624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9.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fld id="{49B24EC9-D412-49F8-B26B-B7E454A540B6}" type="datetimeFigureOut">
              <a:rPr lang="en-US" smtClean="0"/>
              <a:pPr/>
              <a:t>3/3/2017</a:t>
            </a:fld>
            <a:endParaRPr lang="en-US" dirty="0"/>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fld id="{34A3F748-31DA-4297-96EF-69DC737B5DDE}" type="slidenum">
              <a:rPr lang="en-US" smtClean="0"/>
              <a:t>‹#›</a:t>
            </a:fld>
            <a:endParaRPr lang="en-US" dirty="0"/>
          </a:p>
        </p:txBody>
      </p:sp>
    </p:spTree>
    <p:extLst>
      <p:ext uri="{BB962C8B-B14F-4D97-AF65-F5344CB8AC3E}">
        <p14:creationId xmlns:p14="http://schemas.microsoft.com/office/powerpoint/2010/main" val="193714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4" r:id="rId5"/>
    <p:sldLayoutId id="2147483671" r:id="rId6"/>
    <p:sldLayoutId id="2147483670" r:id="rId7"/>
    <p:sldLayoutId id="2147483669" r:id="rId8"/>
    <p:sldLayoutId id="2147483712" r:id="rId9"/>
    <p:sldLayoutId id="2147483713" r:id="rId10"/>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Untitled-2-02"/>
          <p:cNvPicPr>
            <a:picLocks noChangeAspect="1" noChangeArrowheads="1"/>
          </p:cNvPicPr>
          <p:nvPr userDrawn="1"/>
        </p:nvPicPr>
        <p:blipFill>
          <a:blip r:embed="rId24" cstate="email">
            <a:extLst>
              <a:ext uri="{28A0092B-C50C-407E-A947-70E740481C1C}">
                <a14:useLocalDpi xmlns:a14="http://schemas.microsoft.com/office/drawing/2010/main" val="0"/>
              </a:ext>
            </a:extLst>
          </a:blip>
          <a:srcRect/>
          <a:stretch>
            <a:fillRect/>
          </a:stretch>
        </p:blipFill>
        <p:spPr bwMode="auto">
          <a:xfrm>
            <a:off x="0" y="6"/>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981200"/>
            <a:ext cx="777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56904969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Lst>
  <p:hf sldNum="0" hdr="0" ftr="0"/>
  <p:txStyles>
    <p:titleStyle>
      <a:lvl1pPr algn="ctr" rtl="0" eaLnBrk="0" fontAlgn="base" hangingPunct="0">
        <a:spcBef>
          <a:spcPct val="0"/>
        </a:spcBef>
        <a:spcAft>
          <a:spcPct val="0"/>
        </a:spcAft>
        <a:defRPr sz="4400">
          <a:solidFill>
            <a:srgbClr val="352716"/>
          </a:solidFill>
          <a:latin typeface="+mj-lt"/>
          <a:ea typeface="+mj-ea"/>
          <a:cs typeface="+mj-cs"/>
        </a:defRPr>
      </a:lvl1pPr>
      <a:lvl2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2pPr>
      <a:lvl3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3pPr>
      <a:lvl4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4pPr>
      <a:lvl5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5pPr>
      <a:lvl6pPr marL="457200" algn="ctr" rtl="0" fontAlgn="base">
        <a:spcBef>
          <a:spcPct val="0"/>
        </a:spcBef>
        <a:spcAft>
          <a:spcPct val="0"/>
        </a:spcAft>
        <a:defRPr sz="4400">
          <a:solidFill>
            <a:srgbClr val="352716"/>
          </a:solidFill>
          <a:latin typeface="Optima" pitchFamily="-128" charset="0"/>
          <a:ea typeface="ＭＳ Ｐゴシック" pitchFamily="-128" charset="-128"/>
        </a:defRPr>
      </a:lvl6pPr>
      <a:lvl7pPr marL="914400" algn="ctr" rtl="0" fontAlgn="base">
        <a:spcBef>
          <a:spcPct val="0"/>
        </a:spcBef>
        <a:spcAft>
          <a:spcPct val="0"/>
        </a:spcAft>
        <a:defRPr sz="4400">
          <a:solidFill>
            <a:srgbClr val="352716"/>
          </a:solidFill>
          <a:latin typeface="Optima" pitchFamily="-128" charset="0"/>
          <a:ea typeface="ＭＳ Ｐゴシック" pitchFamily="-128" charset="-128"/>
        </a:defRPr>
      </a:lvl7pPr>
      <a:lvl8pPr marL="1371600" algn="ctr" rtl="0" fontAlgn="base">
        <a:spcBef>
          <a:spcPct val="0"/>
        </a:spcBef>
        <a:spcAft>
          <a:spcPct val="0"/>
        </a:spcAft>
        <a:defRPr sz="4400">
          <a:solidFill>
            <a:srgbClr val="352716"/>
          </a:solidFill>
          <a:latin typeface="Optima" pitchFamily="-128" charset="0"/>
          <a:ea typeface="ＭＳ Ｐゴシック" pitchFamily="-128" charset="-128"/>
        </a:defRPr>
      </a:lvl8pPr>
      <a:lvl9pPr marL="1828800" algn="ctr" rtl="0" fontAlgn="base">
        <a:spcBef>
          <a:spcPct val="0"/>
        </a:spcBef>
        <a:spcAft>
          <a:spcPct val="0"/>
        </a:spcAft>
        <a:defRPr sz="4400">
          <a:solidFill>
            <a:srgbClr val="352716"/>
          </a:solidFill>
          <a:latin typeface="Optima" pitchFamily="-128" charset="0"/>
          <a:ea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rgbClr val="352716"/>
          </a:solidFill>
          <a:latin typeface="+mn-lt"/>
          <a:ea typeface="+mn-ea"/>
          <a:cs typeface="+mn-cs"/>
        </a:defRPr>
      </a:lvl1pPr>
      <a:lvl2pPr marL="742950" indent="-285750" algn="l" rtl="0" eaLnBrk="0" fontAlgn="base" hangingPunct="0">
        <a:spcBef>
          <a:spcPct val="20000"/>
        </a:spcBef>
        <a:spcAft>
          <a:spcPct val="0"/>
        </a:spcAft>
        <a:buChar char="–"/>
        <a:defRPr sz="2800">
          <a:solidFill>
            <a:srgbClr val="352716"/>
          </a:solidFill>
          <a:latin typeface="+mn-lt"/>
          <a:ea typeface="+mn-ea"/>
        </a:defRPr>
      </a:lvl2pPr>
      <a:lvl3pPr marL="1143000" indent="-228600" algn="l" rtl="0" eaLnBrk="0" fontAlgn="base" hangingPunct="0">
        <a:spcBef>
          <a:spcPct val="20000"/>
        </a:spcBef>
        <a:spcAft>
          <a:spcPct val="0"/>
        </a:spcAft>
        <a:buChar char="•"/>
        <a:defRPr sz="2400">
          <a:solidFill>
            <a:srgbClr val="352716"/>
          </a:solidFill>
          <a:latin typeface="+mn-lt"/>
          <a:ea typeface="+mn-ea"/>
        </a:defRPr>
      </a:lvl3pPr>
      <a:lvl4pPr marL="1600200" indent="-228600" algn="l" rtl="0" eaLnBrk="0" fontAlgn="base" hangingPunct="0">
        <a:spcBef>
          <a:spcPct val="20000"/>
        </a:spcBef>
        <a:spcAft>
          <a:spcPct val="0"/>
        </a:spcAft>
        <a:buChar char="–"/>
        <a:defRPr sz="2000">
          <a:solidFill>
            <a:srgbClr val="352716"/>
          </a:solidFill>
          <a:latin typeface="+mn-lt"/>
          <a:ea typeface="+mn-ea"/>
        </a:defRPr>
      </a:lvl4pPr>
      <a:lvl5pPr marL="2057400" indent="-228600" algn="l" rtl="0" eaLnBrk="0" fontAlgn="base" hangingPunct="0">
        <a:spcBef>
          <a:spcPct val="20000"/>
        </a:spcBef>
        <a:spcAft>
          <a:spcPct val="0"/>
        </a:spcAft>
        <a:buChar char="»"/>
        <a:defRPr sz="2000">
          <a:solidFill>
            <a:srgbClr val="352716"/>
          </a:solidFill>
          <a:latin typeface="+mn-lt"/>
          <a:ea typeface="+mn-ea"/>
        </a:defRPr>
      </a:lvl5pPr>
      <a:lvl6pPr marL="2514600" indent="-228600" algn="l" rtl="0" fontAlgn="base">
        <a:spcBef>
          <a:spcPct val="20000"/>
        </a:spcBef>
        <a:spcAft>
          <a:spcPct val="0"/>
        </a:spcAft>
        <a:buChar char="»"/>
        <a:defRPr sz="2000">
          <a:solidFill>
            <a:srgbClr val="352716"/>
          </a:solidFill>
          <a:latin typeface="+mn-lt"/>
          <a:ea typeface="+mn-ea"/>
        </a:defRPr>
      </a:lvl6pPr>
      <a:lvl7pPr marL="2971800" indent="-228600" algn="l" rtl="0" fontAlgn="base">
        <a:spcBef>
          <a:spcPct val="20000"/>
        </a:spcBef>
        <a:spcAft>
          <a:spcPct val="0"/>
        </a:spcAft>
        <a:buChar char="»"/>
        <a:defRPr sz="2000">
          <a:solidFill>
            <a:srgbClr val="352716"/>
          </a:solidFill>
          <a:latin typeface="+mn-lt"/>
          <a:ea typeface="+mn-ea"/>
        </a:defRPr>
      </a:lvl7pPr>
      <a:lvl8pPr marL="3429000" indent="-228600" algn="l" rtl="0" fontAlgn="base">
        <a:spcBef>
          <a:spcPct val="20000"/>
        </a:spcBef>
        <a:spcAft>
          <a:spcPct val="0"/>
        </a:spcAft>
        <a:buChar char="»"/>
        <a:defRPr sz="2000">
          <a:solidFill>
            <a:srgbClr val="352716"/>
          </a:solidFill>
          <a:latin typeface="+mn-lt"/>
          <a:ea typeface="+mn-ea"/>
        </a:defRPr>
      </a:lvl8pPr>
      <a:lvl9pPr marL="3886200" indent="-228600" algn="l" rtl="0" fontAlgn="base">
        <a:spcBef>
          <a:spcPct val="20000"/>
        </a:spcBef>
        <a:spcAft>
          <a:spcPct val="0"/>
        </a:spcAft>
        <a:buChar char="»"/>
        <a:defRPr sz="2000">
          <a:solidFill>
            <a:srgbClr val="35271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de.state.co.us/cdesped/mtssfscp_implementationguide"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cde.state.co.us/cdesped/mtssfscp_implementationguid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ed.gov/family-and-community-engagement"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cde.state.co.us/mtss/fscp"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48.wmf"/><Relationship Id="rId12" Type="http://schemas.openxmlformats.org/officeDocument/2006/relationships/image" Target="../media/image50.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47.wmf"/><Relationship Id="rId10" Type="http://schemas.openxmlformats.org/officeDocument/2006/relationships/image" Target="../media/image49.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www.cde.state.co.us/sacpie/nationalstandardsgoalsandindicators2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signetwork.org/file_attachments/123/download" TargetMode="Externa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cde.state.co.us/uip/tips_interactive_homework" TargetMode="External"/><Relationship Id="rId3" Type="http://schemas.openxmlformats.org/officeDocument/2006/relationships/hyperlink" Target="http://www.cde.state.co.us/resourcesforparents" TargetMode="External"/><Relationship Id="rId7" Type="http://schemas.openxmlformats.org/officeDocument/2006/relationships/hyperlink" Target="https://www.cde.state.co.us/standardsandinstruction/guidestostandard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cde.state.co.us/uip/school_family_community_partnership_survey" TargetMode="External"/><Relationship Id="rId5" Type="http://schemas.openxmlformats.org/officeDocument/2006/relationships/hyperlink" Target="http://www.cde.state.co.us/uip/promising" TargetMode="External"/><Relationship Id="rId4" Type="http://schemas.openxmlformats.org/officeDocument/2006/relationships/hyperlink" Target="http://www.cde.state.co.us/uip/familyengagemen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nafsce.org/" TargetMode="External"/><Relationship Id="rId2" Type="http://schemas.openxmlformats.org/officeDocument/2006/relationships/hyperlink" Target="http://www.sedl.org/pubs/framework/" TargetMode="External"/><Relationship Id="rId1" Type="http://schemas.openxmlformats.org/officeDocument/2006/relationships/slideLayout" Target="../slideLayouts/slideLayout2.xml"/><Relationship Id="rId6" Type="http://schemas.openxmlformats.org/officeDocument/2006/relationships/hyperlink" Target="http://flamboyanfoundation.org/" TargetMode="External"/><Relationship Id="rId5" Type="http://schemas.openxmlformats.org/officeDocument/2006/relationships/hyperlink" Target="http://www.hfrp.org/" TargetMode="External"/><Relationship Id="rId4" Type="http://schemas.openxmlformats.org/officeDocument/2006/relationships/hyperlink" Target="http://nnps.jhucsos.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84068" y="3452163"/>
            <a:ext cx="8341851" cy="298017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a:lstStyle>
          <a:p>
            <a:pPr algn="ctr"/>
            <a:r>
              <a:rPr lang="en-US" sz="2400" dirty="0" smtClean="0"/>
              <a:t/>
            </a:r>
            <a:br>
              <a:rPr lang="en-US" sz="2400" dirty="0" smtClean="0"/>
            </a:br>
            <a:r>
              <a:rPr lang="en-US" sz="2400" dirty="0" smtClean="0"/>
              <a:t/>
            </a:r>
            <a:br>
              <a:rPr lang="en-US" sz="2400" dirty="0" smtClean="0"/>
            </a:br>
            <a:r>
              <a:rPr lang="en-US" sz="3200" dirty="0" smtClean="0"/>
              <a:t>Effective Multi-Tiered</a:t>
            </a:r>
            <a:br>
              <a:rPr lang="en-US" sz="3200" dirty="0" smtClean="0"/>
            </a:br>
            <a:r>
              <a:rPr lang="en-US" sz="3200" dirty="0" smtClean="0"/>
              <a:t>Family, School, and Community</a:t>
            </a:r>
            <a:br>
              <a:rPr lang="en-US" sz="3200" dirty="0" smtClean="0"/>
            </a:br>
            <a:r>
              <a:rPr lang="en-US" sz="3200" dirty="0" smtClean="0"/>
              <a:t>Partnering (FSCP) </a:t>
            </a:r>
            <a:r>
              <a:rPr lang="en-US" sz="3200" b="1" i="1" dirty="0" smtClean="0"/>
              <a:t/>
            </a:r>
            <a:br>
              <a:rPr lang="en-US" sz="3200" b="1" i="1" dirty="0" smtClean="0"/>
            </a:br>
            <a:r>
              <a:rPr lang="en-US" sz="3200" b="1" i="1" dirty="0" smtClean="0"/>
              <a:t> </a:t>
            </a:r>
            <a:r>
              <a:rPr lang="en-US" sz="2400" dirty="0" smtClean="0"/>
              <a:t/>
            </a:r>
            <a:br>
              <a:rPr lang="en-US" sz="2400" dirty="0" smtClean="0"/>
            </a:br>
            <a:r>
              <a:rPr lang="en-US" sz="2400" b="1" dirty="0" smtClean="0"/>
              <a:t/>
            </a:r>
            <a:br>
              <a:rPr lang="en-US" sz="2400" b="1" dirty="0" smtClean="0"/>
            </a:br>
            <a:endParaRPr lang="en-US" sz="3200" b="1" dirty="0"/>
          </a:p>
        </p:txBody>
      </p:sp>
    </p:spTree>
    <p:extLst>
      <p:ext uri="{BB962C8B-B14F-4D97-AF65-F5344CB8AC3E}">
        <p14:creationId xmlns:p14="http://schemas.microsoft.com/office/powerpoint/2010/main" val="3413481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787792" y="1026942"/>
            <a:ext cx="7553093" cy="5212483"/>
          </a:xfrm>
        </p:spPr>
        <p:txBody>
          <a:bodyPr/>
          <a:lstStyle/>
          <a:p>
            <a:pPr marL="45720" indent="0">
              <a:buNone/>
            </a:pPr>
            <a:endParaRPr lang="en-US" i="1" dirty="0" smtClean="0"/>
          </a:p>
          <a:p>
            <a:pPr marL="45720" indent="0" algn="ctr">
              <a:buNone/>
            </a:pPr>
            <a:r>
              <a:rPr lang="en-US" sz="2800" b="0" i="1" dirty="0" smtClean="0"/>
              <a:t>School-initiated, specific family</a:t>
            </a:r>
            <a:br>
              <a:rPr lang="en-US" sz="2800" b="0" i="1" dirty="0" smtClean="0"/>
            </a:br>
            <a:r>
              <a:rPr lang="en-US" sz="2800" b="0" i="1" dirty="0" smtClean="0"/>
              <a:t>participation programs – </a:t>
            </a:r>
          </a:p>
          <a:p>
            <a:pPr marL="45720" indent="0" algn="ctr">
              <a:buNone/>
            </a:pPr>
            <a:r>
              <a:rPr lang="en-US" sz="2800" i="1" dirty="0" smtClean="0">
                <a:solidFill>
                  <a:schemeClr val="accent2">
                    <a:lumMod val="75000"/>
                  </a:schemeClr>
                </a:solidFill>
              </a:rPr>
              <a:t>such as shared reading, </a:t>
            </a:r>
          </a:p>
          <a:p>
            <a:pPr marL="45720" indent="0" algn="ctr">
              <a:buNone/>
            </a:pPr>
            <a:r>
              <a:rPr lang="en-US" sz="2800" i="1" dirty="0" smtClean="0">
                <a:solidFill>
                  <a:schemeClr val="accent2">
                    <a:lumMod val="75000"/>
                  </a:schemeClr>
                </a:solidFill>
              </a:rPr>
              <a:t>homework checking, </a:t>
            </a:r>
          </a:p>
          <a:p>
            <a:pPr marL="45720" indent="0" algn="ctr">
              <a:buNone/>
            </a:pPr>
            <a:r>
              <a:rPr lang="en-US" sz="2800" i="1" dirty="0" smtClean="0">
                <a:solidFill>
                  <a:schemeClr val="accent2">
                    <a:lumMod val="75000"/>
                  </a:schemeClr>
                </a:solidFill>
              </a:rPr>
              <a:t>and teamed two-way communication </a:t>
            </a:r>
          </a:p>
          <a:p>
            <a:pPr marL="45720" indent="0" algn="ctr">
              <a:buNone/>
            </a:pPr>
            <a:r>
              <a:rPr lang="en-US" sz="2800" b="0" i="1" dirty="0" smtClean="0"/>
              <a:t>– are significantly and positively</a:t>
            </a:r>
            <a:br>
              <a:rPr lang="en-US" sz="2800" b="0" i="1" dirty="0" smtClean="0"/>
            </a:br>
            <a:r>
              <a:rPr lang="en-US" sz="2800" b="0" i="1" dirty="0" smtClean="0"/>
              <a:t>related to academic achievement</a:t>
            </a:r>
            <a:br>
              <a:rPr lang="en-US" sz="2800" b="0" i="1" dirty="0" smtClean="0"/>
            </a:br>
            <a:r>
              <a:rPr lang="en-US" sz="2800" b="0" i="1" dirty="0" smtClean="0"/>
              <a:t>for students at </a:t>
            </a:r>
            <a:r>
              <a:rPr lang="en-US" sz="2800" i="1" dirty="0" smtClean="0">
                <a:solidFill>
                  <a:schemeClr val="accent6">
                    <a:lumMod val="75000"/>
                  </a:schemeClr>
                </a:solidFill>
              </a:rPr>
              <a:t>all levels</a:t>
            </a:r>
            <a:r>
              <a:rPr lang="en-US" sz="2800" b="0" i="1" dirty="0" smtClean="0"/>
              <a:t>.</a:t>
            </a:r>
            <a:endParaRPr lang="en-US" sz="2800" b="0" i="1" dirty="0"/>
          </a:p>
          <a:p>
            <a:pPr marL="45720" indent="0" algn="ctr">
              <a:buNone/>
            </a:pPr>
            <a:r>
              <a:rPr lang="en-US" b="0" dirty="0" smtClean="0"/>
              <a:t>(Jeynes, 2012)</a:t>
            </a:r>
          </a:p>
        </p:txBody>
      </p:sp>
      <p:sp>
        <p:nvSpPr>
          <p:cNvPr id="3" name="Title 2"/>
          <p:cNvSpPr>
            <a:spLocks noGrp="1"/>
          </p:cNvSpPr>
          <p:nvPr>
            <p:ph type="title"/>
          </p:nvPr>
        </p:nvSpPr>
        <p:spPr/>
        <p:txBody>
          <a:bodyPr>
            <a:noAutofit/>
          </a:bodyPr>
          <a:lstStyle/>
          <a:p>
            <a:r>
              <a:rPr lang="en-US" sz="3200" dirty="0" smtClean="0"/>
              <a:t>Supporting Research  for FSCP</a:t>
            </a:r>
            <a:endParaRPr lang="en-US" sz="3200" dirty="0"/>
          </a:p>
        </p:txBody>
      </p:sp>
    </p:spTree>
    <p:extLst>
      <p:ext uri="{BB962C8B-B14F-4D97-AF65-F5344CB8AC3E}">
        <p14:creationId xmlns:p14="http://schemas.microsoft.com/office/powerpoint/2010/main" val="1414095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idx="1"/>
          </p:nvPr>
        </p:nvSpPr>
        <p:spPr bwMode="auto">
          <a:xfrm>
            <a:off x="628650" y="1202400"/>
            <a:ext cx="7886700" cy="54797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lnSpc>
                <a:spcPct val="90000"/>
              </a:lnSpc>
            </a:pPr>
            <a:r>
              <a:rPr lang="en-US" sz="2800" dirty="0">
                <a:ea typeface="ＭＳ Ｐゴシック" pitchFamily="34" charset="-128"/>
              </a:rPr>
              <a:t>The focus is always on </a:t>
            </a:r>
            <a:r>
              <a:rPr lang="en-US" sz="2800" dirty="0" smtClean="0">
                <a:ea typeface="ＭＳ Ｐゴシック" pitchFamily="34" charset="-128"/>
              </a:rPr>
              <a:t/>
            </a:r>
            <a:br>
              <a:rPr lang="en-US" sz="2800" dirty="0" smtClean="0">
                <a:ea typeface="ＭＳ Ｐゴシック" pitchFamily="34" charset="-128"/>
              </a:rPr>
            </a:br>
            <a:r>
              <a:rPr lang="en-US" sz="2800" dirty="0" smtClean="0">
                <a:ea typeface="ＭＳ Ｐゴシック" pitchFamily="34" charset="-128"/>
              </a:rPr>
              <a:t>student </a:t>
            </a:r>
            <a:r>
              <a:rPr lang="en-US" sz="2800" dirty="0">
                <a:ea typeface="ＭＳ Ｐゴシック" pitchFamily="34" charset="-128"/>
              </a:rPr>
              <a:t>success</a:t>
            </a:r>
          </a:p>
          <a:p>
            <a:pPr>
              <a:lnSpc>
                <a:spcPct val="90000"/>
              </a:lnSpc>
            </a:pPr>
            <a:endParaRPr lang="en-US" sz="2800" dirty="0" smtClean="0">
              <a:ea typeface="ＭＳ Ｐゴシック" pitchFamily="34" charset="-128"/>
            </a:endParaRPr>
          </a:p>
          <a:p>
            <a:pPr>
              <a:lnSpc>
                <a:spcPct val="90000"/>
              </a:lnSpc>
            </a:pPr>
            <a:r>
              <a:rPr lang="en-US" sz="2800" dirty="0" smtClean="0">
                <a:ea typeface="ＭＳ Ｐゴシック" pitchFamily="34" charset="-128"/>
              </a:rPr>
              <a:t>It is about ongoing, sustainable,</a:t>
            </a:r>
            <a:br>
              <a:rPr lang="en-US" sz="2800" dirty="0" smtClean="0">
                <a:ea typeface="ＭＳ Ｐゴシック" pitchFamily="34" charset="-128"/>
              </a:rPr>
            </a:br>
            <a:r>
              <a:rPr lang="en-US" sz="2800" dirty="0" smtClean="0">
                <a:ea typeface="ＭＳ Ｐゴシック" pitchFamily="34" charset="-128"/>
              </a:rPr>
              <a:t>intentional relationships</a:t>
            </a:r>
            <a:br>
              <a:rPr lang="en-US" sz="2800" dirty="0" smtClean="0">
                <a:ea typeface="ＭＳ Ｐゴシック" pitchFamily="34" charset="-128"/>
              </a:rPr>
            </a:br>
            <a:endParaRPr lang="en-US" sz="2800" dirty="0" smtClean="0">
              <a:ea typeface="ＭＳ Ｐゴシック" pitchFamily="34" charset="-128"/>
            </a:endParaRPr>
          </a:p>
          <a:p>
            <a:r>
              <a:rPr lang="en-US" sz="2800" dirty="0">
                <a:ea typeface="ＭＳ Ｐゴシック" pitchFamily="34" charset="-128"/>
              </a:rPr>
              <a:t>Differences </a:t>
            </a:r>
            <a:r>
              <a:rPr lang="en-US" sz="2800" dirty="0" smtClean="0">
                <a:ea typeface="ＭＳ Ｐゴシック" pitchFamily="34" charset="-128"/>
              </a:rPr>
              <a:t>are directly addressed, </a:t>
            </a:r>
            <a:r>
              <a:rPr lang="en-US" sz="2800" dirty="0">
                <a:ea typeface="ＭＳ Ｐゴシック" pitchFamily="34" charset="-128"/>
              </a:rPr>
              <a:t>so that</a:t>
            </a:r>
            <a:r>
              <a:rPr lang="en-US" sz="2800" dirty="0" smtClean="0">
                <a:ea typeface="ＭＳ Ｐゴシック" pitchFamily="34" charset="-128"/>
              </a:rPr>
              <a:t>:</a:t>
            </a:r>
            <a:endParaRPr lang="en-US" sz="2800" dirty="0">
              <a:ea typeface="ＭＳ Ｐゴシック" pitchFamily="34" charset="-128"/>
            </a:endParaRPr>
          </a:p>
          <a:p>
            <a:pPr lvl="1"/>
            <a:r>
              <a:rPr lang="en-US" sz="2800" dirty="0">
                <a:ea typeface="ＭＳ Ｐゴシック" pitchFamily="34" charset="-128"/>
              </a:rPr>
              <a:t>students see their worlds working </a:t>
            </a:r>
            <a:r>
              <a:rPr lang="en-US" sz="2800" dirty="0" smtClean="0">
                <a:ea typeface="ＭＳ Ｐゴシック" pitchFamily="34" charset="-128"/>
              </a:rPr>
              <a:t>together</a:t>
            </a:r>
            <a:endParaRPr lang="en-US" sz="2800" dirty="0">
              <a:ea typeface="ＭＳ Ｐゴシック" pitchFamily="34" charset="-128"/>
            </a:endParaRPr>
          </a:p>
          <a:p>
            <a:pPr lvl="1"/>
            <a:r>
              <a:rPr lang="en-US" sz="2800" dirty="0">
                <a:ea typeface="ＭＳ Ｐゴシック" pitchFamily="34" charset="-128"/>
              </a:rPr>
              <a:t>a</a:t>
            </a:r>
            <a:r>
              <a:rPr lang="en-US" sz="2800" dirty="0" smtClean="0">
                <a:ea typeface="ＭＳ Ｐゴシック" pitchFamily="34" charset="-128"/>
              </a:rPr>
              <a:t> forum is created for understanding </a:t>
            </a:r>
            <a:r>
              <a:rPr lang="en-US" sz="2800" dirty="0">
                <a:ea typeface="ＭＳ Ｐゴシック" pitchFamily="34" charset="-128"/>
              </a:rPr>
              <a:t>the culture of the family and the culture of the </a:t>
            </a:r>
            <a:r>
              <a:rPr lang="en-US" sz="2800" dirty="0" smtClean="0">
                <a:ea typeface="ＭＳ Ｐゴシック" pitchFamily="34" charset="-128"/>
              </a:rPr>
              <a:t>school</a:t>
            </a:r>
            <a:r>
              <a:rPr lang="en-US" sz="2800" dirty="0">
                <a:ea typeface="ＭＳ Ｐゴシック" pitchFamily="34" charset="-128"/>
              </a:rPr>
              <a:t> </a:t>
            </a:r>
            <a:r>
              <a:rPr lang="en-US" sz="2800" dirty="0" smtClean="0">
                <a:ea typeface="ＭＳ Ｐゴシック" pitchFamily="34" charset="-128"/>
              </a:rPr>
              <a:t>(cultural sharing). </a:t>
            </a:r>
            <a:br>
              <a:rPr lang="en-US" sz="2800" dirty="0" smtClean="0">
                <a:ea typeface="ＭＳ Ｐゴシック" pitchFamily="34" charset="-128"/>
              </a:rPr>
            </a:br>
            <a:r>
              <a:rPr lang="en-US" sz="2800" dirty="0" smtClean="0">
                <a:ea typeface="ＭＳ Ｐゴシック" pitchFamily="34" charset="-128"/>
              </a:rPr>
              <a:t>				-</a:t>
            </a:r>
            <a:r>
              <a:rPr lang="en-US" sz="2400" dirty="0" err="1" smtClean="0">
                <a:ea typeface="ＭＳ Ｐゴシック" pitchFamily="34" charset="-128"/>
              </a:rPr>
              <a:t>Coll</a:t>
            </a:r>
            <a:r>
              <a:rPr lang="en-US" sz="2400" dirty="0" smtClean="0">
                <a:ea typeface="ＭＳ Ｐゴシック" pitchFamily="34" charset="-128"/>
              </a:rPr>
              <a:t> </a:t>
            </a:r>
            <a:r>
              <a:rPr lang="en-US" sz="2400" dirty="0">
                <a:ea typeface="ＭＳ Ｐゴシック" pitchFamily="34" charset="-128"/>
              </a:rPr>
              <a:t>&amp; </a:t>
            </a:r>
            <a:r>
              <a:rPr lang="en-US" sz="2400" dirty="0" smtClean="0">
                <a:ea typeface="ＭＳ Ｐゴシック" pitchFamily="34" charset="-128"/>
              </a:rPr>
              <a:t>Chatman, 2005 </a:t>
            </a:r>
            <a:endParaRPr lang="en-US" sz="2800" dirty="0" smtClean="0">
              <a:ea typeface="ＭＳ Ｐゴシック" pitchFamily="34" charset="-128"/>
            </a:endParaRPr>
          </a:p>
        </p:txBody>
      </p:sp>
      <p:sp>
        <p:nvSpPr>
          <p:cNvPr id="21505" name="Rectangle 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dirty="0" smtClean="0">
                <a:latin typeface="Museo Slab 500" pitchFamily="50" charset="0"/>
                <a:ea typeface="ＭＳ Ｐゴシック" pitchFamily="34" charset="-128"/>
              </a:rPr>
              <a:t>Partnering Principles</a:t>
            </a:r>
          </a:p>
        </p:txBody>
      </p:sp>
      <p:pic>
        <p:nvPicPr>
          <p:cNvPr id="5" name="Picture 4"/>
          <p:cNvPicPr>
            <a:picLocks noChangeAspect="1"/>
          </p:cNvPicPr>
          <p:nvPr/>
        </p:nvPicPr>
        <p:blipFill>
          <a:blip r:embed="rId3"/>
          <a:stretch>
            <a:fillRect/>
          </a:stretch>
        </p:blipFill>
        <p:spPr>
          <a:xfrm>
            <a:off x="6452993" y="1032400"/>
            <a:ext cx="1989667" cy="2489189"/>
          </a:xfrm>
          <a:prstGeom prst="rect">
            <a:avLst/>
          </a:prstGeom>
          <a:ln>
            <a:solidFill>
              <a:schemeClr val="accent1">
                <a:lumMod val="75000"/>
              </a:schemeClr>
            </a:solidFill>
          </a:ln>
        </p:spPr>
      </p:pic>
    </p:spTree>
    <p:extLst>
      <p:ext uri="{BB962C8B-B14F-4D97-AF65-F5344CB8AC3E}">
        <p14:creationId xmlns:p14="http://schemas.microsoft.com/office/powerpoint/2010/main" val="14508461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5" y="182880"/>
            <a:ext cx="8408592" cy="615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529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23569" b="-1"/>
          <a:stretch/>
        </p:blipFill>
        <p:spPr bwMode="auto">
          <a:xfrm>
            <a:off x="208888" y="1365321"/>
            <a:ext cx="8888413" cy="631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9312997">
            <a:off x="4148464" y="4250396"/>
            <a:ext cx="301615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rPr>
              <a:t>Universal</a:t>
            </a:r>
          </a:p>
        </p:txBody>
      </p:sp>
      <p:sp>
        <p:nvSpPr>
          <p:cNvPr id="6" name="TextBox 5"/>
          <p:cNvSpPr txBox="1"/>
          <p:nvPr/>
        </p:nvSpPr>
        <p:spPr>
          <a:xfrm rot="19312997">
            <a:off x="5977264" y="1583396"/>
            <a:ext cx="301615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rPr>
              <a:t>Intensive</a:t>
            </a:r>
          </a:p>
        </p:txBody>
      </p:sp>
      <p:sp>
        <p:nvSpPr>
          <p:cNvPr id="7" name="TextBox 6"/>
          <p:cNvSpPr txBox="1"/>
          <p:nvPr/>
        </p:nvSpPr>
        <p:spPr>
          <a:xfrm rot="19312997">
            <a:off x="5367664" y="2726396"/>
            <a:ext cx="301615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rPr>
              <a:t>Targeted</a:t>
            </a:r>
          </a:p>
        </p:txBody>
      </p:sp>
      <p:sp>
        <p:nvSpPr>
          <p:cNvPr id="8" name="Rectangle 7"/>
          <p:cNvSpPr/>
          <p:nvPr/>
        </p:nvSpPr>
        <p:spPr>
          <a:xfrm>
            <a:off x="208888" y="1256193"/>
            <a:ext cx="3420242" cy="3440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Few = Universal + Targeted + Intensive</a:t>
            </a:r>
          </a:p>
          <a:p>
            <a:pPr algn="ctr"/>
            <a:endParaRPr lang="en-US" sz="2800" dirty="0" smtClean="0"/>
          </a:p>
          <a:p>
            <a:pPr algn="ctr"/>
            <a:r>
              <a:rPr lang="en-US" sz="2800" dirty="0" smtClean="0"/>
              <a:t>Some = Universal ALSO Targeted</a:t>
            </a:r>
          </a:p>
          <a:p>
            <a:pPr algn="ctr"/>
            <a:endParaRPr lang="en-US" sz="2800" dirty="0"/>
          </a:p>
          <a:p>
            <a:pPr algn="ctr"/>
            <a:r>
              <a:rPr lang="en-US" sz="2800" dirty="0"/>
              <a:t>Every = Universal</a:t>
            </a:r>
          </a:p>
          <a:p>
            <a:pPr algn="ctr"/>
            <a:endParaRPr lang="en-US" sz="2800" dirty="0"/>
          </a:p>
        </p:txBody>
      </p:sp>
      <p:sp>
        <p:nvSpPr>
          <p:cNvPr id="9" name="Title 1"/>
          <p:cNvSpPr>
            <a:spLocks noGrp="1"/>
          </p:cNvSpPr>
          <p:nvPr>
            <p:ph type="title"/>
          </p:nvPr>
        </p:nvSpPr>
        <p:spPr>
          <a:xfrm>
            <a:off x="84406" y="-70343"/>
            <a:ext cx="9059594" cy="1023802"/>
          </a:xfrm>
          <a:noFill/>
        </p:spPr>
        <p:txBody>
          <a:bodyPr>
            <a:normAutofit/>
          </a:bodyPr>
          <a:lstStyle/>
          <a:p>
            <a:r>
              <a:rPr lang="en-US" dirty="0" smtClean="0"/>
              <a:t>Support Matched to Stakeholders’ Needs</a:t>
            </a:r>
            <a:endParaRPr lang="en-US" dirty="0"/>
          </a:p>
        </p:txBody>
      </p:sp>
      <p:sp>
        <p:nvSpPr>
          <p:cNvPr id="11" name="TextBox 10"/>
          <p:cNvSpPr txBox="1"/>
          <p:nvPr/>
        </p:nvSpPr>
        <p:spPr>
          <a:xfrm>
            <a:off x="6374967" y="4696613"/>
            <a:ext cx="2220745" cy="1384995"/>
          </a:xfrm>
          <a:prstGeom prst="rect">
            <a:avLst/>
          </a:prstGeom>
          <a:noFill/>
        </p:spPr>
        <p:txBody>
          <a:bodyPr wrap="square" rtlCol="0">
            <a:spAutoFit/>
          </a:bodyPr>
          <a:lstStyle/>
          <a:p>
            <a:r>
              <a:rPr lang="en-US" sz="2800" dirty="0" smtClean="0"/>
              <a:t>“The Layered Continuum of Supports”</a:t>
            </a:r>
            <a:endParaRPr lang="en-US" sz="2800" dirty="0"/>
          </a:p>
        </p:txBody>
      </p:sp>
      <p:sp>
        <p:nvSpPr>
          <p:cNvPr id="10" name="TextBox 9"/>
          <p:cNvSpPr txBox="1"/>
          <p:nvPr/>
        </p:nvSpPr>
        <p:spPr>
          <a:xfrm>
            <a:off x="84406" y="5948106"/>
            <a:ext cx="3530656" cy="738664"/>
          </a:xfrm>
          <a:prstGeom prst="rect">
            <a:avLst/>
          </a:prstGeom>
          <a:noFill/>
        </p:spPr>
        <p:txBody>
          <a:bodyPr wrap="square" rtlCol="0">
            <a:spAutoFit/>
          </a:bodyPr>
          <a:lstStyle/>
          <a:p>
            <a:r>
              <a:rPr lang="en-US" sz="1400" dirty="0" smtClean="0">
                <a:solidFill>
                  <a:schemeClr val="bg1">
                    <a:lumMod val="65000"/>
                  </a:schemeClr>
                </a:solidFill>
              </a:rPr>
              <a:t>(Note: Visual graphic</a:t>
            </a:r>
          </a:p>
          <a:p>
            <a:r>
              <a:rPr lang="en-US" sz="1400" dirty="0" smtClean="0">
                <a:solidFill>
                  <a:schemeClr val="bg1">
                    <a:lumMod val="65000"/>
                  </a:schemeClr>
                </a:solidFill>
              </a:rPr>
              <a:t>Representation</a:t>
            </a:r>
          </a:p>
          <a:p>
            <a:r>
              <a:rPr lang="en-US" sz="1400" dirty="0">
                <a:solidFill>
                  <a:schemeClr val="bg1">
                    <a:lumMod val="65000"/>
                  </a:schemeClr>
                </a:solidFill>
              </a:rPr>
              <a:t>a</a:t>
            </a:r>
            <a:r>
              <a:rPr lang="en-US" sz="1400" dirty="0" smtClean="0">
                <a:solidFill>
                  <a:schemeClr val="bg1">
                    <a:lumMod val="65000"/>
                  </a:schemeClr>
                </a:solidFill>
              </a:rPr>
              <a:t>dapted from multiple sources)</a:t>
            </a:r>
            <a:endParaRPr lang="en-US" sz="1400" dirty="0">
              <a:solidFill>
                <a:schemeClr val="bg1">
                  <a:lumMod val="65000"/>
                </a:schemeClr>
              </a:solidFill>
            </a:endParaRPr>
          </a:p>
        </p:txBody>
      </p:sp>
    </p:spTree>
    <p:extLst>
      <p:ext uri="{BB962C8B-B14F-4D97-AF65-F5344CB8AC3E}">
        <p14:creationId xmlns:p14="http://schemas.microsoft.com/office/powerpoint/2010/main" val="26525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Implementation Guide</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080184"/>
            <a:ext cx="9144001" cy="45276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81000" y="5832771"/>
            <a:ext cx="6741695" cy="369332"/>
          </a:xfrm>
          <a:prstGeom prst="rect">
            <a:avLst/>
          </a:prstGeom>
        </p:spPr>
        <p:txBody>
          <a:bodyPr wrap="square">
            <a:spAutoFit/>
          </a:bodyPr>
          <a:lstStyle/>
          <a:p>
            <a:r>
              <a:rPr lang="en-US" dirty="0">
                <a:hlinkClick r:id="rId3"/>
              </a:rPr>
              <a:t>http://</a:t>
            </a:r>
            <a:r>
              <a:rPr lang="en-US" dirty="0" smtClean="0">
                <a:hlinkClick r:id="rId3"/>
              </a:rPr>
              <a:t>www.cde.state.co.us/cdesped/mtssfscp_implementationguide</a:t>
            </a:r>
            <a:r>
              <a:rPr lang="en-US" dirty="0" smtClean="0"/>
              <a:t> </a:t>
            </a:r>
            <a:endParaRPr lang="en-US" dirty="0"/>
          </a:p>
        </p:txBody>
      </p:sp>
    </p:spTree>
    <p:extLst>
      <p:ext uri="{BB962C8B-B14F-4D97-AF65-F5344CB8AC3E}">
        <p14:creationId xmlns:p14="http://schemas.microsoft.com/office/powerpoint/2010/main" val="1330713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Tiered Tools within the Guide</a:t>
            </a:r>
          </a:p>
        </p:txBody>
      </p:sp>
      <p:pic>
        <p:nvPicPr>
          <p:cNvPr id="4" name="Content Placeholder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434882"/>
            <a:ext cx="4775200" cy="3719512"/>
          </a:xfrm>
          <a:prstGeom prst="rect">
            <a:avLst/>
          </a:prstGeom>
          <a:ln>
            <a:solidFill>
              <a:schemeClr val="accent1">
                <a:lumMod val="60000"/>
                <a:lumOff val="40000"/>
              </a:schemeClr>
            </a:solidFill>
          </a:ln>
        </p:spPr>
      </p:pic>
      <p:pic>
        <p:nvPicPr>
          <p:cNvPr id="5" name="Content Placeholder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05400" y="1041204"/>
            <a:ext cx="4038600" cy="4387850"/>
          </a:xfrm>
          <a:prstGeom prst="rect">
            <a:avLst/>
          </a:prstGeom>
          <a:ln>
            <a:solidFill>
              <a:schemeClr val="accent1">
                <a:lumMod val="60000"/>
                <a:lumOff val="40000"/>
              </a:schemeClr>
            </a:solidFill>
          </a:ln>
        </p:spPr>
      </p:pic>
      <p:sp>
        <p:nvSpPr>
          <p:cNvPr id="6" name="Flowchart: Punched Tape 5"/>
          <p:cNvSpPr/>
          <p:nvPr/>
        </p:nvSpPr>
        <p:spPr>
          <a:xfrm rot="170830">
            <a:off x="361664" y="5595583"/>
            <a:ext cx="6591870" cy="92804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t>Reminder: </a:t>
            </a:r>
            <a:r>
              <a:rPr lang="en-US" sz="2800" dirty="0" smtClean="0"/>
              <a:t>Label Supports, not Stakeholders</a:t>
            </a:r>
            <a:endParaRPr lang="en-US" sz="2800" dirty="0"/>
          </a:p>
        </p:txBody>
      </p:sp>
    </p:spTree>
    <p:extLst>
      <p:ext uri="{BB962C8B-B14F-4D97-AF65-F5344CB8AC3E}">
        <p14:creationId xmlns:p14="http://schemas.microsoft.com/office/powerpoint/2010/main" val="4352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202400"/>
            <a:ext cx="8174156" cy="5037025"/>
          </a:xfrm>
        </p:spPr>
        <p:txBody>
          <a:bodyPr/>
          <a:lstStyle/>
          <a:p>
            <a:pPr marL="45720" indent="0">
              <a:lnSpc>
                <a:spcPct val="150000"/>
              </a:lnSpc>
              <a:buNone/>
            </a:pPr>
            <a:r>
              <a:rPr lang="en-US" sz="3200" b="1" i="1" dirty="0" smtClean="0">
                <a:solidFill>
                  <a:schemeClr val="accent2">
                    <a:lumMod val="75000"/>
                  </a:schemeClr>
                </a:solidFill>
              </a:rPr>
              <a:t>Language</a:t>
            </a:r>
            <a:r>
              <a:rPr lang="en-US" sz="3200" b="1" dirty="0" smtClean="0"/>
              <a:t> </a:t>
            </a:r>
            <a:r>
              <a:rPr lang="en-US" sz="3200" b="1" dirty="0"/>
              <a:t>reveals belief; </a:t>
            </a:r>
            <a:endParaRPr lang="en-US" sz="3200" b="1" dirty="0" smtClean="0"/>
          </a:p>
          <a:p>
            <a:pPr marL="45720" indent="0">
              <a:lnSpc>
                <a:spcPct val="150000"/>
              </a:lnSpc>
              <a:buNone/>
            </a:pPr>
            <a:r>
              <a:rPr lang="en-US" sz="3200" b="1" i="1" dirty="0" smtClean="0">
                <a:solidFill>
                  <a:schemeClr val="accent2">
                    <a:lumMod val="75000"/>
                  </a:schemeClr>
                </a:solidFill>
              </a:rPr>
              <a:t>belief</a:t>
            </a:r>
            <a:r>
              <a:rPr lang="en-US" sz="3200" b="1" dirty="0" smtClean="0"/>
              <a:t> </a:t>
            </a:r>
            <a:r>
              <a:rPr lang="en-US" sz="3200" b="1" dirty="0"/>
              <a:t>informs action; </a:t>
            </a:r>
            <a:endParaRPr lang="en-US" sz="3200" b="1" dirty="0" smtClean="0"/>
          </a:p>
          <a:p>
            <a:pPr marL="45720" indent="0">
              <a:lnSpc>
                <a:spcPct val="150000"/>
              </a:lnSpc>
              <a:buNone/>
            </a:pPr>
            <a:r>
              <a:rPr lang="en-US" sz="3200" b="1" i="1" dirty="0" smtClean="0">
                <a:solidFill>
                  <a:schemeClr val="accent2">
                    <a:lumMod val="75000"/>
                  </a:schemeClr>
                </a:solidFill>
              </a:rPr>
              <a:t>action</a:t>
            </a:r>
            <a:r>
              <a:rPr lang="en-US" sz="3200" b="1" dirty="0" smtClean="0"/>
              <a:t> </a:t>
            </a:r>
            <a:r>
              <a:rPr lang="en-US" sz="3200" b="1" dirty="0"/>
              <a:t>is visible in the </a:t>
            </a:r>
            <a:r>
              <a:rPr lang="en-US" sz="3200" b="1" u="sng" dirty="0"/>
              <a:t>behavior of </a:t>
            </a:r>
            <a:r>
              <a:rPr lang="en-US" sz="3200" b="1" u="sng" dirty="0" smtClean="0"/>
              <a:t>adults</a:t>
            </a:r>
          </a:p>
          <a:p>
            <a:pPr marL="45720" indent="0" algn="r">
              <a:lnSpc>
                <a:spcPct val="150000"/>
              </a:lnSpc>
              <a:buNone/>
            </a:pPr>
            <a:r>
              <a:rPr lang="en-US" sz="1800" b="1" dirty="0" smtClean="0"/>
              <a:t/>
            </a:r>
            <a:br>
              <a:rPr lang="en-US" sz="1800" b="1" dirty="0" smtClean="0"/>
            </a:br>
            <a:r>
              <a:rPr lang="en-US" sz="3200" b="1" dirty="0" smtClean="0"/>
              <a:t>…which </a:t>
            </a:r>
            <a:r>
              <a:rPr lang="en-US" sz="3200" b="1" dirty="0"/>
              <a:t>is what we are trying </a:t>
            </a:r>
            <a:r>
              <a:rPr lang="en-US" sz="3200" b="1" dirty="0" smtClean="0"/>
              <a:t>to</a:t>
            </a:r>
            <a:br>
              <a:rPr lang="en-US" sz="3200" b="1" dirty="0" smtClean="0"/>
            </a:br>
            <a:r>
              <a:rPr lang="en-US" sz="3200" b="1" i="1" u="sng" dirty="0" smtClean="0"/>
              <a:t>change </a:t>
            </a:r>
            <a:r>
              <a:rPr lang="en-US" sz="3200" b="1" i="1" u="sng" dirty="0"/>
              <a:t>or shape</a:t>
            </a:r>
            <a:r>
              <a:rPr lang="en-US" sz="3200" b="1" dirty="0"/>
              <a:t> to </a:t>
            </a:r>
            <a:r>
              <a:rPr lang="en-US" sz="3200" b="1" i="1" dirty="0" smtClean="0">
                <a:solidFill>
                  <a:schemeClr val="accent2">
                    <a:lumMod val="75000"/>
                  </a:schemeClr>
                </a:solidFill>
              </a:rPr>
              <a:t>support students</a:t>
            </a:r>
            <a:r>
              <a:rPr lang="en-US" sz="3200" b="1" dirty="0" smtClean="0"/>
              <a:t>.</a:t>
            </a:r>
            <a:endParaRPr lang="en-US" sz="3200" b="1" dirty="0"/>
          </a:p>
          <a:p>
            <a:endParaRPr lang="en-US" sz="3200" dirty="0"/>
          </a:p>
        </p:txBody>
      </p:sp>
      <p:sp>
        <p:nvSpPr>
          <p:cNvPr id="3" name="Title 2"/>
          <p:cNvSpPr>
            <a:spLocks noGrp="1"/>
          </p:cNvSpPr>
          <p:nvPr>
            <p:ph type="title"/>
          </p:nvPr>
        </p:nvSpPr>
        <p:spPr>
          <a:xfrm>
            <a:off x="68241" y="192024"/>
            <a:ext cx="8939282" cy="521208"/>
          </a:xfrm>
        </p:spPr>
        <p:txBody>
          <a:bodyPr>
            <a:normAutofit/>
          </a:bodyPr>
          <a:lstStyle/>
          <a:p>
            <a:r>
              <a:rPr lang="en-US" dirty="0" smtClean="0"/>
              <a:t>Common Language &amp;</a:t>
            </a:r>
            <a:r>
              <a:rPr lang="en-US" dirty="0"/>
              <a:t> </a:t>
            </a:r>
            <a:r>
              <a:rPr lang="en-US" dirty="0" smtClean="0"/>
              <a:t>Common Understanding</a:t>
            </a:r>
            <a:endParaRPr lang="en-US" dirty="0"/>
          </a:p>
        </p:txBody>
      </p:sp>
    </p:spTree>
    <p:extLst>
      <p:ext uri="{BB962C8B-B14F-4D97-AF65-F5344CB8AC3E}">
        <p14:creationId xmlns:p14="http://schemas.microsoft.com/office/powerpoint/2010/main" val="531731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55364220"/>
              </p:ext>
            </p:extLst>
          </p:nvPr>
        </p:nvGraphicFramePr>
        <p:xfrm>
          <a:off x="347297" y="1089196"/>
          <a:ext cx="8487214" cy="4785360"/>
        </p:xfrm>
        <a:graphic>
          <a:graphicData uri="http://schemas.openxmlformats.org/drawingml/2006/table">
            <a:tbl>
              <a:tblPr firstRow="1" bandRow="1">
                <a:tableStyleId>{93296810-A885-4BE3-A3E7-6D5BEEA58F35}</a:tableStyleId>
              </a:tblPr>
              <a:tblGrid>
                <a:gridCol w="2339632"/>
                <a:gridCol w="6147582"/>
              </a:tblGrid>
              <a:tr h="370840">
                <a:tc gridSpan="2">
                  <a:txBody>
                    <a:bodyPr/>
                    <a:lstStyle/>
                    <a:p>
                      <a:pPr algn="ctr"/>
                      <a:r>
                        <a:rPr lang="en-US" sz="2600" dirty="0" smtClean="0"/>
                        <a:t>Examples</a:t>
                      </a:r>
                      <a:endParaRPr lang="en-US" sz="2600" dirty="0"/>
                    </a:p>
                  </a:txBody>
                  <a:tcPr/>
                </a:tc>
                <a:tc hMerge="1">
                  <a:txBody>
                    <a:bodyPr/>
                    <a:lstStyle/>
                    <a:p>
                      <a:endParaRPr lang="en-US" dirty="0"/>
                    </a:p>
                  </a:txBody>
                  <a:tcPr/>
                </a:tc>
              </a:tr>
              <a:tr h="370840">
                <a:tc>
                  <a:txBody>
                    <a:bodyPr/>
                    <a:lstStyle/>
                    <a:p>
                      <a:r>
                        <a:rPr lang="en-US" sz="2600" dirty="0" smtClean="0"/>
                        <a:t>Words</a:t>
                      </a:r>
                    </a:p>
                  </a:txBody>
                  <a:tcPr/>
                </a:tc>
                <a:tc>
                  <a:txBody>
                    <a:bodyPr/>
                    <a:lstStyle/>
                    <a:p>
                      <a:r>
                        <a:rPr lang="en-US" sz="2600" dirty="0" smtClean="0"/>
                        <a:t>“WE”, “OUR”, “US”</a:t>
                      </a:r>
                      <a:endParaRPr lang="en-US" sz="2600" dirty="0"/>
                    </a:p>
                  </a:txBody>
                  <a:tcPr/>
                </a:tc>
              </a:tr>
              <a:tr h="370840">
                <a:tc>
                  <a:txBody>
                    <a:bodyPr/>
                    <a:lstStyle/>
                    <a:p>
                      <a:r>
                        <a:rPr lang="en-US" sz="2600" dirty="0" smtClean="0"/>
                        <a:t>Goals</a:t>
                      </a:r>
                    </a:p>
                  </a:txBody>
                  <a:tcPr/>
                </a:tc>
                <a:tc>
                  <a:txBody>
                    <a:bodyPr/>
                    <a:lstStyle/>
                    <a:p>
                      <a:r>
                        <a:rPr lang="en-US" sz="2600" dirty="0" smtClean="0"/>
                        <a:t>What do we want to achieve</a:t>
                      </a:r>
                      <a:r>
                        <a:rPr lang="en-US" sz="2600" baseline="0" dirty="0" smtClean="0"/>
                        <a:t> together?</a:t>
                      </a:r>
                      <a:endParaRPr lang="en-US" sz="2600" dirty="0"/>
                    </a:p>
                  </a:txBody>
                  <a:tcPr/>
                </a:tc>
              </a:tr>
              <a:tr h="370840">
                <a:tc>
                  <a:txBody>
                    <a:bodyPr/>
                    <a:lstStyle/>
                    <a:p>
                      <a:r>
                        <a:rPr lang="en-US" sz="2600" dirty="0" smtClean="0"/>
                        <a:t>Roles</a:t>
                      </a:r>
                      <a:endParaRPr lang="en-US" sz="2600" dirty="0"/>
                    </a:p>
                  </a:txBody>
                  <a:tcPr/>
                </a:tc>
                <a:tc>
                  <a:txBody>
                    <a:bodyPr/>
                    <a:lstStyle/>
                    <a:p>
                      <a:r>
                        <a:rPr lang="en-US" sz="2600" dirty="0" smtClean="0"/>
                        <a:t>How can we partner around that?</a:t>
                      </a:r>
                      <a:endParaRPr lang="en-US" sz="2600" dirty="0"/>
                    </a:p>
                  </a:txBody>
                  <a:tcPr/>
                </a:tc>
              </a:tr>
              <a:tr h="370840">
                <a:tc>
                  <a:txBody>
                    <a:bodyPr/>
                    <a:lstStyle/>
                    <a:p>
                      <a:r>
                        <a:rPr lang="en-US" sz="2600" dirty="0" smtClean="0"/>
                        <a:t>Data</a:t>
                      </a:r>
                      <a:endParaRPr lang="en-US" sz="2600" dirty="0"/>
                    </a:p>
                  </a:txBody>
                  <a:tcPr/>
                </a:tc>
                <a:tc>
                  <a:txBody>
                    <a:bodyPr/>
                    <a:lstStyle/>
                    <a:p>
                      <a:r>
                        <a:rPr lang="en-US" sz="2600" dirty="0" smtClean="0"/>
                        <a:t>How will we know it is working?</a:t>
                      </a:r>
                      <a:endParaRPr lang="en-US" sz="2600" dirty="0"/>
                    </a:p>
                  </a:txBody>
                  <a:tcPr/>
                </a:tc>
              </a:tr>
              <a:tr h="370840">
                <a:tc>
                  <a:txBody>
                    <a:bodyPr/>
                    <a:lstStyle/>
                    <a:p>
                      <a:r>
                        <a:rPr lang="en-US" sz="2600" dirty="0" smtClean="0"/>
                        <a:t>Input</a:t>
                      </a:r>
                      <a:endParaRPr lang="en-US" sz="2600" dirty="0"/>
                    </a:p>
                  </a:txBody>
                  <a:tcPr/>
                </a:tc>
                <a:tc>
                  <a:txBody>
                    <a:bodyPr/>
                    <a:lstStyle/>
                    <a:p>
                      <a:r>
                        <a:rPr lang="en-US" sz="2600" dirty="0" smtClean="0"/>
                        <a:t>What does the family or school or community partner think,</a:t>
                      </a:r>
                      <a:r>
                        <a:rPr lang="en-US" sz="2600" baseline="0" dirty="0" smtClean="0"/>
                        <a:t> feel, know?</a:t>
                      </a:r>
                      <a:endParaRPr lang="en-US" sz="2600" dirty="0"/>
                    </a:p>
                  </a:txBody>
                  <a:tcPr/>
                </a:tc>
              </a:tr>
              <a:tr h="370840">
                <a:tc>
                  <a:txBody>
                    <a:bodyPr/>
                    <a:lstStyle/>
                    <a:p>
                      <a:r>
                        <a:rPr lang="en-US" sz="2600" dirty="0" smtClean="0"/>
                        <a:t>Decisions</a:t>
                      </a:r>
                      <a:endParaRPr lang="en-US" sz="2600" dirty="0"/>
                    </a:p>
                  </a:txBody>
                  <a:tcPr/>
                </a:tc>
                <a:tc>
                  <a:txBody>
                    <a:bodyPr/>
                    <a:lstStyle/>
                    <a:p>
                      <a:r>
                        <a:rPr lang="en-US" sz="2600" dirty="0" smtClean="0"/>
                        <a:t>We ALL are “at the table” &amp; “on the team”.</a:t>
                      </a:r>
                      <a:endParaRPr lang="en-US" sz="2600" dirty="0"/>
                    </a:p>
                  </a:txBody>
                  <a:tcPr/>
                </a:tc>
              </a:tr>
              <a:tr h="370840">
                <a:tc>
                  <a:txBody>
                    <a:bodyPr/>
                    <a:lstStyle/>
                    <a:p>
                      <a:r>
                        <a:rPr lang="en-US" sz="2600" dirty="0" smtClean="0"/>
                        <a:t>Responsibilities</a:t>
                      </a:r>
                      <a:endParaRPr lang="en-US" sz="2600" dirty="0"/>
                    </a:p>
                  </a:txBody>
                  <a:tcPr/>
                </a:tc>
                <a:tc>
                  <a:txBody>
                    <a:bodyPr/>
                    <a:lstStyle/>
                    <a:p>
                      <a:r>
                        <a:rPr lang="en-US" sz="2600" dirty="0" smtClean="0"/>
                        <a:t>What are we</a:t>
                      </a:r>
                      <a:r>
                        <a:rPr lang="en-US" sz="2600" baseline="0" dirty="0" smtClean="0"/>
                        <a:t> each doing?</a:t>
                      </a:r>
                      <a:endParaRPr lang="en-US" sz="2600" dirty="0"/>
                    </a:p>
                  </a:txBody>
                  <a:tcPr/>
                </a:tc>
              </a:tr>
              <a:tr h="370840">
                <a:tc>
                  <a:txBody>
                    <a:bodyPr/>
                    <a:lstStyle/>
                    <a:p>
                      <a:r>
                        <a:rPr lang="en-US" sz="2600" dirty="0" smtClean="0"/>
                        <a:t>Students</a:t>
                      </a:r>
                      <a:endParaRPr lang="en-US" sz="2600" dirty="0"/>
                    </a:p>
                  </a:txBody>
                  <a:tcPr/>
                </a:tc>
                <a:tc>
                  <a:txBody>
                    <a:bodyPr/>
                    <a:lstStyle/>
                    <a:p>
                      <a:r>
                        <a:rPr lang="en-US" sz="2600" dirty="0" smtClean="0"/>
                        <a:t>What is best for our student(s)?</a:t>
                      </a:r>
                      <a:endParaRPr lang="en-US" sz="2600" dirty="0"/>
                    </a:p>
                  </a:txBody>
                  <a:tcPr/>
                </a:tc>
              </a:tr>
            </a:tbl>
          </a:graphicData>
        </a:graphic>
      </p:graphicFrame>
      <p:sp>
        <p:nvSpPr>
          <p:cNvPr id="3" name="Title 2"/>
          <p:cNvSpPr>
            <a:spLocks noGrp="1"/>
          </p:cNvSpPr>
          <p:nvPr>
            <p:ph type="title"/>
          </p:nvPr>
        </p:nvSpPr>
        <p:spPr/>
        <p:txBody>
          <a:bodyPr/>
          <a:lstStyle/>
          <a:p>
            <a:r>
              <a:rPr lang="en-US" dirty="0" smtClean="0"/>
              <a:t>Partnering Vocabulary</a:t>
            </a:r>
            <a:endParaRPr lang="en-US" dirty="0"/>
          </a:p>
        </p:txBody>
      </p:sp>
      <p:sp>
        <p:nvSpPr>
          <p:cNvPr id="6" name="Rectangle 5"/>
          <p:cNvSpPr/>
          <p:nvPr/>
        </p:nvSpPr>
        <p:spPr>
          <a:xfrm>
            <a:off x="274320" y="6286920"/>
            <a:ext cx="7322234" cy="369332"/>
          </a:xfrm>
          <a:prstGeom prst="rect">
            <a:avLst/>
          </a:prstGeom>
        </p:spPr>
        <p:txBody>
          <a:bodyPr wrap="square">
            <a:spAutoFit/>
          </a:bodyPr>
          <a:lstStyle/>
          <a:p>
            <a:r>
              <a:rPr lang="en-US" dirty="0">
                <a:hlinkClick r:id="rId3"/>
              </a:rPr>
              <a:t>http://</a:t>
            </a:r>
            <a:r>
              <a:rPr lang="en-US" dirty="0" smtClean="0">
                <a:hlinkClick r:id="rId3"/>
              </a:rPr>
              <a:t>www.cde.state.co.us/cdesped/mtssfscp_implementationguide</a:t>
            </a:r>
            <a:r>
              <a:rPr lang="en-US" dirty="0" smtClean="0"/>
              <a:t> </a:t>
            </a:r>
            <a:endParaRPr lang="en-US" dirty="0"/>
          </a:p>
        </p:txBody>
      </p:sp>
    </p:spTree>
    <p:extLst>
      <p:ext uri="{BB962C8B-B14F-4D97-AF65-F5344CB8AC3E}">
        <p14:creationId xmlns:p14="http://schemas.microsoft.com/office/powerpoint/2010/main" val="4162013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16" y="345318"/>
            <a:ext cx="7677150" cy="5857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2152357" y="5486400"/>
            <a:ext cx="2293034" cy="8721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1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1918" y="970668"/>
            <a:ext cx="4098174" cy="5303520"/>
          </a:xfrm>
          <a:ln>
            <a:solidFill>
              <a:schemeClr val="accent1">
                <a:lumMod val="60000"/>
                <a:lumOff val="40000"/>
              </a:schemeClr>
            </a:solidFill>
          </a:ln>
        </p:spPr>
      </p:pic>
      <p:sp>
        <p:nvSpPr>
          <p:cNvPr id="3" name="Title 2"/>
          <p:cNvSpPr>
            <a:spLocks noGrp="1"/>
          </p:cNvSpPr>
          <p:nvPr>
            <p:ph type="title"/>
          </p:nvPr>
        </p:nvSpPr>
        <p:spPr/>
        <p:txBody>
          <a:bodyPr/>
          <a:lstStyle/>
          <a:p>
            <a:r>
              <a:rPr lang="en-US" dirty="0" smtClean="0"/>
              <a:t>Person-First Handout (ref CSEAC)</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34" y="970668"/>
            <a:ext cx="4098178" cy="5303520"/>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2273668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spcBef>
                <a:spcPts val="1800"/>
              </a:spcBef>
              <a:spcAft>
                <a:spcPts val="1800"/>
              </a:spcAft>
              <a:buNone/>
            </a:pPr>
            <a:r>
              <a:rPr lang="en-US" sz="2800" dirty="0" smtClean="0">
                <a:solidFill>
                  <a:schemeClr val="accent6">
                    <a:lumMod val="75000"/>
                  </a:schemeClr>
                </a:solidFill>
              </a:rPr>
              <a:t>Attendees will…</a:t>
            </a:r>
          </a:p>
          <a:p>
            <a:pPr>
              <a:spcAft>
                <a:spcPts val="1800"/>
              </a:spcAft>
            </a:pPr>
            <a:r>
              <a:rPr lang="en-US" dirty="0"/>
              <a:t>define Family, School, and Community Partnering (FSCP) within </a:t>
            </a:r>
            <a:r>
              <a:rPr lang="en-US" dirty="0" smtClean="0"/>
              <a:t>the CO-MTSS framework,</a:t>
            </a:r>
            <a:endParaRPr lang="en-US" dirty="0"/>
          </a:p>
          <a:p>
            <a:pPr>
              <a:spcAft>
                <a:spcPts val="1800"/>
              </a:spcAft>
            </a:pPr>
            <a:r>
              <a:rPr lang="en-US" dirty="0" smtClean="0"/>
              <a:t>engage with the </a:t>
            </a:r>
            <a:r>
              <a:rPr lang="en-US" dirty="0"/>
              <a:t>National Standards for </a:t>
            </a:r>
            <a:r>
              <a:rPr lang="en-US" dirty="0" smtClean="0"/>
              <a:t/>
            </a:r>
            <a:br>
              <a:rPr lang="en-US" dirty="0" smtClean="0"/>
            </a:br>
            <a:r>
              <a:rPr lang="en-US" dirty="0" smtClean="0"/>
              <a:t>Family-School Partnering (PTA, 2008),</a:t>
            </a:r>
          </a:p>
          <a:p>
            <a:pPr>
              <a:spcAft>
                <a:spcPts val="1800"/>
              </a:spcAft>
            </a:pPr>
            <a:r>
              <a:rPr lang="en-US" dirty="0" smtClean="0"/>
              <a:t>consider state- and local-level applications,</a:t>
            </a:r>
          </a:p>
          <a:p>
            <a:pPr>
              <a:spcAft>
                <a:spcPts val="1800"/>
              </a:spcAft>
            </a:pPr>
            <a:r>
              <a:rPr lang="en-US" dirty="0" smtClean="0"/>
              <a:t>review selected </a:t>
            </a:r>
            <a:r>
              <a:rPr lang="en-US" dirty="0"/>
              <a:t>available tools and </a:t>
            </a:r>
            <a:r>
              <a:rPr lang="en-US" dirty="0" smtClean="0"/>
              <a:t>resources, </a:t>
            </a:r>
          </a:p>
          <a:p>
            <a:pPr>
              <a:spcAft>
                <a:spcPts val="1800"/>
              </a:spcAft>
            </a:pPr>
            <a:r>
              <a:rPr lang="en-US" dirty="0" smtClean="0"/>
              <a:t>reflect on current practices, and</a:t>
            </a:r>
          </a:p>
          <a:p>
            <a:pPr>
              <a:spcAft>
                <a:spcPts val="1800"/>
              </a:spcAft>
            </a:pPr>
            <a:r>
              <a:rPr lang="en-US" dirty="0" smtClean="0"/>
              <a:t>explore examples (case studies).</a:t>
            </a:r>
            <a:r>
              <a:rPr lang="en-US" dirty="0"/>
              <a:t>  </a:t>
            </a:r>
          </a:p>
        </p:txBody>
      </p:sp>
      <p:sp>
        <p:nvSpPr>
          <p:cNvPr id="3" name="Title 2"/>
          <p:cNvSpPr>
            <a:spLocks noGrp="1"/>
          </p:cNvSpPr>
          <p:nvPr>
            <p:ph type="title"/>
          </p:nvPr>
        </p:nvSpPr>
        <p:spPr/>
        <p:txBody>
          <a:bodyPr>
            <a:noAutofit/>
          </a:bodyPr>
          <a:lstStyle/>
          <a:p>
            <a:r>
              <a:rPr lang="en-US" sz="3200" dirty="0" smtClean="0"/>
              <a:t>Outcomes</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904" y="1055481"/>
            <a:ext cx="568177" cy="568177"/>
          </a:xfrm>
          <a:prstGeom prst="rect">
            <a:avLst/>
          </a:prstGeom>
        </p:spPr>
      </p:pic>
    </p:spTree>
    <p:extLst>
      <p:ext uri="{BB962C8B-B14F-4D97-AF65-F5344CB8AC3E}">
        <p14:creationId xmlns:p14="http://schemas.microsoft.com/office/powerpoint/2010/main" val="138212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dirty="0" smtClean="0"/>
              <a:t>Dual Capacity-Building Framework</a:t>
            </a:r>
            <a:endParaRPr lang="en-US" sz="3200" dirty="0"/>
          </a:p>
        </p:txBody>
      </p:sp>
      <p:sp>
        <p:nvSpPr>
          <p:cNvPr id="4" name="Rectangle 3"/>
          <p:cNvSpPr/>
          <p:nvPr/>
        </p:nvSpPr>
        <p:spPr>
          <a:xfrm>
            <a:off x="15612" y="6322895"/>
            <a:ext cx="4445876" cy="523220"/>
          </a:xfrm>
          <a:prstGeom prst="rect">
            <a:avLst/>
          </a:prstGeom>
        </p:spPr>
        <p:txBody>
          <a:bodyPr wrap="square">
            <a:spAutoFit/>
          </a:bodyPr>
          <a:lstStyle/>
          <a:p>
            <a:r>
              <a:rPr lang="en-US" sz="1400" dirty="0">
                <a:solidFill>
                  <a:srgbClr val="5C6670"/>
                </a:solidFill>
              </a:rPr>
              <a:t>U.S. Dept. of Ed. Dual Capacity-Building Framework (</a:t>
            </a:r>
            <a:r>
              <a:rPr lang="en-US" sz="1400" dirty="0" smtClean="0">
                <a:solidFill>
                  <a:srgbClr val="5C6670"/>
                </a:solidFill>
              </a:rPr>
              <a:t>2013)</a:t>
            </a:r>
          </a:p>
          <a:p>
            <a:r>
              <a:rPr lang="en-US" sz="1400" dirty="0" smtClean="0">
                <a:solidFill>
                  <a:srgbClr val="5C6670"/>
                </a:solidFill>
                <a:hlinkClick r:id="rId2"/>
              </a:rPr>
              <a:t>http://www.ed.gov/family-and-community-engagement</a:t>
            </a:r>
            <a:endParaRPr lang="en-US" sz="1400" dirty="0">
              <a:solidFill>
                <a:srgbClr val="5C6670"/>
              </a:solidFill>
            </a:endParaRPr>
          </a:p>
        </p:txBody>
      </p:sp>
      <p:sp>
        <p:nvSpPr>
          <p:cNvPr id="5" name="TextBox 4"/>
          <p:cNvSpPr txBox="1"/>
          <p:nvPr/>
        </p:nvSpPr>
        <p:spPr>
          <a:xfrm>
            <a:off x="3655014" y="1644556"/>
            <a:ext cx="2169994" cy="4524315"/>
          </a:xfrm>
          <a:prstGeom prst="rect">
            <a:avLst/>
          </a:prstGeom>
          <a:noFill/>
        </p:spPr>
        <p:txBody>
          <a:bodyPr wrap="square" rtlCol="0">
            <a:spAutoFit/>
          </a:bodyPr>
          <a:lstStyle/>
          <a:p>
            <a:r>
              <a:rPr lang="en-US" sz="2400" dirty="0">
                <a:solidFill>
                  <a:srgbClr val="5C6670"/>
                </a:solidFill>
              </a:rPr>
              <a:t>Capabilities (skills &amp; knowledge)</a:t>
            </a:r>
          </a:p>
          <a:p>
            <a:endParaRPr lang="en-US" sz="2400" dirty="0">
              <a:solidFill>
                <a:srgbClr val="5C6670"/>
              </a:solidFill>
            </a:endParaRPr>
          </a:p>
          <a:p>
            <a:r>
              <a:rPr lang="en-US" sz="2400" dirty="0">
                <a:solidFill>
                  <a:srgbClr val="5C6670"/>
                </a:solidFill>
              </a:rPr>
              <a:t>Connections (networks)</a:t>
            </a:r>
          </a:p>
          <a:p>
            <a:endParaRPr lang="en-US" sz="2400" dirty="0">
              <a:solidFill>
                <a:srgbClr val="5C6670"/>
              </a:solidFill>
            </a:endParaRPr>
          </a:p>
          <a:p>
            <a:r>
              <a:rPr lang="en-US" sz="2400" dirty="0">
                <a:solidFill>
                  <a:srgbClr val="5C6670"/>
                </a:solidFill>
              </a:rPr>
              <a:t>Cognition (beliefs, values)</a:t>
            </a:r>
          </a:p>
          <a:p>
            <a:endParaRPr lang="en-US" sz="2400" dirty="0">
              <a:solidFill>
                <a:srgbClr val="5C6670"/>
              </a:solidFill>
            </a:endParaRPr>
          </a:p>
          <a:p>
            <a:r>
              <a:rPr lang="en-US" sz="2400" dirty="0">
                <a:solidFill>
                  <a:srgbClr val="5C6670"/>
                </a:solidFill>
              </a:rPr>
              <a:t>Confidence (self-efficacy)</a:t>
            </a:r>
          </a:p>
        </p:txBody>
      </p:sp>
      <p:cxnSp>
        <p:nvCxnSpPr>
          <p:cNvPr id="8" name="Straight Arrow Connector 7"/>
          <p:cNvCxnSpPr/>
          <p:nvPr/>
        </p:nvCxnSpPr>
        <p:spPr>
          <a:xfrm flipV="1">
            <a:off x="2448836" y="2038928"/>
            <a:ext cx="1137941" cy="548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517075" y="3258207"/>
            <a:ext cx="93016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48758" y="3906710"/>
            <a:ext cx="977463" cy="476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38550" y="4808489"/>
            <a:ext cx="1208690" cy="756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346410" y="2044261"/>
            <a:ext cx="1240181" cy="548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572852" y="3331780"/>
            <a:ext cx="10137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595760" y="3980283"/>
            <a:ext cx="1065284" cy="476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572851" y="4882062"/>
            <a:ext cx="1317286" cy="756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223" y="2880658"/>
            <a:ext cx="2235200" cy="146304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58" y="2890152"/>
            <a:ext cx="2235203" cy="1463040"/>
          </a:xfrm>
          <a:prstGeom prst="rect">
            <a:avLst/>
          </a:prstGeom>
        </p:spPr>
      </p:pic>
      <p:sp>
        <p:nvSpPr>
          <p:cNvPr id="2" name="TextBox 1"/>
          <p:cNvSpPr txBox="1"/>
          <p:nvPr/>
        </p:nvSpPr>
        <p:spPr>
          <a:xfrm>
            <a:off x="1444566" y="1009303"/>
            <a:ext cx="6372257" cy="584775"/>
          </a:xfrm>
          <a:prstGeom prst="rect">
            <a:avLst/>
          </a:prstGeom>
          <a:noFill/>
        </p:spPr>
        <p:txBody>
          <a:bodyPr wrap="none" rtlCol="0">
            <a:spAutoFit/>
          </a:bodyPr>
          <a:lstStyle/>
          <a:p>
            <a:r>
              <a:rPr lang="en-US" sz="3200" dirty="0">
                <a:solidFill>
                  <a:schemeClr val="tx2">
                    <a:lumMod val="75000"/>
                  </a:schemeClr>
                </a:solidFill>
                <a:latin typeface="Trebuchet MS" panose="020B0603020202020204" pitchFamily="34" charset="0"/>
              </a:rPr>
              <a:t>Families &amp; Educators Both Need…</a:t>
            </a:r>
          </a:p>
        </p:txBody>
      </p:sp>
    </p:spTree>
    <p:extLst>
      <p:ext uri="{BB962C8B-B14F-4D97-AF65-F5344CB8AC3E}">
        <p14:creationId xmlns:p14="http://schemas.microsoft.com/office/powerpoint/2010/main" val="3051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5">
                                            <p:txEl>
                                              <p:pRg st="0" end="0"/>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par>
                                <p:cTn id="20" presetID="1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additive="base">
                                        <p:cTn id="28"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5">
                                            <p:txEl>
                                              <p:pRg st="2" end="2"/>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ppt_y</p:attrName>
                                        </p:attrNameLst>
                                      </p:cBhvr>
                                      <p:tavLst>
                                        <p:tav tm="0">
                                          <p:val>
                                            <p:strVal val="#ppt_y+#ppt_h*1.125000"/>
                                          </p:val>
                                        </p:tav>
                                        <p:tav tm="100000">
                                          <p:val>
                                            <p:strVal val="#ppt_y"/>
                                          </p:val>
                                        </p:tav>
                                      </p:tavLst>
                                    </p:anim>
                                    <p:animEffect transition="in" filter="wipe(up)">
                                      <p:cBhvr>
                                        <p:cTn id="33" dur="500"/>
                                        <p:tgtEl>
                                          <p:spTgt spid="10"/>
                                        </p:tgtEl>
                                      </p:cBhvr>
                                    </p:animEffect>
                                  </p:childTnLst>
                                </p:cTn>
                              </p:par>
                              <p:par>
                                <p:cTn id="34" presetID="1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p:tgtEl>
                                          <p:spTgt spid="22"/>
                                        </p:tgtEl>
                                        <p:attrNameLst>
                                          <p:attrName>ppt_y</p:attrName>
                                        </p:attrNameLst>
                                      </p:cBhvr>
                                      <p:tavLst>
                                        <p:tav tm="0">
                                          <p:val>
                                            <p:strVal val="#ppt_y+#ppt_h*1.125000"/>
                                          </p:val>
                                        </p:tav>
                                        <p:tav tm="100000">
                                          <p:val>
                                            <p:strVal val="#ppt_y"/>
                                          </p:val>
                                        </p:tav>
                                      </p:tavLst>
                                    </p:anim>
                                    <p:animEffect transition="in" filter="wipe(up)">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43" dur="500"/>
                                        <p:tgtEl>
                                          <p:spTgt spid="5">
                                            <p:txEl>
                                              <p:pRg st="4" end="4"/>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p:tgtEl>
                                          <p:spTgt spid="11"/>
                                        </p:tgtEl>
                                        <p:attrNameLst>
                                          <p:attrName>ppt_y</p:attrName>
                                        </p:attrNameLst>
                                      </p:cBhvr>
                                      <p:tavLst>
                                        <p:tav tm="0">
                                          <p:val>
                                            <p:strVal val="#ppt_y+#ppt_h*1.125000"/>
                                          </p:val>
                                        </p:tav>
                                        <p:tav tm="100000">
                                          <p:val>
                                            <p:strVal val="#ppt_y"/>
                                          </p:val>
                                        </p:tav>
                                      </p:tavLst>
                                    </p:anim>
                                    <p:animEffect transition="in" filter="wipe(up)">
                                      <p:cBhvr>
                                        <p:cTn id="47" dur="500"/>
                                        <p:tgtEl>
                                          <p:spTgt spid="11"/>
                                        </p:tgtEl>
                                      </p:cBhvr>
                                    </p:animEffect>
                                  </p:childTnLst>
                                </p:cTn>
                              </p:par>
                              <p:par>
                                <p:cTn id="48" presetID="12" presetClass="entr" presetSubtype="4"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p:tgtEl>
                                          <p:spTgt spid="23"/>
                                        </p:tgtEl>
                                        <p:attrNameLst>
                                          <p:attrName>ppt_y</p:attrName>
                                        </p:attrNameLst>
                                      </p:cBhvr>
                                      <p:tavLst>
                                        <p:tav tm="0">
                                          <p:val>
                                            <p:strVal val="#ppt_y+#ppt_h*1.125000"/>
                                          </p:val>
                                        </p:tav>
                                        <p:tav tm="100000">
                                          <p:val>
                                            <p:strVal val="#ppt_y"/>
                                          </p:val>
                                        </p:tav>
                                      </p:tavLst>
                                    </p:anim>
                                    <p:animEffect transition="in" filter="wipe(up)">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 calcmode="lin" valueType="num">
                                      <p:cBhvr additive="base">
                                        <p:cTn id="56"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57" dur="500"/>
                                        <p:tgtEl>
                                          <p:spTgt spid="5">
                                            <p:txEl>
                                              <p:pRg st="6" end="6"/>
                                            </p:txEl>
                                          </p:spTgt>
                                        </p:tgtEl>
                                      </p:cBhvr>
                                    </p:animEffect>
                                  </p:childTnLst>
                                </p:cTn>
                              </p:par>
                              <p:par>
                                <p:cTn id="58" presetID="12" presetClass="entr" presetSubtype="4"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p:tgtEl>
                                          <p:spTgt spid="12"/>
                                        </p:tgtEl>
                                        <p:attrNameLst>
                                          <p:attrName>ppt_y</p:attrName>
                                        </p:attrNameLst>
                                      </p:cBhvr>
                                      <p:tavLst>
                                        <p:tav tm="0">
                                          <p:val>
                                            <p:strVal val="#ppt_y+#ppt_h*1.125000"/>
                                          </p:val>
                                        </p:tav>
                                        <p:tav tm="100000">
                                          <p:val>
                                            <p:strVal val="#ppt_y"/>
                                          </p:val>
                                        </p:tav>
                                      </p:tavLst>
                                    </p:anim>
                                    <p:animEffect transition="in" filter="wipe(up)">
                                      <p:cBhvr>
                                        <p:cTn id="61" dur="500"/>
                                        <p:tgtEl>
                                          <p:spTgt spid="12"/>
                                        </p:tgtEl>
                                      </p:cBhvr>
                                    </p:animEffect>
                                  </p:childTnLst>
                                </p:cTn>
                              </p:par>
                              <p:par>
                                <p:cTn id="62" presetID="12" presetClass="entr" presetSubtype="4"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90422" y="878181"/>
            <a:ext cx="7160876" cy="5535065"/>
          </a:xfrm>
          <a:ln>
            <a:noFill/>
          </a:ln>
        </p:spPr>
      </p:pic>
      <p:sp>
        <p:nvSpPr>
          <p:cNvPr id="3" name="Title 2"/>
          <p:cNvSpPr>
            <a:spLocks noGrp="1"/>
          </p:cNvSpPr>
          <p:nvPr>
            <p:ph type="title"/>
          </p:nvPr>
        </p:nvSpPr>
        <p:spPr/>
        <p:txBody>
          <a:bodyPr>
            <a:normAutofit/>
          </a:bodyPr>
          <a:lstStyle/>
          <a:p>
            <a:r>
              <a:rPr lang="en-US" dirty="0" smtClean="0"/>
              <a:t>Application: Example Tools</a:t>
            </a:r>
            <a:endParaRPr lang="en-US" dirty="0"/>
          </a:p>
        </p:txBody>
      </p:sp>
      <p:sp>
        <p:nvSpPr>
          <p:cNvPr id="2" name="Content Placeholder 1"/>
          <p:cNvSpPr>
            <a:spLocks noGrp="1"/>
          </p:cNvSpPr>
          <p:nvPr>
            <p:ph type="body" sz="half" idx="4294967295"/>
          </p:nvPr>
        </p:nvSpPr>
        <p:spPr>
          <a:xfrm>
            <a:off x="0" y="6291263"/>
            <a:ext cx="5246688" cy="566737"/>
          </a:xfrm>
        </p:spPr>
        <p:txBody>
          <a:bodyPr>
            <a:normAutofit/>
          </a:bodyPr>
          <a:lstStyle/>
          <a:p>
            <a:pPr marL="0" indent="0">
              <a:buNone/>
            </a:pPr>
            <a:r>
              <a:rPr lang="en-US" sz="1600" dirty="0" smtClean="0">
                <a:hlinkClick r:id="rId4"/>
              </a:rPr>
              <a:t>http</a:t>
            </a:r>
            <a:r>
              <a:rPr lang="en-US" sz="1600" dirty="0">
                <a:hlinkClick r:id="rId4"/>
              </a:rPr>
              <a:t>://</a:t>
            </a:r>
            <a:r>
              <a:rPr lang="en-US" sz="1600" dirty="0" smtClean="0">
                <a:hlinkClick r:id="rId4"/>
              </a:rPr>
              <a:t>www.cde.state.co.us/mtss/fscp</a:t>
            </a:r>
            <a:endParaRPr lang="en-US" sz="16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1337921"/>
            <a:ext cx="7406640" cy="36083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5298922" y="2836505"/>
            <a:ext cx="1269830" cy="352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0686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27"/>
                                        </p:tgtEl>
                                      </p:cBhvr>
                                    </p:animEffect>
                                    <p:set>
                                      <p:cBhvr>
                                        <p:cTn id="16"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Bike Analogy: </a:t>
            </a:r>
            <a:r>
              <a:rPr lang="en-US" dirty="0" smtClean="0"/>
              <a:t>Which </a:t>
            </a:r>
            <a:r>
              <a:rPr lang="en-US" dirty="0"/>
              <a:t>bike do you like?</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3" y="1026913"/>
            <a:ext cx="1842117" cy="180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83680" y="1217895"/>
            <a:ext cx="2402241" cy="201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Users\diana.huffman\AppData\Local\Microsoft\Windows\Temporary Internet Files\Content.IE5\ZPQ5GHRQ\3oBxL[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1002" y="3606586"/>
            <a:ext cx="2205961" cy="2205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diana.huffman\AppData\Local\Microsoft\Windows\Temporary Internet Files\Content.IE5\AAELUO9U\chanel-bicycle[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21574" y="4138463"/>
            <a:ext cx="2483785" cy="1674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diana.huffman\AppData\Local\Microsoft\Windows\Temporary Internet Files\Content.IE5\ZPQ5GHRQ\breezer[1].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06816" y="3867826"/>
            <a:ext cx="2517775" cy="1564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910521" y="1599377"/>
            <a:ext cx="3519852" cy="208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4"/>
          <p:cNvSpPr txBox="1">
            <a:spLocks/>
          </p:cNvSpPr>
          <p:nvPr/>
        </p:nvSpPr>
        <p:spPr>
          <a:xfrm>
            <a:off x="2300039" y="6280911"/>
            <a:ext cx="457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600" dirty="0" smtClean="0"/>
              <a:t>Adapted from: U.S. Department of Education</a:t>
            </a:r>
            <a:endParaRPr lang="en-US" sz="1600" dirty="0"/>
          </a:p>
        </p:txBody>
      </p:sp>
    </p:spTree>
    <p:extLst>
      <p:ext uri="{BB962C8B-B14F-4D97-AF65-F5344CB8AC3E}">
        <p14:creationId xmlns:p14="http://schemas.microsoft.com/office/powerpoint/2010/main" val="241439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316394"/>
          </a:xfrm>
          <a:prstGeom prst="rect">
            <a:avLst/>
          </a:prstGeom>
          <a:ln>
            <a:solidFill>
              <a:schemeClr val="tx1">
                <a:lumMod val="75000"/>
              </a:schemeClr>
            </a:solidFill>
          </a:ln>
        </p:spPr>
      </p:pic>
      <p:sp>
        <p:nvSpPr>
          <p:cNvPr id="3" name="Content Placeholder 1"/>
          <p:cNvSpPr txBox="1">
            <a:spLocks/>
          </p:cNvSpPr>
          <p:nvPr/>
        </p:nvSpPr>
        <p:spPr>
          <a:xfrm>
            <a:off x="1674055" y="1879639"/>
            <a:ext cx="5753686" cy="3170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dirty="0" smtClean="0">
                <a:solidFill>
                  <a:schemeClr val="bg2">
                    <a:lumMod val="50000"/>
                  </a:schemeClr>
                </a:solidFill>
              </a:rPr>
              <a:t>“…No matter how skilled professionals are, nor how loving families are,</a:t>
            </a:r>
            <a:br>
              <a:rPr lang="en-US" altLang="ja-JP" dirty="0" smtClean="0">
                <a:solidFill>
                  <a:schemeClr val="bg2">
                    <a:lumMod val="50000"/>
                  </a:schemeClr>
                </a:solidFill>
              </a:rPr>
            </a:br>
            <a:r>
              <a:rPr lang="en-US" altLang="ja-JP" dirty="0" smtClean="0">
                <a:solidFill>
                  <a:schemeClr val="bg2">
                    <a:lumMod val="50000"/>
                  </a:schemeClr>
                </a:solidFill>
              </a:rPr>
              <a:t>each cannot achieve alone, what the parties, working hand-in-hand,</a:t>
            </a:r>
            <a:br>
              <a:rPr lang="en-US" altLang="ja-JP" dirty="0" smtClean="0">
                <a:solidFill>
                  <a:schemeClr val="bg2">
                    <a:lumMod val="50000"/>
                  </a:schemeClr>
                </a:solidFill>
              </a:rPr>
            </a:br>
            <a:r>
              <a:rPr lang="en-US" altLang="ja-JP" dirty="0" smtClean="0">
                <a:solidFill>
                  <a:schemeClr val="bg2">
                    <a:lumMod val="50000"/>
                  </a:schemeClr>
                </a:solidFill>
              </a:rPr>
              <a:t>can accomplish together.” </a:t>
            </a:r>
            <a:r>
              <a:rPr lang="en-US" altLang="ja-JP" dirty="0">
                <a:solidFill>
                  <a:schemeClr val="bg2">
                    <a:lumMod val="50000"/>
                  </a:schemeClr>
                </a:solidFill>
              </a:rPr>
              <a:t/>
            </a:r>
            <a:br>
              <a:rPr lang="en-US" altLang="ja-JP" dirty="0">
                <a:solidFill>
                  <a:schemeClr val="bg2">
                    <a:lumMod val="50000"/>
                  </a:schemeClr>
                </a:solidFill>
              </a:rPr>
            </a:br>
            <a:r>
              <a:rPr lang="en-US" sz="2400" dirty="0" smtClean="0">
                <a:solidFill>
                  <a:schemeClr val="bg2">
                    <a:lumMod val="50000"/>
                  </a:schemeClr>
                </a:solidFill>
                <a:ea typeface="ＭＳ Ｐゴシック" pitchFamily="34" charset="-128"/>
              </a:rPr>
              <a:t>(Adapted from Peterson &amp; Cooper, </a:t>
            </a:r>
            <a:br>
              <a:rPr lang="en-US" sz="2400" dirty="0" smtClean="0">
                <a:solidFill>
                  <a:schemeClr val="bg2">
                    <a:lumMod val="50000"/>
                  </a:schemeClr>
                </a:solidFill>
                <a:ea typeface="ＭＳ Ｐゴシック" pitchFamily="34" charset="-128"/>
              </a:rPr>
            </a:br>
            <a:r>
              <a:rPr lang="en-US" sz="2400" dirty="0" smtClean="0">
                <a:solidFill>
                  <a:schemeClr val="bg2">
                    <a:lumMod val="50000"/>
                  </a:schemeClr>
                </a:solidFill>
                <a:ea typeface="ＭＳ Ｐゴシック" pitchFamily="34" charset="-128"/>
              </a:rPr>
              <a:t>as cited in 2007)</a:t>
            </a:r>
            <a:r>
              <a:rPr lang="en-US" altLang="ja-JP" sz="2400" dirty="0" smtClean="0">
                <a:solidFill>
                  <a:schemeClr val="bg2">
                    <a:lumMod val="50000"/>
                  </a:schemeClr>
                </a:solidFill>
              </a:rPr>
              <a:t> </a:t>
            </a:r>
            <a:endParaRPr lang="en-US" sz="2400" dirty="0" smtClean="0">
              <a:solidFill>
                <a:schemeClr val="bg2">
                  <a:lumMod val="50000"/>
                </a:schemeClr>
              </a:solidFill>
            </a:endParaRPr>
          </a:p>
          <a:p>
            <a:pPr marL="45720" indent="0">
              <a:buFont typeface="Arial" panose="020B0604020202020204" pitchFamily="34" charset="0"/>
              <a:buNone/>
            </a:pPr>
            <a:endParaRPr lang="en-US" altLang="ja-JP" dirty="0" smtClean="0">
              <a:solidFill>
                <a:srgbClr val="786C4F"/>
              </a:solidFill>
            </a:endParaRPr>
          </a:p>
          <a:p>
            <a:pPr marL="45720" indent="0">
              <a:buFont typeface="Arial" panose="020B0604020202020204" pitchFamily="34" charset="0"/>
              <a:buNone/>
            </a:pPr>
            <a:endParaRPr lang="en-US" dirty="0"/>
          </a:p>
        </p:txBody>
      </p:sp>
    </p:spTree>
    <p:extLst>
      <p:ext uri="{BB962C8B-B14F-4D97-AF65-F5344CB8AC3E}">
        <p14:creationId xmlns:p14="http://schemas.microsoft.com/office/powerpoint/2010/main" val="3042198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1194" y="1170744"/>
            <a:ext cx="7724633" cy="5068681"/>
          </a:xfrm>
          <a:prstGeom prst="rect">
            <a:avLst/>
          </a:prstGeom>
        </p:spPr>
        <p:txBody>
          <a:bodyPr/>
          <a:lstStyle/>
          <a:p>
            <a:r>
              <a:rPr lang="en-US" sz="3200" dirty="0" smtClean="0"/>
              <a:t>System-wide; </a:t>
            </a:r>
            <a:br>
              <a:rPr lang="en-US" sz="3200" dirty="0" smtClean="0"/>
            </a:br>
            <a:r>
              <a:rPr lang="en-US" sz="3200" i="1" dirty="0" smtClean="0">
                <a:solidFill>
                  <a:srgbClr val="00B050"/>
                </a:solidFill>
              </a:rPr>
              <a:t>every</a:t>
            </a:r>
            <a:r>
              <a:rPr lang="en-US" sz="3200" dirty="0" smtClean="0"/>
              <a:t> stakeholder </a:t>
            </a:r>
          </a:p>
          <a:p>
            <a:pPr lvl="2"/>
            <a:r>
              <a:rPr lang="en-US" sz="2800" dirty="0" smtClean="0"/>
              <a:t>Create readiness:</a:t>
            </a:r>
            <a:br>
              <a:rPr lang="en-US" sz="2800" dirty="0" smtClean="0"/>
            </a:br>
            <a:r>
              <a:rPr lang="en-US" sz="2800" dirty="0" smtClean="0"/>
              <a:t>Culture of commitment</a:t>
            </a:r>
          </a:p>
          <a:p>
            <a:r>
              <a:rPr lang="en-US" sz="3200" dirty="0" smtClean="0"/>
              <a:t>Ongoing Support; </a:t>
            </a:r>
            <a:br>
              <a:rPr lang="en-US" sz="3200" dirty="0" smtClean="0"/>
            </a:br>
            <a:r>
              <a:rPr lang="en-US" sz="3200" i="1" dirty="0" smtClean="0">
                <a:solidFill>
                  <a:srgbClr val="00B050"/>
                </a:solidFill>
              </a:rPr>
              <a:t>capacity</a:t>
            </a:r>
            <a:r>
              <a:rPr lang="en-US" sz="3200" dirty="0" smtClean="0"/>
              <a:t>-building </a:t>
            </a:r>
          </a:p>
          <a:p>
            <a:pPr lvl="2"/>
            <a:r>
              <a:rPr lang="en-US" sz="2800" dirty="0" smtClean="0"/>
              <a:t>Personnel Development</a:t>
            </a:r>
          </a:p>
          <a:p>
            <a:pPr marL="45720" indent="0">
              <a:buNone/>
            </a:pPr>
            <a:endParaRPr lang="en-US" sz="1600" dirty="0" smtClean="0"/>
          </a:p>
        </p:txBody>
      </p:sp>
      <p:sp>
        <p:nvSpPr>
          <p:cNvPr id="3" name="Title 2"/>
          <p:cNvSpPr>
            <a:spLocks noGrp="1"/>
          </p:cNvSpPr>
          <p:nvPr>
            <p:ph type="title"/>
          </p:nvPr>
        </p:nvSpPr>
        <p:spPr>
          <a:xfrm>
            <a:off x="192024" y="192024"/>
            <a:ext cx="7886700" cy="521208"/>
          </a:xfrm>
        </p:spPr>
        <p:txBody>
          <a:bodyPr/>
          <a:lstStyle/>
          <a:p>
            <a:r>
              <a:rPr lang="en-US" dirty="0" smtClean="0"/>
              <a:t>Enabling Change</a:t>
            </a:r>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8102334" flipV="1">
            <a:off x="5537488" y="1197341"/>
            <a:ext cx="2912768" cy="2905941"/>
          </a:xfrm>
          <a:prstGeom prst="rect">
            <a:avLst/>
          </a:prstGeom>
        </p:spPr>
      </p:pic>
      <p:grpSp>
        <p:nvGrpSpPr>
          <p:cNvPr id="7" name="Group 6"/>
          <p:cNvGrpSpPr/>
          <p:nvPr/>
        </p:nvGrpSpPr>
        <p:grpSpPr>
          <a:xfrm>
            <a:off x="500555" y="4652961"/>
            <a:ext cx="8142889" cy="1692771"/>
            <a:chOff x="500555" y="4652961"/>
            <a:chExt cx="8142889" cy="1692771"/>
          </a:xfrm>
        </p:grpSpPr>
        <p:sp>
          <p:nvSpPr>
            <p:cNvPr id="6" name="Rectangle 5"/>
            <p:cNvSpPr/>
            <p:nvPr/>
          </p:nvSpPr>
          <p:spPr>
            <a:xfrm>
              <a:off x="500555" y="4652961"/>
              <a:ext cx="8142889" cy="1692771"/>
            </a:xfrm>
            <a:prstGeom prst="rect">
              <a:avLst/>
            </a:prstGeom>
          </p:spPr>
          <p:txBody>
            <a:bodyPr wrap="square">
              <a:spAutoFit/>
            </a:bodyPr>
            <a:lstStyle/>
            <a:p>
              <a:pPr marL="45720" algn="ctr"/>
              <a:r>
                <a:rPr lang="en-US" sz="2800" dirty="0">
                  <a:solidFill>
                    <a:srgbClr val="7030A0"/>
                  </a:solidFill>
                </a:rPr>
                <a:t>“For every increment of performance I demand of you, I have an equal responsibility to provide you with the capacity to meet that expectation.” </a:t>
              </a:r>
            </a:p>
            <a:p>
              <a:pPr marL="45720" algn="ctr"/>
              <a:r>
                <a:rPr lang="en-US" sz="2000" dirty="0">
                  <a:solidFill>
                    <a:srgbClr val="5C6670"/>
                  </a:solidFill>
                </a:rPr>
                <a:t>(Elmore, 2002)</a:t>
              </a:r>
            </a:p>
          </p:txBody>
        </p:sp>
        <p:cxnSp>
          <p:nvCxnSpPr>
            <p:cNvPr id="5" name="Straight Connector 4"/>
            <p:cNvCxnSpPr/>
            <p:nvPr/>
          </p:nvCxnSpPr>
          <p:spPr>
            <a:xfrm>
              <a:off x="500555" y="4652961"/>
              <a:ext cx="814288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6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Multi-Tiered Partnering Checklist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26" y="1032894"/>
            <a:ext cx="6892120" cy="53701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54779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777757" y="1719263"/>
            <a:ext cx="5613885" cy="4406900"/>
          </a:xfrm>
        </p:spPr>
      </p:pic>
      <p:sp>
        <p:nvSpPr>
          <p:cNvPr id="3" name="Title 2"/>
          <p:cNvSpPr>
            <a:spLocks noGrp="1"/>
          </p:cNvSpPr>
          <p:nvPr>
            <p:ph type="title"/>
          </p:nvPr>
        </p:nvSpPr>
        <p:spPr/>
        <p:txBody>
          <a:bodyPr>
            <a:noAutofit/>
          </a:bodyPr>
          <a:lstStyle/>
          <a:p>
            <a:r>
              <a:rPr lang="en-US" sz="3200" dirty="0" smtClean="0"/>
              <a:t>Seeking Balance</a:t>
            </a:r>
            <a:endParaRPr lang="en-US" sz="3200" dirty="0"/>
          </a:p>
        </p:txBody>
      </p:sp>
      <p:sp>
        <p:nvSpPr>
          <p:cNvPr id="7" name="Rectangle 6"/>
          <p:cNvSpPr/>
          <p:nvPr/>
        </p:nvSpPr>
        <p:spPr>
          <a:xfrm rot="18900000">
            <a:off x="5486318" y="2511475"/>
            <a:ext cx="4146521"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Infrastructure</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Rectangle 7"/>
          <p:cNvSpPr/>
          <p:nvPr/>
        </p:nvSpPr>
        <p:spPr>
          <a:xfrm rot="2409980">
            <a:off x="692816" y="3211682"/>
            <a:ext cx="2292872"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Culture</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6982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237957" y="5472331"/>
            <a:ext cx="6527409" cy="1249145"/>
          </a:xfrm>
          <a:prstGeom prst="rect">
            <a:avLst/>
          </a:prstGeom>
        </p:spPr>
        <p:txBody>
          <a:bodyPr/>
          <a:lstStyle/>
          <a:p>
            <a:r>
              <a:rPr lang="en-US" sz="1800" i="1" dirty="0" smtClean="0">
                <a:solidFill>
                  <a:srgbClr val="000000">
                    <a:tint val="75000"/>
                  </a:srgbClr>
                </a:solidFill>
                <a:latin typeface="+mn-lt"/>
                <a:cs typeface="Arial" pitchFamily="34" charset="0"/>
              </a:rPr>
              <a:t>Adaption and expansion of ideas expressed in </a:t>
            </a:r>
            <a:r>
              <a:rPr lang="en-US" sz="1800" i="1" dirty="0" err="1" smtClean="0">
                <a:solidFill>
                  <a:srgbClr val="000000">
                    <a:tint val="75000"/>
                  </a:srgbClr>
                </a:solidFill>
                <a:latin typeface="+mn-lt"/>
                <a:cs typeface="Arial" pitchFamily="34" charset="0"/>
              </a:rPr>
              <a:t>Asayesh</a:t>
            </a:r>
            <a:r>
              <a:rPr lang="en-US" sz="1800" i="1" dirty="0" smtClean="0">
                <a:solidFill>
                  <a:srgbClr val="000000">
                    <a:tint val="75000"/>
                  </a:srgbClr>
                </a:solidFill>
                <a:latin typeface="+mn-lt"/>
                <a:cs typeface="Arial" pitchFamily="34" charset="0"/>
              </a:rPr>
              <a:t>, G (1993, Fall).  Using systems thinking to change systems.</a:t>
            </a:r>
            <a:br>
              <a:rPr lang="en-US" sz="1800" i="1" dirty="0" smtClean="0">
                <a:solidFill>
                  <a:srgbClr val="000000">
                    <a:tint val="75000"/>
                  </a:srgbClr>
                </a:solidFill>
                <a:latin typeface="+mn-lt"/>
                <a:cs typeface="Arial" pitchFamily="34" charset="0"/>
              </a:rPr>
            </a:br>
            <a:r>
              <a:rPr lang="en-US" sz="1800" i="1" dirty="0" smtClean="0">
                <a:solidFill>
                  <a:srgbClr val="000000">
                    <a:tint val="75000"/>
                  </a:srgbClr>
                </a:solidFill>
                <a:latin typeface="+mn-lt"/>
                <a:cs typeface="Arial" pitchFamily="34" charset="0"/>
              </a:rPr>
              <a:t>Journal of Staff Development, 14(4) 8-12.</a:t>
            </a:r>
          </a:p>
        </p:txBody>
      </p:sp>
      <p:sp>
        <p:nvSpPr>
          <p:cNvPr id="3" name="Title 2"/>
          <p:cNvSpPr>
            <a:spLocks noGrp="1"/>
          </p:cNvSpPr>
          <p:nvPr>
            <p:ph type="title"/>
          </p:nvPr>
        </p:nvSpPr>
        <p:spPr/>
        <p:txBody>
          <a:bodyPr>
            <a:noAutofit/>
          </a:bodyPr>
          <a:lstStyle/>
          <a:p>
            <a:r>
              <a:rPr lang="en-US" sz="3200" dirty="0" smtClean="0"/>
              <a:t>Systems Thinking</a:t>
            </a:r>
            <a:endParaRPr lang="en-US" sz="3200"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8508" y="1850138"/>
            <a:ext cx="8407400"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439235" y="2893325"/>
            <a:ext cx="2115403" cy="700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46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113436"/>
            <a:chOff x="1" y="0"/>
            <a:chExt cx="9144000" cy="611343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113436"/>
            </a:xfrm>
            <a:prstGeom prst="rect">
              <a:avLst/>
            </a:prstGeom>
            <a:solidFill>
              <a:srgbClr val="FBC8A6"/>
            </a:solidFill>
            <a:ln>
              <a:noFill/>
            </a:ln>
          </p:spPr>
        </p:pic>
        <p:sp>
          <p:nvSpPr>
            <p:cNvPr id="2" name="Oval 1"/>
            <p:cNvSpPr/>
            <p:nvPr/>
          </p:nvSpPr>
          <p:spPr>
            <a:xfrm>
              <a:off x="2813538" y="3277772"/>
              <a:ext cx="337625" cy="309490"/>
            </a:xfrm>
            <a:prstGeom prst="ellipse">
              <a:avLst/>
            </a:prstGeom>
            <a:solidFill>
              <a:srgbClr val="FB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p:cNvSpPr/>
          <p:nvPr/>
        </p:nvSpPr>
        <p:spPr>
          <a:xfrm>
            <a:off x="148855" y="4221123"/>
            <a:ext cx="1158951" cy="67605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154706" y="5103629"/>
            <a:ext cx="4245554" cy="9144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538483" y="4065176"/>
            <a:ext cx="1477925" cy="90022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5"/>
          <p:cNvSpPr txBox="1">
            <a:spLocks noChangeArrowheads="1"/>
          </p:cNvSpPr>
          <p:nvPr/>
        </p:nvSpPr>
        <p:spPr bwMode="auto">
          <a:xfrm>
            <a:off x="-1" y="6524440"/>
            <a:ext cx="2553195" cy="333560"/>
          </a:xfrm>
          <a:prstGeom prst="rect">
            <a:avLst/>
          </a:prstGeom>
          <a:noFill/>
          <a:ln w="12700">
            <a:noFill/>
            <a:miter lim="800000"/>
            <a:headEnd type="none" w="sm" len="sm"/>
            <a:tailEnd type="none" w="sm" len="sm"/>
          </a:ln>
          <a:effectLst/>
        </p:spPr>
        <p:txBody>
          <a:bodyPr wrap="square" lIns="86493" tIns="43247" rIns="86493" bIns="43247">
            <a:spAutoFit/>
          </a:bodyPr>
          <a:lstStyle/>
          <a:p>
            <a:pPr defTabSz="865188" eaLnBrk="0" hangingPunct="0">
              <a:spcBef>
                <a:spcPct val="50000"/>
              </a:spcBef>
            </a:pPr>
            <a:r>
              <a:rPr lang="en-US" sz="1600" dirty="0">
                <a:solidFill>
                  <a:srgbClr val="5C6670"/>
                </a:solidFill>
                <a:latin typeface="+mj-lt"/>
              </a:rPr>
              <a:t>(</a:t>
            </a:r>
            <a:r>
              <a:rPr lang="en-US" sz="1600" dirty="0" smtClean="0">
                <a:solidFill>
                  <a:srgbClr val="5C6670"/>
                </a:solidFill>
                <a:latin typeface="+mj-lt"/>
              </a:rPr>
              <a:t>Drafted Example, 2016)</a:t>
            </a:r>
            <a:endParaRPr lang="en-US" sz="1600" dirty="0">
              <a:solidFill>
                <a:srgbClr val="5C6670"/>
              </a:solidFill>
              <a:latin typeface="+mj-lt"/>
            </a:endParaRPr>
          </a:p>
        </p:txBody>
      </p:sp>
      <p:sp>
        <p:nvSpPr>
          <p:cNvPr id="8" name="Rectangle 7"/>
          <p:cNvSpPr/>
          <p:nvPr/>
        </p:nvSpPr>
        <p:spPr>
          <a:xfrm>
            <a:off x="2402006" y="354842"/>
            <a:ext cx="4217158" cy="3002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9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4"/>
          <p:cNvSpPr>
            <a:spLocks noChangeShapeType="1"/>
          </p:cNvSpPr>
          <p:nvPr/>
        </p:nvSpPr>
        <p:spPr bwMode="auto">
          <a:xfrm>
            <a:off x="0" y="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0" name="Line 5"/>
          <p:cNvSpPr>
            <a:spLocks noChangeShapeType="1"/>
          </p:cNvSpPr>
          <p:nvPr/>
        </p:nvSpPr>
        <p:spPr bwMode="auto">
          <a:xfrm>
            <a:off x="0" y="0"/>
            <a:ext cx="0" cy="14843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1" name="Line 6"/>
          <p:cNvSpPr>
            <a:spLocks noChangeShapeType="1"/>
          </p:cNvSpPr>
          <p:nvPr/>
        </p:nvSpPr>
        <p:spPr bwMode="auto">
          <a:xfrm>
            <a:off x="9144000" y="0"/>
            <a:ext cx="0" cy="14843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2" name="Line 7"/>
          <p:cNvSpPr>
            <a:spLocks noChangeShapeType="1"/>
          </p:cNvSpPr>
          <p:nvPr/>
        </p:nvSpPr>
        <p:spPr bwMode="auto">
          <a:xfrm>
            <a:off x="0" y="1392238"/>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3" name="Line 8"/>
          <p:cNvSpPr>
            <a:spLocks noChangeShapeType="1"/>
          </p:cNvSpPr>
          <p:nvPr/>
        </p:nvSpPr>
        <p:spPr bwMode="auto">
          <a:xfrm>
            <a:off x="9144000" y="1392238"/>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4" name="Line 9"/>
          <p:cNvSpPr>
            <a:spLocks noChangeShapeType="1"/>
          </p:cNvSpPr>
          <p:nvPr/>
        </p:nvSpPr>
        <p:spPr bwMode="auto">
          <a:xfrm>
            <a:off x="0" y="2057400"/>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5" name="Line 10"/>
          <p:cNvSpPr>
            <a:spLocks noChangeShapeType="1"/>
          </p:cNvSpPr>
          <p:nvPr/>
        </p:nvSpPr>
        <p:spPr bwMode="auto">
          <a:xfrm>
            <a:off x="0" y="6781800"/>
            <a:ext cx="457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6" name="Line 11"/>
          <p:cNvSpPr>
            <a:spLocks noChangeShapeType="1"/>
          </p:cNvSpPr>
          <p:nvPr/>
        </p:nvSpPr>
        <p:spPr bwMode="auto">
          <a:xfrm>
            <a:off x="0" y="1925638"/>
            <a:ext cx="0" cy="3429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4347" name="Line 12"/>
          <p:cNvSpPr>
            <a:spLocks noChangeShapeType="1"/>
          </p:cNvSpPr>
          <p:nvPr/>
        </p:nvSpPr>
        <p:spPr bwMode="auto">
          <a:xfrm>
            <a:off x="9144000" y="1925638"/>
            <a:ext cx="0" cy="3429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8" name="Line 13"/>
          <p:cNvSpPr>
            <a:spLocks noChangeShapeType="1"/>
          </p:cNvSpPr>
          <p:nvPr/>
        </p:nvSpPr>
        <p:spPr bwMode="auto">
          <a:xfrm>
            <a:off x="0" y="5354638"/>
            <a:ext cx="0" cy="14271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9" name="Line 14"/>
          <p:cNvSpPr>
            <a:spLocks noChangeShapeType="1"/>
          </p:cNvSpPr>
          <p:nvPr/>
        </p:nvSpPr>
        <p:spPr bwMode="auto">
          <a:xfrm>
            <a:off x="9144000" y="5354638"/>
            <a:ext cx="0" cy="14271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Line 15"/>
          <p:cNvSpPr>
            <a:spLocks noChangeShapeType="1"/>
          </p:cNvSpPr>
          <p:nvPr/>
        </p:nvSpPr>
        <p:spPr bwMode="auto">
          <a:xfrm>
            <a:off x="0" y="609600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cap="sq">
                <a:solidFill>
                  <a:srgbClr val="000000"/>
                </a:solidFill>
                <a:round/>
                <a:headEnd/>
                <a:tailEnd/>
              </a14:hiddenLine>
            </a:ext>
          </a:extLst>
        </p:spPr>
        <p:txBody>
          <a:bodyPr/>
          <a:lstStyle/>
          <a:p>
            <a:endParaRPr lang="en-US"/>
          </a:p>
        </p:txBody>
      </p:sp>
      <p:sp>
        <p:nvSpPr>
          <p:cNvPr id="14351" name="Line 16"/>
          <p:cNvSpPr>
            <a:spLocks noChangeShapeType="1"/>
          </p:cNvSpPr>
          <p:nvPr/>
        </p:nvSpPr>
        <p:spPr bwMode="auto">
          <a:xfrm>
            <a:off x="9144000" y="609600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cap="sq">
                <a:solidFill>
                  <a:srgbClr val="000000"/>
                </a:solidFill>
                <a:round/>
                <a:headEnd/>
                <a:tailEnd/>
              </a14:hiddenLine>
            </a:ext>
          </a:extLst>
        </p:spPr>
        <p:txBody>
          <a:bodyPr/>
          <a:lstStyle/>
          <a:p>
            <a:endParaRPr lang="en-US"/>
          </a:p>
        </p:txBody>
      </p:sp>
      <p:pic>
        <p:nvPicPr>
          <p:cNvPr id="14352" name="Picture 17" descr="sh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8" y="60737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Line 18"/>
          <p:cNvSpPr>
            <a:spLocks noChangeShapeType="1"/>
          </p:cNvSpPr>
          <p:nvPr/>
        </p:nvSpPr>
        <p:spPr bwMode="auto">
          <a:xfrm>
            <a:off x="0" y="4878388"/>
            <a:ext cx="7372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14354" name="Line 19"/>
          <p:cNvSpPr>
            <a:spLocks noChangeShapeType="1"/>
          </p:cNvSpPr>
          <p:nvPr/>
        </p:nvSpPr>
        <p:spPr bwMode="auto">
          <a:xfrm>
            <a:off x="9296400" y="6172200"/>
            <a:ext cx="0" cy="965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14356" name="Line 21"/>
          <p:cNvSpPr>
            <a:spLocks noChangeShapeType="1"/>
          </p:cNvSpPr>
          <p:nvPr/>
        </p:nvSpPr>
        <p:spPr bwMode="auto">
          <a:xfrm>
            <a:off x="0" y="507964"/>
            <a:ext cx="9144000" cy="0"/>
          </a:xfrm>
          <a:prstGeom prst="line">
            <a:avLst/>
          </a:prstGeom>
          <a:noFill/>
          <a:ln w="317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Rectangle 22"/>
          <p:cNvSpPr>
            <a:spLocks noChangeArrowheads="1"/>
          </p:cNvSpPr>
          <p:nvPr/>
        </p:nvSpPr>
        <p:spPr bwMode="auto">
          <a:xfrm>
            <a:off x="0" y="6096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2800" b="1" dirty="0">
                <a:solidFill>
                  <a:srgbClr val="990000"/>
                </a:solidFill>
                <a:latin typeface="Arial" charset="0"/>
                <a:ea typeface="Times New Roman" charset="0"/>
              </a:rPr>
              <a:t>	</a:t>
            </a:r>
            <a:r>
              <a:rPr lang="en-US" sz="2000" b="1" dirty="0" smtClean="0">
                <a:solidFill>
                  <a:srgbClr val="990000"/>
                </a:solidFill>
                <a:latin typeface="Arial" charset="0"/>
                <a:ea typeface="Times New Roman" charset="0"/>
              </a:rPr>
              <a:t>Your School – Family School Community Partnering Initiative </a:t>
            </a:r>
            <a:endParaRPr lang="en-US" sz="2000" dirty="0">
              <a:solidFill>
                <a:srgbClr val="990000"/>
              </a:solidFill>
              <a:latin typeface="Arial" charset="0"/>
              <a:ea typeface="Times New Roman" charset="0"/>
            </a:endParaRPr>
          </a:p>
        </p:txBody>
      </p:sp>
      <p:sp>
        <p:nvSpPr>
          <p:cNvPr id="14361" name="Rectangle 26"/>
          <p:cNvSpPr>
            <a:spLocks noChangeArrowheads="1"/>
          </p:cNvSpPr>
          <p:nvPr/>
        </p:nvSpPr>
        <p:spPr bwMode="auto">
          <a:xfrm>
            <a:off x="253673" y="1206500"/>
            <a:ext cx="1828800" cy="609600"/>
          </a:xfrm>
          <a:prstGeom prst="rect">
            <a:avLst/>
          </a:prstGeom>
          <a:gradFill rotWithShape="1">
            <a:gsLst>
              <a:gs pos="0">
                <a:srgbClr val="B2B2B2"/>
              </a:gs>
              <a:gs pos="100000">
                <a:schemeClr val="bg1"/>
              </a:gs>
            </a:gsLst>
            <a:path path="shape">
              <a:fillToRect l="50000" t="50000" r="50000" b="50000"/>
            </a:path>
          </a:gradFill>
          <a:ln w="9525">
            <a:solidFill>
              <a:schemeClr val="tx1"/>
            </a:solidFill>
            <a:miter lim="800000"/>
            <a:headEnd/>
            <a:tailEnd/>
          </a:ln>
        </p:spPr>
        <p:txBody>
          <a:bodyPr wrap="none" anchor="ctr"/>
          <a:lstStyle/>
          <a:p>
            <a:endParaRPr lang="en-US" sz="2400">
              <a:latin typeface="Arial" charset="0"/>
            </a:endParaRPr>
          </a:p>
        </p:txBody>
      </p:sp>
      <p:sp>
        <p:nvSpPr>
          <p:cNvPr id="14362" name="Rectangle 27"/>
          <p:cNvSpPr>
            <a:spLocks noChangeArrowheads="1"/>
          </p:cNvSpPr>
          <p:nvPr/>
        </p:nvSpPr>
        <p:spPr bwMode="auto">
          <a:xfrm>
            <a:off x="2587711" y="1219200"/>
            <a:ext cx="2362200" cy="609600"/>
          </a:xfrm>
          <a:prstGeom prst="rect">
            <a:avLst/>
          </a:prstGeom>
          <a:gradFill rotWithShape="1">
            <a:gsLst>
              <a:gs pos="0">
                <a:schemeClr val="bg1"/>
              </a:gs>
              <a:gs pos="100000">
                <a:srgbClr val="B2B2B2"/>
              </a:gs>
            </a:gsLst>
            <a:path path="shape">
              <a:fillToRect l="50000" t="50000" r="50000" b="50000"/>
            </a:path>
          </a:gradFill>
          <a:ln w="9525">
            <a:solidFill>
              <a:schemeClr val="tx1"/>
            </a:solidFill>
            <a:miter lim="800000"/>
            <a:headEnd/>
            <a:tailEnd/>
          </a:ln>
        </p:spPr>
        <p:txBody>
          <a:bodyPr wrap="none" anchor="ctr"/>
          <a:lstStyle/>
          <a:p>
            <a:endParaRPr lang="en-US" sz="2400">
              <a:latin typeface="Arial" charset="0"/>
            </a:endParaRPr>
          </a:p>
        </p:txBody>
      </p:sp>
      <p:sp>
        <p:nvSpPr>
          <p:cNvPr id="14363" name="Rectangle 28"/>
          <p:cNvSpPr>
            <a:spLocks noChangeArrowheads="1"/>
          </p:cNvSpPr>
          <p:nvPr/>
        </p:nvSpPr>
        <p:spPr bwMode="auto">
          <a:xfrm>
            <a:off x="5559511" y="1231900"/>
            <a:ext cx="3276600" cy="609600"/>
          </a:xfrm>
          <a:prstGeom prst="rect">
            <a:avLst/>
          </a:prstGeom>
          <a:solidFill>
            <a:srgbClr val="FFFFFF"/>
          </a:solidFill>
          <a:ln w="9525">
            <a:solidFill>
              <a:schemeClr val="tx1"/>
            </a:solidFill>
            <a:miter lim="800000"/>
            <a:headEnd/>
            <a:tailEnd/>
          </a:ln>
        </p:spPr>
        <p:txBody>
          <a:bodyPr wrap="none" anchor="ctr"/>
          <a:lstStyle/>
          <a:p>
            <a:endParaRPr lang="en-US" sz="2400">
              <a:latin typeface="Arial" charset="0"/>
            </a:endParaRPr>
          </a:p>
        </p:txBody>
      </p:sp>
      <p:sp>
        <p:nvSpPr>
          <p:cNvPr id="14364" name="Line 29"/>
          <p:cNvSpPr>
            <a:spLocks noChangeShapeType="1"/>
          </p:cNvSpPr>
          <p:nvPr/>
        </p:nvSpPr>
        <p:spPr bwMode="auto">
          <a:xfrm>
            <a:off x="2235200" y="1828800"/>
            <a:ext cx="304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5" name="Line 30"/>
          <p:cNvSpPr>
            <a:spLocks noChangeShapeType="1"/>
          </p:cNvSpPr>
          <p:nvPr/>
        </p:nvSpPr>
        <p:spPr bwMode="auto">
          <a:xfrm>
            <a:off x="5105400" y="1828800"/>
            <a:ext cx="304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6" name="Text Box 31"/>
          <p:cNvSpPr txBox="1">
            <a:spLocks noChangeArrowheads="1"/>
          </p:cNvSpPr>
          <p:nvPr/>
        </p:nvSpPr>
        <p:spPr bwMode="auto">
          <a:xfrm>
            <a:off x="495300" y="1295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spcBef>
                <a:spcPct val="50000"/>
              </a:spcBef>
            </a:pPr>
            <a:r>
              <a:rPr lang="en-US" sz="2400" b="1" dirty="0">
                <a:latin typeface="Arial" charset="0"/>
              </a:rPr>
              <a:t>INPUTS</a:t>
            </a:r>
          </a:p>
        </p:txBody>
      </p:sp>
      <p:sp>
        <p:nvSpPr>
          <p:cNvPr id="14367" name="Text Box 32"/>
          <p:cNvSpPr txBox="1">
            <a:spLocks noChangeArrowheads="1"/>
          </p:cNvSpPr>
          <p:nvPr/>
        </p:nvSpPr>
        <p:spPr bwMode="auto">
          <a:xfrm>
            <a:off x="2872581" y="1295400"/>
            <a:ext cx="1824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spcBef>
                <a:spcPct val="50000"/>
              </a:spcBef>
            </a:pPr>
            <a:r>
              <a:rPr lang="en-US" sz="2400" b="1" dirty="0">
                <a:latin typeface="Arial" charset="0"/>
              </a:rPr>
              <a:t>OUTPUTS</a:t>
            </a:r>
          </a:p>
        </p:txBody>
      </p:sp>
      <p:sp>
        <p:nvSpPr>
          <p:cNvPr id="14368" name="Text Box 33"/>
          <p:cNvSpPr txBox="1">
            <a:spLocks noChangeArrowheads="1"/>
          </p:cNvSpPr>
          <p:nvPr/>
        </p:nvSpPr>
        <p:spPr bwMode="auto">
          <a:xfrm>
            <a:off x="5941497" y="12827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2400" b="1" dirty="0">
                <a:latin typeface="Arial" charset="0"/>
              </a:rPr>
              <a:t>OUTCOMES</a:t>
            </a:r>
          </a:p>
        </p:txBody>
      </p:sp>
      <p:sp>
        <p:nvSpPr>
          <p:cNvPr id="14369" name="Rectangle 34"/>
          <p:cNvSpPr>
            <a:spLocks noChangeArrowheads="1"/>
          </p:cNvSpPr>
          <p:nvPr/>
        </p:nvSpPr>
        <p:spPr bwMode="auto">
          <a:xfrm>
            <a:off x="253673" y="1986757"/>
            <a:ext cx="1828800" cy="762000"/>
          </a:xfrm>
          <a:prstGeom prst="rect">
            <a:avLst/>
          </a:prstGeom>
          <a:gradFill rotWithShape="1">
            <a:gsLst>
              <a:gs pos="0">
                <a:srgbClr val="B2B2B2"/>
              </a:gs>
              <a:gs pos="100000">
                <a:schemeClr val="bg1"/>
              </a:gs>
            </a:gsLst>
            <a:path path="shape">
              <a:fillToRect l="50000" t="50000" r="50000" b="50000"/>
            </a:path>
          </a:gradFill>
          <a:ln w="9525">
            <a:solidFill>
              <a:schemeClr val="tx1"/>
            </a:solidFill>
            <a:miter lim="800000"/>
            <a:headEnd/>
            <a:tailEnd/>
          </a:ln>
        </p:spPr>
        <p:txBody>
          <a:bodyPr wrap="none" anchor="ctr"/>
          <a:lstStyle/>
          <a:p>
            <a:endParaRPr lang="en-US" sz="2400">
              <a:latin typeface="Arial" charset="0"/>
            </a:endParaRPr>
          </a:p>
        </p:txBody>
      </p:sp>
      <p:sp>
        <p:nvSpPr>
          <p:cNvPr id="14370" name="Text Box 35"/>
          <p:cNvSpPr txBox="1">
            <a:spLocks noChangeArrowheads="1"/>
          </p:cNvSpPr>
          <p:nvPr/>
        </p:nvSpPr>
        <p:spPr bwMode="auto">
          <a:xfrm>
            <a:off x="439738" y="2057400"/>
            <a:ext cx="144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600" b="1" dirty="0">
                <a:latin typeface="Arial" charset="0"/>
              </a:rPr>
              <a:t>Program Investments</a:t>
            </a:r>
          </a:p>
        </p:txBody>
      </p:sp>
      <p:sp>
        <p:nvSpPr>
          <p:cNvPr id="14371" name="Rectangle 36"/>
          <p:cNvSpPr>
            <a:spLocks noChangeArrowheads="1"/>
          </p:cNvSpPr>
          <p:nvPr/>
        </p:nvSpPr>
        <p:spPr bwMode="auto">
          <a:xfrm>
            <a:off x="2603500" y="1986757"/>
            <a:ext cx="1181100" cy="609600"/>
          </a:xfrm>
          <a:prstGeom prst="rect">
            <a:avLst/>
          </a:prstGeom>
          <a:gradFill rotWithShape="1">
            <a:gsLst>
              <a:gs pos="0">
                <a:schemeClr val="bg1"/>
              </a:gs>
              <a:gs pos="100000">
                <a:srgbClr val="B2B2B2"/>
              </a:gs>
            </a:gsLst>
            <a:path path="shape">
              <a:fillToRect l="50000" t="50000" r="50000" b="50000"/>
            </a:path>
          </a:gradFill>
          <a:ln w="9525">
            <a:solidFill>
              <a:schemeClr val="tx1"/>
            </a:solidFill>
            <a:miter lim="800000"/>
            <a:headEnd/>
            <a:tailEnd/>
          </a:ln>
        </p:spPr>
        <p:txBody>
          <a:bodyPr wrap="none" anchor="ctr"/>
          <a:lstStyle/>
          <a:p>
            <a:endParaRPr lang="en-US" sz="2400">
              <a:latin typeface="Arial" charset="0"/>
            </a:endParaRPr>
          </a:p>
        </p:txBody>
      </p:sp>
      <p:sp>
        <p:nvSpPr>
          <p:cNvPr id="14372" name="Rectangle 37"/>
          <p:cNvSpPr>
            <a:spLocks noChangeArrowheads="1"/>
          </p:cNvSpPr>
          <p:nvPr/>
        </p:nvSpPr>
        <p:spPr bwMode="auto">
          <a:xfrm>
            <a:off x="3886200" y="1986757"/>
            <a:ext cx="1066800" cy="609600"/>
          </a:xfrm>
          <a:prstGeom prst="rect">
            <a:avLst/>
          </a:prstGeom>
          <a:gradFill rotWithShape="1">
            <a:gsLst>
              <a:gs pos="0">
                <a:schemeClr val="bg1"/>
              </a:gs>
              <a:gs pos="100000">
                <a:srgbClr val="B2B2B2"/>
              </a:gs>
            </a:gsLst>
            <a:path path="shape">
              <a:fillToRect l="50000" t="50000" r="50000" b="50000"/>
            </a:path>
          </a:gradFill>
          <a:ln w="9525">
            <a:solidFill>
              <a:schemeClr val="tx1"/>
            </a:solidFill>
            <a:miter lim="800000"/>
            <a:headEnd/>
            <a:tailEnd/>
          </a:ln>
        </p:spPr>
        <p:txBody>
          <a:bodyPr wrap="none" anchor="ctr"/>
          <a:lstStyle/>
          <a:p>
            <a:endParaRPr lang="en-US" sz="2400">
              <a:latin typeface="Arial" charset="0"/>
            </a:endParaRPr>
          </a:p>
        </p:txBody>
      </p:sp>
      <p:sp>
        <p:nvSpPr>
          <p:cNvPr id="14373" name="Text Box 38"/>
          <p:cNvSpPr txBox="1">
            <a:spLocks noChangeArrowheads="1"/>
          </p:cNvSpPr>
          <p:nvPr/>
        </p:nvSpPr>
        <p:spPr bwMode="auto">
          <a:xfrm>
            <a:off x="2656681" y="2118519"/>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400" b="1" dirty="0">
                <a:latin typeface="Arial" charset="0"/>
              </a:rPr>
              <a:t>Activities</a:t>
            </a:r>
          </a:p>
        </p:txBody>
      </p:sp>
      <p:sp>
        <p:nvSpPr>
          <p:cNvPr id="14374" name="Text Box 39"/>
          <p:cNvSpPr txBox="1">
            <a:spLocks noChangeArrowheads="1"/>
          </p:cNvSpPr>
          <p:nvPr/>
        </p:nvSpPr>
        <p:spPr bwMode="auto">
          <a:xfrm>
            <a:off x="3886200" y="2161381"/>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200" b="1" dirty="0">
                <a:latin typeface="Arial" charset="0"/>
              </a:rPr>
              <a:t>Participation</a:t>
            </a:r>
          </a:p>
        </p:txBody>
      </p:sp>
      <p:sp>
        <p:nvSpPr>
          <p:cNvPr id="14375" name="Rectangle 40"/>
          <p:cNvSpPr>
            <a:spLocks noChangeArrowheads="1"/>
          </p:cNvSpPr>
          <p:nvPr/>
        </p:nvSpPr>
        <p:spPr bwMode="auto">
          <a:xfrm>
            <a:off x="5559511" y="2014518"/>
            <a:ext cx="990600" cy="609600"/>
          </a:xfrm>
          <a:prstGeom prst="rect">
            <a:avLst/>
          </a:prstGeom>
          <a:noFill/>
          <a:ln w="9525">
            <a:solidFill>
              <a:schemeClr val="tx1"/>
            </a:solidFill>
            <a:miter lim="800000"/>
            <a:headEnd/>
            <a:tailEnd/>
          </a:ln>
        </p:spPr>
        <p:txBody>
          <a:bodyPr wrap="none" anchor="ctr"/>
          <a:lstStyle/>
          <a:p>
            <a:endParaRPr lang="en-US" sz="2400" dirty="0">
              <a:latin typeface="Arial" charset="0"/>
            </a:endParaRPr>
          </a:p>
        </p:txBody>
      </p:sp>
      <p:sp>
        <p:nvSpPr>
          <p:cNvPr id="14376" name="Rectangle 42"/>
          <p:cNvSpPr>
            <a:spLocks noChangeArrowheads="1"/>
          </p:cNvSpPr>
          <p:nvPr/>
        </p:nvSpPr>
        <p:spPr bwMode="auto">
          <a:xfrm>
            <a:off x="7845511" y="2020480"/>
            <a:ext cx="990600" cy="609600"/>
          </a:xfrm>
          <a:prstGeom prst="rect">
            <a:avLst/>
          </a:prstGeom>
          <a:solidFill>
            <a:srgbClr val="FFFFFF"/>
          </a:solidFill>
          <a:ln w="9525">
            <a:solidFill>
              <a:schemeClr val="tx1"/>
            </a:solidFill>
            <a:miter lim="800000"/>
            <a:headEnd/>
            <a:tailEnd/>
          </a:ln>
        </p:spPr>
        <p:txBody>
          <a:bodyPr wrap="none" anchor="ctr"/>
          <a:lstStyle/>
          <a:p>
            <a:endParaRPr lang="en-US" sz="1200" dirty="0">
              <a:latin typeface="Arial" charset="0"/>
            </a:endParaRPr>
          </a:p>
        </p:txBody>
      </p:sp>
      <p:sp>
        <p:nvSpPr>
          <p:cNvPr id="14377" name="Text Box 43"/>
          <p:cNvSpPr txBox="1">
            <a:spLocks noChangeArrowheads="1"/>
          </p:cNvSpPr>
          <p:nvPr/>
        </p:nvSpPr>
        <p:spPr bwMode="auto">
          <a:xfrm>
            <a:off x="5486400" y="2085161"/>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200" b="1" dirty="0">
                <a:latin typeface="Arial" charset="0"/>
              </a:rPr>
              <a:t>Short Term</a:t>
            </a:r>
          </a:p>
        </p:txBody>
      </p:sp>
      <p:sp>
        <p:nvSpPr>
          <p:cNvPr id="14378" name="Text Box 44"/>
          <p:cNvSpPr txBox="1">
            <a:spLocks noChangeArrowheads="1"/>
          </p:cNvSpPr>
          <p:nvPr/>
        </p:nvSpPr>
        <p:spPr bwMode="auto">
          <a:xfrm>
            <a:off x="7743911" y="2078038"/>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200" b="1" dirty="0">
                <a:latin typeface="Arial" charset="0"/>
              </a:rPr>
              <a:t>Long Term</a:t>
            </a:r>
          </a:p>
        </p:txBody>
      </p:sp>
      <p:sp>
        <p:nvSpPr>
          <p:cNvPr id="14379" name="Rectangle 47"/>
          <p:cNvSpPr>
            <a:spLocks noChangeArrowheads="1"/>
          </p:cNvSpPr>
          <p:nvPr/>
        </p:nvSpPr>
        <p:spPr bwMode="auto">
          <a:xfrm>
            <a:off x="228600" y="2864782"/>
            <a:ext cx="1828800" cy="2886517"/>
          </a:xfrm>
          <a:prstGeom prst="rect">
            <a:avLst/>
          </a:prstGeom>
          <a:gradFill rotWithShape="1">
            <a:gsLst>
              <a:gs pos="0">
                <a:srgbClr val="B2B2B2"/>
              </a:gs>
              <a:gs pos="100000">
                <a:schemeClr val="bg1"/>
              </a:gs>
            </a:gsLst>
            <a:path path="shape">
              <a:fillToRect l="50000" t="50000" r="50000" b="50000"/>
            </a:path>
          </a:gradFill>
          <a:ln w="9525">
            <a:solidFill>
              <a:schemeClr val="tx1"/>
            </a:solidFill>
            <a:miter lim="800000"/>
            <a:headEnd/>
            <a:tailEnd/>
          </a:ln>
        </p:spPr>
        <p:txBody>
          <a:bodyPr wrap="none" anchor="ctr"/>
          <a:lstStyle/>
          <a:p>
            <a:endParaRPr lang="en-US" sz="1000">
              <a:latin typeface="Arial" charset="0"/>
            </a:endParaRPr>
          </a:p>
          <a:p>
            <a:endParaRPr lang="en-US" sz="1000">
              <a:latin typeface="Arial" charset="0"/>
            </a:endParaRPr>
          </a:p>
        </p:txBody>
      </p:sp>
      <p:sp>
        <p:nvSpPr>
          <p:cNvPr id="14380" name="Rectangle 49"/>
          <p:cNvSpPr>
            <a:spLocks noChangeArrowheads="1"/>
          </p:cNvSpPr>
          <p:nvPr/>
        </p:nvSpPr>
        <p:spPr bwMode="auto">
          <a:xfrm>
            <a:off x="2618581" y="2729111"/>
            <a:ext cx="1166019" cy="2592461"/>
          </a:xfrm>
          <a:prstGeom prst="rect">
            <a:avLst/>
          </a:prstGeom>
          <a:gradFill rotWithShape="1">
            <a:gsLst>
              <a:gs pos="0">
                <a:schemeClr val="bg1"/>
              </a:gs>
              <a:gs pos="100000">
                <a:srgbClr val="B2B2B2"/>
              </a:gs>
            </a:gsLst>
            <a:path path="shape">
              <a:fillToRect l="50000" t="50000" r="50000" b="50000"/>
            </a:path>
          </a:gradFill>
          <a:ln w="9525">
            <a:solidFill>
              <a:schemeClr val="tx1"/>
            </a:solidFill>
            <a:miter lim="800000"/>
            <a:headEnd/>
            <a:tailEnd/>
          </a:ln>
        </p:spPr>
        <p:txBody>
          <a:bodyPr wrap="none" anchor="ctr"/>
          <a:lstStyle/>
          <a:p>
            <a:endParaRPr lang="en-US" sz="1000" dirty="0">
              <a:latin typeface="Arial" charset="0"/>
            </a:endParaRPr>
          </a:p>
        </p:txBody>
      </p:sp>
      <p:sp>
        <p:nvSpPr>
          <p:cNvPr id="14381" name="Rectangle 50"/>
          <p:cNvSpPr>
            <a:spLocks noChangeArrowheads="1"/>
          </p:cNvSpPr>
          <p:nvPr/>
        </p:nvSpPr>
        <p:spPr bwMode="auto">
          <a:xfrm>
            <a:off x="3845004" y="2729112"/>
            <a:ext cx="1104907" cy="2592460"/>
          </a:xfrm>
          <a:prstGeom prst="rect">
            <a:avLst/>
          </a:prstGeom>
          <a:gradFill flip="none" rotWithShape="1">
            <a:gsLst>
              <a:gs pos="0">
                <a:schemeClr val="bg1"/>
              </a:gs>
              <a:gs pos="100000">
                <a:srgbClr val="B2B2B2"/>
              </a:gs>
            </a:gsLst>
            <a:path path="circle">
              <a:fillToRect l="50000" t="50000" r="50000" b="50000"/>
            </a:path>
            <a:tileRect/>
          </a:gradFill>
          <a:ln w="9525">
            <a:solidFill>
              <a:schemeClr val="tx1"/>
            </a:solidFill>
            <a:miter lim="800000"/>
            <a:headEnd/>
            <a:tailEnd/>
          </a:ln>
        </p:spPr>
        <p:txBody>
          <a:bodyPr wrap="none" anchor="ctr"/>
          <a:lstStyle/>
          <a:p>
            <a:endParaRPr lang="en-US" sz="2400">
              <a:latin typeface="Arial" charset="0"/>
            </a:endParaRPr>
          </a:p>
        </p:txBody>
      </p:sp>
      <p:sp>
        <p:nvSpPr>
          <p:cNvPr id="14382" name="Rectangle 60"/>
          <p:cNvSpPr>
            <a:spLocks noChangeArrowheads="1"/>
          </p:cNvSpPr>
          <p:nvPr/>
        </p:nvSpPr>
        <p:spPr bwMode="auto">
          <a:xfrm>
            <a:off x="5486400" y="2748758"/>
            <a:ext cx="1143000" cy="2386168"/>
          </a:xfrm>
          <a:prstGeom prst="rect">
            <a:avLst/>
          </a:prstGeom>
          <a:noFill/>
          <a:ln w="9525">
            <a:solidFill>
              <a:schemeClr val="tx1"/>
            </a:solidFill>
            <a:miter lim="800000"/>
            <a:headEnd/>
            <a:tailEnd/>
          </a:ln>
        </p:spPr>
        <p:txBody>
          <a:bodyPr wrap="none" anchor="ctr"/>
          <a:lstStyle/>
          <a:p>
            <a:endParaRPr lang="en-US" sz="2400" dirty="0">
              <a:latin typeface="Arial" charset="0"/>
            </a:endParaRPr>
          </a:p>
        </p:txBody>
      </p:sp>
      <p:sp>
        <p:nvSpPr>
          <p:cNvPr id="14383" name="Rectangle 61"/>
          <p:cNvSpPr>
            <a:spLocks noChangeArrowheads="1"/>
          </p:cNvSpPr>
          <p:nvPr/>
        </p:nvSpPr>
        <p:spPr bwMode="auto">
          <a:xfrm>
            <a:off x="7845511" y="2748759"/>
            <a:ext cx="1041400" cy="2386166"/>
          </a:xfrm>
          <a:prstGeom prst="rect">
            <a:avLst/>
          </a:prstGeom>
          <a:solidFill>
            <a:srgbClr val="FFFFFF"/>
          </a:solidFill>
          <a:ln w="9525">
            <a:solidFill>
              <a:schemeClr val="tx1"/>
            </a:solidFill>
            <a:miter lim="800000"/>
            <a:headEnd/>
            <a:tailEnd/>
          </a:ln>
        </p:spPr>
        <p:txBody>
          <a:bodyPr wrap="none" anchor="ctr"/>
          <a:lstStyle/>
          <a:p>
            <a:endParaRPr lang="en-US" sz="1000" dirty="0">
              <a:latin typeface="Arial" charset="0"/>
            </a:endParaRPr>
          </a:p>
        </p:txBody>
      </p:sp>
      <p:sp>
        <p:nvSpPr>
          <p:cNvPr id="14385" name="Text Box 63"/>
          <p:cNvSpPr txBox="1">
            <a:spLocks noChangeArrowheads="1"/>
          </p:cNvSpPr>
          <p:nvPr/>
        </p:nvSpPr>
        <p:spPr bwMode="auto">
          <a:xfrm>
            <a:off x="8001000" y="3657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spcBef>
                <a:spcPct val="50000"/>
              </a:spcBef>
            </a:pPr>
            <a:endParaRPr lang="en-US" sz="1000" b="1">
              <a:latin typeface="Arial" charset="0"/>
            </a:endParaRPr>
          </a:p>
        </p:txBody>
      </p:sp>
      <p:sp>
        <p:nvSpPr>
          <p:cNvPr id="14386" name="Rectangle 65"/>
          <p:cNvSpPr>
            <a:spLocks noChangeArrowheads="1"/>
          </p:cNvSpPr>
          <p:nvPr/>
        </p:nvSpPr>
        <p:spPr bwMode="auto">
          <a:xfrm>
            <a:off x="2590800" y="5757605"/>
            <a:ext cx="2362200" cy="304800"/>
          </a:xfrm>
          <a:prstGeom prst="rect">
            <a:avLst/>
          </a:prstGeom>
          <a:solidFill>
            <a:srgbClr val="FFFF00"/>
          </a:solidFill>
          <a:ln w="9525">
            <a:solidFill>
              <a:schemeClr val="tx1"/>
            </a:solidFill>
            <a:miter lim="800000"/>
            <a:headEnd/>
            <a:tailEnd/>
          </a:ln>
        </p:spPr>
        <p:txBody>
          <a:bodyPr wrap="none" anchor="ctr"/>
          <a:lstStyle/>
          <a:p>
            <a:endParaRPr lang="en-US" sz="2400">
              <a:latin typeface="Arial" charset="0"/>
            </a:endParaRPr>
          </a:p>
        </p:txBody>
      </p:sp>
      <p:sp>
        <p:nvSpPr>
          <p:cNvPr id="14387" name="Text Box 66"/>
          <p:cNvSpPr txBox="1">
            <a:spLocks noChangeArrowheads="1"/>
          </p:cNvSpPr>
          <p:nvPr/>
        </p:nvSpPr>
        <p:spPr bwMode="auto">
          <a:xfrm>
            <a:off x="2540000" y="5786180"/>
            <a:ext cx="2413000"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400" b="1" dirty="0">
                <a:latin typeface="Arial" charset="0"/>
              </a:rPr>
              <a:t>Process </a:t>
            </a:r>
            <a:r>
              <a:rPr lang="en-US" sz="1400" b="1" dirty="0" smtClean="0">
                <a:latin typeface="Arial" charset="0"/>
              </a:rPr>
              <a:t>Measures</a:t>
            </a:r>
          </a:p>
          <a:p>
            <a:pPr marL="342900" indent="-342900">
              <a:spcBef>
                <a:spcPct val="50000"/>
              </a:spcBef>
              <a:buFont typeface="+mj-lt"/>
              <a:buAutoNum type="arabicPeriod"/>
            </a:pPr>
            <a:r>
              <a:rPr lang="en-US" sz="1200" b="1" dirty="0" smtClean="0">
                <a:latin typeface="Arial" charset="0"/>
              </a:rPr>
              <a:t>Team checklist  </a:t>
            </a:r>
          </a:p>
          <a:p>
            <a:pPr marL="342900" indent="-342900">
              <a:spcBef>
                <a:spcPct val="50000"/>
              </a:spcBef>
              <a:buFont typeface="+mj-lt"/>
              <a:buAutoNum type="arabicPeriod"/>
            </a:pPr>
            <a:r>
              <a:rPr lang="en-US" sz="1200" b="1" dirty="0" smtClean="0">
                <a:latin typeface="Arial" charset="0"/>
              </a:rPr>
              <a:t>Other?  </a:t>
            </a:r>
          </a:p>
          <a:p>
            <a:pPr marL="342900" indent="-342900">
              <a:spcBef>
                <a:spcPct val="50000"/>
              </a:spcBef>
              <a:buFont typeface="+mj-lt"/>
              <a:buAutoNum type="arabicPeriod"/>
            </a:pPr>
            <a:endParaRPr lang="en-US" sz="1400" b="1" dirty="0">
              <a:latin typeface="Arial" charset="0"/>
            </a:endParaRPr>
          </a:p>
        </p:txBody>
      </p:sp>
      <p:sp>
        <p:nvSpPr>
          <p:cNvPr id="14388" name="Rectangle 67"/>
          <p:cNvSpPr>
            <a:spLocks noChangeArrowheads="1"/>
          </p:cNvSpPr>
          <p:nvPr/>
        </p:nvSpPr>
        <p:spPr bwMode="auto">
          <a:xfrm>
            <a:off x="5943600" y="5757605"/>
            <a:ext cx="2895600" cy="304800"/>
          </a:xfrm>
          <a:prstGeom prst="rect">
            <a:avLst/>
          </a:prstGeom>
          <a:solidFill>
            <a:srgbClr val="FFFF00"/>
          </a:solidFill>
          <a:ln w="9525">
            <a:solidFill>
              <a:schemeClr val="tx1"/>
            </a:solidFill>
            <a:miter lim="800000"/>
            <a:headEnd/>
            <a:tailEnd/>
          </a:ln>
        </p:spPr>
        <p:txBody>
          <a:bodyPr wrap="none" anchor="ctr"/>
          <a:lstStyle/>
          <a:p>
            <a:endParaRPr lang="en-US" sz="2400">
              <a:latin typeface="Arial" charset="0"/>
            </a:endParaRPr>
          </a:p>
        </p:txBody>
      </p:sp>
      <p:sp>
        <p:nvSpPr>
          <p:cNvPr id="14389" name="Text Box 68"/>
          <p:cNvSpPr txBox="1">
            <a:spLocks noChangeArrowheads="1"/>
          </p:cNvSpPr>
          <p:nvPr/>
        </p:nvSpPr>
        <p:spPr bwMode="auto">
          <a:xfrm>
            <a:off x="6248400" y="5757605"/>
            <a:ext cx="2413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400" b="1" dirty="0">
                <a:latin typeface="Arial" charset="0"/>
              </a:rPr>
              <a:t>Outcome </a:t>
            </a:r>
            <a:r>
              <a:rPr lang="en-US" sz="1400" b="1" dirty="0" smtClean="0">
                <a:latin typeface="Arial" charset="0"/>
              </a:rPr>
              <a:t>Measures</a:t>
            </a:r>
          </a:p>
          <a:p>
            <a:pPr marL="342900" indent="-342900">
              <a:spcBef>
                <a:spcPct val="50000"/>
              </a:spcBef>
              <a:buFont typeface="+mj-lt"/>
              <a:buAutoNum type="arabicPeriod"/>
            </a:pPr>
            <a:r>
              <a:rPr lang="en-US" sz="1200" b="1" dirty="0" smtClean="0">
                <a:latin typeface="Arial" charset="0"/>
              </a:rPr>
              <a:t>FSCP Survey results  </a:t>
            </a:r>
          </a:p>
          <a:p>
            <a:pPr marL="342900" indent="-342900">
              <a:spcBef>
                <a:spcPct val="50000"/>
              </a:spcBef>
              <a:buFont typeface="+mj-lt"/>
              <a:buAutoNum type="arabicPeriod"/>
            </a:pPr>
            <a:r>
              <a:rPr lang="en-US" sz="1200" b="1" dirty="0" smtClean="0">
                <a:latin typeface="Arial" charset="0"/>
              </a:rPr>
              <a:t>Climate survey data</a:t>
            </a:r>
          </a:p>
          <a:p>
            <a:pPr marL="342900" indent="-342900">
              <a:spcBef>
                <a:spcPct val="50000"/>
              </a:spcBef>
              <a:buFont typeface="+mj-lt"/>
              <a:buAutoNum type="arabicPeriod"/>
            </a:pPr>
            <a:r>
              <a:rPr lang="en-US" sz="1200" b="1" dirty="0">
                <a:latin typeface="Arial" charset="0"/>
              </a:rPr>
              <a:t> </a:t>
            </a:r>
            <a:r>
              <a:rPr lang="en-US" sz="1200" b="1" dirty="0" smtClean="0">
                <a:latin typeface="Arial" charset="0"/>
              </a:rPr>
              <a:t>Other ?</a:t>
            </a:r>
            <a:endParaRPr lang="en-US" sz="1200" b="1" dirty="0">
              <a:latin typeface="Arial" charset="0"/>
            </a:endParaRPr>
          </a:p>
        </p:txBody>
      </p:sp>
      <p:sp>
        <p:nvSpPr>
          <p:cNvPr id="14390" name="Rectangle 65"/>
          <p:cNvSpPr>
            <a:spLocks noChangeArrowheads="1"/>
          </p:cNvSpPr>
          <p:nvPr/>
        </p:nvSpPr>
        <p:spPr bwMode="auto">
          <a:xfrm>
            <a:off x="2587711" y="5463432"/>
            <a:ext cx="6248400" cy="304800"/>
          </a:xfrm>
          <a:prstGeom prst="rect">
            <a:avLst/>
          </a:prstGeom>
          <a:solidFill>
            <a:srgbClr val="FFFFCC"/>
          </a:solidFill>
          <a:ln w="9525">
            <a:solidFill>
              <a:schemeClr val="tx1"/>
            </a:solidFill>
            <a:prstDash val="sysDot"/>
            <a:miter lim="800000"/>
            <a:headEnd/>
            <a:tailEnd/>
          </a:ln>
        </p:spPr>
        <p:txBody>
          <a:bodyPr wrap="none" anchor="ctr"/>
          <a:lstStyle/>
          <a:p>
            <a:endParaRPr lang="en-US" sz="2400">
              <a:latin typeface="Arial" charset="0"/>
            </a:endParaRPr>
          </a:p>
        </p:txBody>
      </p:sp>
      <p:sp>
        <p:nvSpPr>
          <p:cNvPr id="14391" name="Text Box 66"/>
          <p:cNvSpPr txBox="1">
            <a:spLocks noChangeArrowheads="1"/>
          </p:cNvSpPr>
          <p:nvPr/>
        </p:nvSpPr>
        <p:spPr bwMode="auto">
          <a:xfrm>
            <a:off x="3124200" y="5443324"/>
            <a:ext cx="548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US" sz="1400" b="1" dirty="0">
                <a:latin typeface="Arial" charset="0"/>
              </a:rPr>
              <a:t>Project Objectives</a:t>
            </a:r>
          </a:p>
        </p:txBody>
      </p:sp>
      <p:sp>
        <p:nvSpPr>
          <p:cNvPr id="14392" name="Rectangle 60"/>
          <p:cNvSpPr>
            <a:spLocks noChangeArrowheads="1"/>
          </p:cNvSpPr>
          <p:nvPr/>
        </p:nvSpPr>
        <p:spPr bwMode="auto">
          <a:xfrm>
            <a:off x="6705600" y="2748758"/>
            <a:ext cx="1066800" cy="2386167"/>
          </a:xfrm>
          <a:prstGeom prst="rect">
            <a:avLst/>
          </a:prstGeom>
          <a:noFill/>
          <a:ln w="9525">
            <a:solidFill>
              <a:schemeClr val="tx1"/>
            </a:solidFill>
            <a:miter lim="800000"/>
            <a:headEnd/>
            <a:tailEnd/>
          </a:ln>
        </p:spPr>
        <p:txBody>
          <a:bodyPr wrap="none" anchor="ctr"/>
          <a:lstStyle/>
          <a:p>
            <a:endParaRPr lang="en-US" sz="2400">
              <a:latin typeface="Arial" charset="0"/>
            </a:endParaRPr>
          </a:p>
        </p:txBody>
      </p:sp>
      <p:sp>
        <p:nvSpPr>
          <p:cNvPr id="14393" name="Rectangle 40"/>
          <p:cNvSpPr>
            <a:spLocks noChangeArrowheads="1"/>
          </p:cNvSpPr>
          <p:nvPr/>
        </p:nvSpPr>
        <p:spPr bwMode="auto">
          <a:xfrm>
            <a:off x="6672676" y="2014518"/>
            <a:ext cx="990600" cy="609600"/>
          </a:xfrm>
          <a:prstGeom prst="rect">
            <a:avLst/>
          </a:prstGeom>
          <a:solidFill>
            <a:srgbClr val="FFFFFF"/>
          </a:solidFill>
          <a:ln w="9525">
            <a:solidFill>
              <a:schemeClr val="tx1"/>
            </a:solidFill>
            <a:miter lim="800000"/>
            <a:headEnd/>
            <a:tailEnd/>
          </a:ln>
        </p:spPr>
        <p:txBody>
          <a:bodyPr wrap="none" anchor="ctr"/>
          <a:lstStyle/>
          <a:p>
            <a:pPr>
              <a:spcBef>
                <a:spcPct val="50000"/>
              </a:spcBef>
            </a:pPr>
            <a:endParaRPr lang="en-US" sz="1200" b="1" dirty="0">
              <a:latin typeface="Arial" charset="0"/>
            </a:endParaRPr>
          </a:p>
          <a:p>
            <a:endParaRPr lang="en-US" sz="1200" dirty="0">
              <a:latin typeface="Arial" charset="0"/>
            </a:endParaRPr>
          </a:p>
        </p:txBody>
      </p:sp>
      <p:sp>
        <p:nvSpPr>
          <p:cNvPr id="2" name="TextBox 1"/>
          <p:cNvSpPr txBox="1"/>
          <p:nvPr/>
        </p:nvSpPr>
        <p:spPr>
          <a:xfrm>
            <a:off x="178490" y="33599"/>
            <a:ext cx="4213113" cy="461665"/>
          </a:xfrm>
          <a:prstGeom prst="rect">
            <a:avLst/>
          </a:prstGeom>
          <a:noFill/>
        </p:spPr>
        <p:txBody>
          <a:bodyPr wrap="none" rtlCol="0">
            <a:spAutoFit/>
          </a:bodyPr>
          <a:lstStyle/>
          <a:p>
            <a:r>
              <a:rPr lang="en-US" sz="2400" dirty="0" smtClean="0"/>
              <a:t>FSCP Logic Model Draft Example</a:t>
            </a:r>
            <a:endParaRPr lang="en-US" sz="2400" dirty="0"/>
          </a:p>
        </p:txBody>
      </p:sp>
      <p:sp>
        <p:nvSpPr>
          <p:cNvPr id="6" name="TextBox 5"/>
          <p:cNvSpPr txBox="1"/>
          <p:nvPr/>
        </p:nvSpPr>
        <p:spPr>
          <a:xfrm>
            <a:off x="281980" y="3041720"/>
            <a:ext cx="1800493" cy="2970043"/>
          </a:xfrm>
          <a:prstGeom prst="rect">
            <a:avLst/>
          </a:prstGeom>
          <a:noFill/>
        </p:spPr>
        <p:txBody>
          <a:bodyPr wrap="none" rtlCol="0">
            <a:spAutoFit/>
          </a:bodyPr>
          <a:lstStyle/>
          <a:p>
            <a:pPr marL="228600" indent="-228600">
              <a:buFont typeface="+mj-lt"/>
              <a:buAutoNum type="arabicPeriod"/>
            </a:pPr>
            <a:r>
              <a:rPr lang="en-US" sz="1100" dirty="0" smtClean="0"/>
              <a:t>District</a:t>
            </a:r>
            <a:r>
              <a:rPr lang="en-US" sz="1100" dirty="0"/>
              <a:t> </a:t>
            </a:r>
            <a:r>
              <a:rPr lang="en-US" sz="1100" dirty="0" smtClean="0"/>
              <a:t>MTSS Program </a:t>
            </a:r>
          </a:p>
          <a:p>
            <a:pPr marL="228600" indent="-228600">
              <a:buFont typeface="+mj-lt"/>
              <a:buAutoNum type="arabicPeriod"/>
            </a:pPr>
            <a:endParaRPr lang="en-US" sz="1100" dirty="0" smtClean="0"/>
          </a:p>
          <a:p>
            <a:pPr marL="228600" indent="-228600">
              <a:buFont typeface="+mj-lt"/>
              <a:buAutoNum type="arabicPeriod"/>
            </a:pPr>
            <a:r>
              <a:rPr lang="en-US" sz="1100" dirty="0" smtClean="0"/>
              <a:t>Supt.’s district</a:t>
            </a:r>
          </a:p>
          <a:p>
            <a:r>
              <a:rPr lang="en-US" sz="1100" dirty="0"/>
              <a:t> </a:t>
            </a:r>
            <a:r>
              <a:rPr lang="en-US" sz="1100" dirty="0" smtClean="0"/>
              <a:t>      innovation fund</a:t>
            </a:r>
          </a:p>
          <a:p>
            <a:pPr marL="228600" indent="-228600">
              <a:buFont typeface="+mj-lt"/>
              <a:buAutoNum type="arabicPeriod"/>
            </a:pPr>
            <a:endParaRPr lang="en-US" sz="1100" dirty="0" smtClean="0"/>
          </a:p>
          <a:p>
            <a:pPr marL="228600" indent="-228600">
              <a:buFont typeface="+mj-lt"/>
              <a:buAutoNum type="arabicPeriod" startAt="3"/>
            </a:pPr>
            <a:r>
              <a:rPr lang="en-US" sz="1100" dirty="0" smtClean="0"/>
              <a:t>Administrators &amp; School </a:t>
            </a:r>
          </a:p>
          <a:p>
            <a:r>
              <a:rPr lang="en-US" sz="1100" dirty="0"/>
              <a:t> </a:t>
            </a:r>
            <a:r>
              <a:rPr lang="en-US" sz="1100" dirty="0" smtClean="0"/>
              <a:t>      Board  trained in FSCP </a:t>
            </a:r>
          </a:p>
          <a:p>
            <a:r>
              <a:rPr lang="en-US" sz="1100" dirty="0"/>
              <a:t> </a:t>
            </a:r>
            <a:r>
              <a:rPr lang="en-US" sz="1100" dirty="0" smtClean="0"/>
              <a:t>      using CDE resources</a:t>
            </a:r>
          </a:p>
          <a:p>
            <a:pPr marL="228600" indent="-228600">
              <a:buFont typeface="+mj-lt"/>
              <a:buAutoNum type="arabicPeriod"/>
            </a:pPr>
            <a:endParaRPr lang="en-US" sz="1100" dirty="0" smtClean="0"/>
          </a:p>
          <a:p>
            <a:pPr marL="228600" indent="-228600">
              <a:buFont typeface="+mj-lt"/>
              <a:buAutoNum type="arabicPeriod" startAt="4"/>
            </a:pPr>
            <a:r>
              <a:rPr lang="en-US" sz="1100" dirty="0" smtClean="0"/>
              <a:t>DAC trained and has</a:t>
            </a:r>
          </a:p>
          <a:p>
            <a:r>
              <a:rPr lang="en-US" sz="1100" dirty="0" smtClean="0"/>
              <a:t>       commitment to FSCP</a:t>
            </a:r>
          </a:p>
          <a:p>
            <a:endParaRPr lang="en-US" sz="1100" dirty="0"/>
          </a:p>
          <a:p>
            <a:pPr marL="228600" indent="-228600">
              <a:buSzPct val="100000"/>
              <a:buFont typeface="+mj-lt"/>
              <a:buAutoNum type="arabicPeriod" startAt="5"/>
            </a:pPr>
            <a:r>
              <a:rPr lang="en-US" sz="1100" dirty="0" smtClean="0"/>
              <a:t> Other?</a:t>
            </a:r>
          </a:p>
          <a:p>
            <a:endParaRPr lang="en-US" sz="1100" dirty="0" smtClean="0"/>
          </a:p>
          <a:p>
            <a:pPr marL="171450" indent="-171450">
              <a:buFont typeface="Arial"/>
              <a:buChar char="•"/>
            </a:pPr>
            <a:endParaRPr lang="en-US" sz="1100" dirty="0" smtClean="0"/>
          </a:p>
          <a:p>
            <a:pPr marL="171450" indent="-171450">
              <a:buFont typeface="Arial"/>
              <a:buChar char="•"/>
            </a:pPr>
            <a:endParaRPr lang="en-US" sz="1100" dirty="0" smtClean="0"/>
          </a:p>
          <a:p>
            <a:r>
              <a:rPr lang="en-US" sz="1100" dirty="0" smtClean="0"/>
              <a:t>  </a:t>
            </a:r>
            <a:endParaRPr lang="en-US" sz="1100" dirty="0"/>
          </a:p>
        </p:txBody>
      </p:sp>
      <p:sp>
        <p:nvSpPr>
          <p:cNvPr id="7" name="TextBox 6"/>
          <p:cNvSpPr txBox="1"/>
          <p:nvPr/>
        </p:nvSpPr>
        <p:spPr>
          <a:xfrm>
            <a:off x="2555080" y="2703016"/>
            <a:ext cx="1331119" cy="2616101"/>
          </a:xfrm>
          <a:prstGeom prst="rect">
            <a:avLst/>
          </a:prstGeom>
          <a:noFill/>
        </p:spPr>
        <p:txBody>
          <a:bodyPr wrap="square" rtlCol="0">
            <a:spAutoFit/>
          </a:bodyPr>
          <a:lstStyle/>
          <a:p>
            <a:r>
              <a:rPr lang="en-US" sz="900" dirty="0" smtClean="0"/>
              <a:t>Develop district FSCP vision, mission, &amp; </a:t>
            </a:r>
            <a:r>
              <a:rPr lang="en-US" sz="900" dirty="0"/>
              <a:t>p</a:t>
            </a:r>
            <a:r>
              <a:rPr lang="en-US" sz="900" dirty="0" smtClean="0"/>
              <a:t>olicy</a:t>
            </a:r>
          </a:p>
          <a:p>
            <a:endParaRPr lang="en-US" sz="900" dirty="0" smtClean="0"/>
          </a:p>
          <a:p>
            <a:r>
              <a:rPr lang="en-US" sz="900" dirty="0" smtClean="0"/>
              <a:t>FSCP training for all staff</a:t>
            </a:r>
          </a:p>
          <a:p>
            <a:endParaRPr lang="en-US" sz="900" dirty="0"/>
          </a:p>
          <a:p>
            <a:r>
              <a:rPr lang="en-US" sz="900" dirty="0" smtClean="0"/>
              <a:t>Family</a:t>
            </a:r>
            <a:r>
              <a:rPr lang="en-US" sz="900" dirty="0"/>
              <a:t> </a:t>
            </a:r>
            <a:r>
              <a:rPr lang="en-US" sz="900" dirty="0" smtClean="0"/>
              <a:t>FSCP Workshops</a:t>
            </a:r>
          </a:p>
          <a:p>
            <a:endParaRPr lang="en-US" sz="900" dirty="0" smtClean="0"/>
          </a:p>
          <a:p>
            <a:r>
              <a:rPr lang="en-US" sz="900" dirty="0" smtClean="0"/>
              <a:t>FSCP Action Plans by DAC &amp;</a:t>
            </a:r>
            <a:r>
              <a:rPr lang="en-US" sz="900" dirty="0"/>
              <a:t> </a:t>
            </a:r>
            <a:r>
              <a:rPr lang="en-US" sz="900" dirty="0" smtClean="0"/>
              <a:t>all SACs </a:t>
            </a:r>
          </a:p>
          <a:p>
            <a:endParaRPr lang="en-US" sz="900" dirty="0" smtClean="0"/>
          </a:p>
          <a:p>
            <a:r>
              <a:rPr lang="en-US" sz="900" dirty="0"/>
              <a:t>A</a:t>
            </a:r>
            <a:r>
              <a:rPr lang="en-US" sz="900" dirty="0" smtClean="0"/>
              <a:t>ctivities for </a:t>
            </a:r>
          </a:p>
          <a:p>
            <a:r>
              <a:rPr lang="en-US" sz="900" dirty="0" smtClean="0"/>
              <a:t>reaching hard to reach </a:t>
            </a:r>
          </a:p>
          <a:p>
            <a:r>
              <a:rPr lang="en-US" sz="900" dirty="0"/>
              <a:t>f</a:t>
            </a:r>
            <a:r>
              <a:rPr lang="en-US" sz="900" dirty="0" smtClean="0"/>
              <a:t>amilies</a:t>
            </a:r>
          </a:p>
          <a:p>
            <a:endParaRPr lang="en-US" sz="900" dirty="0" smtClean="0"/>
          </a:p>
          <a:p>
            <a:r>
              <a:rPr lang="en-US" sz="900" dirty="0"/>
              <a:t>D</a:t>
            </a:r>
            <a:r>
              <a:rPr lang="en-US" sz="900" dirty="0" smtClean="0"/>
              <a:t>ata from families </a:t>
            </a:r>
          </a:p>
          <a:p>
            <a:r>
              <a:rPr lang="en-US" sz="900" dirty="0" smtClean="0"/>
              <a:t>collected &amp; analyzed;</a:t>
            </a:r>
          </a:p>
          <a:p>
            <a:r>
              <a:rPr lang="en-US" sz="900" dirty="0" smtClean="0"/>
              <a:t>used to inform practices</a:t>
            </a:r>
          </a:p>
          <a:p>
            <a:pPr marL="171450" indent="-171450">
              <a:buFont typeface="Arial"/>
              <a:buChar char="•"/>
            </a:pPr>
            <a:endParaRPr lang="en-US" sz="1100" dirty="0" smtClean="0"/>
          </a:p>
        </p:txBody>
      </p:sp>
      <p:sp>
        <p:nvSpPr>
          <p:cNvPr id="8" name="TextBox 7"/>
          <p:cNvSpPr txBox="1"/>
          <p:nvPr/>
        </p:nvSpPr>
        <p:spPr>
          <a:xfrm>
            <a:off x="3818612" y="2781663"/>
            <a:ext cx="1210588" cy="2308325"/>
          </a:xfrm>
          <a:prstGeom prst="rect">
            <a:avLst/>
          </a:prstGeom>
          <a:noFill/>
        </p:spPr>
        <p:txBody>
          <a:bodyPr wrap="none" rtlCol="0">
            <a:spAutoFit/>
          </a:bodyPr>
          <a:lstStyle/>
          <a:p>
            <a:r>
              <a:rPr lang="en-US" sz="900" dirty="0" smtClean="0"/>
              <a:t>           Teams</a:t>
            </a:r>
          </a:p>
          <a:p>
            <a:pPr marL="171450" indent="-171450">
              <a:buFont typeface="Arial"/>
              <a:buChar char="•"/>
            </a:pPr>
            <a:r>
              <a:rPr lang="en-US" sz="900" dirty="0" smtClean="0"/>
              <a:t>Admin team</a:t>
            </a:r>
          </a:p>
          <a:p>
            <a:pPr marL="171450" indent="-171450">
              <a:buFont typeface="Arial"/>
              <a:buChar char="•"/>
            </a:pPr>
            <a:r>
              <a:rPr lang="en-US" sz="900" dirty="0" smtClean="0"/>
              <a:t>School Board</a:t>
            </a:r>
          </a:p>
          <a:p>
            <a:pPr marL="171450" indent="-171450">
              <a:buFont typeface="Arial"/>
              <a:buChar char="•"/>
            </a:pPr>
            <a:r>
              <a:rPr lang="en-US" sz="900" dirty="0" smtClean="0"/>
              <a:t>DAC</a:t>
            </a:r>
          </a:p>
          <a:p>
            <a:pPr marL="171450" indent="-171450">
              <a:buFont typeface="Arial"/>
              <a:buChar char="•"/>
            </a:pPr>
            <a:r>
              <a:rPr lang="en-US" sz="900" dirty="0" smtClean="0"/>
              <a:t>SACs</a:t>
            </a:r>
          </a:p>
          <a:p>
            <a:pPr marL="171450" indent="-171450">
              <a:buFont typeface="Arial"/>
              <a:buChar char="•"/>
            </a:pPr>
            <a:r>
              <a:rPr lang="en-US" sz="900" dirty="0" smtClean="0"/>
              <a:t>PTA</a:t>
            </a:r>
          </a:p>
          <a:p>
            <a:pPr marL="171450" indent="-171450">
              <a:buFont typeface="Arial"/>
              <a:buChar char="•"/>
            </a:pPr>
            <a:r>
              <a:rPr lang="en-US" sz="900" dirty="0" smtClean="0"/>
              <a:t>MTSS Team</a:t>
            </a:r>
          </a:p>
          <a:p>
            <a:pPr marL="171450" indent="-171450">
              <a:buFont typeface="Arial"/>
              <a:buChar char="•"/>
            </a:pPr>
            <a:r>
              <a:rPr lang="en-US" sz="900" dirty="0" smtClean="0"/>
              <a:t>Action Team (ATP)</a:t>
            </a:r>
          </a:p>
          <a:p>
            <a:endParaRPr lang="en-US" sz="900" dirty="0"/>
          </a:p>
          <a:p>
            <a:r>
              <a:rPr lang="en-US" sz="900" dirty="0" smtClean="0"/>
              <a:t>          Individuals</a:t>
            </a:r>
          </a:p>
          <a:p>
            <a:pPr marL="171450" indent="-171450">
              <a:buFont typeface="Arial"/>
              <a:buChar char="•"/>
            </a:pPr>
            <a:r>
              <a:rPr lang="en-US" sz="900" dirty="0" smtClean="0"/>
              <a:t>Building Admins</a:t>
            </a:r>
          </a:p>
          <a:p>
            <a:pPr marL="171450" indent="-171450">
              <a:buFont typeface="Arial"/>
              <a:buChar char="•"/>
            </a:pPr>
            <a:r>
              <a:rPr lang="en-US" sz="900" dirty="0"/>
              <a:t>D</a:t>
            </a:r>
            <a:r>
              <a:rPr lang="en-US" sz="900" dirty="0" smtClean="0"/>
              <a:t>istrict staff</a:t>
            </a:r>
          </a:p>
          <a:p>
            <a:pPr marL="171450" indent="-171450">
              <a:buFont typeface="Arial"/>
              <a:buChar char="•"/>
            </a:pPr>
            <a:r>
              <a:rPr lang="en-US" sz="900" dirty="0" smtClean="0"/>
              <a:t>Families</a:t>
            </a:r>
          </a:p>
          <a:p>
            <a:pPr marL="171450" indent="-171450">
              <a:buFont typeface="Arial"/>
              <a:buChar char="•"/>
            </a:pPr>
            <a:r>
              <a:rPr lang="en-US" sz="900" dirty="0" smtClean="0"/>
              <a:t>Students</a:t>
            </a:r>
          </a:p>
          <a:p>
            <a:pPr marL="171450" indent="-171450">
              <a:buFont typeface="Arial"/>
              <a:buChar char="•"/>
            </a:pPr>
            <a:r>
              <a:rPr lang="en-US" sz="900" dirty="0" smtClean="0"/>
              <a:t>Community </a:t>
            </a:r>
          </a:p>
          <a:p>
            <a:r>
              <a:rPr lang="en-US" sz="900" dirty="0"/>
              <a:t> </a:t>
            </a:r>
            <a:r>
              <a:rPr lang="en-US" sz="900" dirty="0" smtClean="0"/>
              <a:t>      liaisons</a:t>
            </a:r>
            <a:endParaRPr lang="en-US" sz="900" dirty="0"/>
          </a:p>
        </p:txBody>
      </p:sp>
      <p:sp>
        <p:nvSpPr>
          <p:cNvPr id="3" name="TextBox 2"/>
          <p:cNvSpPr txBox="1"/>
          <p:nvPr/>
        </p:nvSpPr>
        <p:spPr>
          <a:xfrm>
            <a:off x="5680186" y="2325280"/>
            <a:ext cx="831628" cy="276999"/>
          </a:xfrm>
          <a:prstGeom prst="rect">
            <a:avLst/>
          </a:prstGeom>
          <a:noFill/>
        </p:spPr>
        <p:txBody>
          <a:bodyPr wrap="none" rtlCol="0">
            <a:spAutoFit/>
          </a:bodyPr>
          <a:lstStyle/>
          <a:p>
            <a:r>
              <a:rPr lang="en-US" sz="1200" dirty="0" smtClean="0"/>
              <a:t>LEARNING</a:t>
            </a:r>
            <a:endParaRPr lang="en-US" sz="1200" dirty="0"/>
          </a:p>
        </p:txBody>
      </p:sp>
      <p:sp>
        <p:nvSpPr>
          <p:cNvPr id="5" name="TextBox 4"/>
          <p:cNvSpPr txBox="1"/>
          <p:nvPr/>
        </p:nvSpPr>
        <p:spPr>
          <a:xfrm>
            <a:off x="6672676" y="2078038"/>
            <a:ext cx="1099730" cy="276999"/>
          </a:xfrm>
          <a:prstGeom prst="rect">
            <a:avLst/>
          </a:prstGeom>
          <a:noFill/>
        </p:spPr>
        <p:txBody>
          <a:bodyPr wrap="none" rtlCol="0">
            <a:spAutoFit/>
          </a:bodyPr>
          <a:lstStyle/>
          <a:p>
            <a:r>
              <a:rPr lang="en-US" sz="1200" b="1" dirty="0" smtClean="0">
                <a:latin typeface="Arial"/>
                <a:cs typeface="Arial"/>
              </a:rPr>
              <a:t>Intermediate</a:t>
            </a:r>
            <a:endParaRPr lang="en-US" sz="1200" b="1" dirty="0">
              <a:latin typeface="Arial"/>
              <a:cs typeface="Arial"/>
            </a:endParaRPr>
          </a:p>
        </p:txBody>
      </p:sp>
      <p:sp>
        <p:nvSpPr>
          <p:cNvPr id="10" name="TextBox 9"/>
          <p:cNvSpPr txBox="1"/>
          <p:nvPr/>
        </p:nvSpPr>
        <p:spPr>
          <a:xfrm>
            <a:off x="6866467" y="2325280"/>
            <a:ext cx="670752" cy="276999"/>
          </a:xfrm>
          <a:prstGeom prst="rect">
            <a:avLst/>
          </a:prstGeom>
          <a:noFill/>
        </p:spPr>
        <p:txBody>
          <a:bodyPr wrap="none" rtlCol="0">
            <a:spAutoFit/>
          </a:bodyPr>
          <a:lstStyle/>
          <a:p>
            <a:r>
              <a:rPr lang="en-US" sz="1200" dirty="0" smtClean="0"/>
              <a:t>ACTION</a:t>
            </a:r>
            <a:endParaRPr lang="en-US" sz="1200" dirty="0"/>
          </a:p>
        </p:txBody>
      </p:sp>
      <p:sp>
        <p:nvSpPr>
          <p:cNvPr id="12" name="TextBox 11"/>
          <p:cNvSpPr txBox="1"/>
          <p:nvPr/>
        </p:nvSpPr>
        <p:spPr>
          <a:xfrm>
            <a:off x="7899817" y="2312580"/>
            <a:ext cx="987094" cy="276999"/>
          </a:xfrm>
          <a:prstGeom prst="rect">
            <a:avLst/>
          </a:prstGeom>
          <a:noFill/>
        </p:spPr>
        <p:txBody>
          <a:bodyPr wrap="none" rtlCol="0">
            <a:spAutoFit/>
          </a:bodyPr>
          <a:lstStyle/>
          <a:p>
            <a:r>
              <a:rPr lang="en-US" sz="1200" dirty="0" smtClean="0">
                <a:cs typeface="Arial"/>
              </a:rPr>
              <a:t>CONDITIO</a:t>
            </a:r>
            <a:r>
              <a:rPr lang="en-US" sz="1200" dirty="0">
                <a:cs typeface="Arial"/>
              </a:rPr>
              <a:t>N</a:t>
            </a:r>
            <a:r>
              <a:rPr lang="en-US" sz="1200" dirty="0" smtClean="0">
                <a:cs typeface="Arial"/>
              </a:rPr>
              <a:t>S</a:t>
            </a:r>
            <a:endParaRPr lang="en-US" sz="1200" dirty="0">
              <a:cs typeface="Arial"/>
            </a:endParaRPr>
          </a:p>
        </p:txBody>
      </p:sp>
      <p:sp>
        <p:nvSpPr>
          <p:cNvPr id="13" name="TextBox 12"/>
          <p:cNvSpPr txBox="1"/>
          <p:nvPr/>
        </p:nvSpPr>
        <p:spPr>
          <a:xfrm>
            <a:off x="6705600" y="2767508"/>
            <a:ext cx="990599" cy="2754600"/>
          </a:xfrm>
          <a:prstGeom prst="rect">
            <a:avLst/>
          </a:prstGeom>
          <a:noFill/>
        </p:spPr>
        <p:txBody>
          <a:bodyPr wrap="square" rtlCol="0">
            <a:spAutoFit/>
          </a:bodyPr>
          <a:lstStyle/>
          <a:p>
            <a:pPr algn="ctr"/>
            <a:r>
              <a:rPr lang="en-US" sz="1100" dirty="0" smtClean="0"/>
              <a:t>District-wide FSCP </a:t>
            </a:r>
            <a:r>
              <a:rPr lang="en-US" sz="1100" dirty="0"/>
              <a:t>policy </a:t>
            </a:r>
          </a:p>
          <a:p>
            <a:pPr algn="ctr"/>
            <a:r>
              <a:rPr lang="en-US" sz="1100" dirty="0"/>
              <a:t>a</a:t>
            </a:r>
            <a:r>
              <a:rPr lang="en-US" sz="1100" dirty="0" smtClean="0"/>
              <a:t>dopted</a:t>
            </a:r>
          </a:p>
          <a:p>
            <a:pPr algn="ctr"/>
            <a:endParaRPr lang="en-US" sz="1100" dirty="0"/>
          </a:p>
          <a:p>
            <a:pPr algn="ctr"/>
            <a:r>
              <a:rPr lang="en-US" sz="1100" dirty="0" smtClean="0"/>
              <a:t>FSCP Guiding Questions used at all meetings</a:t>
            </a:r>
          </a:p>
          <a:p>
            <a:pPr algn="ctr"/>
            <a:endParaRPr lang="en-US" sz="1100" dirty="0"/>
          </a:p>
          <a:p>
            <a:pPr algn="ctr"/>
            <a:r>
              <a:rPr lang="en-US" sz="1100" dirty="0" smtClean="0"/>
              <a:t>Systematic  </a:t>
            </a:r>
            <a:r>
              <a:rPr lang="en-US" sz="1100" dirty="0"/>
              <a:t>FSCP data</a:t>
            </a:r>
          </a:p>
          <a:p>
            <a:pPr algn="ctr"/>
            <a:r>
              <a:rPr lang="en-US" sz="1100" dirty="0"/>
              <a:t>collection and </a:t>
            </a:r>
          </a:p>
          <a:p>
            <a:pPr algn="ctr"/>
            <a:r>
              <a:rPr lang="en-US" sz="1100" dirty="0"/>
              <a:t>analysis</a:t>
            </a:r>
          </a:p>
          <a:p>
            <a:pPr algn="ctr"/>
            <a:endParaRPr lang="en-US" sz="1000" dirty="0" smtClean="0"/>
          </a:p>
          <a:p>
            <a:pPr algn="ctr"/>
            <a:endParaRPr lang="en-US" sz="1000" dirty="0"/>
          </a:p>
          <a:p>
            <a:pPr algn="ctr"/>
            <a:endParaRPr lang="en-US" sz="1000" dirty="0"/>
          </a:p>
        </p:txBody>
      </p:sp>
      <p:sp>
        <p:nvSpPr>
          <p:cNvPr id="14" name="TextBox 13"/>
          <p:cNvSpPr txBox="1"/>
          <p:nvPr/>
        </p:nvSpPr>
        <p:spPr>
          <a:xfrm>
            <a:off x="7855164" y="2878711"/>
            <a:ext cx="1073825" cy="1969770"/>
          </a:xfrm>
          <a:prstGeom prst="rect">
            <a:avLst/>
          </a:prstGeom>
          <a:noFill/>
        </p:spPr>
        <p:txBody>
          <a:bodyPr wrap="none" rtlCol="0">
            <a:spAutoFit/>
          </a:bodyPr>
          <a:lstStyle/>
          <a:p>
            <a:pPr algn="ctr"/>
            <a:r>
              <a:rPr lang="en-US" sz="1100" dirty="0" smtClean="0"/>
              <a:t>Higher levels </a:t>
            </a:r>
          </a:p>
          <a:p>
            <a:pPr algn="ctr"/>
            <a:r>
              <a:rPr lang="en-US" sz="1100" dirty="0" smtClean="0"/>
              <a:t>of satisfaction </a:t>
            </a:r>
          </a:p>
          <a:p>
            <a:pPr algn="ctr"/>
            <a:r>
              <a:rPr lang="en-US" sz="1100" dirty="0" smtClean="0"/>
              <a:t>expressed</a:t>
            </a:r>
          </a:p>
          <a:p>
            <a:pPr algn="ctr"/>
            <a:r>
              <a:rPr lang="en-US" sz="1100" dirty="0" smtClean="0"/>
              <a:t>by families.</a:t>
            </a:r>
          </a:p>
          <a:p>
            <a:pPr algn="ctr"/>
            <a:endParaRPr lang="en-US" sz="1100" dirty="0"/>
          </a:p>
          <a:p>
            <a:pPr algn="ctr"/>
            <a:r>
              <a:rPr lang="en-US" sz="1100" dirty="0" smtClean="0"/>
              <a:t>Increased </a:t>
            </a:r>
          </a:p>
          <a:p>
            <a:pPr algn="ctr"/>
            <a:r>
              <a:rPr lang="en-US" sz="1100" dirty="0"/>
              <a:t>e</a:t>
            </a:r>
            <a:r>
              <a:rPr lang="en-US" sz="1100" dirty="0" smtClean="0"/>
              <a:t>ngagement </a:t>
            </a:r>
          </a:p>
          <a:p>
            <a:pPr algn="ctr"/>
            <a:r>
              <a:rPr lang="en-US" sz="1100" dirty="0" smtClean="0"/>
              <a:t>with    </a:t>
            </a:r>
          </a:p>
          <a:p>
            <a:pPr algn="ctr"/>
            <a:r>
              <a:rPr lang="en-US" sz="1100" dirty="0" smtClean="0"/>
              <a:t>“hard to reach”</a:t>
            </a:r>
          </a:p>
          <a:p>
            <a:pPr algn="ctr"/>
            <a:r>
              <a:rPr lang="en-US" sz="1100" dirty="0" smtClean="0"/>
              <a:t> families</a:t>
            </a:r>
          </a:p>
          <a:p>
            <a:pPr algn="ctr"/>
            <a:endParaRPr lang="en-US" sz="1200" dirty="0"/>
          </a:p>
        </p:txBody>
      </p:sp>
      <p:sp>
        <p:nvSpPr>
          <p:cNvPr id="15" name="TextBox 14"/>
          <p:cNvSpPr txBox="1"/>
          <p:nvPr/>
        </p:nvSpPr>
        <p:spPr>
          <a:xfrm>
            <a:off x="5528092" y="2863551"/>
            <a:ext cx="1024921" cy="1785104"/>
          </a:xfrm>
          <a:prstGeom prst="rect">
            <a:avLst/>
          </a:prstGeom>
          <a:noFill/>
        </p:spPr>
        <p:txBody>
          <a:bodyPr wrap="none" rtlCol="0">
            <a:spAutoFit/>
          </a:bodyPr>
          <a:lstStyle/>
          <a:p>
            <a:r>
              <a:rPr lang="en-US" sz="1100" dirty="0" smtClean="0"/>
              <a:t>All staff and </a:t>
            </a:r>
          </a:p>
          <a:p>
            <a:r>
              <a:rPr lang="en-US" sz="1100" dirty="0" smtClean="0"/>
              <a:t>families have </a:t>
            </a:r>
          </a:p>
          <a:p>
            <a:r>
              <a:rPr lang="en-US" sz="1100" dirty="0" smtClean="0"/>
              <a:t>knowledge of </a:t>
            </a:r>
          </a:p>
          <a:p>
            <a:r>
              <a:rPr lang="en-US" sz="1100" dirty="0" smtClean="0"/>
              <a:t>best practices</a:t>
            </a:r>
          </a:p>
          <a:p>
            <a:r>
              <a:rPr lang="en-US" sz="1100" dirty="0" smtClean="0"/>
              <a:t>for FSCP.</a:t>
            </a:r>
          </a:p>
          <a:p>
            <a:endParaRPr lang="en-US" sz="1100" dirty="0"/>
          </a:p>
          <a:p>
            <a:r>
              <a:rPr lang="en-US" sz="1100" dirty="0" smtClean="0"/>
              <a:t>District-wide </a:t>
            </a:r>
          </a:p>
          <a:p>
            <a:r>
              <a:rPr lang="en-US" sz="1100" dirty="0" smtClean="0"/>
              <a:t>mission and</a:t>
            </a:r>
          </a:p>
          <a:p>
            <a:r>
              <a:rPr lang="en-US" sz="1100" dirty="0" smtClean="0"/>
              <a:t>vision for FSCP</a:t>
            </a:r>
          </a:p>
          <a:p>
            <a:r>
              <a:rPr lang="en-US" sz="1100" dirty="0" smtClean="0"/>
              <a:t> articulated</a:t>
            </a:r>
            <a:endParaRPr lang="en-US" sz="1100" dirty="0"/>
          </a:p>
        </p:txBody>
      </p:sp>
      <p:sp>
        <p:nvSpPr>
          <p:cNvPr id="4" name="TextBox 3"/>
          <p:cNvSpPr txBox="1"/>
          <p:nvPr/>
        </p:nvSpPr>
        <p:spPr>
          <a:xfrm>
            <a:off x="0" y="6082036"/>
            <a:ext cx="2075889" cy="830997"/>
          </a:xfrm>
          <a:prstGeom prst="rect">
            <a:avLst/>
          </a:prstGeom>
          <a:noFill/>
        </p:spPr>
        <p:txBody>
          <a:bodyPr wrap="none" rtlCol="0">
            <a:spAutoFit/>
          </a:bodyPr>
          <a:lstStyle/>
          <a:p>
            <a:r>
              <a:rPr lang="en-US" sz="1200" dirty="0" smtClean="0"/>
              <a:t>Adapted from </a:t>
            </a:r>
            <a:r>
              <a:rPr lang="en-US" sz="1200" dirty="0"/>
              <a:t>Jennifer Coffey, </a:t>
            </a:r>
            <a:endParaRPr lang="en-US" sz="1200" dirty="0" smtClean="0"/>
          </a:p>
          <a:p>
            <a:r>
              <a:rPr lang="en-US" sz="1200" dirty="0" smtClean="0"/>
              <a:t>U.S</a:t>
            </a:r>
            <a:r>
              <a:rPr lang="en-US" sz="1200" dirty="0"/>
              <a:t>. Department of </a:t>
            </a:r>
            <a:r>
              <a:rPr lang="en-US" sz="1200" dirty="0" smtClean="0"/>
              <a:t>Education</a:t>
            </a:r>
          </a:p>
          <a:p>
            <a:r>
              <a:rPr lang="en-US" sz="1200" dirty="0" smtClean="0"/>
              <a:t>http</a:t>
            </a:r>
            <a:r>
              <a:rPr lang="en-US" sz="1200" dirty="0"/>
              <a:t>://</a:t>
            </a:r>
            <a:r>
              <a:rPr lang="en-US" sz="1200" dirty="0" smtClean="0"/>
              <a:t>signetwork.org/event_</a:t>
            </a:r>
            <a:br>
              <a:rPr lang="en-US" sz="1200" dirty="0" smtClean="0"/>
            </a:br>
            <a:r>
              <a:rPr lang="en-US" sz="1200" dirty="0" smtClean="0"/>
              <a:t>calendar/events/1030</a:t>
            </a:r>
            <a:endParaRPr lang="en-US" dirty="0"/>
          </a:p>
        </p:txBody>
      </p:sp>
    </p:spTree>
    <p:extLst>
      <p:ext uri="{BB962C8B-B14F-4D97-AF65-F5344CB8AC3E}">
        <p14:creationId xmlns:p14="http://schemas.microsoft.com/office/powerpoint/2010/main" val="399930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eaLnBrk="1" hangingPunct="1"/>
            <a:r>
              <a:rPr lang="en-US" sz="3200" dirty="0" smtClean="0">
                <a:ea typeface="ＭＳ Ｐゴシック" pitchFamily="34" charset="-128"/>
              </a:rPr>
              <a:t>Self-Identification</a:t>
            </a:r>
          </a:p>
        </p:txBody>
      </p:sp>
      <p:sp>
        <p:nvSpPr>
          <p:cNvPr id="6" name="Content Placeholder 1"/>
          <p:cNvSpPr txBox="1">
            <a:spLocks/>
          </p:cNvSpPr>
          <p:nvPr/>
        </p:nvSpPr>
        <p:spPr>
          <a:xfrm>
            <a:off x="0" y="984738"/>
            <a:ext cx="2825087" cy="4382031"/>
          </a:xfrm>
          <a:prstGeom prst="rect">
            <a:avLst/>
          </a:prstGeom>
        </p:spPr>
        <p:txBody>
          <a:bodyPr numCol="1"/>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chemeClr val="accent6">
                    <a:lumMod val="50000"/>
                  </a:schemeClr>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chemeClr val="accent6">
                    <a:lumMod val="50000"/>
                  </a:schemeClr>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chemeClr val="accent6">
                    <a:lumMod val="50000"/>
                  </a:schemeClr>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chemeClr val="accent6">
                    <a:lumMod val="50000"/>
                  </a:schemeClr>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chemeClr val="accent6">
                    <a:lumMod val="50000"/>
                  </a:schemeClr>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spcBef>
                <a:spcPts val="0"/>
              </a:spcBef>
              <a:buFont typeface="Wingdings" charset="2"/>
              <a:buNone/>
            </a:pPr>
            <a:r>
              <a:rPr lang="en-US" dirty="0" smtClean="0"/>
              <a:t>My role is:</a:t>
            </a:r>
          </a:p>
          <a:p>
            <a:pPr marL="628650">
              <a:spcBef>
                <a:spcPts val="0"/>
              </a:spcBef>
              <a:buFont typeface="+mj-lt"/>
              <a:buAutoNum type="arabicPeriod"/>
            </a:pPr>
            <a:r>
              <a:rPr lang="en-US" dirty="0" smtClean="0">
                <a:solidFill>
                  <a:schemeClr val="accent3">
                    <a:lumMod val="75000"/>
                  </a:schemeClr>
                </a:solidFill>
              </a:rPr>
              <a:t>Teacher</a:t>
            </a:r>
          </a:p>
          <a:p>
            <a:pPr marL="628650">
              <a:spcBef>
                <a:spcPts val="0"/>
              </a:spcBef>
              <a:buFont typeface="+mj-lt"/>
              <a:buAutoNum type="arabicPeriod"/>
            </a:pPr>
            <a:r>
              <a:rPr lang="en-US" dirty="0" smtClean="0">
                <a:solidFill>
                  <a:schemeClr val="accent3">
                    <a:lumMod val="75000"/>
                  </a:schemeClr>
                </a:solidFill>
              </a:rPr>
              <a:t>Coach</a:t>
            </a:r>
          </a:p>
          <a:p>
            <a:pPr marL="628650">
              <a:spcBef>
                <a:spcPts val="0"/>
              </a:spcBef>
              <a:buFont typeface="+mj-lt"/>
              <a:buAutoNum type="arabicPeriod"/>
            </a:pPr>
            <a:r>
              <a:rPr lang="en-US" dirty="0" smtClean="0">
                <a:solidFill>
                  <a:schemeClr val="accent3">
                    <a:lumMod val="75000"/>
                  </a:schemeClr>
                </a:solidFill>
              </a:rPr>
              <a:t>Specialist</a:t>
            </a:r>
          </a:p>
          <a:p>
            <a:pPr marL="628650">
              <a:spcBef>
                <a:spcPts val="0"/>
              </a:spcBef>
              <a:buFont typeface="+mj-lt"/>
              <a:buAutoNum type="arabicPeriod"/>
            </a:pPr>
            <a:r>
              <a:rPr lang="en-US" dirty="0" smtClean="0">
                <a:solidFill>
                  <a:schemeClr val="accent3">
                    <a:lumMod val="75000"/>
                  </a:schemeClr>
                </a:solidFill>
              </a:rPr>
              <a:t>Administrator</a:t>
            </a:r>
          </a:p>
          <a:p>
            <a:pPr marL="628650">
              <a:spcBef>
                <a:spcPts val="0"/>
              </a:spcBef>
              <a:buFont typeface="+mj-lt"/>
              <a:buAutoNum type="arabicPeriod"/>
            </a:pPr>
            <a:r>
              <a:rPr lang="en-US" dirty="0" smtClean="0">
                <a:solidFill>
                  <a:schemeClr val="accent3">
                    <a:lumMod val="75000"/>
                  </a:schemeClr>
                </a:solidFill>
              </a:rPr>
              <a:t>Parent &amp;/or Family Member</a:t>
            </a:r>
          </a:p>
          <a:p>
            <a:pPr marL="628650">
              <a:spcBef>
                <a:spcPts val="0"/>
              </a:spcBef>
              <a:buFont typeface="+mj-lt"/>
              <a:buAutoNum type="arabicPeriod"/>
            </a:pPr>
            <a:r>
              <a:rPr lang="en-US" dirty="0" smtClean="0">
                <a:solidFill>
                  <a:schemeClr val="accent3">
                    <a:lumMod val="75000"/>
                  </a:schemeClr>
                </a:solidFill>
              </a:rPr>
              <a:t>Community Partner</a:t>
            </a:r>
          </a:p>
          <a:p>
            <a:pPr marL="628650">
              <a:spcBef>
                <a:spcPts val="0"/>
              </a:spcBef>
              <a:buFont typeface="+mj-lt"/>
              <a:buAutoNum type="arabicPeriod"/>
            </a:pPr>
            <a:r>
              <a:rPr lang="en-US" dirty="0" smtClean="0">
                <a:solidFill>
                  <a:schemeClr val="accent3">
                    <a:lumMod val="75000"/>
                  </a:schemeClr>
                </a:solidFill>
              </a:rPr>
              <a:t>Advocate or Liaison</a:t>
            </a:r>
          </a:p>
          <a:p>
            <a:pPr marL="628650">
              <a:spcBef>
                <a:spcPts val="0"/>
              </a:spcBef>
              <a:buFont typeface="+mj-lt"/>
              <a:buAutoNum type="arabicPeriod"/>
            </a:pPr>
            <a:r>
              <a:rPr lang="en-US" dirty="0" smtClean="0">
                <a:solidFill>
                  <a:schemeClr val="accent3">
                    <a:lumMod val="75000"/>
                  </a:schemeClr>
                </a:solidFill>
              </a:rPr>
              <a:t>Professor</a:t>
            </a:r>
          </a:p>
          <a:p>
            <a:pPr marL="628650">
              <a:spcBef>
                <a:spcPts val="0"/>
              </a:spcBef>
              <a:buFont typeface="+mj-lt"/>
              <a:buAutoNum type="arabicPeriod"/>
            </a:pPr>
            <a:r>
              <a:rPr lang="en-US" dirty="0" smtClean="0">
                <a:solidFill>
                  <a:schemeClr val="accent3">
                    <a:lumMod val="75000"/>
                  </a:schemeClr>
                </a:solidFill>
              </a:rPr>
              <a:t>Researcher</a:t>
            </a:r>
          </a:p>
          <a:p>
            <a:pPr marL="628650">
              <a:spcBef>
                <a:spcPts val="0"/>
              </a:spcBef>
              <a:buFont typeface="+mj-lt"/>
              <a:buAutoNum type="arabicPeriod"/>
            </a:pPr>
            <a:r>
              <a:rPr lang="en-US" dirty="0" smtClean="0">
                <a:solidFill>
                  <a:schemeClr val="accent3">
                    <a:lumMod val="75000"/>
                  </a:schemeClr>
                </a:solidFill>
              </a:rPr>
              <a:t>Other???</a:t>
            </a:r>
          </a:p>
          <a:p>
            <a:pPr marL="594360" lvl="2" indent="0">
              <a:spcBef>
                <a:spcPts val="0"/>
              </a:spcBef>
              <a:buFont typeface="Wingdings" charset="2"/>
              <a:buNone/>
            </a:pPr>
            <a:endParaRPr lang="en-US" sz="2400" dirty="0" smtClean="0">
              <a:solidFill>
                <a:schemeClr val="accent3">
                  <a:lumMod val="75000"/>
                </a:schemeClr>
              </a:solidFill>
            </a:endParaRPr>
          </a:p>
        </p:txBody>
      </p:sp>
      <p:cxnSp>
        <p:nvCxnSpPr>
          <p:cNvPr id="9" name="Straight Connector 8"/>
          <p:cNvCxnSpPr/>
          <p:nvPr/>
        </p:nvCxnSpPr>
        <p:spPr>
          <a:xfrm>
            <a:off x="2825087" y="1241946"/>
            <a:ext cx="0" cy="494049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25402" y="1306906"/>
            <a:ext cx="0" cy="494049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
          <p:cNvSpPr txBox="1">
            <a:spLocks/>
          </p:cNvSpPr>
          <p:nvPr/>
        </p:nvSpPr>
        <p:spPr>
          <a:xfrm>
            <a:off x="2935406" y="970674"/>
            <a:ext cx="2989996" cy="3137095"/>
          </a:xfrm>
          <a:prstGeom prst="rect">
            <a:avLst/>
          </a:prstGeom>
        </p:spPr>
        <p:txBody>
          <a:bodyPr numCol="1"/>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chemeClr val="accent6">
                    <a:lumMod val="50000"/>
                  </a:schemeClr>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chemeClr val="accent6">
                    <a:lumMod val="50000"/>
                  </a:schemeClr>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chemeClr val="accent6">
                    <a:lumMod val="50000"/>
                  </a:schemeClr>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chemeClr val="accent6">
                    <a:lumMod val="50000"/>
                  </a:schemeClr>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chemeClr val="accent6">
                    <a:lumMod val="50000"/>
                  </a:schemeClr>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spcBef>
                <a:spcPts val="0"/>
              </a:spcBef>
              <a:buFont typeface="Wingdings" charset="2"/>
              <a:buNone/>
            </a:pPr>
            <a:r>
              <a:rPr lang="en-US" dirty="0" smtClean="0"/>
              <a:t>My community is:</a:t>
            </a:r>
          </a:p>
          <a:p>
            <a:pPr marL="628650">
              <a:spcBef>
                <a:spcPts val="0"/>
              </a:spcBef>
              <a:buFont typeface="+mj-lt"/>
              <a:buAutoNum type="arabicPeriod"/>
            </a:pPr>
            <a:r>
              <a:rPr lang="en-US" dirty="0" smtClean="0">
                <a:solidFill>
                  <a:schemeClr val="accent3">
                    <a:lumMod val="75000"/>
                  </a:schemeClr>
                </a:solidFill>
              </a:rPr>
              <a:t>Rural</a:t>
            </a:r>
          </a:p>
          <a:p>
            <a:pPr marL="628650">
              <a:spcBef>
                <a:spcPts val="0"/>
              </a:spcBef>
              <a:buFont typeface="+mj-lt"/>
              <a:buAutoNum type="arabicPeriod"/>
            </a:pPr>
            <a:r>
              <a:rPr lang="en-US" dirty="0" smtClean="0">
                <a:solidFill>
                  <a:schemeClr val="accent3">
                    <a:lumMod val="75000"/>
                  </a:schemeClr>
                </a:solidFill>
              </a:rPr>
              <a:t>Suburban</a:t>
            </a:r>
          </a:p>
          <a:p>
            <a:pPr marL="628650">
              <a:spcBef>
                <a:spcPts val="0"/>
              </a:spcBef>
              <a:buFont typeface="+mj-lt"/>
              <a:buAutoNum type="arabicPeriod"/>
            </a:pPr>
            <a:r>
              <a:rPr lang="en-US" dirty="0" smtClean="0">
                <a:solidFill>
                  <a:schemeClr val="accent3">
                    <a:lumMod val="75000"/>
                  </a:schemeClr>
                </a:solidFill>
              </a:rPr>
              <a:t>Urban</a:t>
            </a:r>
          </a:p>
          <a:p>
            <a:pPr marL="628650">
              <a:spcBef>
                <a:spcPts val="0"/>
              </a:spcBef>
              <a:buFont typeface="+mj-lt"/>
              <a:buAutoNum type="arabicPeriod"/>
            </a:pPr>
            <a:r>
              <a:rPr lang="en-US" dirty="0" smtClean="0">
                <a:solidFill>
                  <a:schemeClr val="accent3">
                    <a:lumMod val="75000"/>
                  </a:schemeClr>
                </a:solidFill>
              </a:rPr>
              <a:t>College-Town</a:t>
            </a:r>
          </a:p>
          <a:p>
            <a:pPr marL="628650">
              <a:spcBef>
                <a:spcPts val="0"/>
              </a:spcBef>
              <a:buFont typeface="+mj-lt"/>
              <a:buAutoNum type="arabicPeriod"/>
            </a:pPr>
            <a:r>
              <a:rPr lang="en-US" dirty="0" smtClean="0">
                <a:solidFill>
                  <a:schemeClr val="accent3">
                    <a:lumMod val="75000"/>
                  </a:schemeClr>
                </a:solidFill>
              </a:rPr>
              <a:t>Mountain-Town</a:t>
            </a:r>
          </a:p>
          <a:p>
            <a:pPr marL="628650">
              <a:spcBef>
                <a:spcPts val="0"/>
              </a:spcBef>
              <a:buFont typeface="+mj-lt"/>
              <a:buAutoNum type="arabicPeriod"/>
            </a:pPr>
            <a:r>
              <a:rPr lang="en-US" dirty="0" smtClean="0">
                <a:solidFill>
                  <a:schemeClr val="accent3">
                    <a:lumMod val="75000"/>
                  </a:schemeClr>
                </a:solidFill>
              </a:rPr>
              <a:t>Other???</a:t>
            </a:r>
          </a:p>
          <a:p>
            <a:pPr marL="594360" lvl="2" indent="0">
              <a:spcBef>
                <a:spcPts val="0"/>
              </a:spcBef>
              <a:buFont typeface="Wingdings" charset="2"/>
              <a:buNone/>
            </a:pPr>
            <a:endParaRPr lang="en-US" sz="2400" dirty="0" smtClean="0">
              <a:solidFill>
                <a:schemeClr val="accent3">
                  <a:lumMod val="75000"/>
                </a:schemeClr>
              </a:solidFill>
            </a:endParaRPr>
          </a:p>
        </p:txBody>
      </p:sp>
      <p:sp>
        <p:nvSpPr>
          <p:cNvPr id="12" name="Content Placeholder 1"/>
          <p:cNvSpPr txBox="1">
            <a:spLocks/>
          </p:cNvSpPr>
          <p:nvPr/>
        </p:nvSpPr>
        <p:spPr>
          <a:xfrm>
            <a:off x="6077802" y="970670"/>
            <a:ext cx="2883318" cy="4387019"/>
          </a:xfrm>
          <a:prstGeom prst="rect">
            <a:avLst/>
          </a:prstGeom>
        </p:spPr>
        <p:txBody>
          <a:bodyPr numCol="1"/>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chemeClr val="accent6">
                    <a:lumMod val="50000"/>
                  </a:schemeClr>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chemeClr val="accent6">
                    <a:lumMod val="50000"/>
                  </a:schemeClr>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chemeClr val="accent6">
                    <a:lumMod val="50000"/>
                  </a:schemeClr>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chemeClr val="accent6">
                    <a:lumMod val="50000"/>
                  </a:schemeClr>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chemeClr val="accent6">
                    <a:lumMod val="50000"/>
                  </a:schemeClr>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spcBef>
                <a:spcPts val="0"/>
              </a:spcBef>
              <a:buFont typeface="Wingdings" charset="2"/>
              <a:buNone/>
            </a:pPr>
            <a:r>
              <a:rPr lang="en-US" dirty="0" smtClean="0"/>
              <a:t>My primary connection to education is at the _______ grade/age level:</a:t>
            </a:r>
          </a:p>
          <a:p>
            <a:pPr marL="628650">
              <a:spcBef>
                <a:spcPts val="0"/>
              </a:spcBef>
              <a:buFont typeface="+mj-lt"/>
              <a:buAutoNum type="arabicPeriod"/>
            </a:pPr>
            <a:r>
              <a:rPr lang="en-US" dirty="0" smtClean="0">
                <a:solidFill>
                  <a:schemeClr val="accent3">
                    <a:lumMod val="75000"/>
                  </a:schemeClr>
                </a:solidFill>
              </a:rPr>
              <a:t>Preschool</a:t>
            </a:r>
          </a:p>
          <a:p>
            <a:pPr marL="628650">
              <a:spcBef>
                <a:spcPts val="0"/>
              </a:spcBef>
              <a:buFont typeface="+mj-lt"/>
              <a:buAutoNum type="arabicPeriod"/>
            </a:pPr>
            <a:r>
              <a:rPr lang="en-US" dirty="0" smtClean="0">
                <a:solidFill>
                  <a:schemeClr val="accent3">
                    <a:lumMod val="75000"/>
                  </a:schemeClr>
                </a:solidFill>
              </a:rPr>
              <a:t>Elementary</a:t>
            </a:r>
          </a:p>
          <a:p>
            <a:pPr marL="628650">
              <a:spcBef>
                <a:spcPts val="0"/>
              </a:spcBef>
              <a:buFont typeface="+mj-lt"/>
              <a:buAutoNum type="arabicPeriod"/>
            </a:pPr>
            <a:r>
              <a:rPr lang="en-US" dirty="0" smtClean="0">
                <a:solidFill>
                  <a:schemeClr val="accent3">
                    <a:lumMod val="75000"/>
                  </a:schemeClr>
                </a:solidFill>
              </a:rPr>
              <a:t>Middle School</a:t>
            </a:r>
          </a:p>
          <a:p>
            <a:pPr marL="628650">
              <a:spcBef>
                <a:spcPts val="0"/>
              </a:spcBef>
              <a:buFont typeface="+mj-lt"/>
              <a:buAutoNum type="arabicPeriod"/>
            </a:pPr>
            <a:r>
              <a:rPr lang="en-US" dirty="0" smtClean="0">
                <a:solidFill>
                  <a:schemeClr val="accent3">
                    <a:lumMod val="75000"/>
                  </a:schemeClr>
                </a:solidFill>
              </a:rPr>
              <a:t>High School</a:t>
            </a:r>
          </a:p>
          <a:p>
            <a:pPr marL="628650">
              <a:spcBef>
                <a:spcPts val="0"/>
              </a:spcBef>
              <a:buFont typeface="+mj-lt"/>
              <a:buAutoNum type="arabicPeriod"/>
            </a:pPr>
            <a:r>
              <a:rPr lang="en-US" dirty="0" smtClean="0">
                <a:solidFill>
                  <a:schemeClr val="accent3">
                    <a:lumMod val="75000"/>
                  </a:schemeClr>
                </a:solidFill>
              </a:rPr>
              <a:t>Post-Secondary</a:t>
            </a:r>
          </a:p>
          <a:p>
            <a:pPr marL="628650">
              <a:spcBef>
                <a:spcPts val="0"/>
              </a:spcBef>
              <a:buFont typeface="+mj-lt"/>
              <a:buAutoNum type="arabicPeriod"/>
            </a:pPr>
            <a:r>
              <a:rPr lang="en-US" dirty="0" smtClean="0">
                <a:solidFill>
                  <a:schemeClr val="accent3">
                    <a:lumMod val="75000"/>
                  </a:schemeClr>
                </a:solidFill>
              </a:rPr>
              <a:t>Adult Educ.</a:t>
            </a:r>
          </a:p>
          <a:p>
            <a:pPr marL="628650">
              <a:spcBef>
                <a:spcPts val="0"/>
              </a:spcBef>
              <a:buFont typeface="+mj-lt"/>
              <a:buAutoNum type="arabicPeriod"/>
            </a:pPr>
            <a:r>
              <a:rPr lang="en-US" dirty="0" smtClean="0">
                <a:solidFill>
                  <a:schemeClr val="accent3">
                    <a:lumMod val="75000"/>
                  </a:schemeClr>
                </a:solidFill>
              </a:rPr>
              <a:t>Multiple</a:t>
            </a:r>
            <a:br>
              <a:rPr lang="en-US" dirty="0" smtClean="0">
                <a:solidFill>
                  <a:schemeClr val="accent3">
                    <a:lumMod val="75000"/>
                  </a:schemeClr>
                </a:solidFill>
              </a:rPr>
            </a:br>
            <a:r>
              <a:rPr lang="en-US" dirty="0" smtClean="0">
                <a:solidFill>
                  <a:schemeClr val="accent3">
                    <a:lumMod val="75000"/>
                  </a:schemeClr>
                </a:solidFill>
              </a:rPr>
              <a:t>(e.g., K-8; </a:t>
            </a:r>
            <a:br>
              <a:rPr lang="en-US" dirty="0" smtClean="0">
                <a:solidFill>
                  <a:schemeClr val="accent3">
                    <a:lumMod val="75000"/>
                  </a:schemeClr>
                </a:solidFill>
              </a:rPr>
            </a:br>
            <a:r>
              <a:rPr lang="en-US" dirty="0" smtClean="0">
                <a:solidFill>
                  <a:schemeClr val="accent3">
                    <a:lumMod val="75000"/>
                  </a:schemeClr>
                </a:solidFill>
              </a:rPr>
              <a:t>P-12)</a:t>
            </a:r>
            <a:endParaRPr lang="en-US" dirty="0">
              <a:solidFill>
                <a:schemeClr val="accent3">
                  <a:lumMod val="75000"/>
                </a:schemeClr>
              </a:solidFill>
            </a:endParaRPr>
          </a:p>
          <a:p>
            <a:pPr marL="45720" indent="0">
              <a:spcBef>
                <a:spcPts val="0"/>
              </a:spcBef>
              <a:buFont typeface="Wingdings" charset="2"/>
              <a:buNone/>
            </a:pPr>
            <a:endParaRPr lang="en-US" dirty="0" smtClean="0"/>
          </a:p>
        </p:txBody>
      </p:sp>
      <p:sp>
        <p:nvSpPr>
          <p:cNvPr id="13" name="Content Placeholder 1"/>
          <p:cNvSpPr txBox="1">
            <a:spLocks/>
          </p:cNvSpPr>
          <p:nvPr/>
        </p:nvSpPr>
        <p:spPr>
          <a:xfrm>
            <a:off x="2935406" y="4065562"/>
            <a:ext cx="2989996" cy="1688112"/>
          </a:xfrm>
          <a:prstGeom prst="rect">
            <a:avLst/>
          </a:prstGeom>
        </p:spPr>
        <p:txBody>
          <a:bodyPr numCol="1"/>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chemeClr val="accent6">
                    <a:lumMod val="50000"/>
                  </a:schemeClr>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chemeClr val="accent6">
                    <a:lumMod val="50000"/>
                  </a:schemeClr>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chemeClr val="accent6">
                    <a:lumMod val="50000"/>
                  </a:schemeClr>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chemeClr val="accent6">
                    <a:lumMod val="50000"/>
                  </a:schemeClr>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chemeClr val="accent6">
                    <a:lumMod val="50000"/>
                  </a:schemeClr>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spcBef>
                <a:spcPts val="0"/>
              </a:spcBef>
              <a:buFont typeface="Wingdings" charset="2"/>
              <a:buNone/>
            </a:pPr>
            <a:r>
              <a:rPr lang="en-US" dirty="0" smtClean="0"/>
              <a:t>My connection to education is to:</a:t>
            </a:r>
          </a:p>
          <a:p>
            <a:pPr marL="628650">
              <a:spcBef>
                <a:spcPts val="0"/>
              </a:spcBef>
              <a:buFont typeface="+mj-lt"/>
              <a:buAutoNum type="arabicPeriod"/>
            </a:pPr>
            <a:r>
              <a:rPr lang="en-US" dirty="0" smtClean="0">
                <a:solidFill>
                  <a:schemeClr val="accent3">
                    <a:lumMod val="75000"/>
                  </a:schemeClr>
                </a:solidFill>
              </a:rPr>
              <a:t>Program-level</a:t>
            </a:r>
          </a:p>
          <a:p>
            <a:pPr marL="628650">
              <a:spcBef>
                <a:spcPts val="0"/>
              </a:spcBef>
              <a:buFont typeface="+mj-lt"/>
              <a:buAutoNum type="arabicPeriod"/>
            </a:pPr>
            <a:r>
              <a:rPr lang="en-US" dirty="0" smtClean="0">
                <a:solidFill>
                  <a:schemeClr val="accent3">
                    <a:lumMod val="75000"/>
                  </a:schemeClr>
                </a:solidFill>
              </a:rPr>
              <a:t>School-level</a:t>
            </a:r>
          </a:p>
          <a:p>
            <a:pPr marL="628650">
              <a:spcBef>
                <a:spcPts val="0"/>
              </a:spcBef>
              <a:buFont typeface="+mj-lt"/>
              <a:buAutoNum type="arabicPeriod"/>
            </a:pPr>
            <a:r>
              <a:rPr lang="en-US" dirty="0" smtClean="0">
                <a:solidFill>
                  <a:schemeClr val="accent3">
                    <a:lumMod val="75000"/>
                  </a:schemeClr>
                </a:solidFill>
              </a:rPr>
              <a:t>District-level</a:t>
            </a:r>
          </a:p>
          <a:p>
            <a:pPr marL="628650">
              <a:spcBef>
                <a:spcPts val="0"/>
              </a:spcBef>
              <a:buFont typeface="+mj-lt"/>
              <a:buAutoNum type="arabicPeriod"/>
            </a:pPr>
            <a:r>
              <a:rPr lang="en-US" dirty="0" smtClean="0">
                <a:solidFill>
                  <a:schemeClr val="accent3">
                    <a:lumMod val="75000"/>
                  </a:schemeClr>
                </a:solidFill>
              </a:rPr>
              <a:t>Regional-level</a:t>
            </a:r>
          </a:p>
          <a:p>
            <a:pPr marL="628650">
              <a:spcBef>
                <a:spcPts val="0"/>
              </a:spcBef>
              <a:buFont typeface="+mj-lt"/>
              <a:buAutoNum type="arabicPeriod"/>
            </a:pPr>
            <a:r>
              <a:rPr lang="en-US" dirty="0" smtClean="0">
                <a:solidFill>
                  <a:schemeClr val="accent3">
                    <a:lumMod val="75000"/>
                  </a:schemeClr>
                </a:solidFill>
              </a:rPr>
              <a:t>State-level</a:t>
            </a:r>
          </a:p>
          <a:p>
            <a:pPr marL="594360" lvl="2" indent="0">
              <a:spcBef>
                <a:spcPts val="0"/>
              </a:spcBef>
              <a:buFont typeface="Wingdings" charset="2"/>
              <a:buNone/>
            </a:pPr>
            <a:endParaRPr lang="en-US" sz="2400" dirty="0" smtClean="0">
              <a:solidFill>
                <a:schemeClr val="accent3">
                  <a:lumMod val="75000"/>
                </a:schemeClr>
              </a:solidFill>
            </a:endParaRPr>
          </a:p>
        </p:txBody>
      </p:sp>
    </p:spTree>
    <p:extLst>
      <p:ext uri="{BB962C8B-B14F-4D97-AF65-F5344CB8AC3E}">
        <p14:creationId xmlns:p14="http://schemas.microsoft.com/office/powerpoint/2010/main" val="44244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ChangeArrowheads="1"/>
          </p:cNvSpPr>
          <p:nvPr/>
        </p:nvSpPr>
        <p:spPr bwMode="auto">
          <a:xfrm>
            <a:off x="-4763" y="366713"/>
            <a:ext cx="9151938" cy="1014306"/>
          </a:xfrm>
          <a:prstGeom prst="rect">
            <a:avLst/>
          </a:prstGeom>
          <a:noFill/>
          <a:ln w="9525">
            <a:noFill/>
            <a:miter lim="800000"/>
            <a:headEnd/>
            <a:tailEnd/>
          </a:ln>
        </p:spPr>
        <p:txBody>
          <a:bodyPr lIns="91599" tIns="45048" rIns="91599" bIns="45048">
            <a:spAutoFit/>
          </a:bodyPr>
          <a:lstStyle/>
          <a:p>
            <a:pPr algn="ctr" defTabSz="966788" eaLnBrk="0" hangingPunct="0"/>
            <a:r>
              <a:rPr lang="en-US" sz="2000" b="1" dirty="0">
                <a:latin typeface="Book Antiqua" panose="02040602050305030304" pitchFamily="18" charset="0"/>
              </a:rPr>
              <a:t>OVERLAPPING SPHERES OF INFLUENCE OF </a:t>
            </a:r>
            <a:endParaRPr lang="en-US" sz="2000" b="1" dirty="0" smtClean="0">
              <a:latin typeface="Book Antiqua" panose="02040602050305030304" pitchFamily="18" charset="0"/>
            </a:endParaRPr>
          </a:p>
          <a:p>
            <a:pPr algn="ctr" defTabSz="966788" eaLnBrk="0" hangingPunct="0"/>
            <a:r>
              <a:rPr lang="en-US" sz="2000" b="1" dirty="0" smtClean="0">
                <a:latin typeface="Book Antiqua" panose="02040602050305030304" pitchFamily="18" charset="0"/>
              </a:rPr>
              <a:t>FAMILY</a:t>
            </a:r>
            <a:r>
              <a:rPr lang="en-US" sz="2000" b="1" dirty="0">
                <a:latin typeface="Book Antiqua" panose="02040602050305030304" pitchFamily="18" charset="0"/>
              </a:rPr>
              <a:t>, SCHOOL, AND </a:t>
            </a:r>
            <a:r>
              <a:rPr lang="en-US" sz="2000" b="1" dirty="0" smtClean="0">
                <a:latin typeface="Book Antiqua" panose="02040602050305030304" pitchFamily="18" charset="0"/>
              </a:rPr>
              <a:t>COMMUNITY </a:t>
            </a:r>
            <a:r>
              <a:rPr lang="en-US" sz="2000" b="1" dirty="0">
                <a:latin typeface="Book Antiqua" panose="02040602050305030304" pitchFamily="18" charset="0"/>
              </a:rPr>
              <a:t>ON </a:t>
            </a:r>
            <a:endParaRPr lang="en-US" sz="2000" b="1" dirty="0" smtClean="0">
              <a:latin typeface="Book Antiqua" panose="02040602050305030304" pitchFamily="18" charset="0"/>
            </a:endParaRPr>
          </a:p>
          <a:p>
            <a:pPr algn="ctr" defTabSz="966788" eaLnBrk="0" hangingPunct="0"/>
            <a:r>
              <a:rPr lang="en-US" sz="2000" b="1" dirty="0" smtClean="0">
                <a:latin typeface="Book Antiqua" panose="02040602050305030304" pitchFamily="18" charset="0"/>
              </a:rPr>
              <a:t>CHILDREN’S </a:t>
            </a:r>
            <a:r>
              <a:rPr lang="en-US" sz="2000" b="1" dirty="0">
                <a:latin typeface="Book Antiqua" panose="02040602050305030304" pitchFamily="18" charset="0"/>
              </a:rPr>
              <a:t>LEARNING</a:t>
            </a:r>
            <a:endParaRPr lang="en-US" b="1" dirty="0">
              <a:latin typeface="Book Antiqua" panose="02040602050305030304" pitchFamily="18" charset="0"/>
            </a:endParaRPr>
          </a:p>
        </p:txBody>
      </p:sp>
      <p:sp>
        <p:nvSpPr>
          <p:cNvPr id="1032" name="Rectangle 3"/>
          <p:cNvSpPr>
            <a:spLocks noChangeArrowheads="1"/>
          </p:cNvSpPr>
          <p:nvPr/>
        </p:nvSpPr>
        <p:spPr bwMode="auto">
          <a:xfrm>
            <a:off x="114300" y="1981200"/>
            <a:ext cx="1719263" cy="1638300"/>
          </a:xfrm>
          <a:prstGeom prst="rect">
            <a:avLst/>
          </a:prstGeom>
          <a:noFill/>
          <a:ln w="9525">
            <a:noFill/>
            <a:miter lim="800000"/>
            <a:headEnd/>
            <a:tailEnd/>
          </a:ln>
        </p:spPr>
        <p:txBody>
          <a:bodyPr lIns="111120" tIns="57061" rIns="111120" bIns="57061">
            <a:spAutoFit/>
          </a:bodyPr>
          <a:lstStyle/>
          <a:p>
            <a:pPr defTabSz="1428750" eaLnBrk="0" hangingPunct="0"/>
            <a:r>
              <a:rPr lang="en-US" sz="2000" b="1" u="sng" dirty="0"/>
              <a:t>Force B</a:t>
            </a:r>
          </a:p>
          <a:p>
            <a:pPr defTabSz="1428750" eaLnBrk="0" hangingPunct="0"/>
            <a:r>
              <a:rPr lang="en-US" sz="2000" b="1" dirty="0">
                <a:solidFill>
                  <a:srgbClr val="197A9B"/>
                </a:solidFill>
              </a:rPr>
              <a:t>Experience,</a:t>
            </a:r>
          </a:p>
          <a:p>
            <a:pPr defTabSz="1428750" eaLnBrk="0" hangingPunct="0"/>
            <a:r>
              <a:rPr lang="en-US" sz="2000" b="1" dirty="0">
                <a:solidFill>
                  <a:srgbClr val="197A9B"/>
                </a:solidFill>
              </a:rPr>
              <a:t>Philosophy,</a:t>
            </a:r>
          </a:p>
          <a:p>
            <a:pPr defTabSz="1428750" eaLnBrk="0" hangingPunct="0"/>
            <a:r>
              <a:rPr lang="en-US" sz="2000" b="1" dirty="0">
                <a:solidFill>
                  <a:srgbClr val="197A9B"/>
                </a:solidFill>
              </a:rPr>
              <a:t>Practices </a:t>
            </a:r>
          </a:p>
          <a:p>
            <a:pPr defTabSz="1428750" eaLnBrk="0" hangingPunct="0"/>
            <a:r>
              <a:rPr lang="en-US" sz="2000" b="1" dirty="0">
                <a:solidFill>
                  <a:srgbClr val="197A9B"/>
                </a:solidFill>
              </a:rPr>
              <a:t>of Family</a:t>
            </a:r>
          </a:p>
        </p:txBody>
      </p:sp>
      <p:sp>
        <p:nvSpPr>
          <p:cNvPr id="1033" name="Rectangle 4"/>
          <p:cNvSpPr>
            <a:spLocks noChangeArrowheads="1"/>
          </p:cNvSpPr>
          <p:nvPr/>
        </p:nvSpPr>
        <p:spPr bwMode="auto">
          <a:xfrm>
            <a:off x="7508875" y="1571625"/>
            <a:ext cx="1429999" cy="1638959"/>
          </a:xfrm>
          <a:prstGeom prst="rect">
            <a:avLst/>
          </a:prstGeom>
          <a:noFill/>
          <a:ln w="9525">
            <a:noFill/>
            <a:miter lim="800000"/>
            <a:headEnd/>
            <a:tailEnd/>
          </a:ln>
        </p:spPr>
        <p:txBody>
          <a:bodyPr wrap="none" lIns="96103" tIns="49554" rIns="96103" bIns="49554">
            <a:spAutoFit/>
          </a:bodyPr>
          <a:lstStyle/>
          <a:p>
            <a:pPr defTabSz="1066800" eaLnBrk="0" hangingPunct="0"/>
            <a:r>
              <a:rPr lang="en-US" sz="2000" b="1" u="sng" dirty="0"/>
              <a:t>Force C</a:t>
            </a:r>
          </a:p>
          <a:p>
            <a:pPr defTabSz="1066800" eaLnBrk="0" hangingPunct="0"/>
            <a:r>
              <a:rPr lang="en-US" sz="2000" b="1" dirty="0">
                <a:solidFill>
                  <a:srgbClr val="197A9B"/>
                </a:solidFill>
              </a:rPr>
              <a:t>Experience,</a:t>
            </a:r>
          </a:p>
          <a:p>
            <a:pPr defTabSz="1066800" eaLnBrk="0" hangingPunct="0"/>
            <a:r>
              <a:rPr lang="en-US" sz="2000" b="1" dirty="0">
                <a:solidFill>
                  <a:srgbClr val="197A9B"/>
                </a:solidFill>
              </a:rPr>
              <a:t>Philosophy,</a:t>
            </a:r>
          </a:p>
          <a:p>
            <a:pPr defTabSz="1066800" eaLnBrk="0" hangingPunct="0"/>
            <a:r>
              <a:rPr lang="en-US" sz="2000" b="1" dirty="0">
                <a:solidFill>
                  <a:srgbClr val="197A9B"/>
                </a:solidFill>
              </a:rPr>
              <a:t>Practices </a:t>
            </a:r>
          </a:p>
          <a:p>
            <a:pPr defTabSz="1066800" eaLnBrk="0" hangingPunct="0"/>
            <a:r>
              <a:rPr lang="en-US" sz="2000" b="1" dirty="0">
                <a:solidFill>
                  <a:srgbClr val="197A9B"/>
                </a:solidFill>
              </a:rPr>
              <a:t>of School</a:t>
            </a:r>
          </a:p>
        </p:txBody>
      </p:sp>
      <p:sp>
        <p:nvSpPr>
          <p:cNvPr id="1034" name="Rectangle 5"/>
          <p:cNvSpPr>
            <a:spLocks noChangeArrowheads="1"/>
          </p:cNvSpPr>
          <p:nvPr/>
        </p:nvSpPr>
        <p:spPr bwMode="auto">
          <a:xfrm>
            <a:off x="528638" y="3751263"/>
            <a:ext cx="1740851" cy="1654119"/>
          </a:xfrm>
          <a:prstGeom prst="rect">
            <a:avLst/>
          </a:prstGeom>
          <a:noFill/>
          <a:ln w="9525">
            <a:noFill/>
            <a:miter lim="800000"/>
            <a:headEnd/>
            <a:tailEnd/>
          </a:ln>
        </p:spPr>
        <p:txBody>
          <a:bodyPr wrap="none" lIns="111120" tIns="57061" rIns="111120" bIns="57061">
            <a:spAutoFit/>
          </a:bodyPr>
          <a:lstStyle/>
          <a:p>
            <a:pPr defTabSz="1428750" eaLnBrk="0" hangingPunct="0"/>
            <a:r>
              <a:rPr lang="en-US" sz="2000" b="1" u="sng" dirty="0"/>
              <a:t>Force D</a:t>
            </a:r>
            <a:endParaRPr lang="en-US" sz="2000" b="1" dirty="0"/>
          </a:p>
          <a:p>
            <a:pPr defTabSz="1428750" eaLnBrk="0" hangingPunct="0"/>
            <a:r>
              <a:rPr lang="en-US" sz="2000" b="1" dirty="0">
                <a:solidFill>
                  <a:srgbClr val="197A9B"/>
                </a:solidFill>
              </a:rPr>
              <a:t>Experience,</a:t>
            </a:r>
          </a:p>
          <a:p>
            <a:pPr defTabSz="1428750" eaLnBrk="0" hangingPunct="0"/>
            <a:r>
              <a:rPr lang="en-US" sz="2000" b="1" dirty="0">
                <a:solidFill>
                  <a:srgbClr val="197A9B"/>
                </a:solidFill>
              </a:rPr>
              <a:t>Philosophy,</a:t>
            </a:r>
          </a:p>
          <a:p>
            <a:pPr defTabSz="1428750" eaLnBrk="0" hangingPunct="0"/>
            <a:r>
              <a:rPr lang="en-US" sz="2000" b="1" dirty="0">
                <a:solidFill>
                  <a:srgbClr val="197A9B"/>
                </a:solidFill>
              </a:rPr>
              <a:t>Practices </a:t>
            </a:r>
          </a:p>
          <a:p>
            <a:pPr defTabSz="1428750" eaLnBrk="0" hangingPunct="0"/>
            <a:r>
              <a:rPr lang="en-US" sz="2000" b="1" dirty="0">
                <a:solidFill>
                  <a:srgbClr val="197A9B"/>
                </a:solidFill>
              </a:rPr>
              <a:t>of Community</a:t>
            </a:r>
          </a:p>
        </p:txBody>
      </p:sp>
      <p:sp>
        <p:nvSpPr>
          <p:cNvPr id="1035" name="Line 6"/>
          <p:cNvSpPr>
            <a:spLocks noChangeShapeType="1"/>
          </p:cNvSpPr>
          <p:nvPr/>
        </p:nvSpPr>
        <p:spPr bwMode="auto">
          <a:xfrm>
            <a:off x="-34925" y="1438275"/>
            <a:ext cx="9144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6" name="Rectangle 7"/>
          <p:cNvSpPr>
            <a:spLocks noChangeArrowheads="1"/>
          </p:cNvSpPr>
          <p:nvPr/>
        </p:nvSpPr>
        <p:spPr bwMode="auto">
          <a:xfrm>
            <a:off x="3048000" y="5786438"/>
            <a:ext cx="3173413" cy="723900"/>
          </a:xfrm>
          <a:prstGeom prst="rect">
            <a:avLst/>
          </a:prstGeom>
          <a:noFill/>
          <a:ln w="9525">
            <a:noFill/>
            <a:miter lim="800000"/>
            <a:headEnd/>
            <a:tailEnd/>
          </a:ln>
        </p:spPr>
        <p:txBody>
          <a:bodyPr lIns="111120" tIns="57061" rIns="111120" bIns="57061">
            <a:spAutoFit/>
          </a:bodyPr>
          <a:lstStyle/>
          <a:p>
            <a:pPr defTabSz="1428750" eaLnBrk="0" hangingPunct="0"/>
            <a:r>
              <a:rPr lang="en-US" sz="2000" b="1" u="sng" dirty="0"/>
              <a:t>Force A</a:t>
            </a:r>
          </a:p>
          <a:p>
            <a:pPr defTabSz="1428750" eaLnBrk="0" hangingPunct="0"/>
            <a:r>
              <a:rPr lang="en-US" sz="2000" b="1" dirty="0">
                <a:solidFill>
                  <a:srgbClr val="197A9B"/>
                </a:solidFill>
              </a:rPr>
              <a:t>Time/Age/Grade Level</a:t>
            </a:r>
          </a:p>
        </p:txBody>
      </p:sp>
      <p:graphicFrame>
        <p:nvGraphicFramePr>
          <p:cNvPr id="1026" name="Object 2"/>
          <p:cNvGraphicFramePr>
            <a:graphicFrameLocks/>
          </p:cNvGraphicFramePr>
          <p:nvPr/>
        </p:nvGraphicFramePr>
        <p:xfrm>
          <a:off x="1530350" y="2471738"/>
          <a:ext cx="784225" cy="793750"/>
        </p:xfrm>
        <a:graphic>
          <a:graphicData uri="http://schemas.openxmlformats.org/presentationml/2006/ole">
            <mc:AlternateContent xmlns:mc="http://schemas.openxmlformats.org/markup-compatibility/2006">
              <mc:Choice xmlns:v="urn:schemas-microsoft-com:vml" Requires="v">
                <p:oleObj spid="_x0000_s1070" name="CorelDRAW!" r:id="rId4" imgW="3495600" imgH="3536640" progId="">
                  <p:embed/>
                </p:oleObj>
              </mc:Choice>
              <mc:Fallback>
                <p:oleObj name="CorelDRAW!" r:id="rId4" imgW="3495600" imgH="353664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350" y="2471738"/>
                        <a:ext cx="78422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7" name="Freeform 9"/>
          <p:cNvSpPr>
            <a:spLocks/>
          </p:cNvSpPr>
          <p:nvPr/>
        </p:nvSpPr>
        <p:spPr bwMode="auto">
          <a:xfrm>
            <a:off x="2528888" y="3579813"/>
            <a:ext cx="244475" cy="276225"/>
          </a:xfrm>
          <a:custGeom>
            <a:avLst/>
            <a:gdLst>
              <a:gd name="T0" fmla="*/ 114 w 161"/>
              <a:gd name="T1" fmla="*/ 0 h 186"/>
              <a:gd name="T2" fmla="*/ 116 w 161"/>
              <a:gd name="T3" fmla="*/ 9 h 186"/>
              <a:gd name="T4" fmla="*/ 111 w 161"/>
              <a:gd name="T5" fmla="*/ 18 h 186"/>
              <a:gd name="T6" fmla="*/ 108 w 161"/>
              <a:gd name="T7" fmla="*/ 22 h 186"/>
              <a:gd name="T8" fmla="*/ 107 w 161"/>
              <a:gd name="T9" fmla="*/ 26 h 186"/>
              <a:gd name="T10" fmla="*/ 104 w 161"/>
              <a:gd name="T11" fmla="*/ 31 h 186"/>
              <a:gd name="T12" fmla="*/ 102 w 161"/>
              <a:gd name="T13" fmla="*/ 36 h 186"/>
              <a:gd name="T14" fmla="*/ 98 w 161"/>
              <a:gd name="T15" fmla="*/ 43 h 186"/>
              <a:gd name="T16" fmla="*/ 96 w 161"/>
              <a:gd name="T17" fmla="*/ 49 h 186"/>
              <a:gd name="T18" fmla="*/ 93 w 161"/>
              <a:gd name="T19" fmla="*/ 58 h 186"/>
              <a:gd name="T20" fmla="*/ 92 w 161"/>
              <a:gd name="T21" fmla="*/ 64 h 186"/>
              <a:gd name="T22" fmla="*/ 91 w 161"/>
              <a:gd name="T23" fmla="*/ 68 h 186"/>
              <a:gd name="T24" fmla="*/ 88 w 161"/>
              <a:gd name="T25" fmla="*/ 70 h 186"/>
              <a:gd name="T26" fmla="*/ 85 w 161"/>
              <a:gd name="T27" fmla="*/ 75 h 186"/>
              <a:gd name="T28" fmla="*/ 80 w 161"/>
              <a:gd name="T29" fmla="*/ 78 h 186"/>
              <a:gd name="T30" fmla="*/ 78 w 161"/>
              <a:gd name="T31" fmla="*/ 82 h 186"/>
              <a:gd name="T32" fmla="*/ 74 w 161"/>
              <a:gd name="T33" fmla="*/ 84 h 186"/>
              <a:gd name="T34" fmla="*/ 73 w 161"/>
              <a:gd name="T35" fmla="*/ 89 h 186"/>
              <a:gd name="T36" fmla="*/ 70 w 161"/>
              <a:gd name="T37" fmla="*/ 90 h 186"/>
              <a:gd name="T38" fmla="*/ 69 w 161"/>
              <a:gd name="T39" fmla="*/ 95 h 186"/>
              <a:gd name="T40" fmla="*/ 65 w 161"/>
              <a:gd name="T41" fmla="*/ 98 h 186"/>
              <a:gd name="T42" fmla="*/ 61 w 161"/>
              <a:gd name="T43" fmla="*/ 103 h 186"/>
              <a:gd name="T44" fmla="*/ 57 w 161"/>
              <a:gd name="T45" fmla="*/ 107 h 186"/>
              <a:gd name="T46" fmla="*/ 53 w 161"/>
              <a:gd name="T47" fmla="*/ 110 h 186"/>
              <a:gd name="T48" fmla="*/ 52 w 161"/>
              <a:gd name="T49" fmla="*/ 116 h 186"/>
              <a:gd name="T50" fmla="*/ 48 w 161"/>
              <a:gd name="T51" fmla="*/ 120 h 186"/>
              <a:gd name="T52" fmla="*/ 44 w 161"/>
              <a:gd name="T53" fmla="*/ 124 h 186"/>
              <a:gd name="T54" fmla="*/ 39 w 161"/>
              <a:gd name="T55" fmla="*/ 129 h 186"/>
              <a:gd name="T56" fmla="*/ 36 w 161"/>
              <a:gd name="T57" fmla="*/ 133 h 186"/>
              <a:gd name="T58" fmla="*/ 33 w 161"/>
              <a:gd name="T59" fmla="*/ 136 h 186"/>
              <a:gd name="T60" fmla="*/ 30 w 161"/>
              <a:gd name="T61" fmla="*/ 140 h 186"/>
              <a:gd name="T62" fmla="*/ 28 w 161"/>
              <a:gd name="T63" fmla="*/ 146 h 186"/>
              <a:gd name="T64" fmla="*/ 24 w 161"/>
              <a:gd name="T65" fmla="*/ 148 h 186"/>
              <a:gd name="T66" fmla="*/ 19 w 161"/>
              <a:gd name="T67" fmla="*/ 152 h 186"/>
              <a:gd name="T68" fmla="*/ 17 w 161"/>
              <a:gd name="T69" fmla="*/ 157 h 186"/>
              <a:gd name="T70" fmla="*/ 14 w 161"/>
              <a:gd name="T71" fmla="*/ 161 h 186"/>
              <a:gd name="T72" fmla="*/ 11 w 161"/>
              <a:gd name="T73" fmla="*/ 165 h 186"/>
              <a:gd name="T74" fmla="*/ 7 w 161"/>
              <a:gd name="T75" fmla="*/ 172 h 186"/>
              <a:gd name="T76" fmla="*/ 2 w 161"/>
              <a:gd name="T77" fmla="*/ 178 h 186"/>
              <a:gd name="T78" fmla="*/ 0 w 161"/>
              <a:gd name="T79" fmla="*/ 182 h 186"/>
              <a:gd name="T80" fmla="*/ 14 w 161"/>
              <a:gd name="T81" fmla="*/ 185 h 186"/>
              <a:gd name="T82" fmla="*/ 38 w 161"/>
              <a:gd name="T83" fmla="*/ 176 h 186"/>
              <a:gd name="T84" fmla="*/ 58 w 161"/>
              <a:gd name="T85" fmla="*/ 166 h 186"/>
              <a:gd name="T86" fmla="*/ 68 w 161"/>
              <a:gd name="T87" fmla="*/ 160 h 186"/>
              <a:gd name="T88" fmla="*/ 75 w 161"/>
              <a:gd name="T89" fmla="*/ 152 h 186"/>
              <a:gd name="T90" fmla="*/ 86 w 161"/>
              <a:gd name="T91" fmla="*/ 143 h 186"/>
              <a:gd name="T92" fmla="*/ 94 w 161"/>
              <a:gd name="T93" fmla="*/ 133 h 186"/>
              <a:gd name="T94" fmla="*/ 100 w 161"/>
              <a:gd name="T95" fmla="*/ 123 h 186"/>
              <a:gd name="T96" fmla="*/ 107 w 161"/>
              <a:gd name="T97" fmla="*/ 114 h 186"/>
              <a:gd name="T98" fmla="*/ 110 w 161"/>
              <a:gd name="T99" fmla="*/ 98 h 186"/>
              <a:gd name="T100" fmla="*/ 114 w 161"/>
              <a:gd name="T101" fmla="*/ 80 h 186"/>
              <a:gd name="T102" fmla="*/ 115 w 161"/>
              <a:gd name="T103" fmla="*/ 65 h 186"/>
              <a:gd name="T104" fmla="*/ 116 w 161"/>
              <a:gd name="T105" fmla="*/ 55 h 186"/>
              <a:gd name="T106" fmla="*/ 117 w 161"/>
              <a:gd name="T107" fmla="*/ 41 h 186"/>
              <a:gd name="T108" fmla="*/ 120 w 161"/>
              <a:gd name="T109" fmla="*/ 24 h 186"/>
              <a:gd name="T110" fmla="*/ 120 w 161"/>
              <a:gd name="T111" fmla="*/ 13 h 186"/>
              <a:gd name="T112" fmla="*/ 120 w 161"/>
              <a:gd name="T113" fmla="*/ 7 h 186"/>
              <a:gd name="T114" fmla="*/ 115 w 161"/>
              <a:gd name="T115" fmla="*/ 4 h 186"/>
              <a:gd name="T116" fmla="*/ 160 w 161"/>
              <a:gd name="T117" fmla="*/ 51 h 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
              <a:gd name="T178" fmla="*/ 0 h 186"/>
              <a:gd name="T179" fmla="*/ 161 w 161"/>
              <a:gd name="T180" fmla="*/ 186 h 1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 h="186">
                <a:moveTo>
                  <a:pt x="114" y="0"/>
                </a:moveTo>
                <a:lnTo>
                  <a:pt x="116" y="9"/>
                </a:lnTo>
                <a:lnTo>
                  <a:pt x="111" y="18"/>
                </a:lnTo>
                <a:lnTo>
                  <a:pt x="108" y="22"/>
                </a:lnTo>
                <a:lnTo>
                  <a:pt x="107" y="26"/>
                </a:lnTo>
                <a:lnTo>
                  <a:pt x="104" y="31"/>
                </a:lnTo>
                <a:lnTo>
                  <a:pt x="102" y="36"/>
                </a:lnTo>
                <a:lnTo>
                  <a:pt x="98" y="43"/>
                </a:lnTo>
                <a:lnTo>
                  <a:pt x="96" y="49"/>
                </a:lnTo>
                <a:lnTo>
                  <a:pt x="93" y="58"/>
                </a:lnTo>
                <a:lnTo>
                  <a:pt x="92" y="64"/>
                </a:lnTo>
                <a:lnTo>
                  <a:pt x="91" y="68"/>
                </a:lnTo>
                <a:lnTo>
                  <a:pt x="88" y="70"/>
                </a:lnTo>
                <a:lnTo>
                  <a:pt x="85" y="75"/>
                </a:lnTo>
                <a:lnTo>
                  <a:pt x="80" y="78"/>
                </a:lnTo>
                <a:lnTo>
                  <a:pt x="78" y="82"/>
                </a:lnTo>
                <a:lnTo>
                  <a:pt x="74" y="84"/>
                </a:lnTo>
                <a:lnTo>
                  <a:pt x="73" y="89"/>
                </a:lnTo>
                <a:lnTo>
                  <a:pt x="70" y="90"/>
                </a:lnTo>
                <a:lnTo>
                  <a:pt x="69" y="95"/>
                </a:lnTo>
                <a:lnTo>
                  <a:pt x="65" y="98"/>
                </a:lnTo>
                <a:lnTo>
                  <a:pt x="61" y="103"/>
                </a:lnTo>
                <a:lnTo>
                  <a:pt x="57" y="107"/>
                </a:lnTo>
                <a:lnTo>
                  <a:pt x="53" y="110"/>
                </a:lnTo>
                <a:lnTo>
                  <a:pt x="52" y="116"/>
                </a:lnTo>
                <a:lnTo>
                  <a:pt x="48" y="120"/>
                </a:lnTo>
                <a:lnTo>
                  <a:pt x="44" y="124"/>
                </a:lnTo>
                <a:lnTo>
                  <a:pt x="39" y="129"/>
                </a:lnTo>
                <a:lnTo>
                  <a:pt x="36" y="133"/>
                </a:lnTo>
                <a:lnTo>
                  <a:pt x="33" y="136"/>
                </a:lnTo>
                <a:lnTo>
                  <a:pt x="30" y="140"/>
                </a:lnTo>
                <a:lnTo>
                  <a:pt x="28" y="146"/>
                </a:lnTo>
                <a:lnTo>
                  <a:pt x="24" y="148"/>
                </a:lnTo>
                <a:lnTo>
                  <a:pt x="19" y="152"/>
                </a:lnTo>
                <a:lnTo>
                  <a:pt x="17" y="157"/>
                </a:lnTo>
                <a:lnTo>
                  <a:pt x="14" y="161"/>
                </a:lnTo>
                <a:lnTo>
                  <a:pt x="11" y="165"/>
                </a:lnTo>
                <a:lnTo>
                  <a:pt x="7" y="172"/>
                </a:lnTo>
                <a:lnTo>
                  <a:pt x="2" y="178"/>
                </a:lnTo>
                <a:lnTo>
                  <a:pt x="0" y="182"/>
                </a:lnTo>
                <a:lnTo>
                  <a:pt x="14" y="185"/>
                </a:lnTo>
                <a:lnTo>
                  <a:pt x="38" y="176"/>
                </a:lnTo>
                <a:lnTo>
                  <a:pt x="58" y="166"/>
                </a:lnTo>
                <a:lnTo>
                  <a:pt x="68" y="160"/>
                </a:lnTo>
                <a:lnTo>
                  <a:pt x="75" y="152"/>
                </a:lnTo>
                <a:lnTo>
                  <a:pt x="86" y="143"/>
                </a:lnTo>
                <a:lnTo>
                  <a:pt x="94" y="133"/>
                </a:lnTo>
                <a:lnTo>
                  <a:pt x="100" y="123"/>
                </a:lnTo>
                <a:lnTo>
                  <a:pt x="107" y="114"/>
                </a:lnTo>
                <a:lnTo>
                  <a:pt x="110" y="98"/>
                </a:lnTo>
                <a:lnTo>
                  <a:pt x="114" y="80"/>
                </a:lnTo>
                <a:lnTo>
                  <a:pt x="115" y="65"/>
                </a:lnTo>
                <a:lnTo>
                  <a:pt x="116" y="55"/>
                </a:lnTo>
                <a:lnTo>
                  <a:pt x="117" y="41"/>
                </a:lnTo>
                <a:lnTo>
                  <a:pt x="120" y="24"/>
                </a:lnTo>
                <a:lnTo>
                  <a:pt x="120" y="13"/>
                </a:lnTo>
                <a:lnTo>
                  <a:pt x="120" y="7"/>
                </a:lnTo>
                <a:lnTo>
                  <a:pt x="115" y="4"/>
                </a:lnTo>
                <a:lnTo>
                  <a:pt x="160" y="51"/>
                </a:lnTo>
              </a:path>
            </a:pathLst>
          </a:custGeom>
          <a:noFill/>
          <a:ln w="9525" cap="rnd">
            <a:noFill/>
            <a:round/>
            <a:headEnd type="none" w="sm" len="sm"/>
            <a:tailEnd type="none" w="sm" len="sm"/>
          </a:ln>
        </p:spPr>
        <p:txBody>
          <a:bodyPr/>
          <a:lstStyle/>
          <a:p>
            <a:endParaRPr lang="en-US">
              <a:latin typeface="Calibri" pitchFamily="34" charset="0"/>
            </a:endParaRPr>
          </a:p>
        </p:txBody>
      </p:sp>
      <p:sp>
        <p:nvSpPr>
          <p:cNvPr id="1038" name="Freeform 10"/>
          <p:cNvSpPr>
            <a:spLocks/>
          </p:cNvSpPr>
          <p:nvPr/>
        </p:nvSpPr>
        <p:spPr bwMode="auto">
          <a:xfrm>
            <a:off x="4552950" y="3509963"/>
            <a:ext cx="90488" cy="71437"/>
          </a:xfrm>
          <a:custGeom>
            <a:avLst/>
            <a:gdLst>
              <a:gd name="T0" fmla="*/ 12 w 60"/>
              <a:gd name="T1" fmla="*/ 47 h 48"/>
              <a:gd name="T2" fmla="*/ 0 w 60"/>
              <a:gd name="T3" fmla="*/ 40 h 48"/>
              <a:gd name="T4" fmla="*/ 4 w 60"/>
              <a:gd name="T5" fmla="*/ 40 h 48"/>
              <a:gd name="T6" fmla="*/ 7 w 60"/>
              <a:gd name="T7" fmla="*/ 33 h 48"/>
              <a:gd name="T8" fmla="*/ 10 w 60"/>
              <a:gd name="T9" fmla="*/ 28 h 48"/>
              <a:gd name="T10" fmla="*/ 15 w 60"/>
              <a:gd name="T11" fmla="*/ 27 h 48"/>
              <a:gd name="T12" fmla="*/ 20 w 60"/>
              <a:gd name="T13" fmla="*/ 21 h 48"/>
              <a:gd name="T14" fmla="*/ 25 w 60"/>
              <a:gd name="T15" fmla="*/ 16 h 48"/>
              <a:gd name="T16" fmla="*/ 28 w 60"/>
              <a:gd name="T17" fmla="*/ 11 h 48"/>
              <a:gd name="T18" fmla="*/ 32 w 60"/>
              <a:gd name="T19" fmla="*/ 10 h 48"/>
              <a:gd name="T20" fmla="*/ 33 w 60"/>
              <a:gd name="T21" fmla="*/ 5 h 48"/>
              <a:gd name="T22" fmla="*/ 38 w 60"/>
              <a:gd name="T23" fmla="*/ 3 h 48"/>
              <a:gd name="T24" fmla="*/ 43 w 60"/>
              <a:gd name="T25" fmla="*/ 2 h 48"/>
              <a:gd name="T26" fmla="*/ 54 w 60"/>
              <a:gd name="T27" fmla="*/ 0 h 48"/>
              <a:gd name="T28" fmla="*/ 53 w 60"/>
              <a:gd name="T29" fmla="*/ 5 h 48"/>
              <a:gd name="T30" fmla="*/ 46 w 60"/>
              <a:gd name="T31" fmla="*/ 10 h 48"/>
              <a:gd name="T32" fmla="*/ 41 w 60"/>
              <a:gd name="T33" fmla="*/ 13 h 48"/>
              <a:gd name="T34" fmla="*/ 30 w 60"/>
              <a:gd name="T35" fmla="*/ 18 h 48"/>
              <a:gd name="T36" fmla="*/ 26 w 60"/>
              <a:gd name="T37" fmla="*/ 21 h 48"/>
              <a:gd name="T38" fmla="*/ 18 w 60"/>
              <a:gd name="T39" fmla="*/ 30 h 48"/>
              <a:gd name="T40" fmla="*/ 14 w 60"/>
              <a:gd name="T41" fmla="*/ 36 h 48"/>
              <a:gd name="T42" fmla="*/ 14 w 60"/>
              <a:gd name="T43" fmla="*/ 43 h 48"/>
              <a:gd name="T44" fmla="*/ 59 w 60"/>
              <a:gd name="T45" fmla="*/ 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48"/>
              <a:gd name="T71" fmla="*/ 60 w 60"/>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48">
                <a:moveTo>
                  <a:pt x="12" y="47"/>
                </a:moveTo>
                <a:lnTo>
                  <a:pt x="0" y="40"/>
                </a:lnTo>
                <a:lnTo>
                  <a:pt x="4" y="40"/>
                </a:lnTo>
                <a:lnTo>
                  <a:pt x="7" y="33"/>
                </a:lnTo>
                <a:lnTo>
                  <a:pt x="10" y="28"/>
                </a:lnTo>
                <a:lnTo>
                  <a:pt x="15" y="27"/>
                </a:lnTo>
                <a:lnTo>
                  <a:pt x="20" y="21"/>
                </a:lnTo>
                <a:lnTo>
                  <a:pt x="25" y="16"/>
                </a:lnTo>
                <a:lnTo>
                  <a:pt x="28" y="11"/>
                </a:lnTo>
                <a:lnTo>
                  <a:pt x="32" y="10"/>
                </a:lnTo>
                <a:lnTo>
                  <a:pt x="33" y="5"/>
                </a:lnTo>
                <a:lnTo>
                  <a:pt x="38" y="3"/>
                </a:lnTo>
                <a:lnTo>
                  <a:pt x="43" y="2"/>
                </a:lnTo>
                <a:lnTo>
                  <a:pt x="54" y="0"/>
                </a:lnTo>
                <a:lnTo>
                  <a:pt x="53" y="5"/>
                </a:lnTo>
                <a:lnTo>
                  <a:pt x="46" y="10"/>
                </a:lnTo>
                <a:lnTo>
                  <a:pt x="41" y="13"/>
                </a:lnTo>
                <a:lnTo>
                  <a:pt x="30" y="18"/>
                </a:lnTo>
                <a:lnTo>
                  <a:pt x="26" y="21"/>
                </a:lnTo>
                <a:lnTo>
                  <a:pt x="18" y="30"/>
                </a:lnTo>
                <a:lnTo>
                  <a:pt x="14" y="36"/>
                </a:lnTo>
                <a:lnTo>
                  <a:pt x="14" y="43"/>
                </a:lnTo>
                <a:lnTo>
                  <a:pt x="59" y="47"/>
                </a:lnTo>
              </a:path>
            </a:pathLst>
          </a:custGeom>
          <a:solidFill>
            <a:schemeClr val="bg1"/>
          </a:solidFill>
          <a:ln w="12700" cap="rnd">
            <a:solidFill>
              <a:schemeClr val="bg1"/>
            </a:solidFill>
            <a:round/>
            <a:headEnd type="none" w="sm" len="sm"/>
            <a:tailEnd type="none" w="sm" len="sm"/>
          </a:ln>
        </p:spPr>
        <p:txBody>
          <a:bodyPr/>
          <a:lstStyle/>
          <a:p>
            <a:endParaRPr lang="en-US">
              <a:latin typeface="Calibri" pitchFamily="34" charset="0"/>
            </a:endParaRPr>
          </a:p>
        </p:txBody>
      </p:sp>
      <p:graphicFrame>
        <p:nvGraphicFramePr>
          <p:cNvPr id="1027" name="Object 3"/>
          <p:cNvGraphicFramePr>
            <a:graphicFrameLocks/>
          </p:cNvGraphicFramePr>
          <p:nvPr/>
        </p:nvGraphicFramePr>
        <p:xfrm>
          <a:off x="2830513" y="5572125"/>
          <a:ext cx="4284662" cy="250825"/>
        </p:xfrm>
        <a:graphic>
          <a:graphicData uri="http://schemas.openxmlformats.org/presentationml/2006/ole">
            <mc:AlternateContent xmlns:mc="http://schemas.openxmlformats.org/markup-compatibility/2006">
              <mc:Choice xmlns:v="urn:schemas-microsoft-com:vml" Requires="v">
                <p:oleObj spid="_x0000_s1071" name="CorelDRAW!" r:id="rId6" imgW="7715160" imgH="580680" progId="">
                  <p:embed/>
                </p:oleObj>
              </mc:Choice>
              <mc:Fallback>
                <p:oleObj name="CorelDRAW!" r:id="rId6" imgW="7715160" imgH="58068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0513" y="5572125"/>
                        <a:ext cx="4284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9" name="Picture 12"/>
          <p:cNvPicPr>
            <a:picLocks noChangeArrowheads="1"/>
          </p:cNvPicPr>
          <p:nvPr/>
        </p:nvPicPr>
        <p:blipFill>
          <a:blip r:embed="rId8"/>
          <a:srcRect l="1939" b="3340"/>
          <a:stretch>
            <a:fillRect/>
          </a:stretch>
        </p:blipFill>
        <p:spPr bwMode="auto">
          <a:xfrm>
            <a:off x="2559050" y="1549400"/>
            <a:ext cx="3965575" cy="3811588"/>
          </a:xfrm>
          <a:prstGeom prst="rect">
            <a:avLst/>
          </a:prstGeom>
          <a:solidFill>
            <a:schemeClr val="accent1"/>
          </a:solidFill>
          <a:ln w="9525">
            <a:noFill/>
            <a:miter lim="800000"/>
            <a:headEnd/>
            <a:tailEnd/>
          </a:ln>
        </p:spPr>
      </p:pic>
      <p:graphicFrame>
        <p:nvGraphicFramePr>
          <p:cNvPr id="1028" name="Object 4"/>
          <p:cNvGraphicFramePr>
            <a:graphicFrameLocks/>
          </p:cNvGraphicFramePr>
          <p:nvPr/>
        </p:nvGraphicFramePr>
        <p:xfrm>
          <a:off x="6465888" y="2357438"/>
          <a:ext cx="941387" cy="930275"/>
        </p:xfrm>
        <a:graphic>
          <a:graphicData uri="http://schemas.openxmlformats.org/presentationml/2006/ole">
            <mc:AlternateContent xmlns:mc="http://schemas.openxmlformats.org/markup-compatibility/2006">
              <mc:Choice xmlns:v="urn:schemas-microsoft-com:vml" Requires="v">
                <p:oleObj spid="_x0000_s1072" name="CorelDRAW!" r:id="rId9" imgW="3536640" imgH="3495600" progId="">
                  <p:embed/>
                </p:oleObj>
              </mc:Choice>
              <mc:Fallback>
                <p:oleObj name="CorelDRAW!" r:id="rId9" imgW="3536640" imgH="3495600" progId="">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5888" y="2357438"/>
                        <a:ext cx="941387"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Rectangle 14"/>
          <p:cNvSpPr>
            <a:spLocks noChangeArrowheads="1"/>
          </p:cNvSpPr>
          <p:nvPr/>
        </p:nvSpPr>
        <p:spPr bwMode="auto">
          <a:xfrm>
            <a:off x="7308850" y="3695700"/>
            <a:ext cx="1246188" cy="1752600"/>
          </a:xfrm>
          <a:prstGeom prst="rect">
            <a:avLst/>
          </a:prstGeom>
          <a:noFill/>
          <a:ln w="9525">
            <a:noFill/>
            <a:miter lim="800000"/>
            <a:headEnd/>
            <a:tailEnd/>
          </a:ln>
        </p:spPr>
        <p:txBody>
          <a:bodyPr wrap="none" anchor="ctr"/>
          <a:lstStyle/>
          <a:p>
            <a:endParaRPr lang="en-US">
              <a:latin typeface="Calibri" pitchFamily="34" charset="0"/>
            </a:endParaRPr>
          </a:p>
        </p:txBody>
      </p:sp>
      <p:graphicFrame>
        <p:nvGraphicFramePr>
          <p:cNvPr id="1029" name="Object 5"/>
          <p:cNvGraphicFramePr>
            <a:graphicFrameLocks/>
          </p:cNvGraphicFramePr>
          <p:nvPr/>
        </p:nvGraphicFramePr>
        <p:xfrm>
          <a:off x="2333625" y="4197350"/>
          <a:ext cx="941388" cy="930275"/>
        </p:xfrm>
        <a:graphic>
          <a:graphicData uri="http://schemas.openxmlformats.org/presentationml/2006/ole">
            <mc:AlternateContent xmlns:mc="http://schemas.openxmlformats.org/markup-compatibility/2006">
              <mc:Choice xmlns:v="urn:schemas-microsoft-com:vml" Requires="v">
                <p:oleObj spid="_x0000_s1073" name="CorelDRAW!" r:id="rId11" imgW="3536640" imgH="3495600" progId="">
                  <p:embed/>
                </p:oleObj>
              </mc:Choice>
              <mc:Fallback>
                <p:oleObj name="CorelDRAW!" r:id="rId11" imgW="3536640" imgH="3495600" progId="">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3625" y="4197350"/>
                        <a:ext cx="941388"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Text Box 16"/>
          <p:cNvSpPr txBox="1">
            <a:spLocks noChangeArrowheads="1"/>
          </p:cNvSpPr>
          <p:nvPr/>
        </p:nvSpPr>
        <p:spPr bwMode="auto">
          <a:xfrm>
            <a:off x="508000" y="6500813"/>
            <a:ext cx="7620000" cy="315912"/>
          </a:xfrm>
          <a:prstGeom prst="rect">
            <a:avLst/>
          </a:prstGeom>
          <a:noFill/>
          <a:ln w="12700">
            <a:noFill/>
            <a:miter lim="800000"/>
            <a:headEnd type="none" w="sm" len="sm"/>
            <a:tailEnd type="none" w="sm" len="sm"/>
          </a:ln>
        </p:spPr>
        <p:txBody>
          <a:bodyPr lIns="86493" tIns="43247" rIns="86493" bIns="43247">
            <a:spAutoFit/>
          </a:bodyPr>
          <a:lstStyle/>
          <a:p>
            <a:pPr algn="ctr" defTabSz="865188" eaLnBrk="0" hangingPunct="0">
              <a:spcBef>
                <a:spcPct val="50000"/>
              </a:spcBef>
            </a:pPr>
            <a:endParaRPr lang="en-US" sz="1500"/>
          </a:p>
        </p:txBody>
      </p:sp>
      <p:sp>
        <p:nvSpPr>
          <p:cNvPr id="1042" name="Text Box 17"/>
          <p:cNvSpPr txBox="1">
            <a:spLocks noChangeArrowheads="1"/>
          </p:cNvSpPr>
          <p:nvPr/>
        </p:nvSpPr>
        <p:spPr bwMode="auto">
          <a:xfrm>
            <a:off x="0" y="0"/>
            <a:ext cx="2590800" cy="366713"/>
          </a:xfrm>
          <a:prstGeom prst="rect">
            <a:avLst/>
          </a:prstGeom>
          <a:noFill/>
          <a:ln w="9525">
            <a:noFill/>
            <a:miter lim="800000"/>
            <a:headEnd/>
            <a:tailEnd/>
          </a:ln>
        </p:spPr>
        <p:txBody>
          <a:bodyPr>
            <a:spAutoFit/>
          </a:bodyPr>
          <a:lstStyle/>
          <a:p>
            <a:pPr>
              <a:spcBef>
                <a:spcPct val="50000"/>
              </a:spcBef>
            </a:pPr>
            <a:r>
              <a:rPr lang="en-US" b="1" i="1" dirty="0">
                <a:solidFill>
                  <a:srgbClr val="7BA79D"/>
                </a:solidFill>
                <a:latin typeface="Book Antiqua" panose="02040602050305030304" pitchFamily="18" charset="0"/>
              </a:rPr>
              <a:t>Theoretical Model</a:t>
            </a:r>
          </a:p>
        </p:txBody>
      </p:sp>
    </p:spTree>
    <p:extLst>
      <p:ext uri="{BB962C8B-B14F-4D97-AF65-F5344CB8AC3E}">
        <p14:creationId xmlns:p14="http://schemas.microsoft.com/office/powerpoint/2010/main" val="60722426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2031" y="1202400"/>
            <a:ext cx="8609428" cy="5037025"/>
          </a:xfrm>
        </p:spPr>
        <p:txBody>
          <a:bodyPr>
            <a:normAutofit/>
          </a:bodyPr>
          <a:lstStyle/>
          <a:p>
            <a:pPr>
              <a:spcAft>
                <a:spcPts val="1800"/>
              </a:spcAft>
            </a:pPr>
            <a:r>
              <a:rPr lang="en-US" sz="2800" dirty="0" smtClean="0"/>
              <a:t>All parents have dreams for their children and want the best for them.</a:t>
            </a:r>
          </a:p>
          <a:p>
            <a:pPr>
              <a:spcAft>
                <a:spcPts val="1800"/>
              </a:spcAft>
            </a:pPr>
            <a:r>
              <a:rPr lang="en-US" sz="2800" dirty="0" smtClean="0"/>
              <a:t>All parents have the capacity to support their children’s learning.</a:t>
            </a:r>
          </a:p>
          <a:p>
            <a:pPr>
              <a:spcAft>
                <a:spcPts val="1800"/>
              </a:spcAft>
            </a:pPr>
            <a:r>
              <a:rPr lang="en-US" sz="2800" dirty="0" smtClean="0"/>
              <a:t>Parents and school staff should be equal partners.</a:t>
            </a:r>
          </a:p>
          <a:p>
            <a:pPr>
              <a:spcAft>
                <a:spcPts val="1800"/>
              </a:spcAft>
            </a:pPr>
            <a:r>
              <a:rPr lang="en-US" sz="2800" dirty="0" smtClean="0"/>
              <a:t>The responsibility for building partnerships between school and home rests primarily with school staff and especially school leaders.</a:t>
            </a:r>
            <a:endParaRPr lang="en-US" sz="2800" dirty="0"/>
          </a:p>
        </p:txBody>
      </p:sp>
      <p:sp>
        <p:nvSpPr>
          <p:cNvPr id="3" name="Title 2"/>
          <p:cNvSpPr>
            <a:spLocks noGrp="1"/>
          </p:cNvSpPr>
          <p:nvPr>
            <p:ph type="title"/>
          </p:nvPr>
        </p:nvSpPr>
        <p:spPr/>
        <p:txBody>
          <a:bodyPr/>
          <a:lstStyle/>
          <a:p>
            <a:r>
              <a:rPr lang="en-US" dirty="0" smtClean="0"/>
              <a:t>Four Core Beliefs</a:t>
            </a:r>
            <a:endParaRPr lang="en-US" dirty="0"/>
          </a:p>
        </p:txBody>
      </p:sp>
      <p:sp>
        <p:nvSpPr>
          <p:cNvPr id="5" name="Text Box 5"/>
          <p:cNvSpPr txBox="1">
            <a:spLocks noChangeArrowheads="1"/>
          </p:cNvSpPr>
          <p:nvPr/>
        </p:nvSpPr>
        <p:spPr bwMode="auto">
          <a:xfrm>
            <a:off x="0" y="5825128"/>
            <a:ext cx="9144000" cy="333560"/>
          </a:xfrm>
          <a:prstGeom prst="rect">
            <a:avLst/>
          </a:prstGeom>
          <a:noFill/>
          <a:ln w="12700">
            <a:noFill/>
            <a:miter lim="800000"/>
            <a:headEnd type="none" w="sm" len="sm"/>
            <a:tailEnd type="none" w="sm" len="sm"/>
          </a:ln>
          <a:effectLst/>
        </p:spPr>
        <p:txBody>
          <a:bodyPr lIns="86493" tIns="43247" rIns="86493" bIns="43247">
            <a:spAutoFit/>
          </a:bodyPr>
          <a:lstStyle/>
          <a:p>
            <a:pPr algn="r" defTabSz="865188" eaLnBrk="0" hangingPunct="0">
              <a:spcBef>
                <a:spcPct val="50000"/>
              </a:spcBef>
            </a:pPr>
            <a:r>
              <a:rPr lang="en-US" sz="1600" dirty="0" smtClean="0">
                <a:solidFill>
                  <a:srgbClr val="5C6670"/>
                </a:solidFill>
                <a:latin typeface="+mj-lt"/>
              </a:rPr>
              <a:t>Henderson, A.T. et al. (2007) </a:t>
            </a:r>
            <a:r>
              <a:rPr lang="en-US" sz="1600" i="1" dirty="0" smtClean="0">
                <a:solidFill>
                  <a:srgbClr val="5C6670"/>
                </a:solidFill>
                <a:latin typeface="+mj-lt"/>
              </a:rPr>
              <a:t>Beyond the bake sale: The essential guide to family-school partnerships</a:t>
            </a:r>
            <a:r>
              <a:rPr lang="en-US" sz="1600" dirty="0" smtClean="0">
                <a:solidFill>
                  <a:srgbClr val="5C6670"/>
                </a:solidFill>
                <a:latin typeface="+mj-lt"/>
              </a:rPr>
              <a:t>.</a:t>
            </a:r>
            <a:endParaRPr lang="en-US" sz="1600" dirty="0">
              <a:solidFill>
                <a:srgbClr val="5C6670"/>
              </a:solidFill>
              <a:latin typeface="+mj-lt"/>
            </a:endParaRPr>
          </a:p>
        </p:txBody>
      </p:sp>
    </p:spTree>
    <p:extLst>
      <p:ext uri="{BB962C8B-B14F-4D97-AF65-F5344CB8AC3E}">
        <p14:creationId xmlns:p14="http://schemas.microsoft.com/office/powerpoint/2010/main" val="3600396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628650" y="1202400"/>
            <a:ext cx="8233996" cy="5037025"/>
          </a:xfrm>
        </p:spPr>
        <p:txBody>
          <a:bodyPr>
            <a:normAutofit lnSpcReduction="10000"/>
          </a:bodyPr>
          <a:lstStyle/>
          <a:p>
            <a:pPr marL="45720" indent="0">
              <a:lnSpc>
                <a:spcPct val="80000"/>
              </a:lnSpc>
              <a:buNone/>
            </a:pPr>
            <a:r>
              <a:rPr lang="en-US" sz="3000" dirty="0">
                <a:solidFill>
                  <a:schemeClr val="tx1">
                    <a:lumMod val="75000"/>
                  </a:schemeClr>
                </a:solidFill>
              </a:rPr>
              <a:t>On the Colorado </a:t>
            </a:r>
            <a:r>
              <a:rPr lang="en-US" sz="3000" b="1" dirty="0">
                <a:solidFill>
                  <a:schemeClr val="tx1">
                    <a:lumMod val="75000"/>
                  </a:schemeClr>
                </a:solidFill>
              </a:rPr>
              <a:t>TELL Survey</a:t>
            </a:r>
            <a:r>
              <a:rPr lang="en-US" sz="3000" dirty="0">
                <a:solidFill>
                  <a:schemeClr val="tx1">
                    <a:lumMod val="75000"/>
                  </a:schemeClr>
                </a:solidFill>
              </a:rPr>
              <a:t>, the teaching condition with the strongest connection to high student achievement and growth is:</a:t>
            </a:r>
            <a:br>
              <a:rPr lang="en-US" sz="3000" dirty="0">
                <a:solidFill>
                  <a:schemeClr val="tx1">
                    <a:lumMod val="75000"/>
                  </a:schemeClr>
                </a:solidFill>
              </a:rPr>
            </a:br>
            <a:r>
              <a:rPr lang="en-US" sz="3000" dirty="0">
                <a:solidFill>
                  <a:schemeClr val="tx1">
                    <a:lumMod val="75000"/>
                  </a:schemeClr>
                </a:solidFill>
              </a:rPr>
              <a:t/>
            </a:r>
            <a:br>
              <a:rPr lang="en-US" sz="3000" dirty="0">
                <a:solidFill>
                  <a:schemeClr val="tx1">
                    <a:lumMod val="75000"/>
                  </a:schemeClr>
                </a:solidFill>
              </a:rPr>
            </a:br>
            <a:r>
              <a:rPr lang="en-US" sz="3600" b="1" dirty="0" smtClean="0">
                <a:solidFill>
                  <a:schemeClr val="accent2">
                    <a:lumMod val="75000"/>
                  </a:schemeClr>
                </a:solidFill>
              </a:rPr>
              <a:t>Community </a:t>
            </a:r>
            <a:r>
              <a:rPr lang="en-US" sz="3600" b="1" dirty="0">
                <a:solidFill>
                  <a:schemeClr val="accent2">
                    <a:lumMod val="75000"/>
                  </a:schemeClr>
                </a:solidFill>
              </a:rPr>
              <a:t>Support and Involvement</a:t>
            </a:r>
            <a:r>
              <a:rPr lang="en-US" sz="3000" dirty="0">
                <a:solidFill>
                  <a:schemeClr val="tx1">
                    <a:lumMod val="75000"/>
                  </a:schemeClr>
                </a:solidFill>
              </a:rPr>
              <a:t/>
            </a:r>
            <a:br>
              <a:rPr lang="en-US" sz="3000" dirty="0">
                <a:solidFill>
                  <a:schemeClr val="tx1">
                    <a:lumMod val="75000"/>
                  </a:schemeClr>
                </a:solidFill>
              </a:rPr>
            </a:br>
            <a:endParaRPr lang="en-US" sz="3000" dirty="0" smtClean="0">
              <a:solidFill>
                <a:schemeClr val="tx1">
                  <a:lumMod val="75000"/>
                </a:schemeClr>
              </a:solidFill>
            </a:endParaRPr>
          </a:p>
          <a:p>
            <a:pPr marL="502920" indent="-457200">
              <a:lnSpc>
                <a:spcPct val="80000"/>
              </a:lnSpc>
            </a:pPr>
            <a:r>
              <a:rPr lang="en-US" sz="3000" dirty="0" smtClean="0">
                <a:solidFill>
                  <a:schemeClr val="tx1">
                    <a:lumMod val="75000"/>
                  </a:schemeClr>
                </a:solidFill>
              </a:rPr>
              <a:t>Parents/guardians </a:t>
            </a:r>
            <a:r>
              <a:rPr lang="en-US" sz="3000" dirty="0">
                <a:solidFill>
                  <a:schemeClr val="tx1">
                    <a:lumMod val="75000"/>
                  </a:schemeClr>
                </a:solidFill>
              </a:rPr>
              <a:t>in the community are engaged, influential, and supportive of teachers and </a:t>
            </a:r>
            <a:r>
              <a:rPr lang="en-US" sz="3000" dirty="0" smtClean="0">
                <a:solidFill>
                  <a:schemeClr val="tx1">
                    <a:lumMod val="75000"/>
                  </a:schemeClr>
                </a:solidFill>
              </a:rPr>
              <a:t>schools</a:t>
            </a:r>
          </a:p>
          <a:p>
            <a:pPr marL="502920" indent="-457200">
              <a:lnSpc>
                <a:spcPct val="80000"/>
              </a:lnSpc>
            </a:pPr>
            <a:r>
              <a:rPr lang="en-US" sz="3000" dirty="0">
                <a:solidFill>
                  <a:schemeClr val="tx1">
                    <a:lumMod val="75000"/>
                  </a:schemeClr>
                </a:solidFill>
              </a:rPr>
              <a:t>A</a:t>
            </a:r>
            <a:r>
              <a:rPr lang="en-US" sz="3000" dirty="0" smtClean="0">
                <a:solidFill>
                  <a:schemeClr val="tx1">
                    <a:lumMod val="75000"/>
                  </a:schemeClr>
                </a:solidFill>
              </a:rPr>
              <a:t>cross </a:t>
            </a:r>
            <a:r>
              <a:rPr lang="en-US" sz="3000" dirty="0">
                <a:solidFill>
                  <a:schemeClr val="tx1">
                    <a:lumMod val="75000"/>
                  </a:schemeClr>
                </a:solidFill>
              </a:rPr>
              <a:t>all school </a:t>
            </a:r>
            <a:r>
              <a:rPr lang="en-US" sz="3000" dirty="0" smtClean="0">
                <a:solidFill>
                  <a:schemeClr val="tx1">
                    <a:lumMod val="75000"/>
                  </a:schemeClr>
                </a:solidFill>
              </a:rPr>
              <a:t>levels </a:t>
            </a:r>
          </a:p>
          <a:p>
            <a:pPr marL="502920" indent="-457200">
              <a:lnSpc>
                <a:spcPct val="80000"/>
              </a:lnSpc>
            </a:pPr>
            <a:r>
              <a:rPr lang="en-US" sz="3000" dirty="0" smtClean="0">
                <a:solidFill>
                  <a:schemeClr val="tx1">
                    <a:lumMod val="75000"/>
                  </a:schemeClr>
                </a:solidFill>
              </a:rPr>
              <a:t>In each year: </a:t>
            </a:r>
            <a:r>
              <a:rPr lang="en-US" sz="3000" i="1" u="sng" dirty="0" smtClean="0">
                <a:solidFill>
                  <a:schemeClr val="tx1">
                    <a:lumMod val="75000"/>
                  </a:schemeClr>
                </a:solidFill>
              </a:rPr>
              <a:t>2009</a:t>
            </a:r>
            <a:r>
              <a:rPr lang="en-US" sz="3000" i="1" u="sng" dirty="0">
                <a:solidFill>
                  <a:schemeClr val="tx1">
                    <a:lumMod val="75000"/>
                  </a:schemeClr>
                </a:solidFill>
              </a:rPr>
              <a:t>, 2011, 2013, and </a:t>
            </a:r>
            <a:r>
              <a:rPr lang="en-US" sz="3000" i="1" u="sng" dirty="0" smtClean="0">
                <a:solidFill>
                  <a:schemeClr val="tx1">
                    <a:lumMod val="75000"/>
                  </a:schemeClr>
                </a:solidFill>
              </a:rPr>
              <a:t>2015</a:t>
            </a:r>
            <a:r>
              <a:rPr lang="en-US" sz="3000" dirty="0" smtClean="0">
                <a:solidFill>
                  <a:schemeClr val="tx1">
                    <a:lumMod val="75000"/>
                  </a:schemeClr>
                </a:solidFill>
              </a:rPr>
              <a:t> </a:t>
            </a:r>
            <a:endParaRPr lang="en-US" sz="3000" dirty="0">
              <a:solidFill>
                <a:schemeClr val="tx1">
                  <a:lumMod val="75000"/>
                </a:schemeClr>
              </a:solidFill>
            </a:endParaRPr>
          </a:p>
          <a:p>
            <a:pPr marL="45720" indent="0" algn="r">
              <a:lnSpc>
                <a:spcPct val="80000"/>
              </a:lnSpc>
              <a:buNone/>
            </a:pPr>
            <a:endParaRPr lang="en-US" sz="2000" dirty="0" smtClean="0">
              <a:solidFill>
                <a:schemeClr val="tx1">
                  <a:lumMod val="75000"/>
                </a:schemeClr>
              </a:solidFill>
            </a:endParaRPr>
          </a:p>
          <a:p>
            <a:pPr marL="45720" indent="0" algn="r">
              <a:lnSpc>
                <a:spcPct val="80000"/>
              </a:lnSpc>
              <a:buNone/>
            </a:pPr>
            <a:r>
              <a:rPr lang="en-US" sz="2000" dirty="0" smtClean="0">
                <a:solidFill>
                  <a:schemeClr val="tx1">
                    <a:lumMod val="75000"/>
                  </a:schemeClr>
                </a:solidFill>
              </a:rPr>
              <a:t>(New Teacher Center, 2015)</a:t>
            </a:r>
            <a:endParaRPr lang="en-US" sz="2000" dirty="0">
              <a:solidFill>
                <a:schemeClr val="tx1">
                  <a:lumMod val="75000"/>
                </a:schemeClr>
              </a:solidFill>
            </a:endParaRPr>
          </a:p>
        </p:txBody>
      </p:sp>
      <p:sp>
        <p:nvSpPr>
          <p:cNvPr id="3" name="Title 2"/>
          <p:cNvSpPr>
            <a:spLocks noGrp="1"/>
          </p:cNvSpPr>
          <p:nvPr>
            <p:ph type="title"/>
          </p:nvPr>
        </p:nvSpPr>
        <p:spPr/>
        <p:txBody>
          <a:bodyPr/>
          <a:lstStyle/>
          <a:p>
            <a:r>
              <a:rPr lang="en-US" dirty="0" smtClean="0"/>
              <a:t>Colorado Data</a:t>
            </a:r>
            <a:endParaRPr lang="en-US" dirty="0"/>
          </a:p>
        </p:txBody>
      </p:sp>
    </p:spTree>
    <p:extLst>
      <p:ext uri="{BB962C8B-B14F-4D97-AF65-F5344CB8AC3E}">
        <p14:creationId xmlns:p14="http://schemas.microsoft.com/office/powerpoint/2010/main" val="3502169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idx="1"/>
          </p:nvPr>
        </p:nvSpPr>
        <p:spPr>
          <a:prstGeom prst="rect">
            <a:avLst/>
          </a:prstGeom>
          <a:noFill/>
          <a:ln>
            <a:noFill/>
          </a:ln>
        </p:spPr>
        <p:txBody>
          <a:bodyPr lIns="91425" tIns="45700" rIns="91425" bIns="45700" anchor="t" anchorCtr="0">
            <a:noAutofit/>
          </a:bodyPr>
          <a:lstStyle/>
          <a:p>
            <a:pPr marL="274320" marR="0" lvl="0" indent="-236220" algn="l" rtl="0">
              <a:spcBef>
                <a:spcPts val="0"/>
              </a:spcBef>
              <a:spcAft>
                <a:spcPts val="0"/>
              </a:spcAft>
              <a:buClr>
                <a:schemeClr val="accent1"/>
              </a:buClr>
              <a:buSzPct val="110000"/>
              <a:buFont typeface="Noto Sans Symbols"/>
              <a:buNone/>
            </a:pPr>
            <a:endParaRPr sz="3200" b="1" i="0" u="none" strike="noStrike" cap="none">
              <a:solidFill>
                <a:srgbClr val="5C6670"/>
              </a:solidFill>
              <a:latin typeface="Calibri"/>
              <a:ea typeface="Calibri"/>
              <a:cs typeface="Calibri"/>
              <a:sym typeface="Calibri"/>
            </a:endParaRPr>
          </a:p>
          <a:p>
            <a:pPr marL="45720" marR="0" lvl="0" indent="-7619" algn="l" rtl="0">
              <a:spcBef>
                <a:spcPts val="640"/>
              </a:spcBef>
              <a:buClr>
                <a:schemeClr val="accent1"/>
              </a:buClr>
              <a:buSzPct val="25000"/>
              <a:buFont typeface="Noto Sans Symbols"/>
              <a:buNone/>
            </a:pPr>
            <a:endParaRPr sz="3200" b="1" i="0" u="none" strike="noStrike" cap="none">
              <a:solidFill>
                <a:srgbClr val="5C6670"/>
              </a:solidFill>
              <a:latin typeface="Calibri"/>
              <a:ea typeface="Calibri"/>
              <a:cs typeface="Calibri"/>
              <a:sym typeface="Calibri"/>
            </a:endParaRPr>
          </a:p>
        </p:txBody>
      </p:sp>
      <p:sp>
        <p:nvSpPr>
          <p:cNvPr id="2" name="Title 1"/>
          <p:cNvSpPr>
            <a:spLocks noGrp="1"/>
          </p:cNvSpPr>
          <p:nvPr>
            <p:ph type="title"/>
          </p:nvPr>
        </p:nvSpPr>
        <p:spPr/>
        <p:txBody>
          <a:bodyPr>
            <a:noAutofit/>
          </a:bodyPr>
          <a:lstStyle/>
          <a:p>
            <a:r>
              <a:rPr lang="en-US" sz="3200" dirty="0">
                <a:solidFill>
                  <a:schemeClr val="lt1"/>
                </a:solidFill>
                <a:ea typeface="Arial"/>
                <a:cs typeface="Arial"/>
                <a:sym typeface="Arial"/>
              </a:rPr>
              <a:t>Three-Pronged Support Structure</a:t>
            </a:r>
            <a:endParaRPr lang="en-US" sz="3200" dirty="0"/>
          </a:p>
        </p:txBody>
      </p:sp>
      <p:grpSp>
        <p:nvGrpSpPr>
          <p:cNvPr id="169" name="Shape 169"/>
          <p:cNvGrpSpPr/>
          <p:nvPr/>
        </p:nvGrpSpPr>
        <p:grpSpPr>
          <a:xfrm>
            <a:off x="1682978" y="1763528"/>
            <a:ext cx="5714999" cy="4394391"/>
            <a:chOff x="1699068" y="1865111"/>
            <a:chExt cx="5714999" cy="4394391"/>
          </a:xfrm>
        </p:grpSpPr>
        <p:grpSp>
          <p:nvGrpSpPr>
            <p:cNvPr id="170" name="Shape 170"/>
            <p:cNvGrpSpPr/>
            <p:nvPr/>
          </p:nvGrpSpPr>
          <p:grpSpPr>
            <a:xfrm>
              <a:off x="1699068" y="1865111"/>
              <a:ext cx="5714999" cy="4394391"/>
              <a:chOff x="815" y="807"/>
              <a:chExt cx="3904" cy="3331"/>
            </a:xfrm>
          </p:grpSpPr>
          <p:sp>
            <p:nvSpPr>
              <p:cNvPr id="171" name="Shape 171"/>
              <p:cNvSpPr/>
              <p:nvPr/>
            </p:nvSpPr>
            <p:spPr>
              <a:xfrm>
                <a:off x="835" y="2055"/>
                <a:ext cx="3085" cy="1911"/>
              </a:xfrm>
              <a:custGeom>
                <a:avLst/>
                <a:gdLst/>
                <a:ahLst/>
                <a:cxnLst/>
                <a:rect l="0" t="0" r="0" b="0"/>
                <a:pathLst>
                  <a:path w="120000" h="120000" extrusionOk="0">
                    <a:moveTo>
                      <a:pt x="34548" y="4925"/>
                    </a:moveTo>
                    <a:lnTo>
                      <a:pt x="34390" y="5265"/>
                    </a:lnTo>
                    <a:lnTo>
                      <a:pt x="34022" y="5774"/>
                    </a:lnTo>
                    <a:lnTo>
                      <a:pt x="33496" y="7133"/>
                    </a:lnTo>
                    <a:lnTo>
                      <a:pt x="32813" y="8832"/>
                    </a:lnTo>
                    <a:lnTo>
                      <a:pt x="32340" y="9681"/>
                    </a:lnTo>
                    <a:lnTo>
                      <a:pt x="31971" y="10445"/>
                    </a:lnTo>
                    <a:lnTo>
                      <a:pt x="31446" y="11549"/>
                    </a:lnTo>
                    <a:lnTo>
                      <a:pt x="30972" y="12993"/>
                    </a:lnTo>
                    <a:lnTo>
                      <a:pt x="30446" y="14097"/>
                    </a:lnTo>
                    <a:lnTo>
                      <a:pt x="29921" y="15456"/>
                    </a:lnTo>
                    <a:lnTo>
                      <a:pt x="29237" y="16815"/>
                    </a:lnTo>
                    <a:lnTo>
                      <a:pt x="28711" y="18768"/>
                    </a:lnTo>
                    <a:lnTo>
                      <a:pt x="28028" y="20127"/>
                    </a:lnTo>
                    <a:lnTo>
                      <a:pt x="27344" y="21825"/>
                    </a:lnTo>
                    <a:lnTo>
                      <a:pt x="26660" y="23439"/>
                    </a:lnTo>
                    <a:lnTo>
                      <a:pt x="25819" y="25392"/>
                    </a:lnTo>
                    <a:lnTo>
                      <a:pt x="25135" y="27006"/>
                    </a:lnTo>
                    <a:lnTo>
                      <a:pt x="24294" y="28959"/>
                    </a:lnTo>
                    <a:lnTo>
                      <a:pt x="23610" y="30912"/>
                    </a:lnTo>
                    <a:lnTo>
                      <a:pt x="22927" y="32866"/>
                    </a:lnTo>
                    <a:lnTo>
                      <a:pt x="22085" y="35074"/>
                    </a:lnTo>
                    <a:lnTo>
                      <a:pt x="21191" y="36942"/>
                    </a:lnTo>
                    <a:lnTo>
                      <a:pt x="20350" y="38895"/>
                    </a:lnTo>
                    <a:lnTo>
                      <a:pt x="19666" y="41104"/>
                    </a:lnTo>
                    <a:lnTo>
                      <a:pt x="18825" y="43057"/>
                    </a:lnTo>
                    <a:lnTo>
                      <a:pt x="17984" y="45265"/>
                    </a:lnTo>
                    <a:lnTo>
                      <a:pt x="17090" y="47473"/>
                    </a:lnTo>
                    <a:lnTo>
                      <a:pt x="16406" y="49936"/>
                    </a:lnTo>
                    <a:lnTo>
                      <a:pt x="15565" y="51889"/>
                    </a:lnTo>
                    <a:lnTo>
                      <a:pt x="14723" y="54097"/>
                    </a:lnTo>
                    <a:lnTo>
                      <a:pt x="13882" y="56305"/>
                    </a:lnTo>
                    <a:lnTo>
                      <a:pt x="12988" y="58513"/>
                    </a:lnTo>
                    <a:lnTo>
                      <a:pt x="12147" y="60382"/>
                    </a:lnTo>
                    <a:lnTo>
                      <a:pt x="11463" y="62929"/>
                    </a:lnTo>
                    <a:lnTo>
                      <a:pt x="10622" y="64798"/>
                    </a:lnTo>
                    <a:lnTo>
                      <a:pt x="9938" y="67006"/>
                    </a:lnTo>
                    <a:lnTo>
                      <a:pt x="9097" y="69214"/>
                    </a:lnTo>
                    <a:lnTo>
                      <a:pt x="8413" y="71422"/>
                    </a:lnTo>
                    <a:lnTo>
                      <a:pt x="7519" y="73375"/>
                    </a:lnTo>
                    <a:lnTo>
                      <a:pt x="7046" y="75583"/>
                    </a:lnTo>
                    <a:lnTo>
                      <a:pt x="6362" y="77282"/>
                    </a:lnTo>
                    <a:lnTo>
                      <a:pt x="5679" y="79490"/>
                    </a:lnTo>
                    <a:lnTo>
                      <a:pt x="4995" y="81358"/>
                    </a:lnTo>
                    <a:lnTo>
                      <a:pt x="4469" y="83312"/>
                    </a:lnTo>
                    <a:lnTo>
                      <a:pt x="3943" y="85010"/>
                    </a:lnTo>
                    <a:lnTo>
                      <a:pt x="3260" y="86878"/>
                    </a:lnTo>
                    <a:lnTo>
                      <a:pt x="2734" y="88577"/>
                    </a:lnTo>
                    <a:lnTo>
                      <a:pt x="2261" y="90191"/>
                    </a:lnTo>
                    <a:lnTo>
                      <a:pt x="1893" y="91889"/>
                    </a:lnTo>
                    <a:lnTo>
                      <a:pt x="1577" y="93248"/>
                    </a:lnTo>
                    <a:lnTo>
                      <a:pt x="1209" y="94946"/>
                    </a:lnTo>
                    <a:lnTo>
                      <a:pt x="893" y="96305"/>
                    </a:lnTo>
                    <a:lnTo>
                      <a:pt x="525" y="97664"/>
                    </a:lnTo>
                    <a:lnTo>
                      <a:pt x="368" y="98768"/>
                    </a:lnTo>
                    <a:lnTo>
                      <a:pt x="210" y="99617"/>
                    </a:lnTo>
                    <a:lnTo>
                      <a:pt x="0" y="100976"/>
                    </a:lnTo>
                    <a:lnTo>
                      <a:pt x="0" y="101825"/>
                    </a:lnTo>
                    <a:lnTo>
                      <a:pt x="0" y="102675"/>
                    </a:lnTo>
                    <a:lnTo>
                      <a:pt x="0" y="103439"/>
                    </a:lnTo>
                    <a:lnTo>
                      <a:pt x="210" y="104288"/>
                    </a:lnTo>
                    <a:lnTo>
                      <a:pt x="210" y="105392"/>
                    </a:lnTo>
                    <a:lnTo>
                      <a:pt x="525" y="106242"/>
                    </a:lnTo>
                    <a:lnTo>
                      <a:pt x="893" y="107346"/>
                    </a:lnTo>
                    <a:lnTo>
                      <a:pt x="1209" y="108450"/>
                    </a:lnTo>
                    <a:lnTo>
                      <a:pt x="1577" y="109299"/>
                    </a:lnTo>
                    <a:lnTo>
                      <a:pt x="1735" y="110403"/>
                    </a:lnTo>
                    <a:lnTo>
                      <a:pt x="2261" y="111167"/>
                    </a:lnTo>
                    <a:lnTo>
                      <a:pt x="2734" y="112016"/>
                    </a:lnTo>
                    <a:lnTo>
                      <a:pt x="3628" y="113375"/>
                    </a:lnTo>
                    <a:lnTo>
                      <a:pt x="4469" y="114819"/>
                    </a:lnTo>
                    <a:lnTo>
                      <a:pt x="5468" y="115583"/>
                    </a:lnTo>
                    <a:lnTo>
                      <a:pt x="6520" y="117027"/>
                    </a:lnTo>
                    <a:lnTo>
                      <a:pt x="7361" y="117282"/>
                    </a:lnTo>
                    <a:lnTo>
                      <a:pt x="8413" y="117791"/>
                    </a:lnTo>
                    <a:lnTo>
                      <a:pt x="9412" y="118131"/>
                    </a:lnTo>
                    <a:lnTo>
                      <a:pt x="10254" y="118131"/>
                    </a:lnTo>
                    <a:lnTo>
                      <a:pt x="11148" y="118131"/>
                    </a:lnTo>
                    <a:lnTo>
                      <a:pt x="11831" y="117791"/>
                    </a:lnTo>
                    <a:lnTo>
                      <a:pt x="12515" y="117282"/>
                    </a:lnTo>
                    <a:lnTo>
                      <a:pt x="13198" y="116433"/>
                    </a:lnTo>
                    <a:lnTo>
                      <a:pt x="13514" y="115583"/>
                    </a:lnTo>
                    <a:lnTo>
                      <a:pt x="14040" y="114479"/>
                    </a:lnTo>
                    <a:lnTo>
                      <a:pt x="14198" y="113715"/>
                    </a:lnTo>
                    <a:lnTo>
                      <a:pt x="14566" y="112866"/>
                    </a:lnTo>
                    <a:lnTo>
                      <a:pt x="15039" y="111762"/>
                    </a:lnTo>
                    <a:lnTo>
                      <a:pt x="15565" y="110912"/>
                    </a:lnTo>
                    <a:lnTo>
                      <a:pt x="15933" y="109554"/>
                    </a:lnTo>
                    <a:lnTo>
                      <a:pt x="16248" y="108450"/>
                    </a:lnTo>
                    <a:lnTo>
                      <a:pt x="16932" y="106751"/>
                    </a:lnTo>
                    <a:lnTo>
                      <a:pt x="17458" y="105392"/>
                    </a:lnTo>
                    <a:lnTo>
                      <a:pt x="17984" y="104033"/>
                    </a:lnTo>
                    <a:lnTo>
                      <a:pt x="18667" y="102335"/>
                    </a:lnTo>
                    <a:lnTo>
                      <a:pt x="19351" y="100721"/>
                    </a:lnTo>
                    <a:lnTo>
                      <a:pt x="20035" y="99023"/>
                    </a:lnTo>
                    <a:lnTo>
                      <a:pt x="20718" y="97154"/>
                    </a:lnTo>
                    <a:lnTo>
                      <a:pt x="21402" y="95456"/>
                    </a:lnTo>
                    <a:lnTo>
                      <a:pt x="22085" y="93248"/>
                    </a:lnTo>
                    <a:lnTo>
                      <a:pt x="22927" y="91634"/>
                    </a:lnTo>
                    <a:lnTo>
                      <a:pt x="23610" y="89426"/>
                    </a:lnTo>
                    <a:lnTo>
                      <a:pt x="24452" y="87218"/>
                    </a:lnTo>
                    <a:lnTo>
                      <a:pt x="25135" y="85265"/>
                    </a:lnTo>
                    <a:lnTo>
                      <a:pt x="26187" y="83312"/>
                    </a:lnTo>
                    <a:lnTo>
                      <a:pt x="27028" y="80849"/>
                    </a:lnTo>
                    <a:lnTo>
                      <a:pt x="27712" y="78641"/>
                    </a:lnTo>
                    <a:lnTo>
                      <a:pt x="28553" y="76687"/>
                    </a:lnTo>
                    <a:lnTo>
                      <a:pt x="29605" y="74479"/>
                    </a:lnTo>
                    <a:lnTo>
                      <a:pt x="30446" y="72016"/>
                    </a:lnTo>
                    <a:lnTo>
                      <a:pt x="31130" y="70063"/>
                    </a:lnTo>
                    <a:lnTo>
                      <a:pt x="32129" y="67600"/>
                    </a:lnTo>
                    <a:lnTo>
                      <a:pt x="33023" y="65647"/>
                    </a:lnTo>
                    <a:lnTo>
                      <a:pt x="33865" y="63184"/>
                    </a:lnTo>
                    <a:lnTo>
                      <a:pt x="34706" y="61231"/>
                    </a:lnTo>
                    <a:lnTo>
                      <a:pt x="35547" y="58768"/>
                    </a:lnTo>
                    <a:lnTo>
                      <a:pt x="36441" y="56560"/>
                    </a:lnTo>
                    <a:lnTo>
                      <a:pt x="37283" y="54352"/>
                    </a:lnTo>
                    <a:lnTo>
                      <a:pt x="38124" y="52144"/>
                    </a:lnTo>
                    <a:lnTo>
                      <a:pt x="38965" y="49936"/>
                    </a:lnTo>
                    <a:lnTo>
                      <a:pt x="40017" y="47983"/>
                    </a:lnTo>
                    <a:lnTo>
                      <a:pt x="40701" y="45774"/>
                    </a:lnTo>
                    <a:lnTo>
                      <a:pt x="41542" y="43906"/>
                    </a:lnTo>
                    <a:lnTo>
                      <a:pt x="42226" y="41698"/>
                    </a:lnTo>
                    <a:lnTo>
                      <a:pt x="43067" y="40000"/>
                    </a:lnTo>
                    <a:lnTo>
                      <a:pt x="43751" y="37791"/>
                    </a:lnTo>
                    <a:lnTo>
                      <a:pt x="44434" y="36178"/>
                    </a:lnTo>
                    <a:lnTo>
                      <a:pt x="45328" y="34479"/>
                    </a:lnTo>
                    <a:lnTo>
                      <a:pt x="46012" y="32866"/>
                    </a:lnTo>
                    <a:lnTo>
                      <a:pt x="46485" y="31167"/>
                    </a:lnTo>
                    <a:lnTo>
                      <a:pt x="47169" y="29554"/>
                    </a:lnTo>
                    <a:lnTo>
                      <a:pt x="47852" y="28110"/>
                    </a:lnTo>
                    <a:lnTo>
                      <a:pt x="48378" y="26751"/>
                    </a:lnTo>
                    <a:lnTo>
                      <a:pt x="48904" y="25138"/>
                    </a:lnTo>
                    <a:lnTo>
                      <a:pt x="49588" y="24033"/>
                    </a:lnTo>
                    <a:lnTo>
                      <a:pt x="50061" y="22929"/>
                    </a:lnTo>
                    <a:lnTo>
                      <a:pt x="50587" y="22080"/>
                    </a:lnTo>
                    <a:lnTo>
                      <a:pt x="51113" y="20976"/>
                    </a:lnTo>
                    <a:lnTo>
                      <a:pt x="51428" y="20127"/>
                    </a:lnTo>
                    <a:lnTo>
                      <a:pt x="51796" y="19617"/>
                    </a:lnTo>
                    <a:lnTo>
                      <a:pt x="52112" y="19023"/>
                    </a:lnTo>
                    <a:lnTo>
                      <a:pt x="52638" y="18174"/>
                    </a:lnTo>
                    <a:lnTo>
                      <a:pt x="53006" y="17664"/>
                    </a:lnTo>
                    <a:lnTo>
                      <a:pt x="53479" y="17409"/>
                    </a:lnTo>
                    <a:lnTo>
                      <a:pt x="54163" y="17409"/>
                    </a:lnTo>
                    <a:lnTo>
                      <a:pt x="54846" y="17409"/>
                    </a:lnTo>
                    <a:lnTo>
                      <a:pt x="55740" y="17409"/>
                    </a:lnTo>
                    <a:lnTo>
                      <a:pt x="56424" y="17409"/>
                    </a:lnTo>
                    <a:lnTo>
                      <a:pt x="57423" y="17664"/>
                    </a:lnTo>
                    <a:lnTo>
                      <a:pt x="58106" y="18174"/>
                    </a:lnTo>
                    <a:lnTo>
                      <a:pt x="58948" y="18768"/>
                    </a:lnTo>
                    <a:lnTo>
                      <a:pt x="59631" y="19023"/>
                    </a:lnTo>
                    <a:lnTo>
                      <a:pt x="60315" y="19872"/>
                    </a:lnTo>
                    <a:lnTo>
                      <a:pt x="60841" y="20721"/>
                    </a:lnTo>
                    <a:lnTo>
                      <a:pt x="61524" y="21825"/>
                    </a:lnTo>
                    <a:lnTo>
                      <a:pt x="61682" y="22590"/>
                    </a:lnTo>
                    <a:lnTo>
                      <a:pt x="62050" y="23694"/>
                    </a:lnTo>
                    <a:lnTo>
                      <a:pt x="61893" y="25138"/>
                    </a:lnTo>
                    <a:lnTo>
                      <a:pt x="61893" y="26751"/>
                    </a:lnTo>
                    <a:lnTo>
                      <a:pt x="61682" y="27346"/>
                    </a:lnTo>
                    <a:lnTo>
                      <a:pt x="61524" y="28110"/>
                    </a:lnTo>
                    <a:lnTo>
                      <a:pt x="61367" y="29214"/>
                    </a:lnTo>
                    <a:lnTo>
                      <a:pt x="61209" y="30318"/>
                    </a:lnTo>
                    <a:lnTo>
                      <a:pt x="60841" y="31422"/>
                    </a:lnTo>
                    <a:lnTo>
                      <a:pt x="60683" y="32866"/>
                    </a:lnTo>
                    <a:lnTo>
                      <a:pt x="60525" y="33970"/>
                    </a:lnTo>
                    <a:lnTo>
                      <a:pt x="60315" y="35583"/>
                    </a:lnTo>
                    <a:lnTo>
                      <a:pt x="60000" y="36942"/>
                    </a:lnTo>
                    <a:lnTo>
                      <a:pt x="59631" y="38386"/>
                    </a:lnTo>
                    <a:lnTo>
                      <a:pt x="59316" y="40000"/>
                    </a:lnTo>
                    <a:lnTo>
                      <a:pt x="59158" y="41698"/>
                    </a:lnTo>
                    <a:lnTo>
                      <a:pt x="58790" y="43312"/>
                    </a:lnTo>
                    <a:lnTo>
                      <a:pt x="58632" y="45010"/>
                    </a:lnTo>
                    <a:lnTo>
                      <a:pt x="58264" y="46624"/>
                    </a:lnTo>
                    <a:lnTo>
                      <a:pt x="58106" y="48577"/>
                    </a:lnTo>
                    <a:lnTo>
                      <a:pt x="57791" y="49936"/>
                    </a:lnTo>
                    <a:lnTo>
                      <a:pt x="57423" y="51549"/>
                    </a:lnTo>
                    <a:lnTo>
                      <a:pt x="57107" y="53248"/>
                    </a:lnTo>
                    <a:lnTo>
                      <a:pt x="56897" y="55201"/>
                    </a:lnTo>
                    <a:lnTo>
                      <a:pt x="56581" y="56560"/>
                    </a:lnTo>
                    <a:lnTo>
                      <a:pt x="56581" y="58174"/>
                    </a:lnTo>
                    <a:lnTo>
                      <a:pt x="56424" y="59617"/>
                    </a:lnTo>
                    <a:lnTo>
                      <a:pt x="56213" y="61231"/>
                    </a:lnTo>
                    <a:lnTo>
                      <a:pt x="56056" y="62335"/>
                    </a:lnTo>
                    <a:lnTo>
                      <a:pt x="55898" y="63694"/>
                    </a:lnTo>
                    <a:lnTo>
                      <a:pt x="55898" y="64798"/>
                    </a:lnTo>
                    <a:lnTo>
                      <a:pt x="55898" y="66242"/>
                    </a:lnTo>
                    <a:lnTo>
                      <a:pt x="55740" y="67006"/>
                    </a:lnTo>
                    <a:lnTo>
                      <a:pt x="55740" y="67855"/>
                    </a:lnTo>
                    <a:lnTo>
                      <a:pt x="55898" y="68959"/>
                    </a:lnTo>
                    <a:lnTo>
                      <a:pt x="55898" y="69808"/>
                    </a:lnTo>
                    <a:lnTo>
                      <a:pt x="56056" y="70658"/>
                    </a:lnTo>
                    <a:lnTo>
                      <a:pt x="56424" y="71762"/>
                    </a:lnTo>
                    <a:lnTo>
                      <a:pt x="56739" y="73121"/>
                    </a:lnTo>
                    <a:lnTo>
                      <a:pt x="57423" y="74225"/>
                    </a:lnTo>
                    <a:lnTo>
                      <a:pt x="57949" y="75074"/>
                    </a:lnTo>
                    <a:lnTo>
                      <a:pt x="58632" y="76178"/>
                    </a:lnTo>
                    <a:lnTo>
                      <a:pt x="59316" y="76942"/>
                    </a:lnTo>
                    <a:lnTo>
                      <a:pt x="60157" y="77791"/>
                    </a:lnTo>
                    <a:lnTo>
                      <a:pt x="60841" y="78046"/>
                    </a:lnTo>
                    <a:lnTo>
                      <a:pt x="61682" y="78641"/>
                    </a:lnTo>
                    <a:lnTo>
                      <a:pt x="62208" y="78895"/>
                    </a:lnTo>
                    <a:lnTo>
                      <a:pt x="63049" y="79150"/>
                    </a:lnTo>
                    <a:lnTo>
                      <a:pt x="63733" y="78895"/>
                    </a:lnTo>
                    <a:lnTo>
                      <a:pt x="64259" y="78641"/>
                    </a:lnTo>
                    <a:lnTo>
                      <a:pt x="64785" y="78046"/>
                    </a:lnTo>
                    <a:lnTo>
                      <a:pt x="65311" y="77282"/>
                    </a:lnTo>
                    <a:lnTo>
                      <a:pt x="65311" y="76687"/>
                    </a:lnTo>
                    <a:lnTo>
                      <a:pt x="65626" y="75838"/>
                    </a:lnTo>
                    <a:lnTo>
                      <a:pt x="65784" y="74734"/>
                    </a:lnTo>
                    <a:lnTo>
                      <a:pt x="66152" y="73375"/>
                    </a:lnTo>
                    <a:lnTo>
                      <a:pt x="66310" y="72016"/>
                    </a:lnTo>
                    <a:lnTo>
                      <a:pt x="66468" y="70658"/>
                    </a:lnTo>
                    <a:lnTo>
                      <a:pt x="66836" y="68704"/>
                    </a:lnTo>
                    <a:lnTo>
                      <a:pt x="67151" y="67006"/>
                    </a:lnTo>
                    <a:lnTo>
                      <a:pt x="67151" y="65902"/>
                    </a:lnTo>
                    <a:lnTo>
                      <a:pt x="67361" y="64798"/>
                    </a:lnTo>
                    <a:lnTo>
                      <a:pt x="67519" y="63694"/>
                    </a:lnTo>
                    <a:lnTo>
                      <a:pt x="67677" y="62929"/>
                    </a:lnTo>
                    <a:lnTo>
                      <a:pt x="67677" y="61486"/>
                    </a:lnTo>
                    <a:lnTo>
                      <a:pt x="67835" y="60721"/>
                    </a:lnTo>
                    <a:lnTo>
                      <a:pt x="68045" y="59278"/>
                    </a:lnTo>
                    <a:lnTo>
                      <a:pt x="68203" y="58513"/>
                    </a:lnTo>
                    <a:lnTo>
                      <a:pt x="68203" y="57070"/>
                    </a:lnTo>
                    <a:lnTo>
                      <a:pt x="68518" y="55966"/>
                    </a:lnTo>
                    <a:lnTo>
                      <a:pt x="68518" y="54607"/>
                    </a:lnTo>
                    <a:lnTo>
                      <a:pt x="68729" y="53757"/>
                    </a:lnTo>
                    <a:lnTo>
                      <a:pt x="68886" y="52399"/>
                    </a:lnTo>
                    <a:lnTo>
                      <a:pt x="69044" y="51295"/>
                    </a:lnTo>
                    <a:lnTo>
                      <a:pt x="69202" y="49936"/>
                    </a:lnTo>
                    <a:lnTo>
                      <a:pt x="69412" y="49087"/>
                    </a:lnTo>
                    <a:lnTo>
                      <a:pt x="69570" y="47728"/>
                    </a:lnTo>
                    <a:lnTo>
                      <a:pt x="69570" y="46624"/>
                    </a:lnTo>
                    <a:lnTo>
                      <a:pt x="69728" y="45265"/>
                    </a:lnTo>
                    <a:lnTo>
                      <a:pt x="69886" y="44161"/>
                    </a:lnTo>
                    <a:lnTo>
                      <a:pt x="70096" y="43057"/>
                    </a:lnTo>
                    <a:lnTo>
                      <a:pt x="70254" y="41698"/>
                    </a:lnTo>
                    <a:lnTo>
                      <a:pt x="70411" y="40594"/>
                    </a:lnTo>
                    <a:lnTo>
                      <a:pt x="70569" y="39745"/>
                    </a:lnTo>
                    <a:lnTo>
                      <a:pt x="70569" y="38386"/>
                    </a:lnTo>
                    <a:lnTo>
                      <a:pt x="70780" y="37537"/>
                    </a:lnTo>
                    <a:lnTo>
                      <a:pt x="70937" y="36178"/>
                    </a:lnTo>
                    <a:lnTo>
                      <a:pt x="71095" y="35329"/>
                    </a:lnTo>
                    <a:lnTo>
                      <a:pt x="71095" y="34225"/>
                    </a:lnTo>
                    <a:lnTo>
                      <a:pt x="71463" y="33121"/>
                    </a:lnTo>
                    <a:lnTo>
                      <a:pt x="71463" y="32271"/>
                    </a:lnTo>
                    <a:lnTo>
                      <a:pt x="71621" y="31422"/>
                    </a:lnTo>
                    <a:lnTo>
                      <a:pt x="71621" y="30658"/>
                    </a:lnTo>
                    <a:lnTo>
                      <a:pt x="71936" y="29554"/>
                    </a:lnTo>
                    <a:lnTo>
                      <a:pt x="71936" y="28704"/>
                    </a:lnTo>
                    <a:lnTo>
                      <a:pt x="72147" y="28110"/>
                    </a:lnTo>
                    <a:lnTo>
                      <a:pt x="72304" y="26496"/>
                    </a:lnTo>
                    <a:lnTo>
                      <a:pt x="72620" y="25647"/>
                    </a:lnTo>
                    <a:lnTo>
                      <a:pt x="72830" y="24288"/>
                    </a:lnTo>
                    <a:lnTo>
                      <a:pt x="72988" y="23439"/>
                    </a:lnTo>
                    <a:lnTo>
                      <a:pt x="73304" y="22929"/>
                    </a:lnTo>
                    <a:lnTo>
                      <a:pt x="73514" y="22590"/>
                    </a:lnTo>
                    <a:lnTo>
                      <a:pt x="73829" y="22080"/>
                    </a:lnTo>
                    <a:lnTo>
                      <a:pt x="74355" y="21825"/>
                    </a:lnTo>
                    <a:lnTo>
                      <a:pt x="75039" y="21231"/>
                    </a:lnTo>
                    <a:lnTo>
                      <a:pt x="75880" y="21231"/>
                    </a:lnTo>
                    <a:lnTo>
                      <a:pt x="76564" y="20976"/>
                    </a:lnTo>
                    <a:lnTo>
                      <a:pt x="77616" y="20976"/>
                    </a:lnTo>
                    <a:lnTo>
                      <a:pt x="78457" y="20976"/>
                    </a:lnTo>
                    <a:lnTo>
                      <a:pt x="79456" y="21231"/>
                    </a:lnTo>
                    <a:lnTo>
                      <a:pt x="80140" y="21231"/>
                    </a:lnTo>
                    <a:lnTo>
                      <a:pt x="81191" y="21825"/>
                    </a:lnTo>
                    <a:lnTo>
                      <a:pt x="82033" y="22080"/>
                    </a:lnTo>
                    <a:lnTo>
                      <a:pt x="82874" y="22335"/>
                    </a:lnTo>
                    <a:lnTo>
                      <a:pt x="83400" y="22929"/>
                    </a:lnTo>
                    <a:lnTo>
                      <a:pt x="84084" y="23439"/>
                    </a:lnTo>
                    <a:lnTo>
                      <a:pt x="84452" y="24033"/>
                    </a:lnTo>
                    <a:lnTo>
                      <a:pt x="84925" y="24543"/>
                    </a:lnTo>
                    <a:lnTo>
                      <a:pt x="84925" y="25138"/>
                    </a:lnTo>
                    <a:lnTo>
                      <a:pt x="85135" y="25902"/>
                    </a:lnTo>
                    <a:lnTo>
                      <a:pt x="85451" y="26751"/>
                    </a:lnTo>
                    <a:lnTo>
                      <a:pt x="85819" y="28450"/>
                    </a:lnTo>
                    <a:lnTo>
                      <a:pt x="85819" y="28959"/>
                    </a:lnTo>
                    <a:lnTo>
                      <a:pt x="85977" y="30063"/>
                    </a:lnTo>
                    <a:lnTo>
                      <a:pt x="86134" y="31167"/>
                    </a:lnTo>
                    <a:lnTo>
                      <a:pt x="86503" y="32271"/>
                    </a:lnTo>
                    <a:lnTo>
                      <a:pt x="86660" y="33121"/>
                    </a:lnTo>
                    <a:lnTo>
                      <a:pt x="86818" y="34479"/>
                    </a:lnTo>
                    <a:lnTo>
                      <a:pt x="87186" y="35583"/>
                    </a:lnTo>
                    <a:lnTo>
                      <a:pt x="87502" y="36942"/>
                    </a:lnTo>
                    <a:lnTo>
                      <a:pt x="87659" y="38386"/>
                    </a:lnTo>
                    <a:lnTo>
                      <a:pt x="87870" y="39745"/>
                    </a:lnTo>
                    <a:lnTo>
                      <a:pt x="88185" y="40849"/>
                    </a:lnTo>
                    <a:lnTo>
                      <a:pt x="88553" y="42462"/>
                    </a:lnTo>
                    <a:lnTo>
                      <a:pt x="88869" y="43906"/>
                    </a:lnTo>
                    <a:lnTo>
                      <a:pt x="89237" y="45520"/>
                    </a:lnTo>
                    <a:lnTo>
                      <a:pt x="89395" y="46878"/>
                    </a:lnTo>
                    <a:lnTo>
                      <a:pt x="89710" y="48577"/>
                    </a:lnTo>
                    <a:lnTo>
                      <a:pt x="90078" y="50191"/>
                    </a:lnTo>
                    <a:lnTo>
                      <a:pt x="90394" y="51889"/>
                    </a:lnTo>
                    <a:lnTo>
                      <a:pt x="90762" y="53503"/>
                    </a:lnTo>
                    <a:lnTo>
                      <a:pt x="91078" y="55201"/>
                    </a:lnTo>
                    <a:lnTo>
                      <a:pt x="91446" y="56815"/>
                    </a:lnTo>
                    <a:lnTo>
                      <a:pt x="91761" y="58768"/>
                    </a:lnTo>
                    <a:lnTo>
                      <a:pt x="92129" y="60382"/>
                    </a:lnTo>
                    <a:lnTo>
                      <a:pt x="92655" y="62335"/>
                    </a:lnTo>
                    <a:lnTo>
                      <a:pt x="92971" y="63694"/>
                    </a:lnTo>
                    <a:lnTo>
                      <a:pt x="93128" y="65647"/>
                    </a:lnTo>
                    <a:lnTo>
                      <a:pt x="93496" y="67006"/>
                    </a:lnTo>
                    <a:lnTo>
                      <a:pt x="94022" y="68959"/>
                    </a:lnTo>
                    <a:lnTo>
                      <a:pt x="94180" y="70658"/>
                    </a:lnTo>
                    <a:lnTo>
                      <a:pt x="94496" y="72271"/>
                    </a:lnTo>
                    <a:lnTo>
                      <a:pt x="94864" y="73970"/>
                    </a:lnTo>
                    <a:lnTo>
                      <a:pt x="95390" y="75838"/>
                    </a:lnTo>
                    <a:lnTo>
                      <a:pt x="95547" y="77282"/>
                    </a:lnTo>
                    <a:lnTo>
                      <a:pt x="95863" y="79150"/>
                    </a:lnTo>
                    <a:lnTo>
                      <a:pt x="96231" y="80594"/>
                    </a:lnTo>
                    <a:lnTo>
                      <a:pt x="96546" y="82208"/>
                    </a:lnTo>
                    <a:lnTo>
                      <a:pt x="96914" y="83906"/>
                    </a:lnTo>
                    <a:lnTo>
                      <a:pt x="97230" y="85265"/>
                    </a:lnTo>
                    <a:lnTo>
                      <a:pt x="97598" y="86878"/>
                    </a:lnTo>
                    <a:lnTo>
                      <a:pt x="97914" y="88322"/>
                    </a:lnTo>
                    <a:lnTo>
                      <a:pt x="98282" y="89426"/>
                    </a:lnTo>
                    <a:lnTo>
                      <a:pt x="98439" y="90785"/>
                    </a:lnTo>
                    <a:lnTo>
                      <a:pt x="98808" y="91889"/>
                    </a:lnTo>
                    <a:lnTo>
                      <a:pt x="99123" y="93248"/>
                    </a:lnTo>
                    <a:lnTo>
                      <a:pt x="99281" y="94352"/>
                    </a:lnTo>
                    <a:lnTo>
                      <a:pt x="99649" y="95456"/>
                    </a:lnTo>
                    <a:lnTo>
                      <a:pt x="99964" y="96560"/>
                    </a:lnTo>
                    <a:lnTo>
                      <a:pt x="100333" y="97664"/>
                    </a:lnTo>
                    <a:lnTo>
                      <a:pt x="100648" y="99363"/>
                    </a:lnTo>
                    <a:lnTo>
                      <a:pt x="101016" y="100976"/>
                    </a:lnTo>
                    <a:lnTo>
                      <a:pt x="101542" y="101825"/>
                    </a:lnTo>
                    <a:lnTo>
                      <a:pt x="101858" y="102929"/>
                    </a:lnTo>
                    <a:lnTo>
                      <a:pt x="102541" y="104288"/>
                    </a:lnTo>
                    <a:lnTo>
                      <a:pt x="103382" y="105647"/>
                    </a:lnTo>
                    <a:lnTo>
                      <a:pt x="104066" y="106496"/>
                    </a:lnTo>
                    <a:lnTo>
                      <a:pt x="104592" y="107346"/>
                    </a:lnTo>
                    <a:lnTo>
                      <a:pt x="105276" y="108450"/>
                    </a:lnTo>
                    <a:lnTo>
                      <a:pt x="105959" y="109299"/>
                    </a:lnTo>
                    <a:lnTo>
                      <a:pt x="106643" y="110063"/>
                    </a:lnTo>
                    <a:lnTo>
                      <a:pt x="107169" y="111167"/>
                    </a:lnTo>
                    <a:lnTo>
                      <a:pt x="108010" y="112016"/>
                    </a:lnTo>
                    <a:lnTo>
                      <a:pt x="108851" y="113121"/>
                    </a:lnTo>
                    <a:lnTo>
                      <a:pt x="109535" y="113970"/>
                    </a:lnTo>
                    <a:lnTo>
                      <a:pt x="110429" y="114819"/>
                    </a:lnTo>
                    <a:lnTo>
                      <a:pt x="111113" y="115583"/>
                    </a:lnTo>
                    <a:lnTo>
                      <a:pt x="111954" y="116433"/>
                    </a:lnTo>
                    <a:lnTo>
                      <a:pt x="112638" y="117027"/>
                    </a:lnTo>
                    <a:lnTo>
                      <a:pt x="113321" y="117537"/>
                    </a:lnTo>
                    <a:lnTo>
                      <a:pt x="114163" y="118131"/>
                    </a:lnTo>
                    <a:lnTo>
                      <a:pt x="114846" y="118641"/>
                    </a:lnTo>
                    <a:lnTo>
                      <a:pt x="115372" y="118895"/>
                    </a:lnTo>
                    <a:lnTo>
                      <a:pt x="116213" y="119490"/>
                    </a:lnTo>
                    <a:lnTo>
                      <a:pt x="116739" y="119490"/>
                    </a:lnTo>
                    <a:lnTo>
                      <a:pt x="117423" y="120000"/>
                    </a:lnTo>
                    <a:lnTo>
                      <a:pt x="118264" y="120000"/>
                    </a:lnTo>
                    <a:lnTo>
                      <a:pt x="119106" y="119490"/>
                    </a:lnTo>
                    <a:lnTo>
                      <a:pt x="119631" y="118386"/>
                    </a:lnTo>
                    <a:lnTo>
                      <a:pt x="120000" y="117027"/>
                    </a:lnTo>
                    <a:lnTo>
                      <a:pt x="120000" y="116178"/>
                    </a:lnTo>
                    <a:lnTo>
                      <a:pt x="120000" y="115583"/>
                    </a:lnTo>
                    <a:lnTo>
                      <a:pt x="119789" y="114479"/>
                    </a:lnTo>
                    <a:lnTo>
                      <a:pt x="119631" y="113715"/>
                    </a:lnTo>
                    <a:lnTo>
                      <a:pt x="119474" y="112611"/>
                    </a:lnTo>
                    <a:lnTo>
                      <a:pt x="119316" y="111167"/>
                    </a:lnTo>
                    <a:lnTo>
                      <a:pt x="119106" y="110063"/>
                    </a:lnTo>
                    <a:lnTo>
                      <a:pt x="118948" y="108704"/>
                    </a:lnTo>
                    <a:lnTo>
                      <a:pt x="118632" y="107091"/>
                    </a:lnTo>
                    <a:lnTo>
                      <a:pt x="118264" y="105392"/>
                    </a:lnTo>
                    <a:lnTo>
                      <a:pt x="117949" y="103439"/>
                    </a:lnTo>
                    <a:lnTo>
                      <a:pt x="117581" y="101825"/>
                    </a:lnTo>
                    <a:lnTo>
                      <a:pt x="117265" y="99872"/>
                    </a:lnTo>
                    <a:lnTo>
                      <a:pt x="116897" y="97919"/>
                    </a:lnTo>
                    <a:lnTo>
                      <a:pt x="116581" y="96050"/>
                    </a:lnTo>
                    <a:lnTo>
                      <a:pt x="116056" y="94097"/>
                    </a:lnTo>
                    <a:lnTo>
                      <a:pt x="115530" y="91634"/>
                    </a:lnTo>
                    <a:lnTo>
                      <a:pt x="115004" y="89426"/>
                    </a:lnTo>
                    <a:lnTo>
                      <a:pt x="114531" y="87218"/>
                    </a:lnTo>
                    <a:lnTo>
                      <a:pt x="114005" y="84670"/>
                    </a:lnTo>
                    <a:lnTo>
                      <a:pt x="113321" y="82208"/>
                    </a:lnTo>
                    <a:lnTo>
                      <a:pt x="112795" y="80000"/>
                    </a:lnTo>
                    <a:lnTo>
                      <a:pt x="112269" y="77282"/>
                    </a:lnTo>
                    <a:lnTo>
                      <a:pt x="111796" y="75074"/>
                    </a:lnTo>
                    <a:lnTo>
                      <a:pt x="111113" y="72271"/>
                    </a:lnTo>
                    <a:lnTo>
                      <a:pt x="110429" y="69808"/>
                    </a:lnTo>
                    <a:lnTo>
                      <a:pt x="109903" y="67006"/>
                    </a:lnTo>
                    <a:lnTo>
                      <a:pt x="109219" y="64543"/>
                    </a:lnTo>
                    <a:lnTo>
                      <a:pt x="108536" y="62080"/>
                    </a:lnTo>
                    <a:lnTo>
                      <a:pt x="108010" y="59278"/>
                    </a:lnTo>
                    <a:lnTo>
                      <a:pt x="107326" y="56815"/>
                    </a:lnTo>
                    <a:lnTo>
                      <a:pt x="106801" y="54352"/>
                    </a:lnTo>
                    <a:lnTo>
                      <a:pt x="106117" y="51549"/>
                    </a:lnTo>
                    <a:lnTo>
                      <a:pt x="105433" y="49087"/>
                    </a:lnTo>
                    <a:lnTo>
                      <a:pt x="104750" y="46624"/>
                    </a:lnTo>
                    <a:lnTo>
                      <a:pt x="104276" y="43906"/>
                    </a:lnTo>
                    <a:lnTo>
                      <a:pt x="103593" y="41358"/>
                    </a:lnTo>
                    <a:lnTo>
                      <a:pt x="103067" y="38895"/>
                    </a:lnTo>
                    <a:lnTo>
                      <a:pt x="102383" y="36433"/>
                    </a:lnTo>
                    <a:lnTo>
                      <a:pt x="101700" y="33970"/>
                    </a:lnTo>
                    <a:lnTo>
                      <a:pt x="101016" y="31422"/>
                    </a:lnTo>
                    <a:lnTo>
                      <a:pt x="100490" y="29214"/>
                    </a:lnTo>
                    <a:lnTo>
                      <a:pt x="99964" y="26751"/>
                    </a:lnTo>
                    <a:lnTo>
                      <a:pt x="99491" y="24798"/>
                    </a:lnTo>
                    <a:lnTo>
                      <a:pt x="98808" y="22335"/>
                    </a:lnTo>
                    <a:lnTo>
                      <a:pt x="98439" y="20382"/>
                    </a:lnTo>
                    <a:lnTo>
                      <a:pt x="97914" y="18513"/>
                    </a:lnTo>
                    <a:lnTo>
                      <a:pt x="97440" y="16560"/>
                    </a:lnTo>
                    <a:lnTo>
                      <a:pt x="96914" y="14607"/>
                    </a:lnTo>
                    <a:lnTo>
                      <a:pt x="96389" y="12993"/>
                    </a:lnTo>
                    <a:lnTo>
                      <a:pt x="95863" y="11295"/>
                    </a:lnTo>
                    <a:lnTo>
                      <a:pt x="95547" y="9681"/>
                    </a:lnTo>
                    <a:lnTo>
                      <a:pt x="95179" y="8237"/>
                    </a:lnTo>
                    <a:lnTo>
                      <a:pt x="94864" y="6878"/>
                    </a:lnTo>
                    <a:lnTo>
                      <a:pt x="94496" y="5520"/>
                    </a:lnTo>
                    <a:lnTo>
                      <a:pt x="94338" y="4416"/>
                    </a:lnTo>
                    <a:lnTo>
                      <a:pt x="94022" y="3312"/>
                    </a:lnTo>
                    <a:lnTo>
                      <a:pt x="93654" y="2462"/>
                    </a:lnTo>
                    <a:lnTo>
                      <a:pt x="93496" y="1358"/>
                    </a:lnTo>
                    <a:lnTo>
                      <a:pt x="93496" y="1104"/>
                    </a:lnTo>
                    <a:lnTo>
                      <a:pt x="93128" y="254"/>
                    </a:lnTo>
                    <a:lnTo>
                      <a:pt x="93128" y="0"/>
                    </a:lnTo>
                    <a:lnTo>
                      <a:pt x="34548" y="4925"/>
                    </a:lnTo>
                    <a:close/>
                  </a:path>
                </a:pathLst>
              </a:custGeom>
              <a:solidFill>
                <a:srgbClr val="FFB3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2" name="Shape 172"/>
              <p:cNvSpPr/>
              <p:nvPr/>
            </p:nvSpPr>
            <p:spPr>
              <a:xfrm>
                <a:off x="1011" y="2162"/>
                <a:ext cx="3678" cy="1977"/>
              </a:xfrm>
              <a:custGeom>
                <a:avLst/>
                <a:gdLst/>
                <a:ahLst/>
                <a:cxnLst/>
                <a:rect l="0" t="0" r="0" b="0"/>
                <a:pathLst>
                  <a:path w="120000" h="120000" extrusionOk="0">
                    <a:moveTo>
                      <a:pt x="30264" y="9028"/>
                    </a:moveTo>
                    <a:lnTo>
                      <a:pt x="30000" y="9357"/>
                    </a:lnTo>
                    <a:lnTo>
                      <a:pt x="29691" y="10095"/>
                    </a:lnTo>
                    <a:lnTo>
                      <a:pt x="29558" y="10670"/>
                    </a:lnTo>
                    <a:lnTo>
                      <a:pt x="29250" y="11162"/>
                    </a:lnTo>
                    <a:lnTo>
                      <a:pt x="29117" y="11983"/>
                    </a:lnTo>
                    <a:lnTo>
                      <a:pt x="28852" y="13050"/>
                    </a:lnTo>
                    <a:lnTo>
                      <a:pt x="28411" y="13871"/>
                    </a:lnTo>
                    <a:lnTo>
                      <a:pt x="27970" y="14938"/>
                    </a:lnTo>
                    <a:lnTo>
                      <a:pt x="27529" y="16251"/>
                    </a:lnTo>
                    <a:lnTo>
                      <a:pt x="27264" y="17564"/>
                    </a:lnTo>
                    <a:lnTo>
                      <a:pt x="26691" y="18960"/>
                    </a:lnTo>
                    <a:lnTo>
                      <a:pt x="26250" y="20273"/>
                    </a:lnTo>
                    <a:lnTo>
                      <a:pt x="25676" y="21833"/>
                    </a:lnTo>
                    <a:lnTo>
                      <a:pt x="25235" y="23720"/>
                    </a:lnTo>
                    <a:lnTo>
                      <a:pt x="24661" y="25034"/>
                    </a:lnTo>
                    <a:lnTo>
                      <a:pt x="23955" y="26922"/>
                    </a:lnTo>
                    <a:lnTo>
                      <a:pt x="23382" y="28563"/>
                    </a:lnTo>
                    <a:lnTo>
                      <a:pt x="22808" y="30697"/>
                    </a:lnTo>
                    <a:lnTo>
                      <a:pt x="22102" y="32257"/>
                    </a:lnTo>
                    <a:lnTo>
                      <a:pt x="21529" y="34391"/>
                    </a:lnTo>
                    <a:lnTo>
                      <a:pt x="20823" y="36525"/>
                    </a:lnTo>
                    <a:lnTo>
                      <a:pt x="20250" y="38659"/>
                    </a:lnTo>
                    <a:lnTo>
                      <a:pt x="19500" y="40547"/>
                    </a:lnTo>
                    <a:lnTo>
                      <a:pt x="18794" y="42681"/>
                    </a:lnTo>
                    <a:lnTo>
                      <a:pt x="18088" y="44815"/>
                    </a:lnTo>
                    <a:lnTo>
                      <a:pt x="17382" y="46949"/>
                    </a:lnTo>
                    <a:lnTo>
                      <a:pt x="16632" y="49083"/>
                    </a:lnTo>
                    <a:lnTo>
                      <a:pt x="15926" y="51463"/>
                    </a:lnTo>
                    <a:lnTo>
                      <a:pt x="15352" y="53597"/>
                    </a:lnTo>
                    <a:lnTo>
                      <a:pt x="14647" y="55978"/>
                    </a:lnTo>
                    <a:lnTo>
                      <a:pt x="13764" y="58112"/>
                    </a:lnTo>
                    <a:lnTo>
                      <a:pt x="13058" y="60492"/>
                    </a:lnTo>
                    <a:lnTo>
                      <a:pt x="12485" y="62626"/>
                    </a:lnTo>
                    <a:lnTo>
                      <a:pt x="11779" y="65088"/>
                    </a:lnTo>
                    <a:lnTo>
                      <a:pt x="10897" y="67222"/>
                    </a:lnTo>
                    <a:lnTo>
                      <a:pt x="10191" y="69357"/>
                    </a:lnTo>
                    <a:lnTo>
                      <a:pt x="9617" y="71491"/>
                    </a:lnTo>
                    <a:lnTo>
                      <a:pt x="8911" y="73871"/>
                    </a:lnTo>
                    <a:lnTo>
                      <a:pt x="8205" y="75759"/>
                    </a:lnTo>
                    <a:lnTo>
                      <a:pt x="7632" y="77893"/>
                    </a:lnTo>
                    <a:lnTo>
                      <a:pt x="6882" y="80027"/>
                    </a:lnTo>
                    <a:lnTo>
                      <a:pt x="6485" y="82161"/>
                    </a:lnTo>
                    <a:lnTo>
                      <a:pt x="5735" y="84295"/>
                    </a:lnTo>
                    <a:lnTo>
                      <a:pt x="5161" y="86101"/>
                    </a:lnTo>
                    <a:lnTo>
                      <a:pt x="4588" y="87989"/>
                    </a:lnTo>
                    <a:lnTo>
                      <a:pt x="4191" y="89876"/>
                    </a:lnTo>
                    <a:lnTo>
                      <a:pt x="3750" y="91764"/>
                    </a:lnTo>
                    <a:lnTo>
                      <a:pt x="3176" y="93324"/>
                    </a:lnTo>
                    <a:lnTo>
                      <a:pt x="2602" y="94965"/>
                    </a:lnTo>
                    <a:lnTo>
                      <a:pt x="2294" y="96525"/>
                    </a:lnTo>
                    <a:lnTo>
                      <a:pt x="1897" y="98166"/>
                    </a:lnTo>
                    <a:lnTo>
                      <a:pt x="1588" y="99480"/>
                    </a:lnTo>
                    <a:lnTo>
                      <a:pt x="1323" y="100793"/>
                    </a:lnTo>
                    <a:lnTo>
                      <a:pt x="1014" y="102435"/>
                    </a:lnTo>
                    <a:lnTo>
                      <a:pt x="573" y="103502"/>
                    </a:lnTo>
                    <a:lnTo>
                      <a:pt x="441" y="104569"/>
                    </a:lnTo>
                    <a:lnTo>
                      <a:pt x="176" y="105636"/>
                    </a:lnTo>
                    <a:lnTo>
                      <a:pt x="176" y="106703"/>
                    </a:lnTo>
                    <a:lnTo>
                      <a:pt x="0" y="108016"/>
                    </a:lnTo>
                    <a:lnTo>
                      <a:pt x="176" y="109083"/>
                    </a:lnTo>
                    <a:lnTo>
                      <a:pt x="441" y="110642"/>
                    </a:lnTo>
                    <a:lnTo>
                      <a:pt x="1323" y="112038"/>
                    </a:lnTo>
                    <a:lnTo>
                      <a:pt x="1588" y="112777"/>
                    </a:lnTo>
                    <a:lnTo>
                      <a:pt x="2161" y="113351"/>
                    </a:lnTo>
                    <a:lnTo>
                      <a:pt x="2735" y="113844"/>
                    </a:lnTo>
                    <a:lnTo>
                      <a:pt x="3441" y="114911"/>
                    </a:lnTo>
                    <a:lnTo>
                      <a:pt x="4014" y="115239"/>
                    </a:lnTo>
                    <a:lnTo>
                      <a:pt x="4764" y="115978"/>
                    </a:lnTo>
                    <a:lnTo>
                      <a:pt x="5602" y="116552"/>
                    </a:lnTo>
                    <a:lnTo>
                      <a:pt x="6308" y="117045"/>
                    </a:lnTo>
                    <a:lnTo>
                      <a:pt x="7058" y="117619"/>
                    </a:lnTo>
                    <a:lnTo>
                      <a:pt x="7897" y="118112"/>
                    </a:lnTo>
                    <a:lnTo>
                      <a:pt x="8779" y="118686"/>
                    </a:lnTo>
                    <a:lnTo>
                      <a:pt x="9617" y="118932"/>
                    </a:lnTo>
                    <a:lnTo>
                      <a:pt x="10500" y="119179"/>
                    </a:lnTo>
                    <a:lnTo>
                      <a:pt x="11338" y="119507"/>
                    </a:lnTo>
                    <a:lnTo>
                      <a:pt x="12220" y="119507"/>
                    </a:lnTo>
                    <a:lnTo>
                      <a:pt x="13058" y="119753"/>
                    </a:lnTo>
                    <a:lnTo>
                      <a:pt x="13941" y="119753"/>
                    </a:lnTo>
                    <a:lnTo>
                      <a:pt x="14779" y="120000"/>
                    </a:lnTo>
                    <a:lnTo>
                      <a:pt x="15661" y="120000"/>
                    </a:lnTo>
                    <a:lnTo>
                      <a:pt x="16500" y="120000"/>
                    </a:lnTo>
                    <a:lnTo>
                      <a:pt x="17205" y="119753"/>
                    </a:lnTo>
                    <a:lnTo>
                      <a:pt x="17955" y="119753"/>
                    </a:lnTo>
                    <a:lnTo>
                      <a:pt x="18661" y="119507"/>
                    </a:lnTo>
                    <a:lnTo>
                      <a:pt x="19367" y="119179"/>
                    </a:lnTo>
                    <a:lnTo>
                      <a:pt x="19941" y="118686"/>
                    </a:lnTo>
                    <a:lnTo>
                      <a:pt x="20647" y="118112"/>
                    </a:lnTo>
                    <a:lnTo>
                      <a:pt x="21220" y="117619"/>
                    </a:lnTo>
                    <a:lnTo>
                      <a:pt x="21794" y="117373"/>
                    </a:lnTo>
                    <a:lnTo>
                      <a:pt x="22235" y="116306"/>
                    </a:lnTo>
                    <a:lnTo>
                      <a:pt x="22808" y="114911"/>
                    </a:lnTo>
                    <a:lnTo>
                      <a:pt x="23117" y="113844"/>
                    </a:lnTo>
                    <a:lnTo>
                      <a:pt x="23382" y="113105"/>
                    </a:lnTo>
                    <a:lnTo>
                      <a:pt x="23823" y="112038"/>
                    </a:lnTo>
                    <a:lnTo>
                      <a:pt x="24088" y="110971"/>
                    </a:lnTo>
                    <a:lnTo>
                      <a:pt x="24397" y="109575"/>
                    </a:lnTo>
                    <a:lnTo>
                      <a:pt x="24838" y="108262"/>
                    </a:lnTo>
                    <a:lnTo>
                      <a:pt x="25102" y="106949"/>
                    </a:lnTo>
                    <a:lnTo>
                      <a:pt x="25544" y="105636"/>
                    </a:lnTo>
                    <a:lnTo>
                      <a:pt x="25985" y="103994"/>
                    </a:lnTo>
                    <a:lnTo>
                      <a:pt x="26382" y="102435"/>
                    </a:lnTo>
                    <a:lnTo>
                      <a:pt x="26691" y="100793"/>
                    </a:lnTo>
                    <a:lnTo>
                      <a:pt x="27264" y="99233"/>
                    </a:lnTo>
                    <a:lnTo>
                      <a:pt x="27529" y="97099"/>
                    </a:lnTo>
                    <a:lnTo>
                      <a:pt x="27970" y="95458"/>
                    </a:lnTo>
                    <a:lnTo>
                      <a:pt x="28411" y="93324"/>
                    </a:lnTo>
                    <a:lnTo>
                      <a:pt x="28852" y="91436"/>
                    </a:lnTo>
                    <a:lnTo>
                      <a:pt x="29250" y="89302"/>
                    </a:lnTo>
                    <a:lnTo>
                      <a:pt x="29691" y="87496"/>
                    </a:lnTo>
                    <a:lnTo>
                      <a:pt x="30132" y="85362"/>
                    </a:lnTo>
                    <a:lnTo>
                      <a:pt x="30705" y="83228"/>
                    </a:lnTo>
                    <a:lnTo>
                      <a:pt x="31147" y="81094"/>
                    </a:lnTo>
                    <a:lnTo>
                      <a:pt x="31544" y="78960"/>
                    </a:lnTo>
                    <a:lnTo>
                      <a:pt x="31985" y="76826"/>
                    </a:lnTo>
                    <a:lnTo>
                      <a:pt x="32426" y="74692"/>
                    </a:lnTo>
                    <a:lnTo>
                      <a:pt x="32867" y="72558"/>
                    </a:lnTo>
                    <a:lnTo>
                      <a:pt x="33441" y="70424"/>
                    </a:lnTo>
                    <a:lnTo>
                      <a:pt x="33838" y="68290"/>
                    </a:lnTo>
                    <a:lnTo>
                      <a:pt x="34411" y="66155"/>
                    </a:lnTo>
                    <a:lnTo>
                      <a:pt x="34720" y="63693"/>
                    </a:lnTo>
                    <a:lnTo>
                      <a:pt x="35117" y="61559"/>
                    </a:lnTo>
                    <a:lnTo>
                      <a:pt x="35558" y="59179"/>
                    </a:lnTo>
                    <a:lnTo>
                      <a:pt x="36000" y="57291"/>
                    </a:lnTo>
                    <a:lnTo>
                      <a:pt x="36441" y="54911"/>
                    </a:lnTo>
                    <a:lnTo>
                      <a:pt x="36838" y="52777"/>
                    </a:lnTo>
                    <a:lnTo>
                      <a:pt x="37279" y="50642"/>
                    </a:lnTo>
                    <a:lnTo>
                      <a:pt x="37720" y="48755"/>
                    </a:lnTo>
                    <a:lnTo>
                      <a:pt x="38161" y="46621"/>
                    </a:lnTo>
                    <a:lnTo>
                      <a:pt x="38426" y="44815"/>
                    </a:lnTo>
                    <a:lnTo>
                      <a:pt x="38867" y="42681"/>
                    </a:lnTo>
                    <a:lnTo>
                      <a:pt x="39308" y="40793"/>
                    </a:lnTo>
                    <a:lnTo>
                      <a:pt x="39573" y="38905"/>
                    </a:lnTo>
                    <a:lnTo>
                      <a:pt x="40014" y="37099"/>
                    </a:lnTo>
                    <a:lnTo>
                      <a:pt x="40279" y="35212"/>
                    </a:lnTo>
                    <a:lnTo>
                      <a:pt x="40720" y="33898"/>
                    </a:lnTo>
                    <a:lnTo>
                      <a:pt x="41029" y="32010"/>
                    </a:lnTo>
                    <a:lnTo>
                      <a:pt x="41294" y="30697"/>
                    </a:lnTo>
                    <a:lnTo>
                      <a:pt x="41602" y="29056"/>
                    </a:lnTo>
                    <a:lnTo>
                      <a:pt x="41867" y="27742"/>
                    </a:lnTo>
                    <a:lnTo>
                      <a:pt x="42000" y="26101"/>
                    </a:lnTo>
                    <a:lnTo>
                      <a:pt x="42308" y="25034"/>
                    </a:lnTo>
                    <a:lnTo>
                      <a:pt x="42573" y="23967"/>
                    </a:lnTo>
                    <a:lnTo>
                      <a:pt x="42882" y="22900"/>
                    </a:lnTo>
                    <a:lnTo>
                      <a:pt x="43014" y="22161"/>
                    </a:lnTo>
                    <a:lnTo>
                      <a:pt x="43147" y="21094"/>
                    </a:lnTo>
                    <a:lnTo>
                      <a:pt x="43323" y="20273"/>
                    </a:lnTo>
                    <a:lnTo>
                      <a:pt x="43588" y="19699"/>
                    </a:lnTo>
                    <a:lnTo>
                      <a:pt x="43720" y="18632"/>
                    </a:lnTo>
                    <a:lnTo>
                      <a:pt x="44029" y="18385"/>
                    </a:lnTo>
                    <a:lnTo>
                      <a:pt x="44470" y="17564"/>
                    </a:lnTo>
                    <a:lnTo>
                      <a:pt x="45308" y="17072"/>
                    </a:lnTo>
                    <a:lnTo>
                      <a:pt x="45882" y="17072"/>
                    </a:lnTo>
                    <a:lnTo>
                      <a:pt x="46455" y="16826"/>
                    </a:lnTo>
                    <a:lnTo>
                      <a:pt x="47029" y="16826"/>
                    </a:lnTo>
                    <a:lnTo>
                      <a:pt x="47602" y="17072"/>
                    </a:lnTo>
                    <a:lnTo>
                      <a:pt x="48176" y="17072"/>
                    </a:lnTo>
                    <a:lnTo>
                      <a:pt x="48617" y="17318"/>
                    </a:lnTo>
                    <a:lnTo>
                      <a:pt x="49191" y="17318"/>
                    </a:lnTo>
                    <a:lnTo>
                      <a:pt x="49764" y="17893"/>
                    </a:lnTo>
                    <a:lnTo>
                      <a:pt x="50470" y="18632"/>
                    </a:lnTo>
                    <a:lnTo>
                      <a:pt x="50779" y="20027"/>
                    </a:lnTo>
                    <a:lnTo>
                      <a:pt x="50602" y="20273"/>
                    </a:lnTo>
                    <a:lnTo>
                      <a:pt x="50602" y="21094"/>
                    </a:lnTo>
                    <a:lnTo>
                      <a:pt x="50602" y="21833"/>
                    </a:lnTo>
                    <a:lnTo>
                      <a:pt x="50470" y="23228"/>
                    </a:lnTo>
                    <a:lnTo>
                      <a:pt x="50338" y="24541"/>
                    </a:lnTo>
                    <a:lnTo>
                      <a:pt x="50205" y="25854"/>
                    </a:lnTo>
                    <a:lnTo>
                      <a:pt x="50029" y="26675"/>
                    </a:lnTo>
                    <a:lnTo>
                      <a:pt x="50029" y="27496"/>
                    </a:lnTo>
                    <a:lnTo>
                      <a:pt x="49897" y="28563"/>
                    </a:lnTo>
                    <a:lnTo>
                      <a:pt x="49897" y="29302"/>
                    </a:lnTo>
                    <a:lnTo>
                      <a:pt x="49764" y="30123"/>
                    </a:lnTo>
                    <a:lnTo>
                      <a:pt x="49632" y="31190"/>
                    </a:lnTo>
                    <a:lnTo>
                      <a:pt x="49455" y="32257"/>
                    </a:lnTo>
                    <a:lnTo>
                      <a:pt x="49455" y="33324"/>
                    </a:lnTo>
                    <a:lnTo>
                      <a:pt x="49323" y="34391"/>
                    </a:lnTo>
                    <a:lnTo>
                      <a:pt x="49191" y="35458"/>
                    </a:lnTo>
                    <a:lnTo>
                      <a:pt x="49058" y="36525"/>
                    </a:lnTo>
                    <a:lnTo>
                      <a:pt x="49058" y="37838"/>
                    </a:lnTo>
                    <a:lnTo>
                      <a:pt x="48882" y="38905"/>
                    </a:lnTo>
                    <a:lnTo>
                      <a:pt x="48750" y="39972"/>
                    </a:lnTo>
                    <a:lnTo>
                      <a:pt x="48617" y="41039"/>
                    </a:lnTo>
                    <a:lnTo>
                      <a:pt x="48485" y="42352"/>
                    </a:lnTo>
                    <a:lnTo>
                      <a:pt x="48308" y="43419"/>
                    </a:lnTo>
                    <a:lnTo>
                      <a:pt x="48308" y="44815"/>
                    </a:lnTo>
                    <a:lnTo>
                      <a:pt x="48176" y="46128"/>
                    </a:lnTo>
                    <a:lnTo>
                      <a:pt x="48176" y="47195"/>
                    </a:lnTo>
                    <a:lnTo>
                      <a:pt x="48044" y="48262"/>
                    </a:lnTo>
                    <a:lnTo>
                      <a:pt x="47911" y="49575"/>
                    </a:lnTo>
                    <a:lnTo>
                      <a:pt x="47735" y="50642"/>
                    </a:lnTo>
                    <a:lnTo>
                      <a:pt x="47602" y="51709"/>
                    </a:lnTo>
                    <a:lnTo>
                      <a:pt x="47602" y="53023"/>
                    </a:lnTo>
                    <a:lnTo>
                      <a:pt x="47470" y="54090"/>
                    </a:lnTo>
                    <a:lnTo>
                      <a:pt x="47338" y="55157"/>
                    </a:lnTo>
                    <a:lnTo>
                      <a:pt x="47338" y="56552"/>
                    </a:lnTo>
                    <a:lnTo>
                      <a:pt x="47161" y="57619"/>
                    </a:lnTo>
                    <a:lnTo>
                      <a:pt x="47029" y="58686"/>
                    </a:lnTo>
                    <a:lnTo>
                      <a:pt x="47029" y="59753"/>
                    </a:lnTo>
                    <a:lnTo>
                      <a:pt x="47029" y="60820"/>
                    </a:lnTo>
                    <a:lnTo>
                      <a:pt x="46897" y="61887"/>
                    </a:lnTo>
                    <a:lnTo>
                      <a:pt x="46897" y="62626"/>
                    </a:lnTo>
                    <a:lnTo>
                      <a:pt x="46897" y="63693"/>
                    </a:lnTo>
                    <a:lnTo>
                      <a:pt x="46897" y="64760"/>
                    </a:lnTo>
                    <a:lnTo>
                      <a:pt x="46897" y="66402"/>
                    </a:lnTo>
                    <a:lnTo>
                      <a:pt x="46897" y="67961"/>
                    </a:lnTo>
                    <a:lnTo>
                      <a:pt x="46897" y="69357"/>
                    </a:lnTo>
                    <a:lnTo>
                      <a:pt x="46897" y="70916"/>
                    </a:lnTo>
                    <a:lnTo>
                      <a:pt x="47029" y="71737"/>
                    </a:lnTo>
                    <a:lnTo>
                      <a:pt x="47161" y="72558"/>
                    </a:lnTo>
                    <a:lnTo>
                      <a:pt x="47470" y="73050"/>
                    </a:lnTo>
                    <a:lnTo>
                      <a:pt x="47735" y="73625"/>
                    </a:lnTo>
                    <a:lnTo>
                      <a:pt x="48485" y="73871"/>
                    </a:lnTo>
                    <a:lnTo>
                      <a:pt x="49323" y="74117"/>
                    </a:lnTo>
                    <a:lnTo>
                      <a:pt x="49764" y="74117"/>
                    </a:lnTo>
                    <a:lnTo>
                      <a:pt x="50205" y="74117"/>
                    </a:lnTo>
                    <a:lnTo>
                      <a:pt x="50779" y="74117"/>
                    </a:lnTo>
                    <a:lnTo>
                      <a:pt x="51352" y="74117"/>
                    </a:lnTo>
                    <a:lnTo>
                      <a:pt x="51926" y="74117"/>
                    </a:lnTo>
                    <a:lnTo>
                      <a:pt x="52500" y="74117"/>
                    </a:lnTo>
                    <a:lnTo>
                      <a:pt x="53073" y="74117"/>
                    </a:lnTo>
                    <a:lnTo>
                      <a:pt x="53779" y="74117"/>
                    </a:lnTo>
                    <a:lnTo>
                      <a:pt x="54352" y="74117"/>
                    </a:lnTo>
                    <a:lnTo>
                      <a:pt x="55058" y="74117"/>
                    </a:lnTo>
                    <a:lnTo>
                      <a:pt x="55632" y="73871"/>
                    </a:lnTo>
                    <a:lnTo>
                      <a:pt x="56338" y="73871"/>
                    </a:lnTo>
                    <a:lnTo>
                      <a:pt x="56911" y="73625"/>
                    </a:lnTo>
                    <a:lnTo>
                      <a:pt x="57485" y="73296"/>
                    </a:lnTo>
                    <a:lnTo>
                      <a:pt x="58058" y="73296"/>
                    </a:lnTo>
                    <a:lnTo>
                      <a:pt x="58808" y="73050"/>
                    </a:lnTo>
                    <a:lnTo>
                      <a:pt x="59382" y="72804"/>
                    </a:lnTo>
                    <a:lnTo>
                      <a:pt x="59779" y="72558"/>
                    </a:lnTo>
                    <a:lnTo>
                      <a:pt x="60352" y="72229"/>
                    </a:lnTo>
                    <a:lnTo>
                      <a:pt x="60926" y="71983"/>
                    </a:lnTo>
                    <a:lnTo>
                      <a:pt x="61367" y="71737"/>
                    </a:lnTo>
                    <a:lnTo>
                      <a:pt x="61941" y="71491"/>
                    </a:lnTo>
                    <a:lnTo>
                      <a:pt x="62250" y="70916"/>
                    </a:lnTo>
                    <a:lnTo>
                      <a:pt x="62647" y="70916"/>
                    </a:lnTo>
                    <a:lnTo>
                      <a:pt x="63397" y="70095"/>
                    </a:lnTo>
                    <a:lnTo>
                      <a:pt x="63794" y="69357"/>
                    </a:lnTo>
                    <a:lnTo>
                      <a:pt x="63970" y="68782"/>
                    </a:lnTo>
                    <a:lnTo>
                      <a:pt x="63970" y="67961"/>
                    </a:lnTo>
                    <a:lnTo>
                      <a:pt x="64102" y="66648"/>
                    </a:lnTo>
                    <a:lnTo>
                      <a:pt x="64235" y="65827"/>
                    </a:lnTo>
                    <a:lnTo>
                      <a:pt x="64235" y="64268"/>
                    </a:lnTo>
                    <a:lnTo>
                      <a:pt x="64367" y="62954"/>
                    </a:lnTo>
                    <a:lnTo>
                      <a:pt x="64367" y="61313"/>
                    </a:lnTo>
                    <a:lnTo>
                      <a:pt x="64367" y="59753"/>
                    </a:lnTo>
                    <a:lnTo>
                      <a:pt x="64367" y="58686"/>
                    </a:lnTo>
                    <a:lnTo>
                      <a:pt x="64367" y="57619"/>
                    </a:lnTo>
                    <a:lnTo>
                      <a:pt x="64367" y="56798"/>
                    </a:lnTo>
                    <a:lnTo>
                      <a:pt x="64367" y="55731"/>
                    </a:lnTo>
                    <a:lnTo>
                      <a:pt x="64367" y="54664"/>
                    </a:lnTo>
                    <a:lnTo>
                      <a:pt x="64367" y="53597"/>
                    </a:lnTo>
                    <a:lnTo>
                      <a:pt x="64367" y="52530"/>
                    </a:lnTo>
                    <a:lnTo>
                      <a:pt x="64367" y="51463"/>
                    </a:lnTo>
                    <a:lnTo>
                      <a:pt x="64235" y="50396"/>
                    </a:lnTo>
                    <a:lnTo>
                      <a:pt x="64235" y="49329"/>
                    </a:lnTo>
                    <a:lnTo>
                      <a:pt x="64235" y="48016"/>
                    </a:lnTo>
                    <a:lnTo>
                      <a:pt x="64235" y="47195"/>
                    </a:lnTo>
                    <a:lnTo>
                      <a:pt x="64235" y="46128"/>
                    </a:lnTo>
                    <a:lnTo>
                      <a:pt x="64235" y="44815"/>
                    </a:lnTo>
                    <a:lnTo>
                      <a:pt x="64235" y="43748"/>
                    </a:lnTo>
                    <a:lnTo>
                      <a:pt x="64235" y="42681"/>
                    </a:lnTo>
                    <a:lnTo>
                      <a:pt x="64235" y="41367"/>
                    </a:lnTo>
                    <a:lnTo>
                      <a:pt x="64235" y="40300"/>
                    </a:lnTo>
                    <a:lnTo>
                      <a:pt x="64102" y="39233"/>
                    </a:lnTo>
                    <a:lnTo>
                      <a:pt x="64102" y="38166"/>
                    </a:lnTo>
                    <a:lnTo>
                      <a:pt x="63970" y="37099"/>
                    </a:lnTo>
                    <a:lnTo>
                      <a:pt x="63970" y="36032"/>
                    </a:lnTo>
                    <a:lnTo>
                      <a:pt x="63970" y="34965"/>
                    </a:lnTo>
                    <a:lnTo>
                      <a:pt x="63970" y="33898"/>
                    </a:lnTo>
                    <a:lnTo>
                      <a:pt x="63970" y="32831"/>
                    </a:lnTo>
                    <a:lnTo>
                      <a:pt x="63970" y="31764"/>
                    </a:lnTo>
                    <a:lnTo>
                      <a:pt x="63970" y="30697"/>
                    </a:lnTo>
                    <a:lnTo>
                      <a:pt x="63970" y="29876"/>
                    </a:lnTo>
                    <a:lnTo>
                      <a:pt x="63970" y="28809"/>
                    </a:lnTo>
                    <a:lnTo>
                      <a:pt x="63970" y="27742"/>
                    </a:lnTo>
                    <a:lnTo>
                      <a:pt x="63970" y="26922"/>
                    </a:lnTo>
                    <a:lnTo>
                      <a:pt x="63970" y="26101"/>
                    </a:lnTo>
                    <a:lnTo>
                      <a:pt x="63970" y="25362"/>
                    </a:lnTo>
                    <a:lnTo>
                      <a:pt x="63970" y="24295"/>
                    </a:lnTo>
                    <a:lnTo>
                      <a:pt x="63970" y="23474"/>
                    </a:lnTo>
                    <a:lnTo>
                      <a:pt x="63970" y="22653"/>
                    </a:lnTo>
                    <a:lnTo>
                      <a:pt x="63970" y="21340"/>
                    </a:lnTo>
                    <a:lnTo>
                      <a:pt x="63970" y="20273"/>
                    </a:lnTo>
                    <a:lnTo>
                      <a:pt x="63970" y="19206"/>
                    </a:lnTo>
                    <a:lnTo>
                      <a:pt x="64102" y="18385"/>
                    </a:lnTo>
                    <a:lnTo>
                      <a:pt x="64235" y="17893"/>
                    </a:lnTo>
                    <a:lnTo>
                      <a:pt x="64367" y="17318"/>
                    </a:lnTo>
                    <a:lnTo>
                      <a:pt x="64676" y="16826"/>
                    </a:lnTo>
                    <a:lnTo>
                      <a:pt x="65117" y="16251"/>
                    </a:lnTo>
                    <a:lnTo>
                      <a:pt x="65514" y="15759"/>
                    </a:lnTo>
                    <a:lnTo>
                      <a:pt x="65955" y="15430"/>
                    </a:lnTo>
                    <a:lnTo>
                      <a:pt x="66529" y="15184"/>
                    </a:lnTo>
                    <a:lnTo>
                      <a:pt x="67102" y="14938"/>
                    </a:lnTo>
                    <a:lnTo>
                      <a:pt x="67676" y="14938"/>
                    </a:lnTo>
                    <a:lnTo>
                      <a:pt x="68382" y="15184"/>
                    </a:lnTo>
                    <a:lnTo>
                      <a:pt x="68955" y="15184"/>
                    </a:lnTo>
                    <a:lnTo>
                      <a:pt x="69529" y="15184"/>
                    </a:lnTo>
                    <a:lnTo>
                      <a:pt x="70102" y="15430"/>
                    </a:lnTo>
                    <a:lnTo>
                      <a:pt x="70676" y="16005"/>
                    </a:lnTo>
                    <a:lnTo>
                      <a:pt x="71117" y="16497"/>
                    </a:lnTo>
                    <a:lnTo>
                      <a:pt x="71558" y="17072"/>
                    </a:lnTo>
                    <a:lnTo>
                      <a:pt x="72000" y="17564"/>
                    </a:lnTo>
                    <a:lnTo>
                      <a:pt x="72264" y="18385"/>
                    </a:lnTo>
                    <a:lnTo>
                      <a:pt x="72264" y="18960"/>
                    </a:lnTo>
                    <a:lnTo>
                      <a:pt x="72573" y="20027"/>
                    </a:lnTo>
                    <a:lnTo>
                      <a:pt x="72705" y="20273"/>
                    </a:lnTo>
                    <a:lnTo>
                      <a:pt x="72838" y="21094"/>
                    </a:lnTo>
                    <a:lnTo>
                      <a:pt x="72970" y="22161"/>
                    </a:lnTo>
                    <a:lnTo>
                      <a:pt x="73279" y="23228"/>
                    </a:lnTo>
                    <a:lnTo>
                      <a:pt x="73411" y="23967"/>
                    </a:lnTo>
                    <a:lnTo>
                      <a:pt x="73544" y="25034"/>
                    </a:lnTo>
                    <a:lnTo>
                      <a:pt x="73852" y="26101"/>
                    </a:lnTo>
                    <a:lnTo>
                      <a:pt x="74117" y="27742"/>
                    </a:lnTo>
                    <a:lnTo>
                      <a:pt x="74426" y="29056"/>
                    </a:lnTo>
                    <a:lnTo>
                      <a:pt x="74691" y="30369"/>
                    </a:lnTo>
                    <a:lnTo>
                      <a:pt x="75000" y="32010"/>
                    </a:lnTo>
                    <a:lnTo>
                      <a:pt x="75264" y="33570"/>
                    </a:lnTo>
                    <a:lnTo>
                      <a:pt x="75573" y="34965"/>
                    </a:lnTo>
                    <a:lnTo>
                      <a:pt x="75838" y="36525"/>
                    </a:lnTo>
                    <a:lnTo>
                      <a:pt x="76147" y="38166"/>
                    </a:lnTo>
                    <a:lnTo>
                      <a:pt x="76588" y="39972"/>
                    </a:lnTo>
                    <a:lnTo>
                      <a:pt x="76852" y="41860"/>
                    </a:lnTo>
                    <a:lnTo>
                      <a:pt x="77294" y="43419"/>
                    </a:lnTo>
                    <a:lnTo>
                      <a:pt x="77735" y="45554"/>
                    </a:lnTo>
                    <a:lnTo>
                      <a:pt x="78132" y="47441"/>
                    </a:lnTo>
                    <a:lnTo>
                      <a:pt x="78441" y="49329"/>
                    </a:lnTo>
                    <a:lnTo>
                      <a:pt x="78882" y="51463"/>
                    </a:lnTo>
                    <a:lnTo>
                      <a:pt x="79279" y="53351"/>
                    </a:lnTo>
                    <a:lnTo>
                      <a:pt x="79720" y="55157"/>
                    </a:lnTo>
                    <a:lnTo>
                      <a:pt x="80161" y="57291"/>
                    </a:lnTo>
                    <a:lnTo>
                      <a:pt x="80602" y="59179"/>
                    </a:lnTo>
                    <a:lnTo>
                      <a:pt x="81000" y="61313"/>
                    </a:lnTo>
                    <a:lnTo>
                      <a:pt x="81573" y="63447"/>
                    </a:lnTo>
                    <a:lnTo>
                      <a:pt x="81882" y="65581"/>
                    </a:lnTo>
                    <a:lnTo>
                      <a:pt x="82323" y="67469"/>
                    </a:lnTo>
                    <a:lnTo>
                      <a:pt x="82720" y="69357"/>
                    </a:lnTo>
                    <a:lnTo>
                      <a:pt x="83161" y="71491"/>
                    </a:lnTo>
                    <a:lnTo>
                      <a:pt x="83602" y="73296"/>
                    </a:lnTo>
                    <a:lnTo>
                      <a:pt x="84044" y="75430"/>
                    </a:lnTo>
                    <a:lnTo>
                      <a:pt x="84441" y="77318"/>
                    </a:lnTo>
                    <a:lnTo>
                      <a:pt x="84882" y="79452"/>
                    </a:lnTo>
                    <a:lnTo>
                      <a:pt x="85323" y="81340"/>
                    </a:lnTo>
                    <a:lnTo>
                      <a:pt x="85764" y="83228"/>
                    </a:lnTo>
                    <a:lnTo>
                      <a:pt x="86161" y="85034"/>
                    </a:lnTo>
                    <a:lnTo>
                      <a:pt x="86602" y="86922"/>
                    </a:lnTo>
                    <a:lnTo>
                      <a:pt x="86911" y="88563"/>
                    </a:lnTo>
                    <a:lnTo>
                      <a:pt x="87308" y="90369"/>
                    </a:lnTo>
                    <a:lnTo>
                      <a:pt x="87750" y="92010"/>
                    </a:lnTo>
                    <a:lnTo>
                      <a:pt x="88191" y="93898"/>
                    </a:lnTo>
                    <a:lnTo>
                      <a:pt x="88632" y="95458"/>
                    </a:lnTo>
                    <a:lnTo>
                      <a:pt x="88897" y="97099"/>
                    </a:lnTo>
                    <a:lnTo>
                      <a:pt x="89338" y="98413"/>
                    </a:lnTo>
                    <a:lnTo>
                      <a:pt x="89779" y="99972"/>
                    </a:lnTo>
                    <a:lnTo>
                      <a:pt x="90044" y="101039"/>
                    </a:lnTo>
                    <a:lnTo>
                      <a:pt x="90485" y="102435"/>
                    </a:lnTo>
                    <a:lnTo>
                      <a:pt x="90750" y="103748"/>
                    </a:lnTo>
                    <a:lnTo>
                      <a:pt x="91191" y="104815"/>
                    </a:lnTo>
                    <a:lnTo>
                      <a:pt x="91500" y="105882"/>
                    </a:lnTo>
                    <a:lnTo>
                      <a:pt x="91764" y="106949"/>
                    </a:lnTo>
                    <a:lnTo>
                      <a:pt x="92073" y="107770"/>
                    </a:lnTo>
                    <a:lnTo>
                      <a:pt x="92338" y="108508"/>
                    </a:lnTo>
                    <a:lnTo>
                      <a:pt x="92911" y="109904"/>
                    </a:lnTo>
                    <a:lnTo>
                      <a:pt x="93352" y="110642"/>
                    </a:lnTo>
                    <a:lnTo>
                      <a:pt x="93794" y="111217"/>
                    </a:lnTo>
                    <a:lnTo>
                      <a:pt x="94367" y="111709"/>
                    </a:lnTo>
                    <a:lnTo>
                      <a:pt x="94941" y="112284"/>
                    </a:lnTo>
                    <a:lnTo>
                      <a:pt x="95647" y="112777"/>
                    </a:lnTo>
                    <a:lnTo>
                      <a:pt x="96352" y="113351"/>
                    </a:lnTo>
                    <a:lnTo>
                      <a:pt x="97367" y="113597"/>
                    </a:lnTo>
                    <a:lnTo>
                      <a:pt x="97808" y="113597"/>
                    </a:lnTo>
                    <a:lnTo>
                      <a:pt x="98205" y="113844"/>
                    </a:lnTo>
                    <a:lnTo>
                      <a:pt x="98779" y="113844"/>
                    </a:lnTo>
                    <a:lnTo>
                      <a:pt x="99352" y="114418"/>
                    </a:lnTo>
                    <a:lnTo>
                      <a:pt x="99794" y="114418"/>
                    </a:lnTo>
                    <a:lnTo>
                      <a:pt x="100235" y="114418"/>
                    </a:lnTo>
                    <a:lnTo>
                      <a:pt x="100808" y="114418"/>
                    </a:lnTo>
                    <a:lnTo>
                      <a:pt x="101382" y="114664"/>
                    </a:lnTo>
                    <a:lnTo>
                      <a:pt x="101823" y="114664"/>
                    </a:lnTo>
                    <a:lnTo>
                      <a:pt x="102397" y="114911"/>
                    </a:lnTo>
                    <a:lnTo>
                      <a:pt x="103102" y="114911"/>
                    </a:lnTo>
                    <a:lnTo>
                      <a:pt x="103676" y="114911"/>
                    </a:lnTo>
                    <a:lnTo>
                      <a:pt x="104250" y="114911"/>
                    </a:lnTo>
                    <a:lnTo>
                      <a:pt x="104691" y="114911"/>
                    </a:lnTo>
                    <a:lnTo>
                      <a:pt x="105397" y="114911"/>
                    </a:lnTo>
                    <a:lnTo>
                      <a:pt x="105970" y="114911"/>
                    </a:lnTo>
                    <a:lnTo>
                      <a:pt x="106411" y="114911"/>
                    </a:lnTo>
                    <a:lnTo>
                      <a:pt x="107117" y="114911"/>
                    </a:lnTo>
                    <a:lnTo>
                      <a:pt x="107691" y="114911"/>
                    </a:lnTo>
                    <a:lnTo>
                      <a:pt x="108397" y="114911"/>
                    </a:lnTo>
                    <a:lnTo>
                      <a:pt x="108838" y="114911"/>
                    </a:lnTo>
                    <a:lnTo>
                      <a:pt x="109411" y="114664"/>
                    </a:lnTo>
                    <a:lnTo>
                      <a:pt x="109985" y="114418"/>
                    </a:lnTo>
                    <a:lnTo>
                      <a:pt x="110558" y="114418"/>
                    </a:lnTo>
                    <a:lnTo>
                      <a:pt x="111132" y="114418"/>
                    </a:lnTo>
                    <a:lnTo>
                      <a:pt x="111529" y="114172"/>
                    </a:lnTo>
                    <a:lnTo>
                      <a:pt x="112102" y="113844"/>
                    </a:lnTo>
                    <a:lnTo>
                      <a:pt x="112676" y="113844"/>
                    </a:lnTo>
                    <a:lnTo>
                      <a:pt x="113117" y="113597"/>
                    </a:lnTo>
                    <a:lnTo>
                      <a:pt x="113691" y="113597"/>
                    </a:lnTo>
                    <a:lnTo>
                      <a:pt x="114132" y="113351"/>
                    </a:lnTo>
                    <a:lnTo>
                      <a:pt x="114705" y="113351"/>
                    </a:lnTo>
                    <a:lnTo>
                      <a:pt x="115544" y="112777"/>
                    </a:lnTo>
                    <a:lnTo>
                      <a:pt x="116426" y="112284"/>
                    </a:lnTo>
                    <a:lnTo>
                      <a:pt x="117132" y="111709"/>
                    </a:lnTo>
                    <a:lnTo>
                      <a:pt x="117838" y="111217"/>
                    </a:lnTo>
                    <a:lnTo>
                      <a:pt x="118411" y="110642"/>
                    </a:lnTo>
                    <a:lnTo>
                      <a:pt x="118985" y="109904"/>
                    </a:lnTo>
                    <a:lnTo>
                      <a:pt x="119294" y="109083"/>
                    </a:lnTo>
                    <a:lnTo>
                      <a:pt x="119735" y="108262"/>
                    </a:lnTo>
                    <a:lnTo>
                      <a:pt x="119867" y="107441"/>
                    </a:lnTo>
                    <a:lnTo>
                      <a:pt x="120000" y="106703"/>
                    </a:lnTo>
                    <a:lnTo>
                      <a:pt x="119735" y="105882"/>
                    </a:lnTo>
                    <a:lnTo>
                      <a:pt x="119735" y="105061"/>
                    </a:lnTo>
                    <a:lnTo>
                      <a:pt x="119558" y="104240"/>
                    </a:lnTo>
                    <a:lnTo>
                      <a:pt x="119426" y="103502"/>
                    </a:lnTo>
                    <a:lnTo>
                      <a:pt x="119161" y="102435"/>
                    </a:lnTo>
                    <a:lnTo>
                      <a:pt x="118852" y="101039"/>
                    </a:lnTo>
                    <a:lnTo>
                      <a:pt x="118720" y="99972"/>
                    </a:lnTo>
                    <a:lnTo>
                      <a:pt x="118411" y="98659"/>
                    </a:lnTo>
                    <a:lnTo>
                      <a:pt x="118014" y="97346"/>
                    </a:lnTo>
                    <a:lnTo>
                      <a:pt x="117573" y="95704"/>
                    </a:lnTo>
                    <a:lnTo>
                      <a:pt x="117132" y="94145"/>
                    </a:lnTo>
                    <a:lnTo>
                      <a:pt x="116691" y="92503"/>
                    </a:lnTo>
                    <a:lnTo>
                      <a:pt x="116117" y="90697"/>
                    </a:lnTo>
                    <a:lnTo>
                      <a:pt x="115720" y="89056"/>
                    </a:lnTo>
                    <a:lnTo>
                      <a:pt x="115147" y="86922"/>
                    </a:lnTo>
                    <a:lnTo>
                      <a:pt x="114705" y="85362"/>
                    </a:lnTo>
                    <a:lnTo>
                      <a:pt x="114000" y="83228"/>
                    </a:lnTo>
                    <a:lnTo>
                      <a:pt x="113250" y="81340"/>
                    </a:lnTo>
                    <a:lnTo>
                      <a:pt x="112676" y="79206"/>
                    </a:lnTo>
                    <a:lnTo>
                      <a:pt x="112102" y="77072"/>
                    </a:lnTo>
                    <a:lnTo>
                      <a:pt x="111264" y="74692"/>
                    </a:lnTo>
                    <a:lnTo>
                      <a:pt x="110691" y="72558"/>
                    </a:lnTo>
                    <a:lnTo>
                      <a:pt x="109985" y="70095"/>
                    </a:lnTo>
                    <a:lnTo>
                      <a:pt x="109235" y="67961"/>
                    </a:lnTo>
                    <a:lnTo>
                      <a:pt x="108529" y="65581"/>
                    </a:lnTo>
                    <a:lnTo>
                      <a:pt x="107691" y="63447"/>
                    </a:lnTo>
                    <a:lnTo>
                      <a:pt x="106985" y="61067"/>
                    </a:lnTo>
                    <a:lnTo>
                      <a:pt x="106235" y="58686"/>
                    </a:lnTo>
                    <a:lnTo>
                      <a:pt x="105529" y="56224"/>
                    </a:lnTo>
                    <a:lnTo>
                      <a:pt x="104823" y="53844"/>
                    </a:lnTo>
                    <a:lnTo>
                      <a:pt x="103941" y="51463"/>
                    </a:lnTo>
                    <a:lnTo>
                      <a:pt x="103367" y="49329"/>
                    </a:lnTo>
                    <a:lnTo>
                      <a:pt x="102529" y="46949"/>
                    </a:lnTo>
                    <a:lnTo>
                      <a:pt x="101823" y="44240"/>
                    </a:lnTo>
                    <a:lnTo>
                      <a:pt x="100941" y="41860"/>
                    </a:lnTo>
                    <a:lnTo>
                      <a:pt x="100235" y="39726"/>
                    </a:lnTo>
                    <a:lnTo>
                      <a:pt x="99352" y="37346"/>
                    </a:lnTo>
                    <a:lnTo>
                      <a:pt x="98647" y="35212"/>
                    </a:lnTo>
                    <a:lnTo>
                      <a:pt x="97941" y="32831"/>
                    </a:lnTo>
                    <a:lnTo>
                      <a:pt x="97235" y="30697"/>
                    </a:lnTo>
                    <a:lnTo>
                      <a:pt x="96352" y="28563"/>
                    </a:lnTo>
                    <a:lnTo>
                      <a:pt x="95779" y="26429"/>
                    </a:lnTo>
                    <a:lnTo>
                      <a:pt x="95073" y="24541"/>
                    </a:lnTo>
                    <a:lnTo>
                      <a:pt x="94367" y="22407"/>
                    </a:lnTo>
                    <a:lnTo>
                      <a:pt x="93794" y="20519"/>
                    </a:lnTo>
                    <a:lnTo>
                      <a:pt x="93044" y="18632"/>
                    </a:lnTo>
                    <a:lnTo>
                      <a:pt x="92470" y="16826"/>
                    </a:lnTo>
                    <a:lnTo>
                      <a:pt x="92073" y="15184"/>
                    </a:lnTo>
                    <a:lnTo>
                      <a:pt x="91323" y="13296"/>
                    </a:lnTo>
                    <a:lnTo>
                      <a:pt x="90926" y="11737"/>
                    </a:lnTo>
                    <a:lnTo>
                      <a:pt x="90352" y="10095"/>
                    </a:lnTo>
                    <a:lnTo>
                      <a:pt x="89779" y="8782"/>
                    </a:lnTo>
                    <a:lnTo>
                      <a:pt x="89338" y="7469"/>
                    </a:lnTo>
                    <a:lnTo>
                      <a:pt x="88897" y="6155"/>
                    </a:lnTo>
                    <a:lnTo>
                      <a:pt x="88455" y="5088"/>
                    </a:lnTo>
                    <a:lnTo>
                      <a:pt x="88191" y="4268"/>
                    </a:lnTo>
                    <a:lnTo>
                      <a:pt x="87882" y="3201"/>
                    </a:lnTo>
                    <a:lnTo>
                      <a:pt x="87617" y="2380"/>
                    </a:lnTo>
                    <a:lnTo>
                      <a:pt x="87308" y="1559"/>
                    </a:lnTo>
                    <a:lnTo>
                      <a:pt x="87176" y="1067"/>
                    </a:lnTo>
                    <a:lnTo>
                      <a:pt x="86911" y="246"/>
                    </a:lnTo>
                    <a:lnTo>
                      <a:pt x="86911" y="0"/>
                    </a:lnTo>
                    <a:lnTo>
                      <a:pt x="30264" y="9028"/>
                    </a:lnTo>
                    <a:close/>
                  </a:path>
                </a:pathLst>
              </a:custGeom>
              <a:solidFill>
                <a:srgbClr val="FF9E33"/>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3" name="Shape 173"/>
              <p:cNvSpPr/>
              <p:nvPr/>
            </p:nvSpPr>
            <p:spPr>
              <a:xfrm>
                <a:off x="1460" y="1436"/>
                <a:ext cx="2521" cy="1067"/>
              </a:xfrm>
              <a:custGeom>
                <a:avLst/>
                <a:gdLst/>
                <a:ahLst/>
                <a:cxnLst/>
                <a:rect l="0" t="0" r="0" b="0"/>
                <a:pathLst>
                  <a:path w="120000" h="120000" extrusionOk="0">
                    <a:moveTo>
                      <a:pt x="5018" y="5323"/>
                    </a:moveTo>
                    <a:lnTo>
                      <a:pt x="4375" y="6844"/>
                    </a:lnTo>
                    <a:lnTo>
                      <a:pt x="3989" y="8821"/>
                    </a:lnTo>
                    <a:lnTo>
                      <a:pt x="3345" y="10798"/>
                    </a:lnTo>
                    <a:lnTo>
                      <a:pt x="2895" y="13840"/>
                    </a:lnTo>
                    <a:lnTo>
                      <a:pt x="2509" y="16273"/>
                    </a:lnTo>
                    <a:lnTo>
                      <a:pt x="2058" y="18707"/>
                    </a:lnTo>
                    <a:lnTo>
                      <a:pt x="1672" y="21749"/>
                    </a:lnTo>
                    <a:lnTo>
                      <a:pt x="1479" y="24638"/>
                    </a:lnTo>
                    <a:lnTo>
                      <a:pt x="1029" y="27680"/>
                    </a:lnTo>
                    <a:lnTo>
                      <a:pt x="836" y="30570"/>
                    </a:lnTo>
                    <a:lnTo>
                      <a:pt x="643" y="32091"/>
                    </a:lnTo>
                    <a:lnTo>
                      <a:pt x="643" y="34068"/>
                    </a:lnTo>
                    <a:lnTo>
                      <a:pt x="643" y="36045"/>
                    </a:lnTo>
                    <a:lnTo>
                      <a:pt x="643" y="37566"/>
                    </a:lnTo>
                    <a:lnTo>
                      <a:pt x="386" y="39543"/>
                    </a:lnTo>
                    <a:lnTo>
                      <a:pt x="386" y="41520"/>
                    </a:lnTo>
                    <a:lnTo>
                      <a:pt x="193" y="42889"/>
                    </a:lnTo>
                    <a:lnTo>
                      <a:pt x="193" y="44866"/>
                    </a:lnTo>
                    <a:lnTo>
                      <a:pt x="193" y="46844"/>
                    </a:lnTo>
                    <a:lnTo>
                      <a:pt x="193" y="48365"/>
                    </a:lnTo>
                    <a:lnTo>
                      <a:pt x="193" y="50342"/>
                    </a:lnTo>
                    <a:lnTo>
                      <a:pt x="193" y="52319"/>
                    </a:lnTo>
                    <a:lnTo>
                      <a:pt x="0" y="53840"/>
                    </a:lnTo>
                    <a:lnTo>
                      <a:pt x="0" y="55361"/>
                    </a:lnTo>
                    <a:lnTo>
                      <a:pt x="0" y="56730"/>
                    </a:lnTo>
                    <a:lnTo>
                      <a:pt x="193" y="58707"/>
                    </a:lnTo>
                    <a:lnTo>
                      <a:pt x="193" y="60228"/>
                    </a:lnTo>
                    <a:lnTo>
                      <a:pt x="386" y="62205"/>
                    </a:lnTo>
                    <a:lnTo>
                      <a:pt x="643" y="63726"/>
                    </a:lnTo>
                    <a:lnTo>
                      <a:pt x="836" y="65247"/>
                    </a:lnTo>
                    <a:lnTo>
                      <a:pt x="1222" y="68136"/>
                    </a:lnTo>
                    <a:lnTo>
                      <a:pt x="1865" y="71178"/>
                    </a:lnTo>
                    <a:lnTo>
                      <a:pt x="2509" y="73612"/>
                    </a:lnTo>
                    <a:lnTo>
                      <a:pt x="3345" y="76501"/>
                    </a:lnTo>
                    <a:lnTo>
                      <a:pt x="4182" y="78479"/>
                    </a:lnTo>
                    <a:lnTo>
                      <a:pt x="5018" y="81064"/>
                    </a:lnTo>
                    <a:lnTo>
                      <a:pt x="5855" y="83041"/>
                    </a:lnTo>
                    <a:lnTo>
                      <a:pt x="7077" y="85475"/>
                    </a:lnTo>
                    <a:lnTo>
                      <a:pt x="7914" y="86996"/>
                    </a:lnTo>
                    <a:lnTo>
                      <a:pt x="9201" y="88973"/>
                    </a:lnTo>
                    <a:lnTo>
                      <a:pt x="10037" y="90342"/>
                    </a:lnTo>
                    <a:lnTo>
                      <a:pt x="11260" y="91863"/>
                    </a:lnTo>
                    <a:lnTo>
                      <a:pt x="11710" y="92319"/>
                    </a:lnTo>
                    <a:lnTo>
                      <a:pt x="12353" y="92927"/>
                    </a:lnTo>
                    <a:lnTo>
                      <a:pt x="12932" y="93840"/>
                    </a:lnTo>
                    <a:lnTo>
                      <a:pt x="14026" y="95361"/>
                    </a:lnTo>
                    <a:lnTo>
                      <a:pt x="14605" y="96273"/>
                    </a:lnTo>
                    <a:lnTo>
                      <a:pt x="15892" y="97794"/>
                    </a:lnTo>
                    <a:lnTo>
                      <a:pt x="16922" y="98859"/>
                    </a:lnTo>
                    <a:lnTo>
                      <a:pt x="18209" y="100836"/>
                    </a:lnTo>
                    <a:lnTo>
                      <a:pt x="18595" y="101292"/>
                    </a:lnTo>
                    <a:lnTo>
                      <a:pt x="19238" y="101749"/>
                    </a:lnTo>
                    <a:lnTo>
                      <a:pt x="19882" y="102205"/>
                    </a:lnTo>
                    <a:lnTo>
                      <a:pt x="20718" y="103269"/>
                    </a:lnTo>
                    <a:lnTo>
                      <a:pt x="21297" y="103726"/>
                    </a:lnTo>
                    <a:lnTo>
                      <a:pt x="21941" y="104790"/>
                    </a:lnTo>
                    <a:lnTo>
                      <a:pt x="22777" y="105247"/>
                    </a:lnTo>
                    <a:lnTo>
                      <a:pt x="23613" y="106159"/>
                    </a:lnTo>
                    <a:lnTo>
                      <a:pt x="24257" y="106768"/>
                    </a:lnTo>
                    <a:lnTo>
                      <a:pt x="25093" y="107680"/>
                    </a:lnTo>
                    <a:lnTo>
                      <a:pt x="25930" y="108745"/>
                    </a:lnTo>
                    <a:lnTo>
                      <a:pt x="26959" y="109201"/>
                    </a:lnTo>
                    <a:lnTo>
                      <a:pt x="27603" y="109657"/>
                    </a:lnTo>
                    <a:lnTo>
                      <a:pt x="28632" y="110722"/>
                    </a:lnTo>
                    <a:lnTo>
                      <a:pt x="29469" y="111634"/>
                    </a:lnTo>
                    <a:lnTo>
                      <a:pt x="30498" y="112091"/>
                    </a:lnTo>
                    <a:lnTo>
                      <a:pt x="31528" y="112699"/>
                    </a:lnTo>
                    <a:lnTo>
                      <a:pt x="32364" y="113612"/>
                    </a:lnTo>
                    <a:lnTo>
                      <a:pt x="33458" y="113612"/>
                    </a:lnTo>
                    <a:lnTo>
                      <a:pt x="34294" y="114676"/>
                    </a:lnTo>
                    <a:lnTo>
                      <a:pt x="35324" y="115133"/>
                    </a:lnTo>
                    <a:lnTo>
                      <a:pt x="36353" y="115589"/>
                    </a:lnTo>
                    <a:lnTo>
                      <a:pt x="37640" y="116045"/>
                    </a:lnTo>
                    <a:lnTo>
                      <a:pt x="38670" y="116653"/>
                    </a:lnTo>
                    <a:lnTo>
                      <a:pt x="39699" y="117110"/>
                    </a:lnTo>
                    <a:lnTo>
                      <a:pt x="40729" y="117566"/>
                    </a:lnTo>
                    <a:lnTo>
                      <a:pt x="42016" y="118022"/>
                    </a:lnTo>
                    <a:lnTo>
                      <a:pt x="43238" y="118631"/>
                    </a:lnTo>
                    <a:lnTo>
                      <a:pt x="44332" y="118631"/>
                    </a:lnTo>
                    <a:lnTo>
                      <a:pt x="45554" y="119087"/>
                    </a:lnTo>
                    <a:lnTo>
                      <a:pt x="46841" y="119087"/>
                    </a:lnTo>
                    <a:lnTo>
                      <a:pt x="48257" y="120000"/>
                    </a:lnTo>
                    <a:lnTo>
                      <a:pt x="49351" y="120000"/>
                    </a:lnTo>
                    <a:lnTo>
                      <a:pt x="50573" y="120000"/>
                    </a:lnTo>
                    <a:lnTo>
                      <a:pt x="51860" y="120000"/>
                    </a:lnTo>
                    <a:lnTo>
                      <a:pt x="53276" y="120000"/>
                    </a:lnTo>
                    <a:lnTo>
                      <a:pt x="54369" y="120000"/>
                    </a:lnTo>
                    <a:lnTo>
                      <a:pt x="55785" y="120000"/>
                    </a:lnTo>
                    <a:lnTo>
                      <a:pt x="57265" y="120000"/>
                    </a:lnTo>
                    <a:lnTo>
                      <a:pt x="58745" y="120000"/>
                    </a:lnTo>
                    <a:lnTo>
                      <a:pt x="59967" y="119543"/>
                    </a:lnTo>
                    <a:lnTo>
                      <a:pt x="61447" y="119543"/>
                    </a:lnTo>
                    <a:lnTo>
                      <a:pt x="62927" y="119087"/>
                    </a:lnTo>
                    <a:lnTo>
                      <a:pt x="64407" y="119087"/>
                    </a:lnTo>
                    <a:lnTo>
                      <a:pt x="65823" y="118631"/>
                    </a:lnTo>
                    <a:lnTo>
                      <a:pt x="67495" y="117566"/>
                    </a:lnTo>
                    <a:lnTo>
                      <a:pt x="68975" y="117110"/>
                    </a:lnTo>
                    <a:lnTo>
                      <a:pt x="70455" y="116653"/>
                    </a:lnTo>
                    <a:lnTo>
                      <a:pt x="71935" y="116045"/>
                    </a:lnTo>
                    <a:lnTo>
                      <a:pt x="73351" y="115133"/>
                    </a:lnTo>
                    <a:lnTo>
                      <a:pt x="74831" y="114068"/>
                    </a:lnTo>
                    <a:lnTo>
                      <a:pt x="76117" y="113612"/>
                    </a:lnTo>
                    <a:lnTo>
                      <a:pt x="77340" y="112699"/>
                    </a:lnTo>
                    <a:lnTo>
                      <a:pt x="78820" y="112091"/>
                    </a:lnTo>
                    <a:lnTo>
                      <a:pt x="80300" y="111178"/>
                    </a:lnTo>
                    <a:lnTo>
                      <a:pt x="81715" y="110722"/>
                    </a:lnTo>
                    <a:lnTo>
                      <a:pt x="82809" y="109657"/>
                    </a:lnTo>
                    <a:lnTo>
                      <a:pt x="84032" y="108745"/>
                    </a:lnTo>
                    <a:lnTo>
                      <a:pt x="85319" y="107680"/>
                    </a:lnTo>
                    <a:lnTo>
                      <a:pt x="86541" y="107224"/>
                    </a:lnTo>
                    <a:lnTo>
                      <a:pt x="87571" y="106159"/>
                    </a:lnTo>
                    <a:lnTo>
                      <a:pt x="88664" y="105703"/>
                    </a:lnTo>
                    <a:lnTo>
                      <a:pt x="89694" y="104790"/>
                    </a:lnTo>
                    <a:lnTo>
                      <a:pt x="90916" y="104182"/>
                    </a:lnTo>
                    <a:lnTo>
                      <a:pt x="91753" y="103269"/>
                    </a:lnTo>
                    <a:lnTo>
                      <a:pt x="92847" y="102205"/>
                    </a:lnTo>
                    <a:lnTo>
                      <a:pt x="93876" y="101292"/>
                    </a:lnTo>
                    <a:lnTo>
                      <a:pt x="94906" y="100836"/>
                    </a:lnTo>
                    <a:lnTo>
                      <a:pt x="95742" y="99771"/>
                    </a:lnTo>
                    <a:lnTo>
                      <a:pt x="96579" y="99315"/>
                    </a:lnTo>
                    <a:lnTo>
                      <a:pt x="97608" y="98250"/>
                    </a:lnTo>
                    <a:lnTo>
                      <a:pt x="98445" y="97794"/>
                    </a:lnTo>
                    <a:lnTo>
                      <a:pt x="99281" y="96882"/>
                    </a:lnTo>
                    <a:lnTo>
                      <a:pt x="100117" y="95817"/>
                    </a:lnTo>
                    <a:lnTo>
                      <a:pt x="100761" y="94904"/>
                    </a:lnTo>
                    <a:lnTo>
                      <a:pt x="101790" y="94296"/>
                    </a:lnTo>
                    <a:lnTo>
                      <a:pt x="102434" y="93384"/>
                    </a:lnTo>
                    <a:lnTo>
                      <a:pt x="103077" y="92927"/>
                    </a:lnTo>
                    <a:lnTo>
                      <a:pt x="103914" y="91863"/>
                    </a:lnTo>
                    <a:lnTo>
                      <a:pt x="104750" y="91406"/>
                    </a:lnTo>
                    <a:lnTo>
                      <a:pt x="105780" y="89429"/>
                    </a:lnTo>
                    <a:lnTo>
                      <a:pt x="107067" y="87452"/>
                    </a:lnTo>
                    <a:lnTo>
                      <a:pt x="108096" y="85931"/>
                    </a:lnTo>
                    <a:lnTo>
                      <a:pt x="109126" y="84410"/>
                    </a:lnTo>
                    <a:lnTo>
                      <a:pt x="110155" y="83041"/>
                    </a:lnTo>
                    <a:lnTo>
                      <a:pt x="111249" y="81064"/>
                    </a:lnTo>
                    <a:lnTo>
                      <a:pt x="111828" y="79543"/>
                    </a:lnTo>
                    <a:lnTo>
                      <a:pt x="112922" y="78022"/>
                    </a:lnTo>
                    <a:lnTo>
                      <a:pt x="113308" y="76045"/>
                    </a:lnTo>
                    <a:lnTo>
                      <a:pt x="114144" y="74524"/>
                    </a:lnTo>
                    <a:lnTo>
                      <a:pt x="114788" y="73155"/>
                    </a:lnTo>
                    <a:lnTo>
                      <a:pt x="115431" y="71634"/>
                    </a:lnTo>
                    <a:lnTo>
                      <a:pt x="116268" y="68593"/>
                    </a:lnTo>
                    <a:lnTo>
                      <a:pt x="117104" y="66159"/>
                    </a:lnTo>
                    <a:lnTo>
                      <a:pt x="117297" y="64182"/>
                    </a:lnTo>
                    <a:lnTo>
                      <a:pt x="117683" y="62205"/>
                    </a:lnTo>
                    <a:lnTo>
                      <a:pt x="117941" y="60684"/>
                    </a:lnTo>
                    <a:lnTo>
                      <a:pt x="118327" y="59315"/>
                    </a:lnTo>
                    <a:lnTo>
                      <a:pt x="118520" y="56730"/>
                    </a:lnTo>
                    <a:lnTo>
                      <a:pt x="118777" y="54752"/>
                    </a:lnTo>
                    <a:lnTo>
                      <a:pt x="118970" y="52775"/>
                    </a:lnTo>
                    <a:lnTo>
                      <a:pt x="119163" y="50798"/>
                    </a:lnTo>
                    <a:lnTo>
                      <a:pt x="119163" y="48365"/>
                    </a:lnTo>
                    <a:lnTo>
                      <a:pt x="119356" y="45931"/>
                    </a:lnTo>
                    <a:lnTo>
                      <a:pt x="119613" y="43954"/>
                    </a:lnTo>
                    <a:lnTo>
                      <a:pt x="119613" y="41520"/>
                    </a:lnTo>
                    <a:lnTo>
                      <a:pt x="119613" y="38935"/>
                    </a:lnTo>
                    <a:lnTo>
                      <a:pt x="119806" y="36958"/>
                    </a:lnTo>
                    <a:lnTo>
                      <a:pt x="119806" y="34524"/>
                    </a:lnTo>
                    <a:lnTo>
                      <a:pt x="120000" y="32547"/>
                    </a:lnTo>
                    <a:lnTo>
                      <a:pt x="119806" y="30114"/>
                    </a:lnTo>
                    <a:lnTo>
                      <a:pt x="119613" y="28136"/>
                    </a:lnTo>
                    <a:lnTo>
                      <a:pt x="119613" y="25703"/>
                    </a:lnTo>
                    <a:lnTo>
                      <a:pt x="119613" y="23726"/>
                    </a:lnTo>
                    <a:lnTo>
                      <a:pt x="119163" y="21749"/>
                    </a:lnTo>
                    <a:lnTo>
                      <a:pt x="119163" y="19163"/>
                    </a:lnTo>
                    <a:lnTo>
                      <a:pt x="118970" y="17794"/>
                    </a:lnTo>
                    <a:lnTo>
                      <a:pt x="118777" y="15817"/>
                    </a:lnTo>
                    <a:lnTo>
                      <a:pt x="118327" y="13840"/>
                    </a:lnTo>
                    <a:lnTo>
                      <a:pt x="118134" y="11863"/>
                    </a:lnTo>
                    <a:lnTo>
                      <a:pt x="117683" y="10342"/>
                    </a:lnTo>
                    <a:lnTo>
                      <a:pt x="117490" y="8821"/>
                    </a:lnTo>
                    <a:lnTo>
                      <a:pt x="116654" y="6387"/>
                    </a:lnTo>
                    <a:lnTo>
                      <a:pt x="115817" y="4866"/>
                    </a:lnTo>
                    <a:lnTo>
                      <a:pt x="115174" y="3954"/>
                    </a:lnTo>
                    <a:lnTo>
                      <a:pt x="114788" y="2889"/>
                    </a:lnTo>
                    <a:lnTo>
                      <a:pt x="113951" y="2433"/>
                    </a:lnTo>
                    <a:lnTo>
                      <a:pt x="113308" y="1368"/>
                    </a:lnTo>
                    <a:lnTo>
                      <a:pt x="112471" y="912"/>
                    </a:lnTo>
                    <a:lnTo>
                      <a:pt x="111635" y="912"/>
                    </a:lnTo>
                    <a:lnTo>
                      <a:pt x="110798" y="456"/>
                    </a:lnTo>
                    <a:lnTo>
                      <a:pt x="110155" y="456"/>
                    </a:lnTo>
                    <a:lnTo>
                      <a:pt x="109126" y="0"/>
                    </a:lnTo>
                    <a:lnTo>
                      <a:pt x="108289" y="0"/>
                    </a:lnTo>
                    <a:lnTo>
                      <a:pt x="107260" y="0"/>
                    </a:lnTo>
                    <a:lnTo>
                      <a:pt x="106230" y="0"/>
                    </a:lnTo>
                    <a:lnTo>
                      <a:pt x="105394" y="0"/>
                    </a:lnTo>
                    <a:lnTo>
                      <a:pt x="104300" y="0"/>
                    </a:lnTo>
                    <a:lnTo>
                      <a:pt x="103463" y="456"/>
                    </a:lnTo>
                    <a:lnTo>
                      <a:pt x="102627" y="912"/>
                    </a:lnTo>
                    <a:lnTo>
                      <a:pt x="101597" y="912"/>
                    </a:lnTo>
                    <a:lnTo>
                      <a:pt x="100761" y="912"/>
                    </a:lnTo>
                    <a:lnTo>
                      <a:pt x="99731" y="1368"/>
                    </a:lnTo>
                    <a:lnTo>
                      <a:pt x="98895" y="1368"/>
                    </a:lnTo>
                    <a:lnTo>
                      <a:pt x="98058" y="1368"/>
                    </a:lnTo>
                    <a:lnTo>
                      <a:pt x="97222" y="1977"/>
                    </a:lnTo>
                    <a:lnTo>
                      <a:pt x="96579" y="2433"/>
                    </a:lnTo>
                    <a:lnTo>
                      <a:pt x="95935" y="2889"/>
                    </a:lnTo>
                    <a:lnTo>
                      <a:pt x="94713" y="2889"/>
                    </a:lnTo>
                    <a:lnTo>
                      <a:pt x="93876" y="3346"/>
                    </a:lnTo>
                    <a:lnTo>
                      <a:pt x="93426" y="3954"/>
                    </a:lnTo>
                    <a:lnTo>
                      <a:pt x="93233" y="3954"/>
                    </a:lnTo>
                    <a:lnTo>
                      <a:pt x="5018" y="5323"/>
                    </a:lnTo>
                    <a:close/>
                  </a:path>
                </a:pathLst>
              </a:custGeom>
              <a:solidFill>
                <a:srgbClr val="FF99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4" name="Shape 174"/>
              <p:cNvSpPr/>
              <p:nvPr/>
            </p:nvSpPr>
            <p:spPr>
              <a:xfrm>
                <a:off x="1460" y="807"/>
                <a:ext cx="2381" cy="1194"/>
              </a:xfrm>
              <a:custGeom>
                <a:avLst/>
                <a:gdLst/>
                <a:ahLst/>
                <a:cxnLst/>
                <a:rect l="0" t="0" r="0" b="0"/>
                <a:pathLst>
                  <a:path w="120000" h="120000" extrusionOk="0">
                    <a:moveTo>
                      <a:pt x="110255" y="90814"/>
                    </a:moveTo>
                    <a:lnTo>
                      <a:pt x="111141" y="89592"/>
                    </a:lnTo>
                    <a:lnTo>
                      <a:pt x="112027" y="88642"/>
                    </a:lnTo>
                    <a:lnTo>
                      <a:pt x="113117" y="86877"/>
                    </a:lnTo>
                    <a:lnTo>
                      <a:pt x="114275" y="85520"/>
                    </a:lnTo>
                    <a:lnTo>
                      <a:pt x="115366" y="83755"/>
                    </a:lnTo>
                    <a:lnTo>
                      <a:pt x="116456" y="81583"/>
                    </a:lnTo>
                    <a:lnTo>
                      <a:pt x="117342" y="79004"/>
                    </a:lnTo>
                    <a:lnTo>
                      <a:pt x="118228" y="76696"/>
                    </a:lnTo>
                    <a:lnTo>
                      <a:pt x="118432" y="75475"/>
                    </a:lnTo>
                    <a:lnTo>
                      <a:pt x="118909" y="74117"/>
                    </a:lnTo>
                    <a:lnTo>
                      <a:pt x="119114" y="72352"/>
                    </a:lnTo>
                    <a:lnTo>
                      <a:pt x="119591" y="70995"/>
                    </a:lnTo>
                    <a:lnTo>
                      <a:pt x="119591" y="69230"/>
                    </a:lnTo>
                    <a:lnTo>
                      <a:pt x="119795" y="67466"/>
                    </a:lnTo>
                    <a:lnTo>
                      <a:pt x="119795" y="65701"/>
                    </a:lnTo>
                    <a:lnTo>
                      <a:pt x="120000" y="64343"/>
                    </a:lnTo>
                    <a:lnTo>
                      <a:pt x="119795" y="62171"/>
                    </a:lnTo>
                    <a:lnTo>
                      <a:pt x="119795" y="60000"/>
                    </a:lnTo>
                    <a:lnTo>
                      <a:pt x="119591" y="57828"/>
                    </a:lnTo>
                    <a:lnTo>
                      <a:pt x="119114" y="56063"/>
                    </a:lnTo>
                    <a:lnTo>
                      <a:pt x="118705" y="53348"/>
                    </a:lnTo>
                    <a:lnTo>
                      <a:pt x="118432" y="51583"/>
                    </a:lnTo>
                    <a:lnTo>
                      <a:pt x="117819" y="49004"/>
                    </a:lnTo>
                    <a:lnTo>
                      <a:pt x="117342" y="46696"/>
                    </a:lnTo>
                    <a:lnTo>
                      <a:pt x="116456" y="44117"/>
                    </a:lnTo>
                    <a:lnTo>
                      <a:pt x="115570" y="41402"/>
                    </a:lnTo>
                    <a:lnTo>
                      <a:pt x="114480" y="38823"/>
                    </a:lnTo>
                    <a:lnTo>
                      <a:pt x="113594" y="36651"/>
                    </a:lnTo>
                    <a:lnTo>
                      <a:pt x="112231" y="33529"/>
                    </a:lnTo>
                    <a:lnTo>
                      <a:pt x="111141" y="31357"/>
                    </a:lnTo>
                    <a:lnTo>
                      <a:pt x="109846" y="28642"/>
                    </a:lnTo>
                    <a:lnTo>
                      <a:pt x="108483" y="26877"/>
                    </a:lnTo>
                    <a:lnTo>
                      <a:pt x="107802" y="25520"/>
                    </a:lnTo>
                    <a:lnTo>
                      <a:pt x="106916" y="24298"/>
                    </a:lnTo>
                    <a:lnTo>
                      <a:pt x="106030" y="22941"/>
                    </a:lnTo>
                    <a:lnTo>
                      <a:pt x="105417" y="21990"/>
                    </a:lnTo>
                    <a:lnTo>
                      <a:pt x="104258" y="20769"/>
                    </a:lnTo>
                    <a:lnTo>
                      <a:pt x="103645" y="19411"/>
                    </a:lnTo>
                    <a:lnTo>
                      <a:pt x="102759" y="18461"/>
                    </a:lnTo>
                    <a:lnTo>
                      <a:pt x="102078" y="17647"/>
                    </a:lnTo>
                    <a:lnTo>
                      <a:pt x="100988" y="16289"/>
                    </a:lnTo>
                    <a:lnTo>
                      <a:pt x="100102" y="15475"/>
                    </a:lnTo>
                    <a:lnTo>
                      <a:pt x="98943" y="14524"/>
                    </a:lnTo>
                    <a:lnTo>
                      <a:pt x="98057" y="13710"/>
                    </a:lnTo>
                    <a:lnTo>
                      <a:pt x="97172" y="12760"/>
                    </a:lnTo>
                    <a:lnTo>
                      <a:pt x="96081" y="11945"/>
                    </a:lnTo>
                    <a:lnTo>
                      <a:pt x="94991" y="10995"/>
                    </a:lnTo>
                    <a:lnTo>
                      <a:pt x="94105" y="10180"/>
                    </a:lnTo>
                    <a:lnTo>
                      <a:pt x="93015" y="9230"/>
                    </a:lnTo>
                    <a:lnTo>
                      <a:pt x="91856" y="8416"/>
                    </a:lnTo>
                    <a:lnTo>
                      <a:pt x="90766" y="7466"/>
                    </a:lnTo>
                    <a:lnTo>
                      <a:pt x="89676" y="7058"/>
                    </a:lnTo>
                    <a:lnTo>
                      <a:pt x="88586" y="6108"/>
                    </a:lnTo>
                    <a:lnTo>
                      <a:pt x="87223" y="5701"/>
                    </a:lnTo>
                    <a:lnTo>
                      <a:pt x="86132" y="4886"/>
                    </a:lnTo>
                    <a:lnTo>
                      <a:pt x="84770" y="4343"/>
                    </a:lnTo>
                    <a:lnTo>
                      <a:pt x="83475" y="3529"/>
                    </a:lnTo>
                    <a:lnTo>
                      <a:pt x="82385" y="3122"/>
                    </a:lnTo>
                    <a:lnTo>
                      <a:pt x="81022" y="2579"/>
                    </a:lnTo>
                    <a:lnTo>
                      <a:pt x="79727" y="2171"/>
                    </a:lnTo>
                    <a:lnTo>
                      <a:pt x="78364" y="1357"/>
                    </a:lnTo>
                    <a:lnTo>
                      <a:pt x="77069" y="1357"/>
                    </a:lnTo>
                    <a:lnTo>
                      <a:pt x="75706" y="814"/>
                    </a:lnTo>
                    <a:lnTo>
                      <a:pt x="74412" y="814"/>
                    </a:lnTo>
                    <a:lnTo>
                      <a:pt x="72844" y="407"/>
                    </a:lnTo>
                    <a:lnTo>
                      <a:pt x="71482" y="0"/>
                    </a:lnTo>
                    <a:lnTo>
                      <a:pt x="69982" y="0"/>
                    </a:lnTo>
                    <a:lnTo>
                      <a:pt x="68415" y="0"/>
                    </a:lnTo>
                    <a:lnTo>
                      <a:pt x="66848" y="0"/>
                    </a:lnTo>
                    <a:lnTo>
                      <a:pt x="65281" y="0"/>
                    </a:lnTo>
                    <a:lnTo>
                      <a:pt x="63781" y="0"/>
                    </a:lnTo>
                    <a:lnTo>
                      <a:pt x="62419" y="407"/>
                    </a:lnTo>
                    <a:lnTo>
                      <a:pt x="60647" y="407"/>
                    </a:lnTo>
                    <a:lnTo>
                      <a:pt x="59080" y="407"/>
                    </a:lnTo>
                    <a:lnTo>
                      <a:pt x="57580" y="814"/>
                    </a:lnTo>
                    <a:lnTo>
                      <a:pt x="56013" y="1357"/>
                    </a:lnTo>
                    <a:lnTo>
                      <a:pt x="54241" y="1357"/>
                    </a:lnTo>
                    <a:lnTo>
                      <a:pt x="52470" y="1764"/>
                    </a:lnTo>
                    <a:lnTo>
                      <a:pt x="50902" y="2171"/>
                    </a:lnTo>
                    <a:lnTo>
                      <a:pt x="49335" y="3122"/>
                    </a:lnTo>
                    <a:lnTo>
                      <a:pt x="47359" y="3529"/>
                    </a:lnTo>
                    <a:lnTo>
                      <a:pt x="45587" y="3936"/>
                    </a:lnTo>
                    <a:lnTo>
                      <a:pt x="44020" y="4343"/>
                    </a:lnTo>
                    <a:lnTo>
                      <a:pt x="42521" y="5294"/>
                    </a:lnTo>
                    <a:lnTo>
                      <a:pt x="40954" y="5701"/>
                    </a:lnTo>
                    <a:lnTo>
                      <a:pt x="39182" y="6651"/>
                    </a:lnTo>
                    <a:lnTo>
                      <a:pt x="37819" y="7466"/>
                    </a:lnTo>
                    <a:lnTo>
                      <a:pt x="36320" y="8416"/>
                    </a:lnTo>
                    <a:lnTo>
                      <a:pt x="34752" y="8823"/>
                    </a:lnTo>
                    <a:lnTo>
                      <a:pt x="33185" y="9638"/>
                    </a:lnTo>
                    <a:lnTo>
                      <a:pt x="31618" y="10588"/>
                    </a:lnTo>
                    <a:lnTo>
                      <a:pt x="30528" y="11402"/>
                    </a:lnTo>
                    <a:lnTo>
                      <a:pt x="29028" y="12352"/>
                    </a:lnTo>
                    <a:lnTo>
                      <a:pt x="27666" y="13167"/>
                    </a:lnTo>
                    <a:lnTo>
                      <a:pt x="26371" y="14117"/>
                    </a:lnTo>
                    <a:lnTo>
                      <a:pt x="25212" y="14932"/>
                    </a:lnTo>
                    <a:lnTo>
                      <a:pt x="23918" y="15882"/>
                    </a:lnTo>
                    <a:lnTo>
                      <a:pt x="22555" y="16696"/>
                    </a:lnTo>
                    <a:lnTo>
                      <a:pt x="21465" y="18054"/>
                    </a:lnTo>
                    <a:lnTo>
                      <a:pt x="20374" y="19004"/>
                    </a:lnTo>
                    <a:lnTo>
                      <a:pt x="19284" y="19819"/>
                    </a:lnTo>
                    <a:lnTo>
                      <a:pt x="18126" y="21176"/>
                    </a:lnTo>
                    <a:lnTo>
                      <a:pt x="17240" y="21990"/>
                    </a:lnTo>
                    <a:lnTo>
                      <a:pt x="16149" y="23348"/>
                    </a:lnTo>
                    <a:lnTo>
                      <a:pt x="15059" y="24298"/>
                    </a:lnTo>
                    <a:lnTo>
                      <a:pt x="14173" y="25520"/>
                    </a:lnTo>
                    <a:lnTo>
                      <a:pt x="13287" y="26877"/>
                    </a:lnTo>
                    <a:lnTo>
                      <a:pt x="12402" y="28235"/>
                    </a:lnTo>
                    <a:lnTo>
                      <a:pt x="11516" y="29049"/>
                    </a:lnTo>
                    <a:lnTo>
                      <a:pt x="10630" y="30407"/>
                    </a:lnTo>
                    <a:lnTo>
                      <a:pt x="9948" y="31764"/>
                    </a:lnTo>
                    <a:lnTo>
                      <a:pt x="9267" y="33122"/>
                    </a:lnTo>
                    <a:lnTo>
                      <a:pt x="8381" y="34343"/>
                    </a:lnTo>
                    <a:lnTo>
                      <a:pt x="7495" y="35701"/>
                    </a:lnTo>
                    <a:lnTo>
                      <a:pt x="6882" y="36651"/>
                    </a:lnTo>
                    <a:lnTo>
                      <a:pt x="6405" y="37873"/>
                    </a:lnTo>
                    <a:lnTo>
                      <a:pt x="5110" y="40588"/>
                    </a:lnTo>
                    <a:lnTo>
                      <a:pt x="4224" y="43167"/>
                    </a:lnTo>
                    <a:lnTo>
                      <a:pt x="3066" y="45882"/>
                    </a:lnTo>
                    <a:lnTo>
                      <a:pt x="2180" y="49004"/>
                    </a:lnTo>
                    <a:lnTo>
                      <a:pt x="1294" y="51583"/>
                    </a:lnTo>
                    <a:lnTo>
                      <a:pt x="1090" y="54298"/>
                    </a:lnTo>
                    <a:lnTo>
                      <a:pt x="408" y="56877"/>
                    </a:lnTo>
                    <a:lnTo>
                      <a:pt x="204" y="60000"/>
                    </a:lnTo>
                    <a:lnTo>
                      <a:pt x="0" y="62579"/>
                    </a:lnTo>
                    <a:lnTo>
                      <a:pt x="0" y="65701"/>
                    </a:lnTo>
                    <a:lnTo>
                      <a:pt x="0" y="67058"/>
                    </a:lnTo>
                    <a:lnTo>
                      <a:pt x="0" y="68416"/>
                    </a:lnTo>
                    <a:lnTo>
                      <a:pt x="0" y="70180"/>
                    </a:lnTo>
                    <a:lnTo>
                      <a:pt x="204" y="71402"/>
                    </a:lnTo>
                    <a:lnTo>
                      <a:pt x="204" y="72760"/>
                    </a:lnTo>
                    <a:lnTo>
                      <a:pt x="408" y="74117"/>
                    </a:lnTo>
                    <a:lnTo>
                      <a:pt x="681" y="75882"/>
                    </a:lnTo>
                    <a:lnTo>
                      <a:pt x="1090" y="77647"/>
                    </a:lnTo>
                    <a:lnTo>
                      <a:pt x="1567" y="80226"/>
                    </a:lnTo>
                    <a:lnTo>
                      <a:pt x="2453" y="82941"/>
                    </a:lnTo>
                    <a:lnTo>
                      <a:pt x="3339" y="85113"/>
                    </a:lnTo>
                    <a:lnTo>
                      <a:pt x="4633" y="87828"/>
                    </a:lnTo>
                    <a:lnTo>
                      <a:pt x="5110" y="89049"/>
                    </a:lnTo>
                    <a:lnTo>
                      <a:pt x="5724" y="90407"/>
                    </a:lnTo>
                    <a:lnTo>
                      <a:pt x="6609" y="91357"/>
                    </a:lnTo>
                    <a:lnTo>
                      <a:pt x="7495" y="92579"/>
                    </a:lnTo>
                    <a:lnTo>
                      <a:pt x="8177" y="93936"/>
                    </a:lnTo>
                    <a:lnTo>
                      <a:pt x="9063" y="94886"/>
                    </a:lnTo>
                    <a:lnTo>
                      <a:pt x="9948" y="96108"/>
                    </a:lnTo>
                    <a:lnTo>
                      <a:pt x="11039" y="97466"/>
                    </a:lnTo>
                    <a:lnTo>
                      <a:pt x="11925" y="97873"/>
                    </a:lnTo>
                    <a:lnTo>
                      <a:pt x="13083" y="99230"/>
                    </a:lnTo>
                    <a:lnTo>
                      <a:pt x="13969" y="100180"/>
                    </a:lnTo>
                    <a:lnTo>
                      <a:pt x="15059" y="101402"/>
                    </a:lnTo>
                    <a:lnTo>
                      <a:pt x="16149" y="102352"/>
                    </a:lnTo>
                    <a:lnTo>
                      <a:pt x="17240" y="103167"/>
                    </a:lnTo>
                    <a:lnTo>
                      <a:pt x="18603" y="104117"/>
                    </a:lnTo>
                    <a:lnTo>
                      <a:pt x="19693" y="105475"/>
                    </a:lnTo>
                    <a:lnTo>
                      <a:pt x="21056" y="106289"/>
                    </a:lnTo>
                    <a:lnTo>
                      <a:pt x="22146" y="107239"/>
                    </a:lnTo>
                    <a:lnTo>
                      <a:pt x="23236" y="107647"/>
                    </a:lnTo>
                    <a:lnTo>
                      <a:pt x="24804" y="108461"/>
                    </a:lnTo>
                    <a:lnTo>
                      <a:pt x="25894" y="109411"/>
                    </a:lnTo>
                    <a:lnTo>
                      <a:pt x="27257" y="110226"/>
                    </a:lnTo>
                    <a:lnTo>
                      <a:pt x="28551" y="111176"/>
                    </a:lnTo>
                    <a:lnTo>
                      <a:pt x="30119" y="111990"/>
                    </a:lnTo>
                    <a:lnTo>
                      <a:pt x="31209" y="112533"/>
                    </a:lnTo>
                    <a:lnTo>
                      <a:pt x="32504" y="112941"/>
                    </a:lnTo>
                    <a:lnTo>
                      <a:pt x="33867" y="113348"/>
                    </a:lnTo>
                    <a:lnTo>
                      <a:pt x="35434" y="114298"/>
                    </a:lnTo>
                    <a:lnTo>
                      <a:pt x="36729" y="114705"/>
                    </a:lnTo>
                    <a:lnTo>
                      <a:pt x="38296" y="115113"/>
                    </a:lnTo>
                    <a:lnTo>
                      <a:pt x="39591" y="115520"/>
                    </a:lnTo>
                    <a:lnTo>
                      <a:pt x="41158" y="116470"/>
                    </a:lnTo>
                    <a:lnTo>
                      <a:pt x="42521" y="116470"/>
                    </a:lnTo>
                    <a:lnTo>
                      <a:pt x="43816" y="117285"/>
                    </a:lnTo>
                    <a:lnTo>
                      <a:pt x="45383" y="117285"/>
                    </a:lnTo>
                    <a:lnTo>
                      <a:pt x="46678" y="118235"/>
                    </a:lnTo>
                    <a:lnTo>
                      <a:pt x="48040" y="118235"/>
                    </a:lnTo>
                    <a:lnTo>
                      <a:pt x="49812" y="118642"/>
                    </a:lnTo>
                    <a:lnTo>
                      <a:pt x="51107" y="118642"/>
                    </a:lnTo>
                    <a:lnTo>
                      <a:pt x="52674" y="119592"/>
                    </a:lnTo>
                    <a:lnTo>
                      <a:pt x="54037" y="119592"/>
                    </a:lnTo>
                    <a:lnTo>
                      <a:pt x="55332" y="119592"/>
                    </a:lnTo>
                    <a:lnTo>
                      <a:pt x="56695" y="119592"/>
                    </a:lnTo>
                    <a:lnTo>
                      <a:pt x="58194" y="120000"/>
                    </a:lnTo>
                    <a:lnTo>
                      <a:pt x="59557" y="120000"/>
                    </a:lnTo>
                    <a:lnTo>
                      <a:pt x="61124" y="120000"/>
                    </a:lnTo>
                    <a:lnTo>
                      <a:pt x="62419" y="120000"/>
                    </a:lnTo>
                    <a:lnTo>
                      <a:pt x="63781" y="120000"/>
                    </a:lnTo>
                    <a:lnTo>
                      <a:pt x="65076" y="120000"/>
                    </a:lnTo>
                    <a:lnTo>
                      <a:pt x="66439" y="120000"/>
                    </a:lnTo>
                    <a:lnTo>
                      <a:pt x="67734" y="119592"/>
                    </a:lnTo>
                    <a:lnTo>
                      <a:pt x="69097" y="119592"/>
                    </a:lnTo>
                    <a:lnTo>
                      <a:pt x="70391" y="119592"/>
                    </a:lnTo>
                    <a:lnTo>
                      <a:pt x="71482" y="119049"/>
                    </a:lnTo>
                    <a:lnTo>
                      <a:pt x="72844" y="118642"/>
                    </a:lnTo>
                    <a:lnTo>
                      <a:pt x="74139" y="118642"/>
                    </a:lnTo>
                    <a:lnTo>
                      <a:pt x="75298" y="118235"/>
                    </a:lnTo>
                    <a:lnTo>
                      <a:pt x="76183" y="117828"/>
                    </a:lnTo>
                    <a:lnTo>
                      <a:pt x="77274" y="117285"/>
                    </a:lnTo>
                    <a:lnTo>
                      <a:pt x="78568" y="116877"/>
                    </a:lnTo>
                    <a:lnTo>
                      <a:pt x="79454" y="116470"/>
                    </a:lnTo>
                    <a:lnTo>
                      <a:pt x="80613" y="116063"/>
                    </a:lnTo>
                    <a:lnTo>
                      <a:pt x="81703" y="115520"/>
                    </a:lnTo>
                    <a:lnTo>
                      <a:pt x="82793" y="115113"/>
                    </a:lnTo>
                    <a:lnTo>
                      <a:pt x="83679" y="114705"/>
                    </a:lnTo>
                    <a:lnTo>
                      <a:pt x="84565" y="114298"/>
                    </a:lnTo>
                    <a:lnTo>
                      <a:pt x="85451" y="113348"/>
                    </a:lnTo>
                    <a:lnTo>
                      <a:pt x="86541" y="113348"/>
                    </a:lnTo>
                    <a:lnTo>
                      <a:pt x="87427" y="112533"/>
                    </a:lnTo>
                    <a:lnTo>
                      <a:pt x="88313" y="111990"/>
                    </a:lnTo>
                    <a:lnTo>
                      <a:pt x="89199" y="111176"/>
                    </a:lnTo>
                    <a:lnTo>
                      <a:pt x="90357" y="111176"/>
                    </a:lnTo>
                    <a:lnTo>
                      <a:pt x="90971" y="110226"/>
                    </a:lnTo>
                    <a:lnTo>
                      <a:pt x="91856" y="109819"/>
                    </a:lnTo>
                    <a:lnTo>
                      <a:pt x="92742" y="109004"/>
                    </a:lnTo>
                    <a:lnTo>
                      <a:pt x="93424" y="108461"/>
                    </a:lnTo>
                    <a:lnTo>
                      <a:pt x="94105" y="107647"/>
                    </a:lnTo>
                    <a:lnTo>
                      <a:pt x="94991" y="107239"/>
                    </a:lnTo>
                    <a:lnTo>
                      <a:pt x="95672" y="106696"/>
                    </a:lnTo>
                    <a:lnTo>
                      <a:pt x="96558" y="106289"/>
                    </a:lnTo>
                    <a:lnTo>
                      <a:pt x="97853" y="104932"/>
                    </a:lnTo>
                    <a:lnTo>
                      <a:pt x="99216" y="104117"/>
                    </a:lnTo>
                    <a:lnTo>
                      <a:pt x="100306" y="102760"/>
                    </a:lnTo>
                    <a:lnTo>
                      <a:pt x="101601" y="101945"/>
                    </a:lnTo>
                    <a:lnTo>
                      <a:pt x="102487" y="100588"/>
                    </a:lnTo>
                    <a:lnTo>
                      <a:pt x="103645" y="99638"/>
                    </a:lnTo>
                    <a:lnTo>
                      <a:pt x="104258" y="98416"/>
                    </a:lnTo>
                    <a:lnTo>
                      <a:pt x="105417" y="97466"/>
                    </a:lnTo>
                    <a:lnTo>
                      <a:pt x="106030" y="96651"/>
                    </a:lnTo>
                    <a:lnTo>
                      <a:pt x="106712" y="95294"/>
                    </a:lnTo>
                    <a:lnTo>
                      <a:pt x="107393" y="94886"/>
                    </a:lnTo>
                    <a:lnTo>
                      <a:pt x="108074" y="93936"/>
                    </a:lnTo>
                    <a:lnTo>
                      <a:pt x="108960" y="92579"/>
                    </a:lnTo>
                    <a:lnTo>
                      <a:pt x="109574" y="91764"/>
                    </a:lnTo>
                    <a:lnTo>
                      <a:pt x="110051" y="90814"/>
                    </a:lnTo>
                    <a:lnTo>
                      <a:pt x="110255" y="90814"/>
                    </a:lnTo>
                    <a:close/>
                  </a:path>
                </a:pathLst>
              </a:custGeom>
              <a:solidFill>
                <a:srgbClr val="FFCC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5" name="Shape 175"/>
              <p:cNvSpPr/>
              <p:nvPr/>
            </p:nvSpPr>
            <p:spPr>
              <a:xfrm>
                <a:off x="1843" y="2311"/>
                <a:ext cx="473" cy="343"/>
              </a:xfrm>
              <a:custGeom>
                <a:avLst/>
                <a:gdLst/>
                <a:ahLst/>
                <a:cxnLst/>
                <a:rect l="0" t="0" r="0" b="0"/>
                <a:pathLst>
                  <a:path w="120000" h="120000" extrusionOk="0">
                    <a:moveTo>
                      <a:pt x="18857" y="0"/>
                    </a:moveTo>
                    <a:lnTo>
                      <a:pt x="0" y="52440"/>
                    </a:lnTo>
                    <a:lnTo>
                      <a:pt x="2057" y="53858"/>
                    </a:lnTo>
                    <a:lnTo>
                      <a:pt x="6514" y="55275"/>
                    </a:lnTo>
                    <a:lnTo>
                      <a:pt x="12000" y="60000"/>
                    </a:lnTo>
                    <a:lnTo>
                      <a:pt x="14399" y="63307"/>
                    </a:lnTo>
                    <a:lnTo>
                      <a:pt x="17828" y="64724"/>
                    </a:lnTo>
                    <a:lnTo>
                      <a:pt x="20914" y="67559"/>
                    </a:lnTo>
                    <a:lnTo>
                      <a:pt x="25371" y="69448"/>
                    </a:lnTo>
                    <a:lnTo>
                      <a:pt x="28799" y="72283"/>
                    </a:lnTo>
                    <a:lnTo>
                      <a:pt x="32228" y="75590"/>
                    </a:lnTo>
                    <a:lnTo>
                      <a:pt x="36685" y="78425"/>
                    </a:lnTo>
                    <a:lnTo>
                      <a:pt x="41142" y="81732"/>
                    </a:lnTo>
                    <a:lnTo>
                      <a:pt x="45600" y="84566"/>
                    </a:lnTo>
                    <a:lnTo>
                      <a:pt x="50057" y="87874"/>
                    </a:lnTo>
                    <a:lnTo>
                      <a:pt x="53485" y="90708"/>
                    </a:lnTo>
                    <a:lnTo>
                      <a:pt x="57942" y="94015"/>
                    </a:lnTo>
                    <a:lnTo>
                      <a:pt x="62057" y="95433"/>
                    </a:lnTo>
                    <a:lnTo>
                      <a:pt x="65485" y="98267"/>
                    </a:lnTo>
                    <a:lnTo>
                      <a:pt x="69942" y="101574"/>
                    </a:lnTo>
                    <a:lnTo>
                      <a:pt x="73371" y="104409"/>
                    </a:lnTo>
                    <a:lnTo>
                      <a:pt x="81257" y="107716"/>
                    </a:lnTo>
                    <a:lnTo>
                      <a:pt x="87771" y="112440"/>
                    </a:lnTo>
                    <a:lnTo>
                      <a:pt x="92228" y="115275"/>
                    </a:lnTo>
                    <a:lnTo>
                      <a:pt x="96685" y="120000"/>
                    </a:lnTo>
                    <a:lnTo>
                      <a:pt x="102171" y="118582"/>
                    </a:lnTo>
                    <a:lnTo>
                      <a:pt x="106628" y="112440"/>
                    </a:lnTo>
                    <a:lnTo>
                      <a:pt x="109028" y="106299"/>
                    </a:lnTo>
                    <a:lnTo>
                      <a:pt x="110057" y="100157"/>
                    </a:lnTo>
                    <a:lnTo>
                      <a:pt x="112457" y="94015"/>
                    </a:lnTo>
                    <a:lnTo>
                      <a:pt x="114514" y="85984"/>
                    </a:lnTo>
                    <a:lnTo>
                      <a:pt x="115542" y="78425"/>
                    </a:lnTo>
                    <a:lnTo>
                      <a:pt x="115542" y="72283"/>
                    </a:lnTo>
                    <a:lnTo>
                      <a:pt x="116914" y="64724"/>
                    </a:lnTo>
                    <a:lnTo>
                      <a:pt x="117942" y="60000"/>
                    </a:lnTo>
                    <a:lnTo>
                      <a:pt x="118971" y="55275"/>
                    </a:lnTo>
                    <a:lnTo>
                      <a:pt x="118971" y="51023"/>
                    </a:lnTo>
                    <a:lnTo>
                      <a:pt x="118971" y="47716"/>
                    </a:lnTo>
                    <a:lnTo>
                      <a:pt x="119999" y="47716"/>
                    </a:lnTo>
                    <a:lnTo>
                      <a:pt x="18857" y="0"/>
                    </a:lnTo>
                    <a:close/>
                  </a:path>
                </a:pathLst>
              </a:custGeom>
              <a:solidFill>
                <a:srgbClr val="E65E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6" name="Shape 176"/>
              <p:cNvSpPr/>
              <p:nvPr/>
            </p:nvSpPr>
            <p:spPr>
              <a:xfrm>
                <a:off x="3209" y="2213"/>
                <a:ext cx="643" cy="430"/>
              </a:xfrm>
              <a:custGeom>
                <a:avLst/>
                <a:gdLst/>
                <a:ahLst/>
                <a:cxnLst/>
                <a:rect l="0" t="0" r="0" b="0"/>
                <a:pathLst>
                  <a:path w="120000" h="120000" extrusionOk="0">
                    <a:moveTo>
                      <a:pt x="0" y="61132"/>
                    </a:moveTo>
                    <a:lnTo>
                      <a:pt x="22989" y="120000"/>
                    </a:lnTo>
                    <a:lnTo>
                      <a:pt x="23747" y="120000"/>
                    </a:lnTo>
                    <a:lnTo>
                      <a:pt x="25515" y="120000"/>
                    </a:lnTo>
                    <a:lnTo>
                      <a:pt x="28800" y="118867"/>
                    </a:lnTo>
                    <a:lnTo>
                      <a:pt x="32842" y="118867"/>
                    </a:lnTo>
                    <a:lnTo>
                      <a:pt x="34610" y="117735"/>
                    </a:lnTo>
                    <a:lnTo>
                      <a:pt x="36884" y="116603"/>
                    </a:lnTo>
                    <a:lnTo>
                      <a:pt x="40168" y="116603"/>
                    </a:lnTo>
                    <a:lnTo>
                      <a:pt x="43452" y="116603"/>
                    </a:lnTo>
                    <a:lnTo>
                      <a:pt x="45978" y="115094"/>
                    </a:lnTo>
                    <a:lnTo>
                      <a:pt x="49263" y="115094"/>
                    </a:lnTo>
                    <a:lnTo>
                      <a:pt x="52547" y="113962"/>
                    </a:lnTo>
                    <a:lnTo>
                      <a:pt x="56589" y="113962"/>
                    </a:lnTo>
                    <a:lnTo>
                      <a:pt x="59115" y="112830"/>
                    </a:lnTo>
                    <a:lnTo>
                      <a:pt x="62400" y="112830"/>
                    </a:lnTo>
                    <a:lnTo>
                      <a:pt x="65684" y="111698"/>
                    </a:lnTo>
                    <a:lnTo>
                      <a:pt x="68968" y="111698"/>
                    </a:lnTo>
                    <a:lnTo>
                      <a:pt x="72252" y="110188"/>
                    </a:lnTo>
                    <a:lnTo>
                      <a:pt x="75536" y="109056"/>
                    </a:lnTo>
                    <a:lnTo>
                      <a:pt x="79578" y="109056"/>
                    </a:lnTo>
                    <a:lnTo>
                      <a:pt x="82863" y="109056"/>
                    </a:lnTo>
                    <a:lnTo>
                      <a:pt x="85389" y="107924"/>
                    </a:lnTo>
                    <a:lnTo>
                      <a:pt x="88673" y="106792"/>
                    </a:lnTo>
                    <a:lnTo>
                      <a:pt x="91957" y="106792"/>
                    </a:lnTo>
                    <a:lnTo>
                      <a:pt x="94484" y="106792"/>
                    </a:lnTo>
                    <a:lnTo>
                      <a:pt x="99284" y="105283"/>
                    </a:lnTo>
                    <a:lnTo>
                      <a:pt x="104336" y="105283"/>
                    </a:lnTo>
                    <a:lnTo>
                      <a:pt x="107621" y="104150"/>
                    </a:lnTo>
                    <a:lnTo>
                      <a:pt x="110905" y="103018"/>
                    </a:lnTo>
                    <a:lnTo>
                      <a:pt x="113431" y="101886"/>
                    </a:lnTo>
                    <a:lnTo>
                      <a:pt x="115705" y="100377"/>
                    </a:lnTo>
                    <a:lnTo>
                      <a:pt x="118231" y="96981"/>
                    </a:lnTo>
                    <a:lnTo>
                      <a:pt x="120000" y="94339"/>
                    </a:lnTo>
                    <a:lnTo>
                      <a:pt x="120000" y="88301"/>
                    </a:lnTo>
                    <a:lnTo>
                      <a:pt x="118231" y="84528"/>
                    </a:lnTo>
                    <a:lnTo>
                      <a:pt x="116715" y="78490"/>
                    </a:lnTo>
                    <a:lnTo>
                      <a:pt x="114189" y="72452"/>
                    </a:lnTo>
                    <a:lnTo>
                      <a:pt x="112421" y="68679"/>
                    </a:lnTo>
                    <a:lnTo>
                      <a:pt x="110905" y="64905"/>
                    </a:lnTo>
                    <a:lnTo>
                      <a:pt x="108378" y="60000"/>
                    </a:lnTo>
                    <a:lnTo>
                      <a:pt x="105852" y="53962"/>
                    </a:lnTo>
                    <a:lnTo>
                      <a:pt x="103578" y="47924"/>
                    </a:lnTo>
                    <a:lnTo>
                      <a:pt x="101052" y="43018"/>
                    </a:lnTo>
                    <a:lnTo>
                      <a:pt x="98526" y="35471"/>
                    </a:lnTo>
                    <a:lnTo>
                      <a:pt x="97010" y="30566"/>
                    </a:lnTo>
                    <a:lnTo>
                      <a:pt x="94484" y="23396"/>
                    </a:lnTo>
                    <a:lnTo>
                      <a:pt x="91957" y="18490"/>
                    </a:lnTo>
                    <a:lnTo>
                      <a:pt x="90442" y="13584"/>
                    </a:lnTo>
                    <a:lnTo>
                      <a:pt x="88673" y="8679"/>
                    </a:lnTo>
                    <a:lnTo>
                      <a:pt x="85389" y="2264"/>
                    </a:lnTo>
                    <a:lnTo>
                      <a:pt x="85389" y="0"/>
                    </a:lnTo>
                    <a:lnTo>
                      <a:pt x="27031" y="34339"/>
                    </a:lnTo>
                    <a:lnTo>
                      <a:pt x="0" y="61132"/>
                    </a:lnTo>
                    <a:close/>
                  </a:path>
                </a:pathLst>
              </a:custGeom>
              <a:solidFill>
                <a:srgbClr val="E65E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7" name="Shape 177"/>
              <p:cNvSpPr/>
              <p:nvPr/>
            </p:nvSpPr>
            <p:spPr>
              <a:xfrm>
                <a:off x="1439" y="839"/>
                <a:ext cx="2500" cy="1691"/>
              </a:xfrm>
              <a:custGeom>
                <a:avLst/>
                <a:gdLst/>
                <a:ahLst/>
                <a:cxnLst/>
                <a:rect l="0" t="0" r="0" b="0"/>
                <a:pathLst>
                  <a:path w="120000" h="120000" extrusionOk="0">
                    <a:moveTo>
                      <a:pt x="119999" y="53908"/>
                    </a:moveTo>
                    <a:lnTo>
                      <a:pt x="119999" y="54868"/>
                    </a:lnTo>
                    <a:lnTo>
                      <a:pt x="119999" y="56115"/>
                    </a:lnTo>
                    <a:lnTo>
                      <a:pt x="119999" y="56690"/>
                    </a:lnTo>
                    <a:lnTo>
                      <a:pt x="119999" y="57649"/>
                    </a:lnTo>
                    <a:lnTo>
                      <a:pt x="119999" y="58896"/>
                    </a:lnTo>
                    <a:lnTo>
                      <a:pt x="119999" y="59856"/>
                    </a:lnTo>
                    <a:lnTo>
                      <a:pt x="119999" y="60719"/>
                    </a:lnTo>
                    <a:lnTo>
                      <a:pt x="119999" y="61966"/>
                    </a:lnTo>
                    <a:lnTo>
                      <a:pt x="119999" y="63213"/>
                    </a:lnTo>
                    <a:lnTo>
                      <a:pt x="119999" y="64844"/>
                    </a:lnTo>
                    <a:lnTo>
                      <a:pt x="119999" y="65707"/>
                    </a:lnTo>
                    <a:lnTo>
                      <a:pt x="119999" y="67338"/>
                    </a:lnTo>
                    <a:lnTo>
                      <a:pt x="119999" y="68585"/>
                    </a:lnTo>
                    <a:lnTo>
                      <a:pt x="119999" y="70119"/>
                    </a:lnTo>
                    <a:lnTo>
                      <a:pt x="119999" y="71366"/>
                    </a:lnTo>
                    <a:lnTo>
                      <a:pt x="119740" y="72901"/>
                    </a:lnTo>
                    <a:lnTo>
                      <a:pt x="119740" y="74148"/>
                    </a:lnTo>
                    <a:lnTo>
                      <a:pt x="119740" y="75683"/>
                    </a:lnTo>
                    <a:lnTo>
                      <a:pt x="119545" y="76930"/>
                    </a:lnTo>
                    <a:lnTo>
                      <a:pt x="119351" y="78177"/>
                    </a:lnTo>
                    <a:lnTo>
                      <a:pt x="119351" y="79808"/>
                    </a:lnTo>
                    <a:lnTo>
                      <a:pt x="119351" y="81055"/>
                    </a:lnTo>
                    <a:lnTo>
                      <a:pt x="119156" y="81918"/>
                    </a:lnTo>
                    <a:lnTo>
                      <a:pt x="118702" y="83165"/>
                    </a:lnTo>
                    <a:lnTo>
                      <a:pt x="118507" y="84124"/>
                    </a:lnTo>
                    <a:lnTo>
                      <a:pt x="118312" y="85371"/>
                    </a:lnTo>
                    <a:lnTo>
                      <a:pt x="117858" y="86906"/>
                    </a:lnTo>
                    <a:lnTo>
                      <a:pt x="117468" y="88537"/>
                    </a:lnTo>
                    <a:lnTo>
                      <a:pt x="116365" y="89784"/>
                    </a:lnTo>
                    <a:lnTo>
                      <a:pt x="115132" y="91318"/>
                    </a:lnTo>
                    <a:lnTo>
                      <a:pt x="114288" y="92278"/>
                    </a:lnTo>
                    <a:lnTo>
                      <a:pt x="113445" y="93141"/>
                    </a:lnTo>
                    <a:lnTo>
                      <a:pt x="112406" y="94388"/>
                    </a:lnTo>
                    <a:lnTo>
                      <a:pt x="111563" y="95635"/>
                    </a:lnTo>
                    <a:lnTo>
                      <a:pt x="110265" y="96882"/>
                    </a:lnTo>
                    <a:lnTo>
                      <a:pt x="109031" y="98129"/>
                    </a:lnTo>
                    <a:lnTo>
                      <a:pt x="107539" y="99088"/>
                    </a:lnTo>
                    <a:lnTo>
                      <a:pt x="106241" y="100623"/>
                    </a:lnTo>
                    <a:lnTo>
                      <a:pt x="105657" y="101007"/>
                    </a:lnTo>
                    <a:lnTo>
                      <a:pt x="104813" y="101582"/>
                    </a:lnTo>
                    <a:lnTo>
                      <a:pt x="103969" y="102541"/>
                    </a:lnTo>
                    <a:lnTo>
                      <a:pt x="103320" y="103117"/>
                    </a:lnTo>
                    <a:lnTo>
                      <a:pt x="102477" y="103788"/>
                    </a:lnTo>
                    <a:lnTo>
                      <a:pt x="101633" y="104364"/>
                    </a:lnTo>
                    <a:lnTo>
                      <a:pt x="100984" y="105035"/>
                    </a:lnTo>
                    <a:lnTo>
                      <a:pt x="100140" y="105995"/>
                    </a:lnTo>
                    <a:lnTo>
                      <a:pt x="99102" y="106282"/>
                    </a:lnTo>
                    <a:lnTo>
                      <a:pt x="98258" y="106858"/>
                    </a:lnTo>
                    <a:lnTo>
                      <a:pt x="97414" y="107529"/>
                    </a:lnTo>
                    <a:lnTo>
                      <a:pt x="96571" y="108489"/>
                    </a:lnTo>
                    <a:lnTo>
                      <a:pt x="95532" y="108776"/>
                    </a:lnTo>
                    <a:lnTo>
                      <a:pt x="94429" y="109352"/>
                    </a:lnTo>
                    <a:lnTo>
                      <a:pt x="93585" y="110023"/>
                    </a:lnTo>
                    <a:lnTo>
                      <a:pt x="92547" y="110983"/>
                    </a:lnTo>
                    <a:lnTo>
                      <a:pt x="91508" y="111270"/>
                    </a:lnTo>
                    <a:lnTo>
                      <a:pt x="90665" y="111558"/>
                    </a:lnTo>
                    <a:lnTo>
                      <a:pt x="89626" y="112230"/>
                    </a:lnTo>
                    <a:lnTo>
                      <a:pt x="88523" y="112805"/>
                    </a:lnTo>
                    <a:lnTo>
                      <a:pt x="87290" y="113477"/>
                    </a:lnTo>
                    <a:lnTo>
                      <a:pt x="86446" y="114052"/>
                    </a:lnTo>
                    <a:lnTo>
                      <a:pt x="85408" y="114724"/>
                    </a:lnTo>
                    <a:lnTo>
                      <a:pt x="84305" y="115299"/>
                    </a:lnTo>
                    <a:lnTo>
                      <a:pt x="83071" y="115587"/>
                    </a:lnTo>
                    <a:lnTo>
                      <a:pt x="82033" y="115971"/>
                    </a:lnTo>
                    <a:lnTo>
                      <a:pt x="80735" y="116258"/>
                    </a:lnTo>
                    <a:lnTo>
                      <a:pt x="79697" y="116546"/>
                    </a:lnTo>
                    <a:lnTo>
                      <a:pt x="78399" y="117218"/>
                    </a:lnTo>
                    <a:lnTo>
                      <a:pt x="77360" y="117505"/>
                    </a:lnTo>
                    <a:lnTo>
                      <a:pt x="76322" y="117793"/>
                    </a:lnTo>
                    <a:lnTo>
                      <a:pt x="75283" y="118081"/>
                    </a:lnTo>
                    <a:lnTo>
                      <a:pt x="73985" y="118465"/>
                    </a:lnTo>
                    <a:lnTo>
                      <a:pt x="72752" y="118752"/>
                    </a:lnTo>
                    <a:lnTo>
                      <a:pt x="71454" y="119040"/>
                    </a:lnTo>
                    <a:lnTo>
                      <a:pt x="70416" y="119328"/>
                    </a:lnTo>
                    <a:lnTo>
                      <a:pt x="69118" y="119328"/>
                    </a:lnTo>
                    <a:lnTo>
                      <a:pt x="67885" y="119712"/>
                    </a:lnTo>
                    <a:lnTo>
                      <a:pt x="66587" y="119712"/>
                    </a:lnTo>
                    <a:lnTo>
                      <a:pt x="65354" y="120000"/>
                    </a:lnTo>
                    <a:lnTo>
                      <a:pt x="64056" y="119712"/>
                    </a:lnTo>
                    <a:lnTo>
                      <a:pt x="62823" y="119712"/>
                    </a:lnTo>
                    <a:lnTo>
                      <a:pt x="61525" y="119712"/>
                    </a:lnTo>
                    <a:lnTo>
                      <a:pt x="60292" y="119712"/>
                    </a:lnTo>
                    <a:lnTo>
                      <a:pt x="58994" y="119712"/>
                    </a:lnTo>
                    <a:lnTo>
                      <a:pt x="57760" y="119712"/>
                    </a:lnTo>
                    <a:lnTo>
                      <a:pt x="56462" y="119328"/>
                    </a:lnTo>
                    <a:lnTo>
                      <a:pt x="55229" y="119328"/>
                    </a:lnTo>
                    <a:lnTo>
                      <a:pt x="53931" y="119040"/>
                    </a:lnTo>
                    <a:lnTo>
                      <a:pt x="52698" y="119040"/>
                    </a:lnTo>
                    <a:lnTo>
                      <a:pt x="51400" y="118465"/>
                    </a:lnTo>
                    <a:lnTo>
                      <a:pt x="50167" y="118465"/>
                    </a:lnTo>
                    <a:lnTo>
                      <a:pt x="48869" y="118081"/>
                    </a:lnTo>
                    <a:lnTo>
                      <a:pt x="47636" y="118081"/>
                    </a:lnTo>
                    <a:lnTo>
                      <a:pt x="46598" y="117793"/>
                    </a:lnTo>
                    <a:lnTo>
                      <a:pt x="45300" y="117505"/>
                    </a:lnTo>
                    <a:lnTo>
                      <a:pt x="44067" y="117218"/>
                    </a:lnTo>
                    <a:lnTo>
                      <a:pt x="42769" y="116834"/>
                    </a:lnTo>
                    <a:lnTo>
                      <a:pt x="41535" y="116258"/>
                    </a:lnTo>
                    <a:lnTo>
                      <a:pt x="40237" y="115971"/>
                    </a:lnTo>
                    <a:lnTo>
                      <a:pt x="39004" y="115587"/>
                    </a:lnTo>
                    <a:lnTo>
                      <a:pt x="37901" y="115299"/>
                    </a:lnTo>
                    <a:lnTo>
                      <a:pt x="36668" y="114724"/>
                    </a:lnTo>
                    <a:lnTo>
                      <a:pt x="35630" y="114724"/>
                    </a:lnTo>
                    <a:lnTo>
                      <a:pt x="34332" y="114052"/>
                    </a:lnTo>
                    <a:lnTo>
                      <a:pt x="33293" y="113764"/>
                    </a:lnTo>
                    <a:lnTo>
                      <a:pt x="31995" y="113093"/>
                    </a:lnTo>
                    <a:lnTo>
                      <a:pt x="30957" y="112805"/>
                    </a:lnTo>
                    <a:lnTo>
                      <a:pt x="29918" y="112230"/>
                    </a:lnTo>
                    <a:lnTo>
                      <a:pt x="28880" y="111558"/>
                    </a:lnTo>
                    <a:lnTo>
                      <a:pt x="27842" y="111270"/>
                    </a:lnTo>
                    <a:lnTo>
                      <a:pt x="26738" y="110983"/>
                    </a:lnTo>
                    <a:lnTo>
                      <a:pt x="25505" y="110311"/>
                    </a:lnTo>
                    <a:lnTo>
                      <a:pt x="24661" y="109736"/>
                    </a:lnTo>
                    <a:lnTo>
                      <a:pt x="23623" y="109352"/>
                    </a:lnTo>
                    <a:lnTo>
                      <a:pt x="22520" y="108776"/>
                    </a:lnTo>
                    <a:lnTo>
                      <a:pt x="21481" y="108105"/>
                    </a:lnTo>
                    <a:lnTo>
                      <a:pt x="20638" y="107529"/>
                    </a:lnTo>
                    <a:lnTo>
                      <a:pt x="19599" y="106858"/>
                    </a:lnTo>
                    <a:lnTo>
                      <a:pt x="18756" y="106570"/>
                    </a:lnTo>
                    <a:lnTo>
                      <a:pt x="17717" y="105995"/>
                    </a:lnTo>
                    <a:lnTo>
                      <a:pt x="16873" y="105323"/>
                    </a:lnTo>
                    <a:lnTo>
                      <a:pt x="16030" y="105035"/>
                    </a:lnTo>
                    <a:lnTo>
                      <a:pt x="15381" y="104364"/>
                    </a:lnTo>
                    <a:lnTo>
                      <a:pt x="14537" y="104076"/>
                    </a:lnTo>
                    <a:lnTo>
                      <a:pt x="13693" y="103501"/>
                    </a:lnTo>
                    <a:lnTo>
                      <a:pt x="13044" y="102829"/>
                    </a:lnTo>
                    <a:lnTo>
                      <a:pt x="12395" y="102541"/>
                    </a:lnTo>
                    <a:lnTo>
                      <a:pt x="11552" y="101870"/>
                    </a:lnTo>
                    <a:lnTo>
                      <a:pt x="10708" y="101294"/>
                    </a:lnTo>
                    <a:lnTo>
                      <a:pt x="10319" y="100623"/>
                    </a:lnTo>
                    <a:lnTo>
                      <a:pt x="9670" y="100047"/>
                    </a:lnTo>
                    <a:lnTo>
                      <a:pt x="8631" y="99088"/>
                    </a:lnTo>
                    <a:lnTo>
                      <a:pt x="7787" y="98129"/>
                    </a:lnTo>
                    <a:lnTo>
                      <a:pt x="6944" y="97266"/>
                    </a:lnTo>
                    <a:lnTo>
                      <a:pt x="6295" y="96306"/>
                    </a:lnTo>
                    <a:lnTo>
                      <a:pt x="5646" y="95347"/>
                    </a:lnTo>
                    <a:lnTo>
                      <a:pt x="5256" y="94772"/>
                    </a:lnTo>
                    <a:lnTo>
                      <a:pt x="5062" y="93812"/>
                    </a:lnTo>
                    <a:lnTo>
                      <a:pt x="4607" y="92853"/>
                    </a:lnTo>
                    <a:lnTo>
                      <a:pt x="4218" y="91606"/>
                    </a:lnTo>
                    <a:lnTo>
                      <a:pt x="3958" y="90647"/>
                    </a:lnTo>
                    <a:lnTo>
                      <a:pt x="3569" y="89400"/>
                    </a:lnTo>
                    <a:lnTo>
                      <a:pt x="3374" y="88153"/>
                    </a:lnTo>
                    <a:lnTo>
                      <a:pt x="2920" y="86906"/>
                    </a:lnTo>
                    <a:lnTo>
                      <a:pt x="2920" y="86043"/>
                    </a:lnTo>
                    <a:lnTo>
                      <a:pt x="2531" y="84412"/>
                    </a:lnTo>
                    <a:lnTo>
                      <a:pt x="2271" y="83165"/>
                    </a:lnTo>
                    <a:lnTo>
                      <a:pt x="2076" y="81630"/>
                    </a:lnTo>
                    <a:lnTo>
                      <a:pt x="2076" y="80383"/>
                    </a:lnTo>
                    <a:lnTo>
                      <a:pt x="1687" y="78848"/>
                    </a:lnTo>
                    <a:lnTo>
                      <a:pt x="1687" y="77889"/>
                    </a:lnTo>
                    <a:lnTo>
                      <a:pt x="1427" y="76354"/>
                    </a:lnTo>
                    <a:lnTo>
                      <a:pt x="1427" y="75107"/>
                    </a:lnTo>
                    <a:lnTo>
                      <a:pt x="1038" y="73573"/>
                    </a:lnTo>
                    <a:lnTo>
                      <a:pt x="1038" y="72326"/>
                    </a:lnTo>
                    <a:lnTo>
                      <a:pt x="843" y="71079"/>
                    </a:lnTo>
                    <a:lnTo>
                      <a:pt x="843" y="69832"/>
                    </a:lnTo>
                    <a:lnTo>
                      <a:pt x="843" y="68585"/>
                    </a:lnTo>
                    <a:lnTo>
                      <a:pt x="584" y="66954"/>
                    </a:lnTo>
                    <a:lnTo>
                      <a:pt x="389" y="66091"/>
                    </a:lnTo>
                    <a:lnTo>
                      <a:pt x="389" y="65131"/>
                    </a:lnTo>
                    <a:lnTo>
                      <a:pt x="389" y="63884"/>
                    </a:lnTo>
                    <a:lnTo>
                      <a:pt x="389" y="62925"/>
                    </a:lnTo>
                    <a:lnTo>
                      <a:pt x="194" y="61966"/>
                    </a:lnTo>
                    <a:lnTo>
                      <a:pt x="194" y="61390"/>
                    </a:lnTo>
                    <a:lnTo>
                      <a:pt x="194" y="59856"/>
                    </a:lnTo>
                    <a:lnTo>
                      <a:pt x="194" y="58896"/>
                    </a:lnTo>
                    <a:lnTo>
                      <a:pt x="0" y="58225"/>
                    </a:lnTo>
                    <a:lnTo>
                      <a:pt x="0" y="57362"/>
                    </a:lnTo>
                    <a:lnTo>
                      <a:pt x="194" y="56115"/>
                    </a:lnTo>
                    <a:lnTo>
                      <a:pt x="389" y="55155"/>
                    </a:lnTo>
                    <a:lnTo>
                      <a:pt x="584" y="53621"/>
                    </a:lnTo>
                    <a:lnTo>
                      <a:pt x="1038" y="51702"/>
                    </a:lnTo>
                    <a:lnTo>
                      <a:pt x="1427" y="49880"/>
                    </a:lnTo>
                    <a:lnTo>
                      <a:pt x="1882" y="48249"/>
                    </a:lnTo>
                    <a:lnTo>
                      <a:pt x="2076" y="47002"/>
                    </a:lnTo>
                    <a:lnTo>
                      <a:pt x="2271" y="45755"/>
                    </a:lnTo>
                    <a:lnTo>
                      <a:pt x="2725" y="44892"/>
                    </a:lnTo>
                    <a:lnTo>
                      <a:pt x="2920" y="43932"/>
                    </a:lnTo>
                    <a:lnTo>
                      <a:pt x="3374" y="42685"/>
                    </a:lnTo>
                    <a:lnTo>
                      <a:pt x="3569" y="41438"/>
                    </a:lnTo>
                    <a:lnTo>
                      <a:pt x="4218" y="40479"/>
                    </a:lnTo>
                    <a:lnTo>
                      <a:pt x="4607" y="39232"/>
                    </a:lnTo>
                    <a:lnTo>
                      <a:pt x="5062" y="37985"/>
                    </a:lnTo>
                    <a:lnTo>
                      <a:pt x="5451" y="36738"/>
                    </a:lnTo>
                    <a:lnTo>
                      <a:pt x="5905" y="35491"/>
                    </a:lnTo>
                    <a:lnTo>
                      <a:pt x="6489" y="34244"/>
                    </a:lnTo>
                    <a:lnTo>
                      <a:pt x="7138" y="32997"/>
                    </a:lnTo>
                    <a:lnTo>
                      <a:pt x="7787" y="31750"/>
                    </a:lnTo>
                    <a:lnTo>
                      <a:pt x="8436" y="30791"/>
                    </a:lnTo>
                    <a:lnTo>
                      <a:pt x="9280" y="29544"/>
                    </a:lnTo>
                    <a:lnTo>
                      <a:pt x="9864" y="28297"/>
                    </a:lnTo>
                    <a:lnTo>
                      <a:pt x="10513" y="26762"/>
                    </a:lnTo>
                    <a:lnTo>
                      <a:pt x="11162" y="25515"/>
                    </a:lnTo>
                    <a:lnTo>
                      <a:pt x="12006" y="24556"/>
                    </a:lnTo>
                    <a:lnTo>
                      <a:pt x="12850" y="23021"/>
                    </a:lnTo>
                    <a:lnTo>
                      <a:pt x="13693" y="21774"/>
                    </a:lnTo>
                    <a:lnTo>
                      <a:pt x="14537" y="20527"/>
                    </a:lnTo>
                    <a:lnTo>
                      <a:pt x="15575" y="19568"/>
                    </a:lnTo>
                    <a:lnTo>
                      <a:pt x="16419" y="18033"/>
                    </a:lnTo>
                    <a:lnTo>
                      <a:pt x="17458" y="17074"/>
                    </a:lnTo>
                    <a:lnTo>
                      <a:pt x="18301" y="15827"/>
                    </a:lnTo>
                    <a:lnTo>
                      <a:pt x="19599" y="14964"/>
                    </a:lnTo>
                    <a:lnTo>
                      <a:pt x="20638" y="13717"/>
                    </a:lnTo>
                    <a:lnTo>
                      <a:pt x="21676" y="12757"/>
                    </a:lnTo>
                    <a:lnTo>
                      <a:pt x="22974" y="11798"/>
                    </a:lnTo>
                    <a:lnTo>
                      <a:pt x="24207" y="10839"/>
                    </a:lnTo>
                    <a:lnTo>
                      <a:pt x="25505" y="9592"/>
                    </a:lnTo>
                    <a:lnTo>
                      <a:pt x="26738" y="8729"/>
                    </a:lnTo>
                    <a:lnTo>
                      <a:pt x="28036" y="7769"/>
                    </a:lnTo>
                    <a:lnTo>
                      <a:pt x="29529" y="7098"/>
                    </a:lnTo>
                    <a:lnTo>
                      <a:pt x="30762" y="6235"/>
                    </a:lnTo>
                    <a:lnTo>
                      <a:pt x="32255" y="5275"/>
                    </a:lnTo>
                    <a:lnTo>
                      <a:pt x="33683" y="4604"/>
                    </a:lnTo>
                    <a:lnTo>
                      <a:pt x="35370" y="4028"/>
                    </a:lnTo>
                    <a:lnTo>
                      <a:pt x="37057" y="3069"/>
                    </a:lnTo>
                    <a:lnTo>
                      <a:pt x="38550" y="2781"/>
                    </a:lnTo>
                    <a:lnTo>
                      <a:pt x="40237" y="2110"/>
                    </a:lnTo>
                    <a:lnTo>
                      <a:pt x="42120" y="1822"/>
                    </a:lnTo>
                    <a:lnTo>
                      <a:pt x="44067" y="1247"/>
                    </a:lnTo>
                    <a:lnTo>
                      <a:pt x="45754" y="1247"/>
                    </a:lnTo>
                    <a:lnTo>
                      <a:pt x="47831" y="575"/>
                    </a:lnTo>
                    <a:lnTo>
                      <a:pt x="49713" y="575"/>
                    </a:lnTo>
                    <a:lnTo>
                      <a:pt x="51660" y="287"/>
                    </a:lnTo>
                    <a:lnTo>
                      <a:pt x="53542" y="287"/>
                    </a:lnTo>
                    <a:lnTo>
                      <a:pt x="55229" y="287"/>
                    </a:lnTo>
                    <a:lnTo>
                      <a:pt x="57306" y="287"/>
                    </a:lnTo>
                    <a:lnTo>
                      <a:pt x="58799" y="0"/>
                    </a:lnTo>
                    <a:lnTo>
                      <a:pt x="60681" y="0"/>
                    </a:lnTo>
                    <a:lnTo>
                      <a:pt x="62368" y="0"/>
                    </a:lnTo>
                    <a:lnTo>
                      <a:pt x="64056" y="287"/>
                    </a:lnTo>
                    <a:lnTo>
                      <a:pt x="65743" y="287"/>
                    </a:lnTo>
                    <a:lnTo>
                      <a:pt x="67431" y="287"/>
                    </a:lnTo>
                    <a:lnTo>
                      <a:pt x="68923" y="575"/>
                    </a:lnTo>
                    <a:lnTo>
                      <a:pt x="70611" y="575"/>
                    </a:lnTo>
                    <a:lnTo>
                      <a:pt x="71909" y="863"/>
                    </a:lnTo>
                    <a:lnTo>
                      <a:pt x="73596" y="1247"/>
                    </a:lnTo>
                    <a:lnTo>
                      <a:pt x="75024" y="1534"/>
                    </a:lnTo>
                    <a:lnTo>
                      <a:pt x="76517" y="2110"/>
                    </a:lnTo>
                    <a:lnTo>
                      <a:pt x="77815" y="2110"/>
                    </a:lnTo>
                    <a:lnTo>
                      <a:pt x="79048" y="2781"/>
                    </a:lnTo>
                    <a:lnTo>
                      <a:pt x="80540" y="2781"/>
                    </a:lnTo>
                    <a:lnTo>
                      <a:pt x="81773" y="3357"/>
                    </a:lnTo>
                    <a:lnTo>
                      <a:pt x="83071" y="3741"/>
                    </a:lnTo>
                    <a:lnTo>
                      <a:pt x="84305" y="4028"/>
                    </a:lnTo>
                    <a:lnTo>
                      <a:pt x="85408" y="4604"/>
                    </a:lnTo>
                    <a:lnTo>
                      <a:pt x="86641" y="5275"/>
                    </a:lnTo>
                    <a:lnTo>
                      <a:pt x="87679" y="5563"/>
                    </a:lnTo>
                    <a:lnTo>
                      <a:pt x="88977" y="6235"/>
                    </a:lnTo>
                    <a:lnTo>
                      <a:pt x="90016" y="6522"/>
                    </a:lnTo>
                    <a:lnTo>
                      <a:pt x="91054" y="7098"/>
                    </a:lnTo>
                    <a:lnTo>
                      <a:pt x="92157" y="7769"/>
                    </a:lnTo>
                    <a:lnTo>
                      <a:pt x="93196" y="8345"/>
                    </a:lnTo>
                    <a:lnTo>
                      <a:pt x="94234" y="9016"/>
                    </a:lnTo>
                    <a:lnTo>
                      <a:pt x="95273" y="9592"/>
                    </a:lnTo>
                    <a:lnTo>
                      <a:pt x="95922" y="10263"/>
                    </a:lnTo>
                    <a:lnTo>
                      <a:pt x="96765" y="10839"/>
                    </a:lnTo>
                    <a:lnTo>
                      <a:pt x="97804" y="11510"/>
                    </a:lnTo>
                    <a:lnTo>
                      <a:pt x="98647" y="11798"/>
                    </a:lnTo>
                    <a:lnTo>
                      <a:pt x="99491" y="12470"/>
                    </a:lnTo>
                    <a:lnTo>
                      <a:pt x="100140" y="13333"/>
                    </a:lnTo>
                    <a:lnTo>
                      <a:pt x="100984" y="13717"/>
                    </a:lnTo>
                    <a:lnTo>
                      <a:pt x="101633" y="14580"/>
                    </a:lnTo>
                    <a:lnTo>
                      <a:pt x="103126" y="15827"/>
                    </a:lnTo>
                    <a:lnTo>
                      <a:pt x="104359" y="17074"/>
                    </a:lnTo>
                    <a:lnTo>
                      <a:pt x="105657" y="18321"/>
                    </a:lnTo>
                    <a:lnTo>
                      <a:pt x="106890" y="19568"/>
                    </a:lnTo>
                    <a:lnTo>
                      <a:pt x="107733" y="20815"/>
                    </a:lnTo>
                    <a:lnTo>
                      <a:pt x="108772" y="22062"/>
                    </a:lnTo>
                    <a:lnTo>
                      <a:pt x="109616" y="23021"/>
                    </a:lnTo>
                    <a:lnTo>
                      <a:pt x="110265" y="24556"/>
                    </a:lnTo>
                    <a:lnTo>
                      <a:pt x="110914" y="25515"/>
                    </a:lnTo>
                    <a:lnTo>
                      <a:pt x="111563" y="26474"/>
                    </a:lnTo>
                    <a:lnTo>
                      <a:pt x="112147" y="27434"/>
                    </a:lnTo>
                    <a:lnTo>
                      <a:pt x="112796" y="28297"/>
                    </a:lnTo>
                    <a:lnTo>
                      <a:pt x="113445" y="29928"/>
                    </a:lnTo>
                    <a:lnTo>
                      <a:pt x="114094" y="31175"/>
                    </a:lnTo>
                    <a:lnTo>
                      <a:pt x="114678" y="32997"/>
                    </a:lnTo>
                    <a:lnTo>
                      <a:pt x="115327" y="34916"/>
                    </a:lnTo>
                    <a:lnTo>
                      <a:pt x="115521" y="36738"/>
                    </a:lnTo>
                    <a:lnTo>
                      <a:pt x="115976" y="38273"/>
                    </a:lnTo>
                    <a:lnTo>
                      <a:pt x="116170" y="40191"/>
                    </a:lnTo>
                    <a:lnTo>
                      <a:pt x="116365" y="42014"/>
                    </a:lnTo>
                    <a:lnTo>
                      <a:pt x="116170" y="43932"/>
                    </a:lnTo>
                    <a:lnTo>
                      <a:pt x="116170" y="45755"/>
                    </a:lnTo>
                    <a:lnTo>
                      <a:pt x="115521" y="47673"/>
                    </a:lnTo>
                    <a:lnTo>
                      <a:pt x="115132" y="49880"/>
                    </a:lnTo>
                    <a:lnTo>
                      <a:pt x="114483" y="51414"/>
                    </a:lnTo>
                    <a:lnTo>
                      <a:pt x="113639" y="53237"/>
                    </a:lnTo>
                    <a:lnTo>
                      <a:pt x="112601" y="55155"/>
                    </a:lnTo>
                    <a:lnTo>
                      <a:pt x="111563" y="56978"/>
                    </a:lnTo>
                    <a:lnTo>
                      <a:pt x="110459" y="57937"/>
                    </a:lnTo>
                    <a:lnTo>
                      <a:pt x="109875" y="58896"/>
                    </a:lnTo>
                    <a:lnTo>
                      <a:pt x="109031" y="59856"/>
                    </a:lnTo>
                    <a:lnTo>
                      <a:pt x="108188" y="60719"/>
                    </a:lnTo>
                    <a:lnTo>
                      <a:pt x="107344" y="61678"/>
                    </a:lnTo>
                    <a:lnTo>
                      <a:pt x="106241" y="62925"/>
                    </a:lnTo>
                    <a:lnTo>
                      <a:pt x="105202" y="64172"/>
                    </a:lnTo>
                    <a:lnTo>
                      <a:pt x="104359" y="65419"/>
                    </a:lnTo>
                    <a:lnTo>
                      <a:pt x="103126" y="66666"/>
                    </a:lnTo>
                    <a:lnTo>
                      <a:pt x="101828" y="67625"/>
                    </a:lnTo>
                    <a:lnTo>
                      <a:pt x="100594" y="68872"/>
                    </a:lnTo>
                    <a:lnTo>
                      <a:pt x="99296" y="70119"/>
                    </a:lnTo>
                    <a:lnTo>
                      <a:pt x="97804" y="71366"/>
                    </a:lnTo>
                    <a:lnTo>
                      <a:pt x="96571" y="72613"/>
                    </a:lnTo>
                    <a:lnTo>
                      <a:pt x="95727" y="73189"/>
                    </a:lnTo>
                    <a:lnTo>
                      <a:pt x="95078" y="73860"/>
                    </a:lnTo>
                    <a:lnTo>
                      <a:pt x="94234" y="74436"/>
                    </a:lnTo>
                    <a:lnTo>
                      <a:pt x="93585" y="75107"/>
                    </a:lnTo>
                    <a:lnTo>
                      <a:pt x="92742" y="75395"/>
                    </a:lnTo>
                    <a:lnTo>
                      <a:pt x="91898" y="76067"/>
                    </a:lnTo>
                    <a:lnTo>
                      <a:pt x="91054" y="76642"/>
                    </a:lnTo>
                    <a:lnTo>
                      <a:pt x="90210" y="77314"/>
                    </a:lnTo>
                    <a:lnTo>
                      <a:pt x="89367" y="77601"/>
                    </a:lnTo>
                    <a:lnTo>
                      <a:pt x="88523" y="78177"/>
                    </a:lnTo>
                    <a:lnTo>
                      <a:pt x="87679" y="78848"/>
                    </a:lnTo>
                    <a:lnTo>
                      <a:pt x="86836" y="79136"/>
                    </a:lnTo>
                    <a:lnTo>
                      <a:pt x="85797" y="79808"/>
                    </a:lnTo>
                    <a:lnTo>
                      <a:pt x="84954" y="80095"/>
                    </a:lnTo>
                    <a:lnTo>
                      <a:pt x="83915" y="80671"/>
                    </a:lnTo>
                    <a:lnTo>
                      <a:pt x="83071" y="81342"/>
                    </a:lnTo>
                    <a:lnTo>
                      <a:pt x="82033" y="81630"/>
                    </a:lnTo>
                    <a:lnTo>
                      <a:pt x="81189" y="82302"/>
                    </a:lnTo>
                    <a:lnTo>
                      <a:pt x="80086" y="82589"/>
                    </a:lnTo>
                    <a:lnTo>
                      <a:pt x="79048" y="83165"/>
                    </a:lnTo>
                    <a:lnTo>
                      <a:pt x="78009" y="83165"/>
                    </a:lnTo>
                    <a:lnTo>
                      <a:pt x="76971" y="83549"/>
                    </a:lnTo>
                    <a:lnTo>
                      <a:pt x="75868" y="83836"/>
                    </a:lnTo>
                    <a:lnTo>
                      <a:pt x="74829" y="84124"/>
                    </a:lnTo>
                    <a:lnTo>
                      <a:pt x="73596" y="84412"/>
                    </a:lnTo>
                    <a:lnTo>
                      <a:pt x="72493" y="84796"/>
                    </a:lnTo>
                    <a:lnTo>
                      <a:pt x="71260" y="85083"/>
                    </a:lnTo>
                    <a:lnTo>
                      <a:pt x="70416" y="85371"/>
                    </a:lnTo>
                    <a:lnTo>
                      <a:pt x="69118" y="85371"/>
                    </a:lnTo>
                    <a:lnTo>
                      <a:pt x="67885" y="85659"/>
                    </a:lnTo>
                    <a:lnTo>
                      <a:pt x="66846" y="85659"/>
                    </a:lnTo>
                    <a:lnTo>
                      <a:pt x="65548" y="86043"/>
                    </a:lnTo>
                    <a:lnTo>
                      <a:pt x="64315" y="86043"/>
                    </a:lnTo>
                    <a:lnTo>
                      <a:pt x="63017" y="86043"/>
                    </a:lnTo>
                    <a:lnTo>
                      <a:pt x="61784" y="86043"/>
                    </a:lnTo>
                    <a:lnTo>
                      <a:pt x="60486" y="86330"/>
                    </a:lnTo>
                    <a:lnTo>
                      <a:pt x="59253" y="86043"/>
                    </a:lnTo>
                    <a:lnTo>
                      <a:pt x="57955" y="86043"/>
                    </a:lnTo>
                    <a:lnTo>
                      <a:pt x="56722" y="85659"/>
                    </a:lnTo>
                    <a:lnTo>
                      <a:pt x="55229" y="85659"/>
                    </a:lnTo>
                    <a:lnTo>
                      <a:pt x="53931" y="85659"/>
                    </a:lnTo>
                    <a:lnTo>
                      <a:pt x="52698" y="85659"/>
                    </a:lnTo>
                    <a:lnTo>
                      <a:pt x="51400" y="85371"/>
                    </a:lnTo>
                    <a:lnTo>
                      <a:pt x="50362" y="85371"/>
                    </a:lnTo>
                    <a:lnTo>
                      <a:pt x="49129" y="85083"/>
                    </a:lnTo>
                    <a:lnTo>
                      <a:pt x="47831" y="84796"/>
                    </a:lnTo>
                    <a:lnTo>
                      <a:pt x="46598" y="84412"/>
                    </a:lnTo>
                    <a:lnTo>
                      <a:pt x="45300" y="84412"/>
                    </a:lnTo>
                    <a:lnTo>
                      <a:pt x="44261" y="84124"/>
                    </a:lnTo>
                    <a:lnTo>
                      <a:pt x="42963" y="83836"/>
                    </a:lnTo>
                    <a:lnTo>
                      <a:pt x="41925" y="83549"/>
                    </a:lnTo>
                    <a:lnTo>
                      <a:pt x="40692" y="83549"/>
                    </a:lnTo>
                    <a:lnTo>
                      <a:pt x="39588" y="82877"/>
                    </a:lnTo>
                    <a:lnTo>
                      <a:pt x="38355" y="82589"/>
                    </a:lnTo>
                    <a:lnTo>
                      <a:pt x="37317" y="82302"/>
                    </a:lnTo>
                    <a:lnTo>
                      <a:pt x="36019" y="81918"/>
                    </a:lnTo>
                    <a:lnTo>
                      <a:pt x="34981" y="81630"/>
                    </a:lnTo>
                    <a:lnTo>
                      <a:pt x="33942" y="81342"/>
                    </a:lnTo>
                    <a:lnTo>
                      <a:pt x="32839" y="80671"/>
                    </a:lnTo>
                    <a:lnTo>
                      <a:pt x="31800" y="80671"/>
                    </a:lnTo>
                    <a:lnTo>
                      <a:pt x="30762" y="80095"/>
                    </a:lnTo>
                    <a:lnTo>
                      <a:pt x="29918" y="79808"/>
                    </a:lnTo>
                    <a:lnTo>
                      <a:pt x="28880" y="79136"/>
                    </a:lnTo>
                    <a:lnTo>
                      <a:pt x="27842" y="78848"/>
                    </a:lnTo>
                    <a:lnTo>
                      <a:pt x="26998" y="78177"/>
                    </a:lnTo>
                    <a:lnTo>
                      <a:pt x="25895" y="78177"/>
                    </a:lnTo>
                    <a:lnTo>
                      <a:pt x="25051" y="77601"/>
                    </a:lnTo>
                    <a:lnTo>
                      <a:pt x="24207" y="77314"/>
                    </a:lnTo>
                    <a:lnTo>
                      <a:pt x="23169" y="76930"/>
                    </a:lnTo>
                    <a:lnTo>
                      <a:pt x="22325" y="76354"/>
                    </a:lnTo>
                    <a:lnTo>
                      <a:pt x="21676" y="75683"/>
                    </a:lnTo>
                    <a:lnTo>
                      <a:pt x="20832" y="75395"/>
                    </a:lnTo>
                    <a:lnTo>
                      <a:pt x="19989" y="74820"/>
                    </a:lnTo>
                    <a:lnTo>
                      <a:pt x="19405" y="74436"/>
                    </a:lnTo>
                    <a:lnTo>
                      <a:pt x="18561" y="74148"/>
                    </a:lnTo>
                    <a:lnTo>
                      <a:pt x="17912" y="73860"/>
                    </a:lnTo>
                    <a:lnTo>
                      <a:pt x="16419" y="72901"/>
                    </a:lnTo>
                    <a:lnTo>
                      <a:pt x="15381" y="71942"/>
                    </a:lnTo>
                    <a:lnTo>
                      <a:pt x="14083" y="71079"/>
                    </a:lnTo>
                    <a:lnTo>
                      <a:pt x="13239" y="70407"/>
                    </a:lnTo>
                    <a:lnTo>
                      <a:pt x="12201" y="69448"/>
                    </a:lnTo>
                    <a:lnTo>
                      <a:pt x="11552" y="68872"/>
                    </a:lnTo>
                    <a:lnTo>
                      <a:pt x="10708" y="68201"/>
                    </a:lnTo>
                    <a:lnTo>
                      <a:pt x="10319" y="67625"/>
                    </a:lnTo>
                    <a:lnTo>
                      <a:pt x="9475" y="66091"/>
                    </a:lnTo>
                    <a:lnTo>
                      <a:pt x="9475" y="65419"/>
                    </a:lnTo>
                    <a:lnTo>
                      <a:pt x="9864" y="64844"/>
                    </a:lnTo>
                    <a:lnTo>
                      <a:pt x="10708" y="64460"/>
                    </a:lnTo>
                    <a:lnTo>
                      <a:pt x="11162" y="64460"/>
                    </a:lnTo>
                    <a:lnTo>
                      <a:pt x="11811" y="64460"/>
                    </a:lnTo>
                    <a:lnTo>
                      <a:pt x="12655" y="64844"/>
                    </a:lnTo>
                    <a:lnTo>
                      <a:pt x="13693" y="65131"/>
                    </a:lnTo>
                    <a:lnTo>
                      <a:pt x="14537" y="65131"/>
                    </a:lnTo>
                    <a:lnTo>
                      <a:pt x="15770" y="65707"/>
                    </a:lnTo>
                    <a:lnTo>
                      <a:pt x="16614" y="66091"/>
                    </a:lnTo>
                    <a:lnTo>
                      <a:pt x="18107" y="66666"/>
                    </a:lnTo>
                    <a:lnTo>
                      <a:pt x="19405" y="66954"/>
                    </a:lnTo>
                    <a:lnTo>
                      <a:pt x="20638" y="67625"/>
                    </a:lnTo>
                    <a:lnTo>
                      <a:pt x="21481" y="67913"/>
                    </a:lnTo>
                    <a:lnTo>
                      <a:pt x="22325" y="68585"/>
                    </a:lnTo>
                    <a:lnTo>
                      <a:pt x="22974" y="68585"/>
                    </a:lnTo>
                    <a:lnTo>
                      <a:pt x="23818" y="69160"/>
                    </a:lnTo>
                    <a:lnTo>
                      <a:pt x="24467" y="69448"/>
                    </a:lnTo>
                    <a:lnTo>
                      <a:pt x="25310" y="69832"/>
                    </a:lnTo>
                    <a:lnTo>
                      <a:pt x="25895" y="70119"/>
                    </a:lnTo>
                    <a:lnTo>
                      <a:pt x="26738" y="70407"/>
                    </a:lnTo>
                    <a:lnTo>
                      <a:pt x="27582" y="70695"/>
                    </a:lnTo>
                    <a:lnTo>
                      <a:pt x="28426" y="71366"/>
                    </a:lnTo>
                    <a:lnTo>
                      <a:pt x="29075" y="71366"/>
                    </a:lnTo>
                    <a:lnTo>
                      <a:pt x="30113" y="71942"/>
                    </a:lnTo>
                    <a:lnTo>
                      <a:pt x="30762" y="72326"/>
                    </a:lnTo>
                    <a:lnTo>
                      <a:pt x="31800" y="72613"/>
                    </a:lnTo>
                    <a:lnTo>
                      <a:pt x="32644" y="72901"/>
                    </a:lnTo>
                    <a:lnTo>
                      <a:pt x="33488" y="73573"/>
                    </a:lnTo>
                    <a:lnTo>
                      <a:pt x="34332" y="73860"/>
                    </a:lnTo>
                    <a:lnTo>
                      <a:pt x="35175" y="74148"/>
                    </a:lnTo>
                    <a:lnTo>
                      <a:pt x="36019" y="74436"/>
                    </a:lnTo>
                    <a:lnTo>
                      <a:pt x="37057" y="75107"/>
                    </a:lnTo>
                    <a:lnTo>
                      <a:pt x="37706" y="75395"/>
                    </a:lnTo>
                    <a:lnTo>
                      <a:pt x="38550" y="75683"/>
                    </a:lnTo>
                    <a:lnTo>
                      <a:pt x="39588" y="75683"/>
                    </a:lnTo>
                    <a:lnTo>
                      <a:pt x="40432" y="76354"/>
                    </a:lnTo>
                    <a:lnTo>
                      <a:pt x="41276" y="76642"/>
                    </a:lnTo>
                    <a:lnTo>
                      <a:pt x="42120" y="76930"/>
                    </a:lnTo>
                    <a:lnTo>
                      <a:pt x="42963" y="77314"/>
                    </a:lnTo>
                    <a:lnTo>
                      <a:pt x="44067" y="77889"/>
                    </a:lnTo>
                    <a:lnTo>
                      <a:pt x="44910" y="77889"/>
                    </a:lnTo>
                    <a:lnTo>
                      <a:pt x="45754" y="78177"/>
                    </a:lnTo>
                    <a:lnTo>
                      <a:pt x="46598" y="78177"/>
                    </a:lnTo>
                    <a:lnTo>
                      <a:pt x="47441" y="78848"/>
                    </a:lnTo>
                    <a:lnTo>
                      <a:pt x="48025" y="78848"/>
                    </a:lnTo>
                    <a:lnTo>
                      <a:pt x="49129" y="79136"/>
                    </a:lnTo>
                    <a:lnTo>
                      <a:pt x="49972" y="79424"/>
                    </a:lnTo>
                    <a:lnTo>
                      <a:pt x="50816" y="79808"/>
                    </a:lnTo>
                    <a:lnTo>
                      <a:pt x="51660" y="79808"/>
                    </a:lnTo>
                    <a:lnTo>
                      <a:pt x="52504" y="80095"/>
                    </a:lnTo>
                    <a:lnTo>
                      <a:pt x="53088" y="80095"/>
                    </a:lnTo>
                    <a:lnTo>
                      <a:pt x="53931" y="80095"/>
                    </a:lnTo>
                    <a:lnTo>
                      <a:pt x="54775" y="80095"/>
                    </a:lnTo>
                    <a:lnTo>
                      <a:pt x="55878" y="80095"/>
                    </a:lnTo>
                    <a:lnTo>
                      <a:pt x="56722" y="80095"/>
                    </a:lnTo>
                    <a:lnTo>
                      <a:pt x="57760" y="80095"/>
                    </a:lnTo>
                    <a:lnTo>
                      <a:pt x="58604" y="80095"/>
                    </a:lnTo>
                    <a:lnTo>
                      <a:pt x="59448" y="79808"/>
                    </a:lnTo>
                    <a:lnTo>
                      <a:pt x="60486" y="79808"/>
                    </a:lnTo>
                    <a:lnTo>
                      <a:pt x="61525" y="79808"/>
                    </a:lnTo>
                    <a:lnTo>
                      <a:pt x="62368" y="79424"/>
                    </a:lnTo>
                    <a:lnTo>
                      <a:pt x="63472" y="79136"/>
                    </a:lnTo>
                    <a:lnTo>
                      <a:pt x="64315" y="79136"/>
                    </a:lnTo>
                    <a:lnTo>
                      <a:pt x="65354" y="78848"/>
                    </a:lnTo>
                    <a:lnTo>
                      <a:pt x="66392" y="78561"/>
                    </a:lnTo>
                    <a:lnTo>
                      <a:pt x="67431" y="78177"/>
                    </a:lnTo>
                    <a:lnTo>
                      <a:pt x="68274" y="77889"/>
                    </a:lnTo>
                    <a:lnTo>
                      <a:pt x="69378" y="77601"/>
                    </a:lnTo>
                    <a:lnTo>
                      <a:pt x="70416" y="77314"/>
                    </a:lnTo>
                    <a:lnTo>
                      <a:pt x="71454" y="76930"/>
                    </a:lnTo>
                    <a:lnTo>
                      <a:pt x="72298" y="76354"/>
                    </a:lnTo>
                    <a:lnTo>
                      <a:pt x="73596" y="76354"/>
                    </a:lnTo>
                    <a:lnTo>
                      <a:pt x="74440" y="75683"/>
                    </a:lnTo>
                    <a:lnTo>
                      <a:pt x="75673" y="75395"/>
                    </a:lnTo>
                    <a:lnTo>
                      <a:pt x="76517" y="74820"/>
                    </a:lnTo>
                    <a:lnTo>
                      <a:pt x="77555" y="74436"/>
                    </a:lnTo>
                    <a:lnTo>
                      <a:pt x="78399" y="73860"/>
                    </a:lnTo>
                    <a:lnTo>
                      <a:pt x="79697" y="73573"/>
                    </a:lnTo>
                    <a:lnTo>
                      <a:pt x="80540" y="73189"/>
                    </a:lnTo>
                    <a:lnTo>
                      <a:pt x="81773" y="72901"/>
                    </a:lnTo>
                    <a:lnTo>
                      <a:pt x="82617" y="72326"/>
                    </a:lnTo>
                    <a:lnTo>
                      <a:pt x="83461" y="71654"/>
                    </a:lnTo>
                    <a:lnTo>
                      <a:pt x="84305" y="71079"/>
                    </a:lnTo>
                    <a:lnTo>
                      <a:pt x="85408" y="70695"/>
                    </a:lnTo>
                    <a:lnTo>
                      <a:pt x="86446" y="70119"/>
                    </a:lnTo>
                    <a:lnTo>
                      <a:pt x="87290" y="69448"/>
                    </a:lnTo>
                    <a:lnTo>
                      <a:pt x="88134" y="69160"/>
                    </a:lnTo>
                    <a:lnTo>
                      <a:pt x="89172" y="68585"/>
                    </a:lnTo>
                    <a:lnTo>
                      <a:pt x="90016" y="68201"/>
                    </a:lnTo>
                    <a:lnTo>
                      <a:pt x="90859" y="67625"/>
                    </a:lnTo>
                    <a:lnTo>
                      <a:pt x="91703" y="66954"/>
                    </a:lnTo>
                    <a:lnTo>
                      <a:pt x="92547" y="66666"/>
                    </a:lnTo>
                    <a:lnTo>
                      <a:pt x="93391" y="66091"/>
                    </a:lnTo>
                    <a:lnTo>
                      <a:pt x="94234" y="65707"/>
                    </a:lnTo>
                    <a:lnTo>
                      <a:pt x="95078" y="65131"/>
                    </a:lnTo>
                    <a:lnTo>
                      <a:pt x="95922" y="64844"/>
                    </a:lnTo>
                    <a:lnTo>
                      <a:pt x="96571" y="64172"/>
                    </a:lnTo>
                    <a:lnTo>
                      <a:pt x="97414" y="63884"/>
                    </a:lnTo>
                    <a:lnTo>
                      <a:pt x="98063" y="63213"/>
                    </a:lnTo>
                    <a:lnTo>
                      <a:pt x="98647" y="62925"/>
                    </a:lnTo>
                    <a:lnTo>
                      <a:pt x="100140" y="61966"/>
                    </a:lnTo>
                    <a:lnTo>
                      <a:pt x="101438" y="61390"/>
                    </a:lnTo>
                    <a:lnTo>
                      <a:pt x="102477" y="60431"/>
                    </a:lnTo>
                    <a:lnTo>
                      <a:pt x="103320" y="59856"/>
                    </a:lnTo>
                    <a:lnTo>
                      <a:pt x="104164" y="59472"/>
                    </a:lnTo>
                    <a:lnTo>
                      <a:pt x="105008" y="58896"/>
                    </a:lnTo>
                    <a:lnTo>
                      <a:pt x="106241" y="57937"/>
                    </a:lnTo>
                    <a:lnTo>
                      <a:pt x="107344" y="56690"/>
                    </a:lnTo>
                    <a:lnTo>
                      <a:pt x="108382" y="55443"/>
                    </a:lnTo>
                    <a:lnTo>
                      <a:pt x="109421" y="53908"/>
                    </a:lnTo>
                    <a:lnTo>
                      <a:pt x="110265" y="52661"/>
                    </a:lnTo>
                    <a:lnTo>
                      <a:pt x="110914" y="51127"/>
                    </a:lnTo>
                    <a:lnTo>
                      <a:pt x="111563" y="49880"/>
                    </a:lnTo>
                    <a:lnTo>
                      <a:pt x="112147" y="48249"/>
                    </a:lnTo>
                    <a:lnTo>
                      <a:pt x="112406" y="46714"/>
                    </a:lnTo>
                    <a:lnTo>
                      <a:pt x="112796" y="45179"/>
                    </a:lnTo>
                    <a:lnTo>
                      <a:pt x="112796" y="43645"/>
                    </a:lnTo>
                    <a:lnTo>
                      <a:pt x="112990" y="42398"/>
                    </a:lnTo>
                    <a:lnTo>
                      <a:pt x="112796" y="40767"/>
                    </a:lnTo>
                    <a:lnTo>
                      <a:pt x="112601" y="39520"/>
                    </a:lnTo>
                    <a:lnTo>
                      <a:pt x="112147" y="37985"/>
                    </a:lnTo>
                    <a:lnTo>
                      <a:pt x="111952" y="37026"/>
                    </a:lnTo>
                    <a:lnTo>
                      <a:pt x="111108" y="35491"/>
                    </a:lnTo>
                    <a:lnTo>
                      <a:pt x="110265" y="33956"/>
                    </a:lnTo>
                    <a:lnTo>
                      <a:pt x="109226" y="32038"/>
                    </a:lnTo>
                    <a:lnTo>
                      <a:pt x="107928" y="30215"/>
                    </a:lnTo>
                    <a:lnTo>
                      <a:pt x="106890" y="29256"/>
                    </a:lnTo>
                    <a:lnTo>
                      <a:pt x="106241" y="28009"/>
                    </a:lnTo>
                    <a:lnTo>
                      <a:pt x="105397" y="26762"/>
                    </a:lnTo>
                    <a:lnTo>
                      <a:pt x="104359" y="25803"/>
                    </a:lnTo>
                    <a:lnTo>
                      <a:pt x="103320" y="24940"/>
                    </a:lnTo>
                    <a:lnTo>
                      <a:pt x="102477" y="23980"/>
                    </a:lnTo>
                    <a:lnTo>
                      <a:pt x="101179" y="22733"/>
                    </a:lnTo>
                    <a:lnTo>
                      <a:pt x="100140" y="21774"/>
                    </a:lnTo>
                    <a:lnTo>
                      <a:pt x="98647" y="20527"/>
                    </a:lnTo>
                    <a:lnTo>
                      <a:pt x="97414" y="19568"/>
                    </a:lnTo>
                    <a:lnTo>
                      <a:pt x="96116" y="18321"/>
                    </a:lnTo>
                    <a:lnTo>
                      <a:pt x="94883" y="17074"/>
                    </a:lnTo>
                    <a:lnTo>
                      <a:pt x="94234" y="16786"/>
                    </a:lnTo>
                    <a:lnTo>
                      <a:pt x="93391" y="16211"/>
                    </a:lnTo>
                    <a:lnTo>
                      <a:pt x="92547" y="15539"/>
                    </a:lnTo>
                    <a:lnTo>
                      <a:pt x="91898" y="15251"/>
                    </a:lnTo>
                    <a:lnTo>
                      <a:pt x="91054" y="14580"/>
                    </a:lnTo>
                    <a:lnTo>
                      <a:pt x="90210" y="14292"/>
                    </a:lnTo>
                    <a:lnTo>
                      <a:pt x="89626" y="13717"/>
                    </a:lnTo>
                    <a:lnTo>
                      <a:pt x="88977" y="13333"/>
                    </a:lnTo>
                    <a:lnTo>
                      <a:pt x="87939" y="12757"/>
                    </a:lnTo>
                    <a:lnTo>
                      <a:pt x="87095" y="12470"/>
                    </a:lnTo>
                    <a:lnTo>
                      <a:pt x="86252" y="11798"/>
                    </a:lnTo>
                    <a:lnTo>
                      <a:pt x="85408" y="11510"/>
                    </a:lnTo>
                    <a:lnTo>
                      <a:pt x="84564" y="10839"/>
                    </a:lnTo>
                    <a:lnTo>
                      <a:pt x="83720" y="10551"/>
                    </a:lnTo>
                    <a:lnTo>
                      <a:pt x="82877" y="10263"/>
                    </a:lnTo>
                    <a:lnTo>
                      <a:pt x="82033" y="9976"/>
                    </a:lnTo>
                    <a:lnTo>
                      <a:pt x="81189" y="9304"/>
                    </a:lnTo>
                    <a:lnTo>
                      <a:pt x="80086" y="9304"/>
                    </a:lnTo>
                    <a:lnTo>
                      <a:pt x="79048" y="8729"/>
                    </a:lnTo>
                    <a:lnTo>
                      <a:pt x="78204" y="8345"/>
                    </a:lnTo>
                    <a:lnTo>
                      <a:pt x="77166" y="8057"/>
                    </a:lnTo>
                    <a:lnTo>
                      <a:pt x="76322" y="8057"/>
                    </a:lnTo>
                    <a:lnTo>
                      <a:pt x="75478" y="7482"/>
                    </a:lnTo>
                    <a:lnTo>
                      <a:pt x="74634" y="7482"/>
                    </a:lnTo>
                    <a:lnTo>
                      <a:pt x="73336" y="7098"/>
                    </a:lnTo>
                    <a:lnTo>
                      <a:pt x="72298" y="7098"/>
                    </a:lnTo>
                    <a:lnTo>
                      <a:pt x="71260" y="6522"/>
                    </a:lnTo>
                    <a:lnTo>
                      <a:pt x="70416" y="6522"/>
                    </a:lnTo>
                    <a:lnTo>
                      <a:pt x="69378" y="6235"/>
                    </a:lnTo>
                    <a:lnTo>
                      <a:pt x="68534" y="6235"/>
                    </a:lnTo>
                    <a:lnTo>
                      <a:pt x="67690" y="5563"/>
                    </a:lnTo>
                    <a:lnTo>
                      <a:pt x="66846" y="5563"/>
                    </a:lnTo>
                    <a:lnTo>
                      <a:pt x="65743" y="5563"/>
                    </a:lnTo>
                    <a:lnTo>
                      <a:pt x="64899" y="5275"/>
                    </a:lnTo>
                    <a:lnTo>
                      <a:pt x="64056" y="4988"/>
                    </a:lnTo>
                    <a:lnTo>
                      <a:pt x="63212" y="4988"/>
                    </a:lnTo>
                    <a:lnTo>
                      <a:pt x="62368" y="4988"/>
                    </a:lnTo>
                    <a:lnTo>
                      <a:pt x="61784" y="4988"/>
                    </a:lnTo>
                    <a:lnTo>
                      <a:pt x="60941" y="4988"/>
                    </a:lnTo>
                    <a:lnTo>
                      <a:pt x="60292" y="4988"/>
                    </a:lnTo>
                    <a:lnTo>
                      <a:pt x="59253" y="4988"/>
                    </a:lnTo>
                    <a:lnTo>
                      <a:pt x="58604" y="4988"/>
                    </a:lnTo>
                    <a:lnTo>
                      <a:pt x="57760" y="4988"/>
                    </a:lnTo>
                    <a:lnTo>
                      <a:pt x="56917" y="4988"/>
                    </a:lnTo>
                    <a:lnTo>
                      <a:pt x="56268" y="4988"/>
                    </a:lnTo>
                    <a:lnTo>
                      <a:pt x="55619" y="4988"/>
                    </a:lnTo>
                    <a:lnTo>
                      <a:pt x="54775" y="4988"/>
                    </a:lnTo>
                    <a:lnTo>
                      <a:pt x="54191" y="5275"/>
                    </a:lnTo>
                    <a:lnTo>
                      <a:pt x="52698" y="5275"/>
                    </a:lnTo>
                    <a:lnTo>
                      <a:pt x="51400" y="5563"/>
                    </a:lnTo>
                    <a:lnTo>
                      <a:pt x="50167" y="5851"/>
                    </a:lnTo>
                    <a:lnTo>
                      <a:pt x="48869" y="6235"/>
                    </a:lnTo>
                    <a:lnTo>
                      <a:pt x="47441" y="6522"/>
                    </a:lnTo>
                    <a:lnTo>
                      <a:pt x="46143" y="6810"/>
                    </a:lnTo>
                    <a:lnTo>
                      <a:pt x="45105" y="7098"/>
                    </a:lnTo>
                    <a:lnTo>
                      <a:pt x="43807" y="7482"/>
                    </a:lnTo>
                    <a:lnTo>
                      <a:pt x="42574" y="8057"/>
                    </a:lnTo>
                    <a:lnTo>
                      <a:pt x="41535" y="8345"/>
                    </a:lnTo>
                    <a:lnTo>
                      <a:pt x="40237" y="9016"/>
                    </a:lnTo>
                    <a:lnTo>
                      <a:pt x="39199" y="9304"/>
                    </a:lnTo>
                    <a:lnTo>
                      <a:pt x="37901" y="9976"/>
                    </a:lnTo>
                    <a:lnTo>
                      <a:pt x="36668" y="10551"/>
                    </a:lnTo>
                    <a:lnTo>
                      <a:pt x="35630" y="10839"/>
                    </a:lnTo>
                    <a:lnTo>
                      <a:pt x="34332" y="11510"/>
                    </a:lnTo>
                    <a:lnTo>
                      <a:pt x="33098" y="12086"/>
                    </a:lnTo>
                    <a:lnTo>
                      <a:pt x="31995" y="12757"/>
                    </a:lnTo>
                    <a:lnTo>
                      <a:pt x="30762" y="13333"/>
                    </a:lnTo>
                    <a:lnTo>
                      <a:pt x="29529" y="14292"/>
                    </a:lnTo>
                    <a:lnTo>
                      <a:pt x="28231" y="14964"/>
                    </a:lnTo>
                    <a:lnTo>
                      <a:pt x="26998" y="15251"/>
                    </a:lnTo>
                    <a:lnTo>
                      <a:pt x="25505" y="16211"/>
                    </a:lnTo>
                    <a:lnTo>
                      <a:pt x="24467" y="17074"/>
                    </a:lnTo>
                    <a:lnTo>
                      <a:pt x="23169" y="18033"/>
                    </a:lnTo>
                    <a:lnTo>
                      <a:pt x="22130" y="19280"/>
                    </a:lnTo>
                    <a:lnTo>
                      <a:pt x="21092" y="20527"/>
                    </a:lnTo>
                    <a:lnTo>
                      <a:pt x="19794" y="21774"/>
                    </a:lnTo>
                    <a:lnTo>
                      <a:pt x="18756" y="23021"/>
                    </a:lnTo>
                    <a:lnTo>
                      <a:pt x="17458" y="24556"/>
                    </a:lnTo>
                    <a:lnTo>
                      <a:pt x="16419" y="25803"/>
                    </a:lnTo>
                    <a:lnTo>
                      <a:pt x="15575" y="27434"/>
                    </a:lnTo>
                    <a:lnTo>
                      <a:pt x="14537" y="28968"/>
                    </a:lnTo>
                    <a:lnTo>
                      <a:pt x="13499" y="30215"/>
                    </a:lnTo>
                    <a:lnTo>
                      <a:pt x="12655" y="31750"/>
                    </a:lnTo>
                    <a:lnTo>
                      <a:pt x="11811" y="33669"/>
                    </a:lnTo>
                    <a:lnTo>
                      <a:pt x="10968" y="34916"/>
                    </a:lnTo>
                    <a:lnTo>
                      <a:pt x="10124" y="36450"/>
                    </a:lnTo>
                    <a:lnTo>
                      <a:pt x="9280" y="37985"/>
                    </a:lnTo>
                    <a:lnTo>
                      <a:pt x="8631" y="39520"/>
                    </a:lnTo>
                    <a:lnTo>
                      <a:pt x="7982" y="41151"/>
                    </a:lnTo>
                    <a:lnTo>
                      <a:pt x="7333" y="42398"/>
                    </a:lnTo>
                    <a:lnTo>
                      <a:pt x="6489" y="43932"/>
                    </a:lnTo>
                    <a:lnTo>
                      <a:pt x="6295" y="45467"/>
                    </a:lnTo>
                    <a:lnTo>
                      <a:pt x="5646" y="46714"/>
                    </a:lnTo>
                    <a:lnTo>
                      <a:pt x="5256" y="48249"/>
                    </a:lnTo>
                    <a:lnTo>
                      <a:pt x="5062" y="49496"/>
                    </a:lnTo>
                    <a:lnTo>
                      <a:pt x="4607" y="50743"/>
                    </a:lnTo>
                    <a:lnTo>
                      <a:pt x="4413" y="51702"/>
                    </a:lnTo>
                    <a:lnTo>
                      <a:pt x="4218" y="52949"/>
                    </a:lnTo>
                    <a:lnTo>
                      <a:pt x="3958" y="53908"/>
                    </a:lnTo>
                    <a:lnTo>
                      <a:pt x="3958" y="55155"/>
                    </a:lnTo>
                    <a:lnTo>
                      <a:pt x="3764" y="56978"/>
                    </a:lnTo>
                    <a:lnTo>
                      <a:pt x="3569" y="58896"/>
                    </a:lnTo>
                    <a:lnTo>
                      <a:pt x="3569" y="60143"/>
                    </a:lnTo>
                    <a:lnTo>
                      <a:pt x="3569" y="61390"/>
                    </a:lnTo>
                    <a:lnTo>
                      <a:pt x="3569" y="62350"/>
                    </a:lnTo>
                    <a:lnTo>
                      <a:pt x="3764" y="63884"/>
                    </a:lnTo>
                    <a:lnTo>
                      <a:pt x="3764" y="64844"/>
                    </a:lnTo>
                    <a:lnTo>
                      <a:pt x="3764" y="66091"/>
                    </a:lnTo>
                    <a:lnTo>
                      <a:pt x="3764" y="67625"/>
                    </a:lnTo>
                    <a:lnTo>
                      <a:pt x="3764" y="69160"/>
                    </a:lnTo>
                    <a:lnTo>
                      <a:pt x="3764" y="70119"/>
                    </a:lnTo>
                    <a:lnTo>
                      <a:pt x="3958" y="71654"/>
                    </a:lnTo>
                    <a:lnTo>
                      <a:pt x="3958" y="72901"/>
                    </a:lnTo>
                    <a:lnTo>
                      <a:pt x="4413" y="74436"/>
                    </a:lnTo>
                    <a:lnTo>
                      <a:pt x="4413" y="75683"/>
                    </a:lnTo>
                    <a:lnTo>
                      <a:pt x="4413" y="76930"/>
                    </a:lnTo>
                    <a:lnTo>
                      <a:pt x="4607" y="78177"/>
                    </a:lnTo>
                    <a:lnTo>
                      <a:pt x="4802" y="79424"/>
                    </a:lnTo>
                    <a:lnTo>
                      <a:pt x="5062" y="80671"/>
                    </a:lnTo>
                    <a:lnTo>
                      <a:pt x="5256" y="81630"/>
                    </a:lnTo>
                    <a:lnTo>
                      <a:pt x="5256" y="82877"/>
                    </a:lnTo>
                    <a:lnTo>
                      <a:pt x="5646" y="84124"/>
                    </a:lnTo>
                    <a:lnTo>
                      <a:pt x="6100" y="86043"/>
                    </a:lnTo>
                    <a:lnTo>
                      <a:pt x="6749" y="87865"/>
                    </a:lnTo>
                    <a:lnTo>
                      <a:pt x="7333" y="89400"/>
                    </a:lnTo>
                    <a:lnTo>
                      <a:pt x="8177" y="90359"/>
                    </a:lnTo>
                    <a:lnTo>
                      <a:pt x="8436" y="91031"/>
                    </a:lnTo>
                    <a:lnTo>
                      <a:pt x="9021" y="91318"/>
                    </a:lnTo>
                    <a:lnTo>
                      <a:pt x="9670" y="91894"/>
                    </a:lnTo>
                    <a:lnTo>
                      <a:pt x="10513" y="92565"/>
                    </a:lnTo>
                    <a:lnTo>
                      <a:pt x="11357" y="93141"/>
                    </a:lnTo>
                    <a:lnTo>
                      <a:pt x="12395" y="94100"/>
                    </a:lnTo>
                    <a:lnTo>
                      <a:pt x="13693" y="94772"/>
                    </a:lnTo>
                    <a:lnTo>
                      <a:pt x="15186" y="95635"/>
                    </a:lnTo>
                    <a:lnTo>
                      <a:pt x="15575" y="96019"/>
                    </a:lnTo>
                    <a:lnTo>
                      <a:pt x="16224" y="96306"/>
                    </a:lnTo>
                    <a:lnTo>
                      <a:pt x="17068" y="96594"/>
                    </a:lnTo>
                    <a:lnTo>
                      <a:pt x="17717" y="97266"/>
                    </a:lnTo>
                    <a:lnTo>
                      <a:pt x="18561" y="97553"/>
                    </a:lnTo>
                    <a:lnTo>
                      <a:pt x="19405" y="98129"/>
                    </a:lnTo>
                    <a:lnTo>
                      <a:pt x="19989" y="98800"/>
                    </a:lnTo>
                    <a:lnTo>
                      <a:pt x="21092" y="99088"/>
                    </a:lnTo>
                    <a:lnTo>
                      <a:pt x="21676" y="99760"/>
                    </a:lnTo>
                    <a:lnTo>
                      <a:pt x="22520" y="100047"/>
                    </a:lnTo>
                    <a:lnTo>
                      <a:pt x="23363" y="100335"/>
                    </a:lnTo>
                    <a:lnTo>
                      <a:pt x="24207" y="101007"/>
                    </a:lnTo>
                    <a:lnTo>
                      <a:pt x="25310" y="101294"/>
                    </a:lnTo>
                    <a:lnTo>
                      <a:pt x="26154" y="101870"/>
                    </a:lnTo>
                    <a:lnTo>
                      <a:pt x="26998" y="102541"/>
                    </a:lnTo>
                    <a:lnTo>
                      <a:pt x="28036" y="103117"/>
                    </a:lnTo>
                    <a:lnTo>
                      <a:pt x="28880" y="103501"/>
                    </a:lnTo>
                    <a:lnTo>
                      <a:pt x="29918" y="103788"/>
                    </a:lnTo>
                    <a:lnTo>
                      <a:pt x="30762" y="104076"/>
                    </a:lnTo>
                    <a:lnTo>
                      <a:pt x="31800" y="104748"/>
                    </a:lnTo>
                    <a:lnTo>
                      <a:pt x="32644" y="105035"/>
                    </a:lnTo>
                    <a:lnTo>
                      <a:pt x="33683" y="105323"/>
                    </a:lnTo>
                    <a:lnTo>
                      <a:pt x="34526" y="105995"/>
                    </a:lnTo>
                    <a:lnTo>
                      <a:pt x="35630" y="106282"/>
                    </a:lnTo>
                    <a:lnTo>
                      <a:pt x="36473" y="106858"/>
                    </a:lnTo>
                    <a:lnTo>
                      <a:pt x="37512" y="107242"/>
                    </a:lnTo>
                    <a:lnTo>
                      <a:pt x="38355" y="107529"/>
                    </a:lnTo>
                    <a:lnTo>
                      <a:pt x="39394" y="108105"/>
                    </a:lnTo>
                    <a:lnTo>
                      <a:pt x="40237" y="108489"/>
                    </a:lnTo>
                    <a:lnTo>
                      <a:pt x="41276" y="108776"/>
                    </a:lnTo>
                    <a:lnTo>
                      <a:pt x="42120" y="109352"/>
                    </a:lnTo>
                    <a:lnTo>
                      <a:pt x="43223" y="109736"/>
                    </a:lnTo>
                    <a:lnTo>
                      <a:pt x="44261" y="110023"/>
                    </a:lnTo>
                    <a:lnTo>
                      <a:pt x="45105" y="110311"/>
                    </a:lnTo>
                    <a:lnTo>
                      <a:pt x="45949" y="110599"/>
                    </a:lnTo>
                    <a:lnTo>
                      <a:pt x="46987" y="110983"/>
                    </a:lnTo>
                    <a:lnTo>
                      <a:pt x="47831" y="111270"/>
                    </a:lnTo>
                    <a:lnTo>
                      <a:pt x="48674" y="111558"/>
                    </a:lnTo>
                    <a:lnTo>
                      <a:pt x="49518" y="111846"/>
                    </a:lnTo>
                    <a:lnTo>
                      <a:pt x="50557" y="112230"/>
                    </a:lnTo>
                    <a:lnTo>
                      <a:pt x="51400" y="112517"/>
                    </a:lnTo>
                    <a:lnTo>
                      <a:pt x="52244" y="112805"/>
                    </a:lnTo>
                    <a:lnTo>
                      <a:pt x="53088" y="112805"/>
                    </a:lnTo>
                    <a:lnTo>
                      <a:pt x="53931" y="113093"/>
                    </a:lnTo>
                    <a:lnTo>
                      <a:pt x="54775" y="113477"/>
                    </a:lnTo>
                    <a:lnTo>
                      <a:pt x="55619" y="113764"/>
                    </a:lnTo>
                    <a:lnTo>
                      <a:pt x="56268" y="113764"/>
                    </a:lnTo>
                    <a:lnTo>
                      <a:pt x="57306" y="114052"/>
                    </a:lnTo>
                    <a:lnTo>
                      <a:pt x="57955" y="114052"/>
                    </a:lnTo>
                    <a:lnTo>
                      <a:pt x="58604" y="114052"/>
                    </a:lnTo>
                    <a:lnTo>
                      <a:pt x="59448" y="114052"/>
                    </a:lnTo>
                    <a:lnTo>
                      <a:pt x="60292" y="114052"/>
                    </a:lnTo>
                    <a:lnTo>
                      <a:pt x="60941" y="114052"/>
                    </a:lnTo>
                    <a:lnTo>
                      <a:pt x="61784" y="114052"/>
                    </a:lnTo>
                    <a:lnTo>
                      <a:pt x="62368" y="114052"/>
                    </a:lnTo>
                    <a:lnTo>
                      <a:pt x="63472" y="114340"/>
                    </a:lnTo>
                    <a:lnTo>
                      <a:pt x="64056" y="114052"/>
                    </a:lnTo>
                    <a:lnTo>
                      <a:pt x="64899" y="114052"/>
                    </a:lnTo>
                    <a:lnTo>
                      <a:pt x="65743" y="113764"/>
                    </a:lnTo>
                    <a:lnTo>
                      <a:pt x="66587" y="113764"/>
                    </a:lnTo>
                    <a:lnTo>
                      <a:pt x="67431" y="113764"/>
                    </a:lnTo>
                    <a:lnTo>
                      <a:pt x="68274" y="113764"/>
                    </a:lnTo>
                    <a:lnTo>
                      <a:pt x="69118" y="113477"/>
                    </a:lnTo>
                    <a:lnTo>
                      <a:pt x="69962" y="113477"/>
                    </a:lnTo>
                    <a:lnTo>
                      <a:pt x="70805" y="113093"/>
                    </a:lnTo>
                    <a:lnTo>
                      <a:pt x="71649" y="112805"/>
                    </a:lnTo>
                    <a:lnTo>
                      <a:pt x="72493" y="112517"/>
                    </a:lnTo>
                    <a:lnTo>
                      <a:pt x="73336" y="112230"/>
                    </a:lnTo>
                    <a:lnTo>
                      <a:pt x="74180" y="111846"/>
                    </a:lnTo>
                    <a:lnTo>
                      <a:pt x="75024" y="111558"/>
                    </a:lnTo>
                    <a:lnTo>
                      <a:pt x="75868" y="111558"/>
                    </a:lnTo>
                    <a:lnTo>
                      <a:pt x="76971" y="111270"/>
                    </a:lnTo>
                    <a:lnTo>
                      <a:pt x="77555" y="110983"/>
                    </a:lnTo>
                    <a:lnTo>
                      <a:pt x="78399" y="110599"/>
                    </a:lnTo>
                    <a:lnTo>
                      <a:pt x="79242" y="110311"/>
                    </a:lnTo>
                    <a:lnTo>
                      <a:pt x="80086" y="110023"/>
                    </a:lnTo>
                    <a:lnTo>
                      <a:pt x="80930" y="109352"/>
                    </a:lnTo>
                    <a:lnTo>
                      <a:pt x="81773" y="109352"/>
                    </a:lnTo>
                    <a:lnTo>
                      <a:pt x="82877" y="108776"/>
                    </a:lnTo>
                    <a:lnTo>
                      <a:pt x="83720" y="108776"/>
                    </a:lnTo>
                    <a:lnTo>
                      <a:pt x="84305" y="108105"/>
                    </a:lnTo>
                    <a:lnTo>
                      <a:pt x="85148" y="107817"/>
                    </a:lnTo>
                    <a:lnTo>
                      <a:pt x="85992" y="107529"/>
                    </a:lnTo>
                    <a:lnTo>
                      <a:pt x="86836" y="106858"/>
                    </a:lnTo>
                    <a:lnTo>
                      <a:pt x="87679" y="106282"/>
                    </a:lnTo>
                    <a:lnTo>
                      <a:pt x="88328" y="105995"/>
                    </a:lnTo>
                    <a:lnTo>
                      <a:pt x="89172" y="105611"/>
                    </a:lnTo>
                    <a:lnTo>
                      <a:pt x="90016" y="105323"/>
                    </a:lnTo>
                    <a:lnTo>
                      <a:pt x="90665" y="104748"/>
                    </a:lnTo>
                    <a:lnTo>
                      <a:pt x="91508" y="104364"/>
                    </a:lnTo>
                    <a:lnTo>
                      <a:pt x="92352" y="104076"/>
                    </a:lnTo>
                    <a:lnTo>
                      <a:pt x="93001" y="103501"/>
                    </a:lnTo>
                    <a:lnTo>
                      <a:pt x="93845" y="103117"/>
                    </a:lnTo>
                    <a:lnTo>
                      <a:pt x="94429" y="102829"/>
                    </a:lnTo>
                    <a:lnTo>
                      <a:pt x="95273" y="102541"/>
                    </a:lnTo>
                    <a:lnTo>
                      <a:pt x="96116" y="101870"/>
                    </a:lnTo>
                    <a:lnTo>
                      <a:pt x="97414" y="101007"/>
                    </a:lnTo>
                    <a:lnTo>
                      <a:pt x="98647" y="100047"/>
                    </a:lnTo>
                    <a:lnTo>
                      <a:pt x="100140" y="99088"/>
                    </a:lnTo>
                    <a:lnTo>
                      <a:pt x="101438" y="98513"/>
                    </a:lnTo>
                    <a:lnTo>
                      <a:pt x="102671" y="97553"/>
                    </a:lnTo>
                    <a:lnTo>
                      <a:pt x="103710" y="96594"/>
                    </a:lnTo>
                    <a:lnTo>
                      <a:pt x="105008" y="96019"/>
                    </a:lnTo>
                    <a:lnTo>
                      <a:pt x="106046" y="95347"/>
                    </a:lnTo>
                    <a:lnTo>
                      <a:pt x="106890" y="94388"/>
                    </a:lnTo>
                    <a:lnTo>
                      <a:pt x="107928" y="93812"/>
                    </a:lnTo>
                    <a:lnTo>
                      <a:pt x="108577" y="92853"/>
                    </a:lnTo>
                    <a:lnTo>
                      <a:pt x="109616" y="92278"/>
                    </a:lnTo>
                    <a:lnTo>
                      <a:pt x="110265" y="91318"/>
                    </a:lnTo>
                    <a:lnTo>
                      <a:pt x="110914" y="90647"/>
                    </a:lnTo>
                    <a:lnTo>
                      <a:pt x="111563" y="90071"/>
                    </a:lnTo>
                    <a:lnTo>
                      <a:pt x="112147" y="89400"/>
                    </a:lnTo>
                    <a:lnTo>
                      <a:pt x="113250" y="87865"/>
                    </a:lnTo>
                    <a:lnTo>
                      <a:pt x="114094" y="86618"/>
                    </a:lnTo>
                    <a:lnTo>
                      <a:pt x="114678" y="85083"/>
                    </a:lnTo>
                    <a:lnTo>
                      <a:pt x="115327" y="83836"/>
                    </a:lnTo>
                    <a:lnTo>
                      <a:pt x="115521" y="82302"/>
                    </a:lnTo>
                    <a:lnTo>
                      <a:pt x="115976" y="81055"/>
                    </a:lnTo>
                    <a:lnTo>
                      <a:pt x="116170" y="79808"/>
                    </a:lnTo>
                    <a:lnTo>
                      <a:pt x="116365" y="78848"/>
                    </a:lnTo>
                    <a:lnTo>
                      <a:pt x="116625" y="76642"/>
                    </a:lnTo>
                    <a:lnTo>
                      <a:pt x="116819" y="74820"/>
                    </a:lnTo>
                    <a:lnTo>
                      <a:pt x="116819" y="73860"/>
                    </a:lnTo>
                    <a:lnTo>
                      <a:pt x="116819" y="72613"/>
                    </a:lnTo>
                    <a:lnTo>
                      <a:pt x="116819" y="71079"/>
                    </a:lnTo>
                    <a:lnTo>
                      <a:pt x="116819" y="69832"/>
                    </a:lnTo>
                    <a:lnTo>
                      <a:pt x="116819" y="68201"/>
                    </a:lnTo>
                    <a:lnTo>
                      <a:pt x="116819" y="66666"/>
                    </a:lnTo>
                    <a:lnTo>
                      <a:pt x="116819" y="65131"/>
                    </a:lnTo>
                    <a:lnTo>
                      <a:pt x="116819" y="63884"/>
                    </a:lnTo>
                    <a:lnTo>
                      <a:pt x="116819" y="61966"/>
                    </a:lnTo>
                    <a:lnTo>
                      <a:pt x="116819" y="60431"/>
                    </a:lnTo>
                    <a:lnTo>
                      <a:pt x="116819" y="59184"/>
                    </a:lnTo>
                    <a:lnTo>
                      <a:pt x="116819" y="57937"/>
                    </a:lnTo>
                    <a:lnTo>
                      <a:pt x="116819" y="56690"/>
                    </a:lnTo>
                    <a:lnTo>
                      <a:pt x="116819" y="55731"/>
                    </a:lnTo>
                    <a:lnTo>
                      <a:pt x="116819" y="55155"/>
                    </a:lnTo>
                    <a:lnTo>
                      <a:pt x="117014" y="54868"/>
                    </a:lnTo>
                    <a:lnTo>
                      <a:pt x="117209" y="53908"/>
                    </a:lnTo>
                    <a:lnTo>
                      <a:pt x="117663" y="52949"/>
                    </a:lnTo>
                    <a:lnTo>
                      <a:pt x="118053" y="51990"/>
                    </a:lnTo>
                    <a:lnTo>
                      <a:pt x="118507" y="51414"/>
                    </a:lnTo>
                    <a:lnTo>
                      <a:pt x="118896" y="51127"/>
                    </a:lnTo>
                    <a:lnTo>
                      <a:pt x="119351" y="51127"/>
                    </a:lnTo>
                    <a:lnTo>
                      <a:pt x="119545" y="51414"/>
                    </a:lnTo>
                    <a:lnTo>
                      <a:pt x="119740" y="51990"/>
                    </a:lnTo>
                    <a:lnTo>
                      <a:pt x="119740" y="52949"/>
                    </a:lnTo>
                    <a:lnTo>
                      <a:pt x="119999" y="53908"/>
                    </a:lnTo>
                    <a:close/>
                  </a:path>
                </a:pathLst>
              </a:custGeom>
              <a:solidFill>
                <a:srgbClr val="B34D1A"/>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8" name="Shape 178"/>
              <p:cNvSpPr/>
              <p:nvPr/>
            </p:nvSpPr>
            <p:spPr>
              <a:xfrm>
                <a:off x="3043" y="2288"/>
                <a:ext cx="1677" cy="1718"/>
              </a:xfrm>
              <a:custGeom>
                <a:avLst/>
                <a:gdLst/>
                <a:ahLst/>
                <a:cxnLst/>
                <a:rect l="0" t="0" r="0" b="0"/>
                <a:pathLst>
                  <a:path w="120000" h="120000" extrusionOk="0">
                    <a:moveTo>
                      <a:pt x="51539" y="2738"/>
                    </a:moveTo>
                    <a:lnTo>
                      <a:pt x="51539" y="3398"/>
                    </a:lnTo>
                    <a:lnTo>
                      <a:pt x="52409" y="4626"/>
                    </a:lnTo>
                    <a:lnTo>
                      <a:pt x="52796" y="4909"/>
                    </a:lnTo>
                    <a:lnTo>
                      <a:pt x="53376" y="5853"/>
                    </a:lnTo>
                    <a:lnTo>
                      <a:pt x="54053" y="7081"/>
                    </a:lnTo>
                    <a:lnTo>
                      <a:pt x="54633" y="8308"/>
                    </a:lnTo>
                    <a:lnTo>
                      <a:pt x="55310" y="9252"/>
                    </a:lnTo>
                    <a:lnTo>
                      <a:pt x="56180" y="10763"/>
                    </a:lnTo>
                    <a:lnTo>
                      <a:pt x="56857" y="11990"/>
                    </a:lnTo>
                    <a:lnTo>
                      <a:pt x="57824" y="13501"/>
                    </a:lnTo>
                    <a:lnTo>
                      <a:pt x="58694" y="15011"/>
                    </a:lnTo>
                    <a:lnTo>
                      <a:pt x="59951" y="16900"/>
                    </a:lnTo>
                    <a:lnTo>
                      <a:pt x="61208" y="18410"/>
                    </a:lnTo>
                    <a:lnTo>
                      <a:pt x="62175" y="20582"/>
                    </a:lnTo>
                    <a:lnTo>
                      <a:pt x="63432" y="22092"/>
                    </a:lnTo>
                    <a:lnTo>
                      <a:pt x="64689" y="24264"/>
                    </a:lnTo>
                    <a:lnTo>
                      <a:pt x="65656" y="26435"/>
                    </a:lnTo>
                    <a:lnTo>
                      <a:pt x="67203" y="28512"/>
                    </a:lnTo>
                    <a:lnTo>
                      <a:pt x="68460" y="30684"/>
                    </a:lnTo>
                    <a:lnTo>
                      <a:pt x="70008" y="32856"/>
                    </a:lnTo>
                    <a:lnTo>
                      <a:pt x="71265" y="35027"/>
                    </a:lnTo>
                    <a:lnTo>
                      <a:pt x="72908" y="37482"/>
                    </a:lnTo>
                    <a:lnTo>
                      <a:pt x="74165" y="39842"/>
                    </a:lnTo>
                    <a:lnTo>
                      <a:pt x="75713" y="42014"/>
                    </a:lnTo>
                    <a:lnTo>
                      <a:pt x="77260" y="44468"/>
                    </a:lnTo>
                    <a:lnTo>
                      <a:pt x="78807" y="46923"/>
                    </a:lnTo>
                    <a:lnTo>
                      <a:pt x="80064" y="49378"/>
                    </a:lnTo>
                    <a:lnTo>
                      <a:pt x="81708" y="51833"/>
                    </a:lnTo>
                    <a:lnTo>
                      <a:pt x="83255" y="54287"/>
                    </a:lnTo>
                    <a:lnTo>
                      <a:pt x="85092" y="57025"/>
                    </a:lnTo>
                    <a:lnTo>
                      <a:pt x="86349" y="59197"/>
                    </a:lnTo>
                    <a:lnTo>
                      <a:pt x="87993" y="61652"/>
                    </a:lnTo>
                    <a:lnTo>
                      <a:pt x="89540" y="64107"/>
                    </a:lnTo>
                    <a:lnTo>
                      <a:pt x="90797" y="66561"/>
                    </a:lnTo>
                    <a:lnTo>
                      <a:pt x="92344" y="69016"/>
                    </a:lnTo>
                    <a:lnTo>
                      <a:pt x="93892" y="71188"/>
                    </a:lnTo>
                    <a:lnTo>
                      <a:pt x="95439" y="73642"/>
                    </a:lnTo>
                    <a:lnTo>
                      <a:pt x="97082" y="76097"/>
                    </a:lnTo>
                    <a:lnTo>
                      <a:pt x="98340" y="78269"/>
                    </a:lnTo>
                    <a:lnTo>
                      <a:pt x="99597" y="80723"/>
                    </a:lnTo>
                    <a:lnTo>
                      <a:pt x="101144" y="82800"/>
                    </a:lnTo>
                    <a:lnTo>
                      <a:pt x="102691" y="85255"/>
                    </a:lnTo>
                    <a:lnTo>
                      <a:pt x="103948" y="87427"/>
                    </a:lnTo>
                    <a:lnTo>
                      <a:pt x="105205" y="89598"/>
                    </a:lnTo>
                    <a:lnTo>
                      <a:pt x="106462" y="91770"/>
                    </a:lnTo>
                    <a:lnTo>
                      <a:pt x="108009" y="93564"/>
                    </a:lnTo>
                    <a:lnTo>
                      <a:pt x="108976" y="95452"/>
                    </a:lnTo>
                    <a:lnTo>
                      <a:pt x="109943" y="97246"/>
                    </a:lnTo>
                    <a:lnTo>
                      <a:pt x="111200" y="98756"/>
                    </a:lnTo>
                    <a:lnTo>
                      <a:pt x="112457" y="100645"/>
                    </a:lnTo>
                    <a:lnTo>
                      <a:pt x="113037" y="102155"/>
                    </a:lnTo>
                    <a:lnTo>
                      <a:pt x="114004" y="103666"/>
                    </a:lnTo>
                    <a:lnTo>
                      <a:pt x="114971" y="105271"/>
                    </a:lnTo>
                    <a:lnTo>
                      <a:pt x="115938" y="106498"/>
                    </a:lnTo>
                    <a:lnTo>
                      <a:pt x="116518" y="107726"/>
                    </a:lnTo>
                    <a:lnTo>
                      <a:pt x="117195" y="108953"/>
                    </a:lnTo>
                    <a:lnTo>
                      <a:pt x="117775" y="109803"/>
                    </a:lnTo>
                    <a:lnTo>
                      <a:pt x="118452" y="110747"/>
                    </a:lnTo>
                    <a:lnTo>
                      <a:pt x="119323" y="112258"/>
                    </a:lnTo>
                    <a:lnTo>
                      <a:pt x="120000" y="113202"/>
                    </a:lnTo>
                    <a:lnTo>
                      <a:pt x="119709" y="114146"/>
                    </a:lnTo>
                    <a:lnTo>
                      <a:pt x="118452" y="115373"/>
                    </a:lnTo>
                    <a:lnTo>
                      <a:pt x="117195" y="115656"/>
                    </a:lnTo>
                    <a:lnTo>
                      <a:pt x="116228" y="115940"/>
                    </a:lnTo>
                    <a:lnTo>
                      <a:pt x="114681" y="116601"/>
                    </a:lnTo>
                    <a:lnTo>
                      <a:pt x="113037" y="117167"/>
                    </a:lnTo>
                    <a:lnTo>
                      <a:pt x="111780" y="117167"/>
                    </a:lnTo>
                    <a:lnTo>
                      <a:pt x="110910" y="117167"/>
                    </a:lnTo>
                    <a:lnTo>
                      <a:pt x="109943" y="117545"/>
                    </a:lnTo>
                    <a:lnTo>
                      <a:pt x="108976" y="117545"/>
                    </a:lnTo>
                    <a:lnTo>
                      <a:pt x="107719" y="117545"/>
                    </a:lnTo>
                    <a:lnTo>
                      <a:pt x="106462" y="117828"/>
                    </a:lnTo>
                    <a:lnTo>
                      <a:pt x="105495" y="118111"/>
                    </a:lnTo>
                    <a:lnTo>
                      <a:pt x="104238" y="118111"/>
                    </a:lnTo>
                    <a:lnTo>
                      <a:pt x="102981" y="118111"/>
                    </a:lnTo>
                    <a:lnTo>
                      <a:pt x="101724" y="118394"/>
                    </a:lnTo>
                    <a:lnTo>
                      <a:pt x="100177" y="118394"/>
                    </a:lnTo>
                    <a:lnTo>
                      <a:pt x="99210" y="118394"/>
                    </a:lnTo>
                    <a:lnTo>
                      <a:pt x="97663" y="118394"/>
                    </a:lnTo>
                    <a:lnTo>
                      <a:pt x="96696" y="118772"/>
                    </a:lnTo>
                    <a:lnTo>
                      <a:pt x="95149" y="119055"/>
                    </a:lnTo>
                    <a:lnTo>
                      <a:pt x="94182" y="119055"/>
                    </a:lnTo>
                    <a:lnTo>
                      <a:pt x="92634" y="119055"/>
                    </a:lnTo>
                    <a:lnTo>
                      <a:pt x="91377" y="119055"/>
                    </a:lnTo>
                    <a:lnTo>
                      <a:pt x="89830" y="119055"/>
                    </a:lnTo>
                    <a:lnTo>
                      <a:pt x="88573" y="119339"/>
                    </a:lnTo>
                    <a:lnTo>
                      <a:pt x="87026" y="119339"/>
                    </a:lnTo>
                    <a:lnTo>
                      <a:pt x="85769" y="119339"/>
                    </a:lnTo>
                    <a:lnTo>
                      <a:pt x="84512" y="119339"/>
                    </a:lnTo>
                    <a:lnTo>
                      <a:pt x="83255" y="119339"/>
                    </a:lnTo>
                    <a:lnTo>
                      <a:pt x="81708" y="119339"/>
                    </a:lnTo>
                    <a:lnTo>
                      <a:pt x="80451" y="119339"/>
                    </a:lnTo>
                    <a:lnTo>
                      <a:pt x="79194" y="119339"/>
                    </a:lnTo>
                    <a:lnTo>
                      <a:pt x="77937" y="119622"/>
                    </a:lnTo>
                    <a:lnTo>
                      <a:pt x="76970" y="119622"/>
                    </a:lnTo>
                    <a:lnTo>
                      <a:pt x="75713" y="119622"/>
                    </a:lnTo>
                    <a:lnTo>
                      <a:pt x="74456" y="119622"/>
                    </a:lnTo>
                    <a:lnTo>
                      <a:pt x="73489" y="119999"/>
                    </a:lnTo>
                    <a:lnTo>
                      <a:pt x="71941" y="119999"/>
                    </a:lnTo>
                    <a:lnTo>
                      <a:pt x="70975" y="119999"/>
                    </a:lnTo>
                    <a:lnTo>
                      <a:pt x="69717" y="119999"/>
                    </a:lnTo>
                    <a:lnTo>
                      <a:pt x="68751" y="119999"/>
                    </a:lnTo>
                    <a:lnTo>
                      <a:pt x="66913" y="119999"/>
                    </a:lnTo>
                    <a:lnTo>
                      <a:pt x="64979" y="119999"/>
                    </a:lnTo>
                    <a:lnTo>
                      <a:pt x="63432" y="119999"/>
                    </a:lnTo>
                    <a:lnTo>
                      <a:pt x="62175" y="119999"/>
                    </a:lnTo>
                    <a:lnTo>
                      <a:pt x="61208" y="119999"/>
                    </a:lnTo>
                    <a:lnTo>
                      <a:pt x="60628" y="119999"/>
                    </a:lnTo>
                    <a:lnTo>
                      <a:pt x="58694" y="119339"/>
                    </a:lnTo>
                    <a:lnTo>
                      <a:pt x="57147" y="119055"/>
                    </a:lnTo>
                    <a:lnTo>
                      <a:pt x="55310" y="118111"/>
                    </a:lnTo>
                    <a:lnTo>
                      <a:pt x="53376" y="116884"/>
                    </a:lnTo>
                    <a:lnTo>
                      <a:pt x="52119" y="115940"/>
                    </a:lnTo>
                    <a:lnTo>
                      <a:pt x="50862" y="115373"/>
                    </a:lnTo>
                    <a:lnTo>
                      <a:pt x="49605" y="114712"/>
                    </a:lnTo>
                    <a:lnTo>
                      <a:pt x="48638" y="113863"/>
                    </a:lnTo>
                    <a:lnTo>
                      <a:pt x="47381" y="112918"/>
                    </a:lnTo>
                    <a:lnTo>
                      <a:pt x="46124" y="112258"/>
                    </a:lnTo>
                    <a:lnTo>
                      <a:pt x="45253" y="111408"/>
                    </a:lnTo>
                    <a:lnTo>
                      <a:pt x="43996" y="110464"/>
                    </a:lnTo>
                    <a:lnTo>
                      <a:pt x="42739" y="109520"/>
                    </a:lnTo>
                    <a:lnTo>
                      <a:pt x="41772" y="108575"/>
                    </a:lnTo>
                    <a:lnTo>
                      <a:pt x="40515" y="107348"/>
                    </a:lnTo>
                    <a:lnTo>
                      <a:pt x="39258" y="106782"/>
                    </a:lnTo>
                    <a:lnTo>
                      <a:pt x="37324" y="105271"/>
                    </a:lnTo>
                    <a:lnTo>
                      <a:pt x="35487" y="103666"/>
                    </a:lnTo>
                    <a:lnTo>
                      <a:pt x="33553" y="101872"/>
                    </a:lnTo>
                    <a:lnTo>
                      <a:pt x="32296" y="100645"/>
                    </a:lnTo>
                    <a:lnTo>
                      <a:pt x="31039" y="99417"/>
                    </a:lnTo>
                    <a:lnTo>
                      <a:pt x="30749" y="98756"/>
                    </a:lnTo>
                    <a:lnTo>
                      <a:pt x="30169" y="98190"/>
                    </a:lnTo>
                    <a:lnTo>
                      <a:pt x="29782" y="97246"/>
                    </a:lnTo>
                    <a:lnTo>
                      <a:pt x="29202" y="96018"/>
                    </a:lnTo>
                    <a:lnTo>
                      <a:pt x="28525" y="94508"/>
                    </a:lnTo>
                    <a:lnTo>
                      <a:pt x="27945" y="93564"/>
                    </a:lnTo>
                    <a:lnTo>
                      <a:pt x="27655" y="92619"/>
                    </a:lnTo>
                    <a:lnTo>
                      <a:pt x="26978" y="91770"/>
                    </a:lnTo>
                    <a:lnTo>
                      <a:pt x="26688" y="90826"/>
                    </a:lnTo>
                    <a:lnTo>
                      <a:pt x="26011" y="89315"/>
                    </a:lnTo>
                    <a:lnTo>
                      <a:pt x="25431" y="88371"/>
                    </a:lnTo>
                    <a:lnTo>
                      <a:pt x="24754" y="86860"/>
                    </a:lnTo>
                    <a:lnTo>
                      <a:pt x="24464" y="85916"/>
                    </a:lnTo>
                    <a:lnTo>
                      <a:pt x="23883" y="84405"/>
                    </a:lnTo>
                    <a:lnTo>
                      <a:pt x="23207" y="82800"/>
                    </a:lnTo>
                    <a:lnTo>
                      <a:pt x="22240" y="81290"/>
                    </a:lnTo>
                    <a:lnTo>
                      <a:pt x="21659" y="80062"/>
                    </a:lnTo>
                    <a:lnTo>
                      <a:pt x="20983" y="78269"/>
                    </a:lnTo>
                    <a:lnTo>
                      <a:pt x="20402" y="77041"/>
                    </a:lnTo>
                    <a:lnTo>
                      <a:pt x="19726" y="75436"/>
                    </a:lnTo>
                    <a:lnTo>
                      <a:pt x="19145" y="73926"/>
                    </a:lnTo>
                    <a:lnTo>
                      <a:pt x="18468" y="72132"/>
                    </a:lnTo>
                    <a:lnTo>
                      <a:pt x="17598" y="70527"/>
                    </a:lnTo>
                    <a:lnTo>
                      <a:pt x="16921" y="69016"/>
                    </a:lnTo>
                    <a:lnTo>
                      <a:pt x="16341" y="67222"/>
                    </a:lnTo>
                    <a:lnTo>
                      <a:pt x="15664" y="65334"/>
                    </a:lnTo>
                    <a:lnTo>
                      <a:pt x="15084" y="63823"/>
                    </a:lnTo>
                    <a:lnTo>
                      <a:pt x="14407" y="62313"/>
                    </a:lnTo>
                    <a:lnTo>
                      <a:pt x="13827" y="60424"/>
                    </a:lnTo>
                    <a:lnTo>
                      <a:pt x="13150" y="58630"/>
                    </a:lnTo>
                    <a:lnTo>
                      <a:pt x="12183" y="57025"/>
                    </a:lnTo>
                    <a:lnTo>
                      <a:pt x="11603" y="55232"/>
                    </a:lnTo>
                    <a:lnTo>
                      <a:pt x="10926" y="53721"/>
                    </a:lnTo>
                    <a:lnTo>
                      <a:pt x="10056" y="51833"/>
                    </a:lnTo>
                    <a:lnTo>
                      <a:pt x="9669" y="50322"/>
                    </a:lnTo>
                    <a:lnTo>
                      <a:pt x="9089" y="48434"/>
                    </a:lnTo>
                    <a:lnTo>
                      <a:pt x="8412" y="46923"/>
                    </a:lnTo>
                    <a:lnTo>
                      <a:pt x="7542" y="45129"/>
                    </a:lnTo>
                    <a:lnTo>
                      <a:pt x="7155" y="43524"/>
                    </a:lnTo>
                    <a:lnTo>
                      <a:pt x="6575" y="42014"/>
                    </a:lnTo>
                    <a:lnTo>
                      <a:pt x="5898" y="40786"/>
                    </a:lnTo>
                    <a:lnTo>
                      <a:pt x="5318" y="38992"/>
                    </a:lnTo>
                    <a:lnTo>
                      <a:pt x="4641" y="37765"/>
                    </a:lnTo>
                    <a:lnTo>
                      <a:pt x="4351" y="36254"/>
                    </a:lnTo>
                    <a:lnTo>
                      <a:pt x="4061" y="35027"/>
                    </a:lnTo>
                    <a:lnTo>
                      <a:pt x="3384" y="33422"/>
                    </a:lnTo>
                    <a:lnTo>
                      <a:pt x="2804" y="32195"/>
                    </a:lnTo>
                    <a:lnTo>
                      <a:pt x="2514" y="31345"/>
                    </a:lnTo>
                    <a:lnTo>
                      <a:pt x="2127" y="30118"/>
                    </a:lnTo>
                    <a:lnTo>
                      <a:pt x="1547" y="28890"/>
                    </a:lnTo>
                    <a:lnTo>
                      <a:pt x="1257" y="27946"/>
                    </a:lnTo>
                    <a:lnTo>
                      <a:pt x="870" y="27002"/>
                    </a:lnTo>
                    <a:lnTo>
                      <a:pt x="870" y="26058"/>
                    </a:lnTo>
                    <a:lnTo>
                      <a:pt x="290" y="24547"/>
                    </a:lnTo>
                    <a:lnTo>
                      <a:pt x="290" y="23320"/>
                    </a:lnTo>
                    <a:lnTo>
                      <a:pt x="0" y="22376"/>
                    </a:lnTo>
                    <a:lnTo>
                      <a:pt x="290" y="22092"/>
                    </a:lnTo>
                    <a:lnTo>
                      <a:pt x="580" y="20582"/>
                    </a:lnTo>
                    <a:lnTo>
                      <a:pt x="1257" y="19921"/>
                    </a:lnTo>
                    <a:lnTo>
                      <a:pt x="2514" y="19638"/>
                    </a:lnTo>
                    <a:lnTo>
                      <a:pt x="3771" y="20298"/>
                    </a:lnTo>
                    <a:lnTo>
                      <a:pt x="4351" y="20298"/>
                    </a:lnTo>
                    <a:lnTo>
                      <a:pt x="5318" y="21148"/>
                    </a:lnTo>
                    <a:lnTo>
                      <a:pt x="5898" y="21809"/>
                    </a:lnTo>
                    <a:lnTo>
                      <a:pt x="6575" y="23036"/>
                    </a:lnTo>
                    <a:lnTo>
                      <a:pt x="7155" y="24264"/>
                    </a:lnTo>
                    <a:lnTo>
                      <a:pt x="8122" y="25774"/>
                    </a:lnTo>
                    <a:lnTo>
                      <a:pt x="8122" y="26719"/>
                    </a:lnTo>
                    <a:lnTo>
                      <a:pt x="8799" y="27663"/>
                    </a:lnTo>
                    <a:lnTo>
                      <a:pt x="9089" y="28890"/>
                    </a:lnTo>
                    <a:lnTo>
                      <a:pt x="9379" y="29740"/>
                    </a:lnTo>
                    <a:lnTo>
                      <a:pt x="9669" y="30684"/>
                    </a:lnTo>
                    <a:lnTo>
                      <a:pt x="10056" y="32195"/>
                    </a:lnTo>
                    <a:lnTo>
                      <a:pt x="10636" y="33800"/>
                    </a:lnTo>
                    <a:lnTo>
                      <a:pt x="11313" y="35877"/>
                    </a:lnTo>
                    <a:lnTo>
                      <a:pt x="11603" y="36538"/>
                    </a:lnTo>
                    <a:lnTo>
                      <a:pt x="11893" y="37482"/>
                    </a:lnTo>
                    <a:lnTo>
                      <a:pt x="11893" y="38709"/>
                    </a:lnTo>
                    <a:lnTo>
                      <a:pt x="12570" y="39842"/>
                    </a:lnTo>
                    <a:lnTo>
                      <a:pt x="13150" y="40786"/>
                    </a:lnTo>
                    <a:lnTo>
                      <a:pt x="13440" y="42014"/>
                    </a:lnTo>
                    <a:lnTo>
                      <a:pt x="14117" y="43241"/>
                    </a:lnTo>
                    <a:lnTo>
                      <a:pt x="14407" y="44468"/>
                    </a:lnTo>
                    <a:lnTo>
                      <a:pt x="15084" y="45696"/>
                    </a:lnTo>
                    <a:lnTo>
                      <a:pt x="15374" y="46923"/>
                    </a:lnTo>
                    <a:lnTo>
                      <a:pt x="15664" y="48151"/>
                    </a:lnTo>
                    <a:lnTo>
                      <a:pt x="16341" y="49378"/>
                    </a:lnTo>
                    <a:lnTo>
                      <a:pt x="16631" y="50605"/>
                    </a:lnTo>
                    <a:lnTo>
                      <a:pt x="17211" y="52116"/>
                    </a:lnTo>
                    <a:lnTo>
                      <a:pt x="17888" y="53721"/>
                    </a:lnTo>
                    <a:lnTo>
                      <a:pt x="18468" y="54948"/>
                    </a:lnTo>
                    <a:lnTo>
                      <a:pt x="18855" y="56176"/>
                    </a:lnTo>
                    <a:lnTo>
                      <a:pt x="19435" y="57686"/>
                    </a:lnTo>
                    <a:lnTo>
                      <a:pt x="20112" y="58914"/>
                    </a:lnTo>
                    <a:lnTo>
                      <a:pt x="20692" y="60424"/>
                    </a:lnTo>
                    <a:lnTo>
                      <a:pt x="21369" y="61652"/>
                    </a:lnTo>
                    <a:lnTo>
                      <a:pt x="21659" y="63162"/>
                    </a:lnTo>
                    <a:lnTo>
                      <a:pt x="22240" y="64767"/>
                    </a:lnTo>
                    <a:lnTo>
                      <a:pt x="22917" y="66278"/>
                    </a:lnTo>
                    <a:lnTo>
                      <a:pt x="23207" y="67505"/>
                    </a:lnTo>
                    <a:lnTo>
                      <a:pt x="23883" y="69016"/>
                    </a:lnTo>
                    <a:lnTo>
                      <a:pt x="24464" y="70243"/>
                    </a:lnTo>
                    <a:lnTo>
                      <a:pt x="25141" y="71754"/>
                    </a:lnTo>
                    <a:lnTo>
                      <a:pt x="25431" y="72698"/>
                    </a:lnTo>
                    <a:lnTo>
                      <a:pt x="26011" y="74209"/>
                    </a:lnTo>
                    <a:lnTo>
                      <a:pt x="26688" y="75436"/>
                    </a:lnTo>
                    <a:lnTo>
                      <a:pt x="27268" y="77041"/>
                    </a:lnTo>
                    <a:lnTo>
                      <a:pt x="27655" y="77891"/>
                    </a:lnTo>
                    <a:lnTo>
                      <a:pt x="27945" y="79496"/>
                    </a:lnTo>
                    <a:lnTo>
                      <a:pt x="28525" y="80346"/>
                    </a:lnTo>
                    <a:lnTo>
                      <a:pt x="29202" y="81573"/>
                    </a:lnTo>
                    <a:lnTo>
                      <a:pt x="29492" y="82800"/>
                    </a:lnTo>
                    <a:lnTo>
                      <a:pt x="30169" y="84028"/>
                    </a:lnTo>
                    <a:lnTo>
                      <a:pt x="30459" y="84972"/>
                    </a:lnTo>
                    <a:lnTo>
                      <a:pt x="31039" y="86199"/>
                    </a:lnTo>
                    <a:lnTo>
                      <a:pt x="31716" y="88088"/>
                    </a:lnTo>
                    <a:lnTo>
                      <a:pt x="32296" y="89881"/>
                    </a:lnTo>
                    <a:lnTo>
                      <a:pt x="33263" y="91109"/>
                    </a:lnTo>
                    <a:lnTo>
                      <a:pt x="33940" y="92619"/>
                    </a:lnTo>
                    <a:lnTo>
                      <a:pt x="34520" y="93564"/>
                    </a:lnTo>
                    <a:lnTo>
                      <a:pt x="34810" y="94791"/>
                    </a:lnTo>
                    <a:lnTo>
                      <a:pt x="35487" y="95452"/>
                    </a:lnTo>
                    <a:lnTo>
                      <a:pt x="35777" y="96018"/>
                    </a:lnTo>
                    <a:lnTo>
                      <a:pt x="36067" y="96302"/>
                    </a:lnTo>
                    <a:lnTo>
                      <a:pt x="37034" y="97246"/>
                    </a:lnTo>
                    <a:lnTo>
                      <a:pt x="38001" y="98190"/>
                    </a:lnTo>
                    <a:lnTo>
                      <a:pt x="39258" y="99417"/>
                    </a:lnTo>
                    <a:lnTo>
                      <a:pt x="40515" y="100928"/>
                    </a:lnTo>
                    <a:lnTo>
                      <a:pt x="42062" y="102155"/>
                    </a:lnTo>
                    <a:lnTo>
                      <a:pt x="43609" y="103666"/>
                    </a:lnTo>
                    <a:lnTo>
                      <a:pt x="45253" y="105271"/>
                    </a:lnTo>
                    <a:lnTo>
                      <a:pt x="46510" y="106498"/>
                    </a:lnTo>
                    <a:lnTo>
                      <a:pt x="47767" y="107726"/>
                    </a:lnTo>
                    <a:lnTo>
                      <a:pt x="49024" y="108575"/>
                    </a:lnTo>
                    <a:lnTo>
                      <a:pt x="50282" y="109520"/>
                    </a:lnTo>
                    <a:lnTo>
                      <a:pt x="51829" y="110180"/>
                    </a:lnTo>
                    <a:lnTo>
                      <a:pt x="52119" y="109236"/>
                    </a:lnTo>
                    <a:lnTo>
                      <a:pt x="51829" y="108292"/>
                    </a:lnTo>
                    <a:lnTo>
                      <a:pt x="51539" y="107065"/>
                    </a:lnTo>
                    <a:lnTo>
                      <a:pt x="50862" y="105554"/>
                    </a:lnTo>
                    <a:lnTo>
                      <a:pt x="50282" y="103666"/>
                    </a:lnTo>
                    <a:lnTo>
                      <a:pt x="49605" y="102439"/>
                    </a:lnTo>
                    <a:lnTo>
                      <a:pt x="49024" y="101211"/>
                    </a:lnTo>
                    <a:lnTo>
                      <a:pt x="48638" y="99984"/>
                    </a:lnTo>
                    <a:lnTo>
                      <a:pt x="48058" y="98756"/>
                    </a:lnTo>
                    <a:lnTo>
                      <a:pt x="47767" y="97529"/>
                    </a:lnTo>
                    <a:lnTo>
                      <a:pt x="47091" y="96018"/>
                    </a:lnTo>
                    <a:lnTo>
                      <a:pt x="46510" y="94508"/>
                    </a:lnTo>
                    <a:lnTo>
                      <a:pt x="45834" y="93280"/>
                    </a:lnTo>
                    <a:lnTo>
                      <a:pt x="45253" y="91109"/>
                    </a:lnTo>
                    <a:lnTo>
                      <a:pt x="44286" y="89598"/>
                    </a:lnTo>
                    <a:lnTo>
                      <a:pt x="43609" y="88088"/>
                    </a:lnTo>
                    <a:lnTo>
                      <a:pt x="43029" y="86199"/>
                    </a:lnTo>
                    <a:lnTo>
                      <a:pt x="42062" y="84405"/>
                    </a:lnTo>
                    <a:lnTo>
                      <a:pt x="41482" y="82517"/>
                    </a:lnTo>
                    <a:lnTo>
                      <a:pt x="40515" y="80723"/>
                    </a:lnTo>
                    <a:lnTo>
                      <a:pt x="39838" y="78835"/>
                    </a:lnTo>
                    <a:lnTo>
                      <a:pt x="38968" y="77041"/>
                    </a:lnTo>
                    <a:lnTo>
                      <a:pt x="38291" y="75153"/>
                    </a:lnTo>
                    <a:lnTo>
                      <a:pt x="37324" y="72981"/>
                    </a:lnTo>
                    <a:lnTo>
                      <a:pt x="36744" y="71188"/>
                    </a:lnTo>
                    <a:lnTo>
                      <a:pt x="35777" y="69016"/>
                    </a:lnTo>
                    <a:lnTo>
                      <a:pt x="34810" y="67222"/>
                    </a:lnTo>
                    <a:lnTo>
                      <a:pt x="33940" y="65051"/>
                    </a:lnTo>
                    <a:lnTo>
                      <a:pt x="33553" y="63162"/>
                    </a:lnTo>
                    <a:lnTo>
                      <a:pt x="32296" y="61085"/>
                    </a:lnTo>
                    <a:lnTo>
                      <a:pt x="31716" y="59197"/>
                    </a:lnTo>
                    <a:lnTo>
                      <a:pt x="30749" y="57025"/>
                    </a:lnTo>
                    <a:lnTo>
                      <a:pt x="30169" y="54948"/>
                    </a:lnTo>
                    <a:lnTo>
                      <a:pt x="29202" y="53060"/>
                    </a:lnTo>
                    <a:lnTo>
                      <a:pt x="28235" y="51266"/>
                    </a:lnTo>
                    <a:lnTo>
                      <a:pt x="27268" y="49095"/>
                    </a:lnTo>
                    <a:lnTo>
                      <a:pt x="26688" y="47206"/>
                    </a:lnTo>
                    <a:lnTo>
                      <a:pt x="25721" y="45413"/>
                    </a:lnTo>
                    <a:lnTo>
                      <a:pt x="24754" y="43524"/>
                    </a:lnTo>
                    <a:lnTo>
                      <a:pt x="24174" y="41730"/>
                    </a:lnTo>
                    <a:lnTo>
                      <a:pt x="23497" y="39842"/>
                    </a:lnTo>
                    <a:lnTo>
                      <a:pt x="22917" y="38332"/>
                    </a:lnTo>
                    <a:lnTo>
                      <a:pt x="22240" y="36538"/>
                    </a:lnTo>
                    <a:lnTo>
                      <a:pt x="21659" y="35027"/>
                    </a:lnTo>
                    <a:lnTo>
                      <a:pt x="20983" y="33422"/>
                    </a:lnTo>
                    <a:lnTo>
                      <a:pt x="20402" y="31628"/>
                    </a:lnTo>
                    <a:lnTo>
                      <a:pt x="19726" y="30118"/>
                    </a:lnTo>
                    <a:lnTo>
                      <a:pt x="19145" y="28890"/>
                    </a:lnTo>
                    <a:lnTo>
                      <a:pt x="18855" y="27285"/>
                    </a:lnTo>
                    <a:lnTo>
                      <a:pt x="18178" y="26058"/>
                    </a:lnTo>
                    <a:lnTo>
                      <a:pt x="17598" y="24830"/>
                    </a:lnTo>
                    <a:lnTo>
                      <a:pt x="17211" y="23603"/>
                    </a:lnTo>
                    <a:lnTo>
                      <a:pt x="16921" y="22753"/>
                    </a:lnTo>
                    <a:lnTo>
                      <a:pt x="16631" y="21526"/>
                    </a:lnTo>
                    <a:lnTo>
                      <a:pt x="16341" y="20582"/>
                    </a:lnTo>
                    <a:lnTo>
                      <a:pt x="15954" y="19638"/>
                    </a:lnTo>
                    <a:lnTo>
                      <a:pt x="15954" y="19354"/>
                    </a:lnTo>
                    <a:lnTo>
                      <a:pt x="15664" y="18127"/>
                    </a:lnTo>
                    <a:lnTo>
                      <a:pt x="15954" y="17466"/>
                    </a:lnTo>
                    <a:lnTo>
                      <a:pt x="15954" y="16616"/>
                    </a:lnTo>
                    <a:lnTo>
                      <a:pt x="15954" y="15672"/>
                    </a:lnTo>
                    <a:lnTo>
                      <a:pt x="16341" y="15011"/>
                    </a:lnTo>
                    <a:lnTo>
                      <a:pt x="16631" y="15011"/>
                    </a:lnTo>
                    <a:lnTo>
                      <a:pt x="17211" y="15011"/>
                    </a:lnTo>
                    <a:lnTo>
                      <a:pt x="18468" y="16616"/>
                    </a:lnTo>
                    <a:lnTo>
                      <a:pt x="18855" y="17183"/>
                    </a:lnTo>
                    <a:lnTo>
                      <a:pt x="19726" y="18410"/>
                    </a:lnTo>
                    <a:lnTo>
                      <a:pt x="20402" y="19638"/>
                    </a:lnTo>
                    <a:lnTo>
                      <a:pt x="21659" y="21526"/>
                    </a:lnTo>
                    <a:lnTo>
                      <a:pt x="21950" y="22376"/>
                    </a:lnTo>
                    <a:lnTo>
                      <a:pt x="22626" y="23603"/>
                    </a:lnTo>
                    <a:lnTo>
                      <a:pt x="23207" y="24547"/>
                    </a:lnTo>
                    <a:lnTo>
                      <a:pt x="23883" y="25774"/>
                    </a:lnTo>
                    <a:lnTo>
                      <a:pt x="24464" y="27002"/>
                    </a:lnTo>
                    <a:lnTo>
                      <a:pt x="25431" y="28229"/>
                    </a:lnTo>
                    <a:lnTo>
                      <a:pt x="26011" y="29457"/>
                    </a:lnTo>
                    <a:lnTo>
                      <a:pt x="27268" y="30967"/>
                    </a:lnTo>
                    <a:lnTo>
                      <a:pt x="27945" y="32195"/>
                    </a:lnTo>
                    <a:lnTo>
                      <a:pt x="29202" y="34083"/>
                    </a:lnTo>
                    <a:lnTo>
                      <a:pt x="29492" y="35027"/>
                    </a:lnTo>
                    <a:lnTo>
                      <a:pt x="30169" y="35877"/>
                    </a:lnTo>
                    <a:lnTo>
                      <a:pt x="30459" y="37104"/>
                    </a:lnTo>
                    <a:lnTo>
                      <a:pt x="31039" y="38332"/>
                    </a:lnTo>
                    <a:lnTo>
                      <a:pt x="31716" y="39276"/>
                    </a:lnTo>
                    <a:lnTo>
                      <a:pt x="32296" y="40503"/>
                    </a:lnTo>
                    <a:lnTo>
                      <a:pt x="32973" y="41730"/>
                    </a:lnTo>
                    <a:lnTo>
                      <a:pt x="33553" y="43241"/>
                    </a:lnTo>
                    <a:lnTo>
                      <a:pt x="33940" y="44468"/>
                    </a:lnTo>
                    <a:lnTo>
                      <a:pt x="34520" y="45979"/>
                    </a:lnTo>
                    <a:lnTo>
                      <a:pt x="35197" y="47206"/>
                    </a:lnTo>
                    <a:lnTo>
                      <a:pt x="35777" y="49095"/>
                    </a:lnTo>
                    <a:lnTo>
                      <a:pt x="36454" y="50322"/>
                    </a:lnTo>
                    <a:lnTo>
                      <a:pt x="37034" y="51833"/>
                    </a:lnTo>
                    <a:lnTo>
                      <a:pt x="37711" y="53343"/>
                    </a:lnTo>
                    <a:lnTo>
                      <a:pt x="38291" y="54948"/>
                    </a:lnTo>
                    <a:lnTo>
                      <a:pt x="38968" y="56742"/>
                    </a:lnTo>
                    <a:lnTo>
                      <a:pt x="39548" y="58253"/>
                    </a:lnTo>
                    <a:lnTo>
                      <a:pt x="40225" y="60141"/>
                    </a:lnTo>
                    <a:lnTo>
                      <a:pt x="40805" y="61652"/>
                    </a:lnTo>
                    <a:lnTo>
                      <a:pt x="41482" y="63540"/>
                    </a:lnTo>
                    <a:lnTo>
                      <a:pt x="42062" y="65051"/>
                    </a:lnTo>
                    <a:lnTo>
                      <a:pt x="42739" y="66845"/>
                    </a:lnTo>
                    <a:lnTo>
                      <a:pt x="43609" y="68450"/>
                    </a:lnTo>
                    <a:lnTo>
                      <a:pt x="44286" y="70243"/>
                    </a:lnTo>
                    <a:lnTo>
                      <a:pt x="44576" y="72132"/>
                    </a:lnTo>
                    <a:lnTo>
                      <a:pt x="45543" y="73642"/>
                    </a:lnTo>
                    <a:lnTo>
                      <a:pt x="46124" y="75436"/>
                    </a:lnTo>
                    <a:lnTo>
                      <a:pt x="46800" y="77041"/>
                    </a:lnTo>
                    <a:lnTo>
                      <a:pt x="47381" y="78835"/>
                    </a:lnTo>
                    <a:lnTo>
                      <a:pt x="48058" y="80346"/>
                    </a:lnTo>
                    <a:lnTo>
                      <a:pt x="48638" y="82234"/>
                    </a:lnTo>
                    <a:lnTo>
                      <a:pt x="49315" y="83745"/>
                    </a:lnTo>
                    <a:lnTo>
                      <a:pt x="49895" y="85255"/>
                    </a:lnTo>
                    <a:lnTo>
                      <a:pt x="50572" y="86860"/>
                    </a:lnTo>
                    <a:lnTo>
                      <a:pt x="51152" y="88371"/>
                    </a:lnTo>
                    <a:lnTo>
                      <a:pt x="51539" y="89881"/>
                    </a:lnTo>
                    <a:lnTo>
                      <a:pt x="52119" y="91109"/>
                    </a:lnTo>
                    <a:lnTo>
                      <a:pt x="52796" y="92619"/>
                    </a:lnTo>
                    <a:lnTo>
                      <a:pt x="53376" y="94225"/>
                    </a:lnTo>
                    <a:lnTo>
                      <a:pt x="54053" y="95452"/>
                    </a:lnTo>
                    <a:lnTo>
                      <a:pt x="54343" y="96963"/>
                    </a:lnTo>
                    <a:lnTo>
                      <a:pt x="54923" y="98190"/>
                    </a:lnTo>
                    <a:lnTo>
                      <a:pt x="55600" y="99701"/>
                    </a:lnTo>
                    <a:lnTo>
                      <a:pt x="55890" y="100928"/>
                    </a:lnTo>
                    <a:lnTo>
                      <a:pt x="56567" y="101872"/>
                    </a:lnTo>
                    <a:lnTo>
                      <a:pt x="56857" y="103099"/>
                    </a:lnTo>
                    <a:lnTo>
                      <a:pt x="57437" y="104327"/>
                    </a:lnTo>
                    <a:lnTo>
                      <a:pt x="57824" y="105271"/>
                    </a:lnTo>
                    <a:lnTo>
                      <a:pt x="58404" y="106121"/>
                    </a:lnTo>
                    <a:lnTo>
                      <a:pt x="58694" y="107065"/>
                    </a:lnTo>
                    <a:lnTo>
                      <a:pt x="59371" y="108009"/>
                    </a:lnTo>
                    <a:lnTo>
                      <a:pt x="59951" y="109236"/>
                    </a:lnTo>
                    <a:lnTo>
                      <a:pt x="60918" y="110464"/>
                    </a:lnTo>
                    <a:lnTo>
                      <a:pt x="61208" y="111030"/>
                    </a:lnTo>
                    <a:lnTo>
                      <a:pt x="62175" y="111691"/>
                    </a:lnTo>
                    <a:lnTo>
                      <a:pt x="62465" y="111974"/>
                    </a:lnTo>
                    <a:lnTo>
                      <a:pt x="63142" y="112258"/>
                    </a:lnTo>
                    <a:lnTo>
                      <a:pt x="64109" y="112258"/>
                    </a:lnTo>
                    <a:lnTo>
                      <a:pt x="65366" y="112918"/>
                    </a:lnTo>
                    <a:lnTo>
                      <a:pt x="66623" y="112918"/>
                    </a:lnTo>
                    <a:lnTo>
                      <a:pt x="67880" y="113202"/>
                    </a:lnTo>
                    <a:lnTo>
                      <a:pt x="69137" y="113202"/>
                    </a:lnTo>
                    <a:lnTo>
                      <a:pt x="70975" y="113485"/>
                    </a:lnTo>
                    <a:lnTo>
                      <a:pt x="72522" y="113485"/>
                    </a:lnTo>
                    <a:lnTo>
                      <a:pt x="74165" y="113485"/>
                    </a:lnTo>
                    <a:lnTo>
                      <a:pt x="76003" y="113485"/>
                    </a:lnTo>
                    <a:lnTo>
                      <a:pt x="78227" y="113863"/>
                    </a:lnTo>
                    <a:lnTo>
                      <a:pt x="79774" y="113863"/>
                    </a:lnTo>
                    <a:lnTo>
                      <a:pt x="81998" y="113863"/>
                    </a:lnTo>
                    <a:lnTo>
                      <a:pt x="82965" y="113863"/>
                    </a:lnTo>
                    <a:lnTo>
                      <a:pt x="84222" y="113863"/>
                    </a:lnTo>
                    <a:lnTo>
                      <a:pt x="85092" y="113863"/>
                    </a:lnTo>
                    <a:lnTo>
                      <a:pt x="86059" y="113863"/>
                    </a:lnTo>
                    <a:lnTo>
                      <a:pt x="87993" y="113485"/>
                    </a:lnTo>
                    <a:lnTo>
                      <a:pt x="89830" y="113202"/>
                    </a:lnTo>
                    <a:lnTo>
                      <a:pt x="91764" y="113202"/>
                    </a:lnTo>
                    <a:lnTo>
                      <a:pt x="93601" y="113202"/>
                    </a:lnTo>
                    <a:lnTo>
                      <a:pt x="95149" y="112918"/>
                    </a:lnTo>
                    <a:lnTo>
                      <a:pt x="97082" y="112635"/>
                    </a:lnTo>
                    <a:lnTo>
                      <a:pt x="98630" y="112258"/>
                    </a:lnTo>
                    <a:lnTo>
                      <a:pt x="100467" y="112258"/>
                    </a:lnTo>
                    <a:lnTo>
                      <a:pt x="101724" y="111691"/>
                    </a:lnTo>
                    <a:lnTo>
                      <a:pt x="102981" y="111408"/>
                    </a:lnTo>
                    <a:lnTo>
                      <a:pt x="103948" y="111030"/>
                    </a:lnTo>
                    <a:lnTo>
                      <a:pt x="104915" y="110747"/>
                    </a:lnTo>
                    <a:lnTo>
                      <a:pt x="106462" y="109803"/>
                    </a:lnTo>
                    <a:lnTo>
                      <a:pt x="107429" y="109236"/>
                    </a:lnTo>
                    <a:lnTo>
                      <a:pt x="107139" y="108292"/>
                    </a:lnTo>
                    <a:lnTo>
                      <a:pt x="106752" y="107065"/>
                    </a:lnTo>
                    <a:lnTo>
                      <a:pt x="106172" y="105554"/>
                    </a:lnTo>
                    <a:lnTo>
                      <a:pt x="104915" y="103666"/>
                    </a:lnTo>
                    <a:lnTo>
                      <a:pt x="104238" y="102155"/>
                    </a:lnTo>
                    <a:lnTo>
                      <a:pt x="103658" y="101211"/>
                    </a:lnTo>
                    <a:lnTo>
                      <a:pt x="102981" y="99984"/>
                    </a:lnTo>
                    <a:lnTo>
                      <a:pt x="102401" y="98473"/>
                    </a:lnTo>
                    <a:lnTo>
                      <a:pt x="101434" y="96963"/>
                    </a:lnTo>
                    <a:lnTo>
                      <a:pt x="100854" y="95452"/>
                    </a:lnTo>
                    <a:lnTo>
                      <a:pt x="99887" y="94225"/>
                    </a:lnTo>
                    <a:lnTo>
                      <a:pt x="99210" y="92619"/>
                    </a:lnTo>
                    <a:lnTo>
                      <a:pt x="97953" y="90826"/>
                    </a:lnTo>
                    <a:lnTo>
                      <a:pt x="96696" y="88937"/>
                    </a:lnTo>
                    <a:lnTo>
                      <a:pt x="95825" y="87143"/>
                    </a:lnTo>
                    <a:lnTo>
                      <a:pt x="94858" y="85633"/>
                    </a:lnTo>
                    <a:lnTo>
                      <a:pt x="93601" y="83461"/>
                    </a:lnTo>
                    <a:lnTo>
                      <a:pt x="92344" y="81573"/>
                    </a:lnTo>
                    <a:lnTo>
                      <a:pt x="91377" y="79779"/>
                    </a:lnTo>
                    <a:lnTo>
                      <a:pt x="90120" y="77891"/>
                    </a:lnTo>
                    <a:lnTo>
                      <a:pt x="88863" y="75814"/>
                    </a:lnTo>
                    <a:lnTo>
                      <a:pt x="87606" y="73642"/>
                    </a:lnTo>
                    <a:lnTo>
                      <a:pt x="86059" y="71754"/>
                    </a:lnTo>
                    <a:lnTo>
                      <a:pt x="85092" y="69677"/>
                    </a:lnTo>
                    <a:lnTo>
                      <a:pt x="83545" y="67505"/>
                    </a:lnTo>
                    <a:lnTo>
                      <a:pt x="82578" y="65334"/>
                    </a:lnTo>
                    <a:lnTo>
                      <a:pt x="81321" y="63540"/>
                    </a:lnTo>
                    <a:lnTo>
                      <a:pt x="80064" y="61369"/>
                    </a:lnTo>
                    <a:lnTo>
                      <a:pt x="78517" y="59197"/>
                    </a:lnTo>
                    <a:lnTo>
                      <a:pt x="77260" y="57025"/>
                    </a:lnTo>
                    <a:lnTo>
                      <a:pt x="75713" y="54948"/>
                    </a:lnTo>
                    <a:lnTo>
                      <a:pt x="74456" y="52777"/>
                    </a:lnTo>
                    <a:lnTo>
                      <a:pt x="73199" y="50605"/>
                    </a:lnTo>
                    <a:lnTo>
                      <a:pt x="71941" y="48434"/>
                    </a:lnTo>
                    <a:lnTo>
                      <a:pt x="70394" y="46357"/>
                    </a:lnTo>
                    <a:lnTo>
                      <a:pt x="69427" y="44468"/>
                    </a:lnTo>
                    <a:lnTo>
                      <a:pt x="68170" y="42297"/>
                    </a:lnTo>
                    <a:lnTo>
                      <a:pt x="66623" y="40503"/>
                    </a:lnTo>
                    <a:lnTo>
                      <a:pt x="65366" y="38332"/>
                    </a:lnTo>
                    <a:lnTo>
                      <a:pt x="64109" y="36538"/>
                    </a:lnTo>
                    <a:lnTo>
                      <a:pt x="63142" y="34649"/>
                    </a:lnTo>
                    <a:lnTo>
                      <a:pt x="61885" y="32856"/>
                    </a:lnTo>
                    <a:lnTo>
                      <a:pt x="60918" y="31345"/>
                    </a:lnTo>
                    <a:lnTo>
                      <a:pt x="59661" y="29457"/>
                    </a:lnTo>
                    <a:lnTo>
                      <a:pt x="58694" y="27946"/>
                    </a:lnTo>
                    <a:lnTo>
                      <a:pt x="57437" y="26058"/>
                    </a:lnTo>
                    <a:lnTo>
                      <a:pt x="56567" y="24547"/>
                    </a:lnTo>
                    <a:lnTo>
                      <a:pt x="55890" y="23036"/>
                    </a:lnTo>
                    <a:lnTo>
                      <a:pt x="54633" y="21526"/>
                    </a:lnTo>
                    <a:lnTo>
                      <a:pt x="54053" y="20298"/>
                    </a:lnTo>
                    <a:lnTo>
                      <a:pt x="53086" y="19071"/>
                    </a:lnTo>
                    <a:lnTo>
                      <a:pt x="52409" y="17844"/>
                    </a:lnTo>
                    <a:lnTo>
                      <a:pt x="51829" y="16900"/>
                    </a:lnTo>
                    <a:lnTo>
                      <a:pt x="50862" y="15672"/>
                    </a:lnTo>
                    <a:lnTo>
                      <a:pt x="50572" y="14728"/>
                    </a:lnTo>
                    <a:lnTo>
                      <a:pt x="49895" y="14162"/>
                    </a:lnTo>
                    <a:lnTo>
                      <a:pt x="49024" y="12557"/>
                    </a:lnTo>
                    <a:lnTo>
                      <a:pt x="48638" y="11990"/>
                    </a:lnTo>
                    <a:lnTo>
                      <a:pt x="47767" y="10102"/>
                    </a:lnTo>
                    <a:lnTo>
                      <a:pt x="47381" y="8591"/>
                    </a:lnTo>
                    <a:lnTo>
                      <a:pt x="46800" y="7364"/>
                    </a:lnTo>
                    <a:lnTo>
                      <a:pt x="46510" y="5853"/>
                    </a:lnTo>
                    <a:lnTo>
                      <a:pt x="46510" y="4626"/>
                    </a:lnTo>
                    <a:lnTo>
                      <a:pt x="46510" y="3398"/>
                    </a:lnTo>
                    <a:lnTo>
                      <a:pt x="46510" y="2171"/>
                    </a:lnTo>
                    <a:lnTo>
                      <a:pt x="47091" y="1510"/>
                    </a:lnTo>
                    <a:lnTo>
                      <a:pt x="47767" y="283"/>
                    </a:lnTo>
                    <a:lnTo>
                      <a:pt x="48638" y="0"/>
                    </a:lnTo>
                    <a:lnTo>
                      <a:pt x="49315" y="0"/>
                    </a:lnTo>
                    <a:lnTo>
                      <a:pt x="49895" y="660"/>
                    </a:lnTo>
                    <a:lnTo>
                      <a:pt x="50572" y="1510"/>
                    </a:lnTo>
                    <a:lnTo>
                      <a:pt x="51539" y="2738"/>
                    </a:lnTo>
                    <a:close/>
                  </a:path>
                </a:pathLst>
              </a:custGeom>
              <a:solidFill>
                <a:srgbClr val="B34D1A"/>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9" name="Shape 179"/>
              <p:cNvSpPr/>
              <p:nvPr/>
            </p:nvSpPr>
            <p:spPr>
              <a:xfrm>
                <a:off x="815" y="2320"/>
                <a:ext cx="1535" cy="1776"/>
              </a:xfrm>
              <a:custGeom>
                <a:avLst/>
                <a:gdLst/>
                <a:ahLst/>
                <a:cxnLst/>
                <a:rect l="0" t="0" r="0" b="0"/>
                <a:pathLst>
                  <a:path w="120000" h="120000" extrusionOk="0">
                    <a:moveTo>
                      <a:pt x="119661" y="16907"/>
                    </a:moveTo>
                    <a:lnTo>
                      <a:pt x="118983" y="17821"/>
                    </a:lnTo>
                    <a:lnTo>
                      <a:pt x="118192" y="19284"/>
                    </a:lnTo>
                    <a:lnTo>
                      <a:pt x="117853" y="19923"/>
                    </a:lnTo>
                    <a:lnTo>
                      <a:pt x="117514" y="21111"/>
                    </a:lnTo>
                    <a:lnTo>
                      <a:pt x="117062" y="21934"/>
                    </a:lnTo>
                    <a:lnTo>
                      <a:pt x="116384" y="23488"/>
                    </a:lnTo>
                    <a:lnTo>
                      <a:pt x="116045" y="24310"/>
                    </a:lnTo>
                    <a:lnTo>
                      <a:pt x="115254" y="25864"/>
                    </a:lnTo>
                    <a:lnTo>
                      <a:pt x="114576" y="27326"/>
                    </a:lnTo>
                    <a:lnTo>
                      <a:pt x="113785" y="29063"/>
                    </a:lnTo>
                    <a:lnTo>
                      <a:pt x="113107" y="30251"/>
                    </a:lnTo>
                    <a:lnTo>
                      <a:pt x="112316" y="32079"/>
                    </a:lnTo>
                    <a:lnTo>
                      <a:pt x="111186" y="33815"/>
                    </a:lnTo>
                    <a:lnTo>
                      <a:pt x="110847" y="35917"/>
                    </a:lnTo>
                    <a:lnTo>
                      <a:pt x="109717" y="37380"/>
                    </a:lnTo>
                    <a:lnTo>
                      <a:pt x="108700" y="39482"/>
                    </a:lnTo>
                    <a:lnTo>
                      <a:pt x="107570" y="41584"/>
                    </a:lnTo>
                    <a:lnTo>
                      <a:pt x="106779" y="43594"/>
                    </a:lnTo>
                    <a:lnTo>
                      <a:pt x="105762" y="45696"/>
                    </a:lnTo>
                    <a:lnTo>
                      <a:pt x="104632" y="47798"/>
                    </a:lnTo>
                    <a:lnTo>
                      <a:pt x="103841" y="49900"/>
                    </a:lnTo>
                    <a:lnTo>
                      <a:pt x="102824" y="52277"/>
                    </a:lnTo>
                    <a:lnTo>
                      <a:pt x="101694" y="54287"/>
                    </a:lnTo>
                    <a:lnTo>
                      <a:pt x="100564" y="56664"/>
                    </a:lnTo>
                    <a:lnTo>
                      <a:pt x="99548" y="58766"/>
                    </a:lnTo>
                    <a:lnTo>
                      <a:pt x="98757" y="61142"/>
                    </a:lnTo>
                    <a:lnTo>
                      <a:pt x="97627" y="63244"/>
                    </a:lnTo>
                    <a:lnTo>
                      <a:pt x="96610" y="65894"/>
                    </a:lnTo>
                    <a:lnTo>
                      <a:pt x="95480" y="67996"/>
                    </a:lnTo>
                    <a:lnTo>
                      <a:pt x="94350" y="70647"/>
                    </a:lnTo>
                    <a:lnTo>
                      <a:pt x="93220" y="72749"/>
                    </a:lnTo>
                    <a:lnTo>
                      <a:pt x="92203" y="75125"/>
                    </a:lnTo>
                    <a:lnTo>
                      <a:pt x="91073" y="77227"/>
                    </a:lnTo>
                    <a:lnTo>
                      <a:pt x="89943" y="79603"/>
                    </a:lnTo>
                    <a:lnTo>
                      <a:pt x="88474" y="81614"/>
                    </a:lnTo>
                    <a:lnTo>
                      <a:pt x="87344" y="83990"/>
                    </a:lnTo>
                    <a:lnTo>
                      <a:pt x="86327" y="86092"/>
                    </a:lnTo>
                    <a:lnTo>
                      <a:pt x="85536" y="88469"/>
                    </a:lnTo>
                    <a:lnTo>
                      <a:pt x="84406" y="90297"/>
                    </a:lnTo>
                    <a:lnTo>
                      <a:pt x="83728" y="92673"/>
                    </a:lnTo>
                    <a:lnTo>
                      <a:pt x="82259" y="94683"/>
                    </a:lnTo>
                    <a:lnTo>
                      <a:pt x="81468" y="96511"/>
                    </a:lnTo>
                    <a:lnTo>
                      <a:pt x="80451" y="98248"/>
                    </a:lnTo>
                    <a:lnTo>
                      <a:pt x="79661" y="100350"/>
                    </a:lnTo>
                    <a:lnTo>
                      <a:pt x="78531" y="102178"/>
                    </a:lnTo>
                    <a:lnTo>
                      <a:pt x="77853" y="104188"/>
                    </a:lnTo>
                    <a:lnTo>
                      <a:pt x="76723" y="105742"/>
                    </a:lnTo>
                    <a:lnTo>
                      <a:pt x="75593" y="107204"/>
                    </a:lnTo>
                    <a:lnTo>
                      <a:pt x="74915" y="108667"/>
                    </a:lnTo>
                    <a:lnTo>
                      <a:pt x="74576" y="110129"/>
                    </a:lnTo>
                    <a:lnTo>
                      <a:pt x="73446" y="111683"/>
                    </a:lnTo>
                    <a:lnTo>
                      <a:pt x="72655" y="112871"/>
                    </a:lnTo>
                    <a:lnTo>
                      <a:pt x="71977" y="114059"/>
                    </a:lnTo>
                    <a:lnTo>
                      <a:pt x="71638" y="115247"/>
                    </a:lnTo>
                    <a:lnTo>
                      <a:pt x="70508" y="116709"/>
                    </a:lnTo>
                    <a:lnTo>
                      <a:pt x="69378" y="118446"/>
                    </a:lnTo>
                    <a:lnTo>
                      <a:pt x="68700" y="119360"/>
                    </a:lnTo>
                    <a:lnTo>
                      <a:pt x="68248" y="120000"/>
                    </a:lnTo>
                    <a:lnTo>
                      <a:pt x="67570" y="120000"/>
                    </a:lnTo>
                    <a:lnTo>
                      <a:pt x="66779" y="120000"/>
                    </a:lnTo>
                    <a:lnTo>
                      <a:pt x="65762" y="120000"/>
                    </a:lnTo>
                    <a:lnTo>
                      <a:pt x="64632" y="120000"/>
                    </a:lnTo>
                    <a:lnTo>
                      <a:pt x="63163" y="120000"/>
                    </a:lnTo>
                    <a:lnTo>
                      <a:pt x="61694" y="120000"/>
                    </a:lnTo>
                    <a:lnTo>
                      <a:pt x="59887" y="120000"/>
                    </a:lnTo>
                    <a:lnTo>
                      <a:pt x="58418" y="120000"/>
                    </a:lnTo>
                    <a:lnTo>
                      <a:pt x="56158" y="120000"/>
                    </a:lnTo>
                    <a:lnTo>
                      <a:pt x="54011" y="119634"/>
                    </a:lnTo>
                    <a:lnTo>
                      <a:pt x="51751" y="119634"/>
                    </a:lnTo>
                    <a:lnTo>
                      <a:pt x="49943" y="119634"/>
                    </a:lnTo>
                    <a:lnTo>
                      <a:pt x="47344" y="119086"/>
                    </a:lnTo>
                    <a:lnTo>
                      <a:pt x="45536" y="119086"/>
                    </a:lnTo>
                    <a:lnTo>
                      <a:pt x="42937" y="118811"/>
                    </a:lnTo>
                    <a:lnTo>
                      <a:pt x="40790" y="118811"/>
                    </a:lnTo>
                    <a:lnTo>
                      <a:pt x="38531" y="118446"/>
                    </a:lnTo>
                    <a:lnTo>
                      <a:pt x="36384" y="118172"/>
                    </a:lnTo>
                    <a:lnTo>
                      <a:pt x="33785" y="117897"/>
                    </a:lnTo>
                    <a:lnTo>
                      <a:pt x="31525" y="117623"/>
                    </a:lnTo>
                    <a:lnTo>
                      <a:pt x="29378" y="117258"/>
                    </a:lnTo>
                    <a:lnTo>
                      <a:pt x="27118" y="117258"/>
                    </a:lnTo>
                    <a:lnTo>
                      <a:pt x="25310" y="116709"/>
                    </a:lnTo>
                    <a:lnTo>
                      <a:pt x="23502" y="116709"/>
                    </a:lnTo>
                    <a:lnTo>
                      <a:pt x="21694" y="116070"/>
                    </a:lnTo>
                    <a:lnTo>
                      <a:pt x="19774" y="115795"/>
                    </a:lnTo>
                    <a:lnTo>
                      <a:pt x="18305" y="115521"/>
                    </a:lnTo>
                    <a:lnTo>
                      <a:pt x="17288" y="115521"/>
                    </a:lnTo>
                    <a:lnTo>
                      <a:pt x="15367" y="114607"/>
                    </a:lnTo>
                    <a:lnTo>
                      <a:pt x="13898" y="114059"/>
                    </a:lnTo>
                    <a:lnTo>
                      <a:pt x="12881" y="113145"/>
                    </a:lnTo>
                    <a:lnTo>
                      <a:pt x="12090" y="112231"/>
                    </a:lnTo>
                    <a:lnTo>
                      <a:pt x="10621" y="110769"/>
                    </a:lnTo>
                    <a:lnTo>
                      <a:pt x="9491" y="109581"/>
                    </a:lnTo>
                    <a:lnTo>
                      <a:pt x="8474" y="108118"/>
                    </a:lnTo>
                    <a:lnTo>
                      <a:pt x="7344" y="106565"/>
                    </a:lnTo>
                    <a:lnTo>
                      <a:pt x="5875" y="104828"/>
                    </a:lnTo>
                    <a:lnTo>
                      <a:pt x="4745" y="103366"/>
                    </a:lnTo>
                    <a:lnTo>
                      <a:pt x="3276" y="101538"/>
                    </a:lnTo>
                    <a:lnTo>
                      <a:pt x="2598" y="99801"/>
                    </a:lnTo>
                    <a:lnTo>
                      <a:pt x="1468" y="97974"/>
                    </a:lnTo>
                    <a:lnTo>
                      <a:pt x="1129" y="96511"/>
                    </a:lnTo>
                    <a:lnTo>
                      <a:pt x="338" y="95049"/>
                    </a:lnTo>
                    <a:lnTo>
                      <a:pt x="0" y="93861"/>
                    </a:lnTo>
                    <a:lnTo>
                      <a:pt x="0" y="92673"/>
                    </a:lnTo>
                    <a:lnTo>
                      <a:pt x="338" y="91759"/>
                    </a:lnTo>
                    <a:lnTo>
                      <a:pt x="338" y="90845"/>
                    </a:lnTo>
                    <a:lnTo>
                      <a:pt x="1129" y="89931"/>
                    </a:lnTo>
                    <a:lnTo>
                      <a:pt x="2146" y="88194"/>
                    </a:lnTo>
                    <a:lnTo>
                      <a:pt x="3276" y="86732"/>
                    </a:lnTo>
                    <a:lnTo>
                      <a:pt x="4067" y="85178"/>
                    </a:lnTo>
                    <a:lnTo>
                      <a:pt x="4745" y="84356"/>
                    </a:lnTo>
                    <a:lnTo>
                      <a:pt x="5536" y="83168"/>
                    </a:lnTo>
                    <a:lnTo>
                      <a:pt x="6553" y="81614"/>
                    </a:lnTo>
                    <a:lnTo>
                      <a:pt x="7344" y="80152"/>
                    </a:lnTo>
                    <a:lnTo>
                      <a:pt x="8474" y="78964"/>
                    </a:lnTo>
                    <a:lnTo>
                      <a:pt x="9152" y="77501"/>
                    </a:lnTo>
                    <a:lnTo>
                      <a:pt x="10621" y="76039"/>
                    </a:lnTo>
                    <a:lnTo>
                      <a:pt x="11412" y="74211"/>
                    </a:lnTo>
                    <a:lnTo>
                      <a:pt x="12429" y="72475"/>
                    </a:lnTo>
                    <a:lnTo>
                      <a:pt x="13898" y="70647"/>
                    </a:lnTo>
                    <a:lnTo>
                      <a:pt x="15367" y="68910"/>
                    </a:lnTo>
                    <a:lnTo>
                      <a:pt x="16497" y="66808"/>
                    </a:lnTo>
                    <a:lnTo>
                      <a:pt x="17627" y="64980"/>
                    </a:lnTo>
                    <a:lnTo>
                      <a:pt x="19096" y="63244"/>
                    </a:lnTo>
                    <a:lnTo>
                      <a:pt x="20564" y="61416"/>
                    </a:lnTo>
                    <a:lnTo>
                      <a:pt x="22033" y="59405"/>
                    </a:lnTo>
                    <a:lnTo>
                      <a:pt x="23163" y="57578"/>
                    </a:lnTo>
                    <a:lnTo>
                      <a:pt x="24632" y="55476"/>
                    </a:lnTo>
                    <a:lnTo>
                      <a:pt x="26101" y="53465"/>
                    </a:lnTo>
                    <a:lnTo>
                      <a:pt x="27118" y="51637"/>
                    </a:lnTo>
                    <a:lnTo>
                      <a:pt x="29039" y="49535"/>
                    </a:lnTo>
                    <a:lnTo>
                      <a:pt x="30508" y="47524"/>
                    </a:lnTo>
                    <a:lnTo>
                      <a:pt x="31977" y="45696"/>
                    </a:lnTo>
                    <a:lnTo>
                      <a:pt x="33446" y="43320"/>
                    </a:lnTo>
                    <a:lnTo>
                      <a:pt x="34463" y="41584"/>
                    </a:lnTo>
                    <a:lnTo>
                      <a:pt x="35932" y="39482"/>
                    </a:lnTo>
                    <a:lnTo>
                      <a:pt x="37401" y="37380"/>
                    </a:lnTo>
                    <a:lnTo>
                      <a:pt x="38870" y="35369"/>
                    </a:lnTo>
                    <a:lnTo>
                      <a:pt x="40338" y="33267"/>
                    </a:lnTo>
                    <a:lnTo>
                      <a:pt x="41807" y="31165"/>
                    </a:lnTo>
                    <a:lnTo>
                      <a:pt x="43276" y="29428"/>
                    </a:lnTo>
                    <a:lnTo>
                      <a:pt x="44745" y="27600"/>
                    </a:lnTo>
                    <a:lnTo>
                      <a:pt x="45875" y="25864"/>
                    </a:lnTo>
                    <a:lnTo>
                      <a:pt x="47344" y="23762"/>
                    </a:lnTo>
                    <a:lnTo>
                      <a:pt x="48813" y="21934"/>
                    </a:lnTo>
                    <a:lnTo>
                      <a:pt x="49943" y="20472"/>
                    </a:lnTo>
                    <a:lnTo>
                      <a:pt x="51073" y="18735"/>
                    </a:lnTo>
                    <a:lnTo>
                      <a:pt x="52090" y="17182"/>
                    </a:lnTo>
                    <a:lnTo>
                      <a:pt x="53559" y="15719"/>
                    </a:lnTo>
                    <a:lnTo>
                      <a:pt x="54350" y="14257"/>
                    </a:lnTo>
                    <a:lnTo>
                      <a:pt x="55819" y="12795"/>
                    </a:lnTo>
                    <a:lnTo>
                      <a:pt x="56497" y="11241"/>
                    </a:lnTo>
                    <a:lnTo>
                      <a:pt x="57627" y="10053"/>
                    </a:lnTo>
                    <a:lnTo>
                      <a:pt x="58418" y="8591"/>
                    </a:lnTo>
                    <a:lnTo>
                      <a:pt x="59435" y="7677"/>
                    </a:lnTo>
                    <a:lnTo>
                      <a:pt x="60225" y="6488"/>
                    </a:lnTo>
                    <a:lnTo>
                      <a:pt x="60903" y="5666"/>
                    </a:lnTo>
                    <a:lnTo>
                      <a:pt x="62033" y="3838"/>
                    </a:lnTo>
                    <a:lnTo>
                      <a:pt x="63502" y="2650"/>
                    </a:lnTo>
                    <a:lnTo>
                      <a:pt x="64293" y="1736"/>
                    </a:lnTo>
                    <a:lnTo>
                      <a:pt x="64632" y="1736"/>
                    </a:lnTo>
                    <a:lnTo>
                      <a:pt x="65762" y="913"/>
                    </a:lnTo>
                    <a:lnTo>
                      <a:pt x="66779" y="274"/>
                    </a:lnTo>
                    <a:lnTo>
                      <a:pt x="67570" y="0"/>
                    </a:lnTo>
                    <a:lnTo>
                      <a:pt x="68700" y="274"/>
                    </a:lnTo>
                    <a:lnTo>
                      <a:pt x="68700" y="913"/>
                    </a:lnTo>
                    <a:lnTo>
                      <a:pt x="68248" y="1736"/>
                    </a:lnTo>
                    <a:lnTo>
                      <a:pt x="68248" y="2650"/>
                    </a:lnTo>
                    <a:lnTo>
                      <a:pt x="67909" y="3564"/>
                    </a:lnTo>
                    <a:lnTo>
                      <a:pt x="67570" y="5300"/>
                    </a:lnTo>
                    <a:lnTo>
                      <a:pt x="66779" y="5940"/>
                    </a:lnTo>
                    <a:lnTo>
                      <a:pt x="66440" y="6854"/>
                    </a:lnTo>
                    <a:lnTo>
                      <a:pt x="66101" y="8042"/>
                    </a:lnTo>
                    <a:lnTo>
                      <a:pt x="65762" y="9230"/>
                    </a:lnTo>
                    <a:lnTo>
                      <a:pt x="64632" y="10053"/>
                    </a:lnTo>
                    <a:lnTo>
                      <a:pt x="63502" y="11607"/>
                    </a:lnTo>
                    <a:lnTo>
                      <a:pt x="63163" y="12429"/>
                    </a:lnTo>
                    <a:lnTo>
                      <a:pt x="62372" y="13343"/>
                    </a:lnTo>
                    <a:lnTo>
                      <a:pt x="61694" y="14531"/>
                    </a:lnTo>
                    <a:lnTo>
                      <a:pt x="61355" y="15719"/>
                    </a:lnTo>
                    <a:lnTo>
                      <a:pt x="60225" y="16633"/>
                    </a:lnTo>
                    <a:lnTo>
                      <a:pt x="59435" y="17821"/>
                    </a:lnTo>
                    <a:lnTo>
                      <a:pt x="58418" y="18735"/>
                    </a:lnTo>
                    <a:lnTo>
                      <a:pt x="57966" y="20198"/>
                    </a:lnTo>
                    <a:lnTo>
                      <a:pt x="56949" y="21386"/>
                    </a:lnTo>
                    <a:lnTo>
                      <a:pt x="55819" y="22848"/>
                    </a:lnTo>
                    <a:lnTo>
                      <a:pt x="55028" y="24310"/>
                    </a:lnTo>
                    <a:lnTo>
                      <a:pt x="54011" y="25864"/>
                    </a:lnTo>
                    <a:lnTo>
                      <a:pt x="52881" y="27326"/>
                    </a:lnTo>
                    <a:lnTo>
                      <a:pt x="51751" y="28789"/>
                    </a:lnTo>
                    <a:lnTo>
                      <a:pt x="50621" y="30251"/>
                    </a:lnTo>
                    <a:lnTo>
                      <a:pt x="49604" y="32079"/>
                    </a:lnTo>
                    <a:lnTo>
                      <a:pt x="48135" y="33541"/>
                    </a:lnTo>
                    <a:lnTo>
                      <a:pt x="47005" y="35369"/>
                    </a:lnTo>
                    <a:lnTo>
                      <a:pt x="45875" y="36831"/>
                    </a:lnTo>
                    <a:lnTo>
                      <a:pt x="44745" y="38568"/>
                    </a:lnTo>
                    <a:lnTo>
                      <a:pt x="43728" y="40396"/>
                    </a:lnTo>
                    <a:lnTo>
                      <a:pt x="42598" y="41858"/>
                    </a:lnTo>
                    <a:lnTo>
                      <a:pt x="41129" y="43594"/>
                    </a:lnTo>
                    <a:lnTo>
                      <a:pt x="40000" y="45696"/>
                    </a:lnTo>
                    <a:lnTo>
                      <a:pt x="38531" y="47159"/>
                    </a:lnTo>
                    <a:lnTo>
                      <a:pt x="37401" y="48987"/>
                    </a:lnTo>
                    <a:lnTo>
                      <a:pt x="36384" y="50723"/>
                    </a:lnTo>
                    <a:lnTo>
                      <a:pt x="35254" y="52551"/>
                    </a:lnTo>
                    <a:lnTo>
                      <a:pt x="33785" y="54287"/>
                    </a:lnTo>
                    <a:lnTo>
                      <a:pt x="32316" y="55841"/>
                    </a:lnTo>
                    <a:lnTo>
                      <a:pt x="31186" y="57578"/>
                    </a:lnTo>
                    <a:lnTo>
                      <a:pt x="30056" y="59405"/>
                    </a:lnTo>
                    <a:lnTo>
                      <a:pt x="28587" y="60868"/>
                    </a:lnTo>
                    <a:lnTo>
                      <a:pt x="27570" y="62604"/>
                    </a:lnTo>
                    <a:lnTo>
                      <a:pt x="26440" y="64432"/>
                    </a:lnTo>
                    <a:lnTo>
                      <a:pt x="25310" y="66169"/>
                    </a:lnTo>
                    <a:lnTo>
                      <a:pt x="23841" y="67722"/>
                    </a:lnTo>
                    <a:lnTo>
                      <a:pt x="23163" y="69185"/>
                    </a:lnTo>
                    <a:lnTo>
                      <a:pt x="21694" y="70647"/>
                    </a:lnTo>
                    <a:lnTo>
                      <a:pt x="20903" y="72475"/>
                    </a:lnTo>
                    <a:lnTo>
                      <a:pt x="19774" y="73663"/>
                    </a:lnTo>
                    <a:lnTo>
                      <a:pt x="18757" y="75125"/>
                    </a:lnTo>
                    <a:lnTo>
                      <a:pt x="17966" y="76587"/>
                    </a:lnTo>
                    <a:lnTo>
                      <a:pt x="17288" y="78050"/>
                    </a:lnTo>
                    <a:lnTo>
                      <a:pt x="16158" y="79238"/>
                    </a:lnTo>
                    <a:lnTo>
                      <a:pt x="15367" y="80792"/>
                    </a:lnTo>
                    <a:lnTo>
                      <a:pt x="14689" y="81614"/>
                    </a:lnTo>
                    <a:lnTo>
                      <a:pt x="13898" y="83168"/>
                    </a:lnTo>
                    <a:lnTo>
                      <a:pt x="12881" y="83990"/>
                    </a:lnTo>
                    <a:lnTo>
                      <a:pt x="12429" y="85178"/>
                    </a:lnTo>
                    <a:lnTo>
                      <a:pt x="11751" y="86092"/>
                    </a:lnTo>
                    <a:lnTo>
                      <a:pt x="11412" y="87281"/>
                    </a:lnTo>
                    <a:lnTo>
                      <a:pt x="10282" y="88469"/>
                    </a:lnTo>
                    <a:lnTo>
                      <a:pt x="9943" y="89931"/>
                    </a:lnTo>
                    <a:lnTo>
                      <a:pt x="9491" y="90845"/>
                    </a:lnTo>
                    <a:lnTo>
                      <a:pt x="9491" y="91759"/>
                    </a:lnTo>
                    <a:lnTo>
                      <a:pt x="9491" y="92673"/>
                    </a:lnTo>
                    <a:lnTo>
                      <a:pt x="9491" y="93861"/>
                    </a:lnTo>
                    <a:lnTo>
                      <a:pt x="9491" y="95049"/>
                    </a:lnTo>
                    <a:lnTo>
                      <a:pt x="9943" y="96237"/>
                    </a:lnTo>
                    <a:lnTo>
                      <a:pt x="9943" y="97425"/>
                    </a:lnTo>
                    <a:lnTo>
                      <a:pt x="10282" y="98248"/>
                    </a:lnTo>
                    <a:lnTo>
                      <a:pt x="10621" y="99436"/>
                    </a:lnTo>
                    <a:lnTo>
                      <a:pt x="10960" y="100624"/>
                    </a:lnTo>
                    <a:lnTo>
                      <a:pt x="11751" y="101812"/>
                    </a:lnTo>
                    <a:lnTo>
                      <a:pt x="12881" y="102726"/>
                    </a:lnTo>
                    <a:lnTo>
                      <a:pt x="13559" y="102452"/>
                    </a:lnTo>
                    <a:lnTo>
                      <a:pt x="14689" y="102452"/>
                    </a:lnTo>
                    <a:lnTo>
                      <a:pt x="15367" y="101812"/>
                    </a:lnTo>
                    <a:lnTo>
                      <a:pt x="16836" y="100990"/>
                    </a:lnTo>
                    <a:lnTo>
                      <a:pt x="17288" y="100076"/>
                    </a:lnTo>
                    <a:lnTo>
                      <a:pt x="17966" y="98888"/>
                    </a:lnTo>
                    <a:lnTo>
                      <a:pt x="18757" y="97974"/>
                    </a:lnTo>
                    <a:lnTo>
                      <a:pt x="19096" y="97060"/>
                    </a:lnTo>
                    <a:lnTo>
                      <a:pt x="19774" y="95872"/>
                    </a:lnTo>
                    <a:lnTo>
                      <a:pt x="20564" y="95049"/>
                    </a:lnTo>
                    <a:lnTo>
                      <a:pt x="21242" y="93861"/>
                    </a:lnTo>
                    <a:lnTo>
                      <a:pt x="22033" y="92673"/>
                    </a:lnTo>
                    <a:lnTo>
                      <a:pt x="22711" y="91485"/>
                    </a:lnTo>
                    <a:lnTo>
                      <a:pt x="23841" y="89931"/>
                    </a:lnTo>
                    <a:lnTo>
                      <a:pt x="24632" y="88469"/>
                    </a:lnTo>
                    <a:lnTo>
                      <a:pt x="25649" y="87006"/>
                    </a:lnTo>
                    <a:lnTo>
                      <a:pt x="26779" y="85178"/>
                    </a:lnTo>
                    <a:lnTo>
                      <a:pt x="27909" y="83990"/>
                    </a:lnTo>
                    <a:lnTo>
                      <a:pt x="29039" y="81980"/>
                    </a:lnTo>
                    <a:lnTo>
                      <a:pt x="30056" y="80152"/>
                    </a:lnTo>
                    <a:lnTo>
                      <a:pt x="31186" y="78415"/>
                    </a:lnTo>
                    <a:lnTo>
                      <a:pt x="32316" y="76587"/>
                    </a:lnTo>
                    <a:lnTo>
                      <a:pt x="33446" y="74851"/>
                    </a:lnTo>
                    <a:lnTo>
                      <a:pt x="34463" y="72749"/>
                    </a:lnTo>
                    <a:lnTo>
                      <a:pt x="35932" y="70647"/>
                    </a:lnTo>
                    <a:lnTo>
                      <a:pt x="37401" y="68910"/>
                    </a:lnTo>
                    <a:lnTo>
                      <a:pt x="38531" y="66808"/>
                    </a:lnTo>
                    <a:lnTo>
                      <a:pt x="39661" y="64706"/>
                    </a:lnTo>
                    <a:lnTo>
                      <a:pt x="41129" y="62604"/>
                    </a:lnTo>
                    <a:lnTo>
                      <a:pt x="42598" y="60868"/>
                    </a:lnTo>
                    <a:lnTo>
                      <a:pt x="43728" y="58492"/>
                    </a:lnTo>
                    <a:lnTo>
                      <a:pt x="45197" y="56664"/>
                    </a:lnTo>
                    <a:lnTo>
                      <a:pt x="46666" y="54287"/>
                    </a:lnTo>
                    <a:lnTo>
                      <a:pt x="47683" y="52551"/>
                    </a:lnTo>
                    <a:lnTo>
                      <a:pt x="48813" y="50175"/>
                    </a:lnTo>
                    <a:lnTo>
                      <a:pt x="50282" y="48073"/>
                    </a:lnTo>
                    <a:lnTo>
                      <a:pt x="51751" y="45971"/>
                    </a:lnTo>
                    <a:lnTo>
                      <a:pt x="52881" y="43594"/>
                    </a:lnTo>
                    <a:lnTo>
                      <a:pt x="54350" y="41584"/>
                    </a:lnTo>
                    <a:lnTo>
                      <a:pt x="55819" y="39482"/>
                    </a:lnTo>
                    <a:lnTo>
                      <a:pt x="56949" y="37654"/>
                    </a:lnTo>
                    <a:lnTo>
                      <a:pt x="58418" y="35917"/>
                    </a:lnTo>
                    <a:lnTo>
                      <a:pt x="59435" y="33541"/>
                    </a:lnTo>
                    <a:lnTo>
                      <a:pt x="60564" y="31805"/>
                    </a:lnTo>
                    <a:lnTo>
                      <a:pt x="61694" y="29977"/>
                    </a:lnTo>
                    <a:lnTo>
                      <a:pt x="63163" y="28240"/>
                    </a:lnTo>
                    <a:lnTo>
                      <a:pt x="64293" y="26412"/>
                    </a:lnTo>
                    <a:lnTo>
                      <a:pt x="65310" y="24676"/>
                    </a:lnTo>
                    <a:lnTo>
                      <a:pt x="66440" y="22848"/>
                    </a:lnTo>
                    <a:lnTo>
                      <a:pt x="67570" y="21660"/>
                    </a:lnTo>
                    <a:lnTo>
                      <a:pt x="68700" y="19923"/>
                    </a:lnTo>
                    <a:lnTo>
                      <a:pt x="69717" y="18370"/>
                    </a:lnTo>
                    <a:lnTo>
                      <a:pt x="70508" y="16907"/>
                    </a:lnTo>
                    <a:lnTo>
                      <a:pt x="71638" y="15719"/>
                    </a:lnTo>
                    <a:lnTo>
                      <a:pt x="72316" y="14257"/>
                    </a:lnTo>
                    <a:lnTo>
                      <a:pt x="73446" y="13343"/>
                    </a:lnTo>
                    <a:lnTo>
                      <a:pt x="74124" y="12155"/>
                    </a:lnTo>
                    <a:lnTo>
                      <a:pt x="74915" y="11607"/>
                    </a:lnTo>
                    <a:lnTo>
                      <a:pt x="76045" y="9779"/>
                    </a:lnTo>
                    <a:lnTo>
                      <a:pt x="77514" y="8316"/>
                    </a:lnTo>
                    <a:lnTo>
                      <a:pt x="78531" y="7402"/>
                    </a:lnTo>
                    <a:lnTo>
                      <a:pt x="79661" y="7402"/>
                    </a:lnTo>
                    <a:lnTo>
                      <a:pt x="81129" y="6854"/>
                    </a:lnTo>
                    <a:lnTo>
                      <a:pt x="82937" y="7128"/>
                    </a:lnTo>
                    <a:lnTo>
                      <a:pt x="83728" y="7677"/>
                    </a:lnTo>
                    <a:lnTo>
                      <a:pt x="84067" y="9230"/>
                    </a:lnTo>
                    <a:lnTo>
                      <a:pt x="84067" y="10053"/>
                    </a:lnTo>
                    <a:lnTo>
                      <a:pt x="84067" y="10967"/>
                    </a:lnTo>
                    <a:lnTo>
                      <a:pt x="83728" y="12155"/>
                    </a:lnTo>
                    <a:lnTo>
                      <a:pt x="82937" y="13617"/>
                    </a:lnTo>
                    <a:lnTo>
                      <a:pt x="82259" y="14805"/>
                    </a:lnTo>
                    <a:lnTo>
                      <a:pt x="81129" y="16633"/>
                    </a:lnTo>
                    <a:lnTo>
                      <a:pt x="80790" y="17182"/>
                    </a:lnTo>
                    <a:lnTo>
                      <a:pt x="80000" y="18095"/>
                    </a:lnTo>
                    <a:lnTo>
                      <a:pt x="79661" y="19284"/>
                    </a:lnTo>
                    <a:lnTo>
                      <a:pt x="78983" y="20198"/>
                    </a:lnTo>
                    <a:lnTo>
                      <a:pt x="77853" y="21111"/>
                    </a:lnTo>
                    <a:lnTo>
                      <a:pt x="77062" y="22848"/>
                    </a:lnTo>
                    <a:lnTo>
                      <a:pt x="76384" y="23488"/>
                    </a:lnTo>
                    <a:lnTo>
                      <a:pt x="75593" y="24310"/>
                    </a:lnTo>
                    <a:lnTo>
                      <a:pt x="74915" y="25224"/>
                    </a:lnTo>
                    <a:lnTo>
                      <a:pt x="74576" y="26412"/>
                    </a:lnTo>
                    <a:lnTo>
                      <a:pt x="73446" y="27600"/>
                    </a:lnTo>
                    <a:lnTo>
                      <a:pt x="72655" y="28514"/>
                    </a:lnTo>
                    <a:lnTo>
                      <a:pt x="71638" y="29977"/>
                    </a:lnTo>
                    <a:lnTo>
                      <a:pt x="70847" y="31165"/>
                    </a:lnTo>
                    <a:lnTo>
                      <a:pt x="69717" y="32353"/>
                    </a:lnTo>
                    <a:lnTo>
                      <a:pt x="68700" y="33815"/>
                    </a:lnTo>
                    <a:lnTo>
                      <a:pt x="67909" y="35369"/>
                    </a:lnTo>
                    <a:lnTo>
                      <a:pt x="66779" y="37105"/>
                    </a:lnTo>
                    <a:lnTo>
                      <a:pt x="65762" y="38568"/>
                    </a:lnTo>
                    <a:lnTo>
                      <a:pt x="64632" y="40030"/>
                    </a:lnTo>
                    <a:lnTo>
                      <a:pt x="63502" y="41584"/>
                    </a:lnTo>
                    <a:lnTo>
                      <a:pt x="62372" y="43320"/>
                    </a:lnTo>
                    <a:lnTo>
                      <a:pt x="61355" y="45148"/>
                    </a:lnTo>
                    <a:lnTo>
                      <a:pt x="60225" y="46610"/>
                    </a:lnTo>
                    <a:lnTo>
                      <a:pt x="59096" y="48347"/>
                    </a:lnTo>
                    <a:lnTo>
                      <a:pt x="57966" y="50175"/>
                    </a:lnTo>
                    <a:lnTo>
                      <a:pt x="56949" y="51911"/>
                    </a:lnTo>
                    <a:lnTo>
                      <a:pt x="55819" y="54013"/>
                    </a:lnTo>
                    <a:lnTo>
                      <a:pt x="54350" y="55476"/>
                    </a:lnTo>
                    <a:lnTo>
                      <a:pt x="53220" y="57578"/>
                    </a:lnTo>
                    <a:lnTo>
                      <a:pt x="52090" y="59405"/>
                    </a:lnTo>
                    <a:lnTo>
                      <a:pt x="51073" y="61142"/>
                    </a:lnTo>
                    <a:lnTo>
                      <a:pt x="49943" y="63244"/>
                    </a:lnTo>
                    <a:lnTo>
                      <a:pt x="48813" y="64980"/>
                    </a:lnTo>
                    <a:lnTo>
                      <a:pt x="47683" y="66808"/>
                    </a:lnTo>
                    <a:lnTo>
                      <a:pt x="46666" y="68545"/>
                    </a:lnTo>
                    <a:lnTo>
                      <a:pt x="45536" y="70373"/>
                    </a:lnTo>
                    <a:lnTo>
                      <a:pt x="44406" y="72109"/>
                    </a:lnTo>
                    <a:lnTo>
                      <a:pt x="42937" y="73663"/>
                    </a:lnTo>
                    <a:lnTo>
                      <a:pt x="41807" y="75674"/>
                    </a:lnTo>
                    <a:lnTo>
                      <a:pt x="40790" y="77501"/>
                    </a:lnTo>
                    <a:lnTo>
                      <a:pt x="39661" y="79238"/>
                    </a:lnTo>
                    <a:lnTo>
                      <a:pt x="38531" y="80792"/>
                    </a:lnTo>
                    <a:lnTo>
                      <a:pt x="37853" y="82528"/>
                    </a:lnTo>
                    <a:lnTo>
                      <a:pt x="36723" y="83990"/>
                    </a:lnTo>
                    <a:lnTo>
                      <a:pt x="35593" y="85818"/>
                    </a:lnTo>
                    <a:lnTo>
                      <a:pt x="34463" y="87281"/>
                    </a:lnTo>
                    <a:lnTo>
                      <a:pt x="33785" y="88743"/>
                    </a:lnTo>
                    <a:lnTo>
                      <a:pt x="32994" y="90297"/>
                    </a:lnTo>
                    <a:lnTo>
                      <a:pt x="32316" y="91759"/>
                    </a:lnTo>
                    <a:lnTo>
                      <a:pt x="31525" y="93221"/>
                    </a:lnTo>
                    <a:lnTo>
                      <a:pt x="30508" y="94409"/>
                    </a:lnTo>
                    <a:lnTo>
                      <a:pt x="30056" y="95597"/>
                    </a:lnTo>
                    <a:lnTo>
                      <a:pt x="29378" y="97060"/>
                    </a:lnTo>
                    <a:lnTo>
                      <a:pt x="29039" y="97974"/>
                    </a:lnTo>
                    <a:lnTo>
                      <a:pt x="28248" y="99162"/>
                    </a:lnTo>
                    <a:lnTo>
                      <a:pt x="27909" y="100076"/>
                    </a:lnTo>
                    <a:lnTo>
                      <a:pt x="27570" y="101264"/>
                    </a:lnTo>
                    <a:lnTo>
                      <a:pt x="26779" y="103000"/>
                    </a:lnTo>
                    <a:lnTo>
                      <a:pt x="26101" y="104188"/>
                    </a:lnTo>
                    <a:lnTo>
                      <a:pt x="26101" y="105102"/>
                    </a:lnTo>
                    <a:lnTo>
                      <a:pt x="26101" y="106016"/>
                    </a:lnTo>
                    <a:lnTo>
                      <a:pt x="26779" y="106930"/>
                    </a:lnTo>
                    <a:lnTo>
                      <a:pt x="27909" y="107753"/>
                    </a:lnTo>
                    <a:lnTo>
                      <a:pt x="28248" y="108118"/>
                    </a:lnTo>
                    <a:lnTo>
                      <a:pt x="29378" y="108667"/>
                    </a:lnTo>
                    <a:lnTo>
                      <a:pt x="30508" y="108941"/>
                    </a:lnTo>
                    <a:lnTo>
                      <a:pt x="31977" y="109581"/>
                    </a:lnTo>
                    <a:lnTo>
                      <a:pt x="32994" y="109855"/>
                    </a:lnTo>
                    <a:lnTo>
                      <a:pt x="34463" y="110129"/>
                    </a:lnTo>
                    <a:lnTo>
                      <a:pt x="35932" y="110495"/>
                    </a:lnTo>
                    <a:lnTo>
                      <a:pt x="37401" y="111043"/>
                    </a:lnTo>
                    <a:lnTo>
                      <a:pt x="39322" y="111317"/>
                    </a:lnTo>
                    <a:lnTo>
                      <a:pt x="40790" y="111683"/>
                    </a:lnTo>
                    <a:lnTo>
                      <a:pt x="42598" y="111957"/>
                    </a:lnTo>
                    <a:lnTo>
                      <a:pt x="44406" y="112231"/>
                    </a:lnTo>
                    <a:lnTo>
                      <a:pt x="45875" y="112231"/>
                    </a:lnTo>
                    <a:lnTo>
                      <a:pt x="47683" y="112505"/>
                    </a:lnTo>
                    <a:lnTo>
                      <a:pt x="49152" y="112505"/>
                    </a:lnTo>
                    <a:lnTo>
                      <a:pt x="51073" y="112871"/>
                    </a:lnTo>
                    <a:lnTo>
                      <a:pt x="52542" y="112871"/>
                    </a:lnTo>
                    <a:lnTo>
                      <a:pt x="54011" y="112871"/>
                    </a:lnTo>
                    <a:lnTo>
                      <a:pt x="55819" y="112871"/>
                    </a:lnTo>
                    <a:lnTo>
                      <a:pt x="57288" y="113145"/>
                    </a:lnTo>
                    <a:lnTo>
                      <a:pt x="58418" y="112505"/>
                    </a:lnTo>
                    <a:lnTo>
                      <a:pt x="59887" y="112505"/>
                    </a:lnTo>
                    <a:lnTo>
                      <a:pt x="60903" y="112231"/>
                    </a:lnTo>
                    <a:lnTo>
                      <a:pt x="62372" y="112231"/>
                    </a:lnTo>
                    <a:lnTo>
                      <a:pt x="64293" y="111317"/>
                    </a:lnTo>
                    <a:lnTo>
                      <a:pt x="65762" y="110495"/>
                    </a:lnTo>
                    <a:lnTo>
                      <a:pt x="66101" y="109306"/>
                    </a:lnTo>
                    <a:lnTo>
                      <a:pt x="66779" y="108392"/>
                    </a:lnTo>
                    <a:lnTo>
                      <a:pt x="66779" y="107479"/>
                    </a:lnTo>
                    <a:lnTo>
                      <a:pt x="67570" y="106565"/>
                    </a:lnTo>
                    <a:lnTo>
                      <a:pt x="68248" y="105742"/>
                    </a:lnTo>
                    <a:lnTo>
                      <a:pt x="68700" y="104828"/>
                    </a:lnTo>
                    <a:lnTo>
                      <a:pt x="69378" y="103366"/>
                    </a:lnTo>
                    <a:lnTo>
                      <a:pt x="69717" y="102178"/>
                    </a:lnTo>
                    <a:lnTo>
                      <a:pt x="70508" y="100990"/>
                    </a:lnTo>
                    <a:lnTo>
                      <a:pt x="71186" y="99801"/>
                    </a:lnTo>
                    <a:lnTo>
                      <a:pt x="71977" y="98248"/>
                    </a:lnTo>
                    <a:lnTo>
                      <a:pt x="72655" y="96785"/>
                    </a:lnTo>
                    <a:lnTo>
                      <a:pt x="73446" y="95049"/>
                    </a:lnTo>
                    <a:lnTo>
                      <a:pt x="74576" y="93495"/>
                    </a:lnTo>
                    <a:lnTo>
                      <a:pt x="74915" y="91759"/>
                    </a:lnTo>
                    <a:lnTo>
                      <a:pt x="76045" y="90297"/>
                    </a:lnTo>
                    <a:lnTo>
                      <a:pt x="76723" y="88469"/>
                    </a:lnTo>
                    <a:lnTo>
                      <a:pt x="77853" y="86732"/>
                    </a:lnTo>
                    <a:lnTo>
                      <a:pt x="78531" y="84630"/>
                    </a:lnTo>
                    <a:lnTo>
                      <a:pt x="79661" y="82802"/>
                    </a:lnTo>
                    <a:lnTo>
                      <a:pt x="80451" y="80792"/>
                    </a:lnTo>
                    <a:lnTo>
                      <a:pt x="81468" y="78964"/>
                    </a:lnTo>
                    <a:lnTo>
                      <a:pt x="82259" y="76862"/>
                    </a:lnTo>
                    <a:lnTo>
                      <a:pt x="83728" y="75125"/>
                    </a:lnTo>
                    <a:lnTo>
                      <a:pt x="84406" y="73023"/>
                    </a:lnTo>
                    <a:lnTo>
                      <a:pt x="85536" y="70921"/>
                    </a:lnTo>
                    <a:lnTo>
                      <a:pt x="86327" y="68910"/>
                    </a:lnTo>
                    <a:lnTo>
                      <a:pt x="87344" y="66808"/>
                    </a:lnTo>
                    <a:lnTo>
                      <a:pt x="88474" y="64980"/>
                    </a:lnTo>
                    <a:lnTo>
                      <a:pt x="89604" y="62970"/>
                    </a:lnTo>
                    <a:lnTo>
                      <a:pt x="90282" y="60868"/>
                    </a:lnTo>
                    <a:lnTo>
                      <a:pt x="91412" y="58492"/>
                    </a:lnTo>
                    <a:lnTo>
                      <a:pt x="92203" y="56664"/>
                    </a:lnTo>
                    <a:lnTo>
                      <a:pt x="93220" y="54653"/>
                    </a:lnTo>
                    <a:lnTo>
                      <a:pt x="94350" y="52551"/>
                    </a:lnTo>
                    <a:lnTo>
                      <a:pt x="95141" y="50449"/>
                    </a:lnTo>
                    <a:lnTo>
                      <a:pt x="96158" y="48347"/>
                    </a:lnTo>
                    <a:lnTo>
                      <a:pt x="97288" y="46610"/>
                    </a:lnTo>
                    <a:lnTo>
                      <a:pt x="98079" y="44508"/>
                    </a:lnTo>
                    <a:lnTo>
                      <a:pt x="98757" y="42772"/>
                    </a:lnTo>
                    <a:lnTo>
                      <a:pt x="99887" y="40670"/>
                    </a:lnTo>
                    <a:lnTo>
                      <a:pt x="100564" y="39207"/>
                    </a:lnTo>
                    <a:lnTo>
                      <a:pt x="101694" y="37380"/>
                    </a:lnTo>
                    <a:lnTo>
                      <a:pt x="102372" y="35369"/>
                    </a:lnTo>
                    <a:lnTo>
                      <a:pt x="103502" y="33815"/>
                    </a:lnTo>
                    <a:lnTo>
                      <a:pt x="104293" y="32353"/>
                    </a:lnTo>
                    <a:lnTo>
                      <a:pt x="104971" y="30891"/>
                    </a:lnTo>
                    <a:lnTo>
                      <a:pt x="105762" y="29063"/>
                    </a:lnTo>
                    <a:lnTo>
                      <a:pt x="106101" y="27600"/>
                    </a:lnTo>
                    <a:lnTo>
                      <a:pt x="106779" y="26686"/>
                    </a:lnTo>
                    <a:lnTo>
                      <a:pt x="107570" y="25224"/>
                    </a:lnTo>
                    <a:lnTo>
                      <a:pt x="108248" y="24036"/>
                    </a:lnTo>
                    <a:lnTo>
                      <a:pt x="109039" y="22848"/>
                    </a:lnTo>
                    <a:lnTo>
                      <a:pt x="109717" y="21934"/>
                    </a:lnTo>
                    <a:lnTo>
                      <a:pt x="109717" y="20746"/>
                    </a:lnTo>
                    <a:lnTo>
                      <a:pt x="110508" y="19923"/>
                    </a:lnTo>
                    <a:lnTo>
                      <a:pt x="110847" y="19284"/>
                    </a:lnTo>
                    <a:lnTo>
                      <a:pt x="111186" y="18735"/>
                    </a:lnTo>
                    <a:lnTo>
                      <a:pt x="111977" y="17547"/>
                    </a:lnTo>
                    <a:lnTo>
                      <a:pt x="112655" y="16907"/>
                    </a:lnTo>
                    <a:lnTo>
                      <a:pt x="113785" y="15445"/>
                    </a:lnTo>
                    <a:lnTo>
                      <a:pt x="115254" y="14531"/>
                    </a:lnTo>
                    <a:lnTo>
                      <a:pt x="116384" y="13983"/>
                    </a:lnTo>
                    <a:lnTo>
                      <a:pt x="117853" y="13983"/>
                    </a:lnTo>
                    <a:lnTo>
                      <a:pt x="118983" y="13983"/>
                    </a:lnTo>
                    <a:lnTo>
                      <a:pt x="119661" y="14531"/>
                    </a:lnTo>
                    <a:lnTo>
                      <a:pt x="120000" y="15445"/>
                    </a:lnTo>
                    <a:lnTo>
                      <a:pt x="119661" y="16907"/>
                    </a:lnTo>
                    <a:close/>
                  </a:path>
                </a:pathLst>
              </a:custGeom>
              <a:solidFill>
                <a:srgbClr val="B34D1A"/>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0" name="Shape 180"/>
              <p:cNvSpPr/>
              <p:nvPr/>
            </p:nvSpPr>
            <p:spPr>
              <a:xfrm>
                <a:off x="1619" y="988"/>
                <a:ext cx="1582" cy="892"/>
              </a:xfrm>
              <a:custGeom>
                <a:avLst/>
                <a:gdLst/>
                <a:ahLst/>
                <a:cxnLst/>
                <a:rect l="0" t="0" r="0" b="0"/>
                <a:pathLst>
                  <a:path w="120000" h="120000" extrusionOk="0">
                    <a:moveTo>
                      <a:pt x="39589" y="10727"/>
                    </a:moveTo>
                    <a:lnTo>
                      <a:pt x="38256" y="10727"/>
                    </a:lnTo>
                    <a:lnTo>
                      <a:pt x="37333" y="11818"/>
                    </a:lnTo>
                    <a:lnTo>
                      <a:pt x="36000" y="13090"/>
                    </a:lnTo>
                    <a:lnTo>
                      <a:pt x="34974" y="14181"/>
                    </a:lnTo>
                    <a:lnTo>
                      <a:pt x="33641" y="15454"/>
                    </a:lnTo>
                    <a:lnTo>
                      <a:pt x="32307" y="16545"/>
                    </a:lnTo>
                    <a:lnTo>
                      <a:pt x="30974" y="17818"/>
                    </a:lnTo>
                    <a:lnTo>
                      <a:pt x="29641" y="19454"/>
                    </a:lnTo>
                    <a:lnTo>
                      <a:pt x="28000" y="20727"/>
                    </a:lnTo>
                    <a:lnTo>
                      <a:pt x="26358" y="22545"/>
                    </a:lnTo>
                    <a:lnTo>
                      <a:pt x="24615" y="24909"/>
                    </a:lnTo>
                    <a:lnTo>
                      <a:pt x="22974" y="26545"/>
                    </a:lnTo>
                    <a:lnTo>
                      <a:pt x="21641" y="28363"/>
                    </a:lnTo>
                    <a:lnTo>
                      <a:pt x="20000" y="30727"/>
                    </a:lnTo>
                    <a:lnTo>
                      <a:pt x="18358" y="33090"/>
                    </a:lnTo>
                    <a:lnTo>
                      <a:pt x="17025" y="35454"/>
                    </a:lnTo>
                    <a:lnTo>
                      <a:pt x="14974" y="37272"/>
                    </a:lnTo>
                    <a:lnTo>
                      <a:pt x="13641" y="39636"/>
                    </a:lnTo>
                    <a:lnTo>
                      <a:pt x="12000" y="42000"/>
                    </a:lnTo>
                    <a:lnTo>
                      <a:pt x="10666" y="43818"/>
                    </a:lnTo>
                    <a:lnTo>
                      <a:pt x="9333" y="46181"/>
                    </a:lnTo>
                    <a:lnTo>
                      <a:pt x="7692" y="48545"/>
                    </a:lnTo>
                    <a:lnTo>
                      <a:pt x="6666" y="51454"/>
                    </a:lnTo>
                    <a:lnTo>
                      <a:pt x="5641" y="53818"/>
                    </a:lnTo>
                    <a:lnTo>
                      <a:pt x="4307" y="55636"/>
                    </a:lnTo>
                    <a:lnTo>
                      <a:pt x="3282" y="58545"/>
                    </a:lnTo>
                    <a:lnTo>
                      <a:pt x="2358" y="60909"/>
                    </a:lnTo>
                    <a:lnTo>
                      <a:pt x="1641" y="63272"/>
                    </a:lnTo>
                    <a:lnTo>
                      <a:pt x="1025" y="65636"/>
                    </a:lnTo>
                    <a:lnTo>
                      <a:pt x="615" y="68000"/>
                    </a:lnTo>
                    <a:lnTo>
                      <a:pt x="307" y="70363"/>
                    </a:lnTo>
                    <a:lnTo>
                      <a:pt x="307" y="73272"/>
                    </a:lnTo>
                    <a:lnTo>
                      <a:pt x="0" y="75090"/>
                    </a:lnTo>
                    <a:lnTo>
                      <a:pt x="307" y="77454"/>
                    </a:lnTo>
                    <a:lnTo>
                      <a:pt x="1025" y="79818"/>
                    </a:lnTo>
                    <a:lnTo>
                      <a:pt x="1948" y="82181"/>
                    </a:lnTo>
                    <a:lnTo>
                      <a:pt x="2974" y="84545"/>
                    </a:lnTo>
                    <a:lnTo>
                      <a:pt x="4615" y="86363"/>
                    </a:lnTo>
                    <a:lnTo>
                      <a:pt x="6358" y="88727"/>
                    </a:lnTo>
                    <a:lnTo>
                      <a:pt x="8615" y="90363"/>
                    </a:lnTo>
                    <a:lnTo>
                      <a:pt x="9333" y="91636"/>
                    </a:lnTo>
                    <a:lnTo>
                      <a:pt x="10358" y="92727"/>
                    </a:lnTo>
                    <a:lnTo>
                      <a:pt x="11692" y="93454"/>
                    </a:lnTo>
                    <a:lnTo>
                      <a:pt x="12615" y="94545"/>
                    </a:lnTo>
                    <a:lnTo>
                      <a:pt x="13948" y="95818"/>
                    </a:lnTo>
                    <a:lnTo>
                      <a:pt x="15282" y="96909"/>
                    </a:lnTo>
                    <a:lnTo>
                      <a:pt x="16615" y="98181"/>
                    </a:lnTo>
                    <a:lnTo>
                      <a:pt x="17948" y="98727"/>
                    </a:lnTo>
                    <a:lnTo>
                      <a:pt x="19282" y="99818"/>
                    </a:lnTo>
                    <a:lnTo>
                      <a:pt x="20615" y="101090"/>
                    </a:lnTo>
                    <a:lnTo>
                      <a:pt x="21948" y="101636"/>
                    </a:lnTo>
                    <a:lnTo>
                      <a:pt x="23692" y="102909"/>
                    </a:lnTo>
                    <a:lnTo>
                      <a:pt x="25025" y="103454"/>
                    </a:lnTo>
                    <a:lnTo>
                      <a:pt x="26666" y="104545"/>
                    </a:lnTo>
                    <a:lnTo>
                      <a:pt x="28000" y="105272"/>
                    </a:lnTo>
                    <a:lnTo>
                      <a:pt x="29948" y="106363"/>
                    </a:lnTo>
                    <a:lnTo>
                      <a:pt x="31282" y="106363"/>
                    </a:lnTo>
                    <a:lnTo>
                      <a:pt x="33025" y="107636"/>
                    </a:lnTo>
                    <a:lnTo>
                      <a:pt x="34358" y="108181"/>
                    </a:lnTo>
                    <a:lnTo>
                      <a:pt x="36000" y="109272"/>
                    </a:lnTo>
                    <a:lnTo>
                      <a:pt x="37641" y="109272"/>
                    </a:lnTo>
                    <a:lnTo>
                      <a:pt x="38974" y="110545"/>
                    </a:lnTo>
                    <a:lnTo>
                      <a:pt x="40615" y="111090"/>
                    </a:lnTo>
                    <a:lnTo>
                      <a:pt x="42666" y="111636"/>
                    </a:lnTo>
                    <a:lnTo>
                      <a:pt x="44000" y="112363"/>
                    </a:lnTo>
                    <a:lnTo>
                      <a:pt x="45641" y="112909"/>
                    </a:lnTo>
                    <a:lnTo>
                      <a:pt x="47282" y="113454"/>
                    </a:lnTo>
                    <a:lnTo>
                      <a:pt x="48923" y="114000"/>
                    </a:lnTo>
                    <a:lnTo>
                      <a:pt x="50256" y="114727"/>
                    </a:lnTo>
                    <a:lnTo>
                      <a:pt x="52000" y="115272"/>
                    </a:lnTo>
                    <a:lnTo>
                      <a:pt x="53641" y="115818"/>
                    </a:lnTo>
                    <a:lnTo>
                      <a:pt x="55282" y="116363"/>
                    </a:lnTo>
                    <a:lnTo>
                      <a:pt x="56615" y="116363"/>
                    </a:lnTo>
                    <a:lnTo>
                      <a:pt x="58256" y="117636"/>
                    </a:lnTo>
                    <a:lnTo>
                      <a:pt x="59589" y="117636"/>
                    </a:lnTo>
                    <a:lnTo>
                      <a:pt x="61333" y="118181"/>
                    </a:lnTo>
                    <a:lnTo>
                      <a:pt x="62666" y="118181"/>
                    </a:lnTo>
                    <a:lnTo>
                      <a:pt x="64000" y="118181"/>
                    </a:lnTo>
                    <a:lnTo>
                      <a:pt x="65641" y="118727"/>
                    </a:lnTo>
                    <a:lnTo>
                      <a:pt x="66974" y="119454"/>
                    </a:lnTo>
                    <a:lnTo>
                      <a:pt x="68307" y="119454"/>
                    </a:lnTo>
                    <a:lnTo>
                      <a:pt x="69641" y="119454"/>
                    </a:lnTo>
                    <a:lnTo>
                      <a:pt x="70666" y="119454"/>
                    </a:lnTo>
                    <a:lnTo>
                      <a:pt x="72307" y="119454"/>
                    </a:lnTo>
                    <a:lnTo>
                      <a:pt x="73333" y="119454"/>
                    </a:lnTo>
                    <a:lnTo>
                      <a:pt x="74256" y="119454"/>
                    </a:lnTo>
                    <a:lnTo>
                      <a:pt x="75589" y="119454"/>
                    </a:lnTo>
                    <a:lnTo>
                      <a:pt x="76923" y="120000"/>
                    </a:lnTo>
                    <a:lnTo>
                      <a:pt x="78666" y="119454"/>
                    </a:lnTo>
                    <a:lnTo>
                      <a:pt x="80923" y="119454"/>
                    </a:lnTo>
                    <a:lnTo>
                      <a:pt x="82666" y="118727"/>
                    </a:lnTo>
                    <a:lnTo>
                      <a:pt x="84923" y="118727"/>
                    </a:lnTo>
                    <a:lnTo>
                      <a:pt x="86666" y="118181"/>
                    </a:lnTo>
                    <a:lnTo>
                      <a:pt x="88615" y="117636"/>
                    </a:lnTo>
                    <a:lnTo>
                      <a:pt x="90974" y="117636"/>
                    </a:lnTo>
                    <a:lnTo>
                      <a:pt x="92923" y="117090"/>
                    </a:lnTo>
                    <a:lnTo>
                      <a:pt x="94666" y="116363"/>
                    </a:lnTo>
                    <a:lnTo>
                      <a:pt x="96615" y="115818"/>
                    </a:lnTo>
                    <a:lnTo>
                      <a:pt x="98256" y="115272"/>
                    </a:lnTo>
                    <a:lnTo>
                      <a:pt x="100000" y="114727"/>
                    </a:lnTo>
                    <a:lnTo>
                      <a:pt x="101641" y="113454"/>
                    </a:lnTo>
                    <a:lnTo>
                      <a:pt x="103589" y="113454"/>
                    </a:lnTo>
                    <a:lnTo>
                      <a:pt x="105333" y="112363"/>
                    </a:lnTo>
                    <a:lnTo>
                      <a:pt x="106974" y="111636"/>
                    </a:lnTo>
                    <a:lnTo>
                      <a:pt x="108307" y="111090"/>
                    </a:lnTo>
                    <a:lnTo>
                      <a:pt x="109641" y="110000"/>
                    </a:lnTo>
                    <a:lnTo>
                      <a:pt x="110974" y="109272"/>
                    </a:lnTo>
                    <a:lnTo>
                      <a:pt x="112000" y="108181"/>
                    </a:lnTo>
                    <a:lnTo>
                      <a:pt x="112923" y="106909"/>
                    </a:lnTo>
                    <a:lnTo>
                      <a:pt x="114256" y="106363"/>
                    </a:lnTo>
                    <a:lnTo>
                      <a:pt x="115282" y="105272"/>
                    </a:lnTo>
                    <a:lnTo>
                      <a:pt x="116307" y="104545"/>
                    </a:lnTo>
                    <a:lnTo>
                      <a:pt x="117641" y="101636"/>
                    </a:lnTo>
                    <a:lnTo>
                      <a:pt x="118974" y="99818"/>
                    </a:lnTo>
                    <a:lnTo>
                      <a:pt x="119589" y="97454"/>
                    </a:lnTo>
                    <a:lnTo>
                      <a:pt x="120000" y="95090"/>
                    </a:lnTo>
                    <a:lnTo>
                      <a:pt x="119282" y="92727"/>
                    </a:lnTo>
                    <a:lnTo>
                      <a:pt x="117641" y="89818"/>
                    </a:lnTo>
                    <a:lnTo>
                      <a:pt x="116000" y="88727"/>
                    </a:lnTo>
                    <a:lnTo>
                      <a:pt x="114974" y="87454"/>
                    </a:lnTo>
                    <a:lnTo>
                      <a:pt x="113333" y="86363"/>
                    </a:lnTo>
                    <a:lnTo>
                      <a:pt x="111589" y="85090"/>
                    </a:lnTo>
                    <a:lnTo>
                      <a:pt x="109333" y="83272"/>
                    </a:lnTo>
                    <a:lnTo>
                      <a:pt x="107282" y="82181"/>
                    </a:lnTo>
                    <a:lnTo>
                      <a:pt x="105333" y="80363"/>
                    </a:lnTo>
                    <a:lnTo>
                      <a:pt x="103282" y="79818"/>
                    </a:lnTo>
                    <a:lnTo>
                      <a:pt x="101948" y="78545"/>
                    </a:lnTo>
                    <a:lnTo>
                      <a:pt x="100615" y="78000"/>
                    </a:lnTo>
                    <a:lnTo>
                      <a:pt x="99589" y="76909"/>
                    </a:lnTo>
                    <a:lnTo>
                      <a:pt x="98256" y="76909"/>
                    </a:lnTo>
                    <a:lnTo>
                      <a:pt x="96923" y="76181"/>
                    </a:lnTo>
                    <a:lnTo>
                      <a:pt x="96000" y="75090"/>
                    </a:lnTo>
                    <a:lnTo>
                      <a:pt x="94666" y="74545"/>
                    </a:lnTo>
                    <a:lnTo>
                      <a:pt x="93641" y="74545"/>
                    </a:lnTo>
                    <a:lnTo>
                      <a:pt x="92307" y="73272"/>
                    </a:lnTo>
                    <a:lnTo>
                      <a:pt x="90974" y="72181"/>
                    </a:lnTo>
                    <a:lnTo>
                      <a:pt x="89641" y="71454"/>
                    </a:lnTo>
                    <a:lnTo>
                      <a:pt x="88307" y="71454"/>
                    </a:lnTo>
                    <a:lnTo>
                      <a:pt x="87282" y="70363"/>
                    </a:lnTo>
                    <a:lnTo>
                      <a:pt x="85948" y="69818"/>
                    </a:lnTo>
                    <a:lnTo>
                      <a:pt x="84615" y="68545"/>
                    </a:lnTo>
                    <a:lnTo>
                      <a:pt x="83589" y="68545"/>
                    </a:lnTo>
                    <a:lnTo>
                      <a:pt x="82256" y="67454"/>
                    </a:lnTo>
                    <a:lnTo>
                      <a:pt x="80923" y="66727"/>
                    </a:lnTo>
                    <a:lnTo>
                      <a:pt x="80000" y="66181"/>
                    </a:lnTo>
                    <a:lnTo>
                      <a:pt x="78974" y="65090"/>
                    </a:lnTo>
                    <a:lnTo>
                      <a:pt x="76615" y="63818"/>
                    </a:lnTo>
                    <a:lnTo>
                      <a:pt x="74666" y="62000"/>
                    </a:lnTo>
                    <a:lnTo>
                      <a:pt x="72615" y="60363"/>
                    </a:lnTo>
                    <a:lnTo>
                      <a:pt x="70974" y="58545"/>
                    </a:lnTo>
                    <a:lnTo>
                      <a:pt x="69333" y="56727"/>
                    </a:lnTo>
                    <a:lnTo>
                      <a:pt x="68000" y="55636"/>
                    </a:lnTo>
                    <a:lnTo>
                      <a:pt x="66666" y="53818"/>
                    </a:lnTo>
                    <a:lnTo>
                      <a:pt x="65641" y="52000"/>
                    </a:lnTo>
                    <a:lnTo>
                      <a:pt x="64923" y="50181"/>
                    </a:lnTo>
                    <a:lnTo>
                      <a:pt x="64615" y="48545"/>
                    </a:lnTo>
                    <a:lnTo>
                      <a:pt x="64000" y="46727"/>
                    </a:lnTo>
                    <a:lnTo>
                      <a:pt x="64000" y="44363"/>
                    </a:lnTo>
                    <a:lnTo>
                      <a:pt x="63589" y="42000"/>
                    </a:lnTo>
                    <a:lnTo>
                      <a:pt x="63589" y="40181"/>
                    </a:lnTo>
                    <a:lnTo>
                      <a:pt x="63282" y="36727"/>
                    </a:lnTo>
                    <a:lnTo>
                      <a:pt x="64000" y="33090"/>
                    </a:lnTo>
                    <a:lnTo>
                      <a:pt x="64000" y="30727"/>
                    </a:lnTo>
                    <a:lnTo>
                      <a:pt x="64000" y="28363"/>
                    </a:lnTo>
                    <a:lnTo>
                      <a:pt x="64000" y="26545"/>
                    </a:lnTo>
                    <a:lnTo>
                      <a:pt x="64615" y="24909"/>
                    </a:lnTo>
                    <a:lnTo>
                      <a:pt x="64923" y="21272"/>
                    </a:lnTo>
                    <a:lnTo>
                      <a:pt x="65641" y="18363"/>
                    </a:lnTo>
                    <a:lnTo>
                      <a:pt x="65948" y="14181"/>
                    </a:lnTo>
                    <a:lnTo>
                      <a:pt x="66666" y="11818"/>
                    </a:lnTo>
                    <a:lnTo>
                      <a:pt x="66666" y="8909"/>
                    </a:lnTo>
                    <a:lnTo>
                      <a:pt x="66974" y="6545"/>
                    </a:lnTo>
                    <a:lnTo>
                      <a:pt x="66666" y="4181"/>
                    </a:lnTo>
                    <a:lnTo>
                      <a:pt x="66256" y="2363"/>
                    </a:lnTo>
                    <a:lnTo>
                      <a:pt x="65641" y="1272"/>
                    </a:lnTo>
                    <a:lnTo>
                      <a:pt x="64615" y="545"/>
                    </a:lnTo>
                    <a:lnTo>
                      <a:pt x="63282" y="0"/>
                    </a:lnTo>
                    <a:lnTo>
                      <a:pt x="61948" y="0"/>
                    </a:lnTo>
                    <a:lnTo>
                      <a:pt x="60307" y="0"/>
                    </a:lnTo>
                    <a:lnTo>
                      <a:pt x="59282" y="0"/>
                    </a:lnTo>
                    <a:lnTo>
                      <a:pt x="57641" y="0"/>
                    </a:lnTo>
                    <a:lnTo>
                      <a:pt x="56307" y="545"/>
                    </a:lnTo>
                    <a:lnTo>
                      <a:pt x="54666" y="545"/>
                    </a:lnTo>
                    <a:lnTo>
                      <a:pt x="52923" y="1818"/>
                    </a:lnTo>
                    <a:lnTo>
                      <a:pt x="51282" y="2363"/>
                    </a:lnTo>
                    <a:lnTo>
                      <a:pt x="49641" y="3636"/>
                    </a:lnTo>
                    <a:lnTo>
                      <a:pt x="48000" y="4181"/>
                    </a:lnTo>
                    <a:lnTo>
                      <a:pt x="46256" y="5272"/>
                    </a:lnTo>
                    <a:lnTo>
                      <a:pt x="44615" y="6545"/>
                    </a:lnTo>
                    <a:lnTo>
                      <a:pt x="42974" y="7636"/>
                    </a:lnTo>
                    <a:lnTo>
                      <a:pt x="41333" y="8909"/>
                    </a:lnTo>
                    <a:lnTo>
                      <a:pt x="39589" y="10727"/>
                    </a:lnTo>
                    <a:close/>
                  </a:path>
                </a:pathLst>
              </a:custGeom>
              <a:solidFill>
                <a:srgbClr val="FFFF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1" name="Shape 181"/>
              <p:cNvSpPr/>
              <p:nvPr/>
            </p:nvSpPr>
            <p:spPr>
              <a:xfrm>
                <a:off x="1017" y="2429"/>
                <a:ext cx="715" cy="1308"/>
              </a:xfrm>
              <a:custGeom>
                <a:avLst/>
                <a:gdLst/>
                <a:ahLst/>
                <a:cxnLst/>
                <a:rect l="0" t="0" r="0" b="0"/>
                <a:pathLst>
                  <a:path w="120000" h="120000" extrusionOk="0">
                    <a:moveTo>
                      <a:pt x="680" y="118388"/>
                    </a:moveTo>
                    <a:lnTo>
                      <a:pt x="0" y="116404"/>
                    </a:lnTo>
                    <a:lnTo>
                      <a:pt x="0" y="114421"/>
                    </a:lnTo>
                    <a:lnTo>
                      <a:pt x="680" y="111942"/>
                    </a:lnTo>
                    <a:lnTo>
                      <a:pt x="2041" y="109586"/>
                    </a:lnTo>
                    <a:lnTo>
                      <a:pt x="2948" y="107603"/>
                    </a:lnTo>
                    <a:lnTo>
                      <a:pt x="4310" y="106363"/>
                    </a:lnTo>
                    <a:lnTo>
                      <a:pt x="5897" y="104380"/>
                    </a:lnTo>
                    <a:lnTo>
                      <a:pt x="7258" y="103140"/>
                    </a:lnTo>
                    <a:lnTo>
                      <a:pt x="7939" y="101157"/>
                    </a:lnTo>
                    <a:lnTo>
                      <a:pt x="10207" y="99545"/>
                    </a:lnTo>
                    <a:lnTo>
                      <a:pt x="11795" y="97438"/>
                    </a:lnTo>
                    <a:lnTo>
                      <a:pt x="13837" y="95454"/>
                    </a:lnTo>
                    <a:lnTo>
                      <a:pt x="15425" y="93842"/>
                    </a:lnTo>
                    <a:lnTo>
                      <a:pt x="16786" y="92231"/>
                    </a:lnTo>
                    <a:lnTo>
                      <a:pt x="18374" y="89876"/>
                    </a:lnTo>
                    <a:lnTo>
                      <a:pt x="20642" y="87768"/>
                    </a:lnTo>
                    <a:lnTo>
                      <a:pt x="22003" y="86157"/>
                    </a:lnTo>
                    <a:lnTo>
                      <a:pt x="22684" y="85041"/>
                    </a:lnTo>
                    <a:lnTo>
                      <a:pt x="24272" y="83801"/>
                    </a:lnTo>
                    <a:lnTo>
                      <a:pt x="26540" y="82190"/>
                    </a:lnTo>
                    <a:lnTo>
                      <a:pt x="27901" y="80578"/>
                    </a:lnTo>
                    <a:lnTo>
                      <a:pt x="28582" y="78966"/>
                    </a:lnTo>
                    <a:lnTo>
                      <a:pt x="30850" y="77355"/>
                    </a:lnTo>
                    <a:lnTo>
                      <a:pt x="33119" y="75743"/>
                    </a:lnTo>
                    <a:lnTo>
                      <a:pt x="34480" y="73760"/>
                    </a:lnTo>
                    <a:lnTo>
                      <a:pt x="36068" y="72148"/>
                    </a:lnTo>
                    <a:lnTo>
                      <a:pt x="38336" y="70041"/>
                    </a:lnTo>
                    <a:lnTo>
                      <a:pt x="39697" y="68057"/>
                    </a:lnTo>
                    <a:lnTo>
                      <a:pt x="41965" y="66446"/>
                    </a:lnTo>
                    <a:lnTo>
                      <a:pt x="44234" y="64462"/>
                    </a:lnTo>
                    <a:lnTo>
                      <a:pt x="45595" y="62479"/>
                    </a:lnTo>
                    <a:lnTo>
                      <a:pt x="48544" y="60371"/>
                    </a:lnTo>
                    <a:lnTo>
                      <a:pt x="50132" y="58016"/>
                    </a:lnTo>
                    <a:lnTo>
                      <a:pt x="52173" y="56404"/>
                    </a:lnTo>
                    <a:lnTo>
                      <a:pt x="54442" y="53925"/>
                    </a:lnTo>
                    <a:lnTo>
                      <a:pt x="56710" y="51942"/>
                    </a:lnTo>
                    <a:lnTo>
                      <a:pt x="58071" y="49958"/>
                    </a:lnTo>
                    <a:lnTo>
                      <a:pt x="61020" y="47975"/>
                    </a:lnTo>
                    <a:lnTo>
                      <a:pt x="63289" y="45867"/>
                    </a:lnTo>
                    <a:lnTo>
                      <a:pt x="65557" y="43884"/>
                    </a:lnTo>
                    <a:lnTo>
                      <a:pt x="67826" y="41900"/>
                    </a:lnTo>
                    <a:lnTo>
                      <a:pt x="69867" y="39421"/>
                    </a:lnTo>
                    <a:lnTo>
                      <a:pt x="72136" y="37438"/>
                    </a:lnTo>
                    <a:lnTo>
                      <a:pt x="74404" y="35454"/>
                    </a:lnTo>
                    <a:lnTo>
                      <a:pt x="75765" y="33471"/>
                    </a:lnTo>
                    <a:lnTo>
                      <a:pt x="78034" y="31487"/>
                    </a:lnTo>
                    <a:lnTo>
                      <a:pt x="80302" y="29380"/>
                    </a:lnTo>
                    <a:lnTo>
                      <a:pt x="82570" y="27768"/>
                    </a:lnTo>
                    <a:lnTo>
                      <a:pt x="84612" y="25413"/>
                    </a:lnTo>
                    <a:lnTo>
                      <a:pt x="86200" y="23801"/>
                    </a:lnTo>
                    <a:lnTo>
                      <a:pt x="88468" y="21818"/>
                    </a:lnTo>
                    <a:lnTo>
                      <a:pt x="90510" y="20578"/>
                    </a:lnTo>
                    <a:lnTo>
                      <a:pt x="92098" y="18595"/>
                    </a:lnTo>
                    <a:lnTo>
                      <a:pt x="94366" y="16983"/>
                    </a:lnTo>
                    <a:lnTo>
                      <a:pt x="96408" y="15371"/>
                    </a:lnTo>
                    <a:lnTo>
                      <a:pt x="98676" y="13760"/>
                    </a:lnTo>
                    <a:lnTo>
                      <a:pt x="99357" y="12148"/>
                    </a:lnTo>
                    <a:lnTo>
                      <a:pt x="101625" y="10537"/>
                    </a:lnTo>
                    <a:lnTo>
                      <a:pt x="103213" y="9297"/>
                    </a:lnTo>
                    <a:lnTo>
                      <a:pt x="105255" y="8057"/>
                    </a:lnTo>
                    <a:lnTo>
                      <a:pt x="107523" y="5702"/>
                    </a:lnTo>
                    <a:lnTo>
                      <a:pt x="111153" y="3595"/>
                    </a:lnTo>
                    <a:lnTo>
                      <a:pt x="113421" y="1983"/>
                    </a:lnTo>
                    <a:lnTo>
                      <a:pt x="115689" y="1239"/>
                    </a:lnTo>
                    <a:lnTo>
                      <a:pt x="117958" y="0"/>
                    </a:lnTo>
                    <a:lnTo>
                      <a:pt x="119319" y="0"/>
                    </a:lnTo>
                    <a:lnTo>
                      <a:pt x="120000" y="0"/>
                    </a:lnTo>
                    <a:lnTo>
                      <a:pt x="120000" y="371"/>
                    </a:lnTo>
                    <a:lnTo>
                      <a:pt x="119319" y="1611"/>
                    </a:lnTo>
                    <a:lnTo>
                      <a:pt x="118638" y="3595"/>
                    </a:lnTo>
                    <a:lnTo>
                      <a:pt x="117958" y="4090"/>
                    </a:lnTo>
                    <a:lnTo>
                      <a:pt x="117051" y="5702"/>
                    </a:lnTo>
                    <a:lnTo>
                      <a:pt x="115689" y="6818"/>
                    </a:lnTo>
                    <a:lnTo>
                      <a:pt x="114102" y="8429"/>
                    </a:lnTo>
                    <a:lnTo>
                      <a:pt x="113421" y="9669"/>
                    </a:lnTo>
                    <a:lnTo>
                      <a:pt x="112060" y="11280"/>
                    </a:lnTo>
                    <a:lnTo>
                      <a:pt x="110472" y="12892"/>
                    </a:lnTo>
                    <a:lnTo>
                      <a:pt x="109111" y="14876"/>
                    </a:lnTo>
                    <a:lnTo>
                      <a:pt x="106843" y="16983"/>
                    </a:lnTo>
                    <a:lnTo>
                      <a:pt x="105255" y="18595"/>
                    </a:lnTo>
                    <a:lnTo>
                      <a:pt x="103213" y="20578"/>
                    </a:lnTo>
                    <a:lnTo>
                      <a:pt x="101625" y="22933"/>
                    </a:lnTo>
                    <a:lnTo>
                      <a:pt x="99357" y="25041"/>
                    </a:lnTo>
                    <a:lnTo>
                      <a:pt x="97315" y="27024"/>
                    </a:lnTo>
                    <a:lnTo>
                      <a:pt x="95047" y="29380"/>
                    </a:lnTo>
                    <a:lnTo>
                      <a:pt x="92778" y="31859"/>
                    </a:lnTo>
                    <a:lnTo>
                      <a:pt x="90510" y="34214"/>
                    </a:lnTo>
                    <a:lnTo>
                      <a:pt x="88468" y="36322"/>
                    </a:lnTo>
                    <a:lnTo>
                      <a:pt x="85519" y="38677"/>
                    </a:lnTo>
                    <a:lnTo>
                      <a:pt x="83251" y="41528"/>
                    </a:lnTo>
                    <a:lnTo>
                      <a:pt x="80302" y="43884"/>
                    </a:lnTo>
                    <a:lnTo>
                      <a:pt x="78034" y="46735"/>
                    </a:lnTo>
                    <a:lnTo>
                      <a:pt x="75765" y="49090"/>
                    </a:lnTo>
                    <a:lnTo>
                      <a:pt x="73724" y="51942"/>
                    </a:lnTo>
                    <a:lnTo>
                      <a:pt x="70775" y="53925"/>
                    </a:lnTo>
                    <a:lnTo>
                      <a:pt x="68506" y="56776"/>
                    </a:lnTo>
                    <a:lnTo>
                      <a:pt x="65557" y="58760"/>
                    </a:lnTo>
                    <a:lnTo>
                      <a:pt x="63289" y="61611"/>
                    </a:lnTo>
                    <a:lnTo>
                      <a:pt x="60340" y="64090"/>
                    </a:lnTo>
                    <a:lnTo>
                      <a:pt x="57391" y="66446"/>
                    </a:lnTo>
                    <a:lnTo>
                      <a:pt x="55122" y="68925"/>
                    </a:lnTo>
                    <a:lnTo>
                      <a:pt x="53081" y="71652"/>
                    </a:lnTo>
                    <a:lnTo>
                      <a:pt x="50132" y="73760"/>
                    </a:lnTo>
                    <a:lnTo>
                      <a:pt x="47183" y="76115"/>
                    </a:lnTo>
                    <a:lnTo>
                      <a:pt x="44914" y="78595"/>
                    </a:lnTo>
                    <a:lnTo>
                      <a:pt x="42646" y="81322"/>
                    </a:lnTo>
                    <a:lnTo>
                      <a:pt x="39697" y="83429"/>
                    </a:lnTo>
                    <a:lnTo>
                      <a:pt x="38336" y="85785"/>
                    </a:lnTo>
                    <a:lnTo>
                      <a:pt x="36068" y="87768"/>
                    </a:lnTo>
                    <a:lnTo>
                      <a:pt x="34480" y="89876"/>
                    </a:lnTo>
                    <a:lnTo>
                      <a:pt x="32438" y="91859"/>
                    </a:lnTo>
                    <a:lnTo>
                      <a:pt x="30170" y="93842"/>
                    </a:lnTo>
                    <a:lnTo>
                      <a:pt x="27901" y="95454"/>
                    </a:lnTo>
                    <a:lnTo>
                      <a:pt x="26540" y="97438"/>
                    </a:lnTo>
                    <a:lnTo>
                      <a:pt x="24272" y="99049"/>
                    </a:lnTo>
                    <a:lnTo>
                      <a:pt x="22684" y="100661"/>
                    </a:lnTo>
                    <a:lnTo>
                      <a:pt x="22003" y="102272"/>
                    </a:lnTo>
                    <a:lnTo>
                      <a:pt x="20642" y="103884"/>
                    </a:lnTo>
                    <a:lnTo>
                      <a:pt x="17693" y="106363"/>
                    </a:lnTo>
                    <a:lnTo>
                      <a:pt x="16105" y="108347"/>
                    </a:lnTo>
                    <a:lnTo>
                      <a:pt x="14744" y="109958"/>
                    </a:lnTo>
                    <a:lnTo>
                      <a:pt x="13837" y="111198"/>
                    </a:lnTo>
                    <a:lnTo>
                      <a:pt x="12476" y="112438"/>
                    </a:lnTo>
                    <a:lnTo>
                      <a:pt x="11795" y="113553"/>
                    </a:lnTo>
                    <a:lnTo>
                      <a:pt x="10207" y="114793"/>
                    </a:lnTo>
                    <a:lnTo>
                      <a:pt x="9527" y="116033"/>
                    </a:lnTo>
                    <a:lnTo>
                      <a:pt x="7258" y="117644"/>
                    </a:lnTo>
                    <a:lnTo>
                      <a:pt x="5897" y="119256"/>
                    </a:lnTo>
                    <a:lnTo>
                      <a:pt x="3629" y="120000"/>
                    </a:lnTo>
                    <a:lnTo>
                      <a:pt x="2041" y="120000"/>
                    </a:lnTo>
                    <a:lnTo>
                      <a:pt x="1361" y="119628"/>
                    </a:lnTo>
                    <a:lnTo>
                      <a:pt x="680" y="118388"/>
                    </a:lnTo>
                    <a:close/>
                  </a:path>
                </a:pathLst>
              </a:custGeom>
              <a:solidFill>
                <a:srgbClr val="FFE6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2" name="Shape 182"/>
              <p:cNvSpPr/>
              <p:nvPr/>
            </p:nvSpPr>
            <p:spPr>
              <a:xfrm>
                <a:off x="2369" y="2587"/>
                <a:ext cx="141" cy="530"/>
              </a:xfrm>
              <a:custGeom>
                <a:avLst/>
                <a:gdLst/>
                <a:ahLst/>
                <a:cxnLst/>
                <a:rect l="0" t="0" r="0" b="0"/>
                <a:pathLst>
                  <a:path w="120000" h="120000" extrusionOk="0">
                    <a:moveTo>
                      <a:pt x="0" y="105038"/>
                    </a:moveTo>
                    <a:lnTo>
                      <a:pt x="0" y="108091"/>
                    </a:lnTo>
                    <a:lnTo>
                      <a:pt x="4615" y="112061"/>
                    </a:lnTo>
                    <a:lnTo>
                      <a:pt x="8076" y="115114"/>
                    </a:lnTo>
                    <a:lnTo>
                      <a:pt x="15000" y="118167"/>
                    </a:lnTo>
                    <a:lnTo>
                      <a:pt x="19615" y="120000"/>
                    </a:lnTo>
                    <a:lnTo>
                      <a:pt x="26538" y="120000"/>
                    </a:lnTo>
                    <a:lnTo>
                      <a:pt x="38076" y="119083"/>
                    </a:lnTo>
                    <a:lnTo>
                      <a:pt x="45000" y="116030"/>
                    </a:lnTo>
                    <a:lnTo>
                      <a:pt x="49615" y="112061"/>
                    </a:lnTo>
                    <a:lnTo>
                      <a:pt x="53076" y="107175"/>
                    </a:lnTo>
                    <a:lnTo>
                      <a:pt x="56538" y="104122"/>
                    </a:lnTo>
                    <a:lnTo>
                      <a:pt x="60000" y="100152"/>
                    </a:lnTo>
                    <a:lnTo>
                      <a:pt x="60000" y="96183"/>
                    </a:lnTo>
                    <a:lnTo>
                      <a:pt x="68076" y="93129"/>
                    </a:lnTo>
                    <a:lnTo>
                      <a:pt x="68076" y="88244"/>
                    </a:lnTo>
                    <a:lnTo>
                      <a:pt x="71538" y="84274"/>
                    </a:lnTo>
                    <a:lnTo>
                      <a:pt x="71538" y="79389"/>
                    </a:lnTo>
                    <a:lnTo>
                      <a:pt x="79615" y="75419"/>
                    </a:lnTo>
                    <a:lnTo>
                      <a:pt x="79615" y="69312"/>
                    </a:lnTo>
                    <a:lnTo>
                      <a:pt x="86538" y="64427"/>
                    </a:lnTo>
                    <a:lnTo>
                      <a:pt x="90000" y="59541"/>
                    </a:lnTo>
                    <a:lnTo>
                      <a:pt x="94615" y="54656"/>
                    </a:lnTo>
                    <a:lnTo>
                      <a:pt x="98076" y="49770"/>
                    </a:lnTo>
                    <a:lnTo>
                      <a:pt x="98076" y="44580"/>
                    </a:lnTo>
                    <a:lnTo>
                      <a:pt x="101538" y="39694"/>
                    </a:lnTo>
                    <a:lnTo>
                      <a:pt x="105000" y="34809"/>
                    </a:lnTo>
                    <a:lnTo>
                      <a:pt x="105000" y="29923"/>
                    </a:lnTo>
                    <a:lnTo>
                      <a:pt x="109615" y="25954"/>
                    </a:lnTo>
                    <a:lnTo>
                      <a:pt x="109615" y="21984"/>
                    </a:lnTo>
                    <a:lnTo>
                      <a:pt x="113076" y="18015"/>
                    </a:lnTo>
                    <a:lnTo>
                      <a:pt x="113076" y="14045"/>
                    </a:lnTo>
                    <a:lnTo>
                      <a:pt x="116538" y="10992"/>
                    </a:lnTo>
                    <a:lnTo>
                      <a:pt x="116538" y="7022"/>
                    </a:lnTo>
                    <a:lnTo>
                      <a:pt x="120000" y="6106"/>
                    </a:lnTo>
                    <a:lnTo>
                      <a:pt x="120000" y="2137"/>
                    </a:lnTo>
                    <a:lnTo>
                      <a:pt x="120000" y="0"/>
                    </a:lnTo>
                    <a:lnTo>
                      <a:pt x="113076" y="0"/>
                    </a:lnTo>
                    <a:lnTo>
                      <a:pt x="109615" y="2137"/>
                    </a:lnTo>
                    <a:lnTo>
                      <a:pt x="101538" y="6106"/>
                    </a:lnTo>
                    <a:lnTo>
                      <a:pt x="98076" y="10992"/>
                    </a:lnTo>
                    <a:lnTo>
                      <a:pt x="94615" y="12824"/>
                    </a:lnTo>
                    <a:lnTo>
                      <a:pt x="90000" y="16793"/>
                    </a:lnTo>
                    <a:lnTo>
                      <a:pt x="86538" y="20763"/>
                    </a:lnTo>
                    <a:lnTo>
                      <a:pt x="83076" y="23816"/>
                    </a:lnTo>
                    <a:lnTo>
                      <a:pt x="79615" y="27786"/>
                    </a:lnTo>
                    <a:lnTo>
                      <a:pt x="71538" y="31755"/>
                    </a:lnTo>
                    <a:lnTo>
                      <a:pt x="68076" y="36641"/>
                    </a:lnTo>
                    <a:lnTo>
                      <a:pt x="68076" y="40610"/>
                    </a:lnTo>
                    <a:lnTo>
                      <a:pt x="60000" y="43664"/>
                    </a:lnTo>
                    <a:lnTo>
                      <a:pt x="56538" y="48549"/>
                    </a:lnTo>
                    <a:lnTo>
                      <a:pt x="49615" y="51603"/>
                    </a:lnTo>
                    <a:lnTo>
                      <a:pt x="49615" y="56488"/>
                    </a:lnTo>
                    <a:lnTo>
                      <a:pt x="45000" y="59541"/>
                    </a:lnTo>
                    <a:lnTo>
                      <a:pt x="38076" y="63511"/>
                    </a:lnTo>
                    <a:lnTo>
                      <a:pt x="34615" y="67480"/>
                    </a:lnTo>
                    <a:lnTo>
                      <a:pt x="34615" y="71450"/>
                    </a:lnTo>
                    <a:lnTo>
                      <a:pt x="26538" y="77251"/>
                    </a:lnTo>
                    <a:lnTo>
                      <a:pt x="19615" y="82442"/>
                    </a:lnTo>
                    <a:lnTo>
                      <a:pt x="15000" y="86412"/>
                    </a:lnTo>
                    <a:lnTo>
                      <a:pt x="15000" y="89160"/>
                    </a:lnTo>
                    <a:lnTo>
                      <a:pt x="8076" y="93129"/>
                    </a:lnTo>
                    <a:lnTo>
                      <a:pt x="4615" y="97099"/>
                    </a:lnTo>
                    <a:lnTo>
                      <a:pt x="0" y="101068"/>
                    </a:lnTo>
                    <a:lnTo>
                      <a:pt x="0" y="105038"/>
                    </a:lnTo>
                    <a:close/>
                  </a:path>
                </a:pathLst>
              </a:custGeom>
              <a:solidFill>
                <a:srgbClr val="FFE6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3" name="Shape 183"/>
              <p:cNvSpPr/>
              <p:nvPr/>
            </p:nvSpPr>
            <p:spPr>
              <a:xfrm>
                <a:off x="3204" y="2584"/>
                <a:ext cx="461" cy="1129"/>
              </a:xfrm>
              <a:custGeom>
                <a:avLst/>
                <a:gdLst/>
                <a:ahLst/>
                <a:cxnLst/>
                <a:rect l="0" t="0" r="0" b="0"/>
                <a:pathLst>
                  <a:path w="120000" h="120000" extrusionOk="0">
                    <a:moveTo>
                      <a:pt x="0" y="3305"/>
                    </a:moveTo>
                    <a:lnTo>
                      <a:pt x="0" y="3736"/>
                    </a:lnTo>
                    <a:lnTo>
                      <a:pt x="1055" y="4598"/>
                    </a:lnTo>
                    <a:lnTo>
                      <a:pt x="1055" y="6467"/>
                    </a:lnTo>
                    <a:lnTo>
                      <a:pt x="3519" y="8910"/>
                    </a:lnTo>
                    <a:lnTo>
                      <a:pt x="5630" y="11209"/>
                    </a:lnTo>
                    <a:lnTo>
                      <a:pt x="6686" y="13940"/>
                    </a:lnTo>
                    <a:lnTo>
                      <a:pt x="9149" y="15377"/>
                    </a:lnTo>
                    <a:lnTo>
                      <a:pt x="10205" y="16814"/>
                    </a:lnTo>
                    <a:lnTo>
                      <a:pt x="11260" y="19113"/>
                    </a:lnTo>
                    <a:lnTo>
                      <a:pt x="13724" y="20982"/>
                    </a:lnTo>
                    <a:lnTo>
                      <a:pt x="14780" y="22850"/>
                    </a:lnTo>
                    <a:lnTo>
                      <a:pt x="15835" y="24718"/>
                    </a:lnTo>
                    <a:lnTo>
                      <a:pt x="17243" y="26586"/>
                    </a:lnTo>
                    <a:lnTo>
                      <a:pt x="19354" y="28886"/>
                    </a:lnTo>
                    <a:lnTo>
                      <a:pt x="21818" y="30754"/>
                    </a:lnTo>
                    <a:lnTo>
                      <a:pt x="22873" y="33053"/>
                    </a:lnTo>
                    <a:lnTo>
                      <a:pt x="24985" y="35497"/>
                    </a:lnTo>
                    <a:lnTo>
                      <a:pt x="27448" y="37796"/>
                    </a:lnTo>
                    <a:lnTo>
                      <a:pt x="29560" y="40095"/>
                    </a:lnTo>
                    <a:lnTo>
                      <a:pt x="32023" y="42395"/>
                    </a:lnTo>
                    <a:lnTo>
                      <a:pt x="33079" y="44838"/>
                    </a:lnTo>
                    <a:lnTo>
                      <a:pt x="35542" y="47568"/>
                    </a:lnTo>
                    <a:lnTo>
                      <a:pt x="37653" y="49437"/>
                    </a:lnTo>
                    <a:lnTo>
                      <a:pt x="40117" y="52311"/>
                    </a:lnTo>
                    <a:lnTo>
                      <a:pt x="42228" y="54610"/>
                    </a:lnTo>
                    <a:lnTo>
                      <a:pt x="44692" y="57341"/>
                    </a:lnTo>
                    <a:lnTo>
                      <a:pt x="45747" y="59784"/>
                    </a:lnTo>
                    <a:lnTo>
                      <a:pt x="47859" y="62083"/>
                    </a:lnTo>
                    <a:lnTo>
                      <a:pt x="49266" y="64383"/>
                    </a:lnTo>
                    <a:lnTo>
                      <a:pt x="51378" y="67257"/>
                    </a:lnTo>
                    <a:lnTo>
                      <a:pt x="53841" y="69125"/>
                    </a:lnTo>
                    <a:lnTo>
                      <a:pt x="55953" y="71856"/>
                    </a:lnTo>
                    <a:lnTo>
                      <a:pt x="58416" y="74155"/>
                    </a:lnTo>
                    <a:lnTo>
                      <a:pt x="59472" y="76598"/>
                    </a:lnTo>
                    <a:lnTo>
                      <a:pt x="61583" y="78467"/>
                    </a:lnTo>
                    <a:lnTo>
                      <a:pt x="64046" y="80766"/>
                    </a:lnTo>
                    <a:lnTo>
                      <a:pt x="65102" y="83065"/>
                    </a:lnTo>
                    <a:lnTo>
                      <a:pt x="67565" y="85365"/>
                    </a:lnTo>
                    <a:lnTo>
                      <a:pt x="68621" y="87233"/>
                    </a:lnTo>
                    <a:lnTo>
                      <a:pt x="70733" y="89676"/>
                    </a:lnTo>
                    <a:lnTo>
                      <a:pt x="73196" y="91544"/>
                    </a:lnTo>
                    <a:lnTo>
                      <a:pt x="75307" y="93844"/>
                    </a:lnTo>
                    <a:lnTo>
                      <a:pt x="76715" y="95281"/>
                    </a:lnTo>
                    <a:lnTo>
                      <a:pt x="77771" y="97149"/>
                    </a:lnTo>
                    <a:lnTo>
                      <a:pt x="79882" y="99017"/>
                    </a:lnTo>
                    <a:lnTo>
                      <a:pt x="81290" y="100311"/>
                    </a:lnTo>
                    <a:lnTo>
                      <a:pt x="82346" y="101748"/>
                    </a:lnTo>
                    <a:lnTo>
                      <a:pt x="83401" y="103616"/>
                    </a:lnTo>
                    <a:lnTo>
                      <a:pt x="84457" y="105053"/>
                    </a:lnTo>
                    <a:lnTo>
                      <a:pt x="86920" y="106491"/>
                    </a:lnTo>
                    <a:lnTo>
                      <a:pt x="87976" y="108359"/>
                    </a:lnTo>
                    <a:lnTo>
                      <a:pt x="90439" y="110227"/>
                    </a:lnTo>
                    <a:lnTo>
                      <a:pt x="91495" y="111520"/>
                    </a:lnTo>
                    <a:lnTo>
                      <a:pt x="93607" y="112526"/>
                    </a:lnTo>
                    <a:lnTo>
                      <a:pt x="96070" y="113964"/>
                    </a:lnTo>
                    <a:lnTo>
                      <a:pt x="100645" y="115832"/>
                    </a:lnTo>
                    <a:lnTo>
                      <a:pt x="104164" y="117125"/>
                    </a:lnTo>
                    <a:lnTo>
                      <a:pt x="109794" y="118994"/>
                    </a:lnTo>
                    <a:lnTo>
                      <a:pt x="113313" y="120000"/>
                    </a:lnTo>
                    <a:lnTo>
                      <a:pt x="116480" y="120000"/>
                    </a:lnTo>
                    <a:lnTo>
                      <a:pt x="118944" y="118562"/>
                    </a:lnTo>
                    <a:lnTo>
                      <a:pt x="119999" y="117125"/>
                    </a:lnTo>
                    <a:lnTo>
                      <a:pt x="118944" y="115832"/>
                    </a:lnTo>
                    <a:lnTo>
                      <a:pt x="117888" y="114395"/>
                    </a:lnTo>
                    <a:lnTo>
                      <a:pt x="116480" y="112526"/>
                    </a:lnTo>
                    <a:lnTo>
                      <a:pt x="115425" y="110658"/>
                    </a:lnTo>
                    <a:lnTo>
                      <a:pt x="113313" y="107784"/>
                    </a:lnTo>
                    <a:lnTo>
                      <a:pt x="110850" y="105485"/>
                    </a:lnTo>
                    <a:lnTo>
                      <a:pt x="108739" y="103616"/>
                    </a:lnTo>
                    <a:lnTo>
                      <a:pt x="107331" y="102179"/>
                    </a:lnTo>
                    <a:lnTo>
                      <a:pt x="106275" y="100311"/>
                    </a:lnTo>
                    <a:lnTo>
                      <a:pt x="105219" y="99017"/>
                    </a:lnTo>
                    <a:lnTo>
                      <a:pt x="102756" y="97149"/>
                    </a:lnTo>
                    <a:lnTo>
                      <a:pt x="101700" y="95281"/>
                    </a:lnTo>
                    <a:lnTo>
                      <a:pt x="99589" y="93413"/>
                    </a:lnTo>
                    <a:lnTo>
                      <a:pt x="98181" y="91544"/>
                    </a:lnTo>
                    <a:lnTo>
                      <a:pt x="96070" y="89676"/>
                    </a:lnTo>
                    <a:lnTo>
                      <a:pt x="93607" y="87808"/>
                    </a:lnTo>
                    <a:lnTo>
                      <a:pt x="91495" y="85365"/>
                    </a:lnTo>
                    <a:lnTo>
                      <a:pt x="90439" y="83497"/>
                    </a:lnTo>
                    <a:lnTo>
                      <a:pt x="87976" y="81197"/>
                    </a:lnTo>
                    <a:lnTo>
                      <a:pt x="86920" y="79329"/>
                    </a:lnTo>
                    <a:lnTo>
                      <a:pt x="84457" y="77029"/>
                    </a:lnTo>
                    <a:lnTo>
                      <a:pt x="82346" y="74730"/>
                    </a:lnTo>
                    <a:lnTo>
                      <a:pt x="79882" y="72862"/>
                    </a:lnTo>
                    <a:lnTo>
                      <a:pt x="77771" y="70419"/>
                    </a:lnTo>
                    <a:lnTo>
                      <a:pt x="75307" y="68119"/>
                    </a:lnTo>
                    <a:lnTo>
                      <a:pt x="74252" y="66251"/>
                    </a:lnTo>
                    <a:lnTo>
                      <a:pt x="70733" y="63952"/>
                    </a:lnTo>
                    <a:lnTo>
                      <a:pt x="68621" y="62083"/>
                    </a:lnTo>
                    <a:lnTo>
                      <a:pt x="67565" y="59209"/>
                    </a:lnTo>
                    <a:lnTo>
                      <a:pt x="65102" y="57341"/>
                    </a:lnTo>
                    <a:lnTo>
                      <a:pt x="61583" y="55041"/>
                    </a:lnTo>
                    <a:lnTo>
                      <a:pt x="59472" y="53173"/>
                    </a:lnTo>
                    <a:lnTo>
                      <a:pt x="58416" y="50874"/>
                    </a:lnTo>
                    <a:lnTo>
                      <a:pt x="55953" y="49005"/>
                    </a:lnTo>
                    <a:lnTo>
                      <a:pt x="53841" y="46706"/>
                    </a:lnTo>
                    <a:lnTo>
                      <a:pt x="51378" y="44263"/>
                    </a:lnTo>
                    <a:lnTo>
                      <a:pt x="49266" y="42395"/>
                    </a:lnTo>
                    <a:lnTo>
                      <a:pt x="47859" y="40095"/>
                    </a:lnTo>
                    <a:lnTo>
                      <a:pt x="45747" y="38227"/>
                    </a:lnTo>
                    <a:lnTo>
                      <a:pt x="44692" y="36359"/>
                    </a:lnTo>
                    <a:lnTo>
                      <a:pt x="42228" y="34491"/>
                    </a:lnTo>
                    <a:lnTo>
                      <a:pt x="41173" y="32622"/>
                    </a:lnTo>
                    <a:lnTo>
                      <a:pt x="38709" y="30754"/>
                    </a:lnTo>
                    <a:lnTo>
                      <a:pt x="36598" y="28886"/>
                    </a:lnTo>
                    <a:lnTo>
                      <a:pt x="34134" y="27017"/>
                    </a:lnTo>
                    <a:lnTo>
                      <a:pt x="33079" y="25724"/>
                    </a:lnTo>
                    <a:lnTo>
                      <a:pt x="30967" y="24287"/>
                    </a:lnTo>
                    <a:lnTo>
                      <a:pt x="29560" y="22850"/>
                    </a:lnTo>
                    <a:lnTo>
                      <a:pt x="28504" y="20982"/>
                    </a:lnTo>
                    <a:lnTo>
                      <a:pt x="27448" y="20119"/>
                    </a:lnTo>
                    <a:lnTo>
                      <a:pt x="24985" y="17245"/>
                    </a:lnTo>
                    <a:lnTo>
                      <a:pt x="22873" y="15377"/>
                    </a:lnTo>
                    <a:lnTo>
                      <a:pt x="20410" y="13508"/>
                    </a:lnTo>
                    <a:lnTo>
                      <a:pt x="19354" y="12646"/>
                    </a:lnTo>
                    <a:lnTo>
                      <a:pt x="17243" y="9772"/>
                    </a:lnTo>
                    <a:lnTo>
                      <a:pt x="13724" y="7904"/>
                    </a:lnTo>
                    <a:lnTo>
                      <a:pt x="12668" y="6035"/>
                    </a:lnTo>
                    <a:lnTo>
                      <a:pt x="10205" y="4598"/>
                    </a:lnTo>
                    <a:lnTo>
                      <a:pt x="6686" y="2299"/>
                    </a:lnTo>
                    <a:lnTo>
                      <a:pt x="5630" y="862"/>
                    </a:lnTo>
                    <a:lnTo>
                      <a:pt x="3519" y="0"/>
                    </a:lnTo>
                    <a:lnTo>
                      <a:pt x="1055" y="431"/>
                    </a:lnTo>
                    <a:lnTo>
                      <a:pt x="0" y="1437"/>
                    </a:lnTo>
                    <a:lnTo>
                      <a:pt x="0" y="3305"/>
                    </a:lnTo>
                    <a:close/>
                  </a:path>
                </a:pathLst>
              </a:custGeom>
              <a:solidFill>
                <a:srgbClr val="FFE6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4" name="Shape 184"/>
              <p:cNvSpPr/>
              <p:nvPr/>
            </p:nvSpPr>
            <p:spPr>
              <a:xfrm>
                <a:off x="1597" y="1853"/>
                <a:ext cx="966" cy="501"/>
              </a:xfrm>
              <a:custGeom>
                <a:avLst/>
                <a:gdLst/>
                <a:ahLst/>
                <a:cxnLst/>
                <a:rect l="0" t="0" r="0" b="0"/>
                <a:pathLst>
                  <a:path w="120000" h="120000" extrusionOk="0">
                    <a:moveTo>
                      <a:pt x="0" y="9703"/>
                    </a:moveTo>
                    <a:lnTo>
                      <a:pt x="0" y="15849"/>
                    </a:lnTo>
                    <a:lnTo>
                      <a:pt x="504" y="22318"/>
                    </a:lnTo>
                    <a:lnTo>
                      <a:pt x="1512" y="28463"/>
                    </a:lnTo>
                    <a:lnTo>
                      <a:pt x="3193" y="35902"/>
                    </a:lnTo>
                    <a:lnTo>
                      <a:pt x="4873" y="42048"/>
                    </a:lnTo>
                    <a:lnTo>
                      <a:pt x="8067" y="49487"/>
                    </a:lnTo>
                    <a:lnTo>
                      <a:pt x="9243" y="52722"/>
                    </a:lnTo>
                    <a:lnTo>
                      <a:pt x="11932" y="55956"/>
                    </a:lnTo>
                    <a:lnTo>
                      <a:pt x="13613" y="58867"/>
                    </a:lnTo>
                    <a:lnTo>
                      <a:pt x="16302" y="62102"/>
                    </a:lnTo>
                    <a:lnTo>
                      <a:pt x="17478" y="64366"/>
                    </a:lnTo>
                    <a:lnTo>
                      <a:pt x="19663" y="65336"/>
                    </a:lnTo>
                    <a:lnTo>
                      <a:pt x="21176" y="67277"/>
                    </a:lnTo>
                    <a:lnTo>
                      <a:pt x="24033" y="69541"/>
                    </a:lnTo>
                    <a:lnTo>
                      <a:pt x="26218" y="71482"/>
                    </a:lnTo>
                    <a:lnTo>
                      <a:pt x="29411" y="73746"/>
                    </a:lnTo>
                    <a:lnTo>
                      <a:pt x="32773" y="76981"/>
                    </a:lnTo>
                    <a:lnTo>
                      <a:pt x="36470" y="78921"/>
                    </a:lnTo>
                    <a:lnTo>
                      <a:pt x="39831" y="81185"/>
                    </a:lnTo>
                    <a:lnTo>
                      <a:pt x="43025" y="84097"/>
                    </a:lnTo>
                    <a:lnTo>
                      <a:pt x="45210" y="85390"/>
                    </a:lnTo>
                    <a:lnTo>
                      <a:pt x="47394" y="86361"/>
                    </a:lnTo>
                    <a:lnTo>
                      <a:pt x="49075" y="87331"/>
                    </a:lnTo>
                    <a:lnTo>
                      <a:pt x="51260" y="89595"/>
                    </a:lnTo>
                    <a:lnTo>
                      <a:pt x="53445" y="90566"/>
                    </a:lnTo>
                    <a:lnTo>
                      <a:pt x="55126" y="91536"/>
                    </a:lnTo>
                    <a:lnTo>
                      <a:pt x="57310" y="92506"/>
                    </a:lnTo>
                    <a:lnTo>
                      <a:pt x="59495" y="94770"/>
                    </a:lnTo>
                    <a:lnTo>
                      <a:pt x="61680" y="94770"/>
                    </a:lnTo>
                    <a:lnTo>
                      <a:pt x="63865" y="96711"/>
                    </a:lnTo>
                    <a:lnTo>
                      <a:pt x="66050" y="98005"/>
                    </a:lnTo>
                    <a:lnTo>
                      <a:pt x="68235" y="99946"/>
                    </a:lnTo>
                    <a:lnTo>
                      <a:pt x="70420" y="99946"/>
                    </a:lnTo>
                    <a:lnTo>
                      <a:pt x="71932" y="100916"/>
                    </a:lnTo>
                    <a:lnTo>
                      <a:pt x="74117" y="102210"/>
                    </a:lnTo>
                    <a:lnTo>
                      <a:pt x="76302" y="104150"/>
                    </a:lnTo>
                    <a:lnTo>
                      <a:pt x="77983" y="105121"/>
                    </a:lnTo>
                    <a:lnTo>
                      <a:pt x="80168" y="106415"/>
                    </a:lnTo>
                    <a:lnTo>
                      <a:pt x="81848" y="106415"/>
                    </a:lnTo>
                    <a:lnTo>
                      <a:pt x="84033" y="108355"/>
                    </a:lnTo>
                    <a:lnTo>
                      <a:pt x="85714" y="109326"/>
                    </a:lnTo>
                    <a:lnTo>
                      <a:pt x="87899" y="109326"/>
                    </a:lnTo>
                    <a:lnTo>
                      <a:pt x="89411" y="110619"/>
                    </a:lnTo>
                    <a:lnTo>
                      <a:pt x="91596" y="111590"/>
                    </a:lnTo>
                    <a:lnTo>
                      <a:pt x="93277" y="112560"/>
                    </a:lnTo>
                    <a:lnTo>
                      <a:pt x="95462" y="113530"/>
                    </a:lnTo>
                    <a:lnTo>
                      <a:pt x="97142" y="114824"/>
                    </a:lnTo>
                    <a:lnTo>
                      <a:pt x="98823" y="115795"/>
                    </a:lnTo>
                    <a:lnTo>
                      <a:pt x="102016" y="115795"/>
                    </a:lnTo>
                    <a:lnTo>
                      <a:pt x="104705" y="117735"/>
                    </a:lnTo>
                    <a:lnTo>
                      <a:pt x="107563" y="117735"/>
                    </a:lnTo>
                    <a:lnTo>
                      <a:pt x="110756" y="119999"/>
                    </a:lnTo>
                    <a:lnTo>
                      <a:pt x="112436" y="119999"/>
                    </a:lnTo>
                    <a:lnTo>
                      <a:pt x="114621" y="119999"/>
                    </a:lnTo>
                    <a:lnTo>
                      <a:pt x="116302" y="119999"/>
                    </a:lnTo>
                    <a:lnTo>
                      <a:pt x="117815" y="119999"/>
                    </a:lnTo>
                    <a:lnTo>
                      <a:pt x="119495" y="117735"/>
                    </a:lnTo>
                    <a:lnTo>
                      <a:pt x="120000" y="115795"/>
                    </a:lnTo>
                    <a:lnTo>
                      <a:pt x="120000" y="112560"/>
                    </a:lnTo>
                    <a:lnTo>
                      <a:pt x="120000" y="109326"/>
                    </a:lnTo>
                    <a:lnTo>
                      <a:pt x="118991" y="106415"/>
                    </a:lnTo>
                    <a:lnTo>
                      <a:pt x="117815" y="102210"/>
                    </a:lnTo>
                    <a:lnTo>
                      <a:pt x="115630" y="98005"/>
                    </a:lnTo>
                    <a:lnTo>
                      <a:pt x="114117" y="93800"/>
                    </a:lnTo>
                    <a:lnTo>
                      <a:pt x="111260" y="88301"/>
                    </a:lnTo>
                    <a:lnTo>
                      <a:pt x="108571" y="85390"/>
                    </a:lnTo>
                    <a:lnTo>
                      <a:pt x="105882" y="79892"/>
                    </a:lnTo>
                    <a:lnTo>
                      <a:pt x="103193" y="76981"/>
                    </a:lnTo>
                    <a:lnTo>
                      <a:pt x="100336" y="72776"/>
                    </a:lnTo>
                    <a:lnTo>
                      <a:pt x="97647" y="69541"/>
                    </a:lnTo>
                    <a:lnTo>
                      <a:pt x="95462" y="67277"/>
                    </a:lnTo>
                    <a:lnTo>
                      <a:pt x="93277" y="65336"/>
                    </a:lnTo>
                    <a:lnTo>
                      <a:pt x="91596" y="63072"/>
                    </a:lnTo>
                    <a:lnTo>
                      <a:pt x="90588" y="62102"/>
                    </a:lnTo>
                    <a:lnTo>
                      <a:pt x="88403" y="61132"/>
                    </a:lnTo>
                    <a:lnTo>
                      <a:pt x="86722" y="58867"/>
                    </a:lnTo>
                    <a:lnTo>
                      <a:pt x="84537" y="56927"/>
                    </a:lnTo>
                    <a:lnTo>
                      <a:pt x="82352" y="55956"/>
                    </a:lnTo>
                    <a:lnTo>
                      <a:pt x="79663" y="54663"/>
                    </a:lnTo>
                    <a:lnTo>
                      <a:pt x="77478" y="53692"/>
                    </a:lnTo>
                    <a:lnTo>
                      <a:pt x="74117" y="51752"/>
                    </a:lnTo>
                    <a:lnTo>
                      <a:pt x="71428" y="50458"/>
                    </a:lnTo>
                    <a:lnTo>
                      <a:pt x="68739" y="48517"/>
                    </a:lnTo>
                    <a:lnTo>
                      <a:pt x="66050" y="47547"/>
                    </a:lnTo>
                    <a:lnTo>
                      <a:pt x="62689" y="45283"/>
                    </a:lnTo>
                    <a:lnTo>
                      <a:pt x="59495" y="44312"/>
                    </a:lnTo>
                    <a:lnTo>
                      <a:pt x="56806" y="42048"/>
                    </a:lnTo>
                    <a:lnTo>
                      <a:pt x="53445" y="41078"/>
                    </a:lnTo>
                    <a:lnTo>
                      <a:pt x="50252" y="39137"/>
                    </a:lnTo>
                    <a:lnTo>
                      <a:pt x="46890" y="36873"/>
                    </a:lnTo>
                    <a:lnTo>
                      <a:pt x="44201" y="34932"/>
                    </a:lnTo>
                    <a:lnTo>
                      <a:pt x="40840" y="33638"/>
                    </a:lnTo>
                    <a:lnTo>
                      <a:pt x="38151" y="31698"/>
                    </a:lnTo>
                    <a:lnTo>
                      <a:pt x="34957" y="30727"/>
                    </a:lnTo>
                    <a:lnTo>
                      <a:pt x="32100" y="28463"/>
                    </a:lnTo>
                    <a:lnTo>
                      <a:pt x="29411" y="27493"/>
                    </a:lnTo>
                    <a:lnTo>
                      <a:pt x="27226" y="25229"/>
                    </a:lnTo>
                    <a:lnTo>
                      <a:pt x="24537" y="24258"/>
                    </a:lnTo>
                    <a:lnTo>
                      <a:pt x="22857" y="23288"/>
                    </a:lnTo>
                    <a:lnTo>
                      <a:pt x="20672" y="21024"/>
                    </a:lnTo>
                    <a:lnTo>
                      <a:pt x="17983" y="20053"/>
                    </a:lnTo>
                    <a:lnTo>
                      <a:pt x="15798" y="18113"/>
                    </a:lnTo>
                    <a:lnTo>
                      <a:pt x="12436" y="12614"/>
                    </a:lnTo>
                    <a:lnTo>
                      <a:pt x="9747" y="8409"/>
                    </a:lnTo>
                    <a:lnTo>
                      <a:pt x="7058" y="4204"/>
                    </a:lnTo>
                    <a:lnTo>
                      <a:pt x="4873" y="2264"/>
                    </a:lnTo>
                    <a:lnTo>
                      <a:pt x="2689" y="0"/>
                    </a:lnTo>
                    <a:lnTo>
                      <a:pt x="1008" y="1293"/>
                    </a:lnTo>
                    <a:lnTo>
                      <a:pt x="504" y="2264"/>
                    </a:lnTo>
                    <a:lnTo>
                      <a:pt x="0" y="3234"/>
                    </a:lnTo>
                    <a:lnTo>
                      <a:pt x="0" y="6469"/>
                    </a:lnTo>
                    <a:lnTo>
                      <a:pt x="0" y="9703"/>
                    </a:lnTo>
                    <a:close/>
                  </a:path>
                </a:pathLst>
              </a:custGeom>
              <a:solidFill>
                <a:srgbClr val="FFCC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5" name="Shape 185"/>
              <p:cNvSpPr/>
              <p:nvPr/>
            </p:nvSpPr>
            <p:spPr>
              <a:xfrm>
                <a:off x="3395" y="1701"/>
                <a:ext cx="461" cy="485"/>
              </a:xfrm>
              <a:custGeom>
                <a:avLst/>
                <a:gdLst/>
                <a:ahLst/>
                <a:cxnLst/>
                <a:rect l="0" t="0" r="0" b="0"/>
                <a:pathLst>
                  <a:path w="120000" h="120000" extrusionOk="0">
                    <a:moveTo>
                      <a:pt x="116480" y="2000"/>
                    </a:moveTo>
                    <a:lnTo>
                      <a:pt x="116480" y="4333"/>
                    </a:lnTo>
                    <a:lnTo>
                      <a:pt x="118944" y="7333"/>
                    </a:lnTo>
                    <a:lnTo>
                      <a:pt x="118944" y="11666"/>
                    </a:lnTo>
                    <a:lnTo>
                      <a:pt x="119999" y="17333"/>
                    </a:lnTo>
                    <a:lnTo>
                      <a:pt x="118944" y="21666"/>
                    </a:lnTo>
                    <a:lnTo>
                      <a:pt x="118944" y="27000"/>
                    </a:lnTo>
                    <a:lnTo>
                      <a:pt x="118944" y="32333"/>
                    </a:lnTo>
                    <a:lnTo>
                      <a:pt x="117536" y="39000"/>
                    </a:lnTo>
                    <a:lnTo>
                      <a:pt x="115425" y="44333"/>
                    </a:lnTo>
                    <a:lnTo>
                      <a:pt x="114369" y="49666"/>
                    </a:lnTo>
                    <a:lnTo>
                      <a:pt x="111906" y="56333"/>
                    </a:lnTo>
                    <a:lnTo>
                      <a:pt x="109794" y="61666"/>
                    </a:lnTo>
                    <a:lnTo>
                      <a:pt x="107331" y="66000"/>
                    </a:lnTo>
                    <a:lnTo>
                      <a:pt x="105219" y="71333"/>
                    </a:lnTo>
                    <a:lnTo>
                      <a:pt x="102756" y="75666"/>
                    </a:lnTo>
                    <a:lnTo>
                      <a:pt x="99237" y="80000"/>
                    </a:lnTo>
                    <a:lnTo>
                      <a:pt x="94662" y="83333"/>
                    </a:lnTo>
                    <a:lnTo>
                      <a:pt x="90087" y="86666"/>
                    </a:lnTo>
                    <a:lnTo>
                      <a:pt x="85513" y="89666"/>
                    </a:lnTo>
                    <a:lnTo>
                      <a:pt x="79882" y="93000"/>
                    </a:lnTo>
                    <a:lnTo>
                      <a:pt x="73196" y="96333"/>
                    </a:lnTo>
                    <a:lnTo>
                      <a:pt x="67214" y="100666"/>
                    </a:lnTo>
                    <a:lnTo>
                      <a:pt x="60527" y="104000"/>
                    </a:lnTo>
                    <a:lnTo>
                      <a:pt x="53489" y="107000"/>
                    </a:lnTo>
                    <a:lnTo>
                      <a:pt x="46803" y="110333"/>
                    </a:lnTo>
                    <a:lnTo>
                      <a:pt x="39765" y="112666"/>
                    </a:lnTo>
                    <a:lnTo>
                      <a:pt x="33079" y="114666"/>
                    </a:lnTo>
                    <a:lnTo>
                      <a:pt x="26041" y="117000"/>
                    </a:lnTo>
                    <a:lnTo>
                      <a:pt x="20410" y="118000"/>
                    </a:lnTo>
                    <a:lnTo>
                      <a:pt x="15835" y="119000"/>
                    </a:lnTo>
                    <a:lnTo>
                      <a:pt x="10205" y="120000"/>
                    </a:lnTo>
                    <a:lnTo>
                      <a:pt x="6686" y="120000"/>
                    </a:lnTo>
                    <a:lnTo>
                      <a:pt x="1055" y="118000"/>
                    </a:lnTo>
                    <a:lnTo>
                      <a:pt x="0" y="112666"/>
                    </a:lnTo>
                    <a:lnTo>
                      <a:pt x="0" y="108333"/>
                    </a:lnTo>
                    <a:lnTo>
                      <a:pt x="1055" y="105000"/>
                    </a:lnTo>
                    <a:lnTo>
                      <a:pt x="2111" y="100666"/>
                    </a:lnTo>
                    <a:lnTo>
                      <a:pt x="4574" y="96333"/>
                    </a:lnTo>
                    <a:lnTo>
                      <a:pt x="6686" y="91000"/>
                    </a:lnTo>
                    <a:lnTo>
                      <a:pt x="9149" y="86666"/>
                    </a:lnTo>
                    <a:lnTo>
                      <a:pt x="12316" y="81000"/>
                    </a:lnTo>
                    <a:lnTo>
                      <a:pt x="15835" y="76666"/>
                    </a:lnTo>
                    <a:lnTo>
                      <a:pt x="18299" y="71333"/>
                    </a:lnTo>
                    <a:lnTo>
                      <a:pt x="21466" y="67000"/>
                    </a:lnTo>
                    <a:lnTo>
                      <a:pt x="23929" y="62666"/>
                    </a:lnTo>
                    <a:lnTo>
                      <a:pt x="27448" y="59333"/>
                    </a:lnTo>
                    <a:lnTo>
                      <a:pt x="29560" y="55000"/>
                    </a:lnTo>
                    <a:lnTo>
                      <a:pt x="34134" y="50666"/>
                    </a:lnTo>
                    <a:lnTo>
                      <a:pt x="38709" y="46333"/>
                    </a:lnTo>
                    <a:lnTo>
                      <a:pt x="45747" y="42000"/>
                    </a:lnTo>
                    <a:lnTo>
                      <a:pt x="51378" y="35666"/>
                    </a:lnTo>
                    <a:lnTo>
                      <a:pt x="58064" y="31333"/>
                    </a:lnTo>
                    <a:lnTo>
                      <a:pt x="62639" y="28000"/>
                    </a:lnTo>
                    <a:lnTo>
                      <a:pt x="66158" y="26000"/>
                    </a:lnTo>
                    <a:lnTo>
                      <a:pt x="69677" y="22666"/>
                    </a:lnTo>
                    <a:lnTo>
                      <a:pt x="74252" y="20333"/>
                    </a:lnTo>
                    <a:lnTo>
                      <a:pt x="80938" y="15000"/>
                    </a:lnTo>
                    <a:lnTo>
                      <a:pt x="87976" y="10666"/>
                    </a:lnTo>
                    <a:lnTo>
                      <a:pt x="93607" y="7333"/>
                    </a:lnTo>
                    <a:lnTo>
                      <a:pt x="101700" y="4333"/>
                    </a:lnTo>
                    <a:lnTo>
                      <a:pt x="106275" y="2000"/>
                    </a:lnTo>
                    <a:lnTo>
                      <a:pt x="110850" y="1000"/>
                    </a:lnTo>
                    <a:lnTo>
                      <a:pt x="114369" y="0"/>
                    </a:lnTo>
                    <a:lnTo>
                      <a:pt x="116480" y="2000"/>
                    </a:lnTo>
                    <a:close/>
                  </a:path>
                </a:pathLst>
              </a:custGeom>
              <a:solidFill>
                <a:srgbClr val="E65E00"/>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6" name="Shape 186"/>
              <p:cNvSpPr txBox="1"/>
              <p:nvPr/>
            </p:nvSpPr>
            <p:spPr>
              <a:xfrm rot="3669608">
                <a:off x="3042" y="3108"/>
                <a:ext cx="1704" cy="29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a:solidFill>
                      <a:srgbClr val="2E3337"/>
                    </a:solidFill>
                    <a:latin typeface="Arial"/>
                    <a:ea typeface="Arial"/>
                    <a:cs typeface="Arial"/>
                    <a:sym typeface="Arial"/>
                  </a:rPr>
                  <a:t>CDE FSCP CoP</a:t>
                </a:r>
              </a:p>
            </p:txBody>
          </p:sp>
          <p:sp>
            <p:nvSpPr>
              <p:cNvPr id="187" name="Shape 187"/>
              <p:cNvSpPr txBox="1"/>
              <p:nvPr/>
            </p:nvSpPr>
            <p:spPr>
              <a:xfrm rot="-4008688">
                <a:off x="1196" y="3257"/>
                <a:ext cx="935" cy="29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b="1">
                    <a:solidFill>
                      <a:srgbClr val="2E3337"/>
                    </a:solidFill>
                    <a:latin typeface="Arial"/>
                    <a:ea typeface="Arial"/>
                    <a:cs typeface="Arial"/>
                    <a:sym typeface="Arial"/>
                  </a:rPr>
                  <a:t>SACPIE</a:t>
                </a:r>
              </a:p>
            </p:txBody>
          </p:sp>
          <p:sp>
            <p:nvSpPr>
              <p:cNvPr id="188" name="Shape 188"/>
              <p:cNvSpPr txBox="1"/>
              <p:nvPr/>
            </p:nvSpPr>
            <p:spPr>
              <a:xfrm>
                <a:off x="2493" y="2763"/>
                <a:ext cx="556" cy="53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a:solidFill>
                      <a:srgbClr val="2E3337"/>
                    </a:solidFill>
                    <a:latin typeface="Arial"/>
                    <a:ea typeface="Arial"/>
                    <a:cs typeface="Arial"/>
                    <a:sym typeface="Arial"/>
                  </a:rPr>
                  <a:t>CDE-</a:t>
                </a:r>
              </a:p>
              <a:p>
                <a:pPr marL="0" marR="0" lvl="0" indent="0" algn="ctr" rtl="0">
                  <a:spcBef>
                    <a:spcPts val="0"/>
                  </a:spcBef>
                  <a:buSzPct val="25000"/>
                  <a:buNone/>
                </a:pPr>
                <a:r>
                  <a:rPr lang="en-US" sz="2000" b="1">
                    <a:solidFill>
                      <a:srgbClr val="2E3337"/>
                    </a:solidFill>
                    <a:latin typeface="Arial"/>
                    <a:ea typeface="Arial"/>
                    <a:cs typeface="Arial"/>
                    <a:sym typeface="Arial"/>
                  </a:rPr>
                  <a:t>193</a:t>
                </a:r>
              </a:p>
            </p:txBody>
          </p:sp>
          <p:sp>
            <p:nvSpPr>
              <p:cNvPr id="189" name="Shape 189"/>
              <p:cNvSpPr/>
              <p:nvPr/>
            </p:nvSpPr>
            <p:spPr>
              <a:xfrm>
                <a:off x="2304" y="2592"/>
                <a:ext cx="719" cy="800"/>
              </a:xfrm>
              <a:custGeom>
                <a:avLst/>
                <a:gdLst/>
                <a:ahLst/>
                <a:cxnLst/>
                <a:rect l="0" t="0" r="0" b="0"/>
                <a:pathLst>
                  <a:path w="120000" h="120000" extrusionOk="0">
                    <a:moveTo>
                      <a:pt x="114477" y="7106"/>
                    </a:moveTo>
                    <a:lnTo>
                      <a:pt x="114477" y="8527"/>
                    </a:lnTo>
                    <a:lnTo>
                      <a:pt x="114477" y="10558"/>
                    </a:lnTo>
                    <a:lnTo>
                      <a:pt x="115327" y="12385"/>
                    </a:lnTo>
                    <a:lnTo>
                      <a:pt x="115964" y="15025"/>
                    </a:lnTo>
                    <a:lnTo>
                      <a:pt x="115964" y="17664"/>
                    </a:lnTo>
                    <a:lnTo>
                      <a:pt x="115964" y="21725"/>
                    </a:lnTo>
                    <a:lnTo>
                      <a:pt x="116601" y="24365"/>
                    </a:lnTo>
                    <a:lnTo>
                      <a:pt x="116601" y="29035"/>
                    </a:lnTo>
                    <a:lnTo>
                      <a:pt x="116601" y="32284"/>
                    </a:lnTo>
                    <a:lnTo>
                      <a:pt x="117238" y="36142"/>
                    </a:lnTo>
                    <a:lnTo>
                      <a:pt x="117238" y="38172"/>
                    </a:lnTo>
                    <a:lnTo>
                      <a:pt x="118088" y="40203"/>
                    </a:lnTo>
                    <a:lnTo>
                      <a:pt x="118088" y="42842"/>
                    </a:lnTo>
                    <a:lnTo>
                      <a:pt x="118088" y="44873"/>
                    </a:lnTo>
                    <a:lnTo>
                      <a:pt x="118088" y="47309"/>
                    </a:lnTo>
                    <a:lnTo>
                      <a:pt x="118088" y="49340"/>
                    </a:lnTo>
                    <a:lnTo>
                      <a:pt x="118088" y="51370"/>
                    </a:lnTo>
                    <a:lnTo>
                      <a:pt x="118725" y="54010"/>
                    </a:lnTo>
                    <a:lnTo>
                      <a:pt x="118725" y="56040"/>
                    </a:lnTo>
                    <a:lnTo>
                      <a:pt x="119362" y="58680"/>
                    </a:lnTo>
                    <a:lnTo>
                      <a:pt x="119362" y="60507"/>
                    </a:lnTo>
                    <a:lnTo>
                      <a:pt x="119362" y="63147"/>
                    </a:lnTo>
                    <a:lnTo>
                      <a:pt x="119362" y="65177"/>
                    </a:lnTo>
                    <a:lnTo>
                      <a:pt x="119362" y="67817"/>
                    </a:lnTo>
                    <a:lnTo>
                      <a:pt x="119362" y="69847"/>
                    </a:lnTo>
                    <a:lnTo>
                      <a:pt x="119362" y="71878"/>
                    </a:lnTo>
                    <a:lnTo>
                      <a:pt x="119362" y="73705"/>
                    </a:lnTo>
                    <a:lnTo>
                      <a:pt x="119362" y="76345"/>
                    </a:lnTo>
                    <a:lnTo>
                      <a:pt x="119362" y="78375"/>
                    </a:lnTo>
                    <a:lnTo>
                      <a:pt x="120000" y="81015"/>
                    </a:lnTo>
                    <a:lnTo>
                      <a:pt x="120000" y="85076"/>
                    </a:lnTo>
                    <a:lnTo>
                      <a:pt x="120000" y="88934"/>
                    </a:lnTo>
                    <a:lnTo>
                      <a:pt x="120000" y="92182"/>
                    </a:lnTo>
                    <a:lnTo>
                      <a:pt x="120000" y="96243"/>
                    </a:lnTo>
                    <a:lnTo>
                      <a:pt x="119362" y="99492"/>
                    </a:lnTo>
                    <a:lnTo>
                      <a:pt x="119362" y="102131"/>
                    </a:lnTo>
                    <a:lnTo>
                      <a:pt x="118725" y="105380"/>
                    </a:lnTo>
                    <a:lnTo>
                      <a:pt x="118725" y="108020"/>
                    </a:lnTo>
                    <a:lnTo>
                      <a:pt x="117238" y="111472"/>
                    </a:lnTo>
                    <a:lnTo>
                      <a:pt x="116601" y="114111"/>
                    </a:lnTo>
                    <a:lnTo>
                      <a:pt x="113840" y="114720"/>
                    </a:lnTo>
                    <a:lnTo>
                      <a:pt x="109805" y="115939"/>
                    </a:lnTo>
                    <a:lnTo>
                      <a:pt x="107044" y="115939"/>
                    </a:lnTo>
                    <a:lnTo>
                      <a:pt x="104283" y="115939"/>
                    </a:lnTo>
                    <a:lnTo>
                      <a:pt x="100672" y="116751"/>
                    </a:lnTo>
                    <a:lnTo>
                      <a:pt x="97911" y="116751"/>
                    </a:lnTo>
                    <a:lnTo>
                      <a:pt x="94513" y="116751"/>
                    </a:lnTo>
                    <a:lnTo>
                      <a:pt x="90477" y="117360"/>
                    </a:lnTo>
                    <a:lnTo>
                      <a:pt x="86867" y="117360"/>
                    </a:lnTo>
                    <a:lnTo>
                      <a:pt x="83469" y="117969"/>
                    </a:lnTo>
                    <a:lnTo>
                      <a:pt x="79433" y="117969"/>
                    </a:lnTo>
                    <a:lnTo>
                      <a:pt x="75185" y="117969"/>
                    </a:lnTo>
                    <a:lnTo>
                      <a:pt x="71150" y="118578"/>
                    </a:lnTo>
                    <a:lnTo>
                      <a:pt x="67539" y="119390"/>
                    </a:lnTo>
                    <a:lnTo>
                      <a:pt x="63504" y="119390"/>
                    </a:lnTo>
                    <a:lnTo>
                      <a:pt x="59256" y="119390"/>
                    </a:lnTo>
                    <a:lnTo>
                      <a:pt x="55221" y="119390"/>
                    </a:lnTo>
                    <a:lnTo>
                      <a:pt x="51823" y="119390"/>
                    </a:lnTo>
                    <a:lnTo>
                      <a:pt x="47575" y="119390"/>
                    </a:lnTo>
                    <a:lnTo>
                      <a:pt x="44176" y="119390"/>
                    </a:lnTo>
                    <a:lnTo>
                      <a:pt x="40778" y="119390"/>
                    </a:lnTo>
                    <a:lnTo>
                      <a:pt x="38017" y="119390"/>
                    </a:lnTo>
                    <a:lnTo>
                      <a:pt x="35256" y="119390"/>
                    </a:lnTo>
                    <a:lnTo>
                      <a:pt x="32495" y="119390"/>
                    </a:lnTo>
                    <a:lnTo>
                      <a:pt x="30371" y="119390"/>
                    </a:lnTo>
                    <a:lnTo>
                      <a:pt x="28884" y="119390"/>
                    </a:lnTo>
                    <a:lnTo>
                      <a:pt x="26123" y="119390"/>
                    </a:lnTo>
                    <a:lnTo>
                      <a:pt x="25486" y="120000"/>
                    </a:lnTo>
                    <a:lnTo>
                      <a:pt x="24212" y="118578"/>
                    </a:lnTo>
                    <a:lnTo>
                      <a:pt x="21451" y="115939"/>
                    </a:lnTo>
                    <a:lnTo>
                      <a:pt x="19327" y="113299"/>
                    </a:lnTo>
                    <a:lnTo>
                      <a:pt x="17203" y="111472"/>
                    </a:lnTo>
                    <a:lnTo>
                      <a:pt x="15079" y="108832"/>
                    </a:lnTo>
                    <a:lnTo>
                      <a:pt x="13168" y="106802"/>
                    </a:lnTo>
                    <a:lnTo>
                      <a:pt x="10407" y="103553"/>
                    </a:lnTo>
                    <a:lnTo>
                      <a:pt x="7646" y="100913"/>
                    </a:lnTo>
                    <a:lnTo>
                      <a:pt x="5522" y="98274"/>
                    </a:lnTo>
                    <a:lnTo>
                      <a:pt x="4035" y="96243"/>
                    </a:lnTo>
                    <a:lnTo>
                      <a:pt x="2123" y="93604"/>
                    </a:lnTo>
                    <a:lnTo>
                      <a:pt x="1274" y="91573"/>
                    </a:lnTo>
                    <a:lnTo>
                      <a:pt x="0" y="89543"/>
                    </a:lnTo>
                    <a:lnTo>
                      <a:pt x="0" y="88324"/>
                    </a:lnTo>
                    <a:lnTo>
                      <a:pt x="0" y="86294"/>
                    </a:lnTo>
                    <a:lnTo>
                      <a:pt x="637" y="82436"/>
                    </a:lnTo>
                    <a:lnTo>
                      <a:pt x="637" y="79796"/>
                    </a:lnTo>
                    <a:lnTo>
                      <a:pt x="1274" y="77766"/>
                    </a:lnTo>
                    <a:lnTo>
                      <a:pt x="2123" y="75126"/>
                    </a:lnTo>
                    <a:lnTo>
                      <a:pt x="2761" y="73096"/>
                    </a:lnTo>
                    <a:lnTo>
                      <a:pt x="3398" y="69847"/>
                    </a:lnTo>
                    <a:lnTo>
                      <a:pt x="4035" y="66598"/>
                    </a:lnTo>
                    <a:lnTo>
                      <a:pt x="4884" y="63147"/>
                    </a:lnTo>
                    <a:lnTo>
                      <a:pt x="5522" y="60507"/>
                    </a:lnTo>
                    <a:lnTo>
                      <a:pt x="6796" y="56649"/>
                    </a:lnTo>
                    <a:lnTo>
                      <a:pt x="7646" y="53401"/>
                    </a:lnTo>
                    <a:lnTo>
                      <a:pt x="8283" y="49949"/>
                    </a:lnTo>
                    <a:lnTo>
                      <a:pt x="9557" y="46700"/>
                    </a:lnTo>
                    <a:lnTo>
                      <a:pt x="10407" y="42842"/>
                    </a:lnTo>
                    <a:lnTo>
                      <a:pt x="11044" y="39593"/>
                    </a:lnTo>
                    <a:lnTo>
                      <a:pt x="11681" y="36142"/>
                    </a:lnTo>
                    <a:lnTo>
                      <a:pt x="13168" y="32893"/>
                    </a:lnTo>
                    <a:lnTo>
                      <a:pt x="14442" y="29644"/>
                    </a:lnTo>
                    <a:lnTo>
                      <a:pt x="15079" y="26395"/>
                    </a:lnTo>
                    <a:lnTo>
                      <a:pt x="15929" y="23756"/>
                    </a:lnTo>
                    <a:lnTo>
                      <a:pt x="17203" y="21725"/>
                    </a:lnTo>
                    <a:lnTo>
                      <a:pt x="17203" y="18477"/>
                    </a:lnTo>
                    <a:lnTo>
                      <a:pt x="18690" y="16446"/>
                    </a:lnTo>
                    <a:lnTo>
                      <a:pt x="19327" y="14416"/>
                    </a:lnTo>
                    <a:lnTo>
                      <a:pt x="20601" y="12385"/>
                    </a:lnTo>
                    <a:lnTo>
                      <a:pt x="21451" y="10558"/>
                    </a:lnTo>
                    <a:lnTo>
                      <a:pt x="22725" y="9137"/>
                    </a:lnTo>
                    <a:lnTo>
                      <a:pt x="26973" y="7106"/>
                    </a:lnTo>
                    <a:lnTo>
                      <a:pt x="30371" y="8527"/>
                    </a:lnTo>
                    <a:lnTo>
                      <a:pt x="31008" y="9746"/>
                    </a:lnTo>
                    <a:lnTo>
                      <a:pt x="31008" y="12385"/>
                    </a:lnTo>
                    <a:lnTo>
                      <a:pt x="31008" y="14416"/>
                    </a:lnTo>
                    <a:lnTo>
                      <a:pt x="31008" y="16446"/>
                    </a:lnTo>
                    <a:lnTo>
                      <a:pt x="30371" y="18477"/>
                    </a:lnTo>
                    <a:lnTo>
                      <a:pt x="29734" y="21725"/>
                    </a:lnTo>
                    <a:lnTo>
                      <a:pt x="28247" y="24365"/>
                    </a:lnTo>
                    <a:lnTo>
                      <a:pt x="26973" y="29035"/>
                    </a:lnTo>
                    <a:lnTo>
                      <a:pt x="26123" y="32284"/>
                    </a:lnTo>
                    <a:lnTo>
                      <a:pt x="24849" y="36954"/>
                    </a:lnTo>
                    <a:lnTo>
                      <a:pt x="23362" y="40812"/>
                    </a:lnTo>
                    <a:lnTo>
                      <a:pt x="22088" y="44873"/>
                    </a:lnTo>
                    <a:lnTo>
                      <a:pt x="21451" y="47309"/>
                    </a:lnTo>
                    <a:lnTo>
                      <a:pt x="20601" y="49340"/>
                    </a:lnTo>
                    <a:lnTo>
                      <a:pt x="19964" y="51979"/>
                    </a:lnTo>
                    <a:lnTo>
                      <a:pt x="19964" y="54010"/>
                    </a:lnTo>
                    <a:lnTo>
                      <a:pt x="18690" y="58680"/>
                    </a:lnTo>
                    <a:lnTo>
                      <a:pt x="17203" y="62538"/>
                    </a:lnTo>
                    <a:lnTo>
                      <a:pt x="16566" y="66598"/>
                    </a:lnTo>
                    <a:lnTo>
                      <a:pt x="16566" y="70456"/>
                    </a:lnTo>
                    <a:lnTo>
                      <a:pt x="15929" y="73705"/>
                    </a:lnTo>
                    <a:lnTo>
                      <a:pt x="15079" y="77157"/>
                    </a:lnTo>
                    <a:lnTo>
                      <a:pt x="15079" y="79796"/>
                    </a:lnTo>
                    <a:lnTo>
                      <a:pt x="16566" y="82436"/>
                    </a:lnTo>
                    <a:lnTo>
                      <a:pt x="17203" y="85076"/>
                    </a:lnTo>
                    <a:lnTo>
                      <a:pt x="18690" y="88934"/>
                    </a:lnTo>
                    <a:lnTo>
                      <a:pt x="19964" y="92182"/>
                    </a:lnTo>
                    <a:lnTo>
                      <a:pt x="22088" y="96243"/>
                    </a:lnTo>
                    <a:lnTo>
                      <a:pt x="24212" y="98274"/>
                    </a:lnTo>
                    <a:lnTo>
                      <a:pt x="26123" y="99492"/>
                    </a:lnTo>
                    <a:lnTo>
                      <a:pt x="26973" y="99492"/>
                    </a:lnTo>
                    <a:lnTo>
                      <a:pt x="28884" y="97461"/>
                    </a:lnTo>
                    <a:lnTo>
                      <a:pt x="28884" y="95634"/>
                    </a:lnTo>
                    <a:lnTo>
                      <a:pt x="28884" y="94213"/>
                    </a:lnTo>
                    <a:lnTo>
                      <a:pt x="28884" y="92182"/>
                    </a:lnTo>
                    <a:lnTo>
                      <a:pt x="29734" y="90355"/>
                    </a:lnTo>
                    <a:lnTo>
                      <a:pt x="29734" y="87715"/>
                    </a:lnTo>
                    <a:lnTo>
                      <a:pt x="30371" y="85076"/>
                    </a:lnTo>
                    <a:lnTo>
                      <a:pt x="30371" y="82436"/>
                    </a:lnTo>
                    <a:lnTo>
                      <a:pt x="31008" y="78984"/>
                    </a:lnTo>
                    <a:lnTo>
                      <a:pt x="31008" y="75736"/>
                    </a:lnTo>
                    <a:lnTo>
                      <a:pt x="32495" y="71878"/>
                    </a:lnTo>
                    <a:lnTo>
                      <a:pt x="32495" y="68426"/>
                    </a:lnTo>
                    <a:lnTo>
                      <a:pt x="33769" y="64568"/>
                    </a:lnTo>
                    <a:lnTo>
                      <a:pt x="33769" y="60507"/>
                    </a:lnTo>
                    <a:lnTo>
                      <a:pt x="34407" y="56649"/>
                    </a:lnTo>
                    <a:lnTo>
                      <a:pt x="35256" y="52588"/>
                    </a:lnTo>
                    <a:lnTo>
                      <a:pt x="35893" y="49340"/>
                    </a:lnTo>
                    <a:lnTo>
                      <a:pt x="36530" y="44873"/>
                    </a:lnTo>
                    <a:lnTo>
                      <a:pt x="37168" y="40812"/>
                    </a:lnTo>
                    <a:lnTo>
                      <a:pt x="38017" y="36954"/>
                    </a:lnTo>
                    <a:lnTo>
                      <a:pt x="38654" y="33502"/>
                    </a:lnTo>
                    <a:lnTo>
                      <a:pt x="38654" y="29644"/>
                    </a:lnTo>
                    <a:lnTo>
                      <a:pt x="39929" y="26395"/>
                    </a:lnTo>
                    <a:lnTo>
                      <a:pt x="40778" y="22335"/>
                    </a:lnTo>
                    <a:lnTo>
                      <a:pt x="42053" y="20304"/>
                    </a:lnTo>
                    <a:lnTo>
                      <a:pt x="42053" y="17055"/>
                    </a:lnTo>
                    <a:lnTo>
                      <a:pt x="43539" y="14416"/>
                    </a:lnTo>
                    <a:lnTo>
                      <a:pt x="44176" y="12385"/>
                    </a:lnTo>
                    <a:lnTo>
                      <a:pt x="44814" y="10558"/>
                    </a:lnTo>
                    <a:lnTo>
                      <a:pt x="46300" y="7918"/>
                    </a:lnTo>
                    <a:lnTo>
                      <a:pt x="48212" y="7106"/>
                    </a:lnTo>
                    <a:lnTo>
                      <a:pt x="50336" y="7106"/>
                    </a:lnTo>
                    <a:lnTo>
                      <a:pt x="52460" y="7918"/>
                    </a:lnTo>
                    <a:lnTo>
                      <a:pt x="53097" y="9746"/>
                    </a:lnTo>
                    <a:lnTo>
                      <a:pt x="54584" y="12385"/>
                    </a:lnTo>
                    <a:lnTo>
                      <a:pt x="54584" y="15837"/>
                    </a:lnTo>
                    <a:lnTo>
                      <a:pt x="54584" y="19695"/>
                    </a:lnTo>
                    <a:lnTo>
                      <a:pt x="53734" y="21725"/>
                    </a:lnTo>
                    <a:lnTo>
                      <a:pt x="53734" y="23756"/>
                    </a:lnTo>
                    <a:lnTo>
                      <a:pt x="53097" y="26395"/>
                    </a:lnTo>
                    <a:lnTo>
                      <a:pt x="53097" y="29035"/>
                    </a:lnTo>
                    <a:lnTo>
                      <a:pt x="52460" y="31675"/>
                    </a:lnTo>
                    <a:lnTo>
                      <a:pt x="51823" y="35532"/>
                    </a:lnTo>
                    <a:lnTo>
                      <a:pt x="50336" y="37563"/>
                    </a:lnTo>
                    <a:lnTo>
                      <a:pt x="50336" y="40203"/>
                    </a:lnTo>
                    <a:lnTo>
                      <a:pt x="49699" y="42233"/>
                    </a:lnTo>
                    <a:lnTo>
                      <a:pt x="49699" y="44873"/>
                    </a:lnTo>
                    <a:lnTo>
                      <a:pt x="48212" y="47309"/>
                    </a:lnTo>
                    <a:lnTo>
                      <a:pt x="47575" y="49949"/>
                    </a:lnTo>
                    <a:lnTo>
                      <a:pt x="46938" y="52588"/>
                    </a:lnTo>
                    <a:lnTo>
                      <a:pt x="46300" y="56040"/>
                    </a:lnTo>
                    <a:lnTo>
                      <a:pt x="45451" y="58680"/>
                    </a:lnTo>
                    <a:lnTo>
                      <a:pt x="45451" y="61928"/>
                    </a:lnTo>
                    <a:lnTo>
                      <a:pt x="44176" y="64568"/>
                    </a:lnTo>
                    <a:lnTo>
                      <a:pt x="44176" y="67817"/>
                    </a:lnTo>
                    <a:lnTo>
                      <a:pt x="43539" y="70456"/>
                    </a:lnTo>
                    <a:lnTo>
                      <a:pt x="42690" y="73705"/>
                    </a:lnTo>
                    <a:lnTo>
                      <a:pt x="42053" y="75736"/>
                    </a:lnTo>
                    <a:lnTo>
                      <a:pt x="41415" y="78984"/>
                    </a:lnTo>
                    <a:lnTo>
                      <a:pt x="40778" y="81624"/>
                    </a:lnTo>
                    <a:lnTo>
                      <a:pt x="39929" y="84263"/>
                    </a:lnTo>
                    <a:lnTo>
                      <a:pt x="39929" y="86294"/>
                    </a:lnTo>
                    <a:lnTo>
                      <a:pt x="39929" y="88934"/>
                    </a:lnTo>
                    <a:lnTo>
                      <a:pt x="39929" y="91573"/>
                    </a:lnTo>
                    <a:lnTo>
                      <a:pt x="39929" y="93604"/>
                    </a:lnTo>
                    <a:lnTo>
                      <a:pt x="39929" y="95634"/>
                    </a:lnTo>
                    <a:lnTo>
                      <a:pt x="39929" y="97461"/>
                    </a:lnTo>
                    <a:lnTo>
                      <a:pt x="40778" y="99492"/>
                    </a:lnTo>
                    <a:lnTo>
                      <a:pt x="42053" y="102131"/>
                    </a:lnTo>
                    <a:lnTo>
                      <a:pt x="43539" y="102741"/>
                    </a:lnTo>
                    <a:lnTo>
                      <a:pt x="46300" y="104162"/>
                    </a:lnTo>
                    <a:lnTo>
                      <a:pt x="49061" y="104771"/>
                    </a:lnTo>
                    <a:lnTo>
                      <a:pt x="52460" y="106192"/>
                    </a:lnTo>
                    <a:lnTo>
                      <a:pt x="56495" y="106802"/>
                    </a:lnTo>
                    <a:lnTo>
                      <a:pt x="60743" y="106802"/>
                    </a:lnTo>
                    <a:lnTo>
                      <a:pt x="62867" y="106802"/>
                    </a:lnTo>
                    <a:lnTo>
                      <a:pt x="65628" y="107411"/>
                    </a:lnTo>
                    <a:lnTo>
                      <a:pt x="67539" y="107411"/>
                    </a:lnTo>
                    <a:lnTo>
                      <a:pt x="70300" y="108020"/>
                    </a:lnTo>
                    <a:lnTo>
                      <a:pt x="74548" y="107411"/>
                    </a:lnTo>
                    <a:lnTo>
                      <a:pt x="79433" y="107411"/>
                    </a:lnTo>
                    <a:lnTo>
                      <a:pt x="83469" y="107411"/>
                    </a:lnTo>
                    <a:lnTo>
                      <a:pt x="87716" y="107411"/>
                    </a:lnTo>
                    <a:lnTo>
                      <a:pt x="91115" y="106192"/>
                    </a:lnTo>
                    <a:lnTo>
                      <a:pt x="94513" y="105380"/>
                    </a:lnTo>
                    <a:lnTo>
                      <a:pt x="96637" y="104162"/>
                    </a:lnTo>
                    <a:lnTo>
                      <a:pt x="98761" y="102741"/>
                    </a:lnTo>
                    <a:lnTo>
                      <a:pt x="99398" y="100101"/>
                    </a:lnTo>
                    <a:lnTo>
                      <a:pt x="100672" y="96243"/>
                    </a:lnTo>
                    <a:lnTo>
                      <a:pt x="100672" y="93604"/>
                    </a:lnTo>
                    <a:lnTo>
                      <a:pt x="101522" y="91573"/>
                    </a:lnTo>
                    <a:lnTo>
                      <a:pt x="102159" y="88324"/>
                    </a:lnTo>
                    <a:lnTo>
                      <a:pt x="102796" y="85076"/>
                    </a:lnTo>
                    <a:lnTo>
                      <a:pt x="102796" y="81624"/>
                    </a:lnTo>
                    <a:lnTo>
                      <a:pt x="102796" y="77766"/>
                    </a:lnTo>
                    <a:lnTo>
                      <a:pt x="102796" y="74517"/>
                    </a:lnTo>
                    <a:lnTo>
                      <a:pt x="103433" y="70456"/>
                    </a:lnTo>
                    <a:lnTo>
                      <a:pt x="103433" y="66598"/>
                    </a:lnTo>
                    <a:lnTo>
                      <a:pt x="104283" y="63147"/>
                    </a:lnTo>
                    <a:lnTo>
                      <a:pt x="104283" y="59289"/>
                    </a:lnTo>
                    <a:lnTo>
                      <a:pt x="104283" y="55228"/>
                    </a:lnTo>
                    <a:lnTo>
                      <a:pt x="104283" y="51370"/>
                    </a:lnTo>
                    <a:lnTo>
                      <a:pt x="104283" y="47309"/>
                    </a:lnTo>
                    <a:lnTo>
                      <a:pt x="104283" y="42842"/>
                    </a:lnTo>
                    <a:lnTo>
                      <a:pt x="104283" y="39593"/>
                    </a:lnTo>
                    <a:lnTo>
                      <a:pt x="104283" y="35532"/>
                    </a:lnTo>
                    <a:lnTo>
                      <a:pt x="104283" y="32284"/>
                    </a:lnTo>
                    <a:lnTo>
                      <a:pt x="104283" y="29035"/>
                    </a:lnTo>
                    <a:lnTo>
                      <a:pt x="104920" y="25583"/>
                    </a:lnTo>
                    <a:lnTo>
                      <a:pt x="104920" y="21725"/>
                    </a:lnTo>
                    <a:lnTo>
                      <a:pt x="104920" y="19695"/>
                    </a:lnTo>
                    <a:lnTo>
                      <a:pt x="104920" y="16446"/>
                    </a:lnTo>
                    <a:lnTo>
                      <a:pt x="104920" y="14416"/>
                    </a:lnTo>
                    <a:lnTo>
                      <a:pt x="104920" y="11167"/>
                    </a:lnTo>
                    <a:lnTo>
                      <a:pt x="104920" y="9137"/>
                    </a:lnTo>
                    <a:lnTo>
                      <a:pt x="104920" y="5888"/>
                    </a:lnTo>
                    <a:lnTo>
                      <a:pt x="106194" y="3248"/>
                    </a:lnTo>
                    <a:lnTo>
                      <a:pt x="107044" y="1218"/>
                    </a:lnTo>
                    <a:lnTo>
                      <a:pt x="108318" y="0"/>
                    </a:lnTo>
                    <a:lnTo>
                      <a:pt x="109805" y="0"/>
                    </a:lnTo>
                    <a:lnTo>
                      <a:pt x="111716" y="1218"/>
                    </a:lnTo>
                    <a:lnTo>
                      <a:pt x="112566" y="1827"/>
                    </a:lnTo>
                    <a:lnTo>
                      <a:pt x="113203" y="3248"/>
                    </a:lnTo>
                    <a:lnTo>
                      <a:pt x="113840" y="5279"/>
                    </a:lnTo>
                    <a:lnTo>
                      <a:pt x="114477" y="7106"/>
                    </a:lnTo>
                    <a:close/>
                  </a:path>
                </a:pathLst>
              </a:custGeom>
              <a:solidFill>
                <a:srgbClr val="B34D1A"/>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90" name="Shape 190"/>
            <p:cNvSpPr txBox="1"/>
            <p:nvPr/>
          </p:nvSpPr>
          <p:spPr>
            <a:xfrm>
              <a:off x="2939391" y="2128340"/>
              <a:ext cx="3048487" cy="10156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u="none">
                  <a:solidFill>
                    <a:srgbClr val="2E3337"/>
                  </a:solidFill>
                  <a:latin typeface="Arial"/>
                  <a:ea typeface="Arial"/>
                  <a:cs typeface="Arial"/>
                  <a:sym typeface="Arial"/>
                </a:rPr>
                <a:t>Family, School, and </a:t>
              </a:r>
            </a:p>
            <a:p>
              <a:pPr marL="0" marR="0" lvl="0" indent="0" algn="ctr" rtl="0">
                <a:spcBef>
                  <a:spcPts val="0"/>
                </a:spcBef>
                <a:buSzPct val="25000"/>
                <a:buNone/>
              </a:pPr>
              <a:r>
                <a:rPr lang="en-US" sz="2000" b="1" u="none">
                  <a:solidFill>
                    <a:srgbClr val="2E3337"/>
                  </a:solidFill>
                  <a:latin typeface="Arial"/>
                  <a:ea typeface="Arial"/>
                  <a:cs typeface="Arial"/>
                  <a:sym typeface="Arial"/>
                </a:rPr>
                <a:t>Community Partnering for Student Learning</a:t>
              </a:r>
            </a:p>
          </p:txBody>
        </p:sp>
      </p:grpSp>
    </p:spTree>
    <p:extLst>
      <p:ext uri="{BB962C8B-B14F-4D97-AF65-F5344CB8AC3E}">
        <p14:creationId xmlns:p14="http://schemas.microsoft.com/office/powerpoint/2010/main" val="1127293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Adult Education and Family Literacy </a:t>
            </a:r>
          </a:p>
          <a:p>
            <a:r>
              <a:rPr lang="en-US" dirty="0"/>
              <a:t>Colorado State Library </a:t>
            </a:r>
          </a:p>
          <a:p>
            <a:r>
              <a:rPr lang="en-US" dirty="0"/>
              <a:t>District and School Performance </a:t>
            </a:r>
          </a:p>
          <a:p>
            <a:r>
              <a:rPr lang="en-US" dirty="0"/>
              <a:t>Dropout Prevention and Student Engagement</a:t>
            </a:r>
          </a:p>
          <a:p>
            <a:r>
              <a:rPr lang="en-US" dirty="0"/>
              <a:t>Early Learning and School Readiness</a:t>
            </a:r>
          </a:p>
          <a:p>
            <a:r>
              <a:rPr lang="en-US" dirty="0"/>
              <a:t>Exceptional Student Services</a:t>
            </a:r>
          </a:p>
          <a:p>
            <a:r>
              <a:rPr lang="en-US" dirty="0"/>
              <a:t>Federal Programs </a:t>
            </a:r>
          </a:p>
          <a:p>
            <a:r>
              <a:rPr lang="en-US" dirty="0"/>
              <a:t>Health and Wellness </a:t>
            </a:r>
          </a:p>
          <a:p>
            <a:r>
              <a:rPr lang="en-US" dirty="0"/>
              <a:t>Improvement Planning </a:t>
            </a:r>
          </a:p>
          <a:p>
            <a:r>
              <a:rPr lang="en-US" dirty="0"/>
              <a:t>Learning Supports</a:t>
            </a:r>
          </a:p>
          <a:p>
            <a:r>
              <a:rPr lang="en-US" dirty="0"/>
              <a:t>Migrant Education</a:t>
            </a:r>
          </a:p>
          <a:p>
            <a:r>
              <a:rPr lang="en-US" dirty="0"/>
              <a:t>Standards and Instructional </a:t>
            </a:r>
            <a:r>
              <a:rPr lang="en-US" dirty="0" smtClean="0"/>
              <a:t>Support</a:t>
            </a:r>
            <a:endParaRPr lang="en-US" dirty="0"/>
          </a:p>
        </p:txBody>
      </p:sp>
      <p:sp>
        <p:nvSpPr>
          <p:cNvPr id="3" name="Title 2"/>
          <p:cNvSpPr>
            <a:spLocks noGrp="1"/>
          </p:cNvSpPr>
          <p:nvPr>
            <p:ph type="title"/>
          </p:nvPr>
        </p:nvSpPr>
        <p:spPr>
          <a:xfrm>
            <a:off x="0" y="0"/>
            <a:ext cx="9144000" cy="815926"/>
          </a:xfrm>
        </p:spPr>
        <p:txBody>
          <a:bodyPr>
            <a:noAutofit/>
          </a:bodyPr>
          <a:lstStyle/>
          <a:p>
            <a:r>
              <a:rPr lang="en-US" dirty="0" smtClean="0"/>
              <a:t>FSCP </a:t>
            </a:r>
            <a:r>
              <a:rPr lang="en-US" dirty="0" err="1" smtClean="0"/>
              <a:t>CoP</a:t>
            </a:r>
            <a:r>
              <a:rPr lang="en-US" dirty="0" smtClean="0"/>
              <a:t> Active </a:t>
            </a:r>
            <a:r>
              <a:rPr lang="en-US" dirty="0"/>
              <a:t>CDE Units, </a:t>
            </a:r>
            <a:r>
              <a:rPr lang="en-US" dirty="0" smtClean="0"/>
              <a:t>Offices, and Programs</a:t>
            </a:r>
            <a:endParaRPr lang="en-US" dirty="0"/>
          </a:p>
        </p:txBody>
      </p:sp>
      <p:pic>
        <p:nvPicPr>
          <p:cNvPr id="4" name="Shape 198" descr="http://www.cde.state.co.us/sites/default/files/pics/sacpie/SACPIE%20Photo%201.2.small_.jpg"/>
          <p:cNvPicPr preferRelativeResize="0"/>
          <p:nvPr/>
        </p:nvPicPr>
        <p:blipFill rotWithShape="1">
          <a:blip r:embed="rId2">
            <a:alphaModFix/>
          </a:blip>
          <a:srcRect/>
          <a:stretch/>
        </p:blipFill>
        <p:spPr>
          <a:xfrm>
            <a:off x="6363427" y="3080825"/>
            <a:ext cx="2005851" cy="2999403"/>
          </a:xfrm>
          <a:prstGeom prst="rect">
            <a:avLst/>
          </a:prstGeom>
          <a:noFill/>
          <a:ln>
            <a:noFill/>
          </a:ln>
        </p:spPr>
      </p:pic>
    </p:spTree>
    <p:extLst>
      <p:ext uri="{BB962C8B-B14F-4D97-AF65-F5344CB8AC3E}">
        <p14:creationId xmlns:p14="http://schemas.microsoft.com/office/powerpoint/2010/main" val="549136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pPr marL="0" indent="0">
              <a:buNone/>
            </a:pPr>
            <a:r>
              <a:rPr lang="en-US" sz="3600" dirty="0"/>
              <a:t>To partner with Colorado’s families in maximizing the potential of </a:t>
            </a:r>
            <a:r>
              <a:rPr lang="en-US" sz="3600" dirty="0" smtClean="0"/>
              <a:t/>
            </a:r>
            <a:br>
              <a:rPr lang="en-US" sz="3600" dirty="0" smtClean="0"/>
            </a:br>
            <a:r>
              <a:rPr lang="en-US" sz="3600" i="1" dirty="0" smtClean="0">
                <a:solidFill>
                  <a:srgbClr val="009644"/>
                </a:solidFill>
              </a:rPr>
              <a:t>every </a:t>
            </a:r>
            <a:r>
              <a:rPr lang="en-US" sz="3600" i="1" dirty="0">
                <a:solidFill>
                  <a:srgbClr val="009644"/>
                </a:solidFill>
              </a:rPr>
              <a:t>student </a:t>
            </a:r>
            <a:r>
              <a:rPr lang="en-US" sz="3600" dirty="0"/>
              <a:t>by:</a:t>
            </a:r>
          </a:p>
          <a:p>
            <a:pPr lvl="1">
              <a:spcBef>
                <a:spcPts val="600"/>
              </a:spcBef>
            </a:pPr>
            <a:endParaRPr lang="en-US" sz="1200" dirty="0">
              <a:latin typeface="+mn-lt"/>
            </a:endParaRPr>
          </a:p>
          <a:p>
            <a:pPr lvl="1">
              <a:lnSpc>
                <a:spcPct val="100000"/>
              </a:lnSpc>
              <a:spcBef>
                <a:spcPts val="200"/>
              </a:spcBef>
              <a:spcAft>
                <a:spcPts val="200"/>
              </a:spcAft>
            </a:pPr>
            <a:r>
              <a:rPr lang="en-US" sz="3200" dirty="0">
                <a:latin typeface="+mn-lt"/>
              </a:rPr>
              <a:t>Reducing dropout rates</a:t>
            </a:r>
            <a:r>
              <a:rPr lang="en-US" sz="3200" dirty="0" smtClean="0">
                <a:latin typeface="+mn-lt"/>
              </a:rPr>
              <a:t>.</a:t>
            </a:r>
            <a:endParaRPr lang="en-US" sz="3200" dirty="0">
              <a:latin typeface="+mn-lt"/>
            </a:endParaRPr>
          </a:p>
          <a:p>
            <a:pPr lvl="1">
              <a:lnSpc>
                <a:spcPct val="100000"/>
              </a:lnSpc>
              <a:spcBef>
                <a:spcPts val="200"/>
              </a:spcBef>
              <a:spcAft>
                <a:spcPts val="200"/>
              </a:spcAft>
            </a:pPr>
            <a:r>
              <a:rPr lang="en-US" sz="3200" dirty="0">
                <a:latin typeface="+mn-lt"/>
              </a:rPr>
              <a:t>Reducing gaps in academic </a:t>
            </a:r>
            <a:r>
              <a:rPr lang="en-US" sz="3200" dirty="0" smtClean="0">
                <a:latin typeface="+mn-lt"/>
              </a:rPr>
              <a:t>achievement</a:t>
            </a:r>
            <a:br>
              <a:rPr lang="en-US" sz="3200" dirty="0" smtClean="0">
                <a:latin typeface="+mn-lt"/>
              </a:rPr>
            </a:br>
            <a:r>
              <a:rPr lang="en-US" sz="3200" dirty="0" smtClean="0">
                <a:latin typeface="+mn-lt"/>
              </a:rPr>
              <a:t>and </a:t>
            </a:r>
            <a:r>
              <a:rPr lang="en-US" sz="3200" dirty="0">
                <a:latin typeface="+mn-lt"/>
              </a:rPr>
              <a:t>growth among student groups</a:t>
            </a:r>
            <a:r>
              <a:rPr lang="en-US" sz="3200" dirty="0" smtClean="0">
                <a:latin typeface="+mn-lt"/>
              </a:rPr>
              <a:t>.</a:t>
            </a:r>
            <a:endParaRPr lang="en-US" sz="3200" dirty="0">
              <a:latin typeface="+mn-lt"/>
            </a:endParaRPr>
          </a:p>
          <a:p>
            <a:pPr lvl="1">
              <a:lnSpc>
                <a:spcPct val="100000"/>
              </a:lnSpc>
              <a:spcBef>
                <a:spcPts val="200"/>
              </a:spcBef>
              <a:spcAft>
                <a:spcPts val="200"/>
              </a:spcAft>
            </a:pPr>
            <a:r>
              <a:rPr lang="en-US" sz="3200" dirty="0">
                <a:latin typeface="+mn-lt"/>
              </a:rPr>
              <a:t>Increasing the number of students who continue into higher education. </a:t>
            </a:r>
          </a:p>
        </p:txBody>
      </p:sp>
      <p:sp>
        <p:nvSpPr>
          <p:cNvPr id="3" name="Title 2"/>
          <p:cNvSpPr>
            <a:spLocks noGrp="1"/>
          </p:cNvSpPr>
          <p:nvPr>
            <p:ph type="title"/>
          </p:nvPr>
        </p:nvSpPr>
        <p:spPr>
          <a:xfrm>
            <a:off x="192024" y="192024"/>
            <a:ext cx="8769096" cy="521208"/>
          </a:xfrm>
        </p:spPr>
        <p:txBody>
          <a:bodyPr>
            <a:noAutofit/>
          </a:bodyPr>
          <a:lstStyle/>
          <a:p>
            <a:r>
              <a:rPr lang="en-US" dirty="0"/>
              <a:t>SACPIE Strives To Achieve </a:t>
            </a:r>
            <a:r>
              <a:rPr lang="en-US" dirty="0" smtClean="0"/>
              <a:t>an Overarching </a:t>
            </a:r>
            <a:r>
              <a:rPr lang="en-US" dirty="0"/>
              <a:t>Goal</a:t>
            </a:r>
          </a:p>
        </p:txBody>
      </p:sp>
    </p:spTree>
    <p:extLst>
      <p:ext uri="{BB962C8B-B14F-4D97-AF65-F5344CB8AC3E}">
        <p14:creationId xmlns:p14="http://schemas.microsoft.com/office/powerpoint/2010/main" val="23079643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Solicit parent participation </a:t>
            </a:r>
            <a:r>
              <a:rPr lang="en-US" dirty="0" smtClean="0"/>
              <a:t>on</a:t>
            </a:r>
            <a:br>
              <a:rPr lang="en-US" dirty="0" smtClean="0"/>
            </a:br>
            <a:r>
              <a:rPr lang="en-US" dirty="0" smtClean="0">
                <a:solidFill>
                  <a:schemeClr val="accent4">
                    <a:lumMod val="75000"/>
                  </a:schemeClr>
                </a:solidFill>
              </a:rPr>
              <a:t>school </a:t>
            </a:r>
            <a:r>
              <a:rPr lang="en-US" dirty="0">
                <a:solidFill>
                  <a:schemeClr val="accent4">
                    <a:lumMod val="75000"/>
                  </a:schemeClr>
                </a:solidFill>
              </a:rPr>
              <a:t>and district accountability committees </a:t>
            </a:r>
            <a:r>
              <a:rPr lang="en-US" dirty="0" smtClean="0"/>
              <a:t/>
            </a:r>
            <a:br>
              <a:rPr lang="en-US" dirty="0" smtClean="0"/>
            </a:br>
            <a:r>
              <a:rPr lang="en-US" dirty="0" smtClean="0">
                <a:solidFill>
                  <a:schemeClr val="accent4">
                    <a:lumMod val="75000"/>
                  </a:schemeClr>
                </a:solidFill>
              </a:rPr>
              <a:t>(</a:t>
            </a:r>
            <a:r>
              <a:rPr lang="en-US" dirty="0">
                <a:solidFill>
                  <a:schemeClr val="accent4">
                    <a:lumMod val="75000"/>
                  </a:schemeClr>
                </a:solidFill>
              </a:rPr>
              <a:t>SACs and DACs)</a:t>
            </a:r>
            <a:r>
              <a:rPr lang="en-US" dirty="0"/>
              <a:t>, including </a:t>
            </a:r>
            <a:r>
              <a:rPr lang="en-US" dirty="0" smtClean="0"/>
              <a:t>parents</a:t>
            </a:r>
            <a:br>
              <a:rPr lang="en-US" dirty="0" smtClean="0"/>
            </a:br>
            <a:r>
              <a:rPr lang="en-US" dirty="0" smtClean="0"/>
              <a:t>that </a:t>
            </a:r>
            <a:r>
              <a:rPr lang="en-US" dirty="0"/>
              <a:t>represent the student population.</a:t>
            </a:r>
          </a:p>
          <a:p>
            <a:r>
              <a:rPr lang="en-US" dirty="0"/>
              <a:t>Incorporate strategies on the </a:t>
            </a:r>
            <a:r>
              <a:rPr lang="en-US" dirty="0">
                <a:solidFill>
                  <a:schemeClr val="accent4">
                    <a:lumMod val="75000"/>
                  </a:schemeClr>
                </a:solidFill>
              </a:rPr>
              <a:t>Unified Improvement Plan </a:t>
            </a:r>
            <a:r>
              <a:rPr lang="en-US" dirty="0"/>
              <a:t>to increase parent engagement in schools</a:t>
            </a:r>
            <a:r>
              <a:rPr lang="en-US" dirty="0" smtClean="0"/>
              <a:t>.</a:t>
            </a:r>
            <a:endParaRPr lang="en-US" dirty="0"/>
          </a:p>
        </p:txBody>
      </p:sp>
      <p:sp>
        <p:nvSpPr>
          <p:cNvPr id="3" name="Content Placeholder 2"/>
          <p:cNvSpPr>
            <a:spLocks noGrp="1"/>
          </p:cNvSpPr>
          <p:nvPr>
            <p:ph idx="13"/>
          </p:nvPr>
        </p:nvSpPr>
        <p:spPr/>
        <p:txBody>
          <a:bodyPr/>
          <a:lstStyle/>
          <a:p>
            <a:r>
              <a:rPr lang="en-US" dirty="0"/>
              <a:t>Each school district board of education shall adopt a </a:t>
            </a:r>
            <a:r>
              <a:rPr lang="en-US" dirty="0">
                <a:solidFill>
                  <a:schemeClr val="accent4">
                    <a:lumMod val="75000"/>
                  </a:schemeClr>
                </a:solidFill>
              </a:rPr>
              <a:t>district policy</a:t>
            </a:r>
            <a:r>
              <a:rPr lang="en-US" dirty="0"/>
              <a:t> for increasing </a:t>
            </a:r>
            <a:r>
              <a:rPr lang="en-US" dirty="0" smtClean="0"/>
              <a:t>and </a:t>
            </a:r>
            <a:r>
              <a:rPr lang="en-US" dirty="0"/>
              <a:t>supporting parent engagement in the public and charter schools of the district.</a:t>
            </a:r>
          </a:p>
          <a:p>
            <a:r>
              <a:rPr lang="en-US" dirty="0"/>
              <a:t>Districts shall identify a </a:t>
            </a:r>
            <a:r>
              <a:rPr lang="en-US" dirty="0">
                <a:solidFill>
                  <a:schemeClr val="accent4">
                    <a:lumMod val="75000"/>
                  </a:schemeClr>
                </a:solidFill>
              </a:rPr>
              <a:t>Family Partnership Liaison</a:t>
            </a:r>
            <a:r>
              <a:rPr lang="en-US" dirty="0"/>
              <a:t> as the point of contact for family engagement training </a:t>
            </a:r>
            <a:r>
              <a:rPr lang="en-US" dirty="0" smtClean="0"/>
              <a:t/>
            </a:r>
            <a:br>
              <a:rPr lang="en-US" dirty="0" smtClean="0"/>
            </a:br>
            <a:r>
              <a:rPr lang="en-US" dirty="0" smtClean="0"/>
              <a:t>and </a:t>
            </a:r>
            <a:r>
              <a:rPr lang="en-US" dirty="0"/>
              <a:t>resources.</a:t>
            </a:r>
          </a:p>
          <a:p>
            <a:endParaRPr lang="en-US" dirty="0"/>
          </a:p>
        </p:txBody>
      </p:sp>
      <p:sp>
        <p:nvSpPr>
          <p:cNvPr id="4" name="Title 3"/>
          <p:cNvSpPr>
            <a:spLocks noGrp="1"/>
          </p:cNvSpPr>
          <p:nvPr>
            <p:ph type="title"/>
          </p:nvPr>
        </p:nvSpPr>
        <p:spPr>
          <a:xfrm>
            <a:off x="192023" y="1"/>
            <a:ext cx="8614351" cy="872196"/>
          </a:xfrm>
        </p:spPr>
        <p:txBody>
          <a:bodyPr>
            <a:noAutofit/>
          </a:bodyPr>
          <a:lstStyle/>
          <a:p>
            <a:r>
              <a:rPr lang="en-US" sz="2600" dirty="0"/>
              <a:t>S.B. 13-193</a:t>
            </a:r>
            <a:br>
              <a:rPr lang="en-US" sz="2600" dirty="0"/>
            </a:br>
            <a:r>
              <a:rPr lang="en-US" sz="2600" dirty="0"/>
              <a:t>Increasing Parent Engagement in Public Schools</a:t>
            </a:r>
          </a:p>
        </p:txBody>
      </p:sp>
    </p:spTree>
    <p:extLst>
      <p:ext uri="{BB962C8B-B14F-4D97-AF65-F5344CB8AC3E}">
        <p14:creationId xmlns:p14="http://schemas.microsoft.com/office/powerpoint/2010/main" val="21027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126152"/>
            <a:ext cx="8407893" cy="5527866"/>
          </a:xfrm>
        </p:spPr>
        <p:txBody>
          <a:bodyPr>
            <a:normAutofit fontScale="92500" lnSpcReduction="10000"/>
          </a:bodyPr>
          <a:lstStyle/>
          <a:p>
            <a:pPr>
              <a:spcAft>
                <a:spcPts val="600"/>
              </a:spcAft>
            </a:pPr>
            <a:r>
              <a:rPr lang="en-US" sz="2800" dirty="0" smtClean="0"/>
              <a:t>Implementing the Framework of:</a:t>
            </a:r>
            <a:br>
              <a:rPr lang="en-US" sz="2800" dirty="0" smtClean="0"/>
            </a:br>
            <a:r>
              <a:rPr lang="en-US" sz="2800" i="1" dirty="0" smtClean="0"/>
              <a:t>National Standards for Family-School Partnerships</a:t>
            </a:r>
          </a:p>
          <a:p>
            <a:pPr lvl="2">
              <a:lnSpc>
                <a:spcPct val="110000"/>
              </a:lnSpc>
              <a:spcBef>
                <a:spcPts val="0"/>
              </a:spcBef>
              <a:spcAft>
                <a:spcPts val="600"/>
              </a:spcAft>
            </a:pPr>
            <a:r>
              <a:rPr lang="en-US" sz="2600" dirty="0" smtClean="0">
                <a:solidFill>
                  <a:schemeClr val="accent6">
                    <a:lumMod val="75000"/>
                  </a:schemeClr>
                </a:solidFill>
                <a:latin typeface="+mn-lt"/>
              </a:rPr>
              <a:t>Welcoming All Families into the School Community</a:t>
            </a:r>
          </a:p>
          <a:p>
            <a:pPr lvl="2">
              <a:lnSpc>
                <a:spcPct val="110000"/>
              </a:lnSpc>
              <a:spcBef>
                <a:spcPts val="0"/>
              </a:spcBef>
              <a:spcAft>
                <a:spcPts val="600"/>
              </a:spcAft>
            </a:pPr>
            <a:r>
              <a:rPr lang="en-US" sz="2600" dirty="0" smtClean="0">
                <a:solidFill>
                  <a:schemeClr val="accent6">
                    <a:lumMod val="75000"/>
                  </a:schemeClr>
                </a:solidFill>
                <a:latin typeface="+mn-lt"/>
              </a:rPr>
              <a:t>Communicating Effectively</a:t>
            </a:r>
          </a:p>
          <a:p>
            <a:pPr lvl="2">
              <a:lnSpc>
                <a:spcPct val="110000"/>
              </a:lnSpc>
              <a:spcBef>
                <a:spcPts val="0"/>
              </a:spcBef>
              <a:spcAft>
                <a:spcPts val="600"/>
              </a:spcAft>
            </a:pPr>
            <a:r>
              <a:rPr lang="en-US" sz="2600" dirty="0" smtClean="0">
                <a:solidFill>
                  <a:schemeClr val="accent6">
                    <a:lumMod val="75000"/>
                  </a:schemeClr>
                </a:solidFill>
                <a:latin typeface="+mn-lt"/>
              </a:rPr>
              <a:t>Supporting Student Success</a:t>
            </a:r>
          </a:p>
          <a:p>
            <a:pPr lvl="2">
              <a:lnSpc>
                <a:spcPct val="110000"/>
              </a:lnSpc>
              <a:spcBef>
                <a:spcPts val="0"/>
              </a:spcBef>
              <a:spcAft>
                <a:spcPts val="600"/>
              </a:spcAft>
            </a:pPr>
            <a:r>
              <a:rPr lang="en-US" sz="2600" dirty="0" smtClean="0">
                <a:solidFill>
                  <a:schemeClr val="accent6">
                    <a:lumMod val="75000"/>
                  </a:schemeClr>
                </a:solidFill>
                <a:latin typeface="+mn-lt"/>
              </a:rPr>
              <a:t>Speaking Up for Every Child</a:t>
            </a:r>
          </a:p>
          <a:p>
            <a:pPr lvl="2">
              <a:lnSpc>
                <a:spcPct val="110000"/>
              </a:lnSpc>
              <a:spcBef>
                <a:spcPts val="0"/>
              </a:spcBef>
              <a:spcAft>
                <a:spcPts val="600"/>
              </a:spcAft>
            </a:pPr>
            <a:r>
              <a:rPr lang="en-US" sz="2600" dirty="0" smtClean="0">
                <a:solidFill>
                  <a:schemeClr val="accent6">
                    <a:lumMod val="75000"/>
                  </a:schemeClr>
                </a:solidFill>
                <a:latin typeface="+mn-lt"/>
              </a:rPr>
              <a:t>Sharing Power</a:t>
            </a:r>
          </a:p>
          <a:p>
            <a:pPr lvl="2">
              <a:lnSpc>
                <a:spcPct val="110000"/>
              </a:lnSpc>
              <a:spcBef>
                <a:spcPts val="0"/>
              </a:spcBef>
              <a:spcAft>
                <a:spcPts val="600"/>
              </a:spcAft>
            </a:pPr>
            <a:r>
              <a:rPr lang="en-US" sz="2600" dirty="0" smtClean="0">
                <a:solidFill>
                  <a:schemeClr val="accent6">
                    <a:lumMod val="75000"/>
                  </a:schemeClr>
                </a:solidFill>
                <a:latin typeface="+mn-lt"/>
              </a:rPr>
              <a:t>Collaborating with the Community</a:t>
            </a:r>
            <a:r>
              <a:rPr lang="en-US" sz="2200" dirty="0" smtClean="0">
                <a:latin typeface="+mn-lt"/>
              </a:rPr>
              <a:t> </a:t>
            </a:r>
          </a:p>
          <a:p>
            <a:pPr>
              <a:spcAft>
                <a:spcPts val="600"/>
              </a:spcAft>
            </a:pPr>
            <a:r>
              <a:rPr lang="en-US" sz="2800" dirty="0" smtClean="0"/>
              <a:t>Sharing Leadership</a:t>
            </a:r>
          </a:p>
          <a:p>
            <a:pPr>
              <a:spcAft>
                <a:spcPts val="600"/>
              </a:spcAft>
            </a:pPr>
            <a:r>
              <a:rPr lang="en-US" sz="2800" dirty="0" smtClean="0"/>
              <a:t>Action Planning</a:t>
            </a:r>
          </a:p>
          <a:p>
            <a:pPr>
              <a:spcAft>
                <a:spcPts val="600"/>
              </a:spcAft>
            </a:pPr>
            <a:r>
              <a:rPr lang="en-US" sz="2800" dirty="0" smtClean="0"/>
              <a:t>Evaluating</a:t>
            </a:r>
          </a:p>
          <a:p>
            <a:pPr marL="45720" indent="0">
              <a:buNone/>
            </a:pPr>
            <a:r>
              <a:rPr lang="en-US" sz="1800" dirty="0" smtClean="0">
                <a:hlinkClick r:id="rId3"/>
              </a:rPr>
              <a:t>http://www.cde.state.co.us/sacpie/nationalstandardsgoalsandindicators2l</a:t>
            </a:r>
            <a:r>
              <a:rPr lang="en-US" sz="1800" dirty="0" smtClean="0"/>
              <a:t> </a:t>
            </a:r>
            <a:endParaRPr lang="en-US" sz="1800" dirty="0"/>
          </a:p>
        </p:txBody>
      </p:sp>
      <p:sp>
        <p:nvSpPr>
          <p:cNvPr id="3" name="Title 2"/>
          <p:cNvSpPr>
            <a:spLocks noGrp="1"/>
          </p:cNvSpPr>
          <p:nvPr>
            <p:ph type="title"/>
          </p:nvPr>
        </p:nvSpPr>
        <p:spPr/>
        <p:txBody>
          <a:bodyPr>
            <a:normAutofit/>
          </a:bodyPr>
          <a:lstStyle/>
          <a:p>
            <a:r>
              <a:rPr lang="en-US" dirty="0" smtClean="0">
                <a:latin typeface="Museo Slab 500" pitchFamily="50" charset="0"/>
              </a:rPr>
              <a:t>Comprehensive, Sustainable Structure</a:t>
            </a:r>
            <a:endParaRPr lang="en-US" dirty="0">
              <a:latin typeface="Museo Slab 500" pitchFamily="50" charset="0"/>
            </a:endParaRPr>
          </a:p>
        </p:txBody>
      </p:sp>
      <p:pic>
        <p:nvPicPr>
          <p:cNvPr id="2050" name="Picture 2" descr="http://www.cde.state.co.us/sites/default/files/pics/sacpie/SACPIE%20Photo%205.small_.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02593" y="3108959"/>
            <a:ext cx="2822351" cy="1952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861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7988"/>
            <a:ext cx="8991600" cy="604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953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228600" y="1270000"/>
            <a:ext cx="89154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nSpc>
                <a:spcPct val="80000"/>
              </a:lnSpc>
              <a:spcBef>
                <a:spcPct val="0"/>
              </a:spcBef>
              <a:buClrTx/>
              <a:buSzTx/>
              <a:buFontTx/>
              <a:buNone/>
            </a:pPr>
            <a:r>
              <a:rPr lang="en-US" altLang="en-US" b="1" dirty="0">
                <a:solidFill>
                  <a:schemeClr val="bg1">
                    <a:lumMod val="50000"/>
                  </a:schemeClr>
                </a:solidFill>
                <a:latin typeface="+mn-lt"/>
                <a:cs typeface="Arial" panose="020B0604020202020204" pitchFamily="34" charset="0"/>
              </a:rPr>
              <a:t>Not only   </a:t>
            </a:r>
            <a:r>
              <a:rPr lang="en-US" altLang="en-US" b="1" dirty="0" smtClean="0">
                <a:latin typeface="+mn-lt"/>
                <a:cs typeface="Arial" panose="020B0604020202020204" pitchFamily="34" charset="0"/>
              </a:rPr>
              <a:t>		</a:t>
            </a:r>
            <a:r>
              <a:rPr lang="en-US" altLang="en-US" b="1" dirty="0" smtClean="0">
                <a:solidFill>
                  <a:srgbClr val="FFC000"/>
                </a:solidFill>
                <a:latin typeface="+mn-lt"/>
                <a:cs typeface="Arial" panose="020B0604020202020204" pitchFamily="34" charset="0"/>
              </a:rPr>
              <a:t>THAT</a:t>
            </a:r>
            <a:r>
              <a:rPr lang="en-US" altLang="en-US" b="1" dirty="0" smtClean="0">
                <a:latin typeface="+mn-lt"/>
                <a:cs typeface="Arial" panose="020B0604020202020204" pitchFamily="34" charset="0"/>
              </a:rPr>
              <a:t>  </a:t>
            </a:r>
            <a:r>
              <a:rPr lang="en-US" altLang="en-US" sz="4000" b="1" dirty="0" smtClean="0">
                <a:latin typeface="+mn-lt"/>
                <a:cs typeface="Arial" panose="020B0604020202020204" pitchFamily="34" charset="0"/>
              </a:rPr>
              <a:t> </a:t>
            </a:r>
            <a:r>
              <a:rPr lang="en-US" altLang="en-US" b="1" dirty="0" smtClean="0">
                <a:latin typeface="+mn-lt"/>
                <a:cs typeface="Arial" panose="020B0604020202020204" pitchFamily="34" charset="0"/>
              </a:rPr>
              <a:t> 		</a:t>
            </a:r>
            <a:r>
              <a:rPr lang="en-US" altLang="en-US" b="1" dirty="0" smtClean="0">
                <a:solidFill>
                  <a:schemeClr val="bg1">
                    <a:lumMod val="50000"/>
                  </a:schemeClr>
                </a:solidFill>
                <a:latin typeface="+mn-lt"/>
                <a:cs typeface="Arial" panose="020B0604020202020204" pitchFamily="34" charset="0"/>
              </a:rPr>
              <a:t>partnerships contribute</a:t>
            </a:r>
          </a:p>
          <a:p>
            <a:pPr>
              <a:lnSpc>
                <a:spcPct val="80000"/>
              </a:lnSpc>
              <a:spcBef>
                <a:spcPct val="0"/>
              </a:spcBef>
              <a:buClrTx/>
              <a:buSzTx/>
              <a:buFontTx/>
              <a:buNone/>
            </a:pPr>
            <a:r>
              <a:rPr lang="en-US" altLang="en-US" b="1" dirty="0">
                <a:solidFill>
                  <a:schemeClr val="bg1">
                    <a:lumMod val="50000"/>
                  </a:schemeClr>
                </a:solidFill>
                <a:latin typeface="+mn-lt"/>
                <a:cs typeface="Arial" panose="020B0604020202020204" pitchFamily="34" charset="0"/>
              </a:rPr>
              <a:t>	</a:t>
            </a:r>
            <a:r>
              <a:rPr lang="en-US" altLang="en-US" b="1" dirty="0" smtClean="0">
                <a:solidFill>
                  <a:schemeClr val="bg1">
                    <a:lumMod val="50000"/>
                  </a:schemeClr>
                </a:solidFill>
                <a:latin typeface="+mn-lt"/>
                <a:cs typeface="Arial" panose="020B0604020202020204" pitchFamily="34" charset="0"/>
              </a:rPr>
              <a:t>								to </a:t>
            </a:r>
            <a:r>
              <a:rPr lang="en-US" altLang="en-US" b="1" dirty="0">
                <a:solidFill>
                  <a:schemeClr val="bg1">
                    <a:lumMod val="50000"/>
                  </a:schemeClr>
                </a:solidFill>
                <a:latin typeface="+mn-lt"/>
                <a:cs typeface="Arial" panose="020B0604020202020204" pitchFamily="34" charset="0"/>
              </a:rPr>
              <a:t>good schools </a:t>
            </a:r>
            <a:r>
              <a:rPr lang="en-US" altLang="en-US" b="1" dirty="0" smtClean="0">
                <a:solidFill>
                  <a:schemeClr val="bg1">
                    <a:lumMod val="50000"/>
                  </a:schemeClr>
                </a:solidFill>
                <a:latin typeface="+mn-lt"/>
                <a:cs typeface="Arial" panose="020B0604020202020204" pitchFamily="34" charset="0"/>
              </a:rPr>
              <a:t>and</a:t>
            </a:r>
          </a:p>
          <a:p>
            <a:pPr>
              <a:lnSpc>
                <a:spcPct val="80000"/>
              </a:lnSpc>
              <a:spcBef>
                <a:spcPct val="0"/>
              </a:spcBef>
              <a:buClrTx/>
              <a:buSzTx/>
              <a:buFontTx/>
              <a:buNone/>
            </a:pPr>
            <a:r>
              <a:rPr lang="en-US" altLang="en-US" b="1" dirty="0">
                <a:solidFill>
                  <a:schemeClr val="bg1">
                    <a:lumMod val="50000"/>
                  </a:schemeClr>
                </a:solidFill>
                <a:latin typeface="+mn-lt"/>
                <a:cs typeface="Arial" panose="020B0604020202020204" pitchFamily="34" charset="0"/>
              </a:rPr>
              <a:t>	</a:t>
            </a:r>
            <a:r>
              <a:rPr lang="en-US" altLang="en-US" b="1" dirty="0" smtClean="0">
                <a:solidFill>
                  <a:schemeClr val="bg1">
                    <a:lumMod val="50000"/>
                  </a:schemeClr>
                </a:solidFill>
                <a:latin typeface="+mn-lt"/>
                <a:cs typeface="Arial" panose="020B0604020202020204" pitchFamily="34" charset="0"/>
              </a:rPr>
              <a:t>								successful students.</a:t>
            </a:r>
            <a:endParaRPr lang="en-US" altLang="en-US" b="1" i="1" dirty="0">
              <a:solidFill>
                <a:schemeClr val="bg1">
                  <a:lumMod val="50000"/>
                </a:schemeClr>
              </a:solidFill>
              <a:latin typeface="+mn-lt"/>
              <a:cs typeface="Arial" panose="020B0604020202020204" pitchFamily="34" charset="0"/>
            </a:endParaRPr>
          </a:p>
        </p:txBody>
      </p:sp>
      <p:sp>
        <p:nvSpPr>
          <p:cNvPr id="218115" name="Text Box 3"/>
          <p:cNvSpPr txBox="1">
            <a:spLocks noChangeArrowheads="1"/>
          </p:cNvSpPr>
          <p:nvPr/>
        </p:nvSpPr>
        <p:spPr bwMode="auto">
          <a:xfrm>
            <a:off x="228600" y="2819400"/>
            <a:ext cx="8915400" cy="8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nSpc>
                <a:spcPct val="80000"/>
              </a:lnSpc>
              <a:spcBef>
                <a:spcPct val="0"/>
              </a:spcBef>
              <a:buClrTx/>
              <a:buSzTx/>
              <a:buFontTx/>
              <a:buNone/>
            </a:pPr>
            <a:r>
              <a:rPr lang="en-US" altLang="en-US" b="1" dirty="0">
                <a:solidFill>
                  <a:schemeClr val="bg1">
                    <a:lumMod val="50000"/>
                  </a:schemeClr>
                </a:solidFill>
                <a:latin typeface="+mn-lt"/>
              </a:rPr>
              <a:t>But also  </a:t>
            </a:r>
            <a:r>
              <a:rPr lang="en-US" altLang="en-US" b="1" dirty="0" smtClean="0">
                <a:latin typeface="+mn-lt"/>
              </a:rPr>
              <a:t>		</a:t>
            </a:r>
            <a:r>
              <a:rPr lang="en-US" altLang="en-US" b="1" dirty="0" smtClean="0">
                <a:solidFill>
                  <a:srgbClr val="FFC000"/>
                </a:solidFill>
                <a:latin typeface="+mn-lt"/>
              </a:rPr>
              <a:t>WHAT</a:t>
            </a:r>
            <a:r>
              <a:rPr lang="en-US" altLang="en-US" b="1" dirty="0" smtClean="0">
                <a:latin typeface="+mn-lt"/>
              </a:rPr>
              <a:t>    	</a:t>
            </a:r>
            <a:r>
              <a:rPr lang="en-US" altLang="en-US" b="1" dirty="0" smtClean="0">
                <a:solidFill>
                  <a:schemeClr val="bg1">
                    <a:lumMod val="50000"/>
                  </a:schemeClr>
                </a:solidFill>
                <a:latin typeface="+mn-lt"/>
              </a:rPr>
              <a:t>is </a:t>
            </a:r>
            <a:r>
              <a:rPr lang="en-US" altLang="en-US" b="1" dirty="0">
                <a:solidFill>
                  <a:schemeClr val="bg1">
                    <a:lumMod val="50000"/>
                  </a:schemeClr>
                </a:solidFill>
                <a:latin typeface="+mn-lt"/>
              </a:rPr>
              <a:t>needed in an </a:t>
            </a:r>
            <a:r>
              <a:rPr lang="en-US" altLang="en-US" b="1" dirty="0" smtClean="0">
                <a:solidFill>
                  <a:schemeClr val="bg1">
                    <a:lumMod val="50000"/>
                  </a:schemeClr>
                </a:solidFill>
                <a:latin typeface="+mn-lt"/>
              </a:rPr>
              <a:t>excellent</a:t>
            </a:r>
          </a:p>
          <a:p>
            <a:pPr>
              <a:lnSpc>
                <a:spcPct val="80000"/>
              </a:lnSpc>
              <a:spcBef>
                <a:spcPct val="0"/>
              </a:spcBef>
              <a:buClrTx/>
              <a:buSzTx/>
              <a:buFontTx/>
              <a:buNone/>
            </a:pPr>
            <a:r>
              <a:rPr lang="en-US" altLang="en-US" b="1" dirty="0">
                <a:solidFill>
                  <a:schemeClr val="bg1">
                    <a:lumMod val="50000"/>
                  </a:schemeClr>
                </a:solidFill>
                <a:latin typeface="+mn-lt"/>
              </a:rPr>
              <a:t>	</a:t>
            </a:r>
            <a:r>
              <a:rPr lang="en-US" altLang="en-US" b="1" dirty="0" smtClean="0">
                <a:solidFill>
                  <a:schemeClr val="bg1">
                    <a:lumMod val="50000"/>
                  </a:schemeClr>
                </a:solidFill>
                <a:latin typeface="+mn-lt"/>
              </a:rPr>
              <a:t>								partnership program.  </a:t>
            </a:r>
            <a:endParaRPr lang="en-US" altLang="en-US" b="1" dirty="0">
              <a:solidFill>
                <a:schemeClr val="bg1">
                  <a:lumMod val="50000"/>
                </a:schemeClr>
              </a:solidFill>
              <a:latin typeface="+mn-lt"/>
            </a:endParaRPr>
          </a:p>
        </p:txBody>
      </p:sp>
      <p:sp>
        <p:nvSpPr>
          <p:cNvPr id="218116" name="Text Box 4"/>
          <p:cNvSpPr txBox="1">
            <a:spLocks noChangeArrowheads="1"/>
          </p:cNvSpPr>
          <p:nvPr/>
        </p:nvSpPr>
        <p:spPr bwMode="auto">
          <a:xfrm>
            <a:off x="228600" y="3933825"/>
            <a:ext cx="8915400" cy="170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nSpc>
                <a:spcPct val="80000"/>
              </a:lnSpc>
              <a:spcBef>
                <a:spcPct val="0"/>
              </a:spcBef>
              <a:buClrTx/>
              <a:buSzTx/>
              <a:buFontTx/>
              <a:buNone/>
            </a:pPr>
            <a:r>
              <a:rPr lang="en-US" altLang="en-US" sz="2800" b="1" dirty="0">
                <a:latin typeface="+mn-lt"/>
              </a:rPr>
              <a:t>   </a:t>
            </a:r>
            <a:r>
              <a:rPr lang="en-US" altLang="en-US" b="1" dirty="0">
                <a:solidFill>
                  <a:schemeClr val="bg1">
                    <a:lumMod val="50000"/>
                  </a:schemeClr>
                </a:solidFill>
                <a:latin typeface="+mn-lt"/>
              </a:rPr>
              <a:t>and…      </a:t>
            </a:r>
            <a:r>
              <a:rPr lang="en-US" altLang="en-US" b="1" dirty="0" smtClean="0">
                <a:latin typeface="+mn-lt"/>
              </a:rPr>
              <a:t>		</a:t>
            </a:r>
            <a:r>
              <a:rPr lang="en-US" altLang="en-US" b="1" dirty="0" smtClean="0">
                <a:solidFill>
                  <a:srgbClr val="FFC000"/>
                </a:solidFill>
                <a:latin typeface="+mn-lt"/>
              </a:rPr>
              <a:t>HOW</a:t>
            </a:r>
            <a:r>
              <a:rPr lang="en-US" altLang="en-US" b="1" dirty="0" smtClean="0">
                <a:latin typeface="+mn-lt"/>
              </a:rPr>
              <a:t>   </a:t>
            </a:r>
            <a:r>
              <a:rPr lang="en-US" altLang="en-US" sz="3600" b="1" dirty="0" smtClean="0">
                <a:latin typeface="+mn-lt"/>
              </a:rPr>
              <a:t>  	</a:t>
            </a:r>
            <a:r>
              <a:rPr lang="en-US" altLang="en-US" b="1" dirty="0" smtClean="0">
                <a:solidFill>
                  <a:schemeClr val="bg1">
                    <a:lumMod val="50000"/>
                  </a:schemeClr>
                </a:solidFill>
                <a:latin typeface="+mn-lt"/>
              </a:rPr>
              <a:t>to </a:t>
            </a:r>
            <a:r>
              <a:rPr lang="en-US" altLang="en-US" b="1" dirty="0">
                <a:solidFill>
                  <a:schemeClr val="bg1">
                    <a:lumMod val="50000"/>
                  </a:schemeClr>
                </a:solidFill>
                <a:latin typeface="+mn-lt"/>
              </a:rPr>
              <a:t>organize and </a:t>
            </a:r>
            <a:r>
              <a:rPr lang="en-US" altLang="en-US" b="1" dirty="0" smtClean="0">
                <a:solidFill>
                  <a:schemeClr val="bg1">
                    <a:lumMod val="50000"/>
                  </a:schemeClr>
                </a:solidFill>
                <a:latin typeface="+mn-lt"/>
              </a:rPr>
              <a:t>sustain</a:t>
            </a:r>
          </a:p>
          <a:p>
            <a:pPr>
              <a:lnSpc>
                <a:spcPct val="80000"/>
              </a:lnSpc>
              <a:spcBef>
                <a:spcPct val="0"/>
              </a:spcBef>
              <a:buClrTx/>
              <a:buSzTx/>
              <a:buFontTx/>
              <a:buNone/>
            </a:pPr>
            <a:r>
              <a:rPr lang="en-US" altLang="en-US" b="1" dirty="0">
                <a:solidFill>
                  <a:schemeClr val="bg1">
                    <a:lumMod val="50000"/>
                  </a:schemeClr>
                </a:solidFill>
                <a:latin typeface="+mn-lt"/>
              </a:rPr>
              <a:t>	</a:t>
            </a:r>
            <a:r>
              <a:rPr lang="en-US" altLang="en-US" b="1" dirty="0" smtClean="0">
                <a:solidFill>
                  <a:schemeClr val="bg1">
                    <a:lumMod val="50000"/>
                  </a:schemeClr>
                </a:solidFill>
                <a:latin typeface="+mn-lt"/>
              </a:rPr>
              <a:t>								high-quality </a:t>
            </a:r>
            <a:r>
              <a:rPr lang="en-US" altLang="en-US" b="1" dirty="0">
                <a:solidFill>
                  <a:schemeClr val="bg1">
                    <a:lumMod val="50000"/>
                  </a:schemeClr>
                </a:solidFill>
                <a:latin typeface="+mn-lt"/>
              </a:rPr>
              <a:t>and </a:t>
            </a:r>
            <a:r>
              <a:rPr lang="en-US" altLang="en-US" b="1" dirty="0" smtClean="0">
                <a:solidFill>
                  <a:schemeClr val="bg1">
                    <a:lumMod val="50000"/>
                  </a:schemeClr>
                </a:solidFill>
                <a:latin typeface="+mn-lt"/>
              </a:rPr>
              <a:t>effective</a:t>
            </a:r>
          </a:p>
          <a:p>
            <a:pPr>
              <a:lnSpc>
                <a:spcPct val="80000"/>
              </a:lnSpc>
              <a:spcBef>
                <a:spcPct val="0"/>
              </a:spcBef>
              <a:buClrTx/>
              <a:buSzTx/>
              <a:buFontTx/>
              <a:buNone/>
            </a:pPr>
            <a:r>
              <a:rPr lang="en-US" altLang="en-US" b="1" dirty="0">
                <a:solidFill>
                  <a:schemeClr val="bg1">
                    <a:lumMod val="50000"/>
                  </a:schemeClr>
                </a:solidFill>
                <a:latin typeface="+mn-lt"/>
              </a:rPr>
              <a:t>	</a:t>
            </a:r>
            <a:r>
              <a:rPr lang="en-US" altLang="en-US" b="1" dirty="0" smtClean="0">
                <a:solidFill>
                  <a:schemeClr val="bg1">
                    <a:lumMod val="50000"/>
                  </a:schemeClr>
                </a:solidFill>
                <a:latin typeface="+mn-lt"/>
              </a:rPr>
              <a:t>								programs </a:t>
            </a:r>
            <a:r>
              <a:rPr lang="en-US" altLang="en-US" b="1" dirty="0">
                <a:solidFill>
                  <a:schemeClr val="bg1">
                    <a:lumMod val="50000"/>
                  </a:schemeClr>
                </a:solidFill>
                <a:latin typeface="+mn-lt"/>
              </a:rPr>
              <a:t>of family </a:t>
            </a:r>
            <a:r>
              <a:rPr lang="en-US" altLang="en-US" b="1" dirty="0" smtClean="0">
                <a:solidFill>
                  <a:schemeClr val="bg1">
                    <a:lumMod val="50000"/>
                  </a:schemeClr>
                </a:solidFill>
                <a:latin typeface="+mn-lt"/>
              </a:rPr>
              <a:t>and</a:t>
            </a:r>
          </a:p>
          <a:p>
            <a:pPr>
              <a:lnSpc>
                <a:spcPct val="80000"/>
              </a:lnSpc>
              <a:spcBef>
                <a:spcPct val="0"/>
              </a:spcBef>
              <a:buClrTx/>
              <a:buSzTx/>
              <a:buFontTx/>
              <a:buNone/>
            </a:pPr>
            <a:r>
              <a:rPr lang="en-US" altLang="en-US" b="1" dirty="0">
                <a:solidFill>
                  <a:schemeClr val="bg1">
                    <a:lumMod val="50000"/>
                  </a:schemeClr>
                </a:solidFill>
                <a:latin typeface="+mn-lt"/>
              </a:rPr>
              <a:t>	</a:t>
            </a:r>
            <a:r>
              <a:rPr lang="en-US" altLang="en-US" b="1" dirty="0" smtClean="0">
                <a:solidFill>
                  <a:schemeClr val="bg1">
                    <a:lumMod val="50000"/>
                  </a:schemeClr>
                </a:solidFill>
                <a:latin typeface="+mn-lt"/>
              </a:rPr>
              <a:t>								community involvement.</a:t>
            </a:r>
            <a:endParaRPr lang="en-US" altLang="en-US" b="1" dirty="0">
              <a:solidFill>
                <a:schemeClr val="bg1">
                  <a:lumMod val="50000"/>
                </a:schemeClr>
              </a:solidFill>
              <a:latin typeface="+mn-lt"/>
            </a:endParaRPr>
          </a:p>
        </p:txBody>
      </p:sp>
      <p:sp>
        <p:nvSpPr>
          <p:cNvPr id="218118" name="Text Box 6"/>
          <p:cNvSpPr txBox="1">
            <a:spLocks noChangeArrowheads="1"/>
          </p:cNvSpPr>
          <p:nvPr/>
        </p:nvSpPr>
        <p:spPr bwMode="auto">
          <a:xfrm>
            <a:off x="304800" y="5795990"/>
            <a:ext cx="8534400"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lnSpc>
                <a:spcPct val="80000"/>
              </a:lnSpc>
              <a:spcBef>
                <a:spcPct val="0"/>
              </a:spcBef>
              <a:buClrTx/>
              <a:buSzTx/>
              <a:buFontTx/>
              <a:buNone/>
            </a:pPr>
            <a:r>
              <a:rPr lang="en-US" altLang="en-US" sz="2800" b="1" dirty="0">
                <a:solidFill>
                  <a:schemeClr val="accent1">
                    <a:lumMod val="50000"/>
                  </a:schemeClr>
                </a:solidFill>
                <a:latin typeface="+mn-lt"/>
              </a:rPr>
              <a:t>We must think in </a:t>
            </a:r>
            <a:r>
              <a:rPr lang="en-US" altLang="en-US" sz="2800" b="1" u="sng" dirty="0">
                <a:solidFill>
                  <a:schemeClr val="accent1">
                    <a:lumMod val="50000"/>
                  </a:schemeClr>
                </a:solidFill>
                <a:latin typeface="+mn-lt"/>
              </a:rPr>
              <a:t>new ways </a:t>
            </a:r>
            <a:r>
              <a:rPr lang="en-US" altLang="en-US" sz="2800" b="1" dirty="0">
                <a:solidFill>
                  <a:schemeClr val="accent1">
                    <a:lumMod val="50000"/>
                  </a:schemeClr>
                </a:solidFill>
                <a:latin typeface="+mn-lt"/>
              </a:rPr>
              <a:t>about leadership</a:t>
            </a:r>
          </a:p>
          <a:p>
            <a:pPr algn="ctr" eaLnBrk="1" hangingPunct="1">
              <a:lnSpc>
                <a:spcPct val="80000"/>
              </a:lnSpc>
              <a:spcBef>
                <a:spcPct val="0"/>
              </a:spcBef>
              <a:buClrTx/>
              <a:buSzTx/>
              <a:buFontTx/>
              <a:buNone/>
            </a:pPr>
            <a:r>
              <a:rPr lang="en-US" altLang="en-US" sz="2800" b="1" dirty="0">
                <a:solidFill>
                  <a:schemeClr val="accent1">
                    <a:lumMod val="50000"/>
                  </a:schemeClr>
                </a:solidFill>
                <a:latin typeface="+mn-lt"/>
              </a:rPr>
              <a:t>for partnerships </a:t>
            </a:r>
            <a:r>
              <a:rPr lang="en-US" altLang="en-US" sz="2800" b="1" dirty="0" smtClean="0">
                <a:solidFill>
                  <a:schemeClr val="accent1">
                    <a:lumMod val="50000"/>
                  </a:schemeClr>
                </a:solidFill>
                <a:latin typeface="+mn-lt"/>
              </a:rPr>
              <a:t>at all policy levels.</a:t>
            </a:r>
            <a:endParaRPr lang="en-US" altLang="en-US" sz="2800" dirty="0">
              <a:solidFill>
                <a:schemeClr val="accent1">
                  <a:lumMod val="50000"/>
                </a:schemeClr>
              </a:solidFill>
              <a:latin typeface="+mn-lt"/>
            </a:endParaRPr>
          </a:p>
        </p:txBody>
      </p:sp>
      <p:cxnSp>
        <p:nvCxnSpPr>
          <p:cNvPr id="4" name="Straight Connector 3"/>
          <p:cNvCxnSpPr/>
          <p:nvPr/>
        </p:nvCxnSpPr>
        <p:spPr>
          <a:xfrm>
            <a:off x="837373" y="2630488"/>
            <a:ext cx="7448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37373" y="3794203"/>
            <a:ext cx="7448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47757" y="5637213"/>
            <a:ext cx="744848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2024" y="192024"/>
            <a:ext cx="7886700" cy="806782"/>
          </a:xfrm>
        </p:spPr>
        <p:txBody>
          <a:bodyPr>
            <a:normAutofit fontScale="90000"/>
          </a:bodyPr>
          <a:lstStyle/>
          <a:p>
            <a:r>
              <a:rPr lang="en-US" dirty="0" smtClean="0"/>
              <a:t>What </a:t>
            </a:r>
            <a:r>
              <a:rPr lang="en-US" dirty="0"/>
              <a:t>is important  to know about </a:t>
            </a:r>
            <a:br>
              <a:rPr lang="en-US" dirty="0"/>
            </a:br>
            <a:r>
              <a:rPr lang="en-US" dirty="0"/>
              <a:t>school, family, and community partnerships? </a:t>
            </a:r>
            <a:br>
              <a:rPr lang="en-US" dirty="0"/>
            </a:br>
            <a:endParaRPr lang="en-US" dirty="0"/>
          </a:p>
        </p:txBody>
      </p:sp>
    </p:spTree>
    <p:extLst>
      <p:ext uri="{BB962C8B-B14F-4D97-AF65-F5344CB8AC3E}">
        <p14:creationId xmlns:p14="http://schemas.microsoft.com/office/powerpoint/2010/main" val="2229712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additive="base">
                                        <p:cTn id="7" dur="500" fill="hold"/>
                                        <p:tgtEl>
                                          <p:spTgt spid="218114"/>
                                        </p:tgtEl>
                                        <p:attrNameLst>
                                          <p:attrName>ppt_x</p:attrName>
                                        </p:attrNameLst>
                                      </p:cBhvr>
                                      <p:tavLst>
                                        <p:tav tm="0">
                                          <p:val>
                                            <p:strVal val="0-#ppt_w/2"/>
                                          </p:val>
                                        </p:tav>
                                        <p:tav tm="100000">
                                          <p:val>
                                            <p:strVal val="#ppt_x"/>
                                          </p:val>
                                        </p:tav>
                                      </p:tavLst>
                                    </p:anim>
                                    <p:anim calcmode="lin" valueType="num">
                                      <p:cBhvr additive="base">
                                        <p:cTn id="8" dur="500" fill="hold"/>
                                        <p:tgtEl>
                                          <p:spTgt spid="21811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18115"/>
                                        </p:tgtEl>
                                        <p:attrNameLst>
                                          <p:attrName>style.visibility</p:attrName>
                                        </p:attrNameLst>
                                      </p:cBhvr>
                                      <p:to>
                                        <p:strVal val="visible"/>
                                      </p:to>
                                    </p:set>
                                    <p:anim calcmode="lin" valueType="num">
                                      <p:cBhvr additive="base">
                                        <p:cTn id="16" dur="500" fill="hold"/>
                                        <p:tgtEl>
                                          <p:spTgt spid="218115"/>
                                        </p:tgtEl>
                                        <p:attrNameLst>
                                          <p:attrName>ppt_x</p:attrName>
                                        </p:attrNameLst>
                                      </p:cBhvr>
                                      <p:tavLst>
                                        <p:tav tm="0">
                                          <p:val>
                                            <p:strVal val="0-#ppt_w/2"/>
                                          </p:val>
                                        </p:tav>
                                        <p:tav tm="100000">
                                          <p:val>
                                            <p:strVal val="#ppt_x"/>
                                          </p:val>
                                        </p:tav>
                                      </p:tavLst>
                                    </p:anim>
                                    <p:anim calcmode="lin" valueType="num">
                                      <p:cBhvr additive="base">
                                        <p:cTn id="17" dur="500" fill="hold"/>
                                        <p:tgtEl>
                                          <p:spTgt spid="2181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8116"/>
                                        </p:tgtEl>
                                        <p:attrNameLst>
                                          <p:attrName>style.visibility</p:attrName>
                                        </p:attrNameLst>
                                      </p:cBhvr>
                                      <p:to>
                                        <p:strVal val="visible"/>
                                      </p:to>
                                    </p:set>
                                    <p:anim calcmode="lin" valueType="num">
                                      <p:cBhvr additive="base">
                                        <p:cTn id="25" dur="500" fill="hold"/>
                                        <p:tgtEl>
                                          <p:spTgt spid="218116"/>
                                        </p:tgtEl>
                                        <p:attrNameLst>
                                          <p:attrName>ppt_x</p:attrName>
                                        </p:attrNameLst>
                                      </p:cBhvr>
                                      <p:tavLst>
                                        <p:tav tm="0">
                                          <p:val>
                                            <p:strVal val="0-#ppt_w/2"/>
                                          </p:val>
                                        </p:tav>
                                        <p:tav tm="100000">
                                          <p:val>
                                            <p:strVal val="#ppt_x"/>
                                          </p:val>
                                        </p:tav>
                                      </p:tavLst>
                                    </p:anim>
                                    <p:anim calcmode="lin" valueType="num">
                                      <p:cBhvr additive="base">
                                        <p:cTn id="26" dur="500" fill="hold"/>
                                        <p:tgtEl>
                                          <p:spTgt spid="218116"/>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8118"/>
                                        </p:tgtEl>
                                        <p:attrNameLst>
                                          <p:attrName>style.visibility</p:attrName>
                                        </p:attrNameLst>
                                      </p:cBhvr>
                                      <p:to>
                                        <p:strVal val="visible"/>
                                      </p:to>
                                    </p:set>
                                    <p:anim calcmode="lin" valueType="num">
                                      <p:cBhvr additive="base">
                                        <p:cTn id="34" dur="500" fill="hold"/>
                                        <p:tgtEl>
                                          <p:spTgt spid="218118"/>
                                        </p:tgtEl>
                                        <p:attrNameLst>
                                          <p:attrName>ppt_x</p:attrName>
                                        </p:attrNameLst>
                                      </p:cBhvr>
                                      <p:tavLst>
                                        <p:tav tm="0">
                                          <p:val>
                                            <p:strVal val="#ppt_x"/>
                                          </p:val>
                                        </p:tav>
                                        <p:tav tm="100000">
                                          <p:val>
                                            <p:strVal val="#ppt_x"/>
                                          </p:val>
                                        </p:tav>
                                      </p:tavLst>
                                    </p:anim>
                                    <p:anim calcmode="lin" valueType="num">
                                      <p:cBhvr additive="base">
                                        <p:cTn id="35" dur="500" fill="hold"/>
                                        <p:tgtEl>
                                          <p:spTgt spid="218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p:bldP spid="218115" grpId="0"/>
      <p:bldP spid="218116" grpId="0"/>
      <p:bldP spid="2181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38010054"/>
              </p:ext>
            </p:extLst>
          </p:nvPr>
        </p:nvGraphicFramePr>
        <p:xfrm>
          <a:off x="-1841938" y="110358"/>
          <a:ext cx="12927724" cy="6716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10359" y="5817476"/>
            <a:ext cx="3026980" cy="984885"/>
          </a:xfrm>
          <a:prstGeom prst="rect">
            <a:avLst/>
          </a:prstGeom>
          <a:noFill/>
        </p:spPr>
        <p:txBody>
          <a:bodyPr wrap="square" rtlCol="0">
            <a:spAutoFit/>
          </a:bodyPr>
          <a:lstStyle/>
          <a:p>
            <a:r>
              <a:rPr lang="en-US" sz="1400" dirty="0" smtClean="0"/>
              <a:t>Adapted from:</a:t>
            </a:r>
          </a:p>
          <a:p>
            <a:r>
              <a:rPr lang="en-US" sz="1400" dirty="0" err="1" smtClean="0"/>
              <a:t>Trivette</a:t>
            </a:r>
            <a:r>
              <a:rPr lang="en-US" sz="1400" dirty="0" smtClean="0"/>
              <a:t>, 2012 (</a:t>
            </a:r>
            <a:r>
              <a:rPr lang="en-US" sz="1400" u="sng" dirty="0">
                <a:hlinkClick r:id="rId7"/>
              </a:rPr>
              <a:t>http://</a:t>
            </a:r>
            <a:r>
              <a:rPr lang="en-US" sz="1400" u="sng" dirty="0" smtClean="0">
                <a:hlinkClick r:id="rId7"/>
              </a:rPr>
              <a:t>www.signetwork.org/file_attachments/123/download</a:t>
            </a:r>
            <a:r>
              <a:rPr lang="en-US" sz="1600" u="sng" dirty="0" smtClean="0"/>
              <a:t>)</a:t>
            </a:r>
            <a:endParaRPr lang="en-US" sz="1600" dirty="0"/>
          </a:p>
        </p:txBody>
      </p:sp>
    </p:spTree>
    <p:extLst>
      <p:ext uri="{BB962C8B-B14F-4D97-AF65-F5344CB8AC3E}">
        <p14:creationId xmlns:p14="http://schemas.microsoft.com/office/powerpoint/2010/main" val="402426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p:cNvPicPr preferRelativeResize="0"/>
          <p:nvPr/>
        </p:nvPicPr>
        <p:blipFill>
          <a:blip r:embed="rId3">
            <a:alphaModFix/>
          </a:blip>
          <a:stretch>
            <a:fillRect/>
          </a:stretch>
        </p:blipFill>
        <p:spPr>
          <a:xfrm>
            <a:off x="3270553" y="1560827"/>
            <a:ext cx="5732770" cy="4407300"/>
          </a:xfrm>
          <a:prstGeom prst="rect">
            <a:avLst/>
          </a:prstGeom>
          <a:noFill/>
          <a:ln>
            <a:noFill/>
          </a:ln>
        </p:spPr>
      </p:pic>
      <p:sp>
        <p:nvSpPr>
          <p:cNvPr id="271" name="Shape 271"/>
          <p:cNvSpPr txBox="1">
            <a:spLocks noGrp="1"/>
          </p:cNvSpPr>
          <p:nvPr>
            <p:ph type="body" idx="1"/>
          </p:nvPr>
        </p:nvSpPr>
        <p:spPr>
          <a:xfrm>
            <a:off x="736200" y="1719077"/>
            <a:ext cx="8407800" cy="4407300"/>
          </a:xfrm>
          <a:prstGeom prst="rect">
            <a:avLst/>
          </a:prstGeom>
        </p:spPr>
        <p:txBody>
          <a:bodyPr lIns="91425" tIns="91425" rIns="91425" bIns="91425" anchor="t" anchorCtr="0">
            <a:noAutofit/>
          </a:bodyPr>
          <a:lstStyle/>
          <a:p>
            <a:pPr marL="0" lvl="0" indent="0" rtl="0">
              <a:spcBef>
                <a:spcPts val="0"/>
              </a:spcBef>
              <a:buNone/>
            </a:pPr>
            <a:endParaRPr dirty="0">
              <a:solidFill>
                <a:srgbClr val="000000"/>
              </a:solidFill>
              <a:highlight>
                <a:srgbClr val="FF0000"/>
              </a:highlight>
            </a:endParaRPr>
          </a:p>
          <a:p>
            <a:pPr marL="2103120" lvl="0" indent="-68580" rtl="0">
              <a:spcBef>
                <a:spcPts val="0"/>
              </a:spcBef>
              <a:buNone/>
            </a:pPr>
            <a:endParaRPr dirty="0">
              <a:solidFill>
                <a:srgbClr val="000000"/>
              </a:solidFill>
              <a:highlight>
                <a:srgbClr val="FF0000"/>
              </a:highlight>
            </a:endParaRPr>
          </a:p>
          <a:p>
            <a:pPr marL="2103120" lvl="0" indent="-68580" rtl="0">
              <a:spcBef>
                <a:spcPts val="0"/>
              </a:spcBef>
              <a:buNone/>
            </a:pPr>
            <a:endParaRPr dirty="0">
              <a:solidFill>
                <a:srgbClr val="000000"/>
              </a:solidFill>
              <a:highlight>
                <a:srgbClr val="FF0000"/>
              </a:highlight>
            </a:endParaRPr>
          </a:p>
          <a:p>
            <a:pPr marL="2103120" lvl="0" indent="-68580" rtl="0">
              <a:spcBef>
                <a:spcPts val="0"/>
              </a:spcBef>
              <a:buNone/>
            </a:pPr>
            <a:endParaRPr dirty="0">
              <a:solidFill>
                <a:srgbClr val="000000"/>
              </a:solidFill>
              <a:highlight>
                <a:srgbClr val="FF0000"/>
              </a:highlight>
            </a:endParaRPr>
          </a:p>
          <a:p>
            <a:pPr marL="2103120" lvl="0" indent="-68580" rtl="0">
              <a:spcBef>
                <a:spcPts val="0"/>
              </a:spcBef>
              <a:buNone/>
            </a:pPr>
            <a:endParaRPr dirty="0">
              <a:solidFill>
                <a:srgbClr val="000000"/>
              </a:solidFill>
              <a:highlight>
                <a:srgbClr val="FF0000"/>
              </a:highlight>
            </a:endParaRPr>
          </a:p>
          <a:p>
            <a:pPr marL="6217920" lvl="0" indent="-68579" rtl="0">
              <a:spcBef>
                <a:spcPts val="0"/>
              </a:spcBef>
              <a:buNone/>
            </a:pPr>
            <a:endParaRPr dirty="0">
              <a:solidFill>
                <a:srgbClr val="000000"/>
              </a:solidFill>
              <a:highlight>
                <a:srgbClr val="FF0000"/>
              </a:highlight>
            </a:endParaRPr>
          </a:p>
          <a:p>
            <a:pPr marL="5943600" lvl="0" indent="457200">
              <a:spcBef>
                <a:spcPts val="0"/>
              </a:spcBef>
              <a:buNone/>
            </a:pPr>
            <a:r>
              <a:rPr lang="en-US" dirty="0" smtClean="0">
                <a:solidFill>
                  <a:srgbClr val="000000"/>
                </a:solidFill>
                <a:highlight>
                  <a:srgbClr val="FF0000"/>
                </a:highlight>
              </a:rPr>
              <a:t>Intensive</a:t>
            </a:r>
          </a:p>
          <a:p>
            <a:pPr marL="5943600" lvl="0" indent="457200">
              <a:spcBef>
                <a:spcPts val="0"/>
              </a:spcBef>
              <a:buNone/>
            </a:pPr>
            <a:r>
              <a:rPr lang="en-US" dirty="0" smtClean="0">
                <a:solidFill>
                  <a:srgbClr val="000000"/>
                </a:solidFill>
                <a:highlight>
                  <a:srgbClr val="FFFF00"/>
                </a:highlight>
              </a:rPr>
              <a:t>Targeted</a:t>
            </a:r>
          </a:p>
          <a:p>
            <a:pPr marL="5943600" lvl="0" indent="457200">
              <a:spcBef>
                <a:spcPts val="0"/>
              </a:spcBef>
              <a:buNone/>
            </a:pPr>
            <a:r>
              <a:rPr lang="en-US" dirty="0" smtClean="0">
                <a:solidFill>
                  <a:srgbClr val="000000"/>
                </a:solidFill>
                <a:highlight>
                  <a:srgbClr val="93C47D"/>
                </a:highlight>
              </a:rPr>
              <a:t>Universal</a:t>
            </a:r>
            <a:endParaRPr lang="en-US" dirty="0">
              <a:solidFill>
                <a:srgbClr val="000000"/>
              </a:solidFill>
              <a:highlight>
                <a:srgbClr val="93C47D"/>
              </a:highlight>
            </a:endParaRPr>
          </a:p>
        </p:txBody>
      </p:sp>
      <p:sp>
        <p:nvSpPr>
          <p:cNvPr id="272" name="Shape 272"/>
          <p:cNvSpPr txBox="1">
            <a:spLocks noGrp="1"/>
          </p:cNvSpPr>
          <p:nvPr>
            <p:ph type="title"/>
          </p:nvPr>
        </p:nvSpPr>
        <p:spPr>
          <a:xfrm>
            <a:off x="321784" y="1"/>
            <a:ext cx="8822216" cy="928468"/>
          </a:xfrm>
          <a:prstGeom prst="rect">
            <a:avLst/>
          </a:prstGeom>
        </p:spPr>
        <p:txBody>
          <a:bodyPr lIns="91425" tIns="91425" rIns="91425" bIns="91425" anchor="ctr" anchorCtr="0">
            <a:noAutofit/>
          </a:bodyPr>
          <a:lstStyle/>
          <a:p>
            <a:pPr lvl="0">
              <a:spcBef>
                <a:spcPts val="0"/>
              </a:spcBef>
              <a:buNone/>
            </a:pPr>
            <a:r>
              <a:rPr lang="en-US" sz="2400" dirty="0"/>
              <a:t>Promising Practices </a:t>
            </a:r>
            <a:r>
              <a:rPr lang="en-US" sz="2400" dirty="0" smtClean="0"/>
              <a:t>within a</a:t>
            </a:r>
            <a:br>
              <a:rPr lang="en-US" sz="2400" dirty="0" smtClean="0"/>
            </a:br>
            <a:r>
              <a:rPr lang="en-US" sz="2400" dirty="0" smtClean="0"/>
              <a:t>Multi-Tiered</a:t>
            </a:r>
            <a:r>
              <a:rPr lang="en-US" sz="2400" dirty="0"/>
              <a:t> </a:t>
            </a:r>
            <a:r>
              <a:rPr lang="en-US" sz="2400" dirty="0" smtClean="0"/>
              <a:t>System </a:t>
            </a:r>
            <a:r>
              <a:rPr lang="en-US" sz="2400" dirty="0"/>
              <a:t>of Supports</a:t>
            </a:r>
          </a:p>
        </p:txBody>
      </p:sp>
      <p:sp>
        <p:nvSpPr>
          <p:cNvPr id="273" name="Shape 273"/>
          <p:cNvSpPr txBox="1"/>
          <p:nvPr/>
        </p:nvSpPr>
        <p:spPr>
          <a:xfrm>
            <a:off x="321784" y="1167619"/>
            <a:ext cx="4067336" cy="4972826"/>
          </a:xfrm>
          <a:prstGeom prst="rect">
            <a:avLst/>
          </a:prstGeom>
          <a:noFill/>
          <a:ln>
            <a:noFill/>
          </a:ln>
        </p:spPr>
        <p:txBody>
          <a:bodyPr lIns="91425" tIns="91425" rIns="91425" bIns="91425" anchor="ctr" anchorCtr="0">
            <a:noAutofit/>
          </a:bodyPr>
          <a:lstStyle/>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Crisis Intervention Team</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Public Information Officer</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Parent Resource Night</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Parent Liaison</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Math Night/ Literacy Night</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4th of July Fun Run</a:t>
            </a:r>
          </a:p>
          <a:p>
            <a:pPr marL="338138" lvl="0" indent="-225425" rtl="0">
              <a:spcBef>
                <a:spcPts val="600"/>
              </a:spcBef>
              <a:buFont typeface="Wingdings" panose="05000000000000000000" pitchFamily="2" charset="2"/>
              <a:buChar char="§"/>
            </a:pPr>
            <a:r>
              <a:rPr lang="en-US" sz="2400" b="1" dirty="0" err="1">
                <a:solidFill>
                  <a:schemeClr val="dk1"/>
                </a:solidFill>
                <a:latin typeface="Calibri"/>
                <a:ea typeface="Calibri"/>
                <a:cs typeface="Calibri"/>
                <a:sym typeface="Calibri"/>
              </a:rPr>
              <a:t>PenPal</a:t>
            </a:r>
            <a:r>
              <a:rPr lang="en-US" sz="2400" b="1" dirty="0">
                <a:solidFill>
                  <a:schemeClr val="dk1"/>
                </a:solidFill>
                <a:latin typeface="Calibri"/>
                <a:ea typeface="Calibri"/>
                <a:cs typeface="Calibri"/>
                <a:sym typeface="Calibri"/>
              </a:rPr>
              <a:t> Service Project</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Poverty Simulator</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Parent Classes</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Professional Development</a:t>
            </a:r>
          </a:p>
          <a:p>
            <a:pPr marL="338138" lvl="0" indent="-225425" rtl="0">
              <a:spcBef>
                <a:spcPts val="600"/>
              </a:spcBef>
              <a:buFont typeface="Wingdings" panose="05000000000000000000" pitchFamily="2" charset="2"/>
              <a:buChar char="§"/>
            </a:pPr>
            <a:r>
              <a:rPr lang="en-US" sz="2400" b="1" dirty="0">
                <a:solidFill>
                  <a:schemeClr val="dk1"/>
                </a:solidFill>
                <a:latin typeface="Calibri"/>
                <a:ea typeface="Calibri"/>
                <a:cs typeface="Calibri"/>
                <a:sym typeface="Calibri"/>
              </a:rPr>
              <a:t>YMCA Bus </a:t>
            </a:r>
          </a:p>
        </p:txBody>
      </p:sp>
    </p:spTree>
    <p:extLst>
      <p:ext uri="{BB962C8B-B14F-4D97-AF65-F5344CB8AC3E}">
        <p14:creationId xmlns:p14="http://schemas.microsoft.com/office/powerpoint/2010/main" val="2758854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idx="1"/>
          </p:nvPr>
        </p:nvSpPr>
        <p:spPr>
          <a:xfrm>
            <a:off x="628650" y="1297403"/>
            <a:ext cx="7886700" cy="5037025"/>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marL="0" lvl="0" indent="0" rtl="0">
              <a:spcBef>
                <a:spcPts val="0"/>
              </a:spcBef>
              <a:buNone/>
            </a:pPr>
            <a:endParaRPr/>
          </a:p>
          <a:p>
            <a:pPr marL="0" lvl="0" indent="0">
              <a:spcBef>
                <a:spcPts val="0"/>
              </a:spcBef>
              <a:buNone/>
            </a:pPr>
            <a:endParaRPr/>
          </a:p>
        </p:txBody>
      </p:sp>
      <p:sp>
        <p:nvSpPr>
          <p:cNvPr id="2" name="Title 1"/>
          <p:cNvSpPr>
            <a:spLocks noGrp="1"/>
          </p:cNvSpPr>
          <p:nvPr>
            <p:ph type="title"/>
          </p:nvPr>
        </p:nvSpPr>
        <p:spPr>
          <a:xfrm>
            <a:off x="192024" y="98474"/>
            <a:ext cx="7886700" cy="731520"/>
          </a:xfrm>
        </p:spPr>
        <p:txBody>
          <a:bodyPr>
            <a:normAutofit/>
          </a:bodyPr>
          <a:lstStyle/>
          <a:p>
            <a:r>
              <a:rPr lang="en-US" sz="3200" dirty="0"/>
              <a:t>Case Studies</a:t>
            </a:r>
          </a:p>
        </p:txBody>
      </p:sp>
      <p:pic>
        <p:nvPicPr>
          <p:cNvPr id="281" name="Shape 281" descr="boy portrait male person young ..."/>
          <p:cNvPicPr preferRelativeResize="0"/>
          <p:nvPr/>
        </p:nvPicPr>
        <p:blipFill>
          <a:blip r:embed="rId3">
            <a:alphaModFix/>
          </a:blip>
          <a:stretch>
            <a:fillRect/>
          </a:stretch>
        </p:blipFill>
        <p:spPr>
          <a:xfrm>
            <a:off x="5407399" y="3483553"/>
            <a:ext cx="3355000" cy="2233924"/>
          </a:xfrm>
          <a:prstGeom prst="rect">
            <a:avLst/>
          </a:prstGeom>
          <a:noFill/>
          <a:ln>
            <a:noFill/>
          </a:ln>
        </p:spPr>
      </p:pic>
      <p:pic>
        <p:nvPicPr>
          <p:cNvPr id="282" name="Shape 282" descr="young boy, face, blonde"/>
          <p:cNvPicPr preferRelativeResize="0"/>
          <p:nvPr/>
        </p:nvPicPr>
        <p:blipFill>
          <a:blip r:embed="rId4">
            <a:alphaModFix/>
          </a:blip>
          <a:stretch>
            <a:fillRect/>
          </a:stretch>
        </p:blipFill>
        <p:spPr>
          <a:xfrm>
            <a:off x="98674" y="3894153"/>
            <a:ext cx="2745625" cy="1974075"/>
          </a:xfrm>
          <a:prstGeom prst="rect">
            <a:avLst/>
          </a:prstGeom>
          <a:noFill/>
          <a:ln>
            <a:noFill/>
          </a:ln>
        </p:spPr>
      </p:pic>
      <p:pic>
        <p:nvPicPr>
          <p:cNvPr id="283" name="Shape 283" descr="File:Young student, India.jpg"/>
          <p:cNvPicPr preferRelativeResize="0"/>
          <p:nvPr/>
        </p:nvPicPr>
        <p:blipFill>
          <a:blip r:embed="rId5">
            <a:alphaModFix/>
          </a:blip>
          <a:stretch>
            <a:fillRect/>
          </a:stretch>
        </p:blipFill>
        <p:spPr>
          <a:xfrm>
            <a:off x="469198" y="1206752"/>
            <a:ext cx="2278124" cy="2384674"/>
          </a:xfrm>
          <a:prstGeom prst="rect">
            <a:avLst/>
          </a:prstGeom>
          <a:noFill/>
          <a:ln>
            <a:noFill/>
          </a:ln>
        </p:spPr>
      </p:pic>
      <p:pic>
        <p:nvPicPr>
          <p:cNvPr id="284" name="Shape 284" descr="girl teen female young people ..."/>
          <p:cNvPicPr preferRelativeResize="0"/>
          <p:nvPr/>
        </p:nvPicPr>
        <p:blipFill>
          <a:blip r:embed="rId6">
            <a:alphaModFix/>
          </a:blip>
          <a:stretch>
            <a:fillRect/>
          </a:stretch>
        </p:blipFill>
        <p:spPr>
          <a:xfrm>
            <a:off x="6340799" y="1585546"/>
            <a:ext cx="2146099" cy="1627081"/>
          </a:xfrm>
          <a:prstGeom prst="rect">
            <a:avLst/>
          </a:prstGeom>
          <a:noFill/>
          <a:ln>
            <a:noFill/>
          </a:ln>
        </p:spPr>
      </p:pic>
      <p:pic>
        <p:nvPicPr>
          <p:cNvPr id="285" name="Shape 285" descr="Teenager, Boy, Young People, ..."/>
          <p:cNvPicPr preferRelativeResize="0"/>
          <p:nvPr/>
        </p:nvPicPr>
        <p:blipFill rotWithShape="1">
          <a:blip r:embed="rId7">
            <a:alphaModFix/>
          </a:blip>
          <a:srcRect l="9696" r="9704"/>
          <a:stretch/>
        </p:blipFill>
        <p:spPr>
          <a:xfrm>
            <a:off x="2484186" y="1746827"/>
            <a:ext cx="1759725" cy="2910949"/>
          </a:xfrm>
          <a:prstGeom prst="rect">
            <a:avLst/>
          </a:prstGeom>
          <a:noFill/>
          <a:ln>
            <a:noFill/>
          </a:ln>
        </p:spPr>
      </p:pic>
      <p:pic>
        <p:nvPicPr>
          <p:cNvPr id="286" name="Shape 286" descr="Kid, Boy, Male, Young, Child, ..."/>
          <p:cNvPicPr preferRelativeResize="0"/>
          <p:nvPr/>
        </p:nvPicPr>
        <p:blipFill rotWithShape="1">
          <a:blip r:embed="rId8">
            <a:alphaModFix/>
          </a:blip>
          <a:srcRect l="27777" r="27777"/>
          <a:stretch/>
        </p:blipFill>
        <p:spPr>
          <a:xfrm>
            <a:off x="4301498" y="2404652"/>
            <a:ext cx="2039299" cy="3058950"/>
          </a:xfrm>
          <a:prstGeom prst="rect">
            <a:avLst/>
          </a:prstGeom>
          <a:noFill/>
          <a:ln>
            <a:noFill/>
          </a:ln>
        </p:spPr>
      </p:pic>
    </p:spTree>
    <p:extLst>
      <p:ext uri="{BB962C8B-B14F-4D97-AF65-F5344CB8AC3E}">
        <p14:creationId xmlns:p14="http://schemas.microsoft.com/office/powerpoint/2010/main" val="23369604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81000" y="0"/>
            <a:ext cx="8381400" cy="928048"/>
          </a:xfrm>
          <a:prstGeom prst="rect">
            <a:avLst/>
          </a:prstGeom>
        </p:spPr>
        <p:txBody>
          <a:bodyPr lIns="91425" tIns="91425" rIns="91425" bIns="91425" anchor="ctr" anchorCtr="0">
            <a:noAutofit/>
          </a:bodyPr>
          <a:lstStyle/>
          <a:p>
            <a:pPr lvl="0">
              <a:spcBef>
                <a:spcPts val="0"/>
              </a:spcBef>
              <a:buNone/>
            </a:pPr>
            <a:r>
              <a:rPr lang="en-US" dirty="0"/>
              <a:t>Reaching Results</a:t>
            </a:r>
          </a:p>
        </p:txBody>
      </p:sp>
      <p:sp>
        <p:nvSpPr>
          <p:cNvPr id="293" name="Shape 293"/>
          <p:cNvSpPr/>
          <p:nvPr/>
        </p:nvSpPr>
        <p:spPr>
          <a:xfrm>
            <a:off x="2770841" y="2611480"/>
            <a:ext cx="3474720" cy="2138100"/>
          </a:xfrm>
          <a:prstGeom prst="ellipse">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3600" dirty="0">
                <a:solidFill>
                  <a:schemeClr val="bg1"/>
                </a:solidFill>
              </a:rPr>
              <a:t>Promising </a:t>
            </a:r>
            <a:r>
              <a:rPr lang="en-US" sz="3600" dirty="0" smtClean="0">
                <a:solidFill>
                  <a:schemeClr val="bg1"/>
                </a:solidFill>
              </a:rPr>
              <a:t>Practices</a:t>
            </a:r>
            <a:endParaRPr lang="en-US" sz="3600" dirty="0">
              <a:solidFill>
                <a:schemeClr val="bg1"/>
              </a:solidFill>
            </a:endParaRPr>
          </a:p>
        </p:txBody>
      </p:sp>
      <p:sp>
        <p:nvSpPr>
          <p:cNvPr id="294" name="Shape 294"/>
          <p:cNvSpPr/>
          <p:nvPr/>
        </p:nvSpPr>
        <p:spPr>
          <a:xfrm>
            <a:off x="3426326" y="938304"/>
            <a:ext cx="2286000" cy="146304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800" dirty="0"/>
              <a:t>Standard 1:</a:t>
            </a:r>
          </a:p>
          <a:p>
            <a:pPr lvl="0" algn="ctr">
              <a:spcBef>
                <a:spcPts val="0"/>
              </a:spcBef>
              <a:buNone/>
            </a:pPr>
            <a:r>
              <a:rPr lang="en-US" sz="2800" dirty="0"/>
              <a:t>Welcoming All Families</a:t>
            </a:r>
          </a:p>
        </p:txBody>
      </p:sp>
      <p:sp>
        <p:nvSpPr>
          <p:cNvPr id="295" name="Shape 295"/>
          <p:cNvSpPr/>
          <p:nvPr/>
        </p:nvSpPr>
        <p:spPr>
          <a:xfrm>
            <a:off x="6297326" y="1669824"/>
            <a:ext cx="2300667" cy="1426695"/>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a:t>Standard 2:</a:t>
            </a:r>
          </a:p>
          <a:p>
            <a:pPr lvl="0" algn="ctr">
              <a:spcBef>
                <a:spcPts val="0"/>
              </a:spcBef>
              <a:buNone/>
            </a:pPr>
            <a:r>
              <a:rPr lang="en-US" sz="2400" dirty="0"/>
              <a:t>Communicating Effectively</a:t>
            </a:r>
          </a:p>
        </p:txBody>
      </p:sp>
      <p:sp>
        <p:nvSpPr>
          <p:cNvPr id="296" name="Shape 296"/>
          <p:cNvSpPr/>
          <p:nvPr/>
        </p:nvSpPr>
        <p:spPr>
          <a:xfrm>
            <a:off x="408884" y="1625375"/>
            <a:ext cx="2060400" cy="1471144"/>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2400" dirty="0"/>
              <a:t>Standard 6:</a:t>
            </a:r>
          </a:p>
          <a:p>
            <a:pPr lvl="0" algn="ctr">
              <a:spcBef>
                <a:spcPts val="0"/>
              </a:spcBef>
              <a:buNone/>
            </a:pPr>
            <a:r>
              <a:rPr lang="en-US" sz="2400" dirty="0"/>
              <a:t>Collaborating With The Community</a:t>
            </a:r>
          </a:p>
        </p:txBody>
      </p:sp>
      <p:sp>
        <p:nvSpPr>
          <p:cNvPr id="297" name="Shape 297"/>
          <p:cNvSpPr/>
          <p:nvPr/>
        </p:nvSpPr>
        <p:spPr>
          <a:xfrm>
            <a:off x="144792" y="3995473"/>
            <a:ext cx="2286000" cy="1371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a:t>Standard 5:</a:t>
            </a:r>
          </a:p>
          <a:p>
            <a:pPr lvl="0" algn="ctr">
              <a:spcBef>
                <a:spcPts val="0"/>
              </a:spcBef>
              <a:buNone/>
            </a:pPr>
            <a:r>
              <a:rPr lang="en-US" sz="2400" dirty="0"/>
              <a:t>Sharing Power</a:t>
            </a:r>
          </a:p>
        </p:txBody>
      </p:sp>
      <p:sp>
        <p:nvSpPr>
          <p:cNvPr id="298" name="Shape 298"/>
          <p:cNvSpPr/>
          <p:nvPr/>
        </p:nvSpPr>
        <p:spPr>
          <a:xfrm>
            <a:off x="6610425" y="3927303"/>
            <a:ext cx="2286000" cy="1507941"/>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a:t>Standard 3:</a:t>
            </a:r>
          </a:p>
          <a:p>
            <a:pPr lvl="0" algn="ctr">
              <a:spcBef>
                <a:spcPts val="0"/>
              </a:spcBef>
              <a:buNone/>
            </a:pPr>
            <a:r>
              <a:rPr lang="en-US" sz="2400" dirty="0"/>
              <a:t>Supporting Student Success</a:t>
            </a:r>
          </a:p>
        </p:txBody>
      </p:sp>
      <p:sp>
        <p:nvSpPr>
          <p:cNvPr id="299" name="Shape 299"/>
          <p:cNvSpPr/>
          <p:nvPr/>
        </p:nvSpPr>
        <p:spPr>
          <a:xfrm>
            <a:off x="3304076" y="5064694"/>
            <a:ext cx="2408250" cy="1358761"/>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a:t>Standard 4:</a:t>
            </a:r>
          </a:p>
          <a:p>
            <a:pPr lvl="0" algn="ctr">
              <a:spcBef>
                <a:spcPts val="0"/>
              </a:spcBef>
              <a:buNone/>
            </a:pPr>
            <a:r>
              <a:rPr lang="en-US" sz="2400" dirty="0"/>
              <a:t>Speaking Up For Every Child</a:t>
            </a:r>
          </a:p>
        </p:txBody>
      </p:sp>
      <p:sp>
        <p:nvSpPr>
          <p:cNvPr id="300" name="Shape 300"/>
          <p:cNvSpPr txBox="1"/>
          <p:nvPr/>
        </p:nvSpPr>
        <p:spPr>
          <a:xfrm>
            <a:off x="2203775" y="1933275"/>
            <a:ext cx="16500" cy="40200"/>
          </a:xfrm>
          <a:prstGeom prst="rect">
            <a:avLst/>
          </a:prstGeom>
          <a:noFill/>
          <a:ln>
            <a:noFill/>
          </a:ln>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92856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6948" y="1009934"/>
            <a:ext cx="8567224" cy="5545611"/>
          </a:xfrm>
        </p:spPr>
        <p:txBody>
          <a:bodyPr>
            <a:normAutofit fontScale="92500" lnSpcReduction="10000"/>
          </a:bodyPr>
          <a:lstStyle/>
          <a:p>
            <a:pPr marL="463550" lvl="1" indent="-182563">
              <a:spcBef>
                <a:spcPts val="1200"/>
              </a:spcBef>
            </a:pPr>
            <a:r>
              <a:rPr lang="en-US" sz="2600" b="1" dirty="0" smtClean="0"/>
              <a:t>Family/Parent </a:t>
            </a:r>
            <a:r>
              <a:rPr lang="en-US" sz="2600" b="1" dirty="0"/>
              <a:t>Resources: </a:t>
            </a:r>
            <a:r>
              <a:rPr lang="en-US" sz="2600" b="1" dirty="0">
                <a:hlinkClick r:id="rId3"/>
              </a:rPr>
              <a:t>http://</a:t>
            </a:r>
            <a:r>
              <a:rPr lang="en-US" sz="2600" b="1" dirty="0" smtClean="0">
                <a:hlinkClick r:id="rId3"/>
              </a:rPr>
              <a:t>www.cde.state.co.us/resourcesforparents</a:t>
            </a:r>
            <a:endParaRPr lang="en-US" sz="2600" b="1" dirty="0"/>
          </a:p>
          <a:p>
            <a:pPr marL="463550" lvl="1" indent="-182563">
              <a:spcBef>
                <a:spcPts val="1200"/>
              </a:spcBef>
            </a:pPr>
            <a:r>
              <a:rPr lang="en-US" sz="2600" b="1" dirty="0" smtClean="0"/>
              <a:t>Training Resources: </a:t>
            </a:r>
            <a:r>
              <a:rPr lang="en-US" sz="2600" b="1" dirty="0" smtClean="0">
                <a:hlinkClick r:id="rId4"/>
              </a:rPr>
              <a:t>http</a:t>
            </a:r>
            <a:r>
              <a:rPr lang="en-US" sz="2600" b="1" dirty="0">
                <a:hlinkClick r:id="rId4"/>
              </a:rPr>
              <a:t>://</a:t>
            </a:r>
            <a:r>
              <a:rPr lang="en-US" sz="2600" b="1" dirty="0" smtClean="0">
                <a:hlinkClick r:id="rId4"/>
              </a:rPr>
              <a:t>www.cde.state.co.us/uip/familyengagement</a:t>
            </a:r>
            <a:endParaRPr lang="en-US" sz="2600" b="1" dirty="0" smtClean="0"/>
          </a:p>
          <a:p>
            <a:pPr marL="463550" lvl="1" indent="-182563">
              <a:spcBef>
                <a:spcPts val="1200"/>
              </a:spcBef>
            </a:pPr>
            <a:r>
              <a:rPr lang="en-US" sz="2600" b="1" dirty="0" smtClean="0"/>
              <a:t>Promising </a:t>
            </a:r>
            <a:r>
              <a:rPr lang="en-US" sz="2600" b="1" dirty="0"/>
              <a:t>Partnership Practices: </a:t>
            </a:r>
            <a:r>
              <a:rPr lang="en-US" sz="2600" b="1" dirty="0">
                <a:hlinkClick r:id="rId5"/>
              </a:rPr>
              <a:t>http://</a:t>
            </a:r>
            <a:r>
              <a:rPr lang="en-US" sz="2600" b="1" dirty="0" smtClean="0">
                <a:hlinkClick r:id="rId5"/>
              </a:rPr>
              <a:t>www.cde.state.co.us/uip/promising</a:t>
            </a:r>
            <a:endParaRPr lang="en-US" sz="2600" b="1" dirty="0"/>
          </a:p>
          <a:p>
            <a:pPr marL="463550" lvl="1" indent="-182563">
              <a:spcBef>
                <a:spcPts val="1200"/>
              </a:spcBef>
            </a:pPr>
            <a:r>
              <a:rPr lang="en-US" sz="2600" b="1" dirty="0" smtClean="0"/>
              <a:t>Survey: </a:t>
            </a:r>
            <a:r>
              <a:rPr lang="en-US" sz="2600" b="1" dirty="0" smtClean="0">
                <a:hlinkClick r:id="rId6"/>
              </a:rPr>
              <a:t>http</a:t>
            </a:r>
            <a:r>
              <a:rPr lang="en-US" sz="2600" b="1" dirty="0">
                <a:hlinkClick r:id="rId6"/>
              </a:rPr>
              <a:t>://</a:t>
            </a:r>
            <a:r>
              <a:rPr lang="en-US" sz="2600" b="1" dirty="0" smtClean="0">
                <a:hlinkClick r:id="rId6"/>
              </a:rPr>
              <a:t>www.cde.state.co.us/uip/school_family_community_partnership_survey</a:t>
            </a:r>
            <a:endParaRPr lang="en-US" sz="2600" b="1" dirty="0" smtClean="0"/>
          </a:p>
          <a:p>
            <a:pPr marL="463550" lvl="1" indent="-182563">
              <a:spcBef>
                <a:spcPts val="1200"/>
              </a:spcBef>
            </a:pPr>
            <a:r>
              <a:rPr lang="en-US" sz="2600" b="1" dirty="0" smtClean="0"/>
              <a:t>Colorado Academic Standards </a:t>
            </a:r>
            <a:r>
              <a:rPr lang="en-US" sz="2600" b="1" dirty="0"/>
              <a:t>Parent Guides: </a:t>
            </a:r>
            <a:r>
              <a:rPr lang="en-US" sz="2600" b="1" dirty="0">
                <a:hlinkClick r:id="rId7"/>
              </a:rPr>
              <a:t>https://</a:t>
            </a:r>
            <a:r>
              <a:rPr lang="en-US" sz="2600" b="1" dirty="0" smtClean="0">
                <a:hlinkClick r:id="rId7"/>
              </a:rPr>
              <a:t>www.cde.state.co.us/standardsandinstruction/guidestostandards</a:t>
            </a:r>
            <a:endParaRPr lang="en-US" sz="2600" b="1" dirty="0" smtClean="0"/>
          </a:p>
          <a:p>
            <a:pPr marL="463550" lvl="1" indent="-182563">
              <a:spcBef>
                <a:spcPts val="1200"/>
              </a:spcBef>
            </a:pPr>
            <a:r>
              <a:rPr lang="en-US" sz="2600" b="1" dirty="0" smtClean="0"/>
              <a:t>Teachers Involve Parents in Schoolwork (TIPS)</a:t>
            </a:r>
            <a:br>
              <a:rPr lang="en-US" sz="2600" b="1" dirty="0" smtClean="0"/>
            </a:br>
            <a:r>
              <a:rPr lang="en-US" sz="2600" b="1" dirty="0" smtClean="0"/>
              <a:t>Interactive Homework: </a:t>
            </a:r>
            <a:r>
              <a:rPr lang="en-US" sz="2600" b="1" dirty="0" smtClean="0">
                <a:hlinkClick r:id="rId8"/>
              </a:rPr>
              <a:t>http://www.cde.state.co.us/uip/tips_interactive_homework</a:t>
            </a:r>
            <a:r>
              <a:rPr lang="en-US" sz="2600" b="1" dirty="0" smtClean="0"/>
              <a:t> </a:t>
            </a:r>
          </a:p>
          <a:p>
            <a:pPr marL="365760" lvl="1" indent="0">
              <a:buNone/>
            </a:pPr>
            <a:endParaRPr lang="en-US" b="1" dirty="0" smtClean="0"/>
          </a:p>
        </p:txBody>
      </p:sp>
      <p:sp>
        <p:nvSpPr>
          <p:cNvPr id="3" name="Title 2"/>
          <p:cNvSpPr>
            <a:spLocks noGrp="1"/>
          </p:cNvSpPr>
          <p:nvPr>
            <p:ph type="title"/>
          </p:nvPr>
        </p:nvSpPr>
        <p:spPr/>
        <p:txBody>
          <a:bodyPr/>
          <a:lstStyle/>
          <a:p>
            <a:r>
              <a:rPr lang="en-US" dirty="0" smtClean="0"/>
              <a:t>CDE Resources</a:t>
            </a:r>
            <a:endParaRPr lang="en-US" dirty="0"/>
          </a:p>
        </p:txBody>
      </p:sp>
    </p:spTree>
    <p:extLst>
      <p:ext uri="{BB962C8B-B14F-4D97-AF65-F5344CB8AC3E}">
        <p14:creationId xmlns:p14="http://schemas.microsoft.com/office/powerpoint/2010/main" val="3540775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sz="2600" dirty="0" smtClean="0"/>
              <a:t>Dual Capacity Framework: </a:t>
            </a:r>
            <a:r>
              <a:rPr lang="en-US" sz="2600" dirty="0" smtClean="0">
                <a:hlinkClick r:id="rId2"/>
              </a:rPr>
              <a:t>http</a:t>
            </a:r>
            <a:r>
              <a:rPr lang="en-US" sz="2600" dirty="0">
                <a:hlinkClick r:id="rId2"/>
              </a:rPr>
              <a:t>://www.sedl.org/pubs/framework</a:t>
            </a:r>
            <a:r>
              <a:rPr lang="en-US" sz="2600" dirty="0" smtClean="0">
                <a:hlinkClick r:id="rId2"/>
              </a:rPr>
              <a:t>/</a:t>
            </a:r>
            <a:endParaRPr lang="en-US" sz="2600" dirty="0" smtClean="0"/>
          </a:p>
          <a:p>
            <a:r>
              <a:rPr lang="en-US" sz="2600" dirty="0" smtClean="0"/>
              <a:t>National Association of Family, School, and Community Engagement (NAFSCE</a:t>
            </a:r>
            <a:r>
              <a:rPr lang="en-US" sz="2600" dirty="0"/>
              <a:t>): </a:t>
            </a:r>
            <a:r>
              <a:rPr lang="en-US" sz="2600" dirty="0">
                <a:hlinkClick r:id="rId3"/>
              </a:rPr>
              <a:t>http://nafsce.org</a:t>
            </a:r>
            <a:r>
              <a:rPr lang="en-US" sz="2600" dirty="0" smtClean="0">
                <a:hlinkClick r:id="rId3"/>
              </a:rPr>
              <a:t>/</a:t>
            </a:r>
            <a:endParaRPr lang="en-US" sz="2600" dirty="0" smtClean="0"/>
          </a:p>
          <a:p>
            <a:r>
              <a:rPr lang="en-US" sz="2600" dirty="0" smtClean="0"/>
              <a:t>National Network of Partnership Schools at Johns Hopkins </a:t>
            </a:r>
            <a:r>
              <a:rPr lang="en-US" sz="2600" dirty="0"/>
              <a:t>University: </a:t>
            </a:r>
            <a:r>
              <a:rPr lang="en-US" sz="2600" dirty="0">
                <a:hlinkClick r:id="rId4"/>
              </a:rPr>
              <a:t>http://nnps.jhucsos.com</a:t>
            </a:r>
            <a:r>
              <a:rPr lang="en-US" sz="2600" dirty="0" smtClean="0">
                <a:hlinkClick r:id="rId4"/>
              </a:rPr>
              <a:t>/</a:t>
            </a:r>
            <a:endParaRPr lang="en-US" sz="2600" dirty="0" smtClean="0"/>
          </a:p>
          <a:p>
            <a:r>
              <a:rPr lang="en-US" sz="2600" dirty="0" smtClean="0"/>
              <a:t>Harvard Family Research </a:t>
            </a:r>
            <a:r>
              <a:rPr lang="en-US" sz="2600" dirty="0"/>
              <a:t>Project: </a:t>
            </a:r>
            <a:r>
              <a:rPr lang="en-US" sz="2600" dirty="0" smtClean="0">
                <a:hlinkClick r:id="rId5"/>
              </a:rPr>
              <a:t>http</a:t>
            </a:r>
            <a:r>
              <a:rPr lang="en-US" sz="2600" dirty="0">
                <a:hlinkClick r:id="rId5"/>
              </a:rPr>
              <a:t>://www.hfrp.org</a:t>
            </a:r>
            <a:r>
              <a:rPr lang="en-US" sz="2600" dirty="0" smtClean="0">
                <a:hlinkClick r:id="rId5"/>
              </a:rPr>
              <a:t>/</a:t>
            </a:r>
            <a:endParaRPr lang="en-US" sz="2600" dirty="0" smtClean="0"/>
          </a:p>
          <a:p>
            <a:r>
              <a:rPr lang="en-US" sz="2600" dirty="0" err="1" smtClean="0"/>
              <a:t>Flamboyan</a:t>
            </a:r>
            <a:r>
              <a:rPr lang="en-US" sz="2600" dirty="0" smtClean="0"/>
              <a:t> </a:t>
            </a:r>
            <a:r>
              <a:rPr lang="en-US" sz="2600" dirty="0"/>
              <a:t>Foundation: </a:t>
            </a:r>
            <a:r>
              <a:rPr lang="en-US" sz="2600" dirty="0">
                <a:hlinkClick r:id="rId6"/>
              </a:rPr>
              <a:t>http://flamboyanfoundation.org</a:t>
            </a:r>
            <a:r>
              <a:rPr lang="en-US" sz="2600" dirty="0" smtClean="0">
                <a:hlinkClick r:id="rId6"/>
              </a:rPr>
              <a:t>/</a:t>
            </a:r>
            <a:endParaRPr lang="en-US" sz="2600" dirty="0" smtClean="0"/>
          </a:p>
          <a:p>
            <a:r>
              <a:rPr lang="en-US" sz="2600" dirty="0" smtClean="0"/>
              <a:t>Henderson</a:t>
            </a:r>
            <a:r>
              <a:rPr lang="en-US" sz="2600" dirty="0"/>
              <a:t>, A.T. et al. (2007) </a:t>
            </a:r>
            <a:r>
              <a:rPr lang="en-US" sz="2600" i="1" dirty="0"/>
              <a:t>Beyond the bake sale: The essential guide to family-school partnerships</a:t>
            </a:r>
            <a:r>
              <a:rPr lang="en-US" sz="2600" i="1" dirty="0" smtClean="0"/>
              <a:t>.</a:t>
            </a:r>
            <a:endParaRPr lang="en-US" sz="2600" dirty="0" smtClean="0"/>
          </a:p>
          <a:p>
            <a:endParaRPr lang="en-US" sz="2600" dirty="0"/>
          </a:p>
        </p:txBody>
      </p:sp>
      <p:sp>
        <p:nvSpPr>
          <p:cNvPr id="3" name="Title 2"/>
          <p:cNvSpPr>
            <a:spLocks noGrp="1"/>
          </p:cNvSpPr>
          <p:nvPr>
            <p:ph type="title"/>
          </p:nvPr>
        </p:nvSpPr>
        <p:spPr/>
        <p:txBody>
          <a:bodyPr/>
          <a:lstStyle/>
          <a:p>
            <a:r>
              <a:rPr lang="en-US" dirty="0" smtClean="0"/>
              <a:t>National Resources</a:t>
            </a:r>
            <a:endParaRPr lang="en-US" dirty="0"/>
          </a:p>
        </p:txBody>
      </p:sp>
    </p:spTree>
    <p:extLst>
      <p:ext uri="{BB962C8B-B14F-4D97-AF65-F5344CB8AC3E}">
        <p14:creationId xmlns:p14="http://schemas.microsoft.com/office/powerpoint/2010/main" val="2094828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150000"/>
              </a:lnSpc>
              <a:spcAft>
                <a:spcPts val="1200"/>
              </a:spcAft>
            </a:pPr>
            <a:r>
              <a:rPr lang="en-US" sz="3200" dirty="0" smtClean="0"/>
              <a:t>How might this learning affect/impact </a:t>
            </a:r>
            <a:br>
              <a:rPr lang="en-US" sz="3200" dirty="0" smtClean="0"/>
            </a:br>
            <a:r>
              <a:rPr lang="en-US" sz="3200" dirty="0" smtClean="0"/>
              <a:t>your thinking?</a:t>
            </a:r>
          </a:p>
          <a:p>
            <a:pPr>
              <a:lnSpc>
                <a:spcPct val="150000"/>
              </a:lnSpc>
              <a:spcAft>
                <a:spcPts val="1200"/>
              </a:spcAft>
            </a:pPr>
            <a:r>
              <a:rPr lang="en-US" sz="3200" dirty="0" smtClean="0"/>
              <a:t>What might you consider for changing your practice or your system?</a:t>
            </a:r>
          </a:p>
          <a:p>
            <a:pPr>
              <a:lnSpc>
                <a:spcPct val="150000"/>
              </a:lnSpc>
              <a:spcAft>
                <a:spcPts val="1200"/>
              </a:spcAft>
            </a:pPr>
            <a:r>
              <a:rPr lang="en-US" sz="3200" dirty="0" smtClean="0"/>
              <a:t>What resources/supports might you need for your next steps?</a:t>
            </a:r>
          </a:p>
          <a:p>
            <a:pPr marL="45720" indent="0">
              <a:buNone/>
            </a:pPr>
            <a:endParaRPr lang="en-US" dirty="0"/>
          </a:p>
        </p:txBody>
      </p:sp>
      <p:sp>
        <p:nvSpPr>
          <p:cNvPr id="3" name="Title 2"/>
          <p:cNvSpPr>
            <a:spLocks noGrp="1"/>
          </p:cNvSpPr>
          <p:nvPr>
            <p:ph type="title"/>
          </p:nvPr>
        </p:nvSpPr>
        <p:spPr/>
        <p:txBody>
          <a:bodyPr/>
          <a:lstStyle/>
          <a:p>
            <a:r>
              <a:rPr lang="en-US" dirty="0" smtClean="0"/>
              <a:t>Action Steps</a:t>
            </a:r>
            <a:endParaRPr lang="en-US" dirty="0"/>
          </a:p>
        </p:txBody>
      </p:sp>
      <p:sp>
        <p:nvSpPr>
          <p:cNvPr id="5" name="Notched Right Arrow 4"/>
          <p:cNvSpPr/>
          <p:nvPr/>
        </p:nvSpPr>
        <p:spPr>
          <a:xfrm>
            <a:off x="6389234" y="1841135"/>
            <a:ext cx="2286000" cy="83789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otched Right Arrow 9"/>
          <p:cNvSpPr/>
          <p:nvPr/>
        </p:nvSpPr>
        <p:spPr>
          <a:xfrm>
            <a:off x="6403302" y="3540982"/>
            <a:ext cx="2286000" cy="83789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otched Right Arrow 10"/>
          <p:cNvSpPr/>
          <p:nvPr/>
        </p:nvSpPr>
        <p:spPr>
          <a:xfrm>
            <a:off x="6403302" y="5198624"/>
            <a:ext cx="2286000" cy="83789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801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7427" y="358383"/>
            <a:ext cx="7886700" cy="520700"/>
          </a:xfrm>
        </p:spPr>
        <p:txBody>
          <a:bodyPr>
            <a:noAutofit/>
          </a:bodyPr>
          <a:lstStyle/>
          <a:p>
            <a:pPr algn="ctr"/>
            <a:r>
              <a:rPr lang="en-US" sz="3200" dirty="0" smtClean="0"/>
              <a:t>Thank you!</a:t>
            </a:r>
            <a:endParaRPr lang="en-US" sz="3200" dirty="0"/>
          </a:p>
        </p:txBody>
      </p:sp>
      <p:graphicFrame>
        <p:nvGraphicFramePr>
          <p:cNvPr id="6" name="Content Placeholder 3"/>
          <p:cNvGraphicFramePr>
            <a:graphicFrameLocks/>
          </p:cNvGraphicFramePr>
          <p:nvPr>
            <p:extLst>
              <p:ext uri="{D42A27DB-BD31-4B8C-83A1-F6EECF244321}">
                <p14:modId xmlns:p14="http://schemas.microsoft.com/office/powerpoint/2010/main" val="2593675696"/>
              </p:ext>
            </p:extLst>
          </p:nvPr>
        </p:nvGraphicFramePr>
        <p:xfrm>
          <a:off x="562286" y="1236559"/>
          <a:ext cx="8018582" cy="3809299"/>
        </p:xfrm>
        <a:graphic>
          <a:graphicData uri="http://schemas.openxmlformats.org/drawingml/2006/table">
            <a:tbl>
              <a:tblPr/>
              <a:tblGrid>
                <a:gridCol w="3654869"/>
                <a:gridCol w="1988372"/>
                <a:gridCol w="2375341"/>
              </a:tblGrid>
              <a:tr h="517459">
                <a:tc>
                  <a:txBody>
                    <a:bodyPr/>
                    <a:lstStyle/>
                    <a:p>
                      <a:pPr marL="0" marR="0" algn="ctr">
                        <a:spcBef>
                          <a:spcPts val="0"/>
                        </a:spcBef>
                        <a:spcAft>
                          <a:spcPts val="0"/>
                        </a:spcAft>
                      </a:pPr>
                      <a:r>
                        <a:rPr lang="en-US" sz="2800" b="1" dirty="0" smtClean="0">
                          <a:solidFill>
                            <a:schemeClr val="bg1"/>
                          </a:solidFill>
                          <a:latin typeface="+mj-lt"/>
                          <a:ea typeface="Times New Roman"/>
                        </a:rPr>
                        <a:t>Contact</a:t>
                      </a:r>
                      <a:endParaRPr lang="en-US" sz="2800" b="1" dirty="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800" b="1" dirty="0" smtClean="0">
                          <a:solidFill>
                            <a:schemeClr val="bg1"/>
                          </a:solidFill>
                          <a:latin typeface="+mj-lt"/>
                          <a:ea typeface="Times New Roman"/>
                        </a:rPr>
                        <a:t>Phone</a:t>
                      </a:r>
                      <a:endParaRPr lang="en-US" sz="2800" b="1" dirty="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800" b="1" dirty="0" smtClean="0">
                          <a:solidFill>
                            <a:schemeClr val="bg1"/>
                          </a:solidFill>
                          <a:latin typeface="+mj-lt"/>
                          <a:ea typeface="Times New Roman"/>
                        </a:rPr>
                        <a:t>Email</a:t>
                      </a:r>
                      <a:endParaRPr lang="en-US" sz="2800" b="1" dirty="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748990">
                <a:tc>
                  <a:txBody>
                    <a:bodyPr/>
                    <a:lstStyle/>
                    <a:p>
                      <a:pPr marL="0" marR="0" algn="ctr">
                        <a:spcBef>
                          <a:spcPts val="0"/>
                        </a:spcBef>
                        <a:spcAft>
                          <a:spcPts val="0"/>
                        </a:spcAft>
                      </a:pPr>
                      <a:r>
                        <a:rPr lang="en-US" sz="2400" b="0" i="0" kern="1200" dirty="0" smtClean="0">
                          <a:solidFill>
                            <a:srgbClr val="000000"/>
                          </a:solidFill>
                          <a:latin typeface="+mj-lt"/>
                          <a:ea typeface="Times New Roman"/>
                          <a:cs typeface="+mn-cs"/>
                        </a:rPr>
                        <a:t>Darcy Hutchins</a:t>
                      </a:r>
                    </a:p>
                    <a:p>
                      <a:pPr marL="0" marR="0" algn="ctr">
                        <a:spcBef>
                          <a:spcPts val="0"/>
                        </a:spcBef>
                        <a:spcAft>
                          <a:spcPts val="0"/>
                        </a:spcAft>
                      </a:pPr>
                      <a:r>
                        <a:rPr lang="en-US" sz="2400" b="0" i="0" kern="1200" dirty="0" smtClean="0">
                          <a:solidFill>
                            <a:srgbClr val="000000"/>
                          </a:solidFill>
                          <a:latin typeface="+mj-lt"/>
                          <a:ea typeface="Times New Roman"/>
                          <a:cs typeface="+mn-cs"/>
                        </a:rPr>
                        <a:t>Colorado Dept. of Education</a:t>
                      </a:r>
                    </a:p>
                    <a:p>
                      <a:pPr marL="0" marR="0" algn="ctr">
                        <a:spcBef>
                          <a:spcPts val="0"/>
                        </a:spcBef>
                        <a:spcAft>
                          <a:spcPts val="0"/>
                        </a:spcAft>
                      </a:pPr>
                      <a:r>
                        <a:rPr lang="en-US" sz="2400" b="0" i="1" kern="1200" dirty="0" smtClean="0">
                          <a:solidFill>
                            <a:srgbClr val="000000"/>
                          </a:solidFill>
                          <a:latin typeface="+mj-lt"/>
                          <a:ea typeface="Times New Roman"/>
                          <a:cs typeface="+mn-cs"/>
                        </a:rPr>
                        <a:t>Family Partnership</a:t>
                      </a:r>
                      <a:r>
                        <a:rPr lang="en-US" sz="2400" b="0" i="1" kern="1200" baseline="0" dirty="0" smtClean="0">
                          <a:solidFill>
                            <a:srgbClr val="000000"/>
                          </a:solidFill>
                          <a:latin typeface="+mj-lt"/>
                          <a:ea typeface="Times New Roman"/>
                          <a:cs typeface="+mn-cs"/>
                        </a:rPr>
                        <a:t> Director</a:t>
                      </a:r>
                      <a:endParaRPr lang="en-US" sz="2400" b="0" i="1"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rgbClr val="000000"/>
                          </a:solidFill>
                          <a:latin typeface="+mj-lt"/>
                          <a:ea typeface="Times New Roman"/>
                          <a:cs typeface="+mn-cs"/>
                        </a:rPr>
                        <a:t>303-866-5921</a:t>
                      </a:r>
                    </a:p>
                    <a:p>
                      <a:pPr marL="0" marR="0" algn="ctr">
                        <a:spcBef>
                          <a:spcPts val="0"/>
                        </a:spcBef>
                        <a:spcAft>
                          <a:spcPts val="0"/>
                        </a:spcAft>
                      </a:pPr>
                      <a:endParaRPr lang="en-US" sz="2400" b="0"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err="1" smtClean="0">
                          <a:solidFill>
                            <a:srgbClr val="000000"/>
                          </a:solidFill>
                          <a:latin typeface="+mj-lt"/>
                          <a:ea typeface="+mn-ea"/>
                          <a:cs typeface="+mn-cs"/>
                        </a:rPr>
                        <a:t>hutchins_d</a:t>
                      </a:r>
                      <a:r>
                        <a:rPr lang="en-US" sz="2400" b="0" kern="1200" dirty="0" smtClean="0">
                          <a:solidFill>
                            <a:srgbClr val="000000"/>
                          </a:solidFill>
                          <a:latin typeface="+mj-lt"/>
                          <a:ea typeface="+mn-ea"/>
                          <a:cs typeface="+mn-cs"/>
                        </a:rPr>
                        <a:t>@</a:t>
                      </a:r>
                      <a:br>
                        <a:rPr lang="en-US" sz="2400" b="0" kern="1200" dirty="0" smtClean="0">
                          <a:solidFill>
                            <a:srgbClr val="000000"/>
                          </a:solidFill>
                          <a:latin typeface="+mj-lt"/>
                          <a:ea typeface="+mn-ea"/>
                          <a:cs typeface="+mn-cs"/>
                        </a:rPr>
                      </a:br>
                      <a:r>
                        <a:rPr lang="en-US" sz="2400" b="0" kern="1200" dirty="0" smtClean="0">
                          <a:solidFill>
                            <a:srgbClr val="000000"/>
                          </a:solidFill>
                          <a:latin typeface="+mj-lt"/>
                          <a:ea typeface="+mn-ea"/>
                          <a:cs typeface="+mn-cs"/>
                        </a:rPr>
                        <a:t>cde.state.co.us</a:t>
                      </a:r>
                      <a:r>
                        <a:rPr lang="en-US" sz="2400" b="0" dirty="0" smtClean="0">
                          <a:solidFill>
                            <a:srgbClr val="000000"/>
                          </a:solidFill>
                          <a:latin typeface="+mj-lt"/>
                          <a:ea typeface="Times New Roman"/>
                        </a:rPr>
                        <a:t> </a:t>
                      </a:r>
                      <a:endParaRPr lang="en-US" sz="2400" b="0"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r>
              <a:tr h="914856">
                <a:tc>
                  <a:txBody>
                    <a:bodyPr/>
                    <a:lstStyle/>
                    <a:p>
                      <a:pPr marL="0" marR="0" algn="ctr">
                        <a:spcBef>
                          <a:spcPts val="0"/>
                        </a:spcBef>
                        <a:spcAft>
                          <a:spcPts val="0"/>
                        </a:spcAft>
                      </a:pPr>
                      <a:r>
                        <a:rPr lang="en-US" sz="2400" b="0" i="0" dirty="0" smtClean="0">
                          <a:solidFill>
                            <a:srgbClr val="000000"/>
                          </a:solidFill>
                          <a:latin typeface="+mj-lt"/>
                          <a:ea typeface="Times New Roman"/>
                        </a:rPr>
                        <a:t>Michelle Nay</a:t>
                      </a:r>
                    </a:p>
                    <a:p>
                      <a:pPr marL="0" marR="0" algn="ctr">
                        <a:spcBef>
                          <a:spcPts val="0"/>
                        </a:spcBef>
                        <a:spcAft>
                          <a:spcPts val="0"/>
                        </a:spcAft>
                      </a:pPr>
                      <a:r>
                        <a:rPr lang="en-US" sz="2400" b="0" i="0" dirty="0" smtClean="0">
                          <a:solidFill>
                            <a:srgbClr val="000000"/>
                          </a:solidFill>
                          <a:latin typeface="+mj-lt"/>
                          <a:ea typeface="Times New Roman"/>
                        </a:rPr>
                        <a:t>Lewis-Palmer School</a:t>
                      </a:r>
                      <a:r>
                        <a:rPr lang="en-US" sz="2400" b="0" i="0" baseline="0" dirty="0" smtClean="0">
                          <a:solidFill>
                            <a:srgbClr val="000000"/>
                          </a:solidFill>
                          <a:latin typeface="+mj-lt"/>
                          <a:ea typeface="Times New Roman"/>
                        </a:rPr>
                        <a:t> District</a:t>
                      </a:r>
                    </a:p>
                    <a:p>
                      <a:pPr marL="0" marR="0" algn="ctr">
                        <a:spcBef>
                          <a:spcPts val="0"/>
                        </a:spcBef>
                        <a:spcAft>
                          <a:spcPts val="0"/>
                        </a:spcAft>
                      </a:pPr>
                      <a:r>
                        <a:rPr lang="en-US" sz="2400" b="0" i="1" dirty="0" smtClean="0">
                          <a:solidFill>
                            <a:srgbClr val="000000"/>
                          </a:solidFill>
                          <a:latin typeface="+mj-lt"/>
                          <a:ea typeface="Times New Roman"/>
                        </a:rPr>
                        <a:t>Parent Liaison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algn="ctr">
                        <a:spcBef>
                          <a:spcPts val="0"/>
                        </a:spcBef>
                        <a:spcAft>
                          <a:spcPts val="0"/>
                        </a:spcAft>
                      </a:pPr>
                      <a:r>
                        <a:rPr lang="en-US" sz="2400" b="0" dirty="0" smtClean="0">
                          <a:solidFill>
                            <a:srgbClr val="000000"/>
                          </a:solidFill>
                          <a:latin typeface="+mj-lt"/>
                          <a:ea typeface="Times New Roman"/>
                        </a:rPr>
                        <a:t>719-433-5672</a:t>
                      </a:r>
                      <a:endParaRPr lang="en-US" sz="2400" b="0"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algn="ctr">
                        <a:spcBef>
                          <a:spcPts val="0"/>
                        </a:spcBef>
                        <a:spcAft>
                          <a:spcPts val="0"/>
                        </a:spcAft>
                      </a:pPr>
                      <a:r>
                        <a:rPr lang="en-US" sz="2400" b="0" dirty="0" err="1" smtClean="0">
                          <a:solidFill>
                            <a:srgbClr val="000000"/>
                          </a:solidFill>
                          <a:latin typeface="+mj-lt"/>
                          <a:ea typeface="Times New Roman"/>
                        </a:rPr>
                        <a:t>mnay</a:t>
                      </a:r>
                      <a:r>
                        <a:rPr lang="en-US" sz="2400" b="0" dirty="0" smtClean="0">
                          <a:solidFill>
                            <a:srgbClr val="000000"/>
                          </a:solidFill>
                          <a:latin typeface="+mj-lt"/>
                          <a:ea typeface="Times New Roman"/>
                        </a:rPr>
                        <a:t>@</a:t>
                      </a:r>
                      <a:br>
                        <a:rPr lang="en-US" sz="2400" b="0" dirty="0" smtClean="0">
                          <a:solidFill>
                            <a:srgbClr val="000000"/>
                          </a:solidFill>
                          <a:latin typeface="+mj-lt"/>
                          <a:ea typeface="Times New Roman"/>
                        </a:rPr>
                      </a:br>
                      <a:r>
                        <a:rPr lang="en-US" sz="2400" b="0" dirty="0" smtClean="0">
                          <a:solidFill>
                            <a:srgbClr val="000000"/>
                          </a:solidFill>
                          <a:latin typeface="+mj-lt"/>
                          <a:ea typeface="Times New Roman"/>
                        </a:rPr>
                        <a:t>lewispalmer.org</a:t>
                      </a:r>
                      <a:endParaRPr lang="en-US" sz="2400" b="0"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814838">
                <a:tc>
                  <a:txBody>
                    <a:bodyPr/>
                    <a:lstStyle/>
                    <a:p>
                      <a:pPr marL="0" marR="0" algn="ctr">
                        <a:spcBef>
                          <a:spcPts val="0"/>
                        </a:spcBef>
                        <a:spcAft>
                          <a:spcPts val="0"/>
                        </a:spcAft>
                      </a:pPr>
                      <a:r>
                        <a:rPr lang="en-US" sz="2400" b="0" i="0" dirty="0" smtClean="0">
                          <a:solidFill>
                            <a:srgbClr val="000000"/>
                          </a:solidFill>
                          <a:latin typeface="+mj-lt"/>
                          <a:ea typeface="Times New Roman"/>
                        </a:rPr>
                        <a:t>Kim Watchorn</a:t>
                      </a:r>
                    </a:p>
                    <a:p>
                      <a:pPr marL="0" marR="0" algn="ctr">
                        <a:spcBef>
                          <a:spcPts val="0"/>
                        </a:spcBef>
                        <a:spcAft>
                          <a:spcPts val="0"/>
                        </a:spcAft>
                      </a:pPr>
                      <a:r>
                        <a:rPr lang="en-US" sz="2400" b="0" i="0" dirty="0" smtClean="0">
                          <a:solidFill>
                            <a:srgbClr val="000000"/>
                          </a:solidFill>
                          <a:latin typeface="+mj-lt"/>
                          <a:ea typeface="Times New Roman"/>
                        </a:rPr>
                        <a:t>Colorado Dept. of Education</a:t>
                      </a:r>
                    </a:p>
                    <a:p>
                      <a:pPr marL="0" marR="0" algn="ctr">
                        <a:spcBef>
                          <a:spcPts val="0"/>
                        </a:spcBef>
                        <a:spcAft>
                          <a:spcPts val="0"/>
                        </a:spcAft>
                      </a:pPr>
                      <a:r>
                        <a:rPr lang="en-US" sz="2400" b="0" i="1" dirty="0" smtClean="0">
                          <a:solidFill>
                            <a:srgbClr val="000000"/>
                          </a:solidFill>
                          <a:latin typeface="+mj-lt"/>
                          <a:ea typeface="Times New Roman"/>
                        </a:rPr>
                        <a:t>MTSS</a:t>
                      </a:r>
                      <a:r>
                        <a:rPr lang="en-US" sz="2400" b="0" i="1" baseline="0" dirty="0" smtClean="0">
                          <a:solidFill>
                            <a:srgbClr val="000000"/>
                          </a:solidFill>
                          <a:latin typeface="+mj-lt"/>
                          <a:ea typeface="Times New Roman"/>
                        </a:rPr>
                        <a:t> Specialist</a:t>
                      </a:r>
                      <a:endParaRPr lang="en-US" sz="2400" b="0" i="1"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rgbClr val="000000"/>
                          </a:solidFill>
                          <a:latin typeface="+mj-lt"/>
                          <a:ea typeface="Times New Roman"/>
                          <a:cs typeface="+mn-cs"/>
                        </a:rPr>
                        <a:t>303-866-6262</a:t>
                      </a:r>
                      <a:endParaRPr lang="en-US" sz="2400" b="0"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u="none" kern="1200" dirty="0" err="1" smtClean="0">
                          <a:solidFill>
                            <a:srgbClr val="000000"/>
                          </a:solidFill>
                          <a:latin typeface="+mj-lt"/>
                          <a:ea typeface="Times New Roman"/>
                          <a:cs typeface="+mn-cs"/>
                        </a:rPr>
                        <a:t>watchorn_k</a:t>
                      </a:r>
                      <a:r>
                        <a:rPr lang="en-US" sz="2400" b="0" u="none" kern="1200" dirty="0" smtClean="0">
                          <a:solidFill>
                            <a:srgbClr val="000000"/>
                          </a:solidFill>
                          <a:latin typeface="+mj-lt"/>
                          <a:ea typeface="Times New Roman"/>
                          <a:cs typeface="+mn-cs"/>
                        </a:rPr>
                        <a:t>@</a:t>
                      </a:r>
                      <a:br>
                        <a:rPr lang="en-US" sz="2400" b="0" u="none" kern="1200" dirty="0" smtClean="0">
                          <a:solidFill>
                            <a:srgbClr val="000000"/>
                          </a:solidFill>
                          <a:latin typeface="+mj-lt"/>
                          <a:ea typeface="Times New Roman"/>
                          <a:cs typeface="+mn-cs"/>
                        </a:rPr>
                      </a:br>
                      <a:r>
                        <a:rPr lang="en-US" sz="2400" b="0" u="none" kern="1200" dirty="0" smtClean="0">
                          <a:solidFill>
                            <a:srgbClr val="000000"/>
                          </a:solidFill>
                          <a:latin typeface="+mj-lt"/>
                          <a:ea typeface="Times New Roman"/>
                          <a:cs typeface="+mn-cs"/>
                        </a:rPr>
                        <a:t>cde.state.co.us</a:t>
                      </a:r>
                      <a:r>
                        <a:rPr lang="en-US" sz="2400" b="0" u="sng" kern="1200" dirty="0" smtClean="0">
                          <a:solidFill>
                            <a:srgbClr val="000000"/>
                          </a:solidFill>
                          <a:latin typeface="+mj-lt"/>
                          <a:ea typeface="Times New Roman"/>
                          <a:cs typeface="+mn-cs"/>
                        </a:rPr>
                        <a:t> </a:t>
                      </a:r>
                      <a:endParaRPr lang="en-US" sz="2400" b="0" dirty="0">
                        <a:solidFill>
                          <a:srgbClr val="000000"/>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619" y="5431809"/>
            <a:ext cx="2406316" cy="1005840"/>
          </a:xfrm>
          <a:prstGeom prst="rect">
            <a:avLst/>
          </a:prstGeom>
        </p:spPr>
      </p:pic>
    </p:spTree>
    <p:extLst>
      <p:ext uri="{BB962C8B-B14F-4D97-AF65-F5344CB8AC3E}">
        <p14:creationId xmlns:p14="http://schemas.microsoft.com/office/powerpoint/2010/main" val="27739539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309563"/>
            <a:ext cx="7661275" cy="6232525"/>
          </a:xfrm>
        </p:spPr>
        <p:txBody>
          <a:bodyPr>
            <a:normAutofit lnSpcReduction="10000"/>
          </a:bodyPr>
          <a:lstStyle/>
          <a:p>
            <a:r>
              <a:rPr lang="en-US" dirty="0"/>
              <a:t>This CDE guidance document is meant for clarification, is not legally binding, and is not to be confused with legal advice. This guidance reflects CDE’s recommendations, but Administrative Units (AUs) may have developed their own policies or procedures that differ from those described herein. Be sure to refer to your local AU’s policies and procedures through </a:t>
            </a:r>
            <a:r>
              <a:rPr lang="en-US" dirty="0" smtClean="0"/>
              <a:t>your </a:t>
            </a:r>
            <a:r>
              <a:rPr lang="en-US" dirty="0"/>
              <a:t>Director of Special Education. If you are seeking legal advice, please contact your legal counsel.</a:t>
            </a:r>
          </a:p>
          <a:p>
            <a:r>
              <a:rPr lang="en-US" dirty="0" smtClean="0"/>
              <a:t>The </a:t>
            </a:r>
            <a:r>
              <a:rPr lang="en-US" dirty="0"/>
              <a:t>contents of this handout were developed under a grant from the U.S. Department of Education. However, the content does not necessarily represent the policy of the U.S. Department of Education, and you should not assume endorsement by the federal government</a:t>
            </a:r>
            <a:r>
              <a:rPr lang="en-US" dirty="0" smtClean="0"/>
              <a:t>.</a:t>
            </a:r>
            <a:endParaRPr lang="en-US" dirty="0"/>
          </a:p>
        </p:txBody>
      </p:sp>
      <p:pic>
        <p:nvPicPr>
          <p:cNvPr id="4" name="Picture 2" descr="Ideas_logofinalJ"/>
          <p:cNvPicPr>
            <a:picLocks noChangeAspect="1" noChangeArrowheads="1"/>
          </p:cNvPicPr>
          <p:nvPr/>
        </p:nvPicPr>
        <p:blipFill>
          <a:blip r:embed="rId2" cstate="print"/>
          <a:srcRect/>
          <a:stretch>
            <a:fillRect/>
          </a:stretch>
        </p:blipFill>
        <p:spPr bwMode="auto">
          <a:xfrm>
            <a:off x="7180052" y="4155052"/>
            <a:ext cx="1729135" cy="1155507"/>
          </a:xfrm>
          <a:prstGeom prst="rect">
            <a:avLst/>
          </a:prstGeom>
          <a:noFill/>
          <a:ln w="9525">
            <a:noFill/>
            <a:miter lim="800000"/>
            <a:headEnd/>
            <a:tailEnd/>
          </a:ln>
        </p:spPr>
      </p:pic>
    </p:spTree>
    <p:extLst>
      <p:ext uri="{BB962C8B-B14F-4D97-AF65-F5344CB8AC3E}">
        <p14:creationId xmlns:p14="http://schemas.microsoft.com/office/powerpoint/2010/main" val="3063268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CDE Strategic Goals</a:t>
            </a:r>
            <a:endParaRPr lang="en-US"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0649" b="12861"/>
          <a:stretch/>
        </p:blipFill>
        <p:spPr bwMode="auto">
          <a:xfrm>
            <a:off x="325438" y="2025748"/>
            <a:ext cx="8493125" cy="403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5438" y="1263842"/>
            <a:ext cx="8583119" cy="707886"/>
          </a:xfrm>
          <a:prstGeom prst="rect">
            <a:avLst/>
          </a:prstGeom>
          <a:solidFill>
            <a:schemeClr val="accent4">
              <a:lumMod val="40000"/>
              <a:lumOff val="60000"/>
            </a:schemeClr>
          </a:solidFill>
        </p:spPr>
        <p:txBody>
          <a:bodyPr wrap="none" rtlCol="0">
            <a:spAutoFit/>
          </a:bodyPr>
          <a:lstStyle/>
          <a:p>
            <a:r>
              <a:rPr lang="en-US" sz="4000" dirty="0" smtClean="0">
                <a:latin typeface="Trebuchet MS" panose="020B0603020202020204" pitchFamily="34" charset="0"/>
              </a:rPr>
              <a:t>Every Student Every Step of the Way</a:t>
            </a:r>
            <a:endParaRPr lang="en-US" sz="4000" dirty="0">
              <a:latin typeface="Trebuchet MS" panose="020B0603020202020204" pitchFamily="34" charset="0"/>
            </a:endParaRPr>
          </a:p>
        </p:txBody>
      </p:sp>
      <p:sp>
        <p:nvSpPr>
          <p:cNvPr id="6" name="Flowchart: Punched Tape 5"/>
          <p:cNvSpPr/>
          <p:nvPr/>
        </p:nvSpPr>
        <p:spPr>
          <a:xfrm>
            <a:off x="1758461" y="1249774"/>
            <a:ext cx="1927273" cy="76190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Family</a:t>
            </a:r>
            <a:endParaRPr lang="en-US" sz="3200" dirty="0"/>
          </a:p>
        </p:txBody>
      </p:sp>
    </p:spTree>
    <p:extLst>
      <p:ext uri="{BB962C8B-B14F-4D97-AF65-F5344CB8AC3E}">
        <p14:creationId xmlns:p14="http://schemas.microsoft.com/office/powerpoint/2010/main" val="78882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24" y="192024"/>
            <a:ext cx="8951976" cy="521208"/>
          </a:xfrm>
        </p:spPr>
        <p:txBody>
          <a:bodyPr>
            <a:normAutofit fontScale="90000"/>
          </a:bodyPr>
          <a:lstStyle/>
          <a:p>
            <a:r>
              <a:rPr lang="en-US" dirty="0" smtClean="0"/>
              <a:t>Colorado Definition: Multi-Tiered System of Supports</a:t>
            </a:r>
            <a:endParaRPr lang="en-US" dirty="0"/>
          </a:p>
        </p:txBody>
      </p:sp>
      <p:sp>
        <p:nvSpPr>
          <p:cNvPr id="6" name="Title 2"/>
          <p:cNvSpPr>
            <a:spLocks noGrp="1"/>
          </p:cNvSpPr>
          <p:nvPr>
            <p:ph idx="1"/>
          </p:nvPr>
        </p:nvSpPr>
        <p:spPr>
          <a:xfrm>
            <a:off x="281354" y="1153551"/>
            <a:ext cx="8400663" cy="4972928"/>
          </a:xfrm>
        </p:spPr>
        <p:txBody>
          <a:bodyPr>
            <a:noAutofit/>
          </a:bodyPr>
          <a:lstStyle/>
          <a:p>
            <a:pPr marL="45720" indent="0" algn="ctr">
              <a:lnSpc>
                <a:spcPct val="160000"/>
              </a:lnSpc>
              <a:buNone/>
            </a:pPr>
            <a:r>
              <a:rPr lang="en-US" sz="2800" b="0" dirty="0" smtClean="0"/>
              <a:t>CO-MTSS is a prevention-based framework</a:t>
            </a:r>
            <a:br>
              <a:rPr lang="en-US" sz="2800" b="0" dirty="0" smtClean="0"/>
            </a:br>
            <a:r>
              <a:rPr lang="en-US" sz="2800" b="0" dirty="0" smtClean="0"/>
              <a:t>of </a:t>
            </a:r>
            <a:r>
              <a:rPr lang="en-US" sz="2800" b="0" u="sng" dirty="0" smtClean="0">
                <a:solidFill>
                  <a:srgbClr val="FFC000"/>
                </a:solidFill>
              </a:rPr>
              <a:t>team-driven</a:t>
            </a:r>
            <a:r>
              <a:rPr lang="en-US" sz="2800" b="0" dirty="0" smtClean="0"/>
              <a:t> </a:t>
            </a:r>
            <a:r>
              <a:rPr lang="en-US" sz="2800" b="0" u="sng" dirty="0" smtClean="0">
                <a:solidFill>
                  <a:srgbClr val="FFC000"/>
                </a:solidFill>
              </a:rPr>
              <a:t>data-based problem solving</a:t>
            </a:r>
            <a:r>
              <a:rPr lang="en-US" sz="2800" b="0" dirty="0" smtClean="0">
                <a:solidFill>
                  <a:srgbClr val="FFC000"/>
                </a:solidFill>
              </a:rPr>
              <a:t> </a:t>
            </a:r>
            <a:r>
              <a:rPr lang="en-US" sz="2800" b="0" dirty="0" smtClean="0"/>
              <a:t>for improving the outcomes of every student </a:t>
            </a:r>
            <a:br>
              <a:rPr lang="en-US" sz="2800" b="0" dirty="0" smtClean="0"/>
            </a:br>
            <a:r>
              <a:rPr lang="en-US" sz="2800" b="0" u="sng" dirty="0" smtClean="0">
                <a:solidFill>
                  <a:srgbClr val="FFC000"/>
                </a:solidFill>
              </a:rPr>
              <a:t>through family, school, and community partnering </a:t>
            </a:r>
            <a:r>
              <a:rPr lang="en-US" sz="2800" b="0" dirty="0" smtClean="0"/>
              <a:t>and a </a:t>
            </a:r>
            <a:r>
              <a:rPr lang="en-US" sz="2800" b="0" u="sng" dirty="0" smtClean="0">
                <a:solidFill>
                  <a:srgbClr val="FFC000"/>
                </a:solidFill>
              </a:rPr>
              <a:t>layered continuum </a:t>
            </a:r>
            <a:r>
              <a:rPr lang="en-US" sz="2800" b="0" dirty="0" smtClean="0"/>
              <a:t>of </a:t>
            </a:r>
            <a:br>
              <a:rPr lang="en-US" sz="2800" b="0" dirty="0" smtClean="0"/>
            </a:br>
            <a:r>
              <a:rPr lang="en-US" sz="2800" b="0" u="sng" dirty="0" smtClean="0">
                <a:solidFill>
                  <a:srgbClr val="FFC000"/>
                </a:solidFill>
              </a:rPr>
              <a:t>evidence-based practices</a:t>
            </a:r>
            <a:r>
              <a:rPr lang="en-US" sz="2800" b="0" dirty="0" smtClean="0"/>
              <a:t> applied at the classroom, school, district, region, and state level.</a:t>
            </a:r>
            <a:endParaRPr lang="en-US" sz="2800" b="0" dirty="0"/>
          </a:p>
        </p:txBody>
      </p:sp>
    </p:spTree>
    <p:extLst>
      <p:ext uri="{BB962C8B-B14F-4D97-AF65-F5344CB8AC3E}">
        <p14:creationId xmlns:p14="http://schemas.microsoft.com/office/powerpoint/2010/main" val="2638610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1950" y="1077434"/>
            <a:ext cx="8425540" cy="4754880"/>
          </a:xfrm>
          <a:prstGeom prst="rect">
            <a:avLst/>
          </a:prstGeom>
        </p:spPr>
      </p:pic>
      <p:sp>
        <p:nvSpPr>
          <p:cNvPr id="4" name="TextBox 3"/>
          <p:cNvSpPr txBox="1"/>
          <p:nvPr/>
        </p:nvSpPr>
        <p:spPr>
          <a:xfrm>
            <a:off x="1019175" y="228601"/>
            <a:ext cx="7448550" cy="523220"/>
          </a:xfrm>
          <a:prstGeom prst="rect">
            <a:avLst/>
          </a:prstGeom>
          <a:noFill/>
        </p:spPr>
        <p:txBody>
          <a:bodyPr wrap="square" rtlCol="0">
            <a:spAutoFit/>
          </a:bodyPr>
          <a:lstStyle/>
          <a:p>
            <a:r>
              <a:rPr lang="en-US" sz="2800" dirty="0" smtClean="0">
                <a:solidFill>
                  <a:srgbClr val="5C6670"/>
                </a:solidFill>
              </a:rPr>
              <a:t>Consider this barge…How </a:t>
            </a:r>
            <a:r>
              <a:rPr lang="en-US" sz="2800" dirty="0">
                <a:solidFill>
                  <a:srgbClr val="5C6670"/>
                </a:solidFill>
              </a:rPr>
              <a:t>“easy” is it to move?</a:t>
            </a:r>
          </a:p>
        </p:txBody>
      </p:sp>
      <p:sp>
        <p:nvSpPr>
          <p:cNvPr id="5" name="TextBox 4"/>
          <p:cNvSpPr txBox="1"/>
          <p:nvPr/>
        </p:nvSpPr>
        <p:spPr>
          <a:xfrm>
            <a:off x="200025" y="6057901"/>
            <a:ext cx="7448550" cy="523220"/>
          </a:xfrm>
          <a:prstGeom prst="rect">
            <a:avLst/>
          </a:prstGeom>
          <a:noFill/>
        </p:spPr>
        <p:txBody>
          <a:bodyPr wrap="square" rtlCol="0">
            <a:spAutoFit/>
          </a:bodyPr>
          <a:lstStyle/>
          <a:p>
            <a:r>
              <a:rPr lang="en-US" sz="2800" i="1" dirty="0" smtClean="0">
                <a:solidFill>
                  <a:srgbClr val="5C6670"/>
                </a:solidFill>
              </a:rPr>
              <a:t>Substantive systems change is a process.</a:t>
            </a:r>
            <a:endParaRPr lang="en-US" sz="2800" i="1" dirty="0">
              <a:solidFill>
                <a:srgbClr val="5C6670"/>
              </a:solidFill>
            </a:endParaRPr>
          </a:p>
        </p:txBody>
      </p:sp>
    </p:spTree>
    <p:extLst>
      <p:ext uri="{BB962C8B-B14F-4D97-AF65-F5344CB8AC3E}">
        <p14:creationId xmlns:p14="http://schemas.microsoft.com/office/powerpoint/2010/main" val="64021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09798" y="1921762"/>
            <a:ext cx="4347882" cy="4142434"/>
          </a:xfrm>
          <a:prstGeom prst="ellipse">
            <a:avLst/>
          </a:prstGeom>
          <a:noFill/>
          <a:ln w="19050" cap="flat" cmpd="sng" algn="ctr">
            <a:solidFill>
              <a:srgbClr val="488BC9">
                <a:shade val="50000"/>
              </a:srgbClr>
            </a:solidFill>
            <a:prstDash val="lgDashDot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0235" y="2634017"/>
            <a:ext cx="7064187" cy="3653512"/>
          </a:xfrm>
          <a:prstGeom prst="rect">
            <a:avLst/>
          </a:prstGeom>
        </p:spPr>
      </p:pic>
      <p:grpSp>
        <p:nvGrpSpPr>
          <p:cNvPr id="6" name="Group 5"/>
          <p:cNvGrpSpPr/>
          <p:nvPr/>
        </p:nvGrpSpPr>
        <p:grpSpPr>
          <a:xfrm>
            <a:off x="303712" y="1556504"/>
            <a:ext cx="8598367" cy="3196656"/>
            <a:chOff x="303710" y="1556504"/>
            <a:chExt cx="8598368" cy="3196656"/>
          </a:xfrm>
        </p:grpSpPr>
        <p:sp>
          <p:nvSpPr>
            <p:cNvPr id="7" name="TextBox 6"/>
            <p:cNvSpPr txBox="1"/>
            <p:nvPr/>
          </p:nvSpPr>
          <p:spPr>
            <a:xfrm>
              <a:off x="4985261" y="1556504"/>
              <a:ext cx="2817631"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Team-Driven Shared Leadership</a:t>
              </a:r>
            </a:p>
          </p:txBody>
        </p:sp>
        <p:sp>
          <p:nvSpPr>
            <p:cNvPr id="8" name="TextBox 7"/>
            <p:cNvSpPr txBox="1"/>
            <p:nvPr/>
          </p:nvSpPr>
          <p:spPr>
            <a:xfrm>
              <a:off x="6595536" y="2440576"/>
              <a:ext cx="188692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Data-Based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Problem Solving and</a:t>
              </a:r>
              <a:br>
                <a:rPr kumimoji="0" lang="en-US" sz="1600" b="0" i="0" u="none" strike="noStrike" kern="0" cap="none" spc="0" normalizeH="0" baseline="0" noProof="0" dirty="0" smtClean="0">
                  <a:ln>
                    <a:noFill/>
                  </a:ln>
                  <a:solidFill>
                    <a:srgbClr val="000000"/>
                  </a:solidFill>
                  <a:effectLst/>
                  <a:uLnTx/>
                  <a:uFillTx/>
                </a:rPr>
              </a:br>
              <a:r>
                <a:rPr kumimoji="0" lang="en-US" sz="1600" b="0" i="0" u="none" strike="noStrike" kern="0" cap="none" spc="0" normalizeH="0" baseline="0" noProof="0" dirty="0" smtClean="0">
                  <a:ln>
                    <a:noFill/>
                  </a:ln>
                  <a:solidFill>
                    <a:srgbClr val="000000"/>
                  </a:solidFill>
                  <a:effectLst/>
                  <a:uLnTx/>
                  <a:uFillTx/>
                </a:rPr>
                <a:t>Decision-Making</a:t>
              </a:r>
            </a:p>
          </p:txBody>
        </p:sp>
        <p:sp>
          <p:nvSpPr>
            <p:cNvPr id="9" name="TextBox 8"/>
            <p:cNvSpPr txBox="1"/>
            <p:nvPr/>
          </p:nvSpPr>
          <p:spPr>
            <a:xfrm>
              <a:off x="308520" y="2437239"/>
              <a:ext cx="2071786" cy="584775"/>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Family, School, and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Community Partnering</a:t>
              </a:r>
            </a:p>
          </p:txBody>
        </p:sp>
        <p:sp>
          <p:nvSpPr>
            <p:cNvPr id="10" name="TextBox 9"/>
            <p:cNvSpPr txBox="1"/>
            <p:nvPr/>
          </p:nvSpPr>
          <p:spPr>
            <a:xfrm>
              <a:off x="7046762" y="4003270"/>
              <a:ext cx="185531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Layered Continuum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of Supports</a:t>
              </a:r>
            </a:p>
          </p:txBody>
        </p:sp>
        <p:sp>
          <p:nvSpPr>
            <p:cNvPr id="11" name="TextBox 10"/>
            <p:cNvSpPr txBox="1"/>
            <p:nvPr/>
          </p:nvSpPr>
          <p:spPr>
            <a:xfrm>
              <a:off x="303710" y="4168385"/>
              <a:ext cx="1535998" cy="584775"/>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Evidence-Based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Practices</a:t>
              </a:r>
            </a:p>
          </p:txBody>
        </p:sp>
      </p:gr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95363" y="1400109"/>
            <a:ext cx="989901" cy="98990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52602" y="3816231"/>
            <a:ext cx="984375" cy="984375"/>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04472" y="3804593"/>
            <a:ext cx="982128" cy="982128"/>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367400" y="2220851"/>
            <a:ext cx="1157545" cy="1050722"/>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456192" y="2220857"/>
            <a:ext cx="1017549" cy="1017549"/>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303503" y="5797992"/>
            <a:ext cx="2406145" cy="823044"/>
          </a:xfrm>
          <a:prstGeom prst="rect">
            <a:avLst/>
          </a:prstGeom>
        </p:spPr>
      </p:pic>
      <p:sp>
        <p:nvSpPr>
          <p:cNvPr id="18" name="Title 1"/>
          <p:cNvSpPr txBox="1">
            <a:spLocks/>
          </p:cNvSpPr>
          <p:nvPr/>
        </p:nvSpPr>
        <p:spPr>
          <a:xfrm>
            <a:off x="0" y="301008"/>
            <a:ext cx="9144000" cy="782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0" normalizeH="0" baseline="0" noProof="0" smtClean="0">
                <a:ln>
                  <a:noFill/>
                </a:ln>
                <a:solidFill>
                  <a:srgbClr val="00B050"/>
                </a:solidFill>
                <a:effectLst/>
                <a:uLnTx/>
                <a:uFillTx/>
                <a:latin typeface="Museo Slab 500"/>
                <a:ea typeface="+mj-ea"/>
              </a:rPr>
              <a:t>MTSS and</a:t>
            </a:r>
            <a:br>
              <a:rPr kumimoji="0" lang="en-US" sz="3600" b="1" i="0" u="none" strike="noStrike" kern="1200" cap="none" spc="200" normalizeH="0" baseline="0" noProof="0" smtClean="0">
                <a:ln>
                  <a:noFill/>
                </a:ln>
                <a:solidFill>
                  <a:srgbClr val="00B050"/>
                </a:solidFill>
                <a:effectLst/>
                <a:uLnTx/>
                <a:uFillTx/>
                <a:latin typeface="Museo Slab 500"/>
                <a:ea typeface="+mj-ea"/>
              </a:rPr>
            </a:br>
            <a:r>
              <a:rPr kumimoji="0" lang="en-US" sz="3600" b="1" i="0" u="none" strike="noStrike" kern="1200" cap="none" spc="200" normalizeH="0" baseline="0" noProof="0" smtClean="0">
                <a:ln>
                  <a:noFill/>
                </a:ln>
                <a:solidFill>
                  <a:srgbClr val="00B050"/>
                </a:solidFill>
                <a:effectLst/>
                <a:uLnTx/>
                <a:uFillTx/>
                <a:latin typeface="Museo Slab 500"/>
                <a:ea typeface="+mj-ea"/>
              </a:rPr>
              <a:t>Essential Components</a:t>
            </a:r>
            <a:endParaRPr kumimoji="0" lang="en-US" sz="3600" b="1" i="0" u="none" strike="noStrike" kern="1200" cap="none" spc="200" normalizeH="0" baseline="0" noProof="0" dirty="0">
              <a:ln>
                <a:noFill/>
              </a:ln>
              <a:solidFill>
                <a:srgbClr val="00B050"/>
              </a:solidFill>
              <a:effectLst/>
              <a:uLnTx/>
              <a:uFillTx/>
              <a:latin typeface="Museo Slab 500"/>
              <a:ea typeface="+mj-ea"/>
            </a:endParaRPr>
          </a:p>
        </p:txBody>
      </p:sp>
      <p:sp>
        <p:nvSpPr>
          <p:cNvPr id="19" name="Oval 18"/>
          <p:cNvSpPr/>
          <p:nvPr/>
        </p:nvSpPr>
        <p:spPr>
          <a:xfrm>
            <a:off x="308522" y="2048788"/>
            <a:ext cx="3221231" cy="13948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93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7790" y="1364566"/>
            <a:ext cx="7530611" cy="4874859"/>
          </a:xfrm>
        </p:spPr>
        <p:txBody>
          <a:bodyPr/>
          <a:lstStyle/>
          <a:p>
            <a:pPr marL="457200" lvl="1" indent="0" algn="ctr">
              <a:buNone/>
            </a:pPr>
            <a:r>
              <a:rPr lang="en-US" sz="3600" b="1" u="sng" dirty="0"/>
              <a:t>Definition:</a:t>
            </a:r>
          </a:p>
          <a:p>
            <a:pPr marL="457200" lvl="1" indent="0" algn="ctr">
              <a:buNone/>
            </a:pPr>
            <a:endParaRPr lang="en-US" sz="3600" i="1" dirty="0"/>
          </a:p>
          <a:p>
            <a:pPr marL="457200" lvl="1" indent="0" algn="ctr">
              <a:buNone/>
            </a:pPr>
            <a:r>
              <a:rPr lang="en-US" sz="3600" i="1" dirty="0"/>
              <a:t>The collaboration of families, schools, and communities as </a:t>
            </a:r>
            <a:r>
              <a:rPr lang="en-US" sz="3600" b="1" i="1" dirty="0">
                <a:solidFill>
                  <a:schemeClr val="accent2"/>
                </a:solidFill>
              </a:rPr>
              <a:t>active</a:t>
            </a:r>
            <a:r>
              <a:rPr lang="en-US" sz="3600" i="1" dirty="0"/>
              <a:t> partners in improving learner, classroom, school, district, and </a:t>
            </a:r>
            <a:r>
              <a:rPr lang="en-US" sz="3600" b="1" i="1" dirty="0">
                <a:solidFill>
                  <a:schemeClr val="accent2"/>
                </a:solidFill>
              </a:rPr>
              <a:t>state</a:t>
            </a:r>
            <a:r>
              <a:rPr lang="en-US" sz="3600" i="1" dirty="0"/>
              <a:t> outcomes.</a:t>
            </a:r>
          </a:p>
          <a:p>
            <a:endParaRPr lang="en-US" dirty="0"/>
          </a:p>
        </p:txBody>
      </p:sp>
      <p:sp>
        <p:nvSpPr>
          <p:cNvPr id="3" name="Title 2"/>
          <p:cNvSpPr>
            <a:spLocks noGrp="1"/>
          </p:cNvSpPr>
          <p:nvPr>
            <p:ph type="title"/>
          </p:nvPr>
        </p:nvSpPr>
        <p:spPr/>
        <p:txBody>
          <a:bodyPr>
            <a:normAutofit/>
          </a:bodyPr>
          <a:lstStyle/>
          <a:p>
            <a:r>
              <a:rPr lang="en-US" dirty="0" smtClean="0"/>
              <a:t>Family</a:t>
            </a:r>
            <a:r>
              <a:rPr lang="en-US" dirty="0"/>
              <a:t>, School, and Community </a:t>
            </a:r>
            <a:r>
              <a:rPr lang="en-US" dirty="0" smtClean="0"/>
              <a:t>Partnering</a:t>
            </a:r>
            <a:endParaRPr lang="en-US" dirty="0"/>
          </a:p>
        </p:txBody>
      </p:sp>
      <p:sp>
        <p:nvSpPr>
          <p:cNvPr id="4" name="TextBox 3"/>
          <p:cNvSpPr txBox="1"/>
          <p:nvPr/>
        </p:nvSpPr>
        <p:spPr>
          <a:xfrm>
            <a:off x="1280158" y="1392704"/>
            <a:ext cx="6583680" cy="4247317"/>
          </a:xfrm>
          <a:prstGeom prst="rect">
            <a:avLst/>
          </a:prstGeom>
          <a:solidFill>
            <a:schemeClr val="accent6">
              <a:lumMod val="75000"/>
            </a:schemeClr>
          </a:solidFill>
        </p:spPr>
        <p:txBody>
          <a:bodyPr wrap="square" rtlCol="0">
            <a:spAutoFit/>
          </a:bodyPr>
          <a:lstStyle/>
          <a:p>
            <a:pPr algn="ctr"/>
            <a:endParaRPr lang="en-US" sz="4500" dirty="0" smtClean="0">
              <a:solidFill>
                <a:schemeClr val="bg1"/>
              </a:solidFill>
            </a:endParaRPr>
          </a:p>
          <a:p>
            <a:pPr algn="ctr"/>
            <a:endParaRPr lang="en-US" sz="4500" dirty="0" smtClean="0">
              <a:solidFill>
                <a:schemeClr val="bg1"/>
              </a:solidFill>
            </a:endParaRPr>
          </a:p>
          <a:p>
            <a:pPr algn="ctr"/>
            <a:r>
              <a:rPr lang="en-US" sz="4500" dirty="0" smtClean="0">
                <a:solidFill>
                  <a:schemeClr val="bg1"/>
                </a:solidFill>
              </a:rPr>
              <a:t>Partnering is….</a:t>
            </a:r>
          </a:p>
          <a:p>
            <a:pPr algn="ctr"/>
            <a:endParaRPr lang="en-US" sz="4500" dirty="0">
              <a:solidFill>
                <a:schemeClr val="bg1"/>
              </a:solidFill>
            </a:endParaRPr>
          </a:p>
          <a:p>
            <a:pPr algn="ctr"/>
            <a:r>
              <a:rPr lang="en-US" sz="4500" dirty="0" smtClean="0">
                <a:solidFill>
                  <a:schemeClr val="bg1"/>
                </a:solidFill>
              </a:rPr>
              <a:t>______________________________________</a:t>
            </a:r>
            <a:endParaRPr lang="en-US" sz="4500" dirty="0">
              <a:solidFill>
                <a:schemeClr val="bg1"/>
              </a:solidFill>
            </a:endParaRPr>
          </a:p>
        </p:txBody>
      </p:sp>
    </p:spTree>
    <p:extLst>
      <p:ext uri="{BB962C8B-B14F-4D97-AF65-F5344CB8AC3E}">
        <p14:creationId xmlns:p14="http://schemas.microsoft.com/office/powerpoint/2010/main" val="480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1039</TotalTime>
  <Words>3307</Words>
  <Application>Microsoft Office PowerPoint</Application>
  <PresentationFormat>On-screen Show (4:3)</PresentationFormat>
  <Paragraphs>635</Paragraphs>
  <Slides>47</Slides>
  <Notes>26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0" baseType="lpstr">
      <vt:lpstr>Office Theme</vt:lpstr>
      <vt:lpstr>Blank Presentation</vt:lpstr>
      <vt:lpstr>CorelDRAW!</vt:lpstr>
      <vt:lpstr>PowerPoint Presentation</vt:lpstr>
      <vt:lpstr>Outcomes</vt:lpstr>
      <vt:lpstr>Self-Identification</vt:lpstr>
      <vt:lpstr>PowerPoint Presentation</vt:lpstr>
      <vt:lpstr>CDE Strategic Goals</vt:lpstr>
      <vt:lpstr>Colorado Definition: Multi-Tiered System of Supports</vt:lpstr>
      <vt:lpstr>PowerPoint Presentation</vt:lpstr>
      <vt:lpstr>PowerPoint Presentation</vt:lpstr>
      <vt:lpstr>Family, School, and Community Partnering</vt:lpstr>
      <vt:lpstr>Supporting Research  for FSCP</vt:lpstr>
      <vt:lpstr>Partnering Principles</vt:lpstr>
      <vt:lpstr>PowerPoint Presentation</vt:lpstr>
      <vt:lpstr>Support Matched to Stakeholders’ Needs</vt:lpstr>
      <vt:lpstr>Implementation Guide</vt:lpstr>
      <vt:lpstr>Tiered Tools within the Guide</vt:lpstr>
      <vt:lpstr>Common Language &amp; Common Understanding</vt:lpstr>
      <vt:lpstr>Partnering Vocabulary</vt:lpstr>
      <vt:lpstr>PowerPoint Presentation</vt:lpstr>
      <vt:lpstr>Person-First Handout (ref CSEAC)</vt:lpstr>
      <vt:lpstr>Dual Capacity-Building Framework</vt:lpstr>
      <vt:lpstr>Application: Example Tools</vt:lpstr>
      <vt:lpstr>Bike Analogy: Which bike do you like?</vt:lpstr>
      <vt:lpstr>PowerPoint Presentation</vt:lpstr>
      <vt:lpstr>Enabling Change</vt:lpstr>
      <vt:lpstr>Multi-Tiered Partnering Checklist</vt:lpstr>
      <vt:lpstr>Seeking Balance</vt:lpstr>
      <vt:lpstr>Systems Thinking</vt:lpstr>
      <vt:lpstr>PowerPoint Presentation</vt:lpstr>
      <vt:lpstr>PowerPoint Presentation</vt:lpstr>
      <vt:lpstr>PowerPoint Presentation</vt:lpstr>
      <vt:lpstr>Four Core Beliefs</vt:lpstr>
      <vt:lpstr>Colorado Data</vt:lpstr>
      <vt:lpstr>Three-Pronged Support Structure</vt:lpstr>
      <vt:lpstr>FSCP CoP Active CDE Units, Offices, and Programs</vt:lpstr>
      <vt:lpstr>SACPIE Strives To Achieve an Overarching Goal</vt:lpstr>
      <vt:lpstr>S.B. 13-193 Increasing Parent Engagement in Public Schools</vt:lpstr>
      <vt:lpstr>Comprehensive, Sustainable Structure</vt:lpstr>
      <vt:lpstr>PowerPoint Presentation</vt:lpstr>
      <vt:lpstr>What is important  to know about  school, family, and community partnerships?  </vt:lpstr>
      <vt:lpstr>Promising Practices within a Multi-Tiered System of Supports</vt:lpstr>
      <vt:lpstr>Case Studies</vt:lpstr>
      <vt:lpstr>Reaching Results</vt:lpstr>
      <vt:lpstr>CDE Resources</vt:lpstr>
      <vt:lpstr>National Resources</vt:lpstr>
      <vt:lpstr>Action Steps</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Acacia</dc:creator>
  <cp:lastModifiedBy>Watchorn, Kim</cp:lastModifiedBy>
  <cp:revision>111</cp:revision>
  <cp:lastPrinted>2017-03-03T15:31:34Z</cp:lastPrinted>
  <dcterms:created xsi:type="dcterms:W3CDTF">2016-08-31T23:11:11Z</dcterms:created>
  <dcterms:modified xsi:type="dcterms:W3CDTF">2017-03-03T17:57:31Z</dcterms:modified>
</cp:coreProperties>
</file>